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715" r:id="rId2"/>
  </p:sldMasterIdLst>
  <p:notesMasterIdLst>
    <p:notesMasterId r:id="rId51"/>
  </p:notesMasterIdLst>
  <p:sldIdLst>
    <p:sldId id="366" r:id="rId3"/>
    <p:sldId id="365"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30" r:id="rId21"/>
    <p:sldId id="331" r:id="rId22"/>
    <p:sldId id="332" r:id="rId23"/>
    <p:sldId id="333"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8" r:id="rId37"/>
    <p:sldId id="349" r:id="rId38"/>
    <p:sldId id="351" r:id="rId39"/>
    <p:sldId id="354" r:id="rId40"/>
    <p:sldId id="355" r:id="rId41"/>
    <p:sldId id="356" r:id="rId42"/>
    <p:sldId id="357" r:id="rId43"/>
    <p:sldId id="358" r:id="rId44"/>
    <p:sldId id="359" r:id="rId45"/>
    <p:sldId id="360" r:id="rId46"/>
    <p:sldId id="361" r:id="rId47"/>
    <p:sldId id="362" r:id="rId48"/>
    <p:sldId id="363" r:id="rId49"/>
    <p:sldId id="364" r:id="rId5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3CC"/>
    <a:srgbClr val="A29E00"/>
    <a:srgbClr val="00CC00"/>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71FA4CE3-4E9D-41F6-A00B-EA1849321D5E}" type="datetimeFigureOut">
              <a:rPr lang="en-US"/>
              <a:pPr>
                <a:defRPr/>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E88F591-38C7-48C3-9111-99C2F3184D3D}" type="slidenum">
              <a:rPr lang="en-US"/>
              <a:pPr>
                <a:defRPr/>
              </a:pPr>
              <a:t>‹#›</a:t>
            </a:fld>
            <a:endParaRPr lang="en-US"/>
          </a:p>
        </p:txBody>
      </p:sp>
    </p:spTree>
    <p:extLst>
      <p:ext uri="{BB962C8B-B14F-4D97-AF65-F5344CB8AC3E}">
        <p14:creationId xmlns:p14="http://schemas.microsoft.com/office/powerpoint/2010/main" xmlns="" val="3377808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vmlDrawing" Target="../drawings/vmlDrawing7.vml"/><Relationship Id="rId4" Type="http://schemas.openxmlformats.org/officeDocument/2006/relationships/oleObject" Target="../embeddings/oleObject1.bin"/></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8105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BF18AF9-04ED-4BCC-B6E4-05EBD1D470C0}" type="slidenum">
              <a:rPr lang="en-US" smtClean="0"/>
              <a:pPr/>
              <a:t>3</a:t>
            </a:fld>
            <a:endParaRPr lang="en-US" smtClean="0"/>
          </a:p>
        </p:txBody>
      </p:sp>
      <p:sp>
        <p:nvSpPr>
          <p:cNvPr id="14029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C780B7-3179-4B79-90DF-4EF2D60BA3E3}" type="slidenum">
              <a:rPr lang="en-US"/>
              <a:pPr/>
              <a:t>3</a:t>
            </a:fld>
            <a:endParaRPr lang="en-US"/>
          </a:p>
        </p:txBody>
      </p:sp>
      <p:sp>
        <p:nvSpPr>
          <p:cNvPr id="14029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029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let’s look at fixed costs. Total fixed costs remain constant within the relevant range of activity.</a:t>
            </a:r>
          </a:p>
        </p:txBody>
      </p:sp>
    </p:spTree>
    <p:extLst>
      <p:ext uri="{BB962C8B-B14F-4D97-AF65-F5344CB8AC3E}">
        <p14:creationId xmlns:p14="http://schemas.microsoft.com/office/powerpoint/2010/main" xmlns="" val="1085873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47DF969-2E6E-42E0-90A9-A3E5A0F03A7E}" type="slidenum">
              <a:rPr lang="en-US" smtClean="0"/>
              <a:pPr/>
              <a:t>4</a:t>
            </a:fld>
            <a:endParaRPr lang="en-US" smtClean="0"/>
          </a:p>
        </p:txBody>
      </p:sp>
      <p:sp>
        <p:nvSpPr>
          <p:cNvPr id="14233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E69480-1DCF-41F8-8817-F619A021B1FF}" type="slidenum">
              <a:rPr lang="en-US"/>
              <a:pPr/>
              <a:t>4</a:t>
            </a:fld>
            <a:endParaRPr lang="en-US"/>
          </a:p>
        </p:txBody>
      </p:sp>
      <p:sp>
        <p:nvSpPr>
          <p:cNvPr id="1423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234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If you have a land-line in your home, you pay a flat connection fee that is the same every month. This fee is fixed because it does not change in total regardless of the number of calls made.</a:t>
            </a:r>
          </a:p>
        </p:txBody>
      </p:sp>
    </p:spTree>
    <p:extLst>
      <p:ext uri="{BB962C8B-B14F-4D97-AF65-F5344CB8AC3E}">
        <p14:creationId xmlns:p14="http://schemas.microsoft.com/office/powerpoint/2010/main" xmlns="" val="3358515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010A6EED-643F-450F-BCAE-6E942BF30268}" type="slidenum">
              <a:rPr lang="en-US" smtClean="0"/>
              <a:pPr/>
              <a:t>5</a:t>
            </a:fld>
            <a:endParaRPr lang="en-US" smtClean="0"/>
          </a:p>
        </p:txBody>
      </p:sp>
      <p:sp>
        <p:nvSpPr>
          <p:cNvPr id="14438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D82631-4AE2-4078-AFB2-DCAEE2DAE5B1}" type="slidenum">
              <a:rPr lang="en-US"/>
              <a:pPr/>
              <a:t>5</a:t>
            </a:fld>
            <a:endParaRPr lang="en-US"/>
          </a:p>
        </p:txBody>
      </p:sp>
      <p:sp>
        <p:nvSpPr>
          <p:cNvPr id="1443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438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Finally, fixed cost per unit decreases as activity level goes up.</a:t>
            </a:r>
          </a:p>
        </p:txBody>
      </p:sp>
    </p:spTree>
    <p:extLst>
      <p:ext uri="{BB962C8B-B14F-4D97-AF65-F5344CB8AC3E}">
        <p14:creationId xmlns:p14="http://schemas.microsoft.com/office/powerpoint/2010/main" xmlns="" val="188040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CBBFF4F1-830B-4FA9-AECD-72460625EF74}" type="slidenum">
              <a:rPr lang="en-US" smtClean="0"/>
              <a:pPr/>
              <a:t>6</a:t>
            </a:fld>
            <a:endParaRPr lang="en-US" smtClean="0"/>
          </a:p>
        </p:txBody>
      </p:sp>
      <p:sp>
        <p:nvSpPr>
          <p:cNvPr id="14643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294351A-5125-4373-873E-6008CA910F2C}" type="slidenum">
              <a:rPr lang="en-US"/>
              <a:pPr/>
              <a:t>6</a:t>
            </a:fld>
            <a:endParaRPr lang="en-US"/>
          </a:p>
        </p:txBody>
      </p:sp>
      <p:sp>
        <p:nvSpPr>
          <p:cNvPr id="1464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643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As you make more and more local calls, the connection fee cost per call decreases. If your connection fee is $15 and you make one local call per month, the average connection fee is $15 per call. However, if you make 100 local calls per month, the average connection fee drops to 15</a:t>
            </a:r>
            <a:r>
              <a:rPr lang="en-US" smtClean="0">
                <a:cs typeface="Times New Roman" panose="02020603050405020304" pitchFamily="18" charset="0"/>
              </a:rPr>
              <a:t>¢</a:t>
            </a:r>
            <a:r>
              <a:rPr lang="en-US" smtClean="0"/>
              <a:t> per call.</a:t>
            </a:r>
          </a:p>
        </p:txBody>
      </p:sp>
    </p:spTree>
    <p:extLst>
      <p:ext uri="{BB962C8B-B14F-4D97-AF65-F5344CB8AC3E}">
        <p14:creationId xmlns:p14="http://schemas.microsoft.com/office/powerpoint/2010/main" xmlns="" val="4270342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F1B1D9CF-81D2-4433-B9BF-01DE728E82B6}" type="slidenum">
              <a:rPr lang="en-US" smtClean="0"/>
              <a:pPr/>
              <a:t>7</a:t>
            </a:fld>
            <a:endParaRPr lang="en-US" smtClean="0"/>
          </a:p>
        </p:txBody>
      </p:sp>
      <p:sp>
        <p:nvSpPr>
          <p:cNvPr id="14848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61AEB2-2F9F-47D6-ADF4-2A132F9D2F6E}" type="slidenum">
              <a:rPr lang="en-US"/>
              <a:pPr/>
              <a:t>7</a:t>
            </a:fld>
            <a:endParaRPr lang="en-US"/>
          </a:p>
        </p:txBody>
      </p:sp>
      <p:sp>
        <p:nvSpPr>
          <p:cNvPr id="1484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848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One type of fixed cost is known as </a:t>
            </a:r>
            <a:r>
              <a:rPr lang="en-US" u="sng" smtClean="0"/>
              <a:t>committed fixed costs</a:t>
            </a:r>
            <a:r>
              <a:rPr lang="en-US" smtClean="0"/>
              <a:t>. These are long-term fixed costs that cannot be significantly reduced in the short term. Some examples include depreciation on manufacturing facilities and real estate taxes on factory property.</a:t>
            </a:r>
          </a:p>
          <a:p>
            <a:endParaRPr lang="en-US" smtClean="0"/>
          </a:p>
          <a:p>
            <a:r>
              <a:rPr lang="en-US" smtClean="0"/>
              <a:t>Part II</a:t>
            </a:r>
          </a:p>
          <a:p>
            <a:r>
              <a:rPr lang="en-US" smtClean="0"/>
              <a:t>Another type of fixed cost is known as </a:t>
            </a:r>
            <a:r>
              <a:rPr lang="en-US" u="sng" smtClean="0"/>
              <a:t>discretionary fixed costs</a:t>
            </a:r>
            <a:r>
              <a:rPr lang="en-US" smtClean="0"/>
              <a:t>. These fixed costs may be altered in the short-term by current management decisions. Some examples of discretionary fixed costs include advertising and research and development costs.</a:t>
            </a:r>
          </a:p>
        </p:txBody>
      </p:sp>
      <p:graphicFrame>
        <p:nvGraphicFramePr>
          <p:cNvPr id="148486" name="Object 4"/>
          <p:cNvGraphicFramePr>
            <a:graphicFrameLocks noChangeAspect="1"/>
          </p:cNvGraphicFramePr>
          <p:nvPr/>
        </p:nvGraphicFramePr>
        <p:xfrm>
          <a:off x="6216650" y="7137400"/>
          <a:ext cx="1597025" cy="493713"/>
        </p:xfrm>
        <a:graphic>
          <a:graphicData uri="http://schemas.openxmlformats.org/presentationml/2006/ole">
            <p:oleObj spid="_x0000_s148491" name="Package" r:id="rId4" imgW="1578543" imgH="481263" progId="Package">
              <p:embed/>
            </p:oleObj>
          </a:graphicData>
        </a:graphic>
      </p:graphicFrame>
    </p:spTree>
    <p:extLst>
      <p:ext uri="{BB962C8B-B14F-4D97-AF65-F5344CB8AC3E}">
        <p14:creationId xmlns:p14="http://schemas.microsoft.com/office/powerpoint/2010/main" xmlns="" val="188694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A0154841-B8FA-4EF7-9BDE-8DDC4C2F5019}" type="slidenum">
              <a:rPr lang="en-US" smtClean="0"/>
              <a:pPr/>
              <a:t>8</a:t>
            </a:fld>
            <a:endParaRPr lang="en-US" smtClean="0"/>
          </a:p>
        </p:txBody>
      </p:sp>
      <p:sp>
        <p:nvSpPr>
          <p:cNvPr id="15053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6993A7-1816-438E-B20B-99BF6EC37E8D}" type="slidenum">
              <a:rPr lang="en-US"/>
              <a:pPr/>
              <a:t>8</a:t>
            </a:fld>
            <a:endParaRPr lang="en-US"/>
          </a:p>
        </p:txBody>
      </p:sp>
      <p:sp>
        <p:nvSpPr>
          <p:cNvPr id="1505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053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In many industries, we see a trend toward greater fixed costs, relative to variable costs. In the past fifteen years, we have seen computers and robotics take over many mundane tasks previously performed by humans. </a:t>
            </a:r>
          </a:p>
          <a:p>
            <a:endParaRPr lang="en-US" smtClean="0"/>
          </a:p>
          <a:p>
            <a:r>
              <a:rPr lang="en-US" smtClean="0"/>
              <a:t>Part II</a:t>
            </a:r>
          </a:p>
          <a:p>
            <a:r>
              <a:rPr lang="en-US" smtClean="0"/>
              <a:t>In today’s world economy, </a:t>
            </a:r>
            <a:r>
              <a:rPr lang="en-US" u="sng" smtClean="0"/>
              <a:t>knowledge workers</a:t>
            </a:r>
            <a:r>
              <a:rPr lang="en-US" smtClean="0"/>
              <a:t> are in demand for their experience and knowledge rather than their muscle. Most knowledge workers tend to be salaried, highly trained and very difficult to replace. The cost of these valued employees tends to be fixed rather than variable.</a:t>
            </a:r>
          </a:p>
        </p:txBody>
      </p:sp>
    </p:spTree>
    <p:extLst>
      <p:ext uri="{BB962C8B-B14F-4D97-AF65-F5344CB8AC3E}">
        <p14:creationId xmlns:p14="http://schemas.microsoft.com/office/powerpoint/2010/main" xmlns="" val="1627824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F54E7080-D232-4F2B-A2EE-3BDEE1AF14D1}" type="slidenum">
              <a:rPr lang="en-US" smtClean="0"/>
              <a:pPr/>
              <a:t>9</a:t>
            </a:fld>
            <a:endParaRPr lang="en-US" smtClean="0"/>
          </a:p>
        </p:txBody>
      </p:sp>
      <p:sp>
        <p:nvSpPr>
          <p:cNvPr id="15257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7A9028-441D-4969-B929-51FA6091C675}" type="slidenum">
              <a:rPr lang="en-US"/>
              <a:pPr/>
              <a:t>9</a:t>
            </a:fld>
            <a:endParaRPr lang="en-US"/>
          </a:p>
        </p:txBody>
      </p:sp>
      <p:sp>
        <p:nvSpPr>
          <p:cNvPr id="1525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258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much of Europe, China, and Japan, management has little flexibility in adjusting the size of the labor force. Labor costs tend to be viewed as more fixed than variable. In recent years, we have seen some changes in management’s flexibility.</a:t>
            </a:r>
          </a:p>
          <a:p>
            <a:endParaRPr lang="en-US" smtClean="0"/>
          </a:p>
          <a:p>
            <a:r>
              <a:rPr lang="en-US" smtClean="0"/>
              <a:t>In the U.S. and United Kingdom, management has much greater latitude to adjust the size of the labor force. Labor costs in some industries are still viewed as more variable than fixed.</a:t>
            </a:r>
          </a:p>
        </p:txBody>
      </p:sp>
    </p:spTree>
    <p:extLst>
      <p:ext uri="{BB962C8B-B14F-4D97-AF65-F5344CB8AC3E}">
        <p14:creationId xmlns:p14="http://schemas.microsoft.com/office/powerpoint/2010/main" xmlns="" val="1597084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996B5D92-911A-4C51-AAA2-6884FA9C529A}" type="slidenum">
              <a:rPr lang="en-US" smtClean="0"/>
              <a:pPr/>
              <a:t>10</a:t>
            </a:fld>
            <a:endParaRPr lang="en-US" smtClean="0"/>
          </a:p>
        </p:txBody>
      </p:sp>
      <p:sp>
        <p:nvSpPr>
          <p:cNvPr id="15462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AC60CB-FFC1-4F06-8583-BB1DD9530521}" type="slidenum">
              <a:rPr lang="en-US"/>
              <a:pPr/>
              <a:t>10</a:t>
            </a:fld>
            <a:endParaRPr lang="en-US"/>
          </a:p>
        </p:txBody>
      </p:sp>
      <p:sp>
        <p:nvSpPr>
          <p:cNvPr id="15462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462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Fixed costs only stay constant in total within the relevant range of activity. As we adjust the relevant range of activity upward or downward, we see changes in total fixed costs. These upward or downward adjustments are generally very wide.</a:t>
            </a:r>
          </a:p>
        </p:txBody>
      </p:sp>
    </p:spTree>
    <p:extLst>
      <p:ext uri="{BB962C8B-B14F-4D97-AF65-F5344CB8AC3E}">
        <p14:creationId xmlns:p14="http://schemas.microsoft.com/office/powerpoint/2010/main" xmlns="" val="1016440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DFD0BA1B-5E8A-44F8-B10F-27AB32E0643D}" type="slidenum">
              <a:rPr lang="en-US" smtClean="0"/>
              <a:pPr/>
              <a:t>11</a:t>
            </a:fld>
            <a:endParaRPr lang="en-US" smtClean="0"/>
          </a:p>
        </p:txBody>
      </p:sp>
      <p:sp>
        <p:nvSpPr>
          <p:cNvPr id="15667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E6013F-15B4-4DDD-8918-95BFD163F17B}" type="slidenum">
              <a:rPr lang="en-US"/>
              <a:pPr/>
              <a:t>11</a:t>
            </a:fld>
            <a:endParaRPr lang="en-US"/>
          </a:p>
        </p:txBody>
      </p:sp>
      <p:sp>
        <p:nvSpPr>
          <p:cNvPr id="15667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667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An example of changes in total fixed costs might be rent for office space. A company can rent 1,000 square feet of office space for $30,000 per year. If the company fills its current space and needs additional office space, the next 1,000 square feet will cost an additional $30,000 per year. So when a company needs 1,000 square feet of office space, the fixed office rent is $30,000. If another 1,000 square feet are needed, the fixed office rent will be $60,000.</a:t>
            </a:r>
          </a:p>
        </p:txBody>
      </p:sp>
    </p:spTree>
    <p:extLst>
      <p:ext uri="{BB962C8B-B14F-4D97-AF65-F5344CB8AC3E}">
        <p14:creationId xmlns:p14="http://schemas.microsoft.com/office/powerpoint/2010/main" xmlns="" val="1933309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3CE6BC4-535E-42E9-A8EE-D8B24B71CC7B}" type="slidenum">
              <a:rPr lang="en-US" smtClean="0"/>
              <a:pPr/>
              <a:t>12</a:t>
            </a:fld>
            <a:endParaRPr lang="en-US" smtClean="0"/>
          </a:p>
        </p:txBody>
      </p:sp>
      <p:sp>
        <p:nvSpPr>
          <p:cNvPr id="15872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9F6360D-8D02-4C18-A4B1-EC0DC0F1B5F5}" type="slidenum">
              <a:rPr lang="en-US"/>
              <a:pPr/>
              <a:t>12</a:t>
            </a:fld>
            <a:endParaRPr lang="en-US"/>
          </a:p>
        </p:txBody>
      </p:sp>
      <p:sp>
        <p:nvSpPr>
          <p:cNvPr id="15872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872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question becomes, how do changes in fixed costs outside the relevant range differ from step-variable costs?  While this step-function pattern appears similar to the idea of step-variable costs, there are two important differences between step-variable costs and fixed costs.  First, step-variable costs can often be adjusted quickly as conditions change, whereas fixed costs cannot be changed easily.  The second difference is that the width of the steps for fixed costs is wider than the width of the steps for step-variable costs.  For example, a step-variable cost such as maintenance workers may have steps with a width of 40 hours a week.  However, fixed costs may have steps that have a width of thousands or tens of thousands of hours of activity.</a:t>
            </a:r>
          </a:p>
        </p:txBody>
      </p:sp>
    </p:spTree>
    <p:extLst>
      <p:ext uri="{BB962C8B-B14F-4D97-AF65-F5344CB8AC3E}">
        <p14:creationId xmlns:p14="http://schemas.microsoft.com/office/powerpoint/2010/main" xmlns="" val="3257943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AE010A6-4D48-4222-8F3A-B4ABA6D1EE86}" type="slidenum">
              <a:rPr lang="en-US" smtClean="0"/>
              <a:pPr/>
              <a:t>13</a:t>
            </a:fld>
            <a:endParaRPr lang="en-US" smtClean="0"/>
          </a:p>
        </p:txBody>
      </p:sp>
      <p:sp>
        <p:nvSpPr>
          <p:cNvPr id="16077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81B7EB-6AC8-40BD-B6C7-121619D75FD4}" type="slidenum">
              <a:rPr lang="en-US"/>
              <a:pPr/>
              <a:t>13</a:t>
            </a:fld>
            <a:endParaRPr lang="en-US"/>
          </a:p>
        </p:txBody>
      </p:sp>
      <p:sp>
        <p:nvSpPr>
          <p:cNvPr id="16077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077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See how you do on this question. There can be more than one correct answer. Be careful and take your time.</a:t>
            </a:r>
          </a:p>
        </p:txBody>
      </p:sp>
    </p:spTree>
    <p:extLst>
      <p:ext uri="{BB962C8B-B14F-4D97-AF65-F5344CB8AC3E}">
        <p14:creationId xmlns:p14="http://schemas.microsoft.com/office/powerpoint/2010/main" xmlns="" val="3357686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32040A77-3009-4016-9E48-FD5EECB4EE5D}" type="slidenum">
              <a:rPr lang="en-US" smtClean="0"/>
              <a:pPr/>
              <a:t>14</a:t>
            </a:fld>
            <a:endParaRPr lang="en-US" smtClean="0"/>
          </a:p>
        </p:txBody>
      </p:sp>
      <p:sp>
        <p:nvSpPr>
          <p:cNvPr id="16281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115600F-F94A-4231-84C7-92481ECDA098}" type="slidenum">
              <a:rPr lang="en-US"/>
              <a:pPr/>
              <a:t>14</a:t>
            </a:fld>
            <a:endParaRPr lang="en-US"/>
          </a:p>
        </p:txBody>
      </p:sp>
      <p:sp>
        <p:nvSpPr>
          <p:cNvPr id="16282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2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Number 4 is not correct because total variable costs increase as activity increases within the relevant range and decrease as activity decreases within the relevant range.</a:t>
            </a:r>
          </a:p>
        </p:txBody>
      </p:sp>
    </p:spTree>
    <p:extLst>
      <p:ext uri="{BB962C8B-B14F-4D97-AF65-F5344CB8AC3E}">
        <p14:creationId xmlns:p14="http://schemas.microsoft.com/office/powerpoint/2010/main" xmlns="" val="3796033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B2B2F41E-89BD-43E6-8826-86CFAEF878B9}" type="slidenum">
              <a:rPr lang="en-US" smtClean="0"/>
              <a:pPr/>
              <a:t>15</a:t>
            </a:fld>
            <a:endParaRPr lang="en-US" smtClean="0"/>
          </a:p>
        </p:txBody>
      </p:sp>
      <p:sp>
        <p:nvSpPr>
          <p:cNvPr id="16486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B0BD084-018C-4297-82B8-C1BCE0B7678C}" type="slidenum">
              <a:rPr lang="en-US"/>
              <a:pPr/>
              <a:t>15</a:t>
            </a:fld>
            <a:endParaRPr lang="en-US"/>
          </a:p>
        </p:txBody>
      </p:sp>
      <p:sp>
        <p:nvSpPr>
          <p:cNvPr id="16486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 mixed cost has both a fixed and variable element.</a:t>
            </a:r>
          </a:p>
          <a:p>
            <a:endParaRPr lang="en-US" smtClean="0"/>
          </a:p>
          <a:p>
            <a:r>
              <a:rPr lang="en-US" smtClean="0"/>
              <a:t>If you pay your utility bill, you know that a portion of your total bill is fixed. This is the standard monthly utility charge. The variable portion of your utility costs depends upon the number of kilowatt hours you consume. In other words, your total utility bill has both a fixed and variable element.</a:t>
            </a:r>
          </a:p>
          <a:p>
            <a:endParaRPr lang="en-US" smtClean="0"/>
          </a:p>
          <a:p>
            <a:r>
              <a:rPr lang="en-US" smtClean="0"/>
              <a:t>The graph demonstrates the nature of a normal utility bill.</a:t>
            </a:r>
          </a:p>
        </p:txBody>
      </p:sp>
    </p:spTree>
    <p:extLst>
      <p:ext uri="{BB962C8B-B14F-4D97-AF65-F5344CB8AC3E}">
        <p14:creationId xmlns:p14="http://schemas.microsoft.com/office/powerpoint/2010/main" xmlns="" val="160020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2B4AEF6-D5B6-4CD3-8998-259EF243E2EB}" type="slidenum">
              <a:rPr lang="en-US" smtClean="0"/>
              <a:pPr/>
              <a:t>16</a:t>
            </a:fld>
            <a:endParaRPr lang="en-US" smtClean="0"/>
          </a:p>
        </p:txBody>
      </p:sp>
      <p:sp>
        <p:nvSpPr>
          <p:cNvPr id="16691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97DE97-2EFE-46BB-9E83-2E7F1D9672E7}" type="slidenum">
              <a:rPr lang="en-US"/>
              <a:pPr/>
              <a:t>16</a:t>
            </a:fld>
            <a:endParaRPr lang="en-US"/>
          </a:p>
        </p:txBody>
      </p:sp>
      <p:sp>
        <p:nvSpPr>
          <p:cNvPr id="16691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mixed cost line can be expressed with the equation </a:t>
            </a:r>
            <a:r>
              <a:rPr lang="en-US" b="1" smtClean="0"/>
              <a:t>Y</a:t>
            </a:r>
            <a:r>
              <a:rPr lang="en-US" smtClean="0"/>
              <a:t> = </a:t>
            </a:r>
            <a:r>
              <a:rPr lang="en-US" b="1" smtClean="0"/>
              <a:t>A</a:t>
            </a:r>
            <a:r>
              <a:rPr lang="en-US" smtClean="0"/>
              <a:t> + </a:t>
            </a:r>
            <a:r>
              <a:rPr lang="en-US" b="1" smtClean="0"/>
              <a:t>B*X</a:t>
            </a:r>
            <a:r>
              <a:rPr lang="en-US" smtClean="0"/>
              <a:t>. This equation should look familiar, from your algebra and statistics classes.</a:t>
            </a:r>
          </a:p>
          <a:p>
            <a:endParaRPr lang="en-US" smtClean="0"/>
          </a:p>
          <a:p>
            <a:r>
              <a:rPr lang="en-US" smtClean="0"/>
              <a:t>In the equation, </a:t>
            </a:r>
            <a:r>
              <a:rPr lang="en-US" b="1" smtClean="0"/>
              <a:t>Y</a:t>
            </a:r>
            <a:r>
              <a:rPr lang="en-US" smtClean="0"/>
              <a:t> is the total mixed cost; </a:t>
            </a:r>
            <a:r>
              <a:rPr lang="en-US" b="1" smtClean="0"/>
              <a:t>A </a:t>
            </a:r>
            <a:r>
              <a:rPr lang="en-US" smtClean="0"/>
              <a:t>is the total fixed cost (or the vertical intercept of the line); </a:t>
            </a:r>
            <a:r>
              <a:rPr lang="en-US" b="1" smtClean="0"/>
              <a:t>B </a:t>
            </a:r>
            <a:r>
              <a:rPr lang="en-US" smtClean="0"/>
              <a:t>is the variable cost per unit of activity (or the slope of the line), and </a:t>
            </a:r>
            <a:r>
              <a:rPr lang="en-US" b="1" smtClean="0"/>
              <a:t>X</a:t>
            </a:r>
            <a:r>
              <a:rPr lang="en-US" smtClean="0"/>
              <a:t> is the actual level of activity.</a:t>
            </a:r>
          </a:p>
          <a:p>
            <a:endParaRPr lang="en-US" smtClean="0"/>
          </a:p>
          <a:p>
            <a:r>
              <a:rPr lang="en-US" smtClean="0"/>
              <a:t>In our utility example, </a:t>
            </a:r>
            <a:r>
              <a:rPr lang="en-US" b="1" smtClean="0"/>
              <a:t>Y</a:t>
            </a:r>
            <a:r>
              <a:rPr lang="en-US" smtClean="0"/>
              <a:t> is the total mixed cost; </a:t>
            </a:r>
            <a:r>
              <a:rPr lang="en-US" b="1" smtClean="0"/>
              <a:t>A</a:t>
            </a:r>
            <a:r>
              <a:rPr lang="en-US" smtClean="0"/>
              <a:t> is the total fixed monthly utility charge;</a:t>
            </a:r>
            <a:r>
              <a:rPr lang="en-US" b="1" smtClean="0"/>
              <a:t> B</a:t>
            </a:r>
            <a:r>
              <a:rPr lang="en-US" smtClean="0"/>
              <a:t> is the cost per kilowatt hour consumed, and</a:t>
            </a:r>
            <a:r>
              <a:rPr lang="en-US" b="1" smtClean="0"/>
              <a:t> X</a:t>
            </a:r>
            <a:r>
              <a:rPr lang="en-US" smtClean="0"/>
              <a:t> is the number of kilowatt hours consumed.</a:t>
            </a:r>
          </a:p>
        </p:txBody>
      </p:sp>
    </p:spTree>
    <p:extLst>
      <p:ext uri="{BB962C8B-B14F-4D97-AF65-F5344CB8AC3E}">
        <p14:creationId xmlns:p14="http://schemas.microsoft.com/office/powerpoint/2010/main" xmlns="" val="3422187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0EC044C9-E616-4185-BD8E-765BEA4644B9}" type="slidenum">
              <a:rPr lang="en-US" smtClean="0"/>
              <a:pPr/>
              <a:t>17</a:t>
            </a:fld>
            <a:endParaRPr lang="en-US" smtClean="0"/>
          </a:p>
        </p:txBody>
      </p:sp>
      <p:sp>
        <p:nvSpPr>
          <p:cNvPr id="16896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6E2D1C-560D-4EDD-9C74-0D556886BCE9}" type="slidenum">
              <a:rPr lang="en-US"/>
              <a:pPr/>
              <a:t>17</a:t>
            </a:fld>
            <a:endParaRPr lang="en-US"/>
          </a:p>
        </p:txBody>
      </p:sp>
      <p:sp>
        <p:nvSpPr>
          <p:cNvPr id="168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896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Read through this short question to see if you can calculate the total utility bill for the month.</a:t>
            </a:r>
            <a:br>
              <a:rPr lang="en-US" smtClean="0"/>
            </a:br>
            <a:r>
              <a:rPr lang="en-US" smtClean="0"/>
              <a:t/>
            </a:r>
            <a:br>
              <a:rPr lang="en-US" smtClean="0"/>
            </a:br>
            <a:r>
              <a:rPr lang="en-US" smtClean="0"/>
              <a:t>Part II</a:t>
            </a:r>
          </a:p>
          <a:p>
            <a:r>
              <a:rPr lang="en-US" smtClean="0"/>
              <a:t>The total bill is $100. How did you do?</a:t>
            </a:r>
          </a:p>
        </p:txBody>
      </p:sp>
    </p:spTree>
    <p:extLst>
      <p:ext uri="{BB962C8B-B14F-4D97-AF65-F5344CB8AC3E}">
        <p14:creationId xmlns:p14="http://schemas.microsoft.com/office/powerpoint/2010/main" xmlns="" val="1690586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D78B2142-7FFA-45A3-8422-31D5B93A8722}" type="slidenum">
              <a:rPr lang="en-US" smtClean="0"/>
              <a:pPr/>
              <a:t>18</a:t>
            </a:fld>
            <a:endParaRPr lang="en-US" smtClean="0"/>
          </a:p>
        </p:txBody>
      </p:sp>
      <p:sp>
        <p:nvSpPr>
          <p:cNvPr id="17101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34F2B35-C99D-4ABC-9418-42912BAF21F9}" type="slidenum">
              <a:rPr lang="en-US"/>
              <a:pPr/>
              <a:t>18</a:t>
            </a:fld>
            <a:endParaRPr lang="en-US"/>
          </a:p>
        </p:txBody>
      </p:sp>
      <p:sp>
        <p:nvSpPr>
          <p:cNvPr id="1710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101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can analyze mixed costs by looking at each account and classifying the cost as variable, fixed or mixed based on the cost behavior over time.</a:t>
            </a:r>
          </a:p>
          <a:p>
            <a:endParaRPr lang="en-US" smtClean="0"/>
          </a:p>
          <a:p>
            <a:r>
              <a:rPr lang="en-US" smtClean="0"/>
              <a:t>A more sophisticated way to analyze the nature of a cost is to ask our engineers to evaluate each cost in terms of production methods, material requirements, labor usage and overhead.</a:t>
            </a:r>
          </a:p>
        </p:txBody>
      </p:sp>
    </p:spTree>
    <p:extLst>
      <p:ext uri="{BB962C8B-B14F-4D97-AF65-F5344CB8AC3E}">
        <p14:creationId xmlns:p14="http://schemas.microsoft.com/office/powerpoint/2010/main" xmlns="" val="4098203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FFBEA96A-5363-4C57-8788-9EB40F6BC1B4}" type="slidenum">
              <a:rPr lang="en-US" smtClean="0"/>
              <a:pPr/>
              <a:t>19</a:t>
            </a:fld>
            <a:endParaRPr lang="en-US" smtClean="0"/>
          </a:p>
        </p:txBody>
      </p:sp>
      <p:sp>
        <p:nvSpPr>
          <p:cNvPr id="17305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8FF2A9-278F-45C0-A492-7974927C01CF}" type="slidenum">
              <a:rPr lang="en-US"/>
              <a:pPr/>
              <a:t>19</a:t>
            </a:fld>
            <a:endParaRPr lang="en-US"/>
          </a:p>
        </p:txBody>
      </p:sp>
      <p:sp>
        <p:nvSpPr>
          <p:cNvPr id="17306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6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 scattergraph plot is a quick and easy way to isolate the fixed and variable components of a mixed cost.</a:t>
            </a:r>
            <a:br>
              <a:rPr lang="en-US" smtClean="0"/>
            </a:br>
            <a:r>
              <a:rPr lang="en-US" smtClean="0"/>
              <a:t/>
            </a:r>
            <a:br>
              <a:rPr lang="en-US" smtClean="0"/>
            </a:br>
            <a:r>
              <a:rPr lang="en-US" smtClean="0"/>
              <a:t>The first step is to identify the cost, which is referred to as the </a:t>
            </a:r>
            <a:r>
              <a:rPr lang="en-US" u="sng" smtClean="0"/>
              <a:t>dependent variable</a:t>
            </a:r>
            <a:r>
              <a:rPr lang="en-US" smtClean="0"/>
              <a:t>, and plot it on the </a:t>
            </a:r>
            <a:r>
              <a:rPr lang="en-US" b="1" smtClean="0"/>
              <a:t>Y </a:t>
            </a:r>
            <a:r>
              <a:rPr lang="en-US" smtClean="0"/>
              <a:t>axis. The activity, referred to as the </a:t>
            </a:r>
            <a:r>
              <a:rPr lang="en-US" u="sng" smtClean="0"/>
              <a:t>independent variable</a:t>
            </a:r>
            <a:r>
              <a:rPr lang="en-US" smtClean="0"/>
              <a:t>, is plotted on the </a:t>
            </a:r>
            <a:r>
              <a:rPr lang="en-US" b="1" smtClean="0"/>
              <a:t>X</a:t>
            </a:r>
            <a:r>
              <a:rPr lang="en-US" smtClean="0"/>
              <a:t> axis.</a:t>
            </a:r>
          </a:p>
          <a:p>
            <a:endParaRPr lang="en-US" smtClean="0"/>
          </a:p>
          <a:p>
            <a:r>
              <a:rPr lang="en-US" smtClean="0"/>
              <a:t>If the plotted dots do not appear to be linear, do not analyze the data any further. If there does appear to be a linear relationship between the level of activity and cost, we will continue our analysis.</a:t>
            </a:r>
          </a:p>
        </p:txBody>
      </p:sp>
    </p:spTree>
    <p:extLst>
      <p:ext uri="{BB962C8B-B14F-4D97-AF65-F5344CB8AC3E}">
        <p14:creationId xmlns:p14="http://schemas.microsoft.com/office/powerpoint/2010/main" xmlns="" val="2680618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A4303C6E-F075-4C91-AC5D-FA1924E966BF}" type="slidenum">
              <a:rPr lang="en-US" smtClean="0"/>
              <a:pPr/>
              <a:t>20</a:t>
            </a:fld>
            <a:endParaRPr lang="en-US" smtClean="0"/>
          </a:p>
        </p:txBody>
      </p:sp>
      <p:sp>
        <p:nvSpPr>
          <p:cNvPr id="17510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15787C-E2BA-42B2-B063-C7C88F22BB2B}" type="slidenum">
              <a:rPr lang="en-US"/>
              <a:pPr/>
              <a:t>20</a:t>
            </a:fld>
            <a:endParaRPr lang="en-US"/>
          </a:p>
        </p:txBody>
      </p:sp>
      <p:sp>
        <p:nvSpPr>
          <p:cNvPr id="17510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510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we draw a straight line where, roughly speaking, an equal number of points reside above and below the line. Make sure that the straight line goes through at least one data point on the scattergraph. </a:t>
            </a:r>
          </a:p>
        </p:txBody>
      </p:sp>
    </p:spTree>
    <p:extLst>
      <p:ext uri="{BB962C8B-B14F-4D97-AF65-F5344CB8AC3E}">
        <p14:creationId xmlns:p14="http://schemas.microsoft.com/office/powerpoint/2010/main" xmlns="" val="945361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F8F0DC9-95A1-41A6-BDAD-24135B00264F}" type="slidenum">
              <a:rPr lang="en-US" smtClean="0"/>
              <a:pPr/>
              <a:t>21</a:t>
            </a:fld>
            <a:endParaRPr lang="en-US" smtClean="0"/>
          </a:p>
        </p:txBody>
      </p:sp>
      <p:sp>
        <p:nvSpPr>
          <p:cNvPr id="17715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4BC9B5-FBF5-4A2B-91BB-02D42D1A335B}" type="slidenum">
              <a:rPr lang="en-US"/>
              <a:pPr/>
              <a:t>21</a:t>
            </a:fld>
            <a:endParaRPr lang="en-US"/>
          </a:p>
        </p:txBody>
      </p:sp>
      <p:sp>
        <p:nvSpPr>
          <p:cNvPr id="177156"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7157" name="Rectangle 1027"/>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Where the straight line crosses the Y axis determines the estimate of total fixed costs. In this case, the fixed costs are $10,000.</a:t>
            </a:r>
          </a:p>
          <a:p>
            <a:endParaRPr lang="en-US" smtClean="0"/>
          </a:p>
          <a:p>
            <a:r>
              <a:rPr lang="en-US" smtClean="0"/>
              <a:t>Part II</a:t>
            </a:r>
          </a:p>
          <a:p>
            <a:r>
              <a:rPr lang="en-US" smtClean="0"/>
              <a:t>Next, select one data point to estimate the variable cost per patient day. In our example, we used the first data point that was on the straight line. From this point, we estimate the total number of patient days and the total maintenance cost. </a:t>
            </a:r>
            <a:br>
              <a:rPr lang="en-US" smtClean="0"/>
            </a:br>
            <a:r>
              <a:rPr lang="en-US" smtClean="0"/>
              <a:t/>
            </a:r>
            <a:br>
              <a:rPr lang="en-US" smtClean="0"/>
            </a:br>
            <a:r>
              <a:rPr lang="en-US" smtClean="0"/>
              <a:t>Part III</a:t>
            </a:r>
          </a:p>
          <a:p>
            <a:r>
              <a:rPr lang="en-US" smtClean="0"/>
              <a:t>Our estimate of the total number of patient days at this data point is 800, and the estimate of the total maintenance cost is $11,000. We will use this information to estimate the variable cost per patient day.</a:t>
            </a:r>
          </a:p>
        </p:txBody>
      </p:sp>
    </p:spTree>
    <p:extLst>
      <p:ext uri="{BB962C8B-B14F-4D97-AF65-F5344CB8AC3E}">
        <p14:creationId xmlns:p14="http://schemas.microsoft.com/office/powerpoint/2010/main" xmlns="" val="3383512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1784E327-9368-4F09-85FC-2292028C204B}" type="slidenum">
              <a:rPr lang="en-US" smtClean="0"/>
              <a:pPr/>
              <a:t>22</a:t>
            </a:fld>
            <a:endParaRPr lang="en-US" smtClean="0"/>
          </a:p>
        </p:txBody>
      </p:sp>
      <p:sp>
        <p:nvSpPr>
          <p:cNvPr id="17920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B12E54C-5D54-45D0-BE14-438804FE2A33}" type="slidenum">
              <a:rPr lang="en-US"/>
              <a:pPr/>
              <a:t>22</a:t>
            </a:fld>
            <a:endParaRPr lang="en-US"/>
          </a:p>
        </p:txBody>
      </p:sp>
      <p:sp>
        <p:nvSpPr>
          <p:cNvPr id="1792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920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The calculations include:</a:t>
            </a:r>
          </a:p>
          <a:p>
            <a:endParaRPr lang="en-US" smtClean="0"/>
          </a:p>
          <a:p>
            <a:r>
              <a:rPr lang="en-US" smtClean="0"/>
              <a:t>Subtract the fixed cost from the total estimated cost for 800 patient days. We arrive at an estimate of the total variable cost for 800 patients of $1,000.</a:t>
            </a:r>
          </a:p>
          <a:p>
            <a:endParaRPr lang="en-US" smtClean="0"/>
          </a:p>
          <a:p>
            <a:r>
              <a:rPr lang="en-US" smtClean="0"/>
              <a:t>Part II</a:t>
            </a:r>
          </a:p>
          <a:p>
            <a:r>
              <a:rPr lang="en-US" smtClean="0"/>
              <a:t>Divide the total variable cost by the 800 patients, which yields a variable cost per patient day of $1.25. We can use this information to complete our basic cost equation.</a:t>
            </a:r>
          </a:p>
          <a:p>
            <a:r>
              <a:rPr lang="en-US" smtClean="0"/>
              <a:t/>
            </a:r>
            <a:br>
              <a:rPr lang="en-US" smtClean="0"/>
            </a:br>
            <a:r>
              <a:rPr lang="en-US" smtClean="0"/>
              <a:t>Part III</a:t>
            </a:r>
          </a:p>
          <a:p>
            <a:r>
              <a:rPr lang="en-US" smtClean="0"/>
              <a:t>Our maintenance cost equation tells us that the </a:t>
            </a:r>
            <a:r>
              <a:rPr lang="en-US" b="1" smtClean="0"/>
              <a:t>Y</a:t>
            </a:r>
            <a:r>
              <a:rPr lang="en-US" smtClean="0"/>
              <a:t>, the total maintenance cost, is $10,000, the total fixed cost, plus $1.25 times </a:t>
            </a:r>
            <a:r>
              <a:rPr lang="en-US" b="1" smtClean="0"/>
              <a:t>X</a:t>
            </a:r>
            <a:r>
              <a:rPr lang="en-US" smtClean="0"/>
              <a:t>, the number of patient days.</a:t>
            </a:r>
          </a:p>
        </p:txBody>
      </p:sp>
    </p:spTree>
    <p:extLst>
      <p:ext uri="{BB962C8B-B14F-4D97-AF65-F5344CB8AC3E}">
        <p14:creationId xmlns:p14="http://schemas.microsoft.com/office/powerpoint/2010/main" xmlns="" val="1191245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6160EBD7-1AD2-4BEB-B16F-91F0820E699D}" type="slidenum">
              <a:rPr lang="en-US" smtClean="0"/>
              <a:pPr/>
              <a:t>23</a:t>
            </a:fld>
            <a:endParaRPr lang="en-US" smtClean="0"/>
          </a:p>
        </p:txBody>
      </p:sp>
      <p:sp>
        <p:nvSpPr>
          <p:cNvPr id="18125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C7BF0E-63FE-4F3E-9F83-B841CD69116B}" type="slidenum">
              <a:rPr lang="en-US"/>
              <a:pPr/>
              <a:t>23</a:t>
            </a:fld>
            <a:endParaRPr lang="en-US"/>
          </a:p>
        </p:txBody>
      </p:sp>
      <p:sp>
        <p:nvSpPr>
          <p:cNvPr id="18125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125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high-low method can be used to analyze mixed costs, if a scattergraph plot reveals an approximately linear relationship between the </a:t>
            </a:r>
            <a:r>
              <a:rPr lang="en-US" b="1" smtClean="0"/>
              <a:t>X</a:t>
            </a:r>
            <a:r>
              <a:rPr lang="en-US" smtClean="0"/>
              <a:t> and </a:t>
            </a:r>
            <a:r>
              <a:rPr lang="en-US" b="1" smtClean="0"/>
              <a:t>Y</a:t>
            </a:r>
            <a:r>
              <a:rPr lang="en-US" smtClean="0"/>
              <a:t> variables. We will use the data shown in the Excel spreadsheet to determine the fixed and variable portions of maintenance costs. We have collected data about the number of hours of maintenance and total cost incurred.</a:t>
            </a:r>
            <a:br>
              <a:rPr lang="en-US" smtClean="0"/>
            </a:br>
            <a:r>
              <a:rPr lang="en-US" smtClean="0"/>
              <a:t/>
            </a:r>
            <a:br>
              <a:rPr lang="en-US" smtClean="0"/>
            </a:br>
            <a:r>
              <a:rPr lang="en-US" smtClean="0"/>
              <a:t>Let’s see how the high-low method works.</a:t>
            </a:r>
          </a:p>
        </p:txBody>
      </p:sp>
    </p:spTree>
    <p:extLst>
      <p:ext uri="{BB962C8B-B14F-4D97-AF65-F5344CB8AC3E}">
        <p14:creationId xmlns:p14="http://schemas.microsoft.com/office/powerpoint/2010/main" xmlns="" val="4174551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1A38A62A-D4E3-4194-B308-BAA682640599}" type="slidenum">
              <a:rPr lang="en-US" smtClean="0"/>
              <a:pPr/>
              <a:t>24</a:t>
            </a:fld>
            <a:endParaRPr lang="en-US" smtClean="0"/>
          </a:p>
        </p:txBody>
      </p:sp>
      <p:sp>
        <p:nvSpPr>
          <p:cNvPr id="18329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3F10028-2D98-4883-AE91-5511DCEF18DC}" type="slidenum">
              <a:rPr lang="en-US"/>
              <a:pPr/>
              <a:t>24</a:t>
            </a:fld>
            <a:endParaRPr lang="en-US"/>
          </a:p>
        </p:txBody>
      </p:sp>
      <p:sp>
        <p:nvSpPr>
          <p:cNvPr id="1833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330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II</a:t>
            </a:r>
          </a:p>
          <a:p>
            <a:r>
              <a:rPr lang="en-US" smtClean="0"/>
              <a:t>The first step in the process is to identify the high level of activity and its related total cost and the low level of activity with its related total cost. You can see that the high level of activity is 800 hours with a cost of $9,800 dollars. The low level of activity is 500 hours with a related total cost of $7,400.</a:t>
            </a:r>
          </a:p>
          <a:p>
            <a:endParaRPr lang="en-US" smtClean="0"/>
          </a:p>
          <a:p>
            <a:r>
              <a:rPr lang="en-US" smtClean="0"/>
              <a:t>Part II</a:t>
            </a:r>
          </a:p>
          <a:p>
            <a:r>
              <a:rPr lang="en-US" smtClean="0"/>
              <a:t>Now, we subtract the low level of activity from the high level and do the same for the costs we have identified. In our case, the change in level of activity and cost is 300 hours and $2,400, respectively.</a:t>
            </a:r>
          </a:p>
          <a:p>
            <a:endParaRPr lang="en-US" smtClean="0"/>
          </a:p>
          <a:p>
            <a:r>
              <a:rPr lang="en-US" smtClean="0"/>
              <a:t>The variable cost per unit of activity is determined by dividing the change in total cost by the change in activity. For our maintenance example, we divide $2,400 by 300 and determine that the variable cost per hour of maintenance is $8.00.</a:t>
            </a:r>
          </a:p>
        </p:txBody>
      </p:sp>
    </p:spTree>
    <p:extLst>
      <p:ext uri="{BB962C8B-B14F-4D97-AF65-F5344CB8AC3E}">
        <p14:creationId xmlns:p14="http://schemas.microsoft.com/office/powerpoint/2010/main" xmlns="" val="1393309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4339A597-41DA-434F-B8D7-FFB3C29DC2A2}" type="slidenum">
              <a:rPr lang="en-US" smtClean="0"/>
              <a:pPr/>
              <a:t>25</a:t>
            </a:fld>
            <a:endParaRPr lang="en-US" smtClean="0"/>
          </a:p>
        </p:txBody>
      </p:sp>
      <p:sp>
        <p:nvSpPr>
          <p:cNvPr id="18534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EEEFDE-6D78-416E-8738-AD76ADBB64C2}" type="slidenum">
              <a:rPr lang="en-US"/>
              <a:pPr/>
              <a:t>25</a:t>
            </a:fld>
            <a:endParaRPr lang="en-US"/>
          </a:p>
        </p:txBody>
      </p:sp>
      <p:sp>
        <p:nvSpPr>
          <p:cNvPr id="18534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534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Here is the equation we will use to calculate total fixed cost.</a:t>
            </a:r>
          </a:p>
          <a:p>
            <a:endParaRPr lang="en-US" smtClean="0"/>
          </a:p>
          <a:p>
            <a:r>
              <a:rPr lang="en-US" smtClean="0"/>
              <a:t>Part II</a:t>
            </a:r>
          </a:p>
          <a:p>
            <a:r>
              <a:rPr lang="en-US" smtClean="0"/>
              <a:t>We can substitute known data to estimated total fixed cost. We know that at 800 hours of maintenance, total cost is $9,800. We just calculated the variable cost per unit of activity at $8. So we will multiply the 800 hours of activity times the $8 variable rate per unit.</a:t>
            </a:r>
          </a:p>
          <a:p>
            <a:endParaRPr lang="en-US" smtClean="0"/>
          </a:p>
          <a:p>
            <a:r>
              <a:rPr lang="en-US" smtClean="0"/>
              <a:t>Part III</a:t>
            </a:r>
          </a:p>
          <a:p>
            <a:r>
              <a:rPr lang="en-US" smtClean="0"/>
              <a:t>By solving the equation, we see that total fixed cost is equal to $3,400.  We can now construct an equation to estimate total maintenance cost at any level of activity within the relevant range.</a:t>
            </a:r>
          </a:p>
        </p:txBody>
      </p:sp>
    </p:spTree>
    <p:extLst>
      <p:ext uri="{BB962C8B-B14F-4D97-AF65-F5344CB8AC3E}">
        <p14:creationId xmlns:p14="http://schemas.microsoft.com/office/powerpoint/2010/main" xmlns="" val="2722041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E9D96AED-DB25-44EA-9D1B-B331C8D8B711}" type="slidenum">
              <a:rPr lang="en-US" smtClean="0"/>
              <a:pPr/>
              <a:t>26</a:t>
            </a:fld>
            <a:endParaRPr lang="en-US" smtClean="0"/>
          </a:p>
        </p:txBody>
      </p:sp>
      <p:sp>
        <p:nvSpPr>
          <p:cNvPr id="18739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681603-A14E-405B-B7BA-DFE314DB6464}" type="slidenum">
              <a:rPr lang="en-US"/>
              <a:pPr/>
              <a:t>26</a:t>
            </a:fld>
            <a:endParaRPr lang="en-US"/>
          </a:p>
        </p:txBody>
      </p:sp>
      <p:sp>
        <p:nvSpPr>
          <p:cNvPr id="18739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739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Our basic equation of </a:t>
            </a:r>
            <a:r>
              <a:rPr lang="en-US" b="1" smtClean="0"/>
              <a:t>Y</a:t>
            </a:r>
            <a:r>
              <a:rPr lang="en-US" smtClean="0"/>
              <a:t> is equal to $3,400 (our total fixed cost) plus $8 times the actual level of activity.</a:t>
            </a:r>
          </a:p>
          <a:p>
            <a:endParaRPr lang="en-US" smtClean="0"/>
          </a:p>
          <a:p>
            <a:r>
              <a:rPr lang="en-US" smtClean="0"/>
              <a:t>You can verify the equation by calculating total maintenance costs at 500 hours, the low level of activity. It will be worth your time to make the calculation.</a:t>
            </a:r>
          </a:p>
        </p:txBody>
      </p:sp>
    </p:spTree>
    <p:extLst>
      <p:ext uri="{BB962C8B-B14F-4D97-AF65-F5344CB8AC3E}">
        <p14:creationId xmlns:p14="http://schemas.microsoft.com/office/powerpoint/2010/main" xmlns="" val="2783394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56864898-E285-42DB-B0E1-474776AEC1BF}" type="slidenum">
              <a:rPr lang="en-US" smtClean="0"/>
              <a:pPr/>
              <a:t>27</a:t>
            </a:fld>
            <a:endParaRPr lang="en-US" smtClean="0"/>
          </a:p>
        </p:txBody>
      </p:sp>
      <p:sp>
        <p:nvSpPr>
          <p:cNvPr id="18944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79187A-7299-487A-97B5-7D7A0E38625A}" type="slidenum">
              <a:rPr lang="en-US"/>
              <a:pPr/>
              <a:t>27</a:t>
            </a:fld>
            <a:endParaRPr lang="en-US"/>
          </a:p>
        </p:txBody>
      </p:sp>
      <p:sp>
        <p:nvSpPr>
          <p:cNvPr id="18944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944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See if you can apply what we have just discussed to determine the variable portion of sales salaries and commissions for this company.</a:t>
            </a:r>
          </a:p>
        </p:txBody>
      </p:sp>
    </p:spTree>
    <p:extLst>
      <p:ext uri="{BB962C8B-B14F-4D97-AF65-F5344CB8AC3E}">
        <p14:creationId xmlns:p14="http://schemas.microsoft.com/office/powerpoint/2010/main" xmlns="" val="681378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0BB79733-D9D3-4399-A996-1346E3349654}" type="slidenum">
              <a:rPr lang="en-US" smtClean="0"/>
              <a:pPr/>
              <a:t>28</a:t>
            </a:fld>
            <a:endParaRPr lang="en-US" smtClean="0"/>
          </a:p>
        </p:txBody>
      </p:sp>
      <p:sp>
        <p:nvSpPr>
          <p:cNvPr id="19149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51FC4B-08C9-4EE9-AC40-78AFC3F44AEA}" type="slidenum">
              <a:rPr lang="en-US"/>
              <a:pPr/>
              <a:t>28</a:t>
            </a:fld>
            <a:endParaRPr lang="en-US"/>
          </a:p>
        </p:txBody>
      </p:sp>
      <p:sp>
        <p:nvSpPr>
          <p:cNvPr id="19149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149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correct answer is 10 cents per unit.</a:t>
            </a:r>
          </a:p>
        </p:txBody>
      </p:sp>
    </p:spTree>
    <p:extLst>
      <p:ext uri="{BB962C8B-B14F-4D97-AF65-F5344CB8AC3E}">
        <p14:creationId xmlns:p14="http://schemas.microsoft.com/office/powerpoint/2010/main" xmlns="" val="3962701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A5EFAAED-4345-4D24-8E8E-499A79B9B798}" type="slidenum">
              <a:rPr lang="en-US" smtClean="0"/>
              <a:pPr/>
              <a:t>29</a:t>
            </a:fld>
            <a:endParaRPr lang="en-US" smtClean="0"/>
          </a:p>
        </p:txBody>
      </p:sp>
      <p:sp>
        <p:nvSpPr>
          <p:cNvPr id="19353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DEE2181-7935-4E1B-AD73-0A0741F0982D}" type="slidenum">
              <a:rPr lang="en-US"/>
              <a:pPr/>
              <a:t>29</a:t>
            </a:fld>
            <a:endParaRPr lang="en-US"/>
          </a:p>
        </p:txBody>
      </p:sp>
      <p:sp>
        <p:nvSpPr>
          <p:cNvPr id="1935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354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Using the same data, calculate the total fixed cost portion of sales salaries and commissions.</a:t>
            </a:r>
          </a:p>
        </p:txBody>
      </p:sp>
    </p:spTree>
    <p:extLst>
      <p:ext uri="{BB962C8B-B14F-4D97-AF65-F5344CB8AC3E}">
        <p14:creationId xmlns:p14="http://schemas.microsoft.com/office/powerpoint/2010/main" xmlns="" val="3583044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98F4AD2C-1877-44A7-A717-0D80FD084248}" type="slidenum">
              <a:rPr lang="en-US" smtClean="0"/>
              <a:pPr/>
              <a:t>30</a:t>
            </a:fld>
            <a:endParaRPr lang="en-US" smtClean="0"/>
          </a:p>
        </p:txBody>
      </p:sp>
      <p:sp>
        <p:nvSpPr>
          <p:cNvPr id="19558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6EE8A1-06D2-42AF-8CBB-D88AD6E6D2A9}" type="slidenum">
              <a:rPr lang="en-US"/>
              <a:pPr/>
              <a:t>30</a:t>
            </a:fld>
            <a:endParaRPr lang="en-US"/>
          </a:p>
        </p:txBody>
      </p:sp>
      <p:sp>
        <p:nvSpPr>
          <p:cNvPr id="1955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calculation of the answer is a bit more complex, but we see that total fixed cost equals $2,000.</a:t>
            </a:r>
          </a:p>
        </p:txBody>
      </p:sp>
    </p:spTree>
    <p:extLst>
      <p:ext uri="{BB962C8B-B14F-4D97-AF65-F5344CB8AC3E}">
        <p14:creationId xmlns:p14="http://schemas.microsoft.com/office/powerpoint/2010/main" xmlns="" val="2192993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3155699D-60D8-4EF2-8369-DE7F33663D9D}" type="slidenum">
              <a:rPr lang="en-US" smtClean="0"/>
              <a:pPr/>
              <a:t>31</a:t>
            </a:fld>
            <a:endParaRPr lang="en-US" smtClean="0"/>
          </a:p>
        </p:txBody>
      </p:sp>
      <p:sp>
        <p:nvSpPr>
          <p:cNvPr id="19763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94CD7E-5BB0-4DB4-B4B4-CDB13FBB506D}" type="slidenum">
              <a:rPr lang="en-US"/>
              <a:pPr/>
              <a:t>31</a:t>
            </a:fld>
            <a:endParaRPr lang="en-US"/>
          </a:p>
        </p:txBody>
      </p:sp>
      <p:sp>
        <p:nvSpPr>
          <p:cNvPr id="1976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least-squares regression method is a more sophisticated approach to isolating the fixed and variable portion of a mixed cost. This method uses all of the data points to estimate the fixed and variable cost components of a mixed cost. This method is superior to the scattergraph plot method that relies upon only one data point and the high-low method that uses only two data points to estimate the fixed and variable cost components of a mixed cost. The basic goal of this method is to fit a straight line to the data that minimizes the sum of the squared errors. The regression errors are the vertical deviations from the data points to the regression line.</a:t>
            </a:r>
          </a:p>
        </p:txBody>
      </p:sp>
    </p:spTree>
    <p:extLst>
      <p:ext uri="{BB962C8B-B14F-4D97-AF65-F5344CB8AC3E}">
        <p14:creationId xmlns:p14="http://schemas.microsoft.com/office/powerpoint/2010/main" xmlns="" val="588815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E311511F-699A-41BB-9D4E-C0EC15A265F4}" type="slidenum">
              <a:rPr lang="en-US" smtClean="0"/>
              <a:pPr/>
              <a:t>32</a:t>
            </a:fld>
            <a:endParaRPr lang="en-US" smtClean="0"/>
          </a:p>
        </p:txBody>
      </p:sp>
      <p:sp>
        <p:nvSpPr>
          <p:cNvPr id="19968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A76F95-DB06-4E3F-8FAA-0888A815380C}" type="slidenum">
              <a:rPr lang="en-US"/>
              <a:pPr/>
              <a:t>32</a:t>
            </a:fld>
            <a:endParaRPr lang="en-US"/>
          </a:p>
        </p:txBody>
      </p:sp>
      <p:sp>
        <p:nvSpPr>
          <p:cNvPr id="1996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formulas that are used for least-squares regression are complex. Fortunately, computer software can perform the calculations, quickly. The observed values of the </a:t>
            </a:r>
            <a:r>
              <a:rPr lang="en-US" b="1" smtClean="0"/>
              <a:t>X</a:t>
            </a:r>
            <a:r>
              <a:rPr lang="en-US" smtClean="0"/>
              <a:t> and </a:t>
            </a:r>
            <a:r>
              <a:rPr lang="en-US" b="1" smtClean="0"/>
              <a:t>Y</a:t>
            </a:r>
            <a:r>
              <a:rPr lang="en-US" smtClean="0"/>
              <a:t> variables are entered into the computer program and all necessary calculations are made. In the appendix to this chapter, we show you how to use Microsoft Excel to complete a least-squares regression analysis.</a:t>
            </a:r>
          </a:p>
          <a:p>
            <a:endParaRPr lang="en-US" smtClean="0"/>
          </a:p>
          <a:p>
            <a:r>
              <a:rPr lang="en-US" smtClean="0"/>
              <a:t>Output from the regression analysis can be used to create the equation that enables us to estimate total costs at any activity level. The key statistic to examine when evaluating regression results is called </a:t>
            </a:r>
            <a:r>
              <a:rPr lang="en-US" b="1" smtClean="0"/>
              <a:t>R squared</a:t>
            </a:r>
            <a:r>
              <a:rPr lang="en-US" smtClean="0"/>
              <a:t>, which is a measure of the goodness of fit. </a:t>
            </a:r>
          </a:p>
        </p:txBody>
      </p:sp>
    </p:spTree>
    <p:extLst>
      <p:ext uri="{BB962C8B-B14F-4D97-AF65-F5344CB8AC3E}">
        <p14:creationId xmlns:p14="http://schemas.microsoft.com/office/powerpoint/2010/main" xmlns="" val="1389333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9E2C3A11-481C-4202-8024-FBF34803967B}" type="slidenum">
              <a:rPr lang="en-US" smtClean="0"/>
              <a:pPr/>
              <a:t>33</a:t>
            </a:fld>
            <a:endParaRPr lang="en-US" smtClean="0"/>
          </a:p>
        </p:txBody>
      </p:sp>
      <p:sp>
        <p:nvSpPr>
          <p:cNvPr id="20173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28F7EB0-5A2D-4ED2-BD4B-1B15B801345B}" type="slidenum">
              <a:rPr lang="en-US"/>
              <a:pPr/>
              <a:t>33</a:t>
            </a:fld>
            <a:endParaRPr lang="en-US"/>
          </a:p>
        </p:txBody>
      </p:sp>
      <p:sp>
        <p:nvSpPr>
          <p:cNvPr id="2017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173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R square value can range from 0% to 100%. The higher the percentage, the better the fit.</a:t>
            </a:r>
          </a:p>
          <a:p>
            <a:endParaRPr lang="en-US" smtClean="0"/>
          </a:p>
        </p:txBody>
      </p:sp>
    </p:spTree>
    <p:extLst>
      <p:ext uri="{BB962C8B-B14F-4D97-AF65-F5344CB8AC3E}">
        <p14:creationId xmlns:p14="http://schemas.microsoft.com/office/powerpoint/2010/main" xmlns="" val="37468616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BBF00AEE-F5C6-4794-A356-C83C675B210D}" type="slidenum">
              <a:rPr lang="en-US" smtClean="0"/>
              <a:pPr/>
              <a:t>34</a:t>
            </a:fld>
            <a:endParaRPr lang="en-US" smtClean="0"/>
          </a:p>
        </p:txBody>
      </p:sp>
      <p:sp>
        <p:nvSpPr>
          <p:cNvPr id="20377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ADD93E-9447-4F0C-8BE6-4754181A18D7}" type="slidenum">
              <a:rPr lang="en-US"/>
              <a:pPr/>
              <a:t>34</a:t>
            </a:fld>
            <a:endParaRPr lang="en-US"/>
          </a:p>
        </p:txBody>
      </p:sp>
      <p:sp>
        <p:nvSpPr>
          <p:cNvPr id="2037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378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three methods we discussed for isolating the fixed and variable portions of a mixed cost yield slightly different results. The most accurate estimate is provided by the least-squared regression method. Less accurate results are usually associated with the scattergraph. The high-low method provides results that fall somewhere in the middle of the other two methods.</a:t>
            </a:r>
          </a:p>
        </p:txBody>
      </p:sp>
    </p:spTree>
    <p:extLst>
      <p:ext uri="{BB962C8B-B14F-4D97-AF65-F5344CB8AC3E}">
        <p14:creationId xmlns:p14="http://schemas.microsoft.com/office/powerpoint/2010/main" xmlns="" val="3492989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BA820137-70E6-470B-8FD1-A29535891E4B}" type="slidenum">
              <a:rPr lang="en-US" smtClean="0"/>
              <a:pPr/>
              <a:t>35</a:t>
            </a:fld>
            <a:endParaRPr lang="en-US" smtClean="0"/>
          </a:p>
        </p:txBody>
      </p:sp>
      <p:sp>
        <p:nvSpPr>
          <p:cNvPr id="20582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683A92-B1A5-4822-9A1C-ABAFC1FC4319}" type="slidenum">
              <a:rPr lang="en-US"/>
              <a:pPr/>
              <a:t>35</a:t>
            </a:fld>
            <a:endParaRPr lang="en-US"/>
          </a:p>
        </p:txBody>
      </p:sp>
      <p:sp>
        <p:nvSpPr>
          <p:cNvPr id="20582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582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contribution approach provides an income statement format geared directly to cost behavior, which has been the focus of discussion in this chapter.</a:t>
            </a:r>
          </a:p>
        </p:txBody>
      </p:sp>
    </p:spTree>
    <p:extLst>
      <p:ext uri="{BB962C8B-B14F-4D97-AF65-F5344CB8AC3E}">
        <p14:creationId xmlns:p14="http://schemas.microsoft.com/office/powerpoint/2010/main" xmlns="" val="16727502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1239B49B-D111-423B-94CB-4D20437781E6}" type="slidenum">
              <a:rPr lang="en-US" smtClean="0"/>
              <a:pPr/>
              <a:t>36</a:t>
            </a:fld>
            <a:endParaRPr lang="en-US" smtClean="0"/>
          </a:p>
        </p:txBody>
      </p:sp>
      <p:sp>
        <p:nvSpPr>
          <p:cNvPr id="20787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ACFEE7-0934-4C8A-BE01-8A88638F2F51}" type="slidenum">
              <a:rPr lang="en-US"/>
              <a:pPr/>
              <a:t>36</a:t>
            </a:fld>
            <a:endParaRPr lang="en-US"/>
          </a:p>
        </p:txBody>
      </p:sp>
      <p:sp>
        <p:nvSpPr>
          <p:cNvPr id="20787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787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contribution approach separates costs into </a:t>
            </a:r>
            <a:r>
              <a:rPr lang="en-US" i="1" smtClean="0"/>
              <a:t>fixed and variable</a:t>
            </a:r>
            <a:r>
              <a:rPr lang="en-US" smtClean="0"/>
              <a:t>. Sales minus variable costs equals contribution margin. The contribution margin minus fixed costs equals net operating income.</a:t>
            </a:r>
          </a:p>
        </p:txBody>
      </p:sp>
    </p:spTree>
    <p:extLst>
      <p:ext uri="{BB962C8B-B14F-4D97-AF65-F5344CB8AC3E}">
        <p14:creationId xmlns:p14="http://schemas.microsoft.com/office/powerpoint/2010/main" xmlns="" val="42308949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2D800D83-0249-4FF9-90D6-703158D63E17}" type="slidenum">
              <a:rPr lang="en-US" smtClean="0"/>
              <a:pPr/>
              <a:t>37</a:t>
            </a:fld>
            <a:endParaRPr lang="en-US" smtClean="0"/>
          </a:p>
        </p:txBody>
      </p:sp>
      <p:sp>
        <p:nvSpPr>
          <p:cNvPr id="21197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3C7C1D-DC99-4168-8BD5-FA778B46F6C6}" type="slidenum">
              <a:rPr lang="en-US"/>
              <a:pPr/>
              <a:t>37</a:t>
            </a:fld>
            <a:endParaRPr lang="en-US"/>
          </a:p>
        </p:txBody>
      </p:sp>
      <p:sp>
        <p:nvSpPr>
          <p:cNvPr id="21197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197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contribution format allocates costs based on cost behavior. The </a:t>
            </a:r>
            <a:r>
              <a:rPr lang="en-US" i="1" smtClean="0"/>
              <a:t>contribution</a:t>
            </a:r>
            <a:r>
              <a:rPr lang="en-US" smtClean="0"/>
              <a:t> approach differs from the </a:t>
            </a:r>
            <a:r>
              <a:rPr lang="en-US" i="1" smtClean="0"/>
              <a:t>traditional</a:t>
            </a:r>
            <a:r>
              <a:rPr lang="en-US" smtClean="0"/>
              <a:t> approach covered in Chapter 2. The traditional approach organizes costs in a functional format. Costs relating to production, administration and sales are grouped together without regard to their cost behavior. The traditional approach is used primarily for external reporting purposes.</a:t>
            </a:r>
          </a:p>
        </p:txBody>
      </p:sp>
    </p:spTree>
    <p:extLst>
      <p:ext uri="{BB962C8B-B14F-4D97-AF65-F5344CB8AC3E}">
        <p14:creationId xmlns:p14="http://schemas.microsoft.com/office/powerpoint/2010/main" xmlns="" val="438629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411BAB82-19D1-4F54-A45C-5F7538AB019B}" type="slidenum">
              <a:rPr lang="en-US" smtClean="0"/>
              <a:pPr/>
              <a:t>38</a:t>
            </a:fld>
            <a:endParaRPr lang="en-US" smtClean="0"/>
          </a:p>
        </p:txBody>
      </p:sp>
      <p:sp>
        <p:nvSpPr>
          <p:cNvPr id="21401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1F75FFF-AFB9-40EA-8550-CFC11FC1AE2C}" type="slidenum">
              <a:rPr lang="en-US"/>
              <a:pPr/>
              <a:t>38</a:t>
            </a:fld>
            <a:endParaRPr lang="en-US"/>
          </a:p>
        </p:txBody>
      </p:sp>
      <p:sp>
        <p:nvSpPr>
          <p:cNvPr id="21402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402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Matrix, Inc. has gathered 15 month’s of information concerning the number of meals prepared and the total cost of preparing them each month. We will use this data in our least-squares regression model. Using Microsoft Excel, we will estimate the variable and fixed cost components of the total meals cost.</a:t>
            </a:r>
          </a:p>
        </p:txBody>
      </p:sp>
    </p:spTree>
    <p:extLst>
      <p:ext uri="{BB962C8B-B14F-4D97-AF65-F5344CB8AC3E}">
        <p14:creationId xmlns:p14="http://schemas.microsoft.com/office/powerpoint/2010/main" xmlns="" val="35784657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C3FAB02D-0AE0-444A-B20A-68FED4C0356C}" type="slidenum">
              <a:rPr lang="en-US" smtClean="0"/>
              <a:pPr/>
              <a:t>39</a:t>
            </a:fld>
            <a:endParaRPr lang="en-US" smtClean="0"/>
          </a:p>
        </p:txBody>
      </p:sp>
      <p:sp>
        <p:nvSpPr>
          <p:cNvPr id="21606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04649C-4C00-4091-853C-ED98D528330D}" type="slidenum">
              <a:rPr lang="en-US"/>
              <a:pPr/>
              <a:t>39</a:t>
            </a:fld>
            <a:endParaRPr lang="en-US"/>
          </a:p>
        </p:txBody>
      </p:sp>
      <p:sp>
        <p:nvSpPr>
          <p:cNvPr id="2160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606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To gather the three pieces of information we need, we will use three special functions in Excel. These functions are named LINEST, INTERCEPT, and RSQ. LINEST provides us with the slope of the line, INTERCEPT gives us the fixed cost intercept, and RSQ yields the R squared value.</a:t>
            </a:r>
          </a:p>
          <a:p>
            <a:endParaRPr lang="en-US" smtClean="0"/>
          </a:p>
          <a:p>
            <a:r>
              <a:rPr lang="en-US" smtClean="0"/>
              <a:t>Load Excel on your computer and enter the data shown in the table on the right side of your screen. Start with the headings in cell B3, C3, and D3. Enter the months in column B, the total cost in column C, and the number of meals in column D. When finished entering this data, go to the next screen.</a:t>
            </a:r>
          </a:p>
        </p:txBody>
      </p:sp>
    </p:spTree>
    <p:extLst>
      <p:ext uri="{BB962C8B-B14F-4D97-AF65-F5344CB8AC3E}">
        <p14:creationId xmlns:p14="http://schemas.microsoft.com/office/powerpoint/2010/main" xmlns="" val="16301374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A75AE15E-F63D-4FB4-8E58-BDDFA1693DBC}" type="slidenum">
              <a:rPr lang="en-US" smtClean="0"/>
              <a:pPr/>
              <a:t>40</a:t>
            </a:fld>
            <a:endParaRPr lang="en-US" smtClean="0"/>
          </a:p>
        </p:txBody>
      </p:sp>
      <p:sp>
        <p:nvSpPr>
          <p:cNvPr id="21811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EB15C-8E2B-4593-BF2D-FB288CF60CA5}" type="slidenum">
              <a:rPr lang="en-US"/>
              <a:pPr/>
              <a:t>40</a:t>
            </a:fld>
            <a:endParaRPr lang="en-US"/>
          </a:p>
        </p:txBody>
      </p:sp>
      <p:sp>
        <p:nvSpPr>
          <p:cNvPr id="2181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811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will place the slope of the line in cell F4, so place your cursor in cell F4 and press the equal key. Look to the left of your screen and you will see the special functions drop-down menu. Click on the down arrow to the right of the special functions tab and scroll down to select </a:t>
            </a:r>
            <a:r>
              <a:rPr lang="en-US" u="sng" smtClean="0"/>
              <a:t>more functions</a:t>
            </a:r>
            <a:r>
              <a:rPr lang="en-US" smtClean="0"/>
              <a:t>.</a:t>
            </a:r>
          </a:p>
        </p:txBody>
      </p:sp>
    </p:spTree>
    <p:extLst>
      <p:ext uri="{BB962C8B-B14F-4D97-AF65-F5344CB8AC3E}">
        <p14:creationId xmlns:p14="http://schemas.microsoft.com/office/powerpoint/2010/main" xmlns="" val="4017013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96622B9F-B5C7-4ACD-BFAE-9EE21AF7F034}" type="slidenum">
              <a:rPr lang="en-US" smtClean="0"/>
              <a:pPr/>
              <a:t>41</a:t>
            </a:fld>
            <a:endParaRPr lang="en-US" smtClean="0"/>
          </a:p>
        </p:txBody>
      </p:sp>
      <p:sp>
        <p:nvSpPr>
          <p:cNvPr id="22016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88F4F5-F3CD-4F4C-95BE-7B73550244C7}" type="slidenum">
              <a:rPr lang="en-US"/>
              <a:pPr/>
              <a:t>41</a:t>
            </a:fld>
            <a:endParaRPr lang="en-US"/>
          </a:p>
        </p:txBody>
      </p:sp>
      <p:sp>
        <p:nvSpPr>
          <p:cNvPr id="2201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016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Use the </a:t>
            </a:r>
            <a:r>
              <a:rPr lang="en-US" u="sng" smtClean="0"/>
              <a:t>Or select a category</a:t>
            </a:r>
            <a:r>
              <a:rPr lang="en-US" smtClean="0"/>
              <a:t> option to select </a:t>
            </a:r>
            <a:r>
              <a:rPr lang="en-US" u="sng" smtClean="0"/>
              <a:t>statistical</a:t>
            </a:r>
            <a:r>
              <a:rPr lang="en-US" smtClean="0"/>
              <a:t>. Once statistical is selected, move to the </a:t>
            </a:r>
            <a:r>
              <a:rPr lang="en-US" u="sng" smtClean="0"/>
              <a:t>select a function</a:t>
            </a:r>
            <a:r>
              <a:rPr lang="en-US" smtClean="0"/>
              <a:t> window and scroll down until you find SLOPE. Click on SLOPE.</a:t>
            </a:r>
          </a:p>
        </p:txBody>
      </p:sp>
    </p:spTree>
    <p:extLst>
      <p:ext uri="{BB962C8B-B14F-4D97-AF65-F5344CB8AC3E}">
        <p14:creationId xmlns:p14="http://schemas.microsoft.com/office/powerpoint/2010/main" xmlns="" val="4184776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5447127C-6C78-4F76-A798-3613D6A1BAC9}" type="slidenum">
              <a:rPr lang="en-US" smtClean="0"/>
              <a:pPr/>
              <a:t>42</a:t>
            </a:fld>
            <a:endParaRPr lang="en-US" smtClean="0"/>
          </a:p>
        </p:txBody>
      </p:sp>
      <p:sp>
        <p:nvSpPr>
          <p:cNvPr id="22221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445F1A5-B447-4773-BCB9-A83989599A4D}" type="slidenum">
              <a:rPr lang="en-US"/>
              <a:pPr/>
              <a:t>42</a:t>
            </a:fld>
            <a:endParaRPr lang="en-US"/>
          </a:p>
        </p:txBody>
      </p:sp>
      <p:sp>
        <p:nvSpPr>
          <p:cNvPr id="2222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221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a:t>
            </a:r>
            <a:r>
              <a:rPr lang="en-US" u="sng" smtClean="0"/>
              <a:t>Function Arguments</a:t>
            </a:r>
            <a:r>
              <a:rPr lang="en-US" smtClean="0"/>
              <a:t> window will pop-up for SLOPE. The first blank space is for </a:t>
            </a:r>
            <a:r>
              <a:rPr lang="en-US" u="sng" smtClean="0"/>
              <a:t>Known underscore y’s. </a:t>
            </a:r>
            <a:r>
              <a:rPr lang="en-US" smtClean="0"/>
              <a:t> We want to enter the total cost for each month in this space. To do this, click on cell C4, hold down the mouse button and drag down to cell C19. Now, release the mouse button and C4 colon C19 will appear in the first space. We have now entered the total cost.</a:t>
            </a:r>
          </a:p>
          <a:p>
            <a:endParaRPr lang="en-US" smtClean="0"/>
          </a:p>
          <a:p>
            <a:r>
              <a:rPr lang="en-US" smtClean="0"/>
              <a:t>Move your cursor down to the second space named </a:t>
            </a:r>
            <a:r>
              <a:rPr lang="en-US" u="sng" smtClean="0"/>
              <a:t>Known underscore x’s</a:t>
            </a:r>
            <a:r>
              <a:rPr lang="en-US" smtClean="0"/>
              <a:t>. We want to enter the number of meals prepared in this space. Click on cell D4, hold down the mouse button and drag down to cell D19. Release the mouse button and you have entered the number of meals.</a:t>
            </a:r>
          </a:p>
          <a:p>
            <a:endParaRPr lang="en-US" smtClean="0"/>
          </a:p>
        </p:txBody>
      </p:sp>
    </p:spTree>
    <p:extLst>
      <p:ext uri="{BB962C8B-B14F-4D97-AF65-F5344CB8AC3E}">
        <p14:creationId xmlns:p14="http://schemas.microsoft.com/office/powerpoint/2010/main" xmlns="" val="12298659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9E12848-FABF-454E-B783-5D1BBD154499}" type="slidenum">
              <a:rPr lang="en-US" smtClean="0"/>
              <a:pPr/>
              <a:t>43</a:t>
            </a:fld>
            <a:endParaRPr lang="en-US" smtClean="0"/>
          </a:p>
        </p:txBody>
      </p:sp>
      <p:sp>
        <p:nvSpPr>
          <p:cNvPr id="22425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BC1F6E-2CDD-4B83-A4F2-A5965DF9D4B8}" type="slidenum">
              <a:rPr lang="en-US"/>
              <a:pPr/>
              <a:t>43</a:t>
            </a:fld>
            <a:endParaRPr lang="en-US"/>
          </a:p>
        </p:txBody>
      </p:sp>
      <p:sp>
        <p:nvSpPr>
          <p:cNvPr id="22426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426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Look at the bottom of your screen to locate the 2.77. This is the estimate of the slope of the line. Now look at your cell F4 and make sure it looks just like the cell contents on this screen. If you have 2.77 and your cell F4 looks like the one on your screen, press the enter key. You have calculated the slope of the line, which is the first piece of vital information.</a:t>
            </a:r>
          </a:p>
        </p:txBody>
      </p:sp>
    </p:spTree>
    <p:extLst>
      <p:ext uri="{BB962C8B-B14F-4D97-AF65-F5344CB8AC3E}">
        <p14:creationId xmlns:p14="http://schemas.microsoft.com/office/powerpoint/2010/main" xmlns="" val="39338378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524E41C9-3B9C-4107-AA57-29DA5B564864}" type="slidenum">
              <a:rPr lang="en-US" smtClean="0"/>
              <a:pPr/>
              <a:t>44</a:t>
            </a:fld>
            <a:endParaRPr lang="en-US" smtClean="0"/>
          </a:p>
        </p:txBody>
      </p:sp>
      <p:sp>
        <p:nvSpPr>
          <p:cNvPr id="226307"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6E66C41-02D8-48AA-B447-15514433CD72}" type="slidenum">
              <a:rPr lang="en-US"/>
              <a:pPr/>
              <a:t>44</a:t>
            </a:fld>
            <a:endParaRPr lang="en-US"/>
          </a:p>
        </p:txBody>
      </p:sp>
      <p:sp>
        <p:nvSpPr>
          <p:cNvPr id="22630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630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Move your cursor to cell F5 and press the equal key. Return to the special functions area and click on the down arrow. The statistical function should now be selected. Scroll the </a:t>
            </a:r>
            <a:r>
              <a:rPr lang="en-US" u="sng" smtClean="0"/>
              <a:t>select a function</a:t>
            </a:r>
            <a:r>
              <a:rPr lang="en-US" smtClean="0"/>
              <a:t> window until you find INTERCEPT. Click on INTERCEPT to select this function.</a:t>
            </a:r>
          </a:p>
        </p:txBody>
      </p:sp>
    </p:spTree>
    <p:extLst>
      <p:ext uri="{BB962C8B-B14F-4D97-AF65-F5344CB8AC3E}">
        <p14:creationId xmlns:p14="http://schemas.microsoft.com/office/powerpoint/2010/main" xmlns="" val="38645563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5A5157F2-1D01-4809-9DA8-09867DA113BE}" type="slidenum">
              <a:rPr lang="en-US" smtClean="0"/>
              <a:pPr/>
              <a:t>45</a:t>
            </a:fld>
            <a:endParaRPr lang="en-US" smtClean="0"/>
          </a:p>
        </p:txBody>
      </p:sp>
      <p:sp>
        <p:nvSpPr>
          <p:cNvPr id="228355"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8256CB8-9E3F-46B4-8FAB-366CE45E1193}" type="slidenum">
              <a:rPr lang="en-US"/>
              <a:pPr/>
              <a:t>45</a:t>
            </a:fld>
            <a:endParaRPr lang="en-US"/>
          </a:p>
        </p:txBody>
      </p:sp>
      <p:sp>
        <p:nvSpPr>
          <p:cNvPr id="2283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835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Once again, we are asked to enter the </a:t>
            </a:r>
            <a:r>
              <a:rPr lang="en-US" u="sng" smtClean="0"/>
              <a:t>Known underscore y’s</a:t>
            </a:r>
            <a:r>
              <a:rPr lang="en-US" smtClean="0"/>
              <a:t> and </a:t>
            </a:r>
            <a:r>
              <a:rPr lang="en-US" u="sng" smtClean="0"/>
              <a:t>x’s</a:t>
            </a:r>
            <a:r>
              <a:rPr lang="en-US" smtClean="0"/>
              <a:t>.  Follow the same procedures we used earlier to enter the total cost values in the </a:t>
            </a:r>
            <a:r>
              <a:rPr lang="en-US" u="sng" smtClean="0"/>
              <a:t>Known underscore y’s</a:t>
            </a:r>
            <a:r>
              <a:rPr lang="en-US" smtClean="0"/>
              <a:t> and the number of meals in the </a:t>
            </a:r>
            <a:r>
              <a:rPr lang="en-US" u="sng" smtClean="0"/>
              <a:t>Known underscore x’s</a:t>
            </a:r>
            <a:r>
              <a:rPr lang="en-US" smtClean="0"/>
              <a:t> spaces.</a:t>
            </a:r>
          </a:p>
          <a:p>
            <a:endParaRPr lang="en-US" smtClean="0"/>
          </a:p>
          <a:p>
            <a:r>
              <a:rPr lang="en-US" smtClean="0"/>
              <a:t>Part II</a:t>
            </a:r>
          </a:p>
          <a:p>
            <a:r>
              <a:rPr lang="en-US" smtClean="0"/>
              <a:t>Notice that Excel has already calculated the estimated fixed costs at $2,618.72.  If you find this amount and your cell F5 looks like the one on the screen, press the enter key. You have just determined the fixed cost intercept, which is the second piece of information needed.</a:t>
            </a:r>
          </a:p>
        </p:txBody>
      </p:sp>
    </p:spTree>
    <p:extLst>
      <p:ext uri="{BB962C8B-B14F-4D97-AF65-F5344CB8AC3E}">
        <p14:creationId xmlns:p14="http://schemas.microsoft.com/office/powerpoint/2010/main" xmlns="" val="3801174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7AABBBED-121D-47B2-A82C-801BC8CD775E}" type="slidenum">
              <a:rPr lang="en-US" smtClean="0"/>
              <a:pPr/>
              <a:t>46</a:t>
            </a:fld>
            <a:endParaRPr lang="en-US" smtClean="0"/>
          </a:p>
        </p:txBody>
      </p:sp>
      <p:sp>
        <p:nvSpPr>
          <p:cNvPr id="230403"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CC309D-DD69-46AE-85A6-8A7CCFA0AA10}" type="slidenum">
              <a:rPr lang="en-US"/>
              <a:pPr/>
              <a:t>46</a:t>
            </a:fld>
            <a:endParaRPr lang="en-US"/>
          </a:p>
        </p:txBody>
      </p:sp>
      <p:sp>
        <p:nvSpPr>
          <p:cNvPr id="2304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040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Move your cursor to cell F6, press the equal key, and select the special functions section of Excel. You are already in statistical, so scroll until you find the special function RSQ (or R squared). Click on RSQ and you are ready to enter the necessary data.</a:t>
            </a:r>
          </a:p>
        </p:txBody>
      </p:sp>
    </p:spTree>
    <p:extLst>
      <p:ext uri="{BB962C8B-B14F-4D97-AF65-F5344CB8AC3E}">
        <p14:creationId xmlns:p14="http://schemas.microsoft.com/office/powerpoint/2010/main" xmlns="" val="4169661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C00284CC-0C52-448B-993B-5255B34B425B}" type="slidenum">
              <a:rPr lang="en-US" smtClean="0"/>
              <a:pPr/>
              <a:t>47</a:t>
            </a:fld>
            <a:endParaRPr lang="en-US" smtClean="0"/>
          </a:p>
        </p:txBody>
      </p:sp>
      <p:sp>
        <p:nvSpPr>
          <p:cNvPr id="232451"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6E2EEB-87C0-4ABF-B06E-F37AEA299BF3}" type="slidenum">
              <a:rPr lang="en-US"/>
              <a:pPr/>
              <a:t>47</a:t>
            </a:fld>
            <a:endParaRPr lang="en-US"/>
          </a:p>
        </p:txBody>
      </p:sp>
      <p:sp>
        <p:nvSpPr>
          <p:cNvPr id="23245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245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Part I</a:t>
            </a:r>
          </a:p>
          <a:p>
            <a:r>
              <a:rPr lang="en-US" smtClean="0"/>
              <a:t>Once again, the function arguments window asks you to enter the Known underscore y’s and x’s. Follow the same procedure to enter total cost in the Known underscore y’s and the number of meals in the Known underscore x’s. </a:t>
            </a:r>
          </a:p>
          <a:p>
            <a:endParaRPr lang="en-US" smtClean="0"/>
          </a:p>
          <a:p>
            <a:r>
              <a:rPr lang="en-US" smtClean="0"/>
              <a:t>Part II</a:t>
            </a:r>
          </a:p>
          <a:p>
            <a:r>
              <a:rPr lang="en-US" smtClean="0"/>
              <a:t>Look in the arguments window and notice that the R squared is equal to 93.3%. That is an excellent R squared. If you calculated this value for R squared and your cell F6 looks like the one on your screen, press the enter key. You have now completed gathering all the information necessary.</a:t>
            </a:r>
            <a:br>
              <a:rPr lang="en-US" smtClean="0"/>
            </a:br>
            <a:r>
              <a:rPr lang="en-US" smtClean="0"/>
              <a:t/>
            </a:r>
            <a:br>
              <a:rPr lang="en-US" smtClean="0"/>
            </a:br>
            <a:r>
              <a:rPr lang="en-US" smtClean="0"/>
              <a:t>Using Excel to solve a least-squares regression problem is very easy. It is very important that you understand the output from these special functions.</a:t>
            </a:r>
          </a:p>
        </p:txBody>
      </p:sp>
    </p:spTree>
    <p:extLst>
      <p:ext uri="{BB962C8B-B14F-4D97-AF65-F5344CB8AC3E}">
        <p14:creationId xmlns:p14="http://schemas.microsoft.com/office/powerpoint/2010/main" xmlns="" val="25114929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027"/>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5-</a:t>
            </a:r>
            <a:fld id="{BAF4D085-5AE8-487C-A8EC-B1633E14EF44}" type="slidenum">
              <a:rPr lang="en-US" smtClean="0"/>
              <a:pPr/>
              <a:t>48</a:t>
            </a:fld>
            <a:endParaRPr lang="en-US" smtClean="0"/>
          </a:p>
        </p:txBody>
      </p:sp>
      <p:sp>
        <p:nvSpPr>
          <p:cNvPr id="234499" name="Rectangle 1031"/>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C737F53-A837-49E9-877C-F690706158E7}" type="slidenum">
              <a:rPr lang="en-US"/>
              <a:pPr/>
              <a:t>48</a:t>
            </a:fld>
            <a:endParaRPr lang="en-US"/>
          </a:p>
        </p:txBody>
      </p:sp>
      <p:sp>
        <p:nvSpPr>
          <p:cNvPr id="2345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450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End of chapter 5.</a:t>
            </a:r>
          </a:p>
        </p:txBody>
      </p:sp>
    </p:spTree>
    <p:extLst>
      <p:ext uri="{BB962C8B-B14F-4D97-AF65-F5344CB8AC3E}">
        <p14:creationId xmlns:p14="http://schemas.microsoft.com/office/powerpoint/2010/main" xmlns="" val="784923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Slide Number Placeholder 26"/>
          <p:cNvSpPr>
            <a:spLocks noGrp="1"/>
          </p:cNvSpPr>
          <p:nvPr>
            <p:ph type="sldNum" sz="quarter" idx="11"/>
          </p:nvPr>
        </p:nvSpPr>
        <p:spPr/>
        <p:txBody>
          <a:bodyPr/>
          <a:lstStyle>
            <a:lvl1pPr>
              <a:defRPr smtClean="0">
                <a:solidFill>
                  <a:srgbClr val="D1EAEE"/>
                </a:solidFill>
              </a:defRPr>
            </a:lvl1pPr>
          </a:lstStyle>
          <a:p>
            <a:pPr>
              <a:defRPr/>
            </a:pPr>
            <a:fld id="{9C2CA615-6D22-48B9-99B8-ACAA28580FB5}" type="slidenum">
              <a:rPr lang="en-US"/>
              <a:pPr>
                <a:defRPr/>
              </a:pPr>
              <a:t>‹#›</a:t>
            </a:fld>
            <a:endParaRPr lang="en-US"/>
          </a:p>
        </p:txBody>
      </p:sp>
    </p:spTree>
    <p:extLst>
      <p:ext uri="{BB962C8B-B14F-4D97-AF65-F5344CB8AC3E}">
        <p14:creationId xmlns:p14="http://schemas.microsoft.com/office/powerpoint/2010/main" xmlns="" val="5167942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2C2655DB-942C-4E4E-8398-FE4C309B4567}" type="slidenum">
              <a:rPr lang="en-US"/>
              <a:pPr>
                <a:defRPr/>
              </a:pPr>
              <a:t>‹#›</a:t>
            </a:fld>
            <a:endParaRPr lang="en-US"/>
          </a:p>
        </p:txBody>
      </p:sp>
    </p:spTree>
    <p:extLst>
      <p:ext uri="{BB962C8B-B14F-4D97-AF65-F5344CB8AC3E}">
        <p14:creationId xmlns:p14="http://schemas.microsoft.com/office/powerpoint/2010/main" xmlns="" val="40169933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p>
        </p:txBody>
      </p:sp>
      <p:sp>
        <p:nvSpPr>
          <p:cNvPr id="10" name="Slide Number Placeholder 5"/>
          <p:cNvSpPr>
            <a:spLocks noGrp="1"/>
          </p:cNvSpPr>
          <p:nvPr>
            <p:ph type="sldNum" sz="quarter" idx="11"/>
          </p:nvPr>
        </p:nvSpPr>
        <p:spPr/>
        <p:txBody>
          <a:bodyPr/>
          <a:lstStyle>
            <a:lvl1pPr>
              <a:defRPr smtClean="0">
                <a:solidFill>
                  <a:srgbClr val="D1EAEE"/>
                </a:solidFill>
              </a:defRPr>
            </a:lvl1pPr>
          </a:lstStyle>
          <a:p>
            <a:pPr>
              <a:defRPr/>
            </a:pPr>
            <a:fld id="{EF0C973B-FBC3-4BFA-A5EF-6DE67E50D410}" type="slidenum">
              <a:rPr lang="en-US"/>
              <a:pPr>
                <a:defRPr/>
              </a:pPr>
              <a:t>‹#›</a:t>
            </a:fld>
            <a:endParaRPr lang="en-US"/>
          </a:p>
        </p:txBody>
      </p:sp>
    </p:spTree>
    <p:extLst>
      <p:ext uri="{BB962C8B-B14F-4D97-AF65-F5344CB8AC3E}">
        <p14:creationId xmlns:p14="http://schemas.microsoft.com/office/powerpoint/2010/main" xmlns="" val="24097421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smtClean="0"/>
            </a:lvl1pPr>
          </a:lstStyle>
          <a:p>
            <a:pPr>
              <a:defRPr/>
            </a:pPr>
            <a:fld id="{2F056259-6AA8-41C6-AA95-35A98A2036C4}" type="slidenum">
              <a:rPr lang="en-US"/>
              <a:pPr>
                <a:defRPr/>
              </a:pPr>
              <a:t>‹#›</a:t>
            </a:fld>
            <a:endParaRPr lang="en-US"/>
          </a:p>
        </p:txBody>
      </p:sp>
    </p:spTree>
    <p:extLst>
      <p:ext uri="{BB962C8B-B14F-4D97-AF65-F5344CB8AC3E}">
        <p14:creationId xmlns:p14="http://schemas.microsoft.com/office/powerpoint/2010/main" xmlns="" val="11316871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smtClean="0"/>
            </a:lvl1pPr>
          </a:lstStyle>
          <a:p>
            <a:pPr>
              <a:defRPr/>
            </a:pPr>
            <a:fld id="{4E1B3DEC-AD9D-45C1-8DD4-3C422308B811}" type="slidenum">
              <a:rPr lang="en-US"/>
              <a:pPr>
                <a:defRPr/>
              </a:pPr>
              <a:t>‹#›</a:t>
            </a:fld>
            <a:endParaRPr lang="en-US"/>
          </a:p>
        </p:txBody>
      </p:sp>
    </p:spTree>
    <p:extLst>
      <p:ext uri="{BB962C8B-B14F-4D97-AF65-F5344CB8AC3E}">
        <p14:creationId xmlns:p14="http://schemas.microsoft.com/office/powerpoint/2010/main" xmlns="" val="250152613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i="1">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smtClean="0"/>
            </a:lvl1pPr>
          </a:lstStyle>
          <a:p>
            <a:pPr>
              <a:defRPr/>
            </a:pPr>
            <a:fld id="{74C2386A-F019-4DC2-B4E4-42F79ACEDE60}" type="slidenum">
              <a:rPr lang="en-US"/>
              <a:pPr>
                <a:defRPr/>
              </a:pPr>
              <a:t>‹#›</a:t>
            </a:fld>
            <a:endParaRPr lang="en-US"/>
          </a:p>
        </p:txBody>
      </p:sp>
    </p:spTree>
    <p:extLst>
      <p:ext uri="{BB962C8B-B14F-4D97-AF65-F5344CB8AC3E}">
        <p14:creationId xmlns:p14="http://schemas.microsoft.com/office/powerpoint/2010/main" xmlns="" val="42245055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smtClean="0"/>
            </a:lvl1pPr>
          </a:lstStyle>
          <a:p>
            <a:pPr>
              <a:defRPr/>
            </a:pPr>
            <a:fld id="{EDD4FA13-2853-4403-8DD2-E10D300F1629}" type="slidenum">
              <a:rPr lang="en-US"/>
              <a:pPr>
                <a:defRPr/>
              </a:pPr>
              <a:t>‹#›</a:t>
            </a:fld>
            <a:endParaRPr lang="en-US"/>
          </a:p>
        </p:txBody>
      </p:sp>
    </p:spTree>
    <p:extLst>
      <p:ext uri="{BB962C8B-B14F-4D97-AF65-F5344CB8AC3E}">
        <p14:creationId xmlns:p14="http://schemas.microsoft.com/office/powerpoint/2010/main" xmlns="" val="37492205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smtClean="0"/>
            </a:lvl1pPr>
          </a:lstStyle>
          <a:p>
            <a:pPr>
              <a:defRPr/>
            </a:pPr>
            <a:fld id="{46D78F46-17E5-49A6-8BDB-5036E69FCB34}" type="slidenum">
              <a:rPr lang="en-US"/>
              <a:pPr>
                <a:defRPr/>
              </a:pPr>
              <a:t>‹#›</a:t>
            </a:fld>
            <a:endParaRPr lang="en-US"/>
          </a:p>
        </p:txBody>
      </p:sp>
    </p:spTree>
    <p:extLst>
      <p:ext uri="{BB962C8B-B14F-4D97-AF65-F5344CB8AC3E}">
        <p14:creationId xmlns:p14="http://schemas.microsoft.com/office/powerpoint/2010/main" xmlns="" val="16163915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Slide Number Placeholder 6"/>
          <p:cNvSpPr>
            <a:spLocks noGrp="1"/>
          </p:cNvSpPr>
          <p:nvPr>
            <p:ph type="sldNum" sz="quarter" idx="11"/>
          </p:nvPr>
        </p:nvSpPr>
        <p:spPr>
          <a:xfrm>
            <a:off x="8077200" y="6356350"/>
            <a:ext cx="609600" cy="365125"/>
          </a:xfrm>
        </p:spPr>
        <p:txBody>
          <a:bodyPr/>
          <a:lstStyle>
            <a:lvl1pPr>
              <a:defRPr smtClean="0"/>
            </a:lvl1pPr>
          </a:lstStyle>
          <a:p>
            <a:pPr>
              <a:defRPr/>
            </a:pPr>
            <a:fld id="{42308A04-E547-4D03-90AF-2834C59DD4E3}" type="slidenum">
              <a:rPr lang="en-US"/>
              <a:pPr>
                <a:defRPr/>
              </a:pPr>
              <a:t>‹#›</a:t>
            </a:fld>
            <a:endParaRPr lang="en-US"/>
          </a:p>
        </p:txBody>
      </p:sp>
    </p:spTree>
    <p:extLst>
      <p:ext uri="{BB962C8B-B14F-4D97-AF65-F5344CB8AC3E}">
        <p14:creationId xmlns:p14="http://schemas.microsoft.com/office/powerpoint/2010/main" xmlns="" val="19862942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8668836B-A725-46DB-99DA-330A80CEE8EF}" type="slidenum">
              <a:rPr lang="en-US"/>
              <a:pPr>
                <a:defRPr/>
              </a:pPr>
              <a:t>‹#›</a:t>
            </a:fld>
            <a:endParaRPr lang="en-US"/>
          </a:p>
        </p:txBody>
      </p:sp>
    </p:spTree>
    <p:extLst>
      <p:ext uri="{BB962C8B-B14F-4D97-AF65-F5344CB8AC3E}">
        <p14:creationId xmlns:p14="http://schemas.microsoft.com/office/powerpoint/2010/main" xmlns="" val="41463491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smtClean="0"/>
            </a:lvl1pPr>
          </a:lstStyle>
          <a:p>
            <a:pPr>
              <a:defRPr/>
            </a:pPr>
            <a:fld id="{113363FA-9A7C-49DE-BC6B-CFF6A82150CD}" type="slidenum">
              <a:rPr lang="en-US"/>
              <a:pPr>
                <a:defRPr/>
              </a:pPr>
              <a:t>‹#›</a:t>
            </a:fld>
            <a:endParaRPr lang="en-US"/>
          </a:p>
        </p:txBody>
      </p:sp>
    </p:spTree>
    <p:extLst>
      <p:ext uri="{BB962C8B-B14F-4D97-AF65-F5344CB8AC3E}">
        <p14:creationId xmlns:p14="http://schemas.microsoft.com/office/powerpoint/2010/main" xmlns="" val="27814296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Slide Number Placeholder 3"/>
          <p:cNvSpPr>
            <a:spLocks noGrp="1"/>
          </p:cNvSpPr>
          <p:nvPr>
            <p:ph type="sldNum" sz="quarter" idx="11"/>
          </p:nvPr>
        </p:nvSpPr>
        <p:spPr/>
        <p:txBody>
          <a:bodyPr/>
          <a:lstStyle>
            <a:lvl1pPr>
              <a:defRPr smtClean="0"/>
            </a:lvl1pPr>
          </a:lstStyle>
          <a:p>
            <a:pPr>
              <a:defRPr/>
            </a:pPr>
            <a:fld id="{773ACB09-B7D8-4BB9-B118-902E8FEA905C}" type="slidenum">
              <a:rPr lang="en-US"/>
              <a:pPr>
                <a:defRPr/>
              </a:pPr>
              <a:t>‹#›</a:t>
            </a:fld>
            <a:endParaRPr lang="en-US"/>
          </a:p>
        </p:txBody>
      </p:sp>
    </p:spTree>
    <p:extLst>
      <p:ext uri="{BB962C8B-B14F-4D97-AF65-F5344CB8AC3E}">
        <p14:creationId xmlns:p14="http://schemas.microsoft.com/office/powerpoint/2010/main" xmlns="" val="25106899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18019718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924526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24625548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60682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30654687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4483173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926128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004812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3935756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18195700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4483502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472534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789214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84720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smtClean="0">
                <a:solidFill>
                  <a:srgbClr val="045C75"/>
                </a:solidFill>
              </a:defRPr>
            </a:lvl1pPr>
          </a:lstStyle>
          <a:p>
            <a:pPr>
              <a:defRPr/>
            </a:pPr>
            <a:fld id="{E41AF14A-540B-4D24-B26C-027F8CE449D9}" type="slidenum">
              <a:rPr lang="en-US"/>
              <a:pPr>
                <a:defRPr/>
              </a:pPr>
              <a:t>‹#›</a:t>
            </a:fld>
            <a:endParaRPr lang="en-US"/>
          </a:p>
        </p:txBody>
      </p:sp>
      <p:grpSp>
        <p:nvGrpSpPr>
          <p:cNvPr id="103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2" r:id="rId12"/>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Worksheet1.xls"/></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97-2003_Worksheet2.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oleObject" Target="../embeddings/Microsoft_Office_Excel_97-2003_Worksheet3.xls"/><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16.wmf"/><Relationship Id="rId4" Type="http://schemas.openxmlformats.org/officeDocument/2006/relationships/image" Target="../media/image15.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Microsoft_Office_Excel_97-2003_Worksheet4.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Microsoft_Office_Excel_97-2003_Worksheet5.xls"/></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Microsoft_Office_Excel_97-2003_Worksheet6.xls"/></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3.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image" Target="../media/image24.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5.vml"/><Relationship Id="rId4" Type="http://schemas.openxmlformats.org/officeDocument/2006/relationships/oleObject" Target="../embeddings/Microsoft_Office_Excel_97-2003_Worksheet7.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Microsoft_Office_Excel_97-2003_Worksheet8.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image" Target="../media/image3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image" Target="../media/image32.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image" Target="../media/image33.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10-Continued</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smtClean="0">
                <a:solidFill>
                  <a:schemeClr val="bg2"/>
                </a:solidFill>
                <a:latin typeface="Calibri" panose="020F0502020204030204" pitchFamily="34" charset="0"/>
              </a:rPr>
              <a:t>Determining How Cost Behave</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prstClr val="white"/>
                </a:solidFill>
              </a:rPr>
              <a:t>Lecture </a:t>
            </a:r>
            <a:r>
              <a:rPr lang="en-US" sz="3600" b="1" dirty="0" smtClean="0">
                <a:solidFill>
                  <a:prstClr val="white"/>
                </a:solidFill>
              </a:rPr>
              <a:t>12</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nSpc>
                <a:spcPct val="90000"/>
              </a:lnSpc>
              <a:spcBef>
                <a:spcPct val="0"/>
              </a:spcBef>
              <a:buFont typeface="Wingdings 2" panose="05020102010507070707" pitchFamily="18" charset="2"/>
              <a:buNone/>
            </a:pPr>
            <a:r>
              <a:rPr lang="en-US" sz="2000" b="1" i="1" u="sng">
                <a:solidFill>
                  <a:srgbClr val="04617B"/>
                </a:solidFill>
                <a:latin typeface="Calibri" panose="020F0502020204030204" pitchFamily="34" charset="0"/>
              </a:rPr>
              <a:t>Readings</a:t>
            </a:r>
          </a:p>
          <a:p>
            <a:pPr>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10,Cost Accounting, Managerial Emphasis, 14</a:t>
            </a:r>
            <a:r>
              <a:rPr lang="en-US" sz="1400" b="1" i="1" baseline="30000">
                <a:solidFill>
                  <a:srgbClr val="04617B"/>
                </a:solidFill>
                <a:latin typeface="Calibri" panose="020F0502020204030204" pitchFamily="34" charset="0"/>
              </a:rPr>
              <a:t>th</a:t>
            </a:r>
            <a:r>
              <a:rPr lang="en-US" sz="1400" b="1" i="1">
                <a:solidFill>
                  <a:srgbClr val="04617B"/>
                </a:solidFill>
                <a:latin typeface="Calibri" panose="020F0502020204030204" pitchFamily="34" charset="0"/>
              </a:rPr>
              <a:t> edition by Horengren</a:t>
            </a:r>
          </a:p>
          <a:p>
            <a:pPr>
              <a:lnSpc>
                <a:spcPct val="90000"/>
              </a:lnSpc>
              <a:spcBef>
                <a:spcPct val="0"/>
              </a:spcBef>
              <a:buFont typeface="Wingdings 2" panose="05020102010507070707" pitchFamily="18" charset="2"/>
              <a:buNone/>
            </a:pPr>
            <a:r>
              <a:rPr lang="en-US" sz="1400" b="1" i="1">
                <a:solidFill>
                  <a:schemeClr val="bg2"/>
                </a:solidFill>
                <a:latin typeface="Calibri" panose="020F0502020204030204" pitchFamily="34" charset="0"/>
              </a:rPr>
              <a:t>Chapter 5, Managerial Accounting 12</a:t>
            </a:r>
            <a:r>
              <a:rPr lang="en-US" sz="1400" b="1" i="1" baseline="30000">
                <a:solidFill>
                  <a:schemeClr val="bg2"/>
                </a:solidFill>
                <a:latin typeface="Calibri" panose="020F0502020204030204" pitchFamily="34" charset="0"/>
              </a:rPr>
              <a:t>th</a:t>
            </a:r>
            <a:r>
              <a:rPr lang="en-US" sz="1400" b="1" i="1">
                <a:solidFill>
                  <a:schemeClr val="bg2"/>
                </a:solidFill>
                <a:latin typeface="Calibri" panose="020F0502020204030204" pitchFamily="34" charset="0"/>
              </a:rPr>
              <a:t> edition by Garrison, Noreen, Brewer</a:t>
            </a:r>
          </a:p>
          <a:p>
            <a:pPr>
              <a:lnSpc>
                <a:spcPct val="90000"/>
              </a:lnSpc>
              <a:spcBef>
                <a:spcPct val="0"/>
              </a:spcBef>
              <a:buFont typeface="Wingdings 2" panose="05020102010507070707" pitchFamily="18" charset="2"/>
              <a:buNone/>
            </a:pPr>
            <a:endParaRPr lang="en-US" sz="1400" b="1" i="1">
              <a:solidFill>
                <a:srgbClr val="04617B"/>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Learning Objectives</a:t>
            </a:r>
          </a:p>
        </p:txBody>
      </p:sp>
      <p:sp>
        <p:nvSpPr>
          <p:cNvPr id="35843" name="Content Placeholder 2"/>
          <p:cNvSpPr>
            <a:spLocks noGrp="1"/>
          </p:cNvSpPr>
          <p:nvPr>
            <p:ph idx="1"/>
          </p:nvPr>
        </p:nvSpPr>
        <p:spPr/>
        <p:txBody>
          <a:bodyPr/>
          <a:lstStyle/>
          <a:p>
            <a:pPr eaLnBrk="1" hangingPunct="1"/>
            <a:endParaRPr lang="en-US" smtClean="0"/>
          </a:p>
          <a:p>
            <a:pPr eaLnBrk="1" hangingPunct="1"/>
            <a:r>
              <a:rPr lang="en-US" smtClean="0"/>
              <a:t>Understand how fixed and variable costs behave and how to use them to predict costs.</a:t>
            </a:r>
          </a:p>
          <a:p>
            <a:pPr eaLnBrk="1" hangingPunct="1"/>
            <a:r>
              <a:rPr lang="en-US" smtClean="0"/>
              <a:t>Use a scatter graph plot to diagnose cost behavior.</a:t>
            </a:r>
          </a:p>
          <a:p>
            <a:pPr eaLnBrk="1" hangingPunct="1"/>
            <a:r>
              <a:rPr lang="en-US" smtClean="0"/>
              <a:t>Analyze a mixed cost using the high-low method.</a:t>
            </a:r>
          </a:p>
          <a:p>
            <a:pPr eaLnBrk="1" hangingPunct="1"/>
            <a:r>
              <a:rPr lang="en-US" smtClean="0"/>
              <a:t>Prepare an income statement using the contribution format.</a:t>
            </a:r>
          </a:p>
          <a:p>
            <a:pPr eaLnBrk="1" hangingPunct="1"/>
            <a:r>
              <a:rPr lang="en-US" smtClean="0"/>
              <a:t>Analyze a mixed cost using the least-squares regression method</a:t>
            </a:r>
          </a:p>
          <a:p>
            <a:pPr eaLnBrk="1" hangingPunct="1"/>
            <a:endParaRPr lang="en-US" smtClean="0"/>
          </a:p>
          <a:p>
            <a:pPr eaLnBrk="1" hangingPunct="1"/>
            <a:endParaRPr lang="en-US" smtClean="0"/>
          </a:p>
        </p:txBody>
      </p:sp>
      <p:sp>
        <p:nvSpPr>
          <p:cNvPr id="35844" name="Slide Number Placeholder 3"/>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A035404-E180-4CAE-A36E-C2E511E4B667}" type="slidenum">
              <a:rPr lang="en-US">
                <a:solidFill>
                  <a:srgbClr val="045C75"/>
                </a:solidFill>
              </a:rPr>
              <a:pPr/>
              <a:t>2</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9266" name="Object 2"/>
          <p:cNvGraphicFramePr>
            <a:graphicFrameLocks/>
          </p:cNvGraphicFramePr>
          <p:nvPr/>
        </p:nvGraphicFramePr>
        <p:xfrm>
          <a:off x="381000" y="2667000"/>
          <a:ext cx="8445500" cy="3402013"/>
        </p:xfrm>
        <a:graphic>
          <a:graphicData uri="http://schemas.openxmlformats.org/presentationml/2006/ole">
            <p:oleObj spid="_x0000_s139274" name="Worksheet" r:id="rId4" imgW="4715005" imgH="1876421" progId="Excel.Sheet.8">
              <p:embed/>
            </p:oleObj>
          </a:graphicData>
        </a:graphic>
      </p:graphicFrame>
      <p:sp>
        <p:nvSpPr>
          <p:cNvPr id="329731" name="Rectangle 3"/>
          <p:cNvSpPr>
            <a:spLocks noChangeArrowheads="1"/>
          </p:cNvSpPr>
          <p:nvPr/>
        </p:nvSpPr>
        <p:spPr bwMode="auto">
          <a:xfrm>
            <a:off x="382588" y="1525588"/>
            <a:ext cx="86074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defRPr/>
            </a:pPr>
            <a:r>
              <a:rPr lang="en-US">
                <a:solidFill>
                  <a:schemeClr val="tx2"/>
                </a:solidFill>
                <a:effectLst>
                  <a:outerShdw blurRad="38100" dist="38100" dir="2700000" algn="tl">
                    <a:srgbClr val="000000"/>
                  </a:outerShdw>
                </a:effectLst>
              </a:rPr>
              <a:t>Let’s look at fixed cost behavior on the next screens.</a:t>
            </a:r>
          </a:p>
        </p:txBody>
      </p:sp>
      <p:sp>
        <p:nvSpPr>
          <p:cNvPr id="329732" name="Rectangle 4"/>
          <p:cNvSpPr>
            <a:spLocks noGrp="1" noChangeArrowheads="1"/>
          </p:cNvSpPr>
          <p:nvPr>
            <p:ph type="title"/>
          </p:nvPr>
        </p:nvSpPr>
        <p:spPr>
          <a:xfrm>
            <a:off x="457200" y="228600"/>
            <a:ext cx="8305800" cy="1143000"/>
          </a:xfrm>
          <a:extLst/>
        </p:spPr>
        <p:txBody>
          <a:bodyPr/>
          <a:lstStyle/>
          <a:p>
            <a:pPr>
              <a:defRPr/>
            </a:pPr>
            <a:r>
              <a:rPr lang="en-US" dirty="0"/>
              <a:t>Types of Cost Behavior Patterns</a:t>
            </a:r>
          </a:p>
        </p:txBody>
      </p:sp>
      <p:sp>
        <p:nvSpPr>
          <p:cNvPr id="139269"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DC5980-5B2B-4C2A-851D-9B42CB6B2D17}" type="slidenum">
              <a:rPr lang="en-US">
                <a:solidFill>
                  <a:srgbClr val="045C75"/>
                </a:solidFill>
              </a:rPr>
              <a:pPr/>
              <a:t>3</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Line 2"/>
          <p:cNvSpPr>
            <a:spLocks noChangeShapeType="1"/>
          </p:cNvSpPr>
          <p:nvPr/>
        </p:nvSpPr>
        <p:spPr bwMode="auto">
          <a:xfrm>
            <a:off x="1536700" y="4267200"/>
            <a:ext cx="2794000"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15" name="Line 3"/>
          <p:cNvSpPr>
            <a:spLocks noChangeShapeType="1"/>
          </p:cNvSpPr>
          <p:nvPr/>
        </p:nvSpPr>
        <p:spPr bwMode="auto">
          <a:xfrm>
            <a:off x="1524000" y="2844800"/>
            <a:ext cx="0" cy="30226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16" name="Line 4"/>
          <p:cNvSpPr>
            <a:spLocks noChangeShapeType="1"/>
          </p:cNvSpPr>
          <p:nvPr/>
        </p:nvSpPr>
        <p:spPr bwMode="auto">
          <a:xfrm>
            <a:off x="1524000" y="5867400"/>
            <a:ext cx="30226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17" name="Rectangle 5"/>
          <p:cNvSpPr>
            <a:spLocks noChangeArrowheads="1"/>
          </p:cNvSpPr>
          <p:nvPr/>
        </p:nvSpPr>
        <p:spPr bwMode="auto">
          <a:xfrm>
            <a:off x="1525588" y="5945188"/>
            <a:ext cx="3349625"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200">
                <a:solidFill>
                  <a:schemeClr val="tx2"/>
                </a:solidFill>
              </a:rPr>
              <a:t>Number of Local Calls</a:t>
            </a:r>
          </a:p>
        </p:txBody>
      </p:sp>
      <p:sp>
        <p:nvSpPr>
          <p:cNvPr id="141318" name="Rectangle 6"/>
          <p:cNvSpPr>
            <a:spLocks noChangeArrowheads="1"/>
          </p:cNvSpPr>
          <p:nvPr/>
        </p:nvSpPr>
        <p:spPr bwMode="auto">
          <a:xfrm rot="-5400000">
            <a:off x="-379412" y="4033838"/>
            <a:ext cx="2968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Monthly Basic Telephone Bill</a:t>
            </a:r>
          </a:p>
        </p:txBody>
      </p:sp>
      <p:sp>
        <p:nvSpPr>
          <p:cNvPr id="141319" name="Rectangle 7"/>
          <p:cNvSpPr>
            <a:spLocks noGrp="1" noChangeArrowheads="1"/>
          </p:cNvSpPr>
          <p:nvPr>
            <p:ph type="title"/>
          </p:nvPr>
        </p:nvSpPr>
        <p:spPr>
          <a:xfrm>
            <a:off x="457200" y="0"/>
            <a:ext cx="8229600" cy="1143000"/>
          </a:xfrm>
        </p:spPr>
        <p:txBody>
          <a:bodyPr/>
          <a:lstStyle/>
          <a:p>
            <a:r>
              <a:rPr lang="en-US" smtClean="0"/>
              <a:t>Total Fixed Cost Example</a:t>
            </a:r>
          </a:p>
        </p:txBody>
      </p:sp>
      <p:sp>
        <p:nvSpPr>
          <p:cNvPr id="141320" name="Rectangle 8"/>
          <p:cNvSpPr>
            <a:spLocks noGrp="1" noChangeArrowheads="1"/>
          </p:cNvSpPr>
          <p:nvPr>
            <p:ph type="body" idx="1"/>
          </p:nvPr>
        </p:nvSpPr>
        <p:spPr>
          <a:xfrm>
            <a:off x="457200" y="1143000"/>
            <a:ext cx="8229600" cy="5181600"/>
          </a:xfrm>
        </p:spPr>
        <p:txBody>
          <a:bodyPr/>
          <a:lstStyle/>
          <a:p>
            <a:pPr algn="ctr">
              <a:buFont typeface="Times" panose="02020603050405020304" pitchFamily="18" charset="0"/>
              <a:buNone/>
            </a:pPr>
            <a:r>
              <a:rPr lang="en-US" smtClean="0"/>
              <a:t> A fixed cost is a cost whose total dollar amount remains constant as the activity level changes. Your monthly basic telephone bill is probably fixed and does not change when you make more local calls.  </a:t>
            </a:r>
          </a:p>
        </p:txBody>
      </p:sp>
      <p:pic>
        <p:nvPicPr>
          <p:cNvPr id="141321" name="Picture 9" descr="j0189197"/>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5181600" y="3733800"/>
            <a:ext cx="3124200" cy="1620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1322"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A801D58-0623-468D-8838-C86794F70477}" type="slidenum">
              <a:rPr lang="en-US">
                <a:solidFill>
                  <a:srgbClr val="045C75"/>
                </a:solidFill>
              </a:rPr>
              <a:pPr/>
              <a:t>4</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31778"/>
                                        </p:tgtEl>
                                        <p:attrNameLst>
                                          <p:attrName>style.visibility</p:attrName>
                                        </p:attrNameLst>
                                      </p:cBhvr>
                                      <p:to>
                                        <p:strVal val="visible"/>
                                      </p:to>
                                    </p:set>
                                    <p:animEffect transition="in" filter="slide(fromLeft)">
                                      <p:cBhvr>
                                        <p:cTn id="7" dur="500"/>
                                        <p:tgtEl>
                                          <p:spTgt spid="331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43362" name="Object 2"/>
          <p:cNvGraphicFramePr>
            <a:graphicFrameLocks/>
          </p:cNvGraphicFramePr>
          <p:nvPr/>
        </p:nvGraphicFramePr>
        <p:xfrm>
          <a:off x="381000" y="2667000"/>
          <a:ext cx="8445500" cy="3402013"/>
        </p:xfrm>
        <a:graphic>
          <a:graphicData uri="http://schemas.openxmlformats.org/presentationml/2006/ole">
            <p:oleObj spid="_x0000_s143370" name="Worksheet" r:id="rId4" imgW="4715005" imgH="1876421" progId="Excel.Sheet.8">
              <p:embed/>
            </p:oleObj>
          </a:graphicData>
        </a:graphic>
      </p:graphicFrame>
      <p:sp>
        <p:nvSpPr>
          <p:cNvPr id="333827" name="Rectangle 3"/>
          <p:cNvSpPr>
            <a:spLocks noChangeArrowheads="1"/>
          </p:cNvSpPr>
          <p:nvPr/>
        </p:nvSpPr>
        <p:spPr bwMode="auto">
          <a:xfrm>
            <a:off x="382588" y="1525588"/>
            <a:ext cx="86074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defRPr/>
            </a:pPr>
            <a:r>
              <a:rPr lang="en-US">
                <a:solidFill>
                  <a:schemeClr val="tx2"/>
                </a:solidFill>
                <a:effectLst>
                  <a:outerShdw blurRad="38100" dist="38100" dir="2700000" algn="tl">
                    <a:srgbClr val="000000"/>
                  </a:outerShdw>
                </a:effectLst>
              </a:rPr>
              <a:t>Recall the summary of our cost behavior discussion from an earlier chapter.</a:t>
            </a:r>
          </a:p>
        </p:txBody>
      </p:sp>
      <p:sp>
        <p:nvSpPr>
          <p:cNvPr id="333828" name="Rectangle 4"/>
          <p:cNvSpPr>
            <a:spLocks noGrp="1" noChangeArrowheads="1"/>
          </p:cNvSpPr>
          <p:nvPr>
            <p:ph type="title"/>
          </p:nvPr>
        </p:nvSpPr>
        <p:spPr>
          <a:xfrm>
            <a:off x="457200" y="76200"/>
            <a:ext cx="8305800" cy="1143000"/>
          </a:xfrm>
          <a:extLst/>
        </p:spPr>
        <p:txBody>
          <a:bodyPr/>
          <a:lstStyle/>
          <a:p>
            <a:pPr>
              <a:defRPr/>
            </a:pPr>
            <a:r>
              <a:rPr lang="en-US" dirty="0"/>
              <a:t>Types of Cost Behavior Patterns</a:t>
            </a:r>
          </a:p>
        </p:txBody>
      </p:sp>
      <p:sp>
        <p:nvSpPr>
          <p:cNvPr id="14336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97B7EDA-C871-4B96-97E9-4C9B08E52E49}" type="slidenum">
              <a:rPr lang="en-US">
                <a:solidFill>
                  <a:srgbClr val="045C75"/>
                </a:solidFill>
              </a:rPr>
              <a:pPr/>
              <a:t>5</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5065713" y="6053138"/>
            <a:ext cx="3276600"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200">
                <a:solidFill>
                  <a:schemeClr val="tx2"/>
                </a:solidFill>
              </a:rPr>
              <a:t>Number of Local Calls</a:t>
            </a:r>
          </a:p>
        </p:txBody>
      </p:sp>
      <p:sp>
        <p:nvSpPr>
          <p:cNvPr id="145411" name="Line 3"/>
          <p:cNvSpPr>
            <a:spLocks noChangeShapeType="1"/>
          </p:cNvSpPr>
          <p:nvPr/>
        </p:nvSpPr>
        <p:spPr bwMode="auto">
          <a:xfrm>
            <a:off x="5141913" y="2954338"/>
            <a:ext cx="0" cy="30226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2" name="Line 4"/>
          <p:cNvSpPr>
            <a:spLocks noChangeShapeType="1"/>
          </p:cNvSpPr>
          <p:nvPr/>
        </p:nvSpPr>
        <p:spPr bwMode="auto">
          <a:xfrm>
            <a:off x="5126038" y="5976938"/>
            <a:ext cx="30226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3" name="Rectangle 5"/>
          <p:cNvSpPr>
            <a:spLocks noChangeArrowheads="1"/>
          </p:cNvSpPr>
          <p:nvPr/>
        </p:nvSpPr>
        <p:spPr bwMode="auto">
          <a:xfrm rot="-5400000">
            <a:off x="2912269" y="4050506"/>
            <a:ext cx="3621088"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Monthly Basic Telephone Bill per Local Call</a:t>
            </a:r>
          </a:p>
        </p:txBody>
      </p:sp>
      <p:sp>
        <p:nvSpPr>
          <p:cNvPr id="335878" name="Arc 6"/>
          <p:cNvSpPr>
            <a:spLocks/>
          </p:cNvSpPr>
          <p:nvPr/>
        </p:nvSpPr>
        <p:spPr bwMode="auto">
          <a:xfrm rot="10800000">
            <a:off x="5370513" y="3476625"/>
            <a:ext cx="2425700" cy="2349500"/>
          </a:xfrm>
          <a:custGeom>
            <a:avLst/>
            <a:gdLst>
              <a:gd name="T0" fmla="*/ 0 w 21600"/>
              <a:gd name="T1" fmla="*/ 0 h 21600"/>
              <a:gd name="T2" fmla="*/ 2425700 w 21600"/>
              <a:gd name="T3" fmla="*/ 2349500 h 21600"/>
              <a:gd name="T4" fmla="*/ 0 w 21600"/>
              <a:gd name="T5" fmla="*/ 23495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cap="rnd">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5" name="Rectangle 7"/>
          <p:cNvSpPr>
            <a:spLocks noGrp="1" noChangeArrowheads="1"/>
          </p:cNvSpPr>
          <p:nvPr>
            <p:ph type="title"/>
          </p:nvPr>
        </p:nvSpPr>
        <p:spPr>
          <a:xfrm>
            <a:off x="457200" y="76200"/>
            <a:ext cx="8229600" cy="1143000"/>
          </a:xfrm>
        </p:spPr>
        <p:txBody>
          <a:bodyPr/>
          <a:lstStyle/>
          <a:p>
            <a:r>
              <a:rPr lang="en-US" smtClean="0"/>
              <a:t>Fixed Cost Per Unit Example</a:t>
            </a:r>
          </a:p>
        </p:txBody>
      </p:sp>
      <p:sp>
        <p:nvSpPr>
          <p:cNvPr id="145416" name="Rectangle 8"/>
          <p:cNvSpPr>
            <a:spLocks noGrp="1" noChangeArrowheads="1"/>
          </p:cNvSpPr>
          <p:nvPr>
            <p:ph type="body" idx="1"/>
          </p:nvPr>
        </p:nvSpPr>
        <p:spPr>
          <a:xfrm>
            <a:off x="228600" y="1219200"/>
            <a:ext cx="8686800" cy="1828800"/>
          </a:xfrm>
        </p:spPr>
        <p:txBody>
          <a:bodyPr/>
          <a:lstStyle/>
          <a:p>
            <a:pPr algn="ctr">
              <a:buFont typeface="Times" panose="02020603050405020304" pitchFamily="18" charset="0"/>
              <a:buNone/>
            </a:pPr>
            <a:r>
              <a:rPr lang="en-US" sz="2800" smtClean="0"/>
              <a:t>Average fixed costs per unit decrease as the activity level increases. The fixed cost per local call decreases as more local calls are made.</a:t>
            </a:r>
          </a:p>
        </p:txBody>
      </p:sp>
      <p:pic>
        <p:nvPicPr>
          <p:cNvPr id="145417" name="Picture 9" descr="j0236530"/>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1600200" y="3505200"/>
            <a:ext cx="1905000" cy="173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541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37A4756-E9C6-44C7-BE11-662C9A2AE56D}" type="slidenum">
              <a:rPr lang="en-US">
                <a:solidFill>
                  <a:srgbClr val="045C75"/>
                </a:solidFill>
              </a:rPr>
              <a:pPr/>
              <a:t>6</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35878"/>
                                        </p:tgtEl>
                                        <p:attrNameLst>
                                          <p:attrName>style.visibility</p:attrName>
                                        </p:attrNameLst>
                                      </p:cBhvr>
                                      <p:to>
                                        <p:strVal val="visible"/>
                                      </p:to>
                                    </p:set>
                                    <p:animEffect transition="in" filter="strips(downRight)">
                                      <p:cBhvr>
                                        <p:cTn id="7" dur="500"/>
                                        <p:tgtEl>
                                          <p:spTgt spid="335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22" name="Rectangle 2"/>
          <p:cNvSpPr>
            <a:spLocks noChangeArrowheads="1"/>
          </p:cNvSpPr>
          <p:nvPr/>
        </p:nvSpPr>
        <p:spPr bwMode="auto">
          <a:xfrm>
            <a:off x="5454650" y="4651375"/>
            <a:ext cx="2765425" cy="1660525"/>
          </a:xfrm>
          <a:prstGeom prst="rect">
            <a:avLst/>
          </a:prstGeom>
          <a:solidFill>
            <a:srgbClr val="CEF7C1"/>
          </a:solidFill>
          <a:ln w="12700">
            <a:solidFill>
              <a:schemeClr val="bg2"/>
            </a:solidFill>
            <a:miter lim="800000"/>
            <a:headEnd/>
            <a:tailEnd/>
          </a:ln>
          <a:effectLst>
            <a:outerShdw dist="71842"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a:solidFill>
                  <a:srgbClr val="006600"/>
                </a:solidFill>
              </a:rPr>
              <a:t>Examples</a:t>
            </a:r>
          </a:p>
          <a:p>
            <a:pPr algn="ctr" eaLnBrk="1" hangingPunct="1">
              <a:lnSpc>
                <a:spcPct val="90000"/>
              </a:lnSpc>
              <a:spcBef>
                <a:spcPct val="40000"/>
              </a:spcBef>
            </a:pPr>
            <a:r>
              <a:rPr lang="en-US" sz="2400">
                <a:solidFill>
                  <a:schemeClr val="tx2"/>
                </a:solidFill>
              </a:rPr>
              <a:t>Advertising and Research and Development</a:t>
            </a:r>
          </a:p>
        </p:txBody>
      </p:sp>
      <p:sp>
        <p:nvSpPr>
          <p:cNvPr id="337923" name="Rectangle 3"/>
          <p:cNvSpPr>
            <a:spLocks noChangeArrowheads="1"/>
          </p:cNvSpPr>
          <p:nvPr/>
        </p:nvSpPr>
        <p:spPr bwMode="auto">
          <a:xfrm>
            <a:off x="895350" y="4651375"/>
            <a:ext cx="2927350" cy="1673225"/>
          </a:xfrm>
          <a:prstGeom prst="rect">
            <a:avLst/>
          </a:prstGeom>
          <a:solidFill>
            <a:srgbClr val="CEF7C1"/>
          </a:solidFill>
          <a:ln w="25400">
            <a:solidFill>
              <a:schemeClr val="bg2"/>
            </a:solidFill>
            <a:miter lim="800000"/>
            <a:headEnd/>
            <a:tailEnd/>
          </a:ln>
          <a:effectLst>
            <a:outerShdw dist="35921"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a:solidFill>
                  <a:srgbClr val="006600"/>
                </a:solidFill>
              </a:rPr>
              <a:t>Examples</a:t>
            </a:r>
          </a:p>
          <a:p>
            <a:pPr algn="ctr" eaLnBrk="1" hangingPunct="1">
              <a:lnSpc>
                <a:spcPct val="90000"/>
              </a:lnSpc>
              <a:spcBef>
                <a:spcPct val="40000"/>
              </a:spcBef>
            </a:pPr>
            <a:r>
              <a:rPr lang="en-US" sz="2400">
                <a:solidFill>
                  <a:schemeClr val="tx2"/>
                </a:solidFill>
              </a:rPr>
              <a:t>Depreciation on Equipment and Real Estate Taxes</a:t>
            </a:r>
          </a:p>
        </p:txBody>
      </p:sp>
      <p:sp>
        <p:nvSpPr>
          <p:cNvPr id="147460" name="Rectangle 4"/>
          <p:cNvSpPr>
            <a:spLocks noGrp="1" noChangeArrowheads="1"/>
          </p:cNvSpPr>
          <p:nvPr>
            <p:ph type="title"/>
          </p:nvPr>
        </p:nvSpPr>
        <p:spPr>
          <a:xfrm>
            <a:off x="2438400" y="152400"/>
            <a:ext cx="5257800" cy="11430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Types of Fixed Costs</a:t>
            </a:r>
          </a:p>
        </p:txBody>
      </p:sp>
      <p:sp>
        <p:nvSpPr>
          <p:cNvPr id="337925" name="Rectangle 5" descr="Parchment"/>
          <p:cNvSpPr>
            <a:spLocks noChangeArrowheads="1"/>
          </p:cNvSpPr>
          <p:nvPr/>
        </p:nvSpPr>
        <p:spPr bwMode="auto">
          <a:xfrm>
            <a:off x="5064125" y="2162175"/>
            <a:ext cx="3546475" cy="1660525"/>
          </a:xfrm>
          <a:prstGeom prst="rect">
            <a:avLst/>
          </a:prstGeom>
          <a:blipFill dpi="0" rotWithShape="0">
            <a:blip r:embed="rId4"/>
            <a:srcRect/>
            <a:tile tx="0" ty="0" sx="100000" sy="100000" flip="none" algn="tl"/>
          </a:blipFill>
          <a:ln w="12700">
            <a:solidFill>
              <a:schemeClr val="bg2"/>
            </a:solidFill>
            <a:miter lim="800000"/>
            <a:headEnd/>
            <a:tailEnd/>
          </a:ln>
          <a:effectLst>
            <a:outerShdw dist="71842" dir="2700000" algn="ctr" rotWithShape="0">
              <a:srgbClr val="663300"/>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a:solidFill>
                  <a:srgbClr val="FC0128"/>
                </a:solidFill>
              </a:rPr>
              <a:t>Discretionary</a:t>
            </a:r>
          </a:p>
          <a:p>
            <a:pPr algn="ctr" eaLnBrk="1" hangingPunct="1">
              <a:lnSpc>
                <a:spcPct val="90000"/>
              </a:lnSpc>
              <a:spcBef>
                <a:spcPct val="40000"/>
              </a:spcBef>
            </a:pPr>
            <a:r>
              <a:rPr lang="en-US" sz="2400">
                <a:solidFill>
                  <a:schemeClr val="tx2"/>
                </a:solidFill>
              </a:rPr>
              <a:t>May be altered in the short-term by current managerial decisions</a:t>
            </a:r>
            <a:endParaRPr lang="en-US" sz="2400">
              <a:solidFill>
                <a:schemeClr val="bg1"/>
              </a:solidFill>
            </a:endParaRPr>
          </a:p>
        </p:txBody>
      </p:sp>
      <p:sp>
        <p:nvSpPr>
          <p:cNvPr id="337926" name="Rectangle 6" descr="Parchment"/>
          <p:cNvSpPr>
            <a:spLocks noChangeArrowheads="1"/>
          </p:cNvSpPr>
          <p:nvPr/>
        </p:nvSpPr>
        <p:spPr bwMode="auto">
          <a:xfrm>
            <a:off x="568325" y="2162175"/>
            <a:ext cx="3546475" cy="1660525"/>
          </a:xfrm>
          <a:prstGeom prst="rect">
            <a:avLst/>
          </a:prstGeom>
          <a:blipFill dpi="0" rotWithShape="0">
            <a:blip r:embed="rId4"/>
            <a:srcRect/>
            <a:tile tx="0" ty="0" sx="100000" sy="100000" flip="none" algn="tl"/>
          </a:blipFill>
          <a:ln w="12700">
            <a:solidFill>
              <a:schemeClr val="tx1"/>
            </a:solidFill>
            <a:miter lim="800000"/>
            <a:headEnd/>
            <a:tailEnd/>
          </a:ln>
          <a:effectLst>
            <a:outerShdw dist="71842"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a:solidFill>
                  <a:srgbClr val="663300"/>
                </a:solidFill>
              </a:rPr>
              <a:t>Committed</a:t>
            </a:r>
          </a:p>
          <a:p>
            <a:pPr algn="ctr" eaLnBrk="1" hangingPunct="1">
              <a:lnSpc>
                <a:spcPct val="90000"/>
              </a:lnSpc>
              <a:spcBef>
                <a:spcPct val="40000"/>
              </a:spcBef>
            </a:pPr>
            <a:r>
              <a:rPr lang="en-US" sz="2400">
                <a:solidFill>
                  <a:schemeClr val="tx2"/>
                </a:solidFill>
              </a:rPr>
              <a:t>Long-term, cannot be significantly reduced in the short term.</a:t>
            </a:r>
            <a:endParaRPr lang="en-US" sz="2400">
              <a:solidFill>
                <a:schemeClr val="bg1"/>
              </a:solidFill>
            </a:endParaRPr>
          </a:p>
        </p:txBody>
      </p:sp>
      <p:cxnSp>
        <p:nvCxnSpPr>
          <p:cNvPr id="337927" name="AutoShape 7"/>
          <p:cNvCxnSpPr>
            <a:cxnSpLocks noChangeShapeType="1"/>
          </p:cNvCxnSpPr>
          <p:nvPr/>
        </p:nvCxnSpPr>
        <p:spPr bwMode="auto">
          <a:xfrm rot="5400000">
            <a:off x="2991644" y="569119"/>
            <a:ext cx="930275" cy="2230437"/>
          </a:xfrm>
          <a:prstGeom prst="bentConnector3">
            <a:avLst>
              <a:gd name="adj1" fmla="val 50681"/>
            </a:avLst>
          </a:prstGeom>
          <a:noFill/>
          <a:ln w="57150">
            <a:solidFill>
              <a:srgbClr val="FF0000"/>
            </a:solidFill>
            <a:miter lim="800000"/>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37928" name="AutoShape 8"/>
          <p:cNvCxnSpPr>
            <a:cxnSpLocks noChangeShapeType="1"/>
          </p:cNvCxnSpPr>
          <p:nvPr/>
        </p:nvCxnSpPr>
        <p:spPr bwMode="auto">
          <a:xfrm rot="16200000" flipH="1">
            <a:off x="5239544" y="551656"/>
            <a:ext cx="930275" cy="2265363"/>
          </a:xfrm>
          <a:prstGeom prst="bentConnector3">
            <a:avLst>
              <a:gd name="adj1" fmla="val 50681"/>
            </a:avLst>
          </a:prstGeom>
          <a:noFill/>
          <a:ln w="57150">
            <a:solidFill>
              <a:srgbClr val="FF0000"/>
            </a:solidFill>
            <a:miter lim="800000"/>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37929" name="AutoShape 9"/>
          <p:cNvCxnSpPr>
            <a:cxnSpLocks noChangeShapeType="1"/>
            <a:stCxn id="337926" idx="2"/>
            <a:endCxn id="337923" idx="0"/>
          </p:cNvCxnSpPr>
          <p:nvPr/>
        </p:nvCxnSpPr>
        <p:spPr bwMode="auto">
          <a:xfrm>
            <a:off x="2341563" y="3822700"/>
            <a:ext cx="17462" cy="815975"/>
          </a:xfrm>
          <a:prstGeom prst="straightConnector1">
            <a:avLst/>
          </a:prstGeom>
          <a:noFill/>
          <a:ln w="5715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37930" name="AutoShape 10"/>
          <p:cNvCxnSpPr>
            <a:cxnSpLocks noChangeShapeType="1"/>
            <a:stCxn id="337925" idx="2"/>
            <a:endCxn id="337922" idx="0"/>
          </p:cNvCxnSpPr>
          <p:nvPr/>
        </p:nvCxnSpPr>
        <p:spPr bwMode="auto">
          <a:xfrm>
            <a:off x="6837363" y="3822700"/>
            <a:ext cx="0" cy="828675"/>
          </a:xfrm>
          <a:prstGeom prst="straightConnector1">
            <a:avLst/>
          </a:prstGeom>
          <a:noFill/>
          <a:ln w="5715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sp>
        <p:nvSpPr>
          <p:cNvPr id="14746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0E94A8-F3DE-48AD-A3A0-3F818F430300}" type="slidenum">
              <a:rPr lang="en-US">
                <a:solidFill>
                  <a:srgbClr val="045C75"/>
                </a:solidFill>
              </a:rPr>
              <a:pPr/>
              <a:t>7</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337927"/>
                                        </p:tgtEl>
                                        <p:attrNameLst>
                                          <p:attrName>style.visibility</p:attrName>
                                        </p:attrNameLst>
                                      </p:cBhvr>
                                      <p:to>
                                        <p:strVal val="visible"/>
                                      </p:to>
                                    </p:set>
                                    <p:animEffect transition="in" filter="strips(downLeft)">
                                      <p:cBhvr>
                                        <p:cTn id="7" dur="500"/>
                                        <p:tgtEl>
                                          <p:spTgt spid="337927"/>
                                        </p:tgtEl>
                                      </p:cBhvr>
                                    </p:animEffect>
                                  </p:childTnLst>
                                </p:cTn>
                              </p:par>
                            </p:childTnLst>
                          </p:cTn>
                        </p:par>
                        <p:par>
                          <p:cTn id="8" fill="hold" nodeType="afterGroup">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337926"/>
                                        </p:tgtEl>
                                        <p:attrNameLst>
                                          <p:attrName>style.visibility</p:attrName>
                                        </p:attrNameLst>
                                      </p:cBhvr>
                                      <p:to>
                                        <p:strVal val="visible"/>
                                      </p:to>
                                    </p:set>
                                    <p:animEffect transition="in" filter="slide(fromTop)">
                                      <p:cBhvr>
                                        <p:cTn id="11" dur="500"/>
                                        <p:tgtEl>
                                          <p:spTgt spid="337926"/>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337929"/>
                                        </p:tgtEl>
                                        <p:attrNameLst>
                                          <p:attrName>style.visibility</p:attrName>
                                        </p:attrNameLst>
                                      </p:cBhvr>
                                      <p:to>
                                        <p:strVal val="visible"/>
                                      </p:to>
                                    </p:set>
                                    <p:animEffect transition="in" filter="slide(fromTop)">
                                      <p:cBhvr>
                                        <p:cTn id="15" dur="500"/>
                                        <p:tgtEl>
                                          <p:spTgt spid="337929"/>
                                        </p:tgtEl>
                                      </p:cBhvr>
                                    </p:animEffect>
                                  </p:childTnLst>
                                </p:cTn>
                              </p:par>
                            </p:childTnLst>
                          </p:cTn>
                        </p:par>
                        <p:par>
                          <p:cTn id="16" fill="hold" nodeType="afterGroup">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337923"/>
                                        </p:tgtEl>
                                        <p:attrNameLst>
                                          <p:attrName>style.visibility</p:attrName>
                                        </p:attrNameLst>
                                      </p:cBhvr>
                                      <p:to>
                                        <p:strVal val="visible"/>
                                      </p:to>
                                    </p:set>
                                    <p:animEffect transition="in" filter="slide(fromTop)">
                                      <p:cBhvr>
                                        <p:cTn id="19" dur="500"/>
                                        <p:tgtEl>
                                          <p:spTgt spid="33792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6" fill="hold" nodeType="clickEffect">
                                  <p:stCondLst>
                                    <p:cond delay="0"/>
                                  </p:stCondLst>
                                  <p:childTnLst>
                                    <p:set>
                                      <p:cBhvr>
                                        <p:cTn id="23" dur="1" fill="hold">
                                          <p:stCondLst>
                                            <p:cond delay="0"/>
                                          </p:stCondLst>
                                        </p:cTn>
                                        <p:tgtEl>
                                          <p:spTgt spid="337928"/>
                                        </p:tgtEl>
                                        <p:attrNameLst>
                                          <p:attrName>style.visibility</p:attrName>
                                        </p:attrNameLst>
                                      </p:cBhvr>
                                      <p:to>
                                        <p:strVal val="visible"/>
                                      </p:to>
                                    </p:set>
                                    <p:animEffect transition="in" filter="strips(downRight)">
                                      <p:cBhvr>
                                        <p:cTn id="24" dur="500"/>
                                        <p:tgtEl>
                                          <p:spTgt spid="337928"/>
                                        </p:tgtEl>
                                      </p:cBhvr>
                                    </p:animEffect>
                                  </p:childTnLst>
                                </p:cTn>
                              </p:par>
                            </p:childTnLst>
                          </p:cTn>
                        </p:par>
                        <p:par>
                          <p:cTn id="25" fill="hold" nodeType="afterGroup">
                            <p:stCondLst>
                              <p:cond delay="500"/>
                            </p:stCondLst>
                            <p:childTnLst>
                              <p:par>
                                <p:cTn id="26" presetID="12" presetClass="entr" presetSubtype="1" fill="hold" grpId="0" nodeType="afterEffect">
                                  <p:stCondLst>
                                    <p:cond delay="0"/>
                                  </p:stCondLst>
                                  <p:childTnLst>
                                    <p:set>
                                      <p:cBhvr>
                                        <p:cTn id="27" dur="1" fill="hold">
                                          <p:stCondLst>
                                            <p:cond delay="0"/>
                                          </p:stCondLst>
                                        </p:cTn>
                                        <p:tgtEl>
                                          <p:spTgt spid="337925"/>
                                        </p:tgtEl>
                                        <p:attrNameLst>
                                          <p:attrName>style.visibility</p:attrName>
                                        </p:attrNameLst>
                                      </p:cBhvr>
                                      <p:to>
                                        <p:strVal val="visible"/>
                                      </p:to>
                                    </p:set>
                                    <p:animEffect transition="in" filter="slide(fromTop)">
                                      <p:cBhvr>
                                        <p:cTn id="28" dur="500"/>
                                        <p:tgtEl>
                                          <p:spTgt spid="337925"/>
                                        </p:tgtEl>
                                      </p:cBhvr>
                                    </p:animEffect>
                                  </p:childTnLst>
                                </p:cTn>
                              </p:par>
                            </p:childTnLst>
                          </p:cTn>
                        </p:par>
                        <p:par>
                          <p:cTn id="29" fill="hold" nodeType="afterGroup">
                            <p:stCondLst>
                              <p:cond delay="1000"/>
                            </p:stCondLst>
                            <p:childTnLst>
                              <p:par>
                                <p:cTn id="30" presetID="12" presetClass="entr" presetSubtype="1" fill="hold" nodeType="afterEffect">
                                  <p:stCondLst>
                                    <p:cond delay="0"/>
                                  </p:stCondLst>
                                  <p:childTnLst>
                                    <p:set>
                                      <p:cBhvr>
                                        <p:cTn id="31" dur="1" fill="hold">
                                          <p:stCondLst>
                                            <p:cond delay="0"/>
                                          </p:stCondLst>
                                        </p:cTn>
                                        <p:tgtEl>
                                          <p:spTgt spid="337930"/>
                                        </p:tgtEl>
                                        <p:attrNameLst>
                                          <p:attrName>style.visibility</p:attrName>
                                        </p:attrNameLst>
                                      </p:cBhvr>
                                      <p:to>
                                        <p:strVal val="visible"/>
                                      </p:to>
                                    </p:set>
                                    <p:animEffect transition="in" filter="slide(fromTop)">
                                      <p:cBhvr>
                                        <p:cTn id="32" dur="500"/>
                                        <p:tgtEl>
                                          <p:spTgt spid="337930"/>
                                        </p:tgtEl>
                                      </p:cBhvr>
                                    </p:animEffect>
                                  </p:childTnLst>
                                </p:cTn>
                              </p:par>
                            </p:childTnLst>
                          </p:cTn>
                        </p:par>
                        <p:par>
                          <p:cTn id="33" fill="hold" nodeType="afterGroup">
                            <p:stCondLst>
                              <p:cond delay="1500"/>
                            </p:stCondLst>
                            <p:childTnLst>
                              <p:par>
                                <p:cTn id="34" presetID="12" presetClass="entr" presetSubtype="1" fill="hold" grpId="0" nodeType="afterEffect">
                                  <p:stCondLst>
                                    <p:cond delay="0"/>
                                  </p:stCondLst>
                                  <p:childTnLst>
                                    <p:set>
                                      <p:cBhvr>
                                        <p:cTn id="35" dur="1" fill="hold">
                                          <p:stCondLst>
                                            <p:cond delay="0"/>
                                          </p:stCondLst>
                                        </p:cTn>
                                        <p:tgtEl>
                                          <p:spTgt spid="337922"/>
                                        </p:tgtEl>
                                        <p:attrNameLst>
                                          <p:attrName>style.visibility</p:attrName>
                                        </p:attrNameLst>
                                      </p:cBhvr>
                                      <p:to>
                                        <p:strVal val="visible"/>
                                      </p:to>
                                    </p:set>
                                    <p:animEffect transition="in" filter="slide(fromTop)">
                                      <p:cBhvr>
                                        <p:cTn id="36" dur="500"/>
                                        <p:tgtEl>
                                          <p:spTgt spid="3379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2" grpId="0" animBg="1" autoUpdateAnimBg="0"/>
      <p:bldP spid="337923" grpId="0" animBg="1" autoUpdateAnimBg="0"/>
      <p:bldP spid="337925" grpId="0" animBg="1" autoUpdateAnimBg="0"/>
      <p:bldP spid="33792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457200" y="152400"/>
            <a:ext cx="8305800" cy="1143000"/>
          </a:xfrm>
          <a:extLst/>
        </p:spPr>
        <p:txBody>
          <a:bodyPr/>
          <a:lstStyle/>
          <a:p>
            <a:pPr>
              <a:defRPr/>
            </a:pPr>
            <a:r>
              <a:rPr lang="en-US"/>
              <a:t>The Trend Toward Fixed Costs</a:t>
            </a:r>
          </a:p>
        </p:txBody>
      </p:sp>
      <p:sp>
        <p:nvSpPr>
          <p:cNvPr id="339971" name="Text Box 3"/>
          <p:cNvSpPr txBox="1">
            <a:spLocks noChangeArrowheads="1"/>
          </p:cNvSpPr>
          <p:nvPr/>
        </p:nvSpPr>
        <p:spPr bwMode="auto">
          <a:xfrm>
            <a:off x="838200" y="1447800"/>
            <a:ext cx="76200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dirty="0">
                <a:latin typeface="+mn-lt"/>
              </a:rPr>
              <a:t>The trend in many industries is toward </a:t>
            </a:r>
            <a:r>
              <a:rPr lang="en-US" i="1" dirty="0">
                <a:solidFill>
                  <a:schemeClr val="tx2"/>
                </a:solidFill>
                <a:latin typeface="+mn-lt"/>
              </a:rPr>
              <a:t>greater fixed costs</a:t>
            </a:r>
            <a:r>
              <a:rPr lang="en-US" dirty="0">
                <a:latin typeface="+mn-lt"/>
              </a:rPr>
              <a:t> relative to variable costs.</a:t>
            </a:r>
          </a:p>
        </p:txBody>
      </p:sp>
      <p:sp>
        <p:nvSpPr>
          <p:cNvPr id="339972" name="Rectangle 4"/>
          <p:cNvSpPr>
            <a:spLocks noChangeArrowheads="1"/>
          </p:cNvSpPr>
          <p:nvPr/>
        </p:nvSpPr>
        <p:spPr bwMode="auto">
          <a:xfrm>
            <a:off x="609600" y="2667000"/>
            <a:ext cx="3886200" cy="3505200"/>
          </a:xfrm>
          <a:prstGeom prst="rect">
            <a:avLst/>
          </a:prstGeom>
          <a:solidFill>
            <a:srgbClr val="006600"/>
          </a:solidFill>
          <a:ln w="9525">
            <a:solidFill>
              <a:schemeClr val="bg2"/>
            </a:solidFill>
            <a:miter lim="800000"/>
            <a:headEnd/>
            <a:tailEnd/>
          </a:ln>
          <a:effectLst>
            <a:outerShdw dist="53882" dir="2700000" algn="ctr" rotWithShape="0">
              <a:schemeClr val="bg2"/>
            </a:outerShdw>
          </a:effectLst>
        </p:spPr>
        <p:txBody>
          <a:bodyPr wrap="none" anchor="ctr"/>
          <a:lstStyle/>
          <a:p>
            <a:pPr algn="ctr" eaLnBrk="1" hangingPunct="1">
              <a:defRPr/>
            </a:pPr>
            <a:r>
              <a:rPr lang="en-US" sz="2800">
                <a:solidFill>
                  <a:srgbClr val="FFFF00"/>
                </a:solidFill>
                <a:effectLst>
                  <a:outerShdw blurRad="38100" dist="38100" dir="2700000" algn="tl">
                    <a:srgbClr val="000000"/>
                  </a:outerShdw>
                </a:effectLst>
              </a:rPr>
              <a:t>As machines take over</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many mundane tasks</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previously performed</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by humans, </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a:t>
            </a:r>
            <a:r>
              <a:rPr lang="en-US" sz="2800" i="1">
                <a:solidFill>
                  <a:srgbClr val="FFFFFF"/>
                </a:solidFill>
                <a:effectLst>
                  <a:outerShdw blurRad="38100" dist="38100" dir="2700000" algn="tl">
                    <a:srgbClr val="000000"/>
                  </a:outerShdw>
                </a:effectLst>
              </a:rPr>
              <a:t>knowledge workers</a:t>
            </a:r>
            <a:r>
              <a:rPr lang="en-US" sz="2800">
                <a:solidFill>
                  <a:srgbClr val="FFFF00"/>
                </a:solidFill>
                <a:effectLst>
                  <a:outerShdw blurRad="38100" dist="38100" dir="2700000" algn="tl">
                    <a:srgbClr val="000000"/>
                  </a:outerShdw>
                </a:effectLst>
              </a:rPr>
              <a:t>”</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are demanded for</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their minds rather</a:t>
            </a:r>
            <a:br>
              <a:rPr lang="en-US" sz="2800">
                <a:solidFill>
                  <a:srgbClr val="FFFF00"/>
                </a:solidFill>
                <a:effectLst>
                  <a:outerShdw blurRad="38100" dist="38100" dir="2700000" algn="tl">
                    <a:srgbClr val="000000"/>
                  </a:outerShdw>
                </a:effectLst>
              </a:rPr>
            </a:br>
            <a:r>
              <a:rPr lang="en-US" sz="2800">
                <a:solidFill>
                  <a:srgbClr val="FFFF00"/>
                </a:solidFill>
                <a:effectLst>
                  <a:outerShdw blurRad="38100" dist="38100" dir="2700000" algn="tl">
                    <a:srgbClr val="000000"/>
                  </a:outerShdw>
                </a:effectLst>
              </a:rPr>
              <a:t>than their muscles.</a:t>
            </a:r>
          </a:p>
        </p:txBody>
      </p:sp>
      <p:sp>
        <p:nvSpPr>
          <p:cNvPr id="339973" name="Rectangle 5"/>
          <p:cNvSpPr>
            <a:spLocks noChangeArrowheads="1"/>
          </p:cNvSpPr>
          <p:nvPr/>
        </p:nvSpPr>
        <p:spPr bwMode="auto">
          <a:xfrm>
            <a:off x="4800600" y="2667000"/>
            <a:ext cx="3886200" cy="3505200"/>
          </a:xfrm>
          <a:prstGeom prst="rect">
            <a:avLst/>
          </a:prstGeom>
          <a:solidFill>
            <a:schemeClr val="tx2"/>
          </a:solidFill>
          <a:ln w="9525">
            <a:solidFill>
              <a:schemeClr val="bg2"/>
            </a:solidFill>
            <a:miter lim="800000"/>
            <a:headEnd/>
            <a:tailEnd/>
          </a:ln>
          <a:effectLst>
            <a:outerShdw dist="53882" dir="2700000" algn="ctr" rotWithShape="0">
              <a:schemeClr val="bg2"/>
            </a:outerShdw>
          </a:effectLst>
        </p:spPr>
        <p:txBody>
          <a:bodyPr wrap="none" anchor="ctr"/>
          <a:lstStyle/>
          <a:p>
            <a:pPr algn="ctr" eaLnBrk="1" hangingPunct="1">
              <a:defRPr/>
            </a:pPr>
            <a:r>
              <a:rPr lang="en-US" sz="2800">
                <a:solidFill>
                  <a:srgbClr val="FFFFFF"/>
                </a:solidFill>
                <a:effectLst>
                  <a:outerShdw blurRad="38100" dist="38100" dir="2700000" algn="tl">
                    <a:srgbClr val="000000"/>
                  </a:outerShdw>
                </a:effectLst>
              </a:rPr>
              <a:t>Knowledge workers</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tend to be salaried,</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highly-trained and</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difficult to replace. The</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cost to compensate</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these valued employees</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is </a:t>
            </a:r>
            <a:r>
              <a:rPr lang="en-US" sz="2800" i="1">
                <a:solidFill>
                  <a:srgbClr val="FFFF00"/>
                </a:solidFill>
                <a:effectLst>
                  <a:outerShdw blurRad="38100" dist="38100" dir="2700000" algn="tl">
                    <a:srgbClr val="000000"/>
                  </a:outerShdw>
                </a:effectLst>
              </a:rPr>
              <a:t>relatively fixed</a:t>
            </a:r>
            <a:r>
              <a:rPr lang="en-US" sz="2800">
                <a:solidFill>
                  <a:srgbClr val="FFFFFF"/>
                </a:solidFill>
                <a:effectLst>
                  <a:outerShdw blurRad="38100" dist="38100" dir="2700000" algn="tl">
                    <a:srgbClr val="000000"/>
                  </a:outerShdw>
                </a:effectLst>
              </a:rPr>
              <a:t/>
            </a:r>
            <a:br>
              <a:rPr lang="en-US" sz="2800">
                <a:solidFill>
                  <a:srgbClr val="FFFFFF"/>
                </a:solidFill>
                <a:effectLst>
                  <a:outerShdw blurRad="38100" dist="38100" dir="2700000" algn="tl">
                    <a:srgbClr val="000000"/>
                  </a:outerShdw>
                </a:effectLst>
              </a:rPr>
            </a:br>
            <a:r>
              <a:rPr lang="en-US" sz="2800">
                <a:solidFill>
                  <a:srgbClr val="FFFFFF"/>
                </a:solidFill>
                <a:effectLst>
                  <a:outerShdw blurRad="38100" dist="38100" dir="2700000" algn="tl">
                    <a:srgbClr val="000000"/>
                  </a:outerShdw>
                </a:effectLst>
              </a:rPr>
              <a:t>rather than variable.</a:t>
            </a:r>
          </a:p>
        </p:txBody>
      </p:sp>
      <p:sp>
        <p:nvSpPr>
          <p:cNvPr id="149510"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4C6447-4BB6-4F4B-9DD1-8B9ED5D15C32}" type="slidenum">
              <a:rPr lang="en-US">
                <a:solidFill>
                  <a:srgbClr val="045C75"/>
                </a:solidFill>
              </a:rPr>
              <a:pPr/>
              <a:t>8</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9973"/>
                                        </p:tgtEl>
                                        <p:attrNameLst>
                                          <p:attrName>style.visibility</p:attrName>
                                        </p:attrNameLst>
                                      </p:cBhvr>
                                      <p:to>
                                        <p:strVal val="visible"/>
                                      </p:to>
                                    </p:set>
                                    <p:animEffect transition="in" filter="wipe(up)">
                                      <p:cBhvr>
                                        <p:cTn id="7" dur="500"/>
                                        <p:tgtEl>
                                          <p:spTgt spid="339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97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457200" y="228600"/>
            <a:ext cx="8305800" cy="838200"/>
          </a:xfrm>
          <a:extLst/>
        </p:spPr>
        <p:txBody>
          <a:bodyPr>
            <a:normAutofit fontScale="90000"/>
          </a:bodyPr>
          <a:lstStyle/>
          <a:p>
            <a:pPr>
              <a:defRPr/>
            </a:pPr>
            <a:r>
              <a:rPr lang="en-US" dirty="0"/>
              <a:t>Is Labor a Variable or a Fixed Cost?</a:t>
            </a:r>
          </a:p>
        </p:txBody>
      </p:sp>
      <p:sp>
        <p:nvSpPr>
          <p:cNvPr id="342019" name="Text Box 3"/>
          <p:cNvSpPr txBox="1">
            <a:spLocks noChangeArrowheads="1"/>
          </p:cNvSpPr>
          <p:nvPr/>
        </p:nvSpPr>
        <p:spPr bwMode="auto">
          <a:xfrm>
            <a:off x="457200" y="1371600"/>
            <a:ext cx="82296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dirty="0">
                <a:latin typeface="+mn-lt"/>
              </a:rPr>
              <a:t>The behavior of wage and salary costs can </a:t>
            </a:r>
            <a:r>
              <a:rPr lang="en-US" i="1" dirty="0">
                <a:solidFill>
                  <a:schemeClr val="tx2"/>
                </a:solidFill>
                <a:latin typeface="+mn-lt"/>
              </a:rPr>
              <a:t>differ across countries</a:t>
            </a:r>
            <a:r>
              <a:rPr lang="en-US" dirty="0">
                <a:latin typeface="+mn-lt"/>
              </a:rPr>
              <a:t>, depending on labor regulations, labor contracts, and custom.</a:t>
            </a:r>
          </a:p>
        </p:txBody>
      </p:sp>
      <p:sp>
        <p:nvSpPr>
          <p:cNvPr id="151556" name="Rectangle 4"/>
          <p:cNvSpPr>
            <a:spLocks noChangeArrowheads="1"/>
          </p:cNvSpPr>
          <p:nvPr/>
        </p:nvSpPr>
        <p:spPr bwMode="auto">
          <a:xfrm>
            <a:off x="914400" y="3200400"/>
            <a:ext cx="7620000" cy="1066800"/>
          </a:xfrm>
          <a:prstGeom prst="rect">
            <a:avLst/>
          </a:prstGeom>
          <a:solidFill>
            <a:srgbClr val="A50021"/>
          </a:solidFill>
          <a:ln w="9525">
            <a:solidFill>
              <a:schemeClr val="bg2"/>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a:solidFill>
                  <a:srgbClr val="FFFFFF"/>
                </a:solidFill>
              </a:rPr>
              <a:t>In </a:t>
            </a:r>
            <a:r>
              <a:rPr lang="en-US" sz="2200" i="1">
                <a:solidFill>
                  <a:srgbClr val="FFFF00"/>
                </a:solidFill>
              </a:rPr>
              <a:t>France</a:t>
            </a:r>
            <a:r>
              <a:rPr lang="en-US" sz="2200">
                <a:solidFill>
                  <a:srgbClr val="FFFFFF"/>
                </a:solidFill>
              </a:rPr>
              <a:t>, </a:t>
            </a:r>
            <a:r>
              <a:rPr lang="en-US" sz="2200" i="1">
                <a:solidFill>
                  <a:srgbClr val="FFFF00"/>
                </a:solidFill>
              </a:rPr>
              <a:t>Germany</a:t>
            </a:r>
            <a:r>
              <a:rPr lang="en-US" sz="2200">
                <a:solidFill>
                  <a:srgbClr val="FFFFFF"/>
                </a:solidFill>
              </a:rPr>
              <a:t>, </a:t>
            </a:r>
            <a:r>
              <a:rPr lang="en-US" sz="2200" i="1">
                <a:solidFill>
                  <a:srgbClr val="FFFF00"/>
                </a:solidFill>
              </a:rPr>
              <a:t>China</a:t>
            </a:r>
            <a:r>
              <a:rPr lang="en-US" sz="2200">
                <a:solidFill>
                  <a:srgbClr val="FFFFFF"/>
                </a:solidFill>
              </a:rPr>
              <a:t>, and </a:t>
            </a:r>
            <a:r>
              <a:rPr lang="en-US" sz="2200" i="1">
                <a:solidFill>
                  <a:srgbClr val="FFFF00"/>
                </a:solidFill>
              </a:rPr>
              <a:t>Japan</a:t>
            </a:r>
            <a:r>
              <a:rPr lang="en-US" sz="2200">
                <a:solidFill>
                  <a:srgbClr val="FFFF00"/>
                </a:solidFill>
              </a:rPr>
              <a:t>,</a:t>
            </a:r>
            <a:r>
              <a:rPr lang="en-US" sz="2200">
                <a:solidFill>
                  <a:srgbClr val="FFFFFF"/>
                </a:solidFill>
              </a:rPr>
              <a:t> management has </a:t>
            </a:r>
            <a:br>
              <a:rPr lang="en-US" sz="2200">
                <a:solidFill>
                  <a:srgbClr val="FFFFFF"/>
                </a:solidFill>
              </a:rPr>
            </a:br>
            <a:r>
              <a:rPr lang="en-US" sz="2200">
                <a:solidFill>
                  <a:srgbClr val="FFFFFF"/>
                </a:solidFill>
              </a:rPr>
              <a:t>little flexibility in adjusting the size of the labor force.</a:t>
            </a:r>
            <a:br>
              <a:rPr lang="en-US" sz="2200">
                <a:solidFill>
                  <a:srgbClr val="FFFFFF"/>
                </a:solidFill>
              </a:rPr>
            </a:br>
            <a:r>
              <a:rPr lang="en-US" sz="2200">
                <a:solidFill>
                  <a:srgbClr val="FFFFFF"/>
                </a:solidFill>
              </a:rPr>
              <a:t>Labor costs are more fixed in nature.</a:t>
            </a:r>
          </a:p>
        </p:txBody>
      </p:sp>
      <p:sp>
        <p:nvSpPr>
          <p:cNvPr id="151557" name="Rectangle 5"/>
          <p:cNvSpPr>
            <a:spLocks noChangeArrowheads="1"/>
          </p:cNvSpPr>
          <p:nvPr/>
        </p:nvSpPr>
        <p:spPr bwMode="auto">
          <a:xfrm>
            <a:off x="914400" y="4724400"/>
            <a:ext cx="7620000" cy="914400"/>
          </a:xfrm>
          <a:prstGeom prst="rect">
            <a:avLst/>
          </a:prstGeom>
          <a:solidFill>
            <a:srgbClr val="663300"/>
          </a:solidFill>
          <a:ln w="9525">
            <a:solidFill>
              <a:schemeClr val="bg2"/>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a:solidFill>
                  <a:srgbClr val="FFFFFF"/>
                </a:solidFill>
              </a:rPr>
              <a:t>In the </a:t>
            </a:r>
            <a:r>
              <a:rPr lang="en-US" sz="2200" i="1">
                <a:solidFill>
                  <a:srgbClr val="FFFF00"/>
                </a:solidFill>
              </a:rPr>
              <a:t>United States</a:t>
            </a:r>
            <a:r>
              <a:rPr lang="en-US" sz="2200">
                <a:solidFill>
                  <a:srgbClr val="FFFFFF"/>
                </a:solidFill>
              </a:rPr>
              <a:t> and the </a:t>
            </a:r>
            <a:r>
              <a:rPr lang="en-US" sz="2200" i="1">
                <a:solidFill>
                  <a:srgbClr val="FFFF00"/>
                </a:solidFill>
              </a:rPr>
              <a:t>United Kingdom</a:t>
            </a:r>
            <a:r>
              <a:rPr lang="en-US" sz="2200">
                <a:solidFill>
                  <a:srgbClr val="FFFF00"/>
                </a:solidFill>
              </a:rPr>
              <a:t>,</a:t>
            </a:r>
            <a:r>
              <a:rPr lang="en-US" sz="2200">
                <a:solidFill>
                  <a:srgbClr val="FFFFFF"/>
                </a:solidFill>
              </a:rPr>
              <a:t> management </a:t>
            </a:r>
            <a:br>
              <a:rPr lang="en-US" sz="2200">
                <a:solidFill>
                  <a:srgbClr val="FFFFFF"/>
                </a:solidFill>
              </a:rPr>
            </a:br>
            <a:r>
              <a:rPr lang="en-US" sz="2200">
                <a:solidFill>
                  <a:srgbClr val="FFFFFF"/>
                </a:solidFill>
              </a:rPr>
              <a:t>has greater latitude. Labor costs are more variable in nature.</a:t>
            </a:r>
          </a:p>
        </p:txBody>
      </p:sp>
      <p:sp>
        <p:nvSpPr>
          <p:cNvPr id="15155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8A0CD1B-B5CA-456A-A0AD-40F310957BF5}" type="slidenum">
              <a:rPr lang="en-US">
                <a:solidFill>
                  <a:srgbClr val="045C75"/>
                </a:solidFill>
              </a:rPr>
              <a:pPr/>
              <a:t>9</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Line 2"/>
          <p:cNvSpPr>
            <a:spLocks noChangeShapeType="1"/>
          </p:cNvSpPr>
          <p:nvPr/>
        </p:nvSpPr>
        <p:spPr bwMode="auto">
          <a:xfrm>
            <a:off x="2387600" y="4495800"/>
            <a:ext cx="1549400" cy="0"/>
          </a:xfrm>
          <a:prstGeom prst="line">
            <a:avLst/>
          </a:prstGeom>
          <a:noFill/>
          <a:ln w="508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603" name="Line 3"/>
          <p:cNvSpPr>
            <a:spLocks noChangeShapeType="1"/>
          </p:cNvSpPr>
          <p:nvPr/>
        </p:nvSpPr>
        <p:spPr bwMode="auto">
          <a:xfrm>
            <a:off x="2362200" y="1879600"/>
            <a:ext cx="0" cy="3454400"/>
          </a:xfrm>
          <a:prstGeom prst="line">
            <a:avLst/>
          </a:prstGeom>
          <a:noFill/>
          <a:ln w="508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04" name="Line 4"/>
          <p:cNvSpPr>
            <a:spLocks noChangeShapeType="1"/>
          </p:cNvSpPr>
          <p:nvPr/>
        </p:nvSpPr>
        <p:spPr bwMode="auto">
          <a:xfrm>
            <a:off x="2362200" y="5334000"/>
            <a:ext cx="5816600" cy="0"/>
          </a:xfrm>
          <a:prstGeom prst="line">
            <a:avLst/>
          </a:prstGeom>
          <a:noFill/>
          <a:ln w="5080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05" name="Line 5"/>
          <p:cNvSpPr>
            <a:spLocks noChangeShapeType="1"/>
          </p:cNvSpPr>
          <p:nvPr/>
        </p:nvSpPr>
        <p:spPr bwMode="auto">
          <a:xfrm>
            <a:off x="3987800" y="3352800"/>
            <a:ext cx="1701800" cy="0"/>
          </a:xfrm>
          <a:prstGeom prst="line">
            <a:avLst/>
          </a:prstGeom>
          <a:noFill/>
          <a:ln w="508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606" name="Rectangle 6"/>
          <p:cNvSpPr>
            <a:spLocks noChangeArrowheads="1"/>
          </p:cNvSpPr>
          <p:nvPr/>
        </p:nvSpPr>
        <p:spPr bwMode="auto">
          <a:xfrm rot="16200000" flipH="1">
            <a:off x="-550069" y="3410744"/>
            <a:ext cx="3538538"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Rent Cost in Thousands of Dollars </a:t>
            </a:r>
          </a:p>
        </p:txBody>
      </p:sp>
      <p:sp>
        <p:nvSpPr>
          <p:cNvPr id="153607" name="Rectangle 7"/>
          <p:cNvSpPr>
            <a:spLocks noChangeArrowheads="1"/>
          </p:cNvSpPr>
          <p:nvPr/>
        </p:nvSpPr>
        <p:spPr bwMode="auto">
          <a:xfrm>
            <a:off x="2225675" y="5286375"/>
            <a:ext cx="67786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0            1,000            2,000            3,000    </a:t>
            </a:r>
            <a:br>
              <a:rPr lang="en-US" sz="2400">
                <a:solidFill>
                  <a:schemeClr val="tx2"/>
                </a:solidFill>
              </a:rPr>
            </a:br>
            <a:r>
              <a:rPr lang="en-US" sz="2400">
                <a:solidFill>
                  <a:schemeClr val="tx2"/>
                </a:solidFill>
              </a:rPr>
              <a:t>               Rented Area (Square Feet)</a:t>
            </a:r>
          </a:p>
        </p:txBody>
      </p:sp>
      <p:sp>
        <p:nvSpPr>
          <p:cNvPr id="153608" name="Rectangle 8"/>
          <p:cNvSpPr>
            <a:spLocks noChangeArrowheads="1"/>
          </p:cNvSpPr>
          <p:nvPr/>
        </p:nvSpPr>
        <p:spPr bwMode="auto">
          <a:xfrm>
            <a:off x="1982788" y="5029200"/>
            <a:ext cx="682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a:t>
            </a:r>
          </a:p>
        </p:txBody>
      </p:sp>
      <p:sp>
        <p:nvSpPr>
          <p:cNvPr id="153609" name="Rectangle 9"/>
          <p:cNvSpPr>
            <a:spLocks noChangeArrowheads="1"/>
          </p:cNvSpPr>
          <p:nvPr/>
        </p:nvSpPr>
        <p:spPr bwMode="auto">
          <a:xfrm>
            <a:off x="1754188" y="4268788"/>
            <a:ext cx="682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30</a:t>
            </a:r>
          </a:p>
        </p:txBody>
      </p:sp>
      <p:sp>
        <p:nvSpPr>
          <p:cNvPr id="153610" name="Rectangle 10"/>
          <p:cNvSpPr>
            <a:spLocks noChangeArrowheads="1"/>
          </p:cNvSpPr>
          <p:nvPr/>
        </p:nvSpPr>
        <p:spPr bwMode="auto">
          <a:xfrm>
            <a:off x="1754188" y="3125788"/>
            <a:ext cx="682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60</a:t>
            </a:r>
          </a:p>
        </p:txBody>
      </p:sp>
      <p:sp>
        <p:nvSpPr>
          <p:cNvPr id="344075" name="Rectangle 11"/>
          <p:cNvSpPr>
            <a:spLocks noGrp="1" noChangeArrowheads="1"/>
          </p:cNvSpPr>
          <p:nvPr>
            <p:ph type="title"/>
          </p:nvPr>
        </p:nvSpPr>
        <p:spPr>
          <a:xfrm>
            <a:off x="457200" y="457200"/>
            <a:ext cx="8305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pPr>
              <a:defRPr/>
            </a:pPr>
            <a:r>
              <a:rPr lang="en-US" dirty="0"/>
              <a:t>Fixed Costs and Relevant Range</a:t>
            </a:r>
          </a:p>
        </p:txBody>
      </p:sp>
      <p:sp>
        <p:nvSpPr>
          <p:cNvPr id="153612" name="Rectangle 12"/>
          <p:cNvSpPr>
            <a:spLocks noChangeArrowheads="1"/>
          </p:cNvSpPr>
          <p:nvPr/>
        </p:nvSpPr>
        <p:spPr bwMode="auto">
          <a:xfrm>
            <a:off x="1754188" y="1982788"/>
            <a:ext cx="682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90</a:t>
            </a:r>
          </a:p>
        </p:txBody>
      </p:sp>
      <p:sp>
        <p:nvSpPr>
          <p:cNvPr id="153613" name="Line 13"/>
          <p:cNvSpPr>
            <a:spLocks noChangeShapeType="1"/>
          </p:cNvSpPr>
          <p:nvPr/>
        </p:nvSpPr>
        <p:spPr bwMode="auto">
          <a:xfrm>
            <a:off x="5740400" y="2209800"/>
            <a:ext cx="1701800" cy="0"/>
          </a:xfrm>
          <a:prstGeom prst="line">
            <a:avLst/>
          </a:prstGeom>
          <a:noFill/>
          <a:ln w="508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44078" name="Rectangle 14"/>
          <p:cNvSpPr>
            <a:spLocks noChangeArrowheads="1"/>
          </p:cNvSpPr>
          <p:nvPr/>
        </p:nvSpPr>
        <p:spPr bwMode="auto">
          <a:xfrm>
            <a:off x="4057650" y="2800350"/>
            <a:ext cx="1536700" cy="10382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pPr>
            <a:r>
              <a:rPr lang="en-US" sz="2400">
                <a:solidFill>
                  <a:srgbClr val="006600"/>
                </a:solidFill>
              </a:rPr>
              <a:t> Relevant</a:t>
            </a:r>
            <a:br>
              <a:rPr lang="en-US" sz="2400">
                <a:solidFill>
                  <a:srgbClr val="006600"/>
                </a:solidFill>
              </a:rPr>
            </a:br>
            <a:r>
              <a:rPr lang="en-US" sz="2400">
                <a:solidFill>
                  <a:srgbClr val="006600"/>
                </a:solidFill>
              </a:rPr>
              <a:t> Range</a:t>
            </a:r>
          </a:p>
        </p:txBody>
      </p:sp>
      <p:sp>
        <p:nvSpPr>
          <p:cNvPr id="344079" name="Rectangle 15"/>
          <p:cNvSpPr>
            <a:spLocks noChangeArrowheads="1"/>
          </p:cNvSpPr>
          <p:nvPr/>
        </p:nvSpPr>
        <p:spPr bwMode="auto">
          <a:xfrm>
            <a:off x="6019800" y="2565400"/>
            <a:ext cx="2514600" cy="2235200"/>
          </a:xfrm>
          <a:prstGeom prst="rect">
            <a:avLst/>
          </a:prstGeom>
          <a:solidFill>
            <a:srgbClr val="CCECFF"/>
          </a:solidFill>
          <a:ln w="12700">
            <a:solidFill>
              <a:schemeClr val="tx1"/>
            </a:solidFill>
            <a:miter lim="800000"/>
            <a:headEnd/>
            <a:tailEnd/>
          </a:ln>
          <a:effectLst>
            <a:outerShdw dist="53882"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000">
                <a:solidFill>
                  <a:schemeClr val="tx2"/>
                </a:solidFill>
              </a:rPr>
              <a:t>Total cost doesn’t change for a wide range of activity, and then jumps to a new higher cost for the next higher range of activity.</a:t>
            </a:r>
          </a:p>
        </p:txBody>
      </p:sp>
      <p:sp>
        <p:nvSpPr>
          <p:cNvPr id="15361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E4FC590-C1C3-4C9B-8A59-3C4CAD11CD5D}" type="slidenum">
              <a:rPr lang="en-US">
                <a:solidFill>
                  <a:srgbClr val="045C75"/>
                </a:solidFill>
              </a:rPr>
              <a:pPr/>
              <a:t>10</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44079"/>
                                        </p:tgtEl>
                                        <p:attrNameLst>
                                          <p:attrName>style.visibility</p:attrName>
                                        </p:attrNameLst>
                                      </p:cBhvr>
                                      <p:to>
                                        <p:strVal val="visible"/>
                                      </p:to>
                                    </p:set>
                                    <p:animEffect transition="in" filter="dissolve">
                                      <p:cBhvr>
                                        <p:cTn id="7" dur="500"/>
                                        <p:tgtEl>
                                          <p:spTgt spid="34407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44078"/>
                                        </p:tgtEl>
                                        <p:attrNameLst>
                                          <p:attrName>style.visibility</p:attrName>
                                        </p:attrNameLst>
                                      </p:cBhvr>
                                      <p:to>
                                        <p:strVal val="visible"/>
                                      </p:to>
                                    </p:set>
                                    <p:animEffect transition="in" filter="dissolve">
                                      <p:cBhvr>
                                        <p:cTn id="11" dur="500"/>
                                        <p:tgtEl>
                                          <p:spTgt spid="344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78" grpId="0" autoUpdateAnimBg="0"/>
      <p:bldP spid="34407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457200" y="76200"/>
            <a:ext cx="8305800" cy="1143000"/>
          </a:xfrm>
          <a:extLst/>
        </p:spPr>
        <p:txBody>
          <a:bodyPr/>
          <a:lstStyle/>
          <a:p>
            <a:pPr>
              <a:defRPr/>
            </a:pPr>
            <a:r>
              <a:rPr lang="en-US"/>
              <a:t>Fixed Costs and Relevant Range</a:t>
            </a:r>
          </a:p>
        </p:txBody>
      </p:sp>
      <p:sp>
        <p:nvSpPr>
          <p:cNvPr id="346115" name="Rectangle 3"/>
          <p:cNvSpPr>
            <a:spLocks noGrp="1" noChangeArrowheads="1"/>
          </p:cNvSpPr>
          <p:nvPr>
            <p:ph type="body" sz="half" idx="4294967295"/>
          </p:nvPr>
        </p:nvSpPr>
        <p:spPr>
          <a:xfrm>
            <a:off x="1143000" y="2362200"/>
            <a:ext cx="6324600" cy="2286000"/>
          </a:xfrm>
          <a:solidFill>
            <a:schemeClr val="tx2"/>
          </a:solidFill>
          <a:ln w="12700">
            <a:solidFill>
              <a:schemeClr val="bg2"/>
            </a:solidFill>
            <a:miter lim="800000"/>
            <a:headEnd/>
            <a:tailEnd/>
          </a:ln>
          <a:effectLst>
            <a:outerShdw dist="35921" dir="2700000" algn="ctr" rotWithShape="0">
              <a:schemeClr val="bg2"/>
            </a:outerShdw>
          </a:effectLst>
        </p:spPr>
        <p:txBody>
          <a:bodyPr lIns="90488" tIns="44450" rIns="90488" bIns="44450"/>
          <a:lstStyle/>
          <a:p>
            <a:pPr algn="ctr">
              <a:lnSpc>
                <a:spcPct val="105000"/>
              </a:lnSpc>
              <a:spcBef>
                <a:spcPct val="40000"/>
              </a:spcBef>
              <a:buFont typeface="Times" panose="02020603050405020304" pitchFamily="18" charset="0"/>
              <a:buNone/>
              <a:defRPr/>
            </a:pPr>
            <a:r>
              <a:rPr lang="en-US" sz="2500" dirty="0">
                <a:solidFill>
                  <a:srgbClr val="FFFFFF"/>
                </a:solidFill>
                <a:effectLst>
                  <a:outerShdw blurRad="38100" dist="38100" dir="2700000" algn="tl">
                    <a:srgbClr val="000000"/>
                  </a:outerShdw>
                </a:effectLst>
              </a:rPr>
              <a:t>    </a:t>
            </a:r>
            <a:r>
              <a:rPr lang="en-US" sz="2500" dirty="0">
                <a:solidFill>
                  <a:schemeClr val="hlink"/>
                </a:solidFill>
                <a:effectLst>
                  <a:outerShdw blurRad="38100" dist="38100" dir="2700000" algn="tl">
                    <a:srgbClr val="000000"/>
                  </a:outerShdw>
                </a:effectLst>
              </a:rPr>
              <a:t>Example:</a:t>
            </a:r>
            <a:r>
              <a:rPr lang="en-US" sz="2500" dirty="0">
                <a:solidFill>
                  <a:srgbClr val="FFFFFF"/>
                </a:solidFill>
                <a:effectLst>
                  <a:outerShdw blurRad="38100" dist="38100" dir="2700000" algn="tl">
                    <a:srgbClr val="000000"/>
                  </a:outerShdw>
                </a:effectLst>
              </a:rPr>
              <a:t> Office space is available at a rental rate of $30,000 per year in increments of 1,000 square feet.  As the business grows, more space is rented, increasing the total cost.</a:t>
            </a:r>
          </a:p>
        </p:txBody>
      </p:sp>
      <p:sp>
        <p:nvSpPr>
          <p:cNvPr id="155652" name="Text Box 4"/>
          <p:cNvSpPr txBox="1">
            <a:spLocks noChangeArrowheads="1"/>
          </p:cNvSpPr>
          <p:nvPr/>
        </p:nvSpPr>
        <p:spPr bwMode="auto">
          <a:xfrm>
            <a:off x="914400" y="1371600"/>
            <a:ext cx="7924800" cy="146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t>The relevant range of activity for a fixed cost is the range of activity over which the graph of the cost is flat.</a:t>
            </a:r>
          </a:p>
        </p:txBody>
      </p:sp>
      <p:sp>
        <p:nvSpPr>
          <p:cNvPr id="155654"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5DBFD0B-6F28-48AC-B125-B9B9400EB9DB}" type="slidenum">
              <a:rPr lang="en-US">
                <a:solidFill>
                  <a:srgbClr val="045C75"/>
                </a:solidFill>
              </a:rPr>
              <a:pPr/>
              <a:t>11</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Rectangle 2"/>
          <p:cNvSpPr>
            <a:spLocks noChangeArrowheads="1"/>
          </p:cNvSpPr>
          <p:nvPr/>
        </p:nvSpPr>
        <p:spPr bwMode="auto">
          <a:xfrm>
            <a:off x="723900" y="1689100"/>
            <a:ext cx="3708400" cy="4622800"/>
          </a:xfrm>
          <a:prstGeom prst="rect">
            <a:avLst/>
          </a:prstGeom>
          <a:solidFill>
            <a:schemeClr val="bg1"/>
          </a:solidFill>
          <a:ln w="12700">
            <a:solidFill>
              <a:schemeClr val="tx1"/>
            </a:solidFill>
            <a:miter lim="800000"/>
            <a:headEnd/>
            <a:tailEnd/>
          </a:ln>
          <a:effectLst>
            <a:outerShdw dist="53882"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348163" name="Rectangle 3"/>
          <p:cNvSpPr>
            <a:spLocks noChangeArrowheads="1"/>
          </p:cNvSpPr>
          <p:nvPr/>
        </p:nvSpPr>
        <p:spPr bwMode="auto">
          <a:xfrm>
            <a:off x="1006475" y="4268788"/>
            <a:ext cx="3121025" cy="1676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20000"/>
              </a:spcBef>
              <a:defRPr/>
            </a:pPr>
            <a:r>
              <a:rPr lang="en-US" sz="2600">
                <a:solidFill>
                  <a:schemeClr val="tx2"/>
                </a:solidFill>
                <a:effectLst>
                  <a:outerShdw blurRad="38100" dist="38100" dir="2700000" algn="tl">
                    <a:srgbClr val="000000"/>
                  </a:outerShdw>
                </a:effectLst>
              </a:rPr>
              <a:t>How does this type of fixed cost differ from a step-variable cost?</a:t>
            </a:r>
          </a:p>
        </p:txBody>
      </p:sp>
      <p:sp>
        <p:nvSpPr>
          <p:cNvPr id="157700" name="Rectangle 4" descr="Parchment"/>
          <p:cNvSpPr>
            <a:spLocks noChangeArrowheads="1"/>
          </p:cNvSpPr>
          <p:nvPr/>
        </p:nvSpPr>
        <p:spPr bwMode="auto">
          <a:xfrm>
            <a:off x="5054600" y="1689100"/>
            <a:ext cx="3708400" cy="4622800"/>
          </a:xfrm>
          <a:prstGeom prst="rect">
            <a:avLst/>
          </a:prstGeom>
          <a:blipFill dpi="0" rotWithShape="0">
            <a:blip r:embed="rId4"/>
            <a:srcRect/>
            <a:tile tx="0" ty="0" sx="100000" sy="100000" flip="none" algn="tl"/>
          </a:blipFill>
          <a:ln w="12700">
            <a:solidFill>
              <a:schemeClr val="tx1"/>
            </a:solidFill>
            <a:miter lim="800000"/>
            <a:headEnd/>
            <a:tailEnd/>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57701" name="Rectangle 5"/>
          <p:cNvSpPr>
            <a:spLocks noChangeArrowheads="1"/>
          </p:cNvSpPr>
          <p:nvPr/>
        </p:nvSpPr>
        <p:spPr bwMode="auto">
          <a:xfrm>
            <a:off x="5029200" y="3606800"/>
            <a:ext cx="3733800" cy="241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marL="342900" indent="-342900">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algn="ctr" eaLnBrk="1" hangingPunct="1">
              <a:lnSpc>
                <a:spcPct val="85000"/>
              </a:lnSpc>
              <a:spcBef>
                <a:spcPct val="40000"/>
              </a:spcBef>
            </a:pPr>
            <a:r>
              <a:rPr lang="en-US" sz="2400">
                <a:solidFill>
                  <a:srgbClr val="663300"/>
                </a:solidFill>
              </a:rPr>
              <a:t>Step-variable costs can be adjusted more quickly and . . .</a:t>
            </a:r>
          </a:p>
          <a:p>
            <a:pPr lvl="1" algn="ctr" eaLnBrk="1" hangingPunct="1">
              <a:lnSpc>
                <a:spcPct val="85000"/>
              </a:lnSpc>
              <a:spcBef>
                <a:spcPct val="40000"/>
              </a:spcBef>
            </a:pPr>
            <a:r>
              <a:rPr lang="en-US" sz="2400">
                <a:solidFill>
                  <a:srgbClr val="663300"/>
                </a:solidFill>
              </a:rPr>
              <a:t>The width of the activity steps is much wider for the fixed cost.</a:t>
            </a:r>
          </a:p>
        </p:txBody>
      </p:sp>
      <p:sp>
        <p:nvSpPr>
          <p:cNvPr id="348166" name="Rectangle 6"/>
          <p:cNvSpPr>
            <a:spLocks noGrp="1" noChangeArrowheads="1"/>
          </p:cNvSpPr>
          <p:nvPr>
            <p:ph type="title"/>
          </p:nvPr>
        </p:nvSpPr>
        <p:spPr>
          <a:xfrm>
            <a:off x="457200" y="76200"/>
            <a:ext cx="8305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pPr>
              <a:defRPr/>
            </a:pPr>
            <a:r>
              <a:rPr lang="en-US" dirty="0"/>
              <a:t>Fixed Costs and Relevant Range</a:t>
            </a:r>
          </a:p>
        </p:txBody>
      </p:sp>
      <p:pic>
        <p:nvPicPr>
          <p:cNvPr id="157703" name="Picture 7" descr="j029346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57400" y="1981200"/>
            <a:ext cx="1254125"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7704" name="Picture 8" descr="j023164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67400" y="1981200"/>
            <a:ext cx="2209800" cy="163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770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4C8FE6D-C6E3-4F3A-BAD9-2F7791805956}" type="slidenum">
              <a:rPr lang="en-US">
                <a:solidFill>
                  <a:srgbClr val="045C75"/>
                </a:solidFill>
              </a:rPr>
              <a:pPr/>
              <a:t>12</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a:xfrm>
            <a:off x="457200" y="0"/>
            <a:ext cx="8305800" cy="1143000"/>
          </a:xfrm>
          <a:extLst/>
        </p:spPr>
        <p:txBody>
          <a:bodyPr/>
          <a:lstStyle/>
          <a:p>
            <a:pPr>
              <a:defRPr/>
            </a:pPr>
            <a:r>
              <a:rPr lang="en-US"/>
              <a:t>Quick Check </a:t>
            </a:r>
            <a:r>
              <a:rPr lang="en-US">
                <a:sym typeface="Wingdings" panose="05000000000000000000" pitchFamily="2" charset="2"/>
              </a:rPr>
              <a:t></a:t>
            </a:r>
          </a:p>
        </p:txBody>
      </p:sp>
      <p:sp>
        <p:nvSpPr>
          <p:cNvPr id="159747" name="Rectangle 3"/>
          <p:cNvSpPr>
            <a:spLocks noGrp="1" noChangeArrowheads="1"/>
          </p:cNvSpPr>
          <p:nvPr>
            <p:ph type="body" idx="4294967295"/>
          </p:nvPr>
        </p:nvSpPr>
        <p:spPr>
          <a:xfrm>
            <a:off x="228600" y="1371600"/>
            <a:ext cx="8686800" cy="4724400"/>
          </a:xfrm>
          <a:solidFill>
            <a:srgbClr val="DDFFFF"/>
          </a:solidFill>
          <a:ln>
            <a:solidFill>
              <a:schemeClr val="tx1"/>
            </a:solidFill>
            <a:miter lim="800000"/>
            <a:headEnd/>
            <a:tailEnd/>
          </a:ln>
          <a:effectLst>
            <a:outerShdw dist="71842" dir="2700000" algn="ctr" rotWithShape="0">
              <a:schemeClr val="bg2"/>
            </a:outerShdw>
          </a:effectLst>
        </p:spPr>
        <p:txBody>
          <a:bodyPr/>
          <a:lstStyle/>
          <a:p>
            <a:pPr marL="571500" indent="-571500" algn="ctr">
              <a:buFont typeface="Times" panose="02020603050405020304" pitchFamily="18" charset="0"/>
              <a:buNone/>
            </a:pPr>
            <a:r>
              <a:rPr lang="en-US" smtClean="0"/>
              <a:t> 	Which of the following statements about cost behavior are true?</a:t>
            </a:r>
          </a:p>
          <a:p>
            <a:pPr marL="952500" lvl="1" indent="-495300">
              <a:buClr>
                <a:schemeClr val="tx1"/>
              </a:buClr>
              <a:buFont typeface="Wingdings" panose="05000000000000000000" pitchFamily="2" charset="2"/>
              <a:buAutoNum type="arabicPeriod"/>
            </a:pPr>
            <a:r>
              <a:rPr lang="en-US" b="1" smtClean="0"/>
              <a:t>Fixed costs per unit vary with the level of activity.</a:t>
            </a:r>
          </a:p>
          <a:p>
            <a:pPr marL="952500" lvl="1" indent="-495300">
              <a:buClr>
                <a:schemeClr val="tx1"/>
              </a:buClr>
              <a:buFontTx/>
              <a:buAutoNum type="arabicPeriod"/>
            </a:pPr>
            <a:r>
              <a:rPr lang="en-US" b="1" smtClean="0"/>
              <a:t>Variable costs per unit are constant within the relevant range.</a:t>
            </a:r>
          </a:p>
          <a:p>
            <a:pPr marL="952500" lvl="1" indent="-495300">
              <a:buClr>
                <a:schemeClr val="tx1"/>
              </a:buClr>
              <a:buFontTx/>
              <a:buAutoNum type="arabicPeriod"/>
            </a:pPr>
            <a:r>
              <a:rPr lang="en-US" b="1" smtClean="0"/>
              <a:t>Total fixed costs are constant within the relevant range.</a:t>
            </a:r>
          </a:p>
          <a:p>
            <a:pPr marL="952500" lvl="1" indent="-495300">
              <a:buClr>
                <a:schemeClr val="tx1"/>
              </a:buClr>
              <a:buFontTx/>
              <a:buAutoNum type="arabicPeriod"/>
            </a:pPr>
            <a:r>
              <a:rPr lang="en-US" b="1" smtClean="0"/>
              <a:t>Total variable costs are constant within the relevant range.</a:t>
            </a:r>
          </a:p>
        </p:txBody>
      </p:sp>
      <p:sp>
        <p:nvSpPr>
          <p:cNvPr id="15974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C36CCBE-F397-423F-BE26-8264F2828C69}" type="slidenum">
              <a:rPr lang="en-US">
                <a:solidFill>
                  <a:srgbClr val="045C75"/>
                </a:solidFill>
              </a:rPr>
              <a:pPr/>
              <a:t>13</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a:extLst/>
        </p:spPr>
        <p:txBody>
          <a:bodyPr/>
          <a:lstStyle/>
          <a:p>
            <a:pPr>
              <a:defRPr/>
            </a:pPr>
            <a:r>
              <a:rPr lang="en-US"/>
              <a:t>Quick Check </a:t>
            </a:r>
            <a:r>
              <a:rPr lang="en-US">
                <a:sym typeface="Wingdings" panose="05000000000000000000" pitchFamily="2" charset="2"/>
              </a:rPr>
              <a:t></a:t>
            </a:r>
          </a:p>
        </p:txBody>
      </p:sp>
      <p:sp>
        <p:nvSpPr>
          <p:cNvPr id="161795" name="Rectangle 3"/>
          <p:cNvSpPr>
            <a:spLocks noGrp="1" noChangeArrowheads="1"/>
          </p:cNvSpPr>
          <p:nvPr>
            <p:ph type="body" idx="4294967295"/>
          </p:nvPr>
        </p:nvSpPr>
        <p:spPr>
          <a:xfrm>
            <a:off x="228600" y="1371600"/>
            <a:ext cx="8686800" cy="4724400"/>
          </a:xfrm>
          <a:solidFill>
            <a:srgbClr val="DDFFFF"/>
          </a:solidFill>
          <a:ln>
            <a:solidFill>
              <a:schemeClr val="tx1"/>
            </a:solidFill>
            <a:miter lim="800000"/>
            <a:headEnd/>
            <a:tailEnd/>
          </a:ln>
          <a:effectLst>
            <a:outerShdw dist="71842" dir="2700000" algn="ctr" rotWithShape="0">
              <a:schemeClr val="bg2"/>
            </a:outerShdw>
          </a:effectLst>
        </p:spPr>
        <p:txBody>
          <a:bodyPr/>
          <a:lstStyle/>
          <a:p>
            <a:pPr marL="571500" indent="-571500" algn="ctr">
              <a:buFont typeface="Times" panose="02020603050405020304" pitchFamily="18" charset="0"/>
              <a:buNone/>
            </a:pPr>
            <a:r>
              <a:rPr lang="en-US" smtClean="0"/>
              <a:t> 	Which of the following statements about cost behavior are true?</a:t>
            </a:r>
          </a:p>
          <a:p>
            <a:pPr marL="952500" lvl="1" indent="-495300">
              <a:buClr>
                <a:schemeClr val="tx1"/>
              </a:buClr>
              <a:buFont typeface="Wingdings" panose="05000000000000000000" pitchFamily="2" charset="2"/>
              <a:buAutoNum type="arabicPeriod"/>
            </a:pPr>
            <a:r>
              <a:rPr lang="en-US" b="1" smtClean="0"/>
              <a:t>Fixed costs per unit vary with the level of activity.</a:t>
            </a:r>
          </a:p>
          <a:p>
            <a:pPr marL="952500" lvl="1" indent="-495300">
              <a:buClr>
                <a:schemeClr val="tx1"/>
              </a:buClr>
              <a:buFontTx/>
              <a:buAutoNum type="arabicPeriod"/>
            </a:pPr>
            <a:r>
              <a:rPr lang="en-US" b="1" smtClean="0"/>
              <a:t>Variable costs per unit are constant within the relevant range.</a:t>
            </a:r>
          </a:p>
          <a:p>
            <a:pPr marL="952500" lvl="1" indent="-495300">
              <a:buClr>
                <a:schemeClr val="tx1"/>
              </a:buClr>
              <a:buFontTx/>
              <a:buAutoNum type="arabicPeriod"/>
            </a:pPr>
            <a:r>
              <a:rPr lang="en-US" b="1" smtClean="0"/>
              <a:t>Total fixed costs are constant within the relevant range.</a:t>
            </a:r>
          </a:p>
          <a:p>
            <a:pPr marL="952500" lvl="1" indent="-495300">
              <a:buClr>
                <a:schemeClr val="tx1"/>
              </a:buClr>
              <a:buFontTx/>
              <a:buAutoNum type="arabicPeriod"/>
            </a:pPr>
            <a:r>
              <a:rPr lang="en-US" b="1" smtClean="0">
                <a:solidFill>
                  <a:schemeClr val="folHlink"/>
                </a:solidFill>
              </a:rPr>
              <a:t>Total variable costs are constant within the relevant range.</a:t>
            </a:r>
          </a:p>
        </p:txBody>
      </p:sp>
      <p:sp>
        <p:nvSpPr>
          <p:cNvPr id="161796" name="Oval 4"/>
          <p:cNvSpPr>
            <a:spLocks noChangeArrowheads="1"/>
          </p:cNvSpPr>
          <p:nvPr/>
        </p:nvSpPr>
        <p:spPr bwMode="auto">
          <a:xfrm>
            <a:off x="609600" y="3581400"/>
            <a:ext cx="457200" cy="4826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61797" name="Oval 5"/>
          <p:cNvSpPr>
            <a:spLocks noChangeArrowheads="1"/>
          </p:cNvSpPr>
          <p:nvPr/>
        </p:nvSpPr>
        <p:spPr bwMode="auto">
          <a:xfrm>
            <a:off x="609600" y="2743200"/>
            <a:ext cx="457200" cy="4826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61798" name="Oval 6"/>
          <p:cNvSpPr>
            <a:spLocks noChangeArrowheads="1"/>
          </p:cNvSpPr>
          <p:nvPr/>
        </p:nvSpPr>
        <p:spPr bwMode="auto">
          <a:xfrm>
            <a:off x="628650" y="2209800"/>
            <a:ext cx="457200" cy="4826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61799"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FC991C2-EF06-4FFC-9D0D-CEE711CDD2D0}" type="slidenum">
              <a:rPr lang="en-US">
                <a:solidFill>
                  <a:srgbClr val="045C75"/>
                </a:solidFill>
              </a:rPr>
              <a:pPr/>
              <a:t>14</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4306" name="Rectangle 2"/>
          <p:cNvSpPr>
            <a:spLocks noChangeArrowheads="1"/>
          </p:cNvSpPr>
          <p:nvPr/>
        </p:nvSpPr>
        <p:spPr bwMode="auto">
          <a:xfrm>
            <a:off x="6019800" y="5562600"/>
            <a:ext cx="1939925" cy="8826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spcBef>
                <a:spcPct val="50000"/>
              </a:spcBef>
            </a:pPr>
            <a:r>
              <a:rPr lang="en-US" sz="2000">
                <a:solidFill>
                  <a:srgbClr val="3333FF"/>
                </a:solidFill>
              </a:rPr>
              <a:t>Fixed Monthly</a:t>
            </a:r>
            <a:br>
              <a:rPr lang="en-US" sz="2000">
                <a:solidFill>
                  <a:srgbClr val="3333FF"/>
                </a:solidFill>
              </a:rPr>
            </a:br>
            <a:r>
              <a:rPr lang="en-US" sz="2000">
                <a:solidFill>
                  <a:srgbClr val="3333FF"/>
                </a:solidFill>
              </a:rPr>
              <a:t>Utility Charge</a:t>
            </a:r>
          </a:p>
        </p:txBody>
      </p:sp>
      <p:sp>
        <p:nvSpPr>
          <p:cNvPr id="354307" name="Rectangle 3"/>
          <p:cNvSpPr>
            <a:spLocks noChangeArrowheads="1"/>
          </p:cNvSpPr>
          <p:nvPr/>
        </p:nvSpPr>
        <p:spPr bwMode="auto">
          <a:xfrm>
            <a:off x="6096000" y="4572000"/>
            <a:ext cx="1901825" cy="8826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spcBef>
                <a:spcPct val="50000"/>
              </a:spcBef>
            </a:pPr>
            <a:r>
              <a:rPr lang="en-US" sz="2000">
                <a:solidFill>
                  <a:srgbClr val="990000"/>
                </a:solidFill>
              </a:rPr>
              <a:t>Variable </a:t>
            </a:r>
            <a:br>
              <a:rPr lang="en-US" sz="2000">
                <a:solidFill>
                  <a:srgbClr val="990000"/>
                </a:solidFill>
              </a:rPr>
            </a:br>
            <a:r>
              <a:rPr lang="en-US" sz="2000">
                <a:solidFill>
                  <a:srgbClr val="990000"/>
                </a:solidFill>
              </a:rPr>
              <a:t>Cost per KW</a:t>
            </a:r>
          </a:p>
        </p:txBody>
      </p:sp>
      <p:sp>
        <p:nvSpPr>
          <p:cNvPr id="163844" name="Line 4"/>
          <p:cNvSpPr>
            <a:spLocks noChangeShapeType="1"/>
          </p:cNvSpPr>
          <p:nvPr/>
        </p:nvSpPr>
        <p:spPr bwMode="auto">
          <a:xfrm flipV="1">
            <a:off x="1023938" y="3473450"/>
            <a:ext cx="3476625" cy="1628775"/>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63845" name="Line 5"/>
          <p:cNvSpPr>
            <a:spLocks noChangeShapeType="1"/>
          </p:cNvSpPr>
          <p:nvPr/>
        </p:nvSpPr>
        <p:spPr bwMode="auto">
          <a:xfrm>
            <a:off x="1035050" y="5092700"/>
            <a:ext cx="3925888" cy="0"/>
          </a:xfrm>
          <a:prstGeom prst="line">
            <a:avLst/>
          </a:prstGeom>
          <a:noFill/>
          <a:ln w="508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63846" name="Rectangle 6"/>
          <p:cNvSpPr>
            <a:spLocks noChangeArrowheads="1"/>
          </p:cNvSpPr>
          <p:nvPr/>
        </p:nvSpPr>
        <p:spPr bwMode="auto">
          <a:xfrm>
            <a:off x="914400" y="5810250"/>
            <a:ext cx="40767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Activity (Kilowatt Hours) </a:t>
            </a:r>
          </a:p>
        </p:txBody>
      </p:sp>
      <p:sp>
        <p:nvSpPr>
          <p:cNvPr id="163847" name="Rectangle 7"/>
          <p:cNvSpPr>
            <a:spLocks noChangeArrowheads="1"/>
          </p:cNvSpPr>
          <p:nvPr/>
        </p:nvSpPr>
        <p:spPr bwMode="auto">
          <a:xfrm rot="-5400000">
            <a:off x="-579437" y="4300537"/>
            <a:ext cx="26797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Total Utility Cost</a:t>
            </a:r>
          </a:p>
        </p:txBody>
      </p:sp>
      <p:graphicFrame>
        <p:nvGraphicFramePr>
          <p:cNvPr id="163848" name="Object 8">
            <a:hlinkClick r:id="" action="ppaction://ole?verb=0"/>
          </p:cNvPr>
          <p:cNvGraphicFramePr>
            <a:graphicFrameLocks/>
          </p:cNvGraphicFramePr>
          <p:nvPr/>
        </p:nvGraphicFramePr>
        <p:xfrm>
          <a:off x="4175125" y="5087938"/>
          <a:ext cx="222250" cy="660400"/>
        </p:xfrm>
        <a:graphic>
          <a:graphicData uri="http://schemas.openxmlformats.org/presentationml/2006/ole">
            <p:oleObj spid="_x0000_s163869" name="Clip" r:id="rId4" imgW="2402640" imgH="7983000" progId="">
              <p:embed/>
            </p:oleObj>
          </a:graphicData>
        </a:graphic>
      </p:graphicFrame>
      <p:grpSp>
        <p:nvGrpSpPr>
          <p:cNvPr id="163849" name="Group 9"/>
          <p:cNvGrpSpPr>
            <a:grpSpLocks/>
          </p:cNvGrpSpPr>
          <p:nvPr/>
        </p:nvGrpSpPr>
        <p:grpSpPr bwMode="auto">
          <a:xfrm>
            <a:off x="803275" y="2836863"/>
            <a:ext cx="4432300" cy="3140075"/>
            <a:chOff x="714" y="1304"/>
            <a:chExt cx="3162" cy="2529"/>
          </a:xfrm>
        </p:grpSpPr>
        <p:sp>
          <p:nvSpPr>
            <p:cNvPr id="163857" name="Line 10"/>
            <p:cNvSpPr>
              <a:spLocks noChangeShapeType="1"/>
            </p:cNvSpPr>
            <p:nvPr/>
          </p:nvSpPr>
          <p:spPr bwMode="auto">
            <a:xfrm flipV="1">
              <a:off x="864" y="1584"/>
              <a:ext cx="0" cy="20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3858" name="Line 11"/>
            <p:cNvSpPr>
              <a:spLocks noChangeShapeType="1"/>
            </p:cNvSpPr>
            <p:nvPr/>
          </p:nvSpPr>
          <p:spPr bwMode="auto">
            <a:xfrm>
              <a:off x="864" y="3648"/>
              <a:ext cx="278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3859" name="Text Box 12"/>
            <p:cNvSpPr txBox="1">
              <a:spLocks noChangeArrowheads="1"/>
            </p:cNvSpPr>
            <p:nvPr/>
          </p:nvSpPr>
          <p:spPr bwMode="auto">
            <a:xfrm>
              <a:off x="3600" y="3465"/>
              <a:ext cx="276" cy="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163860" name="Text Box 13"/>
            <p:cNvSpPr txBox="1">
              <a:spLocks noChangeArrowheads="1"/>
            </p:cNvSpPr>
            <p:nvPr/>
          </p:nvSpPr>
          <p:spPr bwMode="auto">
            <a:xfrm>
              <a:off x="714" y="1304"/>
              <a:ext cx="276" cy="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grpSp>
      <p:sp>
        <p:nvSpPr>
          <p:cNvPr id="354318" name="Rectangle 14"/>
          <p:cNvSpPr>
            <a:spLocks noChangeArrowheads="1"/>
          </p:cNvSpPr>
          <p:nvPr/>
        </p:nvSpPr>
        <p:spPr bwMode="auto">
          <a:xfrm>
            <a:off x="381000" y="1600200"/>
            <a:ext cx="8534400" cy="990600"/>
          </a:xfrm>
          <a:prstGeom prst="rect">
            <a:avLst/>
          </a:prstGeom>
          <a:solidFill>
            <a:schemeClr val="tx2"/>
          </a:solidFill>
          <a:ln w="12700">
            <a:solidFill>
              <a:schemeClr val="tx1"/>
            </a:solidFill>
            <a:miter lim="800000"/>
            <a:headEnd/>
            <a:tailEnd/>
          </a:ln>
          <a:effectLst>
            <a:outerShdw dist="53882" dir="2700000" algn="ctr" rotWithShape="0">
              <a:schemeClr val="bg2"/>
            </a:outerShdw>
          </a:effectLst>
        </p:spPr>
        <p:txBody>
          <a:bodyPr lIns="90488" tIns="44450" rIns="90488" bIns="44450" anchor="ctr" anchorCtr="1"/>
          <a:lstStyle>
            <a:lvl1pPr marL="342900" indent="-342900">
              <a:spcBef>
                <a:spcPct val="20000"/>
              </a:spcBef>
              <a:buClr>
                <a:schemeClr val="accent1"/>
              </a:buClr>
              <a:buFont typeface="Times" panose="02020603050405020304" pitchFamily="18" charset="0"/>
              <a:buChar char="•"/>
              <a:defRPr sz="26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2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9pPr>
          </a:lstStyle>
          <a:p>
            <a:pPr algn="ctr" eaLnBrk="1" hangingPunct="1">
              <a:lnSpc>
                <a:spcPct val="105000"/>
              </a:lnSpc>
              <a:spcBef>
                <a:spcPct val="50000"/>
              </a:spcBef>
              <a:buFont typeface="Times" panose="02020603050405020304" pitchFamily="18" charset="0"/>
              <a:buNone/>
              <a:defRPr/>
            </a:pPr>
            <a:r>
              <a:rPr lang="en-US" sz="2800" dirty="0" smtClean="0">
                <a:solidFill>
                  <a:srgbClr val="FFFFFF"/>
                </a:solidFill>
                <a:latin typeface="+mn-lt"/>
              </a:rPr>
              <a:t>A mixed cost has both fixed and variable</a:t>
            </a:r>
            <a:br>
              <a:rPr lang="en-US" sz="2800" dirty="0" smtClean="0">
                <a:solidFill>
                  <a:srgbClr val="FFFFFF"/>
                </a:solidFill>
                <a:latin typeface="+mn-lt"/>
              </a:rPr>
            </a:br>
            <a:r>
              <a:rPr lang="en-US" sz="2800" dirty="0" smtClean="0">
                <a:solidFill>
                  <a:srgbClr val="FFFFFF"/>
                </a:solidFill>
                <a:latin typeface="+mn-lt"/>
              </a:rPr>
              <a:t>components.  Consider the example of utility cost.  </a:t>
            </a:r>
          </a:p>
        </p:txBody>
      </p:sp>
      <p:sp>
        <p:nvSpPr>
          <p:cNvPr id="354319" name="Rectangle 15"/>
          <p:cNvSpPr>
            <a:spLocks noGrp="1" noChangeArrowheads="1"/>
          </p:cNvSpPr>
          <p:nvPr>
            <p:ph type="title"/>
          </p:nvPr>
        </p:nvSpPr>
        <p:spPr>
          <a:xfrm>
            <a:off x="457200" y="304800"/>
            <a:ext cx="8305800" cy="1143000"/>
          </a:xfrm>
          <a:extLst/>
        </p:spPr>
        <p:txBody>
          <a:bodyPr/>
          <a:lstStyle/>
          <a:p>
            <a:pPr>
              <a:defRPr/>
            </a:pPr>
            <a:r>
              <a:rPr lang="en-US" dirty="0"/>
              <a:t>Mixed Costs </a:t>
            </a:r>
          </a:p>
        </p:txBody>
      </p:sp>
      <p:cxnSp>
        <p:nvCxnSpPr>
          <p:cNvPr id="354320" name="AutoShape 16"/>
          <p:cNvCxnSpPr>
            <a:cxnSpLocks noChangeShapeType="1"/>
            <a:stCxn id="354306" idx="1"/>
          </p:cNvCxnSpPr>
          <p:nvPr/>
        </p:nvCxnSpPr>
        <p:spPr bwMode="auto">
          <a:xfrm rot="10800000">
            <a:off x="4397375" y="5418138"/>
            <a:ext cx="1622425" cy="585787"/>
          </a:xfrm>
          <a:prstGeom prst="bentConnector3">
            <a:avLst>
              <a:gd name="adj1" fmla="val 50000"/>
            </a:avLst>
          </a:prstGeom>
          <a:noFill/>
          <a:ln w="57150">
            <a:solidFill>
              <a:srgbClr val="3333FF"/>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aphicFrame>
        <p:nvGraphicFramePr>
          <p:cNvPr id="163853" name="Object 17">
            <a:hlinkClick r:id="" action="ppaction://ole?verb=0"/>
          </p:cNvPr>
          <p:cNvGraphicFramePr>
            <a:graphicFrameLocks/>
          </p:cNvGraphicFramePr>
          <p:nvPr/>
        </p:nvGraphicFramePr>
        <p:xfrm>
          <a:off x="4191000" y="3657600"/>
          <a:ext cx="228600" cy="1371600"/>
        </p:xfrm>
        <a:graphic>
          <a:graphicData uri="http://schemas.openxmlformats.org/presentationml/2006/ole">
            <p:oleObj spid="_x0000_s163870" name="Clip" r:id="rId5" imgW="2402640" imgH="7983000" progId="">
              <p:embed/>
            </p:oleObj>
          </a:graphicData>
        </a:graphic>
      </p:graphicFrame>
      <p:cxnSp>
        <p:nvCxnSpPr>
          <p:cNvPr id="354322" name="AutoShape 18"/>
          <p:cNvCxnSpPr>
            <a:cxnSpLocks noChangeShapeType="1"/>
            <a:stCxn id="354307" idx="1"/>
          </p:cNvCxnSpPr>
          <p:nvPr/>
        </p:nvCxnSpPr>
        <p:spPr bwMode="auto">
          <a:xfrm rot="10800000">
            <a:off x="4419600" y="4343400"/>
            <a:ext cx="1676400" cy="669925"/>
          </a:xfrm>
          <a:prstGeom prst="bentConnector3">
            <a:avLst>
              <a:gd name="adj1" fmla="val 50000"/>
            </a:avLst>
          </a:prstGeom>
          <a:noFill/>
          <a:ln w="57150">
            <a:solidFill>
              <a:srgbClr val="99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63855" name="Rectangle 19"/>
          <p:cNvSpPr>
            <a:spLocks noChangeArrowheads="1"/>
          </p:cNvSpPr>
          <p:nvPr/>
        </p:nvSpPr>
        <p:spPr bwMode="auto">
          <a:xfrm rot="-1620000">
            <a:off x="1069975" y="3657600"/>
            <a:ext cx="3959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FF0000"/>
                </a:solidFill>
              </a:rPr>
              <a:t>Total mixed cost  </a:t>
            </a:r>
          </a:p>
        </p:txBody>
      </p:sp>
      <p:sp>
        <p:nvSpPr>
          <p:cNvPr id="16385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E7F506B-9F19-4835-8D0D-A18557BE3B81}" type="slidenum">
              <a:rPr lang="en-US">
                <a:solidFill>
                  <a:srgbClr val="045C75"/>
                </a:solidFill>
              </a:rPr>
              <a:pPr/>
              <a:t>15</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4307"/>
                                        </p:tgtEl>
                                        <p:attrNameLst>
                                          <p:attrName>style.visibility</p:attrName>
                                        </p:attrNameLst>
                                      </p:cBhvr>
                                      <p:to>
                                        <p:strVal val="visible"/>
                                      </p:to>
                                    </p:set>
                                    <p:anim calcmode="lin" valueType="num">
                                      <p:cBhvr additive="base">
                                        <p:cTn id="7" dur="500" fill="hold"/>
                                        <p:tgtEl>
                                          <p:spTgt spid="354307"/>
                                        </p:tgtEl>
                                        <p:attrNameLst>
                                          <p:attrName>ppt_x</p:attrName>
                                        </p:attrNameLst>
                                      </p:cBhvr>
                                      <p:tavLst>
                                        <p:tav tm="0">
                                          <p:val>
                                            <p:strVal val="1+#ppt_w/2"/>
                                          </p:val>
                                        </p:tav>
                                        <p:tav tm="100000">
                                          <p:val>
                                            <p:strVal val="#ppt_x"/>
                                          </p:val>
                                        </p:tav>
                                      </p:tavLst>
                                    </p:anim>
                                    <p:anim calcmode="lin" valueType="num">
                                      <p:cBhvr additive="base">
                                        <p:cTn id="8" dur="500" fill="hold"/>
                                        <p:tgtEl>
                                          <p:spTgt spid="35430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8" presetClass="entr" presetSubtype="9" fill="hold" nodeType="afterEffect">
                                  <p:stCondLst>
                                    <p:cond delay="0"/>
                                  </p:stCondLst>
                                  <p:childTnLst>
                                    <p:set>
                                      <p:cBhvr>
                                        <p:cTn id="11" dur="1" fill="hold">
                                          <p:stCondLst>
                                            <p:cond delay="0"/>
                                          </p:stCondLst>
                                        </p:cTn>
                                        <p:tgtEl>
                                          <p:spTgt spid="354322"/>
                                        </p:tgtEl>
                                        <p:attrNameLst>
                                          <p:attrName>style.visibility</p:attrName>
                                        </p:attrNameLst>
                                      </p:cBhvr>
                                      <p:to>
                                        <p:strVal val="visible"/>
                                      </p:to>
                                    </p:set>
                                    <p:animEffect transition="in" filter="strips(upLeft)">
                                      <p:cBhvr>
                                        <p:cTn id="12" dur="500"/>
                                        <p:tgtEl>
                                          <p:spTgt spid="354322"/>
                                        </p:tgtEl>
                                      </p:cBhvr>
                                    </p:animEffect>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54306"/>
                                        </p:tgtEl>
                                        <p:attrNameLst>
                                          <p:attrName>style.visibility</p:attrName>
                                        </p:attrNameLst>
                                      </p:cBhvr>
                                      <p:to>
                                        <p:strVal val="visible"/>
                                      </p:to>
                                    </p:set>
                                    <p:anim calcmode="lin" valueType="num">
                                      <p:cBhvr additive="base">
                                        <p:cTn id="16" dur="500" fill="hold"/>
                                        <p:tgtEl>
                                          <p:spTgt spid="354306"/>
                                        </p:tgtEl>
                                        <p:attrNameLst>
                                          <p:attrName>ppt_x</p:attrName>
                                        </p:attrNameLst>
                                      </p:cBhvr>
                                      <p:tavLst>
                                        <p:tav tm="0">
                                          <p:val>
                                            <p:strVal val="1+#ppt_w/2"/>
                                          </p:val>
                                        </p:tav>
                                        <p:tav tm="100000">
                                          <p:val>
                                            <p:strVal val="#ppt_x"/>
                                          </p:val>
                                        </p:tav>
                                      </p:tavLst>
                                    </p:anim>
                                    <p:anim calcmode="lin" valueType="num">
                                      <p:cBhvr additive="base">
                                        <p:cTn id="17" dur="500" fill="hold"/>
                                        <p:tgtEl>
                                          <p:spTgt spid="35430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18" presetClass="entr" presetSubtype="9" fill="hold" nodeType="afterEffect">
                                  <p:stCondLst>
                                    <p:cond delay="0"/>
                                  </p:stCondLst>
                                  <p:childTnLst>
                                    <p:set>
                                      <p:cBhvr>
                                        <p:cTn id="20" dur="1" fill="hold">
                                          <p:stCondLst>
                                            <p:cond delay="0"/>
                                          </p:stCondLst>
                                        </p:cTn>
                                        <p:tgtEl>
                                          <p:spTgt spid="354320"/>
                                        </p:tgtEl>
                                        <p:attrNameLst>
                                          <p:attrName>style.visibility</p:attrName>
                                        </p:attrNameLst>
                                      </p:cBhvr>
                                      <p:to>
                                        <p:strVal val="visible"/>
                                      </p:to>
                                    </p:set>
                                    <p:animEffect transition="in" filter="strips(upLeft)">
                                      <p:cBhvr>
                                        <p:cTn id="21" dur="500"/>
                                        <p:tgtEl>
                                          <p:spTgt spid="354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6" grpId="0" autoUpdateAnimBg="0"/>
      <p:bldP spid="35430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5890" name="Rectangle 2"/>
          <p:cNvSpPr>
            <a:spLocks noChangeArrowheads="1"/>
          </p:cNvSpPr>
          <p:nvPr/>
        </p:nvSpPr>
        <p:spPr bwMode="auto">
          <a:xfrm>
            <a:off x="6019800" y="5562600"/>
            <a:ext cx="1939925" cy="8826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spcBef>
                <a:spcPct val="50000"/>
              </a:spcBef>
            </a:pPr>
            <a:r>
              <a:rPr lang="en-US" sz="2000">
                <a:solidFill>
                  <a:srgbClr val="3333FF"/>
                </a:solidFill>
              </a:rPr>
              <a:t>Fixed Monthly</a:t>
            </a:r>
            <a:br>
              <a:rPr lang="en-US" sz="2000">
                <a:solidFill>
                  <a:srgbClr val="3333FF"/>
                </a:solidFill>
              </a:rPr>
            </a:br>
            <a:r>
              <a:rPr lang="en-US" sz="2000">
                <a:solidFill>
                  <a:srgbClr val="3333FF"/>
                </a:solidFill>
              </a:rPr>
              <a:t>Utility Charge</a:t>
            </a:r>
          </a:p>
        </p:txBody>
      </p:sp>
      <p:sp>
        <p:nvSpPr>
          <p:cNvPr id="165891" name="Rectangle 3"/>
          <p:cNvSpPr>
            <a:spLocks noChangeArrowheads="1"/>
          </p:cNvSpPr>
          <p:nvPr/>
        </p:nvSpPr>
        <p:spPr bwMode="auto">
          <a:xfrm>
            <a:off x="6096000" y="4572000"/>
            <a:ext cx="1901825" cy="8826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30000"/>
              </a:lnSpc>
              <a:spcBef>
                <a:spcPct val="50000"/>
              </a:spcBef>
            </a:pPr>
            <a:r>
              <a:rPr lang="en-US" sz="2000">
                <a:solidFill>
                  <a:srgbClr val="990000"/>
                </a:solidFill>
              </a:rPr>
              <a:t>Variable </a:t>
            </a:r>
            <a:br>
              <a:rPr lang="en-US" sz="2000">
                <a:solidFill>
                  <a:srgbClr val="990000"/>
                </a:solidFill>
              </a:rPr>
            </a:br>
            <a:r>
              <a:rPr lang="en-US" sz="2000">
                <a:solidFill>
                  <a:srgbClr val="990000"/>
                </a:solidFill>
              </a:rPr>
              <a:t>Cost per KW</a:t>
            </a:r>
          </a:p>
        </p:txBody>
      </p:sp>
      <p:sp>
        <p:nvSpPr>
          <p:cNvPr id="165892" name="Line 4"/>
          <p:cNvSpPr>
            <a:spLocks noChangeShapeType="1"/>
          </p:cNvSpPr>
          <p:nvPr/>
        </p:nvSpPr>
        <p:spPr bwMode="auto">
          <a:xfrm flipV="1">
            <a:off x="1023938" y="3473450"/>
            <a:ext cx="3476625" cy="1628775"/>
          </a:xfrm>
          <a:prstGeom prst="lin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65893" name="Line 5"/>
          <p:cNvSpPr>
            <a:spLocks noChangeShapeType="1"/>
          </p:cNvSpPr>
          <p:nvPr/>
        </p:nvSpPr>
        <p:spPr bwMode="auto">
          <a:xfrm>
            <a:off x="1035050" y="5092700"/>
            <a:ext cx="3925888" cy="0"/>
          </a:xfrm>
          <a:prstGeom prst="line">
            <a:avLst/>
          </a:prstGeom>
          <a:noFill/>
          <a:ln w="508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65894" name="Rectangle 6"/>
          <p:cNvSpPr>
            <a:spLocks noChangeArrowheads="1"/>
          </p:cNvSpPr>
          <p:nvPr/>
        </p:nvSpPr>
        <p:spPr bwMode="auto">
          <a:xfrm>
            <a:off x="914400" y="5810250"/>
            <a:ext cx="40767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Activity (Kilowatt Hours) </a:t>
            </a:r>
          </a:p>
        </p:txBody>
      </p:sp>
      <p:sp>
        <p:nvSpPr>
          <p:cNvPr id="165895" name="Rectangle 7"/>
          <p:cNvSpPr>
            <a:spLocks noChangeArrowheads="1"/>
          </p:cNvSpPr>
          <p:nvPr/>
        </p:nvSpPr>
        <p:spPr bwMode="auto">
          <a:xfrm rot="-5400000">
            <a:off x="-579437" y="4300537"/>
            <a:ext cx="26797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chemeClr val="tx2"/>
                </a:solidFill>
              </a:rPr>
              <a:t>Total Utility Cost</a:t>
            </a:r>
          </a:p>
        </p:txBody>
      </p:sp>
      <p:graphicFrame>
        <p:nvGraphicFramePr>
          <p:cNvPr id="165896" name="Object 8">
            <a:hlinkClick r:id="" action="ppaction://ole?verb=0"/>
          </p:cNvPr>
          <p:cNvGraphicFramePr>
            <a:graphicFrameLocks/>
          </p:cNvGraphicFramePr>
          <p:nvPr/>
        </p:nvGraphicFramePr>
        <p:xfrm>
          <a:off x="4175125" y="5087938"/>
          <a:ext cx="222250" cy="660400"/>
        </p:xfrm>
        <a:graphic>
          <a:graphicData uri="http://schemas.openxmlformats.org/presentationml/2006/ole">
            <p:oleObj spid="_x0000_s165921" name="Clip" r:id="rId4" imgW="2402640" imgH="7983000" progId="">
              <p:embed/>
            </p:oleObj>
          </a:graphicData>
        </a:graphic>
      </p:graphicFrame>
      <p:grpSp>
        <p:nvGrpSpPr>
          <p:cNvPr id="165897" name="Group 9"/>
          <p:cNvGrpSpPr>
            <a:grpSpLocks/>
          </p:cNvGrpSpPr>
          <p:nvPr/>
        </p:nvGrpSpPr>
        <p:grpSpPr bwMode="auto">
          <a:xfrm>
            <a:off x="803275" y="2836863"/>
            <a:ext cx="4432300" cy="3140075"/>
            <a:chOff x="714" y="1304"/>
            <a:chExt cx="3162" cy="2529"/>
          </a:xfrm>
        </p:grpSpPr>
        <p:sp>
          <p:nvSpPr>
            <p:cNvPr id="165905" name="Line 10"/>
            <p:cNvSpPr>
              <a:spLocks noChangeShapeType="1"/>
            </p:cNvSpPr>
            <p:nvPr/>
          </p:nvSpPr>
          <p:spPr bwMode="auto">
            <a:xfrm flipV="1">
              <a:off x="864" y="1584"/>
              <a:ext cx="0" cy="20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906" name="Line 11"/>
            <p:cNvSpPr>
              <a:spLocks noChangeShapeType="1"/>
            </p:cNvSpPr>
            <p:nvPr/>
          </p:nvSpPr>
          <p:spPr bwMode="auto">
            <a:xfrm>
              <a:off x="864" y="3648"/>
              <a:ext cx="2784"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907" name="Text Box 12"/>
            <p:cNvSpPr txBox="1">
              <a:spLocks noChangeArrowheads="1"/>
            </p:cNvSpPr>
            <p:nvPr/>
          </p:nvSpPr>
          <p:spPr bwMode="auto">
            <a:xfrm>
              <a:off x="3600" y="3465"/>
              <a:ext cx="276" cy="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165908" name="Text Box 13"/>
            <p:cNvSpPr txBox="1">
              <a:spLocks noChangeArrowheads="1"/>
            </p:cNvSpPr>
            <p:nvPr/>
          </p:nvSpPr>
          <p:spPr bwMode="auto">
            <a:xfrm>
              <a:off x="714" y="1304"/>
              <a:ext cx="276" cy="3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grpSp>
      <p:sp>
        <p:nvSpPr>
          <p:cNvPr id="356366" name="Rectangle 14"/>
          <p:cNvSpPr>
            <a:spLocks noGrp="1" noChangeArrowheads="1"/>
          </p:cNvSpPr>
          <p:nvPr>
            <p:ph type="title"/>
          </p:nvPr>
        </p:nvSpPr>
        <p:spPr>
          <a:xfrm>
            <a:off x="457200" y="228600"/>
            <a:ext cx="8305800" cy="1143000"/>
          </a:xfrm>
          <a:extLst/>
        </p:spPr>
        <p:txBody>
          <a:bodyPr/>
          <a:lstStyle/>
          <a:p>
            <a:pPr>
              <a:defRPr/>
            </a:pPr>
            <a:r>
              <a:rPr lang="en-US"/>
              <a:t>Mixed Costs </a:t>
            </a:r>
          </a:p>
        </p:txBody>
      </p:sp>
      <p:cxnSp>
        <p:nvCxnSpPr>
          <p:cNvPr id="165899" name="AutoShape 15"/>
          <p:cNvCxnSpPr>
            <a:cxnSpLocks noChangeShapeType="1"/>
            <a:stCxn id="165890" idx="1"/>
          </p:cNvCxnSpPr>
          <p:nvPr/>
        </p:nvCxnSpPr>
        <p:spPr bwMode="auto">
          <a:xfrm rot="10800000">
            <a:off x="4397375" y="5418138"/>
            <a:ext cx="1622425" cy="585787"/>
          </a:xfrm>
          <a:prstGeom prst="bentConnector3">
            <a:avLst>
              <a:gd name="adj1" fmla="val 50000"/>
            </a:avLst>
          </a:prstGeom>
          <a:noFill/>
          <a:ln w="57150">
            <a:solidFill>
              <a:srgbClr val="3333FF"/>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aphicFrame>
        <p:nvGraphicFramePr>
          <p:cNvPr id="165900" name="Object 16">
            <a:hlinkClick r:id="" action="ppaction://ole?verb=0"/>
          </p:cNvPr>
          <p:cNvGraphicFramePr>
            <a:graphicFrameLocks/>
          </p:cNvGraphicFramePr>
          <p:nvPr/>
        </p:nvGraphicFramePr>
        <p:xfrm>
          <a:off x="4191000" y="3657600"/>
          <a:ext cx="228600" cy="1371600"/>
        </p:xfrm>
        <a:graphic>
          <a:graphicData uri="http://schemas.openxmlformats.org/presentationml/2006/ole">
            <p:oleObj spid="_x0000_s165922" name="Clip" r:id="rId5" imgW="2402640" imgH="7983000" progId="">
              <p:embed/>
            </p:oleObj>
          </a:graphicData>
        </a:graphic>
      </p:graphicFrame>
      <p:cxnSp>
        <p:nvCxnSpPr>
          <p:cNvPr id="165901" name="AutoShape 17"/>
          <p:cNvCxnSpPr>
            <a:cxnSpLocks noChangeShapeType="1"/>
            <a:stCxn id="165891" idx="1"/>
          </p:cNvCxnSpPr>
          <p:nvPr/>
        </p:nvCxnSpPr>
        <p:spPr bwMode="auto">
          <a:xfrm rot="10800000">
            <a:off x="4419600" y="4343400"/>
            <a:ext cx="1676400" cy="669925"/>
          </a:xfrm>
          <a:prstGeom prst="bentConnector3">
            <a:avLst>
              <a:gd name="adj1" fmla="val 50000"/>
            </a:avLst>
          </a:prstGeom>
          <a:noFill/>
          <a:ln w="57150">
            <a:solidFill>
              <a:srgbClr val="99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65902" name="Rectangle 18"/>
          <p:cNvSpPr>
            <a:spLocks noChangeArrowheads="1"/>
          </p:cNvSpPr>
          <p:nvPr/>
        </p:nvSpPr>
        <p:spPr bwMode="auto">
          <a:xfrm rot="-1620000">
            <a:off x="1069975" y="3657600"/>
            <a:ext cx="3959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accent2"/>
                </a:solidFill>
              </a:rPr>
              <a:t>Total mixed cost  </a:t>
            </a:r>
          </a:p>
        </p:txBody>
      </p:sp>
      <p:graphicFrame>
        <p:nvGraphicFramePr>
          <p:cNvPr id="356371" name="Object 19"/>
          <p:cNvGraphicFramePr>
            <a:graphicFrameLocks/>
          </p:cNvGraphicFramePr>
          <p:nvPr/>
        </p:nvGraphicFramePr>
        <p:xfrm>
          <a:off x="3505200" y="1295400"/>
          <a:ext cx="5257800" cy="2971800"/>
        </p:xfrm>
        <a:graphic>
          <a:graphicData uri="http://schemas.openxmlformats.org/presentationml/2006/ole">
            <p:oleObj spid="_x0000_s165923" name="Worksheet" r:id="rId6" imgW="2895840" imgH="2161440" progId="Excel.Sheet.8">
              <p:embed/>
            </p:oleObj>
          </a:graphicData>
        </a:graphic>
      </p:graphicFrame>
      <p:sp>
        <p:nvSpPr>
          <p:cNvPr id="165904"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1ADAE9-2225-4394-B1FC-248407206C65}" type="slidenum">
              <a:rPr lang="en-US">
                <a:solidFill>
                  <a:srgbClr val="045C75"/>
                </a:solidFill>
              </a:rPr>
              <a:pPr/>
              <a:t>16</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356371"/>
                                        </p:tgtEl>
                                        <p:attrNameLst>
                                          <p:attrName>style.visibility</p:attrName>
                                        </p:attrNameLst>
                                      </p:cBhvr>
                                      <p:to>
                                        <p:strVal val="visible"/>
                                      </p:to>
                                    </p:set>
                                    <p:animEffect transition="in" filter="dissolve">
                                      <p:cBhvr>
                                        <p:cTn id="7" dur="500"/>
                                        <p:tgtEl>
                                          <p:spTgt spid="356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457200" y="152400"/>
            <a:ext cx="8305800" cy="1143000"/>
          </a:xfrm>
          <a:extLst/>
        </p:spPr>
        <p:txBody>
          <a:bodyPr/>
          <a:lstStyle/>
          <a:p>
            <a:pPr>
              <a:defRPr/>
            </a:pPr>
            <a:r>
              <a:rPr lang="en-US"/>
              <a:t>Mixed Costs Example</a:t>
            </a:r>
          </a:p>
        </p:txBody>
      </p:sp>
      <p:sp>
        <p:nvSpPr>
          <p:cNvPr id="358403" name="Text Box 3"/>
          <p:cNvSpPr txBox="1">
            <a:spLocks noChangeArrowheads="1"/>
          </p:cNvSpPr>
          <p:nvPr/>
        </p:nvSpPr>
        <p:spPr bwMode="auto">
          <a:xfrm>
            <a:off x="381000" y="1447800"/>
            <a:ext cx="8458200" cy="1930400"/>
          </a:xfrm>
          <a:prstGeom prst="rect">
            <a:avLst/>
          </a:prstGeom>
          <a:solidFill>
            <a:srgbClr val="A50021"/>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a:solidFill>
                  <a:srgbClr val="FFFFFF"/>
                </a:solidFill>
                <a:effectLst>
                  <a:outerShdw blurRad="38100" dist="38100" dir="2700000" algn="tl">
                    <a:srgbClr val="000000"/>
                  </a:outerShdw>
                </a:effectLst>
              </a:rPr>
              <a:t>If your fixed monthly utility charge is $40, your variable cost is $0.03 per kilowatt hour, and your monthly activity level is 2,000 kilowatt hours, what is the amount of your utility bill?</a:t>
            </a:r>
          </a:p>
        </p:txBody>
      </p:sp>
      <p:grpSp>
        <p:nvGrpSpPr>
          <p:cNvPr id="358404" name="Group 4"/>
          <p:cNvGrpSpPr>
            <a:grpSpLocks/>
          </p:cNvGrpSpPr>
          <p:nvPr/>
        </p:nvGrpSpPr>
        <p:grpSpPr bwMode="auto">
          <a:xfrm>
            <a:off x="1905000" y="3733800"/>
            <a:ext cx="6705600" cy="2286000"/>
            <a:chOff x="1200" y="2352"/>
            <a:chExt cx="4224" cy="1440"/>
          </a:xfrm>
        </p:grpSpPr>
        <p:sp>
          <p:nvSpPr>
            <p:cNvPr id="167942" name="Text Box 5"/>
            <p:cNvSpPr txBox="1">
              <a:spLocks noChangeArrowheads="1"/>
            </p:cNvSpPr>
            <p:nvPr/>
          </p:nvSpPr>
          <p:spPr bwMode="auto">
            <a:xfrm>
              <a:off x="1200" y="2352"/>
              <a:ext cx="2112"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Y  =  a  +  bX</a:t>
              </a:r>
            </a:p>
          </p:txBody>
        </p:sp>
        <p:sp>
          <p:nvSpPr>
            <p:cNvPr id="167943" name="Text Box 6"/>
            <p:cNvSpPr txBox="1">
              <a:spLocks noChangeArrowheads="1"/>
            </p:cNvSpPr>
            <p:nvPr/>
          </p:nvSpPr>
          <p:spPr bwMode="auto">
            <a:xfrm>
              <a:off x="1200" y="2851"/>
              <a:ext cx="4224"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Y  =  $40 +  ($0.03 × 2,000)</a:t>
              </a:r>
            </a:p>
          </p:txBody>
        </p:sp>
        <p:grpSp>
          <p:nvGrpSpPr>
            <p:cNvPr id="167944" name="Group 7"/>
            <p:cNvGrpSpPr>
              <a:grpSpLocks/>
            </p:cNvGrpSpPr>
            <p:nvPr/>
          </p:nvGrpSpPr>
          <p:grpSpPr bwMode="auto">
            <a:xfrm>
              <a:off x="1200" y="3350"/>
              <a:ext cx="2112" cy="442"/>
              <a:chOff x="1200" y="3350"/>
              <a:chExt cx="2112" cy="442"/>
            </a:xfrm>
          </p:grpSpPr>
          <p:sp>
            <p:nvSpPr>
              <p:cNvPr id="167945" name="Text Box 8"/>
              <p:cNvSpPr txBox="1">
                <a:spLocks noChangeArrowheads="1"/>
              </p:cNvSpPr>
              <p:nvPr/>
            </p:nvSpPr>
            <p:spPr bwMode="auto">
              <a:xfrm>
                <a:off x="1200" y="3350"/>
                <a:ext cx="2112"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Y  =</a:t>
                </a:r>
                <a:endParaRPr lang="en-US" sz="4000">
                  <a:solidFill>
                    <a:srgbClr val="FF0000"/>
                  </a:solidFill>
                </a:endParaRPr>
              </a:p>
            </p:txBody>
          </p:sp>
          <p:sp>
            <p:nvSpPr>
              <p:cNvPr id="167946" name="Text Box 9"/>
              <p:cNvSpPr txBox="1">
                <a:spLocks noChangeArrowheads="1"/>
              </p:cNvSpPr>
              <p:nvPr/>
            </p:nvSpPr>
            <p:spPr bwMode="auto">
              <a:xfrm>
                <a:off x="1949" y="3350"/>
                <a:ext cx="828" cy="44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4000">
                    <a:solidFill>
                      <a:srgbClr val="A50021"/>
                    </a:solidFill>
                  </a:rPr>
                  <a:t>$100</a:t>
                </a:r>
              </a:p>
            </p:txBody>
          </p:sp>
        </p:grpSp>
      </p:grpSp>
      <p:sp>
        <p:nvSpPr>
          <p:cNvPr id="167941"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CF2238-3A9A-475A-940B-BAA7A66A9DF1}" type="slidenum">
              <a:rPr lang="en-US">
                <a:solidFill>
                  <a:srgbClr val="045C75"/>
                </a:solidFill>
              </a:rPr>
              <a:pPr/>
              <a:t>17</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58404"/>
                                        </p:tgtEl>
                                        <p:attrNameLst>
                                          <p:attrName>style.visibility</p:attrName>
                                        </p:attrNameLst>
                                      </p:cBhvr>
                                      <p:to>
                                        <p:strVal val="visible"/>
                                      </p:to>
                                    </p:set>
                                    <p:animEffect transition="in" filter="dissolve">
                                      <p:cBhvr>
                                        <p:cTn id="7" dur="500"/>
                                        <p:tgtEl>
                                          <p:spTgt spid="358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457200" y="76200"/>
            <a:ext cx="8229600" cy="11430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mtClean="0"/>
              <a:t>Analysis of Mixed Costs</a:t>
            </a:r>
          </a:p>
        </p:txBody>
      </p:sp>
      <p:sp>
        <p:nvSpPr>
          <p:cNvPr id="360451" name="AutoShape 3"/>
          <p:cNvSpPr>
            <a:spLocks noChangeArrowheads="1"/>
          </p:cNvSpPr>
          <p:nvPr/>
        </p:nvSpPr>
        <p:spPr bwMode="auto">
          <a:xfrm>
            <a:off x="2514600" y="2451100"/>
            <a:ext cx="6172200" cy="1498600"/>
          </a:xfrm>
          <a:prstGeom prst="roundRect">
            <a:avLst>
              <a:gd name="adj" fmla="val 12495"/>
            </a:avLst>
          </a:prstGeom>
          <a:solidFill>
            <a:schemeClr val="tx2"/>
          </a:solidFill>
          <a:ln w="12700">
            <a:solidFill>
              <a:schemeClr val="tx1"/>
            </a:solidFill>
            <a:round/>
            <a:headEnd/>
            <a:tailEnd/>
          </a:ln>
          <a:effectLst>
            <a:outerShdw dist="53882" dir="2700000" algn="ctr" rotWithShape="0">
              <a:schemeClr val="bg2"/>
            </a:outerShdw>
          </a:effectLst>
        </p:spPr>
        <p:txBody>
          <a:bodyPr wrap="none" lIns="90488" tIns="44450" rIns="90488" bIns="44450" anchor="ctr"/>
          <a:lstStyle/>
          <a:p>
            <a:pPr algn="ctr" eaLnBrk="1" hangingPunct="1">
              <a:defRPr/>
            </a:pPr>
            <a:r>
              <a:rPr lang="en-US" sz="2400">
                <a:solidFill>
                  <a:srgbClr val="FFFFFF"/>
                </a:solidFill>
                <a:effectLst>
                  <a:outerShdw blurRad="38100" dist="38100" dir="2700000" algn="tl">
                    <a:srgbClr val="000000"/>
                  </a:outerShdw>
                </a:effectLst>
              </a:rPr>
              <a:t>Each account is classified as either</a:t>
            </a:r>
            <a:br>
              <a:rPr lang="en-US" sz="2400">
                <a:solidFill>
                  <a:srgbClr val="FFFFFF"/>
                </a:solidFill>
                <a:effectLst>
                  <a:outerShdw blurRad="38100" dist="38100" dir="2700000" algn="tl">
                    <a:srgbClr val="000000"/>
                  </a:outerShdw>
                </a:effectLst>
              </a:rPr>
            </a:br>
            <a:r>
              <a:rPr lang="en-US" sz="2400">
                <a:solidFill>
                  <a:srgbClr val="FFFFFF"/>
                </a:solidFill>
                <a:effectLst>
                  <a:outerShdw blurRad="38100" dist="38100" dir="2700000" algn="tl">
                    <a:srgbClr val="000000"/>
                  </a:outerShdw>
                </a:effectLst>
              </a:rPr>
              <a:t>variable or fixed based on the analyst’s</a:t>
            </a:r>
            <a:br>
              <a:rPr lang="en-US" sz="2400">
                <a:solidFill>
                  <a:srgbClr val="FFFFFF"/>
                </a:solidFill>
                <a:effectLst>
                  <a:outerShdw blurRad="38100" dist="38100" dir="2700000" algn="tl">
                    <a:srgbClr val="000000"/>
                  </a:outerShdw>
                </a:effectLst>
              </a:rPr>
            </a:br>
            <a:r>
              <a:rPr lang="en-US" sz="2400">
                <a:solidFill>
                  <a:srgbClr val="FFFFFF"/>
                </a:solidFill>
                <a:effectLst>
                  <a:outerShdw blurRad="38100" dist="38100" dir="2700000" algn="tl">
                    <a:srgbClr val="000000"/>
                  </a:outerShdw>
                </a:effectLst>
              </a:rPr>
              <a:t> knowledge of how the account behaves.</a:t>
            </a:r>
          </a:p>
        </p:txBody>
      </p:sp>
      <p:sp>
        <p:nvSpPr>
          <p:cNvPr id="360452" name="AutoShape 4"/>
          <p:cNvSpPr>
            <a:spLocks noChangeArrowheads="1"/>
          </p:cNvSpPr>
          <p:nvPr/>
        </p:nvSpPr>
        <p:spPr bwMode="auto">
          <a:xfrm>
            <a:off x="2667000" y="4673600"/>
            <a:ext cx="5867400" cy="1498600"/>
          </a:xfrm>
          <a:prstGeom prst="roundRect">
            <a:avLst>
              <a:gd name="adj" fmla="val 12495"/>
            </a:avLst>
          </a:prstGeom>
          <a:solidFill>
            <a:srgbClr val="006600"/>
          </a:solidFill>
          <a:ln w="12700">
            <a:solidFill>
              <a:schemeClr val="tx1"/>
            </a:solidFill>
            <a:round/>
            <a:headEnd/>
            <a:tailEnd/>
          </a:ln>
          <a:effectLst>
            <a:outerShdw dist="53882" dir="2700000" algn="ctr" rotWithShape="0">
              <a:schemeClr val="bg2"/>
            </a:outerShdw>
          </a:effectLst>
        </p:spPr>
        <p:txBody>
          <a:bodyPr lIns="90488" tIns="44450" rIns="90488" bIns="44450" anchor="ctr" anchorCtr="1"/>
          <a:lstStyle/>
          <a:p>
            <a:pPr algn="ctr" eaLnBrk="1" hangingPunct="1">
              <a:defRPr/>
            </a:pPr>
            <a:r>
              <a:rPr lang="en-US" sz="2400">
                <a:solidFill>
                  <a:srgbClr val="FFFFFF"/>
                </a:solidFill>
                <a:effectLst>
                  <a:outerShdw blurRad="38100" dist="38100" dir="2700000" algn="tl">
                    <a:srgbClr val="000000"/>
                  </a:outerShdw>
                </a:effectLst>
              </a:rPr>
              <a:t>Cost estimates are based on an evaluation of production methods, and material, labor and overhead requirements.</a:t>
            </a:r>
          </a:p>
        </p:txBody>
      </p:sp>
      <p:sp>
        <p:nvSpPr>
          <p:cNvPr id="360453" name="Rectangle 5"/>
          <p:cNvSpPr>
            <a:spLocks noChangeArrowheads="1"/>
          </p:cNvSpPr>
          <p:nvPr/>
        </p:nvSpPr>
        <p:spPr bwMode="auto">
          <a:xfrm>
            <a:off x="381000" y="1371600"/>
            <a:ext cx="8458200" cy="685800"/>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eaLnBrk="1" hangingPunct="1">
              <a:defRPr/>
            </a:pPr>
            <a:r>
              <a:rPr lang="en-US" sz="2800">
                <a:solidFill>
                  <a:srgbClr val="FFFFFF"/>
                </a:solidFill>
                <a:effectLst>
                  <a:outerShdw blurRad="38100" dist="38100" dir="2700000" algn="tl">
                    <a:srgbClr val="000000"/>
                  </a:outerShdw>
                </a:effectLst>
              </a:rPr>
              <a:t>Account Analysis and the Engineering Approach</a:t>
            </a:r>
          </a:p>
        </p:txBody>
      </p:sp>
      <p:pic>
        <p:nvPicPr>
          <p:cNvPr id="169990" name="Picture 6" descr="j023303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2514600"/>
            <a:ext cx="1309688" cy="13192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9991" name="Picture 7" descr="j025253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41400" y="4762500"/>
            <a:ext cx="1230313"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9992"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1F4238-A46D-4C90-B1D6-BD128DE1216C}" type="slidenum">
              <a:rPr lang="en-US">
                <a:solidFill>
                  <a:srgbClr val="045C75"/>
                </a:solidFill>
              </a:rPr>
              <a:pPr/>
              <a:t>18</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2498" name="Rectangle 2"/>
          <p:cNvSpPr>
            <a:spLocks noChangeArrowheads="1"/>
          </p:cNvSpPr>
          <p:nvPr/>
        </p:nvSpPr>
        <p:spPr bwMode="auto">
          <a:xfrm>
            <a:off x="3048000" y="1371600"/>
            <a:ext cx="5802313" cy="955675"/>
          </a:xfrm>
          <a:prstGeom prst="rect">
            <a:avLst/>
          </a:prstGeom>
          <a:solidFill>
            <a:srgbClr val="FCFEB9"/>
          </a:solidFill>
          <a:ln w="12700">
            <a:solidFill>
              <a:schemeClr val="tx1"/>
            </a:solidFill>
            <a:miter lim="800000"/>
            <a:headEnd/>
            <a:tailEnd/>
          </a:ln>
          <a:effectLst>
            <a:outerShdw dist="71842" dir="2700000" algn="ctr" rotWithShape="0">
              <a:schemeClr val="bg2"/>
            </a:outerShdw>
          </a:effectLst>
        </p:spPr>
        <p:txBody>
          <a:bodyPr lIns="90488" tIns="44450" rIns="90488" bIns="44450">
            <a:spAutoFit/>
          </a:bodyPr>
          <a:lstStyle/>
          <a:p>
            <a:pPr algn="ctr" eaLnBrk="1" hangingPunct="1">
              <a:spcBef>
                <a:spcPct val="50000"/>
              </a:spcBef>
              <a:defRPr/>
            </a:pPr>
            <a:r>
              <a:rPr lang="en-US" sz="2800">
                <a:solidFill>
                  <a:srgbClr val="663300"/>
                </a:solidFill>
                <a:effectLst>
                  <a:outerShdw blurRad="38100" dist="38100" dir="2700000" algn="tl">
                    <a:srgbClr val="000000"/>
                  </a:outerShdw>
                </a:effectLst>
              </a:rPr>
              <a:t>Plot the data points on a graph (total cost vs. activity).</a:t>
            </a:r>
          </a:p>
        </p:txBody>
      </p:sp>
      <p:grpSp>
        <p:nvGrpSpPr>
          <p:cNvPr id="172035" name="Group 3"/>
          <p:cNvGrpSpPr>
            <a:grpSpLocks/>
          </p:cNvGrpSpPr>
          <p:nvPr/>
        </p:nvGrpSpPr>
        <p:grpSpPr bwMode="auto">
          <a:xfrm>
            <a:off x="685800" y="2127250"/>
            <a:ext cx="6726238" cy="4014788"/>
            <a:chOff x="624" y="1290"/>
            <a:chExt cx="4237" cy="2529"/>
          </a:xfrm>
        </p:grpSpPr>
        <p:sp>
          <p:nvSpPr>
            <p:cNvPr id="172038" name="Rectangle 4"/>
            <p:cNvSpPr>
              <a:spLocks noChangeArrowheads="1"/>
            </p:cNvSpPr>
            <p:nvPr/>
          </p:nvSpPr>
          <p:spPr bwMode="auto">
            <a:xfrm>
              <a:off x="1359" y="3330"/>
              <a:ext cx="307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0          1          2          3          4</a:t>
              </a:r>
            </a:p>
          </p:txBody>
        </p:sp>
        <p:sp>
          <p:nvSpPr>
            <p:cNvPr id="172039" name="Rectangle 5"/>
            <p:cNvSpPr>
              <a:spLocks noChangeArrowheads="1"/>
            </p:cNvSpPr>
            <p:nvPr/>
          </p:nvSpPr>
          <p:spPr bwMode="auto">
            <a:xfrm>
              <a:off x="4143" y="163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0" name="Rectangle 6"/>
            <p:cNvSpPr>
              <a:spLocks noChangeArrowheads="1"/>
            </p:cNvSpPr>
            <p:nvPr/>
          </p:nvSpPr>
          <p:spPr bwMode="auto">
            <a:xfrm rot="-5400000">
              <a:off x="-24" y="2196"/>
              <a:ext cx="1774"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Maintenance Cost</a:t>
              </a:r>
              <a:br>
                <a:rPr lang="en-US" sz="2200">
                  <a:solidFill>
                    <a:schemeClr val="tx2"/>
                  </a:solidFill>
                </a:rPr>
              </a:br>
              <a:r>
                <a:rPr lang="en-US" sz="2200">
                  <a:solidFill>
                    <a:schemeClr val="tx2"/>
                  </a:solidFill>
                </a:rPr>
                <a:t>1,000’s of Dollars</a:t>
              </a:r>
            </a:p>
          </p:txBody>
        </p:sp>
        <p:sp>
          <p:nvSpPr>
            <p:cNvPr id="172041" name="Rectangle 7"/>
            <p:cNvSpPr>
              <a:spLocks noChangeArrowheads="1"/>
            </p:cNvSpPr>
            <p:nvPr/>
          </p:nvSpPr>
          <p:spPr bwMode="auto">
            <a:xfrm>
              <a:off x="1137" y="2401"/>
              <a:ext cx="5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10</a:t>
              </a:r>
            </a:p>
          </p:txBody>
        </p:sp>
        <p:sp>
          <p:nvSpPr>
            <p:cNvPr id="172042" name="Rectangle 8"/>
            <p:cNvSpPr>
              <a:spLocks noChangeArrowheads="1"/>
            </p:cNvSpPr>
            <p:nvPr/>
          </p:nvSpPr>
          <p:spPr bwMode="auto">
            <a:xfrm>
              <a:off x="1137" y="1585"/>
              <a:ext cx="43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20</a:t>
              </a:r>
            </a:p>
          </p:txBody>
        </p:sp>
        <p:sp>
          <p:nvSpPr>
            <p:cNvPr id="172043" name="Rectangle 9"/>
            <p:cNvSpPr>
              <a:spLocks noChangeArrowheads="1"/>
            </p:cNvSpPr>
            <p:nvPr/>
          </p:nvSpPr>
          <p:spPr bwMode="auto">
            <a:xfrm>
              <a:off x="1233" y="3169"/>
              <a:ext cx="38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a:t>
              </a:r>
            </a:p>
          </p:txBody>
        </p:sp>
        <p:sp>
          <p:nvSpPr>
            <p:cNvPr id="172044" name="Rectangle 10"/>
            <p:cNvSpPr>
              <a:spLocks noChangeArrowheads="1"/>
            </p:cNvSpPr>
            <p:nvPr/>
          </p:nvSpPr>
          <p:spPr bwMode="auto">
            <a:xfrm>
              <a:off x="2175" y="1873"/>
              <a:ext cx="38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5" name="Rectangle 11"/>
            <p:cNvSpPr>
              <a:spLocks noChangeArrowheads="1"/>
            </p:cNvSpPr>
            <p:nvPr/>
          </p:nvSpPr>
          <p:spPr bwMode="auto">
            <a:xfrm>
              <a:off x="2319" y="220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6" name="Rectangle 12"/>
            <p:cNvSpPr>
              <a:spLocks noChangeArrowheads="1"/>
            </p:cNvSpPr>
            <p:nvPr/>
          </p:nvSpPr>
          <p:spPr bwMode="auto">
            <a:xfrm>
              <a:off x="1791" y="2257"/>
              <a:ext cx="43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7" name="Rectangle 13"/>
            <p:cNvSpPr>
              <a:spLocks noChangeArrowheads="1"/>
            </p:cNvSpPr>
            <p:nvPr/>
          </p:nvSpPr>
          <p:spPr bwMode="auto">
            <a:xfrm>
              <a:off x="2511" y="196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8" name="Rectangle 14"/>
            <p:cNvSpPr>
              <a:spLocks noChangeArrowheads="1"/>
            </p:cNvSpPr>
            <p:nvPr/>
          </p:nvSpPr>
          <p:spPr bwMode="auto">
            <a:xfrm>
              <a:off x="3231" y="172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49" name="Rectangle 15"/>
            <p:cNvSpPr>
              <a:spLocks noChangeArrowheads="1"/>
            </p:cNvSpPr>
            <p:nvPr/>
          </p:nvSpPr>
          <p:spPr bwMode="auto">
            <a:xfrm>
              <a:off x="2991" y="2065"/>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50" name="Rectangle 16"/>
            <p:cNvSpPr>
              <a:spLocks noChangeArrowheads="1"/>
            </p:cNvSpPr>
            <p:nvPr/>
          </p:nvSpPr>
          <p:spPr bwMode="auto">
            <a:xfrm>
              <a:off x="3615" y="187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51" name="Rectangle 17"/>
            <p:cNvSpPr>
              <a:spLocks noChangeArrowheads="1"/>
            </p:cNvSpPr>
            <p:nvPr/>
          </p:nvSpPr>
          <p:spPr bwMode="auto">
            <a:xfrm>
              <a:off x="3231" y="211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52" name="Rectangle 18"/>
            <p:cNvSpPr>
              <a:spLocks noChangeArrowheads="1"/>
            </p:cNvSpPr>
            <p:nvPr/>
          </p:nvSpPr>
          <p:spPr bwMode="auto">
            <a:xfrm>
              <a:off x="3711" y="163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2053" name="Rectangle 19"/>
            <p:cNvSpPr>
              <a:spLocks noChangeArrowheads="1"/>
            </p:cNvSpPr>
            <p:nvPr/>
          </p:nvSpPr>
          <p:spPr bwMode="auto">
            <a:xfrm>
              <a:off x="1354" y="3552"/>
              <a:ext cx="3454"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Patient-days in 1,000’s</a:t>
              </a:r>
            </a:p>
          </p:txBody>
        </p:sp>
        <p:sp>
          <p:nvSpPr>
            <p:cNvPr id="172054" name="Line 20"/>
            <p:cNvSpPr>
              <a:spLocks noChangeShapeType="1"/>
            </p:cNvSpPr>
            <p:nvPr/>
          </p:nvSpPr>
          <p:spPr bwMode="auto">
            <a:xfrm>
              <a:off x="1454" y="3339"/>
              <a:ext cx="29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2055" name="Line 21"/>
            <p:cNvSpPr>
              <a:spLocks noChangeShapeType="1"/>
            </p:cNvSpPr>
            <p:nvPr/>
          </p:nvSpPr>
          <p:spPr bwMode="auto">
            <a:xfrm flipV="1">
              <a:off x="1454" y="1536"/>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2056" name="Text Box 22"/>
            <p:cNvSpPr txBox="1">
              <a:spLocks noChangeArrowheads="1"/>
            </p:cNvSpPr>
            <p:nvPr/>
          </p:nvSpPr>
          <p:spPr bwMode="auto">
            <a:xfrm>
              <a:off x="4335" y="3203"/>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172057" name="Text Box 23"/>
            <p:cNvSpPr txBox="1">
              <a:spLocks noChangeArrowheads="1"/>
            </p:cNvSpPr>
            <p:nvPr/>
          </p:nvSpPr>
          <p:spPr bwMode="auto">
            <a:xfrm>
              <a:off x="1344" y="1290"/>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grpSp>
      <p:sp>
        <p:nvSpPr>
          <p:cNvPr id="362520" name="Rectangle 24"/>
          <p:cNvSpPr>
            <a:spLocks noGrp="1" noChangeArrowheads="1"/>
          </p:cNvSpPr>
          <p:nvPr>
            <p:ph type="title"/>
          </p:nvPr>
        </p:nvSpPr>
        <p:spPr>
          <a:xfrm>
            <a:off x="457200" y="152400"/>
            <a:ext cx="8305800" cy="1143000"/>
          </a:xfrm>
          <a:extLst/>
        </p:spPr>
        <p:txBody>
          <a:bodyPr/>
          <a:lstStyle/>
          <a:p>
            <a:pPr>
              <a:defRPr/>
            </a:pPr>
            <a:r>
              <a:rPr lang="en-US" dirty="0"/>
              <a:t>The </a:t>
            </a:r>
            <a:r>
              <a:rPr lang="en-US" dirty="0" err="1"/>
              <a:t>Scattergraph</a:t>
            </a:r>
            <a:r>
              <a:rPr lang="en-US" dirty="0"/>
              <a:t> Method</a:t>
            </a:r>
          </a:p>
        </p:txBody>
      </p:sp>
      <p:sp>
        <p:nvSpPr>
          <p:cNvPr id="17203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F8E941B-8C64-4266-BF6F-A9FCE0B6F0BA}" type="slidenum">
              <a:rPr lang="en-US">
                <a:solidFill>
                  <a:srgbClr val="045C75"/>
                </a:solidFill>
              </a:rPr>
              <a:pPr/>
              <a:t>19</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457200" y="76200"/>
            <a:ext cx="8305800" cy="1143000"/>
          </a:xfrm>
          <a:extLst/>
        </p:spPr>
        <p:txBody>
          <a:bodyPr/>
          <a:lstStyle/>
          <a:p>
            <a:pPr>
              <a:defRPr/>
            </a:pPr>
            <a:r>
              <a:rPr lang="en-US"/>
              <a:t>The Scattergraph Method</a:t>
            </a:r>
          </a:p>
        </p:txBody>
      </p:sp>
      <p:sp>
        <p:nvSpPr>
          <p:cNvPr id="364547" name="Rectangle 3"/>
          <p:cNvSpPr>
            <a:spLocks noChangeArrowheads="1"/>
          </p:cNvSpPr>
          <p:nvPr/>
        </p:nvSpPr>
        <p:spPr bwMode="auto">
          <a:xfrm>
            <a:off x="762000" y="1285875"/>
            <a:ext cx="8037513" cy="831850"/>
          </a:xfrm>
          <a:prstGeom prst="rect">
            <a:avLst/>
          </a:prstGeom>
          <a:solidFill>
            <a:srgbClr val="CEF7C1"/>
          </a:solidFill>
          <a:ln w="12700">
            <a:solidFill>
              <a:schemeClr val="tx1"/>
            </a:solidFill>
            <a:miter lim="800000"/>
            <a:headEnd/>
            <a:tailEnd/>
          </a:ln>
          <a:effectLst>
            <a:outerShdw dist="71842" dir="2700000" algn="ctr" rotWithShape="0">
              <a:schemeClr val="bg2"/>
            </a:outerShdw>
          </a:effectLst>
        </p:spPr>
        <p:txBody>
          <a:bodyPr lIns="90488" tIns="44450" rIns="90488" bIns="44450">
            <a:spAutoFit/>
          </a:bodyPr>
          <a:lstStyle/>
          <a:p>
            <a:pPr algn="ctr" eaLnBrk="1" hangingPunct="1">
              <a:spcBef>
                <a:spcPct val="50000"/>
              </a:spcBef>
              <a:defRPr/>
            </a:pPr>
            <a:r>
              <a:rPr lang="en-US" sz="2400">
                <a:solidFill>
                  <a:srgbClr val="006600"/>
                </a:solidFill>
                <a:effectLst>
                  <a:outerShdw blurRad="38100" dist="38100" dir="2700000" algn="tl">
                    <a:srgbClr val="000000"/>
                  </a:outerShdw>
                </a:effectLst>
              </a:rPr>
              <a:t>Draw a line through the data points with about an</a:t>
            </a:r>
            <a:br>
              <a:rPr lang="en-US" sz="2400">
                <a:solidFill>
                  <a:srgbClr val="006600"/>
                </a:solidFill>
                <a:effectLst>
                  <a:outerShdw blurRad="38100" dist="38100" dir="2700000" algn="tl">
                    <a:srgbClr val="000000"/>
                  </a:outerShdw>
                </a:effectLst>
              </a:rPr>
            </a:br>
            <a:r>
              <a:rPr lang="en-US" sz="2400">
                <a:solidFill>
                  <a:srgbClr val="006600"/>
                </a:solidFill>
                <a:effectLst>
                  <a:outerShdw blurRad="38100" dist="38100" dir="2700000" algn="tl">
                    <a:srgbClr val="000000"/>
                  </a:outerShdw>
                </a:effectLst>
              </a:rPr>
              <a:t>equal numbers of points above and below the line. </a:t>
            </a:r>
          </a:p>
        </p:txBody>
      </p:sp>
      <p:grpSp>
        <p:nvGrpSpPr>
          <p:cNvPr id="174084" name="Group 4"/>
          <p:cNvGrpSpPr>
            <a:grpSpLocks/>
          </p:cNvGrpSpPr>
          <p:nvPr/>
        </p:nvGrpSpPr>
        <p:grpSpPr bwMode="auto">
          <a:xfrm>
            <a:off x="685800" y="2127250"/>
            <a:ext cx="6726238" cy="4014788"/>
            <a:chOff x="624" y="1290"/>
            <a:chExt cx="4237" cy="2529"/>
          </a:xfrm>
        </p:grpSpPr>
        <p:sp>
          <p:nvSpPr>
            <p:cNvPr id="174087" name="Rectangle 5"/>
            <p:cNvSpPr>
              <a:spLocks noChangeArrowheads="1"/>
            </p:cNvSpPr>
            <p:nvPr/>
          </p:nvSpPr>
          <p:spPr bwMode="auto">
            <a:xfrm>
              <a:off x="1359" y="3330"/>
              <a:ext cx="307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0          1          2          3          4</a:t>
              </a:r>
            </a:p>
          </p:txBody>
        </p:sp>
        <p:sp>
          <p:nvSpPr>
            <p:cNvPr id="174088" name="Rectangle 6"/>
            <p:cNvSpPr>
              <a:spLocks noChangeArrowheads="1"/>
            </p:cNvSpPr>
            <p:nvPr/>
          </p:nvSpPr>
          <p:spPr bwMode="auto">
            <a:xfrm>
              <a:off x="4143" y="163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89" name="Rectangle 7"/>
            <p:cNvSpPr>
              <a:spLocks noChangeArrowheads="1"/>
            </p:cNvSpPr>
            <p:nvPr/>
          </p:nvSpPr>
          <p:spPr bwMode="auto">
            <a:xfrm rot="-5400000">
              <a:off x="-24" y="2196"/>
              <a:ext cx="1774"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Maintenance Cost</a:t>
              </a:r>
              <a:br>
                <a:rPr lang="en-US" sz="2200">
                  <a:solidFill>
                    <a:schemeClr val="tx2"/>
                  </a:solidFill>
                </a:rPr>
              </a:br>
              <a:r>
                <a:rPr lang="en-US" sz="2200">
                  <a:solidFill>
                    <a:schemeClr val="tx2"/>
                  </a:solidFill>
                </a:rPr>
                <a:t>1,000’s of Dollars</a:t>
              </a:r>
            </a:p>
          </p:txBody>
        </p:sp>
        <p:sp>
          <p:nvSpPr>
            <p:cNvPr id="174090" name="Rectangle 8"/>
            <p:cNvSpPr>
              <a:spLocks noChangeArrowheads="1"/>
            </p:cNvSpPr>
            <p:nvPr/>
          </p:nvSpPr>
          <p:spPr bwMode="auto">
            <a:xfrm>
              <a:off x="1137" y="2401"/>
              <a:ext cx="5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10</a:t>
              </a:r>
            </a:p>
          </p:txBody>
        </p:sp>
        <p:sp>
          <p:nvSpPr>
            <p:cNvPr id="174091" name="Rectangle 9"/>
            <p:cNvSpPr>
              <a:spLocks noChangeArrowheads="1"/>
            </p:cNvSpPr>
            <p:nvPr/>
          </p:nvSpPr>
          <p:spPr bwMode="auto">
            <a:xfrm>
              <a:off x="1137" y="1585"/>
              <a:ext cx="43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20</a:t>
              </a:r>
            </a:p>
          </p:txBody>
        </p:sp>
        <p:sp>
          <p:nvSpPr>
            <p:cNvPr id="174092" name="Rectangle 10"/>
            <p:cNvSpPr>
              <a:spLocks noChangeArrowheads="1"/>
            </p:cNvSpPr>
            <p:nvPr/>
          </p:nvSpPr>
          <p:spPr bwMode="auto">
            <a:xfrm>
              <a:off x="1233" y="3169"/>
              <a:ext cx="38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a:t>
              </a:r>
            </a:p>
          </p:txBody>
        </p:sp>
        <p:sp>
          <p:nvSpPr>
            <p:cNvPr id="174093" name="Rectangle 11"/>
            <p:cNvSpPr>
              <a:spLocks noChangeArrowheads="1"/>
            </p:cNvSpPr>
            <p:nvPr/>
          </p:nvSpPr>
          <p:spPr bwMode="auto">
            <a:xfrm>
              <a:off x="2175" y="1873"/>
              <a:ext cx="38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4" name="Rectangle 12"/>
            <p:cNvSpPr>
              <a:spLocks noChangeArrowheads="1"/>
            </p:cNvSpPr>
            <p:nvPr/>
          </p:nvSpPr>
          <p:spPr bwMode="auto">
            <a:xfrm>
              <a:off x="2319" y="220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5" name="Rectangle 13"/>
            <p:cNvSpPr>
              <a:spLocks noChangeArrowheads="1"/>
            </p:cNvSpPr>
            <p:nvPr/>
          </p:nvSpPr>
          <p:spPr bwMode="auto">
            <a:xfrm>
              <a:off x="1791" y="2257"/>
              <a:ext cx="43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6" name="Rectangle 14"/>
            <p:cNvSpPr>
              <a:spLocks noChangeArrowheads="1"/>
            </p:cNvSpPr>
            <p:nvPr/>
          </p:nvSpPr>
          <p:spPr bwMode="auto">
            <a:xfrm>
              <a:off x="2511" y="196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7" name="Rectangle 15"/>
            <p:cNvSpPr>
              <a:spLocks noChangeArrowheads="1"/>
            </p:cNvSpPr>
            <p:nvPr/>
          </p:nvSpPr>
          <p:spPr bwMode="auto">
            <a:xfrm>
              <a:off x="3231" y="172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8" name="Rectangle 16"/>
            <p:cNvSpPr>
              <a:spLocks noChangeArrowheads="1"/>
            </p:cNvSpPr>
            <p:nvPr/>
          </p:nvSpPr>
          <p:spPr bwMode="auto">
            <a:xfrm>
              <a:off x="2991" y="2065"/>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099" name="Rectangle 17"/>
            <p:cNvSpPr>
              <a:spLocks noChangeArrowheads="1"/>
            </p:cNvSpPr>
            <p:nvPr/>
          </p:nvSpPr>
          <p:spPr bwMode="auto">
            <a:xfrm>
              <a:off x="3615" y="187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100" name="Rectangle 18"/>
            <p:cNvSpPr>
              <a:spLocks noChangeArrowheads="1"/>
            </p:cNvSpPr>
            <p:nvPr/>
          </p:nvSpPr>
          <p:spPr bwMode="auto">
            <a:xfrm>
              <a:off x="3231" y="211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101" name="Rectangle 19"/>
            <p:cNvSpPr>
              <a:spLocks noChangeArrowheads="1"/>
            </p:cNvSpPr>
            <p:nvPr/>
          </p:nvSpPr>
          <p:spPr bwMode="auto">
            <a:xfrm>
              <a:off x="3711" y="163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4102" name="Rectangle 20"/>
            <p:cNvSpPr>
              <a:spLocks noChangeArrowheads="1"/>
            </p:cNvSpPr>
            <p:nvPr/>
          </p:nvSpPr>
          <p:spPr bwMode="auto">
            <a:xfrm>
              <a:off x="1354" y="3552"/>
              <a:ext cx="3454"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Patient-days in 1,000’s</a:t>
              </a:r>
            </a:p>
          </p:txBody>
        </p:sp>
        <p:sp>
          <p:nvSpPr>
            <p:cNvPr id="174103" name="Line 21"/>
            <p:cNvSpPr>
              <a:spLocks noChangeShapeType="1"/>
            </p:cNvSpPr>
            <p:nvPr/>
          </p:nvSpPr>
          <p:spPr bwMode="auto">
            <a:xfrm>
              <a:off x="1454" y="3339"/>
              <a:ext cx="29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04" name="Line 22"/>
            <p:cNvSpPr>
              <a:spLocks noChangeShapeType="1"/>
            </p:cNvSpPr>
            <p:nvPr/>
          </p:nvSpPr>
          <p:spPr bwMode="auto">
            <a:xfrm flipV="1">
              <a:off x="1454" y="1536"/>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105" name="Text Box 23"/>
            <p:cNvSpPr txBox="1">
              <a:spLocks noChangeArrowheads="1"/>
            </p:cNvSpPr>
            <p:nvPr/>
          </p:nvSpPr>
          <p:spPr bwMode="auto">
            <a:xfrm>
              <a:off x="4335" y="3203"/>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174106" name="Text Box 24"/>
            <p:cNvSpPr txBox="1">
              <a:spLocks noChangeArrowheads="1"/>
            </p:cNvSpPr>
            <p:nvPr/>
          </p:nvSpPr>
          <p:spPr bwMode="auto">
            <a:xfrm>
              <a:off x="1344" y="1290"/>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grpSp>
      <p:sp>
        <p:nvSpPr>
          <p:cNvPr id="364569" name="Line 25"/>
          <p:cNvSpPr>
            <a:spLocks noChangeShapeType="1"/>
          </p:cNvSpPr>
          <p:nvPr/>
        </p:nvSpPr>
        <p:spPr bwMode="auto">
          <a:xfrm flipV="1">
            <a:off x="2009775" y="2779713"/>
            <a:ext cx="4851400" cy="1320800"/>
          </a:xfrm>
          <a:prstGeom prst="line">
            <a:avLst/>
          </a:prstGeom>
          <a:noFill/>
          <a:ln w="38100">
            <a:solidFill>
              <a:srgbClr val="FF33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7408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F355BA-6462-419E-850C-159C3F0C54B6}" type="slidenum">
              <a:rPr lang="en-US">
                <a:solidFill>
                  <a:srgbClr val="045C75"/>
                </a:solidFill>
              </a:rPr>
              <a:pPr/>
              <a:t>20</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64569"/>
                                        </p:tgtEl>
                                        <p:attrNameLst>
                                          <p:attrName>style.visibility</p:attrName>
                                        </p:attrNameLst>
                                      </p:cBhvr>
                                      <p:to>
                                        <p:strVal val="visible"/>
                                      </p:to>
                                    </p:set>
                                    <p:animEffect transition="in" filter="strips(upRight)">
                                      <p:cBhvr>
                                        <p:cTn id="7" dur="500"/>
                                        <p:tgtEl>
                                          <p:spTgt spid="364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457200" y="76200"/>
            <a:ext cx="8305800" cy="1143000"/>
          </a:xfrm>
          <a:extLst/>
        </p:spPr>
        <p:txBody>
          <a:bodyPr/>
          <a:lstStyle/>
          <a:p>
            <a:pPr>
              <a:defRPr/>
            </a:pPr>
            <a:r>
              <a:rPr lang="en-US"/>
              <a:t>The Scattergraph Method</a:t>
            </a:r>
          </a:p>
        </p:txBody>
      </p:sp>
      <p:sp>
        <p:nvSpPr>
          <p:cNvPr id="366595" name="Rectangle 3"/>
          <p:cNvSpPr>
            <a:spLocks noChangeArrowheads="1"/>
          </p:cNvSpPr>
          <p:nvPr/>
        </p:nvSpPr>
        <p:spPr bwMode="auto">
          <a:xfrm>
            <a:off x="762000" y="1285875"/>
            <a:ext cx="8037513" cy="831850"/>
          </a:xfrm>
          <a:prstGeom prst="rect">
            <a:avLst/>
          </a:prstGeom>
          <a:solidFill>
            <a:srgbClr val="CEF7C1"/>
          </a:solidFill>
          <a:ln w="12700">
            <a:solidFill>
              <a:schemeClr val="tx1"/>
            </a:solidFill>
            <a:miter lim="800000"/>
            <a:headEnd/>
            <a:tailEnd/>
          </a:ln>
          <a:effectLst>
            <a:outerShdw dist="71842" dir="2700000" algn="ctr" rotWithShape="0">
              <a:schemeClr val="bg2"/>
            </a:outerShdw>
          </a:effectLst>
        </p:spPr>
        <p:txBody>
          <a:bodyPr lIns="90488" tIns="44450" rIns="90488" bIns="44450">
            <a:spAutoFit/>
          </a:bodyPr>
          <a:lstStyle/>
          <a:p>
            <a:pPr algn="ctr" eaLnBrk="1" hangingPunct="1">
              <a:spcBef>
                <a:spcPct val="50000"/>
              </a:spcBef>
              <a:defRPr/>
            </a:pPr>
            <a:r>
              <a:rPr lang="en-US" sz="2400">
                <a:solidFill>
                  <a:srgbClr val="006600"/>
                </a:solidFill>
                <a:effectLst>
                  <a:outerShdw blurRad="38100" dist="38100" dir="2700000" algn="tl">
                    <a:srgbClr val="000000"/>
                  </a:outerShdw>
                </a:effectLst>
              </a:rPr>
              <a:t>Use one data point to estimate the total level of activity and the total cost. </a:t>
            </a:r>
          </a:p>
        </p:txBody>
      </p:sp>
      <p:grpSp>
        <p:nvGrpSpPr>
          <p:cNvPr id="366596" name="Group 4"/>
          <p:cNvGrpSpPr>
            <a:grpSpLocks/>
          </p:cNvGrpSpPr>
          <p:nvPr/>
        </p:nvGrpSpPr>
        <p:grpSpPr bwMode="auto">
          <a:xfrm>
            <a:off x="1981200" y="4114800"/>
            <a:ext cx="4027488" cy="1219200"/>
            <a:chOff x="1248" y="2592"/>
            <a:chExt cx="2537" cy="768"/>
          </a:xfrm>
        </p:grpSpPr>
        <p:sp>
          <p:nvSpPr>
            <p:cNvPr id="176164" name="AutoShape 5"/>
            <p:cNvSpPr>
              <a:spLocks/>
            </p:cNvSpPr>
            <p:nvPr/>
          </p:nvSpPr>
          <p:spPr bwMode="auto">
            <a:xfrm>
              <a:off x="1248" y="2592"/>
              <a:ext cx="240" cy="768"/>
            </a:xfrm>
            <a:prstGeom prst="rightBrace">
              <a:avLst>
                <a:gd name="adj1" fmla="val 26667"/>
                <a:gd name="adj2" fmla="val 50000"/>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76165" name="Text Box 6"/>
            <p:cNvSpPr txBox="1">
              <a:spLocks noChangeArrowheads="1"/>
            </p:cNvSpPr>
            <p:nvPr/>
          </p:nvSpPr>
          <p:spPr bwMode="auto">
            <a:xfrm>
              <a:off x="1472" y="2854"/>
              <a:ext cx="231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a:t>Intercept = Fixed cost: $10,000</a:t>
              </a:r>
            </a:p>
          </p:txBody>
        </p:sp>
      </p:grpSp>
      <p:sp>
        <p:nvSpPr>
          <p:cNvPr id="366599" name="Line 7"/>
          <p:cNvSpPr>
            <a:spLocks noChangeShapeType="1"/>
          </p:cNvSpPr>
          <p:nvPr/>
        </p:nvSpPr>
        <p:spPr bwMode="auto">
          <a:xfrm>
            <a:off x="2743200" y="3962400"/>
            <a:ext cx="0" cy="144780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6600" name="Line 8"/>
          <p:cNvSpPr>
            <a:spLocks noChangeShapeType="1"/>
          </p:cNvSpPr>
          <p:nvPr/>
        </p:nvSpPr>
        <p:spPr bwMode="auto">
          <a:xfrm flipH="1">
            <a:off x="1981200" y="3886200"/>
            <a:ext cx="762000" cy="0"/>
          </a:xfrm>
          <a:prstGeom prst="line">
            <a:avLst/>
          </a:prstGeom>
          <a:noFill/>
          <a:ln w="38100" cap="rnd">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76135" name="Group 9"/>
          <p:cNvGrpSpPr>
            <a:grpSpLocks/>
          </p:cNvGrpSpPr>
          <p:nvPr/>
        </p:nvGrpSpPr>
        <p:grpSpPr bwMode="auto">
          <a:xfrm>
            <a:off x="685800" y="2127250"/>
            <a:ext cx="6726238" cy="4014788"/>
            <a:chOff x="624" y="1290"/>
            <a:chExt cx="4237" cy="2529"/>
          </a:xfrm>
        </p:grpSpPr>
        <p:sp>
          <p:nvSpPr>
            <p:cNvPr id="176144" name="Rectangle 10"/>
            <p:cNvSpPr>
              <a:spLocks noChangeArrowheads="1"/>
            </p:cNvSpPr>
            <p:nvPr/>
          </p:nvSpPr>
          <p:spPr bwMode="auto">
            <a:xfrm>
              <a:off x="1359" y="3330"/>
              <a:ext cx="307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0          1          2          3          4</a:t>
              </a:r>
            </a:p>
          </p:txBody>
        </p:sp>
        <p:sp>
          <p:nvSpPr>
            <p:cNvPr id="176145" name="Rectangle 11"/>
            <p:cNvSpPr>
              <a:spLocks noChangeArrowheads="1"/>
            </p:cNvSpPr>
            <p:nvPr/>
          </p:nvSpPr>
          <p:spPr bwMode="auto">
            <a:xfrm>
              <a:off x="4143" y="163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46" name="Rectangle 12"/>
            <p:cNvSpPr>
              <a:spLocks noChangeArrowheads="1"/>
            </p:cNvSpPr>
            <p:nvPr/>
          </p:nvSpPr>
          <p:spPr bwMode="auto">
            <a:xfrm rot="-5400000">
              <a:off x="-24" y="2196"/>
              <a:ext cx="1774"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Maintenance Cost</a:t>
              </a:r>
              <a:br>
                <a:rPr lang="en-US" sz="2200">
                  <a:solidFill>
                    <a:schemeClr val="tx2"/>
                  </a:solidFill>
                </a:rPr>
              </a:br>
              <a:r>
                <a:rPr lang="en-US" sz="2200">
                  <a:solidFill>
                    <a:schemeClr val="tx2"/>
                  </a:solidFill>
                </a:rPr>
                <a:t>1,000’s of Dollars</a:t>
              </a:r>
            </a:p>
          </p:txBody>
        </p:sp>
        <p:sp>
          <p:nvSpPr>
            <p:cNvPr id="176147" name="Rectangle 13"/>
            <p:cNvSpPr>
              <a:spLocks noChangeArrowheads="1"/>
            </p:cNvSpPr>
            <p:nvPr/>
          </p:nvSpPr>
          <p:spPr bwMode="auto">
            <a:xfrm>
              <a:off x="1137" y="2401"/>
              <a:ext cx="5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10</a:t>
              </a:r>
            </a:p>
          </p:txBody>
        </p:sp>
        <p:sp>
          <p:nvSpPr>
            <p:cNvPr id="176148" name="Rectangle 14"/>
            <p:cNvSpPr>
              <a:spLocks noChangeArrowheads="1"/>
            </p:cNvSpPr>
            <p:nvPr/>
          </p:nvSpPr>
          <p:spPr bwMode="auto">
            <a:xfrm>
              <a:off x="1137" y="1585"/>
              <a:ext cx="43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20</a:t>
              </a:r>
            </a:p>
          </p:txBody>
        </p:sp>
        <p:sp>
          <p:nvSpPr>
            <p:cNvPr id="176149" name="Rectangle 15"/>
            <p:cNvSpPr>
              <a:spLocks noChangeArrowheads="1"/>
            </p:cNvSpPr>
            <p:nvPr/>
          </p:nvSpPr>
          <p:spPr bwMode="auto">
            <a:xfrm>
              <a:off x="1233" y="3169"/>
              <a:ext cx="38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chemeClr val="tx2"/>
                  </a:solidFill>
                </a:rPr>
                <a:t>0</a:t>
              </a:r>
            </a:p>
          </p:txBody>
        </p:sp>
        <p:sp>
          <p:nvSpPr>
            <p:cNvPr id="176150" name="Rectangle 16"/>
            <p:cNvSpPr>
              <a:spLocks noChangeArrowheads="1"/>
            </p:cNvSpPr>
            <p:nvPr/>
          </p:nvSpPr>
          <p:spPr bwMode="auto">
            <a:xfrm>
              <a:off x="2175" y="1873"/>
              <a:ext cx="38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1" name="Rectangle 17"/>
            <p:cNvSpPr>
              <a:spLocks noChangeArrowheads="1"/>
            </p:cNvSpPr>
            <p:nvPr/>
          </p:nvSpPr>
          <p:spPr bwMode="auto">
            <a:xfrm>
              <a:off x="2319" y="220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2" name="Rectangle 18"/>
            <p:cNvSpPr>
              <a:spLocks noChangeArrowheads="1"/>
            </p:cNvSpPr>
            <p:nvPr/>
          </p:nvSpPr>
          <p:spPr bwMode="auto">
            <a:xfrm>
              <a:off x="1791" y="2257"/>
              <a:ext cx="43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3" name="Rectangle 19"/>
            <p:cNvSpPr>
              <a:spLocks noChangeArrowheads="1"/>
            </p:cNvSpPr>
            <p:nvPr/>
          </p:nvSpPr>
          <p:spPr bwMode="auto">
            <a:xfrm>
              <a:off x="2511" y="196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4" name="Rectangle 20"/>
            <p:cNvSpPr>
              <a:spLocks noChangeArrowheads="1"/>
            </p:cNvSpPr>
            <p:nvPr/>
          </p:nvSpPr>
          <p:spPr bwMode="auto">
            <a:xfrm>
              <a:off x="3231" y="1729"/>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5" name="Rectangle 21"/>
            <p:cNvSpPr>
              <a:spLocks noChangeArrowheads="1"/>
            </p:cNvSpPr>
            <p:nvPr/>
          </p:nvSpPr>
          <p:spPr bwMode="auto">
            <a:xfrm>
              <a:off x="2991" y="2065"/>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6" name="Rectangle 22"/>
            <p:cNvSpPr>
              <a:spLocks noChangeArrowheads="1"/>
            </p:cNvSpPr>
            <p:nvPr/>
          </p:nvSpPr>
          <p:spPr bwMode="auto">
            <a:xfrm>
              <a:off x="3615" y="187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7" name="Rectangle 23"/>
            <p:cNvSpPr>
              <a:spLocks noChangeArrowheads="1"/>
            </p:cNvSpPr>
            <p:nvPr/>
          </p:nvSpPr>
          <p:spPr bwMode="auto">
            <a:xfrm>
              <a:off x="3231" y="2113"/>
              <a:ext cx="718"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8" name="Rectangle 24"/>
            <p:cNvSpPr>
              <a:spLocks noChangeArrowheads="1"/>
            </p:cNvSpPr>
            <p:nvPr/>
          </p:nvSpPr>
          <p:spPr bwMode="auto">
            <a:xfrm>
              <a:off x="3711" y="1633"/>
              <a:ext cx="28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rgbClr val="009900"/>
                  </a:solidFill>
                </a:rPr>
                <a:t>*</a:t>
              </a:r>
            </a:p>
          </p:txBody>
        </p:sp>
        <p:sp>
          <p:nvSpPr>
            <p:cNvPr id="176159" name="Rectangle 25"/>
            <p:cNvSpPr>
              <a:spLocks noChangeArrowheads="1"/>
            </p:cNvSpPr>
            <p:nvPr/>
          </p:nvSpPr>
          <p:spPr bwMode="auto">
            <a:xfrm>
              <a:off x="1354" y="3552"/>
              <a:ext cx="3454"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200">
                  <a:solidFill>
                    <a:schemeClr val="tx2"/>
                  </a:solidFill>
                </a:rPr>
                <a:t>Patient-days in 1,000’s</a:t>
              </a:r>
            </a:p>
          </p:txBody>
        </p:sp>
        <p:sp>
          <p:nvSpPr>
            <p:cNvPr id="176160" name="Line 26"/>
            <p:cNvSpPr>
              <a:spLocks noChangeShapeType="1"/>
            </p:cNvSpPr>
            <p:nvPr/>
          </p:nvSpPr>
          <p:spPr bwMode="auto">
            <a:xfrm>
              <a:off x="1454" y="3339"/>
              <a:ext cx="292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61" name="Line 27"/>
            <p:cNvSpPr>
              <a:spLocks noChangeShapeType="1"/>
            </p:cNvSpPr>
            <p:nvPr/>
          </p:nvSpPr>
          <p:spPr bwMode="auto">
            <a:xfrm flipV="1">
              <a:off x="1454" y="1536"/>
              <a:ext cx="0" cy="182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62" name="Text Box 28"/>
            <p:cNvSpPr txBox="1">
              <a:spLocks noChangeArrowheads="1"/>
            </p:cNvSpPr>
            <p:nvPr/>
          </p:nvSpPr>
          <p:spPr bwMode="auto">
            <a:xfrm>
              <a:off x="4335" y="3203"/>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176163" name="Text Box 29"/>
            <p:cNvSpPr txBox="1">
              <a:spLocks noChangeArrowheads="1"/>
            </p:cNvSpPr>
            <p:nvPr/>
          </p:nvSpPr>
          <p:spPr bwMode="auto">
            <a:xfrm>
              <a:off x="1344" y="1290"/>
              <a:ext cx="244"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grpSp>
      <p:sp>
        <p:nvSpPr>
          <p:cNvPr id="176136" name="Line 30"/>
          <p:cNvSpPr>
            <a:spLocks noChangeShapeType="1"/>
          </p:cNvSpPr>
          <p:nvPr/>
        </p:nvSpPr>
        <p:spPr bwMode="auto">
          <a:xfrm flipV="1">
            <a:off x="2009775" y="2779713"/>
            <a:ext cx="4851400" cy="1320800"/>
          </a:xfrm>
          <a:prstGeom prst="line">
            <a:avLst/>
          </a:prstGeom>
          <a:noFill/>
          <a:ln w="38100">
            <a:solidFill>
              <a:srgbClr val="FF3300"/>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grpSp>
        <p:nvGrpSpPr>
          <p:cNvPr id="366623" name="Group 31"/>
          <p:cNvGrpSpPr>
            <a:grpSpLocks/>
          </p:cNvGrpSpPr>
          <p:nvPr/>
        </p:nvGrpSpPr>
        <p:grpSpPr bwMode="auto">
          <a:xfrm>
            <a:off x="609600" y="5410200"/>
            <a:ext cx="2508250" cy="1143000"/>
            <a:chOff x="384" y="3408"/>
            <a:chExt cx="1580" cy="720"/>
          </a:xfrm>
        </p:grpSpPr>
        <p:sp>
          <p:nvSpPr>
            <p:cNvPr id="366624" name="Text Box 32"/>
            <p:cNvSpPr txBox="1">
              <a:spLocks noChangeArrowheads="1"/>
            </p:cNvSpPr>
            <p:nvPr/>
          </p:nvSpPr>
          <p:spPr bwMode="auto">
            <a:xfrm>
              <a:off x="384" y="3859"/>
              <a:ext cx="1580"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r>
                <a:rPr lang="en-US" sz="2200">
                  <a:solidFill>
                    <a:srgbClr val="006600"/>
                  </a:solidFill>
                  <a:effectLst>
                    <a:outerShdw blurRad="38100" dist="38100" dir="2700000" algn="tl">
                      <a:srgbClr val="000000"/>
                    </a:outerShdw>
                  </a:effectLst>
                </a:rPr>
                <a:t>Patient days = 800</a:t>
              </a:r>
            </a:p>
          </p:txBody>
        </p:sp>
        <p:sp>
          <p:nvSpPr>
            <p:cNvPr id="176143" name="Line 33"/>
            <p:cNvSpPr>
              <a:spLocks noChangeShapeType="1"/>
            </p:cNvSpPr>
            <p:nvPr/>
          </p:nvSpPr>
          <p:spPr bwMode="auto">
            <a:xfrm flipV="1">
              <a:off x="1296" y="3408"/>
              <a:ext cx="384" cy="48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grpSp>
      <p:grpSp>
        <p:nvGrpSpPr>
          <p:cNvPr id="366626" name="Group 34"/>
          <p:cNvGrpSpPr>
            <a:grpSpLocks/>
          </p:cNvGrpSpPr>
          <p:nvPr/>
        </p:nvGrpSpPr>
        <p:grpSpPr bwMode="auto">
          <a:xfrm>
            <a:off x="2057400" y="2286000"/>
            <a:ext cx="4559300" cy="1524000"/>
            <a:chOff x="1296" y="1440"/>
            <a:chExt cx="2872" cy="960"/>
          </a:xfrm>
        </p:grpSpPr>
        <p:sp>
          <p:nvSpPr>
            <p:cNvPr id="366627" name="Text Box 35"/>
            <p:cNvSpPr txBox="1">
              <a:spLocks noChangeArrowheads="1"/>
            </p:cNvSpPr>
            <p:nvPr/>
          </p:nvSpPr>
          <p:spPr bwMode="auto">
            <a:xfrm>
              <a:off x="1392" y="1440"/>
              <a:ext cx="2776"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r>
                <a:rPr lang="en-US" sz="2200">
                  <a:solidFill>
                    <a:srgbClr val="006600"/>
                  </a:solidFill>
                  <a:effectLst>
                    <a:outerShdw blurRad="38100" dist="38100" dir="2700000" algn="tl">
                      <a:srgbClr val="000000"/>
                    </a:outerShdw>
                  </a:effectLst>
                </a:rPr>
                <a:t>Total maintenance cost = $11,000</a:t>
              </a:r>
            </a:p>
          </p:txBody>
        </p:sp>
        <p:sp>
          <p:nvSpPr>
            <p:cNvPr id="176141" name="Line 36"/>
            <p:cNvSpPr>
              <a:spLocks noChangeShapeType="1"/>
            </p:cNvSpPr>
            <p:nvPr/>
          </p:nvSpPr>
          <p:spPr bwMode="auto">
            <a:xfrm flipH="1">
              <a:off x="1296" y="1680"/>
              <a:ext cx="384" cy="72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grpSp>
      <p:sp>
        <p:nvSpPr>
          <p:cNvPr id="176139"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3D68C8-454A-4713-9DEC-38362F528E2B}" type="slidenum">
              <a:rPr lang="en-US">
                <a:solidFill>
                  <a:srgbClr val="045C75"/>
                </a:solidFill>
              </a:rPr>
              <a:pPr/>
              <a:t>21</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66596"/>
                                        </p:tgtEl>
                                        <p:attrNameLst>
                                          <p:attrName>style.visibility</p:attrName>
                                        </p:attrNameLst>
                                      </p:cBhvr>
                                      <p:to>
                                        <p:strVal val="visible"/>
                                      </p:to>
                                    </p:set>
                                    <p:animEffect transition="in" filter="wipe(left)">
                                      <p:cBhvr>
                                        <p:cTn id="7" dur="1000"/>
                                        <p:tgtEl>
                                          <p:spTgt spid="366596"/>
                                        </p:tgtEl>
                                      </p:cBhvr>
                                    </p:animEffect>
                                  </p:childTnLst>
                                </p:cTn>
                              </p:par>
                            </p:childTnLst>
                          </p:cTn>
                        </p:par>
                        <p:par>
                          <p:cTn id="8" fill="hold" nodeType="afterGroup">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66599"/>
                                        </p:tgtEl>
                                        <p:attrNameLst>
                                          <p:attrName>style.visibility</p:attrName>
                                        </p:attrNameLst>
                                      </p:cBhvr>
                                      <p:to>
                                        <p:strVal val="visible"/>
                                      </p:to>
                                    </p:set>
                                    <p:animEffect transition="in" filter="wipe(up)">
                                      <p:cBhvr>
                                        <p:cTn id="11" dur="500"/>
                                        <p:tgtEl>
                                          <p:spTgt spid="366599"/>
                                        </p:tgtEl>
                                      </p:cBhvr>
                                    </p:animEffect>
                                  </p:childTnLst>
                                </p:cTn>
                              </p:par>
                            </p:childTnLst>
                          </p:cTn>
                        </p:par>
                        <p:par>
                          <p:cTn id="12" fill="hold" nodeType="afterGroup">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366600"/>
                                        </p:tgtEl>
                                        <p:attrNameLst>
                                          <p:attrName>style.visibility</p:attrName>
                                        </p:attrNameLst>
                                      </p:cBhvr>
                                      <p:to>
                                        <p:strVal val="visible"/>
                                      </p:to>
                                    </p:set>
                                    <p:animEffect transition="in" filter="wipe(right)">
                                      <p:cBhvr>
                                        <p:cTn id="15" dur="500"/>
                                        <p:tgtEl>
                                          <p:spTgt spid="36660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12" fill="hold" nodeType="clickEffect">
                                  <p:stCondLst>
                                    <p:cond delay="0"/>
                                  </p:stCondLst>
                                  <p:childTnLst>
                                    <p:set>
                                      <p:cBhvr>
                                        <p:cTn id="19" dur="1" fill="hold">
                                          <p:stCondLst>
                                            <p:cond delay="0"/>
                                          </p:stCondLst>
                                        </p:cTn>
                                        <p:tgtEl>
                                          <p:spTgt spid="366626"/>
                                        </p:tgtEl>
                                        <p:attrNameLst>
                                          <p:attrName>style.visibility</p:attrName>
                                        </p:attrNameLst>
                                      </p:cBhvr>
                                      <p:to>
                                        <p:strVal val="visible"/>
                                      </p:to>
                                    </p:set>
                                    <p:animEffect transition="in" filter="strips(downLeft)">
                                      <p:cBhvr>
                                        <p:cTn id="20" dur="500"/>
                                        <p:tgtEl>
                                          <p:spTgt spid="366626"/>
                                        </p:tgtEl>
                                      </p:cBhvr>
                                    </p:animEffect>
                                  </p:childTnLst>
                                </p:cTn>
                              </p:par>
                            </p:childTnLst>
                          </p:cTn>
                        </p:par>
                        <p:par>
                          <p:cTn id="21" fill="hold" nodeType="afterGroup">
                            <p:stCondLst>
                              <p:cond delay="500"/>
                            </p:stCondLst>
                            <p:childTnLst>
                              <p:par>
                                <p:cTn id="22" presetID="18" presetClass="entr" presetSubtype="3" fill="hold" nodeType="afterEffect">
                                  <p:stCondLst>
                                    <p:cond delay="0"/>
                                  </p:stCondLst>
                                  <p:childTnLst>
                                    <p:set>
                                      <p:cBhvr>
                                        <p:cTn id="23" dur="1" fill="hold">
                                          <p:stCondLst>
                                            <p:cond delay="0"/>
                                          </p:stCondLst>
                                        </p:cTn>
                                        <p:tgtEl>
                                          <p:spTgt spid="366623"/>
                                        </p:tgtEl>
                                        <p:attrNameLst>
                                          <p:attrName>style.visibility</p:attrName>
                                        </p:attrNameLst>
                                      </p:cBhvr>
                                      <p:to>
                                        <p:strVal val="visible"/>
                                      </p:to>
                                    </p:set>
                                    <p:animEffect transition="in" filter="strips(upRight)">
                                      <p:cBhvr>
                                        <p:cTn id="24" dur="500"/>
                                        <p:tgtEl>
                                          <p:spTgt spid="3666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9" grpId="0" animBg="1"/>
      <p:bldP spid="36660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457200" y="76200"/>
            <a:ext cx="8305800" cy="1143000"/>
          </a:xfrm>
          <a:extLst/>
        </p:spPr>
        <p:txBody>
          <a:bodyPr/>
          <a:lstStyle/>
          <a:p>
            <a:pPr>
              <a:defRPr/>
            </a:pPr>
            <a:r>
              <a:rPr lang="en-US" dirty="0"/>
              <a:t>The </a:t>
            </a:r>
            <a:r>
              <a:rPr lang="en-US" dirty="0" err="1"/>
              <a:t>Scattergraph</a:t>
            </a:r>
            <a:r>
              <a:rPr lang="en-US" dirty="0"/>
              <a:t> Method</a:t>
            </a:r>
          </a:p>
        </p:txBody>
      </p:sp>
      <p:sp>
        <p:nvSpPr>
          <p:cNvPr id="368643" name="Rectangle 3"/>
          <p:cNvSpPr>
            <a:spLocks noChangeArrowheads="1"/>
          </p:cNvSpPr>
          <p:nvPr/>
        </p:nvSpPr>
        <p:spPr bwMode="auto">
          <a:xfrm>
            <a:off x="762000" y="1285875"/>
            <a:ext cx="8037513" cy="831850"/>
          </a:xfrm>
          <a:prstGeom prst="rect">
            <a:avLst/>
          </a:prstGeom>
          <a:solidFill>
            <a:srgbClr val="CEF7C1"/>
          </a:solidFill>
          <a:ln w="12700">
            <a:solidFill>
              <a:schemeClr val="tx1"/>
            </a:solidFill>
            <a:miter lim="800000"/>
            <a:headEnd/>
            <a:tailEnd/>
          </a:ln>
          <a:effectLst>
            <a:outerShdw dist="71842" dir="2700000" algn="ctr" rotWithShape="0">
              <a:schemeClr val="bg2"/>
            </a:outerShdw>
          </a:effectLst>
        </p:spPr>
        <p:txBody>
          <a:bodyPr lIns="90488" tIns="44450" rIns="90488" bIns="44450">
            <a:spAutoFit/>
          </a:bodyPr>
          <a:lstStyle/>
          <a:p>
            <a:pPr algn="ctr" eaLnBrk="1" hangingPunct="1">
              <a:spcBef>
                <a:spcPct val="50000"/>
              </a:spcBef>
              <a:defRPr/>
            </a:pPr>
            <a:r>
              <a:rPr lang="en-US" sz="2400">
                <a:solidFill>
                  <a:srgbClr val="006600"/>
                </a:solidFill>
                <a:effectLst>
                  <a:outerShdw blurRad="38100" dist="38100" dir="2700000" algn="tl">
                    <a:srgbClr val="000000"/>
                  </a:outerShdw>
                </a:effectLst>
              </a:rPr>
              <a:t>Make a quick estimate of variable cost per unit and determine the cost equation. </a:t>
            </a:r>
          </a:p>
        </p:txBody>
      </p:sp>
      <p:grpSp>
        <p:nvGrpSpPr>
          <p:cNvPr id="368644" name="Group 4"/>
          <p:cNvGrpSpPr>
            <a:grpSpLocks/>
          </p:cNvGrpSpPr>
          <p:nvPr/>
        </p:nvGrpSpPr>
        <p:grpSpPr bwMode="auto">
          <a:xfrm>
            <a:off x="1524000" y="3886200"/>
            <a:ext cx="6324600" cy="701675"/>
            <a:chOff x="1296" y="2496"/>
            <a:chExt cx="3984" cy="442"/>
          </a:xfrm>
        </p:grpSpPr>
        <p:sp>
          <p:nvSpPr>
            <p:cNvPr id="178190" name="Text Box 5"/>
            <p:cNvSpPr txBox="1">
              <a:spLocks noChangeArrowheads="1"/>
            </p:cNvSpPr>
            <p:nvPr/>
          </p:nvSpPr>
          <p:spPr bwMode="auto">
            <a:xfrm>
              <a:off x="1296" y="2585"/>
              <a:ext cx="1799"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a:t>Variable cost per unit = </a:t>
              </a:r>
            </a:p>
          </p:txBody>
        </p:sp>
        <p:grpSp>
          <p:nvGrpSpPr>
            <p:cNvPr id="178191" name="Group 6"/>
            <p:cNvGrpSpPr>
              <a:grpSpLocks/>
            </p:cNvGrpSpPr>
            <p:nvPr/>
          </p:nvGrpSpPr>
          <p:grpSpPr bwMode="auto">
            <a:xfrm>
              <a:off x="3084" y="2496"/>
              <a:ext cx="672" cy="442"/>
              <a:chOff x="3792" y="2359"/>
              <a:chExt cx="672" cy="442"/>
            </a:xfrm>
          </p:grpSpPr>
          <p:sp>
            <p:nvSpPr>
              <p:cNvPr id="178193" name="Text Box 7"/>
              <p:cNvSpPr txBox="1">
                <a:spLocks noChangeArrowheads="1"/>
              </p:cNvSpPr>
              <p:nvPr/>
            </p:nvSpPr>
            <p:spPr bwMode="auto">
              <a:xfrm>
                <a:off x="3826" y="2359"/>
                <a:ext cx="605"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t>$1,000</a:t>
                </a:r>
                <a:br>
                  <a:rPr lang="en-US" sz="2000"/>
                </a:br>
                <a:r>
                  <a:rPr lang="en-US" sz="2000"/>
                  <a:t> 800</a:t>
                </a:r>
              </a:p>
            </p:txBody>
          </p:sp>
          <p:sp>
            <p:nvSpPr>
              <p:cNvPr id="178194" name="Line 8"/>
              <p:cNvSpPr>
                <a:spLocks noChangeShapeType="1"/>
              </p:cNvSpPr>
              <p:nvPr/>
            </p:nvSpPr>
            <p:spPr bwMode="auto">
              <a:xfrm>
                <a:off x="3792" y="2576"/>
                <a:ext cx="67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68649" name="Text Box 9"/>
            <p:cNvSpPr txBox="1">
              <a:spLocks noChangeArrowheads="1"/>
            </p:cNvSpPr>
            <p:nvPr/>
          </p:nvSpPr>
          <p:spPr bwMode="auto">
            <a:xfrm>
              <a:off x="3792" y="2585"/>
              <a:ext cx="1488"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r>
                <a:rPr lang="en-US" sz="2000"/>
                <a:t>= </a:t>
              </a:r>
              <a:r>
                <a:rPr lang="en-US" sz="2000">
                  <a:solidFill>
                    <a:srgbClr val="FF0000"/>
                  </a:solidFill>
                  <a:effectLst>
                    <a:outerShdw blurRad="38100" dist="38100" dir="2700000" algn="tl">
                      <a:srgbClr val="000000"/>
                    </a:outerShdw>
                  </a:effectLst>
                </a:rPr>
                <a:t>$1.25/patient-day</a:t>
              </a:r>
            </a:p>
          </p:txBody>
        </p:sp>
      </p:grpSp>
      <p:sp>
        <p:nvSpPr>
          <p:cNvPr id="368650" name="Text Box 10"/>
          <p:cNvSpPr txBox="1">
            <a:spLocks noChangeArrowheads="1"/>
          </p:cNvSpPr>
          <p:nvPr/>
        </p:nvSpPr>
        <p:spPr bwMode="auto">
          <a:xfrm>
            <a:off x="2971800" y="4800600"/>
            <a:ext cx="3657600" cy="528638"/>
          </a:xfrm>
          <a:prstGeom prst="rect">
            <a:avLst/>
          </a:prstGeom>
          <a:solidFill>
            <a:schemeClr val="tx2"/>
          </a:solidFill>
          <a:ln w="9525">
            <a:solidFill>
              <a:schemeClr val="tx1"/>
            </a:solidFill>
            <a:miter lim="800000"/>
            <a:headEnd/>
            <a:tailEnd/>
          </a:ln>
          <a:effectLst>
            <a:outerShdw dist="35921" dir="2700000" algn="ctr" rotWithShape="0">
              <a:schemeClr val="bg2"/>
            </a:outerShdw>
          </a:effectLst>
        </p:spPr>
        <p:txBody>
          <a:bodyPr wrap="none">
            <a:spAutoFit/>
          </a:bodyPr>
          <a:lstStyle/>
          <a:p>
            <a:pPr eaLnBrk="1" hangingPunct="1">
              <a:defRPr/>
            </a:pPr>
            <a:r>
              <a:rPr lang="en-US" sz="2800">
                <a:solidFill>
                  <a:srgbClr val="FFFFEB"/>
                </a:solidFill>
                <a:effectLst>
                  <a:outerShdw blurRad="38100" dist="38100" dir="2700000" algn="tl">
                    <a:srgbClr val="000000"/>
                  </a:outerShdw>
                </a:effectLst>
              </a:rPr>
              <a:t>Y = $10,000 + $1.25X</a:t>
            </a:r>
          </a:p>
        </p:txBody>
      </p:sp>
      <p:graphicFrame>
        <p:nvGraphicFramePr>
          <p:cNvPr id="178182" name="Object 11"/>
          <p:cNvGraphicFramePr>
            <a:graphicFrameLocks noChangeAspect="1"/>
          </p:cNvGraphicFramePr>
          <p:nvPr/>
        </p:nvGraphicFramePr>
        <p:xfrm>
          <a:off x="1066800" y="2438400"/>
          <a:ext cx="7086600" cy="1144588"/>
        </p:xfrm>
        <a:graphic>
          <a:graphicData uri="http://schemas.openxmlformats.org/presentationml/2006/ole">
            <p:oleObj spid="_x0000_s178199" name="Worksheet" r:id="rId4" imgW="4238513" imgH="685908" progId="Excel.Sheet.8">
              <p:embed/>
            </p:oleObj>
          </a:graphicData>
        </a:graphic>
      </p:graphicFrame>
      <p:grpSp>
        <p:nvGrpSpPr>
          <p:cNvPr id="368652" name="Group 12"/>
          <p:cNvGrpSpPr>
            <a:grpSpLocks/>
          </p:cNvGrpSpPr>
          <p:nvPr/>
        </p:nvGrpSpPr>
        <p:grpSpPr bwMode="auto">
          <a:xfrm>
            <a:off x="457200" y="5181600"/>
            <a:ext cx="2817813" cy="1016000"/>
            <a:chOff x="288" y="3264"/>
            <a:chExt cx="1775" cy="640"/>
          </a:xfrm>
        </p:grpSpPr>
        <p:sp>
          <p:nvSpPr>
            <p:cNvPr id="178188" name="Line 13"/>
            <p:cNvSpPr>
              <a:spLocks noChangeShapeType="1"/>
            </p:cNvSpPr>
            <p:nvPr/>
          </p:nvSpPr>
          <p:spPr bwMode="auto">
            <a:xfrm flipV="1">
              <a:off x="1152" y="3264"/>
              <a:ext cx="768" cy="38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368654" name="Text Box 14"/>
            <p:cNvSpPr txBox="1">
              <a:spLocks noChangeArrowheads="1"/>
            </p:cNvSpPr>
            <p:nvPr/>
          </p:nvSpPr>
          <p:spPr bwMode="auto">
            <a:xfrm>
              <a:off x="288" y="3648"/>
              <a:ext cx="1775" cy="256"/>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wrap="none">
              <a:spAutoFit/>
            </a:bodyPr>
            <a:lstStyle/>
            <a:p>
              <a:pPr eaLnBrk="1" hangingPunct="1">
                <a:defRPr/>
              </a:pPr>
              <a:r>
                <a:rPr lang="en-US" sz="2000">
                  <a:solidFill>
                    <a:srgbClr val="FFFFEB"/>
                  </a:solidFill>
                  <a:effectLst>
                    <a:outerShdw blurRad="38100" dist="38100" dir="2700000" algn="tl">
                      <a:srgbClr val="000000"/>
                    </a:outerShdw>
                  </a:effectLst>
                </a:rPr>
                <a:t>Total maintenance cost</a:t>
              </a:r>
            </a:p>
          </p:txBody>
        </p:sp>
      </p:grpSp>
      <p:grpSp>
        <p:nvGrpSpPr>
          <p:cNvPr id="368655" name="Group 15"/>
          <p:cNvGrpSpPr>
            <a:grpSpLocks/>
          </p:cNvGrpSpPr>
          <p:nvPr/>
        </p:nvGrpSpPr>
        <p:grpSpPr bwMode="auto">
          <a:xfrm>
            <a:off x="5870575" y="5105400"/>
            <a:ext cx="2816225" cy="1092200"/>
            <a:chOff x="3698" y="3216"/>
            <a:chExt cx="1774" cy="688"/>
          </a:xfrm>
        </p:grpSpPr>
        <p:sp>
          <p:nvSpPr>
            <p:cNvPr id="178186" name="Line 16"/>
            <p:cNvSpPr>
              <a:spLocks noChangeShapeType="1"/>
            </p:cNvSpPr>
            <p:nvPr/>
          </p:nvSpPr>
          <p:spPr bwMode="auto">
            <a:xfrm flipH="1" flipV="1">
              <a:off x="4128" y="3216"/>
              <a:ext cx="480" cy="432"/>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368657" name="Text Box 17"/>
            <p:cNvSpPr txBox="1">
              <a:spLocks noChangeArrowheads="1"/>
            </p:cNvSpPr>
            <p:nvPr/>
          </p:nvSpPr>
          <p:spPr bwMode="auto">
            <a:xfrm>
              <a:off x="3698" y="3648"/>
              <a:ext cx="1774" cy="256"/>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wrap="none">
              <a:spAutoFit/>
            </a:bodyPr>
            <a:lstStyle/>
            <a:p>
              <a:pPr eaLnBrk="1" hangingPunct="1">
                <a:defRPr/>
              </a:pPr>
              <a:r>
                <a:rPr lang="en-US" sz="2000">
                  <a:solidFill>
                    <a:srgbClr val="FFFFEB"/>
                  </a:solidFill>
                  <a:effectLst>
                    <a:outerShdw blurRad="38100" dist="38100" dir="2700000" algn="tl">
                      <a:srgbClr val="000000"/>
                    </a:outerShdw>
                  </a:effectLst>
                </a:rPr>
                <a:t>Number of patient days</a:t>
              </a:r>
            </a:p>
          </p:txBody>
        </p:sp>
      </p:grpSp>
      <p:sp>
        <p:nvSpPr>
          <p:cNvPr id="17818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53AE8C5-6162-4558-9D17-E00D5C241FDA}" type="slidenum">
              <a:rPr lang="en-US">
                <a:solidFill>
                  <a:srgbClr val="045C75"/>
                </a:solidFill>
              </a:rPr>
              <a:pPr/>
              <a:t>22</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68644"/>
                                        </p:tgtEl>
                                        <p:attrNameLst>
                                          <p:attrName>style.visibility</p:attrName>
                                        </p:attrNameLst>
                                      </p:cBhvr>
                                      <p:to>
                                        <p:strVal val="visible"/>
                                      </p:to>
                                    </p:set>
                                    <p:animEffect transition="in" filter="dissolve">
                                      <p:cBhvr>
                                        <p:cTn id="7" dur="500"/>
                                        <p:tgtEl>
                                          <p:spTgt spid="3686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8650"/>
                                        </p:tgtEl>
                                        <p:attrNameLst>
                                          <p:attrName>style.visibility</p:attrName>
                                        </p:attrNameLst>
                                      </p:cBhvr>
                                      <p:to>
                                        <p:strVal val="visible"/>
                                      </p:to>
                                    </p:set>
                                    <p:animEffect transition="in" filter="dissolve">
                                      <p:cBhvr>
                                        <p:cTn id="12" dur="500"/>
                                        <p:tgtEl>
                                          <p:spTgt spid="368650"/>
                                        </p:tgtEl>
                                      </p:cBhvr>
                                    </p:animEffect>
                                  </p:childTnLst>
                                </p:cTn>
                              </p:par>
                            </p:childTnLst>
                          </p:cTn>
                        </p:par>
                        <p:par>
                          <p:cTn id="13" fill="hold" nodeType="afterGroup">
                            <p:stCondLst>
                              <p:cond delay="500"/>
                            </p:stCondLst>
                            <p:childTnLst>
                              <p:par>
                                <p:cTn id="14" presetID="18" presetClass="entr" presetSubtype="3" fill="hold" nodeType="afterEffect">
                                  <p:stCondLst>
                                    <p:cond delay="0"/>
                                  </p:stCondLst>
                                  <p:childTnLst>
                                    <p:set>
                                      <p:cBhvr>
                                        <p:cTn id="15" dur="1" fill="hold">
                                          <p:stCondLst>
                                            <p:cond delay="0"/>
                                          </p:stCondLst>
                                        </p:cTn>
                                        <p:tgtEl>
                                          <p:spTgt spid="368652"/>
                                        </p:tgtEl>
                                        <p:attrNameLst>
                                          <p:attrName>style.visibility</p:attrName>
                                        </p:attrNameLst>
                                      </p:cBhvr>
                                      <p:to>
                                        <p:strVal val="visible"/>
                                      </p:to>
                                    </p:set>
                                    <p:animEffect transition="in" filter="strips(upRight)">
                                      <p:cBhvr>
                                        <p:cTn id="16" dur="500"/>
                                        <p:tgtEl>
                                          <p:spTgt spid="368652"/>
                                        </p:tgtEl>
                                      </p:cBhvr>
                                    </p:animEffect>
                                  </p:childTnLst>
                                </p:cTn>
                              </p:par>
                            </p:childTnLst>
                          </p:cTn>
                        </p:par>
                        <p:par>
                          <p:cTn id="17" fill="hold" nodeType="afterGroup">
                            <p:stCondLst>
                              <p:cond delay="1000"/>
                            </p:stCondLst>
                            <p:childTnLst>
                              <p:par>
                                <p:cTn id="18" presetID="18" presetClass="entr" presetSubtype="9" fill="hold" nodeType="afterEffect">
                                  <p:stCondLst>
                                    <p:cond delay="0"/>
                                  </p:stCondLst>
                                  <p:childTnLst>
                                    <p:set>
                                      <p:cBhvr>
                                        <p:cTn id="19" dur="1" fill="hold">
                                          <p:stCondLst>
                                            <p:cond delay="0"/>
                                          </p:stCondLst>
                                        </p:cTn>
                                        <p:tgtEl>
                                          <p:spTgt spid="368655"/>
                                        </p:tgtEl>
                                        <p:attrNameLst>
                                          <p:attrName>style.visibility</p:attrName>
                                        </p:attrNameLst>
                                      </p:cBhvr>
                                      <p:to>
                                        <p:strVal val="visible"/>
                                      </p:to>
                                    </p:set>
                                    <p:animEffect transition="in" filter="strips(upLeft)">
                                      <p:cBhvr>
                                        <p:cTn id="20" dur="500"/>
                                        <p:tgtEl>
                                          <p:spTgt spid="368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457200" y="304800"/>
            <a:ext cx="8305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a:defRPr/>
            </a:pPr>
            <a:r>
              <a:rPr lang="en-US"/>
              <a:t>The High-Low Method</a:t>
            </a:r>
          </a:p>
        </p:txBody>
      </p:sp>
      <p:sp>
        <p:nvSpPr>
          <p:cNvPr id="180227" name="Rectangle 3"/>
          <p:cNvSpPr>
            <a:spLocks noGrp="1" noChangeArrowheads="1"/>
          </p:cNvSpPr>
          <p:nvPr>
            <p:ph type="body" idx="4294967295"/>
          </p:nvPr>
        </p:nvSpPr>
        <p:spPr>
          <a:xfrm>
            <a:off x="381000" y="1447800"/>
            <a:ext cx="8382000" cy="6858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85000"/>
              </a:lnSpc>
              <a:spcBef>
                <a:spcPct val="15000"/>
              </a:spcBef>
              <a:buFont typeface="Times" panose="02020603050405020304" pitchFamily="18" charset="0"/>
              <a:buNone/>
            </a:pPr>
            <a:r>
              <a:rPr lang="en-US" smtClean="0"/>
              <a:t>Assume the following hours of maintenance work and the total maintenance costs for six months.</a:t>
            </a:r>
            <a:br>
              <a:rPr lang="en-US" smtClean="0"/>
            </a:br>
            <a:r>
              <a:rPr lang="en-US" smtClean="0"/>
              <a:t/>
            </a:r>
            <a:br>
              <a:rPr lang="en-US" smtClean="0"/>
            </a:br>
            <a:endParaRPr lang="en-US" smtClean="0"/>
          </a:p>
          <a:p>
            <a:pPr algn="ctr">
              <a:lnSpc>
                <a:spcPct val="85000"/>
              </a:lnSpc>
              <a:spcBef>
                <a:spcPct val="15000"/>
              </a:spcBef>
              <a:buFont typeface="Times" panose="02020603050405020304" pitchFamily="18" charset="0"/>
              <a:buNone/>
            </a:pPr>
            <a:r>
              <a:rPr lang="en-US" smtClean="0"/>
              <a:t> </a:t>
            </a:r>
          </a:p>
          <a:p>
            <a:pPr algn="ctr">
              <a:lnSpc>
                <a:spcPct val="85000"/>
              </a:lnSpc>
              <a:spcBef>
                <a:spcPct val="15000"/>
              </a:spcBef>
              <a:buFont typeface="Times" panose="02020603050405020304" pitchFamily="18" charset="0"/>
              <a:buNone/>
            </a:pPr>
            <a:endParaRPr lang="en-US" smtClean="0"/>
          </a:p>
          <a:p>
            <a:pPr algn="ctr">
              <a:lnSpc>
                <a:spcPct val="85000"/>
              </a:lnSpc>
              <a:spcBef>
                <a:spcPct val="15000"/>
              </a:spcBef>
              <a:buFont typeface="Times" panose="02020603050405020304" pitchFamily="18" charset="0"/>
              <a:buNone/>
            </a:pPr>
            <a:endParaRPr lang="en-US" smtClean="0"/>
          </a:p>
          <a:p>
            <a:pPr>
              <a:lnSpc>
                <a:spcPct val="85000"/>
              </a:lnSpc>
              <a:spcBef>
                <a:spcPct val="15000"/>
              </a:spcBef>
              <a:buFont typeface="Times" panose="02020603050405020304" pitchFamily="18" charset="0"/>
              <a:buNone/>
            </a:pPr>
            <a:endParaRPr lang="en-US" smtClean="0"/>
          </a:p>
        </p:txBody>
      </p:sp>
      <p:pic>
        <p:nvPicPr>
          <p:cNvPr id="180228" name="Picture 4" descr="C5HiLo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47800" y="2209800"/>
            <a:ext cx="6172200" cy="43957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80229"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6F138D1-E8AE-4633-950D-808BB1FD0C8E}" type="slidenum">
              <a:rPr lang="en-US">
                <a:solidFill>
                  <a:srgbClr val="045C75"/>
                </a:solidFill>
              </a:rPr>
              <a:pPr/>
              <a:t>23</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457200" y="76200"/>
            <a:ext cx="8305800" cy="1143000"/>
          </a:xfrm>
          <a:extLst/>
        </p:spPr>
        <p:txBody>
          <a:bodyPr/>
          <a:lstStyle/>
          <a:p>
            <a:pPr>
              <a:defRPr/>
            </a:pPr>
            <a:r>
              <a:rPr lang="en-US" dirty="0"/>
              <a:t>The High-Low Method</a:t>
            </a:r>
          </a:p>
        </p:txBody>
      </p:sp>
      <p:pic>
        <p:nvPicPr>
          <p:cNvPr id="182275" name="Picture 3" descr="C5HiLo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 y="1308100"/>
            <a:ext cx="4876800" cy="46355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72740" name="Text Box 4"/>
          <p:cNvSpPr txBox="1">
            <a:spLocks noChangeArrowheads="1"/>
          </p:cNvSpPr>
          <p:nvPr/>
        </p:nvSpPr>
        <p:spPr bwMode="auto">
          <a:xfrm>
            <a:off x="5105400" y="1323975"/>
            <a:ext cx="3429000" cy="2663825"/>
          </a:xfrm>
          <a:prstGeom prst="rect">
            <a:avLst/>
          </a:prstGeom>
          <a:solidFill>
            <a:srgbClr val="A50021"/>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2800">
                <a:solidFill>
                  <a:srgbClr val="FFFFFF"/>
                </a:solidFill>
                <a:effectLst>
                  <a:outerShdw blurRad="38100" dist="38100" dir="2700000" algn="tl">
                    <a:srgbClr val="000000"/>
                  </a:outerShdw>
                </a:effectLst>
              </a:rPr>
              <a:t>The </a:t>
            </a:r>
            <a:r>
              <a:rPr lang="en-US" sz="2800" i="1">
                <a:solidFill>
                  <a:schemeClr val="tx2"/>
                </a:solidFill>
                <a:effectLst>
                  <a:outerShdw blurRad="38100" dist="38100" dir="2700000" algn="tl">
                    <a:srgbClr val="000000"/>
                  </a:outerShdw>
                </a:effectLst>
              </a:rPr>
              <a:t>variable cost per hour</a:t>
            </a:r>
            <a:r>
              <a:rPr lang="en-US" sz="2800">
                <a:solidFill>
                  <a:srgbClr val="FFFFFF"/>
                </a:solidFill>
                <a:effectLst>
                  <a:outerShdw blurRad="38100" dist="38100" dir="2700000" algn="tl">
                    <a:srgbClr val="000000"/>
                  </a:outerShdw>
                </a:effectLst>
              </a:rPr>
              <a:t> of maintenance is equal to the change in cost divided by the change in hours.</a:t>
            </a:r>
          </a:p>
        </p:txBody>
      </p:sp>
      <p:grpSp>
        <p:nvGrpSpPr>
          <p:cNvPr id="372741" name="Group 5"/>
          <p:cNvGrpSpPr>
            <a:grpSpLocks/>
          </p:cNvGrpSpPr>
          <p:nvPr/>
        </p:nvGrpSpPr>
        <p:grpSpPr bwMode="auto">
          <a:xfrm>
            <a:off x="5105400" y="4491038"/>
            <a:ext cx="3733800" cy="1143000"/>
            <a:chOff x="3216" y="2829"/>
            <a:chExt cx="2352" cy="720"/>
          </a:xfrm>
        </p:grpSpPr>
        <p:sp>
          <p:nvSpPr>
            <p:cNvPr id="182279" name="Rectangle 6"/>
            <p:cNvSpPr>
              <a:spLocks noChangeArrowheads="1"/>
            </p:cNvSpPr>
            <p:nvPr/>
          </p:nvSpPr>
          <p:spPr bwMode="auto">
            <a:xfrm>
              <a:off x="3216" y="2829"/>
              <a:ext cx="2352" cy="720"/>
            </a:xfrm>
            <a:prstGeom prst="rect">
              <a:avLst/>
            </a:prstGeom>
            <a:solidFill>
              <a:srgbClr val="FFFFEB"/>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182280" name="Group 7"/>
            <p:cNvGrpSpPr>
              <a:grpSpLocks/>
            </p:cNvGrpSpPr>
            <p:nvPr/>
          </p:nvGrpSpPr>
          <p:grpSpPr bwMode="auto">
            <a:xfrm>
              <a:off x="3330" y="2890"/>
              <a:ext cx="2161" cy="596"/>
              <a:chOff x="3350" y="2825"/>
              <a:chExt cx="2161" cy="596"/>
            </a:xfrm>
          </p:grpSpPr>
          <p:sp>
            <p:nvSpPr>
              <p:cNvPr id="372744" name="Text Box 8"/>
              <p:cNvSpPr txBox="1">
                <a:spLocks noChangeArrowheads="1"/>
              </p:cNvSpPr>
              <p:nvPr/>
            </p:nvSpPr>
            <p:spPr bwMode="auto">
              <a:xfrm>
                <a:off x="4128" y="2959"/>
                <a:ext cx="1383"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r>
                  <a:rPr lang="en-US" sz="2800">
                    <a:solidFill>
                      <a:schemeClr val="tx2"/>
                    </a:solidFill>
                  </a:rPr>
                  <a:t>= </a:t>
                </a:r>
                <a:r>
                  <a:rPr lang="en-US" sz="2800">
                    <a:solidFill>
                      <a:srgbClr val="FF0000"/>
                    </a:solidFill>
                    <a:effectLst>
                      <a:outerShdw blurRad="38100" dist="38100" dir="2700000" algn="tl">
                        <a:srgbClr val="000000"/>
                      </a:outerShdw>
                    </a:effectLst>
                  </a:rPr>
                  <a:t>$8.00/hour</a:t>
                </a:r>
              </a:p>
            </p:txBody>
          </p:sp>
          <p:grpSp>
            <p:nvGrpSpPr>
              <p:cNvPr id="182282" name="Group 9"/>
              <p:cNvGrpSpPr>
                <a:grpSpLocks/>
              </p:cNvGrpSpPr>
              <p:nvPr/>
            </p:nvGrpSpPr>
            <p:grpSpPr bwMode="auto">
              <a:xfrm>
                <a:off x="3350" y="2825"/>
                <a:ext cx="803" cy="596"/>
                <a:chOff x="3350" y="2825"/>
                <a:chExt cx="803" cy="596"/>
              </a:xfrm>
            </p:grpSpPr>
            <p:sp>
              <p:nvSpPr>
                <p:cNvPr id="182283" name="Text Box 10"/>
                <p:cNvSpPr txBox="1">
                  <a:spLocks noChangeArrowheads="1"/>
                </p:cNvSpPr>
                <p:nvPr/>
              </p:nvSpPr>
              <p:spPr bwMode="auto">
                <a:xfrm>
                  <a:off x="3350" y="2825"/>
                  <a:ext cx="803"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a:solidFill>
                        <a:schemeClr val="tx2"/>
                      </a:solidFill>
                    </a:rPr>
                    <a:t>$2,400</a:t>
                  </a:r>
                  <a:br>
                    <a:rPr lang="en-US" sz="2800">
                      <a:solidFill>
                        <a:schemeClr val="tx2"/>
                      </a:solidFill>
                    </a:rPr>
                  </a:br>
                  <a:r>
                    <a:rPr lang="en-US" sz="2800">
                      <a:solidFill>
                        <a:schemeClr val="tx2"/>
                      </a:solidFill>
                    </a:rPr>
                    <a:t>300</a:t>
                  </a:r>
                </a:p>
              </p:txBody>
            </p:sp>
            <p:sp>
              <p:nvSpPr>
                <p:cNvPr id="182284" name="Line 11"/>
                <p:cNvSpPr>
                  <a:spLocks noChangeShapeType="1"/>
                </p:cNvSpPr>
                <p:nvPr/>
              </p:nvSpPr>
              <p:spPr bwMode="auto">
                <a:xfrm>
                  <a:off x="3351" y="3129"/>
                  <a:ext cx="768" cy="0"/>
                </a:xfrm>
                <a:prstGeom prst="line">
                  <a:avLst/>
                </a:prstGeom>
                <a:noFill/>
                <a:ln w="3175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sp>
        <p:nvSpPr>
          <p:cNvPr id="18227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1303BAE-33C5-43DF-B313-34780B05A853}" type="slidenum">
              <a:rPr lang="en-US">
                <a:solidFill>
                  <a:srgbClr val="045C75"/>
                </a:solidFill>
              </a:rPr>
              <a:pPr/>
              <a:t>24</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72740"/>
                                        </p:tgtEl>
                                        <p:attrNameLst>
                                          <p:attrName>style.visibility</p:attrName>
                                        </p:attrNameLst>
                                      </p:cBhvr>
                                      <p:to>
                                        <p:strVal val="visible"/>
                                      </p:to>
                                    </p:set>
                                    <p:animEffect transition="in" filter="slide(fromTop)">
                                      <p:cBhvr>
                                        <p:cTn id="7" dur="500"/>
                                        <p:tgtEl>
                                          <p:spTgt spid="372740"/>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372741"/>
                                        </p:tgtEl>
                                        <p:attrNameLst>
                                          <p:attrName>style.visibility</p:attrName>
                                        </p:attrNameLst>
                                      </p:cBhvr>
                                      <p:to>
                                        <p:strVal val="visible"/>
                                      </p:to>
                                    </p:set>
                                    <p:animEffect transition="in" filter="dissolve">
                                      <p:cBhvr>
                                        <p:cTn id="11" dur="500"/>
                                        <p:tgtEl>
                                          <p:spTgt spid="372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0"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a:xfrm>
            <a:off x="457200" y="76200"/>
            <a:ext cx="8305800" cy="1143000"/>
          </a:xfrm>
          <a:extLst/>
        </p:spPr>
        <p:txBody>
          <a:bodyPr/>
          <a:lstStyle/>
          <a:p>
            <a:pPr>
              <a:defRPr/>
            </a:pPr>
            <a:r>
              <a:rPr lang="en-US"/>
              <a:t>The High-Low Method</a:t>
            </a:r>
          </a:p>
        </p:txBody>
      </p:sp>
      <p:pic>
        <p:nvPicPr>
          <p:cNvPr id="184323" name="Picture 3" descr="C5HiLo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62200" y="1295400"/>
            <a:ext cx="4343400" cy="2620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84324" name="Rectangle 4"/>
          <p:cNvSpPr>
            <a:spLocks noChangeArrowheads="1"/>
          </p:cNvSpPr>
          <p:nvPr/>
        </p:nvSpPr>
        <p:spPr bwMode="auto">
          <a:xfrm>
            <a:off x="4467225" y="2909888"/>
            <a:ext cx="2057400" cy="228600"/>
          </a:xfrm>
          <a:prstGeom prst="rect">
            <a:avLst/>
          </a:prstGeom>
          <a:noFill/>
          <a:ln w="38100">
            <a:solidFill>
              <a:srgbClr val="FF0000"/>
            </a:solidFill>
            <a:miter lim="800000"/>
            <a:headEnd/>
            <a:tailEnd/>
          </a:ln>
          <a:effectLst>
            <a:outerShdw dist="28398" dir="1593903"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374789" name="Text Box 5"/>
          <p:cNvSpPr txBox="1">
            <a:spLocks noChangeArrowheads="1"/>
          </p:cNvSpPr>
          <p:nvPr/>
        </p:nvSpPr>
        <p:spPr bwMode="auto">
          <a:xfrm>
            <a:off x="381000" y="3900488"/>
            <a:ext cx="83058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2800">
                <a:solidFill>
                  <a:srgbClr val="006600"/>
                </a:solidFill>
                <a:effectLst>
                  <a:outerShdw blurRad="38100" dist="38100" dir="2700000" algn="tl">
                    <a:srgbClr val="000000"/>
                  </a:outerShdw>
                </a:effectLst>
              </a:rPr>
              <a:t>Total Fixed Cost = Total Cost – Total Variable Cost</a:t>
            </a:r>
          </a:p>
        </p:txBody>
      </p:sp>
      <p:sp>
        <p:nvSpPr>
          <p:cNvPr id="374790" name="Text Box 6"/>
          <p:cNvSpPr txBox="1">
            <a:spLocks noChangeArrowheads="1"/>
          </p:cNvSpPr>
          <p:nvPr/>
        </p:nvSpPr>
        <p:spPr bwMode="auto">
          <a:xfrm>
            <a:off x="381000" y="4586288"/>
            <a:ext cx="83058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2800">
                <a:solidFill>
                  <a:srgbClr val="006600"/>
                </a:solidFill>
                <a:effectLst>
                  <a:outerShdw blurRad="38100" dist="38100" dir="2700000" algn="tl">
                    <a:srgbClr val="000000"/>
                  </a:outerShdw>
                </a:effectLst>
              </a:rPr>
              <a:t>Total Fixed Cost = $9,800 – ($8/hour × 800 hours)</a:t>
            </a:r>
          </a:p>
        </p:txBody>
      </p:sp>
      <p:grpSp>
        <p:nvGrpSpPr>
          <p:cNvPr id="374791" name="Group 7"/>
          <p:cNvGrpSpPr>
            <a:grpSpLocks/>
          </p:cNvGrpSpPr>
          <p:nvPr/>
        </p:nvGrpSpPr>
        <p:grpSpPr bwMode="auto">
          <a:xfrm>
            <a:off x="381000" y="5272088"/>
            <a:ext cx="8305800" cy="1204912"/>
            <a:chOff x="240" y="3321"/>
            <a:chExt cx="5232" cy="759"/>
          </a:xfrm>
        </p:grpSpPr>
        <p:sp>
          <p:nvSpPr>
            <p:cNvPr id="374792" name="Text Box 8"/>
            <p:cNvSpPr txBox="1">
              <a:spLocks noChangeArrowheads="1"/>
            </p:cNvSpPr>
            <p:nvPr/>
          </p:nvSpPr>
          <p:spPr bwMode="auto">
            <a:xfrm>
              <a:off x="240" y="3321"/>
              <a:ext cx="5232"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2800">
                  <a:solidFill>
                    <a:srgbClr val="006600"/>
                  </a:solidFill>
                  <a:effectLst>
                    <a:outerShdw blurRad="38100" dist="38100" dir="2700000" algn="tl">
                      <a:srgbClr val="000000"/>
                    </a:outerShdw>
                  </a:effectLst>
                </a:rPr>
                <a:t>Total Fixed Cost = $9,800 – $6,400</a:t>
              </a:r>
            </a:p>
          </p:txBody>
        </p:sp>
        <p:sp>
          <p:nvSpPr>
            <p:cNvPr id="374793" name="Text Box 9"/>
            <p:cNvSpPr txBox="1">
              <a:spLocks noChangeArrowheads="1"/>
            </p:cNvSpPr>
            <p:nvPr/>
          </p:nvSpPr>
          <p:spPr bwMode="auto">
            <a:xfrm>
              <a:off x="240" y="3753"/>
              <a:ext cx="5232"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2800">
                  <a:solidFill>
                    <a:srgbClr val="006600"/>
                  </a:solidFill>
                  <a:effectLst>
                    <a:outerShdw blurRad="38100" dist="38100" dir="2700000" algn="tl">
                      <a:srgbClr val="000000"/>
                    </a:outerShdw>
                  </a:effectLst>
                </a:rPr>
                <a:t>Total Fixed Cost = </a:t>
              </a:r>
              <a:r>
                <a:rPr lang="en-US" sz="2800">
                  <a:solidFill>
                    <a:srgbClr val="FF0000"/>
                  </a:solidFill>
                  <a:effectLst>
                    <a:outerShdw blurRad="38100" dist="38100" dir="2700000" algn="tl">
                      <a:srgbClr val="000000"/>
                    </a:outerShdw>
                  </a:effectLst>
                </a:rPr>
                <a:t>$3,400</a:t>
              </a:r>
            </a:p>
          </p:txBody>
        </p:sp>
      </p:grpSp>
      <p:sp>
        <p:nvSpPr>
          <p:cNvPr id="18432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6AE423-9CEA-45E9-A557-FF13F862AC58}" type="slidenum">
              <a:rPr lang="en-US">
                <a:solidFill>
                  <a:srgbClr val="045C75"/>
                </a:solidFill>
              </a:rPr>
              <a:pPr/>
              <a:t>25</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790"/>
                                        </p:tgtEl>
                                        <p:attrNameLst>
                                          <p:attrName>style.visibility</p:attrName>
                                        </p:attrNameLst>
                                      </p:cBhvr>
                                      <p:to>
                                        <p:strVal val="visible"/>
                                      </p:to>
                                    </p:set>
                                    <p:animEffect transition="in" filter="strips(downRight)">
                                      <p:cBhvr>
                                        <p:cTn id="7" dur="500"/>
                                        <p:tgtEl>
                                          <p:spTgt spid="3747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4791"/>
                                        </p:tgtEl>
                                        <p:attrNameLst>
                                          <p:attrName>style.visibility</p:attrName>
                                        </p:attrNameLst>
                                      </p:cBhvr>
                                      <p:to>
                                        <p:strVal val="visible"/>
                                      </p:to>
                                    </p:set>
                                    <p:animEffect transition="in" filter="strips(downRight)">
                                      <p:cBhvr>
                                        <p:cTn id="12" dur="500"/>
                                        <p:tgtEl>
                                          <p:spTgt spid="374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457200" y="76200"/>
            <a:ext cx="8305800" cy="1143000"/>
          </a:xfrm>
          <a:extLst/>
        </p:spPr>
        <p:txBody>
          <a:bodyPr/>
          <a:lstStyle/>
          <a:p>
            <a:pPr>
              <a:defRPr/>
            </a:pPr>
            <a:r>
              <a:rPr lang="en-US"/>
              <a:t>The High-Low Method</a:t>
            </a:r>
          </a:p>
        </p:txBody>
      </p:sp>
      <p:pic>
        <p:nvPicPr>
          <p:cNvPr id="186371" name="Picture 3" descr="C5HiLo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62200" y="1295400"/>
            <a:ext cx="4343400" cy="2620963"/>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186372" name="Group 4"/>
          <p:cNvGrpSpPr>
            <a:grpSpLocks/>
          </p:cNvGrpSpPr>
          <p:nvPr/>
        </p:nvGrpSpPr>
        <p:grpSpPr bwMode="auto">
          <a:xfrm>
            <a:off x="1600200" y="4281488"/>
            <a:ext cx="6096000" cy="1204912"/>
            <a:chOff x="1008" y="2697"/>
            <a:chExt cx="3840" cy="759"/>
          </a:xfrm>
        </p:grpSpPr>
        <p:sp>
          <p:nvSpPr>
            <p:cNvPr id="376837" name="Text Box 5"/>
            <p:cNvSpPr txBox="1">
              <a:spLocks noChangeArrowheads="1"/>
            </p:cNvSpPr>
            <p:nvPr/>
          </p:nvSpPr>
          <p:spPr bwMode="auto">
            <a:xfrm>
              <a:off x="1313" y="3014"/>
              <a:ext cx="3230"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defRPr/>
              </a:pPr>
              <a:r>
                <a:rPr lang="en-US" sz="4000">
                  <a:solidFill>
                    <a:srgbClr val="FF0000"/>
                  </a:solidFill>
                  <a:effectLst>
                    <a:outerShdw blurRad="38100" dist="38100" dir="2700000" algn="tl">
                      <a:srgbClr val="000000"/>
                    </a:outerShdw>
                  </a:effectLst>
                </a:rPr>
                <a:t>Y  =  $3,400 + $8.00X</a:t>
              </a:r>
            </a:p>
          </p:txBody>
        </p:sp>
        <p:sp>
          <p:nvSpPr>
            <p:cNvPr id="186375" name="Text Box 6"/>
            <p:cNvSpPr txBox="1">
              <a:spLocks noChangeArrowheads="1"/>
            </p:cNvSpPr>
            <p:nvPr/>
          </p:nvSpPr>
          <p:spPr bwMode="auto">
            <a:xfrm>
              <a:off x="1008" y="2697"/>
              <a:ext cx="3840"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u="sng"/>
                <a:t>The Cost Equation for Maintenance</a:t>
              </a:r>
            </a:p>
          </p:txBody>
        </p:sp>
      </p:grpSp>
      <p:sp>
        <p:nvSpPr>
          <p:cNvPr id="186373"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23B336-9CD2-4EE7-8879-C5FB05FC7C1A}" type="slidenum">
              <a:rPr lang="en-US">
                <a:solidFill>
                  <a:srgbClr val="045C75"/>
                </a:solidFill>
              </a:rPr>
              <a:pPr/>
              <a:t>26</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457200" y="152400"/>
            <a:ext cx="8305800" cy="1143000"/>
          </a:xfrm>
          <a:extLst/>
        </p:spPr>
        <p:txBody>
          <a:bodyPr/>
          <a:lstStyle/>
          <a:p>
            <a:pPr>
              <a:defRPr/>
            </a:pPr>
            <a:r>
              <a:rPr lang="en-US"/>
              <a:t>Quick Check </a:t>
            </a:r>
            <a:r>
              <a:rPr lang="en-US" sz="3200">
                <a:sym typeface="Wingdings" panose="05000000000000000000" pitchFamily="2" charset="2"/>
              </a:rPr>
              <a:t></a:t>
            </a:r>
          </a:p>
        </p:txBody>
      </p:sp>
      <p:sp>
        <p:nvSpPr>
          <p:cNvPr id="188419" name="Rectangle 3"/>
          <p:cNvSpPr>
            <a:spLocks noGrp="1" noChangeArrowheads="1"/>
          </p:cNvSpPr>
          <p:nvPr>
            <p:ph type="body" idx="4294967295"/>
          </p:nvPr>
        </p:nvSpPr>
        <p:spPr>
          <a:xfrm>
            <a:off x="457200" y="1524000"/>
            <a:ext cx="8382000" cy="4648200"/>
          </a:xfrm>
          <a:solidFill>
            <a:srgbClr val="CCECFF"/>
          </a:solidFill>
          <a:ln w="12700">
            <a:solidFill>
              <a:schemeClr val="tx1"/>
            </a:solidFill>
            <a:miter lim="800000"/>
            <a:headEnd/>
            <a:tailEnd/>
          </a:ln>
          <a:effectLst>
            <a:outerShdw dist="53882" dir="2700000" algn="ctr" rotWithShape="0">
              <a:schemeClr val="bg2"/>
            </a:outerShdw>
          </a:effectLst>
        </p:spPr>
        <p:txBody>
          <a:bodyPr lIns="90488" tIns="44450" rIns="90488" bIns="44450"/>
          <a:lstStyle/>
          <a:p>
            <a:pPr>
              <a:buFont typeface="Times" panose="02020603050405020304" pitchFamily="18" charset="0"/>
              <a:buNone/>
            </a:pPr>
            <a:r>
              <a:rPr lang="en-US" smtClean="0"/>
              <a:t>    Sales salaries and commissions are $10,000 when 80,000 units are sold, and $14,000 when 120,000 units are sold.  Using the high-low method, what is the</a:t>
            </a:r>
            <a:r>
              <a:rPr lang="en-US" smtClean="0">
                <a:solidFill>
                  <a:srgbClr val="FF3300"/>
                </a:solidFill>
              </a:rPr>
              <a:t> variable</a:t>
            </a:r>
            <a:r>
              <a:rPr lang="en-US" smtClean="0"/>
              <a:t> portion of sales salaries and commission?</a:t>
            </a:r>
          </a:p>
          <a:p>
            <a:pPr>
              <a:buFont typeface="Times" panose="02020603050405020304" pitchFamily="18" charset="0"/>
              <a:buNone/>
            </a:pPr>
            <a:r>
              <a:rPr lang="en-US" smtClean="0"/>
              <a:t>	a.   $0.08 per unit</a:t>
            </a:r>
          </a:p>
          <a:p>
            <a:pPr>
              <a:buFont typeface="Times" panose="02020603050405020304" pitchFamily="18" charset="0"/>
              <a:buNone/>
            </a:pPr>
            <a:r>
              <a:rPr lang="en-US" smtClean="0"/>
              <a:t>	b.   $0.10 per unit  </a:t>
            </a:r>
          </a:p>
          <a:p>
            <a:pPr>
              <a:buFont typeface="Times" panose="02020603050405020304" pitchFamily="18" charset="0"/>
              <a:buNone/>
            </a:pPr>
            <a:r>
              <a:rPr lang="en-US" smtClean="0"/>
              <a:t>	c.   $0.12 per unit</a:t>
            </a:r>
          </a:p>
          <a:p>
            <a:pPr>
              <a:buFont typeface="Times" panose="02020603050405020304" pitchFamily="18" charset="0"/>
              <a:buNone/>
            </a:pPr>
            <a:r>
              <a:rPr lang="en-US" smtClean="0"/>
              <a:t>	d.   $0.125 per unit	</a:t>
            </a:r>
          </a:p>
        </p:txBody>
      </p:sp>
      <p:sp>
        <p:nvSpPr>
          <p:cNvPr id="188420" name="Rectangle 4"/>
          <p:cNvSpPr>
            <a:spLocks noChangeArrowheads="1"/>
          </p:cNvSpPr>
          <p:nvPr/>
        </p:nvSpPr>
        <p:spPr bwMode="auto">
          <a:xfrm>
            <a:off x="762000" y="9906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3200" b="1">
              <a:solidFill>
                <a:schemeClr val="tx2"/>
              </a:solidFill>
              <a:sym typeface="Wingdings" panose="05000000000000000000" pitchFamily="2" charset="2"/>
            </a:endParaRPr>
          </a:p>
        </p:txBody>
      </p:sp>
      <p:sp>
        <p:nvSpPr>
          <p:cNvPr id="188421"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72BD8AC-AA5A-4211-A394-9BCC1A53843A}" type="slidenum">
              <a:rPr lang="en-US">
                <a:solidFill>
                  <a:srgbClr val="045C75"/>
                </a:solidFill>
              </a:rPr>
              <a:pPr/>
              <a:t>27</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457200" y="304800"/>
            <a:ext cx="8305800" cy="1143000"/>
          </a:xfrm>
          <a:extLst/>
        </p:spPr>
        <p:txBody>
          <a:bodyPr/>
          <a:lstStyle/>
          <a:p>
            <a:pPr>
              <a:defRPr/>
            </a:pPr>
            <a:r>
              <a:rPr lang="en-US"/>
              <a:t>Quick Check </a:t>
            </a:r>
            <a:r>
              <a:rPr lang="en-US" sz="3200">
                <a:sym typeface="Wingdings" panose="05000000000000000000" pitchFamily="2" charset="2"/>
              </a:rPr>
              <a:t></a:t>
            </a:r>
          </a:p>
        </p:txBody>
      </p:sp>
      <p:sp>
        <p:nvSpPr>
          <p:cNvPr id="190467" name="Rectangle 3"/>
          <p:cNvSpPr>
            <a:spLocks noGrp="1" noChangeArrowheads="1"/>
          </p:cNvSpPr>
          <p:nvPr>
            <p:ph type="body" idx="4294967295"/>
          </p:nvPr>
        </p:nvSpPr>
        <p:spPr>
          <a:xfrm>
            <a:off x="457200" y="1524000"/>
            <a:ext cx="8382000" cy="4648200"/>
          </a:xfrm>
          <a:solidFill>
            <a:srgbClr val="CCECFF"/>
          </a:solidFill>
          <a:ln w="12700">
            <a:solidFill>
              <a:schemeClr val="tx1"/>
            </a:solidFill>
            <a:miter lim="800000"/>
            <a:headEnd/>
            <a:tailEnd/>
          </a:ln>
          <a:effectLst>
            <a:outerShdw dist="53882" dir="2700000" algn="ctr" rotWithShape="0">
              <a:schemeClr val="bg2"/>
            </a:outerShdw>
          </a:effectLst>
        </p:spPr>
        <p:txBody>
          <a:bodyPr lIns="90488" tIns="44450" rIns="90488" bIns="44450"/>
          <a:lstStyle/>
          <a:p>
            <a:pPr>
              <a:buFont typeface="Times" panose="02020603050405020304" pitchFamily="18" charset="0"/>
              <a:buNone/>
            </a:pPr>
            <a:r>
              <a:rPr lang="en-US" smtClean="0"/>
              <a:t>    Sales salaries and commissions are $10,000 when 80,000 units are sold, and $14,000 when 120,000 units are sold.  Using the high-low method, what is the</a:t>
            </a:r>
            <a:r>
              <a:rPr lang="en-US" smtClean="0">
                <a:solidFill>
                  <a:srgbClr val="FF3300"/>
                </a:solidFill>
              </a:rPr>
              <a:t> variable</a:t>
            </a:r>
            <a:r>
              <a:rPr lang="en-US" smtClean="0"/>
              <a:t> portion of sales salaries and commission?</a:t>
            </a:r>
          </a:p>
          <a:p>
            <a:pPr>
              <a:buFont typeface="Times" panose="02020603050405020304" pitchFamily="18" charset="0"/>
              <a:buNone/>
            </a:pPr>
            <a:r>
              <a:rPr lang="en-US" smtClean="0"/>
              <a:t>	</a:t>
            </a:r>
            <a:r>
              <a:rPr lang="en-US" smtClean="0">
                <a:solidFill>
                  <a:schemeClr val="folHlink"/>
                </a:solidFill>
              </a:rPr>
              <a:t>a.   $0.08 per unit</a:t>
            </a:r>
          </a:p>
          <a:p>
            <a:pPr>
              <a:buFont typeface="Times" panose="02020603050405020304" pitchFamily="18" charset="0"/>
              <a:buNone/>
            </a:pPr>
            <a:r>
              <a:rPr lang="en-US" smtClean="0"/>
              <a:t>	b.   $0.10 per unit  </a:t>
            </a:r>
          </a:p>
          <a:p>
            <a:pPr>
              <a:buFont typeface="Times" panose="02020603050405020304" pitchFamily="18" charset="0"/>
              <a:buNone/>
            </a:pPr>
            <a:r>
              <a:rPr lang="en-US" smtClean="0"/>
              <a:t>	</a:t>
            </a:r>
            <a:r>
              <a:rPr lang="en-US" smtClean="0">
                <a:solidFill>
                  <a:schemeClr val="folHlink"/>
                </a:solidFill>
              </a:rPr>
              <a:t>c.   $0.12 per unit</a:t>
            </a:r>
          </a:p>
          <a:p>
            <a:pPr>
              <a:buFont typeface="Times" panose="02020603050405020304" pitchFamily="18" charset="0"/>
              <a:buNone/>
            </a:pPr>
            <a:r>
              <a:rPr lang="en-US" smtClean="0">
                <a:solidFill>
                  <a:schemeClr val="folHlink"/>
                </a:solidFill>
              </a:rPr>
              <a:t>	d.   $0.125 per unit</a:t>
            </a:r>
            <a:r>
              <a:rPr lang="en-US" smtClean="0"/>
              <a:t>	</a:t>
            </a:r>
          </a:p>
        </p:txBody>
      </p:sp>
      <p:sp>
        <p:nvSpPr>
          <p:cNvPr id="190468" name="Rectangle 4"/>
          <p:cNvSpPr>
            <a:spLocks noChangeArrowheads="1"/>
          </p:cNvSpPr>
          <p:nvPr/>
        </p:nvSpPr>
        <p:spPr bwMode="auto">
          <a:xfrm>
            <a:off x="762000" y="9906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3200" b="1">
              <a:solidFill>
                <a:schemeClr val="tx2"/>
              </a:solidFill>
              <a:sym typeface="Wingdings" panose="05000000000000000000" pitchFamily="2" charset="2"/>
            </a:endParaRPr>
          </a:p>
        </p:txBody>
      </p:sp>
      <p:sp>
        <p:nvSpPr>
          <p:cNvPr id="190469" name="Oval 5"/>
          <p:cNvSpPr>
            <a:spLocks noChangeArrowheads="1"/>
          </p:cNvSpPr>
          <p:nvPr/>
        </p:nvSpPr>
        <p:spPr bwMode="auto">
          <a:xfrm>
            <a:off x="609600" y="3659188"/>
            <a:ext cx="635000" cy="558800"/>
          </a:xfrm>
          <a:prstGeom prst="ellipse">
            <a:avLst/>
          </a:prstGeom>
          <a:noFill/>
          <a:ln w="50800">
            <a:solidFill>
              <a:srgbClr val="FF33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2800">
              <a:solidFill>
                <a:srgbClr val="FF3300"/>
              </a:solidFill>
              <a:latin typeface="Times New Roman" panose="02020603050405020304" pitchFamily="18" charset="0"/>
            </a:endParaRPr>
          </a:p>
        </p:txBody>
      </p:sp>
      <p:grpSp>
        <p:nvGrpSpPr>
          <p:cNvPr id="190470" name="Group 6"/>
          <p:cNvGrpSpPr>
            <a:grpSpLocks/>
          </p:cNvGrpSpPr>
          <p:nvPr/>
        </p:nvGrpSpPr>
        <p:grpSpPr bwMode="auto">
          <a:xfrm>
            <a:off x="3505200" y="3098800"/>
            <a:ext cx="4978400" cy="2921000"/>
            <a:chOff x="2400" y="1920"/>
            <a:chExt cx="3136" cy="1840"/>
          </a:xfrm>
        </p:grpSpPr>
        <p:sp>
          <p:nvSpPr>
            <p:cNvPr id="190472" name="Rectangle 7"/>
            <p:cNvSpPr>
              <a:spLocks noChangeArrowheads="1"/>
            </p:cNvSpPr>
            <p:nvPr/>
          </p:nvSpPr>
          <p:spPr bwMode="auto">
            <a:xfrm>
              <a:off x="2400" y="1920"/>
              <a:ext cx="3136" cy="1840"/>
            </a:xfrm>
            <a:prstGeom prst="rect">
              <a:avLst/>
            </a:prstGeom>
            <a:solidFill>
              <a:schemeClr val="bg1"/>
            </a:solidFill>
            <a:ln w="12700">
              <a:solidFill>
                <a:schemeClr val="tx2"/>
              </a:solidFill>
              <a:miter lim="800000"/>
              <a:headEnd/>
              <a:tailEnd/>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190473" name="Rectangle 8"/>
            <p:cNvSpPr>
              <a:spLocks noChangeArrowheads="1"/>
            </p:cNvSpPr>
            <p:nvPr/>
          </p:nvSpPr>
          <p:spPr bwMode="auto">
            <a:xfrm>
              <a:off x="3008" y="3200"/>
              <a:ext cx="2217"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FC0128"/>
                  </a:solidFill>
                </a:rPr>
                <a:t>$4,000 ÷  40,000 units</a:t>
              </a:r>
              <a:br>
                <a:rPr lang="en-US" sz="2400">
                  <a:solidFill>
                    <a:srgbClr val="FC0128"/>
                  </a:solidFill>
                </a:rPr>
              </a:br>
              <a:r>
                <a:rPr lang="en-US" sz="2400">
                  <a:solidFill>
                    <a:srgbClr val="FC0128"/>
                  </a:solidFill>
                </a:rPr>
                <a:t>        = $0.10 per unit</a:t>
              </a:r>
            </a:p>
          </p:txBody>
        </p:sp>
        <p:graphicFrame>
          <p:nvGraphicFramePr>
            <p:cNvPr id="190474" name="Object 9"/>
            <p:cNvGraphicFramePr>
              <a:graphicFrameLocks noChangeAspect="1"/>
            </p:cNvGraphicFramePr>
            <p:nvPr/>
          </p:nvGraphicFramePr>
          <p:xfrm>
            <a:off x="2480" y="1994"/>
            <a:ext cx="3013" cy="1225"/>
          </p:xfrm>
          <a:graphic>
            <a:graphicData uri="http://schemas.openxmlformats.org/presentationml/2006/ole">
              <p:oleObj spid="_x0000_s190479" name="Worksheet" r:id="rId4" imgW="2338560" imgH="952560" progId="Excel.Sheet.8">
                <p:embed/>
              </p:oleObj>
            </a:graphicData>
          </a:graphic>
        </p:graphicFrame>
      </p:grpSp>
      <p:sp>
        <p:nvSpPr>
          <p:cNvPr id="190471"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EC37E7-6B2B-4794-9E8D-C24F283235E2}" type="slidenum">
              <a:rPr lang="en-US">
                <a:solidFill>
                  <a:srgbClr val="045C75"/>
                </a:solidFill>
              </a:rPr>
              <a:pPr/>
              <a:t>28</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457200" y="381000"/>
            <a:ext cx="8305800" cy="1143000"/>
          </a:xfrm>
          <a:extLst/>
        </p:spPr>
        <p:txBody>
          <a:bodyPr/>
          <a:lstStyle/>
          <a:p>
            <a:pPr>
              <a:defRPr/>
            </a:pPr>
            <a:r>
              <a:rPr lang="en-US"/>
              <a:t>Quick Check </a:t>
            </a:r>
            <a:r>
              <a:rPr lang="en-US" sz="3200">
                <a:sym typeface="Wingdings" panose="05000000000000000000" pitchFamily="2" charset="2"/>
              </a:rPr>
              <a:t></a:t>
            </a:r>
          </a:p>
        </p:txBody>
      </p:sp>
      <p:sp>
        <p:nvSpPr>
          <p:cNvPr id="192515" name="Rectangle 3"/>
          <p:cNvSpPr>
            <a:spLocks noGrp="1" noChangeArrowheads="1"/>
          </p:cNvSpPr>
          <p:nvPr>
            <p:ph type="body" idx="4294967295"/>
          </p:nvPr>
        </p:nvSpPr>
        <p:spPr>
          <a:xfrm>
            <a:off x="457200" y="1600200"/>
            <a:ext cx="8305800" cy="4419600"/>
          </a:xfrm>
          <a:solidFill>
            <a:srgbClr val="FFFFCC"/>
          </a:solidFill>
          <a:ln w="12700">
            <a:solidFill>
              <a:schemeClr val="tx1"/>
            </a:solidFill>
            <a:miter lim="800000"/>
            <a:headEnd/>
            <a:tailEnd/>
          </a:ln>
          <a:effectLst>
            <a:outerShdw dist="53882" dir="2700000" algn="ctr" rotWithShape="0">
              <a:schemeClr val="bg2"/>
            </a:outerShdw>
          </a:effectLst>
        </p:spPr>
        <p:txBody>
          <a:bodyPr lIns="90488" tIns="44450" rIns="90488" bIns="44450"/>
          <a:lstStyle/>
          <a:p>
            <a:pPr>
              <a:buFont typeface="Times" panose="02020603050405020304" pitchFamily="18" charset="0"/>
              <a:buNone/>
            </a:pPr>
            <a:r>
              <a:rPr lang="en-US" smtClean="0"/>
              <a:t>    Sales salaries and commissions are $10,000 when 80,000 units are sold, and $14,000 when 120,000 units are sold.  Using the high-low method, what is the </a:t>
            </a:r>
            <a:r>
              <a:rPr lang="en-US" smtClean="0">
                <a:solidFill>
                  <a:srgbClr val="FF3300"/>
                </a:solidFill>
              </a:rPr>
              <a:t>fixed</a:t>
            </a:r>
            <a:r>
              <a:rPr lang="en-US" smtClean="0"/>
              <a:t> portion of sales salaries and commissions?</a:t>
            </a:r>
          </a:p>
          <a:p>
            <a:pPr>
              <a:buFont typeface="Times" panose="02020603050405020304" pitchFamily="18" charset="0"/>
              <a:buNone/>
            </a:pPr>
            <a:r>
              <a:rPr lang="en-US" smtClean="0"/>
              <a:t>	a.   $  2,000</a:t>
            </a:r>
          </a:p>
          <a:p>
            <a:pPr>
              <a:buFont typeface="Times" panose="02020603050405020304" pitchFamily="18" charset="0"/>
              <a:buNone/>
            </a:pPr>
            <a:r>
              <a:rPr lang="en-US" smtClean="0"/>
              <a:t>	b.   $  4,000  </a:t>
            </a:r>
          </a:p>
          <a:p>
            <a:pPr>
              <a:buFont typeface="Times" panose="02020603050405020304" pitchFamily="18" charset="0"/>
              <a:buNone/>
            </a:pPr>
            <a:r>
              <a:rPr lang="en-US" smtClean="0"/>
              <a:t>	c.   $10,000</a:t>
            </a:r>
          </a:p>
          <a:p>
            <a:pPr>
              <a:buFont typeface="Times" panose="02020603050405020304" pitchFamily="18" charset="0"/>
              <a:buNone/>
            </a:pPr>
            <a:r>
              <a:rPr lang="en-US" smtClean="0"/>
              <a:t>	d.   $12,000	</a:t>
            </a:r>
          </a:p>
        </p:txBody>
      </p:sp>
      <p:sp>
        <p:nvSpPr>
          <p:cNvPr id="192516" name="Rectangle 4"/>
          <p:cNvSpPr>
            <a:spLocks noChangeArrowheads="1"/>
          </p:cNvSpPr>
          <p:nvPr/>
        </p:nvSpPr>
        <p:spPr bwMode="auto">
          <a:xfrm>
            <a:off x="762000" y="7620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3200" b="1">
              <a:solidFill>
                <a:schemeClr val="tx2"/>
              </a:solidFill>
              <a:sym typeface="Wingdings" panose="05000000000000000000" pitchFamily="2" charset="2"/>
            </a:endParaRPr>
          </a:p>
        </p:txBody>
      </p:sp>
      <p:sp>
        <p:nvSpPr>
          <p:cNvPr id="19251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4F0828-972C-4927-B3DE-77E1A957F83A}" type="slidenum">
              <a:rPr lang="en-US">
                <a:solidFill>
                  <a:srgbClr val="045C75"/>
                </a:solidFill>
              </a:rPr>
              <a:pPr/>
              <a:t>29</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a:xfrm>
            <a:off x="457200" y="381000"/>
            <a:ext cx="8305800" cy="1143000"/>
          </a:xfrm>
          <a:extLst/>
        </p:spPr>
        <p:txBody>
          <a:bodyPr/>
          <a:lstStyle/>
          <a:p>
            <a:pPr>
              <a:defRPr/>
            </a:pPr>
            <a:r>
              <a:rPr lang="en-US" dirty="0"/>
              <a:t>Quick Check </a:t>
            </a:r>
            <a:r>
              <a:rPr lang="en-US" sz="3200" dirty="0">
                <a:sym typeface="Wingdings" panose="05000000000000000000" pitchFamily="2" charset="2"/>
              </a:rPr>
              <a:t></a:t>
            </a:r>
          </a:p>
        </p:txBody>
      </p:sp>
      <p:sp>
        <p:nvSpPr>
          <p:cNvPr id="194563" name="Rectangle 3"/>
          <p:cNvSpPr>
            <a:spLocks noGrp="1" noChangeArrowheads="1"/>
          </p:cNvSpPr>
          <p:nvPr>
            <p:ph type="body" idx="4294967295"/>
          </p:nvPr>
        </p:nvSpPr>
        <p:spPr>
          <a:xfrm>
            <a:off x="457200" y="1600200"/>
            <a:ext cx="8305800" cy="4419600"/>
          </a:xfrm>
          <a:solidFill>
            <a:srgbClr val="FFFFCC"/>
          </a:solidFill>
          <a:ln w="12700">
            <a:solidFill>
              <a:schemeClr val="tx1"/>
            </a:solidFill>
            <a:miter lim="800000"/>
            <a:headEnd/>
            <a:tailEnd/>
          </a:ln>
          <a:effectLst>
            <a:outerShdw dist="53882" dir="2700000" algn="ctr" rotWithShape="0">
              <a:schemeClr val="bg2"/>
            </a:outerShdw>
          </a:effectLst>
        </p:spPr>
        <p:txBody>
          <a:bodyPr lIns="90488" tIns="44450" rIns="90488" bIns="44450"/>
          <a:lstStyle/>
          <a:p>
            <a:pPr>
              <a:buFont typeface="Times" panose="02020603050405020304" pitchFamily="18" charset="0"/>
              <a:buNone/>
            </a:pPr>
            <a:r>
              <a:rPr lang="en-US" smtClean="0"/>
              <a:t>    Sales salaries and commissions are $10,000 when 80,000 units are sold, and $14,000 when 120,000 units are sold.  Using the high-low method, what is the </a:t>
            </a:r>
            <a:r>
              <a:rPr lang="en-US" smtClean="0">
                <a:solidFill>
                  <a:srgbClr val="FF3300"/>
                </a:solidFill>
              </a:rPr>
              <a:t>fixed</a:t>
            </a:r>
            <a:r>
              <a:rPr lang="en-US" smtClean="0"/>
              <a:t> portion of sales salaries and commissions?</a:t>
            </a:r>
          </a:p>
          <a:p>
            <a:pPr>
              <a:buFont typeface="Times" panose="02020603050405020304" pitchFamily="18" charset="0"/>
              <a:buNone/>
            </a:pPr>
            <a:r>
              <a:rPr lang="en-US" smtClean="0"/>
              <a:t>	a.   $  2,000</a:t>
            </a:r>
          </a:p>
          <a:p>
            <a:pPr>
              <a:buFont typeface="Times" panose="02020603050405020304" pitchFamily="18" charset="0"/>
              <a:buNone/>
            </a:pPr>
            <a:r>
              <a:rPr lang="en-US" smtClean="0"/>
              <a:t>	</a:t>
            </a:r>
            <a:r>
              <a:rPr lang="en-US" smtClean="0">
                <a:solidFill>
                  <a:schemeClr val="folHlink"/>
                </a:solidFill>
              </a:rPr>
              <a:t>b.   $  4,000  </a:t>
            </a:r>
          </a:p>
          <a:p>
            <a:pPr>
              <a:buFont typeface="Times" panose="02020603050405020304" pitchFamily="18" charset="0"/>
              <a:buNone/>
            </a:pPr>
            <a:r>
              <a:rPr lang="en-US" smtClean="0">
                <a:solidFill>
                  <a:schemeClr val="folHlink"/>
                </a:solidFill>
              </a:rPr>
              <a:t>	c.   $10,000</a:t>
            </a:r>
          </a:p>
          <a:p>
            <a:pPr>
              <a:buFont typeface="Times" panose="02020603050405020304" pitchFamily="18" charset="0"/>
              <a:buNone/>
            </a:pPr>
            <a:r>
              <a:rPr lang="en-US" smtClean="0">
                <a:solidFill>
                  <a:schemeClr val="folHlink"/>
                </a:solidFill>
              </a:rPr>
              <a:t>	d.   $12,000	</a:t>
            </a:r>
          </a:p>
        </p:txBody>
      </p:sp>
      <p:sp>
        <p:nvSpPr>
          <p:cNvPr id="194564" name="Rectangle 4"/>
          <p:cNvSpPr>
            <a:spLocks noChangeArrowheads="1"/>
          </p:cNvSpPr>
          <p:nvPr/>
        </p:nvSpPr>
        <p:spPr bwMode="auto">
          <a:xfrm>
            <a:off x="762000" y="7620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sz="3200" b="1">
              <a:solidFill>
                <a:schemeClr val="tx2"/>
              </a:solidFill>
              <a:sym typeface="Wingdings" panose="05000000000000000000" pitchFamily="2" charset="2"/>
            </a:endParaRPr>
          </a:p>
        </p:txBody>
      </p:sp>
      <p:sp>
        <p:nvSpPr>
          <p:cNvPr id="194565" name="Oval 5"/>
          <p:cNvSpPr>
            <a:spLocks noChangeArrowheads="1"/>
          </p:cNvSpPr>
          <p:nvPr/>
        </p:nvSpPr>
        <p:spPr bwMode="auto">
          <a:xfrm>
            <a:off x="660400" y="3251200"/>
            <a:ext cx="635000" cy="558800"/>
          </a:xfrm>
          <a:prstGeom prst="ellipse">
            <a:avLst/>
          </a:prstGeom>
          <a:noFill/>
          <a:ln w="50800">
            <a:solidFill>
              <a:srgbClr val="FF33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aphicFrame>
        <p:nvGraphicFramePr>
          <p:cNvPr id="194566" name="Object 6"/>
          <p:cNvGraphicFramePr>
            <a:graphicFrameLocks/>
          </p:cNvGraphicFramePr>
          <p:nvPr/>
        </p:nvGraphicFramePr>
        <p:xfrm>
          <a:off x="2819400" y="3200400"/>
          <a:ext cx="5295900" cy="2667000"/>
        </p:xfrm>
        <a:graphic>
          <a:graphicData uri="http://schemas.openxmlformats.org/presentationml/2006/ole">
            <p:oleObj spid="_x0000_s194572" name="Worksheet" r:id="rId4" imgW="2604600" imgH="1362240" progId="Excel.Sheet.8">
              <p:embed/>
            </p:oleObj>
          </a:graphicData>
        </a:graphic>
      </p:graphicFrame>
      <p:sp>
        <p:nvSpPr>
          <p:cNvPr id="19456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6D3ED4-F684-4309-9769-4CEBF5654999}" type="slidenum">
              <a:rPr lang="en-US">
                <a:solidFill>
                  <a:srgbClr val="045C75"/>
                </a:solidFill>
              </a:rPr>
              <a:pPr/>
              <a:t>30</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457200" y="228600"/>
            <a:ext cx="8305800" cy="1143000"/>
          </a:xfrm>
          <a:extLst/>
        </p:spPr>
        <p:txBody>
          <a:bodyPr>
            <a:normAutofit fontScale="90000"/>
          </a:bodyPr>
          <a:lstStyle/>
          <a:p>
            <a:pPr>
              <a:defRPr/>
            </a:pPr>
            <a:r>
              <a:rPr lang="en-US" dirty="0"/>
              <a:t>Least-Squares Regression Method</a:t>
            </a:r>
          </a:p>
        </p:txBody>
      </p:sp>
      <p:sp>
        <p:nvSpPr>
          <p:cNvPr id="196611" name="Text Box 3"/>
          <p:cNvSpPr txBox="1">
            <a:spLocks noChangeArrowheads="1"/>
          </p:cNvSpPr>
          <p:nvPr/>
        </p:nvSpPr>
        <p:spPr bwMode="auto">
          <a:xfrm>
            <a:off x="304800" y="1447800"/>
            <a:ext cx="8534400" cy="1373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a:t>A method used to analyze mixed costs if a scattergraph plot reveals an approximately linear relationship between the X and Y variables.</a:t>
            </a:r>
          </a:p>
        </p:txBody>
      </p:sp>
      <p:sp>
        <p:nvSpPr>
          <p:cNvPr id="387076" name="Rectangle 4"/>
          <p:cNvSpPr>
            <a:spLocks noChangeArrowheads="1"/>
          </p:cNvSpPr>
          <p:nvPr/>
        </p:nvSpPr>
        <p:spPr bwMode="auto">
          <a:xfrm>
            <a:off x="1143000" y="3048000"/>
            <a:ext cx="3581400" cy="1905000"/>
          </a:xfrm>
          <a:prstGeom prst="rect">
            <a:avLst/>
          </a:prstGeom>
          <a:solidFill>
            <a:srgbClr val="800080"/>
          </a:solidFill>
          <a:ln w="9525">
            <a:solidFill>
              <a:schemeClr val="tx1"/>
            </a:solidFill>
            <a:miter lim="800000"/>
            <a:headEnd/>
            <a:tailEnd/>
          </a:ln>
          <a:effectLst>
            <a:outerShdw dist="35921" dir="2700000" algn="ctr" rotWithShape="0">
              <a:schemeClr val="bg2"/>
            </a:outerShdw>
          </a:effectLst>
        </p:spPr>
        <p:txBody>
          <a:bodyPr wrap="none" anchor="ctr"/>
          <a:lstStyle/>
          <a:p>
            <a:pPr algn="ctr" eaLnBrk="1" hangingPunct="1">
              <a:defRPr/>
            </a:pPr>
            <a:r>
              <a:rPr lang="en-US" sz="2200">
                <a:solidFill>
                  <a:srgbClr val="FFFFEB"/>
                </a:solidFill>
                <a:effectLst>
                  <a:outerShdw blurRad="38100" dist="38100" dir="2700000" algn="tl">
                    <a:srgbClr val="000000"/>
                  </a:outerShdw>
                </a:effectLst>
              </a:rPr>
              <a:t>This method uses </a:t>
            </a:r>
            <a:r>
              <a:rPr lang="en-US" sz="2200" i="1">
                <a:solidFill>
                  <a:srgbClr val="FFFF00"/>
                </a:solidFill>
                <a:effectLst>
                  <a:outerShdw blurRad="38100" dist="38100" dir="2700000" algn="tl">
                    <a:srgbClr val="000000"/>
                  </a:outerShdw>
                </a:effectLst>
              </a:rPr>
              <a:t>all</a:t>
            </a:r>
            <a:r>
              <a:rPr lang="en-US" sz="2200">
                <a:solidFill>
                  <a:srgbClr val="FFFFEB"/>
                </a:solidFill>
                <a:effectLst>
                  <a:outerShdw blurRad="38100" dist="38100" dir="2700000" algn="tl">
                    <a:srgbClr val="000000"/>
                  </a:outerShdw>
                </a:effectLst>
              </a:rPr>
              <a:t> of the</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data points to estimate</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the fixed and variable</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cost components of a</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mixed cost.</a:t>
            </a:r>
          </a:p>
        </p:txBody>
      </p:sp>
      <p:sp>
        <p:nvSpPr>
          <p:cNvPr id="387077" name="Rectangle 5"/>
          <p:cNvSpPr>
            <a:spLocks noChangeArrowheads="1"/>
          </p:cNvSpPr>
          <p:nvPr/>
        </p:nvSpPr>
        <p:spPr bwMode="auto">
          <a:xfrm>
            <a:off x="4495800" y="4495800"/>
            <a:ext cx="3581400" cy="1752600"/>
          </a:xfrm>
          <a:prstGeom prst="rect">
            <a:avLst/>
          </a:prstGeom>
          <a:solidFill>
            <a:srgbClr val="663300"/>
          </a:solidFill>
          <a:ln w="9525">
            <a:solidFill>
              <a:schemeClr val="tx1"/>
            </a:solidFill>
            <a:miter lim="800000"/>
            <a:headEnd/>
            <a:tailEnd/>
          </a:ln>
          <a:effectLst>
            <a:outerShdw dist="35921" dir="2700000" algn="ctr" rotWithShape="0">
              <a:schemeClr val="bg2"/>
            </a:outerShdw>
          </a:effectLst>
        </p:spPr>
        <p:txBody>
          <a:bodyPr wrap="none" anchor="ctr"/>
          <a:lstStyle/>
          <a:p>
            <a:pPr algn="ctr" eaLnBrk="1" hangingPunct="1">
              <a:defRPr/>
            </a:pPr>
            <a:r>
              <a:rPr lang="en-US" sz="2200">
                <a:solidFill>
                  <a:srgbClr val="FFFFEB"/>
                </a:solidFill>
                <a:effectLst>
                  <a:outerShdw blurRad="38100" dist="38100" dir="2700000" algn="tl">
                    <a:srgbClr val="000000"/>
                  </a:outerShdw>
                </a:effectLst>
              </a:rPr>
              <a:t>The goal of this method is</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to fit a straight line to the</a:t>
            </a:r>
            <a:br>
              <a:rPr lang="en-US" sz="2200">
                <a:solidFill>
                  <a:srgbClr val="FFFFEB"/>
                </a:solidFill>
                <a:effectLst>
                  <a:outerShdw blurRad="38100" dist="38100" dir="2700000" algn="tl">
                    <a:srgbClr val="000000"/>
                  </a:outerShdw>
                </a:effectLst>
              </a:rPr>
            </a:br>
            <a:r>
              <a:rPr lang="en-US" sz="2200">
                <a:solidFill>
                  <a:srgbClr val="FFFFEB"/>
                </a:solidFill>
                <a:effectLst>
                  <a:outerShdw blurRad="38100" dist="38100" dir="2700000" algn="tl">
                    <a:srgbClr val="000000"/>
                  </a:outerShdw>
                </a:effectLst>
              </a:rPr>
              <a:t>data that </a:t>
            </a:r>
            <a:r>
              <a:rPr lang="en-US" sz="2200" i="1">
                <a:solidFill>
                  <a:srgbClr val="FFFF00"/>
                </a:solidFill>
                <a:effectLst>
                  <a:outerShdw blurRad="38100" dist="38100" dir="2700000" algn="tl">
                    <a:srgbClr val="000000"/>
                  </a:outerShdw>
                </a:effectLst>
              </a:rPr>
              <a:t>minimizes the</a:t>
            </a:r>
            <a:br>
              <a:rPr lang="en-US" sz="2200" i="1">
                <a:solidFill>
                  <a:srgbClr val="FFFF00"/>
                </a:solidFill>
                <a:effectLst>
                  <a:outerShdw blurRad="38100" dist="38100" dir="2700000" algn="tl">
                    <a:srgbClr val="000000"/>
                  </a:outerShdw>
                </a:effectLst>
              </a:rPr>
            </a:br>
            <a:r>
              <a:rPr lang="en-US" sz="2200" i="1">
                <a:solidFill>
                  <a:srgbClr val="FFFF00"/>
                </a:solidFill>
                <a:effectLst>
                  <a:outerShdw blurRad="38100" dist="38100" dir="2700000" algn="tl">
                    <a:srgbClr val="000000"/>
                  </a:outerShdw>
                </a:effectLst>
              </a:rPr>
              <a:t>sum of the squared errors</a:t>
            </a:r>
            <a:r>
              <a:rPr lang="en-US" sz="2200">
                <a:solidFill>
                  <a:srgbClr val="FFFFEB"/>
                </a:solidFill>
                <a:effectLst>
                  <a:outerShdw blurRad="38100" dist="38100" dir="2700000" algn="tl">
                    <a:srgbClr val="000000"/>
                  </a:outerShdw>
                </a:effectLst>
              </a:rPr>
              <a:t>.</a:t>
            </a:r>
          </a:p>
        </p:txBody>
      </p:sp>
      <p:sp>
        <p:nvSpPr>
          <p:cNvPr id="19661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6C1426-3A44-4AA4-B85A-960A7CC28997}" type="slidenum">
              <a:rPr lang="en-US">
                <a:solidFill>
                  <a:srgbClr val="045C75"/>
                </a:solidFill>
              </a:rPr>
              <a:pPr/>
              <a:t>31</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457200" y="228600"/>
            <a:ext cx="8305800" cy="1143000"/>
          </a:xfrm>
          <a:extLst/>
        </p:spPr>
        <p:txBody>
          <a:bodyPr>
            <a:normAutofit fontScale="90000"/>
          </a:bodyPr>
          <a:lstStyle/>
          <a:p>
            <a:pPr>
              <a:defRPr/>
            </a:pPr>
            <a:r>
              <a:rPr lang="en-US"/>
              <a:t>Least-Squares Regression Method</a:t>
            </a:r>
          </a:p>
        </p:txBody>
      </p:sp>
      <p:sp>
        <p:nvSpPr>
          <p:cNvPr id="389123" name="Rectangle 3"/>
          <p:cNvSpPr>
            <a:spLocks noGrp="1" noChangeArrowheads="1"/>
          </p:cNvSpPr>
          <p:nvPr>
            <p:ph type="body" sz="half" idx="4294967295"/>
          </p:nvPr>
        </p:nvSpPr>
        <p:spPr>
          <a:xfrm>
            <a:off x="609600" y="1676400"/>
            <a:ext cx="4495800" cy="26670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spcBef>
                <a:spcPct val="50000"/>
              </a:spcBef>
            </a:pPr>
            <a:r>
              <a:rPr lang="en-US" smtClean="0"/>
              <a:t>Software can be used to fit a regression line through the data points.</a:t>
            </a:r>
          </a:p>
          <a:p>
            <a:pPr>
              <a:spcBef>
                <a:spcPct val="50000"/>
              </a:spcBef>
            </a:pPr>
            <a:r>
              <a:rPr lang="en-US" smtClean="0"/>
              <a:t>The cost analysis objective is the same: </a:t>
            </a:r>
            <a:r>
              <a:rPr lang="en-US" b="1" smtClean="0">
                <a:solidFill>
                  <a:srgbClr val="FF3300"/>
                </a:solidFill>
              </a:rPr>
              <a:t>Y = a + bX</a:t>
            </a:r>
          </a:p>
        </p:txBody>
      </p:sp>
      <p:sp>
        <p:nvSpPr>
          <p:cNvPr id="389124" name="Rectangle 4"/>
          <p:cNvSpPr>
            <a:spLocks noChangeArrowheads="1"/>
          </p:cNvSpPr>
          <p:nvPr/>
        </p:nvSpPr>
        <p:spPr bwMode="auto">
          <a:xfrm>
            <a:off x="647700" y="4572000"/>
            <a:ext cx="8039100" cy="1416050"/>
          </a:xfrm>
          <a:prstGeom prst="rect">
            <a:avLst/>
          </a:prstGeom>
          <a:solidFill>
            <a:srgbClr val="FFFFEB"/>
          </a:solidFill>
          <a:ln w="12700">
            <a:solidFill>
              <a:schemeClr val="tx1"/>
            </a:solidFill>
            <a:miter lim="800000"/>
            <a:headEnd/>
            <a:tailEnd/>
          </a:ln>
          <a:effectLst>
            <a:outerShdw dist="53882"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20000"/>
              </a:lnSpc>
            </a:pPr>
            <a:r>
              <a:rPr lang="en-US" sz="2400">
                <a:solidFill>
                  <a:srgbClr val="500093"/>
                </a:solidFill>
              </a:rPr>
              <a:t>Least-squares regression also provides a statistic, called the </a:t>
            </a:r>
            <a:r>
              <a:rPr lang="en-US" sz="2400">
                <a:solidFill>
                  <a:srgbClr val="FF3300"/>
                </a:solidFill>
              </a:rPr>
              <a:t>R</a:t>
            </a:r>
            <a:r>
              <a:rPr lang="en-US" sz="2800" baseline="30000">
                <a:solidFill>
                  <a:srgbClr val="FF3300"/>
                </a:solidFill>
              </a:rPr>
              <a:t>2</a:t>
            </a:r>
            <a:r>
              <a:rPr lang="en-US" sz="2400">
                <a:solidFill>
                  <a:srgbClr val="500093"/>
                </a:solidFill>
              </a:rPr>
              <a:t>, which is a measure of the goodness</a:t>
            </a:r>
            <a:br>
              <a:rPr lang="en-US" sz="2400">
                <a:solidFill>
                  <a:srgbClr val="500093"/>
                </a:solidFill>
              </a:rPr>
            </a:br>
            <a:r>
              <a:rPr lang="en-US" sz="2400">
                <a:solidFill>
                  <a:srgbClr val="500093"/>
                </a:solidFill>
              </a:rPr>
              <a:t>of fit of the regression line to the data points.</a:t>
            </a:r>
          </a:p>
        </p:txBody>
      </p:sp>
      <p:graphicFrame>
        <p:nvGraphicFramePr>
          <p:cNvPr id="198661" name="Object 5"/>
          <p:cNvGraphicFramePr>
            <a:graphicFrameLocks/>
          </p:cNvGraphicFramePr>
          <p:nvPr/>
        </p:nvGraphicFramePr>
        <p:xfrm>
          <a:off x="5638800" y="1905000"/>
          <a:ext cx="2743200" cy="2003425"/>
        </p:xfrm>
        <a:graphic>
          <a:graphicData uri="http://schemas.openxmlformats.org/presentationml/2006/ole">
            <p:oleObj spid="_x0000_s198667" name="Clip" r:id="rId4" imgW="2286000" imgH="1773291" progId="">
              <p:embed/>
            </p:oleObj>
          </a:graphicData>
        </a:graphic>
      </p:graphicFrame>
      <p:sp>
        <p:nvSpPr>
          <p:cNvPr id="198662"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798A81-0AA5-4046-8DEC-E030C7AA77A8}" type="slidenum">
              <a:rPr lang="en-US">
                <a:solidFill>
                  <a:srgbClr val="045C75"/>
                </a:solidFill>
              </a:rPr>
              <a:pPr/>
              <a:t>32</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89123">
                                            <p:txEl>
                                              <p:pRg st="0" end="0"/>
                                            </p:txEl>
                                          </p:spTgt>
                                        </p:tgtEl>
                                        <p:attrNameLst>
                                          <p:attrName>style.visibility</p:attrName>
                                        </p:attrNameLst>
                                      </p:cBhvr>
                                      <p:to>
                                        <p:strVal val="visible"/>
                                      </p:to>
                                    </p:set>
                                    <p:animEffect transition="in" filter="wipe(up)">
                                      <p:cBhvr>
                                        <p:cTn id="7" dur="500"/>
                                        <p:tgtEl>
                                          <p:spTgt spid="389123">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9123">
                                            <p:txEl>
                                              <p:pRg st="1" end="1"/>
                                            </p:txEl>
                                          </p:spTgt>
                                        </p:tgtEl>
                                        <p:attrNameLst>
                                          <p:attrName>style.visibility</p:attrName>
                                        </p:attrNameLst>
                                      </p:cBhvr>
                                      <p:to>
                                        <p:strVal val="visible"/>
                                      </p:to>
                                    </p:set>
                                    <p:animEffect transition="in" filter="wipe(up)">
                                      <p:cBhvr>
                                        <p:cTn id="11" dur="500"/>
                                        <p:tgtEl>
                                          <p:spTgt spid="389123">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89124"/>
                                        </p:tgtEl>
                                        <p:attrNameLst>
                                          <p:attrName>style.visibility</p:attrName>
                                        </p:attrNameLst>
                                      </p:cBhvr>
                                      <p:to>
                                        <p:strVal val="visible"/>
                                      </p:to>
                                    </p:set>
                                    <p:animEffect transition="in" filter="wipe(up)">
                                      <p:cBhvr>
                                        <p:cTn id="15" dur="500"/>
                                        <p:tgtEl>
                                          <p:spTgt spid="389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3" grpId="0" build="p" autoUpdateAnimBg="0" advAuto="0"/>
      <p:bldP spid="389124"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0706" name="Rectangle 2"/>
          <p:cNvSpPr>
            <a:spLocks noGrp="1" noChangeArrowheads="1"/>
          </p:cNvSpPr>
          <p:nvPr>
            <p:ph type="body" idx="4294967295"/>
          </p:nvPr>
        </p:nvSpPr>
        <p:spPr>
          <a:xfrm>
            <a:off x="0" y="1676400"/>
            <a:ext cx="7772400" cy="4419600"/>
          </a:xfrm>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buFont typeface="Times" panose="02020603050405020304" pitchFamily="18" charset="0"/>
              <a:buNone/>
            </a:pPr>
            <a:r>
              <a:rPr lang="en-US" smtClean="0"/>
              <a:t>  </a:t>
            </a:r>
          </a:p>
        </p:txBody>
      </p:sp>
      <p:sp>
        <p:nvSpPr>
          <p:cNvPr id="200707" name="Line 3"/>
          <p:cNvSpPr>
            <a:spLocks noChangeShapeType="1"/>
          </p:cNvSpPr>
          <p:nvPr/>
        </p:nvSpPr>
        <p:spPr bwMode="auto">
          <a:xfrm flipV="1">
            <a:off x="2374900" y="3175000"/>
            <a:ext cx="4851400" cy="1320800"/>
          </a:xfrm>
          <a:prstGeom prst="line">
            <a:avLst/>
          </a:prstGeom>
          <a:noFill/>
          <a:ln w="38100">
            <a:solidFill>
              <a:srgbClr val="CF0E3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08" name="Rectangle 4"/>
          <p:cNvSpPr>
            <a:spLocks noChangeArrowheads="1"/>
          </p:cNvSpPr>
          <p:nvPr/>
        </p:nvSpPr>
        <p:spPr bwMode="auto">
          <a:xfrm>
            <a:off x="2211388" y="5799138"/>
            <a:ext cx="48736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500093"/>
                </a:solidFill>
              </a:rPr>
              <a:t>0          1          2          3          4</a:t>
            </a:r>
          </a:p>
        </p:txBody>
      </p:sp>
      <p:sp>
        <p:nvSpPr>
          <p:cNvPr id="200709" name="Rectangle 5"/>
          <p:cNvSpPr>
            <a:spLocks noChangeArrowheads="1"/>
          </p:cNvSpPr>
          <p:nvPr/>
        </p:nvSpPr>
        <p:spPr bwMode="auto">
          <a:xfrm rot="-5400000">
            <a:off x="76200" y="4121150"/>
            <a:ext cx="28162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rgbClr val="500093"/>
                </a:solidFill>
              </a:rPr>
              <a:t>Total Cost</a:t>
            </a:r>
          </a:p>
        </p:txBody>
      </p:sp>
      <p:sp>
        <p:nvSpPr>
          <p:cNvPr id="200710" name="Rectangle 6"/>
          <p:cNvSpPr>
            <a:spLocks noChangeArrowheads="1"/>
          </p:cNvSpPr>
          <p:nvPr/>
        </p:nvSpPr>
        <p:spPr bwMode="auto">
          <a:xfrm>
            <a:off x="1830388" y="4275138"/>
            <a:ext cx="8350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500093"/>
                </a:solidFill>
              </a:rPr>
              <a:t>10</a:t>
            </a:r>
          </a:p>
        </p:txBody>
      </p:sp>
      <p:sp>
        <p:nvSpPr>
          <p:cNvPr id="200711" name="Rectangle 7"/>
          <p:cNvSpPr>
            <a:spLocks noChangeArrowheads="1"/>
          </p:cNvSpPr>
          <p:nvPr/>
        </p:nvSpPr>
        <p:spPr bwMode="auto">
          <a:xfrm>
            <a:off x="1830388" y="2979738"/>
            <a:ext cx="6826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500093"/>
                </a:solidFill>
              </a:rPr>
              <a:t>20</a:t>
            </a:r>
          </a:p>
        </p:txBody>
      </p:sp>
      <p:sp>
        <p:nvSpPr>
          <p:cNvPr id="200712" name="Rectangle 8"/>
          <p:cNvSpPr>
            <a:spLocks noChangeArrowheads="1"/>
          </p:cNvSpPr>
          <p:nvPr/>
        </p:nvSpPr>
        <p:spPr bwMode="auto">
          <a:xfrm>
            <a:off x="1982788" y="5494338"/>
            <a:ext cx="6064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a:solidFill>
                  <a:srgbClr val="500093"/>
                </a:solidFill>
              </a:rPr>
              <a:t>0</a:t>
            </a:r>
          </a:p>
        </p:txBody>
      </p:sp>
      <p:sp>
        <p:nvSpPr>
          <p:cNvPr id="200713" name="Rectangle 9"/>
          <p:cNvSpPr>
            <a:spLocks noChangeArrowheads="1"/>
          </p:cNvSpPr>
          <p:nvPr/>
        </p:nvSpPr>
        <p:spPr bwMode="auto">
          <a:xfrm>
            <a:off x="2203450" y="6138863"/>
            <a:ext cx="495776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rgbClr val="500093"/>
                </a:solidFill>
              </a:rPr>
              <a:t>Activity</a:t>
            </a:r>
          </a:p>
        </p:txBody>
      </p:sp>
      <p:sp>
        <p:nvSpPr>
          <p:cNvPr id="200714" name="Rectangle 10"/>
          <p:cNvSpPr>
            <a:spLocks noChangeArrowheads="1"/>
          </p:cNvSpPr>
          <p:nvPr/>
        </p:nvSpPr>
        <p:spPr bwMode="auto">
          <a:xfrm>
            <a:off x="6630988" y="30559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15" name="Rectangle 11"/>
          <p:cNvSpPr>
            <a:spLocks noChangeArrowheads="1"/>
          </p:cNvSpPr>
          <p:nvPr/>
        </p:nvSpPr>
        <p:spPr bwMode="auto">
          <a:xfrm>
            <a:off x="3506788" y="3665538"/>
            <a:ext cx="6064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16" name="Rectangle 12"/>
          <p:cNvSpPr>
            <a:spLocks noChangeArrowheads="1"/>
          </p:cNvSpPr>
          <p:nvPr/>
        </p:nvSpPr>
        <p:spPr bwMode="auto">
          <a:xfrm>
            <a:off x="3735388" y="39703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17" name="Rectangle 13"/>
          <p:cNvSpPr>
            <a:spLocks noChangeArrowheads="1"/>
          </p:cNvSpPr>
          <p:nvPr/>
        </p:nvSpPr>
        <p:spPr bwMode="auto">
          <a:xfrm>
            <a:off x="2897188" y="4046538"/>
            <a:ext cx="6826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18" name="Rectangle 14"/>
          <p:cNvSpPr>
            <a:spLocks noChangeArrowheads="1"/>
          </p:cNvSpPr>
          <p:nvPr/>
        </p:nvSpPr>
        <p:spPr bwMode="auto">
          <a:xfrm>
            <a:off x="4040188" y="35893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19" name="Rectangle 15"/>
          <p:cNvSpPr>
            <a:spLocks noChangeArrowheads="1"/>
          </p:cNvSpPr>
          <p:nvPr/>
        </p:nvSpPr>
        <p:spPr bwMode="auto">
          <a:xfrm>
            <a:off x="5183188" y="32083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20" name="Rectangle 16"/>
          <p:cNvSpPr>
            <a:spLocks noChangeArrowheads="1"/>
          </p:cNvSpPr>
          <p:nvPr/>
        </p:nvSpPr>
        <p:spPr bwMode="auto">
          <a:xfrm>
            <a:off x="4802188" y="37417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21" name="Rectangle 17"/>
          <p:cNvSpPr>
            <a:spLocks noChangeArrowheads="1"/>
          </p:cNvSpPr>
          <p:nvPr/>
        </p:nvSpPr>
        <p:spPr bwMode="auto">
          <a:xfrm>
            <a:off x="5792788" y="3436938"/>
            <a:ext cx="4540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22" name="Rectangle 18"/>
          <p:cNvSpPr>
            <a:spLocks noChangeArrowheads="1"/>
          </p:cNvSpPr>
          <p:nvPr/>
        </p:nvSpPr>
        <p:spPr bwMode="auto">
          <a:xfrm>
            <a:off x="5183188" y="3589338"/>
            <a:ext cx="11398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200723" name="Rectangle 19"/>
          <p:cNvSpPr>
            <a:spLocks noChangeArrowheads="1"/>
          </p:cNvSpPr>
          <p:nvPr/>
        </p:nvSpPr>
        <p:spPr bwMode="auto">
          <a:xfrm>
            <a:off x="5945188" y="3055938"/>
            <a:ext cx="454025"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4000">
                <a:solidFill>
                  <a:schemeClr val="tx2"/>
                </a:solidFill>
              </a:rPr>
              <a:t>*</a:t>
            </a:r>
          </a:p>
        </p:txBody>
      </p:sp>
      <p:sp>
        <p:nvSpPr>
          <p:cNvPr id="391188" name="Rectangle 20"/>
          <p:cNvSpPr>
            <a:spLocks noGrp="1" noChangeArrowheads="1"/>
          </p:cNvSpPr>
          <p:nvPr>
            <p:ph type="title"/>
          </p:nvPr>
        </p:nvSpPr>
        <p:spPr>
          <a:xfrm>
            <a:off x="457200" y="157162"/>
            <a:ext cx="8305800" cy="909637"/>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ormAutofit fontScale="90000"/>
          </a:bodyPr>
          <a:lstStyle/>
          <a:p>
            <a:pPr>
              <a:defRPr/>
            </a:pPr>
            <a:r>
              <a:rPr lang="en-US" dirty="0"/>
              <a:t>Least-Squares Regression Method</a:t>
            </a:r>
          </a:p>
        </p:txBody>
      </p:sp>
      <p:sp>
        <p:nvSpPr>
          <p:cNvPr id="200725" name="Rectangle 21"/>
          <p:cNvSpPr>
            <a:spLocks noChangeArrowheads="1"/>
          </p:cNvSpPr>
          <p:nvPr/>
        </p:nvSpPr>
        <p:spPr bwMode="auto">
          <a:xfrm>
            <a:off x="685800" y="1524000"/>
            <a:ext cx="7772400" cy="914400"/>
          </a:xfrm>
          <a:prstGeom prst="rect">
            <a:avLst/>
          </a:prstGeom>
          <a:solidFill>
            <a:srgbClr val="FFFFEB"/>
          </a:solidFill>
          <a:ln w="12700">
            <a:solidFill>
              <a:schemeClr val="tx2"/>
            </a:solidFill>
            <a:miter lim="800000"/>
            <a:headEnd/>
            <a:tailEnd/>
          </a:ln>
          <a:effectLst>
            <a:outerShdw dist="71842" dir="2700000" algn="ctr" rotWithShape="0">
              <a:schemeClr val="bg2"/>
            </a:outerShdw>
          </a:effectLst>
        </p:spPr>
        <p:txBody>
          <a:bodyPr lIns="90488" tIns="44450" rIns="90488" bIns="44450"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0000"/>
                </a:solidFill>
              </a:rPr>
              <a:t>R</a:t>
            </a:r>
            <a:r>
              <a:rPr lang="en-US" sz="2800" baseline="30000">
                <a:solidFill>
                  <a:srgbClr val="FF0000"/>
                </a:solidFill>
              </a:rPr>
              <a:t>2</a:t>
            </a:r>
            <a:r>
              <a:rPr lang="en-US" sz="2400">
                <a:solidFill>
                  <a:srgbClr val="663300"/>
                </a:solidFill>
              </a:rPr>
              <a:t>  is the percentage of the variation in total cost explained by the activity.</a:t>
            </a:r>
          </a:p>
        </p:txBody>
      </p:sp>
      <p:sp>
        <p:nvSpPr>
          <p:cNvPr id="200726" name="Rectangle 22"/>
          <p:cNvSpPr>
            <a:spLocks noChangeArrowheads="1"/>
          </p:cNvSpPr>
          <p:nvPr/>
        </p:nvSpPr>
        <p:spPr bwMode="auto">
          <a:xfrm>
            <a:off x="3429000" y="4591050"/>
            <a:ext cx="5462588" cy="819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0000"/>
                </a:solidFill>
              </a:rPr>
              <a:t>R</a:t>
            </a:r>
            <a:r>
              <a:rPr lang="en-US" sz="2800" baseline="30000">
                <a:solidFill>
                  <a:srgbClr val="FF0000"/>
                </a:solidFill>
              </a:rPr>
              <a:t>2</a:t>
            </a:r>
            <a:r>
              <a:rPr lang="en-US" sz="2400">
                <a:solidFill>
                  <a:srgbClr val="3333FF"/>
                </a:solidFill>
              </a:rPr>
              <a:t> varies from 0% to 100%, and</a:t>
            </a:r>
            <a:br>
              <a:rPr lang="en-US" sz="2400">
                <a:solidFill>
                  <a:srgbClr val="3333FF"/>
                </a:solidFill>
              </a:rPr>
            </a:br>
            <a:r>
              <a:rPr lang="en-US" sz="2400">
                <a:solidFill>
                  <a:srgbClr val="3333FF"/>
                </a:solidFill>
              </a:rPr>
              <a:t>the higher the percentage the better.</a:t>
            </a:r>
          </a:p>
        </p:txBody>
      </p:sp>
      <p:sp>
        <p:nvSpPr>
          <p:cNvPr id="200727" name="Line 23"/>
          <p:cNvSpPr>
            <a:spLocks noChangeShapeType="1"/>
          </p:cNvSpPr>
          <p:nvPr/>
        </p:nvSpPr>
        <p:spPr bwMode="auto">
          <a:xfrm>
            <a:off x="2362200" y="5791200"/>
            <a:ext cx="46482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28" name="Line 24"/>
          <p:cNvSpPr>
            <a:spLocks noChangeShapeType="1"/>
          </p:cNvSpPr>
          <p:nvPr/>
        </p:nvSpPr>
        <p:spPr bwMode="auto">
          <a:xfrm flipV="1">
            <a:off x="2362200" y="2895600"/>
            <a:ext cx="0" cy="28956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29" name="Text Box 25"/>
          <p:cNvSpPr txBox="1">
            <a:spLocks noChangeArrowheads="1"/>
          </p:cNvSpPr>
          <p:nvPr/>
        </p:nvSpPr>
        <p:spPr bwMode="auto">
          <a:xfrm>
            <a:off x="6927850" y="5638800"/>
            <a:ext cx="387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X</a:t>
            </a:r>
          </a:p>
        </p:txBody>
      </p:sp>
      <p:sp>
        <p:nvSpPr>
          <p:cNvPr id="200730" name="Text Box 26"/>
          <p:cNvSpPr txBox="1">
            <a:spLocks noChangeArrowheads="1"/>
          </p:cNvSpPr>
          <p:nvPr/>
        </p:nvSpPr>
        <p:spPr bwMode="auto">
          <a:xfrm>
            <a:off x="2166938" y="2514600"/>
            <a:ext cx="387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t>Y</a:t>
            </a:r>
          </a:p>
        </p:txBody>
      </p:sp>
      <p:sp>
        <p:nvSpPr>
          <p:cNvPr id="200731"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E33AC7-9D7A-4FE4-9600-68F7B15079F0}" type="slidenum">
              <a:rPr lang="en-US">
                <a:solidFill>
                  <a:srgbClr val="045C75"/>
                </a:solidFill>
              </a:rPr>
              <a:pPr/>
              <a:t>33</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76200"/>
            <a:ext cx="8305800" cy="1143000"/>
          </a:xfrm>
          <a:extLst/>
        </p:spPr>
        <p:txBody>
          <a:bodyPr/>
          <a:lstStyle/>
          <a:p>
            <a:pPr>
              <a:defRPr/>
            </a:pPr>
            <a:r>
              <a:rPr lang="en-US" sz="3200" dirty="0"/>
              <a:t>Comparing Results From the Three Methods</a:t>
            </a:r>
          </a:p>
        </p:txBody>
      </p:sp>
      <p:grpSp>
        <p:nvGrpSpPr>
          <p:cNvPr id="202755" name="Group 3"/>
          <p:cNvGrpSpPr>
            <a:grpSpLocks/>
          </p:cNvGrpSpPr>
          <p:nvPr/>
        </p:nvGrpSpPr>
        <p:grpSpPr bwMode="auto">
          <a:xfrm>
            <a:off x="685800" y="1447800"/>
            <a:ext cx="7772400" cy="4373563"/>
            <a:chOff x="432" y="912"/>
            <a:chExt cx="4896" cy="2755"/>
          </a:xfrm>
        </p:grpSpPr>
        <p:sp>
          <p:nvSpPr>
            <p:cNvPr id="393220" name="Text Box 4"/>
            <p:cNvSpPr txBox="1">
              <a:spLocks noChangeArrowheads="1"/>
            </p:cNvSpPr>
            <p:nvPr/>
          </p:nvSpPr>
          <p:spPr bwMode="auto">
            <a:xfrm>
              <a:off x="432" y="912"/>
              <a:ext cx="4896" cy="2755"/>
            </a:xfrm>
            <a:prstGeom prst="rect">
              <a:avLst/>
            </a:prstGeom>
            <a:solidFill>
              <a:schemeClr val="accent2"/>
            </a:solidFill>
            <a:ln w="9525">
              <a:solidFill>
                <a:schemeClr val="tx1"/>
              </a:solidFill>
              <a:miter lim="800000"/>
              <a:headEnd/>
              <a:tailEnd/>
            </a:ln>
            <a:effectLst>
              <a:outerShdw dist="53882" dir="2700000" algn="ctr" rotWithShape="0">
                <a:schemeClr val="bg2"/>
              </a:outerShdw>
            </a:effectLst>
          </p:spPr>
          <p:txBody>
            <a:bodyPr>
              <a:spAutoFit/>
            </a:bodyPr>
            <a:lstStyle/>
            <a:p>
              <a:pPr algn="ctr" eaLnBrk="1" hangingPunct="1">
                <a:spcBef>
                  <a:spcPct val="50000"/>
                </a:spcBef>
                <a:defRPr/>
              </a:pPr>
              <a:r>
                <a:rPr lang="en-US" sz="2800">
                  <a:solidFill>
                    <a:srgbClr val="FFFFFF"/>
                  </a:solidFill>
                  <a:effectLst>
                    <a:outerShdw blurRad="38100" dist="38100" dir="2700000" algn="tl">
                      <a:srgbClr val="000000"/>
                    </a:outerShdw>
                  </a:effectLst>
                </a:rPr>
                <a:t>The three methods just discussed provide slightly different estimates of the fixed and variable cost components of the mixed cost.</a:t>
              </a:r>
            </a:p>
            <a:p>
              <a:pPr algn="ctr" eaLnBrk="1" hangingPunct="1">
                <a:spcBef>
                  <a:spcPct val="50000"/>
                </a:spcBef>
                <a:defRPr/>
              </a:pPr>
              <a:r>
                <a:rPr lang="en-US" sz="2800">
                  <a:solidFill>
                    <a:srgbClr val="FFFFFF"/>
                  </a:solidFill>
                  <a:effectLst>
                    <a:outerShdw blurRad="38100" dist="38100" dir="2700000" algn="tl">
                      <a:srgbClr val="000000"/>
                    </a:outerShdw>
                  </a:effectLst>
                </a:rPr>
                <a:t>This is to be expected because each method uses differing amounts of the data points to provide estimates.</a:t>
              </a:r>
            </a:p>
            <a:p>
              <a:pPr algn="ctr" eaLnBrk="1" hangingPunct="1">
                <a:spcBef>
                  <a:spcPct val="50000"/>
                </a:spcBef>
                <a:defRPr/>
              </a:pPr>
              <a:r>
                <a:rPr lang="en-US" sz="2800">
                  <a:solidFill>
                    <a:srgbClr val="FFFFFF"/>
                  </a:solidFill>
                  <a:effectLst>
                    <a:outerShdw blurRad="38100" dist="38100" dir="2700000" algn="tl">
                      <a:srgbClr val="000000"/>
                    </a:outerShdw>
                  </a:effectLst>
                </a:rPr>
                <a:t>Least-squares regression provides the most accurate estimate because it uses all the data points.</a:t>
              </a:r>
            </a:p>
          </p:txBody>
        </p:sp>
        <p:sp>
          <p:nvSpPr>
            <p:cNvPr id="202758" name="Line 5"/>
            <p:cNvSpPr>
              <a:spLocks noChangeShapeType="1"/>
            </p:cNvSpPr>
            <p:nvPr/>
          </p:nvSpPr>
          <p:spPr bwMode="auto">
            <a:xfrm>
              <a:off x="432" y="1824"/>
              <a:ext cx="4896" cy="0"/>
            </a:xfrm>
            <a:prstGeom prst="line">
              <a:avLst/>
            </a:prstGeom>
            <a:noFill/>
            <a:ln w="38100">
              <a:solidFill>
                <a:srgbClr val="FFFFFF"/>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2759" name="Line 6"/>
            <p:cNvSpPr>
              <a:spLocks noChangeShapeType="1"/>
            </p:cNvSpPr>
            <p:nvPr/>
          </p:nvSpPr>
          <p:spPr bwMode="auto">
            <a:xfrm>
              <a:off x="432" y="2775"/>
              <a:ext cx="4896" cy="0"/>
            </a:xfrm>
            <a:prstGeom prst="line">
              <a:avLst/>
            </a:prstGeom>
            <a:noFill/>
            <a:ln w="38100">
              <a:solidFill>
                <a:srgbClr val="FFFFFF"/>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0275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0612879-A889-488E-A1E8-8C63BE54401B}" type="slidenum">
              <a:rPr lang="en-US">
                <a:solidFill>
                  <a:srgbClr val="045C75"/>
                </a:solidFill>
              </a:rPr>
              <a:pPr/>
              <a:t>34</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02" name="AutoShape 2"/>
          <p:cNvSpPr>
            <a:spLocks noChangeArrowheads="1"/>
          </p:cNvSpPr>
          <p:nvPr/>
        </p:nvSpPr>
        <p:spPr bwMode="auto">
          <a:xfrm>
            <a:off x="3429000" y="1371600"/>
            <a:ext cx="4495800" cy="3581400"/>
          </a:xfrm>
          <a:prstGeom prst="cloudCallout">
            <a:avLst>
              <a:gd name="adj1" fmla="val -44176"/>
              <a:gd name="adj2" fmla="val 59796"/>
            </a:avLst>
          </a:prstGeom>
          <a:solidFill>
            <a:srgbClr val="A5002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a:solidFill>
                  <a:srgbClr val="FFFFFF"/>
                </a:solidFill>
              </a:rPr>
              <a:t>Let’s put our knowledge of cost behavior to work by preparing a contribution format income statement. </a:t>
            </a:r>
          </a:p>
          <a:p>
            <a:pPr algn="ctr" eaLnBrk="1" hangingPunct="1"/>
            <a:endParaRPr lang="en-US" sz="2400">
              <a:solidFill>
                <a:srgbClr val="FFFFFF"/>
              </a:solidFill>
            </a:endParaRPr>
          </a:p>
        </p:txBody>
      </p:sp>
      <p:pic>
        <p:nvPicPr>
          <p:cNvPr id="204803" name="Picture 3" descr="j030092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43200" y="2971800"/>
            <a:ext cx="133985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04" name="Rectangle 4"/>
          <p:cNvSpPr>
            <a:spLocks noChangeArrowheads="1"/>
          </p:cNvSpPr>
          <p:nvPr/>
        </p:nvSpPr>
        <p:spPr bwMode="auto">
          <a:xfrm>
            <a:off x="152400" y="76200"/>
            <a:ext cx="8915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3600" b="1" i="1">
                <a:solidFill>
                  <a:schemeClr val="tx2"/>
                </a:solidFill>
              </a:rPr>
              <a:t>The Contribution Format</a:t>
            </a:r>
          </a:p>
        </p:txBody>
      </p:sp>
      <p:sp>
        <p:nvSpPr>
          <p:cNvPr id="20480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055A37-7AF9-47C9-9DA2-E096D457362A}" type="slidenum">
              <a:rPr lang="en-US">
                <a:solidFill>
                  <a:srgbClr val="045C75"/>
                </a:solidFill>
              </a:rPr>
              <a:pPr/>
              <a:t>35</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457200" y="76200"/>
            <a:ext cx="8305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a:defRPr/>
            </a:pPr>
            <a:r>
              <a:rPr lang="en-US"/>
              <a:t>The Contribution Format</a:t>
            </a:r>
          </a:p>
        </p:txBody>
      </p:sp>
      <p:graphicFrame>
        <p:nvGraphicFramePr>
          <p:cNvPr id="206851" name="Object 3"/>
          <p:cNvGraphicFramePr>
            <a:graphicFrameLocks/>
          </p:cNvGraphicFramePr>
          <p:nvPr/>
        </p:nvGraphicFramePr>
        <p:xfrm>
          <a:off x="304800" y="1358900"/>
          <a:ext cx="8524875" cy="3065463"/>
        </p:xfrm>
        <a:graphic>
          <a:graphicData uri="http://schemas.openxmlformats.org/presentationml/2006/ole">
            <p:oleObj spid="_x0000_s206860" name="Worksheet" r:id="rId4" imgW="3228955" imgH="1152522" progId="Excel.Sheet.8">
              <p:embed/>
            </p:oleObj>
          </a:graphicData>
        </a:graphic>
      </p:graphicFrame>
      <p:grpSp>
        <p:nvGrpSpPr>
          <p:cNvPr id="206852" name="Group 4"/>
          <p:cNvGrpSpPr>
            <a:grpSpLocks/>
          </p:cNvGrpSpPr>
          <p:nvPr/>
        </p:nvGrpSpPr>
        <p:grpSpPr bwMode="auto">
          <a:xfrm>
            <a:off x="403225" y="3200400"/>
            <a:ext cx="7773988" cy="3135313"/>
            <a:chOff x="384" y="2016"/>
            <a:chExt cx="4897" cy="1975"/>
          </a:xfrm>
        </p:grpSpPr>
        <p:sp>
          <p:nvSpPr>
            <p:cNvPr id="206854" name="Line 5"/>
            <p:cNvSpPr>
              <a:spLocks noChangeShapeType="1"/>
            </p:cNvSpPr>
            <p:nvPr/>
          </p:nvSpPr>
          <p:spPr bwMode="auto">
            <a:xfrm flipV="1">
              <a:off x="2688" y="2016"/>
              <a:ext cx="1008" cy="1296"/>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97318" name="Rectangle 6"/>
            <p:cNvSpPr>
              <a:spLocks noChangeArrowheads="1"/>
            </p:cNvSpPr>
            <p:nvPr/>
          </p:nvSpPr>
          <p:spPr bwMode="auto">
            <a:xfrm>
              <a:off x="384" y="3120"/>
              <a:ext cx="4897" cy="871"/>
            </a:xfrm>
            <a:prstGeom prst="rect">
              <a:avLst/>
            </a:prstGeom>
            <a:solidFill>
              <a:srgbClr val="CCECFF"/>
            </a:solidFill>
            <a:ln w="12700">
              <a:solidFill>
                <a:schemeClr val="tx1"/>
              </a:solidFill>
              <a:miter lim="800000"/>
              <a:headEnd/>
              <a:tailEnd/>
            </a:ln>
            <a:effectLst>
              <a:outerShdw dist="53882" dir="2700000" algn="ctr" rotWithShape="0">
                <a:schemeClr val="bg2"/>
              </a:outerShdw>
            </a:effectLst>
          </p:spPr>
          <p:txBody>
            <a:bodyPr lIns="90488" tIns="44450" rIns="90488" bIns="44450">
              <a:spAutoFit/>
            </a:bodyPr>
            <a:lstStyle/>
            <a:p>
              <a:pPr algn="ctr" eaLnBrk="1" hangingPunct="1">
                <a:spcBef>
                  <a:spcPct val="50000"/>
                </a:spcBef>
                <a:defRPr/>
              </a:pPr>
              <a:r>
                <a:rPr lang="en-US" sz="2800">
                  <a:solidFill>
                    <a:schemeClr val="tx2"/>
                  </a:solidFill>
                  <a:effectLst>
                    <a:outerShdw blurRad="38100" dist="38100" dir="2700000" algn="tl">
                      <a:srgbClr val="000000"/>
                    </a:outerShdw>
                  </a:effectLst>
                </a:rPr>
                <a:t>The contribution margin format emphasizes cost behavior.  Contribution margin covers fixed costs and provides for income.</a:t>
              </a:r>
            </a:p>
          </p:txBody>
        </p:sp>
      </p:grpSp>
      <p:sp>
        <p:nvSpPr>
          <p:cNvPr id="206853"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6116DB-DD29-4E2C-905E-22BCC88D2A23}" type="slidenum">
              <a:rPr lang="en-US">
                <a:solidFill>
                  <a:srgbClr val="045C75"/>
                </a:solidFill>
              </a:rPr>
              <a:pPr/>
              <a:t>36</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457200" y="76200"/>
            <a:ext cx="8305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a:defRPr/>
            </a:pPr>
            <a:r>
              <a:rPr lang="en-US" dirty="0"/>
              <a:t>The Contribution Format</a:t>
            </a:r>
          </a:p>
        </p:txBody>
      </p:sp>
      <p:graphicFrame>
        <p:nvGraphicFramePr>
          <p:cNvPr id="210947" name="Object 3"/>
          <p:cNvGraphicFramePr>
            <a:graphicFrameLocks/>
          </p:cNvGraphicFramePr>
          <p:nvPr/>
        </p:nvGraphicFramePr>
        <p:xfrm>
          <a:off x="587375" y="1377950"/>
          <a:ext cx="8434388" cy="3467100"/>
        </p:xfrm>
        <a:graphic>
          <a:graphicData uri="http://schemas.openxmlformats.org/presentationml/2006/ole">
            <p:oleObj spid="_x0000_s210959" name="Worksheet" r:id="rId4" imgW="4648132" imgH="1952762" progId="Excel.Sheet.8">
              <p:embed/>
            </p:oleObj>
          </a:graphicData>
        </a:graphic>
      </p:graphicFrame>
      <p:grpSp>
        <p:nvGrpSpPr>
          <p:cNvPr id="401412" name="Group 4"/>
          <p:cNvGrpSpPr>
            <a:grpSpLocks/>
          </p:cNvGrpSpPr>
          <p:nvPr/>
        </p:nvGrpSpPr>
        <p:grpSpPr bwMode="auto">
          <a:xfrm>
            <a:off x="1250950" y="4876800"/>
            <a:ext cx="2681288" cy="1304925"/>
            <a:chOff x="788" y="3072"/>
            <a:chExt cx="1689" cy="822"/>
          </a:xfrm>
        </p:grpSpPr>
        <p:sp>
          <p:nvSpPr>
            <p:cNvPr id="210953" name="Line 5"/>
            <p:cNvSpPr>
              <a:spLocks noChangeShapeType="1"/>
            </p:cNvSpPr>
            <p:nvPr/>
          </p:nvSpPr>
          <p:spPr bwMode="auto">
            <a:xfrm flipV="1">
              <a:off x="1632" y="3072"/>
              <a:ext cx="0" cy="288"/>
            </a:xfrm>
            <a:prstGeom prst="line">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01414" name="Text Box 6"/>
            <p:cNvSpPr txBox="1">
              <a:spLocks noChangeArrowheads="1"/>
            </p:cNvSpPr>
            <p:nvPr/>
          </p:nvSpPr>
          <p:spPr bwMode="auto">
            <a:xfrm>
              <a:off x="788" y="3352"/>
              <a:ext cx="1689" cy="542"/>
            </a:xfrm>
            <a:prstGeom prst="rect">
              <a:avLst/>
            </a:prstGeom>
            <a:solidFill>
              <a:srgbClr val="009900"/>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spcBef>
                  <a:spcPct val="50000"/>
                </a:spcBef>
                <a:defRPr/>
              </a:pPr>
              <a:r>
                <a:rPr lang="en-US" sz="2400">
                  <a:solidFill>
                    <a:srgbClr val="FFFFFF"/>
                  </a:solidFill>
                  <a:effectLst>
                    <a:outerShdw blurRad="38100" dist="38100" dir="2700000" algn="tl">
                      <a:srgbClr val="000000"/>
                    </a:outerShdw>
                  </a:effectLst>
                </a:rPr>
                <a:t>Used primarily for</a:t>
              </a:r>
              <a:br>
                <a:rPr lang="en-US" sz="2400">
                  <a:solidFill>
                    <a:srgbClr val="FFFFFF"/>
                  </a:solidFill>
                  <a:effectLst>
                    <a:outerShdw blurRad="38100" dist="38100" dir="2700000" algn="tl">
                      <a:srgbClr val="000000"/>
                    </a:outerShdw>
                  </a:effectLst>
                </a:rPr>
              </a:br>
              <a:r>
                <a:rPr lang="en-US" sz="2400">
                  <a:solidFill>
                    <a:srgbClr val="FFFFFF"/>
                  </a:solidFill>
                  <a:effectLst>
                    <a:outerShdw blurRad="38100" dist="38100" dir="2700000" algn="tl">
                      <a:srgbClr val="000000"/>
                    </a:outerShdw>
                  </a:effectLst>
                </a:rPr>
                <a:t>external reporting.</a:t>
              </a:r>
            </a:p>
          </p:txBody>
        </p:sp>
      </p:grpSp>
      <p:grpSp>
        <p:nvGrpSpPr>
          <p:cNvPr id="401415" name="Group 7"/>
          <p:cNvGrpSpPr>
            <a:grpSpLocks/>
          </p:cNvGrpSpPr>
          <p:nvPr/>
        </p:nvGrpSpPr>
        <p:grpSpPr bwMode="auto">
          <a:xfrm>
            <a:off x="5780088" y="4876800"/>
            <a:ext cx="2579687" cy="1304925"/>
            <a:chOff x="3641" y="3072"/>
            <a:chExt cx="1625" cy="822"/>
          </a:xfrm>
        </p:grpSpPr>
        <p:sp>
          <p:nvSpPr>
            <p:cNvPr id="210951" name="Line 8"/>
            <p:cNvSpPr>
              <a:spLocks noChangeShapeType="1"/>
            </p:cNvSpPr>
            <p:nvPr/>
          </p:nvSpPr>
          <p:spPr bwMode="auto">
            <a:xfrm flipV="1">
              <a:off x="4453" y="3072"/>
              <a:ext cx="0" cy="288"/>
            </a:xfrm>
            <a:prstGeom prst="line">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01417" name="Text Box 9"/>
            <p:cNvSpPr txBox="1">
              <a:spLocks noChangeArrowheads="1"/>
            </p:cNvSpPr>
            <p:nvPr/>
          </p:nvSpPr>
          <p:spPr bwMode="auto">
            <a:xfrm>
              <a:off x="3641" y="3352"/>
              <a:ext cx="1625" cy="542"/>
            </a:xfrm>
            <a:prstGeom prst="rect">
              <a:avLst/>
            </a:prstGeom>
            <a:solidFill>
              <a:schemeClr val="accent1"/>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spcBef>
                  <a:spcPct val="50000"/>
                </a:spcBef>
                <a:defRPr/>
              </a:pPr>
              <a:r>
                <a:rPr lang="en-US" sz="2400">
                  <a:solidFill>
                    <a:srgbClr val="FFFFFF"/>
                  </a:solidFill>
                  <a:effectLst>
                    <a:outerShdw blurRad="38100" dist="38100" dir="2700000" algn="tl">
                      <a:srgbClr val="000000"/>
                    </a:outerShdw>
                  </a:effectLst>
                </a:rPr>
                <a:t>Used primarily by</a:t>
              </a:r>
              <a:br>
                <a:rPr lang="en-US" sz="2400">
                  <a:solidFill>
                    <a:srgbClr val="FFFFFF"/>
                  </a:solidFill>
                  <a:effectLst>
                    <a:outerShdw blurRad="38100" dist="38100" dir="2700000" algn="tl">
                      <a:srgbClr val="000000"/>
                    </a:outerShdw>
                  </a:effectLst>
                </a:rPr>
              </a:br>
              <a:r>
                <a:rPr lang="en-US" sz="2400">
                  <a:solidFill>
                    <a:srgbClr val="FFFFFF"/>
                  </a:solidFill>
                  <a:effectLst>
                    <a:outerShdw blurRad="38100" dist="38100" dir="2700000" algn="tl">
                      <a:srgbClr val="000000"/>
                    </a:outerShdw>
                  </a:effectLst>
                </a:rPr>
                <a:t>management.</a:t>
              </a:r>
            </a:p>
          </p:txBody>
        </p:sp>
      </p:grpSp>
      <p:sp>
        <p:nvSpPr>
          <p:cNvPr id="210950"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DB8A75-0083-4240-8043-CF6B86A7A24E}" type="slidenum">
              <a:rPr lang="en-US">
                <a:solidFill>
                  <a:srgbClr val="045C75"/>
                </a:solidFill>
              </a:rPr>
              <a:pPr/>
              <a:t>37</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01412"/>
                                        </p:tgtEl>
                                        <p:attrNameLst>
                                          <p:attrName>style.visibility</p:attrName>
                                        </p:attrNameLst>
                                      </p:cBhvr>
                                      <p:to>
                                        <p:strVal val="visible"/>
                                      </p:to>
                                    </p:set>
                                    <p:animEffect transition="in" filter="wipe(down)">
                                      <p:cBhvr>
                                        <p:cTn id="7" dur="500"/>
                                        <p:tgtEl>
                                          <p:spTgt spid="401412"/>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401415"/>
                                        </p:tgtEl>
                                        <p:attrNameLst>
                                          <p:attrName>style.visibility</p:attrName>
                                        </p:attrNameLst>
                                      </p:cBhvr>
                                      <p:to>
                                        <p:strVal val="visible"/>
                                      </p:to>
                                    </p:set>
                                    <p:animEffect transition="in" filter="wipe(down)">
                                      <p:cBhvr>
                                        <p:cTn id="11" dur="500"/>
                                        <p:tgtEl>
                                          <p:spTgt spid="401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457200" y="228600"/>
            <a:ext cx="8305800" cy="1143000"/>
          </a:xfrm>
          <a:extLst/>
        </p:spPr>
        <p:txBody>
          <a:bodyPr>
            <a:normAutofit fontScale="90000"/>
          </a:bodyPr>
          <a:lstStyle/>
          <a:p>
            <a:pPr>
              <a:defRPr/>
            </a:pPr>
            <a:r>
              <a:rPr lang="en-US" dirty="0"/>
              <a:t>Simple Regression Analysis Example</a:t>
            </a:r>
          </a:p>
        </p:txBody>
      </p:sp>
      <p:sp>
        <p:nvSpPr>
          <p:cNvPr id="405507" name="Text Box 3"/>
          <p:cNvSpPr txBox="1">
            <a:spLocks noChangeArrowheads="1"/>
          </p:cNvSpPr>
          <p:nvPr/>
        </p:nvSpPr>
        <p:spPr bwMode="auto">
          <a:xfrm>
            <a:off x="152400" y="1631950"/>
            <a:ext cx="4114800" cy="4235450"/>
          </a:xfrm>
          <a:prstGeom prst="rect">
            <a:avLst/>
          </a:prstGeom>
          <a:solidFill>
            <a:srgbClr val="800080"/>
          </a:solidFill>
          <a:ln>
            <a:noFill/>
          </a:ln>
          <a:effectLst>
            <a:outerShdw dist="53882" dir="2700000" algn="ctr" rotWithShape="0">
              <a:schemeClr val="bg2"/>
            </a:outerShdw>
          </a:effectLst>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algn="ctr" eaLnBrk="1" hangingPunct="1">
              <a:spcBef>
                <a:spcPct val="50000"/>
              </a:spcBef>
              <a:defRPr/>
            </a:pPr>
            <a:r>
              <a:rPr lang="en-US" sz="3200">
                <a:solidFill>
                  <a:srgbClr val="FFFFFF"/>
                </a:solidFill>
                <a:effectLst>
                  <a:outerShdw blurRad="38100" dist="38100" dir="2700000" algn="tl">
                    <a:srgbClr val="000000"/>
                  </a:outerShdw>
                </a:effectLst>
              </a:rPr>
              <a:t>Matrix, Inc. wants to know its average fixed cost and variable cost per unit. </a:t>
            </a:r>
          </a:p>
          <a:p>
            <a:pPr algn="ctr" eaLnBrk="1" hangingPunct="1">
              <a:spcBef>
                <a:spcPct val="50000"/>
              </a:spcBef>
              <a:defRPr/>
            </a:pPr>
            <a:r>
              <a:rPr lang="en-US" sz="3200">
                <a:solidFill>
                  <a:srgbClr val="FFFFFF"/>
                </a:solidFill>
                <a:effectLst>
                  <a:outerShdw blurRad="38100" dist="38100" dir="2700000" algn="tl">
                    <a:srgbClr val="000000"/>
                  </a:outerShdw>
                </a:effectLst>
              </a:rPr>
              <a:t>Using the data to the right, let’s see how to do a regression using Microsoft Excel.</a:t>
            </a:r>
          </a:p>
        </p:txBody>
      </p:sp>
      <p:pic>
        <p:nvPicPr>
          <p:cNvPr id="212996" name="Picture 4" descr="C5Reg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00575" y="1143000"/>
            <a:ext cx="4238625" cy="5486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21299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1F9831-29CF-4122-9CA0-85AF6B4682EC}" type="slidenum">
              <a:rPr lang="en-US">
                <a:solidFill>
                  <a:srgbClr val="045C75"/>
                </a:solidFill>
              </a:rPr>
              <a:pPr/>
              <a:t>38</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a:xfrm>
            <a:off x="457200" y="76200"/>
            <a:ext cx="8305800" cy="838200"/>
          </a:xfrm>
          <a:extLst/>
        </p:spPr>
        <p:txBody>
          <a:bodyPr/>
          <a:lstStyle/>
          <a:p>
            <a:pPr>
              <a:defRPr/>
            </a:pPr>
            <a:r>
              <a:rPr lang="en-US" dirty="0"/>
              <a:t>Simple Regression Using Excel</a:t>
            </a:r>
          </a:p>
        </p:txBody>
      </p:sp>
      <p:sp>
        <p:nvSpPr>
          <p:cNvPr id="407555" name="Text Box 3"/>
          <p:cNvSpPr txBox="1">
            <a:spLocks noChangeArrowheads="1"/>
          </p:cNvSpPr>
          <p:nvPr/>
        </p:nvSpPr>
        <p:spPr bwMode="auto">
          <a:xfrm>
            <a:off x="457200" y="1524000"/>
            <a:ext cx="3962400" cy="2608263"/>
          </a:xfrm>
          <a:prstGeom prst="rect">
            <a:avLst/>
          </a:prstGeom>
          <a:solidFill>
            <a:srgbClr val="006600"/>
          </a:solidFill>
          <a:ln>
            <a:noFill/>
          </a:ln>
          <a:effectLst>
            <a:outerShdw dist="71842" dir="2700000" algn="ctr" rotWithShape="0">
              <a:schemeClr val="bg2"/>
            </a:outerShdw>
          </a:effectLst>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lnSpc>
                <a:spcPct val="90000"/>
              </a:lnSpc>
              <a:spcBef>
                <a:spcPct val="35000"/>
              </a:spcBef>
              <a:buClr>
                <a:srgbClr val="FFFF00"/>
              </a:buClr>
              <a:defRPr/>
            </a:pPr>
            <a:r>
              <a:rPr lang="en-US" sz="2000" smtClean="0">
                <a:solidFill>
                  <a:srgbClr val="FFFFFF"/>
                </a:solidFill>
                <a:effectLst>
                  <a:outerShdw blurRad="38100" dist="38100" dir="2700000" algn="tl">
                    <a:srgbClr val="000000"/>
                  </a:outerShdw>
                </a:effectLst>
                <a:latin typeface="Arial" panose="020B0604020202020204" pitchFamily="34" charset="0"/>
              </a:rPr>
              <a:t>You will need three pieces of information from your regression analysis:</a:t>
            </a:r>
          </a:p>
          <a:p>
            <a:pPr eaLnBrk="1" hangingPunct="1">
              <a:lnSpc>
                <a:spcPct val="90000"/>
              </a:lnSpc>
              <a:spcBef>
                <a:spcPct val="35000"/>
              </a:spcBef>
              <a:buClr>
                <a:srgbClr val="66FF33"/>
              </a:buClr>
              <a:buFontTx/>
              <a:buAutoNum type="arabicPeriod"/>
              <a:defRPr/>
            </a:pPr>
            <a:r>
              <a:rPr lang="en-US" sz="2000" smtClean="0">
                <a:solidFill>
                  <a:srgbClr val="00FF00"/>
                </a:solidFill>
                <a:effectLst>
                  <a:outerShdw blurRad="38100" dist="38100" dir="2700000" algn="tl">
                    <a:srgbClr val="000000"/>
                  </a:outerShdw>
                </a:effectLst>
                <a:latin typeface="Arial" panose="020B0604020202020204" pitchFamily="34" charset="0"/>
              </a:rPr>
              <a:t>Estimated Variable Cost per Unit (line slope)</a:t>
            </a:r>
          </a:p>
          <a:p>
            <a:pPr eaLnBrk="1" hangingPunct="1">
              <a:lnSpc>
                <a:spcPct val="90000"/>
              </a:lnSpc>
              <a:spcBef>
                <a:spcPct val="35000"/>
              </a:spcBef>
              <a:buClr>
                <a:srgbClr val="66FF33"/>
              </a:buClr>
              <a:buFontTx/>
              <a:buAutoNum type="arabicPeriod"/>
              <a:defRPr/>
            </a:pPr>
            <a:r>
              <a:rPr lang="en-US" sz="2000" smtClean="0">
                <a:solidFill>
                  <a:srgbClr val="00FF00"/>
                </a:solidFill>
                <a:effectLst>
                  <a:outerShdw blurRad="38100" dist="38100" dir="2700000" algn="tl">
                    <a:srgbClr val="000000"/>
                  </a:outerShdw>
                </a:effectLst>
                <a:latin typeface="Arial" panose="020B0604020202020204" pitchFamily="34" charset="0"/>
              </a:rPr>
              <a:t>Estimated Fixed Costs (line intercept)</a:t>
            </a:r>
          </a:p>
          <a:p>
            <a:pPr eaLnBrk="1" hangingPunct="1">
              <a:lnSpc>
                <a:spcPct val="90000"/>
              </a:lnSpc>
              <a:spcBef>
                <a:spcPct val="35000"/>
              </a:spcBef>
              <a:buClr>
                <a:srgbClr val="66FF33"/>
              </a:buClr>
              <a:buFontTx/>
              <a:buAutoNum type="arabicPeriod"/>
              <a:defRPr/>
            </a:pPr>
            <a:r>
              <a:rPr lang="en-US" sz="2000" smtClean="0">
                <a:solidFill>
                  <a:srgbClr val="00FF00"/>
                </a:solidFill>
                <a:effectLst>
                  <a:outerShdw blurRad="38100" dist="38100" dir="2700000" algn="tl">
                    <a:srgbClr val="000000"/>
                  </a:outerShdw>
                </a:effectLst>
                <a:latin typeface="Arial" panose="020B0604020202020204" pitchFamily="34" charset="0"/>
              </a:rPr>
              <a:t>Goodness of fit, or R</a:t>
            </a:r>
            <a:r>
              <a:rPr lang="en-US" sz="2000" baseline="30000" smtClean="0">
                <a:solidFill>
                  <a:srgbClr val="00FF00"/>
                </a:solidFill>
                <a:effectLst>
                  <a:outerShdw blurRad="38100" dist="38100" dir="2700000" algn="tl">
                    <a:srgbClr val="000000"/>
                  </a:outerShdw>
                </a:effectLst>
                <a:latin typeface="Arial" panose="020B0604020202020204" pitchFamily="34" charset="0"/>
              </a:rPr>
              <a:t>2</a:t>
            </a:r>
          </a:p>
        </p:txBody>
      </p:sp>
      <p:sp>
        <p:nvSpPr>
          <p:cNvPr id="407556" name="Text Box 4"/>
          <p:cNvSpPr txBox="1">
            <a:spLocks noChangeArrowheads="1"/>
          </p:cNvSpPr>
          <p:nvPr/>
        </p:nvSpPr>
        <p:spPr bwMode="auto">
          <a:xfrm>
            <a:off x="533400" y="4495800"/>
            <a:ext cx="3810000" cy="1768475"/>
          </a:xfrm>
          <a:prstGeom prst="rect">
            <a:avLst/>
          </a:prstGeom>
          <a:solidFill>
            <a:schemeClr val="accent1"/>
          </a:solidFill>
          <a:ln>
            <a:noFill/>
          </a:ln>
          <a:effectLst>
            <a:outerShdw dist="63500" dir="2212194" algn="ctr" rotWithShape="0">
              <a:schemeClr val="bg2"/>
            </a:outerShdw>
          </a:effectLst>
          <a:extLs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defRPr/>
            </a:pPr>
            <a:r>
              <a:rPr lang="en-US" sz="2000" smtClean="0">
                <a:solidFill>
                  <a:srgbClr val="FFFFFF"/>
                </a:solidFill>
                <a:effectLst>
                  <a:outerShdw blurRad="38100" dist="38100" dir="2700000" algn="tl">
                    <a:srgbClr val="000000"/>
                  </a:outerShdw>
                </a:effectLst>
                <a:latin typeface="Arial" panose="020B0604020202020204" pitchFamily="34" charset="0"/>
              </a:rPr>
              <a:t>To get these three pieces information we will need to use</a:t>
            </a:r>
            <a:r>
              <a:rPr lang="en-US" sz="2000" i="1" smtClean="0">
                <a:solidFill>
                  <a:srgbClr val="FFFF00"/>
                </a:solidFill>
                <a:effectLst>
                  <a:outerShdw blurRad="38100" dist="38100" dir="2700000" algn="tl">
                    <a:srgbClr val="000000"/>
                  </a:outerShdw>
                </a:effectLst>
                <a:latin typeface="Arial" panose="020B0604020202020204" pitchFamily="34" charset="0"/>
              </a:rPr>
              <a:t> </a:t>
            </a:r>
            <a:r>
              <a:rPr lang="en-US" sz="2000" i="1" smtClean="0">
                <a:solidFill>
                  <a:srgbClr val="66FF33"/>
                </a:solidFill>
                <a:effectLst>
                  <a:outerShdw blurRad="38100" dist="38100" dir="2700000" algn="tl">
                    <a:srgbClr val="000000"/>
                  </a:outerShdw>
                </a:effectLst>
                <a:latin typeface="Arial" panose="020B0604020202020204" pitchFamily="34" charset="0"/>
              </a:rPr>
              <a:t>three</a:t>
            </a:r>
            <a:r>
              <a:rPr lang="en-US" sz="2000" smtClean="0">
                <a:solidFill>
                  <a:srgbClr val="FFFFFF"/>
                </a:solidFill>
                <a:effectLst>
                  <a:outerShdw blurRad="38100" dist="38100" dir="2700000" algn="tl">
                    <a:srgbClr val="000000"/>
                  </a:outerShdw>
                </a:effectLst>
                <a:latin typeface="Arial" panose="020B0604020202020204" pitchFamily="34" charset="0"/>
              </a:rPr>
              <a:t> different Excel functions.</a:t>
            </a:r>
          </a:p>
          <a:p>
            <a:pPr eaLnBrk="1" hangingPunct="1">
              <a:spcBef>
                <a:spcPct val="50000"/>
              </a:spcBef>
              <a:defRPr/>
            </a:pPr>
            <a:r>
              <a:rPr lang="en-US" sz="2000" smtClean="0">
                <a:solidFill>
                  <a:srgbClr val="FFFFFF"/>
                </a:solidFill>
                <a:effectLst>
                  <a:outerShdw blurRad="38100" dist="38100" dir="2700000" algn="tl">
                    <a:srgbClr val="000000"/>
                  </a:outerShdw>
                </a:effectLst>
                <a:latin typeface="Arial" panose="020B0604020202020204" pitchFamily="34" charset="0"/>
              </a:rPr>
              <a:t>LINEST, INTERCEPT, &amp; RSQ</a:t>
            </a:r>
            <a:endParaRPr lang="en-US" sz="2000" baseline="30000" smtClean="0">
              <a:solidFill>
                <a:srgbClr val="FFFFFF"/>
              </a:solidFill>
              <a:effectLst>
                <a:outerShdw blurRad="38100" dist="38100" dir="2700000" algn="tl">
                  <a:srgbClr val="000000"/>
                </a:outerShdw>
              </a:effectLst>
              <a:latin typeface="Arial" panose="020B0604020202020204" pitchFamily="34" charset="0"/>
            </a:endParaRPr>
          </a:p>
        </p:txBody>
      </p:sp>
      <p:pic>
        <p:nvPicPr>
          <p:cNvPr id="215045" name="Picture 5" descr="C5Reg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76775" y="1143000"/>
            <a:ext cx="4238625" cy="54864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21504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19673B-303B-45AC-8253-CF4D41802605}" type="slidenum">
              <a:rPr lang="en-US">
                <a:solidFill>
                  <a:srgbClr val="045C75"/>
                </a:solidFill>
              </a:rPr>
              <a:pPr/>
              <a:t>39</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57200" y="304800"/>
            <a:ext cx="8305800" cy="783463"/>
          </a:xfrm>
          <a:extLst/>
        </p:spPr>
        <p:txBody>
          <a:bodyPr>
            <a:normAutofit fontScale="90000"/>
          </a:bodyPr>
          <a:lstStyle/>
          <a:p>
            <a:pPr>
              <a:defRPr/>
            </a:pPr>
            <a:r>
              <a:rPr lang="en-US" dirty="0"/>
              <a:t>Simple Regression Using Excel</a:t>
            </a:r>
          </a:p>
        </p:txBody>
      </p:sp>
      <p:sp>
        <p:nvSpPr>
          <p:cNvPr id="217091" name="Rectangle 3"/>
          <p:cNvSpPr>
            <a:spLocks noChangeArrowheads="1"/>
          </p:cNvSpPr>
          <p:nvPr/>
        </p:nvSpPr>
        <p:spPr bwMode="auto">
          <a:xfrm>
            <a:off x="2209800" y="1600200"/>
            <a:ext cx="914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17092" name="Rectangle 4"/>
          <p:cNvSpPr>
            <a:spLocks noChangeArrowheads="1"/>
          </p:cNvSpPr>
          <p:nvPr/>
        </p:nvSpPr>
        <p:spPr bwMode="auto">
          <a:xfrm>
            <a:off x="2209800" y="3886200"/>
            <a:ext cx="1752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17093" name="Rectangle 5"/>
          <p:cNvSpPr>
            <a:spLocks noChangeArrowheads="1"/>
          </p:cNvSpPr>
          <p:nvPr/>
        </p:nvSpPr>
        <p:spPr bwMode="auto">
          <a:xfrm>
            <a:off x="6553200" y="4495800"/>
            <a:ext cx="914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217094" name="Picture 6" descr="C5Reg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1295400"/>
            <a:ext cx="2414588"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09607" name="Group 7"/>
          <p:cNvGrpSpPr>
            <a:grpSpLocks/>
          </p:cNvGrpSpPr>
          <p:nvPr/>
        </p:nvGrpSpPr>
        <p:grpSpPr bwMode="auto">
          <a:xfrm>
            <a:off x="1030288" y="1447800"/>
            <a:ext cx="5980112" cy="3186113"/>
            <a:chOff x="649" y="912"/>
            <a:chExt cx="3767" cy="2007"/>
          </a:xfrm>
        </p:grpSpPr>
        <p:sp>
          <p:nvSpPr>
            <p:cNvPr id="409608" name="Text Box 8"/>
            <p:cNvSpPr txBox="1">
              <a:spLocks noChangeArrowheads="1"/>
            </p:cNvSpPr>
            <p:nvPr/>
          </p:nvSpPr>
          <p:spPr bwMode="auto">
            <a:xfrm>
              <a:off x="2112" y="912"/>
              <a:ext cx="2304" cy="1678"/>
            </a:xfrm>
            <a:prstGeom prst="rect">
              <a:avLst/>
            </a:prstGeom>
            <a:solidFill>
              <a:schemeClr val="accent1"/>
            </a:solidFill>
            <a:ln w="9525">
              <a:solidFill>
                <a:srgbClr val="000000"/>
              </a:solidFill>
              <a:miter lim="800000"/>
              <a:headEnd/>
              <a:tailEnd/>
            </a:ln>
            <a:effectLst>
              <a:outerShdw dist="71842" dir="2700000" algn="ctr" rotWithShape="0">
                <a:schemeClr val="bg2"/>
              </a:outerShdw>
            </a:effectLst>
          </p:spPr>
          <p:txBody>
            <a:bodyPr>
              <a:spAutoFit/>
            </a:bodyPr>
            <a:lstStyle/>
            <a:p>
              <a:pPr algn="ctr" eaLnBrk="1" hangingPunct="1">
                <a:spcBef>
                  <a:spcPct val="50000"/>
                </a:spcBef>
                <a:defRPr/>
              </a:pPr>
              <a:r>
                <a:rPr kumimoji="1" lang="en-US" sz="2800">
                  <a:solidFill>
                    <a:srgbClr val="FFFFFF"/>
                  </a:solidFill>
                  <a:effectLst>
                    <a:outerShdw blurRad="38100" dist="38100" dir="2700000" algn="tl">
                      <a:srgbClr val="000000"/>
                    </a:outerShdw>
                  </a:effectLst>
                </a:rPr>
                <a:t>Place your cursor in cell F4 and press the = key. Click on the pull down menu and scroll down to “More Functions . . .”</a:t>
              </a:r>
            </a:p>
          </p:txBody>
        </p:sp>
        <p:cxnSp>
          <p:nvCxnSpPr>
            <p:cNvPr id="217098" name="AutoShape 9"/>
            <p:cNvCxnSpPr>
              <a:cxnSpLocks noChangeShapeType="1"/>
              <a:stCxn id="409608" idx="2"/>
            </p:cNvCxnSpPr>
            <p:nvPr/>
          </p:nvCxnSpPr>
          <p:spPr bwMode="auto">
            <a:xfrm rot="5400000">
              <a:off x="1792" y="1447"/>
              <a:ext cx="329" cy="2615"/>
            </a:xfrm>
            <a:prstGeom prst="bentConnector3">
              <a:avLst>
                <a:gd name="adj1" fmla="val 143463"/>
              </a:avLst>
            </a:prstGeom>
            <a:noFill/>
            <a:ln w="38100">
              <a:solidFill>
                <a:srgbClr val="FF0000"/>
              </a:solidFill>
              <a:miter lim="800000"/>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grpSp>
      <p:sp>
        <p:nvSpPr>
          <p:cNvPr id="217096"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668027-665D-49F0-A793-C2A5E59BF8E4}" type="slidenum">
              <a:rPr lang="en-US">
                <a:solidFill>
                  <a:srgbClr val="045C75"/>
                </a:solidFill>
              </a:rPr>
              <a:pPr/>
              <a:t>40</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409607"/>
                                        </p:tgtEl>
                                        <p:attrNameLst>
                                          <p:attrName>style.visibility</p:attrName>
                                        </p:attrNameLst>
                                      </p:cBhvr>
                                      <p:to>
                                        <p:strVal val="visible"/>
                                      </p:to>
                                    </p:set>
                                    <p:animEffect transition="in" filter="strips(downLeft)">
                                      <p:cBhvr>
                                        <p:cTn id="7" dur="500"/>
                                        <p:tgtEl>
                                          <p:spTgt spid="409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457200" y="152400"/>
            <a:ext cx="8305800" cy="856488"/>
          </a:xfrm>
          <a:extLst/>
        </p:spPr>
        <p:txBody>
          <a:bodyPr/>
          <a:lstStyle/>
          <a:p>
            <a:pPr>
              <a:defRPr/>
            </a:pPr>
            <a:r>
              <a:rPr lang="en-US" dirty="0"/>
              <a:t>Simple Regression Using Excel</a:t>
            </a:r>
          </a:p>
        </p:txBody>
      </p:sp>
      <p:sp>
        <p:nvSpPr>
          <p:cNvPr id="411651" name="Text Box 3"/>
          <p:cNvSpPr txBox="1">
            <a:spLocks noChangeArrowheads="1"/>
          </p:cNvSpPr>
          <p:nvPr/>
        </p:nvSpPr>
        <p:spPr bwMode="auto">
          <a:xfrm>
            <a:off x="5791200" y="1905000"/>
            <a:ext cx="3048000" cy="3517900"/>
          </a:xfrm>
          <a:prstGeom prst="rect">
            <a:avLst/>
          </a:prstGeom>
          <a:solidFill>
            <a:schemeClr val="accent2"/>
          </a:solidFill>
          <a:ln w="9525">
            <a:solidFill>
              <a:srgbClr val="000000"/>
            </a:solidFill>
            <a:miter lim="800000"/>
            <a:headEnd/>
            <a:tailEnd/>
          </a:ln>
          <a:effectLst>
            <a:outerShdw dist="107763" dir="2700000" algn="ctr" rotWithShape="0">
              <a:schemeClr val="tx1"/>
            </a:outerShdw>
          </a:effectLst>
        </p:spPr>
        <p:txBody>
          <a:bodyPr>
            <a:spAutoFit/>
          </a:bodyPr>
          <a:lstStyle/>
          <a:p>
            <a:pPr algn="ctr" eaLnBrk="1" hangingPunct="1">
              <a:spcBef>
                <a:spcPct val="50000"/>
              </a:spcBef>
              <a:defRPr/>
            </a:pPr>
            <a:r>
              <a:rPr kumimoji="1" lang="en-US" sz="2800">
                <a:solidFill>
                  <a:srgbClr val="FFFFFF"/>
                </a:solidFill>
                <a:effectLst>
                  <a:outerShdw blurRad="38100" dist="38100" dir="2700000" algn="tl">
                    <a:srgbClr val="000000"/>
                  </a:outerShdw>
                </a:effectLst>
              </a:rPr>
              <a:t>Scroll down to the “</a:t>
            </a:r>
            <a:r>
              <a:rPr kumimoji="1" lang="en-US" sz="2800">
                <a:solidFill>
                  <a:srgbClr val="FFFF00"/>
                </a:solidFill>
                <a:effectLst>
                  <a:outerShdw blurRad="38100" dist="38100" dir="2700000" algn="tl">
                    <a:srgbClr val="000000"/>
                  </a:outerShdw>
                </a:effectLst>
              </a:rPr>
              <a:t>Statistical</a:t>
            </a:r>
            <a:r>
              <a:rPr kumimoji="1" lang="en-US" sz="2800">
                <a:solidFill>
                  <a:srgbClr val="FFFFFF"/>
                </a:solidFill>
                <a:effectLst>
                  <a:outerShdw blurRad="38100" dist="38100" dir="2700000" algn="tl">
                    <a:srgbClr val="000000"/>
                  </a:outerShdw>
                </a:effectLst>
              </a:rPr>
              <a:t>”, functions. Now scroll down the statistical functions until you highlight  “</a:t>
            </a:r>
            <a:r>
              <a:rPr kumimoji="1" lang="en-US" sz="2800">
                <a:solidFill>
                  <a:srgbClr val="FFFF00"/>
                </a:solidFill>
                <a:effectLst>
                  <a:outerShdw blurRad="38100" dist="38100" dir="2700000" algn="tl">
                    <a:srgbClr val="000000"/>
                  </a:outerShdw>
                </a:effectLst>
              </a:rPr>
              <a:t>SLOPE</a:t>
            </a:r>
            <a:r>
              <a:rPr kumimoji="1" lang="en-US" sz="2800">
                <a:solidFill>
                  <a:srgbClr val="FFFFFF"/>
                </a:solidFill>
                <a:effectLst>
                  <a:outerShdw blurRad="38100" dist="38100" dir="2700000" algn="tl">
                    <a:srgbClr val="000000"/>
                  </a:outerShdw>
                </a:effectLst>
              </a:rPr>
              <a:t>”</a:t>
            </a:r>
          </a:p>
        </p:txBody>
      </p:sp>
      <p:sp>
        <p:nvSpPr>
          <p:cNvPr id="219140" name="Rectangle 4"/>
          <p:cNvSpPr>
            <a:spLocks noChangeArrowheads="1"/>
          </p:cNvSpPr>
          <p:nvPr/>
        </p:nvSpPr>
        <p:spPr bwMode="auto">
          <a:xfrm>
            <a:off x="838200" y="3733800"/>
            <a:ext cx="10668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19141" name="Rectangle 5"/>
          <p:cNvSpPr>
            <a:spLocks noChangeArrowheads="1"/>
          </p:cNvSpPr>
          <p:nvPr/>
        </p:nvSpPr>
        <p:spPr bwMode="auto">
          <a:xfrm>
            <a:off x="2895600" y="4267200"/>
            <a:ext cx="8382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19142" name="Rectangle 6"/>
          <p:cNvSpPr>
            <a:spLocks noChangeArrowheads="1"/>
          </p:cNvSpPr>
          <p:nvPr/>
        </p:nvSpPr>
        <p:spPr bwMode="auto">
          <a:xfrm>
            <a:off x="6400800" y="3657600"/>
            <a:ext cx="83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19143" name="Rectangle 7"/>
          <p:cNvSpPr>
            <a:spLocks noChangeArrowheads="1"/>
          </p:cNvSpPr>
          <p:nvPr/>
        </p:nvSpPr>
        <p:spPr bwMode="auto">
          <a:xfrm>
            <a:off x="6400800" y="4419600"/>
            <a:ext cx="83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219144" name="Picture 11" descr="SLOPE"/>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143000"/>
            <a:ext cx="5459413"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1657" name="Line 9"/>
          <p:cNvSpPr>
            <a:spLocks noChangeShapeType="1"/>
          </p:cNvSpPr>
          <p:nvPr/>
        </p:nvSpPr>
        <p:spPr bwMode="auto">
          <a:xfrm flipH="1">
            <a:off x="2590800" y="2667000"/>
            <a:ext cx="3810000" cy="10668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411658" name="Line 10"/>
          <p:cNvSpPr>
            <a:spLocks noChangeShapeType="1"/>
          </p:cNvSpPr>
          <p:nvPr/>
        </p:nvSpPr>
        <p:spPr bwMode="auto">
          <a:xfrm flipH="1" flipV="1">
            <a:off x="1295400" y="5029200"/>
            <a:ext cx="5334000" cy="1524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19147"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D9F1EC-779D-4CBC-BC8E-6FB95F93844D}" type="slidenum">
              <a:rPr lang="en-US">
                <a:solidFill>
                  <a:srgbClr val="045C75"/>
                </a:solidFill>
              </a:rPr>
              <a:pPr/>
              <a:t>41</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500"/>
                                  </p:stCondLst>
                                  <p:childTnLst>
                                    <p:set>
                                      <p:cBhvr>
                                        <p:cTn id="6" dur="1" fill="hold">
                                          <p:stCondLst>
                                            <p:cond delay="0"/>
                                          </p:stCondLst>
                                        </p:cTn>
                                        <p:tgtEl>
                                          <p:spTgt spid="411657"/>
                                        </p:tgtEl>
                                        <p:attrNameLst>
                                          <p:attrName>style.visibility</p:attrName>
                                        </p:attrNameLst>
                                      </p:cBhvr>
                                      <p:to>
                                        <p:strVal val="visible"/>
                                      </p:to>
                                    </p:set>
                                    <p:animEffect transition="in" filter="strips(downLeft)">
                                      <p:cBhvr>
                                        <p:cTn id="7" dur="500"/>
                                        <p:tgtEl>
                                          <p:spTgt spid="411657"/>
                                        </p:tgtEl>
                                      </p:cBhvr>
                                    </p:animEffect>
                                  </p:childTnLst>
                                </p:cTn>
                              </p:par>
                            </p:childTnLst>
                          </p:cTn>
                        </p:par>
                        <p:par>
                          <p:cTn id="8" fill="hold" nodeType="afterGroup">
                            <p:stCondLst>
                              <p:cond delay="1000"/>
                            </p:stCondLst>
                            <p:childTnLst>
                              <p:par>
                                <p:cTn id="9" presetID="18" presetClass="entr" presetSubtype="12" fill="hold" grpId="0" nodeType="afterEffect">
                                  <p:stCondLst>
                                    <p:cond delay="500"/>
                                  </p:stCondLst>
                                  <p:childTnLst>
                                    <p:set>
                                      <p:cBhvr>
                                        <p:cTn id="10" dur="1" fill="hold">
                                          <p:stCondLst>
                                            <p:cond delay="0"/>
                                          </p:stCondLst>
                                        </p:cTn>
                                        <p:tgtEl>
                                          <p:spTgt spid="411658"/>
                                        </p:tgtEl>
                                        <p:attrNameLst>
                                          <p:attrName>style.visibility</p:attrName>
                                        </p:attrNameLst>
                                      </p:cBhvr>
                                      <p:to>
                                        <p:strVal val="visible"/>
                                      </p:to>
                                    </p:set>
                                    <p:animEffect transition="in" filter="strips(downLeft)">
                                      <p:cBhvr>
                                        <p:cTn id="11" dur="500"/>
                                        <p:tgtEl>
                                          <p:spTgt spid="411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7" grpId="0" animBg="1"/>
      <p:bldP spid="411658"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457200" y="152400"/>
            <a:ext cx="8305800" cy="838200"/>
          </a:xfrm>
          <a:extLst/>
        </p:spPr>
        <p:txBody>
          <a:bodyPr/>
          <a:lstStyle/>
          <a:p>
            <a:pPr>
              <a:defRPr/>
            </a:pPr>
            <a:r>
              <a:rPr lang="en-US" dirty="0"/>
              <a:t>Simple Regression Using </a:t>
            </a:r>
            <a:r>
              <a:rPr lang="en-US" dirty="0" smtClean="0"/>
              <a:t>Excel</a:t>
            </a:r>
            <a:endParaRPr lang="en-US" dirty="0"/>
          </a:p>
        </p:txBody>
      </p:sp>
      <p:pic>
        <p:nvPicPr>
          <p:cNvPr id="221187" name="Picture 6" descr="SLOPE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50" y="1095375"/>
            <a:ext cx="7105650" cy="563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3700" name="Text Box 4"/>
          <p:cNvSpPr txBox="1">
            <a:spLocks noChangeArrowheads="1"/>
          </p:cNvSpPr>
          <p:nvPr/>
        </p:nvSpPr>
        <p:spPr bwMode="auto">
          <a:xfrm>
            <a:off x="762000" y="4800600"/>
            <a:ext cx="8001000" cy="1014413"/>
          </a:xfrm>
          <a:prstGeom prst="rect">
            <a:avLst/>
          </a:prstGeom>
          <a:solidFill>
            <a:schemeClr val="accent1"/>
          </a:solidFill>
          <a:ln w="9525">
            <a:solidFill>
              <a:schemeClr val="tx1"/>
            </a:solidFill>
            <a:miter lim="800000"/>
            <a:headEnd/>
            <a:tailEnd/>
          </a:ln>
          <a:effectLst>
            <a:outerShdw dist="53882" dir="2700000" algn="ctr" rotWithShape="0">
              <a:schemeClr val="tx1"/>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kumimoji="1" lang="en-US" sz="2400">
                <a:solidFill>
                  <a:srgbClr val="FFFFFF"/>
                </a:solidFill>
              </a:rPr>
              <a:t>1. In the Known_y’s box, enter C4:C19 for the range.</a:t>
            </a:r>
          </a:p>
          <a:p>
            <a:pPr eaLnBrk="1" hangingPunct="1">
              <a:spcBef>
                <a:spcPct val="50000"/>
              </a:spcBef>
            </a:pPr>
            <a:r>
              <a:rPr kumimoji="1" lang="en-US" sz="2400">
                <a:solidFill>
                  <a:srgbClr val="FFFFFF"/>
                </a:solidFill>
              </a:rPr>
              <a:t>2. In the Known_x’s box, enter D4:D19 for the range. </a:t>
            </a:r>
          </a:p>
        </p:txBody>
      </p:sp>
      <p:sp>
        <p:nvSpPr>
          <p:cNvPr id="221189"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19BEBB7-617F-42B5-92C1-475016AEA0BC}" type="slidenum">
              <a:rPr lang="en-US">
                <a:solidFill>
                  <a:srgbClr val="045C75"/>
                </a:solidFill>
              </a:rPr>
              <a:pPr/>
              <a:t>42</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13700"/>
                                        </p:tgtEl>
                                        <p:attrNameLst>
                                          <p:attrName>style.visibility</p:attrName>
                                        </p:attrNameLst>
                                      </p:cBhvr>
                                      <p:to>
                                        <p:strVal val="visible"/>
                                      </p:to>
                                    </p:set>
                                    <p:animEffect transition="in" filter="checkerboard(down)">
                                      <p:cBhvr>
                                        <p:cTn id="7" dur="500"/>
                                        <p:tgtEl>
                                          <p:spTgt spid="413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0"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3234" name="Picture 9" descr="SLOPE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150" y="1095375"/>
            <a:ext cx="7105650" cy="5630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5746" name="Rectangle 2"/>
          <p:cNvSpPr>
            <a:spLocks noGrp="1" noChangeArrowheads="1"/>
          </p:cNvSpPr>
          <p:nvPr>
            <p:ph type="title"/>
          </p:nvPr>
        </p:nvSpPr>
        <p:spPr>
          <a:xfrm>
            <a:off x="457200" y="228600"/>
            <a:ext cx="8305800" cy="751713"/>
          </a:xfrm>
          <a:extLst/>
        </p:spPr>
        <p:txBody>
          <a:bodyPr>
            <a:normAutofit fontScale="90000"/>
          </a:bodyPr>
          <a:lstStyle/>
          <a:p>
            <a:pPr>
              <a:defRPr/>
            </a:pPr>
            <a:r>
              <a:rPr lang="en-US" dirty="0"/>
              <a:t>Simple Regression Using Excel</a:t>
            </a:r>
          </a:p>
        </p:txBody>
      </p:sp>
      <p:sp>
        <p:nvSpPr>
          <p:cNvPr id="415748" name="Text Box 4"/>
          <p:cNvSpPr txBox="1">
            <a:spLocks noChangeArrowheads="1"/>
          </p:cNvSpPr>
          <p:nvPr/>
        </p:nvSpPr>
        <p:spPr bwMode="auto">
          <a:xfrm>
            <a:off x="762000" y="4800600"/>
            <a:ext cx="8001000" cy="1014413"/>
          </a:xfrm>
          <a:prstGeom prst="rect">
            <a:avLst/>
          </a:prstGeom>
          <a:solidFill>
            <a:schemeClr val="accent1"/>
          </a:solidFill>
          <a:ln w="9525">
            <a:solidFill>
              <a:schemeClr val="tx1"/>
            </a:solidFill>
            <a:miter lim="800000"/>
            <a:headEnd/>
            <a:tailEnd/>
          </a:ln>
          <a:effectLst>
            <a:outerShdw dist="53882" dir="2700000" algn="ctr" rotWithShape="0">
              <a:schemeClr val="tx1"/>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kumimoji="1" lang="en-US" sz="2400">
                <a:solidFill>
                  <a:srgbClr val="FFFFFF"/>
                </a:solidFill>
              </a:rPr>
              <a:t>1. In the Known_y’s box, enter, C4:C19 for the range.</a:t>
            </a:r>
          </a:p>
          <a:p>
            <a:pPr eaLnBrk="1" hangingPunct="1">
              <a:spcBef>
                <a:spcPct val="50000"/>
              </a:spcBef>
            </a:pPr>
            <a:r>
              <a:rPr kumimoji="1" lang="en-US" sz="2400">
                <a:solidFill>
                  <a:srgbClr val="FFFFFF"/>
                </a:solidFill>
              </a:rPr>
              <a:t>2. In the Known_x’s box, enter, D4:D19 for the range. </a:t>
            </a:r>
          </a:p>
        </p:txBody>
      </p:sp>
      <p:grpSp>
        <p:nvGrpSpPr>
          <p:cNvPr id="223237" name="Group 10"/>
          <p:cNvGrpSpPr>
            <a:grpSpLocks/>
          </p:cNvGrpSpPr>
          <p:nvPr/>
        </p:nvGrpSpPr>
        <p:grpSpPr bwMode="auto">
          <a:xfrm>
            <a:off x="3657600" y="2665413"/>
            <a:ext cx="4800600" cy="3584575"/>
            <a:chOff x="2304" y="1679"/>
            <a:chExt cx="3024" cy="2258"/>
          </a:xfrm>
        </p:grpSpPr>
        <p:sp>
          <p:nvSpPr>
            <p:cNvPr id="223239" name="Oval 6"/>
            <p:cNvSpPr>
              <a:spLocks noChangeArrowheads="1"/>
            </p:cNvSpPr>
            <p:nvPr/>
          </p:nvSpPr>
          <p:spPr bwMode="auto">
            <a:xfrm>
              <a:off x="2304" y="3649"/>
              <a:ext cx="336" cy="288"/>
            </a:xfrm>
            <a:prstGeom prst="ellips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23240" name="Line 7"/>
            <p:cNvSpPr>
              <a:spLocks noChangeShapeType="1"/>
            </p:cNvSpPr>
            <p:nvPr/>
          </p:nvSpPr>
          <p:spPr bwMode="auto">
            <a:xfrm flipH="1">
              <a:off x="2544" y="2496"/>
              <a:ext cx="1872" cy="1201"/>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415752" name="Text Box 8"/>
            <p:cNvSpPr txBox="1">
              <a:spLocks noChangeArrowheads="1"/>
            </p:cNvSpPr>
            <p:nvPr/>
          </p:nvSpPr>
          <p:spPr bwMode="auto">
            <a:xfrm>
              <a:off x="3552" y="1679"/>
              <a:ext cx="1776" cy="865"/>
            </a:xfrm>
            <a:prstGeom prst="rect">
              <a:avLst/>
            </a:prstGeom>
            <a:solidFill>
              <a:srgbClr val="800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a:solidFill>
                    <a:srgbClr val="FFFFFF"/>
                  </a:solidFill>
                  <a:effectLst>
                    <a:outerShdw blurRad="38100" dist="38100" dir="2700000" algn="tl">
                      <a:srgbClr val="000000"/>
                    </a:outerShdw>
                  </a:effectLst>
                </a:rPr>
                <a:t>Here is the estimate of the slope of the line.</a:t>
              </a:r>
            </a:p>
          </p:txBody>
        </p:sp>
      </p:grpSp>
      <p:sp>
        <p:nvSpPr>
          <p:cNvPr id="22323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94CB68-1C54-4B7D-81AF-808A1127FEA2}" type="slidenum">
              <a:rPr lang="en-US">
                <a:solidFill>
                  <a:srgbClr val="045C75"/>
                </a:solidFill>
              </a:rPr>
              <a:pPr/>
              <a:t>43</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checkerboard(down)">
                                      <p:cBhvr>
                                        <p:cTn id="7" dur="500"/>
                                        <p:tgtEl>
                                          <p:spTgt spid="415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8"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457200" y="228600"/>
            <a:ext cx="8305800" cy="780288"/>
          </a:xfrm>
          <a:extLst/>
        </p:spPr>
        <p:txBody>
          <a:bodyPr>
            <a:normAutofit fontScale="90000"/>
          </a:bodyPr>
          <a:lstStyle/>
          <a:p>
            <a:pPr>
              <a:defRPr/>
            </a:pPr>
            <a:r>
              <a:rPr lang="en-US" dirty="0"/>
              <a:t>Simple Regression Using Excel</a:t>
            </a:r>
          </a:p>
        </p:txBody>
      </p:sp>
      <p:sp>
        <p:nvSpPr>
          <p:cNvPr id="225283" name="Rectangle 3"/>
          <p:cNvSpPr>
            <a:spLocks noChangeArrowheads="1"/>
          </p:cNvSpPr>
          <p:nvPr/>
        </p:nvSpPr>
        <p:spPr bwMode="auto">
          <a:xfrm>
            <a:off x="2133600" y="4267200"/>
            <a:ext cx="7620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225284" name="Picture 4" descr="C5Reg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219200"/>
            <a:ext cx="4843463" cy="56388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17797" name="Text Box 5"/>
          <p:cNvSpPr txBox="1">
            <a:spLocks noChangeArrowheads="1"/>
          </p:cNvSpPr>
          <p:nvPr/>
        </p:nvSpPr>
        <p:spPr bwMode="auto">
          <a:xfrm>
            <a:off x="5181600" y="1371600"/>
            <a:ext cx="3733800" cy="3944938"/>
          </a:xfrm>
          <a:prstGeom prst="rect">
            <a:avLst/>
          </a:prstGeom>
          <a:solidFill>
            <a:schemeClr val="accent2"/>
          </a:solidFill>
          <a:ln w="9525">
            <a:solidFill>
              <a:srgbClr val="000000"/>
            </a:solidFill>
            <a:miter lim="800000"/>
            <a:headEnd/>
            <a:tailEnd/>
          </a:ln>
          <a:effectLst>
            <a:outerShdw dist="107763" dir="2700000" algn="ctr" rotWithShape="0">
              <a:schemeClr val="tx1"/>
            </a:outerShdw>
          </a:effectLst>
        </p:spPr>
        <p:txBody>
          <a:bodyPr>
            <a:spAutoFit/>
          </a:bodyPr>
          <a:lstStyle/>
          <a:p>
            <a:pPr algn="ctr" eaLnBrk="1" hangingPunct="1">
              <a:spcBef>
                <a:spcPct val="50000"/>
              </a:spcBef>
              <a:defRPr/>
            </a:pPr>
            <a:r>
              <a:rPr kumimoji="1" lang="en-US" sz="2800">
                <a:solidFill>
                  <a:srgbClr val="FFFFFF"/>
                </a:solidFill>
                <a:effectLst>
                  <a:outerShdw blurRad="38100" dist="38100" dir="2700000" algn="tl">
                    <a:srgbClr val="000000"/>
                  </a:outerShdw>
                </a:effectLst>
              </a:rPr>
              <a:t>With your cursor in cell F5, press the = key and go to the pull down menu for special functions. Select </a:t>
            </a:r>
            <a:r>
              <a:rPr kumimoji="1" lang="en-US" sz="2800">
                <a:solidFill>
                  <a:srgbClr val="FFFF00"/>
                </a:solidFill>
                <a:effectLst>
                  <a:outerShdw blurRad="38100" dist="38100" dir="2700000" algn="tl">
                    <a:srgbClr val="000000"/>
                  </a:outerShdw>
                </a:effectLst>
              </a:rPr>
              <a:t>Statistical </a:t>
            </a:r>
            <a:r>
              <a:rPr kumimoji="1" lang="en-US" sz="2800">
                <a:solidFill>
                  <a:srgbClr val="FFFFFF"/>
                </a:solidFill>
                <a:effectLst>
                  <a:outerShdw blurRad="38100" dist="38100" dir="2700000" algn="tl">
                    <a:srgbClr val="000000"/>
                  </a:outerShdw>
                </a:effectLst>
              </a:rPr>
              <a:t>and scroll down to highlight the </a:t>
            </a:r>
            <a:r>
              <a:rPr kumimoji="1" lang="en-US" sz="2800">
                <a:solidFill>
                  <a:srgbClr val="FFFF00"/>
                </a:solidFill>
                <a:effectLst>
                  <a:outerShdw blurRad="38100" dist="38100" dir="2700000" algn="tl">
                    <a:srgbClr val="000000"/>
                  </a:outerShdw>
                </a:effectLst>
              </a:rPr>
              <a:t>INTERCEPT</a:t>
            </a:r>
            <a:r>
              <a:rPr kumimoji="1" lang="en-US" sz="2800">
                <a:solidFill>
                  <a:srgbClr val="FFFFFF"/>
                </a:solidFill>
                <a:effectLst>
                  <a:outerShdw blurRad="38100" dist="38100" dir="2700000" algn="tl">
                    <a:srgbClr val="000000"/>
                  </a:outerShdw>
                </a:effectLst>
              </a:rPr>
              <a:t> function.</a:t>
            </a:r>
          </a:p>
        </p:txBody>
      </p:sp>
      <p:sp>
        <p:nvSpPr>
          <p:cNvPr id="417798" name="Line 6"/>
          <p:cNvSpPr>
            <a:spLocks noChangeShapeType="1"/>
          </p:cNvSpPr>
          <p:nvPr/>
        </p:nvSpPr>
        <p:spPr bwMode="auto">
          <a:xfrm flipH="1">
            <a:off x="2514600" y="3962400"/>
            <a:ext cx="4038600" cy="1524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417799" name="Line 7"/>
          <p:cNvSpPr>
            <a:spLocks noChangeShapeType="1"/>
          </p:cNvSpPr>
          <p:nvPr/>
        </p:nvSpPr>
        <p:spPr bwMode="auto">
          <a:xfrm flipH="1" flipV="1">
            <a:off x="1371600" y="4876800"/>
            <a:ext cx="3886200" cy="2286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25288"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4E0C0A0-079A-4BA6-AD89-FCE716340E52}" type="slidenum">
              <a:rPr lang="en-US">
                <a:solidFill>
                  <a:srgbClr val="045C75"/>
                </a:solidFill>
              </a:rPr>
              <a:pPr/>
              <a:t>44</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500"/>
                                  </p:stCondLst>
                                  <p:childTnLst>
                                    <p:set>
                                      <p:cBhvr>
                                        <p:cTn id="6" dur="1" fill="hold">
                                          <p:stCondLst>
                                            <p:cond delay="0"/>
                                          </p:stCondLst>
                                        </p:cTn>
                                        <p:tgtEl>
                                          <p:spTgt spid="417798"/>
                                        </p:tgtEl>
                                        <p:attrNameLst>
                                          <p:attrName>style.visibility</p:attrName>
                                        </p:attrNameLst>
                                      </p:cBhvr>
                                      <p:to>
                                        <p:strVal val="visible"/>
                                      </p:to>
                                    </p:set>
                                    <p:animEffect transition="in" filter="strips(downLeft)">
                                      <p:cBhvr>
                                        <p:cTn id="7" dur="500"/>
                                        <p:tgtEl>
                                          <p:spTgt spid="417798"/>
                                        </p:tgtEl>
                                      </p:cBhvr>
                                    </p:animEffect>
                                  </p:childTnLst>
                                </p:cTn>
                              </p:par>
                            </p:childTnLst>
                          </p:cTn>
                        </p:par>
                        <p:par>
                          <p:cTn id="8" fill="hold" nodeType="afterGroup">
                            <p:stCondLst>
                              <p:cond delay="1000"/>
                            </p:stCondLst>
                            <p:childTnLst>
                              <p:par>
                                <p:cTn id="9" presetID="18" presetClass="entr" presetSubtype="12" fill="hold" grpId="0" nodeType="afterEffect">
                                  <p:stCondLst>
                                    <p:cond delay="500"/>
                                  </p:stCondLst>
                                  <p:childTnLst>
                                    <p:set>
                                      <p:cBhvr>
                                        <p:cTn id="10" dur="1" fill="hold">
                                          <p:stCondLst>
                                            <p:cond delay="0"/>
                                          </p:stCondLst>
                                        </p:cTn>
                                        <p:tgtEl>
                                          <p:spTgt spid="417799"/>
                                        </p:tgtEl>
                                        <p:attrNameLst>
                                          <p:attrName>style.visibility</p:attrName>
                                        </p:attrNameLst>
                                      </p:cBhvr>
                                      <p:to>
                                        <p:strVal val="visible"/>
                                      </p:to>
                                    </p:set>
                                    <p:animEffect transition="in" filter="strips(downLeft)">
                                      <p:cBhvr>
                                        <p:cTn id="11" dur="500"/>
                                        <p:tgtEl>
                                          <p:spTgt spid="417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8" grpId="0" animBg="1"/>
      <p:bldP spid="41779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a:xfrm>
            <a:off x="457200" y="304800"/>
            <a:ext cx="8305800" cy="780288"/>
          </a:xfrm>
          <a:extLst/>
        </p:spPr>
        <p:txBody>
          <a:bodyPr>
            <a:normAutofit fontScale="90000"/>
          </a:bodyPr>
          <a:lstStyle/>
          <a:p>
            <a:pPr>
              <a:defRPr/>
            </a:pPr>
            <a:r>
              <a:rPr lang="en-US" dirty="0"/>
              <a:t>Simple Regression Using Excel</a:t>
            </a:r>
          </a:p>
        </p:txBody>
      </p:sp>
      <p:pic>
        <p:nvPicPr>
          <p:cNvPr id="227331" name="Picture 3" descr="C5Reg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219200"/>
            <a:ext cx="6248400" cy="5640388"/>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419844" name="Text Box 4"/>
          <p:cNvSpPr txBox="1">
            <a:spLocks noChangeArrowheads="1"/>
          </p:cNvSpPr>
          <p:nvPr/>
        </p:nvSpPr>
        <p:spPr bwMode="auto">
          <a:xfrm>
            <a:off x="762000" y="5233988"/>
            <a:ext cx="8001000" cy="1014412"/>
          </a:xfrm>
          <a:prstGeom prst="rect">
            <a:avLst/>
          </a:prstGeom>
          <a:solidFill>
            <a:schemeClr val="accent1"/>
          </a:solidFill>
          <a:ln w="9525">
            <a:solidFill>
              <a:schemeClr val="tx1"/>
            </a:solidFill>
            <a:miter lim="800000"/>
            <a:headEnd/>
            <a:tailEnd/>
          </a:ln>
          <a:effectLst>
            <a:outerShdw dist="53882" dir="2700000" algn="ctr" rotWithShape="0">
              <a:schemeClr val="tx1"/>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kumimoji="1" lang="en-US" sz="2400">
                <a:solidFill>
                  <a:srgbClr val="FFFFFF"/>
                </a:solidFill>
              </a:rPr>
              <a:t>1. In the Known_y’s box, enter C4:C19 for the range.</a:t>
            </a:r>
          </a:p>
          <a:p>
            <a:pPr eaLnBrk="1" hangingPunct="1">
              <a:spcBef>
                <a:spcPct val="50000"/>
              </a:spcBef>
            </a:pPr>
            <a:r>
              <a:rPr kumimoji="1" lang="en-US" sz="2400">
                <a:solidFill>
                  <a:srgbClr val="FFFFFF"/>
                </a:solidFill>
              </a:rPr>
              <a:t>2. In the Known_x’s box, enter D4:D19 for the range. </a:t>
            </a:r>
          </a:p>
        </p:txBody>
      </p:sp>
      <p:grpSp>
        <p:nvGrpSpPr>
          <p:cNvPr id="419845" name="Group 5"/>
          <p:cNvGrpSpPr>
            <a:grpSpLocks/>
          </p:cNvGrpSpPr>
          <p:nvPr/>
        </p:nvGrpSpPr>
        <p:grpSpPr bwMode="auto">
          <a:xfrm>
            <a:off x="4419600" y="2132013"/>
            <a:ext cx="4419600" cy="2973387"/>
            <a:chOff x="2784" y="1343"/>
            <a:chExt cx="2784" cy="1873"/>
          </a:xfrm>
        </p:grpSpPr>
        <p:sp>
          <p:nvSpPr>
            <p:cNvPr id="227335" name="Oval 6"/>
            <p:cNvSpPr>
              <a:spLocks noChangeArrowheads="1"/>
            </p:cNvSpPr>
            <p:nvPr/>
          </p:nvSpPr>
          <p:spPr bwMode="auto">
            <a:xfrm>
              <a:off x="2784" y="2976"/>
              <a:ext cx="720" cy="240"/>
            </a:xfrm>
            <a:prstGeom prst="ellips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27336" name="Line 7"/>
            <p:cNvSpPr>
              <a:spLocks noChangeShapeType="1"/>
            </p:cNvSpPr>
            <p:nvPr/>
          </p:nvSpPr>
          <p:spPr bwMode="auto">
            <a:xfrm flipH="1">
              <a:off x="3456" y="2160"/>
              <a:ext cx="1200" cy="86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419848" name="Text Box 8"/>
            <p:cNvSpPr txBox="1">
              <a:spLocks noChangeArrowheads="1"/>
            </p:cNvSpPr>
            <p:nvPr/>
          </p:nvSpPr>
          <p:spPr bwMode="auto">
            <a:xfrm>
              <a:off x="3792" y="1343"/>
              <a:ext cx="1776" cy="865"/>
            </a:xfrm>
            <a:prstGeom prst="rect">
              <a:avLst/>
            </a:prstGeom>
            <a:solidFill>
              <a:srgbClr val="800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a:solidFill>
                    <a:srgbClr val="FFFFFF"/>
                  </a:solidFill>
                  <a:effectLst>
                    <a:outerShdw blurRad="38100" dist="38100" dir="2700000" algn="tl">
                      <a:srgbClr val="000000"/>
                    </a:outerShdw>
                  </a:effectLst>
                </a:rPr>
                <a:t>Here is the estimate of the fixed costs.</a:t>
              </a:r>
            </a:p>
          </p:txBody>
        </p:sp>
      </p:grpSp>
      <p:sp>
        <p:nvSpPr>
          <p:cNvPr id="227334"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BF12690-F852-4062-AB90-C2DA13A27EC9}" type="slidenum">
              <a:rPr lang="en-US">
                <a:solidFill>
                  <a:srgbClr val="045C75"/>
                </a:solidFill>
              </a:rPr>
              <a:pPr/>
              <a:t>45</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19844"/>
                                        </p:tgtEl>
                                        <p:attrNameLst>
                                          <p:attrName>style.visibility</p:attrName>
                                        </p:attrNameLst>
                                      </p:cBhvr>
                                      <p:to>
                                        <p:strVal val="visible"/>
                                      </p:to>
                                    </p:set>
                                    <p:animEffect transition="in" filter="checkerboard(down)">
                                      <p:cBhvr>
                                        <p:cTn id="7" dur="500"/>
                                        <p:tgtEl>
                                          <p:spTgt spid="4198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419845"/>
                                        </p:tgtEl>
                                        <p:attrNameLst>
                                          <p:attrName>style.visibility</p:attrName>
                                        </p:attrNameLst>
                                      </p:cBhvr>
                                      <p:to>
                                        <p:strVal val="visible"/>
                                      </p:to>
                                    </p:set>
                                    <p:animEffect transition="in" filter="strips(downLeft)">
                                      <p:cBhvr>
                                        <p:cTn id="12" dur="500"/>
                                        <p:tgtEl>
                                          <p:spTgt spid="419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4" grpId="0" animBg="1"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a:xfrm>
            <a:off x="457200" y="76200"/>
            <a:ext cx="8305800" cy="762000"/>
          </a:xfrm>
          <a:extLst/>
        </p:spPr>
        <p:txBody>
          <a:bodyPr>
            <a:normAutofit fontScale="90000"/>
          </a:bodyPr>
          <a:lstStyle/>
          <a:p>
            <a:pPr>
              <a:defRPr/>
            </a:pPr>
            <a:r>
              <a:rPr lang="en-US"/>
              <a:t>Simple Regression Using Excel</a:t>
            </a:r>
          </a:p>
        </p:txBody>
      </p:sp>
      <p:sp>
        <p:nvSpPr>
          <p:cNvPr id="421891" name="Text Box 3"/>
          <p:cNvSpPr txBox="1">
            <a:spLocks noChangeArrowheads="1"/>
          </p:cNvSpPr>
          <p:nvPr/>
        </p:nvSpPr>
        <p:spPr bwMode="auto">
          <a:xfrm>
            <a:off x="5334000" y="1447800"/>
            <a:ext cx="3200400" cy="3025775"/>
          </a:xfrm>
          <a:prstGeom prst="rect">
            <a:avLst/>
          </a:prstGeom>
          <a:solidFill>
            <a:schemeClr val="tx2"/>
          </a:solidFill>
          <a:ln w="9525">
            <a:solidFill>
              <a:schemeClr val="tx1"/>
            </a:solidFill>
            <a:miter lim="800000"/>
            <a:headEnd/>
            <a:tailEnd/>
          </a:ln>
          <a:effectLst>
            <a:outerShdw dist="71842" dir="2700000" algn="ctr" rotWithShape="0">
              <a:schemeClr val="tx1"/>
            </a:outerShdw>
          </a:effectLst>
        </p:spPr>
        <p:txBody>
          <a:bodyPr>
            <a:spAutoFit/>
          </a:bodyPr>
          <a:lstStyle/>
          <a:p>
            <a:pPr algn="ctr" eaLnBrk="1" hangingPunct="1">
              <a:spcBef>
                <a:spcPct val="50000"/>
              </a:spcBef>
              <a:defRPr/>
            </a:pPr>
            <a:r>
              <a:rPr kumimoji="1" lang="en-US" sz="3200">
                <a:solidFill>
                  <a:srgbClr val="FFFFFF"/>
                </a:solidFill>
                <a:effectLst>
                  <a:outerShdw blurRad="38100" dist="38100" dir="2700000" algn="tl">
                    <a:srgbClr val="000000"/>
                  </a:outerShdw>
                </a:effectLst>
              </a:rPr>
              <a:t>Finally, we will determine the “</a:t>
            </a:r>
            <a:r>
              <a:rPr kumimoji="1" lang="en-US" sz="3200" i="1">
                <a:solidFill>
                  <a:srgbClr val="FFFF00"/>
                </a:solidFill>
                <a:effectLst>
                  <a:outerShdw blurRad="38100" dist="38100" dir="2700000" algn="tl">
                    <a:srgbClr val="000000"/>
                  </a:outerShdw>
                </a:effectLst>
              </a:rPr>
              <a:t>goodness of fit</a:t>
            </a:r>
            <a:r>
              <a:rPr kumimoji="1" lang="en-US" sz="3200">
                <a:solidFill>
                  <a:srgbClr val="FFFFFF"/>
                </a:solidFill>
                <a:effectLst>
                  <a:outerShdw blurRad="38100" dist="38100" dir="2700000" algn="tl">
                    <a:srgbClr val="000000"/>
                  </a:outerShdw>
                </a:effectLst>
              </a:rPr>
              <a:t>”, or </a:t>
            </a:r>
            <a:r>
              <a:rPr kumimoji="1" lang="en-US" sz="3200" i="1">
                <a:solidFill>
                  <a:srgbClr val="FFFF00"/>
                </a:solidFill>
                <a:effectLst>
                  <a:outerShdw blurRad="38100" dist="38100" dir="2700000" algn="tl">
                    <a:srgbClr val="000000"/>
                  </a:outerShdw>
                </a:effectLst>
              </a:rPr>
              <a:t>R</a:t>
            </a:r>
            <a:r>
              <a:rPr kumimoji="1" lang="en-US" sz="3200" i="1" baseline="30000">
                <a:solidFill>
                  <a:srgbClr val="FFFF00"/>
                </a:solidFill>
                <a:effectLst>
                  <a:outerShdw blurRad="38100" dist="38100" dir="2700000" algn="tl">
                    <a:srgbClr val="000000"/>
                  </a:outerShdw>
                </a:effectLst>
              </a:rPr>
              <a:t>2</a:t>
            </a:r>
            <a:r>
              <a:rPr kumimoji="1" lang="en-US" sz="3200">
                <a:solidFill>
                  <a:srgbClr val="FFFFFF"/>
                </a:solidFill>
                <a:effectLst>
                  <a:outerShdw blurRad="38100" dist="38100" dir="2700000" algn="tl">
                    <a:srgbClr val="000000"/>
                  </a:outerShdw>
                </a:effectLst>
              </a:rPr>
              <a:t>, by using the </a:t>
            </a:r>
            <a:r>
              <a:rPr kumimoji="1" lang="en-US" sz="3200" i="1">
                <a:solidFill>
                  <a:srgbClr val="FFFF00"/>
                </a:solidFill>
                <a:effectLst>
                  <a:outerShdw blurRad="38100" dist="38100" dir="2700000" algn="tl">
                    <a:srgbClr val="000000"/>
                  </a:outerShdw>
                </a:effectLst>
              </a:rPr>
              <a:t>RSQ</a:t>
            </a:r>
            <a:r>
              <a:rPr kumimoji="1" lang="en-US" sz="3200">
                <a:solidFill>
                  <a:srgbClr val="FFFFFF"/>
                </a:solidFill>
                <a:effectLst>
                  <a:outerShdw blurRad="38100" dist="38100" dir="2700000" algn="tl">
                    <a:srgbClr val="000000"/>
                  </a:outerShdw>
                </a:effectLst>
              </a:rPr>
              <a:t> function.</a:t>
            </a:r>
          </a:p>
        </p:txBody>
      </p:sp>
      <p:pic>
        <p:nvPicPr>
          <p:cNvPr id="229380" name="Picture 4" descr="C5Reg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914400"/>
            <a:ext cx="4935538" cy="59436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21893" name="Line 5"/>
          <p:cNvSpPr>
            <a:spLocks noChangeShapeType="1"/>
          </p:cNvSpPr>
          <p:nvPr/>
        </p:nvSpPr>
        <p:spPr bwMode="auto">
          <a:xfrm flipH="1">
            <a:off x="1066800" y="4191000"/>
            <a:ext cx="4953000" cy="762000"/>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29382"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B7723D-5F0C-44FC-BEB7-5A265DD13F92}" type="slidenum">
              <a:rPr lang="en-US">
                <a:solidFill>
                  <a:srgbClr val="045C75"/>
                </a:solidFill>
              </a:rPr>
              <a:pPr/>
              <a:t>46</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21893"/>
                                        </p:tgtEl>
                                        <p:attrNameLst>
                                          <p:attrName>style.visibility</p:attrName>
                                        </p:attrNameLst>
                                      </p:cBhvr>
                                      <p:to>
                                        <p:strVal val="visible"/>
                                      </p:to>
                                    </p:set>
                                    <p:animEffect transition="in" filter="strips(downLeft)">
                                      <p:cBhvr>
                                        <p:cTn id="7" dur="500"/>
                                        <p:tgtEl>
                                          <p:spTgt spid="421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3"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xfrm>
            <a:off x="457200" y="0"/>
            <a:ext cx="8305800" cy="826326"/>
          </a:xfrm>
          <a:extLst/>
        </p:spPr>
        <p:txBody>
          <a:bodyPr/>
          <a:lstStyle/>
          <a:p>
            <a:pPr>
              <a:defRPr/>
            </a:pPr>
            <a:r>
              <a:rPr lang="en-US" dirty="0"/>
              <a:t>Simple Regression Using Excel</a:t>
            </a:r>
          </a:p>
        </p:txBody>
      </p:sp>
      <p:sp>
        <p:nvSpPr>
          <p:cNvPr id="231427" name="Rectangle 3"/>
          <p:cNvSpPr>
            <a:spLocks noChangeArrowheads="1"/>
          </p:cNvSpPr>
          <p:nvPr/>
        </p:nvSpPr>
        <p:spPr bwMode="auto">
          <a:xfrm>
            <a:off x="3429000" y="4343400"/>
            <a:ext cx="7620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pic>
        <p:nvPicPr>
          <p:cNvPr id="231428" name="Picture 4" descr="C5Reg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914400"/>
            <a:ext cx="6553200" cy="5915025"/>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
        <p:nvSpPr>
          <p:cNvPr id="423941" name="Text Box 5"/>
          <p:cNvSpPr txBox="1">
            <a:spLocks noChangeArrowheads="1"/>
          </p:cNvSpPr>
          <p:nvPr/>
        </p:nvSpPr>
        <p:spPr bwMode="auto">
          <a:xfrm>
            <a:off x="914400" y="5083175"/>
            <a:ext cx="8001000" cy="1014413"/>
          </a:xfrm>
          <a:prstGeom prst="rect">
            <a:avLst/>
          </a:prstGeom>
          <a:solidFill>
            <a:schemeClr val="accent1"/>
          </a:solidFill>
          <a:ln w="9525">
            <a:solidFill>
              <a:schemeClr val="tx1"/>
            </a:solidFill>
            <a:miter lim="800000"/>
            <a:headEnd/>
            <a:tailEnd/>
          </a:ln>
          <a:effectLst>
            <a:outerShdw dist="53882" dir="2700000" algn="ctr" rotWithShape="0">
              <a:schemeClr val="tx1"/>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kumimoji="1" lang="en-US" sz="2400">
                <a:solidFill>
                  <a:srgbClr val="FFFFFF"/>
                </a:solidFill>
              </a:rPr>
              <a:t>1. In the Known_y’s box, enter C4:C19 for the range.</a:t>
            </a:r>
          </a:p>
          <a:p>
            <a:pPr eaLnBrk="1" hangingPunct="1">
              <a:spcBef>
                <a:spcPct val="50000"/>
              </a:spcBef>
            </a:pPr>
            <a:r>
              <a:rPr kumimoji="1" lang="en-US" sz="2400">
                <a:solidFill>
                  <a:srgbClr val="FFFFFF"/>
                </a:solidFill>
              </a:rPr>
              <a:t>2. In the Known_x’s box, enter D4:D19 for the range. </a:t>
            </a:r>
          </a:p>
        </p:txBody>
      </p:sp>
      <p:grpSp>
        <p:nvGrpSpPr>
          <p:cNvPr id="423942" name="Group 6"/>
          <p:cNvGrpSpPr>
            <a:grpSpLocks/>
          </p:cNvGrpSpPr>
          <p:nvPr/>
        </p:nvGrpSpPr>
        <p:grpSpPr bwMode="auto">
          <a:xfrm>
            <a:off x="4572000" y="2362200"/>
            <a:ext cx="4343400" cy="2592388"/>
            <a:chOff x="2880" y="1488"/>
            <a:chExt cx="2736" cy="1633"/>
          </a:xfrm>
        </p:grpSpPr>
        <p:sp>
          <p:nvSpPr>
            <p:cNvPr id="231433" name="Oval 7"/>
            <p:cNvSpPr>
              <a:spLocks noChangeArrowheads="1"/>
            </p:cNvSpPr>
            <p:nvPr/>
          </p:nvSpPr>
          <p:spPr bwMode="auto">
            <a:xfrm>
              <a:off x="2880" y="2881"/>
              <a:ext cx="720" cy="240"/>
            </a:xfrm>
            <a:prstGeom prst="ellipse">
              <a:avLst/>
            </a:prstGeom>
            <a:noFill/>
            <a:ln w="38100">
              <a:solidFill>
                <a:srgbClr val="FF0000"/>
              </a:solidFill>
              <a:round/>
              <a:headEnd/>
              <a:tailEnd/>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31434" name="Line 8"/>
            <p:cNvSpPr>
              <a:spLocks noChangeShapeType="1"/>
            </p:cNvSpPr>
            <p:nvPr/>
          </p:nvSpPr>
          <p:spPr bwMode="auto">
            <a:xfrm flipH="1">
              <a:off x="3552" y="2065"/>
              <a:ext cx="1200" cy="864"/>
            </a:xfrm>
            <a:prstGeom prst="line">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423945" name="Text Box 9"/>
            <p:cNvSpPr txBox="1">
              <a:spLocks noChangeArrowheads="1"/>
            </p:cNvSpPr>
            <p:nvPr/>
          </p:nvSpPr>
          <p:spPr bwMode="auto">
            <a:xfrm>
              <a:off x="3840" y="1488"/>
              <a:ext cx="1776" cy="596"/>
            </a:xfrm>
            <a:prstGeom prst="rect">
              <a:avLst/>
            </a:prstGeom>
            <a:solidFill>
              <a:srgbClr val="800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a:solidFill>
                    <a:srgbClr val="FFFFFF"/>
                  </a:solidFill>
                  <a:effectLst>
                    <a:outerShdw blurRad="38100" dist="38100" dir="2700000" algn="tl">
                      <a:srgbClr val="000000"/>
                    </a:outerShdw>
                  </a:effectLst>
                </a:rPr>
                <a:t>Here is the estimate of </a:t>
              </a:r>
              <a:r>
                <a:rPr lang="en-US" sz="2800">
                  <a:solidFill>
                    <a:srgbClr val="FFFF00"/>
                  </a:solidFill>
                  <a:effectLst>
                    <a:outerShdw blurRad="38100" dist="38100" dir="2700000" algn="tl">
                      <a:srgbClr val="000000"/>
                    </a:outerShdw>
                  </a:effectLst>
                </a:rPr>
                <a:t>R</a:t>
              </a:r>
              <a:r>
                <a:rPr lang="en-US" sz="2800" baseline="30000">
                  <a:solidFill>
                    <a:srgbClr val="FFFF00"/>
                  </a:solidFill>
                  <a:effectLst>
                    <a:outerShdw blurRad="38100" dist="38100" dir="2700000" algn="tl">
                      <a:srgbClr val="000000"/>
                    </a:outerShdw>
                  </a:effectLst>
                </a:rPr>
                <a:t>2</a:t>
              </a:r>
              <a:r>
                <a:rPr lang="en-US" sz="2800">
                  <a:solidFill>
                    <a:srgbClr val="FFFFFF"/>
                  </a:solidFill>
                  <a:effectLst>
                    <a:outerShdw blurRad="38100" dist="38100" dir="2700000" algn="tl">
                      <a:srgbClr val="000000"/>
                    </a:outerShdw>
                  </a:effectLst>
                </a:rPr>
                <a:t>.</a:t>
              </a:r>
            </a:p>
          </p:txBody>
        </p:sp>
      </p:grpSp>
      <p:sp>
        <p:nvSpPr>
          <p:cNvPr id="231431" name="Rectangle 10"/>
          <p:cNvSpPr>
            <a:spLocks noChangeArrowheads="1"/>
          </p:cNvSpPr>
          <p:nvPr/>
        </p:nvSpPr>
        <p:spPr bwMode="auto">
          <a:xfrm>
            <a:off x="6553200" y="6629400"/>
            <a:ext cx="2362200" cy="228600"/>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31432"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8C791A-BAFE-4CEB-B735-B5420527EDD9}" type="slidenum">
              <a:rPr lang="en-US">
                <a:solidFill>
                  <a:srgbClr val="045C75"/>
                </a:solidFill>
              </a:rPr>
              <a:pPr/>
              <a:t>47</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423941"/>
                                        </p:tgtEl>
                                        <p:attrNameLst>
                                          <p:attrName>style.visibility</p:attrName>
                                        </p:attrNameLst>
                                      </p:cBhvr>
                                      <p:to>
                                        <p:strVal val="visible"/>
                                      </p:to>
                                    </p:set>
                                    <p:animEffect transition="in" filter="checkerboard(down)">
                                      <p:cBhvr>
                                        <p:cTn id="7" dur="500"/>
                                        <p:tgtEl>
                                          <p:spTgt spid="423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423942"/>
                                        </p:tgtEl>
                                        <p:attrNameLst>
                                          <p:attrName>style.visibility</p:attrName>
                                        </p:attrNameLst>
                                      </p:cBhvr>
                                      <p:to>
                                        <p:strVal val="visible"/>
                                      </p:to>
                                    </p:set>
                                    <p:animEffect transition="in" filter="strips(downLeft)">
                                      <p:cBhvr>
                                        <p:cTn id="12" dur="500"/>
                                        <p:tgtEl>
                                          <p:spTgt spid="423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1" grpId="0" animBg="1"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3474" name="Rectangle 3"/>
          <p:cNvSpPr>
            <a:spLocks noGrp="1" noChangeArrowheads="1"/>
          </p:cNvSpPr>
          <p:nvPr>
            <p:ph type="title"/>
          </p:nvPr>
        </p:nvSpPr>
        <p:spPr>
          <a:xfrm>
            <a:off x="2514600" y="2743200"/>
            <a:ext cx="4419600" cy="7620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End of Lecture 12</a:t>
            </a:r>
          </a:p>
        </p:txBody>
      </p:sp>
      <p:sp>
        <p:nvSpPr>
          <p:cNvPr id="233475" name="Slide Number Placeholder 1"/>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4A31347-61BC-43F0-A631-2D576F56ED71}" type="slidenum">
              <a:rPr lang="en-US">
                <a:solidFill>
                  <a:srgbClr val="045C75"/>
                </a:solidFill>
              </a:rPr>
              <a:pPr/>
              <a:t>48</a:t>
            </a:fld>
            <a:endParaRPr lang="en-US">
              <a:solidFill>
                <a:srgbClr val="045C75"/>
              </a:solidFill>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1436</TotalTime>
  <Words>4808</Words>
  <Application>Microsoft Office PowerPoint</Application>
  <PresentationFormat>On-screen Show (4:3)</PresentationFormat>
  <Paragraphs>537</Paragraphs>
  <Slides>48</Slides>
  <Notes>47</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48</vt:i4>
      </vt:variant>
    </vt:vector>
  </HeadingPairs>
  <TitlesOfParts>
    <vt:vector size="53" baseType="lpstr">
      <vt:lpstr>Flow</vt:lpstr>
      <vt:lpstr>1_Flow</vt:lpstr>
      <vt:lpstr>Worksheet</vt:lpstr>
      <vt:lpstr>Package</vt:lpstr>
      <vt:lpstr>Clip</vt:lpstr>
      <vt:lpstr>Chapter 10-Continued</vt:lpstr>
      <vt:lpstr>Learning Objectives</vt:lpstr>
      <vt:lpstr>Types of Cost Behavior Patterns</vt:lpstr>
      <vt:lpstr>Total Fixed Cost Example</vt:lpstr>
      <vt:lpstr>Types of Cost Behavior Patterns</vt:lpstr>
      <vt:lpstr>Fixed Cost Per Unit Example</vt:lpstr>
      <vt:lpstr>Types of Fixed Costs</vt:lpstr>
      <vt:lpstr>The Trend Toward Fixed Costs</vt:lpstr>
      <vt:lpstr>Is Labor a Variable or a Fixed Cost?</vt:lpstr>
      <vt:lpstr>Fixed Costs and Relevant Range</vt:lpstr>
      <vt:lpstr>Fixed Costs and Relevant Range</vt:lpstr>
      <vt:lpstr>Fixed Costs and Relevant Range</vt:lpstr>
      <vt:lpstr>Quick Check </vt:lpstr>
      <vt:lpstr>Quick Check </vt:lpstr>
      <vt:lpstr>Mixed Costs </vt:lpstr>
      <vt:lpstr>Mixed Costs </vt:lpstr>
      <vt:lpstr>Mixed Costs Example</vt:lpstr>
      <vt:lpstr>Analysis of Mixed Costs</vt:lpstr>
      <vt:lpstr>The Scattergraph Method</vt:lpstr>
      <vt:lpstr>The Scattergraph Method</vt:lpstr>
      <vt:lpstr>The Scattergraph Method</vt:lpstr>
      <vt:lpstr>The Scattergraph Method</vt:lpstr>
      <vt:lpstr>The High-Low Method</vt:lpstr>
      <vt:lpstr>The High-Low Method</vt:lpstr>
      <vt:lpstr>The High-Low Method</vt:lpstr>
      <vt:lpstr>The High-Low Method</vt:lpstr>
      <vt:lpstr>Quick Check </vt:lpstr>
      <vt:lpstr>Quick Check </vt:lpstr>
      <vt:lpstr>Quick Check </vt:lpstr>
      <vt:lpstr>Quick Check </vt:lpstr>
      <vt:lpstr>Least-Squares Regression Method</vt:lpstr>
      <vt:lpstr>Least-Squares Regression Method</vt:lpstr>
      <vt:lpstr>Least-Squares Regression Method</vt:lpstr>
      <vt:lpstr>Comparing Results From the Three Methods</vt:lpstr>
      <vt:lpstr>Slide 35</vt:lpstr>
      <vt:lpstr>The Contribution Format</vt:lpstr>
      <vt:lpstr>The Contribution Format</vt:lpstr>
      <vt:lpstr>Simple Regression Analysis Example</vt:lpstr>
      <vt:lpstr>Simple Regression Using Excel</vt:lpstr>
      <vt:lpstr>Simple Regression Using Excel</vt:lpstr>
      <vt:lpstr>Simple Regression Using Excel</vt:lpstr>
      <vt:lpstr>Simple Regression Using Excel</vt:lpstr>
      <vt:lpstr>Simple Regression Using Excel</vt:lpstr>
      <vt:lpstr>Simple Regression Using Excel</vt:lpstr>
      <vt:lpstr>Simple Regression Using Excel</vt:lpstr>
      <vt:lpstr>Simple Regression Using Excel</vt:lpstr>
      <vt:lpstr>Simple Regression Using Excel</vt:lpstr>
      <vt:lpstr>End of Lecture 12</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dc:title>
  <dc:creator>Michael Flores</dc:creator>
  <cp:lastModifiedBy>NTS</cp:lastModifiedBy>
  <cp:revision>36</cp:revision>
  <dcterms:created xsi:type="dcterms:W3CDTF">2004-12-03T18:30:57Z</dcterms:created>
  <dcterms:modified xsi:type="dcterms:W3CDTF">2013-11-16T08:12:28Z</dcterms:modified>
</cp:coreProperties>
</file>