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Default Extension="gif" ContentType="image/gif"/>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Override PartName="/ppt/notesSlides/notesSlide18.xml" ContentType="application/vnd.openxmlformats-officedocument.presentationml.notesSlide+xml"/>
  <Default Extension="xls" ContentType="application/vnd.ms-excel"/>
  <Override PartName="/ppt/notesSlides/notesSlide36.xml" ContentType="application/vnd.openxmlformats-officedocument.presentationml.notesSlide+xml"/>
  <Default Extension="wmf" ContentType="image/x-wmf"/>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 id="2147483715" r:id="rId2"/>
  </p:sldMasterIdLst>
  <p:notesMasterIdLst>
    <p:notesMasterId r:id="rId56"/>
  </p:notesMasterIdLst>
  <p:sldIdLst>
    <p:sldId id="366" r:id="rId3"/>
    <p:sldId id="365" r:id="rId4"/>
    <p:sldId id="257" r:id="rId5"/>
    <p:sldId id="260" r:id="rId6"/>
    <p:sldId id="258" r:id="rId7"/>
    <p:sldId id="259" r:id="rId8"/>
    <p:sldId id="261" r:id="rId9"/>
    <p:sldId id="288" r:id="rId10"/>
    <p:sldId id="262" r:id="rId11"/>
    <p:sldId id="289" r:id="rId12"/>
    <p:sldId id="263" r:id="rId13"/>
    <p:sldId id="264" r:id="rId14"/>
    <p:sldId id="265" r:id="rId15"/>
    <p:sldId id="269" r:id="rId16"/>
    <p:sldId id="266" r:id="rId17"/>
    <p:sldId id="267" r:id="rId18"/>
    <p:sldId id="275" r:id="rId19"/>
    <p:sldId id="276" r:id="rId20"/>
    <p:sldId id="290" r:id="rId21"/>
    <p:sldId id="268" r:id="rId22"/>
    <p:sldId id="291" r:id="rId23"/>
    <p:sldId id="277" r:id="rId24"/>
    <p:sldId id="278" r:id="rId25"/>
    <p:sldId id="270" r:id="rId26"/>
    <p:sldId id="279" r:id="rId27"/>
    <p:sldId id="292" r:id="rId28"/>
    <p:sldId id="293" r:id="rId29"/>
    <p:sldId id="280" r:id="rId30"/>
    <p:sldId id="281" r:id="rId31"/>
    <p:sldId id="282" r:id="rId32"/>
    <p:sldId id="294" r:id="rId33"/>
    <p:sldId id="283" r:id="rId34"/>
    <p:sldId id="295" r:id="rId35"/>
    <p:sldId id="296" r:id="rId36"/>
    <p:sldId id="297" r:id="rId37"/>
    <p:sldId id="298" r:id="rId38"/>
    <p:sldId id="284" r:id="rId39"/>
    <p:sldId id="285" r:id="rId40"/>
    <p:sldId id="286" r:id="rId41"/>
    <p:sldId id="287"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64" r:id="rId5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33CC"/>
    <a:srgbClr val="A29E00"/>
    <a:srgbClr val="00CC00"/>
    <a:srgbClr val="FF0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7.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E2A64EB6-3224-49A1-B3BF-08A491FC8761}" type="datetimeFigureOut">
              <a:rPr lang="en-US"/>
              <a:pPr>
                <a:defRPr/>
              </a:pPr>
              <a:t>11/16/2013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2169D69-21C6-4591-8F2D-70721969F303}" type="slidenum">
              <a:rPr lang="en-US"/>
              <a:pPr/>
              <a:t>‹#›</a:t>
            </a:fld>
            <a:endParaRPr lang="en-US"/>
          </a:p>
        </p:txBody>
      </p:sp>
    </p:spTree>
    <p:extLst>
      <p:ext uri="{BB962C8B-B14F-4D97-AF65-F5344CB8AC3E}">
        <p14:creationId xmlns:p14="http://schemas.microsoft.com/office/powerpoint/2010/main" xmlns="" val="230155536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887B277-3779-48AC-A076-8331054CBB9B}"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3134564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491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AECAED6-93F5-4213-B20D-CB22A02C842C}" type="slidenum">
              <a:rPr lang="en-US"/>
              <a:pPr eaLnBrk="1" hangingPunct="1"/>
              <a:t>3</a:t>
            </a:fld>
            <a:endParaRPr lang="en-US"/>
          </a:p>
        </p:txBody>
      </p:sp>
    </p:spTree>
    <p:extLst>
      <p:ext uri="{BB962C8B-B14F-4D97-AF65-F5344CB8AC3E}">
        <p14:creationId xmlns:p14="http://schemas.microsoft.com/office/powerpoint/2010/main" xmlns="" val="2774934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08A76CD-FB4B-4EFA-B984-3387F05EB46E}" type="slidenum">
              <a:rPr lang="en-US"/>
              <a:pPr eaLnBrk="1" hangingPunct="1"/>
              <a:t>4</a:t>
            </a:fld>
            <a:endParaRPr lang="en-US"/>
          </a:p>
        </p:txBody>
      </p:sp>
    </p:spTree>
    <p:extLst>
      <p:ext uri="{BB962C8B-B14F-4D97-AF65-F5344CB8AC3E}">
        <p14:creationId xmlns:p14="http://schemas.microsoft.com/office/powerpoint/2010/main" xmlns="" val="1545242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12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BB7496E-B995-4B91-9069-50560EFAB0D0}" type="slidenum">
              <a:rPr lang="en-US"/>
              <a:pPr eaLnBrk="1" hangingPunct="1"/>
              <a:t>5</a:t>
            </a:fld>
            <a:endParaRPr lang="en-US"/>
          </a:p>
        </p:txBody>
      </p:sp>
    </p:spTree>
    <p:extLst>
      <p:ext uri="{BB962C8B-B14F-4D97-AF65-F5344CB8AC3E}">
        <p14:creationId xmlns:p14="http://schemas.microsoft.com/office/powerpoint/2010/main" xmlns="" val="2897131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22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0CAF946-9CF8-456B-9119-B10D4CA3C21D}" type="slidenum">
              <a:rPr lang="en-US"/>
              <a:pPr eaLnBrk="1" hangingPunct="1"/>
              <a:t>6</a:t>
            </a:fld>
            <a:endParaRPr lang="en-US"/>
          </a:p>
        </p:txBody>
      </p:sp>
    </p:spTree>
    <p:extLst>
      <p:ext uri="{BB962C8B-B14F-4D97-AF65-F5344CB8AC3E}">
        <p14:creationId xmlns:p14="http://schemas.microsoft.com/office/powerpoint/2010/main" xmlns="" val="180941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3EF680F-4370-413E-85E3-07C391789E9B}" type="slidenum">
              <a:rPr lang="en-US"/>
              <a:pPr eaLnBrk="1" hangingPunct="1"/>
              <a:t>7</a:t>
            </a:fld>
            <a:endParaRPr lang="en-US"/>
          </a:p>
        </p:txBody>
      </p:sp>
    </p:spTree>
    <p:extLst>
      <p:ext uri="{BB962C8B-B14F-4D97-AF65-F5344CB8AC3E}">
        <p14:creationId xmlns:p14="http://schemas.microsoft.com/office/powerpoint/2010/main" xmlns="" val="2228748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9CC0855-93A6-4BD8-84D3-2E9AC04C17DB}" type="slidenum">
              <a:rPr lang="en-US"/>
              <a:pPr eaLnBrk="1" hangingPunct="1"/>
              <a:t>8</a:t>
            </a:fld>
            <a:endParaRPr lang="en-US"/>
          </a:p>
        </p:txBody>
      </p:sp>
    </p:spTree>
    <p:extLst>
      <p:ext uri="{BB962C8B-B14F-4D97-AF65-F5344CB8AC3E}">
        <p14:creationId xmlns:p14="http://schemas.microsoft.com/office/powerpoint/2010/main" xmlns="" val="40550122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C123132-A365-4A0A-A258-05EDCB9BFC8E}" type="slidenum">
              <a:rPr lang="en-US"/>
              <a:pPr eaLnBrk="1" hangingPunct="1"/>
              <a:t>9</a:t>
            </a:fld>
            <a:endParaRPr lang="en-US"/>
          </a:p>
        </p:txBody>
      </p:sp>
    </p:spTree>
    <p:extLst>
      <p:ext uri="{BB962C8B-B14F-4D97-AF65-F5344CB8AC3E}">
        <p14:creationId xmlns:p14="http://schemas.microsoft.com/office/powerpoint/2010/main" xmlns="" val="30850966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32FE5A-6A64-4D4F-B14A-606669EFA9CD}" type="slidenum">
              <a:rPr lang="en-US"/>
              <a:pPr eaLnBrk="1" hangingPunct="1"/>
              <a:t>10</a:t>
            </a:fld>
            <a:endParaRPr lang="en-US"/>
          </a:p>
        </p:txBody>
      </p:sp>
    </p:spTree>
    <p:extLst>
      <p:ext uri="{BB962C8B-B14F-4D97-AF65-F5344CB8AC3E}">
        <p14:creationId xmlns:p14="http://schemas.microsoft.com/office/powerpoint/2010/main" xmlns="" val="2539963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180A80F-67EE-435B-A430-3EA8497AA60E}" type="slidenum">
              <a:rPr lang="en-US"/>
              <a:pPr eaLnBrk="1" hangingPunct="1"/>
              <a:t>11</a:t>
            </a:fld>
            <a:endParaRPr lang="en-US"/>
          </a:p>
        </p:txBody>
      </p:sp>
    </p:spTree>
    <p:extLst>
      <p:ext uri="{BB962C8B-B14F-4D97-AF65-F5344CB8AC3E}">
        <p14:creationId xmlns:p14="http://schemas.microsoft.com/office/powerpoint/2010/main" xmlns="" val="4230869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83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5758FF57-EDD6-44DF-8889-55871D2B5438}" type="slidenum">
              <a:rPr lang="en-US"/>
              <a:pPr eaLnBrk="1" hangingPunct="1"/>
              <a:t>12</a:t>
            </a:fld>
            <a:endParaRPr lang="en-US"/>
          </a:p>
        </p:txBody>
      </p:sp>
    </p:spTree>
    <p:extLst>
      <p:ext uri="{BB962C8B-B14F-4D97-AF65-F5344CB8AC3E}">
        <p14:creationId xmlns:p14="http://schemas.microsoft.com/office/powerpoint/2010/main" xmlns="" val="29884188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593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121C0B0-7969-4335-8009-F71735D0FECD}" type="slidenum">
              <a:rPr lang="en-US"/>
              <a:pPr eaLnBrk="1" hangingPunct="1"/>
              <a:t>13</a:t>
            </a:fld>
            <a:endParaRPr lang="en-US"/>
          </a:p>
        </p:txBody>
      </p:sp>
    </p:spTree>
    <p:extLst>
      <p:ext uri="{BB962C8B-B14F-4D97-AF65-F5344CB8AC3E}">
        <p14:creationId xmlns:p14="http://schemas.microsoft.com/office/powerpoint/2010/main" xmlns="" val="1537792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A8F08B3-63A0-4C46-985F-EBBFE93079BE}" type="slidenum">
              <a:rPr lang="en-US"/>
              <a:pPr eaLnBrk="1" hangingPunct="1"/>
              <a:t>14</a:t>
            </a:fld>
            <a:endParaRPr lang="en-US"/>
          </a:p>
        </p:txBody>
      </p:sp>
    </p:spTree>
    <p:extLst>
      <p:ext uri="{BB962C8B-B14F-4D97-AF65-F5344CB8AC3E}">
        <p14:creationId xmlns:p14="http://schemas.microsoft.com/office/powerpoint/2010/main" xmlns="" val="2841543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85CBA08-5CB6-4E5D-B41A-4BE99AF6C822}" type="slidenum">
              <a:rPr lang="en-US"/>
              <a:pPr eaLnBrk="1" hangingPunct="1"/>
              <a:t>15</a:t>
            </a:fld>
            <a:endParaRPr lang="en-US"/>
          </a:p>
        </p:txBody>
      </p:sp>
    </p:spTree>
    <p:extLst>
      <p:ext uri="{BB962C8B-B14F-4D97-AF65-F5344CB8AC3E}">
        <p14:creationId xmlns:p14="http://schemas.microsoft.com/office/powerpoint/2010/main" xmlns="" val="352987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FEAEAB2-1460-4DC9-A72A-0BDE46D6C9FB}" type="slidenum">
              <a:rPr lang="en-US"/>
              <a:pPr eaLnBrk="1" hangingPunct="1"/>
              <a:t>16</a:t>
            </a:fld>
            <a:endParaRPr lang="en-US"/>
          </a:p>
        </p:txBody>
      </p:sp>
    </p:spTree>
    <p:extLst>
      <p:ext uri="{BB962C8B-B14F-4D97-AF65-F5344CB8AC3E}">
        <p14:creationId xmlns:p14="http://schemas.microsoft.com/office/powerpoint/2010/main" xmlns="" val="20811701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D21CB9E-0BDC-42BD-AA6A-D24C6D81CA3F}" type="slidenum">
              <a:rPr lang="en-US"/>
              <a:pPr eaLnBrk="1" hangingPunct="1"/>
              <a:t>17</a:t>
            </a:fld>
            <a:endParaRPr lang="en-US"/>
          </a:p>
        </p:txBody>
      </p:sp>
    </p:spTree>
    <p:extLst>
      <p:ext uri="{BB962C8B-B14F-4D97-AF65-F5344CB8AC3E}">
        <p14:creationId xmlns:p14="http://schemas.microsoft.com/office/powerpoint/2010/main" xmlns="" val="3856914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2F200BF-0EB5-473A-9A32-3DD2A352171D}" type="slidenum">
              <a:rPr lang="en-US"/>
              <a:pPr eaLnBrk="1" hangingPunct="1"/>
              <a:t>18</a:t>
            </a:fld>
            <a:endParaRPr lang="en-US"/>
          </a:p>
        </p:txBody>
      </p:sp>
    </p:spTree>
    <p:extLst>
      <p:ext uri="{BB962C8B-B14F-4D97-AF65-F5344CB8AC3E}">
        <p14:creationId xmlns:p14="http://schemas.microsoft.com/office/powerpoint/2010/main" xmlns="" val="38451135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F9BD3B8-DE6E-4020-B845-FCF267AF5C79}" type="slidenum">
              <a:rPr lang="en-US"/>
              <a:pPr eaLnBrk="1" hangingPunct="1"/>
              <a:t>19</a:t>
            </a:fld>
            <a:endParaRPr lang="en-US"/>
          </a:p>
        </p:txBody>
      </p:sp>
    </p:spTree>
    <p:extLst>
      <p:ext uri="{BB962C8B-B14F-4D97-AF65-F5344CB8AC3E}">
        <p14:creationId xmlns:p14="http://schemas.microsoft.com/office/powerpoint/2010/main" xmlns="" val="35895453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3F08F20-7DB9-428C-93AF-19946A66D120}" type="slidenum">
              <a:rPr lang="en-US"/>
              <a:pPr eaLnBrk="1" hangingPunct="1"/>
              <a:t>20</a:t>
            </a:fld>
            <a:endParaRPr lang="en-US"/>
          </a:p>
        </p:txBody>
      </p:sp>
    </p:spTree>
    <p:extLst>
      <p:ext uri="{BB962C8B-B14F-4D97-AF65-F5344CB8AC3E}">
        <p14:creationId xmlns:p14="http://schemas.microsoft.com/office/powerpoint/2010/main" xmlns="" val="27599600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EA0EB2-7CA8-4AA1-A904-649BF8E9B537}" type="slidenum">
              <a:rPr lang="en-US"/>
              <a:pPr eaLnBrk="1" hangingPunct="1"/>
              <a:t>21</a:t>
            </a:fld>
            <a:endParaRPr lang="en-US"/>
          </a:p>
        </p:txBody>
      </p:sp>
    </p:spTree>
    <p:extLst>
      <p:ext uri="{BB962C8B-B14F-4D97-AF65-F5344CB8AC3E}">
        <p14:creationId xmlns:p14="http://schemas.microsoft.com/office/powerpoint/2010/main" xmlns="" val="17598382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59460B-CB17-48A4-BDA4-0BD3B1B92E3F}" type="slidenum">
              <a:rPr lang="en-US"/>
              <a:pPr eaLnBrk="1" hangingPunct="1"/>
              <a:t>22</a:t>
            </a:fld>
            <a:endParaRPr lang="en-US"/>
          </a:p>
        </p:txBody>
      </p:sp>
    </p:spTree>
    <p:extLst>
      <p:ext uri="{BB962C8B-B14F-4D97-AF65-F5344CB8AC3E}">
        <p14:creationId xmlns:p14="http://schemas.microsoft.com/office/powerpoint/2010/main" xmlns="" val="927355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963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6963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08D18C9-53EE-4F96-92B9-F59CD27C3DAE}" type="slidenum">
              <a:rPr lang="en-US"/>
              <a:pPr eaLnBrk="1" hangingPunct="1"/>
              <a:t>23</a:t>
            </a:fld>
            <a:endParaRPr lang="en-US"/>
          </a:p>
        </p:txBody>
      </p:sp>
    </p:spTree>
    <p:extLst>
      <p:ext uri="{BB962C8B-B14F-4D97-AF65-F5344CB8AC3E}">
        <p14:creationId xmlns:p14="http://schemas.microsoft.com/office/powerpoint/2010/main" xmlns="" val="3222140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065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066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7ED4173-E80E-4D4C-9A5C-9385764D2F5F}" type="slidenum">
              <a:rPr lang="en-US"/>
              <a:pPr eaLnBrk="1" hangingPunct="1"/>
              <a:t>24</a:t>
            </a:fld>
            <a:endParaRPr lang="en-US"/>
          </a:p>
        </p:txBody>
      </p:sp>
    </p:spTree>
    <p:extLst>
      <p:ext uri="{BB962C8B-B14F-4D97-AF65-F5344CB8AC3E}">
        <p14:creationId xmlns:p14="http://schemas.microsoft.com/office/powerpoint/2010/main" xmlns="" val="1505000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039A298-6C5F-4A7C-9F10-36ABECFB6995}" type="slidenum">
              <a:rPr lang="en-US"/>
              <a:pPr eaLnBrk="1" hangingPunct="1"/>
              <a:t>25</a:t>
            </a:fld>
            <a:endParaRPr lang="en-US"/>
          </a:p>
        </p:txBody>
      </p:sp>
    </p:spTree>
    <p:extLst>
      <p:ext uri="{BB962C8B-B14F-4D97-AF65-F5344CB8AC3E}">
        <p14:creationId xmlns:p14="http://schemas.microsoft.com/office/powerpoint/2010/main" xmlns="" val="37688685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9265CE11-25B8-4993-AE4B-53F5C00BF050}" type="slidenum">
              <a:rPr lang="en-US"/>
              <a:pPr eaLnBrk="1" hangingPunct="1"/>
              <a:t>26</a:t>
            </a:fld>
            <a:endParaRPr lang="en-US"/>
          </a:p>
        </p:txBody>
      </p:sp>
    </p:spTree>
    <p:extLst>
      <p:ext uri="{BB962C8B-B14F-4D97-AF65-F5344CB8AC3E}">
        <p14:creationId xmlns:p14="http://schemas.microsoft.com/office/powerpoint/2010/main" xmlns="" val="24136765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373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5FEB438-0E06-4095-A65B-7FD065CC3718}" type="slidenum">
              <a:rPr lang="en-US"/>
              <a:pPr eaLnBrk="1" hangingPunct="1"/>
              <a:t>27</a:t>
            </a:fld>
            <a:endParaRPr lang="en-US"/>
          </a:p>
        </p:txBody>
      </p:sp>
    </p:spTree>
    <p:extLst>
      <p:ext uri="{BB962C8B-B14F-4D97-AF65-F5344CB8AC3E}">
        <p14:creationId xmlns:p14="http://schemas.microsoft.com/office/powerpoint/2010/main" xmlns="" val="3282965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475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47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E99C4F4-0F3D-4CDD-B955-F9DB0DC83AA5}" type="slidenum">
              <a:rPr lang="en-US"/>
              <a:pPr eaLnBrk="1" hangingPunct="1"/>
              <a:t>28</a:t>
            </a:fld>
            <a:endParaRPr lang="en-US"/>
          </a:p>
        </p:txBody>
      </p:sp>
    </p:spTree>
    <p:extLst>
      <p:ext uri="{BB962C8B-B14F-4D97-AF65-F5344CB8AC3E}">
        <p14:creationId xmlns:p14="http://schemas.microsoft.com/office/powerpoint/2010/main" xmlns="" val="27054012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6948EB7-954E-4871-AFCF-B401861865C4}" type="slidenum">
              <a:rPr lang="en-US"/>
              <a:pPr eaLnBrk="1" hangingPunct="1"/>
              <a:t>29</a:t>
            </a:fld>
            <a:endParaRPr lang="en-US"/>
          </a:p>
        </p:txBody>
      </p:sp>
    </p:spTree>
    <p:extLst>
      <p:ext uri="{BB962C8B-B14F-4D97-AF65-F5344CB8AC3E}">
        <p14:creationId xmlns:p14="http://schemas.microsoft.com/office/powerpoint/2010/main" xmlns="" val="713215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68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DC4FE0D-4BF7-43E2-9E6C-DD579667118F}" type="slidenum">
              <a:rPr lang="en-US"/>
              <a:pPr eaLnBrk="1" hangingPunct="1"/>
              <a:t>30</a:t>
            </a:fld>
            <a:endParaRPr lang="en-US"/>
          </a:p>
        </p:txBody>
      </p:sp>
    </p:spTree>
    <p:extLst>
      <p:ext uri="{BB962C8B-B14F-4D97-AF65-F5344CB8AC3E}">
        <p14:creationId xmlns:p14="http://schemas.microsoft.com/office/powerpoint/2010/main" xmlns="" val="37944163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782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0415B8A-6740-41DF-9B15-1DC1C3FB1658}" type="slidenum">
              <a:rPr lang="en-US"/>
              <a:pPr eaLnBrk="1" hangingPunct="1"/>
              <a:t>31</a:t>
            </a:fld>
            <a:endParaRPr lang="en-US"/>
          </a:p>
        </p:txBody>
      </p:sp>
    </p:spTree>
    <p:extLst>
      <p:ext uri="{BB962C8B-B14F-4D97-AF65-F5344CB8AC3E}">
        <p14:creationId xmlns:p14="http://schemas.microsoft.com/office/powerpoint/2010/main" xmlns="" val="1058590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85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9DB339E-6783-46E2-88D6-BD5B10F4FACE}" type="slidenum">
              <a:rPr lang="en-US"/>
              <a:pPr eaLnBrk="1" hangingPunct="1"/>
              <a:t>32</a:t>
            </a:fld>
            <a:endParaRPr lang="en-US"/>
          </a:p>
        </p:txBody>
      </p:sp>
    </p:spTree>
    <p:extLst>
      <p:ext uri="{BB962C8B-B14F-4D97-AF65-F5344CB8AC3E}">
        <p14:creationId xmlns:p14="http://schemas.microsoft.com/office/powerpoint/2010/main" xmlns="" val="15232488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412B3E-8FA0-4361-AF68-5D1860203576}" type="slidenum">
              <a:rPr lang="en-US"/>
              <a:pPr eaLnBrk="1" hangingPunct="1"/>
              <a:t>33</a:t>
            </a:fld>
            <a:endParaRPr lang="en-US"/>
          </a:p>
        </p:txBody>
      </p:sp>
    </p:spTree>
    <p:extLst>
      <p:ext uri="{BB962C8B-B14F-4D97-AF65-F5344CB8AC3E}">
        <p14:creationId xmlns:p14="http://schemas.microsoft.com/office/powerpoint/2010/main" xmlns="" val="33540865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809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3FBA59-DB22-442D-B5E2-1DBEE4F2C008}" type="slidenum">
              <a:rPr lang="en-US"/>
              <a:pPr eaLnBrk="1" hangingPunct="1"/>
              <a:t>34</a:t>
            </a:fld>
            <a:endParaRPr lang="en-US"/>
          </a:p>
        </p:txBody>
      </p:sp>
    </p:spTree>
    <p:extLst>
      <p:ext uri="{BB962C8B-B14F-4D97-AF65-F5344CB8AC3E}">
        <p14:creationId xmlns:p14="http://schemas.microsoft.com/office/powerpoint/2010/main" xmlns="" val="37746334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192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8192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BFE6537-871B-41C1-8AF1-B3DBBF147613}" type="slidenum">
              <a:rPr lang="en-US"/>
              <a:pPr eaLnBrk="1" hangingPunct="1"/>
              <a:t>35</a:t>
            </a:fld>
            <a:endParaRPr lang="en-US"/>
          </a:p>
        </p:txBody>
      </p:sp>
    </p:spTree>
    <p:extLst>
      <p:ext uri="{BB962C8B-B14F-4D97-AF65-F5344CB8AC3E}">
        <p14:creationId xmlns:p14="http://schemas.microsoft.com/office/powerpoint/2010/main" xmlns="" val="13416800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smtClean="0"/>
          </a:p>
        </p:txBody>
      </p:sp>
      <p:sp>
        <p:nvSpPr>
          <p:cNvPr id="829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514E9A6-5494-4AEF-A8B7-C0F687A72971}" type="slidenum">
              <a:rPr lang="en-US"/>
              <a:pPr eaLnBrk="1" hangingPunct="1"/>
              <a:t>36</a:t>
            </a:fld>
            <a:endParaRPr lang="en-US"/>
          </a:p>
        </p:txBody>
      </p:sp>
    </p:spTree>
    <p:extLst>
      <p:ext uri="{BB962C8B-B14F-4D97-AF65-F5344CB8AC3E}">
        <p14:creationId xmlns:p14="http://schemas.microsoft.com/office/powerpoint/2010/main" xmlns="" val="45539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397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39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E2F0B973-A854-48A6-B92C-085FE50CB240}" type="slidenum">
              <a:rPr lang="en-US"/>
              <a:pPr eaLnBrk="1" hangingPunct="1"/>
              <a:t>37</a:t>
            </a:fld>
            <a:endParaRPr lang="en-US"/>
          </a:p>
        </p:txBody>
      </p:sp>
    </p:spTree>
    <p:extLst>
      <p:ext uri="{BB962C8B-B14F-4D97-AF65-F5344CB8AC3E}">
        <p14:creationId xmlns:p14="http://schemas.microsoft.com/office/powerpoint/2010/main" xmlns="" val="302407259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499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499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B74DF4C-A061-41A7-B9AE-8E81C9D23251}" type="slidenum">
              <a:rPr lang="en-US"/>
              <a:pPr eaLnBrk="1" hangingPunct="1"/>
              <a:t>38</a:t>
            </a:fld>
            <a:endParaRPr lang="en-US"/>
          </a:p>
        </p:txBody>
      </p:sp>
    </p:spTree>
    <p:extLst>
      <p:ext uri="{BB962C8B-B14F-4D97-AF65-F5344CB8AC3E}">
        <p14:creationId xmlns:p14="http://schemas.microsoft.com/office/powerpoint/2010/main" xmlns="" val="9855496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60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60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19F713E-76FB-4A41-A163-8241DF71C242}" type="slidenum">
              <a:rPr lang="en-US"/>
              <a:pPr eaLnBrk="1" hangingPunct="1"/>
              <a:t>39</a:t>
            </a:fld>
            <a:endParaRPr lang="en-US"/>
          </a:p>
        </p:txBody>
      </p:sp>
    </p:spTree>
    <p:extLst>
      <p:ext uri="{BB962C8B-B14F-4D97-AF65-F5344CB8AC3E}">
        <p14:creationId xmlns:p14="http://schemas.microsoft.com/office/powerpoint/2010/main" xmlns="" val="20767337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870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9AA735-3710-4C3D-8EFF-BBD5724AC39A}" type="slidenum">
              <a:rPr lang="en-US"/>
              <a:pPr eaLnBrk="1" hangingPunct="1"/>
              <a:t>40</a:t>
            </a:fld>
            <a:endParaRPr lang="en-US"/>
          </a:p>
        </p:txBody>
      </p:sp>
    </p:spTree>
    <p:extLst>
      <p:ext uri="{BB962C8B-B14F-4D97-AF65-F5344CB8AC3E}">
        <p14:creationId xmlns:p14="http://schemas.microsoft.com/office/powerpoint/2010/main" xmlns="" val="41510641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D5820DA5-C536-4005-8181-4E58951C1396}" type="slidenum">
              <a:rPr lang="en-US"/>
              <a:pPr/>
              <a:t>41</a:t>
            </a:fld>
            <a:endParaRPr lang="en-US"/>
          </a:p>
        </p:txBody>
      </p:sp>
      <p:sp>
        <p:nvSpPr>
          <p:cNvPr id="7" name="Rectangle 1031"/>
          <p:cNvSpPr>
            <a:spLocks noGrp="1" noChangeArrowheads="1"/>
          </p:cNvSpPr>
          <p:nvPr>
            <p:ph type="sldNum" sz="quarter" idx="5"/>
          </p:nvPr>
        </p:nvSpPr>
        <p:spPr>
          <a:ln/>
        </p:spPr>
        <p:txBody>
          <a:bodyPr/>
          <a:lstStyle/>
          <a:p>
            <a:fld id="{0076A720-626C-44AB-A6A1-EE3C042EB300}" type="slidenum">
              <a:rPr lang="en-US"/>
              <a:pPr/>
              <a:t>41</a:t>
            </a:fld>
            <a:endParaRPr lang="en-US"/>
          </a:p>
        </p:txBody>
      </p:sp>
      <p:sp>
        <p:nvSpPr>
          <p:cNvPr id="306180" name="Rectangle 4"/>
          <p:cNvSpPr>
            <a:spLocks noGrp="1" noRot="1" noChangeAspect="1" noChangeArrowheads="1" noTextEdit="1"/>
          </p:cNvSpPr>
          <p:nvPr>
            <p:ph type="sldImg"/>
          </p:nvPr>
        </p:nvSpPr>
        <p:spPr>
          <a:ln/>
        </p:spPr>
      </p:sp>
      <p:sp>
        <p:nvSpPr>
          <p:cNvPr id="306181" name="Rectangle 5"/>
          <p:cNvSpPr>
            <a:spLocks noGrp="1" noChangeArrowheads="1"/>
          </p:cNvSpPr>
          <p:nvPr>
            <p:ph type="body" idx="1"/>
          </p:nvPr>
        </p:nvSpPr>
        <p:spPr>
          <a:ln/>
        </p:spPr>
        <p:txBody>
          <a:bodyPr/>
          <a:lstStyle/>
          <a:p>
            <a:r>
              <a:rPr lang="en-US"/>
              <a:t>We discussed this table in an earlier chapter. Let’s concentrate on variable costs in total. Recall that total variable cost is proportional to the activity level within the relevant range. As activity increases, total variable cost increases, and as activity decreases, total variable cost decreases.</a:t>
            </a:r>
          </a:p>
        </p:txBody>
      </p:sp>
    </p:spTree>
    <p:extLst>
      <p:ext uri="{BB962C8B-B14F-4D97-AF65-F5344CB8AC3E}">
        <p14:creationId xmlns:p14="http://schemas.microsoft.com/office/powerpoint/2010/main" xmlns="" val="26328577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9D01E978-4791-48E0-A32F-510F2092C82D}" type="slidenum">
              <a:rPr lang="en-US"/>
              <a:pPr/>
              <a:t>42</a:t>
            </a:fld>
            <a:endParaRPr lang="en-US"/>
          </a:p>
        </p:txBody>
      </p:sp>
      <p:sp>
        <p:nvSpPr>
          <p:cNvPr id="7" name="Rectangle 1031"/>
          <p:cNvSpPr>
            <a:spLocks noGrp="1" noChangeArrowheads="1"/>
          </p:cNvSpPr>
          <p:nvPr>
            <p:ph type="sldNum" sz="quarter" idx="5"/>
          </p:nvPr>
        </p:nvSpPr>
        <p:spPr>
          <a:ln/>
        </p:spPr>
        <p:txBody>
          <a:bodyPr/>
          <a:lstStyle/>
          <a:p>
            <a:fld id="{E742C919-210B-4FAB-825C-6C60AF51A872}" type="slidenum">
              <a:rPr lang="en-US"/>
              <a:pPr/>
              <a:t>42</a:t>
            </a:fld>
            <a:endParaRPr lang="en-US"/>
          </a:p>
        </p:txBody>
      </p:sp>
      <p:sp>
        <p:nvSpPr>
          <p:cNvPr id="308228" name="Rectangle 4"/>
          <p:cNvSpPr>
            <a:spLocks noGrp="1" noRot="1" noChangeAspect="1" noChangeArrowheads="1" noTextEdit="1"/>
          </p:cNvSpPr>
          <p:nvPr>
            <p:ph type="sldImg"/>
          </p:nvPr>
        </p:nvSpPr>
        <p:spPr>
          <a:ln/>
        </p:spPr>
      </p:sp>
      <p:sp>
        <p:nvSpPr>
          <p:cNvPr id="308229" name="Rectangle 5"/>
          <p:cNvSpPr>
            <a:spLocks noGrp="1" noChangeArrowheads="1"/>
          </p:cNvSpPr>
          <p:nvPr>
            <p:ph type="body" idx="1"/>
          </p:nvPr>
        </p:nvSpPr>
        <p:spPr>
          <a:ln/>
        </p:spPr>
        <p:txBody>
          <a:bodyPr/>
          <a:lstStyle/>
          <a:p>
            <a:r>
              <a:rPr lang="en-US"/>
              <a:t>An activity base (also called a cost driver) is a measure of what causes the incurrence of variable costs. As the level of the activity base increases, the total variable cost increases proportionally.  Units produced (or sold) is not the only activity base within companies. A cost can be considered variable if it varies with activity bases such as miles driven, machine hours, or labor hours. </a:t>
            </a:r>
          </a:p>
          <a:p>
            <a:endParaRPr lang="en-US"/>
          </a:p>
        </p:txBody>
      </p:sp>
    </p:spTree>
    <p:extLst>
      <p:ext uri="{BB962C8B-B14F-4D97-AF65-F5344CB8AC3E}">
        <p14:creationId xmlns:p14="http://schemas.microsoft.com/office/powerpoint/2010/main" xmlns="" val="38878225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2199D01E-68A6-48FC-99B5-2694FF229F9B}" type="slidenum">
              <a:rPr lang="en-US"/>
              <a:pPr/>
              <a:t>43</a:t>
            </a:fld>
            <a:endParaRPr lang="en-US"/>
          </a:p>
        </p:txBody>
      </p:sp>
      <p:sp>
        <p:nvSpPr>
          <p:cNvPr id="7" name="Rectangle 1031"/>
          <p:cNvSpPr>
            <a:spLocks noGrp="1" noChangeArrowheads="1"/>
          </p:cNvSpPr>
          <p:nvPr>
            <p:ph type="sldNum" sz="quarter" idx="5"/>
          </p:nvPr>
        </p:nvSpPr>
        <p:spPr>
          <a:ln/>
        </p:spPr>
        <p:txBody>
          <a:bodyPr/>
          <a:lstStyle/>
          <a:p>
            <a:fld id="{09740A11-95DE-45E7-A9F7-2FA1692E71A0}" type="slidenum">
              <a:rPr lang="en-US"/>
              <a:pPr/>
              <a:t>43</a:t>
            </a:fld>
            <a:endParaRPr lang="en-US"/>
          </a:p>
        </p:txBody>
      </p:sp>
      <p:sp>
        <p:nvSpPr>
          <p:cNvPr id="310276" name="Rectangle 4"/>
          <p:cNvSpPr>
            <a:spLocks noGrp="1" noRot="1" noChangeAspect="1" noChangeArrowheads="1" noTextEdit="1"/>
          </p:cNvSpPr>
          <p:nvPr>
            <p:ph type="sldImg"/>
          </p:nvPr>
        </p:nvSpPr>
        <p:spPr>
          <a:ln/>
        </p:spPr>
      </p:sp>
      <p:sp>
        <p:nvSpPr>
          <p:cNvPr id="310277" name="Rectangle 5"/>
          <p:cNvSpPr>
            <a:spLocks noGrp="1" noChangeArrowheads="1"/>
          </p:cNvSpPr>
          <p:nvPr>
            <p:ph type="body" idx="1"/>
          </p:nvPr>
        </p:nvSpPr>
        <p:spPr>
          <a:ln/>
        </p:spPr>
        <p:txBody>
          <a:bodyPr/>
          <a:lstStyle/>
          <a:p>
            <a:r>
              <a:rPr lang="en-US"/>
              <a:t>As an example of an activity base, consider your total long distance telephone bill. The activity base is the number of minutes that you talk.  A true variable cost is one whose total dollar amount varies in direct proportion to changes in the level of activity. On your land-line, your total long distance telephone bill is determined by the number of minutes you talk.  An activity base, or cost driver, is a measure of what causes the incurrence of variable costs. As the level of activity base increases, the variable cost increases proportionally.</a:t>
            </a:r>
          </a:p>
        </p:txBody>
      </p:sp>
    </p:spTree>
    <p:extLst>
      <p:ext uri="{BB962C8B-B14F-4D97-AF65-F5344CB8AC3E}">
        <p14:creationId xmlns:p14="http://schemas.microsoft.com/office/powerpoint/2010/main" xmlns="" val="2638416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F815A346-24DB-4D70-8A6C-33AB31E066D7}" type="slidenum">
              <a:rPr lang="en-US"/>
              <a:pPr/>
              <a:t>44</a:t>
            </a:fld>
            <a:endParaRPr lang="en-US"/>
          </a:p>
        </p:txBody>
      </p:sp>
      <p:sp>
        <p:nvSpPr>
          <p:cNvPr id="7" name="Rectangle 1031"/>
          <p:cNvSpPr>
            <a:spLocks noGrp="1" noChangeArrowheads="1"/>
          </p:cNvSpPr>
          <p:nvPr>
            <p:ph type="sldNum" sz="quarter" idx="5"/>
          </p:nvPr>
        </p:nvSpPr>
        <p:spPr>
          <a:ln/>
        </p:spPr>
        <p:txBody>
          <a:bodyPr/>
          <a:lstStyle/>
          <a:p>
            <a:fld id="{41615A49-E80C-419F-831F-FB1B7B82FE77}" type="slidenum">
              <a:rPr lang="en-US"/>
              <a:pPr/>
              <a:t>44</a:t>
            </a:fld>
            <a:endParaRPr lang="en-US"/>
          </a:p>
        </p:txBody>
      </p:sp>
      <p:sp>
        <p:nvSpPr>
          <p:cNvPr id="312324" name="Rectangle 4"/>
          <p:cNvSpPr>
            <a:spLocks noGrp="1" noRot="1" noChangeAspect="1" noChangeArrowheads="1" noTextEdit="1"/>
          </p:cNvSpPr>
          <p:nvPr>
            <p:ph type="sldImg"/>
          </p:nvPr>
        </p:nvSpPr>
        <p:spPr>
          <a:ln/>
        </p:spPr>
      </p:sp>
      <p:sp>
        <p:nvSpPr>
          <p:cNvPr id="312325" name="Rectangle 5"/>
          <p:cNvSpPr>
            <a:spLocks noGrp="1" noChangeArrowheads="1"/>
          </p:cNvSpPr>
          <p:nvPr>
            <p:ph type="body" idx="1"/>
          </p:nvPr>
        </p:nvSpPr>
        <p:spPr>
          <a:ln/>
        </p:spPr>
        <p:txBody>
          <a:bodyPr/>
          <a:lstStyle/>
          <a:p>
            <a:r>
              <a:rPr lang="en-US"/>
              <a:t>On a per unit basis, variable costs remain the same over a wide range of activity.</a:t>
            </a:r>
          </a:p>
        </p:txBody>
      </p:sp>
    </p:spTree>
    <p:extLst>
      <p:ext uri="{BB962C8B-B14F-4D97-AF65-F5344CB8AC3E}">
        <p14:creationId xmlns:p14="http://schemas.microsoft.com/office/powerpoint/2010/main" xmlns="" val="15546490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1EC80239-1CCA-449F-909D-AFBE01448711}" type="slidenum">
              <a:rPr lang="en-US"/>
              <a:pPr/>
              <a:t>45</a:t>
            </a:fld>
            <a:endParaRPr lang="en-US"/>
          </a:p>
        </p:txBody>
      </p:sp>
      <p:sp>
        <p:nvSpPr>
          <p:cNvPr id="7" name="Rectangle 1031"/>
          <p:cNvSpPr>
            <a:spLocks noGrp="1" noChangeArrowheads="1"/>
          </p:cNvSpPr>
          <p:nvPr>
            <p:ph type="sldNum" sz="quarter" idx="5"/>
          </p:nvPr>
        </p:nvSpPr>
        <p:spPr>
          <a:ln/>
        </p:spPr>
        <p:txBody>
          <a:bodyPr/>
          <a:lstStyle/>
          <a:p>
            <a:fld id="{8DBA5F77-E53A-435C-BC52-F6A78A3D2B7E}" type="slidenum">
              <a:rPr lang="en-US"/>
              <a:pPr/>
              <a:t>45</a:t>
            </a:fld>
            <a:endParaRPr lang="en-US"/>
          </a:p>
        </p:txBody>
      </p:sp>
      <p:sp>
        <p:nvSpPr>
          <p:cNvPr id="314372" name="Rectangle 4"/>
          <p:cNvSpPr>
            <a:spLocks noGrp="1" noRot="1" noChangeAspect="1" noChangeArrowheads="1" noTextEdit="1"/>
          </p:cNvSpPr>
          <p:nvPr>
            <p:ph type="sldImg"/>
          </p:nvPr>
        </p:nvSpPr>
        <p:spPr>
          <a:ln/>
        </p:spPr>
      </p:sp>
      <p:sp>
        <p:nvSpPr>
          <p:cNvPr id="314373" name="Rectangle 5"/>
          <p:cNvSpPr>
            <a:spLocks noGrp="1" noChangeArrowheads="1"/>
          </p:cNvSpPr>
          <p:nvPr>
            <p:ph type="body" idx="1"/>
          </p:nvPr>
        </p:nvSpPr>
        <p:spPr>
          <a:ln/>
        </p:spPr>
        <p:txBody>
          <a:bodyPr/>
          <a:lstStyle/>
          <a:p>
            <a:r>
              <a:rPr lang="en-US"/>
              <a:t>A variable cost remains constant if expressed on a per unit basis.  Referring to the telephone example, the cost per minute talked is constant (e.g., 10 cents per minute).</a:t>
            </a:r>
          </a:p>
        </p:txBody>
      </p:sp>
    </p:spTree>
    <p:extLst>
      <p:ext uri="{BB962C8B-B14F-4D97-AF65-F5344CB8AC3E}">
        <p14:creationId xmlns:p14="http://schemas.microsoft.com/office/powerpoint/2010/main" xmlns="" val="2947970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3313F277-EF36-44BF-B505-F40ED3ADD976}" type="slidenum">
              <a:rPr lang="en-US"/>
              <a:pPr/>
              <a:t>46</a:t>
            </a:fld>
            <a:endParaRPr lang="en-US"/>
          </a:p>
        </p:txBody>
      </p:sp>
      <p:sp>
        <p:nvSpPr>
          <p:cNvPr id="7" name="Rectangle 1031"/>
          <p:cNvSpPr>
            <a:spLocks noGrp="1" noChangeArrowheads="1"/>
          </p:cNvSpPr>
          <p:nvPr>
            <p:ph type="sldNum" sz="quarter" idx="5"/>
          </p:nvPr>
        </p:nvSpPr>
        <p:spPr>
          <a:ln/>
        </p:spPr>
        <p:txBody>
          <a:bodyPr/>
          <a:lstStyle/>
          <a:p>
            <a:fld id="{F7FA0D0F-14C9-47AC-A5FE-5500A692214A}" type="slidenum">
              <a:rPr lang="en-US"/>
              <a:pPr/>
              <a:t>46</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a:ln/>
        </p:spPr>
        <p:txBody>
          <a:bodyPr/>
          <a:lstStyle/>
          <a:p>
            <a:r>
              <a:rPr lang="en-US"/>
              <a:t>A public utility has huge investments in property, plant and equipment, so it will tend to have fewer variable costs than a less capital intensive industry. In contrast, a merchandising company usually has a high proportion of variable costs like cost of goods sold. Service companies, like law firms and CPA firms, also tend to have a high proportion of variable costs.</a:t>
            </a:r>
          </a:p>
        </p:txBody>
      </p:sp>
    </p:spTree>
    <p:extLst>
      <p:ext uri="{BB962C8B-B14F-4D97-AF65-F5344CB8AC3E}">
        <p14:creationId xmlns:p14="http://schemas.microsoft.com/office/powerpoint/2010/main" xmlns="" val="108100554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BC7A845E-2B7B-4025-8BF6-B0BA03CFA0E9}" type="slidenum">
              <a:rPr lang="en-US"/>
              <a:pPr/>
              <a:t>47</a:t>
            </a:fld>
            <a:endParaRPr lang="en-US"/>
          </a:p>
        </p:txBody>
      </p:sp>
      <p:sp>
        <p:nvSpPr>
          <p:cNvPr id="7" name="Rectangle 1031"/>
          <p:cNvSpPr>
            <a:spLocks noGrp="1" noChangeArrowheads="1"/>
          </p:cNvSpPr>
          <p:nvPr>
            <p:ph type="sldNum" sz="quarter" idx="5"/>
          </p:nvPr>
        </p:nvSpPr>
        <p:spPr>
          <a:ln/>
        </p:spPr>
        <p:txBody>
          <a:bodyPr/>
          <a:lstStyle/>
          <a:p>
            <a:fld id="{26707FBE-3A76-43C3-A30A-2DD3020D7DF2}" type="slidenum">
              <a:rPr lang="en-US"/>
              <a:pPr/>
              <a:t>47</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a:ln/>
        </p:spPr>
        <p:txBody>
          <a:bodyPr/>
          <a:lstStyle/>
          <a:p>
            <a:r>
              <a:rPr lang="en-US"/>
              <a:t>Here are some examples of variable costs that are likely present in many types of businesses.</a:t>
            </a:r>
          </a:p>
        </p:txBody>
      </p:sp>
    </p:spTree>
    <p:extLst>
      <p:ext uri="{BB962C8B-B14F-4D97-AF65-F5344CB8AC3E}">
        <p14:creationId xmlns:p14="http://schemas.microsoft.com/office/powerpoint/2010/main" xmlns="" val="30091169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78A6691E-6D15-4FC1-BD37-DADDA62A5557}" type="slidenum">
              <a:rPr lang="en-US"/>
              <a:pPr/>
              <a:t>48</a:t>
            </a:fld>
            <a:endParaRPr lang="en-US"/>
          </a:p>
        </p:txBody>
      </p:sp>
      <p:sp>
        <p:nvSpPr>
          <p:cNvPr id="7" name="Rectangle 1031"/>
          <p:cNvSpPr>
            <a:spLocks noGrp="1" noChangeArrowheads="1"/>
          </p:cNvSpPr>
          <p:nvPr>
            <p:ph type="sldNum" sz="quarter" idx="5"/>
          </p:nvPr>
        </p:nvSpPr>
        <p:spPr>
          <a:ln/>
        </p:spPr>
        <p:txBody>
          <a:bodyPr/>
          <a:lstStyle/>
          <a:p>
            <a:fld id="{2D0B8D4A-0EF9-4126-9F04-3E28CB6F4A95}" type="slidenum">
              <a:rPr lang="en-US"/>
              <a:pPr/>
              <a:t>48</a:t>
            </a:fld>
            <a:endParaRPr lang="en-US"/>
          </a:p>
        </p:txBody>
      </p:sp>
      <p:sp>
        <p:nvSpPr>
          <p:cNvPr id="320516" name="Rectangle 4"/>
          <p:cNvSpPr>
            <a:spLocks noGrp="1" noRot="1" noChangeAspect="1" noChangeArrowheads="1" noTextEdit="1"/>
          </p:cNvSpPr>
          <p:nvPr>
            <p:ph type="sldImg"/>
          </p:nvPr>
        </p:nvSpPr>
        <p:spPr>
          <a:ln/>
        </p:spPr>
      </p:sp>
      <p:sp>
        <p:nvSpPr>
          <p:cNvPr id="320517" name="Rectangle 5"/>
          <p:cNvSpPr>
            <a:spLocks noGrp="1" noChangeArrowheads="1"/>
          </p:cNvSpPr>
          <p:nvPr>
            <p:ph type="body" idx="1"/>
          </p:nvPr>
        </p:nvSpPr>
        <p:spPr>
          <a:ln/>
        </p:spPr>
        <p:txBody>
          <a:bodyPr/>
          <a:lstStyle/>
          <a:p>
            <a:r>
              <a:rPr lang="en-US"/>
              <a:t>Recall that we previously stated that true variable costs vary directly and proportionately with changes in activity. Direct material is an example of a cost that behaves in a true variable pattern. Now let’s look at what are known as step-variable costs.</a:t>
            </a:r>
          </a:p>
        </p:txBody>
      </p:sp>
    </p:spTree>
    <p:extLst>
      <p:ext uri="{BB962C8B-B14F-4D97-AF65-F5344CB8AC3E}">
        <p14:creationId xmlns:p14="http://schemas.microsoft.com/office/powerpoint/2010/main" xmlns="" val="5450093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C56E070C-1408-413A-8601-EEB39997BA5A}" type="slidenum">
              <a:rPr lang="en-US"/>
              <a:pPr/>
              <a:t>49</a:t>
            </a:fld>
            <a:endParaRPr lang="en-US"/>
          </a:p>
        </p:txBody>
      </p:sp>
      <p:sp>
        <p:nvSpPr>
          <p:cNvPr id="7" name="Rectangle 1031"/>
          <p:cNvSpPr>
            <a:spLocks noGrp="1" noChangeArrowheads="1"/>
          </p:cNvSpPr>
          <p:nvPr>
            <p:ph type="sldNum" sz="quarter" idx="5"/>
          </p:nvPr>
        </p:nvSpPr>
        <p:spPr>
          <a:ln/>
        </p:spPr>
        <p:txBody>
          <a:bodyPr/>
          <a:lstStyle/>
          <a:p>
            <a:fld id="{9EF5B918-4300-4055-BD11-91BC8027A409}" type="slidenum">
              <a:rPr lang="en-US"/>
              <a:pPr/>
              <a:t>49</a:t>
            </a:fld>
            <a:endParaRPr lang="en-US"/>
          </a:p>
        </p:txBody>
      </p:sp>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a:ln/>
        </p:spPr>
        <p:txBody>
          <a:bodyPr/>
          <a:lstStyle/>
          <a:p>
            <a:r>
              <a:rPr lang="en-US"/>
              <a:t>A step variable cost remains constant within a narrow range of activity, so it tends to look like a fixed cost. Maintenance workers are often considered to be a variable cost, but this labor cost does not behave as a true variable cost. For example, fairly wide changes in the level of production will cause a change in the number of maintenance workers employed, thereby increasing the total maintenance cost.</a:t>
            </a:r>
          </a:p>
        </p:txBody>
      </p:sp>
    </p:spTree>
    <p:extLst>
      <p:ext uri="{BB962C8B-B14F-4D97-AF65-F5344CB8AC3E}">
        <p14:creationId xmlns:p14="http://schemas.microsoft.com/office/powerpoint/2010/main" xmlns="" val="26280603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0AC09DC0-34EA-4342-B1BA-808389267D4F}" type="slidenum">
              <a:rPr lang="en-US"/>
              <a:pPr/>
              <a:t>50</a:t>
            </a:fld>
            <a:endParaRPr lang="en-US"/>
          </a:p>
        </p:txBody>
      </p:sp>
      <p:sp>
        <p:nvSpPr>
          <p:cNvPr id="7" name="Rectangle 1031"/>
          <p:cNvSpPr>
            <a:spLocks noGrp="1" noChangeArrowheads="1"/>
          </p:cNvSpPr>
          <p:nvPr>
            <p:ph type="sldNum" sz="quarter" idx="5"/>
          </p:nvPr>
        </p:nvSpPr>
        <p:spPr>
          <a:ln/>
        </p:spPr>
        <p:txBody>
          <a:bodyPr/>
          <a:lstStyle/>
          <a:p>
            <a:fld id="{73ECA221-1C8A-41C7-B82E-ECE9E43E8D18}" type="slidenum">
              <a:rPr lang="en-US"/>
              <a:pPr/>
              <a:t>50</a:t>
            </a:fld>
            <a:endParaRPr lang="en-US"/>
          </a:p>
        </p:txBody>
      </p:sp>
      <p:sp>
        <p:nvSpPr>
          <p:cNvPr id="324610" name="Rectangle 2"/>
          <p:cNvSpPr>
            <a:spLocks noGrp="1" noRot="1" noChangeAspect="1" noChangeArrowheads="1" noTextEdit="1"/>
          </p:cNvSpPr>
          <p:nvPr>
            <p:ph type="sldImg"/>
          </p:nvPr>
        </p:nvSpPr>
        <p:spPr>
          <a:ln/>
        </p:spPr>
      </p:sp>
      <p:sp>
        <p:nvSpPr>
          <p:cNvPr id="324611" name="Rectangle 3"/>
          <p:cNvSpPr>
            <a:spLocks noGrp="1" noChangeArrowheads="1"/>
          </p:cNvSpPr>
          <p:nvPr>
            <p:ph type="body" idx="1"/>
          </p:nvPr>
        </p:nvSpPr>
        <p:spPr>
          <a:ln/>
        </p:spPr>
        <p:txBody>
          <a:bodyPr/>
          <a:lstStyle/>
          <a:p>
            <a:r>
              <a:rPr lang="en-US"/>
              <a:t>For a step-variable cost, total cost increases to a new higher level when we reach the next higher range of activity. For example, a maintenance worker is obtainable only as a whole person who is capable of working approximately two thousand hours per year.</a:t>
            </a:r>
          </a:p>
        </p:txBody>
      </p:sp>
    </p:spTree>
    <p:extLst>
      <p:ext uri="{BB962C8B-B14F-4D97-AF65-F5344CB8AC3E}">
        <p14:creationId xmlns:p14="http://schemas.microsoft.com/office/powerpoint/2010/main" xmlns="" val="81270808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4C844D69-448E-4A22-96BB-C425E56163D2}" type="slidenum">
              <a:rPr lang="en-US"/>
              <a:pPr/>
              <a:t>51</a:t>
            </a:fld>
            <a:endParaRPr lang="en-US"/>
          </a:p>
        </p:txBody>
      </p:sp>
      <p:sp>
        <p:nvSpPr>
          <p:cNvPr id="7" name="Rectangle 1031"/>
          <p:cNvSpPr>
            <a:spLocks noGrp="1" noChangeArrowheads="1"/>
          </p:cNvSpPr>
          <p:nvPr>
            <p:ph type="sldNum" sz="quarter" idx="5"/>
          </p:nvPr>
        </p:nvSpPr>
        <p:spPr>
          <a:ln/>
        </p:spPr>
        <p:txBody>
          <a:bodyPr/>
          <a:lstStyle/>
          <a:p>
            <a:fld id="{7A2A5CC5-6566-4B2B-817D-1597CC055538}" type="slidenum">
              <a:rPr lang="en-US"/>
              <a:pPr/>
              <a:t>51</a:t>
            </a:fld>
            <a:endParaRPr lang="en-US"/>
          </a:p>
        </p:txBody>
      </p:sp>
      <p:sp>
        <p:nvSpPr>
          <p:cNvPr id="326658" name="Rectangle 2"/>
          <p:cNvSpPr>
            <a:spLocks noGrp="1" noRot="1" noChangeAspect="1" noChangeArrowheads="1" noTextEdit="1"/>
          </p:cNvSpPr>
          <p:nvPr>
            <p:ph type="sldImg"/>
          </p:nvPr>
        </p:nvSpPr>
        <p:spPr>
          <a:ln/>
        </p:spPr>
      </p:sp>
      <p:sp>
        <p:nvSpPr>
          <p:cNvPr id="326659" name="Rectangle 3"/>
          <p:cNvSpPr>
            <a:spLocks noGrp="1" noChangeArrowheads="1"/>
          </p:cNvSpPr>
          <p:nvPr>
            <p:ph type="body" idx="1"/>
          </p:nvPr>
        </p:nvSpPr>
        <p:spPr>
          <a:ln/>
        </p:spPr>
        <p:txBody>
          <a:bodyPr/>
          <a:lstStyle/>
          <a:p>
            <a:r>
              <a:rPr lang="en-US"/>
              <a:t>Only fairly wide changes in the level of activity will cause a change in a step-variable cost. Maintenance workers are obtainable only in large chunks of a whole person who is capable of working approximately two thousand hours a year.</a:t>
            </a:r>
          </a:p>
        </p:txBody>
      </p:sp>
    </p:spTree>
    <p:extLst>
      <p:ext uri="{BB962C8B-B14F-4D97-AF65-F5344CB8AC3E}">
        <p14:creationId xmlns:p14="http://schemas.microsoft.com/office/powerpoint/2010/main" xmlns="" val="165309035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74436304-FF6A-4DF1-89D3-69E1050171D5}" type="slidenum">
              <a:rPr lang="en-US"/>
              <a:pPr/>
              <a:t>52</a:t>
            </a:fld>
            <a:endParaRPr lang="en-US"/>
          </a:p>
        </p:txBody>
      </p:sp>
      <p:sp>
        <p:nvSpPr>
          <p:cNvPr id="7" name="Rectangle 1031"/>
          <p:cNvSpPr>
            <a:spLocks noGrp="1" noChangeArrowheads="1"/>
          </p:cNvSpPr>
          <p:nvPr>
            <p:ph type="sldNum" sz="quarter" idx="5"/>
          </p:nvPr>
        </p:nvSpPr>
        <p:spPr>
          <a:ln/>
        </p:spPr>
        <p:txBody>
          <a:bodyPr/>
          <a:lstStyle/>
          <a:p>
            <a:fld id="{3A24CC4B-FC21-4A1C-9945-7455E49B9B70}" type="slidenum">
              <a:rPr lang="en-US"/>
              <a:pPr/>
              <a:t>52</a:t>
            </a:fld>
            <a:endParaRPr lang="en-US"/>
          </a:p>
        </p:txBody>
      </p:sp>
      <p:sp>
        <p:nvSpPr>
          <p:cNvPr id="328706" name="Rectangle 2"/>
          <p:cNvSpPr>
            <a:spLocks noGrp="1" noRot="1" noChangeAspect="1" noChangeArrowheads="1" noTextEdit="1"/>
          </p:cNvSpPr>
          <p:nvPr>
            <p:ph type="sldImg"/>
          </p:nvPr>
        </p:nvSpPr>
        <p:spPr>
          <a:ln/>
        </p:spPr>
      </p:sp>
      <p:sp>
        <p:nvSpPr>
          <p:cNvPr id="328707" name="Rectangle 3"/>
          <p:cNvSpPr>
            <a:spLocks noGrp="1" noChangeArrowheads="1"/>
          </p:cNvSpPr>
          <p:nvPr>
            <p:ph type="body" idx="1"/>
          </p:nvPr>
        </p:nvSpPr>
        <p:spPr>
          <a:xfrm>
            <a:off x="914400" y="4416425"/>
            <a:ext cx="5029200" cy="4183063"/>
          </a:xfrm>
          <a:ln/>
        </p:spPr>
        <p:txBody>
          <a:bodyPr/>
          <a:lstStyle/>
          <a:p>
            <a:r>
              <a:rPr lang="en-US"/>
              <a:t>Part I</a:t>
            </a:r>
          </a:p>
          <a:p>
            <a:r>
              <a:rPr lang="en-US"/>
              <a:t>Economists correctly point out that many costs that accountants classify as variable costs actually behave in a curvilinear fashion.</a:t>
            </a:r>
          </a:p>
          <a:p>
            <a:endParaRPr lang="en-US"/>
          </a:p>
          <a:p>
            <a:r>
              <a:rPr lang="en-US"/>
              <a:t>Part II</a:t>
            </a:r>
          </a:p>
          <a:p>
            <a:r>
              <a:rPr lang="en-US"/>
              <a:t>In many important decisions, accountants tend to treat costs as linear in nature.</a:t>
            </a:r>
          </a:p>
          <a:p>
            <a:endParaRPr lang="en-US"/>
          </a:p>
          <a:p>
            <a:r>
              <a:rPr lang="en-US"/>
              <a:t>Part III</a:t>
            </a:r>
          </a:p>
          <a:p>
            <a:r>
              <a:rPr lang="en-US"/>
              <a:t>As long as the company is operating within the </a:t>
            </a:r>
            <a:r>
              <a:rPr lang="en-US" u="sng"/>
              <a:t>relevant range of activity</a:t>
            </a:r>
            <a:r>
              <a:rPr lang="en-US"/>
              <a:t>, the accountant’s approximation of the economist’s curvilinear cost function seems to work quite well.</a:t>
            </a:r>
            <a:br>
              <a:rPr lang="en-US"/>
            </a:br>
            <a:r>
              <a:rPr lang="en-US"/>
              <a:t/>
            </a:r>
            <a:br>
              <a:rPr lang="en-US"/>
            </a:br>
            <a:r>
              <a:rPr lang="en-US"/>
              <a:t>The relevant range is the range of activity within which the assumptions made about cost behavior are valid.</a:t>
            </a:r>
          </a:p>
        </p:txBody>
      </p:sp>
    </p:spTree>
    <p:extLst>
      <p:ext uri="{BB962C8B-B14F-4D97-AF65-F5344CB8AC3E}">
        <p14:creationId xmlns:p14="http://schemas.microsoft.com/office/powerpoint/2010/main" xmlns="" val="35900543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027"/>
          <p:cNvSpPr>
            <a:spLocks noGrp="1" noChangeArrowheads="1"/>
          </p:cNvSpPr>
          <p:nvPr>
            <p:ph type="dt" idx="1"/>
          </p:nvPr>
        </p:nvSpPr>
        <p:spPr>
          <a:ln/>
        </p:spPr>
        <p:txBody>
          <a:bodyPr/>
          <a:lstStyle/>
          <a:p>
            <a:r>
              <a:rPr lang="en-US"/>
              <a:t>5-</a:t>
            </a:r>
            <a:fld id="{0684AC5B-F221-49C1-9371-10B05949457A}" type="slidenum">
              <a:rPr lang="en-US"/>
              <a:pPr/>
              <a:t>53</a:t>
            </a:fld>
            <a:endParaRPr lang="en-US"/>
          </a:p>
        </p:txBody>
      </p:sp>
      <p:sp>
        <p:nvSpPr>
          <p:cNvPr id="7" name="Rectangle 1031"/>
          <p:cNvSpPr>
            <a:spLocks noGrp="1" noChangeArrowheads="1"/>
          </p:cNvSpPr>
          <p:nvPr>
            <p:ph type="sldNum" sz="quarter" idx="5"/>
          </p:nvPr>
        </p:nvSpPr>
        <p:spPr>
          <a:ln/>
        </p:spPr>
        <p:txBody>
          <a:bodyPr/>
          <a:lstStyle/>
          <a:p>
            <a:fld id="{C1615F32-CEAA-4119-B0CD-CB50CAE5CBD7}" type="slidenum">
              <a:rPr lang="en-US"/>
              <a:pPr/>
              <a:t>53</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ln/>
        </p:spPr>
        <p:txBody>
          <a:bodyPr/>
          <a:lstStyle/>
          <a:p>
            <a:r>
              <a:rPr lang="en-US"/>
              <a:t>End of chapter 5.</a:t>
            </a:r>
          </a:p>
        </p:txBody>
      </p:sp>
    </p:spTree>
    <p:extLst>
      <p:ext uri="{BB962C8B-B14F-4D97-AF65-F5344CB8AC3E}">
        <p14:creationId xmlns:p14="http://schemas.microsoft.com/office/powerpoint/2010/main" xmlns="" val="21749835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99415083-1CB9-427B-B952-FD4EB5F21B11}" type="slidenum">
              <a:rPr lang="en-US"/>
              <a:pPr/>
              <a:t>‹#›</a:t>
            </a:fld>
            <a:endParaRPr lang="en-US"/>
          </a:p>
        </p:txBody>
      </p:sp>
    </p:spTree>
    <p:extLst>
      <p:ext uri="{BB962C8B-B14F-4D97-AF65-F5344CB8AC3E}">
        <p14:creationId xmlns:p14="http://schemas.microsoft.com/office/powerpoint/2010/main" xmlns="" val="1739741191"/>
      </p:ext>
    </p:extLst>
  </p:cSld>
  <p:clrMapOvr>
    <a:overrideClrMapping bg1="dk1" tx1="lt1" bg2="dk2" tx2="lt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1"/>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E400A521-BC40-45B4-85E1-41CAE89E6DDE}" type="slidenum">
              <a:rPr lang="en-US"/>
              <a:pPr/>
              <a:t>‹#›</a:t>
            </a:fld>
            <a:endParaRPr lang="en-US"/>
          </a:p>
        </p:txBody>
      </p:sp>
    </p:spTree>
    <p:extLst>
      <p:ext uri="{BB962C8B-B14F-4D97-AF65-F5344CB8AC3E}">
        <p14:creationId xmlns:p14="http://schemas.microsoft.com/office/powerpoint/2010/main" xmlns="" val="209040167"/>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3FA5E2F3-49BB-4C30-BEBC-ED7EAA219BD7}" type="slidenum">
              <a:rPr lang="en-US"/>
              <a:pPr/>
              <a:t>‹#›</a:t>
            </a:fld>
            <a:endParaRPr lang="en-US"/>
          </a:p>
        </p:txBody>
      </p:sp>
    </p:spTree>
    <p:extLst>
      <p:ext uri="{BB962C8B-B14F-4D97-AF65-F5344CB8AC3E}">
        <p14:creationId xmlns:p14="http://schemas.microsoft.com/office/powerpoint/2010/main" xmlns="" val="389207500"/>
      </p:ext>
    </p:extLst>
  </p:cSld>
  <p:clrMapOvr>
    <a:overrideClrMapping bg1="dk1" tx1="lt1" bg2="dk2" tx2="lt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F011E52B-0F2C-491C-AEB8-CF6D60E25808}" type="slidenum">
              <a:rPr lang="en-US"/>
              <a:pPr/>
              <a:t>‹#›</a:t>
            </a:fld>
            <a:endParaRPr lang="en-US"/>
          </a:p>
        </p:txBody>
      </p:sp>
    </p:spTree>
    <p:extLst>
      <p:ext uri="{BB962C8B-B14F-4D97-AF65-F5344CB8AC3E}">
        <p14:creationId xmlns:p14="http://schemas.microsoft.com/office/powerpoint/2010/main" xmlns="" val="3360457601"/>
      </p:ext>
    </p:extLst>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AF60DF7C-F2EC-462B-9796-29F7C5C55818}" type="slidenum">
              <a:rPr lang="en-US"/>
              <a:pPr/>
              <a:t>‹#›</a:t>
            </a:fld>
            <a:endParaRPr lang="en-US"/>
          </a:p>
        </p:txBody>
      </p:sp>
    </p:spTree>
    <p:extLst>
      <p:ext uri="{BB962C8B-B14F-4D97-AF65-F5344CB8AC3E}">
        <p14:creationId xmlns:p14="http://schemas.microsoft.com/office/powerpoint/2010/main" xmlns="" val="1099633475"/>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1" i="1">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6B0BEF0B-2F81-4CB7-869C-226535C07013}" type="slidenum">
              <a:rPr lang="en-US"/>
              <a:pPr/>
              <a:t>‹#›</a:t>
            </a:fld>
            <a:endParaRPr lang="en-US"/>
          </a:p>
        </p:txBody>
      </p:sp>
    </p:spTree>
    <p:extLst>
      <p:ext uri="{BB962C8B-B14F-4D97-AF65-F5344CB8AC3E}">
        <p14:creationId xmlns:p14="http://schemas.microsoft.com/office/powerpoint/2010/main" xmlns="" val="3753722557"/>
      </p:ext>
    </p:extLst>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E998C58D-AE71-4E7A-B224-7EAE18CA25C0}" type="slidenum">
              <a:rPr lang="en-US"/>
              <a:pPr/>
              <a:t>‹#›</a:t>
            </a:fld>
            <a:endParaRPr lang="en-US"/>
          </a:p>
        </p:txBody>
      </p:sp>
    </p:spTree>
    <p:extLst>
      <p:ext uri="{BB962C8B-B14F-4D97-AF65-F5344CB8AC3E}">
        <p14:creationId xmlns:p14="http://schemas.microsoft.com/office/powerpoint/2010/main" xmlns="" val="3957803852"/>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725A0DC2-98B6-4886-B45C-6247C95FA8A4}" type="slidenum">
              <a:rPr lang="en-US"/>
              <a:pPr/>
              <a:t>‹#›</a:t>
            </a:fld>
            <a:endParaRPr lang="en-US"/>
          </a:p>
        </p:txBody>
      </p:sp>
    </p:spTree>
    <p:extLst>
      <p:ext uri="{BB962C8B-B14F-4D97-AF65-F5344CB8AC3E}">
        <p14:creationId xmlns:p14="http://schemas.microsoft.com/office/powerpoint/2010/main" xmlns="" val="2880606443"/>
      </p:ext>
    </p:extLst>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FD769F4C-C65D-4276-9AF3-801BCDE2C942}" type="slidenum">
              <a:rPr lang="en-US"/>
              <a:pPr/>
              <a:t>‹#›</a:t>
            </a:fld>
            <a:endParaRPr lang="en-US"/>
          </a:p>
        </p:txBody>
      </p:sp>
    </p:spTree>
    <p:extLst>
      <p:ext uri="{BB962C8B-B14F-4D97-AF65-F5344CB8AC3E}">
        <p14:creationId xmlns:p14="http://schemas.microsoft.com/office/powerpoint/2010/main" xmlns="" val="3547895410"/>
      </p:ext>
    </p:extLst>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5964494C-D45A-4039-8700-0A748A1DAEDF}" type="slidenum">
              <a:rPr lang="en-US"/>
              <a:pPr/>
              <a:t>‹#›</a:t>
            </a:fld>
            <a:endParaRPr lang="en-US"/>
          </a:p>
        </p:txBody>
      </p:sp>
    </p:spTree>
    <p:extLst>
      <p:ext uri="{BB962C8B-B14F-4D97-AF65-F5344CB8AC3E}">
        <p14:creationId xmlns:p14="http://schemas.microsoft.com/office/powerpoint/2010/main" xmlns="" val="3490282799"/>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C13F91A5-3FA6-4782-B7F7-C6DE904C0BE0}" type="slidenum">
              <a:rPr lang="en-US"/>
              <a:pPr/>
              <a:t>‹#›</a:t>
            </a:fld>
            <a:endParaRPr lang="en-US"/>
          </a:p>
        </p:txBody>
      </p:sp>
    </p:spTree>
    <p:extLst>
      <p:ext uri="{BB962C8B-B14F-4D97-AF65-F5344CB8AC3E}">
        <p14:creationId xmlns:p14="http://schemas.microsoft.com/office/powerpoint/2010/main" xmlns="" val="4097580564"/>
      </p:ext>
    </p:extLst>
  </p:cSld>
  <p:clrMapOvr>
    <a:masterClrMapping/>
  </p:clrMapOvr>
  <p:transition spd="slow"/>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OverObj">
  <p:cSld name="Title and Text over Content">
    <p:spTree>
      <p:nvGrpSpPr>
        <p:cNvPr id="1" name=""/>
        <p:cNvGrpSpPr/>
        <p:nvPr/>
      </p:nvGrpSpPr>
      <p:grpSpPr>
        <a:xfrm>
          <a:off x="0" y="0"/>
          <a:ext cx="0" cy="0"/>
          <a:chOff x="0" y="0"/>
          <a:chExt cx="0" cy="0"/>
        </a:xfrm>
      </p:grpSpPr>
      <p:sp>
        <p:nvSpPr>
          <p:cNvPr id="5" name="Freeform 4"/>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6" name="Freeform 5"/>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7" name="Group 1"/>
          <p:cNvGrpSpPr>
            <a:grpSpLocks/>
          </p:cNvGrpSpPr>
          <p:nvPr/>
        </p:nvGrpSpPr>
        <p:grpSpPr bwMode="auto">
          <a:xfrm>
            <a:off x="-19050" y="203200"/>
            <a:ext cx="9180513" cy="647700"/>
            <a:chOff x="-19045" y="216550"/>
            <a:chExt cx="9180548" cy="649224"/>
          </a:xfrm>
        </p:grpSpPr>
        <p:sp>
          <p:nvSpPr>
            <p:cNvPr id="8" name="Freeform 7"/>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9" name="Freeform 8"/>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 y="3924300"/>
            <a:ext cx="81534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Date Placeholder 4"/>
          <p:cNvSpPr>
            <a:spLocks noGrp="1"/>
          </p:cNvSpPr>
          <p:nvPr>
            <p:ph type="dt" sz="half" idx="10"/>
          </p:nvPr>
        </p:nvSpPr>
        <p:spPr>
          <a:xfrm>
            <a:off x="533400" y="6248400"/>
            <a:ext cx="2057400" cy="457200"/>
          </a:xfrm>
        </p:spPr>
        <p:txBody>
          <a:bodyPr/>
          <a:lstStyle>
            <a:lvl1pPr>
              <a:defRPr/>
            </a:lvl1pPr>
          </a:lstStyle>
          <a:p>
            <a:pPr>
              <a:defRPr/>
            </a:pPr>
            <a:endParaRPr lang="en-US"/>
          </a:p>
        </p:txBody>
      </p:sp>
      <p:sp>
        <p:nvSpPr>
          <p:cNvPr id="12" name="Slide Number Placeholder 6"/>
          <p:cNvSpPr>
            <a:spLocks noGrp="1"/>
          </p:cNvSpPr>
          <p:nvPr>
            <p:ph type="sldNum" sz="quarter" idx="11"/>
          </p:nvPr>
        </p:nvSpPr>
        <p:spPr>
          <a:xfrm>
            <a:off x="6781800" y="6248400"/>
            <a:ext cx="1905000" cy="457200"/>
          </a:xfrm>
        </p:spPr>
        <p:txBody>
          <a:bodyPr/>
          <a:lstStyle>
            <a:lvl1pPr>
              <a:defRPr/>
            </a:lvl1pPr>
          </a:lstStyle>
          <a:p>
            <a:fld id="{5EF650B8-F5FA-45F7-BFCC-68FC6F23BB16}" type="slidenum">
              <a:rPr lang="en-US"/>
              <a:pPr/>
              <a:t>‹#›</a:t>
            </a:fld>
            <a:endParaRPr lang="en-US"/>
          </a:p>
        </p:txBody>
      </p:sp>
    </p:spTree>
    <p:extLst>
      <p:ext uri="{BB962C8B-B14F-4D97-AF65-F5344CB8AC3E}">
        <p14:creationId xmlns:p14="http://schemas.microsoft.com/office/powerpoint/2010/main" xmlns="" val="3291447216"/>
      </p:ext>
    </p:extLst>
  </p:cSld>
  <p:clrMapOvr>
    <a:masterClrMapping/>
  </p:clrMapOvr>
  <p:transition spd="slow"/>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6" name="Freeform 5"/>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7" name="Freeform 6"/>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8" name="Group 1"/>
          <p:cNvGrpSpPr>
            <a:grpSpLocks/>
          </p:cNvGrpSpPr>
          <p:nvPr/>
        </p:nvGrpSpPr>
        <p:grpSpPr bwMode="auto">
          <a:xfrm>
            <a:off x="-19050" y="203200"/>
            <a:ext cx="9180513" cy="647700"/>
            <a:chOff x="-19045" y="216550"/>
            <a:chExt cx="9180548" cy="649224"/>
          </a:xfrm>
        </p:grpSpPr>
        <p:sp>
          <p:nvSpPr>
            <p:cNvPr id="9" name="Freeform 8"/>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0" name="Freeform 9"/>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3400" y="473075"/>
            <a:ext cx="8153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533400" y="1828800"/>
            <a:ext cx="4000500" cy="4038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86300" y="18288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86300" y="3924300"/>
            <a:ext cx="4000500" cy="1943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Date Placeholder 5"/>
          <p:cNvSpPr>
            <a:spLocks noGrp="1"/>
          </p:cNvSpPr>
          <p:nvPr>
            <p:ph type="dt" sz="half" idx="10"/>
          </p:nvPr>
        </p:nvSpPr>
        <p:spPr>
          <a:xfrm>
            <a:off x="533400" y="6248400"/>
            <a:ext cx="2057400" cy="457200"/>
          </a:xfrm>
        </p:spPr>
        <p:txBody>
          <a:bodyPr/>
          <a:lstStyle>
            <a:lvl1pPr>
              <a:defRPr/>
            </a:lvl1pPr>
          </a:lstStyle>
          <a:p>
            <a:pPr>
              <a:defRPr/>
            </a:pPr>
            <a:endParaRPr lang="en-US"/>
          </a:p>
        </p:txBody>
      </p:sp>
      <p:sp>
        <p:nvSpPr>
          <p:cNvPr id="13" name="Slide Number Placeholder 7"/>
          <p:cNvSpPr>
            <a:spLocks noGrp="1"/>
          </p:cNvSpPr>
          <p:nvPr>
            <p:ph type="sldNum" sz="quarter" idx="11"/>
          </p:nvPr>
        </p:nvSpPr>
        <p:spPr>
          <a:xfrm>
            <a:off x="6781800" y="6248400"/>
            <a:ext cx="1905000" cy="457200"/>
          </a:xfrm>
        </p:spPr>
        <p:txBody>
          <a:bodyPr/>
          <a:lstStyle>
            <a:lvl1pPr>
              <a:defRPr/>
            </a:lvl1pPr>
          </a:lstStyle>
          <a:p>
            <a:fld id="{C0C84AFF-E3AA-43BE-94AC-F939DB6CCE31}" type="slidenum">
              <a:rPr lang="en-US"/>
              <a:pPr/>
              <a:t>‹#›</a:t>
            </a:fld>
            <a:endParaRPr lang="en-US"/>
          </a:p>
        </p:txBody>
      </p:sp>
    </p:spTree>
    <p:extLst>
      <p:ext uri="{BB962C8B-B14F-4D97-AF65-F5344CB8AC3E}">
        <p14:creationId xmlns:p14="http://schemas.microsoft.com/office/powerpoint/2010/main" xmlns="" val="3488156492"/>
      </p:ext>
    </p:extLst>
  </p:cSld>
  <p:clrMapOvr>
    <a:masterClrMapping/>
  </p:clrMapOvr>
  <p:transition spd="slow"/>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2E346302-F013-4F8C-BC84-1311D15A2C69}" type="slidenum">
              <a:rPr lang="en-US"/>
              <a:pPr/>
              <a:t>‹#›</a:t>
            </a:fld>
            <a:endParaRPr lang="en-US"/>
          </a:p>
        </p:txBody>
      </p:sp>
    </p:spTree>
    <p:extLst>
      <p:ext uri="{BB962C8B-B14F-4D97-AF65-F5344CB8AC3E}">
        <p14:creationId xmlns:p14="http://schemas.microsoft.com/office/powerpoint/2010/main" xmlns="" val="4218657230"/>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762000"/>
          </a:xfrm>
        </p:spPr>
        <p:txBody>
          <a:bodyPr/>
          <a:lstStyle>
            <a:lvl1pPr>
              <a:defRPr b="1" i="1"/>
            </a:lvl1pPr>
          </a:lstStyle>
          <a:p>
            <a:r>
              <a:rPr lang="en-US" dirty="0" smtClean="0"/>
              <a:t>Click to edit Master title style</a:t>
            </a:r>
            <a:endParaRPr lang="en-US" dirty="0"/>
          </a:p>
        </p:txBody>
      </p:sp>
      <p:sp>
        <p:nvSpPr>
          <p:cNvPr id="3" name="Text Placeholder 2"/>
          <p:cNvSpPr>
            <a:spLocks noGrp="1"/>
          </p:cNvSpPr>
          <p:nvPr>
            <p:ph type="body" sz="half" idx="1"/>
          </p:nvPr>
        </p:nvSpPr>
        <p:spPr>
          <a:xfrm>
            <a:off x="228600" y="1219200"/>
            <a:ext cx="4267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219200"/>
            <a:ext cx="4267200" cy="5257800"/>
          </a:xfrm>
        </p:spPr>
        <p:txBody>
          <a:bodyPr/>
          <a:lstStyle/>
          <a:p>
            <a:endParaRPr lang="en-US"/>
          </a:p>
        </p:txBody>
      </p:sp>
    </p:spTree>
    <p:extLst>
      <p:ext uri="{BB962C8B-B14F-4D97-AF65-F5344CB8AC3E}">
        <p14:creationId xmlns:p14="http://schemas.microsoft.com/office/powerpoint/2010/main" xmlns="" val="4263474764"/>
      </p:ext>
    </p:extLst>
  </p:cSld>
  <p:clrMapOvr>
    <a:masterClrMapping/>
  </p:clrMapOvr>
  <p:transition spd="slow"/>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C1441EFC-9F91-4F93-8436-ED561FD33A53}" type="slidenum">
              <a:rPr lang="en-US"/>
              <a:pPr>
                <a:defRPr/>
              </a:pPr>
              <a:t>‹#›</a:t>
            </a:fld>
            <a:endParaRPr lang="en-US"/>
          </a:p>
        </p:txBody>
      </p:sp>
    </p:spTree>
    <p:extLst>
      <p:ext uri="{BB962C8B-B14F-4D97-AF65-F5344CB8AC3E}">
        <p14:creationId xmlns:p14="http://schemas.microsoft.com/office/powerpoint/2010/main" xmlns="" val="2734913981"/>
      </p:ext>
    </p:extLst>
  </p:cSld>
  <p:clrMapOvr>
    <a:overrideClrMapping bg1="dk1" tx1="lt1" bg2="dk2" tx2="lt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951198885"/>
      </p:ext>
    </p:extLst>
  </p:cSld>
  <p:clrMapOvr>
    <a:masterClrMapping/>
  </p:clrMapOvr>
  <p:transition spd="slow"/>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D1EAEE"/>
                </a:solidFill>
              </a:defRPr>
            </a:lvl1pPr>
          </a:lstStyle>
          <a:p>
            <a:pPr>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defRPr/>
            </a:pPr>
            <a:fld id="{EB6842D5-0933-46C6-BC1A-8F31C94FFF1C}" type="slidenum">
              <a:rPr lang="en-US"/>
              <a:pPr>
                <a:defRPr/>
              </a:pPr>
              <a:t>‹#›</a:t>
            </a:fld>
            <a:endParaRPr lang="en-US"/>
          </a:p>
        </p:txBody>
      </p:sp>
    </p:spTree>
    <p:extLst>
      <p:ext uri="{BB962C8B-B14F-4D97-AF65-F5344CB8AC3E}">
        <p14:creationId xmlns:p14="http://schemas.microsoft.com/office/powerpoint/2010/main" xmlns="" val="3009335327"/>
      </p:ext>
    </p:extLst>
  </p:cSld>
  <p:clrMapOvr>
    <a:overrideClrMapping bg1="dk1" tx1="lt1" bg2="dk2" tx2="lt2" accent1="accent1" accent2="accent2" accent3="accent3" accent4="accent4" accent5="accent5" accent6="accent6" hlink="hlink" folHlink="folHlink"/>
  </p:clrMapOvr>
  <p:transition spd="slow"/>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83985067"/>
      </p:ext>
    </p:extLst>
  </p:cSld>
  <p:clrMapOvr>
    <a:masterClrMapping/>
  </p:clrMapOvr>
  <p:transition spd="slow"/>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274771858"/>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817926977"/>
      </p:ext>
    </p:extLst>
  </p:cSld>
  <p:clrMapOvr>
    <a:masterClrMapping/>
  </p:clrMapOvr>
  <p:transition spd="slow"/>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074297278"/>
      </p:ext>
    </p:extLst>
  </p:cSld>
  <p:clrMapOvr>
    <a:masterClrMapping/>
  </p:clrMapOvr>
  <p:transition spd="slow"/>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359044071"/>
      </p:ext>
    </p:extLst>
  </p:cSld>
  <p:clrMapOvr>
    <a:masterClrMapping/>
  </p:clrMapOvr>
  <p:transition spd="slow"/>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smtClean="0">
                <a:solidFill>
                  <a:srgbClr val="045C75"/>
                </a:solidFill>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defRPr/>
            </a:pPr>
            <a:fld id="{4DD35F97-3053-4CE4-A5E5-C986EE31EB6D}" type="slidenum">
              <a:rPr lang="en-US"/>
              <a:pPr>
                <a:defRPr/>
              </a:pPr>
              <a:t>‹#›</a:t>
            </a:fld>
            <a:endParaRPr lang="en-US"/>
          </a:p>
        </p:txBody>
      </p:sp>
    </p:spTree>
    <p:extLst>
      <p:ext uri="{BB962C8B-B14F-4D97-AF65-F5344CB8AC3E}">
        <p14:creationId xmlns:p14="http://schemas.microsoft.com/office/powerpoint/2010/main" xmlns="" val="2307079187"/>
      </p:ext>
    </p:extLst>
  </p:cSld>
  <p:clrMapOvr>
    <a:masterClrMapping/>
  </p:clrMapOvr>
  <p:transition spd="slow"/>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737867324"/>
      </p:ext>
    </p:extLst>
  </p:cSld>
  <p:clrMapOvr>
    <a:masterClrMapping/>
  </p:clrMapOvr>
  <p:transition spd="slow"/>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65640216"/>
      </p:ext>
    </p:extLst>
  </p:cSld>
  <p:clrMapOvr>
    <a:masterClrMapping/>
  </p:clrMapOvr>
  <p:transition spd="slow"/>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030819355"/>
      </p:ext>
    </p:extLst>
  </p:cSld>
  <p:clrMapOvr>
    <a:masterClrMapping/>
  </p:clrMapOvr>
  <p:transition spd="slow"/>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073504391"/>
      </p:ext>
    </p:extLst>
  </p:cSld>
  <p:clrMapOvr>
    <a:masterClrMapping/>
  </p:clrMapOvr>
  <p:transition spd="slow"/>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9502595"/>
      </p:ext>
    </p:extLst>
  </p:cSld>
  <p:clrMapOvr>
    <a:masterClrMapping/>
  </p:clrMapOvr>
  <p:transition spd="slow"/>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5D84710C-DCC0-4A5A-87C5-A80C7D12D6EB}" type="slidenum">
              <a:rPr lang="en-US"/>
              <a:pPr/>
              <a:t>‹#›</a:t>
            </a:fld>
            <a:endParaRPr lang="en-US"/>
          </a:p>
        </p:txBody>
      </p:sp>
      <p:grpSp>
        <p:nvGrpSpPr>
          <p:cNvPr id="30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09" r:id="rId1"/>
    <p:sldLayoutId id="2147483700" r:id="rId2"/>
    <p:sldLayoutId id="2147483710" r:id="rId3"/>
    <p:sldLayoutId id="2147483701" r:id="rId4"/>
    <p:sldLayoutId id="2147483702" r:id="rId5"/>
    <p:sldLayoutId id="2147483703" r:id="rId6"/>
    <p:sldLayoutId id="2147483704" r:id="rId7"/>
    <p:sldLayoutId id="2147483705" r:id="rId8"/>
    <p:sldLayoutId id="2147483711" r:id="rId9"/>
    <p:sldLayoutId id="2147483706" r:id="rId10"/>
    <p:sldLayoutId id="2147483707" r:id="rId11"/>
    <p:sldLayoutId id="2147483712" r:id="rId12"/>
    <p:sldLayoutId id="2147483713" r:id="rId13"/>
    <p:sldLayoutId id="2147483708" r:id="rId14"/>
    <p:sldLayoutId id="2147483714" r:id="rId15"/>
  </p:sldLayoutIdLst>
  <p:transition spd="slow"/>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408292834"/>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Lst>
  <p:transition spd="slow"/>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1.v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vmlDrawing" Target="../drawings/vmlDrawing22.vml"/><Relationship Id="rId4" Type="http://schemas.openxmlformats.org/officeDocument/2006/relationships/oleObject" Target="../embeddings/Microsoft_Office_Excel_97-2003_Worksheet1.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vmlDrawing" Target="../drawings/vmlDrawing23.vml"/><Relationship Id="rId5" Type="http://schemas.openxmlformats.org/officeDocument/2006/relationships/oleObject" Target="../embeddings/Microsoft_Office_Excel_97-2003_Worksheet3.xls"/><Relationship Id="rId4" Type="http://schemas.openxmlformats.org/officeDocument/2006/relationships/oleObject" Target="../embeddings/Microsoft_Office_Excel_97-2003_Worksheet2.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26.vml"/><Relationship Id="rId4" Type="http://schemas.openxmlformats.org/officeDocument/2006/relationships/image" Target="../media/image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27.vml"/><Relationship Id="rId4" Type="http://schemas.openxmlformats.org/officeDocument/2006/relationships/image" Target="../media/image10.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31.vml"/><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33.vml"/><Relationship Id="rId4" Type="http://schemas.openxmlformats.org/officeDocument/2006/relationships/image" Target="../media/image12.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34.vml"/><Relationship Id="rId4" Type="http://schemas.openxmlformats.org/officeDocument/2006/relationships/image" Target="../media/image13.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35.v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mlDrawing" Target="../drawings/vmlDrawing36.vml"/><Relationship Id="rId4" Type="http://schemas.openxmlformats.org/officeDocument/2006/relationships/image" Target="../media/image15.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vmlDrawing" Target="../drawings/vmlDrawing38.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39.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mlDrawing" Target="../drawings/vmlDrawing40.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41.vml"/><Relationship Id="rId4" Type="http://schemas.openxmlformats.org/officeDocument/2006/relationships/oleObject" Target="../embeddings/Microsoft_Office_Excel_97-2003_Worksheet4.xls"/></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vmlDrawing" Target="../drawings/vmlDrawing42.vml"/><Relationship Id="rId4" Type="http://schemas.openxmlformats.org/officeDocument/2006/relationships/image" Target="../media/image17.gi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3.vml"/><Relationship Id="rId4" Type="http://schemas.openxmlformats.org/officeDocument/2006/relationships/oleObject" Target="../embeddings/Microsoft_Office_Excel_97-2003_Worksheet5.xls"/></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vmlDrawing" Target="../drawings/vmlDrawing44.v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6.xml"/><Relationship Id="rId1" Type="http://schemas.openxmlformats.org/officeDocument/2006/relationships/vmlDrawing" Target="../drawings/vmlDrawing45.v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6.xml"/><Relationship Id="rId1" Type="http://schemas.openxmlformats.org/officeDocument/2006/relationships/vmlDrawing" Target="../drawings/vmlDrawing46.vml"/><Relationship Id="rId4" Type="http://schemas.openxmlformats.org/officeDocument/2006/relationships/image" Target="../media/image19.wm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mlDrawing" Target="../drawings/vmlDrawing47.vml"/><Relationship Id="rId4" Type="http://schemas.openxmlformats.org/officeDocument/2006/relationships/image" Target="../media/image20.wm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5.xml"/><Relationship Id="rId1" Type="http://schemas.openxmlformats.org/officeDocument/2006/relationships/vmlDrawing" Target="../drawings/vmlDrawing48.vml"/><Relationship Id="rId4" Type="http://schemas.openxmlformats.org/officeDocument/2006/relationships/image" Target="../media/image21.wmf"/></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5.xml"/><Relationship Id="rId1" Type="http://schemas.openxmlformats.org/officeDocument/2006/relationships/vmlDrawing" Target="../drawings/vmlDrawing49.v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5.xml"/><Relationship Id="rId1" Type="http://schemas.openxmlformats.org/officeDocument/2006/relationships/vmlDrawing" Target="../drawings/vmlDrawing50.v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vmlDrawing" Target="../drawings/vmlDrawing51.v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5715000" cy="768350"/>
          </a:xfrm>
          <a:ln>
            <a:miter lim="800000"/>
            <a:headEnd/>
            <a:tailEnd/>
          </a:ln>
          <a:extLst/>
        </p:spPr>
        <p:txBody>
          <a:bodyPr>
            <a:normAutofit fontScale="90000"/>
          </a:bodyPr>
          <a:lstStyle/>
          <a:p>
            <a:pPr algn="l" eaLnBrk="1" fontAlgn="auto" hangingPunct="1">
              <a:spcAft>
                <a:spcPts val="0"/>
              </a:spcAft>
              <a:defRPr/>
            </a:pPr>
            <a:r>
              <a:rPr lang="en-US" dirty="0" smtClean="0"/>
              <a:t>Chapter 10</a:t>
            </a:r>
            <a:endParaRPr lang="en-US" dirty="0"/>
          </a:p>
        </p:txBody>
      </p:sp>
      <p:sp>
        <p:nvSpPr>
          <p:cNvPr id="32771"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Determining How Cost Behave</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defRPr/>
            </a:pPr>
            <a:r>
              <a:rPr lang="en-US" sz="3600" b="1" dirty="0">
                <a:solidFill>
                  <a:prstClr val="white"/>
                </a:solidFill>
              </a:rPr>
              <a:t>Lecture </a:t>
            </a:r>
            <a:r>
              <a:rPr lang="en-US" sz="3600" b="1" dirty="0" smtClean="0">
                <a:solidFill>
                  <a:prstClr val="white"/>
                </a:solidFill>
              </a:rPr>
              <a:t>11</a:t>
            </a:r>
            <a:endParaRPr lang="en-US" sz="3600" b="1" dirty="0">
              <a:solidFill>
                <a:prstClr val="white"/>
              </a:solidFill>
            </a:endParaRPr>
          </a:p>
        </p:txBody>
      </p:sp>
      <p:sp>
        <p:nvSpPr>
          <p:cNvPr id="32773"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7BA3734-CD09-4785-95DA-C3A840C7D512}" type="slidenum">
              <a:rPr lang="en-US" smtClean="0">
                <a:solidFill>
                  <a:srgbClr val="D1EAEE"/>
                </a:solidFill>
              </a:rPr>
              <a:pPr/>
              <a:t>1</a:t>
            </a:fld>
            <a:endParaRPr lang="en-US" smtClean="0">
              <a:solidFill>
                <a:srgbClr val="D1EAEE"/>
              </a:solidFill>
            </a:endParaRPr>
          </a:p>
        </p:txBody>
      </p:sp>
      <p:sp>
        <p:nvSpPr>
          <p:cNvPr id="32774" name="Rectangle 3"/>
          <p:cNvSpPr txBox="1">
            <a:spLocks noChangeArrowheads="1"/>
          </p:cNvSpPr>
          <p:nvPr/>
        </p:nvSpPr>
        <p:spPr bwMode="auto">
          <a:xfrm>
            <a:off x="838200" y="5105401"/>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dirty="0">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dirty="0">
                <a:solidFill>
                  <a:srgbClr val="04617B"/>
                </a:solidFill>
                <a:latin typeface="Calibri" panose="020F0502020204030204" pitchFamily="34" charset="0"/>
              </a:rPr>
              <a:t>Chapter </a:t>
            </a:r>
            <a:r>
              <a:rPr lang="en-US" sz="1400" b="1" i="1" dirty="0" smtClean="0">
                <a:solidFill>
                  <a:srgbClr val="04617B"/>
                </a:solidFill>
                <a:latin typeface="Calibri" panose="020F0502020204030204" pitchFamily="34" charset="0"/>
              </a:rPr>
              <a:t>10,Cost </a:t>
            </a:r>
            <a:r>
              <a:rPr lang="en-US" sz="1400" b="1" i="1" dirty="0">
                <a:solidFill>
                  <a:srgbClr val="04617B"/>
                </a:solidFill>
                <a:latin typeface="Calibri" panose="020F0502020204030204" pitchFamily="34" charset="0"/>
              </a:rPr>
              <a:t>Accounting, Managerial Emphasis, 14</a:t>
            </a:r>
            <a:r>
              <a:rPr lang="en-US" sz="1400" b="1" i="1" baseline="30000" dirty="0">
                <a:solidFill>
                  <a:srgbClr val="04617B"/>
                </a:solidFill>
                <a:latin typeface="Calibri" panose="020F0502020204030204" pitchFamily="34" charset="0"/>
              </a:rPr>
              <a:t>th</a:t>
            </a:r>
            <a:r>
              <a:rPr lang="en-US" sz="1400" b="1" i="1" dirty="0">
                <a:solidFill>
                  <a:srgbClr val="04617B"/>
                </a:solidFill>
                <a:latin typeface="Calibri" panose="020F0502020204030204" pitchFamily="34" charset="0"/>
              </a:rPr>
              <a:t> edition by </a:t>
            </a:r>
            <a:r>
              <a:rPr lang="en-US" sz="1400" b="1" i="1" dirty="0" err="1">
                <a:solidFill>
                  <a:srgbClr val="04617B"/>
                </a:solidFill>
                <a:latin typeface="Calibri" panose="020F0502020204030204" pitchFamily="34" charset="0"/>
              </a:rPr>
              <a:t>Horengren</a:t>
            </a:r>
            <a:endParaRPr lang="en-US" sz="1400" b="1" i="1" dirty="0">
              <a:solidFill>
                <a:srgbClr val="04617B"/>
              </a:solidFill>
              <a:latin typeface="Calibri" panose="020F0502020204030204" pitchFamily="34" charset="0"/>
            </a:endParaRPr>
          </a:p>
          <a:p>
            <a:pPr eaLnBrk="0" hangingPunct="0">
              <a:lnSpc>
                <a:spcPct val="90000"/>
              </a:lnSpc>
              <a:spcBef>
                <a:spcPct val="0"/>
              </a:spcBef>
              <a:buNone/>
            </a:pPr>
            <a:r>
              <a:rPr lang="en-US" sz="1400" b="1" i="1" dirty="0" smtClean="0">
                <a:solidFill>
                  <a:schemeClr val="bg2"/>
                </a:solidFill>
                <a:latin typeface="Calibri" panose="020F0502020204030204" pitchFamily="34" charset="0"/>
              </a:rPr>
              <a:t>Chapter 5, </a:t>
            </a:r>
            <a:r>
              <a:rPr lang="en-US" sz="1400" b="1" i="1" dirty="0">
                <a:solidFill>
                  <a:schemeClr val="bg2"/>
                </a:solidFill>
                <a:latin typeface="Calibri" panose="020F0502020204030204" pitchFamily="34" charset="0"/>
              </a:rPr>
              <a:t>Managerial Accounting 12</a:t>
            </a:r>
            <a:r>
              <a:rPr lang="en-US" sz="1400" b="1" i="1" baseline="30000" dirty="0">
                <a:solidFill>
                  <a:schemeClr val="bg2"/>
                </a:solidFill>
                <a:latin typeface="Calibri" panose="020F0502020204030204" pitchFamily="34" charset="0"/>
              </a:rPr>
              <a:t>th</a:t>
            </a:r>
            <a:r>
              <a:rPr lang="en-US" sz="1400" b="1" i="1" dirty="0">
                <a:solidFill>
                  <a:schemeClr val="bg2"/>
                </a:solidFill>
                <a:latin typeface="Calibri" panose="020F0502020204030204" pitchFamily="34" charset="0"/>
              </a:rPr>
              <a:t> edition by Garrison, Noreen, Brewer</a:t>
            </a:r>
          </a:p>
          <a:p>
            <a:pPr eaLnBrk="0" hangingPunct="0">
              <a:lnSpc>
                <a:spcPct val="90000"/>
              </a:lnSpc>
              <a:spcBef>
                <a:spcPct val="0"/>
              </a:spcBef>
              <a:buFont typeface="Wingdings 2" panose="05020102010507070707" pitchFamily="18" charset="2"/>
              <a:buNone/>
            </a:pPr>
            <a:endParaRPr lang="en-US" sz="1400" b="1" i="1" dirty="0">
              <a:solidFill>
                <a:srgbClr val="04617B"/>
              </a:solidFill>
              <a:latin typeface="Calibri" panose="020F0502020204030204" pitchFamily="34" charset="0"/>
            </a:endParaRPr>
          </a:p>
        </p:txBody>
      </p:sp>
    </p:spTree>
    <p:extLst>
      <p:ext uri="{BB962C8B-B14F-4D97-AF65-F5344CB8AC3E}">
        <p14:creationId xmlns:p14="http://schemas.microsoft.com/office/powerpoint/2010/main" xmlns="" val="2184814436"/>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endParaRPr lang="en-US" dirty="0" smtClean="0"/>
          </a:p>
          <a:p>
            <a:pPr eaLnBrk="1" hangingPunct="1"/>
            <a:r>
              <a:rPr lang="en-US" dirty="0" smtClean="0"/>
              <a:t>Understand </a:t>
            </a:r>
            <a:r>
              <a:rPr lang="en-US" dirty="0"/>
              <a:t>how fixed and variable costs behave and how to use them to predict costs.</a:t>
            </a:r>
          </a:p>
          <a:p>
            <a:pPr eaLnBrk="1" hangingPunct="1"/>
            <a:r>
              <a:rPr lang="en-US" dirty="0"/>
              <a:t>Use a </a:t>
            </a:r>
            <a:r>
              <a:rPr lang="en-US" dirty="0" smtClean="0"/>
              <a:t>scatter graph </a:t>
            </a:r>
            <a:r>
              <a:rPr lang="en-US" dirty="0"/>
              <a:t>plot to diagnose cost behavior.</a:t>
            </a:r>
          </a:p>
          <a:p>
            <a:pPr eaLnBrk="1" hangingPunct="1"/>
            <a:r>
              <a:rPr lang="en-US" dirty="0"/>
              <a:t>Analyze a mixed cost using the high-low method.</a:t>
            </a:r>
          </a:p>
          <a:p>
            <a:pPr eaLnBrk="1" hangingPunct="1"/>
            <a:r>
              <a:rPr lang="en-US" dirty="0"/>
              <a:t>Prepare an income statement using the contribution format.</a:t>
            </a:r>
          </a:p>
          <a:p>
            <a:pPr eaLnBrk="1" hangingPunct="1"/>
            <a:r>
              <a:rPr lang="en-US" dirty="0"/>
              <a:t>Analyze a mixed cost using the least-squares regression method</a:t>
            </a:r>
          </a:p>
          <a:p>
            <a:pPr eaLnBrk="1" hangingPunct="1"/>
            <a:endParaRPr lang="en-US" dirty="0"/>
          </a:p>
          <a:p>
            <a:pPr eaLnBrk="1" hangingPunct="1"/>
            <a:endParaRPr lang="en-US" dirty="0"/>
          </a:p>
        </p:txBody>
      </p:sp>
      <p:sp>
        <p:nvSpPr>
          <p:cNvPr id="4" name="Slide Number Placeholder 3"/>
          <p:cNvSpPr>
            <a:spLocks noGrp="1"/>
          </p:cNvSpPr>
          <p:nvPr>
            <p:ph type="sldNum" sz="quarter" idx="11"/>
          </p:nvPr>
        </p:nvSpPr>
        <p:spPr/>
        <p:txBody>
          <a:bodyPr/>
          <a:lstStyle/>
          <a:p>
            <a:fld id="{E400A521-BC40-45B4-85E1-41CAE89E6DDE}" type="slidenum">
              <a:rPr lang="en-US" smtClean="0"/>
              <a:pPr/>
              <a:t>2</a:t>
            </a:fld>
            <a:endParaRPr lang="en-US"/>
          </a:p>
        </p:txBody>
      </p:sp>
    </p:spTree>
    <p:extLst>
      <p:ext uri="{BB962C8B-B14F-4D97-AF65-F5344CB8AC3E}">
        <p14:creationId xmlns:p14="http://schemas.microsoft.com/office/powerpoint/2010/main" xmlns="" val="153744709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t>Cost Functions	</a:t>
            </a:r>
          </a:p>
        </p:txBody>
      </p:sp>
      <p:sp>
        <p:nvSpPr>
          <p:cNvPr id="10243" name="Rectangle 3"/>
          <p:cNvSpPr>
            <a:spLocks noGrp="1" noChangeArrowheads="1"/>
          </p:cNvSpPr>
          <p:nvPr>
            <p:ph idx="1"/>
          </p:nvPr>
        </p:nvSpPr>
        <p:spPr/>
        <p:txBody>
          <a:bodyPr/>
          <a:lstStyle/>
          <a:p>
            <a:pPr eaLnBrk="1" hangingPunct="1"/>
            <a:r>
              <a:rPr lang="en-US" dirty="0" smtClean="0"/>
              <a:t>A cost function is a mathematical representation of how a cost changes with changes in the level of an activity relating to that cost</a:t>
            </a:r>
          </a:p>
          <a:p>
            <a:pPr eaLnBrk="1" hangingPunct="1">
              <a:buFont typeface="Wingdings" panose="05000000000000000000" pitchFamily="2" charset="2"/>
              <a:buNone/>
            </a:pPr>
            <a:endParaRPr lang="en-US" dirty="0" smtClean="0"/>
          </a:p>
        </p:txBody>
      </p:sp>
      <p:sp>
        <p:nvSpPr>
          <p:cNvPr id="2" name="Slide Number Placeholder 1"/>
          <p:cNvSpPr>
            <a:spLocks noGrp="1"/>
          </p:cNvSpPr>
          <p:nvPr>
            <p:ph type="sldNum" sz="quarter" idx="11"/>
          </p:nvPr>
        </p:nvSpPr>
        <p:spPr/>
        <p:txBody>
          <a:bodyPr/>
          <a:lstStyle/>
          <a:p>
            <a:fld id="{E400A521-BC40-45B4-85E1-41CAE89E6DDE}" type="slidenum">
              <a:rPr lang="en-US" smtClean="0"/>
              <a:pPr/>
              <a:t>3</a:t>
            </a:fld>
            <a:endParaRPr lang="en-US"/>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Cost Terminology</a:t>
            </a:r>
          </a:p>
        </p:txBody>
      </p:sp>
      <p:sp>
        <p:nvSpPr>
          <p:cNvPr id="11267" name="Rectangle 3"/>
          <p:cNvSpPr>
            <a:spLocks noGrp="1" noChangeArrowheads="1"/>
          </p:cNvSpPr>
          <p:nvPr>
            <p:ph idx="1"/>
          </p:nvPr>
        </p:nvSpPr>
        <p:spPr/>
        <p:txBody>
          <a:bodyPr/>
          <a:lstStyle/>
          <a:p>
            <a:pPr eaLnBrk="1" hangingPunct="1">
              <a:lnSpc>
                <a:spcPct val="90000"/>
              </a:lnSpc>
            </a:pPr>
            <a:r>
              <a:rPr lang="en-US" smtClean="0"/>
              <a:t>Variable Costs – costs that change in total in relation to some chosen activity or output</a:t>
            </a:r>
          </a:p>
          <a:p>
            <a:pPr eaLnBrk="1" hangingPunct="1">
              <a:lnSpc>
                <a:spcPct val="90000"/>
              </a:lnSpc>
            </a:pPr>
            <a:r>
              <a:rPr lang="en-US" smtClean="0"/>
              <a:t>Fixed Costs –  costs that do not change in total in relation to some chosen activity or output</a:t>
            </a:r>
          </a:p>
          <a:p>
            <a:pPr eaLnBrk="1" hangingPunct="1">
              <a:lnSpc>
                <a:spcPct val="90000"/>
              </a:lnSpc>
            </a:pPr>
            <a:r>
              <a:rPr lang="en-US" smtClean="0"/>
              <a:t>Mixed Costs – costs that have both fixed and variable components; also called semivariable costs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4</a:t>
            </a:fld>
            <a:endParaRPr lang="en-US"/>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Cost Function Assumptions</a:t>
            </a:r>
          </a:p>
        </p:txBody>
      </p:sp>
      <p:sp>
        <p:nvSpPr>
          <p:cNvPr id="1229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Variations in the level of a single activity (the cost driver) explain the variations in the related total costs</a:t>
            </a:r>
          </a:p>
          <a:p>
            <a:pPr marL="590550" indent="-590550" eaLnBrk="1" hangingPunct="1">
              <a:buFont typeface="Wingdings" panose="05000000000000000000" pitchFamily="2" charset="2"/>
              <a:buAutoNum type="arabicPeriod"/>
            </a:pPr>
            <a:r>
              <a:rPr lang="en-US" smtClean="0"/>
              <a:t>Cost behavior is approximated by a linear cost function within the relevant range</a:t>
            </a:r>
          </a:p>
          <a:p>
            <a:pPr marL="952500" lvl="1" indent="-495300" eaLnBrk="1" hangingPunct="1"/>
            <a:r>
              <a:rPr lang="en-US" smtClean="0"/>
              <a:t>Graphically, the total cost versus the level of a single activity related to that cost is a straight line within the relevant rage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5</a:t>
            </a:fld>
            <a:endParaRPr lang="en-US"/>
          </a:p>
        </p:txBody>
      </p:sp>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Bridging Accounting &amp; Statistical Terminology</a:t>
            </a:r>
          </a:p>
        </p:txBody>
      </p:sp>
      <p:graphicFrame>
        <p:nvGraphicFramePr>
          <p:cNvPr id="9243" name="Group 27"/>
          <p:cNvGraphicFramePr>
            <a:graphicFrameLocks noGrp="1"/>
          </p:cNvGraphicFramePr>
          <p:nvPr>
            <p:ph idx="1"/>
          </p:nvPr>
        </p:nvGraphicFramePr>
        <p:xfrm>
          <a:off x="533400" y="2362200"/>
          <a:ext cx="8153400" cy="2362200"/>
        </p:xfrm>
        <a:graphic>
          <a:graphicData uri="http://schemas.openxmlformats.org/drawingml/2006/table">
            <a:tbl>
              <a:tblPr/>
              <a:tblGrid>
                <a:gridCol w="4076700"/>
                <a:gridCol w="4076700"/>
              </a:tblGrid>
              <a:tr h="7620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4000" b="0" i="0" u="none" strike="noStrike" cap="none" normalizeH="0" baseline="0" dirty="0" smtClean="0">
                          <a:ln>
                            <a:noFill/>
                          </a:ln>
                          <a:solidFill>
                            <a:schemeClr val="tx1"/>
                          </a:solidFill>
                          <a:effectLst/>
                          <a:latin typeface="Arial" charset="0"/>
                          <a:cs typeface="Arial" charset="0"/>
                        </a:rPr>
                        <a:t>Accounting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4000" b="0" i="0" u="none" strike="noStrike" cap="none" normalizeH="0" baseline="0" smtClean="0">
                          <a:ln>
                            <a:noFill/>
                          </a:ln>
                          <a:solidFill>
                            <a:schemeClr val="tx1"/>
                          </a:solidFill>
                          <a:effectLst/>
                          <a:latin typeface="Arial" charset="0"/>
                          <a:cs typeface="Arial" charset="0"/>
                        </a:rPr>
                        <a:t>Statistics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Variable Cost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Slope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Fixed Cost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Intercept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r h="533400">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smtClean="0">
                          <a:ln>
                            <a:noFill/>
                          </a:ln>
                          <a:solidFill>
                            <a:schemeClr val="tx1"/>
                          </a:solidFill>
                          <a:effectLst/>
                          <a:latin typeface="Arial" charset="0"/>
                          <a:cs typeface="Arial" charset="0"/>
                        </a:rPr>
                        <a:t>Mixed Cost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Pct val="75000"/>
                        <a:buFont typeface="Wingdings" pitchFamily="2" charset="2"/>
                        <a:buNone/>
                        <a:tabLst/>
                      </a:pPr>
                      <a:r>
                        <a:rPr kumimoji="0" lang="en-US" sz="2700" b="0" i="0" u="none" strike="noStrike" cap="none" normalizeH="0" baseline="0" dirty="0" smtClean="0">
                          <a:ln>
                            <a:noFill/>
                          </a:ln>
                          <a:solidFill>
                            <a:schemeClr val="tx1"/>
                          </a:solidFill>
                          <a:effectLst/>
                          <a:latin typeface="Arial" charset="0"/>
                          <a:cs typeface="Arial" charset="0"/>
                        </a:rPr>
                        <a:t>Linear Cost Function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lumMod val="40000"/>
                        <a:lumOff val="60000"/>
                      </a:schemeClr>
                    </a:solidFill>
                  </a:tcPr>
                </a:tc>
              </a:tr>
            </a:tbl>
          </a:graphicData>
        </a:graphic>
      </p:graphicFrame>
      <p:sp>
        <p:nvSpPr>
          <p:cNvPr id="2" name="Slide Number Placeholder 1"/>
          <p:cNvSpPr>
            <a:spLocks noGrp="1"/>
          </p:cNvSpPr>
          <p:nvPr>
            <p:ph type="sldNum" sz="quarter" idx="11"/>
          </p:nvPr>
        </p:nvSpPr>
        <p:spPr/>
        <p:txBody>
          <a:bodyPr/>
          <a:lstStyle/>
          <a:p>
            <a:fld id="{E400A521-BC40-45B4-85E1-41CAE89E6DDE}" type="slidenum">
              <a:rPr lang="en-US" smtClean="0"/>
              <a:pPr/>
              <a:t>6</a:t>
            </a:fld>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ln>
            <a:miter lim="800000"/>
            <a:headEnd/>
            <a:tailEnd/>
          </a:ln>
        </p:spPr>
        <p:txBody>
          <a:bodyPr/>
          <a:lstStyle/>
          <a:p>
            <a:pPr eaLnBrk="1" fontAlgn="auto" hangingPunct="1">
              <a:spcAft>
                <a:spcPts val="0"/>
              </a:spcAft>
              <a:defRPr/>
            </a:pPr>
            <a:r>
              <a:rPr lang="en-US"/>
              <a:t>The Linear Cost Function</a:t>
            </a:r>
          </a:p>
        </p:txBody>
      </p:sp>
      <p:sp>
        <p:nvSpPr>
          <p:cNvPr id="13317" name="Text Box 5"/>
          <p:cNvSpPr txBox="1">
            <a:spLocks noChangeArrowheads="1"/>
          </p:cNvSpPr>
          <p:nvPr/>
        </p:nvSpPr>
        <p:spPr bwMode="auto">
          <a:xfrm>
            <a:off x="1295400" y="1981200"/>
            <a:ext cx="6248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pPr>
            <a:r>
              <a:rPr lang="en-US" sz="3600"/>
              <a:t>y  =  a  +  bX</a:t>
            </a:r>
          </a:p>
        </p:txBody>
      </p:sp>
      <p:sp>
        <p:nvSpPr>
          <p:cNvPr id="13318" name="Rectangle 6"/>
          <p:cNvSpPr>
            <a:spLocks noChangeArrowheads="1"/>
          </p:cNvSpPr>
          <p:nvPr/>
        </p:nvSpPr>
        <p:spPr bwMode="auto">
          <a:xfrm>
            <a:off x="533400" y="2971800"/>
            <a:ext cx="1905000" cy="1066800"/>
          </a:xfrm>
          <a:prstGeom prst="rect">
            <a:avLst/>
          </a:prstGeom>
          <a:solidFill>
            <a:schemeClr val="bg2">
              <a:lumMod val="75000"/>
            </a:schemeClr>
          </a:solidFill>
          <a:ln w="9525">
            <a:solidFill>
              <a:schemeClr val="tx1"/>
            </a:solidFill>
            <a:miter lim="800000"/>
            <a:headEnd/>
            <a:tailEnd/>
          </a:ln>
        </p:spPr>
        <p:txBody>
          <a:bodyPr wrap="none" anchor="ctr"/>
          <a:lstStyle/>
          <a:p>
            <a:pPr algn="ctr">
              <a:defRPr/>
            </a:pPr>
            <a:r>
              <a:rPr lang="en-US" dirty="0">
                <a:latin typeface="Arial" charset="0"/>
                <a:cs typeface="Arial" charset="0"/>
              </a:rPr>
              <a:t>The Dependent</a:t>
            </a:r>
          </a:p>
          <a:p>
            <a:pPr algn="ctr">
              <a:defRPr/>
            </a:pPr>
            <a:r>
              <a:rPr lang="en-US" dirty="0">
                <a:latin typeface="Arial" charset="0"/>
                <a:cs typeface="Arial" charset="0"/>
              </a:rPr>
              <a:t>Variable:</a:t>
            </a:r>
          </a:p>
          <a:p>
            <a:pPr algn="ctr">
              <a:defRPr/>
            </a:pPr>
            <a:r>
              <a:rPr lang="en-US" dirty="0">
                <a:latin typeface="Arial" charset="0"/>
                <a:cs typeface="Arial" charset="0"/>
              </a:rPr>
              <a:t>The cost that is</a:t>
            </a:r>
          </a:p>
          <a:p>
            <a:pPr algn="ctr">
              <a:defRPr/>
            </a:pPr>
            <a:r>
              <a:rPr lang="en-US" dirty="0">
                <a:latin typeface="Arial" charset="0"/>
                <a:cs typeface="Arial" charset="0"/>
              </a:rPr>
              <a:t>being predicted</a:t>
            </a:r>
          </a:p>
        </p:txBody>
      </p:sp>
      <p:sp>
        <p:nvSpPr>
          <p:cNvPr id="13319" name="Rectangle 7"/>
          <p:cNvSpPr>
            <a:spLocks noChangeArrowheads="1"/>
          </p:cNvSpPr>
          <p:nvPr/>
        </p:nvSpPr>
        <p:spPr bwMode="auto">
          <a:xfrm>
            <a:off x="6629400" y="2895600"/>
            <a:ext cx="1828800" cy="1066800"/>
          </a:xfrm>
          <a:prstGeom prst="rect">
            <a:avLst/>
          </a:prstGeom>
          <a:solidFill>
            <a:schemeClr val="bg2">
              <a:lumMod val="75000"/>
            </a:schemeClr>
          </a:solidFill>
          <a:ln w="9525">
            <a:solidFill>
              <a:schemeClr val="tx1"/>
            </a:solidFill>
            <a:miter lim="800000"/>
            <a:headEnd/>
            <a:tailEnd/>
          </a:ln>
        </p:spPr>
        <p:txBody>
          <a:bodyPr wrap="none" anchor="ctr"/>
          <a:lstStyle/>
          <a:p>
            <a:pPr algn="ctr">
              <a:defRPr/>
            </a:pPr>
            <a:r>
              <a:rPr lang="en-US" dirty="0">
                <a:latin typeface="Arial" charset="0"/>
                <a:cs typeface="Arial" charset="0"/>
              </a:rPr>
              <a:t>The Independent</a:t>
            </a:r>
          </a:p>
          <a:p>
            <a:pPr algn="ctr">
              <a:defRPr/>
            </a:pPr>
            <a:r>
              <a:rPr lang="en-US" dirty="0">
                <a:latin typeface="Arial" charset="0"/>
                <a:cs typeface="Arial" charset="0"/>
              </a:rPr>
              <a:t>Variable:</a:t>
            </a:r>
          </a:p>
          <a:p>
            <a:pPr algn="ctr">
              <a:defRPr/>
            </a:pPr>
            <a:r>
              <a:rPr lang="en-US" dirty="0">
                <a:latin typeface="Arial" charset="0"/>
                <a:cs typeface="Arial" charset="0"/>
              </a:rPr>
              <a:t>The cost driver</a:t>
            </a:r>
          </a:p>
        </p:txBody>
      </p:sp>
      <p:sp>
        <p:nvSpPr>
          <p:cNvPr id="13320" name="Rectangle 8"/>
          <p:cNvSpPr>
            <a:spLocks noChangeArrowheads="1"/>
          </p:cNvSpPr>
          <p:nvPr/>
        </p:nvSpPr>
        <p:spPr bwMode="auto">
          <a:xfrm>
            <a:off x="2209800" y="4572000"/>
            <a:ext cx="1676400" cy="838200"/>
          </a:xfrm>
          <a:prstGeom prst="rect">
            <a:avLst/>
          </a:prstGeom>
          <a:solidFill>
            <a:schemeClr val="bg2">
              <a:lumMod val="75000"/>
            </a:schemeClr>
          </a:solidFill>
          <a:ln w="9525">
            <a:solidFill>
              <a:schemeClr val="tx1"/>
            </a:solidFill>
            <a:miter lim="800000"/>
            <a:headEnd/>
            <a:tailEnd/>
          </a:ln>
        </p:spPr>
        <p:txBody>
          <a:bodyPr wrap="none" anchor="ctr"/>
          <a:lstStyle/>
          <a:p>
            <a:pPr algn="ctr">
              <a:defRPr/>
            </a:pPr>
            <a:r>
              <a:rPr lang="en-US" dirty="0">
                <a:latin typeface="Arial" charset="0"/>
                <a:cs typeface="Arial" charset="0"/>
              </a:rPr>
              <a:t>The Intercept:</a:t>
            </a:r>
          </a:p>
          <a:p>
            <a:pPr algn="ctr">
              <a:defRPr/>
            </a:pPr>
            <a:r>
              <a:rPr lang="en-US" dirty="0">
                <a:latin typeface="Arial" charset="0"/>
                <a:cs typeface="Arial" charset="0"/>
              </a:rPr>
              <a:t>Fixed Costs</a:t>
            </a:r>
          </a:p>
        </p:txBody>
      </p:sp>
      <p:sp>
        <p:nvSpPr>
          <p:cNvPr id="13321" name="Rectangle 9"/>
          <p:cNvSpPr>
            <a:spLocks noChangeArrowheads="1"/>
          </p:cNvSpPr>
          <p:nvPr/>
        </p:nvSpPr>
        <p:spPr bwMode="auto">
          <a:xfrm>
            <a:off x="4648200" y="4419600"/>
            <a:ext cx="1981200" cy="1143000"/>
          </a:xfrm>
          <a:prstGeom prst="rect">
            <a:avLst/>
          </a:prstGeom>
          <a:solidFill>
            <a:schemeClr val="bg2">
              <a:lumMod val="75000"/>
            </a:schemeClr>
          </a:solidFill>
          <a:ln w="9525">
            <a:solidFill>
              <a:schemeClr val="tx1"/>
            </a:solidFill>
            <a:miter lim="800000"/>
            <a:headEnd/>
            <a:tailEnd/>
          </a:ln>
        </p:spPr>
        <p:txBody>
          <a:bodyPr wrap="none" anchor="ctr"/>
          <a:lstStyle/>
          <a:p>
            <a:pPr algn="ctr">
              <a:defRPr/>
            </a:pPr>
            <a:r>
              <a:rPr lang="en-US">
                <a:latin typeface="Arial" charset="0"/>
                <a:cs typeface="Arial" charset="0"/>
              </a:rPr>
              <a:t>The slope of</a:t>
            </a:r>
          </a:p>
          <a:p>
            <a:pPr algn="ctr">
              <a:defRPr/>
            </a:pPr>
            <a:r>
              <a:rPr lang="en-US">
                <a:latin typeface="Arial" charset="0"/>
                <a:cs typeface="Arial" charset="0"/>
              </a:rPr>
              <a:t>the line:</a:t>
            </a:r>
          </a:p>
          <a:p>
            <a:pPr algn="ctr">
              <a:defRPr/>
            </a:pPr>
            <a:r>
              <a:rPr lang="en-US">
                <a:latin typeface="Arial" charset="0"/>
                <a:cs typeface="Arial" charset="0"/>
              </a:rPr>
              <a:t>variable cost </a:t>
            </a:r>
          </a:p>
          <a:p>
            <a:pPr algn="ctr">
              <a:defRPr/>
            </a:pPr>
            <a:r>
              <a:rPr lang="en-US">
                <a:latin typeface="Arial" charset="0"/>
                <a:cs typeface="Arial" charset="0"/>
              </a:rPr>
              <a:t>per unit</a:t>
            </a:r>
          </a:p>
        </p:txBody>
      </p:sp>
      <p:sp>
        <p:nvSpPr>
          <p:cNvPr id="13326" name="Line 14"/>
          <p:cNvSpPr>
            <a:spLocks noChangeShapeType="1"/>
          </p:cNvSpPr>
          <p:nvPr/>
        </p:nvSpPr>
        <p:spPr bwMode="auto">
          <a:xfrm flipV="1">
            <a:off x="2438400" y="2590800"/>
            <a:ext cx="609600" cy="381000"/>
          </a:xfrm>
          <a:prstGeom prst="line">
            <a:avLst/>
          </a:prstGeom>
          <a:noFill/>
          <a:ln w="38100">
            <a:solidFill>
              <a:schemeClr val="bg2">
                <a:lumMod val="75000"/>
              </a:schemeClr>
            </a:solidFill>
            <a:round/>
            <a:headEnd/>
            <a:tailEnd type="triangle" w="med" len="med"/>
          </a:ln>
        </p:spPr>
        <p:txBody>
          <a:bodyPr/>
          <a:lstStyle/>
          <a:p>
            <a:pPr>
              <a:defRPr/>
            </a:pPr>
            <a:endParaRPr lang="en-US">
              <a:latin typeface="Arial" charset="0"/>
              <a:cs typeface="Arial" charset="0"/>
            </a:endParaRPr>
          </a:p>
        </p:txBody>
      </p:sp>
      <p:sp>
        <p:nvSpPr>
          <p:cNvPr id="13327" name="Line 15"/>
          <p:cNvSpPr>
            <a:spLocks noChangeShapeType="1"/>
          </p:cNvSpPr>
          <p:nvPr/>
        </p:nvSpPr>
        <p:spPr bwMode="auto">
          <a:xfrm flipV="1">
            <a:off x="3124200" y="2590800"/>
            <a:ext cx="1066800" cy="1981200"/>
          </a:xfrm>
          <a:prstGeom prst="line">
            <a:avLst/>
          </a:prstGeom>
          <a:noFill/>
          <a:ln w="38100">
            <a:solidFill>
              <a:schemeClr val="bg2">
                <a:lumMod val="75000"/>
              </a:schemeClr>
            </a:solidFill>
            <a:round/>
            <a:headEnd/>
            <a:tailEnd type="triangle" w="med" len="med"/>
          </a:ln>
        </p:spPr>
        <p:txBody>
          <a:bodyPr/>
          <a:lstStyle/>
          <a:p>
            <a:pPr>
              <a:defRPr/>
            </a:pPr>
            <a:endParaRPr lang="en-US">
              <a:latin typeface="Arial" charset="0"/>
              <a:cs typeface="Arial" charset="0"/>
            </a:endParaRPr>
          </a:p>
        </p:txBody>
      </p:sp>
      <p:sp>
        <p:nvSpPr>
          <p:cNvPr id="13328" name="Line 16"/>
          <p:cNvSpPr>
            <a:spLocks noChangeShapeType="1"/>
          </p:cNvSpPr>
          <p:nvPr/>
        </p:nvSpPr>
        <p:spPr bwMode="auto">
          <a:xfrm flipH="1" flipV="1">
            <a:off x="5334000" y="2590800"/>
            <a:ext cx="304800" cy="1828800"/>
          </a:xfrm>
          <a:prstGeom prst="line">
            <a:avLst/>
          </a:prstGeom>
          <a:noFill/>
          <a:ln w="38100">
            <a:solidFill>
              <a:schemeClr val="bg2">
                <a:lumMod val="75000"/>
              </a:schemeClr>
            </a:solidFill>
            <a:round/>
            <a:headEnd/>
            <a:tailEnd type="triangle" w="med" len="med"/>
          </a:ln>
        </p:spPr>
        <p:txBody>
          <a:bodyPr/>
          <a:lstStyle/>
          <a:p>
            <a:pPr>
              <a:defRPr/>
            </a:pPr>
            <a:endParaRPr lang="en-US">
              <a:latin typeface="Arial" charset="0"/>
              <a:cs typeface="Arial" charset="0"/>
            </a:endParaRPr>
          </a:p>
        </p:txBody>
      </p:sp>
      <p:sp>
        <p:nvSpPr>
          <p:cNvPr id="13329" name="Line 17"/>
          <p:cNvSpPr>
            <a:spLocks noChangeShapeType="1"/>
          </p:cNvSpPr>
          <p:nvPr/>
        </p:nvSpPr>
        <p:spPr bwMode="auto">
          <a:xfrm flipH="1" flipV="1">
            <a:off x="5867400" y="2514600"/>
            <a:ext cx="762000" cy="381000"/>
          </a:xfrm>
          <a:prstGeom prst="line">
            <a:avLst/>
          </a:prstGeom>
          <a:noFill/>
          <a:ln w="38100">
            <a:solidFill>
              <a:schemeClr val="bg2">
                <a:lumMod val="75000"/>
              </a:schemeClr>
            </a:solidFill>
            <a:round/>
            <a:headEnd/>
            <a:tailEnd type="triangle" w="med" len="med"/>
          </a:ln>
        </p:spPr>
        <p:txBody>
          <a:bodyPr/>
          <a:lstStyle/>
          <a:p>
            <a:pPr>
              <a:defRPr/>
            </a:pPr>
            <a:endParaRPr lang="en-US">
              <a:latin typeface="Arial" charset="0"/>
              <a:cs typeface="Arial" charset="0"/>
            </a:endParaRPr>
          </a:p>
        </p:txBody>
      </p:sp>
      <p:sp>
        <p:nvSpPr>
          <p:cNvPr id="2" name="Slide Number Placeholder 1"/>
          <p:cNvSpPr>
            <a:spLocks noGrp="1"/>
          </p:cNvSpPr>
          <p:nvPr>
            <p:ph type="sldNum" sz="quarter" idx="11"/>
          </p:nvPr>
        </p:nvSpPr>
        <p:spPr/>
        <p:txBody>
          <a:bodyPr/>
          <a:lstStyle/>
          <a:p>
            <a:fld id="{6B0BEF0B-2F81-4CB7-869C-226535C07013}" type="slidenum">
              <a:rPr lang="en-US" smtClean="0"/>
              <a:pPr/>
              <a:t>7</a:t>
            </a:fld>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13317">
                                            <p:txEl>
                                              <p:pRg st="0" end="0"/>
                                            </p:txEl>
                                          </p:spTgt>
                                        </p:tgtEl>
                                        <p:attrNameLst>
                                          <p:attrName>style.visibility</p:attrName>
                                        </p:attrNameLst>
                                      </p:cBhvr>
                                      <p:to>
                                        <p:strVal val="visible"/>
                                      </p:to>
                                    </p:set>
                                    <p:animEffect transition="in" filter="dissolve">
                                      <p:cBhvr>
                                        <p:cTn id="7" dur="500"/>
                                        <p:tgtEl>
                                          <p:spTgt spid="13317">
                                            <p:txEl>
                                              <p:pRg st="0" end="0"/>
                                            </p:txEl>
                                          </p:spTgt>
                                        </p:tgtEl>
                                      </p:cBhvr>
                                    </p:animEffect>
                                  </p:childTnLst>
                                </p:cTn>
                              </p:par>
                            </p:childTnLst>
                          </p:cTn>
                        </p:par>
                        <p:par>
                          <p:cTn id="8" fill="hold" nodeType="with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3318"/>
                                        </p:tgtEl>
                                        <p:attrNameLst>
                                          <p:attrName>style.visibility</p:attrName>
                                        </p:attrNameLst>
                                      </p:cBhvr>
                                      <p:to>
                                        <p:strVal val="visible"/>
                                      </p:to>
                                    </p:set>
                                    <p:animEffect transition="in" filter="checkerboard(across)">
                                      <p:cBhvr>
                                        <p:cTn id="11" dur="500"/>
                                        <p:tgtEl>
                                          <p:spTgt spid="13318"/>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13326"/>
                                        </p:tgtEl>
                                        <p:attrNameLst>
                                          <p:attrName>style.visibility</p:attrName>
                                        </p:attrNameLst>
                                      </p:cBhvr>
                                      <p:to>
                                        <p:strVal val="visible"/>
                                      </p:to>
                                    </p:set>
                                    <p:animEffect transition="in" filter="checkerboard(across)">
                                      <p:cBhvr>
                                        <p:cTn id="15" dur="500"/>
                                        <p:tgtEl>
                                          <p:spTgt spid="13326"/>
                                        </p:tgtEl>
                                      </p:cBhvr>
                                    </p:animEffect>
                                  </p:childTnLst>
                                </p:cTn>
                              </p:par>
                            </p:childTnLst>
                          </p:cTn>
                        </p:par>
                        <p:par>
                          <p:cTn id="16" fill="hold" nodeType="withGroup">
                            <p:stCondLst>
                              <p:cond delay="1500"/>
                            </p:stCondLst>
                            <p:childTnLst>
                              <p:par>
                                <p:cTn id="17" presetID="9" presetClass="emph" presetSubtype="0" grpId="1" nodeType="afterEffect">
                                  <p:stCondLst>
                                    <p:cond delay="0"/>
                                  </p:stCondLst>
                                  <p:childTnLst>
                                    <p:set>
                                      <p:cBhvr rctx="PPT">
                                        <p:cTn id="18" dur="indefinite"/>
                                        <p:tgtEl>
                                          <p:spTgt spid="13318"/>
                                        </p:tgtEl>
                                        <p:attrNameLst>
                                          <p:attrName>style.opacity</p:attrName>
                                        </p:attrNameLst>
                                      </p:cBhvr>
                                      <p:to>
                                        <p:strVal val="0.5"/>
                                      </p:to>
                                    </p:set>
                                    <p:animEffect filter="image" prLst="opacity: 0.5">
                                      <p:cBhvr rctx="IE">
                                        <p:cTn id="19" dur="indefinite"/>
                                        <p:tgtEl>
                                          <p:spTgt spid="13318"/>
                                        </p:tgtEl>
                                      </p:cBhvr>
                                    </p:animEffect>
                                  </p:childTnLst>
                                </p:cTn>
                              </p:par>
                            </p:childTnLst>
                          </p:cTn>
                        </p:par>
                        <p:par>
                          <p:cTn id="20" fill="hold">
                            <p:stCondLst>
                              <p:cond delay="1500"/>
                            </p:stCondLst>
                            <p:childTnLst>
                              <p:par>
                                <p:cTn id="21" presetID="9" presetClass="emph" presetSubtype="0" nodeType="afterEffect">
                                  <p:stCondLst>
                                    <p:cond delay="0"/>
                                  </p:stCondLst>
                                  <p:childTnLst>
                                    <p:set>
                                      <p:cBhvr rctx="PPT">
                                        <p:cTn id="22" dur="indefinite"/>
                                        <p:tgtEl>
                                          <p:spTgt spid="13326"/>
                                        </p:tgtEl>
                                        <p:attrNameLst>
                                          <p:attrName>style.opacity</p:attrName>
                                        </p:attrNameLst>
                                      </p:cBhvr>
                                      <p:to>
                                        <p:strVal val="0.5"/>
                                      </p:to>
                                    </p:set>
                                    <p:animEffect filter="image" prLst="opacity: 0.5">
                                      <p:cBhvr rctx="IE">
                                        <p:cTn id="23" dur="indefinite"/>
                                        <p:tgtEl>
                                          <p:spTgt spid="13326"/>
                                        </p:tgtEl>
                                      </p:cBhvr>
                                    </p:animEffect>
                                  </p:childTnLst>
                                </p:cTn>
                              </p:par>
                            </p:childTnLst>
                          </p:cTn>
                        </p:par>
                        <p:par>
                          <p:cTn id="24" fill="hold">
                            <p:stCondLst>
                              <p:cond delay="1500"/>
                            </p:stCondLst>
                            <p:childTnLst>
                              <p:par>
                                <p:cTn id="25" presetID="18" presetClass="entr" presetSubtype="12" fill="hold" nodeType="afterEffect">
                                  <p:stCondLst>
                                    <p:cond delay="0"/>
                                  </p:stCondLst>
                                  <p:childTnLst>
                                    <p:set>
                                      <p:cBhvr>
                                        <p:cTn id="26" dur="1" fill="hold">
                                          <p:stCondLst>
                                            <p:cond delay="0"/>
                                          </p:stCondLst>
                                        </p:cTn>
                                        <p:tgtEl>
                                          <p:spTgt spid="13327"/>
                                        </p:tgtEl>
                                        <p:attrNameLst>
                                          <p:attrName>style.visibility</p:attrName>
                                        </p:attrNameLst>
                                      </p:cBhvr>
                                      <p:to>
                                        <p:strVal val="visible"/>
                                      </p:to>
                                    </p:set>
                                    <p:animEffect transition="in" filter="strips(downLeft)">
                                      <p:cBhvr>
                                        <p:cTn id="27" dur="500"/>
                                        <p:tgtEl>
                                          <p:spTgt spid="13327"/>
                                        </p:tgtEl>
                                      </p:cBhvr>
                                    </p:animEffect>
                                  </p:childTnLst>
                                </p:cTn>
                              </p:par>
                            </p:childTnLst>
                          </p:cTn>
                        </p:par>
                        <p:par>
                          <p:cTn id="28" fill="hold">
                            <p:stCondLst>
                              <p:cond delay="2000"/>
                            </p:stCondLst>
                            <p:childTnLst>
                              <p:par>
                                <p:cTn id="29" presetID="18" presetClass="entr" presetSubtype="12" fill="hold" grpId="0" nodeType="afterEffect">
                                  <p:stCondLst>
                                    <p:cond delay="0"/>
                                  </p:stCondLst>
                                  <p:childTnLst>
                                    <p:set>
                                      <p:cBhvr>
                                        <p:cTn id="30" dur="1" fill="hold">
                                          <p:stCondLst>
                                            <p:cond delay="0"/>
                                          </p:stCondLst>
                                        </p:cTn>
                                        <p:tgtEl>
                                          <p:spTgt spid="13320"/>
                                        </p:tgtEl>
                                        <p:attrNameLst>
                                          <p:attrName>style.visibility</p:attrName>
                                        </p:attrNameLst>
                                      </p:cBhvr>
                                      <p:to>
                                        <p:strVal val="visible"/>
                                      </p:to>
                                    </p:set>
                                    <p:animEffect transition="in" filter="strips(downLeft)">
                                      <p:cBhvr>
                                        <p:cTn id="31" dur="500"/>
                                        <p:tgtEl>
                                          <p:spTgt spid="13320"/>
                                        </p:tgtEl>
                                      </p:cBhvr>
                                    </p:animEffect>
                                  </p:childTnLst>
                                </p:cTn>
                              </p:par>
                            </p:childTnLst>
                          </p:cTn>
                        </p:par>
                        <p:par>
                          <p:cTn id="32" fill="hold" nodeType="withGroup">
                            <p:stCondLst>
                              <p:cond delay="2500"/>
                            </p:stCondLst>
                            <p:childTnLst>
                              <p:par>
                                <p:cTn id="33" presetID="9" presetClass="emph" presetSubtype="0" nodeType="afterEffect">
                                  <p:stCondLst>
                                    <p:cond delay="0"/>
                                  </p:stCondLst>
                                  <p:childTnLst>
                                    <p:set>
                                      <p:cBhvr rctx="PPT">
                                        <p:cTn id="34" dur="indefinite"/>
                                        <p:tgtEl>
                                          <p:spTgt spid="13327"/>
                                        </p:tgtEl>
                                        <p:attrNameLst>
                                          <p:attrName>style.opacity</p:attrName>
                                        </p:attrNameLst>
                                      </p:cBhvr>
                                      <p:to>
                                        <p:strVal val="0.5"/>
                                      </p:to>
                                    </p:set>
                                    <p:animEffect filter="image" prLst="opacity: 0.5">
                                      <p:cBhvr rctx="IE">
                                        <p:cTn id="35" dur="indefinite"/>
                                        <p:tgtEl>
                                          <p:spTgt spid="13327"/>
                                        </p:tgtEl>
                                      </p:cBhvr>
                                    </p:animEffect>
                                  </p:childTnLst>
                                </p:cTn>
                              </p:par>
                            </p:childTnLst>
                          </p:cTn>
                        </p:par>
                        <p:par>
                          <p:cTn id="36" fill="hold">
                            <p:stCondLst>
                              <p:cond delay="2500"/>
                            </p:stCondLst>
                            <p:childTnLst>
                              <p:par>
                                <p:cTn id="37" presetID="9" presetClass="emph" presetSubtype="0" grpId="1" nodeType="afterEffect">
                                  <p:stCondLst>
                                    <p:cond delay="0"/>
                                  </p:stCondLst>
                                  <p:childTnLst>
                                    <p:set>
                                      <p:cBhvr rctx="PPT">
                                        <p:cTn id="38" dur="indefinite"/>
                                        <p:tgtEl>
                                          <p:spTgt spid="13320"/>
                                        </p:tgtEl>
                                        <p:attrNameLst>
                                          <p:attrName>style.opacity</p:attrName>
                                        </p:attrNameLst>
                                      </p:cBhvr>
                                      <p:to>
                                        <p:strVal val="0.5"/>
                                      </p:to>
                                    </p:set>
                                    <p:animEffect filter="image" prLst="opacity: 0.5">
                                      <p:cBhvr rctx="IE">
                                        <p:cTn id="39" dur="indefinite"/>
                                        <p:tgtEl>
                                          <p:spTgt spid="13320"/>
                                        </p:tgtEl>
                                      </p:cBhvr>
                                    </p:animEffect>
                                  </p:childTnLst>
                                </p:cTn>
                              </p:par>
                            </p:childTnLst>
                          </p:cTn>
                        </p:par>
                        <p:par>
                          <p:cTn id="40" fill="hold">
                            <p:stCondLst>
                              <p:cond delay="2500"/>
                            </p:stCondLst>
                            <p:childTnLst>
                              <p:par>
                                <p:cTn id="41" presetID="3" presetClass="entr" presetSubtype="10" fill="hold" nodeType="afterEffect">
                                  <p:stCondLst>
                                    <p:cond delay="0"/>
                                  </p:stCondLst>
                                  <p:childTnLst>
                                    <p:set>
                                      <p:cBhvr>
                                        <p:cTn id="42" dur="1" fill="hold">
                                          <p:stCondLst>
                                            <p:cond delay="0"/>
                                          </p:stCondLst>
                                        </p:cTn>
                                        <p:tgtEl>
                                          <p:spTgt spid="13328"/>
                                        </p:tgtEl>
                                        <p:attrNameLst>
                                          <p:attrName>style.visibility</p:attrName>
                                        </p:attrNameLst>
                                      </p:cBhvr>
                                      <p:to>
                                        <p:strVal val="visible"/>
                                      </p:to>
                                    </p:set>
                                    <p:animEffect transition="in" filter="blinds(horizontal)">
                                      <p:cBhvr>
                                        <p:cTn id="43" dur="500"/>
                                        <p:tgtEl>
                                          <p:spTgt spid="13328"/>
                                        </p:tgtEl>
                                      </p:cBhvr>
                                    </p:animEffect>
                                  </p:childTnLst>
                                </p:cTn>
                              </p:par>
                            </p:childTnLst>
                          </p:cTn>
                        </p:par>
                        <p:par>
                          <p:cTn id="44" fill="hold">
                            <p:stCondLst>
                              <p:cond delay="3000"/>
                            </p:stCondLst>
                            <p:childTnLst>
                              <p:par>
                                <p:cTn id="45" presetID="3" presetClass="entr" presetSubtype="10" fill="hold" grpId="0" nodeType="afterEffect">
                                  <p:stCondLst>
                                    <p:cond delay="0"/>
                                  </p:stCondLst>
                                  <p:childTnLst>
                                    <p:set>
                                      <p:cBhvr>
                                        <p:cTn id="46" dur="1" fill="hold">
                                          <p:stCondLst>
                                            <p:cond delay="0"/>
                                          </p:stCondLst>
                                        </p:cTn>
                                        <p:tgtEl>
                                          <p:spTgt spid="13321"/>
                                        </p:tgtEl>
                                        <p:attrNameLst>
                                          <p:attrName>style.visibility</p:attrName>
                                        </p:attrNameLst>
                                      </p:cBhvr>
                                      <p:to>
                                        <p:strVal val="visible"/>
                                      </p:to>
                                    </p:set>
                                    <p:animEffect transition="in" filter="blinds(horizontal)">
                                      <p:cBhvr>
                                        <p:cTn id="47" dur="500"/>
                                        <p:tgtEl>
                                          <p:spTgt spid="13321"/>
                                        </p:tgtEl>
                                      </p:cBhvr>
                                    </p:animEffect>
                                  </p:childTnLst>
                                </p:cTn>
                              </p:par>
                            </p:childTnLst>
                          </p:cTn>
                        </p:par>
                        <p:par>
                          <p:cTn id="48" fill="hold" nodeType="withGroup">
                            <p:stCondLst>
                              <p:cond delay="3500"/>
                            </p:stCondLst>
                            <p:childTnLst>
                              <p:par>
                                <p:cTn id="49" presetID="9" presetClass="emph" presetSubtype="0" nodeType="afterEffect">
                                  <p:stCondLst>
                                    <p:cond delay="0"/>
                                  </p:stCondLst>
                                  <p:childTnLst>
                                    <p:set>
                                      <p:cBhvr rctx="PPT">
                                        <p:cTn id="50" dur="indefinite"/>
                                        <p:tgtEl>
                                          <p:spTgt spid="13328"/>
                                        </p:tgtEl>
                                        <p:attrNameLst>
                                          <p:attrName>style.opacity</p:attrName>
                                        </p:attrNameLst>
                                      </p:cBhvr>
                                      <p:to>
                                        <p:strVal val="0.5"/>
                                      </p:to>
                                    </p:set>
                                    <p:animEffect filter="image" prLst="opacity: 0.5">
                                      <p:cBhvr rctx="IE">
                                        <p:cTn id="51" dur="indefinite"/>
                                        <p:tgtEl>
                                          <p:spTgt spid="13328"/>
                                        </p:tgtEl>
                                      </p:cBhvr>
                                    </p:animEffect>
                                  </p:childTnLst>
                                </p:cTn>
                              </p:par>
                            </p:childTnLst>
                          </p:cTn>
                        </p:par>
                        <p:par>
                          <p:cTn id="52" fill="hold">
                            <p:stCondLst>
                              <p:cond delay="3500"/>
                            </p:stCondLst>
                            <p:childTnLst>
                              <p:par>
                                <p:cTn id="53" presetID="9" presetClass="emph" presetSubtype="0" grpId="1" nodeType="afterEffect">
                                  <p:stCondLst>
                                    <p:cond delay="0"/>
                                  </p:stCondLst>
                                  <p:childTnLst>
                                    <p:set>
                                      <p:cBhvr rctx="PPT">
                                        <p:cTn id="54" dur="indefinite"/>
                                        <p:tgtEl>
                                          <p:spTgt spid="13321"/>
                                        </p:tgtEl>
                                        <p:attrNameLst>
                                          <p:attrName>style.opacity</p:attrName>
                                        </p:attrNameLst>
                                      </p:cBhvr>
                                      <p:to>
                                        <p:strVal val="0.5"/>
                                      </p:to>
                                    </p:set>
                                    <p:animEffect filter="image" prLst="opacity: 0.5">
                                      <p:cBhvr rctx="IE">
                                        <p:cTn id="55" dur="indefinite"/>
                                        <p:tgtEl>
                                          <p:spTgt spid="13321"/>
                                        </p:tgtEl>
                                      </p:cBhvr>
                                    </p:animEffect>
                                  </p:childTnLst>
                                </p:cTn>
                              </p:par>
                            </p:childTnLst>
                          </p:cTn>
                        </p:par>
                        <p:par>
                          <p:cTn id="56" fill="hold">
                            <p:stCondLst>
                              <p:cond delay="3500"/>
                            </p:stCondLst>
                            <p:childTnLst>
                              <p:par>
                                <p:cTn id="57" presetID="9" presetClass="entr" presetSubtype="0" fill="hold" grpId="0" nodeType="afterEffect">
                                  <p:stCondLst>
                                    <p:cond delay="0"/>
                                  </p:stCondLst>
                                  <p:childTnLst>
                                    <p:set>
                                      <p:cBhvr>
                                        <p:cTn id="58" dur="1" fill="hold">
                                          <p:stCondLst>
                                            <p:cond delay="0"/>
                                          </p:stCondLst>
                                        </p:cTn>
                                        <p:tgtEl>
                                          <p:spTgt spid="13319"/>
                                        </p:tgtEl>
                                        <p:attrNameLst>
                                          <p:attrName>style.visibility</p:attrName>
                                        </p:attrNameLst>
                                      </p:cBhvr>
                                      <p:to>
                                        <p:strVal val="visible"/>
                                      </p:to>
                                    </p:set>
                                    <p:animEffect transition="in" filter="dissolve">
                                      <p:cBhvr>
                                        <p:cTn id="59" dur="500"/>
                                        <p:tgtEl>
                                          <p:spTgt spid="13319"/>
                                        </p:tgtEl>
                                      </p:cBhvr>
                                    </p:animEffect>
                                  </p:childTnLst>
                                </p:cTn>
                              </p:par>
                            </p:childTnLst>
                          </p:cTn>
                        </p:par>
                        <p:par>
                          <p:cTn id="60" fill="hold">
                            <p:stCondLst>
                              <p:cond delay="4000"/>
                            </p:stCondLst>
                            <p:childTnLst>
                              <p:par>
                                <p:cTn id="61" presetID="9" presetClass="entr" presetSubtype="0" fill="hold" nodeType="afterEffect">
                                  <p:stCondLst>
                                    <p:cond delay="0"/>
                                  </p:stCondLst>
                                  <p:childTnLst>
                                    <p:set>
                                      <p:cBhvr>
                                        <p:cTn id="62" dur="1" fill="hold">
                                          <p:stCondLst>
                                            <p:cond delay="0"/>
                                          </p:stCondLst>
                                        </p:cTn>
                                        <p:tgtEl>
                                          <p:spTgt spid="13329"/>
                                        </p:tgtEl>
                                        <p:attrNameLst>
                                          <p:attrName>style.visibility</p:attrName>
                                        </p:attrNameLst>
                                      </p:cBhvr>
                                      <p:to>
                                        <p:strVal val="visible"/>
                                      </p:to>
                                    </p:set>
                                    <p:animEffect transition="in" filter="dissolve">
                                      <p:cBhvr>
                                        <p:cTn id="63" dur="500"/>
                                        <p:tgtEl>
                                          <p:spTgt spid="133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7" grpId="0" build="allAtOnce"/>
      <p:bldP spid="13318" grpId="0" animBg="1"/>
      <p:bldP spid="13318" grpId="1" animBg="1"/>
      <p:bldP spid="13319" grpId="0" animBg="1"/>
      <p:bldP spid="13320" grpId="0" animBg="1"/>
      <p:bldP spid="13320" grpId="1" animBg="1"/>
      <p:bldP spid="13321" grpId="0" animBg="1"/>
      <p:bldP spid="13321"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Linear Cost Functions Illustrated</a:t>
            </a:r>
          </a:p>
        </p:txBody>
      </p:sp>
      <p:pic>
        <p:nvPicPr>
          <p:cNvPr id="15367" name="Picture 7" descr="horngren13_10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04800" y="2246313"/>
            <a:ext cx="8382000" cy="293528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8</a:t>
            </a:fld>
            <a:endParaRPr lang="en-US"/>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Criteria for Classifying Variable &amp; Fixed Components of a Cost</a:t>
            </a:r>
          </a:p>
        </p:txBody>
      </p:sp>
      <p:sp>
        <p:nvSpPr>
          <p:cNvPr id="16387"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Choice of Cost Object – different objects may result in different classification of the same cost</a:t>
            </a:r>
          </a:p>
          <a:p>
            <a:pPr marL="590550" indent="-590550" eaLnBrk="1" hangingPunct="1">
              <a:buFont typeface="Wingdings" panose="05000000000000000000" pitchFamily="2" charset="2"/>
              <a:buAutoNum type="arabicPeriod"/>
            </a:pPr>
            <a:r>
              <a:rPr lang="en-US" smtClean="0"/>
              <a:t>Time Horizon – the longer the period, the more likely the cost will be variable</a:t>
            </a:r>
          </a:p>
          <a:p>
            <a:pPr marL="590550" indent="-590550" eaLnBrk="1" hangingPunct="1">
              <a:buFont typeface="Wingdings" panose="05000000000000000000" pitchFamily="2" charset="2"/>
              <a:buAutoNum type="arabicPeriod"/>
            </a:pPr>
            <a:r>
              <a:rPr lang="en-US" smtClean="0"/>
              <a:t>Relevant Range – behavior is predictable only within this band of activity</a:t>
            </a:r>
          </a:p>
        </p:txBody>
      </p:sp>
      <p:sp>
        <p:nvSpPr>
          <p:cNvPr id="2" name="Slide Number Placeholder 1"/>
          <p:cNvSpPr>
            <a:spLocks noGrp="1"/>
          </p:cNvSpPr>
          <p:nvPr>
            <p:ph type="sldNum" sz="quarter" idx="11"/>
          </p:nvPr>
        </p:nvSpPr>
        <p:spPr/>
        <p:txBody>
          <a:bodyPr/>
          <a:lstStyle/>
          <a:p>
            <a:fld id="{E400A521-BC40-45B4-85E1-41CAE89E6DDE}" type="slidenum">
              <a:rPr lang="en-US" smtClean="0"/>
              <a:pPr/>
              <a:t>9</a:t>
            </a:fld>
            <a:endParaRPr lang="en-US"/>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685800"/>
            <a:ext cx="2743200" cy="3028950"/>
          </a:xfrm>
        </p:spPr>
        <p:txBody>
          <a:bodyPr/>
          <a:lstStyle/>
          <a:p>
            <a:pPr eaLnBrk="1" hangingPunct="1"/>
            <a:r>
              <a:rPr lang="en-US" smtClean="0"/>
              <a:t>The Relevant </a:t>
            </a:r>
            <a:br>
              <a:rPr lang="en-US" smtClean="0"/>
            </a:br>
            <a:r>
              <a:rPr lang="en-US" smtClean="0"/>
              <a:t>Range Illustrated</a:t>
            </a:r>
          </a:p>
        </p:txBody>
      </p:sp>
      <p:pic>
        <p:nvPicPr>
          <p:cNvPr id="17415" name="Picture 7" descr="horngren13_10_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352800" y="1143000"/>
            <a:ext cx="5029200" cy="4687888"/>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10</a:t>
            </a:fld>
            <a:endParaRPr lang="en-US"/>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Cause &amp; Effect as it relates to</a:t>
            </a:r>
            <a:br>
              <a:rPr lang="en-US" sz="4000"/>
            </a:br>
            <a:r>
              <a:rPr lang="en-US" sz="4000"/>
              <a:t>Cost Drivers</a:t>
            </a:r>
          </a:p>
        </p:txBody>
      </p:sp>
      <p:sp>
        <p:nvSpPr>
          <p:cNvPr id="18435" name="Rectangle 3"/>
          <p:cNvSpPr>
            <a:spLocks noGrp="1" noChangeArrowheads="1"/>
          </p:cNvSpPr>
          <p:nvPr>
            <p:ph idx="1"/>
          </p:nvPr>
        </p:nvSpPr>
        <p:spPr/>
        <p:txBody>
          <a:bodyPr/>
          <a:lstStyle/>
          <a:p>
            <a:pPr eaLnBrk="1" hangingPunct="1"/>
            <a:r>
              <a:rPr lang="en-US" smtClean="0"/>
              <a:t>The most important issue in estimating a cost function is determining whether a cause-and-effect relationship exists between the level of an activity and the costs related to that level of activity.</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11</a:t>
            </a:fld>
            <a:endParaRPr lang="en-US"/>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pPr eaLnBrk="1" fontAlgn="auto" hangingPunct="1">
              <a:spcAft>
                <a:spcPts val="0"/>
              </a:spcAft>
              <a:defRPr/>
            </a:pPr>
            <a:r>
              <a:rPr lang="en-US" sz="4000"/>
              <a:t>Cause &amp; Effect as it relates to</a:t>
            </a:r>
            <a:br>
              <a:rPr lang="en-US" sz="4000"/>
            </a:br>
            <a:r>
              <a:rPr lang="en-US" sz="4000"/>
              <a:t>Cost Drivers</a:t>
            </a:r>
          </a:p>
        </p:txBody>
      </p:sp>
      <p:sp>
        <p:nvSpPr>
          <p:cNvPr id="19459" name="Rectangle 3"/>
          <p:cNvSpPr>
            <a:spLocks noGrp="1" noChangeArrowheads="1"/>
          </p:cNvSpPr>
          <p:nvPr>
            <p:ph idx="1"/>
          </p:nvPr>
        </p:nvSpPr>
        <p:spPr/>
        <p:txBody>
          <a:bodyPr/>
          <a:lstStyle/>
          <a:p>
            <a:pPr eaLnBrk="1" hangingPunct="1">
              <a:lnSpc>
                <a:spcPct val="90000"/>
              </a:lnSpc>
            </a:pPr>
            <a:r>
              <a:rPr lang="en-US" smtClean="0"/>
              <a:t>A cause-and-effect relationship might arise as a result of:</a:t>
            </a:r>
          </a:p>
          <a:p>
            <a:pPr lvl="1" eaLnBrk="1" hangingPunct="1">
              <a:lnSpc>
                <a:spcPct val="90000"/>
              </a:lnSpc>
            </a:pPr>
            <a:r>
              <a:rPr lang="en-US" smtClean="0"/>
              <a:t>A physical relationship between the level of activity and costs</a:t>
            </a:r>
          </a:p>
          <a:p>
            <a:pPr lvl="1" eaLnBrk="1" hangingPunct="1">
              <a:lnSpc>
                <a:spcPct val="90000"/>
              </a:lnSpc>
            </a:pPr>
            <a:r>
              <a:rPr lang="en-US" smtClean="0"/>
              <a:t>A contractual agreement</a:t>
            </a:r>
          </a:p>
          <a:p>
            <a:pPr lvl="1" eaLnBrk="1" hangingPunct="1">
              <a:lnSpc>
                <a:spcPct val="90000"/>
              </a:lnSpc>
            </a:pPr>
            <a:r>
              <a:rPr lang="en-US" smtClean="0"/>
              <a:t>Knowledge of operations</a:t>
            </a:r>
          </a:p>
          <a:p>
            <a:pPr eaLnBrk="1" hangingPunct="1">
              <a:lnSpc>
                <a:spcPct val="90000"/>
              </a:lnSpc>
            </a:pPr>
            <a:r>
              <a:rPr lang="en-US" smtClean="0"/>
              <a:t>Note: a high correlation (connection) between activities and costs does not necessarily mean causality</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12</a:t>
            </a:fld>
            <a:endParaRPr lang="en-US"/>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Cost Estimation Methods</a:t>
            </a:r>
          </a:p>
        </p:txBody>
      </p:sp>
      <p:sp>
        <p:nvSpPr>
          <p:cNvPr id="20483"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Industrial Engineering Method</a:t>
            </a:r>
          </a:p>
          <a:p>
            <a:pPr marL="590550" indent="-590550" eaLnBrk="1" hangingPunct="1">
              <a:buFont typeface="Wingdings" panose="05000000000000000000" pitchFamily="2" charset="2"/>
              <a:buAutoNum type="arabicPeriod"/>
            </a:pPr>
            <a:r>
              <a:rPr lang="en-US" smtClean="0"/>
              <a:t>Conference Method</a:t>
            </a:r>
          </a:p>
          <a:p>
            <a:pPr marL="590550" indent="-590550" eaLnBrk="1" hangingPunct="1">
              <a:buFont typeface="Wingdings" panose="05000000000000000000" pitchFamily="2" charset="2"/>
              <a:buAutoNum type="arabicPeriod"/>
            </a:pPr>
            <a:r>
              <a:rPr lang="en-US" smtClean="0"/>
              <a:t>Account Analysis Method</a:t>
            </a:r>
          </a:p>
          <a:p>
            <a:pPr marL="590550" indent="-590550" eaLnBrk="1" hangingPunct="1">
              <a:buFont typeface="Wingdings" panose="05000000000000000000" pitchFamily="2" charset="2"/>
              <a:buAutoNum type="arabicPeriod"/>
            </a:pPr>
            <a:r>
              <a:rPr lang="en-US" smtClean="0"/>
              <a:t>Quantitative Analysis Methods</a:t>
            </a:r>
          </a:p>
          <a:p>
            <a:pPr marL="952500" lvl="1" indent="-495300" eaLnBrk="1" hangingPunct="1">
              <a:buFont typeface="Wingdings" panose="05000000000000000000" pitchFamily="2" charset="2"/>
              <a:buAutoNum type="arabicPeriod"/>
            </a:pPr>
            <a:r>
              <a:rPr lang="en-US" smtClean="0"/>
              <a:t>High-Low Method</a:t>
            </a:r>
          </a:p>
          <a:p>
            <a:pPr marL="952500" lvl="1" indent="-495300" eaLnBrk="1" hangingPunct="1">
              <a:buFont typeface="Wingdings" panose="05000000000000000000" pitchFamily="2" charset="2"/>
              <a:buAutoNum type="arabicPeriod"/>
            </a:pPr>
            <a:r>
              <a:rPr lang="en-US" smtClean="0"/>
              <a:t>Regression Analysis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13</a:t>
            </a:fld>
            <a:endParaRPr lang="en-US"/>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Industrial Engineering Method</a:t>
            </a:r>
          </a:p>
        </p:txBody>
      </p:sp>
      <p:sp>
        <p:nvSpPr>
          <p:cNvPr id="21507" name="Rectangle 3"/>
          <p:cNvSpPr>
            <a:spLocks noGrp="1" noChangeArrowheads="1"/>
          </p:cNvSpPr>
          <p:nvPr>
            <p:ph idx="1"/>
          </p:nvPr>
        </p:nvSpPr>
        <p:spPr/>
        <p:txBody>
          <a:bodyPr/>
          <a:lstStyle/>
          <a:p>
            <a:pPr eaLnBrk="1" hangingPunct="1"/>
            <a:r>
              <a:rPr lang="en-US" smtClean="0"/>
              <a:t>Estimates cost functions by analyzing the relationship between inputs and outputs in physical terms</a:t>
            </a:r>
          </a:p>
          <a:p>
            <a:pPr eaLnBrk="1" hangingPunct="1"/>
            <a:r>
              <a:rPr lang="en-US" smtClean="0"/>
              <a:t>Includes time-and-motion studies</a:t>
            </a:r>
          </a:p>
          <a:p>
            <a:pPr eaLnBrk="1" hangingPunct="1"/>
            <a:r>
              <a:rPr lang="en-US" smtClean="0"/>
              <a:t>Very thorough and detailed, but also costly and time-consuming</a:t>
            </a:r>
          </a:p>
          <a:p>
            <a:pPr eaLnBrk="1" hangingPunct="1"/>
            <a:r>
              <a:rPr lang="en-US" smtClean="0"/>
              <a:t>Also called the Work-Measurement Method</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14</a:t>
            </a:fld>
            <a:endParaRPr lang="en-US"/>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smtClean="0"/>
              <a:t>Conference Method</a:t>
            </a:r>
          </a:p>
        </p:txBody>
      </p:sp>
      <p:sp>
        <p:nvSpPr>
          <p:cNvPr id="22531" name="Rectangle 3"/>
          <p:cNvSpPr>
            <a:spLocks noGrp="1" noChangeArrowheads="1"/>
          </p:cNvSpPr>
          <p:nvPr>
            <p:ph idx="1"/>
          </p:nvPr>
        </p:nvSpPr>
        <p:spPr/>
        <p:txBody>
          <a:bodyPr/>
          <a:lstStyle/>
          <a:p>
            <a:pPr eaLnBrk="1" hangingPunct="1"/>
            <a:r>
              <a:rPr lang="en-US" smtClean="0"/>
              <a:t>Estimates cost functions on the basis of analysis and opinions about costs and their drivers gathered from various departments of a company</a:t>
            </a:r>
          </a:p>
          <a:p>
            <a:pPr eaLnBrk="1" hangingPunct="1"/>
            <a:r>
              <a:rPr lang="en-US" smtClean="0"/>
              <a:t>Pools expert knowledge</a:t>
            </a:r>
          </a:p>
          <a:p>
            <a:pPr eaLnBrk="1" hangingPunct="1"/>
            <a:r>
              <a:rPr lang="en-US" smtClean="0"/>
              <a:t>Reliance on opinions still make this method subjective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15</a:t>
            </a:fld>
            <a:endParaRPr lang="en-US"/>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Account Analysis Method</a:t>
            </a:r>
          </a:p>
        </p:txBody>
      </p:sp>
      <p:sp>
        <p:nvSpPr>
          <p:cNvPr id="23555" name="Rectangle 3"/>
          <p:cNvSpPr>
            <a:spLocks noGrp="1" noChangeArrowheads="1"/>
          </p:cNvSpPr>
          <p:nvPr>
            <p:ph idx="1"/>
          </p:nvPr>
        </p:nvSpPr>
        <p:spPr/>
        <p:txBody>
          <a:bodyPr/>
          <a:lstStyle/>
          <a:p>
            <a:pPr eaLnBrk="1" hangingPunct="1"/>
            <a:r>
              <a:rPr lang="en-US" smtClean="0"/>
              <a:t>Estimates cost functions by classifying various cost accounts as variable, fixed or mixed with respect to the identified level of activity</a:t>
            </a:r>
          </a:p>
          <a:p>
            <a:pPr eaLnBrk="1" hangingPunct="1"/>
            <a:r>
              <a:rPr lang="en-US" smtClean="0"/>
              <a:t>Is reasonably accurate, cost-effective, and easy to use, but is subjective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16</a:t>
            </a:fld>
            <a:endParaRPr lang="en-US"/>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Qualitative Analysis</a:t>
            </a:r>
          </a:p>
        </p:txBody>
      </p:sp>
      <p:sp>
        <p:nvSpPr>
          <p:cNvPr id="24579" name="Rectangle 3"/>
          <p:cNvSpPr>
            <a:spLocks noGrp="1" noChangeArrowheads="1"/>
          </p:cNvSpPr>
          <p:nvPr>
            <p:ph idx="1"/>
          </p:nvPr>
        </p:nvSpPr>
        <p:spPr/>
        <p:txBody>
          <a:bodyPr/>
          <a:lstStyle/>
          <a:p>
            <a:pPr eaLnBrk="1" hangingPunct="1"/>
            <a:r>
              <a:rPr lang="en-US" smtClean="0"/>
              <a:t>Uses a formal mathematical method to fit cost functions to past data observations</a:t>
            </a:r>
          </a:p>
          <a:p>
            <a:pPr eaLnBrk="1" hangingPunct="1"/>
            <a:r>
              <a:rPr lang="en-US" smtClean="0"/>
              <a:t>Advantage: results are objective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17</a:t>
            </a:fld>
            <a:endParaRPr lang="en-US"/>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eaLnBrk="1" fontAlgn="auto" hangingPunct="1">
              <a:spcAft>
                <a:spcPts val="0"/>
              </a:spcAft>
              <a:defRPr/>
            </a:pPr>
            <a:r>
              <a:rPr lang="en-US" sz="3900"/>
              <a:t>Steps in Estimating a Cost Function Using Quantitative Analysis</a:t>
            </a:r>
          </a:p>
        </p:txBody>
      </p:sp>
      <p:sp>
        <p:nvSpPr>
          <p:cNvPr id="25603" name="Rectangle 3"/>
          <p:cNvSpPr>
            <a:spLocks noGrp="1" noChangeArrowheads="1"/>
          </p:cNvSpPr>
          <p:nvPr>
            <p:ph idx="1"/>
          </p:nvPr>
        </p:nvSpPr>
        <p:spPr/>
        <p:txBody>
          <a:bodyPr/>
          <a:lstStyle/>
          <a:p>
            <a:pPr marL="590550" indent="-590550" eaLnBrk="1" hangingPunct="1">
              <a:lnSpc>
                <a:spcPct val="80000"/>
              </a:lnSpc>
              <a:buFont typeface="Wingdings" panose="05000000000000000000" pitchFamily="2" charset="2"/>
              <a:buAutoNum type="arabicPeriod"/>
            </a:pPr>
            <a:r>
              <a:rPr lang="en-US" sz="2700" smtClean="0"/>
              <a:t>Choose the dependent variable (the cost to be predicted)</a:t>
            </a:r>
          </a:p>
          <a:p>
            <a:pPr marL="590550" indent="-590550" eaLnBrk="1" hangingPunct="1">
              <a:lnSpc>
                <a:spcPct val="80000"/>
              </a:lnSpc>
              <a:buFont typeface="Wingdings" panose="05000000000000000000" pitchFamily="2" charset="2"/>
              <a:buAutoNum type="arabicPeriod"/>
            </a:pPr>
            <a:r>
              <a:rPr lang="en-US" sz="2700" smtClean="0"/>
              <a:t>Identify the independent variable or cost driver</a:t>
            </a:r>
          </a:p>
          <a:p>
            <a:pPr marL="590550" indent="-590550" eaLnBrk="1" hangingPunct="1">
              <a:lnSpc>
                <a:spcPct val="80000"/>
              </a:lnSpc>
              <a:buFont typeface="Wingdings" panose="05000000000000000000" pitchFamily="2" charset="2"/>
              <a:buAutoNum type="arabicPeriod"/>
            </a:pPr>
            <a:r>
              <a:rPr lang="en-US" sz="2700" smtClean="0"/>
              <a:t>Collect data on the dependent variable and the cost driver</a:t>
            </a:r>
          </a:p>
          <a:p>
            <a:pPr marL="590550" indent="-590550" eaLnBrk="1" hangingPunct="1">
              <a:lnSpc>
                <a:spcPct val="80000"/>
              </a:lnSpc>
              <a:buFont typeface="Wingdings" panose="05000000000000000000" pitchFamily="2" charset="2"/>
              <a:buAutoNum type="arabicPeriod"/>
            </a:pPr>
            <a:r>
              <a:rPr lang="en-US" sz="2700" smtClean="0"/>
              <a:t>Plot the data</a:t>
            </a:r>
          </a:p>
          <a:p>
            <a:pPr marL="590550" indent="-590550" eaLnBrk="1" hangingPunct="1">
              <a:lnSpc>
                <a:spcPct val="80000"/>
              </a:lnSpc>
              <a:buFont typeface="Wingdings" panose="05000000000000000000" pitchFamily="2" charset="2"/>
              <a:buAutoNum type="arabicPeriod"/>
            </a:pPr>
            <a:r>
              <a:rPr lang="en-US" sz="2700" smtClean="0"/>
              <a:t>Estimate the cost function using the High-Low Method or Regression Analysis</a:t>
            </a:r>
          </a:p>
          <a:p>
            <a:pPr marL="590550" indent="-590550" eaLnBrk="1" hangingPunct="1">
              <a:lnSpc>
                <a:spcPct val="80000"/>
              </a:lnSpc>
              <a:buFont typeface="Wingdings" panose="05000000000000000000" pitchFamily="2" charset="2"/>
              <a:buAutoNum type="arabicPeriod"/>
            </a:pPr>
            <a:r>
              <a:rPr lang="en-US" sz="2700" smtClean="0"/>
              <a:t>Evaluate the cost driver of the estimated cost function</a:t>
            </a:r>
          </a:p>
        </p:txBody>
      </p:sp>
      <p:sp>
        <p:nvSpPr>
          <p:cNvPr id="2" name="Slide Number Placeholder 1"/>
          <p:cNvSpPr>
            <a:spLocks noGrp="1"/>
          </p:cNvSpPr>
          <p:nvPr>
            <p:ph type="sldNum" sz="quarter" idx="11"/>
          </p:nvPr>
        </p:nvSpPr>
        <p:spPr/>
        <p:txBody>
          <a:bodyPr/>
          <a:lstStyle/>
          <a:p>
            <a:fld id="{E400A521-BC40-45B4-85E1-41CAE89E6DDE}" type="slidenum">
              <a:rPr lang="en-US" smtClean="0"/>
              <a:pPr/>
              <a:t>18</a:t>
            </a:fld>
            <a:endParaRPr lang="en-US"/>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mtClean="0"/>
              <a:t>Sample Cost – Activity Plot</a:t>
            </a:r>
          </a:p>
        </p:txBody>
      </p:sp>
      <p:pic>
        <p:nvPicPr>
          <p:cNvPr id="26631" name="Picture 7" descr="horngren13_10_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057400"/>
            <a:ext cx="7620000" cy="40481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19</a:t>
            </a:fld>
            <a:endParaRPr lang="en-US"/>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High-Low Method</a:t>
            </a:r>
          </a:p>
        </p:txBody>
      </p:sp>
      <p:sp>
        <p:nvSpPr>
          <p:cNvPr id="27651" name="Rectangle 3"/>
          <p:cNvSpPr>
            <a:spLocks noGrp="1" noChangeArrowheads="1"/>
          </p:cNvSpPr>
          <p:nvPr>
            <p:ph idx="1"/>
          </p:nvPr>
        </p:nvSpPr>
        <p:spPr/>
        <p:txBody>
          <a:bodyPr/>
          <a:lstStyle/>
          <a:p>
            <a:pPr eaLnBrk="1" hangingPunct="1"/>
            <a:r>
              <a:rPr lang="en-US" smtClean="0"/>
              <a:t>Simplest method of quantitative analysis</a:t>
            </a:r>
          </a:p>
          <a:p>
            <a:pPr eaLnBrk="1" hangingPunct="1"/>
            <a:r>
              <a:rPr lang="en-US" smtClean="0"/>
              <a:t>Uses only the highest and lowest observed values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20</a:t>
            </a:fld>
            <a:endParaRPr lang="en-US"/>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a:xfrm>
            <a:off x="609600" y="457200"/>
            <a:ext cx="8229600" cy="1143000"/>
          </a:xfrm>
        </p:spPr>
        <p:txBody>
          <a:bodyPr/>
          <a:lstStyle/>
          <a:p>
            <a:pPr eaLnBrk="1" hangingPunct="1"/>
            <a:r>
              <a:rPr lang="en-US" smtClean="0"/>
              <a:t>High – Low Method Plot</a:t>
            </a:r>
          </a:p>
        </p:txBody>
      </p:sp>
      <p:pic>
        <p:nvPicPr>
          <p:cNvPr id="28679" name="Picture 7" descr="horngren13_10_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5800" y="1828800"/>
            <a:ext cx="7391400" cy="419417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21</a:t>
            </a:fld>
            <a:endParaRPr lang="en-US"/>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US" smtClean="0"/>
              <a:t>Steps in the High-Low Method</a:t>
            </a:r>
          </a:p>
        </p:txBody>
      </p:sp>
      <p:sp>
        <p:nvSpPr>
          <p:cNvPr id="1028" name="Rectangle 3"/>
          <p:cNvSpPr>
            <a:spLocks noGrp="1" noChangeArrowheads="1"/>
          </p:cNvSpPr>
          <p:nvPr>
            <p:ph type="body" sz="half" idx="1"/>
          </p:nvPr>
        </p:nvSpPr>
        <p:spPr/>
        <p:txBody>
          <a:bodyPr/>
          <a:lstStyle/>
          <a:p>
            <a:pPr marL="590550" indent="-590550" eaLnBrk="1" hangingPunct="1">
              <a:buFont typeface="Wingdings" panose="05000000000000000000" pitchFamily="2" charset="2"/>
              <a:buAutoNum type="arabicPeriod"/>
            </a:pPr>
            <a:endParaRPr lang="en-US" sz="2700" smtClean="0"/>
          </a:p>
          <a:p>
            <a:pPr marL="590550" indent="-590550" eaLnBrk="1" hangingPunct="1">
              <a:buFont typeface="Wingdings" panose="05000000000000000000" pitchFamily="2" charset="2"/>
              <a:buAutoNum type="arabicPeriod"/>
            </a:pPr>
            <a:r>
              <a:rPr lang="en-US" sz="2700" smtClean="0"/>
              <a:t>Calculate variable cost per unit of activity</a:t>
            </a:r>
          </a:p>
        </p:txBody>
      </p:sp>
      <p:graphicFrame>
        <p:nvGraphicFramePr>
          <p:cNvPr id="1026" name="Object 4"/>
          <p:cNvGraphicFramePr>
            <a:graphicFrameLocks noGrp="1" noChangeAspect="1"/>
          </p:cNvGraphicFramePr>
          <p:nvPr>
            <p:ph sz="half" idx="2"/>
          </p:nvPr>
        </p:nvGraphicFramePr>
        <p:xfrm>
          <a:off x="587375" y="3890963"/>
          <a:ext cx="8062913" cy="1389062"/>
        </p:xfrm>
        <a:graphic>
          <a:graphicData uri="http://schemas.openxmlformats.org/presentationml/2006/ole">
            <p:oleObj spid="_x0000_s1036" name="Worksheet" r:id="rId4" imgW="5086474" imgH="876196" progId="Excel.Sheet.8">
              <p:embed/>
            </p:oleObj>
          </a:graphicData>
        </a:graphic>
      </p:graphicFrame>
      <p:sp>
        <p:nvSpPr>
          <p:cNvPr id="2" name="Slide Number Placeholder 1"/>
          <p:cNvSpPr>
            <a:spLocks noGrp="1"/>
          </p:cNvSpPr>
          <p:nvPr>
            <p:ph type="sldNum" sz="quarter" idx="11"/>
          </p:nvPr>
        </p:nvSpPr>
        <p:spPr/>
        <p:txBody>
          <a:bodyPr/>
          <a:lstStyle/>
          <a:p>
            <a:fld id="{5EF650B8-F5FA-45F7-BFCC-68FC6F23BB16}" type="slidenum">
              <a:rPr lang="en-US" smtClean="0"/>
              <a:pPr/>
              <a:t>22</a:t>
            </a:fld>
            <a:endParaRPr lang="en-US"/>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Steps in the High-Low Method</a:t>
            </a:r>
          </a:p>
        </p:txBody>
      </p:sp>
      <p:sp>
        <p:nvSpPr>
          <p:cNvPr id="37891" name="Rectangle 3"/>
          <p:cNvSpPr>
            <a:spLocks noGrp="1" noChangeArrowheads="1"/>
          </p:cNvSpPr>
          <p:nvPr>
            <p:ph type="body" sz="half" idx="1"/>
          </p:nvPr>
        </p:nvSpPr>
        <p:spPr>
          <a:xfrm>
            <a:off x="533400" y="1828800"/>
            <a:ext cx="8153400" cy="4038600"/>
          </a:xfrm>
        </p:spPr>
        <p:txBody>
          <a:bodyPr/>
          <a:lstStyle/>
          <a:p>
            <a:pPr marL="590550" indent="-590550" eaLnBrk="1" hangingPunct="1">
              <a:buFont typeface="Wingdings" panose="05000000000000000000" pitchFamily="2" charset="2"/>
              <a:buAutoNum type="arabicPeriod" startAt="2"/>
            </a:pPr>
            <a:r>
              <a:rPr lang="en-US" sz="2700" smtClean="0"/>
              <a:t>Calculate Total Fixed Costs</a:t>
            </a:r>
          </a:p>
          <a:p>
            <a:pPr marL="590550" indent="-590550" eaLnBrk="1" hangingPunct="1">
              <a:buFont typeface="Wingdings" panose="05000000000000000000" pitchFamily="2" charset="2"/>
              <a:buNone/>
            </a:pPr>
            <a:endParaRPr lang="en-US" sz="2700" smtClean="0"/>
          </a:p>
          <a:p>
            <a:pPr marL="590550" indent="-590550" eaLnBrk="1" hangingPunct="1">
              <a:buFont typeface="Wingdings" panose="05000000000000000000" pitchFamily="2" charset="2"/>
              <a:buAutoNum type="arabicPeriod" startAt="2"/>
            </a:pPr>
            <a:endParaRPr lang="en-US" sz="2700" smtClean="0"/>
          </a:p>
          <a:p>
            <a:pPr marL="590550" indent="-590550" eaLnBrk="1" hangingPunct="1">
              <a:buFont typeface="Wingdings" panose="05000000000000000000" pitchFamily="2" charset="2"/>
              <a:buAutoNum type="arabicPeriod" startAt="2"/>
            </a:pPr>
            <a:endParaRPr lang="en-US" sz="2700" smtClean="0"/>
          </a:p>
          <a:p>
            <a:pPr marL="590550" indent="-590550" eaLnBrk="1" hangingPunct="1">
              <a:buFont typeface="Wingdings" panose="05000000000000000000" pitchFamily="2" charset="2"/>
              <a:buAutoNum type="arabicPeriod" startAt="3"/>
            </a:pPr>
            <a:r>
              <a:rPr lang="en-US" sz="2700" smtClean="0"/>
              <a:t>Summarize by writing a linear equation</a:t>
            </a:r>
          </a:p>
        </p:txBody>
      </p:sp>
      <p:graphicFrame>
        <p:nvGraphicFramePr>
          <p:cNvPr id="37892" name="Object 4"/>
          <p:cNvGraphicFramePr>
            <a:graphicFrameLocks noGrp="1" noChangeAspect="1"/>
          </p:cNvGraphicFramePr>
          <p:nvPr>
            <p:ph sz="quarter" idx="2"/>
          </p:nvPr>
        </p:nvGraphicFramePr>
        <p:xfrm>
          <a:off x="1143000" y="2362200"/>
          <a:ext cx="7391400" cy="1009650"/>
        </p:xfrm>
        <a:graphic>
          <a:graphicData uri="http://schemas.openxmlformats.org/presentationml/2006/ole">
            <p:oleObj spid="_x0000_s2065" name="Worksheet" r:id="rId4" imgW="6067353" imgH="828799" progId="Excel.Sheet.8">
              <p:embed/>
            </p:oleObj>
          </a:graphicData>
        </a:graphic>
      </p:graphicFrame>
      <p:graphicFrame>
        <p:nvGraphicFramePr>
          <p:cNvPr id="37894" name="Object 6"/>
          <p:cNvGraphicFramePr>
            <a:graphicFrameLocks noGrp="1" noChangeAspect="1"/>
          </p:cNvGraphicFramePr>
          <p:nvPr>
            <p:ph sz="quarter" idx="3"/>
          </p:nvPr>
        </p:nvGraphicFramePr>
        <p:xfrm>
          <a:off x="1219200" y="4419600"/>
          <a:ext cx="7315200" cy="1212850"/>
        </p:xfrm>
        <a:graphic>
          <a:graphicData uri="http://schemas.openxmlformats.org/presentationml/2006/ole">
            <p:oleObj spid="_x0000_s2066" name="Worksheet" r:id="rId5" imgW="4923872" imgH="815409" progId="Excel.Sheet.8">
              <p:embed/>
            </p:oleObj>
          </a:graphicData>
        </a:graphic>
      </p:graphicFrame>
      <p:sp>
        <p:nvSpPr>
          <p:cNvPr id="2" name="Slide Number Placeholder 1"/>
          <p:cNvSpPr>
            <a:spLocks noGrp="1"/>
          </p:cNvSpPr>
          <p:nvPr>
            <p:ph type="sldNum" sz="quarter" idx="11"/>
          </p:nvPr>
        </p:nvSpPr>
        <p:spPr/>
        <p:txBody>
          <a:bodyPr/>
          <a:lstStyle/>
          <a:p>
            <a:fld id="{C0C84AFF-E3AA-43BE-94AC-F939DB6CCE31}" type="slidenum">
              <a:rPr lang="en-US" smtClean="0"/>
              <a:pPr/>
              <a:t>23</a:t>
            </a:fld>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7890"/>
                                        </p:tgtEl>
                                        <p:attrNameLst>
                                          <p:attrName>style.visibility</p:attrName>
                                        </p:attrNameLst>
                                      </p:cBhvr>
                                      <p:to>
                                        <p:strVal val="visible"/>
                                      </p:to>
                                    </p:set>
                                    <p:animEffect transition="in" filter="fade">
                                      <p:cBhvr>
                                        <p:cTn id="7" dur="2000"/>
                                        <p:tgtEl>
                                          <p:spTgt spid="378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Regression Analysis</a:t>
            </a:r>
          </a:p>
        </p:txBody>
      </p:sp>
      <p:sp>
        <p:nvSpPr>
          <p:cNvPr id="29699" name="Rectangle 3"/>
          <p:cNvSpPr>
            <a:spLocks noGrp="1" noChangeArrowheads="1"/>
          </p:cNvSpPr>
          <p:nvPr>
            <p:ph idx="1"/>
          </p:nvPr>
        </p:nvSpPr>
        <p:spPr/>
        <p:txBody>
          <a:bodyPr/>
          <a:lstStyle/>
          <a:p>
            <a:pPr eaLnBrk="1" hangingPunct="1"/>
            <a:r>
              <a:rPr lang="en-US" sz="2700" smtClean="0"/>
              <a:t>Regression analysis is a statistical method that measures the average amount of change in the dependent variable associated with a unit change in one or more independent variables</a:t>
            </a:r>
          </a:p>
          <a:p>
            <a:pPr eaLnBrk="1" hangingPunct="1"/>
            <a:r>
              <a:rPr lang="en-US" sz="2700" smtClean="0"/>
              <a:t>Is more accurate than the High-Low method because the regression equation estimates costs using information from </a:t>
            </a:r>
            <a:r>
              <a:rPr lang="en-US" sz="2700" i="1" u="sng" smtClean="0"/>
              <a:t>all</a:t>
            </a:r>
            <a:r>
              <a:rPr lang="en-US" sz="2700" smtClean="0"/>
              <a:t> observations; the High-Low method uses only </a:t>
            </a:r>
            <a:r>
              <a:rPr lang="en-US" sz="2700" i="1" u="sng" smtClean="0"/>
              <a:t>two</a:t>
            </a:r>
            <a:r>
              <a:rPr lang="en-US" sz="2700" smtClean="0"/>
              <a:t> observations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24</a:t>
            </a:fld>
            <a:endParaRPr lang="en-US"/>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Types of Regression</a:t>
            </a:r>
          </a:p>
        </p:txBody>
      </p:sp>
      <p:sp>
        <p:nvSpPr>
          <p:cNvPr id="30723" name="Rectangle 3"/>
          <p:cNvSpPr>
            <a:spLocks noGrp="1" noChangeArrowheads="1"/>
          </p:cNvSpPr>
          <p:nvPr>
            <p:ph idx="1"/>
          </p:nvPr>
        </p:nvSpPr>
        <p:spPr/>
        <p:txBody>
          <a:bodyPr/>
          <a:lstStyle/>
          <a:p>
            <a:pPr eaLnBrk="1" hangingPunct="1"/>
            <a:r>
              <a:rPr lang="en-US" smtClean="0"/>
              <a:t>Simple – estimates the relationship between the dependent variable and </a:t>
            </a:r>
            <a:r>
              <a:rPr lang="en-US" i="1" u="sng" smtClean="0"/>
              <a:t>one</a:t>
            </a:r>
            <a:r>
              <a:rPr lang="en-US" smtClean="0"/>
              <a:t> independent variable</a:t>
            </a:r>
          </a:p>
          <a:p>
            <a:pPr eaLnBrk="1" hangingPunct="1"/>
            <a:r>
              <a:rPr lang="en-US" smtClean="0"/>
              <a:t>Multiple – estimates the relationship between the dependent variable and </a:t>
            </a:r>
            <a:r>
              <a:rPr lang="en-US" i="1" u="sng" smtClean="0"/>
              <a:t>two or more</a:t>
            </a:r>
            <a:r>
              <a:rPr lang="en-US" smtClean="0"/>
              <a:t> independent variables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25</a:t>
            </a:fld>
            <a:endParaRPr lang="en-US"/>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t>Sample Regression Model Plot</a:t>
            </a:r>
          </a:p>
        </p:txBody>
      </p:sp>
      <p:pic>
        <p:nvPicPr>
          <p:cNvPr id="31751" name="Picture 7" descr="horngren13_10_6"/>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2133600"/>
            <a:ext cx="7543800" cy="3998913"/>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26</a:t>
            </a:fld>
            <a:endParaRPr lang="en-US"/>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a:xfrm>
            <a:off x="762000" y="762000"/>
            <a:ext cx="8229600" cy="1143000"/>
          </a:xfrm>
        </p:spPr>
        <p:txBody>
          <a:bodyPr/>
          <a:lstStyle/>
          <a:p>
            <a:pPr eaLnBrk="1" hangingPunct="1"/>
            <a:r>
              <a:rPr lang="en-US" smtClean="0"/>
              <a:t>Alternative Regression Model Plot</a:t>
            </a:r>
          </a:p>
        </p:txBody>
      </p:sp>
      <p:pic>
        <p:nvPicPr>
          <p:cNvPr id="32775" name="Picture 7" descr="horngren13_10_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38200" y="2066925"/>
            <a:ext cx="7467600" cy="38735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27</a:t>
            </a:fld>
            <a:endParaRPr lang="en-US"/>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Terminology</a:t>
            </a:r>
          </a:p>
        </p:txBody>
      </p:sp>
      <p:sp>
        <p:nvSpPr>
          <p:cNvPr id="33795" name="Rectangle 3"/>
          <p:cNvSpPr>
            <a:spLocks noGrp="1" noChangeArrowheads="1"/>
          </p:cNvSpPr>
          <p:nvPr>
            <p:ph idx="1"/>
          </p:nvPr>
        </p:nvSpPr>
        <p:spPr/>
        <p:txBody>
          <a:bodyPr/>
          <a:lstStyle/>
          <a:p>
            <a:pPr eaLnBrk="1" hangingPunct="1"/>
            <a:r>
              <a:rPr lang="en-US" smtClean="0"/>
              <a:t>Goodness of Fit – indicates the strength of the relationship between the cost driver and costs</a:t>
            </a:r>
          </a:p>
          <a:p>
            <a:pPr eaLnBrk="1" hangingPunct="1"/>
            <a:r>
              <a:rPr lang="en-US" smtClean="0"/>
              <a:t>Residual Term – measures the distance between actual cost and estimated cost for each observation</a:t>
            </a:r>
          </a:p>
        </p:txBody>
      </p:sp>
      <p:sp>
        <p:nvSpPr>
          <p:cNvPr id="2" name="Slide Number Placeholder 1"/>
          <p:cNvSpPr>
            <a:spLocks noGrp="1"/>
          </p:cNvSpPr>
          <p:nvPr>
            <p:ph type="sldNum" sz="quarter" idx="11"/>
          </p:nvPr>
        </p:nvSpPr>
        <p:spPr/>
        <p:txBody>
          <a:bodyPr/>
          <a:lstStyle/>
          <a:p>
            <a:fld id="{E400A521-BC40-45B4-85E1-41CAE89E6DDE}" type="slidenum">
              <a:rPr lang="en-US" smtClean="0"/>
              <a:pPr/>
              <a:t>28</a:t>
            </a:fld>
            <a:endParaRPr lang="en-US"/>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eaLnBrk="1" hangingPunct="1"/>
            <a:r>
              <a:rPr lang="en-US" sz="4000" smtClean="0"/>
              <a:t>Criteria for Evaluating </a:t>
            </a:r>
            <a:br>
              <a:rPr lang="en-US" sz="4000" smtClean="0"/>
            </a:br>
            <a:r>
              <a:rPr lang="en-US" sz="4000" smtClean="0"/>
              <a:t>Alternative Cost Drivers</a:t>
            </a:r>
          </a:p>
        </p:txBody>
      </p:sp>
      <p:sp>
        <p:nvSpPr>
          <p:cNvPr id="34819" name="Rectangle 3"/>
          <p:cNvSpPr>
            <a:spLocks noGrp="1" noChangeArrowheads="1"/>
          </p:cNvSpPr>
          <p:nvPr>
            <p:ph idx="1"/>
          </p:nvPr>
        </p:nvSpPr>
        <p:spPr>
          <a:xfrm>
            <a:off x="457200" y="2087563"/>
            <a:ext cx="8229600" cy="4389437"/>
          </a:xfrm>
        </p:spPr>
        <p:txBody>
          <a:bodyPr/>
          <a:lstStyle/>
          <a:p>
            <a:pPr marL="590550" indent="-590550" eaLnBrk="1" hangingPunct="1">
              <a:buFont typeface="Wingdings" panose="05000000000000000000" pitchFamily="2" charset="2"/>
              <a:buAutoNum type="arabicPeriod"/>
            </a:pPr>
            <a:endParaRPr lang="en-US" smtClean="0"/>
          </a:p>
          <a:p>
            <a:pPr marL="590550" indent="-590550" eaLnBrk="1" hangingPunct="1">
              <a:buFont typeface="Wingdings" panose="05000000000000000000" pitchFamily="2" charset="2"/>
              <a:buAutoNum type="arabicPeriod"/>
            </a:pPr>
            <a:r>
              <a:rPr lang="en-US" smtClean="0"/>
              <a:t>Economic Plausibility</a:t>
            </a:r>
          </a:p>
          <a:p>
            <a:pPr marL="590550" indent="-590550" eaLnBrk="1" hangingPunct="1">
              <a:buFont typeface="Wingdings" panose="05000000000000000000" pitchFamily="2" charset="2"/>
              <a:buAutoNum type="arabicPeriod"/>
            </a:pPr>
            <a:r>
              <a:rPr lang="en-US" smtClean="0"/>
              <a:t>Goodness of Fit</a:t>
            </a:r>
          </a:p>
          <a:p>
            <a:pPr marL="590550" indent="-590550" eaLnBrk="1" hangingPunct="1">
              <a:buFont typeface="Wingdings" panose="05000000000000000000" pitchFamily="2" charset="2"/>
              <a:buAutoNum type="arabicPeriod"/>
            </a:pPr>
            <a:r>
              <a:rPr lang="en-US" smtClean="0"/>
              <a:t>Significance of the Independent Variable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29</a:t>
            </a:fld>
            <a:endParaRPr lang="en-US"/>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Nonlinear Cost Functions</a:t>
            </a:r>
          </a:p>
        </p:txBody>
      </p:sp>
      <p:sp>
        <p:nvSpPr>
          <p:cNvPr id="35843" name="Rectangle 3"/>
          <p:cNvSpPr>
            <a:spLocks noGrp="1" noChangeArrowheads="1"/>
          </p:cNvSpPr>
          <p:nvPr>
            <p:ph idx="1"/>
          </p:nvPr>
        </p:nvSpPr>
        <p:spPr/>
        <p:txBody>
          <a:bodyPr/>
          <a:lstStyle/>
          <a:p>
            <a:pPr marL="590550" indent="-590550" eaLnBrk="1" hangingPunct="1">
              <a:lnSpc>
                <a:spcPct val="80000"/>
              </a:lnSpc>
              <a:buFont typeface="Wingdings" panose="05000000000000000000" pitchFamily="2" charset="2"/>
              <a:buAutoNum type="arabicPeriod"/>
            </a:pPr>
            <a:r>
              <a:rPr lang="en-US" sz="2700" smtClean="0"/>
              <a:t>Economies of Scale</a:t>
            </a:r>
          </a:p>
          <a:p>
            <a:pPr marL="590550" indent="-590550" eaLnBrk="1" hangingPunct="1">
              <a:lnSpc>
                <a:spcPct val="80000"/>
              </a:lnSpc>
              <a:buFont typeface="Wingdings" panose="05000000000000000000" pitchFamily="2" charset="2"/>
              <a:buAutoNum type="arabicPeriod"/>
            </a:pPr>
            <a:r>
              <a:rPr lang="en-US" sz="2700" smtClean="0"/>
              <a:t>Quantity Discounts</a:t>
            </a:r>
          </a:p>
          <a:p>
            <a:pPr marL="590550" indent="-590550" eaLnBrk="1" hangingPunct="1">
              <a:lnSpc>
                <a:spcPct val="80000"/>
              </a:lnSpc>
              <a:buFont typeface="Wingdings" panose="05000000000000000000" pitchFamily="2" charset="2"/>
              <a:buAutoNum type="arabicPeriod"/>
            </a:pPr>
            <a:r>
              <a:rPr lang="en-US" sz="2700" smtClean="0"/>
              <a:t>Step Cost Functions – resources increase in “lot-sizes”, not individual units</a:t>
            </a:r>
          </a:p>
          <a:p>
            <a:pPr marL="590550" indent="-590550" eaLnBrk="1" hangingPunct="1">
              <a:lnSpc>
                <a:spcPct val="80000"/>
              </a:lnSpc>
              <a:buFont typeface="Wingdings" panose="05000000000000000000" pitchFamily="2" charset="2"/>
              <a:buAutoNum type="arabicPeriod"/>
            </a:pPr>
            <a:r>
              <a:rPr lang="en-US" sz="2700" smtClean="0"/>
              <a:t>Learning Curves – labor hours consumed decrease as workers learn their jobs and become better at them</a:t>
            </a:r>
          </a:p>
          <a:p>
            <a:pPr marL="590550" indent="-590550" eaLnBrk="1" hangingPunct="1">
              <a:lnSpc>
                <a:spcPct val="80000"/>
              </a:lnSpc>
              <a:buFont typeface="Wingdings" panose="05000000000000000000" pitchFamily="2" charset="2"/>
              <a:buAutoNum type="arabicPeriod"/>
            </a:pPr>
            <a:r>
              <a:rPr lang="en-US" sz="2700" smtClean="0"/>
              <a:t>Experience Curve – broader application of learning curve that includes Downstream activities including marketing and distribution</a:t>
            </a:r>
          </a:p>
        </p:txBody>
      </p:sp>
      <p:sp>
        <p:nvSpPr>
          <p:cNvPr id="2" name="Slide Number Placeholder 1"/>
          <p:cNvSpPr>
            <a:spLocks noGrp="1"/>
          </p:cNvSpPr>
          <p:nvPr>
            <p:ph type="sldNum" sz="quarter" idx="11"/>
          </p:nvPr>
        </p:nvSpPr>
        <p:spPr/>
        <p:txBody>
          <a:bodyPr/>
          <a:lstStyle/>
          <a:p>
            <a:fld id="{E400A521-BC40-45B4-85E1-41CAE89E6DDE}" type="slidenum">
              <a:rPr lang="en-US" smtClean="0"/>
              <a:pPr/>
              <a:t>30</a:t>
            </a:fld>
            <a:endParaRPr lang="en-US"/>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smtClean="0"/>
              <a:t>Nonlinear Cost Functions Illustrated</a:t>
            </a:r>
          </a:p>
        </p:txBody>
      </p:sp>
      <p:pic>
        <p:nvPicPr>
          <p:cNvPr id="36871" name="Picture 7" descr="horngren13_10_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133600"/>
            <a:ext cx="7924800" cy="38862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31</a:t>
            </a:fld>
            <a:endParaRPr lang="en-US"/>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Types of Learning Curves</a:t>
            </a:r>
          </a:p>
        </p:txBody>
      </p:sp>
      <p:sp>
        <p:nvSpPr>
          <p:cNvPr id="37891" name="Rectangle 3"/>
          <p:cNvSpPr>
            <a:spLocks noGrp="1" noChangeArrowheads="1"/>
          </p:cNvSpPr>
          <p:nvPr>
            <p:ph idx="1"/>
          </p:nvPr>
        </p:nvSpPr>
        <p:spPr/>
        <p:txBody>
          <a:bodyPr/>
          <a:lstStyle/>
          <a:p>
            <a:pPr eaLnBrk="1" hangingPunct="1"/>
            <a:r>
              <a:rPr lang="en-US" sz="2700" smtClean="0"/>
              <a:t>Cumulative Average-Time Learning Model – cumulative </a:t>
            </a:r>
            <a:r>
              <a:rPr lang="en-US" sz="2700" i="1" u="sng" smtClean="0"/>
              <a:t>average time per unit</a:t>
            </a:r>
            <a:r>
              <a:rPr lang="en-US" sz="2700" smtClean="0"/>
              <a:t> declines by a constant percentage each time the cumulative quantity of units produced doubles</a:t>
            </a:r>
          </a:p>
          <a:p>
            <a:pPr eaLnBrk="1" hangingPunct="1"/>
            <a:r>
              <a:rPr lang="en-US" sz="2700" smtClean="0"/>
              <a:t>Incremental Unit-Time Learning Model – incremental </a:t>
            </a:r>
            <a:r>
              <a:rPr lang="en-US" sz="2700" i="1" u="sng" smtClean="0"/>
              <a:t>time needed to produce the last unit declines</a:t>
            </a:r>
            <a:r>
              <a:rPr lang="en-US" sz="2700" smtClean="0"/>
              <a:t> by a constant percentage each time the cumulative quantity of units produced doubles</a:t>
            </a:r>
          </a:p>
        </p:txBody>
      </p:sp>
      <p:sp>
        <p:nvSpPr>
          <p:cNvPr id="2" name="Slide Number Placeholder 1"/>
          <p:cNvSpPr>
            <a:spLocks noGrp="1"/>
          </p:cNvSpPr>
          <p:nvPr>
            <p:ph type="sldNum" sz="quarter" idx="11"/>
          </p:nvPr>
        </p:nvSpPr>
        <p:spPr/>
        <p:txBody>
          <a:bodyPr/>
          <a:lstStyle/>
          <a:p>
            <a:fld id="{E400A521-BC40-45B4-85E1-41CAE89E6DDE}" type="slidenum">
              <a:rPr lang="en-US" smtClean="0"/>
              <a:pPr/>
              <a:t>32</a:t>
            </a:fld>
            <a:endParaRPr lang="en-US"/>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Title 1"/>
          <p:cNvSpPr>
            <a:spLocks noGrp="1"/>
          </p:cNvSpPr>
          <p:nvPr>
            <p:ph type="title"/>
          </p:nvPr>
        </p:nvSpPr>
        <p:spPr>
          <a:xfrm>
            <a:off x="457200" y="990600"/>
            <a:ext cx="8229600" cy="1143000"/>
          </a:xfrm>
        </p:spPr>
        <p:txBody>
          <a:bodyPr/>
          <a:lstStyle/>
          <a:p>
            <a:pPr eaLnBrk="1" hangingPunct="1"/>
            <a:r>
              <a:rPr lang="en-US" smtClean="0"/>
              <a:t>Sample Cumulative Average-Time Model</a:t>
            </a:r>
          </a:p>
        </p:txBody>
      </p:sp>
      <p:pic>
        <p:nvPicPr>
          <p:cNvPr id="38919" name="Picture 7" descr="horngren13_10_10"/>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209800"/>
            <a:ext cx="7848600" cy="40386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33</a:t>
            </a:fld>
            <a:endParaRPr lang="en-US"/>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Title 1"/>
          <p:cNvSpPr>
            <a:spLocks noGrp="1"/>
          </p:cNvSpPr>
          <p:nvPr>
            <p:ph type="title"/>
          </p:nvPr>
        </p:nvSpPr>
        <p:spPr>
          <a:xfrm>
            <a:off x="457200" y="914400"/>
            <a:ext cx="8229600" cy="1143000"/>
          </a:xfrm>
        </p:spPr>
        <p:txBody>
          <a:bodyPr/>
          <a:lstStyle/>
          <a:p>
            <a:pPr eaLnBrk="1" hangingPunct="1"/>
            <a:r>
              <a:rPr lang="en-US" smtClean="0"/>
              <a:t>Sample Incremental Unit-Time Model</a:t>
            </a:r>
          </a:p>
        </p:txBody>
      </p:sp>
      <p:pic>
        <p:nvPicPr>
          <p:cNvPr id="39943" name="Picture 7" descr="horngren13_10_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1981200"/>
            <a:ext cx="7848600" cy="44323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34</a:t>
            </a:fld>
            <a:endParaRPr lang="en-US"/>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Title 1"/>
          <p:cNvSpPr>
            <a:spLocks noGrp="1"/>
          </p:cNvSpPr>
          <p:nvPr>
            <p:ph type="title"/>
          </p:nvPr>
        </p:nvSpPr>
        <p:spPr>
          <a:xfrm>
            <a:off x="457200" y="990600"/>
            <a:ext cx="8229600" cy="1143000"/>
          </a:xfrm>
        </p:spPr>
        <p:txBody>
          <a:bodyPr/>
          <a:lstStyle/>
          <a:p>
            <a:pPr eaLnBrk="1" hangingPunct="1"/>
            <a:r>
              <a:rPr lang="en-US" smtClean="0"/>
              <a:t>Time Learning Model Comparative Plots</a:t>
            </a:r>
          </a:p>
        </p:txBody>
      </p:sp>
      <p:pic>
        <p:nvPicPr>
          <p:cNvPr id="40967" name="Picture 7" descr="horngren13_10_1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209800"/>
            <a:ext cx="7620000" cy="3352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35</a:t>
            </a:fld>
            <a:endParaRPr lang="en-US"/>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Title 1"/>
          <p:cNvSpPr>
            <a:spLocks noGrp="1"/>
          </p:cNvSpPr>
          <p:nvPr>
            <p:ph type="title"/>
          </p:nvPr>
        </p:nvSpPr>
        <p:spPr>
          <a:xfrm>
            <a:off x="457200" y="990600"/>
            <a:ext cx="8229600" cy="1143000"/>
          </a:xfrm>
        </p:spPr>
        <p:txBody>
          <a:bodyPr/>
          <a:lstStyle/>
          <a:p>
            <a:pPr eaLnBrk="1" hangingPunct="1"/>
            <a:r>
              <a:rPr lang="en-US" smtClean="0"/>
              <a:t>Predicting Costs Using Alternative Time Learning Models</a:t>
            </a:r>
          </a:p>
        </p:txBody>
      </p:sp>
      <p:pic>
        <p:nvPicPr>
          <p:cNvPr id="41991" name="Picture 7" descr="horngren13_10_1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3400" y="2189163"/>
            <a:ext cx="7848600" cy="39830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36</a:t>
            </a:fld>
            <a:endParaRPr lang="en-US"/>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The Ideal Database</a:t>
            </a:r>
          </a:p>
        </p:txBody>
      </p:sp>
      <p:sp>
        <p:nvSpPr>
          <p:cNvPr id="43011" name="Rectangle 3"/>
          <p:cNvSpPr>
            <a:spLocks noGrp="1" noChangeArrowheads="1"/>
          </p:cNvSpPr>
          <p:nvPr>
            <p:ph idx="1"/>
          </p:nvPr>
        </p:nvSpPr>
        <p:spPr/>
        <p:txBody>
          <a:bodyPr/>
          <a:lstStyle/>
          <a:p>
            <a:pPr marL="590550" indent="-590550" eaLnBrk="1" hangingPunct="1">
              <a:buFont typeface="Wingdings" panose="05000000000000000000" pitchFamily="2" charset="2"/>
              <a:buAutoNum type="arabicPeriod"/>
            </a:pPr>
            <a:r>
              <a:rPr lang="en-US" smtClean="0"/>
              <a:t>The database should contain numerous reliably measured observations of the cost driver and the costs</a:t>
            </a:r>
          </a:p>
          <a:p>
            <a:pPr marL="590550" indent="-590550" eaLnBrk="1" hangingPunct="1">
              <a:buFont typeface="Wingdings" panose="05000000000000000000" pitchFamily="2" charset="2"/>
              <a:buAutoNum type="arabicPeriod"/>
            </a:pPr>
            <a:r>
              <a:rPr lang="en-US" smtClean="0"/>
              <a:t>In relation to the cost driver, the database should consider many values spanning a wide range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37</a:t>
            </a:fld>
            <a:endParaRPr lang="en-US"/>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Data Problems</a:t>
            </a:r>
          </a:p>
        </p:txBody>
      </p:sp>
      <p:sp>
        <p:nvSpPr>
          <p:cNvPr id="44035" name="Rectangle 3"/>
          <p:cNvSpPr>
            <a:spLocks noGrp="1" noChangeArrowheads="1"/>
          </p:cNvSpPr>
          <p:nvPr>
            <p:ph idx="1"/>
          </p:nvPr>
        </p:nvSpPr>
        <p:spPr/>
        <p:txBody>
          <a:bodyPr/>
          <a:lstStyle/>
          <a:p>
            <a:pPr eaLnBrk="1" hangingPunct="1"/>
            <a:r>
              <a:rPr lang="en-US" smtClean="0"/>
              <a:t>The time period for measuring the dependent variable does not match the period for measuring the cost driver</a:t>
            </a:r>
          </a:p>
          <a:p>
            <a:pPr eaLnBrk="1" hangingPunct="1"/>
            <a:r>
              <a:rPr lang="en-US" smtClean="0"/>
              <a:t>Fixed costs are allocated as if they are variable</a:t>
            </a:r>
          </a:p>
          <a:p>
            <a:pPr eaLnBrk="1" hangingPunct="1"/>
            <a:r>
              <a:rPr lang="en-US" smtClean="0"/>
              <a:t>Data are either not available for all observations or are not uniformly reliable</a:t>
            </a:r>
          </a:p>
        </p:txBody>
      </p:sp>
      <p:sp>
        <p:nvSpPr>
          <p:cNvPr id="2" name="Slide Number Placeholder 1"/>
          <p:cNvSpPr>
            <a:spLocks noGrp="1"/>
          </p:cNvSpPr>
          <p:nvPr>
            <p:ph type="sldNum" sz="quarter" idx="11"/>
          </p:nvPr>
        </p:nvSpPr>
        <p:spPr/>
        <p:txBody>
          <a:bodyPr/>
          <a:lstStyle/>
          <a:p>
            <a:fld id="{E400A521-BC40-45B4-85E1-41CAE89E6DDE}" type="slidenum">
              <a:rPr lang="en-US" smtClean="0"/>
              <a:pPr/>
              <a:t>38</a:t>
            </a:fld>
            <a:endParaRPr lang="en-US"/>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Data Problems</a:t>
            </a:r>
          </a:p>
        </p:txBody>
      </p:sp>
      <p:sp>
        <p:nvSpPr>
          <p:cNvPr id="45059" name="Rectangle 3"/>
          <p:cNvSpPr>
            <a:spLocks noGrp="1" noChangeArrowheads="1"/>
          </p:cNvSpPr>
          <p:nvPr>
            <p:ph idx="1"/>
          </p:nvPr>
        </p:nvSpPr>
        <p:spPr/>
        <p:txBody>
          <a:bodyPr/>
          <a:lstStyle/>
          <a:p>
            <a:pPr eaLnBrk="1" hangingPunct="1">
              <a:lnSpc>
                <a:spcPct val="90000"/>
              </a:lnSpc>
            </a:pPr>
            <a:r>
              <a:rPr lang="en-US" smtClean="0"/>
              <a:t>Extreme values of observations occur from errors in recording costs</a:t>
            </a:r>
          </a:p>
          <a:p>
            <a:pPr eaLnBrk="1" hangingPunct="1">
              <a:lnSpc>
                <a:spcPct val="90000"/>
              </a:lnSpc>
            </a:pPr>
            <a:r>
              <a:rPr lang="en-US" smtClean="0"/>
              <a:t>There is no homogeneous relationship between the cost driver and the individual cost items in the dependent variable-cost pool.  A homogeneous relationship exists when each activity whose costs are included in the dependent variable has the same cost driver</a:t>
            </a:r>
          </a:p>
        </p:txBody>
      </p:sp>
      <p:sp>
        <p:nvSpPr>
          <p:cNvPr id="2" name="Slide Number Placeholder 1"/>
          <p:cNvSpPr>
            <a:spLocks noGrp="1"/>
          </p:cNvSpPr>
          <p:nvPr>
            <p:ph type="sldNum" sz="quarter" idx="11"/>
          </p:nvPr>
        </p:nvSpPr>
        <p:spPr/>
        <p:txBody>
          <a:bodyPr/>
          <a:lstStyle/>
          <a:p>
            <a:fld id="{E400A521-BC40-45B4-85E1-41CAE89E6DDE}" type="slidenum">
              <a:rPr lang="en-US" smtClean="0"/>
              <a:pPr/>
              <a:t>39</a:t>
            </a:fld>
            <a:endParaRPr lang="en-US"/>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Data Problems</a:t>
            </a:r>
          </a:p>
        </p:txBody>
      </p:sp>
      <p:sp>
        <p:nvSpPr>
          <p:cNvPr id="46083" name="Rectangle 3"/>
          <p:cNvSpPr>
            <a:spLocks noGrp="1" noChangeArrowheads="1"/>
          </p:cNvSpPr>
          <p:nvPr>
            <p:ph idx="1"/>
          </p:nvPr>
        </p:nvSpPr>
        <p:spPr/>
        <p:txBody>
          <a:bodyPr/>
          <a:lstStyle/>
          <a:p>
            <a:pPr eaLnBrk="1" hangingPunct="1"/>
            <a:r>
              <a:rPr lang="en-US" smtClean="0"/>
              <a:t>The relationship between the cost driver and the cost is not stationary</a:t>
            </a:r>
          </a:p>
          <a:p>
            <a:pPr eaLnBrk="1" hangingPunct="1"/>
            <a:r>
              <a:rPr lang="en-US" smtClean="0"/>
              <a:t>Inflation has affected costs, the driver, or both</a:t>
            </a:r>
          </a:p>
        </p:txBody>
      </p:sp>
      <p:sp>
        <p:nvSpPr>
          <p:cNvPr id="2" name="Slide Number Placeholder 1"/>
          <p:cNvSpPr>
            <a:spLocks noGrp="1"/>
          </p:cNvSpPr>
          <p:nvPr>
            <p:ph type="sldNum" sz="quarter" idx="11"/>
          </p:nvPr>
        </p:nvSpPr>
        <p:spPr/>
        <p:txBody>
          <a:bodyPr/>
          <a:lstStyle/>
          <a:p>
            <a:fld id="{E400A521-BC40-45B4-85E1-41CAE89E6DDE}" type="slidenum">
              <a:rPr lang="en-US" smtClean="0"/>
              <a:pPr/>
              <a:t>40</a:t>
            </a:fld>
            <a:endParaRPr lang="en-US"/>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5154" name="Object 2"/>
          <p:cNvGraphicFramePr>
            <a:graphicFrameLocks/>
          </p:cNvGraphicFramePr>
          <p:nvPr/>
        </p:nvGraphicFramePr>
        <p:xfrm>
          <a:off x="381000" y="2667000"/>
          <a:ext cx="8445500" cy="3402013"/>
        </p:xfrm>
        <a:graphic>
          <a:graphicData uri="http://schemas.openxmlformats.org/presentationml/2006/ole">
            <p:oleObj spid="_x0000_s103431" name="Worksheet" r:id="rId4" imgW="4715005" imgH="1876421" progId="Excel.Sheet.8">
              <p:embed/>
            </p:oleObj>
          </a:graphicData>
        </a:graphic>
      </p:graphicFrame>
      <p:sp>
        <p:nvSpPr>
          <p:cNvPr id="305155" name="Rectangle 3"/>
          <p:cNvSpPr>
            <a:spLocks noChangeArrowheads="1"/>
          </p:cNvSpPr>
          <p:nvPr/>
        </p:nvSpPr>
        <p:spPr bwMode="auto">
          <a:xfrm>
            <a:off x="382588" y="1525588"/>
            <a:ext cx="86074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b="0">
                <a:solidFill>
                  <a:schemeClr val="tx2"/>
                </a:solidFill>
                <a:effectLst>
                  <a:outerShdw blurRad="38100" dist="38100" dir="2700000" algn="tl">
                    <a:srgbClr val="000000"/>
                  </a:outerShdw>
                </a:effectLst>
              </a:rPr>
              <a:t>Recall the summary of our cost behavior discussion from an earlier chapter.</a:t>
            </a:r>
          </a:p>
        </p:txBody>
      </p:sp>
      <p:sp>
        <p:nvSpPr>
          <p:cNvPr id="305156" name="Rectangle 4"/>
          <p:cNvSpPr>
            <a:spLocks noGrp="1" noChangeArrowheads="1"/>
          </p:cNvSpPr>
          <p:nvPr>
            <p:ph type="title"/>
          </p:nvPr>
        </p:nvSpPr>
        <p:spPr>
          <a:xfrm>
            <a:off x="457200" y="533400"/>
            <a:ext cx="8305800" cy="780288"/>
          </a:xfrm>
        </p:spPr>
        <p:txBody>
          <a:bodyPr>
            <a:normAutofit fontScale="90000"/>
          </a:bodyPr>
          <a:lstStyle/>
          <a:p>
            <a:r>
              <a:rPr lang="en-US" dirty="0"/>
              <a:t>Types of Cost Behavior Patterns</a:t>
            </a:r>
          </a:p>
        </p:txBody>
      </p:sp>
      <p:sp>
        <p:nvSpPr>
          <p:cNvPr id="2" name="Slide Number Placeholder 1"/>
          <p:cNvSpPr>
            <a:spLocks noGrp="1"/>
          </p:cNvSpPr>
          <p:nvPr>
            <p:ph type="sldNum" sz="quarter" idx="11"/>
          </p:nvPr>
        </p:nvSpPr>
        <p:spPr/>
        <p:txBody>
          <a:bodyPr/>
          <a:lstStyle/>
          <a:p>
            <a:fld id="{6B0BEF0B-2F81-4CB7-869C-226535C07013}" type="slidenum">
              <a:rPr lang="en-US" smtClean="0"/>
              <a:pPr/>
              <a:t>41</a:t>
            </a:fld>
            <a:endParaRPr lang="en-US"/>
          </a:p>
        </p:txBody>
      </p:sp>
    </p:spTree>
    <p:extLst>
      <p:ext uri="{BB962C8B-B14F-4D97-AF65-F5344CB8AC3E}">
        <p14:creationId xmlns:p14="http://schemas.microsoft.com/office/powerpoint/2010/main" xmlns="" val="2974592582"/>
      </p:ext>
    </p:extLst>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457200" y="2286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The Activity Base</a:t>
            </a:r>
          </a:p>
        </p:txBody>
      </p:sp>
      <p:sp>
        <p:nvSpPr>
          <p:cNvPr id="307203" name="Oval 3"/>
          <p:cNvSpPr>
            <a:spLocks noChangeArrowheads="1"/>
          </p:cNvSpPr>
          <p:nvPr/>
        </p:nvSpPr>
        <p:spPr bwMode="auto">
          <a:xfrm>
            <a:off x="2320925" y="2654300"/>
            <a:ext cx="4768850" cy="2565400"/>
          </a:xfrm>
          <a:prstGeom prst="ellipse">
            <a:avLst/>
          </a:prstGeom>
          <a:solidFill>
            <a:srgbClr val="FFFFEF"/>
          </a:solidFill>
          <a:ln w="25400">
            <a:solidFill>
              <a:schemeClr val="tx1"/>
            </a:solidFill>
            <a:round/>
            <a:headEnd/>
            <a:tailEnd/>
          </a:ln>
          <a:effectLst>
            <a:outerShdw dist="107763" dir="2700000" algn="ctr" rotWithShape="0">
              <a:schemeClr val="bg2"/>
            </a:outerShdw>
          </a:effectLst>
        </p:spPr>
        <p:txBody>
          <a:bodyPr anchor="ctr" anchorCtr="1"/>
          <a:lstStyle/>
          <a:p>
            <a:pPr algn="ctr" eaLnBrk="1" hangingPunct="1"/>
            <a:r>
              <a:rPr lang="en-US" sz="2800">
                <a:solidFill>
                  <a:schemeClr val="tx2"/>
                </a:solidFill>
              </a:rPr>
              <a:t>A measure of what causes the incurrence of a variable cost</a:t>
            </a:r>
          </a:p>
        </p:txBody>
      </p:sp>
      <p:grpSp>
        <p:nvGrpSpPr>
          <p:cNvPr id="307204" name="Group 4"/>
          <p:cNvGrpSpPr>
            <a:grpSpLocks/>
          </p:cNvGrpSpPr>
          <p:nvPr/>
        </p:nvGrpSpPr>
        <p:grpSpPr bwMode="auto">
          <a:xfrm>
            <a:off x="571500" y="1600200"/>
            <a:ext cx="8267700" cy="4673600"/>
            <a:chOff x="360" y="1008"/>
            <a:chExt cx="5208" cy="2944"/>
          </a:xfrm>
        </p:grpSpPr>
        <p:sp>
          <p:nvSpPr>
            <p:cNvPr id="307205" name="Oval 5"/>
            <p:cNvSpPr>
              <a:spLocks noChangeArrowheads="1"/>
            </p:cNvSpPr>
            <p:nvPr/>
          </p:nvSpPr>
          <p:spPr bwMode="auto">
            <a:xfrm>
              <a:off x="360" y="1008"/>
              <a:ext cx="1488" cy="736"/>
            </a:xfrm>
            <a:prstGeom prst="ellipse">
              <a:avLst/>
            </a:prstGeom>
            <a:solidFill>
              <a:srgbClr val="FFFFD5"/>
            </a:solidFill>
            <a:ln w="25400">
              <a:solidFill>
                <a:schemeClr val="tx1"/>
              </a:solidFill>
              <a:round/>
              <a:headEnd/>
              <a:tailEnd/>
            </a:ln>
            <a:effectLst>
              <a:outerShdw dist="107763" dir="2700000" algn="ctr" rotWithShape="0">
                <a:schemeClr val="bg2"/>
              </a:outerShdw>
            </a:effectLst>
          </p:spPr>
          <p:txBody>
            <a:bodyPr anchor="ctr" anchorCtr="1"/>
            <a:lstStyle/>
            <a:p>
              <a:pPr algn="ctr" eaLnBrk="1" hangingPunct="1"/>
              <a:r>
                <a:rPr lang="en-US" sz="2800" b="0">
                  <a:solidFill>
                    <a:srgbClr val="663300"/>
                  </a:solidFill>
                </a:rPr>
                <a:t>Units</a:t>
              </a:r>
              <a:br>
                <a:rPr lang="en-US" sz="2800" b="0">
                  <a:solidFill>
                    <a:srgbClr val="663300"/>
                  </a:solidFill>
                </a:rPr>
              </a:br>
              <a:r>
                <a:rPr lang="en-US" sz="2800" b="0">
                  <a:solidFill>
                    <a:srgbClr val="663300"/>
                  </a:solidFill>
                </a:rPr>
                <a:t>produced</a:t>
              </a:r>
            </a:p>
          </p:txBody>
        </p:sp>
        <p:sp>
          <p:nvSpPr>
            <p:cNvPr id="307206" name="Oval 6"/>
            <p:cNvSpPr>
              <a:spLocks noChangeArrowheads="1"/>
            </p:cNvSpPr>
            <p:nvPr/>
          </p:nvSpPr>
          <p:spPr bwMode="auto">
            <a:xfrm>
              <a:off x="360" y="3216"/>
              <a:ext cx="1488" cy="736"/>
            </a:xfrm>
            <a:prstGeom prst="ellipse">
              <a:avLst/>
            </a:prstGeom>
            <a:solidFill>
              <a:srgbClr val="CCFFCC"/>
            </a:solidFill>
            <a:ln w="25400">
              <a:solidFill>
                <a:schemeClr val="tx1"/>
              </a:solidFill>
              <a:round/>
              <a:headEnd/>
              <a:tailEnd/>
            </a:ln>
            <a:effectLst>
              <a:outerShdw dist="107763" dir="2700000" algn="ctr" rotWithShape="0">
                <a:schemeClr val="bg2"/>
              </a:outerShdw>
            </a:effectLst>
          </p:spPr>
          <p:txBody>
            <a:bodyPr anchor="ctr" anchorCtr="1"/>
            <a:lstStyle/>
            <a:p>
              <a:pPr algn="ctr" eaLnBrk="1" hangingPunct="1"/>
              <a:r>
                <a:rPr lang="en-US" sz="2800" b="0">
                  <a:solidFill>
                    <a:srgbClr val="006600"/>
                  </a:solidFill>
                </a:rPr>
                <a:t>Miles driven</a:t>
              </a:r>
            </a:p>
          </p:txBody>
        </p:sp>
        <p:sp>
          <p:nvSpPr>
            <p:cNvPr id="307207" name="Oval 7"/>
            <p:cNvSpPr>
              <a:spLocks noChangeArrowheads="1"/>
            </p:cNvSpPr>
            <p:nvPr/>
          </p:nvSpPr>
          <p:spPr bwMode="auto">
            <a:xfrm>
              <a:off x="4080" y="3216"/>
              <a:ext cx="1488" cy="736"/>
            </a:xfrm>
            <a:prstGeom prst="ellipse">
              <a:avLst/>
            </a:prstGeom>
            <a:solidFill>
              <a:srgbClr val="DDFFFF"/>
            </a:solidFill>
            <a:ln w="25400">
              <a:solidFill>
                <a:schemeClr val="tx1"/>
              </a:solidFill>
              <a:round/>
              <a:headEnd/>
              <a:tailEnd/>
            </a:ln>
            <a:effectLst>
              <a:outerShdw dist="107763" dir="2700000" algn="ctr" rotWithShape="0">
                <a:schemeClr val="bg2"/>
              </a:outerShdw>
            </a:effectLst>
          </p:spPr>
          <p:txBody>
            <a:bodyPr anchor="ctr" anchorCtr="1"/>
            <a:lstStyle/>
            <a:p>
              <a:pPr algn="ctr" eaLnBrk="1" hangingPunct="1"/>
              <a:r>
                <a:rPr lang="en-US" sz="2800" b="0">
                  <a:solidFill>
                    <a:schemeClr val="tx2"/>
                  </a:solidFill>
                </a:rPr>
                <a:t>Labor hours</a:t>
              </a:r>
            </a:p>
          </p:txBody>
        </p:sp>
        <p:sp>
          <p:nvSpPr>
            <p:cNvPr id="307208" name="Oval 8"/>
            <p:cNvSpPr>
              <a:spLocks noChangeArrowheads="1"/>
            </p:cNvSpPr>
            <p:nvPr/>
          </p:nvSpPr>
          <p:spPr bwMode="auto">
            <a:xfrm>
              <a:off x="4080" y="1008"/>
              <a:ext cx="1488" cy="736"/>
            </a:xfrm>
            <a:prstGeom prst="ellipse">
              <a:avLst/>
            </a:prstGeom>
            <a:solidFill>
              <a:srgbClr val="FFFFCC"/>
            </a:solidFill>
            <a:ln w="25400">
              <a:solidFill>
                <a:schemeClr val="tx1"/>
              </a:solidFill>
              <a:round/>
              <a:headEnd/>
              <a:tailEnd/>
            </a:ln>
            <a:effectLst>
              <a:outerShdw dist="107763" dir="2700000" algn="ctr" rotWithShape="0">
                <a:schemeClr val="bg2"/>
              </a:outerShdw>
            </a:effectLst>
          </p:spPr>
          <p:txBody>
            <a:bodyPr anchor="ctr" anchorCtr="1"/>
            <a:lstStyle/>
            <a:p>
              <a:pPr algn="ctr" eaLnBrk="1" hangingPunct="1"/>
              <a:r>
                <a:rPr lang="en-US" sz="2800" b="0">
                  <a:solidFill>
                    <a:srgbClr val="663300"/>
                  </a:solidFill>
                </a:rPr>
                <a:t>Machine hours</a:t>
              </a:r>
            </a:p>
          </p:txBody>
        </p:sp>
      </p:grpSp>
      <p:grpSp>
        <p:nvGrpSpPr>
          <p:cNvPr id="307209" name="Group 9"/>
          <p:cNvGrpSpPr>
            <a:grpSpLocks/>
          </p:cNvGrpSpPr>
          <p:nvPr/>
        </p:nvGrpSpPr>
        <p:grpSpPr bwMode="auto">
          <a:xfrm>
            <a:off x="2587625" y="2609850"/>
            <a:ext cx="4235450" cy="2654300"/>
            <a:chOff x="1630" y="1644"/>
            <a:chExt cx="2668" cy="1672"/>
          </a:xfrm>
        </p:grpSpPr>
        <p:cxnSp>
          <p:nvCxnSpPr>
            <p:cNvPr id="307210" name="AutoShape 10"/>
            <p:cNvCxnSpPr>
              <a:cxnSpLocks noChangeShapeType="1"/>
              <a:stCxn id="307205" idx="5"/>
              <a:endCxn id="307203" idx="1"/>
            </p:cNvCxnSpPr>
            <p:nvPr/>
          </p:nvCxnSpPr>
          <p:spPr bwMode="auto">
            <a:xfrm>
              <a:off x="1630" y="1644"/>
              <a:ext cx="272" cy="257"/>
            </a:xfrm>
            <a:prstGeom prst="straightConnector1">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07211" name="AutoShape 11"/>
            <p:cNvCxnSpPr>
              <a:cxnSpLocks noChangeShapeType="1"/>
              <a:stCxn id="307206" idx="7"/>
              <a:endCxn id="307203" idx="3"/>
            </p:cNvCxnSpPr>
            <p:nvPr/>
          </p:nvCxnSpPr>
          <p:spPr bwMode="auto">
            <a:xfrm flipV="1">
              <a:off x="1630" y="3059"/>
              <a:ext cx="272" cy="257"/>
            </a:xfrm>
            <a:prstGeom prst="straightConnector1">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07212" name="AutoShape 12"/>
            <p:cNvCxnSpPr>
              <a:cxnSpLocks noChangeShapeType="1"/>
              <a:stCxn id="307208" idx="3"/>
              <a:endCxn id="307203" idx="7"/>
            </p:cNvCxnSpPr>
            <p:nvPr/>
          </p:nvCxnSpPr>
          <p:spPr bwMode="auto">
            <a:xfrm flipH="1">
              <a:off x="4026" y="1644"/>
              <a:ext cx="272" cy="257"/>
            </a:xfrm>
            <a:prstGeom prst="straightConnector1">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cxnSp>
          <p:nvCxnSpPr>
            <p:cNvPr id="307213" name="AutoShape 13"/>
            <p:cNvCxnSpPr>
              <a:cxnSpLocks noChangeShapeType="1"/>
              <a:stCxn id="307207" idx="1"/>
              <a:endCxn id="307203" idx="5"/>
            </p:cNvCxnSpPr>
            <p:nvPr/>
          </p:nvCxnSpPr>
          <p:spPr bwMode="auto">
            <a:xfrm flipH="1" flipV="1">
              <a:off x="4026" y="3059"/>
              <a:ext cx="272" cy="257"/>
            </a:xfrm>
            <a:prstGeom prst="straightConnector1">
              <a:avLst/>
            </a:prstGeom>
            <a:noFill/>
            <a:ln w="76200">
              <a:solidFill>
                <a:srgbClr val="FF0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cxnSp>
      </p:grpSp>
      <p:sp>
        <p:nvSpPr>
          <p:cNvPr id="2" name="Slide Number Placeholder 1"/>
          <p:cNvSpPr>
            <a:spLocks noGrp="1"/>
          </p:cNvSpPr>
          <p:nvPr>
            <p:ph type="sldNum" sz="quarter" idx="11"/>
          </p:nvPr>
        </p:nvSpPr>
        <p:spPr/>
        <p:txBody>
          <a:bodyPr/>
          <a:lstStyle/>
          <a:p>
            <a:fld id="{E400A521-BC40-45B4-85E1-41CAE89E6DDE}" type="slidenum">
              <a:rPr lang="en-US" smtClean="0"/>
              <a:pPr/>
              <a:t>42</a:t>
            </a:fld>
            <a:endParaRPr lang="en-US"/>
          </a:p>
        </p:txBody>
      </p:sp>
    </p:spTree>
    <p:extLst>
      <p:ext uri="{BB962C8B-B14F-4D97-AF65-F5344CB8AC3E}">
        <p14:creationId xmlns:p14="http://schemas.microsoft.com/office/powerpoint/2010/main" xmlns="" val="46573975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307204"/>
                                        </p:tgtEl>
                                        <p:attrNameLst>
                                          <p:attrName>style.visibility</p:attrName>
                                        </p:attrNameLst>
                                      </p:cBhvr>
                                      <p:to>
                                        <p:strVal val="visible"/>
                                      </p:to>
                                    </p:set>
                                    <p:animEffect transition="in" filter="dissolve">
                                      <p:cBhvr>
                                        <p:cTn id="7" dur="500"/>
                                        <p:tgtEl>
                                          <p:spTgt spid="307204"/>
                                        </p:tgtEl>
                                      </p:cBhvr>
                                    </p:animEffect>
                                  </p:childTnLst>
                                </p:cTn>
                              </p:par>
                            </p:childTnLst>
                          </p:cTn>
                        </p:par>
                        <p:par>
                          <p:cTn id="8" fill="hold" nodeType="afterGroup">
                            <p:stCondLst>
                              <p:cond delay="500"/>
                            </p:stCondLst>
                            <p:childTnLst>
                              <p:par>
                                <p:cTn id="9" presetID="4" presetClass="entr" presetSubtype="16" fill="hold" nodeType="afterEffect">
                                  <p:stCondLst>
                                    <p:cond delay="0"/>
                                  </p:stCondLst>
                                  <p:childTnLst>
                                    <p:set>
                                      <p:cBhvr>
                                        <p:cTn id="10" dur="1" fill="hold">
                                          <p:stCondLst>
                                            <p:cond delay="0"/>
                                          </p:stCondLst>
                                        </p:cTn>
                                        <p:tgtEl>
                                          <p:spTgt spid="307209"/>
                                        </p:tgtEl>
                                        <p:attrNameLst>
                                          <p:attrName>style.visibility</p:attrName>
                                        </p:attrNameLst>
                                      </p:cBhvr>
                                      <p:to>
                                        <p:strVal val="visible"/>
                                      </p:to>
                                    </p:set>
                                    <p:animEffect transition="in" filter="box(in)">
                                      <p:cBhvr>
                                        <p:cTn id="11" dur="500"/>
                                        <p:tgtEl>
                                          <p:spTgt spid="3072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9250" name="Line 2"/>
          <p:cNvSpPr>
            <a:spLocks noChangeShapeType="1"/>
          </p:cNvSpPr>
          <p:nvPr/>
        </p:nvSpPr>
        <p:spPr bwMode="auto">
          <a:xfrm flipV="1">
            <a:off x="1981200" y="3917950"/>
            <a:ext cx="2133600" cy="2133600"/>
          </a:xfrm>
          <a:prstGeom prst="line">
            <a:avLst/>
          </a:prstGeom>
          <a:noFill/>
          <a:ln w="381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9251" name="Line 3"/>
          <p:cNvSpPr>
            <a:spLocks noChangeShapeType="1"/>
          </p:cNvSpPr>
          <p:nvPr/>
        </p:nvSpPr>
        <p:spPr bwMode="auto">
          <a:xfrm>
            <a:off x="1981200" y="3333750"/>
            <a:ext cx="0" cy="2717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9252" name="Line 4"/>
          <p:cNvSpPr>
            <a:spLocks noChangeShapeType="1"/>
          </p:cNvSpPr>
          <p:nvPr/>
        </p:nvSpPr>
        <p:spPr bwMode="auto">
          <a:xfrm>
            <a:off x="1993900" y="6051550"/>
            <a:ext cx="26416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9253" name="Rectangle 5"/>
          <p:cNvSpPr>
            <a:spLocks noChangeArrowheads="1"/>
          </p:cNvSpPr>
          <p:nvPr/>
        </p:nvSpPr>
        <p:spPr bwMode="auto">
          <a:xfrm>
            <a:off x="2209800" y="6205538"/>
            <a:ext cx="2665413"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200">
                <a:solidFill>
                  <a:schemeClr val="tx2"/>
                </a:solidFill>
              </a:rPr>
              <a:t>Minutes Talked</a:t>
            </a:r>
          </a:p>
        </p:txBody>
      </p:sp>
      <p:sp>
        <p:nvSpPr>
          <p:cNvPr id="309254" name="Rectangle 6"/>
          <p:cNvSpPr>
            <a:spLocks noChangeArrowheads="1"/>
          </p:cNvSpPr>
          <p:nvPr/>
        </p:nvSpPr>
        <p:spPr bwMode="auto">
          <a:xfrm rot="16200000">
            <a:off x="76200" y="4222750"/>
            <a:ext cx="29686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Total Long Distance</a:t>
            </a:r>
            <a:br>
              <a:rPr lang="en-US" sz="2200">
                <a:solidFill>
                  <a:schemeClr val="tx2"/>
                </a:solidFill>
              </a:rPr>
            </a:br>
            <a:r>
              <a:rPr lang="en-US" sz="2200">
                <a:solidFill>
                  <a:schemeClr val="tx2"/>
                </a:solidFill>
              </a:rPr>
              <a:t>Telephone Bill</a:t>
            </a:r>
          </a:p>
        </p:txBody>
      </p:sp>
      <p:sp>
        <p:nvSpPr>
          <p:cNvPr id="309255" name="Rectangle 7"/>
          <p:cNvSpPr>
            <a:spLocks noGrp="1" noChangeArrowheads="1"/>
          </p:cNvSpPr>
          <p:nvPr>
            <p:ph type="title"/>
          </p:nvPr>
        </p:nvSpPr>
        <p:spPr>
          <a:xfrm>
            <a:off x="457200" y="228600"/>
            <a:ext cx="8229600" cy="1143000"/>
          </a:xfrm>
        </p:spPr>
        <p:txBody>
          <a:bodyPr/>
          <a:lstStyle/>
          <a:p>
            <a:r>
              <a:rPr lang="en-US" dirty="0"/>
              <a:t>True Variable Cost Example</a:t>
            </a:r>
          </a:p>
        </p:txBody>
      </p:sp>
      <p:sp>
        <p:nvSpPr>
          <p:cNvPr id="309256" name="Rectangle 8"/>
          <p:cNvSpPr>
            <a:spLocks noGrp="1" noChangeArrowheads="1"/>
          </p:cNvSpPr>
          <p:nvPr>
            <p:ph type="body" idx="1"/>
          </p:nvPr>
        </p:nvSpPr>
        <p:spPr>
          <a:xfrm>
            <a:off x="457200" y="1524001"/>
            <a:ext cx="8229600" cy="4800600"/>
          </a:xfrm>
        </p:spPr>
        <p:txBody>
          <a:bodyPr/>
          <a:lstStyle/>
          <a:p>
            <a:pPr algn="ctr">
              <a:buFont typeface="Times" panose="02020603050405020304" pitchFamily="18" charset="0"/>
              <a:buNone/>
            </a:pPr>
            <a:r>
              <a:rPr lang="en-US" sz="2800"/>
              <a:t>A variable cost is a cost whose total dollar amount varies in direct proportion to changes in the activity level. Your total long distance telephone bill is based on how many minutes you talk. </a:t>
            </a:r>
          </a:p>
        </p:txBody>
      </p:sp>
      <p:pic>
        <p:nvPicPr>
          <p:cNvPr id="309257" name="Picture 9" descr="j0189197"/>
          <p:cNvPicPr>
            <a:picLocks noChangeAspect="1" noChangeArrowheads="1" noCrop="1"/>
          </p:cNvPicPr>
          <p:nvPr/>
        </p:nvPicPr>
        <p:blipFill>
          <a:blip r:embed="rId4">
            <a:extLst>
              <a:ext uri="{28A0092B-C50C-407E-A947-70E740481C1C}">
                <a14:useLocalDpi xmlns:a14="http://schemas.microsoft.com/office/drawing/2010/main" xmlns="" val="0"/>
              </a:ext>
            </a:extLst>
          </a:blip>
          <a:srcRect/>
          <a:stretch>
            <a:fillRect/>
          </a:stretch>
        </p:blipFill>
        <p:spPr bwMode="auto">
          <a:xfrm>
            <a:off x="5257800" y="3962400"/>
            <a:ext cx="2514600" cy="13049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43</a:t>
            </a:fld>
            <a:endParaRPr lang="en-US"/>
          </a:p>
        </p:txBody>
      </p:sp>
    </p:spTree>
    <p:extLst>
      <p:ext uri="{BB962C8B-B14F-4D97-AF65-F5344CB8AC3E}">
        <p14:creationId xmlns:p14="http://schemas.microsoft.com/office/powerpoint/2010/main" xmlns="" val="45384979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09250"/>
                                        </p:tgtEl>
                                        <p:attrNameLst>
                                          <p:attrName>style.visibility</p:attrName>
                                        </p:attrNameLst>
                                      </p:cBhvr>
                                      <p:to>
                                        <p:strVal val="visible"/>
                                      </p:to>
                                    </p:set>
                                    <p:animEffect transition="in" filter="strips(upRight)">
                                      <p:cBhvr>
                                        <p:cTn id="7" dur="500"/>
                                        <p:tgtEl>
                                          <p:spTgt spid="309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0"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11298" name="Object 2"/>
          <p:cNvGraphicFramePr>
            <a:graphicFrameLocks/>
          </p:cNvGraphicFramePr>
          <p:nvPr/>
        </p:nvGraphicFramePr>
        <p:xfrm>
          <a:off x="381000" y="2667000"/>
          <a:ext cx="8445500" cy="3402013"/>
        </p:xfrm>
        <a:graphic>
          <a:graphicData uri="http://schemas.openxmlformats.org/presentationml/2006/ole">
            <p:oleObj spid="_x0000_s104455" name="Worksheet" r:id="rId4" imgW="4715005" imgH="1876421" progId="Excel.Sheet.8">
              <p:embed/>
            </p:oleObj>
          </a:graphicData>
        </a:graphic>
      </p:graphicFrame>
      <p:sp>
        <p:nvSpPr>
          <p:cNvPr id="311299" name="Rectangle 3"/>
          <p:cNvSpPr>
            <a:spLocks noChangeArrowheads="1"/>
          </p:cNvSpPr>
          <p:nvPr/>
        </p:nvSpPr>
        <p:spPr bwMode="auto">
          <a:xfrm>
            <a:off x="382588" y="1525588"/>
            <a:ext cx="8607425" cy="10033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b="0">
                <a:solidFill>
                  <a:schemeClr val="tx2"/>
                </a:solidFill>
                <a:effectLst>
                  <a:outerShdw blurRad="38100" dist="38100" dir="2700000" algn="tl">
                    <a:srgbClr val="000000"/>
                  </a:outerShdw>
                </a:effectLst>
              </a:rPr>
              <a:t>Recall the summary of our cost behavior discussion from an earlier chapter.</a:t>
            </a:r>
          </a:p>
        </p:txBody>
      </p:sp>
      <p:sp>
        <p:nvSpPr>
          <p:cNvPr id="311300" name="Rectangle 4"/>
          <p:cNvSpPr>
            <a:spLocks noGrp="1" noChangeArrowheads="1"/>
          </p:cNvSpPr>
          <p:nvPr>
            <p:ph type="title"/>
          </p:nvPr>
        </p:nvSpPr>
        <p:spPr>
          <a:xfrm>
            <a:off x="457200" y="228600"/>
            <a:ext cx="8305800" cy="1143000"/>
          </a:xfrm>
        </p:spPr>
        <p:txBody>
          <a:bodyPr>
            <a:normAutofit/>
          </a:bodyPr>
          <a:lstStyle/>
          <a:p>
            <a:r>
              <a:rPr lang="en-US" dirty="0"/>
              <a:t>Types of Cost Behavior Patterns</a:t>
            </a:r>
          </a:p>
        </p:txBody>
      </p:sp>
      <p:sp>
        <p:nvSpPr>
          <p:cNvPr id="2" name="Slide Number Placeholder 1"/>
          <p:cNvSpPr>
            <a:spLocks noGrp="1"/>
          </p:cNvSpPr>
          <p:nvPr>
            <p:ph type="sldNum" sz="quarter" idx="11"/>
          </p:nvPr>
        </p:nvSpPr>
        <p:spPr/>
        <p:txBody>
          <a:bodyPr/>
          <a:lstStyle/>
          <a:p>
            <a:fld id="{6B0BEF0B-2F81-4CB7-869C-226535C07013}" type="slidenum">
              <a:rPr lang="en-US" smtClean="0"/>
              <a:pPr/>
              <a:t>44</a:t>
            </a:fld>
            <a:endParaRPr lang="en-US"/>
          </a:p>
        </p:txBody>
      </p:sp>
    </p:spTree>
    <p:extLst>
      <p:ext uri="{BB962C8B-B14F-4D97-AF65-F5344CB8AC3E}">
        <p14:creationId xmlns:p14="http://schemas.microsoft.com/office/powerpoint/2010/main" xmlns="" val="752998848"/>
      </p:ext>
    </p:extLst>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3346" name="Rectangle 2"/>
          <p:cNvSpPr>
            <a:spLocks noChangeArrowheads="1"/>
          </p:cNvSpPr>
          <p:nvPr/>
        </p:nvSpPr>
        <p:spPr bwMode="auto">
          <a:xfrm>
            <a:off x="4078288" y="5945188"/>
            <a:ext cx="2282825"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Minutes Talked</a:t>
            </a:r>
          </a:p>
        </p:txBody>
      </p:sp>
      <p:sp>
        <p:nvSpPr>
          <p:cNvPr id="313347" name="Line 3"/>
          <p:cNvSpPr>
            <a:spLocks noChangeShapeType="1"/>
          </p:cNvSpPr>
          <p:nvPr/>
        </p:nvSpPr>
        <p:spPr bwMode="auto">
          <a:xfrm>
            <a:off x="3848100" y="3073400"/>
            <a:ext cx="0" cy="27940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3348" name="Line 4"/>
          <p:cNvSpPr>
            <a:spLocks noChangeShapeType="1"/>
          </p:cNvSpPr>
          <p:nvPr/>
        </p:nvSpPr>
        <p:spPr bwMode="auto">
          <a:xfrm>
            <a:off x="3860800" y="5867400"/>
            <a:ext cx="2641600" cy="0"/>
          </a:xfrm>
          <a:prstGeom prst="line">
            <a:avLst/>
          </a:prstGeom>
          <a:noFill/>
          <a:ln w="25400">
            <a:solidFill>
              <a:srgbClr val="FFFF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3349" name="Line 5"/>
          <p:cNvSpPr>
            <a:spLocks noChangeShapeType="1"/>
          </p:cNvSpPr>
          <p:nvPr/>
        </p:nvSpPr>
        <p:spPr bwMode="auto">
          <a:xfrm>
            <a:off x="3848100" y="5867400"/>
            <a:ext cx="26416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3350" name="Rectangle 6"/>
          <p:cNvSpPr>
            <a:spLocks noChangeArrowheads="1"/>
          </p:cNvSpPr>
          <p:nvPr/>
        </p:nvSpPr>
        <p:spPr bwMode="auto">
          <a:xfrm rot="16200000">
            <a:off x="1790700" y="4038600"/>
            <a:ext cx="3273425" cy="758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dirty="0">
                <a:solidFill>
                  <a:schemeClr val="tx2"/>
                </a:solidFill>
              </a:rPr>
              <a:t>Per Minute</a:t>
            </a:r>
            <a:br>
              <a:rPr lang="en-US" sz="2200" dirty="0">
                <a:solidFill>
                  <a:schemeClr val="tx2"/>
                </a:solidFill>
              </a:rPr>
            </a:br>
            <a:r>
              <a:rPr lang="en-US" sz="2200" dirty="0">
                <a:solidFill>
                  <a:schemeClr val="tx2"/>
                </a:solidFill>
              </a:rPr>
              <a:t>Telephone Charge</a:t>
            </a:r>
          </a:p>
        </p:txBody>
      </p:sp>
      <p:sp>
        <p:nvSpPr>
          <p:cNvPr id="313351" name="Line 7"/>
          <p:cNvSpPr>
            <a:spLocks noChangeShapeType="1"/>
          </p:cNvSpPr>
          <p:nvPr/>
        </p:nvSpPr>
        <p:spPr bwMode="auto">
          <a:xfrm>
            <a:off x="3860800" y="4343400"/>
            <a:ext cx="2260600" cy="0"/>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3352" name="Rectangle 8"/>
          <p:cNvSpPr>
            <a:spLocks noGrp="1" noChangeArrowheads="1"/>
          </p:cNvSpPr>
          <p:nvPr>
            <p:ph type="title"/>
          </p:nvPr>
        </p:nvSpPr>
        <p:spPr>
          <a:xfrm>
            <a:off x="457200" y="-76200"/>
            <a:ext cx="8229600" cy="1143000"/>
          </a:xfrm>
        </p:spPr>
        <p:txBody>
          <a:bodyPr/>
          <a:lstStyle/>
          <a:p>
            <a:r>
              <a:rPr lang="en-US"/>
              <a:t>Variable Cost Per Unit Example</a:t>
            </a:r>
          </a:p>
        </p:txBody>
      </p:sp>
      <p:sp>
        <p:nvSpPr>
          <p:cNvPr id="313353" name="Rectangle 9"/>
          <p:cNvSpPr>
            <a:spLocks noGrp="1" noChangeArrowheads="1"/>
          </p:cNvSpPr>
          <p:nvPr>
            <p:ph type="body" idx="1"/>
          </p:nvPr>
        </p:nvSpPr>
        <p:spPr>
          <a:xfrm>
            <a:off x="228600" y="1219200"/>
            <a:ext cx="8686800" cy="2438400"/>
          </a:xfrm>
        </p:spPr>
        <p:txBody>
          <a:bodyPr/>
          <a:lstStyle/>
          <a:p>
            <a:pPr algn="ctr">
              <a:buFont typeface="Times" panose="02020603050405020304" pitchFamily="18" charset="0"/>
              <a:buNone/>
            </a:pPr>
            <a:r>
              <a:rPr lang="en-US"/>
              <a:t>  A variable cost remains constant if expressed on a per unit basis. The cost per minute talked is constant.  For example, 10 cents per minute.</a:t>
            </a:r>
          </a:p>
        </p:txBody>
      </p:sp>
      <p:sp>
        <p:nvSpPr>
          <p:cNvPr id="2" name="Slide Number Placeholder 1"/>
          <p:cNvSpPr>
            <a:spLocks noGrp="1"/>
          </p:cNvSpPr>
          <p:nvPr>
            <p:ph type="sldNum" sz="quarter" idx="11"/>
          </p:nvPr>
        </p:nvSpPr>
        <p:spPr>
          <a:xfrm>
            <a:off x="7926614" y="6186487"/>
            <a:ext cx="762000" cy="365125"/>
          </a:xfrm>
        </p:spPr>
        <p:txBody>
          <a:bodyPr/>
          <a:lstStyle/>
          <a:p>
            <a:fld id="{E400A521-BC40-45B4-85E1-41CAE89E6DDE}" type="slidenum">
              <a:rPr lang="en-US" smtClean="0"/>
              <a:pPr/>
              <a:t>45</a:t>
            </a:fld>
            <a:endParaRPr lang="en-US"/>
          </a:p>
        </p:txBody>
      </p:sp>
    </p:spTree>
    <p:extLst>
      <p:ext uri="{BB962C8B-B14F-4D97-AF65-F5344CB8AC3E}">
        <p14:creationId xmlns:p14="http://schemas.microsoft.com/office/powerpoint/2010/main" xmlns="" val="4137508119"/>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313351"/>
                                        </p:tgtEl>
                                        <p:attrNameLst>
                                          <p:attrName>style.visibility</p:attrName>
                                        </p:attrNameLst>
                                      </p:cBhvr>
                                      <p:to>
                                        <p:strVal val="visible"/>
                                      </p:to>
                                    </p:set>
                                    <p:animEffect transition="in" filter="slide(fromLeft)">
                                      <p:cBhvr>
                                        <p:cTn id="7" dur="500"/>
                                        <p:tgtEl>
                                          <p:spTgt spid="313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3351"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457200" y="152400"/>
            <a:ext cx="8305800" cy="1143000"/>
          </a:xfrm>
        </p:spPr>
        <p:txBody>
          <a:bodyPr/>
          <a:lstStyle/>
          <a:p>
            <a:r>
              <a:rPr lang="en-US" dirty="0"/>
              <a:t>Extent of Variable Costs</a:t>
            </a:r>
          </a:p>
        </p:txBody>
      </p:sp>
      <p:sp>
        <p:nvSpPr>
          <p:cNvPr id="315395" name="Text Box 3"/>
          <p:cNvSpPr txBox="1">
            <a:spLocks noChangeArrowheads="1"/>
          </p:cNvSpPr>
          <p:nvPr/>
        </p:nvSpPr>
        <p:spPr bwMode="auto">
          <a:xfrm>
            <a:off x="457200" y="1508125"/>
            <a:ext cx="8382000"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b="0" dirty="0"/>
              <a:t>The proportion of variable costs </a:t>
            </a:r>
            <a:r>
              <a:rPr lang="en-US" b="0" i="1" dirty="0">
                <a:solidFill>
                  <a:schemeClr val="tx2"/>
                </a:solidFill>
              </a:rPr>
              <a:t>differs</a:t>
            </a:r>
            <a:r>
              <a:rPr lang="en-US" b="0" dirty="0"/>
              <a:t> across organizations. For example . . . </a:t>
            </a:r>
          </a:p>
        </p:txBody>
      </p:sp>
      <p:sp>
        <p:nvSpPr>
          <p:cNvPr id="315396" name="AutoShape 4"/>
          <p:cNvSpPr>
            <a:spLocks noChangeArrowheads="1"/>
          </p:cNvSpPr>
          <p:nvPr/>
        </p:nvSpPr>
        <p:spPr bwMode="auto">
          <a:xfrm>
            <a:off x="609600" y="2438400"/>
            <a:ext cx="3810000" cy="1981200"/>
          </a:xfrm>
          <a:prstGeom prst="roundRect">
            <a:avLst>
              <a:gd name="adj" fmla="val 16667"/>
            </a:avLst>
          </a:prstGeom>
          <a:solidFill>
            <a:srgbClr val="800080"/>
          </a:solidFill>
          <a:ln w="9525">
            <a:solidFill>
              <a:schemeClr val="tx1"/>
            </a:solidFill>
            <a:round/>
            <a:headEnd/>
            <a:tailEnd/>
          </a:ln>
          <a:effectLst>
            <a:outerShdw dist="35921" dir="2700000" algn="ctr" rotWithShape="0">
              <a:schemeClr val="bg2"/>
            </a:outerShdw>
          </a:effectLst>
        </p:spPr>
        <p:txBody>
          <a:bodyPr wrap="none" anchor="ctr"/>
          <a:lstStyle/>
          <a:p>
            <a:pPr algn="ctr"/>
            <a:r>
              <a:rPr lang="en-US" sz="2400" b="0">
                <a:solidFill>
                  <a:srgbClr val="FFFFFF"/>
                </a:solidFill>
                <a:effectLst>
                  <a:outerShdw blurRad="38100" dist="38100" dir="2700000" algn="tl">
                    <a:srgbClr val="000000"/>
                  </a:outerShdw>
                </a:effectLst>
              </a:rPr>
              <a:t>A public utility with</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large investments in</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equipment will tend</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to have </a:t>
            </a:r>
            <a:r>
              <a:rPr lang="en-US" sz="2400" b="0" i="1">
                <a:solidFill>
                  <a:srgbClr val="FFFF00"/>
                </a:solidFill>
                <a:effectLst>
                  <a:outerShdw blurRad="38100" dist="38100" dir="2700000" algn="tl">
                    <a:srgbClr val="000000"/>
                  </a:outerShdw>
                </a:effectLst>
              </a:rPr>
              <a:t>fewer</a:t>
            </a:r>
            <a:br>
              <a:rPr lang="en-US" sz="2400" b="0" i="1">
                <a:solidFill>
                  <a:srgbClr val="FFFF00"/>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variable costs.</a:t>
            </a:r>
          </a:p>
        </p:txBody>
      </p:sp>
      <p:sp>
        <p:nvSpPr>
          <p:cNvPr id="315397" name="AutoShape 5"/>
          <p:cNvSpPr>
            <a:spLocks noChangeArrowheads="1"/>
          </p:cNvSpPr>
          <p:nvPr/>
        </p:nvSpPr>
        <p:spPr bwMode="auto">
          <a:xfrm>
            <a:off x="4838700" y="2743200"/>
            <a:ext cx="3810000" cy="1371600"/>
          </a:xfrm>
          <a:prstGeom prst="roundRect">
            <a:avLst>
              <a:gd name="adj" fmla="val 16667"/>
            </a:avLst>
          </a:prstGeom>
          <a:solidFill>
            <a:schemeClr val="tx2"/>
          </a:solidFill>
          <a:ln w="9525">
            <a:solidFill>
              <a:schemeClr val="tx1"/>
            </a:solidFill>
            <a:round/>
            <a:headEnd/>
            <a:tailEnd/>
          </a:ln>
          <a:effectLst>
            <a:outerShdw dist="35921" dir="2700000" algn="ctr" rotWithShape="0">
              <a:schemeClr val="bg2"/>
            </a:outerShdw>
          </a:effectLst>
        </p:spPr>
        <p:txBody>
          <a:bodyPr wrap="none" anchor="ctr"/>
          <a:lstStyle/>
          <a:p>
            <a:pPr algn="ctr"/>
            <a:r>
              <a:rPr lang="en-US" sz="2400" b="0">
                <a:solidFill>
                  <a:srgbClr val="FFFFFF"/>
                </a:solidFill>
                <a:effectLst>
                  <a:outerShdw blurRad="38100" dist="38100" dir="2700000" algn="tl">
                    <a:srgbClr val="000000"/>
                  </a:outerShdw>
                </a:effectLst>
              </a:rPr>
              <a:t>A manufacturing company</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will often have </a:t>
            </a:r>
            <a:r>
              <a:rPr lang="en-US" sz="2400" b="0" i="1">
                <a:solidFill>
                  <a:srgbClr val="FFFF00"/>
                </a:solidFill>
                <a:effectLst>
                  <a:outerShdw blurRad="38100" dist="38100" dir="2700000" algn="tl">
                    <a:srgbClr val="000000"/>
                  </a:outerShdw>
                </a:effectLst>
              </a:rPr>
              <a:t>many</a:t>
            </a:r>
            <a:r>
              <a:rPr lang="en-US" sz="2400" b="0">
                <a:solidFill>
                  <a:srgbClr val="FFFFFF"/>
                </a:solidFill>
                <a:effectLst>
                  <a:outerShdw blurRad="38100" dist="38100" dir="2700000" algn="tl">
                    <a:srgbClr val="000000"/>
                  </a:outerShdw>
                </a:effectLst>
              </a:rPr>
              <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variable costs.</a:t>
            </a:r>
          </a:p>
        </p:txBody>
      </p:sp>
      <p:sp>
        <p:nvSpPr>
          <p:cNvPr id="315398" name="AutoShape 6"/>
          <p:cNvSpPr>
            <a:spLocks noChangeArrowheads="1"/>
          </p:cNvSpPr>
          <p:nvPr/>
        </p:nvSpPr>
        <p:spPr bwMode="auto">
          <a:xfrm>
            <a:off x="4838700" y="4648200"/>
            <a:ext cx="3810000" cy="1981200"/>
          </a:xfrm>
          <a:prstGeom prst="roundRect">
            <a:avLst>
              <a:gd name="adj" fmla="val 16667"/>
            </a:avLst>
          </a:prstGeom>
          <a:solidFill>
            <a:srgbClr val="663300"/>
          </a:solidFill>
          <a:ln w="9525">
            <a:solidFill>
              <a:schemeClr val="tx1"/>
            </a:solidFill>
            <a:round/>
            <a:headEnd/>
            <a:tailEnd/>
          </a:ln>
          <a:effectLst>
            <a:outerShdw dist="35921" dir="2700000" algn="ctr" rotWithShape="0">
              <a:schemeClr val="bg2"/>
            </a:outerShdw>
          </a:effectLst>
        </p:spPr>
        <p:txBody>
          <a:bodyPr wrap="none" anchor="ctr"/>
          <a:lstStyle/>
          <a:p>
            <a:pPr algn="ctr"/>
            <a:r>
              <a:rPr lang="en-US" sz="2400" b="0">
                <a:solidFill>
                  <a:srgbClr val="FFFF00"/>
                </a:solidFill>
                <a:effectLst>
                  <a:outerShdw blurRad="38100" dist="38100" dir="2700000" algn="tl">
                    <a:srgbClr val="000000"/>
                  </a:outerShdw>
                </a:effectLst>
              </a:rPr>
              <a:t>A merchandising company</a:t>
            </a:r>
            <a:br>
              <a:rPr lang="en-US" sz="2400" b="0">
                <a:solidFill>
                  <a:srgbClr val="FFFF00"/>
                </a:solidFill>
                <a:effectLst>
                  <a:outerShdw blurRad="38100" dist="38100" dir="2700000" algn="tl">
                    <a:srgbClr val="000000"/>
                  </a:outerShdw>
                </a:effectLst>
              </a:rPr>
            </a:br>
            <a:r>
              <a:rPr lang="en-US" sz="2400" b="0">
                <a:solidFill>
                  <a:srgbClr val="FFFF00"/>
                </a:solidFill>
                <a:effectLst>
                  <a:outerShdw blurRad="38100" dist="38100" dir="2700000" algn="tl">
                    <a:srgbClr val="000000"/>
                  </a:outerShdw>
                </a:effectLst>
              </a:rPr>
              <a:t>usually will have a </a:t>
            </a:r>
            <a:r>
              <a:rPr lang="en-US" sz="2400" b="0" i="1">
                <a:solidFill>
                  <a:srgbClr val="FFFFFF"/>
                </a:solidFill>
                <a:effectLst>
                  <a:outerShdw blurRad="38100" dist="38100" dir="2700000" algn="tl">
                    <a:srgbClr val="000000"/>
                  </a:outerShdw>
                </a:effectLst>
              </a:rPr>
              <a:t>high</a:t>
            </a:r>
          </a:p>
          <a:p>
            <a:pPr algn="ctr"/>
            <a:r>
              <a:rPr lang="en-US" sz="2400" b="0" i="1">
                <a:solidFill>
                  <a:srgbClr val="FFFFFF"/>
                </a:solidFill>
                <a:effectLst>
                  <a:outerShdw blurRad="38100" dist="38100" dir="2700000" algn="tl">
                    <a:srgbClr val="000000"/>
                  </a:outerShdw>
                </a:effectLst>
              </a:rPr>
              <a:t>proportion</a:t>
            </a:r>
            <a:r>
              <a:rPr lang="en-US" sz="2400" b="0">
                <a:solidFill>
                  <a:srgbClr val="FFFF00"/>
                </a:solidFill>
                <a:effectLst>
                  <a:outerShdw blurRad="38100" dist="38100" dir="2700000" algn="tl">
                    <a:srgbClr val="000000"/>
                  </a:outerShdw>
                </a:effectLst>
              </a:rPr>
              <a:t> of variable costs,</a:t>
            </a:r>
          </a:p>
          <a:p>
            <a:pPr algn="ctr"/>
            <a:r>
              <a:rPr lang="en-US" sz="2400" b="0">
                <a:solidFill>
                  <a:srgbClr val="FFFF00"/>
                </a:solidFill>
                <a:effectLst>
                  <a:outerShdw blurRad="38100" dist="38100" dir="2700000" algn="tl">
                    <a:srgbClr val="000000"/>
                  </a:outerShdw>
                </a:effectLst>
              </a:rPr>
              <a:t>like cost of sales.</a:t>
            </a:r>
          </a:p>
        </p:txBody>
      </p:sp>
      <p:sp>
        <p:nvSpPr>
          <p:cNvPr id="315399" name="AutoShape 7"/>
          <p:cNvSpPr>
            <a:spLocks noChangeArrowheads="1"/>
          </p:cNvSpPr>
          <p:nvPr/>
        </p:nvSpPr>
        <p:spPr bwMode="auto">
          <a:xfrm>
            <a:off x="457200" y="4953000"/>
            <a:ext cx="4114800" cy="1371600"/>
          </a:xfrm>
          <a:prstGeom prst="roundRect">
            <a:avLst>
              <a:gd name="adj" fmla="val 16667"/>
            </a:avLst>
          </a:prstGeom>
          <a:solidFill>
            <a:srgbClr val="A50021"/>
          </a:solidFill>
          <a:ln w="9525">
            <a:solidFill>
              <a:schemeClr val="tx1"/>
            </a:solidFill>
            <a:round/>
            <a:headEnd/>
            <a:tailEnd/>
          </a:ln>
          <a:effectLst>
            <a:outerShdw dist="35921" dir="2700000" algn="ctr" rotWithShape="0">
              <a:schemeClr val="bg2"/>
            </a:outerShdw>
          </a:effectLst>
        </p:spPr>
        <p:txBody>
          <a:bodyPr wrap="none" anchor="ctr"/>
          <a:lstStyle/>
          <a:p>
            <a:pPr algn="ctr"/>
            <a:r>
              <a:rPr lang="en-US" sz="2400" b="0">
                <a:solidFill>
                  <a:srgbClr val="FFFFFF"/>
                </a:solidFill>
                <a:effectLst>
                  <a:outerShdw blurRad="38100" dist="38100" dir="2700000" algn="tl">
                    <a:srgbClr val="000000"/>
                  </a:outerShdw>
                </a:effectLst>
              </a:rPr>
              <a:t>A service company</a:t>
            </a:r>
            <a:br>
              <a:rPr lang="en-US" sz="2400" b="0">
                <a:solidFill>
                  <a:srgbClr val="FFFFFF"/>
                </a:solidFill>
                <a:effectLst>
                  <a:outerShdw blurRad="38100" dist="38100" dir="2700000" algn="tl">
                    <a:srgbClr val="000000"/>
                  </a:outerShdw>
                </a:effectLst>
              </a:rPr>
            </a:br>
            <a:r>
              <a:rPr lang="en-US" sz="2400" b="0">
                <a:solidFill>
                  <a:srgbClr val="FFFFFF"/>
                </a:solidFill>
                <a:effectLst>
                  <a:outerShdw blurRad="38100" dist="38100" dir="2700000" algn="tl">
                    <a:srgbClr val="000000"/>
                  </a:outerShdw>
                </a:effectLst>
              </a:rPr>
              <a:t>will normally have a </a:t>
            </a:r>
            <a:r>
              <a:rPr lang="en-US" sz="2400" b="0" i="1">
                <a:solidFill>
                  <a:srgbClr val="FFFF00"/>
                </a:solidFill>
                <a:effectLst>
                  <a:outerShdw blurRad="38100" dist="38100" dir="2700000" algn="tl">
                    <a:srgbClr val="000000"/>
                  </a:outerShdw>
                </a:effectLst>
              </a:rPr>
              <a:t>high</a:t>
            </a:r>
          </a:p>
          <a:p>
            <a:pPr algn="ctr"/>
            <a:r>
              <a:rPr lang="en-US" sz="2400" b="0" i="1">
                <a:solidFill>
                  <a:srgbClr val="FFFF00"/>
                </a:solidFill>
                <a:effectLst>
                  <a:outerShdw blurRad="38100" dist="38100" dir="2700000" algn="tl">
                    <a:srgbClr val="000000"/>
                  </a:outerShdw>
                </a:effectLst>
              </a:rPr>
              <a:t>proportion</a:t>
            </a:r>
            <a:r>
              <a:rPr lang="en-US" sz="2400" b="0">
                <a:solidFill>
                  <a:srgbClr val="FFFFFF"/>
                </a:solidFill>
                <a:effectLst>
                  <a:outerShdw blurRad="38100" dist="38100" dir="2700000" algn="tl">
                    <a:srgbClr val="000000"/>
                  </a:outerShdw>
                </a:effectLst>
              </a:rPr>
              <a:t> of variable costs.</a:t>
            </a:r>
          </a:p>
        </p:txBody>
      </p:sp>
      <p:sp>
        <p:nvSpPr>
          <p:cNvPr id="2" name="Slide Number Placeholder 1"/>
          <p:cNvSpPr>
            <a:spLocks noGrp="1"/>
          </p:cNvSpPr>
          <p:nvPr>
            <p:ph type="sldNum" sz="quarter" idx="11"/>
          </p:nvPr>
        </p:nvSpPr>
        <p:spPr/>
        <p:txBody>
          <a:bodyPr/>
          <a:lstStyle/>
          <a:p>
            <a:fld id="{6B0BEF0B-2F81-4CB7-869C-226535C07013}" type="slidenum">
              <a:rPr lang="en-US" smtClean="0"/>
              <a:pPr/>
              <a:t>46</a:t>
            </a:fld>
            <a:endParaRPr lang="en-US"/>
          </a:p>
        </p:txBody>
      </p:sp>
    </p:spTree>
    <p:extLst>
      <p:ext uri="{BB962C8B-B14F-4D97-AF65-F5344CB8AC3E}">
        <p14:creationId xmlns:p14="http://schemas.microsoft.com/office/powerpoint/2010/main" xmlns="" val="2719415099"/>
      </p:ext>
    </p:extLst>
  </p:cSld>
  <p:clrMapOvr>
    <a:masterClrMapping/>
  </p:clrMapOvr>
  <p:transition spd="slow"/>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en-US"/>
              <a:t>Examples of Variable Costs</a:t>
            </a:r>
          </a:p>
        </p:txBody>
      </p:sp>
      <p:sp>
        <p:nvSpPr>
          <p:cNvPr id="317443" name="Text Box 3"/>
          <p:cNvSpPr txBox="1">
            <a:spLocks noChangeArrowheads="1"/>
          </p:cNvSpPr>
          <p:nvPr/>
        </p:nvSpPr>
        <p:spPr bwMode="auto">
          <a:xfrm>
            <a:off x="457200" y="1219200"/>
            <a:ext cx="8305800" cy="4160838"/>
          </a:xfrm>
          <a:prstGeom prst="rect">
            <a:avLst/>
          </a:prstGeom>
          <a:solidFill>
            <a:schemeClr val="tx2"/>
          </a:solidFill>
          <a:ln w="9525">
            <a:solidFill>
              <a:schemeClr val="tx1"/>
            </a:solidFill>
            <a:miter lim="800000"/>
            <a:headEnd/>
            <a:tailEnd/>
          </a:ln>
          <a:effectLst>
            <a:outerShdw dist="35921" dir="2700000" algn="ctr" rotWithShape="0">
              <a:schemeClr val="bg2"/>
            </a:outerShdw>
          </a:effectLst>
        </p:spPr>
        <p:txBody>
          <a:bodyPr>
            <a:spAutoFit/>
          </a:bodyPr>
          <a:lstStyle>
            <a:lvl1pPr marL="457200" indent="-457200">
              <a:defRPr sz="2400">
                <a:solidFill>
                  <a:schemeClr val="tx1"/>
                </a:solidFill>
                <a:latin typeface="Times" panose="02020603050405020304" pitchFamily="18" charset="0"/>
              </a:defRPr>
            </a:lvl1pPr>
            <a:lvl2pPr marL="914400" indent="-457200">
              <a:defRPr sz="2400">
                <a:solidFill>
                  <a:schemeClr val="tx1"/>
                </a:solidFill>
                <a:latin typeface="Times" panose="02020603050405020304" pitchFamily="18" charset="0"/>
              </a:defRPr>
            </a:lvl2pPr>
            <a:lvl3pPr marL="1371600" indent="-457200">
              <a:defRPr sz="2400">
                <a:solidFill>
                  <a:schemeClr val="tx1"/>
                </a:solidFill>
                <a:latin typeface="Times" panose="02020603050405020304" pitchFamily="18" charset="0"/>
              </a:defRPr>
            </a:lvl3pPr>
            <a:lvl4pPr marL="1828800" indent="-457200">
              <a:defRPr sz="2400">
                <a:solidFill>
                  <a:schemeClr val="tx1"/>
                </a:solidFill>
                <a:latin typeface="Times" panose="02020603050405020304" pitchFamily="18" charset="0"/>
              </a:defRPr>
            </a:lvl4pPr>
            <a:lvl5pPr marL="2286000" indent="-457200">
              <a:defRPr sz="2400">
                <a:solidFill>
                  <a:schemeClr val="tx1"/>
                </a:solidFill>
                <a:latin typeface="Times" panose="02020603050405020304" pitchFamily="18" charset="0"/>
              </a:defRPr>
            </a:lvl5pPr>
            <a:lvl6pPr marL="2743200" indent="-457200" eaLnBrk="0" fontAlgn="base" hangingPunct="0">
              <a:spcBef>
                <a:spcPct val="0"/>
              </a:spcBef>
              <a:spcAft>
                <a:spcPct val="0"/>
              </a:spcAft>
              <a:defRPr sz="2400">
                <a:solidFill>
                  <a:schemeClr val="tx1"/>
                </a:solidFill>
                <a:latin typeface="Times" panose="02020603050405020304" pitchFamily="18" charset="0"/>
              </a:defRPr>
            </a:lvl6pPr>
            <a:lvl7pPr marL="3200400" indent="-457200" eaLnBrk="0" fontAlgn="base" hangingPunct="0">
              <a:spcBef>
                <a:spcPct val="0"/>
              </a:spcBef>
              <a:spcAft>
                <a:spcPct val="0"/>
              </a:spcAft>
              <a:defRPr sz="2400">
                <a:solidFill>
                  <a:schemeClr val="tx1"/>
                </a:solidFill>
                <a:latin typeface="Times" panose="02020603050405020304" pitchFamily="18" charset="0"/>
              </a:defRPr>
            </a:lvl7pPr>
            <a:lvl8pPr marL="3657600" indent="-457200" eaLnBrk="0" fontAlgn="base" hangingPunct="0">
              <a:spcBef>
                <a:spcPct val="0"/>
              </a:spcBef>
              <a:spcAft>
                <a:spcPct val="0"/>
              </a:spcAft>
              <a:defRPr sz="2400">
                <a:solidFill>
                  <a:schemeClr val="tx1"/>
                </a:solidFill>
                <a:latin typeface="Times" panose="02020603050405020304" pitchFamily="18" charset="0"/>
              </a:defRPr>
            </a:lvl8pPr>
            <a:lvl9pPr marL="4114800" indent="-457200" eaLnBrk="0" fontAlgn="base" hangingPunct="0">
              <a:spcBef>
                <a:spcPct val="0"/>
              </a:spcBef>
              <a:spcAft>
                <a:spcPct val="0"/>
              </a:spcAft>
              <a:defRPr sz="2400">
                <a:solidFill>
                  <a:schemeClr val="tx1"/>
                </a:solidFill>
                <a:latin typeface="Times" panose="02020603050405020304" pitchFamily="18" charset="0"/>
              </a:defRPr>
            </a:lvl9pPr>
          </a:lstStyle>
          <a:p>
            <a:pPr>
              <a:spcBef>
                <a:spcPct val="50000"/>
              </a:spcBef>
              <a:buClr>
                <a:srgbClr val="FFFFFF"/>
              </a:buClr>
              <a:buFontTx/>
              <a:buAutoNum type="arabicPeriod"/>
            </a:pPr>
            <a:r>
              <a:rPr lang="en-US" sz="2800" b="0" i="1">
                <a:solidFill>
                  <a:srgbClr val="66FF33"/>
                </a:solidFill>
                <a:latin typeface="Arial" panose="020B0604020202020204" pitchFamily="34" charset="0"/>
              </a:rPr>
              <a:t>Merchandising companies</a:t>
            </a:r>
            <a:r>
              <a:rPr lang="en-US" sz="2800" b="0">
                <a:solidFill>
                  <a:srgbClr val="FFFFFF"/>
                </a:solidFill>
                <a:latin typeface="Arial" panose="020B0604020202020204" pitchFamily="34" charset="0"/>
              </a:rPr>
              <a:t> – cost of goods sold.</a:t>
            </a:r>
          </a:p>
          <a:p>
            <a:pPr>
              <a:spcBef>
                <a:spcPct val="50000"/>
              </a:spcBef>
              <a:buClr>
                <a:srgbClr val="FFFFFF"/>
              </a:buClr>
              <a:buFontTx/>
              <a:buAutoNum type="arabicPeriod"/>
            </a:pPr>
            <a:r>
              <a:rPr lang="en-US" sz="2800" b="0" i="1">
                <a:solidFill>
                  <a:srgbClr val="66FF33"/>
                </a:solidFill>
                <a:latin typeface="Arial" panose="020B0604020202020204" pitchFamily="34" charset="0"/>
              </a:rPr>
              <a:t>Manufacturing companies</a:t>
            </a:r>
            <a:r>
              <a:rPr lang="en-US" sz="2800" b="0">
                <a:solidFill>
                  <a:srgbClr val="FFFFFF"/>
                </a:solidFill>
                <a:latin typeface="Arial" panose="020B0604020202020204" pitchFamily="34" charset="0"/>
              </a:rPr>
              <a:t> – direct materials, direct labor, and variable overhead.</a:t>
            </a:r>
          </a:p>
          <a:p>
            <a:pPr>
              <a:spcBef>
                <a:spcPct val="50000"/>
              </a:spcBef>
              <a:buClr>
                <a:srgbClr val="FFFFFF"/>
              </a:buClr>
              <a:buFontTx/>
              <a:buAutoNum type="arabicPeriod"/>
            </a:pPr>
            <a:r>
              <a:rPr lang="en-US" sz="2800" b="0" i="1">
                <a:solidFill>
                  <a:srgbClr val="66FF33"/>
                </a:solidFill>
                <a:latin typeface="Arial" panose="020B0604020202020204" pitchFamily="34" charset="0"/>
              </a:rPr>
              <a:t>Merchandising and manufacturing companies</a:t>
            </a:r>
            <a:r>
              <a:rPr lang="en-US" sz="2800" b="0">
                <a:solidFill>
                  <a:srgbClr val="FFFFFF"/>
                </a:solidFill>
                <a:latin typeface="Arial" panose="020B0604020202020204" pitchFamily="34" charset="0"/>
              </a:rPr>
              <a:t> – commissions, shipping costs, and clerical costs, such as invoicing.</a:t>
            </a:r>
          </a:p>
          <a:p>
            <a:pPr>
              <a:spcBef>
                <a:spcPct val="50000"/>
              </a:spcBef>
              <a:buClr>
                <a:srgbClr val="FFFFFF"/>
              </a:buClr>
              <a:buFontTx/>
              <a:buAutoNum type="arabicPeriod"/>
            </a:pPr>
            <a:r>
              <a:rPr lang="en-US" sz="2800" b="0" i="1">
                <a:solidFill>
                  <a:srgbClr val="66FF33"/>
                </a:solidFill>
                <a:latin typeface="Arial" panose="020B0604020202020204" pitchFamily="34" charset="0"/>
              </a:rPr>
              <a:t>Service companies</a:t>
            </a:r>
            <a:r>
              <a:rPr lang="en-US" sz="2800" b="0">
                <a:solidFill>
                  <a:srgbClr val="FFFFFF"/>
                </a:solidFill>
                <a:latin typeface="Arial" panose="020B0604020202020204" pitchFamily="34" charset="0"/>
              </a:rPr>
              <a:t> – supplies, travel, and clerical.</a:t>
            </a:r>
          </a:p>
        </p:txBody>
      </p:sp>
      <p:pic>
        <p:nvPicPr>
          <p:cNvPr id="317444" name="Picture 4" descr="j034578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581400" y="5449887"/>
            <a:ext cx="1676400" cy="1255713"/>
          </a:xfrm>
          <a:prstGeom prst="rect">
            <a:avLst/>
          </a:prstGeom>
          <a:noFill/>
          <a:ln>
            <a:noFill/>
          </a:ln>
          <a:effectLst/>
          <a:extLst>
            <a:ext uri="{909E8E84-426E-40DD-AFC4-6F175D3DCCD1}">
              <a14:hiddenFill xmlns:a14="http://schemas.microsoft.com/office/drawing/2010/main" xmlns="">
                <a:solidFill>
                  <a:srgbClr val="FF0000"/>
                </a:solidFill>
              </a14:hiddenFill>
            </a:ext>
            <a:ext uri="{91240B29-F687-4F45-9708-019B960494DF}">
              <a14:hiddenLine xmlns:a14="http://schemas.microsoft.com/office/drawing/2010/main" xmlns="" w="9525">
                <a:solidFill>
                  <a:srgbClr val="FF0000"/>
                </a:solidFill>
                <a:miter lim="800000"/>
                <a:headEnd/>
                <a:tailEnd/>
              </a14:hiddenLine>
            </a:ext>
            <a:ext uri="{AF507438-7753-43E0-B8FC-AC1667EBCBE1}">
              <a14:hiddenEffects xmlns:a14="http://schemas.microsoft.com/office/drawing/2010/main" xmlns="">
                <a:effectLst>
                  <a:outerShdw dist="45791" dir="2021404" algn="ctr" rotWithShape="0">
                    <a:schemeClr val="bg2"/>
                  </a:outerShdw>
                </a:effectLst>
              </a14:hiddenEffects>
            </a:ext>
          </a:extLst>
        </p:spPr>
      </p:pic>
      <p:sp>
        <p:nvSpPr>
          <p:cNvPr id="2" name="Slide Number Placeholder 1"/>
          <p:cNvSpPr>
            <a:spLocks noGrp="1"/>
          </p:cNvSpPr>
          <p:nvPr>
            <p:ph type="sldNum" sz="quarter" idx="11"/>
          </p:nvPr>
        </p:nvSpPr>
        <p:spPr/>
        <p:txBody>
          <a:bodyPr/>
          <a:lstStyle/>
          <a:p>
            <a:fld id="{6B0BEF0B-2F81-4CB7-869C-226535C07013}" type="slidenum">
              <a:rPr lang="en-US" smtClean="0"/>
              <a:pPr/>
              <a:t>47</a:t>
            </a:fld>
            <a:endParaRPr lang="en-US"/>
          </a:p>
        </p:txBody>
      </p:sp>
    </p:spTree>
    <p:extLst>
      <p:ext uri="{BB962C8B-B14F-4D97-AF65-F5344CB8AC3E}">
        <p14:creationId xmlns:p14="http://schemas.microsoft.com/office/powerpoint/2010/main" xmlns="" val="2251129823"/>
      </p:ext>
    </p:extLst>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9490" name="Line 2"/>
          <p:cNvSpPr>
            <a:spLocks noChangeShapeType="1"/>
          </p:cNvSpPr>
          <p:nvPr/>
        </p:nvSpPr>
        <p:spPr bwMode="auto">
          <a:xfrm flipV="1">
            <a:off x="1981200" y="3917950"/>
            <a:ext cx="2133600" cy="2133600"/>
          </a:xfrm>
          <a:prstGeom prst="line">
            <a:avLst/>
          </a:prstGeom>
          <a:noFill/>
          <a:ln w="38100">
            <a:solidFill>
              <a:srgbClr val="FF33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9491" name="Line 3"/>
          <p:cNvSpPr>
            <a:spLocks noChangeShapeType="1"/>
          </p:cNvSpPr>
          <p:nvPr/>
        </p:nvSpPr>
        <p:spPr bwMode="auto">
          <a:xfrm>
            <a:off x="1981200" y="3333750"/>
            <a:ext cx="0" cy="27178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9492" name="Line 4"/>
          <p:cNvSpPr>
            <a:spLocks noChangeShapeType="1"/>
          </p:cNvSpPr>
          <p:nvPr/>
        </p:nvSpPr>
        <p:spPr bwMode="auto">
          <a:xfrm>
            <a:off x="1993900" y="6051550"/>
            <a:ext cx="26416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19493" name="Rectangle 5"/>
          <p:cNvSpPr>
            <a:spLocks noChangeArrowheads="1"/>
          </p:cNvSpPr>
          <p:nvPr/>
        </p:nvSpPr>
        <p:spPr bwMode="auto">
          <a:xfrm>
            <a:off x="1981200" y="6205538"/>
            <a:ext cx="2665413"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Volume</a:t>
            </a:r>
          </a:p>
        </p:txBody>
      </p:sp>
      <p:sp>
        <p:nvSpPr>
          <p:cNvPr id="319494" name="Rectangle 6"/>
          <p:cNvSpPr>
            <a:spLocks noChangeArrowheads="1"/>
          </p:cNvSpPr>
          <p:nvPr/>
        </p:nvSpPr>
        <p:spPr bwMode="auto">
          <a:xfrm rot="16200000">
            <a:off x="131763" y="4389438"/>
            <a:ext cx="2970212" cy="4238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Cost</a:t>
            </a:r>
          </a:p>
        </p:txBody>
      </p:sp>
      <p:sp>
        <p:nvSpPr>
          <p:cNvPr id="319495" name="Rectangle 7"/>
          <p:cNvSpPr>
            <a:spLocks noGrp="1" noChangeArrowheads="1"/>
          </p:cNvSpPr>
          <p:nvPr>
            <p:ph type="title"/>
          </p:nvPr>
        </p:nvSpPr>
        <p:spPr>
          <a:xfrm>
            <a:off x="457200" y="76200"/>
            <a:ext cx="8229600" cy="1143000"/>
          </a:xfrm>
        </p:spPr>
        <p:txBody>
          <a:bodyPr/>
          <a:lstStyle/>
          <a:p>
            <a:r>
              <a:rPr lang="en-US" dirty="0"/>
              <a:t>True Variable Cost</a:t>
            </a:r>
          </a:p>
        </p:txBody>
      </p:sp>
      <p:sp>
        <p:nvSpPr>
          <p:cNvPr id="319496" name="Rectangle 8"/>
          <p:cNvSpPr>
            <a:spLocks noGrp="1" noChangeArrowheads="1"/>
          </p:cNvSpPr>
          <p:nvPr>
            <p:ph type="body" idx="1"/>
          </p:nvPr>
        </p:nvSpPr>
        <p:spPr>
          <a:xfrm>
            <a:off x="228600" y="1219200"/>
            <a:ext cx="8686800" cy="1981200"/>
          </a:xfrm>
        </p:spPr>
        <p:txBody>
          <a:bodyPr/>
          <a:lstStyle/>
          <a:p>
            <a:pPr algn="ctr">
              <a:buFont typeface="Times" panose="02020603050405020304" pitchFamily="18" charset="0"/>
              <a:buNone/>
            </a:pPr>
            <a:r>
              <a:rPr lang="en-US" sz="2800" dirty="0"/>
              <a:t>Direct materials is a true or proportionately variable cost because the amount used during a period will vary in direct proportion to the level of production activity.</a:t>
            </a:r>
          </a:p>
        </p:txBody>
      </p:sp>
      <p:pic>
        <p:nvPicPr>
          <p:cNvPr id="319497" name="Picture 9" descr="j0285874"/>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791200" y="3813175"/>
            <a:ext cx="2133600" cy="1749425"/>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1"/>
          </p:nvPr>
        </p:nvSpPr>
        <p:spPr/>
        <p:txBody>
          <a:bodyPr/>
          <a:lstStyle/>
          <a:p>
            <a:fld id="{E400A521-BC40-45B4-85E1-41CAE89E6DDE}" type="slidenum">
              <a:rPr lang="en-US" smtClean="0"/>
              <a:pPr/>
              <a:t>48</a:t>
            </a:fld>
            <a:endParaRPr lang="en-US"/>
          </a:p>
        </p:txBody>
      </p:sp>
    </p:spTree>
    <p:extLst>
      <p:ext uri="{BB962C8B-B14F-4D97-AF65-F5344CB8AC3E}">
        <p14:creationId xmlns:p14="http://schemas.microsoft.com/office/powerpoint/2010/main" xmlns="" val="1741599645"/>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319490"/>
                                        </p:tgtEl>
                                        <p:attrNameLst>
                                          <p:attrName>style.visibility</p:attrName>
                                        </p:attrNameLst>
                                      </p:cBhvr>
                                      <p:to>
                                        <p:strVal val="visible"/>
                                      </p:to>
                                    </p:set>
                                    <p:animEffect transition="in" filter="strips(upRight)">
                                      <p:cBhvr>
                                        <p:cTn id="7" dur="500"/>
                                        <p:tgtEl>
                                          <p:spTgt spid="3194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0"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a:t>Step-Variable Costs</a:t>
            </a:r>
          </a:p>
        </p:txBody>
      </p:sp>
      <p:sp>
        <p:nvSpPr>
          <p:cNvPr id="321539" name="Text Box 3"/>
          <p:cNvSpPr txBox="1">
            <a:spLocks noChangeArrowheads="1"/>
          </p:cNvSpPr>
          <p:nvPr/>
        </p:nvSpPr>
        <p:spPr bwMode="auto">
          <a:xfrm>
            <a:off x="381000" y="1371600"/>
            <a:ext cx="8534400" cy="16795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600" b="0"/>
              <a:t>A resource that is obtainable only in large chunks (such as maintenance workers) and whose costs increase or decrease only in response to fairly wide changes in activity is known as a </a:t>
            </a:r>
            <a:r>
              <a:rPr lang="en-US" sz="2600" b="0" i="1">
                <a:solidFill>
                  <a:schemeClr val="tx2"/>
                </a:solidFill>
                <a:effectLst>
                  <a:outerShdw blurRad="38100" dist="38100" dir="2700000" algn="tl">
                    <a:srgbClr val="000000"/>
                  </a:outerShdw>
                </a:effectLst>
              </a:rPr>
              <a:t>step-variable cost</a:t>
            </a:r>
            <a:r>
              <a:rPr lang="en-US" sz="2600" b="0"/>
              <a:t>.</a:t>
            </a:r>
          </a:p>
        </p:txBody>
      </p:sp>
      <p:grpSp>
        <p:nvGrpSpPr>
          <p:cNvPr id="321540" name="Group 4"/>
          <p:cNvGrpSpPr>
            <a:grpSpLocks/>
          </p:cNvGrpSpPr>
          <p:nvPr/>
        </p:nvGrpSpPr>
        <p:grpSpPr bwMode="auto">
          <a:xfrm>
            <a:off x="1404938" y="3116263"/>
            <a:ext cx="3243262" cy="3513137"/>
            <a:chOff x="885" y="1963"/>
            <a:chExt cx="2043" cy="2213"/>
          </a:xfrm>
        </p:grpSpPr>
        <p:sp>
          <p:nvSpPr>
            <p:cNvPr id="321541" name="Line 5"/>
            <p:cNvSpPr>
              <a:spLocks noChangeShapeType="1"/>
            </p:cNvSpPr>
            <p:nvPr/>
          </p:nvSpPr>
          <p:spPr bwMode="auto">
            <a:xfrm>
              <a:off x="1248" y="2100"/>
              <a:ext cx="0" cy="171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1542" name="Line 6"/>
            <p:cNvSpPr>
              <a:spLocks noChangeShapeType="1"/>
            </p:cNvSpPr>
            <p:nvPr/>
          </p:nvSpPr>
          <p:spPr bwMode="auto">
            <a:xfrm>
              <a:off x="1256" y="3812"/>
              <a:ext cx="1664"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1543" name="Rectangle 7"/>
            <p:cNvSpPr>
              <a:spLocks noChangeArrowheads="1"/>
            </p:cNvSpPr>
            <p:nvPr/>
          </p:nvSpPr>
          <p:spPr bwMode="auto">
            <a:xfrm>
              <a:off x="1248" y="3909"/>
              <a:ext cx="1679"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Volume</a:t>
              </a:r>
            </a:p>
          </p:txBody>
        </p:sp>
        <p:sp>
          <p:nvSpPr>
            <p:cNvPr id="321544" name="Rectangle 8"/>
            <p:cNvSpPr>
              <a:spLocks noChangeArrowheads="1"/>
            </p:cNvSpPr>
            <p:nvPr/>
          </p:nvSpPr>
          <p:spPr bwMode="auto">
            <a:xfrm rot="16200000">
              <a:off x="83" y="2765"/>
              <a:ext cx="1871"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Cost</a:t>
              </a:r>
            </a:p>
          </p:txBody>
        </p:sp>
        <p:sp>
          <p:nvSpPr>
            <p:cNvPr id="321545" name="Line 9"/>
            <p:cNvSpPr>
              <a:spLocks noChangeShapeType="1"/>
            </p:cNvSpPr>
            <p:nvPr/>
          </p:nvSpPr>
          <p:spPr bwMode="auto">
            <a:xfrm>
              <a:off x="1248" y="36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46" name="Line 10"/>
            <p:cNvSpPr>
              <a:spLocks noChangeShapeType="1"/>
            </p:cNvSpPr>
            <p:nvPr/>
          </p:nvSpPr>
          <p:spPr bwMode="auto">
            <a:xfrm>
              <a:off x="1488" y="33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47" name="Line 11"/>
            <p:cNvSpPr>
              <a:spLocks noChangeShapeType="1"/>
            </p:cNvSpPr>
            <p:nvPr/>
          </p:nvSpPr>
          <p:spPr bwMode="auto">
            <a:xfrm>
              <a:off x="1728" y="312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48" name="Line 12"/>
            <p:cNvSpPr>
              <a:spLocks noChangeShapeType="1"/>
            </p:cNvSpPr>
            <p:nvPr/>
          </p:nvSpPr>
          <p:spPr bwMode="auto">
            <a:xfrm>
              <a:off x="1968" y="288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49" name="Line 13"/>
            <p:cNvSpPr>
              <a:spLocks noChangeShapeType="1"/>
            </p:cNvSpPr>
            <p:nvPr/>
          </p:nvSpPr>
          <p:spPr bwMode="auto">
            <a:xfrm>
              <a:off x="2208" y="264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50" name="Line 14"/>
            <p:cNvSpPr>
              <a:spLocks noChangeShapeType="1"/>
            </p:cNvSpPr>
            <p:nvPr/>
          </p:nvSpPr>
          <p:spPr bwMode="auto">
            <a:xfrm>
              <a:off x="2448" y="24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1551" name="Line 15"/>
            <p:cNvSpPr>
              <a:spLocks noChangeShapeType="1"/>
            </p:cNvSpPr>
            <p:nvPr/>
          </p:nvSpPr>
          <p:spPr bwMode="auto">
            <a:xfrm>
              <a:off x="2688" y="21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pic>
        <p:nvPicPr>
          <p:cNvPr id="321560" name="Picture 24" descr="MCDD01537_0000[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48400" y="3810000"/>
            <a:ext cx="1203325" cy="1752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97731819"/>
      </p:ext>
    </p:extLst>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3586" name="Rectangle 2"/>
          <p:cNvSpPr>
            <a:spLocks noGrp="1" noChangeArrowheads="1"/>
          </p:cNvSpPr>
          <p:nvPr>
            <p:ph type="title"/>
          </p:nvPr>
        </p:nvSpPr>
        <p:spPr>
          <a:xfrm>
            <a:off x="152400" y="304800"/>
            <a:ext cx="8915400" cy="762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Step-Variable Costs</a:t>
            </a:r>
          </a:p>
        </p:txBody>
      </p:sp>
      <p:sp>
        <p:nvSpPr>
          <p:cNvPr id="323587" name="Rectangle 3"/>
          <p:cNvSpPr>
            <a:spLocks noChangeArrowheads="1"/>
          </p:cNvSpPr>
          <p:nvPr/>
        </p:nvSpPr>
        <p:spPr bwMode="auto">
          <a:xfrm>
            <a:off x="457200" y="1803400"/>
            <a:ext cx="8382000" cy="1473200"/>
          </a:xfrm>
          <a:prstGeom prst="rect">
            <a:avLst/>
          </a:prstGeom>
          <a:solidFill>
            <a:srgbClr val="CEF7C1"/>
          </a:solidFill>
          <a:ln w="12700">
            <a:solidFill>
              <a:schemeClr val="tx1"/>
            </a:solidFill>
            <a:miter lim="800000"/>
            <a:headEnd/>
            <a:tailEnd/>
          </a:ln>
          <a:effectLst>
            <a:outerShdw dist="53882" dir="2700000" algn="ctr" rotWithShape="0">
              <a:schemeClr val="bg2"/>
            </a:outerShdw>
          </a:effectLst>
        </p:spPr>
        <p:txBody>
          <a:bodyPr lIns="90488" tIns="44450" rIns="90488" bIns="44450">
            <a:spAutoFit/>
          </a:bodyPr>
          <a:lstStyle/>
          <a:p>
            <a:pPr algn="ctr" eaLnBrk="1" hangingPunct="1"/>
            <a:r>
              <a:rPr lang="en-US">
                <a:solidFill>
                  <a:srgbClr val="006600"/>
                </a:solidFill>
              </a:rPr>
              <a:t>Small changes in the level of production are not likely to have any effect on the number of maintenance workers employed.</a:t>
            </a:r>
          </a:p>
        </p:txBody>
      </p:sp>
      <p:grpSp>
        <p:nvGrpSpPr>
          <p:cNvPr id="323588" name="Group 4"/>
          <p:cNvGrpSpPr>
            <a:grpSpLocks/>
          </p:cNvGrpSpPr>
          <p:nvPr/>
        </p:nvGrpSpPr>
        <p:grpSpPr bwMode="auto">
          <a:xfrm>
            <a:off x="1404938" y="3116263"/>
            <a:ext cx="3243262" cy="3513137"/>
            <a:chOff x="885" y="1963"/>
            <a:chExt cx="2043" cy="2213"/>
          </a:xfrm>
        </p:grpSpPr>
        <p:sp>
          <p:nvSpPr>
            <p:cNvPr id="323589" name="Line 5"/>
            <p:cNvSpPr>
              <a:spLocks noChangeShapeType="1"/>
            </p:cNvSpPr>
            <p:nvPr/>
          </p:nvSpPr>
          <p:spPr bwMode="auto">
            <a:xfrm>
              <a:off x="1248" y="2100"/>
              <a:ext cx="0" cy="171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3590" name="Line 6"/>
            <p:cNvSpPr>
              <a:spLocks noChangeShapeType="1"/>
            </p:cNvSpPr>
            <p:nvPr/>
          </p:nvSpPr>
          <p:spPr bwMode="auto">
            <a:xfrm>
              <a:off x="1256" y="3812"/>
              <a:ext cx="1664"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3591" name="Rectangle 7"/>
            <p:cNvSpPr>
              <a:spLocks noChangeArrowheads="1"/>
            </p:cNvSpPr>
            <p:nvPr/>
          </p:nvSpPr>
          <p:spPr bwMode="auto">
            <a:xfrm>
              <a:off x="1248" y="3909"/>
              <a:ext cx="1679"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Volume</a:t>
              </a:r>
            </a:p>
          </p:txBody>
        </p:sp>
        <p:sp>
          <p:nvSpPr>
            <p:cNvPr id="323592" name="Rectangle 8"/>
            <p:cNvSpPr>
              <a:spLocks noChangeArrowheads="1"/>
            </p:cNvSpPr>
            <p:nvPr/>
          </p:nvSpPr>
          <p:spPr bwMode="auto">
            <a:xfrm rot="16200000">
              <a:off x="83" y="2765"/>
              <a:ext cx="1871"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Cost</a:t>
              </a:r>
            </a:p>
          </p:txBody>
        </p:sp>
        <p:sp>
          <p:nvSpPr>
            <p:cNvPr id="323593" name="Line 9"/>
            <p:cNvSpPr>
              <a:spLocks noChangeShapeType="1"/>
            </p:cNvSpPr>
            <p:nvPr/>
          </p:nvSpPr>
          <p:spPr bwMode="auto">
            <a:xfrm>
              <a:off x="1248" y="36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4" name="Line 10"/>
            <p:cNvSpPr>
              <a:spLocks noChangeShapeType="1"/>
            </p:cNvSpPr>
            <p:nvPr/>
          </p:nvSpPr>
          <p:spPr bwMode="auto">
            <a:xfrm>
              <a:off x="1488" y="33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5" name="Line 11"/>
            <p:cNvSpPr>
              <a:spLocks noChangeShapeType="1"/>
            </p:cNvSpPr>
            <p:nvPr/>
          </p:nvSpPr>
          <p:spPr bwMode="auto">
            <a:xfrm>
              <a:off x="1728" y="312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6" name="Line 12"/>
            <p:cNvSpPr>
              <a:spLocks noChangeShapeType="1"/>
            </p:cNvSpPr>
            <p:nvPr/>
          </p:nvSpPr>
          <p:spPr bwMode="auto">
            <a:xfrm>
              <a:off x="1968" y="288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7" name="Line 13"/>
            <p:cNvSpPr>
              <a:spLocks noChangeShapeType="1"/>
            </p:cNvSpPr>
            <p:nvPr/>
          </p:nvSpPr>
          <p:spPr bwMode="auto">
            <a:xfrm>
              <a:off x="2208" y="264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8" name="Line 14"/>
            <p:cNvSpPr>
              <a:spLocks noChangeShapeType="1"/>
            </p:cNvSpPr>
            <p:nvPr/>
          </p:nvSpPr>
          <p:spPr bwMode="auto">
            <a:xfrm>
              <a:off x="2448" y="24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3599" name="Line 15"/>
            <p:cNvSpPr>
              <a:spLocks noChangeShapeType="1"/>
            </p:cNvSpPr>
            <p:nvPr/>
          </p:nvSpPr>
          <p:spPr bwMode="auto">
            <a:xfrm>
              <a:off x="2688" y="21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23600" name="Line 16"/>
          <p:cNvSpPr>
            <a:spLocks noChangeShapeType="1"/>
          </p:cNvSpPr>
          <p:nvPr/>
        </p:nvSpPr>
        <p:spPr bwMode="auto">
          <a:xfrm>
            <a:off x="3124200" y="3276600"/>
            <a:ext cx="0" cy="1295400"/>
          </a:xfrm>
          <a:prstGeom prst="line">
            <a:avLst/>
          </a:prstGeom>
          <a:noFill/>
          <a:ln w="38100">
            <a:solidFill>
              <a:srgbClr val="008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323601" name="Line 17"/>
          <p:cNvSpPr>
            <a:spLocks noChangeShapeType="1"/>
          </p:cNvSpPr>
          <p:nvPr/>
        </p:nvSpPr>
        <p:spPr bwMode="auto">
          <a:xfrm>
            <a:off x="3441700" y="3276600"/>
            <a:ext cx="0" cy="1295400"/>
          </a:xfrm>
          <a:prstGeom prst="line">
            <a:avLst/>
          </a:prstGeom>
          <a:noFill/>
          <a:ln w="38100">
            <a:solidFill>
              <a:srgbClr val="008000"/>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1585611570"/>
      </p:ext>
    </p:extLst>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a:xfrm>
            <a:off x="152400" y="228600"/>
            <a:ext cx="8915400" cy="762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a:t>Step-Variable Costs</a:t>
            </a:r>
          </a:p>
        </p:txBody>
      </p:sp>
      <p:sp>
        <p:nvSpPr>
          <p:cNvPr id="325635" name="Rectangle 3"/>
          <p:cNvSpPr>
            <a:spLocks noChangeArrowheads="1"/>
          </p:cNvSpPr>
          <p:nvPr/>
        </p:nvSpPr>
        <p:spPr bwMode="auto">
          <a:xfrm>
            <a:off x="609600" y="1524000"/>
            <a:ext cx="7848600" cy="1298575"/>
          </a:xfrm>
          <a:prstGeom prst="rect">
            <a:avLst/>
          </a:prstGeom>
          <a:solidFill>
            <a:srgbClr val="800080"/>
          </a:solidFill>
          <a:ln w="19050">
            <a:solidFill>
              <a:schemeClr val="tx1"/>
            </a:solidFill>
            <a:miter lim="800000"/>
            <a:headEnd/>
            <a:tailEnd/>
          </a:ln>
          <a:effectLst>
            <a:outerShdw dist="28398" dir="3806097" algn="ctr" rotWithShape="0">
              <a:schemeClr val="bg2"/>
            </a:outerShdw>
          </a:effectLst>
        </p:spPr>
        <p:txBody>
          <a:bodyPr lIns="90488" tIns="44450" rIns="90488" bIns="44450">
            <a:spAutoFit/>
          </a:bodyPr>
          <a:lstStyle/>
          <a:p>
            <a:pPr algn="ctr" eaLnBrk="1" hangingPunct="1"/>
            <a:r>
              <a:rPr lang="en-US" sz="2600">
                <a:solidFill>
                  <a:srgbClr val="FFFFFF"/>
                </a:solidFill>
              </a:rPr>
              <a:t>Only fairly wide changes in the activity level will cause a change in the number of maintenance workers employed</a:t>
            </a:r>
          </a:p>
        </p:txBody>
      </p:sp>
      <p:sp>
        <p:nvSpPr>
          <p:cNvPr id="325636" name="Rectangle 4"/>
          <p:cNvSpPr>
            <a:spLocks noChangeArrowheads="1"/>
          </p:cNvSpPr>
          <p:nvPr/>
        </p:nvSpPr>
        <p:spPr bwMode="auto">
          <a:xfrm>
            <a:off x="2438400" y="3581400"/>
            <a:ext cx="152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5637" name="Rectangle 5"/>
          <p:cNvSpPr>
            <a:spLocks noChangeArrowheads="1"/>
          </p:cNvSpPr>
          <p:nvPr/>
        </p:nvSpPr>
        <p:spPr bwMode="auto">
          <a:xfrm>
            <a:off x="2438400" y="4953000"/>
            <a:ext cx="152400" cy="762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325638" name="Group 6"/>
          <p:cNvGrpSpPr>
            <a:grpSpLocks/>
          </p:cNvGrpSpPr>
          <p:nvPr/>
        </p:nvGrpSpPr>
        <p:grpSpPr bwMode="auto">
          <a:xfrm>
            <a:off x="1404938" y="3116263"/>
            <a:ext cx="3243262" cy="3513137"/>
            <a:chOff x="885" y="1963"/>
            <a:chExt cx="2043" cy="2213"/>
          </a:xfrm>
        </p:grpSpPr>
        <p:sp>
          <p:nvSpPr>
            <p:cNvPr id="325639" name="Line 7"/>
            <p:cNvSpPr>
              <a:spLocks noChangeShapeType="1"/>
            </p:cNvSpPr>
            <p:nvPr/>
          </p:nvSpPr>
          <p:spPr bwMode="auto">
            <a:xfrm>
              <a:off x="1248" y="2100"/>
              <a:ext cx="0" cy="1712"/>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5640" name="Line 8"/>
            <p:cNvSpPr>
              <a:spLocks noChangeShapeType="1"/>
            </p:cNvSpPr>
            <p:nvPr/>
          </p:nvSpPr>
          <p:spPr bwMode="auto">
            <a:xfrm>
              <a:off x="1256" y="3812"/>
              <a:ext cx="1664"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5641" name="Rectangle 9"/>
            <p:cNvSpPr>
              <a:spLocks noChangeArrowheads="1"/>
            </p:cNvSpPr>
            <p:nvPr/>
          </p:nvSpPr>
          <p:spPr bwMode="auto">
            <a:xfrm>
              <a:off x="1248" y="3909"/>
              <a:ext cx="1679"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Volume</a:t>
              </a:r>
            </a:p>
          </p:txBody>
        </p:sp>
        <p:sp>
          <p:nvSpPr>
            <p:cNvPr id="325642" name="Rectangle 10"/>
            <p:cNvSpPr>
              <a:spLocks noChangeArrowheads="1"/>
            </p:cNvSpPr>
            <p:nvPr/>
          </p:nvSpPr>
          <p:spPr bwMode="auto">
            <a:xfrm rot="16200000">
              <a:off x="83" y="2765"/>
              <a:ext cx="1871" cy="26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200">
                  <a:solidFill>
                    <a:schemeClr val="tx2"/>
                  </a:solidFill>
                </a:rPr>
                <a:t>Cost</a:t>
              </a:r>
            </a:p>
          </p:txBody>
        </p:sp>
        <p:sp>
          <p:nvSpPr>
            <p:cNvPr id="325643" name="Line 11"/>
            <p:cNvSpPr>
              <a:spLocks noChangeShapeType="1"/>
            </p:cNvSpPr>
            <p:nvPr/>
          </p:nvSpPr>
          <p:spPr bwMode="auto">
            <a:xfrm>
              <a:off x="1248" y="36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4" name="Line 12"/>
            <p:cNvSpPr>
              <a:spLocks noChangeShapeType="1"/>
            </p:cNvSpPr>
            <p:nvPr/>
          </p:nvSpPr>
          <p:spPr bwMode="auto">
            <a:xfrm>
              <a:off x="1488" y="33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5" name="Line 13"/>
            <p:cNvSpPr>
              <a:spLocks noChangeShapeType="1"/>
            </p:cNvSpPr>
            <p:nvPr/>
          </p:nvSpPr>
          <p:spPr bwMode="auto">
            <a:xfrm>
              <a:off x="1728" y="312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6" name="Line 14"/>
            <p:cNvSpPr>
              <a:spLocks noChangeShapeType="1"/>
            </p:cNvSpPr>
            <p:nvPr/>
          </p:nvSpPr>
          <p:spPr bwMode="auto">
            <a:xfrm>
              <a:off x="1968" y="288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7" name="Line 15"/>
            <p:cNvSpPr>
              <a:spLocks noChangeShapeType="1"/>
            </p:cNvSpPr>
            <p:nvPr/>
          </p:nvSpPr>
          <p:spPr bwMode="auto">
            <a:xfrm>
              <a:off x="2208" y="264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8" name="Line 16"/>
            <p:cNvSpPr>
              <a:spLocks noChangeShapeType="1"/>
            </p:cNvSpPr>
            <p:nvPr/>
          </p:nvSpPr>
          <p:spPr bwMode="auto">
            <a:xfrm>
              <a:off x="2448" y="240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325649" name="Line 17"/>
            <p:cNvSpPr>
              <a:spLocks noChangeShapeType="1"/>
            </p:cNvSpPr>
            <p:nvPr/>
          </p:nvSpPr>
          <p:spPr bwMode="auto">
            <a:xfrm>
              <a:off x="2688" y="2160"/>
              <a:ext cx="240" cy="0"/>
            </a:xfrm>
            <a:prstGeom prst="line">
              <a:avLst/>
            </a:prstGeom>
            <a:noFill/>
            <a:ln w="38100">
              <a:solidFill>
                <a:srgbClr val="80008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325650" name="Line 18"/>
          <p:cNvSpPr>
            <a:spLocks noChangeShapeType="1"/>
          </p:cNvSpPr>
          <p:nvPr/>
        </p:nvSpPr>
        <p:spPr bwMode="auto">
          <a:xfrm flipH="1">
            <a:off x="4343400" y="3810000"/>
            <a:ext cx="838200" cy="0"/>
          </a:xfrm>
          <a:prstGeom prst="line">
            <a:avLst/>
          </a:prstGeom>
          <a:noFill/>
          <a:ln w="38100">
            <a:solidFill>
              <a:schemeClr val="tx2"/>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
        <p:nvSpPr>
          <p:cNvPr id="325651" name="Line 19"/>
          <p:cNvSpPr>
            <a:spLocks noChangeShapeType="1"/>
          </p:cNvSpPr>
          <p:nvPr/>
        </p:nvSpPr>
        <p:spPr bwMode="auto">
          <a:xfrm flipH="1">
            <a:off x="4343400" y="4191000"/>
            <a:ext cx="838200" cy="0"/>
          </a:xfrm>
          <a:prstGeom prst="line">
            <a:avLst/>
          </a:prstGeom>
          <a:noFill/>
          <a:ln w="38100">
            <a:solidFill>
              <a:schemeClr val="tx2"/>
            </a:solidFill>
            <a:round/>
            <a:headEnd/>
            <a:tailEnd type="triangle" w="med" len="med"/>
          </a:ln>
          <a:effectLst>
            <a:outerShdw dist="35921" dir="2700000" algn="ctr" rotWithShape="0">
              <a:schemeClr val="bg2"/>
            </a:outerShdw>
          </a:effectLst>
          <a:extLst>
            <a:ext uri="{909E8E84-426E-40DD-AFC4-6F175D3DCCD1}">
              <a14:hiddenFill xmlns:a14="http://schemas.microsoft.com/office/drawing/2010/main" xmlns="">
                <a:noFill/>
              </a14:hiddenFill>
            </a:ext>
          </a:extLst>
        </p:spPr>
        <p:txBody>
          <a:bodyPr/>
          <a:lstStyle/>
          <a:p>
            <a:endParaRPr lang="en-US"/>
          </a:p>
        </p:txBody>
      </p:sp>
    </p:spTree>
    <p:extLst>
      <p:ext uri="{BB962C8B-B14F-4D97-AF65-F5344CB8AC3E}">
        <p14:creationId xmlns:p14="http://schemas.microsoft.com/office/powerpoint/2010/main" xmlns="" val="1447429551"/>
      </p:ext>
    </p:extLst>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27682" name="Group 2"/>
          <p:cNvGrpSpPr>
            <a:grpSpLocks/>
          </p:cNvGrpSpPr>
          <p:nvPr/>
        </p:nvGrpSpPr>
        <p:grpSpPr bwMode="auto">
          <a:xfrm>
            <a:off x="2438400" y="1905000"/>
            <a:ext cx="6477000" cy="4108450"/>
            <a:chOff x="1536" y="1200"/>
            <a:chExt cx="4080" cy="2588"/>
          </a:xfrm>
        </p:grpSpPr>
        <p:grpSp>
          <p:nvGrpSpPr>
            <p:cNvPr id="327683" name="Group 3"/>
            <p:cNvGrpSpPr>
              <a:grpSpLocks/>
            </p:cNvGrpSpPr>
            <p:nvPr/>
          </p:nvGrpSpPr>
          <p:grpSpPr bwMode="auto">
            <a:xfrm>
              <a:off x="1536" y="2209"/>
              <a:ext cx="1307" cy="1579"/>
              <a:chOff x="1536" y="2209"/>
              <a:chExt cx="1307" cy="1579"/>
            </a:xfrm>
          </p:grpSpPr>
          <p:sp>
            <p:nvSpPr>
              <p:cNvPr id="327684" name="Rectangle 4" descr="Small confetti"/>
              <p:cNvSpPr>
                <a:spLocks noChangeArrowheads="1"/>
              </p:cNvSpPr>
              <p:nvPr/>
            </p:nvSpPr>
            <p:spPr bwMode="auto">
              <a:xfrm>
                <a:off x="1536" y="2212"/>
                <a:ext cx="1307" cy="1576"/>
              </a:xfrm>
              <a:prstGeom prst="rect">
                <a:avLst/>
              </a:prstGeom>
              <a:pattFill prst="smConfetti">
                <a:fgClr>
                  <a:srgbClr val="71E84C"/>
                </a:fgClr>
                <a:bgClr>
                  <a:srgbClr val="FFFFFF"/>
                </a:bgClr>
              </a:patt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7685" name="Rectangle 5"/>
              <p:cNvSpPr>
                <a:spLocks noChangeArrowheads="1"/>
              </p:cNvSpPr>
              <p:nvPr/>
            </p:nvSpPr>
            <p:spPr bwMode="auto">
              <a:xfrm>
                <a:off x="1661" y="2209"/>
                <a:ext cx="1054"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0">
                    <a:solidFill>
                      <a:srgbClr val="006600"/>
                    </a:solidFill>
                  </a:rPr>
                  <a:t>Relevant</a:t>
                </a:r>
                <a:br>
                  <a:rPr lang="en-US" sz="2400" b="0">
                    <a:solidFill>
                      <a:srgbClr val="006600"/>
                    </a:solidFill>
                  </a:rPr>
                </a:br>
                <a:r>
                  <a:rPr lang="en-US" sz="2400" b="0">
                    <a:solidFill>
                      <a:srgbClr val="006600"/>
                    </a:solidFill>
                  </a:rPr>
                  <a:t>Range</a:t>
                </a:r>
              </a:p>
            </p:txBody>
          </p:sp>
          <p:sp>
            <p:nvSpPr>
              <p:cNvPr id="327686" name="Line 6"/>
              <p:cNvSpPr>
                <a:spLocks noChangeShapeType="1"/>
              </p:cNvSpPr>
              <p:nvPr/>
            </p:nvSpPr>
            <p:spPr bwMode="auto">
              <a:xfrm>
                <a:off x="1536" y="2688"/>
                <a:ext cx="1296" cy="0"/>
              </a:xfrm>
              <a:prstGeom prst="line">
                <a:avLst/>
              </a:prstGeom>
              <a:noFill/>
              <a:ln w="25400">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327687" name="Rectangle 7"/>
            <p:cNvSpPr>
              <a:spLocks noChangeArrowheads="1"/>
            </p:cNvSpPr>
            <p:nvPr/>
          </p:nvSpPr>
          <p:spPr bwMode="auto">
            <a:xfrm>
              <a:off x="4313" y="1200"/>
              <a:ext cx="1303" cy="1408"/>
            </a:xfrm>
            <a:prstGeom prst="rect">
              <a:avLst/>
            </a:prstGeom>
            <a:solidFill>
              <a:schemeClr val="bg1"/>
            </a:solidFill>
            <a:ln w="12700">
              <a:solidFill>
                <a:schemeClr val="tx1"/>
              </a:solidFill>
              <a:miter lim="800000"/>
              <a:headEnd/>
              <a:tailEnd/>
            </a:ln>
            <a:effectLst>
              <a:outerShdw dist="53882" dir="2700000" algn="ctr" rotWithShape="0">
                <a:schemeClr val="bg2"/>
              </a:outerShdw>
            </a:effectLst>
          </p:spPr>
          <p:txBody>
            <a:bodyPr lIns="90488" tIns="44450" rIns="90488" bIns="44450">
              <a:spAutoFit/>
            </a:bodyPr>
            <a:lstStyle/>
            <a:p>
              <a:pPr algn="ctr" eaLnBrk="1" hangingPunct="1">
                <a:spcBef>
                  <a:spcPct val="50000"/>
                </a:spcBef>
              </a:pPr>
              <a:r>
                <a:rPr lang="en-US" sz="2000">
                  <a:solidFill>
                    <a:schemeClr val="tx2"/>
                  </a:solidFill>
                </a:rPr>
                <a:t>A straight line closely approximates a curvilinear variable cost line within the relevant range. </a:t>
              </a:r>
            </a:p>
          </p:txBody>
        </p:sp>
      </p:grpSp>
      <p:sp>
        <p:nvSpPr>
          <p:cNvPr id="327688" name="Rectangle 8"/>
          <p:cNvSpPr>
            <a:spLocks noChangeArrowheads="1"/>
          </p:cNvSpPr>
          <p:nvPr/>
        </p:nvSpPr>
        <p:spPr bwMode="auto">
          <a:xfrm>
            <a:off x="3125788" y="6097588"/>
            <a:ext cx="13684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Activity</a:t>
            </a:r>
          </a:p>
        </p:txBody>
      </p:sp>
      <p:sp>
        <p:nvSpPr>
          <p:cNvPr id="327689" name="Rectangle 9"/>
          <p:cNvSpPr>
            <a:spLocks noChangeArrowheads="1"/>
          </p:cNvSpPr>
          <p:nvPr/>
        </p:nvSpPr>
        <p:spPr bwMode="auto">
          <a:xfrm rot="16200000">
            <a:off x="304800" y="4191000"/>
            <a:ext cx="190182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rgbClr val="FF0000"/>
                </a:solidFill>
              </a:rPr>
              <a:t>Total Cost</a:t>
            </a:r>
          </a:p>
        </p:txBody>
      </p:sp>
      <p:sp>
        <p:nvSpPr>
          <p:cNvPr id="327690" name="Rectangle 10"/>
          <p:cNvSpPr>
            <a:spLocks noChangeArrowheads="1"/>
          </p:cNvSpPr>
          <p:nvPr/>
        </p:nvSpPr>
        <p:spPr bwMode="auto">
          <a:xfrm>
            <a:off x="4346575" y="1981200"/>
            <a:ext cx="2435225" cy="11842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0">
                <a:solidFill>
                  <a:srgbClr val="FF0000"/>
                </a:solidFill>
              </a:rPr>
              <a:t>Economist’s</a:t>
            </a:r>
            <a:br>
              <a:rPr lang="en-US" sz="2400" b="0">
                <a:solidFill>
                  <a:srgbClr val="FF0000"/>
                </a:solidFill>
              </a:rPr>
            </a:br>
            <a:r>
              <a:rPr lang="en-US" sz="2400" b="0">
                <a:solidFill>
                  <a:srgbClr val="FF0000"/>
                </a:solidFill>
              </a:rPr>
              <a:t>Curvilinear Cost Function</a:t>
            </a:r>
          </a:p>
        </p:txBody>
      </p:sp>
      <p:sp>
        <p:nvSpPr>
          <p:cNvPr id="327691" name="Line 11"/>
          <p:cNvSpPr>
            <a:spLocks noChangeShapeType="1"/>
          </p:cNvSpPr>
          <p:nvPr/>
        </p:nvSpPr>
        <p:spPr bwMode="auto">
          <a:xfrm>
            <a:off x="1524000" y="1841500"/>
            <a:ext cx="0" cy="416560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7692" name="Line 12"/>
          <p:cNvSpPr>
            <a:spLocks noChangeShapeType="1"/>
          </p:cNvSpPr>
          <p:nvPr/>
        </p:nvSpPr>
        <p:spPr bwMode="auto">
          <a:xfrm>
            <a:off x="1524000" y="6019800"/>
            <a:ext cx="61468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7693" name="Rectangle 13"/>
          <p:cNvSpPr>
            <a:spLocks noGrp="1" noChangeArrowheads="1"/>
          </p:cNvSpPr>
          <p:nvPr>
            <p:ph type="title"/>
          </p:nvPr>
        </p:nvSpPr>
        <p:spPr>
          <a:xfrm>
            <a:off x="457200" y="304800"/>
            <a:ext cx="8229600" cy="1143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sz="2800" dirty="0"/>
              <a:t>The Linearity Assumption and the Relevant Range</a:t>
            </a:r>
          </a:p>
        </p:txBody>
      </p:sp>
      <p:grpSp>
        <p:nvGrpSpPr>
          <p:cNvPr id="327694" name="Group 14"/>
          <p:cNvGrpSpPr>
            <a:grpSpLocks/>
          </p:cNvGrpSpPr>
          <p:nvPr/>
        </p:nvGrpSpPr>
        <p:grpSpPr bwMode="auto">
          <a:xfrm>
            <a:off x="1449388" y="3338513"/>
            <a:ext cx="4187825" cy="2452687"/>
            <a:chOff x="913" y="2103"/>
            <a:chExt cx="2638" cy="1545"/>
          </a:xfrm>
        </p:grpSpPr>
        <p:sp>
          <p:nvSpPr>
            <p:cNvPr id="327695" name="Arc 15"/>
            <p:cNvSpPr>
              <a:spLocks/>
            </p:cNvSpPr>
            <p:nvPr/>
          </p:nvSpPr>
          <p:spPr bwMode="auto">
            <a:xfrm rot="10252204">
              <a:off x="913" y="3064"/>
              <a:ext cx="1583" cy="584"/>
            </a:xfrm>
            <a:custGeom>
              <a:avLst/>
              <a:gdLst>
                <a:gd name="G0" fmla="+- 0 0 0"/>
                <a:gd name="G1" fmla="+- 35 0 0"/>
                <a:gd name="G2" fmla="+- 21600 0 0"/>
                <a:gd name="T0" fmla="*/ 21600 w 21600"/>
                <a:gd name="T1" fmla="*/ 0 h 21583"/>
                <a:gd name="T2" fmla="*/ 1494 w 21600"/>
                <a:gd name="T3" fmla="*/ 21583 h 21583"/>
                <a:gd name="T4" fmla="*/ 0 w 21600"/>
                <a:gd name="T5" fmla="*/ 35 h 21583"/>
              </a:gdLst>
              <a:ahLst/>
              <a:cxnLst>
                <a:cxn ang="0">
                  <a:pos x="T0" y="T1"/>
                </a:cxn>
                <a:cxn ang="0">
                  <a:pos x="T2" y="T3"/>
                </a:cxn>
                <a:cxn ang="0">
                  <a:pos x="T4" y="T5"/>
                </a:cxn>
              </a:cxnLst>
              <a:rect l="0" t="0" r="r" b="b"/>
              <a:pathLst>
                <a:path w="21600" h="21583" fill="none" extrusionOk="0">
                  <a:moveTo>
                    <a:pt x="21599" y="0"/>
                  </a:moveTo>
                  <a:cubicBezTo>
                    <a:pt x="21599" y="11"/>
                    <a:pt x="21600" y="23"/>
                    <a:pt x="21600" y="35"/>
                  </a:cubicBezTo>
                  <a:cubicBezTo>
                    <a:pt x="21600" y="11384"/>
                    <a:pt x="12816" y="20798"/>
                    <a:pt x="1494" y="21583"/>
                  </a:cubicBezTo>
                </a:path>
                <a:path w="21600" h="21583" stroke="0" extrusionOk="0">
                  <a:moveTo>
                    <a:pt x="21599" y="0"/>
                  </a:moveTo>
                  <a:cubicBezTo>
                    <a:pt x="21599" y="11"/>
                    <a:pt x="21600" y="23"/>
                    <a:pt x="21600" y="35"/>
                  </a:cubicBezTo>
                  <a:cubicBezTo>
                    <a:pt x="21600" y="11384"/>
                    <a:pt x="12816" y="20798"/>
                    <a:pt x="1494" y="21583"/>
                  </a:cubicBezTo>
                  <a:lnTo>
                    <a:pt x="0" y="35"/>
                  </a:lnTo>
                  <a:close/>
                </a:path>
              </a:pathLst>
            </a:custGeom>
            <a:noFill/>
            <a:ln w="38100" cap="rnd">
              <a:solidFill>
                <a:srgbClr val="0066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27696" name="Arc 16"/>
            <p:cNvSpPr>
              <a:spLocks/>
            </p:cNvSpPr>
            <p:nvPr/>
          </p:nvSpPr>
          <p:spPr bwMode="auto">
            <a:xfrm rot="21319899" flipV="1">
              <a:off x="1776" y="2103"/>
              <a:ext cx="1775" cy="835"/>
            </a:xfrm>
            <a:custGeom>
              <a:avLst/>
              <a:gdLst>
                <a:gd name="G0" fmla="+- 0 0 0"/>
                <a:gd name="G1" fmla="+- 20866 0 0"/>
                <a:gd name="G2" fmla="+- 21600 0 0"/>
                <a:gd name="T0" fmla="*/ 5585 w 21587"/>
                <a:gd name="T1" fmla="*/ 0 h 20866"/>
                <a:gd name="T2" fmla="*/ 21587 w 21587"/>
                <a:gd name="T3" fmla="*/ 20129 h 20866"/>
                <a:gd name="T4" fmla="*/ 0 w 21587"/>
                <a:gd name="T5" fmla="*/ 20866 h 20866"/>
              </a:gdLst>
              <a:ahLst/>
              <a:cxnLst>
                <a:cxn ang="0">
                  <a:pos x="T0" y="T1"/>
                </a:cxn>
                <a:cxn ang="0">
                  <a:pos x="T2" y="T3"/>
                </a:cxn>
                <a:cxn ang="0">
                  <a:pos x="T4" y="T5"/>
                </a:cxn>
              </a:cxnLst>
              <a:rect l="0" t="0" r="r" b="b"/>
              <a:pathLst>
                <a:path w="21587" h="20866" fill="none" extrusionOk="0">
                  <a:moveTo>
                    <a:pt x="5584" y="0"/>
                  </a:moveTo>
                  <a:cubicBezTo>
                    <a:pt x="14766" y="2458"/>
                    <a:pt x="21263" y="10629"/>
                    <a:pt x="21587" y="20128"/>
                  </a:cubicBezTo>
                </a:path>
                <a:path w="21587" h="20866" stroke="0" extrusionOk="0">
                  <a:moveTo>
                    <a:pt x="5584" y="0"/>
                  </a:moveTo>
                  <a:cubicBezTo>
                    <a:pt x="14766" y="2458"/>
                    <a:pt x="21263" y="10629"/>
                    <a:pt x="21587" y="20128"/>
                  </a:cubicBezTo>
                  <a:lnTo>
                    <a:pt x="0" y="20866"/>
                  </a:lnTo>
                  <a:close/>
                </a:path>
              </a:pathLst>
            </a:custGeom>
            <a:noFill/>
            <a:ln w="38100">
              <a:solidFill>
                <a:srgbClr val="0066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327697" name="Group 17"/>
          <p:cNvGrpSpPr>
            <a:grpSpLocks/>
          </p:cNvGrpSpPr>
          <p:nvPr/>
        </p:nvGrpSpPr>
        <p:grpSpPr bwMode="auto">
          <a:xfrm>
            <a:off x="1536700" y="4219575"/>
            <a:ext cx="7300913" cy="1385888"/>
            <a:chOff x="968" y="2658"/>
            <a:chExt cx="4599" cy="873"/>
          </a:xfrm>
        </p:grpSpPr>
        <p:sp>
          <p:nvSpPr>
            <p:cNvPr id="327698" name="Rectangle 18"/>
            <p:cNvSpPr>
              <a:spLocks noChangeArrowheads="1"/>
            </p:cNvSpPr>
            <p:nvPr/>
          </p:nvSpPr>
          <p:spPr bwMode="auto">
            <a:xfrm>
              <a:off x="3073" y="2785"/>
              <a:ext cx="2494" cy="74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b="0">
                  <a:solidFill>
                    <a:srgbClr val="FF0000"/>
                  </a:solidFill>
                </a:rPr>
                <a:t>Accountant’s Straight-Line Approximation (constant unit variable cost)</a:t>
              </a:r>
            </a:p>
          </p:txBody>
        </p:sp>
        <p:sp>
          <p:nvSpPr>
            <p:cNvPr id="327699" name="Line 19"/>
            <p:cNvSpPr>
              <a:spLocks noChangeShapeType="1"/>
            </p:cNvSpPr>
            <p:nvPr/>
          </p:nvSpPr>
          <p:spPr bwMode="auto">
            <a:xfrm flipV="1">
              <a:off x="968" y="2658"/>
              <a:ext cx="2432" cy="688"/>
            </a:xfrm>
            <a:prstGeom prst="line">
              <a:avLst/>
            </a:prstGeom>
            <a:noFill/>
            <a:ln w="3810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E400A521-BC40-45B4-85E1-41CAE89E6DDE}" type="slidenum">
              <a:rPr lang="en-US" smtClean="0"/>
              <a:pPr/>
              <a:t>52</a:t>
            </a:fld>
            <a:endParaRPr lang="en-US"/>
          </a:p>
        </p:txBody>
      </p:sp>
    </p:spTree>
    <p:extLst>
      <p:ext uri="{BB962C8B-B14F-4D97-AF65-F5344CB8AC3E}">
        <p14:creationId xmlns:p14="http://schemas.microsoft.com/office/powerpoint/2010/main" xmlns="" val="2210207812"/>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27697"/>
                                        </p:tgtEl>
                                        <p:attrNameLst>
                                          <p:attrName>style.visibility</p:attrName>
                                        </p:attrNameLst>
                                      </p:cBhvr>
                                      <p:to>
                                        <p:strVal val="visible"/>
                                      </p:to>
                                    </p:set>
                                    <p:animEffect transition="in" filter="dissolve">
                                      <p:cBhvr>
                                        <p:cTn id="7" dur="500"/>
                                        <p:tgtEl>
                                          <p:spTgt spid="32769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27682"/>
                                        </p:tgtEl>
                                        <p:attrNameLst>
                                          <p:attrName>style.visibility</p:attrName>
                                        </p:attrNameLst>
                                      </p:cBhvr>
                                      <p:to>
                                        <p:strVal val="visible"/>
                                      </p:to>
                                    </p:set>
                                    <p:animEffect transition="in" filter="dissolve">
                                      <p:cBhvr>
                                        <p:cTn id="12" dur="500"/>
                                        <p:tgtEl>
                                          <p:spTgt spid="3276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3"/>
          <p:cNvSpPr>
            <a:spLocks noGrp="1" noChangeArrowheads="1"/>
          </p:cNvSpPr>
          <p:nvPr>
            <p:ph type="title"/>
          </p:nvPr>
        </p:nvSpPr>
        <p:spPr>
          <a:xfrm>
            <a:off x="2514600" y="2743200"/>
            <a:ext cx="4419600" cy="762000"/>
          </a:xfrm>
          <a:noFill/>
          <a:ln/>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107763" dir="2700000" algn="ctr" rotWithShape="0">
                    <a:schemeClr val="bg2"/>
                  </a:outerShdw>
                </a:effectLst>
              </a14:hiddenEffects>
            </a:ext>
          </a:extLst>
        </p:spPr>
        <p:txBody>
          <a:bodyPr lIns="90488" tIns="44450" rIns="90488" bIns="44450"/>
          <a:lstStyle/>
          <a:p>
            <a:r>
              <a:rPr lang="en-US" dirty="0" smtClean="0"/>
              <a:t>End of Lecture 11</a:t>
            </a:r>
            <a:endParaRPr lang="en-US" dirty="0"/>
          </a:p>
        </p:txBody>
      </p:sp>
      <p:sp>
        <p:nvSpPr>
          <p:cNvPr id="2" name="Slide Number Placeholder 1"/>
          <p:cNvSpPr>
            <a:spLocks noGrp="1"/>
          </p:cNvSpPr>
          <p:nvPr>
            <p:ph type="sldNum" sz="quarter" idx="11"/>
          </p:nvPr>
        </p:nvSpPr>
        <p:spPr/>
        <p:txBody>
          <a:bodyPr/>
          <a:lstStyle/>
          <a:p>
            <a:fld id="{E400A521-BC40-45B4-85E1-41CAE89E6DDE}" type="slidenum">
              <a:rPr lang="en-US" smtClean="0"/>
              <a:pPr/>
              <a:t>53</a:t>
            </a:fld>
            <a:endParaRPr lang="en-US"/>
          </a:p>
        </p:txBody>
      </p:sp>
    </p:spTree>
    <p:extLst>
      <p:ext uri="{BB962C8B-B14F-4D97-AF65-F5344CB8AC3E}">
        <p14:creationId xmlns:p14="http://schemas.microsoft.com/office/powerpoint/2010/main" xmlns="" val="852061165"/>
      </p:ext>
    </p:extLst>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1433</TotalTime>
  <Words>2282</Words>
  <Application>Microsoft Office PowerPoint</Application>
  <PresentationFormat>On-screen Show (4:3)</PresentationFormat>
  <Paragraphs>338</Paragraphs>
  <Slides>53</Slides>
  <Notes>52</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53</vt:i4>
      </vt:variant>
    </vt:vector>
  </HeadingPairs>
  <TitlesOfParts>
    <vt:vector size="56" baseType="lpstr">
      <vt:lpstr>Flow</vt:lpstr>
      <vt:lpstr>1_Flow</vt:lpstr>
      <vt:lpstr>Worksheet</vt:lpstr>
      <vt:lpstr>Chapter 10</vt:lpstr>
      <vt:lpstr>Learning Objectives</vt:lpstr>
      <vt:lpstr>Cost Functions </vt:lpstr>
      <vt:lpstr>Cost Terminology</vt:lpstr>
      <vt:lpstr>Cost Function Assumptions</vt:lpstr>
      <vt:lpstr>Bridging Accounting &amp; Statistical Terminology</vt:lpstr>
      <vt:lpstr>The Linear Cost Function</vt:lpstr>
      <vt:lpstr>Linear Cost Functions Illustrated</vt:lpstr>
      <vt:lpstr>Criteria for Classifying Variable &amp; Fixed Components of a Cost</vt:lpstr>
      <vt:lpstr>The Relevant  Range Illustrated</vt:lpstr>
      <vt:lpstr>Cause &amp; Effect as it relates to Cost Drivers</vt:lpstr>
      <vt:lpstr>Cause &amp; Effect as it relates to Cost Drivers</vt:lpstr>
      <vt:lpstr>Cost Estimation Methods</vt:lpstr>
      <vt:lpstr>Industrial Engineering Method</vt:lpstr>
      <vt:lpstr>Conference Method</vt:lpstr>
      <vt:lpstr>Account Analysis Method</vt:lpstr>
      <vt:lpstr>Qualitative Analysis</vt:lpstr>
      <vt:lpstr>Steps in Estimating a Cost Function Using Quantitative Analysis</vt:lpstr>
      <vt:lpstr>Sample Cost – Activity Plot</vt:lpstr>
      <vt:lpstr>High-Low Method</vt:lpstr>
      <vt:lpstr>High – Low Method Plot</vt:lpstr>
      <vt:lpstr>Steps in the High-Low Method</vt:lpstr>
      <vt:lpstr>Steps in the High-Low Method</vt:lpstr>
      <vt:lpstr>Regression Analysis</vt:lpstr>
      <vt:lpstr>Types of Regression</vt:lpstr>
      <vt:lpstr>Sample Regression Model Plot</vt:lpstr>
      <vt:lpstr>Alternative Regression Model Plot</vt:lpstr>
      <vt:lpstr>Terminology</vt:lpstr>
      <vt:lpstr>Criteria for Evaluating  Alternative Cost Drivers</vt:lpstr>
      <vt:lpstr>Nonlinear Cost Functions</vt:lpstr>
      <vt:lpstr>Nonlinear Cost Functions Illustrated</vt:lpstr>
      <vt:lpstr>Types of Learning Curves</vt:lpstr>
      <vt:lpstr>Sample Cumulative Average-Time Model</vt:lpstr>
      <vt:lpstr>Sample Incremental Unit-Time Model</vt:lpstr>
      <vt:lpstr>Time Learning Model Comparative Plots</vt:lpstr>
      <vt:lpstr>Predicting Costs Using Alternative Time Learning Models</vt:lpstr>
      <vt:lpstr>The Ideal Database</vt:lpstr>
      <vt:lpstr>Data Problems</vt:lpstr>
      <vt:lpstr>Data Problems</vt:lpstr>
      <vt:lpstr>Data Problems</vt:lpstr>
      <vt:lpstr>Types of Cost Behavior Patterns</vt:lpstr>
      <vt:lpstr>The Activity Base</vt:lpstr>
      <vt:lpstr>True Variable Cost Example</vt:lpstr>
      <vt:lpstr>Types of Cost Behavior Patterns</vt:lpstr>
      <vt:lpstr>Variable Cost Per Unit Example</vt:lpstr>
      <vt:lpstr>Extent of Variable Costs</vt:lpstr>
      <vt:lpstr>Examples of Variable Costs</vt:lpstr>
      <vt:lpstr>True Variable Cost</vt:lpstr>
      <vt:lpstr>Step-Variable Costs</vt:lpstr>
      <vt:lpstr>Step-Variable Costs</vt:lpstr>
      <vt:lpstr>Step-Variable Costs</vt:lpstr>
      <vt:lpstr>The Linearity Assumption and the Relevant Range</vt:lpstr>
      <vt:lpstr>End of Lecture 11</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10</dc:title>
  <dc:creator>Michael Flores</dc:creator>
  <cp:lastModifiedBy>NTS</cp:lastModifiedBy>
  <cp:revision>34</cp:revision>
  <dcterms:created xsi:type="dcterms:W3CDTF">2004-12-03T18:30:57Z</dcterms:created>
  <dcterms:modified xsi:type="dcterms:W3CDTF">2013-11-16T06:53:36Z</dcterms:modified>
</cp:coreProperties>
</file>