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 id="2147483718" r:id="rId2"/>
  </p:sldMasterIdLst>
  <p:notesMasterIdLst>
    <p:notesMasterId r:id="rId62"/>
  </p:notesMasterIdLst>
  <p:sldIdLst>
    <p:sldId id="362" r:id="rId3"/>
    <p:sldId id="276"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39" r:id="rId39"/>
    <p:sldId id="340" r:id="rId40"/>
    <p:sldId id="341" r:id="rId41"/>
    <p:sldId id="342" r:id="rId42"/>
    <p:sldId id="343" r:id="rId43"/>
    <p:sldId id="344" r:id="rId44"/>
    <p:sldId id="345" r:id="rId45"/>
    <p:sldId id="346" r:id="rId46"/>
    <p:sldId id="347" r:id="rId47"/>
    <p:sldId id="348" r:id="rId48"/>
    <p:sldId id="349"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Lst>
  <p:sldSz cx="9144000" cy="6858000" type="screen4x3"/>
  <p:notesSz cx="6858000" cy="9144000"/>
  <p:embeddedFontLst>
    <p:embeddedFont>
      <p:font typeface="Calibri" pitchFamily="34" charset="0"/>
      <p:regular r:id="rId63"/>
      <p:bold r:id="rId64"/>
      <p:italic r:id="rId65"/>
      <p:boldItalic r:id="rId66"/>
    </p:embeddedFont>
    <p:embeddedFont>
      <p:font typeface="Wingdings 2" pitchFamily="18" charset="2"/>
      <p:regular r:id="rId67"/>
    </p:embeddedFont>
    <p:embeddedFont>
      <p:font typeface="Constantia" pitchFamily="18" charset="0"/>
      <p:regular r:id="rId68"/>
      <p:bold r:id="rId69"/>
      <p:italic r:id="rId70"/>
      <p:boldItalic r:id="rId71"/>
    </p:embeddedFont>
    <p:embeddedFont>
      <p:font typeface="Comic Sans MS" pitchFamily="66" charset="0"/>
      <p:regular r:id="rId72"/>
      <p:bold r:id="rId73"/>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878" autoAdjust="0"/>
  </p:normalViewPr>
  <p:slideViewPr>
    <p:cSldViewPr>
      <p:cViewPr varScale="1">
        <p:scale>
          <a:sx n="61" d="100"/>
          <a:sy n="61" d="100"/>
        </p:scale>
        <p:origin x="-154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73"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249A864-A731-4284-9D23-3A6C53CBF7CB}" type="datetimeFigureOut">
              <a:rPr lang="en-US"/>
              <a:pPr>
                <a:defRPr/>
              </a:pPr>
              <a:t>11/13/2013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1ADF8FD-2B07-49F3-8380-3417A2D383E8}" type="slidenum">
              <a:rPr lang="en-US"/>
              <a:pPr/>
              <a:t>‹#›</a:t>
            </a:fld>
            <a:endParaRPr lang="en-US"/>
          </a:p>
        </p:txBody>
      </p:sp>
    </p:spTree>
    <p:extLst>
      <p:ext uri="{BB962C8B-B14F-4D97-AF65-F5344CB8AC3E}">
        <p14:creationId xmlns:p14="http://schemas.microsoft.com/office/powerpoint/2010/main" xmlns="" val="40823794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87B277-3779-48AC-A076-8331054CBB9B}"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204904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7481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79743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11972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37569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02360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565974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443530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95423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77248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38964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99357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81991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90164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66261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43281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343234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10204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23198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xfrm>
            <a:off x="1182688" y="698500"/>
            <a:ext cx="4638675" cy="3479800"/>
          </a:xfrm>
          <a:ln cap="flat"/>
        </p:spPr>
      </p:sp>
      <p:sp>
        <p:nvSpPr>
          <p:cNvPr id="138243" name="Rectangle 3"/>
          <p:cNvSpPr>
            <a:spLocks noGrp="1" noChangeArrowheads="1"/>
          </p:cNvSpPr>
          <p:nvPr>
            <p:ph type="body" idx="1"/>
          </p:nvPr>
        </p:nvSpPr>
        <p:spPr>
          <a:xfrm>
            <a:off x="933450" y="4413250"/>
            <a:ext cx="5137150" cy="4179888"/>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3482" tIns="46742" rIns="93482" bIns="46742"/>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xmlns="" val="2178915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402935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06735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96754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073651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314111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2739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17159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610736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673298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302393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13845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161771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44686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13903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410631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722358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19081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773340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344812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291709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32759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35239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a:ln/>
        </p:spPr>
      </p:sp>
      <p:sp>
        <p:nvSpPr>
          <p:cNvPr id="16179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26020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334340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ln/>
        </p:spPr>
      </p:sp>
      <p:sp>
        <p:nvSpPr>
          <p:cNvPr id="16384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03893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70732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054159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844843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157711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820315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379785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914827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462806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177342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241542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378769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0229264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383449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xfrm>
            <a:off x="1182688" y="696913"/>
            <a:ext cx="4641850" cy="3482975"/>
          </a:xfrm>
          <a:ln cap="flat"/>
        </p:spPr>
      </p:sp>
      <p:sp>
        <p:nvSpPr>
          <p:cNvPr id="178179" name="Rectangle 3"/>
          <p:cNvSpPr>
            <a:spLocks noGrp="1" noChangeArrowheads="1"/>
          </p:cNvSpPr>
          <p:nvPr>
            <p:ph type="body" idx="1"/>
          </p:nvPr>
        </p:nvSpPr>
        <p:spPr>
          <a:xfrm>
            <a:off x="933450" y="4413250"/>
            <a:ext cx="5137150" cy="418147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4441" tIns="47221" rIns="94441" bIns="47221"/>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xmlns="" val="272034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B1E4FF16-EF73-4592-9BF0-5B551D070944}" type="slidenum">
              <a:rPr lang="en-US"/>
              <a:pPr/>
              <a:t>‹#›</a:t>
            </a:fld>
            <a:endParaRPr lang="en-US"/>
          </a:p>
        </p:txBody>
      </p:sp>
    </p:spTree>
    <p:extLst>
      <p:ext uri="{BB962C8B-B14F-4D97-AF65-F5344CB8AC3E}">
        <p14:creationId xmlns:p14="http://schemas.microsoft.com/office/powerpoint/2010/main" xmlns="" val="1232175193"/>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63102E1D-CDDF-4255-850E-DAEF812446BD}" type="slidenum">
              <a:rPr lang="en-US"/>
              <a:pPr/>
              <a:t>‹#›</a:t>
            </a:fld>
            <a:endParaRPr lang="en-US"/>
          </a:p>
        </p:txBody>
      </p:sp>
    </p:spTree>
    <p:extLst>
      <p:ext uri="{BB962C8B-B14F-4D97-AF65-F5344CB8AC3E}">
        <p14:creationId xmlns:p14="http://schemas.microsoft.com/office/powerpoint/2010/main" xmlns="" val="396529799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0816E64E-F050-46BB-84D6-5352C0381697}" type="slidenum">
              <a:rPr lang="en-US"/>
              <a:pPr/>
              <a:t>‹#›</a:t>
            </a:fld>
            <a:endParaRPr lang="en-US"/>
          </a:p>
        </p:txBody>
      </p:sp>
    </p:spTree>
    <p:extLst>
      <p:ext uri="{BB962C8B-B14F-4D97-AF65-F5344CB8AC3E}">
        <p14:creationId xmlns:p14="http://schemas.microsoft.com/office/powerpoint/2010/main" xmlns="" val="2127892776"/>
      </p:ext>
    </p:extLst>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FB53BD4D-FF1D-4D95-9848-EA15EC2A2CE5}" type="slidenum">
              <a:rPr lang="en-US"/>
              <a:pPr/>
              <a:t>‹#›</a:t>
            </a:fld>
            <a:endParaRPr lang="en-US"/>
          </a:p>
        </p:txBody>
      </p:sp>
    </p:spTree>
    <p:extLst>
      <p:ext uri="{BB962C8B-B14F-4D97-AF65-F5344CB8AC3E}">
        <p14:creationId xmlns:p14="http://schemas.microsoft.com/office/powerpoint/2010/main" xmlns="" val="8558321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0D449A79-A89F-4937-BA66-B470F2A81FBC}" type="slidenum">
              <a:rPr lang="en-US"/>
              <a:pPr/>
              <a:t>‹#›</a:t>
            </a:fld>
            <a:endParaRPr lang="en-US"/>
          </a:p>
        </p:txBody>
      </p:sp>
    </p:spTree>
    <p:extLst>
      <p:ext uri="{BB962C8B-B14F-4D97-AF65-F5344CB8AC3E}">
        <p14:creationId xmlns:p14="http://schemas.microsoft.com/office/powerpoint/2010/main" xmlns="" val="81108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1558D325-23CF-4D68-AB48-F92DF71843D7}" type="slidenum">
              <a:rPr lang="en-US"/>
              <a:pPr/>
              <a:t>‹#›</a:t>
            </a:fld>
            <a:endParaRPr lang="en-US"/>
          </a:p>
        </p:txBody>
      </p:sp>
    </p:spTree>
    <p:extLst>
      <p:ext uri="{BB962C8B-B14F-4D97-AF65-F5344CB8AC3E}">
        <p14:creationId xmlns:p14="http://schemas.microsoft.com/office/powerpoint/2010/main" xmlns="" val="357577852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1F96B538-04E8-4C27-863F-BB24F856BB80}" type="slidenum">
              <a:rPr lang="en-US"/>
              <a:pPr/>
              <a:t>‹#›</a:t>
            </a:fld>
            <a:endParaRPr lang="en-US"/>
          </a:p>
        </p:txBody>
      </p:sp>
    </p:spTree>
    <p:extLst>
      <p:ext uri="{BB962C8B-B14F-4D97-AF65-F5344CB8AC3E}">
        <p14:creationId xmlns:p14="http://schemas.microsoft.com/office/powerpoint/2010/main" xmlns="" val="148366885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4766B0A-A861-4BCF-8DFF-A156F9AC47C5}" type="slidenum">
              <a:rPr lang="en-US"/>
              <a:pPr/>
              <a:t>‹#›</a:t>
            </a:fld>
            <a:endParaRPr lang="en-US"/>
          </a:p>
        </p:txBody>
      </p:sp>
    </p:spTree>
    <p:extLst>
      <p:ext uri="{BB962C8B-B14F-4D97-AF65-F5344CB8AC3E}">
        <p14:creationId xmlns:p14="http://schemas.microsoft.com/office/powerpoint/2010/main" xmlns="" val="202449561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14FD8B58-9BDE-4D42-A29A-15BD1C835E21}" type="slidenum">
              <a:rPr lang="en-US"/>
              <a:pPr/>
              <a:t>‹#›</a:t>
            </a:fld>
            <a:endParaRPr lang="en-US"/>
          </a:p>
        </p:txBody>
      </p:sp>
    </p:spTree>
    <p:extLst>
      <p:ext uri="{BB962C8B-B14F-4D97-AF65-F5344CB8AC3E}">
        <p14:creationId xmlns:p14="http://schemas.microsoft.com/office/powerpoint/2010/main" xmlns="" val="222385713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29379FD2-3863-4AE7-B58C-51A52AFFDB57}" type="slidenum">
              <a:rPr lang="en-US"/>
              <a:pPr/>
              <a:t>‹#›</a:t>
            </a:fld>
            <a:endParaRPr lang="en-US"/>
          </a:p>
        </p:txBody>
      </p:sp>
    </p:spTree>
    <p:extLst>
      <p:ext uri="{BB962C8B-B14F-4D97-AF65-F5344CB8AC3E}">
        <p14:creationId xmlns:p14="http://schemas.microsoft.com/office/powerpoint/2010/main" xmlns="" val="311641748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79638FBF-19B1-4DDF-BC6A-94975C81FC81}" type="slidenum">
              <a:rPr lang="en-US"/>
              <a:pPr/>
              <a:t>‹#›</a:t>
            </a:fld>
            <a:endParaRPr lang="en-US"/>
          </a:p>
        </p:txBody>
      </p:sp>
    </p:spTree>
    <p:extLst>
      <p:ext uri="{BB962C8B-B14F-4D97-AF65-F5344CB8AC3E}">
        <p14:creationId xmlns:p14="http://schemas.microsoft.com/office/powerpoint/2010/main" xmlns="" val="95075996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166CA583-FF74-46DE-92DF-C484D48F2B84}" type="slidenum">
              <a:rPr lang="en-US"/>
              <a:pPr/>
              <a:t>‹#›</a:t>
            </a:fld>
            <a:endParaRPr lang="en-US"/>
          </a:p>
        </p:txBody>
      </p:sp>
    </p:spTree>
    <p:extLst>
      <p:ext uri="{BB962C8B-B14F-4D97-AF65-F5344CB8AC3E}">
        <p14:creationId xmlns:p14="http://schemas.microsoft.com/office/powerpoint/2010/main" xmlns="" val="22114407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8984105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7529238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C1441EFC-9F91-4F93-8436-ED561FD33A53}" type="slidenum">
              <a:rPr lang="en-US"/>
              <a:pPr>
                <a:defRPr/>
              </a:pPr>
              <a:t>‹#›</a:t>
            </a:fld>
            <a:endParaRPr lang="en-US"/>
          </a:p>
        </p:txBody>
      </p:sp>
    </p:spTree>
    <p:extLst>
      <p:ext uri="{BB962C8B-B14F-4D97-AF65-F5344CB8AC3E}">
        <p14:creationId xmlns:p14="http://schemas.microsoft.com/office/powerpoint/2010/main" xmlns="" val="3180472665"/>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29152694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EB6842D5-0933-46C6-BC1A-8F31C94FFF1C}" type="slidenum">
              <a:rPr lang="en-US"/>
              <a:pPr>
                <a:defRPr/>
              </a:pPr>
              <a:t>‹#›</a:t>
            </a:fld>
            <a:endParaRPr lang="en-US"/>
          </a:p>
        </p:txBody>
      </p:sp>
    </p:spTree>
    <p:extLst>
      <p:ext uri="{BB962C8B-B14F-4D97-AF65-F5344CB8AC3E}">
        <p14:creationId xmlns:p14="http://schemas.microsoft.com/office/powerpoint/2010/main" xmlns="" val="175604263"/>
      </p:ext>
    </p:extLst>
  </p:cSld>
  <p:clrMapOvr>
    <a:overrideClrMapping bg1="dk1" tx1="lt1" bg2="dk2" tx2="lt2" accent1="accent1" accent2="accent2" accent3="accent3" accent4="accent4" accent5="accent5" accent6="accent6" hlink="hlink" folHlink="folHlink"/>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9077603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375503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34683525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5319909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620882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4DD35F97-3053-4CE4-A5E5-C986EE31EB6D}" type="slidenum">
              <a:rPr lang="en-US"/>
              <a:pPr>
                <a:defRPr/>
              </a:pPr>
              <a:t>‹#›</a:t>
            </a:fld>
            <a:endParaRPr lang="en-US"/>
          </a:p>
        </p:txBody>
      </p:sp>
    </p:spTree>
    <p:extLst>
      <p:ext uri="{BB962C8B-B14F-4D97-AF65-F5344CB8AC3E}">
        <p14:creationId xmlns:p14="http://schemas.microsoft.com/office/powerpoint/2010/main" xmlns="" val="420034594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91999368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622007641"/>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1108855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07304036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87072297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768386D4-05AD-4A29-B4C3-C581D3F957D4}"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13" r:id="rId1"/>
    <p:sldLayoutId id="2147483711" r:id="rId2"/>
    <p:sldLayoutId id="2147483714" r:id="rId3"/>
    <p:sldLayoutId id="2147483710" r:id="rId4"/>
    <p:sldLayoutId id="2147483709" r:id="rId5"/>
    <p:sldLayoutId id="2147483708" r:id="rId6"/>
    <p:sldLayoutId id="2147483707" r:id="rId7"/>
    <p:sldLayoutId id="2147483706" r:id="rId8"/>
    <p:sldLayoutId id="2147483715" r:id="rId9"/>
    <p:sldLayoutId id="2147483705" r:id="rId10"/>
    <p:sldLayoutId id="2147483704" r:id="rId11"/>
    <p:sldLayoutId id="2147483712" r:id="rId12"/>
    <p:sldLayoutId id="2147483716" r:id="rId13"/>
    <p:sldLayoutId id="2147483717"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43213560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8.vml"/><Relationship Id="rId5" Type="http://schemas.openxmlformats.org/officeDocument/2006/relationships/image" Target="../media/image5.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9.v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vmlDrawing" Target="../drawings/vmlDrawing14.v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vmlDrawing" Target="../drawings/vmlDrawing22.v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vmlDrawing" Target="../drawings/vmlDrawing24.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vmlDrawing" Target="../drawings/vmlDrawing25.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vmlDrawing" Target="../drawings/vmlDrawing26.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29.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30.v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31.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32.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vmlDrawing" Target="../drawings/vmlDrawing33.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34.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vmlDrawing" Target="../drawings/vmlDrawing35.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36.v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vmlDrawing" Target="../drawings/vmlDrawing38.vml"/><Relationship Id="rId6" Type="http://schemas.openxmlformats.org/officeDocument/2006/relationships/image" Target="../media/image19.png"/><Relationship Id="rId5" Type="http://schemas.openxmlformats.org/officeDocument/2006/relationships/image" Target="../media/image5.pn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vmlDrawing" Target="../drawings/vmlDrawing39.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40.v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vmlDrawing" Target="../drawings/vmlDrawing41.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vmlDrawing" Target="../drawings/vmlDrawing42.v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vmlDrawing" Target="../drawings/vmlDrawing43.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44.v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vmlDrawing" Target="../drawings/vmlDrawing45.v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46.v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vmlDrawing" Target="../drawings/vmlDrawing47.v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27.png"/><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vmlDrawing" Target="../drawings/vmlDrawing50.v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vmlDrawing" Target="../drawings/vmlDrawing51.vml"/><Relationship Id="rId5" Type="http://schemas.openxmlformats.org/officeDocument/2006/relationships/image" Target="../media/image5.png"/><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52.vml"/><Relationship Id="rId4" Type="http://schemas.openxmlformats.org/officeDocument/2006/relationships/image" Target="../media/image3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53.vml"/><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vmlDrawing" Target="../drawings/vmlDrawing54.v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vmlDrawing" Target="../drawings/vmlDrawing55.v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vmlDrawing" Target="../drawings/vmlDrawing56.vm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6-Continued</a:t>
            </a:r>
            <a:endParaRPr lang="en-US" dirty="0"/>
          </a:p>
        </p:txBody>
      </p:sp>
      <p:sp>
        <p:nvSpPr>
          <p:cNvPr id="32771"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Master Budgeting and Responsibility Accounting</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10</a:t>
            </a:r>
            <a:endParaRPr lang="en-US" sz="3600" b="1" dirty="0">
              <a:solidFill>
                <a:prstClr val="white"/>
              </a:solidFill>
            </a:endParaRPr>
          </a:p>
        </p:txBody>
      </p:sp>
      <p:sp>
        <p:nvSpPr>
          <p:cNvPr id="32773"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BA3734-CD09-4785-95DA-C3A840C7D512}" type="slidenum">
              <a:rPr lang="en-US" smtClean="0">
                <a:solidFill>
                  <a:srgbClr val="D1EAEE"/>
                </a:solidFill>
              </a:rPr>
              <a:pPr/>
              <a:t>1</a:t>
            </a:fld>
            <a:endParaRPr lang="en-US" smtClean="0">
              <a:solidFill>
                <a:srgbClr val="D1EAEE"/>
              </a:solidFill>
            </a:endParaRPr>
          </a:p>
        </p:txBody>
      </p:sp>
      <p:sp>
        <p:nvSpPr>
          <p:cNvPr id="32774" name="Rectangle 3"/>
          <p:cNvSpPr txBox="1">
            <a:spLocks noChangeArrowheads="1"/>
          </p:cNvSpPr>
          <p:nvPr/>
        </p:nvSpPr>
        <p:spPr bwMode="auto">
          <a:xfrm>
            <a:off x="838200" y="5105401"/>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6,Cost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10, </a:t>
            </a:r>
            <a:r>
              <a:rPr lang="en-US" sz="1400" b="1" i="1" dirty="0">
                <a:solidFill>
                  <a:srgbClr val="04617B"/>
                </a:solidFill>
                <a:latin typeface="Calibri" panose="020F0502020204030204" pitchFamily="34" charset="0"/>
              </a:rPr>
              <a:t>Managerial 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07538388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3" name="Rectangle 5"/>
          <p:cNvSpPr>
            <a:spLocks noGrp="1" noChangeArrowheads="1"/>
          </p:cNvSpPr>
          <p:nvPr>
            <p:ph type="body" idx="1"/>
          </p:nvPr>
        </p:nvSpPr>
        <p:spPr bwMode="auto">
          <a:xfrm>
            <a:off x="508000" y="685800"/>
            <a:ext cx="8331200" cy="1323439"/>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a:bodyPr>
          <a:lstStyle/>
          <a:p>
            <a:pPr algn="ctr">
              <a:spcBef>
                <a:spcPct val="0"/>
              </a:spcBef>
              <a:buNone/>
            </a:pPr>
            <a:r>
              <a:rPr lang="en-US" sz="4000" b="1" i="1" dirty="0" smtClean="0">
                <a:solidFill>
                  <a:schemeClr val="tx2"/>
                </a:solidFill>
                <a:latin typeface="+mj-lt"/>
                <a:ea typeface="+mj-ea"/>
                <a:cs typeface="+mj-cs"/>
              </a:rPr>
              <a:t>Master Budgeting </a:t>
            </a:r>
            <a:r>
              <a:rPr lang="en-US" sz="4000" b="1" i="1" dirty="0">
                <a:solidFill>
                  <a:schemeClr val="tx2"/>
                </a:solidFill>
                <a:latin typeface="+mj-lt"/>
                <a:ea typeface="+mj-ea"/>
                <a:cs typeface="+mj-cs"/>
              </a:rPr>
              <a:t>and </a:t>
            </a:r>
            <a:r>
              <a:rPr lang="en-US" sz="4000" b="1" i="1" dirty="0" smtClean="0">
                <a:solidFill>
                  <a:schemeClr val="tx2"/>
                </a:solidFill>
                <a:latin typeface="+mj-lt"/>
                <a:ea typeface="+mj-ea"/>
                <a:cs typeface="+mj-cs"/>
              </a:rPr>
              <a:t>Responsibility Accounting</a:t>
            </a:r>
            <a:endParaRPr lang="en-US" sz="4000" b="1" i="1" dirty="0">
              <a:solidFill>
                <a:schemeClr val="tx2"/>
              </a:solidFill>
              <a:latin typeface="+mj-lt"/>
              <a:ea typeface="+mj-ea"/>
              <a:cs typeface="+mj-cs"/>
            </a:endParaRPr>
          </a:p>
        </p:txBody>
      </p:sp>
      <p:sp>
        <p:nvSpPr>
          <p:cNvPr id="2054" name="Rectangle 6"/>
          <p:cNvSpPr>
            <a:spLocks noChangeArrowheads="1"/>
          </p:cNvSpPr>
          <p:nvPr/>
        </p:nvSpPr>
        <p:spPr bwMode="auto">
          <a:xfrm>
            <a:off x="508000" y="2057400"/>
            <a:ext cx="8331200" cy="3639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86493" tIns="43247" rIns="86493" bIns="43247">
            <a:spAutoFit/>
          </a:bodyPr>
          <a:lstStyle>
            <a:lvl1pPr marL="457200" indent="-457200" defTabSz="865188">
              <a:defRPr sz="2400">
                <a:solidFill>
                  <a:schemeClr val="tx1"/>
                </a:solidFill>
                <a:latin typeface="Comic Sans MS" panose="030F0702030302020204" pitchFamily="66" charset="0"/>
              </a:defRPr>
            </a:lvl1pPr>
            <a:lvl2pPr marL="742950" indent="-285750" defTabSz="865188">
              <a:defRPr sz="2400">
                <a:solidFill>
                  <a:schemeClr val="tx1"/>
                </a:solidFill>
                <a:latin typeface="Comic Sans MS" panose="030F0702030302020204" pitchFamily="66" charset="0"/>
              </a:defRPr>
            </a:lvl2pPr>
            <a:lvl3pPr marL="1143000" indent="-228600" defTabSz="865188">
              <a:defRPr sz="2400">
                <a:solidFill>
                  <a:schemeClr val="tx1"/>
                </a:solidFill>
                <a:latin typeface="Comic Sans MS" panose="030F0702030302020204" pitchFamily="66" charset="0"/>
              </a:defRPr>
            </a:lvl3pPr>
            <a:lvl4pPr marL="1600200" indent="-228600" defTabSz="865188">
              <a:defRPr sz="2400">
                <a:solidFill>
                  <a:schemeClr val="tx1"/>
                </a:solidFill>
                <a:latin typeface="Comic Sans MS" panose="030F0702030302020204" pitchFamily="66" charset="0"/>
              </a:defRPr>
            </a:lvl4pPr>
            <a:lvl5pPr marL="2057400" indent="-228600" defTabSz="865188">
              <a:defRPr sz="2400">
                <a:solidFill>
                  <a:schemeClr val="tx1"/>
                </a:solidFill>
                <a:latin typeface="Comic Sans MS" panose="030F0702030302020204" pitchFamily="66" charset="0"/>
              </a:defRPr>
            </a:lvl5pPr>
            <a:lvl6pPr marL="2514600" indent="-228600" algn="r" defTabSz="865188"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defTabSz="865188"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defTabSz="865188"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defTabSz="865188" eaLnBrk="0" fontAlgn="base" hangingPunct="0">
              <a:spcBef>
                <a:spcPct val="0"/>
              </a:spcBef>
              <a:spcAft>
                <a:spcPct val="0"/>
              </a:spcAft>
              <a:defRPr sz="2400">
                <a:solidFill>
                  <a:schemeClr val="tx1"/>
                </a:solidFill>
                <a:latin typeface="Comic Sans MS" panose="030F0702030302020204" pitchFamily="66" charset="0"/>
              </a:defRPr>
            </a:lvl9pPr>
          </a:lstStyle>
          <a:p>
            <a:pPr algn="l" eaLnBrk="1" hangingPunct="1">
              <a:lnSpc>
                <a:spcPct val="115000"/>
              </a:lnSpc>
              <a:spcBef>
                <a:spcPct val="40000"/>
              </a:spcBef>
            </a:pPr>
            <a:r>
              <a:rPr lang="en-US" sz="2100" b="1" dirty="0">
                <a:solidFill>
                  <a:srgbClr val="F69200"/>
                </a:solidFill>
                <a:latin typeface="+mn-lt"/>
              </a:rPr>
              <a:t>Learning Objectives</a:t>
            </a:r>
          </a:p>
          <a:p>
            <a:pPr algn="l" eaLnBrk="1" hangingPunct="1">
              <a:lnSpc>
                <a:spcPct val="115000"/>
              </a:lnSpc>
              <a:spcBef>
                <a:spcPct val="40000"/>
              </a:spcBef>
              <a:spcAft>
                <a:spcPct val="35000"/>
              </a:spcAft>
            </a:pPr>
            <a:r>
              <a:rPr lang="en-US" sz="1700" dirty="0">
                <a:latin typeface="+mn-lt"/>
              </a:rPr>
              <a:t>After studying this chapter, you should be able to:</a:t>
            </a:r>
          </a:p>
          <a:p>
            <a:pPr algn="l" eaLnBrk="1" hangingPunct="1">
              <a:spcBef>
                <a:spcPct val="25000"/>
              </a:spcBef>
            </a:pPr>
            <a:r>
              <a:rPr lang="en-US" sz="1700" b="1" dirty="0">
                <a:solidFill>
                  <a:srgbClr val="F69200"/>
                </a:solidFill>
                <a:latin typeface="+mn-lt"/>
              </a:rPr>
              <a:t>[1]</a:t>
            </a:r>
            <a:r>
              <a:rPr lang="en-US" sz="1700" dirty="0">
                <a:latin typeface="+mn-lt"/>
              </a:rPr>
              <a:t> 	</a:t>
            </a:r>
            <a:r>
              <a:rPr lang="en-US" sz="1700" dirty="0" smtClean="0">
                <a:latin typeface="+mn-lt"/>
              </a:rPr>
              <a:t>Explain </a:t>
            </a:r>
            <a:r>
              <a:rPr lang="en-US" sz="1700" dirty="0">
                <a:latin typeface="+mn-lt"/>
              </a:rPr>
              <a:t>the development of flexible budgets and the usefulness of flexible budget reports.</a:t>
            </a:r>
          </a:p>
          <a:p>
            <a:pPr algn="l" eaLnBrk="1" hangingPunct="1">
              <a:spcBef>
                <a:spcPct val="15000"/>
              </a:spcBef>
            </a:pPr>
            <a:r>
              <a:rPr lang="en-US" sz="1700" b="1" dirty="0" smtClean="0">
                <a:solidFill>
                  <a:srgbClr val="F69200"/>
                </a:solidFill>
                <a:latin typeface="+mn-lt"/>
              </a:rPr>
              <a:t>[2]</a:t>
            </a:r>
            <a:r>
              <a:rPr lang="en-US" dirty="0" smtClean="0">
                <a:latin typeface="+mn-lt"/>
              </a:rPr>
              <a:t> </a:t>
            </a:r>
            <a:r>
              <a:rPr lang="en-US" dirty="0">
                <a:latin typeface="+mn-lt"/>
              </a:rPr>
              <a:t>	</a:t>
            </a:r>
            <a:r>
              <a:rPr lang="en-US" sz="1700" dirty="0">
                <a:latin typeface="+mn-lt"/>
              </a:rPr>
              <a:t>Describe the concept of responsibility accounting.</a:t>
            </a:r>
          </a:p>
          <a:p>
            <a:pPr algn="l" eaLnBrk="1" hangingPunct="1">
              <a:spcBef>
                <a:spcPct val="15000"/>
              </a:spcBef>
            </a:pPr>
            <a:r>
              <a:rPr lang="en-US" sz="1700" b="1" dirty="0" smtClean="0">
                <a:solidFill>
                  <a:srgbClr val="F69200"/>
                </a:solidFill>
                <a:latin typeface="+mn-lt"/>
              </a:rPr>
              <a:t>[3]</a:t>
            </a:r>
            <a:r>
              <a:rPr lang="en-US" dirty="0" smtClean="0">
                <a:latin typeface="+mn-lt"/>
              </a:rPr>
              <a:t> </a:t>
            </a:r>
            <a:r>
              <a:rPr lang="en-US" dirty="0">
                <a:latin typeface="+mn-lt"/>
              </a:rPr>
              <a:t>	</a:t>
            </a:r>
            <a:r>
              <a:rPr lang="en-US" sz="1700" dirty="0">
                <a:latin typeface="+mn-lt"/>
              </a:rPr>
              <a:t>Indicate the features of responsibility reports for cost centers.</a:t>
            </a:r>
          </a:p>
          <a:p>
            <a:pPr algn="l" eaLnBrk="1" hangingPunct="1">
              <a:spcBef>
                <a:spcPct val="15000"/>
              </a:spcBef>
            </a:pPr>
            <a:r>
              <a:rPr lang="en-US" sz="1700" b="1" dirty="0" smtClean="0">
                <a:solidFill>
                  <a:srgbClr val="F69200"/>
                </a:solidFill>
                <a:latin typeface="+mn-lt"/>
              </a:rPr>
              <a:t>[4]</a:t>
            </a:r>
            <a:r>
              <a:rPr lang="en-US" dirty="0" smtClean="0">
                <a:latin typeface="+mn-lt"/>
              </a:rPr>
              <a:t> </a:t>
            </a:r>
            <a:r>
              <a:rPr lang="en-US" dirty="0">
                <a:latin typeface="+mn-lt"/>
              </a:rPr>
              <a:t>	</a:t>
            </a:r>
            <a:r>
              <a:rPr lang="en-US" sz="1700" dirty="0">
                <a:latin typeface="+mn-lt"/>
              </a:rPr>
              <a:t>Identify the content of responsibility reports for profit centers.</a:t>
            </a:r>
          </a:p>
          <a:p>
            <a:pPr algn="l" eaLnBrk="1" hangingPunct="1">
              <a:spcBef>
                <a:spcPct val="15000"/>
              </a:spcBef>
            </a:pPr>
            <a:r>
              <a:rPr lang="en-US" sz="1700" b="1" dirty="0" smtClean="0">
                <a:solidFill>
                  <a:srgbClr val="F69200"/>
                </a:solidFill>
                <a:latin typeface="+mn-lt"/>
              </a:rPr>
              <a:t>[5]</a:t>
            </a:r>
            <a:r>
              <a:rPr lang="en-US" dirty="0" smtClean="0">
                <a:latin typeface="+mn-lt"/>
              </a:rPr>
              <a:t> </a:t>
            </a:r>
            <a:r>
              <a:rPr lang="en-US" dirty="0">
                <a:latin typeface="+mn-lt"/>
              </a:rPr>
              <a:t>	</a:t>
            </a:r>
            <a:r>
              <a:rPr lang="en-US" sz="1700" dirty="0">
                <a:latin typeface="+mn-lt"/>
              </a:rPr>
              <a:t>Explain the basis and formula used in evaluating performance in investment centers.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a:t>
            </a:fld>
            <a:endParaRPr lang="en-US"/>
          </a:p>
        </p:txBody>
      </p:sp>
    </p:spTree>
    <p:extLst>
      <p:ext uri="{BB962C8B-B14F-4D97-AF65-F5344CB8AC3E}">
        <p14:creationId xmlns:p14="http://schemas.microsoft.com/office/powerpoint/2010/main" xmlns="" val="301641681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3"/>
          <p:cNvSpPr>
            <a:spLocks noGrp="1" noChangeArrowheads="1"/>
          </p:cNvSpPr>
          <p:nvPr>
            <p:ph type="body" sz="half" idx="1"/>
          </p:nvPr>
        </p:nvSpPr>
        <p:spPr bwMode="auto">
          <a:xfrm>
            <a:off x="838200" y="2057400"/>
            <a:ext cx="7696200" cy="4119563"/>
          </a:xfrm>
          <a:solidFill>
            <a:schemeClr val="bg1"/>
          </a:solidFill>
          <a:extLst>
            <a:ext uri="{91240B29-F687-4F45-9708-019B960494DF}">
              <a14:hiddenLine xmlns:a14="http://schemas.microsoft.com/office/drawing/2010/main" xmlns=""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0000"/>
              </a:lnSpc>
              <a:spcBef>
                <a:spcPct val="40000"/>
              </a:spcBef>
              <a:buClr>
                <a:srgbClr val="800000"/>
              </a:buClr>
              <a:buSzPct val="80000"/>
              <a:buFont typeface="Wingdings" panose="05000000000000000000" pitchFamily="2" charset="2"/>
              <a:buChar char="u"/>
            </a:pPr>
            <a:r>
              <a:rPr lang="en-US" sz="2100" dirty="0" smtClean="0">
                <a:effectLst/>
              </a:rPr>
              <a:t>Monthly comparisons</a:t>
            </a:r>
            <a:r>
              <a:rPr lang="en-US" sz="2100" b="0" dirty="0" smtClean="0">
                <a:effectLst/>
              </a:rPr>
              <a:t> of actual and budgeted manufacturing overhead costs. </a:t>
            </a:r>
          </a:p>
          <a:p>
            <a:pPr marL="533400" indent="-533400">
              <a:lnSpc>
                <a:spcPct val="120000"/>
              </a:lnSpc>
              <a:spcBef>
                <a:spcPct val="40000"/>
              </a:spcBef>
              <a:buClr>
                <a:srgbClr val="800000"/>
              </a:buClr>
              <a:buSzPct val="80000"/>
              <a:buFont typeface="Wingdings" panose="05000000000000000000" pitchFamily="2" charset="2"/>
              <a:buChar char="u"/>
            </a:pPr>
            <a:r>
              <a:rPr lang="en-US" sz="2100" b="0" dirty="0" smtClean="0">
                <a:effectLst/>
              </a:rPr>
              <a:t>A type of </a:t>
            </a:r>
            <a:r>
              <a:rPr lang="en-US" sz="2100" dirty="0" smtClean="0">
                <a:effectLst/>
              </a:rPr>
              <a:t>internal report</a:t>
            </a:r>
            <a:r>
              <a:rPr lang="en-US" sz="2100" b="0" dirty="0" smtClean="0">
                <a:effectLst/>
              </a:rPr>
              <a:t>.</a:t>
            </a:r>
          </a:p>
          <a:p>
            <a:pPr marL="533400" indent="-533400">
              <a:lnSpc>
                <a:spcPct val="120000"/>
              </a:lnSpc>
              <a:spcBef>
                <a:spcPct val="40000"/>
              </a:spcBef>
              <a:buClr>
                <a:srgbClr val="800000"/>
              </a:buClr>
              <a:buSzPct val="80000"/>
              <a:buFont typeface="Wingdings" panose="05000000000000000000" pitchFamily="2" charset="2"/>
              <a:buChar char="u"/>
            </a:pPr>
            <a:r>
              <a:rPr lang="en-US" sz="2100" dirty="0" smtClean="0">
                <a:solidFill>
                  <a:srgbClr val="800000"/>
                </a:solidFill>
                <a:effectLst/>
              </a:rPr>
              <a:t>Consists of two</a:t>
            </a:r>
            <a:r>
              <a:rPr lang="en-US" sz="2100" i="1" dirty="0" smtClean="0">
                <a:solidFill>
                  <a:srgbClr val="800000"/>
                </a:solidFill>
                <a:effectLst/>
              </a:rPr>
              <a:t> </a:t>
            </a:r>
            <a:r>
              <a:rPr lang="en-US" sz="2100" dirty="0" smtClean="0">
                <a:solidFill>
                  <a:srgbClr val="800000"/>
                </a:solidFill>
                <a:effectLst/>
              </a:rPr>
              <a:t>sections</a:t>
            </a:r>
            <a:r>
              <a:rPr lang="en-US" sz="2100" b="0" dirty="0" smtClean="0">
                <a:solidFill>
                  <a:schemeClr val="tx1"/>
                </a:solidFill>
                <a:effectLst/>
              </a:rPr>
              <a:t>:</a:t>
            </a:r>
          </a:p>
          <a:p>
            <a:pPr marL="1089025" lvl="1" indent="-457200">
              <a:lnSpc>
                <a:spcPct val="120000"/>
              </a:lnSpc>
              <a:spcBef>
                <a:spcPct val="40000"/>
              </a:spcBef>
              <a:buClr>
                <a:srgbClr val="800000"/>
              </a:buClr>
              <a:buSzPct val="80000"/>
              <a:buFont typeface="Arial" panose="020B0604020202020204" pitchFamily="34" charset="0"/>
              <a:buChar char="►"/>
            </a:pPr>
            <a:r>
              <a:rPr lang="en-US" sz="2000" dirty="0" smtClean="0">
                <a:solidFill>
                  <a:schemeClr val="tx1"/>
                </a:solidFill>
                <a:effectLst/>
              </a:rPr>
              <a:t>Production data</a:t>
            </a:r>
            <a:r>
              <a:rPr lang="en-US" sz="2000" b="0" dirty="0" smtClean="0">
                <a:solidFill>
                  <a:schemeClr val="tx1"/>
                </a:solidFill>
                <a:effectLst/>
              </a:rPr>
              <a:t> for a selected activity index, such as direct labor hours.</a:t>
            </a:r>
          </a:p>
          <a:p>
            <a:pPr marL="1089025" lvl="1" indent="-457200">
              <a:lnSpc>
                <a:spcPct val="120000"/>
              </a:lnSpc>
              <a:spcBef>
                <a:spcPct val="40000"/>
              </a:spcBef>
              <a:buClr>
                <a:srgbClr val="800000"/>
              </a:buClr>
              <a:buSzPct val="80000"/>
              <a:buFont typeface="Arial" panose="020B0604020202020204" pitchFamily="34" charset="0"/>
              <a:buChar char="►"/>
            </a:pPr>
            <a:r>
              <a:rPr lang="en-US" sz="2000" dirty="0" smtClean="0">
                <a:solidFill>
                  <a:schemeClr val="tx1"/>
                </a:solidFill>
                <a:effectLst/>
              </a:rPr>
              <a:t>Cost data</a:t>
            </a:r>
            <a:r>
              <a:rPr lang="en-US" sz="2000" b="0" dirty="0" smtClean="0">
                <a:solidFill>
                  <a:schemeClr val="tx1"/>
                </a:solidFill>
                <a:effectLst/>
              </a:rPr>
              <a:t> for variable and fixed costs. </a:t>
            </a:r>
          </a:p>
          <a:p>
            <a:pPr marL="533400" indent="-533400">
              <a:lnSpc>
                <a:spcPct val="120000"/>
              </a:lnSpc>
              <a:spcBef>
                <a:spcPct val="40000"/>
              </a:spcBef>
              <a:buClr>
                <a:srgbClr val="800000"/>
              </a:buClr>
              <a:buSzPct val="80000"/>
              <a:buFont typeface="Wingdings" panose="05000000000000000000" pitchFamily="2" charset="2"/>
              <a:buChar char="u"/>
            </a:pPr>
            <a:r>
              <a:rPr lang="en-US" sz="2100" b="0" dirty="0" smtClean="0">
                <a:solidFill>
                  <a:schemeClr val="tx1"/>
                </a:solidFill>
                <a:effectLst/>
              </a:rPr>
              <a:t>Widely used in production and service departments to </a:t>
            </a:r>
            <a:r>
              <a:rPr lang="en-US" sz="2100" dirty="0" smtClean="0">
                <a:solidFill>
                  <a:schemeClr val="tx1"/>
                </a:solidFill>
                <a:effectLst/>
              </a:rPr>
              <a:t>evaluate a manager’s performance</a:t>
            </a:r>
            <a:r>
              <a:rPr lang="en-US" sz="2100" b="0" dirty="0" smtClean="0">
                <a:solidFill>
                  <a:schemeClr val="tx1"/>
                </a:solidFill>
                <a:effectLst/>
              </a:rPr>
              <a:t>.</a:t>
            </a:r>
            <a:endParaRPr lang="en-US" sz="2100" dirty="0" smtClean="0">
              <a:solidFill>
                <a:schemeClr val="tx1"/>
              </a:solidFill>
              <a:effectLst/>
            </a:endParaRPr>
          </a:p>
        </p:txBody>
      </p:sp>
      <p:sp>
        <p:nvSpPr>
          <p:cNvPr id="31747" name="Text Box 11"/>
          <p:cNvSpPr txBox="1">
            <a:spLocks noChangeArrowheads="1"/>
          </p:cNvSpPr>
          <p:nvPr/>
        </p:nvSpPr>
        <p:spPr bwMode="auto">
          <a:xfrm>
            <a:off x="609600" y="1447800"/>
            <a:ext cx="5638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800000"/>
                </a:solidFill>
                <a:latin typeface="+mn-lt"/>
              </a:rPr>
              <a:t>Flexible Budget Reports</a:t>
            </a:r>
          </a:p>
        </p:txBody>
      </p:sp>
      <p:sp>
        <p:nvSpPr>
          <p:cNvPr id="986124"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p14="http://schemas.microsoft.com/office/powerpoint/2010/main" xmlns="" val="417241230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5388"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pic>
        <p:nvPicPr>
          <p:cNvPr id="32773"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95375" y="1524000"/>
            <a:ext cx="6905625" cy="4991100"/>
          </a:xfrm>
          <a:prstGeom prst="rect">
            <a:avLst/>
          </a:prstGeom>
          <a:noFill/>
          <a:ln w="19050" cap="sq">
            <a:solidFill>
              <a:schemeClr val="bg2"/>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234583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33375" y="685800"/>
            <a:ext cx="2105025" cy="1385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3795" name="Rectangle 12"/>
          <p:cNvSpPr>
            <a:spLocks noChangeArrowheads="1"/>
          </p:cNvSpPr>
          <p:nvPr/>
        </p:nvSpPr>
        <p:spPr bwMode="auto">
          <a:xfrm>
            <a:off x="3124200" y="6172200"/>
            <a:ext cx="1066800" cy="228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33796"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698750" y="361950"/>
            <a:ext cx="6189663" cy="626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xmlns="" val="250759908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bwMode="auto">
          <a:xfrm>
            <a:off x="609600" y="2057400"/>
            <a:ext cx="8077200" cy="4548188"/>
          </a:xfrm>
          <a:solidFill>
            <a:schemeClr val="bg1"/>
          </a:solidFill>
          <a:extLst>
            <a:ext uri="{91240B29-F687-4F45-9708-019B960494DF}">
              <a14:hiddenLine xmlns:a14="http://schemas.microsoft.com/office/drawing/2010/main" xmlns="" w="12700">
                <a:solidFill>
                  <a:srgbClr val="000000"/>
                </a:solidFill>
                <a:miter lim="800000"/>
                <a:headEnd/>
                <a:tailEnd/>
              </a14:hiddenLine>
            </a:ext>
          </a:extLst>
        </p:spPr>
        <p:txBody>
          <a:bodyPr vert="horz" wrap="square" lIns="91440" tIns="46038" rIns="91440" bIns="46038" numCol="1" anchor="t" anchorCtr="0" compatLnSpc="1">
            <a:prstTxWarp prst="textNoShape">
              <a:avLst/>
            </a:prstTxWarp>
            <a:spAutoFit/>
          </a:bodyPr>
          <a:lstStyle/>
          <a:p>
            <a:pPr marL="0" indent="0">
              <a:lnSpc>
                <a:spcPct val="120000"/>
              </a:lnSpc>
              <a:spcBef>
                <a:spcPct val="50000"/>
              </a:spcBef>
              <a:buFont typeface="Wingdings" panose="05000000000000000000" pitchFamily="2" charset="2"/>
              <a:buNone/>
            </a:pPr>
            <a:r>
              <a:rPr lang="en-US" sz="2200" b="0" smtClean="0">
                <a:effectLst/>
              </a:rPr>
              <a:t>At 9,000 direct labor hours, the flexible budget for indirect materials is $27,000.  If $28,000 of indirect materials costs are incurred at 9,200 direct labor hours, the flexible budget report should show the following difference for indirect materials:</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$1,000 unfavorable.</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$1,000 favorable. </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$400 favorable.</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$400 unfavorable. </a:t>
            </a:r>
          </a:p>
          <a:p>
            <a:pPr marL="0" indent="0">
              <a:lnSpc>
                <a:spcPct val="120000"/>
              </a:lnSpc>
              <a:spcBef>
                <a:spcPct val="50000"/>
              </a:spcBef>
              <a:buFont typeface="Wingdings" panose="05000000000000000000" pitchFamily="2" charset="2"/>
              <a:buNone/>
            </a:pPr>
            <a:endParaRPr lang="en-US" sz="2200" b="0" smtClean="0">
              <a:effectLst/>
            </a:endParaRPr>
          </a:p>
        </p:txBody>
      </p:sp>
      <p:sp>
        <p:nvSpPr>
          <p:cNvPr id="862212" name="Oval 4"/>
          <p:cNvSpPr>
            <a:spLocks noChangeArrowheads="1"/>
          </p:cNvSpPr>
          <p:nvPr/>
        </p:nvSpPr>
        <p:spPr bwMode="auto">
          <a:xfrm>
            <a:off x="830263" y="5602288"/>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solidFill>
                <a:srgbClr val="A50021"/>
              </a:solidFill>
              <a:latin typeface="Arial" panose="020B0604020202020204" pitchFamily="34" charset="0"/>
            </a:endParaRPr>
          </a:p>
        </p:txBody>
      </p:sp>
      <p:sp>
        <p:nvSpPr>
          <p:cNvPr id="34820" name="Text Box 8"/>
          <p:cNvSpPr txBox="1">
            <a:spLocks noChangeArrowheads="1"/>
          </p:cNvSpPr>
          <p:nvPr/>
        </p:nvSpPr>
        <p:spPr bwMode="auto">
          <a:xfrm>
            <a:off x="593725" y="1447800"/>
            <a:ext cx="336867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Review Question</a:t>
            </a:r>
          </a:p>
        </p:txBody>
      </p:sp>
      <p:sp>
        <p:nvSpPr>
          <p:cNvPr id="862222"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6</a:t>
            </a:fld>
            <a:endParaRPr lang="en-US"/>
          </a:p>
        </p:txBody>
      </p:sp>
    </p:spTree>
    <p:extLst>
      <p:ext uri="{BB962C8B-B14F-4D97-AF65-F5344CB8AC3E}">
        <p14:creationId xmlns:p14="http://schemas.microsoft.com/office/powerpoint/2010/main" xmlns="" val="1725123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2212"/>
                                        </p:tgtEl>
                                        <p:attrNameLst>
                                          <p:attrName>style.visibility</p:attrName>
                                        </p:attrNameLst>
                                      </p:cBhvr>
                                      <p:to>
                                        <p:strVal val="visible"/>
                                      </p:to>
                                    </p:set>
                                    <p:animEffect transition="in" filter="wipe(left)">
                                      <p:cBhvr>
                                        <p:cTn id="7" dur="500"/>
                                        <p:tgtEl>
                                          <p:spTgt spid="862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2"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3" name="Rectangle 5"/>
          <p:cNvSpPr>
            <a:spLocks noChangeArrowheads="1"/>
          </p:cNvSpPr>
          <p:nvPr/>
        </p:nvSpPr>
        <p:spPr bwMode="auto">
          <a:xfrm>
            <a:off x="685800" y="1381125"/>
            <a:ext cx="8001000" cy="4799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Comic Sans MS" panose="030F0702030302020204" pitchFamily="66" charset="0"/>
              </a:defRPr>
            </a:lvl1pPr>
            <a:lvl2pPr marL="742950" indent="-285750">
              <a:tabLst>
                <a:tab pos="2057400" algn="l"/>
              </a:tabLst>
              <a:defRPr sz="2400">
                <a:solidFill>
                  <a:schemeClr val="tx1"/>
                </a:solidFill>
                <a:latin typeface="Comic Sans MS" panose="030F0702030302020204" pitchFamily="66" charset="0"/>
              </a:defRPr>
            </a:lvl2pPr>
            <a:lvl3pPr marL="1143000" indent="-228600">
              <a:tabLst>
                <a:tab pos="2057400" algn="l"/>
              </a:tabLst>
              <a:defRPr sz="2400">
                <a:solidFill>
                  <a:schemeClr val="tx1"/>
                </a:solidFill>
                <a:latin typeface="Comic Sans MS" panose="030F0702030302020204" pitchFamily="66" charset="0"/>
              </a:defRPr>
            </a:lvl3pPr>
            <a:lvl4pPr marL="1600200" indent="-228600">
              <a:tabLst>
                <a:tab pos="2057400" algn="l"/>
              </a:tabLst>
              <a:defRPr sz="2400">
                <a:solidFill>
                  <a:schemeClr val="tx1"/>
                </a:solidFill>
                <a:latin typeface="Comic Sans MS" panose="030F0702030302020204" pitchFamily="66" charset="0"/>
              </a:defRPr>
            </a:lvl4pPr>
            <a:lvl5pPr marL="2057400" indent="-228600">
              <a:tabLst>
                <a:tab pos="2057400" algn="l"/>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9pPr>
          </a:lstStyle>
          <a:p>
            <a:pPr algn="l">
              <a:lnSpc>
                <a:spcPct val="120000"/>
              </a:lnSpc>
              <a:spcBef>
                <a:spcPct val="50000"/>
              </a:spcBef>
            </a:pPr>
            <a:r>
              <a:rPr lang="en-US" sz="2100" dirty="0">
                <a:latin typeface="+mn-lt"/>
              </a:rPr>
              <a:t>Lawler Company expects to produce 40,000 units of product CV93 during the current year. Budgeted variable manufacturing costs per unit are direct materials $6, direct labor $15, and overhead $24. Annual budgeted fixed manufacturing overhead costs are $120,000 for depreciation and $60,000 for supervision. </a:t>
            </a:r>
          </a:p>
          <a:p>
            <a:pPr algn="l">
              <a:lnSpc>
                <a:spcPct val="120000"/>
              </a:lnSpc>
              <a:spcBef>
                <a:spcPct val="50000"/>
              </a:spcBef>
            </a:pPr>
            <a:r>
              <a:rPr lang="en-US" sz="2100" dirty="0">
                <a:latin typeface="+mn-lt"/>
              </a:rPr>
              <a:t>In the current month, Lawler produced 5,000 units and incurred the following costs: direct materials $33,900, direct labor $74,200, variable overhead $120,500, depreciation $10,000, and supervision $5,000.</a:t>
            </a:r>
          </a:p>
          <a:p>
            <a:pPr algn="l">
              <a:lnSpc>
                <a:spcPct val="120000"/>
              </a:lnSpc>
              <a:spcBef>
                <a:spcPct val="50000"/>
              </a:spcBef>
            </a:pPr>
            <a:r>
              <a:rPr lang="en-US" sz="2100" dirty="0">
                <a:latin typeface="+mn-lt"/>
              </a:rPr>
              <a:t>Prepare a flexible budget report.  Were costs controlled?</a:t>
            </a:r>
          </a:p>
          <a:p>
            <a:pPr algn="l">
              <a:lnSpc>
                <a:spcPct val="120000"/>
              </a:lnSpc>
              <a:spcBef>
                <a:spcPct val="50000"/>
              </a:spcBef>
            </a:pPr>
            <a:endParaRPr lang="en-US" sz="2100" dirty="0">
              <a:latin typeface="+mn-lt"/>
            </a:endParaRPr>
          </a:p>
        </p:txBody>
      </p:sp>
      <p:pic>
        <p:nvPicPr>
          <p:cNvPr id="35844" name="Picture 2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xmlns="" val="171433168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3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1905000"/>
            <a:ext cx="8305800" cy="445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36868" name="Picture 3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6869" name="Rectangle 35"/>
          <p:cNvSpPr>
            <a:spLocks noChangeArrowheads="1"/>
          </p:cNvSpPr>
          <p:nvPr/>
        </p:nvSpPr>
        <p:spPr bwMode="auto">
          <a:xfrm>
            <a:off x="685800" y="1295400"/>
            <a:ext cx="8001000" cy="454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Comic Sans MS" panose="030F0702030302020204" pitchFamily="66" charset="0"/>
              </a:defRPr>
            </a:lvl1pPr>
            <a:lvl2pPr marL="742950" indent="-285750">
              <a:tabLst>
                <a:tab pos="2057400" algn="l"/>
              </a:tabLst>
              <a:defRPr sz="2400">
                <a:solidFill>
                  <a:schemeClr val="tx1"/>
                </a:solidFill>
                <a:latin typeface="Comic Sans MS" panose="030F0702030302020204" pitchFamily="66" charset="0"/>
              </a:defRPr>
            </a:lvl2pPr>
            <a:lvl3pPr marL="1143000" indent="-228600">
              <a:tabLst>
                <a:tab pos="2057400" algn="l"/>
              </a:tabLst>
              <a:defRPr sz="2400">
                <a:solidFill>
                  <a:schemeClr val="tx1"/>
                </a:solidFill>
                <a:latin typeface="Comic Sans MS" panose="030F0702030302020204" pitchFamily="66" charset="0"/>
              </a:defRPr>
            </a:lvl3pPr>
            <a:lvl4pPr marL="1600200" indent="-228600">
              <a:tabLst>
                <a:tab pos="2057400" algn="l"/>
              </a:tabLst>
              <a:defRPr sz="2400">
                <a:solidFill>
                  <a:schemeClr val="tx1"/>
                </a:solidFill>
                <a:latin typeface="Comic Sans MS" panose="030F0702030302020204" pitchFamily="66" charset="0"/>
              </a:defRPr>
            </a:lvl4pPr>
            <a:lvl5pPr marL="2057400" indent="-228600">
              <a:tabLst>
                <a:tab pos="2057400" algn="l"/>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9pPr>
          </a:lstStyle>
          <a:p>
            <a:pPr algn="l">
              <a:lnSpc>
                <a:spcPct val="120000"/>
              </a:lnSpc>
              <a:spcBef>
                <a:spcPct val="50000"/>
              </a:spcBef>
            </a:pPr>
            <a:r>
              <a:rPr lang="en-US" sz="2100" b="1" dirty="0">
                <a:latin typeface="+mn-lt"/>
              </a:rPr>
              <a:t>Prepare a flexible budget report.</a:t>
            </a:r>
            <a:r>
              <a:rPr lang="en-US" sz="2100" dirty="0">
                <a:latin typeface="+mn-lt"/>
              </a:rPr>
              <a:t>  Were costs controlled? </a:t>
            </a:r>
          </a:p>
        </p:txBody>
      </p:sp>
      <p:sp>
        <p:nvSpPr>
          <p:cNvPr id="1136679" name="Rectangle 39"/>
          <p:cNvSpPr>
            <a:spLocks noChangeArrowheads="1"/>
          </p:cNvSpPr>
          <p:nvPr/>
        </p:nvSpPr>
        <p:spPr bwMode="auto">
          <a:xfrm>
            <a:off x="3155950" y="35052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0" name="Rectangle 40"/>
          <p:cNvSpPr>
            <a:spLocks noChangeArrowheads="1"/>
          </p:cNvSpPr>
          <p:nvPr/>
        </p:nvSpPr>
        <p:spPr bwMode="auto">
          <a:xfrm>
            <a:off x="3155950" y="37734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1" name="Rectangle 41"/>
          <p:cNvSpPr>
            <a:spLocks noChangeArrowheads="1"/>
          </p:cNvSpPr>
          <p:nvPr/>
        </p:nvSpPr>
        <p:spPr bwMode="auto">
          <a:xfrm>
            <a:off x="3155950" y="40386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2" name="Rectangle 42"/>
          <p:cNvSpPr>
            <a:spLocks noChangeArrowheads="1"/>
          </p:cNvSpPr>
          <p:nvPr/>
        </p:nvSpPr>
        <p:spPr bwMode="auto">
          <a:xfrm>
            <a:off x="3155950" y="43068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3" name="Rectangle 43"/>
          <p:cNvSpPr>
            <a:spLocks noChangeArrowheads="1"/>
          </p:cNvSpPr>
          <p:nvPr/>
        </p:nvSpPr>
        <p:spPr bwMode="auto">
          <a:xfrm>
            <a:off x="3155950" y="51054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4" name="Rectangle 44"/>
          <p:cNvSpPr>
            <a:spLocks noChangeArrowheads="1"/>
          </p:cNvSpPr>
          <p:nvPr/>
        </p:nvSpPr>
        <p:spPr bwMode="auto">
          <a:xfrm>
            <a:off x="3155950" y="53736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5" name="Rectangle 45"/>
          <p:cNvSpPr>
            <a:spLocks noChangeArrowheads="1"/>
          </p:cNvSpPr>
          <p:nvPr/>
        </p:nvSpPr>
        <p:spPr bwMode="auto">
          <a:xfrm>
            <a:off x="3155950" y="56388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6" name="Rectangle 46"/>
          <p:cNvSpPr>
            <a:spLocks noChangeArrowheads="1"/>
          </p:cNvSpPr>
          <p:nvPr/>
        </p:nvSpPr>
        <p:spPr bwMode="auto">
          <a:xfrm>
            <a:off x="3155950" y="59436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7" name="Rectangle 47"/>
          <p:cNvSpPr>
            <a:spLocks noChangeArrowheads="1"/>
          </p:cNvSpPr>
          <p:nvPr/>
        </p:nvSpPr>
        <p:spPr bwMode="auto">
          <a:xfrm>
            <a:off x="4832350" y="35052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8" name="Rectangle 48"/>
          <p:cNvSpPr>
            <a:spLocks noChangeArrowheads="1"/>
          </p:cNvSpPr>
          <p:nvPr/>
        </p:nvSpPr>
        <p:spPr bwMode="auto">
          <a:xfrm>
            <a:off x="6508750" y="35052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89" name="Rectangle 49"/>
          <p:cNvSpPr>
            <a:spLocks noChangeArrowheads="1"/>
          </p:cNvSpPr>
          <p:nvPr/>
        </p:nvSpPr>
        <p:spPr bwMode="auto">
          <a:xfrm>
            <a:off x="4832350" y="37734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0" name="Rectangle 50"/>
          <p:cNvSpPr>
            <a:spLocks noChangeArrowheads="1"/>
          </p:cNvSpPr>
          <p:nvPr/>
        </p:nvSpPr>
        <p:spPr bwMode="auto">
          <a:xfrm>
            <a:off x="6508750" y="37734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1" name="Rectangle 51"/>
          <p:cNvSpPr>
            <a:spLocks noChangeArrowheads="1"/>
          </p:cNvSpPr>
          <p:nvPr/>
        </p:nvSpPr>
        <p:spPr bwMode="auto">
          <a:xfrm>
            <a:off x="4832350" y="40386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2" name="Rectangle 52"/>
          <p:cNvSpPr>
            <a:spLocks noChangeArrowheads="1"/>
          </p:cNvSpPr>
          <p:nvPr/>
        </p:nvSpPr>
        <p:spPr bwMode="auto">
          <a:xfrm>
            <a:off x="6508750" y="40386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3" name="Rectangle 53"/>
          <p:cNvSpPr>
            <a:spLocks noChangeArrowheads="1"/>
          </p:cNvSpPr>
          <p:nvPr/>
        </p:nvSpPr>
        <p:spPr bwMode="auto">
          <a:xfrm>
            <a:off x="4832350" y="43068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4" name="Rectangle 54"/>
          <p:cNvSpPr>
            <a:spLocks noChangeArrowheads="1"/>
          </p:cNvSpPr>
          <p:nvPr/>
        </p:nvSpPr>
        <p:spPr bwMode="auto">
          <a:xfrm>
            <a:off x="6508750" y="43068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5" name="Rectangle 55"/>
          <p:cNvSpPr>
            <a:spLocks noChangeArrowheads="1"/>
          </p:cNvSpPr>
          <p:nvPr/>
        </p:nvSpPr>
        <p:spPr bwMode="auto">
          <a:xfrm>
            <a:off x="4832350" y="51054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6" name="Rectangle 56"/>
          <p:cNvSpPr>
            <a:spLocks noChangeArrowheads="1"/>
          </p:cNvSpPr>
          <p:nvPr/>
        </p:nvSpPr>
        <p:spPr bwMode="auto">
          <a:xfrm>
            <a:off x="6508750" y="51054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7" name="Rectangle 57"/>
          <p:cNvSpPr>
            <a:spLocks noChangeArrowheads="1"/>
          </p:cNvSpPr>
          <p:nvPr/>
        </p:nvSpPr>
        <p:spPr bwMode="auto">
          <a:xfrm>
            <a:off x="4832350" y="53736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8" name="Rectangle 58"/>
          <p:cNvSpPr>
            <a:spLocks noChangeArrowheads="1"/>
          </p:cNvSpPr>
          <p:nvPr/>
        </p:nvSpPr>
        <p:spPr bwMode="auto">
          <a:xfrm>
            <a:off x="6508750" y="5373688"/>
            <a:ext cx="1644650" cy="265112"/>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699" name="Rectangle 59"/>
          <p:cNvSpPr>
            <a:spLocks noChangeArrowheads="1"/>
          </p:cNvSpPr>
          <p:nvPr/>
        </p:nvSpPr>
        <p:spPr bwMode="auto">
          <a:xfrm>
            <a:off x="4832350" y="56388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700" name="Rectangle 60"/>
          <p:cNvSpPr>
            <a:spLocks noChangeArrowheads="1"/>
          </p:cNvSpPr>
          <p:nvPr/>
        </p:nvSpPr>
        <p:spPr bwMode="auto">
          <a:xfrm>
            <a:off x="6508750" y="56388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701" name="Rectangle 61"/>
          <p:cNvSpPr>
            <a:spLocks noChangeArrowheads="1"/>
          </p:cNvSpPr>
          <p:nvPr/>
        </p:nvSpPr>
        <p:spPr bwMode="auto">
          <a:xfrm>
            <a:off x="4832350" y="59436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36702" name="Rectangle 62"/>
          <p:cNvSpPr>
            <a:spLocks noChangeArrowheads="1"/>
          </p:cNvSpPr>
          <p:nvPr/>
        </p:nvSpPr>
        <p:spPr bwMode="auto">
          <a:xfrm>
            <a:off x="6508750" y="5943600"/>
            <a:ext cx="1644650" cy="265113"/>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Tree>
    <p:extLst>
      <p:ext uri="{BB962C8B-B14F-4D97-AF65-F5344CB8AC3E}">
        <p14:creationId xmlns:p14="http://schemas.microsoft.com/office/powerpoint/2010/main" xmlns="" val="30719484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36679"/>
                                        </p:tgtEl>
                                      </p:cBhvr>
                                    </p:animEffect>
                                    <p:set>
                                      <p:cBhvr>
                                        <p:cTn id="7" dur="1" fill="hold">
                                          <p:stCondLst>
                                            <p:cond delay="499"/>
                                          </p:stCondLst>
                                        </p:cTn>
                                        <p:tgtEl>
                                          <p:spTgt spid="113667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36680"/>
                                        </p:tgtEl>
                                      </p:cBhvr>
                                    </p:animEffect>
                                    <p:set>
                                      <p:cBhvr>
                                        <p:cTn id="12" dur="1" fill="hold">
                                          <p:stCondLst>
                                            <p:cond delay="499"/>
                                          </p:stCondLst>
                                        </p:cTn>
                                        <p:tgtEl>
                                          <p:spTgt spid="113668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36681"/>
                                        </p:tgtEl>
                                      </p:cBhvr>
                                    </p:animEffect>
                                    <p:set>
                                      <p:cBhvr>
                                        <p:cTn id="17" dur="1" fill="hold">
                                          <p:stCondLst>
                                            <p:cond delay="499"/>
                                          </p:stCondLst>
                                        </p:cTn>
                                        <p:tgtEl>
                                          <p:spTgt spid="113668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36682"/>
                                        </p:tgtEl>
                                      </p:cBhvr>
                                    </p:animEffect>
                                    <p:set>
                                      <p:cBhvr>
                                        <p:cTn id="22" dur="1" fill="hold">
                                          <p:stCondLst>
                                            <p:cond delay="499"/>
                                          </p:stCondLst>
                                        </p:cTn>
                                        <p:tgtEl>
                                          <p:spTgt spid="113668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36683"/>
                                        </p:tgtEl>
                                      </p:cBhvr>
                                    </p:animEffect>
                                    <p:set>
                                      <p:cBhvr>
                                        <p:cTn id="27" dur="1" fill="hold">
                                          <p:stCondLst>
                                            <p:cond delay="499"/>
                                          </p:stCondLst>
                                        </p:cTn>
                                        <p:tgtEl>
                                          <p:spTgt spid="113668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136684"/>
                                        </p:tgtEl>
                                      </p:cBhvr>
                                    </p:animEffect>
                                    <p:set>
                                      <p:cBhvr>
                                        <p:cTn id="32" dur="1" fill="hold">
                                          <p:stCondLst>
                                            <p:cond delay="499"/>
                                          </p:stCondLst>
                                        </p:cTn>
                                        <p:tgtEl>
                                          <p:spTgt spid="113668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136685"/>
                                        </p:tgtEl>
                                      </p:cBhvr>
                                    </p:animEffect>
                                    <p:set>
                                      <p:cBhvr>
                                        <p:cTn id="37" dur="1" fill="hold">
                                          <p:stCondLst>
                                            <p:cond delay="499"/>
                                          </p:stCondLst>
                                        </p:cTn>
                                        <p:tgtEl>
                                          <p:spTgt spid="113668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136686"/>
                                        </p:tgtEl>
                                      </p:cBhvr>
                                    </p:animEffect>
                                    <p:set>
                                      <p:cBhvr>
                                        <p:cTn id="42" dur="1" fill="hold">
                                          <p:stCondLst>
                                            <p:cond delay="499"/>
                                          </p:stCondLst>
                                        </p:cTn>
                                        <p:tgtEl>
                                          <p:spTgt spid="113668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136687"/>
                                        </p:tgtEl>
                                      </p:cBhvr>
                                    </p:animEffect>
                                    <p:set>
                                      <p:cBhvr>
                                        <p:cTn id="47" dur="1" fill="hold">
                                          <p:stCondLst>
                                            <p:cond delay="499"/>
                                          </p:stCondLst>
                                        </p:cTn>
                                        <p:tgtEl>
                                          <p:spTgt spid="1136687"/>
                                        </p:tgtEl>
                                        <p:attrNameLst>
                                          <p:attrName>style.visibility</p:attrName>
                                        </p:attrNameLst>
                                      </p:cBhvr>
                                      <p:to>
                                        <p:strVal val="hidden"/>
                                      </p:to>
                                    </p:set>
                                  </p:childTnLst>
                                </p:cTn>
                              </p:par>
                            </p:childTnLst>
                          </p:cTn>
                        </p:par>
                        <p:par>
                          <p:cTn id="48" fill="hold" nodeType="afterGroup">
                            <p:stCondLst>
                              <p:cond delay="500"/>
                            </p:stCondLst>
                            <p:childTnLst>
                              <p:par>
                                <p:cTn id="49" presetID="22" presetClass="exit" presetSubtype="8" fill="hold" grpId="0" nodeType="afterEffect">
                                  <p:stCondLst>
                                    <p:cond delay="0"/>
                                  </p:stCondLst>
                                  <p:childTnLst>
                                    <p:animEffect transition="out" filter="wipe(left)">
                                      <p:cBhvr>
                                        <p:cTn id="50" dur="500"/>
                                        <p:tgtEl>
                                          <p:spTgt spid="1136688"/>
                                        </p:tgtEl>
                                      </p:cBhvr>
                                    </p:animEffect>
                                    <p:set>
                                      <p:cBhvr>
                                        <p:cTn id="51" dur="1" fill="hold">
                                          <p:stCondLst>
                                            <p:cond delay="499"/>
                                          </p:stCondLst>
                                        </p:cTn>
                                        <p:tgtEl>
                                          <p:spTgt spid="1136688"/>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xit" presetSubtype="8" fill="hold" grpId="0" nodeType="clickEffect">
                                  <p:stCondLst>
                                    <p:cond delay="0"/>
                                  </p:stCondLst>
                                  <p:childTnLst>
                                    <p:animEffect transition="out" filter="wipe(left)">
                                      <p:cBhvr>
                                        <p:cTn id="55" dur="500"/>
                                        <p:tgtEl>
                                          <p:spTgt spid="1136689"/>
                                        </p:tgtEl>
                                      </p:cBhvr>
                                    </p:animEffect>
                                    <p:set>
                                      <p:cBhvr>
                                        <p:cTn id="56" dur="1" fill="hold">
                                          <p:stCondLst>
                                            <p:cond delay="499"/>
                                          </p:stCondLst>
                                        </p:cTn>
                                        <p:tgtEl>
                                          <p:spTgt spid="1136689"/>
                                        </p:tgtEl>
                                        <p:attrNameLst>
                                          <p:attrName>style.visibility</p:attrName>
                                        </p:attrNameLst>
                                      </p:cBhvr>
                                      <p:to>
                                        <p:strVal val="hidden"/>
                                      </p:to>
                                    </p:set>
                                  </p:childTnLst>
                                </p:cTn>
                              </p:par>
                            </p:childTnLst>
                          </p:cTn>
                        </p:par>
                        <p:par>
                          <p:cTn id="57" fill="hold" nodeType="afterGroup">
                            <p:stCondLst>
                              <p:cond delay="500"/>
                            </p:stCondLst>
                            <p:childTnLst>
                              <p:par>
                                <p:cTn id="58" presetID="22" presetClass="exit" presetSubtype="8" fill="hold" grpId="0" nodeType="afterEffect">
                                  <p:stCondLst>
                                    <p:cond delay="0"/>
                                  </p:stCondLst>
                                  <p:childTnLst>
                                    <p:animEffect transition="out" filter="wipe(left)">
                                      <p:cBhvr>
                                        <p:cTn id="59" dur="500"/>
                                        <p:tgtEl>
                                          <p:spTgt spid="1136690"/>
                                        </p:tgtEl>
                                      </p:cBhvr>
                                    </p:animEffect>
                                    <p:set>
                                      <p:cBhvr>
                                        <p:cTn id="60" dur="1" fill="hold">
                                          <p:stCondLst>
                                            <p:cond delay="499"/>
                                          </p:stCondLst>
                                        </p:cTn>
                                        <p:tgtEl>
                                          <p:spTgt spid="1136690"/>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xit" presetSubtype="8" fill="hold" grpId="0" nodeType="clickEffect">
                                  <p:stCondLst>
                                    <p:cond delay="0"/>
                                  </p:stCondLst>
                                  <p:childTnLst>
                                    <p:animEffect transition="out" filter="wipe(left)">
                                      <p:cBhvr>
                                        <p:cTn id="64" dur="500"/>
                                        <p:tgtEl>
                                          <p:spTgt spid="1136691"/>
                                        </p:tgtEl>
                                      </p:cBhvr>
                                    </p:animEffect>
                                    <p:set>
                                      <p:cBhvr>
                                        <p:cTn id="65" dur="1" fill="hold">
                                          <p:stCondLst>
                                            <p:cond delay="499"/>
                                          </p:stCondLst>
                                        </p:cTn>
                                        <p:tgtEl>
                                          <p:spTgt spid="1136691"/>
                                        </p:tgtEl>
                                        <p:attrNameLst>
                                          <p:attrName>style.visibility</p:attrName>
                                        </p:attrNameLst>
                                      </p:cBhvr>
                                      <p:to>
                                        <p:strVal val="hidden"/>
                                      </p:to>
                                    </p:set>
                                  </p:childTnLst>
                                </p:cTn>
                              </p:par>
                            </p:childTnLst>
                          </p:cTn>
                        </p:par>
                        <p:par>
                          <p:cTn id="66" fill="hold" nodeType="afterGroup">
                            <p:stCondLst>
                              <p:cond delay="500"/>
                            </p:stCondLst>
                            <p:childTnLst>
                              <p:par>
                                <p:cTn id="67" presetID="22" presetClass="exit" presetSubtype="8" fill="hold" grpId="0" nodeType="afterEffect">
                                  <p:stCondLst>
                                    <p:cond delay="0"/>
                                  </p:stCondLst>
                                  <p:childTnLst>
                                    <p:animEffect transition="out" filter="wipe(left)">
                                      <p:cBhvr>
                                        <p:cTn id="68" dur="500"/>
                                        <p:tgtEl>
                                          <p:spTgt spid="1136692"/>
                                        </p:tgtEl>
                                      </p:cBhvr>
                                    </p:animEffect>
                                    <p:set>
                                      <p:cBhvr>
                                        <p:cTn id="69" dur="1" fill="hold">
                                          <p:stCondLst>
                                            <p:cond delay="499"/>
                                          </p:stCondLst>
                                        </p:cTn>
                                        <p:tgtEl>
                                          <p:spTgt spid="1136692"/>
                                        </p:tgtEl>
                                        <p:attrNameLst>
                                          <p:attrName>style.visibility</p:attrName>
                                        </p:attrNameLst>
                                      </p:cBhvr>
                                      <p:to>
                                        <p:strVal val="hidden"/>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xit" presetSubtype="8" fill="hold" grpId="0" nodeType="clickEffect">
                                  <p:stCondLst>
                                    <p:cond delay="0"/>
                                  </p:stCondLst>
                                  <p:childTnLst>
                                    <p:animEffect transition="out" filter="wipe(left)">
                                      <p:cBhvr>
                                        <p:cTn id="73" dur="500"/>
                                        <p:tgtEl>
                                          <p:spTgt spid="1136693"/>
                                        </p:tgtEl>
                                      </p:cBhvr>
                                    </p:animEffect>
                                    <p:set>
                                      <p:cBhvr>
                                        <p:cTn id="74" dur="1" fill="hold">
                                          <p:stCondLst>
                                            <p:cond delay="499"/>
                                          </p:stCondLst>
                                        </p:cTn>
                                        <p:tgtEl>
                                          <p:spTgt spid="1136693"/>
                                        </p:tgtEl>
                                        <p:attrNameLst>
                                          <p:attrName>style.visibility</p:attrName>
                                        </p:attrNameLst>
                                      </p:cBhvr>
                                      <p:to>
                                        <p:strVal val="hidden"/>
                                      </p:to>
                                    </p:set>
                                  </p:childTnLst>
                                </p:cTn>
                              </p:par>
                            </p:childTnLst>
                          </p:cTn>
                        </p:par>
                        <p:par>
                          <p:cTn id="75" fill="hold" nodeType="afterGroup">
                            <p:stCondLst>
                              <p:cond delay="500"/>
                            </p:stCondLst>
                            <p:childTnLst>
                              <p:par>
                                <p:cTn id="76" presetID="22" presetClass="exit" presetSubtype="8" fill="hold" grpId="0" nodeType="afterEffect">
                                  <p:stCondLst>
                                    <p:cond delay="0"/>
                                  </p:stCondLst>
                                  <p:childTnLst>
                                    <p:animEffect transition="out" filter="wipe(left)">
                                      <p:cBhvr>
                                        <p:cTn id="77" dur="500"/>
                                        <p:tgtEl>
                                          <p:spTgt spid="1136694"/>
                                        </p:tgtEl>
                                      </p:cBhvr>
                                    </p:animEffect>
                                    <p:set>
                                      <p:cBhvr>
                                        <p:cTn id="78" dur="1" fill="hold">
                                          <p:stCondLst>
                                            <p:cond delay="499"/>
                                          </p:stCondLst>
                                        </p:cTn>
                                        <p:tgtEl>
                                          <p:spTgt spid="1136694"/>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xit" presetSubtype="8" fill="hold" grpId="0" nodeType="clickEffect">
                                  <p:stCondLst>
                                    <p:cond delay="0"/>
                                  </p:stCondLst>
                                  <p:childTnLst>
                                    <p:animEffect transition="out" filter="wipe(left)">
                                      <p:cBhvr>
                                        <p:cTn id="82" dur="500"/>
                                        <p:tgtEl>
                                          <p:spTgt spid="1136695"/>
                                        </p:tgtEl>
                                      </p:cBhvr>
                                    </p:animEffect>
                                    <p:set>
                                      <p:cBhvr>
                                        <p:cTn id="83" dur="1" fill="hold">
                                          <p:stCondLst>
                                            <p:cond delay="499"/>
                                          </p:stCondLst>
                                        </p:cTn>
                                        <p:tgtEl>
                                          <p:spTgt spid="1136695"/>
                                        </p:tgtEl>
                                        <p:attrNameLst>
                                          <p:attrName>style.visibility</p:attrName>
                                        </p:attrNameLst>
                                      </p:cBhvr>
                                      <p:to>
                                        <p:strVal val="hidden"/>
                                      </p:to>
                                    </p:set>
                                  </p:childTnLst>
                                </p:cTn>
                              </p:par>
                            </p:childTnLst>
                          </p:cTn>
                        </p:par>
                        <p:par>
                          <p:cTn id="84" fill="hold" nodeType="afterGroup">
                            <p:stCondLst>
                              <p:cond delay="500"/>
                            </p:stCondLst>
                            <p:childTnLst>
                              <p:par>
                                <p:cTn id="85" presetID="22" presetClass="exit" presetSubtype="8" fill="hold" grpId="0" nodeType="afterEffect">
                                  <p:stCondLst>
                                    <p:cond delay="0"/>
                                  </p:stCondLst>
                                  <p:childTnLst>
                                    <p:animEffect transition="out" filter="wipe(left)">
                                      <p:cBhvr>
                                        <p:cTn id="86" dur="500"/>
                                        <p:tgtEl>
                                          <p:spTgt spid="1136696"/>
                                        </p:tgtEl>
                                      </p:cBhvr>
                                    </p:animEffect>
                                    <p:set>
                                      <p:cBhvr>
                                        <p:cTn id="87" dur="1" fill="hold">
                                          <p:stCondLst>
                                            <p:cond delay="499"/>
                                          </p:stCondLst>
                                        </p:cTn>
                                        <p:tgtEl>
                                          <p:spTgt spid="1136696"/>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8" fill="hold" grpId="0" nodeType="clickEffect">
                                  <p:stCondLst>
                                    <p:cond delay="0"/>
                                  </p:stCondLst>
                                  <p:childTnLst>
                                    <p:animEffect transition="out" filter="wipe(left)">
                                      <p:cBhvr>
                                        <p:cTn id="91" dur="500"/>
                                        <p:tgtEl>
                                          <p:spTgt spid="1136697"/>
                                        </p:tgtEl>
                                      </p:cBhvr>
                                    </p:animEffect>
                                    <p:set>
                                      <p:cBhvr>
                                        <p:cTn id="92" dur="1" fill="hold">
                                          <p:stCondLst>
                                            <p:cond delay="499"/>
                                          </p:stCondLst>
                                        </p:cTn>
                                        <p:tgtEl>
                                          <p:spTgt spid="1136697"/>
                                        </p:tgtEl>
                                        <p:attrNameLst>
                                          <p:attrName>style.visibility</p:attrName>
                                        </p:attrNameLst>
                                      </p:cBhvr>
                                      <p:to>
                                        <p:strVal val="hidden"/>
                                      </p:to>
                                    </p:set>
                                  </p:childTnLst>
                                </p:cTn>
                              </p:par>
                            </p:childTnLst>
                          </p:cTn>
                        </p:par>
                        <p:par>
                          <p:cTn id="93" fill="hold" nodeType="afterGroup">
                            <p:stCondLst>
                              <p:cond delay="500"/>
                            </p:stCondLst>
                            <p:childTnLst>
                              <p:par>
                                <p:cTn id="94" presetID="22" presetClass="exit" presetSubtype="8" fill="hold" grpId="0" nodeType="afterEffect">
                                  <p:stCondLst>
                                    <p:cond delay="0"/>
                                  </p:stCondLst>
                                  <p:childTnLst>
                                    <p:animEffect transition="out" filter="wipe(left)">
                                      <p:cBhvr>
                                        <p:cTn id="95" dur="500"/>
                                        <p:tgtEl>
                                          <p:spTgt spid="1136698"/>
                                        </p:tgtEl>
                                      </p:cBhvr>
                                    </p:animEffect>
                                    <p:set>
                                      <p:cBhvr>
                                        <p:cTn id="96" dur="1" fill="hold">
                                          <p:stCondLst>
                                            <p:cond delay="499"/>
                                          </p:stCondLst>
                                        </p:cTn>
                                        <p:tgtEl>
                                          <p:spTgt spid="1136698"/>
                                        </p:tgtEl>
                                        <p:attrNameLst>
                                          <p:attrName>style.visibility</p:attrName>
                                        </p:attrNameLst>
                                      </p:cBhvr>
                                      <p:to>
                                        <p:strVal val="hidden"/>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22" presetClass="exit" presetSubtype="8" fill="hold" grpId="0" nodeType="clickEffect">
                                  <p:stCondLst>
                                    <p:cond delay="0"/>
                                  </p:stCondLst>
                                  <p:childTnLst>
                                    <p:animEffect transition="out" filter="wipe(left)">
                                      <p:cBhvr>
                                        <p:cTn id="100" dur="500"/>
                                        <p:tgtEl>
                                          <p:spTgt spid="1136699"/>
                                        </p:tgtEl>
                                      </p:cBhvr>
                                    </p:animEffect>
                                    <p:set>
                                      <p:cBhvr>
                                        <p:cTn id="101" dur="1" fill="hold">
                                          <p:stCondLst>
                                            <p:cond delay="499"/>
                                          </p:stCondLst>
                                        </p:cTn>
                                        <p:tgtEl>
                                          <p:spTgt spid="1136699"/>
                                        </p:tgtEl>
                                        <p:attrNameLst>
                                          <p:attrName>style.visibility</p:attrName>
                                        </p:attrNameLst>
                                      </p:cBhvr>
                                      <p:to>
                                        <p:strVal val="hidden"/>
                                      </p:to>
                                    </p:set>
                                  </p:childTnLst>
                                </p:cTn>
                              </p:par>
                            </p:childTnLst>
                          </p:cTn>
                        </p:par>
                        <p:par>
                          <p:cTn id="102" fill="hold" nodeType="afterGroup">
                            <p:stCondLst>
                              <p:cond delay="500"/>
                            </p:stCondLst>
                            <p:childTnLst>
                              <p:par>
                                <p:cTn id="103" presetID="22" presetClass="exit" presetSubtype="8" fill="hold" grpId="0" nodeType="afterEffect">
                                  <p:stCondLst>
                                    <p:cond delay="0"/>
                                  </p:stCondLst>
                                  <p:childTnLst>
                                    <p:animEffect transition="out" filter="wipe(left)">
                                      <p:cBhvr>
                                        <p:cTn id="104" dur="500"/>
                                        <p:tgtEl>
                                          <p:spTgt spid="1136700"/>
                                        </p:tgtEl>
                                      </p:cBhvr>
                                    </p:animEffect>
                                    <p:set>
                                      <p:cBhvr>
                                        <p:cTn id="105" dur="1" fill="hold">
                                          <p:stCondLst>
                                            <p:cond delay="499"/>
                                          </p:stCondLst>
                                        </p:cTn>
                                        <p:tgtEl>
                                          <p:spTgt spid="1136700"/>
                                        </p:tgtEl>
                                        <p:attrNameLst>
                                          <p:attrName>style.visibility</p:attrName>
                                        </p:attrNameLst>
                                      </p:cBhvr>
                                      <p:to>
                                        <p:strVal val="hidden"/>
                                      </p:to>
                                    </p:se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xit" presetSubtype="8" fill="hold" grpId="0" nodeType="clickEffect">
                                  <p:stCondLst>
                                    <p:cond delay="0"/>
                                  </p:stCondLst>
                                  <p:childTnLst>
                                    <p:animEffect transition="out" filter="wipe(left)">
                                      <p:cBhvr>
                                        <p:cTn id="109" dur="500"/>
                                        <p:tgtEl>
                                          <p:spTgt spid="1136701"/>
                                        </p:tgtEl>
                                      </p:cBhvr>
                                    </p:animEffect>
                                    <p:set>
                                      <p:cBhvr>
                                        <p:cTn id="110" dur="1" fill="hold">
                                          <p:stCondLst>
                                            <p:cond delay="499"/>
                                          </p:stCondLst>
                                        </p:cTn>
                                        <p:tgtEl>
                                          <p:spTgt spid="1136701"/>
                                        </p:tgtEl>
                                        <p:attrNameLst>
                                          <p:attrName>style.visibility</p:attrName>
                                        </p:attrNameLst>
                                      </p:cBhvr>
                                      <p:to>
                                        <p:strVal val="hidden"/>
                                      </p:to>
                                    </p:set>
                                  </p:childTnLst>
                                </p:cTn>
                              </p:par>
                            </p:childTnLst>
                          </p:cTn>
                        </p:par>
                        <p:par>
                          <p:cTn id="111" fill="hold" nodeType="afterGroup">
                            <p:stCondLst>
                              <p:cond delay="500"/>
                            </p:stCondLst>
                            <p:childTnLst>
                              <p:par>
                                <p:cTn id="112" presetID="22" presetClass="exit" presetSubtype="8" fill="hold" grpId="0" nodeType="afterEffect">
                                  <p:stCondLst>
                                    <p:cond delay="0"/>
                                  </p:stCondLst>
                                  <p:childTnLst>
                                    <p:animEffect transition="out" filter="wipe(left)">
                                      <p:cBhvr>
                                        <p:cTn id="113" dur="500"/>
                                        <p:tgtEl>
                                          <p:spTgt spid="1136702"/>
                                        </p:tgtEl>
                                      </p:cBhvr>
                                    </p:animEffect>
                                    <p:set>
                                      <p:cBhvr>
                                        <p:cTn id="114" dur="1" fill="hold">
                                          <p:stCondLst>
                                            <p:cond delay="499"/>
                                          </p:stCondLst>
                                        </p:cTn>
                                        <p:tgtEl>
                                          <p:spTgt spid="11367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9" grpId="0" animBg="1"/>
      <p:bldP spid="1136680" grpId="0" animBg="1"/>
      <p:bldP spid="1136681" grpId="0" animBg="1"/>
      <p:bldP spid="1136682" grpId="0" animBg="1"/>
      <p:bldP spid="1136683" grpId="0" animBg="1"/>
      <p:bldP spid="1136684" grpId="0" animBg="1"/>
      <p:bldP spid="1136685" grpId="0" animBg="1"/>
      <p:bldP spid="1136686" grpId="0" animBg="1"/>
      <p:bldP spid="1136687" grpId="0" animBg="1"/>
      <p:bldP spid="1136688" grpId="0" animBg="1"/>
      <p:bldP spid="1136689" grpId="0" animBg="1"/>
      <p:bldP spid="1136690" grpId="0" animBg="1"/>
      <p:bldP spid="1136691" grpId="0" animBg="1"/>
      <p:bldP spid="1136692" grpId="0" animBg="1"/>
      <p:bldP spid="1136693" grpId="0" animBg="1"/>
      <p:bldP spid="1136694" grpId="0" animBg="1"/>
      <p:bldP spid="1136695" grpId="0" animBg="1"/>
      <p:bldP spid="1136696" grpId="0" animBg="1"/>
      <p:bldP spid="1136697" grpId="0" animBg="1"/>
      <p:bldP spid="1136698" grpId="0" animBg="1"/>
      <p:bldP spid="1136699" grpId="0" animBg="1"/>
      <p:bldP spid="1136700" grpId="0" animBg="1"/>
      <p:bldP spid="1136701" grpId="0" animBg="1"/>
      <p:bldP spid="1136702"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1" name="Rectangle 32"/>
          <p:cNvSpPr>
            <a:spLocks noChangeArrowheads="1"/>
          </p:cNvSpPr>
          <p:nvPr/>
        </p:nvSpPr>
        <p:spPr bwMode="auto">
          <a:xfrm>
            <a:off x="685800" y="1924050"/>
            <a:ext cx="7696200" cy="3482975"/>
          </a:xfrm>
          <a:prstGeom prst="rect">
            <a:avLst/>
          </a:prstGeom>
          <a:solidFill>
            <a:schemeClr val="bg1"/>
          </a:solidFill>
          <a:ln>
            <a:noFill/>
          </a:ln>
          <a:extLs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spAutoFit/>
          </a:bodyPr>
          <a:lstStyle>
            <a:lvl1pPr marL="342900" indent="-342900">
              <a:defRPr sz="2400">
                <a:solidFill>
                  <a:schemeClr val="tx1"/>
                </a:solidFill>
                <a:latin typeface="Comic Sans MS" panose="030F0702030302020204" pitchFamily="66" charset="0"/>
              </a:defRPr>
            </a:lvl1pPr>
            <a:lvl2pPr marL="685800" indent="-4572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lvl="1" algn="l">
              <a:lnSpc>
                <a:spcPct val="120000"/>
              </a:lnSpc>
              <a:spcBef>
                <a:spcPct val="50000"/>
              </a:spcBef>
              <a:buClr>
                <a:srgbClr val="800000"/>
              </a:buClr>
              <a:buSzPct val="80000"/>
              <a:buFont typeface="Wingdings" panose="05000000000000000000" pitchFamily="2" charset="2"/>
              <a:buChar char="u"/>
            </a:pPr>
            <a:r>
              <a:rPr lang="en-US" sz="2100" dirty="0">
                <a:latin typeface="+mn-lt"/>
              </a:rPr>
              <a:t>The report indicates that actual direct labor was only about 1% different from the budget, and overhead was less than half a percent different. Both appear to have been well-controlled.</a:t>
            </a:r>
          </a:p>
          <a:p>
            <a:pPr lvl="1" algn="l">
              <a:lnSpc>
                <a:spcPct val="120000"/>
              </a:lnSpc>
              <a:spcBef>
                <a:spcPct val="50000"/>
              </a:spcBef>
              <a:buClr>
                <a:srgbClr val="800000"/>
              </a:buClr>
              <a:buSzPct val="80000"/>
              <a:buFont typeface="Wingdings" panose="05000000000000000000" pitchFamily="2" charset="2"/>
              <a:buChar char="u"/>
            </a:pPr>
            <a:r>
              <a:rPr lang="en-US" sz="2100" dirty="0">
                <a:latin typeface="+mn-lt"/>
              </a:rPr>
              <a:t>The direct materials 13% unfavorable difference should probably be investigated.</a:t>
            </a:r>
          </a:p>
          <a:p>
            <a:pPr lvl="1" algn="l">
              <a:lnSpc>
                <a:spcPct val="120000"/>
              </a:lnSpc>
              <a:spcBef>
                <a:spcPct val="50000"/>
              </a:spcBef>
              <a:buClr>
                <a:srgbClr val="800000"/>
              </a:buClr>
              <a:buSzPct val="80000"/>
              <a:buFont typeface="Wingdings" panose="05000000000000000000" pitchFamily="2" charset="2"/>
              <a:buChar char="u"/>
            </a:pPr>
            <a:r>
              <a:rPr lang="en-US" sz="2100" dirty="0">
                <a:latin typeface="+mn-lt"/>
              </a:rPr>
              <a:t>Actual fixed costs had no difference from budget and were well-controlled.</a:t>
            </a:r>
          </a:p>
        </p:txBody>
      </p:sp>
      <p:pic>
        <p:nvPicPr>
          <p:cNvPr id="37892" name="Picture 3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7893" name="Rectangle 34"/>
          <p:cNvSpPr>
            <a:spLocks noChangeArrowheads="1"/>
          </p:cNvSpPr>
          <p:nvPr/>
        </p:nvSpPr>
        <p:spPr bwMode="auto">
          <a:xfrm>
            <a:off x="685800" y="1371600"/>
            <a:ext cx="80010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Comic Sans MS" panose="030F0702030302020204" pitchFamily="66" charset="0"/>
              </a:defRPr>
            </a:lvl1pPr>
            <a:lvl2pPr marL="742950" indent="-285750">
              <a:tabLst>
                <a:tab pos="2057400" algn="l"/>
              </a:tabLst>
              <a:defRPr sz="2400">
                <a:solidFill>
                  <a:schemeClr val="tx1"/>
                </a:solidFill>
                <a:latin typeface="Comic Sans MS" panose="030F0702030302020204" pitchFamily="66" charset="0"/>
              </a:defRPr>
            </a:lvl2pPr>
            <a:lvl3pPr marL="1143000" indent="-228600">
              <a:tabLst>
                <a:tab pos="2057400" algn="l"/>
              </a:tabLst>
              <a:defRPr sz="2400">
                <a:solidFill>
                  <a:schemeClr val="tx1"/>
                </a:solidFill>
                <a:latin typeface="Comic Sans MS" panose="030F0702030302020204" pitchFamily="66" charset="0"/>
              </a:defRPr>
            </a:lvl3pPr>
            <a:lvl4pPr marL="1600200" indent="-228600">
              <a:tabLst>
                <a:tab pos="2057400" algn="l"/>
              </a:tabLst>
              <a:defRPr sz="2400">
                <a:solidFill>
                  <a:schemeClr val="tx1"/>
                </a:solidFill>
                <a:latin typeface="Comic Sans MS" panose="030F0702030302020204" pitchFamily="66" charset="0"/>
              </a:defRPr>
            </a:lvl4pPr>
            <a:lvl5pPr marL="2057400" indent="-228600">
              <a:tabLst>
                <a:tab pos="2057400" algn="l"/>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9pPr>
          </a:lstStyle>
          <a:p>
            <a:pPr algn="l">
              <a:lnSpc>
                <a:spcPct val="120000"/>
              </a:lnSpc>
              <a:spcBef>
                <a:spcPct val="50000"/>
              </a:spcBef>
            </a:pPr>
            <a:r>
              <a:rPr lang="en-US" sz="2100">
                <a:latin typeface="Arial" panose="020B0604020202020204" pitchFamily="34" charset="0"/>
              </a:rPr>
              <a:t>Prepare a flexible budget report.  </a:t>
            </a:r>
            <a:r>
              <a:rPr lang="en-US" sz="2100" b="1">
                <a:latin typeface="Arial" panose="020B0604020202020204" pitchFamily="34" charset="0"/>
              </a:rPr>
              <a:t>Were costs controlled? </a:t>
            </a:r>
          </a:p>
        </p:txBody>
      </p:sp>
    </p:spTree>
    <p:extLst>
      <p:ext uri="{BB962C8B-B14F-4D97-AF65-F5344CB8AC3E}">
        <p14:creationId xmlns:p14="http://schemas.microsoft.com/office/powerpoint/2010/main" xmlns="" val="318437207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3"/>
          <p:cNvSpPr>
            <a:spLocks noGrp="1" noChangeArrowheads="1"/>
          </p:cNvSpPr>
          <p:nvPr>
            <p:ph type="body" sz="half" idx="1"/>
          </p:nvPr>
        </p:nvSpPr>
        <p:spPr bwMode="auto">
          <a:xfrm>
            <a:off x="685800" y="1447800"/>
            <a:ext cx="8001000" cy="47244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20000"/>
              </a:lnSpc>
              <a:spcBef>
                <a:spcPct val="60000"/>
              </a:spcBef>
              <a:buClr>
                <a:srgbClr val="A50021"/>
              </a:buClr>
              <a:buFont typeface="Wingdings" panose="05000000000000000000" pitchFamily="2" charset="2"/>
              <a:buNone/>
            </a:pPr>
            <a:r>
              <a:rPr lang="en-US" sz="2200" b="0" smtClean="0">
                <a:effectLst/>
              </a:rPr>
              <a:t>Accumulating and reporting costs (and revenues, where relevant) on the basis of the manager who has </a:t>
            </a:r>
            <a:r>
              <a:rPr lang="en-US" sz="2200" b="0" smtClean="0">
                <a:solidFill>
                  <a:schemeClr val="tx1"/>
                </a:solidFill>
                <a:effectLst/>
              </a:rPr>
              <a:t>the </a:t>
            </a:r>
            <a:r>
              <a:rPr lang="en-US" sz="2200" smtClean="0">
                <a:solidFill>
                  <a:schemeClr val="tx1"/>
                </a:solidFill>
                <a:effectLst/>
              </a:rPr>
              <a:t>authority</a:t>
            </a:r>
            <a:r>
              <a:rPr lang="en-US" sz="2200" b="0" smtClean="0">
                <a:solidFill>
                  <a:schemeClr val="tx1"/>
                </a:solidFill>
                <a:effectLst/>
              </a:rPr>
              <a:t> to make</a:t>
            </a:r>
            <a:r>
              <a:rPr lang="en-US" sz="2200" b="0" smtClean="0">
                <a:effectLst/>
              </a:rPr>
              <a:t> the day-to-day decisions about the items.</a:t>
            </a:r>
          </a:p>
          <a:p>
            <a:pPr marL="0" indent="0">
              <a:lnSpc>
                <a:spcPct val="120000"/>
              </a:lnSpc>
              <a:spcBef>
                <a:spcPct val="40000"/>
              </a:spcBef>
              <a:buClr>
                <a:srgbClr val="A50021"/>
              </a:buClr>
              <a:buFont typeface="Wingdings" panose="05000000000000000000" pitchFamily="2" charset="2"/>
              <a:buNone/>
            </a:pPr>
            <a:r>
              <a:rPr lang="en-US" sz="2200" smtClean="0">
                <a:solidFill>
                  <a:srgbClr val="800000"/>
                </a:solidFill>
                <a:effectLst/>
              </a:rPr>
              <a:t>Conditions:</a:t>
            </a:r>
          </a:p>
          <a:p>
            <a:pPr marL="685800" lvl="1" indent="-457200">
              <a:lnSpc>
                <a:spcPct val="120000"/>
              </a:lnSpc>
              <a:spcBef>
                <a:spcPct val="60000"/>
              </a:spcBef>
              <a:buClr>
                <a:schemeClr val="tx1"/>
              </a:buClr>
              <a:buSzTx/>
              <a:buFont typeface="Wingdings" panose="05000000000000000000" pitchFamily="2" charset="2"/>
              <a:buAutoNum type="arabicPeriod"/>
            </a:pPr>
            <a:r>
              <a:rPr lang="en-US" sz="2000" b="0" smtClean="0">
                <a:effectLst/>
              </a:rPr>
              <a:t>Costs and </a:t>
            </a:r>
            <a:r>
              <a:rPr lang="en-US" sz="2000" b="0" smtClean="0">
                <a:solidFill>
                  <a:schemeClr val="tx1"/>
                </a:solidFill>
                <a:effectLst/>
              </a:rPr>
              <a:t>revenues can be directly associated with the specific </a:t>
            </a:r>
            <a:r>
              <a:rPr lang="en-US" sz="2000" smtClean="0">
                <a:solidFill>
                  <a:schemeClr val="tx1"/>
                </a:solidFill>
                <a:effectLst/>
              </a:rPr>
              <a:t>level of management responsibility</a:t>
            </a:r>
            <a:r>
              <a:rPr lang="en-US" sz="2000" b="0" smtClean="0">
                <a:solidFill>
                  <a:schemeClr val="tx1"/>
                </a:solidFill>
                <a:effectLst/>
              </a:rPr>
              <a:t>.</a:t>
            </a:r>
          </a:p>
          <a:p>
            <a:pPr marL="685800" lvl="1" indent="-457200">
              <a:lnSpc>
                <a:spcPct val="120000"/>
              </a:lnSpc>
              <a:spcBef>
                <a:spcPct val="60000"/>
              </a:spcBef>
              <a:buClr>
                <a:schemeClr val="tx1"/>
              </a:buClr>
              <a:buSzTx/>
              <a:buFont typeface="Wingdings" panose="05000000000000000000" pitchFamily="2" charset="2"/>
              <a:buAutoNum type="arabicPeriod"/>
            </a:pPr>
            <a:r>
              <a:rPr lang="en-US" sz="2000" b="0" smtClean="0">
                <a:solidFill>
                  <a:schemeClr val="tx1"/>
                </a:solidFill>
                <a:effectLst/>
              </a:rPr>
              <a:t>Costs and revenues can be </a:t>
            </a:r>
            <a:r>
              <a:rPr lang="en-US" sz="2000" smtClean="0">
                <a:solidFill>
                  <a:schemeClr val="tx1"/>
                </a:solidFill>
                <a:effectLst/>
              </a:rPr>
              <a:t>controlled by employees</a:t>
            </a:r>
            <a:r>
              <a:rPr lang="en-US" sz="2000" b="0" smtClean="0">
                <a:solidFill>
                  <a:schemeClr val="tx1"/>
                </a:solidFill>
                <a:effectLst/>
              </a:rPr>
              <a:t> at the level of responsibility with which they are associated.</a:t>
            </a:r>
          </a:p>
          <a:p>
            <a:pPr marL="685800" lvl="1" indent="-457200">
              <a:lnSpc>
                <a:spcPct val="120000"/>
              </a:lnSpc>
              <a:spcBef>
                <a:spcPct val="60000"/>
              </a:spcBef>
              <a:buClr>
                <a:schemeClr val="tx1"/>
              </a:buClr>
              <a:buSzTx/>
              <a:buFont typeface="Wingdings" panose="05000000000000000000" pitchFamily="2" charset="2"/>
              <a:buAutoNum type="arabicPeriod"/>
            </a:pPr>
            <a:r>
              <a:rPr lang="en-US" sz="2000" b="0" smtClean="0">
                <a:solidFill>
                  <a:schemeClr val="tx1"/>
                </a:solidFill>
                <a:effectLst/>
              </a:rPr>
              <a:t>Budget data can be developed for </a:t>
            </a:r>
            <a:r>
              <a:rPr lang="en-US" sz="2000" smtClean="0">
                <a:solidFill>
                  <a:schemeClr val="tx1"/>
                </a:solidFill>
                <a:effectLst/>
              </a:rPr>
              <a:t>evaluating</a:t>
            </a:r>
            <a:r>
              <a:rPr lang="en-US" sz="2000" b="0" smtClean="0">
                <a:solidFill>
                  <a:schemeClr val="tx1"/>
                </a:solidFill>
                <a:effectLst/>
              </a:rPr>
              <a:t> the manager’s effectiveness in controlling the costs and revenues.</a:t>
            </a:r>
          </a:p>
        </p:txBody>
      </p:sp>
      <p:sp>
        <p:nvSpPr>
          <p:cNvPr id="696334"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5843314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bwMode="auto">
          <a:xfrm>
            <a:off x="685800" y="1449388"/>
            <a:ext cx="7848600" cy="455612"/>
          </a:xfrm>
          <a:solidFill>
            <a:schemeClr val="bg1"/>
          </a:solidFill>
          <a:extLst>
            <a:ext uri="{91240B29-F687-4F45-9708-019B960494DF}">
              <a14:hiddenLine xmlns:a14="http://schemas.microsoft.com/office/drawing/2010/main" xmlns=""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533400" indent="-533400">
              <a:spcBef>
                <a:spcPct val="45000"/>
              </a:spcBef>
              <a:buClr>
                <a:srgbClr val="FF0000"/>
              </a:buClr>
              <a:buFont typeface="Wingdings" panose="05000000000000000000" pitchFamily="2" charset="2"/>
              <a:buNone/>
            </a:pPr>
            <a:r>
              <a:rPr lang="en-US" sz="2200" b="0" smtClean="0">
                <a:effectLst/>
              </a:rPr>
              <a:t>Levels of responsibility for controlling costs.</a:t>
            </a:r>
            <a:endParaRPr lang="en-US" sz="2200" i="1" smtClean="0">
              <a:solidFill>
                <a:srgbClr val="000099"/>
              </a:solidFill>
              <a:effectLst/>
            </a:endParaRPr>
          </a:p>
        </p:txBody>
      </p:sp>
      <p:pic>
        <p:nvPicPr>
          <p:cNvPr id="39941"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71600" y="2209800"/>
            <a:ext cx="6324600" cy="4164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995340"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2294847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3"/>
          <p:cNvSpPr>
            <a:spLocks noGrp="1" noChangeArrowheads="1"/>
          </p:cNvSpPr>
          <p:nvPr>
            <p:ph type="body" sz="half" idx="1"/>
          </p:nvPr>
        </p:nvSpPr>
        <p:spPr bwMode="auto">
          <a:xfrm>
            <a:off x="762000" y="1524000"/>
            <a:ext cx="7924800" cy="3889375"/>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Responsibility center - any individual who has control and is accountable for activities.</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May extend to any level of management.</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Especially valuable in a </a:t>
            </a:r>
            <a:r>
              <a:rPr lang="en-US" sz="2100" smtClean="0">
                <a:solidFill>
                  <a:srgbClr val="000099"/>
                </a:solidFill>
                <a:effectLst/>
              </a:rPr>
              <a:t>decentralized</a:t>
            </a:r>
            <a:r>
              <a:rPr lang="en-US" sz="2200" b="0" smtClean="0">
                <a:effectLst/>
              </a:rPr>
              <a:t> company. </a:t>
            </a:r>
          </a:p>
          <a:p>
            <a:pPr marL="1089025" lvl="1" indent="-457200">
              <a:lnSpc>
                <a:spcPct val="120000"/>
              </a:lnSpc>
              <a:spcBef>
                <a:spcPct val="50000"/>
              </a:spcBef>
              <a:buClr>
                <a:srgbClr val="800000"/>
              </a:buClr>
              <a:buSzPct val="80000"/>
              <a:buFont typeface="Arial" panose="020B0604020202020204" pitchFamily="34" charset="0"/>
              <a:buChar char="►"/>
            </a:pPr>
            <a:r>
              <a:rPr lang="en-US" sz="2100" b="0" smtClean="0">
                <a:solidFill>
                  <a:schemeClr val="tx1"/>
                </a:solidFill>
                <a:effectLst/>
              </a:rPr>
              <a:t>Control of operations delegated to many managers throughout the organization.</a:t>
            </a:r>
          </a:p>
          <a:p>
            <a:pPr marL="1089025" lvl="1" indent="-457200">
              <a:lnSpc>
                <a:spcPct val="120000"/>
              </a:lnSpc>
              <a:spcBef>
                <a:spcPct val="50000"/>
              </a:spcBef>
              <a:buClr>
                <a:srgbClr val="800000"/>
              </a:buClr>
              <a:buSzPct val="80000"/>
              <a:buFont typeface="Arial" panose="020B0604020202020204" pitchFamily="34" charset="0"/>
              <a:buChar char="►"/>
            </a:pPr>
            <a:r>
              <a:rPr lang="en-US" sz="2100" smtClean="0">
                <a:solidFill>
                  <a:srgbClr val="000099"/>
                </a:solidFill>
                <a:effectLst/>
              </a:rPr>
              <a:t>Segment</a:t>
            </a:r>
            <a:r>
              <a:rPr lang="en-US" sz="2100" b="0" smtClean="0">
                <a:solidFill>
                  <a:schemeClr val="tx1"/>
                </a:solidFill>
                <a:effectLst/>
              </a:rPr>
              <a:t> – area of responsibility for which reports are prepared.</a:t>
            </a:r>
          </a:p>
        </p:txBody>
      </p:sp>
      <p:sp>
        <p:nvSpPr>
          <p:cNvPr id="701454"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356223317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body" sz="half" idx="1"/>
          </p:nvPr>
        </p:nvSpPr>
        <p:spPr bwMode="auto">
          <a:xfrm>
            <a:off x="762000" y="1524000"/>
            <a:ext cx="7924800" cy="4408488"/>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Two </a:t>
            </a:r>
            <a:r>
              <a:rPr lang="en-US" sz="2200" smtClean="0">
                <a:effectLst/>
              </a:rPr>
              <a:t>differences</a:t>
            </a:r>
            <a:r>
              <a:rPr lang="en-US" sz="2200" b="0" smtClean="0">
                <a:effectLst/>
              </a:rPr>
              <a:t> from budgeting in reporting costs and revenues:</a:t>
            </a:r>
          </a:p>
          <a:p>
            <a:pPr marL="1089025" lvl="1" indent="-457200">
              <a:lnSpc>
                <a:spcPct val="120000"/>
              </a:lnSpc>
              <a:spcBef>
                <a:spcPct val="50000"/>
              </a:spcBef>
              <a:buClr>
                <a:srgbClr val="800000"/>
              </a:buClr>
              <a:buSzTx/>
              <a:buFont typeface="Arial" panose="020B0604020202020204" pitchFamily="34" charset="0"/>
              <a:buAutoNum type="arabicPeriod"/>
            </a:pPr>
            <a:r>
              <a:rPr lang="en-US" sz="2100" b="0" smtClean="0">
                <a:solidFill>
                  <a:schemeClr val="tx1"/>
                </a:solidFill>
                <a:effectLst/>
              </a:rPr>
              <a:t>Distinguishes between </a:t>
            </a:r>
            <a:r>
              <a:rPr lang="en-US" sz="2100" smtClean="0">
                <a:solidFill>
                  <a:schemeClr val="tx1"/>
                </a:solidFill>
                <a:effectLst/>
              </a:rPr>
              <a:t>controllable and noncontrollable</a:t>
            </a:r>
            <a:r>
              <a:rPr lang="en-US" sz="2100" b="0" smtClean="0">
                <a:solidFill>
                  <a:schemeClr val="tx1"/>
                </a:solidFill>
                <a:effectLst/>
              </a:rPr>
              <a:t> costs.</a:t>
            </a:r>
          </a:p>
          <a:p>
            <a:pPr marL="1089025" lvl="1" indent="-457200">
              <a:lnSpc>
                <a:spcPct val="120000"/>
              </a:lnSpc>
              <a:spcBef>
                <a:spcPct val="50000"/>
              </a:spcBef>
              <a:buClr>
                <a:srgbClr val="800000"/>
              </a:buClr>
              <a:buSzTx/>
              <a:buFont typeface="Arial" panose="020B0604020202020204" pitchFamily="34" charset="0"/>
              <a:buAutoNum type="arabicPeriod"/>
            </a:pPr>
            <a:r>
              <a:rPr lang="en-US" sz="2100" b="0" smtClean="0">
                <a:solidFill>
                  <a:schemeClr val="tx1"/>
                </a:solidFill>
                <a:effectLst/>
              </a:rPr>
              <a:t>Emphasizes or includes </a:t>
            </a:r>
            <a:r>
              <a:rPr lang="en-US" sz="2100" smtClean="0">
                <a:solidFill>
                  <a:schemeClr val="tx1"/>
                </a:solidFill>
                <a:effectLst/>
              </a:rPr>
              <a:t>only items controllable</a:t>
            </a:r>
            <a:r>
              <a:rPr lang="en-US" sz="2100" b="0" smtClean="0">
                <a:solidFill>
                  <a:schemeClr val="tx1"/>
                </a:solidFill>
                <a:effectLst/>
              </a:rPr>
              <a:t> by the individual manager in performance reports.</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Applies to </a:t>
            </a:r>
            <a:r>
              <a:rPr lang="en-US" sz="2200" smtClean="0">
                <a:effectLst/>
              </a:rPr>
              <a:t>both</a:t>
            </a:r>
            <a:r>
              <a:rPr lang="en-US" sz="2200" b="0" smtClean="0">
                <a:effectLst/>
              </a:rPr>
              <a:t> profit and not-for-profit entities.</a:t>
            </a:r>
          </a:p>
          <a:p>
            <a:pPr marL="1089025" lvl="1" indent="-457200">
              <a:lnSpc>
                <a:spcPct val="120000"/>
              </a:lnSpc>
              <a:spcBef>
                <a:spcPct val="50000"/>
              </a:spcBef>
              <a:buClr>
                <a:srgbClr val="800000"/>
              </a:buClr>
              <a:buSzPct val="80000"/>
              <a:buFont typeface="Arial" panose="020B0604020202020204" pitchFamily="34" charset="0"/>
              <a:buChar char="►"/>
            </a:pPr>
            <a:r>
              <a:rPr lang="en-US" sz="2100" smtClean="0">
                <a:solidFill>
                  <a:schemeClr val="tx1"/>
                </a:solidFill>
                <a:effectLst/>
              </a:rPr>
              <a:t>Profit entities:</a:t>
            </a:r>
            <a:r>
              <a:rPr lang="en-US" sz="2100" b="0" smtClean="0">
                <a:solidFill>
                  <a:schemeClr val="tx1"/>
                </a:solidFill>
                <a:effectLst/>
              </a:rPr>
              <a:t> maximize net income.</a:t>
            </a:r>
          </a:p>
          <a:p>
            <a:pPr marL="1089025" lvl="1" indent="-457200">
              <a:lnSpc>
                <a:spcPct val="120000"/>
              </a:lnSpc>
              <a:spcBef>
                <a:spcPct val="50000"/>
              </a:spcBef>
              <a:buClr>
                <a:srgbClr val="800000"/>
              </a:buClr>
              <a:buSzPct val="80000"/>
              <a:buFont typeface="Arial" panose="020B0604020202020204" pitchFamily="34" charset="0"/>
              <a:buChar char="►"/>
            </a:pPr>
            <a:r>
              <a:rPr lang="en-US" sz="2100" smtClean="0">
                <a:solidFill>
                  <a:schemeClr val="tx1"/>
                </a:solidFill>
                <a:effectLst/>
              </a:rPr>
              <a:t>Not-for-profit:</a:t>
            </a:r>
            <a:r>
              <a:rPr lang="en-US" sz="2100" b="0" smtClean="0">
                <a:solidFill>
                  <a:schemeClr val="tx1"/>
                </a:solidFill>
                <a:effectLst/>
              </a:rPr>
              <a:t> minimize cost of providing services.</a:t>
            </a:r>
          </a:p>
        </p:txBody>
      </p:sp>
      <p:sp>
        <p:nvSpPr>
          <p:cNvPr id="1140741" name="Rectangle 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15374459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609600"/>
            <a:ext cx="7924800" cy="541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43011"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553200" y="249238"/>
            <a:ext cx="1338263" cy="1046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43012" name="Rectangle 11"/>
          <p:cNvSpPr>
            <a:spLocks noChangeArrowheads="1"/>
          </p:cNvSpPr>
          <p:nvPr/>
        </p:nvSpPr>
        <p:spPr bwMode="auto">
          <a:xfrm>
            <a:off x="2438400" y="5486400"/>
            <a:ext cx="1371600" cy="228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Tree>
    <p:extLst>
      <p:ext uri="{BB962C8B-B14F-4D97-AF65-F5344CB8AC3E}">
        <p14:creationId xmlns:p14="http://schemas.microsoft.com/office/powerpoint/2010/main" xmlns="" val="234609973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body" sz="half" idx="1"/>
          </p:nvPr>
        </p:nvSpPr>
        <p:spPr bwMode="auto">
          <a:xfrm>
            <a:off x="609600" y="2495550"/>
            <a:ext cx="7924800" cy="357028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defTabSz="685800">
              <a:lnSpc>
                <a:spcPct val="120000"/>
              </a:lnSpc>
              <a:spcBef>
                <a:spcPct val="50000"/>
              </a:spcBef>
              <a:buFont typeface="Wingdings" panose="05000000000000000000" pitchFamily="2" charset="2"/>
              <a:buNone/>
            </a:pPr>
            <a:r>
              <a:rPr lang="en-US" sz="2100" smtClean="0">
                <a:effectLst/>
              </a:rPr>
              <a:t>Critical issue</a:t>
            </a:r>
            <a:r>
              <a:rPr lang="en-US" sz="2100" b="0" smtClean="0">
                <a:effectLst/>
              </a:rPr>
              <a:t> is whether the cost or revenue is controllable at the level of responsibility with which it is associated. A cost over which a manager has control is called a </a:t>
            </a:r>
            <a:r>
              <a:rPr lang="en-US" sz="2100" smtClean="0">
                <a:solidFill>
                  <a:srgbClr val="000099"/>
                </a:solidFill>
                <a:effectLst/>
              </a:rPr>
              <a:t>controllable cost</a:t>
            </a:r>
            <a:r>
              <a:rPr lang="en-US" sz="2100" b="0" smtClean="0">
                <a:effectLst/>
              </a:rPr>
              <a:t>. </a:t>
            </a:r>
          </a:p>
          <a:p>
            <a:pPr marL="685800" lvl="1" indent="-457200" defTabSz="685800">
              <a:lnSpc>
                <a:spcPct val="120000"/>
              </a:lnSpc>
              <a:spcBef>
                <a:spcPct val="50000"/>
              </a:spcBef>
              <a:buClr>
                <a:schemeClr val="tx1"/>
              </a:buClr>
              <a:buSzTx/>
              <a:buFont typeface="Wingdings" panose="05000000000000000000" pitchFamily="2" charset="2"/>
              <a:buAutoNum type="arabicPeriod"/>
            </a:pPr>
            <a:r>
              <a:rPr lang="en-US" sz="2000" b="0" smtClean="0">
                <a:effectLst/>
              </a:rPr>
              <a:t>All costs are controllable by top management.</a:t>
            </a:r>
          </a:p>
          <a:p>
            <a:pPr marL="685800" lvl="1" indent="-457200" defTabSz="685800">
              <a:lnSpc>
                <a:spcPct val="120000"/>
              </a:lnSpc>
              <a:spcBef>
                <a:spcPct val="50000"/>
              </a:spcBef>
              <a:buClr>
                <a:schemeClr val="tx1"/>
              </a:buClr>
              <a:buSzTx/>
              <a:buFont typeface="Wingdings" panose="05000000000000000000" pitchFamily="2" charset="2"/>
              <a:buAutoNum type="arabicPeriod"/>
            </a:pPr>
            <a:r>
              <a:rPr lang="en-US" sz="2000" b="0" smtClean="0">
                <a:effectLst/>
              </a:rPr>
              <a:t>Fewer costs are controllable as one moves down to each lower level of managerial responsibility.</a:t>
            </a:r>
          </a:p>
          <a:p>
            <a:pPr marL="0" indent="0" defTabSz="685800">
              <a:lnSpc>
                <a:spcPct val="120000"/>
              </a:lnSpc>
              <a:spcBef>
                <a:spcPct val="50000"/>
              </a:spcBef>
              <a:buFont typeface="Wingdings" panose="05000000000000000000" pitchFamily="2" charset="2"/>
              <a:buNone/>
            </a:pPr>
            <a:r>
              <a:rPr lang="en-US" sz="2100" b="0" smtClean="0">
                <a:effectLst/>
              </a:rPr>
              <a:t>Costs incurred indirectly and allocated to a responsibility level are </a:t>
            </a:r>
            <a:r>
              <a:rPr lang="en-US" sz="2100" smtClean="0">
                <a:solidFill>
                  <a:srgbClr val="000099"/>
                </a:solidFill>
                <a:effectLst/>
              </a:rPr>
              <a:t>noncontrollable costs</a:t>
            </a:r>
            <a:r>
              <a:rPr lang="en-US" sz="2100" b="0" smtClean="0">
                <a:effectLst/>
              </a:rPr>
              <a:t>.</a:t>
            </a:r>
          </a:p>
        </p:txBody>
      </p:sp>
      <p:sp>
        <p:nvSpPr>
          <p:cNvPr id="44036" name="Text Box 5"/>
          <p:cNvSpPr txBox="1">
            <a:spLocks noChangeArrowheads="1"/>
          </p:cNvSpPr>
          <p:nvPr/>
        </p:nvSpPr>
        <p:spPr bwMode="auto">
          <a:xfrm>
            <a:off x="609600" y="1447800"/>
            <a:ext cx="8077200"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800000"/>
                </a:solidFill>
                <a:latin typeface="+mn-lt"/>
              </a:rPr>
              <a:t>Controllable Versus </a:t>
            </a:r>
            <a:r>
              <a:rPr lang="en-US" sz="2800" b="1" dirty="0" err="1">
                <a:solidFill>
                  <a:srgbClr val="800000"/>
                </a:solidFill>
                <a:latin typeface="+mn-lt"/>
              </a:rPr>
              <a:t>Noncontrollable</a:t>
            </a:r>
            <a:r>
              <a:rPr lang="en-US" sz="2800" b="1" dirty="0">
                <a:solidFill>
                  <a:srgbClr val="800000"/>
                </a:solidFill>
                <a:latin typeface="+mn-lt"/>
              </a:rPr>
              <a:t> Revenues and Costs</a:t>
            </a:r>
          </a:p>
        </p:txBody>
      </p:sp>
      <p:sp>
        <p:nvSpPr>
          <p:cNvPr id="1144839" name="Rectangle 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328485181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body" sz="half" idx="1"/>
          </p:nvPr>
        </p:nvSpPr>
        <p:spPr bwMode="auto">
          <a:xfrm>
            <a:off x="838200" y="2119313"/>
            <a:ext cx="7467600" cy="1462087"/>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Management function that compares actual results with budget goals.</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Includes both behavioral and reporting principles.</a:t>
            </a:r>
          </a:p>
        </p:txBody>
      </p:sp>
      <p:sp>
        <p:nvSpPr>
          <p:cNvPr id="45059" name="Text Box 4"/>
          <p:cNvSpPr txBox="1">
            <a:spLocks noChangeArrowheads="1"/>
          </p:cNvSpPr>
          <p:nvPr/>
        </p:nvSpPr>
        <p:spPr bwMode="auto">
          <a:xfrm>
            <a:off x="609600" y="1463675"/>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mn-lt"/>
              </a:rPr>
              <a:t>Principles of Performance Evaluations</a:t>
            </a:r>
          </a:p>
        </p:txBody>
      </p:sp>
      <p:sp>
        <p:nvSpPr>
          <p:cNvPr id="1252358"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172718724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body" sz="half" idx="1"/>
          </p:nvPr>
        </p:nvSpPr>
        <p:spPr bwMode="auto">
          <a:xfrm>
            <a:off x="609600" y="2057400"/>
            <a:ext cx="7620000" cy="3894138"/>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a:lnSpc>
                <a:spcPct val="120000"/>
              </a:lnSpc>
              <a:spcBef>
                <a:spcPct val="50000"/>
              </a:spcBef>
              <a:buClr>
                <a:srgbClr val="800000"/>
              </a:buClr>
              <a:buSzPct val="80000"/>
              <a:buFont typeface="Wingdings" panose="05000000000000000000" pitchFamily="2" charset="2"/>
              <a:buNone/>
            </a:pPr>
            <a:r>
              <a:rPr lang="en-US" sz="2200" smtClean="0">
                <a:solidFill>
                  <a:srgbClr val="000099"/>
                </a:solidFill>
                <a:effectLst/>
              </a:rPr>
              <a:t>Management by exception</a:t>
            </a:r>
            <a:r>
              <a:rPr lang="en-US" sz="2200" b="0" smtClean="0">
                <a:effectLst/>
              </a:rPr>
              <a:t> means that top management’s review of a budget report is focused primarily on differences between actual results and planned objectives.</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smtClean="0">
                <a:effectLst/>
              </a:rPr>
              <a:t>Materiality</a:t>
            </a:r>
            <a:r>
              <a:rPr lang="en-US" sz="2100" b="0" smtClean="0">
                <a:effectLst/>
              </a:rPr>
              <a:t> - </a:t>
            </a:r>
            <a:r>
              <a:rPr lang="en-US" sz="2000" b="0" smtClean="0">
                <a:effectLst/>
              </a:rPr>
              <a:t>Without quantitative guidelines, management would have to investigate every budget difference regardless of the amount.</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smtClean="0">
                <a:effectLst/>
              </a:rPr>
              <a:t>Controllability of the item</a:t>
            </a:r>
            <a:r>
              <a:rPr lang="en-US" sz="2000" smtClean="0">
                <a:effectLst/>
              </a:rPr>
              <a:t> </a:t>
            </a:r>
            <a:r>
              <a:rPr lang="en-US" sz="2000" b="0" smtClean="0">
                <a:effectLst/>
              </a:rPr>
              <a:t>- Exception guidelines are more restrictive for controllable items than for items the manager cannot control.</a:t>
            </a:r>
          </a:p>
        </p:txBody>
      </p:sp>
      <p:sp>
        <p:nvSpPr>
          <p:cNvPr id="46083" name="Text Box 3"/>
          <p:cNvSpPr txBox="1">
            <a:spLocks noChangeArrowheads="1"/>
          </p:cNvSpPr>
          <p:nvPr/>
        </p:nvSpPr>
        <p:spPr bwMode="auto">
          <a:xfrm>
            <a:off x="609600" y="1463675"/>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Management by Exception</a:t>
            </a:r>
          </a:p>
        </p:txBody>
      </p:sp>
      <p:sp>
        <p:nvSpPr>
          <p:cNvPr id="1262596" name="Rectangle 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Principles of Performance Evaluation</a:t>
            </a:r>
          </a:p>
        </p:txBody>
      </p:sp>
    </p:spTree>
    <p:extLst>
      <p:ext uri="{BB962C8B-B14F-4D97-AF65-F5344CB8AC3E}">
        <p14:creationId xmlns:p14="http://schemas.microsoft.com/office/powerpoint/2010/main" xmlns="" val="310464193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body" sz="half" idx="1"/>
          </p:nvPr>
        </p:nvSpPr>
        <p:spPr bwMode="auto">
          <a:xfrm>
            <a:off x="609600" y="2057400"/>
            <a:ext cx="8001000" cy="3984625"/>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457200" indent="-457200">
              <a:lnSpc>
                <a:spcPct val="120000"/>
              </a:lnSpc>
              <a:spcBef>
                <a:spcPct val="50000"/>
              </a:spcBef>
              <a:buClr>
                <a:schemeClr val="tx1"/>
              </a:buClr>
              <a:buSzTx/>
              <a:buFontTx/>
              <a:buAutoNum type="arabicPeriod"/>
            </a:pPr>
            <a:r>
              <a:rPr lang="en-US" sz="2000" b="0" smtClean="0">
                <a:effectLst/>
              </a:rPr>
              <a:t>Managers of responsibility centers should have direct input into the process of establishing budget goals of their area of responsibility.</a:t>
            </a:r>
          </a:p>
          <a:p>
            <a:pPr marL="457200" indent="-457200">
              <a:lnSpc>
                <a:spcPct val="120000"/>
              </a:lnSpc>
              <a:spcBef>
                <a:spcPct val="50000"/>
              </a:spcBef>
              <a:buClr>
                <a:schemeClr val="tx1"/>
              </a:buClr>
              <a:buSzTx/>
              <a:buFontTx/>
              <a:buAutoNum type="arabicPeriod"/>
            </a:pPr>
            <a:r>
              <a:rPr lang="en-US" sz="2000" b="0" smtClean="0">
                <a:effectLst/>
              </a:rPr>
              <a:t>The evaluation of performance should be based entirely on matters that are controllable by the manager being evaluated.</a:t>
            </a:r>
          </a:p>
          <a:p>
            <a:pPr marL="457200" indent="-457200">
              <a:lnSpc>
                <a:spcPct val="120000"/>
              </a:lnSpc>
              <a:spcBef>
                <a:spcPct val="50000"/>
              </a:spcBef>
              <a:buClr>
                <a:schemeClr val="tx1"/>
              </a:buClr>
              <a:buSzTx/>
              <a:buFontTx/>
              <a:buAutoNum type="arabicPeriod"/>
            </a:pPr>
            <a:r>
              <a:rPr lang="en-US" sz="2000" b="0" smtClean="0">
                <a:effectLst/>
              </a:rPr>
              <a:t>Top management should support the evaluation process.</a:t>
            </a:r>
          </a:p>
          <a:p>
            <a:pPr marL="457200" indent="-457200">
              <a:lnSpc>
                <a:spcPct val="120000"/>
              </a:lnSpc>
              <a:spcBef>
                <a:spcPct val="50000"/>
              </a:spcBef>
              <a:buClr>
                <a:schemeClr val="tx1"/>
              </a:buClr>
              <a:buSzTx/>
              <a:buFontTx/>
              <a:buAutoNum type="arabicPeriod"/>
            </a:pPr>
            <a:r>
              <a:rPr lang="en-US" sz="2000" b="0" smtClean="0">
                <a:effectLst/>
              </a:rPr>
              <a:t>The evaluation process must allow managers to respond to their evaluations.</a:t>
            </a:r>
          </a:p>
          <a:p>
            <a:pPr marL="457200" indent="-457200">
              <a:lnSpc>
                <a:spcPct val="120000"/>
              </a:lnSpc>
              <a:spcBef>
                <a:spcPct val="50000"/>
              </a:spcBef>
              <a:buClr>
                <a:schemeClr val="tx1"/>
              </a:buClr>
              <a:buSzTx/>
              <a:buFontTx/>
              <a:buAutoNum type="arabicPeriod"/>
            </a:pPr>
            <a:r>
              <a:rPr lang="en-US" sz="2000" b="0" smtClean="0">
                <a:effectLst/>
              </a:rPr>
              <a:t>The evaluation should identify both good and poor performance.</a:t>
            </a:r>
          </a:p>
        </p:txBody>
      </p:sp>
      <p:sp>
        <p:nvSpPr>
          <p:cNvPr id="47107" name="Text Box 4"/>
          <p:cNvSpPr txBox="1">
            <a:spLocks noChangeArrowheads="1"/>
          </p:cNvSpPr>
          <p:nvPr/>
        </p:nvSpPr>
        <p:spPr bwMode="auto">
          <a:xfrm>
            <a:off x="609600" y="1463675"/>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Behavioral Principles</a:t>
            </a:r>
          </a:p>
        </p:txBody>
      </p:sp>
      <p:sp>
        <p:nvSpPr>
          <p:cNvPr id="1254407" name="Rectangle 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Principles of Performance Evaluation</a:t>
            </a:r>
          </a:p>
        </p:txBody>
      </p:sp>
    </p:spTree>
    <p:extLst>
      <p:ext uri="{BB962C8B-B14F-4D97-AF65-F5344CB8AC3E}">
        <p14:creationId xmlns:p14="http://schemas.microsoft.com/office/powerpoint/2010/main" xmlns="" val="131785454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body" sz="half" idx="1"/>
          </p:nvPr>
        </p:nvSpPr>
        <p:spPr bwMode="auto">
          <a:xfrm>
            <a:off x="609600" y="2057400"/>
            <a:ext cx="7924800" cy="3619500"/>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457200" indent="-457200">
              <a:lnSpc>
                <a:spcPct val="120000"/>
              </a:lnSpc>
              <a:spcBef>
                <a:spcPct val="50000"/>
              </a:spcBef>
              <a:buClr>
                <a:schemeClr val="tx1"/>
              </a:buClr>
              <a:buSzTx/>
              <a:buFontTx/>
              <a:buAutoNum type="arabicPeriod"/>
            </a:pPr>
            <a:r>
              <a:rPr lang="en-US" sz="2000" b="0" smtClean="0">
                <a:effectLst/>
              </a:rPr>
              <a:t>Contain only data controllable by manager of responsibility center.</a:t>
            </a:r>
          </a:p>
          <a:p>
            <a:pPr marL="457200" indent="-457200">
              <a:lnSpc>
                <a:spcPct val="120000"/>
              </a:lnSpc>
              <a:spcBef>
                <a:spcPct val="50000"/>
              </a:spcBef>
              <a:buClr>
                <a:schemeClr val="tx1"/>
              </a:buClr>
              <a:buSzTx/>
              <a:buFontTx/>
              <a:buAutoNum type="arabicPeriod"/>
            </a:pPr>
            <a:r>
              <a:rPr lang="en-US" sz="2000" b="0" smtClean="0">
                <a:effectLst/>
              </a:rPr>
              <a:t>Provide accurate and reliable budget data to measure performance.</a:t>
            </a:r>
          </a:p>
          <a:p>
            <a:pPr marL="457200" indent="-457200">
              <a:lnSpc>
                <a:spcPct val="120000"/>
              </a:lnSpc>
              <a:spcBef>
                <a:spcPct val="50000"/>
              </a:spcBef>
              <a:buClr>
                <a:schemeClr val="tx1"/>
              </a:buClr>
              <a:buSzTx/>
              <a:buFontTx/>
              <a:buAutoNum type="arabicPeriod"/>
            </a:pPr>
            <a:r>
              <a:rPr lang="en-US" sz="2000" b="0" smtClean="0">
                <a:effectLst/>
              </a:rPr>
              <a:t>Highlight significant differences between actual results and budget goals.</a:t>
            </a:r>
          </a:p>
          <a:p>
            <a:pPr marL="457200" indent="-457200">
              <a:lnSpc>
                <a:spcPct val="120000"/>
              </a:lnSpc>
              <a:spcBef>
                <a:spcPct val="50000"/>
              </a:spcBef>
              <a:buClr>
                <a:schemeClr val="tx1"/>
              </a:buClr>
              <a:buSzTx/>
              <a:buFontTx/>
              <a:buAutoNum type="arabicPeriod"/>
            </a:pPr>
            <a:r>
              <a:rPr lang="en-US" sz="2000" b="0" smtClean="0">
                <a:effectLst/>
              </a:rPr>
              <a:t>Be tailor-made for intended evaluation.</a:t>
            </a:r>
          </a:p>
          <a:p>
            <a:pPr marL="457200" indent="-457200">
              <a:lnSpc>
                <a:spcPct val="120000"/>
              </a:lnSpc>
              <a:spcBef>
                <a:spcPct val="50000"/>
              </a:spcBef>
              <a:buClr>
                <a:schemeClr val="tx1"/>
              </a:buClr>
              <a:buSzTx/>
              <a:buFontTx/>
              <a:buAutoNum type="arabicPeriod"/>
            </a:pPr>
            <a:r>
              <a:rPr lang="en-US" sz="2000" b="0" smtClean="0">
                <a:effectLst/>
              </a:rPr>
              <a:t>Be prepared at reasonable intervals.</a:t>
            </a:r>
          </a:p>
        </p:txBody>
      </p:sp>
      <p:sp>
        <p:nvSpPr>
          <p:cNvPr id="1258503" name="Rectangle 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Principles of Performance Evaluation</a:t>
            </a:r>
          </a:p>
        </p:txBody>
      </p:sp>
      <p:sp>
        <p:nvSpPr>
          <p:cNvPr id="48134" name="Text Box 10"/>
          <p:cNvSpPr txBox="1">
            <a:spLocks noChangeArrowheads="1"/>
          </p:cNvSpPr>
          <p:nvPr/>
        </p:nvSpPr>
        <p:spPr bwMode="auto">
          <a:xfrm>
            <a:off x="609600" y="1463675"/>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Reporting Principles</a:t>
            </a:r>
          </a:p>
        </p:txBody>
      </p:sp>
    </p:spTree>
    <p:extLst>
      <p:ext uri="{BB962C8B-B14F-4D97-AF65-F5344CB8AC3E}">
        <p14:creationId xmlns:p14="http://schemas.microsoft.com/office/powerpoint/2010/main" xmlns="" val="19433566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544513"/>
            <a:ext cx="7848600" cy="5551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49155" name="Rectangle 5"/>
          <p:cNvSpPr>
            <a:spLocks noChangeArrowheads="1"/>
          </p:cNvSpPr>
          <p:nvPr/>
        </p:nvSpPr>
        <p:spPr bwMode="auto">
          <a:xfrm>
            <a:off x="1143000" y="5562600"/>
            <a:ext cx="13716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49156"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315200" y="346075"/>
            <a:ext cx="1500188"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1558D325-23CF-4D68-AB48-F92DF71843D7}" type="slidenum">
              <a:rPr lang="en-US" smtClean="0"/>
              <a:pPr/>
              <a:t>20</a:t>
            </a:fld>
            <a:endParaRPr lang="en-US"/>
          </a:p>
        </p:txBody>
      </p:sp>
    </p:spTree>
    <p:extLst>
      <p:ext uri="{BB962C8B-B14F-4D97-AF65-F5344CB8AC3E}">
        <p14:creationId xmlns:p14="http://schemas.microsoft.com/office/powerpoint/2010/main" xmlns="" val="210318941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body" sz="half" idx="1"/>
          </p:nvPr>
        </p:nvSpPr>
        <p:spPr bwMode="auto">
          <a:xfrm>
            <a:off x="838200" y="2060575"/>
            <a:ext cx="7772400" cy="3806825"/>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Involves preparation of a report for each level of responsibility in the company's organization chart.</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Begins with the lowest level of responsibility and moves upward to higher levels.</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Permits management by exception at each level of responsibility.</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Each higher level can obtain the detailed report for each lower level.</a:t>
            </a:r>
          </a:p>
        </p:txBody>
      </p:sp>
      <p:sp>
        <p:nvSpPr>
          <p:cNvPr id="50180" name="Text Box 5"/>
          <p:cNvSpPr txBox="1">
            <a:spLocks noChangeArrowheads="1"/>
          </p:cNvSpPr>
          <p:nvPr/>
        </p:nvSpPr>
        <p:spPr bwMode="auto">
          <a:xfrm>
            <a:off x="609600" y="1447800"/>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800000"/>
                </a:solidFill>
                <a:latin typeface="+mn-lt"/>
              </a:rPr>
              <a:t>Responsibility Reporting System</a:t>
            </a:r>
          </a:p>
        </p:txBody>
      </p:sp>
      <p:sp>
        <p:nvSpPr>
          <p:cNvPr id="1148934"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201793676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66800" y="1289050"/>
            <a:ext cx="7162800" cy="541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150984" name="Rectangle 8"/>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Responsibility Accounting</a:t>
            </a:r>
          </a:p>
        </p:txBody>
      </p:sp>
    </p:spTree>
    <p:extLst>
      <p:ext uri="{BB962C8B-B14F-4D97-AF65-F5344CB8AC3E}">
        <p14:creationId xmlns:p14="http://schemas.microsoft.com/office/powerpoint/2010/main" xmlns="" val="378317684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1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0" y="136525"/>
            <a:ext cx="3605213" cy="3457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52227" name="Picture 1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32413" y="3590925"/>
            <a:ext cx="3605212" cy="317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52228" name="Rectangle 20"/>
          <p:cNvSpPr>
            <a:spLocks noChangeArrowheads="1"/>
          </p:cNvSpPr>
          <p:nvPr/>
        </p:nvSpPr>
        <p:spPr bwMode="auto">
          <a:xfrm>
            <a:off x="4038600" y="749300"/>
            <a:ext cx="12192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900" b="1">
                <a:latin typeface="Arial" panose="020B0604020202020204" pitchFamily="34" charset="0"/>
              </a:rPr>
              <a:t>Report A</a:t>
            </a:r>
          </a:p>
          <a:p>
            <a:pPr algn="l"/>
            <a:r>
              <a:rPr lang="en-US" sz="900">
                <a:latin typeface="Arial" panose="020B0604020202020204" pitchFamily="34" charset="0"/>
              </a:rPr>
              <a:t>President sees summary</a:t>
            </a:r>
          </a:p>
          <a:p>
            <a:pPr algn="l"/>
            <a:r>
              <a:rPr lang="en-US" sz="900">
                <a:latin typeface="Arial" panose="020B0604020202020204" pitchFamily="34" charset="0"/>
              </a:rPr>
              <a:t>data of vice presidents.</a:t>
            </a:r>
          </a:p>
        </p:txBody>
      </p:sp>
      <p:sp>
        <p:nvSpPr>
          <p:cNvPr id="52229" name="Rectangle 21"/>
          <p:cNvSpPr>
            <a:spLocks noChangeArrowheads="1"/>
          </p:cNvSpPr>
          <p:nvPr/>
        </p:nvSpPr>
        <p:spPr bwMode="auto">
          <a:xfrm>
            <a:off x="3581400" y="2057400"/>
            <a:ext cx="16002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900" b="1">
                <a:latin typeface="Arial" panose="020B0604020202020204" pitchFamily="34" charset="0"/>
              </a:rPr>
              <a:t>Report B</a:t>
            </a:r>
          </a:p>
          <a:p>
            <a:pPr algn="l"/>
            <a:r>
              <a:rPr lang="en-US" sz="900">
                <a:latin typeface="Arial" panose="020B0604020202020204" pitchFamily="34" charset="0"/>
              </a:rPr>
              <a:t>Vice president sees summary of controllable costs in his/her functional area.</a:t>
            </a:r>
          </a:p>
        </p:txBody>
      </p:sp>
      <p:sp>
        <p:nvSpPr>
          <p:cNvPr id="52230" name="Rectangle 22"/>
          <p:cNvSpPr>
            <a:spLocks noChangeArrowheads="1"/>
          </p:cNvSpPr>
          <p:nvPr/>
        </p:nvSpPr>
        <p:spPr bwMode="auto">
          <a:xfrm>
            <a:off x="3581400" y="3810000"/>
            <a:ext cx="16002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900" b="1">
                <a:latin typeface="Arial" panose="020B0604020202020204" pitchFamily="34" charset="0"/>
              </a:rPr>
              <a:t>Report C</a:t>
            </a:r>
          </a:p>
          <a:p>
            <a:pPr algn="l"/>
            <a:r>
              <a:rPr lang="en-US" sz="900">
                <a:latin typeface="Arial" panose="020B0604020202020204" pitchFamily="34" charset="0"/>
              </a:rPr>
              <a:t>Plant manager sees summary of controllable costs for each department in the plant.</a:t>
            </a:r>
          </a:p>
        </p:txBody>
      </p:sp>
      <p:sp>
        <p:nvSpPr>
          <p:cNvPr id="1014807" name="Rectangle 23"/>
          <p:cNvSpPr>
            <a:spLocks noChangeArrowheads="1"/>
          </p:cNvSpPr>
          <p:nvPr/>
        </p:nvSpPr>
        <p:spPr bwMode="auto">
          <a:xfrm>
            <a:off x="304800" y="457200"/>
            <a:ext cx="3505200" cy="12192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Responsibility Accounting</a:t>
            </a:r>
          </a:p>
        </p:txBody>
      </p:sp>
      <p:sp>
        <p:nvSpPr>
          <p:cNvPr id="52233" name="Rectangle 25"/>
          <p:cNvSpPr>
            <a:spLocks noChangeArrowheads="1"/>
          </p:cNvSpPr>
          <p:nvPr/>
        </p:nvSpPr>
        <p:spPr bwMode="auto">
          <a:xfrm>
            <a:off x="3581400" y="5562600"/>
            <a:ext cx="1600200"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900" b="1">
                <a:latin typeface="Arial" panose="020B0604020202020204" pitchFamily="34" charset="0"/>
              </a:rPr>
              <a:t>Report D</a:t>
            </a:r>
          </a:p>
          <a:p>
            <a:pPr algn="l"/>
            <a:r>
              <a:rPr lang="en-US" sz="900">
                <a:latin typeface="Arial" panose="020B0604020202020204" pitchFamily="34" charset="0"/>
              </a:rPr>
              <a:t>Department manager sees</a:t>
            </a:r>
          </a:p>
          <a:p>
            <a:pPr algn="l"/>
            <a:r>
              <a:rPr lang="en-US" sz="900">
                <a:latin typeface="Arial" panose="020B0604020202020204" pitchFamily="34" charset="0"/>
              </a:rPr>
              <a:t>controllable costs of his/her department.</a:t>
            </a:r>
          </a:p>
        </p:txBody>
      </p:sp>
      <p:sp>
        <p:nvSpPr>
          <p:cNvPr id="52235" name="Rectangle 27"/>
          <p:cNvSpPr>
            <a:spLocks noChangeArrowheads="1"/>
          </p:cNvSpPr>
          <p:nvPr/>
        </p:nvSpPr>
        <p:spPr bwMode="auto">
          <a:xfrm>
            <a:off x="381000" y="2590800"/>
            <a:ext cx="3124200"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90488" tIns="44450" rIns="90488" bIns="44450"/>
          <a:lstStyle>
            <a:lvl1pPr marL="400050" indent="-400050">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60000"/>
              </a:spcBef>
              <a:buClr>
                <a:srgbClr val="800000"/>
              </a:buClr>
              <a:buSzPct val="80000"/>
              <a:buFont typeface="Wingdings" panose="05000000000000000000" pitchFamily="2" charset="2"/>
              <a:buChar char="u"/>
            </a:pPr>
            <a:r>
              <a:rPr lang="en-US" sz="1700" dirty="0">
                <a:latin typeface="+mn-lt"/>
              </a:rPr>
              <a:t>Permits comparative evaluations.</a:t>
            </a:r>
          </a:p>
          <a:p>
            <a:pPr algn="l">
              <a:lnSpc>
                <a:spcPct val="120000"/>
              </a:lnSpc>
              <a:spcBef>
                <a:spcPct val="60000"/>
              </a:spcBef>
              <a:buClr>
                <a:srgbClr val="800000"/>
              </a:buClr>
              <a:buSzPct val="80000"/>
              <a:buFont typeface="Wingdings" panose="05000000000000000000" pitchFamily="2" charset="2"/>
              <a:buChar char="u"/>
            </a:pPr>
            <a:r>
              <a:rPr lang="en-US" sz="1700" dirty="0">
                <a:latin typeface="+mn-lt"/>
              </a:rPr>
              <a:t>Plant manager can rank each department manager’s effectiveness in controlling manufacturing costs.</a:t>
            </a:r>
          </a:p>
          <a:p>
            <a:pPr algn="l">
              <a:lnSpc>
                <a:spcPct val="120000"/>
              </a:lnSpc>
              <a:spcBef>
                <a:spcPct val="60000"/>
              </a:spcBef>
              <a:buClr>
                <a:srgbClr val="800000"/>
              </a:buClr>
              <a:buSzPct val="80000"/>
              <a:buFont typeface="Wingdings" panose="05000000000000000000" pitchFamily="2" charset="2"/>
              <a:buChar char="u"/>
            </a:pPr>
            <a:r>
              <a:rPr lang="en-US" sz="1700" dirty="0">
                <a:latin typeface="+mn-lt"/>
              </a:rPr>
              <a:t>Comparative rankings provide incentive for a manager to control costs.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23</a:t>
            </a:fld>
            <a:endParaRPr lang="en-US"/>
          </a:p>
        </p:txBody>
      </p:sp>
    </p:spTree>
    <p:extLst>
      <p:ext uri="{BB962C8B-B14F-4D97-AF65-F5344CB8AC3E}">
        <p14:creationId xmlns:p14="http://schemas.microsoft.com/office/powerpoint/2010/main" xmlns="" val="153161132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body" sz="half" idx="1"/>
          </p:nvPr>
        </p:nvSpPr>
        <p:spPr bwMode="auto">
          <a:xfrm>
            <a:off x="685800" y="1428750"/>
            <a:ext cx="7772400" cy="446635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a:lnSpc>
                <a:spcPct val="120000"/>
              </a:lnSpc>
              <a:spcBef>
                <a:spcPct val="40000"/>
              </a:spcBef>
              <a:buClr>
                <a:srgbClr val="FF0000"/>
              </a:buClr>
              <a:buFont typeface="Wingdings" panose="05000000000000000000" pitchFamily="2" charset="2"/>
              <a:buNone/>
            </a:pPr>
            <a:r>
              <a:rPr lang="en-US" sz="2300" smtClean="0">
                <a:solidFill>
                  <a:srgbClr val="800000"/>
                </a:solidFill>
                <a:effectLst/>
              </a:rPr>
              <a:t>Three</a:t>
            </a:r>
            <a:r>
              <a:rPr lang="en-US" sz="2300" b="0" smtClean="0">
                <a:effectLst/>
              </a:rPr>
              <a:t> basic types: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Cost centers</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Incurs costs but does not directly generate revenues.</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Managers have authority to incur costs. </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Managers evaluated on ability to control costs.</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Usually a production department or a service department.</a:t>
            </a:r>
            <a:endParaRPr lang="en-US" sz="2100" smtClean="0">
              <a:solidFill>
                <a:srgbClr val="000099"/>
              </a:solidFill>
              <a:effectLst/>
            </a:endParaRP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Profit centers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Investment centers</a:t>
            </a:r>
          </a:p>
        </p:txBody>
      </p:sp>
      <p:sp>
        <p:nvSpPr>
          <p:cNvPr id="1266692" name="Rectangle 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391159303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body" sz="half" idx="1"/>
          </p:nvPr>
        </p:nvSpPr>
        <p:spPr bwMode="auto">
          <a:xfrm>
            <a:off x="685800" y="1428750"/>
            <a:ext cx="7772400" cy="39417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a:lnSpc>
                <a:spcPct val="120000"/>
              </a:lnSpc>
              <a:spcBef>
                <a:spcPct val="40000"/>
              </a:spcBef>
              <a:buClr>
                <a:srgbClr val="FF0000"/>
              </a:buClr>
              <a:buFont typeface="Wingdings" panose="05000000000000000000" pitchFamily="2" charset="2"/>
              <a:buNone/>
            </a:pPr>
            <a:r>
              <a:rPr lang="en-US" sz="2300" smtClean="0">
                <a:solidFill>
                  <a:srgbClr val="800000"/>
                </a:solidFill>
                <a:effectLst/>
              </a:rPr>
              <a:t>Three</a:t>
            </a:r>
            <a:r>
              <a:rPr lang="en-US" sz="2300" b="0" smtClean="0">
                <a:effectLst/>
              </a:rPr>
              <a:t> basic types: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Cost centers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Profit centers</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Incurs costs and generates revenues.</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Managers judged on profitability of center.</a:t>
            </a:r>
          </a:p>
          <a:p>
            <a:pPr marL="1257300" lvl="2" indent="-457200">
              <a:lnSpc>
                <a:spcPct val="120000"/>
              </a:lnSpc>
              <a:spcBef>
                <a:spcPct val="30000"/>
              </a:spcBef>
              <a:buClr>
                <a:srgbClr val="800000"/>
              </a:buClr>
              <a:buSzPct val="80000"/>
              <a:buFont typeface="Arial" panose="020B0604020202020204" pitchFamily="34" charset="0"/>
              <a:buChar char="►"/>
            </a:pPr>
            <a:r>
              <a:rPr lang="en-US" sz="2100" b="0" smtClean="0">
                <a:effectLst/>
              </a:rPr>
              <a:t>Examples include individual departments of a retail store or branch bank offices.</a:t>
            </a:r>
            <a:endParaRPr lang="en-US" sz="2100" smtClean="0">
              <a:solidFill>
                <a:srgbClr val="000099"/>
              </a:solidFill>
              <a:effectLst/>
            </a:endParaRP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Investment centers</a:t>
            </a:r>
          </a:p>
        </p:txBody>
      </p:sp>
      <p:sp>
        <p:nvSpPr>
          <p:cNvPr id="1268740" name="Rectangle 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8689370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body" sz="half" idx="1"/>
          </p:nvPr>
        </p:nvSpPr>
        <p:spPr bwMode="auto">
          <a:xfrm>
            <a:off x="685800" y="1428750"/>
            <a:ext cx="8153400" cy="50387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a:lnSpc>
                <a:spcPct val="120000"/>
              </a:lnSpc>
              <a:spcBef>
                <a:spcPct val="40000"/>
              </a:spcBef>
              <a:buClr>
                <a:srgbClr val="FF0000"/>
              </a:buClr>
              <a:buFont typeface="Wingdings" panose="05000000000000000000" pitchFamily="2" charset="2"/>
              <a:buNone/>
            </a:pPr>
            <a:r>
              <a:rPr lang="en-US" sz="2300" smtClean="0">
                <a:solidFill>
                  <a:srgbClr val="800000"/>
                </a:solidFill>
                <a:effectLst/>
              </a:rPr>
              <a:t>Three</a:t>
            </a:r>
            <a:r>
              <a:rPr lang="en-US" sz="2300" b="0" smtClean="0">
                <a:effectLst/>
              </a:rPr>
              <a:t> basic types: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Cost centers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Profit centers</a:t>
            </a:r>
          </a:p>
          <a:p>
            <a:pPr marL="685800" lvl="1" indent="-457200">
              <a:lnSpc>
                <a:spcPct val="120000"/>
              </a:lnSpc>
              <a:spcBef>
                <a:spcPct val="40000"/>
              </a:spcBef>
              <a:buClr>
                <a:srgbClr val="800000"/>
              </a:buClr>
              <a:buSzPct val="80000"/>
              <a:buFont typeface="Wingdings" panose="05000000000000000000" pitchFamily="2" charset="2"/>
              <a:buChar char="u"/>
            </a:pPr>
            <a:r>
              <a:rPr lang="en-US" sz="2200" smtClean="0">
                <a:solidFill>
                  <a:srgbClr val="000099"/>
                </a:solidFill>
                <a:effectLst/>
              </a:rPr>
              <a:t>Investment centers</a:t>
            </a:r>
          </a:p>
          <a:p>
            <a:pPr marL="1257300" lvl="2" indent="-457200">
              <a:lnSpc>
                <a:spcPct val="120000"/>
              </a:lnSpc>
              <a:spcBef>
                <a:spcPct val="30000"/>
              </a:spcBef>
              <a:buClr>
                <a:srgbClr val="800000"/>
              </a:buClr>
              <a:buSzPct val="80000"/>
              <a:buFont typeface="Arial" panose="020B0604020202020204" pitchFamily="34" charset="0"/>
              <a:buChar char="►"/>
            </a:pPr>
            <a:r>
              <a:rPr lang="en-US" b="0" smtClean="0">
                <a:effectLst/>
              </a:rPr>
              <a:t>Incurs costs, generates revenues, and has investment funds available for use.</a:t>
            </a:r>
          </a:p>
          <a:p>
            <a:pPr marL="1257300" lvl="2" indent="-457200">
              <a:lnSpc>
                <a:spcPct val="120000"/>
              </a:lnSpc>
              <a:spcBef>
                <a:spcPct val="30000"/>
              </a:spcBef>
              <a:buClr>
                <a:srgbClr val="800000"/>
              </a:buClr>
              <a:buSzPct val="80000"/>
              <a:buFont typeface="Arial" panose="020B0604020202020204" pitchFamily="34" charset="0"/>
              <a:buChar char="►"/>
            </a:pPr>
            <a:r>
              <a:rPr lang="en-US" b="0" smtClean="0">
                <a:effectLst/>
              </a:rPr>
              <a:t>Manager evaluated on profitability of the center and rate of return earned on funds.</a:t>
            </a:r>
          </a:p>
          <a:p>
            <a:pPr marL="1257300" lvl="2" indent="-457200">
              <a:lnSpc>
                <a:spcPct val="120000"/>
              </a:lnSpc>
              <a:spcBef>
                <a:spcPct val="30000"/>
              </a:spcBef>
              <a:buClr>
                <a:srgbClr val="800000"/>
              </a:buClr>
              <a:buSzPct val="80000"/>
              <a:buFont typeface="Arial" panose="020B0604020202020204" pitchFamily="34" charset="0"/>
              <a:buChar char="►"/>
            </a:pPr>
            <a:r>
              <a:rPr lang="en-US" b="0" smtClean="0">
                <a:effectLst/>
              </a:rPr>
              <a:t>Often a subsidiary company or a product line.</a:t>
            </a:r>
          </a:p>
          <a:p>
            <a:pPr marL="1257300" lvl="2" indent="-457200">
              <a:lnSpc>
                <a:spcPct val="120000"/>
              </a:lnSpc>
              <a:spcBef>
                <a:spcPct val="30000"/>
              </a:spcBef>
              <a:buClr>
                <a:srgbClr val="800000"/>
              </a:buClr>
              <a:buSzPct val="80000"/>
              <a:buFont typeface="Arial" panose="020B0604020202020204" pitchFamily="34" charset="0"/>
              <a:buChar char="►"/>
            </a:pPr>
            <a:r>
              <a:rPr lang="en-US" b="0" smtClean="0">
                <a:effectLst/>
              </a:rPr>
              <a:t>Manager able to control or significantly influence investment decisions such as plant expansion.</a:t>
            </a:r>
            <a:endParaRPr lang="en-US" smtClean="0">
              <a:solidFill>
                <a:srgbClr val="000099"/>
              </a:solidFill>
              <a:effectLst/>
            </a:endParaRPr>
          </a:p>
        </p:txBody>
      </p:sp>
      <p:sp>
        <p:nvSpPr>
          <p:cNvPr id="1270788" name="Rectangle 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29259769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1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1676400"/>
            <a:ext cx="8534400" cy="3219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019918"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Types of Responsibility Centers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27</a:t>
            </a:fld>
            <a:endParaRPr lang="en-US"/>
          </a:p>
        </p:txBody>
      </p:sp>
    </p:spTree>
    <p:extLst>
      <p:ext uri="{BB962C8B-B14F-4D97-AF65-F5344CB8AC3E}">
        <p14:creationId xmlns:p14="http://schemas.microsoft.com/office/powerpoint/2010/main" xmlns="" val="16373196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bwMode="auto">
          <a:xfrm>
            <a:off x="609600" y="2057400"/>
            <a:ext cx="7772400" cy="4146550"/>
          </a:xfrm>
          <a:solidFill>
            <a:schemeClr val="bg1"/>
          </a:solidFill>
          <a:extLst>
            <a:ext uri="{91240B29-F687-4F45-9708-019B960494DF}">
              <a14:hiddenLine xmlns:a14="http://schemas.microsoft.com/office/drawing/2010/main" xmlns="" w="12700">
                <a:solidFill>
                  <a:srgbClr val="000000"/>
                </a:solidFill>
                <a:miter lim="800000"/>
                <a:headEnd/>
                <a:tailEnd/>
              </a14:hiddenLine>
            </a:ext>
          </a:extLst>
        </p:spPr>
        <p:txBody>
          <a:bodyPr vert="horz" wrap="square" lIns="91440" tIns="46038" rIns="91440" bIns="46038" numCol="1" anchor="t" anchorCtr="0" compatLnSpc="1">
            <a:prstTxWarp prst="textNoShape">
              <a:avLst/>
            </a:prstTxWarp>
            <a:spAutoFit/>
          </a:bodyPr>
          <a:lstStyle/>
          <a:p>
            <a:pPr marL="0" indent="0">
              <a:lnSpc>
                <a:spcPct val="120000"/>
              </a:lnSpc>
              <a:spcBef>
                <a:spcPct val="50000"/>
              </a:spcBef>
              <a:buFont typeface="Wingdings" panose="05000000000000000000" pitchFamily="2" charset="2"/>
              <a:buNone/>
            </a:pPr>
            <a:r>
              <a:rPr lang="en-US" sz="2200" b="0" smtClean="0">
                <a:effectLst/>
              </a:rPr>
              <a:t>Under responsibility accounting, the evaluation of a manager’s performance is based on matters that the manager:</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Directly controls.</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Directly and indirectly controls. </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Indirectly controls.</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Has shared responsibility for with another manager. </a:t>
            </a:r>
          </a:p>
          <a:p>
            <a:pPr marL="0" indent="0">
              <a:lnSpc>
                <a:spcPct val="120000"/>
              </a:lnSpc>
              <a:spcBef>
                <a:spcPct val="50000"/>
              </a:spcBef>
              <a:buFont typeface="Wingdings" panose="05000000000000000000" pitchFamily="2" charset="2"/>
              <a:buNone/>
            </a:pPr>
            <a:endParaRPr lang="en-US" sz="2200" b="0" smtClean="0">
              <a:effectLst/>
            </a:endParaRPr>
          </a:p>
        </p:txBody>
      </p:sp>
      <p:sp>
        <p:nvSpPr>
          <p:cNvPr id="759812" name="Oval 4"/>
          <p:cNvSpPr>
            <a:spLocks noChangeArrowheads="1"/>
          </p:cNvSpPr>
          <p:nvPr/>
        </p:nvSpPr>
        <p:spPr bwMode="auto">
          <a:xfrm>
            <a:off x="822325" y="358140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solidFill>
                <a:srgbClr val="A50021"/>
              </a:solidFill>
              <a:latin typeface="Arial" panose="020B0604020202020204" pitchFamily="34" charset="0"/>
            </a:endParaRPr>
          </a:p>
        </p:txBody>
      </p:sp>
      <p:sp>
        <p:nvSpPr>
          <p:cNvPr id="57348" name="Text Box 7"/>
          <p:cNvSpPr txBox="1">
            <a:spLocks noChangeArrowheads="1"/>
          </p:cNvSpPr>
          <p:nvPr/>
        </p:nvSpPr>
        <p:spPr bwMode="auto">
          <a:xfrm>
            <a:off x="609600" y="1447800"/>
            <a:ext cx="336867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Review Question</a:t>
            </a:r>
          </a:p>
        </p:txBody>
      </p:sp>
      <p:sp>
        <p:nvSpPr>
          <p:cNvPr id="759822"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Types of Responsibility Centers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28</a:t>
            </a:fld>
            <a:endParaRPr lang="en-US"/>
          </a:p>
        </p:txBody>
      </p:sp>
    </p:spTree>
    <p:extLst>
      <p:ext uri="{BB962C8B-B14F-4D97-AF65-F5344CB8AC3E}">
        <p14:creationId xmlns:p14="http://schemas.microsoft.com/office/powerpoint/2010/main" xmlns="" val="1372510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9812"/>
                                        </p:tgtEl>
                                        <p:attrNameLst>
                                          <p:attrName>style.visibility</p:attrName>
                                        </p:attrNameLst>
                                      </p:cBhvr>
                                      <p:to>
                                        <p:strVal val="visible"/>
                                      </p:to>
                                    </p:set>
                                    <p:animEffect transition="in" filter="wipe(left)">
                                      <p:cBhvr>
                                        <p:cTn id="7" dur="500"/>
                                        <p:tgtEl>
                                          <p:spTgt spid="75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2"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3"/>
          <p:cNvSpPr>
            <a:spLocks noGrp="1" noChangeArrowheads="1"/>
          </p:cNvSpPr>
          <p:nvPr>
            <p:ph type="body" sz="half" idx="1"/>
          </p:nvPr>
        </p:nvSpPr>
        <p:spPr bwMode="auto">
          <a:xfrm>
            <a:off x="838200" y="2057400"/>
            <a:ext cx="7620000" cy="2952750"/>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Based on a manager’s ability to meet budgeted goals for controllable costs.</a:t>
            </a:r>
          </a:p>
          <a:p>
            <a:pPr marL="533400" indent="-533400">
              <a:lnSpc>
                <a:spcPct val="120000"/>
              </a:lnSpc>
              <a:spcBef>
                <a:spcPct val="50000"/>
              </a:spcBef>
              <a:buClr>
                <a:srgbClr val="800000"/>
              </a:buClr>
              <a:buSzPct val="80000"/>
              <a:buFont typeface="Wingdings" panose="05000000000000000000" pitchFamily="2" charset="2"/>
              <a:buChar char="u"/>
            </a:pPr>
            <a:r>
              <a:rPr lang="en-US" sz="2200" b="0" smtClean="0">
                <a:effectLst/>
              </a:rPr>
              <a:t>Results in responsibility reports which compare actual controllable costs with flexible budget data.</a:t>
            </a:r>
          </a:p>
          <a:p>
            <a:pPr marL="1089025" lvl="1" indent="-457200">
              <a:lnSpc>
                <a:spcPct val="120000"/>
              </a:lnSpc>
              <a:spcBef>
                <a:spcPct val="50000"/>
              </a:spcBef>
              <a:buClr>
                <a:srgbClr val="800000"/>
              </a:buClr>
              <a:buSzPct val="80000"/>
              <a:buFont typeface="Arial" panose="020B0604020202020204" pitchFamily="34" charset="0"/>
              <a:buChar char="►"/>
            </a:pPr>
            <a:r>
              <a:rPr lang="en-US" sz="2100" b="0" smtClean="0">
                <a:effectLst/>
              </a:rPr>
              <a:t>Include only controllable costs in reports.</a:t>
            </a:r>
          </a:p>
          <a:p>
            <a:pPr marL="1089025" lvl="1" indent="-457200">
              <a:lnSpc>
                <a:spcPct val="120000"/>
              </a:lnSpc>
              <a:spcBef>
                <a:spcPct val="50000"/>
              </a:spcBef>
              <a:buClr>
                <a:srgbClr val="800000"/>
              </a:buClr>
              <a:buSzPct val="80000"/>
              <a:buFont typeface="Arial" panose="020B0604020202020204" pitchFamily="34" charset="0"/>
              <a:buChar char="►"/>
            </a:pPr>
            <a:r>
              <a:rPr lang="en-US" sz="2100" b="0" smtClean="0">
                <a:effectLst/>
              </a:rPr>
              <a:t>No distinction between variable and fixed costs.</a:t>
            </a:r>
          </a:p>
        </p:txBody>
      </p:sp>
      <p:sp>
        <p:nvSpPr>
          <p:cNvPr id="58372" name="Text Box 10"/>
          <p:cNvSpPr txBox="1">
            <a:spLocks noChangeArrowheads="1"/>
          </p:cNvSpPr>
          <p:nvPr/>
        </p:nvSpPr>
        <p:spPr bwMode="auto">
          <a:xfrm>
            <a:off x="609600" y="1447800"/>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800000"/>
                </a:solidFill>
                <a:latin typeface="+mn-lt"/>
              </a:rPr>
              <a:t>Responsibility Accounting for Cost Centers</a:t>
            </a:r>
          </a:p>
        </p:txBody>
      </p:sp>
      <p:sp>
        <p:nvSpPr>
          <p:cNvPr id="1025036"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50003068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9394"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4350" y="2590800"/>
            <a:ext cx="8172450" cy="35433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59395" name="Rectangle 2"/>
          <p:cNvSpPr>
            <a:spLocks noGrp="1" noChangeArrowheads="1"/>
          </p:cNvSpPr>
          <p:nvPr>
            <p:ph type="body" sz="half" idx="1"/>
          </p:nvPr>
        </p:nvSpPr>
        <p:spPr bwMode="auto">
          <a:xfrm>
            <a:off x="609600" y="1371600"/>
            <a:ext cx="8153400" cy="990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30000"/>
              </a:lnSpc>
              <a:spcBef>
                <a:spcPct val="60000"/>
              </a:spcBef>
              <a:buClr>
                <a:srgbClr val="FF0000"/>
              </a:buClr>
              <a:buFont typeface="Wingdings" panose="05000000000000000000" pitchFamily="2" charset="2"/>
              <a:buNone/>
            </a:pPr>
            <a:r>
              <a:rPr lang="en-US" sz="2100" smtClean="0">
                <a:solidFill>
                  <a:srgbClr val="800000"/>
                </a:solidFill>
                <a:effectLst/>
              </a:rPr>
              <a:t>Illustration:</a:t>
            </a:r>
            <a:r>
              <a:rPr lang="en-US" sz="2100" b="0" smtClean="0">
                <a:effectLst/>
              </a:rPr>
              <a:t>  The following report is adapted from the flexible budget report for Fox Manufacturing Company in Illustration 10-16. </a:t>
            </a:r>
          </a:p>
        </p:txBody>
      </p:sp>
      <p:sp>
        <p:nvSpPr>
          <p:cNvPr id="1164296" name="Rectangle 8"/>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377544164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body" sz="half" idx="1"/>
          </p:nvPr>
        </p:nvSpPr>
        <p:spPr bwMode="auto">
          <a:xfrm>
            <a:off x="609600" y="1371600"/>
            <a:ext cx="7772400" cy="46482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30000"/>
              </a:lnSpc>
              <a:spcBef>
                <a:spcPct val="60000"/>
              </a:spcBef>
              <a:buClr>
                <a:srgbClr val="FF0000"/>
              </a:buClr>
              <a:buFont typeface="Wingdings" panose="05000000000000000000" pitchFamily="2" charset="2"/>
              <a:buNone/>
            </a:pPr>
            <a:r>
              <a:rPr lang="en-US" sz="2100" smtClean="0">
                <a:solidFill>
                  <a:srgbClr val="800000"/>
                </a:solidFill>
                <a:effectLst/>
              </a:rPr>
              <a:t>Illustration:</a:t>
            </a:r>
            <a:r>
              <a:rPr lang="en-US" sz="2100" b="0" smtClean="0">
                <a:effectLst/>
              </a:rPr>
              <a:t>  This report assumes: </a:t>
            </a:r>
          </a:p>
          <a:p>
            <a:pPr marL="685800" lvl="1" indent="-457200">
              <a:lnSpc>
                <a:spcPct val="130000"/>
              </a:lnSpc>
              <a:spcBef>
                <a:spcPct val="60000"/>
              </a:spcBef>
              <a:buClr>
                <a:srgbClr val="800000"/>
              </a:buClr>
              <a:buSzPct val="80000"/>
              <a:buFont typeface="Wingdings" panose="05000000000000000000" pitchFamily="2" charset="2"/>
              <a:buChar char="u"/>
            </a:pPr>
            <a:r>
              <a:rPr lang="en-US" sz="2100" b="0" smtClean="0">
                <a:effectLst/>
              </a:rPr>
              <a:t>Finishing Department manager is able to control all manufacturing overhead costs except depreciation, property taxes, and his own monthly salary of $6,000. </a:t>
            </a:r>
          </a:p>
          <a:p>
            <a:pPr marL="685800" lvl="1" indent="-457200">
              <a:lnSpc>
                <a:spcPct val="130000"/>
              </a:lnSpc>
              <a:spcBef>
                <a:spcPct val="60000"/>
              </a:spcBef>
              <a:buClr>
                <a:srgbClr val="800000"/>
              </a:buClr>
              <a:buSzPct val="80000"/>
              <a:buFont typeface="Wingdings" panose="05000000000000000000" pitchFamily="2" charset="2"/>
              <a:buChar char="u"/>
            </a:pPr>
            <a:r>
              <a:rPr lang="en-US" sz="2100" b="0" smtClean="0">
                <a:effectLst/>
              </a:rPr>
              <a:t>Remaining $4,000 ($10,000 - $6,000) of supervision costs are assumed to apply to other supervisory personnel within the Finishing Department, whose salaries are controllable by the manager.</a:t>
            </a:r>
          </a:p>
        </p:txBody>
      </p:sp>
      <p:sp>
        <p:nvSpPr>
          <p:cNvPr id="1168389" name="Rectangle 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71583786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3"/>
          <p:cNvSpPr>
            <a:spLocks noGrp="1" noChangeArrowheads="1"/>
          </p:cNvSpPr>
          <p:nvPr>
            <p:ph type="body" sz="half" idx="1"/>
          </p:nvPr>
        </p:nvSpPr>
        <p:spPr bwMode="auto">
          <a:xfrm>
            <a:off x="838200" y="2057400"/>
            <a:ext cx="7848600" cy="29400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533400" indent="-533400">
              <a:lnSpc>
                <a:spcPct val="125000"/>
              </a:lnSpc>
              <a:spcBef>
                <a:spcPct val="50000"/>
              </a:spcBef>
              <a:buClr>
                <a:srgbClr val="800000"/>
              </a:buClr>
              <a:buSzPct val="80000"/>
              <a:buFont typeface="Wingdings" panose="05000000000000000000" pitchFamily="2" charset="2"/>
              <a:buChar char="u"/>
            </a:pPr>
            <a:r>
              <a:rPr lang="en-US" sz="2200" b="0" smtClean="0">
                <a:effectLst/>
              </a:rPr>
              <a:t>Based on detailed information about both controllable revenues and controllable costs.</a:t>
            </a:r>
          </a:p>
          <a:p>
            <a:pPr marL="533400" indent="-533400">
              <a:lnSpc>
                <a:spcPct val="125000"/>
              </a:lnSpc>
              <a:spcBef>
                <a:spcPct val="50000"/>
              </a:spcBef>
              <a:buClr>
                <a:srgbClr val="800000"/>
              </a:buClr>
              <a:buSzPct val="80000"/>
              <a:buFont typeface="Wingdings" panose="05000000000000000000" pitchFamily="2" charset="2"/>
              <a:buChar char="u"/>
            </a:pPr>
            <a:r>
              <a:rPr lang="en-US" sz="2200" b="0" smtClean="0">
                <a:effectLst/>
              </a:rPr>
              <a:t>Manager controls operating revenues earned, such as sales.</a:t>
            </a:r>
          </a:p>
          <a:p>
            <a:pPr marL="533400" indent="-533400">
              <a:lnSpc>
                <a:spcPct val="125000"/>
              </a:lnSpc>
              <a:spcBef>
                <a:spcPct val="50000"/>
              </a:spcBef>
              <a:buClr>
                <a:srgbClr val="800000"/>
              </a:buClr>
              <a:buSzPct val="80000"/>
              <a:buFont typeface="Wingdings" panose="05000000000000000000" pitchFamily="2" charset="2"/>
              <a:buChar char="u"/>
            </a:pPr>
            <a:r>
              <a:rPr lang="en-US" sz="2200" b="0" smtClean="0">
                <a:effectLst/>
              </a:rPr>
              <a:t>Manager controls all variable costs incurred by the center because they vary with sales.</a:t>
            </a:r>
          </a:p>
        </p:txBody>
      </p:sp>
      <p:sp>
        <p:nvSpPr>
          <p:cNvPr id="1029131"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
        <p:nvSpPr>
          <p:cNvPr id="61446" name="Text Box 14"/>
          <p:cNvSpPr txBox="1">
            <a:spLocks noChangeArrowheads="1"/>
          </p:cNvSpPr>
          <p:nvPr/>
        </p:nvSpPr>
        <p:spPr bwMode="auto">
          <a:xfrm>
            <a:off x="609600" y="1447800"/>
            <a:ext cx="807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Responsibility Accounting for Profit Centers</a:t>
            </a:r>
          </a:p>
        </p:txBody>
      </p:sp>
    </p:spTree>
    <p:extLst>
      <p:ext uri="{BB962C8B-B14F-4D97-AF65-F5344CB8AC3E}">
        <p14:creationId xmlns:p14="http://schemas.microsoft.com/office/powerpoint/2010/main" xmlns="" val="94787636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body" sz="half" idx="1"/>
          </p:nvPr>
        </p:nvSpPr>
        <p:spPr bwMode="auto">
          <a:xfrm>
            <a:off x="609600" y="2057400"/>
            <a:ext cx="7848600" cy="35591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685800" lvl="1" indent="-457200">
              <a:lnSpc>
                <a:spcPct val="125000"/>
              </a:lnSpc>
              <a:spcBef>
                <a:spcPct val="50000"/>
              </a:spcBef>
              <a:buClr>
                <a:srgbClr val="800000"/>
              </a:buClr>
              <a:buSzPct val="80000"/>
              <a:buFont typeface="Wingdings" panose="05000000000000000000" pitchFamily="2" charset="2"/>
              <a:buChar char="u"/>
            </a:pPr>
            <a:r>
              <a:rPr lang="en-US" sz="2200" smtClean="0">
                <a:solidFill>
                  <a:srgbClr val="000099"/>
                </a:solidFill>
                <a:effectLst/>
              </a:rPr>
              <a:t>Direct fixed costs</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Relate specifically to one responsibility center.</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Incurred for the sole benefit of the center.</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Called traceable costs since they can be traced directly to one center.</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Most direct fixed costs are controllable by the profit center manager.</a:t>
            </a:r>
          </a:p>
        </p:txBody>
      </p:sp>
      <p:sp>
        <p:nvSpPr>
          <p:cNvPr id="62468" name="Text Box 5"/>
          <p:cNvSpPr txBox="1">
            <a:spLocks noChangeArrowheads="1"/>
          </p:cNvSpPr>
          <p:nvPr/>
        </p:nvSpPr>
        <p:spPr bwMode="auto">
          <a:xfrm>
            <a:off x="609600" y="1447800"/>
            <a:ext cx="8153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Direct and Indirect Fixed Costs</a:t>
            </a:r>
          </a:p>
        </p:txBody>
      </p:sp>
      <p:sp>
        <p:nvSpPr>
          <p:cNvPr id="1172486"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45682863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body" sz="half" idx="1"/>
          </p:nvPr>
        </p:nvSpPr>
        <p:spPr bwMode="auto">
          <a:xfrm>
            <a:off x="609600" y="2057400"/>
            <a:ext cx="7848600" cy="31575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685800" lvl="1" indent="-457200">
              <a:lnSpc>
                <a:spcPct val="125000"/>
              </a:lnSpc>
              <a:spcBef>
                <a:spcPct val="50000"/>
              </a:spcBef>
              <a:buClr>
                <a:srgbClr val="800000"/>
              </a:buClr>
              <a:buSzPct val="80000"/>
              <a:buFont typeface="Wingdings" panose="05000000000000000000" pitchFamily="2" charset="2"/>
              <a:buChar char="u"/>
            </a:pPr>
            <a:r>
              <a:rPr lang="en-US" sz="2200" smtClean="0">
                <a:solidFill>
                  <a:srgbClr val="000099"/>
                </a:solidFill>
                <a:effectLst/>
              </a:rPr>
              <a:t>Indirect fixed costs</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Pertain to a company's overall operating activities.</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Incurred for the benefit of more than one profit center.</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Called common costs since they apply to more than one center.</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Most are not controllable by the profit center manager.</a:t>
            </a:r>
          </a:p>
        </p:txBody>
      </p:sp>
      <p:sp>
        <p:nvSpPr>
          <p:cNvPr id="1174534"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Types of Responsibility Centers</a:t>
            </a:r>
          </a:p>
        </p:txBody>
      </p:sp>
      <p:sp>
        <p:nvSpPr>
          <p:cNvPr id="63494" name="Text Box 8"/>
          <p:cNvSpPr txBox="1">
            <a:spLocks noChangeArrowheads="1"/>
          </p:cNvSpPr>
          <p:nvPr/>
        </p:nvSpPr>
        <p:spPr bwMode="auto">
          <a:xfrm>
            <a:off x="609600" y="1447800"/>
            <a:ext cx="8153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Direct and Indirect Fixed Costs</a:t>
            </a:r>
          </a:p>
        </p:txBody>
      </p:sp>
    </p:spTree>
    <p:extLst>
      <p:ext uri="{BB962C8B-B14F-4D97-AF65-F5344CB8AC3E}">
        <p14:creationId xmlns:p14="http://schemas.microsoft.com/office/powerpoint/2010/main" xmlns="" val="284448040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body" sz="half" idx="1"/>
          </p:nvPr>
        </p:nvSpPr>
        <p:spPr bwMode="auto">
          <a:xfrm>
            <a:off x="609600" y="2054225"/>
            <a:ext cx="8153400" cy="3556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685800" lvl="1" indent="-457200">
              <a:lnSpc>
                <a:spcPct val="125000"/>
              </a:lnSpc>
              <a:spcBef>
                <a:spcPct val="50000"/>
              </a:spcBef>
              <a:buClr>
                <a:srgbClr val="800000"/>
              </a:buClr>
              <a:buSzPct val="80000"/>
              <a:buFont typeface="Wingdings" panose="05000000000000000000" pitchFamily="2" charset="2"/>
              <a:buChar char="u"/>
            </a:pPr>
            <a:r>
              <a:rPr lang="en-US" sz="2200" b="0" smtClean="0">
                <a:solidFill>
                  <a:schemeClr val="tx1"/>
                </a:solidFill>
                <a:effectLst/>
              </a:rPr>
              <a:t>Budgeted and actual </a:t>
            </a:r>
            <a:r>
              <a:rPr lang="en-US" sz="2200" smtClean="0">
                <a:solidFill>
                  <a:schemeClr val="tx1"/>
                </a:solidFill>
                <a:effectLst/>
              </a:rPr>
              <a:t>controllable revenues and costs</a:t>
            </a:r>
            <a:r>
              <a:rPr lang="en-US" sz="2200" b="0" smtClean="0">
                <a:solidFill>
                  <a:schemeClr val="tx1"/>
                </a:solidFill>
                <a:effectLst/>
              </a:rPr>
              <a:t>.</a:t>
            </a:r>
          </a:p>
          <a:p>
            <a:pPr marL="685800" lvl="1" indent="-457200">
              <a:lnSpc>
                <a:spcPct val="125000"/>
              </a:lnSpc>
              <a:spcBef>
                <a:spcPct val="50000"/>
              </a:spcBef>
              <a:buClr>
                <a:srgbClr val="800000"/>
              </a:buClr>
              <a:buSzPct val="80000"/>
              <a:buFont typeface="Wingdings" panose="05000000000000000000" pitchFamily="2" charset="2"/>
              <a:buChar char="u"/>
            </a:pPr>
            <a:r>
              <a:rPr lang="en-US" sz="2200" b="0" smtClean="0">
                <a:solidFill>
                  <a:schemeClr val="tx1"/>
                </a:solidFill>
                <a:effectLst/>
              </a:rPr>
              <a:t>Uses cost-volume-profit income statement format:</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Deduct controllable fixed costs from the contribution margin.</a:t>
            </a:r>
          </a:p>
          <a:p>
            <a:pPr marL="1257300"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Controllable margin - excess of contribution margin over controllable fixed costs.</a:t>
            </a:r>
          </a:p>
          <a:p>
            <a:pPr marL="1257300" lvl="2" indent="-457200">
              <a:lnSpc>
                <a:spcPct val="125000"/>
              </a:lnSpc>
              <a:spcBef>
                <a:spcPct val="50000"/>
              </a:spcBef>
              <a:buClr>
                <a:srgbClr val="800000"/>
              </a:buClr>
              <a:buSzPct val="80000"/>
              <a:buFont typeface="Arial" panose="020B0604020202020204" pitchFamily="34" charset="0"/>
              <a:buChar char="►"/>
            </a:pPr>
            <a:r>
              <a:rPr lang="en-US" b="0" smtClean="0">
                <a:solidFill>
                  <a:schemeClr val="tx1"/>
                </a:solidFill>
                <a:effectLst/>
              </a:rPr>
              <a:t>Do not report noncontrollable fixed costs.</a:t>
            </a:r>
          </a:p>
        </p:txBody>
      </p:sp>
      <p:sp>
        <p:nvSpPr>
          <p:cNvPr id="64516" name="Text Box 5"/>
          <p:cNvSpPr txBox="1">
            <a:spLocks noChangeArrowheads="1"/>
          </p:cNvSpPr>
          <p:nvPr/>
        </p:nvSpPr>
        <p:spPr bwMode="auto">
          <a:xfrm>
            <a:off x="609600" y="1447800"/>
            <a:ext cx="5334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Responsibility Report</a:t>
            </a:r>
          </a:p>
        </p:txBody>
      </p:sp>
      <p:sp>
        <p:nvSpPr>
          <p:cNvPr id="1176582"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9103185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4400" y="1254125"/>
            <a:ext cx="7267575" cy="453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65540" name="Rectangle 7"/>
          <p:cNvSpPr>
            <a:spLocks noChangeArrowheads="1"/>
          </p:cNvSpPr>
          <p:nvPr/>
        </p:nvSpPr>
        <p:spPr bwMode="auto">
          <a:xfrm>
            <a:off x="762000" y="5845175"/>
            <a:ext cx="7924800" cy="75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pPr>
            <a:r>
              <a:rPr lang="en-US" sz="1800" dirty="0">
                <a:latin typeface="+mn-lt"/>
              </a:rPr>
              <a:t>The Marine Division also had $60,000 of indirect fixed costs that were not controllable by the profit center manager.</a:t>
            </a:r>
          </a:p>
        </p:txBody>
      </p:sp>
      <p:sp>
        <p:nvSpPr>
          <p:cNvPr id="1178634" name="Rectangle 10"/>
          <p:cNvSpPr>
            <a:spLocks noChangeArrowheads="1"/>
          </p:cNvSpPr>
          <p:nvPr/>
        </p:nvSpPr>
        <p:spPr bwMode="auto">
          <a:xfrm>
            <a:off x="304800" y="3810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438443195"/>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bwMode="auto">
          <a:xfrm>
            <a:off x="533400" y="2057400"/>
            <a:ext cx="7696200" cy="3352800"/>
          </a:xfrm>
          <a:solidFill>
            <a:schemeClr val="bg1"/>
          </a:solidFill>
          <a:extLst>
            <a:ext uri="{91240B29-F687-4F45-9708-019B960494DF}">
              <a14:hiddenLine xmlns:a14="http://schemas.microsoft.com/office/drawing/2010/main" xmlns="" w="12700">
                <a:solidFill>
                  <a:srgbClr val="000000"/>
                </a:solidFill>
                <a:miter lim="800000"/>
                <a:headEnd/>
                <a:tailEnd/>
              </a14:hiddenLine>
            </a:ext>
          </a:extLst>
        </p:spPr>
        <p:txBody>
          <a:bodyPr vert="horz" wrap="square" lIns="182562" tIns="46038" rIns="182562" bIns="46038" numCol="1" anchor="t" anchorCtr="0" compatLnSpc="1">
            <a:prstTxWarp prst="textNoShape">
              <a:avLst/>
            </a:prstTxWarp>
          </a:bodyPr>
          <a:lstStyle/>
          <a:p>
            <a:pPr marL="0" indent="0">
              <a:lnSpc>
                <a:spcPct val="120000"/>
              </a:lnSpc>
              <a:spcBef>
                <a:spcPct val="50000"/>
              </a:spcBef>
              <a:buFont typeface="Wingdings" panose="05000000000000000000" pitchFamily="2" charset="2"/>
              <a:buNone/>
            </a:pPr>
            <a:r>
              <a:rPr lang="en-US" sz="2200" b="0" smtClean="0">
                <a:effectLst/>
              </a:rPr>
              <a:t>In a responsibility report for a profit center, controllable fixed costs are deducted from contribution margin to show:</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Profit center margin</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Controllable margin</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Net income</a:t>
            </a:r>
          </a:p>
          <a:p>
            <a:pPr marL="685800" lvl="1" indent="-457200">
              <a:lnSpc>
                <a:spcPct val="120000"/>
              </a:lnSpc>
              <a:spcBef>
                <a:spcPct val="50000"/>
              </a:spcBef>
              <a:buClr>
                <a:schemeClr val="tx1"/>
              </a:buClr>
              <a:buSzTx/>
              <a:buFont typeface="Wingdings" panose="05000000000000000000" pitchFamily="2" charset="2"/>
              <a:buAutoNum type="alphaLcPeriod"/>
            </a:pPr>
            <a:r>
              <a:rPr lang="en-US" sz="2200" b="0" smtClean="0">
                <a:solidFill>
                  <a:schemeClr val="tx1"/>
                </a:solidFill>
                <a:effectLst/>
              </a:rPr>
              <a:t>Income from operations</a:t>
            </a:r>
            <a:endParaRPr lang="en-US" sz="2200" b="0" smtClean="0">
              <a:effectLst/>
            </a:endParaRPr>
          </a:p>
        </p:txBody>
      </p:sp>
      <p:sp>
        <p:nvSpPr>
          <p:cNvPr id="930820" name="Oval 4"/>
          <p:cNvSpPr>
            <a:spLocks noChangeArrowheads="1"/>
          </p:cNvSpPr>
          <p:nvPr/>
        </p:nvSpPr>
        <p:spPr bwMode="auto">
          <a:xfrm>
            <a:off x="822325" y="365760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solidFill>
                <a:srgbClr val="A50021"/>
              </a:solidFill>
              <a:latin typeface="Arial" panose="020B0604020202020204" pitchFamily="34" charset="0"/>
            </a:endParaRPr>
          </a:p>
        </p:txBody>
      </p:sp>
      <p:sp>
        <p:nvSpPr>
          <p:cNvPr id="66564" name="Text Box 8"/>
          <p:cNvSpPr txBox="1">
            <a:spLocks noChangeArrowheads="1"/>
          </p:cNvSpPr>
          <p:nvPr/>
        </p:nvSpPr>
        <p:spPr bwMode="auto">
          <a:xfrm>
            <a:off x="609600" y="1462088"/>
            <a:ext cx="3368675"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Review Question</a:t>
            </a:r>
          </a:p>
        </p:txBody>
      </p:sp>
      <p:sp>
        <p:nvSpPr>
          <p:cNvPr id="930830"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37</a:t>
            </a:fld>
            <a:endParaRPr lang="en-US"/>
          </a:p>
        </p:txBody>
      </p:sp>
    </p:spTree>
    <p:extLst>
      <p:ext uri="{BB962C8B-B14F-4D97-AF65-F5344CB8AC3E}">
        <p14:creationId xmlns:p14="http://schemas.microsoft.com/office/powerpoint/2010/main" xmlns="" val="13472618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0820"/>
                                        </p:tgtEl>
                                        <p:attrNameLst>
                                          <p:attrName>style.visibility</p:attrName>
                                        </p:attrNameLst>
                                      </p:cBhvr>
                                      <p:to>
                                        <p:strVal val="visible"/>
                                      </p:to>
                                    </p:set>
                                    <p:animEffect transition="in" filter="wipe(left)">
                                      <p:cBhvr>
                                        <p:cTn id="7" dur="500"/>
                                        <p:tgtEl>
                                          <p:spTgt spid="930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0"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5"/>
          <p:cNvSpPr>
            <a:spLocks noChangeArrowheads="1"/>
          </p:cNvSpPr>
          <p:nvPr/>
        </p:nvSpPr>
        <p:spPr bwMode="auto">
          <a:xfrm>
            <a:off x="533400" y="1335088"/>
            <a:ext cx="8305800" cy="874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60000"/>
              </a:spcBef>
              <a:buClr>
                <a:srgbClr val="A50021"/>
              </a:buClr>
              <a:buSzPct val="75000"/>
              <a:buFont typeface="Wingdings" panose="05000000000000000000" pitchFamily="2" charset="2"/>
              <a:buNone/>
            </a:pPr>
            <a:r>
              <a:rPr lang="en-US" sz="2100" dirty="0">
                <a:latin typeface="+mn-lt"/>
              </a:rPr>
              <a:t>Midwest Division operates as a profit center. It reports the following for the year:</a:t>
            </a:r>
          </a:p>
        </p:txBody>
      </p:sp>
      <p:pic>
        <p:nvPicPr>
          <p:cNvPr id="67588"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90600" y="3962400"/>
            <a:ext cx="7553325" cy="243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67589" name="Rectangle 10"/>
          <p:cNvSpPr>
            <a:spLocks noChangeArrowheads="1"/>
          </p:cNvSpPr>
          <p:nvPr/>
        </p:nvSpPr>
        <p:spPr bwMode="auto">
          <a:xfrm>
            <a:off x="590550" y="3657600"/>
            <a:ext cx="451485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60000"/>
              </a:spcBef>
              <a:buClr>
                <a:srgbClr val="A50021"/>
              </a:buClr>
              <a:buSzPct val="75000"/>
              <a:buFont typeface="Wingdings" panose="05000000000000000000" pitchFamily="2" charset="2"/>
              <a:buNone/>
            </a:pPr>
            <a:r>
              <a:rPr lang="en-US" sz="2100" dirty="0">
                <a:latin typeface="+mn-lt"/>
              </a:rPr>
              <a:t>Prepare a responsibility report for December 31, 2014.</a:t>
            </a:r>
          </a:p>
        </p:txBody>
      </p:sp>
      <p:sp>
        <p:nvSpPr>
          <p:cNvPr id="1181709" name="Rectangle 13"/>
          <p:cNvSpPr>
            <a:spLocks noChangeArrowheads="1"/>
          </p:cNvSpPr>
          <p:nvPr/>
        </p:nvSpPr>
        <p:spPr bwMode="auto">
          <a:xfrm>
            <a:off x="7086600" y="4876800"/>
            <a:ext cx="1295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81710" name="Rectangle 14"/>
          <p:cNvSpPr>
            <a:spLocks noChangeArrowheads="1"/>
          </p:cNvSpPr>
          <p:nvPr/>
        </p:nvSpPr>
        <p:spPr bwMode="auto">
          <a:xfrm>
            <a:off x="7086600" y="5105400"/>
            <a:ext cx="1295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81711" name="Rectangle 15"/>
          <p:cNvSpPr>
            <a:spLocks noChangeArrowheads="1"/>
          </p:cNvSpPr>
          <p:nvPr/>
        </p:nvSpPr>
        <p:spPr bwMode="auto">
          <a:xfrm>
            <a:off x="7086600" y="5410200"/>
            <a:ext cx="1295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81712" name="Rectangle 16"/>
          <p:cNvSpPr>
            <a:spLocks noChangeArrowheads="1"/>
          </p:cNvSpPr>
          <p:nvPr/>
        </p:nvSpPr>
        <p:spPr bwMode="auto">
          <a:xfrm>
            <a:off x="7086600" y="5638800"/>
            <a:ext cx="1295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81713" name="Rectangle 17"/>
          <p:cNvSpPr>
            <a:spLocks noChangeArrowheads="1"/>
          </p:cNvSpPr>
          <p:nvPr/>
        </p:nvSpPr>
        <p:spPr bwMode="auto">
          <a:xfrm>
            <a:off x="7086600" y="6019800"/>
            <a:ext cx="1295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67595" name="Picture 18"/>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67596" name="Picture 19"/>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743200" y="2052638"/>
            <a:ext cx="5419725" cy="137636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86311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81709"/>
                                        </p:tgtEl>
                                      </p:cBhvr>
                                    </p:animEffect>
                                    <p:set>
                                      <p:cBhvr>
                                        <p:cTn id="7" dur="1" fill="hold">
                                          <p:stCondLst>
                                            <p:cond delay="499"/>
                                          </p:stCondLst>
                                        </p:cTn>
                                        <p:tgtEl>
                                          <p:spTgt spid="118170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81710"/>
                                        </p:tgtEl>
                                      </p:cBhvr>
                                    </p:animEffect>
                                    <p:set>
                                      <p:cBhvr>
                                        <p:cTn id="12" dur="1" fill="hold">
                                          <p:stCondLst>
                                            <p:cond delay="499"/>
                                          </p:stCondLst>
                                        </p:cTn>
                                        <p:tgtEl>
                                          <p:spTgt spid="118171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81711"/>
                                        </p:tgtEl>
                                      </p:cBhvr>
                                    </p:animEffect>
                                    <p:set>
                                      <p:cBhvr>
                                        <p:cTn id="17" dur="1" fill="hold">
                                          <p:stCondLst>
                                            <p:cond delay="499"/>
                                          </p:stCondLst>
                                        </p:cTn>
                                        <p:tgtEl>
                                          <p:spTgt spid="118171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81712"/>
                                        </p:tgtEl>
                                      </p:cBhvr>
                                    </p:animEffect>
                                    <p:set>
                                      <p:cBhvr>
                                        <p:cTn id="22" dur="1" fill="hold">
                                          <p:stCondLst>
                                            <p:cond delay="499"/>
                                          </p:stCondLst>
                                        </p:cTn>
                                        <p:tgtEl>
                                          <p:spTgt spid="118171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81713"/>
                                        </p:tgtEl>
                                      </p:cBhvr>
                                    </p:animEffect>
                                    <p:set>
                                      <p:cBhvr>
                                        <p:cTn id="27" dur="1" fill="hold">
                                          <p:stCondLst>
                                            <p:cond delay="499"/>
                                          </p:stCondLst>
                                        </p:cTn>
                                        <p:tgtEl>
                                          <p:spTgt spid="11817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1709" grpId="0" animBg="1"/>
      <p:bldP spid="1181710" grpId="0" animBg="1"/>
      <p:bldP spid="1181711" grpId="0" animBg="1"/>
      <p:bldP spid="1181712" grpId="0" animBg="1"/>
      <p:bldP spid="1181713"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Grp="1" noChangeArrowheads="1"/>
          </p:cNvSpPr>
          <p:nvPr>
            <p:ph type="body" sz="half" idx="1"/>
          </p:nvPr>
        </p:nvSpPr>
        <p:spPr bwMode="auto">
          <a:xfrm>
            <a:off x="609600" y="2438400"/>
            <a:ext cx="8077200" cy="30146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a:lnSpc>
                <a:spcPct val="125000"/>
              </a:lnSpc>
              <a:spcBef>
                <a:spcPct val="50000"/>
              </a:spcBef>
              <a:buClr>
                <a:srgbClr val="800000"/>
              </a:buClr>
              <a:buSzPct val="80000"/>
              <a:buFont typeface="Wingdings" panose="05000000000000000000" pitchFamily="2" charset="2"/>
              <a:buNone/>
            </a:pPr>
            <a:r>
              <a:rPr lang="en-US" sz="2200" b="0" smtClean="0">
                <a:solidFill>
                  <a:srgbClr val="000099"/>
                </a:solidFill>
                <a:effectLst/>
              </a:rPr>
              <a:t>Return on investment (ROI)</a:t>
            </a:r>
            <a:r>
              <a:rPr lang="en-US" sz="2200" b="0" smtClean="0">
                <a:solidFill>
                  <a:schemeClr val="tx1"/>
                </a:solidFill>
                <a:effectLst/>
              </a:rPr>
              <a:t> is the primary basis for evaluating the performance of a manager of an investment center.</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solidFill>
                  <a:schemeClr val="tx1"/>
                </a:solidFill>
                <a:effectLst/>
              </a:rPr>
              <a:t>Shows the effectiveness of the manager in using the assets at his/her disposal.</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solidFill>
                  <a:schemeClr val="tx1"/>
                </a:solidFill>
                <a:effectLst/>
              </a:rPr>
              <a:t>Useful performance measure.</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solidFill>
                  <a:schemeClr val="tx1"/>
                </a:solidFill>
                <a:effectLst/>
              </a:rPr>
              <a:t>Factors in ROI formula are controllable by manager.</a:t>
            </a:r>
          </a:p>
        </p:txBody>
      </p:sp>
      <p:sp>
        <p:nvSpPr>
          <p:cNvPr id="68611" name="Text Box 5"/>
          <p:cNvSpPr txBox="1">
            <a:spLocks noChangeArrowheads="1"/>
          </p:cNvSpPr>
          <p:nvPr/>
        </p:nvSpPr>
        <p:spPr bwMode="auto">
          <a:xfrm>
            <a:off x="609600" y="1447800"/>
            <a:ext cx="8458200"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Responsibility Accounting for Investment Centers</a:t>
            </a:r>
          </a:p>
        </p:txBody>
      </p:sp>
      <p:sp>
        <p:nvSpPr>
          <p:cNvPr id="1183752" name="Rectangle 8"/>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375158977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Text Box 7"/>
          <p:cNvSpPr txBox="1">
            <a:spLocks noChangeArrowheads="1"/>
          </p:cNvSpPr>
          <p:nvPr/>
        </p:nvSpPr>
        <p:spPr bwMode="auto">
          <a:xfrm>
            <a:off x="609600" y="1462088"/>
            <a:ext cx="5334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006600"/>
                </a:solidFill>
                <a:latin typeface="Arial" panose="020B0604020202020204" pitchFamily="34" charset="0"/>
              </a:rPr>
              <a:t>Return on Investment (ROI)</a:t>
            </a:r>
          </a:p>
        </p:txBody>
      </p:sp>
      <p:sp>
        <p:nvSpPr>
          <p:cNvPr id="1185802" name="Rectangle 10"/>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
        <p:nvSpPr>
          <p:cNvPr id="69639" name="Rectangle 2"/>
          <p:cNvSpPr>
            <a:spLocks noGrp="1" noChangeArrowheads="1"/>
          </p:cNvSpPr>
          <p:nvPr>
            <p:ph type="body" sz="half" idx="1"/>
          </p:nvPr>
        </p:nvSpPr>
        <p:spPr bwMode="auto">
          <a:xfrm>
            <a:off x="609600" y="3810000"/>
            <a:ext cx="7772400" cy="2362200"/>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solidFill>
                  <a:schemeClr val="tx1"/>
                </a:solidFill>
                <a:effectLst/>
              </a:rPr>
              <a:t>Operating assets include current assets and plant assets </a:t>
            </a:r>
            <a:r>
              <a:rPr lang="en-US" sz="2100" smtClean="0">
                <a:solidFill>
                  <a:schemeClr val="tx1"/>
                </a:solidFill>
                <a:effectLst/>
              </a:rPr>
              <a:t>used in operations</a:t>
            </a:r>
            <a:r>
              <a:rPr lang="en-US" sz="2100" b="0" smtClean="0">
                <a:solidFill>
                  <a:schemeClr val="tx1"/>
                </a:solidFill>
                <a:effectLst/>
              </a:rPr>
              <a:t> by the center and controlled by the manager. </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Base average operating assets on the beginning and ending cost or book values of the assets.</a:t>
            </a:r>
          </a:p>
        </p:txBody>
      </p:sp>
      <p:pic>
        <p:nvPicPr>
          <p:cNvPr id="69640"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2235200"/>
            <a:ext cx="7848600" cy="140811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48005101"/>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Grp="1" noChangeArrowheads="1"/>
          </p:cNvSpPr>
          <p:nvPr>
            <p:ph type="body" sz="half" idx="1"/>
          </p:nvPr>
        </p:nvSpPr>
        <p:spPr bwMode="auto">
          <a:xfrm>
            <a:off x="609600" y="2057400"/>
            <a:ext cx="7772400" cy="4038600"/>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Scope of manager’s responsibility affects content.</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Investment center is an independent entity for operating purposes.</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All fixed costs are controllable by center manager.</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Shows budgeted and actual ROI below controllable margin.</a:t>
            </a:r>
          </a:p>
          <a:p>
            <a:pPr marL="685800" lvl="1" indent="-457200">
              <a:lnSpc>
                <a:spcPct val="120000"/>
              </a:lnSpc>
              <a:spcBef>
                <a:spcPct val="50000"/>
              </a:spcBef>
              <a:buClr>
                <a:srgbClr val="800000"/>
              </a:buClr>
              <a:buSzPct val="80000"/>
              <a:buFont typeface="Wingdings" panose="05000000000000000000" pitchFamily="2" charset="2"/>
              <a:buChar char="u"/>
            </a:pPr>
            <a:endParaRPr lang="en-US" sz="2200" b="0" smtClean="0">
              <a:effectLst/>
            </a:endParaRPr>
          </a:p>
        </p:txBody>
      </p:sp>
      <p:sp>
        <p:nvSpPr>
          <p:cNvPr id="1187849" name="Rectangle 9"/>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
        <p:nvSpPr>
          <p:cNvPr id="70662" name="Text Box 11"/>
          <p:cNvSpPr txBox="1">
            <a:spLocks noChangeArrowheads="1"/>
          </p:cNvSpPr>
          <p:nvPr/>
        </p:nvSpPr>
        <p:spPr bwMode="auto">
          <a:xfrm>
            <a:off x="609600" y="1462088"/>
            <a:ext cx="5334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006600"/>
                </a:solidFill>
                <a:latin typeface="Arial" panose="020B0604020202020204" pitchFamily="34" charset="0"/>
              </a:rPr>
              <a:t>Responsibility Report</a:t>
            </a:r>
          </a:p>
        </p:txBody>
      </p:sp>
    </p:spTree>
    <p:extLst>
      <p:ext uri="{BB962C8B-B14F-4D97-AF65-F5344CB8AC3E}">
        <p14:creationId xmlns:p14="http://schemas.microsoft.com/office/powerpoint/2010/main" xmlns="" val="190448966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971800" y="1522413"/>
            <a:ext cx="5895975" cy="480218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1683" name="Rectangle 4"/>
          <p:cNvSpPr>
            <a:spLocks noChangeArrowheads="1"/>
          </p:cNvSpPr>
          <p:nvPr/>
        </p:nvSpPr>
        <p:spPr bwMode="auto">
          <a:xfrm>
            <a:off x="228600" y="1441450"/>
            <a:ext cx="2743200" cy="28992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pPr>
            <a:r>
              <a:rPr lang="en-US" sz="1900" b="1" dirty="0">
                <a:solidFill>
                  <a:srgbClr val="800000"/>
                </a:solidFill>
                <a:latin typeface="+mn-lt"/>
              </a:rPr>
              <a:t>Illustration:</a:t>
            </a:r>
            <a:r>
              <a:rPr lang="en-US" sz="1900" dirty="0">
                <a:latin typeface="+mn-lt"/>
              </a:rPr>
              <a:t>  The Marine Division is an investment center. It has budgeted and actual average operating assets of $2,000,000. The manager can control $60,000 of fixed costs.</a:t>
            </a:r>
          </a:p>
        </p:txBody>
      </p:sp>
      <p:sp>
        <p:nvSpPr>
          <p:cNvPr id="1189898" name="Rectangle 10"/>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310335241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Grp="1" noChangeArrowheads="1"/>
          </p:cNvSpPr>
          <p:nvPr>
            <p:ph type="body" sz="half" idx="1"/>
          </p:nvPr>
        </p:nvSpPr>
        <p:spPr bwMode="auto">
          <a:xfrm>
            <a:off x="609600" y="2057400"/>
            <a:ext cx="8153400" cy="38179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sz="2100" smtClean="0">
                <a:solidFill>
                  <a:schemeClr val="tx1"/>
                </a:solidFill>
                <a:effectLst/>
              </a:rPr>
              <a:t>Valuation of operating assets.</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Acquisition cost, book value, appraised value, or fair value.</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Each provides a reliable basis for evaluating performance.</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smtClean="0">
                <a:solidFill>
                  <a:schemeClr val="tx1"/>
                </a:solidFill>
                <a:effectLst/>
              </a:rPr>
              <a:t>Margin (income) measure. </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Controllable margin, income from operations, or net income.</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Only controllable margin is a valid basis for evaluating performance of investment center manager.</a:t>
            </a:r>
          </a:p>
        </p:txBody>
      </p:sp>
      <p:sp>
        <p:nvSpPr>
          <p:cNvPr id="1191942"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
        <p:nvSpPr>
          <p:cNvPr id="72710" name="Text Box 8"/>
          <p:cNvSpPr txBox="1">
            <a:spLocks noChangeArrowheads="1"/>
          </p:cNvSpPr>
          <p:nvPr/>
        </p:nvSpPr>
        <p:spPr bwMode="auto">
          <a:xfrm>
            <a:off x="609600" y="1462088"/>
            <a:ext cx="5334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006600"/>
                </a:solidFill>
                <a:latin typeface="Arial" panose="020B0604020202020204" pitchFamily="34" charset="0"/>
              </a:rPr>
              <a:t>Judgmental Factors in ROI</a:t>
            </a:r>
          </a:p>
        </p:txBody>
      </p:sp>
    </p:spTree>
    <p:extLst>
      <p:ext uri="{BB962C8B-B14F-4D97-AF65-F5344CB8AC3E}">
        <p14:creationId xmlns:p14="http://schemas.microsoft.com/office/powerpoint/2010/main" xmlns="" val="295412773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body" sz="half" idx="1"/>
          </p:nvPr>
        </p:nvSpPr>
        <p:spPr bwMode="auto">
          <a:xfrm>
            <a:off x="609600" y="2057400"/>
            <a:ext cx="8153400" cy="990600"/>
          </a:xfrm>
          <a:solidFill>
            <a:schemeClr val="bg1"/>
          </a:solidFill>
          <a:extLst>
            <a:ext uri="{91240B29-F687-4F45-9708-019B960494DF}">
              <a14:hiddenLine xmlns:a14="http://schemas.microsoft.com/office/drawing/2010/main" xmlns=""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20000"/>
              </a:lnSpc>
              <a:spcBef>
                <a:spcPct val="50000"/>
              </a:spcBef>
              <a:buClrTx/>
              <a:buSzPct val="80000"/>
              <a:buFontTx/>
              <a:buNone/>
            </a:pPr>
            <a:r>
              <a:rPr lang="en-US" sz="2200" b="0" smtClean="0">
                <a:effectLst/>
              </a:rPr>
              <a:t>Improve ROI by increasing controllable margin, and/or reducing average operating assets.</a:t>
            </a:r>
          </a:p>
        </p:txBody>
      </p:sp>
      <p:sp>
        <p:nvSpPr>
          <p:cNvPr id="73732" name="Text Box 5"/>
          <p:cNvSpPr txBox="1">
            <a:spLocks noChangeArrowheads="1"/>
          </p:cNvSpPr>
          <p:nvPr/>
        </p:nvSpPr>
        <p:spPr bwMode="auto">
          <a:xfrm>
            <a:off x="609600" y="1462088"/>
            <a:ext cx="5334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006600"/>
                </a:solidFill>
                <a:latin typeface="+mn-lt"/>
              </a:rPr>
              <a:t>Improving ROI</a:t>
            </a:r>
          </a:p>
        </p:txBody>
      </p:sp>
      <p:pic>
        <p:nvPicPr>
          <p:cNvPr id="73733"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3240088"/>
            <a:ext cx="7467600" cy="2627312"/>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193992" name="Rectangle 8"/>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50963297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3"/>
          <p:cNvSpPr>
            <a:spLocks noGrp="1" noChangeArrowheads="1"/>
          </p:cNvSpPr>
          <p:nvPr>
            <p:ph type="body" sz="half" idx="1"/>
          </p:nvPr>
        </p:nvSpPr>
        <p:spPr bwMode="auto">
          <a:xfrm>
            <a:off x="609600" y="1447800"/>
            <a:ext cx="7924800" cy="3657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nSpc>
                <a:spcPct val="115000"/>
              </a:lnSpc>
              <a:spcBef>
                <a:spcPct val="40000"/>
              </a:spcBef>
              <a:buClr>
                <a:srgbClr val="FF0000"/>
              </a:buClr>
              <a:buFont typeface="Wingdings" panose="05000000000000000000" pitchFamily="2" charset="2"/>
              <a:buNone/>
            </a:pPr>
            <a:r>
              <a:rPr lang="en-US" sz="2200" dirty="0" smtClean="0">
                <a:solidFill>
                  <a:schemeClr val="tx1"/>
                </a:solidFill>
                <a:effectLst/>
              </a:rPr>
              <a:t>Increasing Controllable Margin</a:t>
            </a:r>
            <a:r>
              <a:rPr lang="en-US" sz="2200" b="0" dirty="0" smtClean="0">
                <a:effectLst/>
              </a:rPr>
              <a:t>   </a:t>
            </a:r>
            <a:r>
              <a:rPr lang="en-US" sz="2100" b="0" dirty="0" smtClean="0">
                <a:effectLst/>
              </a:rPr>
              <a:t>Increase ROI by increasing sales </a:t>
            </a:r>
            <a:r>
              <a:rPr lang="en-US" sz="2100" dirty="0" smtClean="0">
                <a:solidFill>
                  <a:srgbClr val="800000"/>
                </a:solidFill>
                <a:effectLst/>
              </a:rPr>
              <a:t>or</a:t>
            </a:r>
            <a:r>
              <a:rPr lang="en-US" sz="2100" b="0" dirty="0" smtClean="0">
                <a:effectLst/>
              </a:rPr>
              <a:t> by reducing variable and controllable fixed costs.</a:t>
            </a:r>
          </a:p>
          <a:p>
            <a:pPr marL="685800" lvl="1" indent="-457200">
              <a:lnSpc>
                <a:spcPct val="115000"/>
              </a:lnSpc>
              <a:spcBef>
                <a:spcPct val="40000"/>
              </a:spcBef>
              <a:buClr>
                <a:srgbClr val="800000"/>
              </a:buClr>
              <a:buSzTx/>
              <a:buFont typeface="Wingdings" panose="05000000000000000000" pitchFamily="2" charset="2"/>
              <a:buAutoNum type="arabicPeriod"/>
            </a:pPr>
            <a:r>
              <a:rPr lang="en-US" sz="2100" dirty="0" smtClean="0">
                <a:solidFill>
                  <a:srgbClr val="800000"/>
                </a:solidFill>
                <a:effectLst/>
              </a:rPr>
              <a:t>Increase sales by 10%.</a:t>
            </a:r>
          </a:p>
          <a:p>
            <a:pPr marL="1257300" lvl="2" indent="-457200">
              <a:lnSpc>
                <a:spcPct val="115000"/>
              </a:lnSpc>
              <a:spcBef>
                <a:spcPct val="40000"/>
              </a:spcBef>
              <a:buClr>
                <a:srgbClr val="800000"/>
              </a:buClr>
              <a:buSzPct val="80000"/>
              <a:buFont typeface="Arial" panose="020B0604020202020204" pitchFamily="34" charset="0"/>
              <a:buChar char="►"/>
            </a:pPr>
            <a:r>
              <a:rPr lang="en-US" b="0" dirty="0" smtClean="0">
                <a:effectLst/>
              </a:rPr>
              <a:t>Sales increase $200,000 and contribution margin increases $90,000 ($200,000 X .45).</a:t>
            </a:r>
          </a:p>
          <a:p>
            <a:pPr marL="1257300" lvl="2" indent="-457200">
              <a:lnSpc>
                <a:spcPct val="115000"/>
              </a:lnSpc>
              <a:spcBef>
                <a:spcPct val="40000"/>
              </a:spcBef>
              <a:buClr>
                <a:srgbClr val="800000"/>
              </a:buClr>
              <a:buSzPct val="80000"/>
              <a:buFont typeface="Arial" panose="020B0604020202020204" pitchFamily="34" charset="0"/>
              <a:buChar char="►"/>
            </a:pPr>
            <a:r>
              <a:rPr lang="en-US" b="0" dirty="0" smtClean="0">
                <a:effectLst/>
              </a:rPr>
              <a:t>Thus, controllable margin increases to $690,000 ($600,000 + $90,000).</a:t>
            </a:r>
          </a:p>
          <a:p>
            <a:pPr marL="1257300" lvl="2" indent="-457200">
              <a:lnSpc>
                <a:spcPct val="115000"/>
              </a:lnSpc>
              <a:spcBef>
                <a:spcPct val="40000"/>
              </a:spcBef>
              <a:buClr>
                <a:srgbClr val="800000"/>
              </a:buClr>
              <a:buSzPct val="80000"/>
              <a:buFont typeface="Arial" panose="020B0604020202020204" pitchFamily="34" charset="0"/>
              <a:buChar char="►"/>
            </a:pPr>
            <a:r>
              <a:rPr lang="en-US" b="0" dirty="0" smtClean="0">
                <a:effectLst/>
              </a:rPr>
              <a:t>New ROI is 13.8%</a:t>
            </a:r>
          </a:p>
        </p:txBody>
      </p:sp>
      <p:pic>
        <p:nvPicPr>
          <p:cNvPr id="74757"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5218113"/>
            <a:ext cx="7772400" cy="954087"/>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043475" name="Rectangle 19"/>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719652089"/>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8"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4876800"/>
            <a:ext cx="7772400" cy="96361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5779" name="Rectangle 2"/>
          <p:cNvSpPr>
            <a:spLocks noGrp="1" noChangeArrowheads="1"/>
          </p:cNvSpPr>
          <p:nvPr>
            <p:ph type="body" sz="half" idx="1"/>
          </p:nvPr>
        </p:nvSpPr>
        <p:spPr bwMode="auto">
          <a:xfrm>
            <a:off x="609600" y="1447800"/>
            <a:ext cx="8382000" cy="3352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nSpc>
                <a:spcPct val="115000"/>
              </a:lnSpc>
              <a:spcBef>
                <a:spcPct val="40000"/>
              </a:spcBef>
              <a:buClr>
                <a:srgbClr val="FF0000"/>
              </a:buClr>
              <a:buFont typeface="Wingdings" panose="05000000000000000000" pitchFamily="2" charset="2"/>
              <a:buNone/>
            </a:pPr>
            <a:r>
              <a:rPr lang="en-US" sz="2200" smtClean="0">
                <a:solidFill>
                  <a:schemeClr val="tx1"/>
                </a:solidFill>
                <a:effectLst/>
              </a:rPr>
              <a:t>Increasing Controllable Margin</a:t>
            </a:r>
            <a:r>
              <a:rPr lang="en-US" sz="2100" b="0" smtClean="0">
                <a:effectLst/>
              </a:rPr>
              <a:t>   Increase ROI by increasing sales </a:t>
            </a:r>
            <a:r>
              <a:rPr lang="en-US" sz="2100" smtClean="0">
                <a:solidFill>
                  <a:srgbClr val="800000"/>
                </a:solidFill>
                <a:effectLst/>
              </a:rPr>
              <a:t>or</a:t>
            </a:r>
            <a:r>
              <a:rPr lang="en-US" sz="2100" b="0" smtClean="0">
                <a:effectLst/>
              </a:rPr>
              <a:t> by reducing variable and controllable fixed costs.</a:t>
            </a:r>
          </a:p>
          <a:p>
            <a:pPr marL="685800" lvl="1" indent="-457200">
              <a:lnSpc>
                <a:spcPct val="115000"/>
              </a:lnSpc>
              <a:spcBef>
                <a:spcPct val="40000"/>
              </a:spcBef>
              <a:buClr>
                <a:srgbClr val="800000"/>
              </a:buClr>
              <a:buSzTx/>
              <a:buFont typeface="Wingdings" panose="05000000000000000000" pitchFamily="2" charset="2"/>
              <a:buAutoNum type="arabicPeriod" startAt="2"/>
            </a:pPr>
            <a:r>
              <a:rPr lang="en-US" sz="2100" smtClean="0">
                <a:solidFill>
                  <a:srgbClr val="800000"/>
                </a:solidFill>
                <a:effectLst/>
              </a:rPr>
              <a:t>Decrease variable and fixed costs 10%.</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Total costs decrease $140,000 [$1,100,000 - ($300,000 X 10%)].</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Controllable margin becomes $740,000.</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New ROI becomes 14.8%.</a:t>
            </a:r>
          </a:p>
        </p:txBody>
      </p:sp>
      <p:sp>
        <p:nvSpPr>
          <p:cNvPr id="1196045" name="Rectangle 13"/>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048472252"/>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4876800"/>
            <a:ext cx="7772400" cy="896938"/>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6803" name="Rectangle 3"/>
          <p:cNvSpPr>
            <a:spLocks noGrp="1" noChangeArrowheads="1"/>
          </p:cNvSpPr>
          <p:nvPr>
            <p:ph type="body" sz="half" idx="1"/>
          </p:nvPr>
        </p:nvSpPr>
        <p:spPr bwMode="auto">
          <a:xfrm>
            <a:off x="609600" y="1406525"/>
            <a:ext cx="8153400" cy="31115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457200" indent="-457200">
              <a:lnSpc>
                <a:spcPct val="120000"/>
              </a:lnSpc>
              <a:spcBef>
                <a:spcPct val="50000"/>
              </a:spcBef>
              <a:buClr>
                <a:srgbClr val="FF0000"/>
              </a:buClr>
              <a:buFont typeface="Wingdings" panose="05000000000000000000" pitchFamily="2" charset="2"/>
              <a:buNone/>
            </a:pPr>
            <a:r>
              <a:rPr lang="en-US" sz="2500" dirty="0" smtClean="0">
                <a:solidFill>
                  <a:schemeClr val="tx1"/>
                </a:solidFill>
                <a:effectLst/>
              </a:rPr>
              <a:t>Reducing Average Operating Assets</a:t>
            </a:r>
            <a:r>
              <a:rPr lang="en-US" sz="2200" b="0" dirty="0" smtClean="0">
                <a:effectLst/>
              </a:rPr>
              <a:t>   </a:t>
            </a:r>
          </a:p>
          <a:p>
            <a:pPr marL="685800" lvl="1" indent="-457200">
              <a:lnSpc>
                <a:spcPct val="120000"/>
              </a:lnSpc>
              <a:spcBef>
                <a:spcPct val="50000"/>
              </a:spcBef>
              <a:buClr>
                <a:srgbClr val="800000"/>
              </a:buClr>
              <a:buSzPct val="80000"/>
              <a:buFont typeface="Arial" panose="020B0604020202020204" pitchFamily="34" charset="0"/>
              <a:buChar char="►"/>
            </a:pPr>
            <a:r>
              <a:rPr lang="en-US" sz="2100" b="0" dirty="0" smtClean="0">
                <a:effectLst/>
              </a:rPr>
              <a:t>Assume that average operating assets are reduced 10% or $500,000 ($5,000,000 x .10). </a:t>
            </a:r>
          </a:p>
          <a:p>
            <a:pPr marL="685800" lvl="1" indent="-457200">
              <a:lnSpc>
                <a:spcPct val="120000"/>
              </a:lnSpc>
              <a:spcBef>
                <a:spcPct val="50000"/>
              </a:spcBef>
              <a:buClr>
                <a:srgbClr val="800000"/>
              </a:buClr>
              <a:buSzPct val="80000"/>
              <a:buFont typeface="Arial" panose="020B0604020202020204" pitchFamily="34" charset="0"/>
              <a:buChar char="►"/>
            </a:pPr>
            <a:r>
              <a:rPr lang="en-US" sz="2100" b="0" dirty="0" smtClean="0">
                <a:effectLst/>
              </a:rPr>
              <a:t>Average operating assets become $4,500,000.</a:t>
            </a:r>
          </a:p>
          <a:p>
            <a:pPr marL="685800" lvl="1" indent="-457200">
              <a:lnSpc>
                <a:spcPct val="120000"/>
              </a:lnSpc>
              <a:spcBef>
                <a:spcPct val="50000"/>
              </a:spcBef>
              <a:buClr>
                <a:srgbClr val="800000"/>
              </a:buClr>
              <a:buSzPct val="80000"/>
              <a:buFont typeface="Arial" panose="020B0604020202020204" pitchFamily="34" charset="0"/>
              <a:buChar char="►"/>
            </a:pPr>
            <a:r>
              <a:rPr lang="en-US" sz="2100" b="0" dirty="0" smtClean="0">
                <a:effectLst/>
              </a:rPr>
              <a:t>Controllable margin remains unchanged at $600,000.</a:t>
            </a:r>
          </a:p>
          <a:p>
            <a:pPr marL="685800" lvl="1" indent="-457200">
              <a:lnSpc>
                <a:spcPct val="120000"/>
              </a:lnSpc>
              <a:spcBef>
                <a:spcPct val="50000"/>
              </a:spcBef>
              <a:buClr>
                <a:srgbClr val="800000"/>
              </a:buClr>
              <a:buSzPct val="80000"/>
              <a:buFont typeface="Arial" panose="020B0604020202020204" pitchFamily="34" charset="0"/>
              <a:buChar char="►"/>
            </a:pPr>
            <a:r>
              <a:rPr lang="en-US" sz="2100" b="0" dirty="0" smtClean="0">
                <a:effectLst/>
              </a:rPr>
              <a:t>New ROI is 13.3%,</a:t>
            </a:r>
          </a:p>
        </p:txBody>
      </p:sp>
      <p:sp>
        <p:nvSpPr>
          <p:cNvPr id="1199112" name="Rectangle 8"/>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Types of Responsibility Centers</a:t>
            </a:r>
          </a:p>
        </p:txBody>
      </p:sp>
    </p:spTree>
    <p:extLst>
      <p:ext uri="{BB962C8B-B14F-4D97-AF65-F5344CB8AC3E}">
        <p14:creationId xmlns:p14="http://schemas.microsoft.com/office/powerpoint/2010/main" xmlns="" val="2343591366"/>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7826" name="Rectangle 8"/>
          <p:cNvSpPr>
            <a:spLocks noGrp="1" noChangeArrowheads="1"/>
          </p:cNvSpPr>
          <p:nvPr>
            <p:ph type="body" idx="1"/>
          </p:nvPr>
        </p:nvSpPr>
        <p:spPr bwMode="auto">
          <a:xfrm>
            <a:off x="533400" y="2066925"/>
            <a:ext cx="8077200" cy="4181475"/>
          </a:xfrm>
          <a:solidFill>
            <a:schemeClr val="bg1"/>
          </a:solidFill>
          <a:extLst>
            <a:ext uri="{91240B29-F687-4F45-9708-019B960494DF}">
              <a14:hiddenLine xmlns:a14="http://schemas.microsoft.com/office/drawing/2010/main" xmlns="" w="12700">
                <a:solidFill>
                  <a:srgbClr val="000000"/>
                </a:solidFill>
                <a:miter lim="800000"/>
                <a:headEnd/>
                <a:tailEnd/>
              </a14:hiddenLine>
            </a:ext>
          </a:extLst>
        </p:spPr>
        <p:txBody>
          <a:bodyPr vert="horz" wrap="square" lIns="182562" tIns="46038" rIns="182562" bIns="46038" numCol="1" anchor="t" anchorCtr="0" compatLnSpc="1">
            <a:prstTxWarp prst="textNoShape">
              <a:avLst/>
            </a:prstTxWarp>
            <a:spAutoFit/>
          </a:bodyPr>
          <a:lstStyle/>
          <a:p>
            <a:pPr marL="0" indent="0">
              <a:buFont typeface="Wingdings" panose="05000000000000000000" pitchFamily="2" charset="2"/>
              <a:buNone/>
            </a:pPr>
            <a:r>
              <a:rPr lang="en-US" sz="2200" b="0" dirty="0" smtClean="0">
                <a:effectLst/>
              </a:rPr>
              <a:t>In the formula for return on investment (ROI), the factors for controllable margin and operating assets are, respectively:</a:t>
            </a:r>
          </a:p>
          <a:p>
            <a:pPr marL="685800" lvl="1" indent="-400050">
              <a:spcBef>
                <a:spcPct val="50000"/>
              </a:spcBef>
              <a:buClr>
                <a:schemeClr val="tx1"/>
              </a:buClr>
              <a:buSzTx/>
              <a:buFont typeface="Wingdings" panose="05000000000000000000" pitchFamily="2" charset="2"/>
              <a:buAutoNum type="alphaLcPeriod"/>
            </a:pPr>
            <a:r>
              <a:rPr lang="en-US" sz="2200" b="0" dirty="0" smtClean="0">
                <a:solidFill>
                  <a:schemeClr val="tx1"/>
                </a:solidFill>
                <a:effectLst/>
              </a:rPr>
              <a:t>Controllable margin percentage and total operating assets.</a:t>
            </a:r>
          </a:p>
          <a:p>
            <a:pPr marL="685800" lvl="1" indent="-400050">
              <a:spcBef>
                <a:spcPct val="50000"/>
              </a:spcBef>
              <a:buClr>
                <a:schemeClr val="tx1"/>
              </a:buClr>
              <a:buSzTx/>
              <a:buFont typeface="Wingdings" panose="05000000000000000000" pitchFamily="2" charset="2"/>
              <a:buAutoNum type="alphaLcPeriod"/>
            </a:pPr>
            <a:r>
              <a:rPr lang="en-US" sz="2200" b="0" dirty="0" smtClean="0">
                <a:solidFill>
                  <a:schemeClr val="tx1"/>
                </a:solidFill>
                <a:effectLst/>
              </a:rPr>
              <a:t>Controllable margin dollars and average operating assets. </a:t>
            </a:r>
          </a:p>
          <a:p>
            <a:pPr marL="685800" lvl="1" indent="-400050">
              <a:spcBef>
                <a:spcPct val="50000"/>
              </a:spcBef>
              <a:buClr>
                <a:schemeClr val="tx1"/>
              </a:buClr>
              <a:buSzTx/>
              <a:buFont typeface="Wingdings" panose="05000000000000000000" pitchFamily="2" charset="2"/>
              <a:buAutoNum type="alphaLcPeriod"/>
            </a:pPr>
            <a:r>
              <a:rPr lang="en-US" sz="2200" b="0" dirty="0" smtClean="0">
                <a:solidFill>
                  <a:schemeClr val="tx1"/>
                </a:solidFill>
                <a:effectLst/>
              </a:rPr>
              <a:t>Controllable margin dollars and total assets.</a:t>
            </a:r>
          </a:p>
          <a:p>
            <a:pPr marL="685800" lvl="1" indent="-400050">
              <a:spcBef>
                <a:spcPct val="50000"/>
              </a:spcBef>
              <a:buClr>
                <a:schemeClr val="tx1"/>
              </a:buClr>
              <a:buSzTx/>
              <a:buFont typeface="Wingdings" panose="05000000000000000000" pitchFamily="2" charset="2"/>
              <a:buAutoNum type="alphaLcPeriod"/>
            </a:pPr>
            <a:r>
              <a:rPr lang="en-US" sz="2200" b="0" dirty="0" smtClean="0">
                <a:solidFill>
                  <a:schemeClr val="tx1"/>
                </a:solidFill>
                <a:effectLst/>
              </a:rPr>
              <a:t>Controllable margin percentage and average operating assets.</a:t>
            </a:r>
          </a:p>
          <a:p>
            <a:pPr marL="0" indent="0">
              <a:buFont typeface="Wingdings" panose="05000000000000000000" pitchFamily="2" charset="2"/>
              <a:buNone/>
            </a:pPr>
            <a:endParaRPr lang="en-US" sz="2200" b="0" dirty="0" smtClean="0">
              <a:effectLst/>
            </a:endParaRPr>
          </a:p>
        </p:txBody>
      </p:sp>
      <p:sp>
        <p:nvSpPr>
          <p:cNvPr id="1079306" name="Oval 10"/>
          <p:cNvSpPr>
            <a:spLocks noChangeArrowheads="1"/>
          </p:cNvSpPr>
          <p:nvPr/>
        </p:nvSpPr>
        <p:spPr bwMode="auto">
          <a:xfrm>
            <a:off x="895350" y="388620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solidFill>
                <a:srgbClr val="A50021"/>
              </a:solidFill>
              <a:latin typeface="Arial" panose="020B0604020202020204" pitchFamily="34" charset="0"/>
            </a:endParaRPr>
          </a:p>
        </p:txBody>
      </p:sp>
      <p:sp>
        <p:nvSpPr>
          <p:cNvPr id="1079313" name="Rectangle 1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Types of Responsibility Centers</a:t>
            </a:r>
          </a:p>
        </p:txBody>
      </p:sp>
      <p:sp>
        <p:nvSpPr>
          <p:cNvPr id="77831" name="Text Box 19"/>
          <p:cNvSpPr txBox="1">
            <a:spLocks noChangeArrowheads="1"/>
          </p:cNvSpPr>
          <p:nvPr/>
        </p:nvSpPr>
        <p:spPr bwMode="auto">
          <a:xfrm>
            <a:off x="609600" y="1462088"/>
            <a:ext cx="5334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Review Question</a:t>
            </a:r>
          </a:p>
        </p:txBody>
      </p:sp>
      <p:sp>
        <p:nvSpPr>
          <p:cNvPr id="2" name="Slide Number Placeholder 1"/>
          <p:cNvSpPr>
            <a:spLocks noGrp="1"/>
          </p:cNvSpPr>
          <p:nvPr>
            <p:ph type="sldNum" sz="quarter" idx="11"/>
          </p:nvPr>
        </p:nvSpPr>
        <p:spPr/>
        <p:txBody>
          <a:bodyPr/>
          <a:lstStyle/>
          <a:p>
            <a:fld id="{63102E1D-CDDF-4255-850E-DAEF812446BD}" type="slidenum">
              <a:rPr lang="en-US" smtClean="0"/>
              <a:pPr/>
              <a:t>48</a:t>
            </a:fld>
            <a:endParaRPr lang="en-US"/>
          </a:p>
        </p:txBody>
      </p:sp>
    </p:spTree>
    <p:extLst>
      <p:ext uri="{BB962C8B-B14F-4D97-AF65-F5344CB8AC3E}">
        <p14:creationId xmlns:p14="http://schemas.microsoft.com/office/powerpoint/2010/main" xmlns="" val="31588743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79306"/>
                                        </p:tgtEl>
                                        <p:attrNameLst>
                                          <p:attrName>style.visibility</p:attrName>
                                        </p:attrNameLst>
                                      </p:cBhvr>
                                      <p:to>
                                        <p:strVal val="visible"/>
                                      </p:to>
                                    </p:set>
                                    <p:animEffect transition="in" filter="wipe(left)">
                                      <p:cBhvr>
                                        <p:cTn id="7" dur="500"/>
                                        <p:tgtEl>
                                          <p:spTgt spid="1079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9306"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8850" name="Picture 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457200"/>
            <a:ext cx="7572375" cy="5889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78851" name="Picture 1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29400" y="498475"/>
            <a:ext cx="1438275"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78852" name="Rectangle 14"/>
          <p:cNvSpPr>
            <a:spLocks noChangeArrowheads="1"/>
          </p:cNvSpPr>
          <p:nvPr/>
        </p:nvSpPr>
        <p:spPr bwMode="auto">
          <a:xfrm>
            <a:off x="3200400" y="5867400"/>
            <a:ext cx="1371600" cy="228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2" name="Slide Number Placeholder 1"/>
          <p:cNvSpPr>
            <a:spLocks noGrp="1"/>
          </p:cNvSpPr>
          <p:nvPr>
            <p:ph type="sldNum" sz="quarter" idx="11"/>
          </p:nvPr>
        </p:nvSpPr>
        <p:spPr/>
        <p:txBody>
          <a:bodyPr/>
          <a:lstStyle/>
          <a:p>
            <a:fld id="{63102E1D-CDDF-4255-850E-DAEF812446BD}" type="slidenum">
              <a:rPr lang="en-US" smtClean="0"/>
              <a:pPr/>
              <a:t>49</a:t>
            </a:fld>
            <a:endParaRPr lang="en-US"/>
          </a:p>
        </p:txBody>
      </p:sp>
    </p:spTree>
    <p:extLst>
      <p:ext uri="{BB962C8B-B14F-4D97-AF65-F5344CB8AC3E}">
        <p14:creationId xmlns:p14="http://schemas.microsoft.com/office/powerpoint/2010/main" xmlns="" val="685932480"/>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3"/>
          <p:cNvSpPr>
            <a:spLocks noChangeArrowheads="1"/>
          </p:cNvSpPr>
          <p:nvPr/>
        </p:nvSpPr>
        <p:spPr bwMode="auto">
          <a:xfrm>
            <a:off x="590550" y="1335088"/>
            <a:ext cx="8020050" cy="874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60000"/>
              </a:spcBef>
              <a:buClr>
                <a:srgbClr val="A50021"/>
              </a:buClr>
              <a:buSzPct val="75000"/>
              <a:buFont typeface="Wingdings" panose="05000000000000000000" pitchFamily="2" charset="2"/>
              <a:buNone/>
            </a:pPr>
            <a:r>
              <a:rPr lang="en-US" sz="1800" dirty="0">
                <a:latin typeface="+mn-lt"/>
              </a:rPr>
              <a:t>The service division of Metro Industries reported the following results for 2014.</a:t>
            </a:r>
          </a:p>
        </p:txBody>
      </p:sp>
      <p:sp>
        <p:nvSpPr>
          <p:cNvPr id="79876" name="Rectangle 15"/>
          <p:cNvSpPr>
            <a:spLocks noChangeArrowheads="1"/>
          </p:cNvSpPr>
          <p:nvPr/>
        </p:nvSpPr>
        <p:spPr bwMode="auto">
          <a:xfrm>
            <a:off x="609600" y="1981200"/>
            <a:ext cx="81534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a:tabLst>
                <a:tab pos="1371600" algn="l"/>
                <a:tab pos="6743700" algn="r"/>
              </a:tabLst>
              <a:defRPr sz="2400">
                <a:solidFill>
                  <a:schemeClr val="tx1"/>
                </a:solidFill>
                <a:latin typeface="Comic Sans MS" panose="030F0702030302020204" pitchFamily="66" charset="0"/>
              </a:defRPr>
            </a:lvl1pPr>
            <a:lvl2pPr marL="685800" indent="-457200">
              <a:tabLst>
                <a:tab pos="1371600" algn="l"/>
                <a:tab pos="6743700" algn="r"/>
              </a:tabLst>
              <a:defRPr sz="2400">
                <a:solidFill>
                  <a:schemeClr val="tx1"/>
                </a:solidFill>
                <a:latin typeface="Comic Sans MS" panose="030F0702030302020204" pitchFamily="66" charset="0"/>
              </a:defRPr>
            </a:lvl2pPr>
            <a:lvl3pPr marL="1143000" indent="-228600">
              <a:tabLst>
                <a:tab pos="1371600" algn="l"/>
                <a:tab pos="6743700" algn="r"/>
              </a:tabLst>
              <a:defRPr sz="2400">
                <a:solidFill>
                  <a:schemeClr val="tx1"/>
                </a:solidFill>
                <a:latin typeface="Comic Sans MS" panose="030F0702030302020204" pitchFamily="66" charset="0"/>
              </a:defRPr>
            </a:lvl3pPr>
            <a:lvl4pPr marL="1600200" indent="-228600">
              <a:tabLst>
                <a:tab pos="1371600" algn="l"/>
                <a:tab pos="6743700" algn="r"/>
              </a:tabLst>
              <a:defRPr sz="2400">
                <a:solidFill>
                  <a:schemeClr val="tx1"/>
                </a:solidFill>
                <a:latin typeface="Comic Sans MS" panose="030F0702030302020204" pitchFamily="66" charset="0"/>
              </a:defRPr>
            </a:lvl4pPr>
            <a:lvl5pPr marL="2057400" indent="-228600">
              <a:tabLst>
                <a:tab pos="1371600" algn="l"/>
                <a:tab pos="6743700" algn="r"/>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371600" algn="l"/>
                <a:tab pos="6743700" algn="r"/>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371600" algn="l"/>
                <a:tab pos="6743700" algn="r"/>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371600" algn="l"/>
                <a:tab pos="6743700" algn="r"/>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371600" algn="l"/>
                <a:tab pos="6743700" algn="r"/>
              </a:tabLst>
              <a:defRPr sz="2400">
                <a:solidFill>
                  <a:schemeClr val="tx1"/>
                </a:solidFill>
                <a:latin typeface="Comic Sans MS" panose="030F0702030302020204" pitchFamily="66" charset="0"/>
              </a:defRPr>
            </a:lvl9pPr>
          </a:lstStyle>
          <a:p>
            <a:pPr algn="l">
              <a:spcBef>
                <a:spcPct val="10000"/>
              </a:spcBef>
              <a:buClr>
                <a:srgbClr val="A50021"/>
              </a:buClr>
              <a:buSzPct val="75000"/>
              <a:buFont typeface="Wingdings" panose="05000000000000000000" pitchFamily="2" charset="2"/>
              <a:buNone/>
            </a:pPr>
            <a:r>
              <a:rPr lang="en-US" sz="1800" dirty="0">
                <a:latin typeface="+mn-lt"/>
              </a:rPr>
              <a:t>	Sales 	$400,000</a:t>
            </a:r>
          </a:p>
          <a:p>
            <a:pPr algn="l">
              <a:spcBef>
                <a:spcPct val="10000"/>
              </a:spcBef>
            </a:pPr>
            <a:r>
              <a:rPr lang="en-US" sz="1800" dirty="0">
                <a:latin typeface="+mn-lt"/>
              </a:rPr>
              <a:t>	Variable costs 	320,000</a:t>
            </a:r>
          </a:p>
          <a:p>
            <a:pPr algn="l">
              <a:spcBef>
                <a:spcPct val="10000"/>
              </a:spcBef>
            </a:pPr>
            <a:r>
              <a:rPr lang="en-US" sz="1800" dirty="0">
                <a:latin typeface="+mn-lt"/>
              </a:rPr>
              <a:t>	Controllable fixed costs 	40,800</a:t>
            </a:r>
          </a:p>
          <a:p>
            <a:pPr algn="l">
              <a:spcBef>
                <a:spcPct val="10000"/>
              </a:spcBef>
            </a:pPr>
            <a:r>
              <a:rPr lang="en-US" sz="1800" dirty="0">
                <a:latin typeface="+mn-lt"/>
              </a:rPr>
              <a:t>	Average operating assets 	280,000</a:t>
            </a:r>
          </a:p>
          <a:p>
            <a:pPr algn="l">
              <a:lnSpc>
                <a:spcPct val="115000"/>
              </a:lnSpc>
              <a:spcBef>
                <a:spcPct val="30000"/>
              </a:spcBef>
            </a:pPr>
            <a:r>
              <a:rPr lang="en-US" sz="1800" dirty="0">
                <a:latin typeface="+mn-lt"/>
              </a:rPr>
              <a:t>Management is considering the following independent courses of action in 2015 in order to maximize the return on investment. </a:t>
            </a:r>
          </a:p>
          <a:p>
            <a:pPr lvl="1" algn="l">
              <a:lnSpc>
                <a:spcPct val="115000"/>
              </a:lnSpc>
              <a:spcBef>
                <a:spcPct val="30000"/>
              </a:spcBef>
              <a:buFontTx/>
              <a:buAutoNum type="arabicPeriod"/>
            </a:pPr>
            <a:r>
              <a:rPr lang="en-US" sz="1800" dirty="0">
                <a:latin typeface="+mn-lt"/>
              </a:rPr>
              <a:t>Reduce average operating assets by $80,000, with no change in controllable margin.</a:t>
            </a:r>
          </a:p>
          <a:p>
            <a:pPr lvl="1" algn="l">
              <a:lnSpc>
                <a:spcPct val="115000"/>
              </a:lnSpc>
              <a:spcBef>
                <a:spcPct val="30000"/>
              </a:spcBef>
              <a:buFontTx/>
              <a:buAutoNum type="arabicPeriod"/>
            </a:pPr>
            <a:r>
              <a:rPr lang="en-US" sz="1800" dirty="0">
                <a:latin typeface="+mn-lt"/>
              </a:rPr>
              <a:t>Increase sales $80,000, with no change in the contribution margin percentage.</a:t>
            </a:r>
          </a:p>
          <a:p>
            <a:pPr algn="l">
              <a:lnSpc>
                <a:spcPct val="115000"/>
              </a:lnSpc>
              <a:spcBef>
                <a:spcPct val="30000"/>
              </a:spcBef>
              <a:buFontTx/>
              <a:buAutoNum type="alphaLcPeriod"/>
            </a:pPr>
            <a:r>
              <a:rPr lang="en-US" sz="1800" dirty="0">
                <a:latin typeface="+mn-lt"/>
              </a:rPr>
              <a:t>  Compute controllable margin and the return on investment for 2014.</a:t>
            </a:r>
          </a:p>
          <a:p>
            <a:pPr algn="l">
              <a:lnSpc>
                <a:spcPct val="115000"/>
              </a:lnSpc>
              <a:spcBef>
                <a:spcPct val="30000"/>
              </a:spcBef>
              <a:buFontTx/>
              <a:buAutoNum type="alphaLcPeriod"/>
            </a:pPr>
            <a:r>
              <a:rPr lang="en-US" sz="1800" dirty="0">
                <a:latin typeface="+mn-lt"/>
              </a:rPr>
              <a:t>  Compute controllable margin and the expected return on investment.</a:t>
            </a:r>
          </a:p>
        </p:txBody>
      </p:sp>
      <p:pic>
        <p:nvPicPr>
          <p:cNvPr id="79877" name="Picture 1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xmlns="" val="610224353"/>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2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2332038"/>
            <a:ext cx="8382000" cy="3230562"/>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0899" name="Rectangle 3"/>
          <p:cNvSpPr>
            <a:spLocks noChangeArrowheads="1"/>
          </p:cNvSpPr>
          <p:nvPr/>
        </p:nvSpPr>
        <p:spPr bwMode="auto">
          <a:xfrm>
            <a:off x="609600" y="1335088"/>
            <a:ext cx="8001000" cy="79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60000"/>
              </a:spcBef>
              <a:buClr>
                <a:srgbClr val="A50021"/>
              </a:buClr>
              <a:buSzPct val="75000"/>
              <a:buFont typeface="Wingdings" panose="05000000000000000000" pitchFamily="2" charset="2"/>
              <a:buNone/>
            </a:pPr>
            <a:r>
              <a:rPr lang="en-US" sz="2000" dirty="0">
                <a:latin typeface="+mn-lt"/>
              </a:rPr>
              <a:t>a.  	Compute controllable margin and the return on investment for 2014.</a:t>
            </a:r>
          </a:p>
        </p:txBody>
      </p:sp>
      <p:sp>
        <p:nvSpPr>
          <p:cNvPr id="1215497" name="Rectangle 9"/>
          <p:cNvSpPr>
            <a:spLocks noChangeArrowheads="1"/>
          </p:cNvSpPr>
          <p:nvPr/>
        </p:nvSpPr>
        <p:spPr bwMode="auto">
          <a:xfrm>
            <a:off x="1828800" y="2941638"/>
            <a:ext cx="6781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498" name="Rectangle 10"/>
          <p:cNvSpPr>
            <a:spLocks noChangeArrowheads="1"/>
          </p:cNvSpPr>
          <p:nvPr/>
        </p:nvSpPr>
        <p:spPr bwMode="auto">
          <a:xfrm>
            <a:off x="1828800" y="3246438"/>
            <a:ext cx="6781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499" name="Rectangle 11"/>
          <p:cNvSpPr>
            <a:spLocks noChangeArrowheads="1"/>
          </p:cNvSpPr>
          <p:nvPr/>
        </p:nvSpPr>
        <p:spPr bwMode="auto">
          <a:xfrm>
            <a:off x="1828800" y="3551238"/>
            <a:ext cx="6781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500" name="Rectangle 12"/>
          <p:cNvSpPr>
            <a:spLocks noChangeArrowheads="1"/>
          </p:cNvSpPr>
          <p:nvPr/>
        </p:nvSpPr>
        <p:spPr bwMode="auto">
          <a:xfrm>
            <a:off x="1828800" y="3856038"/>
            <a:ext cx="6781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501" name="Rectangle 13"/>
          <p:cNvSpPr>
            <a:spLocks noChangeArrowheads="1"/>
          </p:cNvSpPr>
          <p:nvPr/>
        </p:nvSpPr>
        <p:spPr bwMode="auto">
          <a:xfrm>
            <a:off x="1828800" y="4237038"/>
            <a:ext cx="6781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502" name="Rectangle 14"/>
          <p:cNvSpPr>
            <a:spLocks noChangeArrowheads="1"/>
          </p:cNvSpPr>
          <p:nvPr/>
        </p:nvSpPr>
        <p:spPr bwMode="auto">
          <a:xfrm>
            <a:off x="5638800" y="4770438"/>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503" name="Rectangle 15"/>
          <p:cNvSpPr>
            <a:spLocks noChangeArrowheads="1"/>
          </p:cNvSpPr>
          <p:nvPr/>
        </p:nvSpPr>
        <p:spPr bwMode="auto">
          <a:xfrm>
            <a:off x="5638800" y="5151438"/>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5504" name="Rectangle 16"/>
          <p:cNvSpPr>
            <a:spLocks noChangeArrowheads="1"/>
          </p:cNvSpPr>
          <p:nvPr/>
        </p:nvSpPr>
        <p:spPr bwMode="auto">
          <a:xfrm>
            <a:off x="7315200" y="4922838"/>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80909" name="Picture 1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xmlns="" val="2699304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215497"/>
                                        </p:tgtEl>
                                      </p:cBhvr>
                                    </p:animEffect>
                                    <p:set>
                                      <p:cBhvr>
                                        <p:cTn id="7" dur="1" fill="hold">
                                          <p:stCondLst>
                                            <p:cond delay="499"/>
                                          </p:stCondLst>
                                        </p:cTn>
                                        <p:tgtEl>
                                          <p:spTgt spid="121549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215498"/>
                                        </p:tgtEl>
                                      </p:cBhvr>
                                    </p:animEffect>
                                    <p:set>
                                      <p:cBhvr>
                                        <p:cTn id="12" dur="1" fill="hold">
                                          <p:stCondLst>
                                            <p:cond delay="499"/>
                                          </p:stCondLst>
                                        </p:cTn>
                                        <p:tgtEl>
                                          <p:spTgt spid="121549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215499"/>
                                        </p:tgtEl>
                                      </p:cBhvr>
                                    </p:animEffect>
                                    <p:set>
                                      <p:cBhvr>
                                        <p:cTn id="17" dur="1" fill="hold">
                                          <p:stCondLst>
                                            <p:cond delay="499"/>
                                          </p:stCondLst>
                                        </p:cTn>
                                        <p:tgtEl>
                                          <p:spTgt spid="1215499"/>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215500"/>
                                        </p:tgtEl>
                                      </p:cBhvr>
                                    </p:animEffect>
                                    <p:set>
                                      <p:cBhvr>
                                        <p:cTn id="22" dur="1" fill="hold">
                                          <p:stCondLst>
                                            <p:cond delay="499"/>
                                          </p:stCondLst>
                                        </p:cTn>
                                        <p:tgtEl>
                                          <p:spTgt spid="1215500"/>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215501"/>
                                        </p:tgtEl>
                                      </p:cBhvr>
                                    </p:animEffect>
                                    <p:set>
                                      <p:cBhvr>
                                        <p:cTn id="27" dur="1" fill="hold">
                                          <p:stCondLst>
                                            <p:cond delay="499"/>
                                          </p:stCondLst>
                                        </p:cTn>
                                        <p:tgtEl>
                                          <p:spTgt spid="1215501"/>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215502"/>
                                        </p:tgtEl>
                                      </p:cBhvr>
                                    </p:animEffect>
                                    <p:set>
                                      <p:cBhvr>
                                        <p:cTn id="32" dur="1" fill="hold">
                                          <p:stCondLst>
                                            <p:cond delay="499"/>
                                          </p:stCondLst>
                                        </p:cTn>
                                        <p:tgtEl>
                                          <p:spTgt spid="121550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215503"/>
                                        </p:tgtEl>
                                      </p:cBhvr>
                                    </p:animEffect>
                                    <p:set>
                                      <p:cBhvr>
                                        <p:cTn id="37" dur="1" fill="hold">
                                          <p:stCondLst>
                                            <p:cond delay="499"/>
                                          </p:stCondLst>
                                        </p:cTn>
                                        <p:tgtEl>
                                          <p:spTgt spid="1215503"/>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215504"/>
                                        </p:tgtEl>
                                      </p:cBhvr>
                                    </p:animEffect>
                                    <p:set>
                                      <p:cBhvr>
                                        <p:cTn id="42" dur="1" fill="hold">
                                          <p:stCondLst>
                                            <p:cond delay="499"/>
                                          </p:stCondLst>
                                        </p:cTn>
                                        <p:tgtEl>
                                          <p:spTgt spid="12155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5497" grpId="0" animBg="1"/>
      <p:bldP spid="1215498" grpId="0" animBg="1"/>
      <p:bldP spid="1215499" grpId="0" animBg="1"/>
      <p:bldP spid="1215500" grpId="0" animBg="1"/>
      <p:bldP spid="1215501" grpId="0" animBg="1"/>
      <p:bldP spid="1215502" grpId="0" animBg="1"/>
      <p:bldP spid="1215503" grpId="0" animBg="1"/>
      <p:bldP spid="1215504"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2" name="Picture 2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2209800"/>
            <a:ext cx="8153400" cy="4198938"/>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217544" name="Rectangle 8"/>
          <p:cNvSpPr>
            <a:spLocks noChangeArrowheads="1"/>
          </p:cNvSpPr>
          <p:nvPr/>
        </p:nvSpPr>
        <p:spPr bwMode="auto">
          <a:xfrm>
            <a:off x="914400" y="3048000"/>
            <a:ext cx="2362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49" name="Rectangle 13"/>
          <p:cNvSpPr>
            <a:spLocks noChangeArrowheads="1"/>
          </p:cNvSpPr>
          <p:nvPr/>
        </p:nvSpPr>
        <p:spPr bwMode="auto">
          <a:xfrm>
            <a:off x="5562600" y="5638800"/>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0" name="Rectangle 14"/>
          <p:cNvSpPr>
            <a:spLocks noChangeArrowheads="1"/>
          </p:cNvSpPr>
          <p:nvPr/>
        </p:nvSpPr>
        <p:spPr bwMode="auto">
          <a:xfrm>
            <a:off x="5562600" y="6019800"/>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1" name="Rectangle 15"/>
          <p:cNvSpPr>
            <a:spLocks noChangeArrowheads="1"/>
          </p:cNvSpPr>
          <p:nvPr/>
        </p:nvSpPr>
        <p:spPr bwMode="auto">
          <a:xfrm>
            <a:off x="7239000" y="5791200"/>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3" name="Rectangle 17"/>
          <p:cNvSpPr>
            <a:spLocks noChangeArrowheads="1"/>
          </p:cNvSpPr>
          <p:nvPr/>
        </p:nvSpPr>
        <p:spPr bwMode="auto">
          <a:xfrm>
            <a:off x="3581400" y="2819400"/>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4" name="Rectangle 18"/>
          <p:cNvSpPr>
            <a:spLocks noChangeArrowheads="1"/>
          </p:cNvSpPr>
          <p:nvPr/>
        </p:nvSpPr>
        <p:spPr bwMode="auto">
          <a:xfrm>
            <a:off x="762000" y="3886200"/>
            <a:ext cx="7696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5" name="Rectangle 19"/>
          <p:cNvSpPr>
            <a:spLocks noChangeArrowheads="1"/>
          </p:cNvSpPr>
          <p:nvPr/>
        </p:nvSpPr>
        <p:spPr bwMode="auto">
          <a:xfrm>
            <a:off x="762000" y="4191000"/>
            <a:ext cx="7696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6" name="Rectangle 20"/>
          <p:cNvSpPr>
            <a:spLocks noChangeArrowheads="1"/>
          </p:cNvSpPr>
          <p:nvPr/>
        </p:nvSpPr>
        <p:spPr bwMode="auto">
          <a:xfrm>
            <a:off x="762000" y="4495800"/>
            <a:ext cx="7696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7" name="Rectangle 21"/>
          <p:cNvSpPr>
            <a:spLocks noChangeArrowheads="1"/>
          </p:cNvSpPr>
          <p:nvPr/>
        </p:nvSpPr>
        <p:spPr bwMode="auto">
          <a:xfrm>
            <a:off x="762000" y="4800600"/>
            <a:ext cx="7696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17558" name="Rectangle 22"/>
          <p:cNvSpPr>
            <a:spLocks noChangeArrowheads="1"/>
          </p:cNvSpPr>
          <p:nvPr/>
        </p:nvSpPr>
        <p:spPr bwMode="auto">
          <a:xfrm>
            <a:off x="762000" y="5181600"/>
            <a:ext cx="7696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81934" name="Picture 2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81935" name="Rectangle 24"/>
          <p:cNvSpPr>
            <a:spLocks noChangeArrowheads="1"/>
          </p:cNvSpPr>
          <p:nvPr/>
        </p:nvSpPr>
        <p:spPr bwMode="auto">
          <a:xfrm>
            <a:off x="609600" y="1335088"/>
            <a:ext cx="8001000" cy="79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60000"/>
              </a:spcBef>
              <a:buClr>
                <a:srgbClr val="A50021"/>
              </a:buClr>
              <a:buSzPct val="75000"/>
              <a:buFont typeface="Wingdings" panose="05000000000000000000" pitchFamily="2" charset="2"/>
              <a:buNone/>
            </a:pPr>
            <a:r>
              <a:rPr lang="en-US" sz="2000" dirty="0">
                <a:latin typeface="+mn-lt"/>
              </a:rPr>
              <a:t>b.  	Compute controllable margin and the expected return on investment.</a:t>
            </a:r>
          </a:p>
        </p:txBody>
      </p:sp>
    </p:spTree>
    <p:extLst>
      <p:ext uri="{BB962C8B-B14F-4D97-AF65-F5344CB8AC3E}">
        <p14:creationId xmlns:p14="http://schemas.microsoft.com/office/powerpoint/2010/main" xmlns="" val="37713199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217544"/>
                                        </p:tgtEl>
                                      </p:cBhvr>
                                    </p:animEffect>
                                    <p:set>
                                      <p:cBhvr>
                                        <p:cTn id="7" dur="1" fill="hold">
                                          <p:stCondLst>
                                            <p:cond delay="499"/>
                                          </p:stCondLst>
                                        </p:cTn>
                                        <p:tgtEl>
                                          <p:spTgt spid="1217544"/>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217553"/>
                                        </p:tgtEl>
                                      </p:cBhvr>
                                    </p:animEffect>
                                    <p:set>
                                      <p:cBhvr>
                                        <p:cTn id="12" dur="1" fill="hold">
                                          <p:stCondLst>
                                            <p:cond delay="499"/>
                                          </p:stCondLst>
                                        </p:cTn>
                                        <p:tgtEl>
                                          <p:spTgt spid="121755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217554"/>
                                        </p:tgtEl>
                                      </p:cBhvr>
                                    </p:animEffect>
                                    <p:set>
                                      <p:cBhvr>
                                        <p:cTn id="17" dur="1" fill="hold">
                                          <p:stCondLst>
                                            <p:cond delay="499"/>
                                          </p:stCondLst>
                                        </p:cTn>
                                        <p:tgtEl>
                                          <p:spTgt spid="121755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217555"/>
                                        </p:tgtEl>
                                      </p:cBhvr>
                                    </p:animEffect>
                                    <p:set>
                                      <p:cBhvr>
                                        <p:cTn id="22" dur="1" fill="hold">
                                          <p:stCondLst>
                                            <p:cond delay="499"/>
                                          </p:stCondLst>
                                        </p:cTn>
                                        <p:tgtEl>
                                          <p:spTgt spid="121755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217556"/>
                                        </p:tgtEl>
                                      </p:cBhvr>
                                    </p:animEffect>
                                    <p:set>
                                      <p:cBhvr>
                                        <p:cTn id="27" dur="1" fill="hold">
                                          <p:stCondLst>
                                            <p:cond delay="499"/>
                                          </p:stCondLst>
                                        </p:cTn>
                                        <p:tgtEl>
                                          <p:spTgt spid="121755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217557"/>
                                        </p:tgtEl>
                                      </p:cBhvr>
                                    </p:animEffect>
                                    <p:set>
                                      <p:cBhvr>
                                        <p:cTn id="32" dur="1" fill="hold">
                                          <p:stCondLst>
                                            <p:cond delay="499"/>
                                          </p:stCondLst>
                                        </p:cTn>
                                        <p:tgtEl>
                                          <p:spTgt spid="121755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217558"/>
                                        </p:tgtEl>
                                      </p:cBhvr>
                                    </p:animEffect>
                                    <p:set>
                                      <p:cBhvr>
                                        <p:cTn id="37" dur="1" fill="hold">
                                          <p:stCondLst>
                                            <p:cond delay="499"/>
                                          </p:stCondLst>
                                        </p:cTn>
                                        <p:tgtEl>
                                          <p:spTgt spid="1217558"/>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217549"/>
                                        </p:tgtEl>
                                      </p:cBhvr>
                                    </p:animEffect>
                                    <p:set>
                                      <p:cBhvr>
                                        <p:cTn id="42" dur="1" fill="hold">
                                          <p:stCondLst>
                                            <p:cond delay="499"/>
                                          </p:stCondLst>
                                        </p:cTn>
                                        <p:tgtEl>
                                          <p:spTgt spid="121754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217550"/>
                                        </p:tgtEl>
                                      </p:cBhvr>
                                    </p:animEffect>
                                    <p:set>
                                      <p:cBhvr>
                                        <p:cTn id="47" dur="1" fill="hold">
                                          <p:stCondLst>
                                            <p:cond delay="499"/>
                                          </p:stCondLst>
                                        </p:cTn>
                                        <p:tgtEl>
                                          <p:spTgt spid="1217550"/>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217551"/>
                                        </p:tgtEl>
                                      </p:cBhvr>
                                    </p:animEffect>
                                    <p:set>
                                      <p:cBhvr>
                                        <p:cTn id="52" dur="1" fill="hold">
                                          <p:stCondLst>
                                            <p:cond delay="499"/>
                                          </p:stCondLst>
                                        </p:cTn>
                                        <p:tgtEl>
                                          <p:spTgt spid="12175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7544" grpId="0" animBg="1"/>
      <p:bldP spid="1217549" grpId="0" animBg="1"/>
      <p:bldP spid="1217550" grpId="0" animBg="1"/>
      <p:bldP spid="1217551" grpId="0" animBg="1"/>
      <p:bldP spid="1217553" grpId="0" animBg="1"/>
      <p:bldP spid="1217554" grpId="0" animBg="1"/>
      <p:bldP spid="1217555" grpId="0" animBg="1"/>
      <p:bldP spid="1217556" grpId="0" animBg="1"/>
      <p:bldP spid="1217557" grpId="0" animBg="1"/>
      <p:bldP spid="1217558"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9586"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82947" name="Text Box 3"/>
          <p:cNvSpPr txBox="1">
            <a:spLocks noChangeArrowheads="1"/>
          </p:cNvSpPr>
          <p:nvPr/>
        </p:nvSpPr>
        <p:spPr bwMode="auto">
          <a:xfrm>
            <a:off x="533400" y="1960563"/>
            <a:ext cx="78486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pPr>
            <a:r>
              <a:rPr lang="en-US" sz="2100" b="1">
                <a:solidFill>
                  <a:srgbClr val="800000"/>
                </a:solidFill>
                <a:latin typeface="+mn-lt"/>
              </a:rPr>
              <a:t>Illustration:</a:t>
            </a:r>
            <a:r>
              <a:rPr lang="en-US" sz="2100">
                <a:latin typeface="+mn-lt"/>
              </a:rPr>
              <a:t>  Electronics Division of Pujols Company has an ROI of 20% computed as follows.</a:t>
            </a:r>
          </a:p>
        </p:txBody>
      </p:sp>
      <p:sp>
        <p:nvSpPr>
          <p:cNvPr id="82948"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mn-lt"/>
            </a:endParaRPr>
          </a:p>
        </p:txBody>
      </p:sp>
      <p:sp>
        <p:nvSpPr>
          <p:cNvPr id="82949" name="Text Box 5"/>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2800">
              <a:latin typeface="Arial" panose="020B0604020202020204" pitchFamily="34" charset="0"/>
            </a:endParaRPr>
          </a:p>
        </p:txBody>
      </p:sp>
      <p:sp>
        <p:nvSpPr>
          <p:cNvPr id="82950" name="Text Box 8"/>
          <p:cNvSpPr txBox="1">
            <a:spLocks noChangeArrowheads="1"/>
          </p:cNvSpPr>
          <p:nvPr/>
        </p:nvSpPr>
        <p:spPr bwMode="auto">
          <a:xfrm>
            <a:off x="533400" y="1427163"/>
            <a:ext cx="807720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100" dirty="0">
                <a:latin typeface="+mn-lt"/>
              </a:rPr>
              <a:t>ROI has a significant disadvantage.</a:t>
            </a:r>
            <a:endParaRPr lang="en-US" sz="2100" b="1" dirty="0">
              <a:solidFill>
                <a:srgbClr val="000076"/>
              </a:solidFill>
              <a:latin typeface="+mn-lt"/>
            </a:endParaRPr>
          </a:p>
        </p:txBody>
      </p:sp>
      <p:pic>
        <p:nvPicPr>
          <p:cNvPr id="82952"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082925"/>
            <a:ext cx="8153400" cy="12604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2954" name="Rectangle 12"/>
          <p:cNvSpPr>
            <a:spLocks noChangeArrowheads="1"/>
          </p:cNvSpPr>
          <p:nvPr/>
        </p:nvSpPr>
        <p:spPr bwMode="auto">
          <a:xfrm>
            <a:off x="533400" y="4657725"/>
            <a:ext cx="80010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pPr>
            <a:r>
              <a:rPr lang="en-US" sz="2100">
                <a:latin typeface="+mn-lt"/>
              </a:rPr>
              <a:t>The Electronics Division is considering producing a new product, a GPS satellite tracker (referred to as Tracker), for its boats.</a:t>
            </a:r>
          </a:p>
        </p:txBody>
      </p:sp>
      <p:sp>
        <p:nvSpPr>
          <p:cNvPr id="82955" name="Rectangle 13"/>
          <p:cNvSpPr>
            <a:spLocks noChangeArrowheads="1"/>
          </p:cNvSpPr>
          <p:nvPr/>
        </p:nvSpPr>
        <p:spPr bwMode="auto">
          <a:xfrm>
            <a:off x="304800" y="457200"/>
            <a:ext cx="8534400" cy="5334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5000" lnSpcReduction="20000"/>
          </a:bodyPr>
          <a:lstStyle/>
          <a:p>
            <a:pP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RESIDUAL </a:t>
            </a:r>
            <a:r>
              <a:rPr lang="en-US" sz="4000" b="1" i="1" dirty="0">
                <a:solidFill>
                  <a:schemeClr val="tx2"/>
                </a:solidFill>
                <a:latin typeface="+mj-lt"/>
                <a:ea typeface="+mj-ea"/>
                <a:cs typeface="+mj-cs"/>
              </a:rPr>
              <a:t>INCOME  </a:t>
            </a:r>
          </a:p>
        </p:txBody>
      </p:sp>
      <p:sp>
        <p:nvSpPr>
          <p:cNvPr id="2" name="Slide Number Placeholder 1"/>
          <p:cNvSpPr>
            <a:spLocks noGrp="1"/>
          </p:cNvSpPr>
          <p:nvPr>
            <p:ph type="sldNum" sz="quarter" idx="11"/>
          </p:nvPr>
        </p:nvSpPr>
        <p:spPr/>
        <p:txBody>
          <a:bodyPr/>
          <a:lstStyle/>
          <a:p>
            <a:fld id="{1F96B538-04E8-4C27-863F-BB24F856BB80}" type="slidenum">
              <a:rPr lang="en-US" smtClean="0"/>
              <a:pPr/>
              <a:t>53</a:t>
            </a:fld>
            <a:endParaRPr lang="en-US"/>
          </a:p>
        </p:txBody>
      </p:sp>
    </p:spTree>
    <p:extLst>
      <p:ext uri="{BB962C8B-B14F-4D97-AF65-F5344CB8AC3E}">
        <p14:creationId xmlns:p14="http://schemas.microsoft.com/office/powerpoint/2010/main" xmlns="" val="600014712"/>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3682"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83971" name="Text Box 3"/>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mn-lt"/>
            </a:endParaRPr>
          </a:p>
        </p:txBody>
      </p:sp>
      <p:sp>
        <p:nvSpPr>
          <p:cNvPr id="83972" name="Text Box 4"/>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2800">
              <a:latin typeface="Arial" panose="020B0604020202020204" pitchFamily="34" charset="0"/>
            </a:endParaRPr>
          </a:p>
        </p:txBody>
      </p:sp>
      <p:sp>
        <p:nvSpPr>
          <p:cNvPr id="83973" name="Text Box 7"/>
          <p:cNvSpPr txBox="1">
            <a:spLocks noChangeArrowheads="1"/>
          </p:cNvSpPr>
          <p:nvPr/>
        </p:nvSpPr>
        <p:spPr bwMode="auto">
          <a:xfrm>
            <a:off x="533400" y="1406525"/>
            <a:ext cx="8077200" cy="124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pPr>
            <a:r>
              <a:rPr lang="en-US" sz="2100">
                <a:latin typeface="+mn-lt"/>
              </a:rPr>
              <a:t>To produce Tracker, operating assets will have to increase $2,000,000. Tracker is expected to generate an additional $260,000 of controllable margin. How will the Tracker effect ROI?</a:t>
            </a:r>
          </a:p>
        </p:txBody>
      </p:sp>
      <p:pic>
        <p:nvPicPr>
          <p:cNvPr id="83976"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3098800"/>
            <a:ext cx="8153400" cy="141922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3977" name="Rectangle 11"/>
          <p:cNvSpPr>
            <a:spLocks noChangeArrowheads="1"/>
          </p:cNvSpPr>
          <p:nvPr/>
        </p:nvSpPr>
        <p:spPr bwMode="auto">
          <a:xfrm>
            <a:off x="533400" y="4876800"/>
            <a:ext cx="80010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pPr>
            <a:r>
              <a:rPr lang="en-US" sz="2100">
                <a:latin typeface="+mn-lt"/>
              </a:rPr>
              <a:t>The problem with this ROI analysis is that it ignores the minimum rate of return on a company’s operating assets.</a:t>
            </a:r>
          </a:p>
        </p:txBody>
      </p:sp>
      <p:sp>
        <p:nvSpPr>
          <p:cNvPr id="83978" name="Rectangle 13"/>
          <p:cNvSpPr>
            <a:spLocks noChangeArrowheads="1"/>
          </p:cNvSpPr>
          <p:nvPr/>
        </p:nvSpPr>
        <p:spPr bwMode="auto">
          <a:xfrm>
            <a:off x="304800" y="457200"/>
            <a:ext cx="8534400" cy="5334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5000" lnSpcReduction="20000"/>
          </a:bodyPr>
          <a:lstStyle/>
          <a:p>
            <a:pP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RESIDUAL </a:t>
            </a:r>
            <a:r>
              <a:rPr lang="en-US" sz="4000" b="1" i="1" dirty="0">
                <a:solidFill>
                  <a:schemeClr val="tx2"/>
                </a:solidFill>
                <a:latin typeface="+mj-lt"/>
                <a:ea typeface="+mj-ea"/>
                <a:cs typeface="+mj-cs"/>
              </a:rPr>
              <a:t>INCOME  </a:t>
            </a:r>
          </a:p>
        </p:txBody>
      </p:sp>
      <p:sp>
        <p:nvSpPr>
          <p:cNvPr id="2" name="Slide Number Placeholder 1"/>
          <p:cNvSpPr>
            <a:spLocks noGrp="1"/>
          </p:cNvSpPr>
          <p:nvPr>
            <p:ph type="sldNum" sz="quarter" idx="11"/>
          </p:nvPr>
        </p:nvSpPr>
        <p:spPr/>
        <p:txBody>
          <a:bodyPr/>
          <a:lstStyle/>
          <a:p>
            <a:fld id="{1F96B538-04E8-4C27-863F-BB24F856BB80}" type="slidenum">
              <a:rPr lang="en-US" smtClean="0"/>
              <a:pPr/>
              <a:t>54</a:t>
            </a:fld>
            <a:endParaRPr lang="en-US"/>
          </a:p>
        </p:txBody>
      </p:sp>
    </p:spTree>
    <p:extLst>
      <p:ext uri="{BB962C8B-B14F-4D97-AF65-F5344CB8AC3E}">
        <p14:creationId xmlns:p14="http://schemas.microsoft.com/office/powerpoint/2010/main" xmlns="" val="1905133088"/>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mn-lt"/>
            </a:endParaRPr>
          </a:p>
        </p:txBody>
      </p:sp>
      <p:sp>
        <p:nvSpPr>
          <p:cNvPr id="84995" name="Text Box 5"/>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2800">
              <a:latin typeface="+mn-lt"/>
            </a:endParaRPr>
          </a:p>
        </p:txBody>
      </p:sp>
      <p:sp>
        <p:nvSpPr>
          <p:cNvPr id="84996" name="Text Box 8"/>
          <p:cNvSpPr txBox="1">
            <a:spLocks noChangeArrowheads="1"/>
          </p:cNvSpPr>
          <p:nvPr/>
        </p:nvSpPr>
        <p:spPr bwMode="auto">
          <a:xfrm>
            <a:off x="609600" y="2057400"/>
            <a:ext cx="8077200" cy="2020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sz="2200">
                <a:latin typeface="+mn-lt"/>
              </a:rPr>
              <a:t>To evaluate performance using minimum rate of return, companies use the </a:t>
            </a:r>
            <a:r>
              <a:rPr lang="en-US" sz="2200" b="1">
                <a:solidFill>
                  <a:srgbClr val="800000"/>
                </a:solidFill>
                <a:latin typeface="+mn-lt"/>
              </a:rPr>
              <a:t>residual income approach</a:t>
            </a:r>
            <a:r>
              <a:rPr lang="en-US" sz="2200">
                <a:latin typeface="+mn-lt"/>
              </a:rPr>
              <a:t>. Residual income is the income that remains after subtracting from the controllable margin the minimum rate of return on a company’s average operating assets.</a:t>
            </a:r>
          </a:p>
        </p:txBody>
      </p:sp>
      <p:pic>
        <p:nvPicPr>
          <p:cNvPr id="84999" name="Picture 1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4360863"/>
            <a:ext cx="8153400" cy="1277937"/>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5000" name="Rectangle 18"/>
          <p:cNvSpPr>
            <a:spLocks noChangeArrowheads="1"/>
          </p:cNvSpPr>
          <p:nvPr/>
        </p:nvSpPr>
        <p:spPr bwMode="auto">
          <a:xfrm>
            <a:off x="304800" y="457200"/>
            <a:ext cx="8534400" cy="5334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5000" lnSpcReduction="20000"/>
          </a:bodyPr>
          <a:lstStyle/>
          <a:p>
            <a:pP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RESIDUAL </a:t>
            </a:r>
            <a:r>
              <a:rPr lang="en-US" sz="4000" b="1" i="1" dirty="0">
                <a:solidFill>
                  <a:schemeClr val="tx2"/>
                </a:solidFill>
                <a:latin typeface="+mj-lt"/>
                <a:ea typeface="+mj-ea"/>
                <a:cs typeface="+mj-cs"/>
              </a:rPr>
              <a:t>INCOME  </a:t>
            </a:r>
          </a:p>
        </p:txBody>
      </p:sp>
      <p:sp>
        <p:nvSpPr>
          <p:cNvPr id="85002" name="Text Box 20"/>
          <p:cNvSpPr txBox="1">
            <a:spLocks noChangeArrowheads="1"/>
          </p:cNvSpPr>
          <p:nvPr/>
        </p:nvSpPr>
        <p:spPr bwMode="auto">
          <a:xfrm>
            <a:off x="609600" y="1462088"/>
            <a:ext cx="78486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006600"/>
                </a:solidFill>
                <a:latin typeface="+mn-lt"/>
              </a:rPr>
              <a:t>Residual Income Compared to ROI</a:t>
            </a:r>
          </a:p>
        </p:txBody>
      </p:sp>
      <p:sp>
        <p:nvSpPr>
          <p:cNvPr id="2" name="Slide Number Placeholder 1"/>
          <p:cNvSpPr>
            <a:spLocks noGrp="1"/>
          </p:cNvSpPr>
          <p:nvPr>
            <p:ph type="sldNum" sz="quarter" idx="11"/>
          </p:nvPr>
        </p:nvSpPr>
        <p:spPr/>
        <p:txBody>
          <a:bodyPr/>
          <a:lstStyle/>
          <a:p>
            <a:fld id="{1F96B538-04E8-4C27-863F-BB24F856BB80}" type="slidenum">
              <a:rPr lang="en-US" smtClean="0"/>
              <a:pPr/>
              <a:t>55</a:t>
            </a:fld>
            <a:endParaRPr lang="en-US"/>
          </a:p>
        </p:txBody>
      </p:sp>
    </p:spTree>
    <p:extLst>
      <p:ext uri="{BB962C8B-B14F-4D97-AF65-F5344CB8AC3E}">
        <p14:creationId xmlns:p14="http://schemas.microsoft.com/office/powerpoint/2010/main" xmlns="" val="3576301071"/>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6018"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4448175"/>
            <a:ext cx="8153400" cy="164782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6019" name="Text Box 2"/>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86020" name="Text Box 3"/>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2800">
              <a:latin typeface="Arial" panose="020B0604020202020204" pitchFamily="34" charset="0"/>
            </a:endParaRPr>
          </a:p>
        </p:txBody>
      </p:sp>
      <p:sp>
        <p:nvSpPr>
          <p:cNvPr id="86021" name="Text Box 6"/>
          <p:cNvSpPr txBox="1">
            <a:spLocks noChangeArrowheads="1"/>
          </p:cNvSpPr>
          <p:nvPr/>
        </p:nvSpPr>
        <p:spPr bwMode="auto">
          <a:xfrm>
            <a:off x="685800" y="1371600"/>
            <a:ext cx="80772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sz="2100" dirty="0">
                <a:latin typeface="+mn-lt"/>
              </a:rPr>
              <a:t>How does residual income change as the additional investment is made?</a:t>
            </a:r>
          </a:p>
        </p:txBody>
      </p:sp>
      <p:pic>
        <p:nvPicPr>
          <p:cNvPr id="86025"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432050"/>
            <a:ext cx="8153400" cy="141922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225741" name="Rectangle 13"/>
          <p:cNvSpPr>
            <a:spLocks noChangeArrowheads="1"/>
          </p:cNvSpPr>
          <p:nvPr/>
        </p:nvSpPr>
        <p:spPr bwMode="auto">
          <a:xfrm>
            <a:off x="3352800" y="5334000"/>
            <a:ext cx="838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25742" name="Rectangle 14"/>
          <p:cNvSpPr>
            <a:spLocks noChangeArrowheads="1"/>
          </p:cNvSpPr>
          <p:nvPr/>
        </p:nvSpPr>
        <p:spPr bwMode="auto">
          <a:xfrm>
            <a:off x="4495800" y="5334000"/>
            <a:ext cx="1143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25743" name="Rectangle 15"/>
          <p:cNvSpPr>
            <a:spLocks noChangeArrowheads="1"/>
          </p:cNvSpPr>
          <p:nvPr/>
        </p:nvSpPr>
        <p:spPr bwMode="auto">
          <a:xfrm>
            <a:off x="4495800" y="5638800"/>
            <a:ext cx="1143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25744" name="Rectangle 16"/>
          <p:cNvSpPr>
            <a:spLocks noChangeArrowheads="1"/>
          </p:cNvSpPr>
          <p:nvPr/>
        </p:nvSpPr>
        <p:spPr bwMode="auto">
          <a:xfrm>
            <a:off x="5943600" y="5334000"/>
            <a:ext cx="1143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25745" name="Rectangle 17"/>
          <p:cNvSpPr>
            <a:spLocks noChangeArrowheads="1"/>
          </p:cNvSpPr>
          <p:nvPr/>
        </p:nvSpPr>
        <p:spPr bwMode="auto">
          <a:xfrm>
            <a:off x="5943600" y="5638800"/>
            <a:ext cx="1143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25746" name="Rectangle 18"/>
          <p:cNvSpPr>
            <a:spLocks noChangeArrowheads="1"/>
          </p:cNvSpPr>
          <p:nvPr/>
        </p:nvSpPr>
        <p:spPr bwMode="auto">
          <a:xfrm>
            <a:off x="7391400" y="5334000"/>
            <a:ext cx="1143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25747" name="Rectangle 19"/>
          <p:cNvSpPr>
            <a:spLocks noChangeArrowheads="1"/>
          </p:cNvSpPr>
          <p:nvPr/>
        </p:nvSpPr>
        <p:spPr bwMode="auto">
          <a:xfrm>
            <a:off x="7391400" y="5638800"/>
            <a:ext cx="1143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86033" name="Rectangle 21"/>
          <p:cNvSpPr>
            <a:spLocks noChangeArrowheads="1"/>
          </p:cNvSpPr>
          <p:nvPr/>
        </p:nvSpPr>
        <p:spPr bwMode="auto">
          <a:xfrm>
            <a:off x="304800" y="457200"/>
            <a:ext cx="8534400" cy="5334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5000" lnSpcReduction="20000"/>
          </a:bodyPr>
          <a:lstStyle/>
          <a:p>
            <a:pP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RESIDUAL </a:t>
            </a:r>
            <a:r>
              <a:rPr lang="en-US" sz="4000" b="1" i="1" dirty="0">
                <a:solidFill>
                  <a:schemeClr val="tx2"/>
                </a:solidFill>
                <a:latin typeface="+mj-lt"/>
                <a:ea typeface="+mj-ea"/>
                <a:cs typeface="+mj-cs"/>
              </a:rPr>
              <a:t>INCOME  </a:t>
            </a:r>
          </a:p>
        </p:txBody>
      </p:sp>
      <p:sp>
        <p:nvSpPr>
          <p:cNvPr id="2" name="Slide Number Placeholder 1"/>
          <p:cNvSpPr>
            <a:spLocks noGrp="1"/>
          </p:cNvSpPr>
          <p:nvPr>
            <p:ph type="sldNum" sz="quarter" idx="11"/>
          </p:nvPr>
        </p:nvSpPr>
        <p:spPr/>
        <p:txBody>
          <a:bodyPr/>
          <a:lstStyle/>
          <a:p>
            <a:fld id="{1F96B538-04E8-4C27-863F-BB24F856BB80}" type="slidenum">
              <a:rPr lang="en-US" smtClean="0"/>
              <a:pPr/>
              <a:t>56</a:t>
            </a:fld>
            <a:endParaRPr lang="en-US"/>
          </a:p>
        </p:txBody>
      </p:sp>
    </p:spTree>
    <p:extLst>
      <p:ext uri="{BB962C8B-B14F-4D97-AF65-F5344CB8AC3E}">
        <p14:creationId xmlns:p14="http://schemas.microsoft.com/office/powerpoint/2010/main" xmlns="" val="2712295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225741"/>
                                        </p:tgtEl>
                                      </p:cBhvr>
                                    </p:animEffect>
                                    <p:set>
                                      <p:cBhvr>
                                        <p:cTn id="7" dur="1" fill="hold">
                                          <p:stCondLst>
                                            <p:cond delay="499"/>
                                          </p:stCondLst>
                                        </p:cTn>
                                        <p:tgtEl>
                                          <p:spTgt spid="122574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225742"/>
                                        </p:tgtEl>
                                      </p:cBhvr>
                                    </p:animEffect>
                                    <p:set>
                                      <p:cBhvr>
                                        <p:cTn id="12" dur="1" fill="hold">
                                          <p:stCondLst>
                                            <p:cond delay="499"/>
                                          </p:stCondLst>
                                        </p:cTn>
                                        <p:tgtEl>
                                          <p:spTgt spid="122574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225743"/>
                                        </p:tgtEl>
                                      </p:cBhvr>
                                    </p:animEffect>
                                    <p:set>
                                      <p:cBhvr>
                                        <p:cTn id="17" dur="1" fill="hold">
                                          <p:stCondLst>
                                            <p:cond delay="499"/>
                                          </p:stCondLst>
                                        </p:cTn>
                                        <p:tgtEl>
                                          <p:spTgt spid="1225743"/>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225744"/>
                                        </p:tgtEl>
                                      </p:cBhvr>
                                    </p:animEffect>
                                    <p:set>
                                      <p:cBhvr>
                                        <p:cTn id="22" dur="1" fill="hold">
                                          <p:stCondLst>
                                            <p:cond delay="499"/>
                                          </p:stCondLst>
                                        </p:cTn>
                                        <p:tgtEl>
                                          <p:spTgt spid="1225744"/>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225745"/>
                                        </p:tgtEl>
                                      </p:cBhvr>
                                    </p:animEffect>
                                    <p:set>
                                      <p:cBhvr>
                                        <p:cTn id="27" dur="1" fill="hold">
                                          <p:stCondLst>
                                            <p:cond delay="499"/>
                                          </p:stCondLst>
                                        </p:cTn>
                                        <p:tgtEl>
                                          <p:spTgt spid="1225745"/>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225746"/>
                                        </p:tgtEl>
                                      </p:cBhvr>
                                    </p:animEffect>
                                    <p:set>
                                      <p:cBhvr>
                                        <p:cTn id="32" dur="1" fill="hold">
                                          <p:stCondLst>
                                            <p:cond delay="499"/>
                                          </p:stCondLst>
                                        </p:cTn>
                                        <p:tgtEl>
                                          <p:spTgt spid="1225746"/>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225747"/>
                                        </p:tgtEl>
                                      </p:cBhvr>
                                    </p:animEffect>
                                    <p:set>
                                      <p:cBhvr>
                                        <p:cTn id="37" dur="1" fill="hold">
                                          <p:stCondLst>
                                            <p:cond delay="499"/>
                                          </p:stCondLst>
                                        </p:cTn>
                                        <p:tgtEl>
                                          <p:spTgt spid="12257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5741" grpId="0" animBg="1"/>
      <p:bldP spid="1225742" grpId="0" animBg="1"/>
      <p:bldP spid="1225743" grpId="0" animBg="1"/>
      <p:bldP spid="1225744" grpId="0" animBg="1"/>
      <p:bldP spid="1225745" grpId="0" animBg="1"/>
      <p:bldP spid="1225746" grpId="0" animBg="1"/>
      <p:bldP spid="1225747"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mn-lt"/>
            </a:endParaRPr>
          </a:p>
        </p:txBody>
      </p:sp>
      <p:sp>
        <p:nvSpPr>
          <p:cNvPr id="87043" name="Text Box 3"/>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2800">
              <a:latin typeface="Arial" panose="020B0604020202020204" pitchFamily="34" charset="0"/>
            </a:endParaRPr>
          </a:p>
        </p:txBody>
      </p:sp>
      <p:sp>
        <p:nvSpPr>
          <p:cNvPr id="87044" name="Text Box 6"/>
          <p:cNvSpPr txBox="1">
            <a:spLocks noChangeArrowheads="1"/>
          </p:cNvSpPr>
          <p:nvPr/>
        </p:nvSpPr>
        <p:spPr bwMode="auto">
          <a:xfrm>
            <a:off x="609600" y="2057400"/>
            <a:ext cx="8077200" cy="12603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sz="2200">
                <a:latin typeface="+mn-lt"/>
              </a:rPr>
              <a:t>The goal to maximize the total amount of residual income in each division ignores the fact that one division might use substantially fewer assets to attain the same level of residual income. </a:t>
            </a:r>
          </a:p>
        </p:txBody>
      </p:sp>
      <p:sp>
        <p:nvSpPr>
          <p:cNvPr id="87046" name="Rectangle 11"/>
          <p:cNvSpPr>
            <a:spLocks noChangeArrowheads="1"/>
          </p:cNvSpPr>
          <p:nvPr/>
        </p:nvSpPr>
        <p:spPr bwMode="auto">
          <a:xfrm>
            <a:off x="304800" y="457200"/>
            <a:ext cx="8534400" cy="5334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5000" lnSpcReduction="20000"/>
          </a:bodyPr>
          <a:lstStyle/>
          <a:p>
            <a:pP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RESIDUAL </a:t>
            </a:r>
            <a:r>
              <a:rPr lang="en-US" sz="4000" b="1" i="1" dirty="0">
                <a:solidFill>
                  <a:schemeClr val="tx2"/>
                </a:solidFill>
                <a:latin typeface="+mj-lt"/>
                <a:ea typeface="+mj-ea"/>
                <a:cs typeface="+mj-cs"/>
              </a:rPr>
              <a:t>INCOME  </a:t>
            </a:r>
          </a:p>
        </p:txBody>
      </p:sp>
      <p:sp>
        <p:nvSpPr>
          <p:cNvPr id="87048" name="Text Box 13"/>
          <p:cNvSpPr txBox="1">
            <a:spLocks noChangeArrowheads="1"/>
          </p:cNvSpPr>
          <p:nvPr/>
        </p:nvSpPr>
        <p:spPr bwMode="auto">
          <a:xfrm>
            <a:off x="609600" y="1462088"/>
            <a:ext cx="78486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006600"/>
                </a:solidFill>
                <a:latin typeface="+mn-lt"/>
              </a:rPr>
              <a:t>Residual Income Weakness</a:t>
            </a:r>
          </a:p>
        </p:txBody>
      </p:sp>
      <p:sp>
        <p:nvSpPr>
          <p:cNvPr id="2" name="Slide Number Placeholder 1"/>
          <p:cNvSpPr>
            <a:spLocks noGrp="1"/>
          </p:cNvSpPr>
          <p:nvPr>
            <p:ph type="sldNum" sz="quarter" idx="11"/>
          </p:nvPr>
        </p:nvSpPr>
        <p:spPr/>
        <p:txBody>
          <a:bodyPr/>
          <a:lstStyle/>
          <a:p>
            <a:fld id="{1F96B538-04E8-4C27-863F-BB24F856BB80}" type="slidenum">
              <a:rPr lang="en-US" smtClean="0"/>
              <a:pPr/>
              <a:t>57</a:t>
            </a:fld>
            <a:endParaRPr lang="en-US"/>
          </a:p>
        </p:txBody>
      </p:sp>
    </p:spTree>
    <p:extLst>
      <p:ext uri="{BB962C8B-B14F-4D97-AF65-F5344CB8AC3E}">
        <p14:creationId xmlns:p14="http://schemas.microsoft.com/office/powerpoint/2010/main" xmlns="" val="676797998"/>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8066"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721100"/>
            <a:ext cx="8153400" cy="1384300"/>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8067" name="Text Box 6"/>
          <p:cNvSpPr txBox="1">
            <a:spLocks noChangeArrowheads="1"/>
          </p:cNvSpPr>
          <p:nvPr/>
        </p:nvSpPr>
        <p:spPr bwMode="auto">
          <a:xfrm>
            <a:off x="685800" y="1371600"/>
            <a:ext cx="8077200" cy="2020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sz="2200" b="1" dirty="0">
                <a:solidFill>
                  <a:srgbClr val="800000"/>
                </a:solidFill>
                <a:latin typeface="+mn-lt"/>
              </a:rPr>
              <a:t>Illustration:</a:t>
            </a:r>
            <a:r>
              <a:rPr lang="en-US" sz="2200" dirty="0">
                <a:latin typeface="+mn-lt"/>
              </a:rPr>
              <a:t>  To produce Tracker, the Electronics Division used $2,000,000 of average operating assets to generate $260,000 of controllable margin. Assume a different division produced a product called </a:t>
            </a:r>
            <a:r>
              <a:rPr lang="en-US" sz="2200" dirty="0" err="1">
                <a:latin typeface="+mn-lt"/>
              </a:rPr>
              <a:t>SeaDog</a:t>
            </a:r>
            <a:r>
              <a:rPr lang="en-US" sz="2200" dirty="0">
                <a:latin typeface="+mn-lt"/>
              </a:rPr>
              <a:t>, which used $4,000,000 to generate $460,000 of controllable margin.</a:t>
            </a:r>
          </a:p>
        </p:txBody>
      </p:sp>
      <p:sp>
        <p:nvSpPr>
          <p:cNvPr id="88068" name="Text Box 2"/>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88069" name="Text Box 3"/>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2800">
              <a:latin typeface="Arial" panose="020B0604020202020204" pitchFamily="34" charset="0"/>
            </a:endParaRPr>
          </a:p>
        </p:txBody>
      </p:sp>
      <p:sp>
        <p:nvSpPr>
          <p:cNvPr id="88072" name="Text Box 12"/>
          <p:cNvSpPr txBox="1">
            <a:spLocks noChangeArrowheads="1"/>
          </p:cNvSpPr>
          <p:nvPr/>
        </p:nvSpPr>
        <p:spPr bwMode="auto">
          <a:xfrm>
            <a:off x="685800" y="5334000"/>
            <a:ext cx="807720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sz="2200" dirty="0" err="1">
                <a:latin typeface="+mn-lt"/>
              </a:rPr>
              <a:t>SeaDog</a:t>
            </a:r>
            <a:r>
              <a:rPr lang="en-US" sz="2200" dirty="0">
                <a:latin typeface="+mn-lt"/>
              </a:rPr>
              <a:t> required twice as many operating assets to achieve the same level of residual income.</a:t>
            </a:r>
          </a:p>
        </p:txBody>
      </p:sp>
      <p:sp>
        <p:nvSpPr>
          <p:cNvPr id="88073" name="Rectangle 13"/>
          <p:cNvSpPr>
            <a:spLocks noChangeArrowheads="1"/>
          </p:cNvSpPr>
          <p:nvPr/>
        </p:nvSpPr>
        <p:spPr bwMode="auto">
          <a:xfrm>
            <a:off x="304800" y="457200"/>
            <a:ext cx="8534400" cy="5334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5000" lnSpcReduction="20000"/>
          </a:bodyPr>
          <a:lstStyle/>
          <a:p>
            <a:pP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RESIDUAL </a:t>
            </a:r>
            <a:r>
              <a:rPr lang="en-US" sz="4000" b="1" i="1" dirty="0">
                <a:solidFill>
                  <a:schemeClr val="tx2"/>
                </a:solidFill>
                <a:latin typeface="+mj-lt"/>
                <a:ea typeface="+mj-ea"/>
                <a:cs typeface="+mj-cs"/>
              </a:rPr>
              <a:t>INCOME  </a:t>
            </a:r>
          </a:p>
        </p:txBody>
      </p:sp>
      <p:sp>
        <p:nvSpPr>
          <p:cNvPr id="2" name="Slide Number Placeholder 1"/>
          <p:cNvSpPr>
            <a:spLocks noGrp="1"/>
          </p:cNvSpPr>
          <p:nvPr>
            <p:ph type="sldNum" sz="quarter" idx="11"/>
          </p:nvPr>
        </p:nvSpPr>
        <p:spPr/>
        <p:txBody>
          <a:bodyPr/>
          <a:lstStyle/>
          <a:p>
            <a:fld id="{1F96B538-04E8-4C27-863F-BB24F856BB80}" type="slidenum">
              <a:rPr lang="en-US" smtClean="0"/>
              <a:pPr/>
              <a:t>58</a:t>
            </a:fld>
            <a:endParaRPr lang="en-US"/>
          </a:p>
        </p:txBody>
      </p:sp>
    </p:spTree>
    <p:extLst>
      <p:ext uri="{BB962C8B-B14F-4D97-AF65-F5344CB8AC3E}">
        <p14:creationId xmlns:p14="http://schemas.microsoft.com/office/powerpoint/2010/main" xmlns="" val="3770250566"/>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2115" name="Rectangle 3"/>
          <p:cNvSpPr>
            <a:spLocks noChangeArrowheads="1"/>
          </p:cNvSpPr>
          <p:nvPr/>
        </p:nvSpPr>
        <p:spPr bwMode="auto">
          <a:xfrm>
            <a:off x="1066801" y="3200400"/>
            <a:ext cx="6629399"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2500" lnSpcReduction="10000"/>
          </a:bodyPr>
          <a:lstStyle/>
          <a:p>
            <a:pPr algn="ct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End of Lecture 10</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558D325-23CF-4D68-AB48-F92DF71843D7}" type="slidenum">
              <a:rPr lang="en-US" smtClean="0"/>
              <a:pPr/>
              <a:t>59</a:t>
            </a:fld>
            <a:endParaRPr lang="en-US"/>
          </a:p>
        </p:txBody>
      </p:sp>
    </p:spTree>
    <p:extLst>
      <p:ext uri="{BB962C8B-B14F-4D97-AF65-F5344CB8AC3E}">
        <p14:creationId xmlns:p14="http://schemas.microsoft.com/office/powerpoint/2010/main" xmlns="" val="3756183606"/>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423</TotalTime>
  <Words>2430</Words>
  <Application>Microsoft Office PowerPoint</Application>
  <PresentationFormat>On-screen Show (4:3)</PresentationFormat>
  <Paragraphs>295</Paragraphs>
  <Slides>59</Slides>
  <Notes>59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59</vt:i4>
      </vt:variant>
    </vt:vector>
  </HeadingPairs>
  <TitlesOfParts>
    <vt:vector size="67" baseType="lpstr">
      <vt:lpstr>Arial</vt:lpstr>
      <vt:lpstr>Calibri</vt:lpstr>
      <vt:lpstr>Wingdings 2</vt:lpstr>
      <vt:lpstr>Constantia</vt:lpstr>
      <vt:lpstr>Wingdings</vt:lpstr>
      <vt:lpstr>Comic Sans MS</vt:lpstr>
      <vt:lpstr>Flow</vt:lpstr>
      <vt:lpstr>1_Flow</vt:lpstr>
      <vt:lpstr>Chapter 6-Continued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creator>Michael Flores</dc:creator>
  <cp:lastModifiedBy>NTS</cp:lastModifiedBy>
  <cp:revision>34</cp:revision>
  <dcterms:created xsi:type="dcterms:W3CDTF">2004-11-28T03:39:47Z</dcterms:created>
  <dcterms:modified xsi:type="dcterms:W3CDTF">2013-11-13T11:26:07Z</dcterms:modified>
</cp:coreProperties>
</file>