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9" r:id="rId1"/>
  </p:sldMasterIdLst>
  <p:notesMasterIdLst>
    <p:notesMasterId r:id="rId37"/>
  </p:notesMasterIdLst>
  <p:handoutMasterIdLst>
    <p:handoutMasterId r:id="rId38"/>
  </p:handoutMasterIdLst>
  <p:sldIdLst>
    <p:sldId id="256" r:id="rId2"/>
    <p:sldId id="268" r:id="rId3"/>
    <p:sldId id="280" r:id="rId4"/>
    <p:sldId id="260" r:id="rId5"/>
    <p:sldId id="270" r:id="rId6"/>
    <p:sldId id="271" r:id="rId7"/>
    <p:sldId id="272" r:id="rId8"/>
    <p:sldId id="281" r:id="rId9"/>
    <p:sldId id="282" r:id="rId10"/>
    <p:sldId id="273" r:id="rId11"/>
    <p:sldId id="274" r:id="rId12"/>
    <p:sldId id="283" r:id="rId13"/>
    <p:sldId id="276" r:id="rId14"/>
    <p:sldId id="277" r:id="rId15"/>
    <p:sldId id="278" r:id="rId16"/>
    <p:sldId id="303" r:id="rId17"/>
    <p:sldId id="304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9" r:id="rId32"/>
    <p:sldId id="300" r:id="rId33"/>
    <p:sldId id="301" r:id="rId34"/>
    <p:sldId id="302" r:id="rId35"/>
    <p:sldId id="305" r:id="rId36"/>
  </p:sldIdLst>
  <p:sldSz cx="9144000" cy="6858000" type="screen4x3"/>
  <p:notesSz cx="6858000" cy="90344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99" autoAdjust="0"/>
    <p:restoredTop sz="94625" autoAdjust="0"/>
  </p:normalViewPr>
  <p:slideViewPr>
    <p:cSldViewPr>
      <p:cViewPr varScale="1">
        <p:scale>
          <a:sx n="62" d="100"/>
          <a:sy n="62" d="100"/>
        </p:scale>
        <p:origin x="-151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7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8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82025"/>
            <a:ext cx="29718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pitchFamily="34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9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582025"/>
            <a:ext cx="2971800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fld id="{AE9876B2-CD4B-4BED-9C2E-EB73E4795C0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40902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2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24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6F6B42B-7909-4A09-92A8-4AF5F8F7FF50}" type="datetimeFigureOut">
              <a:rPr lang="en-US"/>
              <a:pPr>
                <a:defRPr/>
              </a:pPr>
              <a:t>10/30/2013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9988" y="677863"/>
            <a:ext cx="4518025" cy="3387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291013"/>
            <a:ext cx="5486400" cy="4065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580438"/>
            <a:ext cx="2971800" cy="4524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580438"/>
            <a:ext cx="2971800" cy="45243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22D0FEE-06A8-4449-8ABB-D0F67C525D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04338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4D52355-D31A-47A1-9925-B72BE0DC908A}" type="slidenum">
              <a:rPr lang="en-US"/>
              <a:pPr eaLnBrk="1" hangingPunct="1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29884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AE33391-E8F7-4574-8E97-2F1443919049}" type="slidenum">
              <a:rPr lang="en-US"/>
              <a:pPr eaLnBrk="1" hangingPunct="1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9505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6A555BA-E80A-4C97-939B-2985A400CFDF}" type="slidenum">
              <a:rPr lang="en-US"/>
              <a:pPr eaLnBrk="1" hangingPunct="1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7737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0F6BCD5-B2A0-45EA-9C37-5DA31AB06867}" type="slidenum">
              <a:rPr lang="en-US"/>
              <a:pPr eaLnBrk="1" hangingPunct="1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88693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1AEF045-AF61-4503-98B6-1303B3449587}" type="slidenum">
              <a:rPr lang="en-US"/>
              <a:pPr eaLnBrk="1" hangingPunct="1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76038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AE14158-6C34-44DD-AE13-E0D7E89F2952}" type="slidenum">
              <a:rPr lang="en-US"/>
              <a:pPr eaLnBrk="1" hangingPunct="1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3858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F467258-D603-4099-B18D-691CC041F531}" type="slidenum">
              <a:rPr lang="en-US"/>
              <a:pPr eaLnBrk="1" hangingPunct="1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5221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C44E01E-6A2C-41B9-8386-9E78307FF886}" type="slidenum">
              <a:rPr lang="en-US"/>
              <a:pPr eaLnBrk="1" hangingPunct="1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1223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B3A2729-44B6-4B5E-ABFF-43FD8735662B}" type="slidenum">
              <a:rPr lang="en-US"/>
              <a:pPr eaLnBrk="1" hangingPunct="1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93991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8B5AC15-E484-487C-A53D-B7297CBDE45F}" type="slidenum">
              <a:rPr lang="en-US"/>
              <a:pPr eaLnBrk="1" hangingPunct="1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1903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CD7CA5F-36FA-48E6-AB9A-33F002DCFB1D}" type="slidenum">
              <a:rPr lang="en-US"/>
              <a:pPr eaLnBrk="1" hangingPunct="1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1868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69AEF32-F604-4B66-9249-28225F95D4BF}" type="slidenum">
              <a:rPr lang="en-US"/>
              <a:pPr eaLnBrk="1" hangingPunct="1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82850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C1D12BC-EF7C-4191-96A5-26D16BEA241D}" type="slidenum">
              <a:rPr lang="en-US"/>
              <a:pPr eaLnBrk="1" hangingPunct="1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88186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0DBB4FB-74DF-4AD9-B9E6-2D16A68D443A}" type="slidenum">
              <a:rPr lang="en-US"/>
              <a:pPr eaLnBrk="1" hangingPunct="1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02546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F51A4F4-03E8-4386-90F8-C2698FB27CED}" type="slidenum">
              <a:rPr lang="en-US"/>
              <a:pPr eaLnBrk="1" hangingPunct="1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98436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9AEE53-520F-470B-917C-8C120E4C2416}" type="slidenum">
              <a:rPr lang="en-US"/>
              <a:pPr/>
              <a:t>16</a:t>
            </a:fld>
            <a:endParaRPr lang="en-US"/>
          </a:p>
        </p:txBody>
      </p:sp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38261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7E0070-B197-4BD7-B66F-C3A9E3174BDE}" type="slidenum">
              <a:rPr lang="en-US"/>
              <a:pPr/>
              <a:t>17</a:t>
            </a:fld>
            <a:endParaRPr lang="en-US"/>
          </a:p>
        </p:txBody>
      </p:sp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56285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CFCE73-5470-4A11-A920-81DB28D3E860}" type="slidenum">
              <a:rPr lang="en-US"/>
              <a:pPr/>
              <a:t>18</a:t>
            </a:fld>
            <a:endParaRPr lang="en-US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86295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F3F5F6-DC7E-4113-AEAB-FD31230DF382}" type="slidenum">
              <a:rPr lang="en-US"/>
              <a:pPr/>
              <a:t>19</a:t>
            </a:fld>
            <a:endParaRPr lang="en-US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55584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CFCE73-5470-4A11-A920-81DB28D3E860}" type="slidenum">
              <a:rPr lang="en-US"/>
              <a:pPr/>
              <a:t>20</a:t>
            </a:fld>
            <a:endParaRPr lang="en-US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00272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830FD4-6C1E-4447-A4E2-C5F9A789431A}" type="slidenum">
              <a:rPr lang="en-US"/>
              <a:pPr/>
              <a:t>21</a:t>
            </a:fld>
            <a:endParaRPr lang="en-US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12185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B6C3E0-DBE0-43AD-BE81-6095DDFB5717}" type="slidenum">
              <a:rPr lang="en-US"/>
              <a:pPr/>
              <a:t>22</a:t>
            </a:fld>
            <a:endParaRPr lang="en-US"/>
          </a:p>
        </p:txBody>
      </p:sp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65722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372D1D-961F-4C14-BC5E-15C77F43A75C}" type="slidenum">
              <a:rPr lang="en-US"/>
              <a:pPr/>
              <a:t>23</a:t>
            </a:fld>
            <a:endParaRPr lang="en-US"/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61330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0A22F2-9B52-4A13-A9D0-9E83F08072F1}" type="slidenum">
              <a:rPr lang="en-US"/>
              <a:pPr/>
              <a:t>24</a:t>
            </a:fld>
            <a:endParaRPr lang="en-US"/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22149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C3F150-F8CF-42E2-A4AB-918D0761EA37}" type="slidenum">
              <a:rPr lang="en-US"/>
              <a:pPr/>
              <a:t>25</a:t>
            </a:fld>
            <a:endParaRPr lang="en-US"/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334345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8813DE-F49D-4AD9-A4A6-0AC94B45EAFC}" type="slidenum">
              <a:rPr lang="en-US"/>
              <a:pPr/>
              <a:t>26</a:t>
            </a:fld>
            <a:endParaRPr lang="en-US"/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92264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E13D40-0CDE-4BC7-AA7E-0BC745562F35}" type="slidenum">
              <a:rPr lang="en-US"/>
              <a:pPr/>
              <a:t>27</a:t>
            </a:fld>
            <a:endParaRPr lang="en-US"/>
          </a:p>
        </p:txBody>
      </p:sp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24623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C3F150-F8CF-42E2-A4AB-918D0761EA37}" type="slidenum">
              <a:rPr lang="en-US"/>
              <a:pPr/>
              <a:t>28</a:t>
            </a:fld>
            <a:endParaRPr lang="en-US"/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03984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11A8FC-926C-4245-BD9F-D8FD5979A017}" type="slidenum">
              <a:rPr lang="en-US"/>
              <a:pPr/>
              <a:t>29</a:t>
            </a:fld>
            <a:endParaRPr lang="en-US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70271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1C57A1-532A-481B-BA08-62DFA654BF99}" type="slidenum">
              <a:rPr lang="en-US"/>
              <a:pPr/>
              <a:t>30</a:t>
            </a:fld>
            <a:endParaRPr lang="en-US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06717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E5EE4C-D288-4D2F-9CAF-908F5EAEE430}" type="slidenum">
              <a:rPr lang="en-US"/>
              <a:pPr/>
              <a:t>31</a:t>
            </a:fld>
            <a:endParaRPr lang="en-US"/>
          </a:p>
        </p:txBody>
      </p:sp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2351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914B49-F6F1-44EE-99B4-9A4031D5390C}" type="slidenum">
              <a:rPr lang="en-US"/>
              <a:pPr/>
              <a:t>32</a:t>
            </a:fld>
            <a:endParaRPr lang="en-US"/>
          </a:p>
        </p:txBody>
      </p:sp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88909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1001F8-CD73-43FD-999A-EC1D0C81A0B3}" type="slidenum">
              <a:rPr lang="en-US"/>
              <a:pPr/>
              <a:t>33</a:t>
            </a:fld>
            <a:endParaRPr lang="en-US"/>
          </a:p>
        </p:txBody>
      </p:sp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20900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D5BC07-F997-48DF-BC1F-7971E1980655}" type="slidenum">
              <a:rPr lang="en-US"/>
              <a:pPr/>
              <a:t>34</a:t>
            </a:fld>
            <a:endParaRPr lang="en-US"/>
          </a:p>
        </p:txBody>
      </p:sp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787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5410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2E76A79-CE04-471F-A572-C582EDDC006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5906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5181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F9F7FF-59A0-4FF2-B089-942F951A225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84568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51054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1F68DF2E-85DD-41D0-8A2C-AB4794F38F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68562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4A83FD-4638-452C-A04E-5F8CC115788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68923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31B279-1357-487A-9741-E5AB2B63E1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3616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C1EFD6-0D08-4C7A-B03E-0A970BA6EB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75880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2AAA27-95B3-4362-89FA-919B67455E6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72208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C298B3-3394-403F-BD4A-B11A531020C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30614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44165DF1-6C78-4D4E-A1FC-BB93B4CC22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67010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06819D-B101-4CD7-B3B7-709FE29E4A4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31022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BAA810-14FD-4A12-A9B8-C92D6E0937D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00689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05000"/>
            <a:ext cx="822960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9CEF6F42-FA95-49BD-9B33-407464DA950D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5" r:id="rId2"/>
    <p:sldLayoutId id="2147483717" r:id="rId3"/>
    <p:sldLayoutId id="2147483714" r:id="rId4"/>
    <p:sldLayoutId id="2147483713" r:id="rId5"/>
    <p:sldLayoutId id="2147483712" r:id="rId6"/>
    <p:sldLayoutId id="2147483711" r:id="rId7"/>
    <p:sldLayoutId id="2147483710" r:id="rId8"/>
    <p:sldLayoutId id="2147483718" r:id="rId9"/>
    <p:sldLayoutId id="2147483709" r:id="rId10"/>
    <p:sldLayoutId id="2147483708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>
        <p:tmplLst>
          <p:tmpl lvl="1">
            <p:tnLst>
              <p:par>
                <p:cTn presetID="55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strVal val="#ppt_w*0.7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10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" presetClass="entr" presetSubtype="4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9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3" presetClass="entr" presetSubtype="1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linds(horizontal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ctrTitle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/>
              <a:t>CHAPTER 1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eaLnBrk="1" hangingPunct="1"/>
            <a:r>
              <a:rPr lang="en-US" dirty="0" smtClean="0">
                <a:solidFill>
                  <a:schemeClr val="bg1"/>
                </a:solidFill>
              </a:rPr>
              <a:t>The Accountant’s Role in the Organization</a:t>
            </a:r>
          </a:p>
          <a:p>
            <a:pPr marR="0" algn="l" eaLnBrk="1" hangingPunct="1"/>
            <a:endParaRPr lang="en-US" dirty="0" smtClean="0">
              <a:solidFill>
                <a:schemeClr val="bg1"/>
              </a:solidFill>
            </a:endParaRPr>
          </a:p>
          <a:p>
            <a:pPr marR="0" algn="l" eaLnBrk="1" hangingPunct="1"/>
            <a:endParaRPr lang="en-US" dirty="0">
              <a:solidFill>
                <a:schemeClr val="bg1"/>
              </a:solidFill>
            </a:endParaRPr>
          </a:p>
          <a:p>
            <a:pPr marR="0" algn="l" eaLnBrk="1" hangingPunct="1"/>
            <a:r>
              <a:rPr lang="en-US" dirty="0" smtClean="0">
                <a:solidFill>
                  <a:schemeClr val="bg1"/>
                </a:solidFill>
              </a:rPr>
              <a:t>Readings:</a:t>
            </a:r>
          </a:p>
          <a:p>
            <a:pPr lvl="1" algn="l" eaLnBrk="1" hangingPunct="1"/>
            <a:r>
              <a:rPr lang="en-US" sz="1600" dirty="0" smtClean="0">
                <a:solidFill>
                  <a:schemeClr val="bg1"/>
                </a:solidFill>
              </a:rPr>
              <a:t>Chapter 1: Cost Accounting : The Managerial Emphasis 14</a:t>
            </a:r>
            <a:r>
              <a:rPr lang="en-US" sz="1600" baseline="30000" dirty="0" smtClean="0">
                <a:solidFill>
                  <a:schemeClr val="bg1"/>
                </a:solidFill>
              </a:rPr>
              <a:t>th</a:t>
            </a:r>
            <a:r>
              <a:rPr lang="en-US" sz="1600" dirty="0" smtClean="0">
                <a:solidFill>
                  <a:schemeClr val="bg1"/>
                </a:solidFill>
              </a:rPr>
              <a:t> Edition By </a:t>
            </a:r>
            <a:r>
              <a:rPr lang="en-US" sz="1600" dirty="0" err="1" smtClean="0">
                <a:solidFill>
                  <a:schemeClr val="bg1"/>
                </a:solidFill>
              </a:rPr>
              <a:t>Horngren</a:t>
            </a:r>
            <a:endParaRPr lang="en-US" sz="1600" dirty="0" smtClean="0">
              <a:solidFill>
                <a:schemeClr val="bg1"/>
              </a:solidFill>
            </a:endParaRPr>
          </a:p>
          <a:p>
            <a:pPr lvl="1" algn="l" eaLnBrk="1" hangingPunct="1"/>
            <a:r>
              <a:rPr lang="en-US" sz="1600" dirty="0" smtClean="0">
                <a:solidFill>
                  <a:schemeClr val="bg1"/>
                </a:solidFill>
              </a:rPr>
              <a:t>Chapter 1: Managerial Accounting 12</a:t>
            </a:r>
            <a:r>
              <a:rPr lang="en-US" sz="1600" baseline="30000" dirty="0" smtClean="0">
                <a:solidFill>
                  <a:schemeClr val="bg1"/>
                </a:solidFill>
              </a:rPr>
              <a:t>th</a:t>
            </a:r>
            <a:r>
              <a:rPr lang="en-US" sz="1600" dirty="0" smtClean="0">
                <a:solidFill>
                  <a:schemeClr val="bg1"/>
                </a:solidFill>
              </a:rPr>
              <a:t> Edition By Garrison et.al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Accounting Discipline Overview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Managerial Accounting – measures, analyzes and reports financial and nonfinancial information to help managers make decisions to fulfill organizational goals.  Managerial accounting need not be GAAP compliant.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Financial Accounting – focus on reporting to external users including investors, creditors, and  governmental agencies.  Financial statements must be based on GAAP.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543050"/>
          </a:xfrm>
        </p:spPr>
        <p:txBody>
          <a:bodyPr/>
          <a:lstStyle/>
          <a:p>
            <a:pPr eaLnBrk="1" hangingPunct="1"/>
            <a:r>
              <a:rPr lang="en-US" smtClean="0"/>
              <a:t>Major Differences Between </a:t>
            </a:r>
            <a:br>
              <a:rPr lang="en-US" smtClean="0"/>
            </a:br>
            <a:r>
              <a:rPr lang="en-US" smtClean="0"/>
              <a:t>Financial &amp; Managerial Accounting</a:t>
            </a:r>
          </a:p>
        </p:txBody>
      </p:sp>
      <p:graphicFrame>
        <p:nvGraphicFramePr>
          <p:cNvPr id="7209" name="Group 41"/>
          <p:cNvGraphicFramePr>
            <a:graphicFrameLocks noGrp="1"/>
          </p:cNvGraphicFramePr>
          <p:nvPr>
            <p:ph idx="1"/>
          </p:nvPr>
        </p:nvGraphicFramePr>
        <p:xfrm>
          <a:off x="533400" y="2098675"/>
          <a:ext cx="7924800" cy="4303395"/>
        </p:xfrm>
        <a:graphic>
          <a:graphicData uri="http://schemas.openxmlformats.org/drawingml/2006/table">
            <a:tbl>
              <a:tblPr/>
              <a:tblGrid>
                <a:gridCol w="1981200"/>
                <a:gridCol w="3081338"/>
                <a:gridCol w="2862262"/>
              </a:tblGrid>
              <a:tr h="5810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onstantia" panose="02030602050306030303" pitchFamily="18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anose="02030602050306030303" pitchFamily="18" charset="0"/>
                          <a:cs typeface="Arial" panose="020B0604020202020204" pitchFamily="34" charset="0"/>
                        </a:rPr>
                        <a:t>Managerial Accounting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anose="02030602050306030303" pitchFamily="18" charset="0"/>
                          <a:cs typeface="Arial" panose="020B0604020202020204" pitchFamily="34" charset="0"/>
                        </a:rPr>
                        <a:t>Financial Accounting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5921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anose="02030602050306030303" pitchFamily="18" charset="0"/>
                          <a:cs typeface="Arial" panose="020B0604020202020204" pitchFamily="34" charset="0"/>
                        </a:rPr>
                        <a:t>Purpose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anose="02030602050306030303" pitchFamily="18" charset="0"/>
                          <a:cs typeface="Arial" panose="020B0604020202020204" pitchFamily="34" charset="0"/>
                        </a:rPr>
                        <a:t>Decision making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F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anose="02030602050306030303" pitchFamily="18" charset="0"/>
                          <a:cs typeface="Arial" panose="020B0604020202020204" pitchFamily="34" charset="0"/>
                        </a:rPr>
                        <a:t>Communicate financial position to outsiders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FF1"/>
                    </a:solidFill>
                  </a:tcPr>
                </a:tc>
              </a:tr>
              <a:tr h="5810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anose="02030602050306030303" pitchFamily="18" charset="0"/>
                          <a:cs typeface="Arial" panose="020B0604020202020204" pitchFamily="34" charset="0"/>
                        </a:rPr>
                        <a:t>Primary Users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anose="02030602050306030303" pitchFamily="18" charset="0"/>
                          <a:cs typeface="Arial" panose="020B0604020202020204" pitchFamily="34" charset="0"/>
                        </a:rPr>
                        <a:t>Internal managers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0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anose="02030602050306030303" pitchFamily="18" charset="0"/>
                          <a:cs typeface="Arial" panose="020B0604020202020204" pitchFamily="34" charset="0"/>
                        </a:rPr>
                        <a:t>External users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0F8"/>
                    </a:solidFill>
                  </a:tcPr>
                </a:tc>
              </a:tr>
              <a:tr h="5810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anose="02030602050306030303" pitchFamily="18" charset="0"/>
                          <a:cs typeface="Arial" panose="020B0604020202020204" pitchFamily="34" charset="0"/>
                        </a:rPr>
                        <a:t>Focus/Emphasis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anose="02030602050306030303" pitchFamily="18" charset="0"/>
                          <a:cs typeface="Arial" panose="020B0604020202020204" pitchFamily="34" charset="0"/>
                        </a:rPr>
                        <a:t>Future-oriented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F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anose="02030602050306030303" pitchFamily="18" charset="0"/>
                          <a:cs typeface="Arial" panose="020B0604020202020204" pitchFamily="34" charset="0"/>
                        </a:rPr>
                        <a:t>Past-oriented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FF1"/>
                    </a:solidFill>
                  </a:tcPr>
                </a:tc>
              </a:tr>
              <a:tr h="5921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anose="02030602050306030303" pitchFamily="18" charset="0"/>
                          <a:cs typeface="Arial" panose="020B0604020202020204" pitchFamily="34" charset="0"/>
                        </a:rPr>
                        <a:t>Rules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anose="02030602050306030303" pitchFamily="18" charset="0"/>
                          <a:cs typeface="Arial" panose="020B0604020202020204" pitchFamily="34" charset="0"/>
                        </a:rPr>
                        <a:t>Do not have to follow GAAP; cost vs. benefit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0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anose="02030602050306030303" pitchFamily="18" charset="0"/>
                          <a:cs typeface="Arial" panose="020B0604020202020204" pitchFamily="34" charset="0"/>
                        </a:rPr>
                        <a:t>GAAP compliant;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anose="02030602050306030303" pitchFamily="18" charset="0"/>
                          <a:cs typeface="Arial" panose="020B0604020202020204" pitchFamily="34" charset="0"/>
                        </a:rPr>
                        <a:t>CPA audited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0F8"/>
                    </a:solidFill>
                  </a:tcPr>
                </a:tc>
              </a:tr>
              <a:tr h="5953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anose="02030602050306030303" pitchFamily="18" charset="0"/>
                          <a:cs typeface="Arial" panose="020B0604020202020204" pitchFamily="34" charset="0"/>
                        </a:rPr>
                        <a:t>Time Span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anose="02030602050306030303" pitchFamily="18" charset="0"/>
                          <a:cs typeface="Arial" panose="020B0604020202020204" pitchFamily="34" charset="0"/>
                        </a:rPr>
                        <a:t>Ultra current to very long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anose="02030602050306030303" pitchFamily="18" charset="0"/>
                          <a:cs typeface="Arial" panose="020B0604020202020204" pitchFamily="34" charset="0"/>
                        </a:rPr>
                        <a:t> time horizons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F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anose="02030602050306030303" pitchFamily="18" charset="0"/>
                          <a:cs typeface="Arial" panose="020B0604020202020204" pitchFamily="34" charset="0"/>
                        </a:rPr>
                        <a:t>Historical monthly, quarterly reports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FF1"/>
                    </a:solidFill>
                  </a:tcPr>
                </a:tc>
              </a:tr>
              <a:tr h="5921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anose="02030602050306030303" pitchFamily="18" charset="0"/>
                          <a:cs typeface="Arial" panose="020B0604020202020204" pitchFamily="34" charset="0"/>
                        </a:rPr>
                        <a:t>Behavioral Issues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anose="02030602050306030303" pitchFamily="18" charset="0"/>
                          <a:cs typeface="Arial" panose="020B0604020202020204" pitchFamily="34" charset="0"/>
                        </a:rPr>
                        <a:t>Designed to influence employee behavior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0F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defRPr sz="22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panose="05020102010507070707" pitchFamily="18" charset="2"/>
                        <a:defRPr sz="19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0BD0D9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0CF9B"/>
                        </a:buClr>
                        <a:buSzPct val="6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anose="02030602050306030303" pitchFamily="18" charset="0"/>
                          <a:cs typeface="Arial" panose="020B0604020202020204" pitchFamily="34" charset="0"/>
                        </a:rPr>
                        <a:t>Indirect effects on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nstantia" panose="02030602050306030303" pitchFamily="18" charset="0"/>
                          <a:cs typeface="Arial" panose="020B0604020202020204" pitchFamily="34" charset="0"/>
                        </a:rPr>
                        <a:t>employee behavior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0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3716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Strategy &amp; Management Accounting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789238"/>
            <a:ext cx="8229600" cy="3352800"/>
          </a:xfrm>
        </p:spPr>
        <p:txBody>
          <a:bodyPr/>
          <a:lstStyle/>
          <a:p>
            <a:pPr eaLnBrk="1" hangingPunct="1"/>
            <a:r>
              <a:rPr lang="en-US" smtClean="0"/>
              <a:t>Strategy – specifies how an organization matches its own capabilities with the opportunities in the marketplace to accomplish its objectives</a:t>
            </a:r>
          </a:p>
          <a:p>
            <a:pPr eaLnBrk="1" hangingPunct="1"/>
            <a:r>
              <a:rPr lang="en-US" smtClean="0"/>
              <a:t>Strategic Cost Management – focuses specifically on the cost dimension within a firm’s overall strategy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Strategy &amp; Management Accounting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408238"/>
            <a:ext cx="8229600" cy="3856037"/>
          </a:xfrm>
        </p:spPr>
        <p:txBody>
          <a:bodyPr/>
          <a:lstStyle/>
          <a:p>
            <a:pPr eaLnBrk="1" hangingPunct="1"/>
            <a:r>
              <a:rPr lang="en-US" smtClean="0"/>
              <a:t>Management accounting helps answer important questions such as:</a:t>
            </a:r>
          </a:p>
          <a:p>
            <a:pPr lvl="1" eaLnBrk="1" hangingPunct="1"/>
            <a:r>
              <a:rPr lang="en-US" smtClean="0"/>
              <a:t>Who are our most important customers, and how do we deliver  value to them?</a:t>
            </a:r>
          </a:p>
          <a:p>
            <a:pPr lvl="1" eaLnBrk="1" hangingPunct="1"/>
            <a:r>
              <a:rPr lang="en-US" smtClean="0"/>
              <a:t>What substitute products exist in the marketplace, and how do they differ from our own?</a:t>
            </a:r>
          </a:p>
          <a:p>
            <a:pPr lvl="1" eaLnBrk="1" hangingPunct="1"/>
            <a:r>
              <a:rPr lang="en-US" smtClean="0"/>
              <a:t>What is our critical capability?</a:t>
            </a:r>
          </a:p>
          <a:p>
            <a:pPr lvl="1" eaLnBrk="1" hangingPunct="1"/>
            <a:r>
              <a:rPr lang="en-US" smtClean="0"/>
              <a:t>Will we have enough cash to support our strategy or will we need to seek additional sources?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Management Accounting and Value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Creating value is an important part of planning and implementing strategy</a:t>
            </a:r>
          </a:p>
          <a:p>
            <a:pPr eaLnBrk="1" hangingPunct="1"/>
            <a:r>
              <a:rPr lang="en-US" smtClean="0"/>
              <a:t>Value is the usefulness a customer gains from a company’s product or service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Management Accounting and Value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Value Chain is the sequence of business functions in which customer usefulness is added to products or services</a:t>
            </a:r>
          </a:p>
          <a:p>
            <a:pPr eaLnBrk="1" hangingPunct="1">
              <a:lnSpc>
                <a:spcPct val="90000"/>
              </a:lnSpc>
            </a:pPr>
            <a:r>
              <a:rPr lang="en-US" sz="2700" smtClean="0"/>
              <a:t>The Value-Chain consists of:</a:t>
            </a:r>
          </a:p>
          <a:p>
            <a:pPr marL="849313" lvl="1" indent="-457200" eaLnBrk="1" hangingPunct="1">
              <a:lnSpc>
                <a:spcPct val="90000"/>
              </a:lnSpc>
              <a:buFont typeface="Calibri" panose="020F0502020204030204" pitchFamily="34" charset="0"/>
              <a:buAutoNum type="arabicPeriod"/>
            </a:pPr>
            <a:r>
              <a:rPr lang="en-US" sz="2200" smtClean="0"/>
              <a:t>Research &amp; Development</a:t>
            </a:r>
          </a:p>
          <a:p>
            <a:pPr marL="849313" lvl="1" indent="-457200" eaLnBrk="1" hangingPunct="1">
              <a:lnSpc>
                <a:spcPct val="90000"/>
              </a:lnSpc>
              <a:buFont typeface="Calibri" panose="020F0502020204030204" pitchFamily="34" charset="0"/>
              <a:buAutoNum type="arabicPeriod"/>
            </a:pPr>
            <a:r>
              <a:rPr lang="en-US" sz="2200" smtClean="0"/>
              <a:t>Design</a:t>
            </a:r>
          </a:p>
          <a:p>
            <a:pPr marL="849313" lvl="1" indent="-457200" eaLnBrk="1" hangingPunct="1">
              <a:lnSpc>
                <a:spcPct val="90000"/>
              </a:lnSpc>
              <a:buFont typeface="Calibri" panose="020F0502020204030204" pitchFamily="34" charset="0"/>
              <a:buAutoNum type="arabicPeriod"/>
            </a:pPr>
            <a:r>
              <a:rPr lang="en-US" sz="2200" smtClean="0"/>
              <a:t>Production</a:t>
            </a:r>
          </a:p>
          <a:p>
            <a:pPr marL="849313" lvl="1" indent="-457200" eaLnBrk="1" hangingPunct="1">
              <a:lnSpc>
                <a:spcPct val="90000"/>
              </a:lnSpc>
              <a:buFont typeface="Calibri" panose="020F0502020204030204" pitchFamily="34" charset="0"/>
              <a:buAutoNum type="arabicPeriod"/>
            </a:pPr>
            <a:r>
              <a:rPr lang="en-US" sz="2200" smtClean="0"/>
              <a:t>Marketing</a:t>
            </a:r>
          </a:p>
          <a:p>
            <a:pPr marL="849313" lvl="1" indent="-457200" eaLnBrk="1" hangingPunct="1">
              <a:lnSpc>
                <a:spcPct val="90000"/>
              </a:lnSpc>
              <a:buFont typeface="Calibri" panose="020F0502020204030204" pitchFamily="34" charset="0"/>
              <a:buAutoNum type="arabicPeriod"/>
            </a:pPr>
            <a:r>
              <a:rPr lang="en-US" sz="2200" smtClean="0"/>
              <a:t>Distribution</a:t>
            </a:r>
          </a:p>
          <a:p>
            <a:pPr marL="849313" lvl="1" indent="-457200" eaLnBrk="1" hangingPunct="1">
              <a:lnSpc>
                <a:spcPct val="90000"/>
              </a:lnSpc>
              <a:buFont typeface="Calibri" panose="020F0502020204030204" pitchFamily="34" charset="0"/>
              <a:buAutoNum type="arabicPeriod"/>
            </a:pPr>
            <a:r>
              <a:rPr lang="en-US" sz="2200" smtClean="0"/>
              <a:t>Customer Service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Value Chain Illustrated</a:t>
            </a:r>
          </a:p>
        </p:txBody>
      </p:sp>
      <p:pic>
        <p:nvPicPr>
          <p:cNvPr id="1229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79413" y="2362200"/>
            <a:ext cx="8197850" cy="3124200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Value Chain Implementation</a:t>
            </a:r>
          </a:p>
        </p:txBody>
      </p:sp>
      <p:pic>
        <p:nvPicPr>
          <p:cNvPr id="1331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46075" y="2743200"/>
            <a:ext cx="8375650" cy="2590800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Key Success Factors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dimensions of performance that customers expect, and that are key to the success of a company include:</a:t>
            </a:r>
          </a:p>
          <a:p>
            <a:pPr lvl="1" eaLnBrk="1" hangingPunct="1"/>
            <a:r>
              <a:rPr lang="en-US" smtClean="0"/>
              <a:t>Cost and efficiency</a:t>
            </a:r>
          </a:p>
          <a:p>
            <a:pPr lvl="1" eaLnBrk="1" hangingPunct="1"/>
            <a:r>
              <a:rPr lang="en-US" smtClean="0"/>
              <a:t>Quality</a:t>
            </a:r>
          </a:p>
          <a:p>
            <a:pPr lvl="1" eaLnBrk="1" hangingPunct="1"/>
            <a:r>
              <a:rPr lang="en-US" smtClean="0"/>
              <a:t>Time</a:t>
            </a:r>
          </a:p>
          <a:p>
            <a:pPr lvl="1" eaLnBrk="1" hangingPunct="1"/>
            <a:r>
              <a:rPr lang="en-US" smtClean="0"/>
              <a:t>Innovation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Planning &amp; Control Systems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Planning selects goals, predicts results, decides how to attain goals, and communicates this to the organization</a:t>
            </a:r>
          </a:p>
          <a:p>
            <a:pPr lvl="1" eaLnBrk="1" hangingPunct="1"/>
            <a:r>
              <a:rPr lang="en-US" smtClean="0"/>
              <a:t>Budget – the most important planning tool</a:t>
            </a:r>
          </a:p>
          <a:p>
            <a:pPr eaLnBrk="1" hangingPunct="1"/>
            <a:r>
              <a:rPr lang="en-US" smtClean="0"/>
              <a:t>Control takes actions that implement the planning decision, decides how to evaluate performance, and provides feedback to the organization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81000" y="129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A Five-Step Decision Making Process in Planning &amp; Control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381000" y="2895600"/>
            <a:ext cx="8229600" cy="3398838"/>
          </a:xfrm>
        </p:spPr>
        <p:txBody>
          <a:bodyPr/>
          <a:lstStyle/>
          <a:p>
            <a:pPr marL="514350" indent="-514350" eaLnBrk="1" hangingPunct="1">
              <a:buFont typeface="Calibri" panose="020F0502020204030204" pitchFamily="34" charset="0"/>
              <a:buAutoNum type="arabicPeriod"/>
            </a:pPr>
            <a:r>
              <a:rPr lang="en-US" smtClean="0"/>
              <a:t>Identify the problem and uncertainties</a:t>
            </a:r>
          </a:p>
          <a:p>
            <a:pPr marL="514350" indent="-514350" eaLnBrk="1" hangingPunct="1">
              <a:buFont typeface="Calibri" panose="020F0502020204030204" pitchFamily="34" charset="0"/>
              <a:buAutoNum type="arabicPeriod"/>
            </a:pPr>
            <a:r>
              <a:rPr lang="en-US" smtClean="0"/>
              <a:t>Obtain information</a:t>
            </a:r>
          </a:p>
          <a:p>
            <a:pPr marL="514350" indent="-514350" eaLnBrk="1" hangingPunct="1">
              <a:buFont typeface="Calibri" panose="020F0502020204030204" pitchFamily="34" charset="0"/>
              <a:buAutoNum type="arabicPeriod"/>
            </a:pPr>
            <a:r>
              <a:rPr lang="en-US" smtClean="0"/>
              <a:t>Make predictions about the future</a:t>
            </a:r>
          </a:p>
          <a:p>
            <a:pPr marL="514350" indent="-514350" eaLnBrk="1" hangingPunct="1">
              <a:buFont typeface="Calibri" panose="020F0502020204030204" pitchFamily="34" charset="0"/>
              <a:buAutoNum type="arabicPeriod"/>
            </a:pPr>
            <a:r>
              <a:rPr lang="en-US" smtClean="0"/>
              <a:t>Make decisions by choosing between alternatives</a:t>
            </a:r>
          </a:p>
          <a:p>
            <a:pPr marL="514350" indent="-514350" eaLnBrk="1" hangingPunct="1">
              <a:buFont typeface="Calibri" panose="020F0502020204030204" pitchFamily="34" charset="0"/>
              <a:buAutoNum type="arabicPeriod"/>
            </a:pPr>
            <a:r>
              <a:rPr lang="en-US" smtClean="0"/>
              <a:t>Implement the decision, evaluate performance, and learn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9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Management Accounting Guidelines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2819400"/>
            <a:ext cx="8229600" cy="3276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Cost – Benefit approach is commonly used: benefits generally must exceed costs as a basic decision rule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Behavioral &amp; Technical Considerations – people are involved in decisions, not just dollars and cents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Different definitions of cost may be used for different applications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A Typical Organizational Structure and the Management Accountant</a:t>
            </a:r>
          </a:p>
        </p:txBody>
      </p:sp>
      <p:pic>
        <p:nvPicPr>
          <p:cNvPr id="1843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219200" y="2438400"/>
            <a:ext cx="6553200" cy="3994150"/>
          </a:xfr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Professional Ethics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four standards of ethical conduct for management accountants as advanced by the Institute of Management Accountants:</a:t>
            </a:r>
          </a:p>
          <a:p>
            <a:pPr lvl="1" eaLnBrk="1" hangingPunct="1"/>
            <a:r>
              <a:rPr lang="en-US" smtClean="0"/>
              <a:t>Competence</a:t>
            </a:r>
          </a:p>
          <a:p>
            <a:pPr lvl="1" eaLnBrk="1" hangingPunct="1"/>
            <a:r>
              <a:rPr lang="en-US" smtClean="0"/>
              <a:t>Confidentiality</a:t>
            </a:r>
          </a:p>
          <a:p>
            <a:pPr lvl="1" eaLnBrk="1" hangingPunct="1"/>
            <a:r>
              <a:rPr lang="en-US" smtClean="0"/>
              <a:t>Integrity</a:t>
            </a:r>
          </a:p>
          <a:p>
            <a:pPr lvl="1" eaLnBrk="1" hangingPunct="1"/>
            <a:r>
              <a:rPr lang="en-US" smtClean="0"/>
              <a:t>Objectivity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543800" cy="914400"/>
          </a:xfrm>
        </p:spPr>
        <p:txBody>
          <a:bodyPr/>
          <a:lstStyle/>
          <a:p>
            <a:r>
              <a:rPr lang="en-US"/>
              <a:t>Professional Ethics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Earnings management—deliberate accounting adjustments to “hit” profit targets</a:t>
            </a:r>
          </a:p>
          <a:p>
            <a:pPr>
              <a:lnSpc>
                <a:spcPct val="90000"/>
              </a:lnSpc>
            </a:pPr>
            <a:r>
              <a:rPr lang="en-US"/>
              <a:t>Often adjustments involve cost accounting—product costs and inventory valuations</a:t>
            </a:r>
          </a:p>
          <a:p>
            <a:pPr>
              <a:lnSpc>
                <a:spcPct val="90000"/>
              </a:lnSpc>
            </a:pPr>
            <a:r>
              <a:rPr lang="en-US"/>
              <a:t>Stretching legitimate accounting techniques</a:t>
            </a:r>
          </a:p>
          <a:p>
            <a:pPr>
              <a:lnSpc>
                <a:spcPct val="90000"/>
              </a:lnSpc>
            </a:pPr>
            <a:r>
              <a:rPr lang="en-US"/>
              <a:t>Outright fraud</a:t>
            </a:r>
          </a:p>
          <a:p>
            <a:pPr>
              <a:lnSpc>
                <a:spcPct val="9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67502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8" name="Rectangle 4"/>
          <p:cNvSpPr>
            <a:spLocks noChangeArrowheads="1"/>
          </p:cNvSpPr>
          <p:nvPr/>
        </p:nvSpPr>
        <p:spPr bwMode="auto">
          <a:xfrm>
            <a:off x="457200" y="381000"/>
            <a:ext cx="7772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Potential Ethical Issues</a:t>
            </a:r>
          </a:p>
        </p:txBody>
      </p:sp>
      <p:sp>
        <p:nvSpPr>
          <p:cNvPr id="164869" name="Rectangle 5"/>
          <p:cNvSpPr>
            <a:spLocks noChangeArrowheads="1"/>
          </p:cNvSpPr>
          <p:nvPr/>
        </p:nvSpPr>
        <p:spPr bwMode="auto">
          <a:xfrm>
            <a:off x="533400" y="1447800"/>
            <a:ext cx="81534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/>
              <a:t>Earnings management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/>
              <a:t>Low cost production at any cost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/>
              <a:t>Whistleblower retaliation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/>
              <a:t>Fixing prices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/>
              <a:t>Bribery and other corruption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/>
              <a:t>Hiding managerial acts</a:t>
            </a:r>
          </a:p>
        </p:txBody>
      </p:sp>
    </p:spTree>
    <p:extLst>
      <p:ext uri="{BB962C8B-B14F-4D97-AF65-F5344CB8AC3E}">
        <p14:creationId xmlns:p14="http://schemas.microsoft.com/office/powerpoint/2010/main" xmlns="" val="29355707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457200" y="3048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Accountants</a:t>
            </a:r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685800" y="1371600"/>
            <a:ext cx="76962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300" dirty="0"/>
              <a:t>Financial accountants provide information to external parties</a:t>
            </a:r>
          </a:p>
          <a:p>
            <a:pPr marL="669925" lvl="1" indent="-325438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1900" dirty="0"/>
              <a:t>Investors</a:t>
            </a:r>
          </a:p>
          <a:p>
            <a:pPr marL="669925" lvl="1" indent="-325438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1900" dirty="0"/>
              <a:t>Creditors</a:t>
            </a:r>
          </a:p>
          <a:p>
            <a:pPr marL="669925" lvl="1" indent="-325438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1900" dirty="0" smtClean="0"/>
              <a:t>Regulators</a:t>
            </a:r>
          </a:p>
          <a:p>
            <a:pPr marL="669925" lvl="1" indent="-325438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1900" dirty="0" smtClean="0"/>
              <a:t>Donors</a:t>
            </a:r>
            <a:endParaRPr lang="en-US" sz="1900" dirty="0"/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300" dirty="0"/>
              <a:t>Managerial accountants provide information to internal users</a:t>
            </a:r>
          </a:p>
          <a:p>
            <a:pPr marL="669925" lvl="1" indent="-325438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1900" dirty="0"/>
              <a:t>Managers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300" dirty="0"/>
              <a:t>Cost accountants provide information to both internal and external users</a:t>
            </a:r>
          </a:p>
          <a:p>
            <a:pPr marL="669925" lvl="1" indent="-325438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1900" dirty="0"/>
              <a:t>Product cost information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31377769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4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4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4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4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4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4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4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4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4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4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4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4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47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47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47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47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7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47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47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47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47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47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7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47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47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47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47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47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685800" y="3048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Accounting Differences</a:t>
            </a:r>
          </a:p>
        </p:txBody>
      </p:sp>
      <p:sp>
        <p:nvSpPr>
          <p:cNvPr id="78853" name="Rectangle 5"/>
          <p:cNvSpPr>
            <a:spLocks noChangeArrowheads="1"/>
          </p:cNvSpPr>
          <p:nvPr/>
        </p:nvSpPr>
        <p:spPr bwMode="auto">
          <a:xfrm>
            <a:off x="685800" y="1219200"/>
            <a:ext cx="3429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r>
              <a:rPr lang="en-US" sz="3000" dirty="0">
                <a:solidFill>
                  <a:srgbClr val="CC6600"/>
                </a:solidFill>
              </a:rPr>
              <a:t>Financial</a:t>
            </a:r>
            <a:endParaRPr lang="en-US" sz="2600" dirty="0">
              <a:solidFill>
                <a:srgbClr val="CC6600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 dirty="0"/>
              <a:t>External focus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 dirty="0"/>
              <a:t>Whole organization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 dirty="0"/>
              <a:t>Historical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 dirty="0"/>
              <a:t>Quantitative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 dirty="0"/>
              <a:t>Monetary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 dirty="0"/>
              <a:t>Verifiable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 dirty="0"/>
              <a:t>GAAP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 dirty="0"/>
              <a:t>Formal recordkeeping</a:t>
            </a:r>
          </a:p>
        </p:txBody>
      </p:sp>
      <p:sp>
        <p:nvSpPr>
          <p:cNvPr id="78854" name="Rectangle 6"/>
          <p:cNvSpPr>
            <a:spLocks noChangeArrowheads="1"/>
          </p:cNvSpPr>
          <p:nvPr/>
        </p:nvSpPr>
        <p:spPr bwMode="auto">
          <a:xfrm>
            <a:off x="4267200" y="1219200"/>
            <a:ext cx="47244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r>
              <a:rPr lang="en-US" sz="3000">
                <a:solidFill>
                  <a:srgbClr val="CC6600"/>
                </a:solidFill>
              </a:rPr>
              <a:t>Managerial</a:t>
            </a:r>
            <a:endParaRPr lang="en-US" sz="2600">
              <a:solidFill>
                <a:srgbClr val="CC6600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/>
              <a:t>Internal focus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/>
              <a:t>Segments or divisions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/>
              <a:t>Current/projected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/>
              <a:t>Quantitative/qualitative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/>
              <a:t>Monetary and nonmonetary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/>
              <a:t>Timely/reasonable estimate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/>
              <a:t>Benefits exceed costs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/>
              <a:t>Formal and informal recordkeeping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65000"/>
              <a:buFont typeface="Wingdings" pitchFamily="2" charset="2"/>
              <a:buChar char="n"/>
            </a:pPr>
            <a:endParaRPr lang="en-US" sz="2600"/>
          </a:p>
        </p:txBody>
      </p:sp>
    </p:spTree>
    <p:extLst>
      <p:ext uri="{BB962C8B-B14F-4D97-AF65-F5344CB8AC3E}">
        <p14:creationId xmlns:p14="http://schemas.microsoft.com/office/powerpoint/2010/main" xmlns="" val="33738640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4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457200" y="3048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Product Costs</a:t>
            </a:r>
          </a:p>
        </p:txBody>
      </p:sp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685800" y="1371600"/>
            <a:ext cx="76962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300" dirty="0" smtClean="0"/>
              <a:t>Upstream costs</a:t>
            </a:r>
          </a:p>
          <a:p>
            <a:pPr marL="800100" lvl="1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1900" dirty="0" smtClean="0"/>
              <a:t>Research</a:t>
            </a:r>
          </a:p>
          <a:p>
            <a:pPr marL="800100" lvl="1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1900" dirty="0" smtClean="0"/>
              <a:t>Development</a:t>
            </a:r>
          </a:p>
          <a:p>
            <a:pPr marL="800100" lvl="1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1900" dirty="0" smtClean="0"/>
              <a:t>Product design</a:t>
            </a:r>
          </a:p>
          <a:p>
            <a:pPr marL="800100" lvl="1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1900" dirty="0" smtClean="0"/>
              <a:t>Supply chain</a:t>
            </a:r>
          </a:p>
          <a:p>
            <a:pPr lvl="1">
              <a:spcBef>
                <a:spcPct val="20000"/>
              </a:spcBef>
              <a:buClr>
                <a:schemeClr val="accent1"/>
              </a:buClr>
              <a:buSzPct val="65000"/>
            </a:pPr>
            <a:endParaRPr lang="en-US" sz="1900" dirty="0"/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300" dirty="0" smtClean="0"/>
              <a:t>Downstream costs</a:t>
            </a:r>
            <a:endParaRPr lang="en-US" sz="2300" dirty="0"/>
          </a:p>
          <a:p>
            <a:pPr marL="800100" lvl="1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200" dirty="0" smtClean="0"/>
              <a:t>Marketing</a:t>
            </a:r>
          </a:p>
          <a:p>
            <a:pPr marL="800100" lvl="1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200" dirty="0" smtClean="0"/>
              <a:t>Distribution</a:t>
            </a:r>
          </a:p>
          <a:p>
            <a:pPr marL="800100" lvl="1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200" dirty="0" smtClean="0"/>
              <a:t>Customer service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8183771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47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4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4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4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47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4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4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4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47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4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4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4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47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47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47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47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47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7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47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47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47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47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47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47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47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47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47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47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475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Oval 2"/>
          <p:cNvSpPr>
            <a:spLocks noChangeArrowheads="1"/>
          </p:cNvSpPr>
          <p:nvPr/>
        </p:nvSpPr>
        <p:spPr bwMode="auto">
          <a:xfrm>
            <a:off x="3886200" y="2286000"/>
            <a:ext cx="3810000" cy="35814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Ctr="1"/>
          <a:lstStyle/>
          <a:p>
            <a:pPr eaLnBrk="0" hangingPunct="0"/>
            <a:r>
              <a:rPr lang="en-US" sz="3200" b="1">
                <a:latin typeface="Times New Roman" pitchFamily="18" charset="0"/>
              </a:rPr>
              <a:t>   </a:t>
            </a:r>
            <a:r>
              <a:rPr lang="en-US" sz="2800" b="1">
                <a:latin typeface="Times New Roman" pitchFamily="18" charset="0"/>
              </a:rPr>
              <a:t> 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Relationship of Financial, Management, and Cost Accounting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914400" y="2362200"/>
            <a:ext cx="7162800" cy="374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eaLnBrk="0" hangingPunct="0"/>
            <a:r>
              <a:rPr lang="en-US" sz="2400">
                <a:latin typeface="Times New Roman" pitchFamily="18" charset="0"/>
              </a:rPr>
              <a:t> 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1431925" y="2549525"/>
            <a:ext cx="269875" cy="515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eaLnBrk="0" hangingPunct="0"/>
            <a:r>
              <a:rPr lang="en-US" sz="2800" b="1">
                <a:latin typeface="Times New Roman" pitchFamily="18" charset="0"/>
              </a:rPr>
              <a:t> 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1695450" y="3581400"/>
            <a:ext cx="1905000" cy="75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sz="2400"/>
              <a:t> </a:t>
            </a:r>
            <a:r>
              <a:rPr lang="en-US" sz="2000" b="1"/>
              <a:t>FINANCIAL</a:t>
            </a:r>
          </a:p>
          <a:p>
            <a:pPr algn="ctr" eaLnBrk="0" hangingPunct="0"/>
            <a:r>
              <a:rPr lang="en-US" sz="2000" b="1"/>
              <a:t>ACCOUNTING</a:t>
            </a:r>
            <a:endParaRPr lang="en-US" sz="2000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5680075" y="3657600"/>
            <a:ext cx="2032000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sz="2000" b="1"/>
              <a:t>MANAGEMENT</a:t>
            </a:r>
          </a:p>
          <a:p>
            <a:pPr algn="ctr" eaLnBrk="0" hangingPunct="0"/>
            <a:r>
              <a:rPr lang="en-US" sz="2000" b="1"/>
              <a:t>ACCOUNTING</a:t>
            </a:r>
            <a:endParaRPr lang="en-US" sz="2000">
              <a:latin typeface="Comic Sans MS" pitchFamily="66" charset="0"/>
            </a:endParaRPr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3657600" y="3657600"/>
            <a:ext cx="1905000" cy="64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508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 eaLnBrk="0" hangingPunct="0"/>
            <a:r>
              <a:rPr lang="en-US" b="1" dirty="0"/>
              <a:t>COST</a:t>
            </a:r>
          </a:p>
          <a:p>
            <a:pPr algn="ctr" eaLnBrk="0" hangingPunct="0"/>
            <a:r>
              <a:rPr lang="en-US" b="1" dirty="0"/>
              <a:t>ACCOUNTING</a:t>
            </a:r>
            <a:endParaRPr lang="en-US" dirty="0"/>
          </a:p>
        </p:txBody>
      </p:sp>
      <p:sp>
        <p:nvSpPr>
          <p:cNvPr id="22537" name="Oval 9"/>
          <p:cNvSpPr>
            <a:spLocks noChangeArrowheads="1"/>
          </p:cNvSpPr>
          <p:nvPr/>
        </p:nvSpPr>
        <p:spPr bwMode="auto">
          <a:xfrm>
            <a:off x="1371600" y="2286000"/>
            <a:ext cx="3733800" cy="3581400"/>
          </a:xfrm>
          <a:prstGeom prst="ellips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Ctr="1"/>
          <a:lstStyle/>
          <a:p>
            <a:pPr eaLnBrk="0" hangingPunct="0"/>
            <a:r>
              <a:rPr lang="en-US" sz="3200" b="1">
                <a:latin typeface="Times New Roman" pitchFamily="18" charset="0"/>
              </a:rPr>
              <a:t>   </a:t>
            </a:r>
            <a:r>
              <a:rPr lang="en-US" sz="2800" b="1">
                <a:latin typeface="Times New Roman" pitchFamily="18" charset="0"/>
              </a:rPr>
              <a:t> </a:t>
            </a:r>
          </a:p>
        </p:txBody>
      </p:sp>
      <p:sp>
        <p:nvSpPr>
          <p:cNvPr id="22538" name="AutoShape 10"/>
          <p:cNvSpPr>
            <a:spLocks noChangeArrowheads="1"/>
          </p:cNvSpPr>
          <p:nvPr/>
        </p:nvSpPr>
        <p:spPr bwMode="auto">
          <a:xfrm>
            <a:off x="6400800" y="1752600"/>
            <a:ext cx="2514600" cy="609600"/>
          </a:xfrm>
          <a:prstGeom prst="wedgeRoundRectCallout">
            <a:avLst>
              <a:gd name="adj1" fmla="val -117426"/>
              <a:gd name="adj2" fmla="val 266148"/>
              <a:gd name="adj3" fmla="val 16667"/>
            </a:avLst>
          </a:prstGeom>
          <a:solidFill>
            <a:srgbClr val="FF9933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hangingPunct="0"/>
            <a:r>
              <a:rPr lang="en-US" sz="2400"/>
              <a:t>Product Costs</a:t>
            </a: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381000" y="6248400"/>
            <a:ext cx="8382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1200" dirty="0"/>
              <a:t>© 2013 </a:t>
            </a:r>
            <a:r>
              <a:rPr lang="en-US" altLang="en-US" sz="1200" dirty="0" err="1"/>
              <a:t>Cengage</a:t>
            </a:r>
            <a:r>
              <a:rPr lang="en-US" altLang="en-US" sz="1200" dirty="0"/>
              <a:t> Learning.  All Rights Reserved.  May not be scanned, copied, duplicated, or posted to a publicly accessible website, in whole or in part. </a:t>
            </a:r>
          </a:p>
        </p:txBody>
      </p:sp>
    </p:spTree>
    <p:extLst>
      <p:ext uri="{BB962C8B-B14F-4D97-AF65-F5344CB8AC3E}">
        <p14:creationId xmlns:p14="http://schemas.microsoft.com/office/powerpoint/2010/main" xmlns="" val="25374310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 autoUpdateAnimBg="0"/>
      <p:bldP spid="22535" grpId="0" autoUpdateAnimBg="0"/>
      <p:bldP spid="22536" grpId="0" autoUpdateAnimBg="0"/>
      <p:bldP spid="2253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457200" y="3810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ctr" eaLnBrk="0" hangingPunct="0"/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Product Cost Information</a:t>
            </a:r>
          </a:p>
        </p:txBody>
      </p:sp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838200" y="1295400"/>
            <a:ext cx="75438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dirty="0">
                <a:solidFill>
                  <a:srgbClr val="CC6600"/>
                </a:solidFill>
              </a:rPr>
              <a:t>External </a:t>
            </a:r>
            <a:r>
              <a:rPr lang="en-US" sz="3000" dirty="0" smtClean="0">
                <a:solidFill>
                  <a:srgbClr val="CC6600"/>
                </a:solidFill>
              </a:rPr>
              <a:t>parties</a:t>
            </a:r>
            <a:r>
              <a:rPr lang="en-US" sz="3000" dirty="0" smtClean="0"/>
              <a:t> - stockholders</a:t>
            </a:r>
            <a:r>
              <a:rPr lang="en-US" sz="3000" dirty="0"/>
              <a:t>, creditors, </a:t>
            </a:r>
            <a:r>
              <a:rPr lang="en-US" sz="3000" dirty="0" smtClean="0"/>
              <a:t>regulators, and donors</a:t>
            </a:r>
            <a:endParaRPr lang="en-US" sz="3000" dirty="0"/>
          </a:p>
          <a:p>
            <a:pPr marL="669925" lvl="1" indent="-325438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dirty="0"/>
              <a:t>For investment and credit decisions</a:t>
            </a:r>
          </a:p>
          <a:p>
            <a:pPr marL="669925" lvl="1" indent="-325438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dirty="0"/>
              <a:t>Complies with GAAP</a:t>
            </a:r>
          </a:p>
          <a:p>
            <a:pPr marL="669925" lvl="1" indent="-325438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dirty="0"/>
              <a:t>Enterprise focus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dirty="0">
                <a:solidFill>
                  <a:srgbClr val="CC6600"/>
                </a:solidFill>
              </a:rPr>
              <a:t>Internal </a:t>
            </a:r>
            <a:r>
              <a:rPr lang="en-US" sz="3000" dirty="0" smtClean="0">
                <a:solidFill>
                  <a:srgbClr val="CC6600"/>
                </a:solidFill>
              </a:rPr>
              <a:t>parties </a:t>
            </a:r>
            <a:r>
              <a:rPr lang="en-US" sz="3000" dirty="0" smtClean="0"/>
              <a:t>- managers</a:t>
            </a:r>
            <a:endParaRPr lang="en-US" sz="3000" dirty="0"/>
          </a:p>
          <a:p>
            <a:pPr marL="669925" lvl="1" indent="-325438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dirty="0"/>
              <a:t>Planning, controlling, and decision making</a:t>
            </a:r>
          </a:p>
          <a:p>
            <a:pPr marL="669925" lvl="1" indent="-325438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dirty="0"/>
              <a:t>Evaluating performance</a:t>
            </a:r>
          </a:p>
          <a:p>
            <a:pPr marL="669925" lvl="1" indent="-325438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dirty="0"/>
              <a:t>Includes upstream and downstream costs</a:t>
            </a:r>
          </a:p>
          <a:p>
            <a:pPr marL="669925" lvl="1" indent="-325438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dirty="0"/>
              <a:t>Disaggregated</a:t>
            </a:r>
          </a:p>
          <a:p>
            <a:pPr marL="669925" lvl="1" indent="-325438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xmlns="" val="2064179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39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39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39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39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39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457200" y="3048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Accounting Bodies</a:t>
            </a:r>
          </a:p>
        </p:txBody>
      </p:sp>
      <p:sp>
        <p:nvSpPr>
          <p:cNvPr id="80901" name="Rectangle 5"/>
          <p:cNvSpPr>
            <a:spLocks noChangeArrowheads="1"/>
          </p:cNvSpPr>
          <p:nvPr/>
        </p:nvSpPr>
        <p:spPr bwMode="auto">
          <a:xfrm>
            <a:off x="381000" y="1447800"/>
            <a:ext cx="4114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r>
              <a:rPr lang="en-US" sz="2600">
                <a:solidFill>
                  <a:srgbClr val="CC6600"/>
                </a:solidFill>
              </a:rPr>
              <a:t>Financial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/>
              <a:t>Public Company Accounting Oversight Board (PCAOB)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/>
              <a:t>Securities and Exchange Commission (SEC)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/>
              <a:t>Financial Accounting Standards Board (FASB)</a:t>
            </a:r>
          </a:p>
        </p:txBody>
      </p:sp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4648200" y="1447800"/>
            <a:ext cx="42672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r>
              <a:rPr lang="en-US" sz="2600">
                <a:solidFill>
                  <a:srgbClr val="CC6600"/>
                </a:solidFill>
              </a:rPr>
              <a:t>Management</a:t>
            </a:r>
            <a:endParaRPr lang="en-US" sz="2200">
              <a:solidFill>
                <a:srgbClr val="CC6600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/>
              <a:t>Institute of Management Accountants (IMA)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/>
              <a:t>Society of Management Accountants of Canada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/>
              <a:t>Cost Accounting Standards Board (CASB)</a:t>
            </a:r>
          </a:p>
        </p:txBody>
      </p:sp>
    </p:spTree>
    <p:extLst>
      <p:ext uri="{BB962C8B-B14F-4D97-AF65-F5344CB8AC3E}">
        <p14:creationId xmlns:p14="http://schemas.microsoft.com/office/powerpoint/2010/main" xmlns="" val="5310787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0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2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/>
              <a:t>Organizational Strategy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Clr>
                <a:schemeClr val="tx1"/>
              </a:buClr>
              <a:buFontTx/>
              <a:buAutoNum type="arabicPeriod"/>
            </a:pPr>
            <a:r>
              <a:rPr lang="en-US"/>
              <a:t>Develop mission statement</a:t>
            </a:r>
          </a:p>
          <a:p>
            <a:pPr marL="609600" indent="-609600">
              <a:buClr>
                <a:schemeClr val="tx1"/>
              </a:buClr>
              <a:buFontTx/>
              <a:buAutoNum type="arabicPeriod"/>
            </a:pPr>
            <a:r>
              <a:rPr lang="en-US"/>
              <a:t>Implement strategy</a:t>
            </a:r>
          </a:p>
          <a:p>
            <a:pPr marL="609600" indent="-609600">
              <a:buClr>
                <a:schemeClr val="tx1"/>
              </a:buClr>
              <a:buFontTx/>
              <a:buAutoNum type="arabicPeriod"/>
            </a:pPr>
            <a:r>
              <a:rPr lang="en-US"/>
              <a:t>Deploy resources to create value for customers and shareholders</a:t>
            </a:r>
          </a:p>
          <a:p>
            <a:pPr marL="609600" indent="-609600">
              <a:buClr>
                <a:schemeClr val="tx1"/>
              </a:buClr>
              <a:buFontTx/>
              <a:buAutoNum type="arabicPeriod"/>
            </a:pPr>
            <a:r>
              <a:rPr lang="en-US"/>
              <a:t>Recognize that each organization is unique—thus unique strategies must be developed</a:t>
            </a:r>
          </a:p>
        </p:txBody>
      </p:sp>
    </p:spTree>
    <p:extLst>
      <p:ext uri="{BB962C8B-B14F-4D97-AF65-F5344CB8AC3E}">
        <p14:creationId xmlns:p14="http://schemas.microsoft.com/office/powerpoint/2010/main" xmlns="" val="27191290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457200" y="3048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Organizational Strategy</a:t>
            </a:r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914400" y="1524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r>
              <a:rPr lang="en-US" sz="3000" dirty="0"/>
              <a:t>Five factors</a:t>
            </a:r>
          </a:p>
          <a:p>
            <a:pPr marL="609600" indent="-609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dirty="0"/>
              <a:t>core competencies</a:t>
            </a:r>
          </a:p>
          <a:p>
            <a:pPr marL="609600" indent="-609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dirty="0"/>
              <a:t>organizational structure</a:t>
            </a:r>
          </a:p>
          <a:p>
            <a:pPr marL="609600" indent="-609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dirty="0"/>
              <a:t>management style and organizational culture</a:t>
            </a:r>
          </a:p>
          <a:p>
            <a:pPr marL="609600" indent="-609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dirty="0"/>
              <a:t>organizational constraints</a:t>
            </a:r>
          </a:p>
          <a:p>
            <a:pPr marL="609600" indent="-609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dirty="0"/>
              <a:t>environmental constraints</a:t>
            </a:r>
          </a:p>
          <a:p>
            <a:pPr marL="609600" indent="-60960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xmlns="" val="10707821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533400" y="381000"/>
            <a:ext cx="777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Organizational Strategies</a:t>
            </a:r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685800" y="1752600"/>
            <a:ext cx="81534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>
                <a:solidFill>
                  <a:srgbClr val="CC6600"/>
                </a:solidFill>
              </a:rPr>
              <a:t>Core competency</a:t>
            </a:r>
            <a:r>
              <a:rPr lang="en-US" sz="3000"/>
              <a:t>—critical function or activity providing a competitive advantage</a:t>
            </a:r>
            <a:endParaRPr lang="en-US" sz="3000">
              <a:solidFill>
                <a:srgbClr val="FF9933"/>
              </a:solidFill>
            </a:endParaRPr>
          </a:p>
          <a:p>
            <a:pPr marL="609600" indent="-609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>
                <a:solidFill>
                  <a:srgbClr val="CC6600"/>
                </a:solidFill>
              </a:rPr>
              <a:t>Cost leadership strategy</a:t>
            </a:r>
            <a:r>
              <a:rPr lang="en-US" sz="3000"/>
              <a:t>—undercut competitor prices</a:t>
            </a:r>
          </a:p>
          <a:p>
            <a:pPr marL="609600" indent="-609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>
                <a:solidFill>
                  <a:srgbClr val="CC6600"/>
                </a:solidFill>
              </a:rPr>
              <a:t>Product differentiation strategy</a:t>
            </a:r>
            <a:r>
              <a:rPr lang="en-US" sz="3000"/>
              <a:t>—superior quality products or unique services sold at a premium </a:t>
            </a:r>
          </a:p>
          <a:p>
            <a:pPr marL="609600" indent="-609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endParaRPr lang="en-US" sz="3000"/>
          </a:p>
        </p:txBody>
      </p:sp>
    </p:spTree>
    <p:extLst>
      <p:ext uri="{BB962C8B-B14F-4D97-AF65-F5344CB8AC3E}">
        <p14:creationId xmlns:p14="http://schemas.microsoft.com/office/powerpoint/2010/main" xmlns="" val="40013603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924800" cy="960438"/>
          </a:xfrm>
        </p:spPr>
        <p:txBody>
          <a:bodyPr/>
          <a:lstStyle/>
          <a:p>
            <a:r>
              <a:rPr lang="en-US"/>
              <a:t>Organizational Structure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724400"/>
          </a:xfrm>
        </p:spPr>
        <p:txBody>
          <a:bodyPr/>
          <a:lstStyle/>
          <a:p>
            <a:r>
              <a:rPr lang="en-US"/>
              <a:t>Distribution of authority and responsibility in an organization</a:t>
            </a:r>
          </a:p>
          <a:p>
            <a:pPr lvl="1"/>
            <a:r>
              <a:rPr lang="en-US" sz="3000">
                <a:solidFill>
                  <a:srgbClr val="CC6600"/>
                </a:solidFill>
              </a:rPr>
              <a:t>Authority</a:t>
            </a:r>
            <a:r>
              <a:rPr lang="en-US"/>
              <a:t>—</a:t>
            </a:r>
            <a:r>
              <a:rPr lang="en-US" sz="3000"/>
              <a:t>right to use resources to accomplish a task or achieve an objective</a:t>
            </a:r>
          </a:p>
          <a:p>
            <a:pPr lvl="1"/>
            <a:r>
              <a:rPr lang="en-US" sz="3000">
                <a:solidFill>
                  <a:srgbClr val="CC6600"/>
                </a:solidFill>
              </a:rPr>
              <a:t>Responsibility</a:t>
            </a:r>
            <a:r>
              <a:rPr lang="en-US"/>
              <a:t>—</a:t>
            </a:r>
            <a:r>
              <a:rPr lang="en-US" sz="3000"/>
              <a:t>obligation to accomplish a task or achieve an objective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58052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457200" y="3048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Organizational Constraints</a:t>
            </a:r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914400" y="1524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r>
              <a:rPr lang="en-US" sz="3000" dirty="0" smtClean="0"/>
              <a:t>Four common organizational constraints</a:t>
            </a:r>
            <a:endParaRPr lang="en-US" sz="3000" dirty="0"/>
          </a:p>
          <a:p>
            <a:pPr marL="609600" indent="-609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dirty="0" smtClean="0"/>
              <a:t>Monetary capital</a:t>
            </a:r>
            <a:endParaRPr lang="en-US" sz="3000" dirty="0"/>
          </a:p>
          <a:p>
            <a:pPr marL="609600" indent="-609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dirty="0" smtClean="0"/>
              <a:t>Intellectual capital</a:t>
            </a:r>
            <a:endParaRPr lang="en-US" sz="3000" dirty="0"/>
          </a:p>
          <a:p>
            <a:pPr marL="609600" indent="-609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dirty="0" smtClean="0"/>
              <a:t>Technology</a:t>
            </a:r>
          </a:p>
          <a:p>
            <a:pPr marL="609600" indent="-609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dirty="0" smtClean="0"/>
              <a:t>Environmental constraints</a:t>
            </a:r>
            <a:endParaRPr lang="en-US" sz="3000" dirty="0"/>
          </a:p>
          <a:p>
            <a:pPr marL="609600" indent="-609600">
              <a:spcBef>
                <a:spcPct val="20000"/>
              </a:spcBef>
              <a:buClr>
                <a:schemeClr val="tx1"/>
              </a:buClr>
              <a:buSzPct val="65000"/>
              <a:buFont typeface="Wingdings" pitchFamily="2" charset="2"/>
              <a:buNone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xmlns="" val="201879063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229600" cy="762000"/>
          </a:xfrm>
        </p:spPr>
        <p:txBody>
          <a:bodyPr/>
          <a:lstStyle/>
          <a:p>
            <a:r>
              <a:rPr lang="en-US"/>
              <a:t>Value Chain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371600"/>
            <a:ext cx="7239000" cy="3962400"/>
          </a:xfrm>
        </p:spPr>
        <p:txBody>
          <a:bodyPr/>
          <a:lstStyle/>
          <a:p>
            <a:pPr algn="ctr">
              <a:buClr>
                <a:schemeClr val="tx1"/>
              </a:buClr>
              <a:buFont typeface="Wingdings" pitchFamily="2" charset="2"/>
              <a:buNone/>
            </a:pPr>
            <a:r>
              <a:rPr lang="en-US" sz="2600" dirty="0"/>
              <a:t>A set of value-adding functions and processes that converts inputs into products/services</a:t>
            </a:r>
          </a:p>
          <a:p>
            <a:pPr lvl="1"/>
            <a:r>
              <a:rPr lang="en-US" sz="2200" dirty="0"/>
              <a:t>Research and Development</a:t>
            </a:r>
          </a:p>
          <a:p>
            <a:pPr lvl="1"/>
            <a:r>
              <a:rPr lang="en-US" sz="2200" dirty="0"/>
              <a:t>Product Design</a:t>
            </a:r>
          </a:p>
          <a:p>
            <a:pPr lvl="1"/>
            <a:r>
              <a:rPr lang="en-US" sz="2200" dirty="0"/>
              <a:t>Supply</a:t>
            </a:r>
          </a:p>
          <a:p>
            <a:pPr lvl="1"/>
            <a:r>
              <a:rPr lang="en-US" sz="2200" dirty="0"/>
              <a:t>Production</a:t>
            </a:r>
          </a:p>
          <a:p>
            <a:pPr lvl="1"/>
            <a:r>
              <a:rPr lang="en-US" sz="2200" dirty="0"/>
              <a:t>Marketing</a:t>
            </a:r>
          </a:p>
          <a:p>
            <a:pPr lvl="1"/>
            <a:r>
              <a:rPr lang="en-US" sz="2200" dirty="0"/>
              <a:t>Distribution</a:t>
            </a:r>
          </a:p>
          <a:p>
            <a:pPr lvl="1"/>
            <a:r>
              <a:rPr lang="en-US" sz="2200" dirty="0"/>
              <a:t>Customer Service</a:t>
            </a:r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228600" y="5486400"/>
            <a:ext cx="89154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sz="3000">
                <a:solidFill>
                  <a:srgbClr val="CC6600"/>
                </a:solidFill>
                <a:latin typeface="Times New Roman" pitchFamily="18" charset="0"/>
              </a:rPr>
              <a:t>Communicate strategy to all members of the value chain</a:t>
            </a:r>
          </a:p>
        </p:txBody>
      </p:sp>
    </p:spTree>
    <p:extLst>
      <p:ext uri="{BB962C8B-B14F-4D97-AF65-F5344CB8AC3E}">
        <p14:creationId xmlns:p14="http://schemas.microsoft.com/office/powerpoint/2010/main" xmlns="" val="12035600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/>
      <p:bldP spid="6349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609600" y="381000"/>
            <a:ext cx="7924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Balanced Scorecard</a:t>
            </a: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457200" y="1143000"/>
            <a:ext cx="8153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3000" dirty="0"/>
              <a:t>Learning and Growth</a:t>
            </a:r>
          </a:p>
          <a:p>
            <a:pPr marL="669925" lvl="1" indent="-325438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dirty="0"/>
              <a:t>The organization’s intellectual capital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3000" dirty="0"/>
              <a:t>Internal Business</a:t>
            </a:r>
          </a:p>
          <a:p>
            <a:pPr marL="669925" lvl="1" indent="-325438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dirty="0"/>
              <a:t>Things to do well to meet customer needs and expectations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3000" dirty="0"/>
              <a:t>Customer Value</a:t>
            </a:r>
          </a:p>
          <a:p>
            <a:pPr marL="669925" lvl="1" indent="-325438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dirty="0"/>
              <a:t>How well the organization is doing relative to important customer </a:t>
            </a:r>
            <a:r>
              <a:rPr lang="en-US" sz="2600" dirty="0" smtClean="0"/>
              <a:t>criteria such as quality, service and price.</a:t>
            </a:r>
            <a:endParaRPr lang="en-US" sz="26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3000" dirty="0"/>
              <a:t>Financial </a:t>
            </a:r>
            <a:r>
              <a:rPr lang="en-US" sz="3000" dirty="0" smtClean="0"/>
              <a:t>Performance</a:t>
            </a:r>
            <a:endParaRPr lang="en-US" sz="3000" dirty="0"/>
          </a:p>
          <a:p>
            <a:pPr marL="669925" lvl="1" indent="-325438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dirty="0"/>
              <a:t>Address stockholders’/stakeholders’ concerns about profitability and organizational growth</a:t>
            </a:r>
          </a:p>
        </p:txBody>
      </p:sp>
      <p:sp>
        <p:nvSpPr>
          <p:cNvPr id="96262" name="Text Box 6"/>
          <p:cNvSpPr txBox="1">
            <a:spLocks noChangeArrowheads="1"/>
          </p:cNvSpPr>
          <p:nvPr/>
        </p:nvSpPr>
        <p:spPr bwMode="auto">
          <a:xfrm>
            <a:off x="4556125" y="3317875"/>
            <a:ext cx="3140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endParaRPr lang="en-US" sz="24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79439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62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62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962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962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962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962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962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962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1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153400" cy="1036638"/>
          </a:xfrm>
        </p:spPr>
        <p:txBody>
          <a:bodyPr/>
          <a:lstStyle/>
          <a:p>
            <a:r>
              <a:rPr lang="en-US"/>
              <a:t>Ethics and Legislation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CC6600"/>
                </a:solidFill>
              </a:rPr>
              <a:t>Sarbanes-Oxley Act</a:t>
            </a:r>
            <a:r>
              <a:rPr lang="en-US" dirty="0"/>
              <a:t>—CEOs and CFOs personally accountable for the accuracy of their organization’s financial reporting</a:t>
            </a:r>
          </a:p>
          <a:p>
            <a:pPr>
              <a:lnSpc>
                <a:spcPct val="80000"/>
              </a:lnSpc>
            </a:pPr>
            <a:r>
              <a:rPr lang="en-US" dirty="0">
                <a:solidFill>
                  <a:srgbClr val="CC6600"/>
                </a:solidFill>
              </a:rPr>
              <a:t>False Claims Act</a:t>
            </a:r>
            <a:r>
              <a:rPr lang="en-US" dirty="0"/>
              <a:t>—whistle-blower protection and penalties for failure to blow the whistle (disclose known financial frauds</a:t>
            </a:r>
            <a:r>
              <a:rPr lang="en-US" dirty="0" smtClean="0"/>
              <a:t>)</a:t>
            </a:r>
          </a:p>
          <a:p>
            <a:pPr>
              <a:lnSpc>
                <a:spcPct val="80000"/>
              </a:lnSpc>
            </a:pPr>
            <a:r>
              <a:rPr lang="en-US" dirty="0" smtClean="0">
                <a:solidFill>
                  <a:srgbClr val="CC6600"/>
                </a:solidFill>
              </a:rPr>
              <a:t>Dodd-Frank Act</a:t>
            </a:r>
            <a:r>
              <a:rPr lang="en-US" dirty="0" smtClean="0"/>
              <a:t>—encourages whistle-blowing with awards from 10 to 30 percent of amount recouped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0104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/>
          <a:lstStyle/>
          <a:p>
            <a:r>
              <a:rPr lang="en-US"/>
              <a:t>Ethics &amp; Management Accountants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Standards of Ethical Conduct for Management Accountants</a:t>
            </a:r>
          </a:p>
          <a:p>
            <a:pPr lvl="1"/>
            <a:r>
              <a:rPr lang="en-US" dirty="0"/>
              <a:t>Competence</a:t>
            </a:r>
          </a:p>
          <a:p>
            <a:pPr lvl="1"/>
            <a:r>
              <a:rPr lang="en-US" dirty="0"/>
              <a:t>Confidentiality</a:t>
            </a:r>
          </a:p>
          <a:p>
            <a:pPr lvl="1"/>
            <a:r>
              <a:rPr lang="en-US" dirty="0"/>
              <a:t>Integrity</a:t>
            </a:r>
          </a:p>
          <a:p>
            <a:pPr lvl="1"/>
            <a:r>
              <a:rPr lang="en-US" dirty="0"/>
              <a:t>Credibility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4491719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bldLvl="2" autoUpdateAnimBg="0" advAuto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229600" cy="914400"/>
          </a:xfrm>
        </p:spPr>
        <p:txBody>
          <a:bodyPr/>
          <a:lstStyle/>
          <a:p>
            <a:r>
              <a:rPr lang="en-US"/>
              <a:t>Ethics in Multinationals</a:t>
            </a:r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CC6600"/>
                </a:solidFill>
              </a:rPr>
              <a:t>Foreign Corrupt Practices Act</a:t>
            </a:r>
            <a:r>
              <a:rPr lang="en-US"/>
              <a:t>—prohibits bribes to obtain/retain a business</a:t>
            </a:r>
          </a:p>
          <a:p>
            <a:pPr>
              <a:lnSpc>
                <a:spcPct val="80000"/>
              </a:lnSpc>
            </a:pPr>
            <a:r>
              <a:rPr lang="en-US">
                <a:solidFill>
                  <a:srgbClr val="CC6600"/>
                </a:solidFill>
              </a:rPr>
              <a:t>Organization of Economic Cooperation and Development Convention</a:t>
            </a:r>
            <a:r>
              <a:rPr lang="en-US"/>
              <a:t>—crime to offer, promise, or give bribes to obtain/retain internal business deals</a:t>
            </a:r>
          </a:p>
          <a:p>
            <a:pPr>
              <a:lnSpc>
                <a:spcPct val="90000"/>
              </a:lnSpc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44881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5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is the relationship among financial, management, and cost accounting?</a:t>
            </a:r>
          </a:p>
          <a:p>
            <a:r>
              <a:rPr lang="en-US"/>
              <a:t>How is the balanced scorecard used to implement an organization’s strategy?</a:t>
            </a:r>
          </a:p>
          <a:p>
            <a:r>
              <a:rPr lang="en-US"/>
              <a:t>Where can an accountant find ethical standards for cost accounting? </a:t>
            </a:r>
          </a:p>
        </p:txBody>
      </p:sp>
    </p:spTree>
    <p:extLst>
      <p:ext uri="{BB962C8B-B14F-4D97-AF65-F5344CB8AC3E}">
        <p14:creationId xmlns:p14="http://schemas.microsoft.com/office/powerpoint/2010/main" xmlns="" val="18801963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3887" y="2743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i="1" u="sng" dirty="0" smtClean="0"/>
              <a:t>End of Lecture 1</a:t>
            </a:r>
            <a:endParaRPr lang="en-US" sz="6000" b="1" i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F7FF-59A0-4FF2-B089-942F951A2254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43416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14744</TotalTime>
  <Words>1187</Words>
  <Application>Microsoft Office PowerPoint</Application>
  <PresentationFormat>On-screen Show (4:3)</PresentationFormat>
  <Paragraphs>267</Paragraphs>
  <Slides>35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Flow</vt:lpstr>
      <vt:lpstr>CHAPTER 1</vt:lpstr>
      <vt:lpstr>Accounting Discipline Overview</vt:lpstr>
      <vt:lpstr>Major Differences Between  Financial &amp; Managerial Accounting</vt:lpstr>
      <vt:lpstr>Strategy &amp; Management Accounting</vt:lpstr>
      <vt:lpstr>Strategy &amp; Management Accounting</vt:lpstr>
      <vt:lpstr>Management Accounting and Value</vt:lpstr>
      <vt:lpstr>Management Accounting and Value</vt:lpstr>
      <vt:lpstr>The Value Chain Illustrated</vt:lpstr>
      <vt:lpstr>A Value Chain Implementation</vt:lpstr>
      <vt:lpstr>Key Success Factors</vt:lpstr>
      <vt:lpstr>Planning &amp; Control Systems</vt:lpstr>
      <vt:lpstr>A Five-Step Decision Making Process in Planning &amp; Control</vt:lpstr>
      <vt:lpstr>Management Accounting Guidelines</vt:lpstr>
      <vt:lpstr>A Typical Organizational Structure and the Management Accountant</vt:lpstr>
      <vt:lpstr>Professional Ethics</vt:lpstr>
      <vt:lpstr>Professional Ethics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Organizational Strategy</vt:lpstr>
      <vt:lpstr>Slide 25</vt:lpstr>
      <vt:lpstr>Slide 26</vt:lpstr>
      <vt:lpstr>Organizational Structure</vt:lpstr>
      <vt:lpstr>Slide 28</vt:lpstr>
      <vt:lpstr>Value Chain</vt:lpstr>
      <vt:lpstr>Slide 30</vt:lpstr>
      <vt:lpstr>Ethics and Legislation</vt:lpstr>
      <vt:lpstr>Ethics &amp; Management Accountants</vt:lpstr>
      <vt:lpstr>Ethics in Multinationals</vt:lpstr>
      <vt:lpstr>Questions</vt:lpstr>
      <vt:lpstr>End of Lecture 1</vt:lpstr>
    </vt:vector>
  </TitlesOfParts>
  <Company>Wichita State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creator>Michael Brigg Flores</dc:creator>
  <cp:lastModifiedBy>NTS</cp:lastModifiedBy>
  <cp:revision>1085</cp:revision>
  <cp:lastPrinted>1601-01-01T00:00:00Z</cp:lastPrinted>
  <dcterms:created xsi:type="dcterms:W3CDTF">2004-01-14T09:45:17Z</dcterms:created>
  <dcterms:modified xsi:type="dcterms:W3CDTF">2013-10-30T09:42:12Z</dcterms:modified>
</cp:coreProperties>
</file>