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862274-3A4F-4E5E-A62A-87A005A08507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ABBE6-2A3F-46D5-BBC4-77CC8B4D405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/>
            <a:r>
              <a:rPr lang="en-US" sz="1000" i="1"/>
              <a:t>75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6087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/>
            <a:r>
              <a:rPr lang="en-US" sz="1000" i="1"/>
              <a:t>76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0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7111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E548-997D-4FAB-B6E5-B40235A98E14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AA8CA-E221-4C98-8177-CAA4B76A63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E548-997D-4FAB-B6E5-B40235A98E14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AA8CA-E221-4C98-8177-CAA4B76A63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E548-997D-4FAB-B6E5-B40235A98E14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AA8CA-E221-4C98-8177-CAA4B76A63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E548-997D-4FAB-B6E5-B40235A98E14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AA8CA-E221-4C98-8177-CAA4B76A63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E548-997D-4FAB-B6E5-B40235A98E14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AA8CA-E221-4C98-8177-CAA4B76A63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E548-997D-4FAB-B6E5-B40235A98E14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AA8CA-E221-4C98-8177-CAA4B76A63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E548-997D-4FAB-B6E5-B40235A98E14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AA8CA-E221-4C98-8177-CAA4B76A63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E548-997D-4FAB-B6E5-B40235A98E14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AA8CA-E221-4C98-8177-CAA4B76A63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E548-997D-4FAB-B6E5-B40235A98E14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AA8CA-E221-4C98-8177-CAA4B76A63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E548-997D-4FAB-B6E5-B40235A98E14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AA8CA-E221-4C98-8177-CAA4B76A63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E548-997D-4FAB-B6E5-B40235A98E14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AA8CA-E221-4C98-8177-CAA4B76A63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CE548-997D-4FAB-B6E5-B40235A98E14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AA8CA-E221-4C98-8177-CAA4B76A636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5400"/>
                </a:solidFill>
              </a:rPr>
              <a:t>Capital Budgeting</a:t>
            </a:r>
            <a:r>
              <a:rPr lang="en-US" sz="2000" b="1" dirty="0" smtClean="0">
                <a:solidFill>
                  <a:srgbClr val="005400"/>
                </a:solidFill>
              </a:rPr>
              <a:t/>
            </a:r>
            <a:br>
              <a:rPr lang="en-US" sz="2000" b="1" dirty="0" smtClean="0">
                <a:solidFill>
                  <a:srgbClr val="005400"/>
                </a:solidFill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</a:rPr>
              <a:t>LECTURE 29</a:t>
            </a:r>
            <a:endParaRPr lang="en-US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209800" y="1524000"/>
            <a:ext cx="3581400" cy="2133600"/>
            <a:chOff x="1392" y="960"/>
            <a:chExt cx="2256" cy="1344"/>
          </a:xfrm>
        </p:grpSpPr>
        <p:graphicFrame>
          <p:nvGraphicFramePr>
            <p:cNvPr id="12292" name="Object 3"/>
            <p:cNvGraphicFramePr>
              <a:graphicFrameLocks/>
            </p:cNvGraphicFramePr>
            <p:nvPr/>
          </p:nvGraphicFramePr>
          <p:xfrm>
            <a:off x="1392" y="960"/>
            <a:ext cx="2256" cy="1344"/>
          </p:xfrm>
          <a:graphic>
            <a:graphicData uri="http://schemas.openxmlformats.org/presentationml/2006/ole">
              <p:oleObj spid="_x0000_s1028" name="Clip" r:id="rId3" imgW="5759280" imgH="3222360" progId="MS_ClipArt_Gallery.5">
                <p:embed/>
              </p:oleObj>
            </a:graphicData>
          </a:graphic>
        </p:graphicFrame>
        <p:sp>
          <p:nvSpPr>
            <p:cNvPr id="12297" name="Rectangle 4"/>
            <p:cNvSpPr>
              <a:spLocks noChangeArrowheads="1"/>
            </p:cNvSpPr>
            <p:nvPr/>
          </p:nvSpPr>
          <p:spPr bwMode="auto">
            <a:xfrm>
              <a:off x="1894" y="1267"/>
              <a:ext cx="1201" cy="74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b="1">
                  <a:latin typeface="Arial" charset="0"/>
                </a:rPr>
                <a:t>Ignores the </a:t>
              </a:r>
            </a:p>
            <a:p>
              <a:pPr algn="ctr"/>
              <a:r>
                <a:rPr lang="en-US" b="1">
                  <a:latin typeface="Arial" charset="0"/>
                </a:rPr>
                <a:t>time value</a:t>
              </a:r>
            </a:p>
            <a:p>
              <a:pPr algn="ctr"/>
              <a:r>
                <a:rPr lang="en-US" b="1">
                  <a:latin typeface="Arial" charset="0"/>
                </a:rPr>
                <a:t>of money.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457200" y="3581400"/>
            <a:ext cx="3733800" cy="2620963"/>
            <a:chOff x="288" y="2256"/>
            <a:chExt cx="2352" cy="1651"/>
          </a:xfrm>
        </p:grpSpPr>
        <p:graphicFrame>
          <p:nvGraphicFramePr>
            <p:cNvPr id="12291" name="Object 6"/>
            <p:cNvGraphicFramePr>
              <a:graphicFrameLocks/>
            </p:cNvGraphicFramePr>
            <p:nvPr/>
          </p:nvGraphicFramePr>
          <p:xfrm>
            <a:off x="288" y="2256"/>
            <a:ext cx="2352" cy="1651"/>
          </p:xfrm>
          <a:graphic>
            <a:graphicData uri="http://schemas.openxmlformats.org/presentationml/2006/ole">
              <p:oleObj spid="_x0000_s1027" name="Clip" r:id="rId4" imgW="5759280" imgH="3222360" progId="MS_ClipArt_Gallery.5">
                <p:embed/>
              </p:oleObj>
            </a:graphicData>
          </a:graphic>
        </p:graphicFrame>
        <p:sp>
          <p:nvSpPr>
            <p:cNvPr id="12296" name="Rectangle 7"/>
            <p:cNvSpPr>
              <a:spLocks noChangeArrowheads="1"/>
            </p:cNvSpPr>
            <p:nvPr/>
          </p:nvSpPr>
          <p:spPr bwMode="auto">
            <a:xfrm>
              <a:off x="763" y="2673"/>
              <a:ext cx="1298" cy="97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b="1">
                  <a:latin typeface="Arial" charset="0"/>
                </a:rPr>
                <a:t>Ignores cash</a:t>
              </a:r>
            </a:p>
            <a:p>
              <a:pPr algn="ctr"/>
              <a:r>
                <a:rPr lang="en-US" b="1">
                  <a:latin typeface="Arial" charset="0"/>
                </a:rPr>
                <a:t>flows after </a:t>
              </a:r>
            </a:p>
            <a:p>
              <a:pPr algn="ctr"/>
              <a:r>
                <a:rPr lang="en-US" b="1">
                  <a:latin typeface="Arial" charset="0"/>
                </a:rPr>
                <a:t>the payback</a:t>
              </a:r>
            </a:p>
            <a:p>
              <a:pPr algn="ctr"/>
              <a:r>
                <a:rPr lang="en-US" b="1">
                  <a:latin typeface="Arial" charset="0"/>
                </a:rPr>
                <a:t>period.</a:t>
              </a:r>
            </a:p>
          </p:txBody>
        </p:sp>
      </p:grpSp>
      <p:graphicFrame>
        <p:nvGraphicFramePr>
          <p:cNvPr id="12290" name="Object 9"/>
          <p:cNvGraphicFramePr>
            <a:graphicFrameLocks/>
          </p:cNvGraphicFramePr>
          <p:nvPr/>
        </p:nvGraphicFramePr>
        <p:xfrm>
          <a:off x="5911850" y="1752600"/>
          <a:ext cx="2762250" cy="4367213"/>
        </p:xfrm>
        <a:graphic>
          <a:graphicData uri="http://schemas.openxmlformats.org/presentationml/2006/ole">
            <p:oleObj spid="_x0000_s1026" name="Clip" r:id="rId5" imgW="3801960" imgH="6010200" progId="MS_ClipArt_Gallery.5">
              <p:embed/>
            </p:oleObj>
          </a:graphicData>
        </a:graphic>
      </p:graphicFrame>
      <p:sp>
        <p:nvSpPr>
          <p:cNvPr id="199691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Payback Period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524000"/>
            <a:ext cx="8185150" cy="990600"/>
          </a:xfrm>
          <a:noFill/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3000" smtClean="0">
                <a:solidFill>
                  <a:schemeClr val="tx1"/>
                </a:solidFill>
              </a:rPr>
              <a:t>   </a:t>
            </a:r>
            <a:r>
              <a:rPr lang="en-US" sz="2800" smtClean="0">
                <a:solidFill>
                  <a:schemeClr val="tx1"/>
                </a:solidFill>
              </a:rPr>
              <a:t>Consider two projects, each with a five-year life and each costing $6,000.</a:t>
            </a: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1720850" y="2527300"/>
            <a:ext cx="6070600" cy="3175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3314" name="Object 4"/>
          <p:cNvGraphicFramePr>
            <a:graphicFrameLocks/>
          </p:cNvGraphicFramePr>
          <p:nvPr/>
        </p:nvGraphicFramePr>
        <p:xfrm>
          <a:off x="1905000" y="2600325"/>
          <a:ext cx="7086600" cy="3068638"/>
        </p:xfrm>
        <a:graphic>
          <a:graphicData uri="http://schemas.openxmlformats.org/presentationml/2006/ole">
            <p:oleObj spid="_x0000_s2050" name="Worksheet" r:id="rId3" imgW="2846160" imgH="1323720" progId="Excel.Sheet.8">
              <p:embed/>
            </p:oleObj>
          </a:graphicData>
        </a:graphic>
      </p:graphicFrame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090613" y="5815013"/>
            <a:ext cx="6931025" cy="819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C0128"/>
                </a:solidFill>
                <a:latin typeface="Arial" charset="0"/>
              </a:rPr>
              <a:t>Would you invest in Project One just because it has a shorter payback period?</a:t>
            </a:r>
          </a:p>
        </p:txBody>
      </p:sp>
      <p:sp>
        <p:nvSpPr>
          <p:cNvPr id="20071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Payback Period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079500" y="2984500"/>
            <a:ext cx="7061200" cy="1041400"/>
            <a:chOff x="680" y="1880"/>
            <a:chExt cx="4448" cy="656"/>
          </a:xfrm>
        </p:grpSpPr>
        <p:sp>
          <p:nvSpPr>
            <p:cNvPr id="33799" name="Rectangle 3"/>
            <p:cNvSpPr>
              <a:spLocks noChangeArrowheads="1"/>
            </p:cNvSpPr>
            <p:nvPr/>
          </p:nvSpPr>
          <p:spPr bwMode="auto">
            <a:xfrm>
              <a:off x="680" y="1880"/>
              <a:ext cx="4448" cy="65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057" y="1959"/>
              <a:ext cx="3743" cy="516"/>
              <a:chOff x="1057" y="1959"/>
              <a:chExt cx="3743" cy="516"/>
            </a:xfrm>
          </p:grpSpPr>
          <p:sp>
            <p:nvSpPr>
              <p:cNvPr id="33801" name="Rectangle 5"/>
              <p:cNvSpPr>
                <a:spLocks noChangeArrowheads="1"/>
              </p:cNvSpPr>
              <p:nvPr/>
            </p:nvSpPr>
            <p:spPr bwMode="auto">
              <a:xfrm>
                <a:off x="1057" y="2065"/>
                <a:ext cx="814" cy="28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90488" tIns="44450" rIns="90488" bIns="4445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>
                    <a:latin typeface="Arial" charset="0"/>
                  </a:rPr>
                  <a:t>ROI   =</a:t>
                </a:r>
              </a:p>
            </p:txBody>
          </p:sp>
          <p:sp>
            <p:nvSpPr>
              <p:cNvPr id="33802" name="Rectangle 6"/>
              <p:cNvSpPr>
                <a:spLocks noChangeArrowheads="1"/>
              </p:cNvSpPr>
              <p:nvPr/>
            </p:nvSpPr>
            <p:spPr bwMode="auto">
              <a:xfrm>
                <a:off x="1911" y="1959"/>
                <a:ext cx="2889" cy="51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 u="sng">
                    <a:latin typeface="Arial" charset="0"/>
                  </a:rPr>
                  <a:t>Average estimated net income</a:t>
                </a:r>
                <a:r>
                  <a:rPr lang="en-US" b="1">
                    <a:latin typeface="Arial" charset="0"/>
                  </a:rPr>
                  <a:t/>
                </a:r>
                <a:br>
                  <a:rPr lang="en-US" b="1">
                    <a:latin typeface="Arial" charset="0"/>
                  </a:rPr>
                </a:br>
                <a:r>
                  <a:rPr lang="en-US" b="1">
                    <a:latin typeface="Arial" charset="0"/>
                  </a:rPr>
                  <a:t>          Average investment</a:t>
                </a:r>
              </a:p>
            </p:txBody>
          </p:sp>
        </p:grpSp>
      </p:grpSp>
      <p:sp>
        <p:nvSpPr>
          <p:cNvPr id="33795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76400"/>
            <a:ext cx="8991600" cy="990600"/>
          </a:xfrm>
          <a:noFill/>
        </p:spPr>
        <p:txBody>
          <a:bodyPr>
            <a:normAutofit fontScale="85000" lnSpcReduction="20000"/>
          </a:bodyPr>
          <a:lstStyle/>
          <a:p>
            <a:pPr algn="ctr">
              <a:lnSpc>
                <a:spcPct val="95000"/>
              </a:lnSpc>
              <a:spcBef>
                <a:spcPct val="75000"/>
              </a:spcBef>
              <a:buFont typeface="Wingdings" pitchFamily="2" charset="2"/>
              <a:buNone/>
            </a:pPr>
            <a:r>
              <a:rPr lang="en-US" sz="3100" smtClean="0"/>
              <a:t>  ROI focuses on annual income</a:t>
            </a:r>
            <a:br>
              <a:rPr lang="en-US" sz="3100" smtClean="0"/>
            </a:br>
            <a:r>
              <a:rPr lang="en-US" sz="3100" smtClean="0"/>
              <a:t>instead of cash flows.</a:t>
            </a:r>
            <a:br>
              <a:rPr lang="en-US" sz="3100" smtClean="0"/>
            </a:br>
            <a:endParaRPr lang="en-US" sz="3100" smtClean="0"/>
          </a:p>
          <a:p>
            <a:pPr algn="ctr">
              <a:lnSpc>
                <a:spcPct val="95000"/>
              </a:lnSpc>
              <a:spcBef>
                <a:spcPct val="75000"/>
              </a:spcBef>
              <a:buFont typeface="Wingdings" pitchFamily="2" charset="2"/>
              <a:buNone/>
            </a:pPr>
            <a:endParaRPr lang="en-US" sz="3100" smtClean="0"/>
          </a:p>
        </p:txBody>
      </p:sp>
      <p:sp>
        <p:nvSpPr>
          <p:cNvPr id="33796" name="Line 9"/>
          <p:cNvSpPr>
            <a:spLocks noChangeShapeType="1"/>
          </p:cNvSpPr>
          <p:nvPr/>
        </p:nvSpPr>
        <p:spPr bwMode="auto">
          <a:xfrm flipV="1">
            <a:off x="3746500" y="3829050"/>
            <a:ext cx="965200" cy="1397000"/>
          </a:xfrm>
          <a:prstGeom prst="line">
            <a:avLst/>
          </a:prstGeom>
          <a:noFill/>
          <a:ln w="25400">
            <a:solidFill>
              <a:srgbClr val="FC0128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Rectangle 10"/>
          <p:cNvSpPr>
            <a:spLocks noChangeArrowheads="1"/>
          </p:cNvSpPr>
          <p:nvPr/>
        </p:nvSpPr>
        <p:spPr bwMode="auto">
          <a:xfrm>
            <a:off x="804863" y="4859338"/>
            <a:ext cx="7521575" cy="920750"/>
          </a:xfrm>
          <a:prstGeom prst="rect">
            <a:avLst/>
          </a:prstGeom>
          <a:solidFill>
            <a:srgbClr val="FCFEB9"/>
          </a:solidFill>
          <a:ln w="38100" cmpd="dbl">
            <a:solidFill>
              <a:srgbClr val="FC0128"/>
            </a:solidFill>
            <a:miter lim="800000"/>
            <a:headEnd/>
            <a:tailEnd/>
          </a:ln>
        </p:spPr>
        <p:txBody>
          <a:bodyPr lIns="90488" tIns="44450" rIns="90488" bIns="44450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600" b="1" u="sng">
                <a:solidFill>
                  <a:srgbClr val="FC0128"/>
                </a:solidFill>
                <a:latin typeface="Arial" charset="0"/>
              </a:rPr>
              <a:t>Original cost  +  Salvage value</a:t>
            </a:r>
            <a:r>
              <a:rPr lang="en-US" sz="2600" b="1">
                <a:solidFill>
                  <a:srgbClr val="FC0128"/>
                </a:solidFill>
                <a:latin typeface="Arial" charset="0"/>
              </a:rPr>
              <a:t/>
            </a:r>
            <a:br>
              <a:rPr lang="en-US" sz="2600" b="1">
                <a:solidFill>
                  <a:srgbClr val="FC0128"/>
                </a:solidFill>
                <a:latin typeface="Arial" charset="0"/>
              </a:rPr>
            </a:br>
            <a:r>
              <a:rPr lang="en-US" sz="2600" b="1">
                <a:solidFill>
                  <a:srgbClr val="FC0128"/>
                </a:solidFill>
                <a:latin typeface="Arial" charset="0"/>
              </a:rPr>
              <a:t>2</a:t>
            </a:r>
          </a:p>
        </p:txBody>
      </p:sp>
      <p:sp>
        <p:nvSpPr>
          <p:cNvPr id="201739" name="Rectangle 1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Return on Average Investment (ROI)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070100" y="2984500"/>
            <a:ext cx="5003800" cy="1041400"/>
            <a:chOff x="1304" y="1880"/>
            <a:chExt cx="3152" cy="656"/>
          </a:xfrm>
        </p:grpSpPr>
        <p:sp>
          <p:nvSpPr>
            <p:cNvPr id="34823" name="Rectangle 3"/>
            <p:cNvSpPr>
              <a:spLocks noChangeArrowheads="1"/>
            </p:cNvSpPr>
            <p:nvPr/>
          </p:nvSpPr>
          <p:spPr bwMode="auto">
            <a:xfrm>
              <a:off x="1304" y="1880"/>
              <a:ext cx="3152" cy="65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24" name="Rectangle 4"/>
            <p:cNvSpPr>
              <a:spLocks noChangeArrowheads="1"/>
            </p:cNvSpPr>
            <p:nvPr/>
          </p:nvSpPr>
          <p:spPr bwMode="auto">
            <a:xfrm>
              <a:off x="1633" y="2065"/>
              <a:ext cx="2686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latin typeface="Arial" charset="0"/>
                </a:rPr>
                <a:t>ROI   =                      =   25%</a:t>
              </a:r>
            </a:p>
          </p:txBody>
        </p:sp>
        <p:sp>
          <p:nvSpPr>
            <p:cNvPr id="34825" name="Rectangle 5"/>
            <p:cNvSpPr>
              <a:spLocks noChangeArrowheads="1"/>
            </p:cNvSpPr>
            <p:nvPr/>
          </p:nvSpPr>
          <p:spPr bwMode="auto">
            <a:xfrm>
              <a:off x="2487" y="1959"/>
              <a:ext cx="809" cy="51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u="sng">
                  <a:latin typeface="Arial" charset="0"/>
                </a:rPr>
                <a:t>$10,000</a:t>
              </a:r>
              <a:r>
                <a:rPr lang="en-US" b="1">
                  <a:latin typeface="Arial" charset="0"/>
                </a:rPr>
                <a:t/>
              </a:r>
              <a:br>
                <a:rPr lang="en-US" b="1">
                  <a:latin typeface="Arial" charset="0"/>
                </a:rPr>
              </a:br>
              <a:r>
                <a:rPr lang="en-US" b="1">
                  <a:latin typeface="Arial" charset="0"/>
                </a:rPr>
                <a:t>$40,000</a:t>
              </a:r>
            </a:p>
          </p:txBody>
        </p:sp>
      </p:grpSp>
      <p:sp>
        <p:nvSpPr>
          <p:cNvPr id="34819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76400"/>
            <a:ext cx="8991600" cy="990600"/>
          </a:xfrm>
          <a:noFill/>
        </p:spPr>
        <p:txBody>
          <a:bodyPr/>
          <a:lstStyle/>
          <a:p>
            <a:pPr algn="ctr">
              <a:lnSpc>
                <a:spcPct val="95000"/>
              </a:lnSpc>
              <a:spcBef>
                <a:spcPct val="75000"/>
              </a:spcBef>
              <a:buFont typeface="Wingdings" pitchFamily="2" charset="2"/>
              <a:buNone/>
            </a:pPr>
            <a:r>
              <a:rPr lang="en-US" sz="3100" smtClean="0"/>
              <a:t>  ROI focuses on annual income</a:t>
            </a:r>
            <a:br>
              <a:rPr lang="en-US" sz="3100" smtClean="0"/>
            </a:br>
            <a:r>
              <a:rPr lang="en-US" sz="3100" smtClean="0"/>
              <a:t>instead of cash flows.</a:t>
            </a:r>
          </a:p>
        </p:txBody>
      </p:sp>
      <p:sp>
        <p:nvSpPr>
          <p:cNvPr id="34820" name="Line 8"/>
          <p:cNvSpPr>
            <a:spLocks noChangeShapeType="1"/>
          </p:cNvSpPr>
          <p:nvPr/>
        </p:nvSpPr>
        <p:spPr bwMode="auto">
          <a:xfrm flipV="1">
            <a:off x="3746500" y="3829050"/>
            <a:ext cx="965200" cy="1397000"/>
          </a:xfrm>
          <a:prstGeom prst="line">
            <a:avLst/>
          </a:prstGeom>
          <a:noFill/>
          <a:ln w="25400">
            <a:solidFill>
              <a:srgbClr val="FC0128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Rectangle 9"/>
          <p:cNvSpPr>
            <a:spLocks noChangeArrowheads="1"/>
          </p:cNvSpPr>
          <p:nvPr/>
        </p:nvSpPr>
        <p:spPr bwMode="auto">
          <a:xfrm>
            <a:off x="2678113" y="4859338"/>
            <a:ext cx="3787775" cy="920750"/>
          </a:xfrm>
          <a:prstGeom prst="rect">
            <a:avLst/>
          </a:prstGeom>
          <a:solidFill>
            <a:srgbClr val="FCFEB9"/>
          </a:solidFill>
          <a:ln w="38100" cmpd="dbl">
            <a:solidFill>
              <a:srgbClr val="FC0128"/>
            </a:solidFill>
            <a:miter lim="800000"/>
            <a:headEnd/>
            <a:tailEnd/>
          </a:ln>
        </p:spPr>
        <p:txBody>
          <a:bodyPr lIns="90488" tIns="44450" rIns="90488" bIns="44450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600" b="1" u="sng">
                <a:solidFill>
                  <a:srgbClr val="FC0128"/>
                </a:solidFill>
                <a:latin typeface="Arial" charset="0"/>
              </a:rPr>
              <a:t>$75,000  +  $5,000</a:t>
            </a:r>
            <a:r>
              <a:rPr lang="en-US" sz="2600" b="1">
                <a:solidFill>
                  <a:srgbClr val="FC0128"/>
                </a:solidFill>
                <a:latin typeface="Arial" charset="0"/>
              </a:rPr>
              <a:t/>
            </a:r>
            <a:br>
              <a:rPr lang="en-US" sz="2600" b="1">
                <a:solidFill>
                  <a:srgbClr val="FC0128"/>
                </a:solidFill>
                <a:latin typeface="Arial" charset="0"/>
              </a:rPr>
            </a:br>
            <a:r>
              <a:rPr lang="en-US" sz="2600" b="1">
                <a:solidFill>
                  <a:srgbClr val="FC0128"/>
                </a:solidFill>
                <a:latin typeface="Arial" charset="0"/>
              </a:rPr>
              <a:t>2</a:t>
            </a:r>
          </a:p>
        </p:txBody>
      </p:sp>
      <p:sp>
        <p:nvSpPr>
          <p:cNvPr id="202762" name="Rectangle 10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Return on Average Investment (ROI)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19100" y="1989138"/>
            <a:ext cx="4152900" cy="3097212"/>
          </a:xfrm>
          <a:noFill/>
        </p:spPr>
        <p:txBody>
          <a:bodyPr/>
          <a:lstStyle/>
          <a:p>
            <a:pPr>
              <a:spcBef>
                <a:spcPct val="60000"/>
              </a:spcBef>
              <a:buClr>
                <a:schemeClr val="tx1"/>
              </a:buClr>
              <a:buSzPct val="75000"/>
            </a:pPr>
            <a:r>
              <a:rPr lang="en-US" smtClean="0">
                <a:solidFill>
                  <a:schemeClr val="tx1"/>
                </a:solidFill>
              </a:rPr>
              <a:t>Income may vary from year to year.</a:t>
            </a:r>
          </a:p>
          <a:p>
            <a:pPr>
              <a:spcBef>
                <a:spcPct val="60000"/>
              </a:spcBef>
              <a:buClr>
                <a:schemeClr val="tx1"/>
              </a:buClr>
              <a:buSzPct val="75000"/>
            </a:pPr>
            <a:r>
              <a:rPr lang="en-US" smtClean="0">
                <a:solidFill>
                  <a:schemeClr val="tx1"/>
                </a:solidFill>
              </a:rPr>
              <a:t>Time value of</a:t>
            </a:r>
            <a:br>
              <a:rPr lang="en-US" smtClean="0">
                <a:solidFill>
                  <a:schemeClr val="tx1"/>
                </a:solidFill>
              </a:rPr>
            </a:br>
            <a:r>
              <a:rPr lang="en-US" smtClean="0">
                <a:solidFill>
                  <a:schemeClr val="tx1"/>
                </a:solidFill>
              </a:rPr>
              <a:t>money is ignored.</a:t>
            </a:r>
          </a:p>
        </p:txBody>
      </p:sp>
      <p:graphicFrame>
        <p:nvGraphicFramePr>
          <p:cNvPr id="14338" name="Object 3"/>
          <p:cNvGraphicFramePr>
            <a:graphicFrameLocks/>
          </p:cNvGraphicFramePr>
          <p:nvPr>
            <p:ph type="clipArt" sz="half" idx="4294967295"/>
          </p:nvPr>
        </p:nvGraphicFramePr>
        <p:xfrm>
          <a:off x="4495800" y="3073400"/>
          <a:ext cx="1814513" cy="3152775"/>
        </p:xfrm>
        <a:graphic>
          <a:graphicData uri="http://schemas.openxmlformats.org/presentationml/2006/ole">
            <p:oleObj spid="_x0000_s3074" name="Clip" r:id="rId3" imgW="4698720" imgH="8145360" progId="MS_ClipArt_Gallery.5">
              <p:embed/>
            </p:oleObj>
          </a:graphicData>
        </a:graphic>
      </p:graphicFrame>
      <p:sp>
        <p:nvSpPr>
          <p:cNvPr id="203780" name="AutoShape 4"/>
          <p:cNvSpPr>
            <a:spLocks noChangeArrowheads="1"/>
          </p:cNvSpPr>
          <p:nvPr/>
        </p:nvSpPr>
        <p:spPr bwMode="auto">
          <a:xfrm>
            <a:off x="6337300" y="1689100"/>
            <a:ext cx="2717800" cy="2265363"/>
          </a:xfrm>
          <a:prstGeom prst="wedgeRoundRectCallout">
            <a:avLst>
              <a:gd name="adj1" fmla="val -41671"/>
              <a:gd name="adj2" fmla="val 66667"/>
              <a:gd name="adj3" fmla="val 16667"/>
            </a:avLst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2800" b="1">
                <a:latin typeface="Arial" charset="0"/>
              </a:rPr>
              <a:t> So why</a:t>
            </a:r>
          </a:p>
          <a:p>
            <a:pPr algn="ctr"/>
            <a:r>
              <a:rPr lang="en-US" sz="2800" b="1">
                <a:latin typeface="Arial" charset="0"/>
              </a:rPr>
              <a:t> would I ever</a:t>
            </a:r>
            <a:br>
              <a:rPr lang="en-US" sz="2800" b="1">
                <a:latin typeface="Arial" charset="0"/>
              </a:rPr>
            </a:br>
            <a:r>
              <a:rPr lang="en-US" sz="2800" b="1">
                <a:latin typeface="Arial" charset="0"/>
              </a:rPr>
              <a:t> want to use</a:t>
            </a:r>
            <a:br>
              <a:rPr lang="en-US" sz="2800" b="1">
                <a:latin typeface="Arial" charset="0"/>
              </a:rPr>
            </a:br>
            <a:r>
              <a:rPr lang="en-US" sz="2800" b="1">
                <a:latin typeface="Arial" charset="0"/>
              </a:rPr>
              <a:t> this method</a:t>
            </a:r>
            <a:br>
              <a:rPr lang="en-US" sz="2800" b="1">
                <a:latin typeface="Arial" charset="0"/>
              </a:rPr>
            </a:br>
            <a:r>
              <a:rPr lang="en-US" sz="2800" b="1">
                <a:latin typeface="Arial" charset="0"/>
              </a:rPr>
              <a:t> anyway?</a:t>
            </a:r>
          </a:p>
        </p:txBody>
      </p:sp>
      <p:sp>
        <p:nvSpPr>
          <p:cNvPr id="203782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Return on Average Investment (ROI)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80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63525" y="1720850"/>
            <a:ext cx="8597900" cy="1549400"/>
          </a:xfrm>
          <a:solidFill>
            <a:schemeClr val="folHlink"/>
          </a:solidFill>
          <a:ln cap="flat">
            <a:solidFill>
              <a:schemeClr val="tx1"/>
            </a:solidFill>
          </a:ln>
          <a:effectLst>
            <a:outerShdw dist="107763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US" b="1" smtClean="0"/>
              <a:t>   Now let’s look at a capital budgeting model that considers the time value of cash flows. </a:t>
            </a:r>
          </a:p>
        </p:txBody>
      </p:sp>
      <p:graphicFrame>
        <p:nvGraphicFramePr>
          <p:cNvPr id="15362" name="Object 4"/>
          <p:cNvGraphicFramePr>
            <a:graphicFrameLocks/>
          </p:cNvGraphicFramePr>
          <p:nvPr/>
        </p:nvGraphicFramePr>
        <p:xfrm>
          <a:off x="3646488" y="3429000"/>
          <a:ext cx="2011362" cy="2355850"/>
        </p:xfrm>
        <a:graphic>
          <a:graphicData uri="http://schemas.openxmlformats.org/presentationml/2006/ole">
            <p:oleObj spid="_x0000_s4098" name="Clip" r:id="rId3" imgW="4017960" imgH="4692600" progId="MS_ClipArt_Gallery.5">
              <p:embed/>
            </p:oleObj>
          </a:graphicData>
        </a:graphic>
      </p:graphicFrame>
      <p:graphicFrame>
        <p:nvGraphicFramePr>
          <p:cNvPr id="15363" name="Object 5"/>
          <p:cNvGraphicFramePr>
            <a:graphicFrameLocks/>
          </p:cNvGraphicFramePr>
          <p:nvPr/>
        </p:nvGraphicFramePr>
        <p:xfrm>
          <a:off x="2020888" y="4343400"/>
          <a:ext cx="1627187" cy="2447925"/>
        </p:xfrm>
        <a:graphic>
          <a:graphicData uri="http://schemas.openxmlformats.org/presentationml/2006/ole">
            <p:oleObj spid="_x0000_s4099" name="Clip" r:id="rId4" imgW="3960720" imgH="5943600" progId="MS_ClipArt_Gallery.5">
              <p:embed/>
            </p:oleObj>
          </a:graphicData>
        </a:graphic>
      </p:graphicFrame>
      <p:sp>
        <p:nvSpPr>
          <p:cNvPr id="20480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Discounting Future Cash Flows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30200" y="1936750"/>
            <a:ext cx="8432800" cy="1574800"/>
          </a:xfrm>
          <a:solidFill>
            <a:srgbClr val="FFFFFF"/>
          </a:solidFill>
          <a:ln w="25400" cap="flat">
            <a:solidFill>
              <a:srgbClr val="114FFB"/>
            </a:solidFill>
          </a:ln>
          <a:effectLst>
            <a:outerShdw dist="107763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US" b="1" smtClean="0">
                <a:solidFill>
                  <a:schemeClr val="tx1"/>
                </a:solidFill>
              </a:rPr>
              <a:t>A comparison of the present value of cash inflows with the present value of cash outflows</a:t>
            </a:r>
          </a:p>
        </p:txBody>
      </p:sp>
      <p:graphicFrame>
        <p:nvGraphicFramePr>
          <p:cNvPr id="16386" name="Object 3"/>
          <p:cNvGraphicFramePr>
            <a:graphicFrameLocks/>
          </p:cNvGraphicFramePr>
          <p:nvPr/>
        </p:nvGraphicFramePr>
        <p:xfrm>
          <a:off x="3581400" y="3733800"/>
          <a:ext cx="2359025" cy="2763838"/>
        </p:xfrm>
        <a:graphic>
          <a:graphicData uri="http://schemas.openxmlformats.org/presentationml/2006/ole">
            <p:oleObj spid="_x0000_s5122" name="Clip" r:id="rId3" imgW="4736880" imgH="5546520" progId="MS_ClipArt_Gallery.5">
              <p:embed/>
            </p:oleObj>
          </a:graphicData>
        </a:graphic>
      </p:graphicFrame>
      <p:sp>
        <p:nvSpPr>
          <p:cNvPr id="2058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 Present Value (NPV)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060575" y="1524000"/>
            <a:ext cx="4987925" cy="5153025"/>
            <a:chOff x="1298" y="960"/>
            <a:chExt cx="3142" cy="3246"/>
          </a:xfrm>
        </p:grpSpPr>
        <p:sp>
          <p:nvSpPr>
            <p:cNvPr id="35844" name="Freeform 4"/>
            <p:cNvSpPr>
              <a:spLocks/>
            </p:cNvSpPr>
            <p:nvPr/>
          </p:nvSpPr>
          <p:spPr bwMode="auto">
            <a:xfrm>
              <a:off x="1337" y="1585"/>
              <a:ext cx="3065" cy="1014"/>
            </a:xfrm>
            <a:custGeom>
              <a:avLst/>
              <a:gdLst>
                <a:gd name="T0" fmla="*/ 0 w 3065"/>
                <a:gd name="T1" fmla="*/ 0 h 1014"/>
                <a:gd name="T2" fmla="*/ 1533 w 3065"/>
                <a:gd name="T3" fmla="*/ 1013 h 1014"/>
                <a:gd name="T4" fmla="*/ 3064 w 3065"/>
                <a:gd name="T5" fmla="*/ 0 h 1014"/>
                <a:gd name="T6" fmla="*/ 0 w 3065"/>
                <a:gd name="T7" fmla="*/ 0 h 10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65"/>
                <a:gd name="T13" fmla="*/ 0 h 1014"/>
                <a:gd name="T14" fmla="*/ 3065 w 3065"/>
                <a:gd name="T15" fmla="*/ 1014 h 10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65" h="1014">
                  <a:moveTo>
                    <a:pt x="0" y="0"/>
                  </a:moveTo>
                  <a:lnTo>
                    <a:pt x="1533" y="1013"/>
                  </a:lnTo>
                  <a:lnTo>
                    <a:pt x="3064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45" name="Freeform 5"/>
            <p:cNvSpPr>
              <a:spLocks/>
            </p:cNvSpPr>
            <p:nvPr/>
          </p:nvSpPr>
          <p:spPr bwMode="auto">
            <a:xfrm>
              <a:off x="1337" y="960"/>
              <a:ext cx="3065" cy="626"/>
            </a:xfrm>
            <a:custGeom>
              <a:avLst/>
              <a:gdLst>
                <a:gd name="T0" fmla="*/ 0 w 3065"/>
                <a:gd name="T1" fmla="*/ 625 h 626"/>
                <a:gd name="T2" fmla="*/ 0 w 3065"/>
                <a:gd name="T3" fmla="*/ 0 h 626"/>
                <a:gd name="T4" fmla="*/ 3064 w 3065"/>
                <a:gd name="T5" fmla="*/ 0 h 626"/>
                <a:gd name="T6" fmla="*/ 3064 w 3065"/>
                <a:gd name="T7" fmla="*/ 625 h 626"/>
                <a:gd name="T8" fmla="*/ 0 w 3065"/>
                <a:gd name="T9" fmla="*/ 625 h 6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5"/>
                <a:gd name="T16" fmla="*/ 0 h 626"/>
                <a:gd name="T17" fmla="*/ 3065 w 3065"/>
                <a:gd name="T18" fmla="*/ 626 h 6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5" h="626">
                  <a:moveTo>
                    <a:pt x="0" y="625"/>
                  </a:moveTo>
                  <a:lnTo>
                    <a:pt x="0" y="0"/>
                  </a:lnTo>
                  <a:lnTo>
                    <a:pt x="3064" y="0"/>
                  </a:lnTo>
                  <a:lnTo>
                    <a:pt x="3064" y="625"/>
                  </a:lnTo>
                  <a:lnTo>
                    <a:pt x="0" y="625"/>
                  </a:lnTo>
                </a:path>
              </a:pathLst>
            </a:custGeom>
            <a:solidFill>
              <a:srgbClr val="FFC5CF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46" name="Freeform 6"/>
            <p:cNvSpPr>
              <a:spLocks/>
            </p:cNvSpPr>
            <p:nvPr/>
          </p:nvSpPr>
          <p:spPr bwMode="auto">
            <a:xfrm>
              <a:off x="1337" y="2598"/>
              <a:ext cx="3065" cy="984"/>
            </a:xfrm>
            <a:custGeom>
              <a:avLst/>
              <a:gdLst>
                <a:gd name="T0" fmla="*/ 1533 w 3065"/>
                <a:gd name="T1" fmla="*/ 0 h 984"/>
                <a:gd name="T2" fmla="*/ 0 w 3065"/>
                <a:gd name="T3" fmla="*/ 983 h 984"/>
                <a:gd name="T4" fmla="*/ 3064 w 3065"/>
                <a:gd name="T5" fmla="*/ 983 h 984"/>
                <a:gd name="T6" fmla="*/ 1533 w 3065"/>
                <a:gd name="T7" fmla="*/ 0 h 9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65"/>
                <a:gd name="T13" fmla="*/ 0 h 984"/>
                <a:gd name="T14" fmla="*/ 3065 w 3065"/>
                <a:gd name="T15" fmla="*/ 984 h 9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65" h="984">
                  <a:moveTo>
                    <a:pt x="1533" y="0"/>
                  </a:moveTo>
                  <a:lnTo>
                    <a:pt x="0" y="983"/>
                  </a:lnTo>
                  <a:lnTo>
                    <a:pt x="3064" y="983"/>
                  </a:lnTo>
                  <a:lnTo>
                    <a:pt x="1533" y="0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47" name="Freeform 7"/>
            <p:cNvSpPr>
              <a:spLocks/>
            </p:cNvSpPr>
            <p:nvPr/>
          </p:nvSpPr>
          <p:spPr bwMode="auto">
            <a:xfrm>
              <a:off x="1337" y="3579"/>
              <a:ext cx="3065" cy="627"/>
            </a:xfrm>
            <a:custGeom>
              <a:avLst/>
              <a:gdLst>
                <a:gd name="T0" fmla="*/ 0 w 3065"/>
                <a:gd name="T1" fmla="*/ 626 h 627"/>
                <a:gd name="T2" fmla="*/ 0 w 3065"/>
                <a:gd name="T3" fmla="*/ 0 h 627"/>
                <a:gd name="T4" fmla="*/ 3064 w 3065"/>
                <a:gd name="T5" fmla="*/ 0 h 627"/>
                <a:gd name="T6" fmla="*/ 3064 w 3065"/>
                <a:gd name="T7" fmla="*/ 626 h 627"/>
                <a:gd name="T8" fmla="*/ 0 w 3065"/>
                <a:gd name="T9" fmla="*/ 626 h 6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5"/>
                <a:gd name="T16" fmla="*/ 0 h 627"/>
                <a:gd name="T17" fmla="*/ 3065 w 3065"/>
                <a:gd name="T18" fmla="*/ 627 h 6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5" h="627">
                  <a:moveTo>
                    <a:pt x="0" y="626"/>
                  </a:moveTo>
                  <a:lnTo>
                    <a:pt x="0" y="0"/>
                  </a:lnTo>
                  <a:lnTo>
                    <a:pt x="3064" y="0"/>
                  </a:lnTo>
                  <a:lnTo>
                    <a:pt x="3064" y="626"/>
                  </a:lnTo>
                  <a:lnTo>
                    <a:pt x="0" y="626"/>
                  </a:lnTo>
                </a:path>
              </a:pathLst>
            </a:custGeom>
            <a:solidFill>
              <a:srgbClr val="C8FEC8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48" name="Freeform 8"/>
            <p:cNvSpPr>
              <a:spLocks/>
            </p:cNvSpPr>
            <p:nvPr/>
          </p:nvSpPr>
          <p:spPr bwMode="auto">
            <a:xfrm>
              <a:off x="1337" y="2456"/>
              <a:ext cx="3065" cy="143"/>
            </a:xfrm>
            <a:custGeom>
              <a:avLst/>
              <a:gdLst>
                <a:gd name="T0" fmla="*/ 1533 w 3065"/>
                <a:gd name="T1" fmla="*/ 142 h 143"/>
                <a:gd name="T2" fmla="*/ 0 w 3065"/>
                <a:gd name="T3" fmla="*/ 0 h 143"/>
                <a:gd name="T4" fmla="*/ 3064 w 3065"/>
                <a:gd name="T5" fmla="*/ 0 h 143"/>
                <a:gd name="T6" fmla="*/ 1533 w 3065"/>
                <a:gd name="T7" fmla="*/ 142 h 1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65"/>
                <a:gd name="T13" fmla="*/ 0 h 143"/>
                <a:gd name="T14" fmla="*/ 3065 w 3065"/>
                <a:gd name="T15" fmla="*/ 143 h 1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65" h="143">
                  <a:moveTo>
                    <a:pt x="1533" y="142"/>
                  </a:moveTo>
                  <a:lnTo>
                    <a:pt x="0" y="0"/>
                  </a:lnTo>
                  <a:lnTo>
                    <a:pt x="3064" y="0"/>
                  </a:lnTo>
                  <a:lnTo>
                    <a:pt x="1533" y="142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49" name="Freeform 9"/>
            <p:cNvSpPr>
              <a:spLocks/>
            </p:cNvSpPr>
            <p:nvPr/>
          </p:nvSpPr>
          <p:spPr bwMode="auto">
            <a:xfrm>
              <a:off x="1337" y="1832"/>
              <a:ext cx="3065" cy="625"/>
            </a:xfrm>
            <a:custGeom>
              <a:avLst/>
              <a:gdLst>
                <a:gd name="T0" fmla="*/ 0 w 3065"/>
                <a:gd name="T1" fmla="*/ 624 h 625"/>
                <a:gd name="T2" fmla="*/ 0 w 3065"/>
                <a:gd name="T3" fmla="*/ 0 h 625"/>
                <a:gd name="T4" fmla="*/ 3064 w 3065"/>
                <a:gd name="T5" fmla="*/ 0 h 625"/>
                <a:gd name="T6" fmla="*/ 3064 w 3065"/>
                <a:gd name="T7" fmla="*/ 624 h 625"/>
                <a:gd name="T8" fmla="*/ 0 w 3065"/>
                <a:gd name="T9" fmla="*/ 624 h 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5"/>
                <a:gd name="T16" fmla="*/ 0 h 625"/>
                <a:gd name="T17" fmla="*/ 3065 w 3065"/>
                <a:gd name="T18" fmla="*/ 625 h 6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5" h="625">
                  <a:moveTo>
                    <a:pt x="0" y="624"/>
                  </a:moveTo>
                  <a:lnTo>
                    <a:pt x="0" y="0"/>
                  </a:lnTo>
                  <a:lnTo>
                    <a:pt x="3064" y="0"/>
                  </a:lnTo>
                  <a:lnTo>
                    <a:pt x="3064" y="624"/>
                  </a:lnTo>
                  <a:lnTo>
                    <a:pt x="0" y="624"/>
                  </a:lnTo>
                </a:path>
              </a:pathLst>
            </a:custGeom>
            <a:solidFill>
              <a:srgbClr val="FCFEB9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50" name="Freeform 10"/>
            <p:cNvSpPr>
              <a:spLocks/>
            </p:cNvSpPr>
            <p:nvPr/>
          </p:nvSpPr>
          <p:spPr bwMode="auto">
            <a:xfrm>
              <a:off x="1337" y="2598"/>
              <a:ext cx="3065" cy="111"/>
            </a:xfrm>
            <a:custGeom>
              <a:avLst/>
              <a:gdLst>
                <a:gd name="T0" fmla="*/ 1519 w 3065"/>
                <a:gd name="T1" fmla="*/ 0 h 111"/>
                <a:gd name="T2" fmla="*/ 0 w 3065"/>
                <a:gd name="T3" fmla="*/ 110 h 111"/>
                <a:gd name="T4" fmla="*/ 3064 w 3065"/>
                <a:gd name="T5" fmla="*/ 110 h 111"/>
                <a:gd name="T6" fmla="*/ 1519 w 3065"/>
                <a:gd name="T7" fmla="*/ 0 h 11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65"/>
                <a:gd name="T13" fmla="*/ 0 h 111"/>
                <a:gd name="T14" fmla="*/ 3065 w 3065"/>
                <a:gd name="T15" fmla="*/ 111 h 11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65" h="111">
                  <a:moveTo>
                    <a:pt x="1519" y="0"/>
                  </a:moveTo>
                  <a:lnTo>
                    <a:pt x="0" y="110"/>
                  </a:lnTo>
                  <a:lnTo>
                    <a:pt x="3064" y="110"/>
                  </a:lnTo>
                  <a:lnTo>
                    <a:pt x="1519" y="0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51" name="Freeform 11"/>
            <p:cNvSpPr>
              <a:spLocks/>
            </p:cNvSpPr>
            <p:nvPr/>
          </p:nvSpPr>
          <p:spPr bwMode="auto">
            <a:xfrm>
              <a:off x="1337" y="2705"/>
              <a:ext cx="3065" cy="624"/>
            </a:xfrm>
            <a:custGeom>
              <a:avLst/>
              <a:gdLst>
                <a:gd name="T0" fmla="*/ 0 w 3065"/>
                <a:gd name="T1" fmla="*/ 623 h 624"/>
                <a:gd name="T2" fmla="*/ 0 w 3065"/>
                <a:gd name="T3" fmla="*/ 0 h 624"/>
                <a:gd name="T4" fmla="*/ 3064 w 3065"/>
                <a:gd name="T5" fmla="*/ 0 h 624"/>
                <a:gd name="T6" fmla="*/ 3064 w 3065"/>
                <a:gd name="T7" fmla="*/ 623 h 624"/>
                <a:gd name="T8" fmla="*/ 0 w 3065"/>
                <a:gd name="T9" fmla="*/ 623 h 6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5"/>
                <a:gd name="T16" fmla="*/ 0 h 624"/>
                <a:gd name="T17" fmla="*/ 3065 w 3065"/>
                <a:gd name="T18" fmla="*/ 624 h 6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5" h="624">
                  <a:moveTo>
                    <a:pt x="0" y="623"/>
                  </a:moveTo>
                  <a:lnTo>
                    <a:pt x="0" y="0"/>
                  </a:lnTo>
                  <a:lnTo>
                    <a:pt x="3064" y="0"/>
                  </a:lnTo>
                  <a:lnTo>
                    <a:pt x="3064" y="623"/>
                  </a:lnTo>
                  <a:lnTo>
                    <a:pt x="0" y="623"/>
                  </a:lnTo>
                </a:path>
              </a:pathLst>
            </a:custGeom>
            <a:solidFill>
              <a:schemeClr val="folHlink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52" name="Rectangle 12"/>
            <p:cNvSpPr>
              <a:spLocks noChangeArrowheads="1"/>
            </p:cNvSpPr>
            <p:nvPr/>
          </p:nvSpPr>
          <p:spPr bwMode="auto">
            <a:xfrm>
              <a:off x="1298" y="1033"/>
              <a:ext cx="3142" cy="51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>
                <a:buSzPct val="120000"/>
                <a:buFont typeface="Wingdings" pitchFamily="2" charset="2"/>
                <a:buChar char="Œ"/>
              </a:pPr>
              <a:r>
                <a:rPr lang="en-US" b="1">
                  <a:latin typeface="Arial" charset="0"/>
                </a:rPr>
                <a:t>Chose a discount rate – the</a:t>
              </a:r>
              <a:br>
                <a:rPr lang="en-US" b="1">
                  <a:latin typeface="Arial" charset="0"/>
                </a:rPr>
              </a:br>
              <a:r>
                <a:rPr lang="en-US" b="1">
                  <a:latin typeface="Arial" charset="0"/>
                </a:rPr>
                <a:t> minimum required rate of return.</a:t>
              </a:r>
            </a:p>
          </p:txBody>
        </p:sp>
        <p:sp>
          <p:nvSpPr>
            <p:cNvPr id="35853" name="Rectangle 13"/>
            <p:cNvSpPr>
              <a:spLocks noChangeArrowheads="1"/>
            </p:cNvSpPr>
            <p:nvPr/>
          </p:nvSpPr>
          <p:spPr bwMode="auto">
            <a:xfrm>
              <a:off x="1831" y="1897"/>
              <a:ext cx="2263" cy="51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>
                <a:buSzPct val="120000"/>
                <a:buFont typeface="Wingdings" pitchFamily="2" charset="2"/>
                <a:buChar char=""/>
              </a:pPr>
              <a:r>
                <a:rPr lang="en-US" b="1">
                  <a:latin typeface="Arial" charset="0"/>
                </a:rPr>
                <a:t>Calculate the </a:t>
              </a:r>
              <a:r>
                <a:rPr lang="en-US" b="1">
                  <a:solidFill>
                    <a:srgbClr val="FC0128"/>
                  </a:solidFill>
                  <a:latin typeface="Arial" charset="0"/>
                </a:rPr>
                <a:t>present</a:t>
              </a:r>
              <a:br>
                <a:rPr lang="en-US" b="1">
                  <a:solidFill>
                    <a:srgbClr val="FC0128"/>
                  </a:solidFill>
                  <a:latin typeface="Arial" charset="0"/>
                </a:rPr>
              </a:br>
              <a:r>
                <a:rPr lang="en-US" b="1">
                  <a:solidFill>
                    <a:srgbClr val="FC0128"/>
                  </a:solidFill>
                  <a:latin typeface="Arial" charset="0"/>
                </a:rPr>
                <a:t>value </a:t>
              </a:r>
              <a:r>
                <a:rPr lang="en-US" b="1">
                  <a:latin typeface="Arial" charset="0"/>
                </a:rPr>
                <a:t>of cash </a:t>
              </a:r>
              <a:r>
                <a:rPr lang="en-US" b="1">
                  <a:solidFill>
                    <a:srgbClr val="FC0128"/>
                  </a:solidFill>
                  <a:latin typeface="Arial" charset="0"/>
                </a:rPr>
                <a:t>inflows</a:t>
              </a:r>
              <a:r>
                <a:rPr lang="en-US" b="1">
                  <a:latin typeface="Arial" charset="0"/>
                </a:rPr>
                <a:t>.</a:t>
              </a:r>
            </a:p>
          </p:txBody>
        </p:sp>
        <p:sp>
          <p:nvSpPr>
            <p:cNvPr id="35854" name="Rectangle 14"/>
            <p:cNvSpPr>
              <a:spLocks noChangeArrowheads="1"/>
            </p:cNvSpPr>
            <p:nvPr/>
          </p:nvSpPr>
          <p:spPr bwMode="auto">
            <a:xfrm>
              <a:off x="1799" y="2761"/>
              <a:ext cx="2263" cy="51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>
                <a:buSzPct val="120000"/>
                <a:buFont typeface="Wingdings" pitchFamily="2" charset="2"/>
                <a:buChar char=""/>
              </a:pPr>
              <a:r>
                <a:rPr lang="en-US" b="1">
                  <a:latin typeface="Arial" charset="0"/>
                </a:rPr>
                <a:t>Calculate the </a:t>
              </a:r>
              <a:r>
                <a:rPr lang="en-US" b="1">
                  <a:solidFill>
                    <a:srgbClr val="FC0128"/>
                  </a:solidFill>
                  <a:latin typeface="Arial" charset="0"/>
                </a:rPr>
                <a:t>present</a:t>
              </a:r>
              <a:br>
                <a:rPr lang="en-US" b="1">
                  <a:solidFill>
                    <a:srgbClr val="FC0128"/>
                  </a:solidFill>
                  <a:latin typeface="Arial" charset="0"/>
                </a:rPr>
              </a:br>
              <a:r>
                <a:rPr lang="en-US" b="1">
                  <a:solidFill>
                    <a:srgbClr val="FC0128"/>
                  </a:solidFill>
                  <a:latin typeface="Arial" charset="0"/>
                </a:rPr>
                <a:t>value </a:t>
              </a:r>
              <a:r>
                <a:rPr lang="en-US" b="1">
                  <a:latin typeface="Arial" charset="0"/>
                </a:rPr>
                <a:t>of cash </a:t>
              </a:r>
              <a:r>
                <a:rPr lang="en-US" b="1">
                  <a:solidFill>
                    <a:srgbClr val="FC0128"/>
                  </a:solidFill>
                  <a:latin typeface="Arial" charset="0"/>
                </a:rPr>
                <a:t>outflows</a:t>
              </a:r>
              <a:r>
                <a:rPr lang="en-US" b="1">
                  <a:latin typeface="Arial" charset="0"/>
                </a:rPr>
                <a:t>.</a:t>
              </a:r>
            </a:p>
          </p:txBody>
        </p:sp>
        <p:sp>
          <p:nvSpPr>
            <p:cNvPr id="35855" name="Rectangle 15"/>
            <p:cNvSpPr>
              <a:spLocks noChangeArrowheads="1"/>
            </p:cNvSpPr>
            <p:nvPr/>
          </p:nvSpPr>
          <p:spPr bwMode="auto">
            <a:xfrm>
              <a:off x="2135" y="3726"/>
              <a:ext cx="1468" cy="36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b="1">
                  <a:latin typeface="Arial" charset="0"/>
                </a:rPr>
                <a:t>NPV = </a:t>
              </a:r>
              <a:r>
                <a:rPr lang="en-US" sz="3200">
                  <a:latin typeface="Monotype Sorts" pitchFamily="2" charset="2"/>
                </a:rPr>
                <a:t></a:t>
              </a:r>
              <a:r>
                <a:rPr lang="en-US" sz="3200">
                  <a:latin typeface="Arial" charset="0"/>
                </a:rPr>
                <a:t>–</a:t>
              </a:r>
              <a:r>
                <a:rPr lang="en-US" sz="3200">
                  <a:latin typeface="Monotype Sorts" pitchFamily="2" charset="2"/>
                </a:rPr>
                <a:t></a:t>
              </a:r>
              <a:r>
                <a:rPr lang="en-US" b="1">
                  <a:latin typeface="Arial" charset="0"/>
                </a:rPr>
                <a:t> </a:t>
              </a:r>
            </a:p>
          </p:txBody>
        </p:sp>
      </p:grpSp>
      <p:sp>
        <p:nvSpPr>
          <p:cNvPr id="206864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 Present Value (NPV)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057400" y="1524000"/>
            <a:ext cx="5562600" cy="603250"/>
          </a:xfrm>
          <a:noFill/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3000" smtClean="0">
                <a:solidFill>
                  <a:schemeClr val="tx1"/>
                </a:solidFill>
              </a:rPr>
              <a:t>General decision rule . . .</a:t>
            </a:r>
          </a:p>
        </p:txBody>
      </p:sp>
      <p:graphicFrame>
        <p:nvGraphicFramePr>
          <p:cNvPr id="17410" name="Object 3"/>
          <p:cNvGraphicFramePr>
            <a:graphicFrameLocks/>
          </p:cNvGraphicFramePr>
          <p:nvPr/>
        </p:nvGraphicFramePr>
        <p:xfrm>
          <a:off x="377825" y="1981200"/>
          <a:ext cx="8393113" cy="4451350"/>
        </p:xfrm>
        <a:graphic>
          <a:graphicData uri="http://schemas.openxmlformats.org/presentationml/2006/ole">
            <p:oleObj spid="_x0000_s6146" name="Worksheet" r:id="rId3" imgW="3781080" imgH="2152440" progId="Excel.Sheet.8">
              <p:embed/>
            </p:oleObj>
          </a:graphicData>
        </a:graphic>
      </p:graphicFrame>
      <p:sp>
        <p:nvSpPr>
          <p:cNvPr id="2078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 Present Value (NPV)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9" name="Rectangle 3"/>
          <p:cNvSpPr>
            <a:spLocks noChangeArrowheads="1"/>
          </p:cNvSpPr>
          <p:nvPr/>
        </p:nvSpPr>
        <p:spPr bwMode="auto">
          <a:xfrm>
            <a:off x="152400" y="1504950"/>
            <a:ext cx="8772525" cy="48514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lIns="90488" tIns="44450" rIns="90488" bIns="44450"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2800">
                <a:latin typeface="Arial" charset="0"/>
              </a:rPr>
              <a:t>   Savak Company can buy a new machine for $96,000 that will save $20,000 cash per year in operating costs.  If the machine has a useful life of 10 years and Savak’s required return is 12 percent, what is the NPV?  Ignore taxes.</a:t>
            </a:r>
            <a:br>
              <a:rPr lang="en-US" sz="2800">
                <a:latin typeface="Arial" charset="0"/>
              </a:rPr>
            </a:br>
            <a:endParaRPr lang="en-US" sz="2800">
              <a:latin typeface="Arial" charset="0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800">
                <a:latin typeface="Arial" charset="0"/>
              </a:rPr>
              <a:t>	a.	$  4,300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800">
                <a:latin typeface="Arial" charset="0"/>
              </a:rPr>
              <a:t>	b.	$12,700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800">
                <a:latin typeface="Arial" charset="0"/>
              </a:rPr>
              <a:t>	c. 	$11,000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800">
                <a:latin typeface="Arial" charset="0"/>
              </a:rPr>
              <a:t>	d. 	$17,000</a:t>
            </a:r>
          </a:p>
        </p:txBody>
      </p:sp>
      <p:sp>
        <p:nvSpPr>
          <p:cNvPr id="20890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Net Present Value (NPV)</a:t>
            </a:r>
            <a:br>
              <a:rPr lang="en-US" smtClean="0"/>
            </a:br>
            <a:r>
              <a:rPr lang="en-US" smtClean="0"/>
              <a:t>Question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ChangeArrowheads="1"/>
          </p:cNvSpPr>
          <p:nvPr/>
        </p:nvSpPr>
        <p:spPr bwMode="auto">
          <a:xfrm>
            <a:off x="152400" y="1504950"/>
            <a:ext cx="8772525" cy="48514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lIns="90488" tIns="44450" rIns="90488" bIns="44450"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2800">
                <a:latin typeface="Arial" charset="0"/>
              </a:rPr>
              <a:t>   Savak Company can buy a new machine for $96,000 that will save $20,000 cash per year in operating costs.  If the machine has a useful life of 10 years and Savak’s required return is 12 percent, what is the NPV?  Ignore taxes.</a:t>
            </a:r>
            <a:br>
              <a:rPr lang="en-US" sz="2800">
                <a:latin typeface="Arial" charset="0"/>
              </a:rPr>
            </a:br>
            <a:endParaRPr lang="en-US" sz="2800">
              <a:latin typeface="Arial" charset="0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800">
                <a:latin typeface="Arial" charset="0"/>
              </a:rPr>
              <a:t>	</a:t>
            </a:r>
            <a:r>
              <a:rPr lang="en-US" sz="2800">
                <a:solidFill>
                  <a:schemeClr val="accent2"/>
                </a:solidFill>
                <a:latin typeface="Arial" charset="0"/>
              </a:rPr>
              <a:t>a.	$  4,300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800">
                <a:solidFill>
                  <a:schemeClr val="accent2"/>
                </a:solidFill>
                <a:latin typeface="Arial" charset="0"/>
              </a:rPr>
              <a:t>	b.	$12,700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800">
                <a:solidFill>
                  <a:schemeClr val="accent2"/>
                </a:solidFill>
                <a:latin typeface="Arial" charset="0"/>
              </a:rPr>
              <a:t>	c. 	$11,000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800">
                <a:latin typeface="Arial" charset="0"/>
              </a:rPr>
              <a:t>	d. 	$17,000</a:t>
            </a:r>
          </a:p>
        </p:txBody>
      </p:sp>
      <p:sp>
        <p:nvSpPr>
          <p:cNvPr id="37891" name="Oval 3"/>
          <p:cNvSpPr>
            <a:spLocks noChangeArrowheads="1"/>
          </p:cNvSpPr>
          <p:nvPr/>
        </p:nvSpPr>
        <p:spPr bwMode="auto">
          <a:xfrm>
            <a:off x="460375" y="5654675"/>
            <a:ext cx="558800" cy="558800"/>
          </a:xfrm>
          <a:prstGeom prst="ellipse">
            <a:avLst/>
          </a:prstGeom>
          <a:noFill/>
          <a:ln w="50800">
            <a:solidFill>
              <a:srgbClr val="FC0128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2151063" y="3875088"/>
            <a:ext cx="6899275" cy="1574800"/>
          </a:xfrm>
          <a:prstGeom prst="rect">
            <a:avLst/>
          </a:prstGeom>
          <a:solidFill>
            <a:srgbClr val="FCFEB9"/>
          </a:solidFill>
          <a:ln w="25400">
            <a:solidFill>
              <a:srgbClr val="FC0128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C0128"/>
                </a:solidFill>
                <a:latin typeface="Arial" charset="0"/>
              </a:rPr>
              <a:t>Using the present value of an annuity (table 2)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FC0128"/>
                </a:solidFill>
                <a:latin typeface="Arial" charset="0"/>
              </a:rPr>
              <a:t>PV of inflows = $20,000 × 5.650 = $113,000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FC0128"/>
                </a:solidFill>
                <a:latin typeface="Arial" charset="0"/>
              </a:rPr>
              <a:t>NPV = $113,000 - $96,000 = $17,000</a:t>
            </a:r>
          </a:p>
        </p:txBody>
      </p:sp>
      <p:sp>
        <p:nvSpPr>
          <p:cNvPr id="209928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Net Present Value (NPV)</a:t>
            </a:r>
            <a:br>
              <a:rPr lang="en-US" smtClean="0"/>
            </a:br>
            <a:r>
              <a:rPr lang="en-US" smtClean="0"/>
              <a:t>Question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ChangeArrowheads="1"/>
          </p:cNvSpPr>
          <p:nvPr/>
        </p:nvSpPr>
        <p:spPr bwMode="auto">
          <a:xfrm>
            <a:off x="260350" y="1504950"/>
            <a:ext cx="8585200" cy="4851400"/>
          </a:xfrm>
          <a:prstGeom prst="rect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lIns="90488" tIns="44450" rIns="90488" bIns="44450"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2800" b="1">
                <a:latin typeface="Arial" charset="0"/>
              </a:rPr>
              <a:t>   Calculate the NPV if Savak Company’s required return is </a:t>
            </a:r>
            <a:r>
              <a:rPr lang="en-US" sz="2800" b="1">
                <a:solidFill>
                  <a:srgbClr val="FC0128"/>
                </a:solidFill>
                <a:latin typeface="Arial" charset="0"/>
              </a:rPr>
              <a:t>15</a:t>
            </a:r>
            <a:r>
              <a:rPr lang="en-US" sz="2800" b="1">
                <a:latin typeface="Arial" charset="0"/>
              </a:rPr>
              <a:t> percent instead of 12 percent. </a:t>
            </a:r>
            <a:br>
              <a:rPr lang="en-US" sz="2800" b="1">
                <a:latin typeface="Arial" charset="0"/>
              </a:rPr>
            </a:br>
            <a:endParaRPr lang="en-US" sz="2800" b="1">
              <a:latin typeface="Arial" charset="0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800" b="1">
                <a:latin typeface="Arial" charset="0"/>
              </a:rPr>
              <a:t>	</a:t>
            </a:r>
          </a:p>
        </p:txBody>
      </p:sp>
      <p:sp>
        <p:nvSpPr>
          <p:cNvPr id="211971" name="Rectangle 3"/>
          <p:cNvSpPr>
            <a:spLocks noChangeArrowheads="1"/>
          </p:cNvSpPr>
          <p:nvPr/>
        </p:nvSpPr>
        <p:spPr bwMode="auto">
          <a:xfrm>
            <a:off x="1574800" y="4895850"/>
            <a:ext cx="5981700" cy="1104900"/>
          </a:xfrm>
          <a:prstGeom prst="rect">
            <a:avLst/>
          </a:prstGeom>
          <a:solidFill>
            <a:srgbClr val="900784"/>
          </a:solidFill>
          <a:ln w="38100" cmpd="dbl">
            <a:solidFill>
              <a:srgbClr val="FCFEB9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2800" b="1">
                <a:solidFill>
                  <a:srgbClr val="FCFEB9"/>
                </a:solidFill>
                <a:latin typeface="Arial" charset="0"/>
              </a:rPr>
              <a:t>Note that the NPV is smaller</a:t>
            </a:r>
            <a:br>
              <a:rPr lang="en-US" sz="2800" b="1">
                <a:solidFill>
                  <a:srgbClr val="FCFEB9"/>
                </a:solidFill>
                <a:latin typeface="Arial" charset="0"/>
              </a:rPr>
            </a:br>
            <a:r>
              <a:rPr lang="en-US" sz="2800" b="1">
                <a:solidFill>
                  <a:srgbClr val="FCFEB9"/>
                </a:solidFill>
                <a:latin typeface="Arial" charset="0"/>
              </a:rPr>
              <a:t>using the larger interest rate.</a:t>
            </a:r>
          </a:p>
        </p:txBody>
      </p:sp>
      <p:sp>
        <p:nvSpPr>
          <p:cNvPr id="211973" name="Rectangle 5"/>
          <p:cNvSpPr>
            <a:spLocks noChangeArrowheads="1"/>
          </p:cNvSpPr>
          <p:nvPr/>
        </p:nvSpPr>
        <p:spPr bwMode="auto">
          <a:xfrm>
            <a:off x="1109663" y="2801938"/>
            <a:ext cx="6911975" cy="1587500"/>
          </a:xfrm>
          <a:prstGeom prst="rect">
            <a:avLst/>
          </a:prstGeom>
          <a:solidFill>
            <a:srgbClr val="C8FEC8"/>
          </a:solidFill>
          <a:ln w="38100" cmpd="dbl">
            <a:solidFill>
              <a:schemeClr val="tx2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tx2"/>
                </a:solidFill>
                <a:latin typeface="Arial" charset="0"/>
              </a:rPr>
              <a:t>Using the present value of an annuity (table 2)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chemeClr val="tx2"/>
                </a:solidFill>
                <a:latin typeface="Arial" charset="0"/>
              </a:rPr>
              <a:t>PV of inflows = $20,000 × 5.019 = $100,380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chemeClr val="tx2"/>
                </a:solidFill>
                <a:latin typeface="Arial" charset="0"/>
              </a:rPr>
              <a:t>NPV = $100,380 - $96,000 = $4,380</a:t>
            </a:r>
          </a:p>
        </p:txBody>
      </p:sp>
      <p:sp>
        <p:nvSpPr>
          <p:cNvPr id="211976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Net Present Value (NPV)</a:t>
            </a:r>
            <a:br>
              <a:rPr lang="en-US" smtClean="0"/>
            </a:br>
            <a:r>
              <a:rPr lang="en-US" smtClean="0"/>
              <a:t>Question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211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500"/>
                                        <p:tgtEl>
                                          <p:spTgt spid="211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1" grpId="0" animBg="1" autoUpdateAnimBg="0"/>
      <p:bldP spid="211973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reeform 2"/>
          <p:cNvSpPr>
            <a:spLocks/>
          </p:cNvSpPr>
          <p:nvPr/>
        </p:nvSpPr>
        <p:spPr bwMode="auto">
          <a:xfrm>
            <a:off x="2112963" y="1546225"/>
            <a:ext cx="5670550" cy="2874963"/>
          </a:xfrm>
          <a:custGeom>
            <a:avLst/>
            <a:gdLst>
              <a:gd name="T0" fmla="*/ 2147483647 w 3572"/>
              <a:gd name="T1" fmla="*/ 2147483647 h 1811"/>
              <a:gd name="T2" fmla="*/ 2147483647 w 3572"/>
              <a:gd name="T3" fmla="*/ 2147483647 h 1811"/>
              <a:gd name="T4" fmla="*/ 2147483647 w 3572"/>
              <a:gd name="T5" fmla="*/ 2147483647 h 1811"/>
              <a:gd name="T6" fmla="*/ 2147483647 w 3572"/>
              <a:gd name="T7" fmla="*/ 2147483647 h 1811"/>
              <a:gd name="T8" fmla="*/ 2147483647 w 3572"/>
              <a:gd name="T9" fmla="*/ 2147483647 h 1811"/>
              <a:gd name="T10" fmla="*/ 2147483647 w 3572"/>
              <a:gd name="T11" fmla="*/ 2147483647 h 1811"/>
              <a:gd name="T12" fmla="*/ 2147483647 w 3572"/>
              <a:gd name="T13" fmla="*/ 2147483647 h 1811"/>
              <a:gd name="T14" fmla="*/ 2147483647 w 3572"/>
              <a:gd name="T15" fmla="*/ 2147483647 h 1811"/>
              <a:gd name="T16" fmla="*/ 2147483647 w 3572"/>
              <a:gd name="T17" fmla="*/ 2147483647 h 1811"/>
              <a:gd name="T18" fmla="*/ 2147483647 w 3572"/>
              <a:gd name="T19" fmla="*/ 2147483647 h 1811"/>
              <a:gd name="T20" fmla="*/ 2147483647 w 3572"/>
              <a:gd name="T21" fmla="*/ 2147483647 h 1811"/>
              <a:gd name="T22" fmla="*/ 2147483647 w 3572"/>
              <a:gd name="T23" fmla="*/ 2147483647 h 1811"/>
              <a:gd name="T24" fmla="*/ 2147483647 w 3572"/>
              <a:gd name="T25" fmla="*/ 2147483647 h 1811"/>
              <a:gd name="T26" fmla="*/ 2147483647 w 3572"/>
              <a:gd name="T27" fmla="*/ 2147483647 h 1811"/>
              <a:gd name="T28" fmla="*/ 2147483647 w 3572"/>
              <a:gd name="T29" fmla="*/ 2147483647 h 1811"/>
              <a:gd name="T30" fmla="*/ 2147483647 w 3572"/>
              <a:gd name="T31" fmla="*/ 2147483647 h 1811"/>
              <a:gd name="T32" fmla="*/ 2147483647 w 3572"/>
              <a:gd name="T33" fmla="*/ 2147483647 h 1811"/>
              <a:gd name="T34" fmla="*/ 2147483647 w 3572"/>
              <a:gd name="T35" fmla="*/ 2147483647 h 1811"/>
              <a:gd name="T36" fmla="*/ 2147483647 w 3572"/>
              <a:gd name="T37" fmla="*/ 2147483647 h 1811"/>
              <a:gd name="T38" fmla="*/ 2147483647 w 3572"/>
              <a:gd name="T39" fmla="*/ 0 h 1811"/>
              <a:gd name="T40" fmla="*/ 2147483647 w 3572"/>
              <a:gd name="T41" fmla="*/ 0 h 1811"/>
              <a:gd name="T42" fmla="*/ 2147483647 w 3572"/>
              <a:gd name="T43" fmla="*/ 2147483647 h 1811"/>
              <a:gd name="T44" fmla="*/ 2147483647 w 3572"/>
              <a:gd name="T45" fmla="*/ 2147483647 h 1811"/>
              <a:gd name="T46" fmla="*/ 2147483647 w 3572"/>
              <a:gd name="T47" fmla="*/ 2147483647 h 1811"/>
              <a:gd name="T48" fmla="*/ 2147483647 w 3572"/>
              <a:gd name="T49" fmla="*/ 2147483647 h 1811"/>
              <a:gd name="T50" fmla="*/ 2147483647 w 3572"/>
              <a:gd name="T51" fmla="*/ 2147483647 h 1811"/>
              <a:gd name="T52" fmla="*/ 2147483647 w 3572"/>
              <a:gd name="T53" fmla="*/ 2147483647 h 1811"/>
              <a:gd name="T54" fmla="*/ 2147483647 w 3572"/>
              <a:gd name="T55" fmla="*/ 2147483647 h 1811"/>
              <a:gd name="T56" fmla="*/ 2147483647 w 3572"/>
              <a:gd name="T57" fmla="*/ 2147483647 h 1811"/>
              <a:gd name="T58" fmla="*/ 0 w 3572"/>
              <a:gd name="T59" fmla="*/ 2147483647 h 1811"/>
              <a:gd name="T60" fmla="*/ 0 w 3572"/>
              <a:gd name="T61" fmla="*/ 2147483647 h 1811"/>
              <a:gd name="T62" fmla="*/ 2147483647 w 3572"/>
              <a:gd name="T63" fmla="*/ 2147483647 h 1811"/>
              <a:gd name="T64" fmla="*/ 2147483647 w 3572"/>
              <a:gd name="T65" fmla="*/ 2147483647 h 1811"/>
              <a:gd name="T66" fmla="*/ 2147483647 w 3572"/>
              <a:gd name="T67" fmla="*/ 2147483647 h 1811"/>
              <a:gd name="T68" fmla="*/ 2147483647 w 3572"/>
              <a:gd name="T69" fmla="*/ 2147483647 h 1811"/>
              <a:gd name="T70" fmla="*/ 2147483647 w 3572"/>
              <a:gd name="T71" fmla="*/ 2147483647 h 1811"/>
              <a:gd name="T72" fmla="*/ 2147483647 w 3572"/>
              <a:gd name="T73" fmla="*/ 2147483647 h 1811"/>
              <a:gd name="T74" fmla="*/ 2147483647 w 3572"/>
              <a:gd name="T75" fmla="*/ 2147483647 h 1811"/>
              <a:gd name="T76" fmla="*/ 2147483647 w 3572"/>
              <a:gd name="T77" fmla="*/ 2147483647 h 1811"/>
              <a:gd name="T78" fmla="*/ 2147483647 w 3572"/>
              <a:gd name="T79" fmla="*/ 2147483647 h 1811"/>
              <a:gd name="T80" fmla="*/ 2147483647 w 3572"/>
              <a:gd name="T81" fmla="*/ 2147483647 h 1811"/>
              <a:gd name="T82" fmla="*/ 2147483647 w 3572"/>
              <a:gd name="T83" fmla="*/ 2147483647 h 1811"/>
              <a:gd name="T84" fmla="*/ 2147483647 w 3572"/>
              <a:gd name="T85" fmla="*/ 2147483647 h 1811"/>
              <a:gd name="T86" fmla="*/ 2147483647 w 3572"/>
              <a:gd name="T87" fmla="*/ 2147483647 h 181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3572"/>
              <a:gd name="T133" fmla="*/ 0 h 1811"/>
              <a:gd name="T134" fmla="*/ 3572 w 3572"/>
              <a:gd name="T135" fmla="*/ 1811 h 1811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3572" h="1811">
                <a:moveTo>
                  <a:pt x="3334" y="1358"/>
                </a:moveTo>
                <a:lnTo>
                  <a:pt x="3376" y="1356"/>
                </a:lnTo>
                <a:lnTo>
                  <a:pt x="3416" y="1348"/>
                </a:lnTo>
                <a:lnTo>
                  <a:pt x="3454" y="1336"/>
                </a:lnTo>
                <a:lnTo>
                  <a:pt x="3488" y="1321"/>
                </a:lnTo>
                <a:lnTo>
                  <a:pt x="3517" y="1304"/>
                </a:lnTo>
                <a:lnTo>
                  <a:pt x="3542" y="1282"/>
                </a:lnTo>
                <a:lnTo>
                  <a:pt x="3556" y="1260"/>
                </a:lnTo>
                <a:lnTo>
                  <a:pt x="3568" y="1236"/>
                </a:lnTo>
                <a:lnTo>
                  <a:pt x="3571" y="1220"/>
                </a:lnTo>
                <a:lnTo>
                  <a:pt x="3571" y="139"/>
                </a:lnTo>
                <a:lnTo>
                  <a:pt x="3565" y="115"/>
                </a:lnTo>
                <a:lnTo>
                  <a:pt x="3553" y="92"/>
                </a:lnTo>
                <a:lnTo>
                  <a:pt x="3536" y="70"/>
                </a:lnTo>
                <a:lnTo>
                  <a:pt x="3509" y="50"/>
                </a:lnTo>
                <a:lnTo>
                  <a:pt x="3480" y="32"/>
                </a:lnTo>
                <a:lnTo>
                  <a:pt x="3443" y="18"/>
                </a:lnTo>
                <a:lnTo>
                  <a:pt x="3407" y="8"/>
                </a:lnTo>
                <a:lnTo>
                  <a:pt x="3366" y="1"/>
                </a:lnTo>
                <a:lnTo>
                  <a:pt x="3334" y="0"/>
                </a:lnTo>
                <a:lnTo>
                  <a:pt x="237" y="0"/>
                </a:lnTo>
                <a:lnTo>
                  <a:pt x="193" y="3"/>
                </a:lnTo>
                <a:lnTo>
                  <a:pt x="155" y="11"/>
                </a:lnTo>
                <a:lnTo>
                  <a:pt x="117" y="23"/>
                </a:lnTo>
                <a:lnTo>
                  <a:pt x="84" y="38"/>
                </a:lnTo>
                <a:lnTo>
                  <a:pt x="54" y="56"/>
                </a:lnTo>
                <a:lnTo>
                  <a:pt x="28" y="76"/>
                </a:lnTo>
                <a:lnTo>
                  <a:pt x="14" y="99"/>
                </a:lnTo>
                <a:lnTo>
                  <a:pt x="3" y="122"/>
                </a:lnTo>
                <a:lnTo>
                  <a:pt x="0" y="139"/>
                </a:lnTo>
                <a:lnTo>
                  <a:pt x="0" y="1220"/>
                </a:lnTo>
                <a:lnTo>
                  <a:pt x="6" y="1243"/>
                </a:lnTo>
                <a:lnTo>
                  <a:pt x="17" y="1267"/>
                </a:lnTo>
                <a:lnTo>
                  <a:pt x="36" y="1290"/>
                </a:lnTo>
                <a:lnTo>
                  <a:pt x="61" y="1309"/>
                </a:lnTo>
                <a:lnTo>
                  <a:pt x="91" y="1327"/>
                </a:lnTo>
                <a:lnTo>
                  <a:pt x="127" y="1342"/>
                </a:lnTo>
                <a:lnTo>
                  <a:pt x="164" y="1351"/>
                </a:lnTo>
                <a:lnTo>
                  <a:pt x="207" y="1358"/>
                </a:lnTo>
                <a:lnTo>
                  <a:pt x="237" y="1358"/>
                </a:lnTo>
                <a:lnTo>
                  <a:pt x="755" y="1358"/>
                </a:lnTo>
                <a:lnTo>
                  <a:pt x="356" y="1810"/>
                </a:lnTo>
                <a:lnTo>
                  <a:pt x="1206" y="1358"/>
                </a:lnTo>
                <a:lnTo>
                  <a:pt x="3334" y="1358"/>
                </a:lnTo>
              </a:path>
            </a:pathLst>
          </a:custGeom>
          <a:solidFill>
            <a:srgbClr val="FFFF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750888" y="3700463"/>
            <a:ext cx="2589212" cy="2917825"/>
            <a:chOff x="473" y="2331"/>
            <a:chExt cx="1631" cy="1838"/>
          </a:xfrm>
        </p:grpSpPr>
        <p:sp>
          <p:nvSpPr>
            <p:cNvPr id="39942" name="Freeform 4"/>
            <p:cNvSpPr>
              <a:spLocks/>
            </p:cNvSpPr>
            <p:nvPr/>
          </p:nvSpPr>
          <p:spPr bwMode="auto">
            <a:xfrm>
              <a:off x="602" y="3042"/>
              <a:ext cx="1045" cy="1127"/>
            </a:xfrm>
            <a:custGeom>
              <a:avLst/>
              <a:gdLst>
                <a:gd name="T0" fmla="*/ 975 w 1045"/>
                <a:gd name="T1" fmla="*/ 283 h 1127"/>
                <a:gd name="T2" fmla="*/ 875 w 1045"/>
                <a:gd name="T3" fmla="*/ 114 h 1127"/>
                <a:gd name="T4" fmla="*/ 796 w 1045"/>
                <a:gd name="T5" fmla="*/ 83 h 1127"/>
                <a:gd name="T6" fmla="*/ 701 w 1045"/>
                <a:gd name="T7" fmla="*/ 68 h 1127"/>
                <a:gd name="T8" fmla="*/ 377 w 1045"/>
                <a:gd name="T9" fmla="*/ 0 h 1127"/>
                <a:gd name="T10" fmla="*/ 300 w 1045"/>
                <a:gd name="T11" fmla="*/ 68 h 1127"/>
                <a:gd name="T12" fmla="*/ 229 w 1045"/>
                <a:gd name="T13" fmla="*/ 123 h 1127"/>
                <a:gd name="T14" fmla="*/ 55 w 1045"/>
                <a:gd name="T15" fmla="*/ 245 h 1127"/>
                <a:gd name="T16" fmla="*/ 13 w 1045"/>
                <a:gd name="T17" fmla="*/ 299 h 1127"/>
                <a:gd name="T18" fmla="*/ 0 w 1045"/>
                <a:gd name="T19" fmla="*/ 360 h 1127"/>
                <a:gd name="T20" fmla="*/ 73 w 1045"/>
                <a:gd name="T21" fmla="*/ 668 h 1127"/>
                <a:gd name="T22" fmla="*/ 174 w 1045"/>
                <a:gd name="T23" fmla="*/ 806 h 1127"/>
                <a:gd name="T24" fmla="*/ 97 w 1045"/>
                <a:gd name="T25" fmla="*/ 838 h 1127"/>
                <a:gd name="T26" fmla="*/ 121 w 1045"/>
                <a:gd name="T27" fmla="*/ 930 h 1127"/>
                <a:gd name="T28" fmla="*/ 198 w 1045"/>
                <a:gd name="T29" fmla="*/ 969 h 1127"/>
                <a:gd name="T30" fmla="*/ 230 w 1045"/>
                <a:gd name="T31" fmla="*/ 1021 h 1127"/>
                <a:gd name="T32" fmla="*/ 336 w 1045"/>
                <a:gd name="T33" fmla="*/ 1042 h 1127"/>
                <a:gd name="T34" fmla="*/ 629 w 1045"/>
                <a:gd name="T35" fmla="*/ 1063 h 1127"/>
                <a:gd name="T36" fmla="*/ 735 w 1045"/>
                <a:gd name="T37" fmla="*/ 1126 h 1127"/>
                <a:gd name="T38" fmla="*/ 1044 w 1045"/>
                <a:gd name="T39" fmla="*/ 980 h 1127"/>
                <a:gd name="T40" fmla="*/ 820 w 1045"/>
                <a:gd name="T41" fmla="*/ 977 h 1127"/>
                <a:gd name="T42" fmla="*/ 975 w 1045"/>
                <a:gd name="T43" fmla="*/ 283 h 112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45"/>
                <a:gd name="T67" fmla="*/ 0 h 1127"/>
                <a:gd name="T68" fmla="*/ 1045 w 1045"/>
                <a:gd name="T69" fmla="*/ 1127 h 112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45" h="1127">
                  <a:moveTo>
                    <a:pt x="975" y="283"/>
                  </a:moveTo>
                  <a:lnTo>
                    <a:pt x="875" y="114"/>
                  </a:lnTo>
                  <a:lnTo>
                    <a:pt x="796" y="83"/>
                  </a:lnTo>
                  <a:lnTo>
                    <a:pt x="701" y="68"/>
                  </a:lnTo>
                  <a:lnTo>
                    <a:pt x="377" y="0"/>
                  </a:lnTo>
                  <a:lnTo>
                    <a:pt x="300" y="68"/>
                  </a:lnTo>
                  <a:lnTo>
                    <a:pt x="229" y="123"/>
                  </a:lnTo>
                  <a:lnTo>
                    <a:pt x="55" y="245"/>
                  </a:lnTo>
                  <a:lnTo>
                    <a:pt x="13" y="299"/>
                  </a:lnTo>
                  <a:lnTo>
                    <a:pt x="0" y="360"/>
                  </a:lnTo>
                  <a:lnTo>
                    <a:pt x="73" y="668"/>
                  </a:lnTo>
                  <a:lnTo>
                    <a:pt x="174" y="806"/>
                  </a:lnTo>
                  <a:lnTo>
                    <a:pt x="97" y="838"/>
                  </a:lnTo>
                  <a:lnTo>
                    <a:pt x="121" y="930"/>
                  </a:lnTo>
                  <a:lnTo>
                    <a:pt x="198" y="969"/>
                  </a:lnTo>
                  <a:lnTo>
                    <a:pt x="230" y="1021"/>
                  </a:lnTo>
                  <a:lnTo>
                    <a:pt x="336" y="1042"/>
                  </a:lnTo>
                  <a:lnTo>
                    <a:pt x="629" y="1063"/>
                  </a:lnTo>
                  <a:lnTo>
                    <a:pt x="735" y="1126"/>
                  </a:lnTo>
                  <a:lnTo>
                    <a:pt x="1044" y="980"/>
                  </a:lnTo>
                  <a:lnTo>
                    <a:pt x="820" y="977"/>
                  </a:lnTo>
                  <a:lnTo>
                    <a:pt x="975" y="283"/>
                  </a:lnTo>
                </a:path>
              </a:pathLst>
            </a:custGeom>
            <a:solidFill>
              <a:srgbClr val="FFFFFF"/>
            </a:solidFill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3" name="Freeform 5"/>
            <p:cNvSpPr>
              <a:spLocks/>
            </p:cNvSpPr>
            <p:nvPr/>
          </p:nvSpPr>
          <p:spPr bwMode="auto">
            <a:xfrm>
              <a:off x="1026" y="3083"/>
              <a:ext cx="369" cy="439"/>
            </a:xfrm>
            <a:custGeom>
              <a:avLst/>
              <a:gdLst>
                <a:gd name="T0" fmla="*/ 251 w 369"/>
                <a:gd name="T1" fmla="*/ 438 h 439"/>
                <a:gd name="T2" fmla="*/ 170 w 369"/>
                <a:gd name="T3" fmla="*/ 262 h 439"/>
                <a:gd name="T4" fmla="*/ 35 w 369"/>
                <a:gd name="T5" fmla="*/ 82 h 439"/>
                <a:gd name="T6" fmla="*/ 0 w 369"/>
                <a:gd name="T7" fmla="*/ 0 h 439"/>
                <a:gd name="T8" fmla="*/ 238 w 369"/>
                <a:gd name="T9" fmla="*/ 49 h 439"/>
                <a:gd name="T10" fmla="*/ 361 w 369"/>
                <a:gd name="T11" fmla="*/ 301 h 439"/>
                <a:gd name="T12" fmla="*/ 368 w 369"/>
                <a:gd name="T13" fmla="*/ 393 h 439"/>
                <a:gd name="T14" fmla="*/ 288 w 369"/>
                <a:gd name="T15" fmla="*/ 438 h 439"/>
                <a:gd name="T16" fmla="*/ 251 w 369"/>
                <a:gd name="T17" fmla="*/ 438 h 4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69"/>
                <a:gd name="T28" fmla="*/ 0 h 439"/>
                <a:gd name="T29" fmla="*/ 369 w 369"/>
                <a:gd name="T30" fmla="*/ 439 h 4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69" h="439">
                  <a:moveTo>
                    <a:pt x="251" y="438"/>
                  </a:moveTo>
                  <a:lnTo>
                    <a:pt x="170" y="262"/>
                  </a:lnTo>
                  <a:lnTo>
                    <a:pt x="35" y="82"/>
                  </a:lnTo>
                  <a:lnTo>
                    <a:pt x="0" y="0"/>
                  </a:lnTo>
                  <a:lnTo>
                    <a:pt x="238" y="49"/>
                  </a:lnTo>
                  <a:lnTo>
                    <a:pt x="361" y="301"/>
                  </a:lnTo>
                  <a:lnTo>
                    <a:pt x="368" y="393"/>
                  </a:lnTo>
                  <a:lnTo>
                    <a:pt x="288" y="438"/>
                  </a:lnTo>
                  <a:lnTo>
                    <a:pt x="251" y="438"/>
                  </a:lnTo>
                </a:path>
              </a:pathLst>
            </a:custGeom>
            <a:solidFill>
              <a:srgbClr val="0CC10C"/>
            </a:solidFill>
            <a:ln w="12700" cap="rnd">
              <a:solidFill>
                <a:srgbClr val="0CC10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4" name="Freeform 6"/>
            <p:cNvSpPr>
              <a:spLocks/>
            </p:cNvSpPr>
            <p:nvPr/>
          </p:nvSpPr>
          <p:spPr bwMode="auto">
            <a:xfrm>
              <a:off x="1180" y="3187"/>
              <a:ext cx="208" cy="331"/>
            </a:xfrm>
            <a:custGeom>
              <a:avLst/>
              <a:gdLst>
                <a:gd name="T0" fmla="*/ 93 w 208"/>
                <a:gd name="T1" fmla="*/ 0 h 331"/>
                <a:gd name="T2" fmla="*/ 108 w 208"/>
                <a:gd name="T3" fmla="*/ 90 h 331"/>
                <a:gd name="T4" fmla="*/ 190 w 208"/>
                <a:gd name="T5" fmla="*/ 189 h 331"/>
                <a:gd name="T6" fmla="*/ 204 w 208"/>
                <a:gd name="T7" fmla="*/ 218 h 331"/>
                <a:gd name="T8" fmla="*/ 207 w 208"/>
                <a:gd name="T9" fmla="*/ 292 h 331"/>
                <a:gd name="T10" fmla="*/ 144 w 208"/>
                <a:gd name="T11" fmla="*/ 330 h 331"/>
                <a:gd name="T12" fmla="*/ 100 w 208"/>
                <a:gd name="T13" fmla="*/ 326 h 331"/>
                <a:gd name="T14" fmla="*/ 84 w 208"/>
                <a:gd name="T15" fmla="*/ 210 h 331"/>
                <a:gd name="T16" fmla="*/ 81 w 208"/>
                <a:gd name="T17" fmla="*/ 98 h 331"/>
                <a:gd name="T18" fmla="*/ 55 w 208"/>
                <a:gd name="T19" fmla="*/ 98 h 331"/>
                <a:gd name="T20" fmla="*/ 0 w 208"/>
                <a:gd name="T21" fmla="*/ 55 h 331"/>
                <a:gd name="T22" fmla="*/ 15 w 208"/>
                <a:gd name="T23" fmla="*/ 17 h 331"/>
                <a:gd name="T24" fmla="*/ 93 w 208"/>
                <a:gd name="T25" fmla="*/ 0 h 3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8"/>
                <a:gd name="T40" fmla="*/ 0 h 331"/>
                <a:gd name="T41" fmla="*/ 208 w 208"/>
                <a:gd name="T42" fmla="*/ 331 h 3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8" h="331">
                  <a:moveTo>
                    <a:pt x="93" y="0"/>
                  </a:moveTo>
                  <a:lnTo>
                    <a:pt x="108" y="90"/>
                  </a:lnTo>
                  <a:lnTo>
                    <a:pt x="190" y="189"/>
                  </a:lnTo>
                  <a:lnTo>
                    <a:pt x="204" y="218"/>
                  </a:lnTo>
                  <a:lnTo>
                    <a:pt x="207" y="292"/>
                  </a:lnTo>
                  <a:lnTo>
                    <a:pt x="144" y="330"/>
                  </a:lnTo>
                  <a:lnTo>
                    <a:pt x="100" y="326"/>
                  </a:lnTo>
                  <a:lnTo>
                    <a:pt x="84" y="210"/>
                  </a:lnTo>
                  <a:lnTo>
                    <a:pt x="81" y="98"/>
                  </a:lnTo>
                  <a:lnTo>
                    <a:pt x="55" y="98"/>
                  </a:lnTo>
                  <a:lnTo>
                    <a:pt x="0" y="55"/>
                  </a:lnTo>
                  <a:lnTo>
                    <a:pt x="15" y="17"/>
                  </a:lnTo>
                  <a:lnTo>
                    <a:pt x="93" y="0"/>
                  </a:lnTo>
                </a:path>
              </a:pathLst>
            </a:custGeom>
            <a:solidFill>
              <a:srgbClr val="FFEA00"/>
            </a:solidFill>
            <a:ln w="12700" cap="rnd">
              <a:solidFill>
                <a:srgbClr val="FFEA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5" name="Freeform 7"/>
            <p:cNvSpPr>
              <a:spLocks/>
            </p:cNvSpPr>
            <p:nvPr/>
          </p:nvSpPr>
          <p:spPr bwMode="auto">
            <a:xfrm>
              <a:off x="1344" y="3204"/>
              <a:ext cx="211" cy="173"/>
            </a:xfrm>
            <a:custGeom>
              <a:avLst/>
              <a:gdLst>
                <a:gd name="T0" fmla="*/ 210 w 211"/>
                <a:gd name="T1" fmla="*/ 155 h 173"/>
                <a:gd name="T2" fmla="*/ 17 w 211"/>
                <a:gd name="T3" fmla="*/ 0 h 173"/>
                <a:gd name="T4" fmla="*/ 0 w 211"/>
                <a:gd name="T5" fmla="*/ 4 h 173"/>
                <a:gd name="T6" fmla="*/ 0 w 211"/>
                <a:gd name="T7" fmla="*/ 30 h 173"/>
                <a:gd name="T8" fmla="*/ 180 w 211"/>
                <a:gd name="T9" fmla="*/ 172 h 173"/>
                <a:gd name="T10" fmla="*/ 210 w 211"/>
                <a:gd name="T11" fmla="*/ 155 h 1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1"/>
                <a:gd name="T19" fmla="*/ 0 h 173"/>
                <a:gd name="T20" fmla="*/ 211 w 211"/>
                <a:gd name="T21" fmla="*/ 173 h 1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1" h="173">
                  <a:moveTo>
                    <a:pt x="210" y="155"/>
                  </a:moveTo>
                  <a:lnTo>
                    <a:pt x="17" y="0"/>
                  </a:lnTo>
                  <a:lnTo>
                    <a:pt x="0" y="4"/>
                  </a:lnTo>
                  <a:lnTo>
                    <a:pt x="0" y="30"/>
                  </a:lnTo>
                  <a:lnTo>
                    <a:pt x="180" y="172"/>
                  </a:lnTo>
                  <a:lnTo>
                    <a:pt x="210" y="155"/>
                  </a:lnTo>
                </a:path>
              </a:pathLst>
            </a:custGeom>
            <a:solidFill>
              <a:srgbClr val="FF0000"/>
            </a:solidFill>
            <a:ln w="1270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6" name="Freeform 8"/>
            <p:cNvSpPr>
              <a:spLocks/>
            </p:cNvSpPr>
            <p:nvPr/>
          </p:nvSpPr>
          <p:spPr bwMode="auto">
            <a:xfrm>
              <a:off x="1350" y="3195"/>
              <a:ext cx="742" cy="852"/>
            </a:xfrm>
            <a:custGeom>
              <a:avLst/>
              <a:gdLst>
                <a:gd name="T0" fmla="*/ 741 w 742"/>
                <a:gd name="T1" fmla="*/ 0 h 852"/>
                <a:gd name="T2" fmla="*/ 268 w 742"/>
                <a:gd name="T3" fmla="*/ 0 h 852"/>
                <a:gd name="T4" fmla="*/ 0 w 742"/>
                <a:gd name="T5" fmla="*/ 851 h 852"/>
                <a:gd name="T6" fmla="*/ 539 w 742"/>
                <a:gd name="T7" fmla="*/ 779 h 852"/>
                <a:gd name="T8" fmla="*/ 741 w 742"/>
                <a:gd name="T9" fmla="*/ 0 h 8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2"/>
                <a:gd name="T16" fmla="*/ 0 h 852"/>
                <a:gd name="T17" fmla="*/ 742 w 742"/>
                <a:gd name="T18" fmla="*/ 852 h 8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2" h="852">
                  <a:moveTo>
                    <a:pt x="741" y="0"/>
                  </a:moveTo>
                  <a:lnTo>
                    <a:pt x="268" y="0"/>
                  </a:lnTo>
                  <a:lnTo>
                    <a:pt x="0" y="851"/>
                  </a:lnTo>
                  <a:lnTo>
                    <a:pt x="539" y="779"/>
                  </a:lnTo>
                  <a:lnTo>
                    <a:pt x="741" y="0"/>
                  </a:lnTo>
                </a:path>
              </a:pathLst>
            </a:custGeom>
            <a:solidFill>
              <a:srgbClr val="70230C"/>
            </a:solidFill>
            <a:ln w="12700" cap="rnd">
              <a:solidFill>
                <a:srgbClr val="70230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7" name="Freeform 9"/>
            <p:cNvSpPr>
              <a:spLocks/>
            </p:cNvSpPr>
            <p:nvPr/>
          </p:nvSpPr>
          <p:spPr bwMode="auto">
            <a:xfrm>
              <a:off x="1701" y="3012"/>
              <a:ext cx="312" cy="176"/>
            </a:xfrm>
            <a:custGeom>
              <a:avLst/>
              <a:gdLst>
                <a:gd name="T0" fmla="*/ 307 w 312"/>
                <a:gd name="T1" fmla="*/ 171 h 176"/>
                <a:gd name="T2" fmla="*/ 311 w 312"/>
                <a:gd name="T3" fmla="*/ 136 h 176"/>
                <a:gd name="T4" fmla="*/ 294 w 312"/>
                <a:gd name="T5" fmla="*/ 123 h 176"/>
                <a:gd name="T6" fmla="*/ 269 w 312"/>
                <a:gd name="T7" fmla="*/ 115 h 176"/>
                <a:gd name="T8" fmla="*/ 257 w 312"/>
                <a:gd name="T9" fmla="*/ 92 h 176"/>
                <a:gd name="T10" fmla="*/ 248 w 312"/>
                <a:gd name="T11" fmla="*/ 38 h 176"/>
                <a:gd name="T12" fmla="*/ 226 w 312"/>
                <a:gd name="T13" fmla="*/ 7 h 176"/>
                <a:gd name="T14" fmla="*/ 198 w 312"/>
                <a:gd name="T15" fmla="*/ 0 h 176"/>
                <a:gd name="T16" fmla="*/ 157 w 312"/>
                <a:gd name="T17" fmla="*/ 3 h 176"/>
                <a:gd name="T18" fmla="*/ 131 w 312"/>
                <a:gd name="T19" fmla="*/ 24 h 176"/>
                <a:gd name="T20" fmla="*/ 87 w 312"/>
                <a:gd name="T21" fmla="*/ 103 h 176"/>
                <a:gd name="T22" fmla="*/ 46 w 312"/>
                <a:gd name="T23" fmla="*/ 120 h 176"/>
                <a:gd name="T24" fmla="*/ 25 w 312"/>
                <a:gd name="T25" fmla="*/ 139 h 176"/>
                <a:gd name="T26" fmla="*/ 0 w 312"/>
                <a:gd name="T27" fmla="*/ 175 h 176"/>
                <a:gd name="T28" fmla="*/ 307 w 312"/>
                <a:gd name="T29" fmla="*/ 171 h 1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12"/>
                <a:gd name="T46" fmla="*/ 0 h 176"/>
                <a:gd name="T47" fmla="*/ 312 w 312"/>
                <a:gd name="T48" fmla="*/ 176 h 1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12" h="176">
                  <a:moveTo>
                    <a:pt x="307" y="171"/>
                  </a:moveTo>
                  <a:lnTo>
                    <a:pt x="311" y="136"/>
                  </a:lnTo>
                  <a:lnTo>
                    <a:pt x="294" y="123"/>
                  </a:lnTo>
                  <a:lnTo>
                    <a:pt x="269" y="115"/>
                  </a:lnTo>
                  <a:lnTo>
                    <a:pt x="257" y="92"/>
                  </a:lnTo>
                  <a:lnTo>
                    <a:pt x="248" y="38"/>
                  </a:lnTo>
                  <a:lnTo>
                    <a:pt x="226" y="7"/>
                  </a:lnTo>
                  <a:lnTo>
                    <a:pt x="198" y="0"/>
                  </a:lnTo>
                  <a:lnTo>
                    <a:pt x="157" y="3"/>
                  </a:lnTo>
                  <a:lnTo>
                    <a:pt x="131" y="24"/>
                  </a:lnTo>
                  <a:lnTo>
                    <a:pt x="87" y="103"/>
                  </a:lnTo>
                  <a:lnTo>
                    <a:pt x="46" y="120"/>
                  </a:lnTo>
                  <a:lnTo>
                    <a:pt x="25" y="139"/>
                  </a:lnTo>
                  <a:lnTo>
                    <a:pt x="0" y="175"/>
                  </a:lnTo>
                  <a:lnTo>
                    <a:pt x="307" y="171"/>
                  </a:lnTo>
                </a:path>
              </a:pathLst>
            </a:custGeom>
            <a:solidFill>
              <a:srgbClr val="B5B5B5"/>
            </a:solidFill>
            <a:ln w="12700" cap="rnd">
              <a:solidFill>
                <a:srgbClr val="B5B5B5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8" name="Freeform 10"/>
            <p:cNvSpPr>
              <a:spLocks/>
            </p:cNvSpPr>
            <p:nvPr/>
          </p:nvSpPr>
          <p:spPr bwMode="auto">
            <a:xfrm>
              <a:off x="1908" y="3492"/>
              <a:ext cx="165" cy="327"/>
            </a:xfrm>
            <a:custGeom>
              <a:avLst/>
              <a:gdLst>
                <a:gd name="T0" fmla="*/ 110 w 165"/>
                <a:gd name="T1" fmla="*/ 0 h 327"/>
                <a:gd name="T2" fmla="*/ 150 w 165"/>
                <a:gd name="T3" fmla="*/ 21 h 327"/>
                <a:gd name="T4" fmla="*/ 164 w 165"/>
                <a:gd name="T5" fmla="*/ 48 h 327"/>
                <a:gd name="T6" fmla="*/ 164 w 165"/>
                <a:gd name="T7" fmla="*/ 94 h 327"/>
                <a:gd name="T8" fmla="*/ 144 w 165"/>
                <a:gd name="T9" fmla="*/ 129 h 327"/>
                <a:gd name="T10" fmla="*/ 154 w 165"/>
                <a:gd name="T11" fmla="*/ 136 h 327"/>
                <a:gd name="T12" fmla="*/ 159 w 165"/>
                <a:gd name="T13" fmla="*/ 171 h 327"/>
                <a:gd name="T14" fmla="*/ 150 w 165"/>
                <a:gd name="T15" fmla="*/ 206 h 327"/>
                <a:gd name="T16" fmla="*/ 137 w 165"/>
                <a:gd name="T17" fmla="*/ 241 h 327"/>
                <a:gd name="T18" fmla="*/ 124 w 165"/>
                <a:gd name="T19" fmla="*/ 293 h 327"/>
                <a:gd name="T20" fmla="*/ 83 w 165"/>
                <a:gd name="T21" fmla="*/ 322 h 327"/>
                <a:gd name="T22" fmla="*/ 36 w 165"/>
                <a:gd name="T23" fmla="*/ 326 h 327"/>
                <a:gd name="T24" fmla="*/ 41 w 165"/>
                <a:gd name="T25" fmla="*/ 266 h 327"/>
                <a:gd name="T26" fmla="*/ 41 w 165"/>
                <a:gd name="T27" fmla="*/ 249 h 327"/>
                <a:gd name="T28" fmla="*/ 0 w 165"/>
                <a:gd name="T29" fmla="*/ 249 h 327"/>
                <a:gd name="T30" fmla="*/ 17 w 165"/>
                <a:gd name="T31" fmla="*/ 184 h 327"/>
                <a:gd name="T32" fmla="*/ 53 w 165"/>
                <a:gd name="T33" fmla="*/ 171 h 327"/>
                <a:gd name="T34" fmla="*/ 110 w 165"/>
                <a:gd name="T35" fmla="*/ 0 h 3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5"/>
                <a:gd name="T55" fmla="*/ 0 h 327"/>
                <a:gd name="T56" fmla="*/ 165 w 165"/>
                <a:gd name="T57" fmla="*/ 327 h 32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5" h="327">
                  <a:moveTo>
                    <a:pt x="110" y="0"/>
                  </a:moveTo>
                  <a:lnTo>
                    <a:pt x="150" y="21"/>
                  </a:lnTo>
                  <a:lnTo>
                    <a:pt x="164" y="48"/>
                  </a:lnTo>
                  <a:lnTo>
                    <a:pt x="164" y="94"/>
                  </a:lnTo>
                  <a:lnTo>
                    <a:pt x="144" y="129"/>
                  </a:lnTo>
                  <a:lnTo>
                    <a:pt x="154" y="136"/>
                  </a:lnTo>
                  <a:lnTo>
                    <a:pt x="159" y="171"/>
                  </a:lnTo>
                  <a:lnTo>
                    <a:pt x="150" y="206"/>
                  </a:lnTo>
                  <a:lnTo>
                    <a:pt x="137" y="241"/>
                  </a:lnTo>
                  <a:lnTo>
                    <a:pt x="124" y="293"/>
                  </a:lnTo>
                  <a:lnTo>
                    <a:pt x="83" y="322"/>
                  </a:lnTo>
                  <a:lnTo>
                    <a:pt x="36" y="326"/>
                  </a:lnTo>
                  <a:lnTo>
                    <a:pt x="41" y="266"/>
                  </a:lnTo>
                  <a:lnTo>
                    <a:pt x="41" y="249"/>
                  </a:lnTo>
                  <a:lnTo>
                    <a:pt x="0" y="249"/>
                  </a:lnTo>
                  <a:lnTo>
                    <a:pt x="17" y="184"/>
                  </a:lnTo>
                  <a:lnTo>
                    <a:pt x="53" y="171"/>
                  </a:lnTo>
                  <a:lnTo>
                    <a:pt x="110" y="0"/>
                  </a:lnTo>
                </a:path>
              </a:pathLst>
            </a:custGeom>
            <a:solidFill>
              <a:srgbClr val="FFC98E"/>
            </a:solidFill>
            <a:ln w="12700" cap="rnd">
              <a:solidFill>
                <a:srgbClr val="FFC98E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9" name="Freeform 11"/>
            <p:cNvSpPr>
              <a:spLocks/>
            </p:cNvSpPr>
            <p:nvPr/>
          </p:nvSpPr>
          <p:spPr bwMode="auto">
            <a:xfrm>
              <a:off x="1434" y="3359"/>
              <a:ext cx="133" cy="305"/>
            </a:xfrm>
            <a:custGeom>
              <a:avLst/>
              <a:gdLst>
                <a:gd name="T0" fmla="*/ 30 w 133"/>
                <a:gd name="T1" fmla="*/ 304 h 305"/>
                <a:gd name="T2" fmla="*/ 0 w 133"/>
                <a:gd name="T3" fmla="*/ 237 h 305"/>
                <a:gd name="T4" fmla="*/ 0 w 133"/>
                <a:gd name="T5" fmla="*/ 133 h 305"/>
                <a:gd name="T6" fmla="*/ 70 w 133"/>
                <a:gd name="T7" fmla="*/ 25 h 305"/>
                <a:gd name="T8" fmla="*/ 132 w 133"/>
                <a:gd name="T9" fmla="*/ 0 h 305"/>
                <a:gd name="T10" fmla="*/ 30 w 133"/>
                <a:gd name="T11" fmla="*/ 304 h 3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3"/>
                <a:gd name="T19" fmla="*/ 0 h 305"/>
                <a:gd name="T20" fmla="*/ 133 w 133"/>
                <a:gd name="T21" fmla="*/ 305 h 3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3" h="305">
                  <a:moveTo>
                    <a:pt x="30" y="304"/>
                  </a:moveTo>
                  <a:lnTo>
                    <a:pt x="0" y="237"/>
                  </a:lnTo>
                  <a:lnTo>
                    <a:pt x="0" y="133"/>
                  </a:lnTo>
                  <a:lnTo>
                    <a:pt x="70" y="25"/>
                  </a:lnTo>
                  <a:lnTo>
                    <a:pt x="132" y="0"/>
                  </a:lnTo>
                  <a:lnTo>
                    <a:pt x="30" y="304"/>
                  </a:lnTo>
                </a:path>
              </a:pathLst>
            </a:custGeom>
            <a:solidFill>
              <a:srgbClr val="FFC98E"/>
            </a:solidFill>
            <a:ln w="12700" cap="rnd">
              <a:solidFill>
                <a:srgbClr val="FFC98E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0" name="Freeform 12"/>
            <p:cNvSpPr>
              <a:spLocks/>
            </p:cNvSpPr>
            <p:nvPr/>
          </p:nvSpPr>
          <p:spPr bwMode="auto">
            <a:xfrm>
              <a:off x="718" y="2339"/>
              <a:ext cx="677" cy="795"/>
            </a:xfrm>
            <a:custGeom>
              <a:avLst/>
              <a:gdLst>
                <a:gd name="T0" fmla="*/ 395 w 677"/>
                <a:gd name="T1" fmla="*/ 50 h 795"/>
                <a:gd name="T2" fmla="*/ 443 w 677"/>
                <a:gd name="T3" fmla="*/ 104 h 795"/>
                <a:gd name="T4" fmla="*/ 482 w 677"/>
                <a:gd name="T5" fmla="*/ 165 h 795"/>
                <a:gd name="T6" fmla="*/ 517 w 677"/>
                <a:gd name="T7" fmla="*/ 230 h 795"/>
                <a:gd name="T8" fmla="*/ 537 w 677"/>
                <a:gd name="T9" fmla="*/ 275 h 795"/>
                <a:gd name="T10" fmla="*/ 632 w 677"/>
                <a:gd name="T11" fmla="*/ 321 h 795"/>
                <a:gd name="T12" fmla="*/ 669 w 677"/>
                <a:gd name="T13" fmla="*/ 340 h 795"/>
                <a:gd name="T14" fmla="*/ 676 w 677"/>
                <a:gd name="T15" fmla="*/ 359 h 795"/>
                <a:gd name="T16" fmla="*/ 676 w 677"/>
                <a:gd name="T17" fmla="*/ 380 h 795"/>
                <a:gd name="T18" fmla="*/ 669 w 677"/>
                <a:gd name="T19" fmla="*/ 400 h 795"/>
                <a:gd name="T20" fmla="*/ 632 w 677"/>
                <a:gd name="T21" fmla="*/ 418 h 795"/>
                <a:gd name="T22" fmla="*/ 617 w 677"/>
                <a:gd name="T23" fmla="*/ 525 h 795"/>
                <a:gd name="T24" fmla="*/ 617 w 677"/>
                <a:gd name="T25" fmla="*/ 643 h 795"/>
                <a:gd name="T26" fmla="*/ 589 w 677"/>
                <a:gd name="T27" fmla="*/ 739 h 795"/>
                <a:gd name="T28" fmla="*/ 551 w 677"/>
                <a:gd name="T29" fmla="*/ 778 h 795"/>
                <a:gd name="T30" fmla="*/ 500 w 677"/>
                <a:gd name="T31" fmla="*/ 794 h 795"/>
                <a:gd name="T32" fmla="*/ 437 w 677"/>
                <a:gd name="T33" fmla="*/ 790 h 795"/>
                <a:gd name="T34" fmla="*/ 375 w 677"/>
                <a:gd name="T35" fmla="*/ 778 h 795"/>
                <a:gd name="T36" fmla="*/ 317 w 677"/>
                <a:gd name="T37" fmla="*/ 744 h 795"/>
                <a:gd name="T38" fmla="*/ 270 w 677"/>
                <a:gd name="T39" fmla="*/ 700 h 795"/>
                <a:gd name="T40" fmla="*/ 236 w 677"/>
                <a:gd name="T41" fmla="*/ 656 h 795"/>
                <a:gd name="T42" fmla="*/ 197 w 677"/>
                <a:gd name="T43" fmla="*/ 591 h 795"/>
                <a:gd name="T44" fmla="*/ 154 w 677"/>
                <a:gd name="T45" fmla="*/ 478 h 795"/>
                <a:gd name="T46" fmla="*/ 125 w 677"/>
                <a:gd name="T47" fmla="*/ 484 h 795"/>
                <a:gd name="T48" fmla="*/ 86 w 677"/>
                <a:gd name="T49" fmla="*/ 487 h 795"/>
                <a:gd name="T50" fmla="*/ 58 w 677"/>
                <a:gd name="T51" fmla="*/ 472 h 795"/>
                <a:gd name="T52" fmla="*/ 36 w 677"/>
                <a:gd name="T53" fmla="*/ 450 h 795"/>
                <a:gd name="T54" fmla="*/ 10 w 677"/>
                <a:gd name="T55" fmla="*/ 412 h 795"/>
                <a:gd name="T56" fmla="*/ 0 w 677"/>
                <a:gd name="T57" fmla="*/ 380 h 795"/>
                <a:gd name="T58" fmla="*/ 6 w 677"/>
                <a:gd name="T59" fmla="*/ 347 h 795"/>
                <a:gd name="T60" fmla="*/ 29 w 677"/>
                <a:gd name="T61" fmla="*/ 329 h 795"/>
                <a:gd name="T62" fmla="*/ 56 w 677"/>
                <a:gd name="T63" fmla="*/ 319 h 795"/>
                <a:gd name="T64" fmla="*/ 77 w 677"/>
                <a:gd name="T65" fmla="*/ 319 h 795"/>
                <a:gd name="T66" fmla="*/ 114 w 677"/>
                <a:gd name="T67" fmla="*/ 329 h 795"/>
                <a:gd name="T68" fmla="*/ 101 w 677"/>
                <a:gd name="T69" fmla="*/ 131 h 795"/>
                <a:gd name="T70" fmla="*/ 124 w 677"/>
                <a:gd name="T71" fmla="*/ 65 h 795"/>
                <a:gd name="T72" fmla="*/ 194 w 677"/>
                <a:gd name="T73" fmla="*/ 15 h 795"/>
                <a:gd name="T74" fmla="*/ 236 w 677"/>
                <a:gd name="T75" fmla="*/ 2 h 795"/>
                <a:gd name="T76" fmla="*/ 279 w 677"/>
                <a:gd name="T77" fmla="*/ 0 h 795"/>
                <a:gd name="T78" fmla="*/ 351 w 677"/>
                <a:gd name="T79" fmla="*/ 25 h 795"/>
                <a:gd name="T80" fmla="*/ 395 w 677"/>
                <a:gd name="T81" fmla="*/ 50 h 79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77"/>
                <a:gd name="T124" fmla="*/ 0 h 795"/>
                <a:gd name="T125" fmla="*/ 677 w 677"/>
                <a:gd name="T126" fmla="*/ 795 h 79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77" h="795">
                  <a:moveTo>
                    <a:pt x="395" y="50"/>
                  </a:moveTo>
                  <a:lnTo>
                    <a:pt x="443" y="104"/>
                  </a:lnTo>
                  <a:lnTo>
                    <a:pt x="482" y="165"/>
                  </a:lnTo>
                  <a:lnTo>
                    <a:pt x="517" y="230"/>
                  </a:lnTo>
                  <a:lnTo>
                    <a:pt x="537" y="275"/>
                  </a:lnTo>
                  <a:lnTo>
                    <a:pt x="632" y="321"/>
                  </a:lnTo>
                  <a:lnTo>
                    <a:pt x="669" y="340"/>
                  </a:lnTo>
                  <a:lnTo>
                    <a:pt x="676" y="359"/>
                  </a:lnTo>
                  <a:lnTo>
                    <a:pt x="676" y="380"/>
                  </a:lnTo>
                  <a:lnTo>
                    <a:pt x="669" y="400"/>
                  </a:lnTo>
                  <a:lnTo>
                    <a:pt x="632" y="418"/>
                  </a:lnTo>
                  <a:lnTo>
                    <a:pt x="617" y="525"/>
                  </a:lnTo>
                  <a:lnTo>
                    <a:pt x="617" y="643"/>
                  </a:lnTo>
                  <a:lnTo>
                    <a:pt x="589" y="739"/>
                  </a:lnTo>
                  <a:lnTo>
                    <a:pt x="551" y="778"/>
                  </a:lnTo>
                  <a:lnTo>
                    <a:pt x="500" y="794"/>
                  </a:lnTo>
                  <a:lnTo>
                    <a:pt x="437" y="790"/>
                  </a:lnTo>
                  <a:lnTo>
                    <a:pt x="375" y="778"/>
                  </a:lnTo>
                  <a:lnTo>
                    <a:pt x="317" y="744"/>
                  </a:lnTo>
                  <a:lnTo>
                    <a:pt x="270" y="700"/>
                  </a:lnTo>
                  <a:lnTo>
                    <a:pt x="236" y="656"/>
                  </a:lnTo>
                  <a:lnTo>
                    <a:pt x="197" y="591"/>
                  </a:lnTo>
                  <a:lnTo>
                    <a:pt x="154" y="478"/>
                  </a:lnTo>
                  <a:lnTo>
                    <a:pt x="125" y="484"/>
                  </a:lnTo>
                  <a:lnTo>
                    <a:pt x="86" y="487"/>
                  </a:lnTo>
                  <a:lnTo>
                    <a:pt x="58" y="472"/>
                  </a:lnTo>
                  <a:lnTo>
                    <a:pt x="36" y="450"/>
                  </a:lnTo>
                  <a:lnTo>
                    <a:pt x="10" y="412"/>
                  </a:lnTo>
                  <a:lnTo>
                    <a:pt x="0" y="380"/>
                  </a:lnTo>
                  <a:lnTo>
                    <a:pt x="6" y="347"/>
                  </a:lnTo>
                  <a:lnTo>
                    <a:pt x="29" y="329"/>
                  </a:lnTo>
                  <a:lnTo>
                    <a:pt x="56" y="319"/>
                  </a:lnTo>
                  <a:lnTo>
                    <a:pt x="77" y="319"/>
                  </a:lnTo>
                  <a:lnTo>
                    <a:pt x="114" y="329"/>
                  </a:lnTo>
                  <a:lnTo>
                    <a:pt x="101" y="131"/>
                  </a:lnTo>
                  <a:lnTo>
                    <a:pt x="124" y="65"/>
                  </a:lnTo>
                  <a:lnTo>
                    <a:pt x="194" y="15"/>
                  </a:lnTo>
                  <a:lnTo>
                    <a:pt x="236" y="2"/>
                  </a:lnTo>
                  <a:lnTo>
                    <a:pt x="279" y="0"/>
                  </a:lnTo>
                  <a:lnTo>
                    <a:pt x="351" y="25"/>
                  </a:lnTo>
                  <a:lnTo>
                    <a:pt x="395" y="50"/>
                  </a:lnTo>
                </a:path>
              </a:pathLst>
            </a:custGeom>
            <a:solidFill>
              <a:srgbClr val="FFC98E"/>
            </a:solidFill>
            <a:ln w="12700" cap="rnd">
              <a:solidFill>
                <a:srgbClr val="FFC98E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1" name="Freeform 13"/>
            <p:cNvSpPr>
              <a:spLocks/>
            </p:cNvSpPr>
            <p:nvPr/>
          </p:nvSpPr>
          <p:spPr bwMode="auto">
            <a:xfrm>
              <a:off x="1113" y="2557"/>
              <a:ext cx="129" cy="127"/>
            </a:xfrm>
            <a:custGeom>
              <a:avLst/>
              <a:gdLst>
                <a:gd name="T0" fmla="*/ 0 w 129"/>
                <a:gd name="T1" fmla="*/ 64 h 127"/>
                <a:gd name="T2" fmla="*/ 4 w 129"/>
                <a:gd name="T3" fmla="*/ 47 h 127"/>
                <a:gd name="T4" fmla="*/ 10 w 129"/>
                <a:gd name="T5" fmla="*/ 30 h 127"/>
                <a:gd name="T6" fmla="*/ 23 w 129"/>
                <a:gd name="T7" fmla="*/ 15 h 127"/>
                <a:gd name="T8" fmla="*/ 38 w 129"/>
                <a:gd name="T9" fmla="*/ 6 h 127"/>
                <a:gd name="T10" fmla="*/ 55 w 129"/>
                <a:gd name="T11" fmla="*/ 0 h 127"/>
                <a:gd name="T12" fmla="*/ 74 w 129"/>
                <a:gd name="T13" fmla="*/ 0 h 127"/>
                <a:gd name="T14" fmla="*/ 90 w 129"/>
                <a:gd name="T15" fmla="*/ 6 h 127"/>
                <a:gd name="T16" fmla="*/ 107 w 129"/>
                <a:gd name="T17" fmla="*/ 15 h 127"/>
                <a:gd name="T18" fmla="*/ 117 w 129"/>
                <a:gd name="T19" fmla="*/ 28 h 127"/>
                <a:gd name="T20" fmla="*/ 125 w 129"/>
                <a:gd name="T21" fmla="*/ 45 h 127"/>
                <a:gd name="T22" fmla="*/ 128 w 129"/>
                <a:gd name="T23" fmla="*/ 63 h 127"/>
                <a:gd name="T24" fmla="*/ 126 w 129"/>
                <a:gd name="T25" fmla="*/ 79 h 127"/>
                <a:gd name="T26" fmla="*/ 119 w 129"/>
                <a:gd name="T27" fmla="*/ 96 h 127"/>
                <a:gd name="T28" fmla="*/ 107 w 129"/>
                <a:gd name="T29" fmla="*/ 111 h 127"/>
                <a:gd name="T30" fmla="*/ 93 w 129"/>
                <a:gd name="T31" fmla="*/ 120 h 127"/>
                <a:gd name="T32" fmla="*/ 77 w 129"/>
                <a:gd name="T33" fmla="*/ 126 h 127"/>
                <a:gd name="T34" fmla="*/ 58 w 129"/>
                <a:gd name="T35" fmla="*/ 126 h 127"/>
                <a:gd name="T36" fmla="*/ 40 w 129"/>
                <a:gd name="T37" fmla="*/ 122 h 127"/>
                <a:gd name="T38" fmla="*/ 24 w 129"/>
                <a:gd name="T39" fmla="*/ 113 h 127"/>
                <a:gd name="T40" fmla="*/ 14 w 129"/>
                <a:gd name="T41" fmla="*/ 99 h 127"/>
                <a:gd name="T42" fmla="*/ 6 w 129"/>
                <a:gd name="T43" fmla="*/ 84 h 127"/>
                <a:gd name="T44" fmla="*/ 0 w 129"/>
                <a:gd name="T45" fmla="*/ 66 h 127"/>
                <a:gd name="T46" fmla="*/ 0 w 129"/>
                <a:gd name="T47" fmla="*/ 64 h 12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9"/>
                <a:gd name="T73" fmla="*/ 0 h 127"/>
                <a:gd name="T74" fmla="*/ 129 w 129"/>
                <a:gd name="T75" fmla="*/ 127 h 12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9" h="127">
                  <a:moveTo>
                    <a:pt x="0" y="64"/>
                  </a:moveTo>
                  <a:lnTo>
                    <a:pt x="4" y="47"/>
                  </a:lnTo>
                  <a:lnTo>
                    <a:pt x="10" y="30"/>
                  </a:lnTo>
                  <a:lnTo>
                    <a:pt x="23" y="15"/>
                  </a:lnTo>
                  <a:lnTo>
                    <a:pt x="38" y="6"/>
                  </a:lnTo>
                  <a:lnTo>
                    <a:pt x="55" y="0"/>
                  </a:lnTo>
                  <a:lnTo>
                    <a:pt x="74" y="0"/>
                  </a:lnTo>
                  <a:lnTo>
                    <a:pt x="90" y="6"/>
                  </a:lnTo>
                  <a:lnTo>
                    <a:pt x="107" y="15"/>
                  </a:lnTo>
                  <a:lnTo>
                    <a:pt x="117" y="28"/>
                  </a:lnTo>
                  <a:lnTo>
                    <a:pt x="125" y="45"/>
                  </a:lnTo>
                  <a:lnTo>
                    <a:pt x="128" y="63"/>
                  </a:lnTo>
                  <a:lnTo>
                    <a:pt x="126" y="79"/>
                  </a:lnTo>
                  <a:lnTo>
                    <a:pt x="119" y="96"/>
                  </a:lnTo>
                  <a:lnTo>
                    <a:pt x="107" y="111"/>
                  </a:lnTo>
                  <a:lnTo>
                    <a:pt x="93" y="120"/>
                  </a:lnTo>
                  <a:lnTo>
                    <a:pt x="77" y="126"/>
                  </a:lnTo>
                  <a:lnTo>
                    <a:pt x="58" y="126"/>
                  </a:lnTo>
                  <a:lnTo>
                    <a:pt x="40" y="122"/>
                  </a:lnTo>
                  <a:lnTo>
                    <a:pt x="24" y="113"/>
                  </a:lnTo>
                  <a:lnTo>
                    <a:pt x="14" y="99"/>
                  </a:lnTo>
                  <a:lnTo>
                    <a:pt x="6" y="84"/>
                  </a:lnTo>
                  <a:lnTo>
                    <a:pt x="0" y="66"/>
                  </a:lnTo>
                  <a:lnTo>
                    <a:pt x="0" y="64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2" name="Freeform 14"/>
            <p:cNvSpPr>
              <a:spLocks/>
            </p:cNvSpPr>
            <p:nvPr/>
          </p:nvSpPr>
          <p:spPr bwMode="auto">
            <a:xfrm>
              <a:off x="1247" y="2557"/>
              <a:ext cx="130" cy="91"/>
            </a:xfrm>
            <a:custGeom>
              <a:avLst/>
              <a:gdLst>
                <a:gd name="T0" fmla="*/ 0 w 130"/>
                <a:gd name="T1" fmla="*/ 60 h 91"/>
                <a:gd name="T2" fmla="*/ 17 w 130"/>
                <a:gd name="T3" fmla="*/ 58 h 91"/>
                <a:gd name="T4" fmla="*/ 22 w 130"/>
                <a:gd name="T5" fmla="*/ 43 h 91"/>
                <a:gd name="T6" fmla="*/ 28 w 130"/>
                <a:gd name="T7" fmla="*/ 28 h 91"/>
                <a:gd name="T8" fmla="*/ 38 w 130"/>
                <a:gd name="T9" fmla="*/ 15 h 91"/>
                <a:gd name="T10" fmla="*/ 50 w 130"/>
                <a:gd name="T11" fmla="*/ 6 h 91"/>
                <a:gd name="T12" fmla="*/ 65 w 130"/>
                <a:gd name="T13" fmla="*/ 0 h 91"/>
                <a:gd name="T14" fmla="*/ 82 w 130"/>
                <a:gd name="T15" fmla="*/ 0 h 91"/>
                <a:gd name="T16" fmla="*/ 97 w 130"/>
                <a:gd name="T17" fmla="*/ 6 h 91"/>
                <a:gd name="T18" fmla="*/ 110 w 130"/>
                <a:gd name="T19" fmla="*/ 15 h 91"/>
                <a:gd name="T20" fmla="*/ 120 w 130"/>
                <a:gd name="T21" fmla="*/ 26 h 91"/>
                <a:gd name="T22" fmla="*/ 127 w 130"/>
                <a:gd name="T23" fmla="*/ 41 h 91"/>
                <a:gd name="T24" fmla="*/ 129 w 130"/>
                <a:gd name="T25" fmla="*/ 57 h 91"/>
                <a:gd name="T26" fmla="*/ 128 w 130"/>
                <a:gd name="T27" fmla="*/ 74 h 91"/>
                <a:gd name="T28" fmla="*/ 122 w 130"/>
                <a:gd name="T29" fmla="*/ 90 h 9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0"/>
                <a:gd name="T46" fmla="*/ 0 h 91"/>
                <a:gd name="T47" fmla="*/ 130 w 130"/>
                <a:gd name="T48" fmla="*/ 91 h 9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0" h="91">
                  <a:moveTo>
                    <a:pt x="0" y="60"/>
                  </a:moveTo>
                  <a:lnTo>
                    <a:pt x="17" y="58"/>
                  </a:lnTo>
                  <a:lnTo>
                    <a:pt x="22" y="43"/>
                  </a:lnTo>
                  <a:lnTo>
                    <a:pt x="28" y="28"/>
                  </a:lnTo>
                  <a:lnTo>
                    <a:pt x="38" y="15"/>
                  </a:lnTo>
                  <a:lnTo>
                    <a:pt x="50" y="6"/>
                  </a:lnTo>
                  <a:lnTo>
                    <a:pt x="65" y="0"/>
                  </a:lnTo>
                  <a:lnTo>
                    <a:pt x="82" y="0"/>
                  </a:lnTo>
                  <a:lnTo>
                    <a:pt x="97" y="6"/>
                  </a:lnTo>
                  <a:lnTo>
                    <a:pt x="110" y="15"/>
                  </a:lnTo>
                  <a:lnTo>
                    <a:pt x="120" y="26"/>
                  </a:lnTo>
                  <a:lnTo>
                    <a:pt x="127" y="41"/>
                  </a:lnTo>
                  <a:lnTo>
                    <a:pt x="129" y="57"/>
                  </a:lnTo>
                  <a:lnTo>
                    <a:pt x="128" y="74"/>
                  </a:lnTo>
                  <a:lnTo>
                    <a:pt x="122" y="9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3" name="Line 15"/>
            <p:cNvSpPr>
              <a:spLocks noChangeShapeType="1"/>
            </p:cNvSpPr>
            <p:nvPr/>
          </p:nvSpPr>
          <p:spPr bwMode="auto">
            <a:xfrm flipH="1">
              <a:off x="840" y="2624"/>
              <a:ext cx="27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4" name="Freeform 16"/>
            <p:cNvSpPr>
              <a:spLocks/>
            </p:cNvSpPr>
            <p:nvPr/>
          </p:nvSpPr>
          <p:spPr bwMode="auto">
            <a:xfrm>
              <a:off x="1114" y="2559"/>
              <a:ext cx="94" cy="66"/>
            </a:xfrm>
            <a:custGeom>
              <a:avLst/>
              <a:gdLst>
                <a:gd name="T0" fmla="*/ 93 w 94"/>
                <a:gd name="T1" fmla="*/ 8 h 66"/>
                <a:gd name="T2" fmla="*/ 64 w 94"/>
                <a:gd name="T3" fmla="*/ 8 h 66"/>
                <a:gd name="T4" fmla="*/ 22 w 94"/>
                <a:gd name="T5" fmla="*/ 62 h 66"/>
                <a:gd name="T6" fmla="*/ 0 w 94"/>
                <a:gd name="T7" fmla="*/ 65 h 66"/>
                <a:gd name="T8" fmla="*/ 5 w 94"/>
                <a:gd name="T9" fmla="*/ 45 h 66"/>
                <a:gd name="T10" fmla="*/ 11 w 94"/>
                <a:gd name="T11" fmla="*/ 26 h 66"/>
                <a:gd name="T12" fmla="*/ 28 w 94"/>
                <a:gd name="T13" fmla="*/ 13 h 66"/>
                <a:gd name="T14" fmla="*/ 45 w 94"/>
                <a:gd name="T15" fmla="*/ 0 h 66"/>
                <a:gd name="T16" fmla="*/ 62 w 94"/>
                <a:gd name="T17" fmla="*/ 0 h 66"/>
                <a:gd name="T18" fmla="*/ 82 w 94"/>
                <a:gd name="T19" fmla="*/ 0 h 66"/>
                <a:gd name="T20" fmla="*/ 93 w 94"/>
                <a:gd name="T21" fmla="*/ 8 h 6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4"/>
                <a:gd name="T34" fmla="*/ 0 h 66"/>
                <a:gd name="T35" fmla="*/ 94 w 94"/>
                <a:gd name="T36" fmla="*/ 66 h 6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4" h="66">
                  <a:moveTo>
                    <a:pt x="93" y="8"/>
                  </a:moveTo>
                  <a:lnTo>
                    <a:pt x="64" y="8"/>
                  </a:lnTo>
                  <a:lnTo>
                    <a:pt x="22" y="62"/>
                  </a:lnTo>
                  <a:lnTo>
                    <a:pt x="0" y="65"/>
                  </a:lnTo>
                  <a:lnTo>
                    <a:pt x="5" y="45"/>
                  </a:lnTo>
                  <a:lnTo>
                    <a:pt x="11" y="26"/>
                  </a:lnTo>
                  <a:lnTo>
                    <a:pt x="28" y="13"/>
                  </a:lnTo>
                  <a:lnTo>
                    <a:pt x="45" y="0"/>
                  </a:lnTo>
                  <a:lnTo>
                    <a:pt x="62" y="0"/>
                  </a:lnTo>
                  <a:lnTo>
                    <a:pt x="82" y="0"/>
                  </a:lnTo>
                  <a:lnTo>
                    <a:pt x="93" y="8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5" name="Freeform 17"/>
            <p:cNvSpPr>
              <a:spLocks/>
            </p:cNvSpPr>
            <p:nvPr/>
          </p:nvSpPr>
          <p:spPr bwMode="auto">
            <a:xfrm>
              <a:off x="1082" y="2557"/>
              <a:ext cx="341" cy="321"/>
            </a:xfrm>
            <a:custGeom>
              <a:avLst/>
              <a:gdLst>
                <a:gd name="T0" fmla="*/ 238 w 341"/>
                <a:gd name="T1" fmla="*/ 2 h 321"/>
                <a:gd name="T2" fmla="*/ 213 w 341"/>
                <a:gd name="T3" fmla="*/ 21 h 321"/>
                <a:gd name="T4" fmla="*/ 213 w 341"/>
                <a:gd name="T5" fmla="*/ 60 h 321"/>
                <a:gd name="T6" fmla="*/ 322 w 341"/>
                <a:gd name="T7" fmla="*/ 123 h 321"/>
                <a:gd name="T8" fmla="*/ 328 w 341"/>
                <a:gd name="T9" fmla="*/ 145 h 321"/>
                <a:gd name="T10" fmla="*/ 328 w 341"/>
                <a:gd name="T11" fmla="*/ 170 h 321"/>
                <a:gd name="T12" fmla="*/ 320 w 341"/>
                <a:gd name="T13" fmla="*/ 183 h 321"/>
                <a:gd name="T14" fmla="*/ 299 w 341"/>
                <a:gd name="T15" fmla="*/ 197 h 321"/>
                <a:gd name="T16" fmla="*/ 340 w 341"/>
                <a:gd name="T17" fmla="*/ 260 h 321"/>
                <a:gd name="T18" fmla="*/ 331 w 341"/>
                <a:gd name="T19" fmla="*/ 271 h 321"/>
                <a:gd name="T20" fmla="*/ 314 w 341"/>
                <a:gd name="T21" fmla="*/ 260 h 321"/>
                <a:gd name="T22" fmla="*/ 314 w 341"/>
                <a:gd name="T23" fmla="*/ 286 h 321"/>
                <a:gd name="T24" fmla="*/ 307 w 341"/>
                <a:gd name="T25" fmla="*/ 292 h 321"/>
                <a:gd name="T26" fmla="*/ 293 w 341"/>
                <a:gd name="T27" fmla="*/ 292 h 321"/>
                <a:gd name="T28" fmla="*/ 283 w 341"/>
                <a:gd name="T29" fmla="*/ 286 h 321"/>
                <a:gd name="T30" fmla="*/ 277 w 341"/>
                <a:gd name="T31" fmla="*/ 279 h 321"/>
                <a:gd name="T32" fmla="*/ 268 w 341"/>
                <a:gd name="T33" fmla="*/ 292 h 321"/>
                <a:gd name="T34" fmla="*/ 257 w 341"/>
                <a:gd name="T35" fmla="*/ 292 h 321"/>
                <a:gd name="T36" fmla="*/ 245 w 341"/>
                <a:gd name="T37" fmla="*/ 290 h 321"/>
                <a:gd name="T38" fmla="*/ 238 w 341"/>
                <a:gd name="T39" fmla="*/ 279 h 321"/>
                <a:gd name="T40" fmla="*/ 225 w 341"/>
                <a:gd name="T41" fmla="*/ 290 h 321"/>
                <a:gd name="T42" fmla="*/ 211 w 341"/>
                <a:gd name="T43" fmla="*/ 286 h 321"/>
                <a:gd name="T44" fmla="*/ 203 w 341"/>
                <a:gd name="T45" fmla="*/ 274 h 321"/>
                <a:gd name="T46" fmla="*/ 182 w 341"/>
                <a:gd name="T47" fmla="*/ 300 h 321"/>
                <a:gd name="T48" fmla="*/ 173 w 341"/>
                <a:gd name="T49" fmla="*/ 306 h 321"/>
                <a:gd name="T50" fmla="*/ 165 w 341"/>
                <a:gd name="T51" fmla="*/ 304 h 321"/>
                <a:gd name="T52" fmla="*/ 159 w 341"/>
                <a:gd name="T53" fmla="*/ 292 h 321"/>
                <a:gd name="T54" fmla="*/ 139 w 341"/>
                <a:gd name="T55" fmla="*/ 314 h 321"/>
                <a:gd name="T56" fmla="*/ 120 w 341"/>
                <a:gd name="T57" fmla="*/ 320 h 321"/>
                <a:gd name="T58" fmla="*/ 105 w 341"/>
                <a:gd name="T59" fmla="*/ 320 h 321"/>
                <a:gd name="T60" fmla="*/ 102 w 341"/>
                <a:gd name="T61" fmla="*/ 314 h 321"/>
                <a:gd name="T62" fmla="*/ 102 w 341"/>
                <a:gd name="T63" fmla="*/ 304 h 321"/>
                <a:gd name="T64" fmla="*/ 71 w 341"/>
                <a:gd name="T65" fmla="*/ 320 h 321"/>
                <a:gd name="T66" fmla="*/ 48 w 341"/>
                <a:gd name="T67" fmla="*/ 318 h 321"/>
                <a:gd name="T68" fmla="*/ 48 w 341"/>
                <a:gd name="T69" fmla="*/ 311 h 321"/>
                <a:gd name="T70" fmla="*/ 48 w 341"/>
                <a:gd name="T71" fmla="*/ 296 h 321"/>
                <a:gd name="T72" fmla="*/ 19 w 341"/>
                <a:gd name="T73" fmla="*/ 311 h 321"/>
                <a:gd name="T74" fmla="*/ 5 w 341"/>
                <a:gd name="T75" fmla="*/ 304 h 321"/>
                <a:gd name="T76" fmla="*/ 0 w 341"/>
                <a:gd name="T77" fmla="*/ 290 h 321"/>
                <a:gd name="T78" fmla="*/ 9 w 341"/>
                <a:gd name="T79" fmla="*/ 279 h 321"/>
                <a:gd name="T80" fmla="*/ 28 w 341"/>
                <a:gd name="T81" fmla="*/ 265 h 321"/>
                <a:gd name="T82" fmla="*/ 60 w 341"/>
                <a:gd name="T83" fmla="*/ 250 h 321"/>
                <a:gd name="T84" fmla="*/ 90 w 341"/>
                <a:gd name="T85" fmla="*/ 230 h 321"/>
                <a:gd name="T86" fmla="*/ 123 w 341"/>
                <a:gd name="T87" fmla="*/ 185 h 321"/>
                <a:gd name="T88" fmla="*/ 195 w 341"/>
                <a:gd name="T89" fmla="*/ 193 h 321"/>
                <a:gd name="T90" fmla="*/ 260 w 341"/>
                <a:gd name="T91" fmla="*/ 190 h 321"/>
                <a:gd name="T92" fmla="*/ 310 w 341"/>
                <a:gd name="T93" fmla="*/ 179 h 321"/>
                <a:gd name="T94" fmla="*/ 317 w 341"/>
                <a:gd name="T95" fmla="*/ 170 h 321"/>
                <a:gd name="T96" fmla="*/ 320 w 341"/>
                <a:gd name="T97" fmla="*/ 149 h 321"/>
                <a:gd name="T98" fmla="*/ 313 w 341"/>
                <a:gd name="T99" fmla="*/ 123 h 321"/>
                <a:gd name="T100" fmla="*/ 271 w 341"/>
                <a:gd name="T101" fmla="*/ 102 h 321"/>
                <a:gd name="T102" fmla="*/ 182 w 341"/>
                <a:gd name="T103" fmla="*/ 60 h 321"/>
                <a:gd name="T104" fmla="*/ 191 w 341"/>
                <a:gd name="T105" fmla="*/ 32 h 321"/>
                <a:gd name="T106" fmla="*/ 203 w 341"/>
                <a:gd name="T107" fmla="*/ 16 h 321"/>
                <a:gd name="T108" fmla="*/ 216 w 341"/>
                <a:gd name="T109" fmla="*/ 8 h 321"/>
                <a:gd name="T110" fmla="*/ 228 w 341"/>
                <a:gd name="T111" fmla="*/ 0 h 321"/>
                <a:gd name="T112" fmla="*/ 238 w 341"/>
                <a:gd name="T113" fmla="*/ 2 h 32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41"/>
                <a:gd name="T172" fmla="*/ 0 h 321"/>
                <a:gd name="T173" fmla="*/ 341 w 341"/>
                <a:gd name="T174" fmla="*/ 321 h 32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41" h="321">
                  <a:moveTo>
                    <a:pt x="238" y="2"/>
                  </a:moveTo>
                  <a:lnTo>
                    <a:pt x="213" y="21"/>
                  </a:lnTo>
                  <a:lnTo>
                    <a:pt x="213" y="60"/>
                  </a:lnTo>
                  <a:lnTo>
                    <a:pt x="322" y="123"/>
                  </a:lnTo>
                  <a:lnTo>
                    <a:pt x="328" y="145"/>
                  </a:lnTo>
                  <a:lnTo>
                    <a:pt x="328" y="170"/>
                  </a:lnTo>
                  <a:lnTo>
                    <a:pt x="320" y="183"/>
                  </a:lnTo>
                  <a:lnTo>
                    <a:pt x="299" y="197"/>
                  </a:lnTo>
                  <a:lnTo>
                    <a:pt x="340" y="260"/>
                  </a:lnTo>
                  <a:lnTo>
                    <a:pt x="331" y="271"/>
                  </a:lnTo>
                  <a:lnTo>
                    <a:pt x="314" y="260"/>
                  </a:lnTo>
                  <a:lnTo>
                    <a:pt x="314" y="286"/>
                  </a:lnTo>
                  <a:lnTo>
                    <a:pt x="307" y="292"/>
                  </a:lnTo>
                  <a:lnTo>
                    <a:pt x="293" y="292"/>
                  </a:lnTo>
                  <a:lnTo>
                    <a:pt x="283" y="286"/>
                  </a:lnTo>
                  <a:lnTo>
                    <a:pt x="277" y="279"/>
                  </a:lnTo>
                  <a:lnTo>
                    <a:pt x="268" y="292"/>
                  </a:lnTo>
                  <a:lnTo>
                    <a:pt x="257" y="292"/>
                  </a:lnTo>
                  <a:lnTo>
                    <a:pt x="245" y="290"/>
                  </a:lnTo>
                  <a:lnTo>
                    <a:pt x="238" y="279"/>
                  </a:lnTo>
                  <a:lnTo>
                    <a:pt x="225" y="290"/>
                  </a:lnTo>
                  <a:lnTo>
                    <a:pt x="211" y="286"/>
                  </a:lnTo>
                  <a:lnTo>
                    <a:pt x="203" y="274"/>
                  </a:lnTo>
                  <a:lnTo>
                    <a:pt x="182" y="300"/>
                  </a:lnTo>
                  <a:lnTo>
                    <a:pt x="173" y="306"/>
                  </a:lnTo>
                  <a:lnTo>
                    <a:pt x="165" y="304"/>
                  </a:lnTo>
                  <a:lnTo>
                    <a:pt x="159" y="292"/>
                  </a:lnTo>
                  <a:lnTo>
                    <a:pt x="139" y="314"/>
                  </a:lnTo>
                  <a:lnTo>
                    <a:pt x="120" y="320"/>
                  </a:lnTo>
                  <a:lnTo>
                    <a:pt x="105" y="320"/>
                  </a:lnTo>
                  <a:lnTo>
                    <a:pt x="102" y="314"/>
                  </a:lnTo>
                  <a:lnTo>
                    <a:pt x="102" y="304"/>
                  </a:lnTo>
                  <a:lnTo>
                    <a:pt x="71" y="320"/>
                  </a:lnTo>
                  <a:lnTo>
                    <a:pt x="48" y="318"/>
                  </a:lnTo>
                  <a:lnTo>
                    <a:pt x="48" y="311"/>
                  </a:lnTo>
                  <a:lnTo>
                    <a:pt x="48" y="296"/>
                  </a:lnTo>
                  <a:lnTo>
                    <a:pt x="19" y="311"/>
                  </a:lnTo>
                  <a:lnTo>
                    <a:pt x="5" y="304"/>
                  </a:lnTo>
                  <a:lnTo>
                    <a:pt x="0" y="290"/>
                  </a:lnTo>
                  <a:lnTo>
                    <a:pt x="9" y="279"/>
                  </a:lnTo>
                  <a:lnTo>
                    <a:pt x="28" y="265"/>
                  </a:lnTo>
                  <a:lnTo>
                    <a:pt x="60" y="250"/>
                  </a:lnTo>
                  <a:lnTo>
                    <a:pt x="90" y="230"/>
                  </a:lnTo>
                  <a:lnTo>
                    <a:pt x="123" y="185"/>
                  </a:lnTo>
                  <a:lnTo>
                    <a:pt x="195" y="193"/>
                  </a:lnTo>
                  <a:lnTo>
                    <a:pt x="260" y="190"/>
                  </a:lnTo>
                  <a:lnTo>
                    <a:pt x="310" y="179"/>
                  </a:lnTo>
                  <a:lnTo>
                    <a:pt x="317" y="170"/>
                  </a:lnTo>
                  <a:lnTo>
                    <a:pt x="320" y="149"/>
                  </a:lnTo>
                  <a:lnTo>
                    <a:pt x="313" y="123"/>
                  </a:lnTo>
                  <a:lnTo>
                    <a:pt x="271" y="102"/>
                  </a:lnTo>
                  <a:lnTo>
                    <a:pt x="182" y="60"/>
                  </a:lnTo>
                  <a:lnTo>
                    <a:pt x="191" y="32"/>
                  </a:lnTo>
                  <a:lnTo>
                    <a:pt x="203" y="16"/>
                  </a:lnTo>
                  <a:lnTo>
                    <a:pt x="216" y="8"/>
                  </a:lnTo>
                  <a:lnTo>
                    <a:pt x="228" y="0"/>
                  </a:lnTo>
                  <a:lnTo>
                    <a:pt x="238" y="2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6" name="Freeform 18"/>
            <p:cNvSpPr>
              <a:spLocks/>
            </p:cNvSpPr>
            <p:nvPr/>
          </p:nvSpPr>
          <p:spPr bwMode="auto">
            <a:xfrm>
              <a:off x="1216" y="2910"/>
              <a:ext cx="92" cy="43"/>
            </a:xfrm>
            <a:custGeom>
              <a:avLst/>
              <a:gdLst>
                <a:gd name="T0" fmla="*/ 86 w 92"/>
                <a:gd name="T1" fmla="*/ 0 h 43"/>
                <a:gd name="T2" fmla="*/ 69 w 92"/>
                <a:gd name="T3" fmla="*/ 14 h 43"/>
                <a:gd name="T4" fmla="*/ 43 w 92"/>
                <a:gd name="T5" fmla="*/ 24 h 43"/>
                <a:gd name="T6" fmla="*/ 0 w 92"/>
                <a:gd name="T7" fmla="*/ 35 h 43"/>
                <a:gd name="T8" fmla="*/ 0 w 92"/>
                <a:gd name="T9" fmla="*/ 42 h 43"/>
                <a:gd name="T10" fmla="*/ 20 w 92"/>
                <a:gd name="T11" fmla="*/ 42 h 43"/>
                <a:gd name="T12" fmla="*/ 53 w 92"/>
                <a:gd name="T13" fmla="*/ 31 h 43"/>
                <a:gd name="T14" fmla="*/ 74 w 92"/>
                <a:gd name="T15" fmla="*/ 21 h 43"/>
                <a:gd name="T16" fmla="*/ 91 w 92"/>
                <a:gd name="T17" fmla="*/ 6 h 43"/>
                <a:gd name="T18" fmla="*/ 86 w 92"/>
                <a:gd name="T19" fmla="*/ 0 h 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2"/>
                <a:gd name="T31" fmla="*/ 0 h 43"/>
                <a:gd name="T32" fmla="*/ 92 w 92"/>
                <a:gd name="T33" fmla="*/ 43 h 4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2" h="43">
                  <a:moveTo>
                    <a:pt x="86" y="0"/>
                  </a:moveTo>
                  <a:lnTo>
                    <a:pt x="69" y="14"/>
                  </a:lnTo>
                  <a:lnTo>
                    <a:pt x="43" y="24"/>
                  </a:lnTo>
                  <a:lnTo>
                    <a:pt x="0" y="35"/>
                  </a:lnTo>
                  <a:lnTo>
                    <a:pt x="0" y="42"/>
                  </a:lnTo>
                  <a:lnTo>
                    <a:pt x="20" y="42"/>
                  </a:lnTo>
                  <a:lnTo>
                    <a:pt x="53" y="31"/>
                  </a:lnTo>
                  <a:lnTo>
                    <a:pt x="74" y="21"/>
                  </a:lnTo>
                  <a:lnTo>
                    <a:pt x="91" y="6"/>
                  </a:lnTo>
                  <a:lnTo>
                    <a:pt x="86" y="0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7" name="Freeform 19"/>
            <p:cNvSpPr>
              <a:spLocks/>
            </p:cNvSpPr>
            <p:nvPr/>
          </p:nvSpPr>
          <p:spPr bwMode="auto">
            <a:xfrm>
              <a:off x="1220" y="2430"/>
              <a:ext cx="99" cy="75"/>
            </a:xfrm>
            <a:custGeom>
              <a:avLst/>
              <a:gdLst>
                <a:gd name="T0" fmla="*/ 87 w 99"/>
                <a:gd name="T1" fmla="*/ 70 h 75"/>
                <a:gd name="T2" fmla="*/ 65 w 99"/>
                <a:gd name="T3" fmla="*/ 74 h 75"/>
                <a:gd name="T4" fmla="*/ 40 w 99"/>
                <a:gd name="T5" fmla="*/ 70 h 75"/>
                <a:gd name="T6" fmla="*/ 25 w 99"/>
                <a:gd name="T7" fmla="*/ 60 h 75"/>
                <a:gd name="T8" fmla="*/ 8 w 99"/>
                <a:gd name="T9" fmla="*/ 39 h 75"/>
                <a:gd name="T10" fmla="*/ 0 w 99"/>
                <a:gd name="T11" fmla="*/ 14 h 75"/>
                <a:gd name="T12" fmla="*/ 8 w 99"/>
                <a:gd name="T13" fmla="*/ 4 h 75"/>
                <a:gd name="T14" fmla="*/ 18 w 99"/>
                <a:gd name="T15" fmla="*/ 0 h 75"/>
                <a:gd name="T16" fmla="*/ 35 w 99"/>
                <a:gd name="T17" fmla="*/ 14 h 75"/>
                <a:gd name="T18" fmla="*/ 51 w 99"/>
                <a:gd name="T19" fmla="*/ 32 h 75"/>
                <a:gd name="T20" fmla="*/ 70 w 99"/>
                <a:gd name="T21" fmla="*/ 39 h 75"/>
                <a:gd name="T22" fmla="*/ 92 w 99"/>
                <a:gd name="T23" fmla="*/ 47 h 75"/>
                <a:gd name="T24" fmla="*/ 98 w 99"/>
                <a:gd name="T25" fmla="*/ 53 h 75"/>
                <a:gd name="T26" fmla="*/ 95 w 99"/>
                <a:gd name="T27" fmla="*/ 66 h 75"/>
                <a:gd name="T28" fmla="*/ 87 w 99"/>
                <a:gd name="T29" fmla="*/ 70 h 7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9"/>
                <a:gd name="T46" fmla="*/ 0 h 75"/>
                <a:gd name="T47" fmla="*/ 99 w 99"/>
                <a:gd name="T48" fmla="*/ 75 h 7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9" h="75">
                  <a:moveTo>
                    <a:pt x="87" y="70"/>
                  </a:moveTo>
                  <a:lnTo>
                    <a:pt x="65" y="74"/>
                  </a:lnTo>
                  <a:lnTo>
                    <a:pt x="40" y="70"/>
                  </a:lnTo>
                  <a:lnTo>
                    <a:pt x="25" y="60"/>
                  </a:lnTo>
                  <a:lnTo>
                    <a:pt x="8" y="39"/>
                  </a:lnTo>
                  <a:lnTo>
                    <a:pt x="0" y="14"/>
                  </a:lnTo>
                  <a:lnTo>
                    <a:pt x="8" y="4"/>
                  </a:lnTo>
                  <a:lnTo>
                    <a:pt x="18" y="0"/>
                  </a:lnTo>
                  <a:lnTo>
                    <a:pt x="35" y="14"/>
                  </a:lnTo>
                  <a:lnTo>
                    <a:pt x="51" y="32"/>
                  </a:lnTo>
                  <a:lnTo>
                    <a:pt x="70" y="39"/>
                  </a:lnTo>
                  <a:lnTo>
                    <a:pt x="92" y="47"/>
                  </a:lnTo>
                  <a:lnTo>
                    <a:pt x="98" y="53"/>
                  </a:lnTo>
                  <a:lnTo>
                    <a:pt x="95" y="66"/>
                  </a:lnTo>
                  <a:lnTo>
                    <a:pt x="87" y="70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8" name="Freeform 20"/>
            <p:cNvSpPr>
              <a:spLocks/>
            </p:cNvSpPr>
            <p:nvPr/>
          </p:nvSpPr>
          <p:spPr bwMode="auto">
            <a:xfrm>
              <a:off x="1078" y="2430"/>
              <a:ext cx="87" cy="100"/>
            </a:xfrm>
            <a:custGeom>
              <a:avLst/>
              <a:gdLst>
                <a:gd name="T0" fmla="*/ 77 w 87"/>
                <a:gd name="T1" fmla="*/ 0 h 100"/>
                <a:gd name="T2" fmla="*/ 86 w 87"/>
                <a:gd name="T3" fmla="*/ 11 h 100"/>
                <a:gd name="T4" fmla="*/ 86 w 87"/>
                <a:gd name="T5" fmla="*/ 34 h 100"/>
                <a:gd name="T6" fmla="*/ 77 w 87"/>
                <a:gd name="T7" fmla="*/ 66 h 100"/>
                <a:gd name="T8" fmla="*/ 60 w 87"/>
                <a:gd name="T9" fmla="*/ 85 h 100"/>
                <a:gd name="T10" fmla="*/ 32 w 87"/>
                <a:gd name="T11" fmla="*/ 99 h 100"/>
                <a:gd name="T12" fmla="*/ 9 w 87"/>
                <a:gd name="T13" fmla="*/ 99 h 100"/>
                <a:gd name="T14" fmla="*/ 0 w 87"/>
                <a:gd name="T15" fmla="*/ 85 h 100"/>
                <a:gd name="T16" fmla="*/ 4 w 87"/>
                <a:gd name="T17" fmla="*/ 79 h 100"/>
                <a:gd name="T18" fmla="*/ 30 w 87"/>
                <a:gd name="T19" fmla="*/ 60 h 100"/>
                <a:gd name="T20" fmla="*/ 47 w 87"/>
                <a:gd name="T21" fmla="*/ 32 h 100"/>
                <a:gd name="T22" fmla="*/ 56 w 87"/>
                <a:gd name="T23" fmla="*/ 7 h 100"/>
                <a:gd name="T24" fmla="*/ 64 w 87"/>
                <a:gd name="T25" fmla="*/ 0 h 100"/>
                <a:gd name="T26" fmla="*/ 77 w 87"/>
                <a:gd name="T27" fmla="*/ 0 h 1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7"/>
                <a:gd name="T43" fmla="*/ 0 h 100"/>
                <a:gd name="T44" fmla="*/ 87 w 87"/>
                <a:gd name="T45" fmla="*/ 100 h 10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7" h="100">
                  <a:moveTo>
                    <a:pt x="77" y="0"/>
                  </a:moveTo>
                  <a:lnTo>
                    <a:pt x="86" y="11"/>
                  </a:lnTo>
                  <a:lnTo>
                    <a:pt x="86" y="34"/>
                  </a:lnTo>
                  <a:lnTo>
                    <a:pt x="77" y="66"/>
                  </a:lnTo>
                  <a:lnTo>
                    <a:pt x="60" y="85"/>
                  </a:lnTo>
                  <a:lnTo>
                    <a:pt x="32" y="99"/>
                  </a:lnTo>
                  <a:lnTo>
                    <a:pt x="9" y="99"/>
                  </a:lnTo>
                  <a:lnTo>
                    <a:pt x="0" y="85"/>
                  </a:lnTo>
                  <a:lnTo>
                    <a:pt x="4" y="79"/>
                  </a:lnTo>
                  <a:lnTo>
                    <a:pt x="30" y="60"/>
                  </a:lnTo>
                  <a:lnTo>
                    <a:pt x="47" y="32"/>
                  </a:lnTo>
                  <a:lnTo>
                    <a:pt x="56" y="7"/>
                  </a:lnTo>
                  <a:lnTo>
                    <a:pt x="64" y="0"/>
                  </a:lnTo>
                  <a:lnTo>
                    <a:pt x="77" y="0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59" name="Freeform 21"/>
            <p:cNvSpPr>
              <a:spLocks/>
            </p:cNvSpPr>
            <p:nvPr/>
          </p:nvSpPr>
          <p:spPr bwMode="auto">
            <a:xfrm>
              <a:off x="473" y="2331"/>
              <a:ext cx="662" cy="501"/>
            </a:xfrm>
            <a:custGeom>
              <a:avLst/>
              <a:gdLst>
                <a:gd name="T0" fmla="*/ 622 w 662"/>
                <a:gd name="T1" fmla="*/ 46 h 501"/>
                <a:gd name="T2" fmla="*/ 534 w 662"/>
                <a:gd name="T3" fmla="*/ 15 h 501"/>
                <a:gd name="T4" fmla="*/ 452 w 662"/>
                <a:gd name="T5" fmla="*/ 25 h 501"/>
                <a:gd name="T6" fmla="*/ 395 w 662"/>
                <a:gd name="T7" fmla="*/ 73 h 501"/>
                <a:gd name="T8" fmla="*/ 369 w 662"/>
                <a:gd name="T9" fmla="*/ 131 h 501"/>
                <a:gd name="T10" fmla="*/ 381 w 662"/>
                <a:gd name="T11" fmla="*/ 159 h 501"/>
                <a:gd name="T12" fmla="*/ 437 w 662"/>
                <a:gd name="T13" fmla="*/ 186 h 501"/>
                <a:gd name="T14" fmla="*/ 466 w 662"/>
                <a:gd name="T15" fmla="*/ 241 h 501"/>
                <a:gd name="T16" fmla="*/ 466 w 662"/>
                <a:gd name="T17" fmla="*/ 290 h 501"/>
                <a:gd name="T18" fmla="*/ 434 w 662"/>
                <a:gd name="T19" fmla="*/ 339 h 501"/>
                <a:gd name="T20" fmla="*/ 415 w 662"/>
                <a:gd name="T21" fmla="*/ 375 h 501"/>
                <a:gd name="T22" fmla="*/ 307 w 662"/>
                <a:gd name="T23" fmla="*/ 328 h 501"/>
                <a:gd name="T24" fmla="*/ 266 w 662"/>
                <a:gd name="T25" fmla="*/ 392 h 501"/>
                <a:gd name="T26" fmla="*/ 310 w 662"/>
                <a:gd name="T27" fmla="*/ 473 h 501"/>
                <a:gd name="T28" fmla="*/ 378 w 662"/>
                <a:gd name="T29" fmla="*/ 491 h 501"/>
                <a:gd name="T30" fmla="*/ 384 w 662"/>
                <a:gd name="T31" fmla="*/ 497 h 501"/>
                <a:gd name="T32" fmla="*/ 300 w 662"/>
                <a:gd name="T33" fmla="*/ 484 h 501"/>
                <a:gd name="T34" fmla="*/ 236 w 662"/>
                <a:gd name="T35" fmla="*/ 419 h 501"/>
                <a:gd name="T36" fmla="*/ 187 w 662"/>
                <a:gd name="T37" fmla="*/ 381 h 501"/>
                <a:gd name="T38" fmla="*/ 154 w 662"/>
                <a:gd name="T39" fmla="*/ 396 h 501"/>
                <a:gd name="T40" fmla="*/ 116 w 662"/>
                <a:gd name="T41" fmla="*/ 405 h 501"/>
                <a:gd name="T42" fmla="*/ 69 w 662"/>
                <a:gd name="T43" fmla="*/ 371 h 501"/>
                <a:gd name="T44" fmla="*/ 33 w 662"/>
                <a:gd name="T45" fmla="*/ 357 h 501"/>
                <a:gd name="T46" fmla="*/ 15 w 662"/>
                <a:gd name="T47" fmla="*/ 375 h 501"/>
                <a:gd name="T48" fmla="*/ 0 w 662"/>
                <a:gd name="T49" fmla="*/ 377 h 501"/>
                <a:gd name="T50" fmla="*/ 12 w 662"/>
                <a:gd name="T51" fmla="*/ 331 h 501"/>
                <a:gd name="T52" fmla="*/ 47 w 662"/>
                <a:gd name="T53" fmla="*/ 316 h 501"/>
                <a:gd name="T54" fmla="*/ 69 w 662"/>
                <a:gd name="T55" fmla="*/ 300 h 501"/>
                <a:gd name="T56" fmla="*/ 75 w 662"/>
                <a:gd name="T57" fmla="*/ 241 h 501"/>
                <a:gd name="T58" fmla="*/ 110 w 662"/>
                <a:gd name="T59" fmla="*/ 208 h 501"/>
                <a:gd name="T60" fmla="*/ 157 w 662"/>
                <a:gd name="T61" fmla="*/ 205 h 501"/>
                <a:gd name="T62" fmla="*/ 192 w 662"/>
                <a:gd name="T63" fmla="*/ 184 h 501"/>
                <a:gd name="T64" fmla="*/ 229 w 662"/>
                <a:gd name="T65" fmla="*/ 106 h 501"/>
                <a:gd name="T66" fmla="*/ 310 w 662"/>
                <a:gd name="T67" fmla="*/ 71 h 501"/>
                <a:gd name="T68" fmla="*/ 371 w 662"/>
                <a:gd name="T69" fmla="*/ 59 h 501"/>
                <a:gd name="T70" fmla="*/ 452 w 662"/>
                <a:gd name="T71" fmla="*/ 10 h 501"/>
                <a:gd name="T72" fmla="*/ 540 w 662"/>
                <a:gd name="T73" fmla="*/ 0 h 501"/>
                <a:gd name="T74" fmla="*/ 631 w 662"/>
                <a:gd name="T75" fmla="*/ 39 h 501"/>
                <a:gd name="T76" fmla="*/ 652 w 662"/>
                <a:gd name="T77" fmla="*/ 71 h 5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62"/>
                <a:gd name="T118" fmla="*/ 0 h 501"/>
                <a:gd name="T119" fmla="*/ 662 w 662"/>
                <a:gd name="T120" fmla="*/ 501 h 5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62" h="501">
                  <a:moveTo>
                    <a:pt x="652" y="71"/>
                  </a:moveTo>
                  <a:lnTo>
                    <a:pt x="622" y="46"/>
                  </a:lnTo>
                  <a:lnTo>
                    <a:pt x="580" y="29"/>
                  </a:lnTo>
                  <a:lnTo>
                    <a:pt x="534" y="15"/>
                  </a:lnTo>
                  <a:lnTo>
                    <a:pt x="491" y="15"/>
                  </a:lnTo>
                  <a:lnTo>
                    <a:pt x="452" y="25"/>
                  </a:lnTo>
                  <a:lnTo>
                    <a:pt x="420" y="50"/>
                  </a:lnTo>
                  <a:lnTo>
                    <a:pt x="395" y="73"/>
                  </a:lnTo>
                  <a:lnTo>
                    <a:pt x="376" y="103"/>
                  </a:lnTo>
                  <a:lnTo>
                    <a:pt x="369" y="131"/>
                  </a:lnTo>
                  <a:lnTo>
                    <a:pt x="369" y="146"/>
                  </a:lnTo>
                  <a:lnTo>
                    <a:pt x="381" y="159"/>
                  </a:lnTo>
                  <a:lnTo>
                    <a:pt x="412" y="162"/>
                  </a:lnTo>
                  <a:lnTo>
                    <a:pt x="437" y="186"/>
                  </a:lnTo>
                  <a:lnTo>
                    <a:pt x="444" y="208"/>
                  </a:lnTo>
                  <a:lnTo>
                    <a:pt x="466" y="241"/>
                  </a:lnTo>
                  <a:lnTo>
                    <a:pt x="472" y="261"/>
                  </a:lnTo>
                  <a:lnTo>
                    <a:pt x="466" y="290"/>
                  </a:lnTo>
                  <a:lnTo>
                    <a:pt x="449" y="316"/>
                  </a:lnTo>
                  <a:lnTo>
                    <a:pt x="434" y="339"/>
                  </a:lnTo>
                  <a:lnTo>
                    <a:pt x="431" y="367"/>
                  </a:lnTo>
                  <a:lnTo>
                    <a:pt x="415" y="375"/>
                  </a:lnTo>
                  <a:lnTo>
                    <a:pt x="373" y="342"/>
                  </a:lnTo>
                  <a:lnTo>
                    <a:pt x="307" y="328"/>
                  </a:lnTo>
                  <a:lnTo>
                    <a:pt x="272" y="353"/>
                  </a:lnTo>
                  <a:lnTo>
                    <a:pt x="266" y="392"/>
                  </a:lnTo>
                  <a:lnTo>
                    <a:pt x="283" y="437"/>
                  </a:lnTo>
                  <a:lnTo>
                    <a:pt x="310" y="473"/>
                  </a:lnTo>
                  <a:lnTo>
                    <a:pt x="337" y="486"/>
                  </a:lnTo>
                  <a:lnTo>
                    <a:pt x="378" y="491"/>
                  </a:lnTo>
                  <a:lnTo>
                    <a:pt x="406" y="484"/>
                  </a:lnTo>
                  <a:lnTo>
                    <a:pt x="384" y="497"/>
                  </a:lnTo>
                  <a:lnTo>
                    <a:pt x="346" y="500"/>
                  </a:lnTo>
                  <a:lnTo>
                    <a:pt x="300" y="484"/>
                  </a:lnTo>
                  <a:lnTo>
                    <a:pt x="260" y="452"/>
                  </a:lnTo>
                  <a:lnTo>
                    <a:pt x="236" y="419"/>
                  </a:lnTo>
                  <a:lnTo>
                    <a:pt x="215" y="392"/>
                  </a:lnTo>
                  <a:lnTo>
                    <a:pt x="187" y="381"/>
                  </a:lnTo>
                  <a:lnTo>
                    <a:pt x="166" y="381"/>
                  </a:lnTo>
                  <a:lnTo>
                    <a:pt x="154" y="396"/>
                  </a:lnTo>
                  <a:lnTo>
                    <a:pt x="138" y="405"/>
                  </a:lnTo>
                  <a:lnTo>
                    <a:pt x="116" y="405"/>
                  </a:lnTo>
                  <a:lnTo>
                    <a:pt x="90" y="396"/>
                  </a:lnTo>
                  <a:lnTo>
                    <a:pt x="69" y="371"/>
                  </a:lnTo>
                  <a:lnTo>
                    <a:pt x="47" y="357"/>
                  </a:lnTo>
                  <a:lnTo>
                    <a:pt x="33" y="357"/>
                  </a:lnTo>
                  <a:lnTo>
                    <a:pt x="17" y="363"/>
                  </a:lnTo>
                  <a:lnTo>
                    <a:pt x="15" y="375"/>
                  </a:lnTo>
                  <a:lnTo>
                    <a:pt x="17" y="396"/>
                  </a:lnTo>
                  <a:lnTo>
                    <a:pt x="0" y="377"/>
                  </a:lnTo>
                  <a:lnTo>
                    <a:pt x="0" y="353"/>
                  </a:lnTo>
                  <a:lnTo>
                    <a:pt x="12" y="331"/>
                  </a:lnTo>
                  <a:lnTo>
                    <a:pt x="33" y="322"/>
                  </a:lnTo>
                  <a:lnTo>
                    <a:pt x="47" y="316"/>
                  </a:lnTo>
                  <a:lnTo>
                    <a:pt x="61" y="314"/>
                  </a:lnTo>
                  <a:lnTo>
                    <a:pt x="69" y="300"/>
                  </a:lnTo>
                  <a:lnTo>
                    <a:pt x="75" y="275"/>
                  </a:lnTo>
                  <a:lnTo>
                    <a:pt x="75" y="241"/>
                  </a:lnTo>
                  <a:lnTo>
                    <a:pt x="90" y="221"/>
                  </a:lnTo>
                  <a:lnTo>
                    <a:pt x="110" y="208"/>
                  </a:lnTo>
                  <a:lnTo>
                    <a:pt x="138" y="201"/>
                  </a:lnTo>
                  <a:lnTo>
                    <a:pt x="157" y="205"/>
                  </a:lnTo>
                  <a:lnTo>
                    <a:pt x="172" y="201"/>
                  </a:lnTo>
                  <a:lnTo>
                    <a:pt x="192" y="184"/>
                  </a:lnTo>
                  <a:lnTo>
                    <a:pt x="211" y="131"/>
                  </a:lnTo>
                  <a:lnTo>
                    <a:pt x="229" y="106"/>
                  </a:lnTo>
                  <a:lnTo>
                    <a:pt x="260" y="81"/>
                  </a:lnTo>
                  <a:lnTo>
                    <a:pt x="310" y="71"/>
                  </a:lnTo>
                  <a:lnTo>
                    <a:pt x="346" y="71"/>
                  </a:lnTo>
                  <a:lnTo>
                    <a:pt x="371" y="59"/>
                  </a:lnTo>
                  <a:lnTo>
                    <a:pt x="406" y="35"/>
                  </a:lnTo>
                  <a:lnTo>
                    <a:pt x="452" y="10"/>
                  </a:lnTo>
                  <a:lnTo>
                    <a:pt x="491" y="0"/>
                  </a:lnTo>
                  <a:lnTo>
                    <a:pt x="540" y="0"/>
                  </a:lnTo>
                  <a:lnTo>
                    <a:pt x="600" y="22"/>
                  </a:lnTo>
                  <a:lnTo>
                    <a:pt x="631" y="39"/>
                  </a:lnTo>
                  <a:lnTo>
                    <a:pt x="661" y="66"/>
                  </a:lnTo>
                  <a:lnTo>
                    <a:pt x="652" y="71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60" name="Freeform 22"/>
            <p:cNvSpPr>
              <a:spLocks/>
            </p:cNvSpPr>
            <p:nvPr/>
          </p:nvSpPr>
          <p:spPr bwMode="auto">
            <a:xfrm>
              <a:off x="762" y="2708"/>
              <a:ext cx="124" cy="26"/>
            </a:xfrm>
            <a:custGeom>
              <a:avLst/>
              <a:gdLst>
                <a:gd name="T0" fmla="*/ 123 w 124"/>
                <a:gd name="T1" fmla="*/ 25 h 26"/>
                <a:gd name="T2" fmla="*/ 92 w 124"/>
                <a:gd name="T3" fmla="*/ 11 h 26"/>
                <a:gd name="T4" fmla="*/ 52 w 124"/>
                <a:gd name="T5" fmla="*/ 0 h 26"/>
                <a:gd name="T6" fmla="*/ 18 w 124"/>
                <a:gd name="T7" fmla="*/ 0 h 26"/>
                <a:gd name="T8" fmla="*/ 0 w 124"/>
                <a:gd name="T9" fmla="*/ 7 h 26"/>
                <a:gd name="T10" fmla="*/ 27 w 124"/>
                <a:gd name="T11" fmla="*/ 4 h 26"/>
                <a:gd name="T12" fmla="*/ 62 w 124"/>
                <a:gd name="T13" fmla="*/ 7 h 26"/>
                <a:gd name="T14" fmla="*/ 112 w 124"/>
                <a:gd name="T15" fmla="*/ 21 h 26"/>
                <a:gd name="T16" fmla="*/ 123 w 124"/>
                <a:gd name="T17" fmla="*/ 25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4"/>
                <a:gd name="T28" fmla="*/ 0 h 26"/>
                <a:gd name="T29" fmla="*/ 124 w 124"/>
                <a:gd name="T30" fmla="*/ 26 h 2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4" h="26">
                  <a:moveTo>
                    <a:pt x="123" y="25"/>
                  </a:moveTo>
                  <a:lnTo>
                    <a:pt x="92" y="11"/>
                  </a:lnTo>
                  <a:lnTo>
                    <a:pt x="52" y="0"/>
                  </a:lnTo>
                  <a:lnTo>
                    <a:pt x="18" y="0"/>
                  </a:lnTo>
                  <a:lnTo>
                    <a:pt x="0" y="7"/>
                  </a:lnTo>
                  <a:lnTo>
                    <a:pt x="27" y="4"/>
                  </a:lnTo>
                  <a:lnTo>
                    <a:pt x="62" y="7"/>
                  </a:lnTo>
                  <a:lnTo>
                    <a:pt x="112" y="21"/>
                  </a:lnTo>
                  <a:lnTo>
                    <a:pt x="123" y="25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61" name="Freeform 23"/>
            <p:cNvSpPr>
              <a:spLocks/>
            </p:cNvSpPr>
            <p:nvPr/>
          </p:nvSpPr>
          <p:spPr bwMode="auto">
            <a:xfrm>
              <a:off x="876" y="2807"/>
              <a:ext cx="475" cy="336"/>
            </a:xfrm>
            <a:custGeom>
              <a:avLst/>
              <a:gdLst>
                <a:gd name="T0" fmla="*/ 459 w 475"/>
                <a:gd name="T1" fmla="*/ 36 h 336"/>
                <a:gd name="T2" fmla="*/ 459 w 475"/>
                <a:gd name="T3" fmla="*/ 150 h 336"/>
                <a:gd name="T4" fmla="*/ 451 w 475"/>
                <a:gd name="T5" fmla="*/ 208 h 336"/>
                <a:gd name="T6" fmla="*/ 442 w 475"/>
                <a:gd name="T7" fmla="*/ 244 h 336"/>
                <a:gd name="T8" fmla="*/ 419 w 475"/>
                <a:gd name="T9" fmla="*/ 279 h 336"/>
                <a:gd name="T10" fmla="*/ 395 w 475"/>
                <a:gd name="T11" fmla="*/ 301 h 336"/>
                <a:gd name="T12" fmla="*/ 371 w 475"/>
                <a:gd name="T13" fmla="*/ 310 h 336"/>
                <a:gd name="T14" fmla="*/ 340 w 475"/>
                <a:gd name="T15" fmla="*/ 314 h 336"/>
                <a:gd name="T16" fmla="*/ 288 w 475"/>
                <a:gd name="T17" fmla="*/ 310 h 336"/>
                <a:gd name="T18" fmla="*/ 243 w 475"/>
                <a:gd name="T19" fmla="*/ 304 h 336"/>
                <a:gd name="T20" fmla="*/ 206 w 475"/>
                <a:gd name="T21" fmla="*/ 290 h 336"/>
                <a:gd name="T22" fmla="*/ 170 w 475"/>
                <a:gd name="T23" fmla="*/ 268 h 336"/>
                <a:gd name="T24" fmla="*/ 127 w 475"/>
                <a:gd name="T25" fmla="*/ 226 h 336"/>
                <a:gd name="T26" fmla="*/ 96 w 475"/>
                <a:gd name="T27" fmla="*/ 184 h 336"/>
                <a:gd name="T28" fmla="*/ 63 w 475"/>
                <a:gd name="T29" fmla="*/ 131 h 336"/>
                <a:gd name="T30" fmla="*/ 44 w 475"/>
                <a:gd name="T31" fmla="*/ 89 h 336"/>
                <a:gd name="T32" fmla="*/ 12 w 475"/>
                <a:gd name="T33" fmla="*/ 0 h 336"/>
                <a:gd name="T34" fmla="*/ 0 w 475"/>
                <a:gd name="T35" fmla="*/ 8 h 336"/>
                <a:gd name="T36" fmla="*/ 31 w 475"/>
                <a:gd name="T37" fmla="*/ 89 h 336"/>
                <a:gd name="T38" fmla="*/ 55 w 475"/>
                <a:gd name="T39" fmla="*/ 151 h 336"/>
                <a:gd name="T40" fmla="*/ 86 w 475"/>
                <a:gd name="T41" fmla="*/ 205 h 336"/>
                <a:gd name="T42" fmla="*/ 115 w 475"/>
                <a:gd name="T43" fmla="*/ 244 h 336"/>
                <a:gd name="T44" fmla="*/ 157 w 475"/>
                <a:gd name="T45" fmla="*/ 279 h 336"/>
                <a:gd name="T46" fmla="*/ 209 w 475"/>
                <a:gd name="T47" fmla="*/ 310 h 336"/>
                <a:gd name="T48" fmla="*/ 253 w 475"/>
                <a:gd name="T49" fmla="*/ 326 h 336"/>
                <a:gd name="T50" fmla="*/ 302 w 475"/>
                <a:gd name="T51" fmla="*/ 333 h 336"/>
                <a:gd name="T52" fmla="*/ 369 w 475"/>
                <a:gd name="T53" fmla="*/ 335 h 336"/>
                <a:gd name="T54" fmla="*/ 409 w 475"/>
                <a:gd name="T55" fmla="*/ 320 h 336"/>
                <a:gd name="T56" fmla="*/ 442 w 475"/>
                <a:gd name="T57" fmla="*/ 282 h 336"/>
                <a:gd name="T58" fmla="*/ 460 w 475"/>
                <a:gd name="T59" fmla="*/ 238 h 336"/>
                <a:gd name="T60" fmla="*/ 472 w 475"/>
                <a:gd name="T61" fmla="*/ 180 h 336"/>
                <a:gd name="T62" fmla="*/ 474 w 475"/>
                <a:gd name="T63" fmla="*/ 131 h 336"/>
                <a:gd name="T64" fmla="*/ 472 w 475"/>
                <a:gd name="T65" fmla="*/ 36 h 336"/>
                <a:gd name="T66" fmla="*/ 459 w 475"/>
                <a:gd name="T67" fmla="*/ 36 h 3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75"/>
                <a:gd name="T103" fmla="*/ 0 h 336"/>
                <a:gd name="T104" fmla="*/ 475 w 475"/>
                <a:gd name="T105" fmla="*/ 336 h 3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75" h="336">
                  <a:moveTo>
                    <a:pt x="459" y="36"/>
                  </a:moveTo>
                  <a:lnTo>
                    <a:pt x="459" y="150"/>
                  </a:lnTo>
                  <a:lnTo>
                    <a:pt x="451" y="208"/>
                  </a:lnTo>
                  <a:lnTo>
                    <a:pt x="442" y="244"/>
                  </a:lnTo>
                  <a:lnTo>
                    <a:pt x="419" y="279"/>
                  </a:lnTo>
                  <a:lnTo>
                    <a:pt x="395" y="301"/>
                  </a:lnTo>
                  <a:lnTo>
                    <a:pt x="371" y="310"/>
                  </a:lnTo>
                  <a:lnTo>
                    <a:pt x="340" y="314"/>
                  </a:lnTo>
                  <a:lnTo>
                    <a:pt x="288" y="310"/>
                  </a:lnTo>
                  <a:lnTo>
                    <a:pt x="243" y="304"/>
                  </a:lnTo>
                  <a:lnTo>
                    <a:pt x="206" y="290"/>
                  </a:lnTo>
                  <a:lnTo>
                    <a:pt x="170" y="268"/>
                  </a:lnTo>
                  <a:lnTo>
                    <a:pt x="127" y="226"/>
                  </a:lnTo>
                  <a:lnTo>
                    <a:pt x="96" y="184"/>
                  </a:lnTo>
                  <a:lnTo>
                    <a:pt x="63" y="131"/>
                  </a:lnTo>
                  <a:lnTo>
                    <a:pt x="44" y="89"/>
                  </a:lnTo>
                  <a:lnTo>
                    <a:pt x="12" y="0"/>
                  </a:lnTo>
                  <a:lnTo>
                    <a:pt x="0" y="8"/>
                  </a:lnTo>
                  <a:lnTo>
                    <a:pt x="31" y="89"/>
                  </a:lnTo>
                  <a:lnTo>
                    <a:pt x="55" y="151"/>
                  </a:lnTo>
                  <a:lnTo>
                    <a:pt x="86" y="205"/>
                  </a:lnTo>
                  <a:lnTo>
                    <a:pt x="115" y="244"/>
                  </a:lnTo>
                  <a:lnTo>
                    <a:pt x="157" y="279"/>
                  </a:lnTo>
                  <a:lnTo>
                    <a:pt x="209" y="310"/>
                  </a:lnTo>
                  <a:lnTo>
                    <a:pt x="253" y="326"/>
                  </a:lnTo>
                  <a:lnTo>
                    <a:pt x="302" y="333"/>
                  </a:lnTo>
                  <a:lnTo>
                    <a:pt x="369" y="335"/>
                  </a:lnTo>
                  <a:lnTo>
                    <a:pt x="409" y="320"/>
                  </a:lnTo>
                  <a:lnTo>
                    <a:pt x="442" y="282"/>
                  </a:lnTo>
                  <a:lnTo>
                    <a:pt x="460" y="238"/>
                  </a:lnTo>
                  <a:lnTo>
                    <a:pt x="472" y="180"/>
                  </a:lnTo>
                  <a:lnTo>
                    <a:pt x="474" y="131"/>
                  </a:lnTo>
                  <a:lnTo>
                    <a:pt x="472" y="36"/>
                  </a:lnTo>
                  <a:lnTo>
                    <a:pt x="459" y="36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62" name="Freeform 24"/>
            <p:cNvSpPr>
              <a:spLocks/>
            </p:cNvSpPr>
            <p:nvPr/>
          </p:nvSpPr>
          <p:spPr bwMode="auto">
            <a:xfrm>
              <a:off x="1344" y="3176"/>
              <a:ext cx="760" cy="884"/>
            </a:xfrm>
            <a:custGeom>
              <a:avLst/>
              <a:gdLst>
                <a:gd name="T0" fmla="*/ 622 w 760"/>
                <a:gd name="T1" fmla="*/ 491 h 884"/>
                <a:gd name="T2" fmla="*/ 748 w 760"/>
                <a:gd name="T3" fmla="*/ 19 h 884"/>
                <a:gd name="T4" fmla="*/ 288 w 760"/>
                <a:gd name="T5" fmla="*/ 19 h 884"/>
                <a:gd name="T6" fmla="*/ 35 w 760"/>
                <a:gd name="T7" fmla="*/ 859 h 884"/>
                <a:gd name="T8" fmla="*/ 546 w 760"/>
                <a:gd name="T9" fmla="*/ 793 h 884"/>
                <a:gd name="T10" fmla="*/ 607 w 760"/>
                <a:gd name="T11" fmla="*/ 568 h 884"/>
                <a:gd name="T12" fmla="*/ 615 w 760"/>
                <a:gd name="T13" fmla="*/ 568 h 884"/>
                <a:gd name="T14" fmla="*/ 557 w 760"/>
                <a:gd name="T15" fmla="*/ 807 h 884"/>
                <a:gd name="T16" fmla="*/ 9 w 760"/>
                <a:gd name="T17" fmla="*/ 883 h 884"/>
                <a:gd name="T18" fmla="*/ 0 w 760"/>
                <a:gd name="T19" fmla="*/ 859 h 884"/>
                <a:gd name="T20" fmla="*/ 281 w 760"/>
                <a:gd name="T21" fmla="*/ 0 h 884"/>
                <a:gd name="T22" fmla="*/ 745 w 760"/>
                <a:gd name="T23" fmla="*/ 0 h 884"/>
                <a:gd name="T24" fmla="*/ 759 w 760"/>
                <a:gd name="T25" fmla="*/ 23 h 884"/>
                <a:gd name="T26" fmla="*/ 669 w 760"/>
                <a:gd name="T27" fmla="*/ 364 h 884"/>
                <a:gd name="T28" fmla="*/ 709 w 760"/>
                <a:gd name="T29" fmla="*/ 345 h 884"/>
                <a:gd name="T30" fmla="*/ 677 w 760"/>
                <a:gd name="T31" fmla="*/ 383 h 884"/>
                <a:gd name="T32" fmla="*/ 673 w 760"/>
                <a:gd name="T33" fmla="*/ 414 h 884"/>
                <a:gd name="T34" fmla="*/ 684 w 760"/>
                <a:gd name="T35" fmla="*/ 443 h 884"/>
                <a:gd name="T36" fmla="*/ 714 w 760"/>
                <a:gd name="T37" fmla="*/ 447 h 884"/>
                <a:gd name="T38" fmla="*/ 691 w 760"/>
                <a:gd name="T39" fmla="*/ 467 h 884"/>
                <a:gd name="T40" fmla="*/ 637 w 760"/>
                <a:gd name="T41" fmla="*/ 485 h 884"/>
                <a:gd name="T42" fmla="*/ 622 w 760"/>
                <a:gd name="T43" fmla="*/ 491 h 88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760"/>
                <a:gd name="T67" fmla="*/ 0 h 884"/>
                <a:gd name="T68" fmla="*/ 760 w 760"/>
                <a:gd name="T69" fmla="*/ 884 h 88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760" h="884">
                  <a:moveTo>
                    <a:pt x="622" y="491"/>
                  </a:moveTo>
                  <a:lnTo>
                    <a:pt x="748" y="19"/>
                  </a:lnTo>
                  <a:lnTo>
                    <a:pt x="288" y="19"/>
                  </a:lnTo>
                  <a:lnTo>
                    <a:pt x="35" y="859"/>
                  </a:lnTo>
                  <a:lnTo>
                    <a:pt x="546" y="793"/>
                  </a:lnTo>
                  <a:lnTo>
                    <a:pt x="607" y="568"/>
                  </a:lnTo>
                  <a:lnTo>
                    <a:pt x="615" y="568"/>
                  </a:lnTo>
                  <a:lnTo>
                    <a:pt x="557" y="807"/>
                  </a:lnTo>
                  <a:lnTo>
                    <a:pt x="9" y="883"/>
                  </a:lnTo>
                  <a:lnTo>
                    <a:pt x="0" y="859"/>
                  </a:lnTo>
                  <a:lnTo>
                    <a:pt x="281" y="0"/>
                  </a:lnTo>
                  <a:lnTo>
                    <a:pt x="745" y="0"/>
                  </a:lnTo>
                  <a:lnTo>
                    <a:pt x="759" y="23"/>
                  </a:lnTo>
                  <a:lnTo>
                    <a:pt x="669" y="364"/>
                  </a:lnTo>
                  <a:lnTo>
                    <a:pt x="709" y="345"/>
                  </a:lnTo>
                  <a:lnTo>
                    <a:pt x="677" y="383"/>
                  </a:lnTo>
                  <a:lnTo>
                    <a:pt x="673" y="414"/>
                  </a:lnTo>
                  <a:lnTo>
                    <a:pt x="684" y="443"/>
                  </a:lnTo>
                  <a:lnTo>
                    <a:pt x="714" y="447"/>
                  </a:lnTo>
                  <a:lnTo>
                    <a:pt x="691" y="467"/>
                  </a:lnTo>
                  <a:lnTo>
                    <a:pt x="637" y="485"/>
                  </a:lnTo>
                  <a:lnTo>
                    <a:pt x="622" y="491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63" name="Freeform 25"/>
            <p:cNvSpPr>
              <a:spLocks/>
            </p:cNvSpPr>
            <p:nvPr/>
          </p:nvSpPr>
          <p:spPr bwMode="auto">
            <a:xfrm>
              <a:off x="1701" y="2994"/>
              <a:ext cx="330" cy="192"/>
            </a:xfrm>
            <a:custGeom>
              <a:avLst/>
              <a:gdLst>
                <a:gd name="T0" fmla="*/ 327 w 330"/>
                <a:gd name="T1" fmla="*/ 182 h 192"/>
                <a:gd name="T2" fmla="*/ 329 w 330"/>
                <a:gd name="T3" fmla="*/ 149 h 192"/>
                <a:gd name="T4" fmla="*/ 316 w 330"/>
                <a:gd name="T5" fmla="*/ 131 h 192"/>
                <a:gd name="T6" fmla="*/ 286 w 330"/>
                <a:gd name="T7" fmla="*/ 126 h 192"/>
                <a:gd name="T8" fmla="*/ 273 w 330"/>
                <a:gd name="T9" fmla="*/ 112 h 192"/>
                <a:gd name="T10" fmla="*/ 261 w 330"/>
                <a:gd name="T11" fmla="*/ 75 h 192"/>
                <a:gd name="T12" fmla="*/ 254 w 330"/>
                <a:gd name="T13" fmla="*/ 27 h 192"/>
                <a:gd name="T14" fmla="*/ 236 w 330"/>
                <a:gd name="T15" fmla="*/ 10 h 192"/>
                <a:gd name="T16" fmla="*/ 186 w 330"/>
                <a:gd name="T17" fmla="*/ 0 h 192"/>
                <a:gd name="T18" fmla="*/ 146 w 330"/>
                <a:gd name="T19" fmla="*/ 13 h 192"/>
                <a:gd name="T20" fmla="*/ 116 w 330"/>
                <a:gd name="T21" fmla="*/ 69 h 192"/>
                <a:gd name="T22" fmla="*/ 89 w 330"/>
                <a:gd name="T23" fmla="*/ 117 h 192"/>
                <a:gd name="T24" fmla="*/ 48 w 330"/>
                <a:gd name="T25" fmla="*/ 131 h 192"/>
                <a:gd name="T26" fmla="*/ 26 w 330"/>
                <a:gd name="T27" fmla="*/ 149 h 192"/>
                <a:gd name="T28" fmla="*/ 8 w 330"/>
                <a:gd name="T29" fmla="*/ 178 h 192"/>
                <a:gd name="T30" fmla="*/ 0 w 330"/>
                <a:gd name="T31" fmla="*/ 191 h 192"/>
                <a:gd name="T32" fmla="*/ 11 w 330"/>
                <a:gd name="T33" fmla="*/ 191 h 192"/>
                <a:gd name="T34" fmla="*/ 30 w 330"/>
                <a:gd name="T35" fmla="*/ 159 h 192"/>
                <a:gd name="T36" fmla="*/ 50 w 330"/>
                <a:gd name="T37" fmla="*/ 140 h 192"/>
                <a:gd name="T38" fmla="*/ 83 w 330"/>
                <a:gd name="T39" fmla="*/ 126 h 192"/>
                <a:gd name="T40" fmla="*/ 99 w 330"/>
                <a:gd name="T41" fmla="*/ 112 h 192"/>
                <a:gd name="T42" fmla="*/ 124 w 330"/>
                <a:gd name="T43" fmla="*/ 75 h 192"/>
                <a:gd name="T44" fmla="*/ 156 w 330"/>
                <a:gd name="T45" fmla="*/ 23 h 192"/>
                <a:gd name="T46" fmla="*/ 177 w 330"/>
                <a:gd name="T47" fmla="*/ 13 h 192"/>
                <a:gd name="T48" fmla="*/ 200 w 330"/>
                <a:gd name="T49" fmla="*/ 13 h 192"/>
                <a:gd name="T50" fmla="*/ 232 w 330"/>
                <a:gd name="T51" fmla="*/ 23 h 192"/>
                <a:gd name="T52" fmla="*/ 248 w 330"/>
                <a:gd name="T53" fmla="*/ 47 h 192"/>
                <a:gd name="T54" fmla="*/ 261 w 330"/>
                <a:gd name="T55" fmla="*/ 107 h 192"/>
                <a:gd name="T56" fmla="*/ 273 w 330"/>
                <a:gd name="T57" fmla="*/ 126 h 192"/>
                <a:gd name="T58" fmla="*/ 286 w 330"/>
                <a:gd name="T59" fmla="*/ 140 h 192"/>
                <a:gd name="T60" fmla="*/ 308 w 330"/>
                <a:gd name="T61" fmla="*/ 146 h 192"/>
                <a:gd name="T62" fmla="*/ 316 w 330"/>
                <a:gd name="T63" fmla="*/ 154 h 192"/>
                <a:gd name="T64" fmla="*/ 316 w 330"/>
                <a:gd name="T65" fmla="*/ 163 h 192"/>
                <a:gd name="T66" fmla="*/ 312 w 330"/>
                <a:gd name="T67" fmla="*/ 187 h 192"/>
                <a:gd name="T68" fmla="*/ 327 w 330"/>
                <a:gd name="T69" fmla="*/ 182 h 1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30"/>
                <a:gd name="T106" fmla="*/ 0 h 192"/>
                <a:gd name="T107" fmla="*/ 330 w 330"/>
                <a:gd name="T108" fmla="*/ 192 h 1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30" h="192">
                  <a:moveTo>
                    <a:pt x="327" y="182"/>
                  </a:moveTo>
                  <a:lnTo>
                    <a:pt x="329" y="149"/>
                  </a:lnTo>
                  <a:lnTo>
                    <a:pt x="316" y="131"/>
                  </a:lnTo>
                  <a:lnTo>
                    <a:pt x="286" y="126"/>
                  </a:lnTo>
                  <a:lnTo>
                    <a:pt x="273" y="112"/>
                  </a:lnTo>
                  <a:lnTo>
                    <a:pt x="261" y="75"/>
                  </a:lnTo>
                  <a:lnTo>
                    <a:pt x="254" y="27"/>
                  </a:lnTo>
                  <a:lnTo>
                    <a:pt x="236" y="10"/>
                  </a:lnTo>
                  <a:lnTo>
                    <a:pt x="186" y="0"/>
                  </a:lnTo>
                  <a:lnTo>
                    <a:pt x="146" y="13"/>
                  </a:lnTo>
                  <a:lnTo>
                    <a:pt x="116" y="69"/>
                  </a:lnTo>
                  <a:lnTo>
                    <a:pt x="89" y="117"/>
                  </a:lnTo>
                  <a:lnTo>
                    <a:pt x="48" y="131"/>
                  </a:lnTo>
                  <a:lnTo>
                    <a:pt x="26" y="149"/>
                  </a:lnTo>
                  <a:lnTo>
                    <a:pt x="8" y="178"/>
                  </a:lnTo>
                  <a:lnTo>
                    <a:pt x="0" y="191"/>
                  </a:lnTo>
                  <a:lnTo>
                    <a:pt x="11" y="191"/>
                  </a:lnTo>
                  <a:lnTo>
                    <a:pt x="30" y="159"/>
                  </a:lnTo>
                  <a:lnTo>
                    <a:pt x="50" y="140"/>
                  </a:lnTo>
                  <a:lnTo>
                    <a:pt x="83" y="126"/>
                  </a:lnTo>
                  <a:lnTo>
                    <a:pt x="99" y="112"/>
                  </a:lnTo>
                  <a:lnTo>
                    <a:pt x="124" y="75"/>
                  </a:lnTo>
                  <a:lnTo>
                    <a:pt x="156" y="23"/>
                  </a:lnTo>
                  <a:lnTo>
                    <a:pt x="177" y="13"/>
                  </a:lnTo>
                  <a:lnTo>
                    <a:pt x="200" y="13"/>
                  </a:lnTo>
                  <a:lnTo>
                    <a:pt x="232" y="23"/>
                  </a:lnTo>
                  <a:lnTo>
                    <a:pt x="248" y="47"/>
                  </a:lnTo>
                  <a:lnTo>
                    <a:pt x="261" y="107"/>
                  </a:lnTo>
                  <a:lnTo>
                    <a:pt x="273" y="126"/>
                  </a:lnTo>
                  <a:lnTo>
                    <a:pt x="286" y="140"/>
                  </a:lnTo>
                  <a:lnTo>
                    <a:pt x="308" y="146"/>
                  </a:lnTo>
                  <a:lnTo>
                    <a:pt x="316" y="154"/>
                  </a:lnTo>
                  <a:lnTo>
                    <a:pt x="316" y="163"/>
                  </a:lnTo>
                  <a:lnTo>
                    <a:pt x="312" y="187"/>
                  </a:lnTo>
                  <a:lnTo>
                    <a:pt x="327" y="182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64" name="Freeform 26"/>
            <p:cNvSpPr>
              <a:spLocks/>
            </p:cNvSpPr>
            <p:nvPr/>
          </p:nvSpPr>
          <p:spPr bwMode="auto">
            <a:xfrm>
              <a:off x="1868" y="3045"/>
              <a:ext cx="48" cy="53"/>
            </a:xfrm>
            <a:custGeom>
              <a:avLst/>
              <a:gdLst>
                <a:gd name="T0" fmla="*/ 29 w 48"/>
                <a:gd name="T1" fmla="*/ 0 h 53"/>
                <a:gd name="T2" fmla="*/ 44 w 48"/>
                <a:gd name="T3" fmla="*/ 10 h 53"/>
                <a:gd name="T4" fmla="*/ 47 w 48"/>
                <a:gd name="T5" fmla="*/ 38 h 53"/>
                <a:gd name="T6" fmla="*/ 38 w 48"/>
                <a:gd name="T7" fmla="*/ 52 h 53"/>
                <a:gd name="T8" fmla="*/ 15 w 48"/>
                <a:gd name="T9" fmla="*/ 52 h 53"/>
                <a:gd name="T10" fmla="*/ 0 w 48"/>
                <a:gd name="T11" fmla="*/ 38 h 53"/>
                <a:gd name="T12" fmla="*/ 0 w 48"/>
                <a:gd name="T13" fmla="*/ 18 h 53"/>
                <a:gd name="T14" fmla="*/ 10 w 48"/>
                <a:gd name="T15" fmla="*/ 32 h 53"/>
                <a:gd name="T16" fmla="*/ 22 w 48"/>
                <a:gd name="T17" fmla="*/ 29 h 53"/>
                <a:gd name="T18" fmla="*/ 29 w 48"/>
                <a:gd name="T19" fmla="*/ 15 h 53"/>
                <a:gd name="T20" fmla="*/ 22 w 48"/>
                <a:gd name="T21" fmla="*/ 5 h 53"/>
                <a:gd name="T22" fmla="*/ 4 w 48"/>
                <a:gd name="T23" fmla="*/ 5 h 53"/>
                <a:gd name="T24" fmla="*/ 29 w 48"/>
                <a:gd name="T25" fmla="*/ 0 h 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53"/>
                <a:gd name="T41" fmla="*/ 48 w 48"/>
                <a:gd name="T42" fmla="*/ 53 h 5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53">
                  <a:moveTo>
                    <a:pt x="29" y="0"/>
                  </a:moveTo>
                  <a:lnTo>
                    <a:pt x="44" y="10"/>
                  </a:lnTo>
                  <a:lnTo>
                    <a:pt x="47" y="38"/>
                  </a:lnTo>
                  <a:lnTo>
                    <a:pt x="38" y="52"/>
                  </a:lnTo>
                  <a:lnTo>
                    <a:pt x="15" y="52"/>
                  </a:lnTo>
                  <a:lnTo>
                    <a:pt x="0" y="38"/>
                  </a:lnTo>
                  <a:lnTo>
                    <a:pt x="0" y="18"/>
                  </a:lnTo>
                  <a:lnTo>
                    <a:pt x="10" y="32"/>
                  </a:lnTo>
                  <a:lnTo>
                    <a:pt x="22" y="29"/>
                  </a:lnTo>
                  <a:lnTo>
                    <a:pt x="29" y="15"/>
                  </a:lnTo>
                  <a:lnTo>
                    <a:pt x="22" y="5"/>
                  </a:lnTo>
                  <a:lnTo>
                    <a:pt x="4" y="5"/>
                  </a:lnTo>
                  <a:lnTo>
                    <a:pt x="29" y="0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65" name="Freeform 27"/>
            <p:cNvSpPr>
              <a:spLocks/>
            </p:cNvSpPr>
            <p:nvPr/>
          </p:nvSpPr>
          <p:spPr bwMode="auto">
            <a:xfrm>
              <a:off x="2060" y="3503"/>
              <a:ext cx="26" cy="121"/>
            </a:xfrm>
            <a:custGeom>
              <a:avLst/>
              <a:gdLst>
                <a:gd name="T0" fmla="*/ 6 w 26"/>
                <a:gd name="T1" fmla="*/ 0 h 121"/>
                <a:gd name="T2" fmla="*/ 25 w 26"/>
                <a:gd name="T3" fmla="*/ 29 h 121"/>
                <a:gd name="T4" fmla="*/ 25 w 26"/>
                <a:gd name="T5" fmla="*/ 84 h 121"/>
                <a:gd name="T6" fmla="*/ 0 w 26"/>
                <a:gd name="T7" fmla="*/ 120 h 121"/>
                <a:gd name="T8" fmla="*/ 15 w 26"/>
                <a:gd name="T9" fmla="*/ 75 h 121"/>
                <a:gd name="T10" fmla="*/ 15 w 26"/>
                <a:gd name="T11" fmla="*/ 22 h 121"/>
                <a:gd name="T12" fmla="*/ 6 w 26"/>
                <a:gd name="T13" fmla="*/ 0 h 1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"/>
                <a:gd name="T22" fmla="*/ 0 h 121"/>
                <a:gd name="T23" fmla="*/ 26 w 26"/>
                <a:gd name="T24" fmla="*/ 121 h 1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" h="121">
                  <a:moveTo>
                    <a:pt x="6" y="0"/>
                  </a:moveTo>
                  <a:lnTo>
                    <a:pt x="25" y="29"/>
                  </a:lnTo>
                  <a:lnTo>
                    <a:pt x="25" y="84"/>
                  </a:lnTo>
                  <a:lnTo>
                    <a:pt x="0" y="120"/>
                  </a:lnTo>
                  <a:lnTo>
                    <a:pt x="15" y="75"/>
                  </a:lnTo>
                  <a:lnTo>
                    <a:pt x="15" y="22"/>
                  </a:lnTo>
                  <a:lnTo>
                    <a:pt x="6" y="0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66" name="Freeform 28"/>
            <p:cNvSpPr>
              <a:spLocks/>
            </p:cNvSpPr>
            <p:nvPr/>
          </p:nvSpPr>
          <p:spPr bwMode="auto">
            <a:xfrm>
              <a:off x="1908" y="3615"/>
              <a:ext cx="178" cy="130"/>
            </a:xfrm>
            <a:custGeom>
              <a:avLst/>
              <a:gdLst>
                <a:gd name="T0" fmla="*/ 159 w 178"/>
                <a:gd name="T1" fmla="*/ 0 h 130"/>
                <a:gd name="T2" fmla="*/ 177 w 178"/>
                <a:gd name="T3" fmla="*/ 32 h 130"/>
                <a:gd name="T4" fmla="*/ 175 w 178"/>
                <a:gd name="T5" fmla="*/ 84 h 130"/>
                <a:gd name="T6" fmla="*/ 109 w 178"/>
                <a:gd name="T7" fmla="*/ 129 h 130"/>
                <a:gd name="T8" fmla="*/ 0 w 178"/>
                <a:gd name="T9" fmla="*/ 126 h 130"/>
                <a:gd name="T10" fmla="*/ 23 w 178"/>
                <a:gd name="T11" fmla="*/ 67 h 130"/>
                <a:gd name="T12" fmla="*/ 16 w 178"/>
                <a:gd name="T13" fmla="*/ 116 h 130"/>
                <a:gd name="T14" fmla="*/ 101 w 178"/>
                <a:gd name="T15" fmla="*/ 116 h 130"/>
                <a:gd name="T16" fmla="*/ 159 w 178"/>
                <a:gd name="T17" fmla="*/ 75 h 130"/>
                <a:gd name="T18" fmla="*/ 167 w 178"/>
                <a:gd name="T19" fmla="*/ 32 h 130"/>
                <a:gd name="T20" fmla="*/ 159 w 178"/>
                <a:gd name="T21" fmla="*/ 0 h 13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8"/>
                <a:gd name="T34" fmla="*/ 0 h 130"/>
                <a:gd name="T35" fmla="*/ 178 w 178"/>
                <a:gd name="T36" fmla="*/ 130 h 13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8" h="130">
                  <a:moveTo>
                    <a:pt x="159" y="0"/>
                  </a:moveTo>
                  <a:lnTo>
                    <a:pt x="177" y="32"/>
                  </a:lnTo>
                  <a:lnTo>
                    <a:pt x="175" y="84"/>
                  </a:lnTo>
                  <a:lnTo>
                    <a:pt x="109" y="129"/>
                  </a:lnTo>
                  <a:lnTo>
                    <a:pt x="0" y="126"/>
                  </a:lnTo>
                  <a:lnTo>
                    <a:pt x="23" y="67"/>
                  </a:lnTo>
                  <a:lnTo>
                    <a:pt x="16" y="116"/>
                  </a:lnTo>
                  <a:lnTo>
                    <a:pt x="101" y="116"/>
                  </a:lnTo>
                  <a:lnTo>
                    <a:pt x="159" y="75"/>
                  </a:lnTo>
                  <a:lnTo>
                    <a:pt x="167" y="32"/>
                  </a:lnTo>
                  <a:lnTo>
                    <a:pt x="159" y="0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67" name="Freeform 29"/>
            <p:cNvSpPr>
              <a:spLocks/>
            </p:cNvSpPr>
            <p:nvPr/>
          </p:nvSpPr>
          <p:spPr bwMode="auto">
            <a:xfrm>
              <a:off x="1937" y="3712"/>
              <a:ext cx="130" cy="118"/>
            </a:xfrm>
            <a:custGeom>
              <a:avLst/>
              <a:gdLst>
                <a:gd name="T0" fmla="*/ 129 w 130"/>
                <a:gd name="T1" fmla="*/ 0 h 118"/>
                <a:gd name="T2" fmla="*/ 110 w 130"/>
                <a:gd name="T3" fmla="*/ 70 h 118"/>
                <a:gd name="T4" fmla="*/ 63 w 130"/>
                <a:gd name="T5" fmla="*/ 108 h 118"/>
                <a:gd name="T6" fmla="*/ 0 w 130"/>
                <a:gd name="T7" fmla="*/ 117 h 118"/>
                <a:gd name="T8" fmla="*/ 18 w 130"/>
                <a:gd name="T9" fmla="*/ 32 h 118"/>
                <a:gd name="T10" fmla="*/ 37 w 130"/>
                <a:gd name="T11" fmla="*/ 94 h 118"/>
                <a:gd name="T12" fmla="*/ 65 w 130"/>
                <a:gd name="T13" fmla="*/ 89 h 118"/>
                <a:gd name="T14" fmla="*/ 104 w 130"/>
                <a:gd name="T15" fmla="*/ 67 h 118"/>
                <a:gd name="T16" fmla="*/ 112 w 130"/>
                <a:gd name="T17" fmla="*/ 5 h 118"/>
                <a:gd name="T18" fmla="*/ 129 w 130"/>
                <a:gd name="T19" fmla="*/ 0 h 1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0"/>
                <a:gd name="T31" fmla="*/ 0 h 118"/>
                <a:gd name="T32" fmla="*/ 130 w 130"/>
                <a:gd name="T33" fmla="*/ 118 h 1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0" h="118">
                  <a:moveTo>
                    <a:pt x="129" y="0"/>
                  </a:moveTo>
                  <a:lnTo>
                    <a:pt x="110" y="70"/>
                  </a:lnTo>
                  <a:lnTo>
                    <a:pt x="63" y="108"/>
                  </a:lnTo>
                  <a:lnTo>
                    <a:pt x="0" y="117"/>
                  </a:lnTo>
                  <a:lnTo>
                    <a:pt x="18" y="32"/>
                  </a:lnTo>
                  <a:lnTo>
                    <a:pt x="37" y="94"/>
                  </a:lnTo>
                  <a:lnTo>
                    <a:pt x="65" y="89"/>
                  </a:lnTo>
                  <a:lnTo>
                    <a:pt x="104" y="67"/>
                  </a:lnTo>
                  <a:lnTo>
                    <a:pt x="112" y="5"/>
                  </a:lnTo>
                  <a:lnTo>
                    <a:pt x="129" y="0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68" name="Freeform 30"/>
            <p:cNvSpPr>
              <a:spLocks/>
            </p:cNvSpPr>
            <p:nvPr/>
          </p:nvSpPr>
          <p:spPr bwMode="auto">
            <a:xfrm>
              <a:off x="1292" y="3069"/>
              <a:ext cx="293" cy="261"/>
            </a:xfrm>
            <a:custGeom>
              <a:avLst/>
              <a:gdLst>
                <a:gd name="T0" fmla="*/ 292 w 293"/>
                <a:gd name="T1" fmla="*/ 232 h 261"/>
                <a:gd name="T2" fmla="*/ 195 w 293"/>
                <a:gd name="T3" fmla="*/ 71 h 261"/>
                <a:gd name="T4" fmla="*/ 138 w 293"/>
                <a:gd name="T5" fmla="*/ 37 h 261"/>
                <a:gd name="T6" fmla="*/ 90 w 293"/>
                <a:gd name="T7" fmla="*/ 37 h 261"/>
                <a:gd name="T8" fmla="*/ 28 w 293"/>
                <a:gd name="T9" fmla="*/ 0 h 261"/>
                <a:gd name="T10" fmla="*/ 0 w 293"/>
                <a:gd name="T11" fmla="*/ 51 h 261"/>
                <a:gd name="T12" fmla="*/ 116 w 293"/>
                <a:gd name="T13" fmla="*/ 51 h 261"/>
                <a:gd name="T14" fmla="*/ 193 w 293"/>
                <a:gd name="T15" fmla="*/ 92 h 261"/>
                <a:gd name="T16" fmla="*/ 290 w 293"/>
                <a:gd name="T17" fmla="*/ 260 h 261"/>
                <a:gd name="T18" fmla="*/ 292 w 293"/>
                <a:gd name="T19" fmla="*/ 232 h 26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3"/>
                <a:gd name="T31" fmla="*/ 0 h 261"/>
                <a:gd name="T32" fmla="*/ 293 w 293"/>
                <a:gd name="T33" fmla="*/ 261 h 26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3" h="261">
                  <a:moveTo>
                    <a:pt x="292" y="232"/>
                  </a:moveTo>
                  <a:lnTo>
                    <a:pt x="195" y="71"/>
                  </a:lnTo>
                  <a:lnTo>
                    <a:pt x="138" y="37"/>
                  </a:lnTo>
                  <a:lnTo>
                    <a:pt x="90" y="37"/>
                  </a:lnTo>
                  <a:lnTo>
                    <a:pt x="28" y="0"/>
                  </a:lnTo>
                  <a:lnTo>
                    <a:pt x="0" y="51"/>
                  </a:lnTo>
                  <a:lnTo>
                    <a:pt x="116" y="51"/>
                  </a:lnTo>
                  <a:lnTo>
                    <a:pt x="193" y="92"/>
                  </a:lnTo>
                  <a:lnTo>
                    <a:pt x="290" y="260"/>
                  </a:lnTo>
                  <a:lnTo>
                    <a:pt x="292" y="232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69" name="Freeform 31"/>
            <p:cNvSpPr>
              <a:spLocks/>
            </p:cNvSpPr>
            <p:nvPr/>
          </p:nvSpPr>
          <p:spPr bwMode="auto">
            <a:xfrm>
              <a:off x="941" y="3120"/>
              <a:ext cx="537" cy="571"/>
            </a:xfrm>
            <a:custGeom>
              <a:avLst/>
              <a:gdLst>
                <a:gd name="T0" fmla="*/ 325 w 537"/>
                <a:gd name="T1" fmla="*/ 14 h 571"/>
                <a:gd name="T2" fmla="*/ 448 w 537"/>
                <a:gd name="T3" fmla="*/ 280 h 571"/>
                <a:gd name="T4" fmla="*/ 448 w 537"/>
                <a:gd name="T5" fmla="*/ 345 h 571"/>
                <a:gd name="T6" fmla="*/ 390 w 537"/>
                <a:gd name="T7" fmla="*/ 383 h 571"/>
                <a:gd name="T8" fmla="*/ 206 w 537"/>
                <a:gd name="T9" fmla="*/ 392 h 571"/>
                <a:gd name="T10" fmla="*/ 210 w 537"/>
                <a:gd name="T11" fmla="*/ 364 h 571"/>
                <a:gd name="T12" fmla="*/ 182 w 537"/>
                <a:gd name="T13" fmla="*/ 364 h 571"/>
                <a:gd name="T14" fmla="*/ 171 w 537"/>
                <a:gd name="T15" fmla="*/ 316 h 571"/>
                <a:gd name="T16" fmla="*/ 72 w 537"/>
                <a:gd name="T17" fmla="*/ 205 h 571"/>
                <a:gd name="T18" fmla="*/ 0 w 537"/>
                <a:gd name="T19" fmla="*/ 187 h 571"/>
                <a:gd name="T20" fmla="*/ 62 w 537"/>
                <a:gd name="T21" fmla="*/ 252 h 571"/>
                <a:gd name="T22" fmla="*/ 128 w 537"/>
                <a:gd name="T23" fmla="*/ 294 h 571"/>
                <a:gd name="T24" fmla="*/ 141 w 537"/>
                <a:gd name="T25" fmla="*/ 383 h 571"/>
                <a:gd name="T26" fmla="*/ 72 w 537"/>
                <a:gd name="T27" fmla="*/ 461 h 571"/>
                <a:gd name="T28" fmla="*/ 50 w 537"/>
                <a:gd name="T29" fmla="*/ 537 h 571"/>
                <a:gd name="T30" fmla="*/ 122 w 537"/>
                <a:gd name="T31" fmla="*/ 433 h 571"/>
                <a:gd name="T32" fmla="*/ 197 w 537"/>
                <a:gd name="T33" fmla="*/ 412 h 571"/>
                <a:gd name="T34" fmla="*/ 390 w 537"/>
                <a:gd name="T35" fmla="*/ 401 h 571"/>
                <a:gd name="T36" fmla="*/ 485 w 537"/>
                <a:gd name="T37" fmla="*/ 349 h 571"/>
                <a:gd name="T38" fmla="*/ 489 w 537"/>
                <a:gd name="T39" fmla="*/ 433 h 571"/>
                <a:gd name="T40" fmla="*/ 503 w 537"/>
                <a:gd name="T41" fmla="*/ 537 h 571"/>
                <a:gd name="T42" fmla="*/ 525 w 537"/>
                <a:gd name="T43" fmla="*/ 570 h 571"/>
                <a:gd name="T44" fmla="*/ 536 w 537"/>
                <a:gd name="T45" fmla="*/ 541 h 571"/>
                <a:gd name="T46" fmla="*/ 514 w 537"/>
                <a:gd name="T47" fmla="*/ 476 h 571"/>
                <a:gd name="T48" fmla="*/ 519 w 537"/>
                <a:gd name="T49" fmla="*/ 388 h 571"/>
                <a:gd name="T50" fmla="*/ 527 w 537"/>
                <a:gd name="T51" fmla="*/ 290 h 571"/>
                <a:gd name="T52" fmla="*/ 474 w 537"/>
                <a:gd name="T53" fmla="*/ 321 h 571"/>
                <a:gd name="T54" fmla="*/ 460 w 537"/>
                <a:gd name="T55" fmla="*/ 252 h 571"/>
                <a:gd name="T56" fmla="*/ 332 w 537"/>
                <a:gd name="T57" fmla="*/ 0 h 571"/>
                <a:gd name="T58" fmla="*/ 325 w 537"/>
                <a:gd name="T59" fmla="*/ 14 h 57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37"/>
                <a:gd name="T91" fmla="*/ 0 h 571"/>
                <a:gd name="T92" fmla="*/ 537 w 537"/>
                <a:gd name="T93" fmla="*/ 571 h 57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37" h="571">
                  <a:moveTo>
                    <a:pt x="325" y="14"/>
                  </a:moveTo>
                  <a:lnTo>
                    <a:pt x="448" y="280"/>
                  </a:lnTo>
                  <a:lnTo>
                    <a:pt x="448" y="345"/>
                  </a:lnTo>
                  <a:lnTo>
                    <a:pt x="390" y="383"/>
                  </a:lnTo>
                  <a:lnTo>
                    <a:pt x="206" y="392"/>
                  </a:lnTo>
                  <a:lnTo>
                    <a:pt x="210" y="364"/>
                  </a:lnTo>
                  <a:lnTo>
                    <a:pt x="182" y="364"/>
                  </a:lnTo>
                  <a:lnTo>
                    <a:pt x="171" y="316"/>
                  </a:lnTo>
                  <a:lnTo>
                    <a:pt x="72" y="205"/>
                  </a:lnTo>
                  <a:lnTo>
                    <a:pt x="0" y="187"/>
                  </a:lnTo>
                  <a:lnTo>
                    <a:pt x="62" y="252"/>
                  </a:lnTo>
                  <a:lnTo>
                    <a:pt x="128" y="294"/>
                  </a:lnTo>
                  <a:lnTo>
                    <a:pt x="141" y="383"/>
                  </a:lnTo>
                  <a:lnTo>
                    <a:pt x="72" y="461"/>
                  </a:lnTo>
                  <a:lnTo>
                    <a:pt x="50" y="537"/>
                  </a:lnTo>
                  <a:lnTo>
                    <a:pt x="122" y="433"/>
                  </a:lnTo>
                  <a:lnTo>
                    <a:pt x="197" y="412"/>
                  </a:lnTo>
                  <a:lnTo>
                    <a:pt x="390" y="401"/>
                  </a:lnTo>
                  <a:lnTo>
                    <a:pt x="485" y="349"/>
                  </a:lnTo>
                  <a:lnTo>
                    <a:pt x="489" y="433"/>
                  </a:lnTo>
                  <a:lnTo>
                    <a:pt x="503" y="537"/>
                  </a:lnTo>
                  <a:lnTo>
                    <a:pt x="525" y="570"/>
                  </a:lnTo>
                  <a:lnTo>
                    <a:pt x="536" y="541"/>
                  </a:lnTo>
                  <a:lnTo>
                    <a:pt x="514" y="476"/>
                  </a:lnTo>
                  <a:lnTo>
                    <a:pt x="519" y="388"/>
                  </a:lnTo>
                  <a:lnTo>
                    <a:pt x="527" y="290"/>
                  </a:lnTo>
                  <a:lnTo>
                    <a:pt x="474" y="321"/>
                  </a:lnTo>
                  <a:lnTo>
                    <a:pt x="460" y="252"/>
                  </a:lnTo>
                  <a:lnTo>
                    <a:pt x="332" y="0"/>
                  </a:lnTo>
                  <a:lnTo>
                    <a:pt x="325" y="14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70" name="Freeform 32"/>
            <p:cNvSpPr>
              <a:spLocks/>
            </p:cNvSpPr>
            <p:nvPr/>
          </p:nvSpPr>
          <p:spPr bwMode="auto">
            <a:xfrm>
              <a:off x="1452" y="3344"/>
              <a:ext cx="124" cy="141"/>
            </a:xfrm>
            <a:custGeom>
              <a:avLst/>
              <a:gdLst>
                <a:gd name="T0" fmla="*/ 14 w 124"/>
                <a:gd name="T1" fmla="*/ 84 h 141"/>
                <a:gd name="T2" fmla="*/ 72 w 124"/>
                <a:gd name="T3" fmla="*/ 19 h 141"/>
                <a:gd name="T4" fmla="*/ 105 w 124"/>
                <a:gd name="T5" fmla="*/ 5 h 141"/>
                <a:gd name="T6" fmla="*/ 123 w 124"/>
                <a:gd name="T7" fmla="*/ 0 h 141"/>
                <a:gd name="T8" fmla="*/ 114 w 124"/>
                <a:gd name="T9" fmla="*/ 24 h 141"/>
                <a:gd name="T10" fmla="*/ 90 w 124"/>
                <a:gd name="T11" fmla="*/ 33 h 141"/>
                <a:gd name="T12" fmla="*/ 65 w 124"/>
                <a:gd name="T13" fmla="*/ 51 h 141"/>
                <a:gd name="T14" fmla="*/ 0 w 124"/>
                <a:gd name="T15" fmla="*/ 140 h 141"/>
                <a:gd name="T16" fmla="*/ 14 w 124"/>
                <a:gd name="T17" fmla="*/ 84 h 1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4"/>
                <a:gd name="T28" fmla="*/ 0 h 141"/>
                <a:gd name="T29" fmla="*/ 124 w 124"/>
                <a:gd name="T30" fmla="*/ 141 h 1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4" h="141">
                  <a:moveTo>
                    <a:pt x="14" y="84"/>
                  </a:moveTo>
                  <a:lnTo>
                    <a:pt x="72" y="19"/>
                  </a:lnTo>
                  <a:lnTo>
                    <a:pt x="105" y="5"/>
                  </a:lnTo>
                  <a:lnTo>
                    <a:pt x="123" y="0"/>
                  </a:lnTo>
                  <a:lnTo>
                    <a:pt x="114" y="24"/>
                  </a:lnTo>
                  <a:lnTo>
                    <a:pt x="90" y="33"/>
                  </a:lnTo>
                  <a:lnTo>
                    <a:pt x="65" y="51"/>
                  </a:lnTo>
                  <a:lnTo>
                    <a:pt x="0" y="140"/>
                  </a:lnTo>
                  <a:lnTo>
                    <a:pt x="14" y="84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71" name="Freeform 33"/>
            <p:cNvSpPr>
              <a:spLocks/>
            </p:cNvSpPr>
            <p:nvPr/>
          </p:nvSpPr>
          <p:spPr bwMode="auto">
            <a:xfrm>
              <a:off x="1344" y="3195"/>
              <a:ext cx="223" cy="178"/>
            </a:xfrm>
            <a:custGeom>
              <a:avLst/>
              <a:gdLst>
                <a:gd name="T0" fmla="*/ 222 w 223"/>
                <a:gd name="T1" fmla="*/ 159 h 178"/>
                <a:gd name="T2" fmla="*/ 25 w 223"/>
                <a:gd name="T3" fmla="*/ 0 h 178"/>
                <a:gd name="T4" fmla="*/ 9 w 223"/>
                <a:gd name="T5" fmla="*/ 0 h 178"/>
                <a:gd name="T6" fmla="*/ 1 w 223"/>
                <a:gd name="T7" fmla="*/ 13 h 178"/>
                <a:gd name="T8" fmla="*/ 0 w 223"/>
                <a:gd name="T9" fmla="*/ 34 h 178"/>
                <a:gd name="T10" fmla="*/ 183 w 223"/>
                <a:gd name="T11" fmla="*/ 177 h 178"/>
                <a:gd name="T12" fmla="*/ 195 w 223"/>
                <a:gd name="T13" fmla="*/ 173 h 178"/>
                <a:gd name="T14" fmla="*/ 13 w 223"/>
                <a:gd name="T15" fmla="*/ 34 h 178"/>
                <a:gd name="T16" fmla="*/ 13 w 223"/>
                <a:gd name="T17" fmla="*/ 9 h 178"/>
                <a:gd name="T18" fmla="*/ 25 w 223"/>
                <a:gd name="T19" fmla="*/ 9 h 178"/>
                <a:gd name="T20" fmla="*/ 213 w 223"/>
                <a:gd name="T21" fmla="*/ 159 h 178"/>
                <a:gd name="T22" fmla="*/ 222 w 223"/>
                <a:gd name="T23" fmla="*/ 159 h 17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3"/>
                <a:gd name="T37" fmla="*/ 0 h 178"/>
                <a:gd name="T38" fmla="*/ 223 w 223"/>
                <a:gd name="T39" fmla="*/ 178 h 17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3" h="178">
                  <a:moveTo>
                    <a:pt x="222" y="159"/>
                  </a:moveTo>
                  <a:lnTo>
                    <a:pt x="25" y="0"/>
                  </a:lnTo>
                  <a:lnTo>
                    <a:pt x="9" y="0"/>
                  </a:lnTo>
                  <a:lnTo>
                    <a:pt x="1" y="13"/>
                  </a:lnTo>
                  <a:lnTo>
                    <a:pt x="0" y="34"/>
                  </a:lnTo>
                  <a:lnTo>
                    <a:pt x="183" y="177"/>
                  </a:lnTo>
                  <a:lnTo>
                    <a:pt x="195" y="173"/>
                  </a:lnTo>
                  <a:lnTo>
                    <a:pt x="13" y="34"/>
                  </a:lnTo>
                  <a:lnTo>
                    <a:pt x="13" y="9"/>
                  </a:lnTo>
                  <a:lnTo>
                    <a:pt x="25" y="9"/>
                  </a:lnTo>
                  <a:lnTo>
                    <a:pt x="213" y="159"/>
                  </a:lnTo>
                  <a:lnTo>
                    <a:pt x="222" y="159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72" name="Freeform 34"/>
            <p:cNvSpPr>
              <a:spLocks/>
            </p:cNvSpPr>
            <p:nvPr/>
          </p:nvSpPr>
          <p:spPr bwMode="auto">
            <a:xfrm>
              <a:off x="802" y="3731"/>
              <a:ext cx="625" cy="193"/>
            </a:xfrm>
            <a:custGeom>
              <a:avLst/>
              <a:gdLst>
                <a:gd name="T0" fmla="*/ 624 w 625"/>
                <a:gd name="T1" fmla="*/ 70 h 193"/>
                <a:gd name="T2" fmla="*/ 462 w 625"/>
                <a:gd name="T3" fmla="*/ 140 h 193"/>
                <a:gd name="T4" fmla="*/ 211 w 625"/>
                <a:gd name="T5" fmla="*/ 154 h 193"/>
                <a:gd name="T6" fmla="*/ 0 w 625"/>
                <a:gd name="T7" fmla="*/ 0 h 193"/>
                <a:gd name="T8" fmla="*/ 164 w 625"/>
                <a:gd name="T9" fmla="*/ 168 h 193"/>
                <a:gd name="T10" fmla="*/ 273 w 625"/>
                <a:gd name="T11" fmla="*/ 192 h 193"/>
                <a:gd name="T12" fmla="*/ 508 w 625"/>
                <a:gd name="T13" fmla="*/ 164 h 193"/>
                <a:gd name="T14" fmla="*/ 610 w 625"/>
                <a:gd name="T15" fmla="*/ 117 h 193"/>
                <a:gd name="T16" fmla="*/ 624 w 625"/>
                <a:gd name="T17" fmla="*/ 70 h 19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25"/>
                <a:gd name="T28" fmla="*/ 0 h 193"/>
                <a:gd name="T29" fmla="*/ 625 w 625"/>
                <a:gd name="T30" fmla="*/ 193 h 19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25" h="193">
                  <a:moveTo>
                    <a:pt x="624" y="70"/>
                  </a:moveTo>
                  <a:lnTo>
                    <a:pt x="462" y="140"/>
                  </a:lnTo>
                  <a:lnTo>
                    <a:pt x="211" y="154"/>
                  </a:lnTo>
                  <a:lnTo>
                    <a:pt x="0" y="0"/>
                  </a:lnTo>
                  <a:lnTo>
                    <a:pt x="164" y="168"/>
                  </a:lnTo>
                  <a:lnTo>
                    <a:pt x="273" y="192"/>
                  </a:lnTo>
                  <a:lnTo>
                    <a:pt x="508" y="164"/>
                  </a:lnTo>
                  <a:lnTo>
                    <a:pt x="610" y="117"/>
                  </a:lnTo>
                  <a:lnTo>
                    <a:pt x="624" y="70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73" name="Freeform 35"/>
            <p:cNvSpPr>
              <a:spLocks/>
            </p:cNvSpPr>
            <p:nvPr/>
          </p:nvSpPr>
          <p:spPr bwMode="auto">
            <a:xfrm>
              <a:off x="995" y="3041"/>
              <a:ext cx="301" cy="472"/>
            </a:xfrm>
            <a:custGeom>
              <a:avLst/>
              <a:gdLst>
                <a:gd name="T0" fmla="*/ 300 w 301"/>
                <a:gd name="T1" fmla="*/ 467 h 472"/>
                <a:gd name="T2" fmla="*/ 233 w 301"/>
                <a:gd name="T3" fmla="*/ 308 h 472"/>
                <a:gd name="T4" fmla="*/ 40 w 301"/>
                <a:gd name="T5" fmla="*/ 33 h 472"/>
                <a:gd name="T6" fmla="*/ 0 w 301"/>
                <a:gd name="T7" fmla="*/ 0 h 472"/>
                <a:gd name="T8" fmla="*/ 58 w 301"/>
                <a:gd name="T9" fmla="*/ 120 h 472"/>
                <a:gd name="T10" fmla="*/ 189 w 301"/>
                <a:gd name="T11" fmla="*/ 294 h 472"/>
                <a:gd name="T12" fmla="*/ 240 w 301"/>
                <a:gd name="T13" fmla="*/ 392 h 472"/>
                <a:gd name="T14" fmla="*/ 271 w 301"/>
                <a:gd name="T15" fmla="*/ 471 h 472"/>
                <a:gd name="T16" fmla="*/ 300 w 301"/>
                <a:gd name="T17" fmla="*/ 467 h 4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1"/>
                <a:gd name="T28" fmla="*/ 0 h 472"/>
                <a:gd name="T29" fmla="*/ 301 w 301"/>
                <a:gd name="T30" fmla="*/ 472 h 47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1" h="472">
                  <a:moveTo>
                    <a:pt x="300" y="467"/>
                  </a:moveTo>
                  <a:lnTo>
                    <a:pt x="233" y="308"/>
                  </a:lnTo>
                  <a:lnTo>
                    <a:pt x="40" y="33"/>
                  </a:lnTo>
                  <a:lnTo>
                    <a:pt x="0" y="0"/>
                  </a:lnTo>
                  <a:lnTo>
                    <a:pt x="58" y="120"/>
                  </a:lnTo>
                  <a:lnTo>
                    <a:pt x="189" y="294"/>
                  </a:lnTo>
                  <a:lnTo>
                    <a:pt x="240" y="392"/>
                  </a:lnTo>
                  <a:lnTo>
                    <a:pt x="271" y="471"/>
                  </a:lnTo>
                  <a:lnTo>
                    <a:pt x="300" y="467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74" name="Freeform 36"/>
            <p:cNvSpPr>
              <a:spLocks/>
            </p:cNvSpPr>
            <p:nvPr/>
          </p:nvSpPr>
          <p:spPr bwMode="auto">
            <a:xfrm>
              <a:off x="1161" y="3153"/>
              <a:ext cx="147" cy="145"/>
            </a:xfrm>
            <a:custGeom>
              <a:avLst/>
              <a:gdLst>
                <a:gd name="T0" fmla="*/ 0 w 147"/>
                <a:gd name="T1" fmla="*/ 116 h 145"/>
                <a:gd name="T2" fmla="*/ 26 w 147"/>
                <a:gd name="T3" fmla="*/ 46 h 145"/>
                <a:gd name="T4" fmla="*/ 116 w 147"/>
                <a:gd name="T5" fmla="*/ 0 h 145"/>
                <a:gd name="T6" fmla="*/ 146 w 147"/>
                <a:gd name="T7" fmla="*/ 60 h 145"/>
                <a:gd name="T8" fmla="*/ 138 w 147"/>
                <a:gd name="T9" fmla="*/ 131 h 145"/>
                <a:gd name="T10" fmla="*/ 105 w 147"/>
                <a:gd name="T11" fmla="*/ 60 h 145"/>
                <a:gd name="T12" fmla="*/ 44 w 147"/>
                <a:gd name="T13" fmla="*/ 55 h 145"/>
                <a:gd name="T14" fmla="*/ 36 w 147"/>
                <a:gd name="T15" fmla="*/ 88 h 145"/>
                <a:gd name="T16" fmla="*/ 80 w 147"/>
                <a:gd name="T17" fmla="*/ 126 h 145"/>
                <a:gd name="T18" fmla="*/ 112 w 147"/>
                <a:gd name="T19" fmla="*/ 126 h 145"/>
                <a:gd name="T20" fmla="*/ 84 w 147"/>
                <a:gd name="T21" fmla="*/ 134 h 145"/>
                <a:gd name="T22" fmla="*/ 33 w 147"/>
                <a:gd name="T23" fmla="*/ 102 h 145"/>
                <a:gd name="T24" fmla="*/ 11 w 147"/>
                <a:gd name="T25" fmla="*/ 144 h 145"/>
                <a:gd name="T26" fmla="*/ 0 w 147"/>
                <a:gd name="T27" fmla="*/ 116 h 14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7"/>
                <a:gd name="T43" fmla="*/ 0 h 145"/>
                <a:gd name="T44" fmla="*/ 147 w 147"/>
                <a:gd name="T45" fmla="*/ 145 h 14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7" h="145">
                  <a:moveTo>
                    <a:pt x="0" y="116"/>
                  </a:moveTo>
                  <a:lnTo>
                    <a:pt x="26" y="46"/>
                  </a:lnTo>
                  <a:lnTo>
                    <a:pt x="116" y="0"/>
                  </a:lnTo>
                  <a:lnTo>
                    <a:pt x="146" y="60"/>
                  </a:lnTo>
                  <a:lnTo>
                    <a:pt x="138" y="131"/>
                  </a:lnTo>
                  <a:lnTo>
                    <a:pt x="105" y="60"/>
                  </a:lnTo>
                  <a:lnTo>
                    <a:pt x="44" y="55"/>
                  </a:lnTo>
                  <a:lnTo>
                    <a:pt x="36" y="88"/>
                  </a:lnTo>
                  <a:lnTo>
                    <a:pt x="80" y="126"/>
                  </a:lnTo>
                  <a:lnTo>
                    <a:pt x="112" y="126"/>
                  </a:lnTo>
                  <a:lnTo>
                    <a:pt x="84" y="134"/>
                  </a:lnTo>
                  <a:lnTo>
                    <a:pt x="33" y="102"/>
                  </a:lnTo>
                  <a:lnTo>
                    <a:pt x="11" y="144"/>
                  </a:lnTo>
                  <a:lnTo>
                    <a:pt x="0" y="116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75" name="Freeform 37"/>
            <p:cNvSpPr>
              <a:spLocks/>
            </p:cNvSpPr>
            <p:nvPr/>
          </p:nvSpPr>
          <p:spPr bwMode="auto">
            <a:xfrm>
              <a:off x="1260" y="3269"/>
              <a:ext cx="135" cy="240"/>
            </a:xfrm>
            <a:custGeom>
              <a:avLst/>
              <a:gdLst>
                <a:gd name="T0" fmla="*/ 0 w 135"/>
                <a:gd name="T1" fmla="*/ 15 h 240"/>
                <a:gd name="T2" fmla="*/ 13 w 135"/>
                <a:gd name="T3" fmla="*/ 234 h 240"/>
                <a:gd name="T4" fmla="*/ 54 w 135"/>
                <a:gd name="T5" fmla="*/ 239 h 240"/>
                <a:gd name="T6" fmla="*/ 17 w 135"/>
                <a:gd name="T7" fmla="*/ 122 h 240"/>
                <a:gd name="T8" fmla="*/ 32 w 135"/>
                <a:gd name="T9" fmla="*/ 43 h 240"/>
                <a:gd name="T10" fmla="*/ 67 w 135"/>
                <a:gd name="T11" fmla="*/ 43 h 240"/>
                <a:gd name="T12" fmla="*/ 134 w 135"/>
                <a:gd name="T13" fmla="*/ 122 h 240"/>
                <a:gd name="T14" fmla="*/ 42 w 135"/>
                <a:gd name="T15" fmla="*/ 0 h 240"/>
                <a:gd name="T16" fmla="*/ 11 w 135"/>
                <a:gd name="T17" fmla="*/ 10 h 240"/>
                <a:gd name="T18" fmla="*/ 0 w 135"/>
                <a:gd name="T19" fmla="*/ 15 h 2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5"/>
                <a:gd name="T31" fmla="*/ 0 h 240"/>
                <a:gd name="T32" fmla="*/ 135 w 135"/>
                <a:gd name="T33" fmla="*/ 240 h 2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5" h="240">
                  <a:moveTo>
                    <a:pt x="0" y="15"/>
                  </a:moveTo>
                  <a:lnTo>
                    <a:pt x="13" y="234"/>
                  </a:lnTo>
                  <a:lnTo>
                    <a:pt x="54" y="239"/>
                  </a:lnTo>
                  <a:lnTo>
                    <a:pt x="17" y="122"/>
                  </a:lnTo>
                  <a:lnTo>
                    <a:pt x="32" y="43"/>
                  </a:lnTo>
                  <a:lnTo>
                    <a:pt x="67" y="43"/>
                  </a:lnTo>
                  <a:lnTo>
                    <a:pt x="134" y="122"/>
                  </a:lnTo>
                  <a:lnTo>
                    <a:pt x="42" y="0"/>
                  </a:lnTo>
                  <a:lnTo>
                    <a:pt x="11" y="10"/>
                  </a:lnTo>
                  <a:lnTo>
                    <a:pt x="0" y="15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76" name="Freeform 38"/>
            <p:cNvSpPr>
              <a:spLocks/>
            </p:cNvSpPr>
            <p:nvPr/>
          </p:nvSpPr>
          <p:spPr bwMode="auto">
            <a:xfrm>
              <a:off x="589" y="3035"/>
              <a:ext cx="399" cy="1048"/>
            </a:xfrm>
            <a:custGeom>
              <a:avLst/>
              <a:gdLst>
                <a:gd name="T0" fmla="*/ 381 w 399"/>
                <a:gd name="T1" fmla="*/ 10 h 1048"/>
                <a:gd name="T2" fmla="*/ 268 w 399"/>
                <a:gd name="T3" fmla="*/ 105 h 1048"/>
                <a:gd name="T4" fmla="*/ 156 w 399"/>
                <a:gd name="T5" fmla="*/ 137 h 1048"/>
                <a:gd name="T6" fmla="*/ 0 w 399"/>
                <a:gd name="T7" fmla="*/ 314 h 1048"/>
                <a:gd name="T8" fmla="*/ 92 w 399"/>
                <a:gd name="T9" fmla="*/ 706 h 1048"/>
                <a:gd name="T10" fmla="*/ 174 w 399"/>
                <a:gd name="T11" fmla="*/ 809 h 1048"/>
                <a:gd name="T12" fmla="*/ 101 w 399"/>
                <a:gd name="T13" fmla="*/ 841 h 1048"/>
                <a:gd name="T14" fmla="*/ 125 w 399"/>
                <a:gd name="T15" fmla="*/ 934 h 1048"/>
                <a:gd name="T16" fmla="*/ 204 w 399"/>
                <a:gd name="T17" fmla="*/ 981 h 1048"/>
                <a:gd name="T18" fmla="*/ 260 w 399"/>
                <a:gd name="T19" fmla="*/ 1047 h 1048"/>
                <a:gd name="T20" fmla="*/ 211 w 399"/>
                <a:gd name="T21" fmla="*/ 972 h 1048"/>
                <a:gd name="T22" fmla="*/ 159 w 399"/>
                <a:gd name="T23" fmla="*/ 941 h 1048"/>
                <a:gd name="T24" fmla="*/ 139 w 399"/>
                <a:gd name="T25" fmla="*/ 846 h 1048"/>
                <a:gd name="T26" fmla="*/ 185 w 399"/>
                <a:gd name="T27" fmla="*/ 822 h 1048"/>
                <a:gd name="T28" fmla="*/ 311 w 399"/>
                <a:gd name="T29" fmla="*/ 888 h 1048"/>
                <a:gd name="T30" fmla="*/ 152 w 399"/>
                <a:gd name="T31" fmla="*/ 747 h 1048"/>
                <a:gd name="T32" fmla="*/ 88 w 399"/>
                <a:gd name="T33" fmla="*/ 641 h 1048"/>
                <a:gd name="T34" fmla="*/ 28 w 399"/>
                <a:gd name="T35" fmla="*/ 342 h 1048"/>
                <a:gd name="T36" fmla="*/ 69 w 399"/>
                <a:gd name="T37" fmla="*/ 252 h 1048"/>
                <a:gd name="T38" fmla="*/ 185 w 399"/>
                <a:gd name="T39" fmla="*/ 194 h 1048"/>
                <a:gd name="T40" fmla="*/ 307 w 399"/>
                <a:gd name="T41" fmla="*/ 81 h 1048"/>
                <a:gd name="T42" fmla="*/ 365 w 399"/>
                <a:gd name="T43" fmla="*/ 66 h 1048"/>
                <a:gd name="T44" fmla="*/ 398 w 399"/>
                <a:gd name="T45" fmla="*/ 0 h 1048"/>
                <a:gd name="T46" fmla="*/ 381 w 399"/>
                <a:gd name="T47" fmla="*/ 10 h 10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99"/>
                <a:gd name="T73" fmla="*/ 0 h 1048"/>
                <a:gd name="T74" fmla="*/ 399 w 399"/>
                <a:gd name="T75" fmla="*/ 1048 h 104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99" h="1048">
                  <a:moveTo>
                    <a:pt x="381" y="10"/>
                  </a:moveTo>
                  <a:lnTo>
                    <a:pt x="268" y="105"/>
                  </a:lnTo>
                  <a:lnTo>
                    <a:pt x="156" y="137"/>
                  </a:lnTo>
                  <a:lnTo>
                    <a:pt x="0" y="314"/>
                  </a:lnTo>
                  <a:lnTo>
                    <a:pt x="92" y="706"/>
                  </a:lnTo>
                  <a:lnTo>
                    <a:pt x="174" y="809"/>
                  </a:lnTo>
                  <a:lnTo>
                    <a:pt x="101" y="841"/>
                  </a:lnTo>
                  <a:lnTo>
                    <a:pt x="125" y="934"/>
                  </a:lnTo>
                  <a:lnTo>
                    <a:pt x="204" y="981"/>
                  </a:lnTo>
                  <a:lnTo>
                    <a:pt x="260" y="1047"/>
                  </a:lnTo>
                  <a:lnTo>
                    <a:pt x="211" y="972"/>
                  </a:lnTo>
                  <a:lnTo>
                    <a:pt x="159" y="941"/>
                  </a:lnTo>
                  <a:lnTo>
                    <a:pt x="139" y="846"/>
                  </a:lnTo>
                  <a:lnTo>
                    <a:pt x="185" y="822"/>
                  </a:lnTo>
                  <a:lnTo>
                    <a:pt x="311" y="888"/>
                  </a:lnTo>
                  <a:lnTo>
                    <a:pt x="152" y="747"/>
                  </a:lnTo>
                  <a:lnTo>
                    <a:pt x="88" y="641"/>
                  </a:lnTo>
                  <a:lnTo>
                    <a:pt x="28" y="342"/>
                  </a:lnTo>
                  <a:lnTo>
                    <a:pt x="69" y="252"/>
                  </a:lnTo>
                  <a:lnTo>
                    <a:pt x="185" y="194"/>
                  </a:lnTo>
                  <a:lnTo>
                    <a:pt x="307" y="81"/>
                  </a:lnTo>
                  <a:lnTo>
                    <a:pt x="365" y="66"/>
                  </a:lnTo>
                  <a:lnTo>
                    <a:pt x="398" y="0"/>
                  </a:lnTo>
                  <a:lnTo>
                    <a:pt x="381" y="10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77" name="Freeform 39"/>
            <p:cNvSpPr>
              <a:spLocks/>
            </p:cNvSpPr>
            <p:nvPr/>
          </p:nvSpPr>
          <p:spPr bwMode="auto">
            <a:xfrm>
              <a:off x="1304" y="4056"/>
              <a:ext cx="271" cy="113"/>
            </a:xfrm>
            <a:custGeom>
              <a:avLst/>
              <a:gdLst>
                <a:gd name="T0" fmla="*/ 270 w 271"/>
                <a:gd name="T1" fmla="*/ 0 h 113"/>
                <a:gd name="T2" fmla="*/ 163 w 271"/>
                <a:gd name="T3" fmla="*/ 38 h 113"/>
                <a:gd name="T4" fmla="*/ 0 w 271"/>
                <a:gd name="T5" fmla="*/ 60 h 113"/>
                <a:gd name="T6" fmla="*/ 16 w 271"/>
                <a:gd name="T7" fmla="*/ 112 h 113"/>
                <a:gd name="T8" fmla="*/ 138 w 271"/>
                <a:gd name="T9" fmla="*/ 91 h 113"/>
                <a:gd name="T10" fmla="*/ 212 w 271"/>
                <a:gd name="T11" fmla="*/ 60 h 113"/>
                <a:gd name="T12" fmla="*/ 266 w 271"/>
                <a:gd name="T13" fmla="*/ 17 h 113"/>
                <a:gd name="T14" fmla="*/ 270 w 271"/>
                <a:gd name="T15" fmla="*/ 0 h 1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1"/>
                <a:gd name="T25" fmla="*/ 0 h 113"/>
                <a:gd name="T26" fmla="*/ 271 w 271"/>
                <a:gd name="T27" fmla="*/ 113 h 1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1" h="113">
                  <a:moveTo>
                    <a:pt x="270" y="0"/>
                  </a:moveTo>
                  <a:lnTo>
                    <a:pt x="163" y="38"/>
                  </a:lnTo>
                  <a:lnTo>
                    <a:pt x="0" y="60"/>
                  </a:lnTo>
                  <a:lnTo>
                    <a:pt x="16" y="112"/>
                  </a:lnTo>
                  <a:lnTo>
                    <a:pt x="138" y="91"/>
                  </a:lnTo>
                  <a:lnTo>
                    <a:pt x="212" y="60"/>
                  </a:lnTo>
                  <a:lnTo>
                    <a:pt x="266" y="17"/>
                  </a:lnTo>
                  <a:lnTo>
                    <a:pt x="270" y="0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78" name="Freeform 40"/>
            <p:cNvSpPr>
              <a:spLocks/>
            </p:cNvSpPr>
            <p:nvPr/>
          </p:nvSpPr>
          <p:spPr bwMode="auto">
            <a:xfrm>
              <a:off x="849" y="4063"/>
              <a:ext cx="432" cy="95"/>
            </a:xfrm>
            <a:custGeom>
              <a:avLst/>
              <a:gdLst>
                <a:gd name="T0" fmla="*/ 0 w 432"/>
                <a:gd name="T1" fmla="*/ 10 h 95"/>
                <a:gd name="T2" fmla="*/ 341 w 432"/>
                <a:gd name="T3" fmla="*/ 53 h 95"/>
                <a:gd name="T4" fmla="*/ 431 w 432"/>
                <a:gd name="T5" fmla="*/ 94 h 95"/>
                <a:gd name="T6" fmla="*/ 422 w 432"/>
                <a:gd name="T7" fmla="*/ 42 h 95"/>
                <a:gd name="T8" fmla="*/ 244 w 432"/>
                <a:gd name="T9" fmla="*/ 0 h 95"/>
                <a:gd name="T10" fmla="*/ 0 w 432"/>
                <a:gd name="T11" fmla="*/ 10 h 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2"/>
                <a:gd name="T19" fmla="*/ 0 h 95"/>
                <a:gd name="T20" fmla="*/ 432 w 432"/>
                <a:gd name="T21" fmla="*/ 95 h 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2" h="95">
                  <a:moveTo>
                    <a:pt x="0" y="10"/>
                  </a:moveTo>
                  <a:lnTo>
                    <a:pt x="341" y="53"/>
                  </a:lnTo>
                  <a:lnTo>
                    <a:pt x="431" y="94"/>
                  </a:lnTo>
                  <a:lnTo>
                    <a:pt x="422" y="42"/>
                  </a:lnTo>
                  <a:lnTo>
                    <a:pt x="244" y="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40" name="Rectangle 41"/>
          <p:cNvSpPr>
            <a:spLocks noChangeArrowheads="1"/>
          </p:cNvSpPr>
          <p:nvPr/>
        </p:nvSpPr>
        <p:spPr bwMode="auto">
          <a:xfrm>
            <a:off x="2058988" y="1754188"/>
            <a:ext cx="5864225" cy="1731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chemeClr val="tx2"/>
                </a:solidFill>
                <a:latin typeface="Arial" charset="0"/>
              </a:rPr>
              <a:t>Now that you have mastered the basic concept of net present value, it’s time for a more sophisticated checkup!</a:t>
            </a:r>
          </a:p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C0128"/>
                </a:solidFill>
                <a:latin typeface="Arial" charset="0"/>
              </a:rPr>
              <a:t>Let’s return to Stars’ Stadium.</a:t>
            </a:r>
          </a:p>
        </p:txBody>
      </p:sp>
      <p:sp>
        <p:nvSpPr>
          <p:cNvPr id="213036" name="Rectangle 4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 Present Value (NPV)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609725"/>
            <a:ext cx="8458200" cy="904875"/>
          </a:xfrm>
          <a:noFill/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None/>
            </a:pPr>
            <a:r>
              <a:rPr lang="en-US" sz="2800" b="1" smtClean="0">
                <a:solidFill>
                  <a:schemeClr val="tx1"/>
                </a:solidFill>
              </a:rPr>
              <a:t>Stars’ Stadium is considering purchasing</a:t>
            </a:r>
            <a:br>
              <a:rPr lang="en-US" sz="2800" b="1" smtClean="0">
                <a:solidFill>
                  <a:schemeClr val="tx1"/>
                </a:solidFill>
              </a:rPr>
            </a:br>
            <a:r>
              <a:rPr lang="en-US" sz="2800" b="1" smtClean="0">
                <a:solidFill>
                  <a:schemeClr val="tx1"/>
                </a:solidFill>
              </a:rPr>
              <a:t>vending machines with a 5-year life.</a:t>
            </a:r>
          </a:p>
        </p:txBody>
      </p:sp>
      <p:graphicFrame>
        <p:nvGraphicFramePr>
          <p:cNvPr id="18434" name="Object 3"/>
          <p:cNvGraphicFramePr>
            <a:graphicFrameLocks/>
          </p:cNvGraphicFramePr>
          <p:nvPr/>
        </p:nvGraphicFramePr>
        <p:xfrm>
          <a:off x="696913" y="2516188"/>
          <a:ext cx="7758112" cy="3957637"/>
        </p:xfrm>
        <a:graphic>
          <a:graphicData uri="http://schemas.openxmlformats.org/presentationml/2006/ole">
            <p:oleObj spid="_x0000_s7170" name="Worksheet" r:id="rId3" imgW="3295440" imgH="1807920" progId="Excel.Sheet.8">
              <p:embed/>
            </p:oleObj>
          </a:graphicData>
        </a:graphic>
      </p:graphicFrame>
      <p:sp>
        <p:nvSpPr>
          <p:cNvPr id="18436" name="Line 5"/>
          <p:cNvSpPr>
            <a:spLocks noChangeShapeType="1"/>
          </p:cNvSpPr>
          <p:nvPr/>
        </p:nvSpPr>
        <p:spPr bwMode="auto">
          <a:xfrm flipV="1">
            <a:off x="4127500" y="5168900"/>
            <a:ext cx="889000" cy="1320800"/>
          </a:xfrm>
          <a:prstGeom prst="line">
            <a:avLst/>
          </a:prstGeom>
          <a:noFill/>
          <a:ln w="25400">
            <a:solidFill>
              <a:srgbClr val="FC0128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1765300" y="6337300"/>
            <a:ext cx="4241800" cy="431800"/>
          </a:xfrm>
          <a:prstGeom prst="rect">
            <a:avLst/>
          </a:prstGeom>
          <a:solidFill>
            <a:srgbClr val="FFFFFF"/>
          </a:solidFill>
          <a:ln w="25400">
            <a:solidFill>
              <a:srgbClr val="FC0128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>
                <a:latin typeface="Arial" charset="0"/>
              </a:rPr>
              <a:t>($75,000 - $5,000) ÷ 5 years</a:t>
            </a:r>
          </a:p>
        </p:txBody>
      </p:sp>
      <p:sp>
        <p:nvSpPr>
          <p:cNvPr id="214023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Evaluating Capital Investment Proposals:  An Illustration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76400"/>
            <a:ext cx="8458200" cy="1905000"/>
          </a:xfrm>
          <a:noFill/>
        </p:spPr>
        <p:txBody>
          <a:bodyPr>
            <a:normAutofit lnSpcReduction="10000"/>
          </a:bodyPr>
          <a:lstStyle/>
          <a:p>
            <a:pPr algn="ctr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b="1" smtClean="0"/>
              <a:t>Most capital budgeting techniques use </a:t>
            </a:r>
            <a:r>
              <a:rPr lang="en-US" b="1" smtClean="0">
                <a:solidFill>
                  <a:srgbClr val="FC0128"/>
                </a:solidFill>
              </a:rPr>
              <a:t>annual net cash flow</a:t>
            </a:r>
            <a:r>
              <a:rPr lang="en-US" b="1" smtClean="0"/>
              <a:t>.</a:t>
            </a:r>
          </a:p>
          <a:p>
            <a:pPr algn="ctr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b="1" smtClean="0"/>
              <a:t> </a:t>
            </a:r>
          </a:p>
          <a:p>
            <a:pPr algn="ctr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b="1" smtClean="0">
                <a:solidFill>
                  <a:schemeClr val="tx1"/>
                </a:solidFill>
              </a:rPr>
              <a:t>Depreciation is </a:t>
            </a:r>
            <a:r>
              <a:rPr lang="en-US" b="1" smtClean="0">
                <a:solidFill>
                  <a:srgbClr val="FC0128"/>
                </a:solidFill>
              </a:rPr>
              <a:t>not</a:t>
            </a:r>
            <a:r>
              <a:rPr lang="en-US" b="1" smtClean="0">
                <a:solidFill>
                  <a:schemeClr val="tx1"/>
                </a:solidFill>
              </a:rPr>
              <a:t> a cash outflow</a:t>
            </a:r>
            <a:r>
              <a:rPr lang="en-US" b="1" smtClean="0"/>
              <a:t>.</a:t>
            </a:r>
          </a:p>
        </p:txBody>
      </p:sp>
      <p:graphicFrame>
        <p:nvGraphicFramePr>
          <p:cNvPr id="19458" name="Object 4"/>
          <p:cNvGraphicFramePr>
            <a:graphicFrameLocks/>
          </p:cNvGraphicFramePr>
          <p:nvPr/>
        </p:nvGraphicFramePr>
        <p:xfrm>
          <a:off x="168275" y="3870325"/>
          <a:ext cx="8818563" cy="2222500"/>
        </p:xfrm>
        <a:graphic>
          <a:graphicData uri="http://schemas.openxmlformats.org/presentationml/2006/ole">
            <p:oleObj spid="_x0000_s8194" name="Worksheet" r:id="rId3" imgW="2695320" imgH="693720" progId="Excel.Sheet.8">
              <p:embed/>
            </p:oleObj>
          </a:graphicData>
        </a:graphic>
      </p:graphicFrame>
      <p:sp>
        <p:nvSpPr>
          <p:cNvPr id="215045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Evaluating Capital Investment Proposals:  An Illustration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839788" y="1601788"/>
            <a:ext cx="7769225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Star’s Stadium Net Present Value Analysis</a:t>
            </a:r>
          </a:p>
        </p:txBody>
      </p:sp>
      <p:graphicFrame>
        <p:nvGraphicFramePr>
          <p:cNvPr id="20482" name="Object 4"/>
          <p:cNvGraphicFramePr>
            <a:graphicFrameLocks/>
          </p:cNvGraphicFramePr>
          <p:nvPr/>
        </p:nvGraphicFramePr>
        <p:xfrm>
          <a:off x="166688" y="2497138"/>
          <a:ext cx="8734425" cy="2165350"/>
        </p:xfrm>
        <a:graphic>
          <a:graphicData uri="http://schemas.openxmlformats.org/presentationml/2006/ole">
            <p:oleObj spid="_x0000_s9218" name="Worksheet" r:id="rId3" imgW="3676320" imgH="979200" progId="Excel.Sheet.8">
              <p:embed/>
            </p:oleObj>
          </a:graphicData>
        </a:graphic>
      </p:graphicFrame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3913188" y="5529263"/>
            <a:ext cx="4792662" cy="492125"/>
          </a:xfrm>
          <a:prstGeom prst="rect">
            <a:avLst/>
          </a:prstGeom>
          <a:solidFill>
            <a:srgbClr val="C1CEFF"/>
          </a:solidFill>
          <a:ln w="38100" cmpd="dbl">
            <a:solidFill>
              <a:srgbClr val="FC0128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b="1">
                <a:latin typeface="Arial" charset="0"/>
              </a:rPr>
              <a:t>Stars uses a 15% discount rate.</a:t>
            </a:r>
          </a:p>
        </p:txBody>
      </p:sp>
      <p:sp>
        <p:nvSpPr>
          <p:cNvPr id="21607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 Present Value (NPV)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/>
          </p:cNvGraphicFramePr>
          <p:nvPr/>
        </p:nvGraphicFramePr>
        <p:xfrm>
          <a:off x="166688" y="2497138"/>
          <a:ext cx="8734425" cy="2165350"/>
        </p:xfrm>
        <a:graphic>
          <a:graphicData uri="http://schemas.openxmlformats.org/presentationml/2006/ole">
            <p:oleObj spid="_x0000_s10242" name="Worksheet" r:id="rId3" imgW="3676320" imgH="979200" progId="Excel.Sheet.8">
              <p:embed/>
            </p:oleObj>
          </a:graphicData>
        </a:graphic>
      </p:graphicFrame>
      <p:sp>
        <p:nvSpPr>
          <p:cNvPr id="21507" name="Line 3"/>
          <p:cNvSpPr>
            <a:spLocks noChangeShapeType="1"/>
          </p:cNvSpPr>
          <p:nvPr/>
        </p:nvSpPr>
        <p:spPr bwMode="auto">
          <a:xfrm flipV="1">
            <a:off x="3403600" y="3797300"/>
            <a:ext cx="2489200" cy="1930400"/>
          </a:xfrm>
          <a:prstGeom prst="line">
            <a:avLst/>
          </a:prstGeom>
          <a:noFill/>
          <a:ln w="25400">
            <a:solidFill>
              <a:srgbClr val="FC0128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22238" y="4843463"/>
            <a:ext cx="5059362" cy="857250"/>
          </a:xfrm>
          <a:prstGeom prst="rect">
            <a:avLst/>
          </a:prstGeom>
          <a:solidFill>
            <a:srgbClr val="C1CEFF"/>
          </a:solidFill>
          <a:ln w="38100" cmpd="dbl">
            <a:solidFill>
              <a:srgbClr val="FC0128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b="1">
                <a:latin typeface="Arial" charset="0"/>
              </a:rPr>
              <a:t>Present value of an annuity of $1 </a:t>
            </a:r>
          </a:p>
          <a:p>
            <a:pPr algn="ctr"/>
            <a:r>
              <a:rPr lang="en-US" b="1">
                <a:latin typeface="Arial" charset="0"/>
              </a:rPr>
              <a:t>factor for 5 years at 15%.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839788" y="1601788"/>
            <a:ext cx="7769225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Star’s Stadium Net Present Value Analysis</a:t>
            </a:r>
          </a:p>
        </p:txBody>
      </p:sp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5629275" y="3429000"/>
            <a:ext cx="1422400" cy="319088"/>
          </a:xfrm>
          <a:prstGeom prst="rect">
            <a:avLst/>
          </a:prstGeom>
          <a:noFill/>
          <a:ln w="25400">
            <a:solidFill>
              <a:srgbClr val="FC0128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Rectangle 8"/>
          <p:cNvSpPr>
            <a:spLocks noChangeArrowheads="1"/>
          </p:cNvSpPr>
          <p:nvPr/>
        </p:nvSpPr>
        <p:spPr bwMode="auto">
          <a:xfrm>
            <a:off x="7054850" y="3419475"/>
            <a:ext cx="1695450" cy="328613"/>
          </a:xfrm>
          <a:prstGeom prst="rect">
            <a:avLst/>
          </a:prstGeom>
          <a:noFill/>
          <a:ln w="25400">
            <a:solidFill>
              <a:srgbClr val="FC0128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Line 9"/>
          <p:cNvSpPr>
            <a:spLocks noChangeShapeType="1"/>
          </p:cNvSpPr>
          <p:nvPr/>
        </p:nvSpPr>
        <p:spPr bwMode="auto">
          <a:xfrm flipV="1">
            <a:off x="6337300" y="3797300"/>
            <a:ext cx="1193800" cy="2235200"/>
          </a:xfrm>
          <a:prstGeom prst="line">
            <a:avLst/>
          </a:prstGeom>
          <a:noFill/>
          <a:ln w="25400">
            <a:solidFill>
              <a:srgbClr val="FC0128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Rectangle 10"/>
          <p:cNvSpPr>
            <a:spLocks noChangeArrowheads="1"/>
          </p:cNvSpPr>
          <p:nvPr/>
        </p:nvSpPr>
        <p:spPr bwMode="auto">
          <a:xfrm>
            <a:off x="4370388" y="5878513"/>
            <a:ext cx="4641850" cy="492125"/>
          </a:xfrm>
          <a:prstGeom prst="rect">
            <a:avLst/>
          </a:prstGeom>
          <a:solidFill>
            <a:srgbClr val="7B00E4"/>
          </a:solidFill>
          <a:ln w="38100" cmpd="dbl">
            <a:solidFill>
              <a:srgbClr val="FC0128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b="1">
                <a:solidFill>
                  <a:schemeClr val="folHlink"/>
                </a:solidFill>
                <a:latin typeface="Arial" charset="0"/>
              </a:rPr>
              <a:t>   $24,000 ×  3.352  =  $80,448   </a:t>
            </a:r>
          </a:p>
        </p:txBody>
      </p:sp>
      <p:sp>
        <p:nvSpPr>
          <p:cNvPr id="217100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 Present Value (NPV)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/>
          </p:cNvGraphicFramePr>
          <p:nvPr/>
        </p:nvGraphicFramePr>
        <p:xfrm>
          <a:off x="166688" y="2497138"/>
          <a:ext cx="8734425" cy="2165350"/>
        </p:xfrm>
        <a:graphic>
          <a:graphicData uri="http://schemas.openxmlformats.org/presentationml/2006/ole">
            <p:oleObj spid="_x0000_s11266" name="Worksheet" r:id="rId3" imgW="3676320" imgH="979200" progId="Excel.Sheet.8">
              <p:embed/>
            </p:oleObj>
          </a:graphicData>
        </a:graphic>
      </p:graphicFrame>
      <p:sp>
        <p:nvSpPr>
          <p:cNvPr id="22531" name="Line 3"/>
          <p:cNvSpPr>
            <a:spLocks noChangeShapeType="1"/>
          </p:cNvSpPr>
          <p:nvPr/>
        </p:nvSpPr>
        <p:spPr bwMode="auto">
          <a:xfrm flipV="1">
            <a:off x="3586163" y="4102100"/>
            <a:ext cx="2420937" cy="1790700"/>
          </a:xfrm>
          <a:prstGeom prst="line">
            <a:avLst/>
          </a:prstGeom>
          <a:noFill/>
          <a:ln w="25400">
            <a:solidFill>
              <a:srgbClr val="FC0128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060575" y="5475288"/>
            <a:ext cx="3829050" cy="857250"/>
          </a:xfrm>
          <a:prstGeom prst="rect">
            <a:avLst/>
          </a:prstGeom>
          <a:solidFill>
            <a:schemeClr val="tx1"/>
          </a:solidFill>
          <a:ln w="38100" cmpd="dbl">
            <a:solidFill>
              <a:srgbClr val="FC0128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latin typeface="Arial" charset="0"/>
              </a:rPr>
              <a:t>Present value of $1 </a:t>
            </a:r>
          </a:p>
          <a:p>
            <a:pPr algn="ctr"/>
            <a:r>
              <a:rPr lang="en-US" b="1">
                <a:solidFill>
                  <a:srgbClr val="FFFFFF"/>
                </a:solidFill>
                <a:latin typeface="Arial" charset="0"/>
              </a:rPr>
              <a:t>factor for 5 years at 15%.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5629275" y="3778250"/>
            <a:ext cx="1422400" cy="355600"/>
          </a:xfrm>
          <a:prstGeom prst="rect">
            <a:avLst/>
          </a:prstGeom>
          <a:noFill/>
          <a:ln w="25400">
            <a:solidFill>
              <a:srgbClr val="FC0128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839788" y="1601788"/>
            <a:ext cx="7769225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Star’s Stadium Net Present Value Analysis</a:t>
            </a:r>
          </a:p>
        </p:txBody>
      </p:sp>
      <p:sp>
        <p:nvSpPr>
          <p:cNvPr id="21812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 Present Value (NPV)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452438" y="5497513"/>
            <a:ext cx="8270875" cy="844550"/>
          </a:xfrm>
          <a:prstGeom prst="rect">
            <a:avLst/>
          </a:prstGeom>
          <a:solidFill>
            <a:srgbClr val="900784"/>
          </a:solidFill>
          <a:ln w="25400">
            <a:solidFill>
              <a:srgbClr val="FCFEB9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CFEB9"/>
                </a:solidFill>
                <a:latin typeface="Arial" charset="0"/>
              </a:rPr>
              <a:t>Since the NPV is positive, we know the rate of  return is greater than the 15 percent discount rate.</a:t>
            </a:r>
          </a:p>
        </p:txBody>
      </p:sp>
      <p:graphicFrame>
        <p:nvGraphicFramePr>
          <p:cNvPr id="23554" name="Object 3"/>
          <p:cNvGraphicFramePr>
            <a:graphicFrameLocks/>
          </p:cNvGraphicFramePr>
          <p:nvPr/>
        </p:nvGraphicFramePr>
        <p:xfrm>
          <a:off x="166688" y="2497138"/>
          <a:ext cx="8734425" cy="2165350"/>
        </p:xfrm>
        <a:graphic>
          <a:graphicData uri="http://schemas.openxmlformats.org/presentationml/2006/ole">
            <p:oleObj spid="_x0000_s12290" name="Worksheet" r:id="rId3" imgW="3676320" imgH="979200" progId="Excel.Sheet.8">
              <p:embed/>
            </p:oleObj>
          </a:graphicData>
        </a:graphic>
      </p:graphicFrame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839788" y="1601788"/>
            <a:ext cx="7769225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Star’s Stadium Net Present Value Analysis</a:t>
            </a:r>
          </a:p>
        </p:txBody>
      </p:sp>
      <p:sp>
        <p:nvSpPr>
          <p:cNvPr id="21914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 Present Value (NPV)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3"/>
          <p:cNvGraphicFramePr>
            <a:graphicFrameLocks/>
          </p:cNvGraphicFramePr>
          <p:nvPr/>
        </p:nvGraphicFramePr>
        <p:xfrm>
          <a:off x="914400" y="1631950"/>
          <a:ext cx="2992438" cy="4659313"/>
        </p:xfrm>
        <a:graphic>
          <a:graphicData uri="http://schemas.openxmlformats.org/presentationml/2006/ole">
            <p:oleObj spid="_x0000_s13314" name="Clip" r:id="rId3" imgW="3565440" imgH="5546520" progId="MS_ClipArt_Gallery.5">
              <p:embed/>
            </p:oleObj>
          </a:graphicData>
        </a:graphic>
      </p:graphicFrame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4767263" y="2668588"/>
            <a:ext cx="3916362" cy="2835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3600" b="1">
                <a:latin typeface="Arial" charset="0"/>
              </a:rPr>
              <a:t>Let’s use NPV</a:t>
            </a:r>
            <a:br>
              <a:rPr lang="en-US" sz="3600" b="1">
                <a:latin typeface="Arial" charset="0"/>
              </a:rPr>
            </a:br>
            <a:r>
              <a:rPr lang="en-US" sz="3600" b="1">
                <a:latin typeface="Arial" charset="0"/>
              </a:rPr>
              <a:t>concepts with</a:t>
            </a:r>
            <a:br>
              <a:rPr lang="en-US" sz="3600" b="1">
                <a:latin typeface="Arial" charset="0"/>
              </a:rPr>
            </a:br>
            <a:r>
              <a:rPr lang="en-US" sz="3600" b="1">
                <a:latin typeface="Arial" charset="0"/>
              </a:rPr>
              <a:t>an asset replacement decision.</a:t>
            </a:r>
          </a:p>
        </p:txBody>
      </p:sp>
      <p:sp>
        <p:nvSpPr>
          <p:cNvPr id="220167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>
                <a:solidFill>
                  <a:srgbClr val="F6E9B4"/>
                </a:solidFill>
              </a:rPr>
              <a:t>Net Present Value (NPV)</a:t>
            </a:r>
            <a:br>
              <a:rPr lang="en-US" smtClean="0">
                <a:solidFill>
                  <a:srgbClr val="F6E9B4"/>
                </a:solidFill>
              </a:rPr>
            </a:br>
            <a:r>
              <a:rPr lang="en-US" smtClean="0">
                <a:solidFill>
                  <a:srgbClr val="F6E9B4"/>
                </a:solidFill>
              </a:rPr>
              <a:t>Replacing Assets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533525"/>
            <a:ext cx="9067800" cy="676275"/>
          </a:xfrm>
          <a:noFill/>
        </p:spPr>
        <p:txBody>
          <a:bodyPr>
            <a:normAutofit fontScale="92500" lnSpcReduction="20000"/>
          </a:bodyPr>
          <a:lstStyle/>
          <a:p>
            <a:pPr algn="ctr">
              <a:buFont typeface="Wingdings" pitchFamily="2" charset="2"/>
              <a:buNone/>
            </a:pPr>
            <a:r>
              <a:rPr lang="en-US" sz="2400" b="1" smtClean="0"/>
              <a:t>  </a:t>
            </a:r>
            <a:r>
              <a:rPr lang="en-US" sz="2400" b="1" smtClean="0">
                <a:solidFill>
                  <a:schemeClr val="tx1"/>
                </a:solidFill>
              </a:rPr>
              <a:t>The Maine LobStars are considering replacing an old bus with a new bus, each with a 5-year life and zero salvage.</a:t>
            </a:r>
            <a:r>
              <a:rPr lang="en-US" sz="2400" b="1" smtClean="0"/>
              <a:t>  </a:t>
            </a:r>
          </a:p>
        </p:txBody>
      </p:sp>
      <p:graphicFrame>
        <p:nvGraphicFramePr>
          <p:cNvPr id="25602" name="Object 3"/>
          <p:cNvGraphicFramePr>
            <a:graphicFrameLocks/>
          </p:cNvGraphicFramePr>
          <p:nvPr/>
        </p:nvGraphicFramePr>
        <p:xfrm>
          <a:off x="479425" y="2333625"/>
          <a:ext cx="8207375" cy="4167188"/>
        </p:xfrm>
        <a:graphic>
          <a:graphicData uri="http://schemas.openxmlformats.org/presentationml/2006/ole">
            <p:oleObj spid="_x0000_s14338" name="Worksheet" r:id="rId3" imgW="3485880" imgH="1904760" progId="Excel.Sheet.8">
              <p:embed/>
            </p:oleObj>
          </a:graphicData>
        </a:graphic>
      </p:graphicFrame>
      <p:sp>
        <p:nvSpPr>
          <p:cNvPr id="221189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Evaluating Capital Investment Proposals:  An Illustration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676400"/>
            <a:ext cx="8458200" cy="609600"/>
          </a:xfrm>
          <a:noFill/>
        </p:spPr>
        <p:txBody>
          <a:bodyPr/>
          <a:lstStyle/>
          <a:p>
            <a:pPr algn="ctr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b="1" smtClean="0">
                <a:solidFill>
                  <a:schemeClr val="tx1"/>
                </a:solidFill>
              </a:rPr>
              <a:t>Depreciation is </a:t>
            </a:r>
            <a:r>
              <a:rPr lang="en-US" b="1" smtClean="0">
                <a:solidFill>
                  <a:srgbClr val="FC0128"/>
                </a:solidFill>
              </a:rPr>
              <a:t>not</a:t>
            </a:r>
            <a:r>
              <a:rPr lang="en-US" b="1" smtClean="0">
                <a:solidFill>
                  <a:schemeClr val="tx1"/>
                </a:solidFill>
              </a:rPr>
              <a:t> a cash outflow.</a:t>
            </a:r>
            <a:endParaRPr lang="en-US" b="1" smtClean="0"/>
          </a:p>
        </p:txBody>
      </p:sp>
      <p:graphicFrame>
        <p:nvGraphicFramePr>
          <p:cNvPr id="26626" name="Object 4"/>
          <p:cNvGraphicFramePr>
            <a:graphicFrameLocks/>
          </p:cNvGraphicFramePr>
          <p:nvPr/>
        </p:nvGraphicFramePr>
        <p:xfrm>
          <a:off x="168275" y="2270125"/>
          <a:ext cx="8818563" cy="1951038"/>
        </p:xfrm>
        <a:graphic>
          <a:graphicData uri="http://schemas.openxmlformats.org/presentationml/2006/ole">
            <p:oleObj spid="_x0000_s15362" name="Worksheet" r:id="rId3" imgW="2695320" imgH="607680" progId="Excel.Sheet.8">
              <p:embed/>
            </p:oleObj>
          </a:graphicData>
        </a:graphic>
      </p:graphicFrame>
      <p:sp>
        <p:nvSpPr>
          <p:cNvPr id="26628" name="Rectangle 5"/>
          <p:cNvSpPr>
            <a:spLocks noChangeArrowheads="1"/>
          </p:cNvSpPr>
          <p:nvPr/>
        </p:nvSpPr>
        <p:spPr bwMode="auto">
          <a:xfrm>
            <a:off x="1581150" y="4508500"/>
            <a:ext cx="5994400" cy="1879600"/>
          </a:xfrm>
          <a:prstGeom prst="rect">
            <a:avLst/>
          </a:prstGeom>
          <a:solidFill>
            <a:schemeClr val="folHlink"/>
          </a:solidFill>
          <a:ln w="25400">
            <a:solidFill>
              <a:srgbClr val="FC0128"/>
            </a:solidFill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algn="ctr">
              <a:lnSpc>
                <a:spcPct val="95000"/>
              </a:lnSpc>
            </a:pPr>
            <a:r>
              <a:rPr lang="en-US" sz="3200" b="1">
                <a:latin typeface="Arial" charset="0"/>
              </a:rPr>
              <a:t>Tax savings from loss on</a:t>
            </a:r>
            <a:br>
              <a:rPr lang="en-US" sz="3200" b="1">
                <a:latin typeface="Arial" charset="0"/>
              </a:rPr>
            </a:br>
            <a:r>
              <a:rPr lang="en-US" sz="3200" b="1">
                <a:latin typeface="Arial" charset="0"/>
              </a:rPr>
              <a:t>disposal of old bus:</a:t>
            </a:r>
            <a:br>
              <a:rPr lang="en-US" sz="3200" b="1">
                <a:latin typeface="Arial" charset="0"/>
              </a:rPr>
            </a:br>
            <a:endParaRPr lang="en-US" sz="3200" b="1">
              <a:latin typeface="Arial" charset="0"/>
            </a:endParaRPr>
          </a:p>
          <a:p>
            <a:pPr marL="342900" indent="-342900" algn="ctr">
              <a:lnSpc>
                <a:spcPct val="95000"/>
              </a:lnSpc>
            </a:pPr>
            <a:r>
              <a:rPr lang="en-US" sz="3200" b="1">
                <a:latin typeface="Arial" charset="0"/>
              </a:rPr>
              <a:t>$15,000 × 40% = $6,000</a:t>
            </a:r>
          </a:p>
        </p:txBody>
      </p:sp>
      <p:sp>
        <p:nvSpPr>
          <p:cNvPr id="222214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Evaluating Capital Investment Proposals:  An Illustration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/>
          </p:cNvGraphicFramePr>
          <p:nvPr/>
        </p:nvGraphicFramePr>
        <p:xfrm>
          <a:off x="169863" y="2635250"/>
          <a:ext cx="8734425" cy="2522538"/>
        </p:xfrm>
        <a:graphic>
          <a:graphicData uri="http://schemas.openxmlformats.org/presentationml/2006/ole">
            <p:oleObj spid="_x0000_s16386" name="Worksheet" r:id="rId3" imgW="3676320" imgH="1143000" progId="Excel.Sheet.8">
              <p:embed/>
            </p:oleObj>
          </a:graphicData>
        </a:graphic>
      </p:graphicFrame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839788" y="1601788"/>
            <a:ext cx="7769225" cy="942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LobStar’s Bus Net Present Value Analysis, using a 15 percent discount rate.</a:t>
            </a:r>
          </a:p>
        </p:txBody>
      </p:sp>
      <p:sp>
        <p:nvSpPr>
          <p:cNvPr id="22323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 Present Value (NPV)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/>
          </p:cNvGraphicFramePr>
          <p:nvPr/>
        </p:nvGraphicFramePr>
        <p:xfrm>
          <a:off x="169863" y="2635250"/>
          <a:ext cx="8734425" cy="2522538"/>
        </p:xfrm>
        <a:graphic>
          <a:graphicData uri="http://schemas.openxmlformats.org/presentationml/2006/ole">
            <p:oleObj spid="_x0000_s17410" name="Worksheet" r:id="rId3" imgW="3676320" imgH="1143000" progId="Excel.Sheet.8">
              <p:embed/>
            </p:oleObj>
          </a:graphicData>
        </a:graphic>
      </p:graphicFrame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839788" y="1601788"/>
            <a:ext cx="7769225" cy="942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LobStar’s Bus Net Present Value Analysis, using a 15 percent discount rate.</a:t>
            </a:r>
          </a:p>
        </p:txBody>
      </p:sp>
      <p:sp>
        <p:nvSpPr>
          <p:cNvPr id="22426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 Present Value (NPV)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2"/>
          <p:cNvGraphicFramePr>
            <a:graphicFrameLocks/>
          </p:cNvGraphicFramePr>
          <p:nvPr/>
        </p:nvGraphicFramePr>
        <p:xfrm>
          <a:off x="169863" y="2635250"/>
          <a:ext cx="8734425" cy="2522538"/>
        </p:xfrm>
        <a:graphic>
          <a:graphicData uri="http://schemas.openxmlformats.org/presentationml/2006/ole">
            <p:oleObj spid="_x0000_s18434" name="Worksheet" r:id="rId3" imgW="3676320" imgH="1143000" progId="Excel.Sheet.8">
              <p:embed/>
            </p:oleObj>
          </a:graphicData>
        </a:graphic>
      </p:graphicFrame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839788" y="1601788"/>
            <a:ext cx="7769225" cy="942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LobStar’s Bus Net Present Value Analysis, using a 15 percent discount rate.</a:t>
            </a:r>
          </a:p>
        </p:txBody>
      </p:sp>
      <p:sp>
        <p:nvSpPr>
          <p:cNvPr id="22528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 Present Value (NPV)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ChangeArrowheads="1"/>
          </p:cNvSpPr>
          <p:nvPr/>
        </p:nvSpPr>
        <p:spPr bwMode="auto">
          <a:xfrm>
            <a:off x="452438" y="5497513"/>
            <a:ext cx="8270875" cy="844550"/>
          </a:xfrm>
          <a:prstGeom prst="rect">
            <a:avLst/>
          </a:prstGeom>
          <a:solidFill>
            <a:srgbClr val="900784"/>
          </a:solidFill>
          <a:ln w="25400">
            <a:solidFill>
              <a:srgbClr val="FCFEB9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CFEB9"/>
                </a:solidFill>
                <a:latin typeface="Arial" charset="0"/>
              </a:rPr>
              <a:t>Since the NPV is negative, we know the rate of  return is less than the 15 percent discount rate.</a:t>
            </a:r>
          </a:p>
        </p:txBody>
      </p:sp>
      <p:graphicFrame>
        <p:nvGraphicFramePr>
          <p:cNvPr id="30722" name="Object 3"/>
          <p:cNvGraphicFramePr>
            <a:graphicFrameLocks/>
          </p:cNvGraphicFramePr>
          <p:nvPr/>
        </p:nvGraphicFramePr>
        <p:xfrm>
          <a:off x="169863" y="2635250"/>
          <a:ext cx="8734425" cy="2522538"/>
        </p:xfrm>
        <a:graphic>
          <a:graphicData uri="http://schemas.openxmlformats.org/presentationml/2006/ole">
            <p:oleObj spid="_x0000_s19458" name="Worksheet" r:id="rId3" imgW="3676320" imgH="1143000" progId="Excel.Sheet.8">
              <p:embed/>
            </p:oleObj>
          </a:graphicData>
        </a:graphic>
      </p:graphicFrame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839788" y="1601788"/>
            <a:ext cx="7769225" cy="942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latin typeface="Arial" charset="0"/>
              </a:rPr>
              <a:t>LobStar’s Bus Net Present Value Analysis, using a 15 percent discount rate.</a:t>
            </a:r>
          </a:p>
        </p:txBody>
      </p:sp>
      <p:sp>
        <p:nvSpPr>
          <p:cNvPr id="22631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 Present Value (NPV)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676400"/>
            <a:ext cx="8458200" cy="2633663"/>
          </a:xfrm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>
                <a:solidFill>
                  <a:schemeClr val="tx1"/>
                </a:solidFill>
              </a:rPr>
              <a:t>Capital budgeting involves many estimates.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l"/>
            </a:pPr>
            <a:r>
              <a:rPr lang="en-US" smtClean="0">
                <a:solidFill>
                  <a:schemeClr val="tx1"/>
                </a:solidFill>
              </a:rPr>
              <a:t>Estimates may be pessimistic or optimistic.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l"/>
            </a:pPr>
            <a:r>
              <a:rPr lang="en-US" smtClean="0">
                <a:solidFill>
                  <a:schemeClr val="tx1"/>
                </a:solidFill>
              </a:rPr>
              <a:t>Uncertainty about the future may impact estimates.</a:t>
            </a:r>
          </a:p>
        </p:txBody>
      </p:sp>
      <p:sp>
        <p:nvSpPr>
          <p:cNvPr id="227335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Behavioral Issues</a:t>
            </a:r>
            <a:br>
              <a:rPr lang="en-US" smtClean="0"/>
            </a:br>
            <a:r>
              <a:rPr lang="en-US" smtClean="0"/>
              <a:t>in Capital Budgeting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8458200" cy="2478088"/>
          </a:xfrm>
          <a:noFill/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mtClean="0">
                <a:solidFill>
                  <a:schemeClr val="tx2"/>
                </a:solidFill>
              </a:rPr>
              <a:t> Conflicts may exist between short-run performance measures and long-run capital budgeting criteria.</a:t>
            </a:r>
          </a:p>
        </p:txBody>
      </p:sp>
      <p:sp>
        <p:nvSpPr>
          <p:cNvPr id="229383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Behavioral Issues</a:t>
            </a:r>
            <a:br>
              <a:rPr lang="en-US" smtClean="0"/>
            </a:br>
            <a:r>
              <a:rPr lang="en-US" smtClean="0"/>
              <a:t>in Capital Budgeting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63513" y="1676400"/>
            <a:ext cx="8458200" cy="4724400"/>
          </a:xfrm>
          <a:noFill/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mtClean="0">
                <a:solidFill>
                  <a:schemeClr val="tx2"/>
                </a:solidFill>
              </a:rPr>
              <a:t>   A follow-up after the project has been approved to see whether or not expected results are actually realized.</a:t>
            </a:r>
          </a:p>
        </p:txBody>
      </p:sp>
      <p:graphicFrame>
        <p:nvGraphicFramePr>
          <p:cNvPr id="31746" name="Object 3"/>
          <p:cNvGraphicFramePr>
            <a:graphicFrameLocks/>
          </p:cNvGraphicFramePr>
          <p:nvPr/>
        </p:nvGraphicFramePr>
        <p:xfrm>
          <a:off x="2543175" y="3200400"/>
          <a:ext cx="3787775" cy="3200400"/>
        </p:xfrm>
        <a:graphic>
          <a:graphicData uri="http://schemas.openxmlformats.org/presentationml/2006/ole">
            <p:oleObj spid="_x0000_s20482" name="Clip" r:id="rId3" imgW="11795040" imgH="9975600" progId="MS_ClipArt_Gallery.5">
              <p:embed/>
            </p:oleObj>
          </a:graphicData>
        </a:graphic>
      </p:graphicFrame>
      <p:sp>
        <p:nvSpPr>
          <p:cNvPr id="2314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Capital Budget Audit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>
            <a:lvl1pPr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folHlink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folHlink"/>
                </a:solidFill>
                <a:latin typeface="Times New Roman" charset="0"/>
              </a:defRPr>
            </a:lvl2pPr>
            <a:lvl3pPr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folHlink"/>
                </a:solidFill>
                <a:latin typeface="Times New Roman" charset="0"/>
              </a:defRPr>
            </a:lvl3pPr>
            <a:lvl4pPr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folHlink"/>
                </a:solidFill>
                <a:latin typeface="Times New Roman" charset="0"/>
              </a:defRPr>
            </a:lvl4pPr>
            <a:lvl5pPr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folHlink"/>
                </a:solidFill>
                <a:latin typeface="Times New Roman" charset="0"/>
              </a:defRPr>
            </a:lvl5pPr>
            <a:lvl6pPr marL="457200"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folHlink"/>
                </a:solidFill>
                <a:latin typeface="Times New Roman" charset="0"/>
              </a:defRPr>
            </a:lvl6pPr>
            <a:lvl7pPr marL="914400"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folHlink"/>
                </a:solidFill>
                <a:latin typeface="Times New Roman" charset="0"/>
              </a:defRPr>
            </a:lvl7pPr>
            <a:lvl8pPr marL="1371600"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folHlink"/>
                </a:solidFill>
                <a:latin typeface="Times New Roman" charset="0"/>
              </a:defRPr>
            </a:lvl8pPr>
            <a:lvl9pPr marL="1828800"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folHlink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sz="3200" dirty="0" smtClean="0"/>
              <a:t>Source: Adopted from McGraw-Hill/Irvin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832</Words>
  <Application>Microsoft Office PowerPoint</Application>
  <PresentationFormat>On-screen Show (4:3)</PresentationFormat>
  <Paragraphs>114</Paragraphs>
  <Slides>31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Office Theme</vt:lpstr>
      <vt:lpstr>Microsoft Clip Gallery</vt:lpstr>
      <vt:lpstr>Microsoft Excel Worksheet</vt:lpstr>
      <vt:lpstr>Capital Budgeting </vt:lpstr>
      <vt:lpstr>Payback Period</vt:lpstr>
      <vt:lpstr>Payback Period</vt:lpstr>
      <vt:lpstr>Return on Average Investment (ROI)</vt:lpstr>
      <vt:lpstr>Return on Average Investment (ROI)</vt:lpstr>
      <vt:lpstr>Return on Average Investment (ROI)</vt:lpstr>
      <vt:lpstr>Discounting Future Cash Flows</vt:lpstr>
      <vt:lpstr>Net Present Value (NPV)</vt:lpstr>
      <vt:lpstr>Net Present Value (NPV)</vt:lpstr>
      <vt:lpstr>Net Present Value (NPV)</vt:lpstr>
      <vt:lpstr>Net Present Value (NPV) Question</vt:lpstr>
      <vt:lpstr>Net Present Value (NPV) Question</vt:lpstr>
      <vt:lpstr>Net Present Value (NPV) Question</vt:lpstr>
      <vt:lpstr>Net Present Value (NPV)</vt:lpstr>
      <vt:lpstr>Evaluating Capital Investment Proposals:  An Illustration</vt:lpstr>
      <vt:lpstr>Evaluating Capital Investment Proposals:  An Illustration</vt:lpstr>
      <vt:lpstr>Net Present Value (NPV)</vt:lpstr>
      <vt:lpstr>Net Present Value (NPV)</vt:lpstr>
      <vt:lpstr>Net Present Value (NPV)</vt:lpstr>
      <vt:lpstr>Net Present Value (NPV)</vt:lpstr>
      <vt:lpstr>Net Present Value (NPV) Replacing Assets</vt:lpstr>
      <vt:lpstr>Evaluating Capital Investment Proposals:  An Illustration</vt:lpstr>
      <vt:lpstr>Evaluating Capital Investment Proposals:  An Illustration</vt:lpstr>
      <vt:lpstr>Net Present Value (NPV)</vt:lpstr>
      <vt:lpstr>Net Present Value (NPV)</vt:lpstr>
      <vt:lpstr>Net Present Value (NPV)</vt:lpstr>
      <vt:lpstr>Net Present Value (NPV)</vt:lpstr>
      <vt:lpstr>Behavioral Issues in Capital Budgeting</vt:lpstr>
      <vt:lpstr>Behavioral Issues in Capital Budgeting</vt:lpstr>
      <vt:lpstr>Capital Budget Audit</vt:lpstr>
      <vt:lpstr>Source: Adopted from McGraw-Hill/Irvin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Capital Budgeting </dc:title>
  <dc:creator>vcomsats</dc:creator>
  <cp:lastModifiedBy>vcomsats</cp:lastModifiedBy>
  <cp:revision>2</cp:revision>
  <dcterms:created xsi:type="dcterms:W3CDTF">2013-04-24T07:32:26Z</dcterms:created>
  <dcterms:modified xsi:type="dcterms:W3CDTF">2013-04-24T08:33:01Z</dcterms:modified>
</cp:coreProperties>
</file>