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xls" ContentType="application/vnd.ms-exce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doc" ContentType="application/msword"/>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301"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e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21865A-2FD6-485C-8720-D8BD37B18260}" type="datetimeFigureOut">
              <a:rPr lang="en-US" smtClean="0"/>
              <a:t>4/3/2013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935506-12C9-4934-93CE-63B7AA034899}"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96D3440-D3C7-4A28-BB08-8361ADCB83FF}" type="datetimeFigureOut">
              <a:rPr lang="en-US" smtClean="0"/>
              <a:t>4/3/2013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EA66A8-5D62-411F-B20E-9BB7FAE3FDC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6D3440-D3C7-4A28-BB08-8361ADCB83FF}" type="datetimeFigureOut">
              <a:rPr lang="en-US" smtClean="0"/>
              <a:t>4/3/2013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EA66A8-5D62-411F-B20E-9BB7FAE3FDC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6D3440-D3C7-4A28-BB08-8361ADCB83FF}" type="datetimeFigureOut">
              <a:rPr lang="en-US" smtClean="0"/>
              <a:t>4/3/2013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EA66A8-5D62-411F-B20E-9BB7FAE3FDC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96D3440-D3C7-4A28-BB08-8361ADCB83FF}" type="datetimeFigureOut">
              <a:rPr lang="en-US" smtClean="0"/>
              <a:t>4/3/2013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EA66A8-5D62-411F-B20E-9BB7FAE3FDC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96D3440-D3C7-4A28-BB08-8361ADCB83FF}" type="datetimeFigureOut">
              <a:rPr lang="en-US" smtClean="0"/>
              <a:t>4/3/2013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EA66A8-5D62-411F-B20E-9BB7FAE3FDC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96D3440-D3C7-4A28-BB08-8361ADCB83FF}" type="datetimeFigureOut">
              <a:rPr lang="en-US" smtClean="0"/>
              <a:t>4/3/2013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EA66A8-5D62-411F-B20E-9BB7FAE3FDC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6D3440-D3C7-4A28-BB08-8361ADCB83FF}" type="datetimeFigureOut">
              <a:rPr lang="en-US" smtClean="0"/>
              <a:t>4/3/2013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EA66A8-5D62-411F-B20E-9BB7FAE3FDC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6D3440-D3C7-4A28-BB08-8361ADCB83FF}" type="datetimeFigureOut">
              <a:rPr lang="en-US" smtClean="0"/>
              <a:t>4/3/2013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EA66A8-5D62-411F-B20E-9BB7FAE3FDC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6D3440-D3C7-4A28-BB08-8361ADCB83FF}" type="datetimeFigureOut">
              <a:rPr lang="en-US" smtClean="0"/>
              <a:t>4/3/2013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EA66A8-5D62-411F-B20E-9BB7FAE3FDC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6D3440-D3C7-4A28-BB08-8361ADCB83FF}" type="datetimeFigureOut">
              <a:rPr lang="en-US" smtClean="0"/>
              <a:t>4/3/2013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EA66A8-5D62-411F-B20E-9BB7FAE3FDC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6D3440-D3C7-4A28-BB08-8361ADCB83FF}" type="datetimeFigureOut">
              <a:rPr lang="en-US" smtClean="0"/>
              <a:t>4/3/2013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EA66A8-5D62-411F-B20E-9BB7FAE3FDC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6D3440-D3C7-4A28-BB08-8361ADCB83FF}" type="datetimeFigureOut">
              <a:rPr lang="en-US" smtClean="0"/>
              <a:t>4/3/2013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EA66A8-5D62-411F-B20E-9BB7FAE3FDC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12.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3.xml.rels><?xml version="1.0" encoding="UTF-8" standalone="yes"?>
<Relationships xmlns="http://schemas.openxmlformats.org/package/2006/relationships"><Relationship Id="rId3" Type="http://schemas.openxmlformats.org/officeDocument/2006/relationships/oleObject" Target="../embeddings/Microsoft_Office_Word_97_-_2003_Document2.doc"/><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Microsoft_Office_Excel_97-2003_Worksheet3.xls"/></Relationships>
</file>

<file path=ppt/slides/_rels/slide14.xml.rels><?xml version="1.0" encoding="UTF-8" standalone="yes"?>
<Relationships xmlns="http://schemas.openxmlformats.org/package/2006/relationships"><Relationship Id="rId3" Type="http://schemas.openxmlformats.org/officeDocument/2006/relationships/oleObject" Target="../embeddings/Microsoft_Office_Word_97_-_2003_Document4.doc"/><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Microsoft_Office_Excel_97-2003_Worksheet5.xls"/></Relationships>
</file>

<file path=ppt/slides/_rels/slide15.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slideLayout" Target="../slideLayouts/slideLayout2.xml"/><Relationship Id="rId4" Type="http://schemas.openxmlformats.org/officeDocument/2006/relationships/image" Target="../media/image11.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oleObject2.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Microsoft_Office_Excel_97-2003_Worksheet6.xl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9.xml.rels><?xml version="1.0" encoding="UTF-8" standalone="yes"?>
<Relationships xmlns="http://schemas.openxmlformats.org/package/2006/relationships"><Relationship Id="rId3" Type="http://schemas.openxmlformats.org/officeDocument/2006/relationships/oleObject" Target="../embeddings/Microsoft_Office_Word_97_-_2003_Document7.doc"/><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0.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slideLayout" Target="../slideLayouts/slideLayout2.xml"/><Relationship Id="rId4" Type="http://schemas.openxmlformats.org/officeDocument/2006/relationships/image" Target="../media/image17.w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Microsoft_Office_Excel_97-2003_Worksheet8.xl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5.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slideLayout" Target="../slideLayouts/slideLayout2.xml"/><Relationship Id="rId4" Type="http://schemas.openxmlformats.org/officeDocument/2006/relationships/image" Target="../media/image22.wmf"/></Relationships>
</file>

<file path=ppt/slides/_rels/slide26.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solidFill>
                  <a:srgbClr val="000099"/>
                </a:solidFill>
                <a:latin typeface="Arial Black" pitchFamily="34" charset="0"/>
              </a:rPr>
              <a:t>Plant Assets, Natural Resources, and Intangible Assets</a:t>
            </a:r>
            <a:br>
              <a:rPr lang="en-US" b="1" dirty="0">
                <a:solidFill>
                  <a:srgbClr val="000099"/>
                </a:solidFill>
                <a:latin typeface="Arial Black" pitchFamily="34" charset="0"/>
              </a:rPr>
            </a:br>
            <a:endParaRPr lang="en-US" dirty="0"/>
          </a:p>
        </p:txBody>
      </p:sp>
      <p:sp>
        <p:nvSpPr>
          <p:cNvPr id="3" name="Subtitle 2"/>
          <p:cNvSpPr>
            <a:spLocks noGrp="1"/>
          </p:cNvSpPr>
          <p:nvPr>
            <p:ph type="subTitle" idx="1"/>
          </p:nvPr>
        </p:nvSpPr>
        <p:spPr/>
        <p:txBody>
          <a:bodyPr>
            <a:normAutofit/>
          </a:bodyPr>
          <a:lstStyle/>
          <a:p>
            <a:r>
              <a:rPr lang="en-US" sz="4000" dirty="0" smtClean="0">
                <a:solidFill>
                  <a:schemeClr val="tx1"/>
                </a:solidFill>
              </a:rPr>
              <a:t>LECTURE</a:t>
            </a:r>
            <a:r>
              <a:rPr lang="en-US" sz="4000" dirty="0" smtClean="0"/>
              <a:t> </a:t>
            </a:r>
            <a:r>
              <a:rPr lang="en-US" sz="4000" dirty="0" smtClean="0">
                <a:solidFill>
                  <a:schemeClr val="tx1"/>
                </a:solidFill>
              </a:rPr>
              <a:t>11</a:t>
            </a:r>
            <a:endParaRPr lang="en-US" sz="4000"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817942" y="410766"/>
            <a:ext cx="7489976" cy="669673"/>
          </a:xfrm>
          <a:prstGeom prst="rect">
            <a:avLst/>
          </a:prstGeom>
          <a:noFill/>
          <a:ln w="12700">
            <a:noFill/>
            <a:miter lim="800000"/>
            <a:headEnd/>
            <a:tailEnd/>
          </a:ln>
        </p:spPr>
        <p:txBody>
          <a:bodyPr lIns="85577" tIns="42038" rIns="85577" bIns="42038">
            <a:spAutoFit/>
          </a:bodyPr>
          <a:lstStyle/>
          <a:p>
            <a:pPr algn="ctr" eaLnBrk="0" hangingPunct="0">
              <a:spcBef>
                <a:spcPct val="50000"/>
              </a:spcBef>
            </a:pPr>
            <a:r>
              <a:rPr lang="en-US" sz="3800" b="1" dirty="0">
                <a:solidFill>
                  <a:srgbClr val="000099"/>
                </a:solidFill>
                <a:latin typeface="Arial Black" pitchFamily="34" charset="0"/>
              </a:rPr>
              <a:t>DECLINING-BALANCE</a:t>
            </a:r>
          </a:p>
        </p:txBody>
      </p:sp>
      <p:sp>
        <p:nvSpPr>
          <p:cNvPr id="31747" name="Rectangle 3"/>
          <p:cNvSpPr>
            <a:spLocks noGrp="1" noChangeArrowheads="1"/>
          </p:cNvSpPr>
          <p:nvPr>
            <p:ph type="body" idx="1"/>
          </p:nvPr>
        </p:nvSpPr>
        <p:spPr>
          <a:xfrm>
            <a:off x="743857" y="1611810"/>
            <a:ext cx="7801429" cy="5121175"/>
          </a:xfrm>
          <a:noFill/>
        </p:spPr>
        <p:txBody>
          <a:bodyPr lIns="91583" tIns="45040" rIns="91583" bIns="45040"/>
          <a:lstStyle/>
          <a:p>
            <a:pPr marL="0" indent="0" defTabSz="378407">
              <a:lnSpc>
                <a:spcPct val="90000"/>
              </a:lnSpc>
              <a:buClr>
                <a:srgbClr val="BC3700"/>
              </a:buClr>
            </a:pPr>
            <a:r>
              <a:rPr lang="en-US" sz="3000" b="1" dirty="0">
                <a:latin typeface="Times New Roman" pitchFamily="18" charset="0"/>
              </a:rPr>
              <a:t> Decreasing annual depreciation expense 	over the 	asset’s useful life</a:t>
            </a:r>
          </a:p>
          <a:p>
            <a:pPr marL="0" indent="0" defTabSz="378407">
              <a:lnSpc>
                <a:spcPct val="90000"/>
              </a:lnSpc>
              <a:buClr>
                <a:srgbClr val="BC3700"/>
              </a:buClr>
            </a:pPr>
            <a:r>
              <a:rPr lang="en-US" sz="3000" b="1" dirty="0">
                <a:latin typeface="Times New Roman" pitchFamily="18" charset="0"/>
              </a:rPr>
              <a:t> Periodic depreciation is based on a 	*</a:t>
            </a:r>
            <a:r>
              <a:rPr lang="en-US" sz="3000" b="1" dirty="0">
                <a:solidFill>
                  <a:srgbClr val="BC3700"/>
                </a:solidFill>
                <a:latin typeface="Times New Roman" pitchFamily="18" charset="0"/>
              </a:rPr>
              <a:t>declining book value</a:t>
            </a:r>
            <a:r>
              <a:rPr lang="en-US" sz="3000" b="1" dirty="0">
                <a:latin typeface="Times New Roman" pitchFamily="18" charset="0"/>
              </a:rPr>
              <a:t> 	</a:t>
            </a:r>
          </a:p>
          <a:p>
            <a:pPr lvl="1" defTabSz="378407">
              <a:lnSpc>
                <a:spcPct val="90000"/>
              </a:lnSpc>
              <a:buClr>
                <a:srgbClr val="BC3700"/>
              </a:buClr>
            </a:pPr>
            <a:r>
              <a:rPr lang="en-US" sz="2700" b="1" dirty="0">
                <a:latin typeface="Times New Roman" pitchFamily="18" charset="0"/>
              </a:rPr>
              <a:t>(cost </a:t>
            </a:r>
            <a:r>
              <a:rPr lang="en-US" sz="2700" b="1" dirty="0">
                <a:latin typeface="Times New Roman" pitchFamily="18" charset="0"/>
                <a:cs typeface="Times New Roman" pitchFamily="18" charset="0"/>
              </a:rPr>
              <a:t>- </a:t>
            </a:r>
            <a:r>
              <a:rPr lang="en-US" sz="2700" b="1" dirty="0">
                <a:latin typeface="Times New Roman" pitchFamily="18" charset="0"/>
              </a:rPr>
              <a:t>accumulated depreciation)</a:t>
            </a:r>
          </a:p>
          <a:p>
            <a:pPr marL="0" indent="0" defTabSz="378407">
              <a:lnSpc>
                <a:spcPct val="90000"/>
              </a:lnSpc>
              <a:buClr>
                <a:srgbClr val="BC3700"/>
              </a:buClr>
            </a:pPr>
            <a:r>
              <a:rPr lang="en-US" sz="3000" b="1" dirty="0">
                <a:latin typeface="Times New Roman" pitchFamily="18" charset="0"/>
              </a:rPr>
              <a:t>  To compute annual depreciation expense</a:t>
            </a:r>
          </a:p>
          <a:p>
            <a:pPr lvl="1" defTabSz="378407">
              <a:lnSpc>
                <a:spcPct val="90000"/>
              </a:lnSpc>
              <a:buClr>
                <a:srgbClr val="BC3700"/>
              </a:buClr>
            </a:pPr>
            <a:r>
              <a:rPr lang="en-US" sz="2600" b="1" dirty="0">
                <a:latin typeface="Times New Roman" pitchFamily="18" charset="0"/>
              </a:rPr>
              <a:t>Multiply the </a:t>
            </a:r>
            <a:r>
              <a:rPr lang="en-US" sz="2600" b="1" dirty="0">
                <a:solidFill>
                  <a:srgbClr val="BC3700"/>
                </a:solidFill>
                <a:latin typeface="Times New Roman" pitchFamily="18" charset="0"/>
              </a:rPr>
              <a:t>book value at the beginning of the year</a:t>
            </a:r>
            <a:r>
              <a:rPr lang="en-US" sz="2600" b="1" dirty="0">
                <a:latin typeface="Times New Roman" pitchFamily="18" charset="0"/>
              </a:rPr>
              <a:t> by the </a:t>
            </a:r>
            <a:r>
              <a:rPr lang="en-US" sz="2600" b="1" dirty="0">
                <a:solidFill>
                  <a:srgbClr val="BC3700"/>
                </a:solidFill>
                <a:latin typeface="Times New Roman" pitchFamily="18" charset="0"/>
              </a:rPr>
              <a:t>declining-balance depreciation rate</a:t>
            </a:r>
            <a:endParaRPr lang="en-US" sz="2600" b="1" dirty="0">
              <a:latin typeface="Times New Roman" pitchFamily="18" charset="0"/>
            </a:endParaRPr>
          </a:p>
          <a:p>
            <a:pPr marL="0" indent="0" defTabSz="378407">
              <a:lnSpc>
                <a:spcPct val="90000"/>
              </a:lnSpc>
              <a:buClr>
                <a:srgbClr val="BC3700"/>
              </a:buClr>
            </a:pPr>
            <a:r>
              <a:rPr lang="en-US" sz="3000" b="1" dirty="0">
                <a:latin typeface="Times New Roman" pitchFamily="18" charset="0"/>
              </a:rPr>
              <a:t> Depreciation rate remains constant from 	year to year</a:t>
            </a:r>
          </a:p>
          <a:p>
            <a:pPr lvl="1" defTabSz="378407">
              <a:lnSpc>
                <a:spcPct val="90000"/>
              </a:lnSpc>
              <a:buClr>
                <a:srgbClr val="BC3700"/>
              </a:buClr>
            </a:pPr>
            <a:r>
              <a:rPr lang="en-US" sz="2600" b="1" dirty="0">
                <a:latin typeface="Times New Roman" pitchFamily="18" charset="0"/>
              </a:rPr>
              <a:t>book value declines each year</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 calcmode="lin" valueType="num">
                                      <p:cBhvr additive="base">
                                        <p:cTn id="7" dur="500" fill="hold"/>
                                        <p:tgtEl>
                                          <p:spTgt spid="3174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17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1747">
                                            <p:txEl>
                                              <p:pRg st="1" end="1"/>
                                            </p:txEl>
                                          </p:spTgt>
                                        </p:tgtEl>
                                        <p:attrNameLst>
                                          <p:attrName>style.visibility</p:attrName>
                                        </p:attrNameLst>
                                      </p:cBhvr>
                                      <p:to>
                                        <p:strVal val="visible"/>
                                      </p:to>
                                    </p:set>
                                    <p:anim calcmode="lin" valueType="num">
                                      <p:cBhvr additive="base">
                                        <p:cTn id="13" dur="500" fill="hold"/>
                                        <p:tgtEl>
                                          <p:spTgt spid="3174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1747">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1747">
                                            <p:txEl>
                                              <p:pRg st="2" end="2"/>
                                            </p:txEl>
                                          </p:spTgt>
                                        </p:tgtEl>
                                        <p:attrNameLst>
                                          <p:attrName>style.visibility</p:attrName>
                                        </p:attrNameLst>
                                      </p:cBhvr>
                                      <p:to>
                                        <p:strVal val="visible"/>
                                      </p:to>
                                    </p:set>
                                    <p:anim calcmode="lin" valueType="num">
                                      <p:cBhvr additive="base">
                                        <p:cTn id="17" dur="500" fill="hold"/>
                                        <p:tgtEl>
                                          <p:spTgt spid="31747">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174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31747">
                                            <p:txEl>
                                              <p:pRg st="3" end="3"/>
                                            </p:txEl>
                                          </p:spTgt>
                                        </p:tgtEl>
                                        <p:attrNameLst>
                                          <p:attrName>style.visibility</p:attrName>
                                        </p:attrNameLst>
                                      </p:cBhvr>
                                      <p:to>
                                        <p:strVal val="visible"/>
                                      </p:to>
                                    </p:set>
                                    <p:anim calcmode="lin" valueType="num">
                                      <p:cBhvr additive="base">
                                        <p:cTn id="23" dur="500" fill="hold"/>
                                        <p:tgtEl>
                                          <p:spTgt spid="31747">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1747">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1747">
                                            <p:txEl>
                                              <p:pRg st="4" end="4"/>
                                            </p:txEl>
                                          </p:spTgt>
                                        </p:tgtEl>
                                        <p:attrNameLst>
                                          <p:attrName>style.visibility</p:attrName>
                                        </p:attrNameLst>
                                      </p:cBhvr>
                                      <p:to>
                                        <p:strVal val="visible"/>
                                      </p:to>
                                    </p:set>
                                    <p:anim calcmode="lin" valueType="num">
                                      <p:cBhvr additive="base">
                                        <p:cTn id="27" dur="500" fill="hold"/>
                                        <p:tgtEl>
                                          <p:spTgt spid="31747">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3174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31747">
                                            <p:txEl>
                                              <p:pRg st="5" end="5"/>
                                            </p:txEl>
                                          </p:spTgt>
                                        </p:tgtEl>
                                        <p:attrNameLst>
                                          <p:attrName>style.visibility</p:attrName>
                                        </p:attrNameLst>
                                      </p:cBhvr>
                                      <p:to>
                                        <p:strVal val="visible"/>
                                      </p:to>
                                    </p:set>
                                    <p:anim calcmode="lin" valueType="num">
                                      <p:cBhvr additive="base">
                                        <p:cTn id="33" dur="500" fill="hold"/>
                                        <p:tgtEl>
                                          <p:spTgt spid="31747">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31747">
                                            <p:txEl>
                                              <p:pRg st="5" end="5"/>
                                            </p:tx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31747">
                                            <p:txEl>
                                              <p:pRg st="6" end="6"/>
                                            </p:txEl>
                                          </p:spTgt>
                                        </p:tgtEl>
                                        <p:attrNameLst>
                                          <p:attrName>style.visibility</p:attrName>
                                        </p:attrNameLst>
                                      </p:cBhvr>
                                      <p:to>
                                        <p:strVal val="visible"/>
                                      </p:to>
                                    </p:set>
                                    <p:anim calcmode="lin" valueType="num">
                                      <p:cBhvr additive="base">
                                        <p:cTn id="37" dur="500" fill="hold"/>
                                        <p:tgtEl>
                                          <p:spTgt spid="31747">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1747">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body" idx="1"/>
          </p:nvPr>
        </p:nvSpPr>
        <p:spPr>
          <a:xfrm>
            <a:off x="650119" y="1820169"/>
            <a:ext cx="7895167" cy="4680644"/>
          </a:xfrm>
          <a:noFill/>
        </p:spPr>
        <p:txBody>
          <a:bodyPr lIns="91583" tIns="45040" rIns="91583" bIns="45040"/>
          <a:lstStyle/>
          <a:p>
            <a:pPr eaLnBrk="1" hangingPunct="1">
              <a:lnSpc>
                <a:spcPct val="90000"/>
              </a:lnSpc>
              <a:buClr>
                <a:srgbClr val="BC3700"/>
              </a:buClr>
            </a:pPr>
            <a:r>
              <a:rPr lang="en-US" sz="2400" b="1" dirty="0">
                <a:latin typeface="Times New Roman" pitchFamily="18" charset="0"/>
              </a:rPr>
              <a:t>Book value for the first year is the cost of the asset. </a:t>
            </a:r>
          </a:p>
          <a:p>
            <a:pPr lvl="1" eaLnBrk="1" hangingPunct="1">
              <a:lnSpc>
                <a:spcPct val="90000"/>
              </a:lnSpc>
              <a:buClr>
                <a:srgbClr val="BC3700"/>
              </a:buClr>
            </a:pPr>
            <a:r>
              <a:rPr lang="en-US" sz="1900" b="1" dirty="0">
                <a:latin typeface="Times New Roman" pitchFamily="18" charset="0"/>
              </a:rPr>
              <a:t>Balance in accumulated depreciation at the beginning of the asset’s useful life is zero</a:t>
            </a:r>
          </a:p>
          <a:p>
            <a:pPr eaLnBrk="1" hangingPunct="1">
              <a:lnSpc>
                <a:spcPct val="90000"/>
              </a:lnSpc>
              <a:buClr>
                <a:srgbClr val="BC3700"/>
              </a:buClr>
            </a:pPr>
            <a:r>
              <a:rPr lang="en-US" sz="2400" b="1" dirty="0">
                <a:latin typeface="Times New Roman" pitchFamily="18" charset="0"/>
              </a:rPr>
              <a:t>In subsequent years, book value is the difference between cost and accumulated depreciation at the beginning of the year.</a:t>
            </a:r>
          </a:p>
          <a:p>
            <a:pPr eaLnBrk="1" hangingPunct="1">
              <a:lnSpc>
                <a:spcPct val="90000"/>
              </a:lnSpc>
              <a:buClr>
                <a:srgbClr val="BC3700"/>
              </a:buClr>
            </a:pPr>
            <a:r>
              <a:rPr lang="en-US" sz="2600" b="1" dirty="0">
                <a:latin typeface="Times New Roman" pitchFamily="18" charset="0"/>
              </a:rPr>
              <a:t>Formula for computing depreciation expense:</a:t>
            </a:r>
          </a:p>
          <a:p>
            <a:pPr eaLnBrk="1" hangingPunct="1">
              <a:lnSpc>
                <a:spcPct val="90000"/>
              </a:lnSpc>
              <a:buClr>
                <a:srgbClr val="BC3700"/>
              </a:buClr>
            </a:pPr>
            <a:r>
              <a:rPr lang="en-US" sz="2400" b="1" dirty="0">
                <a:solidFill>
                  <a:srgbClr val="BC3700"/>
                </a:solidFill>
                <a:latin typeface="Times New Roman" pitchFamily="18" charset="0"/>
              </a:rPr>
              <a:t>Book Value at Beginning of Year x Declining Balance Rate = Annual Depreciation Expense</a:t>
            </a:r>
            <a:endParaRPr lang="en-US" sz="2400" b="1" dirty="0">
              <a:latin typeface="Times New Roman" pitchFamily="18" charset="0"/>
            </a:endParaRPr>
          </a:p>
          <a:p>
            <a:pPr eaLnBrk="1" hangingPunct="1">
              <a:lnSpc>
                <a:spcPct val="90000"/>
              </a:lnSpc>
              <a:buClr>
                <a:srgbClr val="BC3700"/>
              </a:buClr>
            </a:pPr>
            <a:r>
              <a:rPr lang="en-US" sz="2400" b="1" dirty="0">
                <a:latin typeface="Times New Roman" pitchFamily="18" charset="0"/>
              </a:rPr>
              <a:t>Method compatible with the matching principle </a:t>
            </a:r>
          </a:p>
          <a:p>
            <a:pPr lvl="1" eaLnBrk="1" hangingPunct="1">
              <a:lnSpc>
                <a:spcPct val="90000"/>
              </a:lnSpc>
              <a:buClr>
                <a:srgbClr val="BC3700"/>
              </a:buClr>
            </a:pPr>
            <a:r>
              <a:rPr lang="en-US" sz="1900" b="1" dirty="0">
                <a:latin typeface="Times New Roman" pitchFamily="18" charset="0"/>
              </a:rPr>
              <a:t>the higher depreciation in early years is matched with the higher benefits received in these years.</a:t>
            </a:r>
          </a:p>
        </p:txBody>
      </p:sp>
      <p:sp>
        <p:nvSpPr>
          <p:cNvPr id="39939" name="Rectangle 3"/>
          <p:cNvSpPr>
            <a:spLocks noChangeArrowheads="1"/>
          </p:cNvSpPr>
          <p:nvPr/>
        </p:nvSpPr>
        <p:spPr bwMode="auto">
          <a:xfrm>
            <a:off x="817942" y="410766"/>
            <a:ext cx="7489976" cy="669673"/>
          </a:xfrm>
          <a:prstGeom prst="rect">
            <a:avLst/>
          </a:prstGeom>
          <a:noFill/>
          <a:ln w="12700">
            <a:noFill/>
            <a:miter lim="800000"/>
            <a:headEnd/>
            <a:tailEnd/>
          </a:ln>
        </p:spPr>
        <p:txBody>
          <a:bodyPr lIns="85577" tIns="42038" rIns="85577" bIns="42038">
            <a:spAutoFit/>
          </a:bodyPr>
          <a:lstStyle/>
          <a:p>
            <a:pPr algn="ctr" eaLnBrk="0" hangingPunct="0">
              <a:spcBef>
                <a:spcPct val="50000"/>
              </a:spcBef>
            </a:pPr>
            <a:r>
              <a:rPr lang="en-US" sz="3800" b="1" dirty="0">
                <a:solidFill>
                  <a:srgbClr val="000099"/>
                </a:solidFill>
                <a:latin typeface="Arial Black" pitchFamily="34" charset="0"/>
              </a:rPr>
              <a:t>DECLINING-BALANCE</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770">
                                            <p:txEl>
                                              <p:pRg st="0" end="0"/>
                                            </p:txEl>
                                          </p:spTgt>
                                        </p:tgtEl>
                                        <p:attrNameLst>
                                          <p:attrName>style.visibility</p:attrName>
                                        </p:attrNameLst>
                                      </p:cBhvr>
                                      <p:to>
                                        <p:strVal val="visible"/>
                                      </p:to>
                                    </p:set>
                                    <p:anim calcmode="lin" valueType="num">
                                      <p:cBhvr additive="base">
                                        <p:cTn id="7" dur="500" fill="hold"/>
                                        <p:tgtEl>
                                          <p:spTgt spid="3277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2770">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2770">
                                            <p:txEl>
                                              <p:pRg st="1" end="1"/>
                                            </p:txEl>
                                          </p:spTgt>
                                        </p:tgtEl>
                                        <p:attrNameLst>
                                          <p:attrName>style.visibility</p:attrName>
                                        </p:attrNameLst>
                                      </p:cBhvr>
                                      <p:to>
                                        <p:strVal val="visible"/>
                                      </p:to>
                                    </p:set>
                                    <p:anim calcmode="lin" valueType="num">
                                      <p:cBhvr additive="base">
                                        <p:cTn id="11" dur="500" fill="hold"/>
                                        <p:tgtEl>
                                          <p:spTgt spid="32770">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277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32770">
                                            <p:txEl>
                                              <p:pRg st="2" end="2"/>
                                            </p:txEl>
                                          </p:spTgt>
                                        </p:tgtEl>
                                        <p:attrNameLst>
                                          <p:attrName>style.visibility</p:attrName>
                                        </p:attrNameLst>
                                      </p:cBhvr>
                                      <p:to>
                                        <p:strVal val="visible"/>
                                      </p:to>
                                    </p:set>
                                    <p:anim calcmode="lin" valueType="num">
                                      <p:cBhvr additive="base">
                                        <p:cTn id="17" dur="500" fill="hold"/>
                                        <p:tgtEl>
                                          <p:spTgt spid="32770">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277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32770">
                                            <p:txEl>
                                              <p:pRg st="3" end="3"/>
                                            </p:txEl>
                                          </p:spTgt>
                                        </p:tgtEl>
                                        <p:attrNameLst>
                                          <p:attrName>style.visibility</p:attrName>
                                        </p:attrNameLst>
                                      </p:cBhvr>
                                      <p:to>
                                        <p:strVal val="visible"/>
                                      </p:to>
                                    </p:set>
                                    <p:anim calcmode="lin" valueType="num">
                                      <p:cBhvr additive="base">
                                        <p:cTn id="23" dur="500" fill="hold"/>
                                        <p:tgtEl>
                                          <p:spTgt spid="32770">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2770">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32770">
                                            <p:txEl>
                                              <p:pRg st="4" end="4"/>
                                            </p:txEl>
                                          </p:spTgt>
                                        </p:tgtEl>
                                        <p:attrNameLst>
                                          <p:attrName>style.visibility</p:attrName>
                                        </p:attrNameLst>
                                      </p:cBhvr>
                                      <p:to>
                                        <p:strVal val="visible"/>
                                      </p:to>
                                    </p:set>
                                    <p:anim calcmode="lin" valueType="num">
                                      <p:cBhvr additive="base">
                                        <p:cTn id="29" dur="500" fill="hold"/>
                                        <p:tgtEl>
                                          <p:spTgt spid="32770">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32770">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32770">
                                            <p:txEl>
                                              <p:pRg st="5" end="5"/>
                                            </p:txEl>
                                          </p:spTgt>
                                        </p:tgtEl>
                                        <p:attrNameLst>
                                          <p:attrName>style.visibility</p:attrName>
                                        </p:attrNameLst>
                                      </p:cBhvr>
                                      <p:to>
                                        <p:strVal val="visible"/>
                                      </p:to>
                                    </p:set>
                                    <p:anim calcmode="lin" valueType="num">
                                      <p:cBhvr additive="base">
                                        <p:cTn id="35" dur="500" fill="hold"/>
                                        <p:tgtEl>
                                          <p:spTgt spid="32770">
                                            <p:txEl>
                                              <p:pRg st="5" end="5"/>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2770">
                                            <p:txEl>
                                              <p:pRg st="5" end="5"/>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2770">
                                            <p:txEl>
                                              <p:pRg st="6" end="6"/>
                                            </p:txEl>
                                          </p:spTgt>
                                        </p:tgtEl>
                                        <p:attrNameLst>
                                          <p:attrName>style.visibility</p:attrName>
                                        </p:attrNameLst>
                                      </p:cBhvr>
                                      <p:to>
                                        <p:strVal val="visible"/>
                                      </p:to>
                                    </p:set>
                                    <p:anim calcmode="lin" valueType="num">
                                      <p:cBhvr additive="base">
                                        <p:cTn id="39" dur="500" fill="hold"/>
                                        <p:tgtEl>
                                          <p:spTgt spid="32770">
                                            <p:txEl>
                                              <p:pRg st="6" end="6"/>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32770">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817941" y="381000"/>
            <a:ext cx="7508119" cy="1254448"/>
          </a:xfrm>
          <a:prstGeom prst="rect">
            <a:avLst/>
          </a:prstGeom>
          <a:noFill/>
          <a:ln w="12700">
            <a:noFill/>
            <a:miter lim="800000"/>
            <a:headEnd/>
            <a:tailEnd/>
          </a:ln>
        </p:spPr>
        <p:txBody>
          <a:bodyPr lIns="85577" tIns="42038" rIns="85577" bIns="42038">
            <a:spAutoFit/>
          </a:bodyPr>
          <a:lstStyle/>
          <a:p>
            <a:pPr algn="ctr" eaLnBrk="0" hangingPunct="0">
              <a:spcBef>
                <a:spcPct val="50000"/>
              </a:spcBef>
            </a:pPr>
            <a:r>
              <a:rPr lang="en-US" sz="3800" b="1" dirty="0">
                <a:solidFill>
                  <a:srgbClr val="000099"/>
                </a:solidFill>
                <a:latin typeface="Arial Black" pitchFamily="34" charset="0"/>
              </a:rPr>
              <a:t>FORMULA FOR DECLINING-BALANCE METHOD</a:t>
            </a:r>
          </a:p>
        </p:txBody>
      </p:sp>
      <p:sp>
        <p:nvSpPr>
          <p:cNvPr id="33795" name="Rectangle 3"/>
          <p:cNvSpPr>
            <a:spLocks noGrp="1" noChangeArrowheads="1"/>
          </p:cNvSpPr>
          <p:nvPr>
            <p:ph type="body" idx="1"/>
          </p:nvPr>
        </p:nvSpPr>
        <p:spPr>
          <a:xfrm>
            <a:off x="816429" y="1718966"/>
            <a:ext cx="7819571" cy="2995910"/>
          </a:xfrm>
          <a:solidFill>
            <a:srgbClr val="FCD1C1"/>
          </a:solidFill>
          <a:effectLst>
            <a:outerShdw dist="35921" dir="2700000" algn="ctr" rotWithShape="0">
              <a:schemeClr val="bg2"/>
            </a:outerShdw>
          </a:effectLst>
        </p:spPr>
        <p:txBody>
          <a:bodyPr lIns="91583" tIns="45040" rIns="91583" bIns="45040"/>
          <a:lstStyle/>
          <a:p>
            <a:pPr marL="0" indent="0" defTabSz="270291">
              <a:buNone/>
              <a:defRPr/>
            </a:pPr>
            <a:r>
              <a:rPr lang="en-US" sz="2100" b="1" dirty="0"/>
              <a:t>Unlike the other depreciation methods, salvage value is ignored in determining the amount to which the declining balance rate is applied.  </a:t>
            </a:r>
          </a:p>
          <a:p>
            <a:pPr marL="0" indent="0" defTabSz="270291">
              <a:buNone/>
              <a:defRPr/>
            </a:pPr>
            <a:r>
              <a:rPr lang="en-US" sz="2100" b="1" dirty="0"/>
              <a:t>A common application of the declining-balance method is the </a:t>
            </a:r>
            <a:r>
              <a:rPr lang="en-US" sz="2100" b="1" dirty="0">
                <a:solidFill>
                  <a:srgbClr val="BC3700"/>
                </a:solidFill>
              </a:rPr>
              <a:t>double-declining-balance method</a:t>
            </a:r>
            <a:r>
              <a:rPr lang="en-US" sz="2100" b="1" dirty="0"/>
              <a:t>, in which the declining-balance rate is </a:t>
            </a:r>
            <a:r>
              <a:rPr lang="en-US" sz="2100" b="1" dirty="0">
                <a:solidFill>
                  <a:srgbClr val="BC3700"/>
                </a:solidFill>
              </a:rPr>
              <a:t>double the straight-line rate</a:t>
            </a:r>
            <a:r>
              <a:rPr lang="en-US" sz="2100" b="1" dirty="0"/>
              <a:t>. </a:t>
            </a:r>
          </a:p>
          <a:p>
            <a:pPr marL="0" indent="0" defTabSz="270291">
              <a:buNone/>
              <a:defRPr/>
            </a:pPr>
            <a:r>
              <a:rPr lang="en-US" sz="2100" b="1" dirty="0"/>
              <a:t>If Barb’s Florists uses the double-declining-balance method, the depreciation is 40% (2 X the straight-line rate of 20%). </a:t>
            </a:r>
          </a:p>
        </p:txBody>
      </p:sp>
      <p:grpSp>
        <p:nvGrpSpPr>
          <p:cNvPr id="2" name="Group 6"/>
          <p:cNvGrpSpPr>
            <a:grpSpLocks/>
          </p:cNvGrpSpPr>
          <p:nvPr/>
        </p:nvGrpSpPr>
        <p:grpSpPr bwMode="auto">
          <a:xfrm>
            <a:off x="3784298" y="4825008"/>
            <a:ext cx="1626810" cy="1128117"/>
            <a:chOff x="2503" y="3242"/>
            <a:chExt cx="1076" cy="758"/>
          </a:xfrm>
        </p:grpSpPr>
        <p:sp>
          <p:nvSpPr>
            <p:cNvPr id="40976" name="Rectangle 4"/>
            <p:cNvSpPr>
              <a:spLocks noChangeArrowheads="1"/>
            </p:cNvSpPr>
            <p:nvPr/>
          </p:nvSpPr>
          <p:spPr bwMode="auto">
            <a:xfrm>
              <a:off x="2552" y="3242"/>
              <a:ext cx="957" cy="758"/>
            </a:xfrm>
            <a:prstGeom prst="rect">
              <a:avLst/>
            </a:prstGeom>
            <a:solidFill>
              <a:srgbClr val="CCFFCC"/>
            </a:solidFill>
            <a:ln w="12700">
              <a:noFill/>
              <a:miter lim="800000"/>
              <a:headEnd/>
              <a:tailEnd/>
            </a:ln>
            <a:effectLst>
              <a:prstShdw prst="shdw17" dist="17961" dir="2700000">
                <a:srgbClr val="7A997A"/>
              </a:prstShdw>
            </a:effectLst>
          </p:spPr>
          <p:txBody>
            <a:bodyPr wrap="none" anchor="ctr"/>
            <a:lstStyle/>
            <a:p>
              <a:endParaRPr lang="en-US"/>
            </a:p>
          </p:txBody>
        </p:sp>
        <p:sp>
          <p:nvSpPr>
            <p:cNvPr id="40977" name="Rectangle 5"/>
            <p:cNvSpPr>
              <a:spLocks noChangeArrowheads="1"/>
            </p:cNvSpPr>
            <p:nvPr/>
          </p:nvSpPr>
          <p:spPr bwMode="auto">
            <a:xfrm>
              <a:off x="2503" y="3343"/>
              <a:ext cx="1076" cy="546"/>
            </a:xfrm>
            <a:prstGeom prst="rect">
              <a:avLst/>
            </a:prstGeom>
            <a:noFill/>
            <a:ln w="12700">
              <a:noFill/>
              <a:miter lim="800000"/>
              <a:headEnd/>
              <a:tailEnd/>
            </a:ln>
          </p:spPr>
          <p:txBody>
            <a:bodyPr lIns="90472" tIns="44442" rIns="90472" bIns="44442">
              <a:spAutoFit/>
            </a:bodyPr>
            <a:lstStyle/>
            <a:p>
              <a:pPr algn="ctr" eaLnBrk="0" hangingPunct="0"/>
              <a:r>
                <a:rPr lang="en-US" sz="1500" b="1" dirty="0"/>
                <a:t>Units of</a:t>
              </a:r>
            </a:p>
            <a:p>
              <a:pPr algn="ctr" eaLnBrk="0" hangingPunct="0"/>
              <a:r>
                <a:rPr lang="en-US" sz="1500" b="1" dirty="0"/>
                <a:t>Activity during the Year</a:t>
              </a:r>
            </a:p>
          </p:txBody>
        </p:sp>
      </p:grpSp>
      <p:grpSp>
        <p:nvGrpSpPr>
          <p:cNvPr id="3" name="Group 9"/>
          <p:cNvGrpSpPr>
            <a:grpSpLocks/>
          </p:cNvGrpSpPr>
          <p:nvPr/>
        </p:nvGrpSpPr>
        <p:grpSpPr bwMode="auto">
          <a:xfrm>
            <a:off x="6842881" y="4816079"/>
            <a:ext cx="1452941" cy="1128117"/>
            <a:chOff x="4526" y="3236"/>
            <a:chExt cx="961" cy="758"/>
          </a:xfrm>
        </p:grpSpPr>
        <p:sp>
          <p:nvSpPr>
            <p:cNvPr id="40974" name="Rectangle 7"/>
            <p:cNvSpPr>
              <a:spLocks noChangeArrowheads="1"/>
            </p:cNvSpPr>
            <p:nvPr/>
          </p:nvSpPr>
          <p:spPr bwMode="auto">
            <a:xfrm>
              <a:off x="4526" y="3236"/>
              <a:ext cx="957" cy="758"/>
            </a:xfrm>
            <a:prstGeom prst="rect">
              <a:avLst/>
            </a:prstGeom>
            <a:solidFill>
              <a:srgbClr val="8CF4EA"/>
            </a:solidFill>
            <a:ln w="12700">
              <a:noFill/>
              <a:miter lim="800000"/>
              <a:headEnd/>
              <a:tailEnd/>
            </a:ln>
            <a:effectLst>
              <a:prstShdw prst="shdw17" dist="17961" dir="2700000">
                <a:srgbClr val="54928C"/>
              </a:prstShdw>
            </a:effectLst>
          </p:spPr>
          <p:txBody>
            <a:bodyPr wrap="none" anchor="ctr"/>
            <a:lstStyle/>
            <a:p>
              <a:endParaRPr lang="en-US"/>
            </a:p>
          </p:txBody>
        </p:sp>
        <p:sp>
          <p:nvSpPr>
            <p:cNvPr id="40975" name="Rectangle 8"/>
            <p:cNvSpPr>
              <a:spLocks noChangeArrowheads="1"/>
            </p:cNvSpPr>
            <p:nvPr/>
          </p:nvSpPr>
          <p:spPr bwMode="auto">
            <a:xfrm>
              <a:off x="4545" y="3415"/>
              <a:ext cx="942" cy="526"/>
            </a:xfrm>
            <a:prstGeom prst="rect">
              <a:avLst/>
            </a:prstGeom>
            <a:solidFill>
              <a:srgbClr val="8CF4EA"/>
            </a:solidFill>
            <a:ln w="12700">
              <a:noFill/>
              <a:miter lim="800000"/>
              <a:headEnd/>
              <a:tailEnd/>
            </a:ln>
          </p:spPr>
          <p:txBody>
            <a:bodyPr lIns="90472" tIns="44442" rIns="90472" bIns="44442">
              <a:spAutoFit/>
            </a:bodyPr>
            <a:lstStyle/>
            <a:p>
              <a:pPr algn="ctr" eaLnBrk="0" hangingPunct="0"/>
              <a:r>
                <a:rPr lang="en-US" sz="1500" b="1" dirty="0"/>
                <a:t>Annual Depreciation Expense</a:t>
              </a:r>
            </a:p>
          </p:txBody>
        </p:sp>
      </p:grpSp>
      <p:grpSp>
        <p:nvGrpSpPr>
          <p:cNvPr id="4" name="Group 15"/>
          <p:cNvGrpSpPr>
            <a:grpSpLocks/>
          </p:cNvGrpSpPr>
          <p:nvPr/>
        </p:nvGrpSpPr>
        <p:grpSpPr bwMode="auto">
          <a:xfrm>
            <a:off x="870857" y="4786313"/>
            <a:ext cx="1446893" cy="1128117"/>
            <a:chOff x="563" y="3230"/>
            <a:chExt cx="957" cy="758"/>
          </a:xfrm>
        </p:grpSpPr>
        <p:sp>
          <p:nvSpPr>
            <p:cNvPr id="40972" name="Rectangle 13"/>
            <p:cNvSpPr>
              <a:spLocks noChangeArrowheads="1"/>
            </p:cNvSpPr>
            <p:nvPr/>
          </p:nvSpPr>
          <p:spPr bwMode="auto">
            <a:xfrm>
              <a:off x="563" y="3230"/>
              <a:ext cx="957" cy="758"/>
            </a:xfrm>
            <a:prstGeom prst="rect">
              <a:avLst/>
            </a:prstGeom>
            <a:solidFill>
              <a:srgbClr val="FFFF99"/>
            </a:solidFill>
            <a:ln w="12700">
              <a:noFill/>
              <a:miter lim="800000"/>
              <a:headEnd/>
              <a:tailEnd/>
            </a:ln>
            <a:effectLst>
              <a:prstShdw prst="shdw17" dist="17961" dir="2700000">
                <a:srgbClr val="99995C"/>
              </a:prstShdw>
            </a:effectLst>
          </p:spPr>
          <p:txBody>
            <a:bodyPr wrap="none" anchor="ctr"/>
            <a:lstStyle/>
            <a:p>
              <a:endParaRPr lang="en-US"/>
            </a:p>
          </p:txBody>
        </p:sp>
        <p:sp>
          <p:nvSpPr>
            <p:cNvPr id="40973" name="Rectangle 14"/>
            <p:cNvSpPr>
              <a:spLocks noChangeArrowheads="1"/>
            </p:cNvSpPr>
            <p:nvPr/>
          </p:nvSpPr>
          <p:spPr bwMode="auto">
            <a:xfrm>
              <a:off x="632" y="3415"/>
              <a:ext cx="812" cy="371"/>
            </a:xfrm>
            <a:prstGeom prst="rect">
              <a:avLst/>
            </a:prstGeom>
            <a:solidFill>
              <a:srgbClr val="FFFF99"/>
            </a:solidFill>
            <a:ln w="12700">
              <a:noFill/>
              <a:miter lim="800000"/>
              <a:headEnd/>
              <a:tailEnd/>
            </a:ln>
          </p:spPr>
          <p:txBody>
            <a:bodyPr wrap="none" lIns="90472" tIns="44442" rIns="90472" bIns="44442">
              <a:spAutoFit/>
            </a:bodyPr>
            <a:lstStyle/>
            <a:p>
              <a:pPr algn="ctr" eaLnBrk="0" hangingPunct="0"/>
              <a:r>
                <a:rPr lang="en-US" sz="1500" b="1" dirty="0"/>
                <a:t>Depreciable</a:t>
              </a:r>
            </a:p>
            <a:p>
              <a:pPr algn="ctr" eaLnBrk="0" hangingPunct="0"/>
              <a:r>
                <a:rPr lang="en-US" sz="1500" b="1" dirty="0"/>
                <a:t>Cost per Unit</a:t>
              </a:r>
            </a:p>
          </p:txBody>
        </p:sp>
      </p:grpSp>
      <p:grpSp>
        <p:nvGrpSpPr>
          <p:cNvPr id="5" name="Group 18"/>
          <p:cNvGrpSpPr>
            <a:grpSpLocks/>
          </p:cNvGrpSpPr>
          <p:nvPr/>
        </p:nvGrpSpPr>
        <p:grpSpPr bwMode="auto">
          <a:xfrm>
            <a:off x="2936119" y="5173265"/>
            <a:ext cx="278190" cy="357188"/>
            <a:chOff x="1942" y="3476"/>
            <a:chExt cx="184" cy="240"/>
          </a:xfrm>
        </p:grpSpPr>
        <p:sp>
          <p:nvSpPr>
            <p:cNvPr id="40970" name="Line 16"/>
            <p:cNvSpPr>
              <a:spLocks noChangeShapeType="1"/>
            </p:cNvSpPr>
            <p:nvPr/>
          </p:nvSpPr>
          <p:spPr bwMode="auto">
            <a:xfrm flipV="1">
              <a:off x="1942" y="3476"/>
              <a:ext cx="184" cy="240"/>
            </a:xfrm>
            <a:prstGeom prst="line">
              <a:avLst/>
            </a:prstGeom>
            <a:noFill/>
            <a:ln w="50800">
              <a:solidFill>
                <a:schemeClr val="tx1"/>
              </a:solidFill>
              <a:round/>
              <a:headEnd/>
              <a:tailEnd/>
            </a:ln>
          </p:spPr>
          <p:txBody>
            <a:bodyPr wrap="none" anchor="ctr"/>
            <a:lstStyle/>
            <a:p>
              <a:endParaRPr lang="en-US"/>
            </a:p>
          </p:txBody>
        </p:sp>
        <p:sp>
          <p:nvSpPr>
            <p:cNvPr id="40971" name="Line 17"/>
            <p:cNvSpPr>
              <a:spLocks noChangeShapeType="1"/>
            </p:cNvSpPr>
            <p:nvPr/>
          </p:nvSpPr>
          <p:spPr bwMode="auto">
            <a:xfrm>
              <a:off x="1956" y="3495"/>
              <a:ext cx="156" cy="202"/>
            </a:xfrm>
            <a:prstGeom prst="line">
              <a:avLst/>
            </a:prstGeom>
            <a:noFill/>
            <a:ln w="50800">
              <a:solidFill>
                <a:schemeClr val="tx1"/>
              </a:solidFill>
              <a:round/>
              <a:headEnd/>
              <a:tailEnd/>
            </a:ln>
          </p:spPr>
          <p:txBody>
            <a:bodyPr wrap="none" anchor="ctr"/>
            <a:lstStyle/>
            <a:p>
              <a:endParaRPr lang="en-US"/>
            </a:p>
          </p:txBody>
        </p:sp>
      </p:grpSp>
      <p:sp>
        <p:nvSpPr>
          <p:cNvPr id="40968" name="Rectangle 19"/>
          <p:cNvSpPr>
            <a:spLocks noChangeArrowheads="1"/>
          </p:cNvSpPr>
          <p:nvPr/>
        </p:nvSpPr>
        <p:spPr bwMode="auto">
          <a:xfrm>
            <a:off x="684894" y="6026052"/>
            <a:ext cx="7810500" cy="608117"/>
          </a:xfrm>
          <a:prstGeom prst="rect">
            <a:avLst/>
          </a:prstGeom>
          <a:noFill/>
          <a:ln w="12700">
            <a:noFill/>
            <a:miter lim="800000"/>
            <a:headEnd/>
            <a:tailEnd/>
          </a:ln>
        </p:spPr>
        <p:txBody>
          <a:bodyPr lIns="85577" tIns="42038" rIns="85577" bIns="42038">
            <a:spAutoFit/>
          </a:bodyPr>
          <a:lstStyle/>
          <a:p>
            <a:pPr algn="ctr" eaLnBrk="0" hangingPunct="0">
              <a:spcBef>
                <a:spcPct val="50000"/>
              </a:spcBef>
            </a:pPr>
            <a:r>
              <a:rPr lang="en-US" sz="3400" b="1" dirty="0"/>
              <a:t>$13,000  x        40%         =      $5,200</a:t>
            </a:r>
          </a:p>
        </p:txBody>
      </p:sp>
      <p:sp>
        <p:nvSpPr>
          <p:cNvPr id="40969" name="Text Box 21"/>
          <p:cNvSpPr txBox="1">
            <a:spLocks noChangeArrowheads="1"/>
          </p:cNvSpPr>
          <p:nvPr/>
        </p:nvSpPr>
        <p:spPr bwMode="auto">
          <a:xfrm>
            <a:off x="5878286" y="5286376"/>
            <a:ext cx="362857" cy="438846"/>
          </a:xfrm>
          <a:prstGeom prst="rect">
            <a:avLst/>
          </a:prstGeom>
          <a:noFill/>
          <a:ln w="12700">
            <a:noFill/>
            <a:miter lim="800000"/>
            <a:headEnd/>
            <a:tailEnd/>
          </a:ln>
          <a:effectLst>
            <a:prstShdw prst="shdw17" dist="17961" dir="2700000">
              <a:schemeClr val="bg2"/>
            </a:prstShdw>
          </a:effectLst>
        </p:spPr>
        <p:txBody>
          <a:bodyPr lIns="85585" tIns="42041" rIns="85585" bIns="42041">
            <a:spAutoFit/>
          </a:bodyPr>
          <a:lstStyle/>
          <a:p>
            <a:pPr>
              <a:spcBef>
                <a:spcPct val="50000"/>
              </a:spcBef>
            </a:pPr>
            <a:r>
              <a:rPr lang="en-US" sz="2300" dirty="0"/>
              <a:t>=</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 calcmode="lin" valueType="num">
                                      <p:cBhvr additive="base">
                                        <p:cTn id="7" dur="500" fill="hold"/>
                                        <p:tgtEl>
                                          <p:spTgt spid="337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37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3795">
                                            <p:txEl>
                                              <p:pRg st="1" end="1"/>
                                            </p:txEl>
                                          </p:spTgt>
                                        </p:tgtEl>
                                        <p:attrNameLst>
                                          <p:attrName>style.visibility</p:attrName>
                                        </p:attrNameLst>
                                      </p:cBhvr>
                                      <p:to>
                                        <p:strVal val="visible"/>
                                      </p:to>
                                    </p:set>
                                    <p:anim calcmode="lin" valueType="num">
                                      <p:cBhvr additive="base">
                                        <p:cTn id="13" dur="500" fill="hold"/>
                                        <p:tgtEl>
                                          <p:spTgt spid="3379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37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3795">
                                            <p:txEl>
                                              <p:pRg st="2" end="2"/>
                                            </p:txEl>
                                          </p:spTgt>
                                        </p:tgtEl>
                                        <p:attrNameLst>
                                          <p:attrName>style.visibility</p:attrName>
                                        </p:attrNameLst>
                                      </p:cBhvr>
                                      <p:to>
                                        <p:strVal val="visible"/>
                                      </p:to>
                                    </p:set>
                                    <p:anim calcmode="lin" valueType="num">
                                      <p:cBhvr additive="base">
                                        <p:cTn id="19" dur="500" fill="hold"/>
                                        <p:tgtEl>
                                          <p:spTgt spid="3379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3795">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3" cstate="print"/>
          <a:srcRect/>
          <a:stretch>
            <a:fillRect/>
          </a:stretch>
        </p:blipFill>
        <p:spPr bwMode="auto">
          <a:xfrm>
            <a:off x="1669143" y="2357437"/>
            <a:ext cx="5805714" cy="3214688"/>
          </a:xfrm>
          <a:prstGeom prst="rect">
            <a:avLst/>
          </a:prstGeom>
          <a:noFill/>
          <a:ln w="12700">
            <a:noFill/>
            <a:miter lim="800000"/>
            <a:headEnd/>
            <a:tailEnd/>
          </a:ln>
        </p:spPr>
      </p:pic>
      <p:sp>
        <p:nvSpPr>
          <p:cNvPr id="41987" name="Rectangle 3"/>
          <p:cNvSpPr>
            <a:spLocks noChangeArrowheads="1"/>
          </p:cNvSpPr>
          <p:nvPr/>
        </p:nvSpPr>
        <p:spPr bwMode="auto">
          <a:xfrm>
            <a:off x="817941" y="381000"/>
            <a:ext cx="7508119" cy="1254448"/>
          </a:xfrm>
          <a:prstGeom prst="rect">
            <a:avLst/>
          </a:prstGeom>
          <a:noFill/>
          <a:ln w="12700">
            <a:noFill/>
            <a:miter lim="800000"/>
            <a:headEnd/>
            <a:tailEnd/>
          </a:ln>
        </p:spPr>
        <p:txBody>
          <a:bodyPr lIns="85577" tIns="42038" rIns="85577" bIns="42038">
            <a:spAutoFit/>
          </a:bodyPr>
          <a:lstStyle/>
          <a:p>
            <a:pPr algn="ctr" eaLnBrk="0" hangingPunct="0">
              <a:spcBef>
                <a:spcPct val="50000"/>
              </a:spcBef>
            </a:pPr>
            <a:r>
              <a:rPr lang="en-US" sz="3800" b="1" dirty="0">
                <a:solidFill>
                  <a:srgbClr val="000099"/>
                </a:solidFill>
                <a:latin typeface="Arial Black" pitchFamily="34" charset="0"/>
              </a:rPr>
              <a:t>PATTERNS OF DEPRECIATION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body" idx="1"/>
          </p:nvPr>
        </p:nvSpPr>
        <p:spPr>
          <a:xfrm>
            <a:off x="217714" y="1506141"/>
            <a:ext cx="8853714" cy="4851797"/>
          </a:xfrm>
          <a:noFill/>
        </p:spPr>
        <p:txBody>
          <a:bodyPr lIns="91583" tIns="45040" rIns="91583" bIns="45040"/>
          <a:lstStyle/>
          <a:p>
            <a:pPr marL="0" indent="0" defTabSz="324349">
              <a:buClr>
                <a:srgbClr val="BC3700"/>
              </a:buClr>
            </a:pPr>
            <a:r>
              <a:rPr lang="en-US" sz="2600" b="1" dirty="0">
                <a:latin typeface="Times New Roman" pitchFamily="18" charset="0"/>
              </a:rPr>
              <a:t> Changes should be made </a:t>
            </a:r>
          </a:p>
          <a:p>
            <a:pPr lvl="1" defTabSz="324349">
              <a:buClr>
                <a:srgbClr val="BC3700"/>
              </a:buClr>
            </a:pPr>
            <a:r>
              <a:rPr lang="en-US" sz="2300" b="1" dirty="0">
                <a:latin typeface="Times New Roman" pitchFamily="18" charset="0"/>
              </a:rPr>
              <a:t>Excessive wear and tear or obsolescence indicate that annual depreciation estimates are inadequate.</a:t>
            </a:r>
          </a:p>
          <a:p>
            <a:pPr marL="0" indent="0" defTabSz="324349">
              <a:buClr>
                <a:srgbClr val="BC3700"/>
              </a:buClr>
            </a:pPr>
            <a:r>
              <a:rPr lang="en-US" sz="2600" b="1" dirty="0">
                <a:latin typeface="Times New Roman" pitchFamily="18" charset="0"/>
              </a:rPr>
              <a:t> When a change is made</a:t>
            </a:r>
          </a:p>
          <a:p>
            <a:pPr lvl="1" defTabSz="324349">
              <a:buClr>
                <a:srgbClr val="BC3700"/>
              </a:buClr>
            </a:pPr>
            <a:r>
              <a:rPr lang="en-US" sz="2300" b="1" dirty="0">
                <a:latin typeface="Times New Roman" pitchFamily="18" charset="0"/>
              </a:rPr>
              <a:t>No correction of previously recorded depreciation expense</a:t>
            </a:r>
          </a:p>
          <a:p>
            <a:pPr lvl="1" defTabSz="324349">
              <a:buClr>
                <a:srgbClr val="BC3700"/>
              </a:buClr>
            </a:pPr>
            <a:r>
              <a:rPr lang="en-US" sz="2300" b="1" dirty="0">
                <a:latin typeface="Times New Roman" pitchFamily="18" charset="0"/>
              </a:rPr>
              <a:t>Depreciation expense for current and future years is revised</a:t>
            </a:r>
          </a:p>
          <a:p>
            <a:pPr marL="0" indent="0" defTabSz="324349">
              <a:buClr>
                <a:srgbClr val="BC3700"/>
              </a:buClr>
            </a:pPr>
            <a:r>
              <a:rPr lang="en-US" sz="2600" b="1" dirty="0">
                <a:latin typeface="Times New Roman" pitchFamily="18" charset="0"/>
              </a:rPr>
              <a:t> To determine the new annual depreciation 					expense</a:t>
            </a:r>
          </a:p>
          <a:p>
            <a:pPr lvl="1" defTabSz="324349">
              <a:buClr>
                <a:srgbClr val="BC3700"/>
              </a:buClr>
            </a:pPr>
            <a:r>
              <a:rPr lang="en-US" sz="2300" b="1" dirty="0">
                <a:latin typeface="Times New Roman" pitchFamily="18" charset="0"/>
              </a:rPr>
              <a:t>The depreciable cost at the time of the revision is divided by the</a:t>
            </a:r>
          </a:p>
          <a:p>
            <a:pPr lvl="1" defTabSz="324349">
              <a:buClr>
                <a:srgbClr val="BC3700"/>
              </a:buClr>
              <a:buNone/>
            </a:pPr>
            <a:r>
              <a:rPr lang="en-US" sz="2300" b="1" dirty="0">
                <a:latin typeface="Times New Roman" pitchFamily="18" charset="0"/>
              </a:rPr>
              <a:t>     remaining useful life.</a:t>
            </a:r>
          </a:p>
        </p:txBody>
      </p:sp>
      <p:sp>
        <p:nvSpPr>
          <p:cNvPr id="43011" name="Rectangle 3"/>
          <p:cNvSpPr>
            <a:spLocks noChangeArrowheads="1"/>
          </p:cNvSpPr>
          <p:nvPr/>
        </p:nvSpPr>
        <p:spPr bwMode="auto">
          <a:xfrm>
            <a:off x="1850572" y="0"/>
            <a:ext cx="5441346" cy="1700724"/>
          </a:xfrm>
          <a:prstGeom prst="rect">
            <a:avLst/>
          </a:prstGeom>
          <a:noFill/>
          <a:ln w="12700">
            <a:noFill/>
            <a:miter lim="800000"/>
            <a:headEnd/>
            <a:tailEnd/>
          </a:ln>
        </p:spPr>
        <p:txBody>
          <a:bodyPr lIns="85577" tIns="42038" rIns="85577" bIns="42038">
            <a:spAutoFit/>
          </a:bodyPr>
          <a:lstStyle/>
          <a:p>
            <a:pPr algn="ctr" eaLnBrk="0" hangingPunct="0">
              <a:spcBef>
                <a:spcPct val="50000"/>
              </a:spcBef>
            </a:pPr>
            <a:r>
              <a:rPr lang="en-US" sz="3400" b="1" dirty="0">
                <a:solidFill>
                  <a:srgbClr val="000099"/>
                </a:solidFill>
                <a:latin typeface="Arial Black" pitchFamily="34" charset="0"/>
              </a:rPr>
              <a:t>REVISING PERIODIC DEPRECIATION</a:t>
            </a:r>
            <a:r>
              <a:rPr lang="en-US" sz="4200" b="1" dirty="0"/>
              <a:t> </a:t>
            </a:r>
          </a:p>
          <a:p>
            <a:pPr algn="ctr" eaLnBrk="0" hangingPunct="0">
              <a:spcBef>
                <a:spcPct val="50000"/>
              </a:spcBef>
            </a:pPr>
            <a:r>
              <a:rPr lang="en-US" b="1" dirty="0">
                <a:solidFill>
                  <a:schemeClr val="tx2"/>
                </a:solidFill>
              </a:rPr>
              <a:t>STUDY OBJECTIVE</a:t>
            </a:r>
            <a:r>
              <a:rPr lang="en-US" b="1" dirty="0">
                <a:solidFill>
                  <a:srgbClr val="790015"/>
                </a:solidFill>
              </a:rPr>
              <a:t> </a:t>
            </a:r>
            <a:r>
              <a:rPr lang="en-US" b="1" dirty="0">
                <a:solidFill>
                  <a:srgbClr val="971008"/>
                </a:solidFill>
              </a:rPr>
              <a:t>4</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842">
                                            <p:txEl>
                                              <p:pRg st="0" end="0"/>
                                            </p:txEl>
                                          </p:spTgt>
                                        </p:tgtEl>
                                        <p:attrNameLst>
                                          <p:attrName>style.visibility</p:attrName>
                                        </p:attrNameLst>
                                      </p:cBhvr>
                                      <p:to>
                                        <p:strVal val="visible"/>
                                      </p:to>
                                    </p:set>
                                    <p:anim calcmode="lin" valueType="num">
                                      <p:cBhvr additive="base">
                                        <p:cTn id="7" dur="500" fill="hold"/>
                                        <p:tgtEl>
                                          <p:spTgt spid="3584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5842">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5842">
                                            <p:txEl>
                                              <p:pRg st="1" end="1"/>
                                            </p:txEl>
                                          </p:spTgt>
                                        </p:tgtEl>
                                        <p:attrNameLst>
                                          <p:attrName>style.visibility</p:attrName>
                                        </p:attrNameLst>
                                      </p:cBhvr>
                                      <p:to>
                                        <p:strVal val="visible"/>
                                      </p:to>
                                    </p:set>
                                    <p:anim calcmode="lin" valueType="num">
                                      <p:cBhvr additive="base">
                                        <p:cTn id="11" dur="500" fill="hold"/>
                                        <p:tgtEl>
                                          <p:spTgt spid="35842">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584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35842">
                                            <p:txEl>
                                              <p:pRg st="2" end="2"/>
                                            </p:txEl>
                                          </p:spTgt>
                                        </p:tgtEl>
                                        <p:attrNameLst>
                                          <p:attrName>style.visibility</p:attrName>
                                        </p:attrNameLst>
                                      </p:cBhvr>
                                      <p:to>
                                        <p:strVal val="visible"/>
                                      </p:to>
                                    </p:set>
                                    <p:anim calcmode="lin" valueType="num">
                                      <p:cBhvr additive="base">
                                        <p:cTn id="17" dur="500" fill="hold"/>
                                        <p:tgtEl>
                                          <p:spTgt spid="35842">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5842">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5842">
                                            <p:txEl>
                                              <p:pRg st="3" end="3"/>
                                            </p:txEl>
                                          </p:spTgt>
                                        </p:tgtEl>
                                        <p:attrNameLst>
                                          <p:attrName>style.visibility</p:attrName>
                                        </p:attrNameLst>
                                      </p:cBhvr>
                                      <p:to>
                                        <p:strVal val="visible"/>
                                      </p:to>
                                    </p:set>
                                    <p:anim calcmode="lin" valueType="num">
                                      <p:cBhvr additive="base">
                                        <p:cTn id="21" dur="500" fill="hold"/>
                                        <p:tgtEl>
                                          <p:spTgt spid="35842">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35842">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35842">
                                            <p:txEl>
                                              <p:pRg st="4" end="4"/>
                                            </p:txEl>
                                          </p:spTgt>
                                        </p:tgtEl>
                                        <p:attrNameLst>
                                          <p:attrName>style.visibility</p:attrName>
                                        </p:attrNameLst>
                                      </p:cBhvr>
                                      <p:to>
                                        <p:strVal val="visible"/>
                                      </p:to>
                                    </p:set>
                                    <p:anim calcmode="lin" valueType="num">
                                      <p:cBhvr additive="base">
                                        <p:cTn id="25" dur="500" fill="hold"/>
                                        <p:tgtEl>
                                          <p:spTgt spid="35842">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584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5842">
                                            <p:txEl>
                                              <p:pRg st="5" end="5"/>
                                            </p:txEl>
                                          </p:spTgt>
                                        </p:tgtEl>
                                        <p:attrNameLst>
                                          <p:attrName>style.visibility</p:attrName>
                                        </p:attrNameLst>
                                      </p:cBhvr>
                                      <p:to>
                                        <p:strVal val="visible"/>
                                      </p:to>
                                    </p:set>
                                    <p:anim calcmode="lin" valueType="num">
                                      <p:cBhvr additive="base">
                                        <p:cTn id="31" dur="500" fill="hold"/>
                                        <p:tgtEl>
                                          <p:spTgt spid="35842">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5842">
                                            <p:txEl>
                                              <p:pRg st="5" end="5"/>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5842">
                                            <p:txEl>
                                              <p:pRg st="6" end="6"/>
                                            </p:txEl>
                                          </p:spTgt>
                                        </p:tgtEl>
                                        <p:attrNameLst>
                                          <p:attrName>style.visibility</p:attrName>
                                        </p:attrNameLst>
                                      </p:cBhvr>
                                      <p:to>
                                        <p:strVal val="visible"/>
                                      </p:to>
                                    </p:set>
                                    <p:anim calcmode="lin" valueType="num">
                                      <p:cBhvr additive="base">
                                        <p:cTn id="35" dur="500" fill="hold"/>
                                        <p:tgtEl>
                                          <p:spTgt spid="35842">
                                            <p:txEl>
                                              <p:pRg st="6" end="6"/>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5842">
                                            <p:txEl>
                                              <p:pRg st="6" end="6"/>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5842">
                                            <p:txEl>
                                              <p:pRg st="7" end="7"/>
                                            </p:txEl>
                                          </p:spTgt>
                                        </p:tgtEl>
                                        <p:attrNameLst>
                                          <p:attrName>style.visibility</p:attrName>
                                        </p:attrNameLst>
                                      </p:cBhvr>
                                      <p:to>
                                        <p:strVal val="visible"/>
                                      </p:to>
                                    </p:set>
                                    <p:anim calcmode="lin" valueType="num">
                                      <p:cBhvr additive="base">
                                        <p:cTn id="39" dur="500" fill="hold"/>
                                        <p:tgtEl>
                                          <p:spTgt spid="35842">
                                            <p:txEl>
                                              <p:pRg st="7" end="7"/>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35842">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ChangeArrowheads="1"/>
          </p:cNvSpPr>
          <p:nvPr/>
        </p:nvSpPr>
        <p:spPr bwMode="auto">
          <a:xfrm>
            <a:off x="817941" y="363141"/>
            <a:ext cx="7508119" cy="1254448"/>
          </a:xfrm>
          <a:prstGeom prst="rect">
            <a:avLst/>
          </a:prstGeom>
          <a:noFill/>
          <a:ln w="12700">
            <a:noFill/>
            <a:miter lim="800000"/>
            <a:headEnd/>
            <a:tailEnd/>
          </a:ln>
        </p:spPr>
        <p:txBody>
          <a:bodyPr lIns="85577" tIns="42038" rIns="85577" bIns="42038">
            <a:spAutoFit/>
          </a:bodyPr>
          <a:lstStyle/>
          <a:p>
            <a:pPr algn="ctr" eaLnBrk="0" hangingPunct="0">
              <a:spcBef>
                <a:spcPct val="50000"/>
              </a:spcBef>
            </a:pPr>
            <a:r>
              <a:rPr lang="en-US" sz="3800" b="1" dirty="0">
                <a:solidFill>
                  <a:srgbClr val="000099"/>
                </a:solidFill>
                <a:latin typeface="Arial Black" pitchFamily="34" charset="0"/>
              </a:rPr>
              <a:t>REVISED DEPRECIATION COMPUTATION</a:t>
            </a:r>
          </a:p>
        </p:txBody>
      </p:sp>
      <p:sp>
        <p:nvSpPr>
          <p:cNvPr id="36867" name="Rectangle 3"/>
          <p:cNvSpPr>
            <a:spLocks noGrp="1" noChangeArrowheads="1"/>
          </p:cNvSpPr>
          <p:nvPr>
            <p:ph type="body" idx="1"/>
          </p:nvPr>
        </p:nvSpPr>
        <p:spPr>
          <a:xfrm>
            <a:off x="816429" y="1826122"/>
            <a:ext cx="7493000" cy="2156519"/>
          </a:xfrm>
          <a:solidFill>
            <a:srgbClr val="FCD1C1"/>
          </a:solidFill>
          <a:effectLst>
            <a:outerShdw dist="35921" dir="2700000" algn="ctr" rotWithShape="0">
              <a:schemeClr val="bg2"/>
            </a:outerShdw>
          </a:effectLst>
        </p:spPr>
        <p:txBody>
          <a:bodyPr lIns="91583" tIns="45040" rIns="91583" bIns="45040"/>
          <a:lstStyle/>
          <a:p>
            <a:pPr marL="0" indent="0" defTabSz="270291">
              <a:lnSpc>
                <a:spcPct val="90000"/>
              </a:lnSpc>
              <a:buNone/>
              <a:defRPr/>
            </a:pPr>
            <a:r>
              <a:rPr lang="en-US" sz="2300" b="1" dirty="0"/>
              <a:t>Barb’s Florists decides on January 1, 2008, to extend the useful life of the truck one year because of its excellent condition.  The company has used the straight-line method to depreciate the asset to date, and book value is $5,800 ($13,000 - $7,200).  The new annual depreciation is $1,600, calculated as follows: </a:t>
            </a:r>
          </a:p>
        </p:txBody>
      </p:sp>
      <p:sp>
        <p:nvSpPr>
          <p:cNvPr id="44036" name="Rectangle 4"/>
          <p:cNvSpPr>
            <a:spLocks noChangeArrowheads="1"/>
          </p:cNvSpPr>
          <p:nvPr/>
        </p:nvSpPr>
        <p:spPr bwMode="auto">
          <a:xfrm>
            <a:off x="798286" y="4143375"/>
            <a:ext cx="7511143" cy="2376786"/>
          </a:xfrm>
          <a:prstGeom prst="rect">
            <a:avLst/>
          </a:prstGeom>
          <a:solidFill>
            <a:srgbClr val="FFFF99"/>
          </a:solidFill>
          <a:ln w="12700">
            <a:noFill/>
            <a:miter lim="800000"/>
            <a:headEnd/>
            <a:tailEnd/>
          </a:ln>
          <a:effectLst>
            <a:prstShdw prst="shdw17" dist="17961" dir="2700000">
              <a:srgbClr val="99995C"/>
            </a:prstShdw>
          </a:effectLst>
        </p:spPr>
        <p:txBody>
          <a:bodyPr wrap="none" lIns="86493" tIns="43247" rIns="86493" bIns="43247" anchor="ctr"/>
          <a:lstStyle/>
          <a:p>
            <a:endParaRPr lang="en-US"/>
          </a:p>
        </p:txBody>
      </p:sp>
      <p:sp>
        <p:nvSpPr>
          <p:cNvPr id="44037" name="Rectangle 5"/>
          <p:cNvSpPr>
            <a:spLocks noChangeArrowheads="1"/>
          </p:cNvSpPr>
          <p:nvPr/>
        </p:nvSpPr>
        <p:spPr bwMode="auto">
          <a:xfrm>
            <a:off x="822476" y="4326434"/>
            <a:ext cx="2108868" cy="377285"/>
          </a:xfrm>
          <a:prstGeom prst="rect">
            <a:avLst/>
          </a:prstGeom>
          <a:noFill/>
          <a:ln w="12700">
            <a:noFill/>
            <a:miter lim="800000"/>
            <a:headEnd/>
            <a:tailEnd/>
          </a:ln>
        </p:spPr>
        <p:txBody>
          <a:bodyPr wrap="none" lIns="85577" tIns="42038" rIns="85577" bIns="42038">
            <a:spAutoFit/>
          </a:bodyPr>
          <a:lstStyle/>
          <a:p>
            <a:pPr eaLnBrk="0" hangingPunct="0"/>
            <a:r>
              <a:rPr lang="en-US" sz="1900" b="1" dirty="0">
                <a:solidFill>
                  <a:srgbClr val="000000"/>
                </a:solidFill>
              </a:rPr>
              <a:t>Book value, 1/1/08</a:t>
            </a:r>
          </a:p>
        </p:txBody>
      </p:sp>
      <p:sp>
        <p:nvSpPr>
          <p:cNvPr id="44038" name="Rectangle 6"/>
          <p:cNvSpPr>
            <a:spLocks noChangeArrowheads="1"/>
          </p:cNvSpPr>
          <p:nvPr/>
        </p:nvSpPr>
        <p:spPr bwMode="auto">
          <a:xfrm>
            <a:off x="5814786" y="4326434"/>
            <a:ext cx="852499" cy="377285"/>
          </a:xfrm>
          <a:prstGeom prst="rect">
            <a:avLst/>
          </a:prstGeom>
          <a:noFill/>
          <a:ln w="12700">
            <a:noFill/>
            <a:miter lim="800000"/>
            <a:headEnd/>
            <a:tailEnd/>
          </a:ln>
        </p:spPr>
        <p:txBody>
          <a:bodyPr wrap="none" lIns="85577" tIns="42038" rIns="85577" bIns="42038">
            <a:spAutoFit/>
          </a:bodyPr>
          <a:lstStyle/>
          <a:p>
            <a:pPr eaLnBrk="0" hangingPunct="0"/>
            <a:r>
              <a:rPr lang="en-US" sz="1900" b="1" dirty="0">
                <a:solidFill>
                  <a:srgbClr val="000000"/>
                </a:solidFill>
              </a:rPr>
              <a:t>$5,800</a:t>
            </a:r>
          </a:p>
        </p:txBody>
      </p:sp>
      <p:sp>
        <p:nvSpPr>
          <p:cNvPr id="44039" name="Rectangle 7"/>
          <p:cNvSpPr>
            <a:spLocks noChangeArrowheads="1"/>
          </p:cNvSpPr>
          <p:nvPr/>
        </p:nvSpPr>
        <p:spPr bwMode="auto">
          <a:xfrm>
            <a:off x="822477" y="4606231"/>
            <a:ext cx="2134709" cy="377285"/>
          </a:xfrm>
          <a:prstGeom prst="rect">
            <a:avLst/>
          </a:prstGeom>
          <a:noFill/>
          <a:ln w="12700">
            <a:noFill/>
            <a:miter lim="800000"/>
            <a:headEnd/>
            <a:tailEnd/>
          </a:ln>
        </p:spPr>
        <p:txBody>
          <a:bodyPr wrap="none" lIns="85577" tIns="42038" rIns="85577" bIns="42038">
            <a:spAutoFit/>
          </a:bodyPr>
          <a:lstStyle/>
          <a:p>
            <a:pPr eaLnBrk="0" hangingPunct="0"/>
            <a:r>
              <a:rPr lang="en-US" sz="1900" b="1" dirty="0">
                <a:solidFill>
                  <a:srgbClr val="000000"/>
                </a:solidFill>
              </a:rPr>
              <a:t>Less:  Salvage value</a:t>
            </a:r>
          </a:p>
        </p:txBody>
      </p:sp>
      <p:sp>
        <p:nvSpPr>
          <p:cNvPr id="44040" name="Rectangle 8"/>
          <p:cNvSpPr>
            <a:spLocks noChangeArrowheads="1"/>
          </p:cNvSpPr>
          <p:nvPr/>
        </p:nvSpPr>
        <p:spPr bwMode="auto">
          <a:xfrm>
            <a:off x="5805715" y="4643437"/>
            <a:ext cx="922262" cy="377285"/>
          </a:xfrm>
          <a:prstGeom prst="rect">
            <a:avLst/>
          </a:prstGeom>
          <a:noFill/>
          <a:ln w="12700">
            <a:noFill/>
            <a:miter lim="800000"/>
            <a:headEnd/>
            <a:tailEnd/>
          </a:ln>
        </p:spPr>
        <p:txBody>
          <a:bodyPr lIns="85577" tIns="42038" rIns="85577" bIns="42038">
            <a:spAutoFit/>
          </a:bodyPr>
          <a:lstStyle/>
          <a:p>
            <a:pPr eaLnBrk="0" hangingPunct="0"/>
            <a:r>
              <a:rPr lang="en-US" sz="1900" b="1" u="sng" dirty="0">
                <a:solidFill>
                  <a:srgbClr val="000000"/>
                </a:solidFill>
              </a:rPr>
              <a:t>  1,000</a:t>
            </a:r>
          </a:p>
        </p:txBody>
      </p:sp>
      <p:sp>
        <p:nvSpPr>
          <p:cNvPr id="44041" name="Rectangle 9"/>
          <p:cNvSpPr>
            <a:spLocks noChangeArrowheads="1"/>
          </p:cNvSpPr>
          <p:nvPr/>
        </p:nvSpPr>
        <p:spPr bwMode="auto">
          <a:xfrm>
            <a:off x="5689298" y="4924724"/>
            <a:ext cx="1062869" cy="7441"/>
          </a:xfrm>
          <a:prstGeom prst="rect">
            <a:avLst/>
          </a:prstGeom>
          <a:solidFill>
            <a:srgbClr val="000000"/>
          </a:solidFill>
          <a:ln w="12700">
            <a:noFill/>
            <a:miter lim="800000"/>
            <a:headEnd/>
            <a:tailEnd/>
          </a:ln>
        </p:spPr>
        <p:txBody>
          <a:bodyPr wrap="none" lIns="86493" tIns="43247" rIns="86493" bIns="43247" anchor="ctr"/>
          <a:lstStyle/>
          <a:p>
            <a:endParaRPr lang="en-US"/>
          </a:p>
        </p:txBody>
      </p:sp>
      <p:sp>
        <p:nvSpPr>
          <p:cNvPr id="44042" name="Rectangle 10"/>
          <p:cNvSpPr>
            <a:spLocks noChangeArrowheads="1"/>
          </p:cNvSpPr>
          <p:nvPr/>
        </p:nvSpPr>
        <p:spPr bwMode="auto">
          <a:xfrm>
            <a:off x="822477" y="4902398"/>
            <a:ext cx="1852452" cy="377285"/>
          </a:xfrm>
          <a:prstGeom prst="rect">
            <a:avLst/>
          </a:prstGeom>
          <a:noFill/>
          <a:ln w="12700">
            <a:noFill/>
            <a:miter lim="800000"/>
            <a:headEnd/>
            <a:tailEnd/>
          </a:ln>
        </p:spPr>
        <p:txBody>
          <a:bodyPr wrap="none" lIns="85577" tIns="42038" rIns="85577" bIns="42038">
            <a:spAutoFit/>
          </a:bodyPr>
          <a:lstStyle/>
          <a:p>
            <a:pPr eaLnBrk="0" hangingPunct="0"/>
            <a:r>
              <a:rPr lang="en-US" sz="1900" b="1" dirty="0">
                <a:solidFill>
                  <a:srgbClr val="000000"/>
                </a:solidFill>
              </a:rPr>
              <a:t>Depreciable cost</a:t>
            </a:r>
          </a:p>
        </p:txBody>
      </p:sp>
      <p:sp>
        <p:nvSpPr>
          <p:cNvPr id="44043" name="Rectangle 11"/>
          <p:cNvSpPr>
            <a:spLocks noChangeArrowheads="1"/>
          </p:cNvSpPr>
          <p:nvPr/>
        </p:nvSpPr>
        <p:spPr bwMode="auto">
          <a:xfrm>
            <a:off x="5814786" y="4902398"/>
            <a:ext cx="961503" cy="377285"/>
          </a:xfrm>
          <a:prstGeom prst="rect">
            <a:avLst/>
          </a:prstGeom>
          <a:noFill/>
          <a:ln w="12700">
            <a:noFill/>
            <a:miter lim="800000"/>
            <a:headEnd/>
            <a:tailEnd/>
          </a:ln>
        </p:spPr>
        <p:txBody>
          <a:bodyPr wrap="none" lIns="85577" tIns="42038" rIns="85577" bIns="42038">
            <a:spAutoFit/>
          </a:bodyPr>
          <a:lstStyle/>
          <a:p>
            <a:pPr eaLnBrk="0" hangingPunct="0"/>
            <a:r>
              <a:rPr lang="en-US" sz="1900" b="1" dirty="0">
                <a:solidFill>
                  <a:srgbClr val="000000"/>
                </a:solidFill>
              </a:rPr>
              <a:t>$4,800  </a:t>
            </a:r>
          </a:p>
        </p:txBody>
      </p:sp>
      <p:sp>
        <p:nvSpPr>
          <p:cNvPr id="44044" name="Rectangle 12"/>
          <p:cNvSpPr>
            <a:spLocks noChangeArrowheads="1"/>
          </p:cNvSpPr>
          <p:nvPr/>
        </p:nvSpPr>
        <p:spPr bwMode="auto">
          <a:xfrm>
            <a:off x="5736167" y="5243216"/>
            <a:ext cx="988786" cy="8930"/>
          </a:xfrm>
          <a:prstGeom prst="rect">
            <a:avLst/>
          </a:prstGeom>
          <a:solidFill>
            <a:srgbClr val="000000"/>
          </a:solidFill>
          <a:ln w="12700">
            <a:noFill/>
            <a:miter lim="800000"/>
            <a:headEnd/>
            <a:tailEnd/>
          </a:ln>
        </p:spPr>
        <p:txBody>
          <a:bodyPr wrap="none" lIns="86493" tIns="43247" rIns="86493" bIns="43247" anchor="ctr"/>
          <a:lstStyle/>
          <a:p>
            <a:endParaRPr lang="en-US"/>
          </a:p>
        </p:txBody>
      </p:sp>
      <p:sp>
        <p:nvSpPr>
          <p:cNvPr id="44045" name="Rectangle 13"/>
          <p:cNvSpPr>
            <a:spLocks noChangeArrowheads="1"/>
          </p:cNvSpPr>
          <p:nvPr/>
        </p:nvSpPr>
        <p:spPr bwMode="auto">
          <a:xfrm>
            <a:off x="5736167" y="5277445"/>
            <a:ext cx="988786" cy="7442"/>
          </a:xfrm>
          <a:prstGeom prst="rect">
            <a:avLst/>
          </a:prstGeom>
          <a:solidFill>
            <a:srgbClr val="000000"/>
          </a:solidFill>
          <a:ln w="12700">
            <a:noFill/>
            <a:miter lim="800000"/>
            <a:headEnd/>
            <a:tailEnd/>
          </a:ln>
        </p:spPr>
        <p:txBody>
          <a:bodyPr wrap="none" lIns="86493" tIns="43247" rIns="86493" bIns="43247" anchor="ctr"/>
          <a:lstStyle/>
          <a:p>
            <a:endParaRPr lang="en-US"/>
          </a:p>
        </p:txBody>
      </p:sp>
      <p:sp>
        <p:nvSpPr>
          <p:cNvPr id="44046" name="Rectangle 14"/>
          <p:cNvSpPr>
            <a:spLocks noChangeArrowheads="1"/>
          </p:cNvSpPr>
          <p:nvPr/>
        </p:nvSpPr>
        <p:spPr bwMode="auto">
          <a:xfrm>
            <a:off x="822476" y="5533430"/>
            <a:ext cx="2288726" cy="377285"/>
          </a:xfrm>
          <a:prstGeom prst="rect">
            <a:avLst/>
          </a:prstGeom>
          <a:noFill/>
          <a:ln w="12700">
            <a:noFill/>
            <a:miter lim="800000"/>
            <a:headEnd/>
            <a:tailEnd/>
          </a:ln>
        </p:spPr>
        <p:txBody>
          <a:bodyPr wrap="none" lIns="85577" tIns="42038" rIns="85577" bIns="42038">
            <a:spAutoFit/>
          </a:bodyPr>
          <a:lstStyle/>
          <a:p>
            <a:pPr eaLnBrk="0" hangingPunct="0"/>
            <a:r>
              <a:rPr lang="en-US" sz="1900" b="1" dirty="0">
                <a:solidFill>
                  <a:srgbClr val="000000"/>
                </a:solidFill>
              </a:rPr>
              <a:t>Remaining useful life</a:t>
            </a:r>
          </a:p>
        </p:txBody>
      </p:sp>
      <p:sp>
        <p:nvSpPr>
          <p:cNvPr id="44047" name="Rectangle 15"/>
          <p:cNvSpPr>
            <a:spLocks noChangeArrowheads="1"/>
          </p:cNvSpPr>
          <p:nvPr/>
        </p:nvSpPr>
        <p:spPr bwMode="auto">
          <a:xfrm>
            <a:off x="5792108" y="5533430"/>
            <a:ext cx="888471" cy="377285"/>
          </a:xfrm>
          <a:prstGeom prst="rect">
            <a:avLst/>
          </a:prstGeom>
          <a:noFill/>
          <a:ln w="12700">
            <a:noFill/>
            <a:miter lim="800000"/>
            <a:headEnd/>
            <a:tailEnd/>
          </a:ln>
        </p:spPr>
        <p:txBody>
          <a:bodyPr wrap="none" lIns="85577" tIns="42038" rIns="85577" bIns="42038">
            <a:spAutoFit/>
          </a:bodyPr>
          <a:lstStyle/>
          <a:p>
            <a:pPr eaLnBrk="0" hangingPunct="0"/>
            <a:r>
              <a:rPr lang="en-US" sz="1900" b="1" dirty="0">
                <a:solidFill>
                  <a:srgbClr val="000000"/>
                </a:solidFill>
              </a:rPr>
              <a:t>3 years</a:t>
            </a:r>
          </a:p>
        </p:txBody>
      </p:sp>
      <p:sp>
        <p:nvSpPr>
          <p:cNvPr id="44048" name="Rectangle 16"/>
          <p:cNvSpPr>
            <a:spLocks noChangeArrowheads="1"/>
          </p:cNvSpPr>
          <p:nvPr/>
        </p:nvSpPr>
        <p:spPr bwMode="auto">
          <a:xfrm>
            <a:off x="6853465" y="5533430"/>
            <a:ext cx="1386299" cy="377285"/>
          </a:xfrm>
          <a:prstGeom prst="rect">
            <a:avLst/>
          </a:prstGeom>
          <a:noFill/>
          <a:ln w="12700">
            <a:noFill/>
            <a:miter lim="800000"/>
            <a:headEnd/>
            <a:tailEnd/>
          </a:ln>
        </p:spPr>
        <p:txBody>
          <a:bodyPr wrap="none" lIns="85577" tIns="42038" rIns="85577" bIns="42038">
            <a:spAutoFit/>
          </a:bodyPr>
          <a:lstStyle/>
          <a:p>
            <a:pPr eaLnBrk="0" hangingPunct="0"/>
            <a:r>
              <a:rPr lang="en-US" sz="1900" b="1" dirty="0">
                <a:solidFill>
                  <a:srgbClr val="000000"/>
                </a:solidFill>
              </a:rPr>
              <a:t>(2008-2010)</a:t>
            </a:r>
          </a:p>
        </p:txBody>
      </p:sp>
      <p:sp>
        <p:nvSpPr>
          <p:cNvPr id="44049" name="Rectangle 17"/>
          <p:cNvSpPr>
            <a:spLocks noChangeArrowheads="1"/>
          </p:cNvSpPr>
          <p:nvPr/>
        </p:nvSpPr>
        <p:spPr bwMode="auto">
          <a:xfrm>
            <a:off x="822477" y="6093023"/>
            <a:ext cx="4279527" cy="377285"/>
          </a:xfrm>
          <a:prstGeom prst="rect">
            <a:avLst/>
          </a:prstGeom>
          <a:noFill/>
          <a:ln w="12700">
            <a:noFill/>
            <a:miter lim="800000"/>
            <a:headEnd/>
            <a:tailEnd/>
          </a:ln>
        </p:spPr>
        <p:txBody>
          <a:bodyPr wrap="none" lIns="85577" tIns="42038" rIns="85577" bIns="42038">
            <a:spAutoFit/>
          </a:bodyPr>
          <a:lstStyle/>
          <a:p>
            <a:pPr eaLnBrk="0" hangingPunct="0"/>
            <a:r>
              <a:rPr lang="en-US" sz="1900" b="1" dirty="0">
                <a:solidFill>
                  <a:srgbClr val="800000"/>
                </a:solidFill>
              </a:rPr>
              <a:t>Revised annual depreciation ($4,800 ÷ 3)</a:t>
            </a:r>
          </a:p>
        </p:txBody>
      </p:sp>
      <p:sp>
        <p:nvSpPr>
          <p:cNvPr id="44050" name="Rectangle 18"/>
          <p:cNvSpPr>
            <a:spLocks noChangeArrowheads="1"/>
          </p:cNvSpPr>
          <p:nvPr/>
        </p:nvSpPr>
        <p:spPr bwMode="auto">
          <a:xfrm>
            <a:off x="5814786" y="6093023"/>
            <a:ext cx="852499" cy="377285"/>
          </a:xfrm>
          <a:prstGeom prst="rect">
            <a:avLst/>
          </a:prstGeom>
          <a:noFill/>
          <a:ln w="12700">
            <a:noFill/>
            <a:miter lim="800000"/>
            <a:headEnd/>
            <a:tailEnd/>
          </a:ln>
        </p:spPr>
        <p:txBody>
          <a:bodyPr wrap="none" lIns="85577" tIns="42038" rIns="85577" bIns="42038">
            <a:spAutoFit/>
          </a:bodyPr>
          <a:lstStyle/>
          <a:p>
            <a:pPr eaLnBrk="0" hangingPunct="0"/>
            <a:r>
              <a:rPr lang="en-US" sz="1900" b="1" dirty="0">
                <a:solidFill>
                  <a:srgbClr val="800000"/>
                </a:solidFill>
              </a:rPr>
              <a:t>$1,600</a:t>
            </a:r>
          </a:p>
        </p:txBody>
      </p:sp>
      <p:sp>
        <p:nvSpPr>
          <p:cNvPr id="44051" name="Rectangle 19"/>
          <p:cNvSpPr>
            <a:spLocks noChangeArrowheads="1"/>
          </p:cNvSpPr>
          <p:nvPr/>
        </p:nvSpPr>
        <p:spPr bwMode="auto">
          <a:xfrm>
            <a:off x="5736167" y="6433841"/>
            <a:ext cx="988786" cy="8930"/>
          </a:xfrm>
          <a:prstGeom prst="rect">
            <a:avLst/>
          </a:prstGeom>
          <a:solidFill>
            <a:srgbClr val="000000"/>
          </a:solidFill>
          <a:ln w="12700">
            <a:noFill/>
            <a:miter lim="800000"/>
            <a:headEnd/>
            <a:tailEnd/>
          </a:ln>
        </p:spPr>
        <p:txBody>
          <a:bodyPr wrap="none" lIns="86493" tIns="43247" rIns="86493" bIns="43247" anchor="ctr"/>
          <a:lstStyle/>
          <a:p>
            <a:endParaRPr lang="en-US"/>
          </a:p>
        </p:txBody>
      </p:sp>
      <p:sp>
        <p:nvSpPr>
          <p:cNvPr id="44052" name="Rectangle 20"/>
          <p:cNvSpPr>
            <a:spLocks noChangeArrowheads="1"/>
          </p:cNvSpPr>
          <p:nvPr/>
        </p:nvSpPr>
        <p:spPr bwMode="auto">
          <a:xfrm>
            <a:off x="5736167" y="6468070"/>
            <a:ext cx="988786" cy="7442"/>
          </a:xfrm>
          <a:prstGeom prst="rect">
            <a:avLst/>
          </a:prstGeom>
          <a:solidFill>
            <a:srgbClr val="000000"/>
          </a:solidFill>
          <a:ln w="12700">
            <a:noFill/>
            <a:miter lim="800000"/>
            <a:headEnd/>
            <a:tailEnd/>
          </a:ln>
        </p:spPr>
        <p:txBody>
          <a:bodyPr wrap="none" lIns="86493" tIns="43247" rIns="86493" bIns="43247" anchor="ctr"/>
          <a:lstStyle/>
          <a:p>
            <a:endParaRPr lang="en-US"/>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 calcmode="lin" valueType="num">
                                      <p:cBhvr additive="base">
                                        <p:cTn id="7" dur="500" fill="hold"/>
                                        <p:tgtEl>
                                          <p:spTgt spid="3686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686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body" idx="1"/>
          </p:nvPr>
        </p:nvSpPr>
        <p:spPr>
          <a:xfrm>
            <a:off x="435428" y="1579067"/>
            <a:ext cx="7910286" cy="5189636"/>
          </a:xfrm>
          <a:noFill/>
        </p:spPr>
        <p:txBody>
          <a:bodyPr lIns="91583" tIns="45040" rIns="91583" bIns="45040"/>
          <a:lstStyle/>
          <a:p>
            <a:pPr marL="330356" indent="-330356" defTabSz="324349">
              <a:buClr>
                <a:srgbClr val="BC3700"/>
              </a:buClr>
            </a:pPr>
            <a:r>
              <a:rPr lang="en-US" sz="3000" b="1" dirty="0">
                <a:solidFill>
                  <a:srgbClr val="BC3700"/>
                </a:solidFill>
                <a:latin typeface="Times New Roman" pitchFamily="18" charset="0"/>
              </a:rPr>
              <a:t>Ordinary repairs</a:t>
            </a:r>
          </a:p>
          <a:p>
            <a:pPr marL="482019" lvl="1" indent="0" defTabSz="324349">
              <a:buClr>
                <a:srgbClr val="BC3700"/>
              </a:buClr>
            </a:pPr>
            <a:r>
              <a:rPr lang="en-US" sz="2600" b="1" dirty="0">
                <a:latin typeface="Times New Roman" pitchFamily="18" charset="0"/>
              </a:rPr>
              <a:t>expenditures to </a:t>
            </a:r>
            <a:r>
              <a:rPr lang="en-US" sz="2600" b="1" dirty="0">
                <a:solidFill>
                  <a:srgbClr val="BC3700"/>
                </a:solidFill>
                <a:latin typeface="Times New Roman" pitchFamily="18" charset="0"/>
              </a:rPr>
              <a:t>maintain</a:t>
            </a:r>
            <a:r>
              <a:rPr lang="en-US" sz="2600" b="1" dirty="0">
                <a:latin typeface="Times New Roman" pitchFamily="18" charset="0"/>
              </a:rPr>
              <a:t> the operating</a:t>
            </a:r>
          </a:p>
          <a:p>
            <a:pPr marL="482019" lvl="1" indent="0" defTabSz="324349">
              <a:buClr>
                <a:srgbClr val="BC3700"/>
              </a:buClr>
              <a:buNone/>
            </a:pPr>
            <a:r>
              <a:rPr lang="en-US" sz="2600" b="1" dirty="0">
                <a:latin typeface="Times New Roman" pitchFamily="18" charset="0"/>
              </a:rPr>
              <a:t>  efficiency and productive life of the unit</a:t>
            </a:r>
          </a:p>
          <a:p>
            <a:pPr marL="482019" lvl="1" indent="0" defTabSz="324349">
              <a:buClr>
                <a:srgbClr val="BC3700"/>
              </a:buClr>
            </a:pPr>
            <a:r>
              <a:rPr lang="en-US" sz="2600" b="1" dirty="0">
                <a:latin typeface="Times New Roman" pitchFamily="18" charset="0"/>
              </a:rPr>
              <a:t>such repairs are debited to </a:t>
            </a:r>
            <a:r>
              <a:rPr lang="en-US" sz="2600" b="1" dirty="0">
                <a:solidFill>
                  <a:srgbClr val="BC3700"/>
                </a:solidFill>
                <a:latin typeface="Times New Roman" pitchFamily="18" charset="0"/>
              </a:rPr>
              <a:t>Repairs Expense</a:t>
            </a:r>
            <a:r>
              <a:rPr lang="en-US" sz="2600" b="1" dirty="0">
                <a:solidFill>
                  <a:schemeClr val="accent2"/>
                </a:solidFill>
                <a:latin typeface="Times New Roman" pitchFamily="18" charset="0"/>
              </a:rPr>
              <a:t> </a:t>
            </a:r>
            <a:r>
              <a:rPr lang="en-US" sz="2600" b="1" dirty="0">
                <a:latin typeface="Times New Roman" pitchFamily="18" charset="0"/>
              </a:rPr>
              <a:t>as</a:t>
            </a:r>
          </a:p>
          <a:p>
            <a:pPr marL="482019" lvl="1" indent="0" defTabSz="324349">
              <a:buClr>
                <a:srgbClr val="BC3700"/>
              </a:buClr>
              <a:buNone/>
            </a:pPr>
            <a:r>
              <a:rPr lang="en-US" sz="2600" b="1" dirty="0">
                <a:latin typeface="Times New Roman" pitchFamily="18" charset="0"/>
              </a:rPr>
              <a:t>  incurred and are often referred to as </a:t>
            </a:r>
            <a:r>
              <a:rPr lang="en-US" sz="2600" b="1" dirty="0">
                <a:solidFill>
                  <a:srgbClr val="BC3700"/>
                </a:solidFill>
                <a:latin typeface="Times New Roman" pitchFamily="18" charset="0"/>
              </a:rPr>
              <a:t>revenue</a:t>
            </a:r>
          </a:p>
          <a:p>
            <a:pPr marL="482019" lvl="1" indent="0" defTabSz="324349">
              <a:buClr>
                <a:srgbClr val="BC3700"/>
              </a:buClr>
              <a:buNone/>
            </a:pPr>
            <a:r>
              <a:rPr lang="en-US" sz="2600" b="1" dirty="0">
                <a:solidFill>
                  <a:srgbClr val="BC3700"/>
                </a:solidFill>
                <a:latin typeface="Times New Roman" pitchFamily="18" charset="0"/>
              </a:rPr>
              <a:t>  expenditures</a:t>
            </a:r>
            <a:r>
              <a:rPr lang="en-US" sz="2600" b="1" dirty="0">
                <a:latin typeface="Times New Roman" pitchFamily="18" charset="0"/>
              </a:rPr>
              <a:t>.</a:t>
            </a:r>
            <a:endParaRPr lang="en-US" sz="1900" b="1" dirty="0">
              <a:latin typeface="Times New Roman" pitchFamily="18" charset="0"/>
            </a:endParaRPr>
          </a:p>
        </p:txBody>
      </p:sp>
      <p:sp>
        <p:nvSpPr>
          <p:cNvPr id="45059" name="Rectangle 6"/>
          <p:cNvSpPr>
            <a:spLocks noChangeArrowheads="1"/>
          </p:cNvSpPr>
          <p:nvPr/>
        </p:nvSpPr>
        <p:spPr bwMode="auto">
          <a:xfrm>
            <a:off x="1217084" y="180083"/>
            <a:ext cx="6709833" cy="2362444"/>
          </a:xfrm>
          <a:prstGeom prst="rect">
            <a:avLst/>
          </a:prstGeom>
          <a:noFill/>
          <a:ln w="12700">
            <a:noFill/>
            <a:miter lim="800000"/>
            <a:headEnd/>
            <a:tailEnd/>
          </a:ln>
        </p:spPr>
        <p:txBody>
          <a:bodyPr lIns="85577" tIns="42038" rIns="85577" bIns="42038">
            <a:spAutoFit/>
          </a:bodyPr>
          <a:lstStyle/>
          <a:p>
            <a:pPr algn="ctr" eaLnBrk="0" hangingPunct="0">
              <a:spcBef>
                <a:spcPct val="50000"/>
              </a:spcBef>
            </a:pPr>
            <a:r>
              <a:rPr lang="en-US" sz="3800" b="1" dirty="0">
                <a:solidFill>
                  <a:srgbClr val="000099"/>
                </a:solidFill>
                <a:latin typeface="Arial Black" pitchFamily="34" charset="0"/>
              </a:rPr>
              <a:t>EXPENDITURES DURING USEFUL LIFE</a:t>
            </a:r>
          </a:p>
          <a:p>
            <a:pPr algn="ctr" eaLnBrk="0" hangingPunct="0"/>
            <a:r>
              <a:rPr lang="en-US" b="1" dirty="0">
                <a:solidFill>
                  <a:schemeClr val="tx2"/>
                </a:solidFill>
              </a:rPr>
              <a:t>STUDY OBJECTIVE</a:t>
            </a:r>
            <a:r>
              <a:rPr lang="en-US" b="1" dirty="0">
                <a:solidFill>
                  <a:srgbClr val="790015"/>
                </a:solidFill>
              </a:rPr>
              <a:t> </a:t>
            </a:r>
            <a:r>
              <a:rPr lang="en-US" b="1" dirty="0">
                <a:solidFill>
                  <a:srgbClr val="971008"/>
                </a:solidFill>
              </a:rPr>
              <a:t>5</a:t>
            </a:r>
          </a:p>
          <a:p>
            <a:pPr algn="ctr" eaLnBrk="0" hangingPunct="0">
              <a:spcBef>
                <a:spcPct val="50000"/>
              </a:spcBef>
            </a:pPr>
            <a:endParaRPr lang="en-US" sz="3400" b="1" dirty="0"/>
          </a:p>
        </p:txBody>
      </p:sp>
      <p:pic>
        <p:nvPicPr>
          <p:cNvPr id="45060" name="Picture 7"/>
          <p:cNvPicPr>
            <a:picLocks noChangeArrowheads="1"/>
          </p:cNvPicPr>
          <p:nvPr/>
        </p:nvPicPr>
        <p:blipFill>
          <a:blip r:embed="rId2" cstate="print"/>
          <a:srcRect/>
          <a:stretch>
            <a:fillRect/>
          </a:stretch>
        </p:blipFill>
        <p:spPr bwMode="auto">
          <a:xfrm>
            <a:off x="7765143" y="5643563"/>
            <a:ext cx="514048" cy="617637"/>
          </a:xfrm>
          <a:prstGeom prst="rect">
            <a:avLst/>
          </a:prstGeom>
          <a:noFill/>
          <a:ln w="12700">
            <a:noFill/>
            <a:miter lim="800000"/>
            <a:headEnd/>
            <a:tailEnd/>
          </a:ln>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8914">
                                            <p:txEl>
                                              <p:pRg st="0" end="0"/>
                                            </p:txEl>
                                          </p:spTgt>
                                        </p:tgtEl>
                                        <p:attrNameLst>
                                          <p:attrName>style.visibility</p:attrName>
                                        </p:attrNameLst>
                                      </p:cBhvr>
                                      <p:to>
                                        <p:strVal val="visible"/>
                                      </p:to>
                                    </p:set>
                                    <p:anim calcmode="lin" valueType="num">
                                      <p:cBhvr additive="base">
                                        <p:cTn id="7" dur="500" fill="hold"/>
                                        <p:tgtEl>
                                          <p:spTgt spid="3891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8914">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8914">
                                            <p:txEl>
                                              <p:pRg st="1" end="1"/>
                                            </p:txEl>
                                          </p:spTgt>
                                        </p:tgtEl>
                                        <p:attrNameLst>
                                          <p:attrName>style.visibility</p:attrName>
                                        </p:attrNameLst>
                                      </p:cBhvr>
                                      <p:to>
                                        <p:strVal val="visible"/>
                                      </p:to>
                                    </p:set>
                                    <p:anim calcmode="lin" valueType="num">
                                      <p:cBhvr additive="base">
                                        <p:cTn id="11" dur="500" fill="hold"/>
                                        <p:tgtEl>
                                          <p:spTgt spid="38914">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8914">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8914">
                                            <p:txEl>
                                              <p:pRg st="2" end="2"/>
                                            </p:txEl>
                                          </p:spTgt>
                                        </p:tgtEl>
                                        <p:attrNameLst>
                                          <p:attrName>style.visibility</p:attrName>
                                        </p:attrNameLst>
                                      </p:cBhvr>
                                      <p:to>
                                        <p:strVal val="visible"/>
                                      </p:to>
                                    </p:set>
                                    <p:anim calcmode="lin" valueType="num">
                                      <p:cBhvr additive="base">
                                        <p:cTn id="15" dur="500" fill="hold"/>
                                        <p:tgtEl>
                                          <p:spTgt spid="38914">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38914">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8914">
                                            <p:txEl>
                                              <p:pRg st="3" end="3"/>
                                            </p:txEl>
                                          </p:spTgt>
                                        </p:tgtEl>
                                        <p:attrNameLst>
                                          <p:attrName>style.visibility</p:attrName>
                                        </p:attrNameLst>
                                      </p:cBhvr>
                                      <p:to>
                                        <p:strVal val="visible"/>
                                      </p:to>
                                    </p:set>
                                    <p:anim calcmode="lin" valueType="num">
                                      <p:cBhvr additive="base">
                                        <p:cTn id="19" dur="500" fill="hold"/>
                                        <p:tgtEl>
                                          <p:spTgt spid="38914">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8914">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8914">
                                            <p:txEl>
                                              <p:pRg st="4" end="4"/>
                                            </p:txEl>
                                          </p:spTgt>
                                        </p:tgtEl>
                                        <p:attrNameLst>
                                          <p:attrName>style.visibility</p:attrName>
                                        </p:attrNameLst>
                                      </p:cBhvr>
                                      <p:to>
                                        <p:strVal val="visible"/>
                                      </p:to>
                                    </p:set>
                                    <p:anim calcmode="lin" valueType="num">
                                      <p:cBhvr additive="base">
                                        <p:cTn id="23" dur="500" fill="hold"/>
                                        <p:tgtEl>
                                          <p:spTgt spid="38914">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8914">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8914">
                                            <p:txEl>
                                              <p:pRg st="5" end="5"/>
                                            </p:txEl>
                                          </p:spTgt>
                                        </p:tgtEl>
                                        <p:attrNameLst>
                                          <p:attrName>style.visibility</p:attrName>
                                        </p:attrNameLst>
                                      </p:cBhvr>
                                      <p:to>
                                        <p:strVal val="visible"/>
                                      </p:to>
                                    </p:set>
                                    <p:anim calcmode="lin" valueType="num">
                                      <p:cBhvr additive="base">
                                        <p:cTn id="27" dur="500" fill="hold"/>
                                        <p:tgtEl>
                                          <p:spTgt spid="38914">
                                            <p:txEl>
                                              <p:pRg st="5" end="5"/>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38914">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Grp="1" noChangeArrowheads="1"/>
          </p:cNvSpPr>
          <p:nvPr>
            <p:ph type="body" idx="1"/>
          </p:nvPr>
        </p:nvSpPr>
        <p:spPr>
          <a:xfrm>
            <a:off x="435428" y="1579067"/>
            <a:ext cx="7910286" cy="5189636"/>
          </a:xfrm>
          <a:noFill/>
        </p:spPr>
        <p:txBody>
          <a:bodyPr lIns="91583" tIns="45040" rIns="91583" bIns="45040"/>
          <a:lstStyle/>
          <a:p>
            <a:pPr marL="0" indent="0" defTabSz="324349">
              <a:buClr>
                <a:srgbClr val="BC3700"/>
              </a:buClr>
            </a:pPr>
            <a:r>
              <a:rPr lang="en-US" sz="3500" b="1" dirty="0">
                <a:solidFill>
                  <a:srgbClr val="BC3700"/>
                </a:solidFill>
                <a:latin typeface="Times New Roman" pitchFamily="18" charset="0"/>
              </a:rPr>
              <a:t>Capital expenditures</a:t>
            </a:r>
            <a:endParaRPr lang="en-US" sz="2600" b="1" dirty="0">
              <a:latin typeface="Times New Roman" pitchFamily="18" charset="0"/>
            </a:endParaRPr>
          </a:p>
          <a:p>
            <a:pPr marL="0" indent="0" defTabSz="324349">
              <a:buClr>
                <a:srgbClr val="BC3700"/>
              </a:buClr>
            </a:pPr>
            <a:r>
              <a:rPr lang="en-US" sz="2600" b="1" dirty="0">
                <a:latin typeface="Times New Roman" pitchFamily="18" charset="0"/>
              </a:rPr>
              <a:t> 	</a:t>
            </a:r>
            <a:r>
              <a:rPr lang="en-US" sz="3000" b="1" dirty="0">
                <a:latin typeface="Times New Roman" pitchFamily="18" charset="0"/>
              </a:rPr>
              <a:t>Additions and improvements </a:t>
            </a:r>
          </a:p>
          <a:p>
            <a:pPr marL="108116" lvl="1" indent="0" defTabSz="324349">
              <a:buClr>
                <a:srgbClr val="BC3700"/>
              </a:buClr>
            </a:pPr>
            <a:r>
              <a:rPr lang="en-US" sz="2600" b="1" dirty="0">
                <a:latin typeface="Times New Roman" pitchFamily="18" charset="0"/>
              </a:rPr>
              <a:t>	increase the operating efficiency, 	productive 	capacity, or useful life of a plant asset</a:t>
            </a:r>
          </a:p>
          <a:p>
            <a:pPr marL="0" indent="0" defTabSz="324349">
              <a:buNone/>
            </a:pPr>
            <a:r>
              <a:rPr lang="en-US" sz="3000" b="1" dirty="0">
                <a:solidFill>
                  <a:srgbClr val="BC3700"/>
                </a:solidFill>
              </a:rPr>
              <a:t>	1</a:t>
            </a:r>
            <a:r>
              <a:rPr lang="en-US" sz="3000" b="1" dirty="0">
                <a:latin typeface="Times New Roman" pitchFamily="18" charset="0"/>
              </a:rPr>
              <a:t> Usually material in amount and occur </a:t>
            </a:r>
          </a:p>
          <a:p>
            <a:pPr marL="0" indent="0" defTabSz="324349">
              <a:buNone/>
            </a:pPr>
            <a:r>
              <a:rPr lang="en-US" sz="3000" b="1" dirty="0">
                <a:latin typeface="Times New Roman" pitchFamily="18" charset="0"/>
              </a:rPr>
              <a:t>  	    infrequently.</a:t>
            </a:r>
          </a:p>
          <a:p>
            <a:pPr marL="108116" lvl="1" indent="0" defTabSz="324349">
              <a:buNone/>
            </a:pPr>
            <a:r>
              <a:rPr lang="en-US" sz="3100" b="1" dirty="0">
                <a:solidFill>
                  <a:srgbClr val="BC3700"/>
                </a:solidFill>
              </a:rPr>
              <a:t>	2</a:t>
            </a:r>
            <a:r>
              <a:rPr lang="en-US" sz="3100" b="1" dirty="0">
                <a:latin typeface="Times New Roman" pitchFamily="18" charset="0"/>
              </a:rPr>
              <a:t> I</a:t>
            </a:r>
            <a:r>
              <a:rPr lang="en-US" sz="3000" b="1" dirty="0">
                <a:latin typeface="Times New Roman" pitchFamily="18" charset="0"/>
              </a:rPr>
              <a:t>ncrease the company’s investment in 	</a:t>
            </a:r>
          </a:p>
          <a:p>
            <a:pPr marL="108116" lvl="1" indent="0" defTabSz="324349">
              <a:buNone/>
            </a:pPr>
            <a:r>
              <a:rPr lang="en-US" sz="3000" b="1" dirty="0">
                <a:latin typeface="Times New Roman" pitchFamily="18" charset="0"/>
              </a:rPr>
              <a:t>   	productive facilities.</a:t>
            </a:r>
          </a:p>
          <a:p>
            <a:pPr marL="108116" lvl="1" indent="0" defTabSz="324349">
              <a:buNone/>
            </a:pPr>
            <a:r>
              <a:rPr lang="en-US" sz="3000" b="1" dirty="0">
                <a:latin typeface="Times New Roman" pitchFamily="18" charset="0"/>
              </a:rPr>
              <a:t>    </a:t>
            </a:r>
            <a:r>
              <a:rPr lang="en-US" sz="3100" b="1" dirty="0">
                <a:solidFill>
                  <a:srgbClr val="CC3300"/>
                </a:solidFill>
              </a:rPr>
              <a:t> </a:t>
            </a:r>
            <a:r>
              <a:rPr lang="en-US" sz="3000" b="1" dirty="0">
                <a:latin typeface="Times New Roman" pitchFamily="18" charset="0"/>
              </a:rPr>
              <a:t>Debit the plant asset affected.</a:t>
            </a:r>
          </a:p>
        </p:txBody>
      </p:sp>
      <p:sp>
        <p:nvSpPr>
          <p:cNvPr id="46083" name="Rectangle 6"/>
          <p:cNvSpPr>
            <a:spLocks noChangeArrowheads="1"/>
          </p:cNvSpPr>
          <p:nvPr/>
        </p:nvSpPr>
        <p:spPr bwMode="auto">
          <a:xfrm>
            <a:off x="1217084" y="214312"/>
            <a:ext cx="6910916" cy="1254448"/>
          </a:xfrm>
          <a:prstGeom prst="rect">
            <a:avLst/>
          </a:prstGeom>
          <a:noFill/>
          <a:ln w="12700">
            <a:noFill/>
            <a:miter lim="800000"/>
            <a:headEnd/>
            <a:tailEnd/>
          </a:ln>
        </p:spPr>
        <p:txBody>
          <a:bodyPr lIns="85577" tIns="42038" rIns="85577" bIns="42038">
            <a:spAutoFit/>
          </a:bodyPr>
          <a:lstStyle/>
          <a:p>
            <a:pPr algn="ctr" eaLnBrk="0" hangingPunct="0">
              <a:spcBef>
                <a:spcPct val="50000"/>
              </a:spcBef>
            </a:pPr>
            <a:r>
              <a:rPr lang="en-US" sz="3800" b="1" dirty="0">
                <a:solidFill>
                  <a:srgbClr val="000099"/>
                </a:solidFill>
                <a:latin typeface="Arial Black" pitchFamily="34" charset="0"/>
              </a:rPr>
              <a:t>EXPENDITURES DURING USEFUL LIFE</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1922">
                                            <p:txEl>
                                              <p:pRg st="0" end="0"/>
                                            </p:txEl>
                                          </p:spTgt>
                                        </p:tgtEl>
                                        <p:attrNameLst>
                                          <p:attrName>style.visibility</p:attrName>
                                        </p:attrNameLst>
                                      </p:cBhvr>
                                      <p:to>
                                        <p:strVal val="visible"/>
                                      </p:to>
                                    </p:set>
                                    <p:anim calcmode="lin" valueType="num">
                                      <p:cBhvr additive="base">
                                        <p:cTn id="7" dur="500" fill="hold"/>
                                        <p:tgtEl>
                                          <p:spTgt spid="8192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192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1922">
                                            <p:txEl>
                                              <p:pRg st="1" end="1"/>
                                            </p:txEl>
                                          </p:spTgt>
                                        </p:tgtEl>
                                        <p:attrNameLst>
                                          <p:attrName>style.visibility</p:attrName>
                                        </p:attrNameLst>
                                      </p:cBhvr>
                                      <p:to>
                                        <p:strVal val="visible"/>
                                      </p:to>
                                    </p:set>
                                    <p:anim calcmode="lin" valueType="num">
                                      <p:cBhvr additive="base">
                                        <p:cTn id="13" dur="500" fill="hold"/>
                                        <p:tgtEl>
                                          <p:spTgt spid="81922">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1922">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81922">
                                            <p:txEl>
                                              <p:pRg st="2" end="2"/>
                                            </p:txEl>
                                          </p:spTgt>
                                        </p:tgtEl>
                                        <p:attrNameLst>
                                          <p:attrName>style.visibility</p:attrName>
                                        </p:attrNameLst>
                                      </p:cBhvr>
                                      <p:to>
                                        <p:strVal val="visible"/>
                                      </p:to>
                                    </p:set>
                                    <p:anim calcmode="lin" valueType="num">
                                      <p:cBhvr additive="base">
                                        <p:cTn id="17" dur="500" fill="hold"/>
                                        <p:tgtEl>
                                          <p:spTgt spid="81922">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8192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81922">
                                            <p:txEl>
                                              <p:pRg st="3" end="3"/>
                                            </p:txEl>
                                          </p:spTgt>
                                        </p:tgtEl>
                                        <p:attrNameLst>
                                          <p:attrName>style.visibility</p:attrName>
                                        </p:attrNameLst>
                                      </p:cBhvr>
                                      <p:to>
                                        <p:strVal val="visible"/>
                                      </p:to>
                                    </p:set>
                                    <p:anim calcmode="lin" valueType="num">
                                      <p:cBhvr additive="base">
                                        <p:cTn id="23" dur="500" fill="hold"/>
                                        <p:tgtEl>
                                          <p:spTgt spid="81922">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8192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81922">
                                            <p:txEl>
                                              <p:pRg st="4" end="4"/>
                                            </p:txEl>
                                          </p:spTgt>
                                        </p:tgtEl>
                                        <p:attrNameLst>
                                          <p:attrName>style.visibility</p:attrName>
                                        </p:attrNameLst>
                                      </p:cBhvr>
                                      <p:to>
                                        <p:strVal val="visible"/>
                                      </p:to>
                                    </p:set>
                                    <p:anim calcmode="lin" valueType="num">
                                      <p:cBhvr additive="base">
                                        <p:cTn id="29" dur="500" fill="hold"/>
                                        <p:tgtEl>
                                          <p:spTgt spid="81922">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81922">
                                            <p:txEl>
                                              <p:pRg st="4" end="4"/>
                                            </p:txEl>
                                          </p:spTgt>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81922">
                                            <p:txEl>
                                              <p:pRg st="5" end="5"/>
                                            </p:txEl>
                                          </p:spTgt>
                                        </p:tgtEl>
                                        <p:attrNameLst>
                                          <p:attrName>style.visibility</p:attrName>
                                        </p:attrNameLst>
                                      </p:cBhvr>
                                      <p:to>
                                        <p:strVal val="visible"/>
                                      </p:to>
                                    </p:set>
                                    <p:anim calcmode="lin" valueType="num">
                                      <p:cBhvr additive="base">
                                        <p:cTn id="33" dur="500" fill="hold"/>
                                        <p:tgtEl>
                                          <p:spTgt spid="81922">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81922">
                                            <p:txEl>
                                              <p:pRg st="5" end="5"/>
                                            </p:tx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81922">
                                            <p:txEl>
                                              <p:pRg st="6" end="6"/>
                                            </p:txEl>
                                          </p:spTgt>
                                        </p:tgtEl>
                                        <p:attrNameLst>
                                          <p:attrName>style.visibility</p:attrName>
                                        </p:attrNameLst>
                                      </p:cBhvr>
                                      <p:to>
                                        <p:strVal val="visible"/>
                                      </p:to>
                                    </p:set>
                                    <p:anim calcmode="lin" valueType="num">
                                      <p:cBhvr additive="base">
                                        <p:cTn id="37" dur="500" fill="hold"/>
                                        <p:tgtEl>
                                          <p:spTgt spid="81922">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81922">
                                            <p:txEl>
                                              <p:pRg st="6" end="6"/>
                                            </p:txEl>
                                          </p:spTgt>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81922">
                                            <p:txEl>
                                              <p:pRg st="7" end="7"/>
                                            </p:txEl>
                                          </p:spTgt>
                                        </p:tgtEl>
                                        <p:attrNameLst>
                                          <p:attrName>style.visibility</p:attrName>
                                        </p:attrNameLst>
                                      </p:cBhvr>
                                      <p:to>
                                        <p:strVal val="visible"/>
                                      </p:to>
                                    </p:set>
                                    <p:anim calcmode="lin" valueType="num">
                                      <p:cBhvr additive="base">
                                        <p:cTn id="41" dur="500" fill="hold"/>
                                        <p:tgtEl>
                                          <p:spTgt spid="81922">
                                            <p:txEl>
                                              <p:pRg st="7" end="7"/>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81922">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2"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686405" y="1680270"/>
            <a:ext cx="7771190" cy="5052714"/>
          </a:xfrm>
          <a:noFill/>
        </p:spPr>
        <p:txBody>
          <a:bodyPr lIns="91583" tIns="45040" rIns="91583" bIns="45040"/>
          <a:lstStyle/>
          <a:p>
            <a:pPr eaLnBrk="1" hangingPunct="1">
              <a:buClr>
                <a:srgbClr val="BC3700"/>
              </a:buClr>
            </a:pPr>
            <a:r>
              <a:rPr lang="en-US" sz="2400" b="1" dirty="0">
                <a:latin typeface="Times New Roman" pitchFamily="18" charset="0"/>
              </a:rPr>
              <a:t>Retirement</a:t>
            </a:r>
          </a:p>
          <a:p>
            <a:pPr lvl="1" eaLnBrk="1" hangingPunct="1">
              <a:buClr>
                <a:srgbClr val="BC3700"/>
              </a:buClr>
            </a:pPr>
            <a:r>
              <a:rPr lang="en-US" sz="2000" b="1" dirty="0">
                <a:latin typeface="Times New Roman" pitchFamily="18" charset="0"/>
              </a:rPr>
              <a:t>Plant asset is scrapped or discarded. </a:t>
            </a:r>
          </a:p>
          <a:p>
            <a:pPr lvl="1" eaLnBrk="1" hangingPunct="1">
              <a:buClr>
                <a:srgbClr val="BC3700"/>
              </a:buClr>
            </a:pPr>
            <a:r>
              <a:rPr lang="en-US" sz="2000" b="1" dirty="0">
                <a:latin typeface="Times New Roman" pitchFamily="18" charset="0"/>
              </a:rPr>
              <a:t>Eliminate the book value of the plant asset at the date of sale by debiting Accumulated Depreciation and crediting the asset account for its cost.</a:t>
            </a:r>
          </a:p>
          <a:p>
            <a:pPr lvl="1" eaLnBrk="1" hangingPunct="1">
              <a:buClr>
                <a:srgbClr val="BC3700"/>
              </a:buClr>
            </a:pPr>
            <a:r>
              <a:rPr lang="en-US" sz="2000" b="1" dirty="0">
                <a:latin typeface="Times New Roman" pitchFamily="18" charset="0"/>
              </a:rPr>
              <a:t>Debit Cash to record the cash proceeds from the sale.</a:t>
            </a:r>
          </a:p>
          <a:p>
            <a:pPr lvl="1" eaLnBrk="1" hangingPunct="1">
              <a:buClr>
                <a:srgbClr val="BC3700"/>
              </a:buClr>
            </a:pPr>
            <a:r>
              <a:rPr lang="en-US" sz="2000" b="1" dirty="0">
                <a:latin typeface="Times New Roman" pitchFamily="18" charset="0"/>
              </a:rPr>
              <a:t>Compute gain or loss.</a:t>
            </a:r>
          </a:p>
          <a:p>
            <a:pPr eaLnBrk="1" hangingPunct="1">
              <a:buClr>
                <a:srgbClr val="BC3700"/>
              </a:buClr>
            </a:pPr>
            <a:r>
              <a:rPr lang="en-US" sz="2400" b="1" dirty="0">
                <a:latin typeface="Times New Roman" pitchFamily="18" charset="0"/>
              </a:rPr>
              <a:t>If the cash proceeds </a:t>
            </a:r>
            <a:r>
              <a:rPr lang="en-US" sz="2400" b="1" dirty="0">
                <a:latin typeface="Times New Roman" pitchFamily="18" charset="0"/>
                <a:cs typeface="Times New Roman" pitchFamily="18" charset="0"/>
              </a:rPr>
              <a:t>&gt; </a:t>
            </a:r>
            <a:r>
              <a:rPr lang="en-US" sz="2400" b="1" dirty="0">
                <a:latin typeface="Times New Roman" pitchFamily="18" charset="0"/>
              </a:rPr>
              <a:t>the book value</a:t>
            </a:r>
          </a:p>
          <a:p>
            <a:pPr lvl="1" eaLnBrk="1" hangingPunct="1">
              <a:buClr>
                <a:srgbClr val="BC3700"/>
              </a:buClr>
            </a:pPr>
            <a:r>
              <a:rPr lang="en-US" sz="2000" b="1" dirty="0">
                <a:latin typeface="Times New Roman" pitchFamily="18" charset="0"/>
              </a:rPr>
              <a:t>recognize a gain by crediting Gain on Disposal for the difference.</a:t>
            </a:r>
          </a:p>
          <a:p>
            <a:pPr eaLnBrk="1" hangingPunct="1">
              <a:buClr>
                <a:srgbClr val="BC3700"/>
              </a:buClr>
            </a:pPr>
            <a:r>
              <a:rPr lang="en-US" sz="2400" b="1" dirty="0">
                <a:latin typeface="Times New Roman" pitchFamily="18" charset="0"/>
              </a:rPr>
              <a:t>If the cash proceeds are </a:t>
            </a:r>
            <a:r>
              <a:rPr lang="en-US" sz="2400" b="1" dirty="0">
                <a:latin typeface="Times New Roman" pitchFamily="18" charset="0"/>
                <a:cs typeface="Times New Roman" pitchFamily="18" charset="0"/>
              </a:rPr>
              <a:t>&lt; </a:t>
            </a:r>
            <a:r>
              <a:rPr lang="en-US" sz="2400" b="1" dirty="0">
                <a:latin typeface="Times New Roman" pitchFamily="18" charset="0"/>
              </a:rPr>
              <a:t>the book value</a:t>
            </a:r>
          </a:p>
          <a:p>
            <a:pPr lvl="1" eaLnBrk="1" hangingPunct="1">
              <a:buClr>
                <a:srgbClr val="BC3700"/>
              </a:buClr>
            </a:pPr>
            <a:r>
              <a:rPr lang="en-US" sz="2000" b="1" dirty="0">
                <a:latin typeface="Times New Roman" pitchFamily="18" charset="0"/>
              </a:rPr>
              <a:t> recognize a loss by debiting Loss on Disposal for the</a:t>
            </a:r>
          </a:p>
          <a:p>
            <a:pPr lvl="1" eaLnBrk="1" hangingPunct="1">
              <a:buClr>
                <a:srgbClr val="BC3700"/>
              </a:buClr>
              <a:buFontTx/>
              <a:buNone/>
            </a:pPr>
            <a:r>
              <a:rPr lang="en-US" sz="2000" b="1" dirty="0">
                <a:latin typeface="Times New Roman" pitchFamily="18" charset="0"/>
              </a:rPr>
              <a:t>     difference.</a:t>
            </a:r>
          </a:p>
        </p:txBody>
      </p:sp>
      <p:sp>
        <p:nvSpPr>
          <p:cNvPr id="47107" name="Rectangle 3"/>
          <p:cNvSpPr>
            <a:spLocks noChangeArrowheads="1"/>
          </p:cNvSpPr>
          <p:nvPr/>
        </p:nvSpPr>
        <p:spPr bwMode="auto">
          <a:xfrm>
            <a:off x="836084" y="517922"/>
            <a:ext cx="7471833" cy="1085171"/>
          </a:xfrm>
          <a:prstGeom prst="rect">
            <a:avLst/>
          </a:prstGeom>
          <a:noFill/>
          <a:ln w="12700">
            <a:noFill/>
            <a:miter lim="800000"/>
            <a:headEnd/>
            <a:tailEnd/>
          </a:ln>
        </p:spPr>
        <p:txBody>
          <a:bodyPr lIns="85577" tIns="42038" rIns="85577" bIns="42038">
            <a:spAutoFit/>
          </a:bodyPr>
          <a:lstStyle/>
          <a:p>
            <a:pPr algn="ctr" eaLnBrk="0" hangingPunct="0">
              <a:spcBef>
                <a:spcPct val="50000"/>
              </a:spcBef>
            </a:pPr>
            <a:r>
              <a:rPr lang="en-US" sz="3800" b="1" dirty="0">
                <a:solidFill>
                  <a:srgbClr val="000099"/>
                </a:solidFill>
                <a:latin typeface="Arial Black" pitchFamily="34" charset="0"/>
              </a:rPr>
              <a:t>PLANT ASSET DISPOSALS</a:t>
            </a:r>
          </a:p>
          <a:p>
            <a:pPr algn="ctr" eaLnBrk="0" hangingPunct="0">
              <a:spcBef>
                <a:spcPct val="50000"/>
              </a:spcBef>
            </a:pPr>
            <a:r>
              <a:rPr lang="en-US" b="1" dirty="0">
                <a:solidFill>
                  <a:schemeClr val="tx2"/>
                </a:solidFill>
              </a:rPr>
              <a:t>STUDY OBJECTIVE</a:t>
            </a:r>
            <a:r>
              <a:rPr lang="en-US" b="1" dirty="0">
                <a:solidFill>
                  <a:srgbClr val="790015"/>
                </a:solidFill>
              </a:rPr>
              <a:t> </a:t>
            </a:r>
            <a:r>
              <a:rPr lang="en-US" b="1" dirty="0">
                <a:solidFill>
                  <a:srgbClr val="FC0128"/>
                </a:solidFill>
              </a:rPr>
              <a:t>6</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0962">
                                            <p:txEl>
                                              <p:pRg st="0" end="0"/>
                                            </p:txEl>
                                          </p:spTgt>
                                        </p:tgtEl>
                                        <p:attrNameLst>
                                          <p:attrName>style.visibility</p:attrName>
                                        </p:attrNameLst>
                                      </p:cBhvr>
                                      <p:to>
                                        <p:strVal val="visible"/>
                                      </p:to>
                                    </p:set>
                                    <p:anim calcmode="lin" valueType="num">
                                      <p:cBhvr additive="base">
                                        <p:cTn id="7" dur="500" fill="hold"/>
                                        <p:tgtEl>
                                          <p:spTgt spid="4096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0962">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0962">
                                            <p:txEl>
                                              <p:pRg st="1" end="1"/>
                                            </p:txEl>
                                          </p:spTgt>
                                        </p:tgtEl>
                                        <p:attrNameLst>
                                          <p:attrName>style.visibility</p:attrName>
                                        </p:attrNameLst>
                                      </p:cBhvr>
                                      <p:to>
                                        <p:strVal val="visible"/>
                                      </p:to>
                                    </p:set>
                                    <p:anim calcmode="lin" valueType="num">
                                      <p:cBhvr additive="base">
                                        <p:cTn id="11" dur="500" fill="hold"/>
                                        <p:tgtEl>
                                          <p:spTgt spid="40962">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40962">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0962">
                                            <p:txEl>
                                              <p:pRg st="2" end="2"/>
                                            </p:txEl>
                                          </p:spTgt>
                                        </p:tgtEl>
                                        <p:attrNameLst>
                                          <p:attrName>style.visibility</p:attrName>
                                        </p:attrNameLst>
                                      </p:cBhvr>
                                      <p:to>
                                        <p:strVal val="visible"/>
                                      </p:to>
                                    </p:set>
                                    <p:anim calcmode="lin" valueType="num">
                                      <p:cBhvr additive="base">
                                        <p:cTn id="15" dur="500" fill="hold"/>
                                        <p:tgtEl>
                                          <p:spTgt spid="40962">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40962">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0962">
                                            <p:txEl>
                                              <p:pRg st="3" end="3"/>
                                            </p:txEl>
                                          </p:spTgt>
                                        </p:tgtEl>
                                        <p:attrNameLst>
                                          <p:attrName>style.visibility</p:attrName>
                                        </p:attrNameLst>
                                      </p:cBhvr>
                                      <p:to>
                                        <p:strVal val="visible"/>
                                      </p:to>
                                    </p:set>
                                    <p:anim calcmode="lin" valueType="num">
                                      <p:cBhvr additive="base">
                                        <p:cTn id="19" dur="500" fill="hold"/>
                                        <p:tgtEl>
                                          <p:spTgt spid="40962">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0962">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40962">
                                            <p:txEl>
                                              <p:pRg st="4" end="4"/>
                                            </p:txEl>
                                          </p:spTgt>
                                        </p:tgtEl>
                                        <p:attrNameLst>
                                          <p:attrName>style.visibility</p:attrName>
                                        </p:attrNameLst>
                                      </p:cBhvr>
                                      <p:to>
                                        <p:strVal val="visible"/>
                                      </p:to>
                                    </p:set>
                                    <p:anim calcmode="lin" valueType="num">
                                      <p:cBhvr additive="base">
                                        <p:cTn id="23" dur="500" fill="hold"/>
                                        <p:tgtEl>
                                          <p:spTgt spid="40962">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4096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40962">
                                            <p:txEl>
                                              <p:pRg st="5" end="5"/>
                                            </p:txEl>
                                          </p:spTgt>
                                        </p:tgtEl>
                                        <p:attrNameLst>
                                          <p:attrName>style.visibility</p:attrName>
                                        </p:attrNameLst>
                                      </p:cBhvr>
                                      <p:to>
                                        <p:strVal val="visible"/>
                                      </p:to>
                                    </p:set>
                                    <p:anim calcmode="lin" valueType="num">
                                      <p:cBhvr additive="base">
                                        <p:cTn id="29" dur="500" fill="hold"/>
                                        <p:tgtEl>
                                          <p:spTgt spid="40962">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40962">
                                            <p:txEl>
                                              <p:pRg st="5" end="5"/>
                                            </p:txEl>
                                          </p:spTgt>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40962">
                                            <p:txEl>
                                              <p:pRg st="6" end="6"/>
                                            </p:txEl>
                                          </p:spTgt>
                                        </p:tgtEl>
                                        <p:attrNameLst>
                                          <p:attrName>style.visibility</p:attrName>
                                        </p:attrNameLst>
                                      </p:cBhvr>
                                      <p:to>
                                        <p:strVal val="visible"/>
                                      </p:to>
                                    </p:set>
                                    <p:anim calcmode="lin" valueType="num">
                                      <p:cBhvr additive="base">
                                        <p:cTn id="33" dur="500" fill="hold"/>
                                        <p:tgtEl>
                                          <p:spTgt spid="40962">
                                            <p:txEl>
                                              <p:pRg st="6" end="6"/>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40962">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40962">
                                            <p:txEl>
                                              <p:pRg st="7" end="7"/>
                                            </p:txEl>
                                          </p:spTgt>
                                        </p:tgtEl>
                                        <p:attrNameLst>
                                          <p:attrName>style.visibility</p:attrName>
                                        </p:attrNameLst>
                                      </p:cBhvr>
                                      <p:to>
                                        <p:strVal val="visible"/>
                                      </p:to>
                                    </p:set>
                                    <p:anim calcmode="lin" valueType="num">
                                      <p:cBhvr additive="base">
                                        <p:cTn id="39" dur="500" fill="hold"/>
                                        <p:tgtEl>
                                          <p:spTgt spid="40962">
                                            <p:txEl>
                                              <p:pRg st="7" end="7"/>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40962">
                                            <p:txEl>
                                              <p:pRg st="7" end="7"/>
                                            </p:txEl>
                                          </p:spTgt>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40962">
                                            <p:txEl>
                                              <p:pRg st="8" end="8"/>
                                            </p:txEl>
                                          </p:spTgt>
                                        </p:tgtEl>
                                        <p:attrNameLst>
                                          <p:attrName>style.visibility</p:attrName>
                                        </p:attrNameLst>
                                      </p:cBhvr>
                                      <p:to>
                                        <p:strVal val="visible"/>
                                      </p:to>
                                    </p:set>
                                    <p:anim calcmode="lin" valueType="num">
                                      <p:cBhvr additive="base">
                                        <p:cTn id="43" dur="500" fill="hold"/>
                                        <p:tgtEl>
                                          <p:spTgt spid="40962">
                                            <p:txEl>
                                              <p:pRg st="8" end="8"/>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40962">
                                            <p:txEl>
                                              <p:pRg st="8" end="8"/>
                                            </p:txEl>
                                          </p:spTgt>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40962">
                                            <p:txEl>
                                              <p:pRg st="9" end="9"/>
                                            </p:txEl>
                                          </p:spTgt>
                                        </p:tgtEl>
                                        <p:attrNameLst>
                                          <p:attrName>style.visibility</p:attrName>
                                        </p:attrNameLst>
                                      </p:cBhvr>
                                      <p:to>
                                        <p:strVal val="visible"/>
                                      </p:to>
                                    </p:set>
                                    <p:anim calcmode="lin" valueType="num">
                                      <p:cBhvr additive="base">
                                        <p:cTn id="47" dur="500" fill="hold"/>
                                        <p:tgtEl>
                                          <p:spTgt spid="40962">
                                            <p:txEl>
                                              <p:pRg st="9" end="9"/>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40962">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836084" y="517922"/>
            <a:ext cx="7471833" cy="1085171"/>
          </a:xfrm>
          <a:prstGeom prst="rect">
            <a:avLst/>
          </a:prstGeom>
          <a:noFill/>
          <a:ln w="12700">
            <a:noFill/>
            <a:miter lim="800000"/>
            <a:headEnd/>
            <a:tailEnd/>
          </a:ln>
        </p:spPr>
        <p:txBody>
          <a:bodyPr lIns="85577" tIns="42038" rIns="85577" bIns="42038">
            <a:spAutoFit/>
          </a:bodyPr>
          <a:lstStyle/>
          <a:p>
            <a:pPr algn="ctr" eaLnBrk="0" hangingPunct="0">
              <a:spcBef>
                <a:spcPct val="50000"/>
              </a:spcBef>
            </a:pPr>
            <a:r>
              <a:rPr lang="en-US" sz="3800" b="1" dirty="0">
                <a:solidFill>
                  <a:srgbClr val="000099"/>
                </a:solidFill>
                <a:latin typeface="Arial Black" pitchFamily="34" charset="0"/>
              </a:rPr>
              <a:t>PLANT ASSET DISPOSALS</a:t>
            </a:r>
          </a:p>
          <a:p>
            <a:pPr algn="ctr" eaLnBrk="0" hangingPunct="0">
              <a:spcBef>
                <a:spcPct val="50000"/>
              </a:spcBef>
            </a:pPr>
            <a:endParaRPr lang="en-US" b="1" dirty="0">
              <a:solidFill>
                <a:srgbClr val="FC0128"/>
              </a:solidFill>
            </a:endParaRPr>
          </a:p>
        </p:txBody>
      </p:sp>
      <p:pic>
        <p:nvPicPr>
          <p:cNvPr id="48131" name="Picture 3"/>
          <p:cNvPicPr>
            <a:picLocks noChangeAspect="1" noChangeArrowheads="1"/>
          </p:cNvPicPr>
          <p:nvPr/>
        </p:nvPicPr>
        <p:blipFill>
          <a:blip r:embed="rId3" cstate="print"/>
          <a:srcRect/>
          <a:stretch>
            <a:fillRect/>
          </a:stretch>
        </p:blipFill>
        <p:spPr bwMode="auto">
          <a:xfrm>
            <a:off x="435429" y="2428875"/>
            <a:ext cx="8345714" cy="1857375"/>
          </a:xfrm>
          <a:prstGeom prst="rect">
            <a:avLst/>
          </a:prstGeom>
          <a:noFill/>
          <a:ln w="12700">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ChangeArrowheads="1"/>
          </p:cNvSpPr>
          <p:nvPr/>
        </p:nvSpPr>
        <p:spPr bwMode="auto">
          <a:xfrm>
            <a:off x="816429" y="4929187"/>
            <a:ext cx="7601857" cy="928688"/>
          </a:xfrm>
          <a:prstGeom prst="rect">
            <a:avLst/>
          </a:prstGeom>
          <a:solidFill>
            <a:srgbClr val="F6BF69"/>
          </a:solidFill>
          <a:ln w="12700">
            <a:noFill/>
            <a:miter lim="800000"/>
            <a:headEnd/>
            <a:tailEnd/>
          </a:ln>
          <a:effectLst>
            <a:prstShdw prst="shdw17" dist="17961" dir="2700000">
              <a:srgbClr val="94733F"/>
            </a:prstShdw>
          </a:effectLst>
        </p:spPr>
        <p:txBody>
          <a:bodyPr wrap="none" lIns="86493" tIns="43247" rIns="86493" bIns="43247" anchor="ctr"/>
          <a:lstStyle/>
          <a:p>
            <a:endParaRPr lang="en-US"/>
          </a:p>
        </p:txBody>
      </p:sp>
      <p:grpSp>
        <p:nvGrpSpPr>
          <p:cNvPr id="2" name="Group 7"/>
          <p:cNvGrpSpPr>
            <a:grpSpLocks/>
          </p:cNvGrpSpPr>
          <p:nvPr/>
        </p:nvGrpSpPr>
        <p:grpSpPr bwMode="auto">
          <a:xfrm>
            <a:off x="816429" y="1823145"/>
            <a:ext cx="7493000" cy="2820293"/>
            <a:chOff x="540" y="1224"/>
            <a:chExt cx="4956" cy="1896"/>
          </a:xfrm>
        </p:grpSpPr>
        <p:sp>
          <p:nvSpPr>
            <p:cNvPr id="18438" name="Rectangle 5"/>
            <p:cNvSpPr>
              <a:spLocks noChangeArrowheads="1"/>
            </p:cNvSpPr>
            <p:nvPr/>
          </p:nvSpPr>
          <p:spPr bwMode="auto">
            <a:xfrm>
              <a:off x="540" y="1224"/>
              <a:ext cx="4956" cy="1896"/>
            </a:xfrm>
            <a:prstGeom prst="rect">
              <a:avLst/>
            </a:prstGeom>
            <a:solidFill>
              <a:srgbClr val="FCD1C1"/>
            </a:solidFill>
            <a:ln w="12700">
              <a:noFill/>
              <a:miter lim="800000"/>
              <a:headEnd/>
              <a:tailEnd/>
            </a:ln>
            <a:effectLst>
              <a:prstShdw prst="shdw17" dist="17961" dir="2700000">
                <a:srgbClr val="977D74"/>
              </a:prstShdw>
            </a:effectLst>
          </p:spPr>
          <p:txBody>
            <a:bodyPr wrap="none" anchor="ctr"/>
            <a:lstStyle/>
            <a:p>
              <a:endParaRPr lang="en-US"/>
            </a:p>
          </p:txBody>
        </p:sp>
        <p:sp>
          <p:nvSpPr>
            <p:cNvPr id="18439" name="Rectangle 6"/>
            <p:cNvSpPr>
              <a:spLocks noChangeArrowheads="1"/>
            </p:cNvSpPr>
            <p:nvPr/>
          </p:nvSpPr>
          <p:spPr bwMode="auto">
            <a:xfrm>
              <a:off x="594" y="1232"/>
              <a:ext cx="4881" cy="1488"/>
            </a:xfrm>
            <a:prstGeom prst="rect">
              <a:avLst/>
            </a:prstGeom>
            <a:noFill/>
            <a:ln w="12700">
              <a:noFill/>
              <a:miter lim="800000"/>
              <a:headEnd/>
              <a:tailEnd/>
            </a:ln>
          </p:spPr>
          <p:txBody>
            <a:bodyPr lIns="90472" tIns="44442" rIns="90472" bIns="44442">
              <a:spAutoFit/>
            </a:bodyPr>
            <a:lstStyle/>
            <a:p>
              <a:pPr eaLnBrk="0" hangingPunct="0"/>
              <a:r>
                <a:rPr lang="en-US" sz="2300" b="1" dirty="0"/>
                <a:t>On July 1, 2005, Wright Company sells office furniture for $16,000 cash.  Original cost was $60,000 and as of January 1, 2005, had accumulated depreciation of $41,000.  Depreciation for the first 6 months of 2005 is $8,000.  The entry to record depreciation expense and update accumulated depreciation to July 1 is as follows:</a:t>
              </a:r>
            </a:p>
          </p:txBody>
        </p:sp>
      </p:grpSp>
      <p:sp>
        <p:nvSpPr>
          <p:cNvPr id="18437" name="Rectangle 8"/>
          <p:cNvSpPr>
            <a:spLocks noChangeArrowheads="1"/>
          </p:cNvSpPr>
          <p:nvPr/>
        </p:nvSpPr>
        <p:spPr bwMode="auto">
          <a:xfrm>
            <a:off x="1852085" y="517922"/>
            <a:ext cx="5421690" cy="669673"/>
          </a:xfrm>
          <a:prstGeom prst="rect">
            <a:avLst/>
          </a:prstGeom>
          <a:noFill/>
          <a:ln w="12700">
            <a:noFill/>
            <a:miter lim="800000"/>
            <a:headEnd/>
            <a:tailEnd/>
          </a:ln>
        </p:spPr>
        <p:txBody>
          <a:bodyPr lIns="85577" tIns="42038" rIns="85577" bIns="42038">
            <a:spAutoFit/>
          </a:bodyPr>
          <a:lstStyle/>
          <a:p>
            <a:pPr algn="ctr" eaLnBrk="0" hangingPunct="0">
              <a:spcBef>
                <a:spcPct val="50000"/>
              </a:spcBef>
            </a:pPr>
            <a:r>
              <a:rPr lang="en-US" sz="3800" b="1" dirty="0">
                <a:solidFill>
                  <a:srgbClr val="000099"/>
                </a:solidFill>
                <a:latin typeface="Arial Black" pitchFamily="34" charset="0"/>
              </a:rPr>
              <a:t>GAIN ON DISPOSAL</a:t>
            </a:r>
          </a:p>
        </p:txBody>
      </p:sp>
      <p:graphicFrame>
        <p:nvGraphicFramePr>
          <p:cNvPr id="18434" name="Object 10"/>
          <p:cNvGraphicFramePr>
            <a:graphicFrameLocks noChangeAspect="1"/>
          </p:cNvGraphicFramePr>
          <p:nvPr/>
        </p:nvGraphicFramePr>
        <p:xfrm>
          <a:off x="798286" y="4929188"/>
          <a:ext cx="7697108" cy="968872"/>
        </p:xfrm>
        <a:graphic>
          <a:graphicData uri="http://schemas.openxmlformats.org/presentationml/2006/ole">
            <p:oleObj spid="_x0000_s1026" name="Worksheet" r:id="rId3" imgW="3057449" imgH="333451" progId="Excel.Sheet.8">
              <p:embed/>
            </p:oleObj>
          </a:graphicData>
        </a:graphic>
      </p:graphicFrame>
    </p:spTree>
  </p:cSld>
  <p:clrMapOvr>
    <a:masterClrMapping/>
  </p:clrMapOvr>
  <p:transition>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2"/>
          <p:cNvSpPr>
            <a:spLocks noChangeArrowheads="1"/>
          </p:cNvSpPr>
          <p:nvPr/>
        </p:nvSpPr>
        <p:spPr bwMode="auto">
          <a:xfrm>
            <a:off x="943429" y="5109270"/>
            <a:ext cx="7366000" cy="1462980"/>
          </a:xfrm>
          <a:prstGeom prst="rect">
            <a:avLst/>
          </a:prstGeom>
          <a:solidFill>
            <a:srgbClr val="F6BF69"/>
          </a:solidFill>
          <a:ln w="12700">
            <a:noFill/>
            <a:miter lim="800000"/>
            <a:headEnd/>
            <a:tailEnd/>
          </a:ln>
          <a:effectLst>
            <a:prstShdw prst="shdw17" dist="17961" dir="2700000">
              <a:srgbClr val="94733F"/>
            </a:prstShdw>
          </a:effectLst>
        </p:spPr>
        <p:txBody>
          <a:bodyPr wrap="none" lIns="86493" tIns="43247" rIns="86493" bIns="43247" anchor="ctr"/>
          <a:lstStyle/>
          <a:p>
            <a:endParaRPr lang="en-US"/>
          </a:p>
        </p:txBody>
      </p:sp>
      <p:sp>
        <p:nvSpPr>
          <p:cNvPr id="19461" name="Rectangle 4"/>
          <p:cNvSpPr>
            <a:spLocks noChangeArrowheads="1"/>
          </p:cNvSpPr>
          <p:nvPr/>
        </p:nvSpPr>
        <p:spPr bwMode="auto">
          <a:xfrm>
            <a:off x="1669143" y="0"/>
            <a:ext cx="5805714" cy="1408336"/>
          </a:xfrm>
          <a:prstGeom prst="rect">
            <a:avLst/>
          </a:prstGeom>
          <a:noFill/>
          <a:ln w="12700">
            <a:noFill/>
            <a:miter lim="800000"/>
            <a:headEnd/>
            <a:tailEnd/>
          </a:ln>
        </p:spPr>
        <p:txBody>
          <a:bodyPr lIns="85577" tIns="42038" rIns="85577" bIns="42038">
            <a:spAutoFit/>
          </a:bodyPr>
          <a:lstStyle/>
          <a:p>
            <a:pPr algn="ctr" eaLnBrk="0" hangingPunct="0">
              <a:spcBef>
                <a:spcPct val="10000"/>
              </a:spcBef>
            </a:pPr>
            <a:endParaRPr lang="en-US" sz="4200" b="1" dirty="0"/>
          </a:p>
          <a:p>
            <a:pPr algn="ctr" eaLnBrk="0" hangingPunct="0">
              <a:spcBef>
                <a:spcPct val="10000"/>
              </a:spcBef>
            </a:pPr>
            <a:r>
              <a:rPr lang="en-US" sz="3800" b="1" dirty="0">
                <a:solidFill>
                  <a:srgbClr val="000099"/>
                </a:solidFill>
                <a:latin typeface="Arial Black" pitchFamily="34" charset="0"/>
              </a:rPr>
              <a:t>GAIN ON DISPOSAL</a:t>
            </a:r>
          </a:p>
        </p:txBody>
      </p:sp>
      <p:grpSp>
        <p:nvGrpSpPr>
          <p:cNvPr id="2" name="Group 7"/>
          <p:cNvGrpSpPr>
            <a:grpSpLocks/>
          </p:cNvGrpSpPr>
          <p:nvPr/>
        </p:nvGrpSpPr>
        <p:grpSpPr bwMode="auto">
          <a:xfrm>
            <a:off x="816429" y="1696641"/>
            <a:ext cx="7493000" cy="714375"/>
            <a:chOff x="540" y="1140"/>
            <a:chExt cx="4956" cy="480"/>
          </a:xfrm>
        </p:grpSpPr>
        <p:sp>
          <p:nvSpPr>
            <p:cNvPr id="19468" name="Rectangle 5"/>
            <p:cNvSpPr>
              <a:spLocks noChangeArrowheads="1"/>
            </p:cNvSpPr>
            <p:nvPr/>
          </p:nvSpPr>
          <p:spPr bwMode="auto">
            <a:xfrm>
              <a:off x="540" y="1140"/>
              <a:ext cx="4956" cy="480"/>
            </a:xfrm>
            <a:prstGeom prst="rect">
              <a:avLst/>
            </a:prstGeom>
            <a:solidFill>
              <a:srgbClr val="FCD1C1"/>
            </a:solidFill>
            <a:ln w="12700">
              <a:noFill/>
              <a:miter lim="800000"/>
              <a:headEnd/>
              <a:tailEnd/>
            </a:ln>
            <a:effectLst>
              <a:prstShdw prst="shdw17" dist="17961" dir="2700000">
                <a:srgbClr val="977D74"/>
              </a:prstShdw>
            </a:effectLst>
          </p:spPr>
          <p:txBody>
            <a:bodyPr wrap="none" anchor="ctr"/>
            <a:lstStyle/>
            <a:p>
              <a:endParaRPr lang="en-US"/>
            </a:p>
          </p:txBody>
        </p:sp>
        <p:sp>
          <p:nvSpPr>
            <p:cNvPr id="19469" name="Rectangle 6"/>
            <p:cNvSpPr>
              <a:spLocks noChangeArrowheads="1"/>
            </p:cNvSpPr>
            <p:nvPr/>
          </p:nvSpPr>
          <p:spPr bwMode="auto">
            <a:xfrm>
              <a:off x="1230" y="1160"/>
              <a:ext cx="3741" cy="453"/>
            </a:xfrm>
            <a:prstGeom prst="rect">
              <a:avLst/>
            </a:prstGeom>
            <a:noFill/>
            <a:ln w="12700">
              <a:noFill/>
              <a:miter lim="800000"/>
              <a:headEnd/>
              <a:tailEnd/>
            </a:ln>
          </p:spPr>
          <p:txBody>
            <a:bodyPr lIns="90472" tIns="44442" rIns="90472" bIns="44442">
              <a:spAutoFit/>
            </a:bodyPr>
            <a:lstStyle/>
            <a:p>
              <a:pPr eaLnBrk="0" hangingPunct="0"/>
              <a:r>
                <a:rPr lang="en-US" sz="1900" b="1" dirty="0"/>
                <a:t>After the accumulated depreciation is updated, a gain on disposal of $5,000 is computed:</a:t>
              </a:r>
            </a:p>
          </p:txBody>
        </p:sp>
      </p:grpSp>
      <p:grpSp>
        <p:nvGrpSpPr>
          <p:cNvPr id="3" name="Group 10"/>
          <p:cNvGrpSpPr>
            <a:grpSpLocks/>
          </p:cNvGrpSpPr>
          <p:nvPr/>
        </p:nvGrpSpPr>
        <p:grpSpPr bwMode="auto">
          <a:xfrm>
            <a:off x="816429" y="2537520"/>
            <a:ext cx="7511143" cy="1643063"/>
            <a:chOff x="540" y="1704"/>
            <a:chExt cx="4968" cy="1104"/>
          </a:xfrm>
        </p:grpSpPr>
        <p:sp>
          <p:nvSpPr>
            <p:cNvPr id="19467" name="Rectangle 8"/>
            <p:cNvSpPr>
              <a:spLocks noChangeArrowheads="1"/>
            </p:cNvSpPr>
            <p:nvPr/>
          </p:nvSpPr>
          <p:spPr bwMode="auto">
            <a:xfrm>
              <a:off x="540" y="1704"/>
              <a:ext cx="4968" cy="1104"/>
            </a:xfrm>
            <a:prstGeom prst="rect">
              <a:avLst/>
            </a:prstGeom>
            <a:solidFill>
              <a:srgbClr val="FFFF99"/>
            </a:solidFill>
            <a:ln w="12700">
              <a:noFill/>
              <a:miter lim="800000"/>
              <a:headEnd/>
              <a:tailEnd/>
            </a:ln>
            <a:effectLst>
              <a:prstShdw prst="shdw17" dist="17961" dir="2700000">
                <a:srgbClr val="99995C"/>
              </a:prstShdw>
            </a:effectLst>
          </p:spPr>
          <p:txBody>
            <a:bodyPr wrap="none" anchor="ctr"/>
            <a:lstStyle/>
            <a:p>
              <a:endParaRPr lang="en-US"/>
            </a:p>
          </p:txBody>
        </p:sp>
        <p:graphicFrame>
          <p:nvGraphicFramePr>
            <p:cNvPr id="19459" name="Object 9">
              <a:hlinkClick r:id="" action="ppaction://ole?verb=0"/>
            </p:cNvPr>
            <p:cNvGraphicFramePr>
              <a:graphicFrameLocks/>
            </p:cNvGraphicFramePr>
            <p:nvPr/>
          </p:nvGraphicFramePr>
          <p:xfrm>
            <a:off x="623" y="1728"/>
            <a:ext cx="4815" cy="1080"/>
          </p:xfrm>
          <a:graphic>
            <a:graphicData uri="http://schemas.openxmlformats.org/presentationml/2006/ole">
              <p:oleObj spid="_x0000_s2051" name="Document" r:id="rId3" imgW="5489280" imgH="1147680" progId="Word.Document.8">
                <p:embed/>
              </p:oleObj>
            </a:graphicData>
          </a:graphic>
        </p:graphicFrame>
      </p:grpSp>
      <p:grpSp>
        <p:nvGrpSpPr>
          <p:cNvPr id="4" name="Group 13"/>
          <p:cNvGrpSpPr>
            <a:grpSpLocks/>
          </p:cNvGrpSpPr>
          <p:nvPr/>
        </p:nvGrpSpPr>
        <p:grpSpPr bwMode="auto">
          <a:xfrm>
            <a:off x="816429" y="4323459"/>
            <a:ext cx="7493000" cy="703938"/>
            <a:chOff x="540" y="2904"/>
            <a:chExt cx="4956" cy="474"/>
          </a:xfrm>
        </p:grpSpPr>
        <p:sp>
          <p:nvSpPr>
            <p:cNvPr id="19465" name="Rectangle 11"/>
            <p:cNvSpPr>
              <a:spLocks noChangeArrowheads="1"/>
            </p:cNvSpPr>
            <p:nvPr/>
          </p:nvSpPr>
          <p:spPr bwMode="auto">
            <a:xfrm>
              <a:off x="540" y="2904"/>
              <a:ext cx="4956" cy="444"/>
            </a:xfrm>
            <a:prstGeom prst="rect">
              <a:avLst/>
            </a:prstGeom>
            <a:solidFill>
              <a:srgbClr val="FCD1C1"/>
            </a:solidFill>
            <a:ln w="12700">
              <a:noFill/>
              <a:miter lim="800000"/>
              <a:headEnd/>
              <a:tailEnd/>
            </a:ln>
            <a:effectLst>
              <a:prstShdw prst="shdw17" dist="17961" dir="2700000">
                <a:srgbClr val="977D74"/>
              </a:prstShdw>
            </a:effectLst>
          </p:spPr>
          <p:txBody>
            <a:bodyPr wrap="none" anchor="ctr"/>
            <a:lstStyle/>
            <a:p>
              <a:endParaRPr lang="en-US"/>
            </a:p>
          </p:txBody>
        </p:sp>
        <p:sp>
          <p:nvSpPr>
            <p:cNvPr id="19466" name="Rectangle 12"/>
            <p:cNvSpPr>
              <a:spLocks noChangeArrowheads="1"/>
            </p:cNvSpPr>
            <p:nvPr/>
          </p:nvSpPr>
          <p:spPr bwMode="auto">
            <a:xfrm>
              <a:off x="1689" y="2924"/>
              <a:ext cx="2766" cy="454"/>
            </a:xfrm>
            <a:prstGeom prst="rect">
              <a:avLst/>
            </a:prstGeom>
            <a:noFill/>
            <a:ln w="12700">
              <a:noFill/>
              <a:miter lim="800000"/>
              <a:headEnd/>
              <a:tailEnd/>
            </a:ln>
          </p:spPr>
          <p:txBody>
            <a:bodyPr lIns="90472" tIns="44442" rIns="90472" bIns="44442">
              <a:spAutoFit/>
            </a:bodyPr>
            <a:lstStyle/>
            <a:p>
              <a:pPr eaLnBrk="0" hangingPunct="0"/>
              <a:r>
                <a:rPr lang="en-US" sz="1900" b="1" dirty="0"/>
                <a:t>The entry to record the sale and the gain on disposal is as follows:</a:t>
              </a:r>
            </a:p>
          </p:txBody>
        </p:sp>
      </p:grpSp>
      <p:graphicFrame>
        <p:nvGraphicFramePr>
          <p:cNvPr id="19458" name="Object 16"/>
          <p:cNvGraphicFramePr>
            <a:graphicFrameLocks noChangeAspect="1"/>
          </p:cNvGraphicFramePr>
          <p:nvPr/>
        </p:nvGraphicFramePr>
        <p:xfrm>
          <a:off x="870857" y="5072063"/>
          <a:ext cx="7403798" cy="1528465"/>
        </p:xfrm>
        <a:graphic>
          <a:graphicData uri="http://schemas.openxmlformats.org/presentationml/2006/ole">
            <p:oleObj spid="_x0000_s2050" name="Worksheet" r:id="rId4" imgW="3133649" imgH="657149" progId="Excel.Sheet.8">
              <p:embed/>
            </p:oleObj>
          </a:graphicData>
        </a:graphic>
      </p:graphicFrame>
    </p:spTree>
  </p:cSld>
  <p:clrMapOvr>
    <a:masterClrMapping/>
  </p:clrMapOvr>
  <p:transition>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ChangeArrowheads="1"/>
          </p:cNvSpPr>
          <p:nvPr/>
        </p:nvSpPr>
        <p:spPr bwMode="auto">
          <a:xfrm>
            <a:off x="834572" y="5109270"/>
            <a:ext cx="7474857" cy="1643063"/>
          </a:xfrm>
          <a:prstGeom prst="rect">
            <a:avLst/>
          </a:prstGeom>
          <a:solidFill>
            <a:srgbClr val="F6BF69"/>
          </a:solidFill>
          <a:ln w="12700">
            <a:noFill/>
            <a:miter lim="800000"/>
            <a:headEnd/>
            <a:tailEnd/>
          </a:ln>
          <a:effectLst>
            <a:prstShdw prst="shdw17" dist="17961" dir="2700000">
              <a:srgbClr val="94733F"/>
            </a:prstShdw>
          </a:effectLst>
        </p:spPr>
        <p:txBody>
          <a:bodyPr wrap="none" lIns="86493" tIns="43247" rIns="86493" bIns="43247" anchor="ctr"/>
          <a:lstStyle/>
          <a:p>
            <a:endParaRPr lang="en-US"/>
          </a:p>
        </p:txBody>
      </p:sp>
      <p:sp>
        <p:nvSpPr>
          <p:cNvPr id="20485" name="Rectangle 4"/>
          <p:cNvSpPr>
            <a:spLocks noChangeArrowheads="1"/>
          </p:cNvSpPr>
          <p:nvPr/>
        </p:nvSpPr>
        <p:spPr bwMode="auto">
          <a:xfrm>
            <a:off x="1017513" y="232172"/>
            <a:ext cx="7326690" cy="669673"/>
          </a:xfrm>
          <a:prstGeom prst="rect">
            <a:avLst/>
          </a:prstGeom>
          <a:noFill/>
          <a:ln w="12700">
            <a:noFill/>
            <a:miter lim="800000"/>
            <a:headEnd/>
            <a:tailEnd/>
          </a:ln>
        </p:spPr>
        <p:txBody>
          <a:bodyPr lIns="85577" tIns="42038" rIns="85577" bIns="42038">
            <a:spAutoFit/>
          </a:bodyPr>
          <a:lstStyle/>
          <a:p>
            <a:pPr algn="ctr" eaLnBrk="0" hangingPunct="0">
              <a:spcBef>
                <a:spcPct val="5000"/>
              </a:spcBef>
            </a:pPr>
            <a:r>
              <a:rPr lang="en-US" sz="3800" b="1" dirty="0">
                <a:solidFill>
                  <a:srgbClr val="000099"/>
                </a:solidFill>
                <a:latin typeface="Arial Black" pitchFamily="34" charset="0"/>
              </a:rPr>
              <a:t>LOSS ON DISPOSAL</a:t>
            </a:r>
          </a:p>
        </p:txBody>
      </p:sp>
      <p:grpSp>
        <p:nvGrpSpPr>
          <p:cNvPr id="2" name="Group 7"/>
          <p:cNvGrpSpPr>
            <a:grpSpLocks/>
          </p:cNvGrpSpPr>
          <p:nvPr/>
        </p:nvGrpSpPr>
        <p:grpSpPr bwMode="auto">
          <a:xfrm>
            <a:off x="816429" y="1696641"/>
            <a:ext cx="7493000" cy="714375"/>
            <a:chOff x="540" y="1140"/>
            <a:chExt cx="4956" cy="480"/>
          </a:xfrm>
        </p:grpSpPr>
        <p:sp>
          <p:nvSpPr>
            <p:cNvPr id="20491" name="Rectangle 5"/>
            <p:cNvSpPr>
              <a:spLocks noChangeArrowheads="1"/>
            </p:cNvSpPr>
            <p:nvPr/>
          </p:nvSpPr>
          <p:spPr bwMode="auto">
            <a:xfrm>
              <a:off x="540" y="1140"/>
              <a:ext cx="4956" cy="480"/>
            </a:xfrm>
            <a:prstGeom prst="rect">
              <a:avLst/>
            </a:prstGeom>
            <a:solidFill>
              <a:srgbClr val="FCD1C1"/>
            </a:solidFill>
            <a:ln w="12700">
              <a:noFill/>
              <a:miter lim="800000"/>
              <a:headEnd/>
              <a:tailEnd/>
            </a:ln>
            <a:effectLst>
              <a:prstShdw prst="shdw17" dist="17961" dir="2700000">
                <a:srgbClr val="977D74"/>
              </a:prstShdw>
            </a:effectLst>
          </p:spPr>
          <p:txBody>
            <a:bodyPr wrap="none" anchor="ctr"/>
            <a:lstStyle/>
            <a:p>
              <a:endParaRPr lang="en-US"/>
            </a:p>
          </p:txBody>
        </p:sp>
        <p:sp>
          <p:nvSpPr>
            <p:cNvPr id="20492" name="Rectangle 6"/>
            <p:cNvSpPr>
              <a:spLocks noChangeArrowheads="1"/>
            </p:cNvSpPr>
            <p:nvPr/>
          </p:nvSpPr>
          <p:spPr bwMode="auto">
            <a:xfrm>
              <a:off x="657" y="1160"/>
              <a:ext cx="4770" cy="453"/>
            </a:xfrm>
            <a:prstGeom prst="rect">
              <a:avLst/>
            </a:prstGeom>
            <a:noFill/>
            <a:ln w="12700">
              <a:noFill/>
              <a:miter lim="800000"/>
              <a:headEnd/>
              <a:tailEnd/>
            </a:ln>
          </p:spPr>
          <p:txBody>
            <a:bodyPr lIns="90472" tIns="44442" rIns="90472" bIns="44442">
              <a:spAutoFit/>
            </a:bodyPr>
            <a:lstStyle/>
            <a:p>
              <a:pPr eaLnBrk="0" hangingPunct="0"/>
              <a:r>
                <a:rPr lang="en-US" sz="1900" b="1" dirty="0"/>
                <a:t>Instead of the selling the office furniture for $16,000, Wright sells it for $9,000.  In this case, a loss of $2,000 is computed:</a:t>
              </a:r>
            </a:p>
          </p:txBody>
        </p:sp>
      </p:grpSp>
      <p:grpSp>
        <p:nvGrpSpPr>
          <p:cNvPr id="3" name="Group 10"/>
          <p:cNvGrpSpPr>
            <a:grpSpLocks/>
          </p:cNvGrpSpPr>
          <p:nvPr/>
        </p:nvGrpSpPr>
        <p:grpSpPr bwMode="auto">
          <a:xfrm>
            <a:off x="816429" y="2537520"/>
            <a:ext cx="7511143" cy="1643063"/>
            <a:chOff x="540" y="1704"/>
            <a:chExt cx="4968" cy="1104"/>
          </a:xfrm>
        </p:grpSpPr>
        <p:sp>
          <p:nvSpPr>
            <p:cNvPr id="20490" name="Rectangle 8"/>
            <p:cNvSpPr>
              <a:spLocks noChangeArrowheads="1"/>
            </p:cNvSpPr>
            <p:nvPr/>
          </p:nvSpPr>
          <p:spPr bwMode="auto">
            <a:xfrm>
              <a:off x="540" y="1704"/>
              <a:ext cx="4968" cy="1104"/>
            </a:xfrm>
            <a:prstGeom prst="rect">
              <a:avLst/>
            </a:prstGeom>
            <a:solidFill>
              <a:srgbClr val="FFFF99"/>
            </a:solidFill>
            <a:ln w="12700">
              <a:noFill/>
              <a:miter lim="800000"/>
              <a:headEnd/>
              <a:tailEnd/>
            </a:ln>
            <a:effectLst>
              <a:prstShdw prst="shdw17" dist="17961" dir="2700000">
                <a:srgbClr val="99995C"/>
              </a:prstShdw>
            </a:effectLst>
          </p:spPr>
          <p:txBody>
            <a:bodyPr wrap="none" anchor="ctr"/>
            <a:lstStyle/>
            <a:p>
              <a:endParaRPr lang="en-US"/>
            </a:p>
          </p:txBody>
        </p:sp>
        <p:graphicFrame>
          <p:nvGraphicFramePr>
            <p:cNvPr id="20483" name="Object 9">
              <a:hlinkClick r:id="" action="ppaction://ole?verb=0"/>
            </p:cNvPr>
            <p:cNvGraphicFramePr>
              <a:graphicFrameLocks/>
            </p:cNvGraphicFramePr>
            <p:nvPr/>
          </p:nvGraphicFramePr>
          <p:xfrm>
            <a:off x="564" y="1728"/>
            <a:ext cx="4889" cy="1080"/>
          </p:xfrm>
          <a:graphic>
            <a:graphicData uri="http://schemas.openxmlformats.org/presentationml/2006/ole">
              <p:oleObj spid="_x0000_s3075" name="Document" r:id="rId3" imgW="5573520" imgH="1147680" progId="Word.Document.8">
                <p:embed/>
              </p:oleObj>
            </a:graphicData>
          </a:graphic>
        </p:graphicFrame>
      </p:grpSp>
      <p:sp>
        <p:nvSpPr>
          <p:cNvPr id="20488" name="Rectangle 12"/>
          <p:cNvSpPr>
            <a:spLocks noChangeArrowheads="1"/>
          </p:cNvSpPr>
          <p:nvPr/>
        </p:nvSpPr>
        <p:spPr bwMode="auto">
          <a:xfrm>
            <a:off x="0" y="4323458"/>
            <a:ext cx="9071429" cy="659308"/>
          </a:xfrm>
          <a:prstGeom prst="rect">
            <a:avLst/>
          </a:prstGeom>
          <a:solidFill>
            <a:srgbClr val="FCD1C1"/>
          </a:solidFill>
          <a:ln w="12700">
            <a:noFill/>
            <a:miter lim="800000"/>
            <a:headEnd/>
            <a:tailEnd/>
          </a:ln>
          <a:effectLst>
            <a:prstShdw prst="shdw17" dist="17961" dir="2700000">
              <a:srgbClr val="977D74"/>
            </a:prstShdw>
          </a:effectLst>
        </p:spPr>
        <p:txBody>
          <a:bodyPr wrap="none" lIns="86493" tIns="43247" rIns="86493" bIns="43247" anchor="ctr"/>
          <a:lstStyle/>
          <a:p>
            <a:endParaRPr lang="en-US"/>
          </a:p>
        </p:txBody>
      </p:sp>
      <p:sp>
        <p:nvSpPr>
          <p:cNvPr id="20489" name="Rectangle 13"/>
          <p:cNvSpPr>
            <a:spLocks noChangeArrowheads="1"/>
          </p:cNvSpPr>
          <p:nvPr/>
        </p:nvSpPr>
        <p:spPr bwMode="auto">
          <a:xfrm>
            <a:off x="-4536" y="4494609"/>
            <a:ext cx="9080501" cy="424161"/>
          </a:xfrm>
          <a:prstGeom prst="rect">
            <a:avLst/>
          </a:prstGeom>
          <a:noFill/>
          <a:ln w="12700">
            <a:noFill/>
            <a:miter lim="800000"/>
            <a:headEnd/>
            <a:tailEnd/>
          </a:ln>
        </p:spPr>
        <p:txBody>
          <a:bodyPr lIns="85577" tIns="42038" rIns="85577" bIns="42038">
            <a:spAutoFit/>
          </a:bodyPr>
          <a:lstStyle/>
          <a:p>
            <a:pPr eaLnBrk="0" hangingPunct="0"/>
            <a:r>
              <a:rPr lang="en-US" sz="2200" b="1" dirty="0"/>
              <a:t>The entry to record the sale and the loss on disposal is as follows:</a:t>
            </a:r>
          </a:p>
        </p:txBody>
      </p:sp>
      <p:graphicFrame>
        <p:nvGraphicFramePr>
          <p:cNvPr id="20482" name="Object 15"/>
          <p:cNvGraphicFramePr>
            <a:graphicFrameLocks noChangeAspect="1"/>
          </p:cNvGraphicFramePr>
          <p:nvPr/>
        </p:nvGraphicFramePr>
        <p:xfrm>
          <a:off x="793751" y="5136060"/>
          <a:ext cx="7483929" cy="1544836"/>
        </p:xfrm>
        <a:graphic>
          <a:graphicData uri="http://schemas.openxmlformats.org/presentationml/2006/ole">
            <p:oleObj spid="_x0000_s3074" name="Worksheet" r:id="rId4" imgW="3133649" imgH="657149" progId="Excel.Sheet.8">
              <p:embed/>
            </p:oleObj>
          </a:graphicData>
        </a:graphic>
      </p:graphicFrame>
    </p:spTree>
  </p:cSld>
  <p:clrMapOvr>
    <a:masterClrMapping/>
  </p:clrMapOvr>
  <p:transition>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body" idx="1"/>
          </p:nvPr>
        </p:nvSpPr>
        <p:spPr>
          <a:xfrm>
            <a:off x="249465" y="1640086"/>
            <a:ext cx="7771190" cy="4115098"/>
          </a:xfrm>
          <a:noFill/>
        </p:spPr>
        <p:txBody>
          <a:bodyPr lIns="91583" tIns="45040" rIns="91583" bIns="45040"/>
          <a:lstStyle/>
          <a:p>
            <a:pPr eaLnBrk="1" hangingPunct="1">
              <a:buClr>
                <a:srgbClr val="BC3700"/>
              </a:buClr>
            </a:pPr>
            <a:r>
              <a:rPr lang="en-US" sz="3800" b="1" dirty="0">
                <a:solidFill>
                  <a:srgbClr val="BC3700"/>
                </a:solidFill>
                <a:latin typeface="Times New Roman" pitchFamily="18" charset="0"/>
              </a:rPr>
              <a:t>Natural resources</a:t>
            </a:r>
            <a:r>
              <a:rPr lang="en-US" sz="2600" b="1" dirty="0">
                <a:solidFill>
                  <a:schemeClr val="accent2"/>
                </a:solidFill>
                <a:latin typeface="Times New Roman" pitchFamily="18" charset="0"/>
              </a:rPr>
              <a:t> </a:t>
            </a:r>
          </a:p>
          <a:p>
            <a:pPr lvl="1" eaLnBrk="1" hangingPunct="1">
              <a:buClr>
                <a:srgbClr val="BC3700"/>
              </a:buClr>
            </a:pPr>
            <a:r>
              <a:rPr lang="en-US" sz="2300" b="1" dirty="0">
                <a:latin typeface="Times New Roman" pitchFamily="18" charset="0"/>
              </a:rPr>
              <a:t>consists of standing timber and underground deposits                         of oil, gas, and minerals</a:t>
            </a:r>
          </a:p>
          <a:p>
            <a:pPr eaLnBrk="1" hangingPunct="1">
              <a:buClr>
                <a:srgbClr val="BC3700"/>
              </a:buClr>
            </a:pPr>
            <a:r>
              <a:rPr lang="en-US" sz="2600" b="1" dirty="0">
                <a:latin typeface="Times New Roman" pitchFamily="18" charset="0"/>
              </a:rPr>
              <a:t>These long-lived productive assets have two distinguishing characteristics:</a:t>
            </a:r>
          </a:p>
          <a:p>
            <a:pPr eaLnBrk="1" hangingPunct="1">
              <a:buFontTx/>
              <a:buNone/>
            </a:pPr>
            <a:r>
              <a:rPr lang="en-US" sz="2600" b="1" dirty="0">
                <a:latin typeface="Times New Roman" pitchFamily="18" charset="0"/>
              </a:rPr>
              <a:t>	</a:t>
            </a:r>
            <a:r>
              <a:rPr lang="en-US" sz="2600" b="1" dirty="0">
                <a:solidFill>
                  <a:srgbClr val="BC3700"/>
                </a:solidFill>
              </a:rPr>
              <a:t>1</a:t>
            </a:r>
            <a:r>
              <a:rPr lang="en-US" sz="2600" b="1" dirty="0">
                <a:latin typeface="Times New Roman" pitchFamily="18" charset="0"/>
              </a:rPr>
              <a:t> They are physically extracted in operations.</a:t>
            </a:r>
          </a:p>
          <a:p>
            <a:pPr eaLnBrk="1" hangingPunct="1">
              <a:buFontTx/>
              <a:buNone/>
            </a:pPr>
            <a:r>
              <a:rPr lang="en-US" sz="2600" b="1" dirty="0">
                <a:solidFill>
                  <a:srgbClr val="BC3700"/>
                </a:solidFill>
              </a:rPr>
              <a:t>	2</a:t>
            </a:r>
            <a:r>
              <a:rPr lang="en-US" sz="2600" b="1" dirty="0">
                <a:latin typeface="Times New Roman" pitchFamily="18" charset="0"/>
              </a:rPr>
              <a:t> They are replaceable only by an act of nature.</a:t>
            </a:r>
          </a:p>
        </p:txBody>
      </p:sp>
      <p:pic>
        <p:nvPicPr>
          <p:cNvPr id="49155" name="Picture 3"/>
          <p:cNvPicPr>
            <a:picLocks noChangeArrowheads="1"/>
          </p:cNvPicPr>
          <p:nvPr/>
        </p:nvPicPr>
        <p:blipFill>
          <a:blip r:embed="rId2" cstate="print"/>
          <a:srcRect/>
          <a:stretch>
            <a:fillRect/>
          </a:stretch>
        </p:blipFill>
        <p:spPr bwMode="auto">
          <a:xfrm>
            <a:off x="1211037" y="4786312"/>
            <a:ext cx="2995083" cy="1989833"/>
          </a:xfrm>
          <a:prstGeom prst="rect">
            <a:avLst/>
          </a:prstGeom>
          <a:noFill/>
          <a:ln w="12700">
            <a:noFill/>
            <a:miter lim="800000"/>
            <a:headEnd/>
            <a:tailEnd/>
          </a:ln>
        </p:spPr>
      </p:pic>
      <p:pic>
        <p:nvPicPr>
          <p:cNvPr id="49156" name="Picture 4"/>
          <p:cNvPicPr>
            <a:picLocks noChangeArrowheads="1"/>
          </p:cNvPicPr>
          <p:nvPr/>
        </p:nvPicPr>
        <p:blipFill>
          <a:blip r:embed="rId3" cstate="print"/>
          <a:srcRect/>
          <a:stretch>
            <a:fillRect/>
          </a:stretch>
        </p:blipFill>
        <p:spPr bwMode="auto">
          <a:xfrm>
            <a:off x="6398381" y="4357687"/>
            <a:ext cx="2745619" cy="2500313"/>
          </a:xfrm>
          <a:prstGeom prst="rect">
            <a:avLst/>
          </a:prstGeom>
          <a:noFill/>
          <a:ln w="12700">
            <a:noFill/>
            <a:miter lim="800000"/>
            <a:headEnd/>
            <a:tailEnd/>
          </a:ln>
        </p:spPr>
      </p:pic>
      <p:pic>
        <p:nvPicPr>
          <p:cNvPr id="49157" name="Picture 5"/>
          <p:cNvPicPr>
            <a:picLocks noChangeArrowheads="1"/>
          </p:cNvPicPr>
          <p:nvPr/>
        </p:nvPicPr>
        <p:blipFill>
          <a:blip r:embed="rId4" cstate="print"/>
          <a:srcRect/>
          <a:stretch>
            <a:fillRect/>
          </a:stretch>
        </p:blipFill>
        <p:spPr bwMode="auto">
          <a:xfrm>
            <a:off x="7529286" y="1727896"/>
            <a:ext cx="1584476" cy="2412503"/>
          </a:xfrm>
          <a:prstGeom prst="rect">
            <a:avLst/>
          </a:prstGeom>
          <a:noFill/>
          <a:ln w="12700">
            <a:noFill/>
            <a:miter lim="800000"/>
            <a:headEnd/>
            <a:tailEnd/>
          </a:ln>
        </p:spPr>
      </p:pic>
      <p:sp>
        <p:nvSpPr>
          <p:cNvPr id="49158" name="Rectangle 6"/>
          <p:cNvSpPr>
            <a:spLocks noChangeArrowheads="1"/>
          </p:cNvSpPr>
          <p:nvPr/>
        </p:nvSpPr>
        <p:spPr bwMode="auto">
          <a:xfrm>
            <a:off x="944941" y="428625"/>
            <a:ext cx="7181548" cy="1085171"/>
          </a:xfrm>
          <a:prstGeom prst="rect">
            <a:avLst/>
          </a:prstGeom>
          <a:noFill/>
          <a:ln w="12700">
            <a:noFill/>
            <a:miter lim="800000"/>
            <a:headEnd/>
            <a:tailEnd/>
          </a:ln>
        </p:spPr>
        <p:txBody>
          <a:bodyPr lIns="85577" tIns="42038" rIns="85577" bIns="42038">
            <a:spAutoFit/>
          </a:bodyPr>
          <a:lstStyle/>
          <a:p>
            <a:pPr algn="ctr" eaLnBrk="0" hangingPunct="0">
              <a:spcBef>
                <a:spcPct val="50000"/>
              </a:spcBef>
            </a:pPr>
            <a:r>
              <a:rPr lang="en-US" sz="3800" b="1" dirty="0">
                <a:solidFill>
                  <a:srgbClr val="000099"/>
                </a:solidFill>
                <a:latin typeface="Arial Black" pitchFamily="34" charset="0"/>
              </a:rPr>
              <a:t>NATURAL RESOURCES</a:t>
            </a:r>
          </a:p>
          <a:p>
            <a:pPr algn="ctr" eaLnBrk="0" hangingPunct="0">
              <a:spcBef>
                <a:spcPct val="50000"/>
              </a:spcBef>
            </a:pPr>
            <a:r>
              <a:rPr lang="en-US" b="1" dirty="0">
                <a:solidFill>
                  <a:schemeClr val="tx2"/>
                </a:solidFill>
              </a:rPr>
              <a:t>STUDY OBJECTIVE</a:t>
            </a:r>
            <a:r>
              <a:rPr lang="en-US" b="1" dirty="0">
                <a:solidFill>
                  <a:srgbClr val="790015"/>
                </a:solidFill>
              </a:rPr>
              <a:t> </a:t>
            </a:r>
            <a:r>
              <a:rPr lang="en-US" b="1" dirty="0">
                <a:solidFill>
                  <a:srgbClr val="FC0128"/>
                </a:solidFill>
              </a:rPr>
              <a:t>7</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5298">
                                            <p:txEl>
                                              <p:pRg st="0" end="0"/>
                                            </p:txEl>
                                          </p:spTgt>
                                        </p:tgtEl>
                                        <p:attrNameLst>
                                          <p:attrName>style.visibility</p:attrName>
                                        </p:attrNameLst>
                                      </p:cBhvr>
                                      <p:to>
                                        <p:strVal val="visible"/>
                                      </p:to>
                                    </p:set>
                                    <p:anim calcmode="lin" valueType="num">
                                      <p:cBhvr additive="base">
                                        <p:cTn id="7" dur="500" fill="hold"/>
                                        <p:tgtEl>
                                          <p:spTgt spid="5529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5298">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5298">
                                            <p:txEl>
                                              <p:pRg st="1" end="1"/>
                                            </p:txEl>
                                          </p:spTgt>
                                        </p:tgtEl>
                                        <p:attrNameLst>
                                          <p:attrName>style.visibility</p:attrName>
                                        </p:attrNameLst>
                                      </p:cBhvr>
                                      <p:to>
                                        <p:strVal val="visible"/>
                                      </p:to>
                                    </p:set>
                                    <p:anim calcmode="lin" valueType="num">
                                      <p:cBhvr additive="base">
                                        <p:cTn id="11" dur="500" fill="hold"/>
                                        <p:tgtEl>
                                          <p:spTgt spid="55298">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5529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55298">
                                            <p:txEl>
                                              <p:pRg st="2" end="2"/>
                                            </p:txEl>
                                          </p:spTgt>
                                        </p:tgtEl>
                                        <p:attrNameLst>
                                          <p:attrName>style.visibility</p:attrName>
                                        </p:attrNameLst>
                                      </p:cBhvr>
                                      <p:to>
                                        <p:strVal val="visible"/>
                                      </p:to>
                                    </p:set>
                                    <p:anim calcmode="lin" valueType="num">
                                      <p:cBhvr additive="base">
                                        <p:cTn id="17" dur="500" fill="hold"/>
                                        <p:tgtEl>
                                          <p:spTgt spid="55298">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5529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55298">
                                            <p:txEl>
                                              <p:pRg st="3" end="3"/>
                                            </p:txEl>
                                          </p:spTgt>
                                        </p:tgtEl>
                                        <p:attrNameLst>
                                          <p:attrName>style.visibility</p:attrName>
                                        </p:attrNameLst>
                                      </p:cBhvr>
                                      <p:to>
                                        <p:strVal val="visible"/>
                                      </p:to>
                                    </p:set>
                                    <p:anim calcmode="lin" valueType="num">
                                      <p:cBhvr additive="base">
                                        <p:cTn id="23" dur="500" fill="hold"/>
                                        <p:tgtEl>
                                          <p:spTgt spid="55298">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55298">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55298">
                                            <p:txEl>
                                              <p:pRg st="4" end="4"/>
                                            </p:txEl>
                                          </p:spTgt>
                                        </p:tgtEl>
                                        <p:attrNameLst>
                                          <p:attrName>style.visibility</p:attrName>
                                        </p:attrNameLst>
                                      </p:cBhvr>
                                      <p:to>
                                        <p:strVal val="visible"/>
                                      </p:to>
                                    </p:set>
                                    <p:anim calcmode="lin" valueType="num">
                                      <p:cBhvr additive="base">
                                        <p:cTn id="29" dur="500" fill="hold"/>
                                        <p:tgtEl>
                                          <p:spTgt spid="55298">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55298">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2396370" y="410766"/>
            <a:ext cx="4351262" cy="669673"/>
          </a:xfrm>
          <a:prstGeom prst="rect">
            <a:avLst/>
          </a:prstGeom>
          <a:noFill/>
          <a:ln w="12700">
            <a:noFill/>
            <a:miter lim="800000"/>
            <a:headEnd/>
            <a:tailEnd/>
          </a:ln>
        </p:spPr>
        <p:txBody>
          <a:bodyPr lIns="85577" tIns="42038" rIns="85577" bIns="42038">
            <a:spAutoFit/>
          </a:bodyPr>
          <a:lstStyle/>
          <a:p>
            <a:pPr algn="ctr" eaLnBrk="0" hangingPunct="0">
              <a:spcBef>
                <a:spcPct val="50000"/>
              </a:spcBef>
            </a:pPr>
            <a:r>
              <a:rPr lang="en-US" sz="3800" b="1" dirty="0">
                <a:solidFill>
                  <a:srgbClr val="000099"/>
                </a:solidFill>
                <a:latin typeface="Arial Black" pitchFamily="34" charset="0"/>
              </a:rPr>
              <a:t>DEPLETION</a:t>
            </a:r>
          </a:p>
        </p:txBody>
      </p:sp>
      <p:sp>
        <p:nvSpPr>
          <p:cNvPr id="58371" name="Rectangle 3"/>
          <p:cNvSpPr>
            <a:spLocks noGrp="1" noChangeArrowheads="1"/>
          </p:cNvSpPr>
          <p:nvPr>
            <p:ph type="body" idx="1"/>
          </p:nvPr>
        </p:nvSpPr>
        <p:spPr>
          <a:xfrm>
            <a:off x="625929" y="1611810"/>
            <a:ext cx="7901214" cy="5121175"/>
          </a:xfrm>
          <a:noFill/>
        </p:spPr>
        <p:txBody>
          <a:bodyPr lIns="91583" tIns="45040" rIns="91583" bIns="45040"/>
          <a:lstStyle/>
          <a:p>
            <a:pPr marL="432465" indent="-432465">
              <a:spcBef>
                <a:spcPct val="50000"/>
              </a:spcBef>
              <a:buNone/>
            </a:pPr>
            <a:r>
              <a:rPr lang="en-US" b="1" dirty="0" smtClean="0">
                <a:solidFill>
                  <a:srgbClr val="663300"/>
                </a:solidFill>
                <a:latin typeface="Times New Roman" pitchFamily="18" charset="0"/>
              </a:rPr>
              <a:t>DEPLETION</a:t>
            </a:r>
          </a:p>
          <a:p>
            <a:pPr marL="432465" indent="-432465">
              <a:buClr>
                <a:srgbClr val="BC3700"/>
              </a:buClr>
            </a:pPr>
            <a:r>
              <a:rPr lang="en-US" sz="3300" b="1" dirty="0">
                <a:latin typeface="Times New Roman" pitchFamily="18" charset="0"/>
              </a:rPr>
              <a:t>Allocation of the cost of natural resources to expense in a rational and systematic manner over the resource’s useful life.  </a:t>
            </a:r>
          </a:p>
          <a:p>
            <a:pPr marL="432465" indent="-432465">
              <a:buClr>
                <a:srgbClr val="BC3700"/>
              </a:buClr>
            </a:pPr>
            <a:r>
              <a:rPr lang="en-US" sz="3300" b="1" dirty="0">
                <a:solidFill>
                  <a:srgbClr val="BC3700"/>
                </a:solidFill>
                <a:latin typeface="Times New Roman" pitchFamily="18" charset="0"/>
              </a:rPr>
              <a:t>Units-of-activity method</a:t>
            </a:r>
            <a:r>
              <a:rPr lang="en-US" sz="3300" b="1" dirty="0">
                <a:solidFill>
                  <a:schemeClr val="accent2"/>
                </a:solidFill>
                <a:latin typeface="Times New Roman" pitchFamily="18" charset="0"/>
              </a:rPr>
              <a:t> </a:t>
            </a:r>
            <a:r>
              <a:rPr lang="en-US" sz="3300" b="1" dirty="0">
                <a:latin typeface="Times New Roman" pitchFamily="18" charset="0"/>
              </a:rPr>
              <a:t>is generally used to compute depletion. </a:t>
            </a:r>
          </a:p>
          <a:p>
            <a:pPr marL="824388" lvl="1" indent="-283806">
              <a:buClr>
                <a:srgbClr val="BC3700"/>
              </a:buClr>
            </a:pPr>
            <a:r>
              <a:rPr lang="en-US" sz="2900" b="1" dirty="0">
                <a:latin typeface="Times New Roman" pitchFamily="18" charset="0"/>
              </a:rPr>
              <a:t>depletion generally is a function of the units extracted during the year</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anim calcmode="lin" valueType="num">
                                      <p:cBhvr additive="base">
                                        <p:cTn id="7" dur="500" fill="hold"/>
                                        <p:tgtEl>
                                          <p:spTgt spid="5837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83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8371">
                                            <p:txEl>
                                              <p:pRg st="1" end="1"/>
                                            </p:txEl>
                                          </p:spTgt>
                                        </p:tgtEl>
                                        <p:attrNameLst>
                                          <p:attrName>style.visibility</p:attrName>
                                        </p:attrNameLst>
                                      </p:cBhvr>
                                      <p:to>
                                        <p:strVal val="visible"/>
                                      </p:to>
                                    </p:set>
                                    <p:anim calcmode="lin" valueType="num">
                                      <p:cBhvr additive="base">
                                        <p:cTn id="13" dur="500" fill="hold"/>
                                        <p:tgtEl>
                                          <p:spTgt spid="5837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837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8371">
                                            <p:txEl>
                                              <p:pRg st="2" end="2"/>
                                            </p:txEl>
                                          </p:spTgt>
                                        </p:tgtEl>
                                        <p:attrNameLst>
                                          <p:attrName>style.visibility</p:attrName>
                                        </p:attrNameLst>
                                      </p:cBhvr>
                                      <p:to>
                                        <p:strVal val="visible"/>
                                      </p:to>
                                    </p:set>
                                    <p:anim calcmode="lin" valueType="num">
                                      <p:cBhvr additive="base">
                                        <p:cTn id="19" dur="500" fill="hold"/>
                                        <p:tgtEl>
                                          <p:spTgt spid="5837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8371">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58371">
                                            <p:txEl>
                                              <p:pRg st="3" end="3"/>
                                            </p:txEl>
                                          </p:spTgt>
                                        </p:tgtEl>
                                        <p:attrNameLst>
                                          <p:attrName>style.visibility</p:attrName>
                                        </p:attrNameLst>
                                      </p:cBhvr>
                                      <p:to>
                                        <p:strVal val="visible"/>
                                      </p:to>
                                    </p:set>
                                    <p:anim calcmode="lin" valueType="num">
                                      <p:cBhvr additive="base">
                                        <p:cTn id="23" dur="500" fill="hold"/>
                                        <p:tgtEl>
                                          <p:spTgt spid="58371">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58371">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8" name="Rectangle 2"/>
          <p:cNvSpPr>
            <a:spLocks noChangeArrowheads="1"/>
          </p:cNvSpPr>
          <p:nvPr/>
        </p:nvSpPr>
        <p:spPr bwMode="auto">
          <a:xfrm>
            <a:off x="582084" y="255984"/>
            <a:ext cx="7907262" cy="1254448"/>
          </a:xfrm>
          <a:prstGeom prst="rect">
            <a:avLst/>
          </a:prstGeom>
          <a:noFill/>
          <a:ln w="12700">
            <a:noFill/>
            <a:miter lim="800000"/>
            <a:headEnd/>
            <a:tailEnd/>
          </a:ln>
        </p:spPr>
        <p:txBody>
          <a:bodyPr lIns="85577" tIns="42038" rIns="85577" bIns="42038">
            <a:spAutoFit/>
          </a:bodyPr>
          <a:lstStyle/>
          <a:p>
            <a:pPr algn="ctr" eaLnBrk="0" hangingPunct="0">
              <a:spcBef>
                <a:spcPct val="50000"/>
              </a:spcBef>
            </a:pPr>
            <a:r>
              <a:rPr lang="en-US" sz="3800" b="1" dirty="0">
                <a:solidFill>
                  <a:srgbClr val="000099"/>
                </a:solidFill>
                <a:latin typeface="Arial Black" pitchFamily="34" charset="0"/>
              </a:rPr>
              <a:t>FORMULA TO COMPUTE DEPLETION EXPENSE</a:t>
            </a:r>
          </a:p>
        </p:txBody>
      </p:sp>
      <p:grpSp>
        <p:nvGrpSpPr>
          <p:cNvPr id="2" name="Group 42"/>
          <p:cNvGrpSpPr>
            <a:grpSpLocks/>
          </p:cNvGrpSpPr>
          <p:nvPr/>
        </p:nvGrpSpPr>
        <p:grpSpPr bwMode="auto">
          <a:xfrm>
            <a:off x="435428" y="1785938"/>
            <a:ext cx="8298846" cy="3000375"/>
            <a:chOff x="284" y="1190"/>
            <a:chExt cx="5489" cy="2016"/>
          </a:xfrm>
        </p:grpSpPr>
        <p:grpSp>
          <p:nvGrpSpPr>
            <p:cNvPr id="3" name="Group 19"/>
            <p:cNvGrpSpPr>
              <a:grpSpLocks/>
            </p:cNvGrpSpPr>
            <p:nvPr/>
          </p:nvGrpSpPr>
          <p:grpSpPr bwMode="auto">
            <a:xfrm>
              <a:off x="561" y="1190"/>
              <a:ext cx="4922" cy="768"/>
              <a:chOff x="561" y="1190"/>
              <a:chExt cx="4922" cy="768"/>
            </a:xfrm>
          </p:grpSpPr>
          <p:grpSp>
            <p:nvGrpSpPr>
              <p:cNvPr id="4" name="Group 5"/>
              <p:cNvGrpSpPr>
                <a:grpSpLocks/>
              </p:cNvGrpSpPr>
              <p:nvPr/>
            </p:nvGrpSpPr>
            <p:grpSpPr bwMode="auto">
              <a:xfrm>
                <a:off x="2552" y="1190"/>
                <a:ext cx="967" cy="758"/>
                <a:chOff x="2552" y="1190"/>
                <a:chExt cx="967" cy="758"/>
              </a:xfrm>
            </p:grpSpPr>
            <p:sp>
              <p:nvSpPr>
                <p:cNvPr id="21546" name="Rectangle 3"/>
                <p:cNvSpPr>
                  <a:spLocks noChangeArrowheads="1"/>
                </p:cNvSpPr>
                <p:nvPr/>
              </p:nvSpPr>
              <p:spPr bwMode="auto">
                <a:xfrm>
                  <a:off x="2552" y="1190"/>
                  <a:ext cx="957" cy="758"/>
                </a:xfrm>
                <a:prstGeom prst="rect">
                  <a:avLst/>
                </a:prstGeom>
                <a:solidFill>
                  <a:srgbClr val="A2C1FE"/>
                </a:solidFill>
                <a:ln w="12700">
                  <a:noFill/>
                  <a:miter lim="800000"/>
                  <a:headEnd/>
                  <a:tailEnd/>
                </a:ln>
                <a:effectLst>
                  <a:prstShdw prst="shdw17" dist="17961" dir="2700000">
                    <a:srgbClr val="617498"/>
                  </a:prstShdw>
                </a:effectLst>
              </p:spPr>
              <p:txBody>
                <a:bodyPr wrap="none" anchor="ctr"/>
                <a:lstStyle/>
                <a:p>
                  <a:endParaRPr lang="en-US"/>
                </a:p>
              </p:txBody>
            </p:sp>
            <p:sp>
              <p:nvSpPr>
                <p:cNvPr id="21547" name="Rectangle 4"/>
                <p:cNvSpPr>
                  <a:spLocks noChangeArrowheads="1"/>
                </p:cNvSpPr>
                <p:nvPr/>
              </p:nvSpPr>
              <p:spPr bwMode="auto">
                <a:xfrm>
                  <a:off x="2568" y="1305"/>
                  <a:ext cx="951" cy="371"/>
                </a:xfrm>
                <a:prstGeom prst="rect">
                  <a:avLst/>
                </a:prstGeom>
                <a:noFill/>
                <a:ln w="12700">
                  <a:noFill/>
                  <a:miter lim="800000"/>
                  <a:headEnd/>
                  <a:tailEnd/>
                </a:ln>
              </p:spPr>
              <p:txBody>
                <a:bodyPr lIns="90472" tIns="44442" rIns="90472" bIns="44442">
                  <a:spAutoFit/>
                </a:bodyPr>
                <a:lstStyle/>
                <a:p>
                  <a:pPr algn="ctr" eaLnBrk="0" hangingPunct="0"/>
                  <a:r>
                    <a:rPr lang="en-US" sz="1500" b="1" dirty="0"/>
                    <a:t>Total Estimated Units</a:t>
                  </a:r>
                </a:p>
              </p:txBody>
            </p:sp>
          </p:grpSp>
          <p:grpSp>
            <p:nvGrpSpPr>
              <p:cNvPr id="5" name="Group 8"/>
              <p:cNvGrpSpPr>
                <a:grpSpLocks/>
              </p:cNvGrpSpPr>
              <p:nvPr/>
            </p:nvGrpSpPr>
            <p:grpSpPr bwMode="auto">
              <a:xfrm>
                <a:off x="4526" y="1200"/>
                <a:ext cx="957" cy="758"/>
                <a:chOff x="4526" y="1200"/>
                <a:chExt cx="957" cy="758"/>
              </a:xfrm>
            </p:grpSpPr>
            <p:sp>
              <p:nvSpPr>
                <p:cNvPr id="21544" name="Rectangle 6"/>
                <p:cNvSpPr>
                  <a:spLocks noChangeArrowheads="1"/>
                </p:cNvSpPr>
                <p:nvPr/>
              </p:nvSpPr>
              <p:spPr bwMode="auto">
                <a:xfrm>
                  <a:off x="4526" y="1200"/>
                  <a:ext cx="957" cy="758"/>
                </a:xfrm>
                <a:prstGeom prst="rect">
                  <a:avLst/>
                </a:prstGeom>
                <a:solidFill>
                  <a:srgbClr val="FCD1C1"/>
                </a:solidFill>
                <a:ln w="12700">
                  <a:noFill/>
                  <a:miter lim="800000"/>
                  <a:headEnd/>
                  <a:tailEnd/>
                </a:ln>
                <a:effectLst>
                  <a:prstShdw prst="shdw17" dist="17961" dir="2700000">
                    <a:srgbClr val="977D74"/>
                  </a:prstShdw>
                </a:effectLst>
              </p:spPr>
              <p:txBody>
                <a:bodyPr wrap="none" anchor="ctr"/>
                <a:lstStyle/>
                <a:p>
                  <a:endParaRPr lang="en-US"/>
                </a:p>
              </p:txBody>
            </p:sp>
            <p:sp>
              <p:nvSpPr>
                <p:cNvPr id="21545" name="Rectangle 7"/>
                <p:cNvSpPr>
                  <a:spLocks noChangeArrowheads="1"/>
                </p:cNvSpPr>
                <p:nvPr/>
              </p:nvSpPr>
              <p:spPr bwMode="auto">
                <a:xfrm>
                  <a:off x="4631" y="1319"/>
                  <a:ext cx="748" cy="546"/>
                </a:xfrm>
                <a:prstGeom prst="rect">
                  <a:avLst/>
                </a:prstGeom>
                <a:noFill/>
                <a:ln w="12700">
                  <a:noFill/>
                  <a:miter lim="800000"/>
                  <a:headEnd/>
                  <a:tailEnd/>
                </a:ln>
              </p:spPr>
              <p:txBody>
                <a:bodyPr lIns="90472" tIns="44442" rIns="90472" bIns="44442">
                  <a:spAutoFit/>
                </a:bodyPr>
                <a:lstStyle/>
                <a:p>
                  <a:pPr algn="ctr" eaLnBrk="0" hangingPunct="0"/>
                  <a:r>
                    <a:rPr lang="en-US" sz="1500" b="1" dirty="0"/>
                    <a:t>Depletion</a:t>
                  </a:r>
                </a:p>
                <a:p>
                  <a:pPr algn="ctr" eaLnBrk="0" hangingPunct="0"/>
                  <a:r>
                    <a:rPr lang="en-US" sz="1500" b="1" dirty="0"/>
                    <a:t>Cost per Unit</a:t>
                  </a:r>
                </a:p>
              </p:txBody>
            </p:sp>
          </p:grpSp>
          <p:grpSp>
            <p:nvGrpSpPr>
              <p:cNvPr id="6" name="Group 11"/>
              <p:cNvGrpSpPr>
                <a:grpSpLocks/>
              </p:cNvGrpSpPr>
              <p:nvPr/>
            </p:nvGrpSpPr>
            <p:grpSpPr bwMode="auto">
              <a:xfrm>
                <a:off x="3760" y="1524"/>
                <a:ext cx="496" cy="96"/>
                <a:chOff x="3760" y="1524"/>
                <a:chExt cx="496" cy="96"/>
              </a:xfrm>
            </p:grpSpPr>
            <p:sp>
              <p:nvSpPr>
                <p:cNvPr id="21542" name="Line 9"/>
                <p:cNvSpPr>
                  <a:spLocks noChangeShapeType="1"/>
                </p:cNvSpPr>
                <p:nvPr/>
              </p:nvSpPr>
              <p:spPr bwMode="auto">
                <a:xfrm>
                  <a:off x="3760" y="1524"/>
                  <a:ext cx="496" cy="0"/>
                </a:xfrm>
                <a:prstGeom prst="line">
                  <a:avLst/>
                </a:prstGeom>
                <a:noFill/>
                <a:ln w="50800">
                  <a:solidFill>
                    <a:schemeClr val="tx1"/>
                  </a:solidFill>
                  <a:round/>
                  <a:headEnd/>
                  <a:tailEnd/>
                </a:ln>
              </p:spPr>
              <p:txBody>
                <a:bodyPr wrap="none" anchor="ctr"/>
                <a:lstStyle/>
                <a:p>
                  <a:endParaRPr lang="en-US"/>
                </a:p>
              </p:txBody>
            </p:sp>
            <p:sp>
              <p:nvSpPr>
                <p:cNvPr id="21543" name="Line 10"/>
                <p:cNvSpPr>
                  <a:spLocks noChangeShapeType="1"/>
                </p:cNvSpPr>
                <p:nvPr/>
              </p:nvSpPr>
              <p:spPr bwMode="auto">
                <a:xfrm>
                  <a:off x="3760" y="1620"/>
                  <a:ext cx="496" cy="0"/>
                </a:xfrm>
                <a:prstGeom prst="line">
                  <a:avLst/>
                </a:prstGeom>
                <a:noFill/>
                <a:ln w="50800">
                  <a:solidFill>
                    <a:schemeClr val="tx1"/>
                  </a:solidFill>
                  <a:round/>
                  <a:headEnd/>
                  <a:tailEnd/>
                </a:ln>
              </p:spPr>
              <p:txBody>
                <a:bodyPr wrap="none" anchor="ctr"/>
                <a:lstStyle/>
                <a:p>
                  <a:endParaRPr lang="en-US"/>
                </a:p>
              </p:txBody>
            </p:sp>
          </p:grpSp>
          <p:grpSp>
            <p:nvGrpSpPr>
              <p:cNvPr id="7" name="Group 15"/>
              <p:cNvGrpSpPr>
                <a:grpSpLocks/>
              </p:cNvGrpSpPr>
              <p:nvPr/>
            </p:nvGrpSpPr>
            <p:grpSpPr bwMode="auto">
              <a:xfrm>
                <a:off x="1792" y="1380"/>
                <a:ext cx="496" cy="356"/>
                <a:chOff x="1792" y="1380"/>
                <a:chExt cx="496" cy="356"/>
              </a:xfrm>
            </p:grpSpPr>
            <p:sp>
              <p:nvSpPr>
                <p:cNvPr id="21541" name="Line 12"/>
                <p:cNvSpPr>
                  <a:spLocks noChangeShapeType="1"/>
                </p:cNvSpPr>
                <p:nvPr/>
              </p:nvSpPr>
              <p:spPr bwMode="auto">
                <a:xfrm>
                  <a:off x="1792" y="1560"/>
                  <a:ext cx="496" cy="0"/>
                </a:xfrm>
                <a:prstGeom prst="line">
                  <a:avLst/>
                </a:prstGeom>
                <a:noFill/>
                <a:ln w="50800">
                  <a:solidFill>
                    <a:schemeClr val="tx1"/>
                  </a:solidFill>
                  <a:round/>
                  <a:headEnd/>
                  <a:tailEnd/>
                </a:ln>
              </p:spPr>
              <p:txBody>
                <a:bodyPr wrap="none" anchor="ctr"/>
                <a:lstStyle/>
                <a:p>
                  <a:endParaRPr lang="en-US"/>
                </a:p>
              </p:txBody>
            </p:sp>
            <p:graphicFrame>
              <p:nvGraphicFramePr>
                <p:cNvPr id="21506" name="Object 13">
                  <a:hlinkClick r:id="" action="ppaction://ole?verb=0"/>
                </p:cNvPr>
                <p:cNvGraphicFramePr>
                  <a:graphicFrameLocks/>
                </p:cNvGraphicFramePr>
                <p:nvPr/>
              </p:nvGraphicFramePr>
              <p:xfrm>
                <a:off x="1944" y="1380"/>
                <a:ext cx="192" cy="176"/>
              </p:xfrm>
              <a:graphic>
                <a:graphicData uri="http://schemas.openxmlformats.org/presentationml/2006/ole">
                  <p:oleObj spid="_x0000_s4098" name="Document" r:id="rId3" imgW="5486400" imgH="126720" progId="Word.Document.8">
                    <p:embed/>
                  </p:oleObj>
                </a:graphicData>
              </a:graphic>
            </p:graphicFrame>
            <p:graphicFrame>
              <p:nvGraphicFramePr>
                <p:cNvPr id="21507" name="Object 14">
                  <a:hlinkClick r:id="" action="ppaction://ole?verb=0"/>
                </p:cNvPr>
                <p:cNvGraphicFramePr>
                  <a:graphicFrameLocks/>
                </p:cNvGraphicFramePr>
                <p:nvPr/>
              </p:nvGraphicFramePr>
              <p:xfrm>
                <a:off x="1944" y="1560"/>
                <a:ext cx="192" cy="176"/>
              </p:xfrm>
              <a:graphic>
                <a:graphicData uri="http://schemas.openxmlformats.org/presentationml/2006/ole">
                  <p:oleObj spid="_x0000_s4099" name="Document" r:id="rId4" imgW="5486400" imgH="126720" progId="Word.Document.8">
                    <p:embed/>
                  </p:oleObj>
                </a:graphicData>
              </a:graphic>
            </p:graphicFrame>
          </p:grpSp>
          <p:grpSp>
            <p:nvGrpSpPr>
              <p:cNvPr id="8" name="Group 18"/>
              <p:cNvGrpSpPr>
                <a:grpSpLocks/>
              </p:cNvGrpSpPr>
              <p:nvPr/>
            </p:nvGrpSpPr>
            <p:grpSpPr bwMode="auto">
              <a:xfrm>
                <a:off x="561" y="1190"/>
                <a:ext cx="1002" cy="758"/>
                <a:chOff x="561" y="1190"/>
                <a:chExt cx="1002" cy="758"/>
              </a:xfrm>
            </p:grpSpPr>
            <p:sp>
              <p:nvSpPr>
                <p:cNvPr id="21539" name="Rectangle 16"/>
                <p:cNvSpPr>
                  <a:spLocks noChangeArrowheads="1"/>
                </p:cNvSpPr>
                <p:nvPr/>
              </p:nvSpPr>
              <p:spPr bwMode="auto">
                <a:xfrm>
                  <a:off x="584" y="1190"/>
                  <a:ext cx="957" cy="758"/>
                </a:xfrm>
                <a:prstGeom prst="rect">
                  <a:avLst/>
                </a:prstGeom>
                <a:solidFill>
                  <a:srgbClr val="FFFF99"/>
                </a:solidFill>
                <a:ln w="12700">
                  <a:noFill/>
                  <a:miter lim="800000"/>
                  <a:headEnd/>
                  <a:tailEnd/>
                </a:ln>
                <a:effectLst>
                  <a:prstShdw prst="shdw17" dist="17961" dir="2700000">
                    <a:srgbClr val="99995C"/>
                  </a:prstShdw>
                </a:effectLst>
              </p:spPr>
              <p:txBody>
                <a:bodyPr wrap="none" anchor="ctr"/>
                <a:lstStyle/>
                <a:p>
                  <a:endParaRPr lang="en-US"/>
                </a:p>
              </p:txBody>
            </p:sp>
            <p:sp>
              <p:nvSpPr>
                <p:cNvPr id="21540" name="Rectangle 17"/>
                <p:cNvSpPr>
                  <a:spLocks noChangeArrowheads="1"/>
                </p:cNvSpPr>
                <p:nvPr/>
              </p:nvSpPr>
              <p:spPr bwMode="auto">
                <a:xfrm>
                  <a:off x="561" y="1317"/>
                  <a:ext cx="1002" cy="371"/>
                </a:xfrm>
                <a:prstGeom prst="rect">
                  <a:avLst/>
                </a:prstGeom>
                <a:solidFill>
                  <a:srgbClr val="FFFF99"/>
                </a:solidFill>
                <a:ln w="12700">
                  <a:noFill/>
                  <a:miter lim="800000"/>
                  <a:headEnd/>
                  <a:tailEnd/>
                </a:ln>
              </p:spPr>
              <p:txBody>
                <a:bodyPr lIns="90472" tIns="44442" rIns="90472" bIns="44442">
                  <a:spAutoFit/>
                </a:bodyPr>
                <a:lstStyle/>
                <a:p>
                  <a:pPr algn="ctr" eaLnBrk="0" hangingPunct="0">
                    <a:spcBef>
                      <a:spcPct val="50000"/>
                    </a:spcBef>
                  </a:pPr>
                  <a:r>
                    <a:rPr lang="en-US" sz="1500" b="1" dirty="0"/>
                    <a:t>Total Cost minus Salvage Value</a:t>
                  </a:r>
                </a:p>
              </p:txBody>
            </p:sp>
          </p:grpSp>
        </p:grpSp>
        <p:grpSp>
          <p:nvGrpSpPr>
            <p:cNvPr id="9" name="Group 35"/>
            <p:cNvGrpSpPr>
              <a:grpSpLocks/>
            </p:cNvGrpSpPr>
            <p:nvPr/>
          </p:nvGrpSpPr>
          <p:grpSpPr bwMode="auto">
            <a:xfrm>
              <a:off x="584" y="2438"/>
              <a:ext cx="4899" cy="768"/>
              <a:chOff x="584" y="2438"/>
              <a:chExt cx="4899" cy="768"/>
            </a:xfrm>
          </p:grpSpPr>
          <p:grpSp>
            <p:nvGrpSpPr>
              <p:cNvPr id="10" name="Group 22"/>
              <p:cNvGrpSpPr>
                <a:grpSpLocks/>
              </p:cNvGrpSpPr>
              <p:nvPr/>
            </p:nvGrpSpPr>
            <p:grpSpPr bwMode="auto">
              <a:xfrm>
                <a:off x="584" y="2438"/>
                <a:ext cx="957" cy="758"/>
                <a:chOff x="584" y="2438"/>
                <a:chExt cx="957" cy="758"/>
              </a:xfrm>
            </p:grpSpPr>
            <p:sp>
              <p:nvSpPr>
                <p:cNvPr id="21532" name="Rectangle 20"/>
                <p:cNvSpPr>
                  <a:spLocks noChangeArrowheads="1"/>
                </p:cNvSpPr>
                <p:nvPr/>
              </p:nvSpPr>
              <p:spPr bwMode="auto">
                <a:xfrm>
                  <a:off x="584" y="2438"/>
                  <a:ext cx="957" cy="758"/>
                </a:xfrm>
                <a:prstGeom prst="rect">
                  <a:avLst/>
                </a:prstGeom>
                <a:solidFill>
                  <a:srgbClr val="FCD1C1"/>
                </a:solidFill>
                <a:ln w="12700">
                  <a:noFill/>
                  <a:miter lim="800000"/>
                  <a:headEnd/>
                  <a:tailEnd/>
                </a:ln>
                <a:effectLst>
                  <a:prstShdw prst="shdw17" dist="17961" dir="2700000">
                    <a:srgbClr val="977D74"/>
                  </a:prstShdw>
                </a:effectLst>
              </p:spPr>
              <p:txBody>
                <a:bodyPr wrap="none" anchor="ctr"/>
                <a:lstStyle/>
                <a:p>
                  <a:endParaRPr lang="en-US"/>
                </a:p>
              </p:txBody>
            </p:sp>
            <p:sp>
              <p:nvSpPr>
                <p:cNvPr id="21533" name="Rectangle 21"/>
                <p:cNvSpPr>
                  <a:spLocks noChangeArrowheads="1"/>
                </p:cNvSpPr>
                <p:nvPr/>
              </p:nvSpPr>
              <p:spPr bwMode="auto">
                <a:xfrm>
                  <a:off x="683" y="2543"/>
                  <a:ext cx="748" cy="546"/>
                </a:xfrm>
                <a:prstGeom prst="rect">
                  <a:avLst/>
                </a:prstGeom>
                <a:noFill/>
                <a:ln w="12700">
                  <a:noFill/>
                  <a:miter lim="800000"/>
                  <a:headEnd/>
                  <a:tailEnd/>
                </a:ln>
              </p:spPr>
              <p:txBody>
                <a:bodyPr lIns="90472" tIns="44442" rIns="90472" bIns="44442">
                  <a:spAutoFit/>
                </a:bodyPr>
                <a:lstStyle/>
                <a:p>
                  <a:pPr algn="ctr" eaLnBrk="0" hangingPunct="0"/>
                  <a:r>
                    <a:rPr lang="en-US" sz="1500" b="1" dirty="0"/>
                    <a:t>Depletion</a:t>
                  </a:r>
                </a:p>
                <a:p>
                  <a:pPr algn="ctr" eaLnBrk="0" hangingPunct="0"/>
                  <a:r>
                    <a:rPr lang="en-US" sz="1500" b="1" dirty="0"/>
                    <a:t>Cost per Unit</a:t>
                  </a:r>
                </a:p>
              </p:txBody>
            </p:sp>
          </p:grpSp>
          <p:grpSp>
            <p:nvGrpSpPr>
              <p:cNvPr id="11" name="Group 25"/>
              <p:cNvGrpSpPr>
                <a:grpSpLocks/>
              </p:cNvGrpSpPr>
              <p:nvPr/>
            </p:nvGrpSpPr>
            <p:grpSpPr bwMode="auto">
              <a:xfrm>
                <a:off x="2552" y="2438"/>
                <a:ext cx="957" cy="758"/>
                <a:chOff x="2552" y="2438"/>
                <a:chExt cx="957" cy="758"/>
              </a:xfrm>
            </p:grpSpPr>
            <p:sp>
              <p:nvSpPr>
                <p:cNvPr id="21530" name="Rectangle 23"/>
                <p:cNvSpPr>
                  <a:spLocks noChangeArrowheads="1"/>
                </p:cNvSpPr>
                <p:nvPr/>
              </p:nvSpPr>
              <p:spPr bwMode="auto">
                <a:xfrm>
                  <a:off x="2552" y="2438"/>
                  <a:ext cx="957" cy="758"/>
                </a:xfrm>
                <a:prstGeom prst="rect">
                  <a:avLst/>
                </a:prstGeom>
                <a:solidFill>
                  <a:srgbClr val="CCFFCC"/>
                </a:solidFill>
                <a:ln w="12700">
                  <a:noFill/>
                  <a:miter lim="800000"/>
                  <a:headEnd/>
                  <a:tailEnd/>
                </a:ln>
                <a:effectLst>
                  <a:prstShdw prst="shdw17" dist="17961" dir="2700000">
                    <a:srgbClr val="7A997A"/>
                  </a:prstShdw>
                </a:effectLst>
              </p:spPr>
              <p:txBody>
                <a:bodyPr wrap="none" anchor="ctr"/>
                <a:lstStyle/>
                <a:p>
                  <a:endParaRPr lang="en-US"/>
                </a:p>
              </p:txBody>
            </p:sp>
            <p:sp>
              <p:nvSpPr>
                <p:cNvPr id="21531" name="Rectangle 24"/>
                <p:cNvSpPr>
                  <a:spLocks noChangeArrowheads="1"/>
                </p:cNvSpPr>
                <p:nvPr/>
              </p:nvSpPr>
              <p:spPr bwMode="auto">
                <a:xfrm>
                  <a:off x="2637" y="2471"/>
                  <a:ext cx="786" cy="681"/>
                </a:xfrm>
                <a:prstGeom prst="rect">
                  <a:avLst/>
                </a:prstGeom>
                <a:noFill/>
                <a:ln w="12700">
                  <a:noFill/>
                  <a:miter lim="800000"/>
                  <a:headEnd/>
                  <a:tailEnd/>
                </a:ln>
              </p:spPr>
              <p:txBody>
                <a:bodyPr lIns="90472" tIns="44442" rIns="90472" bIns="44442">
                  <a:spAutoFit/>
                </a:bodyPr>
                <a:lstStyle/>
                <a:p>
                  <a:pPr algn="ctr" eaLnBrk="0" hangingPunct="0"/>
                  <a:r>
                    <a:rPr lang="en-US" sz="1500" b="1" dirty="0"/>
                    <a:t>Number of</a:t>
                  </a:r>
                </a:p>
                <a:p>
                  <a:pPr algn="ctr" eaLnBrk="0" hangingPunct="0"/>
                  <a:r>
                    <a:rPr lang="en-US" sz="1500" b="1" dirty="0"/>
                    <a:t>Units Extracted and Sold</a:t>
                  </a:r>
                </a:p>
              </p:txBody>
            </p:sp>
          </p:grpSp>
          <p:grpSp>
            <p:nvGrpSpPr>
              <p:cNvPr id="12" name="Group 28"/>
              <p:cNvGrpSpPr>
                <a:grpSpLocks/>
              </p:cNvGrpSpPr>
              <p:nvPr/>
            </p:nvGrpSpPr>
            <p:grpSpPr bwMode="auto">
              <a:xfrm>
                <a:off x="4526" y="2448"/>
                <a:ext cx="957" cy="758"/>
                <a:chOff x="4526" y="2448"/>
                <a:chExt cx="957" cy="758"/>
              </a:xfrm>
            </p:grpSpPr>
            <p:sp>
              <p:nvSpPr>
                <p:cNvPr id="21528" name="Rectangle 26"/>
                <p:cNvSpPr>
                  <a:spLocks noChangeArrowheads="1"/>
                </p:cNvSpPr>
                <p:nvPr/>
              </p:nvSpPr>
              <p:spPr bwMode="auto">
                <a:xfrm>
                  <a:off x="4526" y="2448"/>
                  <a:ext cx="957" cy="758"/>
                </a:xfrm>
                <a:prstGeom prst="rect">
                  <a:avLst/>
                </a:prstGeom>
                <a:solidFill>
                  <a:srgbClr val="8CF4EA"/>
                </a:solidFill>
                <a:ln w="12700">
                  <a:noFill/>
                  <a:miter lim="800000"/>
                  <a:headEnd/>
                  <a:tailEnd/>
                </a:ln>
                <a:effectLst>
                  <a:prstShdw prst="shdw17" dist="17961" dir="2700000">
                    <a:srgbClr val="54928C"/>
                  </a:prstShdw>
                </a:effectLst>
              </p:spPr>
              <p:txBody>
                <a:bodyPr wrap="none" anchor="ctr"/>
                <a:lstStyle/>
                <a:p>
                  <a:endParaRPr lang="en-US"/>
                </a:p>
              </p:txBody>
            </p:sp>
            <p:sp>
              <p:nvSpPr>
                <p:cNvPr id="21529" name="Rectangle 27"/>
                <p:cNvSpPr>
                  <a:spLocks noChangeArrowheads="1"/>
                </p:cNvSpPr>
                <p:nvPr/>
              </p:nvSpPr>
              <p:spPr bwMode="auto">
                <a:xfrm>
                  <a:off x="4631" y="2627"/>
                  <a:ext cx="748" cy="536"/>
                </a:xfrm>
                <a:prstGeom prst="rect">
                  <a:avLst/>
                </a:prstGeom>
                <a:noFill/>
                <a:ln w="12700">
                  <a:noFill/>
                  <a:miter lim="800000"/>
                  <a:headEnd/>
                  <a:tailEnd/>
                </a:ln>
              </p:spPr>
              <p:txBody>
                <a:bodyPr lIns="90472" tIns="44442" rIns="90472" bIns="44442">
                  <a:spAutoFit/>
                </a:bodyPr>
                <a:lstStyle/>
                <a:p>
                  <a:pPr algn="ctr" eaLnBrk="0" hangingPunct="0"/>
                  <a:r>
                    <a:rPr lang="en-US" sz="1500" b="1" dirty="0"/>
                    <a:t>Annual Depletion</a:t>
                  </a:r>
                </a:p>
                <a:p>
                  <a:pPr algn="ctr" eaLnBrk="0" hangingPunct="0"/>
                  <a:r>
                    <a:rPr lang="en-US" sz="1500" b="1" dirty="0"/>
                    <a:t>Expense</a:t>
                  </a:r>
                </a:p>
              </p:txBody>
            </p:sp>
          </p:grpSp>
          <p:grpSp>
            <p:nvGrpSpPr>
              <p:cNvPr id="13" name="Group 31"/>
              <p:cNvGrpSpPr>
                <a:grpSpLocks/>
              </p:cNvGrpSpPr>
              <p:nvPr/>
            </p:nvGrpSpPr>
            <p:grpSpPr bwMode="auto">
              <a:xfrm>
                <a:off x="3760" y="2772"/>
                <a:ext cx="496" cy="96"/>
                <a:chOff x="3760" y="2772"/>
                <a:chExt cx="496" cy="96"/>
              </a:xfrm>
            </p:grpSpPr>
            <p:sp>
              <p:nvSpPr>
                <p:cNvPr id="21526" name="Line 29"/>
                <p:cNvSpPr>
                  <a:spLocks noChangeShapeType="1"/>
                </p:cNvSpPr>
                <p:nvPr/>
              </p:nvSpPr>
              <p:spPr bwMode="auto">
                <a:xfrm>
                  <a:off x="3760" y="2772"/>
                  <a:ext cx="496" cy="0"/>
                </a:xfrm>
                <a:prstGeom prst="line">
                  <a:avLst/>
                </a:prstGeom>
                <a:noFill/>
                <a:ln w="50800">
                  <a:solidFill>
                    <a:schemeClr val="tx1"/>
                  </a:solidFill>
                  <a:round/>
                  <a:headEnd/>
                  <a:tailEnd/>
                </a:ln>
              </p:spPr>
              <p:txBody>
                <a:bodyPr wrap="none" anchor="ctr"/>
                <a:lstStyle/>
                <a:p>
                  <a:endParaRPr lang="en-US"/>
                </a:p>
              </p:txBody>
            </p:sp>
            <p:sp>
              <p:nvSpPr>
                <p:cNvPr id="21527" name="Line 30"/>
                <p:cNvSpPr>
                  <a:spLocks noChangeShapeType="1"/>
                </p:cNvSpPr>
                <p:nvPr/>
              </p:nvSpPr>
              <p:spPr bwMode="auto">
                <a:xfrm>
                  <a:off x="3760" y="2868"/>
                  <a:ext cx="496" cy="0"/>
                </a:xfrm>
                <a:prstGeom prst="line">
                  <a:avLst/>
                </a:prstGeom>
                <a:noFill/>
                <a:ln w="50800">
                  <a:solidFill>
                    <a:schemeClr val="tx1"/>
                  </a:solidFill>
                  <a:round/>
                  <a:headEnd/>
                  <a:tailEnd/>
                </a:ln>
              </p:spPr>
              <p:txBody>
                <a:bodyPr wrap="none" anchor="ctr"/>
                <a:lstStyle/>
                <a:p>
                  <a:endParaRPr lang="en-US"/>
                </a:p>
              </p:txBody>
            </p:sp>
          </p:grpSp>
          <p:grpSp>
            <p:nvGrpSpPr>
              <p:cNvPr id="14" name="Group 34"/>
              <p:cNvGrpSpPr>
                <a:grpSpLocks/>
              </p:cNvGrpSpPr>
              <p:nvPr/>
            </p:nvGrpSpPr>
            <p:grpSpPr bwMode="auto">
              <a:xfrm>
                <a:off x="1942" y="2684"/>
                <a:ext cx="184" cy="240"/>
                <a:chOff x="1942" y="2684"/>
                <a:chExt cx="184" cy="240"/>
              </a:xfrm>
            </p:grpSpPr>
            <p:sp>
              <p:nvSpPr>
                <p:cNvPr id="21524" name="Line 32"/>
                <p:cNvSpPr>
                  <a:spLocks noChangeShapeType="1"/>
                </p:cNvSpPr>
                <p:nvPr/>
              </p:nvSpPr>
              <p:spPr bwMode="auto">
                <a:xfrm flipV="1">
                  <a:off x="1942" y="2684"/>
                  <a:ext cx="184" cy="240"/>
                </a:xfrm>
                <a:prstGeom prst="line">
                  <a:avLst/>
                </a:prstGeom>
                <a:noFill/>
                <a:ln w="50800">
                  <a:solidFill>
                    <a:schemeClr val="tx1"/>
                  </a:solidFill>
                  <a:round/>
                  <a:headEnd/>
                  <a:tailEnd/>
                </a:ln>
              </p:spPr>
              <p:txBody>
                <a:bodyPr wrap="none" anchor="ctr"/>
                <a:lstStyle/>
                <a:p>
                  <a:endParaRPr lang="en-US"/>
                </a:p>
              </p:txBody>
            </p:sp>
            <p:sp>
              <p:nvSpPr>
                <p:cNvPr id="21525" name="Line 33"/>
                <p:cNvSpPr>
                  <a:spLocks noChangeShapeType="1"/>
                </p:cNvSpPr>
                <p:nvPr/>
              </p:nvSpPr>
              <p:spPr bwMode="auto">
                <a:xfrm>
                  <a:off x="1956" y="2703"/>
                  <a:ext cx="156" cy="202"/>
                </a:xfrm>
                <a:prstGeom prst="line">
                  <a:avLst/>
                </a:prstGeom>
                <a:noFill/>
                <a:ln w="50800">
                  <a:solidFill>
                    <a:schemeClr val="tx1"/>
                  </a:solidFill>
                  <a:round/>
                  <a:headEnd/>
                  <a:tailEnd/>
                </a:ln>
              </p:spPr>
              <p:txBody>
                <a:bodyPr wrap="none" anchor="ctr"/>
                <a:lstStyle/>
                <a:p>
                  <a:endParaRPr lang="en-US"/>
                </a:p>
              </p:txBody>
            </p:sp>
          </p:grpSp>
        </p:grpSp>
        <p:grpSp>
          <p:nvGrpSpPr>
            <p:cNvPr id="15" name="Group 41"/>
            <p:cNvGrpSpPr>
              <a:grpSpLocks/>
            </p:cNvGrpSpPr>
            <p:nvPr/>
          </p:nvGrpSpPr>
          <p:grpSpPr bwMode="auto">
            <a:xfrm>
              <a:off x="284" y="1572"/>
              <a:ext cx="5489" cy="1252"/>
              <a:chOff x="284" y="1572"/>
              <a:chExt cx="5489" cy="1252"/>
            </a:xfrm>
          </p:grpSpPr>
          <p:sp>
            <p:nvSpPr>
              <p:cNvPr id="21514" name="Line 36"/>
              <p:cNvSpPr>
                <a:spLocks noChangeShapeType="1"/>
              </p:cNvSpPr>
              <p:nvPr/>
            </p:nvSpPr>
            <p:spPr bwMode="auto">
              <a:xfrm>
                <a:off x="5512" y="1572"/>
                <a:ext cx="220" cy="0"/>
              </a:xfrm>
              <a:prstGeom prst="line">
                <a:avLst/>
              </a:prstGeom>
              <a:noFill/>
              <a:ln w="50800">
                <a:solidFill>
                  <a:srgbClr val="CF0E30"/>
                </a:solidFill>
                <a:round/>
                <a:headEnd/>
                <a:tailEnd/>
              </a:ln>
            </p:spPr>
            <p:txBody>
              <a:bodyPr wrap="none" anchor="ctr"/>
              <a:lstStyle/>
              <a:p>
                <a:endParaRPr lang="en-US"/>
              </a:p>
            </p:txBody>
          </p:sp>
          <p:sp>
            <p:nvSpPr>
              <p:cNvPr id="21515" name="Line 37"/>
              <p:cNvSpPr>
                <a:spLocks noChangeShapeType="1"/>
              </p:cNvSpPr>
              <p:nvPr/>
            </p:nvSpPr>
            <p:spPr bwMode="auto">
              <a:xfrm>
                <a:off x="312" y="2212"/>
                <a:ext cx="0" cy="580"/>
              </a:xfrm>
              <a:prstGeom prst="line">
                <a:avLst/>
              </a:prstGeom>
              <a:noFill/>
              <a:ln w="50800">
                <a:solidFill>
                  <a:srgbClr val="CF0E30"/>
                </a:solidFill>
                <a:round/>
                <a:headEnd/>
                <a:tailEnd/>
              </a:ln>
            </p:spPr>
            <p:txBody>
              <a:bodyPr wrap="none" anchor="ctr"/>
              <a:lstStyle/>
              <a:p>
                <a:endParaRPr lang="en-US"/>
              </a:p>
            </p:txBody>
          </p:sp>
          <p:sp>
            <p:nvSpPr>
              <p:cNvPr id="21516" name="Line 38"/>
              <p:cNvSpPr>
                <a:spLocks noChangeShapeType="1"/>
              </p:cNvSpPr>
              <p:nvPr/>
            </p:nvSpPr>
            <p:spPr bwMode="auto">
              <a:xfrm flipV="1">
                <a:off x="316" y="2788"/>
                <a:ext cx="265" cy="36"/>
              </a:xfrm>
              <a:prstGeom prst="line">
                <a:avLst/>
              </a:prstGeom>
              <a:noFill/>
              <a:ln w="50800">
                <a:solidFill>
                  <a:srgbClr val="CF0E30"/>
                </a:solidFill>
                <a:round/>
                <a:headEnd/>
                <a:tailEnd type="triangle" w="med" len="med"/>
              </a:ln>
            </p:spPr>
            <p:txBody>
              <a:bodyPr wrap="none" anchor="ctr"/>
              <a:lstStyle/>
              <a:p>
                <a:endParaRPr lang="en-US"/>
              </a:p>
            </p:txBody>
          </p:sp>
          <p:sp>
            <p:nvSpPr>
              <p:cNvPr id="21517" name="Line 39"/>
              <p:cNvSpPr>
                <a:spLocks noChangeShapeType="1"/>
              </p:cNvSpPr>
              <p:nvPr/>
            </p:nvSpPr>
            <p:spPr bwMode="auto">
              <a:xfrm flipH="1" flipV="1">
                <a:off x="284" y="2180"/>
                <a:ext cx="5489" cy="33"/>
              </a:xfrm>
              <a:prstGeom prst="line">
                <a:avLst/>
              </a:prstGeom>
              <a:noFill/>
              <a:ln w="50800">
                <a:solidFill>
                  <a:srgbClr val="CF0E30"/>
                </a:solidFill>
                <a:round/>
                <a:headEnd/>
                <a:tailEnd/>
              </a:ln>
            </p:spPr>
            <p:txBody>
              <a:bodyPr wrap="none" anchor="ctr"/>
              <a:lstStyle/>
              <a:p>
                <a:endParaRPr lang="en-US"/>
              </a:p>
            </p:txBody>
          </p:sp>
          <p:sp>
            <p:nvSpPr>
              <p:cNvPr id="21518" name="Line 40"/>
              <p:cNvSpPr>
                <a:spLocks noChangeShapeType="1"/>
              </p:cNvSpPr>
              <p:nvPr/>
            </p:nvSpPr>
            <p:spPr bwMode="auto">
              <a:xfrm>
                <a:off x="5739" y="1584"/>
                <a:ext cx="0" cy="600"/>
              </a:xfrm>
              <a:prstGeom prst="line">
                <a:avLst/>
              </a:prstGeom>
              <a:noFill/>
              <a:ln w="50800">
                <a:solidFill>
                  <a:srgbClr val="CF0E30"/>
                </a:solidFill>
                <a:round/>
                <a:headEnd/>
                <a:tailEnd/>
              </a:ln>
            </p:spPr>
            <p:txBody>
              <a:bodyPr wrap="none" anchor="ctr"/>
              <a:lstStyle/>
              <a:p>
                <a:endParaRPr lang="en-US"/>
              </a:p>
            </p:txBody>
          </p:sp>
        </p:grpSp>
      </p:grpSp>
      <p:sp>
        <p:nvSpPr>
          <p:cNvPr id="59435" name="Rectangle 43"/>
          <p:cNvSpPr>
            <a:spLocks noGrp="1" noChangeArrowheads="1"/>
          </p:cNvSpPr>
          <p:nvPr>
            <p:ph type="body" idx="1"/>
          </p:nvPr>
        </p:nvSpPr>
        <p:spPr>
          <a:xfrm>
            <a:off x="907143" y="4987231"/>
            <a:ext cx="7366000" cy="1693664"/>
          </a:xfrm>
          <a:solidFill>
            <a:srgbClr val="FFFF99"/>
          </a:solidFill>
          <a:effectLst>
            <a:outerShdw dist="35921" dir="2700000" algn="ctr" rotWithShape="0">
              <a:schemeClr val="bg2"/>
            </a:outerShdw>
          </a:effectLst>
        </p:spPr>
        <p:txBody>
          <a:bodyPr lIns="91583" tIns="45040" rIns="91583" bIns="45040"/>
          <a:lstStyle/>
          <a:p>
            <a:pPr marL="0" indent="0" defTabSz="270291">
              <a:buNone/>
              <a:defRPr/>
            </a:pPr>
            <a:r>
              <a:rPr lang="en-US" sz="2700" b="1" dirty="0">
                <a:solidFill>
                  <a:srgbClr val="BC3700"/>
                </a:solidFill>
              </a:rPr>
              <a:t>Helpful hint:</a:t>
            </a:r>
            <a:r>
              <a:rPr lang="en-US" sz="2700" b="1" dirty="0"/>
              <a:t>  This computation for depletion is similar to the computation for depreciation using the units-of-activity method of depreciation.</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9435">
                                            <p:txEl>
                                              <p:pRg st="0" end="0"/>
                                            </p:txEl>
                                          </p:spTgt>
                                        </p:tgtEl>
                                        <p:attrNameLst>
                                          <p:attrName>style.visibility</p:attrName>
                                        </p:attrNameLst>
                                      </p:cBhvr>
                                      <p:to>
                                        <p:strVal val="visible"/>
                                      </p:to>
                                    </p:set>
                                    <p:anim calcmode="lin" valueType="num">
                                      <p:cBhvr additive="base">
                                        <p:cTn id="7" dur="500" fill="hold"/>
                                        <p:tgtEl>
                                          <p:spTgt spid="5943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943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35"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ChangeArrowheads="1"/>
          </p:cNvSpPr>
          <p:nvPr/>
        </p:nvSpPr>
        <p:spPr bwMode="auto">
          <a:xfrm>
            <a:off x="798286" y="5072062"/>
            <a:ext cx="7493000" cy="1071563"/>
          </a:xfrm>
          <a:prstGeom prst="rect">
            <a:avLst/>
          </a:prstGeom>
          <a:solidFill>
            <a:srgbClr val="F6BF69"/>
          </a:solidFill>
          <a:ln w="12700">
            <a:noFill/>
            <a:miter lim="800000"/>
            <a:headEnd/>
            <a:tailEnd/>
          </a:ln>
          <a:effectLst>
            <a:prstShdw prst="shdw17" dist="17961" dir="2700000">
              <a:srgbClr val="94733F"/>
            </a:prstShdw>
          </a:effectLst>
        </p:spPr>
        <p:txBody>
          <a:bodyPr wrap="none" lIns="86493" tIns="43247" rIns="86493" bIns="43247" anchor="ctr"/>
          <a:lstStyle/>
          <a:p>
            <a:endParaRPr lang="en-US"/>
          </a:p>
        </p:txBody>
      </p:sp>
      <p:sp>
        <p:nvSpPr>
          <p:cNvPr id="22532" name="Rectangle 4"/>
          <p:cNvSpPr>
            <a:spLocks noChangeArrowheads="1"/>
          </p:cNvSpPr>
          <p:nvPr/>
        </p:nvSpPr>
        <p:spPr bwMode="auto">
          <a:xfrm>
            <a:off x="1198942" y="500063"/>
            <a:ext cx="6727976" cy="608117"/>
          </a:xfrm>
          <a:prstGeom prst="rect">
            <a:avLst/>
          </a:prstGeom>
          <a:noFill/>
          <a:ln w="12700">
            <a:noFill/>
            <a:miter lim="800000"/>
            <a:headEnd/>
            <a:tailEnd/>
          </a:ln>
        </p:spPr>
        <p:txBody>
          <a:bodyPr lIns="85577" tIns="42038" rIns="85577" bIns="42038">
            <a:spAutoFit/>
          </a:bodyPr>
          <a:lstStyle/>
          <a:p>
            <a:pPr algn="ctr" eaLnBrk="0" hangingPunct="0">
              <a:spcBef>
                <a:spcPct val="50000"/>
              </a:spcBef>
            </a:pPr>
            <a:r>
              <a:rPr lang="en-US" sz="3400" b="1" dirty="0">
                <a:solidFill>
                  <a:srgbClr val="000099"/>
                </a:solidFill>
                <a:latin typeface="Arial Black" pitchFamily="34" charset="0"/>
              </a:rPr>
              <a:t>RECORDING DEPLETION</a:t>
            </a:r>
          </a:p>
        </p:txBody>
      </p:sp>
      <p:grpSp>
        <p:nvGrpSpPr>
          <p:cNvPr id="2" name="Group 7"/>
          <p:cNvGrpSpPr>
            <a:grpSpLocks/>
          </p:cNvGrpSpPr>
          <p:nvPr/>
        </p:nvGrpSpPr>
        <p:grpSpPr bwMode="auto">
          <a:xfrm>
            <a:off x="290286" y="1643062"/>
            <a:ext cx="8708571" cy="3280172"/>
            <a:chOff x="192" y="1104"/>
            <a:chExt cx="5760" cy="2204"/>
          </a:xfrm>
        </p:grpSpPr>
        <p:sp>
          <p:nvSpPr>
            <p:cNvPr id="22534" name="Rectangle 5"/>
            <p:cNvSpPr>
              <a:spLocks noChangeArrowheads="1"/>
            </p:cNvSpPr>
            <p:nvPr/>
          </p:nvSpPr>
          <p:spPr bwMode="auto">
            <a:xfrm>
              <a:off x="192" y="1104"/>
              <a:ext cx="5760" cy="2204"/>
            </a:xfrm>
            <a:prstGeom prst="rect">
              <a:avLst/>
            </a:prstGeom>
            <a:solidFill>
              <a:srgbClr val="FCD1C1"/>
            </a:solidFill>
            <a:ln w="12700">
              <a:noFill/>
              <a:miter lim="800000"/>
              <a:headEnd/>
              <a:tailEnd/>
            </a:ln>
            <a:effectLst>
              <a:prstShdw prst="shdw17" dist="17961" dir="2700000">
                <a:srgbClr val="977D74"/>
              </a:prstShdw>
            </a:effectLst>
          </p:spPr>
          <p:txBody>
            <a:bodyPr wrap="none" anchor="ctr"/>
            <a:lstStyle/>
            <a:p>
              <a:endParaRPr lang="en-US"/>
            </a:p>
          </p:txBody>
        </p:sp>
        <p:sp>
          <p:nvSpPr>
            <p:cNvPr id="22535" name="Rectangle 6"/>
            <p:cNvSpPr>
              <a:spLocks noChangeArrowheads="1"/>
            </p:cNvSpPr>
            <p:nvPr/>
          </p:nvSpPr>
          <p:spPr bwMode="auto">
            <a:xfrm>
              <a:off x="265" y="1112"/>
              <a:ext cx="4881" cy="2066"/>
            </a:xfrm>
            <a:prstGeom prst="rect">
              <a:avLst/>
            </a:prstGeom>
            <a:noFill/>
            <a:ln w="12700">
              <a:noFill/>
              <a:miter lim="800000"/>
              <a:headEnd/>
              <a:tailEnd/>
            </a:ln>
          </p:spPr>
          <p:txBody>
            <a:bodyPr lIns="90472" tIns="44442" rIns="90472" bIns="44442">
              <a:spAutoFit/>
            </a:bodyPr>
            <a:lstStyle/>
            <a:p>
              <a:pPr eaLnBrk="0" hangingPunct="0"/>
              <a:r>
                <a:rPr lang="en-US" sz="2100" b="1" dirty="0"/>
                <a:t>The Lane Coal Company invests $5 million in a mine estimated to have 10 million tons of coal and no salvage value.  In the first year, 800,000 tons of coal are extracted and sold.  Using the formulas, the calculations are as follows:</a:t>
              </a:r>
            </a:p>
            <a:p>
              <a:pPr algn="ctr" eaLnBrk="0" hangingPunct="0"/>
              <a:r>
                <a:rPr lang="en-US" sz="2100" b="1" dirty="0">
                  <a:solidFill>
                    <a:srgbClr val="971008"/>
                  </a:solidFill>
                </a:rPr>
                <a:t>$5,000,000 ÷ 10,000,000 = $.50 depletion cost per ton</a:t>
              </a:r>
            </a:p>
            <a:p>
              <a:pPr eaLnBrk="0" hangingPunct="0"/>
              <a:r>
                <a:rPr lang="en-US" sz="2100" b="1" dirty="0">
                  <a:solidFill>
                    <a:srgbClr val="971008"/>
                  </a:solidFill>
                </a:rPr>
                <a:t>	     $.50 X 800,000 = $400,000 depletion expense</a:t>
              </a:r>
            </a:p>
            <a:p>
              <a:pPr eaLnBrk="0" hangingPunct="0"/>
              <a:endParaRPr lang="en-US" sz="2100" b="1" dirty="0"/>
            </a:p>
            <a:p>
              <a:pPr eaLnBrk="0" hangingPunct="0"/>
              <a:r>
                <a:rPr lang="en-US" sz="2100" b="1" dirty="0"/>
                <a:t>The entry to record depletion expense for the first year of operations is as follows:</a:t>
              </a:r>
            </a:p>
          </p:txBody>
        </p:sp>
      </p:grpSp>
      <p:graphicFrame>
        <p:nvGraphicFramePr>
          <p:cNvPr id="22530" name="Object 10"/>
          <p:cNvGraphicFramePr>
            <a:graphicFrameLocks noChangeAspect="1"/>
          </p:cNvGraphicFramePr>
          <p:nvPr/>
        </p:nvGraphicFramePr>
        <p:xfrm>
          <a:off x="798286" y="5072063"/>
          <a:ext cx="7474857" cy="1009055"/>
        </p:xfrm>
        <a:graphic>
          <a:graphicData uri="http://schemas.openxmlformats.org/presentationml/2006/ole">
            <p:oleObj spid="_x0000_s5122" name="Worksheet" r:id="rId3" imgW="2762488" imgH="333613" progId="Excel.Sheet.8">
              <p:embed/>
            </p:oleObj>
          </a:graphicData>
        </a:graphic>
      </p:graphicFrame>
    </p:spTree>
  </p:cSld>
  <p:clrMapOvr>
    <a:masterClrMapping/>
  </p:clrMapOvr>
  <p:transition>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5" name="Rectangle 7"/>
          <p:cNvSpPr>
            <a:spLocks noChangeArrowheads="1"/>
          </p:cNvSpPr>
          <p:nvPr/>
        </p:nvSpPr>
        <p:spPr bwMode="auto">
          <a:xfrm>
            <a:off x="508000" y="1785937"/>
            <a:ext cx="7982857" cy="1928813"/>
          </a:xfrm>
          <a:prstGeom prst="rect">
            <a:avLst/>
          </a:prstGeom>
          <a:solidFill>
            <a:srgbClr val="FFFF99"/>
          </a:solidFill>
          <a:ln w="12700">
            <a:solidFill>
              <a:schemeClr val="tx1"/>
            </a:solidFill>
            <a:miter lim="800000"/>
            <a:headEnd/>
            <a:tailEnd/>
          </a:ln>
        </p:spPr>
        <p:txBody>
          <a:bodyPr wrap="none" lIns="86493" tIns="43247" rIns="86493" bIns="43247" anchor="ctr"/>
          <a:lstStyle/>
          <a:p>
            <a:endParaRPr lang="en-US"/>
          </a:p>
        </p:txBody>
      </p:sp>
      <p:sp>
        <p:nvSpPr>
          <p:cNvPr id="23556" name="Rectangle 2"/>
          <p:cNvSpPr>
            <a:spLocks noChangeArrowheads="1"/>
          </p:cNvSpPr>
          <p:nvPr/>
        </p:nvSpPr>
        <p:spPr bwMode="auto">
          <a:xfrm>
            <a:off x="1233714" y="3929062"/>
            <a:ext cx="6664476" cy="2275583"/>
          </a:xfrm>
          <a:prstGeom prst="rect">
            <a:avLst/>
          </a:prstGeom>
          <a:solidFill>
            <a:srgbClr val="CCFFCC"/>
          </a:solidFill>
          <a:ln w="12700">
            <a:solidFill>
              <a:schemeClr val="tx1"/>
            </a:solidFill>
            <a:miter lim="800000"/>
            <a:headEnd/>
            <a:tailEnd/>
          </a:ln>
        </p:spPr>
        <p:txBody>
          <a:bodyPr wrap="none" lIns="86493" tIns="43247" rIns="86493" bIns="43247" anchor="ctr"/>
          <a:lstStyle/>
          <a:p>
            <a:endParaRPr lang="en-US"/>
          </a:p>
        </p:txBody>
      </p:sp>
      <p:sp>
        <p:nvSpPr>
          <p:cNvPr id="23557" name="Rectangle 3"/>
          <p:cNvSpPr>
            <a:spLocks noGrp="1" noChangeArrowheads="1"/>
          </p:cNvSpPr>
          <p:nvPr>
            <p:ph type="title"/>
          </p:nvPr>
        </p:nvSpPr>
        <p:spPr>
          <a:xfrm>
            <a:off x="686405" y="80367"/>
            <a:ext cx="7771190" cy="1601391"/>
          </a:xfrm>
          <a:noFill/>
        </p:spPr>
        <p:txBody>
          <a:bodyPr lIns="91583" tIns="45040" rIns="91583" bIns="45040"/>
          <a:lstStyle/>
          <a:p>
            <a:pPr eaLnBrk="1" hangingPunct="1">
              <a:lnSpc>
                <a:spcPct val="90000"/>
              </a:lnSpc>
            </a:pPr>
            <a:r>
              <a:rPr lang="en-US" sz="3000" b="1" dirty="0"/>
              <a:t>STATEMENT PRESENTATION OF</a:t>
            </a:r>
            <a:br>
              <a:rPr lang="en-US" sz="3000" b="1" dirty="0"/>
            </a:br>
            <a:r>
              <a:rPr lang="en-US" sz="3000" b="1" dirty="0"/>
              <a:t>ACCUMULATED DEPLETION</a:t>
            </a:r>
          </a:p>
        </p:txBody>
      </p:sp>
      <p:sp>
        <p:nvSpPr>
          <p:cNvPr id="61444" name="Rectangle 4"/>
          <p:cNvSpPr>
            <a:spLocks noGrp="1" noChangeArrowheads="1"/>
          </p:cNvSpPr>
          <p:nvPr>
            <p:ph type="body" idx="1"/>
          </p:nvPr>
        </p:nvSpPr>
        <p:spPr>
          <a:xfrm>
            <a:off x="686405" y="1909466"/>
            <a:ext cx="7771190" cy="4115097"/>
          </a:xfrm>
          <a:noFill/>
        </p:spPr>
        <p:txBody>
          <a:bodyPr lIns="91583" tIns="45040" rIns="91583" bIns="45040"/>
          <a:lstStyle/>
          <a:p>
            <a:pPr eaLnBrk="1" hangingPunct="1">
              <a:buFontTx/>
              <a:buNone/>
            </a:pPr>
            <a:r>
              <a:rPr lang="en-US" sz="2500" b="1" dirty="0"/>
              <a:t>    Accumulated Depletion is a contra asset account similar to accumulated depreciation. It is deducted from the cost of the natural resource in the balance sheet as follows:</a:t>
            </a:r>
          </a:p>
        </p:txBody>
      </p:sp>
      <p:sp>
        <p:nvSpPr>
          <p:cNvPr id="23559" name="Rectangle 5"/>
          <p:cNvSpPr>
            <a:spLocks noChangeArrowheads="1"/>
          </p:cNvSpPr>
          <p:nvPr/>
        </p:nvSpPr>
        <p:spPr bwMode="auto">
          <a:xfrm>
            <a:off x="1233714" y="3929063"/>
            <a:ext cx="6664476" cy="918270"/>
          </a:xfrm>
          <a:prstGeom prst="rect">
            <a:avLst/>
          </a:prstGeom>
          <a:solidFill>
            <a:srgbClr val="FFFF99"/>
          </a:solidFill>
          <a:ln w="12700">
            <a:solidFill>
              <a:schemeClr val="tx1"/>
            </a:solidFill>
            <a:miter lim="800000"/>
            <a:headEnd/>
            <a:tailEnd/>
          </a:ln>
        </p:spPr>
        <p:txBody>
          <a:bodyPr wrap="none" lIns="86493" tIns="43247" rIns="86493" bIns="43247" anchor="ctr"/>
          <a:lstStyle/>
          <a:p>
            <a:endParaRPr lang="en-US"/>
          </a:p>
        </p:txBody>
      </p:sp>
      <p:graphicFrame>
        <p:nvGraphicFramePr>
          <p:cNvPr id="23554" name="Object 0">
            <a:hlinkClick r:id="" action="ppaction://ole?verb=0"/>
          </p:cNvPr>
          <p:cNvGraphicFramePr>
            <a:graphicFrameLocks/>
          </p:cNvGraphicFramePr>
          <p:nvPr/>
        </p:nvGraphicFramePr>
        <p:xfrm>
          <a:off x="1669143" y="4214812"/>
          <a:ext cx="5805714" cy="2214563"/>
        </p:xfrm>
        <a:graphic>
          <a:graphicData uri="http://schemas.openxmlformats.org/presentationml/2006/ole">
            <p:oleObj spid="_x0000_s6146" name="Document" r:id="rId3" imgW="6547320" imgH="4276800" progId="Word.Document.8">
              <p:embed/>
            </p:oleObj>
          </a:graphicData>
        </a:graphic>
      </p:graphicFrame>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1444">
                                            <p:txEl>
                                              <p:pRg st="0" end="0"/>
                                            </p:txEl>
                                          </p:spTgt>
                                        </p:tgtEl>
                                        <p:attrNameLst>
                                          <p:attrName>style.visibility</p:attrName>
                                        </p:attrNameLst>
                                      </p:cBhvr>
                                      <p:to>
                                        <p:strVal val="visible"/>
                                      </p:to>
                                    </p:set>
                                    <p:anim calcmode="lin" valueType="num">
                                      <p:cBhvr additive="base">
                                        <p:cTn id="7" dur="500" fill="hold"/>
                                        <p:tgtEl>
                                          <p:spTgt spid="6144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1444">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4"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body" idx="1"/>
          </p:nvPr>
        </p:nvSpPr>
        <p:spPr>
          <a:xfrm>
            <a:off x="769560" y="1863328"/>
            <a:ext cx="7771190" cy="3065859"/>
          </a:xfrm>
          <a:noFill/>
        </p:spPr>
        <p:txBody>
          <a:bodyPr lIns="91583" tIns="45040" rIns="91583" bIns="45040">
            <a:normAutofit lnSpcReduction="10000"/>
          </a:bodyPr>
          <a:lstStyle/>
          <a:p>
            <a:pPr eaLnBrk="1" hangingPunct="1">
              <a:buClr>
                <a:srgbClr val="BC3700"/>
              </a:buClr>
            </a:pPr>
            <a:r>
              <a:rPr lang="en-US" sz="3800" b="1" dirty="0">
                <a:solidFill>
                  <a:srgbClr val="BC3700"/>
                </a:solidFill>
                <a:latin typeface="Times New Roman" pitchFamily="18" charset="0"/>
              </a:rPr>
              <a:t>Intangible assets</a:t>
            </a:r>
            <a:r>
              <a:rPr lang="en-US" sz="3800" b="1" dirty="0">
                <a:solidFill>
                  <a:schemeClr val="accent2"/>
                </a:solidFill>
                <a:latin typeface="Times New Roman" pitchFamily="18" charset="0"/>
              </a:rPr>
              <a:t> </a:t>
            </a:r>
          </a:p>
          <a:p>
            <a:pPr lvl="1" eaLnBrk="1" hangingPunct="1">
              <a:buClr>
                <a:srgbClr val="BC3700"/>
              </a:buClr>
            </a:pPr>
            <a:r>
              <a:rPr lang="en-US" sz="2600" b="1" dirty="0">
                <a:latin typeface="Times New Roman" pitchFamily="18" charset="0"/>
              </a:rPr>
              <a:t>Rights, privileges, and competitive advantages that result from the ownership of long lived assets that do not possess physical substance</a:t>
            </a:r>
          </a:p>
          <a:p>
            <a:pPr lvl="1" eaLnBrk="1" hangingPunct="1">
              <a:buClr>
                <a:srgbClr val="BC3700"/>
              </a:buClr>
            </a:pPr>
            <a:r>
              <a:rPr lang="en-US" sz="2600" b="1" dirty="0">
                <a:latin typeface="Times New Roman" pitchFamily="18" charset="0"/>
              </a:rPr>
              <a:t>May arise from government grants, acquisition of another business, and private monopolistic arrangements</a:t>
            </a:r>
          </a:p>
        </p:txBody>
      </p:sp>
      <p:pic>
        <p:nvPicPr>
          <p:cNvPr id="51203" name="Picture 3"/>
          <p:cNvPicPr>
            <a:picLocks noChangeArrowheads="1"/>
          </p:cNvPicPr>
          <p:nvPr/>
        </p:nvPicPr>
        <p:blipFill>
          <a:blip r:embed="rId2" cstate="print"/>
          <a:srcRect/>
          <a:stretch>
            <a:fillRect/>
          </a:stretch>
        </p:blipFill>
        <p:spPr bwMode="auto">
          <a:xfrm>
            <a:off x="7112000" y="5715000"/>
            <a:ext cx="1378857" cy="858739"/>
          </a:xfrm>
          <a:prstGeom prst="rect">
            <a:avLst/>
          </a:prstGeom>
          <a:noFill/>
          <a:ln w="12700">
            <a:noFill/>
            <a:miter lim="800000"/>
            <a:headEnd/>
            <a:tailEnd/>
          </a:ln>
        </p:spPr>
      </p:pic>
      <p:pic>
        <p:nvPicPr>
          <p:cNvPr id="51204" name="Picture 4"/>
          <p:cNvPicPr>
            <a:picLocks noChangeArrowheads="1"/>
          </p:cNvPicPr>
          <p:nvPr/>
        </p:nvPicPr>
        <p:blipFill>
          <a:blip r:embed="rId3" cstate="print"/>
          <a:srcRect/>
          <a:stretch>
            <a:fillRect/>
          </a:stretch>
        </p:blipFill>
        <p:spPr bwMode="auto">
          <a:xfrm>
            <a:off x="3701143" y="4796731"/>
            <a:ext cx="2092476" cy="2061269"/>
          </a:xfrm>
          <a:prstGeom prst="rect">
            <a:avLst/>
          </a:prstGeom>
          <a:noFill/>
          <a:ln w="12700">
            <a:noFill/>
            <a:miter lim="800000"/>
            <a:headEnd/>
            <a:tailEnd/>
          </a:ln>
        </p:spPr>
      </p:pic>
      <p:pic>
        <p:nvPicPr>
          <p:cNvPr id="51205" name="Picture 5"/>
          <p:cNvPicPr>
            <a:picLocks noChangeArrowheads="1"/>
          </p:cNvPicPr>
          <p:nvPr/>
        </p:nvPicPr>
        <p:blipFill>
          <a:blip r:embed="rId4" cstate="print"/>
          <a:srcRect/>
          <a:stretch>
            <a:fillRect/>
          </a:stretch>
        </p:blipFill>
        <p:spPr bwMode="auto">
          <a:xfrm>
            <a:off x="1182310" y="5786438"/>
            <a:ext cx="777119" cy="745629"/>
          </a:xfrm>
          <a:prstGeom prst="rect">
            <a:avLst/>
          </a:prstGeom>
          <a:noFill/>
          <a:ln w="12700">
            <a:noFill/>
            <a:miter lim="800000"/>
            <a:headEnd/>
            <a:tailEnd/>
          </a:ln>
        </p:spPr>
      </p:pic>
      <p:sp>
        <p:nvSpPr>
          <p:cNvPr id="51206" name="Rectangle 6"/>
          <p:cNvSpPr>
            <a:spLocks noChangeArrowheads="1"/>
          </p:cNvSpPr>
          <p:nvPr/>
        </p:nvSpPr>
        <p:spPr bwMode="auto">
          <a:xfrm>
            <a:off x="1162656" y="500063"/>
            <a:ext cx="6673548" cy="1054393"/>
          </a:xfrm>
          <a:prstGeom prst="rect">
            <a:avLst/>
          </a:prstGeom>
          <a:noFill/>
          <a:ln w="12700">
            <a:noFill/>
            <a:miter lim="800000"/>
            <a:headEnd/>
            <a:tailEnd/>
          </a:ln>
        </p:spPr>
        <p:txBody>
          <a:bodyPr lIns="85577" tIns="42038" rIns="85577" bIns="42038">
            <a:spAutoFit/>
          </a:bodyPr>
          <a:lstStyle/>
          <a:p>
            <a:pPr algn="ctr" eaLnBrk="0" hangingPunct="0">
              <a:spcBef>
                <a:spcPct val="50000"/>
              </a:spcBef>
            </a:pPr>
            <a:r>
              <a:rPr lang="en-US" sz="3800" b="1" dirty="0">
                <a:solidFill>
                  <a:srgbClr val="000099"/>
                </a:solidFill>
                <a:latin typeface="Arial Black" pitchFamily="34" charset="0"/>
              </a:rPr>
              <a:t>INTANGIBLE ASSETS</a:t>
            </a:r>
          </a:p>
          <a:p>
            <a:pPr algn="ctr" eaLnBrk="0" hangingPunct="0">
              <a:spcBef>
                <a:spcPct val="25000"/>
              </a:spcBef>
            </a:pPr>
            <a:r>
              <a:rPr lang="en-US" sz="1900" b="1" dirty="0"/>
              <a:t>Study Objective </a:t>
            </a:r>
            <a:r>
              <a:rPr lang="en-US" sz="1900" b="1" dirty="0">
                <a:solidFill>
                  <a:srgbClr val="FC0128"/>
                </a:solidFill>
              </a:rPr>
              <a:t>8</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3490">
                                            <p:txEl>
                                              <p:pRg st="0" end="0"/>
                                            </p:txEl>
                                          </p:spTgt>
                                        </p:tgtEl>
                                        <p:attrNameLst>
                                          <p:attrName>style.visibility</p:attrName>
                                        </p:attrNameLst>
                                      </p:cBhvr>
                                      <p:to>
                                        <p:strVal val="visible"/>
                                      </p:to>
                                    </p:set>
                                    <p:anim calcmode="lin" valueType="num">
                                      <p:cBhvr additive="base">
                                        <p:cTn id="7" dur="500" fill="hold"/>
                                        <p:tgtEl>
                                          <p:spTgt spid="6349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3490">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3490">
                                            <p:txEl>
                                              <p:pRg st="1" end="1"/>
                                            </p:txEl>
                                          </p:spTgt>
                                        </p:tgtEl>
                                        <p:attrNameLst>
                                          <p:attrName>style.visibility</p:attrName>
                                        </p:attrNameLst>
                                      </p:cBhvr>
                                      <p:to>
                                        <p:strVal val="visible"/>
                                      </p:to>
                                    </p:set>
                                    <p:anim calcmode="lin" valueType="num">
                                      <p:cBhvr additive="base">
                                        <p:cTn id="11" dur="500" fill="hold"/>
                                        <p:tgtEl>
                                          <p:spTgt spid="63490">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63490">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3490">
                                            <p:txEl>
                                              <p:pRg st="2" end="2"/>
                                            </p:txEl>
                                          </p:spTgt>
                                        </p:tgtEl>
                                        <p:attrNameLst>
                                          <p:attrName>style.visibility</p:attrName>
                                        </p:attrNameLst>
                                      </p:cBhvr>
                                      <p:to>
                                        <p:strVal val="visible"/>
                                      </p:to>
                                    </p:set>
                                    <p:anim calcmode="lin" valueType="num">
                                      <p:cBhvr additive="base">
                                        <p:cTn id="15" dur="500" fill="hold"/>
                                        <p:tgtEl>
                                          <p:spTgt spid="63490">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63490">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body" idx="1"/>
          </p:nvPr>
        </p:nvSpPr>
        <p:spPr>
          <a:xfrm>
            <a:off x="700013" y="1625203"/>
            <a:ext cx="7881559" cy="5107781"/>
          </a:xfrm>
          <a:noFill/>
        </p:spPr>
        <p:txBody>
          <a:bodyPr lIns="91583" tIns="45040" rIns="91583" bIns="45040">
            <a:normAutofit lnSpcReduction="10000"/>
          </a:bodyPr>
          <a:lstStyle/>
          <a:p>
            <a:pPr marL="0" indent="0" defTabSz="432465">
              <a:buClr>
                <a:srgbClr val="BC3700"/>
              </a:buClr>
            </a:pPr>
            <a:r>
              <a:rPr lang="en-US" sz="3400" b="1" dirty="0">
                <a:latin typeface="Times New Roman" pitchFamily="18" charset="0"/>
              </a:rPr>
              <a:t> In general, accounting for intangible 		assets parallels the accounting for 			plant assets.  </a:t>
            </a:r>
          </a:p>
          <a:p>
            <a:pPr marL="0" indent="0" defTabSz="432465">
              <a:buClr>
                <a:srgbClr val="BC3700"/>
              </a:buClr>
            </a:pPr>
            <a:r>
              <a:rPr lang="en-US" sz="3400" b="1" dirty="0">
                <a:latin typeface="Times New Roman" pitchFamily="18" charset="0"/>
              </a:rPr>
              <a:t> Intangible assets are:</a:t>
            </a:r>
          </a:p>
          <a:p>
            <a:pPr marL="0" indent="0" defTabSz="432465">
              <a:buNone/>
            </a:pPr>
            <a:r>
              <a:rPr lang="en-US" sz="3400" b="1" dirty="0">
                <a:solidFill>
                  <a:srgbClr val="BC3700"/>
                </a:solidFill>
              </a:rPr>
              <a:t>	1</a:t>
            </a:r>
            <a:r>
              <a:rPr lang="en-US" sz="3400" b="1" dirty="0">
                <a:latin typeface="Times New Roman" pitchFamily="18" charset="0"/>
              </a:rPr>
              <a:t> recorded at </a:t>
            </a:r>
            <a:r>
              <a:rPr lang="en-US" sz="3400" b="1" dirty="0">
                <a:solidFill>
                  <a:srgbClr val="BC3700"/>
                </a:solidFill>
                <a:latin typeface="Times New Roman" pitchFamily="18" charset="0"/>
              </a:rPr>
              <a:t>cost</a:t>
            </a:r>
            <a:r>
              <a:rPr lang="en-US" sz="3400" b="1" dirty="0">
                <a:latin typeface="Times New Roman" pitchFamily="18" charset="0"/>
              </a:rPr>
              <a:t>	</a:t>
            </a:r>
          </a:p>
          <a:p>
            <a:pPr marL="0" indent="0" defTabSz="432465">
              <a:buNone/>
            </a:pPr>
            <a:r>
              <a:rPr lang="en-US" sz="3400" b="1" dirty="0">
                <a:solidFill>
                  <a:srgbClr val="BC3700"/>
                </a:solidFill>
              </a:rPr>
              <a:t>	2</a:t>
            </a:r>
            <a:r>
              <a:rPr lang="en-US" sz="3400" b="1" dirty="0">
                <a:latin typeface="Times New Roman" pitchFamily="18" charset="0"/>
              </a:rPr>
              <a:t> written off over useful life in a 				   </a:t>
            </a:r>
            <a:r>
              <a:rPr lang="en-US" sz="3400" b="1" dirty="0">
                <a:solidFill>
                  <a:srgbClr val="BC3700"/>
                </a:solidFill>
                <a:latin typeface="Times New Roman" pitchFamily="18" charset="0"/>
              </a:rPr>
              <a:t>rational and systematic</a:t>
            </a:r>
            <a:r>
              <a:rPr lang="en-US" sz="3400" b="1" dirty="0">
                <a:latin typeface="Times New Roman" pitchFamily="18" charset="0"/>
              </a:rPr>
              <a:t> manner</a:t>
            </a:r>
          </a:p>
          <a:p>
            <a:pPr marL="0" indent="0" defTabSz="432465">
              <a:buNone/>
            </a:pPr>
            <a:r>
              <a:rPr lang="en-US" sz="3400" b="1" dirty="0">
                <a:latin typeface="Times New Roman" pitchFamily="18" charset="0"/>
              </a:rPr>
              <a:t>	</a:t>
            </a:r>
            <a:r>
              <a:rPr lang="en-US" sz="3400" b="1" dirty="0">
                <a:solidFill>
                  <a:srgbClr val="BC3700"/>
                </a:solidFill>
              </a:rPr>
              <a:t>3</a:t>
            </a:r>
            <a:r>
              <a:rPr lang="en-US" sz="3400" b="1" dirty="0">
                <a:latin typeface="Times New Roman" pitchFamily="18" charset="0"/>
              </a:rPr>
              <a:t> at disposal, </a:t>
            </a:r>
            <a:r>
              <a:rPr lang="en-US" sz="3400" b="1" dirty="0">
                <a:solidFill>
                  <a:srgbClr val="BC3700"/>
                </a:solidFill>
                <a:latin typeface="Times New Roman" pitchFamily="18" charset="0"/>
              </a:rPr>
              <a:t>book value is eliminated</a:t>
            </a:r>
            <a:r>
              <a:rPr lang="en-US" sz="3400" b="1" dirty="0">
                <a:latin typeface="Times New Roman" pitchFamily="18" charset="0"/>
              </a:rPr>
              <a:t> 	   and gain or loss, if any, is recorded</a:t>
            </a:r>
          </a:p>
        </p:txBody>
      </p:sp>
      <p:sp>
        <p:nvSpPr>
          <p:cNvPr id="52227" name="Rectangle 3"/>
          <p:cNvSpPr>
            <a:spLocks noChangeArrowheads="1"/>
          </p:cNvSpPr>
          <p:nvPr/>
        </p:nvSpPr>
        <p:spPr bwMode="auto">
          <a:xfrm>
            <a:off x="0" y="214312"/>
            <a:ext cx="9361714" cy="1254448"/>
          </a:xfrm>
          <a:prstGeom prst="rect">
            <a:avLst/>
          </a:prstGeom>
          <a:noFill/>
          <a:ln w="12700">
            <a:noFill/>
            <a:miter lim="800000"/>
            <a:headEnd/>
            <a:tailEnd/>
          </a:ln>
        </p:spPr>
        <p:txBody>
          <a:bodyPr lIns="85577" tIns="42038" rIns="85577" bIns="42038">
            <a:spAutoFit/>
          </a:bodyPr>
          <a:lstStyle/>
          <a:p>
            <a:pPr algn="ctr" eaLnBrk="0" hangingPunct="0">
              <a:spcBef>
                <a:spcPct val="50000"/>
              </a:spcBef>
            </a:pPr>
            <a:r>
              <a:rPr lang="en-US" sz="3800" b="1" dirty="0">
                <a:solidFill>
                  <a:srgbClr val="000099"/>
                </a:solidFill>
                <a:latin typeface="Arial Black" pitchFamily="34" charset="0"/>
              </a:rPr>
              <a:t>ACCOUNTING FOR INTANGIBLE ASSETS</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4514">
                                            <p:txEl>
                                              <p:pRg st="0" end="0"/>
                                            </p:txEl>
                                          </p:spTgt>
                                        </p:tgtEl>
                                        <p:attrNameLst>
                                          <p:attrName>style.visibility</p:attrName>
                                        </p:attrNameLst>
                                      </p:cBhvr>
                                      <p:to>
                                        <p:strVal val="visible"/>
                                      </p:to>
                                    </p:set>
                                    <p:anim calcmode="lin" valueType="num">
                                      <p:cBhvr additive="base">
                                        <p:cTn id="7" dur="500" fill="hold"/>
                                        <p:tgtEl>
                                          <p:spTgt spid="6451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451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4514">
                                            <p:txEl>
                                              <p:pRg st="1" end="1"/>
                                            </p:txEl>
                                          </p:spTgt>
                                        </p:tgtEl>
                                        <p:attrNameLst>
                                          <p:attrName>style.visibility</p:attrName>
                                        </p:attrNameLst>
                                      </p:cBhvr>
                                      <p:to>
                                        <p:strVal val="visible"/>
                                      </p:to>
                                    </p:set>
                                    <p:anim calcmode="lin" valueType="num">
                                      <p:cBhvr additive="base">
                                        <p:cTn id="13" dur="500" fill="hold"/>
                                        <p:tgtEl>
                                          <p:spTgt spid="6451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451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4514">
                                            <p:txEl>
                                              <p:pRg st="2" end="2"/>
                                            </p:txEl>
                                          </p:spTgt>
                                        </p:tgtEl>
                                        <p:attrNameLst>
                                          <p:attrName>style.visibility</p:attrName>
                                        </p:attrNameLst>
                                      </p:cBhvr>
                                      <p:to>
                                        <p:strVal val="visible"/>
                                      </p:to>
                                    </p:set>
                                    <p:anim calcmode="lin" valueType="num">
                                      <p:cBhvr additive="base">
                                        <p:cTn id="19" dur="500" fill="hold"/>
                                        <p:tgtEl>
                                          <p:spTgt spid="6451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451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4514">
                                            <p:txEl>
                                              <p:pRg st="3" end="3"/>
                                            </p:txEl>
                                          </p:spTgt>
                                        </p:tgtEl>
                                        <p:attrNameLst>
                                          <p:attrName>style.visibility</p:attrName>
                                        </p:attrNameLst>
                                      </p:cBhvr>
                                      <p:to>
                                        <p:strVal val="visible"/>
                                      </p:to>
                                    </p:set>
                                    <p:anim calcmode="lin" valueType="num">
                                      <p:cBhvr additive="base">
                                        <p:cTn id="25" dur="500" fill="hold"/>
                                        <p:tgtEl>
                                          <p:spTgt spid="64514">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451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4514">
                                            <p:txEl>
                                              <p:pRg st="4" end="4"/>
                                            </p:txEl>
                                          </p:spTgt>
                                        </p:tgtEl>
                                        <p:attrNameLst>
                                          <p:attrName>style.visibility</p:attrName>
                                        </p:attrNameLst>
                                      </p:cBhvr>
                                      <p:to>
                                        <p:strVal val="visible"/>
                                      </p:to>
                                    </p:set>
                                    <p:anim calcmode="lin" valueType="num">
                                      <p:cBhvr additive="base">
                                        <p:cTn id="31" dur="500" fill="hold"/>
                                        <p:tgtEl>
                                          <p:spTgt spid="64514">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4514">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4"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noChangeArrowheads="1"/>
          </p:cNvSpPr>
          <p:nvPr>
            <p:ph type="body" idx="1"/>
          </p:nvPr>
        </p:nvSpPr>
        <p:spPr>
          <a:xfrm>
            <a:off x="654655" y="1986856"/>
            <a:ext cx="8017630" cy="4388941"/>
          </a:xfrm>
          <a:noFill/>
        </p:spPr>
        <p:txBody>
          <a:bodyPr lIns="91583" tIns="45040" rIns="91583" bIns="45040"/>
          <a:lstStyle/>
          <a:p>
            <a:pPr marL="432465" indent="-432465">
              <a:lnSpc>
                <a:spcPct val="90000"/>
              </a:lnSpc>
              <a:buClr>
                <a:srgbClr val="BC3700"/>
              </a:buClr>
            </a:pPr>
            <a:r>
              <a:rPr lang="en-US" sz="3000" b="1" dirty="0">
                <a:latin typeface="Times New Roman" pitchFamily="18" charset="0"/>
              </a:rPr>
              <a:t>Key differences between accounting for intangible assets and accounting for plant assets include:</a:t>
            </a:r>
          </a:p>
          <a:p>
            <a:pPr marL="824388" lvl="1" indent="-283806">
              <a:lnSpc>
                <a:spcPct val="90000"/>
              </a:lnSpc>
              <a:buClr>
                <a:srgbClr val="BC3700"/>
              </a:buClr>
            </a:pPr>
            <a:r>
              <a:rPr lang="en-US" sz="2600" b="1" dirty="0">
                <a:latin typeface="Times New Roman" pitchFamily="18" charset="0"/>
              </a:rPr>
              <a:t>The systematic write-off of an intangible asset is referred to as </a:t>
            </a:r>
            <a:r>
              <a:rPr lang="en-US" sz="2600" b="1" dirty="0">
                <a:solidFill>
                  <a:srgbClr val="BC3700"/>
                </a:solidFill>
                <a:latin typeface="Times New Roman" pitchFamily="18" charset="0"/>
              </a:rPr>
              <a:t>amortization</a:t>
            </a:r>
            <a:endParaRPr lang="en-US" sz="2600" b="1" dirty="0">
              <a:latin typeface="Times New Roman" pitchFamily="18" charset="0"/>
            </a:endParaRPr>
          </a:p>
          <a:p>
            <a:pPr marL="432465" indent="-432465">
              <a:lnSpc>
                <a:spcPct val="90000"/>
              </a:lnSpc>
              <a:buClr>
                <a:srgbClr val="BC3700"/>
              </a:buClr>
            </a:pPr>
            <a:r>
              <a:rPr lang="en-US" sz="3000" b="1" dirty="0">
                <a:latin typeface="Times New Roman" pitchFamily="18" charset="0"/>
              </a:rPr>
              <a:t>To record amortization</a:t>
            </a:r>
          </a:p>
          <a:p>
            <a:pPr marL="824388" lvl="1" indent="-283806">
              <a:lnSpc>
                <a:spcPct val="90000"/>
              </a:lnSpc>
              <a:buClr>
                <a:srgbClr val="BC3700"/>
              </a:buClr>
            </a:pPr>
            <a:r>
              <a:rPr lang="en-US" sz="2700" b="1" dirty="0">
                <a:latin typeface="Times New Roman" pitchFamily="18" charset="0"/>
              </a:rPr>
              <a:t>Debit </a:t>
            </a:r>
            <a:r>
              <a:rPr lang="en-US" sz="2700" b="1" dirty="0">
                <a:solidFill>
                  <a:srgbClr val="BC3700"/>
                </a:solidFill>
                <a:latin typeface="Times New Roman" pitchFamily="18" charset="0"/>
              </a:rPr>
              <a:t>Amortization Expense</a:t>
            </a:r>
            <a:r>
              <a:rPr lang="en-US" sz="2700" b="1" dirty="0">
                <a:latin typeface="Times New Roman" pitchFamily="18" charset="0"/>
              </a:rPr>
              <a:t> and credit the specific intangible asset </a:t>
            </a:r>
          </a:p>
          <a:p>
            <a:pPr marL="824388" lvl="1" indent="-283806">
              <a:lnSpc>
                <a:spcPct val="90000"/>
              </a:lnSpc>
              <a:buClr>
                <a:srgbClr val="BC3700"/>
              </a:buClr>
            </a:pPr>
            <a:r>
              <a:rPr lang="en-US" sz="2600" b="1" dirty="0">
                <a:latin typeface="Times New Roman" pitchFamily="18" charset="0"/>
              </a:rPr>
              <a:t>Intangible assets typically amortized on a </a:t>
            </a:r>
            <a:r>
              <a:rPr lang="en-US" sz="2600" b="1" dirty="0">
                <a:solidFill>
                  <a:srgbClr val="BC3700"/>
                </a:solidFill>
                <a:latin typeface="Times New Roman" pitchFamily="18" charset="0"/>
              </a:rPr>
              <a:t>straight-line basis</a:t>
            </a:r>
          </a:p>
        </p:txBody>
      </p:sp>
      <p:sp>
        <p:nvSpPr>
          <p:cNvPr id="53251" name="Rectangle 3"/>
          <p:cNvSpPr>
            <a:spLocks noChangeArrowheads="1"/>
          </p:cNvSpPr>
          <p:nvPr/>
        </p:nvSpPr>
        <p:spPr bwMode="auto">
          <a:xfrm>
            <a:off x="0" y="196453"/>
            <a:ext cx="9144000" cy="1669946"/>
          </a:xfrm>
          <a:prstGeom prst="rect">
            <a:avLst/>
          </a:prstGeom>
          <a:noFill/>
          <a:ln w="12700">
            <a:noFill/>
            <a:miter lim="800000"/>
            <a:headEnd/>
            <a:tailEnd/>
          </a:ln>
        </p:spPr>
        <p:txBody>
          <a:bodyPr lIns="85577" tIns="42038" rIns="85577" bIns="42038">
            <a:spAutoFit/>
          </a:bodyPr>
          <a:lstStyle/>
          <a:p>
            <a:pPr algn="ctr" eaLnBrk="0" hangingPunct="0">
              <a:spcBef>
                <a:spcPct val="50000"/>
              </a:spcBef>
            </a:pPr>
            <a:r>
              <a:rPr lang="en-US" sz="3800" b="1" dirty="0">
                <a:solidFill>
                  <a:srgbClr val="000099"/>
                </a:solidFill>
                <a:latin typeface="Arial Black" pitchFamily="34" charset="0"/>
              </a:rPr>
              <a:t>ACCOUNTING FOR INTANGIBLE ASSETS</a:t>
            </a:r>
          </a:p>
          <a:p>
            <a:pPr algn="ctr" eaLnBrk="0" hangingPunct="0">
              <a:spcBef>
                <a:spcPct val="50000"/>
              </a:spcBef>
            </a:pPr>
            <a:r>
              <a:rPr lang="en-US" b="1" dirty="0">
                <a:solidFill>
                  <a:schemeClr val="tx2"/>
                </a:solidFill>
              </a:rPr>
              <a:t>STUDY OBJECTIVE</a:t>
            </a:r>
            <a:r>
              <a:rPr lang="en-US" b="1" dirty="0">
                <a:solidFill>
                  <a:srgbClr val="790015"/>
                </a:solidFill>
              </a:rPr>
              <a:t> </a:t>
            </a:r>
            <a:r>
              <a:rPr lang="en-US" b="1" dirty="0">
                <a:solidFill>
                  <a:srgbClr val="FC0128"/>
                </a:solidFill>
              </a:rPr>
              <a:t>8</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5538">
                                            <p:txEl>
                                              <p:pRg st="0" end="0"/>
                                            </p:txEl>
                                          </p:spTgt>
                                        </p:tgtEl>
                                        <p:attrNameLst>
                                          <p:attrName>style.visibility</p:attrName>
                                        </p:attrNameLst>
                                      </p:cBhvr>
                                      <p:to>
                                        <p:strVal val="visible"/>
                                      </p:to>
                                    </p:set>
                                    <p:anim calcmode="lin" valueType="num">
                                      <p:cBhvr additive="base">
                                        <p:cTn id="7" dur="500" fill="hold"/>
                                        <p:tgtEl>
                                          <p:spTgt spid="6553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5538">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5538">
                                            <p:txEl>
                                              <p:pRg st="1" end="1"/>
                                            </p:txEl>
                                          </p:spTgt>
                                        </p:tgtEl>
                                        <p:attrNameLst>
                                          <p:attrName>style.visibility</p:attrName>
                                        </p:attrNameLst>
                                      </p:cBhvr>
                                      <p:to>
                                        <p:strVal val="visible"/>
                                      </p:to>
                                    </p:set>
                                    <p:anim calcmode="lin" valueType="num">
                                      <p:cBhvr additive="base">
                                        <p:cTn id="11" dur="500" fill="hold"/>
                                        <p:tgtEl>
                                          <p:spTgt spid="65538">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6553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65538">
                                            <p:txEl>
                                              <p:pRg st="2" end="2"/>
                                            </p:txEl>
                                          </p:spTgt>
                                        </p:tgtEl>
                                        <p:attrNameLst>
                                          <p:attrName>style.visibility</p:attrName>
                                        </p:attrNameLst>
                                      </p:cBhvr>
                                      <p:to>
                                        <p:strVal val="visible"/>
                                      </p:to>
                                    </p:set>
                                    <p:anim calcmode="lin" valueType="num">
                                      <p:cBhvr additive="base">
                                        <p:cTn id="17" dur="500" fill="hold"/>
                                        <p:tgtEl>
                                          <p:spTgt spid="65538">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65538">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65538">
                                            <p:txEl>
                                              <p:pRg st="3" end="3"/>
                                            </p:txEl>
                                          </p:spTgt>
                                        </p:tgtEl>
                                        <p:attrNameLst>
                                          <p:attrName>style.visibility</p:attrName>
                                        </p:attrNameLst>
                                      </p:cBhvr>
                                      <p:to>
                                        <p:strVal val="visible"/>
                                      </p:to>
                                    </p:set>
                                    <p:anim calcmode="lin" valueType="num">
                                      <p:cBhvr additive="base">
                                        <p:cTn id="21" dur="500" fill="hold"/>
                                        <p:tgtEl>
                                          <p:spTgt spid="65538">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65538">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65538">
                                            <p:txEl>
                                              <p:pRg st="4" end="4"/>
                                            </p:txEl>
                                          </p:spTgt>
                                        </p:tgtEl>
                                        <p:attrNameLst>
                                          <p:attrName>style.visibility</p:attrName>
                                        </p:attrNameLst>
                                      </p:cBhvr>
                                      <p:to>
                                        <p:strVal val="visible"/>
                                      </p:to>
                                    </p:set>
                                    <p:anim calcmode="lin" valueType="num">
                                      <p:cBhvr additive="base">
                                        <p:cTn id="25" dur="500" fill="hold"/>
                                        <p:tgtEl>
                                          <p:spTgt spid="65538">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5538">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8"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Grp="1" noChangeArrowheads="1"/>
          </p:cNvSpPr>
          <p:nvPr>
            <p:ph type="body" idx="1"/>
          </p:nvPr>
        </p:nvSpPr>
        <p:spPr>
          <a:xfrm>
            <a:off x="703036" y="1701106"/>
            <a:ext cx="7771190" cy="4960441"/>
          </a:xfrm>
          <a:noFill/>
        </p:spPr>
        <p:txBody>
          <a:bodyPr lIns="91583" tIns="45040" rIns="91583" bIns="45040"/>
          <a:lstStyle/>
          <a:p>
            <a:pPr eaLnBrk="1" hangingPunct="1">
              <a:lnSpc>
                <a:spcPct val="80000"/>
              </a:lnSpc>
              <a:buClr>
                <a:srgbClr val="BC3700"/>
              </a:buClr>
            </a:pPr>
            <a:r>
              <a:rPr lang="en-US" sz="4200" b="1" dirty="0">
                <a:latin typeface="Times New Roman" pitchFamily="18" charset="0"/>
              </a:rPr>
              <a:t>A </a:t>
            </a:r>
            <a:r>
              <a:rPr lang="en-US" sz="4200" b="1" dirty="0">
                <a:solidFill>
                  <a:srgbClr val="BC3700"/>
                </a:solidFill>
                <a:latin typeface="Times New Roman" pitchFamily="18" charset="0"/>
              </a:rPr>
              <a:t>patent</a:t>
            </a:r>
            <a:r>
              <a:rPr lang="en-US" sz="2700" b="1" dirty="0">
                <a:latin typeface="Times New Roman" pitchFamily="18" charset="0"/>
              </a:rPr>
              <a:t> </a:t>
            </a:r>
          </a:p>
          <a:p>
            <a:pPr lvl="1" eaLnBrk="1" hangingPunct="1">
              <a:lnSpc>
                <a:spcPct val="80000"/>
              </a:lnSpc>
              <a:buClr>
                <a:srgbClr val="BC3700"/>
              </a:buClr>
            </a:pPr>
            <a:r>
              <a:rPr lang="en-US" sz="2400" b="1" dirty="0">
                <a:latin typeface="Times New Roman" pitchFamily="18" charset="0"/>
              </a:rPr>
              <a:t>exclusive right issued by the Patent Office </a:t>
            </a:r>
          </a:p>
          <a:p>
            <a:pPr lvl="1" eaLnBrk="1" hangingPunct="1">
              <a:lnSpc>
                <a:spcPct val="80000"/>
              </a:lnSpc>
              <a:buClr>
                <a:srgbClr val="BC3700"/>
              </a:buClr>
            </a:pPr>
            <a:r>
              <a:rPr lang="en-US" sz="2400" b="1" dirty="0">
                <a:latin typeface="Times New Roman" pitchFamily="18" charset="0"/>
              </a:rPr>
              <a:t>manufacture, sell, or otherwise control an invention for a period of 20 years from the date of grant</a:t>
            </a:r>
          </a:p>
          <a:p>
            <a:pPr eaLnBrk="1" hangingPunct="1">
              <a:lnSpc>
                <a:spcPct val="80000"/>
              </a:lnSpc>
              <a:buClr>
                <a:srgbClr val="BC3700"/>
              </a:buClr>
            </a:pPr>
            <a:r>
              <a:rPr lang="en-US" sz="2700" b="1" dirty="0">
                <a:latin typeface="Times New Roman" pitchFamily="18" charset="0"/>
              </a:rPr>
              <a:t>Cost of a patent</a:t>
            </a:r>
          </a:p>
          <a:p>
            <a:pPr lvl="1" eaLnBrk="1" hangingPunct="1">
              <a:lnSpc>
                <a:spcPct val="80000"/>
              </a:lnSpc>
              <a:buClr>
                <a:srgbClr val="BC3700"/>
              </a:buClr>
            </a:pPr>
            <a:r>
              <a:rPr lang="en-US" sz="2400" b="1" dirty="0">
                <a:latin typeface="Times New Roman" pitchFamily="18" charset="0"/>
              </a:rPr>
              <a:t>initial cost is the </a:t>
            </a:r>
            <a:r>
              <a:rPr lang="en-US" sz="2400" b="1" dirty="0">
                <a:solidFill>
                  <a:srgbClr val="BC3700"/>
                </a:solidFill>
                <a:latin typeface="Times New Roman" pitchFamily="18" charset="0"/>
              </a:rPr>
              <a:t>cash</a:t>
            </a:r>
            <a:r>
              <a:rPr lang="en-US" sz="2400" b="1" dirty="0">
                <a:latin typeface="Times New Roman" pitchFamily="18" charset="0"/>
              </a:rPr>
              <a:t> or </a:t>
            </a:r>
            <a:r>
              <a:rPr lang="en-US" sz="2400" b="1" dirty="0">
                <a:solidFill>
                  <a:srgbClr val="BC3700"/>
                </a:solidFill>
                <a:latin typeface="Times New Roman" pitchFamily="18" charset="0"/>
              </a:rPr>
              <a:t>cash equivalent price</a:t>
            </a:r>
            <a:r>
              <a:rPr lang="en-US" sz="2400" b="1" dirty="0">
                <a:latin typeface="Times New Roman" pitchFamily="18" charset="0"/>
              </a:rPr>
              <a:t> paid to acquire the patent</a:t>
            </a:r>
          </a:p>
          <a:p>
            <a:pPr lvl="1" eaLnBrk="1" hangingPunct="1">
              <a:lnSpc>
                <a:spcPct val="80000"/>
              </a:lnSpc>
              <a:buClr>
                <a:srgbClr val="BC3700"/>
              </a:buClr>
            </a:pPr>
            <a:r>
              <a:rPr lang="en-US" sz="2400" b="1" dirty="0">
                <a:latin typeface="Times New Roman" pitchFamily="18" charset="0"/>
              </a:rPr>
              <a:t>legal costs – amount an owner incurs in successfully        defending a patent are added to the </a:t>
            </a:r>
            <a:r>
              <a:rPr lang="en-US" sz="2400" b="1" dirty="0">
                <a:solidFill>
                  <a:srgbClr val="BC3700"/>
                </a:solidFill>
                <a:latin typeface="Times New Roman" pitchFamily="18" charset="0"/>
              </a:rPr>
              <a:t>Patent</a:t>
            </a:r>
            <a:r>
              <a:rPr lang="en-US" sz="2400" b="1" dirty="0">
                <a:latin typeface="Times New Roman" pitchFamily="18" charset="0"/>
              </a:rPr>
              <a:t>           account and amortized over the remaining useful life of the patent</a:t>
            </a:r>
          </a:p>
          <a:p>
            <a:pPr lvl="1" eaLnBrk="1" hangingPunct="1">
              <a:lnSpc>
                <a:spcPct val="80000"/>
              </a:lnSpc>
              <a:buClr>
                <a:srgbClr val="BC3700"/>
              </a:buClr>
            </a:pPr>
            <a:r>
              <a:rPr lang="en-US" sz="2400" b="1" dirty="0">
                <a:latin typeface="Times New Roman" pitchFamily="18" charset="0"/>
              </a:rPr>
              <a:t>should be amortized over its 20-year legal life or its useful life, whichever is shorter.</a:t>
            </a:r>
          </a:p>
        </p:txBody>
      </p:sp>
      <p:pic>
        <p:nvPicPr>
          <p:cNvPr id="54275" name="Picture 3"/>
          <p:cNvPicPr>
            <a:picLocks noChangeArrowheads="1"/>
          </p:cNvPicPr>
          <p:nvPr/>
        </p:nvPicPr>
        <p:blipFill>
          <a:blip r:embed="rId2" cstate="print"/>
          <a:srcRect/>
          <a:stretch>
            <a:fillRect/>
          </a:stretch>
        </p:blipFill>
        <p:spPr bwMode="auto">
          <a:xfrm>
            <a:off x="6894286" y="214312"/>
            <a:ext cx="2001762" cy="1785938"/>
          </a:xfrm>
          <a:prstGeom prst="rect">
            <a:avLst/>
          </a:prstGeom>
          <a:noFill/>
          <a:ln w="12700">
            <a:noFill/>
            <a:miter lim="800000"/>
            <a:headEnd/>
            <a:tailEnd/>
          </a:ln>
        </p:spPr>
      </p:pic>
      <p:sp>
        <p:nvSpPr>
          <p:cNvPr id="54276" name="Rectangle 4"/>
          <p:cNvSpPr>
            <a:spLocks noChangeArrowheads="1"/>
          </p:cNvSpPr>
          <p:nvPr/>
        </p:nvSpPr>
        <p:spPr bwMode="auto">
          <a:xfrm>
            <a:off x="2777370" y="410766"/>
            <a:ext cx="3571119" cy="669673"/>
          </a:xfrm>
          <a:prstGeom prst="rect">
            <a:avLst/>
          </a:prstGeom>
          <a:noFill/>
          <a:ln w="12700">
            <a:noFill/>
            <a:miter lim="800000"/>
            <a:headEnd/>
            <a:tailEnd/>
          </a:ln>
        </p:spPr>
        <p:txBody>
          <a:bodyPr lIns="85577" tIns="42038" rIns="85577" bIns="42038">
            <a:spAutoFit/>
          </a:bodyPr>
          <a:lstStyle/>
          <a:p>
            <a:pPr algn="ctr" eaLnBrk="0" hangingPunct="0">
              <a:spcBef>
                <a:spcPct val="50000"/>
              </a:spcBef>
            </a:pPr>
            <a:r>
              <a:rPr lang="en-US" sz="3800" b="1" dirty="0">
                <a:solidFill>
                  <a:srgbClr val="000099"/>
                </a:solidFill>
                <a:latin typeface="Arial Black" pitchFamily="34" charset="0"/>
              </a:rPr>
              <a:t>PATENTS</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6562">
                                            <p:txEl>
                                              <p:pRg st="0" end="0"/>
                                            </p:txEl>
                                          </p:spTgt>
                                        </p:tgtEl>
                                        <p:attrNameLst>
                                          <p:attrName>style.visibility</p:attrName>
                                        </p:attrNameLst>
                                      </p:cBhvr>
                                      <p:to>
                                        <p:strVal val="visible"/>
                                      </p:to>
                                    </p:set>
                                    <p:anim calcmode="lin" valueType="num">
                                      <p:cBhvr additive="base">
                                        <p:cTn id="7" dur="500" fill="hold"/>
                                        <p:tgtEl>
                                          <p:spTgt spid="6656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6562">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6562">
                                            <p:txEl>
                                              <p:pRg st="1" end="1"/>
                                            </p:txEl>
                                          </p:spTgt>
                                        </p:tgtEl>
                                        <p:attrNameLst>
                                          <p:attrName>style.visibility</p:attrName>
                                        </p:attrNameLst>
                                      </p:cBhvr>
                                      <p:to>
                                        <p:strVal val="visible"/>
                                      </p:to>
                                    </p:set>
                                    <p:anim calcmode="lin" valueType="num">
                                      <p:cBhvr additive="base">
                                        <p:cTn id="11" dur="500" fill="hold"/>
                                        <p:tgtEl>
                                          <p:spTgt spid="66562">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66562">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6562">
                                            <p:txEl>
                                              <p:pRg st="2" end="2"/>
                                            </p:txEl>
                                          </p:spTgt>
                                        </p:tgtEl>
                                        <p:attrNameLst>
                                          <p:attrName>style.visibility</p:attrName>
                                        </p:attrNameLst>
                                      </p:cBhvr>
                                      <p:to>
                                        <p:strVal val="visible"/>
                                      </p:to>
                                    </p:set>
                                    <p:anim calcmode="lin" valueType="num">
                                      <p:cBhvr additive="base">
                                        <p:cTn id="15" dur="500" fill="hold"/>
                                        <p:tgtEl>
                                          <p:spTgt spid="66562">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6656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66562">
                                            <p:txEl>
                                              <p:pRg st="3" end="3"/>
                                            </p:txEl>
                                          </p:spTgt>
                                        </p:tgtEl>
                                        <p:attrNameLst>
                                          <p:attrName>style.visibility</p:attrName>
                                        </p:attrNameLst>
                                      </p:cBhvr>
                                      <p:to>
                                        <p:strVal val="visible"/>
                                      </p:to>
                                    </p:set>
                                    <p:anim calcmode="lin" valueType="num">
                                      <p:cBhvr additive="base">
                                        <p:cTn id="21" dur="500" fill="hold"/>
                                        <p:tgtEl>
                                          <p:spTgt spid="66562">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66562">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66562">
                                            <p:txEl>
                                              <p:pRg st="4" end="4"/>
                                            </p:txEl>
                                          </p:spTgt>
                                        </p:tgtEl>
                                        <p:attrNameLst>
                                          <p:attrName>style.visibility</p:attrName>
                                        </p:attrNameLst>
                                      </p:cBhvr>
                                      <p:to>
                                        <p:strVal val="visible"/>
                                      </p:to>
                                    </p:set>
                                    <p:anim calcmode="lin" valueType="num">
                                      <p:cBhvr additive="base">
                                        <p:cTn id="25" dur="500" fill="hold"/>
                                        <p:tgtEl>
                                          <p:spTgt spid="66562">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6562">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66562">
                                            <p:txEl>
                                              <p:pRg st="5" end="5"/>
                                            </p:txEl>
                                          </p:spTgt>
                                        </p:tgtEl>
                                        <p:attrNameLst>
                                          <p:attrName>style.visibility</p:attrName>
                                        </p:attrNameLst>
                                      </p:cBhvr>
                                      <p:to>
                                        <p:strVal val="visible"/>
                                      </p:to>
                                    </p:set>
                                    <p:anim calcmode="lin" valueType="num">
                                      <p:cBhvr additive="base">
                                        <p:cTn id="29" dur="500" fill="hold"/>
                                        <p:tgtEl>
                                          <p:spTgt spid="66562">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66562">
                                            <p:txEl>
                                              <p:pRg st="5" end="5"/>
                                            </p:txEl>
                                          </p:spTgt>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66562">
                                            <p:txEl>
                                              <p:pRg st="6" end="6"/>
                                            </p:txEl>
                                          </p:spTgt>
                                        </p:tgtEl>
                                        <p:attrNameLst>
                                          <p:attrName>style.visibility</p:attrName>
                                        </p:attrNameLst>
                                      </p:cBhvr>
                                      <p:to>
                                        <p:strVal val="visible"/>
                                      </p:to>
                                    </p:set>
                                    <p:anim calcmode="lin" valueType="num">
                                      <p:cBhvr additive="base">
                                        <p:cTn id="33" dur="500" fill="hold"/>
                                        <p:tgtEl>
                                          <p:spTgt spid="66562">
                                            <p:txEl>
                                              <p:pRg st="6" end="6"/>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66562">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2"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ChangeArrowheads="1"/>
          </p:cNvSpPr>
          <p:nvPr/>
        </p:nvSpPr>
        <p:spPr bwMode="auto">
          <a:xfrm>
            <a:off x="1198942" y="500062"/>
            <a:ext cx="6727976" cy="669673"/>
          </a:xfrm>
          <a:prstGeom prst="rect">
            <a:avLst/>
          </a:prstGeom>
          <a:noFill/>
          <a:ln w="12700">
            <a:noFill/>
            <a:miter lim="800000"/>
            <a:headEnd/>
            <a:tailEnd/>
          </a:ln>
        </p:spPr>
        <p:txBody>
          <a:bodyPr lIns="85577" tIns="42038" rIns="85577" bIns="42038">
            <a:spAutoFit/>
          </a:bodyPr>
          <a:lstStyle/>
          <a:p>
            <a:pPr algn="ctr" eaLnBrk="0" hangingPunct="0">
              <a:spcBef>
                <a:spcPct val="50000"/>
              </a:spcBef>
            </a:pPr>
            <a:r>
              <a:rPr lang="en-US" sz="3800" b="1" dirty="0">
                <a:solidFill>
                  <a:srgbClr val="000099"/>
                </a:solidFill>
                <a:latin typeface="Arial Black" pitchFamily="34" charset="0"/>
              </a:rPr>
              <a:t>RECORDING PATENTS</a:t>
            </a:r>
          </a:p>
        </p:txBody>
      </p:sp>
      <p:sp>
        <p:nvSpPr>
          <p:cNvPr id="24580" name="Rectangle 3"/>
          <p:cNvSpPr>
            <a:spLocks noChangeArrowheads="1"/>
          </p:cNvSpPr>
          <p:nvPr/>
        </p:nvSpPr>
        <p:spPr bwMode="auto">
          <a:xfrm>
            <a:off x="435428" y="1785937"/>
            <a:ext cx="8563429" cy="2357438"/>
          </a:xfrm>
          <a:prstGeom prst="rect">
            <a:avLst/>
          </a:prstGeom>
          <a:solidFill>
            <a:srgbClr val="FCD1C1"/>
          </a:solidFill>
          <a:ln w="12700">
            <a:noFill/>
            <a:miter lim="800000"/>
            <a:headEnd/>
            <a:tailEnd/>
          </a:ln>
          <a:effectLst>
            <a:prstShdw prst="shdw17" dist="17961" dir="2700000">
              <a:srgbClr val="977D74"/>
            </a:prstShdw>
          </a:effectLst>
        </p:spPr>
        <p:txBody>
          <a:bodyPr wrap="none" lIns="86493" tIns="43247" rIns="86493" bIns="43247" anchor="ctr"/>
          <a:lstStyle/>
          <a:p>
            <a:endParaRPr lang="en-US"/>
          </a:p>
        </p:txBody>
      </p:sp>
      <p:sp>
        <p:nvSpPr>
          <p:cNvPr id="24581" name="Rectangle 4"/>
          <p:cNvSpPr>
            <a:spLocks noChangeArrowheads="1"/>
          </p:cNvSpPr>
          <p:nvPr/>
        </p:nvSpPr>
        <p:spPr bwMode="auto">
          <a:xfrm>
            <a:off x="644071" y="1832075"/>
            <a:ext cx="8141608" cy="2254722"/>
          </a:xfrm>
          <a:prstGeom prst="rect">
            <a:avLst/>
          </a:prstGeom>
          <a:noFill/>
          <a:ln w="12700">
            <a:noFill/>
            <a:miter lim="800000"/>
            <a:headEnd/>
            <a:tailEnd/>
          </a:ln>
        </p:spPr>
        <p:txBody>
          <a:bodyPr lIns="85577" tIns="42038" rIns="85577" bIns="42038">
            <a:spAutoFit/>
          </a:bodyPr>
          <a:lstStyle/>
          <a:p>
            <a:pPr eaLnBrk="0" hangingPunct="0"/>
            <a:r>
              <a:rPr lang="en-US" sz="2300" b="1" dirty="0"/>
              <a:t>National Labs purchases a patent at a cost of $60,000.  If the useful life of the patent is 8 years, the annual amortization expense is $7,500 ($60,000 ÷ 8).  </a:t>
            </a:r>
          </a:p>
          <a:p>
            <a:pPr eaLnBrk="0" hangingPunct="0"/>
            <a:r>
              <a:rPr lang="en-US" sz="2300" b="1" dirty="0"/>
              <a:t>Amortization Expense is classified as an operating expense in the income statement.  The entry to record the annual patent amortization is:</a:t>
            </a:r>
          </a:p>
        </p:txBody>
      </p:sp>
      <p:sp>
        <p:nvSpPr>
          <p:cNvPr id="24582" name="Rectangle 5"/>
          <p:cNvSpPr>
            <a:spLocks noChangeArrowheads="1"/>
          </p:cNvSpPr>
          <p:nvPr/>
        </p:nvSpPr>
        <p:spPr bwMode="auto">
          <a:xfrm>
            <a:off x="798286" y="4429125"/>
            <a:ext cx="7493000" cy="928688"/>
          </a:xfrm>
          <a:prstGeom prst="rect">
            <a:avLst/>
          </a:prstGeom>
          <a:solidFill>
            <a:srgbClr val="FFFF99"/>
          </a:solidFill>
          <a:ln w="12700">
            <a:noFill/>
            <a:miter lim="800000"/>
            <a:headEnd/>
            <a:tailEnd/>
          </a:ln>
          <a:effectLst>
            <a:prstShdw prst="shdw17" dist="17961" dir="2700000">
              <a:srgbClr val="99995C"/>
            </a:prstShdw>
          </a:effectLst>
        </p:spPr>
        <p:txBody>
          <a:bodyPr wrap="none" lIns="86493" tIns="43247" rIns="86493" bIns="43247" anchor="ctr"/>
          <a:lstStyle/>
          <a:p>
            <a:endParaRPr lang="en-US"/>
          </a:p>
        </p:txBody>
      </p:sp>
      <p:graphicFrame>
        <p:nvGraphicFramePr>
          <p:cNvPr id="24578" name="Object 0"/>
          <p:cNvGraphicFramePr>
            <a:graphicFrameLocks noChangeAspect="1"/>
          </p:cNvGraphicFramePr>
          <p:nvPr/>
        </p:nvGraphicFramePr>
        <p:xfrm>
          <a:off x="870857" y="4426148"/>
          <a:ext cx="7916333" cy="857250"/>
        </p:xfrm>
        <a:graphic>
          <a:graphicData uri="http://schemas.openxmlformats.org/presentationml/2006/ole">
            <p:oleObj spid="_x0000_s7170" name="Worksheet" r:id="rId3" imgW="2962351" imgH="333451" progId="Excel.Sheet.8">
              <p:embed/>
            </p:oleObj>
          </a:graphicData>
        </a:graphic>
      </p:graphicFrame>
    </p:spTree>
  </p:cSld>
  <p:clrMapOvr>
    <a:masterClrMapping/>
  </p:clrMapOvr>
  <p:transition>
    <p:wipe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2"/>
          <p:cNvSpPr>
            <a:spLocks noGrp="1" noChangeArrowheads="1"/>
          </p:cNvSpPr>
          <p:nvPr>
            <p:ph type="body" idx="1"/>
          </p:nvPr>
        </p:nvSpPr>
        <p:spPr>
          <a:xfrm>
            <a:off x="716643" y="2076153"/>
            <a:ext cx="7771190" cy="3710285"/>
          </a:xfrm>
          <a:noFill/>
        </p:spPr>
        <p:txBody>
          <a:bodyPr lIns="91583" tIns="45040" rIns="91583" bIns="45040"/>
          <a:lstStyle/>
          <a:p>
            <a:pPr marL="378407" indent="-378407">
              <a:buClr>
                <a:srgbClr val="BC3700"/>
              </a:buClr>
            </a:pPr>
            <a:r>
              <a:rPr lang="en-US" sz="2800" b="1" dirty="0">
                <a:solidFill>
                  <a:srgbClr val="BC3700"/>
                </a:solidFill>
                <a:latin typeface="Times New Roman" pitchFamily="18" charset="0"/>
              </a:rPr>
              <a:t>Copyrights</a:t>
            </a:r>
          </a:p>
          <a:p>
            <a:pPr marL="770330" lvl="1" indent="-285307">
              <a:buClr>
                <a:srgbClr val="BC3700"/>
              </a:buClr>
            </a:pPr>
            <a:r>
              <a:rPr lang="en-US" sz="2500" b="1" dirty="0">
                <a:latin typeface="Times New Roman" pitchFamily="18" charset="0"/>
              </a:rPr>
              <a:t>grants from the federal government</a:t>
            </a:r>
          </a:p>
          <a:p>
            <a:pPr marL="770330" lvl="1" indent="-285307">
              <a:buClr>
                <a:srgbClr val="BC3700"/>
              </a:buClr>
            </a:pPr>
            <a:r>
              <a:rPr lang="en-US" sz="2500" b="1" dirty="0">
                <a:latin typeface="Times New Roman" pitchFamily="18" charset="0"/>
              </a:rPr>
              <a:t>gives the owner the exclusive right to reproduce and  sell an artistic or published work</a:t>
            </a:r>
          </a:p>
          <a:p>
            <a:pPr marL="378407" indent="-378407">
              <a:buClr>
                <a:srgbClr val="BC3700"/>
              </a:buClr>
            </a:pPr>
            <a:r>
              <a:rPr lang="en-US" sz="2800" b="1" dirty="0">
                <a:latin typeface="Times New Roman" pitchFamily="18" charset="0"/>
              </a:rPr>
              <a:t>Copyrights extend for the life of the       creator plus 70 years.</a:t>
            </a:r>
          </a:p>
          <a:p>
            <a:pPr marL="378407" indent="-378407">
              <a:buClr>
                <a:srgbClr val="BC3700"/>
              </a:buClr>
            </a:pPr>
            <a:r>
              <a:rPr lang="en-US" sz="2800" b="1" dirty="0">
                <a:latin typeface="Times New Roman" pitchFamily="18" charset="0"/>
              </a:rPr>
              <a:t>The cost of a copyright is the cost of    acquiring and defending it.</a:t>
            </a:r>
          </a:p>
        </p:txBody>
      </p:sp>
      <p:grpSp>
        <p:nvGrpSpPr>
          <p:cNvPr id="2" name="Group 5"/>
          <p:cNvGrpSpPr>
            <a:grpSpLocks/>
          </p:cNvGrpSpPr>
          <p:nvPr/>
        </p:nvGrpSpPr>
        <p:grpSpPr bwMode="auto">
          <a:xfrm>
            <a:off x="7765143" y="3357562"/>
            <a:ext cx="1088571" cy="1143000"/>
            <a:chOff x="4752" y="2064"/>
            <a:chExt cx="1192" cy="1224"/>
          </a:xfrm>
        </p:grpSpPr>
        <p:sp>
          <p:nvSpPr>
            <p:cNvPr id="55303" name="Rectangle 3"/>
            <p:cNvSpPr>
              <a:spLocks noChangeArrowheads="1"/>
            </p:cNvSpPr>
            <p:nvPr/>
          </p:nvSpPr>
          <p:spPr bwMode="auto">
            <a:xfrm>
              <a:off x="4752" y="2064"/>
              <a:ext cx="1192" cy="1224"/>
            </a:xfrm>
            <a:prstGeom prst="rect">
              <a:avLst/>
            </a:prstGeom>
            <a:noFill/>
            <a:ln w="12700">
              <a:noFill/>
              <a:miter lim="800000"/>
              <a:headEnd/>
              <a:tailEnd/>
            </a:ln>
          </p:spPr>
          <p:txBody>
            <a:bodyPr wrap="none" anchor="ctr"/>
            <a:lstStyle/>
            <a:p>
              <a:endParaRPr lang="en-US"/>
            </a:p>
          </p:txBody>
        </p:sp>
        <p:pic>
          <p:nvPicPr>
            <p:cNvPr id="55304" name="Picture 4"/>
            <p:cNvPicPr>
              <a:picLocks noChangeArrowheads="1"/>
            </p:cNvPicPr>
            <p:nvPr/>
          </p:nvPicPr>
          <p:blipFill>
            <a:blip r:embed="rId2" cstate="print"/>
            <a:srcRect/>
            <a:stretch>
              <a:fillRect/>
            </a:stretch>
          </p:blipFill>
          <p:spPr bwMode="auto">
            <a:xfrm>
              <a:off x="4849" y="2219"/>
              <a:ext cx="979" cy="900"/>
            </a:xfrm>
            <a:prstGeom prst="rect">
              <a:avLst/>
            </a:prstGeom>
            <a:noFill/>
            <a:ln w="12700">
              <a:noFill/>
              <a:miter lim="800000"/>
              <a:headEnd/>
              <a:tailEnd/>
            </a:ln>
          </p:spPr>
        </p:pic>
      </p:grpSp>
      <p:pic>
        <p:nvPicPr>
          <p:cNvPr id="55300" name="Picture 6"/>
          <p:cNvPicPr>
            <a:picLocks noChangeArrowheads="1"/>
          </p:cNvPicPr>
          <p:nvPr/>
        </p:nvPicPr>
        <p:blipFill>
          <a:blip r:embed="rId3" cstate="print"/>
          <a:srcRect/>
          <a:stretch>
            <a:fillRect/>
          </a:stretch>
        </p:blipFill>
        <p:spPr bwMode="auto">
          <a:xfrm>
            <a:off x="6894286" y="4680645"/>
            <a:ext cx="2092476" cy="2095500"/>
          </a:xfrm>
          <a:prstGeom prst="rect">
            <a:avLst/>
          </a:prstGeom>
          <a:noFill/>
          <a:ln w="12700">
            <a:noFill/>
            <a:miter lim="800000"/>
            <a:headEnd/>
            <a:tailEnd/>
          </a:ln>
        </p:spPr>
      </p:pic>
      <p:pic>
        <p:nvPicPr>
          <p:cNvPr id="55301" name="Picture 7"/>
          <p:cNvPicPr>
            <a:picLocks noChangeArrowheads="1"/>
          </p:cNvPicPr>
          <p:nvPr/>
        </p:nvPicPr>
        <p:blipFill>
          <a:blip r:embed="rId4" cstate="print"/>
          <a:srcRect/>
          <a:stretch>
            <a:fillRect/>
          </a:stretch>
        </p:blipFill>
        <p:spPr bwMode="auto">
          <a:xfrm>
            <a:off x="6966857" y="1071563"/>
            <a:ext cx="1947333" cy="1687711"/>
          </a:xfrm>
          <a:prstGeom prst="rect">
            <a:avLst/>
          </a:prstGeom>
          <a:noFill/>
          <a:ln w="12700">
            <a:noFill/>
            <a:miter lim="800000"/>
            <a:headEnd/>
            <a:tailEnd/>
          </a:ln>
        </p:spPr>
      </p:pic>
      <p:sp>
        <p:nvSpPr>
          <p:cNvPr id="55302" name="Rectangle 8"/>
          <p:cNvSpPr>
            <a:spLocks noChangeArrowheads="1"/>
          </p:cNvSpPr>
          <p:nvPr/>
        </p:nvSpPr>
        <p:spPr bwMode="auto">
          <a:xfrm>
            <a:off x="2033513" y="410766"/>
            <a:ext cx="5076976" cy="669673"/>
          </a:xfrm>
          <a:prstGeom prst="rect">
            <a:avLst/>
          </a:prstGeom>
          <a:noFill/>
          <a:ln w="12700">
            <a:noFill/>
            <a:miter lim="800000"/>
            <a:headEnd/>
            <a:tailEnd/>
          </a:ln>
        </p:spPr>
        <p:txBody>
          <a:bodyPr lIns="85577" tIns="42038" rIns="85577" bIns="42038">
            <a:spAutoFit/>
          </a:bodyPr>
          <a:lstStyle/>
          <a:p>
            <a:pPr algn="ctr" eaLnBrk="0" hangingPunct="0">
              <a:spcBef>
                <a:spcPct val="50000"/>
              </a:spcBef>
            </a:pPr>
            <a:r>
              <a:rPr lang="en-US" sz="3800" b="1" dirty="0">
                <a:solidFill>
                  <a:srgbClr val="000099"/>
                </a:solidFill>
                <a:latin typeface="Arial Black" pitchFamily="34" charset="0"/>
              </a:rPr>
              <a:t>COPYRIGHTS</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8610">
                                            <p:txEl>
                                              <p:pRg st="0" end="0"/>
                                            </p:txEl>
                                          </p:spTgt>
                                        </p:tgtEl>
                                        <p:attrNameLst>
                                          <p:attrName>style.visibility</p:attrName>
                                        </p:attrNameLst>
                                      </p:cBhvr>
                                      <p:to>
                                        <p:strVal val="visible"/>
                                      </p:to>
                                    </p:set>
                                    <p:anim calcmode="lin" valueType="num">
                                      <p:cBhvr additive="base">
                                        <p:cTn id="7" dur="500" fill="hold"/>
                                        <p:tgtEl>
                                          <p:spTgt spid="6861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8610">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8610">
                                            <p:txEl>
                                              <p:pRg st="1" end="1"/>
                                            </p:txEl>
                                          </p:spTgt>
                                        </p:tgtEl>
                                        <p:attrNameLst>
                                          <p:attrName>style.visibility</p:attrName>
                                        </p:attrNameLst>
                                      </p:cBhvr>
                                      <p:to>
                                        <p:strVal val="visible"/>
                                      </p:to>
                                    </p:set>
                                    <p:anim calcmode="lin" valueType="num">
                                      <p:cBhvr additive="base">
                                        <p:cTn id="11" dur="500" fill="hold"/>
                                        <p:tgtEl>
                                          <p:spTgt spid="68610">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68610">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8610">
                                            <p:txEl>
                                              <p:pRg st="2" end="2"/>
                                            </p:txEl>
                                          </p:spTgt>
                                        </p:tgtEl>
                                        <p:attrNameLst>
                                          <p:attrName>style.visibility</p:attrName>
                                        </p:attrNameLst>
                                      </p:cBhvr>
                                      <p:to>
                                        <p:strVal val="visible"/>
                                      </p:to>
                                    </p:set>
                                    <p:anim calcmode="lin" valueType="num">
                                      <p:cBhvr additive="base">
                                        <p:cTn id="15" dur="500" fill="hold"/>
                                        <p:tgtEl>
                                          <p:spTgt spid="68610">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6861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68610">
                                            <p:txEl>
                                              <p:pRg st="3" end="3"/>
                                            </p:txEl>
                                          </p:spTgt>
                                        </p:tgtEl>
                                        <p:attrNameLst>
                                          <p:attrName>style.visibility</p:attrName>
                                        </p:attrNameLst>
                                      </p:cBhvr>
                                      <p:to>
                                        <p:strVal val="visible"/>
                                      </p:to>
                                    </p:set>
                                    <p:anim calcmode="lin" valueType="num">
                                      <p:cBhvr additive="base">
                                        <p:cTn id="21" dur="500" fill="hold"/>
                                        <p:tgtEl>
                                          <p:spTgt spid="68610">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68610">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68610">
                                            <p:txEl>
                                              <p:pRg st="4" end="4"/>
                                            </p:txEl>
                                          </p:spTgt>
                                        </p:tgtEl>
                                        <p:attrNameLst>
                                          <p:attrName>style.visibility</p:attrName>
                                        </p:attrNameLst>
                                      </p:cBhvr>
                                      <p:to>
                                        <p:strVal val="visible"/>
                                      </p:to>
                                    </p:set>
                                    <p:anim calcmode="lin" valueType="num">
                                      <p:cBhvr additive="base">
                                        <p:cTn id="27" dur="500" fill="hold"/>
                                        <p:tgtEl>
                                          <p:spTgt spid="68610">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68610">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0"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ChangeArrowheads="1"/>
          </p:cNvSpPr>
          <p:nvPr>
            <p:ph type="body" idx="1"/>
          </p:nvPr>
        </p:nvSpPr>
        <p:spPr>
          <a:xfrm>
            <a:off x="739322" y="2064247"/>
            <a:ext cx="7771190" cy="4347269"/>
          </a:xfrm>
          <a:noFill/>
        </p:spPr>
        <p:txBody>
          <a:bodyPr lIns="91583" tIns="45040" rIns="91583" bIns="45040"/>
          <a:lstStyle/>
          <a:p>
            <a:pPr eaLnBrk="1" hangingPunct="1">
              <a:lnSpc>
                <a:spcPct val="90000"/>
              </a:lnSpc>
              <a:buClr>
                <a:srgbClr val="BC3700"/>
              </a:buClr>
            </a:pPr>
            <a:r>
              <a:rPr lang="en-US" sz="3400" b="1" dirty="0">
                <a:latin typeface="Times New Roman" pitchFamily="18" charset="0"/>
              </a:rPr>
              <a:t>A </a:t>
            </a:r>
            <a:r>
              <a:rPr lang="en-US" sz="3400" b="1" dirty="0">
                <a:solidFill>
                  <a:srgbClr val="BC3700"/>
                </a:solidFill>
                <a:latin typeface="Times New Roman" pitchFamily="18" charset="0"/>
              </a:rPr>
              <a:t>trademark</a:t>
            </a:r>
            <a:r>
              <a:rPr lang="en-US" sz="3400" b="1" dirty="0">
                <a:latin typeface="Times New Roman" pitchFamily="18" charset="0"/>
              </a:rPr>
              <a:t> or </a:t>
            </a:r>
            <a:r>
              <a:rPr lang="en-US" sz="3400" b="1" dirty="0">
                <a:solidFill>
                  <a:srgbClr val="BC3700"/>
                </a:solidFill>
                <a:latin typeface="Times New Roman" pitchFamily="18" charset="0"/>
              </a:rPr>
              <a:t>trade name</a:t>
            </a:r>
            <a:r>
              <a:rPr lang="en-US" sz="3000" b="1" dirty="0">
                <a:solidFill>
                  <a:schemeClr val="accent2"/>
                </a:solidFill>
                <a:latin typeface="Times New Roman" pitchFamily="18" charset="0"/>
              </a:rPr>
              <a:t> </a:t>
            </a:r>
          </a:p>
          <a:p>
            <a:pPr lvl="1" eaLnBrk="1" hangingPunct="1">
              <a:lnSpc>
                <a:spcPct val="90000"/>
              </a:lnSpc>
              <a:buClr>
                <a:srgbClr val="BC3700"/>
              </a:buClr>
            </a:pPr>
            <a:r>
              <a:rPr lang="en-US" sz="2600" b="1" dirty="0">
                <a:latin typeface="Times New Roman" pitchFamily="18" charset="0"/>
              </a:rPr>
              <a:t>word, phrase, jingle or symbol identifying a particular enterprise or product</a:t>
            </a:r>
          </a:p>
          <a:p>
            <a:pPr eaLnBrk="1" hangingPunct="1">
              <a:lnSpc>
                <a:spcPct val="90000"/>
              </a:lnSpc>
              <a:buClr>
                <a:srgbClr val="BC3700"/>
              </a:buClr>
            </a:pPr>
            <a:r>
              <a:rPr lang="en-US" sz="3000" b="1" dirty="0">
                <a:latin typeface="Times New Roman" pitchFamily="18" charset="0"/>
              </a:rPr>
              <a:t>Trademark or trade name purchased</a:t>
            </a:r>
          </a:p>
          <a:p>
            <a:pPr lvl="1" eaLnBrk="1" hangingPunct="1">
              <a:lnSpc>
                <a:spcPct val="90000"/>
              </a:lnSpc>
              <a:buClr>
                <a:srgbClr val="BC3700"/>
              </a:buClr>
            </a:pPr>
            <a:r>
              <a:rPr lang="en-US" sz="2600" b="1" dirty="0">
                <a:latin typeface="Times New Roman" pitchFamily="18" charset="0"/>
              </a:rPr>
              <a:t> the cost is purchase price</a:t>
            </a:r>
          </a:p>
          <a:p>
            <a:pPr eaLnBrk="1" hangingPunct="1">
              <a:lnSpc>
                <a:spcPct val="90000"/>
              </a:lnSpc>
              <a:buClr>
                <a:srgbClr val="BC3700"/>
              </a:buClr>
            </a:pPr>
            <a:r>
              <a:rPr lang="en-US" sz="3000" b="1" dirty="0">
                <a:latin typeface="Times New Roman" pitchFamily="18" charset="0"/>
              </a:rPr>
              <a:t>Trademark developed by a company</a:t>
            </a:r>
          </a:p>
          <a:p>
            <a:pPr lvl="1" eaLnBrk="1" hangingPunct="1">
              <a:lnSpc>
                <a:spcPct val="90000"/>
              </a:lnSpc>
              <a:buClr>
                <a:srgbClr val="BC3700"/>
              </a:buClr>
            </a:pPr>
            <a:r>
              <a:rPr lang="en-US" sz="2600" b="1" dirty="0">
                <a:latin typeface="Times New Roman" pitchFamily="18" charset="0"/>
              </a:rPr>
              <a:t> the cost includes attorney’s fees, registration </a:t>
            </a:r>
          </a:p>
          <a:p>
            <a:pPr lvl="1" eaLnBrk="1" hangingPunct="1">
              <a:lnSpc>
                <a:spcPct val="90000"/>
              </a:lnSpc>
              <a:buClr>
                <a:srgbClr val="BC3700"/>
              </a:buClr>
              <a:buFontTx/>
              <a:buNone/>
            </a:pPr>
            <a:r>
              <a:rPr lang="en-US" sz="2600" b="1" dirty="0">
                <a:latin typeface="Times New Roman" pitchFamily="18" charset="0"/>
              </a:rPr>
              <a:t>    fees, design costs and successful legal defense</a:t>
            </a:r>
          </a:p>
          <a:p>
            <a:pPr lvl="1" eaLnBrk="1" hangingPunct="1">
              <a:lnSpc>
                <a:spcPct val="90000"/>
              </a:lnSpc>
              <a:buClr>
                <a:srgbClr val="BC3700"/>
              </a:buClr>
              <a:buFontTx/>
              <a:buNone/>
            </a:pPr>
            <a:r>
              <a:rPr lang="en-US" sz="2600" b="1" dirty="0">
                <a:latin typeface="Times New Roman" pitchFamily="18" charset="0"/>
              </a:rPr>
              <a:t>    fees</a:t>
            </a:r>
          </a:p>
        </p:txBody>
      </p:sp>
      <p:grpSp>
        <p:nvGrpSpPr>
          <p:cNvPr id="2" name="Group 5"/>
          <p:cNvGrpSpPr>
            <a:grpSpLocks/>
          </p:cNvGrpSpPr>
          <p:nvPr/>
        </p:nvGrpSpPr>
        <p:grpSpPr bwMode="auto">
          <a:xfrm>
            <a:off x="7692571" y="1643063"/>
            <a:ext cx="1022048" cy="1107281"/>
            <a:chOff x="4740" y="1752"/>
            <a:chExt cx="1300" cy="1273"/>
          </a:xfrm>
        </p:grpSpPr>
        <p:sp>
          <p:nvSpPr>
            <p:cNvPr id="56325" name="Rectangle 3"/>
            <p:cNvSpPr>
              <a:spLocks noChangeArrowheads="1"/>
            </p:cNvSpPr>
            <p:nvPr/>
          </p:nvSpPr>
          <p:spPr bwMode="auto">
            <a:xfrm>
              <a:off x="4740" y="1752"/>
              <a:ext cx="1300" cy="1273"/>
            </a:xfrm>
            <a:prstGeom prst="rect">
              <a:avLst/>
            </a:prstGeom>
            <a:noFill/>
            <a:ln w="12700">
              <a:noFill/>
              <a:miter lim="800000"/>
              <a:headEnd/>
              <a:tailEnd/>
            </a:ln>
          </p:spPr>
          <p:txBody>
            <a:bodyPr wrap="none" anchor="ctr"/>
            <a:lstStyle/>
            <a:p>
              <a:endParaRPr lang="en-US"/>
            </a:p>
          </p:txBody>
        </p:sp>
        <p:pic>
          <p:nvPicPr>
            <p:cNvPr id="56326" name="Picture 4"/>
            <p:cNvPicPr>
              <a:picLocks noChangeArrowheads="1"/>
            </p:cNvPicPr>
            <p:nvPr/>
          </p:nvPicPr>
          <p:blipFill>
            <a:blip r:embed="rId2" cstate="print"/>
            <a:srcRect/>
            <a:stretch>
              <a:fillRect/>
            </a:stretch>
          </p:blipFill>
          <p:spPr bwMode="auto">
            <a:xfrm>
              <a:off x="4758" y="2122"/>
              <a:ext cx="1206" cy="614"/>
            </a:xfrm>
            <a:prstGeom prst="rect">
              <a:avLst/>
            </a:prstGeom>
            <a:noFill/>
            <a:ln w="12700">
              <a:noFill/>
              <a:miter lim="800000"/>
              <a:headEnd/>
              <a:tailEnd/>
            </a:ln>
          </p:spPr>
        </p:pic>
      </p:grpSp>
      <p:sp>
        <p:nvSpPr>
          <p:cNvPr id="56324" name="Rectangle 6"/>
          <p:cNvSpPr>
            <a:spLocks noChangeArrowheads="1"/>
          </p:cNvSpPr>
          <p:nvPr/>
        </p:nvSpPr>
        <p:spPr bwMode="auto">
          <a:xfrm>
            <a:off x="1924656" y="196453"/>
            <a:ext cx="5276548" cy="1254448"/>
          </a:xfrm>
          <a:prstGeom prst="rect">
            <a:avLst/>
          </a:prstGeom>
          <a:noFill/>
          <a:ln w="12700">
            <a:noFill/>
            <a:miter lim="800000"/>
            <a:headEnd/>
            <a:tailEnd/>
          </a:ln>
        </p:spPr>
        <p:txBody>
          <a:bodyPr lIns="85577" tIns="42038" rIns="85577" bIns="42038">
            <a:spAutoFit/>
          </a:bodyPr>
          <a:lstStyle/>
          <a:p>
            <a:pPr algn="ctr" eaLnBrk="0" hangingPunct="0">
              <a:spcBef>
                <a:spcPct val="50000"/>
              </a:spcBef>
            </a:pPr>
            <a:r>
              <a:rPr lang="en-US" sz="3800" b="1" dirty="0">
                <a:solidFill>
                  <a:srgbClr val="000099"/>
                </a:solidFill>
                <a:latin typeface="Arial Black" pitchFamily="34" charset="0"/>
              </a:rPr>
              <a:t>TRADEMARKS AND TRADE NAMES</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9634">
                                            <p:txEl>
                                              <p:pRg st="0" end="0"/>
                                            </p:txEl>
                                          </p:spTgt>
                                        </p:tgtEl>
                                        <p:attrNameLst>
                                          <p:attrName>style.visibility</p:attrName>
                                        </p:attrNameLst>
                                      </p:cBhvr>
                                      <p:to>
                                        <p:strVal val="visible"/>
                                      </p:to>
                                    </p:set>
                                    <p:anim calcmode="lin" valueType="num">
                                      <p:cBhvr additive="base">
                                        <p:cTn id="7" dur="500" fill="hold"/>
                                        <p:tgtEl>
                                          <p:spTgt spid="6963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9634">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9634">
                                            <p:txEl>
                                              <p:pRg st="1" end="1"/>
                                            </p:txEl>
                                          </p:spTgt>
                                        </p:tgtEl>
                                        <p:attrNameLst>
                                          <p:attrName>style.visibility</p:attrName>
                                        </p:attrNameLst>
                                      </p:cBhvr>
                                      <p:to>
                                        <p:strVal val="visible"/>
                                      </p:to>
                                    </p:set>
                                    <p:anim calcmode="lin" valueType="num">
                                      <p:cBhvr additive="base">
                                        <p:cTn id="11" dur="500" fill="hold"/>
                                        <p:tgtEl>
                                          <p:spTgt spid="69634">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6963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69634">
                                            <p:txEl>
                                              <p:pRg st="2" end="2"/>
                                            </p:txEl>
                                          </p:spTgt>
                                        </p:tgtEl>
                                        <p:attrNameLst>
                                          <p:attrName>style.visibility</p:attrName>
                                        </p:attrNameLst>
                                      </p:cBhvr>
                                      <p:to>
                                        <p:strVal val="visible"/>
                                      </p:to>
                                    </p:set>
                                    <p:anim calcmode="lin" valueType="num">
                                      <p:cBhvr additive="base">
                                        <p:cTn id="17" dur="500" fill="hold"/>
                                        <p:tgtEl>
                                          <p:spTgt spid="69634">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69634">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69634">
                                            <p:txEl>
                                              <p:pRg st="3" end="3"/>
                                            </p:txEl>
                                          </p:spTgt>
                                        </p:tgtEl>
                                        <p:attrNameLst>
                                          <p:attrName>style.visibility</p:attrName>
                                        </p:attrNameLst>
                                      </p:cBhvr>
                                      <p:to>
                                        <p:strVal val="visible"/>
                                      </p:to>
                                    </p:set>
                                    <p:anim calcmode="lin" valueType="num">
                                      <p:cBhvr additive="base">
                                        <p:cTn id="21" dur="500" fill="hold"/>
                                        <p:tgtEl>
                                          <p:spTgt spid="69634">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6963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69634">
                                            <p:txEl>
                                              <p:pRg st="4" end="4"/>
                                            </p:txEl>
                                          </p:spTgt>
                                        </p:tgtEl>
                                        <p:attrNameLst>
                                          <p:attrName>style.visibility</p:attrName>
                                        </p:attrNameLst>
                                      </p:cBhvr>
                                      <p:to>
                                        <p:strVal val="visible"/>
                                      </p:to>
                                    </p:set>
                                    <p:anim calcmode="lin" valueType="num">
                                      <p:cBhvr additive="base">
                                        <p:cTn id="27" dur="500" fill="hold"/>
                                        <p:tgtEl>
                                          <p:spTgt spid="69634">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69634">
                                            <p:txEl>
                                              <p:pRg st="4" end="4"/>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69634">
                                            <p:txEl>
                                              <p:pRg st="5" end="5"/>
                                            </p:txEl>
                                          </p:spTgt>
                                        </p:tgtEl>
                                        <p:attrNameLst>
                                          <p:attrName>style.visibility</p:attrName>
                                        </p:attrNameLst>
                                      </p:cBhvr>
                                      <p:to>
                                        <p:strVal val="visible"/>
                                      </p:to>
                                    </p:set>
                                    <p:anim calcmode="lin" valueType="num">
                                      <p:cBhvr additive="base">
                                        <p:cTn id="31" dur="500" fill="hold"/>
                                        <p:tgtEl>
                                          <p:spTgt spid="69634">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9634">
                                            <p:txEl>
                                              <p:pRg st="5" end="5"/>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69634">
                                            <p:txEl>
                                              <p:pRg st="6" end="6"/>
                                            </p:txEl>
                                          </p:spTgt>
                                        </p:tgtEl>
                                        <p:attrNameLst>
                                          <p:attrName>style.visibility</p:attrName>
                                        </p:attrNameLst>
                                      </p:cBhvr>
                                      <p:to>
                                        <p:strVal val="visible"/>
                                      </p:to>
                                    </p:set>
                                    <p:anim calcmode="lin" valueType="num">
                                      <p:cBhvr additive="base">
                                        <p:cTn id="35" dur="500" fill="hold"/>
                                        <p:tgtEl>
                                          <p:spTgt spid="69634">
                                            <p:txEl>
                                              <p:pRg st="6" end="6"/>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69634">
                                            <p:txEl>
                                              <p:pRg st="6" end="6"/>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69634">
                                            <p:txEl>
                                              <p:pRg st="7" end="7"/>
                                            </p:txEl>
                                          </p:spTgt>
                                        </p:tgtEl>
                                        <p:attrNameLst>
                                          <p:attrName>style.visibility</p:attrName>
                                        </p:attrNameLst>
                                      </p:cBhvr>
                                      <p:to>
                                        <p:strVal val="visible"/>
                                      </p:to>
                                    </p:set>
                                    <p:anim calcmode="lin" valueType="num">
                                      <p:cBhvr additive="base">
                                        <p:cTn id="39" dur="500" fill="hold"/>
                                        <p:tgtEl>
                                          <p:spTgt spid="69634">
                                            <p:txEl>
                                              <p:pRg st="7" end="7"/>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69634">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4"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58" name="Rectangle 2"/>
          <p:cNvSpPr>
            <a:spLocks noGrp="1" noChangeArrowheads="1"/>
          </p:cNvSpPr>
          <p:nvPr>
            <p:ph type="body" idx="1"/>
          </p:nvPr>
        </p:nvSpPr>
        <p:spPr>
          <a:xfrm>
            <a:off x="760489" y="1741290"/>
            <a:ext cx="7857369" cy="4884539"/>
          </a:xfrm>
          <a:noFill/>
        </p:spPr>
        <p:txBody>
          <a:bodyPr lIns="91583" tIns="45040" rIns="91583" bIns="45040"/>
          <a:lstStyle/>
          <a:p>
            <a:pPr eaLnBrk="1" hangingPunct="1">
              <a:buClr>
                <a:srgbClr val="BC3700"/>
              </a:buClr>
            </a:pPr>
            <a:r>
              <a:rPr lang="en-US" sz="2800" b="1" dirty="0">
                <a:solidFill>
                  <a:srgbClr val="BC3700"/>
                </a:solidFill>
                <a:latin typeface="Times New Roman" pitchFamily="18" charset="0"/>
              </a:rPr>
              <a:t>Franchise</a:t>
            </a:r>
            <a:r>
              <a:rPr lang="en-US" sz="2800" b="1" dirty="0">
                <a:latin typeface="Times New Roman" pitchFamily="18" charset="0"/>
              </a:rPr>
              <a:t> </a:t>
            </a:r>
          </a:p>
          <a:p>
            <a:pPr lvl="1" eaLnBrk="1" hangingPunct="1">
              <a:buClr>
                <a:srgbClr val="BC3700"/>
              </a:buClr>
            </a:pPr>
            <a:r>
              <a:rPr lang="en-US" sz="2500" b="1" dirty="0">
                <a:solidFill>
                  <a:srgbClr val="BC3700"/>
                </a:solidFill>
                <a:latin typeface="Times New Roman" pitchFamily="18" charset="0"/>
              </a:rPr>
              <a:t>contractual arrangement</a:t>
            </a:r>
            <a:r>
              <a:rPr lang="en-US" sz="2500" b="1" dirty="0">
                <a:latin typeface="Times New Roman" pitchFamily="18" charset="0"/>
              </a:rPr>
              <a:t> under which the </a:t>
            </a:r>
            <a:r>
              <a:rPr lang="en-US" sz="2500" b="1" dirty="0">
                <a:solidFill>
                  <a:srgbClr val="BC3700"/>
                </a:solidFill>
                <a:latin typeface="Times New Roman" pitchFamily="18" charset="0"/>
              </a:rPr>
              <a:t>franchisor</a:t>
            </a:r>
            <a:r>
              <a:rPr lang="en-US" sz="2500" b="1" dirty="0">
                <a:latin typeface="Times New Roman" pitchFamily="18" charset="0"/>
              </a:rPr>
              <a:t> grants the </a:t>
            </a:r>
            <a:r>
              <a:rPr lang="en-US" sz="2500" b="1" dirty="0">
                <a:solidFill>
                  <a:srgbClr val="BC3700"/>
                </a:solidFill>
                <a:latin typeface="Times New Roman" pitchFamily="18" charset="0"/>
              </a:rPr>
              <a:t>franchisee</a:t>
            </a:r>
            <a:r>
              <a:rPr lang="en-US" sz="2500" b="1" dirty="0">
                <a:latin typeface="Times New Roman" pitchFamily="18" charset="0"/>
              </a:rPr>
              <a:t> the right to sell certain products,  render specific services, or use certain trademarks or trade names, usually restricted to a designated geographical area  </a:t>
            </a:r>
          </a:p>
          <a:p>
            <a:pPr eaLnBrk="1" hangingPunct="1">
              <a:buClr>
                <a:srgbClr val="BC3700"/>
              </a:buClr>
            </a:pPr>
            <a:r>
              <a:rPr lang="en-US" sz="2800" b="1" dirty="0">
                <a:latin typeface="Times New Roman" pitchFamily="18" charset="0"/>
              </a:rPr>
              <a:t>Another type of franchise, commonly referred to as a </a:t>
            </a:r>
            <a:r>
              <a:rPr lang="en-US" sz="2800" b="1" dirty="0">
                <a:solidFill>
                  <a:srgbClr val="BC3700"/>
                </a:solidFill>
                <a:latin typeface="Times New Roman" pitchFamily="18" charset="0"/>
              </a:rPr>
              <a:t>license</a:t>
            </a:r>
            <a:r>
              <a:rPr lang="en-US" sz="2800" b="1" dirty="0">
                <a:latin typeface="Times New Roman" pitchFamily="18" charset="0"/>
              </a:rPr>
              <a:t> or </a:t>
            </a:r>
            <a:r>
              <a:rPr lang="en-US" sz="2800" b="1" dirty="0">
                <a:solidFill>
                  <a:srgbClr val="BC3700"/>
                </a:solidFill>
                <a:latin typeface="Times New Roman" pitchFamily="18" charset="0"/>
              </a:rPr>
              <a:t>permit</a:t>
            </a:r>
          </a:p>
          <a:p>
            <a:pPr lvl="1" eaLnBrk="1" hangingPunct="1">
              <a:buClr>
                <a:srgbClr val="BC3700"/>
              </a:buClr>
            </a:pPr>
            <a:r>
              <a:rPr lang="en-US" sz="2500" b="1" dirty="0">
                <a:latin typeface="Times New Roman" pitchFamily="18" charset="0"/>
              </a:rPr>
              <a:t>entered into between a governmental body and a business enterprise and permits the enterprise to use public property in performing its services.</a:t>
            </a:r>
          </a:p>
        </p:txBody>
      </p:sp>
      <p:sp>
        <p:nvSpPr>
          <p:cNvPr id="57347" name="Rectangle 3"/>
          <p:cNvSpPr>
            <a:spLocks noChangeArrowheads="1"/>
          </p:cNvSpPr>
          <p:nvPr/>
        </p:nvSpPr>
        <p:spPr bwMode="auto">
          <a:xfrm>
            <a:off x="2087942" y="196453"/>
            <a:ext cx="4949976" cy="1254448"/>
          </a:xfrm>
          <a:prstGeom prst="rect">
            <a:avLst/>
          </a:prstGeom>
          <a:noFill/>
          <a:ln w="12700">
            <a:noFill/>
            <a:miter lim="800000"/>
            <a:headEnd/>
            <a:tailEnd/>
          </a:ln>
        </p:spPr>
        <p:txBody>
          <a:bodyPr lIns="85577" tIns="42038" rIns="85577" bIns="42038">
            <a:spAutoFit/>
          </a:bodyPr>
          <a:lstStyle/>
          <a:p>
            <a:pPr algn="ctr" eaLnBrk="0" hangingPunct="0">
              <a:spcBef>
                <a:spcPct val="50000"/>
              </a:spcBef>
            </a:pPr>
            <a:r>
              <a:rPr lang="en-US" sz="3800" b="1" dirty="0">
                <a:solidFill>
                  <a:srgbClr val="000099"/>
                </a:solidFill>
                <a:latin typeface="Arial Black" pitchFamily="34" charset="0"/>
              </a:rPr>
              <a:t>FRANCHISES AND LICENSES</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0658">
                                            <p:txEl>
                                              <p:pRg st="0" end="0"/>
                                            </p:txEl>
                                          </p:spTgt>
                                        </p:tgtEl>
                                        <p:attrNameLst>
                                          <p:attrName>style.visibility</p:attrName>
                                        </p:attrNameLst>
                                      </p:cBhvr>
                                      <p:to>
                                        <p:strVal val="visible"/>
                                      </p:to>
                                    </p:set>
                                    <p:anim calcmode="lin" valueType="num">
                                      <p:cBhvr additive="base">
                                        <p:cTn id="7" dur="500" fill="hold"/>
                                        <p:tgtEl>
                                          <p:spTgt spid="7065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0658">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0658">
                                            <p:txEl>
                                              <p:pRg st="1" end="1"/>
                                            </p:txEl>
                                          </p:spTgt>
                                        </p:tgtEl>
                                        <p:attrNameLst>
                                          <p:attrName>style.visibility</p:attrName>
                                        </p:attrNameLst>
                                      </p:cBhvr>
                                      <p:to>
                                        <p:strVal val="visible"/>
                                      </p:to>
                                    </p:set>
                                    <p:anim calcmode="lin" valueType="num">
                                      <p:cBhvr additive="base">
                                        <p:cTn id="11" dur="500" fill="hold"/>
                                        <p:tgtEl>
                                          <p:spTgt spid="70658">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7065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70658">
                                            <p:txEl>
                                              <p:pRg st="2" end="2"/>
                                            </p:txEl>
                                          </p:spTgt>
                                        </p:tgtEl>
                                        <p:attrNameLst>
                                          <p:attrName>style.visibility</p:attrName>
                                        </p:attrNameLst>
                                      </p:cBhvr>
                                      <p:to>
                                        <p:strVal val="visible"/>
                                      </p:to>
                                    </p:set>
                                    <p:anim calcmode="lin" valueType="num">
                                      <p:cBhvr additive="base">
                                        <p:cTn id="17" dur="500" fill="hold"/>
                                        <p:tgtEl>
                                          <p:spTgt spid="70658">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70658">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70658">
                                            <p:txEl>
                                              <p:pRg st="3" end="3"/>
                                            </p:txEl>
                                          </p:spTgt>
                                        </p:tgtEl>
                                        <p:attrNameLst>
                                          <p:attrName>style.visibility</p:attrName>
                                        </p:attrNameLst>
                                      </p:cBhvr>
                                      <p:to>
                                        <p:strVal val="visible"/>
                                      </p:to>
                                    </p:set>
                                    <p:anim calcmode="lin" valueType="num">
                                      <p:cBhvr additive="base">
                                        <p:cTn id="21" dur="500" fill="hold"/>
                                        <p:tgtEl>
                                          <p:spTgt spid="70658">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70658">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8"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2" name="Rectangle 2"/>
          <p:cNvSpPr>
            <a:spLocks noGrp="1" noChangeArrowheads="1"/>
          </p:cNvSpPr>
          <p:nvPr>
            <p:ph type="body" idx="1"/>
          </p:nvPr>
        </p:nvSpPr>
        <p:spPr>
          <a:xfrm>
            <a:off x="725714" y="1724919"/>
            <a:ext cx="7547429" cy="3436441"/>
          </a:xfrm>
          <a:noFill/>
        </p:spPr>
        <p:txBody>
          <a:bodyPr lIns="91583" tIns="45040" rIns="91583" bIns="45040"/>
          <a:lstStyle/>
          <a:p>
            <a:pPr eaLnBrk="1" hangingPunct="1">
              <a:lnSpc>
                <a:spcPct val="90000"/>
              </a:lnSpc>
              <a:buClr>
                <a:srgbClr val="BC3700"/>
              </a:buClr>
            </a:pPr>
            <a:r>
              <a:rPr lang="en-US" sz="3400" b="1" dirty="0">
                <a:solidFill>
                  <a:srgbClr val="BC3700"/>
                </a:solidFill>
                <a:latin typeface="Times New Roman" pitchFamily="18" charset="0"/>
              </a:rPr>
              <a:t>Goodwill</a:t>
            </a:r>
            <a:r>
              <a:rPr lang="en-US" sz="3400" b="1" dirty="0">
                <a:latin typeface="Times New Roman" pitchFamily="18" charset="0"/>
              </a:rPr>
              <a:t> </a:t>
            </a:r>
          </a:p>
          <a:p>
            <a:pPr lvl="1" eaLnBrk="1" hangingPunct="1">
              <a:lnSpc>
                <a:spcPct val="90000"/>
              </a:lnSpc>
              <a:buClr>
                <a:srgbClr val="BC3700"/>
              </a:buClr>
            </a:pPr>
            <a:r>
              <a:rPr lang="en-US" sz="2300" b="1" dirty="0">
                <a:latin typeface="Times New Roman" pitchFamily="18" charset="0"/>
              </a:rPr>
              <a:t>value of all favorable attributes that relate to a business enterprise </a:t>
            </a:r>
          </a:p>
          <a:p>
            <a:pPr lvl="1" eaLnBrk="1" hangingPunct="1">
              <a:lnSpc>
                <a:spcPct val="90000"/>
              </a:lnSpc>
              <a:buClr>
                <a:srgbClr val="BC3700"/>
              </a:buClr>
            </a:pPr>
            <a:r>
              <a:rPr lang="en-US" sz="2300" b="1" dirty="0">
                <a:latin typeface="Times New Roman" pitchFamily="18" charset="0"/>
              </a:rPr>
              <a:t>attributes may include exceptional management, desirable location, good customer relations and skilled employees</a:t>
            </a:r>
          </a:p>
          <a:p>
            <a:pPr lvl="1" eaLnBrk="1" hangingPunct="1">
              <a:lnSpc>
                <a:spcPct val="90000"/>
              </a:lnSpc>
              <a:buClr>
                <a:srgbClr val="BC3700"/>
              </a:buClr>
            </a:pPr>
            <a:r>
              <a:rPr lang="en-US" sz="2300" b="1" dirty="0">
                <a:latin typeface="Times New Roman" pitchFamily="18" charset="0"/>
              </a:rPr>
              <a:t>cannot be sold individually in the marketplace; it can be identified only with the business as a whole</a:t>
            </a:r>
          </a:p>
        </p:txBody>
      </p:sp>
      <p:pic>
        <p:nvPicPr>
          <p:cNvPr id="58371" name="Picture 3"/>
          <p:cNvPicPr>
            <a:picLocks noChangeArrowheads="1"/>
          </p:cNvPicPr>
          <p:nvPr/>
        </p:nvPicPr>
        <p:blipFill>
          <a:blip r:embed="rId2" cstate="print"/>
          <a:srcRect/>
          <a:stretch>
            <a:fillRect/>
          </a:stretch>
        </p:blipFill>
        <p:spPr bwMode="auto">
          <a:xfrm>
            <a:off x="5660572" y="4929188"/>
            <a:ext cx="3120571" cy="1714500"/>
          </a:xfrm>
          <a:prstGeom prst="rect">
            <a:avLst/>
          </a:prstGeom>
          <a:noFill/>
          <a:ln w="12700">
            <a:noFill/>
            <a:miter lim="800000"/>
            <a:headEnd/>
            <a:tailEnd/>
          </a:ln>
        </p:spPr>
      </p:pic>
      <p:sp>
        <p:nvSpPr>
          <p:cNvPr id="58372" name="Rectangle 4"/>
          <p:cNvSpPr>
            <a:spLocks noChangeArrowheads="1"/>
          </p:cNvSpPr>
          <p:nvPr/>
        </p:nvSpPr>
        <p:spPr bwMode="auto">
          <a:xfrm>
            <a:off x="2468941" y="410766"/>
            <a:ext cx="4206119" cy="669673"/>
          </a:xfrm>
          <a:prstGeom prst="rect">
            <a:avLst/>
          </a:prstGeom>
          <a:noFill/>
          <a:ln w="12700">
            <a:noFill/>
            <a:miter lim="800000"/>
            <a:headEnd/>
            <a:tailEnd/>
          </a:ln>
        </p:spPr>
        <p:txBody>
          <a:bodyPr lIns="85577" tIns="42038" rIns="85577" bIns="42038">
            <a:spAutoFit/>
          </a:bodyPr>
          <a:lstStyle/>
          <a:p>
            <a:pPr algn="ctr" eaLnBrk="0" hangingPunct="0">
              <a:spcBef>
                <a:spcPct val="50000"/>
              </a:spcBef>
            </a:pPr>
            <a:r>
              <a:rPr lang="en-US" sz="3800" b="1" dirty="0">
                <a:solidFill>
                  <a:srgbClr val="000099"/>
                </a:solidFill>
                <a:latin typeface="Arial Black" pitchFamily="34" charset="0"/>
              </a:rPr>
              <a:t>GOODWILL</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682">
                                            <p:txEl>
                                              <p:pRg st="0" end="0"/>
                                            </p:txEl>
                                          </p:spTgt>
                                        </p:tgtEl>
                                        <p:attrNameLst>
                                          <p:attrName>style.visibility</p:attrName>
                                        </p:attrNameLst>
                                      </p:cBhvr>
                                      <p:to>
                                        <p:strVal val="visible"/>
                                      </p:to>
                                    </p:set>
                                    <p:anim calcmode="lin" valueType="num">
                                      <p:cBhvr additive="base">
                                        <p:cTn id="7" dur="500" fill="hold"/>
                                        <p:tgtEl>
                                          <p:spTgt spid="7168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1682">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1682">
                                            <p:txEl>
                                              <p:pRg st="1" end="1"/>
                                            </p:txEl>
                                          </p:spTgt>
                                        </p:tgtEl>
                                        <p:attrNameLst>
                                          <p:attrName>style.visibility</p:attrName>
                                        </p:attrNameLst>
                                      </p:cBhvr>
                                      <p:to>
                                        <p:strVal val="visible"/>
                                      </p:to>
                                    </p:set>
                                    <p:anim calcmode="lin" valueType="num">
                                      <p:cBhvr additive="base">
                                        <p:cTn id="11" dur="500" fill="hold"/>
                                        <p:tgtEl>
                                          <p:spTgt spid="71682">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71682">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1682">
                                            <p:txEl>
                                              <p:pRg st="2" end="2"/>
                                            </p:txEl>
                                          </p:spTgt>
                                        </p:tgtEl>
                                        <p:attrNameLst>
                                          <p:attrName>style.visibility</p:attrName>
                                        </p:attrNameLst>
                                      </p:cBhvr>
                                      <p:to>
                                        <p:strVal val="visible"/>
                                      </p:to>
                                    </p:set>
                                    <p:anim calcmode="lin" valueType="num">
                                      <p:cBhvr additive="base">
                                        <p:cTn id="15" dur="500" fill="hold"/>
                                        <p:tgtEl>
                                          <p:spTgt spid="71682">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71682">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1682">
                                            <p:txEl>
                                              <p:pRg st="3" end="3"/>
                                            </p:txEl>
                                          </p:spTgt>
                                        </p:tgtEl>
                                        <p:attrNameLst>
                                          <p:attrName>style.visibility</p:attrName>
                                        </p:attrNameLst>
                                      </p:cBhvr>
                                      <p:to>
                                        <p:strVal val="visible"/>
                                      </p:to>
                                    </p:set>
                                    <p:anim calcmode="lin" valueType="num">
                                      <p:cBhvr additive="base">
                                        <p:cTn id="19" dur="500" fill="hold"/>
                                        <p:tgtEl>
                                          <p:spTgt spid="71682">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1682">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2"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ChangeArrowheads="1"/>
          </p:cNvSpPr>
          <p:nvPr>
            <p:ph type="body" idx="1"/>
          </p:nvPr>
        </p:nvSpPr>
        <p:spPr>
          <a:xfrm>
            <a:off x="580572" y="1724919"/>
            <a:ext cx="7728857" cy="4132957"/>
          </a:xfrm>
          <a:noFill/>
        </p:spPr>
        <p:txBody>
          <a:bodyPr lIns="91583" tIns="45040" rIns="91583" bIns="45040"/>
          <a:lstStyle/>
          <a:p>
            <a:pPr eaLnBrk="1" hangingPunct="1">
              <a:buClr>
                <a:srgbClr val="BC3700"/>
              </a:buClr>
            </a:pPr>
            <a:r>
              <a:rPr lang="en-US" sz="3000" b="1" dirty="0">
                <a:latin typeface="Times New Roman" pitchFamily="18" charset="0"/>
              </a:rPr>
              <a:t>Goodwill</a:t>
            </a:r>
          </a:p>
          <a:p>
            <a:pPr lvl="1" eaLnBrk="1" hangingPunct="1">
              <a:buClr>
                <a:srgbClr val="BC3700"/>
              </a:buClr>
            </a:pPr>
            <a:r>
              <a:rPr lang="en-US" sz="2600" b="1" dirty="0">
                <a:latin typeface="Times New Roman" pitchFamily="18" charset="0"/>
              </a:rPr>
              <a:t>recorded </a:t>
            </a:r>
            <a:r>
              <a:rPr lang="en-US" sz="2600" b="1" dirty="0">
                <a:solidFill>
                  <a:srgbClr val="BC3700"/>
                </a:solidFill>
                <a:latin typeface="Times New Roman" pitchFamily="18" charset="0"/>
              </a:rPr>
              <a:t>only</a:t>
            </a:r>
            <a:r>
              <a:rPr lang="en-US" sz="2600" b="1" dirty="0">
                <a:latin typeface="Times New Roman" pitchFamily="18" charset="0"/>
              </a:rPr>
              <a:t> when a transaction involves the </a:t>
            </a:r>
            <a:r>
              <a:rPr lang="en-US" sz="2600" b="1" dirty="0">
                <a:solidFill>
                  <a:srgbClr val="BC3700"/>
                </a:solidFill>
                <a:latin typeface="Times New Roman" pitchFamily="18" charset="0"/>
              </a:rPr>
              <a:t>purchase of an entire business</a:t>
            </a:r>
          </a:p>
          <a:p>
            <a:pPr lvl="1" eaLnBrk="1" hangingPunct="1">
              <a:buClr>
                <a:srgbClr val="BC3700"/>
              </a:buClr>
            </a:pPr>
            <a:r>
              <a:rPr lang="en-US" sz="2600" b="1" dirty="0">
                <a:latin typeface="Times New Roman" pitchFamily="18" charset="0"/>
              </a:rPr>
              <a:t>excess of cost over the fair market value of the net assets (assets less liabilities) acquired</a:t>
            </a:r>
          </a:p>
          <a:p>
            <a:pPr lvl="1" eaLnBrk="1" hangingPunct="1">
              <a:buClr>
                <a:srgbClr val="BC3700"/>
              </a:buClr>
            </a:pPr>
            <a:r>
              <a:rPr lang="en-US" sz="2600" b="1" dirty="0">
                <a:latin typeface="Times New Roman" pitchFamily="18" charset="0"/>
              </a:rPr>
              <a:t>not amortized</a:t>
            </a:r>
          </a:p>
          <a:p>
            <a:pPr lvl="1" eaLnBrk="1" hangingPunct="1">
              <a:buClr>
                <a:srgbClr val="BC3700"/>
              </a:buClr>
            </a:pPr>
            <a:r>
              <a:rPr lang="en-US" sz="2700" b="1" dirty="0">
                <a:latin typeface="Times New Roman" pitchFamily="18" charset="0"/>
              </a:rPr>
              <a:t>reported under Intangible Assets</a:t>
            </a:r>
          </a:p>
        </p:txBody>
      </p:sp>
      <p:sp>
        <p:nvSpPr>
          <p:cNvPr id="59395" name="Rectangle 3"/>
          <p:cNvSpPr>
            <a:spLocks noChangeArrowheads="1"/>
          </p:cNvSpPr>
          <p:nvPr/>
        </p:nvSpPr>
        <p:spPr bwMode="auto">
          <a:xfrm>
            <a:off x="2468941" y="410766"/>
            <a:ext cx="4206119" cy="669673"/>
          </a:xfrm>
          <a:prstGeom prst="rect">
            <a:avLst/>
          </a:prstGeom>
          <a:noFill/>
          <a:ln w="12700">
            <a:noFill/>
            <a:miter lim="800000"/>
            <a:headEnd/>
            <a:tailEnd/>
          </a:ln>
        </p:spPr>
        <p:txBody>
          <a:bodyPr lIns="85577" tIns="42038" rIns="85577" bIns="42038">
            <a:spAutoFit/>
          </a:bodyPr>
          <a:lstStyle/>
          <a:p>
            <a:pPr algn="ctr" eaLnBrk="0" hangingPunct="0">
              <a:spcBef>
                <a:spcPct val="50000"/>
              </a:spcBef>
            </a:pPr>
            <a:r>
              <a:rPr lang="en-US" sz="3800" b="1" dirty="0">
                <a:solidFill>
                  <a:srgbClr val="000099"/>
                </a:solidFill>
                <a:latin typeface="Arial Black" pitchFamily="34" charset="0"/>
              </a:rPr>
              <a:t>GOODWILL</a:t>
            </a:r>
          </a:p>
        </p:txBody>
      </p:sp>
      <p:pic>
        <p:nvPicPr>
          <p:cNvPr id="59396" name="Picture 4"/>
          <p:cNvPicPr>
            <a:picLocks noChangeArrowheads="1"/>
          </p:cNvPicPr>
          <p:nvPr/>
        </p:nvPicPr>
        <p:blipFill>
          <a:blip r:embed="rId2" cstate="print"/>
          <a:srcRect/>
          <a:stretch>
            <a:fillRect/>
          </a:stretch>
        </p:blipFill>
        <p:spPr bwMode="auto">
          <a:xfrm>
            <a:off x="6168571" y="5357812"/>
            <a:ext cx="2558143" cy="1500188"/>
          </a:xfrm>
          <a:prstGeom prst="rect">
            <a:avLst/>
          </a:prstGeom>
          <a:noFill/>
          <a:ln w="12700">
            <a:noFill/>
            <a:miter lim="800000"/>
            <a:headEnd/>
            <a:tailEnd/>
          </a:ln>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2706">
                                            <p:txEl>
                                              <p:pRg st="0" end="0"/>
                                            </p:txEl>
                                          </p:spTgt>
                                        </p:tgtEl>
                                        <p:attrNameLst>
                                          <p:attrName>style.visibility</p:attrName>
                                        </p:attrNameLst>
                                      </p:cBhvr>
                                      <p:to>
                                        <p:strVal val="visible"/>
                                      </p:to>
                                    </p:set>
                                    <p:anim calcmode="lin" valueType="num">
                                      <p:cBhvr additive="base">
                                        <p:cTn id="7" dur="500" fill="hold"/>
                                        <p:tgtEl>
                                          <p:spTgt spid="7270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2706">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2706">
                                            <p:txEl>
                                              <p:pRg st="1" end="1"/>
                                            </p:txEl>
                                          </p:spTgt>
                                        </p:tgtEl>
                                        <p:attrNameLst>
                                          <p:attrName>style.visibility</p:attrName>
                                        </p:attrNameLst>
                                      </p:cBhvr>
                                      <p:to>
                                        <p:strVal val="visible"/>
                                      </p:to>
                                    </p:set>
                                    <p:anim calcmode="lin" valueType="num">
                                      <p:cBhvr additive="base">
                                        <p:cTn id="11" dur="500" fill="hold"/>
                                        <p:tgtEl>
                                          <p:spTgt spid="72706">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72706">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2706">
                                            <p:txEl>
                                              <p:pRg st="2" end="2"/>
                                            </p:txEl>
                                          </p:spTgt>
                                        </p:tgtEl>
                                        <p:attrNameLst>
                                          <p:attrName>style.visibility</p:attrName>
                                        </p:attrNameLst>
                                      </p:cBhvr>
                                      <p:to>
                                        <p:strVal val="visible"/>
                                      </p:to>
                                    </p:set>
                                    <p:anim calcmode="lin" valueType="num">
                                      <p:cBhvr additive="base">
                                        <p:cTn id="15" dur="500" fill="hold"/>
                                        <p:tgtEl>
                                          <p:spTgt spid="72706">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72706">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2706">
                                            <p:txEl>
                                              <p:pRg st="3" end="3"/>
                                            </p:txEl>
                                          </p:spTgt>
                                        </p:tgtEl>
                                        <p:attrNameLst>
                                          <p:attrName>style.visibility</p:attrName>
                                        </p:attrNameLst>
                                      </p:cBhvr>
                                      <p:to>
                                        <p:strVal val="visible"/>
                                      </p:to>
                                    </p:set>
                                    <p:anim calcmode="lin" valueType="num">
                                      <p:cBhvr additive="base">
                                        <p:cTn id="19" dur="500" fill="hold"/>
                                        <p:tgtEl>
                                          <p:spTgt spid="72706">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2706">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72706">
                                            <p:txEl>
                                              <p:pRg st="4" end="4"/>
                                            </p:txEl>
                                          </p:spTgt>
                                        </p:tgtEl>
                                        <p:attrNameLst>
                                          <p:attrName>style.visibility</p:attrName>
                                        </p:attrNameLst>
                                      </p:cBhvr>
                                      <p:to>
                                        <p:strVal val="visible"/>
                                      </p:to>
                                    </p:set>
                                    <p:anim calcmode="lin" valueType="num">
                                      <p:cBhvr additive="base">
                                        <p:cTn id="23" dur="500" fill="hold"/>
                                        <p:tgtEl>
                                          <p:spTgt spid="72706">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72706">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6"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Rectangle 2"/>
          <p:cNvSpPr>
            <a:spLocks noGrp="1" noChangeArrowheads="1"/>
          </p:cNvSpPr>
          <p:nvPr>
            <p:ph type="body" idx="1"/>
          </p:nvPr>
        </p:nvSpPr>
        <p:spPr>
          <a:xfrm>
            <a:off x="692453" y="1730872"/>
            <a:ext cx="7771190" cy="2841128"/>
          </a:xfrm>
          <a:noFill/>
        </p:spPr>
        <p:txBody>
          <a:bodyPr lIns="91583" tIns="45040" rIns="91583" bIns="45040"/>
          <a:lstStyle/>
          <a:p>
            <a:pPr marL="432465" indent="-432465">
              <a:buClr>
                <a:srgbClr val="BC3700"/>
              </a:buClr>
            </a:pPr>
            <a:r>
              <a:rPr lang="en-US" sz="3800" b="1" dirty="0">
                <a:solidFill>
                  <a:srgbClr val="BC3700"/>
                </a:solidFill>
                <a:latin typeface="Times New Roman" pitchFamily="18" charset="0"/>
              </a:rPr>
              <a:t>Research and development costs</a:t>
            </a:r>
          </a:p>
          <a:p>
            <a:pPr marL="824388" lvl="1" indent="-283806">
              <a:buClr>
                <a:srgbClr val="BC3700"/>
              </a:buClr>
            </a:pPr>
            <a:r>
              <a:rPr lang="en-US" sz="2600" b="1" dirty="0">
                <a:latin typeface="Times New Roman" pitchFamily="18" charset="0"/>
              </a:rPr>
              <a:t> pertain to expenditures incurred to develop </a:t>
            </a:r>
          </a:p>
          <a:p>
            <a:pPr marL="824388" lvl="1" indent="-283806">
              <a:buClr>
                <a:srgbClr val="BC3700"/>
              </a:buClr>
              <a:buNone/>
            </a:pPr>
            <a:r>
              <a:rPr lang="en-US" sz="2600" b="1" dirty="0">
                <a:latin typeface="Times New Roman" pitchFamily="18" charset="0"/>
              </a:rPr>
              <a:t>     new products and processes </a:t>
            </a:r>
          </a:p>
          <a:p>
            <a:pPr marL="432465" indent="-432465">
              <a:buClr>
                <a:srgbClr val="BC3700"/>
              </a:buClr>
            </a:pPr>
            <a:r>
              <a:rPr lang="en-US" sz="3000" b="1" dirty="0">
                <a:latin typeface="Times New Roman" pitchFamily="18" charset="0"/>
              </a:rPr>
              <a:t>These costs are </a:t>
            </a:r>
            <a:r>
              <a:rPr lang="en-US" sz="3000" b="1" dirty="0">
                <a:solidFill>
                  <a:srgbClr val="BC3700"/>
                </a:solidFill>
                <a:latin typeface="Times New Roman" pitchFamily="18" charset="0"/>
              </a:rPr>
              <a:t>not</a:t>
            </a:r>
            <a:r>
              <a:rPr lang="en-US" sz="3000" b="1" dirty="0">
                <a:latin typeface="Times New Roman" pitchFamily="18" charset="0"/>
              </a:rPr>
              <a:t> intangible costs</a:t>
            </a:r>
          </a:p>
          <a:p>
            <a:pPr marL="824388" lvl="1" indent="-283806">
              <a:buClr>
                <a:srgbClr val="BC3700"/>
              </a:buClr>
            </a:pPr>
            <a:r>
              <a:rPr lang="en-US" sz="2600" b="1" dirty="0">
                <a:latin typeface="Times New Roman" pitchFamily="18" charset="0"/>
              </a:rPr>
              <a:t>recorded as an expense when incurred</a:t>
            </a:r>
          </a:p>
        </p:txBody>
      </p:sp>
      <p:pic>
        <p:nvPicPr>
          <p:cNvPr id="60419" name="Picture 3"/>
          <p:cNvPicPr>
            <a:picLocks noChangeArrowheads="1"/>
          </p:cNvPicPr>
          <p:nvPr/>
        </p:nvPicPr>
        <p:blipFill>
          <a:blip r:embed="rId2" cstate="print"/>
          <a:srcRect/>
          <a:stretch>
            <a:fillRect/>
          </a:stretch>
        </p:blipFill>
        <p:spPr bwMode="auto">
          <a:xfrm>
            <a:off x="5588000" y="5286375"/>
            <a:ext cx="2540000" cy="1571625"/>
          </a:xfrm>
          <a:prstGeom prst="rect">
            <a:avLst/>
          </a:prstGeom>
          <a:noFill/>
          <a:ln w="12700">
            <a:noFill/>
            <a:miter lim="800000"/>
            <a:headEnd/>
            <a:tailEnd/>
          </a:ln>
        </p:spPr>
      </p:pic>
      <p:pic>
        <p:nvPicPr>
          <p:cNvPr id="60420" name="Picture 4"/>
          <p:cNvPicPr>
            <a:picLocks noChangeArrowheads="1"/>
          </p:cNvPicPr>
          <p:nvPr/>
        </p:nvPicPr>
        <p:blipFill>
          <a:blip r:embed="rId3" cstate="print"/>
          <a:srcRect/>
          <a:stretch>
            <a:fillRect/>
          </a:stretch>
        </p:blipFill>
        <p:spPr bwMode="auto">
          <a:xfrm>
            <a:off x="1306286" y="5286375"/>
            <a:ext cx="2177143" cy="1561208"/>
          </a:xfrm>
          <a:prstGeom prst="rect">
            <a:avLst/>
          </a:prstGeom>
          <a:noFill/>
          <a:ln w="12700">
            <a:noFill/>
            <a:miter lim="800000"/>
            <a:headEnd/>
            <a:tailEnd/>
          </a:ln>
        </p:spPr>
      </p:pic>
      <p:sp>
        <p:nvSpPr>
          <p:cNvPr id="60421" name="Rectangle 5"/>
          <p:cNvSpPr>
            <a:spLocks noChangeArrowheads="1"/>
          </p:cNvSpPr>
          <p:nvPr/>
        </p:nvSpPr>
        <p:spPr bwMode="auto">
          <a:xfrm>
            <a:off x="1325941" y="196453"/>
            <a:ext cx="6492119" cy="1254448"/>
          </a:xfrm>
          <a:prstGeom prst="rect">
            <a:avLst/>
          </a:prstGeom>
          <a:noFill/>
          <a:ln w="12700">
            <a:noFill/>
            <a:miter lim="800000"/>
            <a:headEnd/>
            <a:tailEnd/>
          </a:ln>
        </p:spPr>
        <p:txBody>
          <a:bodyPr lIns="85577" tIns="42038" rIns="85577" bIns="42038">
            <a:spAutoFit/>
          </a:bodyPr>
          <a:lstStyle/>
          <a:p>
            <a:pPr algn="ctr" eaLnBrk="0" hangingPunct="0">
              <a:spcBef>
                <a:spcPct val="50000"/>
              </a:spcBef>
            </a:pPr>
            <a:r>
              <a:rPr lang="en-US" sz="3800" b="1" dirty="0">
                <a:solidFill>
                  <a:srgbClr val="000099"/>
                </a:solidFill>
                <a:latin typeface="Arial Black" pitchFamily="34" charset="0"/>
              </a:rPr>
              <a:t>RESEARCH AND DEVELOPMENT COSTS</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3730">
                                            <p:txEl>
                                              <p:pRg st="0" end="0"/>
                                            </p:txEl>
                                          </p:spTgt>
                                        </p:tgtEl>
                                        <p:attrNameLst>
                                          <p:attrName>style.visibility</p:attrName>
                                        </p:attrNameLst>
                                      </p:cBhvr>
                                      <p:to>
                                        <p:strVal val="visible"/>
                                      </p:to>
                                    </p:set>
                                    <p:anim calcmode="lin" valueType="num">
                                      <p:cBhvr additive="base">
                                        <p:cTn id="7" dur="500" fill="hold"/>
                                        <p:tgtEl>
                                          <p:spTgt spid="7373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3730">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3730">
                                            <p:txEl>
                                              <p:pRg st="1" end="1"/>
                                            </p:txEl>
                                          </p:spTgt>
                                        </p:tgtEl>
                                        <p:attrNameLst>
                                          <p:attrName>style.visibility</p:attrName>
                                        </p:attrNameLst>
                                      </p:cBhvr>
                                      <p:to>
                                        <p:strVal val="visible"/>
                                      </p:to>
                                    </p:set>
                                    <p:anim calcmode="lin" valueType="num">
                                      <p:cBhvr additive="base">
                                        <p:cTn id="11" dur="500" fill="hold"/>
                                        <p:tgtEl>
                                          <p:spTgt spid="73730">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73730">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3730">
                                            <p:txEl>
                                              <p:pRg st="2" end="2"/>
                                            </p:txEl>
                                          </p:spTgt>
                                        </p:tgtEl>
                                        <p:attrNameLst>
                                          <p:attrName>style.visibility</p:attrName>
                                        </p:attrNameLst>
                                      </p:cBhvr>
                                      <p:to>
                                        <p:strVal val="visible"/>
                                      </p:to>
                                    </p:set>
                                    <p:anim calcmode="lin" valueType="num">
                                      <p:cBhvr additive="base">
                                        <p:cTn id="15" dur="500" fill="hold"/>
                                        <p:tgtEl>
                                          <p:spTgt spid="73730">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7373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73730">
                                            <p:txEl>
                                              <p:pRg st="3" end="3"/>
                                            </p:txEl>
                                          </p:spTgt>
                                        </p:tgtEl>
                                        <p:attrNameLst>
                                          <p:attrName>style.visibility</p:attrName>
                                        </p:attrNameLst>
                                      </p:cBhvr>
                                      <p:to>
                                        <p:strVal val="visible"/>
                                      </p:to>
                                    </p:set>
                                    <p:anim calcmode="lin" valueType="num">
                                      <p:cBhvr additive="base">
                                        <p:cTn id="21" dur="500" fill="hold"/>
                                        <p:tgtEl>
                                          <p:spTgt spid="73730">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73730">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73730">
                                            <p:txEl>
                                              <p:pRg st="4" end="4"/>
                                            </p:txEl>
                                          </p:spTgt>
                                        </p:tgtEl>
                                        <p:attrNameLst>
                                          <p:attrName>style.visibility</p:attrName>
                                        </p:attrNameLst>
                                      </p:cBhvr>
                                      <p:to>
                                        <p:strVal val="visible"/>
                                      </p:to>
                                    </p:set>
                                    <p:anim calcmode="lin" valueType="num">
                                      <p:cBhvr additive="base">
                                        <p:cTn id="25" dur="500" fill="hold"/>
                                        <p:tgtEl>
                                          <p:spTgt spid="73730">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73730">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0" grpId="0" build="p" autoUpdateAnimBg="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TotalTime>
  <Words>1439</Words>
  <Application>Microsoft Office PowerPoint</Application>
  <PresentationFormat>On-screen Show (4:3)</PresentationFormat>
  <Paragraphs>190</Paragraphs>
  <Slides>30</Slides>
  <Notes>0</Notes>
  <HiddenSlides>0</HiddenSlides>
  <MMClips>0</MMClips>
  <ScaleCrop>false</ScaleCrop>
  <HeadingPairs>
    <vt:vector size="6" baseType="variant">
      <vt:variant>
        <vt:lpstr>Theme</vt:lpstr>
      </vt:variant>
      <vt:variant>
        <vt:i4>1</vt:i4>
      </vt:variant>
      <vt:variant>
        <vt:lpstr>Embedded OLE Servers</vt:lpstr>
      </vt:variant>
      <vt:variant>
        <vt:i4>4</vt:i4>
      </vt:variant>
      <vt:variant>
        <vt:lpstr>Slide Titles</vt:lpstr>
      </vt:variant>
      <vt:variant>
        <vt:i4>30</vt:i4>
      </vt:variant>
    </vt:vector>
  </HeadingPairs>
  <TitlesOfParts>
    <vt:vector size="35" baseType="lpstr">
      <vt:lpstr>Office Theme</vt:lpstr>
      <vt:lpstr>Microsoft Office Excel Worksheet</vt:lpstr>
      <vt:lpstr>Microsoft Word Document</vt:lpstr>
      <vt:lpstr>Document</vt:lpstr>
      <vt:lpstr>Microsoft Excel Worksheet</vt:lpstr>
      <vt:lpstr>Plant Assets, Natural Resources, and Intangible Assets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STATEMENT PRESENTATION OF ACCUMULATED DEPLETION</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Administrator</cp:lastModifiedBy>
  <cp:revision>6</cp:revision>
  <dcterms:created xsi:type="dcterms:W3CDTF">2013-04-03T06:41:51Z</dcterms:created>
  <dcterms:modified xsi:type="dcterms:W3CDTF">2013-04-03T08:09:44Z</dcterms:modified>
</cp:coreProperties>
</file>