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8"/>
  </p:notesMasterIdLst>
  <p:sldIdLst>
    <p:sldId id="397" r:id="rId3"/>
    <p:sldId id="545" r:id="rId4"/>
    <p:sldId id="528" r:id="rId5"/>
    <p:sldId id="529" r:id="rId6"/>
    <p:sldId id="530" r:id="rId7"/>
    <p:sldId id="531" r:id="rId8"/>
    <p:sldId id="532" r:id="rId9"/>
    <p:sldId id="533" r:id="rId10"/>
    <p:sldId id="534" r:id="rId11"/>
    <p:sldId id="535" r:id="rId12"/>
    <p:sldId id="536" r:id="rId13"/>
    <p:sldId id="537" r:id="rId14"/>
    <p:sldId id="538" r:id="rId15"/>
    <p:sldId id="539" r:id="rId16"/>
    <p:sldId id="540" r:id="rId17"/>
    <p:sldId id="541" r:id="rId18"/>
    <p:sldId id="542" r:id="rId19"/>
    <p:sldId id="543" r:id="rId20"/>
    <p:sldId id="550" r:id="rId21"/>
    <p:sldId id="551" r:id="rId22"/>
    <p:sldId id="554" r:id="rId23"/>
    <p:sldId id="552" r:id="rId24"/>
    <p:sldId id="553" r:id="rId25"/>
    <p:sldId id="394" r:id="rId26"/>
    <p:sldId id="393"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851A3-345D-409B-B064-3FF65F1F36FF}" type="doc">
      <dgm:prSet loTypeId="urn:microsoft.com/office/officeart/2005/8/layout/default#7" loCatId="list" qsTypeId="urn:microsoft.com/office/officeart/2005/8/quickstyle/simple1#31" qsCatId="simple" csTypeId="urn:microsoft.com/office/officeart/2005/8/colors/colorful3" csCatId="colorful" phldr="1"/>
      <dgm:spPr/>
      <dgm:t>
        <a:bodyPr/>
        <a:lstStyle/>
        <a:p>
          <a:endParaRPr lang="en-US"/>
        </a:p>
      </dgm:t>
    </dgm:pt>
    <dgm:pt modelId="{AE5DFE79-46A2-43D4-ACC4-6C9088C26008}">
      <dgm:prSet phldrT="[Text]" custT="1"/>
      <dgm:spPr/>
      <dgm:t>
        <a:bodyPr/>
        <a:lstStyle/>
        <a:p>
          <a:r>
            <a:rPr lang="en-US" sz="2800" b="0" dirty="0" smtClean="0">
              <a:solidFill>
                <a:schemeClr val="tx1"/>
              </a:solidFill>
            </a:rPr>
            <a:t>Drives</a:t>
          </a:r>
          <a:endParaRPr lang="en-US" sz="2800" b="0" dirty="0">
            <a:solidFill>
              <a:schemeClr val="tx1"/>
            </a:solidFill>
          </a:endParaRPr>
        </a:p>
      </dgm:t>
    </dgm:pt>
    <dgm:pt modelId="{A5CC4700-8B9F-4536-9465-0F9646114FAC}" type="parTrans" cxnId="{27AE7F4C-C443-4A1A-8082-1B86AF5F1E06}">
      <dgm:prSet/>
      <dgm:spPr/>
      <dgm:t>
        <a:bodyPr/>
        <a:lstStyle/>
        <a:p>
          <a:endParaRPr lang="en-US" sz="2800" b="0">
            <a:solidFill>
              <a:schemeClr val="tx1"/>
            </a:solidFill>
          </a:endParaRPr>
        </a:p>
      </dgm:t>
    </dgm:pt>
    <dgm:pt modelId="{F2E212D6-94E3-45FB-91D0-AF7EA72F9AEC}" type="sibTrans" cxnId="{27AE7F4C-C443-4A1A-8082-1B86AF5F1E06}">
      <dgm:prSet/>
      <dgm:spPr/>
      <dgm:t>
        <a:bodyPr/>
        <a:lstStyle/>
        <a:p>
          <a:endParaRPr lang="en-US" sz="2800" b="0">
            <a:solidFill>
              <a:schemeClr val="tx1"/>
            </a:solidFill>
          </a:endParaRPr>
        </a:p>
      </dgm:t>
    </dgm:pt>
    <dgm:pt modelId="{7C49CBC4-FB2D-4510-9BAB-B82B4FAE886A}">
      <dgm:prSet custT="1"/>
      <dgm:spPr/>
      <dgm:t>
        <a:bodyPr/>
        <a:lstStyle/>
        <a:p>
          <a:r>
            <a:rPr lang="en-US" sz="2800" b="0" dirty="0" smtClean="0">
              <a:solidFill>
                <a:schemeClr val="tx1"/>
              </a:solidFill>
            </a:rPr>
            <a:t>Stimuli</a:t>
          </a:r>
        </a:p>
      </dgm:t>
    </dgm:pt>
    <dgm:pt modelId="{FE0FA091-F252-4A11-BAA0-1CCB4CE9D493}" type="parTrans" cxnId="{06E9F082-DF8F-4692-956E-88358871A7D5}">
      <dgm:prSet/>
      <dgm:spPr/>
      <dgm:t>
        <a:bodyPr/>
        <a:lstStyle/>
        <a:p>
          <a:endParaRPr lang="en-US" sz="2800" b="0">
            <a:solidFill>
              <a:schemeClr val="tx1"/>
            </a:solidFill>
          </a:endParaRPr>
        </a:p>
      </dgm:t>
    </dgm:pt>
    <dgm:pt modelId="{95DD8D26-E246-43C2-8216-096FAA576957}" type="sibTrans" cxnId="{06E9F082-DF8F-4692-956E-88358871A7D5}">
      <dgm:prSet/>
      <dgm:spPr/>
      <dgm:t>
        <a:bodyPr/>
        <a:lstStyle/>
        <a:p>
          <a:endParaRPr lang="en-US" sz="2800" b="0">
            <a:solidFill>
              <a:schemeClr val="tx1"/>
            </a:solidFill>
          </a:endParaRPr>
        </a:p>
      </dgm:t>
    </dgm:pt>
    <dgm:pt modelId="{0DA29035-C69B-4217-B19A-9C2F6841B6DC}">
      <dgm:prSet custT="1"/>
      <dgm:spPr/>
      <dgm:t>
        <a:bodyPr/>
        <a:lstStyle/>
        <a:p>
          <a:r>
            <a:rPr lang="en-US" sz="2800" b="0" dirty="0" smtClean="0">
              <a:solidFill>
                <a:schemeClr val="tx1"/>
              </a:solidFill>
            </a:rPr>
            <a:t>Cues</a:t>
          </a:r>
        </a:p>
      </dgm:t>
    </dgm:pt>
    <dgm:pt modelId="{A7772B20-0B9C-4C03-93AC-3AEBFAE0402C}" type="parTrans" cxnId="{240A6B3C-88C2-4B68-AA8A-26D05FB2B7EC}">
      <dgm:prSet/>
      <dgm:spPr/>
      <dgm:t>
        <a:bodyPr/>
        <a:lstStyle/>
        <a:p>
          <a:endParaRPr lang="en-US" sz="2800" b="0">
            <a:solidFill>
              <a:schemeClr val="tx1"/>
            </a:solidFill>
          </a:endParaRPr>
        </a:p>
      </dgm:t>
    </dgm:pt>
    <dgm:pt modelId="{F41C0DFB-336D-4AD3-ADE2-1862D950A0EB}" type="sibTrans" cxnId="{240A6B3C-88C2-4B68-AA8A-26D05FB2B7EC}">
      <dgm:prSet/>
      <dgm:spPr/>
      <dgm:t>
        <a:bodyPr/>
        <a:lstStyle/>
        <a:p>
          <a:endParaRPr lang="en-US" sz="2800" b="0">
            <a:solidFill>
              <a:schemeClr val="tx1"/>
            </a:solidFill>
          </a:endParaRPr>
        </a:p>
      </dgm:t>
    </dgm:pt>
    <dgm:pt modelId="{66904DB2-4985-4387-BD43-5D60311641E7}">
      <dgm:prSet custT="1"/>
      <dgm:spPr/>
      <dgm:t>
        <a:bodyPr/>
        <a:lstStyle/>
        <a:p>
          <a:r>
            <a:rPr lang="en-US" sz="2800" b="0" dirty="0" smtClean="0">
              <a:solidFill>
                <a:schemeClr val="tx1"/>
              </a:solidFill>
            </a:rPr>
            <a:t>Responses</a:t>
          </a:r>
        </a:p>
      </dgm:t>
    </dgm:pt>
    <dgm:pt modelId="{04605F0D-5E5C-4B1C-AA42-362077C71B4A}" type="parTrans" cxnId="{BCFA6126-12EB-48FC-A979-9F889686A946}">
      <dgm:prSet/>
      <dgm:spPr/>
      <dgm:t>
        <a:bodyPr/>
        <a:lstStyle/>
        <a:p>
          <a:endParaRPr lang="en-US" sz="2800" b="0">
            <a:solidFill>
              <a:schemeClr val="tx1"/>
            </a:solidFill>
          </a:endParaRPr>
        </a:p>
      </dgm:t>
    </dgm:pt>
    <dgm:pt modelId="{E393EDC9-016E-4579-9ACF-F55920064799}" type="sibTrans" cxnId="{BCFA6126-12EB-48FC-A979-9F889686A946}">
      <dgm:prSet/>
      <dgm:spPr/>
      <dgm:t>
        <a:bodyPr/>
        <a:lstStyle/>
        <a:p>
          <a:endParaRPr lang="en-US" sz="2800" b="0">
            <a:solidFill>
              <a:schemeClr val="tx1"/>
            </a:solidFill>
          </a:endParaRPr>
        </a:p>
      </dgm:t>
    </dgm:pt>
    <dgm:pt modelId="{84319CD8-6FAC-4609-A42C-7B25D232A6A3}">
      <dgm:prSet custT="1"/>
      <dgm:spPr/>
      <dgm:t>
        <a:bodyPr/>
        <a:lstStyle/>
        <a:p>
          <a:r>
            <a:rPr lang="en-US" sz="2800" b="0" dirty="0" smtClean="0">
              <a:solidFill>
                <a:schemeClr val="tx1"/>
              </a:solidFill>
            </a:rPr>
            <a:t>Reinforcement</a:t>
          </a:r>
        </a:p>
      </dgm:t>
    </dgm:pt>
    <dgm:pt modelId="{8E798807-09BD-4F6C-98AE-8CA0438BE564}" type="parTrans" cxnId="{01168033-AAB7-4D81-9C89-9045BEE28143}">
      <dgm:prSet/>
      <dgm:spPr/>
      <dgm:t>
        <a:bodyPr/>
        <a:lstStyle/>
        <a:p>
          <a:endParaRPr lang="en-US" sz="2800" b="0">
            <a:solidFill>
              <a:schemeClr val="tx1"/>
            </a:solidFill>
          </a:endParaRPr>
        </a:p>
      </dgm:t>
    </dgm:pt>
    <dgm:pt modelId="{A0F8D967-7EE9-4C5D-ACBA-E3A649FC47DE}" type="sibTrans" cxnId="{01168033-AAB7-4D81-9C89-9045BEE28143}">
      <dgm:prSet/>
      <dgm:spPr/>
      <dgm:t>
        <a:bodyPr/>
        <a:lstStyle/>
        <a:p>
          <a:endParaRPr lang="en-US" sz="2800" b="0">
            <a:solidFill>
              <a:schemeClr val="tx1"/>
            </a:solidFill>
          </a:endParaRPr>
        </a:p>
      </dgm:t>
    </dgm:pt>
    <dgm:pt modelId="{52267391-6F3A-4765-A1D5-ACFE429C1040}" type="pres">
      <dgm:prSet presAssocID="{306851A3-345D-409B-B064-3FF65F1F36FF}" presName="diagram" presStyleCnt="0">
        <dgm:presLayoutVars>
          <dgm:dir/>
          <dgm:resizeHandles val="exact"/>
        </dgm:presLayoutVars>
      </dgm:prSet>
      <dgm:spPr/>
      <dgm:t>
        <a:bodyPr/>
        <a:lstStyle/>
        <a:p>
          <a:endParaRPr lang="en-US"/>
        </a:p>
      </dgm:t>
    </dgm:pt>
    <dgm:pt modelId="{2CB33DE3-FDC6-48DE-A37A-DCC9995E8F02}" type="pres">
      <dgm:prSet presAssocID="{AE5DFE79-46A2-43D4-ACC4-6C9088C26008}" presName="node" presStyleLbl="node1" presStyleIdx="0" presStyleCnt="5">
        <dgm:presLayoutVars>
          <dgm:bulletEnabled val="1"/>
        </dgm:presLayoutVars>
      </dgm:prSet>
      <dgm:spPr/>
      <dgm:t>
        <a:bodyPr/>
        <a:lstStyle/>
        <a:p>
          <a:endParaRPr lang="en-US"/>
        </a:p>
      </dgm:t>
    </dgm:pt>
    <dgm:pt modelId="{F3E510A6-2A28-4BEA-BEE0-3260757FD6D1}" type="pres">
      <dgm:prSet presAssocID="{F2E212D6-94E3-45FB-91D0-AF7EA72F9AEC}" presName="sibTrans" presStyleCnt="0"/>
      <dgm:spPr/>
    </dgm:pt>
    <dgm:pt modelId="{55F6C242-27F5-4749-8FFB-85127E8D6BE4}" type="pres">
      <dgm:prSet presAssocID="{7C49CBC4-FB2D-4510-9BAB-B82B4FAE886A}" presName="node" presStyleLbl="node1" presStyleIdx="1" presStyleCnt="5">
        <dgm:presLayoutVars>
          <dgm:bulletEnabled val="1"/>
        </dgm:presLayoutVars>
      </dgm:prSet>
      <dgm:spPr/>
      <dgm:t>
        <a:bodyPr/>
        <a:lstStyle/>
        <a:p>
          <a:endParaRPr lang="en-US"/>
        </a:p>
      </dgm:t>
    </dgm:pt>
    <dgm:pt modelId="{95DBE03E-072E-406C-B533-EE05363B4C64}" type="pres">
      <dgm:prSet presAssocID="{95DD8D26-E246-43C2-8216-096FAA576957}" presName="sibTrans" presStyleCnt="0"/>
      <dgm:spPr/>
    </dgm:pt>
    <dgm:pt modelId="{412C2AC5-AF50-44B1-B0F4-16CE6BB120CF}" type="pres">
      <dgm:prSet presAssocID="{0DA29035-C69B-4217-B19A-9C2F6841B6DC}" presName="node" presStyleLbl="node1" presStyleIdx="2" presStyleCnt="5">
        <dgm:presLayoutVars>
          <dgm:bulletEnabled val="1"/>
        </dgm:presLayoutVars>
      </dgm:prSet>
      <dgm:spPr/>
      <dgm:t>
        <a:bodyPr/>
        <a:lstStyle/>
        <a:p>
          <a:endParaRPr lang="en-US"/>
        </a:p>
      </dgm:t>
    </dgm:pt>
    <dgm:pt modelId="{610D45DE-736B-4D8B-9E85-1653659AE4F0}" type="pres">
      <dgm:prSet presAssocID="{F41C0DFB-336D-4AD3-ADE2-1862D950A0EB}" presName="sibTrans" presStyleCnt="0"/>
      <dgm:spPr/>
    </dgm:pt>
    <dgm:pt modelId="{AB3C6CB8-078A-4C74-9321-9E34A6627C4C}" type="pres">
      <dgm:prSet presAssocID="{66904DB2-4985-4387-BD43-5D60311641E7}" presName="node" presStyleLbl="node1" presStyleIdx="3" presStyleCnt="5" custScaleX="134192" custLinFactNeighborX="-22938" custLinFactNeighborY="-1105">
        <dgm:presLayoutVars>
          <dgm:bulletEnabled val="1"/>
        </dgm:presLayoutVars>
      </dgm:prSet>
      <dgm:spPr/>
      <dgm:t>
        <a:bodyPr/>
        <a:lstStyle/>
        <a:p>
          <a:endParaRPr lang="en-US"/>
        </a:p>
      </dgm:t>
    </dgm:pt>
    <dgm:pt modelId="{E2BC3299-C159-4A88-BF02-709B16192C5F}" type="pres">
      <dgm:prSet presAssocID="{E393EDC9-016E-4579-9ACF-F55920064799}" presName="sibTrans" presStyleCnt="0"/>
      <dgm:spPr/>
    </dgm:pt>
    <dgm:pt modelId="{7F59B442-7E6C-458C-B713-8BA62BC48A05}" type="pres">
      <dgm:prSet presAssocID="{84319CD8-6FAC-4609-A42C-7B25D232A6A3}" presName="node" presStyleLbl="node1" presStyleIdx="4" presStyleCnt="5" custScaleX="155052">
        <dgm:presLayoutVars>
          <dgm:bulletEnabled val="1"/>
        </dgm:presLayoutVars>
      </dgm:prSet>
      <dgm:spPr/>
      <dgm:t>
        <a:bodyPr/>
        <a:lstStyle/>
        <a:p>
          <a:endParaRPr lang="en-US"/>
        </a:p>
      </dgm:t>
    </dgm:pt>
  </dgm:ptLst>
  <dgm:cxnLst>
    <dgm:cxn modelId="{06E9F082-DF8F-4692-956E-88358871A7D5}" srcId="{306851A3-345D-409B-B064-3FF65F1F36FF}" destId="{7C49CBC4-FB2D-4510-9BAB-B82B4FAE886A}" srcOrd="1" destOrd="0" parTransId="{FE0FA091-F252-4A11-BAA0-1CCB4CE9D493}" sibTransId="{95DD8D26-E246-43C2-8216-096FAA576957}"/>
    <dgm:cxn modelId="{B5C20435-3D4C-4DE6-83A6-0092461D4EDD}" type="presOf" srcId="{66904DB2-4985-4387-BD43-5D60311641E7}" destId="{AB3C6CB8-078A-4C74-9321-9E34A6627C4C}" srcOrd="0" destOrd="0" presId="urn:microsoft.com/office/officeart/2005/8/layout/default#7"/>
    <dgm:cxn modelId="{D4100A15-C060-4CA8-AC91-FBD5501B135C}" type="presOf" srcId="{84319CD8-6FAC-4609-A42C-7B25D232A6A3}" destId="{7F59B442-7E6C-458C-B713-8BA62BC48A05}" srcOrd="0" destOrd="0" presId="urn:microsoft.com/office/officeart/2005/8/layout/default#7"/>
    <dgm:cxn modelId="{08DBBE53-F4F1-407E-B675-22515A1CC6EB}" type="presOf" srcId="{AE5DFE79-46A2-43D4-ACC4-6C9088C26008}" destId="{2CB33DE3-FDC6-48DE-A37A-DCC9995E8F02}" srcOrd="0" destOrd="0" presId="urn:microsoft.com/office/officeart/2005/8/layout/default#7"/>
    <dgm:cxn modelId="{FBC69E3F-D885-4421-BA93-43081FA886A2}" type="presOf" srcId="{306851A3-345D-409B-B064-3FF65F1F36FF}" destId="{52267391-6F3A-4765-A1D5-ACFE429C1040}" srcOrd="0" destOrd="0" presId="urn:microsoft.com/office/officeart/2005/8/layout/default#7"/>
    <dgm:cxn modelId="{692BB979-BF6C-4296-97F7-71D88ED51CCF}" type="presOf" srcId="{7C49CBC4-FB2D-4510-9BAB-B82B4FAE886A}" destId="{55F6C242-27F5-4749-8FFB-85127E8D6BE4}" srcOrd="0" destOrd="0" presId="urn:microsoft.com/office/officeart/2005/8/layout/default#7"/>
    <dgm:cxn modelId="{00CA6E60-C26B-4FDE-9D53-A11413E62B77}" type="presOf" srcId="{0DA29035-C69B-4217-B19A-9C2F6841B6DC}" destId="{412C2AC5-AF50-44B1-B0F4-16CE6BB120CF}" srcOrd="0" destOrd="0" presId="urn:microsoft.com/office/officeart/2005/8/layout/default#7"/>
    <dgm:cxn modelId="{01168033-AAB7-4D81-9C89-9045BEE28143}" srcId="{306851A3-345D-409B-B064-3FF65F1F36FF}" destId="{84319CD8-6FAC-4609-A42C-7B25D232A6A3}" srcOrd="4" destOrd="0" parTransId="{8E798807-09BD-4F6C-98AE-8CA0438BE564}" sibTransId="{A0F8D967-7EE9-4C5D-ACBA-E3A649FC47DE}"/>
    <dgm:cxn modelId="{240A6B3C-88C2-4B68-AA8A-26D05FB2B7EC}" srcId="{306851A3-345D-409B-B064-3FF65F1F36FF}" destId="{0DA29035-C69B-4217-B19A-9C2F6841B6DC}" srcOrd="2" destOrd="0" parTransId="{A7772B20-0B9C-4C03-93AC-3AEBFAE0402C}" sibTransId="{F41C0DFB-336D-4AD3-ADE2-1862D950A0EB}"/>
    <dgm:cxn modelId="{27AE7F4C-C443-4A1A-8082-1B86AF5F1E06}" srcId="{306851A3-345D-409B-B064-3FF65F1F36FF}" destId="{AE5DFE79-46A2-43D4-ACC4-6C9088C26008}" srcOrd="0" destOrd="0" parTransId="{A5CC4700-8B9F-4536-9465-0F9646114FAC}" sibTransId="{F2E212D6-94E3-45FB-91D0-AF7EA72F9AEC}"/>
    <dgm:cxn modelId="{BCFA6126-12EB-48FC-A979-9F889686A946}" srcId="{306851A3-345D-409B-B064-3FF65F1F36FF}" destId="{66904DB2-4985-4387-BD43-5D60311641E7}" srcOrd="3" destOrd="0" parTransId="{04605F0D-5E5C-4B1C-AA42-362077C71B4A}" sibTransId="{E393EDC9-016E-4579-9ACF-F55920064799}"/>
    <dgm:cxn modelId="{84CEF3C5-A6D3-4CA7-9D32-C96B39014893}" type="presParOf" srcId="{52267391-6F3A-4765-A1D5-ACFE429C1040}" destId="{2CB33DE3-FDC6-48DE-A37A-DCC9995E8F02}" srcOrd="0" destOrd="0" presId="urn:microsoft.com/office/officeart/2005/8/layout/default#7"/>
    <dgm:cxn modelId="{FD26CDC8-145C-48B6-86EC-1F380958D49D}" type="presParOf" srcId="{52267391-6F3A-4765-A1D5-ACFE429C1040}" destId="{F3E510A6-2A28-4BEA-BEE0-3260757FD6D1}" srcOrd="1" destOrd="0" presId="urn:microsoft.com/office/officeart/2005/8/layout/default#7"/>
    <dgm:cxn modelId="{B49258D8-EE61-42AC-AA5B-CD71A4A3B940}" type="presParOf" srcId="{52267391-6F3A-4765-A1D5-ACFE429C1040}" destId="{55F6C242-27F5-4749-8FFB-85127E8D6BE4}" srcOrd="2" destOrd="0" presId="urn:microsoft.com/office/officeart/2005/8/layout/default#7"/>
    <dgm:cxn modelId="{1F53DC05-1A53-43E1-8E93-C6B85E018F7D}" type="presParOf" srcId="{52267391-6F3A-4765-A1D5-ACFE429C1040}" destId="{95DBE03E-072E-406C-B533-EE05363B4C64}" srcOrd="3" destOrd="0" presId="urn:microsoft.com/office/officeart/2005/8/layout/default#7"/>
    <dgm:cxn modelId="{B5F2D612-8BD7-4FD0-9FAA-0092408B5734}" type="presParOf" srcId="{52267391-6F3A-4765-A1D5-ACFE429C1040}" destId="{412C2AC5-AF50-44B1-B0F4-16CE6BB120CF}" srcOrd="4" destOrd="0" presId="urn:microsoft.com/office/officeart/2005/8/layout/default#7"/>
    <dgm:cxn modelId="{F4F78B8C-0580-41E5-AE4A-3B379A4B4D43}" type="presParOf" srcId="{52267391-6F3A-4765-A1D5-ACFE429C1040}" destId="{610D45DE-736B-4D8B-9E85-1653659AE4F0}" srcOrd="5" destOrd="0" presId="urn:microsoft.com/office/officeart/2005/8/layout/default#7"/>
    <dgm:cxn modelId="{B620B80B-3E03-40C3-B09D-2329518A65B2}" type="presParOf" srcId="{52267391-6F3A-4765-A1D5-ACFE429C1040}" destId="{AB3C6CB8-078A-4C74-9321-9E34A6627C4C}" srcOrd="6" destOrd="0" presId="urn:microsoft.com/office/officeart/2005/8/layout/default#7"/>
    <dgm:cxn modelId="{1653CCED-CAF1-44BB-B1A4-4298294DCCC7}" type="presParOf" srcId="{52267391-6F3A-4765-A1D5-ACFE429C1040}" destId="{E2BC3299-C159-4A88-BF02-709B16192C5F}" srcOrd="7" destOrd="0" presId="urn:microsoft.com/office/officeart/2005/8/layout/default#7"/>
    <dgm:cxn modelId="{36F4BBB4-8500-4642-B92C-CE8EA576FBC5}" type="presParOf" srcId="{52267391-6F3A-4765-A1D5-ACFE429C1040}" destId="{7F59B442-7E6C-458C-B713-8BA62BC48A05}" srcOrd="8" destOrd="0" presId="urn:microsoft.com/office/officeart/2005/8/layout/default#7"/>
  </dgm:cxnLst>
  <dgm:bg/>
  <dgm:whole/>
</dgm:dataModel>
</file>

<file path=ppt/diagrams/data2.xml><?xml version="1.0" encoding="utf-8"?>
<dgm:dataModel xmlns:dgm="http://schemas.openxmlformats.org/drawingml/2006/diagram" xmlns:a="http://schemas.openxmlformats.org/drawingml/2006/main">
  <dgm:ptLst>
    <dgm:pt modelId="{B1D6FCAA-7625-4BFF-838C-947BFFC7A671}" type="doc">
      <dgm:prSet loTypeId="urn:microsoft.com/office/officeart/2005/8/layout/vList2" loCatId="list" qsTypeId="urn:microsoft.com/office/officeart/2005/8/quickstyle/simple1#32" qsCatId="simple" csTypeId="urn:microsoft.com/office/officeart/2005/8/colors/colorful4" csCatId="colorful"/>
      <dgm:spPr/>
      <dgm:t>
        <a:bodyPr/>
        <a:lstStyle/>
        <a:p>
          <a:endParaRPr lang="en-US"/>
        </a:p>
      </dgm:t>
    </dgm:pt>
    <dgm:pt modelId="{C0271923-29E4-416C-8B62-8E5CAAA8BEF6}">
      <dgm:prSet/>
      <dgm:spPr/>
      <dgm:t>
        <a:bodyPr/>
        <a:lstStyle/>
        <a:p>
          <a:pPr algn="ctr" rtl="0"/>
          <a:r>
            <a:rPr lang="en-US" dirty="0" smtClean="0">
              <a:solidFill>
                <a:schemeClr val="tx1"/>
              </a:solidFill>
            </a:rPr>
            <a:t>Complex buying behavior</a:t>
          </a:r>
          <a:endParaRPr lang="en-US" dirty="0">
            <a:solidFill>
              <a:schemeClr val="tx1"/>
            </a:solidFill>
          </a:endParaRPr>
        </a:p>
      </dgm:t>
    </dgm:pt>
    <dgm:pt modelId="{A41C8403-A274-4AD4-86E8-768D10A49EE4}" type="parTrans" cxnId="{7CC5564D-AE89-45A2-AE10-544A42141DA5}">
      <dgm:prSet/>
      <dgm:spPr/>
      <dgm:t>
        <a:bodyPr/>
        <a:lstStyle/>
        <a:p>
          <a:pPr algn="ctr"/>
          <a:endParaRPr lang="en-US">
            <a:solidFill>
              <a:schemeClr val="tx1"/>
            </a:solidFill>
          </a:endParaRPr>
        </a:p>
      </dgm:t>
    </dgm:pt>
    <dgm:pt modelId="{85127804-A673-4351-A289-A8D41D92BFF7}" type="sibTrans" cxnId="{7CC5564D-AE89-45A2-AE10-544A42141DA5}">
      <dgm:prSet/>
      <dgm:spPr/>
      <dgm:t>
        <a:bodyPr/>
        <a:lstStyle/>
        <a:p>
          <a:pPr algn="ctr"/>
          <a:endParaRPr lang="en-US">
            <a:solidFill>
              <a:schemeClr val="tx1"/>
            </a:solidFill>
          </a:endParaRPr>
        </a:p>
      </dgm:t>
    </dgm:pt>
    <dgm:pt modelId="{91C75786-FCFA-4955-8616-96C62DB81328}">
      <dgm:prSet/>
      <dgm:spPr/>
      <dgm:t>
        <a:bodyPr/>
        <a:lstStyle/>
        <a:p>
          <a:pPr algn="ctr" rtl="0"/>
          <a:r>
            <a:rPr lang="en-US" dirty="0" smtClean="0">
              <a:solidFill>
                <a:schemeClr val="tx1"/>
              </a:solidFill>
            </a:rPr>
            <a:t>Dissonance-reducing buying behavior</a:t>
          </a:r>
          <a:endParaRPr lang="en-US" dirty="0">
            <a:solidFill>
              <a:schemeClr val="tx1"/>
            </a:solidFill>
          </a:endParaRPr>
        </a:p>
      </dgm:t>
    </dgm:pt>
    <dgm:pt modelId="{07315B0E-7C20-4F83-83C1-725421D519B4}" type="parTrans" cxnId="{B6E35F99-DFE8-4A84-8528-5EE2693A774F}">
      <dgm:prSet/>
      <dgm:spPr/>
      <dgm:t>
        <a:bodyPr/>
        <a:lstStyle/>
        <a:p>
          <a:pPr algn="ctr"/>
          <a:endParaRPr lang="en-US">
            <a:solidFill>
              <a:schemeClr val="tx1"/>
            </a:solidFill>
          </a:endParaRPr>
        </a:p>
      </dgm:t>
    </dgm:pt>
    <dgm:pt modelId="{ECE08A68-B651-4790-8B90-285D312ECE8C}" type="sibTrans" cxnId="{B6E35F99-DFE8-4A84-8528-5EE2693A774F}">
      <dgm:prSet/>
      <dgm:spPr/>
      <dgm:t>
        <a:bodyPr/>
        <a:lstStyle/>
        <a:p>
          <a:pPr algn="ctr"/>
          <a:endParaRPr lang="en-US">
            <a:solidFill>
              <a:schemeClr val="tx1"/>
            </a:solidFill>
          </a:endParaRPr>
        </a:p>
      </dgm:t>
    </dgm:pt>
    <dgm:pt modelId="{68F1E131-B923-4DDF-816C-73A924F13D2A}">
      <dgm:prSet/>
      <dgm:spPr/>
      <dgm:t>
        <a:bodyPr/>
        <a:lstStyle/>
        <a:p>
          <a:pPr algn="ctr" rtl="0"/>
          <a:r>
            <a:rPr lang="en-US" dirty="0" smtClean="0">
              <a:solidFill>
                <a:schemeClr val="tx1"/>
              </a:solidFill>
            </a:rPr>
            <a:t>Habitual buying behavior</a:t>
          </a:r>
          <a:endParaRPr lang="en-US" dirty="0">
            <a:solidFill>
              <a:schemeClr val="tx1"/>
            </a:solidFill>
          </a:endParaRPr>
        </a:p>
      </dgm:t>
    </dgm:pt>
    <dgm:pt modelId="{FDEDCA28-9B85-4E5C-A50C-B5E767661BD0}" type="parTrans" cxnId="{57F1DADF-77DE-4968-90AB-161BBBEAFF67}">
      <dgm:prSet/>
      <dgm:spPr/>
      <dgm:t>
        <a:bodyPr/>
        <a:lstStyle/>
        <a:p>
          <a:pPr algn="ctr"/>
          <a:endParaRPr lang="en-US">
            <a:solidFill>
              <a:schemeClr val="tx1"/>
            </a:solidFill>
          </a:endParaRPr>
        </a:p>
      </dgm:t>
    </dgm:pt>
    <dgm:pt modelId="{F2688D9F-2775-43CB-AED8-EF6C8264A0D5}" type="sibTrans" cxnId="{57F1DADF-77DE-4968-90AB-161BBBEAFF67}">
      <dgm:prSet/>
      <dgm:spPr/>
      <dgm:t>
        <a:bodyPr/>
        <a:lstStyle/>
        <a:p>
          <a:pPr algn="ctr"/>
          <a:endParaRPr lang="en-US">
            <a:solidFill>
              <a:schemeClr val="tx1"/>
            </a:solidFill>
          </a:endParaRPr>
        </a:p>
      </dgm:t>
    </dgm:pt>
    <dgm:pt modelId="{5218F78E-1F1D-4E80-B52E-18810C3E5059}">
      <dgm:prSet/>
      <dgm:spPr/>
      <dgm:t>
        <a:bodyPr/>
        <a:lstStyle/>
        <a:p>
          <a:pPr algn="ctr" rtl="0"/>
          <a:r>
            <a:rPr lang="en-US" dirty="0" smtClean="0">
              <a:solidFill>
                <a:schemeClr val="tx1"/>
              </a:solidFill>
            </a:rPr>
            <a:t>Variety-seeking buying behavior</a:t>
          </a:r>
          <a:endParaRPr lang="en-US" dirty="0">
            <a:solidFill>
              <a:schemeClr val="tx1"/>
            </a:solidFill>
          </a:endParaRPr>
        </a:p>
      </dgm:t>
    </dgm:pt>
    <dgm:pt modelId="{2D16C0A6-6A24-49AA-BC59-F6B782F3CD08}" type="parTrans" cxnId="{DB235C56-53BB-4C61-96C4-E6329A056B57}">
      <dgm:prSet/>
      <dgm:spPr/>
      <dgm:t>
        <a:bodyPr/>
        <a:lstStyle/>
        <a:p>
          <a:pPr algn="ctr"/>
          <a:endParaRPr lang="en-US">
            <a:solidFill>
              <a:schemeClr val="tx1"/>
            </a:solidFill>
          </a:endParaRPr>
        </a:p>
      </dgm:t>
    </dgm:pt>
    <dgm:pt modelId="{2ADF7AF1-B719-46F4-B36D-5BC008ED900C}" type="sibTrans" cxnId="{DB235C56-53BB-4C61-96C4-E6329A056B57}">
      <dgm:prSet/>
      <dgm:spPr/>
      <dgm:t>
        <a:bodyPr/>
        <a:lstStyle/>
        <a:p>
          <a:pPr algn="ctr"/>
          <a:endParaRPr lang="en-US">
            <a:solidFill>
              <a:schemeClr val="tx1"/>
            </a:solidFill>
          </a:endParaRPr>
        </a:p>
      </dgm:t>
    </dgm:pt>
    <dgm:pt modelId="{0D2C8AE0-E7A6-4B6F-9259-007B921CA3A8}" type="pres">
      <dgm:prSet presAssocID="{B1D6FCAA-7625-4BFF-838C-947BFFC7A671}" presName="linear" presStyleCnt="0">
        <dgm:presLayoutVars>
          <dgm:animLvl val="lvl"/>
          <dgm:resizeHandles val="exact"/>
        </dgm:presLayoutVars>
      </dgm:prSet>
      <dgm:spPr/>
      <dgm:t>
        <a:bodyPr/>
        <a:lstStyle/>
        <a:p>
          <a:endParaRPr lang="en-US"/>
        </a:p>
      </dgm:t>
    </dgm:pt>
    <dgm:pt modelId="{3D19A122-826E-4E0F-BD5C-BE56947F6C76}" type="pres">
      <dgm:prSet presAssocID="{C0271923-29E4-416C-8B62-8E5CAAA8BEF6}" presName="parentText" presStyleLbl="node1" presStyleIdx="0" presStyleCnt="4">
        <dgm:presLayoutVars>
          <dgm:chMax val="0"/>
          <dgm:bulletEnabled val="1"/>
        </dgm:presLayoutVars>
      </dgm:prSet>
      <dgm:spPr/>
      <dgm:t>
        <a:bodyPr/>
        <a:lstStyle/>
        <a:p>
          <a:endParaRPr lang="en-US"/>
        </a:p>
      </dgm:t>
    </dgm:pt>
    <dgm:pt modelId="{4A27624A-1CA8-4728-924F-F06ACCEFFDFF}" type="pres">
      <dgm:prSet presAssocID="{85127804-A673-4351-A289-A8D41D92BFF7}" presName="spacer" presStyleCnt="0"/>
      <dgm:spPr/>
      <dgm:t>
        <a:bodyPr/>
        <a:lstStyle/>
        <a:p>
          <a:endParaRPr lang="en-US"/>
        </a:p>
      </dgm:t>
    </dgm:pt>
    <dgm:pt modelId="{784BC4F4-AE23-4FC4-9FA8-772D6BBFA290}" type="pres">
      <dgm:prSet presAssocID="{91C75786-FCFA-4955-8616-96C62DB81328}" presName="parentText" presStyleLbl="node1" presStyleIdx="1" presStyleCnt="4">
        <dgm:presLayoutVars>
          <dgm:chMax val="0"/>
          <dgm:bulletEnabled val="1"/>
        </dgm:presLayoutVars>
      </dgm:prSet>
      <dgm:spPr/>
      <dgm:t>
        <a:bodyPr/>
        <a:lstStyle/>
        <a:p>
          <a:endParaRPr lang="en-US"/>
        </a:p>
      </dgm:t>
    </dgm:pt>
    <dgm:pt modelId="{B538D187-CD83-4015-8735-0679711A723E}" type="pres">
      <dgm:prSet presAssocID="{ECE08A68-B651-4790-8B90-285D312ECE8C}" presName="spacer" presStyleCnt="0"/>
      <dgm:spPr/>
      <dgm:t>
        <a:bodyPr/>
        <a:lstStyle/>
        <a:p>
          <a:endParaRPr lang="en-US"/>
        </a:p>
      </dgm:t>
    </dgm:pt>
    <dgm:pt modelId="{52F2FEBE-EA07-4E06-AA92-4DFC4745A1AC}" type="pres">
      <dgm:prSet presAssocID="{68F1E131-B923-4DDF-816C-73A924F13D2A}" presName="parentText" presStyleLbl="node1" presStyleIdx="2" presStyleCnt="4">
        <dgm:presLayoutVars>
          <dgm:chMax val="0"/>
          <dgm:bulletEnabled val="1"/>
        </dgm:presLayoutVars>
      </dgm:prSet>
      <dgm:spPr/>
      <dgm:t>
        <a:bodyPr/>
        <a:lstStyle/>
        <a:p>
          <a:endParaRPr lang="en-US"/>
        </a:p>
      </dgm:t>
    </dgm:pt>
    <dgm:pt modelId="{33BBD7D3-6474-493B-AF08-46CAA2C62B15}" type="pres">
      <dgm:prSet presAssocID="{F2688D9F-2775-43CB-AED8-EF6C8264A0D5}" presName="spacer" presStyleCnt="0"/>
      <dgm:spPr/>
      <dgm:t>
        <a:bodyPr/>
        <a:lstStyle/>
        <a:p>
          <a:endParaRPr lang="en-US"/>
        </a:p>
      </dgm:t>
    </dgm:pt>
    <dgm:pt modelId="{00F8E4BF-B9F1-486D-AD19-1C1412A8FEB2}" type="pres">
      <dgm:prSet presAssocID="{5218F78E-1F1D-4E80-B52E-18810C3E5059}" presName="parentText" presStyleLbl="node1" presStyleIdx="3" presStyleCnt="4">
        <dgm:presLayoutVars>
          <dgm:chMax val="0"/>
          <dgm:bulletEnabled val="1"/>
        </dgm:presLayoutVars>
      </dgm:prSet>
      <dgm:spPr/>
      <dgm:t>
        <a:bodyPr/>
        <a:lstStyle/>
        <a:p>
          <a:endParaRPr lang="en-US"/>
        </a:p>
      </dgm:t>
    </dgm:pt>
  </dgm:ptLst>
  <dgm:cxnLst>
    <dgm:cxn modelId="{0BD06033-F4CB-4728-95DE-DC7E7A9164CA}" type="presOf" srcId="{91C75786-FCFA-4955-8616-96C62DB81328}" destId="{784BC4F4-AE23-4FC4-9FA8-772D6BBFA290}" srcOrd="0" destOrd="0" presId="urn:microsoft.com/office/officeart/2005/8/layout/vList2"/>
    <dgm:cxn modelId="{7CC5564D-AE89-45A2-AE10-544A42141DA5}" srcId="{B1D6FCAA-7625-4BFF-838C-947BFFC7A671}" destId="{C0271923-29E4-416C-8B62-8E5CAAA8BEF6}" srcOrd="0" destOrd="0" parTransId="{A41C8403-A274-4AD4-86E8-768D10A49EE4}" sibTransId="{85127804-A673-4351-A289-A8D41D92BFF7}"/>
    <dgm:cxn modelId="{DAF7539E-8B5D-45F6-A282-59DAF9BCF16D}" type="presOf" srcId="{C0271923-29E4-416C-8B62-8E5CAAA8BEF6}" destId="{3D19A122-826E-4E0F-BD5C-BE56947F6C76}" srcOrd="0" destOrd="0" presId="urn:microsoft.com/office/officeart/2005/8/layout/vList2"/>
    <dgm:cxn modelId="{B6E35F99-DFE8-4A84-8528-5EE2693A774F}" srcId="{B1D6FCAA-7625-4BFF-838C-947BFFC7A671}" destId="{91C75786-FCFA-4955-8616-96C62DB81328}" srcOrd="1" destOrd="0" parTransId="{07315B0E-7C20-4F83-83C1-725421D519B4}" sibTransId="{ECE08A68-B651-4790-8B90-285D312ECE8C}"/>
    <dgm:cxn modelId="{DB235C56-53BB-4C61-96C4-E6329A056B57}" srcId="{B1D6FCAA-7625-4BFF-838C-947BFFC7A671}" destId="{5218F78E-1F1D-4E80-B52E-18810C3E5059}" srcOrd="3" destOrd="0" parTransId="{2D16C0A6-6A24-49AA-BC59-F6B782F3CD08}" sibTransId="{2ADF7AF1-B719-46F4-B36D-5BC008ED900C}"/>
    <dgm:cxn modelId="{57F1DADF-77DE-4968-90AB-161BBBEAFF67}" srcId="{B1D6FCAA-7625-4BFF-838C-947BFFC7A671}" destId="{68F1E131-B923-4DDF-816C-73A924F13D2A}" srcOrd="2" destOrd="0" parTransId="{FDEDCA28-9B85-4E5C-A50C-B5E767661BD0}" sibTransId="{F2688D9F-2775-43CB-AED8-EF6C8264A0D5}"/>
    <dgm:cxn modelId="{CB2A68D6-0972-49F4-8DF4-81090863A9FB}" type="presOf" srcId="{B1D6FCAA-7625-4BFF-838C-947BFFC7A671}" destId="{0D2C8AE0-E7A6-4B6F-9259-007B921CA3A8}" srcOrd="0" destOrd="0" presId="urn:microsoft.com/office/officeart/2005/8/layout/vList2"/>
    <dgm:cxn modelId="{71E40870-817C-45FB-B83C-820669CC8360}" type="presOf" srcId="{5218F78E-1F1D-4E80-B52E-18810C3E5059}" destId="{00F8E4BF-B9F1-486D-AD19-1C1412A8FEB2}" srcOrd="0" destOrd="0" presId="urn:microsoft.com/office/officeart/2005/8/layout/vList2"/>
    <dgm:cxn modelId="{705E83C3-6F57-4CA6-8E3A-D31983CD33E5}" type="presOf" srcId="{68F1E131-B923-4DDF-816C-73A924F13D2A}" destId="{52F2FEBE-EA07-4E06-AA92-4DFC4745A1AC}" srcOrd="0" destOrd="0" presId="urn:microsoft.com/office/officeart/2005/8/layout/vList2"/>
    <dgm:cxn modelId="{03200A34-6895-45F6-AE74-099B3E649712}" type="presParOf" srcId="{0D2C8AE0-E7A6-4B6F-9259-007B921CA3A8}" destId="{3D19A122-826E-4E0F-BD5C-BE56947F6C76}" srcOrd="0" destOrd="0" presId="urn:microsoft.com/office/officeart/2005/8/layout/vList2"/>
    <dgm:cxn modelId="{7A59A264-7A5D-46A3-BE31-2FB6A942CCE1}" type="presParOf" srcId="{0D2C8AE0-E7A6-4B6F-9259-007B921CA3A8}" destId="{4A27624A-1CA8-4728-924F-F06ACCEFFDFF}" srcOrd="1" destOrd="0" presId="urn:microsoft.com/office/officeart/2005/8/layout/vList2"/>
    <dgm:cxn modelId="{7DE55149-9306-4B56-955D-D5C772891650}" type="presParOf" srcId="{0D2C8AE0-E7A6-4B6F-9259-007B921CA3A8}" destId="{784BC4F4-AE23-4FC4-9FA8-772D6BBFA290}" srcOrd="2" destOrd="0" presId="urn:microsoft.com/office/officeart/2005/8/layout/vList2"/>
    <dgm:cxn modelId="{F8FB2BE2-FBF6-4598-A212-45A60BB56453}" type="presParOf" srcId="{0D2C8AE0-E7A6-4B6F-9259-007B921CA3A8}" destId="{B538D187-CD83-4015-8735-0679711A723E}" srcOrd="3" destOrd="0" presId="urn:microsoft.com/office/officeart/2005/8/layout/vList2"/>
    <dgm:cxn modelId="{85312507-241D-4C8C-98CA-1C2816DBD84A}" type="presParOf" srcId="{0D2C8AE0-E7A6-4B6F-9259-007B921CA3A8}" destId="{52F2FEBE-EA07-4E06-AA92-4DFC4745A1AC}" srcOrd="4" destOrd="0" presId="urn:microsoft.com/office/officeart/2005/8/layout/vList2"/>
    <dgm:cxn modelId="{F72ABB40-75C2-48DE-8519-0616A839EC15}" type="presParOf" srcId="{0D2C8AE0-E7A6-4B6F-9259-007B921CA3A8}" destId="{33BBD7D3-6474-493B-AF08-46CAA2C62B15}" srcOrd="5" destOrd="0" presId="urn:microsoft.com/office/officeart/2005/8/layout/vList2"/>
    <dgm:cxn modelId="{924DB4E8-66FE-416C-BB8C-803CD7E3A071}" type="presParOf" srcId="{0D2C8AE0-E7A6-4B6F-9259-007B921CA3A8}" destId="{00F8E4BF-B9F1-486D-AD19-1C1412A8FEB2}" srcOrd="6"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DBF29FC3-47B5-4AFC-AE93-A51998B3FFC6}" type="doc">
      <dgm:prSet loTypeId="urn:microsoft.com/office/officeart/2005/8/layout/process1" loCatId="process" qsTypeId="urn:microsoft.com/office/officeart/2005/8/quickstyle/simple1#33" qsCatId="simple" csTypeId="urn:microsoft.com/office/officeart/2005/8/colors/colorful5" csCatId="colorful" phldr="1"/>
      <dgm:spPr/>
    </dgm:pt>
    <dgm:pt modelId="{FEED0771-E7E0-4B2D-AE9B-6B326DBEF429}">
      <dgm:prSet phldrT="[Text]" custT="1"/>
      <dgm:spPr/>
      <dgm:t>
        <a:bodyPr/>
        <a:lstStyle/>
        <a:p>
          <a:r>
            <a:rPr lang="en-US" sz="2000" b="1" dirty="0" smtClean="0">
              <a:solidFill>
                <a:schemeClr val="tx1"/>
              </a:solidFill>
            </a:rPr>
            <a:t>Awareness </a:t>
          </a:r>
          <a:endParaRPr lang="en-US" sz="2000" b="1" dirty="0">
            <a:solidFill>
              <a:schemeClr val="tx1"/>
            </a:solidFill>
          </a:endParaRPr>
        </a:p>
      </dgm:t>
    </dgm:pt>
    <dgm:pt modelId="{155FC9A0-7809-45E7-A9FD-345AEBD08503}" type="parTrans" cxnId="{02F6300B-02F9-4D8C-9EFD-37D1180949FE}">
      <dgm:prSet/>
      <dgm:spPr/>
      <dgm:t>
        <a:bodyPr/>
        <a:lstStyle/>
        <a:p>
          <a:endParaRPr lang="en-US" sz="2800" b="1">
            <a:solidFill>
              <a:schemeClr val="tx1"/>
            </a:solidFill>
          </a:endParaRPr>
        </a:p>
      </dgm:t>
    </dgm:pt>
    <dgm:pt modelId="{A8CB1857-81E4-4F3B-8241-282BE24433D0}" type="sibTrans" cxnId="{02F6300B-02F9-4D8C-9EFD-37D1180949FE}">
      <dgm:prSet custT="1"/>
      <dgm:spPr/>
      <dgm:t>
        <a:bodyPr/>
        <a:lstStyle/>
        <a:p>
          <a:endParaRPr lang="en-US" sz="1800" b="1" dirty="0">
            <a:solidFill>
              <a:schemeClr val="tx1"/>
            </a:solidFill>
          </a:endParaRPr>
        </a:p>
      </dgm:t>
    </dgm:pt>
    <dgm:pt modelId="{03195555-46BD-4A54-A4DF-CF83681EC12D}">
      <dgm:prSet custT="1"/>
      <dgm:spPr/>
      <dgm:t>
        <a:bodyPr/>
        <a:lstStyle/>
        <a:p>
          <a:r>
            <a:rPr lang="en-US" sz="2000" b="1" dirty="0" smtClean="0">
              <a:solidFill>
                <a:schemeClr val="tx1"/>
              </a:solidFill>
            </a:rPr>
            <a:t>Interest</a:t>
          </a:r>
        </a:p>
      </dgm:t>
    </dgm:pt>
    <dgm:pt modelId="{C728D58F-59B5-4E38-ABC6-9A8A1E6733EB}" type="parTrans" cxnId="{7195B078-CB23-4D52-9564-4F716A002B52}">
      <dgm:prSet/>
      <dgm:spPr/>
      <dgm:t>
        <a:bodyPr/>
        <a:lstStyle/>
        <a:p>
          <a:endParaRPr lang="en-US" sz="2800" b="1">
            <a:solidFill>
              <a:schemeClr val="tx1"/>
            </a:solidFill>
          </a:endParaRPr>
        </a:p>
      </dgm:t>
    </dgm:pt>
    <dgm:pt modelId="{55AD4BA5-E649-4BC1-8C1D-5A15F2FB2E01}" type="sibTrans" cxnId="{7195B078-CB23-4D52-9564-4F716A002B52}">
      <dgm:prSet custT="1"/>
      <dgm:spPr/>
      <dgm:t>
        <a:bodyPr/>
        <a:lstStyle/>
        <a:p>
          <a:endParaRPr lang="en-US" sz="1800" b="1" dirty="0">
            <a:solidFill>
              <a:schemeClr val="tx1"/>
            </a:solidFill>
          </a:endParaRPr>
        </a:p>
      </dgm:t>
    </dgm:pt>
    <dgm:pt modelId="{7CC97A35-F124-4271-A4F9-EB1920FAAB1B}">
      <dgm:prSet custT="1"/>
      <dgm:spPr/>
      <dgm:t>
        <a:bodyPr/>
        <a:lstStyle/>
        <a:p>
          <a:r>
            <a:rPr lang="en-US" sz="2000" b="1" dirty="0" smtClean="0">
              <a:solidFill>
                <a:schemeClr val="tx1"/>
              </a:solidFill>
            </a:rPr>
            <a:t>Evaluation</a:t>
          </a:r>
        </a:p>
      </dgm:t>
    </dgm:pt>
    <dgm:pt modelId="{00B7793A-A265-4CF7-B561-4F706DE24006}" type="parTrans" cxnId="{3A79B949-9F04-4528-91D5-1B45A9C2707F}">
      <dgm:prSet/>
      <dgm:spPr/>
      <dgm:t>
        <a:bodyPr/>
        <a:lstStyle/>
        <a:p>
          <a:endParaRPr lang="en-US" sz="2800" b="1">
            <a:solidFill>
              <a:schemeClr val="tx1"/>
            </a:solidFill>
          </a:endParaRPr>
        </a:p>
      </dgm:t>
    </dgm:pt>
    <dgm:pt modelId="{D0865ADD-6495-46B9-A8D3-AD104F46B8C5}" type="sibTrans" cxnId="{3A79B949-9F04-4528-91D5-1B45A9C2707F}">
      <dgm:prSet custT="1"/>
      <dgm:spPr/>
      <dgm:t>
        <a:bodyPr/>
        <a:lstStyle/>
        <a:p>
          <a:endParaRPr lang="en-US" sz="1800" b="1" dirty="0">
            <a:solidFill>
              <a:schemeClr val="tx1"/>
            </a:solidFill>
          </a:endParaRPr>
        </a:p>
      </dgm:t>
    </dgm:pt>
    <dgm:pt modelId="{A1060467-59A7-4D94-A9FD-AC86DD8989FD}">
      <dgm:prSet custT="1"/>
      <dgm:spPr/>
      <dgm:t>
        <a:bodyPr/>
        <a:lstStyle/>
        <a:p>
          <a:r>
            <a:rPr lang="en-US" sz="2000" b="1" dirty="0" smtClean="0">
              <a:solidFill>
                <a:schemeClr val="tx1"/>
              </a:solidFill>
            </a:rPr>
            <a:t>Trial</a:t>
          </a:r>
        </a:p>
      </dgm:t>
    </dgm:pt>
    <dgm:pt modelId="{8AE0138A-F525-4F2B-A392-CCDB4943BF00}" type="parTrans" cxnId="{9D1D1026-28A1-4312-914F-FB074E880AF3}">
      <dgm:prSet/>
      <dgm:spPr/>
      <dgm:t>
        <a:bodyPr/>
        <a:lstStyle/>
        <a:p>
          <a:endParaRPr lang="en-US" sz="2800" b="1">
            <a:solidFill>
              <a:schemeClr val="tx1"/>
            </a:solidFill>
          </a:endParaRPr>
        </a:p>
      </dgm:t>
    </dgm:pt>
    <dgm:pt modelId="{65A22D79-5180-4FD9-A2D3-1E6EC6A46A8D}" type="sibTrans" cxnId="{9D1D1026-28A1-4312-914F-FB074E880AF3}">
      <dgm:prSet custT="1"/>
      <dgm:spPr/>
      <dgm:t>
        <a:bodyPr/>
        <a:lstStyle/>
        <a:p>
          <a:endParaRPr lang="en-US" sz="1800" b="1" dirty="0">
            <a:solidFill>
              <a:schemeClr val="tx1"/>
            </a:solidFill>
          </a:endParaRPr>
        </a:p>
      </dgm:t>
    </dgm:pt>
    <dgm:pt modelId="{CC2C90FB-B80D-40A1-9053-98CA348D2A1B}">
      <dgm:prSet custT="1"/>
      <dgm:spPr/>
      <dgm:t>
        <a:bodyPr/>
        <a:lstStyle/>
        <a:p>
          <a:r>
            <a:rPr lang="en-US" sz="2000" b="1" dirty="0" smtClean="0">
              <a:solidFill>
                <a:schemeClr val="tx1"/>
              </a:solidFill>
            </a:rPr>
            <a:t>Adoption</a:t>
          </a:r>
        </a:p>
      </dgm:t>
    </dgm:pt>
    <dgm:pt modelId="{DEE52866-3ACF-4122-92B5-D97EF5B138A8}" type="parTrans" cxnId="{EB19F13E-9D65-4FD8-AEF0-257F34F10F5D}">
      <dgm:prSet/>
      <dgm:spPr/>
      <dgm:t>
        <a:bodyPr/>
        <a:lstStyle/>
        <a:p>
          <a:endParaRPr lang="en-US" sz="2800" b="1">
            <a:solidFill>
              <a:schemeClr val="tx1"/>
            </a:solidFill>
          </a:endParaRPr>
        </a:p>
      </dgm:t>
    </dgm:pt>
    <dgm:pt modelId="{4E1931C2-847C-44D2-AFDD-A6A27E5E03C7}" type="sibTrans" cxnId="{EB19F13E-9D65-4FD8-AEF0-257F34F10F5D}">
      <dgm:prSet/>
      <dgm:spPr/>
      <dgm:t>
        <a:bodyPr/>
        <a:lstStyle/>
        <a:p>
          <a:endParaRPr lang="en-US" sz="2800" b="1">
            <a:solidFill>
              <a:schemeClr val="tx1"/>
            </a:solidFill>
          </a:endParaRPr>
        </a:p>
      </dgm:t>
    </dgm:pt>
    <dgm:pt modelId="{BE88F0DB-B381-47C3-B507-4715086E8ABC}" type="pres">
      <dgm:prSet presAssocID="{DBF29FC3-47B5-4AFC-AE93-A51998B3FFC6}" presName="Name0" presStyleCnt="0">
        <dgm:presLayoutVars>
          <dgm:dir/>
          <dgm:resizeHandles val="exact"/>
        </dgm:presLayoutVars>
      </dgm:prSet>
      <dgm:spPr/>
    </dgm:pt>
    <dgm:pt modelId="{3A5FA3E6-0C12-48B3-8A03-E7CC2055218E}" type="pres">
      <dgm:prSet presAssocID="{FEED0771-E7E0-4B2D-AE9B-6B326DBEF429}" presName="node" presStyleLbl="node1" presStyleIdx="0" presStyleCnt="5" custScaleX="157153" custScaleY="109077">
        <dgm:presLayoutVars>
          <dgm:bulletEnabled val="1"/>
        </dgm:presLayoutVars>
      </dgm:prSet>
      <dgm:spPr/>
      <dgm:t>
        <a:bodyPr/>
        <a:lstStyle/>
        <a:p>
          <a:endParaRPr lang="en-US"/>
        </a:p>
      </dgm:t>
    </dgm:pt>
    <dgm:pt modelId="{909F5FD2-F476-45E3-A772-D21A58383A76}" type="pres">
      <dgm:prSet presAssocID="{A8CB1857-81E4-4F3B-8241-282BE24433D0}" presName="sibTrans" presStyleLbl="sibTrans2D1" presStyleIdx="0" presStyleCnt="4"/>
      <dgm:spPr/>
      <dgm:t>
        <a:bodyPr/>
        <a:lstStyle/>
        <a:p>
          <a:endParaRPr lang="en-US"/>
        </a:p>
      </dgm:t>
    </dgm:pt>
    <dgm:pt modelId="{0A5907B9-B809-4026-B9FD-91F58C7C07B6}" type="pres">
      <dgm:prSet presAssocID="{A8CB1857-81E4-4F3B-8241-282BE24433D0}" presName="connectorText" presStyleLbl="sibTrans2D1" presStyleIdx="0" presStyleCnt="4"/>
      <dgm:spPr/>
      <dgm:t>
        <a:bodyPr/>
        <a:lstStyle/>
        <a:p>
          <a:endParaRPr lang="en-US"/>
        </a:p>
      </dgm:t>
    </dgm:pt>
    <dgm:pt modelId="{A884C394-D2A0-4F48-9969-6B2F5E76CEDE}" type="pres">
      <dgm:prSet presAssocID="{03195555-46BD-4A54-A4DF-CF83681EC12D}" presName="node" presStyleLbl="node1" presStyleIdx="1" presStyleCnt="5" custScaleX="122584" custScaleY="104567">
        <dgm:presLayoutVars>
          <dgm:bulletEnabled val="1"/>
        </dgm:presLayoutVars>
      </dgm:prSet>
      <dgm:spPr/>
      <dgm:t>
        <a:bodyPr/>
        <a:lstStyle/>
        <a:p>
          <a:endParaRPr lang="en-US"/>
        </a:p>
      </dgm:t>
    </dgm:pt>
    <dgm:pt modelId="{E381A78E-867E-43E1-BD92-30C6DB2AF4D5}" type="pres">
      <dgm:prSet presAssocID="{55AD4BA5-E649-4BC1-8C1D-5A15F2FB2E01}" presName="sibTrans" presStyleLbl="sibTrans2D1" presStyleIdx="1" presStyleCnt="4"/>
      <dgm:spPr/>
      <dgm:t>
        <a:bodyPr/>
        <a:lstStyle/>
        <a:p>
          <a:endParaRPr lang="en-US"/>
        </a:p>
      </dgm:t>
    </dgm:pt>
    <dgm:pt modelId="{35146EC8-6F80-4170-B704-6385AA59972A}" type="pres">
      <dgm:prSet presAssocID="{55AD4BA5-E649-4BC1-8C1D-5A15F2FB2E01}" presName="connectorText" presStyleLbl="sibTrans2D1" presStyleIdx="1" presStyleCnt="4"/>
      <dgm:spPr/>
      <dgm:t>
        <a:bodyPr/>
        <a:lstStyle/>
        <a:p>
          <a:endParaRPr lang="en-US"/>
        </a:p>
      </dgm:t>
    </dgm:pt>
    <dgm:pt modelId="{8E9B6257-8C68-477C-AC98-A60E5BBE9FED}" type="pres">
      <dgm:prSet presAssocID="{7CC97A35-F124-4271-A4F9-EB1920FAAB1B}" presName="node" presStyleLbl="node1" presStyleIdx="2" presStyleCnt="5" custScaleX="155927" custScaleY="109072">
        <dgm:presLayoutVars>
          <dgm:bulletEnabled val="1"/>
        </dgm:presLayoutVars>
      </dgm:prSet>
      <dgm:spPr/>
      <dgm:t>
        <a:bodyPr/>
        <a:lstStyle/>
        <a:p>
          <a:endParaRPr lang="en-US"/>
        </a:p>
      </dgm:t>
    </dgm:pt>
    <dgm:pt modelId="{3027865A-F5B8-423B-B3AB-8C856C8C6C93}" type="pres">
      <dgm:prSet presAssocID="{D0865ADD-6495-46B9-A8D3-AD104F46B8C5}" presName="sibTrans" presStyleLbl="sibTrans2D1" presStyleIdx="2" presStyleCnt="4"/>
      <dgm:spPr/>
      <dgm:t>
        <a:bodyPr/>
        <a:lstStyle/>
        <a:p>
          <a:endParaRPr lang="en-US"/>
        </a:p>
      </dgm:t>
    </dgm:pt>
    <dgm:pt modelId="{45CB9EA7-216F-44FB-AAC1-217E07AACE3B}" type="pres">
      <dgm:prSet presAssocID="{D0865ADD-6495-46B9-A8D3-AD104F46B8C5}" presName="connectorText" presStyleLbl="sibTrans2D1" presStyleIdx="2" presStyleCnt="4"/>
      <dgm:spPr/>
      <dgm:t>
        <a:bodyPr/>
        <a:lstStyle/>
        <a:p>
          <a:endParaRPr lang="en-US"/>
        </a:p>
      </dgm:t>
    </dgm:pt>
    <dgm:pt modelId="{D4E1AF49-FE61-437B-8797-E23E0967D8EB}" type="pres">
      <dgm:prSet presAssocID="{A1060467-59A7-4D94-A9FD-AC86DD8989FD}" presName="node" presStyleLbl="node1" presStyleIdx="3" presStyleCnt="5">
        <dgm:presLayoutVars>
          <dgm:bulletEnabled val="1"/>
        </dgm:presLayoutVars>
      </dgm:prSet>
      <dgm:spPr/>
      <dgm:t>
        <a:bodyPr/>
        <a:lstStyle/>
        <a:p>
          <a:endParaRPr lang="en-US"/>
        </a:p>
      </dgm:t>
    </dgm:pt>
    <dgm:pt modelId="{BCC64161-1623-4D29-949D-5C1CD873D4B3}" type="pres">
      <dgm:prSet presAssocID="{65A22D79-5180-4FD9-A2D3-1E6EC6A46A8D}" presName="sibTrans" presStyleLbl="sibTrans2D1" presStyleIdx="3" presStyleCnt="4"/>
      <dgm:spPr/>
      <dgm:t>
        <a:bodyPr/>
        <a:lstStyle/>
        <a:p>
          <a:endParaRPr lang="en-US"/>
        </a:p>
      </dgm:t>
    </dgm:pt>
    <dgm:pt modelId="{AA4062D1-8B24-44A4-90E2-061A613D413F}" type="pres">
      <dgm:prSet presAssocID="{65A22D79-5180-4FD9-A2D3-1E6EC6A46A8D}" presName="connectorText" presStyleLbl="sibTrans2D1" presStyleIdx="3" presStyleCnt="4"/>
      <dgm:spPr/>
      <dgm:t>
        <a:bodyPr/>
        <a:lstStyle/>
        <a:p>
          <a:endParaRPr lang="en-US"/>
        </a:p>
      </dgm:t>
    </dgm:pt>
    <dgm:pt modelId="{A4851837-6FAE-4F8F-8C17-5C01A533F828}" type="pres">
      <dgm:prSet presAssocID="{CC2C90FB-B80D-40A1-9053-98CA348D2A1B}" presName="node" presStyleLbl="node1" presStyleIdx="4" presStyleCnt="5" custScaleX="153283" custScaleY="110430">
        <dgm:presLayoutVars>
          <dgm:bulletEnabled val="1"/>
        </dgm:presLayoutVars>
      </dgm:prSet>
      <dgm:spPr/>
      <dgm:t>
        <a:bodyPr/>
        <a:lstStyle/>
        <a:p>
          <a:endParaRPr lang="en-US"/>
        </a:p>
      </dgm:t>
    </dgm:pt>
  </dgm:ptLst>
  <dgm:cxnLst>
    <dgm:cxn modelId="{650357D2-EA89-4925-AB60-D984494DFAA0}" type="presOf" srcId="{DBF29FC3-47B5-4AFC-AE93-A51998B3FFC6}" destId="{BE88F0DB-B381-47C3-B507-4715086E8ABC}" srcOrd="0" destOrd="0" presId="urn:microsoft.com/office/officeart/2005/8/layout/process1"/>
    <dgm:cxn modelId="{10018A9A-0BE6-48C3-8728-082B0544B49A}" type="presOf" srcId="{CC2C90FB-B80D-40A1-9053-98CA348D2A1B}" destId="{A4851837-6FAE-4F8F-8C17-5C01A533F828}" srcOrd="0" destOrd="0" presId="urn:microsoft.com/office/officeart/2005/8/layout/process1"/>
    <dgm:cxn modelId="{E5DFD3DE-695F-493F-BA82-38C1079EC8A8}" type="presOf" srcId="{03195555-46BD-4A54-A4DF-CF83681EC12D}" destId="{A884C394-D2A0-4F48-9969-6B2F5E76CEDE}" srcOrd="0" destOrd="0" presId="urn:microsoft.com/office/officeart/2005/8/layout/process1"/>
    <dgm:cxn modelId="{20FBB7A3-395E-4E45-9F88-3C0F7DC6D96E}" type="presOf" srcId="{D0865ADD-6495-46B9-A8D3-AD104F46B8C5}" destId="{45CB9EA7-216F-44FB-AAC1-217E07AACE3B}" srcOrd="1" destOrd="0" presId="urn:microsoft.com/office/officeart/2005/8/layout/process1"/>
    <dgm:cxn modelId="{275A2302-F790-4D71-8DEC-0335DAE458B1}" type="presOf" srcId="{65A22D79-5180-4FD9-A2D3-1E6EC6A46A8D}" destId="{AA4062D1-8B24-44A4-90E2-061A613D413F}" srcOrd="1" destOrd="0" presId="urn:microsoft.com/office/officeart/2005/8/layout/process1"/>
    <dgm:cxn modelId="{7195B078-CB23-4D52-9564-4F716A002B52}" srcId="{DBF29FC3-47B5-4AFC-AE93-A51998B3FFC6}" destId="{03195555-46BD-4A54-A4DF-CF83681EC12D}" srcOrd="1" destOrd="0" parTransId="{C728D58F-59B5-4E38-ABC6-9A8A1E6733EB}" sibTransId="{55AD4BA5-E649-4BC1-8C1D-5A15F2FB2E01}"/>
    <dgm:cxn modelId="{C3BFE875-20FC-4435-8D96-3CEF741BA300}" type="presOf" srcId="{A8CB1857-81E4-4F3B-8241-282BE24433D0}" destId="{909F5FD2-F476-45E3-A772-D21A58383A76}" srcOrd="0" destOrd="0" presId="urn:microsoft.com/office/officeart/2005/8/layout/process1"/>
    <dgm:cxn modelId="{319CD9F8-5F33-4D33-A003-FFB6E4714C30}" type="presOf" srcId="{A1060467-59A7-4D94-A9FD-AC86DD8989FD}" destId="{D4E1AF49-FE61-437B-8797-E23E0967D8EB}" srcOrd="0" destOrd="0" presId="urn:microsoft.com/office/officeart/2005/8/layout/process1"/>
    <dgm:cxn modelId="{573D41CE-0899-410C-8340-7BF546D7578B}" type="presOf" srcId="{7CC97A35-F124-4271-A4F9-EB1920FAAB1B}" destId="{8E9B6257-8C68-477C-AC98-A60E5BBE9FED}" srcOrd="0" destOrd="0" presId="urn:microsoft.com/office/officeart/2005/8/layout/process1"/>
    <dgm:cxn modelId="{74DAA6AB-4C74-442F-9F9A-4BE29FFAC667}" type="presOf" srcId="{55AD4BA5-E649-4BC1-8C1D-5A15F2FB2E01}" destId="{E381A78E-867E-43E1-BD92-30C6DB2AF4D5}" srcOrd="0" destOrd="0" presId="urn:microsoft.com/office/officeart/2005/8/layout/process1"/>
    <dgm:cxn modelId="{DAF34F43-4223-49E6-9186-E1618C92ABEC}" type="presOf" srcId="{A8CB1857-81E4-4F3B-8241-282BE24433D0}" destId="{0A5907B9-B809-4026-B9FD-91F58C7C07B6}" srcOrd="1" destOrd="0" presId="urn:microsoft.com/office/officeart/2005/8/layout/process1"/>
    <dgm:cxn modelId="{3A79B949-9F04-4528-91D5-1B45A9C2707F}" srcId="{DBF29FC3-47B5-4AFC-AE93-A51998B3FFC6}" destId="{7CC97A35-F124-4271-A4F9-EB1920FAAB1B}" srcOrd="2" destOrd="0" parTransId="{00B7793A-A265-4CF7-B561-4F706DE24006}" sibTransId="{D0865ADD-6495-46B9-A8D3-AD104F46B8C5}"/>
    <dgm:cxn modelId="{02F6300B-02F9-4D8C-9EFD-37D1180949FE}" srcId="{DBF29FC3-47B5-4AFC-AE93-A51998B3FFC6}" destId="{FEED0771-E7E0-4B2D-AE9B-6B326DBEF429}" srcOrd="0" destOrd="0" parTransId="{155FC9A0-7809-45E7-A9FD-345AEBD08503}" sibTransId="{A8CB1857-81E4-4F3B-8241-282BE24433D0}"/>
    <dgm:cxn modelId="{2D842652-E361-47A3-B5AD-CE8BFBF58295}" type="presOf" srcId="{FEED0771-E7E0-4B2D-AE9B-6B326DBEF429}" destId="{3A5FA3E6-0C12-48B3-8A03-E7CC2055218E}" srcOrd="0" destOrd="0" presId="urn:microsoft.com/office/officeart/2005/8/layout/process1"/>
    <dgm:cxn modelId="{9D1D1026-28A1-4312-914F-FB074E880AF3}" srcId="{DBF29FC3-47B5-4AFC-AE93-A51998B3FFC6}" destId="{A1060467-59A7-4D94-A9FD-AC86DD8989FD}" srcOrd="3" destOrd="0" parTransId="{8AE0138A-F525-4F2B-A392-CCDB4943BF00}" sibTransId="{65A22D79-5180-4FD9-A2D3-1E6EC6A46A8D}"/>
    <dgm:cxn modelId="{C61612E5-B0FB-460E-A9AB-B795AB4EFFCA}" type="presOf" srcId="{D0865ADD-6495-46B9-A8D3-AD104F46B8C5}" destId="{3027865A-F5B8-423B-B3AB-8C856C8C6C93}" srcOrd="0" destOrd="0" presId="urn:microsoft.com/office/officeart/2005/8/layout/process1"/>
    <dgm:cxn modelId="{DB192D15-EBD9-4667-99C6-47DEA9CE967E}" type="presOf" srcId="{65A22D79-5180-4FD9-A2D3-1E6EC6A46A8D}" destId="{BCC64161-1623-4D29-949D-5C1CD873D4B3}" srcOrd="0" destOrd="0" presId="urn:microsoft.com/office/officeart/2005/8/layout/process1"/>
    <dgm:cxn modelId="{DEC98CA1-EBDC-4B83-911D-7CC1EF117D7B}" type="presOf" srcId="{55AD4BA5-E649-4BC1-8C1D-5A15F2FB2E01}" destId="{35146EC8-6F80-4170-B704-6385AA59972A}" srcOrd="1" destOrd="0" presId="urn:microsoft.com/office/officeart/2005/8/layout/process1"/>
    <dgm:cxn modelId="{EB19F13E-9D65-4FD8-AEF0-257F34F10F5D}" srcId="{DBF29FC3-47B5-4AFC-AE93-A51998B3FFC6}" destId="{CC2C90FB-B80D-40A1-9053-98CA348D2A1B}" srcOrd="4" destOrd="0" parTransId="{DEE52866-3ACF-4122-92B5-D97EF5B138A8}" sibTransId="{4E1931C2-847C-44D2-AFDD-A6A27E5E03C7}"/>
    <dgm:cxn modelId="{A577E2B9-015C-4D17-A345-3A8ECD54C708}" type="presParOf" srcId="{BE88F0DB-B381-47C3-B507-4715086E8ABC}" destId="{3A5FA3E6-0C12-48B3-8A03-E7CC2055218E}" srcOrd="0" destOrd="0" presId="urn:microsoft.com/office/officeart/2005/8/layout/process1"/>
    <dgm:cxn modelId="{861D1A3B-DB88-4452-900C-BAEA5CF1B9C2}" type="presParOf" srcId="{BE88F0DB-B381-47C3-B507-4715086E8ABC}" destId="{909F5FD2-F476-45E3-A772-D21A58383A76}" srcOrd="1" destOrd="0" presId="urn:microsoft.com/office/officeart/2005/8/layout/process1"/>
    <dgm:cxn modelId="{B8B3377B-5DFF-43DF-AFD0-31146518154C}" type="presParOf" srcId="{909F5FD2-F476-45E3-A772-D21A58383A76}" destId="{0A5907B9-B809-4026-B9FD-91F58C7C07B6}" srcOrd="0" destOrd="0" presId="urn:microsoft.com/office/officeart/2005/8/layout/process1"/>
    <dgm:cxn modelId="{8AD097D2-5E95-4FA9-AEC5-6D1A321E8D48}" type="presParOf" srcId="{BE88F0DB-B381-47C3-B507-4715086E8ABC}" destId="{A884C394-D2A0-4F48-9969-6B2F5E76CEDE}" srcOrd="2" destOrd="0" presId="urn:microsoft.com/office/officeart/2005/8/layout/process1"/>
    <dgm:cxn modelId="{58D407D5-5E1F-4E1F-B5C5-F80198BB2E9B}" type="presParOf" srcId="{BE88F0DB-B381-47C3-B507-4715086E8ABC}" destId="{E381A78E-867E-43E1-BD92-30C6DB2AF4D5}" srcOrd="3" destOrd="0" presId="urn:microsoft.com/office/officeart/2005/8/layout/process1"/>
    <dgm:cxn modelId="{8DAC222F-FC1F-499A-954E-8F5348D8981D}" type="presParOf" srcId="{E381A78E-867E-43E1-BD92-30C6DB2AF4D5}" destId="{35146EC8-6F80-4170-B704-6385AA59972A}" srcOrd="0" destOrd="0" presId="urn:microsoft.com/office/officeart/2005/8/layout/process1"/>
    <dgm:cxn modelId="{4D02121E-7424-499B-94D5-90C2D5DF6102}" type="presParOf" srcId="{BE88F0DB-B381-47C3-B507-4715086E8ABC}" destId="{8E9B6257-8C68-477C-AC98-A60E5BBE9FED}" srcOrd="4" destOrd="0" presId="urn:microsoft.com/office/officeart/2005/8/layout/process1"/>
    <dgm:cxn modelId="{386B3500-9729-4827-B9DD-A612BEAAC12C}" type="presParOf" srcId="{BE88F0DB-B381-47C3-B507-4715086E8ABC}" destId="{3027865A-F5B8-423B-B3AB-8C856C8C6C93}" srcOrd="5" destOrd="0" presId="urn:microsoft.com/office/officeart/2005/8/layout/process1"/>
    <dgm:cxn modelId="{C6AD50F9-7016-4FC8-BCBC-11A7366C3007}" type="presParOf" srcId="{3027865A-F5B8-423B-B3AB-8C856C8C6C93}" destId="{45CB9EA7-216F-44FB-AAC1-217E07AACE3B}" srcOrd="0" destOrd="0" presId="urn:microsoft.com/office/officeart/2005/8/layout/process1"/>
    <dgm:cxn modelId="{C27DDA0C-0C02-406D-ADAF-A3A5414C88E5}" type="presParOf" srcId="{BE88F0DB-B381-47C3-B507-4715086E8ABC}" destId="{D4E1AF49-FE61-437B-8797-E23E0967D8EB}" srcOrd="6" destOrd="0" presId="urn:microsoft.com/office/officeart/2005/8/layout/process1"/>
    <dgm:cxn modelId="{E30DE1D4-2103-4076-9D1F-0798DBB412E1}" type="presParOf" srcId="{BE88F0DB-B381-47C3-B507-4715086E8ABC}" destId="{BCC64161-1623-4D29-949D-5C1CD873D4B3}" srcOrd="7" destOrd="0" presId="urn:microsoft.com/office/officeart/2005/8/layout/process1"/>
    <dgm:cxn modelId="{9AD11D85-05E6-4C7C-BECD-0922BA204553}" type="presParOf" srcId="{BCC64161-1623-4D29-949D-5C1CD873D4B3}" destId="{AA4062D1-8B24-44A4-90E2-061A613D413F}" srcOrd="0" destOrd="0" presId="urn:microsoft.com/office/officeart/2005/8/layout/process1"/>
    <dgm:cxn modelId="{B5296BCB-0058-4CAD-BA95-C80DE38680FF}" type="presParOf" srcId="{BE88F0DB-B381-47C3-B507-4715086E8ABC}" destId="{A4851837-6FAE-4F8F-8C17-5C01A533F828}" srcOrd="8" destOrd="0" presId="urn:microsoft.com/office/officeart/2005/8/layout/process1"/>
  </dgm:cxnLst>
  <dgm:bg/>
  <dgm:whole/>
</dgm:dataModel>
</file>

<file path=ppt/diagrams/data4.xml><?xml version="1.0" encoding="utf-8"?>
<dgm:dataModel xmlns:dgm="http://schemas.openxmlformats.org/drawingml/2006/diagram" xmlns:a="http://schemas.openxmlformats.org/drawingml/2006/main">
  <dgm:ptLst>
    <dgm:pt modelId="{6120A482-DEC1-45E0-9E28-F1BB50068CAE}" type="doc">
      <dgm:prSet loTypeId="urn:microsoft.com/office/officeart/2005/8/layout/default#8" loCatId="list" qsTypeId="urn:microsoft.com/office/officeart/2005/8/quickstyle/simple1#34" qsCatId="simple" csTypeId="urn:microsoft.com/office/officeart/2005/8/colors/colorful1#2" csCatId="colorful" phldr="1"/>
      <dgm:spPr/>
      <dgm:t>
        <a:bodyPr/>
        <a:lstStyle/>
        <a:p>
          <a:endParaRPr lang="en-US"/>
        </a:p>
      </dgm:t>
    </dgm:pt>
    <dgm:pt modelId="{2B7F1B11-CCE9-4E30-BEA2-35AE16833B2A}">
      <dgm:prSet custT="1"/>
      <dgm:spPr/>
      <dgm:t>
        <a:bodyPr/>
        <a:lstStyle/>
        <a:p>
          <a:pPr rtl="0"/>
          <a:r>
            <a:rPr lang="en-US" sz="2800" dirty="0" smtClean="0">
              <a:solidFill>
                <a:schemeClr val="tx1"/>
              </a:solidFill>
            </a:rPr>
            <a:t>Relative advantage</a:t>
          </a:r>
          <a:endParaRPr lang="en-US" sz="2800" dirty="0">
            <a:solidFill>
              <a:schemeClr val="tx1"/>
            </a:solidFill>
          </a:endParaRPr>
        </a:p>
      </dgm:t>
    </dgm:pt>
    <dgm:pt modelId="{ACFC0CF0-EA88-457B-A865-79B27F8D8ACE}" type="parTrans" cxnId="{0D31DE44-4AB1-4978-91B8-B3C5EB2FA4FC}">
      <dgm:prSet/>
      <dgm:spPr/>
      <dgm:t>
        <a:bodyPr/>
        <a:lstStyle/>
        <a:p>
          <a:endParaRPr lang="en-US" sz="2000">
            <a:solidFill>
              <a:schemeClr val="tx1"/>
            </a:solidFill>
          </a:endParaRPr>
        </a:p>
      </dgm:t>
    </dgm:pt>
    <dgm:pt modelId="{381E26FE-D337-4FBA-8A00-06584650C19A}" type="sibTrans" cxnId="{0D31DE44-4AB1-4978-91B8-B3C5EB2FA4FC}">
      <dgm:prSet/>
      <dgm:spPr/>
      <dgm:t>
        <a:bodyPr/>
        <a:lstStyle/>
        <a:p>
          <a:endParaRPr lang="en-US" sz="2000">
            <a:solidFill>
              <a:schemeClr val="tx1"/>
            </a:solidFill>
          </a:endParaRPr>
        </a:p>
      </dgm:t>
    </dgm:pt>
    <dgm:pt modelId="{FF1F9786-5577-42DB-BA20-2C8B3AB26751}">
      <dgm:prSet custT="1"/>
      <dgm:spPr/>
      <dgm:t>
        <a:bodyPr/>
        <a:lstStyle/>
        <a:p>
          <a:pPr rtl="0"/>
          <a:r>
            <a:rPr lang="en-US" sz="2800" dirty="0" smtClean="0">
              <a:solidFill>
                <a:schemeClr val="tx1"/>
              </a:solidFill>
            </a:rPr>
            <a:t>Compatibility </a:t>
          </a:r>
          <a:endParaRPr lang="en-US" sz="2800" dirty="0">
            <a:solidFill>
              <a:schemeClr val="tx1"/>
            </a:solidFill>
          </a:endParaRPr>
        </a:p>
      </dgm:t>
    </dgm:pt>
    <dgm:pt modelId="{881E7A18-C0AD-4677-A8A3-DD11F26A989D}" type="parTrans" cxnId="{3DC1A1B1-D711-4DC4-ACA0-5B33FA38A48C}">
      <dgm:prSet/>
      <dgm:spPr/>
      <dgm:t>
        <a:bodyPr/>
        <a:lstStyle/>
        <a:p>
          <a:endParaRPr lang="en-US" sz="2000">
            <a:solidFill>
              <a:schemeClr val="tx1"/>
            </a:solidFill>
          </a:endParaRPr>
        </a:p>
      </dgm:t>
    </dgm:pt>
    <dgm:pt modelId="{5B382D14-AEFD-4CF8-88B7-13622286887C}" type="sibTrans" cxnId="{3DC1A1B1-D711-4DC4-ACA0-5B33FA38A48C}">
      <dgm:prSet/>
      <dgm:spPr/>
      <dgm:t>
        <a:bodyPr/>
        <a:lstStyle/>
        <a:p>
          <a:endParaRPr lang="en-US" sz="2000">
            <a:solidFill>
              <a:schemeClr val="tx1"/>
            </a:solidFill>
          </a:endParaRPr>
        </a:p>
      </dgm:t>
    </dgm:pt>
    <dgm:pt modelId="{F88EE03B-FF7D-4C8A-85C3-AD76406E4FE8}">
      <dgm:prSet custT="1"/>
      <dgm:spPr/>
      <dgm:t>
        <a:bodyPr/>
        <a:lstStyle/>
        <a:p>
          <a:pPr rtl="0"/>
          <a:r>
            <a:rPr lang="en-US" sz="2800" dirty="0" smtClean="0">
              <a:solidFill>
                <a:schemeClr val="tx1"/>
              </a:solidFill>
            </a:rPr>
            <a:t>Complexity</a:t>
          </a:r>
          <a:endParaRPr lang="en-US" sz="2800" dirty="0">
            <a:solidFill>
              <a:schemeClr val="tx1"/>
            </a:solidFill>
          </a:endParaRPr>
        </a:p>
      </dgm:t>
    </dgm:pt>
    <dgm:pt modelId="{32E294BD-15BD-40CA-8C58-917A7056ECA3}" type="parTrans" cxnId="{BD9C0EBA-A56F-4B1D-80A0-78D0ABD8A645}">
      <dgm:prSet/>
      <dgm:spPr/>
      <dgm:t>
        <a:bodyPr/>
        <a:lstStyle/>
        <a:p>
          <a:endParaRPr lang="en-US" sz="2000">
            <a:solidFill>
              <a:schemeClr val="tx1"/>
            </a:solidFill>
          </a:endParaRPr>
        </a:p>
      </dgm:t>
    </dgm:pt>
    <dgm:pt modelId="{572D429E-B609-45B8-8E08-E0AB635F1D4D}" type="sibTrans" cxnId="{BD9C0EBA-A56F-4B1D-80A0-78D0ABD8A645}">
      <dgm:prSet/>
      <dgm:spPr/>
      <dgm:t>
        <a:bodyPr/>
        <a:lstStyle/>
        <a:p>
          <a:endParaRPr lang="en-US" sz="2000">
            <a:solidFill>
              <a:schemeClr val="tx1"/>
            </a:solidFill>
          </a:endParaRPr>
        </a:p>
      </dgm:t>
    </dgm:pt>
    <dgm:pt modelId="{5A03B625-A9CE-4916-B61A-0B02020AC6E0}">
      <dgm:prSet custT="1"/>
      <dgm:spPr/>
      <dgm:t>
        <a:bodyPr/>
        <a:lstStyle/>
        <a:p>
          <a:pPr rtl="0"/>
          <a:r>
            <a:rPr lang="en-US" sz="2800" dirty="0" smtClean="0">
              <a:solidFill>
                <a:schemeClr val="tx1"/>
              </a:solidFill>
            </a:rPr>
            <a:t>Divisibility</a:t>
          </a:r>
          <a:endParaRPr lang="en-US" sz="2800" dirty="0">
            <a:solidFill>
              <a:schemeClr val="tx1"/>
            </a:solidFill>
          </a:endParaRPr>
        </a:p>
      </dgm:t>
    </dgm:pt>
    <dgm:pt modelId="{5DB70015-A670-45E6-BAA3-4D201C2BC824}" type="parTrans" cxnId="{A1CE24EE-D05A-4A0E-AE4C-E55214E60ED1}">
      <dgm:prSet/>
      <dgm:spPr/>
      <dgm:t>
        <a:bodyPr/>
        <a:lstStyle/>
        <a:p>
          <a:endParaRPr lang="en-US" sz="2000">
            <a:solidFill>
              <a:schemeClr val="tx1"/>
            </a:solidFill>
          </a:endParaRPr>
        </a:p>
      </dgm:t>
    </dgm:pt>
    <dgm:pt modelId="{273FB6EB-0EA6-49B6-8347-D65BA5D25442}" type="sibTrans" cxnId="{A1CE24EE-D05A-4A0E-AE4C-E55214E60ED1}">
      <dgm:prSet/>
      <dgm:spPr/>
      <dgm:t>
        <a:bodyPr/>
        <a:lstStyle/>
        <a:p>
          <a:endParaRPr lang="en-US" sz="2000">
            <a:solidFill>
              <a:schemeClr val="tx1"/>
            </a:solidFill>
          </a:endParaRPr>
        </a:p>
      </dgm:t>
    </dgm:pt>
    <dgm:pt modelId="{BDF1E9B1-8B01-487D-8D05-C295EAB55B33}">
      <dgm:prSet custT="1"/>
      <dgm:spPr/>
      <dgm:t>
        <a:bodyPr/>
        <a:lstStyle/>
        <a:p>
          <a:pPr rtl="0"/>
          <a:r>
            <a:rPr lang="en-US" sz="2800" dirty="0" smtClean="0">
              <a:solidFill>
                <a:schemeClr val="tx1"/>
              </a:solidFill>
            </a:rPr>
            <a:t>Communicability</a:t>
          </a:r>
          <a:endParaRPr lang="en-US" sz="2800" dirty="0">
            <a:solidFill>
              <a:schemeClr val="tx1"/>
            </a:solidFill>
          </a:endParaRPr>
        </a:p>
      </dgm:t>
    </dgm:pt>
    <dgm:pt modelId="{8864463A-F69D-45D0-A441-DA63252E56E3}" type="parTrans" cxnId="{72FAF49D-07E3-4C10-8CB2-520D7610E862}">
      <dgm:prSet/>
      <dgm:spPr/>
      <dgm:t>
        <a:bodyPr/>
        <a:lstStyle/>
        <a:p>
          <a:endParaRPr lang="en-US" sz="2000">
            <a:solidFill>
              <a:schemeClr val="tx1"/>
            </a:solidFill>
          </a:endParaRPr>
        </a:p>
      </dgm:t>
    </dgm:pt>
    <dgm:pt modelId="{59A9C0E7-DCA2-4F93-9182-53B771D5377F}" type="sibTrans" cxnId="{72FAF49D-07E3-4C10-8CB2-520D7610E862}">
      <dgm:prSet/>
      <dgm:spPr/>
      <dgm:t>
        <a:bodyPr/>
        <a:lstStyle/>
        <a:p>
          <a:endParaRPr lang="en-US" sz="2000">
            <a:solidFill>
              <a:schemeClr val="tx1"/>
            </a:solidFill>
          </a:endParaRPr>
        </a:p>
      </dgm:t>
    </dgm:pt>
    <dgm:pt modelId="{735F643F-8E84-45DC-AAE5-82726D3B2FB0}" type="pres">
      <dgm:prSet presAssocID="{6120A482-DEC1-45E0-9E28-F1BB50068CAE}" presName="diagram" presStyleCnt="0">
        <dgm:presLayoutVars>
          <dgm:dir/>
          <dgm:resizeHandles val="exact"/>
        </dgm:presLayoutVars>
      </dgm:prSet>
      <dgm:spPr/>
      <dgm:t>
        <a:bodyPr/>
        <a:lstStyle/>
        <a:p>
          <a:endParaRPr lang="en-US"/>
        </a:p>
      </dgm:t>
    </dgm:pt>
    <dgm:pt modelId="{AECC94DE-3AC3-4C2B-BFAC-F7365A68FA09}" type="pres">
      <dgm:prSet presAssocID="{2B7F1B11-CCE9-4E30-BEA2-35AE16833B2A}" presName="node" presStyleLbl="node1" presStyleIdx="0" presStyleCnt="5">
        <dgm:presLayoutVars>
          <dgm:bulletEnabled val="1"/>
        </dgm:presLayoutVars>
      </dgm:prSet>
      <dgm:spPr/>
      <dgm:t>
        <a:bodyPr/>
        <a:lstStyle/>
        <a:p>
          <a:endParaRPr lang="en-US"/>
        </a:p>
      </dgm:t>
    </dgm:pt>
    <dgm:pt modelId="{3E467FB6-4B82-4071-A338-5509FCB09DDF}" type="pres">
      <dgm:prSet presAssocID="{381E26FE-D337-4FBA-8A00-06584650C19A}" presName="sibTrans" presStyleCnt="0"/>
      <dgm:spPr/>
      <dgm:t>
        <a:bodyPr/>
        <a:lstStyle/>
        <a:p>
          <a:endParaRPr lang="en-US"/>
        </a:p>
      </dgm:t>
    </dgm:pt>
    <dgm:pt modelId="{0FEE24F1-59F8-4A4E-96F2-D4EFF00B5547}" type="pres">
      <dgm:prSet presAssocID="{FF1F9786-5577-42DB-BA20-2C8B3AB26751}" presName="node" presStyleLbl="node1" presStyleIdx="1" presStyleCnt="5">
        <dgm:presLayoutVars>
          <dgm:bulletEnabled val="1"/>
        </dgm:presLayoutVars>
      </dgm:prSet>
      <dgm:spPr/>
      <dgm:t>
        <a:bodyPr/>
        <a:lstStyle/>
        <a:p>
          <a:endParaRPr lang="en-US"/>
        </a:p>
      </dgm:t>
    </dgm:pt>
    <dgm:pt modelId="{586359A7-2CD9-4313-8F8C-3235C834BC8C}" type="pres">
      <dgm:prSet presAssocID="{5B382D14-AEFD-4CF8-88B7-13622286887C}" presName="sibTrans" presStyleCnt="0"/>
      <dgm:spPr/>
      <dgm:t>
        <a:bodyPr/>
        <a:lstStyle/>
        <a:p>
          <a:endParaRPr lang="en-US"/>
        </a:p>
      </dgm:t>
    </dgm:pt>
    <dgm:pt modelId="{1CFCA129-80F1-4400-AD03-314B38EEC85F}" type="pres">
      <dgm:prSet presAssocID="{F88EE03B-FF7D-4C8A-85C3-AD76406E4FE8}" presName="node" presStyleLbl="node1" presStyleIdx="2" presStyleCnt="5">
        <dgm:presLayoutVars>
          <dgm:bulletEnabled val="1"/>
        </dgm:presLayoutVars>
      </dgm:prSet>
      <dgm:spPr/>
      <dgm:t>
        <a:bodyPr/>
        <a:lstStyle/>
        <a:p>
          <a:endParaRPr lang="en-US"/>
        </a:p>
      </dgm:t>
    </dgm:pt>
    <dgm:pt modelId="{43F1E6DE-77A3-4327-9057-7F85195F0136}" type="pres">
      <dgm:prSet presAssocID="{572D429E-B609-45B8-8E08-E0AB635F1D4D}" presName="sibTrans" presStyleCnt="0"/>
      <dgm:spPr/>
      <dgm:t>
        <a:bodyPr/>
        <a:lstStyle/>
        <a:p>
          <a:endParaRPr lang="en-US"/>
        </a:p>
      </dgm:t>
    </dgm:pt>
    <dgm:pt modelId="{E1B71E72-7C11-495E-9982-A81DDEC80749}" type="pres">
      <dgm:prSet presAssocID="{5A03B625-A9CE-4916-B61A-0B02020AC6E0}" presName="node" presStyleLbl="node1" presStyleIdx="3" presStyleCnt="5">
        <dgm:presLayoutVars>
          <dgm:bulletEnabled val="1"/>
        </dgm:presLayoutVars>
      </dgm:prSet>
      <dgm:spPr/>
      <dgm:t>
        <a:bodyPr/>
        <a:lstStyle/>
        <a:p>
          <a:endParaRPr lang="en-US"/>
        </a:p>
      </dgm:t>
    </dgm:pt>
    <dgm:pt modelId="{741469D0-CF3C-4C20-9C16-52265F26DD49}" type="pres">
      <dgm:prSet presAssocID="{273FB6EB-0EA6-49B6-8347-D65BA5D25442}" presName="sibTrans" presStyleCnt="0"/>
      <dgm:spPr/>
      <dgm:t>
        <a:bodyPr/>
        <a:lstStyle/>
        <a:p>
          <a:endParaRPr lang="en-US"/>
        </a:p>
      </dgm:t>
    </dgm:pt>
    <dgm:pt modelId="{D58A9081-2F44-4E82-A8E9-C81A2201E31B}" type="pres">
      <dgm:prSet presAssocID="{BDF1E9B1-8B01-487D-8D05-C295EAB55B33}" presName="node" presStyleLbl="node1" presStyleIdx="4" presStyleCnt="5" custScaleX="123846">
        <dgm:presLayoutVars>
          <dgm:bulletEnabled val="1"/>
        </dgm:presLayoutVars>
      </dgm:prSet>
      <dgm:spPr/>
      <dgm:t>
        <a:bodyPr/>
        <a:lstStyle/>
        <a:p>
          <a:endParaRPr lang="en-US"/>
        </a:p>
      </dgm:t>
    </dgm:pt>
  </dgm:ptLst>
  <dgm:cxnLst>
    <dgm:cxn modelId="{A98175E5-8043-430E-930C-2DF049778FF9}" type="presOf" srcId="{2B7F1B11-CCE9-4E30-BEA2-35AE16833B2A}" destId="{AECC94DE-3AC3-4C2B-BFAC-F7365A68FA09}" srcOrd="0" destOrd="0" presId="urn:microsoft.com/office/officeart/2005/8/layout/default#8"/>
    <dgm:cxn modelId="{90D6FB52-F114-4BC7-B402-285DEBE3EB6A}" type="presOf" srcId="{5A03B625-A9CE-4916-B61A-0B02020AC6E0}" destId="{E1B71E72-7C11-495E-9982-A81DDEC80749}" srcOrd="0" destOrd="0" presId="urn:microsoft.com/office/officeart/2005/8/layout/default#8"/>
    <dgm:cxn modelId="{F89FB2DF-1DAD-4E9A-B4D1-747649D3C0C3}" type="presOf" srcId="{FF1F9786-5577-42DB-BA20-2C8B3AB26751}" destId="{0FEE24F1-59F8-4A4E-96F2-D4EFF00B5547}" srcOrd="0" destOrd="0" presId="urn:microsoft.com/office/officeart/2005/8/layout/default#8"/>
    <dgm:cxn modelId="{72FAF49D-07E3-4C10-8CB2-520D7610E862}" srcId="{6120A482-DEC1-45E0-9E28-F1BB50068CAE}" destId="{BDF1E9B1-8B01-487D-8D05-C295EAB55B33}" srcOrd="4" destOrd="0" parTransId="{8864463A-F69D-45D0-A441-DA63252E56E3}" sibTransId="{59A9C0E7-DCA2-4F93-9182-53B771D5377F}"/>
    <dgm:cxn modelId="{0D31DE44-4AB1-4978-91B8-B3C5EB2FA4FC}" srcId="{6120A482-DEC1-45E0-9E28-F1BB50068CAE}" destId="{2B7F1B11-CCE9-4E30-BEA2-35AE16833B2A}" srcOrd="0" destOrd="0" parTransId="{ACFC0CF0-EA88-457B-A865-79B27F8D8ACE}" sibTransId="{381E26FE-D337-4FBA-8A00-06584650C19A}"/>
    <dgm:cxn modelId="{06AB09A8-452E-4F67-B279-F6C2F94660CC}" type="presOf" srcId="{6120A482-DEC1-45E0-9E28-F1BB50068CAE}" destId="{735F643F-8E84-45DC-AAE5-82726D3B2FB0}" srcOrd="0" destOrd="0" presId="urn:microsoft.com/office/officeart/2005/8/layout/default#8"/>
    <dgm:cxn modelId="{A1CE24EE-D05A-4A0E-AE4C-E55214E60ED1}" srcId="{6120A482-DEC1-45E0-9E28-F1BB50068CAE}" destId="{5A03B625-A9CE-4916-B61A-0B02020AC6E0}" srcOrd="3" destOrd="0" parTransId="{5DB70015-A670-45E6-BAA3-4D201C2BC824}" sibTransId="{273FB6EB-0EA6-49B6-8347-D65BA5D25442}"/>
    <dgm:cxn modelId="{B598D13A-4768-418F-AFE2-6C95B382F4CB}" type="presOf" srcId="{BDF1E9B1-8B01-487D-8D05-C295EAB55B33}" destId="{D58A9081-2F44-4E82-A8E9-C81A2201E31B}" srcOrd="0" destOrd="0" presId="urn:microsoft.com/office/officeart/2005/8/layout/default#8"/>
    <dgm:cxn modelId="{BD9C0EBA-A56F-4B1D-80A0-78D0ABD8A645}" srcId="{6120A482-DEC1-45E0-9E28-F1BB50068CAE}" destId="{F88EE03B-FF7D-4C8A-85C3-AD76406E4FE8}" srcOrd="2" destOrd="0" parTransId="{32E294BD-15BD-40CA-8C58-917A7056ECA3}" sibTransId="{572D429E-B609-45B8-8E08-E0AB635F1D4D}"/>
    <dgm:cxn modelId="{B5627AA3-86F0-43D8-AC7E-04FC34781443}" type="presOf" srcId="{F88EE03B-FF7D-4C8A-85C3-AD76406E4FE8}" destId="{1CFCA129-80F1-4400-AD03-314B38EEC85F}" srcOrd="0" destOrd="0" presId="urn:microsoft.com/office/officeart/2005/8/layout/default#8"/>
    <dgm:cxn modelId="{3DC1A1B1-D711-4DC4-ACA0-5B33FA38A48C}" srcId="{6120A482-DEC1-45E0-9E28-F1BB50068CAE}" destId="{FF1F9786-5577-42DB-BA20-2C8B3AB26751}" srcOrd="1" destOrd="0" parTransId="{881E7A18-C0AD-4677-A8A3-DD11F26A989D}" sibTransId="{5B382D14-AEFD-4CF8-88B7-13622286887C}"/>
    <dgm:cxn modelId="{D82DA9B1-C067-444E-B93B-741D48B43108}" type="presParOf" srcId="{735F643F-8E84-45DC-AAE5-82726D3B2FB0}" destId="{AECC94DE-3AC3-4C2B-BFAC-F7365A68FA09}" srcOrd="0" destOrd="0" presId="urn:microsoft.com/office/officeart/2005/8/layout/default#8"/>
    <dgm:cxn modelId="{83808CFF-4889-405F-89BB-32389F269FEE}" type="presParOf" srcId="{735F643F-8E84-45DC-AAE5-82726D3B2FB0}" destId="{3E467FB6-4B82-4071-A338-5509FCB09DDF}" srcOrd="1" destOrd="0" presId="urn:microsoft.com/office/officeart/2005/8/layout/default#8"/>
    <dgm:cxn modelId="{BF21DD37-EAE2-4A44-BD6E-17AC7522178F}" type="presParOf" srcId="{735F643F-8E84-45DC-AAE5-82726D3B2FB0}" destId="{0FEE24F1-59F8-4A4E-96F2-D4EFF00B5547}" srcOrd="2" destOrd="0" presId="urn:microsoft.com/office/officeart/2005/8/layout/default#8"/>
    <dgm:cxn modelId="{AD65B511-59E0-4B63-985B-1FE2818131F1}" type="presParOf" srcId="{735F643F-8E84-45DC-AAE5-82726D3B2FB0}" destId="{586359A7-2CD9-4313-8F8C-3235C834BC8C}" srcOrd="3" destOrd="0" presId="urn:microsoft.com/office/officeart/2005/8/layout/default#8"/>
    <dgm:cxn modelId="{696347E1-B0F1-4EA1-9C70-8797F85F71A6}" type="presParOf" srcId="{735F643F-8E84-45DC-AAE5-82726D3B2FB0}" destId="{1CFCA129-80F1-4400-AD03-314B38EEC85F}" srcOrd="4" destOrd="0" presId="urn:microsoft.com/office/officeart/2005/8/layout/default#8"/>
    <dgm:cxn modelId="{5E98FA5D-46E6-4AFF-BB62-2E9B34759B11}" type="presParOf" srcId="{735F643F-8E84-45DC-AAE5-82726D3B2FB0}" destId="{43F1E6DE-77A3-4327-9057-7F85195F0136}" srcOrd="5" destOrd="0" presId="urn:microsoft.com/office/officeart/2005/8/layout/default#8"/>
    <dgm:cxn modelId="{F6CD30D8-5172-46EB-85D5-A63BC0439F88}" type="presParOf" srcId="{735F643F-8E84-45DC-AAE5-82726D3B2FB0}" destId="{E1B71E72-7C11-495E-9982-A81DDEC80749}" srcOrd="6" destOrd="0" presId="urn:microsoft.com/office/officeart/2005/8/layout/default#8"/>
    <dgm:cxn modelId="{4CBB858F-5D93-4E57-8F6A-77DD0FE1D6EF}" type="presParOf" srcId="{735F643F-8E84-45DC-AAE5-82726D3B2FB0}" destId="{741469D0-CF3C-4C20-9C16-52265F26DD49}" srcOrd="7" destOrd="0" presId="urn:microsoft.com/office/officeart/2005/8/layout/default#8"/>
    <dgm:cxn modelId="{F1C3EA67-C1B2-4E83-8570-6FD4615CE0A4}" type="presParOf" srcId="{735F643F-8E84-45DC-AAE5-82726D3B2FB0}" destId="{D58A9081-2F44-4E82-A8E9-C81A2201E31B}" srcOrd="8" destOrd="0" presId="urn:microsoft.com/office/officeart/2005/8/layout/default#8"/>
  </dgm:cxnLst>
  <dgm:bg/>
  <dgm:whole/>
</dgm:dataModel>
</file>

<file path=ppt/diagrams/layout1.xml><?xml version="1.0" encoding="utf-8"?>
<dgm:layoutDef xmlns:dgm="http://schemas.openxmlformats.org/drawingml/2006/diagram" xmlns:a="http://schemas.openxmlformats.org/drawingml/2006/main" uniqueId="urn:microsoft.com/office/officeart/2005/8/layout/default#7">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8">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3/16/2013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4B99356-46F9-4C48-8D22-7E5A44BDA397}" type="slidenum">
              <a:rPr lang="en-US" smtClean="0"/>
              <a:pPr/>
              <a:t>2</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r>
              <a:rPr lang="en-US" dirty="0" smtClean="0"/>
              <a:t>Abraham Maslow sought to explain why people are driven by particular needs at particular times. Why does one person spend a lot of time and energy on personal safety and another on gaining the esteem of others? Maslow’s answer is that human needs are arranged in a hierarchy, as shown in Figure 5.4, from the most pressing at the bottom to the least pressing at the top. They include </a:t>
            </a:r>
            <a:r>
              <a:rPr lang="en-US" i="1" dirty="0" smtClean="0"/>
              <a:t>physiological</a:t>
            </a:r>
            <a:r>
              <a:rPr lang="en-US" dirty="0" smtClean="0"/>
              <a:t> needs, </a:t>
            </a:r>
            <a:r>
              <a:rPr lang="en-US" i="1" dirty="0" smtClean="0"/>
              <a:t>safety</a:t>
            </a:r>
            <a:r>
              <a:rPr lang="en-US" dirty="0" smtClean="0"/>
              <a:t> needs, </a:t>
            </a:r>
            <a:r>
              <a:rPr lang="en-US" i="1" dirty="0" smtClean="0"/>
              <a:t>social</a:t>
            </a:r>
            <a:r>
              <a:rPr lang="en-US" dirty="0" smtClean="0"/>
              <a:t> needs, </a:t>
            </a:r>
            <a:r>
              <a:rPr lang="en-US" i="1" dirty="0" smtClean="0"/>
              <a:t>esteem</a:t>
            </a:r>
            <a:r>
              <a:rPr lang="en-US" dirty="0" smtClean="0"/>
              <a:t> needs, and </a:t>
            </a:r>
            <a:r>
              <a:rPr lang="en-US" i="1" dirty="0" smtClean="0"/>
              <a:t>self-actualization</a:t>
            </a:r>
            <a:r>
              <a:rPr lang="en-US" dirty="0" smtClean="0"/>
              <a:t> needs.</a:t>
            </a:r>
          </a:p>
          <a:p>
            <a:r>
              <a:rPr lang="en-US" dirty="0" smtClean="0"/>
              <a:t>A person tries to satisfy the most important need first. When that need is satisfied, it will stop being a motivator, and the person will then try to satisfy the next most important need. For example, starving people (physiological need) will not take an interest in the latest happenings in the art world (self-actualization needs) nor in how they are seen or esteemed by others (social or esteem needs) nor even in whether they are breathing clean air (safety needs). But as each important need is satisfied, the next most important need will come into play.</a:t>
            </a:r>
          </a:p>
          <a:p>
            <a:r>
              <a:rPr lang="en-US" dirty="0" smtClean="0"/>
              <a:t>See Abraham H. Maslow, “A Theory of Human Motivation,” </a:t>
            </a:r>
            <a:r>
              <a:rPr lang="en-US" i="1" dirty="0" smtClean="0"/>
              <a:t>Psychological Review</a:t>
            </a:r>
            <a:r>
              <a:rPr lang="en-US" dirty="0" smtClean="0"/>
              <a:t>, 50 (1943), pp. 370–396. Also see Maslow, </a:t>
            </a:r>
            <a:r>
              <a:rPr lang="en-US" i="1" dirty="0" smtClean="0"/>
              <a:t>Motivation and Personality</a:t>
            </a:r>
            <a:r>
              <a:rPr lang="en-US" dirty="0" smtClean="0"/>
              <a:t>, 3rd ed. (New York: HarperCollins Publishers, 1987); and Michael R. Solomon, </a:t>
            </a:r>
            <a:r>
              <a:rPr lang="en-US" i="1" dirty="0" smtClean="0"/>
              <a:t>Consumer Behavior, </a:t>
            </a:r>
            <a:r>
              <a:rPr lang="en-US" dirty="0" smtClean="0"/>
              <a:t>9</a:t>
            </a:r>
            <a:r>
              <a:rPr lang="en-US" baseline="30000" dirty="0" smtClean="0"/>
              <a:t>th</a:t>
            </a:r>
            <a:r>
              <a:rPr lang="en-US" dirty="0" smtClean="0"/>
              <a:t> ed. (Upper Saddle River, NJ: Prentice Hall, 2011), pp. 135-136.</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watched television last night, what ads do you remember seeing?</a:t>
            </a:r>
          </a:p>
          <a:p>
            <a:r>
              <a:rPr lang="en-US" smtClean="0"/>
              <a:t>Probe to find out why they remember certain ads—was it that they broke through the clutter, that they saw them many times, or that they are in the market for that certain product? A motivated person is ready to act. How the person acts is influenced by his or her own perception of the situation. All of us learn by the flow of information through our five senses: sight, hearing, smell, touch, and taste. However, each of us receives, organizes, and interprets this sensory information in an individual way. </a:t>
            </a:r>
          </a:p>
        </p:txBody>
      </p:sp>
      <p:sp>
        <p:nvSpPr>
          <p:cNvPr id="56323" name="Slide Number Placeholder 3"/>
          <p:cNvSpPr>
            <a:spLocks noGrp="1"/>
          </p:cNvSpPr>
          <p:nvPr>
            <p:ph type="sldNum" sz="quarter" idx="5"/>
          </p:nvPr>
        </p:nvSpPr>
        <p:spPr bwMode="auto">
          <a:noFill/>
          <a:ln>
            <a:miter lim="800000"/>
            <a:headEnd/>
            <a:tailEnd/>
          </a:ln>
        </p:spPr>
        <p:txBody>
          <a:bodyPr/>
          <a:lstStyle/>
          <a:p>
            <a:fld id="{DFD26B44-8EBE-44DA-B2EE-280339227BD2}"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r>
              <a:rPr lang="en-US" smtClean="0"/>
              <a:t>People can form different perceptions of the same stimulus because of three perceptual processes: selective attention, selective distortion, and selective retention. People are exposed to a great amount of stimuli every day. For example, people are exposed to an estimated 3,000 to 5,000 ad messages every day. It is impossible for a person to pay attention to all these stimuli. </a:t>
            </a:r>
            <a:r>
              <a:rPr lang="en-US" i="1" smtClean="0"/>
              <a:t>Selective attention</a:t>
            </a:r>
            <a:r>
              <a:rPr lang="en-US" smtClean="0"/>
              <a:t>—the tendency for people to screen out most of the information to which they are exposed—means that marketers must work especially hard to attract the consumer’s attention. </a:t>
            </a:r>
          </a:p>
          <a:p>
            <a:r>
              <a:rPr lang="en-US" smtClean="0"/>
              <a:t>Even noticed stimuli do not always come across in the intended way. Each person fits incoming information into an existing mind-set. </a:t>
            </a:r>
            <a:r>
              <a:rPr lang="en-US" i="1" smtClean="0"/>
              <a:t>Selective distortion</a:t>
            </a:r>
            <a:r>
              <a:rPr lang="en-US" smtClean="0"/>
              <a:t> describes the tendency of people to interpret information in a way that will support what they already believe. People also will forget much of what they learn. They tend to retain information that supports their attitudes and beliefs. </a:t>
            </a:r>
            <a:r>
              <a:rPr lang="en-US" i="1" smtClean="0"/>
              <a:t>Selective retention</a:t>
            </a:r>
            <a:r>
              <a:rPr lang="en-US" smtClean="0"/>
              <a:t> means that consumers are likely to remember good points made about a brand they favor and forget good points made about competing brands. Because of selective attention, distortion, and retention, marketers must work hard to get their messages through.</a:t>
            </a:r>
          </a:p>
          <a:p>
            <a:endParaRPr lang="en-US" smtClean="0"/>
          </a:p>
        </p:txBody>
      </p:sp>
      <p:sp>
        <p:nvSpPr>
          <p:cNvPr id="58371" name="Slide Number Placeholder 3"/>
          <p:cNvSpPr>
            <a:spLocks noGrp="1"/>
          </p:cNvSpPr>
          <p:nvPr>
            <p:ph type="sldNum" sz="quarter" idx="5"/>
          </p:nvPr>
        </p:nvSpPr>
        <p:spPr bwMode="auto">
          <a:noFill/>
          <a:ln>
            <a:miter lim="800000"/>
            <a:headEnd/>
            <a:tailEnd/>
          </a:ln>
        </p:spPr>
        <p:txBody>
          <a:bodyPr/>
          <a:lstStyle/>
          <a:p>
            <a:fld id="{86B1060E-3C3C-4372-9274-98C8FFC4C507}"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a:lstStyle/>
          <a:p>
            <a:r>
              <a:rPr lang="en-US" smtClean="0"/>
              <a:t> Learning theorists say that most human behavior is learned. Learning occurs through the interplay of drives, stimuli, cues, responses, and reinforcement.</a:t>
            </a:r>
          </a:p>
          <a:p>
            <a:r>
              <a:rPr lang="en-US" smtClean="0"/>
              <a:t>A </a:t>
            </a:r>
            <a:r>
              <a:rPr lang="en-US" i="1" smtClean="0"/>
              <a:t>drive</a:t>
            </a:r>
            <a:r>
              <a:rPr lang="en-US" smtClean="0"/>
              <a:t> is a strong internal stimulus that calls for action. A drive becomes a motive when it is directed toward a particular </a:t>
            </a:r>
            <a:r>
              <a:rPr lang="en-US" i="1" smtClean="0"/>
              <a:t>stimulus object</a:t>
            </a:r>
            <a:r>
              <a:rPr lang="en-US" smtClean="0"/>
              <a:t>. For example, a person’s drive for self-actualization might motivate him or her to look into buying a camera. The consumer’s response to the idea of buying a camera is conditioned by the surrounding cues. </a:t>
            </a:r>
            <a:r>
              <a:rPr lang="en-US" i="1" smtClean="0"/>
              <a:t>Cues</a:t>
            </a:r>
            <a:r>
              <a:rPr lang="en-US" smtClean="0"/>
              <a:t> are minor stimuli that determine when, where, and how the person responds. For example, the person might spot several camera brands in a shop window, hear of a special sale price, or discuss cameras with a friend. These are all cues that might influence a consumer’s </a:t>
            </a:r>
            <a:r>
              <a:rPr lang="en-US" i="1" smtClean="0"/>
              <a:t>response</a:t>
            </a:r>
            <a:r>
              <a:rPr lang="en-US" smtClean="0"/>
              <a:t> to his or her interest in buying the product.</a:t>
            </a:r>
          </a:p>
          <a:p>
            <a:r>
              <a:rPr lang="en-US" smtClean="0"/>
              <a:t>Suppose the consumer buys a Nikon camera. If the experience is rewarding, the consumer will probably use the camera more and more, and his or her response will be </a:t>
            </a:r>
            <a:r>
              <a:rPr lang="en-US" i="1" smtClean="0"/>
              <a:t>reinforced</a:t>
            </a:r>
            <a:r>
              <a:rPr lang="en-US" smtClean="0"/>
              <a:t>. Then the next time he or she shops for a camera, or for binoculars or some similar product, the probability is greater that he or she will buy a Nikon product. The practical significance of learning theory for marketers is that they can build up demand for a product by associating it with strong drives, using motivating cues, and providing positive reinforcement.</a:t>
            </a:r>
          </a:p>
          <a:p>
            <a:endParaRPr lang="en-US" smtClean="0"/>
          </a:p>
        </p:txBody>
      </p:sp>
      <p:sp>
        <p:nvSpPr>
          <p:cNvPr id="60419" name="Slide Number Placeholder 3"/>
          <p:cNvSpPr>
            <a:spLocks noGrp="1"/>
          </p:cNvSpPr>
          <p:nvPr>
            <p:ph type="sldNum" sz="quarter" idx="5"/>
          </p:nvPr>
        </p:nvSpPr>
        <p:spPr bwMode="auto">
          <a:noFill/>
          <a:ln>
            <a:miter lim="800000"/>
            <a:headEnd/>
            <a:tailEnd/>
          </a:ln>
        </p:spPr>
        <p:txBody>
          <a:bodyPr/>
          <a:lstStyle/>
          <a:p>
            <a:fld id="{0DC333B7-7145-4E5E-BA26-67D7C0B694A9}"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a:lstStyle/>
          <a:p>
            <a:r>
              <a:rPr lang="en-US" smtClean="0"/>
              <a:t>Through doing and learning, people acquire beliefs and attitudes. These, in turn, influence their buying behavior. A </a:t>
            </a:r>
            <a:r>
              <a:rPr lang="en-US" b="1" smtClean="0"/>
              <a:t>belief</a:t>
            </a:r>
            <a:r>
              <a:rPr lang="en-US" smtClean="0"/>
              <a:t> is a descriptive thought that a person has about something. Beliefs may be based on real knowledge, opinion, or faith and may or may not carry an emotional charge. Marketers are interested in the beliefs that people formulate about specific products and services because these beliefs make up product and brand images that affect buying behavior. If some of the beliefs are wrong and prevent purchase, the marketer will want to launch a campaign to correct them.</a:t>
            </a:r>
          </a:p>
          <a:p>
            <a:endParaRPr lang="en-US" smtClean="0"/>
          </a:p>
          <a:p>
            <a:r>
              <a:rPr lang="en-US" smtClean="0"/>
              <a:t>Discussion Question: Ask the students how a belief they hold influenced one of their  purchase decisions.</a:t>
            </a:r>
          </a:p>
          <a:p>
            <a:endParaRPr lang="en-US" smtClean="0"/>
          </a:p>
        </p:txBody>
      </p:sp>
      <p:sp>
        <p:nvSpPr>
          <p:cNvPr id="62467" name="Slide Number Placeholder 3"/>
          <p:cNvSpPr>
            <a:spLocks noGrp="1"/>
          </p:cNvSpPr>
          <p:nvPr>
            <p:ph type="sldNum" sz="quarter" idx="5"/>
          </p:nvPr>
        </p:nvSpPr>
        <p:spPr bwMode="auto">
          <a:noFill/>
          <a:ln>
            <a:miter lim="800000"/>
            <a:headEnd/>
            <a:tailEnd/>
          </a:ln>
        </p:spPr>
        <p:txBody>
          <a:bodyPr/>
          <a:lstStyle/>
          <a:p>
            <a:fld id="{578C4440-10CF-484F-9A08-1895ECDFE75F}"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smtClean="0"/>
              <a:t>People have attitudes regarding religion, politics, clothes, music, food, and almost everything else. </a:t>
            </a:r>
            <a:r>
              <a:rPr lang="en-US" b="1" smtClean="0"/>
              <a:t>Attitude</a:t>
            </a:r>
            <a:r>
              <a:rPr lang="en-US" smtClean="0"/>
              <a:t> describes a person’s relatively consistent evaluations, feelings, and tendencies toward an object or idea. Attitudes put people into a frame of mind of liking or disliking things, of moving toward or away from them. Our camera buyer may hold attitudes such as “Buy the best,” “The Japanese make the best electronics products in the world,” and “Creativity and self-expression are among the most important things in life.” If so, the Nikon camera would fit well into the consumer’s existing attitudes.</a:t>
            </a:r>
          </a:p>
          <a:p>
            <a:r>
              <a:rPr lang="en-US" smtClean="0"/>
              <a:t>Attitudes are difficult to change. A person’s attitudes fit into a pattern; changing one attitude may require difficult adjustments in many others. Thus, a company should usually try to fit its products into existing attitudes rather than attempt to change attitudes. </a:t>
            </a:r>
          </a:p>
        </p:txBody>
      </p:sp>
      <p:sp>
        <p:nvSpPr>
          <p:cNvPr id="64515" name="Slide Number Placeholder 3"/>
          <p:cNvSpPr>
            <a:spLocks noGrp="1"/>
          </p:cNvSpPr>
          <p:nvPr>
            <p:ph type="sldNum" sz="quarter" idx="5"/>
          </p:nvPr>
        </p:nvSpPr>
        <p:spPr bwMode="auto">
          <a:noFill/>
          <a:ln>
            <a:miter lim="800000"/>
            <a:headEnd/>
            <a:tailEnd/>
          </a:ln>
        </p:spPr>
        <p:txBody>
          <a:bodyPr/>
          <a:lstStyle/>
          <a:p>
            <a:fld id="{D64DAC47-27AC-4A1C-8B23-70054B910872}"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a:lstStyle/>
          <a:p>
            <a:r>
              <a:rPr lang="en-US" smtClean="0"/>
              <a:t>Some purchases are</a:t>
            </a:r>
          </a:p>
          <a:p>
            <a:r>
              <a:rPr lang="en-US" smtClean="0"/>
              <a:t>simple and routine, even</a:t>
            </a:r>
          </a:p>
          <a:p>
            <a:r>
              <a:rPr lang="en-US" smtClean="0"/>
              <a:t>habitual. Others are far more</a:t>
            </a:r>
          </a:p>
          <a:p>
            <a:r>
              <a:rPr lang="en-US" smtClean="0"/>
              <a:t>complex—involving extensive</a:t>
            </a:r>
          </a:p>
          <a:p>
            <a:r>
              <a:rPr lang="en-US" smtClean="0"/>
              <a:t>information gathering and</a:t>
            </a:r>
          </a:p>
          <a:p>
            <a:r>
              <a:rPr lang="en-US" smtClean="0"/>
              <a:t>evaluation—and are subject to</a:t>
            </a:r>
          </a:p>
          <a:p>
            <a:r>
              <a:rPr lang="en-US" smtClean="0"/>
              <a:t>sometimes subtle influences. For</a:t>
            </a:r>
          </a:p>
          <a:p>
            <a:r>
              <a:rPr lang="en-US" smtClean="0"/>
              <a:t>example, think of all that goes into a</a:t>
            </a:r>
          </a:p>
          <a:p>
            <a:r>
              <a:rPr lang="en-US" smtClean="0"/>
              <a:t>new car buying decision.</a:t>
            </a:r>
          </a:p>
        </p:txBody>
      </p:sp>
      <p:sp>
        <p:nvSpPr>
          <p:cNvPr id="66563" name="Slide Number Placeholder 3"/>
          <p:cNvSpPr>
            <a:spLocks noGrp="1"/>
          </p:cNvSpPr>
          <p:nvPr>
            <p:ph type="sldNum" sz="quarter" idx="5"/>
          </p:nvPr>
        </p:nvSpPr>
        <p:spPr bwMode="auto">
          <a:noFill/>
          <a:ln>
            <a:miter lim="800000"/>
            <a:headEnd/>
            <a:tailEnd/>
          </a:ln>
        </p:spPr>
        <p:txBody>
          <a:bodyPr/>
          <a:lstStyle/>
          <a:p>
            <a:fld id="{F9A233FF-DB8F-419F-BCAC-6ADA4C9CD979}"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p:txBody>
          <a:bodyPr>
            <a:normAutofit fontScale="55000" lnSpcReduction="20000"/>
          </a:bodyPr>
          <a:lstStyle/>
          <a:p>
            <a:pPr>
              <a:defRPr/>
            </a:pPr>
            <a:r>
              <a:rPr lang="en-US" dirty="0" smtClean="0">
                <a:ea typeface="ＭＳ Ｐゴシック" charset="-128"/>
              </a:rPr>
              <a:t>Buying behavior differs greatly for a tube of toothpaste, a smartphone, financial services, and a new car. More complex decisions usually involve more buying participants and more buyer deliberation. Figure</a:t>
            </a:r>
            <a:r>
              <a:rPr lang="en-US" b="1" dirty="0" smtClean="0">
                <a:ea typeface="ＭＳ Ｐゴシック" charset="-128"/>
              </a:rPr>
              <a:t> </a:t>
            </a:r>
            <a:r>
              <a:rPr lang="en-US" dirty="0" smtClean="0">
                <a:ea typeface="ＭＳ Ｐゴシック" charset="-128"/>
              </a:rPr>
              <a:t>5.5 shows the types of consumer buying behavior based on the degree of buyer involvement and the degree of differences among brands.</a:t>
            </a:r>
          </a:p>
          <a:p>
            <a:pPr>
              <a:defRPr/>
            </a:pPr>
            <a:r>
              <a:rPr lang="en-US" b="1" dirty="0" smtClean="0">
                <a:ea typeface="ＭＳ Ｐゴシック" charset="-128"/>
              </a:rPr>
              <a:t>Complex Buying Behavior</a:t>
            </a:r>
          </a:p>
          <a:p>
            <a:pPr>
              <a:defRPr/>
            </a:pPr>
            <a:r>
              <a:rPr lang="en-US" dirty="0" smtClean="0">
                <a:ea typeface="ＭＳ Ｐゴシック" charset="-128"/>
              </a:rPr>
              <a:t>Consumers undertake </a:t>
            </a:r>
            <a:r>
              <a:rPr lang="en-US" b="1" dirty="0" smtClean="0">
                <a:ea typeface="ＭＳ Ｐゴシック" charset="-128"/>
              </a:rPr>
              <a:t>complex buying behavior</a:t>
            </a:r>
            <a:r>
              <a:rPr lang="en-US" dirty="0" smtClean="0">
                <a:ea typeface="ＭＳ Ｐゴシック" charset="-128"/>
              </a:rPr>
              <a:t> when they are highly involved in a purchase and perceive significant differences among brands. Consumers may be highly involved when the product is expensive, risky, purchased infrequently, and highly self-expressive.</a:t>
            </a:r>
          </a:p>
          <a:p>
            <a:pPr>
              <a:defRPr/>
            </a:pPr>
            <a:r>
              <a:rPr lang="en-US" dirty="0" smtClean="0">
                <a:ea typeface="ＭＳ Ｐゴシック" charset="-128"/>
              </a:rPr>
              <a:t>This buyer will pass through a learning process, first developing beliefs about the product, then attitudes, and then making a thoughtful purchase choice. Marketers of high-involvement products must understand the information-gathering and evaluation behavior of high-involvement consumers. They need to help buyers learn about product-class attributes and their relative importance. They need to differentiate their brand’s features, perhaps by describing the brand’s benefits using print media with long copy. They must motivate store salespeople and the buyer’s acquaintances to influence the final brand choice.</a:t>
            </a:r>
          </a:p>
          <a:p>
            <a:pPr>
              <a:defRPr/>
            </a:pPr>
            <a:r>
              <a:rPr lang="en-US" b="1" dirty="0" smtClean="0">
                <a:ea typeface="ＭＳ Ｐゴシック" charset="-128"/>
              </a:rPr>
              <a:t>Dissonance-Reducing Buying Behavior</a:t>
            </a:r>
          </a:p>
          <a:p>
            <a:pPr>
              <a:defRPr/>
            </a:pPr>
            <a:r>
              <a:rPr lang="en-US" b="1" dirty="0" smtClean="0">
                <a:ea typeface="ＭＳ Ｐゴシック" charset="-128"/>
              </a:rPr>
              <a:t>Dissonance-reducing buying behavior</a:t>
            </a:r>
            <a:r>
              <a:rPr lang="en-US" dirty="0" smtClean="0">
                <a:ea typeface="ＭＳ Ｐゴシック" charset="-128"/>
              </a:rPr>
              <a:t> occurs when consumers are highly involved with an expensive, infrequent, or risky purchase but see little difference among brands. For example, consumers buying carpeting may face a high-involvement decision because carpeting is expensive and self-expressive. Yet buyers may consider most carpet brands in a given price range to be the same. In this case, because perceived brand differences are not large, buyers may shop around to learn what is available but buy relatively quickly. They may respond primarily to a good price or purchase convenience.</a:t>
            </a:r>
          </a:p>
          <a:p>
            <a:pPr>
              <a:defRPr/>
            </a:pPr>
            <a:r>
              <a:rPr lang="en-US" dirty="0" smtClean="0">
                <a:ea typeface="ＭＳ Ｐゴシック" charset="-128"/>
              </a:rPr>
              <a:t>After the purchase, consumers might experience </a:t>
            </a:r>
            <a:r>
              <a:rPr lang="en-US" i="1" dirty="0" smtClean="0">
                <a:ea typeface="ＭＳ Ｐゴシック" charset="-128"/>
              </a:rPr>
              <a:t>postpurchase dissonance</a:t>
            </a:r>
            <a:r>
              <a:rPr lang="en-US" dirty="0" smtClean="0">
                <a:ea typeface="ＭＳ Ｐゴシック" charset="-128"/>
              </a:rPr>
              <a:t> (after-sale discomfort) when they notice certain disadvantages of the purchased carpet brand or hear favorable things about brands not purchased. To counter such dissonance, the marketer’s after-sale communications should provide evidence and support to help consumers feel good about their brand choices.</a:t>
            </a:r>
          </a:p>
          <a:p>
            <a:pPr>
              <a:defRPr/>
            </a:pPr>
            <a:r>
              <a:rPr lang="en-US" b="1" dirty="0" smtClean="0">
                <a:ea typeface="ＭＳ Ｐゴシック" charset="-128"/>
              </a:rPr>
              <a:t>Habitual Buying Behavior</a:t>
            </a:r>
          </a:p>
          <a:p>
            <a:pPr>
              <a:defRPr/>
            </a:pPr>
            <a:r>
              <a:rPr lang="en-US" b="1" dirty="0" smtClean="0">
                <a:ea typeface="ＭＳ Ｐゴシック" charset="-128"/>
              </a:rPr>
              <a:t>Habitual buying behavior</a:t>
            </a:r>
            <a:r>
              <a:rPr lang="en-US" dirty="0" smtClean="0">
                <a:ea typeface="ＭＳ Ｐゴシック" charset="-128"/>
              </a:rPr>
              <a:t> occurs under conditions of low-consumer involvement and little significant brand difference. For example, take table salt. Consumers have little involvement in this product category—they simply go to the store and reach for a brand. If they keep reaching for the same brand, it is out of habit rather than strong brand loyalty. Consumers appear to have low involvement with most low-cost, frequently purchased products.</a:t>
            </a:r>
          </a:p>
          <a:p>
            <a:pPr>
              <a:defRPr/>
            </a:pPr>
            <a:r>
              <a:rPr lang="en-US" dirty="0" smtClean="0">
                <a:ea typeface="ＭＳ Ｐゴシック" charset="-128"/>
              </a:rPr>
              <a:t>In such cases, consumer behavior does not pass through the usual belief-attitude-behavior sequence. Consumers do not search extensively for information about the brands, evaluate brand characteristics, and make weighty decisions about which brands to buy. Because they are not highly involved with the product, consumers may not evaluate the choice, even after purchase. Thus, the buying process involves brand beliefs formed by passive learning, followed by purchase behavior, which may or may not be followed by evaluation.</a:t>
            </a:r>
          </a:p>
          <a:p>
            <a:pPr>
              <a:defRPr/>
            </a:pPr>
            <a:r>
              <a:rPr lang="en-US" dirty="0" smtClean="0">
                <a:ea typeface="ＭＳ Ｐゴシック" charset="-128"/>
              </a:rPr>
              <a:t>&lt;ex05.15&gt;</a:t>
            </a:r>
          </a:p>
          <a:p>
            <a:pPr>
              <a:defRPr/>
            </a:pPr>
            <a:r>
              <a:rPr lang="en-US" dirty="0" smtClean="0">
                <a:ea typeface="ＭＳ Ｐゴシック" charset="-128"/>
              </a:rPr>
              <a:t>Because buyers are not highly committed to any brands, marketers of low-involvement products with few brand differences often use price and sales promotions to promote buying. Alternatively, they can add product features or enhancements to differentiate their brands from the rest of the pack and raise involvement. For example, to set its brand apart, P&amp;G’s Charmin toilet tissue offers Ultrastrong, Ultrasoft, Sensitive, Basic, and Freshmate (wet wipe) versions, so that there’s sure to be one that’s right for any family’s “bottom line.” Charmin also raises brand involvement by sponsoring a “Sit or Squat” website and mobile app that helps travelers who “Gotta go on the go!” find and rate clean public restrooms wherever they travel.</a:t>
            </a:r>
          </a:p>
          <a:p>
            <a:pPr>
              <a:defRPr/>
            </a:pPr>
            <a:r>
              <a:rPr lang="en-US" b="1" dirty="0" smtClean="0">
                <a:ea typeface="ＭＳ Ｐゴシック" charset="-128"/>
              </a:rPr>
              <a:t>Variety-Seeking Buying Behavior</a:t>
            </a:r>
          </a:p>
          <a:p>
            <a:pPr>
              <a:defRPr/>
            </a:pPr>
            <a:r>
              <a:rPr lang="en-US" dirty="0" smtClean="0">
                <a:ea typeface="ＭＳ Ｐゴシック" charset="-128"/>
              </a:rPr>
              <a:t>Consumers undertake </a:t>
            </a:r>
            <a:r>
              <a:rPr lang="en-US" b="1" dirty="0" smtClean="0">
                <a:ea typeface="ＭＳ Ｐゴシック" charset="-128"/>
              </a:rPr>
              <a:t>variety-seeking buying behavior</a:t>
            </a:r>
            <a:r>
              <a:rPr lang="en-US" dirty="0" smtClean="0">
                <a:ea typeface="ＭＳ Ｐゴシック" charset="-128"/>
              </a:rPr>
              <a:t> in situations characterized by low consumer involvement but significant perceived brand differences. In such cases, consumers often do a lot of brand switching. For example, when buying cookies, a consumer may hold some beliefs, choose a cookie brand without much evaluation, and then evaluate that brand during consumption. But the next time, the consumer might pick another brand out of boredom or simply to try something different. Brand switching occurs for the sake of variety rather than because of dissatisfaction.</a:t>
            </a:r>
          </a:p>
          <a:p>
            <a:pPr>
              <a:defRPr/>
            </a:pPr>
            <a:r>
              <a:rPr lang="en-US" dirty="0" smtClean="0">
                <a:ea typeface="ＭＳ Ｐゴシック" charset="-128"/>
              </a:rPr>
              <a:t>In such product categories, the marketing strategy may differ for the market leader and minor brands. The market leader will try to encourage habitual buying behavior by dominating shelf space, keeping shelves fully stocked, and running frequent reminder advertising. Challenger firms will encourage variety seeking by offering lower prices, special deals, coupons, free samples, and advertising that presents reasons for trying something new.</a:t>
            </a:r>
          </a:p>
        </p:txBody>
      </p:sp>
      <p:sp>
        <p:nvSpPr>
          <p:cNvPr id="68611" name="Slide Number Placeholder 3"/>
          <p:cNvSpPr>
            <a:spLocks noGrp="1"/>
          </p:cNvSpPr>
          <p:nvPr>
            <p:ph type="sldNum" sz="quarter" idx="5"/>
          </p:nvPr>
        </p:nvSpPr>
        <p:spPr bwMode="auto">
          <a:noFill/>
          <a:ln>
            <a:miter lim="800000"/>
            <a:headEnd/>
            <a:tailEnd/>
          </a:ln>
        </p:spPr>
        <p:txBody>
          <a:bodyPr/>
          <a:lstStyle/>
          <a:p>
            <a:fld id="{E6ACC8FD-4075-4AFC-8B95-C3FCB19789DC}"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mtClean="0"/>
              <a:t> Figure  shows that the buyer decision process consists of five stages: </a:t>
            </a:r>
            <a:r>
              <a:rPr lang="en-US" i="1" smtClean="0"/>
              <a:t>need recognition</a:t>
            </a:r>
            <a:r>
              <a:rPr lang="en-US" smtClean="0"/>
              <a:t>, </a:t>
            </a:r>
            <a:r>
              <a:rPr lang="en-US" i="1" smtClean="0"/>
              <a:t>information search</a:t>
            </a:r>
            <a:r>
              <a:rPr lang="en-US" smtClean="0"/>
              <a:t>, </a:t>
            </a:r>
            <a:r>
              <a:rPr lang="en-US" i="1" smtClean="0"/>
              <a:t>evaluation of alternatives</a:t>
            </a:r>
            <a:r>
              <a:rPr lang="en-US" smtClean="0"/>
              <a:t>, </a:t>
            </a:r>
            <a:r>
              <a:rPr lang="en-US" i="1" smtClean="0"/>
              <a:t>purchase decision</a:t>
            </a:r>
            <a:r>
              <a:rPr lang="en-US" smtClean="0"/>
              <a:t>, and </a:t>
            </a:r>
            <a:r>
              <a:rPr lang="en-US" i="1" smtClean="0"/>
              <a:t>postpurchase behavior</a:t>
            </a:r>
            <a:r>
              <a:rPr lang="en-US" smtClean="0"/>
              <a:t>. Clearly, the buying process starts long before the actual purchase and continues long after. Marketers need to focus on the entire buying process rather than on the purchase decision only.</a:t>
            </a:r>
          </a:p>
          <a:p>
            <a:r>
              <a:rPr lang="en-US" smtClean="0"/>
              <a:t>Figure suggests that consumers pass through all five stages with every purchase in a considered way. But buyers may pass quickly or slowly through the buying decision process. And in more routine purchases, consumers often skip or reverse some of the stages. Much depends on the nature of the buyer, the product, and the buying situation. A woman buying her regular brand of toothpaste would recognize the need and go right to the purchase decision, skipping information search and evaluation. However, we use the model in Figure 5.6 because it shows all the considerations that arise when a consumer faces a new and complex purchase situation.</a:t>
            </a:r>
          </a:p>
        </p:txBody>
      </p:sp>
      <p:sp>
        <p:nvSpPr>
          <p:cNvPr id="70659" name="Slide Number Placeholder 3"/>
          <p:cNvSpPr>
            <a:spLocks noGrp="1"/>
          </p:cNvSpPr>
          <p:nvPr>
            <p:ph type="sldNum" sz="quarter" idx="5"/>
          </p:nvPr>
        </p:nvSpPr>
        <p:spPr bwMode="auto">
          <a:noFill/>
          <a:ln>
            <a:miter lim="800000"/>
            <a:headEnd/>
            <a:tailEnd/>
          </a:ln>
        </p:spPr>
        <p:txBody>
          <a:bodyPr/>
          <a:lstStyle/>
          <a:p>
            <a:fld id="{D6692E26-C6BF-413B-B374-B4A9C7989891}"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r>
              <a:rPr lang="en-US" b="1" smtClean="0"/>
              <a:t>Need Recognition</a:t>
            </a:r>
          </a:p>
          <a:p>
            <a:r>
              <a:rPr lang="en-US" smtClean="0"/>
              <a:t>The buying process starts with </a:t>
            </a:r>
            <a:r>
              <a:rPr lang="en-US" b="1" smtClean="0"/>
              <a:t>need recognition</a:t>
            </a:r>
            <a:r>
              <a:rPr lang="en-US" smtClean="0"/>
              <a:t>—the buyer recognizes a problem or need. The need can be triggered by </a:t>
            </a:r>
            <a:r>
              <a:rPr lang="en-US" i="1" smtClean="0"/>
              <a:t>internal stimuli</a:t>
            </a:r>
            <a:r>
              <a:rPr lang="en-US" smtClean="0"/>
              <a:t> when one of the person’s normal needs—for example, hunger or thirst—rises to a level high enough to become a drive. A need can also be triggered by </a:t>
            </a:r>
            <a:r>
              <a:rPr lang="en-US" i="1" smtClean="0"/>
              <a:t>external stimuli</a:t>
            </a:r>
            <a:r>
              <a:rPr lang="en-US" smtClean="0"/>
              <a:t>. For example, an advertisement or a discussion with a friend might get you thinking about buying a new car. At this stage, the marketer should research consumers to find out what kinds of needs or problems arise, what brought them about, and how they led the consumer to this particular product.</a:t>
            </a:r>
          </a:p>
        </p:txBody>
      </p:sp>
      <p:sp>
        <p:nvSpPr>
          <p:cNvPr id="72707" name="Slide Number Placeholder 3"/>
          <p:cNvSpPr>
            <a:spLocks noGrp="1"/>
          </p:cNvSpPr>
          <p:nvPr>
            <p:ph type="sldNum" sz="quarter" idx="5"/>
          </p:nvPr>
        </p:nvSpPr>
        <p:spPr bwMode="auto">
          <a:noFill/>
          <a:ln>
            <a:miter lim="800000"/>
            <a:headEnd/>
            <a:tailEnd/>
          </a:ln>
        </p:spPr>
        <p:txBody>
          <a:bodyPr/>
          <a:lstStyle/>
          <a:p>
            <a:fld id="{5288973C-3F97-49B6-8B74-E47DA375F700}"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p:txBody>
          <a:bodyPr>
            <a:normAutofit fontScale="85000" lnSpcReduction="10000"/>
          </a:bodyPr>
          <a:lstStyle/>
          <a:p>
            <a:pPr>
              <a:defRPr/>
            </a:pPr>
            <a:r>
              <a:rPr lang="en-US" b="1" dirty="0" smtClean="0">
                <a:ea typeface="ＭＳ Ｐゴシック" charset="-128"/>
              </a:rPr>
              <a:t>Information Search</a:t>
            </a:r>
          </a:p>
          <a:p>
            <a:pPr>
              <a:defRPr/>
            </a:pPr>
            <a:r>
              <a:rPr lang="en-US" dirty="0" smtClean="0">
                <a:ea typeface="ＭＳ Ｐゴシック" charset="-128"/>
              </a:rPr>
              <a:t>An interested consumer may or may not search for more information. If the consumer’s drive is strong and a satisfying product is near at hand, he or she is likely to buy it then. If not, the consumer may store the need in memory or undertake an </a:t>
            </a:r>
            <a:r>
              <a:rPr lang="en-US" b="1" dirty="0" smtClean="0">
                <a:ea typeface="ＭＳ Ｐゴシック" charset="-128"/>
              </a:rPr>
              <a:t>information search</a:t>
            </a:r>
            <a:r>
              <a:rPr lang="en-US" dirty="0" smtClean="0">
                <a:ea typeface="ＭＳ Ｐゴシック" charset="-128"/>
              </a:rPr>
              <a:t> related to the need. For example, once you’ve decided you need a new car, at the least, you will probably pay more attention to car ads, cars owned by friends, and car conversations. Or you may actively search the Web, talk with friends, and gather information in other ways.</a:t>
            </a:r>
          </a:p>
          <a:p>
            <a:pPr>
              <a:defRPr/>
            </a:pPr>
            <a:r>
              <a:rPr lang="en-US" dirty="0" smtClean="0">
                <a:ea typeface="ＭＳ Ｐゴシック" charset="-128"/>
              </a:rPr>
              <a:t>Consumers can obtain information from any of several sources. These include </a:t>
            </a:r>
            <a:r>
              <a:rPr lang="en-US" i="1" dirty="0" smtClean="0">
                <a:ea typeface="ＭＳ Ｐゴシック" charset="-128"/>
              </a:rPr>
              <a:t>personal sources</a:t>
            </a:r>
            <a:r>
              <a:rPr lang="en-US" dirty="0" smtClean="0">
                <a:ea typeface="ＭＳ Ｐゴシック" charset="-128"/>
              </a:rPr>
              <a:t> (family, friends, neighbors, acquaintances), </a:t>
            </a:r>
            <a:r>
              <a:rPr lang="en-US" i="1" dirty="0" smtClean="0">
                <a:ea typeface="ＭＳ Ｐゴシック" charset="-128"/>
              </a:rPr>
              <a:t>commercial sources</a:t>
            </a:r>
            <a:r>
              <a:rPr lang="en-US" dirty="0" smtClean="0">
                <a:ea typeface="ＭＳ Ｐゴシック" charset="-128"/>
              </a:rPr>
              <a:t> (advertising, salespeople, dealer websites, packaging, displays), </a:t>
            </a:r>
            <a:r>
              <a:rPr lang="en-US" i="1" dirty="0" smtClean="0">
                <a:ea typeface="ＭＳ Ｐゴシック" charset="-128"/>
              </a:rPr>
              <a:t>public sources</a:t>
            </a:r>
            <a:r>
              <a:rPr lang="en-US" dirty="0" smtClean="0">
                <a:ea typeface="ＭＳ Ｐゴシック" charset="-128"/>
              </a:rPr>
              <a:t> (mass media, consumer rating organizations, online searches and peer reviews), and </a:t>
            </a:r>
            <a:r>
              <a:rPr lang="en-US" i="1" dirty="0" smtClean="0">
                <a:ea typeface="ＭＳ Ｐゴシック" charset="-128"/>
              </a:rPr>
              <a:t>experiential sources</a:t>
            </a:r>
            <a:r>
              <a:rPr lang="en-US" dirty="0" smtClean="0">
                <a:ea typeface="ＭＳ Ｐゴシック" charset="-128"/>
              </a:rPr>
              <a:t> (handling, examining, using the product). The relative influence of these information sources varies with the product and the buyer.</a:t>
            </a:r>
          </a:p>
          <a:p>
            <a:pPr>
              <a:defRPr/>
            </a:pPr>
            <a:r>
              <a:rPr lang="en-US" dirty="0" smtClean="0">
                <a:ea typeface="ＭＳ Ｐゴシック" charset="-128"/>
              </a:rPr>
              <a:t>Traditionally, consumers have received the most information about a product from commercial sources—those controlled by the marketer. The most effective sources, however, tend to be personal. Commercial sources normally </a:t>
            </a:r>
            <a:r>
              <a:rPr lang="en-US" i="1" dirty="0" smtClean="0">
                <a:ea typeface="ＭＳ Ｐゴシック" charset="-128"/>
              </a:rPr>
              <a:t>inform</a:t>
            </a:r>
            <a:r>
              <a:rPr lang="en-US" dirty="0" smtClean="0">
                <a:ea typeface="ＭＳ Ｐゴシック" charset="-128"/>
              </a:rPr>
              <a:t> the buyer, but personal sources </a:t>
            </a:r>
            <a:r>
              <a:rPr lang="en-US" i="1" dirty="0" smtClean="0">
                <a:ea typeface="ＭＳ Ｐゴシック" charset="-128"/>
              </a:rPr>
              <a:t>legitimize</a:t>
            </a:r>
            <a:r>
              <a:rPr lang="en-US" dirty="0" smtClean="0">
                <a:ea typeface="ＭＳ Ｐゴシック" charset="-128"/>
              </a:rPr>
              <a:t> or </a:t>
            </a:r>
            <a:r>
              <a:rPr lang="en-US" i="1" dirty="0" smtClean="0">
                <a:ea typeface="ＭＳ Ｐゴシック" charset="-128"/>
              </a:rPr>
              <a:t>evaluate</a:t>
            </a:r>
            <a:r>
              <a:rPr lang="en-US" dirty="0" smtClean="0">
                <a:ea typeface="ＭＳ Ｐゴシック" charset="-128"/>
              </a:rPr>
              <a:t> products for the buyer. As one marketer states, “It’s rare that an advertising campaign can be as effective as a neighbor leaning over the fence and saying, ‘This is a wonderful product.’”</a:t>
            </a:r>
            <a:r>
              <a:rPr lang="en-US" baseline="30000" dirty="0" smtClean="0">
                <a:ea typeface="ＭＳ Ｐゴシック" charset="-128"/>
              </a:rPr>
              <a:t> </a:t>
            </a:r>
            <a:endParaRPr lang="en-US" dirty="0" smtClean="0">
              <a:ea typeface="ＭＳ Ｐゴシック" charset="-128"/>
            </a:endParaRPr>
          </a:p>
          <a:p>
            <a:pPr>
              <a:defRPr/>
            </a:pPr>
            <a:r>
              <a:rPr lang="en-US" dirty="0" smtClean="0">
                <a:ea typeface="ＭＳ Ｐゴシック" charset="-128"/>
              </a:rPr>
              <a:t>Increasingly, that “neighbor’s fence” is a digital one. Today, buyers can find an abundance of user-generated reviews alongside the products they are considering at sites ranging from Amazon.com or BestBuy.com to TripAdvisor, Epinions, or Epicurious. Although individual user reviews very widely in quality, an entire body of reviews often provides a reliable product assessment—straight from the fingertips of people like you who’ve actually purchased and experienced the product. </a:t>
            </a:r>
          </a:p>
          <a:p>
            <a:pPr>
              <a:defRPr/>
            </a:pPr>
            <a:r>
              <a:rPr lang="en-US" dirty="0" smtClean="0">
                <a:ea typeface="ＭＳ Ｐゴシック" charset="-128"/>
              </a:rPr>
              <a:t>As more information is obtained, the consumer’s awareness and knowledge of the available brands and features increase. In your car information search, you may learn about several brands that are available. The information might also help you to drop certain brands from consideration. A company must design its marketing mix to make prospects aware of and knowledgeable about its brand. It should carefully identify consumers’ sources of information and the importance of each source.</a:t>
            </a:r>
          </a:p>
        </p:txBody>
      </p:sp>
      <p:sp>
        <p:nvSpPr>
          <p:cNvPr id="74755" name="Slide Number Placeholder 3"/>
          <p:cNvSpPr>
            <a:spLocks noGrp="1"/>
          </p:cNvSpPr>
          <p:nvPr>
            <p:ph type="sldNum" sz="quarter" idx="5"/>
          </p:nvPr>
        </p:nvSpPr>
        <p:spPr bwMode="auto">
          <a:noFill/>
          <a:ln>
            <a:miter lim="800000"/>
            <a:headEnd/>
            <a:tailEnd/>
          </a:ln>
        </p:spPr>
        <p:txBody>
          <a:bodyPr/>
          <a:lstStyle/>
          <a:p>
            <a:fld id="{D9256B41-1D14-40D8-8943-6591D331BF23}"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a:lstStyle/>
          <a:p>
            <a:r>
              <a:rPr lang="en-US" b="1" smtClean="0"/>
              <a:t>Evaluation of Alternatives</a:t>
            </a:r>
          </a:p>
          <a:p>
            <a:r>
              <a:rPr lang="en-US" smtClean="0"/>
              <a:t>We have seen how consumers use information to arrive at a set of final brand choices. Next, marketers need to know about </a:t>
            </a:r>
            <a:r>
              <a:rPr lang="en-US" b="1" smtClean="0"/>
              <a:t>alternative evaluation</a:t>
            </a:r>
            <a:r>
              <a:rPr lang="en-US" smtClean="0"/>
              <a:t>, that is, how consumers process information to choose among alternative brands. Unfortunately, consumers do not use a simple and single evaluation process in all buying situations. Instead, several evaluation processes are at work.</a:t>
            </a:r>
          </a:p>
          <a:p>
            <a:r>
              <a:rPr lang="en-US" smtClean="0"/>
              <a:t>How consumers go about evaluating purchase alternatives depends on the individual consumer and the specific buying situation. In some cases, consumers use careful calculations and logical thinking. At other times, the same consumers do little or no evaluating. Instead they buy on impulse and rely on intuition. Sometimes consumers make buying decisions on their own; sometimes they turn to friends, online reviews, or salespeople for buying advice.</a:t>
            </a:r>
          </a:p>
          <a:p>
            <a:r>
              <a:rPr lang="en-US" smtClean="0"/>
              <a:t>Suppose you’ve narrowed your car choices to three brands. And suppose that you are primarily interested in four attributes—price, style, operating economy, and warranty. By this time, you’ve probably formed beliefs about how each brand rates on each attribute. Clearly, if one car rated best on all the attributes, the marketer could predict that you would choose it. However, the brands will no doubt vary in appeal. You might base your buying decision mostly on one attribute, and your choice would be easy to predict. If you wanted style above everything else, you would buy the car that you think has the most style. But most buyers consider several attributes, each with different importance. By knowing the importance that you assigned to each attribute, the marketer could predict your car choice more reliably.</a:t>
            </a:r>
          </a:p>
          <a:p>
            <a:r>
              <a:rPr lang="en-US" smtClean="0"/>
              <a:t>Marketers should study buyers to find out how they actually evaluate brand alternatives. If marketers know what evaluative processes go on, they can take steps to influence the buyer’s decision.</a:t>
            </a:r>
          </a:p>
        </p:txBody>
      </p:sp>
      <p:sp>
        <p:nvSpPr>
          <p:cNvPr id="76803" name="Slide Number Placeholder 3"/>
          <p:cNvSpPr>
            <a:spLocks noGrp="1"/>
          </p:cNvSpPr>
          <p:nvPr>
            <p:ph type="sldNum" sz="quarter" idx="5"/>
          </p:nvPr>
        </p:nvSpPr>
        <p:spPr bwMode="auto">
          <a:noFill/>
          <a:ln>
            <a:miter lim="800000"/>
            <a:headEnd/>
            <a:tailEnd/>
          </a:ln>
        </p:spPr>
        <p:txBody>
          <a:bodyPr/>
          <a:lstStyle/>
          <a:p>
            <a:fld id="{3773A725-E9FF-43BA-9C25-3105C32E15FB}"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a:lstStyle/>
          <a:p>
            <a:r>
              <a:rPr lang="en-US" b="1" smtClean="0"/>
              <a:t>Purchase Decision</a:t>
            </a:r>
          </a:p>
          <a:p>
            <a:r>
              <a:rPr lang="en-US" smtClean="0"/>
              <a:t>In the evaluation stage, the consumer ranks brands and forms purchase intentions. Generally, the consumer’s </a:t>
            </a:r>
            <a:r>
              <a:rPr lang="en-US" b="1" smtClean="0"/>
              <a:t>purchase decision</a:t>
            </a:r>
            <a:r>
              <a:rPr lang="en-US" smtClean="0"/>
              <a:t> will be to buy the most preferred brand, but two factors can come between the purchase </a:t>
            </a:r>
            <a:r>
              <a:rPr lang="en-US" i="1" smtClean="0"/>
              <a:t>intention</a:t>
            </a:r>
            <a:r>
              <a:rPr lang="en-US" smtClean="0"/>
              <a:t> and the purchase </a:t>
            </a:r>
            <a:r>
              <a:rPr lang="en-US" i="1" smtClean="0"/>
              <a:t>decision</a:t>
            </a:r>
            <a:r>
              <a:rPr lang="en-US" smtClean="0"/>
              <a:t>. The first factor is the </a:t>
            </a:r>
            <a:r>
              <a:rPr lang="en-US" i="1" smtClean="0"/>
              <a:t>attitudes</a:t>
            </a:r>
            <a:r>
              <a:rPr lang="en-US" smtClean="0"/>
              <a:t> </a:t>
            </a:r>
            <a:r>
              <a:rPr lang="en-US" i="1" smtClean="0"/>
              <a:t>of others</a:t>
            </a:r>
            <a:r>
              <a:rPr lang="en-US" smtClean="0"/>
              <a:t>. If someone important to you thinks that you should buy the lowest-priced car, then the chances of you buying a more expensive car are reduced.</a:t>
            </a:r>
          </a:p>
          <a:p>
            <a:r>
              <a:rPr lang="en-US" smtClean="0"/>
              <a:t>The second factor is </a:t>
            </a:r>
            <a:r>
              <a:rPr lang="en-US" i="1" smtClean="0"/>
              <a:t>unexpected situational factors</a:t>
            </a:r>
            <a:r>
              <a:rPr lang="en-US" smtClean="0"/>
              <a:t>. The consumer may form a purchase intention based on factors such as expected income, expected price, and expected product benefits. However, unexpected events may change the purchase intention. For example, the economy might take a turn for the worse, a close competitor might drop its price, or a friend might report being disappointed in your preferred car. Thus, preferences and even purchase intentions do not always result in an actual purchase choice.</a:t>
            </a:r>
          </a:p>
          <a:p>
            <a:endParaRPr lang="en-US" smtClean="0"/>
          </a:p>
        </p:txBody>
      </p:sp>
      <p:sp>
        <p:nvSpPr>
          <p:cNvPr id="78851" name="Slide Number Placeholder 3"/>
          <p:cNvSpPr>
            <a:spLocks noGrp="1"/>
          </p:cNvSpPr>
          <p:nvPr>
            <p:ph type="sldNum" sz="quarter" idx="5"/>
          </p:nvPr>
        </p:nvSpPr>
        <p:spPr bwMode="auto">
          <a:noFill/>
          <a:ln>
            <a:miter lim="800000"/>
            <a:headEnd/>
            <a:tailEnd/>
          </a:ln>
        </p:spPr>
        <p:txBody>
          <a:bodyPr/>
          <a:lstStyle/>
          <a:p>
            <a:fld id="{5D7DD489-449C-4C4C-998B-917684E58B21}"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a:lstStyle/>
          <a:p>
            <a:r>
              <a:rPr lang="en-US" b="1" smtClean="0"/>
              <a:t>Postpurchase Behavior</a:t>
            </a:r>
          </a:p>
          <a:p>
            <a:r>
              <a:rPr lang="en-US" smtClean="0"/>
              <a:t>The marketer’s job does not end when the product is bought. After purchasing the product, the consumer will either be satisfied or dissatisfied and will engage in </a:t>
            </a:r>
            <a:r>
              <a:rPr lang="en-US" b="1" smtClean="0"/>
              <a:t>postpurchase behavior</a:t>
            </a:r>
            <a:r>
              <a:rPr lang="en-US" smtClean="0"/>
              <a:t> of interest to the marketer. What determines whether the buyer is satisfied or dissatisfied with a purchase? The answer lies in the relationship between the </a:t>
            </a:r>
            <a:r>
              <a:rPr lang="en-US" i="1" smtClean="0"/>
              <a:t>consumer’s expectations</a:t>
            </a:r>
            <a:r>
              <a:rPr lang="en-US" smtClean="0"/>
              <a:t> and the product’s </a:t>
            </a:r>
            <a:r>
              <a:rPr lang="en-US" i="1" smtClean="0"/>
              <a:t>perceived performance</a:t>
            </a:r>
            <a:r>
              <a:rPr lang="en-US" smtClean="0"/>
              <a:t>. If the product falls short of expectations, the consumer is disappointed; if it meets expectations, the consumer is satisfied; if it exceeds expectations, the consumer is delighted. The larger the gap between expectations and performance, the greater the consumer’s dissatisfaction. This suggests that sellers should promise only what their brands can deliver so that buyers are satisfied.</a:t>
            </a:r>
          </a:p>
          <a:p>
            <a:r>
              <a:rPr lang="en-US" smtClean="0"/>
              <a:t>&lt;ex05.17&gt;</a:t>
            </a:r>
          </a:p>
          <a:p>
            <a:r>
              <a:rPr lang="en-US" smtClean="0"/>
              <a:t>Almost all major purchases, however, result in </a:t>
            </a:r>
            <a:r>
              <a:rPr lang="en-US" b="1" smtClean="0"/>
              <a:t>cognitive dissonance</a:t>
            </a:r>
            <a:r>
              <a:rPr lang="en-US" smtClean="0"/>
              <a:t>, or discomfort caused by postpurchase conflict. After the purchase, consumers are satisfied with the benefits of the chosen brand and are glad to avoid the drawbacks of the brands not bought. However, every purchase involves compromise. So consumers feel uneasy about acquiring the drawbacks of the chosen brand and about losing the benefits of the brands not purchased. Thus, consumers feel at least some postpurchase dissonance for every purchase.</a:t>
            </a:r>
          </a:p>
        </p:txBody>
      </p:sp>
      <p:sp>
        <p:nvSpPr>
          <p:cNvPr id="80899" name="Slide Number Placeholder 3"/>
          <p:cNvSpPr>
            <a:spLocks noGrp="1"/>
          </p:cNvSpPr>
          <p:nvPr>
            <p:ph type="sldNum" sz="quarter" idx="5"/>
          </p:nvPr>
        </p:nvSpPr>
        <p:spPr bwMode="auto">
          <a:noFill/>
          <a:ln>
            <a:miter lim="800000"/>
            <a:headEnd/>
            <a:tailEnd/>
          </a:ln>
        </p:spPr>
        <p:txBody>
          <a:bodyPr/>
          <a:lstStyle/>
          <a:p>
            <a:fld id="{BF4291BA-300E-438F-941F-D1AB3E3D2D52}"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a:lstStyle/>
          <a:p>
            <a:r>
              <a:rPr lang="en-US" smtClean="0"/>
              <a:t>Why is it so important to satisfy the customer? Customer satisfaction is a key to building profitable relationships with consumers—to keeping and growing consumers and reaping their customer lifetime value. Satisfied customers buy a product again, talk favorably to others about the product, pay less attention to competing brands and advertising, and buy other products from the company. Many marketers go beyond merely </a:t>
            </a:r>
            <a:r>
              <a:rPr lang="en-US" i="1" smtClean="0"/>
              <a:t>meeting</a:t>
            </a:r>
            <a:r>
              <a:rPr lang="en-US" smtClean="0"/>
              <a:t> the expectations of customers—they aim to </a:t>
            </a:r>
            <a:r>
              <a:rPr lang="en-US" i="1" smtClean="0"/>
              <a:t>delight</a:t>
            </a:r>
            <a:r>
              <a:rPr lang="en-US" smtClean="0"/>
              <a:t> customers.</a:t>
            </a:r>
          </a:p>
          <a:p>
            <a:r>
              <a:rPr lang="en-US" smtClean="0"/>
              <a:t>A dissatisfied consumer responds differently. Bad word of mouth often travels farther and faster than good word of mouth. It can quickly damage consumer attitudes about a company and its products. But companies cannot simply wait for dissatisfied customers to volunteer their complaints. Most unhappy customers never tell the company about their problems. Therefore, a company should measure customer satisfaction regularly. It should set up systems that </a:t>
            </a:r>
            <a:r>
              <a:rPr lang="en-US" i="1" smtClean="0"/>
              <a:t>encourage</a:t>
            </a:r>
            <a:r>
              <a:rPr lang="en-US" smtClean="0"/>
              <a:t> customers to complain. In this way, the company can learn how well it is doing and how it can improve.</a:t>
            </a:r>
          </a:p>
        </p:txBody>
      </p:sp>
      <p:sp>
        <p:nvSpPr>
          <p:cNvPr id="82947" name="Slide Number Placeholder 3"/>
          <p:cNvSpPr>
            <a:spLocks noGrp="1"/>
          </p:cNvSpPr>
          <p:nvPr>
            <p:ph type="sldNum" sz="quarter" idx="5"/>
          </p:nvPr>
        </p:nvSpPr>
        <p:spPr bwMode="auto">
          <a:noFill/>
          <a:ln>
            <a:miter lim="800000"/>
            <a:headEnd/>
            <a:tailEnd/>
          </a:ln>
        </p:spPr>
        <p:txBody>
          <a:bodyPr/>
          <a:lstStyle/>
          <a:p>
            <a:fld id="{24973168-9DB3-436A-88CF-8DD18EB0C41D}"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a:lstStyle/>
          <a:p>
            <a:r>
              <a:rPr lang="en-US" smtClean="0"/>
              <a:t>A </a:t>
            </a:r>
            <a:r>
              <a:rPr lang="en-US" b="1" smtClean="0"/>
              <a:t>new product</a:t>
            </a:r>
            <a:r>
              <a:rPr lang="en-US" smtClean="0"/>
              <a:t> is a good, service, or idea that is perceived by some potential customers as new. It may have been around for a while, but our interest is in how consumers learn about products for the first time and make decisions on whether to adopt them. We define the </a:t>
            </a:r>
            <a:r>
              <a:rPr lang="en-US" b="1" smtClean="0"/>
              <a:t>adoption process</a:t>
            </a:r>
            <a:r>
              <a:rPr lang="en-US" smtClean="0"/>
              <a:t> as the mental process through which an individual passes from first learning about an innovation to final adoption. </a:t>
            </a:r>
            <a:r>
              <a:rPr lang="en-US" i="1" smtClean="0"/>
              <a:t>Adoption</a:t>
            </a:r>
            <a:r>
              <a:rPr lang="en-US" smtClean="0"/>
              <a:t> is the decision by an individual to become a regular user of the product.</a:t>
            </a:r>
          </a:p>
          <a:p>
            <a:r>
              <a:rPr lang="en-US" b="1" smtClean="0"/>
              <a:t>Stages in the Adoption Process</a:t>
            </a:r>
          </a:p>
          <a:p>
            <a:r>
              <a:rPr lang="en-US" smtClean="0"/>
              <a:t>Consumers go through five stages in the process of adopting a new product:</a:t>
            </a:r>
          </a:p>
          <a:p>
            <a:r>
              <a:rPr lang="en-US" i="1" smtClean="0"/>
              <a:t>Awareness: </a:t>
            </a:r>
            <a:r>
              <a:rPr lang="en-US" smtClean="0"/>
              <a:t>The consumer becomes aware of the new product but lacks information about it.</a:t>
            </a:r>
          </a:p>
          <a:p>
            <a:r>
              <a:rPr lang="en-US" i="1" smtClean="0"/>
              <a:t>Interest: </a:t>
            </a:r>
            <a:r>
              <a:rPr lang="en-US" smtClean="0"/>
              <a:t>The consumer seeks information about the new product.</a:t>
            </a:r>
          </a:p>
          <a:p>
            <a:r>
              <a:rPr lang="en-US" i="1" smtClean="0"/>
              <a:t>Evaluation: </a:t>
            </a:r>
            <a:r>
              <a:rPr lang="en-US" smtClean="0"/>
              <a:t>The consumer considers whether trying the new product makes sense.</a:t>
            </a:r>
          </a:p>
          <a:p>
            <a:r>
              <a:rPr lang="en-US" i="1" smtClean="0"/>
              <a:t>Trial: </a:t>
            </a:r>
            <a:r>
              <a:rPr lang="en-US" smtClean="0"/>
              <a:t>The consumer tries the new product on a small scale to improve his or her estimate of its value.</a:t>
            </a:r>
          </a:p>
          <a:p>
            <a:r>
              <a:rPr lang="en-US" i="1" smtClean="0"/>
              <a:t>Adoption: </a:t>
            </a:r>
            <a:r>
              <a:rPr lang="en-US" smtClean="0"/>
              <a:t>The consumer decides to make full and regular use of the new product.</a:t>
            </a:r>
          </a:p>
          <a:p>
            <a:r>
              <a:rPr lang="en-US" smtClean="0"/>
              <a:t>This model suggests that new-product marketers should think about how to help consumers move through these stages. For example, Best Buy recently developed a unique way to help concerned customers get past a hurdle in the buying process and make a positive buying decision for new televisions.</a:t>
            </a:r>
          </a:p>
        </p:txBody>
      </p:sp>
      <p:sp>
        <p:nvSpPr>
          <p:cNvPr id="84995" name="Slide Number Placeholder 3"/>
          <p:cNvSpPr>
            <a:spLocks noGrp="1"/>
          </p:cNvSpPr>
          <p:nvPr>
            <p:ph type="sldNum" sz="quarter" idx="5"/>
          </p:nvPr>
        </p:nvSpPr>
        <p:spPr bwMode="auto">
          <a:noFill/>
          <a:ln>
            <a:miter lim="800000"/>
            <a:headEnd/>
            <a:tailEnd/>
          </a:ln>
        </p:spPr>
        <p:txBody>
          <a:bodyPr/>
          <a:lstStyle/>
          <a:p>
            <a:fld id="{56F04BA1-50EE-42CB-8F8F-12E2D5B342AF}"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a:lstStyle/>
          <a:p>
            <a:r>
              <a:rPr lang="en-US" smtClean="0"/>
              <a:t>People differ greatly in their readiness to try new products. In each product area, there are “consumption pioneers” and early adopters. Other individuals adopt new products much later. People can be classified into the adopter categories shown in Figure 5.7. As shown by the black curve, after a slow start, an increasing number of people adopt the new product. The number of new adopters reaches a peak and then drops off as fewer nonadopters remain. As successive groups of consumers adopt the innovation (the red curve), it eventually reaches its cumulative saturation level. Innovators are defined as the first 2.5 percent of buyers to adopt a new idea (those beyond two standard deviations from mean adoption time); the early adopters are the next 13.5 percent (between one and two standard deviations); and so forth.</a:t>
            </a:r>
          </a:p>
          <a:p>
            <a:r>
              <a:rPr lang="en-US" smtClean="0"/>
              <a:t>The five adopter groups have differing values. </a:t>
            </a:r>
            <a:r>
              <a:rPr lang="en-US" i="1" smtClean="0"/>
              <a:t>Innovators</a:t>
            </a:r>
            <a:r>
              <a:rPr lang="en-US" smtClean="0"/>
              <a:t> are venturesome—they try new ideas at some risk. </a:t>
            </a:r>
            <a:r>
              <a:rPr lang="en-US" i="1" smtClean="0"/>
              <a:t>Early adopters</a:t>
            </a:r>
            <a:r>
              <a:rPr lang="en-US" smtClean="0"/>
              <a:t> are guided by respect—they are opinion leaders in their communities and adopt new ideas early but carefully. The </a:t>
            </a:r>
            <a:r>
              <a:rPr lang="en-US" i="1" smtClean="0"/>
              <a:t>early majority</a:t>
            </a:r>
            <a:r>
              <a:rPr lang="en-US" smtClean="0"/>
              <a:t> is deliberate—although they rarely are leaders, they adopt new ideas before the average person. The </a:t>
            </a:r>
            <a:r>
              <a:rPr lang="en-US" i="1" smtClean="0"/>
              <a:t>late majority</a:t>
            </a:r>
            <a:r>
              <a:rPr lang="en-US" smtClean="0"/>
              <a:t> is skeptical—they adopt an innovation only after a majority of people have tried it. Finally, </a:t>
            </a:r>
            <a:r>
              <a:rPr lang="en-US" i="1" smtClean="0"/>
              <a:t>laggards</a:t>
            </a:r>
            <a:r>
              <a:rPr lang="en-US" smtClean="0"/>
              <a:t> are tradition bound—they are suspicious of changes and adopt the innovation only when it has become something of a tradition itself.</a:t>
            </a:r>
          </a:p>
          <a:p>
            <a:r>
              <a:rPr lang="en-US" smtClean="0"/>
              <a:t>This adopter classification suggests that an innovating firm should research the characteristics of innovators and early adopters in their product categories and direct initial marketing efforts toward them.</a:t>
            </a:r>
          </a:p>
        </p:txBody>
      </p:sp>
      <p:sp>
        <p:nvSpPr>
          <p:cNvPr id="87043" name="Slide Number Placeholder 3"/>
          <p:cNvSpPr>
            <a:spLocks noGrp="1"/>
          </p:cNvSpPr>
          <p:nvPr>
            <p:ph type="sldNum" sz="quarter" idx="5"/>
          </p:nvPr>
        </p:nvSpPr>
        <p:spPr bwMode="auto">
          <a:noFill/>
          <a:ln>
            <a:miter lim="800000"/>
            <a:headEnd/>
            <a:tailEnd/>
          </a:ln>
        </p:spPr>
        <p:txBody>
          <a:bodyPr/>
          <a:lstStyle/>
          <a:p>
            <a:fld id="{898C4904-9DE9-4B96-BEE4-223804EE0889}"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9B4B9D6-19C2-485F-986B-4260537D892D}" type="slidenum">
              <a:rPr lang="en-US" smtClean="0"/>
              <a:pPr/>
              <a:t>19</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26B849D-3F14-4668-A131-8D0343CC4347}" type="slidenum">
              <a:rPr lang="en-US" smtClean="0"/>
              <a:pPr/>
              <a:t>20</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p:txBody>
          <a:bodyPr/>
          <a:lstStyle/>
          <a:p>
            <a:pPr>
              <a:defRPr/>
            </a:pPr>
            <a:r>
              <a:rPr lang="en-US" b="1" dirty="0" smtClean="0">
                <a:ea typeface="ＭＳ Ｐゴシック" charset="-128"/>
              </a:rPr>
              <a:t>Influence of Product Characteristics on Rate of Adoption</a:t>
            </a:r>
          </a:p>
          <a:p>
            <a:pPr>
              <a:defRPr/>
            </a:pPr>
            <a:r>
              <a:rPr lang="en-US" dirty="0" smtClean="0">
                <a:ea typeface="ＭＳ Ｐゴシック" charset="-128"/>
              </a:rPr>
              <a:t>The characteristics of the new product affect its rate of adoption. Some products catch on almost overnight. For example, Apple’s iPod, iPhone, and iPad flew off retailers’ shelves at an astounding rate from the day they were first introduced. Others take a longer time to gain acceptance. For example, the first HDTVs were introduced in the United States in the 1990s, but the percentage of U.S. households owning a high definition set stood at only 12 percent by 2007. HDTV penetration reach 66 percent by 2012.</a:t>
            </a:r>
          </a:p>
          <a:p>
            <a:pPr>
              <a:defRPr/>
            </a:pPr>
            <a:r>
              <a:rPr lang="en-US" dirty="0" smtClean="0">
                <a:ea typeface="ＭＳ Ｐゴシック" charset="-128"/>
              </a:rPr>
              <a:t>Five characteristics are especially important in influencing an innovation’s rate of adoption. For example, consider the characteristics of HDTV in relation to the rate of adoption:</a:t>
            </a:r>
          </a:p>
          <a:p>
            <a:pPr>
              <a:defRPr/>
            </a:pPr>
            <a:r>
              <a:rPr lang="en-US" i="1" dirty="0" smtClean="0">
                <a:ea typeface="ＭＳ Ｐゴシック" charset="-128"/>
              </a:rPr>
              <a:t>Relative advantage:</a:t>
            </a:r>
            <a:r>
              <a:rPr lang="en-US" b="1" i="1" dirty="0" smtClean="0">
                <a:ea typeface="ＭＳ Ｐゴシック" charset="-128"/>
              </a:rPr>
              <a:t> </a:t>
            </a:r>
            <a:r>
              <a:rPr lang="en-US" dirty="0" smtClean="0">
                <a:ea typeface="ＭＳ Ｐゴシック" charset="-128"/>
              </a:rPr>
              <a:t>The degree to which the innovation appears superior to existing products. HDTV offers substantially improved picture quality. This accelerated its rate of adoption.</a:t>
            </a:r>
          </a:p>
          <a:p>
            <a:pPr>
              <a:defRPr/>
            </a:pPr>
            <a:r>
              <a:rPr lang="en-US" i="1" dirty="0" smtClean="0">
                <a:ea typeface="ＭＳ Ｐゴシック" charset="-128"/>
              </a:rPr>
              <a:t>Compatibility:</a:t>
            </a:r>
            <a:r>
              <a:rPr lang="en-US" b="1" i="1" dirty="0" smtClean="0">
                <a:ea typeface="ＭＳ Ｐゴシック" charset="-128"/>
              </a:rPr>
              <a:t> </a:t>
            </a:r>
            <a:r>
              <a:rPr lang="en-US" dirty="0" smtClean="0">
                <a:ea typeface="ＭＳ Ｐゴシック" charset="-128"/>
              </a:rPr>
              <a:t>The degree to which the innovation fits the values and experiences of potential consumers. HDTV, for example, is highly compatible with the lifestyles of the TV-watching public. However, in the early years, HDTV was not yet compatible with programming and broadcasting systems, which slowed adoption. Now, as high definition programs and channels have become the norm, the rate of HDTV adoption has increased rapidly.</a:t>
            </a:r>
          </a:p>
          <a:p>
            <a:pPr>
              <a:defRPr/>
            </a:pPr>
            <a:r>
              <a:rPr lang="en-US" i="1" dirty="0" smtClean="0">
                <a:ea typeface="ＭＳ Ｐゴシック" charset="-128"/>
              </a:rPr>
              <a:t>Complexity:</a:t>
            </a:r>
            <a:r>
              <a:rPr lang="en-US" b="1" i="1" dirty="0" smtClean="0">
                <a:ea typeface="ＭＳ Ｐゴシック" charset="-128"/>
              </a:rPr>
              <a:t> </a:t>
            </a:r>
            <a:r>
              <a:rPr lang="en-US" dirty="0" smtClean="0">
                <a:ea typeface="ＭＳ Ｐゴシック" charset="-128"/>
              </a:rPr>
              <a:t>The degree to which the innovation is difficult to understand or use. HDTVs are not very complex. Therefore, as more programming has become available and prices have fallen, the rate of HDTV adoption has increased faster than that of more complex innovations.</a:t>
            </a:r>
          </a:p>
          <a:p>
            <a:pPr>
              <a:defRPr/>
            </a:pPr>
            <a:r>
              <a:rPr lang="en-US" i="1" dirty="0" smtClean="0">
                <a:ea typeface="ＭＳ Ｐゴシック" charset="-128"/>
              </a:rPr>
              <a:t>Divisibility:</a:t>
            </a:r>
            <a:r>
              <a:rPr lang="en-US" b="1" i="1" dirty="0" smtClean="0">
                <a:ea typeface="ＭＳ Ｐゴシック" charset="-128"/>
              </a:rPr>
              <a:t> </a:t>
            </a:r>
            <a:r>
              <a:rPr lang="en-US" dirty="0" smtClean="0">
                <a:ea typeface="ＭＳ Ｐゴシック" charset="-128"/>
              </a:rPr>
              <a:t>The degree to which the innovation may be tried on a limited basis. Early HDTVs and HD cable and satellite systems were very expensive, which slowed the rate of adoption. As prices have fallen, adoption rates have increased.</a:t>
            </a:r>
          </a:p>
          <a:p>
            <a:pPr>
              <a:defRPr/>
            </a:pPr>
            <a:r>
              <a:rPr lang="en-US" i="1" dirty="0" smtClean="0">
                <a:ea typeface="ＭＳ Ｐゴシック" charset="-128"/>
              </a:rPr>
              <a:t>Communicability:</a:t>
            </a:r>
            <a:r>
              <a:rPr lang="en-US" b="1" i="1" dirty="0" smtClean="0">
                <a:ea typeface="ＭＳ Ｐゴシック" charset="-128"/>
              </a:rPr>
              <a:t> </a:t>
            </a:r>
            <a:r>
              <a:rPr lang="en-US" dirty="0" smtClean="0">
                <a:ea typeface="ＭＳ Ｐゴシック" charset="-128"/>
              </a:rPr>
              <a:t>The degree to which the results of using the innovation can be observed or described to others. Because HDTV lends itself to demonstration and description, its use will spread faster among consumers.</a:t>
            </a:r>
          </a:p>
          <a:p>
            <a:pPr>
              <a:defRPr/>
            </a:pPr>
            <a:r>
              <a:rPr lang="en-US" dirty="0" smtClean="0">
                <a:ea typeface="ＭＳ Ｐゴシック" charset="-128"/>
              </a:rPr>
              <a:t>Other characteristics influence the rate of adoption, such as initial and ongoing costs, risk and uncertainty, and social approval. The new-product marketer must research all these factors when developing the new product and its marketing program.</a:t>
            </a:r>
            <a:r>
              <a:rPr lang="en-US" cap="all" dirty="0" smtClean="0">
                <a:ea typeface="ＭＳ Ｐゴシック" charset="-128"/>
              </a:rPr>
              <a:t> </a:t>
            </a:r>
            <a:endParaRPr lang="en-US" dirty="0" smtClean="0">
              <a:ea typeface="ＭＳ Ｐゴシック" charset="-128"/>
            </a:endParaRPr>
          </a:p>
          <a:p>
            <a:pPr>
              <a:defRPr/>
            </a:pPr>
            <a:endParaRPr lang="en-US" dirty="0" smtClean="0">
              <a:ea typeface="ＭＳ Ｐゴシック" charset="-128"/>
            </a:endParaRPr>
          </a:p>
        </p:txBody>
      </p:sp>
      <p:sp>
        <p:nvSpPr>
          <p:cNvPr id="89091" name="Slide Number Placeholder 3"/>
          <p:cNvSpPr>
            <a:spLocks noGrp="1"/>
          </p:cNvSpPr>
          <p:nvPr>
            <p:ph type="sldNum" sz="quarter" idx="5"/>
          </p:nvPr>
        </p:nvSpPr>
        <p:spPr bwMode="auto">
          <a:noFill/>
          <a:ln>
            <a:miter lim="800000"/>
            <a:headEnd/>
            <a:tailEnd/>
          </a:ln>
        </p:spPr>
        <p:txBody>
          <a:bodyPr/>
          <a:lstStyle/>
          <a:p>
            <a:fld id="{B5A47E05-D565-456F-8201-41BB87801FB6}"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74D42460-3182-41A5-B9D0-88819E454850}" type="slidenum">
              <a:rPr lang="en-US" smtClean="0"/>
              <a:pPr/>
              <a:t>22</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4BBCFC0-26C3-4DC4-963F-0FCF22D7CD66}" type="slidenum">
              <a:rPr lang="en-US" smtClean="0"/>
              <a:pPr/>
              <a:t>23</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24</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610600" cy="476250"/>
          </a:xfrm>
        </p:spPr>
        <p:txBody>
          <a:bodyPr/>
          <a:lstStyle>
            <a:lvl1pPr>
              <a:defRPr/>
            </a:lvl1pPr>
          </a:lstStyle>
          <a:p>
            <a:pPr>
              <a:defRPr/>
            </a:pPr>
            <a:r>
              <a:rPr lang="en-US"/>
              <a:t>Copyright © 2009 Pearson Education, Inc.  Publishing as Prentice Hall             20-3</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3" r:id="rId13"/>
    <p:sldLayoutId id="2147484014" r:id="rId14"/>
    <p:sldLayoutId id="2147484015" r:id="rId15"/>
    <p:sldLayoutId id="2147484017" r:id="rId16"/>
    <p:sldLayoutId id="2147484018" r:id="rId17"/>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Consumer Markets and Consumer Buyer Behavior</a:t>
            </a:r>
            <a:br>
              <a:rPr lang="en-US" b="1" dirty="0" smtClean="0">
                <a:solidFill>
                  <a:srgbClr val="000066"/>
                </a:solidFill>
              </a:rPr>
            </a:br>
            <a:r>
              <a:rPr lang="en-US" sz="3600" dirty="0" smtClean="0">
                <a:solidFill>
                  <a:srgbClr val="000066"/>
                </a:solidFill>
              </a:rPr>
              <a:t>(Part-2)</a:t>
            </a:r>
            <a:r>
              <a:rPr lang="en-US" b="1" dirty="0" smtClean="0">
                <a:solidFill>
                  <a:srgbClr val="000066"/>
                </a:solidFill>
              </a:rPr>
              <a:t/>
            </a:r>
            <a:br>
              <a:rPr lang="en-US" b="1" dirty="0" smtClean="0">
                <a:solidFill>
                  <a:srgbClr val="000066"/>
                </a:solidFill>
              </a:rPr>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82613" y="4992688"/>
            <a:ext cx="7954962" cy="1636712"/>
            <a:chOff x="367" y="2803"/>
            <a:chExt cx="5011" cy="1031"/>
          </a:xfrm>
          <a:solidFill>
            <a:srgbClr val="000066"/>
          </a:solidFill>
        </p:grpSpPr>
        <p:sp>
          <p:nvSpPr>
            <p:cNvPr id="24" name="Freeform 5"/>
            <p:cNvSpPr>
              <a:spLocks/>
            </p:cNvSpPr>
            <p:nvPr/>
          </p:nvSpPr>
          <p:spPr bwMode="auto">
            <a:xfrm>
              <a:off x="4494" y="2803"/>
              <a:ext cx="884" cy="1030"/>
            </a:xfrm>
            <a:custGeom>
              <a:avLst/>
              <a:gdLst>
                <a:gd name="T0" fmla="*/ 417 w 884"/>
                <a:gd name="T1" fmla="*/ 1029 h 1030"/>
                <a:gd name="T2" fmla="*/ 0 w 884"/>
                <a:gd name="T3" fmla="*/ 438 h 1030"/>
                <a:gd name="T4" fmla="*/ 391 w 884"/>
                <a:gd name="T5" fmla="*/ 0 h 1030"/>
                <a:gd name="T6" fmla="*/ 883 w 884"/>
                <a:gd name="T7" fmla="*/ 512 h 1030"/>
                <a:gd name="T8" fmla="*/ 417 w 884"/>
                <a:gd name="T9" fmla="*/ 1029 h 1030"/>
              </a:gdLst>
              <a:ahLst/>
              <a:cxnLst>
                <a:cxn ang="0">
                  <a:pos x="T0" y="T1"/>
                </a:cxn>
                <a:cxn ang="0">
                  <a:pos x="T2" y="T3"/>
                </a:cxn>
                <a:cxn ang="0">
                  <a:pos x="T4" y="T5"/>
                </a:cxn>
                <a:cxn ang="0">
                  <a:pos x="T6" y="T7"/>
                </a:cxn>
                <a:cxn ang="0">
                  <a:pos x="T8" y="T9"/>
                </a:cxn>
              </a:cxnLst>
              <a:rect l="0" t="0" r="r" b="b"/>
              <a:pathLst>
                <a:path w="884" h="1030">
                  <a:moveTo>
                    <a:pt x="417" y="1029"/>
                  </a:moveTo>
                  <a:lnTo>
                    <a:pt x="0" y="438"/>
                  </a:lnTo>
                  <a:lnTo>
                    <a:pt x="391" y="0"/>
                  </a:lnTo>
                  <a:lnTo>
                    <a:pt x="883" y="512"/>
                  </a:lnTo>
                  <a:lnTo>
                    <a:pt x="417" y="1029"/>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5" name="Freeform 6"/>
            <p:cNvSpPr>
              <a:spLocks/>
            </p:cNvSpPr>
            <p:nvPr/>
          </p:nvSpPr>
          <p:spPr bwMode="auto">
            <a:xfrm>
              <a:off x="769" y="2803"/>
              <a:ext cx="4117" cy="441"/>
            </a:xfrm>
            <a:custGeom>
              <a:avLst/>
              <a:gdLst>
                <a:gd name="T0" fmla="*/ 0 w 4117"/>
                <a:gd name="T1" fmla="*/ 440 h 441"/>
                <a:gd name="T2" fmla="*/ 3725 w 4117"/>
                <a:gd name="T3" fmla="*/ 440 h 441"/>
                <a:gd name="T4" fmla="*/ 4116 w 4117"/>
                <a:gd name="T5" fmla="*/ 0 h 441"/>
                <a:gd name="T6" fmla="*/ 525 w 4117"/>
                <a:gd name="T7" fmla="*/ 0 h 441"/>
                <a:gd name="T8" fmla="*/ 0 w 4117"/>
                <a:gd name="T9" fmla="*/ 440 h 441"/>
              </a:gdLst>
              <a:ahLst/>
              <a:cxnLst>
                <a:cxn ang="0">
                  <a:pos x="T0" y="T1"/>
                </a:cxn>
                <a:cxn ang="0">
                  <a:pos x="T2" y="T3"/>
                </a:cxn>
                <a:cxn ang="0">
                  <a:pos x="T4" y="T5"/>
                </a:cxn>
                <a:cxn ang="0">
                  <a:pos x="T6" y="T7"/>
                </a:cxn>
                <a:cxn ang="0">
                  <a:pos x="T8" y="T9"/>
                </a:cxn>
              </a:cxnLst>
              <a:rect l="0" t="0" r="r" b="b"/>
              <a:pathLst>
                <a:path w="4117" h="441">
                  <a:moveTo>
                    <a:pt x="0" y="440"/>
                  </a:moveTo>
                  <a:lnTo>
                    <a:pt x="3725" y="440"/>
                  </a:lnTo>
                  <a:lnTo>
                    <a:pt x="4116" y="0"/>
                  </a:lnTo>
                  <a:lnTo>
                    <a:pt x="525" y="0"/>
                  </a:lnTo>
                  <a:lnTo>
                    <a:pt x="0" y="440"/>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6" name="Freeform 7"/>
            <p:cNvSpPr>
              <a:spLocks/>
            </p:cNvSpPr>
            <p:nvPr/>
          </p:nvSpPr>
          <p:spPr bwMode="auto">
            <a:xfrm>
              <a:off x="367" y="3241"/>
              <a:ext cx="4547" cy="593"/>
            </a:xfrm>
            <a:custGeom>
              <a:avLst/>
              <a:gdLst>
                <a:gd name="T0" fmla="*/ 400 w 4547"/>
                <a:gd name="T1" fmla="*/ 0 h 593"/>
                <a:gd name="T2" fmla="*/ 4125 w 4547"/>
                <a:gd name="T3" fmla="*/ 0 h 593"/>
                <a:gd name="T4" fmla="*/ 4546 w 4547"/>
                <a:gd name="T5" fmla="*/ 592 h 593"/>
                <a:gd name="T6" fmla="*/ 0 w 4547"/>
                <a:gd name="T7" fmla="*/ 592 h 593"/>
                <a:gd name="T8" fmla="*/ 400 w 4547"/>
                <a:gd name="T9" fmla="*/ 0 h 593"/>
              </a:gdLst>
              <a:ahLst/>
              <a:cxnLst>
                <a:cxn ang="0">
                  <a:pos x="T0" y="T1"/>
                </a:cxn>
                <a:cxn ang="0">
                  <a:pos x="T2" y="T3"/>
                </a:cxn>
                <a:cxn ang="0">
                  <a:pos x="T4" y="T5"/>
                </a:cxn>
                <a:cxn ang="0">
                  <a:pos x="T6" y="T7"/>
                </a:cxn>
                <a:cxn ang="0">
                  <a:pos x="T8" y="T9"/>
                </a:cxn>
              </a:cxnLst>
              <a:rect l="0" t="0" r="r" b="b"/>
              <a:pathLst>
                <a:path w="4547" h="593">
                  <a:moveTo>
                    <a:pt x="400" y="0"/>
                  </a:moveTo>
                  <a:lnTo>
                    <a:pt x="4125" y="0"/>
                  </a:lnTo>
                  <a:lnTo>
                    <a:pt x="4546" y="592"/>
                  </a:lnTo>
                  <a:lnTo>
                    <a:pt x="0" y="592"/>
                  </a:lnTo>
                  <a:lnTo>
                    <a:pt x="400" y="0"/>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3" name="Group 12"/>
          <p:cNvGrpSpPr>
            <a:grpSpLocks/>
          </p:cNvGrpSpPr>
          <p:nvPr/>
        </p:nvGrpSpPr>
        <p:grpSpPr bwMode="auto">
          <a:xfrm>
            <a:off x="1336675" y="4064000"/>
            <a:ext cx="6307138" cy="1481138"/>
            <a:chOff x="842" y="2218"/>
            <a:chExt cx="3973" cy="933"/>
          </a:xfrm>
          <a:solidFill>
            <a:srgbClr val="996633"/>
          </a:solidFill>
        </p:grpSpPr>
        <p:sp>
          <p:nvSpPr>
            <p:cNvPr id="28" name="Freeform 9"/>
            <p:cNvSpPr>
              <a:spLocks/>
            </p:cNvSpPr>
            <p:nvPr/>
          </p:nvSpPr>
          <p:spPr bwMode="auto">
            <a:xfrm>
              <a:off x="4035" y="2218"/>
              <a:ext cx="780" cy="933"/>
            </a:xfrm>
            <a:custGeom>
              <a:avLst/>
              <a:gdLst>
                <a:gd name="T0" fmla="*/ 397 w 780"/>
                <a:gd name="T1" fmla="*/ 932 h 933"/>
                <a:gd name="T2" fmla="*/ 0 w 780"/>
                <a:gd name="T3" fmla="*/ 326 h 933"/>
                <a:gd name="T4" fmla="*/ 291 w 780"/>
                <a:gd name="T5" fmla="*/ 0 h 933"/>
                <a:gd name="T6" fmla="*/ 779 w 780"/>
                <a:gd name="T7" fmla="*/ 514 h 933"/>
                <a:gd name="T8" fmla="*/ 397 w 780"/>
                <a:gd name="T9" fmla="*/ 932 h 933"/>
              </a:gdLst>
              <a:ahLst/>
              <a:cxnLst>
                <a:cxn ang="0">
                  <a:pos x="T0" y="T1"/>
                </a:cxn>
                <a:cxn ang="0">
                  <a:pos x="T2" y="T3"/>
                </a:cxn>
                <a:cxn ang="0">
                  <a:pos x="T4" y="T5"/>
                </a:cxn>
                <a:cxn ang="0">
                  <a:pos x="T6" y="T7"/>
                </a:cxn>
                <a:cxn ang="0">
                  <a:pos x="T8" y="T9"/>
                </a:cxn>
              </a:cxnLst>
              <a:rect l="0" t="0" r="r" b="b"/>
              <a:pathLst>
                <a:path w="780" h="933">
                  <a:moveTo>
                    <a:pt x="397" y="932"/>
                  </a:moveTo>
                  <a:lnTo>
                    <a:pt x="0" y="326"/>
                  </a:lnTo>
                  <a:lnTo>
                    <a:pt x="291" y="0"/>
                  </a:lnTo>
                  <a:lnTo>
                    <a:pt x="779" y="514"/>
                  </a:lnTo>
                  <a:lnTo>
                    <a:pt x="397" y="932"/>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9" name="Freeform 10"/>
            <p:cNvSpPr>
              <a:spLocks/>
            </p:cNvSpPr>
            <p:nvPr/>
          </p:nvSpPr>
          <p:spPr bwMode="auto">
            <a:xfrm>
              <a:off x="1235" y="2218"/>
              <a:ext cx="3093" cy="329"/>
            </a:xfrm>
            <a:custGeom>
              <a:avLst/>
              <a:gdLst>
                <a:gd name="T0" fmla="*/ 0 w 3093"/>
                <a:gd name="T1" fmla="*/ 328 h 329"/>
                <a:gd name="T2" fmla="*/ 2801 w 3093"/>
                <a:gd name="T3" fmla="*/ 328 h 329"/>
                <a:gd name="T4" fmla="*/ 3092 w 3093"/>
                <a:gd name="T5" fmla="*/ 0 h 329"/>
                <a:gd name="T6" fmla="*/ 553 w 3093"/>
                <a:gd name="T7" fmla="*/ 2 h 329"/>
                <a:gd name="T8" fmla="*/ 0 w 3093"/>
                <a:gd name="T9" fmla="*/ 328 h 329"/>
              </a:gdLst>
              <a:ahLst/>
              <a:cxnLst>
                <a:cxn ang="0">
                  <a:pos x="T0" y="T1"/>
                </a:cxn>
                <a:cxn ang="0">
                  <a:pos x="T2" y="T3"/>
                </a:cxn>
                <a:cxn ang="0">
                  <a:pos x="T4" y="T5"/>
                </a:cxn>
                <a:cxn ang="0">
                  <a:pos x="T6" y="T7"/>
                </a:cxn>
                <a:cxn ang="0">
                  <a:pos x="T8" y="T9"/>
                </a:cxn>
              </a:cxnLst>
              <a:rect l="0" t="0" r="r" b="b"/>
              <a:pathLst>
                <a:path w="3093" h="329">
                  <a:moveTo>
                    <a:pt x="0" y="328"/>
                  </a:moveTo>
                  <a:lnTo>
                    <a:pt x="2801" y="328"/>
                  </a:lnTo>
                  <a:lnTo>
                    <a:pt x="3092" y="0"/>
                  </a:lnTo>
                  <a:lnTo>
                    <a:pt x="553" y="2"/>
                  </a:lnTo>
                  <a:lnTo>
                    <a:pt x="0" y="328"/>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0" name="Freeform 11"/>
            <p:cNvSpPr>
              <a:spLocks/>
            </p:cNvSpPr>
            <p:nvPr/>
          </p:nvSpPr>
          <p:spPr bwMode="auto">
            <a:xfrm>
              <a:off x="842" y="2544"/>
              <a:ext cx="3591" cy="607"/>
            </a:xfrm>
            <a:custGeom>
              <a:avLst/>
              <a:gdLst>
                <a:gd name="T0" fmla="*/ 0 w 3591"/>
                <a:gd name="T1" fmla="*/ 606 h 607"/>
                <a:gd name="T2" fmla="*/ 3590 w 3591"/>
                <a:gd name="T3" fmla="*/ 606 h 607"/>
                <a:gd name="T4" fmla="*/ 3193 w 3591"/>
                <a:gd name="T5" fmla="*/ 0 h 607"/>
                <a:gd name="T6" fmla="*/ 394 w 3591"/>
                <a:gd name="T7" fmla="*/ 0 h 607"/>
                <a:gd name="T8" fmla="*/ 0 w 3591"/>
                <a:gd name="T9" fmla="*/ 606 h 607"/>
              </a:gdLst>
              <a:ahLst/>
              <a:cxnLst>
                <a:cxn ang="0">
                  <a:pos x="T0" y="T1"/>
                </a:cxn>
                <a:cxn ang="0">
                  <a:pos x="T2" y="T3"/>
                </a:cxn>
                <a:cxn ang="0">
                  <a:pos x="T4" y="T5"/>
                </a:cxn>
                <a:cxn ang="0">
                  <a:pos x="T6" y="T7"/>
                </a:cxn>
                <a:cxn ang="0">
                  <a:pos x="T8" y="T9"/>
                </a:cxn>
              </a:cxnLst>
              <a:rect l="0" t="0" r="r" b="b"/>
              <a:pathLst>
                <a:path w="3591" h="607">
                  <a:moveTo>
                    <a:pt x="0" y="606"/>
                  </a:moveTo>
                  <a:lnTo>
                    <a:pt x="3590" y="606"/>
                  </a:lnTo>
                  <a:lnTo>
                    <a:pt x="3193" y="0"/>
                  </a:lnTo>
                  <a:lnTo>
                    <a:pt x="394" y="0"/>
                  </a:lnTo>
                  <a:lnTo>
                    <a:pt x="0" y="606"/>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4" name="Group 16"/>
          <p:cNvGrpSpPr>
            <a:grpSpLocks/>
          </p:cNvGrpSpPr>
          <p:nvPr/>
        </p:nvGrpSpPr>
        <p:grpSpPr bwMode="auto">
          <a:xfrm>
            <a:off x="2065338" y="3148013"/>
            <a:ext cx="4686300" cy="1285875"/>
            <a:chOff x="1301" y="1641"/>
            <a:chExt cx="2952" cy="810"/>
          </a:xfrm>
          <a:solidFill>
            <a:srgbClr val="009999"/>
          </a:solidFill>
        </p:grpSpPr>
        <p:sp>
          <p:nvSpPr>
            <p:cNvPr id="32" name="Freeform 13"/>
            <p:cNvSpPr>
              <a:spLocks/>
            </p:cNvSpPr>
            <p:nvPr/>
          </p:nvSpPr>
          <p:spPr bwMode="auto">
            <a:xfrm>
              <a:off x="3570" y="1641"/>
              <a:ext cx="683" cy="809"/>
            </a:xfrm>
            <a:custGeom>
              <a:avLst/>
              <a:gdLst>
                <a:gd name="T0" fmla="*/ 0 w 683"/>
                <a:gd name="T1" fmla="*/ 220 h 809"/>
                <a:gd name="T2" fmla="*/ 405 w 683"/>
                <a:gd name="T3" fmla="*/ 808 h 809"/>
                <a:gd name="T4" fmla="*/ 682 w 683"/>
                <a:gd name="T5" fmla="*/ 506 h 809"/>
                <a:gd name="T6" fmla="*/ 197 w 683"/>
                <a:gd name="T7" fmla="*/ 0 h 809"/>
                <a:gd name="T8" fmla="*/ 0 w 683"/>
                <a:gd name="T9" fmla="*/ 220 h 809"/>
              </a:gdLst>
              <a:ahLst/>
              <a:cxnLst>
                <a:cxn ang="0">
                  <a:pos x="T0" y="T1"/>
                </a:cxn>
                <a:cxn ang="0">
                  <a:pos x="T2" y="T3"/>
                </a:cxn>
                <a:cxn ang="0">
                  <a:pos x="T4" y="T5"/>
                </a:cxn>
                <a:cxn ang="0">
                  <a:pos x="T6" y="T7"/>
                </a:cxn>
                <a:cxn ang="0">
                  <a:pos x="T8" y="T9"/>
                </a:cxn>
              </a:cxnLst>
              <a:rect l="0" t="0" r="r" b="b"/>
              <a:pathLst>
                <a:path w="683" h="809">
                  <a:moveTo>
                    <a:pt x="0" y="220"/>
                  </a:moveTo>
                  <a:lnTo>
                    <a:pt x="405" y="808"/>
                  </a:lnTo>
                  <a:lnTo>
                    <a:pt x="682" y="506"/>
                  </a:lnTo>
                  <a:lnTo>
                    <a:pt x="197" y="0"/>
                  </a:lnTo>
                  <a:lnTo>
                    <a:pt x="0" y="220"/>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3" name="Freeform 14"/>
            <p:cNvSpPr>
              <a:spLocks/>
            </p:cNvSpPr>
            <p:nvPr/>
          </p:nvSpPr>
          <p:spPr bwMode="auto">
            <a:xfrm>
              <a:off x="1699" y="1641"/>
              <a:ext cx="2067" cy="220"/>
            </a:xfrm>
            <a:custGeom>
              <a:avLst/>
              <a:gdLst>
                <a:gd name="T0" fmla="*/ 0 w 2067"/>
                <a:gd name="T1" fmla="*/ 219 h 220"/>
                <a:gd name="T2" fmla="*/ 1870 w 2067"/>
                <a:gd name="T3" fmla="*/ 219 h 220"/>
                <a:gd name="T4" fmla="*/ 2066 w 2067"/>
                <a:gd name="T5" fmla="*/ 0 h 220"/>
                <a:gd name="T6" fmla="*/ 522 w 2067"/>
                <a:gd name="T7" fmla="*/ 0 h 220"/>
                <a:gd name="T8" fmla="*/ 0 w 2067"/>
                <a:gd name="T9" fmla="*/ 219 h 220"/>
              </a:gdLst>
              <a:ahLst/>
              <a:cxnLst>
                <a:cxn ang="0">
                  <a:pos x="T0" y="T1"/>
                </a:cxn>
                <a:cxn ang="0">
                  <a:pos x="T2" y="T3"/>
                </a:cxn>
                <a:cxn ang="0">
                  <a:pos x="T4" y="T5"/>
                </a:cxn>
                <a:cxn ang="0">
                  <a:pos x="T6" y="T7"/>
                </a:cxn>
                <a:cxn ang="0">
                  <a:pos x="T8" y="T9"/>
                </a:cxn>
              </a:cxnLst>
              <a:rect l="0" t="0" r="r" b="b"/>
              <a:pathLst>
                <a:path w="2067" h="220">
                  <a:moveTo>
                    <a:pt x="0" y="219"/>
                  </a:moveTo>
                  <a:lnTo>
                    <a:pt x="1870" y="219"/>
                  </a:lnTo>
                  <a:lnTo>
                    <a:pt x="2066" y="0"/>
                  </a:lnTo>
                  <a:lnTo>
                    <a:pt x="522" y="0"/>
                  </a:lnTo>
                  <a:lnTo>
                    <a:pt x="0" y="219"/>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4" name="Freeform 15"/>
            <p:cNvSpPr>
              <a:spLocks/>
            </p:cNvSpPr>
            <p:nvPr/>
          </p:nvSpPr>
          <p:spPr bwMode="auto">
            <a:xfrm>
              <a:off x="1301" y="1860"/>
              <a:ext cx="2673" cy="591"/>
            </a:xfrm>
            <a:custGeom>
              <a:avLst/>
              <a:gdLst>
                <a:gd name="T0" fmla="*/ 0 w 2673"/>
                <a:gd name="T1" fmla="*/ 590 h 591"/>
                <a:gd name="T2" fmla="*/ 2672 w 2673"/>
                <a:gd name="T3" fmla="*/ 590 h 591"/>
                <a:gd name="T4" fmla="*/ 2268 w 2673"/>
                <a:gd name="T5" fmla="*/ 0 h 591"/>
                <a:gd name="T6" fmla="*/ 398 w 2673"/>
                <a:gd name="T7" fmla="*/ 0 h 591"/>
                <a:gd name="T8" fmla="*/ 0 w 2673"/>
                <a:gd name="T9" fmla="*/ 590 h 591"/>
              </a:gdLst>
              <a:ahLst/>
              <a:cxnLst>
                <a:cxn ang="0">
                  <a:pos x="T0" y="T1"/>
                </a:cxn>
                <a:cxn ang="0">
                  <a:pos x="T2" y="T3"/>
                </a:cxn>
                <a:cxn ang="0">
                  <a:pos x="T4" y="T5"/>
                </a:cxn>
                <a:cxn ang="0">
                  <a:pos x="T6" y="T7"/>
                </a:cxn>
                <a:cxn ang="0">
                  <a:pos x="T8" y="T9"/>
                </a:cxn>
              </a:cxnLst>
              <a:rect l="0" t="0" r="r" b="b"/>
              <a:pathLst>
                <a:path w="2673" h="591">
                  <a:moveTo>
                    <a:pt x="0" y="590"/>
                  </a:moveTo>
                  <a:lnTo>
                    <a:pt x="2672" y="590"/>
                  </a:lnTo>
                  <a:lnTo>
                    <a:pt x="2268" y="0"/>
                  </a:lnTo>
                  <a:lnTo>
                    <a:pt x="398" y="0"/>
                  </a:lnTo>
                  <a:lnTo>
                    <a:pt x="0" y="590"/>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5" name="Group 20"/>
          <p:cNvGrpSpPr>
            <a:grpSpLocks/>
          </p:cNvGrpSpPr>
          <p:nvPr/>
        </p:nvGrpSpPr>
        <p:grpSpPr bwMode="auto">
          <a:xfrm>
            <a:off x="2805113" y="2216150"/>
            <a:ext cx="3055937" cy="1123950"/>
            <a:chOff x="1767" y="1054"/>
            <a:chExt cx="1925" cy="708"/>
          </a:xfrm>
          <a:solidFill>
            <a:srgbClr val="CC0066"/>
          </a:solidFill>
        </p:grpSpPr>
        <p:sp>
          <p:nvSpPr>
            <p:cNvPr id="36" name="Freeform 17"/>
            <p:cNvSpPr>
              <a:spLocks/>
            </p:cNvSpPr>
            <p:nvPr/>
          </p:nvSpPr>
          <p:spPr bwMode="auto">
            <a:xfrm>
              <a:off x="3104" y="1055"/>
              <a:ext cx="588" cy="707"/>
            </a:xfrm>
            <a:custGeom>
              <a:avLst/>
              <a:gdLst>
                <a:gd name="T0" fmla="*/ 402 w 588"/>
                <a:gd name="T1" fmla="*/ 706 h 707"/>
                <a:gd name="T2" fmla="*/ 587 w 588"/>
                <a:gd name="T3" fmla="*/ 504 h 707"/>
                <a:gd name="T4" fmla="*/ 102 w 588"/>
                <a:gd name="T5" fmla="*/ 0 h 707"/>
                <a:gd name="T6" fmla="*/ 0 w 588"/>
                <a:gd name="T7" fmla="*/ 107 h 707"/>
                <a:gd name="T8" fmla="*/ 402 w 588"/>
                <a:gd name="T9" fmla="*/ 706 h 707"/>
              </a:gdLst>
              <a:ahLst/>
              <a:cxnLst>
                <a:cxn ang="0">
                  <a:pos x="T0" y="T1"/>
                </a:cxn>
                <a:cxn ang="0">
                  <a:pos x="T2" y="T3"/>
                </a:cxn>
                <a:cxn ang="0">
                  <a:pos x="T4" y="T5"/>
                </a:cxn>
                <a:cxn ang="0">
                  <a:pos x="T6" y="T7"/>
                </a:cxn>
                <a:cxn ang="0">
                  <a:pos x="T8" y="T9"/>
                </a:cxn>
              </a:cxnLst>
              <a:rect l="0" t="0" r="r" b="b"/>
              <a:pathLst>
                <a:path w="588" h="707">
                  <a:moveTo>
                    <a:pt x="402" y="706"/>
                  </a:moveTo>
                  <a:lnTo>
                    <a:pt x="587" y="504"/>
                  </a:lnTo>
                  <a:lnTo>
                    <a:pt x="102" y="0"/>
                  </a:lnTo>
                  <a:lnTo>
                    <a:pt x="0" y="107"/>
                  </a:lnTo>
                  <a:lnTo>
                    <a:pt x="402" y="7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7" name="Freeform 18"/>
            <p:cNvSpPr>
              <a:spLocks/>
            </p:cNvSpPr>
            <p:nvPr/>
          </p:nvSpPr>
          <p:spPr bwMode="auto">
            <a:xfrm>
              <a:off x="2174" y="1054"/>
              <a:ext cx="1031" cy="107"/>
            </a:xfrm>
            <a:custGeom>
              <a:avLst/>
              <a:gdLst>
                <a:gd name="T0" fmla="*/ 0 w 1031"/>
                <a:gd name="T1" fmla="*/ 106 h 107"/>
                <a:gd name="T2" fmla="*/ 929 w 1031"/>
                <a:gd name="T3" fmla="*/ 106 h 107"/>
                <a:gd name="T4" fmla="*/ 1030 w 1031"/>
                <a:gd name="T5" fmla="*/ 0 h 107"/>
                <a:gd name="T6" fmla="*/ 321 w 1031"/>
                <a:gd name="T7" fmla="*/ 0 h 107"/>
                <a:gd name="T8" fmla="*/ 0 w 1031"/>
                <a:gd name="T9" fmla="*/ 106 h 107"/>
              </a:gdLst>
              <a:ahLst/>
              <a:cxnLst>
                <a:cxn ang="0">
                  <a:pos x="T0" y="T1"/>
                </a:cxn>
                <a:cxn ang="0">
                  <a:pos x="T2" y="T3"/>
                </a:cxn>
                <a:cxn ang="0">
                  <a:pos x="T4" y="T5"/>
                </a:cxn>
                <a:cxn ang="0">
                  <a:pos x="T6" y="T7"/>
                </a:cxn>
                <a:cxn ang="0">
                  <a:pos x="T8" y="T9"/>
                </a:cxn>
              </a:cxnLst>
              <a:rect l="0" t="0" r="r" b="b"/>
              <a:pathLst>
                <a:path w="1031" h="107">
                  <a:moveTo>
                    <a:pt x="0" y="106"/>
                  </a:moveTo>
                  <a:lnTo>
                    <a:pt x="929" y="106"/>
                  </a:lnTo>
                  <a:lnTo>
                    <a:pt x="1030" y="0"/>
                  </a:lnTo>
                  <a:lnTo>
                    <a:pt x="321" y="0"/>
                  </a:lnTo>
                  <a:lnTo>
                    <a:pt x="0" y="1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8" name="Freeform 19"/>
            <p:cNvSpPr>
              <a:spLocks/>
            </p:cNvSpPr>
            <p:nvPr/>
          </p:nvSpPr>
          <p:spPr bwMode="auto">
            <a:xfrm>
              <a:off x="1767" y="1160"/>
              <a:ext cx="1740" cy="602"/>
            </a:xfrm>
            <a:custGeom>
              <a:avLst/>
              <a:gdLst>
                <a:gd name="T0" fmla="*/ 0 w 1740"/>
                <a:gd name="T1" fmla="*/ 601 h 602"/>
                <a:gd name="T2" fmla="*/ 1739 w 1740"/>
                <a:gd name="T3" fmla="*/ 601 h 602"/>
                <a:gd name="T4" fmla="*/ 1336 w 1740"/>
                <a:gd name="T5" fmla="*/ 0 h 602"/>
                <a:gd name="T6" fmla="*/ 405 w 1740"/>
                <a:gd name="T7" fmla="*/ 0 h 602"/>
                <a:gd name="T8" fmla="*/ 0 w 1740"/>
                <a:gd name="T9" fmla="*/ 601 h 602"/>
              </a:gdLst>
              <a:ahLst/>
              <a:cxnLst>
                <a:cxn ang="0">
                  <a:pos x="T0" y="T1"/>
                </a:cxn>
                <a:cxn ang="0">
                  <a:pos x="T2" y="T3"/>
                </a:cxn>
                <a:cxn ang="0">
                  <a:pos x="T4" y="T5"/>
                </a:cxn>
                <a:cxn ang="0">
                  <a:pos x="T6" y="T7"/>
                </a:cxn>
                <a:cxn ang="0">
                  <a:pos x="T8" y="T9"/>
                </a:cxn>
              </a:cxnLst>
              <a:rect l="0" t="0" r="r" b="b"/>
              <a:pathLst>
                <a:path w="1740" h="602">
                  <a:moveTo>
                    <a:pt x="0" y="601"/>
                  </a:moveTo>
                  <a:lnTo>
                    <a:pt x="1739" y="601"/>
                  </a:lnTo>
                  <a:lnTo>
                    <a:pt x="1336" y="0"/>
                  </a:lnTo>
                  <a:lnTo>
                    <a:pt x="405" y="0"/>
                  </a:lnTo>
                  <a:lnTo>
                    <a:pt x="0" y="601"/>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sp>
        <p:nvSpPr>
          <p:cNvPr id="39" name="Rectangle 21"/>
          <p:cNvSpPr>
            <a:spLocks noChangeArrowheads="1"/>
          </p:cNvSpPr>
          <p:nvPr/>
        </p:nvSpPr>
        <p:spPr bwMode="auto">
          <a:xfrm>
            <a:off x="1371600" y="5791200"/>
            <a:ext cx="5892800" cy="644525"/>
          </a:xfrm>
          <a:prstGeom prst="rect">
            <a:avLst/>
          </a:prstGeom>
          <a:noFill/>
          <a:ln w="9525">
            <a:noFill/>
            <a:miter lim="800000"/>
            <a:headEnd/>
            <a:tailEnd/>
          </a:ln>
        </p:spPr>
        <p:txBody>
          <a:bodyPr lIns="90488" tIns="44450" rIns="90488" bIns="44450">
            <a:spAutoFit/>
          </a:bodyPr>
          <a:lstStyle/>
          <a:p>
            <a:pPr algn="ctr"/>
            <a:r>
              <a:rPr lang="en-US" b="1" dirty="0">
                <a:solidFill>
                  <a:srgbClr val="996633"/>
                </a:solidFill>
              </a:rPr>
              <a:t>PHYSIOLOGICAL OR SURVIVAL NEEDS</a:t>
            </a:r>
          </a:p>
          <a:p>
            <a:pPr algn="ctr"/>
            <a:r>
              <a:rPr lang="en-US" b="1" dirty="0">
                <a:solidFill>
                  <a:srgbClr val="996633"/>
                </a:solidFill>
              </a:rPr>
              <a:t>Food, Water, Warmth, Rest</a:t>
            </a:r>
          </a:p>
        </p:txBody>
      </p:sp>
      <p:sp>
        <p:nvSpPr>
          <p:cNvPr id="40" name="Rectangle 22"/>
          <p:cNvSpPr>
            <a:spLocks noChangeArrowheads="1"/>
          </p:cNvSpPr>
          <p:nvPr/>
        </p:nvSpPr>
        <p:spPr bwMode="auto">
          <a:xfrm>
            <a:off x="2133600" y="4724400"/>
            <a:ext cx="4038600" cy="920750"/>
          </a:xfrm>
          <a:prstGeom prst="rect">
            <a:avLst/>
          </a:prstGeom>
          <a:noFill/>
          <a:ln w="9525">
            <a:noFill/>
            <a:miter lim="800000"/>
            <a:headEnd/>
            <a:tailEnd/>
          </a:ln>
        </p:spPr>
        <p:txBody>
          <a:bodyPr lIns="90488" tIns="44450" rIns="90488" bIns="44450">
            <a:spAutoFit/>
          </a:bodyPr>
          <a:lstStyle/>
          <a:p>
            <a:pPr algn="ctr"/>
            <a:r>
              <a:rPr lang="en-US" b="1" dirty="0">
                <a:solidFill>
                  <a:srgbClr val="000066"/>
                </a:solidFill>
              </a:rPr>
              <a:t>SAFETY NEEDS</a:t>
            </a:r>
          </a:p>
          <a:p>
            <a:pPr algn="ctr"/>
            <a:r>
              <a:rPr lang="en-US" b="1" dirty="0">
                <a:solidFill>
                  <a:srgbClr val="000066"/>
                </a:solidFill>
              </a:rPr>
              <a:t>Security and Safety</a:t>
            </a:r>
          </a:p>
          <a:p>
            <a:pPr algn="ctr"/>
            <a:endParaRPr lang="en-US" b="1" dirty="0">
              <a:solidFill>
                <a:srgbClr val="000066"/>
              </a:solidFill>
            </a:endParaRPr>
          </a:p>
        </p:txBody>
      </p:sp>
      <p:sp>
        <p:nvSpPr>
          <p:cNvPr id="41" name="Rectangle 23"/>
          <p:cNvSpPr>
            <a:spLocks noChangeArrowheads="1"/>
          </p:cNvSpPr>
          <p:nvPr/>
        </p:nvSpPr>
        <p:spPr bwMode="auto">
          <a:xfrm>
            <a:off x="2578100" y="3622675"/>
            <a:ext cx="3132138" cy="644525"/>
          </a:xfrm>
          <a:prstGeom prst="rect">
            <a:avLst/>
          </a:prstGeom>
          <a:noFill/>
          <a:ln w="9525">
            <a:noFill/>
            <a:miter lim="800000"/>
            <a:headEnd/>
            <a:tailEnd/>
          </a:ln>
        </p:spPr>
        <p:txBody>
          <a:bodyPr wrap="none" lIns="90488" tIns="44450" rIns="90488" bIns="44450">
            <a:spAutoFit/>
          </a:bodyPr>
          <a:lstStyle/>
          <a:p>
            <a:pPr algn="ctr"/>
            <a:r>
              <a:rPr lang="en-US" b="1" dirty="0">
                <a:solidFill>
                  <a:srgbClr val="CC0066"/>
                </a:solidFill>
              </a:rPr>
              <a:t>LOVE, AFFECTION, AND</a:t>
            </a:r>
          </a:p>
          <a:p>
            <a:pPr algn="ctr"/>
            <a:r>
              <a:rPr lang="en-US" b="1" dirty="0">
                <a:solidFill>
                  <a:srgbClr val="CC0066"/>
                </a:solidFill>
              </a:rPr>
              <a:t> BELONGINGNESS NEEDS</a:t>
            </a:r>
          </a:p>
        </p:txBody>
      </p:sp>
      <p:sp>
        <p:nvSpPr>
          <p:cNvPr id="42" name="Rectangle 24"/>
          <p:cNvSpPr>
            <a:spLocks noChangeArrowheads="1"/>
          </p:cNvSpPr>
          <p:nvPr/>
        </p:nvSpPr>
        <p:spPr bwMode="auto">
          <a:xfrm>
            <a:off x="3190875" y="2590800"/>
            <a:ext cx="1990725" cy="644525"/>
          </a:xfrm>
          <a:prstGeom prst="rect">
            <a:avLst/>
          </a:prstGeom>
          <a:noFill/>
          <a:ln w="9525">
            <a:noFill/>
            <a:miter lim="800000"/>
            <a:headEnd/>
            <a:tailEnd/>
          </a:ln>
        </p:spPr>
        <p:txBody>
          <a:bodyPr lIns="90488" tIns="44450" rIns="90488" bIns="44450">
            <a:spAutoFit/>
          </a:bodyPr>
          <a:lstStyle/>
          <a:p>
            <a:pPr algn="ctr"/>
            <a:r>
              <a:rPr lang="en-US" b="1" dirty="0">
                <a:solidFill>
                  <a:srgbClr val="009999"/>
                </a:solidFill>
              </a:rPr>
              <a:t>ESTEEM NEEDS</a:t>
            </a:r>
          </a:p>
          <a:p>
            <a:pPr algn="ctr"/>
            <a:r>
              <a:rPr lang="en-US" b="1" dirty="0">
                <a:solidFill>
                  <a:srgbClr val="009999"/>
                </a:solidFill>
              </a:rPr>
              <a:t>Prestige</a:t>
            </a:r>
          </a:p>
        </p:txBody>
      </p:sp>
      <p:grpSp>
        <p:nvGrpSpPr>
          <p:cNvPr id="6" name="Group 7"/>
          <p:cNvGrpSpPr>
            <a:grpSpLocks/>
          </p:cNvGrpSpPr>
          <p:nvPr/>
        </p:nvGrpSpPr>
        <p:grpSpPr bwMode="auto">
          <a:xfrm>
            <a:off x="3352800" y="1295400"/>
            <a:ext cx="1752600" cy="992556"/>
            <a:chOff x="1373" y="471"/>
            <a:chExt cx="2612" cy="1270"/>
          </a:xfrm>
          <a:solidFill>
            <a:schemeClr val="bg2"/>
          </a:solidFill>
        </p:grpSpPr>
        <p:sp>
          <p:nvSpPr>
            <p:cNvPr id="44" name="Freeform 5"/>
            <p:cNvSpPr>
              <a:spLocks/>
            </p:cNvSpPr>
            <p:nvPr/>
          </p:nvSpPr>
          <p:spPr bwMode="auto">
            <a:xfrm>
              <a:off x="2543" y="471"/>
              <a:ext cx="1442" cy="1270"/>
            </a:xfrm>
            <a:custGeom>
              <a:avLst/>
              <a:gdLst>
                <a:gd name="T0" fmla="*/ 1170 w 1442"/>
                <a:gd name="T1" fmla="*/ 1269 h 1270"/>
                <a:gd name="T2" fmla="*/ 1441 w 1442"/>
                <a:gd name="T3" fmla="*/ 1071 h 1270"/>
                <a:gd name="T4" fmla="*/ 0 w 1442"/>
                <a:gd name="T5" fmla="*/ 0 h 1270"/>
                <a:gd name="T6" fmla="*/ 1170 w 1442"/>
                <a:gd name="T7" fmla="*/ 1269 h 1270"/>
              </a:gdLst>
              <a:ahLst/>
              <a:cxnLst>
                <a:cxn ang="0">
                  <a:pos x="T0" y="T1"/>
                </a:cxn>
                <a:cxn ang="0">
                  <a:pos x="T2" y="T3"/>
                </a:cxn>
                <a:cxn ang="0">
                  <a:pos x="T4" y="T5"/>
                </a:cxn>
                <a:cxn ang="0">
                  <a:pos x="T6" y="T7"/>
                </a:cxn>
              </a:cxnLst>
              <a:rect l="0" t="0" r="r" b="b"/>
              <a:pathLst>
                <a:path w="1442" h="1270">
                  <a:moveTo>
                    <a:pt x="1170" y="1269"/>
                  </a:moveTo>
                  <a:lnTo>
                    <a:pt x="1441" y="1071"/>
                  </a:lnTo>
                  <a:lnTo>
                    <a:pt x="0" y="0"/>
                  </a:lnTo>
                  <a:lnTo>
                    <a:pt x="1170" y="1269"/>
                  </a:lnTo>
                </a:path>
              </a:pathLst>
            </a:custGeom>
            <a:solidFill>
              <a:schemeClr val="bg1"/>
            </a:solid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sp>
          <p:nvSpPr>
            <p:cNvPr id="45" name="Freeform 6"/>
            <p:cNvSpPr>
              <a:spLocks/>
            </p:cNvSpPr>
            <p:nvPr/>
          </p:nvSpPr>
          <p:spPr bwMode="auto">
            <a:xfrm>
              <a:off x="1373" y="471"/>
              <a:ext cx="2342" cy="1270"/>
            </a:xfrm>
            <a:custGeom>
              <a:avLst/>
              <a:gdLst>
                <a:gd name="T0" fmla="*/ 0 w 2342"/>
                <a:gd name="T1" fmla="*/ 1269 h 1270"/>
                <a:gd name="T2" fmla="*/ 2341 w 2342"/>
                <a:gd name="T3" fmla="*/ 1269 h 1270"/>
                <a:gd name="T4" fmla="*/ 1170 w 2342"/>
                <a:gd name="T5" fmla="*/ 0 h 1270"/>
                <a:gd name="T6" fmla="*/ 0 w 2342"/>
                <a:gd name="T7" fmla="*/ 1269 h 1270"/>
              </a:gdLst>
              <a:ahLst/>
              <a:cxnLst>
                <a:cxn ang="0">
                  <a:pos x="T0" y="T1"/>
                </a:cxn>
                <a:cxn ang="0">
                  <a:pos x="T2" y="T3"/>
                </a:cxn>
                <a:cxn ang="0">
                  <a:pos x="T4" y="T5"/>
                </a:cxn>
                <a:cxn ang="0">
                  <a:pos x="T6" y="T7"/>
                </a:cxn>
              </a:cxnLst>
              <a:rect l="0" t="0" r="r" b="b"/>
              <a:pathLst>
                <a:path w="2342" h="1270">
                  <a:moveTo>
                    <a:pt x="0" y="1269"/>
                  </a:moveTo>
                  <a:lnTo>
                    <a:pt x="2341" y="1269"/>
                  </a:lnTo>
                  <a:lnTo>
                    <a:pt x="1170" y="0"/>
                  </a:lnTo>
                  <a:lnTo>
                    <a:pt x="0" y="1269"/>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grpSp>
      <p:sp>
        <p:nvSpPr>
          <p:cNvPr id="15372" name="TextBox 47"/>
          <p:cNvSpPr txBox="1">
            <a:spLocks noChangeArrowheads="1"/>
          </p:cNvSpPr>
          <p:nvPr/>
        </p:nvSpPr>
        <p:spPr bwMode="auto">
          <a:xfrm>
            <a:off x="3962400" y="1905000"/>
            <a:ext cx="457200" cy="369888"/>
          </a:xfrm>
          <a:prstGeom prst="rect">
            <a:avLst/>
          </a:prstGeom>
          <a:noFill/>
          <a:ln w="9525">
            <a:noFill/>
            <a:miter lim="800000"/>
            <a:headEnd/>
            <a:tailEnd/>
          </a:ln>
        </p:spPr>
        <p:txBody>
          <a:bodyPr>
            <a:spAutoFit/>
          </a:bodyPr>
          <a:lstStyle/>
          <a:p>
            <a:endParaRPr lang="en-US" dirty="0"/>
          </a:p>
        </p:txBody>
      </p:sp>
      <p:sp>
        <p:nvSpPr>
          <p:cNvPr id="49" name="TextBox 48"/>
          <p:cNvSpPr txBox="1">
            <a:spLocks noChangeArrowheads="1"/>
          </p:cNvSpPr>
          <p:nvPr/>
        </p:nvSpPr>
        <p:spPr bwMode="auto">
          <a:xfrm>
            <a:off x="3352800" y="1754188"/>
            <a:ext cx="1752600" cy="523875"/>
          </a:xfrm>
          <a:prstGeom prst="rect">
            <a:avLst/>
          </a:prstGeom>
          <a:noFill/>
          <a:ln w="19050">
            <a:noFill/>
            <a:miter lim="800000"/>
            <a:headEnd/>
            <a:tailEnd/>
          </a:ln>
        </p:spPr>
        <p:txBody>
          <a:bodyPr>
            <a:spAutoFit/>
          </a:bodyPr>
          <a:lstStyle/>
          <a:p>
            <a:pPr algn="ctr"/>
            <a:r>
              <a:rPr lang="en-US" sz="1400" b="1" dirty="0">
                <a:solidFill>
                  <a:srgbClr val="000066"/>
                </a:solidFill>
              </a:rPr>
              <a:t>SELF </a:t>
            </a:r>
          </a:p>
          <a:p>
            <a:pPr algn="ctr"/>
            <a:r>
              <a:rPr lang="en-US" sz="1400" b="1" dirty="0">
                <a:solidFill>
                  <a:srgbClr val="000066"/>
                </a:solidFill>
              </a:rPr>
              <a:t>ACTUALIZATION</a:t>
            </a:r>
          </a:p>
        </p:txBody>
      </p:sp>
      <p:sp>
        <p:nvSpPr>
          <p:cNvPr id="35" name="Rectangle 2"/>
          <p:cNvSpPr>
            <a:spLocks noGrp="1" noChangeArrowheads="1"/>
          </p:cNvSpPr>
          <p:nvPr>
            <p:ph type="title"/>
          </p:nvPr>
        </p:nvSpPr>
        <p:spPr>
          <a:xfrm>
            <a:off x="685800" y="76200"/>
            <a:ext cx="7772400" cy="1143000"/>
          </a:xfrm>
        </p:spPr>
        <p:txBody>
          <a:bodyPr>
            <a:normAutofit fontScale="90000"/>
          </a:bodyPr>
          <a:lstStyle/>
          <a:p>
            <a:r>
              <a:rPr lang="en-US" b="1" dirty="0" smtClean="0">
                <a:solidFill>
                  <a:srgbClr val="000066"/>
                </a:solidFill>
              </a:rPr>
              <a:t>Characteristics Affecting       Consumer Behavior</a:t>
            </a:r>
          </a:p>
        </p:txBody>
      </p:sp>
      <p:sp>
        <p:nvSpPr>
          <p:cNvPr id="43" name="Content Placeholder 4"/>
          <p:cNvSpPr txBox="1">
            <a:spLocks/>
          </p:cNvSpPr>
          <p:nvPr/>
        </p:nvSpPr>
        <p:spPr>
          <a:xfrm>
            <a:off x="152400" y="1828800"/>
            <a:ext cx="3124200" cy="762000"/>
          </a:xfrm>
          <a:prstGeom prst="rect">
            <a:avLst/>
          </a:prstGeom>
        </p:spPr>
        <p:txBody>
          <a:bodyPr>
            <a:noAutofit/>
          </a:bodyPr>
          <a:lstStyle/>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Maslow’s</a:t>
            </a:r>
          </a:p>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Hierarchy of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heckerboard(across)">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heckerboard(across)">
                                      <p:cBhvr>
                                        <p:cTn id="15" dur="500"/>
                                        <p:tgtEl>
                                          <p:spTgt spid="40"/>
                                        </p:tgtEl>
                                      </p:cBhvr>
                                    </p:animEffect>
                                  </p:childTnLst>
                                </p:cTn>
                              </p:par>
                              <p:par>
                                <p:cTn id="16" presetID="5"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checkerboard(across)">
                                      <p:cBhvr>
                                        <p:cTn id="23" dur="500"/>
                                        <p:tgtEl>
                                          <p:spTgt spid="41"/>
                                        </p:tgtEl>
                                      </p:cBhvr>
                                    </p:animEffect>
                                  </p:childTnLst>
                                </p:cTn>
                              </p:par>
                              <p:par>
                                <p:cTn id="24" presetID="5" presetClass="entr" presetSubtype="1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heckerboard(across)">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checkerboard(across)">
                                      <p:cBhvr>
                                        <p:cTn id="31" dur="500"/>
                                        <p:tgtEl>
                                          <p:spTgt spid="42"/>
                                        </p:tgtEl>
                                      </p:cBhvr>
                                    </p:animEffect>
                                  </p:childTnLst>
                                </p:cTn>
                              </p:par>
                              <p:par>
                                <p:cTn id="32" presetID="5" presetClass="entr" presetSubtype="1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checkerboard(across)">
                                      <p:cBhvr>
                                        <p:cTn id="39" dur="500"/>
                                        <p:tgtEl>
                                          <p:spTgt spid="49"/>
                                        </p:tgtEl>
                                      </p:cBhvr>
                                    </p:animEffect>
                                  </p:childTnLst>
                                </p:cTn>
                              </p:par>
                              <p:par>
                                <p:cTn id="40" presetID="5" presetClass="entr" presetSubtype="1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checkerboard(across)">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55298" name="Rectangle 5"/>
          <p:cNvSpPr>
            <a:spLocks noGrp="1" noChangeArrowheads="1"/>
          </p:cNvSpPr>
          <p:nvPr>
            <p:ph idx="1"/>
          </p:nvPr>
        </p:nvSpPr>
        <p:spPr>
          <a:xfrm>
            <a:off x="381000" y="2286000"/>
            <a:ext cx="5029200" cy="4343400"/>
          </a:xfrm>
        </p:spPr>
        <p:txBody>
          <a:bodyPr/>
          <a:lstStyle/>
          <a:p>
            <a:pPr>
              <a:lnSpc>
                <a:spcPct val="80000"/>
              </a:lnSpc>
              <a:buFontTx/>
              <a:buNone/>
            </a:pPr>
            <a:r>
              <a:rPr lang="en-US" sz="3000" b="1" dirty="0" smtClean="0"/>
              <a:t>Perception</a:t>
            </a:r>
            <a:r>
              <a:rPr lang="en-US" sz="3000" dirty="0" smtClean="0"/>
              <a:t> is the process by which people select, organize, and interpret information to form a meaningful picture of the world from three perceptual processes</a:t>
            </a:r>
          </a:p>
          <a:p>
            <a:pPr lvl="1">
              <a:lnSpc>
                <a:spcPct val="80000"/>
              </a:lnSpc>
              <a:buClr>
                <a:srgbClr val="000066"/>
              </a:buClr>
              <a:buFont typeface="Wingdings" pitchFamily="2" charset="2"/>
              <a:buChar char="§"/>
            </a:pPr>
            <a:r>
              <a:rPr lang="en-US" dirty="0" smtClean="0"/>
              <a:t>Selective attention</a:t>
            </a:r>
          </a:p>
          <a:p>
            <a:pPr lvl="1">
              <a:lnSpc>
                <a:spcPct val="80000"/>
              </a:lnSpc>
              <a:buClr>
                <a:srgbClr val="000066"/>
              </a:buClr>
              <a:buFont typeface="Wingdings" pitchFamily="2" charset="2"/>
              <a:buChar char="§"/>
            </a:pPr>
            <a:r>
              <a:rPr lang="en-US" dirty="0" smtClean="0"/>
              <a:t>Selective distortion</a:t>
            </a:r>
          </a:p>
          <a:p>
            <a:pPr lvl="1">
              <a:lnSpc>
                <a:spcPct val="80000"/>
              </a:lnSpc>
              <a:buClr>
                <a:srgbClr val="000066"/>
              </a:buClr>
              <a:buFont typeface="Wingdings" pitchFamily="2" charset="2"/>
              <a:buChar char="§"/>
            </a:pPr>
            <a:r>
              <a:rPr lang="en-US" dirty="0" smtClean="0"/>
              <a:t>Selective retention</a:t>
            </a:r>
          </a:p>
          <a:p>
            <a:pPr>
              <a:lnSpc>
                <a:spcPct val="80000"/>
              </a:lnSpc>
            </a:pPr>
            <a:endParaRPr lang="en-US" sz="3000" dirty="0" smtClean="0"/>
          </a:p>
        </p:txBody>
      </p:sp>
      <p:sp>
        <p:nvSpPr>
          <p:cNvPr id="55299" name="Text Placeholder 8"/>
          <p:cNvSpPr>
            <a:spLocks noGrp="1"/>
          </p:cNvSpPr>
          <p:nvPr>
            <p:ph type="body" sz="quarter" idx="13"/>
          </p:nvPr>
        </p:nvSpPr>
        <p:spPr>
          <a:xfrm>
            <a:off x="914400" y="1600200"/>
            <a:ext cx="7162800" cy="609600"/>
          </a:xfrm>
        </p:spPr>
        <p:txBody>
          <a:bodyPr>
            <a:normAutofit/>
          </a:bodyPr>
          <a:lstStyle/>
          <a:p>
            <a:pPr>
              <a:lnSpc>
                <a:spcPct val="90000"/>
              </a:lnSpc>
              <a:spcBef>
                <a:spcPct val="0"/>
              </a:spcBef>
            </a:pPr>
            <a:r>
              <a:rPr lang="en-US" sz="2400" dirty="0" smtClean="0"/>
              <a:t>Psychological Factors</a:t>
            </a:r>
          </a:p>
          <a:p>
            <a:pPr>
              <a:lnSpc>
                <a:spcPct val="90000"/>
              </a:lnSpc>
              <a:spcBef>
                <a:spcPct val="0"/>
              </a:spcBef>
            </a:pPr>
            <a:endParaRPr lang="en-US" sz="2400" dirty="0" smtClean="0"/>
          </a:p>
        </p:txBody>
      </p:sp>
      <p:pic>
        <p:nvPicPr>
          <p:cNvPr id="55300" name="Picture 2"/>
          <p:cNvPicPr>
            <a:picLocks noChangeAspect="1" noChangeArrowheads="1"/>
          </p:cNvPicPr>
          <p:nvPr/>
        </p:nvPicPr>
        <p:blipFill>
          <a:blip r:embed="rId3"/>
          <a:srcRect/>
          <a:stretch>
            <a:fillRect/>
          </a:stretch>
        </p:blipFill>
        <p:spPr bwMode="auto">
          <a:xfrm>
            <a:off x="5791200" y="2162175"/>
            <a:ext cx="2320925" cy="41624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2" dur="500"/>
                                        <p:tgtEl>
                                          <p:spTgt spid="552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checkerboard(across)">
                                      <p:cBhvr>
                                        <p:cTn id="17" dur="500"/>
                                        <p:tgtEl>
                                          <p:spTgt spid="552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checkerboard(across)">
                                      <p:cBhvr>
                                        <p:cTn id="22" dur="500"/>
                                        <p:tgtEl>
                                          <p:spTgt spid="55298">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55300"/>
                                        </p:tgtEl>
                                        <p:attrNameLst>
                                          <p:attrName>style.visibility</p:attrName>
                                        </p:attrNameLst>
                                      </p:cBhvr>
                                      <p:to>
                                        <p:strVal val="visible"/>
                                      </p:to>
                                    </p:set>
                                    <p:animEffect transition="in" filter="checkerboard(across)">
                                      <p:cBhvr>
                                        <p:cTn id="25"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57346" name="Rectangle 5"/>
          <p:cNvSpPr>
            <a:spLocks noGrp="1" noChangeArrowheads="1"/>
          </p:cNvSpPr>
          <p:nvPr>
            <p:ph idx="1"/>
          </p:nvPr>
        </p:nvSpPr>
        <p:spPr>
          <a:xfrm>
            <a:off x="533400" y="2133600"/>
            <a:ext cx="7924800" cy="4191000"/>
          </a:xfrm>
        </p:spPr>
        <p:txBody>
          <a:bodyPr>
            <a:normAutofit lnSpcReduction="10000"/>
          </a:bodyPr>
          <a:lstStyle/>
          <a:p>
            <a:pPr>
              <a:buFontTx/>
              <a:buNone/>
            </a:pPr>
            <a:r>
              <a:rPr lang="en-US" sz="2800" b="1" dirty="0" smtClean="0"/>
              <a:t>Selective attention </a:t>
            </a:r>
            <a:r>
              <a:rPr lang="en-US" sz="2800" dirty="0" smtClean="0"/>
              <a:t>is the tendency for people to screen out most of the information to which they are exposed</a:t>
            </a:r>
          </a:p>
          <a:p>
            <a:pPr>
              <a:buFontTx/>
              <a:buNone/>
            </a:pPr>
            <a:r>
              <a:rPr lang="en-US" sz="2800" b="1" dirty="0" smtClean="0"/>
              <a:t>Selective distortion </a:t>
            </a:r>
            <a:r>
              <a:rPr lang="en-US" sz="2800" dirty="0" smtClean="0"/>
              <a:t>is the tendency for people to interpret information in a way that will support what they already believe</a:t>
            </a:r>
          </a:p>
          <a:p>
            <a:pPr>
              <a:buFontTx/>
              <a:buNone/>
            </a:pPr>
            <a:r>
              <a:rPr lang="en-US" sz="2800" b="1" dirty="0" smtClean="0"/>
              <a:t>Selective retention </a:t>
            </a:r>
            <a:r>
              <a:rPr lang="en-US" sz="2800" dirty="0" smtClean="0"/>
              <a:t>is the tendency to remember good points made about a brand they favor and forget good points about competing brands</a:t>
            </a:r>
          </a:p>
        </p:txBody>
      </p:sp>
      <p:sp>
        <p:nvSpPr>
          <p:cNvPr id="57347" name="Text Placeholder 7"/>
          <p:cNvSpPr>
            <a:spLocks noGrp="1"/>
          </p:cNvSpPr>
          <p:nvPr>
            <p:ph type="body" sz="quarter" idx="13"/>
          </p:nvPr>
        </p:nvSpPr>
        <p:spPr>
          <a:xfrm>
            <a:off x="914400" y="1447800"/>
            <a:ext cx="7162800" cy="685800"/>
          </a:xfrm>
        </p:spPr>
        <p:txBody>
          <a:bodyPr>
            <a:normAutofit/>
          </a:bodyPr>
          <a:lstStyle/>
          <a:p>
            <a:pPr>
              <a:lnSpc>
                <a:spcPct val="90000"/>
              </a:lnSpc>
              <a:spcBef>
                <a:spcPct val="0"/>
              </a:spcBef>
            </a:pPr>
            <a:r>
              <a:rPr lang="en-US" sz="2400" dirty="0" smtClean="0"/>
              <a:t>Psychological Factors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7" dur="500"/>
                                        <p:tgtEl>
                                          <p:spTgt spid="57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6">
                                            <p:txEl>
                                              <p:pRg st="1" end="1"/>
                                            </p:txEl>
                                          </p:spTgt>
                                        </p:tgtEl>
                                        <p:attrNameLst>
                                          <p:attrName>style.visibility</p:attrName>
                                        </p:attrNameLst>
                                      </p:cBhvr>
                                      <p:to>
                                        <p:strVal val="visible"/>
                                      </p:to>
                                    </p:set>
                                    <p:animEffect transition="in" filter="checkerboard(across)">
                                      <p:cBhvr>
                                        <p:cTn id="12" dur="500"/>
                                        <p:tgtEl>
                                          <p:spTgt spid="573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7346">
                                            <p:txEl>
                                              <p:pRg st="2" end="2"/>
                                            </p:txEl>
                                          </p:spTgt>
                                        </p:tgtEl>
                                        <p:attrNameLst>
                                          <p:attrName>style.visibility</p:attrName>
                                        </p:attrNameLst>
                                      </p:cBhvr>
                                      <p:to>
                                        <p:strVal val="visible"/>
                                      </p:to>
                                    </p:set>
                                    <p:animEffect transition="in" filter="checkerboard(across)">
                                      <p:cBhvr>
                                        <p:cTn id="17" dur="500"/>
                                        <p:tgtEl>
                                          <p:spTgt spid="57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59394" name="Rectangle 5"/>
          <p:cNvSpPr>
            <a:spLocks noGrp="1" noChangeArrowheads="1"/>
          </p:cNvSpPr>
          <p:nvPr>
            <p:ph idx="1"/>
          </p:nvPr>
        </p:nvSpPr>
        <p:spPr>
          <a:xfrm>
            <a:off x="457200" y="2027237"/>
            <a:ext cx="8229600" cy="4221163"/>
          </a:xfrm>
        </p:spPr>
        <p:txBody>
          <a:bodyPr/>
          <a:lstStyle/>
          <a:p>
            <a:pPr>
              <a:buClr>
                <a:srgbClr val="000066"/>
              </a:buClr>
              <a:buFont typeface="Wingdings" pitchFamily="2" charset="2"/>
              <a:buChar char="§"/>
            </a:pPr>
            <a:r>
              <a:rPr lang="en-US" b="1" dirty="0" smtClean="0"/>
              <a:t>Learning</a:t>
            </a:r>
            <a:r>
              <a:rPr lang="en-US" dirty="0" smtClean="0"/>
              <a:t> is the change in an individual’s behavior arising from experience and occurs through interplay of:</a:t>
            </a:r>
          </a:p>
          <a:p>
            <a:pPr>
              <a:buFontTx/>
              <a:buNone/>
            </a:pPr>
            <a:endParaRPr lang="en-US" dirty="0" smtClean="0"/>
          </a:p>
          <a:p>
            <a:pPr>
              <a:buFontTx/>
              <a:buNone/>
            </a:pPr>
            <a:endParaRPr lang="en-US" dirty="0" smtClean="0"/>
          </a:p>
          <a:p>
            <a:endParaRPr lang="en-US" dirty="0" smtClean="0"/>
          </a:p>
          <a:p>
            <a:endParaRPr lang="en-US" dirty="0" smtClean="0"/>
          </a:p>
        </p:txBody>
      </p:sp>
      <p:sp>
        <p:nvSpPr>
          <p:cNvPr id="59395" name="Text Placeholder 4"/>
          <p:cNvSpPr>
            <a:spLocks noGrp="1"/>
          </p:cNvSpPr>
          <p:nvPr>
            <p:ph type="body" sz="quarter" idx="13"/>
          </p:nvPr>
        </p:nvSpPr>
        <p:spPr>
          <a:xfrm>
            <a:off x="914400" y="1524000"/>
            <a:ext cx="7162800" cy="609600"/>
          </a:xfrm>
        </p:spPr>
        <p:txBody>
          <a:bodyPr>
            <a:normAutofit/>
          </a:bodyPr>
          <a:lstStyle/>
          <a:p>
            <a:pPr>
              <a:lnSpc>
                <a:spcPct val="90000"/>
              </a:lnSpc>
              <a:spcBef>
                <a:spcPct val="0"/>
              </a:spcBef>
            </a:pPr>
            <a:r>
              <a:rPr lang="en-US" sz="2400" dirty="0" smtClean="0"/>
              <a:t>Psychological Factors</a:t>
            </a:r>
          </a:p>
          <a:p>
            <a:pPr>
              <a:lnSpc>
                <a:spcPct val="90000"/>
              </a:lnSpc>
              <a:spcBef>
                <a:spcPct val="0"/>
              </a:spcBef>
            </a:pPr>
            <a:endParaRPr lang="en-US" sz="2400" dirty="0" smtClean="0"/>
          </a:p>
        </p:txBody>
      </p:sp>
      <p:graphicFrame>
        <p:nvGraphicFramePr>
          <p:cNvPr id="9" name="Diagram 8"/>
          <p:cNvGraphicFramePr/>
          <p:nvPr/>
        </p:nvGraphicFramePr>
        <p:xfrm>
          <a:off x="752475" y="3829050"/>
          <a:ext cx="75438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checkerboard(across)">
                                      <p:cBhvr>
                                        <p:cTn id="7" dur="500"/>
                                        <p:tgtEl>
                                          <p:spTgt spid="59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Characteristics Affecting       Consumer Behavior</a:t>
            </a:r>
          </a:p>
        </p:txBody>
      </p:sp>
      <p:sp>
        <p:nvSpPr>
          <p:cNvPr id="61442" name="Rectangle 5"/>
          <p:cNvSpPr>
            <a:spLocks noGrp="1" noChangeArrowheads="1"/>
          </p:cNvSpPr>
          <p:nvPr>
            <p:ph idx="1"/>
          </p:nvPr>
        </p:nvSpPr>
        <p:spPr>
          <a:xfrm>
            <a:off x="457200" y="2590800"/>
            <a:ext cx="8229600" cy="3535363"/>
          </a:xfrm>
        </p:spPr>
        <p:txBody>
          <a:bodyPr/>
          <a:lstStyle/>
          <a:p>
            <a:pPr>
              <a:buClr>
                <a:srgbClr val="000066"/>
              </a:buClr>
              <a:buFont typeface="Wingdings" pitchFamily="2" charset="2"/>
              <a:buChar char="§"/>
            </a:pPr>
            <a:endParaRPr lang="en-US" dirty="0" smtClean="0"/>
          </a:p>
          <a:p>
            <a:pPr>
              <a:buClr>
                <a:srgbClr val="000066"/>
              </a:buClr>
              <a:buFont typeface="Wingdings" pitchFamily="2" charset="2"/>
              <a:buChar char="§"/>
            </a:pPr>
            <a:r>
              <a:rPr lang="en-US" b="1" dirty="0" smtClean="0"/>
              <a:t>Belief </a:t>
            </a:r>
            <a:r>
              <a:rPr lang="en-US" dirty="0" smtClean="0"/>
              <a:t>is a descriptive thought that a person has about something based on:</a:t>
            </a:r>
          </a:p>
          <a:p>
            <a:pPr lvl="1">
              <a:buClr>
                <a:srgbClr val="000066"/>
              </a:buClr>
              <a:buFont typeface="Wingdings" pitchFamily="2" charset="2"/>
              <a:buChar char="§"/>
            </a:pPr>
            <a:r>
              <a:rPr lang="en-US" dirty="0" smtClean="0"/>
              <a:t>Knowledge</a:t>
            </a:r>
          </a:p>
          <a:p>
            <a:pPr lvl="1">
              <a:buClr>
                <a:srgbClr val="000066"/>
              </a:buClr>
              <a:buFont typeface="Wingdings" pitchFamily="2" charset="2"/>
              <a:buChar char="§"/>
            </a:pPr>
            <a:r>
              <a:rPr lang="en-US" dirty="0" smtClean="0"/>
              <a:t>Opinion</a:t>
            </a:r>
          </a:p>
          <a:p>
            <a:pPr lvl="1">
              <a:buClr>
                <a:srgbClr val="000066"/>
              </a:buClr>
              <a:buFont typeface="Wingdings" pitchFamily="2" charset="2"/>
              <a:buChar char="§"/>
            </a:pPr>
            <a:r>
              <a:rPr lang="en-US" dirty="0" smtClean="0"/>
              <a:t>Faith</a:t>
            </a:r>
          </a:p>
          <a:p>
            <a:pPr lvl="1">
              <a:buClr>
                <a:srgbClr val="000066"/>
              </a:buClr>
              <a:buFont typeface="Wingdings" pitchFamily="2" charset="2"/>
              <a:buChar char="§"/>
            </a:pPr>
            <a:endParaRPr lang="en-US" dirty="0" smtClean="0"/>
          </a:p>
          <a:p>
            <a:pPr>
              <a:buClr>
                <a:srgbClr val="000066"/>
              </a:buClr>
              <a:buFont typeface="Wingdings" pitchFamily="2" charset="2"/>
              <a:buChar char="§"/>
            </a:pPr>
            <a:endParaRPr lang="en-US" dirty="0" smtClean="0"/>
          </a:p>
        </p:txBody>
      </p:sp>
      <p:sp>
        <p:nvSpPr>
          <p:cNvPr id="61443" name="Text Placeholder 4"/>
          <p:cNvSpPr>
            <a:spLocks noGrp="1"/>
          </p:cNvSpPr>
          <p:nvPr>
            <p:ph type="body" sz="quarter" idx="13"/>
          </p:nvPr>
        </p:nvSpPr>
        <p:spPr>
          <a:xfrm>
            <a:off x="914400" y="1981200"/>
            <a:ext cx="7162800" cy="990600"/>
          </a:xfrm>
        </p:spPr>
        <p:txBody>
          <a:bodyPr>
            <a:normAutofit/>
          </a:bodyPr>
          <a:lstStyle/>
          <a:p>
            <a:pPr>
              <a:lnSpc>
                <a:spcPct val="90000"/>
              </a:lnSpc>
              <a:spcBef>
                <a:spcPct val="0"/>
              </a:spcBef>
            </a:pPr>
            <a:r>
              <a:rPr lang="en-US" sz="2400" dirty="0" smtClean="0"/>
              <a:t>Psychological Factors</a:t>
            </a:r>
          </a:p>
          <a:p>
            <a:pPr>
              <a:lnSpc>
                <a:spcPct val="90000"/>
              </a:lnSpc>
              <a:spcBef>
                <a:spcPct val="0"/>
              </a:spcBef>
            </a:pPr>
            <a:r>
              <a:rPr lang="en-US" sz="2400" dirty="0" smtClean="0"/>
              <a:t>Beliefs and Attitudes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2">
                                            <p:txEl>
                                              <p:pRg st="1" end="1"/>
                                            </p:txEl>
                                          </p:spTgt>
                                        </p:tgtEl>
                                        <p:attrNameLst>
                                          <p:attrName>style.visibility</p:attrName>
                                        </p:attrNameLst>
                                      </p:cBhvr>
                                      <p:to>
                                        <p:strVal val="visible"/>
                                      </p:to>
                                    </p:set>
                                    <p:animEffect transition="in" filter="checkerboard(across)">
                                      <p:cBhvr>
                                        <p:cTn id="7" dur="500"/>
                                        <p:tgtEl>
                                          <p:spTgt spid="614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2">
                                            <p:txEl>
                                              <p:pRg st="2" end="2"/>
                                            </p:txEl>
                                          </p:spTgt>
                                        </p:tgtEl>
                                        <p:attrNameLst>
                                          <p:attrName>style.visibility</p:attrName>
                                        </p:attrNameLst>
                                      </p:cBhvr>
                                      <p:to>
                                        <p:strVal val="visible"/>
                                      </p:to>
                                    </p:set>
                                    <p:animEffect transition="in" filter="checkerboard(across)">
                                      <p:cBhvr>
                                        <p:cTn id="12" dur="500"/>
                                        <p:tgtEl>
                                          <p:spTgt spid="614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2">
                                            <p:txEl>
                                              <p:pRg st="3" end="3"/>
                                            </p:txEl>
                                          </p:spTgt>
                                        </p:tgtEl>
                                        <p:attrNameLst>
                                          <p:attrName>style.visibility</p:attrName>
                                        </p:attrNameLst>
                                      </p:cBhvr>
                                      <p:to>
                                        <p:strVal val="visible"/>
                                      </p:to>
                                    </p:set>
                                    <p:animEffect transition="in" filter="checkerboard(across)">
                                      <p:cBhvr>
                                        <p:cTn id="17" dur="500"/>
                                        <p:tgtEl>
                                          <p:spTgt spid="614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2">
                                            <p:txEl>
                                              <p:pRg st="4" end="4"/>
                                            </p:txEl>
                                          </p:spTgt>
                                        </p:tgtEl>
                                        <p:attrNameLst>
                                          <p:attrName>style.visibility</p:attrName>
                                        </p:attrNameLst>
                                      </p:cBhvr>
                                      <p:to>
                                        <p:strVal val="visible"/>
                                      </p:to>
                                    </p:set>
                                    <p:animEffect transition="in" filter="checkerboard(across)">
                                      <p:cBhvr>
                                        <p:cTn id="22" dur="500"/>
                                        <p:tgtEl>
                                          <p:spTgt spid="614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Characteristics Affecting       Consumer Behavior</a:t>
            </a:r>
          </a:p>
        </p:txBody>
      </p:sp>
      <p:sp>
        <p:nvSpPr>
          <p:cNvPr id="63490" name="Content Placeholder 7"/>
          <p:cNvSpPr>
            <a:spLocks noGrp="1"/>
          </p:cNvSpPr>
          <p:nvPr>
            <p:ph idx="1"/>
          </p:nvPr>
        </p:nvSpPr>
        <p:spPr>
          <a:xfrm>
            <a:off x="685800" y="2819400"/>
            <a:ext cx="7848600" cy="2667000"/>
          </a:xfrm>
        </p:spPr>
        <p:txBody>
          <a:bodyPr/>
          <a:lstStyle/>
          <a:p>
            <a:pPr>
              <a:buClr>
                <a:srgbClr val="000066"/>
              </a:buClr>
              <a:buFont typeface="Wingdings" pitchFamily="2" charset="2"/>
              <a:buChar char="§"/>
            </a:pPr>
            <a:r>
              <a:rPr lang="en-US" b="1" dirty="0" smtClean="0"/>
              <a:t>Attitudes: </a:t>
            </a:r>
            <a:r>
              <a:rPr lang="en-US" dirty="0" smtClean="0"/>
              <a:t>describe a person’s relatively consistent evaluations, feelings, and tendencies toward an object or idea</a:t>
            </a:r>
          </a:p>
          <a:p>
            <a:endParaRPr lang="en-US" dirty="0" smtClean="0"/>
          </a:p>
        </p:txBody>
      </p:sp>
      <p:sp>
        <p:nvSpPr>
          <p:cNvPr id="63491" name="Text Placeholder 5"/>
          <p:cNvSpPr>
            <a:spLocks noGrp="1"/>
          </p:cNvSpPr>
          <p:nvPr>
            <p:ph type="body" sz="quarter" idx="13"/>
          </p:nvPr>
        </p:nvSpPr>
        <p:spPr>
          <a:xfrm>
            <a:off x="914400" y="1981200"/>
            <a:ext cx="7162800" cy="914400"/>
          </a:xfrm>
        </p:spPr>
        <p:txBody>
          <a:bodyPr>
            <a:normAutofit/>
          </a:bodyPr>
          <a:lstStyle/>
          <a:p>
            <a:pPr>
              <a:lnSpc>
                <a:spcPct val="90000"/>
              </a:lnSpc>
              <a:spcBef>
                <a:spcPct val="0"/>
              </a:spcBef>
            </a:pPr>
            <a:r>
              <a:rPr lang="en-US" sz="2400" dirty="0" smtClean="0"/>
              <a:t>Psychological Factors</a:t>
            </a:r>
          </a:p>
          <a:p>
            <a:pPr>
              <a:lnSpc>
                <a:spcPct val="90000"/>
              </a:lnSpc>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animEffect transition="in" filter="checkerboard(across)">
                                      <p:cBhvr>
                                        <p:cTn id="7" dur="500"/>
                                        <p:tgtEl>
                                          <p:spTgt spid="634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normAutofit fontScale="90000"/>
          </a:bodyPr>
          <a:lstStyle/>
          <a:p>
            <a:r>
              <a:rPr lang="en-US" b="1" dirty="0" smtClean="0">
                <a:solidFill>
                  <a:srgbClr val="000066"/>
                </a:solidFill>
              </a:rPr>
              <a:t>Types of Buying Decision Behavior</a:t>
            </a:r>
          </a:p>
        </p:txBody>
      </p:sp>
      <p:graphicFrame>
        <p:nvGraphicFramePr>
          <p:cNvPr id="4" name="Diagram 3"/>
          <p:cNvGraphicFramePr/>
          <p:nvPr/>
        </p:nvGraphicFramePr>
        <p:xfrm>
          <a:off x="1066800" y="1676400"/>
          <a:ext cx="6629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609600" y="381000"/>
            <a:ext cx="7772400" cy="1143000"/>
          </a:xfrm>
        </p:spPr>
        <p:txBody>
          <a:bodyPr>
            <a:normAutofit fontScale="90000"/>
          </a:bodyPr>
          <a:lstStyle/>
          <a:p>
            <a:r>
              <a:rPr lang="en-US" b="1" dirty="0" smtClean="0">
                <a:solidFill>
                  <a:srgbClr val="000066"/>
                </a:solidFill>
              </a:rPr>
              <a:t>Types of Buying Decision Behavior</a:t>
            </a:r>
          </a:p>
        </p:txBody>
      </p:sp>
      <p:sp>
        <p:nvSpPr>
          <p:cNvPr id="67586" name="Content Placeholder 4"/>
          <p:cNvSpPr>
            <a:spLocks noGrp="1"/>
          </p:cNvSpPr>
          <p:nvPr>
            <p:ph type="body" sz="quarter" idx="13"/>
          </p:nvPr>
        </p:nvSpPr>
        <p:spPr>
          <a:xfrm>
            <a:off x="914400" y="1600200"/>
            <a:ext cx="7162800" cy="685800"/>
          </a:xfrm>
        </p:spPr>
        <p:txBody>
          <a:bodyPr>
            <a:normAutofit/>
          </a:bodyPr>
          <a:lstStyle/>
          <a:p>
            <a:r>
              <a:rPr lang="en-US" dirty="0" smtClean="0"/>
              <a:t>Four Types of Buying Behavior</a:t>
            </a:r>
          </a:p>
        </p:txBody>
      </p:sp>
      <p:pic>
        <p:nvPicPr>
          <p:cNvPr id="67587" name="Picture 4" descr="fig05_05wo.jpg"/>
          <p:cNvPicPr>
            <a:picLocks noChangeAspect="1"/>
          </p:cNvPicPr>
          <p:nvPr/>
        </p:nvPicPr>
        <p:blipFill>
          <a:blip r:embed="rId3"/>
          <a:srcRect/>
          <a:stretch>
            <a:fillRect/>
          </a:stretch>
        </p:blipFill>
        <p:spPr bwMode="auto">
          <a:xfrm>
            <a:off x="533400" y="2438400"/>
            <a:ext cx="7696200" cy="32305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7587"/>
                                        </p:tgtEl>
                                        <p:attrNameLst>
                                          <p:attrName>style.visibility</p:attrName>
                                        </p:attrNameLst>
                                      </p:cBhvr>
                                      <p:to>
                                        <p:strVal val="visible"/>
                                      </p:to>
                                    </p:set>
                                    <p:animEffect transition="in" filter="checkerboard(across)">
                                      <p:cBhvr>
                                        <p:cTn id="7" dur="5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685800" y="457200"/>
            <a:ext cx="7772400" cy="1143000"/>
          </a:xfrm>
        </p:spPr>
        <p:txBody>
          <a:bodyPr>
            <a:normAutofit/>
          </a:bodyPr>
          <a:lstStyle/>
          <a:p>
            <a:r>
              <a:rPr lang="en-US" sz="4000" b="1" dirty="0" smtClean="0">
                <a:solidFill>
                  <a:srgbClr val="000066"/>
                </a:solidFill>
              </a:rPr>
              <a:t>The Buyer Decision Process</a:t>
            </a:r>
          </a:p>
        </p:txBody>
      </p:sp>
      <p:sp>
        <p:nvSpPr>
          <p:cNvPr id="69634" name="Content Placeholder 4"/>
          <p:cNvSpPr>
            <a:spLocks noGrp="1"/>
          </p:cNvSpPr>
          <p:nvPr>
            <p:ph type="body" sz="quarter" idx="13"/>
          </p:nvPr>
        </p:nvSpPr>
        <p:spPr>
          <a:xfrm>
            <a:off x="914400" y="1752600"/>
            <a:ext cx="7162800" cy="762000"/>
          </a:xfrm>
        </p:spPr>
        <p:txBody>
          <a:bodyPr>
            <a:normAutofit/>
          </a:bodyPr>
          <a:lstStyle/>
          <a:p>
            <a:r>
              <a:rPr lang="en-US" dirty="0" smtClean="0"/>
              <a:t>Buyer Decision Making Process</a:t>
            </a:r>
          </a:p>
        </p:txBody>
      </p:sp>
      <p:pic>
        <p:nvPicPr>
          <p:cNvPr id="69635" name="Picture 6" descr="fig05_06"/>
          <p:cNvPicPr>
            <a:picLocks noChangeAspect="1" noChangeArrowheads="1"/>
          </p:cNvPicPr>
          <p:nvPr/>
        </p:nvPicPr>
        <p:blipFill>
          <a:blip r:embed="rId3"/>
          <a:srcRect l="18520" t="60706"/>
          <a:stretch>
            <a:fillRect/>
          </a:stretch>
        </p:blipFill>
        <p:spPr bwMode="auto">
          <a:xfrm>
            <a:off x="152400" y="3048000"/>
            <a:ext cx="8878888" cy="1295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animEffect transition="in" filter="checkerboard(across)">
                                      <p:cBhvr>
                                        <p:cTn id="7" dur="500"/>
                                        <p:tgtEl>
                                          <p:spTgt spid="69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rmAutofit/>
          </a:bodyPr>
          <a:lstStyle/>
          <a:p>
            <a:r>
              <a:rPr lang="en-US" sz="4000" b="1" dirty="0" smtClean="0">
                <a:solidFill>
                  <a:srgbClr val="000066"/>
                </a:solidFill>
              </a:rPr>
              <a:t>The Buyer Decision Process</a:t>
            </a:r>
          </a:p>
        </p:txBody>
      </p:sp>
      <p:sp>
        <p:nvSpPr>
          <p:cNvPr id="71682" name="Rectangle 5"/>
          <p:cNvSpPr>
            <a:spLocks noGrp="1" noChangeArrowheads="1"/>
          </p:cNvSpPr>
          <p:nvPr>
            <p:ph idx="1"/>
          </p:nvPr>
        </p:nvSpPr>
        <p:spPr>
          <a:xfrm>
            <a:off x="685800" y="2514600"/>
            <a:ext cx="7772400" cy="2438400"/>
          </a:xfrm>
        </p:spPr>
        <p:txBody>
          <a:bodyPr/>
          <a:lstStyle/>
          <a:p>
            <a:pPr>
              <a:buClr>
                <a:srgbClr val="000066"/>
              </a:buClr>
              <a:buFont typeface="Wingdings" pitchFamily="2" charset="2"/>
              <a:buChar char="§"/>
            </a:pPr>
            <a:r>
              <a:rPr lang="en-US" dirty="0" smtClean="0"/>
              <a:t>Occurs when the buyer recognizes a problem or need triggered by:</a:t>
            </a:r>
          </a:p>
          <a:p>
            <a:pPr lvl="1">
              <a:buClr>
                <a:srgbClr val="000066"/>
              </a:buClr>
              <a:buFont typeface="Wingdings" pitchFamily="2" charset="2"/>
              <a:buChar char="§"/>
            </a:pPr>
            <a:r>
              <a:rPr lang="en-US" dirty="0" smtClean="0"/>
              <a:t>Internal stimuli</a:t>
            </a:r>
          </a:p>
          <a:p>
            <a:pPr lvl="1">
              <a:buClr>
                <a:srgbClr val="000066"/>
              </a:buClr>
              <a:buFont typeface="Wingdings" pitchFamily="2" charset="2"/>
              <a:buChar char="§"/>
            </a:pPr>
            <a:r>
              <a:rPr lang="en-US" dirty="0" smtClean="0"/>
              <a:t>External stimuli</a:t>
            </a:r>
          </a:p>
          <a:p>
            <a:endParaRPr lang="en-US" dirty="0" smtClean="0"/>
          </a:p>
        </p:txBody>
      </p:sp>
      <p:sp>
        <p:nvSpPr>
          <p:cNvPr id="71683" name="Text Placeholder 7"/>
          <p:cNvSpPr>
            <a:spLocks noGrp="1"/>
          </p:cNvSpPr>
          <p:nvPr>
            <p:ph type="body" sz="quarter" idx="13"/>
          </p:nvPr>
        </p:nvSpPr>
        <p:spPr>
          <a:xfrm>
            <a:off x="914400" y="1371600"/>
            <a:ext cx="7162800" cy="838200"/>
          </a:xfrm>
        </p:spPr>
        <p:txBody>
          <a:bodyPr>
            <a:normAutofit/>
          </a:bodyPr>
          <a:lstStyle/>
          <a:p>
            <a:pPr>
              <a:spcBef>
                <a:spcPct val="0"/>
              </a:spcBef>
            </a:pPr>
            <a:r>
              <a:rPr lang="en-US" dirty="0" smtClean="0"/>
              <a:t>Need Recognition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Effect transition="in" filter="checkerboard(across)">
                                      <p:cBhvr>
                                        <p:cTn id="7" dur="500"/>
                                        <p:tgtEl>
                                          <p:spTgt spid="71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2">
                                            <p:txEl>
                                              <p:pRg st="1" end="1"/>
                                            </p:txEl>
                                          </p:spTgt>
                                        </p:tgtEl>
                                        <p:attrNameLst>
                                          <p:attrName>style.visibility</p:attrName>
                                        </p:attrNameLst>
                                      </p:cBhvr>
                                      <p:to>
                                        <p:strVal val="visible"/>
                                      </p:to>
                                    </p:set>
                                    <p:animEffect transition="in" filter="checkerboard(across)">
                                      <p:cBhvr>
                                        <p:cTn id="12" dur="500"/>
                                        <p:tgtEl>
                                          <p:spTgt spid="716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2">
                                            <p:txEl>
                                              <p:pRg st="2" end="2"/>
                                            </p:txEl>
                                          </p:spTgt>
                                        </p:tgtEl>
                                        <p:attrNameLst>
                                          <p:attrName>style.visibility</p:attrName>
                                        </p:attrNameLst>
                                      </p:cBhvr>
                                      <p:to>
                                        <p:strVal val="visible"/>
                                      </p:to>
                                    </p:set>
                                    <p:animEffect transition="in" filter="checkerboard(across)">
                                      <p:cBhvr>
                                        <p:cTn id="17" dur="500"/>
                                        <p:tgtEl>
                                          <p:spTgt spid="716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rmAutofit/>
          </a:bodyPr>
          <a:lstStyle/>
          <a:p>
            <a:r>
              <a:rPr lang="en-US" sz="4000" b="1" dirty="0" smtClean="0">
                <a:solidFill>
                  <a:srgbClr val="000066"/>
                </a:solidFill>
              </a:rPr>
              <a:t>The Buyer Decision Process</a:t>
            </a:r>
          </a:p>
        </p:txBody>
      </p:sp>
      <p:sp>
        <p:nvSpPr>
          <p:cNvPr id="73730" name="Rectangle 5"/>
          <p:cNvSpPr>
            <a:spLocks noGrp="1" noChangeArrowheads="1"/>
          </p:cNvSpPr>
          <p:nvPr>
            <p:ph idx="1"/>
          </p:nvPr>
        </p:nvSpPr>
        <p:spPr>
          <a:xfrm>
            <a:off x="304800" y="2286000"/>
            <a:ext cx="8382000" cy="4114800"/>
          </a:xfrm>
        </p:spPr>
        <p:txBody>
          <a:bodyPr/>
          <a:lstStyle/>
          <a:p>
            <a:pPr>
              <a:lnSpc>
                <a:spcPct val="90000"/>
              </a:lnSpc>
              <a:buClr>
                <a:srgbClr val="000066"/>
              </a:buClr>
              <a:buFont typeface="Wingdings" pitchFamily="2" charset="2"/>
              <a:buChar char="§"/>
            </a:pPr>
            <a:r>
              <a:rPr lang="en-US" sz="2800" dirty="0" smtClean="0"/>
              <a:t>Personal sources—family and friends</a:t>
            </a:r>
          </a:p>
          <a:p>
            <a:pPr>
              <a:lnSpc>
                <a:spcPct val="90000"/>
              </a:lnSpc>
              <a:buClr>
                <a:srgbClr val="000066"/>
              </a:buClr>
              <a:buFont typeface="Wingdings" pitchFamily="2" charset="2"/>
              <a:buChar char="§"/>
            </a:pPr>
            <a:r>
              <a:rPr lang="en-US" sz="2800" dirty="0" smtClean="0"/>
              <a:t>Commercial sources—advertising, Internet</a:t>
            </a:r>
          </a:p>
          <a:p>
            <a:pPr>
              <a:lnSpc>
                <a:spcPct val="90000"/>
              </a:lnSpc>
              <a:buClr>
                <a:srgbClr val="000066"/>
              </a:buClr>
              <a:buFont typeface="Wingdings" pitchFamily="2" charset="2"/>
              <a:buChar char="§"/>
            </a:pPr>
            <a:r>
              <a:rPr lang="en-US" sz="2800" dirty="0" smtClean="0"/>
              <a:t>Public sources—mass media, consumer organizations</a:t>
            </a:r>
          </a:p>
          <a:p>
            <a:pPr>
              <a:lnSpc>
                <a:spcPct val="90000"/>
              </a:lnSpc>
              <a:buClr>
                <a:srgbClr val="000066"/>
              </a:buClr>
              <a:buFont typeface="Wingdings" pitchFamily="2" charset="2"/>
              <a:buChar char="§"/>
            </a:pPr>
            <a:r>
              <a:rPr lang="en-US" sz="2800" dirty="0" smtClean="0"/>
              <a:t>Experiential sources—handling, examining, using the product</a:t>
            </a:r>
          </a:p>
        </p:txBody>
      </p:sp>
      <p:sp>
        <p:nvSpPr>
          <p:cNvPr id="73731" name="Text Placeholder 6"/>
          <p:cNvSpPr>
            <a:spLocks noGrp="1"/>
          </p:cNvSpPr>
          <p:nvPr>
            <p:ph type="body" sz="quarter" idx="13"/>
          </p:nvPr>
        </p:nvSpPr>
        <p:spPr>
          <a:xfrm>
            <a:off x="914400" y="1295400"/>
            <a:ext cx="7162800" cy="914400"/>
          </a:xfrm>
        </p:spPr>
        <p:txBody>
          <a:bodyPr>
            <a:normAutofit lnSpcReduction="10000"/>
          </a:bodyPr>
          <a:lstStyle/>
          <a:p>
            <a:pPr>
              <a:spcBef>
                <a:spcPct val="0"/>
              </a:spcBef>
            </a:pPr>
            <a:r>
              <a:rPr lang="en-US" smtClean="0"/>
              <a:t>Information Search</a:t>
            </a:r>
          </a:p>
          <a:p>
            <a:pPr>
              <a:spcBef>
                <a:spcPct val="0"/>
              </a:spcBef>
            </a:pPr>
            <a:r>
              <a:rPr lang="en-US" smtClean="0"/>
              <a:t>Sources of Information</a:t>
            </a:r>
          </a:p>
          <a:p>
            <a:pPr>
              <a:spcBef>
                <a:spcPct val="0"/>
              </a:spcBef>
            </a:pPr>
            <a:endParaRPr lang="en-US" smtClean="0"/>
          </a:p>
        </p:txBody>
      </p:sp>
      <p:pic>
        <p:nvPicPr>
          <p:cNvPr id="73732" name="Picture 2"/>
          <p:cNvPicPr>
            <a:picLocks noChangeAspect="1" noChangeArrowheads="1"/>
          </p:cNvPicPr>
          <p:nvPr/>
        </p:nvPicPr>
        <p:blipFill>
          <a:blip r:embed="rId3"/>
          <a:srcRect/>
          <a:stretch>
            <a:fillRect/>
          </a:stretch>
        </p:blipFill>
        <p:spPr bwMode="auto">
          <a:xfrm>
            <a:off x="2743200" y="4495800"/>
            <a:ext cx="3276600" cy="1695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Effect transition="in" filter="checkerboard(across)">
                                      <p:cBhvr>
                                        <p:cTn id="7" dur="500"/>
                                        <p:tgtEl>
                                          <p:spTgt spid="737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0">
                                            <p:txEl>
                                              <p:pRg st="1" end="1"/>
                                            </p:txEl>
                                          </p:spTgt>
                                        </p:tgtEl>
                                        <p:attrNameLst>
                                          <p:attrName>style.visibility</p:attrName>
                                        </p:attrNameLst>
                                      </p:cBhvr>
                                      <p:to>
                                        <p:strVal val="visible"/>
                                      </p:to>
                                    </p:set>
                                    <p:animEffect transition="in" filter="checkerboard(across)">
                                      <p:cBhvr>
                                        <p:cTn id="12" dur="500"/>
                                        <p:tgtEl>
                                          <p:spTgt spid="737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3730">
                                            <p:txEl>
                                              <p:pRg st="2" end="2"/>
                                            </p:txEl>
                                          </p:spTgt>
                                        </p:tgtEl>
                                        <p:attrNameLst>
                                          <p:attrName>style.visibility</p:attrName>
                                        </p:attrNameLst>
                                      </p:cBhvr>
                                      <p:to>
                                        <p:strVal val="visible"/>
                                      </p:to>
                                    </p:set>
                                    <p:animEffect transition="in" filter="checkerboard(across)">
                                      <p:cBhvr>
                                        <p:cTn id="17" dur="500"/>
                                        <p:tgtEl>
                                          <p:spTgt spid="737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3730">
                                            <p:txEl>
                                              <p:pRg st="3" end="3"/>
                                            </p:txEl>
                                          </p:spTgt>
                                        </p:tgtEl>
                                        <p:attrNameLst>
                                          <p:attrName>style.visibility</p:attrName>
                                        </p:attrNameLst>
                                      </p:cBhvr>
                                      <p:to>
                                        <p:strVal val="visible"/>
                                      </p:to>
                                    </p:set>
                                    <p:animEffect transition="in" filter="checkerboard(across)">
                                      <p:cBhvr>
                                        <p:cTn id="22" dur="500"/>
                                        <p:tgtEl>
                                          <p:spTgt spid="73730">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3732"/>
                                        </p:tgtEl>
                                        <p:attrNameLst>
                                          <p:attrName>style.visibility</p:attrName>
                                        </p:attrNameLst>
                                      </p:cBhvr>
                                      <p:to>
                                        <p:strVal val="visible"/>
                                      </p:to>
                                    </p:set>
                                    <p:animEffect transition="in" filter="checkerboard(across)">
                                      <p:cBhvr>
                                        <p:cTn id="25" dur="500"/>
                                        <p:tgtEl>
                                          <p:spTgt spid="73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457200" y="152400"/>
            <a:ext cx="8229600" cy="11430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Buyer Decision Process</a:t>
            </a:r>
          </a:p>
        </p:txBody>
      </p:sp>
      <p:sp>
        <p:nvSpPr>
          <p:cNvPr id="75778" name="Rectangle 5"/>
          <p:cNvSpPr>
            <a:spLocks noGrp="1" noChangeArrowheads="1"/>
          </p:cNvSpPr>
          <p:nvPr>
            <p:ph idx="1"/>
          </p:nvPr>
        </p:nvSpPr>
        <p:spPr/>
        <p:txBody>
          <a:bodyPr/>
          <a:lstStyle/>
          <a:p>
            <a:endParaRPr lang="en-US" dirty="0" smtClean="0"/>
          </a:p>
          <a:p>
            <a:pPr>
              <a:buClr>
                <a:srgbClr val="000066"/>
              </a:buClr>
              <a:buFont typeface="Wingdings" pitchFamily="2" charset="2"/>
              <a:buChar char="§"/>
            </a:pPr>
            <a:r>
              <a:rPr lang="en-US" dirty="0" smtClean="0"/>
              <a:t>How the consumer processes information to arrive at brand choices</a:t>
            </a:r>
          </a:p>
        </p:txBody>
      </p:sp>
      <p:sp>
        <p:nvSpPr>
          <p:cNvPr id="75779" name="Text Placeholder 6"/>
          <p:cNvSpPr>
            <a:spLocks noGrp="1"/>
          </p:cNvSpPr>
          <p:nvPr>
            <p:ph type="body" sz="quarter" idx="13"/>
          </p:nvPr>
        </p:nvSpPr>
        <p:spPr>
          <a:xfrm>
            <a:off x="914400" y="1371600"/>
            <a:ext cx="7162800" cy="685800"/>
          </a:xfrm>
        </p:spPr>
        <p:txBody>
          <a:bodyPr>
            <a:normAutofit/>
          </a:bodyPr>
          <a:lstStyle/>
          <a:p>
            <a:pPr>
              <a:spcBef>
                <a:spcPct val="0"/>
              </a:spcBef>
            </a:pPr>
            <a:r>
              <a:rPr lang="en-US" dirty="0" smtClean="0"/>
              <a:t>Evaluation of Alternatives</a:t>
            </a:r>
          </a:p>
          <a:p>
            <a:pPr>
              <a:spcBef>
                <a:spcPct val="0"/>
              </a:spcBef>
            </a:pPr>
            <a:endParaRPr lang="en-US" dirty="0" smtClean="0"/>
          </a:p>
        </p:txBody>
      </p:sp>
      <p:pic>
        <p:nvPicPr>
          <p:cNvPr id="75780" name="Picture 2"/>
          <p:cNvPicPr>
            <a:picLocks noChangeAspect="1" noChangeArrowheads="1"/>
          </p:cNvPicPr>
          <p:nvPr/>
        </p:nvPicPr>
        <p:blipFill>
          <a:blip r:embed="rId3"/>
          <a:srcRect/>
          <a:stretch>
            <a:fillRect/>
          </a:stretch>
        </p:blipFill>
        <p:spPr bwMode="auto">
          <a:xfrm>
            <a:off x="1676400" y="3962400"/>
            <a:ext cx="3276600" cy="21828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8">
                                            <p:txEl>
                                              <p:pRg st="1" end="1"/>
                                            </p:txEl>
                                          </p:spTgt>
                                        </p:tgtEl>
                                        <p:attrNameLst>
                                          <p:attrName>style.visibility</p:attrName>
                                        </p:attrNameLst>
                                      </p:cBhvr>
                                      <p:to>
                                        <p:strVal val="visible"/>
                                      </p:to>
                                    </p:set>
                                    <p:animEffect transition="in" filter="checkerboard(across)">
                                      <p:cBhvr>
                                        <p:cTn id="7" dur="500"/>
                                        <p:tgtEl>
                                          <p:spTgt spid="75778">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5780"/>
                                        </p:tgtEl>
                                        <p:attrNameLst>
                                          <p:attrName>style.visibility</p:attrName>
                                        </p:attrNameLst>
                                      </p:cBhvr>
                                      <p:to>
                                        <p:strVal val="visible"/>
                                      </p:to>
                                    </p:set>
                                    <p:animEffect transition="in" filter="checkerboard(across)">
                                      <p:cBhvr>
                                        <p:cTn id="10" dur="500"/>
                                        <p:tgtEl>
                                          <p:spTgt spid="75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normAutofit/>
          </a:bodyPr>
          <a:lstStyle/>
          <a:p>
            <a:r>
              <a:rPr lang="en-US" sz="4000" b="1" dirty="0" smtClean="0">
                <a:solidFill>
                  <a:srgbClr val="000066"/>
                </a:solidFill>
              </a:rPr>
              <a:t>The Buyer Decision Process</a:t>
            </a:r>
          </a:p>
        </p:txBody>
      </p:sp>
      <p:sp>
        <p:nvSpPr>
          <p:cNvPr id="77826" name="Rectangle 5"/>
          <p:cNvSpPr>
            <a:spLocks noGrp="1" noChangeArrowheads="1"/>
          </p:cNvSpPr>
          <p:nvPr>
            <p:ph idx="1"/>
          </p:nvPr>
        </p:nvSpPr>
        <p:spPr>
          <a:xfrm>
            <a:off x="381000" y="2286000"/>
            <a:ext cx="8077200" cy="4191000"/>
          </a:xfrm>
        </p:spPr>
        <p:txBody>
          <a:bodyPr/>
          <a:lstStyle/>
          <a:p>
            <a:pPr>
              <a:buClr>
                <a:srgbClr val="000066"/>
              </a:buClr>
              <a:buFont typeface="Wingdings" pitchFamily="2" charset="2"/>
              <a:buChar char="§"/>
            </a:pPr>
            <a:r>
              <a:rPr lang="en-US" dirty="0" smtClean="0"/>
              <a:t>The act by the consumer to buy the most preferred brand</a:t>
            </a:r>
          </a:p>
          <a:p>
            <a:pPr>
              <a:buClr>
                <a:srgbClr val="000066"/>
              </a:buClr>
              <a:buFont typeface="Wingdings" pitchFamily="2" charset="2"/>
              <a:buChar char="§"/>
            </a:pPr>
            <a:r>
              <a:rPr lang="en-US" dirty="0" smtClean="0"/>
              <a:t>The purchase decision can be affected by: </a:t>
            </a:r>
          </a:p>
          <a:p>
            <a:pPr lvl="1">
              <a:buClr>
                <a:srgbClr val="000066"/>
              </a:buClr>
              <a:buFont typeface="Wingdings" pitchFamily="2" charset="2"/>
              <a:buChar char="§"/>
            </a:pPr>
            <a:r>
              <a:rPr lang="en-US" dirty="0" smtClean="0"/>
              <a:t>Attitudes of others</a:t>
            </a:r>
          </a:p>
          <a:p>
            <a:pPr lvl="1">
              <a:buClr>
                <a:srgbClr val="000066"/>
              </a:buClr>
              <a:buFont typeface="Wingdings" pitchFamily="2" charset="2"/>
              <a:buChar char="§"/>
            </a:pPr>
            <a:r>
              <a:rPr lang="en-US" dirty="0" smtClean="0"/>
              <a:t>Unexpected situational factors</a:t>
            </a:r>
          </a:p>
        </p:txBody>
      </p:sp>
      <p:sp>
        <p:nvSpPr>
          <p:cNvPr id="77827" name="Text Placeholder 4"/>
          <p:cNvSpPr>
            <a:spLocks noGrp="1"/>
          </p:cNvSpPr>
          <p:nvPr>
            <p:ph type="body" sz="quarter" idx="13"/>
          </p:nvPr>
        </p:nvSpPr>
        <p:spPr>
          <a:xfrm>
            <a:off x="914400" y="1295400"/>
            <a:ext cx="7162800" cy="1066800"/>
          </a:xfrm>
        </p:spPr>
        <p:txBody>
          <a:bodyPr>
            <a:normAutofit/>
          </a:bodyPr>
          <a:lstStyle/>
          <a:p>
            <a:pPr>
              <a:spcBef>
                <a:spcPct val="0"/>
              </a:spcBef>
            </a:pPr>
            <a:r>
              <a:rPr lang="en-US" dirty="0" smtClean="0"/>
              <a:t>Purchase Decision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animEffect transition="in" filter="checkerboard(across)">
                                      <p:cBhvr>
                                        <p:cTn id="7" dur="500"/>
                                        <p:tgtEl>
                                          <p:spTgt spid="778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7826">
                                            <p:txEl>
                                              <p:pRg st="1" end="1"/>
                                            </p:txEl>
                                          </p:spTgt>
                                        </p:tgtEl>
                                        <p:attrNameLst>
                                          <p:attrName>style.visibility</p:attrName>
                                        </p:attrNameLst>
                                      </p:cBhvr>
                                      <p:to>
                                        <p:strVal val="visible"/>
                                      </p:to>
                                    </p:set>
                                    <p:animEffect transition="in" filter="checkerboard(across)">
                                      <p:cBhvr>
                                        <p:cTn id="12" dur="500"/>
                                        <p:tgtEl>
                                          <p:spTgt spid="778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7826">
                                            <p:txEl>
                                              <p:pRg st="2" end="2"/>
                                            </p:txEl>
                                          </p:spTgt>
                                        </p:tgtEl>
                                        <p:attrNameLst>
                                          <p:attrName>style.visibility</p:attrName>
                                        </p:attrNameLst>
                                      </p:cBhvr>
                                      <p:to>
                                        <p:strVal val="visible"/>
                                      </p:to>
                                    </p:set>
                                    <p:animEffect transition="in" filter="checkerboard(across)">
                                      <p:cBhvr>
                                        <p:cTn id="17" dur="500"/>
                                        <p:tgtEl>
                                          <p:spTgt spid="778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7826">
                                            <p:txEl>
                                              <p:pRg st="3" end="3"/>
                                            </p:txEl>
                                          </p:spTgt>
                                        </p:tgtEl>
                                        <p:attrNameLst>
                                          <p:attrName>style.visibility</p:attrName>
                                        </p:attrNameLst>
                                      </p:cBhvr>
                                      <p:to>
                                        <p:strVal val="visible"/>
                                      </p:to>
                                    </p:set>
                                    <p:animEffect transition="in" filter="checkerboard(across)">
                                      <p:cBhvr>
                                        <p:cTn id="22" dur="500"/>
                                        <p:tgtEl>
                                          <p:spTgt spid="778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Buyer Decision Process</a:t>
            </a:r>
          </a:p>
        </p:txBody>
      </p:sp>
      <p:sp>
        <p:nvSpPr>
          <p:cNvPr id="79874" name="Content Placeholder 6"/>
          <p:cNvSpPr>
            <a:spLocks noGrp="1"/>
          </p:cNvSpPr>
          <p:nvPr>
            <p:ph idx="1"/>
          </p:nvPr>
        </p:nvSpPr>
        <p:spPr>
          <a:xfrm>
            <a:off x="685800" y="2209800"/>
            <a:ext cx="7772400" cy="4114800"/>
          </a:xfrm>
        </p:spPr>
        <p:txBody>
          <a:bodyPr/>
          <a:lstStyle/>
          <a:p>
            <a:pPr>
              <a:lnSpc>
                <a:spcPct val="80000"/>
              </a:lnSpc>
              <a:buClr>
                <a:srgbClr val="000066"/>
              </a:buClr>
              <a:buFont typeface="Wingdings" pitchFamily="2" charset="2"/>
              <a:buChar char="§"/>
            </a:pPr>
            <a:r>
              <a:rPr lang="en-US" sz="3000" dirty="0" smtClean="0"/>
              <a:t>The satisfaction or dissatisfaction that the consumer feels about the purchase</a:t>
            </a:r>
          </a:p>
          <a:p>
            <a:pPr>
              <a:lnSpc>
                <a:spcPct val="80000"/>
              </a:lnSpc>
              <a:buClr>
                <a:srgbClr val="000066"/>
              </a:buClr>
              <a:buFont typeface="Wingdings" pitchFamily="2" charset="2"/>
              <a:buChar char="§"/>
            </a:pPr>
            <a:r>
              <a:rPr lang="en-US" sz="3000" dirty="0" smtClean="0"/>
              <a:t>Relationship between:</a:t>
            </a:r>
          </a:p>
          <a:p>
            <a:pPr lvl="1">
              <a:lnSpc>
                <a:spcPct val="80000"/>
              </a:lnSpc>
              <a:buClr>
                <a:srgbClr val="000066"/>
              </a:buClr>
              <a:buFont typeface="Wingdings" pitchFamily="2" charset="2"/>
              <a:buChar char="§"/>
            </a:pPr>
            <a:r>
              <a:rPr lang="en-US" sz="2600" dirty="0" smtClean="0"/>
              <a:t>Consumer’s expectations</a:t>
            </a:r>
          </a:p>
          <a:p>
            <a:pPr lvl="1">
              <a:lnSpc>
                <a:spcPct val="80000"/>
              </a:lnSpc>
              <a:buClr>
                <a:srgbClr val="000066"/>
              </a:buClr>
              <a:buFont typeface="Wingdings" pitchFamily="2" charset="2"/>
              <a:buChar char="§"/>
            </a:pPr>
            <a:r>
              <a:rPr lang="en-US" sz="2600" dirty="0" smtClean="0"/>
              <a:t>Product’s perceived performance</a:t>
            </a:r>
          </a:p>
          <a:p>
            <a:pPr>
              <a:lnSpc>
                <a:spcPct val="80000"/>
              </a:lnSpc>
              <a:buClr>
                <a:srgbClr val="000066"/>
              </a:buClr>
              <a:buFont typeface="Wingdings" pitchFamily="2" charset="2"/>
              <a:buChar char="§"/>
            </a:pPr>
            <a:r>
              <a:rPr lang="en-US" sz="3000" dirty="0" smtClean="0"/>
              <a:t>The larger the gap between expectation and performance, the greater the consumer’s dissatisfaction</a:t>
            </a:r>
          </a:p>
          <a:p>
            <a:pPr>
              <a:lnSpc>
                <a:spcPct val="80000"/>
              </a:lnSpc>
              <a:buClr>
                <a:srgbClr val="000066"/>
              </a:buClr>
              <a:buFont typeface="Wingdings" pitchFamily="2" charset="2"/>
              <a:buChar char="§"/>
            </a:pPr>
            <a:r>
              <a:rPr lang="en-US" sz="3000" dirty="0" smtClean="0"/>
              <a:t>Cognitive dissonance is the discomfort caused by a post-purchase conflict</a:t>
            </a:r>
          </a:p>
          <a:p>
            <a:pPr>
              <a:lnSpc>
                <a:spcPct val="80000"/>
              </a:lnSpc>
            </a:pPr>
            <a:endParaRPr lang="en-US" sz="3000" dirty="0" smtClean="0"/>
          </a:p>
        </p:txBody>
      </p:sp>
      <p:sp>
        <p:nvSpPr>
          <p:cNvPr id="79875" name="Rectangle 5"/>
          <p:cNvSpPr>
            <a:spLocks noGrp="1" noChangeArrowheads="1"/>
          </p:cNvSpPr>
          <p:nvPr>
            <p:ph type="body" sz="quarter" idx="13"/>
          </p:nvPr>
        </p:nvSpPr>
        <p:spPr>
          <a:xfrm>
            <a:off x="914400" y="1371600"/>
            <a:ext cx="7162800" cy="762000"/>
          </a:xfrm>
        </p:spPr>
        <p:txBody>
          <a:bodyPr>
            <a:normAutofit/>
          </a:bodyPr>
          <a:lstStyle/>
          <a:p>
            <a:pPr>
              <a:spcBef>
                <a:spcPct val="0"/>
              </a:spcBef>
            </a:pPr>
            <a:r>
              <a:rPr lang="en-US" dirty="0" smtClean="0"/>
              <a:t>Post-Purchase Decision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9874">
                                            <p:txEl>
                                              <p:pRg st="0" end="0"/>
                                            </p:txEl>
                                          </p:spTgt>
                                        </p:tgtEl>
                                        <p:attrNameLst>
                                          <p:attrName>style.visibility</p:attrName>
                                        </p:attrNameLst>
                                      </p:cBhvr>
                                      <p:to>
                                        <p:strVal val="visible"/>
                                      </p:to>
                                    </p:set>
                                    <p:animEffect transition="in" filter="checkerboard(across)">
                                      <p:cBhvr>
                                        <p:cTn id="7" dur="500"/>
                                        <p:tgtEl>
                                          <p:spTgt spid="798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9874">
                                            <p:txEl>
                                              <p:pRg st="1" end="1"/>
                                            </p:txEl>
                                          </p:spTgt>
                                        </p:tgtEl>
                                        <p:attrNameLst>
                                          <p:attrName>style.visibility</p:attrName>
                                        </p:attrNameLst>
                                      </p:cBhvr>
                                      <p:to>
                                        <p:strVal val="visible"/>
                                      </p:to>
                                    </p:set>
                                    <p:animEffect transition="in" filter="checkerboard(across)">
                                      <p:cBhvr>
                                        <p:cTn id="12" dur="500"/>
                                        <p:tgtEl>
                                          <p:spTgt spid="798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9874">
                                            <p:txEl>
                                              <p:pRg st="2" end="2"/>
                                            </p:txEl>
                                          </p:spTgt>
                                        </p:tgtEl>
                                        <p:attrNameLst>
                                          <p:attrName>style.visibility</p:attrName>
                                        </p:attrNameLst>
                                      </p:cBhvr>
                                      <p:to>
                                        <p:strVal val="visible"/>
                                      </p:to>
                                    </p:set>
                                    <p:animEffect transition="in" filter="checkerboard(across)">
                                      <p:cBhvr>
                                        <p:cTn id="17" dur="500"/>
                                        <p:tgtEl>
                                          <p:spTgt spid="798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9874">
                                            <p:txEl>
                                              <p:pRg st="3" end="3"/>
                                            </p:txEl>
                                          </p:spTgt>
                                        </p:tgtEl>
                                        <p:attrNameLst>
                                          <p:attrName>style.visibility</p:attrName>
                                        </p:attrNameLst>
                                      </p:cBhvr>
                                      <p:to>
                                        <p:strVal val="visible"/>
                                      </p:to>
                                    </p:set>
                                    <p:animEffect transition="in" filter="checkerboard(across)">
                                      <p:cBhvr>
                                        <p:cTn id="22" dur="500"/>
                                        <p:tgtEl>
                                          <p:spTgt spid="798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9874">
                                            <p:txEl>
                                              <p:pRg st="4" end="4"/>
                                            </p:txEl>
                                          </p:spTgt>
                                        </p:tgtEl>
                                        <p:attrNameLst>
                                          <p:attrName>style.visibility</p:attrName>
                                        </p:attrNameLst>
                                      </p:cBhvr>
                                      <p:to>
                                        <p:strVal val="visible"/>
                                      </p:to>
                                    </p:set>
                                    <p:animEffect transition="in" filter="checkerboard(across)">
                                      <p:cBhvr>
                                        <p:cTn id="27" dur="500"/>
                                        <p:tgtEl>
                                          <p:spTgt spid="798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9874">
                                            <p:txEl>
                                              <p:pRg st="5" end="5"/>
                                            </p:txEl>
                                          </p:spTgt>
                                        </p:tgtEl>
                                        <p:attrNameLst>
                                          <p:attrName>style.visibility</p:attrName>
                                        </p:attrNameLst>
                                      </p:cBhvr>
                                      <p:to>
                                        <p:strVal val="visible"/>
                                      </p:to>
                                    </p:set>
                                    <p:animEffect transition="in" filter="checkerboard(across)">
                                      <p:cBhvr>
                                        <p:cTn id="32" dur="500"/>
                                        <p:tgtEl>
                                          <p:spTgt spid="798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normAutofit/>
          </a:bodyPr>
          <a:lstStyle/>
          <a:p>
            <a:r>
              <a:rPr lang="en-US" sz="4000" b="1" dirty="0" smtClean="0">
                <a:solidFill>
                  <a:srgbClr val="000066"/>
                </a:solidFill>
              </a:rPr>
              <a:t>The Buyer Decision Process</a:t>
            </a:r>
          </a:p>
        </p:txBody>
      </p:sp>
      <p:sp>
        <p:nvSpPr>
          <p:cNvPr id="81922" name="Rectangle 5"/>
          <p:cNvSpPr>
            <a:spLocks noGrp="1" noChangeArrowheads="1"/>
          </p:cNvSpPr>
          <p:nvPr>
            <p:ph idx="1"/>
          </p:nvPr>
        </p:nvSpPr>
        <p:spPr>
          <a:xfrm>
            <a:off x="685800" y="2286000"/>
            <a:ext cx="7772400" cy="4114800"/>
          </a:xfrm>
        </p:spPr>
        <p:txBody>
          <a:bodyPr/>
          <a:lstStyle/>
          <a:p>
            <a:pPr>
              <a:buFontTx/>
              <a:buNone/>
            </a:pPr>
            <a:r>
              <a:rPr lang="en-US" b="1" dirty="0" smtClean="0"/>
              <a:t>Customer satisfaction </a:t>
            </a:r>
            <a:r>
              <a:rPr lang="en-US" dirty="0" smtClean="0"/>
              <a:t>is a key to building profitable relationships with consumers—to keeping and growing consumers and reaping their customer lifetime value</a:t>
            </a:r>
          </a:p>
        </p:txBody>
      </p:sp>
      <p:sp>
        <p:nvSpPr>
          <p:cNvPr id="81923" name="Text Placeholder 8"/>
          <p:cNvSpPr>
            <a:spLocks noGrp="1"/>
          </p:cNvSpPr>
          <p:nvPr>
            <p:ph type="body" sz="quarter" idx="13"/>
          </p:nvPr>
        </p:nvSpPr>
        <p:spPr>
          <a:xfrm>
            <a:off x="914400" y="1371600"/>
            <a:ext cx="7162800" cy="762000"/>
          </a:xfrm>
        </p:spPr>
        <p:txBody>
          <a:bodyPr>
            <a:normAutofit/>
          </a:bodyPr>
          <a:lstStyle/>
          <a:p>
            <a:pPr>
              <a:spcBef>
                <a:spcPct val="0"/>
              </a:spcBef>
            </a:pPr>
            <a:r>
              <a:rPr lang="en-US" dirty="0" smtClean="0"/>
              <a:t>Post-Purchase Decision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22">
                                            <p:txEl>
                                              <p:pRg st="0" end="0"/>
                                            </p:txEl>
                                          </p:spTgt>
                                        </p:tgtEl>
                                        <p:attrNameLst>
                                          <p:attrName>style.visibility</p:attrName>
                                        </p:attrNameLst>
                                      </p:cBhvr>
                                      <p:to>
                                        <p:strVal val="visible"/>
                                      </p:to>
                                    </p:set>
                                    <p:animEffect transition="in" filter="checkerboard(across)">
                                      <p:cBhvr>
                                        <p:cTn id="7" dur="500"/>
                                        <p:tgtEl>
                                          <p:spTgt spid="819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Buyer Decision Process for New Products</a:t>
            </a:r>
          </a:p>
        </p:txBody>
      </p:sp>
      <p:sp>
        <p:nvSpPr>
          <p:cNvPr id="83970" name="Rectangle 5"/>
          <p:cNvSpPr>
            <a:spLocks noGrp="1" noChangeArrowheads="1"/>
          </p:cNvSpPr>
          <p:nvPr>
            <p:ph idx="1"/>
          </p:nvPr>
        </p:nvSpPr>
        <p:spPr>
          <a:xfrm>
            <a:off x="457200" y="2057400"/>
            <a:ext cx="8229600" cy="4068763"/>
          </a:xfrm>
        </p:spPr>
        <p:txBody>
          <a:bodyPr/>
          <a:lstStyle/>
          <a:p>
            <a:pPr>
              <a:buFontTx/>
              <a:buNone/>
            </a:pPr>
            <a:r>
              <a:rPr lang="en-US" b="1" dirty="0" smtClean="0"/>
              <a:t>Adoption process </a:t>
            </a:r>
            <a:r>
              <a:rPr lang="en-US" dirty="0" smtClean="0"/>
              <a:t>is the mental process an individual goes through from first learning about an innovation to final regular use.</a:t>
            </a:r>
          </a:p>
          <a:p>
            <a:r>
              <a:rPr lang="en-US" dirty="0" smtClean="0"/>
              <a:t>Stages in the process include:</a:t>
            </a:r>
          </a:p>
          <a:p>
            <a:endParaRPr lang="en-US" dirty="0" smtClean="0"/>
          </a:p>
          <a:p>
            <a:endParaRPr lang="en-US" dirty="0" smtClean="0"/>
          </a:p>
          <a:p>
            <a:endParaRPr lang="en-US" dirty="0" smtClean="0"/>
          </a:p>
        </p:txBody>
      </p:sp>
      <p:graphicFrame>
        <p:nvGraphicFramePr>
          <p:cNvPr id="10" name="Diagram 9"/>
          <p:cNvGraphicFramePr/>
          <p:nvPr/>
        </p:nvGraphicFramePr>
        <p:xfrm>
          <a:off x="304801" y="3051175"/>
          <a:ext cx="8458199" cy="429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3970">
                                            <p:txEl>
                                              <p:pRg st="0" end="0"/>
                                            </p:txEl>
                                          </p:spTgt>
                                        </p:tgtEl>
                                        <p:attrNameLst>
                                          <p:attrName>style.visibility</p:attrName>
                                        </p:attrNameLst>
                                      </p:cBhvr>
                                      <p:to>
                                        <p:strVal val="visible"/>
                                      </p:to>
                                    </p:set>
                                    <p:animEffect transition="in" filter="checkerboard(across)">
                                      <p:cBhvr>
                                        <p:cTn id="7" dur="500"/>
                                        <p:tgtEl>
                                          <p:spTgt spid="839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70">
                                            <p:txEl>
                                              <p:pRg st="1" end="1"/>
                                            </p:txEl>
                                          </p:spTgt>
                                        </p:tgtEl>
                                        <p:attrNameLst>
                                          <p:attrName>style.visibility</p:attrName>
                                        </p:attrNameLst>
                                      </p:cBhvr>
                                      <p:to>
                                        <p:strVal val="visible"/>
                                      </p:to>
                                    </p:set>
                                    <p:animEffect transition="in" filter="checkerboard(across)">
                                      <p:cBhvr>
                                        <p:cTn id="12" dur="500"/>
                                        <p:tgtEl>
                                          <p:spTgt spid="839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uiExpand="1" build="p"/>
      <p:bldGraphic spid="10"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normAutofit fontScale="90000"/>
          </a:bodyPr>
          <a:lstStyle/>
          <a:p>
            <a:r>
              <a:rPr lang="en-US" b="1" dirty="0" smtClean="0">
                <a:solidFill>
                  <a:srgbClr val="000066"/>
                </a:solidFill>
              </a:rPr>
              <a:t>The Buyer Decision Process for New Products</a:t>
            </a:r>
          </a:p>
        </p:txBody>
      </p:sp>
      <p:sp>
        <p:nvSpPr>
          <p:cNvPr id="86018" name="Content Placeholder 2"/>
          <p:cNvSpPr>
            <a:spLocks noGrp="1"/>
          </p:cNvSpPr>
          <p:nvPr>
            <p:ph idx="1"/>
          </p:nvPr>
        </p:nvSpPr>
        <p:spPr>
          <a:xfrm>
            <a:off x="685800" y="2667000"/>
            <a:ext cx="7772400" cy="3429000"/>
          </a:xfrm>
        </p:spPr>
        <p:txBody>
          <a:bodyPr/>
          <a:lstStyle/>
          <a:p>
            <a:pPr>
              <a:buClr>
                <a:srgbClr val="000066"/>
              </a:buClr>
              <a:buFont typeface="Wingdings" pitchFamily="2" charset="2"/>
              <a:buChar char="§"/>
            </a:pPr>
            <a:r>
              <a:rPr lang="en-US" dirty="0" smtClean="0"/>
              <a:t>Innovators</a:t>
            </a:r>
          </a:p>
          <a:p>
            <a:pPr>
              <a:buClr>
                <a:srgbClr val="000066"/>
              </a:buClr>
              <a:buFont typeface="Wingdings" pitchFamily="2" charset="2"/>
              <a:buChar char="§"/>
            </a:pPr>
            <a:r>
              <a:rPr lang="en-US" dirty="0" smtClean="0"/>
              <a:t>Early Adopters</a:t>
            </a:r>
          </a:p>
          <a:p>
            <a:pPr>
              <a:buClr>
                <a:srgbClr val="000066"/>
              </a:buClr>
              <a:buFont typeface="Wingdings" pitchFamily="2" charset="2"/>
              <a:buChar char="§"/>
            </a:pPr>
            <a:r>
              <a:rPr lang="en-US" dirty="0" smtClean="0"/>
              <a:t>Early Majority</a:t>
            </a:r>
          </a:p>
          <a:p>
            <a:pPr>
              <a:buClr>
                <a:srgbClr val="000066"/>
              </a:buClr>
              <a:buFont typeface="Wingdings" pitchFamily="2" charset="2"/>
              <a:buChar char="§"/>
            </a:pPr>
            <a:r>
              <a:rPr lang="en-US" dirty="0" smtClean="0"/>
              <a:t>Late Majority</a:t>
            </a:r>
          </a:p>
          <a:p>
            <a:pPr>
              <a:buClr>
                <a:srgbClr val="000066"/>
              </a:buClr>
              <a:buFont typeface="Wingdings" pitchFamily="2" charset="2"/>
              <a:buChar char="§"/>
            </a:pPr>
            <a:r>
              <a:rPr lang="en-US" dirty="0" smtClean="0"/>
              <a:t>Laggards</a:t>
            </a:r>
          </a:p>
        </p:txBody>
      </p:sp>
      <p:sp>
        <p:nvSpPr>
          <p:cNvPr id="86019" name="Text Placeholder 3"/>
          <p:cNvSpPr>
            <a:spLocks noGrp="1"/>
          </p:cNvSpPr>
          <p:nvPr>
            <p:ph type="body" sz="quarter" idx="13"/>
          </p:nvPr>
        </p:nvSpPr>
        <p:spPr>
          <a:xfrm>
            <a:off x="914400" y="1447800"/>
            <a:ext cx="7162800" cy="990600"/>
          </a:xfrm>
        </p:spPr>
        <p:txBody>
          <a:bodyPr/>
          <a:lstStyle/>
          <a:p>
            <a:pPr>
              <a:spcBef>
                <a:spcPct val="0"/>
              </a:spcBef>
            </a:pPr>
            <a:r>
              <a:rPr lang="en-US" smtClean="0"/>
              <a:t>Differences in InnovativenessAdopter Categories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Effect transition="in" filter="checkerboard(across)">
                                      <p:cBhvr>
                                        <p:cTn id="7" dur="500"/>
                                        <p:tgtEl>
                                          <p:spTgt spid="860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6018">
                                            <p:txEl>
                                              <p:pRg st="1" end="1"/>
                                            </p:txEl>
                                          </p:spTgt>
                                        </p:tgtEl>
                                        <p:attrNameLst>
                                          <p:attrName>style.visibility</p:attrName>
                                        </p:attrNameLst>
                                      </p:cBhvr>
                                      <p:to>
                                        <p:strVal val="visible"/>
                                      </p:to>
                                    </p:set>
                                    <p:animEffect transition="in" filter="checkerboard(across)">
                                      <p:cBhvr>
                                        <p:cTn id="12" dur="500"/>
                                        <p:tgtEl>
                                          <p:spTgt spid="860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6018">
                                            <p:txEl>
                                              <p:pRg st="2" end="2"/>
                                            </p:txEl>
                                          </p:spTgt>
                                        </p:tgtEl>
                                        <p:attrNameLst>
                                          <p:attrName>style.visibility</p:attrName>
                                        </p:attrNameLst>
                                      </p:cBhvr>
                                      <p:to>
                                        <p:strVal val="visible"/>
                                      </p:to>
                                    </p:set>
                                    <p:animEffect transition="in" filter="checkerboard(across)">
                                      <p:cBhvr>
                                        <p:cTn id="17" dur="500"/>
                                        <p:tgtEl>
                                          <p:spTgt spid="860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6018">
                                            <p:txEl>
                                              <p:pRg st="3" end="3"/>
                                            </p:txEl>
                                          </p:spTgt>
                                        </p:tgtEl>
                                        <p:attrNameLst>
                                          <p:attrName>style.visibility</p:attrName>
                                        </p:attrNameLst>
                                      </p:cBhvr>
                                      <p:to>
                                        <p:strVal val="visible"/>
                                      </p:to>
                                    </p:set>
                                    <p:animEffect transition="in" filter="checkerboard(across)">
                                      <p:cBhvr>
                                        <p:cTn id="22" dur="500"/>
                                        <p:tgtEl>
                                          <p:spTgt spid="860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6018">
                                            <p:txEl>
                                              <p:pRg st="4" end="4"/>
                                            </p:txEl>
                                          </p:spTgt>
                                        </p:tgtEl>
                                        <p:attrNameLst>
                                          <p:attrName>style.visibility</p:attrName>
                                        </p:attrNameLst>
                                      </p:cBhvr>
                                      <p:to>
                                        <p:strVal val="visible"/>
                                      </p:to>
                                    </p:set>
                                    <p:animEffect transition="in" filter="checkerboard(across)">
                                      <p:cBhvr>
                                        <p:cTn id="27" dur="500"/>
                                        <p:tgtEl>
                                          <p:spTgt spid="860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579438"/>
            <a:ext cx="8001000" cy="792162"/>
          </a:xfrm>
        </p:spPr>
        <p:txBody>
          <a:bodyPr>
            <a:normAutofit/>
          </a:bodyPr>
          <a:lstStyle/>
          <a:p>
            <a:r>
              <a:rPr lang="en-US" sz="4000" b="1" dirty="0" smtClean="0">
                <a:solidFill>
                  <a:srgbClr val="000066"/>
                </a:solidFill>
              </a:rPr>
              <a:t>What is Adoption? </a:t>
            </a:r>
          </a:p>
        </p:txBody>
      </p:sp>
      <p:sp>
        <p:nvSpPr>
          <p:cNvPr id="2323461" name="Rectangle 5"/>
          <p:cNvSpPr>
            <a:spLocks noGrp="1" noChangeArrowheads="1"/>
          </p:cNvSpPr>
          <p:nvPr>
            <p:ph type="body" sz="half" idx="1"/>
          </p:nvPr>
        </p:nvSpPr>
        <p:spPr>
          <a:xfrm>
            <a:off x="762000" y="2133600"/>
            <a:ext cx="7391400" cy="1371600"/>
          </a:xfrm>
        </p:spPr>
        <p:txBody>
          <a:bodyPr/>
          <a:lstStyle/>
          <a:p>
            <a:pPr algn="ctr">
              <a:buFontTx/>
              <a:buNone/>
            </a:pPr>
            <a:r>
              <a:rPr lang="en-US" b="0" dirty="0" smtClean="0"/>
              <a:t>Adoption is an individual’s decision to become a regular user of a product. </a:t>
            </a:r>
          </a:p>
          <a:p>
            <a:endParaRPr lang="en-US" sz="2800" b="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23461">
                                            <p:txEl>
                                              <p:pRg st="0" end="0"/>
                                            </p:txEl>
                                          </p:spTgt>
                                        </p:tgtEl>
                                        <p:attrNameLst>
                                          <p:attrName>style.visibility</p:attrName>
                                        </p:attrNameLst>
                                      </p:cBhvr>
                                      <p:to>
                                        <p:strVal val="visible"/>
                                      </p:to>
                                    </p:set>
                                    <p:animEffect transition="in" filter="checkerboard(across)">
                                      <p:cBhvr>
                                        <p:cTn id="7" dur="500"/>
                                        <p:tgtEl>
                                          <p:spTgt spid="23234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3461"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r>
              <a:rPr lang="en-US" sz="4000" b="1" dirty="0" smtClean="0">
                <a:solidFill>
                  <a:srgbClr val="000066"/>
                </a:solidFill>
              </a:rPr>
              <a:t>Stages in the Adoption Process</a:t>
            </a:r>
          </a:p>
        </p:txBody>
      </p:sp>
      <p:sp>
        <p:nvSpPr>
          <p:cNvPr id="2324483" name="Rectangle 3"/>
          <p:cNvSpPr>
            <a:spLocks noChangeArrowheads="1"/>
          </p:cNvSpPr>
          <p:nvPr/>
        </p:nvSpPr>
        <p:spPr bwMode="auto">
          <a:xfrm>
            <a:off x="2590800" y="1447800"/>
            <a:ext cx="4038600" cy="914400"/>
          </a:xfrm>
          <a:prstGeom prst="rect">
            <a:avLst/>
          </a:prstGeom>
          <a:gradFill rotWithShape="1">
            <a:gsLst>
              <a:gs pos="0">
                <a:srgbClr val="FF66FF"/>
              </a:gs>
              <a:gs pos="100000">
                <a:srgbClr val="FFFFFF"/>
              </a:gs>
            </a:gsLst>
            <a:lin ang="5400000" scaled="1"/>
          </a:gradFill>
          <a:ln w="9525" algn="ctr">
            <a:solidFill>
              <a:srgbClr val="000066"/>
            </a:solidFill>
            <a:miter lim="800000"/>
            <a:headEnd/>
            <a:tailEnd/>
          </a:ln>
        </p:spPr>
        <p:txBody>
          <a:bodyPr wrap="none" anchor="ctr"/>
          <a:lstStyle/>
          <a:p>
            <a:pPr marL="342900" indent="-342900" algn="ctr">
              <a:spcBef>
                <a:spcPct val="20000"/>
              </a:spcBef>
            </a:pPr>
            <a:r>
              <a:rPr lang="en-US" sz="3200" dirty="0"/>
              <a:t>Awareness</a:t>
            </a:r>
          </a:p>
        </p:txBody>
      </p:sp>
      <p:sp>
        <p:nvSpPr>
          <p:cNvPr id="2324484" name="Rectangle 4"/>
          <p:cNvSpPr>
            <a:spLocks noChangeArrowheads="1"/>
          </p:cNvSpPr>
          <p:nvPr/>
        </p:nvSpPr>
        <p:spPr bwMode="auto">
          <a:xfrm>
            <a:off x="2590800" y="2438400"/>
            <a:ext cx="4038600" cy="914400"/>
          </a:xfrm>
          <a:prstGeom prst="rect">
            <a:avLst/>
          </a:prstGeom>
          <a:gradFill rotWithShape="1">
            <a:gsLst>
              <a:gs pos="0">
                <a:srgbClr val="FF66FF"/>
              </a:gs>
              <a:gs pos="100000">
                <a:srgbClr val="FFFFFF"/>
              </a:gs>
            </a:gsLst>
            <a:lin ang="5400000" scaled="1"/>
          </a:gradFill>
          <a:ln w="9525" algn="ctr">
            <a:solidFill>
              <a:srgbClr val="000066"/>
            </a:solidFill>
            <a:miter lim="800000"/>
            <a:headEnd/>
            <a:tailEnd/>
          </a:ln>
        </p:spPr>
        <p:txBody>
          <a:bodyPr wrap="none" anchor="ctr"/>
          <a:lstStyle/>
          <a:p>
            <a:pPr marL="342900" indent="-342900" algn="ctr">
              <a:spcBef>
                <a:spcPct val="20000"/>
              </a:spcBef>
            </a:pPr>
            <a:r>
              <a:rPr lang="en-US" sz="3200" dirty="0"/>
              <a:t>Interest</a:t>
            </a:r>
          </a:p>
        </p:txBody>
      </p:sp>
      <p:sp>
        <p:nvSpPr>
          <p:cNvPr id="2324485" name="Rectangle 5"/>
          <p:cNvSpPr>
            <a:spLocks noChangeArrowheads="1"/>
          </p:cNvSpPr>
          <p:nvPr/>
        </p:nvSpPr>
        <p:spPr bwMode="auto">
          <a:xfrm>
            <a:off x="2590800" y="3429000"/>
            <a:ext cx="4038600" cy="914400"/>
          </a:xfrm>
          <a:prstGeom prst="rect">
            <a:avLst/>
          </a:prstGeom>
          <a:gradFill rotWithShape="1">
            <a:gsLst>
              <a:gs pos="0">
                <a:srgbClr val="FF66FF"/>
              </a:gs>
              <a:gs pos="100000">
                <a:srgbClr val="FFFFFF"/>
              </a:gs>
            </a:gsLst>
            <a:lin ang="5400000" scaled="1"/>
          </a:gradFill>
          <a:ln w="9525" algn="ctr">
            <a:solidFill>
              <a:srgbClr val="000066"/>
            </a:solidFill>
            <a:miter lim="800000"/>
            <a:headEnd/>
            <a:tailEnd/>
          </a:ln>
        </p:spPr>
        <p:txBody>
          <a:bodyPr wrap="none" anchor="ctr"/>
          <a:lstStyle/>
          <a:p>
            <a:pPr marL="342900" indent="-342900" algn="ctr">
              <a:spcBef>
                <a:spcPct val="20000"/>
              </a:spcBef>
            </a:pPr>
            <a:r>
              <a:rPr lang="en-US" sz="3200" dirty="0"/>
              <a:t>Evaluation</a:t>
            </a:r>
          </a:p>
        </p:txBody>
      </p:sp>
      <p:sp>
        <p:nvSpPr>
          <p:cNvPr id="2324486" name="Rectangle 6"/>
          <p:cNvSpPr>
            <a:spLocks noChangeArrowheads="1"/>
          </p:cNvSpPr>
          <p:nvPr/>
        </p:nvSpPr>
        <p:spPr bwMode="auto">
          <a:xfrm>
            <a:off x="2590800" y="4419600"/>
            <a:ext cx="4038600" cy="914400"/>
          </a:xfrm>
          <a:prstGeom prst="rect">
            <a:avLst/>
          </a:prstGeom>
          <a:gradFill rotWithShape="1">
            <a:gsLst>
              <a:gs pos="0">
                <a:srgbClr val="FF66FF"/>
              </a:gs>
              <a:gs pos="100000">
                <a:srgbClr val="FFFFFF"/>
              </a:gs>
            </a:gsLst>
            <a:lin ang="5400000" scaled="1"/>
          </a:gradFill>
          <a:ln w="9525" algn="ctr">
            <a:solidFill>
              <a:srgbClr val="000066"/>
            </a:solidFill>
            <a:miter lim="800000"/>
            <a:headEnd/>
            <a:tailEnd/>
          </a:ln>
        </p:spPr>
        <p:txBody>
          <a:bodyPr wrap="none" anchor="ctr"/>
          <a:lstStyle/>
          <a:p>
            <a:pPr marL="342900" indent="-342900" algn="ctr">
              <a:spcBef>
                <a:spcPct val="20000"/>
              </a:spcBef>
            </a:pPr>
            <a:r>
              <a:rPr lang="en-US" sz="3200" dirty="0"/>
              <a:t>Trial</a:t>
            </a:r>
          </a:p>
        </p:txBody>
      </p:sp>
      <p:sp>
        <p:nvSpPr>
          <p:cNvPr id="2324487" name="Rectangle 7"/>
          <p:cNvSpPr>
            <a:spLocks noChangeArrowheads="1"/>
          </p:cNvSpPr>
          <p:nvPr/>
        </p:nvSpPr>
        <p:spPr bwMode="auto">
          <a:xfrm>
            <a:off x="2590800" y="5410200"/>
            <a:ext cx="4038600" cy="914400"/>
          </a:xfrm>
          <a:prstGeom prst="rect">
            <a:avLst/>
          </a:prstGeom>
          <a:gradFill rotWithShape="1">
            <a:gsLst>
              <a:gs pos="0">
                <a:srgbClr val="FF66FF"/>
              </a:gs>
              <a:gs pos="100000">
                <a:srgbClr val="FFFFFF"/>
              </a:gs>
            </a:gsLst>
            <a:lin ang="5400000" scaled="1"/>
          </a:gradFill>
          <a:ln w="9525" algn="ctr">
            <a:solidFill>
              <a:srgbClr val="000066"/>
            </a:solidFill>
            <a:miter lim="800000"/>
            <a:headEnd/>
            <a:tailEnd/>
          </a:ln>
        </p:spPr>
        <p:txBody>
          <a:bodyPr wrap="none" anchor="ctr"/>
          <a:lstStyle/>
          <a:p>
            <a:pPr marL="342900" indent="-342900" algn="ctr">
              <a:spcBef>
                <a:spcPct val="20000"/>
              </a:spcBef>
            </a:pPr>
            <a:r>
              <a:rPr lang="en-US" sz="3200" dirty="0"/>
              <a:t>Adoption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24483"/>
                                        </p:tgtEl>
                                        <p:attrNameLst>
                                          <p:attrName>style.visibility</p:attrName>
                                        </p:attrNameLst>
                                      </p:cBhvr>
                                      <p:to>
                                        <p:strVal val="visible"/>
                                      </p:to>
                                    </p:set>
                                    <p:animEffect transition="in" filter="checkerboard(across)">
                                      <p:cBhvr>
                                        <p:cTn id="7" dur="500"/>
                                        <p:tgtEl>
                                          <p:spTgt spid="232448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24484"/>
                                        </p:tgtEl>
                                        <p:attrNameLst>
                                          <p:attrName>style.visibility</p:attrName>
                                        </p:attrNameLst>
                                      </p:cBhvr>
                                      <p:to>
                                        <p:strVal val="visible"/>
                                      </p:to>
                                    </p:set>
                                    <p:animEffect transition="in" filter="checkerboard(across)">
                                      <p:cBhvr>
                                        <p:cTn id="12" dur="500"/>
                                        <p:tgtEl>
                                          <p:spTgt spid="232448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24485"/>
                                        </p:tgtEl>
                                        <p:attrNameLst>
                                          <p:attrName>style.visibility</p:attrName>
                                        </p:attrNameLst>
                                      </p:cBhvr>
                                      <p:to>
                                        <p:strVal val="visible"/>
                                      </p:to>
                                    </p:set>
                                    <p:animEffect transition="in" filter="checkerboard(across)">
                                      <p:cBhvr>
                                        <p:cTn id="17" dur="500"/>
                                        <p:tgtEl>
                                          <p:spTgt spid="232448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24486"/>
                                        </p:tgtEl>
                                        <p:attrNameLst>
                                          <p:attrName>style.visibility</p:attrName>
                                        </p:attrNameLst>
                                      </p:cBhvr>
                                      <p:to>
                                        <p:strVal val="visible"/>
                                      </p:to>
                                    </p:set>
                                    <p:animEffect transition="in" filter="checkerboard(across)">
                                      <p:cBhvr>
                                        <p:cTn id="22" dur="500"/>
                                        <p:tgtEl>
                                          <p:spTgt spid="232448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324487"/>
                                        </p:tgtEl>
                                        <p:attrNameLst>
                                          <p:attrName>style.visibility</p:attrName>
                                        </p:attrNameLst>
                                      </p:cBhvr>
                                      <p:to>
                                        <p:strVal val="visible"/>
                                      </p:to>
                                    </p:set>
                                    <p:animEffect transition="in" filter="checkerboard(across)">
                                      <p:cBhvr>
                                        <p:cTn id="27" dur="500"/>
                                        <p:tgtEl>
                                          <p:spTgt spid="2324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483" grpId="0" animBg="1"/>
      <p:bldP spid="2324484" grpId="0" animBg="1"/>
      <p:bldP spid="2324485" grpId="0" animBg="1"/>
      <p:bldP spid="2324486" grpId="0" animBg="1"/>
      <p:bldP spid="232448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685800" y="304800"/>
            <a:ext cx="7772400" cy="1143000"/>
          </a:xfrm>
        </p:spPr>
        <p:txBody>
          <a:bodyPr>
            <a:normAutofit fontScale="90000"/>
          </a:bodyPr>
          <a:lstStyle/>
          <a:p>
            <a:r>
              <a:rPr lang="en-US" b="1" dirty="0" smtClean="0">
                <a:solidFill>
                  <a:srgbClr val="000066"/>
                </a:solidFill>
              </a:rPr>
              <a:t>The Buyer Decision Process for New Products</a:t>
            </a:r>
          </a:p>
        </p:txBody>
      </p:sp>
      <p:sp>
        <p:nvSpPr>
          <p:cNvPr id="88066" name="Rectangle 5"/>
          <p:cNvSpPr>
            <a:spLocks noGrp="1" noChangeArrowheads="1"/>
          </p:cNvSpPr>
          <p:nvPr>
            <p:ph type="body" sz="quarter" idx="13"/>
          </p:nvPr>
        </p:nvSpPr>
        <p:spPr>
          <a:xfrm>
            <a:off x="914400" y="1600200"/>
            <a:ext cx="7162800" cy="914400"/>
          </a:xfrm>
        </p:spPr>
        <p:txBody>
          <a:bodyPr>
            <a:normAutofit fontScale="92500" lnSpcReduction="10000"/>
          </a:bodyPr>
          <a:lstStyle/>
          <a:p>
            <a:r>
              <a:rPr lang="en-US" dirty="0" smtClean="0"/>
              <a:t>Influence of Product Characteristics</a:t>
            </a:r>
          </a:p>
          <a:p>
            <a:r>
              <a:rPr lang="en-US" dirty="0" smtClean="0"/>
              <a:t> on Rate of Adoption</a:t>
            </a:r>
          </a:p>
          <a:p>
            <a:endParaRPr lang="en-US" dirty="0" smtClean="0"/>
          </a:p>
        </p:txBody>
      </p:sp>
      <p:graphicFrame>
        <p:nvGraphicFramePr>
          <p:cNvPr id="5" name="Content Placeholder 4"/>
          <p:cNvGraphicFramePr>
            <a:graphicFrameLocks noGrp="1"/>
          </p:cNvGraphicFramePr>
          <p:nvPr>
            <p:ph idx="4294967295"/>
          </p:nvPr>
        </p:nvGraphicFramePr>
        <p:xfrm>
          <a:off x="533400" y="2667000"/>
          <a:ext cx="79248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077200" cy="792162"/>
          </a:xfrm>
        </p:spPr>
        <p:txBody>
          <a:bodyPr>
            <a:normAutofit fontScale="90000"/>
          </a:bodyPr>
          <a:lstStyle/>
          <a:p>
            <a:r>
              <a:rPr lang="en-US" b="1" dirty="0" smtClean="0">
                <a:solidFill>
                  <a:srgbClr val="000066"/>
                </a:solidFill>
              </a:rPr>
              <a:t>Characteristics of an Innovation</a:t>
            </a:r>
          </a:p>
        </p:txBody>
      </p:sp>
      <p:sp>
        <p:nvSpPr>
          <p:cNvPr id="2326531" name="Rectangle 3"/>
          <p:cNvSpPr>
            <a:spLocks noGrp="1" noChangeArrowheads="1"/>
          </p:cNvSpPr>
          <p:nvPr>
            <p:ph type="body" sz="half" idx="1"/>
          </p:nvPr>
        </p:nvSpPr>
        <p:spPr>
          <a:xfrm>
            <a:off x="457200" y="1524000"/>
            <a:ext cx="8153400" cy="4648200"/>
          </a:xfrm>
        </p:spPr>
        <p:txBody>
          <a:bodyPr/>
          <a:lstStyle/>
          <a:p>
            <a:pPr>
              <a:buClr>
                <a:srgbClr val="000066"/>
              </a:buClr>
              <a:buFont typeface="Wingdings" pitchFamily="2" charset="2"/>
              <a:buChar char="§"/>
            </a:pPr>
            <a:r>
              <a:rPr lang="en-US" sz="2800" b="1" dirty="0" smtClean="0"/>
              <a:t>Relative advantage</a:t>
            </a:r>
          </a:p>
          <a:p>
            <a:pPr lvl="1">
              <a:buClr>
                <a:srgbClr val="000066"/>
              </a:buClr>
              <a:buFont typeface="Wingdings" pitchFamily="2" charset="2"/>
              <a:buChar char="§"/>
            </a:pPr>
            <a:r>
              <a:rPr lang="en-US" b="0" dirty="0" smtClean="0"/>
              <a:t>The degree to which the innovation appears superior to existing products.</a:t>
            </a:r>
          </a:p>
          <a:p>
            <a:pPr>
              <a:buClr>
                <a:srgbClr val="000066"/>
              </a:buClr>
              <a:buFont typeface="Wingdings" pitchFamily="2" charset="2"/>
              <a:buChar char="§"/>
            </a:pPr>
            <a:r>
              <a:rPr lang="en-US" sz="2800" b="1" dirty="0" smtClean="0"/>
              <a:t>Compatibility</a:t>
            </a:r>
          </a:p>
          <a:p>
            <a:pPr lvl="1">
              <a:buClr>
                <a:srgbClr val="000066"/>
              </a:buClr>
              <a:buFont typeface="Wingdings" pitchFamily="2" charset="2"/>
              <a:buChar char="§"/>
            </a:pPr>
            <a:r>
              <a:rPr lang="en-US" b="0" dirty="0" smtClean="0"/>
              <a:t>The degree to which the innovation matches the values &amp; experiences of the individuals.</a:t>
            </a:r>
          </a:p>
          <a:p>
            <a:pPr>
              <a:buClr>
                <a:srgbClr val="000066"/>
              </a:buClr>
              <a:buFont typeface="Wingdings" pitchFamily="2" charset="2"/>
              <a:buChar char="§"/>
            </a:pPr>
            <a:r>
              <a:rPr lang="en-US" sz="2800" b="1" dirty="0" smtClean="0"/>
              <a:t>Complexity</a:t>
            </a:r>
          </a:p>
          <a:p>
            <a:pPr lvl="1">
              <a:buClr>
                <a:srgbClr val="000066"/>
              </a:buClr>
              <a:buFont typeface="Wingdings" pitchFamily="2" charset="2"/>
              <a:buChar char="§"/>
            </a:pPr>
            <a:r>
              <a:rPr lang="en-US" b="0" dirty="0" smtClean="0"/>
              <a:t>The degree to which the innovation is relatively difficult to understand or use.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26531">
                                            <p:txEl>
                                              <p:pRg st="0" end="0"/>
                                            </p:txEl>
                                          </p:spTgt>
                                        </p:tgtEl>
                                        <p:attrNameLst>
                                          <p:attrName>style.visibility</p:attrName>
                                        </p:attrNameLst>
                                      </p:cBhvr>
                                      <p:to>
                                        <p:strVal val="visible"/>
                                      </p:to>
                                    </p:set>
                                    <p:animEffect transition="in" filter="checkerboard(across)">
                                      <p:cBhvr>
                                        <p:cTn id="7" dur="500"/>
                                        <p:tgtEl>
                                          <p:spTgt spid="232653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326531">
                                            <p:txEl>
                                              <p:pRg st="1" end="1"/>
                                            </p:txEl>
                                          </p:spTgt>
                                        </p:tgtEl>
                                        <p:attrNameLst>
                                          <p:attrName>style.visibility</p:attrName>
                                        </p:attrNameLst>
                                      </p:cBhvr>
                                      <p:to>
                                        <p:strVal val="visible"/>
                                      </p:to>
                                    </p:set>
                                    <p:animEffect transition="in" filter="checkerboard(across)">
                                      <p:cBhvr>
                                        <p:cTn id="10" dur="500"/>
                                        <p:tgtEl>
                                          <p:spTgt spid="23265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326531">
                                            <p:txEl>
                                              <p:pRg st="2" end="2"/>
                                            </p:txEl>
                                          </p:spTgt>
                                        </p:tgtEl>
                                        <p:attrNameLst>
                                          <p:attrName>style.visibility</p:attrName>
                                        </p:attrNameLst>
                                      </p:cBhvr>
                                      <p:to>
                                        <p:strVal val="visible"/>
                                      </p:to>
                                    </p:set>
                                    <p:animEffect transition="in" filter="checkerboard(across)">
                                      <p:cBhvr>
                                        <p:cTn id="15" dur="500"/>
                                        <p:tgtEl>
                                          <p:spTgt spid="2326531">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326531">
                                            <p:txEl>
                                              <p:pRg st="3" end="3"/>
                                            </p:txEl>
                                          </p:spTgt>
                                        </p:tgtEl>
                                        <p:attrNameLst>
                                          <p:attrName>style.visibility</p:attrName>
                                        </p:attrNameLst>
                                      </p:cBhvr>
                                      <p:to>
                                        <p:strVal val="visible"/>
                                      </p:to>
                                    </p:set>
                                    <p:animEffect transition="in" filter="checkerboard(across)">
                                      <p:cBhvr>
                                        <p:cTn id="18" dur="500"/>
                                        <p:tgtEl>
                                          <p:spTgt spid="232653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2326531">
                                            <p:txEl>
                                              <p:pRg st="4" end="4"/>
                                            </p:txEl>
                                          </p:spTgt>
                                        </p:tgtEl>
                                        <p:attrNameLst>
                                          <p:attrName>style.visibility</p:attrName>
                                        </p:attrNameLst>
                                      </p:cBhvr>
                                      <p:to>
                                        <p:strVal val="visible"/>
                                      </p:to>
                                    </p:set>
                                    <p:animEffect transition="in" filter="checkerboard(across)">
                                      <p:cBhvr>
                                        <p:cTn id="23" dur="500"/>
                                        <p:tgtEl>
                                          <p:spTgt spid="2326531">
                                            <p:txEl>
                                              <p:pRg st="4" end="4"/>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2326531">
                                            <p:txEl>
                                              <p:pRg st="5" end="5"/>
                                            </p:txEl>
                                          </p:spTgt>
                                        </p:tgtEl>
                                        <p:attrNameLst>
                                          <p:attrName>style.visibility</p:attrName>
                                        </p:attrNameLst>
                                      </p:cBhvr>
                                      <p:to>
                                        <p:strVal val="visible"/>
                                      </p:to>
                                    </p:set>
                                    <p:animEffect transition="in" filter="checkerboard(across)">
                                      <p:cBhvr>
                                        <p:cTn id="26" dur="500"/>
                                        <p:tgtEl>
                                          <p:spTgt spid="2326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6531"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077200" cy="792162"/>
          </a:xfrm>
        </p:spPr>
        <p:txBody>
          <a:bodyPr>
            <a:normAutofit fontScale="90000"/>
          </a:bodyPr>
          <a:lstStyle/>
          <a:p>
            <a:r>
              <a:rPr lang="en-US" b="1" dirty="0" smtClean="0">
                <a:solidFill>
                  <a:srgbClr val="000066"/>
                </a:solidFill>
              </a:rPr>
              <a:t>Characteristics of an Innovation</a:t>
            </a:r>
          </a:p>
        </p:txBody>
      </p:sp>
      <p:sp>
        <p:nvSpPr>
          <p:cNvPr id="2326531" name="Rectangle 3"/>
          <p:cNvSpPr>
            <a:spLocks noGrp="1" noChangeArrowheads="1"/>
          </p:cNvSpPr>
          <p:nvPr>
            <p:ph type="body" sz="half" idx="1"/>
          </p:nvPr>
        </p:nvSpPr>
        <p:spPr>
          <a:xfrm>
            <a:off x="457200" y="1524000"/>
            <a:ext cx="8153400" cy="4648200"/>
          </a:xfrm>
        </p:spPr>
        <p:txBody>
          <a:bodyPr/>
          <a:lstStyle/>
          <a:p>
            <a:pPr>
              <a:buClr>
                <a:srgbClr val="000066"/>
              </a:buClr>
              <a:buFont typeface="Wingdings" pitchFamily="2" charset="2"/>
              <a:buChar char="§"/>
            </a:pPr>
            <a:r>
              <a:rPr lang="en-US" sz="2800" b="1" dirty="0" smtClean="0"/>
              <a:t>Divisibility</a:t>
            </a:r>
          </a:p>
          <a:p>
            <a:pPr lvl="1">
              <a:buClr>
                <a:srgbClr val="000066"/>
              </a:buClr>
              <a:buFont typeface="Wingdings" pitchFamily="2" charset="2"/>
              <a:buChar char="§"/>
            </a:pPr>
            <a:r>
              <a:rPr lang="en-US" sz="2800" b="0" dirty="0" smtClean="0"/>
              <a:t>The degree to which the innovation can be tried on a limited basis.</a:t>
            </a:r>
          </a:p>
          <a:p>
            <a:pPr lvl="1">
              <a:buClr>
                <a:srgbClr val="000066"/>
              </a:buClr>
              <a:buNone/>
            </a:pPr>
            <a:endParaRPr lang="en-US" sz="2800" b="0" dirty="0" smtClean="0"/>
          </a:p>
          <a:p>
            <a:pPr>
              <a:buClr>
                <a:srgbClr val="000066"/>
              </a:buClr>
              <a:buFont typeface="Wingdings" pitchFamily="2" charset="2"/>
              <a:buChar char="§"/>
            </a:pPr>
            <a:r>
              <a:rPr lang="en-US" sz="2800" b="1" dirty="0" smtClean="0"/>
              <a:t>Communicability</a:t>
            </a:r>
          </a:p>
          <a:p>
            <a:pPr lvl="1">
              <a:buClr>
                <a:srgbClr val="000066"/>
              </a:buClr>
              <a:buFont typeface="Wingdings" pitchFamily="2" charset="2"/>
              <a:buChar char="§"/>
            </a:pPr>
            <a:r>
              <a:rPr lang="en-US" sz="2800" b="0" dirty="0" smtClean="0"/>
              <a:t>The degree to which the beneficial results of use are observable or describable to others.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26531">
                                            <p:txEl>
                                              <p:pRg st="0" end="0"/>
                                            </p:txEl>
                                          </p:spTgt>
                                        </p:tgtEl>
                                        <p:attrNameLst>
                                          <p:attrName>style.visibility</p:attrName>
                                        </p:attrNameLst>
                                      </p:cBhvr>
                                      <p:to>
                                        <p:strVal val="visible"/>
                                      </p:to>
                                    </p:set>
                                    <p:animEffect transition="in" filter="checkerboard(across)">
                                      <p:cBhvr>
                                        <p:cTn id="7" dur="500"/>
                                        <p:tgtEl>
                                          <p:spTgt spid="232653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326531">
                                            <p:txEl>
                                              <p:pRg st="1" end="1"/>
                                            </p:txEl>
                                          </p:spTgt>
                                        </p:tgtEl>
                                        <p:attrNameLst>
                                          <p:attrName>style.visibility</p:attrName>
                                        </p:attrNameLst>
                                      </p:cBhvr>
                                      <p:to>
                                        <p:strVal val="visible"/>
                                      </p:to>
                                    </p:set>
                                    <p:animEffect transition="in" filter="checkerboard(across)">
                                      <p:cBhvr>
                                        <p:cTn id="10" dur="500"/>
                                        <p:tgtEl>
                                          <p:spTgt spid="23265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326531">
                                            <p:txEl>
                                              <p:pRg st="3" end="3"/>
                                            </p:txEl>
                                          </p:spTgt>
                                        </p:tgtEl>
                                        <p:attrNameLst>
                                          <p:attrName>style.visibility</p:attrName>
                                        </p:attrNameLst>
                                      </p:cBhvr>
                                      <p:to>
                                        <p:strVal val="visible"/>
                                      </p:to>
                                    </p:set>
                                    <p:animEffect transition="in" filter="checkerboard(across)">
                                      <p:cBhvr>
                                        <p:cTn id="15" dur="500"/>
                                        <p:tgtEl>
                                          <p:spTgt spid="2326531">
                                            <p:txEl>
                                              <p:pRg st="3" end="3"/>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326531">
                                            <p:txEl>
                                              <p:pRg st="4" end="4"/>
                                            </p:txEl>
                                          </p:spTgt>
                                        </p:tgtEl>
                                        <p:attrNameLst>
                                          <p:attrName>style.visibility</p:attrName>
                                        </p:attrNameLst>
                                      </p:cBhvr>
                                      <p:to>
                                        <p:strVal val="visible"/>
                                      </p:to>
                                    </p:set>
                                    <p:animEffect transition="in" filter="checkerboard(across)">
                                      <p:cBhvr>
                                        <p:cTn id="18" dur="500"/>
                                        <p:tgtEl>
                                          <p:spTgt spid="2326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6531"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209800"/>
            <a:ext cx="7467600" cy="4093428"/>
          </a:xfrm>
          <a:prstGeom prst="rect">
            <a:avLst/>
          </a:prstGeom>
          <a:noFill/>
          <a:ln w="38100">
            <a:noFill/>
            <a:miter lim="800000"/>
            <a:headEnd/>
            <a:tailEnd/>
          </a:ln>
        </p:spPr>
        <p:txBody>
          <a:bodyPr>
            <a:spAutoFit/>
          </a:bodyPr>
          <a:lstStyle/>
          <a:p>
            <a:pPr algn="ctr"/>
            <a:r>
              <a:rPr lang="en-GB" sz="4000" dirty="0" smtClean="0">
                <a:solidFill>
                  <a:srgbClr val="000066"/>
                </a:solidFill>
              </a:rPr>
              <a:t>"Don't be afraid of the space between your dreams and reality. </a:t>
            </a:r>
            <a:br>
              <a:rPr lang="en-GB" sz="4000" dirty="0" smtClean="0">
                <a:solidFill>
                  <a:srgbClr val="000066"/>
                </a:solidFill>
              </a:rPr>
            </a:br>
            <a:r>
              <a:rPr lang="en-GB" sz="4000" dirty="0" smtClean="0">
                <a:solidFill>
                  <a:srgbClr val="000066"/>
                </a:solidFill>
              </a:rPr>
              <a:t>If you can dream it, you can make it so." </a:t>
            </a:r>
            <a:r>
              <a:rPr lang="en-GB" sz="4000" dirty="0" smtClean="0">
                <a:solidFill>
                  <a:srgbClr val="000066"/>
                </a:solidFill>
                <a:latin typeface="Times New Roman" pitchFamily="18" charset="0"/>
              </a:rPr>
              <a:t/>
            </a:r>
            <a:br>
              <a:rPr lang="en-GB" sz="4000" dirty="0" smtClean="0">
                <a:solidFill>
                  <a:srgbClr val="000066"/>
                </a:solidFill>
                <a:latin typeface="Times New Roman" pitchFamily="18" charset="0"/>
              </a:rPr>
            </a:br>
            <a:r>
              <a:rPr lang="en-GB" sz="3600" dirty="0" err="1" smtClean="0">
                <a:solidFill>
                  <a:srgbClr val="000066"/>
                </a:solidFill>
                <a:latin typeface="Times New Roman" pitchFamily="18" charset="0"/>
              </a:rPr>
              <a:t>Belva</a:t>
            </a:r>
            <a:r>
              <a:rPr lang="en-GB" sz="3600" dirty="0" smtClean="0">
                <a:solidFill>
                  <a:srgbClr val="000066"/>
                </a:solidFill>
                <a:latin typeface="Times New Roman" pitchFamily="18" charset="0"/>
              </a:rPr>
              <a:t> Davis </a:t>
            </a:r>
            <a:r>
              <a:rPr lang="en-US" sz="4000" dirty="0" smtClean="0"/>
              <a:t/>
            </a:r>
            <a:br>
              <a:rPr lang="en-US" sz="4000" dirty="0" smtClean="0"/>
            </a:b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2190</TotalTime>
  <Words>5287</Words>
  <Application>Microsoft Office PowerPoint</Application>
  <PresentationFormat>On-screen Show (4:3)</PresentationFormat>
  <Paragraphs>262</Paragraphs>
  <Slides>25</Slides>
  <Notes>24</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Blank Presentation</vt:lpstr>
      <vt:lpstr>Office Theme</vt:lpstr>
      <vt:lpstr> Consumer Markets and Consumer Buyer Behavior (Part-2)  </vt:lpstr>
      <vt:lpstr>Characteristics Affecting       Consumer Behavior</vt:lpstr>
      <vt:lpstr>Characteristics Affecting       Consumer Behavior</vt:lpstr>
      <vt:lpstr>Characteristics Affecting   Consumer Behavior</vt:lpstr>
      <vt:lpstr>Characteristics Affecting   Consumer Behavior</vt:lpstr>
      <vt:lpstr> Characteristics Affecting       Consumer Behavior</vt:lpstr>
      <vt:lpstr> Characteristics Affecting       Consumer Behavior</vt:lpstr>
      <vt:lpstr>Types of Buying Decision Behavior</vt:lpstr>
      <vt:lpstr>Types of Buying Decision Behavior</vt:lpstr>
      <vt:lpstr>The Buyer Decision Process</vt:lpstr>
      <vt:lpstr>The Buyer Decision Process</vt:lpstr>
      <vt:lpstr>The Buyer Decision Process</vt:lpstr>
      <vt:lpstr> The Buyer Decision Process</vt:lpstr>
      <vt:lpstr>The Buyer Decision Process</vt:lpstr>
      <vt:lpstr> The Buyer Decision Process</vt:lpstr>
      <vt:lpstr>The Buyer Decision Process</vt:lpstr>
      <vt:lpstr> The Buyer Decision Process for New Products</vt:lpstr>
      <vt:lpstr>The Buyer Decision Process for New Products</vt:lpstr>
      <vt:lpstr>What is Adoption? </vt:lpstr>
      <vt:lpstr>Stages in the Adoption Process</vt:lpstr>
      <vt:lpstr>The Buyer Decision Process for New Products</vt:lpstr>
      <vt:lpstr>Characteristics of an Innovation</vt:lpstr>
      <vt:lpstr>Characteristics of an Innovation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252</cp:revision>
  <dcterms:created xsi:type="dcterms:W3CDTF">2011-02-15T21:33:40Z</dcterms:created>
  <dcterms:modified xsi:type="dcterms:W3CDTF">2013-03-16T09:21:19Z</dcterms:modified>
</cp:coreProperties>
</file>