
<file path=[Content_Types].xml><?xml version="1.0" encoding="utf-8"?>
<Types xmlns="http://schemas.openxmlformats.org/package/2006/content-types">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0"/>
  </p:notesMasterIdLst>
  <p:sldIdLst>
    <p:sldId id="397" r:id="rId3"/>
    <p:sldId id="469" r:id="rId4"/>
    <p:sldId id="546" r:id="rId5"/>
    <p:sldId id="547" r:id="rId6"/>
    <p:sldId id="509" r:id="rId7"/>
    <p:sldId id="548" r:id="rId8"/>
    <p:sldId id="510" r:id="rId9"/>
    <p:sldId id="511" r:id="rId10"/>
    <p:sldId id="512" r:id="rId11"/>
    <p:sldId id="513" r:id="rId12"/>
    <p:sldId id="514" r:id="rId13"/>
    <p:sldId id="515" r:id="rId14"/>
    <p:sldId id="549" r:id="rId15"/>
    <p:sldId id="516" r:id="rId16"/>
    <p:sldId id="517" r:id="rId17"/>
    <p:sldId id="518" r:id="rId18"/>
    <p:sldId id="519" r:id="rId19"/>
    <p:sldId id="520" r:id="rId20"/>
    <p:sldId id="521" r:id="rId21"/>
    <p:sldId id="522" r:id="rId22"/>
    <p:sldId id="523" r:id="rId23"/>
    <p:sldId id="524" r:id="rId24"/>
    <p:sldId id="525" r:id="rId25"/>
    <p:sldId id="526" r:id="rId26"/>
    <p:sldId id="545" r:id="rId27"/>
    <p:sldId id="394" r:id="rId28"/>
    <p:sldId id="393"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972" autoAdjust="0"/>
  </p:normalViewPr>
  <p:slideViewPr>
    <p:cSldViewPr>
      <p:cViewPr varScale="1">
        <p:scale>
          <a:sx n="37" d="100"/>
          <a:sy n="37" d="100"/>
        </p:scale>
        <p:origin x="-22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3BFA12-A5FD-4931-9B62-7C1320FC9FF4}" type="doc">
      <dgm:prSet loTypeId="urn:microsoft.com/office/officeart/2005/8/layout/hList1" loCatId="list" qsTypeId="urn:microsoft.com/office/officeart/2005/8/quickstyle/simple1#27" qsCatId="simple" csTypeId="urn:microsoft.com/office/officeart/2005/8/colors/colorful5" csCatId="colorful" phldr="1"/>
      <dgm:spPr/>
      <dgm:t>
        <a:bodyPr/>
        <a:lstStyle/>
        <a:p>
          <a:endParaRPr lang="en-US"/>
        </a:p>
      </dgm:t>
    </dgm:pt>
    <dgm:pt modelId="{036DF4FC-71AB-4902-BE96-B7003D46C052}">
      <dgm:prSet/>
      <dgm:spPr/>
      <dgm:t>
        <a:bodyPr/>
        <a:lstStyle/>
        <a:p>
          <a:pPr rtl="0"/>
          <a:r>
            <a:rPr lang="en-US" b="0" dirty="0" smtClean="0">
              <a:solidFill>
                <a:schemeClr val="tx1"/>
              </a:solidFill>
            </a:rPr>
            <a:t>Membership Groups </a:t>
          </a:r>
          <a:endParaRPr lang="en-US" dirty="0">
            <a:solidFill>
              <a:schemeClr val="tx1"/>
            </a:solidFill>
          </a:endParaRPr>
        </a:p>
      </dgm:t>
    </dgm:pt>
    <dgm:pt modelId="{610B75DD-AAB5-492B-A239-51532EBA47EB}" type="parTrans" cxnId="{1D4379FF-F99C-4169-A0EE-94047A84496A}">
      <dgm:prSet/>
      <dgm:spPr/>
      <dgm:t>
        <a:bodyPr/>
        <a:lstStyle/>
        <a:p>
          <a:endParaRPr lang="en-US">
            <a:solidFill>
              <a:schemeClr val="tx1"/>
            </a:solidFill>
          </a:endParaRPr>
        </a:p>
      </dgm:t>
    </dgm:pt>
    <dgm:pt modelId="{9A7E9D8E-8596-443C-99EF-52DA6BB9EBFF}" type="sibTrans" cxnId="{1D4379FF-F99C-4169-A0EE-94047A84496A}">
      <dgm:prSet/>
      <dgm:spPr/>
      <dgm:t>
        <a:bodyPr/>
        <a:lstStyle/>
        <a:p>
          <a:endParaRPr lang="en-US">
            <a:solidFill>
              <a:schemeClr val="tx1"/>
            </a:solidFill>
          </a:endParaRPr>
        </a:p>
      </dgm:t>
    </dgm:pt>
    <dgm:pt modelId="{0062024B-5250-4EDB-A0B1-6784B64CC9C5}">
      <dgm:prSet/>
      <dgm:spPr/>
      <dgm:t>
        <a:bodyPr/>
        <a:lstStyle/>
        <a:p>
          <a:pPr rtl="0"/>
          <a:r>
            <a:rPr lang="en-US" b="0" dirty="0" smtClean="0">
              <a:solidFill>
                <a:srgbClr val="000066"/>
              </a:solidFill>
            </a:rPr>
            <a:t>Groups with direct influence and to which a person belongs</a:t>
          </a:r>
          <a:endParaRPr lang="en-US" dirty="0">
            <a:solidFill>
              <a:srgbClr val="000066"/>
            </a:solidFill>
          </a:endParaRPr>
        </a:p>
      </dgm:t>
    </dgm:pt>
    <dgm:pt modelId="{3672D9BC-48CD-4C73-A436-DC7E12680D33}" type="parTrans" cxnId="{54854FAC-77D6-419A-81CD-8180814EC2E1}">
      <dgm:prSet/>
      <dgm:spPr/>
      <dgm:t>
        <a:bodyPr/>
        <a:lstStyle/>
        <a:p>
          <a:endParaRPr lang="en-US">
            <a:solidFill>
              <a:schemeClr val="tx1"/>
            </a:solidFill>
          </a:endParaRPr>
        </a:p>
      </dgm:t>
    </dgm:pt>
    <dgm:pt modelId="{CD8222E2-952D-49F7-A9B8-F40B97B6B681}" type="sibTrans" cxnId="{54854FAC-77D6-419A-81CD-8180814EC2E1}">
      <dgm:prSet/>
      <dgm:spPr/>
      <dgm:t>
        <a:bodyPr/>
        <a:lstStyle/>
        <a:p>
          <a:endParaRPr lang="en-US">
            <a:solidFill>
              <a:schemeClr val="tx1"/>
            </a:solidFill>
          </a:endParaRPr>
        </a:p>
      </dgm:t>
    </dgm:pt>
    <dgm:pt modelId="{9B1BE1DD-1F1C-4E46-A920-7E8C1D557F84}">
      <dgm:prSet/>
      <dgm:spPr/>
      <dgm:t>
        <a:bodyPr/>
        <a:lstStyle/>
        <a:p>
          <a:pPr rtl="0"/>
          <a:r>
            <a:rPr lang="en-US" b="0" dirty="0" smtClean="0">
              <a:solidFill>
                <a:schemeClr val="tx1"/>
              </a:solidFill>
            </a:rPr>
            <a:t>Aspirational Groups</a:t>
          </a:r>
          <a:endParaRPr lang="en-US" dirty="0">
            <a:solidFill>
              <a:schemeClr val="tx1"/>
            </a:solidFill>
          </a:endParaRPr>
        </a:p>
      </dgm:t>
    </dgm:pt>
    <dgm:pt modelId="{47F26F33-6AB2-470E-B574-369B0DFDE92F}" type="parTrans" cxnId="{69E55606-093E-4A33-8CA6-AC5621E9FA60}">
      <dgm:prSet/>
      <dgm:spPr/>
      <dgm:t>
        <a:bodyPr/>
        <a:lstStyle/>
        <a:p>
          <a:endParaRPr lang="en-US">
            <a:solidFill>
              <a:schemeClr val="tx1"/>
            </a:solidFill>
          </a:endParaRPr>
        </a:p>
      </dgm:t>
    </dgm:pt>
    <dgm:pt modelId="{55890764-45C3-492E-A26A-7F41E5CE9906}" type="sibTrans" cxnId="{69E55606-093E-4A33-8CA6-AC5621E9FA60}">
      <dgm:prSet/>
      <dgm:spPr/>
      <dgm:t>
        <a:bodyPr/>
        <a:lstStyle/>
        <a:p>
          <a:endParaRPr lang="en-US">
            <a:solidFill>
              <a:schemeClr val="tx1"/>
            </a:solidFill>
          </a:endParaRPr>
        </a:p>
      </dgm:t>
    </dgm:pt>
    <dgm:pt modelId="{1BE0E300-26DF-480B-B28B-0F1341A825F3}">
      <dgm:prSet/>
      <dgm:spPr/>
      <dgm:t>
        <a:bodyPr/>
        <a:lstStyle/>
        <a:p>
          <a:pPr rtl="0"/>
          <a:r>
            <a:rPr lang="en-US" b="0" dirty="0" smtClean="0">
              <a:solidFill>
                <a:srgbClr val="C00000"/>
              </a:solidFill>
            </a:rPr>
            <a:t>Groups an individual wishes to belong to</a:t>
          </a:r>
          <a:endParaRPr lang="en-US" dirty="0">
            <a:solidFill>
              <a:srgbClr val="C00000"/>
            </a:solidFill>
          </a:endParaRPr>
        </a:p>
      </dgm:t>
    </dgm:pt>
    <dgm:pt modelId="{677F7811-3908-475C-9D18-6AFC85734309}" type="parTrans" cxnId="{8AB45DAE-936B-4478-A1F7-ED577E0770FC}">
      <dgm:prSet/>
      <dgm:spPr/>
      <dgm:t>
        <a:bodyPr/>
        <a:lstStyle/>
        <a:p>
          <a:endParaRPr lang="en-US">
            <a:solidFill>
              <a:schemeClr val="tx1"/>
            </a:solidFill>
          </a:endParaRPr>
        </a:p>
      </dgm:t>
    </dgm:pt>
    <dgm:pt modelId="{B8E515FA-515F-4EBD-B85E-D98DAE2F002D}" type="sibTrans" cxnId="{8AB45DAE-936B-4478-A1F7-ED577E0770FC}">
      <dgm:prSet/>
      <dgm:spPr/>
      <dgm:t>
        <a:bodyPr/>
        <a:lstStyle/>
        <a:p>
          <a:endParaRPr lang="en-US">
            <a:solidFill>
              <a:schemeClr val="tx1"/>
            </a:solidFill>
          </a:endParaRPr>
        </a:p>
      </dgm:t>
    </dgm:pt>
    <dgm:pt modelId="{03E50C96-B6F0-4191-BEAC-20D604434CCA}">
      <dgm:prSet/>
      <dgm:spPr/>
      <dgm:t>
        <a:bodyPr/>
        <a:lstStyle/>
        <a:p>
          <a:pPr rtl="0"/>
          <a:r>
            <a:rPr lang="en-US" b="0" dirty="0" smtClean="0">
              <a:solidFill>
                <a:schemeClr val="tx1"/>
              </a:solidFill>
            </a:rPr>
            <a:t>Reference Groups</a:t>
          </a:r>
          <a:endParaRPr lang="en-US" dirty="0">
            <a:solidFill>
              <a:schemeClr val="tx1"/>
            </a:solidFill>
          </a:endParaRPr>
        </a:p>
      </dgm:t>
    </dgm:pt>
    <dgm:pt modelId="{22185410-3855-4DC4-A567-147275611CC5}" type="parTrans" cxnId="{16ED109E-E665-4FFC-8B05-78CB60F1CF64}">
      <dgm:prSet/>
      <dgm:spPr/>
      <dgm:t>
        <a:bodyPr/>
        <a:lstStyle/>
        <a:p>
          <a:endParaRPr lang="en-US">
            <a:solidFill>
              <a:schemeClr val="tx1"/>
            </a:solidFill>
          </a:endParaRPr>
        </a:p>
      </dgm:t>
    </dgm:pt>
    <dgm:pt modelId="{3367D381-5719-45AD-9DE9-D98D44326A2E}" type="sibTrans" cxnId="{16ED109E-E665-4FFC-8B05-78CB60F1CF64}">
      <dgm:prSet/>
      <dgm:spPr/>
      <dgm:t>
        <a:bodyPr/>
        <a:lstStyle/>
        <a:p>
          <a:endParaRPr lang="en-US">
            <a:solidFill>
              <a:schemeClr val="tx1"/>
            </a:solidFill>
          </a:endParaRPr>
        </a:p>
      </dgm:t>
    </dgm:pt>
    <dgm:pt modelId="{00D1D44B-3212-4081-BE7B-FFBF1AB46675}">
      <dgm:prSet/>
      <dgm:spPr/>
      <dgm:t>
        <a:bodyPr/>
        <a:lstStyle/>
        <a:p>
          <a:pPr rtl="0"/>
          <a:r>
            <a:rPr lang="en-US" b="0" dirty="0" smtClean="0">
              <a:solidFill>
                <a:srgbClr val="0070C0"/>
              </a:solidFill>
            </a:rPr>
            <a:t>Groups that form a comparison or reference in forming attitudes or behavior</a:t>
          </a:r>
          <a:endParaRPr lang="en-US" dirty="0">
            <a:solidFill>
              <a:srgbClr val="0070C0"/>
            </a:solidFill>
          </a:endParaRPr>
        </a:p>
      </dgm:t>
    </dgm:pt>
    <dgm:pt modelId="{1B4E831E-C2A3-4A4A-9B40-4D41227036BC}" type="parTrans" cxnId="{11E9D8F1-5B8F-4D95-90E8-38FB4E23649F}">
      <dgm:prSet/>
      <dgm:spPr/>
      <dgm:t>
        <a:bodyPr/>
        <a:lstStyle/>
        <a:p>
          <a:endParaRPr lang="en-US">
            <a:solidFill>
              <a:schemeClr val="tx1"/>
            </a:solidFill>
          </a:endParaRPr>
        </a:p>
      </dgm:t>
    </dgm:pt>
    <dgm:pt modelId="{871CFB6F-0F0B-4588-B3BD-3FB87FE16EFE}" type="sibTrans" cxnId="{11E9D8F1-5B8F-4D95-90E8-38FB4E23649F}">
      <dgm:prSet/>
      <dgm:spPr/>
      <dgm:t>
        <a:bodyPr/>
        <a:lstStyle/>
        <a:p>
          <a:endParaRPr lang="en-US">
            <a:solidFill>
              <a:schemeClr val="tx1"/>
            </a:solidFill>
          </a:endParaRPr>
        </a:p>
      </dgm:t>
    </dgm:pt>
    <dgm:pt modelId="{4BA21E3E-CDAB-425D-9D06-21E934D99F5A}" type="pres">
      <dgm:prSet presAssocID="{A73BFA12-A5FD-4931-9B62-7C1320FC9FF4}" presName="Name0" presStyleCnt="0">
        <dgm:presLayoutVars>
          <dgm:dir/>
          <dgm:animLvl val="lvl"/>
          <dgm:resizeHandles val="exact"/>
        </dgm:presLayoutVars>
      </dgm:prSet>
      <dgm:spPr/>
      <dgm:t>
        <a:bodyPr/>
        <a:lstStyle/>
        <a:p>
          <a:endParaRPr lang="en-US"/>
        </a:p>
      </dgm:t>
    </dgm:pt>
    <dgm:pt modelId="{248948F2-F516-4478-B3FB-40C3DEC29CE7}" type="pres">
      <dgm:prSet presAssocID="{036DF4FC-71AB-4902-BE96-B7003D46C052}" presName="composite" presStyleCnt="0"/>
      <dgm:spPr/>
    </dgm:pt>
    <dgm:pt modelId="{5A395BF3-5010-4A13-9EF3-81D27ADEFEC4}" type="pres">
      <dgm:prSet presAssocID="{036DF4FC-71AB-4902-BE96-B7003D46C052}" presName="parTx" presStyleLbl="alignNode1" presStyleIdx="0" presStyleCnt="3">
        <dgm:presLayoutVars>
          <dgm:chMax val="0"/>
          <dgm:chPref val="0"/>
          <dgm:bulletEnabled val="1"/>
        </dgm:presLayoutVars>
      </dgm:prSet>
      <dgm:spPr/>
      <dgm:t>
        <a:bodyPr/>
        <a:lstStyle/>
        <a:p>
          <a:endParaRPr lang="en-US"/>
        </a:p>
      </dgm:t>
    </dgm:pt>
    <dgm:pt modelId="{AE44EC89-902F-4C67-885A-4B10ED4D00B5}" type="pres">
      <dgm:prSet presAssocID="{036DF4FC-71AB-4902-BE96-B7003D46C052}" presName="desTx" presStyleLbl="alignAccFollowNode1" presStyleIdx="0" presStyleCnt="3">
        <dgm:presLayoutVars>
          <dgm:bulletEnabled val="1"/>
        </dgm:presLayoutVars>
      </dgm:prSet>
      <dgm:spPr/>
      <dgm:t>
        <a:bodyPr/>
        <a:lstStyle/>
        <a:p>
          <a:endParaRPr lang="en-US"/>
        </a:p>
      </dgm:t>
    </dgm:pt>
    <dgm:pt modelId="{18F0A523-9631-4883-8893-235731F0F962}" type="pres">
      <dgm:prSet presAssocID="{9A7E9D8E-8596-443C-99EF-52DA6BB9EBFF}" presName="space" presStyleCnt="0"/>
      <dgm:spPr/>
    </dgm:pt>
    <dgm:pt modelId="{A072185F-4995-4B8B-BD12-F8C353B6C913}" type="pres">
      <dgm:prSet presAssocID="{9B1BE1DD-1F1C-4E46-A920-7E8C1D557F84}" presName="composite" presStyleCnt="0"/>
      <dgm:spPr/>
    </dgm:pt>
    <dgm:pt modelId="{656002D5-4538-4E8F-8676-D602208B71AE}" type="pres">
      <dgm:prSet presAssocID="{9B1BE1DD-1F1C-4E46-A920-7E8C1D557F84}" presName="parTx" presStyleLbl="alignNode1" presStyleIdx="1" presStyleCnt="3">
        <dgm:presLayoutVars>
          <dgm:chMax val="0"/>
          <dgm:chPref val="0"/>
          <dgm:bulletEnabled val="1"/>
        </dgm:presLayoutVars>
      </dgm:prSet>
      <dgm:spPr/>
      <dgm:t>
        <a:bodyPr/>
        <a:lstStyle/>
        <a:p>
          <a:endParaRPr lang="en-US"/>
        </a:p>
      </dgm:t>
    </dgm:pt>
    <dgm:pt modelId="{C0F5EF71-EB19-44D9-BAEE-FC2EA94F64EA}" type="pres">
      <dgm:prSet presAssocID="{9B1BE1DD-1F1C-4E46-A920-7E8C1D557F84}" presName="desTx" presStyleLbl="alignAccFollowNode1" presStyleIdx="1" presStyleCnt="3">
        <dgm:presLayoutVars>
          <dgm:bulletEnabled val="1"/>
        </dgm:presLayoutVars>
      </dgm:prSet>
      <dgm:spPr/>
      <dgm:t>
        <a:bodyPr/>
        <a:lstStyle/>
        <a:p>
          <a:endParaRPr lang="en-US"/>
        </a:p>
      </dgm:t>
    </dgm:pt>
    <dgm:pt modelId="{107BE4CE-E7C8-4513-A80F-CE2C536E5C79}" type="pres">
      <dgm:prSet presAssocID="{55890764-45C3-492E-A26A-7F41E5CE9906}" presName="space" presStyleCnt="0"/>
      <dgm:spPr/>
    </dgm:pt>
    <dgm:pt modelId="{CE9058CC-3577-48B0-9DA0-B8E571AA0506}" type="pres">
      <dgm:prSet presAssocID="{03E50C96-B6F0-4191-BEAC-20D604434CCA}" presName="composite" presStyleCnt="0"/>
      <dgm:spPr/>
    </dgm:pt>
    <dgm:pt modelId="{6DB108AB-DD09-4A0C-B33E-7B64A99B6793}" type="pres">
      <dgm:prSet presAssocID="{03E50C96-B6F0-4191-BEAC-20D604434CCA}" presName="parTx" presStyleLbl="alignNode1" presStyleIdx="2" presStyleCnt="3">
        <dgm:presLayoutVars>
          <dgm:chMax val="0"/>
          <dgm:chPref val="0"/>
          <dgm:bulletEnabled val="1"/>
        </dgm:presLayoutVars>
      </dgm:prSet>
      <dgm:spPr/>
      <dgm:t>
        <a:bodyPr/>
        <a:lstStyle/>
        <a:p>
          <a:endParaRPr lang="en-US"/>
        </a:p>
      </dgm:t>
    </dgm:pt>
    <dgm:pt modelId="{A19CB88B-B9BA-424F-BDFF-EAAC762A5337}" type="pres">
      <dgm:prSet presAssocID="{03E50C96-B6F0-4191-BEAC-20D604434CCA}" presName="desTx" presStyleLbl="alignAccFollowNode1" presStyleIdx="2" presStyleCnt="3">
        <dgm:presLayoutVars>
          <dgm:bulletEnabled val="1"/>
        </dgm:presLayoutVars>
      </dgm:prSet>
      <dgm:spPr/>
      <dgm:t>
        <a:bodyPr/>
        <a:lstStyle/>
        <a:p>
          <a:endParaRPr lang="en-US"/>
        </a:p>
      </dgm:t>
    </dgm:pt>
  </dgm:ptLst>
  <dgm:cxnLst>
    <dgm:cxn modelId="{43AC8F73-B01C-4A0C-AC27-E9507A2F73AB}" type="presOf" srcId="{0062024B-5250-4EDB-A0B1-6784B64CC9C5}" destId="{AE44EC89-902F-4C67-885A-4B10ED4D00B5}" srcOrd="0" destOrd="0" presId="urn:microsoft.com/office/officeart/2005/8/layout/hList1"/>
    <dgm:cxn modelId="{17E9FD39-7AB9-47EE-AAD4-C3E30C3F5E94}" type="presOf" srcId="{1BE0E300-26DF-480B-B28B-0F1341A825F3}" destId="{C0F5EF71-EB19-44D9-BAEE-FC2EA94F64EA}" srcOrd="0" destOrd="0" presId="urn:microsoft.com/office/officeart/2005/8/layout/hList1"/>
    <dgm:cxn modelId="{16ED109E-E665-4FFC-8B05-78CB60F1CF64}" srcId="{A73BFA12-A5FD-4931-9B62-7C1320FC9FF4}" destId="{03E50C96-B6F0-4191-BEAC-20D604434CCA}" srcOrd="2" destOrd="0" parTransId="{22185410-3855-4DC4-A567-147275611CC5}" sibTransId="{3367D381-5719-45AD-9DE9-D98D44326A2E}"/>
    <dgm:cxn modelId="{1D4379FF-F99C-4169-A0EE-94047A84496A}" srcId="{A73BFA12-A5FD-4931-9B62-7C1320FC9FF4}" destId="{036DF4FC-71AB-4902-BE96-B7003D46C052}" srcOrd="0" destOrd="0" parTransId="{610B75DD-AAB5-492B-A239-51532EBA47EB}" sibTransId="{9A7E9D8E-8596-443C-99EF-52DA6BB9EBFF}"/>
    <dgm:cxn modelId="{11E9D8F1-5B8F-4D95-90E8-38FB4E23649F}" srcId="{03E50C96-B6F0-4191-BEAC-20D604434CCA}" destId="{00D1D44B-3212-4081-BE7B-FFBF1AB46675}" srcOrd="0" destOrd="0" parTransId="{1B4E831E-C2A3-4A4A-9B40-4D41227036BC}" sibTransId="{871CFB6F-0F0B-4588-B3BD-3FB87FE16EFE}"/>
    <dgm:cxn modelId="{C60DECD0-9C98-400C-9CB0-714418525E17}" type="presOf" srcId="{03E50C96-B6F0-4191-BEAC-20D604434CCA}" destId="{6DB108AB-DD09-4A0C-B33E-7B64A99B6793}" srcOrd="0" destOrd="0" presId="urn:microsoft.com/office/officeart/2005/8/layout/hList1"/>
    <dgm:cxn modelId="{69E55606-093E-4A33-8CA6-AC5621E9FA60}" srcId="{A73BFA12-A5FD-4931-9B62-7C1320FC9FF4}" destId="{9B1BE1DD-1F1C-4E46-A920-7E8C1D557F84}" srcOrd="1" destOrd="0" parTransId="{47F26F33-6AB2-470E-B574-369B0DFDE92F}" sibTransId="{55890764-45C3-492E-A26A-7F41E5CE9906}"/>
    <dgm:cxn modelId="{54854FAC-77D6-419A-81CD-8180814EC2E1}" srcId="{036DF4FC-71AB-4902-BE96-B7003D46C052}" destId="{0062024B-5250-4EDB-A0B1-6784B64CC9C5}" srcOrd="0" destOrd="0" parTransId="{3672D9BC-48CD-4C73-A436-DC7E12680D33}" sibTransId="{CD8222E2-952D-49F7-A9B8-F40B97B6B681}"/>
    <dgm:cxn modelId="{73B7A7C1-5DAB-4AD0-AE2A-AF106AFE4891}" type="presOf" srcId="{A73BFA12-A5FD-4931-9B62-7C1320FC9FF4}" destId="{4BA21E3E-CDAB-425D-9D06-21E934D99F5A}" srcOrd="0" destOrd="0" presId="urn:microsoft.com/office/officeart/2005/8/layout/hList1"/>
    <dgm:cxn modelId="{8AB45DAE-936B-4478-A1F7-ED577E0770FC}" srcId="{9B1BE1DD-1F1C-4E46-A920-7E8C1D557F84}" destId="{1BE0E300-26DF-480B-B28B-0F1341A825F3}" srcOrd="0" destOrd="0" parTransId="{677F7811-3908-475C-9D18-6AFC85734309}" sibTransId="{B8E515FA-515F-4EBD-B85E-D98DAE2F002D}"/>
    <dgm:cxn modelId="{8A16A7E4-2EB9-4B10-8267-6FCF2751E789}" type="presOf" srcId="{00D1D44B-3212-4081-BE7B-FFBF1AB46675}" destId="{A19CB88B-B9BA-424F-BDFF-EAAC762A5337}" srcOrd="0" destOrd="0" presId="urn:microsoft.com/office/officeart/2005/8/layout/hList1"/>
    <dgm:cxn modelId="{48A36702-7424-4381-B33D-7B2C17E5D0C8}" type="presOf" srcId="{036DF4FC-71AB-4902-BE96-B7003D46C052}" destId="{5A395BF3-5010-4A13-9EF3-81D27ADEFEC4}" srcOrd="0" destOrd="0" presId="urn:microsoft.com/office/officeart/2005/8/layout/hList1"/>
    <dgm:cxn modelId="{69982585-4B54-4602-8F8A-AE2166B7A6BD}" type="presOf" srcId="{9B1BE1DD-1F1C-4E46-A920-7E8C1D557F84}" destId="{656002D5-4538-4E8F-8676-D602208B71AE}" srcOrd="0" destOrd="0" presId="urn:microsoft.com/office/officeart/2005/8/layout/hList1"/>
    <dgm:cxn modelId="{18A38697-9689-45B5-8055-8BC7818783E5}" type="presParOf" srcId="{4BA21E3E-CDAB-425D-9D06-21E934D99F5A}" destId="{248948F2-F516-4478-B3FB-40C3DEC29CE7}" srcOrd="0" destOrd="0" presId="urn:microsoft.com/office/officeart/2005/8/layout/hList1"/>
    <dgm:cxn modelId="{721EFC60-CD6F-49D7-9328-7F530ADDF99B}" type="presParOf" srcId="{248948F2-F516-4478-B3FB-40C3DEC29CE7}" destId="{5A395BF3-5010-4A13-9EF3-81D27ADEFEC4}" srcOrd="0" destOrd="0" presId="urn:microsoft.com/office/officeart/2005/8/layout/hList1"/>
    <dgm:cxn modelId="{DA6DB840-43B9-4BE4-B94E-7A93B0EB24BE}" type="presParOf" srcId="{248948F2-F516-4478-B3FB-40C3DEC29CE7}" destId="{AE44EC89-902F-4C67-885A-4B10ED4D00B5}" srcOrd="1" destOrd="0" presId="urn:microsoft.com/office/officeart/2005/8/layout/hList1"/>
    <dgm:cxn modelId="{306C4741-E98F-45D9-96B9-6C6CF21EBAFB}" type="presParOf" srcId="{4BA21E3E-CDAB-425D-9D06-21E934D99F5A}" destId="{18F0A523-9631-4883-8893-235731F0F962}" srcOrd="1" destOrd="0" presId="urn:microsoft.com/office/officeart/2005/8/layout/hList1"/>
    <dgm:cxn modelId="{20FEE84A-863E-44A4-9295-CD509C4BC6EC}" type="presParOf" srcId="{4BA21E3E-CDAB-425D-9D06-21E934D99F5A}" destId="{A072185F-4995-4B8B-BD12-F8C353B6C913}" srcOrd="2" destOrd="0" presId="urn:microsoft.com/office/officeart/2005/8/layout/hList1"/>
    <dgm:cxn modelId="{3848EADE-F0CA-436B-9693-DEFB4172A83B}" type="presParOf" srcId="{A072185F-4995-4B8B-BD12-F8C353B6C913}" destId="{656002D5-4538-4E8F-8676-D602208B71AE}" srcOrd="0" destOrd="0" presId="urn:microsoft.com/office/officeart/2005/8/layout/hList1"/>
    <dgm:cxn modelId="{FF04FBAC-8BED-4B1D-84FC-7B9563AC591E}" type="presParOf" srcId="{A072185F-4995-4B8B-BD12-F8C353B6C913}" destId="{C0F5EF71-EB19-44D9-BAEE-FC2EA94F64EA}" srcOrd="1" destOrd="0" presId="urn:microsoft.com/office/officeart/2005/8/layout/hList1"/>
    <dgm:cxn modelId="{0966D698-1766-44D4-A10D-1BCDE6433BB8}" type="presParOf" srcId="{4BA21E3E-CDAB-425D-9D06-21E934D99F5A}" destId="{107BE4CE-E7C8-4513-A80F-CE2C536E5C79}" srcOrd="3" destOrd="0" presId="urn:microsoft.com/office/officeart/2005/8/layout/hList1"/>
    <dgm:cxn modelId="{A4DA0CF3-ACDD-455C-91C5-C035311C4F04}" type="presParOf" srcId="{4BA21E3E-CDAB-425D-9D06-21E934D99F5A}" destId="{CE9058CC-3577-48B0-9DA0-B8E571AA0506}" srcOrd="4" destOrd="0" presId="urn:microsoft.com/office/officeart/2005/8/layout/hList1"/>
    <dgm:cxn modelId="{7A597557-F3C8-42E0-917A-F5F57DA4ECFF}" type="presParOf" srcId="{CE9058CC-3577-48B0-9DA0-B8E571AA0506}" destId="{6DB108AB-DD09-4A0C-B33E-7B64A99B6793}" srcOrd="0" destOrd="0" presId="urn:microsoft.com/office/officeart/2005/8/layout/hList1"/>
    <dgm:cxn modelId="{42A0530B-23AD-4EFF-8095-4224CACD1366}" type="presParOf" srcId="{CE9058CC-3577-48B0-9DA0-B8E571AA0506}" destId="{A19CB88B-B9BA-424F-BDFF-EAAC762A5337}" srcOrd="1" destOrd="0" presId="urn:microsoft.com/office/officeart/2005/8/layout/hList1"/>
  </dgm:cxnLst>
  <dgm:bg/>
  <dgm:whole/>
</dgm:dataModel>
</file>

<file path=ppt/diagrams/data2.xml><?xml version="1.0" encoding="utf-8"?>
<dgm:dataModel xmlns:dgm="http://schemas.openxmlformats.org/drawingml/2006/diagram" xmlns:a="http://schemas.openxmlformats.org/drawingml/2006/main">
  <dgm:ptLst>
    <dgm:pt modelId="{526B9EEE-DBD4-4EE8-ADF4-A00D70105AB3}" type="doc">
      <dgm:prSet loTypeId="urn:microsoft.com/office/officeart/2005/8/layout/default#5" loCatId="list" qsTypeId="urn:microsoft.com/office/officeart/2005/8/quickstyle/simple1#28" qsCatId="simple" csTypeId="urn:microsoft.com/office/officeart/2005/8/colors/colorful4" csCatId="colorful" phldr="1"/>
      <dgm:spPr/>
      <dgm:t>
        <a:bodyPr/>
        <a:lstStyle/>
        <a:p>
          <a:endParaRPr lang="en-US"/>
        </a:p>
      </dgm:t>
    </dgm:pt>
    <dgm:pt modelId="{9AD57C9D-BEA6-4594-B296-702E4B52F900}">
      <dgm:prSet phldrT="[Text]"/>
      <dgm:spPr/>
      <dgm:t>
        <a:bodyPr/>
        <a:lstStyle/>
        <a:p>
          <a:r>
            <a:rPr lang="en-US" dirty="0" smtClean="0">
              <a:solidFill>
                <a:schemeClr val="bg1"/>
              </a:solidFill>
            </a:rPr>
            <a:t>Personal income</a:t>
          </a:r>
          <a:endParaRPr lang="en-US" dirty="0">
            <a:solidFill>
              <a:schemeClr val="bg1"/>
            </a:solidFill>
          </a:endParaRPr>
        </a:p>
      </dgm:t>
    </dgm:pt>
    <dgm:pt modelId="{405EDC3A-96FD-4A70-B440-46F193DD6E98}" type="parTrans" cxnId="{3081068C-266F-4BBA-98E8-7E2EBEDEE74A}">
      <dgm:prSet/>
      <dgm:spPr/>
      <dgm:t>
        <a:bodyPr/>
        <a:lstStyle/>
        <a:p>
          <a:endParaRPr lang="en-US"/>
        </a:p>
      </dgm:t>
    </dgm:pt>
    <dgm:pt modelId="{FAA3E365-DD7F-45A5-9650-58B4A516307C}" type="sibTrans" cxnId="{3081068C-266F-4BBA-98E8-7E2EBEDEE74A}">
      <dgm:prSet/>
      <dgm:spPr/>
      <dgm:t>
        <a:bodyPr/>
        <a:lstStyle/>
        <a:p>
          <a:endParaRPr lang="en-US"/>
        </a:p>
      </dgm:t>
    </dgm:pt>
    <dgm:pt modelId="{1CC35565-A630-4E5C-A0D7-F54A05CB058E}">
      <dgm:prSet/>
      <dgm:spPr/>
      <dgm:t>
        <a:bodyPr/>
        <a:lstStyle/>
        <a:p>
          <a:r>
            <a:rPr lang="en-US" dirty="0" smtClean="0"/>
            <a:t>Savings</a:t>
          </a:r>
        </a:p>
      </dgm:t>
    </dgm:pt>
    <dgm:pt modelId="{116B88AB-C2C8-48C7-B90C-CCD097D7DB49}" type="parTrans" cxnId="{1FB1E634-1DDA-4CC5-8F79-BC6706CD357C}">
      <dgm:prSet/>
      <dgm:spPr/>
      <dgm:t>
        <a:bodyPr/>
        <a:lstStyle/>
        <a:p>
          <a:endParaRPr lang="en-US"/>
        </a:p>
      </dgm:t>
    </dgm:pt>
    <dgm:pt modelId="{83A1D34E-F7D3-4C52-BC25-55C54BB8BD05}" type="sibTrans" cxnId="{1FB1E634-1DDA-4CC5-8F79-BC6706CD357C}">
      <dgm:prSet/>
      <dgm:spPr/>
      <dgm:t>
        <a:bodyPr/>
        <a:lstStyle/>
        <a:p>
          <a:endParaRPr lang="en-US"/>
        </a:p>
      </dgm:t>
    </dgm:pt>
    <dgm:pt modelId="{B53DC152-E46D-4588-A431-050A2BDC5524}">
      <dgm:prSet/>
      <dgm:spPr/>
      <dgm:t>
        <a:bodyPr/>
        <a:lstStyle/>
        <a:p>
          <a:r>
            <a:rPr lang="en-US" dirty="0" smtClean="0"/>
            <a:t>Interest rates</a:t>
          </a:r>
        </a:p>
      </dgm:t>
    </dgm:pt>
    <dgm:pt modelId="{737ABBB9-2F18-4B04-9EDB-0ECE0F957987}" type="parTrans" cxnId="{0CAB2BA5-8E12-43E2-8558-3C6FA6D3248F}">
      <dgm:prSet/>
      <dgm:spPr/>
      <dgm:t>
        <a:bodyPr/>
        <a:lstStyle/>
        <a:p>
          <a:endParaRPr lang="en-US"/>
        </a:p>
      </dgm:t>
    </dgm:pt>
    <dgm:pt modelId="{C4103390-D1FD-400C-A2B6-2B265D85FF34}" type="sibTrans" cxnId="{0CAB2BA5-8E12-43E2-8558-3C6FA6D3248F}">
      <dgm:prSet/>
      <dgm:spPr/>
      <dgm:t>
        <a:bodyPr/>
        <a:lstStyle/>
        <a:p>
          <a:endParaRPr lang="en-US"/>
        </a:p>
      </dgm:t>
    </dgm:pt>
    <dgm:pt modelId="{18357B89-4D05-47D2-B4E7-A3CF42D5ACE1}" type="pres">
      <dgm:prSet presAssocID="{526B9EEE-DBD4-4EE8-ADF4-A00D70105AB3}" presName="diagram" presStyleCnt="0">
        <dgm:presLayoutVars>
          <dgm:dir/>
          <dgm:resizeHandles val="exact"/>
        </dgm:presLayoutVars>
      </dgm:prSet>
      <dgm:spPr/>
      <dgm:t>
        <a:bodyPr/>
        <a:lstStyle/>
        <a:p>
          <a:endParaRPr lang="en-US"/>
        </a:p>
      </dgm:t>
    </dgm:pt>
    <dgm:pt modelId="{9304F38D-3790-4900-B123-3F3DA016D38B}" type="pres">
      <dgm:prSet presAssocID="{9AD57C9D-BEA6-4594-B296-702E4B52F900}" presName="node" presStyleLbl="node1" presStyleIdx="0" presStyleCnt="3">
        <dgm:presLayoutVars>
          <dgm:bulletEnabled val="1"/>
        </dgm:presLayoutVars>
      </dgm:prSet>
      <dgm:spPr/>
      <dgm:t>
        <a:bodyPr/>
        <a:lstStyle/>
        <a:p>
          <a:endParaRPr lang="en-US"/>
        </a:p>
      </dgm:t>
    </dgm:pt>
    <dgm:pt modelId="{A8681249-1344-44C2-B4CF-8A0E7B7987CD}" type="pres">
      <dgm:prSet presAssocID="{FAA3E365-DD7F-45A5-9650-58B4A516307C}" presName="sibTrans" presStyleCnt="0"/>
      <dgm:spPr/>
    </dgm:pt>
    <dgm:pt modelId="{FF154D3D-A225-4A93-A817-1341775D04EC}" type="pres">
      <dgm:prSet presAssocID="{1CC35565-A630-4E5C-A0D7-F54A05CB058E}" presName="node" presStyleLbl="node1" presStyleIdx="1" presStyleCnt="3">
        <dgm:presLayoutVars>
          <dgm:bulletEnabled val="1"/>
        </dgm:presLayoutVars>
      </dgm:prSet>
      <dgm:spPr/>
      <dgm:t>
        <a:bodyPr/>
        <a:lstStyle/>
        <a:p>
          <a:endParaRPr lang="en-US"/>
        </a:p>
      </dgm:t>
    </dgm:pt>
    <dgm:pt modelId="{ADE31F4A-1008-49A9-A4D6-27B044533BF4}" type="pres">
      <dgm:prSet presAssocID="{83A1D34E-F7D3-4C52-BC25-55C54BB8BD05}" presName="sibTrans" presStyleCnt="0"/>
      <dgm:spPr/>
    </dgm:pt>
    <dgm:pt modelId="{B5FC5A2D-CDAC-406E-A046-8CF31B89B6BD}" type="pres">
      <dgm:prSet presAssocID="{B53DC152-E46D-4588-A431-050A2BDC5524}" presName="node" presStyleLbl="node1" presStyleIdx="2" presStyleCnt="3">
        <dgm:presLayoutVars>
          <dgm:bulletEnabled val="1"/>
        </dgm:presLayoutVars>
      </dgm:prSet>
      <dgm:spPr/>
      <dgm:t>
        <a:bodyPr/>
        <a:lstStyle/>
        <a:p>
          <a:endParaRPr lang="en-US"/>
        </a:p>
      </dgm:t>
    </dgm:pt>
  </dgm:ptLst>
  <dgm:cxnLst>
    <dgm:cxn modelId="{3E5028B6-037D-4E48-8B7E-33D845655785}" type="presOf" srcId="{B53DC152-E46D-4588-A431-050A2BDC5524}" destId="{B5FC5A2D-CDAC-406E-A046-8CF31B89B6BD}" srcOrd="0" destOrd="0" presId="urn:microsoft.com/office/officeart/2005/8/layout/default#5"/>
    <dgm:cxn modelId="{9DCE7391-9D65-473E-99CF-AD2E944D5B83}" type="presOf" srcId="{526B9EEE-DBD4-4EE8-ADF4-A00D70105AB3}" destId="{18357B89-4D05-47D2-B4E7-A3CF42D5ACE1}" srcOrd="0" destOrd="0" presId="urn:microsoft.com/office/officeart/2005/8/layout/default#5"/>
    <dgm:cxn modelId="{D7EAA52E-E500-42C3-B7A2-6F1B392FAB30}" type="presOf" srcId="{9AD57C9D-BEA6-4594-B296-702E4B52F900}" destId="{9304F38D-3790-4900-B123-3F3DA016D38B}" srcOrd="0" destOrd="0" presId="urn:microsoft.com/office/officeart/2005/8/layout/default#5"/>
    <dgm:cxn modelId="{BC5770BE-E8A1-4394-8140-230F688C4114}" type="presOf" srcId="{1CC35565-A630-4E5C-A0D7-F54A05CB058E}" destId="{FF154D3D-A225-4A93-A817-1341775D04EC}" srcOrd="0" destOrd="0" presId="urn:microsoft.com/office/officeart/2005/8/layout/default#5"/>
    <dgm:cxn modelId="{3081068C-266F-4BBA-98E8-7E2EBEDEE74A}" srcId="{526B9EEE-DBD4-4EE8-ADF4-A00D70105AB3}" destId="{9AD57C9D-BEA6-4594-B296-702E4B52F900}" srcOrd="0" destOrd="0" parTransId="{405EDC3A-96FD-4A70-B440-46F193DD6E98}" sibTransId="{FAA3E365-DD7F-45A5-9650-58B4A516307C}"/>
    <dgm:cxn modelId="{0CAB2BA5-8E12-43E2-8558-3C6FA6D3248F}" srcId="{526B9EEE-DBD4-4EE8-ADF4-A00D70105AB3}" destId="{B53DC152-E46D-4588-A431-050A2BDC5524}" srcOrd="2" destOrd="0" parTransId="{737ABBB9-2F18-4B04-9EDB-0ECE0F957987}" sibTransId="{C4103390-D1FD-400C-A2B6-2B265D85FF34}"/>
    <dgm:cxn modelId="{1FB1E634-1DDA-4CC5-8F79-BC6706CD357C}" srcId="{526B9EEE-DBD4-4EE8-ADF4-A00D70105AB3}" destId="{1CC35565-A630-4E5C-A0D7-F54A05CB058E}" srcOrd="1" destOrd="0" parTransId="{116B88AB-C2C8-48C7-B90C-CCD097D7DB49}" sibTransId="{83A1D34E-F7D3-4C52-BC25-55C54BB8BD05}"/>
    <dgm:cxn modelId="{FA74F8DD-E1A3-46EA-B080-83AE2BF16C11}" type="presParOf" srcId="{18357B89-4D05-47D2-B4E7-A3CF42D5ACE1}" destId="{9304F38D-3790-4900-B123-3F3DA016D38B}" srcOrd="0" destOrd="0" presId="urn:microsoft.com/office/officeart/2005/8/layout/default#5"/>
    <dgm:cxn modelId="{12564E5B-5344-4307-8205-E9C357CD6F8B}" type="presParOf" srcId="{18357B89-4D05-47D2-B4E7-A3CF42D5ACE1}" destId="{A8681249-1344-44C2-B4CF-8A0E7B7987CD}" srcOrd="1" destOrd="0" presId="urn:microsoft.com/office/officeart/2005/8/layout/default#5"/>
    <dgm:cxn modelId="{CC801377-6BE0-4FAA-8799-902E23860150}" type="presParOf" srcId="{18357B89-4D05-47D2-B4E7-A3CF42D5ACE1}" destId="{FF154D3D-A225-4A93-A817-1341775D04EC}" srcOrd="2" destOrd="0" presId="urn:microsoft.com/office/officeart/2005/8/layout/default#5"/>
    <dgm:cxn modelId="{C62691FD-7D94-4697-964C-C5AA0C17DD0D}" type="presParOf" srcId="{18357B89-4D05-47D2-B4E7-A3CF42D5ACE1}" destId="{ADE31F4A-1008-49A9-A4D6-27B044533BF4}" srcOrd="3" destOrd="0" presId="urn:microsoft.com/office/officeart/2005/8/layout/default#5"/>
    <dgm:cxn modelId="{D8548AD7-AB02-479D-982D-DB5646A639A7}" type="presParOf" srcId="{18357B89-4D05-47D2-B4E7-A3CF42D5ACE1}" destId="{B5FC5A2D-CDAC-406E-A046-8CF31B89B6BD}" srcOrd="4" destOrd="0" presId="urn:microsoft.com/office/officeart/2005/8/layout/default#5"/>
  </dgm:cxnLst>
  <dgm:bg/>
  <dgm:whole/>
</dgm:dataModel>
</file>

<file path=ppt/diagrams/data3.xml><?xml version="1.0" encoding="utf-8"?>
<dgm:dataModel xmlns:dgm="http://schemas.openxmlformats.org/drawingml/2006/diagram" xmlns:a="http://schemas.openxmlformats.org/drawingml/2006/main">
  <dgm:ptLst>
    <dgm:pt modelId="{F34F62E4-757C-4D8D-8099-B4D103C8A4C6}" type="doc">
      <dgm:prSet loTypeId="urn:microsoft.com/office/officeart/2005/8/layout/default#6" loCatId="list" qsTypeId="urn:microsoft.com/office/officeart/2005/8/quickstyle/simple1#29" qsCatId="simple" csTypeId="urn:microsoft.com/office/officeart/2005/8/colors/colorful4" csCatId="colorful"/>
      <dgm:spPr/>
      <dgm:t>
        <a:bodyPr/>
        <a:lstStyle/>
        <a:p>
          <a:endParaRPr lang="en-US"/>
        </a:p>
      </dgm:t>
    </dgm:pt>
    <dgm:pt modelId="{40F6CB99-9B57-43F7-A75D-A76495157382}">
      <dgm:prSet/>
      <dgm:spPr/>
      <dgm:t>
        <a:bodyPr/>
        <a:lstStyle/>
        <a:p>
          <a:pPr rtl="0"/>
          <a:r>
            <a:rPr lang="en-US" b="0" dirty="0" smtClean="0">
              <a:solidFill>
                <a:schemeClr val="tx1"/>
              </a:solidFill>
            </a:rPr>
            <a:t>Personal Factors</a:t>
          </a:r>
          <a:endParaRPr lang="en-US" b="0" dirty="0">
            <a:solidFill>
              <a:schemeClr val="tx1"/>
            </a:solidFill>
          </a:endParaRPr>
        </a:p>
      </dgm:t>
    </dgm:pt>
    <dgm:pt modelId="{B8A87778-DBC8-4859-9537-328955EDCBDE}" type="parTrans" cxnId="{D2E66104-3886-434E-B398-A1DECA96C1CC}">
      <dgm:prSet/>
      <dgm:spPr/>
      <dgm:t>
        <a:bodyPr/>
        <a:lstStyle/>
        <a:p>
          <a:endParaRPr lang="en-US" b="0">
            <a:solidFill>
              <a:schemeClr val="tx1"/>
            </a:solidFill>
          </a:endParaRPr>
        </a:p>
      </dgm:t>
    </dgm:pt>
    <dgm:pt modelId="{0EEC62B3-F600-4CC6-BBA9-ED9278AA13FB}" type="sibTrans" cxnId="{D2E66104-3886-434E-B398-A1DECA96C1CC}">
      <dgm:prSet/>
      <dgm:spPr/>
      <dgm:t>
        <a:bodyPr/>
        <a:lstStyle/>
        <a:p>
          <a:endParaRPr lang="en-US" b="0">
            <a:solidFill>
              <a:schemeClr val="tx1"/>
            </a:solidFill>
          </a:endParaRPr>
        </a:p>
      </dgm:t>
    </dgm:pt>
    <dgm:pt modelId="{6845C37E-CDE0-4E18-97D6-FE441773E074}">
      <dgm:prSet/>
      <dgm:spPr/>
      <dgm:t>
        <a:bodyPr/>
        <a:lstStyle/>
        <a:p>
          <a:pPr rtl="0"/>
          <a:r>
            <a:rPr lang="en-US" b="0" dirty="0" smtClean="0">
              <a:solidFill>
                <a:schemeClr val="tx1"/>
              </a:solidFill>
            </a:rPr>
            <a:t>Dominance</a:t>
          </a:r>
          <a:endParaRPr lang="en-US" b="0" dirty="0">
            <a:solidFill>
              <a:schemeClr val="tx1"/>
            </a:solidFill>
          </a:endParaRPr>
        </a:p>
      </dgm:t>
    </dgm:pt>
    <dgm:pt modelId="{97CADDB1-FC95-4EBD-82BC-2645DE5DAA80}" type="parTrans" cxnId="{C12BE05B-C473-4A61-BD9B-3E9C3E46E10B}">
      <dgm:prSet/>
      <dgm:spPr/>
      <dgm:t>
        <a:bodyPr/>
        <a:lstStyle/>
        <a:p>
          <a:endParaRPr lang="en-US" b="0">
            <a:solidFill>
              <a:schemeClr val="tx1"/>
            </a:solidFill>
          </a:endParaRPr>
        </a:p>
      </dgm:t>
    </dgm:pt>
    <dgm:pt modelId="{6EE8B331-C980-4198-B3F0-E86C7E378311}" type="sibTrans" cxnId="{C12BE05B-C473-4A61-BD9B-3E9C3E46E10B}">
      <dgm:prSet/>
      <dgm:spPr/>
      <dgm:t>
        <a:bodyPr/>
        <a:lstStyle/>
        <a:p>
          <a:endParaRPr lang="en-US" b="0">
            <a:solidFill>
              <a:schemeClr val="tx1"/>
            </a:solidFill>
          </a:endParaRPr>
        </a:p>
      </dgm:t>
    </dgm:pt>
    <dgm:pt modelId="{C2A278D6-59C3-42C0-A004-27ADFA56819B}">
      <dgm:prSet/>
      <dgm:spPr/>
      <dgm:t>
        <a:bodyPr/>
        <a:lstStyle/>
        <a:p>
          <a:pPr rtl="0"/>
          <a:r>
            <a:rPr lang="en-US" b="0" dirty="0" smtClean="0">
              <a:solidFill>
                <a:schemeClr val="tx1"/>
              </a:solidFill>
            </a:rPr>
            <a:t>Autonomy</a:t>
          </a:r>
          <a:endParaRPr lang="en-US" b="0" dirty="0">
            <a:solidFill>
              <a:schemeClr val="tx1"/>
            </a:solidFill>
          </a:endParaRPr>
        </a:p>
      </dgm:t>
    </dgm:pt>
    <dgm:pt modelId="{B7F22208-014E-4862-8876-26B80D3EBF36}" type="parTrans" cxnId="{0CC15717-0AE4-484F-9B67-EEC8BBF56C31}">
      <dgm:prSet/>
      <dgm:spPr/>
      <dgm:t>
        <a:bodyPr/>
        <a:lstStyle/>
        <a:p>
          <a:endParaRPr lang="en-US" b="0">
            <a:solidFill>
              <a:schemeClr val="tx1"/>
            </a:solidFill>
          </a:endParaRPr>
        </a:p>
      </dgm:t>
    </dgm:pt>
    <dgm:pt modelId="{0F13D10C-4FEB-48DC-BE59-74ECAA808D97}" type="sibTrans" cxnId="{0CC15717-0AE4-484F-9B67-EEC8BBF56C31}">
      <dgm:prSet/>
      <dgm:spPr/>
      <dgm:t>
        <a:bodyPr/>
        <a:lstStyle/>
        <a:p>
          <a:endParaRPr lang="en-US" b="0">
            <a:solidFill>
              <a:schemeClr val="tx1"/>
            </a:solidFill>
          </a:endParaRPr>
        </a:p>
      </dgm:t>
    </dgm:pt>
    <dgm:pt modelId="{0D680F71-B555-4A88-8C50-FB116A67240E}">
      <dgm:prSet/>
      <dgm:spPr/>
      <dgm:t>
        <a:bodyPr/>
        <a:lstStyle/>
        <a:p>
          <a:pPr rtl="0"/>
          <a:r>
            <a:rPr lang="en-US" b="0" dirty="0" smtClean="0">
              <a:solidFill>
                <a:schemeClr val="tx1"/>
              </a:solidFill>
            </a:rPr>
            <a:t>Defensiveness</a:t>
          </a:r>
          <a:endParaRPr lang="en-US" b="0" dirty="0">
            <a:solidFill>
              <a:schemeClr val="tx1"/>
            </a:solidFill>
          </a:endParaRPr>
        </a:p>
      </dgm:t>
    </dgm:pt>
    <dgm:pt modelId="{6CB98EEA-2248-4C28-9744-9C91AD580E03}" type="parTrans" cxnId="{5BA9A516-A98D-4516-9CD4-5149CFF1B56E}">
      <dgm:prSet/>
      <dgm:spPr/>
      <dgm:t>
        <a:bodyPr/>
        <a:lstStyle/>
        <a:p>
          <a:endParaRPr lang="en-US" b="0">
            <a:solidFill>
              <a:schemeClr val="tx1"/>
            </a:solidFill>
          </a:endParaRPr>
        </a:p>
      </dgm:t>
    </dgm:pt>
    <dgm:pt modelId="{96781B17-FC66-4990-A96E-442ECDBBCA94}" type="sibTrans" cxnId="{5BA9A516-A98D-4516-9CD4-5149CFF1B56E}">
      <dgm:prSet/>
      <dgm:spPr/>
      <dgm:t>
        <a:bodyPr/>
        <a:lstStyle/>
        <a:p>
          <a:endParaRPr lang="en-US" b="0">
            <a:solidFill>
              <a:schemeClr val="tx1"/>
            </a:solidFill>
          </a:endParaRPr>
        </a:p>
      </dgm:t>
    </dgm:pt>
    <dgm:pt modelId="{15793462-5F03-48C3-B727-5AF98E771926}">
      <dgm:prSet/>
      <dgm:spPr/>
      <dgm:t>
        <a:bodyPr/>
        <a:lstStyle/>
        <a:p>
          <a:pPr rtl="0"/>
          <a:r>
            <a:rPr lang="en-US" b="0" dirty="0" smtClean="0">
              <a:solidFill>
                <a:schemeClr val="tx1"/>
              </a:solidFill>
            </a:rPr>
            <a:t>Adaptability</a:t>
          </a:r>
          <a:endParaRPr lang="en-US" b="0" dirty="0">
            <a:solidFill>
              <a:schemeClr val="tx1"/>
            </a:solidFill>
          </a:endParaRPr>
        </a:p>
      </dgm:t>
    </dgm:pt>
    <dgm:pt modelId="{0EBE230A-B41D-44C4-BE59-E2B0C43D9ED9}" type="parTrans" cxnId="{8AB72BC2-DFD4-4F1C-B1CD-0E92A7BAE392}">
      <dgm:prSet/>
      <dgm:spPr/>
      <dgm:t>
        <a:bodyPr/>
        <a:lstStyle/>
        <a:p>
          <a:endParaRPr lang="en-US" b="0">
            <a:solidFill>
              <a:schemeClr val="tx1"/>
            </a:solidFill>
          </a:endParaRPr>
        </a:p>
      </dgm:t>
    </dgm:pt>
    <dgm:pt modelId="{58407527-4869-4824-A15C-5503B477C98C}" type="sibTrans" cxnId="{8AB72BC2-DFD4-4F1C-B1CD-0E92A7BAE392}">
      <dgm:prSet/>
      <dgm:spPr/>
      <dgm:t>
        <a:bodyPr/>
        <a:lstStyle/>
        <a:p>
          <a:endParaRPr lang="en-US" b="0">
            <a:solidFill>
              <a:schemeClr val="tx1"/>
            </a:solidFill>
          </a:endParaRPr>
        </a:p>
      </dgm:t>
    </dgm:pt>
    <dgm:pt modelId="{D88D64A7-EB02-40BC-B723-8044D4707D58}">
      <dgm:prSet/>
      <dgm:spPr/>
      <dgm:t>
        <a:bodyPr/>
        <a:lstStyle/>
        <a:p>
          <a:pPr rtl="0"/>
          <a:r>
            <a:rPr lang="en-US" b="0" dirty="0" smtClean="0">
              <a:solidFill>
                <a:schemeClr val="tx1"/>
              </a:solidFill>
            </a:rPr>
            <a:t>Aggressiveness</a:t>
          </a:r>
          <a:endParaRPr lang="en-US" b="0" dirty="0">
            <a:solidFill>
              <a:schemeClr val="tx1"/>
            </a:solidFill>
          </a:endParaRPr>
        </a:p>
      </dgm:t>
    </dgm:pt>
    <dgm:pt modelId="{950A5AE3-EC3A-48C3-919E-E8129D1DC474}" type="parTrans" cxnId="{8A6BC04E-EB9F-4D48-845C-78C595D29981}">
      <dgm:prSet/>
      <dgm:spPr/>
      <dgm:t>
        <a:bodyPr/>
        <a:lstStyle/>
        <a:p>
          <a:endParaRPr lang="en-US" b="0">
            <a:solidFill>
              <a:schemeClr val="tx1"/>
            </a:solidFill>
          </a:endParaRPr>
        </a:p>
      </dgm:t>
    </dgm:pt>
    <dgm:pt modelId="{879A3113-C762-4F11-B209-D04FEE058590}" type="sibTrans" cxnId="{8A6BC04E-EB9F-4D48-845C-78C595D29981}">
      <dgm:prSet/>
      <dgm:spPr/>
      <dgm:t>
        <a:bodyPr/>
        <a:lstStyle/>
        <a:p>
          <a:endParaRPr lang="en-US" b="0">
            <a:solidFill>
              <a:schemeClr val="tx1"/>
            </a:solidFill>
          </a:endParaRPr>
        </a:p>
      </dgm:t>
    </dgm:pt>
    <dgm:pt modelId="{AB5D6893-1003-4391-B8FC-ED2ECF159F45}" type="pres">
      <dgm:prSet presAssocID="{F34F62E4-757C-4D8D-8099-B4D103C8A4C6}" presName="diagram" presStyleCnt="0">
        <dgm:presLayoutVars>
          <dgm:dir/>
          <dgm:resizeHandles val="exact"/>
        </dgm:presLayoutVars>
      </dgm:prSet>
      <dgm:spPr/>
      <dgm:t>
        <a:bodyPr/>
        <a:lstStyle/>
        <a:p>
          <a:endParaRPr lang="en-US"/>
        </a:p>
      </dgm:t>
    </dgm:pt>
    <dgm:pt modelId="{28A7C616-F24E-4495-BA11-0D86B5DF0069}" type="pres">
      <dgm:prSet presAssocID="{40F6CB99-9B57-43F7-A75D-A76495157382}" presName="node" presStyleLbl="node1" presStyleIdx="0" presStyleCnt="6" custLinFactNeighborX="8823" custLinFactNeighborY="2287">
        <dgm:presLayoutVars>
          <dgm:bulletEnabled val="1"/>
        </dgm:presLayoutVars>
      </dgm:prSet>
      <dgm:spPr/>
      <dgm:t>
        <a:bodyPr/>
        <a:lstStyle/>
        <a:p>
          <a:endParaRPr lang="en-US"/>
        </a:p>
      </dgm:t>
    </dgm:pt>
    <dgm:pt modelId="{21BB8DE9-BD06-4EE7-988D-FE5EC22060C8}" type="pres">
      <dgm:prSet presAssocID="{0EEC62B3-F600-4CC6-BBA9-ED9278AA13FB}" presName="sibTrans" presStyleCnt="0"/>
      <dgm:spPr/>
      <dgm:t>
        <a:bodyPr/>
        <a:lstStyle/>
        <a:p>
          <a:endParaRPr lang="en-US"/>
        </a:p>
      </dgm:t>
    </dgm:pt>
    <dgm:pt modelId="{3E6A1A0F-98A5-4C8E-89A5-5DB000729BAE}" type="pres">
      <dgm:prSet presAssocID="{6845C37E-CDE0-4E18-97D6-FE441773E074}" presName="node" presStyleLbl="node1" presStyleIdx="1" presStyleCnt="6" custLinFactNeighborX="5686" custLinFactNeighborY="3758">
        <dgm:presLayoutVars>
          <dgm:bulletEnabled val="1"/>
        </dgm:presLayoutVars>
      </dgm:prSet>
      <dgm:spPr/>
      <dgm:t>
        <a:bodyPr/>
        <a:lstStyle/>
        <a:p>
          <a:endParaRPr lang="en-US"/>
        </a:p>
      </dgm:t>
    </dgm:pt>
    <dgm:pt modelId="{3B3A907D-9B09-45DE-8935-45BB69C5A3DC}" type="pres">
      <dgm:prSet presAssocID="{6EE8B331-C980-4198-B3F0-E86C7E378311}" presName="sibTrans" presStyleCnt="0"/>
      <dgm:spPr/>
      <dgm:t>
        <a:bodyPr/>
        <a:lstStyle/>
        <a:p>
          <a:endParaRPr lang="en-US"/>
        </a:p>
      </dgm:t>
    </dgm:pt>
    <dgm:pt modelId="{3603A864-57C4-4D1E-A421-71FD6063889F}" type="pres">
      <dgm:prSet presAssocID="{C2A278D6-59C3-42C0-A004-27ADFA56819B}" presName="node" presStyleLbl="node1" presStyleIdx="2" presStyleCnt="6" custLinFactNeighborX="2745" custLinFactNeighborY="3758">
        <dgm:presLayoutVars>
          <dgm:bulletEnabled val="1"/>
        </dgm:presLayoutVars>
      </dgm:prSet>
      <dgm:spPr/>
      <dgm:t>
        <a:bodyPr/>
        <a:lstStyle/>
        <a:p>
          <a:endParaRPr lang="en-US"/>
        </a:p>
      </dgm:t>
    </dgm:pt>
    <dgm:pt modelId="{BA85217E-D675-48CE-B0CB-E47B436F26C4}" type="pres">
      <dgm:prSet presAssocID="{0F13D10C-4FEB-48DC-BE59-74ECAA808D97}" presName="sibTrans" presStyleCnt="0"/>
      <dgm:spPr/>
      <dgm:t>
        <a:bodyPr/>
        <a:lstStyle/>
        <a:p>
          <a:endParaRPr lang="en-US"/>
        </a:p>
      </dgm:t>
    </dgm:pt>
    <dgm:pt modelId="{A0F1BADC-37AC-4019-9E36-658C960CCF93}" type="pres">
      <dgm:prSet presAssocID="{0D680F71-B555-4A88-8C50-FB116A67240E}" presName="node" presStyleLbl="node1" presStyleIdx="3" presStyleCnt="6">
        <dgm:presLayoutVars>
          <dgm:bulletEnabled val="1"/>
        </dgm:presLayoutVars>
      </dgm:prSet>
      <dgm:spPr/>
      <dgm:t>
        <a:bodyPr/>
        <a:lstStyle/>
        <a:p>
          <a:endParaRPr lang="en-US"/>
        </a:p>
      </dgm:t>
    </dgm:pt>
    <dgm:pt modelId="{56A03048-301D-4A2E-960D-CE30CE13C1AF}" type="pres">
      <dgm:prSet presAssocID="{96781B17-FC66-4990-A96E-442ECDBBCA94}" presName="sibTrans" presStyleCnt="0"/>
      <dgm:spPr/>
      <dgm:t>
        <a:bodyPr/>
        <a:lstStyle/>
        <a:p>
          <a:endParaRPr lang="en-US"/>
        </a:p>
      </dgm:t>
    </dgm:pt>
    <dgm:pt modelId="{27EAAEA5-7C7E-464D-8F65-EB5CA09D60D6}" type="pres">
      <dgm:prSet presAssocID="{15793462-5F03-48C3-B727-5AF98E771926}" presName="node" presStyleLbl="node1" presStyleIdx="4" presStyleCnt="6">
        <dgm:presLayoutVars>
          <dgm:bulletEnabled val="1"/>
        </dgm:presLayoutVars>
      </dgm:prSet>
      <dgm:spPr/>
      <dgm:t>
        <a:bodyPr/>
        <a:lstStyle/>
        <a:p>
          <a:endParaRPr lang="en-US"/>
        </a:p>
      </dgm:t>
    </dgm:pt>
    <dgm:pt modelId="{63486668-CB0D-4FCA-A9B9-DBE9FF92F379}" type="pres">
      <dgm:prSet presAssocID="{58407527-4869-4824-A15C-5503B477C98C}" presName="sibTrans" presStyleCnt="0"/>
      <dgm:spPr/>
      <dgm:t>
        <a:bodyPr/>
        <a:lstStyle/>
        <a:p>
          <a:endParaRPr lang="en-US"/>
        </a:p>
      </dgm:t>
    </dgm:pt>
    <dgm:pt modelId="{F0CE1308-3E6D-4C9C-A533-07A145CC45C0}" type="pres">
      <dgm:prSet presAssocID="{D88D64A7-EB02-40BC-B723-8044D4707D58}" presName="node" presStyleLbl="node1" presStyleIdx="5" presStyleCnt="6" custLinFactNeighborX="2745">
        <dgm:presLayoutVars>
          <dgm:bulletEnabled val="1"/>
        </dgm:presLayoutVars>
      </dgm:prSet>
      <dgm:spPr/>
      <dgm:t>
        <a:bodyPr/>
        <a:lstStyle/>
        <a:p>
          <a:endParaRPr lang="en-US"/>
        </a:p>
      </dgm:t>
    </dgm:pt>
  </dgm:ptLst>
  <dgm:cxnLst>
    <dgm:cxn modelId="{D24F17DE-DD7F-43CA-938E-AE454BF6E8BE}" type="presOf" srcId="{40F6CB99-9B57-43F7-A75D-A76495157382}" destId="{28A7C616-F24E-4495-BA11-0D86B5DF0069}" srcOrd="0" destOrd="0" presId="urn:microsoft.com/office/officeart/2005/8/layout/default#6"/>
    <dgm:cxn modelId="{34B6AF1B-5875-4B98-8AC3-64E1B4E5F878}" type="presOf" srcId="{C2A278D6-59C3-42C0-A004-27ADFA56819B}" destId="{3603A864-57C4-4D1E-A421-71FD6063889F}" srcOrd="0" destOrd="0" presId="urn:microsoft.com/office/officeart/2005/8/layout/default#6"/>
    <dgm:cxn modelId="{8A6BC04E-EB9F-4D48-845C-78C595D29981}" srcId="{F34F62E4-757C-4D8D-8099-B4D103C8A4C6}" destId="{D88D64A7-EB02-40BC-B723-8044D4707D58}" srcOrd="5" destOrd="0" parTransId="{950A5AE3-EC3A-48C3-919E-E8129D1DC474}" sibTransId="{879A3113-C762-4F11-B209-D04FEE058590}"/>
    <dgm:cxn modelId="{788D71DB-3A0A-4FCC-8ADB-A34FF8CD4B0E}" type="presOf" srcId="{D88D64A7-EB02-40BC-B723-8044D4707D58}" destId="{F0CE1308-3E6D-4C9C-A533-07A145CC45C0}" srcOrd="0" destOrd="0" presId="urn:microsoft.com/office/officeart/2005/8/layout/default#6"/>
    <dgm:cxn modelId="{D2E66104-3886-434E-B398-A1DECA96C1CC}" srcId="{F34F62E4-757C-4D8D-8099-B4D103C8A4C6}" destId="{40F6CB99-9B57-43F7-A75D-A76495157382}" srcOrd="0" destOrd="0" parTransId="{B8A87778-DBC8-4859-9537-328955EDCBDE}" sibTransId="{0EEC62B3-F600-4CC6-BBA9-ED9278AA13FB}"/>
    <dgm:cxn modelId="{481B7501-FD44-4234-9EB3-2C98C1A32812}" type="presOf" srcId="{15793462-5F03-48C3-B727-5AF98E771926}" destId="{27EAAEA5-7C7E-464D-8F65-EB5CA09D60D6}" srcOrd="0" destOrd="0" presId="urn:microsoft.com/office/officeart/2005/8/layout/default#6"/>
    <dgm:cxn modelId="{5BA9A516-A98D-4516-9CD4-5149CFF1B56E}" srcId="{F34F62E4-757C-4D8D-8099-B4D103C8A4C6}" destId="{0D680F71-B555-4A88-8C50-FB116A67240E}" srcOrd="3" destOrd="0" parTransId="{6CB98EEA-2248-4C28-9744-9C91AD580E03}" sibTransId="{96781B17-FC66-4990-A96E-442ECDBBCA94}"/>
    <dgm:cxn modelId="{C12BE05B-C473-4A61-BD9B-3E9C3E46E10B}" srcId="{F34F62E4-757C-4D8D-8099-B4D103C8A4C6}" destId="{6845C37E-CDE0-4E18-97D6-FE441773E074}" srcOrd="1" destOrd="0" parTransId="{97CADDB1-FC95-4EBD-82BC-2645DE5DAA80}" sibTransId="{6EE8B331-C980-4198-B3F0-E86C7E378311}"/>
    <dgm:cxn modelId="{8AB72BC2-DFD4-4F1C-B1CD-0E92A7BAE392}" srcId="{F34F62E4-757C-4D8D-8099-B4D103C8A4C6}" destId="{15793462-5F03-48C3-B727-5AF98E771926}" srcOrd="4" destOrd="0" parTransId="{0EBE230A-B41D-44C4-BE59-E2B0C43D9ED9}" sibTransId="{58407527-4869-4824-A15C-5503B477C98C}"/>
    <dgm:cxn modelId="{5CA9F3B5-80A5-45D9-8B4A-3A5324B8D10B}" type="presOf" srcId="{6845C37E-CDE0-4E18-97D6-FE441773E074}" destId="{3E6A1A0F-98A5-4C8E-89A5-5DB000729BAE}" srcOrd="0" destOrd="0" presId="urn:microsoft.com/office/officeart/2005/8/layout/default#6"/>
    <dgm:cxn modelId="{59FC7F32-2B0C-4957-9B4C-062C48F74AE2}" type="presOf" srcId="{F34F62E4-757C-4D8D-8099-B4D103C8A4C6}" destId="{AB5D6893-1003-4391-B8FC-ED2ECF159F45}" srcOrd="0" destOrd="0" presId="urn:microsoft.com/office/officeart/2005/8/layout/default#6"/>
    <dgm:cxn modelId="{961D8530-E518-4807-8F6A-C79952830DFC}" type="presOf" srcId="{0D680F71-B555-4A88-8C50-FB116A67240E}" destId="{A0F1BADC-37AC-4019-9E36-658C960CCF93}" srcOrd="0" destOrd="0" presId="urn:microsoft.com/office/officeart/2005/8/layout/default#6"/>
    <dgm:cxn modelId="{0CC15717-0AE4-484F-9B67-EEC8BBF56C31}" srcId="{F34F62E4-757C-4D8D-8099-B4D103C8A4C6}" destId="{C2A278D6-59C3-42C0-A004-27ADFA56819B}" srcOrd="2" destOrd="0" parTransId="{B7F22208-014E-4862-8876-26B80D3EBF36}" sibTransId="{0F13D10C-4FEB-48DC-BE59-74ECAA808D97}"/>
    <dgm:cxn modelId="{9CFB7DE5-89E4-4C21-BD21-A27EC0E0AC63}" type="presParOf" srcId="{AB5D6893-1003-4391-B8FC-ED2ECF159F45}" destId="{28A7C616-F24E-4495-BA11-0D86B5DF0069}" srcOrd="0" destOrd="0" presId="urn:microsoft.com/office/officeart/2005/8/layout/default#6"/>
    <dgm:cxn modelId="{DADD019B-281C-4098-B6DE-0D0CF3DFEEF8}" type="presParOf" srcId="{AB5D6893-1003-4391-B8FC-ED2ECF159F45}" destId="{21BB8DE9-BD06-4EE7-988D-FE5EC22060C8}" srcOrd="1" destOrd="0" presId="urn:microsoft.com/office/officeart/2005/8/layout/default#6"/>
    <dgm:cxn modelId="{BE136E1D-7C3D-4BC8-B2CD-2C4808044B39}" type="presParOf" srcId="{AB5D6893-1003-4391-B8FC-ED2ECF159F45}" destId="{3E6A1A0F-98A5-4C8E-89A5-5DB000729BAE}" srcOrd="2" destOrd="0" presId="urn:microsoft.com/office/officeart/2005/8/layout/default#6"/>
    <dgm:cxn modelId="{9B942343-1C02-457A-A7DC-AB64EA6B7323}" type="presParOf" srcId="{AB5D6893-1003-4391-B8FC-ED2ECF159F45}" destId="{3B3A907D-9B09-45DE-8935-45BB69C5A3DC}" srcOrd="3" destOrd="0" presId="urn:microsoft.com/office/officeart/2005/8/layout/default#6"/>
    <dgm:cxn modelId="{24FDCE92-55F3-4AF5-AF6B-B5163C992D1B}" type="presParOf" srcId="{AB5D6893-1003-4391-B8FC-ED2ECF159F45}" destId="{3603A864-57C4-4D1E-A421-71FD6063889F}" srcOrd="4" destOrd="0" presId="urn:microsoft.com/office/officeart/2005/8/layout/default#6"/>
    <dgm:cxn modelId="{24D1F824-3578-40C4-BDF8-CC2C92E6526B}" type="presParOf" srcId="{AB5D6893-1003-4391-B8FC-ED2ECF159F45}" destId="{BA85217E-D675-48CE-B0CB-E47B436F26C4}" srcOrd="5" destOrd="0" presId="urn:microsoft.com/office/officeart/2005/8/layout/default#6"/>
    <dgm:cxn modelId="{4525C830-F8CB-49EA-AE38-E1706EBF407F}" type="presParOf" srcId="{AB5D6893-1003-4391-B8FC-ED2ECF159F45}" destId="{A0F1BADC-37AC-4019-9E36-658C960CCF93}" srcOrd="6" destOrd="0" presId="urn:microsoft.com/office/officeart/2005/8/layout/default#6"/>
    <dgm:cxn modelId="{3B55D60F-C205-448C-8317-BC5A9F5873A8}" type="presParOf" srcId="{AB5D6893-1003-4391-B8FC-ED2ECF159F45}" destId="{56A03048-301D-4A2E-960D-CE30CE13C1AF}" srcOrd="7" destOrd="0" presId="urn:microsoft.com/office/officeart/2005/8/layout/default#6"/>
    <dgm:cxn modelId="{91C53BAF-8A32-4BB7-8782-2004B1DDC9A7}" type="presParOf" srcId="{AB5D6893-1003-4391-B8FC-ED2ECF159F45}" destId="{27EAAEA5-7C7E-464D-8F65-EB5CA09D60D6}" srcOrd="8" destOrd="0" presId="urn:microsoft.com/office/officeart/2005/8/layout/default#6"/>
    <dgm:cxn modelId="{D76EFA8F-9D63-444D-A9AC-EAD04054E88F}" type="presParOf" srcId="{AB5D6893-1003-4391-B8FC-ED2ECF159F45}" destId="{63486668-CB0D-4FCA-A9B9-DBE9FF92F379}" srcOrd="9" destOrd="0" presId="urn:microsoft.com/office/officeart/2005/8/layout/default#6"/>
    <dgm:cxn modelId="{7D684E89-9359-4F59-B5E3-521840251422}" type="presParOf" srcId="{AB5D6893-1003-4391-B8FC-ED2ECF159F45}" destId="{F0CE1308-3E6D-4C9C-A533-07A145CC45C0}" srcOrd="10" destOrd="0" presId="urn:microsoft.com/office/officeart/2005/8/layout/default#6"/>
  </dgm:cxnLst>
  <dgm:bg/>
  <dgm:whole/>
</dgm:dataModel>
</file>

<file path=ppt/diagrams/data4.xml><?xml version="1.0" encoding="utf-8"?>
<dgm:dataModel xmlns:dgm="http://schemas.openxmlformats.org/drawingml/2006/diagram" xmlns:a="http://schemas.openxmlformats.org/drawingml/2006/main">
  <dgm:ptLst>
    <dgm:pt modelId="{E42D26E4-B110-4E2A-B87D-E291BBA564F4}" type="doc">
      <dgm:prSet loTypeId="urn:microsoft.com/office/officeart/2005/8/layout/vList2" loCatId="list" qsTypeId="urn:microsoft.com/office/officeart/2005/8/quickstyle/simple1#30" qsCatId="simple" csTypeId="urn:microsoft.com/office/officeart/2005/8/colors/colorful5" csCatId="colorful" phldr="1"/>
      <dgm:spPr/>
      <dgm:t>
        <a:bodyPr/>
        <a:lstStyle/>
        <a:p>
          <a:endParaRPr lang="en-US"/>
        </a:p>
      </dgm:t>
    </dgm:pt>
    <dgm:pt modelId="{D9166C53-1851-4933-A3A4-F43521E341D8}">
      <dgm:prSet/>
      <dgm:spPr/>
      <dgm:t>
        <a:bodyPr/>
        <a:lstStyle/>
        <a:p>
          <a:pPr rtl="0"/>
          <a:r>
            <a:rPr lang="en-US" dirty="0" smtClean="0">
              <a:solidFill>
                <a:schemeClr val="tx1"/>
              </a:solidFill>
            </a:rPr>
            <a:t>Motivation</a:t>
          </a:r>
          <a:endParaRPr lang="en-US" dirty="0">
            <a:solidFill>
              <a:schemeClr val="tx1"/>
            </a:solidFill>
          </a:endParaRPr>
        </a:p>
      </dgm:t>
    </dgm:pt>
    <dgm:pt modelId="{CDFC6038-38AE-461B-9EBA-77DE622C5C7A}" type="parTrans" cxnId="{BB99F095-4168-45F3-A418-0452D0F3CF76}">
      <dgm:prSet/>
      <dgm:spPr/>
      <dgm:t>
        <a:bodyPr/>
        <a:lstStyle/>
        <a:p>
          <a:endParaRPr lang="en-US">
            <a:solidFill>
              <a:schemeClr val="tx1"/>
            </a:solidFill>
          </a:endParaRPr>
        </a:p>
      </dgm:t>
    </dgm:pt>
    <dgm:pt modelId="{B6C100EC-AE57-4264-970B-DFE1771BFDFA}" type="sibTrans" cxnId="{BB99F095-4168-45F3-A418-0452D0F3CF76}">
      <dgm:prSet/>
      <dgm:spPr/>
      <dgm:t>
        <a:bodyPr/>
        <a:lstStyle/>
        <a:p>
          <a:endParaRPr lang="en-US">
            <a:solidFill>
              <a:schemeClr val="tx1"/>
            </a:solidFill>
          </a:endParaRPr>
        </a:p>
      </dgm:t>
    </dgm:pt>
    <dgm:pt modelId="{AB87ABB5-26E4-4029-9A3B-20F366476DC4}">
      <dgm:prSet/>
      <dgm:spPr/>
      <dgm:t>
        <a:bodyPr/>
        <a:lstStyle/>
        <a:p>
          <a:pPr rtl="0"/>
          <a:r>
            <a:rPr lang="en-US" dirty="0" smtClean="0">
              <a:solidFill>
                <a:schemeClr val="tx1"/>
              </a:solidFill>
            </a:rPr>
            <a:t>Perception</a:t>
          </a:r>
          <a:endParaRPr lang="en-US" dirty="0">
            <a:solidFill>
              <a:schemeClr val="tx1"/>
            </a:solidFill>
          </a:endParaRPr>
        </a:p>
      </dgm:t>
    </dgm:pt>
    <dgm:pt modelId="{C0540CA7-13A3-4894-84A7-4DB2C2272521}" type="parTrans" cxnId="{DFD6D6D4-E71A-47D8-B1CD-54540851A8B4}">
      <dgm:prSet/>
      <dgm:spPr/>
      <dgm:t>
        <a:bodyPr/>
        <a:lstStyle/>
        <a:p>
          <a:endParaRPr lang="en-US">
            <a:solidFill>
              <a:schemeClr val="tx1"/>
            </a:solidFill>
          </a:endParaRPr>
        </a:p>
      </dgm:t>
    </dgm:pt>
    <dgm:pt modelId="{E7185F43-BE7A-46B4-8C68-1B5C01B13567}" type="sibTrans" cxnId="{DFD6D6D4-E71A-47D8-B1CD-54540851A8B4}">
      <dgm:prSet/>
      <dgm:spPr/>
      <dgm:t>
        <a:bodyPr/>
        <a:lstStyle/>
        <a:p>
          <a:endParaRPr lang="en-US">
            <a:solidFill>
              <a:schemeClr val="tx1"/>
            </a:solidFill>
          </a:endParaRPr>
        </a:p>
      </dgm:t>
    </dgm:pt>
    <dgm:pt modelId="{0B509B10-D5A5-4A69-AB19-30DD7BEB2826}">
      <dgm:prSet/>
      <dgm:spPr/>
      <dgm:t>
        <a:bodyPr/>
        <a:lstStyle/>
        <a:p>
          <a:pPr rtl="0"/>
          <a:r>
            <a:rPr lang="en-US" dirty="0" smtClean="0">
              <a:solidFill>
                <a:schemeClr val="tx1"/>
              </a:solidFill>
            </a:rPr>
            <a:t>Learning</a:t>
          </a:r>
          <a:endParaRPr lang="en-US" dirty="0">
            <a:solidFill>
              <a:schemeClr val="tx1"/>
            </a:solidFill>
          </a:endParaRPr>
        </a:p>
      </dgm:t>
    </dgm:pt>
    <dgm:pt modelId="{EFA4914B-AF12-4168-886F-5F90A9EF711B}" type="parTrans" cxnId="{26E3FEE5-F315-4F6F-B24C-BA5C4DF81595}">
      <dgm:prSet/>
      <dgm:spPr/>
      <dgm:t>
        <a:bodyPr/>
        <a:lstStyle/>
        <a:p>
          <a:endParaRPr lang="en-US">
            <a:solidFill>
              <a:schemeClr val="tx1"/>
            </a:solidFill>
          </a:endParaRPr>
        </a:p>
      </dgm:t>
    </dgm:pt>
    <dgm:pt modelId="{9F418D31-3724-47FA-93E0-9780E78C8B7D}" type="sibTrans" cxnId="{26E3FEE5-F315-4F6F-B24C-BA5C4DF81595}">
      <dgm:prSet/>
      <dgm:spPr/>
      <dgm:t>
        <a:bodyPr/>
        <a:lstStyle/>
        <a:p>
          <a:endParaRPr lang="en-US">
            <a:solidFill>
              <a:schemeClr val="tx1"/>
            </a:solidFill>
          </a:endParaRPr>
        </a:p>
      </dgm:t>
    </dgm:pt>
    <dgm:pt modelId="{3FFB3B33-1DF0-4DCB-B47D-C50553754874}">
      <dgm:prSet/>
      <dgm:spPr/>
      <dgm:t>
        <a:bodyPr/>
        <a:lstStyle/>
        <a:p>
          <a:pPr rtl="0"/>
          <a:r>
            <a:rPr lang="en-US" dirty="0" smtClean="0">
              <a:solidFill>
                <a:schemeClr val="tx1"/>
              </a:solidFill>
            </a:rPr>
            <a:t>Beliefs and attitudes</a:t>
          </a:r>
          <a:endParaRPr lang="en-US" dirty="0">
            <a:solidFill>
              <a:schemeClr val="tx1"/>
            </a:solidFill>
          </a:endParaRPr>
        </a:p>
      </dgm:t>
    </dgm:pt>
    <dgm:pt modelId="{D603945F-94E0-4D46-9BF2-3777F9598EA1}" type="parTrans" cxnId="{EA231B33-60C2-4C95-B481-222C064DD2E6}">
      <dgm:prSet/>
      <dgm:spPr/>
      <dgm:t>
        <a:bodyPr/>
        <a:lstStyle/>
        <a:p>
          <a:endParaRPr lang="en-US">
            <a:solidFill>
              <a:schemeClr val="tx1"/>
            </a:solidFill>
          </a:endParaRPr>
        </a:p>
      </dgm:t>
    </dgm:pt>
    <dgm:pt modelId="{1B7D374D-F2B6-41A7-9668-1BD1E308CEBA}" type="sibTrans" cxnId="{EA231B33-60C2-4C95-B481-222C064DD2E6}">
      <dgm:prSet/>
      <dgm:spPr/>
      <dgm:t>
        <a:bodyPr/>
        <a:lstStyle/>
        <a:p>
          <a:endParaRPr lang="en-US">
            <a:solidFill>
              <a:schemeClr val="tx1"/>
            </a:solidFill>
          </a:endParaRPr>
        </a:p>
      </dgm:t>
    </dgm:pt>
    <dgm:pt modelId="{E71416ED-0651-4188-94C0-D1C67DE0F18A}" type="pres">
      <dgm:prSet presAssocID="{E42D26E4-B110-4E2A-B87D-E291BBA564F4}" presName="linear" presStyleCnt="0">
        <dgm:presLayoutVars>
          <dgm:animLvl val="lvl"/>
          <dgm:resizeHandles val="exact"/>
        </dgm:presLayoutVars>
      </dgm:prSet>
      <dgm:spPr/>
      <dgm:t>
        <a:bodyPr/>
        <a:lstStyle/>
        <a:p>
          <a:endParaRPr lang="en-US"/>
        </a:p>
      </dgm:t>
    </dgm:pt>
    <dgm:pt modelId="{C5D4AC03-48D6-4A99-8DD3-916455986B25}" type="pres">
      <dgm:prSet presAssocID="{D9166C53-1851-4933-A3A4-F43521E341D8}" presName="parentText" presStyleLbl="node1" presStyleIdx="0" presStyleCnt="4">
        <dgm:presLayoutVars>
          <dgm:chMax val="0"/>
          <dgm:bulletEnabled val="1"/>
        </dgm:presLayoutVars>
      </dgm:prSet>
      <dgm:spPr/>
      <dgm:t>
        <a:bodyPr/>
        <a:lstStyle/>
        <a:p>
          <a:endParaRPr lang="en-US"/>
        </a:p>
      </dgm:t>
    </dgm:pt>
    <dgm:pt modelId="{733A3FFF-4041-4180-94D6-3E584ED2639B}" type="pres">
      <dgm:prSet presAssocID="{B6C100EC-AE57-4264-970B-DFE1771BFDFA}" presName="spacer" presStyleCnt="0"/>
      <dgm:spPr/>
    </dgm:pt>
    <dgm:pt modelId="{9746DCFA-E61B-465F-ADB8-D0A69B9611C5}" type="pres">
      <dgm:prSet presAssocID="{AB87ABB5-26E4-4029-9A3B-20F366476DC4}" presName="parentText" presStyleLbl="node1" presStyleIdx="1" presStyleCnt="4">
        <dgm:presLayoutVars>
          <dgm:chMax val="0"/>
          <dgm:bulletEnabled val="1"/>
        </dgm:presLayoutVars>
      </dgm:prSet>
      <dgm:spPr/>
      <dgm:t>
        <a:bodyPr/>
        <a:lstStyle/>
        <a:p>
          <a:endParaRPr lang="en-US"/>
        </a:p>
      </dgm:t>
    </dgm:pt>
    <dgm:pt modelId="{755184B0-189D-42A5-B847-A37EB61C542B}" type="pres">
      <dgm:prSet presAssocID="{E7185F43-BE7A-46B4-8C68-1B5C01B13567}" presName="spacer" presStyleCnt="0"/>
      <dgm:spPr/>
    </dgm:pt>
    <dgm:pt modelId="{10B4D608-A894-4ACB-8F45-9E35927F945A}" type="pres">
      <dgm:prSet presAssocID="{0B509B10-D5A5-4A69-AB19-30DD7BEB2826}" presName="parentText" presStyleLbl="node1" presStyleIdx="2" presStyleCnt="4">
        <dgm:presLayoutVars>
          <dgm:chMax val="0"/>
          <dgm:bulletEnabled val="1"/>
        </dgm:presLayoutVars>
      </dgm:prSet>
      <dgm:spPr/>
      <dgm:t>
        <a:bodyPr/>
        <a:lstStyle/>
        <a:p>
          <a:endParaRPr lang="en-US"/>
        </a:p>
      </dgm:t>
    </dgm:pt>
    <dgm:pt modelId="{A4D9C949-EB19-4110-9AA0-4A3F9FD441A2}" type="pres">
      <dgm:prSet presAssocID="{9F418D31-3724-47FA-93E0-9780E78C8B7D}" presName="spacer" presStyleCnt="0"/>
      <dgm:spPr/>
    </dgm:pt>
    <dgm:pt modelId="{5FBEFD17-88D3-429B-903D-782779D24E2F}" type="pres">
      <dgm:prSet presAssocID="{3FFB3B33-1DF0-4DCB-B47D-C50553754874}" presName="parentText" presStyleLbl="node1" presStyleIdx="3" presStyleCnt="4">
        <dgm:presLayoutVars>
          <dgm:chMax val="0"/>
          <dgm:bulletEnabled val="1"/>
        </dgm:presLayoutVars>
      </dgm:prSet>
      <dgm:spPr/>
      <dgm:t>
        <a:bodyPr/>
        <a:lstStyle/>
        <a:p>
          <a:endParaRPr lang="en-US"/>
        </a:p>
      </dgm:t>
    </dgm:pt>
  </dgm:ptLst>
  <dgm:cxnLst>
    <dgm:cxn modelId="{EA231B33-60C2-4C95-B481-222C064DD2E6}" srcId="{E42D26E4-B110-4E2A-B87D-E291BBA564F4}" destId="{3FFB3B33-1DF0-4DCB-B47D-C50553754874}" srcOrd="3" destOrd="0" parTransId="{D603945F-94E0-4D46-9BF2-3777F9598EA1}" sibTransId="{1B7D374D-F2B6-41A7-9668-1BD1E308CEBA}"/>
    <dgm:cxn modelId="{BB99F095-4168-45F3-A418-0452D0F3CF76}" srcId="{E42D26E4-B110-4E2A-B87D-E291BBA564F4}" destId="{D9166C53-1851-4933-A3A4-F43521E341D8}" srcOrd="0" destOrd="0" parTransId="{CDFC6038-38AE-461B-9EBA-77DE622C5C7A}" sibTransId="{B6C100EC-AE57-4264-970B-DFE1771BFDFA}"/>
    <dgm:cxn modelId="{26E3FEE5-F315-4F6F-B24C-BA5C4DF81595}" srcId="{E42D26E4-B110-4E2A-B87D-E291BBA564F4}" destId="{0B509B10-D5A5-4A69-AB19-30DD7BEB2826}" srcOrd="2" destOrd="0" parTransId="{EFA4914B-AF12-4168-886F-5F90A9EF711B}" sibTransId="{9F418D31-3724-47FA-93E0-9780E78C8B7D}"/>
    <dgm:cxn modelId="{3DE77B50-1250-4257-AEE8-70E282B039BC}" type="presOf" srcId="{AB87ABB5-26E4-4029-9A3B-20F366476DC4}" destId="{9746DCFA-E61B-465F-ADB8-D0A69B9611C5}" srcOrd="0" destOrd="0" presId="urn:microsoft.com/office/officeart/2005/8/layout/vList2"/>
    <dgm:cxn modelId="{1D8C224D-3C2D-4068-9004-EC69B4CB749A}" type="presOf" srcId="{0B509B10-D5A5-4A69-AB19-30DD7BEB2826}" destId="{10B4D608-A894-4ACB-8F45-9E35927F945A}" srcOrd="0" destOrd="0" presId="urn:microsoft.com/office/officeart/2005/8/layout/vList2"/>
    <dgm:cxn modelId="{F00300C8-C75F-4C3A-8E17-ACAB23A65BBA}" type="presOf" srcId="{E42D26E4-B110-4E2A-B87D-E291BBA564F4}" destId="{E71416ED-0651-4188-94C0-D1C67DE0F18A}" srcOrd="0" destOrd="0" presId="urn:microsoft.com/office/officeart/2005/8/layout/vList2"/>
    <dgm:cxn modelId="{DFD6D6D4-E71A-47D8-B1CD-54540851A8B4}" srcId="{E42D26E4-B110-4E2A-B87D-E291BBA564F4}" destId="{AB87ABB5-26E4-4029-9A3B-20F366476DC4}" srcOrd="1" destOrd="0" parTransId="{C0540CA7-13A3-4894-84A7-4DB2C2272521}" sibTransId="{E7185F43-BE7A-46B4-8C68-1B5C01B13567}"/>
    <dgm:cxn modelId="{392E2ECB-01B3-4C65-890F-29874BAB9848}" type="presOf" srcId="{D9166C53-1851-4933-A3A4-F43521E341D8}" destId="{C5D4AC03-48D6-4A99-8DD3-916455986B25}" srcOrd="0" destOrd="0" presId="urn:microsoft.com/office/officeart/2005/8/layout/vList2"/>
    <dgm:cxn modelId="{7A789953-2512-4D0C-AE45-F2770902AEE4}" type="presOf" srcId="{3FFB3B33-1DF0-4DCB-B47D-C50553754874}" destId="{5FBEFD17-88D3-429B-903D-782779D24E2F}" srcOrd="0" destOrd="0" presId="urn:microsoft.com/office/officeart/2005/8/layout/vList2"/>
    <dgm:cxn modelId="{A6C2CF8A-EE68-49AF-A6CC-F2B685081159}" type="presParOf" srcId="{E71416ED-0651-4188-94C0-D1C67DE0F18A}" destId="{C5D4AC03-48D6-4A99-8DD3-916455986B25}" srcOrd="0" destOrd="0" presId="urn:microsoft.com/office/officeart/2005/8/layout/vList2"/>
    <dgm:cxn modelId="{D9DBBF8D-C185-4A40-B412-692F0B4FE088}" type="presParOf" srcId="{E71416ED-0651-4188-94C0-D1C67DE0F18A}" destId="{733A3FFF-4041-4180-94D6-3E584ED2639B}" srcOrd="1" destOrd="0" presId="urn:microsoft.com/office/officeart/2005/8/layout/vList2"/>
    <dgm:cxn modelId="{2238BD2B-CFA2-42EE-85B9-4B6F62FD7204}" type="presParOf" srcId="{E71416ED-0651-4188-94C0-D1C67DE0F18A}" destId="{9746DCFA-E61B-465F-ADB8-D0A69B9611C5}" srcOrd="2" destOrd="0" presId="urn:microsoft.com/office/officeart/2005/8/layout/vList2"/>
    <dgm:cxn modelId="{5FDBFD22-3428-44AB-9CE5-7CE99D66037E}" type="presParOf" srcId="{E71416ED-0651-4188-94C0-D1C67DE0F18A}" destId="{755184B0-189D-42A5-B847-A37EB61C542B}" srcOrd="3" destOrd="0" presId="urn:microsoft.com/office/officeart/2005/8/layout/vList2"/>
    <dgm:cxn modelId="{A9CB637E-0747-437A-B1CE-BF2113012873}" type="presParOf" srcId="{E71416ED-0651-4188-94C0-D1C67DE0F18A}" destId="{10B4D608-A894-4ACB-8F45-9E35927F945A}" srcOrd="4" destOrd="0" presId="urn:microsoft.com/office/officeart/2005/8/layout/vList2"/>
    <dgm:cxn modelId="{F52591A3-0C75-4750-BE66-41CCB9A7181A}" type="presParOf" srcId="{E71416ED-0651-4188-94C0-D1C67DE0F18A}" destId="{A4D9C949-EB19-4110-9AA0-4A3F9FD441A2}" srcOrd="5" destOrd="0" presId="urn:microsoft.com/office/officeart/2005/8/layout/vList2"/>
    <dgm:cxn modelId="{F3FF6B49-01ED-4ACD-8A27-2C77F5154CC6}" type="presParOf" srcId="{E71416ED-0651-4188-94C0-D1C67DE0F18A}" destId="{5FBEFD17-88D3-429B-903D-782779D24E2F}" srcOrd="6"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5">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6">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3/15/2013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FD6744F-ED59-4184-AB19-B74CDFA1A3DC}" type="slidenum">
              <a:rPr lang="en-US" smtClean="0"/>
              <a:pPr/>
              <a:t>3</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04B6092D-63BB-42F6-81A2-EEEE099AA9B7}" type="slidenum">
              <a:rPr lang="en-US" smtClean="0"/>
              <a:pPr/>
              <a:t>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What have you recently purchased that cost over $100? Write down all the reasons you purchased this particular item.</a:t>
            </a:r>
          </a:p>
          <a:p>
            <a:endParaRPr lang="en-US" i="1" smtClean="0"/>
          </a:p>
          <a:p>
            <a:r>
              <a:rPr lang="en-US" smtClean="0"/>
              <a:t>Because students are all consumers—it is interesting to start the class with a discussion of products they have recently purchased. When you ask them why they purchased a particular item or product, you can bring them through many topics in this chapter including the characteristics that affect consumer behavior (cultural, social, personal, and psychological). You can also try to determine the process they went through including how and where they searched for information and how they evaluated their alternatives. Finally, ask them how they feel about their purchase (postpurchase behavior). This discussion will lead nicely to the next slide which is the Model of Buyer Behavior.</a:t>
            </a:r>
          </a:p>
          <a:p>
            <a:endParaRPr lang="en-US" smtClean="0"/>
          </a:p>
          <a:p>
            <a:r>
              <a:rPr lang="en-US" smtClean="0"/>
              <a:t>Consumers make many buying decisions every day, and the buying decision is the focal point of the marketer’s effort. Most large companies research consumer buying decisions in great detail to answer questions about what consumers buy, where they buy, how and how much they buy, when they buy, and why they buy. Marketers can study actual consumer purchases to find out what they buy, where, and how much. But learning about the </a:t>
            </a:r>
            <a:r>
              <a:rPr lang="en-US" i="1" smtClean="0"/>
              <a:t>whys</a:t>
            </a:r>
            <a:r>
              <a:rPr lang="en-US" smtClean="0"/>
              <a:t> of consumer buying behavior is not so easy—the answers are often locked deep within the consumer’s mind. Often, consumers themselves don’t know exactly what influences their purchases. </a:t>
            </a:r>
          </a:p>
          <a:p>
            <a:endParaRPr lang="en-US" smtClean="0"/>
          </a:p>
        </p:txBody>
      </p:sp>
      <p:sp>
        <p:nvSpPr>
          <p:cNvPr id="17411" name="Slide Number Placeholder 3"/>
          <p:cNvSpPr>
            <a:spLocks noGrp="1"/>
          </p:cNvSpPr>
          <p:nvPr>
            <p:ph type="sldNum" sz="quarter" idx="5"/>
          </p:nvPr>
        </p:nvSpPr>
        <p:spPr bwMode="auto">
          <a:noFill/>
          <a:ln>
            <a:miter lim="800000"/>
            <a:headEnd/>
            <a:tailEnd/>
          </a:ln>
        </p:spPr>
        <p:txBody>
          <a:bodyPr/>
          <a:lstStyle/>
          <a:p>
            <a:fld id="{B8EC82D3-A852-4DFC-BA1E-EDD7019D2F94}"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2C91098-C449-4F75-8ED1-F34405D03D1F}" type="slidenum">
              <a:rPr lang="en-US" smtClean="0"/>
              <a:pPr/>
              <a:t>6</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r>
              <a:rPr lang="en-US" b="1" dirty="0" smtClean="0"/>
              <a:t>Note to Instructor</a:t>
            </a:r>
          </a:p>
          <a:p>
            <a:r>
              <a:rPr lang="en-US" dirty="0" smtClean="0"/>
              <a:t>Figure 5.1   Understanding the </a:t>
            </a:r>
            <a:r>
              <a:rPr lang="en-US" i="1" dirty="0" smtClean="0"/>
              <a:t>whys of buying </a:t>
            </a:r>
            <a:r>
              <a:rPr lang="en-US" dirty="0" smtClean="0"/>
              <a:t>behavior is very difficult. Says one expert, “The mind is a whirling, swirling, jumbled mass of neurons</a:t>
            </a:r>
          </a:p>
          <a:p>
            <a:r>
              <a:rPr lang="en-US" dirty="0" smtClean="0"/>
              <a:t>bouncing around…”</a:t>
            </a:r>
          </a:p>
          <a:p>
            <a:endParaRPr lang="en-US" dirty="0" smtClean="0"/>
          </a:p>
          <a:p>
            <a:endParaRPr lang="en-US" dirty="0" smtClean="0"/>
          </a:p>
          <a:p>
            <a:r>
              <a:rPr lang="en-US" dirty="0" smtClean="0"/>
              <a:t>It is interesting to talk about the buyer’s black box and one of the largest challenges in marketing is to understand what happens in this black box. Students will enjoy this video by </a:t>
            </a:r>
            <a:r>
              <a:rPr lang="en-US" dirty="0" err="1" smtClean="0"/>
              <a:t>Derren</a:t>
            </a:r>
            <a:r>
              <a:rPr lang="en-US" dirty="0" smtClean="0"/>
              <a:t> Brown. It is unclear how he obtains his results and how scientific this is, but it will certainly have students realize the mystery of the consumer’s brain.</a:t>
            </a:r>
          </a:p>
          <a:p>
            <a:endParaRPr lang="en-US" dirty="0" smtClean="0"/>
          </a:p>
          <a:p>
            <a:r>
              <a:rPr lang="en-US" dirty="0" smtClean="0"/>
              <a:t>The central question for marketers is this: How do consumers respond to various marketing efforts the company might use? The starting point is the stimulus-response model of buyer behavior shown in Figure 5.1. This figure shows that marketing and other stimuli enter the consumer’s “black box” and produce certain responses. Marketers must figure out what is in the buyer’s black box.</a:t>
            </a:r>
          </a:p>
          <a:p>
            <a:r>
              <a:rPr lang="en-US" dirty="0" smtClean="0"/>
              <a:t>Marketing stimuli consist of the four Ps: product, price, place, and promotion. Other stimuli include major forces and events in the buyer’s environment: economic, technological, social, and cultural. All these inputs enter the buyer’s black box, where they are turned into a set of buyer responses—the buyer’s brand and company relationship behavior and what he or she buys, when, where, and how much.</a:t>
            </a:r>
          </a:p>
          <a:p>
            <a:r>
              <a:rPr lang="en-US" dirty="0" smtClean="0"/>
              <a:t>Marketers want to understand how the stimuli are changed into responses inside the consumer’s black box, which has two parts. First, the buyer’s characteristics influence how he or she perceives and reacts to the stimuli. Second, the buyer’s decision process itself affects his or her behavior. We look first at buyer characteristics as they affect buyer behavior and then discuss the buyer decision process.</a:t>
            </a:r>
          </a:p>
          <a:p>
            <a:endParaRPr lang="en-US" dirty="0" smtClean="0"/>
          </a:p>
        </p:txBody>
      </p:sp>
      <p:sp>
        <p:nvSpPr>
          <p:cNvPr id="19459" name="Slide Number Placeholder 3"/>
          <p:cNvSpPr>
            <a:spLocks noGrp="1"/>
          </p:cNvSpPr>
          <p:nvPr>
            <p:ph type="sldNum" sz="quarter" idx="5"/>
          </p:nvPr>
        </p:nvSpPr>
        <p:spPr bwMode="auto">
          <a:noFill/>
          <a:ln>
            <a:miter lim="800000"/>
            <a:headEnd/>
            <a:tailEnd/>
          </a:ln>
        </p:spPr>
        <p:txBody>
          <a:bodyPr/>
          <a:lstStyle/>
          <a:p>
            <a:fld id="{4C73D6C7-34FA-4B58-8653-98D270ECBEDF}"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r>
              <a:rPr lang="en-US" smtClean="0"/>
              <a:t>Consumer purchases are influenced strongly by cultural, social, personal, and psychological characteristics, as shown in Figure 5.2. For the most part, marketers cannot control such factors, but they must take them into account.</a:t>
            </a:r>
          </a:p>
          <a:p>
            <a:endParaRPr lang="en-US" smtClean="0"/>
          </a:p>
          <a:p>
            <a:endParaRPr lang="en-US" smtClean="0"/>
          </a:p>
          <a:p>
            <a:endParaRPr lang="en-US" smtClean="0"/>
          </a:p>
          <a:p>
            <a:r>
              <a:rPr lang="en-US" smtClean="0"/>
              <a:t>Discussion Question: Many levels of factors affect our buying behavior—from broad cultural and social influences to motivations, beliefs, and attitudes lying deep within us.</a:t>
            </a:r>
          </a:p>
          <a:p>
            <a:r>
              <a:rPr lang="en-US" smtClean="0"/>
              <a:t> For example, why </a:t>
            </a:r>
            <a:r>
              <a:rPr lang="en-US" i="1" smtClean="0"/>
              <a:t>did you buy that specific </a:t>
            </a:r>
            <a:r>
              <a:rPr lang="en-US" smtClean="0"/>
              <a:t>cell phone?</a:t>
            </a:r>
          </a:p>
        </p:txBody>
      </p:sp>
      <p:sp>
        <p:nvSpPr>
          <p:cNvPr id="21507" name="Slide Number Placeholder 3"/>
          <p:cNvSpPr>
            <a:spLocks noGrp="1"/>
          </p:cNvSpPr>
          <p:nvPr>
            <p:ph type="sldNum" sz="quarter" idx="5"/>
          </p:nvPr>
        </p:nvSpPr>
        <p:spPr bwMode="auto">
          <a:noFill/>
          <a:ln>
            <a:miter lim="800000"/>
            <a:headEnd/>
            <a:tailEnd/>
          </a:ln>
        </p:spPr>
        <p:txBody>
          <a:bodyPr/>
          <a:lstStyle/>
          <a:p>
            <a:fld id="{6C6108C1-B94B-4D1D-91D1-60B7FA5ECB9B}"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noTextEdi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a:lstStyle/>
          <a:p>
            <a:r>
              <a:rPr lang="en-US" b="1" smtClean="0"/>
              <a:t>Cultural Factors</a:t>
            </a:r>
          </a:p>
          <a:p>
            <a:r>
              <a:rPr lang="en-US" smtClean="0"/>
              <a:t>Cultural factors exert a broad and deep influence on consumer behavior. Marketers need to understand the role played by the buyer’s </a:t>
            </a:r>
            <a:r>
              <a:rPr lang="en-US" i="1" smtClean="0"/>
              <a:t>culture, subculture</a:t>
            </a:r>
            <a:r>
              <a:rPr lang="en-US" smtClean="0"/>
              <a:t>, and </a:t>
            </a:r>
            <a:r>
              <a:rPr lang="en-US" i="1" smtClean="0"/>
              <a:t>social class</a:t>
            </a:r>
            <a:r>
              <a:rPr lang="en-US" smtClean="0"/>
              <a:t>.</a:t>
            </a:r>
          </a:p>
          <a:p>
            <a:r>
              <a:rPr lang="en-US" b="1" i="1" smtClean="0"/>
              <a:t>Culture </a:t>
            </a:r>
          </a:p>
          <a:p>
            <a:r>
              <a:rPr lang="en-US" b="1" smtClean="0"/>
              <a:t>Culture</a:t>
            </a:r>
            <a:r>
              <a:rPr lang="en-US" smtClean="0"/>
              <a:t> is the most basic cause of a person’s wants and behavior. Human behavior is largely learned. Growing up in a society, a child learns basic values, perceptions, wants, and behaviors from his or her family and other important institutions. A child in the United States normally learns or is exposed to the following values: achievement and success, individualism, freedom, hard work, activity and involvement, efficiency and practicality, material comfort, youthfulness, and fitness and health. Every group or society has a culture, and cultural influences on buying behavior may vary greatly from both county to county and country to country. </a:t>
            </a:r>
          </a:p>
          <a:p>
            <a:r>
              <a:rPr lang="en-US" smtClean="0"/>
              <a:t>Marketers are always trying to spot </a:t>
            </a:r>
            <a:r>
              <a:rPr lang="en-US" i="1" smtClean="0"/>
              <a:t>cultural shifts</a:t>
            </a:r>
            <a:r>
              <a:rPr lang="en-US" smtClean="0"/>
              <a:t> so as to discover new products that might be wanted. For example, the cultural shift toward greater concern about health and fitness has created a huge industry for health-and-fitness services, exercise equipment and clothing, organic foods, and a variety of diets.</a:t>
            </a:r>
          </a:p>
        </p:txBody>
      </p:sp>
      <p:sp>
        <p:nvSpPr>
          <p:cNvPr id="23555" name="Slide Number Placeholder 3"/>
          <p:cNvSpPr>
            <a:spLocks noGrp="1"/>
          </p:cNvSpPr>
          <p:nvPr>
            <p:ph type="sldNum" sz="quarter" idx="5"/>
          </p:nvPr>
        </p:nvSpPr>
        <p:spPr bwMode="auto">
          <a:noFill/>
          <a:ln>
            <a:miter lim="800000"/>
            <a:headEnd/>
            <a:tailEnd/>
          </a:ln>
        </p:spPr>
        <p:txBody>
          <a:bodyPr/>
          <a:lstStyle/>
          <a:p>
            <a:fld id="{89D2BCEC-A843-4235-A8ED-CFF42AEC59D9}"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p:txBody>
          <a:bodyPr>
            <a:normAutofit fontScale="70000" lnSpcReduction="20000"/>
          </a:bodyPr>
          <a:lstStyle/>
          <a:p>
            <a:pPr>
              <a:defRPr/>
            </a:pPr>
            <a:r>
              <a:rPr lang="en-US" dirty="0" smtClean="0">
                <a:ea typeface="ＭＳ Ｐゴシック" charset="-128"/>
              </a:rPr>
              <a:t>Each culture contains smaller </a:t>
            </a:r>
            <a:r>
              <a:rPr lang="en-US" b="1" dirty="0" smtClean="0">
                <a:ea typeface="ＭＳ Ｐゴシック" charset="-128"/>
              </a:rPr>
              <a:t>subcultures</a:t>
            </a:r>
            <a:r>
              <a:rPr lang="en-US" dirty="0" smtClean="0">
                <a:ea typeface="ＭＳ Ｐゴシック" charset="-128"/>
              </a:rPr>
              <a:t>, or groups of people with shared value systems based on common life experiences and situations. Subcultures include nationalities, religions, racial groups, and geographic regions. Many subcultures make up important market segments, and marketers often design products and marketing programs tailored to their needs. Examples of three such important subculture groups are Hispanic American, African American, and Asian American consumers.</a:t>
            </a:r>
          </a:p>
          <a:p>
            <a:pPr>
              <a:defRPr/>
            </a:pPr>
            <a:endParaRPr lang="en-US" b="1" dirty="0" smtClean="0">
              <a:ea typeface="ＭＳ Ｐゴシック" charset="-128"/>
            </a:endParaRPr>
          </a:p>
          <a:p>
            <a:pPr>
              <a:defRPr/>
            </a:pPr>
            <a:r>
              <a:rPr lang="en-US" b="1" dirty="0" smtClean="0">
                <a:ea typeface="ＭＳ Ｐゴシック" charset="-128"/>
              </a:rPr>
              <a:t>Discussion Question</a:t>
            </a:r>
          </a:p>
          <a:p>
            <a:pPr>
              <a:defRPr/>
            </a:pPr>
            <a:r>
              <a:rPr lang="en-US" i="1" dirty="0" smtClean="0">
                <a:ea typeface="ＭＳ Ｐゴシック" charset="-128"/>
              </a:rPr>
              <a:t>What subculture do you belong to? How does this influence you as a consumer?</a:t>
            </a:r>
          </a:p>
          <a:p>
            <a:pPr>
              <a:defRPr/>
            </a:pPr>
            <a:r>
              <a:rPr lang="en-US" dirty="0" smtClean="0">
                <a:ea typeface="ＭＳ Ｐゴシック" charset="-128"/>
              </a:rPr>
              <a:t>Although Hispanic consumers share many characteristics and behaviors with the mainstream buying public, there are also distinct differences. They tend to be deeply family oriented and make shopping a family affair—children have a big say in what brands they buy. Older, first-generation Hispanic consumers tend to be very brand loyal and to favor brands and sellers who show special interest in them. Younger Hispanics, however, have shown increasing price sensitivity in recent years and a willingness to switch to store brands. </a:t>
            </a:r>
          </a:p>
          <a:p>
            <a:pPr>
              <a:defRPr/>
            </a:pPr>
            <a:r>
              <a:rPr lang="en-US" dirty="0" smtClean="0">
                <a:ea typeface="ＭＳ Ｐゴシック" charset="-128"/>
              </a:rPr>
              <a:t>Within the Hispanic market, there exist many distinct subsegments based on nationality, age, income, and other factors. A company’s product or message may be more relevant to one nationality over another, such as Mexicans, Costa Ricans, Argentineans, or Cubans. Companies must also vary their pitches across different Hispanic economic segments. </a:t>
            </a:r>
          </a:p>
          <a:p>
            <a:pPr>
              <a:defRPr/>
            </a:pPr>
            <a:r>
              <a:rPr lang="en-US" dirty="0" smtClean="0">
                <a:ea typeface="ＭＳ Ｐゴシック" charset="-128"/>
              </a:rPr>
              <a:t>Similarly, Hispanic consumers shop for groceries three times more often than the general U.S. shopper, so Nestlé, General Mills, and other food companies compete heavily to get their brands into Hispanic shoppers’ grocery carts. For example, Nestlé targets Hispanic family buyers with its extensive Construye el Mejor Nido (Create the Best Nest) marketing campaign, which connects Nestlé’s products with family nutrition and wellness resources. The multi-pronged campaign includes a bilingual website (www.elmejornido.com), a Facebook page, Spanish-language television ads, sampling, and in-store marketing. No matter what the medium, the Construye el Mejor Nido campaign focuses heavily on how Nestlé and its brands help to build family togetherness and wellbeing. For example, four Hispanic mothers blog on the website, offering tips on parenting and healthy eating.</a:t>
            </a:r>
          </a:p>
          <a:p>
            <a:pPr>
              <a:defRPr/>
            </a:pPr>
            <a:r>
              <a:rPr lang="en-US" dirty="0" smtClean="0">
                <a:ea typeface="ＭＳ Ｐゴシック" charset="-128"/>
              </a:rPr>
              <a:t> </a:t>
            </a:r>
          </a:p>
          <a:p>
            <a:pPr>
              <a:defRPr/>
            </a:pPr>
            <a:r>
              <a:rPr lang="en-US" b="1" dirty="0" smtClean="0">
                <a:ea typeface="ＭＳ Ｐゴシック" charset="-128"/>
              </a:rPr>
              <a:t>African American Consumers</a:t>
            </a:r>
            <a:r>
              <a:rPr lang="en-US" dirty="0" smtClean="0">
                <a:ea typeface="ＭＳ Ｐゴシック" charset="-128"/>
              </a:rPr>
              <a:t> The U.S. African American population is growing in affluence and sophistication. In recent years, many companies have developed special products, appeals, and marketing programs for African American consumers. For example, Procter &amp; Gamble has long been the leader in African American advertising, spending nearly twice as much as the second-place spender. P&amp;G also tailors products to the specific needs of black consumers. For example, its CoverGirl Queen Latifah line is specially formulated “to celebrate the beauty of women of color.” </a:t>
            </a:r>
          </a:p>
          <a:p>
            <a:pPr>
              <a:defRPr/>
            </a:pPr>
            <a:r>
              <a:rPr lang="en-US" b="1" dirty="0" smtClean="0">
                <a:ea typeface="ＭＳ Ｐゴシック" charset="-128"/>
              </a:rPr>
              <a:t>Asian American Consumers</a:t>
            </a:r>
            <a:r>
              <a:rPr lang="en-US" dirty="0" smtClean="0">
                <a:ea typeface="ＭＳ Ｐゴシック" charset="-128"/>
              </a:rPr>
              <a:t> Asian Americans are the most affluent U.S. demographic segment. They now number more than 16 million, with annual buying power approaching buying power of $775 billion by 2015. Asian Americans are the second-fastest-growing subsegment after Hispanic Americans. And like Hispanic Americans, they are a diverse group. Chinese Americans constitute the largest group, followed by Filipinos, Asian Indians, Vietnamese, Korean Americans, and Japanese Americans. Yet, unlike Hispanics that all speak various dialects of Spanish, Asians speaks many different languages.</a:t>
            </a:r>
          </a:p>
          <a:p>
            <a:pPr>
              <a:defRPr/>
            </a:pPr>
            <a:r>
              <a:rPr lang="en-US" dirty="0" smtClean="0">
                <a:ea typeface="ＭＳ Ｐゴシック" charset="-128"/>
              </a:rPr>
              <a:t>As a group, Asian consumers shop frequently and are the most brand conscious of all the ethnic groups. They can be fiercely brand loyal. As a result, many firms now target the Asian American market. </a:t>
            </a:r>
          </a:p>
          <a:p>
            <a:pPr>
              <a:defRPr/>
            </a:pPr>
            <a:endParaRPr lang="en-US" i="1" dirty="0" smtClean="0">
              <a:ea typeface="ＭＳ Ｐゴシック" charset="-128"/>
            </a:endParaRPr>
          </a:p>
          <a:p>
            <a:pPr>
              <a:defRPr/>
            </a:pPr>
            <a:r>
              <a:rPr lang="en-US" i="1" dirty="0" smtClean="0">
                <a:ea typeface="ＭＳ Ｐゴシック" charset="-128"/>
              </a:rPr>
              <a:t>cross-cultural marketing</a:t>
            </a:r>
            <a:r>
              <a:rPr lang="en-US" dirty="0" smtClean="0">
                <a:ea typeface="ＭＳ Ｐゴシック" charset="-128"/>
              </a:rPr>
              <a:t>—the practice of including ethnic themes and cross-cultural perspectives within their mainstream marketing. Cross-cultural marketing appeals to consumer similarities across subcultures rather than differences. Many marketers are finding that insights gleaned from ethnic consumers can influence their broader markets. </a:t>
            </a:r>
          </a:p>
          <a:p>
            <a:pPr>
              <a:defRPr/>
            </a:pPr>
            <a:endParaRPr lang="en-US" i="1" dirty="0" smtClean="0">
              <a:ea typeface="ＭＳ Ｐゴシック" charset="-128"/>
            </a:endParaRPr>
          </a:p>
        </p:txBody>
      </p:sp>
      <p:sp>
        <p:nvSpPr>
          <p:cNvPr id="25603" name="Slide Number Placeholder 3"/>
          <p:cNvSpPr>
            <a:spLocks noGrp="1"/>
          </p:cNvSpPr>
          <p:nvPr>
            <p:ph type="sldNum" sz="quarter" idx="5"/>
          </p:nvPr>
        </p:nvSpPr>
        <p:spPr bwMode="auto">
          <a:noFill/>
          <a:ln>
            <a:miter lim="800000"/>
            <a:headEnd/>
            <a:tailEnd/>
          </a:ln>
        </p:spPr>
        <p:txBody>
          <a:bodyPr/>
          <a:lstStyle/>
          <a:p>
            <a:fld id="{59C1CAE3-5743-42D2-9DB3-7702C8A34C0A}"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a:lstStyle/>
          <a:p>
            <a:r>
              <a:rPr lang="en-US" smtClean="0"/>
              <a:t>Social class is not determined by a single factor, such as income, but is measured as a combination of occupation, income, education, wealth, and other variables. In some social systems, members of different classes are reared for certain roles and cannot change their social positions. In the United States, however, the lines between social classes are not fixed and rigid; people can move to a higher social class or drop into a lower one.</a:t>
            </a:r>
          </a:p>
        </p:txBody>
      </p:sp>
      <p:sp>
        <p:nvSpPr>
          <p:cNvPr id="27651" name="Slide Number Placeholder 3"/>
          <p:cNvSpPr>
            <a:spLocks noGrp="1"/>
          </p:cNvSpPr>
          <p:nvPr>
            <p:ph type="sldNum" sz="quarter" idx="5"/>
          </p:nvPr>
        </p:nvSpPr>
        <p:spPr bwMode="auto">
          <a:noFill/>
          <a:ln>
            <a:miter lim="800000"/>
            <a:headEnd/>
            <a:tailEnd/>
          </a:ln>
        </p:spPr>
        <p:txBody>
          <a:bodyPr/>
          <a:lstStyle/>
          <a:p>
            <a:fld id="{7476EA48-1707-44ED-A945-138EE010156B}"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a:lstStyle/>
          <a:p>
            <a:r>
              <a:rPr lang="en-US" smtClean="0"/>
              <a:t>Marketers are interested in social class because people within a given social class tend to exhibit similar buying behavior. Social classes show distinct product and brand preferences in areas such as clothing, home furnishings, travel and leisure activity, financial services, and automobiles.</a:t>
            </a:r>
          </a:p>
        </p:txBody>
      </p:sp>
      <p:sp>
        <p:nvSpPr>
          <p:cNvPr id="29699" name="Slide Number Placeholder 3"/>
          <p:cNvSpPr>
            <a:spLocks noGrp="1"/>
          </p:cNvSpPr>
          <p:nvPr>
            <p:ph type="sldNum" sz="quarter" idx="5"/>
          </p:nvPr>
        </p:nvSpPr>
        <p:spPr bwMode="auto">
          <a:noFill/>
          <a:ln>
            <a:miter lim="800000"/>
            <a:headEnd/>
            <a:tailEnd/>
          </a:ln>
        </p:spPr>
        <p:txBody>
          <a:bodyPr/>
          <a:lstStyle/>
          <a:p>
            <a:fld id="{801F82C6-898C-4F83-8B3A-CCA3F4BF53CA}"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B0AD65A9-B8A2-4486-8324-1C03B950630B}" type="slidenum">
              <a:rPr lang="en-US" smtClean="0"/>
              <a:pPr/>
              <a:t>13</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a:lstStyle/>
          <a:p>
            <a:endParaRPr lang="en-US" b="1" smtClean="0"/>
          </a:p>
          <a:p>
            <a:r>
              <a:rPr lang="en-US" smtClean="0"/>
              <a:t>Groups that have a direct influence and to which a person belongs are called membership groups.</a:t>
            </a:r>
          </a:p>
          <a:p>
            <a:r>
              <a:rPr lang="en-US" smtClean="0"/>
              <a:t>Aspirational: People often are influenced by reference groups to which they do not belong.</a:t>
            </a:r>
            <a:endParaRPr lang="en-US" b="1" smtClean="0"/>
          </a:p>
          <a:p>
            <a:endParaRPr lang="en-US" smtClean="0"/>
          </a:p>
          <a:p>
            <a:r>
              <a:rPr lang="en-US" smtClean="0"/>
              <a:t>Reference groups serve as direct (face-to-face) or indirect points of comparison or reference in forming a person’s attitudes or behavior. </a:t>
            </a:r>
          </a:p>
          <a:p>
            <a:endParaRPr lang="en-US" b="1" smtClean="0"/>
          </a:p>
          <a:p>
            <a:r>
              <a:rPr lang="en-US" b="1" smtClean="0"/>
              <a:t>Discussion Question</a:t>
            </a:r>
          </a:p>
          <a:p>
            <a:r>
              <a:rPr lang="en-US" i="1" smtClean="0"/>
              <a:t>What groups are you a member of and what are your aspirational groups. How does this influence you as a consumers?</a:t>
            </a:r>
          </a:p>
          <a:p>
            <a:endParaRPr lang="en-US" i="1" smtClean="0"/>
          </a:p>
          <a:p>
            <a:r>
              <a:rPr lang="en-US" smtClean="0"/>
              <a:t>Marketers try to identify the reference groups of their target markets. Reference groups expose a person to new behaviors and lifestyles, influence the person’s attitudes and self-concept, and create pressures to conform that may affect the person’s product and brand choices. The importance of group influence varies across products and brands. It tends to be strongest when the product is visible to others whom the buyer respects.</a:t>
            </a:r>
          </a:p>
          <a:p>
            <a:endParaRPr lang="en-US" i="1" smtClean="0"/>
          </a:p>
        </p:txBody>
      </p:sp>
      <p:sp>
        <p:nvSpPr>
          <p:cNvPr id="31747" name="Slide Number Placeholder 3"/>
          <p:cNvSpPr>
            <a:spLocks noGrp="1"/>
          </p:cNvSpPr>
          <p:nvPr>
            <p:ph type="sldNum" sz="quarter" idx="5"/>
          </p:nvPr>
        </p:nvSpPr>
        <p:spPr bwMode="auto">
          <a:noFill/>
          <a:ln>
            <a:miter lim="800000"/>
            <a:headEnd/>
            <a:tailEnd/>
          </a:ln>
        </p:spPr>
        <p:txBody>
          <a:bodyPr/>
          <a:lstStyle/>
          <a:p>
            <a:fld id="{00582607-A38A-48A4-99B8-ACE6BDC7F9FE}"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a:lstStyle/>
          <a:p>
            <a:r>
              <a:rPr lang="en-US" b="1" smtClean="0"/>
              <a:t>Word-of-Mouth Influence and Buzz Marketing Word-of-mouth influence</a:t>
            </a:r>
            <a:r>
              <a:rPr lang="en-US" smtClean="0"/>
              <a:t> can have a powerful impact on consumer buying behavior. The personal words and recommendations of trusted friends, associates, and other consumers tend to be more credible than those coming from commercial sources, such as advertisements or salespeople. Most word-of-mouth influence happens naturally: Consumers start chatting about a brand they use or feel strongly about one way or the other. Often, however, rather than leaving it to chance, marketers can help to create positive conversations about their brands.</a:t>
            </a:r>
          </a:p>
          <a:p>
            <a:r>
              <a:rPr lang="en-US" smtClean="0"/>
              <a:t>Marketers of brands subjected to strong group influence must figure out how to reach </a:t>
            </a:r>
            <a:r>
              <a:rPr lang="en-US" b="1" smtClean="0"/>
              <a:t>opinion leaders</a:t>
            </a:r>
            <a:r>
              <a:rPr lang="en-US" smtClean="0"/>
              <a:t>—people within a reference group who, because of special skills, knowledge, personality, or other characteristics, exert social influence on others. Some experts call this group </a:t>
            </a:r>
            <a:r>
              <a:rPr lang="en-US" i="1" smtClean="0"/>
              <a:t>the influentials</a:t>
            </a:r>
            <a:r>
              <a:rPr lang="en-US" smtClean="0"/>
              <a:t> or </a:t>
            </a:r>
            <a:r>
              <a:rPr lang="en-US" i="1" smtClean="0"/>
              <a:t>leading adopters</a:t>
            </a:r>
            <a:r>
              <a:rPr lang="en-US" smtClean="0"/>
              <a:t>. When these influentials talk, consumers listen. Marketers try to identify opinion leaders for their products and direct marketing efforts toward them.</a:t>
            </a:r>
          </a:p>
          <a:p>
            <a:r>
              <a:rPr lang="en-US" i="1" smtClean="0"/>
              <a:t>Buzz marketing</a:t>
            </a:r>
            <a:r>
              <a:rPr lang="en-US" smtClean="0"/>
              <a:t> involves enlisting or even creating opinion leaders to serve as “brand ambassadors” who spread the word about a company’s products. Many companies are now turning everyday customers into brand evangelists.</a:t>
            </a:r>
          </a:p>
          <a:p>
            <a:endParaRPr lang="en-US" smtClean="0"/>
          </a:p>
          <a:p>
            <a:endParaRPr lang="en-US" smtClean="0"/>
          </a:p>
        </p:txBody>
      </p:sp>
      <p:sp>
        <p:nvSpPr>
          <p:cNvPr id="33795" name="Slide Number Placeholder 3"/>
          <p:cNvSpPr>
            <a:spLocks noGrp="1"/>
          </p:cNvSpPr>
          <p:nvPr>
            <p:ph type="sldNum" sz="quarter" idx="5"/>
          </p:nvPr>
        </p:nvSpPr>
        <p:spPr bwMode="auto">
          <a:noFill/>
          <a:ln>
            <a:miter lim="800000"/>
            <a:headEnd/>
            <a:tailEnd/>
          </a:ln>
        </p:spPr>
        <p:txBody>
          <a:bodyPr/>
          <a:lstStyle/>
          <a:p>
            <a:fld id="{55A772FA-3BD7-4389-9A30-8F639AFC66C6}"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p:txBody>
          <a:bodyPr>
            <a:normAutofit lnSpcReduction="10000"/>
          </a:bodyPr>
          <a:lstStyle/>
          <a:p>
            <a:pPr>
              <a:defRPr/>
            </a:pPr>
            <a:r>
              <a:rPr lang="en-US" b="1" dirty="0" smtClean="0">
                <a:ea typeface="ＭＳ Ｐゴシック" charset="-128"/>
              </a:rPr>
              <a:t>Note to Instructor:</a:t>
            </a:r>
          </a:p>
          <a:p>
            <a:pPr>
              <a:defRPr/>
            </a:pPr>
            <a:endParaRPr lang="en-US" b="1" dirty="0" smtClean="0">
              <a:ea typeface="ＭＳ Ｐゴシック" charset="-128"/>
            </a:endParaRPr>
          </a:p>
          <a:p>
            <a:pPr>
              <a:defRPr/>
            </a:pPr>
            <a:r>
              <a:rPr lang="en-US" b="1" dirty="0" smtClean="0">
                <a:ea typeface="ＭＳ Ｐゴシック" charset="-128"/>
              </a:rPr>
              <a:t>Discussion Question</a:t>
            </a:r>
          </a:p>
          <a:p>
            <a:pPr>
              <a:defRPr/>
            </a:pPr>
            <a:r>
              <a:rPr lang="en-US" b="1" i="1" dirty="0" smtClean="0">
                <a:ea typeface="ＭＳ Ｐゴシック" charset="-128"/>
              </a:rPr>
              <a:t>How can marketers use these networks?</a:t>
            </a:r>
            <a:endParaRPr lang="en-US" i="1" dirty="0" smtClean="0">
              <a:ea typeface="ＭＳ Ｐゴシック" charset="-128"/>
            </a:endParaRPr>
          </a:p>
          <a:p>
            <a:pPr>
              <a:defRPr/>
            </a:pPr>
            <a:r>
              <a:rPr lang="en-US" dirty="0" smtClean="0">
                <a:ea typeface="ＭＳ Ｐゴシック" charset="-128"/>
              </a:rPr>
              <a:t>This slide should provide a lively discussion for students because they all are users of social networks. Ask students for examples they have seen or experienced. Then be sure to ask if they think the marketing efforts were effective for the marketer and why? The text gives many examples .</a:t>
            </a:r>
          </a:p>
          <a:p>
            <a:pPr>
              <a:defRPr/>
            </a:pPr>
            <a:r>
              <a:rPr lang="en-US" b="1" dirty="0" smtClean="0">
                <a:ea typeface="ＭＳ Ｐゴシック" charset="-128"/>
              </a:rPr>
              <a:t>Online Social Networks</a:t>
            </a:r>
            <a:r>
              <a:rPr lang="en-US" dirty="0" smtClean="0">
                <a:ea typeface="ＭＳ Ｐゴシック" charset="-128"/>
              </a:rPr>
              <a:t> More broadly, over the past few years, a new type of social interaction has exploded onto the scene—online social networking. </a:t>
            </a:r>
            <a:r>
              <a:rPr lang="en-US" b="1" dirty="0" smtClean="0">
                <a:ea typeface="ＭＳ Ｐゴシック" charset="-128"/>
              </a:rPr>
              <a:t>Online social networks</a:t>
            </a:r>
            <a:r>
              <a:rPr lang="en-US" dirty="0" smtClean="0">
                <a:ea typeface="ＭＳ Ｐゴシック" charset="-128"/>
              </a:rPr>
              <a:t> are online communities where people socialize or exchange information and opinions. Social networking media range from blogs (Gizmodo, Zenhabits) and message boards (Craigslist) to social networking websites (Facebook, Twitter, and Foursquare) and virtual worlds (Second Life). This new form of consumer-to-consumer and business-to-consumer dialog has big implications for marketers.</a:t>
            </a:r>
          </a:p>
          <a:p>
            <a:pPr>
              <a:defRPr/>
            </a:pPr>
            <a:r>
              <a:rPr lang="en-US" dirty="0" smtClean="0">
                <a:ea typeface="ＭＳ Ｐゴシック" charset="-128"/>
              </a:rPr>
              <a:t>Marketers are working to harness the power of these new social networks and other “word-of-Web” opportunities to promote their products and build closer customer relationships. Instead of throwing more one-way commercial messages at consumers, they hope to use the Internet and social networks to </a:t>
            </a:r>
            <a:r>
              <a:rPr lang="en-US" i="1" dirty="0" smtClean="0">
                <a:ea typeface="ＭＳ Ｐゴシック" charset="-128"/>
              </a:rPr>
              <a:t>interact</a:t>
            </a:r>
            <a:r>
              <a:rPr lang="en-US" dirty="0" smtClean="0">
                <a:ea typeface="ＭＳ Ｐゴシック" charset="-128"/>
              </a:rPr>
              <a:t> with consumers and become a part of their conversations and lives.</a:t>
            </a:r>
          </a:p>
          <a:p>
            <a:pPr>
              <a:defRPr/>
            </a:pPr>
            <a:r>
              <a:rPr lang="en-US" dirty="0" smtClean="0">
                <a:ea typeface="ＭＳ Ｐゴシック" charset="-128"/>
              </a:rPr>
              <a:t>Most brands have built a comprehensive social media presence. But marketers must be careful when tapping into online social networks. Results are difficult to measure and control. Ultimately, the users control the content, so social network marketing attempts can easily backfire.</a:t>
            </a:r>
          </a:p>
          <a:p>
            <a:pPr>
              <a:defRPr/>
            </a:pPr>
            <a:endParaRPr lang="en-US" dirty="0" smtClean="0">
              <a:ea typeface="ＭＳ Ｐゴシック" charset="-128"/>
            </a:endParaRPr>
          </a:p>
        </p:txBody>
      </p:sp>
      <p:sp>
        <p:nvSpPr>
          <p:cNvPr id="35843" name="Slide Number Placeholder 3"/>
          <p:cNvSpPr>
            <a:spLocks noGrp="1"/>
          </p:cNvSpPr>
          <p:nvPr>
            <p:ph type="sldNum" sz="quarter" idx="5"/>
          </p:nvPr>
        </p:nvSpPr>
        <p:spPr bwMode="auto">
          <a:noFill/>
          <a:ln>
            <a:miter lim="800000"/>
            <a:headEnd/>
            <a:tailEnd/>
          </a:ln>
        </p:spPr>
        <p:txBody>
          <a:bodyPr/>
          <a:lstStyle/>
          <a:p>
            <a:fld id="{80E9687C-B3A0-4D72-B44F-6D24F1CB95C0}"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What brands do you purchase because it is what their parents used? Why do you think this occurs?</a:t>
            </a:r>
          </a:p>
          <a:p>
            <a:endParaRPr lang="en-US" i="1" smtClean="0"/>
          </a:p>
          <a:p>
            <a:r>
              <a:rPr lang="en-US" b="1" i="1" smtClean="0"/>
              <a:t>Family </a:t>
            </a:r>
          </a:p>
          <a:p>
            <a:r>
              <a:rPr lang="en-US" smtClean="0"/>
              <a:t>Family members can strongly influence buyer behavior. The family is the most important consumer buying organization in society, and it has been researched extensively. Marketers are interested in the roles and influence of the husband, wife, and children on the purchase of different products and services.</a:t>
            </a:r>
          </a:p>
          <a:p>
            <a:r>
              <a:rPr lang="en-US" smtClean="0"/>
              <a:t>Husband-wife involvement varies widely by product category and by stage in the buying process. Buying roles change with evolving consumer lifestyles. For example, in the United States, the wife traditionally has been considered the main purchasing agent for the family in the areas of food, household products, and clothing. But with more women working outside the home and the willingness of husbands to do more of the family’s purchasing, all this is changing. A recent survey of men ages 18 to 64 found that 51 percent identify themselves as primary grocery shoppers in their households and 39 percent handle most of their household’s laundry. At the same time, today women account for 50 percent of all technology purchases and influence two-thirds of all new car purchases. </a:t>
            </a:r>
          </a:p>
          <a:p>
            <a:r>
              <a:rPr lang="en-US" smtClean="0"/>
              <a:t>Such shifting roles signal a new marketing reality. Marketers in industries that have traditionally sold their products to only women or only men—from groceries and personal care products to cars and consumer electronics—are now carefully targeting the opposite sex. For example, most grocery products marketers have now added pitches to dads.</a:t>
            </a:r>
          </a:p>
          <a:p>
            <a:r>
              <a:rPr lang="en-US" smtClean="0"/>
              <a:t>Children may also have a strong influence on family buying decisions. The nation’s 36 million children ages 9 to 12 wield an estimated $43 billion in disposable income. They also influence an additional $150 billion that their families spend on them in areas such as food, clothing, entertainment, and personal care items. One study found that kids significantly influence family decisions about everything from what cars they buy to where they eat out and take vacations.</a:t>
            </a:r>
          </a:p>
          <a:p>
            <a:endParaRPr lang="en-US" i="1" smtClean="0"/>
          </a:p>
          <a:p>
            <a:r>
              <a:rPr lang="en-US" b="1" i="1" smtClean="0"/>
              <a:t>Roles and Status </a:t>
            </a:r>
          </a:p>
          <a:p>
            <a:r>
              <a:rPr lang="en-US" smtClean="0"/>
              <a:t>A person belongs to many groups—family, clubs, organizations, online communities. The person’s position in each group can be defined in terms of both role and status. A role consists of the activities people are expected to perform according to the people around them. Each role carries a status reflecting the general esteem given to it by society.</a:t>
            </a:r>
          </a:p>
          <a:p>
            <a:r>
              <a:rPr lang="en-US" smtClean="0"/>
              <a:t>People usually choose products appropriate to their roles and status. Consider the various roles a working mother plays. In her company, she may play the role of a brand manager; in her family, she plays the role of wife and mother; at her favorite sporting events, she plays the role of avid fan. As a brand manager, she will buy the kind of clothing that reflects her role and status in her company. At the game, she may wear clothing supporting her favorite team.</a:t>
            </a:r>
            <a:endParaRPr lang="en-US" i="1" smtClean="0"/>
          </a:p>
        </p:txBody>
      </p:sp>
      <p:sp>
        <p:nvSpPr>
          <p:cNvPr id="37891" name="Slide Number Placeholder 3"/>
          <p:cNvSpPr>
            <a:spLocks noGrp="1"/>
          </p:cNvSpPr>
          <p:nvPr>
            <p:ph type="sldNum" sz="quarter" idx="5"/>
          </p:nvPr>
        </p:nvSpPr>
        <p:spPr bwMode="auto">
          <a:noFill/>
          <a:ln>
            <a:miter lim="800000"/>
            <a:headEnd/>
            <a:tailEnd/>
          </a:ln>
        </p:spPr>
        <p:txBody>
          <a:bodyPr/>
          <a:lstStyle/>
          <a:p>
            <a:fld id="{E6BED57A-7626-4C65-B2DE-7D04CAA0E89F}"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a:lstStyle/>
          <a:p>
            <a:r>
              <a:rPr lang="en-US" b="1" dirty="0" smtClean="0"/>
              <a:t>Personal Factors</a:t>
            </a:r>
          </a:p>
          <a:p>
            <a:r>
              <a:rPr lang="en-US" dirty="0" smtClean="0"/>
              <a:t>A buyer’s decisions also are influenced by personal characteristics such as the buyer’s </a:t>
            </a:r>
            <a:r>
              <a:rPr lang="en-US" i="1" dirty="0" smtClean="0"/>
              <a:t>age and life-cycle stage</a:t>
            </a:r>
            <a:r>
              <a:rPr lang="en-US" dirty="0" smtClean="0"/>
              <a:t>, </a:t>
            </a:r>
            <a:r>
              <a:rPr lang="en-US" i="1" dirty="0" smtClean="0"/>
              <a:t>occupation</a:t>
            </a:r>
            <a:r>
              <a:rPr lang="en-US" dirty="0" smtClean="0"/>
              <a:t>, </a:t>
            </a:r>
            <a:r>
              <a:rPr lang="en-US" i="1" dirty="0" smtClean="0"/>
              <a:t>economic situation</a:t>
            </a:r>
            <a:r>
              <a:rPr lang="en-US" dirty="0" smtClean="0"/>
              <a:t>, </a:t>
            </a:r>
            <a:r>
              <a:rPr lang="en-US" i="1" dirty="0" smtClean="0"/>
              <a:t>lifestyle</a:t>
            </a:r>
            <a:r>
              <a:rPr lang="en-US" dirty="0" smtClean="0"/>
              <a:t>, and </a:t>
            </a:r>
            <a:r>
              <a:rPr lang="en-US" i="1" dirty="0" smtClean="0"/>
              <a:t>personality and self-concept</a:t>
            </a:r>
            <a:r>
              <a:rPr lang="en-US" dirty="0" smtClean="0"/>
              <a:t>.</a:t>
            </a:r>
          </a:p>
          <a:p>
            <a:r>
              <a:rPr lang="en-US" b="1" i="1" dirty="0" smtClean="0"/>
              <a:t>Age and Life-Cycle Stage </a:t>
            </a:r>
          </a:p>
          <a:p>
            <a:r>
              <a:rPr lang="en-US" dirty="0" smtClean="0"/>
              <a:t>People change the goods and services they buy over their lifetimes. Tastes in food, clothes, furniture, and recreation are often age related. Buying is also shaped by the stage of the family life cycle—the stages through which families might pass as they mature over time. Life-stage changes usually result from demographics and life-changing events—marriage, having children, purchasing a home, divorce, children going to college, changes in personal income, moving out of the house, and retirement. Marketers often define their target markets in terms of life-cycle stage and develop appropriate products and marketing plans for each stage.</a:t>
            </a:r>
          </a:p>
          <a:p>
            <a:r>
              <a:rPr lang="en-US" dirty="0" smtClean="0"/>
              <a:t>“Consumers experience many life-stage changes during their lifetimes,” says Acxiom. “As their life stages change, so do their behaviors and purchasing preferences.” Armed with data about the timing and makeup of life-stage changes, marketers can create targeted, personalized campaigns.</a:t>
            </a:r>
          </a:p>
          <a:p>
            <a:r>
              <a:rPr lang="en-US" dirty="0" smtClean="0"/>
              <a:t>In line with recent tougher economic times, Acxiom has also developed a set of economic life-stage segments, including groups such as </a:t>
            </a:r>
            <a:r>
              <a:rPr lang="en-US" i="1" dirty="0" smtClean="0"/>
              <a:t>Squeaking By</a:t>
            </a:r>
            <a:r>
              <a:rPr lang="en-US" dirty="0" smtClean="0"/>
              <a:t>, </a:t>
            </a:r>
            <a:r>
              <a:rPr lang="en-US" i="1" dirty="0" smtClean="0"/>
              <a:t>Eye on Essentials</a:t>
            </a:r>
            <a:r>
              <a:rPr lang="en-US" dirty="0" smtClean="0"/>
              <a:t>, </a:t>
            </a:r>
            <a:r>
              <a:rPr lang="en-US" i="1" dirty="0" smtClean="0"/>
              <a:t>Tight with a Purpose</a:t>
            </a:r>
            <a:r>
              <a:rPr lang="en-US" dirty="0" smtClean="0"/>
              <a:t>, </a:t>
            </a:r>
            <a:r>
              <a:rPr lang="en-US" i="1" dirty="0" smtClean="0"/>
              <a:t>It’s My Life</a:t>
            </a:r>
            <a:r>
              <a:rPr lang="en-US" dirty="0" smtClean="0"/>
              <a:t>, </a:t>
            </a:r>
            <a:r>
              <a:rPr lang="en-US" i="1" dirty="0" smtClean="0"/>
              <a:t>Full Speed Ahead</a:t>
            </a:r>
            <a:r>
              <a:rPr lang="en-US" dirty="0" smtClean="0"/>
              <a:t>, and </a:t>
            </a:r>
            <a:r>
              <a:rPr lang="en-US" i="1" dirty="0" smtClean="0"/>
              <a:t>Potential Rebounders</a:t>
            </a:r>
            <a:r>
              <a:rPr lang="en-US" dirty="0" smtClean="0"/>
              <a:t>. The </a:t>
            </a:r>
            <a:r>
              <a:rPr lang="en-US" i="1" dirty="0" smtClean="0"/>
              <a:t>Potential Rebounders</a:t>
            </a:r>
            <a:r>
              <a:rPr lang="en-US" dirty="0" smtClean="0"/>
              <a:t> are those more likely to loosen up on spending sooner. This group appears more likely than other segments to use online research before purchasing electronics, appliances, home decor, and jewelry. Thus, home improvement retailers appealing to this segment should have a strong online presence, providing pricing, features and benefits, and product availability.</a:t>
            </a:r>
          </a:p>
          <a:p>
            <a:endParaRPr lang="en-US" dirty="0" smtClean="0"/>
          </a:p>
        </p:txBody>
      </p:sp>
      <p:sp>
        <p:nvSpPr>
          <p:cNvPr id="39939" name="Slide Number Placeholder 3"/>
          <p:cNvSpPr>
            <a:spLocks noGrp="1"/>
          </p:cNvSpPr>
          <p:nvPr>
            <p:ph type="sldNum" sz="quarter" idx="5"/>
          </p:nvPr>
        </p:nvSpPr>
        <p:spPr bwMode="auto">
          <a:noFill/>
          <a:ln>
            <a:miter lim="800000"/>
            <a:headEnd/>
            <a:tailEnd/>
          </a:ln>
        </p:spPr>
        <p:txBody>
          <a:bodyPr/>
          <a:lstStyle/>
          <a:p>
            <a:fld id="{9AE4CA81-1515-4637-A02D-DE1DC4551140}"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r>
              <a:rPr lang="en-US" b="1" i="1" smtClean="0"/>
              <a:t>Discussion Question: </a:t>
            </a:r>
            <a:r>
              <a:rPr lang="en-US" smtClean="0"/>
              <a:t>Ask the students how their occupations and economic situations affect the goods and services they buy.</a:t>
            </a:r>
            <a:endParaRPr lang="en-US" b="1" i="1" smtClean="0"/>
          </a:p>
          <a:p>
            <a:endParaRPr lang="en-US" b="1" i="1" smtClean="0"/>
          </a:p>
          <a:p>
            <a:r>
              <a:rPr lang="en-US" b="1" i="1" smtClean="0"/>
              <a:t>Occupation </a:t>
            </a:r>
          </a:p>
          <a:p>
            <a:r>
              <a:rPr lang="en-US" smtClean="0"/>
              <a:t>A person’s occupation affects the goods and services bought. Blue-collar workers tend to buy more rugged work clothes, whereas executives buy more business suits. Marketers try to identify the occupational groups that have an above-average interest in their products and services. A company can even specialize in making products needed by a given occupational group.</a:t>
            </a:r>
          </a:p>
          <a:p>
            <a:r>
              <a:rPr lang="en-US" b="1" i="1" smtClean="0"/>
              <a:t>Economic Situation </a:t>
            </a:r>
          </a:p>
          <a:p>
            <a:r>
              <a:rPr lang="en-US" smtClean="0"/>
              <a:t>A person’s economic situation will affect his or her store and product choices. Marketers watch trends in personal income, savings, and interest rates. In the more frugal times following the Great Recession, most companies have taken steps to redesign, reposition, and reprice their products and services. For example, upscale discounter Target has replaced some of its “chic” with “cheap.” It is putting more emphasis on the “Pay less” side of its “Expect more. Pay less.” positioning promise. </a:t>
            </a:r>
          </a:p>
          <a:p>
            <a:endParaRPr lang="en-US" smtClean="0"/>
          </a:p>
        </p:txBody>
      </p:sp>
      <p:sp>
        <p:nvSpPr>
          <p:cNvPr id="41987" name="Slide Number Placeholder 3"/>
          <p:cNvSpPr>
            <a:spLocks noGrp="1"/>
          </p:cNvSpPr>
          <p:nvPr>
            <p:ph type="sldNum" sz="quarter" idx="5"/>
          </p:nvPr>
        </p:nvSpPr>
        <p:spPr bwMode="auto">
          <a:noFill/>
          <a:ln>
            <a:miter lim="800000"/>
            <a:headEnd/>
            <a:tailEnd/>
          </a:ln>
        </p:spPr>
        <p:txBody>
          <a:bodyPr/>
          <a:lstStyle/>
          <a:p>
            <a:fld id="{3EF246B7-35D2-4209-B71B-823D4D33974C}"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What categories of products seem to be targeted to consumer’s lifestyles?</a:t>
            </a:r>
            <a:endParaRPr lang="en-US" smtClean="0"/>
          </a:p>
          <a:p>
            <a:r>
              <a:rPr lang="en-US" smtClean="0"/>
              <a:t>They will realize many products in addition to cars including food, cosmetics, shampoo also appeal to a consumer’s lifestyles.</a:t>
            </a:r>
          </a:p>
          <a:p>
            <a:r>
              <a:rPr lang="en-US" smtClean="0"/>
              <a:t>When used carefully, the lifestyle concept can help marketers understand changing consumer values and how they affect buyer behavior. Consumers don’t just buy products; they buy the values and lifestyles those products represent.</a:t>
            </a:r>
          </a:p>
          <a:p>
            <a:r>
              <a:rPr lang="en-US" smtClean="0"/>
              <a:t>Marketers look for lifestyle segments with needs that can be served through special products or marketing approaches. Such segments might be defined buy anything from family characteristics or outdoor interests to pet ownership. In fact, today’s involved pet ownership lifestyles have created a huge market for everything from basic pet supplies to exotic pet services marketed to indulgent “pet parents.”</a:t>
            </a:r>
          </a:p>
        </p:txBody>
      </p:sp>
      <p:sp>
        <p:nvSpPr>
          <p:cNvPr id="44035" name="Slide Number Placeholder 3"/>
          <p:cNvSpPr>
            <a:spLocks noGrp="1"/>
          </p:cNvSpPr>
          <p:nvPr>
            <p:ph type="sldNum" sz="quarter" idx="5"/>
          </p:nvPr>
        </p:nvSpPr>
        <p:spPr bwMode="auto">
          <a:noFill/>
          <a:ln>
            <a:miter lim="800000"/>
            <a:headEnd/>
            <a:tailEnd/>
          </a:ln>
        </p:spPr>
        <p:txBody>
          <a:bodyPr/>
          <a:lstStyle/>
          <a:p>
            <a:fld id="{B7A7FB00-096E-41AA-85E5-E46BE3FBB467}"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a:lstStyle/>
          <a:p>
            <a:r>
              <a:rPr lang="en-US" smtClean="0"/>
              <a:t>Personality is usually described in terms of traits such as self-confidence, dominance, sociability, autonomy, defensiveness, adaptability, and aggressiveness. Personality can be useful in analyzing consumer behavior for certain product or brand choices. </a:t>
            </a:r>
          </a:p>
          <a:p>
            <a:r>
              <a:rPr lang="en-US" smtClean="0"/>
              <a:t>The idea is that brands also have personalities, and consumers are likely to choose brands with personalities that match their own. A </a:t>
            </a:r>
            <a:r>
              <a:rPr lang="en-US" i="1" smtClean="0"/>
              <a:t>brand personality</a:t>
            </a:r>
            <a:r>
              <a:rPr lang="en-US" smtClean="0"/>
              <a:t> is the specific mix of human traits that may be attributed to a particular brand. One researcher identified five brand personality traits: </a:t>
            </a:r>
            <a:r>
              <a:rPr lang="en-US" i="1" smtClean="0"/>
              <a:t>sincerity</a:t>
            </a:r>
            <a:r>
              <a:rPr lang="en-US" smtClean="0"/>
              <a:t> (down-to-earth, honest, wholesome, and cheerful); </a:t>
            </a:r>
            <a:r>
              <a:rPr lang="en-US" i="1" smtClean="0"/>
              <a:t>excitement</a:t>
            </a:r>
            <a:r>
              <a:rPr lang="en-US" smtClean="0"/>
              <a:t> (daring, spirited, imaginative, and up-to-date); </a:t>
            </a:r>
            <a:r>
              <a:rPr lang="en-US" i="1" smtClean="0"/>
              <a:t>competence</a:t>
            </a:r>
            <a:r>
              <a:rPr lang="en-US" smtClean="0"/>
              <a:t> (reliable, intelligent, and successful); </a:t>
            </a:r>
            <a:r>
              <a:rPr lang="en-US" i="1" smtClean="0"/>
              <a:t>sophistication</a:t>
            </a:r>
            <a:r>
              <a:rPr lang="en-US" smtClean="0"/>
              <a:t> (upper class and charming); and </a:t>
            </a:r>
            <a:r>
              <a:rPr lang="en-US" i="1" smtClean="0"/>
              <a:t>ruggedness</a:t>
            </a:r>
            <a:r>
              <a:rPr lang="en-US" smtClean="0"/>
              <a:t> (outdoorsy and tough). “Your personality determines what you consume, what TV shows you watch, what products you buy, and [most] other decisions you make,” says one consumer behavior expert.</a:t>
            </a:r>
          </a:p>
          <a:p>
            <a:r>
              <a:rPr lang="en-US" smtClean="0"/>
              <a:t>Most well-known brands are strongly associated with one particular trait: the Ford F150 with “ruggedness,” Apple with “excitement,” the </a:t>
            </a:r>
            <a:r>
              <a:rPr lang="en-US" i="1" smtClean="0"/>
              <a:t>Washington Post</a:t>
            </a:r>
            <a:r>
              <a:rPr lang="en-US" smtClean="0"/>
              <a:t> with “competence,” and Method with “sincerity.” Hence, these brands will attract persons who are high on the same personality traits.</a:t>
            </a:r>
          </a:p>
          <a:p>
            <a:r>
              <a:rPr lang="en-US" smtClean="0"/>
              <a:t>Many marketers use a concept related to personality—a person’s </a:t>
            </a:r>
            <a:r>
              <a:rPr lang="en-US" i="1" smtClean="0"/>
              <a:t>self-concept</a:t>
            </a:r>
            <a:r>
              <a:rPr lang="en-US" smtClean="0"/>
              <a:t> (also called </a:t>
            </a:r>
            <a:r>
              <a:rPr lang="en-US" i="1" smtClean="0"/>
              <a:t>self-image</a:t>
            </a:r>
            <a:r>
              <a:rPr lang="en-US" smtClean="0"/>
              <a:t>). The idea is that people’s possessions contribute to and reflect their identities—that is, “we are what we consume.” Thus, to understand consumer behavior, marketers must first understand the relationship between consumer self-concept and possessions. </a:t>
            </a:r>
            <a:endParaRPr lang="en-US" b="1" smtClean="0"/>
          </a:p>
        </p:txBody>
      </p:sp>
      <p:sp>
        <p:nvSpPr>
          <p:cNvPr id="46083" name="Slide Number Placeholder 3"/>
          <p:cNvSpPr>
            <a:spLocks noGrp="1"/>
          </p:cNvSpPr>
          <p:nvPr>
            <p:ph type="sldNum" sz="quarter" idx="5"/>
          </p:nvPr>
        </p:nvSpPr>
        <p:spPr bwMode="auto">
          <a:noFill/>
          <a:ln>
            <a:miter lim="800000"/>
            <a:headEnd/>
            <a:tailEnd/>
          </a:ln>
        </p:spPr>
        <p:txBody>
          <a:bodyPr/>
          <a:lstStyle/>
          <a:p>
            <a:fld id="{1F74C5F4-892D-4105-B011-E24F765253C5}"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r>
              <a:rPr lang="en-US" b="1" smtClean="0"/>
              <a:t>Note to Instructor</a:t>
            </a:r>
          </a:p>
          <a:p>
            <a:r>
              <a:rPr lang="en-US" smtClean="0"/>
              <a:t>It is interesting to talk about brand personalities and ask students the personality of several brands:</a:t>
            </a:r>
          </a:p>
          <a:p>
            <a:r>
              <a:rPr lang="en-US" smtClean="0"/>
              <a:t>A brand personality is the specific mix of human traits that may be attributed to a particular brand. </a:t>
            </a:r>
          </a:p>
          <a:p>
            <a:r>
              <a:rPr lang="en-US" smtClean="0"/>
              <a:t>One researcher identified five brand personality traits</a:t>
            </a:r>
          </a:p>
          <a:p>
            <a:pPr lvl="1">
              <a:buFont typeface="Arial" charset="0"/>
              <a:buNone/>
            </a:pPr>
            <a:r>
              <a:rPr lang="en-US" smtClean="0"/>
              <a:t>1. Sincerity (down-to-earth, honest, wholesome, and cheerful)</a:t>
            </a:r>
          </a:p>
          <a:p>
            <a:pPr lvl="1">
              <a:buFont typeface="Arial" charset="0"/>
              <a:buNone/>
            </a:pPr>
            <a:r>
              <a:rPr lang="en-US" smtClean="0"/>
              <a:t>2. Excitement (daring, spirited, imaginative, and up-to-date)</a:t>
            </a:r>
          </a:p>
          <a:p>
            <a:pPr lvl="1">
              <a:buFont typeface="Arial" charset="0"/>
              <a:buNone/>
            </a:pPr>
            <a:r>
              <a:rPr lang="en-US" smtClean="0"/>
              <a:t>3. Competence (reliable, intelligent, and successful)</a:t>
            </a:r>
          </a:p>
          <a:p>
            <a:pPr lvl="1">
              <a:buFont typeface="Arial" charset="0"/>
              <a:buNone/>
            </a:pPr>
            <a:r>
              <a:rPr lang="en-US" smtClean="0"/>
              <a:t>4. Sophistication (upper class and charming)</a:t>
            </a:r>
          </a:p>
          <a:p>
            <a:pPr lvl="1">
              <a:buFont typeface="Arial" charset="0"/>
              <a:buNone/>
            </a:pPr>
            <a:r>
              <a:rPr lang="en-US" smtClean="0"/>
              <a:t>5. Ruggedness (outdoorsy and tough)</a:t>
            </a:r>
          </a:p>
          <a:p>
            <a:endParaRPr lang="en-US" smtClean="0"/>
          </a:p>
          <a:p>
            <a:endParaRPr lang="en-US" smtClean="0"/>
          </a:p>
        </p:txBody>
      </p:sp>
      <p:sp>
        <p:nvSpPr>
          <p:cNvPr id="48131" name="Slide Number Placeholder 3"/>
          <p:cNvSpPr>
            <a:spLocks noGrp="1"/>
          </p:cNvSpPr>
          <p:nvPr>
            <p:ph type="sldNum" sz="quarter" idx="5"/>
          </p:nvPr>
        </p:nvSpPr>
        <p:spPr bwMode="auto">
          <a:noFill/>
          <a:ln>
            <a:miter lim="800000"/>
            <a:headEnd/>
            <a:tailEnd/>
          </a:ln>
        </p:spPr>
        <p:txBody>
          <a:bodyPr/>
          <a:lstStyle/>
          <a:p>
            <a:fld id="{B855A336-8605-45C7-AFD2-A3C66B5851D8}"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a:lstStyle/>
          <a:p>
            <a:r>
              <a:rPr lang="en-US" smtClean="0"/>
              <a:t>A person has many needs at any given time. Some are biological, arising from states of tension such as hunger, thirst, or discomfort. Others are psychological, arising from the need for recognition, esteem, or belonging.</a:t>
            </a:r>
          </a:p>
        </p:txBody>
      </p:sp>
      <p:sp>
        <p:nvSpPr>
          <p:cNvPr id="50179" name="Slide Number Placeholder 3"/>
          <p:cNvSpPr>
            <a:spLocks noGrp="1"/>
          </p:cNvSpPr>
          <p:nvPr>
            <p:ph type="sldNum" sz="quarter" idx="5"/>
          </p:nvPr>
        </p:nvSpPr>
        <p:spPr bwMode="auto">
          <a:noFill/>
          <a:ln>
            <a:miter lim="800000"/>
            <a:headEnd/>
            <a:tailEnd/>
          </a:ln>
        </p:spPr>
        <p:txBody>
          <a:bodyPr/>
          <a:lstStyle/>
          <a:p>
            <a:fld id="{DBB8C67B-482F-4FE8-8FF0-54704475116F}"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a:lstStyle/>
          <a:p>
            <a:r>
              <a:rPr lang="en-US" dirty="0" smtClean="0"/>
              <a:t>Psychologists have developed theories of human motivation. Two of the most popular—the theories of Sigmund Freud and Abraham Maslow—carry quite different meanings for consumer analysis and marketing.</a:t>
            </a:r>
          </a:p>
          <a:p>
            <a:r>
              <a:rPr lang="en-US" dirty="0" smtClean="0"/>
              <a:t>Sigmund Freud assumed that people are largely unconscious about the real psychological forces shaping their behavior. His theory suggests that a person’s buying decisions are affected by subconscious motives that even the buyer may not fully understand. Thus, an aging baby boomer who buys a sporty BMW convertible might explain that he simply likes the feel of the wind in his thinning hair. At a deeper level, he may be trying to impress others with his success. At a still deeper level, he may be buying the car to feel young and independent again.</a:t>
            </a:r>
          </a:p>
          <a:p>
            <a:r>
              <a:rPr lang="en-US" dirty="0" smtClean="0"/>
              <a:t>The term </a:t>
            </a:r>
            <a:r>
              <a:rPr lang="en-US" i="1" dirty="0" smtClean="0"/>
              <a:t>motivation research</a:t>
            </a:r>
            <a:r>
              <a:rPr lang="en-US" dirty="0" smtClean="0"/>
              <a:t> refers to qualitative research designed to probe consumers’ hidden, subconscious motivations. Consumers often don’t know or can’t describe why they act as they do. Thus, motivation researchers use a variety of probing techniques to uncover underlying emotions and attitudes toward brands and buying situations.</a:t>
            </a:r>
          </a:p>
          <a:p>
            <a:r>
              <a:rPr lang="en-US" dirty="0" smtClean="0"/>
              <a:t>Many companies employ teams of psychologists, anthropologists, and other social scientists to carry out motivation research. One ad agency routinely conducts one-on-one, therapy-like interviews to delve into the inner workings of consumers. Another company asks consumers to describe their favorite brands as animals or cars (say, a Mercedes versus a Chevy) to assess the prestige associated with various brands. Still others rely on hypnosis, dream therapy, or soft lights and mood music to plumb the murky depths of consumer psyches.</a:t>
            </a:r>
          </a:p>
          <a:p>
            <a:r>
              <a:rPr lang="en-US" dirty="0" smtClean="0"/>
              <a:t>Such projective techniques seem pretty goofy, and some marketers dismiss such motivation research as mumbo jumbo. But many marketers use such touchy-feely approaches, now sometimes called </a:t>
            </a:r>
            <a:r>
              <a:rPr lang="en-US" i="1" dirty="0" smtClean="0"/>
              <a:t>interpretive consumer research</a:t>
            </a:r>
            <a:r>
              <a:rPr lang="en-US" dirty="0" smtClean="0"/>
              <a:t>, to dig deeper into consumer psyches and develop better marketing strategies.</a:t>
            </a:r>
          </a:p>
        </p:txBody>
      </p:sp>
      <p:sp>
        <p:nvSpPr>
          <p:cNvPr id="52227" name="Slide Number Placeholder 3"/>
          <p:cNvSpPr>
            <a:spLocks noGrp="1"/>
          </p:cNvSpPr>
          <p:nvPr>
            <p:ph type="sldNum" sz="quarter" idx="5"/>
          </p:nvPr>
        </p:nvSpPr>
        <p:spPr bwMode="auto">
          <a:noFill/>
          <a:ln>
            <a:miter lim="800000"/>
            <a:headEnd/>
            <a:tailEnd/>
          </a:ln>
        </p:spPr>
        <p:txBody>
          <a:bodyPr/>
          <a:lstStyle/>
          <a:p>
            <a:fld id="{171FFC12-DA9E-495B-8EA0-E817E7D05167}"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64B99356-46F9-4C48-8D22-7E5A44BDA397}" type="slidenum">
              <a:rPr lang="en-US" smtClean="0"/>
              <a:pPr/>
              <a:t>25</a:t>
            </a:fld>
            <a:endParaRPr 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r>
              <a:rPr lang="en-US" dirty="0" smtClean="0"/>
              <a:t>Abraham Maslow sought to explain why people are driven by particular needs at particular times. Why does one person spend a lot of time and energy on personal safety and another on gaining the esteem of others? Maslow’s answer is that human needs are arranged in a hierarchy, as shown in Figure 5.4, from the most pressing at the bottom to the least pressing at the top. They include </a:t>
            </a:r>
            <a:r>
              <a:rPr lang="en-US" i="1" dirty="0" smtClean="0"/>
              <a:t>physiological</a:t>
            </a:r>
            <a:r>
              <a:rPr lang="en-US" dirty="0" smtClean="0"/>
              <a:t> needs, </a:t>
            </a:r>
            <a:r>
              <a:rPr lang="en-US" i="1" dirty="0" smtClean="0"/>
              <a:t>safety</a:t>
            </a:r>
            <a:r>
              <a:rPr lang="en-US" dirty="0" smtClean="0"/>
              <a:t> needs, </a:t>
            </a:r>
            <a:r>
              <a:rPr lang="en-US" i="1" dirty="0" smtClean="0"/>
              <a:t>social</a:t>
            </a:r>
            <a:r>
              <a:rPr lang="en-US" dirty="0" smtClean="0"/>
              <a:t> needs, </a:t>
            </a:r>
            <a:r>
              <a:rPr lang="en-US" i="1" dirty="0" smtClean="0"/>
              <a:t>esteem</a:t>
            </a:r>
            <a:r>
              <a:rPr lang="en-US" dirty="0" smtClean="0"/>
              <a:t> needs, and </a:t>
            </a:r>
            <a:r>
              <a:rPr lang="en-US" i="1" dirty="0" smtClean="0"/>
              <a:t>self-actualization</a:t>
            </a:r>
            <a:r>
              <a:rPr lang="en-US" dirty="0" smtClean="0"/>
              <a:t> needs.</a:t>
            </a:r>
          </a:p>
          <a:p>
            <a:r>
              <a:rPr lang="en-US" dirty="0" smtClean="0"/>
              <a:t>A person tries to satisfy the most important need first. When that need is satisfied, it will stop being a motivator, and the person will then try to satisfy the next most important need. For example, starving people (physiological need) will not take an interest in the latest happenings in the art world (self-actualization needs) nor in how they are seen or esteemed by others (social or esteem needs) nor even in whether they are breathing clean air (safety needs). But as each important need is satisfied, the next most important need will come into play.</a:t>
            </a:r>
          </a:p>
          <a:p>
            <a:r>
              <a:rPr lang="en-US" dirty="0" smtClean="0"/>
              <a:t>See Abraham H. Maslow, “A Theory of Human Motivation,” </a:t>
            </a:r>
            <a:r>
              <a:rPr lang="en-US" i="1" dirty="0" smtClean="0"/>
              <a:t>Psychological Review</a:t>
            </a:r>
            <a:r>
              <a:rPr lang="en-US" dirty="0" smtClean="0"/>
              <a:t>, 50 (1943), pp. 370–396. Also see Maslow, </a:t>
            </a:r>
            <a:r>
              <a:rPr lang="en-US" i="1" dirty="0" smtClean="0"/>
              <a:t>Motivation and Personality</a:t>
            </a:r>
            <a:r>
              <a:rPr lang="en-US" dirty="0" smtClean="0"/>
              <a:t>, 3rd ed. (New York: HarperCollins Publishers, 1987); and Michael R. Solomon, </a:t>
            </a:r>
            <a:r>
              <a:rPr lang="en-US" i="1" dirty="0" smtClean="0"/>
              <a:t>Consumer Behavior, </a:t>
            </a:r>
            <a:r>
              <a:rPr lang="en-US" dirty="0" smtClean="0"/>
              <a:t>9</a:t>
            </a:r>
            <a:r>
              <a:rPr lang="en-US" baseline="30000" dirty="0" smtClean="0"/>
              <a:t>th</a:t>
            </a:r>
            <a:r>
              <a:rPr lang="en-US" dirty="0" smtClean="0"/>
              <a:t> ed. (Upper Saddle River, NJ: Prentice Hall, 2011), pp. 135-136.</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26</a:t>
            </a:fld>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8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9" r:id="rId13"/>
    <p:sldLayoutId id="2147484010" r:id="rId14"/>
    <p:sldLayoutId id="2147484011" r:id="rId15"/>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slide" Target="slide24.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22.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openxmlformats.org/officeDocument/2006/relationships/image" Target="../media/image7.jpe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Consumer Markets and Consumer Buyer Behavior</a:t>
            </a:r>
            <a:br>
              <a:rPr lang="en-US" b="1" dirty="0" smtClean="0">
                <a:solidFill>
                  <a:srgbClr val="000066"/>
                </a:solidFill>
              </a:rPr>
            </a:br>
            <a:r>
              <a:rPr lang="en-US" dirty="0" smtClean="0">
                <a:solidFill>
                  <a:srgbClr val="000066"/>
                </a:solidFill>
              </a:rPr>
              <a:t> </a:t>
            </a:r>
            <a:r>
              <a:rPr lang="en-US" sz="3600" dirty="0" smtClean="0">
                <a:solidFill>
                  <a:srgbClr val="000066"/>
                </a:solidFill>
              </a:rPr>
              <a:t>(Part-1) </a:t>
            </a:r>
            <a:r>
              <a:rPr lang="en-US" b="1" dirty="0" smtClean="0">
                <a:solidFill>
                  <a:srgbClr val="000066"/>
                </a:solidFill>
              </a:rPr>
              <a:t/>
            </a:r>
            <a:br>
              <a:rPr lang="en-US" b="1" dirty="0" smtClean="0">
                <a:solidFill>
                  <a:srgbClr val="000066"/>
                </a:solidFill>
              </a:rPr>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LECTURE-8</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8001000" cy="4876800"/>
          </a:xfrm>
        </p:spPr>
        <p:txBody>
          <a:bodyPr>
            <a:noAutofit/>
          </a:bodyPr>
          <a:lstStyle/>
          <a:p>
            <a:pPr>
              <a:buClr>
                <a:srgbClr val="000066"/>
              </a:buClr>
              <a:buFont typeface="Wingdings" pitchFamily="2" charset="2"/>
              <a:buChar char="§"/>
            </a:pPr>
            <a:r>
              <a:rPr lang="en-US" sz="2800" dirty="0" smtClean="0"/>
              <a:t>Model of Consumer Behavior</a:t>
            </a:r>
          </a:p>
          <a:p>
            <a:pPr>
              <a:buClr>
                <a:srgbClr val="000066"/>
              </a:buClr>
              <a:buNone/>
            </a:pPr>
            <a:endParaRPr lang="en-US" sz="2800" dirty="0" smtClean="0"/>
          </a:p>
          <a:p>
            <a:pPr>
              <a:buClr>
                <a:srgbClr val="000066"/>
              </a:buClr>
              <a:buFont typeface="Wingdings" pitchFamily="2" charset="2"/>
              <a:buChar char="§"/>
            </a:pPr>
            <a:r>
              <a:rPr lang="en-US" sz="2800" dirty="0" smtClean="0"/>
              <a:t>Characteristics Affecting Consumer Behavior</a:t>
            </a:r>
          </a:p>
          <a:p>
            <a:pPr>
              <a:buClr>
                <a:srgbClr val="000066"/>
              </a:buClr>
              <a:buNone/>
            </a:pPr>
            <a:endParaRPr lang="en-US" sz="2800" dirty="0" smtClean="0"/>
          </a:p>
          <a:p>
            <a:pPr>
              <a:buClr>
                <a:srgbClr val="000066"/>
              </a:buClr>
              <a:buFont typeface="Wingdings" pitchFamily="2" charset="2"/>
              <a:buChar char="§"/>
            </a:pPr>
            <a:r>
              <a:rPr lang="en-US" sz="2800" dirty="0" smtClean="0"/>
              <a:t>Types of Buying Decision Behavior</a:t>
            </a:r>
          </a:p>
          <a:p>
            <a:pPr>
              <a:buClr>
                <a:srgbClr val="000066"/>
              </a:buClr>
              <a:buNone/>
            </a:pPr>
            <a:endParaRPr lang="en-US" sz="2800" dirty="0" smtClean="0"/>
          </a:p>
          <a:p>
            <a:pPr>
              <a:buClr>
                <a:srgbClr val="000066"/>
              </a:buClr>
              <a:buFont typeface="Wingdings" pitchFamily="2" charset="2"/>
              <a:buChar char="§"/>
            </a:pPr>
            <a:r>
              <a:rPr lang="en-US" sz="2800" dirty="0" smtClean="0"/>
              <a:t>The Buyer Decision Process</a:t>
            </a:r>
          </a:p>
          <a:p>
            <a:pPr>
              <a:buClr>
                <a:srgbClr val="000066"/>
              </a:buClr>
              <a:buNone/>
            </a:pPr>
            <a:endParaRPr lang="en-US" sz="2800" dirty="0" smtClean="0"/>
          </a:p>
          <a:p>
            <a:pPr>
              <a:buClr>
                <a:srgbClr val="000066"/>
              </a:buClr>
              <a:buFont typeface="Wingdings" pitchFamily="2" charset="2"/>
              <a:buChar char="§"/>
            </a:pPr>
            <a:r>
              <a:rPr lang="en-US" sz="2800" dirty="0" smtClean="0"/>
              <a:t>The Buyer Decision Process for New Products</a:t>
            </a:r>
          </a:p>
          <a:p>
            <a:pPr marL="609600" indent="-609600">
              <a:lnSpc>
                <a:spcPct val="90000"/>
              </a:lnSpc>
              <a:buClr>
                <a:srgbClr val="000066"/>
              </a:buClr>
              <a:buFont typeface="Wingdings" pitchFamily="2" charset="2"/>
              <a:buChar char="§"/>
            </a:pPr>
            <a:endParaRPr lang="en-US" sz="2800"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8" end="8"/>
                                            </p:txEl>
                                          </p:spTgt>
                                        </p:tgtEl>
                                        <p:attrNameLst>
                                          <p:attrName>style.visibility</p:attrName>
                                        </p:attrNameLst>
                                      </p:cBhvr>
                                      <p:to>
                                        <p:strVal val="visible"/>
                                      </p:to>
                                    </p:set>
                                    <p:animEffect transition="in" filter="checkerboard(across)">
                                      <p:cBhvr>
                                        <p:cTn id="27" dur="500"/>
                                        <p:tgtEl>
                                          <p:spTgt spid="1433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Consumer Behavior</a:t>
            </a:r>
          </a:p>
        </p:txBody>
      </p:sp>
      <p:sp>
        <p:nvSpPr>
          <p:cNvPr id="6148" name="Rectangle 5"/>
          <p:cNvSpPr>
            <a:spLocks noGrp="1" noChangeArrowheads="1"/>
          </p:cNvSpPr>
          <p:nvPr>
            <p:ph type="body" idx="1"/>
          </p:nvPr>
        </p:nvSpPr>
        <p:spPr>
          <a:xfrm>
            <a:off x="457200" y="2209800"/>
            <a:ext cx="8229600" cy="2743200"/>
          </a:xfrm>
        </p:spPr>
        <p:txBody>
          <a:bodyPr/>
          <a:lstStyle/>
          <a:p>
            <a:pPr indent="4763" algn="ctr" eaLnBrk="1" hangingPunct="1">
              <a:buFontTx/>
              <a:buNone/>
            </a:pPr>
            <a:r>
              <a:rPr lang="en-US" b="0" smtClean="0"/>
              <a:t>Consumer Behavior is the study of how individuals, groups, and organizations select, buy, use &amp; dispose of goods, services, ideas, or experiences to satisfy their needs and wants.</a:t>
            </a:r>
          </a:p>
          <a:p>
            <a:pPr indent="4763" eaLnBrk="1" hangingPunct="1"/>
            <a:endParaRPr 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checkerboard(across)">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8">
                                            <p:txEl>
                                              <p:pRg st="0" end="0"/>
                                            </p:txEl>
                                          </p:spTgt>
                                        </p:tgtEl>
                                        <p:attrNameLst>
                                          <p:attrName>style.visibility</p:attrName>
                                        </p:attrNameLst>
                                      </p:cBhvr>
                                      <p:to>
                                        <p:strVal val="visible"/>
                                      </p:to>
                                    </p:set>
                                    <p:animEffect transition="in" filter="checkerboard(across)">
                                      <p:cBhvr>
                                        <p:cTn id="12" dur="500"/>
                                        <p:tgtEl>
                                          <p:spTgt spid="61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6148"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7813"/>
            <a:ext cx="8077200" cy="865187"/>
          </a:xfrm>
        </p:spPr>
        <p:txBody>
          <a:bodyPr vert="horz" lIns="91440" tIns="45720" rIns="91440" bIns="45720" rtlCol="0" anchor="ctr">
            <a:normAutofit/>
          </a:bodyPr>
          <a:lstStyle/>
          <a:p>
            <a:r>
              <a:rPr lang="en-US" sz="4000" b="1" dirty="0" smtClean="0">
                <a:solidFill>
                  <a:srgbClr val="000066"/>
                </a:solidFill>
              </a:rPr>
              <a:t>Consumer Behavior</a:t>
            </a:r>
          </a:p>
        </p:txBody>
      </p:sp>
      <p:sp>
        <p:nvSpPr>
          <p:cNvPr id="8195" name="Rectangle 5"/>
          <p:cNvSpPr>
            <a:spLocks noGrp="1" noChangeArrowheads="1"/>
          </p:cNvSpPr>
          <p:nvPr>
            <p:ph type="body" idx="1"/>
          </p:nvPr>
        </p:nvSpPr>
        <p:spPr>
          <a:xfrm>
            <a:off x="457200" y="2209800"/>
            <a:ext cx="8229600" cy="2743200"/>
          </a:xfrm>
        </p:spPr>
        <p:txBody>
          <a:bodyPr/>
          <a:lstStyle/>
          <a:p>
            <a:pPr indent="4763" algn="ctr" eaLnBrk="1" hangingPunct="1">
              <a:buFontTx/>
              <a:buNone/>
            </a:pPr>
            <a:r>
              <a:rPr lang="en-US" b="0" smtClean="0"/>
              <a:t>Consumer Behavior is the study of how individuals, groups, and organizations select, buy, use &amp; </a:t>
            </a:r>
            <a:r>
              <a:rPr lang="en-US" smtClean="0">
                <a:solidFill>
                  <a:srgbClr val="CC0066"/>
                </a:solidFill>
              </a:rPr>
              <a:t>dispose of goods</a:t>
            </a:r>
            <a:r>
              <a:rPr lang="en-US" b="0" smtClean="0"/>
              <a:t>, services, ideas, or experiences to satisfy their needs and wants.</a:t>
            </a:r>
          </a:p>
          <a:p>
            <a:pPr indent="4763" eaLnBrk="1" hangingPunct="1"/>
            <a:endParaRPr lang="en-US"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3"/>
          <p:cNvSpPr>
            <a:spLocks noGrp="1" noChangeArrowheads="1"/>
          </p:cNvSpPr>
          <p:nvPr>
            <p:ph idx="1"/>
          </p:nvPr>
        </p:nvSpPr>
        <p:spPr>
          <a:xfrm>
            <a:off x="685800" y="1676400"/>
            <a:ext cx="7772400" cy="4114800"/>
          </a:xfrm>
        </p:spPr>
        <p:txBody>
          <a:bodyPr/>
          <a:lstStyle/>
          <a:p>
            <a:pPr marL="533400" indent="-533400">
              <a:buFontTx/>
              <a:buNone/>
            </a:pPr>
            <a:r>
              <a:rPr lang="en-US" sz="2800" b="1" dirty="0" smtClean="0"/>
              <a:t>Consumer buyer behavior</a:t>
            </a:r>
            <a:r>
              <a:rPr lang="en-US" sz="2800" dirty="0" smtClean="0"/>
              <a:t> :</a:t>
            </a:r>
          </a:p>
          <a:p>
            <a:pPr marL="533400" indent="-533400">
              <a:buFontTx/>
              <a:buNone/>
            </a:pPr>
            <a:r>
              <a:rPr lang="en-US" sz="2800" dirty="0" smtClean="0"/>
              <a:t>	The buying behavior of final consumers, individuals and households, who buy goods and services for personal consumption</a:t>
            </a:r>
          </a:p>
          <a:p>
            <a:pPr marL="533400" indent="-533400">
              <a:buFontTx/>
              <a:buNone/>
            </a:pPr>
            <a:endParaRPr lang="en-US" sz="2800" dirty="0" smtClean="0"/>
          </a:p>
          <a:p>
            <a:pPr marL="533400" indent="-533400">
              <a:buFontTx/>
              <a:buNone/>
            </a:pPr>
            <a:r>
              <a:rPr lang="en-US" sz="2800" b="1" dirty="0" smtClean="0"/>
              <a:t>Consumer market</a:t>
            </a:r>
            <a:r>
              <a:rPr lang="en-US" sz="2800" dirty="0" smtClean="0"/>
              <a:t> : </a:t>
            </a:r>
          </a:p>
          <a:p>
            <a:pPr marL="533400" indent="-533400">
              <a:buFontTx/>
              <a:buNone/>
            </a:pPr>
            <a:r>
              <a:rPr lang="en-US" sz="2800" dirty="0" smtClean="0"/>
              <a:t>	All of the personal consumption of final consumers</a:t>
            </a:r>
          </a:p>
          <a:p>
            <a:pPr marL="533400" indent="-533400"/>
            <a:endParaRPr lang="en-US" sz="2800" dirty="0" smtClean="0"/>
          </a:p>
        </p:txBody>
      </p:sp>
      <p:sp>
        <p:nvSpPr>
          <p:cNvPr id="16386" name="Rectangle 2"/>
          <p:cNvSpPr>
            <a:spLocks noGrp="1" noChangeArrowheads="1"/>
          </p:cNvSpPr>
          <p:nvPr>
            <p:ph type="title"/>
          </p:nvPr>
        </p:nvSpPr>
        <p:spPr/>
        <p:txBody>
          <a:bodyPr>
            <a:normAutofit/>
          </a:bodyPr>
          <a:lstStyle/>
          <a:p>
            <a:r>
              <a:rPr lang="en-US" sz="4000" b="1" dirty="0" smtClean="0">
                <a:solidFill>
                  <a:srgbClr val="000066"/>
                </a:solidFill>
              </a:rPr>
              <a:t>Model of Consumer Behavior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385">
                                            <p:txEl>
                                              <p:pRg st="0" end="0"/>
                                            </p:txEl>
                                          </p:spTgt>
                                        </p:tgtEl>
                                        <p:attrNameLst>
                                          <p:attrName>style.visibility</p:attrName>
                                        </p:attrNameLst>
                                      </p:cBhvr>
                                      <p:to>
                                        <p:strVal val="visible"/>
                                      </p:to>
                                    </p:set>
                                    <p:animEffect transition="in" filter="checkerboard(across)">
                                      <p:cBhvr>
                                        <p:cTn id="7" dur="500"/>
                                        <p:tgtEl>
                                          <p:spTgt spid="1638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385">
                                            <p:txEl>
                                              <p:pRg st="1" end="1"/>
                                            </p:txEl>
                                          </p:spTgt>
                                        </p:tgtEl>
                                        <p:attrNameLst>
                                          <p:attrName>style.visibility</p:attrName>
                                        </p:attrNameLst>
                                      </p:cBhvr>
                                      <p:to>
                                        <p:strVal val="visible"/>
                                      </p:to>
                                    </p:set>
                                    <p:animEffect transition="in" filter="checkerboard(across)">
                                      <p:cBhvr>
                                        <p:cTn id="12" dur="500"/>
                                        <p:tgtEl>
                                          <p:spTgt spid="1638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385">
                                            <p:txEl>
                                              <p:pRg st="3" end="3"/>
                                            </p:txEl>
                                          </p:spTgt>
                                        </p:tgtEl>
                                        <p:attrNameLst>
                                          <p:attrName>style.visibility</p:attrName>
                                        </p:attrNameLst>
                                      </p:cBhvr>
                                      <p:to>
                                        <p:strVal val="visible"/>
                                      </p:to>
                                    </p:set>
                                    <p:animEffect transition="in" filter="checkerboard(across)">
                                      <p:cBhvr>
                                        <p:cTn id="17" dur="500"/>
                                        <p:tgtEl>
                                          <p:spTgt spid="1638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6385">
                                            <p:txEl>
                                              <p:pRg st="4" end="4"/>
                                            </p:txEl>
                                          </p:spTgt>
                                        </p:tgtEl>
                                        <p:attrNameLst>
                                          <p:attrName>style.visibility</p:attrName>
                                        </p:attrNameLst>
                                      </p:cBhvr>
                                      <p:to>
                                        <p:strVal val="visible"/>
                                      </p:to>
                                    </p:set>
                                    <p:animEffect transition="in" filter="checkerboard(across)">
                                      <p:cBhvr>
                                        <p:cTn id="22" dur="500"/>
                                        <p:tgtEl>
                                          <p:spTgt spid="1638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a:xfrm>
            <a:off x="685800" y="76200"/>
            <a:ext cx="7696200" cy="762000"/>
          </a:xfrm>
        </p:spPr>
        <p:txBody>
          <a:bodyPr>
            <a:normAutofit/>
          </a:bodyPr>
          <a:lstStyle/>
          <a:p>
            <a:pPr eaLnBrk="1" hangingPunct="1"/>
            <a:r>
              <a:rPr lang="en-US" sz="4000" b="1" dirty="0" smtClean="0">
                <a:solidFill>
                  <a:srgbClr val="000066"/>
                </a:solidFill>
              </a:rPr>
              <a:t>Consumer Buying Process</a:t>
            </a:r>
          </a:p>
        </p:txBody>
      </p:sp>
      <p:sp>
        <p:nvSpPr>
          <p:cNvPr id="7" name="TextBox 6">
            <a:hlinkClick r:id="rId3" action="ppaction://hlinksldjump"/>
          </p:cNvPr>
          <p:cNvSpPr txBox="1">
            <a:spLocks noChangeArrowheads="1"/>
          </p:cNvSpPr>
          <p:nvPr/>
        </p:nvSpPr>
        <p:spPr bwMode="auto">
          <a:xfrm>
            <a:off x="1752600" y="2492375"/>
            <a:ext cx="6096000" cy="830263"/>
          </a:xfrm>
          <a:prstGeom prst="rect">
            <a:avLst/>
          </a:prstGeom>
          <a:solidFill>
            <a:srgbClr val="25C6FF"/>
          </a:solidFill>
          <a:ln w="25400">
            <a:solidFill>
              <a:schemeClr val="tx1"/>
            </a:solidFill>
            <a:miter lim="800000"/>
            <a:headEnd/>
            <a:tailEnd/>
          </a:ln>
        </p:spPr>
        <p:txBody>
          <a:bodyPr anchor="ctr">
            <a:spAutoFit/>
          </a:bodyPr>
          <a:lstStyle/>
          <a:p>
            <a:pPr algn="ctr"/>
            <a:r>
              <a:rPr lang="en-US" sz="2800" b="1"/>
              <a:t>Information search</a:t>
            </a:r>
          </a:p>
          <a:p>
            <a:pPr algn="ctr"/>
            <a:endParaRPr lang="en-US" sz="2000" b="1"/>
          </a:p>
        </p:txBody>
      </p:sp>
      <p:sp>
        <p:nvSpPr>
          <p:cNvPr id="8" name="TextBox 7"/>
          <p:cNvSpPr txBox="1">
            <a:spLocks noChangeArrowheads="1"/>
          </p:cNvSpPr>
          <p:nvPr/>
        </p:nvSpPr>
        <p:spPr bwMode="auto">
          <a:xfrm>
            <a:off x="1752600" y="1447800"/>
            <a:ext cx="6096000" cy="800100"/>
          </a:xfrm>
          <a:prstGeom prst="rect">
            <a:avLst/>
          </a:prstGeom>
          <a:solidFill>
            <a:srgbClr val="25C6FF"/>
          </a:solidFill>
          <a:ln w="25400">
            <a:solidFill>
              <a:schemeClr val="tx1"/>
            </a:solidFill>
            <a:miter lim="800000"/>
            <a:headEnd/>
            <a:tailEnd/>
          </a:ln>
        </p:spPr>
        <p:txBody>
          <a:bodyPr anchor="ctr">
            <a:spAutoFit/>
          </a:bodyPr>
          <a:lstStyle/>
          <a:p>
            <a:pPr algn="ctr"/>
            <a:r>
              <a:rPr lang="en-US" sz="2800" b="1"/>
              <a:t>Problem recognition</a:t>
            </a:r>
          </a:p>
          <a:p>
            <a:pPr algn="ctr"/>
            <a:endParaRPr lang="en-US"/>
          </a:p>
        </p:txBody>
      </p:sp>
      <p:sp>
        <p:nvSpPr>
          <p:cNvPr id="9" name="TextBox 8"/>
          <p:cNvSpPr txBox="1">
            <a:spLocks noChangeArrowheads="1"/>
          </p:cNvSpPr>
          <p:nvPr/>
        </p:nvSpPr>
        <p:spPr bwMode="auto">
          <a:xfrm>
            <a:off x="1752600" y="3589338"/>
            <a:ext cx="6096000" cy="830262"/>
          </a:xfrm>
          <a:prstGeom prst="rect">
            <a:avLst/>
          </a:prstGeom>
          <a:solidFill>
            <a:srgbClr val="25C6FF"/>
          </a:solidFill>
          <a:ln w="25400">
            <a:solidFill>
              <a:schemeClr val="tx1"/>
            </a:solidFill>
            <a:miter lim="800000"/>
            <a:headEnd/>
            <a:tailEnd/>
          </a:ln>
        </p:spPr>
        <p:txBody>
          <a:bodyPr anchor="ctr">
            <a:spAutoFit/>
          </a:bodyPr>
          <a:lstStyle/>
          <a:p>
            <a:pPr algn="ctr"/>
            <a:r>
              <a:rPr lang="en-US" sz="2800" b="1"/>
              <a:t>Evaluation of alternatives</a:t>
            </a:r>
          </a:p>
          <a:p>
            <a:pPr algn="ctr"/>
            <a:endParaRPr lang="en-US" sz="2000"/>
          </a:p>
        </p:txBody>
      </p:sp>
      <p:sp>
        <p:nvSpPr>
          <p:cNvPr id="12" name="TextBox 11"/>
          <p:cNvSpPr txBox="1">
            <a:spLocks noChangeArrowheads="1"/>
          </p:cNvSpPr>
          <p:nvPr/>
        </p:nvSpPr>
        <p:spPr bwMode="auto">
          <a:xfrm>
            <a:off x="1752600" y="5715000"/>
            <a:ext cx="6096000" cy="830262"/>
          </a:xfrm>
          <a:prstGeom prst="rect">
            <a:avLst/>
          </a:prstGeom>
          <a:solidFill>
            <a:srgbClr val="25C6FF"/>
          </a:solidFill>
          <a:ln w="25400">
            <a:solidFill>
              <a:schemeClr val="tx1"/>
            </a:solidFill>
            <a:miter lim="800000"/>
            <a:headEnd/>
            <a:tailEnd/>
          </a:ln>
        </p:spPr>
        <p:txBody>
          <a:bodyPr anchor="ctr">
            <a:spAutoFit/>
          </a:bodyPr>
          <a:lstStyle/>
          <a:p>
            <a:pPr algn="ctr"/>
            <a:r>
              <a:rPr lang="en-US" sz="2800" b="1" dirty="0"/>
              <a:t>Post purchase behavior</a:t>
            </a:r>
          </a:p>
          <a:p>
            <a:pPr algn="ctr"/>
            <a:endParaRPr lang="en-US" sz="2000" dirty="0"/>
          </a:p>
        </p:txBody>
      </p:sp>
      <p:sp>
        <p:nvSpPr>
          <p:cNvPr id="13" name="TextBox 12">
            <a:hlinkClick r:id="rId4" action="ppaction://hlinksldjump"/>
          </p:cNvPr>
          <p:cNvSpPr txBox="1">
            <a:spLocks noChangeArrowheads="1"/>
          </p:cNvSpPr>
          <p:nvPr/>
        </p:nvSpPr>
        <p:spPr bwMode="auto">
          <a:xfrm>
            <a:off x="1752600" y="4648200"/>
            <a:ext cx="6096000" cy="830263"/>
          </a:xfrm>
          <a:prstGeom prst="rect">
            <a:avLst/>
          </a:prstGeom>
          <a:solidFill>
            <a:srgbClr val="25C6FF"/>
          </a:solidFill>
          <a:ln w="25400">
            <a:solidFill>
              <a:schemeClr val="tx1"/>
            </a:solidFill>
            <a:miter lim="800000"/>
            <a:headEnd/>
            <a:tailEnd/>
          </a:ln>
        </p:spPr>
        <p:txBody>
          <a:bodyPr anchor="ctr">
            <a:spAutoFit/>
          </a:bodyPr>
          <a:lstStyle/>
          <a:p>
            <a:pPr algn="ctr"/>
            <a:r>
              <a:rPr lang="en-US" sz="2800" b="1"/>
              <a:t>Purchase decision</a:t>
            </a:r>
          </a:p>
          <a:p>
            <a:pPr algn="ctr"/>
            <a:endParaRPr lang="en-US" sz="2000"/>
          </a:p>
        </p:txBody>
      </p:sp>
      <p:sp>
        <p:nvSpPr>
          <p:cNvPr id="14" name="Down Arrow 13"/>
          <p:cNvSpPr/>
          <p:nvPr/>
        </p:nvSpPr>
        <p:spPr>
          <a:xfrm>
            <a:off x="4525963" y="2286000"/>
            <a:ext cx="46037" cy="152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5" name="Down Arrow 14"/>
          <p:cNvSpPr/>
          <p:nvPr/>
        </p:nvSpPr>
        <p:spPr>
          <a:xfrm>
            <a:off x="4525963" y="3352800"/>
            <a:ext cx="46037" cy="152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 name="Down Arrow 15"/>
          <p:cNvSpPr/>
          <p:nvPr/>
        </p:nvSpPr>
        <p:spPr>
          <a:xfrm>
            <a:off x="4525963" y="4419600"/>
            <a:ext cx="46037" cy="152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 name="Down Arrow 16"/>
          <p:cNvSpPr/>
          <p:nvPr/>
        </p:nvSpPr>
        <p:spPr>
          <a:xfrm>
            <a:off x="4525963" y="5486400"/>
            <a:ext cx="46037" cy="152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5426"/>
                                        </p:tgtEl>
                                        <p:attrNameLst>
                                          <p:attrName>style.visibility</p:attrName>
                                        </p:attrNameLst>
                                      </p:cBhvr>
                                      <p:to>
                                        <p:strVal val="visible"/>
                                      </p:to>
                                    </p:set>
                                    <p:animEffect transition="in" filter="checkerboard(across)">
                                      <p:cBhvr>
                                        <p:cTn id="7" dur="500"/>
                                        <p:tgtEl>
                                          <p:spTgt spid="61542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heckerboard(across)">
                                      <p:cBhvr>
                                        <p:cTn id="17" dur="500"/>
                                        <p:tgtEl>
                                          <p:spTgt spid="14"/>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heckerboard(across)">
                                      <p:cBhvr>
                                        <p:cTn id="25" dur="500"/>
                                        <p:tgtEl>
                                          <p:spTgt spid="15"/>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heckerboard(across)">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heckerboard(across)">
                                      <p:cBhvr>
                                        <p:cTn id="33" dur="500"/>
                                        <p:tgtEl>
                                          <p:spTgt spid="16"/>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checkerboard(across)">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checkerboard(across)">
                                      <p:cBhvr>
                                        <p:cTn id="41" dur="500"/>
                                        <p:tgtEl>
                                          <p:spTgt spid="17"/>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checkerboard(across)">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p:bldP spid="7" grpId="0" animBg="1"/>
      <p:bldP spid="8" grpId="0" animBg="1"/>
      <p:bldP spid="9" grpId="0" animBg="1"/>
      <p:bldP spid="12" grpId="0" animBg="1"/>
      <p:bldP spid="13" grpId="0" animBg="1"/>
      <p:bldP spid="14" grpId="0" animBg="1"/>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normAutofit/>
          </a:bodyPr>
          <a:lstStyle/>
          <a:p>
            <a:r>
              <a:rPr lang="en-US" sz="4000" b="1" dirty="0" smtClean="0">
                <a:solidFill>
                  <a:srgbClr val="000066"/>
                </a:solidFill>
              </a:rPr>
              <a:t>Model of Consumer Behavior</a:t>
            </a:r>
          </a:p>
        </p:txBody>
      </p:sp>
      <p:pic>
        <p:nvPicPr>
          <p:cNvPr id="18434" name="Picture 4" descr="fig05_01wo.jpg"/>
          <p:cNvPicPr>
            <a:picLocks noChangeAspect="1"/>
          </p:cNvPicPr>
          <p:nvPr/>
        </p:nvPicPr>
        <p:blipFill>
          <a:blip r:embed="rId3"/>
          <a:srcRect/>
          <a:stretch>
            <a:fillRect/>
          </a:stretch>
        </p:blipFill>
        <p:spPr bwMode="auto">
          <a:xfrm>
            <a:off x="0" y="2544763"/>
            <a:ext cx="9144000" cy="1768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checkerboard(across)">
                                      <p:cBhvr>
                                        <p:cTn id="7" dur="5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20482" name="Text Placeholder 4"/>
          <p:cNvSpPr>
            <a:spLocks noGrp="1"/>
          </p:cNvSpPr>
          <p:nvPr>
            <p:ph type="body" sz="quarter" idx="13"/>
          </p:nvPr>
        </p:nvSpPr>
        <p:spPr>
          <a:xfrm>
            <a:off x="914400" y="1524000"/>
            <a:ext cx="7162800" cy="1066800"/>
          </a:xfrm>
        </p:spPr>
        <p:txBody>
          <a:bodyPr>
            <a:normAutofit/>
          </a:bodyPr>
          <a:lstStyle/>
          <a:p>
            <a:pPr>
              <a:spcBef>
                <a:spcPct val="0"/>
              </a:spcBef>
            </a:pPr>
            <a:r>
              <a:rPr lang="en-US" dirty="0" smtClean="0"/>
              <a:t>Factors Influencing Consumer Behavior</a:t>
            </a:r>
          </a:p>
          <a:p>
            <a:pPr>
              <a:spcBef>
                <a:spcPct val="0"/>
              </a:spcBef>
            </a:pPr>
            <a:endParaRPr lang="en-US" dirty="0" smtClean="0"/>
          </a:p>
        </p:txBody>
      </p:sp>
      <p:pic>
        <p:nvPicPr>
          <p:cNvPr id="20483" name="Picture 4" descr="fig05_02wo.jpg"/>
          <p:cNvPicPr>
            <a:picLocks noChangeAspect="1"/>
          </p:cNvPicPr>
          <p:nvPr/>
        </p:nvPicPr>
        <p:blipFill>
          <a:blip r:embed="rId3"/>
          <a:srcRect/>
          <a:stretch>
            <a:fillRect/>
          </a:stretch>
        </p:blipFill>
        <p:spPr bwMode="auto">
          <a:xfrm>
            <a:off x="457200" y="2789237"/>
            <a:ext cx="8077200" cy="27733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checkerboard(across)">
                                      <p:cBhvr>
                                        <p:cTn id="7"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Rectangle 5"/>
          <p:cNvSpPr>
            <a:spLocks noGrp="1" noChangeArrowheads="1"/>
          </p:cNvSpPr>
          <p:nvPr>
            <p:ph idx="1"/>
          </p:nvPr>
        </p:nvSpPr>
        <p:spPr/>
        <p:txBody>
          <a:bodyPr/>
          <a:lstStyle/>
          <a:p>
            <a:endParaRPr lang="en-US" dirty="0" smtClean="0"/>
          </a:p>
          <a:p>
            <a:pPr>
              <a:buFontTx/>
              <a:buNone/>
            </a:pPr>
            <a:r>
              <a:rPr lang="en-US" b="1" dirty="0" smtClean="0"/>
              <a:t>Culture</a:t>
            </a:r>
            <a:r>
              <a:rPr lang="en-US" dirty="0" smtClean="0"/>
              <a:t> is the learned values, perceptions, wants, and behavior from family and other important institutions</a:t>
            </a:r>
          </a:p>
        </p:txBody>
      </p:sp>
      <p:sp>
        <p:nvSpPr>
          <p:cNvPr id="22530"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529">
                                            <p:txEl>
                                              <p:pRg st="1" end="1"/>
                                            </p:txEl>
                                          </p:spTgt>
                                        </p:tgtEl>
                                        <p:attrNameLst>
                                          <p:attrName>style.visibility</p:attrName>
                                        </p:attrNameLst>
                                      </p:cBhvr>
                                      <p:to>
                                        <p:strVal val="visible"/>
                                      </p:to>
                                    </p:set>
                                    <p:animEffect transition="in" filter="checkerboard(across)">
                                      <p:cBhvr>
                                        <p:cTn id="7" dur="500"/>
                                        <p:tgtEl>
                                          <p:spTgt spid="2252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24578" name="Content Placeholder 6"/>
          <p:cNvSpPr>
            <a:spLocks noGrp="1"/>
          </p:cNvSpPr>
          <p:nvPr>
            <p:ph idx="1"/>
          </p:nvPr>
        </p:nvSpPr>
        <p:spPr/>
        <p:txBody>
          <a:bodyPr/>
          <a:lstStyle/>
          <a:p>
            <a:pPr>
              <a:lnSpc>
                <a:spcPct val="90000"/>
              </a:lnSpc>
              <a:buFontTx/>
              <a:buNone/>
            </a:pPr>
            <a:r>
              <a:rPr lang="en-US" sz="2800" b="1" dirty="0" smtClean="0"/>
              <a:t>Subculture</a:t>
            </a:r>
            <a:r>
              <a:rPr lang="en-US" sz="2800" dirty="0" smtClean="0"/>
              <a:t> are groups of people within a culture with shared value systems based on common life experiences and situations</a:t>
            </a:r>
          </a:p>
          <a:p>
            <a:pPr>
              <a:lnSpc>
                <a:spcPct val="90000"/>
              </a:lnSpc>
              <a:buClr>
                <a:srgbClr val="000066"/>
              </a:buClr>
              <a:buFont typeface="Wingdings" pitchFamily="2" charset="2"/>
              <a:buChar char="§"/>
            </a:pPr>
            <a:r>
              <a:rPr lang="en-US" sz="2800" dirty="0" smtClean="0"/>
              <a:t>Hispanic American</a:t>
            </a:r>
          </a:p>
          <a:p>
            <a:pPr>
              <a:lnSpc>
                <a:spcPct val="90000"/>
              </a:lnSpc>
              <a:buClr>
                <a:srgbClr val="000066"/>
              </a:buClr>
              <a:buFont typeface="Wingdings" pitchFamily="2" charset="2"/>
              <a:buChar char="§"/>
            </a:pPr>
            <a:r>
              <a:rPr lang="en-US" sz="2800" dirty="0" smtClean="0"/>
              <a:t>African American</a:t>
            </a:r>
          </a:p>
          <a:p>
            <a:pPr>
              <a:lnSpc>
                <a:spcPct val="90000"/>
              </a:lnSpc>
              <a:buClr>
                <a:srgbClr val="000066"/>
              </a:buClr>
              <a:buFont typeface="Wingdings" pitchFamily="2" charset="2"/>
              <a:buChar char="§"/>
            </a:pPr>
            <a:r>
              <a:rPr lang="en-US" sz="2800" dirty="0" smtClean="0"/>
              <a:t>Asian American</a:t>
            </a:r>
          </a:p>
          <a:p>
            <a:pPr>
              <a:lnSpc>
                <a:spcPct val="90000"/>
              </a:lnSpc>
              <a:buClr>
                <a:srgbClr val="000066"/>
              </a:buClr>
              <a:buFont typeface="Wingdings" pitchFamily="2" charset="2"/>
              <a:buChar char="§"/>
            </a:pPr>
            <a:r>
              <a:rPr lang="en-US" sz="2800" dirty="0" smtClean="0"/>
              <a:t>Cross-Cultural </a:t>
            </a:r>
          </a:p>
          <a:p>
            <a:endParaRPr lang="en-US" dirty="0" smtClean="0"/>
          </a:p>
        </p:txBody>
      </p:sp>
      <p:pic>
        <p:nvPicPr>
          <p:cNvPr id="24579" name="Picture 2"/>
          <p:cNvPicPr>
            <a:picLocks noChangeAspect="1" noChangeArrowheads="1"/>
          </p:cNvPicPr>
          <p:nvPr/>
        </p:nvPicPr>
        <p:blipFill>
          <a:blip r:embed="rId3"/>
          <a:srcRect/>
          <a:stretch>
            <a:fillRect/>
          </a:stretch>
        </p:blipFill>
        <p:spPr bwMode="auto">
          <a:xfrm>
            <a:off x="4630738" y="3124200"/>
            <a:ext cx="4167187" cy="2895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checkerboard(across)">
                                      <p:cBhvr>
                                        <p:cTn id="7" dur="500"/>
                                        <p:tgtEl>
                                          <p:spTgt spid="245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578">
                                            <p:txEl>
                                              <p:pRg st="1" end="1"/>
                                            </p:txEl>
                                          </p:spTgt>
                                        </p:tgtEl>
                                        <p:attrNameLst>
                                          <p:attrName>style.visibility</p:attrName>
                                        </p:attrNameLst>
                                      </p:cBhvr>
                                      <p:to>
                                        <p:strVal val="visible"/>
                                      </p:to>
                                    </p:set>
                                    <p:animEffect transition="in" filter="checkerboard(across)">
                                      <p:cBhvr>
                                        <p:cTn id="12" dur="500"/>
                                        <p:tgtEl>
                                          <p:spTgt spid="245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4578">
                                            <p:txEl>
                                              <p:pRg st="2" end="2"/>
                                            </p:txEl>
                                          </p:spTgt>
                                        </p:tgtEl>
                                        <p:attrNameLst>
                                          <p:attrName>style.visibility</p:attrName>
                                        </p:attrNameLst>
                                      </p:cBhvr>
                                      <p:to>
                                        <p:strVal val="visible"/>
                                      </p:to>
                                    </p:set>
                                    <p:animEffect transition="in" filter="checkerboard(across)">
                                      <p:cBhvr>
                                        <p:cTn id="17" dur="500"/>
                                        <p:tgtEl>
                                          <p:spTgt spid="245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4578">
                                            <p:txEl>
                                              <p:pRg st="3" end="3"/>
                                            </p:txEl>
                                          </p:spTgt>
                                        </p:tgtEl>
                                        <p:attrNameLst>
                                          <p:attrName>style.visibility</p:attrName>
                                        </p:attrNameLst>
                                      </p:cBhvr>
                                      <p:to>
                                        <p:strVal val="visible"/>
                                      </p:to>
                                    </p:set>
                                    <p:animEffect transition="in" filter="checkerboard(across)">
                                      <p:cBhvr>
                                        <p:cTn id="22" dur="500"/>
                                        <p:tgtEl>
                                          <p:spTgt spid="245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4578">
                                            <p:txEl>
                                              <p:pRg st="4" end="4"/>
                                            </p:txEl>
                                          </p:spTgt>
                                        </p:tgtEl>
                                        <p:attrNameLst>
                                          <p:attrName>style.visibility</p:attrName>
                                        </p:attrNameLst>
                                      </p:cBhvr>
                                      <p:to>
                                        <p:strVal val="visible"/>
                                      </p:to>
                                    </p:set>
                                    <p:animEffect transition="in" filter="checkerboard(across)">
                                      <p:cBhvr>
                                        <p:cTn id="27" dur="500"/>
                                        <p:tgtEl>
                                          <p:spTgt spid="24578">
                                            <p:txEl>
                                              <p:pRg st="4" end="4"/>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24579"/>
                                        </p:tgtEl>
                                        <p:attrNameLst>
                                          <p:attrName>style.visibility</p:attrName>
                                        </p:attrNameLst>
                                      </p:cBhvr>
                                      <p:to>
                                        <p:strVal val="visible"/>
                                      </p:to>
                                    </p:set>
                                    <p:animEffect transition="in" filter="checkerboard(across)">
                                      <p:cBhvr>
                                        <p:cTn id="30"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5"/>
          <p:cNvSpPr>
            <a:spLocks noGrp="1" noChangeArrowheads="1"/>
          </p:cNvSpPr>
          <p:nvPr>
            <p:ph idx="1"/>
          </p:nvPr>
        </p:nvSpPr>
        <p:spPr/>
        <p:txBody>
          <a:bodyPr/>
          <a:lstStyle/>
          <a:p>
            <a:pPr>
              <a:buFontTx/>
              <a:buNone/>
            </a:pPr>
            <a:r>
              <a:rPr lang="en-US" b="1" dirty="0" smtClean="0"/>
              <a:t>Social classes </a:t>
            </a:r>
            <a:r>
              <a:rPr lang="en-US" dirty="0" smtClean="0"/>
              <a:t>are society’s relatively permanent and ordered divisions whose members share similar values, interests, and behaviors</a:t>
            </a:r>
          </a:p>
          <a:p>
            <a:pPr>
              <a:buClr>
                <a:srgbClr val="000066"/>
              </a:buClr>
              <a:buFont typeface="Wingdings" pitchFamily="2" charset="2"/>
              <a:buChar char="§"/>
            </a:pPr>
            <a:r>
              <a:rPr lang="en-US" dirty="0" smtClean="0"/>
              <a:t>Measured by a combination of occupation, income, education, wealth, and other variables</a:t>
            </a:r>
          </a:p>
        </p:txBody>
      </p:sp>
      <p:sp>
        <p:nvSpPr>
          <p:cNvPr id="26626"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625">
                                            <p:txEl>
                                              <p:pRg st="0" end="0"/>
                                            </p:txEl>
                                          </p:spTgt>
                                        </p:tgtEl>
                                        <p:attrNameLst>
                                          <p:attrName>style.visibility</p:attrName>
                                        </p:attrNameLst>
                                      </p:cBhvr>
                                      <p:to>
                                        <p:strVal val="visible"/>
                                      </p:to>
                                    </p:set>
                                    <p:animEffect transition="in" filter="checkerboard(across)">
                                      <p:cBhvr>
                                        <p:cTn id="7" dur="500"/>
                                        <p:tgtEl>
                                          <p:spTgt spid="266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6625">
                                            <p:txEl>
                                              <p:pRg st="1" end="1"/>
                                            </p:txEl>
                                          </p:spTgt>
                                        </p:tgtEl>
                                        <p:attrNameLst>
                                          <p:attrName>style.visibility</p:attrName>
                                        </p:attrNameLst>
                                      </p:cBhvr>
                                      <p:to>
                                        <p:strVal val="visible"/>
                                      </p:to>
                                    </p:set>
                                    <p:animEffect transition="in" filter="checkerboard(across)">
                                      <p:cBhvr>
                                        <p:cTn id="12" dur="500"/>
                                        <p:tgtEl>
                                          <p:spTgt spid="266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normAutofit/>
          </a:bodyPr>
          <a:lstStyle/>
          <a:p>
            <a:r>
              <a:rPr lang="en-US" sz="4000" b="1" dirty="0" smtClean="0">
                <a:solidFill>
                  <a:srgbClr val="000066"/>
                </a:solidFill>
              </a:rPr>
              <a:t>Major American Social Classes</a:t>
            </a:r>
          </a:p>
        </p:txBody>
      </p:sp>
      <p:pic>
        <p:nvPicPr>
          <p:cNvPr id="28674" name="Picture 7" descr="fig05_03"/>
          <p:cNvPicPr>
            <a:picLocks noChangeAspect="1" noChangeArrowheads="1"/>
          </p:cNvPicPr>
          <p:nvPr/>
        </p:nvPicPr>
        <p:blipFill>
          <a:blip r:embed="rId3"/>
          <a:srcRect/>
          <a:stretch>
            <a:fillRect/>
          </a:stretch>
        </p:blipFill>
        <p:spPr bwMode="auto">
          <a:xfrm>
            <a:off x="1600200" y="1828800"/>
            <a:ext cx="5181600" cy="43275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checkerboard(across)">
                                      <p:cBhvr>
                                        <p:cTn id="7"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3" name="Rectangle 4"/>
          <p:cNvSpPr>
            <a:spLocks noGrp="1" noChangeArrowheads="1"/>
          </p:cNvSpPr>
          <p:nvPr>
            <p:ph type="title"/>
          </p:nvPr>
        </p:nvSpPr>
        <p:spPr/>
        <p:txBody>
          <a:bodyPr>
            <a:noAutofit/>
          </a:bodyPr>
          <a:lstStyle/>
          <a:p>
            <a:pPr eaLnBrk="1" hangingPunct="1"/>
            <a:r>
              <a:rPr lang="en-US" sz="4000" b="1" dirty="0" smtClean="0">
                <a:solidFill>
                  <a:srgbClr val="000066"/>
                </a:solidFill>
              </a:rPr>
              <a:t>Characteristics of Social Classes</a:t>
            </a:r>
          </a:p>
        </p:txBody>
      </p:sp>
      <p:sp>
        <p:nvSpPr>
          <p:cNvPr id="10244" name="Rectangle 5"/>
          <p:cNvSpPr>
            <a:spLocks noGrp="1" noChangeArrowheads="1"/>
          </p:cNvSpPr>
          <p:nvPr>
            <p:ph type="body" idx="1"/>
          </p:nvPr>
        </p:nvSpPr>
        <p:spPr/>
        <p:txBody>
          <a:bodyPr/>
          <a:lstStyle/>
          <a:p>
            <a:pPr eaLnBrk="1" hangingPunct="1">
              <a:buClr>
                <a:srgbClr val="000066"/>
              </a:buClr>
              <a:buFont typeface="Wingdings" pitchFamily="2" charset="2"/>
              <a:buChar char="§"/>
            </a:pPr>
            <a:r>
              <a:rPr lang="en-US" b="0" dirty="0" smtClean="0"/>
              <a:t>Within a class, people tend to behave alike.</a:t>
            </a:r>
          </a:p>
          <a:p>
            <a:pPr eaLnBrk="1" hangingPunct="1">
              <a:buClr>
                <a:srgbClr val="000066"/>
              </a:buClr>
              <a:buFont typeface="Wingdings" pitchFamily="2" charset="2"/>
              <a:buChar char="§"/>
            </a:pPr>
            <a:r>
              <a:rPr lang="en-US" b="0" dirty="0" smtClean="0"/>
              <a:t>Social class conveys perceptions of inferior or superior position.</a:t>
            </a:r>
          </a:p>
          <a:p>
            <a:pPr eaLnBrk="1" hangingPunct="1">
              <a:buClr>
                <a:srgbClr val="000066"/>
              </a:buClr>
              <a:buFont typeface="Wingdings" pitchFamily="2" charset="2"/>
              <a:buChar char="§"/>
            </a:pPr>
            <a:r>
              <a:rPr lang="en-US" b="0" dirty="0" smtClean="0"/>
              <a:t>Class may be indicated by a cluster of variables (occupation, income, wealth).</a:t>
            </a:r>
          </a:p>
          <a:p>
            <a:pPr eaLnBrk="1" hangingPunct="1">
              <a:buClr>
                <a:srgbClr val="000066"/>
              </a:buClr>
              <a:buFont typeface="Wingdings" pitchFamily="2" charset="2"/>
              <a:buChar char="§"/>
            </a:pPr>
            <a:r>
              <a:rPr lang="en-US" b="0" dirty="0" smtClean="0"/>
              <a:t>Class designation is mobile over time.</a:t>
            </a:r>
          </a:p>
          <a:p>
            <a:pPr eaLnBrk="1" hangingPunct="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4">
                                            <p:txEl>
                                              <p:pRg st="0" end="0"/>
                                            </p:txEl>
                                          </p:spTgt>
                                        </p:tgtEl>
                                        <p:attrNameLst>
                                          <p:attrName>style.visibility</p:attrName>
                                        </p:attrNameLst>
                                      </p:cBhvr>
                                      <p:to>
                                        <p:strVal val="visible"/>
                                      </p:to>
                                    </p:set>
                                    <p:animEffect transition="in" filter="checkerboard(across)">
                                      <p:cBhvr>
                                        <p:cTn id="12" dur="500"/>
                                        <p:tgtEl>
                                          <p:spTgt spid="1024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244">
                                            <p:txEl>
                                              <p:pRg st="1" end="1"/>
                                            </p:txEl>
                                          </p:spTgt>
                                        </p:tgtEl>
                                        <p:attrNameLst>
                                          <p:attrName>style.visibility</p:attrName>
                                        </p:attrNameLst>
                                      </p:cBhvr>
                                      <p:to>
                                        <p:strVal val="visible"/>
                                      </p:to>
                                    </p:set>
                                    <p:animEffect transition="in" filter="checkerboard(across)">
                                      <p:cBhvr>
                                        <p:cTn id="17" dur="500"/>
                                        <p:tgtEl>
                                          <p:spTgt spid="1024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0244">
                                            <p:txEl>
                                              <p:pRg st="2" end="2"/>
                                            </p:txEl>
                                          </p:spTgt>
                                        </p:tgtEl>
                                        <p:attrNameLst>
                                          <p:attrName>style.visibility</p:attrName>
                                        </p:attrNameLst>
                                      </p:cBhvr>
                                      <p:to>
                                        <p:strVal val="visible"/>
                                      </p:to>
                                    </p:set>
                                    <p:animEffect transition="in" filter="checkerboard(across)">
                                      <p:cBhvr>
                                        <p:cTn id="22" dur="500"/>
                                        <p:tgtEl>
                                          <p:spTgt spid="1024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0244">
                                            <p:txEl>
                                              <p:pRg st="3" end="3"/>
                                            </p:txEl>
                                          </p:spTgt>
                                        </p:tgtEl>
                                        <p:attrNameLst>
                                          <p:attrName>style.visibility</p:attrName>
                                        </p:attrNameLst>
                                      </p:cBhvr>
                                      <p:to>
                                        <p:strVal val="visible"/>
                                      </p:to>
                                    </p:set>
                                    <p:animEffect transition="in" filter="checkerboard(across)">
                                      <p:cBhvr>
                                        <p:cTn id="27" dur="500"/>
                                        <p:tgtEl>
                                          <p:spTgt spid="102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0244"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graphicFrame>
        <p:nvGraphicFramePr>
          <p:cNvPr id="10" name="Content Placeholder 9"/>
          <p:cNvGraphicFramePr>
            <a:graphicFrameLocks noGrp="1"/>
          </p:cNvGraphicFramePr>
          <p:nvPr>
            <p:ph idx="1"/>
          </p:nvPr>
        </p:nvGraphicFramePr>
        <p:xfrm>
          <a:off x="304800" y="2286000"/>
          <a:ext cx="81534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0723" name="Rectangle 5"/>
          <p:cNvSpPr>
            <a:spLocks noGrp="1" noChangeArrowheads="1"/>
          </p:cNvSpPr>
          <p:nvPr>
            <p:ph type="body" sz="quarter" idx="13"/>
          </p:nvPr>
        </p:nvSpPr>
        <p:spPr>
          <a:xfrm>
            <a:off x="914400" y="1524000"/>
            <a:ext cx="7162800" cy="685800"/>
          </a:xfrm>
        </p:spPr>
        <p:txBody>
          <a:bodyPr>
            <a:normAutofit/>
          </a:bodyPr>
          <a:lstStyle/>
          <a:p>
            <a:pPr>
              <a:spcBef>
                <a:spcPct val="0"/>
              </a:spcBef>
            </a:pPr>
            <a:r>
              <a:rPr lang="en-US" dirty="0" smtClean="0"/>
              <a:t>Groups and Social Networks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32770" name="Content Placeholder 3"/>
          <p:cNvSpPr>
            <a:spLocks noGrp="1"/>
          </p:cNvSpPr>
          <p:nvPr>
            <p:ph idx="1"/>
          </p:nvPr>
        </p:nvSpPr>
        <p:spPr>
          <a:xfrm>
            <a:off x="609600" y="2209800"/>
            <a:ext cx="7696200" cy="4114800"/>
          </a:xfrm>
        </p:spPr>
        <p:txBody>
          <a:bodyPr>
            <a:normAutofit/>
          </a:bodyPr>
          <a:lstStyle/>
          <a:p>
            <a:pPr>
              <a:lnSpc>
                <a:spcPct val="90000"/>
              </a:lnSpc>
              <a:buClr>
                <a:srgbClr val="000066"/>
              </a:buClr>
              <a:buFont typeface="Wingdings" pitchFamily="2" charset="2"/>
              <a:buChar char="§"/>
            </a:pPr>
            <a:r>
              <a:rPr lang="en-US" dirty="0" smtClean="0"/>
              <a:t>Word-of-mouth influence and buzz marketing</a:t>
            </a:r>
          </a:p>
          <a:p>
            <a:pPr lvl="1">
              <a:lnSpc>
                <a:spcPct val="90000"/>
              </a:lnSpc>
              <a:buClr>
                <a:srgbClr val="000066"/>
              </a:buClr>
              <a:buFont typeface="Wingdings" pitchFamily="2" charset="2"/>
              <a:buChar char="§"/>
            </a:pPr>
            <a:r>
              <a:rPr lang="en-US" b="1" dirty="0" smtClean="0"/>
              <a:t>Opinion leaders </a:t>
            </a:r>
            <a:r>
              <a:rPr lang="en-US" dirty="0" smtClean="0"/>
              <a:t>are people within a reference group who exert social influence on others</a:t>
            </a:r>
          </a:p>
          <a:p>
            <a:pPr lvl="1">
              <a:lnSpc>
                <a:spcPct val="90000"/>
              </a:lnSpc>
              <a:buClr>
                <a:srgbClr val="000066"/>
              </a:buClr>
              <a:buFont typeface="Wingdings" pitchFamily="2" charset="2"/>
              <a:buChar char="§"/>
            </a:pPr>
            <a:r>
              <a:rPr lang="en-US" dirty="0" smtClean="0"/>
              <a:t>Also called </a:t>
            </a:r>
            <a:r>
              <a:rPr lang="en-US" i="1" dirty="0" err="1" smtClean="0"/>
              <a:t>influentials</a:t>
            </a:r>
            <a:r>
              <a:rPr lang="en-US" dirty="0" smtClean="0"/>
              <a:t> or </a:t>
            </a:r>
            <a:r>
              <a:rPr lang="en-US" i="1" dirty="0" smtClean="0"/>
              <a:t>leading adopters</a:t>
            </a:r>
          </a:p>
          <a:p>
            <a:pPr lvl="1">
              <a:lnSpc>
                <a:spcPct val="90000"/>
              </a:lnSpc>
              <a:buClr>
                <a:srgbClr val="000066"/>
              </a:buClr>
              <a:buFont typeface="Wingdings" pitchFamily="2" charset="2"/>
              <a:buChar char="§"/>
            </a:pPr>
            <a:r>
              <a:rPr lang="en-US" dirty="0" smtClean="0"/>
              <a:t>Marketers identify them to use as brand ambassadors</a:t>
            </a:r>
          </a:p>
          <a:p>
            <a:pPr lvl="1">
              <a:lnSpc>
                <a:spcPct val="90000"/>
              </a:lnSpc>
            </a:pPr>
            <a:endParaRPr lang="en-US" sz="2000" dirty="0" smtClean="0"/>
          </a:p>
        </p:txBody>
      </p:sp>
      <p:sp>
        <p:nvSpPr>
          <p:cNvPr id="32771" name="Rectangle 5"/>
          <p:cNvSpPr>
            <a:spLocks noGrp="1" noChangeArrowheads="1"/>
          </p:cNvSpPr>
          <p:nvPr>
            <p:ph type="body" sz="quarter" idx="13"/>
          </p:nvPr>
        </p:nvSpPr>
        <p:spPr>
          <a:xfrm>
            <a:off x="914400" y="1371600"/>
            <a:ext cx="7162800" cy="685800"/>
          </a:xfrm>
        </p:spPr>
        <p:txBody>
          <a:bodyPr>
            <a:normAutofit/>
          </a:bodyPr>
          <a:lstStyle/>
          <a:p>
            <a:pPr>
              <a:spcBef>
                <a:spcPct val="0"/>
              </a:spcBef>
            </a:pPr>
            <a:r>
              <a:rPr lang="en-US" dirty="0" smtClean="0"/>
              <a:t>Groups and Social Networks</a:t>
            </a:r>
          </a:p>
          <a:p>
            <a:pPr>
              <a:spcBef>
                <a:spcPct val="0"/>
              </a:spcBef>
            </a:pPr>
            <a:endParaRPr lang="en-US" dirty="0" smtClean="0"/>
          </a:p>
          <a:p>
            <a:pPr lvl="2"/>
            <a:endParaRPr lang="en-US" dirty="0" smtClean="0"/>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animEffect transition="in" filter="checkerboard(across)">
                                      <p:cBhvr>
                                        <p:cTn id="7" dur="500"/>
                                        <p:tgtEl>
                                          <p:spTgt spid="3277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770">
                                            <p:txEl>
                                              <p:pRg st="1" end="1"/>
                                            </p:txEl>
                                          </p:spTgt>
                                        </p:tgtEl>
                                        <p:attrNameLst>
                                          <p:attrName>style.visibility</p:attrName>
                                        </p:attrNameLst>
                                      </p:cBhvr>
                                      <p:to>
                                        <p:strVal val="visible"/>
                                      </p:to>
                                    </p:set>
                                    <p:animEffect transition="in" filter="checkerboard(across)">
                                      <p:cBhvr>
                                        <p:cTn id="12" dur="500"/>
                                        <p:tgtEl>
                                          <p:spTgt spid="3277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2770">
                                            <p:txEl>
                                              <p:pRg st="2" end="2"/>
                                            </p:txEl>
                                          </p:spTgt>
                                        </p:tgtEl>
                                        <p:attrNameLst>
                                          <p:attrName>style.visibility</p:attrName>
                                        </p:attrNameLst>
                                      </p:cBhvr>
                                      <p:to>
                                        <p:strVal val="visible"/>
                                      </p:to>
                                    </p:set>
                                    <p:animEffect transition="in" filter="checkerboard(across)">
                                      <p:cBhvr>
                                        <p:cTn id="17" dur="500"/>
                                        <p:tgtEl>
                                          <p:spTgt spid="3277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2770">
                                            <p:txEl>
                                              <p:pRg st="3" end="3"/>
                                            </p:txEl>
                                          </p:spTgt>
                                        </p:tgtEl>
                                        <p:attrNameLst>
                                          <p:attrName>style.visibility</p:attrName>
                                        </p:attrNameLst>
                                      </p:cBhvr>
                                      <p:to>
                                        <p:strVal val="visible"/>
                                      </p:to>
                                    </p:set>
                                    <p:animEffect transition="in" filter="checkerboard(across)">
                                      <p:cBhvr>
                                        <p:cTn id="22" dur="500"/>
                                        <p:tgtEl>
                                          <p:spTgt spid="3277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34818" name="Content Placeholder 3"/>
          <p:cNvSpPr>
            <a:spLocks noGrp="1"/>
          </p:cNvSpPr>
          <p:nvPr>
            <p:ph idx="1"/>
          </p:nvPr>
        </p:nvSpPr>
        <p:spPr>
          <a:xfrm>
            <a:off x="3352800" y="2133600"/>
            <a:ext cx="5105400" cy="4114800"/>
          </a:xfrm>
        </p:spPr>
        <p:txBody>
          <a:bodyPr/>
          <a:lstStyle/>
          <a:p>
            <a:pPr>
              <a:buClr>
                <a:srgbClr val="000066"/>
              </a:buClr>
              <a:buFont typeface="Wingdings" pitchFamily="2" charset="2"/>
              <a:buChar char="§"/>
            </a:pPr>
            <a:r>
              <a:rPr lang="en-US" sz="2800" dirty="0" smtClean="0"/>
              <a:t>Online Social Networks are online communities where people socialize or exchange information and opinions</a:t>
            </a:r>
          </a:p>
          <a:p>
            <a:pPr>
              <a:buClr>
                <a:srgbClr val="000066"/>
              </a:buClr>
              <a:buFont typeface="Wingdings" pitchFamily="2" charset="2"/>
              <a:buChar char="§"/>
            </a:pPr>
            <a:r>
              <a:rPr lang="en-US" sz="2800" dirty="0" smtClean="0"/>
              <a:t>Include blogs, social networking sites (</a:t>
            </a:r>
            <a:r>
              <a:rPr lang="en-US" sz="2800" dirty="0" err="1" smtClean="0"/>
              <a:t>facebook</a:t>
            </a:r>
            <a:r>
              <a:rPr lang="en-US" sz="2800" dirty="0" smtClean="0"/>
              <a:t>), virtual worlds (second life)</a:t>
            </a:r>
          </a:p>
          <a:p>
            <a:pPr>
              <a:buClr>
                <a:srgbClr val="000066"/>
              </a:buClr>
              <a:buFont typeface="Wingdings" pitchFamily="2" charset="2"/>
              <a:buChar char="§"/>
            </a:pPr>
            <a:endParaRPr lang="en-US" sz="2000" dirty="0" smtClean="0"/>
          </a:p>
          <a:p>
            <a:pPr lvl="1">
              <a:buClr>
                <a:srgbClr val="000066"/>
              </a:buClr>
              <a:buFont typeface="Wingdings" pitchFamily="2" charset="2"/>
              <a:buChar char="§"/>
            </a:pPr>
            <a:endParaRPr lang="en-US" sz="2000" dirty="0" smtClean="0"/>
          </a:p>
        </p:txBody>
      </p:sp>
      <p:sp>
        <p:nvSpPr>
          <p:cNvPr id="34819" name="Rectangle 5"/>
          <p:cNvSpPr>
            <a:spLocks noGrp="1" noChangeArrowheads="1"/>
          </p:cNvSpPr>
          <p:nvPr>
            <p:ph type="body" sz="quarter" idx="13"/>
          </p:nvPr>
        </p:nvSpPr>
        <p:spPr>
          <a:xfrm>
            <a:off x="914400" y="1524000"/>
            <a:ext cx="7162800" cy="685800"/>
          </a:xfrm>
        </p:spPr>
        <p:txBody>
          <a:bodyPr>
            <a:normAutofit/>
          </a:bodyPr>
          <a:lstStyle/>
          <a:p>
            <a:pPr>
              <a:spcBef>
                <a:spcPct val="0"/>
              </a:spcBef>
            </a:pPr>
            <a:r>
              <a:rPr lang="en-US" dirty="0" smtClean="0"/>
              <a:t>Groups and Social Networks</a:t>
            </a:r>
          </a:p>
          <a:p>
            <a:pPr>
              <a:spcBef>
                <a:spcPct val="0"/>
              </a:spcBef>
            </a:pPr>
            <a:endParaRPr lang="en-US" dirty="0" smtClean="0"/>
          </a:p>
          <a:p>
            <a:pPr lvl="2"/>
            <a:endParaRPr lang="en-US" dirty="0" smtClean="0"/>
          </a:p>
          <a:p>
            <a:pPr>
              <a:spcBef>
                <a:spcPct val="0"/>
              </a:spcBef>
            </a:pPr>
            <a:endParaRPr lang="en-US" dirty="0" smtClean="0"/>
          </a:p>
        </p:txBody>
      </p:sp>
      <p:pic>
        <p:nvPicPr>
          <p:cNvPr id="34820" name="Picture 7" descr="ph05_08"/>
          <p:cNvPicPr>
            <a:picLocks noChangeAspect="1" noChangeArrowheads="1"/>
          </p:cNvPicPr>
          <p:nvPr/>
        </p:nvPicPr>
        <p:blipFill>
          <a:blip r:embed="rId3"/>
          <a:srcRect/>
          <a:stretch>
            <a:fillRect/>
          </a:stretch>
        </p:blipFill>
        <p:spPr bwMode="auto">
          <a:xfrm>
            <a:off x="152400" y="2787650"/>
            <a:ext cx="3124200" cy="22415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animEffect transition="in" filter="checkerboard(across)">
                                      <p:cBhvr>
                                        <p:cTn id="7" dur="500"/>
                                        <p:tgtEl>
                                          <p:spTgt spid="348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4818">
                                            <p:txEl>
                                              <p:pRg st="1" end="1"/>
                                            </p:txEl>
                                          </p:spTgt>
                                        </p:tgtEl>
                                        <p:attrNameLst>
                                          <p:attrName>style.visibility</p:attrName>
                                        </p:attrNameLst>
                                      </p:cBhvr>
                                      <p:to>
                                        <p:strVal val="visible"/>
                                      </p:to>
                                    </p:set>
                                    <p:animEffect transition="in" filter="checkerboard(across)">
                                      <p:cBhvr>
                                        <p:cTn id="12" dur="500"/>
                                        <p:tgtEl>
                                          <p:spTgt spid="34818">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4820"/>
                                        </p:tgtEl>
                                        <p:attrNameLst>
                                          <p:attrName>style.visibility</p:attrName>
                                        </p:attrNameLst>
                                      </p:cBhvr>
                                      <p:to>
                                        <p:strVal val="visible"/>
                                      </p:to>
                                    </p:set>
                                    <p:animEffect transition="in" filter="checkerboard(across)">
                                      <p:cBhvr>
                                        <p:cTn id="15" dur="5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Characteristics Affecting Consumer Behavior</a:t>
            </a:r>
          </a:p>
        </p:txBody>
      </p:sp>
      <p:sp>
        <p:nvSpPr>
          <p:cNvPr id="36866" name="Rectangle 5"/>
          <p:cNvSpPr>
            <a:spLocks noGrp="1" noChangeArrowheads="1"/>
          </p:cNvSpPr>
          <p:nvPr>
            <p:ph idx="1"/>
          </p:nvPr>
        </p:nvSpPr>
        <p:spPr>
          <a:xfrm>
            <a:off x="304800" y="2971800"/>
            <a:ext cx="8382000" cy="2438400"/>
          </a:xfrm>
        </p:spPr>
        <p:txBody>
          <a:bodyPr/>
          <a:lstStyle/>
          <a:p>
            <a:pPr>
              <a:lnSpc>
                <a:spcPct val="90000"/>
              </a:lnSpc>
            </a:pPr>
            <a:r>
              <a:rPr lang="en-US" sz="2800" dirty="0" smtClean="0"/>
              <a:t>Family is the most important consumer-buying organization in society</a:t>
            </a:r>
          </a:p>
          <a:p>
            <a:pPr>
              <a:lnSpc>
                <a:spcPct val="90000"/>
              </a:lnSpc>
            </a:pPr>
            <a:r>
              <a:rPr lang="en-US" sz="2800" dirty="0" smtClean="0"/>
              <a:t>Social roles and status are the groups, family, clubs, and organizations that a person belongs to that can define role and social status</a:t>
            </a:r>
          </a:p>
        </p:txBody>
      </p:sp>
      <p:sp>
        <p:nvSpPr>
          <p:cNvPr id="36867" name="Text Placeholder 5"/>
          <p:cNvSpPr>
            <a:spLocks noGrp="1"/>
          </p:cNvSpPr>
          <p:nvPr>
            <p:ph type="body" sz="quarter" idx="13"/>
          </p:nvPr>
        </p:nvSpPr>
        <p:spPr>
          <a:xfrm>
            <a:off x="914400" y="2057400"/>
            <a:ext cx="7162800" cy="762000"/>
          </a:xfrm>
        </p:spPr>
        <p:txBody>
          <a:bodyPr>
            <a:normAutofit/>
          </a:bodyPr>
          <a:lstStyle/>
          <a:p>
            <a:pPr>
              <a:spcBef>
                <a:spcPct val="0"/>
              </a:spcBef>
            </a:pPr>
            <a:r>
              <a:rPr lang="en-US" dirty="0" smtClean="0"/>
              <a:t>Social Factors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checkerboard(across)">
                                      <p:cBhvr>
                                        <p:cTn id="7" dur="500"/>
                                        <p:tgtEl>
                                          <p:spTgt spid="36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6866">
                                            <p:txEl>
                                              <p:pRg st="1" end="1"/>
                                            </p:txEl>
                                          </p:spTgt>
                                        </p:tgtEl>
                                        <p:attrNameLst>
                                          <p:attrName>style.visibility</p:attrName>
                                        </p:attrNameLst>
                                      </p:cBhvr>
                                      <p:to>
                                        <p:strVal val="visible"/>
                                      </p:to>
                                    </p:set>
                                    <p:animEffect transition="in" filter="checkerboard(across)">
                                      <p:cBhvr>
                                        <p:cTn id="12" dur="500"/>
                                        <p:tgtEl>
                                          <p:spTgt spid="3686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38914" name="Rectangle 5"/>
          <p:cNvSpPr>
            <a:spLocks noGrp="1" noChangeArrowheads="1"/>
          </p:cNvSpPr>
          <p:nvPr>
            <p:ph idx="1"/>
          </p:nvPr>
        </p:nvSpPr>
        <p:spPr>
          <a:xfrm>
            <a:off x="457200" y="2590800"/>
            <a:ext cx="8229600" cy="3733800"/>
          </a:xfrm>
        </p:spPr>
        <p:txBody>
          <a:bodyPr/>
          <a:lstStyle/>
          <a:p>
            <a:pPr>
              <a:buClr>
                <a:srgbClr val="000066"/>
              </a:buClr>
              <a:buFont typeface="Wingdings" pitchFamily="2" charset="2"/>
              <a:buChar char="§"/>
            </a:pPr>
            <a:r>
              <a:rPr lang="en-US" dirty="0" smtClean="0"/>
              <a:t>Age and life-cycle stage</a:t>
            </a:r>
          </a:p>
          <a:p>
            <a:pPr>
              <a:buClr>
                <a:srgbClr val="000066"/>
              </a:buClr>
              <a:buFont typeface="Wingdings" pitchFamily="2" charset="2"/>
              <a:buChar char="§"/>
            </a:pPr>
            <a:r>
              <a:rPr lang="en-US" dirty="0" smtClean="0"/>
              <a:t>RBC Royal Band stages</a:t>
            </a:r>
          </a:p>
          <a:p>
            <a:pPr lvl="1">
              <a:buClr>
                <a:srgbClr val="000066"/>
              </a:buClr>
              <a:buFont typeface="Wingdings" pitchFamily="2" charset="2"/>
              <a:buChar char="§"/>
            </a:pPr>
            <a:r>
              <a:rPr lang="en-US" dirty="0" smtClean="0"/>
              <a:t>Youth: younger than 18</a:t>
            </a:r>
          </a:p>
          <a:p>
            <a:pPr lvl="1">
              <a:buClr>
                <a:srgbClr val="000066"/>
              </a:buClr>
              <a:buFont typeface="Wingdings" pitchFamily="2" charset="2"/>
              <a:buChar char="§"/>
            </a:pPr>
            <a:r>
              <a:rPr lang="en-US" dirty="0" smtClean="0"/>
              <a:t>Getting started: 18–35</a:t>
            </a:r>
          </a:p>
          <a:p>
            <a:pPr lvl="1">
              <a:buClr>
                <a:srgbClr val="000066"/>
              </a:buClr>
              <a:buFont typeface="Wingdings" pitchFamily="2" charset="2"/>
              <a:buChar char="§"/>
            </a:pPr>
            <a:r>
              <a:rPr lang="en-US" dirty="0" smtClean="0"/>
              <a:t>Builders: 35–50</a:t>
            </a:r>
          </a:p>
          <a:p>
            <a:pPr lvl="1">
              <a:buClr>
                <a:srgbClr val="000066"/>
              </a:buClr>
              <a:buFont typeface="Wingdings" pitchFamily="2" charset="2"/>
              <a:buChar char="§"/>
            </a:pPr>
            <a:r>
              <a:rPr lang="en-US" dirty="0" smtClean="0"/>
              <a:t>Accumulators: 50–60</a:t>
            </a:r>
          </a:p>
          <a:p>
            <a:pPr lvl="1">
              <a:buClr>
                <a:srgbClr val="000066"/>
              </a:buClr>
              <a:buFont typeface="Wingdings" pitchFamily="2" charset="2"/>
              <a:buChar char="§"/>
            </a:pPr>
            <a:r>
              <a:rPr lang="en-US" dirty="0" smtClean="0"/>
              <a:t>Preservers: over 60</a:t>
            </a:r>
          </a:p>
        </p:txBody>
      </p:sp>
      <p:sp>
        <p:nvSpPr>
          <p:cNvPr id="38915" name="Text Placeholder 4"/>
          <p:cNvSpPr>
            <a:spLocks noGrp="1"/>
          </p:cNvSpPr>
          <p:nvPr>
            <p:ph type="body" sz="quarter" idx="13"/>
          </p:nvPr>
        </p:nvSpPr>
        <p:spPr>
          <a:xfrm>
            <a:off x="914400" y="1676400"/>
            <a:ext cx="7162800" cy="762000"/>
          </a:xfrm>
        </p:spPr>
        <p:txBody>
          <a:bodyPr>
            <a:normAutofit/>
          </a:bodyPr>
          <a:lstStyle/>
          <a:p>
            <a:pPr>
              <a:spcBef>
                <a:spcPct val="0"/>
              </a:spcBef>
            </a:pPr>
            <a:r>
              <a:rPr lang="en-US" dirty="0" smtClean="0"/>
              <a:t>Personal Factors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8914">
                                            <p:txEl>
                                              <p:pRg st="0" end="0"/>
                                            </p:txEl>
                                          </p:spTgt>
                                        </p:tgtEl>
                                        <p:attrNameLst>
                                          <p:attrName>style.visibility</p:attrName>
                                        </p:attrNameLst>
                                      </p:cBhvr>
                                      <p:to>
                                        <p:strVal val="visible"/>
                                      </p:to>
                                    </p:set>
                                    <p:animEffect transition="in" filter="checkerboard(across)">
                                      <p:cBhvr>
                                        <p:cTn id="7" dur="500"/>
                                        <p:tgtEl>
                                          <p:spTgt spid="389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8914">
                                            <p:txEl>
                                              <p:pRg st="1" end="1"/>
                                            </p:txEl>
                                          </p:spTgt>
                                        </p:tgtEl>
                                        <p:attrNameLst>
                                          <p:attrName>style.visibility</p:attrName>
                                        </p:attrNameLst>
                                      </p:cBhvr>
                                      <p:to>
                                        <p:strVal val="visible"/>
                                      </p:to>
                                    </p:set>
                                    <p:animEffect transition="in" filter="checkerboard(across)">
                                      <p:cBhvr>
                                        <p:cTn id="12" dur="500"/>
                                        <p:tgtEl>
                                          <p:spTgt spid="389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8914">
                                            <p:txEl>
                                              <p:pRg st="2" end="2"/>
                                            </p:txEl>
                                          </p:spTgt>
                                        </p:tgtEl>
                                        <p:attrNameLst>
                                          <p:attrName>style.visibility</p:attrName>
                                        </p:attrNameLst>
                                      </p:cBhvr>
                                      <p:to>
                                        <p:strVal val="visible"/>
                                      </p:to>
                                    </p:set>
                                    <p:animEffect transition="in" filter="checkerboard(across)">
                                      <p:cBhvr>
                                        <p:cTn id="17" dur="500"/>
                                        <p:tgtEl>
                                          <p:spTgt spid="389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8914">
                                            <p:txEl>
                                              <p:pRg st="3" end="3"/>
                                            </p:txEl>
                                          </p:spTgt>
                                        </p:tgtEl>
                                        <p:attrNameLst>
                                          <p:attrName>style.visibility</p:attrName>
                                        </p:attrNameLst>
                                      </p:cBhvr>
                                      <p:to>
                                        <p:strVal val="visible"/>
                                      </p:to>
                                    </p:set>
                                    <p:animEffect transition="in" filter="checkerboard(across)">
                                      <p:cBhvr>
                                        <p:cTn id="22" dur="500"/>
                                        <p:tgtEl>
                                          <p:spTgt spid="389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8914">
                                            <p:txEl>
                                              <p:pRg st="4" end="4"/>
                                            </p:txEl>
                                          </p:spTgt>
                                        </p:tgtEl>
                                        <p:attrNameLst>
                                          <p:attrName>style.visibility</p:attrName>
                                        </p:attrNameLst>
                                      </p:cBhvr>
                                      <p:to>
                                        <p:strVal val="visible"/>
                                      </p:to>
                                    </p:set>
                                    <p:animEffect transition="in" filter="checkerboard(across)">
                                      <p:cBhvr>
                                        <p:cTn id="27" dur="500"/>
                                        <p:tgtEl>
                                          <p:spTgt spid="389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8914">
                                            <p:txEl>
                                              <p:pRg st="5" end="5"/>
                                            </p:txEl>
                                          </p:spTgt>
                                        </p:tgtEl>
                                        <p:attrNameLst>
                                          <p:attrName>style.visibility</p:attrName>
                                        </p:attrNameLst>
                                      </p:cBhvr>
                                      <p:to>
                                        <p:strVal val="visible"/>
                                      </p:to>
                                    </p:set>
                                    <p:animEffect transition="in" filter="checkerboard(across)">
                                      <p:cBhvr>
                                        <p:cTn id="32" dur="500"/>
                                        <p:tgtEl>
                                          <p:spTgt spid="389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8914">
                                            <p:txEl>
                                              <p:pRg st="6" end="6"/>
                                            </p:txEl>
                                          </p:spTgt>
                                        </p:tgtEl>
                                        <p:attrNameLst>
                                          <p:attrName>style.visibility</p:attrName>
                                        </p:attrNameLst>
                                      </p:cBhvr>
                                      <p:to>
                                        <p:strVal val="visible"/>
                                      </p:to>
                                    </p:set>
                                    <p:animEffect transition="in" filter="checkerboard(across)">
                                      <p:cBhvr>
                                        <p:cTn id="37" dur="500"/>
                                        <p:tgtEl>
                                          <p:spTgt spid="389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40962" name="Rectangle 5"/>
          <p:cNvSpPr>
            <a:spLocks noGrp="1" noChangeArrowheads="1"/>
          </p:cNvSpPr>
          <p:nvPr>
            <p:ph idx="1"/>
          </p:nvPr>
        </p:nvSpPr>
        <p:spPr>
          <a:xfrm>
            <a:off x="685800" y="1981200"/>
            <a:ext cx="7772400" cy="2514600"/>
          </a:xfrm>
        </p:spPr>
        <p:txBody>
          <a:bodyPr/>
          <a:lstStyle/>
          <a:p>
            <a:endParaRPr lang="en-US" dirty="0" smtClean="0"/>
          </a:p>
          <a:p>
            <a:pPr>
              <a:buFontTx/>
              <a:buNone/>
            </a:pPr>
            <a:r>
              <a:rPr lang="en-US" b="1" dirty="0" smtClean="0"/>
              <a:t>	Occupation</a:t>
            </a:r>
            <a:r>
              <a:rPr lang="en-US" dirty="0" smtClean="0"/>
              <a:t> affects the goods and services bought by consumers</a:t>
            </a:r>
          </a:p>
          <a:p>
            <a:pPr>
              <a:buFontTx/>
              <a:buNone/>
            </a:pPr>
            <a:r>
              <a:rPr lang="en-US" b="1" dirty="0" smtClean="0"/>
              <a:t>	Economic </a:t>
            </a:r>
            <a:r>
              <a:rPr lang="en-US" dirty="0" smtClean="0"/>
              <a:t>situation includes trends in:</a:t>
            </a:r>
          </a:p>
          <a:p>
            <a:endParaRPr lang="en-US" dirty="0" smtClean="0"/>
          </a:p>
        </p:txBody>
      </p:sp>
      <p:sp>
        <p:nvSpPr>
          <p:cNvPr id="40963" name="Text Placeholder 4"/>
          <p:cNvSpPr>
            <a:spLocks noGrp="1"/>
          </p:cNvSpPr>
          <p:nvPr>
            <p:ph type="body" sz="quarter" idx="13"/>
          </p:nvPr>
        </p:nvSpPr>
        <p:spPr>
          <a:xfrm>
            <a:off x="914400" y="1600200"/>
            <a:ext cx="7162800" cy="990600"/>
          </a:xfrm>
        </p:spPr>
        <p:txBody>
          <a:bodyPr>
            <a:normAutofit/>
          </a:bodyPr>
          <a:lstStyle/>
          <a:p>
            <a:pPr>
              <a:spcBef>
                <a:spcPct val="0"/>
              </a:spcBef>
            </a:pPr>
            <a:r>
              <a:rPr lang="en-US" dirty="0" smtClean="0"/>
              <a:t>Personal Factors</a:t>
            </a:r>
          </a:p>
          <a:p>
            <a:pPr>
              <a:spcBef>
                <a:spcPct val="0"/>
              </a:spcBef>
            </a:pPr>
            <a:endParaRPr lang="en-US" dirty="0" smtClean="0"/>
          </a:p>
        </p:txBody>
      </p:sp>
      <p:graphicFrame>
        <p:nvGraphicFramePr>
          <p:cNvPr id="14" name="Diagram 13"/>
          <p:cNvGraphicFramePr/>
          <p:nvPr/>
        </p:nvGraphicFramePr>
        <p:xfrm>
          <a:off x="1524000" y="4038600"/>
          <a:ext cx="6019800" cy="220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62">
                                            <p:txEl>
                                              <p:pRg st="1" end="1"/>
                                            </p:txEl>
                                          </p:spTgt>
                                        </p:tgtEl>
                                        <p:attrNameLst>
                                          <p:attrName>style.visibility</p:attrName>
                                        </p:attrNameLst>
                                      </p:cBhvr>
                                      <p:to>
                                        <p:strVal val="visible"/>
                                      </p:to>
                                    </p:set>
                                    <p:animEffect transition="in" filter="checkerboard(across)">
                                      <p:cBhvr>
                                        <p:cTn id="7" dur="500"/>
                                        <p:tgtEl>
                                          <p:spTgt spid="4096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0962">
                                            <p:txEl>
                                              <p:pRg st="2" end="2"/>
                                            </p:txEl>
                                          </p:spTgt>
                                        </p:tgtEl>
                                        <p:attrNameLst>
                                          <p:attrName>style.visibility</p:attrName>
                                        </p:attrNameLst>
                                      </p:cBhvr>
                                      <p:to>
                                        <p:strVal val="visible"/>
                                      </p:to>
                                    </p:set>
                                    <p:animEffect transition="in" filter="checkerboard(across)">
                                      <p:cBhvr>
                                        <p:cTn id="12" dur="500"/>
                                        <p:tgtEl>
                                          <p:spTgt spid="4096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heckerboard(across)">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Graphic spid="1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85800" y="152400"/>
            <a:ext cx="7772400" cy="1323439"/>
          </a:xfrm>
        </p:spPr>
        <p:txBody>
          <a:bodyPr>
            <a:spAutoFit/>
          </a:bodyPr>
          <a:lstStyle/>
          <a:p>
            <a:r>
              <a:rPr lang="en-US" sz="4000" b="1" dirty="0" smtClean="0">
                <a:solidFill>
                  <a:srgbClr val="000066"/>
                </a:solidFill>
              </a:rPr>
              <a:t>Characteristics Affecting Consumer Behavior</a:t>
            </a:r>
          </a:p>
        </p:txBody>
      </p:sp>
      <p:sp>
        <p:nvSpPr>
          <p:cNvPr id="43010" name="Content Placeholder 8"/>
          <p:cNvSpPr>
            <a:spLocks noGrp="1"/>
          </p:cNvSpPr>
          <p:nvPr>
            <p:ph idx="1"/>
          </p:nvPr>
        </p:nvSpPr>
        <p:spPr>
          <a:xfrm>
            <a:off x="228600" y="2286000"/>
            <a:ext cx="4724400" cy="4343400"/>
          </a:xfrm>
        </p:spPr>
        <p:txBody>
          <a:bodyPr/>
          <a:lstStyle/>
          <a:p>
            <a:pPr>
              <a:lnSpc>
                <a:spcPct val="80000"/>
              </a:lnSpc>
              <a:buFontTx/>
              <a:buNone/>
            </a:pPr>
            <a:r>
              <a:rPr lang="en-US" sz="3000" b="1" dirty="0" smtClean="0"/>
              <a:t>Lifestyle</a:t>
            </a:r>
            <a:r>
              <a:rPr lang="en-US" sz="3000" dirty="0" smtClean="0"/>
              <a:t> is a person’s pattern of living as expressed in his or her psychographics</a:t>
            </a:r>
          </a:p>
          <a:p>
            <a:pPr>
              <a:lnSpc>
                <a:spcPct val="80000"/>
              </a:lnSpc>
              <a:buClr>
                <a:srgbClr val="000066"/>
              </a:buClr>
              <a:buFont typeface="Wingdings" pitchFamily="2" charset="2"/>
              <a:buChar char="§"/>
            </a:pPr>
            <a:r>
              <a:rPr lang="en-US" sz="3000" dirty="0" smtClean="0"/>
              <a:t>Measures a consumer’s AIOs (activities, interests, opinions) to capture information about a person’s pattern of acting and interacting in the environment</a:t>
            </a:r>
          </a:p>
          <a:p>
            <a:pPr>
              <a:lnSpc>
                <a:spcPct val="80000"/>
              </a:lnSpc>
            </a:pPr>
            <a:endParaRPr lang="en-US" sz="3000" dirty="0" smtClean="0"/>
          </a:p>
        </p:txBody>
      </p:sp>
      <p:sp>
        <p:nvSpPr>
          <p:cNvPr id="43011" name="Rectangle 5"/>
          <p:cNvSpPr>
            <a:spLocks noGrp="1" noChangeArrowheads="1"/>
          </p:cNvSpPr>
          <p:nvPr>
            <p:ph type="body" sz="quarter" idx="13"/>
          </p:nvPr>
        </p:nvSpPr>
        <p:spPr>
          <a:xfrm>
            <a:off x="914400" y="1600200"/>
            <a:ext cx="7162800" cy="685800"/>
          </a:xfrm>
        </p:spPr>
        <p:txBody>
          <a:bodyPr>
            <a:normAutofit/>
          </a:bodyPr>
          <a:lstStyle/>
          <a:p>
            <a:pPr>
              <a:spcBef>
                <a:spcPct val="0"/>
              </a:spcBef>
            </a:pPr>
            <a:r>
              <a:rPr lang="en-US" dirty="0" smtClean="0"/>
              <a:t>Personal Factors</a:t>
            </a:r>
          </a:p>
          <a:p>
            <a:pPr>
              <a:spcBef>
                <a:spcPct val="0"/>
              </a:spcBef>
            </a:pPr>
            <a:endParaRPr lang="en-US" dirty="0" smtClean="0"/>
          </a:p>
        </p:txBody>
      </p:sp>
      <p:pic>
        <p:nvPicPr>
          <p:cNvPr id="43012" name="Picture 8" descr="ph05_11"/>
          <p:cNvPicPr>
            <a:picLocks noChangeAspect="1" noChangeArrowheads="1"/>
          </p:cNvPicPr>
          <p:nvPr/>
        </p:nvPicPr>
        <p:blipFill>
          <a:blip r:embed="rId3"/>
          <a:srcRect/>
          <a:stretch>
            <a:fillRect/>
          </a:stretch>
        </p:blipFill>
        <p:spPr bwMode="auto">
          <a:xfrm>
            <a:off x="4876800" y="2133600"/>
            <a:ext cx="3257550" cy="4343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checkerboard(across)">
                                      <p:cBhvr>
                                        <p:cTn id="7" dur="500"/>
                                        <p:tgtEl>
                                          <p:spTgt spid="430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3010">
                                            <p:txEl>
                                              <p:pRg st="1" end="1"/>
                                            </p:txEl>
                                          </p:spTgt>
                                        </p:tgtEl>
                                        <p:attrNameLst>
                                          <p:attrName>style.visibility</p:attrName>
                                        </p:attrNameLst>
                                      </p:cBhvr>
                                      <p:to>
                                        <p:strVal val="visible"/>
                                      </p:to>
                                    </p:set>
                                    <p:animEffect transition="in" filter="checkerboard(across)">
                                      <p:cBhvr>
                                        <p:cTn id="12" dur="500"/>
                                        <p:tgtEl>
                                          <p:spTgt spid="43010">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43012"/>
                                        </p:tgtEl>
                                        <p:attrNameLst>
                                          <p:attrName>style.visibility</p:attrName>
                                        </p:attrNameLst>
                                      </p:cBhvr>
                                      <p:to>
                                        <p:strVal val="visible"/>
                                      </p:to>
                                    </p:set>
                                    <p:animEffect transition="in" filter="checkerboard(across)">
                                      <p:cBhvr>
                                        <p:cTn id="15" dur="500"/>
                                        <p:tgtEl>
                                          <p:spTgt spid="4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85800" y="296863"/>
            <a:ext cx="7772400" cy="1323439"/>
          </a:xfrm>
        </p:spPr>
        <p:txBody>
          <a:bodyPr>
            <a:spAutoFit/>
          </a:bodyPr>
          <a:lstStyle/>
          <a:p>
            <a:r>
              <a:rPr lang="en-US" sz="4000" b="1" dirty="0" smtClean="0">
                <a:solidFill>
                  <a:srgbClr val="000066"/>
                </a:solidFill>
              </a:rPr>
              <a:t>Characteristics Affecting Consumer Behavior</a:t>
            </a:r>
          </a:p>
        </p:txBody>
      </p:sp>
      <p:sp>
        <p:nvSpPr>
          <p:cNvPr id="45058" name="Content Placeholder 8"/>
          <p:cNvSpPr>
            <a:spLocks noGrp="1"/>
          </p:cNvSpPr>
          <p:nvPr>
            <p:ph idx="1"/>
          </p:nvPr>
        </p:nvSpPr>
        <p:spPr>
          <a:xfrm>
            <a:off x="685800" y="2667000"/>
            <a:ext cx="7772400" cy="2590800"/>
          </a:xfrm>
        </p:spPr>
        <p:txBody>
          <a:bodyPr/>
          <a:lstStyle/>
          <a:p>
            <a:pPr>
              <a:buClr>
                <a:srgbClr val="000066"/>
              </a:buClr>
              <a:buFont typeface="Wingdings" pitchFamily="2" charset="2"/>
              <a:buChar char="§"/>
            </a:pPr>
            <a:r>
              <a:rPr lang="en-US" b="1" dirty="0" smtClean="0"/>
              <a:t>Personality: </a:t>
            </a:r>
            <a:r>
              <a:rPr lang="en-US" dirty="0" smtClean="0"/>
              <a:t>the unique psychological characteristics that lead to consistent and lasting responses to the consumer’s environment</a:t>
            </a:r>
          </a:p>
        </p:txBody>
      </p:sp>
      <p:sp>
        <p:nvSpPr>
          <p:cNvPr id="45059" name="Rectangle 5"/>
          <p:cNvSpPr>
            <a:spLocks noGrp="1" noChangeArrowheads="1"/>
          </p:cNvSpPr>
          <p:nvPr>
            <p:ph type="body" sz="quarter" idx="13"/>
          </p:nvPr>
        </p:nvSpPr>
        <p:spPr>
          <a:xfrm>
            <a:off x="914400" y="1676400"/>
            <a:ext cx="7162800" cy="762000"/>
          </a:xfrm>
        </p:spPr>
        <p:txBody>
          <a:bodyPr>
            <a:normAutofit/>
          </a:bodyPr>
          <a:lstStyle/>
          <a:p>
            <a:pPr>
              <a:spcBef>
                <a:spcPct val="0"/>
              </a:spcBef>
            </a:pPr>
            <a:r>
              <a:rPr lang="en-US" dirty="0" smtClean="0"/>
              <a:t>Personal Factors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Effect transition="in" filter="checkerboard(across)">
                                      <p:cBhvr>
                                        <p:cTn id="7" dur="500"/>
                                        <p:tgtEl>
                                          <p:spTgt spid="450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graphicFrame>
        <p:nvGraphicFramePr>
          <p:cNvPr id="5" name="Content Placeholder 4"/>
          <p:cNvGraphicFramePr>
            <a:graphicFrameLocks noGrp="1"/>
          </p:cNvGraphicFramePr>
          <p:nvPr>
            <p:ph idx="4294967295"/>
          </p:nvPr>
        </p:nvGraphicFramePr>
        <p:xfrm>
          <a:off x="457200" y="1981200"/>
          <a:ext cx="77724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49154" name="Text Placeholder 16"/>
          <p:cNvSpPr>
            <a:spLocks noGrp="1"/>
          </p:cNvSpPr>
          <p:nvPr>
            <p:ph type="body" sz="quarter" idx="13"/>
          </p:nvPr>
        </p:nvSpPr>
        <p:spPr>
          <a:xfrm>
            <a:off x="914400" y="1600200"/>
            <a:ext cx="7162800" cy="609600"/>
          </a:xfrm>
        </p:spPr>
        <p:txBody>
          <a:bodyPr>
            <a:normAutofit/>
          </a:bodyPr>
          <a:lstStyle/>
          <a:p>
            <a:pPr>
              <a:spcBef>
                <a:spcPct val="0"/>
              </a:spcBef>
            </a:pPr>
            <a:r>
              <a:rPr lang="en-US" dirty="0" smtClean="0"/>
              <a:t>Psychological Factors</a:t>
            </a:r>
          </a:p>
        </p:txBody>
      </p:sp>
      <p:graphicFrame>
        <p:nvGraphicFramePr>
          <p:cNvPr id="5" name="Diagram 4"/>
          <p:cNvGraphicFramePr/>
          <p:nvPr/>
        </p:nvGraphicFramePr>
        <p:xfrm>
          <a:off x="381000" y="2514600"/>
          <a:ext cx="53340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9156" name="Picture 7" descr="ph05_12"/>
          <p:cNvPicPr>
            <a:picLocks noChangeAspect="1" noChangeArrowheads="1"/>
          </p:cNvPicPr>
          <p:nvPr/>
        </p:nvPicPr>
        <p:blipFill>
          <a:blip r:embed="rId7"/>
          <a:srcRect/>
          <a:stretch>
            <a:fillRect/>
          </a:stretch>
        </p:blipFill>
        <p:spPr bwMode="auto">
          <a:xfrm>
            <a:off x="4114800" y="2514600"/>
            <a:ext cx="4191000" cy="27924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49156"/>
                                        </p:tgtEl>
                                        <p:attrNameLst>
                                          <p:attrName>style.visibility</p:attrName>
                                        </p:attrNameLst>
                                      </p:cBhvr>
                                      <p:to>
                                        <p:strVal val="visible"/>
                                      </p:to>
                                    </p:set>
                                    <p:animEffect transition="in" filter="checkerboard(across)">
                                      <p:cBhvr>
                                        <p:cTn id="10" dur="500"/>
                                        <p:tgtEl>
                                          <p:spTgt spid="49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normAutofit fontScale="90000"/>
          </a:bodyPr>
          <a:lstStyle/>
          <a:p>
            <a:r>
              <a:rPr lang="en-US" b="1" dirty="0" smtClean="0">
                <a:solidFill>
                  <a:srgbClr val="000066"/>
                </a:solidFill>
              </a:rPr>
              <a:t>Characteristics Affecting   Consumer Behavior</a:t>
            </a:r>
          </a:p>
        </p:txBody>
      </p:sp>
      <p:sp>
        <p:nvSpPr>
          <p:cNvPr id="51202" name="Rectangle 5"/>
          <p:cNvSpPr>
            <a:spLocks noGrp="1" noChangeArrowheads="1"/>
          </p:cNvSpPr>
          <p:nvPr>
            <p:ph idx="1"/>
          </p:nvPr>
        </p:nvSpPr>
        <p:spPr>
          <a:xfrm>
            <a:off x="457200" y="2209800"/>
            <a:ext cx="8229600" cy="3916363"/>
          </a:xfrm>
        </p:spPr>
        <p:txBody>
          <a:bodyPr>
            <a:normAutofit lnSpcReduction="10000"/>
          </a:bodyPr>
          <a:lstStyle/>
          <a:p>
            <a:endParaRPr lang="en-US" dirty="0" smtClean="0"/>
          </a:p>
          <a:p>
            <a:pPr>
              <a:buFontTx/>
              <a:buNone/>
            </a:pPr>
            <a:r>
              <a:rPr lang="en-US" dirty="0" smtClean="0"/>
              <a:t>A</a:t>
            </a:r>
            <a:r>
              <a:rPr lang="en-US" b="1" dirty="0" smtClean="0"/>
              <a:t> motive </a:t>
            </a:r>
            <a:r>
              <a:rPr lang="en-US" dirty="0" smtClean="0"/>
              <a:t>is a need that is sufficiently pressing to direct the person to seek satisfaction</a:t>
            </a:r>
          </a:p>
          <a:p>
            <a:pPr>
              <a:buFontTx/>
              <a:buNone/>
            </a:pPr>
            <a:endParaRPr lang="en-US" dirty="0" smtClean="0"/>
          </a:p>
          <a:p>
            <a:pPr>
              <a:buFontTx/>
              <a:buNone/>
            </a:pPr>
            <a:r>
              <a:rPr lang="en-US" b="1" dirty="0" smtClean="0"/>
              <a:t>Motivation research </a:t>
            </a:r>
            <a:r>
              <a:rPr lang="en-US" dirty="0" smtClean="0"/>
              <a:t>refers to qualitative research designed to probe consumers’ hidden, subconscious motivations</a:t>
            </a:r>
          </a:p>
        </p:txBody>
      </p:sp>
      <p:sp>
        <p:nvSpPr>
          <p:cNvPr id="51203" name="Text Placeholder 7"/>
          <p:cNvSpPr>
            <a:spLocks noGrp="1"/>
          </p:cNvSpPr>
          <p:nvPr>
            <p:ph type="body" sz="quarter" idx="13"/>
          </p:nvPr>
        </p:nvSpPr>
        <p:spPr>
          <a:xfrm>
            <a:off x="914400" y="1447800"/>
            <a:ext cx="7162800" cy="990600"/>
          </a:xfrm>
        </p:spPr>
        <p:txBody>
          <a:bodyPr>
            <a:normAutofit/>
          </a:bodyPr>
          <a:lstStyle/>
          <a:p>
            <a:pPr>
              <a:lnSpc>
                <a:spcPct val="90000"/>
              </a:lnSpc>
              <a:spcBef>
                <a:spcPct val="0"/>
              </a:spcBef>
            </a:pPr>
            <a:r>
              <a:rPr lang="en-US" sz="2400" dirty="0" smtClean="0"/>
              <a:t>Psychological Factors</a:t>
            </a:r>
          </a:p>
          <a:p>
            <a:pPr>
              <a:lnSpc>
                <a:spcPct val="90000"/>
              </a:lnSpc>
              <a:spcBef>
                <a:spcPct val="0"/>
              </a:spcBef>
            </a:pPr>
            <a:r>
              <a:rPr lang="en-US" sz="2400" dirty="0" smtClean="0"/>
              <a:t>Motivation</a:t>
            </a:r>
          </a:p>
          <a:p>
            <a:pPr>
              <a:lnSpc>
                <a:spcPct val="90000"/>
              </a:lnSpc>
              <a:spcBef>
                <a:spcPct val="0"/>
              </a:spcBef>
            </a:pP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02">
                                            <p:txEl>
                                              <p:pRg st="1" end="1"/>
                                            </p:txEl>
                                          </p:spTgt>
                                        </p:tgtEl>
                                        <p:attrNameLst>
                                          <p:attrName>style.visibility</p:attrName>
                                        </p:attrNameLst>
                                      </p:cBhvr>
                                      <p:to>
                                        <p:strVal val="visible"/>
                                      </p:to>
                                    </p:set>
                                    <p:animEffect transition="in" filter="checkerboard(across)">
                                      <p:cBhvr>
                                        <p:cTn id="7" dur="500"/>
                                        <p:tgtEl>
                                          <p:spTgt spid="5120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02">
                                            <p:txEl>
                                              <p:pRg st="3" end="3"/>
                                            </p:txEl>
                                          </p:spTgt>
                                        </p:tgtEl>
                                        <p:attrNameLst>
                                          <p:attrName>style.visibility</p:attrName>
                                        </p:attrNameLst>
                                      </p:cBhvr>
                                      <p:to>
                                        <p:strVal val="visible"/>
                                      </p:to>
                                    </p:set>
                                    <p:animEffect transition="in" filter="checkerboard(across)">
                                      <p:cBhvr>
                                        <p:cTn id="12" dur="500"/>
                                        <p:tgtEl>
                                          <p:spTgt spid="5120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8"/>
          <p:cNvGrpSpPr>
            <a:grpSpLocks/>
          </p:cNvGrpSpPr>
          <p:nvPr/>
        </p:nvGrpSpPr>
        <p:grpSpPr bwMode="auto">
          <a:xfrm>
            <a:off x="582613" y="4992688"/>
            <a:ext cx="7954962" cy="1636712"/>
            <a:chOff x="367" y="2803"/>
            <a:chExt cx="5011" cy="1031"/>
          </a:xfrm>
          <a:solidFill>
            <a:srgbClr val="000066"/>
          </a:solidFill>
        </p:grpSpPr>
        <p:sp>
          <p:nvSpPr>
            <p:cNvPr id="24" name="Freeform 5"/>
            <p:cNvSpPr>
              <a:spLocks/>
            </p:cNvSpPr>
            <p:nvPr/>
          </p:nvSpPr>
          <p:spPr bwMode="auto">
            <a:xfrm>
              <a:off x="4494" y="2803"/>
              <a:ext cx="884" cy="1030"/>
            </a:xfrm>
            <a:custGeom>
              <a:avLst/>
              <a:gdLst>
                <a:gd name="T0" fmla="*/ 417 w 884"/>
                <a:gd name="T1" fmla="*/ 1029 h 1030"/>
                <a:gd name="T2" fmla="*/ 0 w 884"/>
                <a:gd name="T3" fmla="*/ 438 h 1030"/>
                <a:gd name="T4" fmla="*/ 391 w 884"/>
                <a:gd name="T5" fmla="*/ 0 h 1030"/>
                <a:gd name="T6" fmla="*/ 883 w 884"/>
                <a:gd name="T7" fmla="*/ 512 h 1030"/>
                <a:gd name="T8" fmla="*/ 417 w 884"/>
                <a:gd name="T9" fmla="*/ 1029 h 1030"/>
              </a:gdLst>
              <a:ahLst/>
              <a:cxnLst>
                <a:cxn ang="0">
                  <a:pos x="T0" y="T1"/>
                </a:cxn>
                <a:cxn ang="0">
                  <a:pos x="T2" y="T3"/>
                </a:cxn>
                <a:cxn ang="0">
                  <a:pos x="T4" y="T5"/>
                </a:cxn>
                <a:cxn ang="0">
                  <a:pos x="T6" y="T7"/>
                </a:cxn>
                <a:cxn ang="0">
                  <a:pos x="T8" y="T9"/>
                </a:cxn>
              </a:cxnLst>
              <a:rect l="0" t="0" r="r" b="b"/>
              <a:pathLst>
                <a:path w="884" h="1030">
                  <a:moveTo>
                    <a:pt x="417" y="1029"/>
                  </a:moveTo>
                  <a:lnTo>
                    <a:pt x="0" y="438"/>
                  </a:lnTo>
                  <a:lnTo>
                    <a:pt x="391" y="0"/>
                  </a:lnTo>
                  <a:lnTo>
                    <a:pt x="883" y="512"/>
                  </a:lnTo>
                  <a:lnTo>
                    <a:pt x="417" y="1029"/>
                  </a:lnTo>
                </a:path>
              </a:pathLst>
            </a:custGeom>
            <a:solidFill>
              <a:srgbClr val="009999"/>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5" name="Freeform 6"/>
            <p:cNvSpPr>
              <a:spLocks/>
            </p:cNvSpPr>
            <p:nvPr/>
          </p:nvSpPr>
          <p:spPr bwMode="auto">
            <a:xfrm>
              <a:off x="769" y="2803"/>
              <a:ext cx="4117" cy="441"/>
            </a:xfrm>
            <a:custGeom>
              <a:avLst/>
              <a:gdLst>
                <a:gd name="T0" fmla="*/ 0 w 4117"/>
                <a:gd name="T1" fmla="*/ 440 h 441"/>
                <a:gd name="T2" fmla="*/ 3725 w 4117"/>
                <a:gd name="T3" fmla="*/ 440 h 441"/>
                <a:gd name="T4" fmla="*/ 4116 w 4117"/>
                <a:gd name="T5" fmla="*/ 0 h 441"/>
                <a:gd name="T6" fmla="*/ 525 w 4117"/>
                <a:gd name="T7" fmla="*/ 0 h 441"/>
                <a:gd name="T8" fmla="*/ 0 w 4117"/>
                <a:gd name="T9" fmla="*/ 440 h 441"/>
              </a:gdLst>
              <a:ahLst/>
              <a:cxnLst>
                <a:cxn ang="0">
                  <a:pos x="T0" y="T1"/>
                </a:cxn>
                <a:cxn ang="0">
                  <a:pos x="T2" y="T3"/>
                </a:cxn>
                <a:cxn ang="0">
                  <a:pos x="T4" y="T5"/>
                </a:cxn>
                <a:cxn ang="0">
                  <a:pos x="T6" y="T7"/>
                </a:cxn>
                <a:cxn ang="0">
                  <a:pos x="T8" y="T9"/>
                </a:cxn>
              </a:cxnLst>
              <a:rect l="0" t="0" r="r" b="b"/>
              <a:pathLst>
                <a:path w="4117" h="441">
                  <a:moveTo>
                    <a:pt x="0" y="440"/>
                  </a:moveTo>
                  <a:lnTo>
                    <a:pt x="3725" y="440"/>
                  </a:lnTo>
                  <a:lnTo>
                    <a:pt x="4116" y="0"/>
                  </a:lnTo>
                  <a:lnTo>
                    <a:pt x="525" y="0"/>
                  </a:lnTo>
                  <a:lnTo>
                    <a:pt x="0" y="440"/>
                  </a:lnTo>
                </a:path>
              </a:pathLst>
            </a:custGeom>
            <a:solidFill>
              <a:srgbClr val="009999"/>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6" name="Freeform 7"/>
            <p:cNvSpPr>
              <a:spLocks/>
            </p:cNvSpPr>
            <p:nvPr/>
          </p:nvSpPr>
          <p:spPr bwMode="auto">
            <a:xfrm>
              <a:off x="367" y="3241"/>
              <a:ext cx="4547" cy="593"/>
            </a:xfrm>
            <a:custGeom>
              <a:avLst/>
              <a:gdLst>
                <a:gd name="T0" fmla="*/ 400 w 4547"/>
                <a:gd name="T1" fmla="*/ 0 h 593"/>
                <a:gd name="T2" fmla="*/ 4125 w 4547"/>
                <a:gd name="T3" fmla="*/ 0 h 593"/>
                <a:gd name="T4" fmla="*/ 4546 w 4547"/>
                <a:gd name="T5" fmla="*/ 592 h 593"/>
                <a:gd name="T6" fmla="*/ 0 w 4547"/>
                <a:gd name="T7" fmla="*/ 592 h 593"/>
                <a:gd name="T8" fmla="*/ 400 w 4547"/>
                <a:gd name="T9" fmla="*/ 0 h 593"/>
              </a:gdLst>
              <a:ahLst/>
              <a:cxnLst>
                <a:cxn ang="0">
                  <a:pos x="T0" y="T1"/>
                </a:cxn>
                <a:cxn ang="0">
                  <a:pos x="T2" y="T3"/>
                </a:cxn>
                <a:cxn ang="0">
                  <a:pos x="T4" y="T5"/>
                </a:cxn>
                <a:cxn ang="0">
                  <a:pos x="T6" y="T7"/>
                </a:cxn>
                <a:cxn ang="0">
                  <a:pos x="T8" y="T9"/>
                </a:cxn>
              </a:cxnLst>
              <a:rect l="0" t="0" r="r" b="b"/>
              <a:pathLst>
                <a:path w="4547" h="593">
                  <a:moveTo>
                    <a:pt x="400" y="0"/>
                  </a:moveTo>
                  <a:lnTo>
                    <a:pt x="4125" y="0"/>
                  </a:lnTo>
                  <a:lnTo>
                    <a:pt x="4546" y="592"/>
                  </a:lnTo>
                  <a:lnTo>
                    <a:pt x="0" y="592"/>
                  </a:lnTo>
                  <a:lnTo>
                    <a:pt x="400" y="0"/>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3" name="Group 12"/>
          <p:cNvGrpSpPr>
            <a:grpSpLocks/>
          </p:cNvGrpSpPr>
          <p:nvPr/>
        </p:nvGrpSpPr>
        <p:grpSpPr bwMode="auto">
          <a:xfrm>
            <a:off x="1336675" y="4064000"/>
            <a:ext cx="6307138" cy="1481138"/>
            <a:chOff x="842" y="2218"/>
            <a:chExt cx="3973" cy="933"/>
          </a:xfrm>
          <a:solidFill>
            <a:srgbClr val="996633"/>
          </a:solidFill>
        </p:grpSpPr>
        <p:sp>
          <p:nvSpPr>
            <p:cNvPr id="28" name="Freeform 9"/>
            <p:cNvSpPr>
              <a:spLocks/>
            </p:cNvSpPr>
            <p:nvPr/>
          </p:nvSpPr>
          <p:spPr bwMode="auto">
            <a:xfrm>
              <a:off x="4035" y="2218"/>
              <a:ext cx="780" cy="933"/>
            </a:xfrm>
            <a:custGeom>
              <a:avLst/>
              <a:gdLst>
                <a:gd name="T0" fmla="*/ 397 w 780"/>
                <a:gd name="T1" fmla="*/ 932 h 933"/>
                <a:gd name="T2" fmla="*/ 0 w 780"/>
                <a:gd name="T3" fmla="*/ 326 h 933"/>
                <a:gd name="T4" fmla="*/ 291 w 780"/>
                <a:gd name="T5" fmla="*/ 0 h 933"/>
                <a:gd name="T6" fmla="*/ 779 w 780"/>
                <a:gd name="T7" fmla="*/ 514 h 933"/>
                <a:gd name="T8" fmla="*/ 397 w 780"/>
                <a:gd name="T9" fmla="*/ 932 h 933"/>
              </a:gdLst>
              <a:ahLst/>
              <a:cxnLst>
                <a:cxn ang="0">
                  <a:pos x="T0" y="T1"/>
                </a:cxn>
                <a:cxn ang="0">
                  <a:pos x="T2" y="T3"/>
                </a:cxn>
                <a:cxn ang="0">
                  <a:pos x="T4" y="T5"/>
                </a:cxn>
                <a:cxn ang="0">
                  <a:pos x="T6" y="T7"/>
                </a:cxn>
                <a:cxn ang="0">
                  <a:pos x="T8" y="T9"/>
                </a:cxn>
              </a:cxnLst>
              <a:rect l="0" t="0" r="r" b="b"/>
              <a:pathLst>
                <a:path w="780" h="933">
                  <a:moveTo>
                    <a:pt x="397" y="932"/>
                  </a:moveTo>
                  <a:lnTo>
                    <a:pt x="0" y="326"/>
                  </a:lnTo>
                  <a:lnTo>
                    <a:pt x="291" y="0"/>
                  </a:lnTo>
                  <a:lnTo>
                    <a:pt x="779" y="514"/>
                  </a:lnTo>
                  <a:lnTo>
                    <a:pt x="397" y="932"/>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29" name="Freeform 10"/>
            <p:cNvSpPr>
              <a:spLocks/>
            </p:cNvSpPr>
            <p:nvPr/>
          </p:nvSpPr>
          <p:spPr bwMode="auto">
            <a:xfrm>
              <a:off x="1235" y="2218"/>
              <a:ext cx="3093" cy="329"/>
            </a:xfrm>
            <a:custGeom>
              <a:avLst/>
              <a:gdLst>
                <a:gd name="T0" fmla="*/ 0 w 3093"/>
                <a:gd name="T1" fmla="*/ 328 h 329"/>
                <a:gd name="T2" fmla="*/ 2801 w 3093"/>
                <a:gd name="T3" fmla="*/ 328 h 329"/>
                <a:gd name="T4" fmla="*/ 3092 w 3093"/>
                <a:gd name="T5" fmla="*/ 0 h 329"/>
                <a:gd name="T6" fmla="*/ 553 w 3093"/>
                <a:gd name="T7" fmla="*/ 2 h 329"/>
                <a:gd name="T8" fmla="*/ 0 w 3093"/>
                <a:gd name="T9" fmla="*/ 328 h 329"/>
              </a:gdLst>
              <a:ahLst/>
              <a:cxnLst>
                <a:cxn ang="0">
                  <a:pos x="T0" y="T1"/>
                </a:cxn>
                <a:cxn ang="0">
                  <a:pos x="T2" y="T3"/>
                </a:cxn>
                <a:cxn ang="0">
                  <a:pos x="T4" y="T5"/>
                </a:cxn>
                <a:cxn ang="0">
                  <a:pos x="T6" y="T7"/>
                </a:cxn>
                <a:cxn ang="0">
                  <a:pos x="T8" y="T9"/>
                </a:cxn>
              </a:cxnLst>
              <a:rect l="0" t="0" r="r" b="b"/>
              <a:pathLst>
                <a:path w="3093" h="329">
                  <a:moveTo>
                    <a:pt x="0" y="328"/>
                  </a:moveTo>
                  <a:lnTo>
                    <a:pt x="2801" y="328"/>
                  </a:lnTo>
                  <a:lnTo>
                    <a:pt x="3092" y="0"/>
                  </a:lnTo>
                  <a:lnTo>
                    <a:pt x="553" y="2"/>
                  </a:lnTo>
                  <a:lnTo>
                    <a:pt x="0" y="328"/>
                  </a:lnTo>
                </a:path>
              </a:pathLst>
            </a:custGeom>
            <a:solidFill>
              <a:srgbClr val="000066"/>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0" name="Freeform 11"/>
            <p:cNvSpPr>
              <a:spLocks/>
            </p:cNvSpPr>
            <p:nvPr/>
          </p:nvSpPr>
          <p:spPr bwMode="auto">
            <a:xfrm>
              <a:off x="842" y="2544"/>
              <a:ext cx="3591" cy="607"/>
            </a:xfrm>
            <a:custGeom>
              <a:avLst/>
              <a:gdLst>
                <a:gd name="T0" fmla="*/ 0 w 3591"/>
                <a:gd name="T1" fmla="*/ 606 h 607"/>
                <a:gd name="T2" fmla="*/ 3590 w 3591"/>
                <a:gd name="T3" fmla="*/ 606 h 607"/>
                <a:gd name="T4" fmla="*/ 3193 w 3591"/>
                <a:gd name="T5" fmla="*/ 0 h 607"/>
                <a:gd name="T6" fmla="*/ 394 w 3591"/>
                <a:gd name="T7" fmla="*/ 0 h 607"/>
                <a:gd name="T8" fmla="*/ 0 w 3591"/>
                <a:gd name="T9" fmla="*/ 606 h 607"/>
              </a:gdLst>
              <a:ahLst/>
              <a:cxnLst>
                <a:cxn ang="0">
                  <a:pos x="T0" y="T1"/>
                </a:cxn>
                <a:cxn ang="0">
                  <a:pos x="T2" y="T3"/>
                </a:cxn>
                <a:cxn ang="0">
                  <a:pos x="T4" y="T5"/>
                </a:cxn>
                <a:cxn ang="0">
                  <a:pos x="T6" y="T7"/>
                </a:cxn>
                <a:cxn ang="0">
                  <a:pos x="T8" y="T9"/>
                </a:cxn>
              </a:cxnLst>
              <a:rect l="0" t="0" r="r" b="b"/>
              <a:pathLst>
                <a:path w="3591" h="607">
                  <a:moveTo>
                    <a:pt x="0" y="606"/>
                  </a:moveTo>
                  <a:lnTo>
                    <a:pt x="3590" y="606"/>
                  </a:lnTo>
                  <a:lnTo>
                    <a:pt x="3193" y="0"/>
                  </a:lnTo>
                  <a:lnTo>
                    <a:pt x="394" y="0"/>
                  </a:lnTo>
                  <a:lnTo>
                    <a:pt x="0" y="606"/>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4" name="Group 16"/>
          <p:cNvGrpSpPr>
            <a:grpSpLocks/>
          </p:cNvGrpSpPr>
          <p:nvPr/>
        </p:nvGrpSpPr>
        <p:grpSpPr bwMode="auto">
          <a:xfrm>
            <a:off x="2065338" y="3148013"/>
            <a:ext cx="4686300" cy="1285875"/>
            <a:chOff x="1301" y="1641"/>
            <a:chExt cx="2952" cy="810"/>
          </a:xfrm>
          <a:solidFill>
            <a:srgbClr val="009999"/>
          </a:solidFill>
        </p:grpSpPr>
        <p:sp>
          <p:nvSpPr>
            <p:cNvPr id="32" name="Freeform 13"/>
            <p:cNvSpPr>
              <a:spLocks/>
            </p:cNvSpPr>
            <p:nvPr/>
          </p:nvSpPr>
          <p:spPr bwMode="auto">
            <a:xfrm>
              <a:off x="3570" y="1641"/>
              <a:ext cx="683" cy="809"/>
            </a:xfrm>
            <a:custGeom>
              <a:avLst/>
              <a:gdLst>
                <a:gd name="T0" fmla="*/ 0 w 683"/>
                <a:gd name="T1" fmla="*/ 220 h 809"/>
                <a:gd name="T2" fmla="*/ 405 w 683"/>
                <a:gd name="T3" fmla="*/ 808 h 809"/>
                <a:gd name="T4" fmla="*/ 682 w 683"/>
                <a:gd name="T5" fmla="*/ 506 h 809"/>
                <a:gd name="T6" fmla="*/ 197 w 683"/>
                <a:gd name="T7" fmla="*/ 0 h 809"/>
                <a:gd name="T8" fmla="*/ 0 w 683"/>
                <a:gd name="T9" fmla="*/ 220 h 809"/>
              </a:gdLst>
              <a:ahLst/>
              <a:cxnLst>
                <a:cxn ang="0">
                  <a:pos x="T0" y="T1"/>
                </a:cxn>
                <a:cxn ang="0">
                  <a:pos x="T2" y="T3"/>
                </a:cxn>
                <a:cxn ang="0">
                  <a:pos x="T4" y="T5"/>
                </a:cxn>
                <a:cxn ang="0">
                  <a:pos x="T6" y="T7"/>
                </a:cxn>
                <a:cxn ang="0">
                  <a:pos x="T8" y="T9"/>
                </a:cxn>
              </a:cxnLst>
              <a:rect l="0" t="0" r="r" b="b"/>
              <a:pathLst>
                <a:path w="683" h="809">
                  <a:moveTo>
                    <a:pt x="0" y="220"/>
                  </a:moveTo>
                  <a:lnTo>
                    <a:pt x="405" y="808"/>
                  </a:lnTo>
                  <a:lnTo>
                    <a:pt x="682" y="506"/>
                  </a:lnTo>
                  <a:lnTo>
                    <a:pt x="197" y="0"/>
                  </a:lnTo>
                  <a:lnTo>
                    <a:pt x="0" y="220"/>
                  </a:lnTo>
                </a:path>
              </a:pathLst>
            </a:custGeom>
            <a:solidFill>
              <a:schemeClr val="bg2"/>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3" name="Freeform 14"/>
            <p:cNvSpPr>
              <a:spLocks/>
            </p:cNvSpPr>
            <p:nvPr/>
          </p:nvSpPr>
          <p:spPr bwMode="auto">
            <a:xfrm>
              <a:off x="1699" y="1641"/>
              <a:ext cx="2067" cy="220"/>
            </a:xfrm>
            <a:custGeom>
              <a:avLst/>
              <a:gdLst>
                <a:gd name="T0" fmla="*/ 0 w 2067"/>
                <a:gd name="T1" fmla="*/ 219 h 220"/>
                <a:gd name="T2" fmla="*/ 1870 w 2067"/>
                <a:gd name="T3" fmla="*/ 219 h 220"/>
                <a:gd name="T4" fmla="*/ 2066 w 2067"/>
                <a:gd name="T5" fmla="*/ 0 h 220"/>
                <a:gd name="T6" fmla="*/ 522 w 2067"/>
                <a:gd name="T7" fmla="*/ 0 h 220"/>
                <a:gd name="T8" fmla="*/ 0 w 2067"/>
                <a:gd name="T9" fmla="*/ 219 h 220"/>
              </a:gdLst>
              <a:ahLst/>
              <a:cxnLst>
                <a:cxn ang="0">
                  <a:pos x="T0" y="T1"/>
                </a:cxn>
                <a:cxn ang="0">
                  <a:pos x="T2" y="T3"/>
                </a:cxn>
                <a:cxn ang="0">
                  <a:pos x="T4" y="T5"/>
                </a:cxn>
                <a:cxn ang="0">
                  <a:pos x="T6" y="T7"/>
                </a:cxn>
                <a:cxn ang="0">
                  <a:pos x="T8" y="T9"/>
                </a:cxn>
              </a:cxnLst>
              <a:rect l="0" t="0" r="r" b="b"/>
              <a:pathLst>
                <a:path w="2067" h="220">
                  <a:moveTo>
                    <a:pt x="0" y="219"/>
                  </a:moveTo>
                  <a:lnTo>
                    <a:pt x="1870" y="219"/>
                  </a:lnTo>
                  <a:lnTo>
                    <a:pt x="2066" y="0"/>
                  </a:lnTo>
                  <a:lnTo>
                    <a:pt x="522" y="0"/>
                  </a:lnTo>
                  <a:lnTo>
                    <a:pt x="0" y="219"/>
                  </a:lnTo>
                </a:path>
              </a:pathLst>
            </a:custGeom>
            <a:solidFill>
              <a:schemeClr val="bg2"/>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4" name="Freeform 15"/>
            <p:cNvSpPr>
              <a:spLocks/>
            </p:cNvSpPr>
            <p:nvPr/>
          </p:nvSpPr>
          <p:spPr bwMode="auto">
            <a:xfrm>
              <a:off x="1301" y="1860"/>
              <a:ext cx="2673" cy="591"/>
            </a:xfrm>
            <a:custGeom>
              <a:avLst/>
              <a:gdLst>
                <a:gd name="T0" fmla="*/ 0 w 2673"/>
                <a:gd name="T1" fmla="*/ 590 h 591"/>
                <a:gd name="T2" fmla="*/ 2672 w 2673"/>
                <a:gd name="T3" fmla="*/ 590 h 591"/>
                <a:gd name="T4" fmla="*/ 2268 w 2673"/>
                <a:gd name="T5" fmla="*/ 0 h 591"/>
                <a:gd name="T6" fmla="*/ 398 w 2673"/>
                <a:gd name="T7" fmla="*/ 0 h 591"/>
                <a:gd name="T8" fmla="*/ 0 w 2673"/>
                <a:gd name="T9" fmla="*/ 590 h 591"/>
              </a:gdLst>
              <a:ahLst/>
              <a:cxnLst>
                <a:cxn ang="0">
                  <a:pos x="T0" y="T1"/>
                </a:cxn>
                <a:cxn ang="0">
                  <a:pos x="T2" y="T3"/>
                </a:cxn>
                <a:cxn ang="0">
                  <a:pos x="T4" y="T5"/>
                </a:cxn>
                <a:cxn ang="0">
                  <a:pos x="T6" y="T7"/>
                </a:cxn>
                <a:cxn ang="0">
                  <a:pos x="T8" y="T9"/>
                </a:cxn>
              </a:cxnLst>
              <a:rect l="0" t="0" r="r" b="b"/>
              <a:pathLst>
                <a:path w="2673" h="591">
                  <a:moveTo>
                    <a:pt x="0" y="590"/>
                  </a:moveTo>
                  <a:lnTo>
                    <a:pt x="2672" y="590"/>
                  </a:lnTo>
                  <a:lnTo>
                    <a:pt x="2268" y="0"/>
                  </a:lnTo>
                  <a:lnTo>
                    <a:pt x="398" y="0"/>
                  </a:lnTo>
                  <a:lnTo>
                    <a:pt x="0" y="590"/>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grpSp>
        <p:nvGrpSpPr>
          <p:cNvPr id="5" name="Group 20"/>
          <p:cNvGrpSpPr>
            <a:grpSpLocks/>
          </p:cNvGrpSpPr>
          <p:nvPr/>
        </p:nvGrpSpPr>
        <p:grpSpPr bwMode="auto">
          <a:xfrm>
            <a:off x="2805113" y="2216150"/>
            <a:ext cx="3055937" cy="1123950"/>
            <a:chOff x="1767" y="1054"/>
            <a:chExt cx="1925" cy="708"/>
          </a:xfrm>
          <a:solidFill>
            <a:srgbClr val="CC0066"/>
          </a:solidFill>
        </p:grpSpPr>
        <p:sp>
          <p:nvSpPr>
            <p:cNvPr id="36" name="Freeform 17"/>
            <p:cNvSpPr>
              <a:spLocks/>
            </p:cNvSpPr>
            <p:nvPr/>
          </p:nvSpPr>
          <p:spPr bwMode="auto">
            <a:xfrm>
              <a:off x="3104" y="1055"/>
              <a:ext cx="588" cy="707"/>
            </a:xfrm>
            <a:custGeom>
              <a:avLst/>
              <a:gdLst>
                <a:gd name="T0" fmla="*/ 402 w 588"/>
                <a:gd name="T1" fmla="*/ 706 h 707"/>
                <a:gd name="T2" fmla="*/ 587 w 588"/>
                <a:gd name="T3" fmla="*/ 504 h 707"/>
                <a:gd name="T4" fmla="*/ 102 w 588"/>
                <a:gd name="T5" fmla="*/ 0 h 707"/>
                <a:gd name="T6" fmla="*/ 0 w 588"/>
                <a:gd name="T7" fmla="*/ 107 h 707"/>
                <a:gd name="T8" fmla="*/ 402 w 588"/>
                <a:gd name="T9" fmla="*/ 706 h 707"/>
              </a:gdLst>
              <a:ahLst/>
              <a:cxnLst>
                <a:cxn ang="0">
                  <a:pos x="T0" y="T1"/>
                </a:cxn>
                <a:cxn ang="0">
                  <a:pos x="T2" y="T3"/>
                </a:cxn>
                <a:cxn ang="0">
                  <a:pos x="T4" y="T5"/>
                </a:cxn>
                <a:cxn ang="0">
                  <a:pos x="T6" y="T7"/>
                </a:cxn>
                <a:cxn ang="0">
                  <a:pos x="T8" y="T9"/>
                </a:cxn>
              </a:cxnLst>
              <a:rect l="0" t="0" r="r" b="b"/>
              <a:pathLst>
                <a:path w="588" h="707">
                  <a:moveTo>
                    <a:pt x="402" y="706"/>
                  </a:moveTo>
                  <a:lnTo>
                    <a:pt x="587" y="504"/>
                  </a:lnTo>
                  <a:lnTo>
                    <a:pt x="102" y="0"/>
                  </a:lnTo>
                  <a:lnTo>
                    <a:pt x="0" y="107"/>
                  </a:lnTo>
                  <a:lnTo>
                    <a:pt x="402" y="706"/>
                  </a:lnTo>
                </a:path>
              </a:pathLst>
            </a:custGeom>
            <a:solidFill>
              <a:srgbClr val="996633"/>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7" name="Freeform 18"/>
            <p:cNvSpPr>
              <a:spLocks/>
            </p:cNvSpPr>
            <p:nvPr/>
          </p:nvSpPr>
          <p:spPr bwMode="auto">
            <a:xfrm>
              <a:off x="2174" y="1054"/>
              <a:ext cx="1031" cy="107"/>
            </a:xfrm>
            <a:custGeom>
              <a:avLst/>
              <a:gdLst>
                <a:gd name="T0" fmla="*/ 0 w 1031"/>
                <a:gd name="T1" fmla="*/ 106 h 107"/>
                <a:gd name="T2" fmla="*/ 929 w 1031"/>
                <a:gd name="T3" fmla="*/ 106 h 107"/>
                <a:gd name="T4" fmla="*/ 1030 w 1031"/>
                <a:gd name="T5" fmla="*/ 0 h 107"/>
                <a:gd name="T6" fmla="*/ 321 w 1031"/>
                <a:gd name="T7" fmla="*/ 0 h 107"/>
                <a:gd name="T8" fmla="*/ 0 w 1031"/>
                <a:gd name="T9" fmla="*/ 106 h 107"/>
              </a:gdLst>
              <a:ahLst/>
              <a:cxnLst>
                <a:cxn ang="0">
                  <a:pos x="T0" y="T1"/>
                </a:cxn>
                <a:cxn ang="0">
                  <a:pos x="T2" y="T3"/>
                </a:cxn>
                <a:cxn ang="0">
                  <a:pos x="T4" y="T5"/>
                </a:cxn>
                <a:cxn ang="0">
                  <a:pos x="T6" y="T7"/>
                </a:cxn>
                <a:cxn ang="0">
                  <a:pos x="T8" y="T9"/>
                </a:cxn>
              </a:cxnLst>
              <a:rect l="0" t="0" r="r" b="b"/>
              <a:pathLst>
                <a:path w="1031" h="107">
                  <a:moveTo>
                    <a:pt x="0" y="106"/>
                  </a:moveTo>
                  <a:lnTo>
                    <a:pt x="929" y="106"/>
                  </a:lnTo>
                  <a:lnTo>
                    <a:pt x="1030" y="0"/>
                  </a:lnTo>
                  <a:lnTo>
                    <a:pt x="321" y="0"/>
                  </a:lnTo>
                  <a:lnTo>
                    <a:pt x="0" y="106"/>
                  </a:lnTo>
                </a:path>
              </a:pathLst>
            </a:custGeom>
            <a:solidFill>
              <a:srgbClr val="996633"/>
            </a:solid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sp>
          <p:nvSpPr>
            <p:cNvPr id="38" name="Freeform 19"/>
            <p:cNvSpPr>
              <a:spLocks/>
            </p:cNvSpPr>
            <p:nvPr/>
          </p:nvSpPr>
          <p:spPr bwMode="auto">
            <a:xfrm>
              <a:off x="1767" y="1160"/>
              <a:ext cx="1740" cy="602"/>
            </a:xfrm>
            <a:custGeom>
              <a:avLst/>
              <a:gdLst>
                <a:gd name="T0" fmla="*/ 0 w 1740"/>
                <a:gd name="T1" fmla="*/ 601 h 602"/>
                <a:gd name="T2" fmla="*/ 1739 w 1740"/>
                <a:gd name="T3" fmla="*/ 601 h 602"/>
                <a:gd name="T4" fmla="*/ 1336 w 1740"/>
                <a:gd name="T5" fmla="*/ 0 h 602"/>
                <a:gd name="T6" fmla="*/ 405 w 1740"/>
                <a:gd name="T7" fmla="*/ 0 h 602"/>
                <a:gd name="T8" fmla="*/ 0 w 1740"/>
                <a:gd name="T9" fmla="*/ 601 h 602"/>
              </a:gdLst>
              <a:ahLst/>
              <a:cxnLst>
                <a:cxn ang="0">
                  <a:pos x="T0" y="T1"/>
                </a:cxn>
                <a:cxn ang="0">
                  <a:pos x="T2" y="T3"/>
                </a:cxn>
                <a:cxn ang="0">
                  <a:pos x="T4" y="T5"/>
                </a:cxn>
                <a:cxn ang="0">
                  <a:pos x="T6" y="T7"/>
                </a:cxn>
                <a:cxn ang="0">
                  <a:pos x="T8" y="T9"/>
                </a:cxn>
              </a:cxnLst>
              <a:rect l="0" t="0" r="r" b="b"/>
              <a:pathLst>
                <a:path w="1740" h="602">
                  <a:moveTo>
                    <a:pt x="0" y="601"/>
                  </a:moveTo>
                  <a:lnTo>
                    <a:pt x="1739" y="601"/>
                  </a:lnTo>
                  <a:lnTo>
                    <a:pt x="1336" y="0"/>
                  </a:lnTo>
                  <a:lnTo>
                    <a:pt x="405" y="0"/>
                  </a:lnTo>
                  <a:lnTo>
                    <a:pt x="0" y="601"/>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lgn="ctr">
                <a:defRPr/>
              </a:pPr>
              <a:endParaRPr lang="en-US" dirty="0"/>
            </a:p>
          </p:txBody>
        </p:sp>
      </p:grpSp>
      <p:sp>
        <p:nvSpPr>
          <p:cNvPr id="39" name="Rectangle 21"/>
          <p:cNvSpPr>
            <a:spLocks noChangeArrowheads="1"/>
          </p:cNvSpPr>
          <p:nvPr/>
        </p:nvSpPr>
        <p:spPr bwMode="auto">
          <a:xfrm>
            <a:off x="1371600" y="5791200"/>
            <a:ext cx="5892800" cy="644525"/>
          </a:xfrm>
          <a:prstGeom prst="rect">
            <a:avLst/>
          </a:prstGeom>
          <a:noFill/>
          <a:ln w="9525">
            <a:noFill/>
            <a:miter lim="800000"/>
            <a:headEnd/>
            <a:tailEnd/>
          </a:ln>
        </p:spPr>
        <p:txBody>
          <a:bodyPr lIns="90488" tIns="44450" rIns="90488" bIns="44450">
            <a:spAutoFit/>
          </a:bodyPr>
          <a:lstStyle/>
          <a:p>
            <a:pPr algn="ctr"/>
            <a:r>
              <a:rPr lang="en-US" b="1" dirty="0">
                <a:solidFill>
                  <a:srgbClr val="996633"/>
                </a:solidFill>
              </a:rPr>
              <a:t>PHYSIOLOGICAL OR SURVIVAL NEEDS</a:t>
            </a:r>
          </a:p>
          <a:p>
            <a:pPr algn="ctr"/>
            <a:r>
              <a:rPr lang="en-US" b="1" dirty="0">
                <a:solidFill>
                  <a:srgbClr val="996633"/>
                </a:solidFill>
              </a:rPr>
              <a:t>Food, Water, Warmth, Rest</a:t>
            </a:r>
          </a:p>
        </p:txBody>
      </p:sp>
      <p:sp>
        <p:nvSpPr>
          <p:cNvPr id="40" name="Rectangle 22"/>
          <p:cNvSpPr>
            <a:spLocks noChangeArrowheads="1"/>
          </p:cNvSpPr>
          <p:nvPr/>
        </p:nvSpPr>
        <p:spPr bwMode="auto">
          <a:xfrm>
            <a:off x="2133600" y="4724400"/>
            <a:ext cx="4038600" cy="920750"/>
          </a:xfrm>
          <a:prstGeom prst="rect">
            <a:avLst/>
          </a:prstGeom>
          <a:noFill/>
          <a:ln w="9525">
            <a:noFill/>
            <a:miter lim="800000"/>
            <a:headEnd/>
            <a:tailEnd/>
          </a:ln>
        </p:spPr>
        <p:txBody>
          <a:bodyPr lIns="90488" tIns="44450" rIns="90488" bIns="44450">
            <a:spAutoFit/>
          </a:bodyPr>
          <a:lstStyle/>
          <a:p>
            <a:pPr algn="ctr"/>
            <a:r>
              <a:rPr lang="en-US" b="1" dirty="0">
                <a:solidFill>
                  <a:srgbClr val="000066"/>
                </a:solidFill>
              </a:rPr>
              <a:t>SAFETY NEEDS</a:t>
            </a:r>
          </a:p>
          <a:p>
            <a:pPr algn="ctr"/>
            <a:r>
              <a:rPr lang="en-US" b="1" dirty="0">
                <a:solidFill>
                  <a:srgbClr val="000066"/>
                </a:solidFill>
              </a:rPr>
              <a:t>Security and Safety</a:t>
            </a:r>
          </a:p>
          <a:p>
            <a:pPr algn="ctr"/>
            <a:endParaRPr lang="en-US" b="1" dirty="0">
              <a:solidFill>
                <a:srgbClr val="000066"/>
              </a:solidFill>
            </a:endParaRPr>
          </a:p>
        </p:txBody>
      </p:sp>
      <p:sp>
        <p:nvSpPr>
          <p:cNvPr id="41" name="Rectangle 23"/>
          <p:cNvSpPr>
            <a:spLocks noChangeArrowheads="1"/>
          </p:cNvSpPr>
          <p:nvPr/>
        </p:nvSpPr>
        <p:spPr bwMode="auto">
          <a:xfrm>
            <a:off x="2578100" y="3622675"/>
            <a:ext cx="3132138" cy="644525"/>
          </a:xfrm>
          <a:prstGeom prst="rect">
            <a:avLst/>
          </a:prstGeom>
          <a:noFill/>
          <a:ln w="9525">
            <a:noFill/>
            <a:miter lim="800000"/>
            <a:headEnd/>
            <a:tailEnd/>
          </a:ln>
        </p:spPr>
        <p:txBody>
          <a:bodyPr wrap="none" lIns="90488" tIns="44450" rIns="90488" bIns="44450">
            <a:spAutoFit/>
          </a:bodyPr>
          <a:lstStyle/>
          <a:p>
            <a:pPr algn="ctr"/>
            <a:r>
              <a:rPr lang="en-US" b="1" dirty="0">
                <a:solidFill>
                  <a:srgbClr val="CC0066"/>
                </a:solidFill>
              </a:rPr>
              <a:t>LOVE, AFFECTION, AND</a:t>
            </a:r>
          </a:p>
          <a:p>
            <a:pPr algn="ctr"/>
            <a:r>
              <a:rPr lang="en-US" b="1" dirty="0">
                <a:solidFill>
                  <a:srgbClr val="CC0066"/>
                </a:solidFill>
              </a:rPr>
              <a:t> BELONGINGNESS NEEDS</a:t>
            </a:r>
          </a:p>
        </p:txBody>
      </p:sp>
      <p:sp>
        <p:nvSpPr>
          <p:cNvPr id="42" name="Rectangle 24"/>
          <p:cNvSpPr>
            <a:spLocks noChangeArrowheads="1"/>
          </p:cNvSpPr>
          <p:nvPr/>
        </p:nvSpPr>
        <p:spPr bwMode="auto">
          <a:xfrm>
            <a:off x="3190875" y="2590800"/>
            <a:ext cx="1990725" cy="644525"/>
          </a:xfrm>
          <a:prstGeom prst="rect">
            <a:avLst/>
          </a:prstGeom>
          <a:noFill/>
          <a:ln w="9525">
            <a:noFill/>
            <a:miter lim="800000"/>
            <a:headEnd/>
            <a:tailEnd/>
          </a:ln>
        </p:spPr>
        <p:txBody>
          <a:bodyPr lIns="90488" tIns="44450" rIns="90488" bIns="44450">
            <a:spAutoFit/>
          </a:bodyPr>
          <a:lstStyle/>
          <a:p>
            <a:pPr algn="ctr"/>
            <a:r>
              <a:rPr lang="en-US" b="1" dirty="0">
                <a:solidFill>
                  <a:srgbClr val="009999"/>
                </a:solidFill>
              </a:rPr>
              <a:t>ESTEEM NEEDS</a:t>
            </a:r>
          </a:p>
          <a:p>
            <a:pPr algn="ctr"/>
            <a:r>
              <a:rPr lang="en-US" b="1" dirty="0">
                <a:solidFill>
                  <a:srgbClr val="009999"/>
                </a:solidFill>
              </a:rPr>
              <a:t>Prestige</a:t>
            </a:r>
          </a:p>
        </p:txBody>
      </p:sp>
      <p:grpSp>
        <p:nvGrpSpPr>
          <p:cNvPr id="6" name="Group 7"/>
          <p:cNvGrpSpPr>
            <a:grpSpLocks/>
          </p:cNvGrpSpPr>
          <p:nvPr/>
        </p:nvGrpSpPr>
        <p:grpSpPr bwMode="auto">
          <a:xfrm>
            <a:off x="3352800" y="1295400"/>
            <a:ext cx="1752600" cy="992556"/>
            <a:chOff x="1373" y="471"/>
            <a:chExt cx="2612" cy="1270"/>
          </a:xfrm>
          <a:solidFill>
            <a:schemeClr val="bg2"/>
          </a:solidFill>
        </p:grpSpPr>
        <p:sp>
          <p:nvSpPr>
            <p:cNvPr id="44" name="Freeform 5"/>
            <p:cNvSpPr>
              <a:spLocks/>
            </p:cNvSpPr>
            <p:nvPr/>
          </p:nvSpPr>
          <p:spPr bwMode="auto">
            <a:xfrm>
              <a:off x="2543" y="471"/>
              <a:ext cx="1442" cy="1270"/>
            </a:xfrm>
            <a:custGeom>
              <a:avLst/>
              <a:gdLst>
                <a:gd name="T0" fmla="*/ 1170 w 1442"/>
                <a:gd name="T1" fmla="*/ 1269 h 1270"/>
                <a:gd name="T2" fmla="*/ 1441 w 1442"/>
                <a:gd name="T3" fmla="*/ 1071 h 1270"/>
                <a:gd name="T4" fmla="*/ 0 w 1442"/>
                <a:gd name="T5" fmla="*/ 0 h 1270"/>
                <a:gd name="T6" fmla="*/ 1170 w 1442"/>
                <a:gd name="T7" fmla="*/ 1269 h 1270"/>
              </a:gdLst>
              <a:ahLst/>
              <a:cxnLst>
                <a:cxn ang="0">
                  <a:pos x="T0" y="T1"/>
                </a:cxn>
                <a:cxn ang="0">
                  <a:pos x="T2" y="T3"/>
                </a:cxn>
                <a:cxn ang="0">
                  <a:pos x="T4" y="T5"/>
                </a:cxn>
                <a:cxn ang="0">
                  <a:pos x="T6" y="T7"/>
                </a:cxn>
              </a:cxnLst>
              <a:rect l="0" t="0" r="r" b="b"/>
              <a:pathLst>
                <a:path w="1442" h="1270">
                  <a:moveTo>
                    <a:pt x="1170" y="1269"/>
                  </a:moveTo>
                  <a:lnTo>
                    <a:pt x="1441" y="1071"/>
                  </a:lnTo>
                  <a:lnTo>
                    <a:pt x="0" y="0"/>
                  </a:lnTo>
                  <a:lnTo>
                    <a:pt x="1170" y="1269"/>
                  </a:lnTo>
                </a:path>
              </a:pathLst>
            </a:custGeom>
            <a:solidFill>
              <a:schemeClr val="bg1"/>
            </a:solidFill>
            <a:ln w="19050" cap="rnd" cmpd="sng">
              <a:solidFill>
                <a:schemeClr val="tx1"/>
              </a:solidFill>
              <a:prstDash val="solid"/>
              <a:round/>
              <a:headEnd type="none" w="med" len="med"/>
              <a:tailEnd type="none" w="med" len="med"/>
            </a:ln>
            <a:effectLst/>
            <a:extLst>
              <a:ext uri="{AF507438-7753-43E0-B8FC-AC1667EBCBE1}"/>
            </a:extLst>
          </p:spPr>
          <p:txBody>
            <a:bodyPr/>
            <a:lstStyle/>
            <a:p>
              <a:pPr>
                <a:defRPr/>
              </a:pPr>
              <a:endParaRPr lang="en-US" dirty="0"/>
            </a:p>
          </p:txBody>
        </p:sp>
        <p:sp>
          <p:nvSpPr>
            <p:cNvPr id="45" name="Freeform 6"/>
            <p:cNvSpPr>
              <a:spLocks/>
            </p:cNvSpPr>
            <p:nvPr/>
          </p:nvSpPr>
          <p:spPr bwMode="auto">
            <a:xfrm>
              <a:off x="1373" y="471"/>
              <a:ext cx="2342" cy="1270"/>
            </a:xfrm>
            <a:custGeom>
              <a:avLst/>
              <a:gdLst>
                <a:gd name="T0" fmla="*/ 0 w 2342"/>
                <a:gd name="T1" fmla="*/ 1269 h 1270"/>
                <a:gd name="T2" fmla="*/ 2341 w 2342"/>
                <a:gd name="T3" fmla="*/ 1269 h 1270"/>
                <a:gd name="T4" fmla="*/ 1170 w 2342"/>
                <a:gd name="T5" fmla="*/ 0 h 1270"/>
                <a:gd name="T6" fmla="*/ 0 w 2342"/>
                <a:gd name="T7" fmla="*/ 1269 h 1270"/>
              </a:gdLst>
              <a:ahLst/>
              <a:cxnLst>
                <a:cxn ang="0">
                  <a:pos x="T0" y="T1"/>
                </a:cxn>
                <a:cxn ang="0">
                  <a:pos x="T2" y="T3"/>
                </a:cxn>
                <a:cxn ang="0">
                  <a:pos x="T4" y="T5"/>
                </a:cxn>
                <a:cxn ang="0">
                  <a:pos x="T6" y="T7"/>
                </a:cxn>
              </a:cxnLst>
              <a:rect l="0" t="0" r="r" b="b"/>
              <a:pathLst>
                <a:path w="2342" h="1270">
                  <a:moveTo>
                    <a:pt x="0" y="1269"/>
                  </a:moveTo>
                  <a:lnTo>
                    <a:pt x="2341" y="1269"/>
                  </a:lnTo>
                  <a:lnTo>
                    <a:pt x="1170" y="0"/>
                  </a:lnTo>
                  <a:lnTo>
                    <a:pt x="0" y="1269"/>
                  </a:lnTo>
                </a:path>
              </a:pathLst>
            </a:custGeom>
            <a:grpFill/>
            <a:ln w="19050" cap="rnd" cmpd="sng">
              <a:solidFill>
                <a:schemeClr val="tx1"/>
              </a:solidFill>
              <a:prstDash val="solid"/>
              <a:round/>
              <a:headEnd type="none" w="med" len="med"/>
              <a:tailEnd type="none" w="med" len="med"/>
            </a:ln>
            <a:effectLst/>
            <a:extLst>
              <a:ext uri="{AF507438-7753-43E0-B8FC-AC1667EBCBE1}"/>
            </a:extLst>
          </p:spPr>
          <p:txBody>
            <a:bodyPr/>
            <a:lstStyle/>
            <a:p>
              <a:pPr>
                <a:defRPr/>
              </a:pPr>
              <a:endParaRPr lang="en-US" dirty="0"/>
            </a:p>
          </p:txBody>
        </p:sp>
      </p:grpSp>
      <p:sp>
        <p:nvSpPr>
          <p:cNvPr id="15372" name="TextBox 47"/>
          <p:cNvSpPr txBox="1">
            <a:spLocks noChangeArrowheads="1"/>
          </p:cNvSpPr>
          <p:nvPr/>
        </p:nvSpPr>
        <p:spPr bwMode="auto">
          <a:xfrm>
            <a:off x="3962400" y="1905000"/>
            <a:ext cx="457200" cy="369888"/>
          </a:xfrm>
          <a:prstGeom prst="rect">
            <a:avLst/>
          </a:prstGeom>
          <a:noFill/>
          <a:ln w="9525">
            <a:noFill/>
            <a:miter lim="800000"/>
            <a:headEnd/>
            <a:tailEnd/>
          </a:ln>
        </p:spPr>
        <p:txBody>
          <a:bodyPr>
            <a:spAutoFit/>
          </a:bodyPr>
          <a:lstStyle/>
          <a:p>
            <a:endParaRPr lang="en-US" dirty="0"/>
          </a:p>
        </p:txBody>
      </p:sp>
      <p:sp>
        <p:nvSpPr>
          <p:cNvPr id="49" name="TextBox 48"/>
          <p:cNvSpPr txBox="1">
            <a:spLocks noChangeArrowheads="1"/>
          </p:cNvSpPr>
          <p:nvPr/>
        </p:nvSpPr>
        <p:spPr bwMode="auto">
          <a:xfrm>
            <a:off x="3352800" y="1754188"/>
            <a:ext cx="1752600" cy="523875"/>
          </a:xfrm>
          <a:prstGeom prst="rect">
            <a:avLst/>
          </a:prstGeom>
          <a:noFill/>
          <a:ln w="19050">
            <a:noFill/>
            <a:miter lim="800000"/>
            <a:headEnd/>
            <a:tailEnd/>
          </a:ln>
        </p:spPr>
        <p:txBody>
          <a:bodyPr>
            <a:spAutoFit/>
          </a:bodyPr>
          <a:lstStyle/>
          <a:p>
            <a:pPr algn="ctr"/>
            <a:r>
              <a:rPr lang="en-US" sz="1400" b="1" dirty="0">
                <a:solidFill>
                  <a:srgbClr val="000066"/>
                </a:solidFill>
              </a:rPr>
              <a:t>SELF </a:t>
            </a:r>
          </a:p>
          <a:p>
            <a:pPr algn="ctr"/>
            <a:r>
              <a:rPr lang="en-US" sz="1400" b="1" dirty="0">
                <a:solidFill>
                  <a:srgbClr val="000066"/>
                </a:solidFill>
              </a:rPr>
              <a:t>ACTUALIZATION</a:t>
            </a:r>
          </a:p>
        </p:txBody>
      </p:sp>
      <p:sp>
        <p:nvSpPr>
          <p:cNvPr id="35" name="Rectangle 2"/>
          <p:cNvSpPr>
            <a:spLocks noGrp="1" noChangeArrowheads="1"/>
          </p:cNvSpPr>
          <p:nvPr>
            <p:ph type="title"/>
          </p:nvPr>
        </p:nvSpPr>
        <p:spPr>
          <a:xfrm>
            <a:off x="685800" y="76200"/>
            <a:ext cx="7772400" cy="1143000"/>
          </a:xfrm>
        </p:spPr>
        <p:txBody>
          <a:bodyPr>
            <a:normAutofit fontScale="90000"/>
          </a:bodyPr>
          <a:lstStyle/>
          <a:p>
            <a:r>
              <a:rPr lang="en-US" b="1" dirty="0" smtClean="0">
                <a:solidFill>
                  <a:srgbClr val="000066"/>
                </a:solidFill>
              </a:rPr>
              <a:t>Characteristics Affecting       Consumer Behavior</a:t>
            </a:r>
          </a:p>
        </p:txBody>
      </p:sp>
      <p:sp>
        <p:nvSpPr>
          <p:cNvPr id="43" name="Content Placeholder 4"/>
          <p:cNvSpPr txBox="1">
            <a:spLocks/>
          </p:cNvSpPr>
          <p:nvPr/>
        </p:nvSpPr>
        <p:spPr>
          <a:xfrm>
            <a:off x="152400" y="1828800"/>
            <a:ext cx="3124200" cy="762000"/>
          </a:xfrm>
          <a:prstGeom prst="rect">
            <a:avLst/>
          </a:prstGeom>
        </p:spPr>
        <p:txBody>
          <a:bodyPr>
            <a:noAutofit/>
          </a:bodyPr>
          <a:lstStyle/>
          <a:p>
            <a:pPr marL="342900" marR="0" lvl="0" indent="-342900" algn="ctr" defTabSz="914400" rtl="0" eaLnBrk="1" fontAlgn="auto" latinLnBrk="0" hangingPunct="1">
              <a:lnSpc>
                <a:spcPct val="90000"/>
              </a:lnSpc>
              <a:spcBef>
                <a:spcPct val="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Maslow’s</a:t>
            </a:r>
          </a:p>
          <a:p>
            <a:pPr marL="342900" marR="0" lvl="0" indent="-342900" algn="ctr" defTabSz="914400" rtl="0" eaLnBrk="1" fontAlgn="auto" latinLnBrk="0" hangingPunct="1">
              <a:lnSpc>
                <a:spcPct val="90000"/>
              </a:lnSpc>
              <a:spcBef>
                <a:spcPct val="0"/>
              </a:spcBef>
              <a:spcAft>
                <a:spcPts val="0"/>
              </a:spcAft>
              <a:buClrTx/>
              <a:buSzTx/>
              <a:tabLst/>
              <a:defRPr/>
            </a:pPr>
            <a:r>
              <a:rPr kumimoji="0" lang="en-US" sz="2400" b="1" i="0" u="none" strike="noStrike" kern="1200" cap="none" spc="0" normalizeH="0" baseline="0" noProof="0" dirty="0" smtClean="0">
                <a:ln>
                  <a:noFill/>
                </a:ln>
                <a:solidFill>
                  <a:schemeClr val="tx1"/>
                </a:solidFill>
                <a:effectLst/>
                <a:uLnTx/>
                <a:uFillTx/>
                <a:latin typeface="+mn-lt"/>
                <a:ea typeface="+mn-ea"/>
                <a:cs typeface="+mn-cs"/>
              </a:rPr>
              <a:t>Hierarchy of Needs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checkerboard(across)">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checkerboard(across)">
                                      <p:cBhvr>
                                        <p:cTn id="15" dur="500"/>
                                        <p:tgtEl>
                                          <p:spTgt spid="40"/>
                                        </p:tgtEl>
                                      </p:cBhvr>
                                    </p:animEffect>
                                  </p:childTnLst>
                                </p:cTn>
                              </p:par>
                              <p:par>
                                <p:cTn id="16" presetID="5" presetClass="entr" presetSubtype="1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heckerboard(across)">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checkerboard(across)">
                                      <p:cBhvr>
                                        <p:cTn id="23" dur="500"/>
                                        <p:tgtEl>
                                          <p:spTgt spid="41"/>
                                        </p:tgtEl>
                                      </p:cBhvr>
                                    </p:animEffect>
                                  </p:childTnLst>
                                </p:cTn>
                              </p:par>
                              <p:par>
                                <p:cTn id="24" presetID="5" presetClass="entr" presetSubtype="1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checkerboard(across)">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checkerboard(across)">
                                      <p:cBhvr>
                                        <p:cTn id="31" dur="500"/>
                                        <p:tgtEl>
                                          <p:spTgt spid="42"/>
                                        </p:tgtEl>
                                      </p:cBhvr>
                                    </p:animEffect>
                                  </p:childTnLst>
                                </p:cTn>
                              </p:par>
                              <p:par>
                                <p:cTn id="32" presetID="5" presetClass="entr" presetSubtype="1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heckerboard(across)">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checkerboard(across)">
                                      <p:cBhvr>
                                        <p:cTn id="39" dur="500"/>
                                        <p:tgtEl>
                                          <p:spTgt spid="49"/>
                                        </p:tgtEl>
                                      </p:cBhvr>
                                    </p:animEffect>
                                  </p:childTnLst>
                                </p:cTn>
                              </p:par>
                              <p:par>
                                <p:cTn id="40" presetID="5" presetClass="entr" presetSubtype="1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checkerboard(across)">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3477875"/>
          </a:xfrm>
          <a:prstGeom prst="rect">
            <a:avLst/>
          </a:prstGeom>
          <a:noFill/>
          <a:ln w="38100">
            <a:noFill/>
            <a:miter lim="800000"/>
            <a:headEnd/>
            <a:tailEnd/>
          </a:ln>
        </p:spPr>
        <p:txBody>
          <a:bodyPr>
            <a:spAutoFit/>
          </a:bodyPr>
          <a:lstStyle/>
          <a:p>
            <a:pPr algn="ctr"/>
            <a:r>
              <a:rPr lang="en-GB" sz="4000" dirty="0" smtClean="0">
                <a:solidFill>
                  <a:srgbClr val="000066"/>
                </a:solidFill>
              </a:rPr>
              <a:t>"Remember there's no such thing as a small act of kindness. Every act creates a ripple with no logical end."</a:t>
            </a:r>
            <a:br>
              <a:rPr lang="en-GB" sz="4000" dirty="0" smtClean="0">
                <a:solidFill>
                  <a:srgbClr val="000066"/>
                </a:solidFill>
              </a:rPr>
            </a:br>
            <a:r>
              <a:rPr lang="en-GB" sz="3600" dirty="0" smtClean="0">
                <a:solidFill>
                  <a:srgbClr val="000066"/>
                </a:solidFill>
              </a:rPr>
              <a:t>Scott Adams</a:t>
            </a:r>
            <a:r>
              <a:rPr lang="en-US" sz="4000" dirty="0" smtClean="0"/>
              <a:t/>
            </a:r>
            <a:br>
              <a:rPr lang="en-US" sz="4000" dirty="0" smtClean="0"/>
            </a:b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2167</TotalTime>
  <Words>5050</Words>
  <Application>Microsoft Office PowerPoint</Application>
  <PresentationFormat>On-screen Show (4:3)</PresentationFormat>
  <Paragraphs>294</Paragraphs>
  <Slides>27</Slides>
  <Notes>26</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Blank Presentation</vt:lpstr>
      <vt:lpstr>Office Theme</vt:lpstr>
      <vt:lpstr> Consumer Markets and Consumer Buyer Behavior  (Part-1)   </vt:lpstr>
      <vt:lpstr>Slide 2</vt:lpstr>
      <vt:lpstr>Consumer Behavior</vt:lpstr>
      <vt:lpstr>Consumer Behavior</vt:lpstr>
      <vt:lpstr>Model of Consumer Behavior</vt:lpstr>
      <vt:lpstr>Consumer Buying Process</vt:lpstr>
      <vt:lpstr>Model of Consumer Behavior</vt:lpstr>
      <vt:lpstr>Characteristics Affecting Consumer Behavior</vt:lpstr>
      <vt:lpstr>Characteristics Affecting Consumer Behavior</vt:lpstr>
      <vt:lpstr>Characteristics Affecting       Consumer Behavior</vt:lpstr>
      <vt:lpstr>Characteristics Affecting   Consumer Behavior</vt:lpstr>
      <vt:lpstr>Major American Social Classes</vt:lpstr>
      <vt:lpstr>Characteristics of Social Classes</vt:lpstr>
      <vt:lpstr>Characteristics Affecting Consumer Behavior</vt:lpstr>
      <vt:lpstr>Characteristics Affecting Consumer Behavior</vt:lpstr>
      <vt:lpstr>Characteristics Affecting Consumer Behavior</vt:lpstr>
      <vt:lpstr> Characteristics Affecting Consumer Behavior</vt:lpstr>
      <vt:lpstr>Characteristics Affecting   Consumer Behavior</vt:lpstr>
      <vt:lpstr>Characteristics Affecting   Consumer Behavior</vt:lpstr>
      <vt:lpstr>Characteristics Affecting Consumer Behavior</vt:lpstr>
      <vt:lpstr>Characteristics Affecting Consumer Behavior</vt:lpstr>
      <vt:lpstr>Characteristics Affecting Consumer Behavior</vt:lpstr>
      <vt:lpstr>Characteristics Affecting Consumer Behavior</vt:lpstr>
      <vt:lpstr>Characteristics Affecting   Consumer Behavior</vt:lpstr>
      <vt:lpstr>Characteristics Affecting       Consumer Behavior</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251</cp:revision>
  <dcterms:created xsi:type="dcterms:W3CDTF">2011-02-15T21:33:40Z</dcterms:created>
  <dcterms:modified xsi:type="dcterms:W3CDTF">2013-03-15T06:37:42Z</dcterms:modified>
</cp:coreProperties>
</file>