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quickStyle7.xml" ContentType="application/vnd.openxmlformats-officedocument.drawingml.diagramStyl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diagrams/layout8.xml" ContentType="application/vnd.openxmlformats-officedocument.drawingml.diagram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diagrams/layout6.xml" ContentType="application/vnd.openxmlformats-officedocument.drawingml.diagramLayout+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22.xml" ContentType="application/vnd.openxmlformats-officedocument.presentationml.notesSlide+xml"/>
  <Override PartName="/ppt/diagrams/data7.xml" ContentType="application/vnd.openxmlformats-officedocument.drawingml.diagramData+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diagrams/data5.xml" ContentType="application/vnd.openxmlformats-officedocument.drawingml.diagramData+xml"/>
  <Override PartName="/ppt/notesSlides/notesSlide20.xml" ContentType="application/vnd.openxmlformats-officedocument.presentationml.notesSlide+xml"/>
  <Override PartName="/ppt/diagrams/colors7.xml" ContentType="application/vnd.openxmlformats-officedocument.drawingml.diagramColors+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diagrams/colors6.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34"/>
  </p:notesMasterIdLst>
  <p:sldIdLst>
    <p:sldId id="397" r:id="rId3"/>
    <p:sldId id="548" r:id="rId4"/>
    <p:sldId id="527" r:id="rId5"/>
    <p:sldId id="528" r:id="rId6"/>
    <p:sldId id="529" r:id="rId7"/>
    <p:sldId id="530" r:id="rId8"/>
    <p:sldId id="531" r:id="rId9"/>
    <p:sldId id="532" r:id="rId10"/>
    <p:sldId id="556" r:id="rId11"/>
    <p:sldId id="557" r:id="rId12"/>
    <p:sldId id="558" r:id="rId13"/>
    <p:sldId id="559" r:id="rId14"/>
    <p:sldId id="560" r:id="rId15"/>
    <p:sldId id="534" r:id="rId16"/>
    <p:sldId id="535" r:id="rId17"/>
    <p:sldId id="536" r:id="rId18"/>
    <p:sldId id="550" r:id="rId19"/>
    <p:sldId id="561" r:id="rId20"/>
    <p:sldId id="570" r:id="rId21"/>
    <p:sldId id="562" r:id="rId22"/>
    <p:sldId id="563" r:id="rId23"/>
    <p:sldId id="564" r:id="rId24"/>
    <p:sldId id="565" r:id="rId25"/>
    <p:sldId id="566" r:id="rId26"/>
    <p:sldId id="567" r:id="rId27"/>
    <p:sldId id="568" r:id="rId28"/>
    <p:sldId id="553" r:id="rId29"/>
    <p:sldId id="554" r:id="rId30"/>
    <p:sldId id="555" r:id="rId31"/>
    <p:sldId id="394" r:id="rId32"/>
    <p:sldId id="393"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CC3300"/>
    <a:srgbClr val="003300"/>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4" autoAdjust="0"/>
    <p:restoredTop sz="60972" autoAdjust="0"/>
  </p:normalViewPr>
  <p:slideViewPr>
    <p:cSldViewPr>
      <p:cViewPr varScale="1">
        <p:scale>
          <a:sx n="37" d="100"/>
          <a:sy n="37" d="100"/>
        </p:scale>
        <p:origin x="-222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9F5AC1-70FC-4322-BE67-964C5D096A86}" type="doc">
      <dgm:prSet loTypeId="urn:microsoft.com/office/officeart/2005/8/layout/radial4" loCatId="relationship" qsTypeId="urn:microsoft.com/office/officeart/2005/8/quickstyle/simple1#22" qsCatId="simple" csTypeId="urn:microsoft.com/office/officeart/2005/8/colors/colorful1#15" csCatId="colorful" phldr="1"/>
      <dgm:spPr/>
      <dgm:t>
        <a:bodyPr/>
        <a:lstStyle/>
        <a:p>
          <a:endParaRPr lang="en-US"/>
        </a:p>
      </dgm:t>
    </dgm:pt>
    <dgm:pt modelId="{01DF7E18-DA95-4C68-8F6D-1C646E686D13}">
      <dgm:prSet custT="1"/>
      <dgm:spPr/>
      <dgm:t>
        <a:bodyPr/>
        <a:lstStyle/>
        <a:p>
          <a:pPr rtl="0"/>
          <a:r>
            <a:rPr lang="en-US" sz="2400" b="0" dirty="0" smtClean="0">
              <a:solidFill>
                <a:schemeClr val="tx1"/>
              </a:solidFill>
            </a:rPr>
            <a:t>Technological</a:t>
          </a:r>
        </a:p>
        <a:p>
          <a:pPr rtl="0"/>
          <a:r>
            <a:rPr lang="en-US" sz="2400" b="0" dirty="0" smtClean="0">
              <a:solidFill>
                <a:schemeClr val="tx1"/>
              </a:solidFill>
            </a:rPr>
            <a:t> devices</a:t>
          </a:r>
          <a:endParaRPr lang="en-US" sz="2400" b="0" dirty="0">
            <a:solidFill>
              <a:schemeClr val="tx1"/>
            </a:solidFill>
          </a:endParaRPr>
        </a:p>
      </dgm:t>
    </dgm:pt>
    <dgm:pt modelId="{FDC77A46-C839-4D03-8AD7-A9DA4192ECBA}" type="parTrans" cxnId="{CA0BBDDD-7822-4ED2-9983-7F3B8056CC9D}">
      <dgm:prSet/>
      <dgm:spPr/>
      <dgm:t>
        <a:bodyPr/>
        <a:lstStyle/>
        <a:p>
          <a:endParaRPr lang="en-US" sz="2000" b="1">
            <a:solidFill>
              <a:schemeClr val="tx1"/>
            </a:solidFill>
          </a:endParaRPr>
        </a:p>
      </dgm:t>
    </dgm:pt>
    <dgm:pt modelId="{FF6CD071-46D2-423F-B5C2-9C8300941E6A}" type="sibTrans" cxnId="{CA0BBDDD-7822-4ED2-9983-7F3B8056CC9D}">
      <dgm:prSet/>
      <dgm:spPr/>
      <dgm:t>
        <a:bodyPr/>
        <a:lstStyle/>
        <a:p>
          <a:endParaRPr lang="en-US" sz="2000" b="1">
            <a:solidFill>
              <a:schemeClr val="tx1"/>
            </a:solidFill>
          </a:endParaRPr>
        </a:p>
      </dgm:t>
    </dgm:pt>
    <dgm:pt modelId="{E8576EDB-A041-4882-8124-CEF2308A214D}">
      <dgm:prSet custT="1"/>
      <dgm:spPr/>
      <dgm:t>
        <a:bodyPr/>
        <a:lstStyle/>
        <a:p>
          <a:pPr rtl="0"/>
          <a:r>
            <a:rPr lang="en-US" sz="2000" b="0" dirty="0" smtClean="0">
              <a:solidFill>
                <a:schemeClr val="tx1"/>
              </a:solidFill>
            </a:rPr>
            <a:t>People meters</a:t>
          </a:r>
          <a:endParaRPr lang="en-US" sz="2000" b="0" dirty="0">
            <a:solidFill>
              <a:schemeClr val="tx1"/>
            </a:solidFill>
          </a:endParaRPr>
        </a:p>
      </dgm:t>
    </dgm:pt>
    <dgm:pt modelId="{6431112C-06B0-4132-8FD5-B84B8686B3A2}" type="parTrans" cxnId="{24E6482F-831B-402B-86AA-BA032B707B47}">
      <dgm:prSet/>
      <dgm:spPr/>
      <dgm:t>
        <a:bodyPr/>
        <a:lstStyle/>
        <a:p>
          <a:endParaRPr lang="en-US" sz="2000" b="1" dirty="0">
            <a:solidFill>
              <a:schemeClr val="tx1"/>
            </a:solidFill>
          </a:endParaRPr>
        </a:p>
      </dgm:t>
    </dgm:pt>
    <dgm:pt modelId="{03F7FFAF-01CD-4502-966E-606E55763D69}" type="sibTrans" cxnId="{24E6482F-831B-402B-86AA-BA032B707B47}">
      <dgm:prSet/>
      <dgm:spPr/>
      <dgm:t>
        <a:bodyPr/>
        <a:lstStyle/>
        <a:p>
          <a:endParaRPr lang="en-US" sz="2000" b="1">
            <a:solidFill>
              <a:schemeClr val="tx1"/>
            </a:solidFill>
          </a:endParaRPr>
        </a:p>
      </dgm:t>
    </dgm:pt>
    <dgm:pt modelId="{37A177F1-3637-4B48-97F1-6E8B34DDEC2A}">
      <dgm:prSet custT="1"/>
      <dgm:spPr/>
      <dgm:t>
        <a:bodyPr/>
        <a:lstStyle/>
        <a:p>
          <a:pPr rtl="0"/>
          <a:r>
            <a:rPr lang="en-US" sz="2000" b="0" dirty="0" smtClean="0">
              <a:solidFill>
                <a:schemeClr val="tx1"/>
              </a:solidFill>
            </a:rPr>
            <a:t>Checkout scanners</a:t>
          </a:r>
          <a:endParaRPr lang="en-US" sz="2000" b="0" dirty="0">
            <a:solidFill>
              <a:schemeClr val="tx1"/>
            </a:solidFill>
          </a:endParaRPr>
        </a:p>
      </dgm:t>
    </dgm:pt>
    <dgm:pt modelId="{8EE509CB-2F7F-4E08-8684-83DAA693B1C3}" type="parTrans" cxnId="{2F83CCC9-4210-4932-BB65-722F9761F18A}">
      <dgm:prSet/>
      <dgm:spPr/>
      <dgm:t>
        <a:bodyPr/>
        <a:lstStyle/>
        <a:p>
          <a:endParaRPr lang="en-US" sz="2000" b="1" dirty="0">
            <a:solidFill>
              <a:schemeClr val="tx1"/>
            </a:solidFill>
          </a:endParaRPr>
        </a:p>
      </dgm:t>
    </dgm:pt>
    <dgm:pt modelId="{DB95C2ED-4164-4C8B-805B-E50477E97486}" type="sibTrans" cxnId="{2F83CCC9-4210-4932-BB65-722F9761F18A}">
      <dgm:prSet/>
      <dgm:spPr/>
      <dgm:t>
        <a:bodyPr/>
        <a:lstStyle/>
        <a:p>
          <a:endParaRPr lang="en-US" sz="2000" b="1">
            <a:solidFill>
              <a:schemeClr val="tx1"/>
            </a:solidFill>
          </a:endParaRPr>
        </a:p>
      </dgm:t>
    </dgm:pt>
    <dgm:pt modelId="{A5619CC1-9993-4918-A891-14C014FED2E8}">
      <dgm:prSet custT="1"/>
      <dgm:spPr/>
      <dgm:t>
        <a:bodyPr/>
        <a:lstStyle/>
        <a:p>
          <a:pPr rtl="0"/>
          <a:r>
            <a:rPr lang="en-US" sz="2000" b="0" dirty="0" smtClean="0">
              <a:solidFill>
                <a:schemeClr val="tx1"/>
              </a:solidFill>
            </a:rPr>
            <a:t>Neuro-</a:t>
          </a:r>
        </a:p>
        <a:p>
          <a:pPr rtl="0"/>
          <a:r>
            <a:rPr lang="en-US" sz="2000" b="0" dirty="0" smtClean="0">
              <a:solidFill>
                <a:schemeClr val="tx1"/>
              </a:solidFill>
            </a:rPr>
            <a:t>marketing</a:t>
          </a:r>
          <a:endParaRPr lang="en-US" sz="2000" b="0" dirty="0">
            <a:solidFill>
              <a:schemeClr val="tx1"/>
            </a:solidFill>
          </a:endParaRPr>
        </a:p>
      </dgm:t>
    </dgm:pt>
    <dgm:pt modelId="{5A0B3708-44C2-4893-AC16-A499EABF493B}" type="parTrans" cxnId="{D6FB3BDF-0AB9-4EAF-BC02-94E362052A63}">
      <dgm:prSet/>
      <dgm:spPr/>
      <dgm:t>
        <a:bodyPr/>
        <a:lstStyle/>
        <a:p>
          <a:endParaRPr lang="en-US" sz="2000" b="1" dirty="0">
            <a:solidFill>
              <a:schemeClr val="tx1"/>
            </a:solidFill>
          </a:endParaRPr>
        </a:p>
      </dgm:t>
    </dgm:pt>
    <dgm:pt modelId="{71A73A52-D9EB-4C1B-B4FE-A7F6B571965B}" type="sibTrans" cxnId="{D6FB3BDF-0AB9-4EAF-BC02-94E362052A63}">
      <dgm:prSet/>
      <dgm:spPr/>
      <dgm:t>
        <a:bodyPr/>
        <a:lstStyle/>
        <a:p>
          <a:endParaRPr lang="en-US" sz="2000" b="1">
            <a:solidFill>
              <a:schemeClr val="tx1"/>
            </a:solidFill>
          </a:endParaRPr>
        </a:p>
      </dgm:t>
    </dgm:pt>
    <dgm:pt modelId="{E990FEF4-71FF-4157-B7B0-278AD2A6042B}" type="pres">
      <dgm:prSet presAssocID="{D89F5AC1-70FC-4322-BE67-964C5D096A86}" presName="cycle" presStyleCnt="0">
        <dgm:presLayoutVars>
          <dgm:chMax val="1"/>
          <dgm:dir/>
          <dgm:animLvl val="ctr"/>
          <dgm:resizeHandles val="exact"/>
        </dgm:presLayoutVars>
      </dgm:prSet>
      <dgm:spPr/>
      <dgm:t>
        <a:bodyPr/>
        <a:lstStyle/>
        <a:p>
          <a:endParaRPr lang="en-US"/>
        </a:p>
      </dgm:t>
    </dgm:pt>
    <dgm:pt modelId="{CC330E81-BEA3-40F1-A722-00625DC97E16}" type="pres">
      <dgm:prSet presAssocID="{01DF7E18-DA95-4C68-8F6D-1C646E686D13}" presName="centerShape" presStyleLbl="node0" presStyleIdx="0" presStyleCnt="1" custScaleX="162567"/>
      <dgm:spPr/>
      <dgm:t>
        <a:bodyPr/>
        <a:lstStyle/>
        <a:p>
          <a:endParaRPr lang="en-US"/>
        </a:p>
      </dgm:t>
    </dgm:pt>
    <dgm:pt modelId="{AA201467-7304-4269-99E5-7861D47F745D}" type="pres">
      <dgm:prSet presAssocID="{6431112C-06B0-4132-8FD5-B84B8686B3A2}" presName="parTrans" presStyleLbl="bgSibTrans2D1" presStyleIdx="0" presStyleCnt="3"/>
      <dgm:spPr/>
      <dgm:t>
        <a:bodyPr/>
        <a:lstStyle/>
        <a:p>
          <a:endParaRPr lang="en-US"/>
        </a:p>
      </dgm:t>
    </dgm:pt>
    <dgm:pt modelId="{0A732A2A-3EE1-4CE0-A3C3-19D3BE65004A}" type="pres">
      <dgm:prSet presAssocID="{E8576EDB-A041-4882-8124-CEF2308A214D}" presName="node" presStyleLbl="node1" presStyleIdx="0" presStyleCnt="3" custRadScaleRad="118337" custRadScaleInc="4255">
        <dgm:presLayoutVars>
          <dgm:bulletEnabled val="1"/>
        </dgm:presLayoutVars>
      </dgm:prSet>
      <dgm:spPr/>
      <dgm:t>
        <a:bodyPr/>
        <a:lstStyle/>
        <a:p>
          <a:endParaRPr lang="en-US"/>
        </a:p>
      </dgm:t>
    </dgm:pt>
    <dgm:pt modelId="{29CA58CB-D64E-4E87-9EF6-9A901A0E6072}" type="pres">
      <dgm:prSet presAssocID="{8EE509CB-2F7F-4E08-8684-83DAA693B1C3}" presName="parTrans" presStyleLbl="bgSibTrans2D1" presStyleIdx="1" presStyleCnt="3"/>
      <dgm:spPr/>
      <dgm:t>
        <a:bodyPr/>
        <a:lstStyle/>
        <a:p>
          <a:endParaRPr lang="en-US"/>
        </a:p>
      </dgm:t>
    </dgm:pt>
    <dgm:pt modelId="{FB6956D4-2220-411F-808B-CB807C90CA93}" type="pres">
      <dgm:prSet presAssocID="{37A177F1-3637-4B48-97F1-6E8B34DDEC2A}" presName="node" presStyleLbl="node1" presStyleIdx="1" presStyleCnt="3">
        <dgm:presLayoutVars>
          <dgm:bulletEnabled val="1"/>
        </dgm:presLayoutVars>
      </dgm:prSet>
      <dgm:spPr/>
      <dgm:t>
        <a:bodyPr/>
        <a:lstStyle/>
        <a:p>
          <a:endParaRPr lang="en-US"/>
        </a:p>
      </dgm:t>
    </dgm:pt>
    <dgm:pt modelId="{5FB4FB3F-0D94-4036-B40A-1B79390B5B7D}" type="pres">
      <dgm:prSet presAssocID="{5A0B3708-44C2-4893-AC16-A499EABF493B}" presName="parTrans" presStyleLbl="bgSibTrans2D1" presStyleIdx="2" presStyleCnt="3"/>
      <dgm:spPr/>
      <dgm:t>
        <a:bodyPr/>
        <a:lstStyle/>
        <a:p>
          <a:endParaRPr lang="en-US"/>
        </a:p>
      </dgm:t>
    </dgm:pt>
    <dgm:pt modelId="{FFE81683-BEB9-4F9F-8291-8D1B0157FE56}" type="pres">
      <dgm:prSet presAssocID="{A5619CC1-9993-4918-A891-14C014FED2E8}" presName="node" presStyleLbl="node1" presStyleIdx="2" presStyleCnt="3" custScaleX="90967" custScaleY="82351" custRadScaleRad="113371" custRadScaleInc="-3046">
        <dgm:presLayoutVars>
          <dgm:bulletEnabled val="1"/>
        </dgm:presLayoutVars>
      </dgm:prSet>
      <dgm:spPr/>
      <dgm:t>
        <a:bodyPr/>
        <a:lstStyle/>
        <a:p>
          <a:endParaRPr lang="en-US"/>
        </a:p>
      </dgm:t>
    </dgm:pt>
  </dgm:ptLst>
  <dgm:cxnLst>
    <dgm:cxn modelId="{E09751C2-A766-47A4-A599-74D13CB93A06}" type="presOf" srcId="{6431112C-06B0-4132-8FD5-B84B8686B3A2}" destId="{AA201467-7304-4269-99E5-7861D47F745D}" srcOrd="0" destOrd="0" presId="urn:microsoft.com/office/officeart/2005/8/layout/radial4"/>
    <dgm:cxn modelId="{8784389B-CA66-4023-A4A5-38505453CEC5}" type="presOf" srcId="{8EE509CB-2F7F-4E08-8684-83DAA693B1C3}" destId="{29CA58CB-D64E-4E87-9EF6-9A901A0E6072}" srcOrd="0" destOrd="0" presId="urn:microsoft.com/office/officeart/2005/8/layout/radial4"/>
    <dgm:cxn modelId="{1C949195-E836-4DAE-89DE-E4CA6A029F0E}" type="presOf" srcId="{5A0B3708-44C2-4893-AC16-A499EABF493B}" destId="{5FB4FB3F-0D94-4036-B40A-1B79390B5B7D}" srcOrd="0" destOrd="0" presId="urn:microsoft.com/office/officeart/2005/8/layout/radial4"/>
    <dgm:cxn modelId="{9B611CE5-8AF2-4771-BD78-7B3D8DC87072}" type="presOf" srcId="{A5619CC1-9993-4918-A891-14C014FED2E8}" destId="{FFE81683-BEB9-4F9F-8291-8D1B0157FE56}" srcOrd="0" destOrd="0" presId="urn:microsoft.com/office/officeart/2005/8/layout/radial4"/>
    <dgm:cxn modelId="{7DF02673-EC6F-495E-AA6C-1B24589D4228}" type="presOf" srcId="{01DF7E18-DA95-4C68-8F6D-1C646E686D13}" destId="{CC330E81-BEA3-40F1-A722-00625DC97E16}" srcOrd="0" destOrd="0" presId="urn:microsoft.com/office/officeart/2005/8/layout/radial4"/>
    <dgm:cxn modelId="{CA0BBDDD-7822-4ED2-9983-7F3B8056CC9D}" srcId="{D89F5AC1-70FC-4322-BE67-964C5D096A86}" destId="{01DF7E18-DA95-4C68-8F6D-1C646E686D13}" srcOrd="0" destOrd="0" parTransId="{FDC77A46-C839-4D03-8AD7-A9DA4192ECBA}" sibTransId="{FF6CD071-46D2-423F-B5C2-9C8300941E6A}"/>
    <dgm:cxn modelId="{24E6482F-831B-402B-86AA-BA032B707B47}" srcId="{01DF7E18-DA95-4C68-8F6D-1C646E686D13}" destId="{E8576EDB-A041-4882-8124-CEF2308A214D}" srcOrd="0" destOrd="0" parTransId="{6431112C-06B0-4132-8FD5-B84B8686B3A2}" sibTransId="{03F7FFAF-01CD-4502-966E-606E55763D69}"/>
    <dgm:cxn modelId="{2F83CCC9-4210-4932-BB65-722F9761F18A}" srcId="{01DF7E18-DA95-4C68-8F6D-1C646E686D13}" destId="{37A177F1-3637-4B48-97F1-6E8B34DDEC2A}" srcOrd="1" destOrd="0" parTransId="{8EE509CB-2F7F-4E08-8684-83DAA693B1C3}" sibTransId="{DB95C2ED-4164-4C8B-805B-E50477E97486}"/>
    <dgm:cxn modelId="{5A7806AA-7814-4192-905C-445D8713CE96}" type="presOf" srcId="{37A177F1-3637-4B48-97F1-6E8B34DDEC2A}" destId="{FB6956D4-2220-411F-808B-CB807C90CA93}" srcOrd="0" destOrd="0" presId="urn:microsoft.com/office/officeart/2005/8/layout/radial4"/>
    <dgm:cxn modelId="{D6FB3BDF-0AB9-4EAF-BC02-94E362052A63}" srcId="{01DF7E18-DA95-4C68-8F6D-1C646E686D13}" destId="{A5619CC1-9993-4918-A891-14C014FED2E8}" srcOrd="2" destOrd="0" parTransId="{5A0B3708-44C2-4893-AC16-A499EABF493B}" sibTransId="{71A73A52-D9EB-4C1B-B4FE-A7F6B571965B}"/>
    <dgm:cxn modelId="{7B1CD202-8B86-42DD-A90D-B0711FFCCE66}" type="presOf" srcId="{E8576EDB-A041-4882-8124-CEF2308A214D}" destId="{0A732A2A-3EE1-4CE0-A3C3-19D3BE65004A}" srcOrd="0" destOrd="0" presId="urn:microsoft.com/office/officeart/2005/8/layout/radial4"/>
    <dgm:cxn modelId="{E54128D7-AACA-4073-A645-1C28C17CD9F1}" type="presOf" srcId="{D89F5AC1-70FC-4322-BE67-964C5D096A86}" destId="{E990FEF4-71FF-4157-B7B0-278AD2A6042B}" srcOrd="0" destOrd="0" presId="urn:microsoft.com/office/officeart/2005/8/layout/radial4"/>
    <dgm:cxn modelId="{EE7736D8-DC48-4826-8DBB-5C74A0F0B13F}" type="presParOf" srcId="{E990FEF4-71FF-4157-B7B0-278AD2A6042B}" destId="{CC330E81-BEA3-40F1-A722-00625DC97E16}" srcOrd="0" destOrd="0" presId="urn:microsoft.com/office/officeart/2005/8/layout/radial4"/>
    <dgm:cxn modelId="{01E7E225-6F3F-490C-8B95-CDF07281493D}" type="presParOf" srcId="{E990FEF4-71FF-4157-B7B0-278AD2A6042B}" destId="{AA201467-7304-4269-99E5-7861D47F745D}" srcOrd="1" destOrd="0" presId="urn:microsoft.com/office/officeart/2005/8/layout/radial4"/>
    <dgm:cxn modelId="{B4EB03BD-7F77-4372-8B0C-8F4C5F1F4DF2}" type="presParOf" srcId="{E990FEF4-71FF-4157-B7B0-278AD2A6042B}" destId="{0A732A2A-3EE1-4CE0-A3C3-19D3BE65004A}" srcOrd="2" destOrd="0" presId="urn:microsoft.com/office/officeart/2005/8/layout/radial4"/>
    <dgm:cxn modelId="{D4B84759-C910-45ED-9BA1-55F4D4173469}" type="presParOf" srcId="{E990FEF4-71FF-4157-B7B0-278AD2A6042B}" destId="{29CA58CB-D64E-4E87-9EF6-9A901A0E6072}" srcOrd="3" destOrd="0" presId="urn:microsoft.com/office/officeart/2005/8/layout/radial4"/>
    <dgm:cxn modelId="{1EAC8C83-4587-4AD2-9552-A1D62732154D}" type="presParOf" srcId="{E990FEF4-71FF-4157-B7B0-278AD2A6042B}" destId="{FB6956D4-2220-411F-808B-CB807C90CA93}" srcOrd="4" destOrd="0" presId="urn:microsoft.com/office/officeart/2005/8/layout/radial4"/>
    <dgm:cxn modelId="{272A65F3-3742-4F9A-8AC9-A91149A2CB7B}" type="presParOf" srcId="{E990FEF4-71FF-4157-B7B0-278AD2A6042B}" destId="{5FB4FB3F-0D94-4036-B40A-1B79390B5B7D}" srcOrd="5" destOrd="0" presId="urn:microsoft.com/office/officeart/2005/8/layout/radial4"/>
    <dgm:cxn modelId="{ECF8AF93-BE69-4030-BAE0-13D1F9E03C37}" type="presParOf" srcId="{E990FEF4-71FF-4157-B7B0-278AD2A6042B}" destId="{FFE81683-BEB9-4F9F-8291-8D1B0157FE56}" srcOrd="6" destOrd="0" presId="urn:microsoft.com/office/officeart/2005/8/layout/radial4"/>
  </dgm:cxnLst>
  <dgm:bg/>
  <dgm:whole/>
</dgm:dataModel>
</file>

<file path=ppt/diagrams/data2.xml><?xml version="1.0" encoding="utf-8"?>
<dgm:dataModel xmlns:dgm="http://schemas.openxmlformats.org/drawingml/2006/diagram" xmlns:a="http://schemas.openxmlformats.org/drawingml/2006/main">
  <dgm:ptLst>
    <dgm:pt modelId="{AFCE1AEA-DEFA-4DE1-99CC-544D760F4AB3}" type="doc">
      <dgm:prSet loTypeId="urn:microsoft.com/office/officeart/2005/8/layout/default#3" loCatId="list" qsTypeId="urn:microsoft.com/office/officeart/2005/8/quickstyle/simple1#19" qsCatId="simple" csTypeId="urn:microsoft.com/office/officeart/2005/8/colors/colorful1#14" csCatId="colorful" phldr="1"/>
      <dgm:spPr/>
      <dgm:t>
        <a:bodyPr/>
        <a:lstStyle/>
        <a:p>
          <a:endParaRPr lang="en-US"/>
        </a:p>
      </dgm:t>
    </dgm:pt>
    <dgm:pt modelId="{C7026CDD-F9EE-4124-917E-5929A851466C}">
      <dgm:prSet/>
      <dgm:spPr/>
      <dgm:t>
        <a:bodyPr/>
        <a:lstStyle/>
        <a:p>
          <a:pPr rtl="0"/>
          <a:r>
            <a:rPr lang="en-US" b="1" dirty="0" smtClean="0">
              <a:solidFill>
                <a:schemeClr val="tx1"/>
              </a:solidFill>
            </a:rPr>
            <a:t>Internet surveys</a:t>
          </a:r>
          <a:endParaRPr lang="en-US" b="1" dirty="0">
            <a:solidFill>
              <a:schemeClr val="tx1"/>
            </a:solidFill>
          </a:endParaRPr>
        </a:p>
      </dgm:t>
    </dgm:pt>
    <dgm:pt modelId="{D8F8DF00-D21B-4564-9830-79ED50E74441}" type="parTrans" cxnId="{95F72769-CA45-454B-A788-FFE66B82DC9A}">
      <dgm:prSet/>
      <dgm:spPr/>
      <dgm:t>
        <a:bodyPr/>
        <a:lstStyle/>
        <a:p>
          <a:endParaRPr lang="en-US" b="1">
            <a:solidFill>
              <a:schemeClr val="tx1"/>
            </a:solidFill>
          </a:endParaRPr>
        </a:p>
      </dgm:t>
    </dgm:pt>
    <dgm:pt modelId="{BF323602-48E9-4F26-B3D6-943367C31F53}" type="sibTrans" cxnId="{95F72769-CA45-454B-A788-FFE66B82DC9A}">
      <dgm:prSet/>
      <dgm:spPr/>
      <dgm:t>
        <a:bodyPr/>
        <a:lstStyle/>
        <a:p>
          <a:endParaRPr lang="en-US" b="1">
            <a:solidFill>
              <a:schemeClr val="tx1"/>
            </a:solidFill>
          </a:endParaRPr>
        </a:p>
      </dgm:t>
    </dgm:pt>
    <dgm:pt modelId="{EFF7BCFB-FD76-4563-819A-4861363C4862}">
      <dgm:prSet/>
      <dgm:spPr/>
      <dgm:t>
        <a:bodyPr/>
        <a:lstStyle/>
        <a:p>
          <a:pPr rtl="0"/>
          <a:r>
            <a:rPr lang="en-US" b="1" dirty="0" smtClean="0">
              <a:solidFill>
                <a:schemeClr val="tx1"/>
              </a:solidFill>
            </a:rPr>
            <a:t>Online panels</a:t>
          </a:r>
          <a:endParaRPr lang="en-US" b="1" dirty="0">
            <a:solidFill>
              <a:schemeClr val="tx1"/>
            </a:solidFill>
          </a:endParaRPr>
        </a:p>
      </dgm:t>
    </dgm:pt>
    <dgm:pt modelId="{77BF0741-9FE2-4F62-9180-81B436004E9D}" type="parTrans" cxnId="{CB48D864-BC88-4650-8525-FABDAE7CF597}">
      <dgm:prSet/>
      <dgm:spPr/>
      <dgm:t>
        <a:bodyPr/>
        <a:lstStyle/>
        <a:p>
          <a:endParaRPr lang="en-US" b="1">
            <a:solidFill>
              <a:schemeClr val="tx1"/>
            </a:solidFill>
          </a:endParaRPr>
        </a:p>
      </dgm:t>
    </dgm:pt>
    <dgm:pt modelId="{D6FF57C9-5B94-4EB2-9292-7F0928F3A043}" type="sibTrans" cxnId="{CB48D864-BC88-4650-8525-FABDAE7CF597}">
      <dgm:prSet/>
      <dgm:spPr/>
      <dgm:t>
        <a:bodyPr/>
        <a:lstStyle/>
        <a:p>
          <a:endParaRPr lang="en-US" b="1">
            <a:solidFill>
              <a:schemeClr val="tx1"/>
            </a:solidFill>
          </a:endParaRPr>
        </a:p>
      </dgm:t>
    </dgm:pt>
    <dgm:pt modelId="{937C9F98-6C7B-4B67-ADA9-AC1181A662CE}">
      <dgm:prSet/>
      <dgm:spPr/>
      <dgm:t>
        <a:bodyPr/>
        <a:lstStyle/>
        <a:p>
          <a:pPr rtl="0"/>
          <a:r>
            <a:rPr lang="en-US" b="1" dirty="0" smtClean="0">
              <a:solidFill>
                <a:schemeClr val="tx1"/>
              </a:solidFill>
            </a:rPr>
            <a:t>Online experiments</a:t>
          </a:r>
          <a:endParaRPr lang="en-US" b="1" dirty="0">
            <a:solidFill>
              <a:schemeClr val="tx1"/>
            </a:solidFill>
          </a:endParaRPr>
        </a:p>
      </dgm:t>
    </dgm:pt>
    <dgm:pt modelId="{39E5AAAD-71D7-4317-A1F6-E6EB62DEF45A}" type="parTrans" cxnId="{244C5035-468B-4C30-8F8C-9128980322A4}">
      <dgm:prSet/>
      <dgm:spPr/>
      <dgm:t>
        <a:bodyPr/>
        <a:lstStyle/>
        <a:p>
          <a:endParaRPr lang="en-US" b="1">
            <a:solidFill>
              <a:schemeClr val="tx1"/>
            </a:solidFill>
          </a:endParaRPr>
        </a:p>
      </dgm:t>
    </dgm:pt>
    <dgm:pt modelId="{E70B27C2-7026-41E1-AC08-11E25187AA1B}" type="sibTrans" cxnId="{244C5035-468B-4C30-8F8C-9128980322A4}">
      <dgm:prSet/>
      <dgm:spPr/>
      <dgm:t>
        <a:bodyPr/>
        <a:lstStyle/>
        <a:p>
          <a:endParaRPr lang="en-US" b="1">
            <a:solidFill>
              <a:schemeClr val="tx1"/>
            </a:solidFill>
          </a:endParaRPr>
        </a:p>
      </dgm:t>
    </dgm:pt>
    <dgm:pt modelId="{FA0C242E-D65F-4B12-96FE-B21FFD7EE2E1}">
      <dgm:prSet/>
      <dgm:spPr/>
      <dgm:t>
        <a:bodyPr/>
        <a:lstStyle/>
        <a:p>
          <a:pPr rtl="0"/>
          <a:r>
            <a:rPr lang="en-US" b="1" dirty="0" smtClean="0">
              <a:solidFill>
                <a:schemeClr val="tx1"/>
              </a:solidFill>
            </a:rPr>
            <a:t>Online focus groups</a:t>
          </a:r>
          <a:endParaRPr lang="en-US" b="1" dirty="0">
            <a:solidFill>
              <a:schemeClr val="tx1"/>
            </a:solidFill>
          </a:endParaRPr>
        </a:p>
      </dgm:t>
    </dgm:pt>
    <dgm:pt modelId="{5F4C36C5-C49D-496C-86A9-A920E4A7BC8B}" type="parTrans" cxnId="{384BAEC2-9CC0-4607-BE37-0E467E9CBEA6}">
      <dgm:prSet/>
      <dgm:spPr/>
      <dgm:t>
        <a:bodyPr/>
        <a:lstStyle/>
        <a:p>
          <a:endParaRPr lang="en-US" b="1">
            <a:solidFill>
              <a:schemeClr val="tx1"/>
            </a:solidFill>
          </a:endParaRPr>
        </a:p>
      </dgm:t>
    </dgm:pt>
    <dgm:pt modelId="{EABB5CFA-2C9B-47DE-A040-42DC74541825}" type="sibTrans" cxnId="{384BAEC2-9CC0-4607-BE37-0E467E9CBEA6}">
      <dgm:prSet/>
      <dgm:spPr/>
      <dgm:t>
        <a:bodyPr/>
        <a:lstStyle/>
        <a:p>
          <a:endParaRPr lang="en-US" b="1">
            <a:solidFill>
              <a:schemeClr val="tx1"/>
            </a:solidFill>
          </a:endParaRPr>
        </a:p>
      </dgm:t>
    </dgm:pt>
    <dgm:pt modelId="{56EEB67B-AC53-4EBC-9661-D1F75BF36056}" type="pres">
      <dgm:prSet presAssocID="{AFCE1AEA-DEFA-4DE1-99CC-544D760F4AB3}" presName="diagram" presStyleCnt="0">
        <dgm:presLayoutVars>
          <dgm:dir/>
          <dgm:resizeHandles val="exact"/>
        </dgm:presLayoutVars>
      </dgm:prSet>
      <dgm:spPr/>
      <dgm:t>
        <a:bodyPr/>
        <a:lstStyle/>
        <a:p>
          <a:endParaRPr lang="en-US"/>
        </a:p>
      </dgm:t>
    </dgm:pt>
    <dgm:pt modelId="{2B345026-90C6-4CB4-90E6-E8082A4015A4}" type="pres">
      <dgm:prSet presAssocID="{C7026CDD-F9EE-4124-917E-5929A851466C}" presName="node" presStyleLbl="node1" presStyleIdx="0" presStyleCnt="4">
        <dgm:presLayoutVars>
          <dgm:bulletEnabled val="1"/>
        </dgm:presLayoutVars>
      </dgm:prSet>
      <dgm:spPr/>
      <dgm:t>
        <a:bodyPr/>
        <a:lstStyle/>
        <a:p>
          <a:endParaRPr lang="en-US"/>
        </a:p>
      </dgm:t>
    </dgm:pt>
    <dgm:pt modelId="{6CD851A0-63F9-482C-AF54-DE960494070B}" type="pres">
      <dgm:prSet presAssocID="{BF323602-48E9-4F26-B3D6-943367C31F53}" presName="sibTrans" presStyleCnt="0"/>
      <dgm:spPr/>
    </dgm:pt>
    <dgm:pt modelId="{89ADB295-C2C6-4865-B57B-A718271A1411}" type="pres">
      <dgm:prSet presAssocID="{EFF7BCFB-FD76-4563-819A-4861363C4862}" presName="node" presStyleLbl="node1" presStyleIdx="1" presStyleCnt="4">
        <dgm:presLayoutVars>
          <dgm:bulletEnabled val="1"/>
        </dgm:presLayoutVars>
      </dgm:prSet>
      <dgm:spPr/>
      <dgm:t>
        <a:bodyPr/>
        <a:lstStyle/>
        <a:p>
          <a:endParaRPr lang="en-US"/>
        </a:p>
      </dgm:t>
    </dgm:pt>
    <dgm:pt modelId="{A83F9536-C732-4A2E-839A-B006DB7BC318}" type="pres">
      <dgm:prSet presAssocID="{D6FF57C9-5B94-4EB2-9292-7F0928F3A043}" presName="sibTrans" presStyleCnt="0"/>
      <dgm:spPr/>
    </dgm:pt>
    <dgm:pt modelId="{B897E8B0-FAC9-4C87-9B58-EB7A425BCAB3}" type="pres">
      <dgm:prSet presAssocID="{937C9F98-6C7B-4B67-ADA9-AC1181A662CE}" presName="node" presStyleLbl="node1" presStyleIdx="2" presStyleCnt="4">
        <dgm:presLayoutVars>
          <dgm:bulletEnabled val="1"/>
        </dgm:presLayoutVars>
      </dgm:prSet>
      <dgm:spPr/>
      <dgm:t>
        <a:bodyPr/>
        <a:lstStyle/>
        <a:p>
          <a:endParaRPr lang="en-US"/>
        </a:p>
      </dgm:t>
    </dgm:pt>
    <dgm:pt modelId="{06999437-B373-4E0E-8781-0A99972F2DBF}" type="pres">
      <dgm:prSet presAssocID="{E70B27C2-7026-41E1-AC08-11E25187AA1B}" presName="sibTrans" presStyleCnt="0"/>
      <dgm:spPr/>
    </dgm:pt>
    <dgm:pt modelId="{D411AB7F-2E11-4104-9BF5-B9794FA0D76E}" type="pres">
      <dgm:prSet presAssocID="{FA0C242E-D65F-4B12-96FE-B21FFD7EE2E1}" presName="node" presStyleLbl="node1" presStyleIdx="3" presStyleCnt="4">
        <dgm:presLayoutVars>
          <dgm:bulletEnabled val="1"/>
        </dgm:presLayoutVars>
      </dgm:prSet>
      <dgm:spPr/>
      <dgm:t>
        <a:bodyPr/>
        <a:lstStyle/>
        <a:p>
          <a:endParaRPr lang="en-US"/>
        </a:p>
      </dgm:t>
    </dgm:pt>
  </dgm:ptLst>
  <dgm:cxnLst>
    <dgm:cxn modelId="{CB48D864-BC88-4650-8525-FABDAE7CF597}" srcId="{AFCE1AEA-DEFA-4DE1-99CC-544D760F4AB3}" destId="{EFF7BCFB-FD76-4563-819A-4861363C4862}" srcOrd="1" destOrd="0" parTransId="{77BF0741-9FE2-4F62-9180-81B436004E9D}" sibTransId="{D6FF57C9-5B94-4EB2-9292-7F0928F3A043}"/>
    <dgm:cxn modelId="{ED9CD8DE-F8DF-4FA7-A5AE-97B6938EE891}" type="presOf" srcId="{FA0C242E-D65F-4B12-96FE-B21FFD7EE2E1}" destId="{D411AB7F-2E11-4104-9BF5-B9794FA0D76E}" srcOrd="0" destOrd="0" presId="urn:microsoft.com/office/officeart/2005/8/layout/default#3"/>
    <dgm:cxn modelId="{95F72769-CA45-454B-A788-FFE66B82DC9A}" srcId="{AFCE1AEA-DEFA-4DE1-99CC-544D760F4AB3}" destId="{C7026CDD-F9EE-4124-917E-5929A851466C}" srcOrd="0" destOrd="0" parTransId="{D8F8DF00-D21B-4564-9830-79ED50E74441}" sibTransId="{BF323602-48E9-4F26-B3D6-943367C31F53}"/>
    <dgm:cxn modelId="{384BAEC2-9CC0-4607-BE37-0E467E9CBEA6}" srcId="{AFCE1AEA-DEFA-4DE1-99CC-544D760F4AB3}" destId="{FA0C242E-D65F-4B12-96FE-B21FFD7EE2E1}" srcOrd="3" destOrd="0" parTransId="{5F4C36C5-C49D-496C-86A9-A920E4A7BC8B}" sibTransId="{EABB5CFA-2C9B-47DE-A040-42DC74541825}"/>
    <dgm:cxn modelId="{A2DBE49A-47EF-405E-8002-5F94EB45DEF7}" type="presOf" srcId="{937C9F98-6C7B-4B67-ADA9-AC1181A662CE}" destId="{B897E8B0-FAC9-4C87-9B58-EB7A425BCAB3}" srcOrd="0" destOrd="0" presId="urn:microsoft.com/office/officeart/2005/8/layout/default#3"/>
    <dgm:cxn modelId="{8B81F4CB-93A1-4C94-86E7-26EE9A793990}" type="presOf" srcId="{AFCE1AEA-DEFA-4DE1-99CC-544D760F4AB3}" destId="{56EEB67B-AC53-4EBC-9661-D1F75BF36056}" srcOrd="0" destOrd="0" presId="urn:microsoft.com/office/officeart/2005/8/layout/default#3"/>
    <dgm:cxn modelId="{70A5C5F7-F59A-454F-BFC4-582C1E13D663}" type="presOf" srcId="{EFF7BCFB-FD76-4563-819A-4861363C4862}" destId="{89ADB295-C2C6-4865-B57B-A718271A1411}" srcOrd="0" destOrd="0" presId="urn:microsoft.com/office/officeart/2005/8/layout/default#3"/>
    <dgm:cxn modelId="{244C5035-468B-4C30-8F8C-9128980322A4}" srcId="{AFCE1AEA-DEFA-4DE1-99CC-544D760F4AB3}" destId="{937C9F98-6C7B-4B67-ADA9-AC1181A662CE}" srcOrd="2" destOrd="0" parTransId="{39E5AAAD-71D7-4317-A1F6-E6EB62DEF45A}" sibTransId="{E70B27C2-7026-41E1-AC08-11E25187AA1B}"/>
    <dgm:cxn modelId="{6A169CC2-7F4C-43B5-B572-6A26A82BEC53}" type="presOf" srcId="{C7026CDD-F9EE-4124-917E-5929A851466C}" destId="{2B345026-90C6-4CB4-90E6-E8082A4015A4}" srcOrd="0" destOrd="0" presId="urn:microsoft.com/office/officeart/2005/8/layout/default#3"/>
    <dgm:cxn modelId="{1ED4B4F6-5557-4E24-9B3F-90D38943A161}" type="presParOf" srcId="{56EEB67B-AC53-4EBC-9661-D1F75BF36056}" destId="{2B345026-90C6-4CB4-90E6-E8082A4015A4}" srcOrd="0" destOrd="0" presId="urn:microsoft.com/office/officeart/2005/8/layout/default#3"/>
    <dgm:cxn modelId="{5CA92B65-CCE8-4422-969D-1D52295FE316}" type="presParOf" srcId="{56EEB67B-AC53-4EBC-9661-D1F75BF36056}" destId="{6CD851A0-63F9-482C-AF54-DE960494070B}" srcOrd="1" destOrd="0" presId="urn:microsoft.com/office/officeart/2005/8/layout/default#3"/>
    <dgm:cxn modelId="{4312512D-C501-45CD-A314-5834C2FC2077}" type="presParOf" srcId="{56EEB67B-AC53-4EBC-9661-D1F75BF36056}" destId="{89ADB295-C2C6-4865-B57B-A718271A1411}" srcOrd="2" destOrd="0" presId="urn:microsoft.com/office/officeart/2005/8/layout/default#3"/>
    <dgm:cxn modelId="{2287A630-2776-476E-BC90-838C8C83B8E7}" type="presParOf" srcId="{56EEB67B-AC53-4EBC-9661-D1F75BF36056}" destId="{A83F9536-C732-4A2E-839A-B006DB7BC318}" srcOrd="3" destOrd="0" presId="urn:microsoft.com/office/officeart/2005/8/layout/default#3"/>
    <dgm:cxn modelId="{08F050FF-45C0-402A-9F63-05AEB483A015}" type="presParOf" srcId="{56EEB67B-AC53-4EBC-9661-D1F75BF36056}" destId="{B897E8B0-FAC9-4C87-9B58-EB7A425BCAB3}" srcOrd="4" destOrd="0" presId="urn:microsoft.com/office/officeart/2005/8/layout/default#3"/>
    <dgm:cxn modelId="{876EBE0F-C37B-4E01-9C66-94AD5307A67F}" type="presParOf" srcId="{56EEB67B-AC53-4EBC-9661-D1F75BF36056}" destId="{06999437-B373-4E0E-8781-0A99972F2DBF}" srcOrd="5" destOrd="0" presId="urn:microsoft.com/office/officeart/2005/8/layout/default#3"/>
    <dgm:cxn modelId="{56DE0C64-5B58-4C18-8313-7E24508B7699}" type="presParOf" srcId="{56EEB67B-AC53-4EBC-9661-D1F75BF36056}" destId="{D411AB7F-2E11-4104-9BF5-B9794FA0D76E}" srcOrd="6" destOrd="0" presId="urn:microsoft.com/office/officeart/2005/8/layout/default#3"/>
  </dgm:cxnLst>
  <dgm:bg/>
  <dgm:whole/>
</dgm:dataModel>
</file>

<file path=ppt/diagrams/data3.xml><?xml version="1.0" encoding="utf-8"?>
<dgm:dataModel xmlns:dgm="http://schemas.openxmlformats.org/drawingml/2006/diagram" xmlns:a="http://schemas.openxmlformats.org/drawingml/2006/main">
  <dgm:ptLst>
    <dgm:pt modelId="{63D9070A-E2F1-420A-BABD-3D9854B9F1E1}" type="doc">
      <dgm:prSet loTypeId="urn:microsoft.com/office/officeart/2005/8/layout/hList1" loCatId="list" qsTypeId="urn:microsoft.com/office/officeart/2005/8/quickstyle/simple1#20" qsCatId="simple" csTypeId="urn:microsoft.com/office/officeart/2005/8/colors/colorful4" csCatId="colorful" phldr="1"/>
      <dgm:spPr/>
      <dgm:t>
        <a:bodyPr/>
        <a:lstStyle/>
        <a:p>
          <a:endParaRPr lang="en-US"/>
        </a:p>
      </dgm:t>
    </dgm:pt>
    <dgm:pt modelId="{BAF1968B-FBFB-4A8F-A26A-53F8F66867FD}">
      <dgm:prSet/>
      <dgm:spPr/>
      <dgm:t>
        <a:bodyPr/>
        <a:lstStyle/>
        <a:p>
          <a:pPr rtl="0"/>
          <a:r>
            <a:rPr lang="en-US" dirty="0" smtClean="0"/>
            <a:t>Low cost</a:t>
          </a:r>
          <a:endParaRPr lang="en-US" dirty="0"/>
        </a:p>
      </dgm:t>
    </dgm:pt>
    <dgm:pt modelId="{BB4200E5-AA29-4575-85EE-65AA1C6594D9}" type="parTrans" cxnId="{D00A3444-B566-4866-8F9F-A8C519A6A583}">
      <dgm:prSet/>
      <dgm:spPr/>
      <dgm:t>
        <a:bodyPr/>
        <a:lstStyle/>
        <a:p>
          <a:endParaRPr lang="en-US"/>
        </a:p>
      </dgm:t>
    </dgm:pt>
    <dgm:pt modelId="{96C96173-F3F9-4B70-9367-5E3E3C6CFC09}" type="sibTrans" cxnId="{D00A3444-B566-4866-8F9F-A8C519A6A583}">
      <dgm:prSet/>
      <dgm:spPr/>
      <dgm:t>
        <a:bodyPr/>
        <a:lstStyle/>
        <a:p>
          <a:endParaRPr lang="en-US"/>
        </a:p>
      </dgm:t>
    </dgm:pt>
    <dgm:pt modelId="{F84C0CB6-23BC-4196-A2E2-E3ABB1CCAFC5}">
      <dgm:prSet/>
      <dgm:spPr/>
      <dgm:t>
        <a:bodyPr/>
        <a:lstStyle/>
        <a:p>
          <a:pPr rtl="0"/>
          <a:r>
            <a:rPr lang="en-US" dirty="0" smtClean="0"/>
            <a:t>Speed</a:t>
          </a:r>
          <a:endParaRPr lang="en-US" dirty="0"/>
        </a:p>
      </dgm:t>
    </dgm:pt>
    <dgm:pt modelId="{DB13038D-5CA3-4B9C-ADDE-CA74E9BE48F2}" type="parTrans" cxnId="{C713C444-DEF6-44DD-ADC9-5798494390D4}">
      <dgm:prSet/>
      <dgm:spPr/>
      <dgm:t>
        <a:bodyPr/>
        <a:lstStyle/>
        <a:p>
          <a:endParaRPr lang="en-US"/>
        </a:p>
      </dgm:t>
    </dgm:pt>
    <dgm:pt modelId="{36B65694-0693-4E6E-830E-303D1CD99D3A}" type="sibTrans" cxnId="{C713C444-DEF6-44DD-ADC9-5798494390D4}">
      <dgm:prSet/>
      <dgm:spPr/>
      <dgm:t>
        <a:bodyPr/>
        <a:lstStyle/>
        <a:p>
          <a:endParaRPr lang="en-US"/>
        </a:p>
      </dgm:t>
    </dgm:pt>
    <dgm:pt modelId="{2C9365AC-91E6-4EC8-B66B-482FE6A447CB}">
      <dgm:prSet/>
      <dgm:spPr/>
      <dgm:t>
        <a:bodyPr/>
        <a:lstStyle/>
        <a:p>
          <a:pPr rtl="0"/>
          <a:r>
            <a:rPr lang="en-US" dirty="0" smtClean="0"/>
            <a:t>Higher response rates</a:t>
          </a:r>
          <a:endParaRPr lang="en-US" dirty="0"/>
        </a:p>
      </dgm:t>
    </dgm:pt>
    <dgm:pt modelId="{5832B5E7-15DC-47C6-BDBA-F44ECE5BA12C}" type="parTrans" cxnId="{5EDB11F8-39BA-4669-A974-DA7A2A9F2EB8}">
      <dgm:prSet/>
      <dgm:spPr/>
      <dgm:t>
        <a:bodyPr/>
        <a:lstStyle/>
        <a:p>
          <a:endParaRPr lang="en-US"/>
        </a:p>
      </dgm:t>
    </dgm:pt>
    <dgm:pt modelId="{BBB9AA7E-2A2B-4AA5-B4D0-E58FA50DCB9E}" type="sibTrans" cxnId="{5EDB11F8-39BA-4669-A974-DA7A2A9F2EB8}">
      <dgm:prSet/>
      <dgm:spPr/>
      <dgm:t>
        <a:bodyPr/>
        <a:lstStyle/>
        <a:p>
          <a:endParaRPr lang="en-US"/>
        </a:p>
      </dgm:t>
    </dgm:pt>
    <dgm:pt modelId="{B8212A98-B807-465B-BF0E-C7CC9766A5EB}">
      <dgm:prSet/>
      <dgm:spPr/>
      <dgm:t>
        <a:bodyPr/>
        <a:lstStyle/>
        <a:p>
          <a:pPr rtl="0"/>
          <a:r>
            <a:rPr lang="en-US" dirty="0" smtClean="0"/>
            <a:t>Good for hard to reach groups</a:t>
          </a:r>
          <a:endParaRPr lang="en-US" dirty="0"/>
        </a:p>
      </dgm:t>
    </dgm:pt>
    <dgm:pt modelId="{CB1F55DA-55AE-46F4-8FC1-C75A4407D1F6}" type="parTrans" cxnId="{85491CCA-FA73-40C6-AC1D-41A18CC0BB91}">
      <dgm:prSet/>
      <dgm:spPr/>
      <dgm:t>
        <a:bodyPr/>
        <a:lstStyle/>
        <a:p>
          <a:endParaRPr lang="en-US"/>
        </a:p>
      </dgm:t>
    </dgm:pt>
    <dgm:pt modelId="{B9CC4F28-752B-4832-B4D0-8A9845EFAB4E}" type="sibTrans" cxnId="{85491CCA-FA73-40C6-AC1D-41A18CC0BB91}">
      <dgm:prSet/>
      <dgm:spPr/>
      <dgm:t>
        <a:bodyPr/>
        <a:lstStyle/>
        <a:p>
          <a:endParaRPr lang="en-US"/>
        </a:p>
      </dgm:t>
    </dgm:pt>
    <dgm:pt modelId="{B0AF2789-FA75-459B-8062-80A8376A5125}">
      <dgm:prSet/>
      <dgm:spPr/>
      <dgm:t>
        <a:bodyPr/>
        <a:lstStyle/>
        <a:p>
          <a:pPr rtl="0"/>
          <a:r>
            <a:rPr lang="en-US" b="1" dirty="0" smtClean="0">
              <a:solidFill>
                <a:schemeClr val="tx1"/>
              </a:solidFill>
            </a:rPr>
            <a:t>Advantages</a:t>
          </a:r>
          <a:endParaRPr lang="en-US" b="1" dirty="0">
            <a:solidFill>
              <a:schemeClr val="tx1"/>
            </a:solidFill>
          </a:endParaRPr>
        </a:p>
      </dgm:t>
    </dgm:pt>
    <dgm:pt modelId="{F304D011-79B1-4167-B145-D640B59831DA}" type="sibTrans" cxnId="{BCB68FC3-87E9-468F-8146-A84341BF361D}">
      <dgm:prSet/>
      <dgm:spPr/>
      <dgm:t>
        <a:bodyPr/>
        <a:lstStyle/>
        <a:p>
          <a:endParaRPr lang="en-US"/>
        </a:p>
      </dgm:t>
    </dgm:pt>
    <dgm:pt modelId="{D833FAE1-F4E0-4956-BF61-C421EBABC28A}" type="parTrans" cxnId="{BCB68FC3-87E9-468F-8146-A84341BF361D}">
      <dgm:prSet/>
      <dgm:spPr/>
      <dgm:t>
        <a:bodyPr/>
        <a:lstStyle/>
        <a:p>
          <a:endParaRPr lang="en-US"/>
        </a:p>
      </dgm:t>
    </dgm:pt>
    <dgm:pt modelId="{B677F3E3-A77E-4C2D-A80B-3C5D37657908}" type="pres">
      <dgm:prSet presAssocID="{63D9070A-E2F1-420A-BABD-3D9854B9F1E1}" presName="Name0" presStyleCnt="0">
        <dgm:presLayoutVars>
          <dgm:dir/>
          <dgm:animLvl val="lvl"/>
          <dgm:resizeHandles val="exact"/>
        </dgm:presLayoutVars>
      </dgm:prSet>
      <dgm:spPr/>
      <dgm:t>
        <a:bodyPr/>
        <a:lstStyle/>
        <a:p>
          <a:endParaRPr lang="en-US"/>
        </a:p>
      </dgm:t>
    </dgm:pt>
    <dgm:pt modelId="{03217BC3-C488-44A9-A762-40416E0D57B9}" type="pres">
      <dgm:prSet presAssocID="{B0AF2789-FA75-459B-8062-80A8376A5125}" presName="composite" presStyleCnt="0"/>
      <dgm:spPr/>
      <dgm:t>
        <a:bodyPr/>
        <a:lstStyle/>
        <a:p>
          <a:endParaRPr lang="en-US"/>
        </a:p>
      </dgm:t>
    </dgm:pt>
    <dgm:pt modelId="{44F5CAE3-D9EB-46D0-B68B-FC4C2702E86E}" type="pres">
      <dgm:prSet presAssocID="{B0AF2789-FA75-459B-8062-80A8376A5125}" presName="parTx" presStyleLbl="alignNode1" presStyleIdx="0" presStyleCnt="1">
        <dgm:presLayoutVars>
          <dgm:chMax val="0"/>
          <dgm:chPref val="0"/>
          <dgm:bulletEnabled val="1"/>
        </dgm:presLayoutVars>
      </dgm:prSet>
      <dgm:spPr/>
      <dgm:t>
        <a:bodyPr/>
        <a:lstStyle/>
        <a:p>
          <a:endParaRPr lang="en-US"/>
        </a:p>
      </dgm:t>
    </dgm:pt>
    <dgm:pt modelId="{62BDAD62-D20E-4103-99FF-950371032FD6}" type="pres">
      <dgm:prSet presAssocID="{B0AF2789-FA75-459B-8062-80A8376A5125}" presName="desTx" presStyleLbl="alignAccFollowNode1" presStyleIdx="0" presStyleCnt="1">
        <dgm:presLayoutVars>
          <dgm:bulletEnabled val="1"/>
        </dgm:presLayoutVars>
      </dgm:prSet>
      <dgm:spPr/>
      <dgm:t>
        <a:bodyPr/>
        <a:lstStyle/>
        <a:p>
          <a:endParaRPr lang="en-US"/>
        </a:p>
      </dgm:t>
    </dgm:pt>
  </dgm:ptLst>
  <dgm:cxnLst>
    <dgm:cxn modelId="{5EDB11F8-39BA-4669-A974-DA7A2A9F2EB8}" srcId="{B0AF2789-FA75-459B-8062-80A8376A5125}" destId="{2C9365AC-91E6-4EC8-B66B-482FE6A447CB}" srcOrd="2" destOrd="0" parTransId="{5832B5E7-15DC-47C6-BDBA-F44ECE5BA12C}" sibTransId="{BBB9AA7E-2A2B-4AA5-B4D0-E58FA50DCB9E}"/>
    <dgm:cxn modelId="{BCB68FC3-87E9-468F-8146-A84341BF361D}" srcId="{63D9070A-E2F1-420A-BABD-3D9854B9F1E1}" destId="{B0AF2789-FA75-459B-8062-80A8376A5125}" srcOrd="0" destOrd="0" parTransId="{D833FAE1-F4E0-4956-BF61-C421EBABC28A}" sibTransId="{F304D011-79B1-4167-B145-D640B59831DA}"/>
    <dgm:cxn modelId="{85491CCA-FA73-40C6-AC1D-41A18CC0BB91}" srcId="{B0AF2789-FA75-459B-8062-80A8376A5125}" destId="{B8212A98-B807-465B-BF0E-C7CC9766A5EB}" srcOrd="3" destOrd="0" parTransId="{CB1F55DA-55AE-46F4-8FC1-C75A4407D1F6}" sibTransId="{B9CC4F28-752B-4832-B4D0-8A9845EFAB4E}"/>
    <dgm:cxn modelId="{2A67A391-E1E9-449B-A24C-4E86C8E691A3}" type="presOf" srcId="{F84C0CB6-23BC-4196-A2E2-E3ABB1CCAFC5}" destId="{62BDAD62-D20E-4103-99FF-950371032FD6}" srcOrd="0" destOrd="1" presId="urn:microsoft.com/office/officeart/2005/8/layout/hList1"/>
    <dgm:cxn modelId="{1010C270-C769-4691-B596-44B0943359C7}" type="presOf" srcId="{63D9070A-E2F1-420A-BABD-3D9854B9F1E1}" destId="{B677F3E3-A77E-4C2D-A80B-3C5D37657908}" srcOrd="0" destOrd="0" presId="urn:microsoft.com/office/officeart/2005/8/layout/hList1"/>
    <dgm:cxn modelId="{6C4214E8-47A8-4DFC-9A1C-A665DBB34991}" type="presOf" srcId="{2C9365AC-91E6-4EC8-B66B-482FE6A447CB}" destId="{62BDAD62-D20E-4103-99FF-950371032FD6}" srcOrd="0" destOrd="2" presId="urn:microsoft.com/office/officeart/2005/8/layout/hList1"/>
    <dgm:cxn modelId="{3D2F6D35-F687-494E-AC74-70B69E99A7AF}" type="presOf" srcId="{B8212A98-B807-465B-BF0E-C7CC9766A5EB}" destId="{62BDAD62-D20E-4103-99FF-950371032FD6}" srcOrd="0" destOrd="3" presId="urn:microsoft.com/office/officeart/2005/8/layout/hList1"/>
    <dgm:cxn modelId="{C713C444-DEF6-44DD-ADC9-5798494390D4}" srcId="{B0AF2789-FA75-459B-8062-80A8376A5125}" destId="{F84C0CB6-23BC-4196-A2E2-E3ABB1CCAFC5}" srcOrd="1" destOrd="0" parTransId="{DB13038D-5CA3-4B9C-ADDE-CA74E9BE48F2}" sibTransId="{36B65694-0693-4E6E-830E-303D1CD99D3A}"/>
    <dgm:cxn modelId="{949E9A19-A054-4040-BAE8-94979A0B626F}" type="presOf" srcId="{BAF1968B-FBFB-4A8F-A26A-53F8F66867FD}" destId="{62BDAD62-D20E-4103-99FF-950371032FD6}" srcOrd="0" destOrd="0" presId="urn:microsoft.com/office/officeart/2005/8/layout/hList1"/>
    <dgm:cxn modelId="{D00A3444-B566-4866-8F9F-A8C519A6A583}" srcId="{B0AF2789-FA75-459B-8062-80A8376A5125}" destId="{BAF1968B-FBFB-4A8F-A26A-53F8F66867FD}" srcOrd="0" destOrd="0" parTransId="{BB4200E5-AA29-4575-85EE-65AA1C6594D9}" sibTransId="{96C96173-F3F9-4B70-9367-5E3E3C6CFC09}"/>
    <dgm:cxn modelId="{80A66847-156D-4F0D-9D79-DA8D8552E6FF}" type="presOf" srcId="{B0AF2789-FA75-459B-8062-80A8376A5125}" destId="{44F5CAE3-D9EB-46D0-B68B-FC4C2702E86E}" srcOrd="0" destOrd="0" presId="urn:microsoft.com/office/officeart/2005/8/layout/hList1"/>
    <dgm:cxn modelId="{E31CFC54-2D44-4297-AAE0-9745307E0C9D}" type="presParOf" srcId="{B677F3E3-A77E-4C2D-A80B-3C5D37657908}" destId="{03217BC3-C488-44A9-A762-40416E0D57B9}" srcOrd="0" destOrd="0" presId="urn:microsoft.com/office/officeart/2005/8/layout/hList1"/>
    <dgm:cxn modelId="{54F23D4F-9223-452B-80E4-C13D1599A78F}" type="presParOf" srcId="{03217BC3-C488-44A9-A762-40416E0D57B9}" destId="{44F5CAE3-D9EB-46D0-B68B-FC4C2702E86E}" srcOrd="0" destOrd="0" presId="urn:microsoft.com/office/officeart/2005/8/layout/hList1"/>
    <dgm:cxn modelId="{B3B3F2F3-AEB9-4A36-B2DF-A0A1530DCEC3}" type="presParOf" srcId="{03217BC3-C488-44A9-A762-40416E0D57B9}" destId="{62BDAD62-D20E-4103-99FF-950371032FD6}" srcOrd="1" destOrd="0" presId="urn:microsoft.com/office/officeart/2005/8/layout/hList1"/>
  </dgm:cxnLst>
  <dgm:bg/>
  <dgm:whole/>
</dgm:dataModel>
</file>

<file path=ppt/diagrams/data4.xml><?xml version="1.0" encoding="utf-8"?>
<dgm:dataModel xmlns:dgm="http://schemas.openxmlformats.org/drawingml/2006/diagram" xmlns:a="http://schemas.openxmlformats.org/drawingml/2006/main">
  <dgm:ptLst>
    <dgm:pt modelId="{63D9070A-E2F1-420A-BABD-3D9854B9F1E1}" type="doc">
      <dgm:prSet loTypeId="urn:microsoft.com/office/officeart/2005/8/layout/hList1" loCatId="list" qsTypeId="urn:microsoft.com/office/officeart/2005/8/quickstyle/simple1#20" qsCatId="simple" csTypeId="urn:microsoft.com/office/officeart/2005/8/colors/colorful4" csCatId="colorful" phldr="1"/>
      <dgm:spPr/>
      <dgm:t>
        <a:bodyPr/>
        <a:lstStyle/>
        <a:p>
          <a:endParaRPr lang="en-US"/>
        </a:p>
      </dgm:t>
    </dgm:pt>
    <dgm:pt modelId="{BAF1968B-FBFB-4A8F-A26A-53F8F66867FD}">
      <dgm:prSet/>
      <dgm:spPr/>
      <dgm:t>
        <a:bodyPr/>
        <a:lstStyle/>
        <a:p>
          <a:pPr rtl="0"/>
          <a:r>
            <a:rPr lang="en-US" dirty="0" smtClean="0"/>
            <a:t>Small samples</a:t>
          </a:r>
          <a:endParaRPr lang="en-US" dirty="0"/>
        </a:p>
      </dgm:t>
    </dgm:pt>
    <dgm:pt modelId="{BB4200E5-AA29-4575-85EE-65AA1C6594D9}" type="parTrans" cxnId="{D00A3444-B566-4866-8F9F-A8C519A6A583}">
      <dgm:prSet/>
      <dgm:spPr/>
      <dgm:t>
        <a:bodyPr/>
        <a:lstStyle/>
        <a:p>
          <a:endParaRPr lang="en-US"/>
        </a:p>
      </dgm:t>
    </dgm:pt>
    <dgm:pt modelId="{96C96173-F3F9-4B70-9367-5E3E3C6CFC09}" type="sibTrans" cxnId="{D00A3444-B566-4866-8F9F-A8C519A6A583}">
      <dgm:prSet/>
      <dgm:spPr/>
      <dgm:t>
        <a:bodyPr/>
        <a:lstStyle/>
        <a:p>
          <a:endParaRPr lang="en-US"/>
        </a:p>
      </dgm:t>
    </dgm:pt>
    <dgm:pt modelId="{B0AF2789-FA75-459B-8062-80A8376A5125}">
      <dgm:prSet/>
      <dgm:spPr/>
      <dgm:t>
        <a:bodyPr/>
        <a:lstStyle/>
        <a:p>
          <a:pPr rtl="0"/>
          <a:r>
            <a:rPr lang="en-US" b="1" dirty="0" smtClean="0">
              <a:solidFill>
                <a:schemeClr val="tx1"/>
              </a:solidFill>
            </a:rPr>
            <a:t>Disadvantages</a:t>
          </a:r>
          <a:endParaRPr lang="en-US" b="1" dirty="0">
            <a:solidFill>
              <a:schemeClr val="tx1"/>
            </a:solidFill>
          </a:endParaRPr>
        </a:p>
      </dgm:t>
    </dgm:pt>
    <dgm:pt modelId="{F304D011-79B1-4167-B145-D640B59831DA}" type="sibTrans" cxnId="{BCB68FC3-87E9-468F-8146-A84341BF361D}">
      <dgm:prSet/>
      <dgm:spPr/>
      <dgm:t>
        <a:bodyPr/>
        <a:lstStyle/>
        <a:p>
          <a:endParaRPr lang="en-US"/>
        </a:p>
      </dgm:t>
    </dgm:pt>
    <dgm:pt modelId="{D833FAE1-F4E0-4956-BF61-C421EBABC28A}" type="parTrans" cxnId="{BCB68FC3-87E9-468F-8146-A84341BF361D}">
      <dgm:prSet/>
      <dgm:spPr/>
      <dgm:t>
        <a:bodyPr/>
        <a:lstStyle/>
        <a:p>
          <a:endParaRPr lang="en-US"/>
        </a:p>
      </dgm:t>
    </dgm:pt>
    <dgm:pt modelId="{F70C8399-6492-4CE8-AF86-A78E8AE433E8}">
      <dgm:prSet/>
      <dgm:spPr/>
      <dgm:t>
        <a:bodyPr/>
        <a:lstStyle/>
        <a:p>
          <a:r>
            <a:rPr lang="en-US" dirty="0" smtClean="0"/>
            <a:t>Skewed samples</a:t>
          </a:r>
        </a:p>
      </dgm:t>
    </dgm:pt>
    <dgm:pt modelId="{DF1213B3-6602-47DB-91B5-8B2738D4FD24}" type="parTrans" cxnId="{65BC77F6-1002-4A28-8168-17AE1CE10FDD}">
      <dgm:prSet/>
      <dgm:spPr/>
      <dgm:t>
        <a:bodyPr/>
        <a:lstStyle/>
        <a:p>
          <a:endParaRPr lang="en-US"/>
        </a:p>
      </dgm:t>
    </dgm:pt>
    <dgm:pt modelId="{72DAFC7C-7FDA-4A84-84AB-504096672BDB}" type="sibTrans" cxnId="{65BC77F6-1002-4A28-8168-17AE1CE10FDD}">
      <dgm:prSet/>
      <dgm:spPr/>
      <dgm:t>
        <a:bodyPr/>
        <a:lstStyle/>
        <a:p>
          <a:endParaRPr lang="en-US"/>
        </a:p>
      </dgm:t>
    </dgm:pt>
    <dgm:pt modelId="{A57A7587-EE4E-4B6F-947C-C2AEAD194DA9}">
      <dgm:prSet/>
      <dgm:spPr/>
      <dgm:t>
        <a:bodyPr/>
        <a:lstStyle/>
        <a:p>
          <a:r>
            <a:rPr lang="en-US" dirty="0" smtClean="0"/>
            <a:t>Technological problems </a:t>
          </a:r>
        </a:p>
      </dgm:t>
    </dgm:pt>
    <dgm:pt modelId="{ACB5209F-C577-40B8-82BE-6BBDAD2432DA}" type="parTrans" cxnId="{F4B57FD5-6B7D-435B-98FD-890B92554A72}">
      <dgm:prSet/>
      <dgm:spPr/>
      <dgm:t>
        <a:bodyPr/>
        <a:lstStyle/>
        <a:p>
          <a:endParaRPr lang="en-US"/>
        </a:p>
      </dgm:t>
    </dgm:pt>
    <dgm:pt modelId="{B72FBCC8-19ED-4E83-BE94-347411FB4051}" type="sibTrans" cxnId="{F4B57FD5-6B7D-435B-98FD-890B92554A72}">
      <dgm:prSet/>
      <dgm:spPr/>
      <dgm:t>
        <a:bodyPr/>
        <a:lstStyle/>
        <a:p>
          <a:endParaRPr lang="en-US"/>
        </a:p>
      </dgm:t>
    </dgm:pt>
    <dgm:pt modelId="{46EE80F8-CF52-4220-85EC-B1CD737147E6}">
      <dgm:prSet/>
      <dgm:spPr/>
      <dgm:t>
        <a:bodyPr/>
        <a:lstStyle/>
        <a:p>
          <a:r>
            <a:rPr lang="en-US" dirty="0" smtClean="0"/>
            <a:t>Inconsistencies</a:t>
          </a:r>
        </a:p>
      </dgm:t>
    </dgm:pt>
    <dgm:pt modelId="{DADE2B84-18AD-4C69-A420-5B1B2A4278BE}" type="parTrans" cxnId="{F4A4F6CD-D554-4E36-8092-C8CDA090CA30}">
      <dgm:prSet/>
      <dgm:spPr/>
      <dgm:t>
        <a:bodyPr/>
        <a:lstStyle/>
        <a:p>
          <a:endParaRPr lang="en-US"/>
        </a:p>
      </dgm:t>
    </dgm:pt>
    <dgm:pt modelId="{1AAE0828-24F1-4AEB-BF31-E0BF4FD1D063}" type="sibTrans" cxnId="{F4A4F6CD-D554-4E36-8092-C8CDA090CA30}">
      <dgm:prSet/>
      <dgm:spPr/>
      <dgm:t>
        <a:bodyPr/>
        <a:lstStyle/>
        <a:p>
          <a:endParaRPr lang="en-US"/>
        </a:p>
      </dgm:t>
    </dgm:pt>
    <dgm:pt modelId="{B677F3E3-A77E-4C2D-A80B-3C5D37657908}" type="pres">
      <dgm:prSet presAssocID="{63D9070A-E2F1-420A-BABD-3D9854B9F1E1}" presName="Name0" presStyleCnt="0">
        <dgm:presLayoutVars>
          <dgm:dir/>
          <dgm:animLvl val="lvl"/>
          <dgm:resizeHandles val="exact"/>
        </dgm:presLayoutVars>
      </dgm:prSet>
      <dgm:spPr/>
      <dgm:t>
        <a:bodyPr/>
        <a:lstStyle/>
        <a:p>
          <a:endParaRPr lang="en-US"/>
        </a:p>
      </dgm:t>
    </dgm:pt>
    <dgm:pt modelId="{03217BC3-C488-44A9-A762-40416E0D57B9}" type="pres">
      <dgm:prSet presAssocID="{B0AF2789-FA75-459B-8062-80A8376A5125}" presName="composite" presStyleCnt="0"/>
      <dgm:spPr/>
      <dgm:t>
        <a:bodyPr/>
        <a:lstStyle/>
        <a:p>
          <a:endParaRPr lang="en-US"/>
        </a:p>
      </dgm:t>
    </dgm:pt>
    <dgm:pt modelId="{44F5CAE3-D9EB-46D0-B68B-FC4C2702E86E}" type="pres">
      <dgm:prSet presAssocID="{B0AF2789-FA75-459B-8062-80A8376A5125}" presName="parTx" presStyleLbl="alignNode1" presStyleIdx="0" presStyleCnt="1">
        <dgm:presLayoutVars>
          <dgm:chMax val="0"/>
          <dgm:chPref val="0"/>
          <dgm:bulletEnabled val="1"/>
        </dgm:presLayoutVars>
      </dgm:prSet>
      <dgm:spPr/>
      <dgm:t>
        <a:bodyPr/>
        <a:lstStyle/>
        <a:p>
          <a:endParaRPr lang="en-US"/>
        </a:p>
      </dgm:t>
    </dgm:pt>
    <dgm:pt modelId="{62BDAD62-D20E-4103-99FF-950371032FD6}" type="pres">
      <dgm:prSet presAssocID="{B0AF2789-FA75-459B-8062-80A8376A5125}" presName="desTx" presStyleLbl="alignAccFollowNode1" presStyleIdx="0" presStyleCnt="1">
        <dgm:presLayoutVars>
          <dgm:bulletEnabled val="1"/>
        </dgm:presLayoutVars>
      </dgm:prSet>
      <dgm:spPr/>
      <dgm:t>
        <a:bodyPr/>
        <a:lstStyle/>
        <a:p>
          <a:endParaRPr lang="en-US"/>
        </a:p>
      </dgm:t>
    </dgm:pt>
  </dgm:ptLst>
  <dgm:cxnLst>
    <dgm:cxn modelId="{118F6069-F5DF-4D16-A6E7-60EBFA8C415B}" type="presOf" srcId="{BAF1968B-FBFB-4A8F-A26A-53F8F66867FD}" destId="{62BDAD62-D20E-4103-99FF-950371032FD6}" srcOrd="0" destOrd="0" presId="urn:microsoft.com/office/officeart/2005/8/layout/hList1"/>
    <dgm:cxn modelId="{BCB68FC3-87E9-468F-8146-A84341BF361D}" srcId="{63D9070A-E2F1-420A-BABD-3D9854B9F1E1}" destId="{B0AF2789-FA75-459B-8062-80A8376A5125}" srcOrd="0" destOrd="0" parTransId="{D833FAE1-F4E0-4956-BF61-C421EBABC28A}" sibTransId="{F304D011-79B1-4167-B145-D640B59831DA}"/>
    <dgm:cxn modelId="{F4B57FD5-6B7D-435B-98FD-890B92554A72}" srcId="{B0AF2789-FA75-459B-8062-80A8376A5125}" destId="{A57A7587-EE4E-4B6F-947C-C2AEAD194DA9}" srcOrd="2" destOrd="0" parTransId="{ACB5209F-C577-40B8-82BE-6BBDAD2432DA}" sibTransId="{B72FBCC8-19ED-4E83-BE94-347411FB4051}"/>
    <dgm:cxn modelId="{4750398E-C8F5-469A-B1B7-D14900162C89}" type="presOf" srcId="{63D9070A-E2F1-420A-BABD-3D9854B9F1E1}" destId="{B677F3E3-A77E-4C2D-A80B-3C5D37657908}" srcOrd="0" destOrd="0" presId="urn:microsoft.com/office/officeart/2005/8/layout/hList1"/>
    <dgm:cxn modelId="{E2E5BF39-5ECE-42E1-9913-F8CAC3C91AAF}" type="presOf" srcId="{46EE80F8-CF52-4220-85EC-B1CD737147E6}" destId="{62BDAD62-D20E-4103-99FF-950371032FD6}" srcOrd="0" destOrd="3" presId="urn:microsoft.com/office/officeart/2005/8/layout/hList1"/>
    <dgm:cxn modelId="{65BC77F6-1002-4A28-8168-17AE1CE10FDD}" srcId="{B0AF2789-FA75-459B-8062-80A8376A5125}" destId="{F70C8399-6492-4CE8-AF86-A78E8AE433E8}" srcOrd="1" destOrd="0" parTransId="{DF1213B3-6602-47DB-91B5-8B2738D4FD24}" sibTransId="{72DAFC7C-7FDA-4A84-84AB-504096672BDB}"/>
    <dgm:cxn modelId="{D77D4338-D79C-4B2E-A8CA-31D32C44F9FD}" type="presOf" srcId="{F70C8399-6492-4CE8-AF86-A78E8AE433E8}" destId="{62BDAD62-D20E-4103-99FF-950371032FD6}" srcOrd="0" destOrd="1" presId="urn:microsoft.com/office/officeart/2005/8/layout/hList1"/>
    <dgm:cxn modelId="{07256063-68D7-4D8A-B214-DE914E15FD2C}" type="presOf" srcId="{A57A7587-EE4E-4B6F-947C-C2AEAD194DA9}" destId="{62BDAD62-D20E-4103-99FF-950371032FD6}" srcOrd="0" destOrd="2" presId="urn:microsoft.com/office/officeart/2005/8/layout/hList1"/>
    <dgm:cxn modelId="{F4A4F6CD-D554-4E36-8092-C8CDA090CA30}" srcId="{B0AF2789-FA75-459B-8062-80A8376A5125}" destId="{46EE80F8-CF52-4220-85EC-B1CD737147E6}" srcOrd="3" destOrd="0" parTransId="{DADE2B84-18AD-4C69-A420-5B1B2A4278BE}" sibTransId="{1AAE0828-24F1-4AEB-BF31-E0BF4FD1D063}"/>
    <dgm:cxn modelId="{69EFED46-80A9-44DE-8D6C-D28E6342562D}" type="presOf" srcId="{B0AF2789-FA75-459B-8062-80A8376A5125}" destId="{44F5CAE3-D9EB-46D0-B68B-FC4C2702E86E}" srcOrd="0" destOrd="0" presId="urn:microsoft.com/office/officeart/2005/8/layout/hList1"/>
    <dgm:cxn modelId="{D00A3444-B566-4866-8F9F-A8C519A6A583}" srcId="{B0AF2789-FA75-459B-8062-80A8376A5125}" destId="{BAF1968B-FBFB-4A8F-A26A-53F8F66867FD}" srcOrd="0" destOrd="0" parTransId="{BB4200E5-AA29-4575-85EE-65AA1C6594D9}" sibTransId="{96C96173-F3F9-4B70-9367-5E3E3C6CFC09}"/>
    <dgm:cxn modelId="{C28FE11B-9197-4BF1-A366-9902BD1D1985}" type="presParOf" srcId="{B677F3E3-A77E-4C2D-A80B-3C5D37657908}" destId="{03217BC3-C488-44A9-A762-40416E0D57B9}" srcOrd="0" destOrd="0" presId="urn:microsoft.com/office/officeart/2005/8/layout/hList1"/>
    <dgm:cxn modelId="{B5D9C678-B870-4372-B33E-D26A424BBF1E}" type="presParOf" srcId="{03217BC3-C488-44A9-A762-40416E0D57B9}" destId="{44F5CAE3-D9EB-46D0-B68B-FC4C2702E86E}" srcOrd="0" destOrd="0" presId="urn:microsoft.com/office/officeart/2005/8/layout/hList1"/>
    <dgm:cxn modelId="{2DE9CA1A-419D-42C5-AA92-1CE3021A2D02}" type="presParOf" srcId="{03217BC3-C488-44A9-A762-40416E0D57B9}" destId="{62BDAD62-D20E-4103-99FF-950371032FD6}" srcOrd="1" destOrd="0" presId="urn:microsoft.com/office/officeart/2005/8/layout/hList1"/>
  </dgm:cxnLst>
  <dgm:bg/>
  <dgm:whole/>
</dgm:dataModel>
</file>

<file path=ppt/diagrams/data5.xml><?xml version="1.0" encoding="utf-8"?>
<dgm:dataModel xmlns:dgm="http://schemas.openxmlformats.org/drawingml/2006/diagram" xmlns:a="http://schemas.openxmlformats.org/drawingml/2006/main">
  <dgm:ptLst>
    <dgm:pt modelId="{63A10CA0-5911-4F31-854C-FB7D38BEC751}" type="doc">
      <dgm:prSet loTypeId="urn:microsoft.com/office/officeart/2005/8/layout/vList2" loCatId="list" qsTypeId="urn:microsoft.com/office/officeart/2005/8/quickstyle/simple1#23" qsCatId="simple" csTypeId="urn:microsoft.com/office/officeart/2005/8/colors/colorful1#16" csCatId="colorful" phldr="1"/>
      <dgm:spPr/>
      <dgm:t>
        <a:bodyPr/>
        <a:lstStyle/>
        <a:p>
          <a:endParaRPr lang="en-US"/>
        </a:p>
      </dgm:t>
    </dgm:pt>
    <dgm:pt modelId="{5E4F3FE7-7334-4897-AABF-E9844C6BFB51}">
      <dgm:prSet custT="1"/>
      <dgm:spPr/>
      <dgm:t>
        <a:bodyPr/>
        <a:lstStyle/>
        <a:p>
          <a:pPr algn="ctr" rtl="0"/>
          <a:r>
            <a:rPr lang="en-US" sz="2800" b="0" dirty="0" smtClean="0">
              <a:solidFill>
                <a:schemeClr val="tx1"/>
              </a:solidFill>
            </a:rPr>
            <a:t>Collecting the information</a:t>
          </a:r>
          <a:endParaRPr lang="en-US" sz="2800" b="0" dirty="0">
            <a:solidFill>
              <a:schemeClr val="tx1"/>
            </a:solidFill>
          </a:endParaRPr>
        </a:p>
      </dgm:t>
    </dgm:pt>
    <dgm:pt modelId="{4D40E127-BDF6-4A8B-8EC4-4757D30ED273}" type="parTrans" cxnId="{9FE83CCC-6DDE-4BFB-A5A6-F5BDEF05C654}">
      <dgm:prSet/>
      <dgm:spPr/>
      <dgm:t>
        <a:bodyPr/>
        <a:lstStyle/>
        <a:p>
          <a:pPr algn="ctr"/>
          <a:endParaRPr lang="en-US" sz="2400" b="0">
            <a:solidFill>
              <a:schemeClr val="tx1"/>
            </a:solidFill>
          </a:endParaRPr>
        </a:p>
      </dgm:t>
    </dgm:pt>
    <dgm:pt modelId="{29958339-C07B-4496-B023-0CADAB2BA5D1}" type="sibTrans" cxnId="{9FE83CCC-6DDE-4BFB-A5A6-F5BDEF05C654}">
      <dgm:prSet/>
      <dgm:spPr/>
      <dgm:t>
        <a:bodyPr/>
        <a:lstStyle/>
        <a:p>
          <a:pPr algn="ctr"/>
          <a:endParaRPr lang="en-US" sz="2400" b="0">
            <a:solidFill>
              <a:schemeClr val="tx1"/>
            </a:solidFill>
          </a:endParaRPr>
        </a:p>
      </dgm:t>
    </dgm:pt>
    <dgm:pt modelId="{C8946F0C-BDC7-4BF0-A095-5D5D9ADC2713}">
      <dgm:prSet custT="1"/>
      <dgm:spPr/>
      <dgm:t>
        <a:bodyPr/>
        <a:lstStyle/>
        <a:p>
          <a:pPr algn="ctr" rtl="0"/>
          <a:r>
            <a:rPr lang="en-US" sz="2800" b="0" dirty="0" smtClean="0">
              <a:solidFill>
                <a:schemeClr val="tx1"/>
              </a:solidFill>
            </a:rPr>
            <a:t>Processing the information</a:t>
          </a:r>
          <a:endParaRPr lang="en-US" sz="2800" b="0" dirty="0">
            <a:solidFill>
              <a:schemeClr val="tx1"/>
            </a:solidFill>
          </a:endParaRPr>
        </a:p>
      </dgm:t>
    </dgm:pt>
    <dgm:pt modelId="{EDD5C654-42F7-4052-A7BC-794EC0441AE4}" type="parTrans" cxnId="{53164970-35CA-4077-97C5-622EECFB8447}">
      <dgm:prSet/>
      <dgm:spPr/>
      <dgm:t>
        <a:bodyPr/>
        <a:lstStyle/>
        <a:p>
          <a:pPr algn="ctr"/>
          <a:endParaRPr lang="en-US" sz="2400" b="0">
            <a:solidFill>
              <a:schemeClr val="tx1"/>
            </a:solidFill>
          </a:endParaRPr>
        </a:p>
      </dgm:t>
    </dgm:pt>
    <dgm:pt modelId="{45720C78-710B-46CB-BF6C-745D7351C98E}" type="sibTrans" cxnId="{53164970-35CA-4077-97C5-622EECFB8447}">
      <dgm:prSet/>
      <dgm:spPr/>
      <dgm:t>
        <a:bodyPr/>
        <a:lstStyle/>
        <a:p>
          <a:pPr algn="ctr"/>
          <a:endParaRPr lang="en-US" sz="2400" b="0">
            <a:solidFill>
              <a:schemeClr val="tx1"/>
            </a:solidFill>
          </a:endParaRPr>
        </a:p>
      </dgm:t>
    </dgm:pt>
    <dgm:pt modelId="{187F34C5-E6C2-423B-8B86-5A2E0578621F}">
      <dgm:prSet custT="1"/>
      <dgm:spPr/>
      <dgm:t>
        <a:bodyPr/>
        <a:lstStyle/>
        <a:p>
          <a:pPr algn="ctr" rtl="0"/>
          <a:r>
            <a:rPr lang="en-US" sz="2800" b="0" dirty="0" smtClean="0">
              <a:solidFill>
                <a:schemeClr val="tx1"/>
              </a:solidFill>
            </a:rPr>
            <a:t>Analyzing the information</a:t>
          </a:r>
          <a:endParaRPr lang="en-US" sz="2800" b="0" dirty="0">
            <a:solidFill>
              <a:schemeClr val="tx1"/>
            </a:solidFill>
          </a:endParaRPr>
        </a:p>
      </dgm:t>
    </dgm:pt>
    <dgm:pt modelId="{41F230BD-D3B7-4CD3-B80A-C8D54AC4136D}" type="parTrans" cxnId="{4011D68B-285D-4CEE-8D85-3AB22FDB2F15}">
      <dgm:prSet/>
      <dgm:spPr/>
      <dgm:t>
        <a:bodyPr/>
        <a:lstStyle/>
        <a:p>
          <a:pPr algn="ctr"/>
          <a:endParaRPr lang="en-US" sz="2400" b="0">
            <a:solidFill>
              <a:schemeClr val="tx1"/>
            </a:solidFill>
          </a:endParaRPr>
        </a:p>
      </dgm:t>
    </dgm:pt>
    <dgm:pt modelId="{848A2E91-93F7-47F4-A842-BE53ED035AFE}" type="sibTrans" cxnId="{4011D68B-285D-4CEE-8D85-3AB22FDB2F15}">
      <dgm:prSet/>
      <dgm:spPr/>
      <dgm:t>
        <a:bodyPr/>
        <a:lstStyle/>
        <a:p>
          <a:pPr algn="ctr"/>
          <a:endParaRPr lang="en-US" sz="2400" b="0">
            <a:solidFill>
              <a:schemeClr val="tx1"/>
            </a:solidFill>
          </a:endParaRPr>
        </a:p>
      </dgm:t>
    </dgm:pt>
    <dgm:pt modelId="{92079527-BD79-4AE2-A181-F19797FCC95D}">
      <dgm:prSet custT="1"/>
      <dgm:spPr/>
      <dgm:t>
        <a:bodyPr/>
        <a:lstStyle/>
        <a:p>
          <a:pPr algn="ctr" rtl="0"/>
          <a:r>
            <a:rPr lang="en-US" sz="2800" b="0" dirty="0" smtClean="0">
              <a:solidFill>
                <a:schemeClr val="tx1"/>
              </a:solidFill>
            </a:rPr>
            <a:t>Interpret findings</a:t>
          </a:r>
          <a:endParaRPr lang="en-US" sz="2800" b="0" dirty="0">
            <a:solidFill>
              <a:schemeClr val="tx1"/>
            </a:solidFill>
          </a:endParaRPr>
        </a:p>
      </dgm:t>
    </dgm:pt>
    <dgm:pt modelId="{BA8DD23F-2857-4919-8E43-60CF35A00A52}" type="parTrans" cxnId="{36159378-E33E-4CFE-809C-61B3D0F81778}">
      <dgm:prSet/>
      <dgm:spPr/>
      <dgm:t>
        <a:bodyPr/>
        <a:lstStyle/>
        <a:p>
          <a:pPr algn="ctr"/>
          <a:endParaRPr lang="en-US" sz="2400" b="0">
            <a:solidFill>
              <a:schemeClr val="tx1"/>
            </a:solidFill>
          </a:endParaRPr>
        </a:p>
      </dgm:t>
    </dgm:pt>
    <dgm:pt modelId="{123475A3-9F41-4B1E-8033-E36B157D61F5}" type="sibTrans" cxnId="{36159378-E33E-4CFE-809C-61B3D0F81778}">
      <dgm:prSet/>
      <dgm:spPr/>
      <dgm:t>
        <a:bodyPr/>
        <a:lstStyle/>
        <a:p>
          <a:pPr algn="ctr"/>
          <a:endParaRPr lang="en-US" sz="2400" b="0">
            <a:solidFill>
              <a:schemeClr val="tx1"/>
            </a:solidFill>
          </a:endParaRPr>
        </a:p>
      </dgm:t>
    </dgm:pt>
    <dgm:pt modelId="{4F482D30-0E89-49F2-8EAA-B2C7ED076DE9}">
      <dgm:prSet custT="1"/>
      <dgm:spPr/>
      <dgm:t>
        <a:bodyPr/>
        <a:lstStyle/>
        <a:p>
          <a:pPr algn="ctr"/>
          <a:r>
            <a:rPr lang="en-US" sz="2800" b="0" dirty="0" smtClean="0">
              <a:solidFill>
                <a:schemeClr val="tx1"/>
              </a:solidFill>
            </a:rPr>
            <a:t>Draw conclusions</a:t>
          </a:r>
        </a:p>
      </dgm:t>
    </dgm:pt>
    <dgm:pt modelId="{3D165F75-951A-4BAC-A8D9-A329B5CA1EC0}" type="parTrans" cxnId="{B80A509E-871C-44A5-90F9-A0F09136DCC7}">
      <dgm:prSet/>
      <dgm:spPr/>
      <dgm:t>
        <a:bodyPr/>
        <a:lstStyle/>
        <a:p>
          <a:pPr algn="ctr"/>
          <a:endParaRPr lang="en-US" sz="2400" b="0">
            <a:solidFill>
              <a:schemeClr val="tx1"/>
            </a:solidFill>
          </a:endParaRPr>
        </a:p>
      </dgm:t>
    </dgm:pt>
    <dgm:pt modelId="{3D3D4AAB-AABE-4A69-AF5C-859C5C54D204}" type="sibTrans" cxnId="{B80A509E-871C-44A5-90F9-A0F09136DCC7}">
      <dgm:prSet/>
      <dgm:spPr/>
      <dgm:t>
        <a:bodyPr/>
        <a:lstStyle/>
        <a:p>
          <a:pPr algn="ctr"/>
          <a:endParaRPr lang="en-US" sz="2400" b="0">
            <a:solidFill>
              <a:schemeClr val="tx1"/>
            </a:solidFill>
          </a:endParaRPr>
        </a:p>
      </dgm:t>
    </dgm:pt>
    <dgm:pt modelId="{824CC222-4938-43DA-AA3E-D7AE8ABDEC84}">
      <dgm:prSet custT="1"/>
      <dgm:spPr/>
      <dgm:t>
        <a:bodyPr/>
        <a:lstStyle/>
        <a:p>
          <a:pPr algn="ctr"/>
          <a:r>
            <a:rPr lang="en-US" sz="2800" b="0" dirty="0" smtClean="0">
              <a:solidFill>
                <a:schemeClr val="tx1"/>
              </a:solidFill>
            </a:rPr>
            <a:t>Report to management</a:t>
          </a:r>
        </a:p>
      </dgm:t>
    </dgm:pt>
    <dgm:pt modelId="{10D6DFB7-344E-4694-8486-A05FE7E5666E}" type="parTrans" cxnId="{0086A0E8-9CD4-4039-9D41-BDF705D0226D}">
      <dgm:prSet/>
      <dgm:spPr/>
      <dgm:t>
        <a:bodyPr/>
        <a:lstStyle/>
        <a:p>
          <a:pPr algn="ctr"/>
          <a:endParaRPr lang="en-US" sz="2400" b="0">
            <a:solidFill>
              <a:schemeClr val="tx1"/>
            </a:solidFill>
          </a:endParaRPr>
        </a:p>
      </dgm:t>
    </dgm:pt>
    <dgm:pt modelId="{D68A9CAC-1E2E-452B-BA88-8BAD2B2B047F}" type="sibTrans" cxnId="{0086A0E8-9CD4-4039-9D41-BDF705D0226D}">
      <dgm:prSet/>
      <dgm:spPr/>
      <dgm:t>
        <a:bodyPr/>
        <a:lstStyle/>
        <a:p>
          <a:pPr algn="ctr"/>
          <a:endParaRPr lang="en-US" sz="2400" b="0">
            <a:solidFill>
              <a:schemeClr val="tx1"/>
            </a:solidFill>
          </a:endParaRPr>
        </a:p>
      </dgm:t>
    </dgm:pt>
    <dgm:pt modelId="{941FBD56-946E-4643-A711-9534B5EF6CB1}" type="pres">
      <dgm:prSet presAssocID="{63A10CA0-5911-4F31-854C-FB7D38BEC751}" presName="linear" presStyleCnt="0">
        <dgm:presLayoutVars>
          <dgm:animLvl val="lvl"/>
          <dgm:resizeHandles val="exact"/>
        </dgm:presLayoutVars>
      </dgm:prSet>
      <dgm:spPr/>
      <dgm:t>
        <a:bodyPr/>
        <a:lstStyle/>
        <a:p>
          <a:endParaRPr lang="en-US"/>
        </a:p>
      </dgm:t>
    </dgm:pt>
    <dgm:pt modelId="{96C13688-42B6-442D-A5B7-4B1321CD7210}" type="pres">
      <dgm:prSet presAssocID="{5E4F3FE7-7334-4897-AABF-E9844C6BFB51}" presName="parentText" presStyleLbl="node1" presStyleIdx="0" presStyleCnt="6">
        <dgm:presLayoutVars>
          <dgm:chMax val="0"/>
          <dgm:bulletEnabled val="1"/>
        </dgm:presLayoutVars>
      </dgm:prSet>
      <dgm:spPr/>
      <dgm:t>
        <a:bodyPr/>
        <a:lstStyle/>
        <a:p>
          <a:endParaRPr lang="en-US"/>
        </a:p>
      </dgm:t>
    </dgm:pt>
    <dgm:pt modelId="{FC2D4D9A-4E44-4AC7-98A0-A49314ACB568}" type="pres">
      <dgm:prSet presAssocID="{29958339-C07B-4496-B023-0CADAB2BA5D1}" presName="spacer" presStyleCnt="0"/>
      <dgm:spPr/>
    </dgm:pt>
    <dgm:pt modelId="{314035CA-AC19-439F-829F-1C15EF01F3D2}" type="pres">
      <dgm:prSet presAssocID="{C8946F0C-BDC7-4BF0-A095-5D5D9ADC2713}" presName="parentText" presStyleLbl="node1" presStyleIdx="1" presStyleCnt="6">
        <dgm:presLayoutVars>
          <dgm:chMax val="0"/>
          <dgm:bulletEnabled val="1"/>
        </dgm:presLayoutVars>
      </dgm:prSet>
      <dgm:spPr/>
      <dgm:t>
        <a:bodyPr/>
        <a:lstStyle/>
        <a:p>
          <a:endParaRPr lang="en-US"/>
        </a:p>
      </dgm:t>
    </dgm:pt>
    <dgm:pt modelId="{F278AD43-4A61-4718-A969-5C410C04529D}" type="pres">
      <dgm:prSet presAssocID="{45720C78-710B-46CB-BF6C-745D7351C98E}" presName="spacer" presStyleCnt="0"/>
      <dgm:spPr/>
    </dgm:pt>
    <dgm:pt modelId="{DE00B0C9-3B4F-4516-A7C5-F3EB1E33F3C7}" type="pres">
      <dgm:prSet presAssocID="{187F34C5-E6C2-423B-8B86-5A2E0578621F}" presName="parentText" presStyleLbl="node1" presStyleIdx="2" presStyleCnt="6">
        <dgm:presLayoutVars>
          <dgm:chMax val="0"/>
          <dgm:bulletEnabled val="1"/>
        </dgm:presLayoutVars>
      </dgm:prSet>
      <dgm:spPr/>
      <dgm:t>
        <a:bodyPr/>
        <a:lstStyle/>
        <a:p>
          <a:endParaRPr lang="en-US"/>
        </a:p>
      </dgm:t>
    </dgm:pt>
    <dgm:pt modelId="{F00AC5D2-8D87-4445-AC17-CAE1717469E8}" type="pres">
      <dgm:prSet presAssocID="{848A2E91-93F7-47F4-A842-BE53ED035AFE}" presName="spacer" presStyleCnt="0"/>
      <dgm:spPr/>
    </dgm:pt>
    <dgm:pt modelId="{1CBC9DB6-1360-4946-A8DB-8D03DEF7CAFE}" type="pres">
      <dgm:prSet presAssocID="{92079527-BD79-4AE2-A181-F19797FCC95D}" presName="parentText" presStyleLbl="node1" presStyleIdx="3" presStyleCnt="6">
        <dgm:presLayoutVars>
          <dgm:chMax val="0"/>
          <dgm:bulletEnabled val="1"/>
        </dgm:presLayoutVars>
      </dgm:prSet>
      <dgm:spPr/>
      <dgm:t>
        <a:bodyPr/>
        <a:lstStyle/>
        <a:p>
          <a:endParaRPr lang="en-US"/>
        </a:p>
      </dgm:t>
    </dgm:pt>
    <dgm:pt modelId="{5822446B-DD36-49A0-83E7-FF53A2155F78}" type="pres">
      <dgm:prSet presAssocID="{123475A3-9F41-4B1E-8033-E36B157D61F5}" presName="spacer" presStyleCnt="0"/>
      <dgm:spPr/>
    </dgm:pt>
    <dgm:pt modelId="{96E5E097-E956-4CCF-A7A5-0D8B9A2FA82D}" type="pres">
      <dgm:prSet presAssocID="{4F482D30-0E89-49F2-8EAA-B2C7ED076DE9}" presName="parentText" presStyleLbl="node1" presStyleIdx="4" presStyleCnt="6">
        <dgm:presLayoutVars>
          <dgm:chMax val="0"/>
          <dgm:bulletEnabled val="1"/>
        </dgm:presLayoutVars>
      </dgm:prSet>
      <dgm:spPr/>
      <dgm:t>
        <a:bodyPr/>
        <a:lstStyle/>
        <a:p>
          <a:endParaRPr lang="en-US"/>
        </a:p>
      </dgm:t>
    </dgm:pt>
    <dgm:pt modelId="{C0CBA2E7-20D5-4BB7-8B0F-95911750CED5}" type="pres">
      <dgm:prSet presAssocID="{3D3D4AAB-AABE-4A69-AF5C-859C5C54D204}" presName="spacer" presStyleCnt="0"/>
      <dgm:spPr/>
    </dgm:pt>
    <dgm:pt modelId="{9522C6A0-D1DD-4D4F-A1BB-2086FD96F98B}" type="pres">
      <dgm:prSet presAssocID="{824CC222-4938-43DA-AA3E-D7AE8ABDEC84}" presName="parentText" presStyleLbl="node1" presStyleIdx="5" presStyleCnt="6">
        <dgm:presLayoutVars>
          <dgm:chMax val="0"/>
          <dgm:bulletEnabled val="1"/>
        </dgm:presLayoutVars>
      </dgm:prSet>
      <dgm:spPr/>
      <dgm:t>
        <a:bodyPr/>
        <a:lstStyle/>
        <a:p>
          <a:endParaRPr lang="en-US"/>
        </a:p>
      </dgm:t>
    </dgm:pt>
  </dgm:ptLst>
  <dgm:cxnLst>
    <dgm:cxn modelId="{36159378-E33E-4CFE-809C-61B3D0F81778}" srcId="{63A10CA0-5911-4F31-854C-FB7D38BEC751}" destId="{92079527-BD79-4AE2-A181-F19797FCC95D}" srcOrd="3" destOrd="0" parTransId="{BA8DD23F-2857-4919-8E43-60CF35A00A52}" sibTransId="{123475A3-9F41-4B1E-8033-E36B157D61F5}"/>
    <dgm:cxn modelId="{E63F7222-989D-442E-9812-DCE525306ECD}" type="presOf" srcId="{63A10CA0-5911-4F31-854C-FB7D38BEC751}" destId="{941FBD56-946E-4643-A711-9534B5EF6CB1}" srcOrd="0" destOrd="0" presId="urn:microsoft.com/office/officeart/2005/8/layout/vList2"/>
    <dgm:cxn modelId="{9FE83CCC-6DDE-4BFB-A5A6-F5BDEF05C654}" srcId="{63A10CA0-5911-4F31-854C-FB7D38BEC751}" destId="{5E4F3FE7-7334-4897-AABF-E9844C6BFB51}" srcOrd="0" destOrd="0" parTransId="{4D40E127-BDF6-4A8B-8EC4-4757D30ED273}" sibTransId="{29958339-C07B-4496-B023-0CADAB2BA5D1}"/>
    <dgm:cxn modelId="{B80A509E-871C-44A5-90F9-A0F09136DCC7}" srcId="{63A10CA0-5911-4F31-854C-FB7D38BEC751}" destId="{4F482D30-0E89-49F2-8EAA-B2C7ED076DE9}" srcOrd="4" destOrd="0" parTransId="{3D165F75-951A-4BAC-A8D9-A329B5CA1EC0}" sibTransId="{3D3D4AAB-AABE-4A69-AF5C-859C5C54D204}"/>
    <dgm:cxn modelId="{FA9FBB61-26BA-4466-959B-242338A85369}" type="presOf" srcId="{187F34C5-E6C2-423B-8B86-5A2E0578621F}" destId="{DE00B0C9-3B4F-4516-A7C5-F3EB1E33F3C7}" srcOrd="0" destOrd="0" presId="urn:microsoft.com/office/officeart/2005/8/layout/vList2"/>
    <dgm:cxn modelId="{0086A0E8-9CD4-4039-9D41-BDF705D0226D}" srcId="{63A10CA0-5911-4F31-854C-FB7D38BEC751}" destId="{824CC222-4938-43DA-AA3E-D7AE8ABDEC84}" srcOrd="5" destOrd="0" parTransId="{10D6DFB7-344E-4694-8486-A05FE7E5666E}" sibTransId="{D68A9CAC-1E2E-452B-BA88-8BAD2B2B047F}"/>
    <dgm:cxn modelId="{53164970-35CA-4077-97C5-622EECFB8447}" srcId="{63A10CA0-5911-4F31-854C-FB7D38BEC751}" destId="{C8946F0C-BDC7-4BF0-A095-5D5D9ADC2713}" srcOrd="1" destOrd="0" parTransId="{EDD5C654-42F7-4052-A7BC-794EC0441AE4}" sibTransId="{45720C78-710B-46CB-BF6C-745D7351C98E}"/>
    <dgm:cxn modelId="{F0EDF027-2DDD-4756-9166-9EE2824896F9}" type="presOf" srcId="{5E4F3FE7-7334-4897-AABF-E9844C6BFB51}" destId="{96C13688-42B6-442D-A5B7-4B1321CD7210}" srcOrd="0" destOrd="0" presId="urn:microsoft.com/office/officeart/2005/8/layout/vList2"/>
    <dgm:cxn modelId="{5F6FD5E1-E8D8-4251-82AC-B854E25A3E64}" type="presOf" srcId="{C8946F0C-BDC7-4BF0-A095-5D5D9ADC2713}" destId="{314035CA-AC19-439F-829F-1C15EF01F3D2}" srcOrd="0" destOrd="0" presId="urn:microsoft.com/office/officeart/2005/8/layout/vList2"/>
    <dgm:cxn modelId="{2A39725F-BB79-4195-A0A7-CCEA008AF32F}" type="presOf" srcId="{92079527-BD79-4AE2-A181-F19797FCC95D}" destId="{1CBC9DB6-1360-4946-A8DB-8D03DEF7CAFE}" srcOrd="0" destOrd="0" presId="urn:microsoft.com/office/officeart/2005/8/layout/vList2"/>
    <dgm:cxn modelId="{6E6E79B0-33B9-46E7-B353-B5CAE07079CA}" type="presOf" srcId="{4F482D30-0E89-49F2-8EAA-B2C7ED076DE9}" destId="{96E5E097-E956-4CCF-A7A5-0D8B9A2FA82D}" srcOrd="0" destOrd="0" presId="urn:microsoft.com/office/officeart/2005/8/layout/vList2"/>
    <dgm:cxn modelId="{4011D68B-285D-4CEE-8D85-3AB22FDB2F15}" srcId="{63A10CA0-5911-4F31-854C-FB7D38BEC751}" destId="{187F34C5-E6C2-423B-8B86-5A2E0578621F}" srcOrd="2" destOrd="0" parTransId="{41F230BD-D3B7-4CD3-B80A-C8D54AC4136D}" sibTransId="{848A2E91-93F7-47F4-A842-BE53ED035AFE}"/>
    <dgm:cxn modelId="{56F60C45-4A98-4F97-BBDD-6E7099038028}" type="presOf" srcId="{824CC222-4938-43DA-AA3E-D7AE8ABDEC84}" destId="{9522C6A0-D1DD-4D4F-A1BB-2086FD96F98B}" srcOrd="0" destOrd="0" presId="urn:microsoft.com/office/officeart/2005/8/layout/vList2"/>
    <dgm:cxn modelId="{46ACF466-7ED2-4591-85DD-5685189AD81C}" type="presParOf" srcId="{941FBD56-946E-4643-A711-9534B5EF6CB1}" destId="{96C13688-42B6-442D-A5B7-4B1321CD7210}" srcOrd="0" destOrd="0" presId="urn:microsoft.com/office/officeart/2005/8/layout/vList2"/>
    <dgm:cxn modelId="{1431FF0C-AC53-4416-B09D-36060C1EF77D}" type="presParOf" srcId="{941FBD56-946E-4643-A711-9534B5EF6CB1}" destId="{FC2D4D9A-4E44-4AC7-98A0-A49314ACB568}" srcOrd="1" destOrd="0" presId="urn:microsoft.com/office/officeart/2005/8/layout/vList2"/>
    <dgm:cxn modelId="{AC085ABE-94C8-47D9-BF3E-2702E74BFE11}" type="presParOf" srcId="{941FBD56-946E-4643-A711-9534B5EF6CB1}" destId="{314035CA-AC19-439F-829F-1C15EF01F3D2}" srcOrd="2" destOrd="0" presId="urn:microsoft.com/office/officeart/2005/8/layout/vList2"/>
    <dgm:cxn modelId="{0A9A571A-337E-46E7-8BE1-114EB264CB44}" type="presParOf" srcId="{941FBD56-946E-4643-A711-9534B5EF6CB1}" destId="{F278AD43-4A61-4718-A969-5C410C04529D}" srcOrd="3" destOrd="0" presId="urn:microsoft.com/office/officeart/2005/8/layout/vList2"/>
    <dgm:cxn modelId="{625A896A-8526-460B-B52D-96A8996CD0C1}" type="presParOf" srcId="{941FBD56-946E-4643-A711-9534B5EF6CB1}" destId="{DE00B0C9-3B4F-4516-A7C5-F3EB1E33F3C7}" srcOrd="4" destOrd="0" presId="urn:microsoft.com/office/officeart/2005/8/layout/vList2"/>
    <dgm:cxn modelId="{FE5397F5-4022-49D3-BB4F-355332514E6F}" type="presParOf" srcId="{941FBD56-946E-4643-A711-9534B5EF6CB1}" destId="{F00AC5D2-8D87-4445-AC17-CAE1717469E8}" srcOrd="5" destOrd="0" presId="urn:microsoft.com/office/officeart/2005/8/layout/vList2"/>
    <dgm:cxn modelId="{0F89138F-B70D-4A53-91F3-DB995D6741BD}" type="presParOf" srcId="{941FBD56-946E-4643-A711-9534B5EF6CB1}" destId="{1CBC9DB6-1360-4946-A8DB-8D03DEF7CAFE}" srcOrd="6" destOrd="0" presId="urn:microsoft.com/office/officeart/2005/8/layout/vList2"/>
    <dgm:cxn modelId="{F49FB886-0B09-4733-A828-9AA2C2FC0C5B}" type="presParOf" srcId="{941FBD56-946E-4643-A711-9534B5EF6CB1}" destId="{5822446B-DD36-49A0-83E7-FF53A2155F78}" srcOrd="7" destOrd="0" presId="urn:microsoft.com/office/officeart/2005/8/layout/vList2"/>
    <dgm:cxn modelId="{C956FD90-B342-4950-A558-691607436C1D}" type="presParOf" srcId="{941FBD56-946E-4643-A711-9534B5EF6CB1}" destId="{96E5E097-E956-4CCF-A7A5-0D8B9A2FA82D}" srcOrd="8" destOrd="0" presId="urn:microsoft.com/office/officeart/2005/8/layout/vList2"/>
    <dgm:cxn modelId="{569165C2-7FD3-4870-828F-04B6970B6B41}" type="presParOf" srcId="{941FBD56-946E-4643-A711-9534B5EF6CB1}" destId="{C0CBA2E7-20D5-4BB7-8B0F-95911750CED5}" srcOrd="9" destOrd="0" presId="urn:microsoft.com/office/officeart/2005/8/layout/vList2"/>
    <dgm:cxn modelId="{B09144D7-FBF1-4965-8E13-61071A83CF60}" type="presParOf" srcId="{941FBD56-946E-4643-A711-9534B5EF6CB1}" destId="{9522C6A0-D1DD-4D4F-A1BB-2086FD96F98B}" srcOrd="10"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4E9FCED0-4E93-4366-B64D-D780B7B298DD}" type="doc">
      <dgm:prSet loTypeId="urn:microsoft.com/office/officeart/2005/8/layout/default#4" loCatId="list" qsTypeId="urn:microsoft.com/office/officeart/2005/8/quickstyle/simple1#24" qsCatId="simple" csTypeId="urn:microsoft.com/office/officeart/2005/8/colors/colorful1#17" csCatId="colorful" phldr="1"/>
      <dgm:spPr/>
      <dgm:t>
        <a:bodyPr/>
        <a:lstStyle/>
        <a:p>
          <a:endParaRPr lang="en-US"/>
        </a:p>
      </dgm:t>
    </dgm:pt>
    <dgm:pt modelId="{AEAE6E25-0B43-496F-8EC3-C930A3303707}">
      <dgm:prSet/>
      <dgm:spPr/>
      <dgm:t>
        <a:bodyPr/>
        <a:lstStyle/>
        <a:p>
          <a:pPr rtl="0"/>
          <a:r>
            <a:rPr lang="en-US" b="0" dirty="0" smtClean="0">
              <a:solidFill>
                <a:schemeClr val="tx1"/>
              </a:solidFill>
            </a:rPr>
            <a:t>Customer purchases</a:t>
          </a:r>
          <a:endParaRPr lang="en-US" b="0" dirty="0">
            <a:solidFill>
              <a:schemeClr val="tx1"/>
            </a:solidFill>
          </a:endParaRPr>
        </a:p>
      </dgm:t>
    </dgm:pt>
    <dgm:pt modelId="{AFA78214-86BE-4201-8923-92C6217785E9}" type="parTrans" cxnId="{1172D270-464D-4877-A702-5D48D3CF9F3C}">
      <dgm:prSet/>
      <dgm:spPr/>
      <dgm:t>
        <a:bodyPr/>
        <a:lstStyle/>
        <a:p>
          <a:endParaRPr lang="en-US" b="0">
            <a:solidFill>
              <a:schemeClr val="tx1"/>
            </a:solidFill>
          </a:endParaRPr>
        </a:p>
      </dgm:t>
    </dgm:pt>
    <dgm:pt modelId="{236DE7BF-AAB0-4D76-92AA-C06B58FA3895}" type="sibTrans" cxnId="{1172D270-464D-4877-A702-5D48D3CF9F3C}">
      <dgm:prSet/>
      <dgm:spPr/>
      <dgm:t>
        <a:bodyPr/>
        <a:lstStyle/>
        <a:p>
          <a:endParaRPr lang="en-US" b="0">
            <a:solidFill>
              <a:schemeClr val="tx1"/>
            </a:solidFill>
          </a:endParaRPr>
        </a:p>
      </dgm:t>
    </dgm:pt>
    <dgm:pt modelId="{4B95FCAB-9AB1-43EB-85C3-1D19DB016D7B}">
      <dgm:prSet/>
      <dgm:spPr/>
      <dgm:t>
        <a:bodyPr/>
        <a:lstStyle/>
        <a:p>
          <a:pPr rtl="0"/>
          <a:r>
            <a:rPr lang="en-US" b="0" dirty="0" smtClean="0">
              <a:solidFill>
                <a:schemeClr val="tx1"/>
              </a:solidFill>
            </a:rPr>
            <a:t>Sales force contacts</a:t>
          </a:r>
          <a:endParaRPr lang="en-US" b="0" dirty="0">
            <a:solidFill>
              <a:schemeClr val="tx1"/>
            </a:solidFill>
          </a:endParaRPr>
        </a:p>
      </dgm:t>
    </dgm:pt>
    <dgm:pt modelId="{7BC58A2C-3DC6-427A-A7AD-E94336E59D53}" type="parTrans" cxnId="{78C9C76B-9266-44AE-A48E-D1AB6D3D48C3}">
      <dgm:prSet/>
      <dgm:spPr/>
      <dgm:t>
        <a:bodyPr/>
        <a:lstStyle/>
        <a:p>
          <a:endParaRPr lang="en-US" b="0">
            <a:solidFill>
              <a:schemeClr val="tx1"/>
            </a:solidFill>
          </a:endParaRPr>
        </a:p>
      </dgm:t>
    </dgm:pt>
    <dgm:pt modelId="{77131419-386B-448F-B8F7-D79690CC5CE4}" type="sibTrans" cxnId="{78C9C76B-9266-44AE-A48E-D1AB6D3D48C3}">
      <dgm:prSet/>
      <dgm:spPr/>
      <dgm:t>
        <a:bodyPr/>
        <a:lstStyle/>
        <a:p>
          <a:endParaRPr lang="en-US" b="0">
            <a:solidFill>
              <a:schemeClr val="tx1"/>
            </a:solidFill>
          </a:endParaRPr>
        </a:p>
      </dgm:t>
    </dgm:pt>
    <dgm:pt modelId="{3E9AC24A-5EE9-40E8-BFA9-ECEA2C997AF9}">
      <dgm:prSet/>
      <dgm:spPr/>
      <dgm:t>
        <a:bodyPr/>
        <a:lstStyle/>
        <a:p>
          <a:pPr rtl="0"/>
          <a:r>
            <a:rPr lang="en-US" b="0" dirty="0" smtClean="0">
              <a:solidFill>
                <a:schemeClr val="tx1"/>
              </a:solidFill>
            </a:rPr>
            <a:t>Service and support calls</a:t>
          </a:r>
          <a:endParaRPr lang="en-US" b="0" dirty="0">
            <a:solidFill>
              <a:schemeClr val="tx1"/>
            </a:solidFill>
          </a:endParaRPr>
        </a:p>
      </dgm:t>
    </dgm:pt>
    <dgm:pt modelId="{082AB018-BE0C-4919-AB04-F2A51A800E7B}" type="parTrans" cxnId="{BC1EB59C-10C7-4A71-BE32-7A8447973709}">
      <dgm:prSet/>
      <dgm:spPr/>
      <dgm:t>
        <a:bodyPr/>
        <a:lstStyle/>
        <a:p>
          <a:endParaRPr lang="en-US" b="0">
            <a:solidFill>
              <a:schemeClr val="tx1"/>
            </a:solidFill>
          </a:endParaRPr>
        </a:p>
      </dgm:t>
    </dgm:pt>
    <dgm:pt modelId="{F7F77379-21B4-4839-B63A-4F6029A74B7E}" type="sibTrans" cxnId="{BC1EB59C-10C7-4A71-BE32-7A8447973709}">
      <dgm:prSet/>
      <dgm:spPr/>
      <dgm:t>
        <a:bodyPr/>
        <a:lstStyle/>
        <a:p>
          <a:endParaRPr lang="en-US" b="0">
            <a:solidFill>
              <a:schemeClr val="tx1"/>
            </a:solidFill>
          </a:endParaRPr>
        </a:p>
      </dgm:t>
    </dgm:pt>
    <dgm:pt modelId="{E1C251A2-5131-47F2-BA85-E6318B73DEB5}">
      <dgm:prSet/>
      <dgm:spPr/>
      <dgm:t>
        <a:bodyPr/>
        <a:lstStyle/>
        <a:p>
          <a:pPr rtl="0"/>
          <a:r>
            <a:rPr lang="en-US" b="0" dirty="0" smtClean="0">
              <a:solidFill>
                <a:schemeClr val="tx1"/>
              </a:solidFill>
            </a:rPr>
            <a:t>website visits</a:t>
          </a:r>
          <a:endParaRPr lang="en-US" b="0" dirty="0">
            <a:solidFill>
              <a:schemeClr val="tx1"/>
            </a:solidFill>
          </a:endParaRPr>
        </a:p>
      </dgm:t>
    </dgm:pt>
    <dgm:pt modelId="{77DE767C-D727-4B1D-BF52-83F254C1CC4A}" type="parTrans" cxnId="{4A404903-1E10-4F88-9CCE-62CFBD5F71B8}">
      <dgm:prSet/>
      <dgm:spPr/>
      <dgm:t>
        <a:bodyPr/>
        <a:lstStyle/>
        <a:p>
          <a:endParaRPr lang="en-US" b="0">
            <a:solidFill>
              <a:schemeClr val="tx1"/>
            </a:solidFill>
          </a:endParaRPr>
        </a:p>
      </dgm:t>
    </dgm:pt>
    <dgm:pt modelId="{9FF21A59-7DF5-42BB-9B25-8C0C901ABF2B}" type="sibTrans" cxnId="{4A404903-1E10-4F88-9CCE-62CFBD5F71B8}">
      <dgm:prSet/>
      <dgm:spPr/>
      <dgm:t>
        <a:bodyPr/>
        <a:lstStyle/>
        <a:p>
          <a:endParaRPr lang="en-US" b="0">
            <a:solidFill>
              <a:schemeClr val="tx1"/>
            </a:solidFill>
          </a:endParaRPr>
        </a:p>
      </dgm:t>
    </dgm:pt>
    <dgm:pt modelId="{203EAB4F-64B1-405C-BBAF-F573DA66C9D6}">
      <dgm:prSet/>
      <dgm:spPr/>
      <dgm:t>
        <a:bodyPr/>
        <a:lstStyle/>
        <a:p>
          <a:pPr rtl="0"/>
          <a:r>
            <a:rPr lang="en-US" b="0" dirty="0" smtClean="0">
              <a:solidFill>
                <a:schemeClr val="tx1"/>
              </a:solidFill>
            </a:rPr>
            <a:t>Satisfaction surveys</a:t>
          </a:r>
          <a:endParaRPr lang="en-US" b="0" dirty="0">
            <a:solidFill>
              <a:schemeClr val="tx1"/>
            </a:solidFill>
          </a:endParaRPr>
        </a:p>
      </dgm:t>
    </dgm:pt>
    <dgm:pt modelId="{8BF0E6F6-B134-457E-875A-FAD3E2BBAF06}" type="parTrans" cxnId="{7FBDBCF6-C2CA-489C-9DDE-835BEA243EBD}">
      <dgm:prSet/>
      <dgm:spPr/>
      <dgm:t>
        <a:bodyPr/>
        <a:lstStyle/>
        <a:p>
          <a:endParaRPr lang="en-US" b="0">
            <a:solidFill>
              <a:schemeClr val="tx1"/>
            </a:solidFill>
          </a:endParaRPr>
        </a:p>
      </dgm:t>
    </dgm:pt>
    <dgm:pt modelId="{111E4096-1918-4C89-ADF7-346276C1DEE8}" type="sibTrans" cxnId="{7FBDBCF6-C2CA-489C-9DDE-835BEA243EBD}">
      <dgm:prSet/>
      <dgm:spPr/>
      <dgm:t>
        <a:bodyPr/>
        <a:lstStyle/>
        <a:p>
          <a:endParaRPr lang="en-US" b="0">
            <a:solidFill>
              <a:schemeClr val="tx1"/>
            </a:solidFill>
          </a:endParaRPr>
        </a:p>
      </dgm:t>
    </dgm:pt>
    <dgm:pt modelId="{EE8B1A5F-E803-40FB-95B0-138714D9A513}">
      <dgm:prSet/>
      <dgm:spPr/>
      <dgm:t>
        <a:bodyPr/>
        <a:lstStyle/>
        <a:p>
          <a:pPr rtl="0"/>
          <a:r>
            <a:rPr lang="en-US" b="0" dirty="0" smtClean="0">
              <a:solidFill>
                <a:schemeClr val="tx1"/>
              </a:solidFill>
            </a:rPr>
            <a:t>Credit and payment interactions</a:t>
          </a:r>
          <a:endParaRPr lang="en-US" b="0" dirty="0">
            <a:solidFill>
              <a:schemeClr val="tx1"/>
            </a:solidFill>
          </a:endParaRPr>
        </a:p>
      </dgm:t>
    </dgm:pt>
    <dgm:pt modelId="{63488201-DA0A-4A99-94C8-A3B69ABB3561}" type="parTrans" cxnId="{B51AC557-5C77-4DC2-9942-F7601C45C0A8}">
      <dgm:prSet/>
      <dgm:spPr/>
      <dgm:t>
        <a:bodyPr/>
        <a:lstStyle/>
        <a:p>
          <a:endParaRPr lang="en-US" b="0">
            <a:solidFill>
              <a:schemeClr val="tx1"/>
            </a:solidFill>
          </a:endParaRPr>
        </a:p>
      </dgm:t>
    </dgm:pt>
    <dgm:pt modelId="{2D9B1814-FD88-4FF5-A942-AF2A1BDE8328}" type="sibTrans" cxnId="{B51AC557-5C77-4DC2-9942-F7601C45C0A8}">
      <dgm:prSet/>
      <dgm:spPr/>
      <dgm:t>
        <a:bodyPr/>
        <a:lstStyle/>
        <a:p>
          <a:endParaRPr lang="en-US" b="0">
            <a:solidFill>
              <a:schemeClr val="tx1"/>
            </a:solidFill>
          </a:endParaRPr>
        </a:p>
      </dgm:t>
    </dgm:pt>
    <dgm:pt modelId="{DA926B0E-F385-446A-9762-5DD7F54E6539}">
      <dgm:prSet/>
      <dgm:spPr/>
      <dgm:t>
        <a:bodyPr/>
        <a:lstStyle/>
        <a:p>
          <a:pPr rtl="0"/>
          <a:r>
            <a:rPr lang="en-US" b="0" dirty="0" smtClean="0">
              <a:solidFill>
                <a:schemeClr val="tx1"/>
              </a:solidFill>
            </a:rPr>
            <a:t>Research studies</a:t>
          </a:r>
          <a:endParaRPr lang="en-US" b="0" dirty="0">
            <a:solidFill>
              <a:schemeClr val="tx1"/>
            </a:solidFill>
          </a:endParaRPr>
        </a:p>
      </dgm:t>
    </dgm:pt>
    <dgm:pt modelId="{9B895D4D-F15E-4BE3-8530-ECE6DE7857A5}" type="parTrans" cxnId="{B40BC46F-BF05-48CE-B01F-8F3B754C823D}">
      <dgm:prSet/>
      <dgm:spPr/>
      <dgm:t>
        <a:bodyPr/>
        <a:lstStyle/>
        <a:p>
          <a:endParaRPr lang="en-US" b="0">
            <a:solidFill>
              <a:schemeClr val="tx1"/>
            </a:solidFill>
          </a:endParaRPr>
        </a:p>
      </dgm:t>
    </dgm:pt>
    <dgm:pt modelId="{1D72EF39-B0E9-4D01-B038-BB465A966860}" type="sibTrans" cxnId="{B40BC46F-BF05-48CE-B01F-8F3B754C823D}">
      <dgm:prSet/>
      <dgm:spPr/>
      <dgm:t>
        <a:bodyPr/>
        <a:lstStyle/>
        <a:p>
          <a:endParaRPr lang="en-US" b="0">
            <a:solidFill>
              <a:schemeClr val="tx1"/>
            </a:solidFill>
          </a:endParaRPr>
        </a:p>
      </dgm:t>
    </dgm:pt>
    <dgm:pt modelId="{B0A8DC10-FA5A-4F86-B156-660E9ECEFCC3}" type="pres">
      <dgm:prSet presAssocID="{4E9FCED0-4E93-4366-B64D-D780B7B298DD}" presName="diagram" presStyleCnt="0">
        <dgm:presLayoutVars>
          <dgm:dir/>
          <dgm:resizeHandles val="exact"/>
        </dgm:presLayoutVars>
      </dgm:prSet>
      <dgm:spPr/>
      <dgm:t>
        <a:bodyPr/>
        <a:lstStyle/>
        <a:p>
          <a:endParaRPr lang="en-US"/>
        </a:p>
      </dgm:t>
    </dgm:pt>
    <dgm:pt modelId="{9AEF8106-B083-49D0-A92C-BAC6C10E7440}" type="pres">
      <dgm:prSet presAssocID="{AEAE6E25-0B43-496F-8EC3-C930A3303707}" presName="node" presStyleLbl="node1" presStyleIdx="0" presStyleCnt="7">
        <dgm:presLayoutVars>
          <dgm:bulletEnabled val="1"/>
        </dgm:presLayoutVars>
      </dgm:prSet>
      <dgm:spPr/>
      <dgm:t>
        <a:bodyPr/>
        <a:lstStyle/>
        <a:p>
          <a:endParaRPr lang="en-US"/>
        </a:p>
      </dgm:t>
    </dgm:pt>
    <dgm:pt modelId="{3333C491-C21A-4AA9-B502-80E2D808308C}" type="pres">
      <dgm:prSet presAssocID="{236DE7BF-AAB0-4D76-92AA-C06B58FA3895}" presName="sibTrans" presStyleCnt="0"/>
      <dgm:spPr/>
    </dgm:pt>
    <dgm:pt modelId="{0242F912-3301-4261-81E7-F04B0A8D5777}" type="pres">
      <dgm:prSet presAssocID="{4B95FCAB-9AB1-43EB-85C3-1D19DB016D7B}" presName="node" presStyleLbl="node1" presStyleIdx="1" presStyleCnt="7">
        <dgm:presLayoutVars>
          <dgm:bulletEnabled val="1"/>
        </dgm:presLayoutVars>
      </dgm:prSet>
      <dgm:spPr/>
      <dgm:t>
        <a:bodyPr/>
        <a:lstStyle/>
        <a:p>
          <a:endParaRPr lang="en-US"/>
        </a:p>
      </dgm:t>
    </dgm:pt>
    <dgm:pt modelId="{AF1D0EFD-C1EA-49F2-80D1-A75854A7DD76}" type="pres">
      <dgm:prSet presAssocID="{77131419-386B-448F-B8F7-D79690CC5CE4}" presName="sibTrans" presStyleCnt="0"/>
      <dgm:spPr/>
    </dgm:pt>
    <dgm:pt modelId="{5C33FDC0-69ED-435A-A86F-96D7E9D055F8}" type="pres">
      <dgm:prSet presAssocID="{3E9AC24A-5EE9-40E8-BFA9-ECEA2C997AF9}" presName="node" presStyleLbl="node1" presStyleIdx="2" presStyleCnt="7">
        <dgm:presLayoutVars>
          <dgm:bulletEnabled val="1"/>
        </dgm:presLayoutVars>
      </dgm:prSet>
      <dgm:spPr/>
      <dgm:t>
        <a:bodyPr/>
        <a:lstStyle/>
        <a:p>
          <a:endParaRPr lang="en-US"/>
        </a:p>
      </dgm:t>
    </dgm:pt>
    <dgm:pt modelId="{1289DCAD-8DC5-49C0-A10B-E572F0CAAB1B}" type="pres">
      <dgm:prSet presAssocID="{F7F77379-21B4-4839-B63A-4F6029A74B7E}" presName="sibTrans" presStyleCnt="0"/>
      <dgm:spPr/>
    </dgm:pt>
    <dgm:pt modelId="{751AAF60-EC33-496F-9793-222278028EB8}" type="pres">
      <dgm:prSet presAssocID="{E1C251A2-5131-47F2-BA85-E6318B73DEB5}" presName="node" presStyleLbl="node1" presStyleIdx="3" presStyleCnt="7">
        <dgm:presLayoutVars>
          <dgm:bulletEnabled val="1"/>
        </dgm:presLayoutVars>
      </dgm:prSet>
      <dgm:spPr/>
      <dgm:t>
        <a:bodyPr/>
        <a:lstStyle/>
        <a:p>
          <a:endParaRPr lang="en-US"/>
        </a:p>
      </dgm:t>
    </dgm:pt>
    <dgm:pt modelId="{28772CB2-94E9-4F0C-8504-3D62C36EED8F}" type="pres">
      <dgm:prSet presAssocID="{9FF21A59-7DF5-42BB-9B25-8C0C901ABF2B}" presName="sibTrans" presStyleCnt="0"/>
      <dgm:spPr/>
    </dgm:pt>
    <dgm:pt modelId="{FEC36BFB-4BF9-40AC-8309-E4659730F17E}" type="pres">
      <dgm:prSet presAssocID="{203EAB4F-64B1-405C-BBAF-F573DA66C9D6}" presName="node" presStyleLbl="node1" presStyleIdx="4" presStyleCnt="7">
        <dgm:presLayoutVars>
          <dgm:bulletEnabled val="1"/>
        </dgm:presLayoutVars>
      </dgm:prSet>
      <dgm:spPr/>
      <dgm:t>
        <a:bodyPr/>
        <a:lstStyle/>
        <a:p>
          <a:endParaRPr lang="en-US"/>
        </a:p>
      </dgm:t>
    </dgm:pt>
    <dgm:pt modelId="{0748B8DB-54E2-43C3-B850-091F013B3894}" type="pres">
      <dgm:prSet presAssocID="{111E4096-1918-4C89-ADF7-346276C1DEE8}" presName="sibTrans" presStyleCnt="0"/>
      <dgm:spPr/>
    </dgm:pt>
    <dgm:pt modelId="{5DA9DAD3-EB03-4049-B7AB-3630C0D83967}" type="pres">
      <dgm:prSet presAssocID="{EE8B1A5F-E803-40FB-95B0-138714D9A513}" presName="node" presStyleLbl="node1" presStyleIdx="5" presStyleCnt="7">
        <dgm:presLayoutVars>
          <dgm:bulletEnabled val="1"/>
        </dgm:presLayoutVars>
      </dgm:prSet>
      <dgm:spPr/>
      <dgm:t>
        <a:bodyPr/>
        <a:lstStyle/>
        <a:p>
          <a:endParaRPr lang="en-US"/>
        </a:p>
      </dgm:t>
    </dgm:pt>
    <dgm:pt modelId="{8F76881B-9FEE-4EF6-AE67-16007913AB71}" type="pres">
      <dgm:prSet presAssocID="{2D9B1814-FD88-4FF5-A942-AF2A1BDE8328}" presName="sibTrans" presStyleCnt="0"/>
      <dgm:spPr/>
    </dgm:pt>
    <dgm:pt modelId="{3975C176-3ADF-4940-82FF-713CB4124E69}" type="pres">
      <dgm:prSet presAssocID="{DA926B0E-F385-446A-9762-5DD7F54E6539}" presName="node" presStyleLbl="node1" presStyleIdx="6" presStyleCnt="7">
        <dgm:presLayoutVars>
          <dgm:bulletEnabled val="1"/>
        </dgm:presLayoutVars>
      </dgm:prSet>
      <dgm:spPr/>
      <dgm:t>
        <a:bodyPr/>
        <a:lstStyle/>
        <a:p>
          <a:endParaRPr lang="en-US"/>
        </a:p>
      </dgm:t>
    </dgm:pt>
  </dgm:ptLst>
  <dgm:cxnLst>
    <dgm:cxn modelId="{13E9FB5A-D980-4E97-A739-21FFE0EF4728}" type="presOf" srcId="{DA926B0E-F385-446A-9762-5DD7F54E6539}" destId="{3975C176-3ADF-4940-82FF-713CB4124E69}" srcOrd="0" destOrd="0" presId="urn:microsoft.com/office/officeart/2005/8/layout/default#4"/>
    <dgm:cxn modelId="{B51AC557-5C77-4DC2-9942-F7601C45C0A8}" srcId="{4E9FCED0-4E93-4366-B64D-D780B7B298DD}" destId="{EE8B1A5F-E803-40FB-95B0-138714D9A513}" srcOrd="5" destOrd="0" parTransId="{63488201-DA0A-4A99-94C8-A3B69ABB3561}" sibTransId="{2D9B1814-FD88-4FF5-A942-AF2A1BDE8328}"/>
    <dgm:cxn modelId="{78C9C76B-9266-44AE-A48E-D1AB6D3D48C3}" srcId="{4E9FCED0-4E93-4366-B64D-D780B7B298DD}" destId="{4B95FCAB-9AB1-43EB-85C3-1D19DB016D7B}" srcOrd="1" destOrd="0" parTransId="{7BC58A2C-3DC6-427A-A7AD-E94336E59D53}" sibTransId="{77131419-386B-448F-B8F7-D79690CC5CE4}"/>
    <dgm:cxn modelId="{26FB9AC0-DAE5-4929-B6A5-9E853E285B96}" type="presOf" srcId="{EE8B1A5F-E803-40FB-95B0-138714D9A513}" destId="{5DA9DAD3-EB03-4049-B7AB-3630C0D83967}" srcOrd="0" destOrd="0" presId="urn:microsoft.com/office/officeart/2005/8/layout/default#4"/>
    <dgm:cxn modelId="{C65E8D65-CEDA-4FE3-8C87-EFDEA2A18854}" type="presOf" srcId="{AEAE6E25-0B43-496F-8EC3-C930A3303707}" destId="{9AEF8106-B083-49D0-A92C-BAC6C10E7440}" srcOrd="0" destOrd="0" presId="urn:microsoft.com/office/officeart/2005/8/layout/default#4"/>
    <dgm:cxn modelId="{7FBDBCF6-C2CA-489C-9DDE-835BEA243EBD}" srcId="{4E9FCED0-4E93-4366-B64D-D780B7B298DD}" destId="{203EAB4F-64B1-405C-BBAF-F573DA66C9D6}" srcOrd="4" destOrd="0" parTransId="{8BF0E6F6-B134-457E-875A-FAD3E2BBAF06}" sibTransId="{111E4096-1918-4C89-ADF7-346276C1DEE8}"/>
    <dgm:cxn modelId="{62510C45-BFAD-4768-A30A-59AA8818AD0F}" type="presOf" srcId="{3E9AC24A-5EE9-40E8-BFA9-ECEA2C997AF9}" destId="{5C33FDC0-69ED-435A-A86F-96D7E9D055F8}" srcOrd="0" destOrd="0" presId="urn:microsoft.com/office/officeart/2005/8/layout/default#4"/>
    <dgm:cxn modelId="{C8C5BC02-5DD1-48D9-99CA-03A95E92E0DD}" type="presOf" srcId="{203EAB4F-64B1-405C-BBAF-F573DA66C9D6}" destId="{FEC36BFB-4BF9-40AC-8309-E4659730F17E}" srcOrd="0" destOrd="0" presId="urn:microsoft.com/office/officeart/2005/8/layout/default#4"/>
    <dgm:cxn modelId="{BC1EB59C-10C7-4A71-BE32-7A8447973709}" srcId="{4E9FCED0-4E93-4366-B64D-D780B7B298DD}" destId="{3E9AC24A-5EE9-40E8-BFA9-ECEA2C997AF9}" srcOrd="2" destOrd="0" parTransId="{082AB018-BE0C-4919-AB04-F2A51A800E7B}" sibTransId="{F7F77379-21B4-4839-B63A-4F6029A74B7E}"/>
    <dgm:cxn modelId="{B40BC46F-BF05-48CE-B01F-8F3B754C823D}" srcId="{4E9FCED0-4E93-4366-B64D-D780B7B298DD}" destId="{DA926B0E-F385-446A-9762-5DD7F54E6539}" srcOrd="6" destOrd="0" parTransId="{9B895D4D-F15E-4BE3-8530-ECE6DE7857A5}" sibTransId="{1D72EF39-B0E9-4D01-B038-BB465A966860}"/>
    <dgm:cxn modelId="{1172D270-464D-4877-A702-5D48D3CF9F3C}" srcId="{4E9FCED0-4E93-4366-B64D-D780B7B298DD}" destId="{AEAE6E25-0B43-496F-8EC3-C930A3303707}" srcOrd="0" destOrd="0" parTransId="{AFA78214-86BE-4201-8923-92C6217785E9}" sibTransId="{236DE7BF-AAB0-4D76-92AA-C06B58FA3895}"/>
    <dgm:cxn modelId="{55ACA667-7E23-4901-BBD7-180A706680F7}" type="presOf" srcId="{4E9FCED0-4E93-4366-B64D-D780B7B298DD}" destId="{B0A8DC10-FA5A-4F86-B156-660E9ECEFCC3}" srcOrd="0" destOrd="0" presId="urn:microsoft.com/office/officeart/2005/8/layout/default#4"/>
    <dgm:cxn modelId="{624BD91B-83EE-4D81-BF1E-796BEC5C6AF3}" type="presOf" srcId="{4B95FCAB-9AB1-43EB-85C3-1D19DB016D7B}" destId="{0242F912-3301-4261-81E7-F04B0A8D5777}" srcOrd="0" destOrd="0" presId="urn:microsoft.com/office/officeart/2005/8/layout/default#4"/>
    <dgm:cxn modelId="{4A404903-1E10-4F88-9CCE-62CFBD5F71B8}" srcId="{4E9FCED0-4E93-4366-B64D-D780B7B298DD}" destId="{E1C251A2-5131-47F2-BA85-E6318B73DEB5}" srcOrd="3" destOrd="0" parTransId="{77DE767C-D727-4B1D-BF52-83F254C1CC4A}" sibTransId="{9FF21A59-7DF5-42BB-9B25-8C0C901ABF2B}"/>
    <dgm:cxn modelId="{AFF461C9-5D17-4C64-A0D8-4BCECD526156}" type="presOf" srcId="{E1C251A2-5131-47F2-BA85-E6318B73DEB5}" destId="{751AAF60-EC33-496F-9793-222278028EB8}" srcOrd="0" destOrd="0" presId="urn:microsoft.com/office/officeart/2005/8/layout/default#4"/>
    <dgm:cxn modelId="{BBBB8930-2770-42E4-BEBB-48ADA813A783}" type="presParOf" srcId="{B0A8DC10-FA5A-4F86-B156-660E9ECEFCC3}" destId="{9AEF8106-B083-49D0-A92C-BAC6C10E7440}" srcOrd="0" destOrd="0" presId="urn:microsoft.com/office/officeart/2005/8/layout/default#4"/>
    <dgm:cxn modelId="{37F32265-C119-43B4-AADB-4A18A23DB11B}" type="presParOf" srcId="{B0A8DC10-FA5A-4F86-B156-660E9ECEFCC3}" destId="{3333C491-C21A-4AA9-B502-80E2D808308C}" srcOrd="1" destOrd="0" presId="urn:microsoft.com/office/officeart/2005/8/layout/default#4"/>
    <dgm:cxn modelId="{63074E7E-21C4-4BD7-9956-AB23E25592E4}" type="presParOf" srcId="{B0A8DC10-FA5A-4F86-B156-660E9ECEFCC3}" destId="{0242F912-3301-4261-81E7-F04B0A8D5777}" srcOrd="2" destOrd="0" presId="urn:microsoft.com/office/officeart/2005/8/layout/default#4"/>
    <dgm:cxn modelId="{2E3ADFE3-B355-44D1-A900-CB82F557E453}" type="presParOf" srcId="{B0A8DC10-FA5A-4F86-B156-660E9ECEFCC3}" destId="{AF1D0EFD-C1EA-49F2-80D1-A75854A7DD76}" srcOrd="3" destOrd="0" presId="urn:microsoft.com/office/officeart/2005/8/layout/default#4"/>
    <dgm:cxn modelId="{11463213-FC8B-40BC-BDF4-50E5F1302E10}" type="presParOf" srcId="{B0A8DC10-FA5A-4F86-B156-660E9ECEFCC3}" destId="{5C33FDC0-69ED-435A-A86F-96D7E9D055F8}" srcOrd="4" destOrd="0" presId="urn:microsoft.com/office/officeart/2005/8/layout/default#4"/>
    <dgm:cxn modelId="{438B87B6-6BF4-4DCA-BA0A-571AA297F0BB}" type="presParOf" srcId="{B0A8DC10-FA5A-4F86-B156-660E9ECEFCC3}" destId="{1289DCAD-8DC5-49C0-A10B-E572F0CAAB1B}" srcOrd="5" destOrd="0" presId="urn:microsoft.com/office/officeart/2005/8/layout/default#4"/>
    <dgm:cxn modelId="{3B7319C0-5AE4-4E2E-BC06-860FD7B4EE1C}" type="presParOf" srcId="{B0A8DC10-FA5A-4F86-B156-660E9ECEFCC3}" destId="{751AAF60-EC33-496F-9793-222278028EB8}" srcOrd="6" destOrd="0" presId="urn:microsoft.com/office/officeart/2005/8/layout/default#4"/>
    <dgm:cxn modelId="{8D168FE3-C278-44BA-B14F-113B6CCE78C0}" type="presParOf" srcId="{B0A8DC10-FA5A-4F86-B156-660E9ECEFCC3}" destId="{28772CB2-94E9-4F0C-8504-3D62C36EED8F}" srcOrd="7" destOrd="0" presId="urn:microsoft.com/office/officeart/2005/8/layout/default#4"/>
    <dgm:cxn modelId="{09D1BE54-FBF7-4EFC-A934-A54CA1550001}" type="presParOf" srcId="{B0A8DC10-FA5A-4F86-B156-660E9ECEFCC3}" destId="{FEC36BFB-4BF9-40AC-8309-E4659730F17E}" srcOrd="8" destOrd="0" presId="urn:microsoft.com/office/officeart/2005/8/layout/default#4"/>
    <dgm:cxn modelId="{6A28DB9B-15FB-412F-9437-37FB621B0A3C}" type="presParOf" srcId="{B0A8DC10-FA5A-4F86-B156-660E9ECEFCC3}" destId="{0748B8DB-54E2-43C3-B850-091F013B3894}" srcOrd="9" destOrd="0" presId="urn:microsoft.com/office/officeart/2005/8/layout/default#4"/>
    <dgm:cxn modelId="{B84FA0A2-789A-4AE7-B1C0-05B980963986}" type="presParOf" srcId="{B0A8DC10-FA5A-4F86-B156-660E9ECEFCC3}" destId="{5DA9DAD3-EB03-4049-B7AB-3630C0D83967}" srcOrd="10" destOrd="0" presId="urn:microsoft.com/office/officeart/2005/8/layout/default#4"/>
    <dgm:cxn modelId="{400FE605-2C6F-4104-8613-9344F17EDF1A}" type="presParOf" srcId="{B0A8DC10-FA5A-4F86-B156-660E9ECEFCC3}" destId="{8F76881B-9FEE-4EF6-AE67-16007913AB71}" srcOrd="11" destOrd="0" presId="urn:microsoft.com/office/officeart/2005/8/layout/default#4"/>
    <dgm:cxn modelId="{8C21BED1-CC7D-46BF-930D-DBC149578052}" type="presParOf" srcId="{B0A8DC10-FA5A-4F86-B156-660E9ECEFCC3}" destId="{3975C176-3ADF-4940-82FF-713CB4124E69}" srcOrd="12" destOrd="0" presId="urn:microsoft.com/office/officeart/2005/8/layout/default#4"/>
  </dgm:cxnLst>
  <dgm:bg/>
  <dgm:whole/>
</dgm:dataModel>
</file>

<file path=ppt/diagrams/data7.xml><?xml version="1.0" encoding="utf-8"?>
<dgm:dataModel xmlns:dgm="http://schemas.openxmlformats.org/drawingml/2006/diagram" xmlns:a="http://schemas.openxmlformats.org/drawingml/2006/main">
  <dgm:ptLst>
    <dgm:pt modelId="{222CB2CE-499A-463A-B2B8-6A622F250176}" type="doc">
      <dgm:prSet loTypeId="urn:microsoft.com/office/officeart/2005/8/layout/vList2" loCatId="list" qsTypeId="urn:microsoft.com/office/officeart/2005/8/quickstyle/simple1#25" qsCatId="simple" csTypeId="urn:microsoft.com/office/officeart/2005/8/colors/colorful1#18" csCatId="colorful"/>
      <dgm:spPr/>
      <dgm:t>
        <a:bodyPr/>
        <a:lstStyle/>
        <a:p>
          <a:endParaRPr lang="en-US"/>
        </a:p>
      </dgm:t>
    </dgm:pt>
    <dgm:pt modelId="{CCAFD077-4CF2-43CC-B32E-195857A12D4E}">
      <dgm:prSet custT="1"/>
      <dgm:spPr/>
      <dgm:t>
        <a:bodyPr/>
        <a:lstStyle/>
        <a:p>
          <a:pPr algn="ctr" rtl="0"/>
          <a:r>
            <a:rPr lang="en-US" sz="2800" b="0" dirty="0" smtClean="0">
              <a:solidFill>
                <a:schemeClr val="tx1"/>
              </a:solidFill>
            </a:rPr>
            <a:t>Marketing Research in Small Businesses and Nonprofit Organizations</a:t>
          </a:r>
          <a:endParaRPr lang="en-US" sz="2800" b="0" dirty="0">
            <a:solidFill>
              <a:schemeClr val="tx1"/>
            </a:solidFill>
          </a:endParaRPr>
        </a:p>
      </dgm:t>
    </dgm:pt>
    <dgm:pt modelId="{0950B9E5-DD16-41DD-81BD-0A77A8BCF17E}" type="parTrans" cxnId="{B0DD3A16-5556-4EAC-8741-375B3744BBAE}">
      <dgm:prSet/>
      <dgm:spPr/>
      <dgm:t>
        <a:bodyPr/>
        <a:lstStyle/>
        <a:p>
          <a:pPr algn="ctr"/>
          <a:endParaRPr lang="en-US" sz="2000" b="0">
            <a:solidFill>
              <a:schemeClr val="tx1"/>
            </a:solidFill>
          </a:endParaRPr>
        </a:p>
      </dgm:t>
    </dgm:pt>
    <dgm:pt modelId="{90A3386C-5448-49FA-ADB2-88349581FCFD}" type="sibTrans" cxnId="{B0DD3A16-5556-4EAC-8741-375B3744BBAE}">
      <dgm:prSet/>
      <dgm:spPr/>
      <dgm:t>
        <a:bodyPr/>
        <a:lstStyle/>
        <a:p>
          <a:pPr algn="ctr"/>
          <a:endParaRPr lang="en-US" sz="2000" b="0">
            <a:solidFill>
              <a:schemeClr val="tx1"/>
            </a:solidFill>
          </a:endParaRPr>
        </a:p>
      </dgm:t>
    </dgm:pt>
    <dgm:pt modelId="{C3C01C19-6CF0-43C5-855B-224AB09D6538}">
      <dgm:prSet custT="1"/>
      <dgm:spPr/>
      <dgm:t>
        <a:bodyPr/>
        <a:lstStyle/>
        <a:p>
          <a:pPr algn="ctr" rtl="0"/>
          <a:r>
            <a:rPr lang="en-US" sz="2800" b="0" dirty="0" smtClean="0">
              <a:solidFill>
                <a:schemeClr val="tx1"/>
              </a:solidFill>
            </a:rPr>
            <a:t>International Market Research</a:t>
          </a:r>
          <a:endParaRPr lang="en-US" sz="2800" b="0" dirty="0">
            <a:solidFill>
              <a:schemeClr val="tx1"/>
            </a:solidFill>
          </a:endParaRPr>
        </a:p>
      </dgm:t>
    </dgm:pt>
    <dgm:pt modelId="{58D14279-5CC1-482E-8961-33C427F4F551}" type="parTrans" cxnId="{477C1C5F-4AE5-4FD3-8C11-6B30ED5CB443}">
      <dgm:prSet/>
      <dgm:spPr/>
      <dgm:t>
        <a:bodyPr/>
        <a:lstStyle/>
        <a:p>
          <a:pPr algn="ctr"/>
          <a:endParaRPr lang="en-US" sz="2000" b="0">
            <a:solidFill>
              <a:schemeClr val="tx1"/>
            </a:solidFill>
          </a:endParaRPr>
        </a:p>
      </dgm:t>
    </dgm:pt>
    <dgm:pt modelId="{CA29C693-004D-4039-93EF-4C2655E57735}" type="sibTrans" cxnId="{477C1C5F-4AE5-4FD3-8C11-6B30ED5CB443}">
      <dgm:prSet/>
      <dgm:spPr/>
      <dgm:t>
        <a:bodyPr/>
        <a:lstStyle/>
        <a:p>
          <a:pPr algn="ctr"/>
          <a:endParaRPr lang="en-US" sz="2000" b="0">
            <a:solidFill>
              <a:schemeClr val="tx1"/>
            </a:solidFill>
          </a:endParaRPr>
        </a:p>
      </dgm:t>
    </dgm:pt>
    <dgm:pt modelId="{6EAD4502-7345-49AE-80D1-3F6BBA04001F}" type="pres">
      <dgm:prSet presAssocID="{222CB2CE-499A-463A-B2B8-6A622F250176}" presName="linear" presStyleCnt="0">
        <dgm:presLayoutVars>
          <dgm:animLvl val="lvl"/>
          <dgm:resizeHandles val="exact"/>
        </dgm:presLayoutVars>
      </dgm:prSet>
      <dgm:spPr/>
      <dgm:t>
        <a:bodyPr/>
        <a:lstStyle/>
        <a:p>
          <a:endParaRPr lang="en-US"/>
        </a:p>
      </dgm:t>
    </dgm:pt>
    <dgm:pt modelId="{3D4CFA55-8B0A-46C8-850C-75A305677235}" type="pres">
      <dgm:prSet presAssocID="{CCAFD077-4CF2-43CC-B32E-195857A12D4E}" presName="parentText" presStyleLbl="node1" presStyleIdx="0" presStyleCnt="2">
        <dgm:presLayoutVars>
          <dgm:chMax val="0"/>
          <dgm:bulletEnabled val="1"/>
        </dgm:presLayoutVars>
      </dgm:prSet>
      <dgm:spPr/>
      <dgm:t>
        <a:bodyPr/>
        <a:lstStyle/>
        <a:p>
          <a:endParaRPr lang="en-US"/>
        </a:p>
      </dgm:t>
    </dgm:pt>
    <dgm:pt modelId="{22CEC389-3AE7-4249-8AD1-4F4DF89A5E9A}" type="pres">
      <dgm:prSet presAssocID="{90A3386C-5448-49FA-ADB2-88349581FCFD}" presName="spacer" presStyleCnt="0"/>
      <dgm:spPr/>
    </dgm:pt>
    <dgm:pt modelId="{0E7BF966-5EB7-4CE7-9172-9887422502EE}" type="pres">
      <dgm:prSet presAssocID="{C3C01C19-6CF0-43C5-855B-224AB09D6538}" presName="parentText" presStyleLbl="node1" presStyleIdx="1" presStyleCnt="2">
        <dgm:presLayoutVars>
          <dgm:chMax val="0"/>
          <dgm:bulletEnabled val="1"/>
        </dgm:presLayoutVars>
      </dgm:prSet>
      <dgm:spPr/>
      <dgm:t>
        <a:bodyPr/>
        <a:lstStyle/>
        <a:p>
          <a:endParaRPr lang="en-US"/>
        </a:p>
      </dgm:t>
    </dgm:pt>
  </dgm:ptLst>
  <dgm:cxnLst>
    <dgm:cxn modelId="{674A779C-C495-4B11-91B3-698A0BAF9EC8}" type="presOf" srcId="{CCAFD077-4CF2-43CC-B32E-195857A12D4E}" destId="{3D4CFA55-8B0A-46C8-850C-75A305677235}" srcOrd="0" destOrd="0" presId="urn:microsoft.com/office/officeart/2005/8/layout/vList2"/>
    <dgm:cxn modelId="{C1E63DC9-20C6-4E82-ABC1-5636E07C229E}" type="presOf" srcId="{222CB2CE-499A-463A-B2B8-6A622F250176}" destId="{6EAD4502-7345-49AE-80D1-3F6BBA04001F}" srcOrd="0" destOrd="0" presId="urn:microsoft.com/office/officeart/2005/8/layout/vList2"/>
    <dgm:cxn modelId="{B0DD3A16-5556-4EAC-8741-375B3744BBAE}" srcId="{222CB2CE-499A-463A-B2B8-6A622F250176}" destId="{CCAFD077-4CF2-43CC-B32E-195857A12D4E}" srcOrd="0" destOrd="0" parTransId="{0950B9E5-DD16-41DD-81BD-0A77A8BCF17E}" sibTransId="{90A3386C-5448-49FA-ADB2-88349581FCFD}"/>
    <dgm:cxn modelId="{477C1C5F-4AE5-4FD3-8C11-6B30ED5CB443}" srcId="{222CB2CE-499A-463A-B2B8-6A622F250176}" destId="{C3C01C19-6CF0-43C5-855B-224AB09D6538}" srcOrd="1" destOrd="0" parTransId="{58D14279-5CC1-482E-8961-33C427F4F551}" sibTransId="{CA29C693-004D-4039-93EF-4C2655E57735}"/>
    <dgm:cxn modelId="{59A71926-BEF9-4E0E-916A-D7FF5565A9A5}" type="presOf" srcId="{C3C01C19-6CF0-43C5-855B-224AB09D6538}" destId="{0E7BF966-5EB7-4CE7-9172-9887422502EE}" srcOrd="0" destOrd="0" presId="urn:microsoft.com/office/officeart/2005/8/layout/vList2"/>
    <dgm:cxn modelId="{2BA0D67E-3B39-4892-AA08-E6FE96E4F866}" type="presParOf" srcId="{6EAD4502-7345-49AE-80D1-3F6BBA04001F}" destId="{3D4CFA55-8B0A-46C8-850C-75A305677235}" srcOrd="0" destOrd="0" presId="urn:microsoft.com/office/officeart/2005/8/layout/vList2"/>
    <dgm:cxn modelId="{1E0963AF-E5F9-4A2D-8473-14B06A7E8A0D}" type="presParOf" srcId="{6EAD4502-7345-49AE-80D1-3F6BBA04001F}" destId="{22CEC389-3AE7-4249-8AD1-4F4DF89A5E9A}" srcOrd="1" destOrd="0" presId="urn:microsoft.com/office/officeart/2005/8/layout/vList2"/>
    <dgm:cxn modelId="{22A6F572-5396-4D69-B935-BE0A03EB2116}" type="presParOf" srcId="{6EAD4502-7345-49AE-80D1-3F6BBA04001F}" destId="{0E7BF966-5EB7-4CE7-9172-9887422502EE}" srcOrd="2"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222CB2CE-499A-463A-B2B8-6A622F250176}" type="doc">
      <dgm:prSet loTypeId="urn:microsoft.com/office/officeart/2005/8/layout/vList2" loCatId="list" qsTypeId="urn:microsoft.com/office/officeart/2005/8/quickstyle/simple1#26" qsCatId="simple" csTypeId="urn:microsoft.com/office/officeart/2005/8/colors/colorful1#18" csCatId="colorful"/>
      <dgm:spPr/>
      <dgm:t>
        <a:bodyPr/>
        <a:lstStyle/>
        <a:p>
          <a:endParaRPr lang="en-US"/>
        </a:p>
      </dgm:t>
    </dgm:pt>
    <dgm:pt modelId="{EA38E607-D734-4ED4-8A0B-ECD8FBBBA1E2}">
      <dgm:prSet custT="1"/>
      <dgm:spPr/>
      <dgm:t>
        <a:bodyPr/>
        <a:lstStyle/>
        <a:p>
          <a:pPr algn="ctr" rtl="0"/>
          <a:r>
            <a:rPr lang="en-US" sz="2800" b="0" dirty="0" smtClean="0">
              <a:solidFill>
                <a:schemeClr val="tx1"/>
              </a:solidFill>
            </a:rPr>
            <a:t>Public Policy and Ethics</a:t>
          </a:r>
          <a:endParaRPr lang="en-US" sz="2800" b="0" dirty="0">
            <a:solidFill>
              <a:schemeClr val="tx1"/>
            </a:solidFill>
          </a:endParaRPr>
        </a:p>
      </dgm:t>
    </dgm:pt>
    <dgm:pt modelId="{D6311C83-E5D4-404A-B47B-2E04DE6211D6}" type="parTrans" cxnId="{FF7C587B-9AAB-4870-8280-ACFB773FD1F7}">
      <dgm:prSet/>
      <dgm:spPr/>
      <dgm:t>
        <a:bodyPr/>
        <a:lstStyle/>
        <a:p>
          <a:endParaRPr lang="en-US" sz="2000" b="1">
            <a:solidFill>
              <a:schemeClr val="tx1"/>
            </a:solidFill>
          </a:endParaRPr>
        </a:p>
      </dgm:t>
    </dgm:pt>
    <dgm:pt modelId="{9567273F-BDD4-4A02-B941-64E7E0967C13}" type="sibTrans" cxnId="{FF7C587B-9AAB-4870-8280-ACFB773FD1F7}">
      <dgm:prSet/>
      <dgm:spPr/>
      <dgm:t>
        <a:bodyPr/>
        <a:lstStyle/>
        <a:p>
          <a:endParaRPr lang="en-US" sz="2000" b="1">
            <a:solidFill>
              <a:schemeClr val="tx1"/>
            </a:solidFill>
          </a:endParaRPr>
        </a:p>
      </dgm:t>
    </dgm:pt>
    <dgm:pt modelId="{4275347C-8D23-41C2-AC6E-53BBD9D9A587}">
      <dgm:prSet custT="1"/>
      <dgm:spPr/>
      <dgm:t>
        <a:bodyPr/>
        <a:lstStyle/>
        <a:p>
          <a:pPr rtl="0"/>
          <a:r>
            <a:rPr lang="en-US" sz="2400" b="0" dirty="0" smtClean="0">
              <a:solidFill>
                <a:schemeClr val="tx1"/>
              </a:solidFill>
            </a:rPr>
            <a:t>Customer privacy</a:t>
          </a:r>
          <a:endParaRPr lang="en-US" sz="2400" b="0" dirty="0">
            <a:solidFill>
              <a:schemeClr val="tx1"/>
            </a:solidFill>
          </a:endParaRPr>
        </a:p>
      </dgm:t>
    </dgm:pt>
    <dgm:pt modelId="{3E56F144-0409-4CE6-A554-18968123FBC5}" type="parTrans" cxnId="{D53590CF-C378-436A-9144-4758A48DB5E3}">
      <dgm:prSet/>
      <dgm:spPr/>
      <dgm:t>
        <a:bodyPr/>
        <a:lstStyle/>
        <a:p>
          <a:endParaRPr lang="en-US" sz="2000" b="1">
            <a:solidFill>
              <a:schemeClr val="tx1"/>
            </a:solidFill>
          </a:endParaRPr>
        </a:p>
      </dgm:t>
    </dgm:pt>
    <dgm:pt modelId="{B9B94234-862A-46A7-8251-A66631A002B8}" type="sibTrans" cxnId="{D53590CF-C378-436A-9144-4758A48DB5E3}">
      <dgm:prSet/>
      <dgm:spPr/>
      <dgm:t>
        <a:bodyPr/>
        <a:lstStyle/>
        <a:p>
          <a:endParaRPr lang="en-US" sz="2000" b="1">
            <a:solidFill>
              <a:schemeClr val="tx1"/>
            </a:solidFill>
          </a:endParaRPr>
        </a:p>
      </dgm:t>
    </dgm:pt>
    <dgm:pt modelId="{BAE4521A-8054-41FE-AA61-6840C93EE66D}">
      <dgm:prSet custT="1"/>
      <dgm:spPr/>
      <dgm:t>
        <a:bodyPr/>
        <a:lstStyle/>
        <a:p>
          <a:pPr rtl="0"/>
          <a:r>
            <a:rPr lang="en-US" sz="2400" b="0" dirty="0" smtClean="0">
              <a:solidFill>
                <a:schemeClr val="tx1"/>
              </a:solidFill>
            </a:rPr>
            <a:t>Misuse of research findings</a:t>
          </a:r>
          <a:endParaRPr lang="en-US" sz="2400" b="0" dirty="0">
            <a:solidFill>
              <a:schemeClr val="tx1"/>
            </a:solidFill>
          </a:endParaRPr>
        </a:p>
      </dgm:t>
    </dgm:pt>
    <dgm:pt modelId="{3E529AFB-F912-4CA7-9D25-CD9A5ECDD96B}" type="parTrans" cxnId="{FCC4778D-2497-4C6E-B536-71CBCCBF8D54}">
      <dgm:prSet/>
      <dgm:spPr/>
      <dgm:t>
        <a:bodyPr/>
        <a:lstStyle/>
        <a:p>
          <a:endParaRPr lang="en-US" sz="2000" b="1">
            <a:solidFill>
              <a:schemeClr val="tx1"/>
            </a:solidFill>
          </a:endParaRPr>
        </a:p>
      </dgm:t>
    </dgm:pt>
    <dgm:pt modelId="{68E6DCDF-B433-40BB-BD65-36700CE4B1E3}" type="sibTrans" cxnId="{FCC4778D-2497-4C6E-B536-71CBCCBF8D54}">
      <dgm:prSet/>
      <dgm:spPr/>
      <dgm:t>
        <a:bodyPr/>
        <a:lstStyle/>
        <a:p>
          <a:endParaRPr lang="en-US" sz="2000" b="1">
            <a:solidFill>
              <a:schemeClr val="tx1"/>
            </a:solidFill>
          </a:endParaRPr>
        </a:p>
      </dgm:t>
    </dgm:pt>
    <dgm:pt modelId="{6EAD4502-7345-49AE-80D1-3F6BBA04001F}" type="pres">
      <dgm:prSet presAssocID="{222CB2CE-499A-463A-B2B8-6A622F250176}" presName="linear" presStyleCnt="0">
        <dgm:presLayoutVars>
          <dgm:animLvl val="lvl"/>
          <dgm:resizeHandles val="exact"/>
        </dgm:presLayoutVars>
      </dgm:prSet>
      <dgm:spPr/>
      <dgm:t>
        <a:bodyPr/>
        <a:lstStyle/>
        <a:p>
          <a:endParaRPr lang="en-US"/>
        </a:p>
      </dgm:t>
    </dgm:pt>
    <dgm:pt modelId="{574DAC7E-4A36-44D2-BD82-B79A1FFC8A56}" type="pres">
      <dgm:prSet presAssocID="{EA38E607-D734-4ED4-8A0B-ECD8FBBBA1E2}" presName="parentText" presStyleLbl="node1" presStyleIdx="0" presStyleCnt="1">
        <dgm:presLayoutVars>
          <dgm:chMax val="0"/>
          <dgm:bulletEnabled val="1"/>
        </dgm:presLayoutVars>
      </dgm:prSet>
      <dgm:spPr/>
      <dgm:t>
        <a:bodyPr/>
        <a:lstStyle/>
        <a:p>
          <a:endParaRPr lang="en-US"/>
        </a:p>
      </dgm:t>
    </dgm:pt>
    <dgm:pt modelId="{82C30C5C-43FC-4B55-8EA3-B8D5D249F6A2}" type="pres">
      <dgm:prSet presAssocID="{EA38E607-D734-4ED4-8A0B-ECD8FBBBA1E2}" presName="childText" presStyleLbl="revTx" presStyleIdx="0" presStyleCnt="1">
        <dgm:presLayoutVars>
          <dgm:bulletEnabled val="1"/>
        </dgm:presLayoutVars>
      </dgm:prSet>
      <dgm:spPr/>
      <dgm:t>
        <a:bodyPr/>
        <a:lstStyle/>
        <a:p>
          <a:endParaRPr lang="en-US"/>
        </a:p>
      </dgm:t>
    </dgm:pt>
  </dgm:ptLst>
  <dgm:cxnLst>
    <dgm:cxn modelId="{FCC4778D-2497-4C6E-B536-71CBCCBF8D54}" srcId="{EA38E607-D734-4ED4-8A0B-ECD8FBBBA1E2}" destId="{BAE4521A-8054-41FE-AA61-6840C93EE66D}" srcOrd="1" destOrd="0" parTransId="{3E529AFB-F912-4CA7-9D25-CD9A5ECDD96B}" sibTransId="{68E6DCDF-B433-40BB-BD65-36700CE4B1E3}"/>
    <dgm:cxn modelId="{A117F337-37A1-4DA5-81FF-B450CC26F3F8}" type="presOf" srcId="{222CB2CE-499A-463A-B2B8-6A622F250176}" destId="{6EAD4502-7345-49AE-80D1-3F6BBA04001F}" srcOrd="0" destOrd="0" presId="urn:microsoft.com/office/officeart/2005/8/layout/vList2"/>
    <dgm:cxn modelId="{D53590CF-C378-436A-9144-4758A48DB5E3}" srcId="{EA38E607-D734-4ED4-8A0B-ECD8FBBBA1E2}" destId="{4275347C-8D23-41C2-AC6E-53BBD9D9A587}" srcOrd="0" destOrd="0" parTransId="{3E56F144-0409-4CE6-A554-18968123FBC5}" sibTransId="{B9B94234-862A-46A7-8251-A66631A002B8}"/>
    <dgm:cxn modelId="{88926E75-392A-4154-BC89-2EAA83D07CB0}" type="presOf" srcId="{4275347C-8D23-41C2-AC6E-53BBD9D9A587}" destId="{82C30C5C-43FC-4B55-8EA3-B8D5D249F6A2}" srcOrd="0" destOrd="0" presId="urn:microsoft.com/office/officeart/2005/8/layout/vList2"/>
    <dgm:cxn modelId="{FF7C587B-9AAB-4870-8280-ACFB773FD1F7}" srcId="{222CB2CE-499A-463A-B2B8-6A622F250176}" destId="{EA38E607-D734-4ED4-8A0B-ECD8FBBBA1E2}" srcOrd="0" destOrd="0" parTransId="{D6311C83-E5D4-404A-B47B-2E04DE6211D6}" sibTransId="{9567273F-BDD4-4A02-B941-64E7E0967C13}"/>
    <dgm:cxn modelId="{27051B49-25BD-482B-A58C-CA2B0981A0C4}" type="presOf" srcId="{BAE4521A-8054-41FE-AA61-6840C93EE66D}" destId="{82C30C5C-43FC-4B55-8EA3-B8D5D249F6A2}" srcOrd="0" destOrd="1" presId="urn:microsoft.com/office/officeart/2005/8/layout/vList2"/>
    <dgm:cxn modelId="{37E95362-EF0F-4DFB-B35F-49DC94B1B2A7}" type="presOf" srcId="{EA38E607-D734-4ED4-8A0B-ECD8FBBBA1E2}" destId="{574DAC7E-4A36-44D2-BD82-B79A1FFC8A56}" srcOrd="0" destOrd="0" presId="urn:microsoft.com/office/officeart/2005/8/layout/vList2"/>
    <dgm:cxn modelId="{15BAE703-EF3E-4410-BA83-7F265D1BA6C2}" type="presParOf" srcId="{6EAD4502-7345-49AE-80D1-3F6BBA04001F}" destId="{574DAC7E-4A36-44D2-BD82-B79A1FFC8A56}" srcOrd="0" destOrd="0" presId="urn:microsoft.com/office/officeart/2005/8/layout/vList2"/>
    <dgm:cxn modelId="{CAE641E8-6C23-48E5-B899-986F951A194A}" type="presParOf" srcId="{6EAD4502-7345-49AE-80D1-3F6BBA04001F}" destId="{82C30C5C-43FC-4B55-8EA3-B8D5D249F6A2}" srcOrd="1"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3">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4">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2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2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2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2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3/14/2013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dirty="0"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p:txBody>
          <a:bodyPr>
            <a:normAutofit fontScale="70000" lnSpcReduction="20000"/>
          </a:bodyPr>
          <a:lstStyle/>
          <a:p>
            <a:pPr>
              <a:defRPr/>
            </a:pPr>
            <a:r>
              <a:rPr lang="en-US" b="1" dirty="0" smtClean="0">
                <a:ea typeface="ＭＳ Ｐゴシック" charset="-128"/>
              </a:rPr>
              <a:t>Mechanical Instruments.</a:t>
            </a:r>
            <a:r>
              <a:rPr lang="en-US" dirty="0" smtClean="0">
                <a:ea typeface="ＭＳ Ｐゴシック" charset="-128"/>
              </a:rPr>
              <a:t> Although questionnaires are the most common research instrument, researchers also use mechanical instruments to monitor consumer behavior. Nielsen Media Research attaches people meters to television sets, cable boxes, and satellite systems in selected homes to record who watches which programs. Retailers likewise use checkout scanners to record shoppers’ purchases. Other mechanical devices measure subjects’ physical responses to marketing offerings.</a:t>
            </a:r>
          </a:p>
          <a:p>
            <a:pPr>
              <a:defRPr/>
            </a:pPr>
            <a:r>
              <a:rPr lang="en-US" dirty="0" smtClean="0">
                <a:ea typeface="ＭＳ Ｐゴシック" charset="-128"/>
              </a:rPr>
              <a:t>Time Warner’s new Medialab at its New York headquarters looks more like a sleek Apple store than a research lab. But the lab employs high-tech observation to capture the changing ways that today’s viewers are using and reacting to television and Web content. It uses biometric measures to analyze every game that subjects play, every reality show they watch, or every commercial they skip. Biometric belts and recording devices transmit detailed data like heart rate, skin temperature, and facial movements that researchers use to decipher viewer engagement. Nondescript white bulblike devices hang from the ceiling to transmit biometric signals. An adjacent room measures eye movements on devices that look as if they came straight out of an ophthalmologist’s office. Two-way mirrors overlook a room with eight computers, where a camera over each user’s shoulder watches them watch the Web. Users browse websites as onlookers analyze their behavior in real time or study a digital recording of the session outside the lab. “As we…think about how the media landscape is changing and how to best prepare for it, having [this kind of lab] is extremely helpful,” says a marketing executive. </a:t>
            </a:r>
          </a:p>
          <a:p>
            <a:pPr>
              <a:defRPr/>
            </a:pPr>
            <a:r>
              <a:rPr lang="en-US" dirty="0" smtClean="0">
                <a:ea typeface="ＭＳ Ｐゴシック" charset="-128"/>
              </a:rPr>
              <a:t>Still other researchers are applying </a:t>
            </a:r>
            <a:r>
              <a:rPr lang="en-US" i="1" dirty="0" smtClean="0">
                <a:ea typeface="ＭＳ Ｐゴシック" charset="-128"/>
              </a:rPr>
              <a:t>neuromarketing</a:t>
            </a:r>
            <a:r>
              <a:rPr lang="en-US" dirty="0" smtClean="0">
                <a:ea typeface="ＭＳ Ｐゴシック" charset="-128"/>
              </a:rPr>
              <a:t>, measuring brain activity to learn how consumers feel and respond. Marketing scientists using MRI scans and EEG devices have learned that tracking brain electrical activity and blood flow can provide companies with insights into what turns consumers on and off regarding their brands and marketing. “Companies have always aimed for the customer’s heart, but the head may make a better target,” suggests one neuromarketer. “Neuromarketing is reaching consumers where the action is: the brain.”</a:t>
            </a:r>
          </a:p>
          <a:p>
            <a:pPr>
              <a:defRPr/>
            </a:pPr>
            <a:r>
              <a:rPr lang="en-US" dirty="0" smtClean="0">
                <a:ea typeface="ＭＳ Ｐゴシック" charset="-128"/>
              </a:rPr>
              <a:t>Companies ranging from PepsiCo and Disney to Google and Microsoft now hire neuromarketing research companies such as Sands Reasearch, NeuroFocus and EmSense to help figure out what people are really thinking. For example, PepsiCo’s Frito-Lay worked with NeuroFocus to assess consumer motivations underlying the success of its Cheetos snack brand. After scanning the brains of carefully chosen consumers, Neurofocus learned that part of what makes Cheetos a junk-food staple is the messy orange cheese dust—that’s right, the neon stuff that gloms onto your fingers and then smears on your shirt or the couch cushions. As it turns out, the icky coating triggers a powerful brain response: a sense of “giddy subversion” that make the messiness more than worth the trouble it causes. Using this finding, Frito-Lay successfully framed an entire advertising campaign around the mess Cheetos makes. For its part, Neurofocus won an award for outstanding advertising research.</a:t>
            </a:r>
          </a:p>
          <a:p>
            <a:pPr>
              <a:defRPr/>
            </a:pPr>
            <a:r>
              <a:rPr lang="en-US" dirty="0" smtClean="0">
                <a:ea typeface="ＭＳ Ｐゴシック" charset="-128"/>
              </a:rPr>
              <a:t>Although neuromarketing techniques can measure consumer involvement and emotional responses second by second, such brain responses can be difficult to interpret. Thus, neuromarketing is usually used in combination with other research approaches to gain a more complete picture of what goes on inside consumers’ heads.</a:t>
            </a:r>
          </a:p>
          <a:p>
            <a:pPr>
              <a:defRPr/>
            </a:pPr>
            <a:r>
              <a:rPr lang="en-US" dirty="0" smtClean="0">
                <a:ea typeface="ＭＳ Ｐゴシック" charset="-128"/>
              </a:rPr>
              <a:t>Jessica Tsai, “Are You Smarter Than a Neuromarketer?” </a:t>
            </a:r>
            <a:r>
              <a:rPr lang="en-US" i="1" dirty="0" smtClean="0">
                <a:ea typeface="ＭＳ Ｐゴシック" charset="-128"/>
              </a:rPr>
              <a:t>Customer Relationship Management</a:t>
            </a:r>
            <a:r>
              <a:rPr lang="en-US" dirty="0" smtClean="0">
                <a:ea typeface="ＭＳ Ｐゴシック" charset="-128"/>
              </a:rPr>
              <a:t>, January 2010, pp. 19–20.</a:t>
            </a:r>
          </a:p>
          <a:p>
            <a:pPr>
              <a:defRPr/>
            </a:pPr>
            <a:r>
              <a:rPr lang="en-US" dirty="0" smtClean="0">
                <a:ea typeface="ＭＳ Ｐゴシック" charset="-128"/>
              </a:rPr>
              <a:t>See Adam L. Penenberg, “NeuroFocus Uses Neuromarketing to Hack Your Brain,” </a:t>
            </a:r>
            <a:r>
              <a:rPr lang="en-US" i="1" dirty="0" smtClean="0">
                <a:ea typeface="ＭＳ Ｐゴシック" charset="-128"/>
              </a:rPr>
              <a:t>Fast Company</a:t>
            </a:r>
            <a:r>
              <a:rPr lang="en-US" dirty="0" smtClean="0">
                <a:ea typeface="ＭＳ Ｐゴシック" charset="-128"/>
              </a:rPr>
              <a:t>, August 8, 2011, www.fastcompany.com/magazine/158/neuromarketing-intel-paypal.</a:t>
            </a:r>
          </a:p>
          <a:p>
            <a:pPr>
              <a:defRPr/>
            </a:pPr>
            <a:endParaRPr lang="en-US" b="1" dirty="0" smtClean="0">
              <a:ea typeface="ＭＳ Ｐゴシック" charset="-128"/>
            </a:endParaRPr>
          </a:p>
        </p:txBody>
      </p:sp>
      <p:sp>
        <p:nvSpPr>
          <p:cNvPr id="73731" name="Slide Number Placeholder 3"/>
          <p:cNvSpPr>
            <a:spLocks noGrp="1"/>
          </p:cNvSpPr>
          <p:nvPr>
            <p:ph type="sldNum" sz="quarter" idx="5"/>
          </p:nvPr>
        </p:nvSpPr>
        <p:spPr bwMode="auto">
          <a:noFill/>
          <a:ln>
            <a:miter lim="800000"/>
            <a:headEnd/>
            <a:tailEnd/>
          </a:ln>
        </p:spPr>
        <p:txBody>
          <a:bodyPr/>
          <a:lstStyle/>
          <a:p>
            <a:fld id="{D930EAE2-F69B-4776-B97C-C54CAC45C104}" type="slidenum">
              <a:rPr lang="en-US" smtClean="0">
                <a:latin typeface="Calibri" pitchFamily="34" charset="0"/>
                <a:ea typeface="ヒラギノ角ゴ Pro W3"/>
                <a:cs typeface="ヒラギノ角ゴ Pro W3"/>
              </a:rPr>
              <a:pPr/>
              <a:t>2</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96335885-CC88-4970-99BD-FE2E82A339C0}" type="slidenum">
              <a:rPr lang="en-US" smtClean="0"/>
              <a:pPr/>
              <a:t>3</a:t>
            </a:fld>
            <a:endParaRPr lang="en-US" dirty="0"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EA533290-4D67-4AC3-BEA2-51079DBDA715}" type="slidenum">
              <a:rPr lang="en-US" smtClean="0"/>
              <a:pPr/>
              <a:t>4</a:t>
            </a:fld>
            <a:endParaRPr lang="en-US" dirty="0"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2E17C470-C161-4316-809A-39C30786E6F3}" type="slidenum">
              <a:rPr lang="en-US" smtClean="0"/>
              <a:pPr/>
              <a:t>5</a:t>
            </a:fld>
            <a:endParaRPr lang="en-US" dirty="0"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892DDEC3-2E16-4004-9E23-A7B3B951DDA0}" type="slidenum">
              <a:rPr lang="en-US" smtClean="0"/>
              <a:pPr/>
              <a:t>6</a:t>
            </a:fld>
            <a:endParaRPr lang="en-US" dirty="0"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D927BA27-9A27-4EC6-BDFE-6B31333725B2}" type="slidenum">
              <a:rPr lang="en-US" smtClean="0"/>
              <a:pPr/>
              <a:t>7</a:t>
            </a:fld>
            <a:endParaRPr lang="en-US" dirty="0"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2A3D7B05-8A61-4542-83EE-B2CEE354A5E7}" type="slidenum">
              <a:rPr lang="en-US" smtClean="0"/>
              <a:pPr/>
              <a:t>8</a:t>
            </a:fld>
            <a:endParaRPr lang="en-US" dirty="0"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a:lstStyle/>
          <a:p>
            <a:r>
              <a:rPr lang="en-US" dirty="0" smtClean="0"/>
              <a:t>Information can be collected by mail, telephone, personal interview, or online. Table shows the strengths and weaknesses of each contact method.</a:t>
            </a:r>
          </a:p>
          <a:p>
            <a:r>
              <a:rPr lang="en-US" i="1" dirty="0" smtClean="0"/>
              <a:t>Mail questionnaires</a:t>
            </a:r>
            <a:r>
              <a:rPr lang="en-US" dirty="0" smtClean="0"/>
              <a:t> can be used to collect large amounts of information at a low cost per respondent. Respondents may give more honest answers to more personal questions on a mail questionnaire than to an unknown interviewer in person or over the phone. Also, no interviewer is involved to bias respondents’ answers.</a:t>
            </a:r>
          </a:p>
          <a:p>
            <a:r>
              <a:rPr lang="en-US" dirty="0" smtClean="0"/>
              <a:t>However, mail questionnaires are not very flexible; all respondents answer the same questions in a fixed order. Mail surveys usually take longer to complete, and the response rate—the number of people returning completed questionnaires—is often very low. Finally, the researcher often has little control over the mail questionnaire sample. Even with a good mailing list, it is hard to control </a:t>
            </a:r>
            <a:r>
              <a:rPr lang="en-US" i="1" dirty="0" smtClean="0"/>
              <a:t>whom</a:t>
            </a:r>
            <a:r>
              <a:rPr lang="en-US" dirty="0" smtClean="0"/>
              <a:t> at a particular address fills out the questionnaire. As a result of the shortcomings, more and more marketers are now shifting to faster, more flexible, and lower cost e-mail and online surveys.</a:t>
            </a:r>
          </a:p>
          <a:p>
            <a:r>
              <a:rPr lang="en-US" i="1" dirty="0" smtClean="0"/>
              <a:t>Telephone interviewing</a:t>
            </a:r>
            <a:r>
              <a:rPr lang="en-US" dirty="0" smtClean="0"/>
              <a:t> is one of the best methods for gathering information quickly, and it provides greater flexibility than mail questionnaires. Interviewers can explain difficult questions and, depending on the answers they receive, skip some questions or probe on others. Response rates tend to be higher than with mail questionnaires, and interviewers can ask to speak to respondents with the desired characteristics or even by name.</a:t>
            </a:r>
          </a:p>
          <a:p>
            <a:r>
              <a:rPr lang="en-US" dirty="0" smtClean="0"/>
              <a:t>However, with telephone interviewing, the cost per respondent is higher than with mail or online questionnaires. Also, people may not want to discuss personal questions with an interviewer. The method introduces interviewer bias—the way interviewers talk, how they ask questions, and other differences that may affect respondents’ answers. Finally, in this age of do-not-call lists and promotion-harassed consumers, potential survey respondents are increasingly hanging up on telephone interviewers rather than talking with them.</a:t>
            </a:r>
          </a:p>
          <a:p>
            <a:r>
              <a:rPr lang="en-US" i="1" dirty="0" smtClean="0"/>
              <a:t>Personal interviewing</a:t>
            </a:r>
            <a:r>
              <a:rPr lang="en-US" dirty="0" smtClean="0"/>
              <a:t> takes two forms: individual interviewing and group interviewing. </a:t>
            </a:r>
            <a:r>
              <a:rPr lang="en-US" i="1" dirty="0" smtClean="0"/>
              <a:t>Individual interviewing</a:t>
            </a:r>
            <a:r>
              <a:rPr lang="en-US" dirty="0" smtClean="0"/>
              <a:t> involves talking with people in their homes or offices, on the street, or in shopping malls. Such interviewing is flexible. Trained interviewers can guide interviews, explain difficult questions, and explore issues as the situation requires. They can show subjects actual products, advertisements, or packages and observe reactions and behavior. However, individual personal interviews may cost three to four times as much as telephone interviews.</a:t>
            </a:r>
          </a:p>
          <a:p>
            <a:endParaRPr lang="en-US" dirty="0" smtClean="0"/>
          </a:p>
        </p:txBody>
      </p:sp>
      <p:sp>
        <p:nvSpPr>
          <p:cNvPr id="57347" name="Slide Number Placeholder 3"/>
          <p:cNvSpPr>
            <a:spLocks noGrp="1"/>
          </p:cNvSpPr>
          <p:nvPr>
            <p:ph type="sldNum" sz="quarter" idx="5"/>
          </p:nvPr>
        </p:nvSpPr>
        <p:spPr bwMode="auto">
          <a:noFill/>
          <a:ln>
            <a:miter lim="800000"/>
            <a:headEnd/>
            <a:tailEnd/>
          </a:ln>
        </p:spPr>
        <p:txBody>
          <a:bodyPr/>
          <a:lstStyle/>
          <a:p>
            <a:fld id="{B19665B6-56B2-43FD-9CD1-262A47E046B7}" type="slidenum">
              <a:rPr lang="en-US" smtClean="0">
                <a:latin typeface="Calibri" pitchFamily="34" charset="0"/>
                <a:ea typeface="ヒラギノ角ゴ Pro W3"/>
                <a:cs typeface="ヒラギノ角ゴ Pro W3"/>
              </a:rPr>
              <a:pPr/>
              <a:t>9</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a:lstStyle/>
          <a:p>
            <a:r>
              <a:rPr lang="en-US" b="1" dirty="0" smtClean="0"/>
              <a:t>Note to Instructor</a:t>
            </a:r>
          </a:p>
          <a:p>
            <a:endParaRPr lang="en-US" b="1" dirty="0" smtClean="0"/>
          </a:p>
          <a:p>
            <a:r>
              <a:rPr lang="en-US" b="1" dirty="0" smtClean="0"/>
              <a:t>Discussion Question</a:t>
            </a:r>
          </a:p>
          <a:p>
            <a:r>
              <a:rPr lang="en-US" i="1" dirty="0" smtClean="0"/>
              <a:t>Ask students if they have been participants in or worked as researchers on a professional focus group. </a:t>
            </a:r>
          </a:p>
          <a:p>
            <a:r>
              <a:rPr lang="en-US" dirty="0" smtClean="0"/>
              <a:t>Ask them about the product, the other participants, and the results the researcher obtained. Ask them to put themselves in the role of the moderator and ask them what problems they might have when running the focus group. </a:t>
            </a:r>
          </a:p>
          <a:p>
            <a:r>
              <a:rPr lang="en-US" dirty="0" smtClean="0"/>
              <a:t>A partial list might include:</a:t>
            </a:r>
          </a:p>
          <a:p>
            <a:pPr>
              <a:buFontTx/>
              <a:buChar char="•"/>
            </a:pPr>
            <a:r>
              <a:rPr lang="en-US" dirty="0" smtClean="0"/>
              <a:t>Over-participants</a:t>
            </a:r>
          </a:p>
          <a:p>
            <a:pPr>
              <a:buFontTx/>
              <a:buChar char="•"/>
            </a:pPr>
            <a:r>
              <a:rPr lang="en-US" dirty="0" smtClean="0"/>
              <a:t>Quiet participants</a:t>
            </a:r>
          </a:p>
          <a:p>
            <a:pPr>
              <a:buFontTx/>
              <a:buChar char="•"/>
            </a:pPr>
            <a:r>
              <a:rPr lang="en-US" dirty="0" smtClean="0"/>
              <a:t>Keeping the group on track</a:t>
            </a:r>
          </a:p>
          <a:p>
            <a:pPr>
              <a:buFontTx/>
              <a:buChar char="•"/>
            </a:pPr>
            <a:r>
              <a:rPr lang="en-US" dirty="0" smtClean="0"/>
              <a:t>Meeting the needs of the client</a:t>
            </a:r>
          </a:p>
          <a:p>
            <a:pPr>
              <a:buFontTx/>
              <a:buChar char="•"/>
            </a:pPr>
            <a:endParaRPr lang="en-US" dirty="0" smtClean="0"/>
          </a:p>
          <a:p>
            <a:r>
              <a:rPr lang="en-US" i="1" dirty="0" smtClean="0"/>
              <a:t>Group interviewing</a:t>
            </a:r>
            <a:r>
              <a:rPr lang="en-US" dirty="0" smtClean="0"/>
              <a:t> consists of inviting six to ten people to meet with a trained moderator to talk about a product, service, or organization. Participants normally are paid a small sum for attending. A moderator encourages free and easy discussion, hoping that group interactions will bring out actual feelings and thoughts. At the same time, the moderator “focuses” the discussion—hence the name </a:t>
            </a:r>
            <a:r>
              <a:rPr lang="en-US" b="1" dirty="0" smtClean="0"/>
              <a:t>focus group interviewing</a:t>
            </a:r>
            <a:r>
              <a:rPr lang="en-US" dirty="0" smtClean="0"/>
              <a:t>.</a:t>
            </a:r>
          </a:p>
          <a:p>
            <a:r>
              <a:rPr lang="en-US" dirty="0" smtClean="0"/>
              <a:t>In traditional focus groups, researchers and marketers watch the focus group discussions from behind a one-way mirror and record comments in writing or on video for later study. Focus group researchers often use videoconferencing and Internet technology to connect marketers in distant locations with live focus group action. Using cameras and two-way sound systems, marketing executives in a far-off boardroom can look in and listen, using remote controls to zoom in on faces and pan the focus group at will.</a:t>
            </a:r>
          </a:p>
          <a:p>
            <a:r>
              <a:rPr lang="en-US" dirty="0" smtClean="0"/>
              <a:t>Along with observational research, focus group interviewing has become one of the major qualitative marketing research tools for gaining fresh insights into consumer thoughts and feelings. In focus group settings, researchers not only hear consumer ideas and opinions, they can also observe facial expressions, body movements, group interplay, and conversational flows. However, focus group studies present some challenges. They usually employ small samples to keep time and costs down, and it may be hard to generalize from the results. Moreover, consumers in focus groups are not always open and honest about their real feelings, behavior, and intentions in front of other people.</a:t>
            </a:r>
          </a:p>
          <a:p>
            <a:r>
              <a:rPr lang="en-US" dirty="0" smtClean="0"/>
              <a:t>To overcome these problems, many researchers are tinkering with the focus group design. Some companies use </a:t>
            </a:r>
            <a:r>
              <a:rPr lang="en-US" i="1" dirty="0" smtClean="0"/>
              <a:t>immersion groups</a:t>
            </a:r>
            <a:r>
              <a:rPr lang="en-US" dirty="0" smtClean="0"/>
              <a:t>—small groups of consumers who interact directly and informally with product designers without a focus group moderator present. Other researchers are changing the environments in which they conduct focus groups to help consumers relax and elicit more authentic responses. </a:t>
            </a:r>
          </a:p>
          <a:p>
            <a:pPr>
              <a:buFontTx/>
              <a:buChar char="•"/>
            </a:pPr>
            <a:endParaRPr lang="en-US" dirty="0" smtClean="0"/>
          </a:p>
        </p:txBody>
      </p:sp>
      <p:sp>
        <p:nvSpPr>
          <p:cNvPr id="59395" name="Slide Number Placeholder 3"/>
          <p:cNvSpPr>
            <a:spLocks noGrp="1"/>
          </p:cNvSpPr>
          <p:nvPr>
            <p:ph type="sldNum" sz="quarter" idx="5"/>
          </p:nvPr>
        </p:nvSpPr>
        <p:spPr bwMode="auto">
          <a:noFill/>
          <a:ln>
            <a:miter lim="800000"/>
            <a:headEnd/>
            <a:tailEnd/>
          </a:ln>
        </p:spPr>
        <p:txBody>
          <a:bodyPr/>
          <a:lstStyle/>
          <a:p>
            <a:fld id="{0F80BDE8-0BD8-4CC2-9D31-E68D71757C58}" type="slidenum">
              <a:rPr lang="en-US" smtClean="0">
                <a:latin typeface="Calibri" pitchFamily="34" charset="0"/>
                <a:ea typeface="ヒラギノ角ゴ Pro W3"/>
                <a:cs typeface="ヒラギノ角ゴ Pro W3"/>
              </a:rPr>
              <a:pPr/>
              <a:t>10</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p:txBody>
          <a:bodyPr/>
          <a:lstStyle/>
          <a:p>
            <a:pPr>
              <a:lnSpc>
                <a:spcPct val="80000"/>
              </a:lnSpc>
            </a:pPr>
            <a:endParaRPr lang="en-US" sz="800" dirty="0" smtClean="0"/>
          </a:p>
          <a:p>
            <a:pPr>
              <a:lnSpc>
                <a:spcPct val="80000"/>
              </a:lnSpc>
            </a:pPr>
            <a:r>
              <a:rPr lang="en-US" sz="800" dirty="0" smtClean="0"/>
              <a:t>The growth of the Internet has had a dramatic impact on how marketing research is conducted. Increasingly, researchers are collecting primary data through </a:t>
            </a:r>
            <a:r>
              <a:rPr lang="en-US" sz="800" b="1" dirty="0" smtClean="0"/>
              <a:t>online marketing research</a:t>
            </a:r>
            <a:r>
              <a:rPr lang="en-US" sz="800" dirty="0" smtClean="0"/>
              <a:t>: Internet surveys, online panels, experiments, and online focus groups and brand communities. </a:t>
            </a:r>
          </a:p>
          <a:p>
            <a:pPr>
              <a:lnSpc>
                <a:spcPct val="80000"/>
              </a:lnSpc>
            </a:pPr>
            <a:r>
              <a:rPr lang="en-US" sz="800" dirty="0" smtClean="0"/>
              <a:t>Online research can take many forms. A company can use the Internet as a survey medium: It can include a questionnaire on its website or use e‑mail to invite people to answer questions, create online panels that provide regular feedback, or conduct live discussions or online focus groups. Researchers can also conduct online experiments. They can experiment with different prices, headlines, or product features on different Web or mobile sites or at different times to learn the relative effectiveness of their offers. They can set up virtual shopping environments and use them to test new products and marketing programs. Or a company can learn about the behavior of online customers by following their click streams as they visit the online site and move to other sites.</a:t>
            </a:r>
          </a:p>
          <a:p>
            <a:pPr>
              <a:lnSpc>
                <a:spcPct val="80000"/>
              </a:lnSpc>
            </a:pPr>
            <a:r>
              <a:rPr lang="en-US" sz="800" dirty="0" smtClean="0"/>
              <a:t>The Internet is especially well suited to </a:t>
            </a:r>
            <a:r>
              <a:rPr lang="en-US" sz="800" i="1" dirty="0" smtClean="0"/>
              <a:t>quantitative</a:t>
            </a:r>
            <a:r>
              <a:rPr lang="en-US" sz="800" dirty="0" smtClean="0"/>
              <a:t> research—for example, conducting marketing surveys and collecting data. More than three-quarters of all Americans now have access to the Internet, making it a fertile channel for reaching a broad cross-section of consumers. As response rates for traditional survey approaches decline and costs increase, the Internet is quickly replacing mail and the telephone as the dominant data collection methodology. </a:t>
            </a:r>
          </a:p>
          <a:p>
            <a:pPr>
              <a:lnSpc>
                <a:spcPct val="80000"/>
              </a:lnSpc>
            </a:pPr>
            <a:r>
              <a:rPr lang="en-US" sz="800" dirty="0" smtClean="0"/>
              <a:t>Internet-based survey research offers many advantages over traditional phone, mail, and personal interviewing approaches. The most obvious advantages are speed and low costs. By going online, researchers can quickly and easily distribute Internet surveys to thousands of respondents simultaneously via e-mail or by posting them on selected online sites. Responses can be almost instantaneous, and because respondents themselves enter the information, researchers can tabulate, review, and share research data as the information arrives.</a:t>
            </a:r>
          </a:p>
          <a:p>
            <a:pPr>
              <a:lnSpc>
                <a:spcPct val="80000"/>
              </a:lnSpc>
            </a:pPr>
            <a:r>
              <a:rPr lang="en-US" sz="800" dirty="0" smtClean="0"/>
              <a:t>Just as marketing researchers have rushed to use the Internet for quantitative surveys and data collection, they are now also adopting </a:t>
            </a:r>
            <a:r>
              <a:rPr lang="en-US" sz="800" i="1" dirty="0" smtClean="0"/>
              <a:t>qualitative</a:t>
            </a:r>
            <a:r>
              <a:rPr lang="en-US" sz="800" dirty="0" smtClean="0"/>
              <a:t> Internet-based research approaches, such as online focus groups, blogs, and social networks. The Internet can provide a fast, low-cost way to gain qualitative customer insights.</a:t>
            </a:r>
          </a:p>
          <a:p>
            <a:pPr>
              <a:lnSpc>
                <a:spcPct val="80000"/>
              </a:lnSpc>
            </a:pPr>
            <a:r>
              <a:rPr lang="en-US" sz="800" dirty="0" smtClean="0"/>
              <a:t>A primary qualitative Internet-based research approach is </a:t>
            </a:r>
            <a:r>
              <a:rPr lang="en-US" sz="800" b="1" dirty="0" smtClean="0"/>
              <a:t>online focus groups</a:t>
            </a:r>
            <a:r>
              <a:rPr lang="en-US" sz="800" dirty="0" smtClean="0"/>
              <a:t>. For example, online research firm FocusVision offer its InterVu service, which harnesses the power of Web conferencing to conduct focus groups with participants at remote locations, anywhere in the world at any time. Using their own Webcams, InterVu participants can log on to focus sessions from their homes or offices and see, hear, and react to each other in real-time, face-to-face discussions. Such focus groups can be conducted in any language and viewed with simultaneous translation. They work well for bringing together people from different parts of the country or world at low cost. Researchers can view the sessions in real-time from just about anywhere, eliminating travel, lodging, and facility costs. Finally, although online focus groups require some advance scheduling, results are almost immediate.</a:t>
            </a:r>
          </a:p>
          <a:p>
            <a:pPr>
              <a:lnSpc>
                <a:spcPct val="80000"/>
              </a:lnSpc>
            </a:pPr>
            <a:r>
              <a:rPr lang="en-US" sz="800" dirty="0" smtClean="0"/>
              <a:t>Although growing rapidly, both quantitative and qualitative Internet-based research have some drawbacks. One major problem is controlling who’s in the online sample. Without seeing respondents, it’s difficult to know who they really are. To overcome such sample and context problems, many online research firms use opt-in communities and respondent panels. Alternatively, many companies are now developing their own custom social networks and using them to gain customer inputs and insights. </a:t>
            </a:r>
          </a:p>
        </p:txBody>
      </p:sp>
      <p:sp>
        <p:nvSpPr>
          <p:cNvPr id="61443" name="Slide Number Placeholder 3"/>
          <p:cNvSpPr>
            <a:spLocks noGrp="1"/>
          </p:cNvSpPr>
          <p:nvPr>
            <p:ph type="sldNum" sz="quarter" idx="5"/>
          </p:nvPr>
        </p:nvSpPr>
        <p:spPr bwMode="auto">
          <a:noFill/>
          <a:ln>
            <a:miter lim="800000"/>
            <a:headEnd/>
            <a:tailEnd/>
          </a:ln>
        </p:spPr>
        <p:txBody>
          <a:bodyPr/>
          <a:lstStyle/>
          <a:p>
            <a:fld id="{4394EBF7-BC2D-4792-B571-D67D8624A0F4}" type="slidenum">
              <a:rPr lang="en-US" smtClean="0">
                <a:latin typeface="Calibri" pitchFamily="34" charset="0"/>
                <a:ea typeface="ヒラギノ角ゴ Pro W3"/>
                <a:cs typeface="ヒラギノ角ゴ Pro W3"/>
              </a:rPr>
              <a:pPr/>
              <a:t>11</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a:lstStyle/>
          <a:p>
            <a:endParaRPr lang="en-US" dirty="0" smtClean="0"/>
          </a:p>
          <a:p>
            <a:r>
              <a:rPr lang="en-US" dirty="0" smtClean="0"/>
              <a:t>Online research also usually costs much less than research conducted through mail, phone, or personal interviews. Using the Internet eliminates most of the postage, phone, interviewer, and data-handling costs associated with the other approaches. Moreover, sample size has little impact on costs. Once the questionnaire is set up, there’s little difference in cost between 10 respondents and 10,000 respondents on the Internet. </a:t>
            </a:r>
          </a:p>
          <a:p>
            <a:r>
              <a:rPr lang="en-US" dirty="0" smtClean="0"/>
              <a:t>Its low cost puts online research well within the reach of almost any business, large or small. In fact, with the Internet, what was once the domain of research experts is now available to almost any would-be researcher. Even smaller, less sophisticated researchers can use online survey services such as Snap Surveys (www.snapsurveys.com) and SurveyMonkey (www.surveymonkey.com) to create, publish, and distribute their own custom surveys in minutes.</a:t>
            </a:r>
          </a:p>
          <a:p>
            <a:r>
              <a:rPr lang="en-US" dirty="0" smtClean="0"/>
              <a:t>Internet-based surveys also tend to be more interactive and engaging, easier to complete, and less intrusive than traditional phone or mail surveys. As a result, they usually garner higher response rates. The Internet is an excellent medium for reaching the hard-to-reach consumer—for example, the often-elusive teen, single, affluent, and well-educated audiences. It’s also good for reaching working mothers and other people who lead busy lives. Such people are well represented online, and they can respond in their own space and at their own convenience.</a:t>
            </a:r>
          </a:p>
        </p:txBody>
      </p:sp>
      <p:sp>
        <p:nvSpPr>
          <p:cNvPr id="63491" name="Slide Number Placeholder 3"/>
          <p:cNvSpPr>
            <a:spLocks noGrp="1"/>
          </p:cNvSpPr>
          <p:nvPr>
            <p:ph type="sldNum" sz="quarter" idx="5"/>
          </p:nvPr>
        </p:nvSpPr>
        <p:spPr bwMode="auto">
          <a:noFill/>
          <a:ln>
            <a:miter lim="800000"/>
            <a:headEnd/>
            <a:tailEnd/>
          </a:ln>
        </p:spPr>
        <p:txBody>
          <a:bodyPr/>
          <a:lstStyle/>
          <a:p>
            <a:fld id="{2A9A2C05-A420-4C38-B606-550A470DB9C6}" type="slidenum">
              <a:rPr lang="en-US" smtClean="0">
                <a:latin typeface="Calibri" pitchFamily="34" charset="0"/>
                <a:ea typeface="ヒラギノ角ゴ Pro W3"/>
                <a:cs typeface="ヒラギノ角ゴ Pro W3"/>
              </a:rPr>
              <a:pPr/>
              <a:t>12</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a:lstStyle/>
          <a:p>
            <a:endParaRPr lang="en-US" dirty="0" smtClean="0"/>
          </a:p>
          <a:p>
            <a:r>
              <a:rPr lang="en-US" dirty="0" smtClean="0"/>
              <a:t>Online research also usually costs much less than research conducted through mail, phone, or personal interviews. Using the Internet eliminates most of the postage, phone, interviewer, and data-handling costs associated with the other approaches. Moreover, sample size has little impact on costs. Once the questionnaire is set up, there’s little difference in cost between 10 respondents and 10,000 respondents on the Internet. </a:t>
            </a:r>
          </a:p>
          <a:p>
            <a:r>
              <a:rPr lang="en-US" dirty="0" smtClean="0"/>
              <a:t>Its low cost puts online research well within the reach of almost any business, large or small. In fact, with the Internet, what was once the domain of research experts is now available to almost any would-be researcher. Even smaller, less sophisticated researchers can use online survey services such as Snap Surveys (www.snapsurveys.com) and SurveyMonkey (www.surveymonkey.com) to create, publish, and distribute their own custom surveys in minutes.</a:t>
            </a:r>
          </a:p>
          <a:p>
            <a:r>
              <a:rPr lang="en-US" dirty="0" smtClean="0"/>
              <a:t>Internet-based surveys also tend to be more interactive and engaging, easier to complete, and less intrusive than traditional phone or mail surveys. As a result, they usually garner higher response rates. The Internet is an excellent medium for reaching the hard-to-reach consumer—for example, the often-elusive teen, single, affluent, and well-educated audiences. It’s also good for reaching working mothers and other people who lead busy lives. Such people are well represented online, and they can respond in their own space and at their own convenience.</a:t>
            </a:r>
          </a:p>
        </p:txBody>
      </p:sp>
      <p:sp>
        <p:nvSpPr>
          <p:cNvPr id="63491" name="Slide Number Placeholder 3"/>
          <p:cNvSpPr>
            <a:spLocks noGrp="1"/>
          </p:cNvSpPr>
          <p:nvPr>
            <p:ph type="sldNum" sz="quarter" idx="5"/>
          </p:nvPr>
        </p:nvSpPr>
        <p:spPr bwMode="auto">
          <a:noFill/>
          <a:ln>
            <a:miter lim="800000"/>
            <a:headEnd/>
            <a:tailEnd/>
          </a:ln>
        </p:spPr>
        <p:txBody>
          <a:bodyPr/>
          <a:lstStyle/>
          <a:p>
            <a:fld id="{2A9A2C05-A420-4C38-B606-550A470DB9C6}" type="slidenum">
              <a:rPr lang="en-US" smtClean="0">
                <a:latin typeface="Calibri" pitchFamily="34" charset="0"/>
                <a:ea typeface="ヒラギノ角ゴ Pro W3"/>
                <a:cs typeface="ヒラギノ角ゴ Pro W3"/>
              </a:rPr>
              <a:pPr/>
              <a:t>13</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BEF82BB4-40F3-40A5-921F-F74F3AFC3331}" type="slidenum">
              <a:rPr lang="en-US" smtClean="0"/>
              <a:pPr/>
              <a:t>14</a:t>
            </a:fld>
            <a:endParaRPr lang="en-US" dirty="0"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721F0C0F-DD6E-476B-BF13-1C85F2D9A04D}" type="slidenum">
              <a:rPr lang="en-US" smtClean="0"/>
              <a:pPr/>
              <a:t>15</a:t>
            </a:fld>
            <a:endParaRPr lang="en-US" dirty="0"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93C0D2DF-08F5-471E-9062-75D49DDC2A97}" type="slidenum">
              <a:rPr lang="en-US" smtClean="0"/>
              <a:pPr/>
              <a:t>16</a:t>
            </a:fld>
            <a:endParaRPr lang="en-US" dirty="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noTextEdi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a:lstStyle/>
          <a:p>
            <a:r>
              <a:rPr lang="en-US" dirty="0" smtClean="0"/>
              <a:t>The researcher next puts the marketing research plan into action. This involves collecting, processing, and analyzing the information. Data collection can be carried out by the company’s marketing research staff or outside firms. Researchers should watch closely to make sure that the plan is implemented correctly. They must guard against problems of interacting with respondents, with the quality of participants’ responses, and with interviewers who make mistakes or take shortcuts.</a:t>
            </a:r>
          </a:p>
          <a:p>
            <a:r>
              <a:rPr lang="en-US" dirty="0" smtClean="0"/>
              <a:t>Researchers must also process and analyze the collected data to isolate important information and insight. They need to check data for accuracy and completeness and code it for analysis. The researchers then tabulate the results and compute statistical measures.</a:t>
            </a:r>
          </a:p>
          <a:p>
            <a:r>
              <a:rPr lang="en-US" b="1" dirty="0" smtClean="0"/>
              <a:t>Interpreting and Reporting the Findings</a:t>
            </a:r>
          </a:p>
          <a:p>
            <a:r>
              <a:rPr lang="en-US" dirty="0" smtClean="0"/>
              <a:t>The market researcher must now interpret the findings, draw conclusions, and report them to management. The researcher should not try to overwhelm managers with numbers and fancy statistical techniques. Rather, the researcher should present important findings and insights that are useful in the major decisions faced by management.</a:t>
            </a:r>
          </a:p>
          <a:p>
            <a:r>
              <a:rPr lang="en-US" dirty="0" smtClean="0"/>
              <a:t>However, interpretation should not be left only to researchers. Although they are often experts in research design and statistics, the marketing manager knows more about the problem and the decisions that must be made. The best research means little if the manager blindly accepts faulty interpretations from the researcher. Similarly, managers may be biased. They might tend to accept research results that show what they expected and reject those that they did not expect or hope for. In many cases, findings can be interpreted in different ways, and discussions between researchers and managers will help point to the best interpretations. Thus, managers and researchers must work together closely when interpreting research results, and both must share responsibility for the research process and resulting decisions.</a:t>
            </a:r>
          </a:p>
        </p:txBody>
      </p:sp>
      <p:sp>
        <p:nvSpPr>
          <p:cNvPr id="75779" name="Slide Number Placeholder 3"/>
          <p:cNvSpPr>
            <a:spLocks noGrp="1"/>
          </p:cNvSpPr>
          <p:nvPr>
            <p:ph type="sldNum" sz="quarter" idx="5"/>
          </p:nvPr>
        </p:nvSpPr>
        <p:spPr bwMode="auto">
          <a:noFill/>
          <a:ln>
            <a:miter lim="800000"/>
            <a:headEnd/>
            <a:tailEnd/>
          </a:ln>
        </p:spPr>
        <p:txBody>
          <a:bodyPr/>
          <a:lstStyle/>
          <a:p>
            <a:fld id="{A8FD980A-70C2-449D-8D75-0C78349013BF}" type="slidenum">
              <a:rPr lang="en-US" smtClean="0">
                <a:latin typeface="Calibri" pitchFamily="34" charset="0"/>
                <a:ea typeface="ヒラギノ角ゴ Pro W3"/>
                <a:cs typeface="ヒラギノ角ゴ Pro W3"/>
              </a:rPr>
              <a:pPr/>
              <a:t>17</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AD0B12C0-6704-41AB-882F-42C4A5C7D0BF}" type="slidenum">
              <a:rPr lang="en-US" smtClean="0"/>
              <a:pPr/>
              <a:t>18</a:t>
            </a:fld>
            <a:endParaRPr lang="en-US" dirty="0"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p:txBody>
          <a:bodyPr/>
          <a:lstStyle/>
          <a:p>
            <a:pPr>
              <a:lnSpc>
                <a:spcPct val="80000"/>
              </a:lnSpc>
            </a:pPr>
            <a:r>
              <a:rPr lang="en-US" sz="700" b="1" dirty="0" smtClean="0"/>
              <a:t>Customer Relationship Management</a:t>
            </a:r>
          </a:p>
          <a:p>
            <a:pPr>
              <a:lnSpc>
                <a:spcPct val="80000"/>
              </a:lnSpc>
            </a:pPr>
            <a:r>
              <a:rPr lang="en-US" sz="700" dirty="0" smtClean="0"/>
              <a:t>The question of how best to analyze and use individual customer data presents special problems. Most companies are awash in information about their customers. In fact, smart companies capture information at every possible customer </a:t>
            </a:r>
            <a:r>
              <a:rPr lang="en-US" sz="700" i="1" dirty="0" smtClean="0"/>
              <a:t>touch point</a:t>
            </a:r>
            <a:r>
              <a:rPr lang="en-US" sz="700" dirty="0" smtClean="0"/>
              <a:t>. These touch points include customer purchases, sales force contacts, service and support calls, online site visits, satisfaction surveys, credit and payment interactions, market research studies—every contact between a customer and a company.</a:t>
            </a:r>
          </a:p>
          <a:p>
            <a:pPr>
              <a:lnSpc>
                <a:spcPct val="80000"/>
              </a:lnSpc>
            </a:pPr>
            <a:r>
              <a:rPr lang="en-US" sz="700" dirty="0" smtClean="0"/>
              <a:t>Unfortunately, this information is usually scattered widely across the organization. It is buried deep in the separate databases and records of different company departments. To overcome such problems, many companies are now turning to </a:t>
            </a:r>
            <a:r>
              <a:rPr lang="en-US" sz="700" b="1" dirty="0" smtClean="0"/>
              <a:t>customer relationship management (CRM)</a:t>
            </a:r>
            <a:r>
              <a:rPr lang="en-US" sz="700" dirty="0" smtClean="0"/>
              <a:t> to manage detailed information about individual customers and carefully manage customer touch points to maximize customer loyalty.</a:t>
            </a:r>
          </a:p>
          <a:p>
            <a:pPr>
              <a:lnSpc>
                <a:spcPct val="80000"/>
              </a:lnSpc>
            </a:pPr>
            <a:r>
              <a:rPr lang="en-US" sz="700" dirty="0" smtClean="0"/>
              <a:t>CRM consists of sophisticated software and analytical tools from companies such as Oracle, Microsoft, Salesforce.com, and SAS that integrate customer information from all sources, analyze it in depth, and apply the results to build stronger customer relationships. CRM integrates everything that a company’s sales, service, and marketing teams know about individual customers, providing a 360-degree view of the customer relationship. </a:t>
            </a:r>
          </a:p>
          <a:p>
            <a:pPr>
              <a:lnSpc>
                <a:spcPct val="80000"/>
              </a:lnSpc>
            </a:pPr>
            <a:r>
              <a:rPr lang="en-US" sz="700" dirty="0" smtClean="0"/>
              <a:t>CRM analysts develop </a:t>
            </a:r>
            <a:r>
              <a:rPr lang="en-US" sz="700" i="1" dirty="0" smtClean="0"/>
              <a:t>data warehouses</a:t>
            </a:r>
            <a:r>
              <a:rPr lang="en-US" sz="700" dirty="0" smtClean="0"/>
              <a:t> and use sophisticated </a:t>
            </a:r>
            <a:r>
              <a:rPr lang="en-US" sz="700" i="1" dirty="0" smtClean="0"/>
              <a:t>data mining</a:t>
            </a:r>
            <a:r>
              <a:rPr lang="en-US" sz="700" dirty="0" smtClean="0"/>
              <a:t> techniques to unearth the riches hidden in customer data. A data warehouse is a company-wide electronic database of finely detailed customer information that needs to be sifted through for gems. The purpose of a data warehouse is not only to gather information but also to pull it together into a central, accessible location. Then, once the data warehouse brings the data together, the company uses high-powered data mining techniques to sift through the mounds of data and dig out interesting findings about customers.</a:t>
            </a:r>
          </a:p>
          <a:p>
            <a:pPr>
              <a:lnSpc>
                <a:spcPct val="80000"/>
              </a:lnSpc>
            </a:pPr>
            <a:r>
              <a:rPr lang="en-US" sz="700" dirty="0" smtClean="0"/>
              <a:t>These findings often lead to marketing opportunities. For example, Macy’s digs deeply into customer data and uses the insights gained to personalize its customers’ shopping experiences:</a:t>
            </a:r>
          </a:p>
          <a:p>
            <a:pPr>
              <a:lnSpc>
                <a:spcPct val="80000"/>
              </a:lnSpc>
            </a:pPr>
            <a:r>
              <a:rPr lang="en-US" sz="700" dirty="0" smtClean="0"/>
              <a:t>Seventy percent of Americans visit a Macy’s store or its website at least once a year. “We don’t need more customers—we need the customers we have to spend more time with us,” says Macy’s chief marketing officer. To that end, Macy’s has assembled a huge database of 30 million households, containing reams of data on individual households, including in-store and online purchases, style preferences and personal motivations, and even browsing patterns at Macy’s websites. As part of its MyMacy’s program, the retailer deeply analyzes the data and uses the resulting insights to hyper-personalize each customer’s experience. “With a business this size, the data they have on their customers is mind-boggling,” says an analyst. “They’re [the ultimate in] one-to-one marketing.”</a:t>
            </a:r>
          </a:p>
          <a:p>
            <a:pPr>
              <a:lnSpc>
                <a:spcPct val="80000"/>
              </a:lnSpc>
            </a:pPr>
            <a:r>
              <a:rPr lang="en-US" sz="700" dirty="0" smtClean="0"/>
              <a:t> For example, Macy’s now sends out up to 500,000 unique versions of a single direct mail catalogue. “My book might look very different from [someone else’s],” says the Macy’s CMO. “I’m not such a great homemaker, but I am a cosmetic, shoe, and jewelry person, so what you might see in my book would be all of those categories.” Similarly, in the digital space, under its “Intelligent Display” initiative, Macy’s can track what customers browse on the company website, then have a relevant display ad appear as they are browsing on another site. Future MyMacy’s actions will include e‑mail, mobile, and website customizations. The ultimate goal of the massive database effort, says the CMO, is to “put the customer at the center of all decisions.” </a:t>
            </a:r>
          </a:p>
          <a:p>
            <a:pPr>
              <a:lnSpc>
                <a:spcPct val="80000"/>
              </a:lnSpc>
            </a:pPr>
            <a:r>
              <a:rPr lang="en-US" sz="700" dirty="0" smtClean="0"/>
              <a:t>By using CRM to understand customers better, companies can provide higher levels of customer service and develop deeper customer relationships. They can use CRM to pinpoint high-value customers, target them more effectively, cross-sell the company’s products, and create offers tailored to specific customer requirements. For example, Caesars Entertainment, the world’s largest casino operator, maintains a vast customer database and uses its CRM system to manage day-to-day relationships with important customers at its 52 casino properties around the world.</a:t>
            </a:r>
          </a:p>
          <a:p>
            <a:pPr>
              <a:lnSpc>
                <a:spcPct val="80000"/>
              </a:lnSpc>
            </a:pPr>
            <a:r>
              <a:rPr lang="en-US" sz="700" dirty="0" smtClean="0"/>
              <a:t>CRM benefits don’t come without costs or risk, either in collecting the original customer data or in maintaining and mining it. The most common CRM mistake is to view CRM as a technology and software solution only. Yet technology alone cannot build profitable customer relationships. Companies can’t improve customer relationships by simply installing some new software. Instead, marketers should start with the fundamentals of managing customer relationships and </a:t>
            </a:r>
            <a:r>
              <a:rPr lang="en-US" sz="700" i="1" dirty="0" smtClean="0"/>
              <a:t>then</a:t>
            </a:r>
            <a:r>
              <a:rPr lang="en-US" sz="700" dirty="0" smtClean="0"/>
              <a:t> employ high-tech solutions. They should focus first on the R—it’s the </a:t>
            </a:r>
            <a:r>
              <a:rPr lang="en-US" sz="700" i="1" dirty="0" smtClean="0"/>
              <a:t>relationship</a:t>
            </a:r>
            <a:r>
              <a:rPr lang="en-US" sz="700" dirty="0" smtClean="0"/>
              <a:t> that CRM is all about.</a:t>
            </a:r>
          </a:p>
          <a:p>
            <a:pPr>
              <a:lnSpc>
                <a:spcPct val="80000"/>
              </a:lnSpc>
            </a:pPr>
            <a:endParaRPr lang="en-US" sz="700" dirty="0" smtClean="0"/>
          </a:p>
        </p:txBody>
      </p:sp>
      <p:sp>
        <p:nvSpPr>
          <p:cNvPr id="2" name="Slide Number Placeholder 3"/>
          <p:cNvSpPr>
            <a:spLocks noGrp="1"/>
          </p:cNvSpPr>
          <p:nvPr>
            <p:ph type="sldNum" sz="quarter" idx="5"/>
          </p:nvPr>
        </p:nvSpPr>
        <p:spPr bwMode="auto">
          <a:noFill/>
          <a:ln>
            <a:miter lim="800000"/>
            <a:headEnd/>
            <a:tailEnd/>
          </a:ln>
        </p:spPr>
        <p:txBody>
          <a:bodyPr/>
          <a:lstStyle/>
          <a:p>
            <a:fld id="{D0478CAF-91FF-49D7-B552-CDC3178FE929}" type="slidenum">
              <a:rPr lang="en-US" smtClean="0">
                <a:latin typeface="Calibri" pitchFamily="34" charset="0"/>
                <a:ea typeface="ヒラギノ角ゴ Pro W3"/>
                <a:cs typeface="ヒラギノ角ゴ Pro W3"/>
              </a:rPr>
              <a:pPr/>
              <a:t>19</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CC315FA2-F7BD-4937-B7C9-F2EF0FCBACD7}" type="slidenum">
              <a:rPr lang="en-US" smtClean="0"/>
              <a:pPr/>
              <a:t>20</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8A59E2DF-D3EA-44D3-8887-1E774B395824}" type="slidenum">
              <a:rPr lang="en-US" smtClean="0"/>
              <a:pPr/>
              <a:t>21</a:t>
            </a:fld>
            <a:endParaRPr lang="en-US" dirty="0"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1FAE42F0-8D16-46C8-B2B2-938A779310A7}" type="slidenum">
              <a:rPr lang="en-US" smtClean="0"/>
              <a:pPr/>
              <a:t>22</a:t>
            </a:fld>
            <a:endParaRPr lang="en-US" dirty="0"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ED92EF8-BA16-490B-AF9F-CFE453747785}" type="slidenum">
              <a:rPr lang="en-US" smtClean="0"/>
              <a:pPr/>
              <a:t>23</a:t>
            </a:fld>
            <a:endParaRPr lang="en-US" dirty="0"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89275DA9-8DFE-433C-8B96-45BBE9BFB776}" type="slidenum">
              <a:rPr lang="en-US" smtClean="0"/>
              <a:pPr/>
              <a:t>24</a:t>
            </a:fld>
            <a:endParaRPr lang="en-US" dirty="0"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BC600A68-45B9-47F7-9310-C4EB6912D8AD}" type="slidenum">
              <a:rPr lang="en-US" smtClean="0"/>
              <a:pPr/>
              <a:t>25</a:t>
            </a:fld>
            <a:endParaRPr lang="en-US" dirty="0"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CB51B8F0-2F96-434C-B965-2883CFAD4558}" type="slidenum">
              <a:rPr lang="en-US" smtClean="0"/>
              <a:pPr/>
              <a:t>26</a:t>
            </a:fld>
            <a:endParaRPr lang="en-US" dirty="0"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bwMode="auto">
          <a:noFill/>
          <a:ln>
            <a:solidFill>
              <a:srgbClr val="000000"/>
            </a:solidFill>
            <a:miter lim="800000"/>
            <a:headEnd/>
            <a:tailEnd/>
          </a:ln>
        </p:spPr>
      </p:sp>
      <p:sp>
        <p:nvSpPr>
          <p:cNvPr id="81922" name="Notes Placeholder 2"/>
          <p:cNvSpPr>
            <a:spLocks noGrp="1"/>
          </p:cNvSpPr>
          <p:nvPr>
            <p:ph type="body" idx="1"/>
          </p:nvPr>
        </p:nvSpPr>
        <p:spPr bwMode="auto">
          <a:noFill/>
        </p:spPr>
        <p:txBody>
          <a:bodyPr/>
          <a:lstStyle/>
          <a:p>
            <a:r>
              <a:rPr lang="en-US" b="1" dirty="0" smtClean="0"/>
              <a:t>Distributing and Using Marketing Information</a:t>
            </a:r>
          </a:p>
          <a:p>
            <a:r>
              <a:rPr lang="en-US" dirty="0" smtClean="0"/>
              <a:t>Marketing information has no value until it is used to gain customer insights and make better marketing decisions. Thus, the marketing information system must make the information readily available to managers and others who need it. In some cases, this means providing managers with regular performance reports, intelligence updates, and reports on the results of research studies.</a:t>
            </a:r>
          </a:p>
          <a:p>
            <a:r>
              <a:rPr lang="en-US" dirty="0" smtClean="0"/>
              <a:t>But marketing managers may also need nonroutine information for special situations and on-the-spot decisions. For example, a sales manager having trouble with a large customer may want a summary of the account’s sales and profitability over the past year. Or a brand manager may want to get a sense of the amount of online buzz surrounding the launch of a recent advertising campaign. These days, therefore, information distribution involves entering information into databases and making it available in a timely, user-friendly way.</a:t>
            </a:r>
          </a:p>
          <a:p>
            <a:r>
              <a:rPr lang="en-US" dirty="0" smtClean="0"/>
              <a:t>Many firms use company </a:t>
            </a:r>
            <a:r>
              <a:rPr lang="en-US" i="1" dirty="0" smtClean="0"/>
              <a:t>intranet</a:t>
            </a:r>
            <a:r>
              <a:rPr lang="en-US" dirty="0" smtClean="0"/>
              <a:t> and internal CRM systems to facilitate this process. These systems provide ready access to research and intelligence information, customer contact information, reports, shared work documents, and more. For example, the CRM system at phone and online gift retailer 1-800-Flowers gives customer-facing employees real-time access to customer information. When a repeat customer calls, the system immediately pulls up data on previous transactions and other contacts, helping reps make the customer’s experience easier and more relevant. For instance, “If a customer usually buys tulips for his wife, we [talk about] our newest and best tulip selections,” says the company’s vice president of customer knowledge management. “No one else in the business is able to connect customer information with real-time transaction data the way we can.”</a:t>
            </a:r>
          </a:p>
          <a:p>
            <a:r>
              <a:rPr lang="en-US" dirty="0" smtClean="0"/>
              <a:t>In addition, companies are increasingly allowing key customers and value-network members to access account, product, and other data on demand through </a:t>
            </a:r>
            <a:r>
              <a:rPr lang="en-US" i="1" dirty="0" smtClean="0"/>
              <a:t>extranets</a:t>
            </a:r>
            <a:r>
              <a:rPr lang="en-US" dirty="0" smtClean="0"/>
              <a:t>. Suppliers, customers, resellers, and select other network members may access a company’s extranet to update their accounts, arrange purchases, and check orders against inventories to improve customer service. For example, Penske Truck Leasing’s extranet site, MyFleetAtPenske.com, lets Penske business customers access all the data about their fleets in one spot and provides an array of tools and applications designed to help fleet managers manage their Penske accounts and maximize efficiency.</a:t>
            </a:r>
          </a:p>
          <a:p>
            <a:r>
              <a:rPr lang="en-US" dirty="0" smtClean="0"/>
              <a:t>Thanks to modern technology, today’s marketing managers can gain direct access to a company’s information system at any time and from virtually anywhere. They can tap into the system from a home office, hotel room, or the local Starbucks—anyplace they can connect on a laptop or smartphone. Such systems allow managers to get the information they need directly and quickly and tailor it to their own needs.</a:t>
            </a:r>
          </a:p>
        </p:txBody>
      </p:sp>
      <p:sp>
        <p:nvSpPr>
          <p:cNvPr id="81923" name="Slide Number Placeholder 3"/>
          <p:cNvSpPr>
            <a:spLocks noGrp="1"/>
          </p:cNvSpPr>
          <p:nvPr>
            <p:ph type="sldNum" sz="quarter" idx="5"/>
          </p:nvPr>
        </p:nvSpPr>
        <p:spPr bwMode="auto">
          <a:noFill/>
          <a:ln>
            <a:miter lim="800000"/>
            <a:headEnd/>
            <a:tailEnd/>
          </a:ln>
        </p:spPr>
        <p:txBody>
          <a:bodyPr/>
          <a:lstStyle/>
          <a:p>
            <a:fld id="{9DFDA2D9-5F0D-47C3-B800-0CB60F4E8901}" type="slidenum">
              <a:rPr lang="en-US" smtClean="0">
                <a:latin typeface="Calibri" pitchFamily="34" charset="0"/>
                <a:ea typeface="ヒラギノ角ゴ Pro W3"/>
                <a:cs typeface="ヒラギノ角ゴ Pro W3"/>
              </a:rPr>
              <a:pPr/>
              <a:t>27</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p:txBody>
          <a:bodyPr>
            <a:normAutofit fontScale="40000" lnSpcReduction="20000"/>
          </a:bodyPr>
          <a:lstStyle/>
          <a:p>
            <a:pPr>
              <a:defRPr/>
            </a:pPr>
            <a:r>
              <a:rPr lang="en-US" b="1" dirty="0" smtClean="0">
                <a:ea typeface="ＭＳ Ｐゴシック" charset="-128"/>
              </a:rPr>
              <a:t>Note to Instructor</a:t>
            </a:r>
          </a:p>
          <a:p>
            <a:pPr>
              <a:defRPr/>
            </a:pPr>
            <a:endParaRPr lang="en-US" b="1" dirty="0" smtClean="0">
              <a:ea typeface="ＭＳ Ｐゴシック" charset="-128"/>
            </a:endParaRPr>
          </a:p>
          <a:p>
            <a:pPr>
              <a:defRPr/>
            </a:pPr>
            <a:r>
              <a:rPr lang="en-US" b="1" dirty="0" smtClean="0">
                <a:ea typeface="ＭＳ Ｐゴシック" charset="-128"/>
              </a:rPr>
              <a:t>Discussion Questions</a:t>
            </a:r>
          </a:p>
          <a:p>
            <a:pPr>
              <a:defRPr/>
            </a:pPr>
            <a:r>
              <a:rPr lang="en-US" i="1" dirty="0" smtClean="0">
                <a:ea typeface="ＭＳ Ｐゴシック" charset="-128"/>
              </a:rPr>
              <a:t>How do you feel about your privacy with online, phone, in-person, or mail surveys? Are some better than others? When might the questions feel like an Invasion of privacy or fraud?</a:t>
            </a:r>
          </a:p>
          <a:p>
            <a:pPr>
              <a:defRPr/>
            </a:pPr>
            <a:endParaRPr lang="en-US" i="1" dirty="0" smtClean="0">
              <a:ea typeface="ＭＳ Ｐゴシック" charset="-128"/>
            </a:endParaRPr>
          </a:p>
          <a:p>
            <a:pPr>
              <a:defRPr/>
            </a:pPr>
            <a:r>
              <a:rPr lang="en-US" dirty="0" smtClean="0">
                <a:ea typeface="ＭＳ Ｐゴシック" charset="-128"/>
              </a:rPr>
              <a:t>Students will mention problems with privacy (health) or fraud (financial questions). They might not mind online as much as telephone research.</a:t>
            </a:r>
          </a:p>
          <a:p>
            <a:pPr>
              <a:defRPr/>
            </a:pPr>
            <a:endParaRPr lang="en-US" dirty="0" smtClean="0">
              <a:ea typeface="ＭＳ Ｐゴシック" charset="-128"/>
            </a:endParaRPr>
          </a:p>
          <a:p>
            <a:pPr>
              <a:defRPr/>
            </a:pPr>
            <a:r>
              <a:rPr lang="en-US" b="1" dirty="0" smtClean="0">
                <a:ea typeface="ＭＳ Ｐゴシック" charset="-128"/>
              </a:rPr>
              <a:t>Marketing Research in Small Businesses and Nonprofit Organizations</a:t>
            </a:r>
          </a:p>
          <a:p>
            <a:pPr>
              <a:defRPr/>
            </a:pPr>
            <a:r>
              <a:rPr lang="en-US" dirty="0" smtClean="0">
                <a:ea typeface="ＭＳ Ｐゴシック" charset="-128"/>
              </a:rPr>
              <a:t>Just like larger firms, small organizations need market information and the customer insights that it can provide. Managers of small businesses and nonprofit organizations often think that marketing research can be done only by experts in large companies with big research budgets. True, large-scale research studies are beyond the budgets of most small businesses. However, many of the marketing research techniques discussed in this chapter also can be used by smaller organizations in a less formal manner and at little or no expense. Consider how one small-business owner conducted market research on a shoestring before even opening his doors:</a:t>
            </a:r>
          </a:p>
          <a:p>
            <a:pPr>
              <a:defRPr/>
            </a:pPr>
            <a:r>
              <a:rPr lang="en-US" dirty="0" smtClean="0">
                <a:ea typeface="ＭＳ Ｐゴシック" charset="-128"/>
              </a:rPr>
              <a:t>After a string of bad experiences with his local dry cleaner, Robert Byerley decided to open his own dry-cleaning business. But before jumping in, he conducted plenty of market research. He needed a key customer insight: How would he make his business stand out from the others? To start, Byerley spent an entire week in the library and online, researching the dry-cleaning industry. To get input from potential customers, using a marketing firm, Byerley held focus groups on the store’s name, look, and brochure. He also took clothes to the 15 best competing cleaners in town and had focus group members critique their work. Based on his research, he made a list of features for his new business. First on his list: quality. His business would stand behind everything it did. Not on the list: cheap prices. Creating the perfect dry-cleaning establishment simply didn’t fit with a discount operation.</a:t>
            </a:r>
          </a:p>
          <a:p>
            <a:pPr>
              <a:defRPr/>
            </a:pPr>
            <a:r>
              <a:rPr lang="en-US" dirty="0" smtClean="0">
                <a:ea typeface="ＭＳ Ｐゴシック" charset="-128"/>
              </a:rPr>
              <a:t>With his research complete, Byerley opened Bibbentuckers, a high-end dry cleaner positioned on high-quality service and convenience. It featured a banklike drive-through area with curbside delivery. A computerized bar code system read customer cleaning preferences and tracked clothes all the way through the cleaning process. Byerley added other differentiators, such as decorative awnings, TV screens, and refreshments (even “candy for the kids and a doggy treat for your best friend”). “I wanted a place . . . that paired five-star service and quality with an establishment that didn’t look like a dry cleaner,” he says. The market research yielded results. Today, Bibbentuckers is a thriving six-store operation.</a:t>
            </a:r>
          </a:p>
          <a:p>
            <a:pPr>
              <a:defRPr/>
            </a:pPr>
            <a:r>
              <a:rPr lang="en-US" dirty="0" smtClean="0">
                <a:ea typeface="ＭＳ Ｐゴシック" charset="-128"/>
              </a:rPr>
              <a:t>“Too [few] small-business owners have a . . . marketing mind-set,” says a small-business consultant. “You have to think like Procter &amp; Gamble. What would they do before launching a new product? They would find out who their customer is and who their competition is.”</a:t>
            </a:r>
          </a:p>
          <a:p>
            <a:pPr>
              <a:defRPr/>
            </a:pPr>
            <a:r>
              <a:rPr lang="en-US" dirty="0" smtClean="0">
                <a:ea typeface="ＭＳ Ｐゴシック" charset="-128"/>
              </a:rPr>
              <a:t>Thus, small businesses and not-for-profit organizations can obtain good marketing insights through observation or informal surveys using small convenience samples. Also, many associations, local media, and government agencies provide special help to small organizations. For example, the U.S. Small Business Administration offers dozens of free publications and a website (www.sba.gov) that give advice on topics ranging from starting, financing, and expanding a small business to ordering business cards. Other excellent resources for small businesses include the U.S. Census Bureau (www.census.gov) and the Bureau of Economic Analysis (www.bea.gov). Finally, small businesses can collect a considerable amount of information at very little cost online. They can scour competitor and customer websites and use Internet search engines to research specific companies and issues.</a:t>
            </a:r>
          </a:p>
          <a:p>
            <a:pPr>
              <a:defRPr/>
            </a:pPr>
            <a:r>
              <a:rPr lang="en-US" dirty="0" smtClean="0">
                <a:ea typeface="ＭＳ Ｐゴシック" charset="-128"/>
              </a:rPr>
              <a:t>In summary, secondary data collection, observation, surveys, and experiments can all be used effectively by small organizations with small budgets. However, although these informal research methods are less complex and less costly, they still must be conducted with care. Managers must think carefully about the objectives of the research, formulate questions in advance, recognize the biases introduced by smaller samples and less skilled researchers, and conduct the research systematically.</a:t>
            </a:r>
          </a:p>
          <a:p>
            <a:pPr>
              <a:defRPr/>
            </a:pPr>
            <a:r>
              <a:rPr lang="en-US" b="1" dirty="0" smtClean="0">
                <a:ea typeface="ＭＳ Ｐゴシック" charset="-128"/>
              </a:rPr>
              <a:t>International Marketing Research</a:t>
            </a:r>
          </a:p>
          <a:p>
            <a:pPr>
              <a:defRPr/>
            </a:pPr>
            <a:r>
              <a:rPr lang="en-US" dirty="0" smtClean="0">
                <a:ea typeface="ＭＳ Ｐゴシック" charset="-128"/>
              </a:rPr>
              <a:t>International marketing research has grown tremendously over the past decade. International researchers follow the same steps as domestic researchers, from defining the research problem and developing a research plan to interpreting and reporting the results. However, these researchers often face more and different problems. Whereas domestic researchers deal with fairly homogeneous markets within a single country, international researchers deal with diverse markets in many different countries. These markets often vary greatly in their levels of economic development, cultures and customs, and buying patterns.</a:t>
            </a:r>
          </a:p>
          <a:p>
            <a:pPr>
              <a:defRPr/>
            </a:pPr>
            <a:r>
              <a:rPr lang="en-US" dirty="0" smtClean="0">
                <a:ea typeface="ＭＳ Ｐゴシック" charset="-128"/>
              </a:rPr>
              <a:t>In many foreign markets, the international researcher may have a difficult time finding good secondary data. Whereas U.S. marketing researchers can obtain reliable secondary data from dozens of domestic research services, many countries have almost no research services at all. Some of the largest international research services operate in many countries. For example, The Nielsen Company (the world’s largest marketing research company) has offices in more than 100 countries, from Schaumburg, Illinois, to Hong Kong to Nicosia, Cyprus. However, most research firms operate in only a relative handful of countries. Thus, even when secondary information is available, it usually must be obtained from many different sources on a country-by-country basis, making the information difficult to combine or compare.</a:t>
            </a:r>
          </a:p>
          <a:p>
            <a:pPr>
              <a:defRPr/>
            </a:pPr>
            <a:r>
              <a:rPr lang="en-US" dirty="0" smtClean="0">
                <a:ea typeface="ＭＳ Ｐゴシック" charset="-128"/>
              </a:rPr>
              <a:t>Because of the scarcity of good secondary data, international researchers often must collect their own primary data. However, obtaining primary data may be no easy task. For example, it can be difficult simply to develop good samples. U.S. researchers can use current telephone directories, e-mail lists, census tract data, and any of several sources of socioeconomic data to construct samples. However, such information is largely lacking in many countries.</a:t>
            </a:r>
          </a:p>
          <a:p>
            <a:pPr>
              <a:defRPr/>
            </a:pPr>
            <a:r>
              <a:rPr lang="en-US" dirty="0" smtClean="0">
                <a:ea typeface="ＭＳ Ｐゴシック" charset="-128"/>
              </a:rPr>
              <a:t>Once the sample is drawn, the U.S. researcher usually can reach most respondents easily by telephone, by mail, online, or in person. However, reaching respondents is often not so easy in other parts of the world. Researchers in Mexico cannot rely on telephone, Internet, and mail data collection—most data collection is door-to-door and concentrated in three or four of the largest cities. In some countries, few people have computers, let alone Internet access. For example, whereas there are 79 Internet users per 100 people in the United States, there are only 31 Internet users per 100 people in Mexico. In Libya, the number drops to 6 Internet users per 100 people. In some countries, the postal system is notoriously unreliable. In Brazil, for instance, an estimated 30 percent of the mail is never delivered; in Russia, mail delivery can take several weeks. In many developing countries, poor roads and transportation systems make certain areas hard to reach, making personal interviews difficult and expensive.</a:t>
            </a:r>
          </a:p>
          <a:p>
            <a:pPr>
              <a:defRPr/>
            </a:pPr>
            <a:r>
              <a:rPr lang="en-US" dirty="0" smtClean="0">
                <a:ea typeface="ＭＳ Ｐゴシック" charset="-128"/>
              </a:rPr>
              <a:t>Cultural differences from country to country cause additional problems for international researchers. Language is the most obvious obstacle. For example, questionnaires must be prepared in one language and then translated into the languages of each country researched. Responses then must be translated back into the original language for analysis and interpretation. This adds to research costs and increases the risks of error. Even within a given country, language can be a problem. For example, in India, English is the language of business, but consumers may use any of 14 “first languages” with many additional dialects.</a:t>
            </a:r>
          </a:p>
          <a:p>
            <a:pPr>
              <a:defRPr/>
            </a:pPr>
            <a:r>
              <a:rPr lang="en-US" dirty="0" smtClean="0">
                <a:ea typeface="ＭＳ Ｐゴシック" charset="-128"/>
              </a:rPr>
              <a:t>Translating a questionnaire from one language to another is anything but easy. Many idioms, phrases, and statements mean different things in different cultures. For example, a Danish executive noted, “Check this out by having a different translator put back into English what you’ve translated from English. You’ll get the shock of your life. I remember [an example in which] ‘out of sight, out of mind’ had become ‘invisible things are insane.’”</a:t>
            </a:r>
          </a:p>
          <a:p>
            <a:pPr>
              <a:defRPr/>
            </a:pPr>
            <a:r>
              <a:rPr lang="en-US" dirty="0" smtClean="0">
                <a:ea typeface="ＭＳ Ｐゴシック" charset="-128"/>
              </a:rPr>
              <a:t>Consumers in different countries also vary in their attitudes toward marketing research. People in one country may be very willing to respond; in other countries, nonresponse can be a major problem. Customs in some countries may prohibit people from talking with strangers. In certain cultures, research questions often are considered too personal. For example, in many Muslim countries, mixed-gender focus groups are taboo, as is videotaping female-only focus groups. Even when respondents are </a:t>
            </a:r>
            <a:r>
              <a:rPr lang="en-US" i="1" dirty="0" smtClean="0">
                <a:ea typeface="ＭＳ Ｐゴシック" charset="-128"/>
              </a:rPr>
              <a:t>willing</a:t>
            </a:r>
            <a:r>
              <a:rPr lang="en-US" dirty="0" smtClean="0">
                <a:ea typeface="ＭＳ Ｐゴシック" charset="-128"/>
              </a:rPr>
              <a:t> to respond, they may not be </a:t>
            </a:r>
            <a:r>
              <a:rPr lang="en-US" i="1" dirty="0" smtClean="0">
                <a:ea typeface="ＭＳ Ｐゴシック" charset="-128"/>
              </a:rPr>
              <a:t>able</a:t>
            </a:r>
            <a:r>
              <a:rPr lang="en-US" dirty="0" smtClean="0">
                <a:ea typeface="ＭＳ Ｐゴシック" charset="-128"/>
              </a:rPr>
              <a:t> to because of high functional illiteracy rates.</a:t>
            </a:r>
          </a:p>
          <a:p>
            <a:pPr>
              <a:defRPr/>
            </a:pPr>
            <a:r>
              <a:rPr lang="en-US" dirty="0" smtClean="0">
                <a:ea typeface="ＭＳ Ｐゴシック" charset="-128"/>
              </a:rPr>
              <a:t>Despite these problems, as global marketing grows, global companies have little choice but to conduct these types of international marketing research. Although the costs and problems associated with international research may be high, the costs of not doing it—in terms of missed opportunities and mistakes—might be even higher. Once recognized, many of the problems associated with international marketing research can be overcome or avoided.</a:t>
            </a:r>
          </a:p>
          <a:p>
            <a:pPr>
              <a:defRPr/>
            </a:pPr>
            <a:endParaRPr lang="en-US" dirty="0" smtClean="0">
              <a:ea typeface="ＭＳ Ｐゴシック" charset="-128"/>
            </a:endParaRPr>
          </a:p>
        </p:txBody>
      </p:sp>
      <p:sp>
        <p:nvSpPr>
          <p:cNvPr id="83971" name="Slide Number Placeholder 3"/>
          <p:cNvSpPr>
            <a:spLocks noGrp="1"/>
          </p:cNvSpPr>
          <p:nvPr>
            <p:ph type="sldNum" sz="quarter" idx="5"/>
          </p:nvPr>
        </p:nvSpPr>
        <p:spPr bwMode="auto">
          <a:noFill/>
          <a:ln>
            <a:miter lim="800000"/>
            <a:headEnd/>
            <a:tailEnd/>
          </a:ln>
        </p:spPr>
        <p:txBody>
          <a:bodyPr/>
          <a:lstStyle/>
          <a:p>
            <a:fld id="{97E9CAA8-41FE-46D3-B3F3-F24E0D7868D7}" type="slidenum">
              <a:rPr lang="en-US" smtClean="0">
                <a:latin typeface="Calibri" pitchFamily="34" charset="0"/>
                <a:ea typeface="ヒラギノ角ゴ Pro W3"/>
                <a:cs typeface="ヒラギノ角ゴ Pro W3"/>
              </a:rPr>
              <a:pPr/>
              <a:t>28</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p:txBody>
          <a:bodyPr/>
          <a:lstStyle/>
          <a:p>
            <a:pPr>
              <a:defRPr/>
            </a:pPr>
            <a:r>
              <a:rPr lang="en-US" b="1" dirty="0" smtClean="0">
                <a:ea typeface="ＭＳ Ｐゴシック" charset="-128"/>
              </a:rPr>
              <a:t>Note to Instructor</a:t>
            </a:r>
          </a:p>
          <a:p>
            <a:pPr>
              <a:defRPr/>
            </a:pPr>
            <a:endParaRPr lang="en-US" b="1" dirty="0" smtClean="0">
              <a:ea typeface="ＭＳ Ｐゴシック" charset="-128"/>
            </a:endParaRPr>
          </a:p>
          <a:p>
            <a:pPr>
              <a:defRPr/>
            </a:pPr>
            <a:r>
              <a:rPr lang="en-US" b="1" dirty="0" smtClean="0">
                <a:ea typeface="ＭＳ Ｐゴシック" charset="-128"/>
              </a:rPr>
              <a:t>Discussion Questions</a:t>
            </a:r>
          </a:p>
          <a:p>
            <a:pPr>
              <a:defRPr/>
            </a:pPr>
            <a:r>
              <a:rPr lang="en-US" i="1" dirty="0" smtClean="0">
                <a:ea typeface="ＭＳ Ｐゴシック" charset="-128"/>
              </a:rPr>
              <a:t>How do you feel about your privacy with online, phone, in-person, or mail surveys? Are some better than others? When might the questions feel like an Invasion of privacy or fraud?</a:t>
            </a:r>
          </a:p>
          <a:p>
            <a:pPr>
              <a:defRPr/>
            </a:pPr>
            <a:endParaRPr lang="en-US" i="1" dirty="0" smtClean="0">
              <a:ea typeface="ＭＳ Ｐゴシック" charset="-128"/>
            </a:endParaRPr>
          </a:p>
          <a:p>
            <a:pPr>
              <a:defRPr/>
            </a:pPr>
            <a:r>
              <a:rPr lang="en-US" dirty="0" smtClean="0">
                <a:ea typeface="ＭＳ Ｐゴシック" charset="-128"/>
              </a:rPr>
              <a:t>Students will mention problems with privacy (health) or fraud (financial questions). They might not mind online as much as telephone research.</a:t>
            </a:r>
          </a:p>
          <a:p>
            <a:pPr>
              <a:defRPr/>
            </a:pPr>
            <a:endParaRPr lang="en-US" dirty="0" smtClean="0">
              <a:ea typeface="ＭＳ Ｐゴシック" charset="-128"/>
            </a:endParaRPr>
          </a:p>
          <a:p>
            <a:pPr>
              <a:defRPr/>
            </a:pPr>
            <a:r>
              <a:rPr lang="en-US" b="1" dirty="0" smtClean="0">
                <a:ea typeface="ＭＳ Ｐゴシック" charset="-128"/>
              </a:rPr>
              <a:t>Public Policy and Ethics in Marketing Research</a:t>
            </a:r>
          </a:p>
          <a:p>
            <a:pPr>
              <a:defRPr/>
            </a:pPr>
            <a:r>
              <a:rPr lang="en-US" dirty="0" smtClean="0">
                <a:ea typeface="ＭＳ Ｐゴシック" charset="-128"/>
              </a:rPr>
              <a:t>Most marketing research benefits both the sponsoring company and its consumers. Through marketing research, companies gain insights into consumers’ needs, resulting in more satisfying products and services and stronger customer relationships. However, the misuse of marketing research can also harm or annoy consumers. Two major public policy and ethics issues in marketing research are intrusions on consumer privacy and the misuse of research findings.</a:t>
            </a:r>
          </a:p>
          <a:p>
            <a:pPr>
              <a:defRPr/>
            </a:pPr>
            <a:r>
              <a:rPr lang="en-US" b="1" i="1" dirty="0" smtClean="0">
                <a:ea typeface="ＭＳ Ｐゴシック" charset="-128"/>
              </a:rPr>
              <a:t>Intrusions on Consumer Privacy</a:t>
            </a:r>
          </a:p>
          <a:p>
            <a:pPr>
              <a:defRPr/>
            </a:pPr>
            <a:r>
              <a:rPr lang="en-US" dirty="0" smtClean="0">
                <a:ea typeface="ＭＳ Ｐゴシック" charset="-128"/>
              </a:rPr>
              <a:t>Many consumers feel positive about marketing research and believe that it serves a useful purpose. Some actually enjoy being interviewed and giving their opinions. However, others strongly resent or even mistrust marketing research. They don’t like being interrupted by researchers. They worry that marketers are building huge databases full of personal information about customers. Or they fear that researchers might use sophisticated techniques to probe our deepest feelings, peek over our shoulders as we shop, or track us as we browse and interact on the Internet and then use this knowledge to manipulate our buying.</a:t>
            </a:r>
          </a:p>
          <a:p>
            <a:pPr>
              <a:defRPr/>
            </a:pPr>
            <a:r>
              <a:rPr lang="en-US" dirty="0" smtClean="0">
                <a:ea typeface="ＭＳ Ｐゴシック" charset="-128"/>
              </a:rPr>
              <a:t>There are no easy answers when it comes to marketing research and privacy. For example, is it a good or bad thing that marketers track and analyze consumers’ online clicks and target ads to individuals based on their browsing and social networking behavior? Similarly, should we applaud or resent companies that monitor consumer discussions on YouTube, Facebook, Twitter, or other public social networks in an effort to be more responsive? </a:t>
            </a:r>
          </a:p>
          <a:p>
            <a:pPr>
              <a:defRPr/>
            </a:pPr>
            <a:endParaRPr lang="en-US" dirty="0" smtClean="0">
              <a:ea typeface="ＭＳ Ｐゴシック" charset="-128"/>
            </a:endParaRPr>
          </a:p>
          <a:p>
            <a:pPr>
              <a:defRPr/>
            </a:pPr>
            <a:r>
              <a:rPr lang="en-US" dirty="0" smtClean="0">
                <a:ea typeface="ＭＳ Ｐゴシック" charset="-128"/>
              </a:rPr>
              <a:t>Increasing consumer privacy concerns have become a major problem for the marketing research industry. Companies face the challenge of unearthing valuable but potentially sensitive consumer data while also maintaining consumer trust. At the same time, consumers wrestle with the trade-offs between personalization and privacy. “The debate over online [privacy] stems from a marketing paradox,” says a privacy expert. “Internet shoppers want to receive personalized, timely offers based on their wants and needs but they resent that companies track their online purchase and browsing histories.” The key question: “Where is the line between questionable and acceptable customer data gathering activities?” Failure to address such privacy issues could result in angry, less-cooperative consumers and increased government intervention.</a:t>
            </a:r>
          </a:p>
          <a:p>
            <a:pPr>
              <a:defRPr/>
            </a:pPr>
            <a:r>
              <a:rPr lang="en-US" dirty="0" smtClean="0">
                <a:ea typeface="ＭＳ Ｐゴシック" charset="-128"/>
              </a:rPr>
              <a:t>The marketing research industry is considering several options for responding to intrusion and privacy issues. One example is the Marketing Research Association’s “Your Opinion Counts” and “Respondent Bill of Rights” initiatives to educate consumers about the benefits of marketing research and distinguish it from telephone selling and database building. The industry also has considered adopting broad standards, perhaps based on the International Chamber of Commerce’s International Code of Marketing and Social Research Practice. This code outlines researchers’ responsibilities to respondents and the general public. For example, it urges that researchers make their names and addresses available to participants and be open about the data they are collecting.</a:t>
            </a:r>
          </a:p>
          <a:p>
            <a:pPr>
              <a:defRPr/>
            </a:pPr>
            <a:r>
              <a:rPr lang="en-US" dirty="0" smtClean="0">
                <a:ea typeface="ＭＳ Ｐゴシック" charset="-128"/>
              </a:rPr>
              <a:t>Most major companies—including Facebook, Microsoft, IBM, Citigroup, American Express, and even the U.S. government—have now appointed a chief privacy officer (CPO), whose job is to safeguard the privacy of consumers who do business with the company. In the end, if researchers provide value in exchange for information, customers will gladly provide it. For example, Amazon.com’s customers do not mind if the firm builds a database of products they buy as a way to provide future product recommendations. This saves time and provides value. The best approach is for researchers to ask only for the information they need, use it responsibly to provide customer value, and avoid sharing information without the customer’s permission.</a:t>
            </a:r>
          </a:p>
          <a:p>
            <a:pPr>
              <a:defRPr/>
            </a:pPr>
            <a:r>
              <a:rPr lang="en-US" b="1" i="1" dirty="0" smtClean="0">
                <a:ea typeface="ＭＳ Ｐゴシック" charset="-128"/>
              </a:rPr>
              <a:t>Misuse of Research Findings</a:t>
            </a:r>
          </a:p>
          <a:p>
            <a:pPr>
              <a:defRPr/>
            </a:pPr>
            <a:r>
              <a:rPr lang="en-US" dirty="0" smtClean="0">
                <a:ea typeface="ＭＳ Ｐゴシック" charset="-128"/>
              </a:rPr>
              <a:t>Research studies can be powerful persuasion tools; companies often use study results as claims in their advertising and promotion. Today, however, many research studies appear to be little more than vehicles for pitching the sponsor’s products. In fact, in some cases, research surveys appear to have been designed just to produce the intended effect. Few advertisers openly rig their research designs or blatantly misrepresent the findings—most abuses tend to be more subtle “stretches.” Consider the following example:</a:t>
            </a:r>
          </a:p>
          <a:p>
            <a:pPr>
              <a:defRPr/>
            </a:pPr>
            <a:r>
              <a:rPr lang="en-US" dirty="0" smtClean="0">
                <a:ea typeface="ＭＳ Ｐゴシック" charset="-128"/>
              </a:rPr>
              <a:t>Based on a scientific study, the Kellogg Company proclaimed in ads and on packaging for Frosted Mini-Wheats that the cereal was “clinically shown to improve kids’ attentiveness by nearly 20%.” When challenged by the Federal Trade Commission, however, the claims turned out to be a substantial stretch of the study results. Fine print at the bottom of the box revealed the following: “Based upon independent clinical research, kids who ate Kellogg’s Frosted Mini-Wheats cereal for breakfast had up to 18 percent better attentiveness three hours after breakfast than kids who ate no breakfast.” That is, as one critic noted, “Frosted Mini-Wheats are (up to) 18 percent better than starving.” Moreover, according to the FTC complaint, the clinical study referred to by Kellogg actually showed that children who ate the cereal for breakfast </a:t>
            </a:r>
            <a:r>
              <a:rPr lang="en-US" i="1" dirty="0" smtClean="0">
                <a:ea typeface="ＭＳ Ｐゴシック" charset="-128"/>
              </a:rPr>
              <a:t>averaged</a:t>
            </a:r>
            <a:r>
              <a:rPr lang="en-US" dirty="0" smtClean="0">
                <a:ea typeface="ＭＳ Ｐゴシック" charset="-128"/>
              </a:rPr>
              <a:t> just under 11 percent better in attentiveness than children who ate no breakfast, and that only about one in nine improved by 20 percent or more. Kellogg settled with the FTC, agreeing to refrain from making unsubstantiated health claims about Frosted Mini-Wheats or other products and from misrepresenting the results of scientific tests.</a:t>
            </a:r>
          </a:p>
          <a:p>
            <a:pPr>
              <a:defRPr/>
            </a:pPr>
            <a:r>
              <a:rPr lang="en-US" dirty="0" smtClean="0">
                <a:ea typeface="ＭＳ Ｐゴシック" charset="-128"/>
              </a:rPr>
              <a:t>Recognizing that surveys can be abused, several associations—including the American Marketing Association, the Marketing Research Association, and the Council of American Survey Research Organizations (CASRO)—have developed codes of research ethics and standards of conduct. For example, the CASRO Code of Standards and Ethics for Survey Research outlines researcher responsibilities to respondents, including confidentiality, privacy, and avoidance of harassment. It also outlines major responsibilities in reporting results to clients and the public.</a:t>
            </a:r>
          </a:p>
          <a:p>
            <a:pPr>
              <a:defRPr/>
            </a:pPr>
            <a:r>
              <a:rPr lang="en-US" dirty="0" smtClean="0">
                <a:ea typeface="ＭＳ Ｐゴシック" charset="-128"/>
              </a:rPr>
              <a:t>In the end, however, unethical or inappropriate actions cannot simply be regulated away. Each company must accept responsibility for policing the conduct and reporting of its own marketing research to protect consumers’ best interests and its own.</a:t>
            </a:r>
            <a:r>
              <a:rPr lang="en-US" cap="all" dirty="0" smtClean="0">
                <a:ea typeface="ＭＳ Ｐゴシック" charset="-128"/>
              </a:rPr>
              <a:t> </a:t>
            </a:r>
            <a:endParaRPr lang="en-US" dirty="0" smtClean="0">
              <a:ea typeface="ＭＳ Ｐゴシック" charset="-128"/>
            </a:endParaRPr>
          </a:p>
          <a:p>
            <a:pPr>
              <a:defRPr/>
            </a:pPr>
            <a:endParaRPr lang="en-US" dirty="0" smtClean="0">
              <a:ea typeface="ＭＳ Ｐゴシック" charset="-128"/>
            </a:endParaRPr>
          </a:p>
          <a:p>
            <a:pPr>
              <a:defRPr/>
            </a:pPr>
            <a:endParaRPr lang="en-US" dirty="0" smtClean="0">
              <a:ea typeface="ＭＳ Ｐゴシック" charset="-128"/>
            </a:endParaRPr>
          </a:p>
        </p:txBody>
      </p:sp>
      <p:sp>
        <p:nvSpPr>
          <p:cNvPr id="86019" name="Slide Number Placeholder 3"/>
          <p:cNvSpPr>
            <a:spLocks noGrp="1"/>
          </p:cNvSpPr>
          <p:nvPr>
            <p:ph type="sldNum" sz="quarter" idx="5"/>
          </p:nvPr>
        </p:nvSpPr>
        <p:spPr bwMode="auto">
          <a:noFill/>
          <a:ln>
            <a:miter lim="800000"/>
            <a:headEnd/>
            <a:tailEnd/>
          </a:ln>
        </p:spPr>
        <p:txBody>
          <a:bodyPr/>
          <a:lstStyle/>
          <a:p>
            <a:fld id="{425110E2-C381-4378-838C-F6F25CE4B14D}" type="slidenum">
              <a:rPr lang="en-US" smtClean="0">
                <a:latin typeface="Calibri" pitchFamily="34" charset="0"/>
                <a:ea typeface="ヒラギノ角ゴ Pro W3"/>
                <a:cs typeface="ヒラギノ角ゴ Pro W3"/>
              </a:rPr>
              <a:pPr/>
              <a:t>29</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dirty="0"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30</a:t>
            </a:fld>
            <a:endParaRPr lang="en-GB"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dirty="0"/>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dirty="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3/14/2013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dirty="0"/>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dirty="0"/>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dirty="0"/>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3/14/2013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dirty="0"/>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dirty="0"/>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dirty="0"/>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3/14/2013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dirty="0"/>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dirty="0"/>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dirty="0"/>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3/14/2013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dirty="0"/>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13" r:id="rId13"/>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11.xml"/><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12.xml"/><Relationship Id="rId1" Type="http://schemas.openxmlformats.org/officeDocument/2006/relationships/slideLayout" Target="../slideLayouts/slideLayout2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17.xml"/><Relationship Id="rId1" Type="http://schemas.openxmlformats.org/officeDocument/2006/relationships/slideLayout" Target="../slideLayouts/slideLayout2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19.xml"/><Relationship Id="rId1" Type="http://schemas.openxmlformats.org/officeDocument/2006/relationships/slideLayout" Target="../slideLayouts/slideLayout2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7.xml"/><Relationship Id="rId2" Type="http://schemas.openxmlformats.org/officeDocument/2006/relationships/notesSlide" Target="../notesSlides/notesSlide28.xml"/><Relationship Id="rId1" Type="http://schemas.openxmlformats.org/officeDocument/2006/relationships/slideLayout" Target="../slideLayouts/slideLayout2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8.xml"/><Relationship Id="rId2" Type="http://schemas.openxmlformats.org/officeDocument/2006/relationships/notesSlide" Target="../notesSlides/notesSlide29.xml"/><Relationship Id="rId1" Type="http://schemas.openxmlformats.org/officeDocument/2006/relationships/slideLayout" Target="../slideLayouts/slideLayout2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r>
              <a:rPr lang="en-US" dirty="0" smtClean="0">
                <a:solidFill>
                  <a:srgbClr val="000066"/>
                </a:solidFill>
              </a:rPr>
              <a:t/>
            </a:r>
            <a:br>
              <a:rPr lang="en-US" dirty="0" smtClean="0">
                <a:solidFill>
                  <a:srgbClr val="000066"/>
                </a:solidFill>
              </a:rPr>
            </a:br>
            <a:r>
              <a:rPr lang="en-US" b="1" dirty="0" smtClean="0">
                <a:solidFill>
                  <a:srgbClr val="000066"/>
                </a:solidFill>
              </a:rPr>
              <a:t>Managing Marketing Information to Gain Customer Insights</a:t>
            </a:r>
            <a:br>
              <a:rPr lang="en-US" b="1" dirty="0" smtClean="0">
                <a:solidFill>
                  <a:srgbClr val="000066"/>
                </a:solidFill>
              </a:rPr>
            </a:br>
            <a:r>
              <a:rPr lang="en-US" sz="3600" dirty="0" smtClean="0">
                <a:solidFill>
                  <a:srgbClr val="000066"/>
                </a:solidFill>
              </a:rPr>
              <a:t>Part-2</a:t>
            </a:r>
            <a:r>
              <a:rPr lang="en-US" dirty="0" smtClean="0"/>
              <a:t/>
            </a:r>
            <a:br>
              <a:rPr lang="en-US" dirty="0" smtClean="0"/>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LECTURE-7</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p:txBody>
          <a:bodyPr>
            <a:noAutofit/>
          </a:bodyPr>
          <a:lstStyle/>
          <a:p>
            <a:r>
              <a:rPr lang="en-US" sz="4000" b="1" dirty="0" smtClean="0">
                <a:solidFill>
                  <a:srgbClr val="000066"/>
                </a:solidFill>
              </a:rPr>
              <a:t>Developing Marketing Information</a:t>
            </a:r>
          </a:p>
        </p:txBody>
      </p:sp>
      <p:graphicFrame>
        <p:nvGraphicFramePr>
          <p:cNvPr id="9" name="Content Placeholder 8"/>
          <p:cNvGraphicFramePr>
            <a:graphicFrameLocks noGrp="1"/>
          </p:cNvGraphicFramePr>
          <p:nvPr>
            <p:ph idx="1"/>
          </p:nvPr>
        </p:nvGraphicFramePr>
        <p:xfrm>
          <a:off x="761397" y="2513252"/>
          <a:ext cx="7696803" cy="41161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2707" name="Rectangle 3"/>
          <p:cNvSpPr>
            <a:spLocks noGrp="1" noChangeArrowheads="1"/>
          </p:cNvSpPr>
          <p:nvPr>
            <p:ph type="body" sz="quarter" idx="13"/>
          </p:nvPr>
        </p:nvSpPr>
        <p:spPr>
          <a:xfrm>
            <a:off x="914400" y="1524000"/>
            <a:ext cx="7162800" cy="838200"/>
          </a:xfrm>
        </p:spPr>
        <p:txBody>
          <a:bodyPr>
            <a:normAutofit fontScale="92500" lnSpcReduction="10000"/>
          </a:bodyPr>
          <a:lstStyle/>
          <a:p>
            <a:pPr>
              <a:spcBef>
                <a:spcPct val="0"/>
              </a:spcBef>
            </a:pPr>
            <a:r>
              <a:rPr lang="en-US" dirty="0" smtClean="0"/>
              <a:t>Marketing Research</a:t>
            </a:r>
          </a:p>
          <a:p>
            <a:pPr>
              <a:spcBef>
                <a:spcPct val="0"/>
              </a:spcBef>
            </a:pPr>
            <a:r>
              <a:rPr lang="en-US" dirty="0" smtClean="0"/>
              <a:t>Research Instruments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6" name="Rectangle 2"/>
          <p:cNvSpPr>
            <a:spLocks noGrp="1" noChangeArrowheads="1"/>
          </p:cNvSpPr>
          <p:nvPr>
            <p:ph type="title"/>
          </p:nvPr>
        </p:nvSpPr>
        <p:spPr>
          <a:xfrm>
            <a:off x="609600" y="350838"/>
            <a:ext cx="7924800" cy="792162"/>
          </a:xfrm>
        </p:spPr>
        <p:txBody>
          <a:bodyPr/>
          <a:lstStyle/>
          <a:p>
            <a:pPr eaLnBrk="1" hangingPunct="1"/>
            <a:r>
              <a:rPr lang="en-US" b="1" dirty="0" smtClean="0">
                <a:solidFill>
                  <a:srgbClr val="000066"/>
                </a:solidFill>
              </a:rPr>
              <a:t>Qualitative Measures</a:t>
            </a:r>
          </a:p>
        </p:txBody>
      </p:sp>
      <p:sp>
        <p:nvSpPr>
          <p:cNvPr id="656395" name="Rectangle 11"/>
          <p:cNvSpPr>
            <a:spLocks noGrp="1" noChangeArrowheads="1"/>
          </p:cNvSpPr>
          <p:nvPr>
            <p:ph type="body" idx="1"/>
          </p:nvPr>
        </p:nvSpPr>
        <p:spPr>
          <a:xfrm>
            <a:off x="457200" y="1219200"/>
            <a:ext cx="8382000" cy="5410200"/>
          </a:xfrm>
        </p:spPr>
        <p:txBody>
          <a:bodyPr>
            <a:normAutofit lnSpcReduction="10000"/>
          </a:bodyPr>
          <a:lstStyle/>
          <a:p>
            <a:pPr eaLnBrk="1" hangingPunct="1">
              <a:buClr>
                <a:srgbClr val="000066"/>
              </a:buClr>
              <a:buFont typeface="Wingdings" pitchFamily="2" charset="2"/>
              <a:buChar char="§"/>
            </a:pPr>
            <a:r>
              <a:rPr lang="en-US" dirty="0" smtClean="0"/>
              <a:t>Word association</a:t>
            </a:r>
          </a:p>
          <a:p>
            <a:pPr lvl="1" eaLnBrk="1" hangingPunct="1">
              <a:buClr>
                <a:srgbClr val="000066"/>
              </a:buClr>
              <a:buFont typeface="Wingdings" pitchFamily="2" charset="2"/>
              <a:buChar char="§"/>
            </a:pPr>
            <a:r>
              <a:rPr lang="en-US" sz="2000" b="0" dirty="0" smtClean="0"/>
              <a:t>Asks subjects what words come to mind when they hear the brand’s name.</a:t>
            </a:r>
          </a:p>
          <a:p>
            <a:pPr eaLnBrk="1" hangingPunct="1">
              <a:buClr>
                <a:srgbClr val="000066"/>
              </a:buClr>
              <a:buFont typeface="Wingdings" pitchFamily="2" charset="2"/>
              <a:buChar char="§"/>
            </a:pPr>
            <a:r>
              <a:rPr lang="en-US" dirty="0" smtClean="0"/>
              <a:t>Projective techniques</a:t>
            </a:r>
          </a:p>
          <a:p>
            <a:pPr lvl="1" eaLnBrk="1" hangingPunct="1">
              <a:buClr>
                <a:srgbClr val="000066"/>
              </a:buClr>
              <a:buFont typeface="Wingdings" pitchFamily="2" charset="2"/>
              <a:buChar char="§"/>
            </a:pPr>
            <a:r>
              <a:rPr lang="en-US" sz="2000" b="0" dirty="0" smtClean="0"/>
              <a:t>Give people an incomplete stimulus &amp; ask them to complete it.</a:t>
            </a:r>
          </a:p>
          <a:p>
            <a:pPr eaLnBrk="1" hangingPunct="1">
              <a:buClr>
                <a:srgbClr val="000066"/>
              </a:buClr>
              <a:buFont typeface="Wingdings" pitchFamily="2" charset="2"/>
              <a:buChar char="§"/>
            </a:pPr>
            <a:r>
              <a:rPr lang="en-US" dirty="0" smtClean="0"/>
              <a:t>Visualization</a:t>
            </a:r>
          </a:p>
          <a:p>
            <a:pPr lvl="1" eaLnBrk="1" hangingPunct="1">
              <a:buClr>
                <a:srgbClr val="000066"/>
              </a:buClr>
              <a:buFont typeface="Wingdings" pitchFamily="2" charset="2"/>
              <a:buChar char="§"/>
            </a:pPr>
            <a:r>
              <a:rPr lang="en-US" sz="2000" b="0" dirty="0" smtClean="0"/>
              <a:t>Requires people to create a collage from magazine photo or drawings to depict their perceptions.</a:t>
            </a:r>
          </a:p>
          <a:p>
            <a:pPr eaLnBrk="1" hangingPunct="1">
              <a:buClr>
                <a:srgbClr val="000066"/>
              </a:buClr>
              <a:buFont typeface="Wingdings" pitchFamily="2" charset="2"/>
              <a:buChar char="§"/>
            </a:pPr>
            <a:r>
              <a:rPr lang="en-US" dirty="0" smtClean="0"/>
              <a:t>Brand personification</a:t>
            </a:r>
          </a:p>
          <a:p>
            <a:pPr lvl="1" eaLnBrk="1" hangingPunct="1">
              <a:buClr>
                <a:srgbClr val="000066"/>
              </a:buClr>
              <a:buFont typeface="Wingdings" pitchFamily="2" charset="2"/>
              <a:buChar char="§"/>
            </a:pPr>
            <a:r>
              <a:rPr lang="en-US" sz="2000" b="0" dirty="0" smtClean="0"/>
              <a:t>Ask subjects what kind of person they think of when the brand in mentioned.</a:t>
            </a:r>
          </a:p>
          <a:p>
            <a:pPr eaLnBrk="1" hangingPunct="1">
              <a:buClr>
                <a:srgbClr val="000066"/>
              </a:buClr>
              <a:buFont typeface="Wingdings" pitchFamily="2" charset="2"/>
              <a:buChar char="§"/>
            </a:pPr>
            <a:r>
              <a:rPr lang="en-US" dirty="0" smtClean="0"/>
              <a:t>Laddering</a:t>
            </a:r>
          </a:p>
          <a:p>
            <a:pPr lvl="1" eaLnBrk="1" hangingPunct="1">
              <a:buClr>
                <a:srgbClr val="000066"/>
              </a:buClr>
              <a:buFont typeface="Wingdings" pitchFamily="2" charset="2"/>
              <a:buChar char="§"/>
            </a:pPr>
            <a:r>
              <a:rPr lang="en-US" sz="2000" b="0" dirty="0" smtClean="0"/>
              <a:t>A series of increasingly more specific “why” questions.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56386"/>
                                        </p:tgtEl>
                                        <p:attrNameLst>
                                          <p:attrName>style.visibility</p:attrName>
                                        </p:attrNameLst>
                                      </p:cBhvr>
                                      <p:to>
                                        <p:strVal val="visible"/>
                                      </p:to>
                                    </p:set>
                                    <p:animEffect transition="in" filter="checkerboard(across)">
                                      <p:cBhvr>
                                        <p:cTn id="7" dur="500"/>
                                        <p:tgtEl>
                                          <p:spTgt spid="65638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56395">
                                            <p:txEl>
                                              <p:pRg st="0" end="0"/>
                                            </p:txEl>
                                          </p:spTgt>
                                        </p:tgtEl>
                                        <p:attrNameLst>
                                          <p:attrName>style.visibility</p:attrName>
                                        </p:attrNameLst>
                                      </p:cBhvr>
                                      <p:to>
                                        <p:strVal val="visible"/>
                                      </p:to>
                                    </p:set>
                                    <p:animEffect transition="in" filter="checkerboard(across)">
                                      <p:cBhvr>
                                        <p:cTn id="12" dur="500"/>
                                        <p:tgtEl>
                                          <p:spTgt spid="656395">
                                            <p:txEl>
                                              <p:pRg st="0" end="0"/>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656395">
                                            <p:txEl>
                                              <p:pRg st="1" end="1"/>
                                            </p:txEl>
                                          </p:spTgt>
                                        </p:tgtEl>
                                        <p:attrNameLst>
                                          <p:attrName>style.visibility</p:attrName>
                                        </p:attrNameLst>
                                      </p:cBhvr>
                                      <p:to>
                                        <p:strVal val="visible"/>
                                      </p:to>
                                    </p:set>
                                    <p:animEffect transition="in" filter="checkerboard(across)">
                                      <p:cBhvr>
                                        <p:cTn id="15" dur="500"/>
                                        <p:tgtEl>
                                          <p:spTgt spid="65639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656395">
                                            <p:txEl>
                                              <p:pRg st="2" end="2"/>
                                            </p:txEl>
                                          </p:spTgt>
                                        </p:tgtEl>
                                        <p:attrNameLst>
                                          <p:attrName>style.visibility</p:attrName>
                                        </p:attrNameLst>
                                      </p:cBhvr>
                                      <p:to>
                                        <p:strVal val="visible"/>
                                      </p:to>
                                    </p:set>
                                    <p:animEffect transition="in" filter="checkerboard(across)">
                                      <p:cBhvr>
                                        <p:cTn id="20" dur="500"/>
                                        <p:tgtEl>
                                          <p:spTgt spid="656395">
                                            <p:txEl>
                                              <p:pRg st="2" end="2"/>
                                            </p:txEl>
                                          </p:spTgt>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656395">
                                            <p:txEl>
                                              <p:pRg st="3" end="3"/>
                                            </p:txEl>
                                          </p:spTgt>
                                        </p:tgtEl>
                                        <p:attrNameLst>
                                          <p:attrName>style.visibility</p:attrName>
                                        </p:attrNameLst>
                                      </p:cBhvr>
                                      <p:to>
                                        <p:strVal val="visible"/>
                                      </p:to>
                                    </p:set>
                                    <p:animEffect transition="in" filter="checkerboard(across)">
                                      <p:cBhvr>
                                        <p:cTn id="23" dur="500"/>
                                        <p:tgtEl>
                                          <p:spTgt spid="65639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656395">
                                            <p:txEl>
                                              <p:pRg st="4" end="4"/>
                                            </p:txEl>
                                          </p:spTgt>
                                        </p:tgtEl>
                                        <p:attrNameLst>
                                          <p:attrName>style.visibility</p:attrName>
                                        </p:attrNameLst>
                                      </p:cBhvr>
                                      <p:to>
                                        <p:strVal val="visible"/>
                                      </p:to>
                                    </p:set>
                                    <p:animEffect transition="in" filter="checkerboard(across)">
                                      <p:cBhvr>
                                        <p:cTn id="28" dur="500"/>
                                        <p:tgtEl>
                                          <p:spTgt spid="656395">
                                            <p:txEl>
                                              <p:pRg st="4" end="4"/>
                                            </p:txEl>
                                          </p:spTgt>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656395">
                                            <p:txEl>
                                              <p:pRg st="5" end="5"/>
                                            </p:txEl>
                                          </p:spTgt>
                                        </p:tgtEl>
                                        <p:attrNameLst>
                                          <p:attrName>style.visibility</p:attrName>
                                        </p:attrNameLst>
                                      </p:cBhvr>
                                      <p:to>
                                        <p:strVal val="visible"/>
                                      </p:to>
                                    </p:set>
                                    <p:animEffect transition="in" filter="checkerboard(across)">
                                      <p:cBhvr>
                                        <p:cTn id="31" dur="500"/>
                                        <p:tgtEl>
                                          <p:spTgt spid="656395">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656395">
                                            <p:txEl>
                                              <p:pRg st="6" end="6"/>
                                            </p:txEl>
                                          </p:spTgt>
                                        </p:tgtEl>
                                        <p:attrNameLst>
                                          <p:attrName>style.visibility</p:attrName>
                                        </p:attrNameLst>
                                      </p:cBhvr>
                                      <p:to>
                                        <p:strVal val="visible"/>
                                      </p:to>
                                    </p:set>
                                    <p:animEffect transition="in" filter="checkerboard(across)">
                                      <p:cBhvr>
                                        <p:cTn id="36" dur="500"/>
                                        <p:tgtEl>
                                          <p:spTgt spid="656395">
                                            <p:txEl>
                                              <p:pRg st="6" end="6"/>
                                            </p:txEl>
                                          </p:spTgt>
                                        </p:tgtEl>
                                      </p:cBhvr>
                                    </p:animEffect>
                                  </p:childTnLst>
                                </p:cTn>
                              </p:par>
                              <p:par>
                                <p:cTn id="37" presetID="5" presetClass="entr" presetSubtype="10" fill="hold" grpId="0" nodeType="withEffect">
                                  <p:stCondLst>
                                    <p:cond delay="0"/>
                                  </p:stCondLst>
                                  <p:childTnLst>
                                    <p:set>
                                      <p:cBhvr>
                                        <p:cTn id="38" dur="1" fill="hold">
                                          <p:stCondLst>
                                            <p:cond delay="0"/>
                                          </p:stCondLst>
                                        </p:cTn>
                                        <p:tgtEl>
                                          <p:spTgt spid="656395">
                                            <p:txEl>
                                              <p:pRg st="7" end="7"/>
                                            </p:txEl>
                                          </p:spTgt>
                                        </p:tgtEl>
                                        <p:attrNameLst>
                                          <p:attrName>style.visibility</p:attrName>
                                        </p:attrNameLst>
                                      </p:cBhvr>
                                      <p:to>
                                        <p:strVal val="visible"/>
                                      </p:to>
                                    </p:set>
                                    <p:animEffect transition="in" filter="checkerboard(across)">
                                      <p:cBhvr>
                                        <p:cTn id="39" dur="500"/>
                                        <p:tgtEl>
                                          <p:spTgt spid="656395">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grpId="0" nodeType="clickEffect">
                                  <p:stCondLst>
                                    <p:cond delay="0"/>
                                  </p:stCondLst>
                                  <p:childTnLst>
                                    <p:set>
                                      <p:cBhvr>
                                        <p:cTn id="43" dur="1" fill="hold">
                                          <p:stCondLst>
                                            <p:cond delay="0"/>
                                          </p:stCondLst>
                                        </p:cTn>
                                        <p:tgtEl>
                                          <p:spTgt spid="656395">
                                            <p:txEl>
                                              <p:pRg st="8" end="8"/>
                                            </p:txEl>
                                          </p:spTgt>
                                        </p:tgtEl>
                                        <p:attrNameLst>
                                          <p:attrName>style.visibility</p:attrName>
                                        </p:attrNameLst>
                                      </p:cBhvr>
                                      <p:to>
                                        <p:strVal val="visible"/>
                                      </p:to>
                                    </p:set>
                                    <p:animEffect transition="in" filter="checkerboard(across)">
                                      <p:cBhvr>
                                        <p:cTn id="44" dur="500"/>
                                        <p:tgtEl>
                                          <p:spTgt spid="656395">
                                            <p:txEl>
                                              <p:pRg st="8" end="8"/>
                                            </p:txEl>
                                          </p:spTgt>
                                        </p:tgtEl>
                                      </p:cBhvr>
                                    </p:animEffect>
                                  </p:childTnLst>
                                </p:cTn>
                              </p:par>
                              <p:par>
                                <p:cTn id="45" presetID="5" presetClass="entr" presetSubtype="10" fill="hold" grpId="0" nodeType="withEffect">
                                  <p:stCondLst>
                                    <p:cond delay="0"/>
                                  </p:stCondLst>
                                  <p:childTnLst>
                                    <p:set>
                                      <p:cBhvr>
                                        <p:cTn id="46" dur="1" fill="hold">
                                          <p:stCondLst>
                                            <p:cond delay="0"/>
                                          </p:stCondLst>
                                        </p:cTn>
                                        <p:tgtEl>
                                          <p:spTgt spid="656395">
                                            <p:txEl>
                                              <p:pRg st="9" end="9"/>
                                            </p:txEl>
                                          </p:spTgt>
                                        </p:tgtEl>
                                        <p:attrNameLst>
                                          <p:attrName>style.visibility</p:attrName>
                                        </p:attrNameLst>
                                      </p:cBhvr>
                                      <p:to>
                                        <p:strVal val="visible"/>
                                      </p:to>
                                    </p:set>
                                    <p:animEffect transition="in" filter="checkerboard(across)">
                                      <p:cBhvr>
                                        <p:cTn id="47" dur="500"/>
                                        <p:tgtEl>
                                          <p:spTgt spid="65639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6386" grpId="0"/>
      <p:bldP spid="65639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4" name="Rectangle 2"/>
          <p:cNvSpPr>
            <a:spLocks noGrp="1" noChangeArrowheads="1"/>
          </p:cNvSpPr>
          <p:nvPr>
            <p:ph type="title"/>
          </p:nvPr>
        </p:nvSpPr>
        <p:spPr>
          <a:xfrm>
            <a:off x="457200" y="381000"/>
            <a:ext cx="8001000" cy="762000"/>
          </a:xfrm>
        </p:spPr>
        <p:txBody>
          <a:bodyPr>
            <a:normAutofit/>
          </a:bodyPr>
          <a:lstStyle/>
          <a:p>
            <a:pPr eaLnBrk="1" hangingPunct="1"/>
            <a:r>
              <a:rPr lang="en-US" sz="4000" b="1" dirty="0" smtClean="0">
                <a:solidFill>
                  <a:srgbClr val="000066"/>
                </a:solidFill>
              </a:rPr>
              <a:t>Technological Devices</a:t>
            </a:r>
          </a:p>
        </p:txBody>
      </p:sp>
      <p:sp>
        <p:nvSpPr>
          <p:cNvPr id="658441" name="Rectangle 9"/>
          <p:cNvSpPr>
            <a:spLocks noGrp="1" noChangeArrowheads="1"/>
          </p:cNvSpPr>
          <p:nvPr>
            <p:ph type="body" idx="1"/>
          </p:nvPr>
        </p:nvSpPr>
        <p:spPr>
          <a:xfrm>
            <a:off x="457200" y="1143000"/>
            <a:ext cx="8305800" cy="5334000"/>
          </a:xfrm>
        </p:spPr>
        <p:txBody>
          <a:bodyPr>
            <a:normAutofit/>
          </a:bodyPr>
          <a:lstStyle/>
          <a:p>
            <a:pPr eaLnBrk="1" hangingPunct="1">
              <a:buClr>
                <a:srgbClr val="000066"/>
              </a:buClr>
              <a:buFont typeface="Wingdings" pitchFamily="2" charset="2"/>
              <a:buChar char="§"/>
            </a:pPr>
            <a:r>
              <a:rPr lang="en-US" sz="2800" b="1" dirty="0" smtClean="0"/>
              <a:t>Galvanometers</a:t>
            </a:r>
          </a:p>
          <a:p>
            <a:pPr lvl="1" eaLnBrk="1" hangingPunct="1">
              <a:buClr>
                <a:srgbClr val="000066"/>
              </a:buClr>
              <a:buFont typeface="Wingdings" pitchFamily="2" charset="2"/>
              <a:buChar char="§"/>
            </a:pPr>
            <a:r>
              <a:rPr lang="en-US" b="0" dirty="0" smtClean="0"/>
              <a:t>Measure the interest or emotions aroused by exposure to specific ad or picture.</a:t>
            </a:r>
          </a:p>
          <a:p>
            <a:pPr eaLnBrk="1" hangingPunct="1">
              <a:buClr>
                <a:srgbClr val="000066"/>
              </a:buClr>
              <a:buFont typeface="Wingdings" pitchFamily="2" charset="2"/>
              <a:buChar char="§"/>
            </a:pPr>
            <a:r>
              <a:rPr lang="en-US" sz="2800" b="1" dirty="0" smtClean="0"/>
              <a:t>Tachistoscope</a:t>
            </a:r>
          </a:p>
          <a:p>
            <a:pPr lvl="1" eaLnBrk="1" hangingPunct="1">
              <a:buClr>
                <a:srgbClr val="000066"/>
              </a:buClr>
              <a:buFont typeface="Wingdings" pitchFamily="2" charset="2"/>
              <a:buChar char="§"/>
            </a:pPr>
            <a:r>
              <a:rPr lang="en-US" b="0" dirty="0" smtClean="0"/>
              <a:t>Flashes an ad to a subject with an exposure interval that range from less than one hundredth of a second to several seconds.</a:t>
            </a:r>
          </a:p>
          <a:p>
            <a:pPr eaLnBrk="1" hangingPunct="1">
              <a:buClr>
                <a:srgbClr val="000066"/>
              </a:buClr>
              <a:buFont typeface="Wingdings" pitchFamily="2" charset="2"/>
              <a:buChar char="§"/>
            </a:pPr>
            <a:r>
              <a:rPr lang="en-US" sz="2800" b="1" dirty="0" smtClean="0"/>
              <a:t>Eye cameras</a:t>
            </a:r>
          </a:p>
          <a:p>
            <a:pPr lvl="1" eaLnBrk="1" hangingPunct="1">
              <a:buClr>
                <a:srgbClr val="000066"/>
              </a:buClr>
              <a:buFont typeface="Wingdings" pitchFamily="2" charset="2"/>
              <a:buChar char="§"/>
            </a:pPr>
            <a:r>
              <a:rPr lang="en-US" b="0" dirty="0" smtClean="0"/>
              <a:t>Study respondents eye movements to see where their eyes land first, how long they linger on a given item.</a:t>
            </a:r>
          </a:p>
          <a:p>
            <a:pPr eaLnBrk="1" hangingPunct="1">
              <a:buClr>
                <a:srgbClr val="000066"/>
              </a:buClr>
              <a:buFont typeface="Wingdings" pitchFamily="2" charset="2"/>
              <a:buChar char="§"/>
            </a:pPr>
            <a:endParaRPr lang="en-US" sz="2000" b="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58434"/>
                                        </p:tgtEl>
                                        <p:attrNameLst>
                                          <p:attrName>style.visibility</p:attrName>
                                        </p:attrNameLst>
                                      </p:cBhvr>
                                      <p:to>
                                        <p:strVal val="visible"/>
                                      </p:to>
                                    </p:set>
                                    <p:animEffect transition="in" filter="checkerboard(across)">
                                      <p:cBhvr>
                                        <p:cTn id="7" dur="500"/>
                                        <p:tgtEl>
                                          <p:spTgt spid="65843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58441">
                                            <p:txEl>
                                              <p:pRg st="0" end="0"/>
                                            </p:txEl>
                                          </p:spTgt>
                                        </p:tgtEl>
                                        <p:attrNameLst>
                                          <p:attrName>style.visibility</p:attrName>
                                        </p:attrNameLst>
                                      </p:cBhvr>
                                      <p:to>
                                        <p:strVal val="visible"/>
                                      </p:to>
                                    </p:set>
                                    <p:animEffect transition="in" filter="checkerboard(across)">
                                      <p:cBhvr>
                                        <p:cTn id="12" dur="500"/>
                                        <p:tgtEl>
                                          <p:spTgt spid="658441">
                                            <p:txEl>
                                              <p:pRg st="0" end="0"/>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658441">
                                            <p:txEl>
                                              <p:pRg st="1" end="1"/>
                                            </p:txEl>
                                          </p:spTgt>
                                        </p:tgtEl>
                                        <p:attrNameLst>
                                          <p:attrName>style.visibility</p:attrName>
                                        </p:attrNameLst>
                                      </p:cBhvr>
                                      <p:to>
                                        <p:strVal val="visible"/>
                                      </p:to>
                                    </p:set>
                                    <p:animEffect transition="in" filter="checkerboard(across)">
                                      <p:cBhvr>
                                        <p:cTn id="15" dur="500"/>
                                        <p:tgtEl>
                                          <p:spTgt spid="65844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658441">
                                            <p:txEl>
                                              <p:pRg st="2" end="2"/>
                                            </p:txEl>
                                          </p:spTgt>
                                        </p:tgtEl>
                                        <p:attrNameLst>
                                          <p:attrName>style.visibility</p:attrName>
                                        </p:attrNameLst>
                                      </p:cBhvr>
                                      <p:to>
                                        <p:strVal val="visible"/>
                                      </p:to>
                                    </p:set>
                                    <p:animEffect transition="in" filter="checkerboard(across)">
                                      <p:cBhvr>
                                        <p:cTn id="20" dur="500"/>
                                        <p:tgtEl>
                                          <p:spTgt spid="658441">
                                            <p:txEl>
                                              <p:pRg st="2" end="2"/>
                                            </p:txEl>
                                          </p:spTgt>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658441">
                                            <p:txEl>
                                              <p:pRg st="3" end="3"/>
                                            </p:txEl>
                                          </p:spTgt>
                                        </p:tgtEl>
                                        <p:attrNameLst>
                                          <p:attrName>style.visibility</p:attrName>
                                        </p:attrNameLst>
                                      </p:cBhvr>
                                      <p:to>
                                        <p:strVal val="visible"/>
                                      </p:to>
                                    </p:set>
                                    <p:animEffect transition="in" filter="checkerboard(across)">
                                      <p:cBhvr>
                                        <p:cTn id="23" dur="500"/>
                                        <p:tgtEl>
                                          <p:spTgt spid="658441">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658441">
                                            <p:txEl>
                                              <p:pRg st="4" end="4"/>
                                            </p:txEl>
                                          </p:spTgt>
                                        </p:tgtEl>
                                        <p:attrNameLst>
                                          <p:attrName>style.visibility</p:attrName>
                                        </p:attrNameLst>
                                      </p:cBhvr>
                                      <p:to>
                                        <p:strVal val="visible"/>
                                      </p:to>
                                    </p:set>
                                    <p:animEffect transition="in" filter="checkerboard(across)">
                                      <p:cBhvr>
                                        <p:cTn id="28" dur="500"/>
                                        <p:tgtEl>
                                          <p:spTgt spid="658441">
                                            <p:txEl>
                                              <p:pRg st="4" end="4"/>
                                            </p:txEl>
                                          </p:spTgt>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658441">
                                            <p:txEl>
                                              <p:pRg st="5" end="5"/>
                                            </p:txEl>
                                          </p:spTgt>
                                        </p:tgtEl>
                                        <p:attrNameLst>
                                          <p:attrName>style.visibility</p:attrName>
                                        </p:attrNameLst>
                                      </p:cBhvr>
                                      <p:to>
                                        <p:strVal val="visible"/>
                                      </p:to>
                                    </p:set>
                                    <p:animEffect transition="in" filter="checkerboard(across)">
                                      <p:cBhvr>
                                        <p:cTn id="31" dur="500"/>
                                        <p:tgtEl>
                                          <p:spTgt spid="65844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8434" grpId="0"/>
      <p:bldP spid="65844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4" name="Rectangle 2"/>
          <p:cNvSpPr>
            <a:spLocks noGrp="1" noChangeArrowheads="1"/>
          </p:cNvSpPr>
          <p:nvPr>
            <p:ph type="title"/>
          </p:nvPr>
        </p:nvSpPr>
        <p:spPr>
          <a:xfrm>
            <a:off x="457200" y="381000"/>
            <a:ext cx="8001000" cy="762000"/>
          </a:xfrm>
        </p:spPr>
        <p:txBody>
          <a:bodyPr>
            <a:normAutofit/>
          </a:bodyPr>
          <a:lstStyle/>
          <a:p>
            <a:pPr eaLnBrk="1" hangingPunct="1"/>
            <a:r>
              <a:rPr lang="en-US" sz="4000" b="1" dirty="0" smtClean="0">
                <a:solidFill>
                  <a:srgbClr val="000066"/>
                </a:solidFill>
              </a:rPr>
              <a:t>Technological Devices…</a:t>
            </a:r>
          </a:p>
        </p:txBody>
      </p:sp>
      <p:sp>
        <p:nvSpPr>
          <p:cNvPr id="658441" name="Rectangle 9"/>
          <p:cNvSpPr>
            <a:spLocks noGrp="1" noChangeArrowheads="1"/>
          </p:cNvSpPr>
          <p:nvPr>
            <p:ph type="body" idx="1"/>
          </p:nvPr>
        </p:nvSpPr>
        <p:spPr>
          <a:xfrm>
            <a:off x="533400" y="1676400"/>
            <a:ext cx="7924800" cy="4038600"/>
          </a:xfrm>
        </p:spPr>
        <p:txBody>
          <a:bodyPr>
            <a:noAutofit/>
          </a:bodyPr>
          <a:lstStyle/>
          <a:p>
            <a:pPr eaLnBrk="1" hangingPunct="1">
              <a:buClr>
                <a:srgbClr val="000066"/>
              </a:buClr>
              <a:buFont typeface="Wingdings" pitchFamily="2" charset="2"/>
              <a:buChar char="§"/>
            </a:pPr>
            <a:r>
              <a:rPr lang="en-US" b="1" dirty="0" smtClean="0"/>
              <a:t>Audiometers</a:t>
            </a:r>
          </a:p>
          <a:p>
            <a:pPr lvl="1" eaLnBrk="1" hangingPunct="1">
              <a:buClr>
                <a:srgbClr val="000066"/>
              </a:buClr>
              <a:buFont typeface="Wingdings" pitchFamily="2" charset="2"/>
              <a:buChar char="§"/>
            </a:pPr>
            <a:r>
              <a:rPr lang="en-US" sz="3200" b="0" dirty="0" smtClean="0"/>
              <a:t>Attached to TV sets in participating homes record when the set on &amp; to which channel is tuned.</a:t>
            </a:r>
          </a:p>
          <a:p>
            <a:pPr eaLnBrk="1" hangingPunct="1">
              <a:buClr>
                <a:srgbClr val="000066"/>
              </a:buClr>
              <a:buFont typeface="Wingdings" pitchFamily="2" charset="2"/>
              <a:buChar char="§"/>
            </a:pPr>
            <a:r>
              <a:rPr lang="en-US" b="1" dirty="0" smtClean="0"/>
              <a:t>GPS</a:t>
            </a:r>
          </a:p>
          <a:p>
            <a:pPr lvl="1" eaLnBrk="1" hangingPunct="1">
              <a:buClr>
                <a:srgbClr val="000066"/>
              </a:buClr>
              <a:buFont typeface="Wingdings" pitchFamily="2" charset="2"/>
              <a:buChar char="§"/>
            </a:pPr>
            <a:r>
              <a:rPr lang="en-US" sz="3200" b="0" dirty="0" smtClean="0"/>
              <a:t>Global Positioning System – How many billboards a person may walk by or drive by during a day.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58434"/>
                                        </p:tgtEl>
                                        <p:attrNameLst>
                                          <p:attrName>style.visibility</p:attrName>
                                        </p:attrNameLst>
                                      </p:cBhvr>
                                      <p:to>
                                        <p:strVal val="visible"/>
                                      </p:to>
                                    </p:set>
                                    <p:animEffect transition="in" filter="checkerboard(across)">
                                      <p:cBhvr>
                                        <p:cTn id="7" dur="500"/>
                                        <p:tgtEl>
                                          <p:spTgt spid="65843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58441">
                                            <p:txEl>
                                              <p:pRg st="0" end="0"/>
                                            </p:txEl>
                                          </p:spTgt>
                                        </p:tgtEl>
                                        <p:attrNameLst>
                                          <p:attrName>style.visibility</p:attrName>
                                        </p:attrNameLst>
                                      </p:cBhvr>
                                      <p:to>
                                        <p:strVal val="visible"/>
                                      </p:to>
                                    </p:set>
                                    <p:animEffect transition="in" filter="checkerboard(across)">
                                      <p:cBhvr>
                                        <p:cTn id="12" dur="500"/>
                                        <p:tgtEl>
                                          <p:spTgt spid="658441">
                                            <p:txEl>
                                              <p:pRg st="0" end="0"/>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658441">
                                            <p:txEl>
                                              <p:pRg st="1" end="1"/>
                                            </p:txEl>
                                          </p:spTgt>
                                        </p:tgtEl>
                                        <p:attrNameLst>
                                          <p:attrName>style.visibility</p:attrName>
                                        </p:attrNameLst>
                                      </p:cBhvr>
                                      <p:to>
                                        <p:strVal val="visible"/>
                                      </p:to>
                                    </p:set>
                                    <p:animEffect transition="in" filter="checkerboard(across)">
                                      <p:cBhvr>
                                        <p:cTn id="15" dur="500"/>
                                        <p:tgtEl>
                                          <p:spTgt spid="65844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658441">
                                            <p:txEl>
                                              <p:pRg st="2" end="2"/>
                                            </p:txEl>
                                          </p:spTgt>
                                        </p:tgtEl>
                                        <p:attrNameLst>
                                          <p:attrName>style.visibility</p:attrName>
                                        </p:attrNameLst>
                                      </p:cBhvr>
                                      <p:to>
                                        <p:strVal val="visible"/>
                                      </p:to>
                                    </p:set>
                                    <p:animEffect transition="in" filter="checkerboard(across)">
                                      <p:cBhvr>
                                        <p:cTn id="20" dur="500"/>
                                        <p:tgtEl>
                                          <p:spTgt spid="658441">
                                            <p:txEl>
                                              <p:pRg st="2" end="2"/>
                                            </p:txEl>
                                          </p:spTgt>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658441">
                                            <p:txEl>
                                              <p:pRg st="3" end="3"/>
                                            </p:txEl>
                                          </p:spTgt>
                                        </p:tgtEl>
                                        <p:attrNameLst>
                                          <p:attrName>style.visibility</p:attrName>
                                        </p:attrNameLst>
                                      </p:cBhvr>
                                      <p:to>
                                        <p:strVal val="visible"/>
                                      </p:to>
                                    </p:set>
                                    <p:animEffect transition="in" filter="checkerboard(across)">
                                      <p:cBhvr>
                                        <p:cTn id="23" dur="500"/>
                                        <p:tgtEl>
                                          <p:spTgt spid="65844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8434" grpId="0"/>
      <p:bldP spid="65844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2" name="Rectangle 2"/>
          <p:cNvSpPr>
            <a:spLocks noGrp="1" noChangeArrowheads="1"/>
          </p:cNvSpPr>
          <p:nvPr>
            <p:ph type="title"/>
          </p:nvPr>
        </p:nvSpPr>
        <p:spPr>
          <a:xfrm>
            <a:off x="533400" y="1676400"/>
            <a:ext cx="8077200" cy="762000"/>
          </a:xfrm>
        </p:spPr>
        <p:txBody>
          <a:bodyPr>
            <a:normAutofit/>
          </a:bodyPr>
          <a:lstStyle/>
          <a:p>
            <a:pPr eaLnBrk="1" hangingPunct="1"/>
            <a:r>
              <a:rPr lang="en-US" sz="3200" dirty="0" smtClean="0">
                <a:solidFill>
                  <a:srgbClr val="0070C0"/>
                </a:solidFill>
              </a:rPr>
              <a:t>Sampling Plan</a:t>
            </a:r>
          </a:p>
        </p:txBody>
      </p:sp>
      <p:sp>
        <p:nvSpPr>
          <p:cNvPr id="660483" name="Rectangle 3"/>
          <p:cNvSpPr>
            <a:spLocks noGrp="1" noChangeArrowheads="1"/>
          </p:cNvSpPr>
          <p:nvPr>
            <p:ph type="body" idx="1"/>
          </p:nvPr>
        </p:nvSpPr>
        <p:spPr>
          <a:xfrm>
            <a:off x="457200" y="2514600"/>
            <a:ext cx="8077200" cy="3886200"/>
          </a:xfrm>
          <a:noFill/>
        </p:spPr>
        <p:txBody>
          <a:bodyPr/>
          <a:lstStyle/>
          <a:p>
            <a:pPr marL="569913" indent="-346075" eaLnBrk="1" hangingPunct="1">
              <a:buClr>
                <a:srgbClr val="000066"/>
              </a:buClr>
              <a:buFont typeface="Wingdings" pitchFamily="2" charset="2"/>
              <a:buChar char="§"/>
            </a:pPr>
            <a:r>
              <a:rPr lang="en-US" dirty="0" smtClean="0"/>
              <a:t>Sampling unit: </a:t>
            </a:r>
          </a:p>
          <a:p>
            <a:pPr marL="969963" lvl="1" indent="-346075" eaLnBrk="1" hangingPunct="1">
              <a:buClr>
                <a:srgbClr val="000066"/>
              </a:buClr>
              <a:buFont typeface="Wingdings" pitchFamily="2" charset="2"/>
              <a:buChar char="§"/>
            </a:pPr>
            <a:r>
              <a:rPr lang="en-US" b="0" dirty="0" smtClean="0"/>
              <a:t>Who is to be surveyed?</a:t>
            </a:r>
          </a:p>
          <a:p>
            <a:pPr marL="569913" indent="-346075" eaLnBrk="1" hangingPunct="1">
              <a:buClr>
                <a:srgbClr val="000066"/>
              </a:buClr>
              <a:buFont typeface="Wingdings" pitchFamily="2" charset="2"/>
              <a:buChar char="§"/>
            </a:pPr>
            <a:r>
              <a:rPr lang="en-US" dirty="0" smtClean="0"/>
              <a:t>Sample size: </a:t>
            </a:r>
          </a:p>
          <a:p>
            <a:pPr marL="969963" lvl="1" indent="-346075" eaLnBrk="1" hangingPunct="1">
              <a:buClr>
                <a:srgbClr val="000066"/>
              </a:buClr>
              <a:buFont typeface="Wingdings" pitchFamily="2" charset="2"/>
              <a:buChar char="§"/>
            </a:pPr>
            <a:r>
              <a:rPr lang="en-US" b="0" dirty="0" smtClean="0"/>
              <a:t>How many people should be surveyed?</a:t>
            </a:r>
          </a:p>
          <a:p>
            <a:pPr marL="569913" indent="-346075" eaLnBrk="1" hangingPunct="1">
              <a:buClr>
                <a:srgbClr val="000066"/>
              </a:buClr>
              <a:buFont typeface="Wingdings" pitchFamily="2" charset="2"/>
              <a:buChar char="§"/>
            </a:pPr>
            <a:r>
              <a:rPr lang="en-US" dirty="0" smtClean="0"/>
              <a:t>Sampling procedure: </a:t>
            </a:r>
          </a:p>
          <a:p>
            <a:pPr marL="969963" lvl="1" indent="-346075" eaLnBrk="1" hangingPunct="1">
              <a:buClr>
                <a:srgbClr val="000066"/>
              </a:buClr>
              <a:buFont typeface="Wingdings" pitchFamily="2" charset="2"/>
              <a:buChar char="§"/>
            </a:pPr>
            <a:r>
              <a:rPr lang="en-US" b="0" dirty="0" smtClean="0"/>
              <a:t>How should the respondents be chosen?</a:t>
            </a:r>
          </a:p>
        </p:txBody>
      </p:sp>
      <p:sp>
        <p:nvSpPr>
          <p:cNvPr id="4" name="Rectangle 2"/>
          <p:cNvSpPr txBox="1">
            <a:spLocks noChangeArrowheads="1"/>
          </p:cNvSpPr>
          <p:nvPr/>
        </p:nvSpPr>
        <p:spPr bwMode="auto">
          <a:xfrm>
            <a:off x="457200" y="658813"/>
            <a:ext cx="8077200" cy="865187"/>
          </a:xfrm>
          <a:prstGeom prst="rect">
            <a:avLst/>
          </a:prstGeom>
          <a:noFill/>
          <a:ln w="9525">
            <a:noFill/>
            <a:miter lim="800000"/>
            <a:headEnd/>
            <a:tailEnd/>
          </a:ln>
        </p:spPr>
        <p:txBody>
          <a:bodyPr anchor="b"/>
          <a:lstStyle/>
          <a:p>
            <a:pPr algn="ctr">
              <a:defRPr/>
            </a:pPr>
            <a:r>
              <a:rPr lang="en-US" sz="4000" b="1" kern="0" dirty="0">
                <a:solidFill>
                  <a:srgbClr val="000066"/>
                </a:solidFill>
                <a:latin typeface="+mj-lt"/>
                <a:ea typeface="+mj-ea"/>
                <a:cs typeface="+mj-cs"/>
              </a:rPr>
              <a:t>Step 2:  Develop the Research Plan…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660482"/>
                                        </p:tgtEl>
                                        <p:attrNameLst>
                                          <p:attrName>style.visibility</p:attrName>
                                        </p:attrNameLst>
                                      </p:cBhvr>
                                      <p:to>
                                        <p:strVal val="visible"/>
                                      </p:to>
                                    </p:set>
                                    <p:animEffect transition="in" filter="checkerboard(across)">
                                      <p:cBhvr>
                                        <p:cTn id="10" dur="500"/>
                                        <p:tgtEl>
                                          <p:spTgt spid="660482"/>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660483">
                                            <p:txEl>
                                              <p:pRg st="0" end="0"/>
                                            </p:txEl>
                                          </p:spTgt>
                                        </p:tgtEl>
                                        <p:attrNameLst>
                                          <p:attrName>style.visibility</p:attrName>
                                        </p:attrNameLst>
                                      </p:cBhvr>
                                      <p:to>
                                        <p:strVal val="visible"/>
                                      </p:to>
                                    </p:set>
                                    <p:animEffect transition="in" filter="checkerboard(across)">
                                      <p:cBhvr>
                                        <p:cTn id="15" dur="500"/>
                                        <p:tgtEl>
                                          <p:spTgt spid="660483">
                                            <p:txEl>
                                              <p:pRg st="0" end="0"/>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660483">
                                            <p:txEl>
                                              <p:pRg st="1" end="1"/>
                                            </p:txEl>
                                          </p:spTgt>
                                        </p:tgtEl>
                                        <p:attrNameLst>
                                          <p:attrName>style.visibility</p:attrName>
                                        </p:attrNameLst>
                                      </p:cBhvr>
                                      <p:to>
                                        <p:strVal val="visible"/>
                                      </p:to>
                                    </p:set>
                                    <p:animEffect transition="in" filter="checkerboard(across)">
                                      <p:cBhvr>
                                        <p:cTn id="18" dur="500"/>
                                        <p:tgtEl>
                                          <p:spTgt spid="66048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660483">
                                            <p:txEl>
                                              <p:pRg st="2" end="2"/>
                                            </p:txEl>
                                          </p:spTgt>
                                        </p:tgtEl>
                                        <p:attrNameLst>
                                          <p:attrName>style.visibility</p:attrName>
                                        </p:attrNameLst>
                                      </p:cBhvr>
                                      <p:to>
                                        <p:strVal val="visible"/>
                                      </p:to>
                                    </p:set>
                                    <p:animEffect transition="in" filter="checkerboard(across)">
                                      <p:cBhvr>
                                        <p:cTn id="23" dur="500"/>
                                        <p:tgtEl>
                                          <p:spTgt spid="660483">
                                            <p:txEl>
                                              <p:pRg st="2" end="2"/>
                                            </p:txEl>
                                          </p:spTgt>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660483">
                                            <p:txEl>
                                              <p:pRg st="3" end="3"/>
                                            </p:txEl>
                                          </p:spTgt>
                                        </p:tgtEl>
                                        <p:attrNameLst>
                                          <p:attrName>style.visibility</p:attrName>
                                        </p:attrNameLst>
                                      </p:cBhvr>
                                      <p:to>
                                        <p:strVal val="visible"/>
                                      </p:to>
                                    </p:set>
                                    <p:animEffect transition="in" filter="checkerboard(across)">
                                      <p:cBhvr>
                                        <p:cTn id="26" dur="500"/>
                                        <p:tgtEl>
                                          <p:spTgt spid="66048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660483">
                                            <p:txEl>
                                              <p:pRg st="4" end="4"/>
                                            </p:txEl>
                                          </p:spTgt>
                                        </p:tgtEl>
                                        <p:attrNameLst>
                                          <p:attrName>style.visibility</p:attrName>
                                        </p:attrNameLst>
                                      </p:cBhvr>
                                      <p:to>
                                        <p:strVal val="visible"/>
                                      </p:to>
                                    </p:set>
                                    <p:animEffect transition="in" filter="checkerboard(across)">
                                      <p:cBhvr>
                                        <p:cTn id="31" dur="500"/>
                                        <p:tgtEl>
                                          <p:spTgt spid="660483">
                                            <p:txEl>
                                              <p:pRg st="4" end="4"/>
                                            </p:txEl>
                                          </p:spTgt>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660483">
                                            <p:txEl>
                                              <p:pRg st="5" end="5"/>
                                            </p:txEl>
                                          </p:spTgt>
                                        </p:tgtEl>
                                        <p:attrNameLst>
                                          <p:attrName>style.visibility</p:attrName>
                                        </p:attrNameLst>
                                      </p:cBhvr>
                                      <p:to>
                                        <p:strVal val="visible"/>
                                      </p:to>
                                    </p:set>
                                    <p:animEffect transition="in" filter="checkerboard(across)">
                                      <p:cBhvr>
                                        <p:cTn id="34" dur="500"/>
                                        <p:tgtEl>
                                          <p:spTgt spid="6604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482" grpId="0"/>
      <p:bldP spid="660483" grpId="0" build="p"/>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2533" name="Rectangle 5"/>
          <p:cNvSpPr>
            <a:spLocks noGrp="1" noChangeArrowheads="1"/>
          </p:cNvSpPr>
          <p:nvPr>
            <p:ph type="title"/>
          </p:nvPr>
        </p:nvSpPr>
        <p:spPr>
          <a:xfrm>
            <a:off x="457200" y="277813"/>
            <a:ext cx="8077200" cy="865187"/>
          </a:xfrm>
        </p:spPr>
        <p:txBody>
          <a:bodyPr>
            <a:normAutofit/>
          </a:bodyPr>
          <a:lstStyle/>
          <a:p>
            <a:pPr eaLnBrk="1" hangingPunct="1"/>
            <a:r>
              <a:rPr lang="en-US" sz="4000" b="1" dirty="0" smtClean="0">
                <a:solidFill>
                  <a:srgbClr val="000066"/>
                </a:solidFill>
              </a:rPr>
              <a:t>Types of Samples</a:t>
            </a:r>
          </a:p>
        </p:txBody>
      </p:sp>
      <p:sp>
        <p:nvSpPr>
          <p:cNvPr id="662534" name="Rectangle 6"/>
          <p:cNvSpPr>
            <a:spLocks noGrp="1" noChangeArrowheads="1"/>
          </p:cNvSpPr>
          <p:nvPr>
            <p:ph type="body" sz="half" idx="1"/>
          </p:nvPr>
        </p:nvSpPr>
        <p:spPr>
          <a:xfrm>
            <a:off x="381000" y="1600200"/>
            <a:ext cx="4152900" cy="4572000"/>
          </a:xfrm>
        </p:spPr>
        <p:txBody>
          <a:bodyPr/>
          <a:lstStyle/>
          <a:p>
            <a:pPr eaLnBrk="1" hangingPunct="1">
              <a:buClr>
                <a:srgbClr val="000066"/>
              </a:buClr>
              <a:buFont typeface="Wingdings" pitchFamily="2" charset="2"/>
              <a:buChar char="§"/>
            </a:pPr>
            <a:r>
              <a:rPr lang="en-US" b="1" dirty="0" smtClean="0"/>
              <a:t>Probability Samples</a:t>
            </a:r>
          </a:p>
          <a:p>
            <a:pPr eaLnBrk="1" hangingPunct="1">
              <a:buClr>
                <a:srgbClr val="000066"/>
              </a:buClr>
              <a:buFont typeface="Wingdings" pitchFamily="2" charset="2"/>
              <a:buChar char="§"/>
            </a:pPr>
            <a:r>
              <a:rPr lang="en-US" sz="2400" b="1" dirty="0" smtClean="0"/>
              <a:t>Simple random</a:t>
            </a:r>
          </a:p>
          <a:p>
            <a:pPr lvl="1" eaLnBrk="1" hangingPunct="1">
              <a:buClr>
                <a:srgbClr val="000066"/>
              </a:buClr>
              <a:buFont typeface="Wingdings" pitchFamily="2" charset="2"/>
              <a:buChar char="§"/>
            </a:pPr>
            <a:r>
              <a:rPr lang="en-US" sz="1600" b="0" dirty="0" smtClean="0"/>
              <a:t>Every member of the population has an equal chance of selection.</a:t>
            </a:r>
          </a:p>
          <a:p>
            <a:pPr eaLnBrk="1" hangingPunct="1">
              <a:buClr>
                <a:srgbClr val="000066"/>
              </a:buClr>
              <a:buFont typeface="Wingdings" pitchFamily="2" charset="2"/>
              <a:buChar char="§"/>
            </a:pPr>
            <a:r>
              <a:rPr lang="en-US" sz="2400" b="1" dirty="0" smtClean="0"/>
              <a:t>Stratified random</a:t>
            </a:r>
          </a:p>
          <a:p>
            <a:pPr lvl="1" eaLnBrk="1" hangingPunct="1">
              <a:buClr>
                <a:srgbClr val="000066"/>
              </a:buClr>
              <a:buFont typeface="Wingdings" pitchFamily="2" charset="2"/>
              <a:buChar char="§"/>
            </a:pPr>
            <a:r>
              <a:rPr lang="en-US" sz="1600" b="0" dirty="0" smtClean="0"/>
              <a:t>The population is divided into mutually exclusive groups i.e. age group &amp; random sample drawn from each group.</a:t>
            </a:r>
          </a:p>
          <a:p>
            <a:pPr eaLnBrk="1" hangingPunct="1">
              <a:buClr>
                <a:srgbClr val="000066"/>
              </a:buClr>
              <a:buFont typeface="Wingdings" pitchFamily="2" charset="2"/>
              <a:buChar char="§"/>
            </a:pPr>
            <a:r>
              <a:rPr lang="en-US" sz="2400" b="1" dirty="0" smtClean="0"/>
              <a:t>Cluster</a:t>
            </a:r>
          </a:p>
          <a:p>
            <a:pPr lvl="1" eaLnBrk="1" hangingPunct="1">
              <a:buClr>
                <a:srgbClr val="000066"/>
              </a:buClr>
              <a:buFont typeface="Wingdings" pitchFamily="2" charset="2"/>
              <a:buChar char="§"/>
            </a:pPr>
            <a:r>
              <a:rPr lang="en-US" sz="1600" b="0" dirty="0" smtClean="0"/>
              <a:t>The population is divided into mutually exclusive groups i.e. city blocks the researcher draws a sample of the group.</a:t>
            </a:r>
          </a:p>
          <a:p>
            <a:pPr lvl="1" eaLnBrk="1" hangingPunct="1">
              <a:buClr>
                <a:srgbClr val="000066"/>
              </a:buClr>
              <a:buFont typeface="Wingdings" pitchFamily="2" charset="2"/>
              <a:buChar char="§"/>
            </a:pPr>
            <a:endParaRPr lang="en-US" sz="2000" dirty="0" smtClean="0"/>
          </a:p>
          <a:p>
            <a:pPr eaLnBrk="1" hangingPunct="1">
              <a:buClr>
                <a:srgbClr val="000066"/>
              </a:buClr>
              <a:buFont typeface="Wingdings" pitchFamily="2" charset="2"/>
              <a:buChar char="§"/>
            </a:pPr>
            <a:endParaRPr lang="en-US" dirty="0" smtClean="0"/>
          </a:p>
        </p:txBody>
      </p:sp>
      <p:sp>
        <p:nvSpPr>
          <p:cNvPr id="662535" name="Rectangle 7"/>
          <p:cNvSpPr>
            <a:spLocks noGrp="1" noChangeArrowheads="1"/>
          </p:cNvSpPr>
          <p:nvPr>
            <p:ph type="body" sz="half" idx="2"/>
          </p:nvPr>
        </p:nvSpPr>
        <p:spPr>
          <a:xfrm>
            <a:off x="4572000" y="1600200"/>
            <a:ext cx="4343400" cy="4572000"/>
          </a:xfrm>
        </p:spPr>
        <p:txBody>
          <a:bodyPr/>
          <a:lstStyle/>
          <a:p>
            <a:pPr>
              <a:buClr>
                <a:srgbClr val="000066"/>
              </a:buClr>
              <a:buFont typeface="Wingdings" pitchFamily="2" charset="2"/>
              <a:buChar char="§"/>
            </a:pPr>
            <a:r>
              <a:rPr lang="en-US" b="1" dirty="0" smtClean="0"/>
              <a:t>Nonprobability Samples</a:t>
            </a:r>
          </a:p>
          <a:p>
            <a:pPr eaLnBrk="1" hangingPunct="1">
              <a:buClr>
                <a:srgbClr val="000066"/>
              </a:buClr>
              <a:buFont typeface="Wingdings" pitchFamily="2" charset="2"/>
              <a:buChar char="§"/>
            </a:pPr>
            <a:r>
              <a:rPr lang="en-US" sz="2400" b="1" dirty="0" smtClean="0"/>
              <a:t>Convenience</a:t>
            </a:r>
          </a:p>
          <a:p>
            <a:pPr lvl="1" eaLnBrk="1" hangingPunct="1">
              <a:buClr>
                <a:srgbClr val="000066"/>
              </a:buClr>
              <a:buFont typeface="Wingdings" pitchFamily="2" charset="2"/>
              <a:buChar char="§"/>
            </a:pPr>
            <a:r>
              <a:rPr lang="en-US" sz="1600" b="0" dirty="0" smtClean="0"/>
              <a:t>The researcher selects the most accessible population members.</a:t>
            </a:r>
          </a:p>
          <a:p>
            <a:pPr eaLnBrk="1" hangingPunct="1">
              <a:buClr>
                <a:srgbClr val="000066"/>
              </a:buClr>
              <a:buFont typeface="Wingdings" pitchFamily="2" charset="2"/>
              <a:buChar char="§"/>
            </a:pPr>
            <a:r>
              <a:rPr lang="en-US" sz="2400" b="1" dirty="0" smtClean="0"/>
              <a:t>Judgment</a:t>
            </a:r>
          </a:p>
          <a:p>
            <a:pPr lvl="1" eaLnBrk="1" hangingPunct="1">
              <a:buClr>
                <a:srgbClr val="000066"/>
              </a:buClr>
              <a:buFont typeface="Wingdings" pitchFamily="2" charset="2"/>
              <a:buChar char="§"/>
            </a:pPr>
            <a:r>
              <a:rPr lang="en-US" sz="1600" b="0" dirty="0" smtClean="0"/>
              <a:t>The researcher selects  population members who are good prospects for accurate information.</a:t>
            </a:r>
            <a:endParaRPr lang="en-US" sz="2000" b="0" dirty="0" smtClean="0"/>
          </a:p>
          <a:p>
            <a:pPr eaLnBrk="1" hangingPunct="1">
              <a:buClr>
                <a:srgbClr val="000066"/>
              </a:buClr>
              <a:buFont typeface="Wingdings" pitchFamily="2" charset="2"/>
              <a:buChar char="§"/>
            </a:pPr>
            <a:r>
              <a:rPr lang="en-US" sz="2400" b="1" dirty="0" smtClean="0"/>
              <a:t>Quota</a:t>
            </a:r>
          </a:p>
          <a:p>
            <a:pPr lvl="1" eaLnBrk="1" hangingPunct="1">
              <a:buClr>
                <a:srgbClr val="000066"/>
              </a:buClr>
              <a:buFont typeface="Wingdings" pitchFamily="2" charset="2"/>
              <a:buChar char="§"/>
            </a:pPr>
            <a:r>
              <a:rPr lang="en-US" sz="1600" b="0" dirty="0" smtClean="0"/>
              <a:t>The researcher find &amp; interviews a prescribed number of people in each of several categories.</a:t>
            </a:r>
          </a:p>
          <a:p>
            <a:pPr eaLnBrk="1" hangingPunct="1">
              <a:buClr>
                <a:srgbClr val="000066"/>
              </a:buClr>
              <a:buFont typeface="Wingdings" pitchFamily="2" charset="2"/>
              <a:buChar char="§"/>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62533"/>
                                        </p:tgtEl>
                                        <p:attrNameLst>
                                          <p:attrName>style.visibility</p:attrName>
                                        </p:attrNameLst>
                                      </p:cBhvr>
                                      <p:to>
                                        <p:strVal val="visible"/>
                                      </p:to>
                                    </p:set>
                                    <p:animEffect transition="in" filter="checkerboard(across)">
                                      <p:cBhvr>
                                        <p:cTn id="7" dur="500"/>
                                        <p:tgtEl>
                                          <p:spTgt spid="66253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62534">
                                            <p:txEl>
                                              <p:pRg st="0" end="0"/>
                                            </p:txEl>
                                          </p:spTgt>
                                        </p:tgtEl>
                                        <p:attrNameLst>
                                          <p:attrName>style.visibility</p:attrName>
                                        </p:attrNameLst>
                                      </p:cBhvr>
                                      <p:to>
                                        <p:strVal val="visible"/>
                                      </p:to>
                                    </p:set>
                                    <p:animEffect transition="in" filter="checkerboard(across)">
                                      <p:cBhvr>
                                        <p:cTn id="12" dur="500"/>
                                        <p:tgtEl>
                                          <p:spTgt spid="66253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62534">
                                            <p:txEl>
                                              <p:pRg st="1" end="1"/>
                                            </p:txEl>
                                          </p:spTgt>
                                        </p:tgtEl>
                                        <p:attrNameLst>
                                          <p:attrName>style.visibility</p:attrName>
                                        </p:attrNameLst>
                                      </p:cBhvr>
                                      <p:to>
                                        <p:strVal val="visible"/>
                                      </p:to>
                                    </p:set>
                                    <p:animEffect transition="in" filter="checkerboard(across)">
                                      <p:cBhvr>
                                        <p:cTn id="17" dur="500"/>
                                        <p:tgtEl>
                                          <p:spTgt spid="66253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62534">
                                            <p:txEl>
                                              <p:pRg st="2" end="2"/>
                                            </p:txEl>
                                          </p:spTgt>
                                        </p:tgtEl>
                                        <p:attrNameLst>
                                          <p:attrName>style.visibility</p:attrName>
                                        </p:attrNameLst>
                                      </p:cBhvr>
                                      <p:to>
                                        <p:strVal val="visible"/>
                                      </p:to>
                                    </p:set>
                                    <p:animEffect transition="in" filter="checkerboard(across)">
                                      <p:cBhvr>
                                        <p:cTn id="22" dur="500"/>
                                        <p:tgtEl>
                                          <p:spTgt spid="66253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62534">
                                            <p:txEl>
                                              <p:pRg st="3" end="3"/>
                                            </p:txEl>
                                          </p:spTgt>
                                        </p:tgtEl>
                                        <p:attrNameLst>
                                          <p:attrName>style.visibility</p:attrName>
                                        </p:attrNameLst>
                                      </p:cBhvr>
                                      <p:to>
                                        <p:strVal val="visible"/>
                                      </p:to>
                                    </p:set>
                                    <p:animEffect transition="in" filter="checkerboard(across)">
                                      <p:cBhvr>
                                        <p:cTn id="27" dur="500"/>
                                        <p:tgtEl>
                                          <p:spTgt spid="66253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662534">
                                            <p:txEl>
                                              <p:pRg st="4" end="4"/>
                                            </p:txEl>
                                          </p:spTgt>
                                        </p:tgtEl>
                                        <p:attrNameLst>
                                          <p:attrName>style.visibility</p:attrName>
                                        </p:attrNameLst>
                                      </p:cBhvr>
                                      <p:to>
                                        <p:strVal val="visible"/>
                                      </p:to>
                                    </p:set>
                                    <p:animEffect transition="in" filter="checkerboard(across)">
                                      <p:cBhvr>
                                        <p:cTn id="32" dur="500"/>
                                        <p:tgtEl>
                                          <p:spTgt spid="66253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662534">
                                            <p:txEl>
                                              <p:pRg st="5" end="5"/>
                                            </p:txEl>
                                          </p:spTgt>
                                        </p:tgtEl>
                                        <p:attrNameLst>
                                          <p:attrName>style.visibility</p:attrName>
                                        </p:attrNameLst>
                                      </p:cBhvr>
                                      <p:to>
                                        <p:strVal val="visible"/>
                                      </p:to>
                                    </p:set>
                                    <p:animEffect transition="in" filter="checkerboard(across)">
                                      <p:cBhvr>
                                        <p:cTn id="37" dur="500"/>
                                        <p:tgtEl>
                                          <p:spTgt spid="66253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662534">
                                            <p:txEl>
                                              <p:pRg st="6" end="6"/>
                                            </p:txEl>
                                          </p:spTgt>
                                        </p:tgtEl>
                                        <p:attrNameLst>
                                          <p:attrName>style.visibility</p:attrName>
                                        </p:attrNameLst>
                                      </p:cBhvr>
                                      <p:to>
                                        <p:strVal val="visible"/>
                                      </p:to>
                                    </p:set>
                                    <p:animEffect transition="in" filter="checkerboard(across)">
                                      <p:cBhvr>
                                        <p:cTn id="42" dur="500"/>
                                        <p:tgtEl>
                                          <p:spTgt spid="662534">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662535">
                                            <p:txEl>
                                              <p:pRg st="0" end="0"/>
                                            </p:txEl>
                                          </p:spTgt>
                                        </p:tgtEl>
                                        <p:attrNameLst>
                                          <p:attrName>style.visibility</p:attrName>
                                        </p:attrNameLst>
                                      </p:cBhvr>
                                      <p:to>
                                        <p:strVal val="visible"/>
                                      </p:to>
                                    </p:set>
                                    <p:animEffect transition="in" filter="checkerboard(across)">
                                      <p:cBhvr>
                                        <p:cTn id="47" dur="500"/>
                                        <p:tgtEl>
                                          <p:spTgt spid="662535">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grpId="0" nodeType="clickEffect">
                                  <p:stCondLst>
                                    <p:cond delay="0"/>
                                  </p:stCondLst>
                                  <p:childTnLst>
                                    <p:set>
                                      <p:cBhvr>
                                        <p:cTn id="51" dur="1" fill="hold">
                                          <p:stCondLst>
                                            <p:cond delay="0"/>
                                          </p:stCondLst>
                                        </p:cTn>
                                        <p:tgtEl>
                                          <p:spTgt spid="662535">
                                            <p:txEl>
                                              <p:pRg st="1" end="1"/>
                                            </p:txEl>
                                          </p:spTgt>
                                        </p:tgtEl>
                                        <p:attrNameLst>
                                          <p:attrName>style.visibility</p:attrName>
                                        </p:attrNameLst>
                                      </p:cBhvr>
                                      <p:to>
                                        <p:strVal val="visible"/>
                                      </p:to>
                                    </p:set>
                                    <p:animEffect transition="in" filter="checkerboard(across)">
                                      <p:cBhvr>
                                        <p:cTn id="52" dur="500"/>
                                        <p:tgtEl>
                                          <p:spTgt spid="662535">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grpId="0" nodeType="clickEffect">
                                  <p:stCondLst>
                                    <p:cond delay="0"/>
                                  </p:stCondLst>
                                  <p:childTnLst>
                                    <p:set>
                                      <p:cBhvr>
                                        <p:cTn id="56" dur="1" fill="hold">
                                          <p:stCondLst>
                                            <p:cond delay="0"/>
                                          </p:stCondLst>
                                        </p:cTn>
                                        <p:tgtEl>
                                          <p:spTgt spid="662535">
                                            <p:txEl>
                                              <p:pRg st="2" end="2"/>
                                            </p:txEl>
                                          </p:spTgt>
                                        </p:tgtEl>
                                        <p:attrNameLst>
                                          <p:attrName>style.visibility</p:attrName>
                                        </p:attrNameLst>
                                      </p:cBhvr>
                                      <p:to>
                                        <p:strVal val="visible"/>
                                      </p:to>
                                    </p:set>
                                    <p:animEffect transition="in" filter="checkerboard(across)">
                                      <p:cBhvr>
                                        <p:cTn id="57" dur="500"/>
                                        <p:tgtEl>
                                          <p:spTgt spid="662535">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5" presetClass="entr" presetSubtype="10" fill="hold" grpId="0" nodeType="clickEffect">
                                  <p:stCondLst>
                                    <p:cond delay="0"/>
                                  </p:stCondLst>
                                  <p:childTnLst>
                                    <p:set>
                                      <p:cBhvr>
                                        <p:cTn id="61" dur="1" fill="hold">
                                          <p:stCondLst>
                                            <p:cond delay="0"/>
                                          </p:stCondLst>
                                        </p:cTn>
                                        <p:tgtEl>
                                          <p:spTgt spid="662535">
                                            <p:txEl>
                                              <p:pRg st="3" end="3"/>
                                            </p:txEl>
                                          </p:spTgt>
                                        </p:tgtEl>
                                        <p:attrNameLst>
                                          <p:attrName>style.visibility</p:attrName>
                                        </p:attrNameLst>
                                      </p:cBhvr>
                                      <p:to>
                                        <p:strVal val="visible"/>
                                      </p:to>
                                    </p:set>
                                    <p:animEffect transition="in" filter="checkerboard(across)">
                                      <p:cBhvr>
                                        <p:cTn id="62" dur="500"/>
                                        <p:tgtEl>
                                          <p:spTgt spid="662535">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 presetClass="entr" presetSubtype="10" fill="hold" grpId="0" nodeType="clickEffect">
                                  <p:stCondLst>
                                    <p:cond delay="0"/>
                                  </p:stCondLst>
                                  <p:childTnLst>
                                    <p:set>
                                      <p:cBhvr>
                                        <p:cTn id="66" dur="1" fill="hold">
                                          <p:stCondLst>
                                            <p:cond delay="0"/>
                                          </p:stCondLst>
                                        </p:cTn>
                                        <p:tgtEl>
                                          <p:spTgt spid="662535">
                                            <p:txEl>
                                              <p:pRg st="4" end="4"/>
                                            </p:txEl>
                                          </p:spTgt>
                                        </p:tgtEl>
                                        <p:attrNameLst>
                                          <p:attrName>style.visibility</p:attrName>
                                        </p:attrNameLst>
                                      </p:cBhvr>
                                      <p:to>
                                        <p:strVal val="visible"/>
                                      </p:to>
                                    </p:set>
                                    <p:animEffect transition="in" filter="checkerboard(across)">
                                      <p:cBhvr>
                                        <p:cTn id="67" dur="500"/>
                                        <p:tgtEl>
                                          <p:spTgt spid="662535">
                                            <p:txEl>
                                              <p:p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5" presetClass="entr" presetSubtype="10" fill="hold" grpId="0" nodeType="clickEffect">
                                  <p:stCondLst>
                                    <p:cond delay="0"/>
                                  </p:stCondLst>
                                  <p:childTnLst>
                                    <p:set>
                                      <p:cBhvr>
                                        <p:cTn id="71" dur="1" fill="hold">
                                          <p:stCondLst>
                                            <p:cond delay="0"/>
                                          </p:stCondLst>
                                        </p:cTn>
                                        <p:tgtEl>
                                          <p:spTgt spid="662535">
                                            <p:txEl>
                                              <p:pRg st="5" end="5"/>
                                            </p:txEl>
                                          </p:spTgt>
                                        </p:tgtEl>
                                        <p:attrNameLst>
                                          <p:attrName>style.visibility</p:attrName>
                                        </p:attrNameLst>
                                      </p:cBhvr>
                                      <p:to>
                                        <p:strVal val="visible"/>
                                      </p:to>
                                    </p:set>
                                    <p:animEffect transition="in" filter="checkerboard(across)">
                                      <p:cBhvr>
                                        <p:cTn id="72" dur="500"/>
                                        <p:tgtEl>
                                          <p:spTgt spid="662535">
                                            <p:txEl>
                                              <p:p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 presetClass="entr" presetSubtype="10" fill="hold" grpId="0" nodeType="clickEffect">
                                  <p:stCondLst>
                                    <p:cond delay="0"/>
                                  </p:stCondLst>
                                  <p:childTnLst>
                                    <p:set>
                                      <p:cBhvr>
                                        <p:cTn id="76" dur="1" fill="hold">
                                          <p:stCondLst>
                                            <p:cond delay="0"/>
                                          </p:stCondLst>
                                        </p:cTn>
                                        <p:tgtEl>
                                          <p:spTgt spid="662535">
                                            <p:txEl>
                                              <p:pRg st="6" end="6"/>
                                            </p:txEl>
                                          </p:spTgt>
                                        </p:tgtEl>
                                        <p:attrNameLst>
                                          <p:attrName>style.visibility</p:attrName>
                                        </p:attrNameLst>
                                      </p:cBhvr>
                                      <p:to>
                                        <p:strVal val="visible"/>
                                      </p:to>
                                    </p:set>
                                    <p:animEffect transition="in" filter="checkerboard(across)">
                                      <p:cBhvr>
                                        <p:cTn id="77" dur="500"/>
                                        <p:tgtEl>
                                          <p:spTgt spid="6625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2533" grpId="0"/>
      <p:bldP spid="662534" grpId="0" build="p"/>
      <p:bldP spid="66253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8" name="Rectangle 2"/>
          <p:cNvSpPr>
            <a:spLocks noGrp="1" noChangeArrowheads="1"/>
          </p:cNvSpPr>
          <p:nvPr>
            <p:ph type="title"/>
          </p:nvPr>
        </p:nvSpPr>
        <p:spPr>
          <a:xfrm>
            <a:off x="457200" y="1371600"/>
            <a:ext cx="8077200" cy="712788"/>
          </a:xfrm>
        </p:spPr>
        <p:txBody>
          <a:bodyPr>
            <a:normAutofit/>
          </a:bodyPr>
          <a:lstStyle/>
          <a:p>
            <a:pPr eaLnBrk="1" hangingPunct="1"/>
            <a:r>
              <a:rPr lang="en-US" sz="3200" dirty="0" smtClean="0">
                <a:solidFill>
                  <a:srgbClr val="00B0F0"/>
                </a:solidFill>
              </a:rPr>
              <a:t>Contact Methods</a:t>
            </a:r>
          </a:p>
        </p:txBody>
      </p:sp>
      <p:sp>
        <p:nvSpPr>
          <p:cNvPr id="664584" name="Rectangle 8"/>
          <p:cNvSpPr>
            <a:spLocks noGrp="1" noChangeArrowheads="1"/>
          </p:cNvSpPr>
          <p:nvPr>
            <p:ph type="body" idx="1"/>
          </p:nvPr>
        </p:nvSpPr>
        <p:spPr>
          <a:xfrm>
            <a:off x="457200" y="2327275"/>
            <a:ext cx="8229600" cy="3235325"/>
          </a:xfrm>
        </p:spPr>
        <p:txBody>
          <a:bodyPr/>
          <a:lstStyle/>
          <a:p>
            <a:pPr eaLnBrk="1" hangingPunct="1">
              <a:buClr>
                <a:srgbClr val="000066"/>
              </a:buClr>
              <a:buFont typeface="Wingdings" pitchFamily="2" charset="2"/>
              <a:buChar char="§"/>
            </a:pPr>
            <a:r>
              <a:rPr lang="en-US" b="0" dirty="0" smtClean="0"/>
              <a:t>Mail questionnaire</a:t>
            </a:r>
          </a:p>
          <a:p>
            <a:pPr eaLnBrk="1" hangingPunct="1">
              <a:buClr>
                <a:srgbClr val="000066"/>
              </a:buClr>
              <a:buFont typeface="Wingdings" pitchFamily="2" charset="2"/>
              <a:buChar char="§"/>
            </a:pPr>
            <a:r>
              <a:rPr lang="en-US" b="0" dirty="0" smtClean="0"/>
              <a:t>Telephone interview</a:t>
            </a:r>
          </a:p>
          <a:p>
            <a:pPr eaLnBrk="1" hangingPunct="1">
              <a:buClr>
                <a:srgbClr val="000066"/>
              </a:buClr>
              <a:buFont typeface="Wingdings" pitchFamily="2" charset="2"/>
              <a:buChar char="§"/>
            </a:pPr>
            <a:r>
              <a:rPr lang="en-US" b="0" dirty="0" smtClean="0"/>
              <a:t>Personal interview</a:t>
            </a:r>
          </a:p>
          <a:p>
            <a:pPr eaLnBrk="1" hangingPunct="1">
              <a:buClr>
                <a:srgbClr val="000066"/>
              </a:buClr>
              <a:buFont typeface="Wingdings" pitchFamily="2" charset="2"/>
              <a:buChar char="§"/>
            </a:pPr>
            <a:r>
              <a:rPr lang="en-US" b="0" dirty="0" smtClean="0"/>
              <a:t>Online interview</a:t>
            </a:r>
          </a:p>
        </p:txBody>
      </p:sp>
      <p:sp>
        <p:nvSpPr>
          <p:cNvPr id="4" name="Rectangle 2"/>
          <p:cNvSpPr txBox="1">
            <a:spLocks noChangeArrowheads="1"/>
          </p:cNvSpPr>
          <p:nvPr/>
        </p:nvSpPr>
        <p:spPr bwMode="auto">
          <a:xfrm>
            <a:off x="457200" y="430213"/>
            <a:ext cx="8077200" cy="865187"/>
          </a:xfrm>
          <a:prstGeom prst="rect">
            <a:avLst/>
          </a:prstGeom>
          <a:noFill/>
          <a:ln w="9525">
            <a:noFill/>
            <a:miter lim="800000"/>
            <a:headEnd/>
            <a:tailEnd/>
          </a:ln>
        </p:spPr>
        <p:txBody>
          <a:bodyPr anchor="b"/>
          <a:lstStyle/>
          <a:p>
            <a:pPr algn="ctr">
              <a:defRPr/>
            </a:pPr>
            <a:r>
              <a:rPr lang="en-US" sz="4000" b="1" kern="0" dirty="0">
                <a:solidFill>
                  <a:srgbClr val="000066"/>
                </a:solidFill>
                <a:latin typeface="+mj-lt"/>
                <a:ea typeface="+mj-ea"/>
                <a:cs typeface="+mj-cs"/>
              </a:rPr>
              <a:t>Step 2:  Develop the Research Plan…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664578"/>
                                        </p:tgtEl>
                                        <p:attrNameLst>
                                          <p:attrName>style.visibility</p:attrName>
                                        </p:attrNameLst>
                                      </p:cBhvr>
                                      <p:to>
                                        <p:strVal val="visible"/>
                                      </p:to>
                                    </p:set>
                                    <p:animEffect transition="in" filter="checkerboard(across)">
                                      <p:cBhvr>
                                        <p:cTn id="10" dur="500"/>
                                        <p:tgtEl>
                                          <p:spTgt spid="664578"/>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664584">
                                            <p:txEl>
                                              <p:pRg st="0" end="0"/>
                                            </p:txEl>
                                          </p:spTgt>
                                        </p:tgtEl>
                                        <p:attrNameLst>
                                          <p:attrName>style.visibility</p:attrName>
                                        </p:attrNameLst>
                                      </p:cBhvr>
                                      <p:to>
                                        <p:strVal val="visible"/>
                                      </p:to>
                                    </p:set>
                                    <p:animEffect transition="in" filter="checkerboard(across)">
                                      <p:cBhvr>
                                        <p:cTn id="15" dur="500"/>
                                        <p:tgtEl>
                                          <p:spTgt spid="66458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664584">
                                            <p:txEl>
                                              <p:pRg st="1" end="1"/>
                                            </p:txEl>
                                          </p:spTgt>
                                        </p:tgtEl>
                                        <p:attrNameLst>
                                          <p:attrName>style.visibility</p:attrName>
                                        </p:attrNameLst>
                                      </p:cBhvr>
                                      <p:to>
                                        <p:strVal val="visible"/>
                                      </p:to>
                                    </p:set>
                                    <p:animEffect transition="in" filter="checkerboard(across)">
                                      <p:cBhvr>
                                        <p:cTn id="20" dur="500"/>
                                        <p:tgtEl>
                                          <p:spTgt spid="66458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664584">
                                            <p:txEl>
                                              <p:pRg st="2" end="2"/>
                                            </p:txEl>
                                          </p:spTgt>
                                        </p:tgtEl>
                                        <p:attrNameLst>
                                          <p:attrName>style.visibility</p:attrName>
                                        </p:attrNameLst>
                                      </p:cBhvr>
                                      <p:to>
                                        <p:strVal val="visible"/>
                                      </p:to>
                                    </p:set>
                                    <p:animEffect transition="in" filter="checkerboard(across)">
                                      <p:cBhvr>
                                        <p:cTn id="25" dur="500"/>
                                        <p:tgtEl>
                                          <p:spTgt spid="66458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664584">
                                            <p:txEl>
                                              <p:pRg st="3" end="3"/>
                                            </p:txEl>
                                          </p:spTgt>
                                        </p:tgtEl>
                                        <p:attrNameLst>
                                          <p:attrName>style.visibility</p:attrName>
                                        </p:attrNameLst>
                                      </p:cBhvr>
                                      <p:to>
                                        <p:strVal val="visible"/>
                                      </p:to>
                                    </p:set>
                                    <p:animEffect transition="in" filter="checkerboard(across)">
                                      <p:cBhvr>
                                        <p:cTn id="30" dur="500"/>
                                        <p:tgtEl>
                                          <p:spTgt spid="66458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4578" grpId="0"/>
      <p:bldP spid="664584" grpId="0" build="p"/>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0" y="76200"/>
            <a:ext cx="9144000" cy="1143000"/>
          </a:xfrm>
        </p:spPr>
        <p:txBody>
          <a:bodyPr>
            <a:normAutofit fontScale="90000"/>
          </a:bodyPr>
          <a:lstStyle/>
          <a:p>
            <a:r>
              <a:rPr lang="en-US" b="1" dirty="0" smtClean="0">
                <a:solidFill>
                  <a:srgbClr val="000066"/>
                </a:solidFill>
              </a:rPr>
              <a:t> Developing Marketing Information</a:t>
            </a:r>
          </a:p>
        </p:txBody>
      </p:sp>
      <p:sp>
        <p:nvSpPr>
          <p:cNvPr id="56322" name="Rectangle 3"/>
          <p:cNvSpPr>
            <a:spLocks noGrp="1" noChangeArrowheads="1"/>
          </p:cNvSpPr>
          <p:nvPr>
            <p:ph type="body" sz="quarter" idx="13"/>
          </p:nvPr>
        </p:nvSpPr>
        <p:spPr>
          <a:xfrm>
            <a:off x="914400" y="1143000"/>
            <a:ext cx="7162800" cy="1066800"/>
          </a:xfrm>
        </p:spPr>
        <p:txBody>
          <a:bodyPr>
            <a:normAutofit/>
          </a:bodyPr>
          <a:lstStyle/>
          <a:p>
            <a:pPr>
              <a:lnSpc>
                <a:spcPts val="2800"/>
              </a:lnSpc>
              <a:spcBef>
                <a:spcPct val="0"/>
              </a:spcBef>
            </a:pPr>
            <a:r>
              <a:rPr lang="en-US" sz="2400" dirty="0" smtClean="0"/>
              <a:t>Marketing Research Strengths and </a:t>
            </a:r>
          </a:p>
          <a:p>
            <a:pPr>
              <a:lnSpc>
                <a:spcPts val="2800"/>
              </a:lnSpc>
              <a:spcBef>
                <a:spcPct val="0"/>
              </a:spcBef>
            </a:pPr>
            <a:r>
              <a:rPr lang="en-US" sz="2400" dirty="0" smtClean="0"/>
              <a:t>Weakness of Contact Methods</a:t>
            </a:r>
          </a:p>
        </p:txBody>
      </p:sp>
      <p:graphicFrame>
        <p:nvGraphicFramePr>
          <p:cNvPr id="56380" name="Group 60"/>
          <p:cNvGraphicFramePr>
            <a:graphicFrameLocks noGrp="1"/>
          </p:cNvGraphicFramePr>
          <p:nvPr/>
        </p:nvGraphicFramePr>
        <p:xfrm>
          <a:off x="304800" y="2514600"/>
          <a:ext cx="8153400" cy="3718560"/>
        </p:xfrm>
        <a:graphic>
          <a:graphicData uri="http://schemas.openxmlformats.org/drawingml/2006/table">
            <a:tbl>
              <a:tblPr/>
              <a:tblGrid>
                <a:gridCol w="1630363"/>
                <a:gridCol w="1630362"/>
                <a:gridCol w="1631950"/>
                <a:gridCol w="1630363"/>
                <a:gridCol w="1630362"/>
              </a:tblGrid>
              <a:tr h="1571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rgbClr val="FFFFFF"/>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FF"/>
                          </a:solidFill>
                          <a:effectLst/>
                          <a:latin typeface="Arial" charset="0"/>
                          <a:ea typeface="ヒラギノ角ゴ Pro W3" charset="-128"/>
                        </a:rPr>
                        <a:t>Mail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FF"/>
                          </a:solidFill>
                          <a:effectLst/>
                          <a:latin typeface="Arial" charset="0"/>
                          <a:ea typeface="ヒラギノ角ゴ Pro W3" charset="-128"/>
                        </a:rPr>
                        <a:t>Telephone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FF"/>
                          </a:solidFill>
                          <a:effectLst/>
                          <a:latin typeface="Arial" charset="0"/>
                          <a:ea typeface="ヒラギノ角ゴ Pro W3" charset="-128"/>
                        </a:rPr>
                        <a:t>Personal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FF"/>
                          </a:solidFill>
                          <a:effectLst/>
                          <a:latin typeface="Arial" charset="0"/>
                          <a:ea typeface="ヒラギノ角ゴ Pro W3" charset="-128"/>
                        </a:rPr>
                        <a:t>Online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571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Flexibility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Poor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Good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Excellent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Good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385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Quantity of data collected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Good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Fair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Excellent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Good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385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Control of interviewer effects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Excellent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Fair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Poor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Fair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269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Control of sample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Fair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Excellent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Good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Excellent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385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Speed of data collection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Poor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Excellent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Good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Excellent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269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Response rate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Poor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Poor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Good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Good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269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Cost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Good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Fair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Poor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charset="0"/>
                          <a:ea typeface="ヒラギノ角ゴ Pro W3" charset="-128"/>
                        </a:rPr>
                        <a:t>Excellent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Arial" charset="0"/>
                        <a:ea typeface="ヒラギノ角ゴ Pro W3"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6380"/>
                                        </p:tgtEl>
                                        <p:attrNameLst>
                                          <p:attrName>style.visibility</p:attrName>
                                        </p:attrNameLst>
                                      </p:cBhvr>
                                      <p:to>
                                        <p:strVal val="visible"/>
                                      </p:to>
                                    </p:set>
                                    <p:animEffect transition="in" filter="checkerboard(across)">
                                      <p:cBhvr>
                                        <p:cTn id="7" dur="500"/>
                                        <p:tgtEl>
                                          <p:spTgt spid="563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0" y="228600"/>
            <a:ext cx="9144000" cy="1143000"/>
          </a:xfrm>
        </p:spPr>
        <p:txBody>
          <a:bodyPr>
            <a:normAutofit/>
          </a:bodyPr>
          <a:lstStyle/>
          <a:p>
            <a:r>
              <a:rPr lang="en-US" sz="4000" b="1" dirty="0" smtClean="0">
                <a:solidFill>
                  <a:srgbClr val="000066"/>
                </a:solidFill>
              </a:rPr>
              <a:t> Developing Marketing Information</a:t>
            </a:r>
          </a:p>
        </p:txBody>
      </p:sp>
      <p:sp>
        <p:nvSpPr>
          <p:cNvPr id="58370" name="Content Placeholder 4"/>
          <p:cNvSpPr>
            <a:spLocks noGrp="1"/>
          </p:cNvSpPr>
          <p:nvPr>
            <p:ph idx="1"/>
          </p:nvPr>
        </p:nvSpPr>
        <p:spPr>
          <a:xfrm>
            <a:off x="762000" y="2362200"/>
            <a:ext cx="7924800" cy="4114800"/>
          </a:xfrm>
        </p:spPr>
        <p:txBody>
          <a:bodyPr/>
          <a:lstStyle/>
          <a:p>
            <a:pPr>
              <a:buClr>
                <a:srgbClr val="000066"/>
              </a:buClr>
              <a:buFont typeface="Wingdings" pitchFamily="2" charset="2"/>
              <a:buChar char="§"/>
            </a:pPr>
            <a:r>
              <a:rPr lang="en-US" dirty="0" smtClean="0"/>
              <a:t>Focus Groups</a:t>
            </a:r>
          </a:p>
          <a:p>
            <a:pPr lvl="1">
              <a:buClr>
                <a:srgbClr val="000066"/>
              </a:buClr>
              <a:buFont typeface="Wingdings" pitchFamily="2" charset="2"/>
              <a:buChar char="§"/>
            </a:pPr>
            <a:r>
              <a:rPr lang="en-US" dirty="0" smtClean="0"/>
              <a:t>Six to 10 people</a:t>
            </a:r>
          </a:p>
          <a:p>
            <a:pPr lvl="1">
              <a:buClr>
                <a:srgbClr val="000066"/>
              </a:buClr>
              <a:buFont typeface="Wingdings" pitchFamily="2" charset="2"/>
              <a:buChar char="§"/>
            </a:pPr>
            <a:r>
              <a:rPr lang="en-US" dirty="0" smtClean="0"/>
              <a:t>Trained moderator</a:t>
            </a:r>
          </a:p>
          <a:p>
            <a:pPr lvl="1">
              <a:buClr>
                <a:srgbClr val="000066"/>
              </a:buClr>
              <a:buFont typeface="Wingdings" pitchFamily="2" charset="2"/>
              <a:buChar char="§"/>
            </a:pPr>
            <a:r>
              <a:rPr lang="en-US" dirty="0" smtClean="0"/>
              <a:t>Challenges</a:t>
            </a:r>
          </a:p>
          <a:p>
            <a:pPr lvl="2">
              <a:buClr>
                <a:srgbClr val="000066"/>
              </a:buClr>
              <a:buFont typeface="Wingdings" pitchFamily="2" charset="2"/>
              <a:buChar char="§"/>
            </a:pPr>
            <a:r>
              <a:rPr lang="en-US" sz="2000" dirty="0" smtClean="0"/>
              <a:t>Expensive</a:t>
            </a:r>
          </a:p>
          <a:p>
            <a:pPr lvl="2">
              <a:buClr>
                <a:srgbClr val="000066"/>
              </a:buClr>
              <a:buFont typeface="Wingdings" pitchFamily="2" charset="2"/>
              <a:buChar char="§"/>
            </a:pPr>
            <a:r>
              <a:rPr lang="en-US" sz="2000" dirty="0" smtClean="0"/>
              <a:t>Difficult to generalize from small group</a:t>
            </a:r>
          </a:p>
          <a:p>
            <a:pPr lvl="2">
              <a:buClr>
                <a:srgbClr val="000066"/>
              </a:buClr>
              <a:buFont typeface="Wingdings" pitchFamily="2" charset="2"/>
              <a:buChar char="§"/>
            </a:pPr>
            <a:r>
              <a:rPr lang="en-US" sz="2000" dirty="0" smtClean="0"/>
              <a:t>Consumers not always open and honest</a:t>
            </a:r>
          </a:p>
          <a:p>
            <a:pPr lvl="2">
              <a:buClr>
                <a:srgbClr val="000066"/>
              </a:buClr>
              <a:buFont typeface="Wingdings" pitchFamily="2" charset="2"/>
              <a:buChar char="§"/>
            </a:pPr>
            <a:endParaRPr lang="en-US" sz="2000" dirty="0" smtClean="0"/>
          </a:p>
        </p:txBody>
      </p:sp>
      <p:sp>
        <p:nvSpPr>
          <p:cNvPr id="58371" name="Rectangle 3"/>
          <p:cNvSpPr>
            <a:spLocks noGrp="1" noChangeArrowheads="1"/>
          </p:cNvSpPr>
          <p:nvPr>
            <p:ph type="body" sz="quarter" idx="13"/>
          </p:nvPr>
        </p:nvSpPr>
        <p:spPr>
          <a:xfrm>
            <a:off x="0" y="1219200"/>
            <a:ext cx="9144000" cy="1066800"/>
          </a:xfrm>
        </p:spPr>
        <p:txBody>
          <a:bodyPr>
            <a:normAutofit/>
          </a:bodyPr>
          <a:lstStyle/>
          <a:p>
            <a:pPr>
              <a:spcBef>
                <a:spcPct val="0"/>
              </a:spcBef>
            </a:pPr>
            <a:r>
              <a:rPr lang="en-US" dirty="0" smtClean="0"/>
              <a:t>Marketing Research</a:t>
            </a:r>
          </a:p>
          <a:p>
            <a:pPr>
              <a:spcBef>
                <a:spcPct val="0"/>
              </a:spcBef>
            </a:pPr>
            <a:r>
              <a:rPr lang="en-US" dirty="0" smtClean="0"/>
              <a:t>Contact Methods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8370">
                                            <p:txEl>
                                              <p:pRg st="0" end="0"/>
                                            </p:txEl>
                                          </p:spTgt>
                                        </p:tgtEl>
                                        <p:attrNameLst>
                                          <p:attrName>style.visibility</p:attrName>
                                        </p:attrNameLst>
                                      </p:cBhvr>
                                      <p:to>
                                        <p:strVal val="visible"/>
                                      </p:to>
                                    </p:set>
                                    <p:animEffect transition="in" filter="checkerboard(across)">
                                      <p:cBhvr>
                                        <p:cTn id="7" dur="500"/>
                                        <p:tgtEl>
                                          <p:spTgt spid="583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8370">
                                            <p:txEl>
                                              <p:pRg st="1" end="1"/>
                                            </p:txEl>
                                          </p:spTgt>
                                        </p:tgtEl>
                                        <p:attrNameLst>
                                          <p:attrName>style.visibility</p:attrName>
                                        </p:attrNameLst>
                                      </p:cBhvr>
                                      <p:to>
                                        <p:strVal val="visible"/>
                                      </p:to>
                                    </p:set>
                                    <p:animEffect transition="in" filter="checkerboard(across)">
                                      <p:cBhvr>
                                        <p:cTn id="12" dur="500"/>
                                        <p:tgtEl>
                                          <p:spTgt spid="583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8370">
                                            <p:txEl>
                                              <p:pRg st="2" end="2"/>
                                            </p:txEl>
                                          </p:spTgt>
                                        </p:tgtEl>
                                        <p:attrNameLst>
                                          <p:attrName>style.visibility</p:attrName>
                                        </p:attrNameLst>
                                      </p:cBhvr>
                                      <p:to>
                                        <p:strVal val="visible"/>
                                      </p:to>
                                    </p:set>
                                    <p:animEffect transition="in" filter="checkerboard(across)">
                                      <p:cBhvr>
                                        <p:cTn id="17" dur="500"/>
                                        <p:tgtEl>
                                          <p:spTgt spid="5837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8370">
                                            <p:txEl>
                                              <p:pRg st="3" end="3"/>
                                            </p:txEl>
                                          </p:spTgt>
                                        </p:tgtEl>
                                        <p:attrNameLst>
                                          <p:attrName>style.visibility</p:attrName>
                                        </p:attrNameLst>
                                      </p:cBhvr>
                                      <p:to>
                                        <p:strVal val="visible"/>
                                      </p:to>
                                    </p:set>
                                    <p:animEffect transition="in" filter="checkerboard(across)">
                                      <p:cBhvr>
                                        <p:cTn id="22" dur="500"/>
                                        <p:tgtEl>
                                          <p:spTgt spid="5837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8370">
                                            <p:txEl>
                                              <p:pRg st="4" end="4"/>
                                            </p:txEl>
                                          </p:spTgt>
                                        </p:tgtEl>
                                        <p:attrNameLst>
                                          <p:attrName>style.visibility</p:attrName>
                                        </p:attrNameLst>
                                      </p:cBhvr>
                                      <p:to>
                                        <p:strVal val="visible"/>
                                      </p:to>
                                    </p:set>
                                    <p:animEffect transition="in" filter="checkerboard(across)">
                                      <p:cBhvr>
                                        <p:cTn id="27" dur="500"/>
                                        <p:tgtEl>
                                          <p:spTgt spid="5837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58370">
                                            <p:txEl>
                                              <p:pRg st="5" end="5"/>
                                            </p:txEl>
                                          </p:spTgt>
                                        </p:tgtEl>
                                        <p:attrNameLst>
                                          <p:attrName>style.visibility</p:attrName>
                                        </p:attrNameLst>
                                      </p:cBhvr>
                                      <p:to>
                                        <p:strVal val="visible"/>
                                      </p:to>
                                    </p:set>
                                    <p:animEffect transition="in" filter="checkerboard(across)">
                                      <p:cBhvr>
                                        <p:cTn id="32" dur="500"/>
                                        <p:tgtEl>
                                          <p:spTgt spid="5837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58370">
                                            <p:txEl>
                                              <p:pRg st="6" end="6"/>
                                            </p:txEl>
                                          </p:spTgt>
                                        </p:tgtEl>
                                        <p:attrNameLst>
                                          <p:attrName>style.visibility</p:attrName>
                                        </p:attrNameLst>
                                      </p:cBhvr>
                                      <p:to>
                                        <p:strVal val="visible"/>
                                      </p:to>
                                    </p:set>
                                    <p:animEffect transition="in" filter="checkerboard(across)">
                                      <p:cBhvr>
                                        <p:cTn id="37" dur="500"/>
                                        <p:tgtEl>
                                          <p:spTgt spid="5837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0" y="228600"/>
            <a:ext cx="9144000" cy="1143000"/>
          </a:xfrm>
        </p:spPr>
        <p:txBody>
          <a:bodyPr/>
          <a:lstStyle/>
          <a:p>
            <a:r>
              <a:rPr lang="en-US" sz="3600" b="1" dirty="0" smtClean="0">
                <a:solidFill>
                  <a:srgbClr val="000066"/>
                </a:solidFill>
              </a:rPr>
              <a:t> Developing Marketing Information</a:t>
            </a:r>
          </a:p>
        </p:txBody>
      </p:sp>
      <p:graphicFrame>
        <p:nvGraphicFramePr>
          <p:cNvPr id="10" name="Content Placeholder 9"/>
          <p:cNvGraphicFramePr>
            <a:graphicFrameLocks noGrp="1"/>
          </p:cNvGraphicFramePr>
          <p:nvPr>
            <p:ph idx="1"/>
          </p:nvPr>
        </p:nvGraphicFramePr>
        <p:xfrm>
          <a:off x="838200" y="2743200"/>
          <a:ext cx="76200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0419" name="Rectangle 3"/>
          <p:cNvSpPr>
            <a:spLocks noGrp="1" noChangeArrowheads="1"/>
          </p:cNvSpPr>
          <p:nvPr>
            <p:ph type="body" sz="quarter" idx="13"/>
          </p:nvPr>
        </p:nvSpPr>
        <p:spPr>
          <a:xfrm>
            <a:off x="914400" y="1371600"/>
            <a:ext cx="7162800" cy="838200"/>
          </a:xfrm>
        </p:spPr>
        <p:txBody>
          <a:bodyPr>
            <a:normAutofit fontScale="92500" lnSpcReduction="10000"/>
          </a:bodyPr>
          <a:lstStyle/>
          <a:p>
            <a:pPr>
              <a:spcBef>
                <a:spcPct val="0"/>
              </a:spcBef>
            </a:pPr>
            <a:r>
              <a:rPr lang="en-US" dirty="0" smtClean="0"/>
              <a:t>Marketing Research </a:t>
            </a:r>
          </a:p>
          <a:p>
            <a:pPr>
              <a:spcBef>
                <a:spcPct val="0"/>
              </a:spcBef>
            </a:pPr>
            <a:r>
              <a:rPr lang="en-US" dirty="0" smtClean="0"/>
              <a:t>Online Contact Methods</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0" y="228600"/>
            <a:ext cx="9144000" cy="1143000"/>
          </a:xfrm>
        </p:spPr>
        <p:txBody>
          <a:bodyPr>
            <a:normAutofit/>
          </a:bodyPr>
          <a:lstStyle/>
          <a:p>
            <a:r>
              <a:rPr lang="en-US" sz="4000" b="1" dirty="0" smtClean="0">
                <a:solidFill>
                  <a:srgbClr val="000066"/>
                </a:solidFill>
              </a:rPr>
              <a:t> Developing Marketing Information</a:t>
            </a:r>
          </a:p>
        </p:txBody>
      </p:sp>
      <p:graphicFrame>
        <p:nvGraphicFramePr>
          <p:cNvPr id="6" name="Content Placeholder 5"/>
          <p:cNvGraphicFramePr>
            <a:graphicFrameLocks noGrp="1"/>
          </p:cNvGraphicFramePr>
          <p:nvPr>
            <p:ph idx="1"/>
          </p:nvPr>
        </p:nvGraphicFramePr>
        <p:xfrm>
          <a:off x="1371600" y="2362200"/>
          <a:ext cx="64008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2467" name="Rectangle 3"/>
          <p:cNvSpPr>
            <a:spLocks noGrp="1" noChangeArrowheads="1"/>
          </p:cNvSpPr>
          <p:nvPr>
            <p:ph type="body" sz="quarter" idx="13"/>
          </p:nvPr>
        </p:nvSpPr>
        <p:spPr>
          <a:xfrm>
            <a:off x="914400" y="1219200"/>
            <a:ext cx="7162800" cy="914400"/>
          </a:xfrm>
        </p:spPr>
        <p:txBody>
          <a:bodyPr>
            <a:normAutofit lnSpcReduction="10000"/>
          </a:bodyPr>
          <a:lstStyle/>
          <a:p>
            <a:pPr>
              <a:spcBef>
                <a:spcPct val="0"/>
              </a:spcBef>
            </a:pPr>
            <a:r>
              <a:rPr lang="en-US" dirty="0" smtClean="0"/>
              <a:t>Marketing Research </a:t>
            </a:r>
          </a:p>
          <a:p>
            <a:pPr>
              <a:spcBef>
                <a:spcPct val="0"/>
              </a:spcBef>
            </a:pPr>
            <a:r>
              <a:rPr lang="en-US" dirty="0" smtClean="0"/>
              <a:t>Online Contact Methods</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0" y="228600"/>
            <a:ext cx="9144000" cy="1143000"/>
          </a:xfrm>
        </p:spPr>
        <p:txBody>
          <a:bodyPr>
            <a:normAutofit/>
          </a:bodyPr>
          <a:lstStyle/>
          <a:p>
            <a:r>
              <a:rPr lang="en-US" sz="4000" b="1" dirty="0" smtClean="0">
                <a:solidFill>
                  <a:srgbClr val="000066"/>
                </a:solidFill>
              </a:rPr>
              <a:t> Developing Marketing Information</a:t>
            </a:r>
          </a:p>
        </p:txBody>
      </p:sp>
      <p:graphicFrame>
        <p:nvGraphicFramePr>
          <p:cNvPr id="6" name="Content Placeholder 5"/>
          <p:cNvGraphicFramePr>
            <a:graphicFrameLocks noGrp="1"/>
          </p:cNvGraphicFramePr>
          <p:nvPr>
            <p:ph idx="1"/>
          </p:nvPr>
        </p:nvGraphicFramePr>
        <p:xfrm>
          <a:off x="1371600" y="2362200"/>
          <a:ext cx="64008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2467" name="Rectangle 3"/>
          <p:cNvSpPr>
            <a:spLocks noGrp="1" noChangeArrowheads="1"/>
          </p:cNvSpPr>
          <p:nvPr>
            <p:ph type="body" sz="quarter" idx="13"/>
          </p:nvPr>
        </p:nvSpPr>
        <p:spPr>
          <a:xfrm>
            <a:off x="914400" y="1219200"/>
            <a:ext cx="7162800" cy="914400"/>
          </a:xfrm>
        </p:spPr>
        <p:txBody>
          <a:bodyPr>
            <a:normAutofit lnSpcReduction="10000"/>
          </a:bodyPr>
          <a:lstStyle/>
          <a:p>
            <a:pPr>
              <a:spcBef>
                <a:spcPct val="0"/>
              </a:spcBef>
            </a:pPr>
            <a:r>
              <a:rPr lang="en-US" dirty="0" smtClean="0"/>
              <a:t>Marketing Research </a:t>
            </a:r>
          </a:p>
          <a:p>
            <a:pPr>
              <a:spcBef>
                <a:spcPct val="0"/>
              </a:spcBef>
            </a:pPr>
            <a:r>
              <a:rPr lang="en-US" dirty="0" smtClean="0"/>
              <a:t>Online Contact Methods</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84" name="Rectangle 8"/>
          <p:cNvSpPr>
            <a:spLocks noGrp="1" noChangeArrowheads="1"/>
          </p:cNvSpPr>
          <p:nvPr>
            <p:ph type="body" idx="1"/>
          </p:nvPr>
        </p:nvSpPr>
        <p:spPr>
          <a:xfrm>
            <a:off x="457200" y="2098675"/>
            <a:ext cx="8229600" cy="3235325"/>
          </a:xfrm>
        </p:spPr>
        <p:txBody>
          <a:bodyPr>
            <a:noAutofit/>
          </a:bodyPr>
          <a:lstStyle/>
          <a:p>
            <a:pPr eaLnBrk="1" hangingPunct="1">
              <a:buClr>
                <a:srgbClr val="000066"/>
              </a:buClr>
              <a:buFont typeface="Wingdings" pitchFamily="2" charset="2"/>
              <a:buChar char="§"/>
            </a:pPr>
            <a:r>
              <a:rPr lang="en-US" b="0" dirty="0" smtClean="0"/>
              <a:t>The data collection phase of marketing research is generally the most expensive and the most prone to error.</a:t>
            </a:r>
          </a:p>
          <a:p>
            <a:pPr eaLnBrk="1" hangingPunct="1">
              <a:buClr>
                <a:srgbClr val="000066"/>
              </a:buClr>
              <a:buFont typeface="Wingdings" pitchFamily="2" charset="2"/>
              <a:buChar char="§"/>
            </a:pPr>
            <a:endParaRPr lang="en-US" b="0" dirty="0" smtClean="0"/>
          </a:p>
          <a:p>
            <a:pPr eaLnBrk="1" hangingPunct="1">
              <a:buClr>
                <a:srgbClr val="000066"/>
              </a:buClr>
              <a:buFont typeface="Wingdings" pitchFamily="2" charset="2"/>
              <a:buChar char="§"/>
            </a:pPr>
            <a:r>
              <a:rPr lang="en-US" b="0" dirty="0" smtClean="0"/>
              <a:t>Data collection methods are rapidly improving thanks to computers and telecommunications.</a:t>
            </a:r>
          </a:p>
        </p:txBody>
      </p:sp>
      <p:sp>
        <p:nvSpPr>
          <p:cNvPr id="4" name="Rectangle 2"/>
          <p:cNvSpPr txBox="1">
            <a:spLocks noChangeArrowheads="1"/>
          </p:cNvSpPr>
          <p:nvPr/>
        </p:nvSpPr>
        <p:spPr bwMode="auto">
          <a:xfrm>
            <a:off x="457200" y="277813"/>
            <a:ext cx="8077200" cy="865187"/>
          </a:xfrm>
          <a:prstGeom prst="rect">
            <a:avLst/>
          </a:prstGeom>
          <a:noFill/>
          <a:ln w="9525">
            <a:noFill/>
            <a:miter lim="800000"/>
            <a:headEnd/>
            <a:tailEnd/>
          </a:ln>
        </p:spPr>
        <p:txBody>
          <a:bodyPr anchor="b"/>
          <a:lstStyle/>
          <a:p>
            <a:pPr algn="ctr">
              <a:defRPr/>
            </a:pPr>
            <a:r>
              <a:rPr lang="en-US" sz="4000" b="1" kern="0" dirty="0">
                <a:solidFill>
                  <a:srgbClr val="000066"/>
                </a:solidFill>
                <a:latin typeface="+mj-lt"/>
                <a:ea typeface="+mj-ea"/>
                <a:cs typeface="+mj-cs"/>
              </a:rPr>
              <a:t>Step 3:  Collect the I</a:t>
            </a:r>
            <a:r>
              <a:rPr lang="en-US" sz="4000" b="1" i="1" kern="0" dirty="0">
                <a:solidFill>
                  <a:srgbClr val="000066"/>
                </a:solidFill>
                <a:latin typeface="+mj-lt"/>
                <a:ea typeface="+mj-ea"/>
                <a:cs typeface="+mj-cs"/>
              </a:rPr>
              <a:t>nformation</a:t>
            </a:r>
            <a:endParaRPr lang="en-US" sz="4000" b="1" kern="0" dirty="0">
              <a:solidFill>
                <a:srgbClr val="000066"/>
              </a:solidFill>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64584">
                                            <p:txEl>
                                              <p:pRg st="0" end="0"/>
                                            </p:txEl>
                                          </p:spTgt>
                                        </p:tgtEl>
                                        <p:attrNameLst>
                                          <p:attrName>style.visibility</p:attrName>
                                        </p:attrNameLst>
                                      </p:cBhvr>
                                      <p:to>
                                        <p:strVal val="visible"/>
                                      </p:to>
                                    </p:set>
                                    <p:animEffect transition="in" filter="checkerboard(across)">
                                      <p:cBhvr>
                                        <p:cTn id="12" dur="500"/>
                                        <p:tgtEl>
                                          <p:spTgt spid="66458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64584">
                                            <p:txEl>
                                              <p:pRg st="2" end="2"/>
                                            </p:txEl>
                                          </p:spTgt>
                                        </p:tgtEl>
                                        <p:attrNameLst>
                                          <p:attrName>style.visibility</p:attrName>
                                        </p:attrNameLst>
                                      </p:cBhvr>
                                      <p:to>
                                        <p:strVal val="visible"/>
                                      </p:to>
                                    </p:set>
                                    <p:animEffect transition="in" filter="checkerboard(across)">
                                      <p:cBhvr>
                                        <p:cTn id="17" dur="500"/>
                                        <p:tgtEl>
                                          <p:spTgt spid="66458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4584" grpId="0" build="p"/>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84" name="Rectangle 8"/>
          <p:cNvSpPr>
            <a:spLocks noGrp="1" noChangeArrowheads="1"/>
          </p:cNvSpPr>
          <p:nvPr>
            <p:ph type="body" idx="1"/>
          </p:nvPr>
        </p:nvSpPr>
        <p:spPr>
          <a:xfrm>
            <a:off x="457200" y="2098675"/>
            <a:ext cx="8229600" cy="3235325"/>
          </a:xfrm>
        </p:spPr>
        <p:txBody>
          <a:bodyPr/>
          <a:lstStyle/>
          <a:p>
            <a:pPr eaLnBrk="1" hangingPunct="1">
              <a:buClr>
                <a:srgbClr val="000066"/>
              </a:buClr>
              <a:buFont typeface="Wingdings" pitchFamily="2" charset="2"/>
              <a:buChar char="§"/>
            </a:pPr>
            <a:r>
              <a:rPr lang="en-US" b="0" dirty="0" smtClean="0"/>
              <a:t>The next to last step in the process is to extract findings by tabulating the data and developing frequency distributions.</a:t>
            </a:r>
          </a:p>
        </p:txBody>
      </p:sp>
      <p:sp>
        <p:nvSpPr>
          <p:cNvPr id="4" name="Rectangle 2"/>
          <p:cNvSpPr txBox="1">
            <a:spLocks noChangeArrowheads="1"/>
          </p:cNvSpPr>
          <p:nvPr/>
        </p:nvSpPr>
        <p:spPr bwMode="auto">
          <a:xfrm>
            <a:off x="457200" y="277813"/>
            <a:ext cx="8077200" cy="865187"/>
          </a:xfrm>
          <a:prstGeom prst="rect">
            <a:avLst/>
          </a:prstGeom>
          <a:noFill/>
          <a:ln w="9525">
            <a:noFill/>
            <a:miter lim="800000"/>
            <a:headEnd/>
            <a:tailEnd/>
          </a:ln>
        </p:spPr>
        <p:txBody>
          <a:bodyPr anchor="b"/>
          <a:lstStyle/>
          <a:p>
            <a:pPr algn="ctr">
              <a:defRPr/>
            </a:pPr>
            <a:r>
              <a:rPr lang="en-US" sz="4000" b="1" kern="0" dirty="0">
                <a:solidFill>
                  <a:srgbClr val="000066"/>
                </a:solidFill>
                <a:latin typeface="+mj-lt"/>
                <a:ea typeface="+mj-ea"/>
                <a:cs typeface="+mj-cs"/>
              </a:rPr>
              <a:t>Step 4:  Analyze the I</a:t>
            </a:r>
            <a:r>
              <a:rPr lang="en-US" sz="4000" b="1" i="1" kern="0" dirty="0">
                <a:solidFill>
                  <a:srgbClr val="000066"/>
                </a:solidFill>
                <a:latin typeface="+mj-lt"/>
                <a:ea typeface="+mj-ea"/>
                <a:cs typeface="+mj-cs"/>
              </a:rPr>
              <a:t>nformation</a:t>
            </a:r>
            <a:endParaRPr lang="en-US" sz="4000" b="1" kern="0" dirty="0">
              <a:solidFill>
                <a:srgbClr val="000066"/>
              </a:solidFill>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64584">
                                            <p:txEl>
                                              <p:pRg st="0" end="0"/>
                                            </p:txEl>
                                          </p:spTgt>
                                        </p:tgtEl>
                                        <p:attrNameLst>
                                          <p:attrName>style.visibility</p:attrName>
                                        </p:attrNameLst>
                                      </p:cBhvr>
                                      <p:to>
                                        <p:strVal val="visible"/>
                                      </p:to>
                                    </p:set>
                                    <p:animEffect transition="in" filter="checkerboard(across)">
                                      <p:cBhvr>
                                        <p:cTn id="12" dur="500"/>
                                        <p:tgtEl>
                                          <p:spTgt spid="66458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4584" grpId="0" build="p"/>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84" name="Rectangle 8"/>
          <p:cNvSpPr>
            <a:spLocks noGrp="1" noChangeArrowheads="1"/>
          </p:cNvSpPr>
          <p:nvPr>
            <p:ph type="body" idx="1"/>
          </p:nvPr>
        </p:nvSpPr>
        <p:spPr>
          <a:xfrm>
            <a:off x="457200" y="2098675"/>
            <a:ext cx="8229600" cy="3235325"/>
          </a:xfrm>
        </p:spPr>
        <p:txBody>
          <a:bodyPr/>
          <a:lstStyle/>
          <a:p>
            <a:pPr eaLnBrk="1" hangingPunct="1">
              <a:buClr>
                <a:srgbClr val="000066"/>
              </a:buClr>
              <a:buFont typeface="Wingdings" pitchFamily="2" charset="2"/>
              <a:buChar char="§"/>
            </a:pPr>
            <a:r>
              <a:rPr lang="en-US" b="0" dirty="0" smtClean="0"/>
              <a:t>As the last step, the researcher present findings relevant to major marketing decisions facing management.</a:t>
            </a:r>
          </a:p>
        </p:txBody>
      </p:sp>
      <p:sp>
        <p:nvSpPr>
          <p:cNvPr id="4" name="Rectangle 2"/>
          <p:cNvSpPr txBox="1">
            <a:spLocks noChangeArrowheads="1"/>
          </p:cNvSpPr>
          <p:nvPr/>
        </p:nvSpPr>
        <p:spPr bwMode="auto">
          <a:xfrm>
            <a:off x="457200" y="277813"/>
            <a:ext cx="8077200" cy="865187"/>
          </a:xfrm>
          <a:prstGeom prst="rect">
            <a:avLst/>
          </a:prstGeom>
          <a:noFill/>
          <a:ln w="9525">
            <a:noFill/>
            <a:miter lim="800000"/>
            <a:headEnd/>
            <a:tailEnd/>
          </a:ln>
        </p:spPr>
        <p:txBody>
          <a:bodyPr anchor="b"/>
          <a:lstStyle/>
          <a:p>
            <a:pPr algn="ctr">
              <a:defRPr/>
            </a:pPr>
            <a:r>
              <a:rPr lang="en-US" sz="4000" b="1" kern="0" dirty="0">
                <a:solidFill>
                  <a:srgbClr val="000066"/>
                </a:solidFill>
                <a:latin typeface="+mj-lt"/>
                <a:ea typeface="+mj-ea"/>
                <a:cs typeface="+mj-cs"/>
              </a:rPr>
              <a:t>Step 5:  Present the findings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64584">
                                            <p:txEl>
                                              <p:pRg st="0" end="0"/>
                                            </p:txEl>
                                          </p:spTgt>
                                        </p:tgtEl>
                                        <p:attrNameLst>
                                          <p:attrName>style.visibility</p:attrName>
                                        </p:attrNameLst>
                                      </p:cBhvr>
                                      <p:to>
                                        <p:strVal val="visible"/>
                                      </p:to>
                                    </p:set>
                                    <p:animEffect transition="in" filter="checkerboard(across)">
                                      <p:cBhvr>
                                        <p:cTn id="12" dur="500"/>
                                        <p:tgtEl>
                                          <p:spTgt spid="66458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4584" grpId="0" build="p"/>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noAutofit/>
          </a:bodyPr>
          <a:lstStyle/>
          <a:p>
            <a:r>
              <a:rPr lang="en-US" sz="4000" b="1" dirty="0" smtClean="0">
                <a:solidFill>
                  <a:srgbClr val="000066"/>
                </a:solidFill>
              </a:rPr>
              <a:t>Developing Marketing Information</a:t>
            </a:r>
          </a:p>
        </p:txBody>
      </p:sp>
      <p:graphicFrame>
        <p:nvGraphicFramePr>
          <p:cNvPr id="5" name="Content Placeholder 4"/>
          <p:cNvGraphicFramePr>
            <a:graphicFrameLocks noGrp="1"/>
          </p:cNvGraphicFramePr>
          <p:nvPr>
            <p:ph idx="1"/>
          </p:nvPr>
        </p:nvGraphicFramePr>
        <p:xfrm>
          <a:off x="1295400" y="2819400"/>
          <a:ext cx="6477000" cy="335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4755" name="Rectangle 3"/>
          <p:cNvSpPr>
            <a:spLocks noGrp="1" noChangeArrowheads="1"/>
          </p:cNvSpPr>
          <p:nvPr>
            <p:ph type="body" sz="quarter" idx="13"/>
          </p:nvPr>
        </p:nvSpPr>
        <p:spPr>
          <a:xfrm>
            <a:off x="914400" y="1524000"/>
            <a:ext cx="7162800" cy="1066800"/>
          </a:xfrm>
        </p:spPr>
        <p:txBody>
          <a:bodyPr>
            <a:normAutofit/>
          </a:bodyPr>
          <a:lstStyle/>
          <a:p>
            <a:pPr>
              <a:spcBef>
                <a:spcPct val="0"/>
              </a:spcBef>
            </a:pPr>
            <a:r>
              <a:rPr lang="en-US" dirty="0" smtClean="0"/>
              <a:t>Marketing Research</a:t>
            </a:r>
          </a:p>
          <a:p>
            <a:pPr>
              <a:spcBef>
                <a:spcPct val="0"/>
              </a:spcBef>
            </a:pPr>
            <a:r>
              <a:rPr lang="en-US" dirty="0" smtClean="0"/>
              <a:t>Implementing the Research Plan</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522" name="Rectangle 2"/>
          <p:cNvSpPr>
            <a:spLocks noGrp="1" noChangeArrowheads="1"/>
          </p:cNvSpPr>
          <p:nvPr>
            <p:ph type="title"/>
          </p:nvPr>
        </p:nvSpPr>
        <p:spPr>
          <a:xfrm>
            <a:off x="457200" y="277813"/>
            <a:ext cx="8077200" cy="865187"/>
          </a:xfrm>
        </p:spPr>
        <p:txBody>
          <a:bodyPr>
            <a:normAutofit fontScale="90000"/>
          </a:bodyPr>
          <a:lstStyle/>
          <a:p>
            <a:pPr eaLnBrk="1" hangingPunct="1"/>
            <a:r>
              <a:rPr lang="en-US" b="1" dirty="0" smtClean="0">
                <a:solidFill>
                  <a:srgbClr val="000066"/>
                </a:solidFill>
              </a:rPr>
              <a:t>What is Customer Relationship Management?</a:t>
            </a:r>
          </a:p>
        </p:txBody>
      </p:sp>
      <p:sp>
        <p:nvSpPr>
          <p:cNvPr id="875523" name="Rectangle 3"/>
          <p:cNvSpPr>
            <a:spLocks noGrp="1" noChangeArrowheads="1"/>
          </p:cNvSpPr>
          <p:nvPr>
            <p:ph type="body" idx="1"/>
          </p:nvPr>
        </p:nvSpPr>
        <p:spPr>
          <a:xfrm>
            <a:off x="838200" y="1752600"/>
            <a:ext cx="7467600" cy="4419600"/>
          </a:xfrm>
        </p:spPr>
        <p:txBody>
          <a:bodyPr/>
          <a:lstStyle/>
          <a:p>
            <a:pPr algn="ctr" eaLnBrk="1" hangingPunct="1">
              <a:buFontTx/>
              <a:buNone/>
            </a:pPr>
            <a:endParaRPr lang="en-US" b="0" dirty="0" smtClean="0"/>
          </a:p>
          <a:p>
            <a:pPr algn="ctr" eaLnBrk="1" hangingPunct="1">
              <a:buFontTx/>
              <a:buNone/>
            </a:pPr>
            <a:r>
              <a:rPr lang="en-US" b="0" dirty="0" smtClean="0"/>
              <a:t>CRM is the process of carefully managing detailed information about individual customers and all customer touch points to maximize customer loyalty.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875522"/>
                                        </p:tgtEl>
                                        <p:attrNameLst>
                                          <p:attrName>style.visibility</p:attrName>
                                        </p:attrNameLst>
                                      </p:cBhvr>
                                      <p:to>
                                        <p:strVal val="visible"/>
                                      </p:to>
                                    </p:set>
                                    <p:animEffect transition="in" filter="checkerboard(across)">
                                      <p:cBhvr>
                                        <p:cTn id="7" dur="500"/>
                                        <p:tgtEl>
                                          <p:spTgt spid="87552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75523">
                                            <p:txEl>
                                              <p:pRg st="1" end="1"/>
                                            </p:txEl>
                                          </p:spTgt>
                                        </p:tgtEl>
                                        <p:attrNameLst>
                                          <p:attrName>style.visibility</p:attrName>
                                        </p:attrNameLst>
                                      </p:cBhvr>
                                      <p:to>
                                        <p:strVal val="visible"/>
                                      </p:to>
                                    </p:set>
                                    <p:animEffect transition="in" filter="checkerboard(across)">
                                      <p:cBhvr>
                                        <p:cTn id="12" dur="500"/>
                                        <p:tgtEl>
                                          <p:spTgt spid="8755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5522" grpId="0"/>
      <p:bldP spid="87552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p:txBody>
          <a:bodyPr>
            <a:noAutofit/>
          </a:bodyPr>
          <a:lstStyle/>
          <a:p>
            <a:r>
              <a:rPr lang="en-US" sz="4000" b="1" dirty="0" smtClean="0">
                <a:solidFill>
                  <a:srgbClr val="000066"/>
                </a:solidFill>
              </a:rPr>
              <a:t>Analyzing and Using Marketing Information</a:t>
            </a:r>
          </a:p>
        </p:txBody>
      </p:sp>
      <p:graphicFrame>
        <p:nvGraphicFramePr>
          <p:cNvPr id="8" name="Content Placeholder 7"/>
          <p:cNvGraphicFramePr>
            <a:graphicFrameLocks noGrp="1"/>
          </p:cNvGraphicFramePr>
          <p:nvPr>
            <p:ph idx="1"/>
          </p:nvPr>
        </p:nvGraphicFramePr>
        <p:xfrm>
          <a:off x="609600" y="2590800"/>
          <a:ext cx="80010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8851" name="Rectangle 3"/>
          <p:cNvSpPr>
            <a:spLocks noGrp="1" noChangeArrowheads="1"/>
          </p:cNvSpPr>
          <p:nvPr>
            <p:ph type="body" sz="quarter" idx="13"/>
          </p:nvPr>
        </p:nvSpPr>
        <p:spPr>
          <a:xfrm>
            <a:off x="0" y="1676400"/>
            <a:ext cx="9144000" cy="1219200"/>
          </a:xfrm>
        </p:spPr>
        <p:txBody>
          <a:bodyPr/>
          <a:lstStyle/>
          <a:p>
            <a:pPr>
              <a:spcBef>
                <a:spcPct val="0"/>
              </a:spcBef>
            </a:pPr>
            <a:r>
              <a:rPr lang="en-US" sz="2400" dirty="0" smtClean="0"/>
              <a:t>Customer Relationship Management</a:t>
            </a:r>
          </a:p>
          <a:p>
            <a:pPr>
              <a:spcBef>
                <a:spcPct val="0"/>
              </a:spcBef>
            </a:pPr>
            <a:r>
              <a:rPr lang="en-US" sz="2400" dirty="0" smtClean="0"/>
              <a:t>Touch points</a:t>
            </a:r>
          </a:p>
          <a:p>
            <a:pPr>
              <a:spcBef>
                <a:spcPct val="0"/>
              </a:spcBef>
            </a:pPr>
            <a:endParaRPr lang="en-US" sz="2400" dirty="0" smtClean="0"/>
          </a:p>
          <a:p>
            <a:pPr>
              <a:spcBef>
                <a:spcPct val="0"/>
              </a:spcBef>
            </a:pPr>
            <a:endParaRPr lang="en-US"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1010" name="Rectangle 2"/>
          <p:cNvSpPr>
            <a:spLocks noGrp="1" noChangeArrowheads="1"/>
          </p:cNvSpPr>
          <p:nvPr>
            <p:ph type="title"/>
          </p:nvPr>
        </p:nvSpPr>
        <p:spPr>
          <a:xfrm>
            <a:off x="457200" y="277813"/>
            <a:ext cx="8077200" cy="865187"/>
          </a:xfrm>
        </p:spPr>
        <p:txBody>
          <a:bodyPr/>
          <a:lstStyle/>
          <a:p>
            <a:pPr eaLnBrk="1" hangingPunct="1"/>
            <a:r>
              <a:rPr lang="en-US" b="1" dirty="0" smtClean="0">
                <a:solidFill>
                  <a:srgbClr val="000066"/>
                </a:solidFill>
              </a:rPr>
              <a:t>Framework for CRM</a:t>
            </a:r>
          </a:p>
        </p:txBody>
      </p:sp>
      <p:sp>
        <p:nvSpPr>
          <p:cNvPr id="811018" name="Rectangle 10"/>
          <p:cNvSpPr>
            <a:spLocks noGrp="1" noChangeArrowheads="1"/>
          </p:cNvSpPr>
          <p:nvPr>
            <p:ph type="body" idx="1"/>
          </p:nvPr>
        </p:nvSpPr>
        <p:spPr>
          <a:xfrm>
            <a:off x="457200" y="1412875"/>
            <a:ext cx="8229600" cy="4759325"/>
          </a:xfrm>
        </p:spPr>
        <p:txBody>
          <a:bodyPr>
            <a:normAutofit lnSpcReduction="10000"/>
          </a:bodyPr>
          <a:lstStyle/>
          <a:p>
            <a:pPr eaLnBrk="1" hangingPunct="1">
              <a:buClr>
                <a:srgbClr val="000066"/>
              </a:buClr>
              <a:buFont typeface="Wingdings" pitchFamily="2" charset="2"/>
              <a:buChar char="§"/>
            </a:pPr>
            <a:r>
              <a:rPr lang="en-US" b="0" dirty="0" smtClean="0"/>
              <a:t>Identify your prospects and customers.</a:t>
            </a:r>
          </a:p>
          <a:p>
            <a:pPr eaLnBrk="1" hangingPunct="1">
              <a:buClr>
                <a:srgbClr val="000066"/>
              </a:buClr>
              <a:buFont typeface="Wingdings" pitchFamily="2" charset="2"/>
              <a:buChar char="§"/>
            </a:pPr>
            <a:r>
              <a:rPr lang="en-US" b="0" dirty="0" smtClean="0"/>
              <a:t>Differentiate customers by needs and value to your company.</a:t>
            </a:r>
          </a:p>
          <a:p>
            <a:pPr eaLnBrk="1" hangingPunct="1">
              <a:buClr>
                <a:srgbClr val="000066"/>
              </a:buClr>
              <a:buFont typeface="Wingdings" pitchFamily="2" charset="2"/>
              <a:buChar char="§"/>
            </a:pPr>
            <a:r>
              <a:rPr lang="en-US" b="0" dirty="0" smtClean="0"/>
              <a:t>Interact with individual customers to improve your knowledge about their individual needs &amp; to build strong relationship.</a:t>
            </a:r>
          </a:p>
          <a:p>
            <a:pPr eaLnBrk="1" hangingPunct="1">
              <a:buClr>
                <a:srgbClr val="000066"/>
              </a:buClr>
              <a:buFont typeface="Wingdings" pitchFamily="2" charset="2"/>
              <a:buChar char="§"/>
            </a:pPr>
            <a:r>
              <a:rPr lang="en-US" b="0" dirty="0" smtClean="0"/>
              <a:t>Customize  products, services and messages to each customer.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811010"/>
                                        </p:tgtEl>
                                        <p:attrNameLst>
                                          <p:attrName>style.visibility</p:attrName>
                                        </p:attrNameLst>
                                      </p:cBhvr>
                                      <p:to>
                                        <p:strVal val="visible"/>
                                      </p:to>
                                    </p:set>
                                    <p:animEffect transition="in" filter="checkerboard(across)">
                                      <p:cBhvr>
                                        <p:cTn id="7" dur="500"/>
                                        <p:tgtEl>
                                          <p:spTgt spid="81101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11018">
                                            <p:txEl>
                                              <p:pRg st="0" end="0"/>
                                            </p:txEl>
                                          </p:spTgt>
                                        </p:tgtEl>
                                        <p:attrNameLst>
                                          <p:attrName>style.visibility</p:attrName>
                                        </p:attrNameLst>
                                      </p:cBhvr>
                                      <p:to>
                                        <p:strVal val="visible"/>
                                      </p:to>
                                    </p:set>
                                    <p:animEffect transition="in" filter="checkerboard(across)">
                                      <p:cBhvr>
                                        <p:cTn id="12" dur="500"/>
                                        <p:tgtEl>
                                          <p:spTgt spid="8110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11018">
                                            <p:txEl>
                                              <p:pRg st="1" end="1"/>
                                            </p:txEl>
                                          </p:spTgt>
                                        </p:tgtEl>
                                        <p:attrNameLst>
                                          <p:attrName>style.visibility</p:attrName>
                                        </p:attrNameLst>
                                      </p:cBhvr>
                                      <p:to>
                                        <p:strVal val="visible"/>
                                      </p:to>
                                    </p:set>
                                    <p:animEffect transition="in" filter="checkerboard(across)">
                                      <p:cBhvr>
                                        <p:cTn id="17" dur="500"/>
                                        <p:tgtEl>
                                          <p:spTgt spid="81101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11018">
                                            <p:txEl>
                                              <p:pRg st="2" end="2"/>
                                            </p:txEl>
                                          </p:spTgt>
                                        </p:tgtEl>
                                        <p:attrNameLst>
                                          <p:attrName>style.visibility</p:attrName>
                                        </p:attrNameLst>
                                      </p:cBhvr>
                                      <p:to>
                                        <p:strVal val="visible"/>
                                      </p:to>
                                    </p:set>
                                    <p:animEffect transition="in" filter="checkerboard(across)">
                                      <p:cBhvr>
                                        <p:cTn id="22" dur="500"/>
                                        <p:tgtEl>
                                          <p:spTgt spid="81101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811018">
                                            <p:txEl>
                                              <p:pRg st="3" end="3"/>
                                            </p:txEl>
                                          </p:spTgt>
                                        </p:tgtEl>
                                        <p:attrNameLst>
                                          <p:attrName>style.visibility</p:attrName>
                                        </p:attrNameLst>
                                      </p:cBhvr>
                                      <p:to>
                                        <p:strVal val="visible"/>
                                      </p:to>
                                    </p:set>
                                    <p:animEffect transition="in" filter="checkerboard(across)">
                                      <p:cBhvr>
                                        <p:cTn id="27" dur="500"/>
                                        <p:tgtEl>
                                          <p:spTgt spid="8110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1010" grpId="0"/>
      <p:bldP spid="811018"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06" name="Rectangle 2"/>
          <p:cNvSpPr>
            <a:spLocks noGrp="1" noChangeArrowheads="1"/>
          </p:cNvSpPr>
          <p:nvPr>
            <p:ph type="title"/>
          </p:nvPr>
        </p:nvSpPr>
        <p:spPr>
          <a:xfrm>
            <a:off x="457200" y="277813"/>
            <a:ext cx="8077200" cy="865187"/>
          </a:xfrm>
        </p:spPr>
        <p:txBody>
          <a:bodyPr>
            <a:normAutofit/>
          </a:bodyPr>
          <a:lstStyle/>
          <a:p>
            <a:pPr eaLnBrk="1" hangingPunct="1"/>
            <a:r>
              <a:rPr lang="en-US" sz="4000" b="1" dirty="0" smtClean="0">
                <a:solidFill>
                  <a:srgbClr val="000066"/>
                </a:solidFill>
              </a:rPr>
              <a:t>CRM Strategies</a:t>
            </a:r>
          </a:p>
        </p:txBody>
      </p:sp>
      <p:sp>
        <p:nvSpPr>
          <p:cNvPr id="815113" name="Rectangle 9"/>
          <p:cNvSpPr>
            <a:spLocks noGrp="1" noChangeArrowheads="1"/>
          </p:cNvSpPr>
          <p:nvPr>
            <p:ph type="body" idx="1"/>
          </p:nvPr>
        </p:nvSpPr>
        <p:spPr>
          <a:xfrm>
            <a:off x="457200" y="1412875"/>
            <a:ext cx="8305800" cy="4759325"/>
          </a:xfrm>
        </p:spPr>
        <p:txBody>
          <a:bodyPr>
            <a:normAutofit fontScale="92500"/>
          </a:bodyPr>
          <a:lstStyle/>
          <a:p>
            <a:pPr eaLnBrk="1" hangingPunct="1">
              <a:buClr>
                <a:srgbClr val="000066"/>
              </a:buClr>
              <a:buFont typeface="Wingdings" pitchFamily="2" charset="2"/>
              <a:buChar char="§"/>
            </a:pPr>
            <a:r>
              <a:rPr lang="en-US" b="0" dirty="0" smtClean="0"/>
              <a:t>Reduce the rate of customer defection.</a:t>
            </a:r>
          </a:p>
          <a:p>
            <a:pPr eaLnBrk="1" hangingPunct="1">
              <a:buClr>
                <a:srgbClr val="000066"/>
              </a:buClr>
              <a:buFont typeface="Wingdings" pitchFamily="2" charset="2"/>
              <a:buChar char="§"/>
            </a:pPr>
            <a:r>
              <a:rPr lang="en-US" b="0" dirty="0" smtClean="0"/>
              <a:t>Increase the longevity of the customer relationship</a:t>
            </a:r>
          </a:p>
          <a:p>
            <a:pPr eaLnBrk="1" hangingPunct="1">
              <a:buClr>
                <a:srgbClr val="000066"/>
              </a:buClr>
              <a:buFont typeface="Wingdings" pitchFamily="2" charset="2"/>
              <a:buChar char="§"/>
            </a:pPr>
            <a:r>
              <a:rPr lang="en-US" b="0" dirty="0" smtClean="0"/>
              <a:t>Enhance the growth potential of each customer through “share of wallet” cross selling, &amp; up-selling.</a:t>
            </a:r>
          </a:p>
          <a:p>
            <a:pPr eaLnBrk="1" hangingPunct="1">
              <a:buClr>
                <a:srgbClr val="000066"/>
              </a:buClr>
              <a:buFont typeface="Wingdings" pitchFamily="2" charset="2"/>
              <a:buChar char="§"/>
            </a:pPr>
            <a:r>
              <a:rPr lang="en-US" b="0" dirty="0" smtClean="0"/>
              <a:t>Making low profit customers move profitable or terminating them.</a:t>
            </a:r>
          </a:p>
          <a:p>
            <a:pPr eaLnBrk="1" hangingPunct="1">
              <a:buClr>
                <a:srgbClr val="000066"/>
              </a:buClr>
              <a:buFont typeface="Wingdings" pitchFamily="2" charset="2"/>
              <a:buChar char="§"/>
            </a:pPr>
            <a:r>
              <a:rPr lang="en-US" b="0" dirty="0" smtClean="0"/>
              <a:t>Focusing more effort on high-profit customers.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815106"/>
                                        </p:tgtEl>
                                        <p:attrNameLst>
                                          <p:attrName>style.visibility</p:attrName>
                                        </p:attrNameLst>
                                      </p:cBhvr>
                                      <p:to>
                                        <p:strVal val="visible"/>
                                      </p:to>
                                    </p:set>
                                    <p:animEffect transition="in" filter="checkerboard(across)">
                                      <p:cBhvr>
                                        <p:cTn id="7" dur="500"/>
                                        <p:tgtEl>
                                          <p:spTgt spid="81510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15113">
                                            <p:txEl>
                                              <p:pRg st="0" end="0"/>
                                            </p:txEl>
                                          </p:spTgt>
                                        </p:tgtEl>
                                        <p:attrNameLst>
                                          <p:attrName>style.visibility</p:attrName>
                                        </p:attrNameLst>
                                      </p:cBhvr>
                                      <p:to>
                                        <p:strVal val="visible"/>
                                      </p:to>
                                    </p:set>
                                    <p:animEffect transition="in" filter="checkerboard(across)">
                                      <p:cBhvr>
                                        <p:cTn id="12" dur="500"/>
                                        <p:tgtEl>
                                          <p:spTgt spid="8151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15113">
                                            <p:txEl>
                                              <p:pRg st="1" end="1"/>
                                            </p:txEl>
                                          </p:spTgt>
                                        </p:tgtEl>
                                        <p:attrNameLst>
                                          <p:attrName>style.visibility</p:attrName>
                                        </p:attrNameLst>
                                      </p:cBhvr>
                                      <p:to>
                                        <p:strVal val="visible"/>
                                      </p:to>
                                    </p:set>
                                    <p:animEffect transition="in" filter="checkerboard(across)">
                                      <p:cBhvr>
                                        <p:cTn id="17" dur="500"/>
                                        <p:tgtEl>
                                          <p:spTgt spid="8151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15113">
                                            <p:txEl>
                                              <p:pRg st="2" end="2"/>
                                            </p:txEl>
                                          </p:spTgt>
                                        </p:tgtEl>
                                        <p:attrNameLst>
                                          <p:attrName>style.visibility</p:attrName>
                                        </p:attrNameLst>
                                      </p:cBhvr>
                                      <p:to>
                                        <p:strVal val="visible"/>
                                      </p:to>
                                    </p:set>
                                    <p:animEffect transition="in" filter="checkerboard(across)">
                                      <p:cBhvr>
                                        <p:cTn id="22" dur="500"/>
                                        <p:tgtEl>
                                          <p:spTgt spid="81511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815113">
                                            <p:txEl>
                                              <p:pRg st="3" end="3"/>
                                            </p:txEl>
                                          </p:spTgt>
                                        </p:tgtEl>
                                        <p:attrNameLst>
                                          <p:attrName>style.visibility</p:attrName>
                                        </p:attrNameLst>
                                      </p:cBhvr>
                                      <p:to>
                                        <p:strVal val="visible"/>
                                      </p:to>
                                    </p:set>
                                    <p:animEffect transition="in" filter="checkerboard(across)">
                                      <p:cBhvr>
                                        <p:cTn id="27" dur="500"/>
                                        <p:tgtEl>
                                          <p:spTgt spid="81511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815113">
                                            <p:txEl>
                                              <p:pRg st="4" end="4"/>
                                            </p:txEl>
                                          </p:spTgt>
                                        </p:tgtEl>
                                        <p:attrNameLst>
                                          <p:attrName>style.visibility</p:attrName>
                                        </p:attrNameLst>
                                      </p:cBhvr>
                                      <p:to>
                                        <p:strVal val="visible"/>
                                      </p:to>
                                    </p:set>
                                    <p:animEffect transition="in" filter="checkerboard(across)">
                                      <p:cBhvr>
                                        <p:cTn id="32" dur="500"/>
                                        <p:tgtEl>
                                          <p:spTgt spid="8151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5106" grpId="0"/>
      <p:bldP spid="815113"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04" name="Rectangle 4"/>
          <p:cNvSpPr>
            <a:spLocks noGrp="1" noChangeArrowheads="1"/>
          </p:cNvSpPr>
          <p:nvPr>
            <p:ph type="title"/>
          </p:nvPr>
        </p:nvSpPr>
        <p:spPr>
          <a:xfrm>
            <a:off x="457200" y="277813"/>
            <a:ext cx="8077200" cy="865187"/>
          </a:xfrm>
        </p:spPr>
        <p:txBody>
          <a:bodyPr>
            <a:normAutofit fontScale="90000"/>
          </a:bodyPr>
          <a:lstStyle/>
          <a:p>
            <a:pPr eaLnBrk="1" hangingPunct="1"/>
            <a:r>
              <a:rPr lang="en-US" b="1" dirty="0" smtClean="0">
                <a:solidFill>
                  <a:srgbClr val="000066"/>
                </a:solidFill>
              </a:rPr>
              <a:t>Customer Retention- A tale from real life</a:t>
            </a:r>
          </a:p>
        </p:txBody>
      </p:sp>
      <p:sp>
        <p:nvSpPr>
          <p:cNvPr id="819205" name="Rectangle 5"/>
          <p:cNvSpPr>
            <a:spLocks noGrp="1" noChangeArrowheads="1"/>
          </p:cNvSpPr>
          <p:nvPr>
            <p:ph type="body" idx="1"/>
          </p:nvPr>
        </p:nvSpPr>
        <p:spPr/>
        <p:txBody>
          <a:bodyPr/>
          <a:lstStyle/>
          <a:p>
            <a:pPr eaLnBrk="1" hangingPunct="1">
              <a:buClr>
                <a:srgbClr val="000066"/>
              </a:buClr>
              <a:buFont typeface="Wingdings" pitchFamily="2" charset="2"/>
              <a:buChar char="§"/>
            </a:pPr>
            <a:r>
              <a:rPr lang="en-US" b="0" dirty="0" smtClean="0"/>
              <a:t>Acquisition of customers can cost 5 times more than retaining current customers.</a:t>
            </a:r>
          </a:p>
          <a:p>
            <a:pPr eaLnBrk="1" hangingPunct="1">
              <a:buClr>
                <a:srgbClr val="000066"/>
              </a:buClr>
              <a:buFont typeface="Wingdings" pitchFamily="2" charset="2"/>
              <a:buChar char="§"/>
            </a:pPr>
            <a:r>
              <a:rPr lang="en-US" b="0" dirty="0" smtClean="0"/>
              <a:t>The average company loses 10% of its customers each year.</a:t>
            </a:r>
          </a:p>
          <a:p>
            <a:pPr eaLnBrk="1" hangingPunct="1">
              <a:buClr>
                <a:srgbClr val="000066"/>
              </a:buClr>
              <a:buFont typeface="Wingdings" pitchFamily="2" charset="2"/>
              <a:buChar char="§"/>
            </a:pPr>
            <a:r>
              <a:rPr lang="en-US" b="0" dirty="0" smtClean="0"/>
              <a:t>A 5% reduction to the customer defection rate can increase profits by 25% to 85%.</a:t>
            </a:r>
          </a:p>
          <a:p>
            <a:pPr eaLnBrk="1" hangingPunct="1">
              <a:buClr>
                <a:srgbClr val="000066"/>
              </a:buClr>
              <a:buFont typeface="Wingdings" pitchFamily="2" charset="2"/>
              <a:buChar char="§"/>
            </a:pPr>
            <a:r>
              <a:rPr lang="en-US" b="0" dirty="0" smtClean="0"/>
              <a:t>The customer profit rate increases over the life of a retained customer.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819204"/>
                                        </p:tgtEl>
                                        <p:attrNameLst>
                                          <p:attrName>style.visibility</p:attrName>
                                        </p:attrNameLst>
                                      </p:cBhvr>
                                      <p:to>
                                        <p:strVal val="visible"/>
                                      </p:to>
                                    </p:set>
                                    <p:animEffect transition="in" filter="checkerboard(across)">
                                      <p:cBhvr>
                                        <p:cTn id="7" dur="500"/>
                                        <p:tgtEl>
                                          <p:spTgt spid="81920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19205">
                                            <p:txEl>
                                              <p:pRg st="0" end="0"/>
                                            </p:txEl>
                                          </p:spTgt>
                                        </p:tgtEl>
                                        <p:attrNameLst>
                                          <p:attrName>style.visibility</p:attrName>
                                        </p:attrNameLst>
                                      </p:cBhvr>
                                      <p:to>
                                        <p:strVal val="visible"/>
                                      </p:to>
                                    </p:set>
                                    <p:animEffect transition="in" filter="checkerboard(across)">
                                      <p:cBhvr>
                                        <p:cTn id="12" dur="500"/>
                                        <p:tgtEl>
                                          <p:spTgt spid="81920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19205">
                                            <p:txEl>
                                              <p:pRg st="1" end="1"/>
                                            </p:txEl>
                                          </p:spTgt>
                                        </p:tgtEl>
                                        <p:attrNameLst>
                                          <p:attrName>style.visibility</p:attrName>
                                        </p:attrNameLst>
                                      </p:cBhvr>
                                      <p:to>
                                        <p:strVal val="visible"/>
                                      </p:to>
                                    </p:set>
                                    <p:animEffect transition="in" filter="checkerboard(across)">
                                      <p:cBhvr>
                                        <p:cTn id="17" dur="500"/>
                                        <p:tgtEl>
                                          <p:spTgt spid="81920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19205">
                                            <p:txEl>
                                              <p:pRg st="2" end="2"/>
                                            </p:txEl>
                                          </p:spTgt>
                                        </p:tgtEl>
                                        <p:attrNameLst>
                                          <p:attrName>style.visibility</p:attrName>
                                        </p:attrNameLst>
                                      </p:cBhvr>
                                      <p:to>
                                        <p:strVal val="visible"/>
                                      </p:to>
                                    </p:set>
                                    <p:animEffect transition="in" filter="checkerboard(across)">
                                      <p:cBhvr>
                                        <p:cTn id="22" dur="500"/>
                                        <p:tgtEl>
                                          <p:spTgt spid="81920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819205">
                                            <p:txEl>
                                              <p:pRg st="3" end="3"/>
                                            </p:txEl>
                                          </p:spTgt>
                                        </p:tgtEl>
                                        <p:attrNameLst>
                                          <p:attrName>style.visibility</p:attrName>
                                        </p:attrNameLst>
                                      </p:cBhvr>
                                      <p:to>
                                        <p:strVal val="visible"/>
                                      </p:to>
                                    </p:set>
                                    <p:animEffect transition="in" filter="checkerboard(across)">
                                      <p:cBhvr>
                                        <p:cTn id="27" dur="500"/>
                                        <p:tgtEl>
                                          <p:spTgt spid="81920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04" grpId="0"/>
      <p:bldP spid="81920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2" name="Rectangle 2"/>
          <p:cNvSpPr>
            <a:spLocks noGrp="1" noChangeArrowheads="1"/>
          </p:cNvSpPr>
          <p:nvPr>
            <p:ph type="title"/>
          </p:nvPr>
        </p:nvSpPr>
        <p:spPr>
          <a:xfrm>
            <a:off x="457200" y="277813"/>
            <a:ext cx="8077200" cy="865187"/>
          </a:xfrm>
        </p:spPr>
        <p:txBody>
          <a:bodyPr/>
          <a:lstStyle/>
          <a:p>
            <a:pPr eaLnBrk="1" hangingPunct="1"/>
            <a:r>
              <a:rPr lang="en-US" b="1" dirty="0" smtClean="0">
                <a:solidFill>
                  <a:srgbClr val="000066"/>
                </a:solidFill>
              </a:rPr>
              <a:t>Database Key Concepts</a:t>
            </a:r>
          </a:p>
        </p:txBody>
      </p:sp>
      <p:sp>
        <p:nvSpPr>
          <p:cNvPr id="839683" name="Rectangle 3"/>
          <p:cNvSpPr>
            <a:spLocks noGrp="1" noChangeArrowheads="1"/>
          </p:cNvSpPr>
          <p:nvPr>
            <p:ph type="body" sz="half" idx="1"/>
          </p:nvPr>
        </p:nvSpPr>
        <p:spPr>
          <a:xfrm>
            <a:off x="762000" y="2092325"/>
            <a:ext cx="3917950" cy="4079875"/>
          </a:xfrm>
        </p:spPr>
        <p:txBody>
          <a:bodyPr/>
          <a:lstStyle/>
          <a:p>
            <a:pPr eaLnBrk="1" hangingPunct="1">
              <a:buClr>
                <a:srgbClr val="000066"/>
              </a:buClr>
              <a:buFont typeface="Wingdings" pitchFamily="2" charset="2"/>
              <a:buChar char="§"/>
            </a:pPr>
            <a:r>
              <a:rPr lang="en-US" sz="3200" b="0" dirty="0" smtClean="0"/>
              <a:t>Customer database</a:t>
            </a:r>
          </a:p>
          <a:p>
            <a:pPr eaLnBrk="1" hangingPunct="1">
              <a:buClr>
                <a:srgbClr val="000066"/>
              </a:buClr>
              <a:buFont typeface="Wingdings" pitchFamily="2" charset="2"/>
              <a:buChar char="§"/>
            </a:pPr>
            <a:r>
              <a:rPr lang="en-US" sz="3200" b="0" dirty="0" smtClean="0"/>
              <a:t>Database marketing</a:t>
            </a:r>
          </a:p>
          <a:p>
            <a:pPr eaLnBrk="1" hangingPunct="1">
              <a:buClr>
                <a:srgbClr val="000066"/>
              </a:buClr>
              <a:buFont typeface="Wingdings" pitchFamily="2" charset="2"/>
              <a:buChar char="§"/>
            </a:pPr>
            <a:r>
              <a:rPr lang="en-US" sz="3200" b="0" dirty="0" smtClean="0"/>
              <a:t>Mailing list</a:t>
            </a:r>
          </a:p>
          <a:p>
            <a:pPr eaLnBrk="1" hangingPunct="1">
              <a:buFontTx/>
              <a:buNone/>
            </a:pPr>
            <a:endParaRPr lang="en-US" sz="3200" dirty="0" smtClean="0"/>
          </a:p>
        </p:txBody>
      </p:sp>
      <p:sp>
        <p:nvSpPr>
          <p:cNvPr id="839684" name="Rectangle 4"/>
          <p:cNvSpPr>
            <a:spLocks noGrp="1" noChangeArrowheads="1"/>
          </p:cNvSpPr>
          <p:nvPr>
            <p:ph type="body" sz="half" idx="2"/>
          </p:nvPr>
        </p:nvSpPr>
        <p:spPr>
          <a:xfrm>
            <a:off x="4749800" y="2092325"/>
            <a:ext cx="3708400" cy="4079875"/>
          </a:xfrm>
        </p:spPr>
        <p:txBody>
          <a:bodyPr vert="horz" lIns="91440" tIns="45720" rIns="91440" bIns="45720" rtlCol="0">
            <a:normAutofit/>
          </a:bodyPr>
          <a:lstStyle/>
          <a:p>
            <a:pPr>
              <a:buClr>
                <a:srgbClr val="000066"/>
              </a:buClr>
              <a:buFont typeface="Wingdings" pitchFamily="2" charset="2"/>
              <a:buChar char="§"/>
            </a:pPr>
            <a:r>
              <a:rPr lang="en-US" sz="3200" dirty="0" smtClean="0"/>
              <a:t>Business database</a:t>
            </a:r>
          </a:p>
          <a:p>
            <a:pPr>
              <a:buClr>
                <a:srgbClr val="000066"/>
              </a:buClr>
              <a:buFont typeface="Wingdings" pitchFamily="2" charset="2"/>
              <a:buChar char="§"/>
            </a:pPr>
            <a:r>
              <a:rPr lang="en-US" sz="3200" dirty="0" smtClean="0"/>
              <a:t>Data warehouse</a:t>
            </a:r>
          </a:p>
          <a:p>
            <a:pPr>
              <a:buClr>
                <a:srgbClr val="000066"/>
              </a:buClr>
              <a:buFont typeface="Wingdings" pitchFamily="2" charset="2"/>
              <a:buChar char="§"/>
            </a:pPr>
            <a:r>
              <a:rPr lang="en-US" sz="3200" dirty="0" smtClean="0"/>
              <a:t>Data mining</a:t>
            </a:r>
          </a:p>
          <a:p>
            <a:pPr>
              <a:buClr>
                <a:srgbClr val="000066"/>
              </a:buClr>
              <a:buFont typeface="Wingdings" pitchFamily="2" charset="2"/>
              <a:buChar char="§"/>
            </a:pPr>
            <a:endParaRPr lang="en-US" sz="32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839682"/>
                                        </p:tgtEl>
                                        <p:attrNameLst>
                                          <p:attrName>style.visibility</p:attrName>
                                        </p:attrNameLst>
                                      </p:cBhvr>
                                      <p:to>
                                        <p:strVal val="visible"/>
                                      </p:to>
                                    </p:set>
                                    <p:animEffect transition="in" filter="checkerboard(across)">
                                      <p:cBhvr>
                                        <p:cTn id="7" dur="500"/>
                                        <p:tgtEl>
                                          <p:spTgt spid="83968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39683">
                                            <p:txEl>
                                              <p:pRg st="0" end="0"/>
                                            </p:txEl>
                                          </p:spTgt>
                                        </p:tgtEl>
                                        <p:attrNameLst>
                                          <p:attrName>style.visibility</p:attrName>
                                        </p:attrNameLst>
                                      </p:cBhvr>
                                      <p:to>
                                        <p:strVal val="visible"/>
                                      </p:to>
                                    </p:set>
                                    <p:animEffect transition="in" filter="checkerboard(across)">
                                      <p:cBhvr>
                                        <p:cTn id="12" dur="500"/>
                                        <p:tgtEl>
                                          <p:spTgt spid="83968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39683">
                                            <p:txEl>
                                              <p:pRg st="1" end="1"/>
                                            </p:txEl>
                                          </p:spTgt>
                                        </p:tgtEl>
                                        <p:attrNameLst>
                                          <p:attrName>style.visibility</p:attrName>
                                        </p:attrNameLst>
                                      </p:cBhvr>
                                      <p:to>
                                        <p:strVal val="visible"/>
                                      </p:to>
                                    </p:set>
                                    <p:animEffect transition="in" filter="checkerboard(across)">
                                      <p:cBhvr>
                                        <p:cTn id="17" dur="500"/>
                                        <p:tgtEl>
                                          <p:spTgt spid="83968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39683">
                                            <p:txEl>
                                              <p:pRg st="2" end="2"/>
                                            </p:txEl>
                                          </p:spTgt>
                                        </p:tgtEl>
                                        <p:attrNameLst>
                                          <p:attrName>style.visibility</p:attrName>
                                        </p:attrNameLst>
                                      </p:cBhvr>
                                      <p:to>
                                        <p:strVal val="visible"/>
                                      </p:to>
                                    </p:set>
                                    <p:animEffect transition="in" filter="checkerboard(across)">
                                      <p:cBhvr>
                                        <p:cTn id="22" dur="500"/>
                                        <p:tgtEl>
                                          <p:spTgt spid="83968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839684">
                                            <p:txEl>
                                              <p:pRg st="0" end="0"/>
                                            </p:txEl>
                                          </p:spTgt>
                                        </p:tgtEl>
                                        <p:attrNameLst>
                                          <p:attrName>style.visibility</p:attrName>
                                        </p:attrNameLst>
                                      </p:cBhvr>
                                      <p:to>
                                        <p:strVal val="visible"/>
                                      </p:to>
                                    </p:set>
                                    <p:animEffect transition="in" filter="checkerboard(across)">
                                      <p:cBhvr>
                                        <p:cTn id="27" dur="500"/>
                                        <p:tgtEl>
                                          <p:spTgt spid="83968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839684">
                                            <p:txEl>
                                              <p:pRg st="1" end="1"/>
                                            </p:txEl>
                                          </p:spTgt>
                                        </p:tgtEl>
                                        <p:attrNameLst>
                                          <p:attrName>style.visibility</p:attrName>
                                        </p:attrNameLst>
                                      </p:cBhvr>
                                      <p:to>
                                        <p:strVal val="visible"/>
                                      </p:to>
                                    </p:set>
                                    <p:animEffect transition="in" filter="checkerboard(across)">
                                      <p:cBhvr>
                                        <p:cTn id="32" dur="500"/>
                                        <p:tgtEl>
                                          <p:spTgt spid="839684">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839684">
                                            <p:txEl>
                                              <p:pRg st="2" end="2"/>
                                            </p:txEl>
                                          </p:spTgt>
                                        </p:tgtEl>
                                        <p:attrNameLst>
                                          <p:attrName>style.visibility</p:attrName>
                                        </p:attrNameLst>
                                      </p:cBhvr>
                                      <p:to>
                                        <p:strVal val="visible"/>
                                      </p:to>
                                    </p:set>
                                    <p:animEffect transition="in" filter="checkerboard(across)">
                                      <p:cBhvr>
                                        <p:cTn id="37" dur="500"/>
                                        <p:tgtEl>
                                          <p:spTgt spid="83968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682" grpId="0"/>
      <p:bldP spid="839683" grpId="0" build="p"/>
      <p:bldP spid="83968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457200" y="277813"/>
            <a:ext cx="8077200" cy="865187"/>
          </a:xfrm>
        </p:spPr>
        <p:txBody>
          <a:bodyPr>
            <a:normAutofit/>
          </a:bodyPr>
          <a:lstStyle/>
          <a:p>
            <a:pPr eaLnBrk="1" hangingPunct="1"/>
            <a:r>
              <a:rPr lang="en-US" sz="4000" b="1" dirty="0" smtClean="0">
                <a:solidFill>
                  <a:srgbClr val="000066"/>
                </a:solidFill>
              </a:rPr>
              <a:t>Using the Database</a:t>
            </a:r>
          </a:p>
        </p:txBody>
      </p:sp>
      <p:sp>
        <p:nvSpPr>
          <p:cNvPr id="843785" name="Rectangle 9"/>
          <p:cNvSpPr>
            <a:spLocks noGrp="1" noChangeArrowheads="1"/>
          </p:cNvSpPr>
          <p:nvPr>
            <p:ph type="body" idx="1"/>
          </p:nvPr>
        </p:nvSpPr>
        <p:spPr/>
        <p:txBody>
          <a:bodyPr/>
          <a:lstStyle/>
          <a:p>
            <a:pPr eaLnBrk="1" hangingPunct="1">
              <a:buClr>
                <a:srgbClr val="000066"/>
              </a:buClr>
              <a:buFont typeface="Wingdings" pitchFamily="2" charset="2"/>
              <a:buChar char="§"/>
            </a:pPr>
            <a:r>
              <a:rPr lang="en-US" b="0" dirty="0" smtClean="0"/>
              <a:t>To identify prospects</a:t>
            </a:r>
          </a:p>
          <a:p>
            <a:pPr eaLnBrk="1" hangingPunct="1">
              <a:buClr>
                <a:srgbClr val="000066"/>
              </a:buClr>
              <a:buFont typeface="Wingdings" pitchFamily="2" charset="2"/>
              <a:buChar char="§"/>
            </a:pPr>
            <a:r>
              <a:rPr lang="en-US" b="0" dirty="0" smtClean="0"/>
              <a:t>To target offers</a:t>
            </a:r>
          </a:p>
          <a:p>
            <a:pPr eaLnBrk="1" hangingPunct="1">
              <a:buClr>
                <a:srgbClr val="000066"/>
              </a:buClr>
              <a:buFont typeface="Wingdings" pitchFamily="2" charset="2"/>
              <a:buChar char="§"/>
            </a:pPr>
            <a:r>
              <a:rPr lang="en-US" b="0" dirty="0" smtClean="0"/>
              <a:t>To deepen loyalty</a:t>
            </a:r>
          </a:p>
          <a:p>
            <a:pPr eaLnBrk="1" hangingPunct="1">
              <a:buClr>
                <a:srgbClr val="000066"/>
              </a:buClr>
              <a:buFont typeface="Wingdings" pitchFamily="2" charset="2"/>
              <a:buChar char="§"/>
            </a:pPr>
            <a:r>
              <a:rPr lang="en-US" b="0" dirty="0" smtClean="0"/>
              <a:t>To reactivate customers</a:t>
            </a:r>
          </a:p>
          <a:p>
            <a:pPr eaLnBrk="1" hangingPunct="1">
              <a:buClr>
                <a:srgbClr val="000066"/>
              </a:buClr>
              <a:buFont typeface="Wingdings" pitchFamily="2" charset="2"/>
              <a:buChar char="§"/>
            </a:pPr>
            <a:r>
              <a:rPr lang="en-US" b="0" dirty="0" smtClean="0"/>
              <a:t>To avoid mistakes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843778"/>
                                        </p:tgtEl>
                                        <p:attrNameLst>
                                          <p:attrName>style.visibility</p:attrName>
                                        </p:attrNameLst>
                                      </p:cBhvr>
                                      <p:to>
                                        <p:strVal val="visible"/>
                                      </p:to>
                                    </p:set>
                                    <p:animEffect transition="in" filter="checkerboard(across)">
                                      <p:cBhvr>
                                        <p:cTn id="7" dur="500"/>
                                        <p:tgtEl>
                                          <p:spTgt spid="84377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43785">
                                            <p:txEl>
                                              <p:pRg st="0" end="0"/>
                                            </p:txEl>
                                          </p:spTgt>
                                        </p:tgtEl>
                                        <p:attrNameLst>
                                          <p:attrName>style.visibility</p:attrName>
                                        </p:attrNameLst>
                                      </p:cBhvr>
                                      <p:to>
                                        <p:strVal val="visible"/>
                                      </p:to>
                                    </p:set>
                                    <p:animEffect transition="in" filter="checkerboard(across)">
                                      <p:cBhvr>
                                        <p:cTn id="12" dur="500"/>
                                        <p:tgtEl>
                                          <p:spTgt spid="84378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43785">
                                            <p:txEl>
                                              <p:pRg st="1" end="1"/>
                                            </p:txEl>
                                          </p:spTgt>
                                        </p:tgtEl>
                                        <p:attrNameLst>
                                          <p:attrName>style.visibility</p:attrName>
                                        </p:attrNameLst>
                                      </p:cBhvr>
                                      <p:to>
                                        <p:strVal val="visible"/>
                                      </p:to>
                                    </p:set>
                                    <p:animEffect transition="in" filter="checkerboard(across)">
                                      <p:cBhvr>
                                        <p:cTn id="17" dur="500"/>
                                        <p:tgtEl>
                                          <p:spTgt spid="84378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43785">
                                            <p:txEl>
                                              <p:pRg st="2" end="2"/>
                                            </p:txEl>
                                          </p:spTgt>
                                        </p:tgtEl>
                                        <p:attrNameLst>
                                          <p:attrName>style.visibility</p:attrName>
                                        </p:attrNameLst>
                                      </p:cBhvr>
                                      <p:to>
                                        <p:strVal val="visible"/>
                                      </p:to>
                                    </p:set>
                                    <p:animEffect transition="in" filter="checkerboard(across)">
                                      <p:cBhvr>
                                        <p:cTn id="22" dur="500"/>
                                        <p:tgtEl>
                                          <p:spTgt spid="84378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843785">
                                            <p:txEl>
                                              <p:pRg st="3" end="3"/>
                                            </p:txEl>
                                          </p:spTgt>
                                        </p:tgtEl>
                                        <p:attrNameLst>
                                          <p:attrName>style.visibility</p:attrName>
                                        </p:attrNameLst>
                                      </p:cBhvr>
                                      <p:to>
                                        <p:strVal val="visible"/>
                                      </p:to>
                                    </p:set>
                                    <p:animEffect transition="in" filter="checkerboard(across)">
                                      <p:cBhvr>
                                        <p:cTn id="27" dur="500"/>
                                        <p:tgtEl>
                                          <p:spTgt spid="84378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843785">
                                            <p:txEl>
                                              <p:pRg st="4" end="4"/>
                                            </p:txEl>
                                          </p:spTgt>
                                        </p:tgtEl>
                                        <p:attrNameLst>
                                          <p:attrName>style.visibility</p:attrName>
                                        </p:attrNameLst>
                                      </p:cBhvr>
                                      <p:to>
                                        <p:strVal val="visible"/>
                                      </p:to>
                                    </p:set>
                                    <p:animEffect transition="in" filter="checkerboard(across)">
                                      <p:cBhvr>
                                        <p:cTn id="32" dur="500"/>
                                        <p:tgtEl>
                                          <p:spTgt spid="84378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3778" grpId="0"/>
      <p:bldP spid="84378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3714" name="Rectangle 2"/>
          <p:cNvSpPr>
            <a:spLocks noGrp="1" noChangeArrowheads="1"/>
          </p:cNvSpPr>
          <p:nvPr>
            <p:ph type="title"/>
          </p:nvPr>
        </p:nvSpPr>
        <p:spPr>
          <a:xfrm>
            <a:off x="457200" y="277813"/>
            <a:ext cx="8077200" cy="865187"/>
          </a:xfrm>
        </p:spPr>
        <p:txBody>
          <a:bodyPr>
            <a:normAutofit/>
          </a:bodyPr>
          <a:lstStyle/>
          <a:p>
            <a:pPr eaLnBrk="1" hangingPunct="1"/>
            <a:r>
              <a:rPr lang="en-US" sz="4000" b="1" dirty="0" smtClean="0">
                <a:solidFill>
                  <a:srgbClr val="000066"/>
                </a:solidFill>
              </a:rPr>
              <a:t>Don’t Build a Database When</a:t>
            </a:r>
          </a:p>
        </p:txBody>
      </p:sp>
      <p:sp>
        <p:nvSpPr>
          <p:cNvPr id="883715" name="Rectangle 3"/>
          <p:cNvSpPr>
            <a:spLocks noGrp="1" noChangeArrowheads="1"/>
          </p:cNvSpPr>
          <p:nvPr>
            <p:ph type="body" idx="1"/>
          </p:nvPr>
        </p:nvSpPr>
        <p:spPr/>
        <p:txBody>
          <a:bodyPr/>
          <a:lstStyle/>
          <a:p>
            <a:pPr eaLnBrk="1" hangingPunct="1">
              <a:buClr>
                <a:srgbClr val="000066"/>
              </a:buClr>
              <a:buFont typeface="Wingdings" pitchFamily="2" charset="2"/>
              <a:buChar char="§"/>
            </a:pPr>
            <a:r>
              <a:rPr lang="en-US" b="0" dirty="0" smtClean="0"/>
              <a:t>The product is a once-in-a-lifetime purchase</a:t>
            </a:r>
          </a:p>
          <a:p>
            <a:pPr eaLnBrk="1" hangingPunct="1">
              <a:buClr>
                <a:srgbClr val="000066"/>
              </a:buClr>
              <a:buFont typeface="Wingdings" pitchFamily="2" charset="2"/>
              <a:buChar char="§"/>
            </a:pPr>
            <a:r>
              <a:rPr lang="en-US" b="0" dirty="0" smtClean="0"/>
              <a:t>Customers do not show loyalty</a:t>
            </a:r>
          </a:p>
          <a:p>
            <a:pPr eaLnBrk="1" hangingPunct="1">
              <a:buClr>
                <a:srgbClr val="000066"/>
              </a:buClr>
              <a:buFont typeface="Wingdings" pitchFamily="2" charset="2"/>
              <a:buChar char="§"/>
            </a:pPr>
            <a:r>
              <a:rPr lang="en-US" b="0" dirty="0" smtClean="0"/>
              <a:t>The unit sale is very small</a:t>
            </a:r>
          </a:p>
          <a:p>
            <a:pPr eaLnBrk="1" hangingPunct="1">
              <a:buClr>
                <a:srgbClr val="000066"/>
              </a:buClr>
              <a:buFont typeface="Wingdings" pitchFamily="2" charset="2"/>
              <a:buChar char="§"/>
            </a:pPr>
            <a:r>
              <a:rPr lang="en-US" b="0" dirty="0" smtClean="0"/>
              <a:t>The cost of gathering information is too high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883714"/>
                                        </p:tgtEl>
                                        <p:attrNameLst>
                                          <p:attrName>style.visibility</p:attrName>
                                        </p:attrNameLst>
                                      </p:cBhvr>
                                      <p:to>
                                        <p:strVal val="visible"/>
                                      </p:to>
                                    </p:set>
                                    <p:animEffect transition="in" filter="checkerboard(across)">
                                      <p:cBhvr>
                                        <p:cTn id="7" dur="500"/>
                                        <p:tgtEl>
                                          <p:spTgt spid="88371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83715">
                                            <p:txEl>
                                              <p:pRg st="0" end="0"/>
                                            </p:txEl>
                                          </p:spTgt>
                                        </p:tgtEl>
                                        <p:attrNameLst>
                                          <p:attrName>style.visibility</p:attrName>
                                        </p:attrNameLst>
                                      </p:cBhvr>
                                      <p:to>
                                        <p:strVal val="visible"/>
                                      </p:to>
                                    </p:set>
                                    <p:animEffect transition="in" filter="checkerboard(across)">
                                      <p:cBhvr>
                                        <p:cTn id="12" dur="500"/>
                                        <p:tgtEl>
                                          <p:spTgt spid="8837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83715">
                                            <p:txEl>
                                              <p:pRg st="1" end="1"/>
                                            </p:txEl>
                                          </p:spTgt>
                                        </p:tgtEl>
                                        <p:attrNameLst>
                                          <p:attrName>style.visibility</p:attrName>
                                        </p:attrNameLst>
                                      </p:cBhvr>
                                      <p:to>
                                        <p:strVal val="visible"/>
                                      </p:to>
                                    </p:set>
                                    <p:animEffect transition="in" filter="checkerboard(across)">
                                      <p:cBhvr>
                                        <p:cTn id="17" dur="500"/>
                                        <p:tgtEl>
                                          <p:spTgt spid="8837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83715">
                                            <p:txEl>
                                              <p:pRg st="2" end="2"/>
                                            </p:txEl>
                                          </p:spTgt>
                                        </p:tgtEl>
                                        <p:attrNameLst>
                                          <p:attrName>style.visibility</p:attrName>
                                        </p:attrNameLst>
                                      </p:cBhvr>
                                      <p:to>
                                        <p:strVal val="visible"/>
                                      </p:to>
                                    </p:set>
                                    <p:animEffect transition="in" filter="checkerboard(across)">
                                      <p:cBhvr>
                                        <p:cTn id="22" dur="500"/>
                                        <p:tgtEl>
                                          <p:spTgt spid="88371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883715">
                                            <p:txEl>
                                              <p:pRg st="3" end="3"/>
                                            </p:txEl>
                                          </p:spTgt>
                                        </p:tgtEl>
                                        <p:attrNameLst>
                                          <p:attrName>style.visibility</p:attrName>
                                        </p:attrNameLst>
                                      </p:cBhvr>
                                      <p:to>
                                        <p:strVal val="visible"/>
                                      </p:to>
                                    </p:set>
                                    <p:animEffect transition="in" filter="checkerboard(across)">
                                      <p:cBhvr>
                                        <p:cTn id="27" dur="500"/>
                                        <p:tgtEl>
                                          <p:spTgt spid="8837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3714" grpId="0"/>
      <p:bldP spid="88371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4738" name="Rectangle 2"/>
          <p:cNvSpPr>
            <a:spLocks noGrp="1" noChangeArrowheads="1"/>
          </p:cNvSpPr>
          <p:nvPr>
            <p:ph type="title"/>
          </p:nvPr>
        </p:nvSpPr>
        <p:spPr>
          <a:xfrm>
            <a:off x="457200" y="277813"/>
            <a:ext cx="8077200" cy="865187"/>
          </a:xfrm>
        </p:spPr>
        <p:txBody>
          <a:bodyPr>
            <a:normAutofit/>
          </a:bodyPr>
          <a:lstStyle/>
          <a:p>
            <a:pPr eaLnBrk="1" hangingPunct="1"/>
            <a:r>
              <a:rPr lang="en-US" sz="4000" b="1" dirty="0" smtClean="0">
                <a:solidFill>
                  <a:srgbClr val="000066"/>
                </a:solidFill>
              </a:rPr>
              <a:t>Perils of CRM</a:t>
            </a:r>
          </a:p>
        </p:txBody>
      </p:sp>
      <p:sp>
        <p:nvSpPr>
          <p:cNvPr id="884739" name="Rectangle 3"/>
          <p:cNvSpPr>
            <a:spLocks noGrp="1" noChangeArrowheads="1"/>
          </p:cNvSpPr>
          <p:nvPr>
            <p:ph type="body" idx="1"/>
          </p:nvPr>
        </p:nvSpPr>
        <p:spPr/>
        <p:txBody>
          <a:bodyPr/>
          <a:lstStyle/>
          <a:p>
            <a:pPr eaLnBrk="1" hangingPunct="1">
              <a:buClr>
                <a:srgbClr val="000066"/>
              </a:buClr>
              <a:buFont typeface="Wingdings" pitchFamily="2" charset="2"/>
              <a:buChar char="§"/>
            </a:pPr>
            <a:r>
              <a:rPr lang="en-US" b="0" dirty="0" smtClean="0"/>
              <a:t>Implementing CRM before creating a customer strategy</a:t>
            </a:r>
          </a:p>
          <a:p>
            <a:pPr eaLnBrk="1" hangingPunct="1">
              <a:buClr>
                <a:srgbClr val="000066"/>
              </a:buClr>
              <a:buFont typeface="Wingdings" pitchFamily="2" charset="2"/>
              <a:buChar char="§"/>
            </a:pPr>
            <a:r>
              <a:rPr lang="en-US" b="0" dirty="0" smtClean="0"/>
              <a:t>Rolling out CRM before changing the organization to match</a:t>
            </a:r>
          </a:p>
          <a:p>
            <a:pPr eaLnBrk="1" hangingPunct="1">
              <a:buClr>
                <a:srgbClr val="000066"/>
              </a:buClr>
              <a:buFont typeface="Wingdings" pitchFamily="2" charset="2"/>
              <a:buChar char="§"/>
            </a:pPr>
            <a:r>
              <a:rPr lang="en-US" b="0" dirty="0" smtClean="0"/>
              <a:t>Assuming more CRM technology is better</a:t>
            </a:r>
          </a:p>
          <a:p>
            <a:pPr eaLnBrk="1" hangingPunct="1">
              <a:buClr>
                <a:srgbClr val="000066"/>
              </a:buClr>
              <a:buFont typeface="Wingdings" pitchFamily="2" charset="2"/>
              <a:buChar char="§"/>
            </a:pPr>
            <a:r>
              <a:rPr lang="en-US" b="0" dirty="0" smtClean="0"/>
              <a:t>Stalking, not wooing, customers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884738"/>
                                        </p:tgtEl>
                                        <p:attrNameLst>
                                          <p:attrName>style.visibility</p:attrName>
                                        </p:attrNameLst>
                                      </p:cBhvr>
                                      <p:to>
                                        <p:strVal val="visible"/>
                                      </p:to>
                                    </p:set>
                                    <p:animEffect transition="in" filter="checkerboard(across)">
                                      <p:cBhvr>
                                        <p:cTn id="7" dur="500"/>
                                        <p:tgtEl>
                                          <p:spTgt spid="88473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84739">
                                            <p:txEl>
                                              <p:pRg st="0" end="0"/>
                                            </p:txEl>
                                          </p:spTgt>
                                        </p:tgtEl>
                                        <p:attrNameLst>
                                          <p:attrName>style.visibility</p:attrName>
                                        </p:attrNameLst>
                                      </p:cBhvr>
                                      <p:to>
                                        <p:strVal val="visible"/>
                                      </p:to>
                                    </p:set>
                                    <p:animEffect transition="in" filter="checkerboard(across)">
                                      <p:cBhvr>
                                        <p:cTn id="12" dur="500"/>
                                        <p:tgtEl>
                                          <p:spTgt spid="8847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84739">
                                            <p:txEl>
                                              <p:pRg st="1" end="1"/>
                                            </p:txEl>
                                          </p:spTgt>
                                        </p:tgtEl>
                                        <p:attrNameLst>
                                          <p:attrName>style.visibility</p:attrName>
                                        </p:attrNameLst>
                                      </p:cBhvr>
                                      <p:to>
                                        <p:strVal val="visible"/>
                                      </p:to>
                                    </p:set>
                                    <p:animEffect transition="in" filter="checkerboard(across)">
                                      <p:cBhvr>
                                        <p:cTn id="17" dur="500"/>
                                        <p:tgtEl>
                                          <p:spTgt spid="8847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84739">
                                            <p:txEl>
                                              <p:pRg st="2" end="2"/>
                                            </p:txEl>
                                          </p:spTgt>
                                        </p:tgtEl>
                                        <p:attrNameLst>
                                          <p:attrName>style.visibility</p:attrName>
                                        </p:attrNameLst>
                                      </p:cBhvr>
                                      <p:to>
                                        <p:strVal val="visible"/>
                                      </p:to>
                                    </p:set>
                                    <p:animEffect transition="in" filter="checkerboard(across)">
                                      <p:cBhvr>
                                        <p:cTn id="22" dur="500"/>
                                        <p:tgtEl>
                                          <p:spTgt spid="88473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884739">
                                            <p:txEl>
                                              <p:pRg st="3" end="3"/>
                                            </p:txEl>
                                          </p:spTgt>
                                        </p:tgtEl>
                                        <p:attrNameLst>
                                          <p:attrName>style.visibility</p:attrName>
                                        </p:attrNameLst>
                                      </p:cBhvr>
                                      <p:to>
                                        <p:strVal val="visible"/>
                                      </p:to>
                                    </p:set>
                                    <p:animEffect transition="in" filter="checkerboard(across)">
                                      <p:cBhvr>
                                        <p:cTn id="27" dur="500"/>
                                        <p:tgtEl>
                                          <p:spTgt spid="8847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4738" grpId="0"/>
      <p:bldP spid="88473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p:txBody>
          <a:bodyPr>
            <a:noAutofit/>
          </a:bodyPr>
          <a:lstStyle/>
          <a:p>
            <a:r>
              <a:rPr lang="en-US" sz="4000" b="1" dirty="0" smtClean="0">
                <a:solidFill>
                  <a:srgbClr val="000066"/>
                </a:solidFill>
              </a:rPr>
              <a:t>Distributing and Using Marketing Information</a:t>
            </a:r>
          </a:p>
        </p:txBody>
      </p:sp>
      <p:sp>
        <p:nvSpPr>
          <p:cNvPr id="80898" name="Content Placeholder 3"/>
          <p:cNvSpPr>
            <a:spLocks noGrp="1"/>
          </p:cNvSpPr>
          <p:nvPr>
            <p:ph idx="1"/>
          </p:nvPr>
        </p:nvSpPr>
        <p:spPr>
          <a:xfrm>
            <a:off x="685800" y="1752600"/>
            <a:ext cx="7772400" cy="4114800"/>
          </a:xfrm>
        </p:spPr>
        <p:txBody>
          <a:bodyPr>
            <a:normAutofit lnSpcReduction="10000"/>
          </a:bodyPr>
          <a:lstStyle/>
          <a:p>
            <a:pPr marL="609600" indent="-609600">
              <a:buFontTx/>
              <a:buNone/>
            </a:pPr>
            <a:r>
              <a:rPr lang="en-US" b="1" dirty="0" smtClean="0"/>
              <a:t>Information distribution</a:t>
            </a:r>
            <a:r>
              <a:rPr lang="en-US" dirty="0" smtClean="0"/>
              <a:t> involves entering information into databases and making it available in a time-useable manner</a:t>
            </a:r>
          </a:p>
          <a:p>
            <a:pPr marL="609600" indent="-609600">
              <a:buClr>
                <a:srgbClr val="000066"/>
              </a:buClr>
              <a:buFont typeface="Wingdings" pitchFamily="2" charset="2"/>
              <a:buChar char="§"/>
            </a:pPr>
            <a:r>
              <a:rPr lang="en-US" dirty="0" smtClean="0"/>
              <a:t>Intranet provides information to employees and other stakeholders</a:t>
            </a:r>
          </a:p>
          <a:p>
            <a:pPr marL="609600" indent="-609600">
              <a:buClr>
                <a:srgbClr val="000066"/>
              </a:buClr>
              <a:buFont typeface="Wingdings" pitchFamily="2" charset="2"/>
              <a:buChar char="§"/>
            </a:pPr>
            <a:r>
              <a:rPr lang="en-US" dirty="0" smtClean="0"/>
              <a:t>Extranet provides information to key customers and suppliers</a:t>
            </a:r>
          </a:p>
          <a:p>
            <a:pPr marL="609600" indent="-609600"/>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0898">
                                            <p:txEl>
                                              <p:pRg st="0" end="0"/>
                                            </p:txEl>
                                          </p:spTgt>
                                        </p:tgtEl>
                                        <p:attrNameLst>
                                          <p:attrName>style.visibility</p:attrName>
                                        </p:attrNameLst>
                                      </p:cBhvr>
                                      <p:to>
                                        <p:strVal val="visible"/>
                                      </p:to>
                                    </p:set>
                                    <p:animEffect transition="in" filter="checkerboard(across)">
                                      <p:cBhvr>
                                        <p:cTn id="7" dur="500"/>
                                        <p:tgtEl>
                                          <p:spTgt spid="808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0898">
                                            <p:txEl>
                                              <p:pRg st="1" end="1"/>
                                            </p:txEl>
                                          </p:spTgt>
                                        </p:tgtEl>
                                        <p:attrNameLst>
                                          <p:attrName>style.visibility</p:attrName>
                                        </p:attrNameLst>
                                      </p:cBhvr>
                                      <p:to>
                                        <p:strVal val="visible"/>
                                      </p:to>
                                    </p:set>
                                    <p:animEffect transition="in" filter="checkerboard(across)">
                                      <p:cBhvr>
                                        <p:cTn id="12" dur="500"/>
                                        <p:tgtEl>
                                          <p:spTgt spid="8089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0898">
                                            <p:txEl>
                                              <p:pRg st="2" end="2"/>
                                            </p:txEl>
                                          </p:spTgt>
                                        </p:tgtEl>
                                        <p:attrNameLst>
                                          <p:attrName>style.visibility</p:attrName>
                                        </p:attrNameLst>
                                      </p:cBhvr>
                                      <p:to>
                                        <p:strVal val="visible"/>
                                      </p:to>
                                    </p:set>
                                    <p:animEffect transition="in" filter="checkerboard(across)">
                                      <p:cBhvr>
                                        <p:cTn id="17" dur="500"/>
                                        <p:tgtEl>
                                          <p:spTgt spid="8089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p:txBody>
          <a:bodyPr>
            <a:noAutofit/>
          </a:bodyPr>
          <a:lstStyle/>
          <a:p>
            <a:r>
              <a:rPr lang="en-US" sz="4000" b="1" dirty="0" smtClean="0">
                <a:solidFill>
                  <a:srgbClr val="000066"/>
                </a:solidFill>
              </a:rPr>
              <a:t>Other Marketing Information Considerations</a:t>
            </a:r>
          </a:p>
        </p:txBody>
      </p:sp>
      <p:graphicFrame>
        <p:nvGraphicFramePr>
          <p:cNvPr id="6" name="Content Placeholder 5"/>
          <p:cNvGraphicFramePr>
            <a:graphicFrameLocks noGrp="1"/>
          </p:cNvGraphicFramePr>
          <p:nvPr>
            <p:ph idx="1"/>
          </p:nvPr>
        </p:nvGraphicFramePr>
        <p:xfrm>
          <a:off x="609600" y="1905000"/>
          <a:ext cx="77724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p:txBody>
          <a:bodyPr>
            <a:noAutofit/>
          </a:bodyPr>
          <a:lstStyle/>
          <a:p>
            <a:r>
              <a:rPr lang="en-US" sz="4000" b="1" dirty="0" smtClean="0">
                <a:solidFill>
                  <a:srgbClr val="000066"/>
                </a:solidFill>
              </a:rPr>
              <a:t>Other Marketing Information Considerations</a:t>
            </a:r>
          </a:p>
        </p:txBody>
      </p:sp>
      <p:graphicFrame>
        <p:nvGraphicFramePr>
          <p:cNvPr id="6" name="Content Placeholder 5"/>
          <p:cNvGraphicFramePr>
            <a:graphicFrameLocks noGrp="1"/>
          </p:cNvGraphicFramePr>
          <p:nvPr>
            <p:ph idx="1"/>
          </p:nvPr>
        </p:nvGraphicFramePr>
        <p:xfrm>
          <a:off x="685800" y="1676400"/>
          <a:ext cx="77724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dirty="0">
                <a:cs typeface="Times New Roman" pitchFamily="18" charset="0"/>
              </a:rPr>
              <a:t>      </a:t>
            </a:r>
            <a:endParaRPr lang="en-US" dirty="0"/>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Kotler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2"/>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3"/>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dirty="0" smtClean="0">
                <a:solidFill>
                  <a:srgbClr val="000066"/>
                </a:solidFill>
              </a:rPr>
              <a:t>The End</a:t>
            </a:r>
          </a:p>
        </p:txBody>
      </p:sp>
      <p:sp>
        <p:nvSpPr>
          <p:cNvPr id="29702" name="Rectangle 30"/>
          <p:cNvSpPr>
            <a:spLocks noChangeArrowheads="1"/>
          </p:cNvSpPr>
          <p:nvPr/>
        </p:nvSpPr>
        <p:spPr bwMode="auto">
          <a:xfrm>
            <a:off x="762000" y="2514600"/>
            <a:ext cx="7467600" cy="2492990"/>
          </a:xfrm>
          <a:prstGeom prst="rect">
            <a:avLst/>
          </a:prstGeom>
          <a:noFill/>
          <a:ln w="38100">
            <a:noFill/>
            <a:miter lim="800000"/>
            <a:headEnd/>
            <a:tailEnd/>
          </a:ln>
        </p:spPr>
        <p:txBody>
          <a:bodyPr>
            <a:spAutoFit/>
          </a:bodyPr>
          <a:lstStyle/>
          <a:p>
            <a:pPr algn="ctr"/>
            <a:r>
              <a:rPr lang="en-GB" sz="4000" dirty="0" smtClean="0">
                <a:solidFill>
                  <a:srgbClr val="000066"/>
                </a:solidFill>
              </a:rPr>
              <a:t>"If you don’t have time to do it right, when will you have time to do it over?" </a:t>
            </a:r>
            <a:br>
              <a:rPr lang="en-GB" sz="4000" dirty="0" smtClean="0">
                <a:solidFill>
                  <a:srgbClr val="000066"/>
                </a:solidFill>
              </a:rPr>
            </a:br>
            <a:r>
              <a:rPr lang="en-GB" sz="3600" dirty="0" smtClean="0">
                <a:solidFill>
                  <a:srgbClr val="000066"/>
                </a:solidFill>
              </a:rPr>
              <a:t>John Wooden</a:t>
            </a:r>
            <a:endParaRPr lang="en-US" sz="2400" i="1"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2170</TotalTime>
  <Words>8121</Words>
  <Application>Microsoft Office PowerPoint</Application>
  <PresentationFormat>On-screen Show (4:3)</PresentationFormat>
  <Paragraphs>374</Paragraphs>
  <Slides>31</Slides>
  <Notes>30</Notes>
  <HiddenSlides>0</HiddenSlides>
  <MMClips>0</MMClips>
  <ScaleCrop>false</ScaleCrop>
  <HeadingPairs>
    <vt:vector size="4" baseType="variant">
      <vt:variant>
        <vt:lpstr>Theme</vt:lpstr>
      </vt:variant>
      <vt:variant>
        <vt:i4>2</vt:i4>
      </vt:variant>
      <vt:variant>
        <vt:lpstr>Slide Titles</vt:lpstr>
      </vt:variant>
      <vt:variant>
        <vt:i4>31</vt:i4>
      </vt:variant>
    </vt:vector>
  </HeadingPairs>
  <TitlesOfParts>
    <vt:vector size="33" baseType="lpstr">
      <vt:lpstr>Blank Presentation</vt:lpstr>
      <vt:lpstr>Office Theme</vt:lpstr>
      <vt:lpstr> Managing Marketing Information to Gain Customer Insights Part-2 </vt:lpstr>
      <vt:lpstr>Developing Marketing Information</vt:lpstr>
      <vt:lpstr>Qualitative Measures</vt:lpstr>
      <vt:lpstr>Technological Devices</vt:lpstr>
      <vt:lpstr>Technological Devices…</vt:lpstr>
      <vt:lpstr>Sampling Plan</vt:lpstr>
      <vt:lpstr>Types of Samples</vt:lpstr>
      <vt:lpstr>Contact Methods</vt:lpstr>
      <vt:lpstr> Developing Marketing Information</vt:lpstr>
      <vt:lpstr> Developing Marketing Information</vt:lpstr>
      <vt:lpstr> Developing Marketing Information</vt:lpstr>
      <vt:lpstr> Developing Marketing Information</vt:lpstr>
      <vt:lpstr> Developing Marketing Information</vt:lpstr>
      <vt:lpstr>Slide 14</vt:lpstr>
      <vt:lpstr>Slide 15</vt:lpstr>
      <vt:lpstr>Slide 16</vt:lpstr>
      <vt:lpstr>Developing Marketing Information</vt:lpstr>
      <vt:lpstr>What is Customer Relationship Management?</vt:lpstr>
      <vt:lpstr>Analyzing and Using Marketing Information</vt:lpstr>
      <vt:lpstr>Framework for CRM</vt:lpstr>
      <vt:lpstr>CRM Strategies</vt:lpstr>
      <vt:lpstr>Customer Retention- A tale from real life</vt:lpstr>
      <vt:lpstr>Database Key Concepts</vt:lpstr>
      <vt:lpstr>Using the Database</vt:lpstr>
      <vt:lpstr>Don’t Build a Database When</vt:lpstr>
      <vt:lpstr>Perils of CRM</vt:lpstr>
      <vt:lpstr>Distributing and Using Marketing Information</vt:lpstr>
      <vt:lpstr>Other Marketing Information Considerations</vt:lpstr>
      <vt:lpstr>Other Marketing Information Considerations</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NTS</cp:lastModifiedBy>
  <cp:revision>260</cp:revision>
  <dcterms:created xsi:type="dcterms:W3CDTF">2011-02-15T21:33:40Z</dcterms:created>
  <dcterms:modified xsi:type="dcterms:W3CDTF">2013-03-14T09:52:04Z</dcterms:modified>
</cp:coreProperties>
</file>