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notesSlides/notesSlide38.xml" ContentType="application/vnd.openxmlformats-officedocument.presentationml.notes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diagrams/layout5.xml" ContentType="application/vnd.openxmlformats-officedocument.drawingml.diagramLayout+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diagrams/quickStyle1.xml" ContentType="application/vnd.openxmlformats-officedocument.drawingml.diagramStyle+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diagrams/layout4.xml" ContentType="application/vnd.openxmlformats-officedocument.drawingml.diagram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diagrams/data5.xml" ContentType="application/vnd.openxmlformats-officedocument.drawingml.diagramData+xml"/>
  <Override PartName="/ppt/notesSlides/notesSlide3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colors5.xml" ContentType="application/vnd.openxmlformats-officedocument.drawingml.diagramColors+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43"/>
  </p:notesMasterIdLst>
  <p:sldIdLst>
    <p:sldId id="397" r:id="rId3"/>
    <p:sldId id="469" r:id="rId4"/>
    <p:sldId id="472" r:id="rId5"/>
    <p:sldId id="473" r:id="rId6"/>
    <p:sldId id="474" r:id="rId7"/>
    <p:sldId id="475" r:id="rId8"/>
    <p:sldId id="476" r:id="rId9"/>
    <p:sldId id="477" r:id="rId10"/>
    <p:sldId id="478" r:id="rId11"/>
    <p:sldId id="479" r:id="rId12"/>
    <p:sldId id="480" r:id="rId13"/>
    <p:sldId id="507" r:id="rId14"/>
    <p:sldId id="508" r:id="rId15"/>
    <p:sldId id="549" r:id="rId16"/>
    <p:sldId id="509" r:id="rId17"/>
    <p:sldId id="510" r:id="rId18"/>
    <p:sldId id="511" r:id="rId19"/>
    <p:sldId id="512" r:id="rId20"/>
    <p:sldId id="538" r:id="rId21"/>
    <p:sldId id="539" r:id="rId22"/>
    <p:sldId id="540" r:id="rId23"/>
    <p:sldId id="541" r:id="rId24"/>
    <p:sldId id="546" r:id="rId25"/>
    <p:sldId id="513" r:id="rId26"/>
    <p:sldId id="547" r:id="rId27"/>
    <p:sldId id="514" r:id="rId28"/>
    <p:sldId id="515" r:id="rId29"/>
    <p:sldId id="516" r:id="rId30"/>
    <p:sldId id="517" r:id="rId31"/>
    <p:sldId id="518" r:id="rId32"/>
    <p:sldId id="519" r:id="rId33"/>
    <p:sldId id="520" r:id="rId34"/>
    <p:sldId id="521" r:id="rId35"/>
    <p:sldId id="522" r:id="rId36"/>
    <p:sldId id="523" r:id="rId37"/>
    <p:sldId id="524" r:id="rId38"/>
    <p:sldId id="525" r:id="rId39"/>
    <p:sldId id="526" r:id="rId40"/>
    <p:sldId id="394" r:id="rId41"/>
    <p:sldId id="393" r:id="rId4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CC3300"/>
    <a:srgbClr val="003300"/>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74" autoAdjust="0"/>
    <p:restoredTop sz="60972" autoAdjust="0"/>
  </p:normalViewPr>
  <p:slideViewPr>
    <p:cSldViewPr>
      <p:cViewPr varScale="1">
        <p:scale>
          <a:sx n="37" d="100"/>
          <a:sy n="37" d="100"/>
        </p:scale>
        <p:origin x="-222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A03112A-0F7A-4725-ABFC-17A964C302AE}" type="doc">
      <dgm:prSet loTypeId="urn:microsoft.com/office/officeart/2005/8/layout/arrow3" loCatId="relationship" qsTypeId="urn:microsoft.com/office/officeart/2005/8/quickstyle/simple1#13" qsCatId="simple" csTypeId="urn:microsoft.com/office/officeart/2005/8/colors/colorful1#10" csCatId="colorful" phldr="1"/>
      <dgm:spPr/>
      <dgm:t>
        <a:bodyPr/>
        <a:lstStyle/>
        <a:p>
          <a:endParaRPr lang="en-US"/>
        </a:p>
      </dgm:t>
    </dgm:pt>
    <dgm:pt modelId="{C0265E3D-6486-47B2-87BE-67AE90A537E4}">
      <dgm:prSet phldrT="[Text]"/>
      <dgm:spPr/>
      <dgm:t>
        <a:bodyPr/>
        <a:lstStyle/>
        <a:p>
          <a:r>
            <a:rPr lang="en-US" dirty="0" smtClean="0"/>
            <a:t>User’s Needs</a:t>
          </a:r>
          <a:endParaRPr lang="en-US" dirty="0"/>
        </a:p>
      </dgm:t>
    </dgm:pt>
    <dgm:pt modelId="{B306E37F-E2FC-4B22-83E7-EB9543F975D5}" type="parTrans" cxnId="{967B716B-D938-4D92-B70E-8A916F1623ED}">
      <dgm:prSet/>
      <dgm:spPr/>
      <dgm:t>
        <a:bodyPr/>
        <a:lstStyle/>
        <a:p>
          <a:endParaRPr lang="en-US"/>
        </a:p>
      </dgm:t>
    </dgm:pt>
    <dgm:pt modelId="{FB1CB80B-7A07-480F-95B2-524B57C67684}" type="sibTrans" cxnId="{967B716B-D938-4D92-B70E-8A916F1623ED}">
      <dgm:prSet/>
      <dgm:spPr/>
      <dgm:t>
        <a:bodyPr/>
        <a:lstStyle/>
        <a:p>
          <a:endParaRPr lang="en-US"/>
        </a:p>
      </dgm:t>
    </dgm:pt>
    <dgm:pt modelId="{8B5E8458-70E0-4F85-A1E1-DD095CCA4407}">
      <dgm:prSet phldrT="[Text]"/>
      <dgm:spPr/>
      <dgm:t>
        <a:bodyPr/>
        <a:lstStyle/>
        <a:p>
          <a:r>
            <a:rPr lang="en-US" dirty="0" smtClean="0"/>
            <a:t>MIS Offerings</a:t>
          </a:r>
          <a:endParaRPr lang="en-US" dirty="0"/>
        </a:p>
      </dgm:t>
    </dgm:pt>
    <dgm:pt modelId="{197541BB-CA12-42D1-BE18-E44C28BFE932}" type="parTrans" cxnId="{92E81DAF-8AFD-415E-9CEA-FF74C6A321CE}">
      <dgm:prSet/>
      <dgm:spPr/>
      <dgm:t>
        <a:bodyPr/>
        <a:lstStyle/>
        <a:p>
          <a:endParaRPr lang="en-US"/>
        </a:p>
      </dgm:t>
    </dgm:pt>
    <dgm:pt modelId="{30940D5C-5EDB-40A2-8AEE-EE8557E163F0}" type="sibTrans" cxnId="{92E81DAF-8AFD-415E-9CEA-FF74C6A321CE}">
      <dgm:prSet/>
      <dgm:spPr/>
      <dgm:t>
        <a:bodyPr/>
        <a:lstStyle/>
        <a:p>
          <a:endParaRPr lang="en-US"/>
        </a:p>
      </dgm:t>
    </dgm:pt>
    <dgm:pt modelId="{6D5D877D-B0F4-4997-894A-7D2CBA76BA34}" type="pres">
      <dgm:prSet presAssocID="{FA03112A-0F7A-4725-ABFC-17A964C302AE}" presName="compositeShape" presStyleCnt="0">
        <dgm:presLayoutVars>
          <dgm:chMax val="2"/>
          <dgm:dir/>
          <dgm:resizeHandles val="exact"/>
        </dgm:presLayoutVars>
      </dgm:prSet>
      <dgm:spPr/>
      <dgm:t>
        <a:bodyPr/>
        <a:lstStyle/>
        <a:p>
          <a:endParaRPr lang="en-US"/>
        </a:p>
      </dgm:t>
    </dgm:pt>
    <dgm:pt modelId="{1C5F069A-336F-438E-9124-933D9EC43AB4}" type="pres">
      <dgm:prSet presAssocID="{FA03112A-0F7A-4725-ABFC-17A964C302AE}" presName="divider" presStyleLbl="fgShp" presStyleIdx="0" presStyleCnt="1"/>
      <dgm:spPr/>
    </dgm:pt>
    <dgm:pt modelId="{64BA7C6E-4515-4A56-9411-913160E0961E}" type="pres">
      <dgm:prSet presAssocID="{C0265E3D-6486-47B2-87BE-67AE90A537E4}" presName="downArrow" presStyleLbl="node1" presStyleIdx="0" presStyleCnt="2"/>
      <dgm:spPr/>
    </dgm:pt>
    <dgm:pt modelId="{429577BA-EB28-4D02-AF8A-607850A11DE5}" type="pres">
      <dgm:prSet presAssocID="{C0265E3D-6486-47B2-87BE-67AE90A537E4}" presName="downArrowText" presStyleLbl="revTx" presStyleIdx="0" presStyleCnt="2">
        <dgm:presLayoutVars>
          <dgm:bulletEnabled val="1"/>
        </dgm:presLayoutVars>
      </dgm:prSet>
      <dgm:spPr/>
      <dgm:t>
        <a:bodyPr/>
        <a:lstStyle/>
        <a:p>
          <a:endParaRPr lang="en-US"/>
        </a:p>
      </dgm:t>
    </dgm:pt>
    <dgm:pt modelId="{882AC329-F3FF-436A-9CD7-6CD1EE385481}" type="pres">
      <dgm:prSet presAssocID="{8B5E8458-70E0-4F85-A1E1-DD095CCA4407}" presName="upArrow" presStyleLbl="node1" presStyleIdx="1" presStyleCnt="2"/>
      <dgm:spPr/>
    </dgm:pt>
    <dgm:pt modelId="{64CA9B14-D1C5-452F-8018-E8CC0B80E5EE}" type="pres">
      <dgm:prSet presAssocID="{8B5E8458-70E0-4F85-A1E1-DD095CCA4407}" presName="upArrowText" presStyleLbl="revTx" presStyleIdx="1" presStyleCnt="2">
        <dgm:presLayoutVars>
          <dgm:bulletEnabled val="1"/>
        </dgm:presLayoutVars>
      </dgm:prSet>
      <dgm:spPr/>
      <dgm:t>
        <a:bodyPr/>
        <a:lstStyle/>
        <a:p>
          <a:endParaRPr lang="en-US"/>
        </a:p>
      </dgm:t>
    </dgm:pt>
  </dgm:ptLst>
  <dgm:cxnLst>
    <dgm:cxn modelId="{C9E42659-F1D8-4B19-8268-AF044369C30D}" type="presOf" srcId="{8B5E8458-70E0-4F85-A1E1-DD095CCA4407}" destId="{64CA9B14-D1C5-452F-8018-E8CC0B80E5EE}" srcOrd="0" destOrd="0" presId="urn:microsoft.com/office/officeart/2005/8/layout/arrow3"/>
    <dgm:cxn modelId="{92E81DAF-8AFD-415E-9CEA-FF74C6A321CE}" srcId="{FA03112A-0F7A-4725-ABFC-17A964C302AE}" destId="{8B5E8458-70E0-4F85-A1E1-DD095CCA4407}" srcOrd="1" destOrd="0" parTransId="{197541BB-CA12-42D1-BE18-E44C28BFE932}" sibTransId="{30940D5C-5EDB-40A2-8AEE-EE8557E163F0}"/>
    <dgm:cxn modelId="{967B716B-D938-4D92-B70E-8A916F1623ED}" srcId="{FA03112A-0F7A-4725-ABFC-17A964C302AE}" destId="{C0265E3D-6486-47B2-87BE-67AE90A537E4}" srcOrd="0" destOrd="0" parTransId="{B306E37F-E2FC-4B22-83E7-EB9543F975D5}" sibTransId="{FB1CB80B-7A07-480F-95B2-524B57C67684}"/>
    <dgm:cxn modelId="{DD3B5827-7222-4A57-A1CC-285C507CC991}" type="presOf" srcId="{C0265E3D-6486-47B2-87BE-67AE90A537E4}" destId="{429577BA-EB28-4D02-AF8A-607850A11DE5}" srcOrd="0" destOrd="0" presId="urn:microsoft.com/office/officeart/2005/8/layout/arrow3"/>
    <dgm:cxn modelId="{D3757B4F-71F1-4A96-AE45-63EF890162E2}" type="presOf" srcId="{FA03112A-0F7A-4725-ABFC-17A964C302AE}" destId="{6D5D877D-B0F4-4997-894A-7D2CBA76BA34}" srcOrd="0" destOrd="0" presId="urn:microsoft.com/office/officeart/2005/8/layout/arrow3"/>
    <dgm:cxn modelId="{486FBA34-FDCA-4CD3-9082-23253E0E0806}" type="presParOf" srcId="{6D5D877D-B0F4-4997-894A-7D2CBA76BA34}" destId="{1C5F069A-336F-438E-9124-933D9EC43AB4}" srcOrd="0" destOrd="0" presId="urn:microsoft.com/office/officeart/2005/8/layout/arrow3"/>
    <dgm:cxn modelId="{DC224A9E-DEE6-44F4-9E43-605A772E2218}" type="presParOf" srcId="{6D5D877D-B0F4-4997-894A-7D2CBA76BA34}" destId="{64BA7C6E-4515-4A56-9411-913160E0961E}" srcOrd="1" destOrd="0" presId="urn:microsoft.com/office/officeart/2005/8/layout/arrow3"/>
    <dgm:cxn modelId="{C4B8CF3C-C944-4145-823D-E71DA6886217}" type="presParOf" srcId="{6D5D877D-B0F4-4997-894A-7D2CBA76BA34}" destId="{429577BA-EB28-4D02-AF8A-607850A11DE5}" srcOrd="2" destOrd="0" presId="urn:microsoft.com/office/officeart/2005/8/layout/arrow3"/>
    <dgm:cxn modelId="{E625AC72-5AF1-47AE-B5C2-639B04E8E1A6}" type="presParOf" srcId="{6D5D877D-B0F4-4997-894A-7D2CBA76BA34}" destId="{882AC329-F3FF-436A-9CD7-6CD1EE385481}" srcOrd="3" destOrd="0" presId="urn:microsoft.com/office/officeart/2005/8/layout/arrow3"/>
    <dgm:cxn modelId="{4B0EC310-CFA4-4D0D-8A15-9D1DA4F9B324}" type="presParOf" srcId="{6D5D877D-B0F4-4997-894A-7D2CBA76BA34}" destId="{64CA9B14-D1C5-452F-8018-E8CC0B80E5EE}" srcOrd="4" destOrd="0" presId="urn:microsoft.com/office/officeart/2005/8/layout/arrow3"/>
  </dgm:cxnLst>
  <dgm:bg/>
  <dgm:whole/>
</dgm:dataModel>
</file>

<file path=ppt/diagrams/data2.xml><?xml version="1.0" encoding="utf-8"?>
<dgm:dataModel xmlns:dgm="http://schemas.openxmlformats.org/drawingml/2006/diagram" xmlns:a="http://schemas.openxmlformats.org/drawingml/2006/main">
  <dgm:ptLst>
    <dgm:pt modelId="{E14839D0-0BBF-4DFD-B64A-0EFC6257C989}" type="doc">
      <dgm:prSet loTypeId="urn:microsoft.com/office/officeart/2005/8/layout/vList2" loCatId="list" qsTypeId="urn:microsoft.com/office/officeart/2005/8/quickstyle/simple1#14" qsCatId="simple" csTypeId="urn:microsoft.com/office/officeart/2005/8/colors/colorful5" csCatId="colorful" phldr="1"/>
      <dgm:spPr/>
      <dgm:t>
        <a:bodyPr/>
        <a:lstStyle/>
        <a:p>
          <a:endParaRPr lang="en-US"/>
        </a:p>
      </dgm:t>
    </dgm:pt>
    <dgm:pt modelId="{6E1F0C20-B893-4E08-A30B-3349D4A7AC49}">
      <dgm:prSet/>
      <dgm:spPr/>
      <dgm:t>
        <a:bodyPr/>
        <a:lstStyle/>
        <a:p>
          <a:pPr rtl="0"/>
          <a:r>
            <a:rPr lang="en-US" b="0" dirty="0" smtClean="0">
              <a:solidFill>
                <a:srgbClr val="000066"/>
              </a:solidFill>
            </a:rPr>
            <a:t>Internal data</a:t>
          </a:r>
          <a:endParaRPr lang="en-US" b="0" dirty="0">
            <a:solidFill>
              <a:srgbClr val="000066"/>
            </a:solidFill>
          </a:endParaRPr>
        </a:p>
      </dgm:t>
    </dgm:pt>
    <dgm:pt modelId="{B5DFBF4C-9FAC-4DDE-BE64-B762BF3CBED5}" type="parTrans" cxnId="{E651EBE6-CC08-444D-97EB-303953EB773F}">
      <dgm:prSet/>
      <dgm:spPr/>
      <dgm:t>
        <a:bodyPr/>
        <a:lstStyle/>
        <a:p>
          <a:endParaRPr lang="en-US"/>
        </a:p>
      </dgm:t>
    </dgm:pt>
    <dgm:pt modelId="{F51970F2-94A2-40F7-AE8F-75EA767C76C0}" type="sibTrans" cxnId="{E651EBE6-CC08-444D-97EB-303953EB773F}">
      <dgm:prSet/>
      <dgm:spPr/>
      <dgm:t>
        <a:bodyPr/>
        <a:lstStyle/>
        <a:p>
          <a:endParaRPr lang="en-US"/>
        </a:p>
      </dgm:t>
    </dgm:pt>
    <dgm:pt modelId="{0249D508-0EE1-49AB-9BD9-EAB9C8312CB6}">
      <dgm:prSet/>
      <dgm:spPr/>
      <dgm:t>
        <a:bodyPr/>
        <a:lstStyle/>
        <a:p>
          <a:pPr rtl="0"/>
          <a:r>
            <a:rPr lang="en-US" b="0" dirty="0" smtClean="0">
              <a:solidFill>
                <a:srgbClr val="003300"/>
              </a:solidFill>
            </a:rPr>
            <a:t>Marketing intelligence</a:t>
          </a:r>
          <a:endParaRPr lang="en-US" dirty="0">
            <a:solidFill>
              <a:srgbClr val="003300"/>
            </a:solidFill>
          </a:endParaRPr>
        </a:p>
      </dgm:t>
    </dgm:pt>
    <dgm:pt modelId="{A1585177-9D1E-403C-8D89-E4DFB1F8F0CC}" type="parTrans" cxnId="{46BC1584-9729-41DD-9CCB-9425E912168B}">
      <dgm:prSet/>
      <dgm:spPr/>
      <dgm:t>
        <a:bodyPr/>
        <a:lstStyle/>
        <a:p>
          <a:endParaRPr lang="en-US"/>
        </a:p>
      </dgm:t>
    </dgm:pt>
    <dgm:pt modelId="{8C17F790-E2FE-47F5-8CBB-C4B7530D0C4C}" type="sibTrans" cxnId="{46BC1584-9729-41DD-9CCB-9425E912168B}">
      <dgm:prSet/>
      <dgm:spPr/>
      <dgm:t>
        <a:bodyPr/>
        <a:lstStyle/>
        <a:p>
          <a:endParaRPr lang="en-US"/>
        </a:p>
      </dgm:t>
    </dgm:pt>
    <dgm:pt modelId="{F4ED94EE-A766-426D-A685-E708ED137C8C}">
      <dgm:prSet/>
      <dgm:spPr/>
      <dgm:t>
        <a:bodyPr/>
        <a:lstStyle/>
        <a:p>
          <a:pPr rtl="0"/>
          <a:r>
            <a:rPr lang="en-US" b="0" dirty="0" smtClean="0">
              <a:solidFill>
                <a:srgbClr val="CC3300"/>
              </a:solidFill>
            </a:rPr>
            <a:t>Marketing research</a:t>
          </a:r>
          <a:endParaRPr lang="en-US" dirty="0">
            <a:solidFill>
              <a:srgbClr val="CC3300"/>
            </a:solidFill>
          </a:endParaRPr>
        </a:p>
      </dgm:t>
    </dgm:pt>
    <dgm:pt modelId="{57E9A437-FC88-4CB5-9F38-35E0A8C7523A}" type="parTrans" cxnId="{DDE7A17A-1DF1-4C22-B6BA-A3642007834B}">
      <dgm:prSet/>
      <dgm:spPr/>
      <dgm:t>
        <a:bodyPr/>
        <a:lstStyle/>
        <a:p>
          <a:endParaRPr lang="en-US"/>
        </a:p>
      </dgm:t>
    </dgm:pt>
    <dgm:pt modelId="{FD7BE32A-177B-4ED2-890C-924420BABC14}" type="sibTrans" cxnId="{DDE7A17A-1DF1-4C22-B6BA-A3642007834B}">
      <dgm:prSet/>
      <dgm:spPr/>
      <dgm:t>
        <a:bodyPr/>
        <a:lstStyle/>
        <a:p>
          <a:endParaRPr lang="en-US"/>
        </a:p>
      </dgm:t>
    </dgm:pt>
    <dgm:pt modelId="{FFB8D1D3-ED23-4DBC-8503-0305F6A2850F}" type="pres">
      <dgm:prSet presAssocID="{E14839D0-0BBF-4DFD-B64A-0EFC6257C989}" presName="linear" presStyleCnt="0">
        <dgm:presLayoutVars>
          <dgm:animLvl val="lvl"/>
          <dgm:resizeHandles val="exact"/>
        </dgm:presLayoutVars>
      </dgm:prSet>
      <dgm:spPr/>
      <dgm:t>
        <a:bodyPr/>
        <a:lstStyle/>
        <a:p>
          <a:endParaRPr lang="en-US"/>
        </a:p>
      </dgm:t>
    </dgm:pt>
    <dgm:pt modelId="{E6C7668A-A0E5-490A-AA73-F5A87C82B03D}" type="pres">
      <dgm:prSet presAssocID="{6E1F0C20-B893-4E08-A30B-3349D4A7AC49}" presName="parentText" presStyleLbl="node1" presStyleIdx="0" presStyleCnt="3">
        <dgm:presLayoutVars>
          <dgm:chMax val="0"/>
          <dgm:bulletEnabled val="1"/>
        </dgm:presLayoutVars>
      </dgm:prSet>
      <dgm:spPr/>
      <dgm:t>
        <a:bodyPr/>
        <a:lstStyle/>
        <a:p>
          <a:endParaRPr lang="en-US"/>
        </a:p>
      </dgm:t>
    </dgm:pt>
    <dgm:pt modelId="{14D036CA-9337-4A83-8761-24C5561F45B0}" type="pres">
      <dgm:prSet presAssocID="{F51970F2-94A2-40F7-AE8F-75EA767C76C0}" presName="spacer" presStyleCnt="0"/>
      <dgm:spPr/>
    </dgm:pt>
    <dgm:pt modelId="{9E8AAAC0-111B-4605-A4E3-9DD4D238F61A}" type="pres">
      <dgm:prSet presAssocID="{0249D508-0EE1-49AB-9BD9-EAB9C8312CB6}" presName="parentText" presStyleLbl="node1" presStyleIdx="1" presStyleCnt="3">
        <dgm:presLayoutVars>
          <dgm:chMax val="0"/>
          <dgm:bulletEnabled val="1"/>
        </dgm:presLayoutVars>
      </dgm:prSet>
      <dgm:spPr/>
      <dgm:t>
        <a:bodyPr/>
        <a:lstStyle/>
        <a:p>
          <a:endParaRPr lang="en-US"/>
        </a:p>
      </dgm:t>
    </dgm:pt>
    <dgm:pt modelId="{8EEF8A89-B691-4E90-9433-A4C2DE9EE354}" type="pres">
      <dgm:prSet presAssocID="{8C17F790-E2FE-47F5-8CBB-C4B7530D0C4C}" presName="spacer" presStyleCnt="0"/>
      <dgm:spPr/>
    </dgm:pt>
    <dgm:pt modelId="{34E46003-3E9E-4102-8F8D-0C0F42C021AA}" type="pres">
      <dgm:prSet presAssocID="{F4ED94EE-A766-426D-A685-E708ED137C8C}" presName="parentText" presStyleLbl="node1" presStyleIdx="2" presStyleCnt="3">
        <dgm:presLayoutVars>
          <dgm:chMax val="0"/>
          <dgm:bulletEnabled val="1"/>
        </dgm:presLayoutVars>
      </dgm:prSet>
      <dgm:spPr/>
      <dgm:t>
        <a:bodyPr/>
        <a:lstStyle/>
        <a:p>
          <a:endParaRPr lang="en-US"/>
        </a:p>
      </dgm:t>
    </dgm:pt>
  </dgm:ptLst>
  <dgm:cxnLst>
    <dgm:cxn modelId="{DDE7A17A-1DF1-4C22-B6BA-A3642007834B}" srcId="{E14839D0-0BBF-4DFD-B64A-0EFC6257C989}" destId="{F4ED94EE-A766-426D-A685-E708ED137C8C}" srcOrd="2" destOrd="0" parTransId="{57E9A437-FC88-4CB5-9F38-35E0A8C7523A}" sibTransId="{FD7BE32A-177B-4ED2-890C-924420BABC14}"/>
    <dgm:cxn modelId="{46BC1584-9729-41DD-9CCB-9425E912168B}" srcId="{E14839D0-0BBF-4DFD-B64A-0EFC6257C989}" destId="{0249D508-0EE1-49AB-9BD9-EAB9C8312CB6}" srcOrd="1" destOrd="0" parTransId="{A1585177-9D1E-403C-8D89-E4DFB1F8F0CC}" sibTransId="{8C17F790-E2FE-47F5-8CBB-C4B7530D0C4C}"/>
    <dgm:cxn modelId="{0D8A35E8-11A2-4B21-AB12-EDFA6D188B9A}" type="presOf" srcId="{0249D508-0EE1-49AB-9BD9-EAB9C8312CB6}" destId="{9E8AAAC0-111B-4605-A4E3-9DD4D238F61A}" srcOrd="0" destOrd="0" presId="urn:microsoft.com/office/officeart/2005/8/layout/vList2"/>
    <dgm:cxn modelId="{CD390D6B-6BAF-41B5-87E7-36919DD18B81}" type="presOf" srcId="{F4ED94EE-A766-426D-A685-E708ED137C8C}" destId="{34E46003-3E9E-4102-8F8D-0C0F42C021AA}" srcOrd="0" destOrd="0" presId="urn:microsoft.com/office/officeart/2005/8/layout/vList2"/>
    <dgm:cxn modelId="{E651EBE6-CC08-444D-97EB-303953EB773F}" srcId="{E14839D0-0BBF-4DFD-B64A-0EFC6257C989}" destId="{6E1F0C20-B893-4E08-A30B-3349D4A7AC49}" srcOrd="0" destOrd="0" parTransId="{B5DFBF4C-9FAC-4DDE-BE64-B762BF3CBED5}" sibTransId="{F51970F2-94A2-40F7-AE8F-75EA767C76C0}"/>
    <dgm:cxn modelId="{7DECFB83-FBD2-4838-9BC9-A040D5FF20F9}" type="presOf" srcId="{E14839D0-0BBF-4DFD-B64A-0EFC6257C989}" destId="{FFB8D1D3-ED23-4DBC-8503-0305F6A2850F}" srcOrd="0" destOrd="0" presId="urn:microsoft.com/office/officeart/2005/8/layout/vList2"/>
    <dgm:cxn modelId="{49C2B3F7-9DE7-4CDD-9F42-D635663C3AB0}" type="presOf" srcId="{6E1F0C20-B893-4E08-A30B-3349D4A7AC49}" destId="{E6C7668A-A0E5-490A-AA73-F5A87C82B03D}" srcOrd="0" destOrd="0" presId="urn:microsoft.com/office/officeart/2005/8/layout/vList2"/>
    <dgm:cxn modelId="{2C05B9C9-8714-4753-9D91-5C4485D88F4D}" type="presParOf" srcId="{FFB8D1D3-ED23-4DBC-8503-0305F6A2850F}" destId="{E6C7668A-A0E5-490A-AA73-F5A87C82B03D}" srcOrd="0" destOrd="0" presId="urn:microsoft.com/office/officeart/2005/8/layout/vList2"/>
    <dgm:cxn modelId="{B99AB2CA-E917-4DDD-AFFB-C786DF98B727}" type="presParOf" srcId="{FFB8D1D3-ED23-4DBC-8503-0305F6A2850F}" destId="{14D036CA-9337-4A83-8761-24C5561F45B0}" srcOrd="1" destOrd="0" presId="urn:microsoft.com/office/officeart/2005/8/layout/vList2"/>
    <dgm:cxn modelId="{447AC1AB-9442-4BFF-9793-B5DD8C20BD45}" type="presParOf" srcId="{FFB8D1D3-ED23-4DBC-8503-0305F6A2850F}" destId="{9E8AAAC0-111B-4605-A4E3-9DD4D238F61A}" srcOrd="2" destOrd="0" presId="urn:microsoft.com/office/officeart/2005/8/layout/vList2"/>
    <dgm:cxn modelId="{B02033A6-27C3-4F1A-A2F3-22345456C687}" type="presParOf" srcId="{FFB8D1D3-ED23-4DBC-8503-0305F6A2850F}" destId="{8EEF8A89-B691-4E90-9433-A4C2DE9EE354}" srcOrd="3" destOrd="0" presId="urn:microsoft.com/office/officeart/2005/8/layout/vList2"/>
    <dgm:cxn modelId="{C46FA752-135E-4FBF-9997-3DD9C4D8BD57}" type="presParOf" srcId="{FFB8D1D3-ED23-4DBC-8503-0305F6A2850F}" destId="{34E46003-3E9E-4102-8F8D-0C0F42C021AA}" srcOrd="4" destOrd="0" presId="urn:microsoft.com/office/officeart/2005/8/layout/vList2"/>
  </dgm:cxnLst>
  <dgm:bg/>
  <dgm:whole/>
</dgm:dataModel>
</file>

<file path=ppt/diagrams/data3.xml><?xml version="1.0" encoding="utf-8"?>
<dgm:dataModel xmlns:dgm="http://schemas.openxmlformats.org/drawingml/2006/diagram" xmlns:a="http://schemas.openxmlformats.org/drawingml/2006/main">
  <dgm:ptLst>
    <dgm:pt modelId="{C35C09F5-C696-41B6-9E39-214C9E91D7EC}" type="doc">
      <dgm:prSet loTypeId="urn:microsoft.com/office/officeart/2005/8/layout/vList2" loCatId="list" qsTypeId="urn:microsoft.com/office/officeart/2005/8/quickstyle/simple1#15" qsCatId="simple" csTypeId="urn:microsoft.com/office/officeart/2005/8/colors/colorful1#11" csCatId="colorful"/>
      <dgm:spPr/>
      <dgm:t>
        <a:bodyPr/>
        <a:lstStyle/>
        <a:p>
          <a:endParaRPr lang="en-US"/>
        </a:p>
      </dgm:t>
    </dgm:pt>
    <dgm:pt modelId="{57D76A07-2FEB-406A-862E-5C8F27D513B6}">
      <dgm:prSet custT="1"/>
      <dgm:spPr/>
      <dgm:t>
        <a:bodyPr/>
        <a:lstStyle/>
        <a:p>
          <a:pPr algn="ctr" rtl="0"/>
          <a:r>
            <a:rPr lang="en-US" sz="3600" dirty="0" smtClean="0">
              <a:solidFill>
                <a:schemeClr val="tx1"/>
              </a:solidFill>
            </a:rPr>
            <a:t>Exploratory research </a:t>
          </a:r>
          <a:endParaRPr lang="en-US" sz="3600" dirty="0">
            <a:solidFill>
              <a:schemeClr val="tx1"/>
            </a:solidFill>
          </a:endParaRPr>
        </a:p>
      </dgm:t>
    </dgm:pt>
    <dgm:pt modelId="{D60E3879-C2F7-4C48-9D4C-06750942B353}" type="parTrans" cxnId="{5A07AA92-1BC7-46AC-8EA4-601962294EB5}">
      <dgm:prSet/>
      <dgm:spPr/>
      <dgm:t>
        <a:bodyPr/>
        <a:lstStyle/>
        <a:p>
          <a:pPr algn="ctr"/>
          <a:endParaRPr lang="en-US" sz="1200">
            <a:solidFill>
              <a:schemeClr val="tx1"/>
            </a:solidFill>
          </a:endParaRPr>
        </a:p>
      </dgm:t>
    </dgm:pt>
    <dgm:pt modelId="{58F57750-1FA9-4FEA-B63F-BA525D98F008}" type="sibTrans" cxnId="{5A07AA92-1BC7-46AC-8EA4-601962294EB5}">
      <dgm:prSet/>
      <dgm:spPr/>
      <dgm:t>
        <a:bodyPr/>
        <a:lstStyle/>
        <a:p>
          <a:pPr algn="ctr"/>
          <a:endParaRPr lang="en-US" sz="1200">
            <a:solidFill>
              <a:schemeClr val="tx1"/>
            </a:solidFill>
          </a:endParaRPr>
        </a:p>
      </dgm:t>
    </dgm:pt>
    <dgm:pt modelId="{8FFE4FF3-B8BE-46E9-9899-41AA1E81C3EB}">
      <dgm:prSet custT="1"/>
      <dgm:spPr/>
      <dgm:t>
        <a:bodyPr/>
        <a:lstStyle/>
        <a:p>
          <a:pPr algn="ctr" rtl="0"/>
          <a:r>
            <a:rPr lang="en-US" sz="3600" dirty="0" smtClean="0">
              <a:solidFill>
                <a:schemeClr val="tx1"/>
              </a:solidFill>
            </a:rPr>
            <a:t>Descriptive research</a:t>
          </a:r>
          <a:endParaRPr lang="en-US" sz="3600" dirty="0">
            <a:solidFill>
              <a:schemeClr val="tx1"/>
            </a:solidFill>
          </a:endParaRPr>
        </a:p>
      </dgm:t>
    </dgm:pt>
    <dgm:pt modelId="{0EF881D0-DF66-48ED-A2C8-5D079417D45E}" type="parTrans" cxnId="{06206C98-2D35-4971-AB89-887C44E552DD}">
      <dgm:prSet/>
      <dgm:spPr/>
      <dgm:t>
        <a:bodyPr/>
        <a:lstStyle/>
        <a:p>
          <a:pPr algn="ctr"/>
          <a:endParaRPr lang="en-US" sz="1200">
            <a:solidFill>
              <a:schemeClr val="tx1"/>
            </a:solidFill>
          </a:endParaRPr>
        </a:p>
      </dgm:t>
    </dgm:pt>
    <dgm:pt modelId="{545798EB-7077-49C6-B184-850108F3C068}" type="sibTrans" cxnId="{06206C98-2D35-4971-AB89-887C44E552DD}">
      <dgm:prSet/>
      <dgm:spPr/>
      <dgm:t>
        <a:bodyPr/>
        <a:lstStyle/>
        <a:p>
          <a:pPr algn="ctr"/>
          <a:endParaRPr lang="en-US" sz="1200">
            <a:solidFill>
              <a:schemeClr val="tx1"/>
            </a:solidFill>
          </a:endParaRPr>
        </a:p>
      </dgm:t>
    </dgm:pt>
    <dgm:pt modelId="{C477E289-6513-441F-9E95-4122B3B6CA39}">
      <dgm:prSet custT="1"/>
      <dgm:spPr/>
      <dgm:t>
        <a:bodyPr/>
        <a:lstStyle/>
        <a:p>
          <a:pPr algn="ctr" rtl="0"/>
          <a:r>
            <a:rPr lang="en-US" sz="3600" dirty="0" smtClean="0">
              <a:solidFill>
                <a:schemeClr val="tx1"/>
              </a:solidFill>
            </a:rPr>
            <a:t>Causal research</a:t>
          </a:r>
          <a:endParaRPr lang="en-US" sz="3600" dirty="0">
            <a:solidFill>
              <a:schemeClr val="tx1"/>
            </a:solidFill>
          </a:endParaRPr>
        </a:p>
      </dgm:t>
    </dgm:pt>
    <dgm:pt modelId="{9B856603-06F8-48D3-B054-75230238D0F3}" type="parTrans" cxnId="{7D9700C8-1C3E-41F0-A23A-4D77F05705EA}">
      <dgm:prSet/>
      <dgm:spPr/>
      <dgm:t>
        <a:bodyPr/>
        <a:lstStyle/>
        <a:p>
          <a:pPr algn="ctr"/>
          <a:endParaRPr lang="en-US" sz="1200">
            <a:solidFill>
              <a:schemeClr val="tx1"/>
            </a:solidFill>
          </a:endParaRPr>
        </a:p>
      </dgm:t>
    </dgm:pt>
    <dgm:pt modelId="{DFB191B8-3D87-4F5C-8EA6-F6BF67BE7303}" type="sibTrans" cxnId="{7D9700C8-1C3E-41F0-A23A-4D77F05705EA}">
      <dgm:prSet/>
      <dgm:spPr/>
      <dgm:t>
        <a:bodyPr/>
        <a:lstStyle/>
        <a:p>
          <a:pPr algn="ctr"/>
          <a:endParaRPr lang="en-US" sz="1200">
            <a:solidFill>
              <a:schemeClr val="tx1"/>
            </a:solidFill>
          </a:endParaRPr>
        </a:p>
      </dgm:t>
    </dgm:pt>
    <dgm:pt modelId="{908D5FDB-8766-4381-98C8-063200CFE3E9}" type="pres">
      <dgm:prSet presAssocID="{C35C09F5-C696-41B6-9E39-214C9E91D7EC}" presName="linear" presStyleCnt="0">
        <dgm:presLayoutVars>
          <dgm:animLvl val="lvl"/>
          <dgm:resizeHandles val="exact"/>
        </dgm:presLayoutVars>
      </dgm:prSet>
      <dgm:spPr/>
      <dgm:t>
        <a:bodyPr/>
        <a:lstStyle/>
        <a:p>
          <a:endParaRPr lang="en-US"/>
        </a:p>
      </dgm:t>
    </dgm:pt>
    <dgm:pt modelId="{0B1D7A7F-2E22-4DB0-ACF6-436AE49D1D6F}" type="pres">
      <dgm:prSet presAssocID="{57D76A07-2FEB-406A-862E-5C8F27D513B6}" presName="parentText" presStyleLbl="node1" presStyleIdx="0" presStyleCnt="3">
        <dgm:presLayoutVars>
          <dgm:chMax val="0"/>
          <dgm:bulletEnabled val="1"/>
        </dgm:presLayoutVars>
      </dgm:prSet>
      <dgm:spPr/>
      <dgm:t>
        <a:bodyPr/>
        <a:lstStyle/>
        <a:p>
          <a:endParaRPr lang="en-US"/>
        </a:p>
      </dgm:t>
    </dgm:pt>
    <dgm:pt modelId="{F81D66C6-02AA-445A-9D7E-F63C74021BC6}" type="pres">
      <dgm:prSet presAssocID="{58F57750-1FA9-4FEA-B63F-BA525D98F008}" presName="spacer" presStyleCnt="0"/>
      <dgm:spPr/>
      <dgm:t>
        <a:bodyPr/>
        <a:lstStyle/>
        <a:p>
          <a:endParaRPr lang="en-US"/>
        </a:p>
      </dgm:t>
    </dgm:pt>
    <dgm:pt modelId="{413AA08B-0102-40CE-8211-A29B1E4DEE96}" type="pres">
      <dgm:prSet presAssocID="{8FFE4FF3-B8BE-46E9-9899-41AA1E81C3EB}" presName="parentText" presStyleLbl="node1" presStyleIdx="1" presStyleCnt="3">
        <dgm:presLayoutVars>
          <dgm:chMax val="0"/>
          <dgm:bulletEnabled val="1"/>
        </dgm:presLayoutVars>
      </dgm:prSet>
      <dgm:spPr/>
      <dgm:t>
        <a:bodyPr/>
        <a:lstStyle/>
        <a:p>
          <a:endParaRPr lang="en-US"/>
        </a:p>
      </dgm:t>
    </dgm:pt>
    <dgm:pt modelId="{EA6E2EEE-2F17-46F3-82A0-07DAC955EC1E}" type="pres">
      <dgm:prSet presAssocID="{545798EB-7077-49C6-B184-850108F3C068}" presName="spacer" presStyleCnt="0"/>
      <dgm:spPr/>
      <dgm:t>
        <a:bodyPr/>
        <a:lstStyle/>
        <a:p>
          <a:endParaRPr lang="en-US"/>
        </a:p>
      </dgm:t>
    </dgm:pt>
    <dgm:pt modelId="{DE835E59-45CB-41D7-96F6-189ADA27D1CC}" type="pres">
      <dgm:prSet presAssocID="{C477E289-6513-441F-9E95-4122B3B6CA39}" presName="parentText" presStyleLbl="node1" presStyleIdx="2" presStyleCnt="3">
        <dgm:presLayoutVars>
          <dgm:chMax val="0"/>
          <dgm:bulletEnabled val="1"/>
        </dgm:presLayoutVars>
      </dgm:prSet>
      <dgm:spPr/>
      <dgm:t>
        <a:bodyPr/>
        <a:lstStyle/>
        <a:p>
          <a:endParaRPr lang="en-US"/>
        </a:p>
      </dgm:t>
    </dgm:pt>
  </dgm:ptLst>
  <dgm:cxnLst>
    <dgm:cxn modelId="{04A9E3AE-4D20-4E21-8B3F-5BEAE3B3D16A}" type="presOf" srcId="{C35C09F5-C696-41B6-9E39-214C9E91D7EC}" destId="{908D5FDB-8766-4381-98C8-063200CFE3E9}" srcOrd="0" destOrd="0" presId="urn:microsoft.com/office/officeart/2005/8/layout/vList2"/>
    <dgm:cxn modelId="{06206C98-2D35-4971-AB89-887C44E552DD}" srcId="{C35C09F5-C696-41B6-9E39-214C9E91D7EC}" destId="{8FFE4FF3-B8BE-46E9-9899-41AA1E81C3EB}" srcOrd="1" destOrd="0" parTransId="{0EF881D0-DF66-48ED-A2C8-5D079417D45E}" sibTransId="{545798EB-7077-49C6-B184-850108F3C068}"/>
    <dgm:cxn modelId="{79CB3E29-F769-495F-91FA-C8B6DDA55E02}" type="presOf" srcId="{8FFE4FF3-B8BE-46E9-9899-41AA1E81C3EB}" destId="{413AA08B-0102-40CE-8211-A29B1E4DEE96}" srcOrd="0" destOrd="0" presId="urn:microsoft.com/office/officeart/2005/8/layout/vList2"/>
    <dgm:cxn modelId="{FE584C72-3AA1-4C57-841D-62E72AD8F1B3}" type="presOf" srcId="{C477E289-6513-441F-9E95-4122B3B6CA39}" destId="{DE835E59-45CB-41D7-96F6-189ADA27D1CC}" srcOrd="0" destOrd="0" presId="urn:microsoft.com/office/officeart/2005/8/layout/vList2"/>
    <dgm:cxn modelId="{7D9700C8-1C3E-41F0-A23A-4D77F05705EA}" srcId="{C35C09F5-C696-41B6-9E39-214C9E91D7EC}" destId="{C477E289-6513-441F-9E95-4122B3B6CA39}" srcOrd="2" destOrd="0" parTransId="{9B856603-06F8-48D3-B054-75230238D0F3}" sibTransId="{DFB191B8-3D87-4F5C-8EA6-F6BF67BE7303}"/>
    <dgm:cxn modelId="{7C315643-B1E5-44A0-9E5F-7B1AFA226CD2}" type="presOf" srcId="{57D76A07-2FEB-406A-862E-5C8F27D513B6}" destId="{0B1D7A7F-2E22-4DB0-ACF6-436AE49D1D6F}" srcOrd="0" destOrd="0" presId="urn:microsoft.com/office/officeart/2005/8/layout/vList2"/>
    <dgm:cxn modelId="{5A07AA92-1BC7-46AC-8EA4-601962294EB5}" srcId="{C35C09F5-C696-41B6-9E39-214C9E91D7EC}" destId="{57D76A07-2FEB-406A-862E-5C8F27D513B6}" srcOrd="0" destOrd="0" parTransId="{D60E3879-C2F7-4C48-9D4C-06750942B353}" sibTransId="{58F57750-1FA9-4FEA-B63F-BA525D98F008}"/>
    <dgm:cxn modelId="{61D67B61-87D6-419A-AB3A-50A83393859C}" type="presParOf" srcId="{908D5FDB-8766-4381-98C8-063200CFE3E9}" destId="{0B1D7A7F-2E22-4DB0-ACF6-436AE49D1D6F}" srcOrd="0" destOrd="0" presId="urn:microsoft.com/office/officeart/2005/8/layout/vList2"/>
    <dgm:cxn modelId="{D56B3895-E66B-455E-A735-F9C1CAD5F693}" type="presParOf" srcId="{908D5FDB-8766-4381-98C8-063200CFE3E9}" destId="{F81D66C6-02AA-445A-9D7E-F63C74021BC6}" srcOrd="1" destOrd="0" presId="urn:microsoft.com/office/officeart/2005/8/layout/vList2"/>
    <dgm:cxn modelId="{3D5F1A1F-5848-45A4-B291-EDC1134F6116}" type="presParOf" srcId="{908D5FDB-8766-4381-98C8-063200CFE3E9}" destId="{413AA08B-0102-40CE-8211-A29B1E4DEE96}" srcOrd="2" destOrd="0" presId="urn:microsoft.com/office/officeart/2005/8/layout/vList2"/>
    <dgm:cxn modelId="{951F3A44-C5CE-4761-9FDB-6DAC47697AF3}" type="presParOf" srcId="{908D5FDB-8766-4381-98C8-063200CFE3E9}" destId="{EA6E2EEE-2F17-46F3-82A0-07DAC955EC1E}" srcOrd="3" destOrd="0" presId="urn:microsoft.com/office/officeart/2005/8/layout/vList2"/>
    <dgm:cxn modelId="{4E9F0392-33AD-4E66-A1FA-2E62334D8D53}" type="presParOf" srcId="{908D5FDB-8766-4381-98C8-063200CFE3E9}" destId="{DE835E59-45CB-41D7-96F6-189ADA27D1CC}" srcOrd="4" destOrd="0" presId="urn:microsoft.com/office/officeart/2005/8/layout/vList2"/>
  </dgm:cxnLst>
  <dgm:bg/>
  <dgm:whole/>
</dgm:dataModel>
</file>

<file path=ppt/diagrams/data4.xml><?xml version="1.0" encoding="utf-8"?>
<dgm:dataModel xmlns:dgm="http://schemas.openxmlformats.org/drawingml/2006/diagram" xmlns:a="http://schemas.openxmlformats.org/drawingml/2006/main">
  <dgm:ptLst>
    <dgm:pt modelId="{7D3D9D10-FA2F-46A8-B751-FB7C0A8B1CBE}" type="doc">
      <dgm:prSet loTypeId="urn:microsoft.com/office/officeart/2005/8/layout/hierarchy3" loCatId="list" qsTypeId="urn:microsoft.com/office/officeart/2005/8/quickstyle/simple1#17" qsCatId="simple" csTypeId="urn:microsoft.com/office/officeart/2005/8/colors/colorful1#12" csCatId="colorful" phldr="1"/>
      <dgm:spPr/>
      <dgm:t>
        <a:bodyPr/>
        <a:lstStyle/>
        <a:p>
          <a:endParaRPr lang="en-US"/>
        </a:p>
      </dgm:t>
    </dgm:pt>
    <dgm:pt modelId="{F5F9C39E-1CCE-49A6-8C4F-0F24F87D7644}">
      <dgm:prSet phldrT="[Text]" custT="1"/>
      <dgm:spPr/>
      <dgm:t>
        <a:bodyPr/>
        <a:lstStyle/>
        <a:p>
          <a:r>
            <a:rPr lang="en-US" sz="2800" b="1" dirty="0" smtClean="0">
              <a:solidFill>
                <a:schemeClr val="tx1"/>
              </a:solidFill>
            </a:rPr>
            <a:t>Advantages</a:t>
          </a:r>
          <a:endParaRPr lang="en-US" sz="2800" b="1" dirty="0">
            <a:solidFill>
              <a:schemeClr val="tx1"/>
            </a:solidFill>
          </a:endParaRPr>
        </a:p>
      </dgm:t>
    </dgm:pt>
    <dgm:pt modelId="{1B755C20-1061-4B16-B361-1016DA54EF40}" type="parTrans" cxnId="{D79811F4-DE6A-4992-A593-33E80496C147}">
      <dgm:prSet/>
      <dgm:spPr/>
      <dgm:t>
        <a:bodyPr/>
        <a:lstStyle/>
        <a:p>
          <a:endParaRPr lang="en-US" sz="2800">
            <a:solidFill>
              <a:schemeClr val="tx1"/>
            </a:solidFill>
          </a:endParaRPr>
        </a:p>
      </dgm:t>
    </dgm:pt>
    <dgm:pt modelId="{5A70E25E-3090-4DBD-B533-78731D94823C}" type="sibTrans" cxnId="{D79811F4-DE6A-4992-A593-33E80496C147}">
      <dgm:prSet/>
      <dgm:spPr/>
      <dgm:t>
        <a:bodyPr/>
        <a:lstStyle/>
        <a:p>
          <a:endParaRPr lang="en-US" sz="2800">
            <a:solidFill>
              <a:schemeClr val="tx1"/>
            </a:solidFill>
          </a:endParaRPr>
        </a:p>
      </dgm:t>
    </dgm:pt>
    <dgm:pt modelId="{0D0E8EAB-DAC0-4BD0-A145-0E0D4E9E8D39}">
      <dgm:prSet phldrT="[Text]" custT="1"/>
      <dgm:spPr/>
      <dgm:t>
        <a:bodyPr/>
        <a:lstStyle/>
        <a:p>
          <a:r>
            <a:rPr lang="en-US" sz="2800" b="1" dirty="0" smtClean="0">
              <a:solidFill>
                <a:schemeClr val="tx1"/>
              </a:solidFill>
            </a:rPr>
            <a:t>Disadvantages</a:t>
          </a:r>
          <a:endParaRPr lang="en-US" sz="2800" b="1" dirty="0">
            <a:solidFill>
              <a:schemeClr val="tx1"/>
            </a:solidFill>
          </a:endParaRPr>
        </a:p>
      </dgm:t>
    </dgm:pt>
    <dgm:pt modelId="{B15DD498-E111-4159-924C-149959B28D02}" type="parTrans" cxnId="{7FA23257-8377-47C1-B2A8-22AFCB8A7295}">
      <dgm:prSet/>
      <dgm:spPr/>
      <dgm:t>
        <a:bodyPr/>
        <a:lstStyle/>
        <a:p>
          <a:endParaRPr lang="en-US" sz="2800">
            <a:solidFill>
              <a:schemeClr val="tx1"/>
            </a:solidFill>
          </a:endParaRPr>
        </a:p>
      </dgm:t>
    </dgm:pt>
    <dgm:pt modelId="{1C4CA4BC-FF38-49A9-A0C8-C2141C5B926E}" type="sibTrans" cxnId="{7FA23257-8377-47C1-B2A8-22AFCB8A7295}">
      <dgm:prSet/>
      <dgm:spPr/>
      <dgm:t>
        <a:bodyPr/>
        <a:lstStyle/>
        <a:p>
          <a:endParaRPr lang="en-US" sz="2800">
            <a:solidFill>
              <a:schemeClr val="tx1"/>
            </a:solidFill>
          </a:endParaRPr>
        </a:p>
      </dgm:t>
    </dgm:pt>
    <dgm:pt modelId="{83422E03-19EC-454D-944E-C55ED124E75F}">
      <dgm:prSet phldrT="[Text]" custT="1"/>
      <dgm:spPr/>
      <dgm:t>
        <a:bodyPr/>
        <a:lstStyle/>
        <a:p>
          <a:r>
            <a:rPr lang="en-US" sz="2400" dirty="0" smtClean="0">
              <a:solidFill>
                <a:schemeClr val="tx1"/>
              </a:solidFill>
            </a:rPr>
            <a:t>Current</a:t>
          </a:r>
          <a:endParaRPr lang="en-US" sz="2400" dirty="0">
            <a:solidFill>
              <a:schemeClr val="tx1"/>
            </a:solidFill>
          </a:endParaRPr>
        </a:p>
      </dgm:t>
    </dgm:pt>
    <dgm:pt modelId="{30B402F2-F3B1-4DFF-A558-FD2329872E03}" type="parTrans" cxnId="{13E350C3-919B-44FE-94E3-534DC8CD997E}">
      <dgm:prSet/>
      <dgm:spPr/>
      <dgm:t>
        <a:bodyPr/>
        <a:lstStyle/>
        <a:p>
          <a:endParaRPr lang="en-US" sz="2800">
            <a:solidFill>
              <a:schemeClr val="tx1"/>
            </a:solidFill>
          </a:endParaRPr>
        </a:p>
      </dgm:t>
    </dgm:pt>
    <dgm:pt modelId="{4EE61AC7-E517-458F-8B52-184B58E14D8F}" type="sibTrans" cxnId="{13E350C3-919B-44FE-94E3-534DC8CD997E}">
      <dgm:prSet/>
      <dgm:spPr/>
      <dgm:t>
        <a:bodyPr/>
        <a:lstStyle/>
        <a:p>
          <a:endParaRPr lang="en-US" sz="2800">
            <a:solidFill>
              <a:schemeClr val="tx1"/>
            </a:solidFill>
          </a:endParaRPr>
        </a:p>
      </dgm:t>
    </dgm:pt>
    <dgm:pt modelId="{46F15DA9-59F0-4A63-ADCC-20EE88F402A1}">
      <dgm:prSet phldrT="[Text]" custT="1"/>
      <dgm:spPr/>
      <dgm:t>
        <a:bodyPr/>
        <a:lstStyle/>
        <a:p>
          <a:r>
            <a:rPr lang="en-US" sz="2400" dirty="0" smtClean="0">
              <a:solidFill>
                <a:schemeClr val="tx1"/>
              </a:solidFill>
            </a:rPr>
            <a:t>Relevant</a:t>
          </a:r>
        </a:p>
      </dgm:t>
    </dgm:pt>
    <dgm:pt modelId="{C0C2A7B9-5027-4FB1-877F-1E077395666C}" type="parTrans" cxnId="{47384E51-3BBC-4DFA-84A8-44F0DAEF9A3C}">
      <dgm:prSet/>
      <dgm:spPr/>
      <dgm:t>
        <a:bodyPr/>
        <a:lstStyle/>
        <a:p>
          <a:endParaRPr lang="en-US" sz="2800">
            <a:solidFill>
              <a:schemeClr val="tx1"/>
            </a:solidFill>
          </a:endParaRPr>
        </a:p>
      </dgm:t>
    </dgm:pt>
    <dgm:pt modelId="{9E8DE006-2EB9-40CE-B658-6934D959E50C}" type="sibTrans" cxnId="{47384E51-3BBC-4DFA-84A8-44F0DAEF9A3C}">
      <dgm:prSet/>
      <dgm:spPr/>
      <dgm:t>
        <a:bodyPr/>
        <a:lstStyle/>
        <a:p>
          <a:endParaRPr lang="en-US" sz="2800">
            <a:solidFill>
              <a:schemeClr val="tx1"/>
            </a:solidFill>
          </a:endParaRPr>
        </a:p>
      </dgm:t>
    </dgm:pt>
    <dgm:pt modelId="{E0B69370-F55F-4782-A5A9-2F6B9EA5EABA}">
      <dgm:prSet custT="1"/>
      <dgm:spPr/>
      <dgm:t>
        <a:bodyPr/>
        <a:lstStyle/>
        <a:p>
          <a:pPr rtl="0"/>
          <a:r>
            <a:rPr lang="en-US" sz="2400" dirty="0" smtClean="0">
              <a:solidFill>
                <a:schemeClr val="tx1"/>
              </a:solidFill>
            </a:rPr>
            <a:t>Speed</a:t>
          </a:r>
          <a:endParaRPr lang="en-US" sz="2400" dirty="0">
            <a:solidFill>
              <a:schemeClr val="tx1"/>
            </a:solidFill>
          </a:endParaRPr>
        </a:p>
      </dgm:t>
    </dgm:pt>
    <dgm:pt modelId="{EE039262-1C20-4DF4-B021-D940B2BF03E5}" type="parTrans" cxnId="{3BB1096A-8271-4BE9-AB3A-6CD2F868A459}">
      <dgm:prSet/>
      <dgm:spPr/>
      <dgm:t>
        <a:bodyPr/>
        <a:lstStyle/>
        <a:p>
          <a:endParaRPr lang="en-US" sz="2800">
            <a:solidFill>
              <a:schemeClr val="tx1"/>
            </a:solidFill>
          </a:endParaRPr>
        </a:p>
      </dgm:t>
    </dgm:pt>
    <dgm:pt modelId="{1BBBA7B3-800A-43B9-97A9-0F2821976949}" type="sibTrans" cxnId="{3BB1096A-8271-4BE9-AB3A-6CD2F868A459}">
      <dgm:prSet/>
      <dgm:spPr/>
      <dgm:t>
        <a:bodyPr/>
        <a:lstStyle/>
        <a:p>
          <a:endParaRPr lang="en-US" sz="2800">
            <a:solidFill>
              <a:schemeClr val="tx1"/>
            </a:solidFill>
          </a:endParaRPr>
        </a:p>
      </dgm:t>
    </dgm:pt>
    <dgm:pt modelId="{8B611D7A-B7A8-45BD-AD47-938544A1B219}">
      <dgm:prSet custT="1"/>
      <dgm:spPr/>
      <dgm:t>
        <a:bodyPr/>
        <a:lstStyle/>
        <a:p>
          <a:pPr rtl="0"/>
          <a:r>
            <a:rPr lang="en-US" sz="2400" dirty="0" smtClean="0">
              <a:solidFill>
                <a:schemeClr val="tx1"/>
              </a:solidFill>
            </a:rPr>
            <a:t>Cost</a:t>
          </a:r>
          <a:endParaRPr lang="en-US" sz="2400" dirty="0">
            <a:solidFill>
              <a:schemeClr val="tx1"/>
            </a:solidFill>
          </a:endParaRPr>
        </a:p>
      </dgm:t>
    </dgm:pt>
    <dgm:pt modelId="{2F3143E7-8849-45A4-BE41-25B5F187C87E}" type="parTrans" cxnId="{2D3F36CA-3B59-4D39-8D62-19CC6B25342E}">
      <dgm:prSet/>
      <dgm:spPr/>
      <dgm:t>
        <a:bodyPr/>
        <a:lstStyle/>
        <a:p>
          <a:endParaRPr lang="en-US" sz="2800">
            <a:solidFill>
              <a:schemeClr val="tx1"/>
            </a:solidFill>
          </a:endParaRPr>
        </a:p>
      </dgm:t>
    </dgm:pt>
    <dgm:pt modelId="{46F43BDE-91D9-495E-AFC7-F81556A91C16}" type="sibTrans" cxnId="{2D3F36CA-3B59-4D39-8D62-19CC6B25342E}">
      <dgm:prSet/>
      <dgm:spPr/>
      <dgm:t>
        <a:bodyPr/>
        <a:lstStyle/>
        <a:p>
          <a:endParaRPr lang="en-US" sz="2800">
            <a:solidFill>
              <a:schemeClr val="tx1"/>
            </a:solidFill>
          </a:endParaRPr>
        </a:p>
      </dgm:t>
    </dgm:pt>
    <dgm:pt modelId="{DD679760-B761-4B75-9E7D-97B98DD667EB}">
      <dgm:prSet custT="1"/>
      <dgm:spPr/>
      <dgm:t>
        <a:bodyPr/>
        <a:lstStyle/>
        <a:p>
          <a:pPr rtl="0"/>
          <a:r>
            <a:rPr lang="en-US" sz="2400" dirty="0" smtClean="0">
              <a:solidFill>
                <a:schemeClr val="tx1"/>
              </a:solidFill>
            </a:rPr>
            <a:t>Could not get data otherwise</a:t>
          </a:r>
          <a:endParaRPr lang="en-US" sz="2400" dirty="0">
            <a:solidFill>
              <a:schemeClr val="tx1"/>
            </a:solidFill>
          </a:endParaRPr>
        </a:p>
      </dgm:t>
    </dgm:pt>
    <dgm:pt modelId="{70B67FB1-2D32-4756-84D5-9723120BC307}" type="parTrans" cxnId="{6439291F-471D-4F4D-BC45-31A53EAD980F}">
      <dgm:prSet/>
      <dgm:spPr/>
      <dgm:t>
        <a:bodyPr/>
        <a:lstStyle/>
        <a:p>
          <a:endParaRPr lang="en-US" sz="2800">
            <a:solidFill>
              <a:schemeClr val="tx1"/>
            </a:solidFill>
          </a:endParaRPr>
        </a:p>
      </dgm:t>
    </dgm:pt>
    <dgm:pt modelId="{CBC5EB53-5476-4745-803B-CC9E56023CF7}" type="sibTrans" cxnId="{6439291F-471D-4F4D-BC45-31A53EAD980F}">
      <dgm:prSet/>
      <dgm:spPr/>
      <dgm:t>
        <a:bodyPr/>
        <a:lstStyle/>
        <a:p>
          <a:endParaRPr lang="en-US" sz="2800">
            <a:solidFill>
              <a:schemeClr val="tx1"/>
            </a:solidFill>
          </a:endParaRPr>
        </a:p>
      </dgm:t>
    </dgm:pt>
    <dgm:pt modelId="{2B420AC9-3383-4856-965F-DEB165A8EDEF}">
      <dgm:prSet phldrT="[Text]" custT="1"/>
      <dgm:spPr/>
      <dgm:t>
        <a:bodyPr/>
        <a:lstStyle/>
        <a:p>
          <a:r>
            <a:rPr lang="en-US" sz="2400" dirty="0" smtClean="0">
              <a:solidFill>
                <a:schemeClr val="tx1"/>
              </a:solidFill>
            </a:rPr>
            <a:t>Accuracy</a:t>
          </a:r>
        </a:p>
      </dgm:t>
    </dgm:pt>
    <dgm:pt modelId="{C32C940E-AE76-4BEF-AACE-6C0CBD278719}" type="parTrans" cxnId="{FDCDB2A9-09EC-41F6-A3A3-E48924048069}">
      <dgm:prSet/>
      <dgm:spPr/>
      <dgm:t>
        <a:bodyPr/>
        <a:lstStyle/>
        <a:p>
          <a:endParaRPr lang="en-US" sz="2800">
            <a:solidFill>
              <a:schemeClr val="tx1"/>
            </a:solidFill>
          </a:endParaRPr>
        </a:p>
      </dgm:t>
    </dgm:pt>
    <dgm:pt modelId="{1B7AB5B0-24BC-4CE9-8C3F-BBBC69EDBE78}" type="sibTrans" cxnId="{FDCDB2A9-09EC-41F6-A3A3-E48924048069}">
      <dgm:prSet/>
      <dgm:spPr/>
      <dgm:t>
        <a:bodyPr/>
        <a:lstStyle/>
        <a:p>
          <a:endParaRPr lang="en-US" sz="2800">
            <a:solidFill>
              <a:schemeClr val="tx1"/>
            </a:solidFill>
          </a:endParaRPr>
        </a:p>
      </dgm:t>
    </dgm:pt>
    <dgm:pt modelId="{DC1E49DA-9D79-43D7-8574-A911D9148496}">
      <dgm:prSet phldrT="[Text]" custT="1"/>
      <dgm:spPr/>
      <dgm:t>
        <a:bodyPr/>
        <a:lstStyle/>
        <a:p>
          <a:r>
            <a:rPr lang="en-US" sz="2400" dirty="0" smtClean="0">
              <a:solidFill>
                <a:schemeClr val="tx1"/>
              </a:solidFill>
            </a:rPr>
            <a:t>Impartial</a:t>
          </a:r>
        </a:p>
      </dgm:t>
    </dgm:pt>
    <dgm:pt modelId="{BF6D2C0B-9F46-4248-A2FA-FF37F25583F1}" type="parTrans" cxnId="{E50DB0D2-8F09-4B16-9DBA-E43B6707CEFE}">
      <dgm:prSet/>
      <dgm:spPr/>
      <dgm:t>
        <a:bodyPr/>
        <a:lstStyle/>
        <a:p>
          <a:endParaRPr lang="en-US" sz="2800">
            <a:solidFill>
              <a:schemeClr val="tx1"/>
            </a:solidFill>
          </a:endParaRPr>
        </a:p>
      </dgm:t>
    </dgm:pt>
    <dgm:pt modelId="{53B01198-8AE5-4853-8D0C-40ABDFF64D72}" type="sibTrans" cxnId="{E50DB0D2-8F09-4B16-9DBA-E43B6707CEFE}">
      <dgm:prSet/>
      <dgm:spPr/>
      <dgm:t>
        <a:bodyPr/>
        <a:lstStyle/>
        <a:p>
          <a:endParaRPr lang="en-US" sz="2800">
            <a:solidFill>
              <a:schemeClr val="tx1"/>
            </a:solidFill>
          </a:endParaRPr>
        </a:p>
      </dgm:t>
    </dgm:pt>
    <dgm:pt modelId="{5D81E1D6-19CE-4610-8A30-49537C155FED}" type="pres">
      <dgm:prSet presAssocID="{7D3D9D10-FA2F-46A8-B751-FB7C0A8B1CBE}" presName="diagram" presStyleCnt="0">
        <dgm:presLayoutVars>
          <dgm:chPref val="1"/>
          <dgm:dir/>
          <dgm:animOne val="branch"/>
          <dgm:animLvl val="lvl"/>
          <dgm:resizeHandles/>
        </dgm:presLayoutVars>
      </dgm:prSet>
      <dgm:spPr/>
      <dgm:t>
        <a:bodyPr/>
        <a:lstStyle/>
        <a:p>
          <a:endParaRPr lang="en-US"/>
        </a:p>
      </dgm:t>
    </dgm:pt>
    <dgm:pt modelId="{B7790973-7ED3-48C3-A15F-E672BB7F306D}" type="pres">
      <dgm:prSet presAssocID="{F5F9C39E-1CCE-49A6-8C4F-0F24F87D7644}" presName="root" presStyleCnt="0"/>
      <dgm:spPr/>
      <dgm:t>
        <a:bodyPr/>
        <a:lstStyle/>
        <a:p>
          <a:endParaRPr lang="en-US"/>
        </a:p>
      </dgm:t>
    </dgm:pt>
    <dgm:pt modelId="{7A92FCFA-2E6E-4AA9-8A07-D7C481B6727A}" type="pres">
      <dgm:prSet presAssocID="{F5F9C39E-1CCE-49A6-8C4F-0F24F87D7644}" presName="rootComposite" presStyleCnt="0"/>
      <dgm:spPr/>
      <dgm:t>
        <a:bodyPr/>
        <a:lstStyle/>
        <a:p>
          <a:endParaRPr lang="en-US"/>
        </a:p>
      </dgm:t>
    </dgm:pt>
    <dgm:pt modelId="{8A725380-5345-4694-B5AE-2F6136A98704}" type="pres">
      <dgm:prSet presAssocID="{F5F9C39E-1CCE-49A6-8C4F-0F24F87D7644}" presName="rootText" presStyleLbl="node1" presStyleIdx="0" presStyleCnt="2" custScaleX="176261"/>
      <dgm:spPr/>
      <dgm:t>
        <a:bodyPr/>
        <a:lstStyle/>
        <a:p>
          <a:endParaRPr lang="en-US"/>
        </a:p>
      </dgm:t>
    </dgm:pt>
    <dgm:pt modelId="{A502F5A1-604F-4B3F-A180-5D3E6027F15A}" type="pres">
      <dgm:prSet presAssocID="{F5F9C39E-1CCE-49A6-8C4F-0F24F87D7644}" presName="rootConnector" presStyleLbl="node1" presStyleIdx="0" presStyleCnt="2"/>
      <dgm:spPr/>
      <dgm:t>
        <a:bodyPr/>
        <a:lstStyle/>
        <a:p>
          <a:endParaRPr lang="en-US"/>
        </a:p>
      </dgm:t>
    </dgm:pt>
    <dgm:pt modelId="{CAC7E9E4-99B7-4224-817C-EDCD5D888A7F}" type="pres">
      <dgm:prSet presAssocID="{F5F9C39E-1CCE-49A6-8C4F-0F24F87D7644}" presName="childShape" presStyleCnt="0"/>
      <dgm:spPr/>
      <dgm:t>
        <a:bodyPr/>
        <a:lstStyle/>
        <a:p>
          <a:endParaRPr lang="en-US"/>
        </a:p>
      </dgm:t>
    </dgm:pt>
    <dgm:pt modelId="{AF2F7D6D-3199-4DF5-9908-062AF25F558F}" type="pres">
      <dgm:prSet presAssocID="{2F3143E7-8849-45A4-BE41-25B5F187C87E}" presName="Name13" presStyleLbl="parChTrans1D2" presStyleIdx="0" presStyleCnt="7"/>
      <dgm:spPr/>
      <dgm:t>
        <a:bodyPr/>
        <a:lstStyle/>
        <a:p>
          <a:endParaRPr lang="en-US"/>
        </a:p>
      </dgm:t>
    </dgm:pt>
    <dgm:pt modelId="{D42370E2-2ACF-4E7C-BE1D-C35B3E60A744}" type="pres">
      <dgm:prSet presAssocID="{8B611D7A-B7A8-45BD-AD47-938544A1B219}" presName="childText" presStyleLbl="bgAcc1" presStyleIdx="0" presStyleCnt="7" custScaleX="133279">
        <dgm:presLayoutVars>
          <dgm:bulletEnabled val="1"/>
        </dgm:presLayoutVars>
      </dgm:prSet>
      <dgm:spPr/>
      <dgm:t>
        <a:bodyPr/>
        <a:lstStyle/>
        <a:p>
          <a:endParaRPr lang="en-US"/>
        </a:p>
      </dgm:t>
    </dgm:pt>
    <dgm:pt modelId="{C57C7FBF-81D1-44B2-B64A-E30C9C9897A1}" type="pres">
      <dgm:prSet presAssocID="{EE039262-1C20-4DF4-B021-D940B2BF03E5}" presName="Name13" presStyleLbl="parChTrans1D2" presStyleIdx="1" presStyleCnt="7"/>
      <dgm:spPr/>
      <dgm:t>
        <a:bodyPr/>
        <a:lstStyle/>
        <a:p>
          <a:endParaRPr lang="en-US"/>
        </a:p>
      </dgm:t>
    </dgm:pt>
    <dgm:pt modelId="{6CBEB081-EA0C-4AB8-836A-BBADF686C3E3}" type="pres">
      <dgm:prSet presAssocID="{E0B69370-F55F-4782-A5A9-2F6B9EA5EABA}" presName="childText" presStyleLbl="bgAcc1" presStyleIdx="1" presStyleCnt="7" custScaleX="145217">
        <dgm:presLayoutVars>
          <dgm:bulletEnabled val="1"/>
        </dgm:presLayoutVars>
      </dgm:prSet>
      <dgm:spPr/>
      <dgm:t>
        <a:bodyPr/>
        <a:lstStyle/>
        <a:p>
          <a:endParaRPr lang="en-US"/>
        </a:p>
      </dgm:t>
    </dgm:pt>
    <dgm:pt modelId="{BDF2B782-EA86-4D9A-BAD5-05E0742FA8B1}" type="pres">
      <dgm:prSet presAssocID="{70B67FB1-2D32-4756-84D5-9723120BC307}" presName="Name13" presStyleLbl="parChTrans1D2" presStyleIdx="2" presStyleCnt="7"/>
      <dgm:spPr/>
      <dgm:t>
        <a:bodyPr/>
        <a:lstStyle/>
        <a:p>
          <a:endParaRPr lang="en-US"/>
        </a:p>
      </dgm:t>
    </dgm:pt>
    <dgm:pt modelId="{3B10E966-1F35-449B-8C0D-150CF3A3B47B}" type="pres">
      <dgm:prSet presAssocID="{DD679760-B761-4B75-9E7D-97B98DD667EB}" presName="childText" presStyleLbl="bgAcc1" presStyleIdx="2" presStyleCnt="7" custScaleX="195510">
        <dgm:presLayoutVars>
          <dgm:bulletEnabled val="1"/>
        </dgm:presLayoutVars>
      </dgm:prSet>
      <dgm:spPr/>
      <dgm:t>
        <a:bodyPr/>
        <a:lstStyle/>
        <a:p>
          <a:endParaRPr lang="en-US"/>
        </a:p>
      </dgm:t>
    </dgm:pt>
    <dgm:pt modelId="{8A13EFDD-FB4F-4FB6-9075-C9F45E2045E4}" type="pres">
      <dgm:prSet presAssocID="{0D0E8EAB-DAC0-4BD0-A145-0E0D4E9E8D39}" presName="root" presStyleCnt="0"/>
      <dgm:spPr/>
      <dgm:t>
        <a:bodyPr/>
        <a:lstStyle/>
        <a:p>
          <a:endParaRPr lang="en-US"/>
        </a:p>
      </dgm:t>
    </dgm:pt>
    <dgm:pt modelId="{B4FFDD46-41F4-498E-9ABC-09E470BEE2BB}" type="pres">
      <dgm:prSet presAssocID="{0D0E8EAB-DAC0-4BD0-A145-0E0D4E9E8D39}" presName="rootComposite" presStyleCnt="0"/>
      <dgm:spPr/>
      <dgm:t>
        <a:bodyPr/>
        <a:lstStyle/>
        <a:p>
          <a:endParaRPr lang="en-US"/>
        </a:p>
      </dgm:t>
    </dgm:pt>
    <dgm:pt modelId="{9B969638-3194-4A84-B2B3-4A8F8865C841}" type="pres">
      <dgm:prSet presAssocID="{0D0E8EAB-DAC0-4BD0-A145-0E0D4E9E8D39}" presName="rootText" presStyleLbl="node1" presStyleIdx="1" presStyleCnt="2" custScaleX="189579"/>
      <dgm:spPr/>
      <dgm:t>
        <a:bodyPr/>
        <a:lstStyle/>
        <a:p>
          <a:endParaRPr lang="en-US"/>
        </a:p>
      </dgm:t>
    </dgm:pt>
    <dgm:pt modelId="{A3AD76BF-E516-4F23-ABE5-C071873A565B}" type="pres">
      <dgm:prSet presAssocID="{0D0E8EAB-DAC0-4BD0-A145-0E0D4E9E8D39}" presName="rootConnector" presStyleLbl="node1" presStyleIdx="1" presStyleCnt="2"/>
      <dgm:spPr/>
      <dgm:t>
        <a:bodyPr/>
        <a:lstStyle/>
        <a:p>
          <a:endParaRPr lang="en-US"/>
        </a:p>
      </dgm:t>
    </dgm:pt>
    <dgm:pt modelId="{30E33B28-B2D8-46B5-9F20-F0DE0E3D038E}" type="pres">
      <dgm:prSet presAssocID="{0D0E8EAB-DAC0-4BD0-A145-0E0D4E9E8D39}" presName="childShape" presStyleCnt="0"/>
      <dgm:spPr/>
      <dgm:t>
        <a:bodyPr/>
        <a:lstStyle/>
        <a:p>
          <a:endParaRPr lang="en-US"/>
        </a:p>
      </dgm:t>
    </dgm:pt>
    <dgm:pt modelId="{9B6B4841-1245-4F7C-964E-392E2CB4E1E1}" type="pres">
      <dgm:prSet presAssocID="{30B402F2-F3B1-4DFF-A558-FD2329872E03}" presName="Name13" presStyleLbl="parChTrans1D2" presStyleIdx="3" presStyleCnt="7"/>
      <dgm:spPr/>
      <dgm:t>
        <a:bodyPr/>
        <a:lstStyle/>
        <a:p>
          <a:endParaRPr lang="en-US"/>
        </a:p>
      </dgm:t>
    </dgm:pt>
    <dgm:pt modelId="{B9BE7248-1AF2-453A-9A89-3E06EEDDE33D}" type="pres">
      <dgm:prSet presAssocID="{83422E03-19EC-454D-944E-C55ED124E75F}" presName="childText" presStyleLbl="bgAcc1" presStyleIdx="3" presStyleCnt="7" custScaleX="148767">
        <dgm:presLayoutVars>
          <dgm:bulletEnabled val="1"/>
        </dgm:presLayoutVars>
      </dgm:prSet>
      <dgm:spPr/>
      <dgm:t>
        <a:bodyPr/>
        <a:lstStyle/>
        <a:p>
          <a:endParaRPr lang="en-US"/>
        </a:p>
      </dgm:t>
    </dgm:pt>
    <dgm:pt modelId="{5D7B23D0-DADC-429F-B76D-33A4CCF9ED70}" type="pres">
      <dgm:prSet presAssocID="{C0C2A7B9-5027-4FB1-877F-1E077395666C}" presName="Name13" presStyleLbl="parChTrans1D2" presStyleIdx="4" presStyleCnt="7"/>
      <dgm:spPr/>
      <dgm:t>
        <a:bodyPr/>
        <a:lstStyle/>
        <a:p>
          <a:endParaRPr lang="en-US"/>
        </a:p>
      </dgm:t>
    </dgm:pt>
    <dgm:pt modelId="{C852788B-3644-474D-A661-4315359B9F75}" type="pres">
      <dgm:prSet presAssocID="{46F15DA9-59F0-4A63-ADCC-20EE88F402A1}" presName="childText" presStyleLbl="bgAcc1" presStyleIdx="4" presStyleCnt="7" custScaleX="136828">
        <dgm:presLayoutVars>
          <dgm:bulletEnabled val="1"/>
        </dgm:presLayoutVars>
      </dgm:prSet>
      <dgm:spPr/>
      <dgm:t>
        <a:bodyPr/>
        <a:lstStyle/>
        <a:p>
          <a:endParaRPr lang="en-US"/>
        </a:p>
      </dgm:t>
    </dgm:pt>
    <dgm:pt modelId="{D4AC67F9-1CB2-41BE-9000-562AA3E30ECA}" type="pres">
      <dgm:prSet presAssocID="{C32C940E-AE76-4BEF-AACE-6C0CBD278719}" presName="Name13" presStyleLbl="parChTrans1D2" presStyleIdx="5" presStyleCnt="7"/>
      <dgm:spPr/>
      <dgm:t>
        <a:bodyPr/>
        <a:lstStyle/>
        <a:p>
          <a:endParaRPr lang="en-US"/>
        </a:p>
      </dgm:t>
    </dgm:pt>
    <dgm:pt modelId="{811070E1-D4EF-4BC4-B7E0-90744966D51E}" type="pres">
      <dgm:prSet presAssocID="{2B420AC9-3383-4856-965F-DEB165A8EDEF}" presName="childText" presStyleLbl="bgAcc1" presStyleIdx="5" presStyleCnt="7" custScaleX="136828">
        <dgm:presLayoutVars>
          <dgm:bulletEnabled val="1"/>
        </dgm:presLayoutVars>
      </dgm:prSet>
      <dgm:spPr/>
      <dgm:t>
        <a:bodyPr/>
        <a:lstStyle/>
        <a:p>
          <a:endParaRPr lang="en-US"/>
        </a:p>
      </dgm:t>
    </dgm:pt>
    <dgm:pt modelId="{EFFD2140-D2CE-4926-B69F-F687770C3594}" type="pres">
      <dgm:prSet presAssocID="{BF6D2C0B-9F46-4248-A2FA-FF37F25583F1}" presName="Name13" presStyleLbl="parChTrans1D2" presStyleIdx="6" presStyleCnt="7"/>
      <dgm:spPr/>
      <dgm:t>
        <a:bodyPr/>
        <a:lstStyle/>
        <a:p>
          <a:endParaRPr lang="en-US"/>
        </a:p>
      </dgm:t>
    </dgm:pt>
    <dgm:pt modelId="{B63B9980-88EB-404A-9219-7B7DB45C0F16}" type="pres">
      <dgm:prSet presAssocID="{DC1E49DA-9D79-43D7-8574-A911D9148496}" presName="childText" presStyleLbl="bgAcc1" presStyleIdx="6" presStyleCnt="7" custScaleX="148767">
        <dgm:presLayoutVars>
          <dgm:bulletEnabled val="1"/>
        </dgm:presLayoutVars>
      </dgm:prSet>
      <dgm:spPr/>
      <dgm:t>
        <a:bodyPr/>
        <a:lstStyle/>
        <a:p>
          <a:endParaRPr lang="en-US"/>
        </a:p>
      </dgm:t>
    </dgm:pt>
  </dgm:ptLst>
  <dgm:cxnLst>
    <dgm:cxn modelId="{B0F6B3B8-F002-4D3D-B806-55B396E4E7EC}" type="presOf" srcId="{0D0E8EAB-DAC0-4BD0-A145-0E0D4E9E8D39}" destId="{9B969638-3194-4A84-B2B3-4A8F8865C841}" srcOrd="0" destOrd="0" presId="urn:microsoft.com/office/officeart/2005/8/layout/hierarchy3"/>
    <dgm:cxn modelId="{7FA23257-8377-47C1-B2A8-22AFCB8A7295}" srcId="{7D3D9D10-FA2F-46A8-B751-FB7C0A8B1CBE}" destId="{0D0E8EAB-DAC0-4BD0-A145-0E0D4E9E8D39}" srcOrd="1" destOrd="0" parTransId="{B15DD498-E111-4159-924C-149959B28D02}" sibTransId="{1C4CA4BC-FF38-49A9-A0C8-C2141C5B926E}"/>
    <dgm:cxn modelId="{AD2A368D-1893-48D8-8094-0F6146903E9D}" type="presOf" srcId="{8B611D7A-B7A8-45BD-AD47-938544A1B219}" destId="{D42370E2-2ACF-4E7C-BE1D-C35B3E60A744}" srcOrd="0" destOrd="0" presId="urn:microsoft.com/office/officeart/2005/8/layout/hierarchy3"/>
    <dgm:cxn modelId="{B38D2C79-D479-4762-98AD-121C5F01571F}" type="presOf" srcId="{7D3D9D10-FA2F-46A8-B751-FB7C0A8B1CBE}" destId="{5D81E1D6-19CE-4610-8A30-49537C155FED}" srcOrd="0" destOrd="0" presId="urn:microsoft.com/office/officeart/2005/8/layout/hierarchy3"/>
    <dgm:cxn modelId="{FDCDB2A9-09EC-41F6-A3A3-E48924048069}" srcId="{0D0E8EAB-DAC0-4BD0-A145-0E0D4E9E8D39}" destId="{2B420AC9-3383-4856-965F-DEB165A8EDEF}" srcOrd="2" destOrd="0" parTransId="{C32C940E-AE76-4BEF-AACE-6C0CBD278719}" sibTransId="{1B7AB5B0-24BC-4CE9-8C3F-BBBC69EDBE78}"/>
    <dgm:cxn modelId="{6439291F-471D-4F4D-BC45-31A53EAD980F}" srcId="{F5F9C39E-1CCE-49A6-8C4F-0F24F87D7644}" destId="{DD679760-B761-4B75-9E7D-97B98DD667EB}" srcOrd="2" destOrd="0" parTransId="{70B67FB1-2D32-4756-84D5-9723120BC307}" sibTransId="{CBC5EB53-5476-4745-803B-CC9E56023CF7}"/>
    <dgm:cxn modelId="{E50DB0D2-8F09-4B16-9DBA-E43B6707CEFE}" srcId="{0D0E8EAB-DAC0-4BD0-A145-0E0D4E9E8D39}" destId="{DC1E49DA-9D79-43D7-8574-A911D9148496}" srcOrd="3" destOrd="0" parTransId="{BF6D2C0B-9F46-4248-A2FA-FF37F25583F1}" sibTransId="{53B01198-8AE5-4853-8D0C-40ABDFF64D72}"/>
    <dgm:cxn modelId="{04978963-259A-49F9-A886-261A82D5A231}" type="presOf" srcId="{E0B69370-F55F-4782-A5A9-2F6B9EA5EABA}" destId="{6CBEB081-EA0C-4AB8-836A-BBADF686C3E3}" srcOrd="0" destOrd="0" presId="urn:microsoft.com/office/officeart/2005/8/layout/hierarchy3"/>
    <dgm:cxn modelId="{CBD3B69F-5743-4DE3-BA4A-40A242A25D18}" type="presOf" srcId="{70B67FB1-2D32-4756-84D5-9723120BC307}" destId="{BDF2B782-EA86-4D9A-BAD5-05E0742FA8B1}" srcOrd="0" destOrd="0" presId="urn:microsoft.com/office/officeart/2005/8/layout/hierarchy3"/>
    <dgm:cxn modelId="{A55EC51A-8E53-4F83-A3E9-E2936B7734D5}" type="presOf" srcId="{DC1E49DA-9D79-43D7-8574-A911D9148496}" destId="{B63B9980-88EB-404A-9219-7B7DB45C0F16}" srcOrd="0" destOrd="0" presId="urn:microsoft.com/office/officeart/2005/8/layout/hierarchy3"/>
    <dgm:cxn modelId="{60A17038-4BA3-4A97-B2E6-128A58F8837A}" type="presOf" srcId="{EE039262-1C20-4DF4-B021-D940B2BF03E5}" destId="{C57C7FBF-81D1-44B2-B64A-E30C9C9897A1}" srcOrd="0" destOrd="0" presId="urn:microsoft.com/office/officeart/2005/8/layout/hierarchy3"/>
    <dgm:cxn modelId="{A47F12B9-4A32-4614-8042-90CFB0C96836}" type="presOf" srcId="{0D0E8EAB-DAC0-4BD0-A145-0E0D4E9E8D39}" destId="{A3AD76BF-E516-4F23-ABE5-C071873A565B}" srcOrd="1" destOrd="0" presId="urn:microsoft.com/office/officeart/2005/8/layout/hierarchy3"/>
    <dgm:cxn modelId="{2D3F36CA-3B59-4D39-8D62-19CC6B25342E}" srcId="{F5F9C39E-1CCE-49A6-8C4F-0F24F87D7644}" destId="{8B611D7A-B7A8-45BD-AD47-938544A1B219}" srcOrd="0" destOrd="0" parTransId="{2F3143E7-8849-45A4-BE41-25B5F187C87E}" sibTransId="{46F43BDE-91D9-495E-AFC7-F81556A91C16}"/>
    <dgm:cxn modelId="{47384E51-3BBC-4DFA-84A8-44F0DAEF9A3C}" srcId="{0D0E8EAB-DAC0-4BD0-A145-0E0D4E9E8D39}" destId="{46F15DA9-59F0-4A63-ADCC-20EE88F402A1}" srcOrd="1" destOrd="0" parTransId="{C0C2A7B9-5027-4FB1-877F-1E077395666C}" sibTransId="{9E8DE006-2EB9-40CE-B658-6934D959E50C}"/>
    <dgm:cxn modelId="{9F92158A-CF66-4671-B007-6E2469D4288A}" type="presOf" srcId="{83422E03-19EC-454D-944E-C55ED124E75F}" destId="{B9BE7248-1AF2-453A-9A89-3E06EEDDE33D}" srcOrd="0" destOrd="0" presId="urn:microsoft.com/office/officeart/2005/8/layout/hierarchy3"/>
    <dgm:cxn modelId="{13E350C3-919B-44FE-94E3-534DC8CD997E}" srcId="{0D0E8EAB-DAC0-4BD0-A145-0E0D4E9E8D39}" destId="{83422E03-19EC-454D-944E-C55ED124E75F}" srcOrd="0" destOrd="0" parTransId="{30B402F2-F3B1-4DFF-A558-FD2329872E03}" sibTransId="{4EE61AC7-E517-458F-8B52-184B58E14D8F}"/>
    <dgm:cxn modelId="{94E96116-5568-4E22-B406-21937E404F8D}" type="presOf" srcId="{2F3143E7-8849-45A4-BE41-25B5F187C87E}" destId="{AF2F7D6D-3199-4DF5-9908-062AF25F558F}" srcOrd="0" destOrd="0" presId="urn:microsoft.com/office/officeart/2005/8/layout/hierarchy3"/>
    <dgm:cxn modelId="{02AB3D20-B288-4374-8C35-60AAEDFFDA6E}" type="presOf" srcId="{C0C2A7B9-5027-4FB1-877F-1E077395666C}" destId="{5D7B23D0-DADC-429F-B76D-33A4CCF9ED70}" srcOrd="0" destOrd="0" presId="urn:microsoft.com/office/officeart/2005/8/layout/hierarchy3"/>
    <dgm:cxn modelId="{66D08C63-C19A-4006-BEBB-0F7A0F2D0BDF}" type="presOf" srcId="{30B402F2-F3B1-4DFF-A558-FD2329872E03}" destId="{9B6B4841-1245-4F7C-964E-392E2CB4E1E1}" srcOrd="0" destOrd="0" presId="urn:microsoft.com/office/officeart/2005/8/layout/hierarchy3"/>
    <dgm:cxn modelId="{0AB83C7C-853A-4486-AE9D-A54994D2F28E}" type="presOf" srcId="{BF6D2C0B-9F46-4248-A2FA-FF37F25583F1}" destId="{EFFD2140-D2CE-4926-B69F-F687770C3594}" srcOrd="0" destOrd="0" presId="urn:microsoft.com/office/officeart/2005/8/layout/hierarchy3"/>
    <dgm:cxn modelId="{3BB1096A-8271-4BE9-AB3A-6CD2F868A459}" srcId="{F5F9C39E-1CCE-49A6-8C4F-0F24F87D7644}" destId="{E0B69370-F55F-4782-A5A9-2F6B9EA5EABA}" srcOrd="1" destOrd="0" parTransId="{EE039262-1C20-4DF4-B021-D940B2BF03E5}" sibTransId="{1BBBA7B3-800A-43B9-97A9-0F2821976949}"/>
    <dgm:cxn modelId="{86C9E203-9BF1-4D9A-AE12-EA03A03FE4B7}" type="presOf" srcId="{F5F9C39E-1CCE-49A6-8C4F-0F24F87D7644}" destId="{8A725380-5345-4694-B5AE-2F6136A98704}" srcOrd="0" destOrd="0" presId="urn:microsoft.com/office/officeart/2005/8/layout/hierarchy3"/>
    <dgm:cxn modelId="{C1F59EE0-70E4-46E2-8469-BE5238ED0F40}" type="presOf" srcId="{F5F9C39E-1CCE-49A6-8C4F-0F24F87D7644}" destId="{A502F5A1-604F-4B3F-A180-5D3E6027F15A}" srcOrd="1" destOrd="0" presId="urn:microsoft.com/office/officeart/2005/8/layout/hierarchy3"/>
    <dgm:cxn modelId="{145F7DD4-1CB5-4FED-8A6C-CD2BB3E48037}" type="presOf" srcId="{C32C940E-AE76-4BEF-AACE-6C0CBD278719}" destId="{D4AC67F9-1CB2-41BE-9000-562AA3E30ECA}" srcOrd="0" destOrd="0" presId="urn:microsoft.com/office/officeart/2005/8/layout/hierarchy3"/>
    <dgm:cxn modelId="{2762DB43-8410-4A28-8A34-9BC1BE9C01BD}" type="presOf" srcId="{DD679760-B761-4B75-9E7D-97B98DD667EB}" destId="{3B10E966-1F35-449B-8C0D-150CF3A3B47B}" srcOrd="0" destOrd="0" presId="urn:microsoft.com/office/officeart/2005/8/layout/hierarchy3"/>
    <dgm:cxn modelId="{D79811F4-DE6A-4992-A593-33E80496C147}" srcId="{7D3D9D10-FA2F-46A8-B751-FB7C0A8B1CBE}" destId="{F5F9C39E-1CCE-49A6-8C4F-0F24F87D7644}" srcOrd="0" destOrd="0" parTransId="{1B755C20-1061-4B16-B361-1016DA54EF40}" sibTransId="{5A70E25E-3090-4DBD-B533-78731D94823C}"/>
    <dgm:cxn modelId="{1EEABA9F-C460-40FA-BB1B-2E905879A1F1}" type="presOf" srcId="{46F15DA9-59F0-4A63-ADCC-20EE88F402A1}" destId="{C852788B-3644-474D-A661-4315359B9F75}" srcOrd="0" destOrd="0" presId="urn:microsoft.com/office/officeart/2005/8/layout/hierarchy3"/>
    <dgm:cxn modelId="{63F2BBF7-85CB-43A7-AC72-D43D77A1A76F}" type="presOf" srcId="{2B420AC9-3383-4856-965F-DEB165A8EDEF}" destId="{811070E1-D4EF-4BC4-B7E0-90744966D51E}" srcOrd="0" destOrd="0" presId="urn:microsoft.com/office/officeart/2005/8/layout/hierarchy3"/>
    <dgm:cxn modelId="{AE18E640-DE3D-48B4-B6DB-5A4F3311080C}" type="presParOf" srcId="{5D81E1D6-19CE-4610-8A30-49537C155FED}" destId="{B7790973-7ED3-48C3-A15F-E672BB7F306D}" srcOrd="0" destOrd="0" presId="urn:microsoft.com/office/officeart/2005/8/layout/hierarchy3"/>
    <dgm:cxn modelId="{62BBE5F9-EC2A-44D3-A76F-5BB87BB6404D}" type="presParOf" srcId="{B7790973-7ED3-48C3-A15F-E672BB7F306D}" destId="{7A92FCFA-2E6E-4AA9-8A07-D7C481B6727A}" srcOrd="0" destOrd="0" presId="urn:microsoft.com/office/officeart/2005/8/layout/hierarchy3"/>
    <dgm:cxn modelId="{910FA8C3-1FA1-46A3-8EB3-1B5E48AACE40}" type="presParOf" srcId="{7A92FCFA-2E6E-4AA9-8A07-D7C481B6727A}" destId="{8A725380-5345-4694-B5AE-2F6136A98704}" srcOrd="0" destOrd="0" presId="urn:microsoft.com/office/officeart/2005/8/layout/hierarchy3"/>
    <dgm:cxn modelId="{F7D75E7D-BBAF-47E2-83B0-01CEF7AC69C2}" type="presParOf" srcId="{7A92FCFA-2E6E-4AA9-8A07-D7C481B6727A}" destId="{A502F5A1-604F-4B3F-A180-5D3E6027F15A}" srcOrd="1" destOrd="0" presId="urn:microsoft.com/office/officeart/2005/8/layout/hierarchy3"/>
    <dgm:cxn modelId="{8720B801-9E09-4E06-A778-7AD9B6F5C267}" type="presParOf" srcId="{B7790973-7ED3-48C3-A15F-E672BB7F306D}" destId="{CAC7E9E4-99B7-4224-817C-EDCD5D888A7F}" srcOrd="1" destOrd="0" presId="urn:microsoft.com/office/officeart/2005/8/layout/hierarchy3"/>
    <dgm:cxn modelId="{0BEBAA4D-0EF8-49C0-A90B-D6AFA7CD4707}" type="presParOf" srcId="{CAC7E9E4-99B7-4224-817C-EDCD5D888A7F}" destId="{AF2F7D6D-3199-4DF5-9908-062AF25F558F}" srcOrd="0" destOrd="0" presId="urn:microsoft.com/office/officeart/2005/8/layout/hierarchy3"/>
    <dgm:cxn modelId="{48510B53-21A4-48F2-BC03-164A4048FC9A}" type="presParOf" srcId="{CAC7E9E4-99B7-4224-817C-EDCD5D888A7F}" destId="{D42370E2-2ACF-4E7C-BE1D-C35B3E60A744}" srcOrd="1" destOrd="0" presId="urn:microsoft.com/office/officeart/2005/8/layout/hierarchy3"/>
    <dgm:cxn modelId="{62838CA7-40C9-47CD-AF92-D495C8520B34}" type="presParOf" srcId="{CAC7E9E4-99B7-4224-817C-EDCD5D888A7F}" destId="{C57C7FBF-81D1-44B2-B64A-E30C9C9897A1}" srcOrd="2" destOrd="0" presId="urn:microsoft.com/office/officeart/2005/8/layout/hierarchy3"/>
    <dgm:cxn modelId="{D4A87EFF-FEF8-4193-BFB3-FA286ECD3196}" type="presParOf" srcId="{CAC7E9E4-99B7-4224-817C-EDCD5D888A7F}" destId="{6CBEB081-EA0C-4AB8-836A-BBADF686C3E3}" srcOrd="3" destOrd="0" presId="urn:microsoft.com/office/officeart/2005/8/layout/hierarchy3"/>
    <dgm:cxn modelId="{56BB4D57-5897-4068-BBDD-02042D60153B}" type="presParOf" srcId="{CAC7E9E4-99B7-4224-817C-EDCD5D888A7F}" destId="{BDF2B782-EA86-4D9A-BAD5-05E0742FA8B1}" srcOrd="4" destOrd="0" presId="urn:microsoft.com/office/officeart/2005/8/layout/hierarchy3"/>
    <dgm:cxn modelId="{23A8EB01-EAE4-40EA-B806-72446DA6FD4B}" type="presParOf" srcId="{CAC7E9E4-99B7-4224-817C-EDCD5D888A7F}" destId="{3B10E966-1F35-449B-8C0D-150CF3A3B47B}" srcOrd="5" destOrd="0" presId="urn:microsoft.com/office/officeart/2005/8/layout/hierarchy3"/>
    <dgm:cxn modelId="{CBD76EBD-A3A8-44BF-932A-C7FD0EAC3732}" type="presParOf" srcId="{5D81E1D6-19CE-4610-8A30-49537C155FED}" destId="{8A13EFDD-FB4F-4FB6-9075-C9F45E2045E4}" srcOrd="1" destOrd="0" presId="urn:microsoft.com/office/officeart/2005/8/layout/hierarchy3"/>
    <dgm:cxn modelId="{D413A4A2-BC85-4888-8C5D-3EB99ADC98E8}" type="presParOf" srcId="{8A13EFDD-FB4F-4FB6-9075-C9F45E2045E4}" destId="{B4FFDD46-41F4-498E-9ABC-09E470BEE2BB}" srcOrd="0" destOrd="0" presId="urn:microsoft.com/office/officeart/2005/8/layout/hierarchy3"/>
    <dgm:cxn modelId="{CA2C1909-BC68-48A4-9D59-5721D9DE5315}" type="presParOf" srcId="{B4FFDD46-41F4-498E-9ABC-09E470BEE2BB}" destId="{9B969638-3194-4A84-B2B3-4A8F8865C841}" srcOrd="0" destOrd="0" presId="urn:microsoft.com/office/officeart/2005/8/layout/hierarchy3"/>
    <dgm:cxn modelId="{DFA2DF3A-3FAE-4C20-91FF-9D69D871D062}" type="presParOf" srcId="{B4FFDD46-41F4-498E-9ABC-09E470BEE2BB}" destId="{A3AD76BF-E516-4F23-ABE5-C071873A565B}" srcOrd="1" destOrd="0" presId="urn:microsoft.com/office/officeart/2005/8/layout/hierarchy3"/>
    <dgm:cxn modelId="{9EBA6251-65D5-49E2-9AC6-C0B224C51E3A}" type="presParOf" srcId="{8A13EFDD-FB4F-4FB6-9075-C9F45E2045E4}" destId="{30E33B28-B2D8-46B5-9F20-F0DE0E3D038E}" srcOrd="1" destOrd="0" presId="urn:microsoft.com/office/officeart/2005/8/layout/hierarchy3"/>
    <dgm:cxn modelId="{F9B26C4B-AAEC-45B6-85C7-358EA3D3A096}" type="presParOf" srcId="{30E33B28-B2D8-46B5-9F20-F0DE0E3D038E}" destId="{9B6B4841-1245-4F7C-964E-392E2CB4E1E1}" srcOrd="0" destOrd="0" presId="urn:microsoft.com/office/officeart/2005/8/layout/hierarchy3"/>
    <dgm:cxn modelId="{807CDCF4-3A90-4487-AB15-3F580754EC4E}" type="presParOf" srcId="{30E33B28-B2D8-46B5-9F20-F0DE0E3D038E}" destId="{B9BE7248-1AF2-453A-9A89-3E06EEDDE33D}" srcOrd="1" destOrd="0" presId="urn:microsoft.com/office/officeart/2005/8/layout/hierarchy3"/>
    <dgm:cxn modelId="{33381E43-2605-4112-AE44-C06B2F6CD513}" type="presParOf" srcId="{30E33B28-B2D8-46B5-9F20-F0DE0E3D038E}" destId="{5D7B23D0-DADC-429F-B76D-33A4CCF9ED70}" srcOrd="2" destOrd="0" presId="urn:microsoft.com/office/officeart/2005/8/layout/hierarchy3"/>
    <dgm:cxn modelId="{781F1529-0154-4D49-A266-75F6A9C044A1}" type="presParOf" srcId="{30E33B28-B2D8-46B5-9F20-F0DE0E3D038E}" destId="{C852788B-3644-474D-A661-4315359B9F75}" srcOrd="3" destOrd="0" presId="urn:microsoft.com/office/officeart/2005/8/layout/hierarchy3"/>
    <dgm:cxn modelId="{A77DC273-DB0C-4022-9615-91DE5CCDAA06}" type="presParOf" srcId="{30E33B28-B2D8-46B5-9F20-F0DE0E3D038E}" destId="{D4AC67F9-1CB2-41BE-9000-562AA3E30ECA}" srcOrd="4" destOrd="0" presId="urn:microsoft.com/office/officeart/2005/8/layout/hierarchy3"/>
    <dgm:cxn modelId="{C37180C8-0871-49CF-8FB6-16C74EA388D3}" type="presParOf" srcId="{30E33B28-B2D8-46B5-9F20-F0DE0E3D038E}" destId="{811070E1-D4EF-4BC4-B7E0-90744966D51E}" srcOrd="5" destOrd="0" presId="urn:microsoft.com/office/officeart/2005/8/layout/hierarchy3"/>
    <dgm:cxn modelId="{4EE6C58D-BF7B-4F5F-87E4-8EEF3DC2A001}" type="presParOf" srcId="{30E33B28-B2D8-46B5-9F20-F0DE0E3D038E}" destId="{EFFD2140-D2CE-4926-B69F-F687770C3594}" srcOrd="6" destOrd="0" presId="urn:microsoft.com/office/officeart/2005/8/layout/hierarchy3"/>
    <dgm:cxn modelId="{39C8E2C5-FABC-457D-9414-C8959A861747}" type="presParOf" srcId="{30E33B28-B2D8-46B5-9F20-F0DE0E3D038E}" destId="{B63B9980-88EB-404A-9219-7B7DB45C0F16}" srcOrd="7" destOrd="0" presId="urn:microsoft.com/office/officeart/2005/8/layout/hierarchy3"/>
  </dgm:cxnLst>
  <dgm:bg/>
  <dgm:whole/>
</dgm:dataModel>
</file>

<file path=ppt/diagrams/data5.xml><?xml version="1.0" encoding="utf-8"?>
<dgm:dataModel xmlns:dgm="http://schemas.openxmlformats.org/drawingml/2006/diagram" xmlns:a="http://schemas.openxmlformats.org/drawingml/2006/main">
  <dgm:ptLst>
    <dgm:pt modelId="{5A912270-DA38-40B6-AADE-176D2E2998D0}" type="doc">
      <dgm:prSet loTypeId="urn:microsoft.com/office/officeart/2005/8/layout/vList2" loCatId="list" qsTypeId="urn:microsoft.com/office/officeart/2005/8/quickstyle/simple1#21" qsCatId="simple" csTypeId="urn:microsoft.com/office/officeart/2005/8/colors/colorful5" csCatId="colorful" phldr="1"/>
      <dgm:spPr/>
      <dgm:t>
        <a:bodyPr/>
        <a:lstStyle/>
        <a:p>
          <a:endParaRPr lang="en-US"/>
        </a:p>
      </dgm:t>
    </dgm:pt>
    <dgm:pt modelId="{FB5E0A37-925D-41B3-BEB3-1F373F70C158}">
      <dgm:prSet/>
      <dgm:spPr/>
      <dgm:t>
        <a:bodyPr/>
        <a:lstStyle/>
        <a:p>
          <a:pPr algn="ctr" rtl="0"/>
          <a:r>
            <a:rPr lang="en-US" b="1" dirty="0" smtClean="0">
              <a:solidFill>
                <a:schemeClr val="tx1"/>
              </a:solidFill>
            </a:rPr>
            <a:t>Questionnaires</a:t>
          </a:r>
          <a:endParaRPr lang="en-US" b="1" dirty="0">
            <a:solidFill>
              <a:schemeClr val="tx1"/>
            </a:solidFill>
          </a:endParaRPr>
        </a:p>
      </dgm:t>
    </dgm:pt>
    <dgm:pt modelId="{A3022140-B7E9-440B-B7AD-958C201895D2}" type="parTrans" cxnId="{9C343EEB-57DE-4341-BC9F-E91119585177}">
      <dgm:prSet/>
      <dgm:spPr/>
      <dgm:t>
        <a:bodyPr/>
        <a:lstStyle/>
        <a:p>
          <a:endParaRPr lang="en-US" b="1">
            <a:solidFill>
              <a:schemeClr val="tx1"/>
            </a:solidFill>
          </a:endParaRPr>
        </a:p>
      </dgm:t>
    </dgm:pt>
    <dgm:pt modelId="{B2B835E0-C781-40BB-B5F7-713568ABC824}" type="sibTrans" cxnId="{9C343EEB-57DE-4341-BC9F-E91119585177}">
      <dgm:prSet/>
      <dgm:spPr/>
      <dgm:t>
        <a:bodyPr/>
        <a:lstStyle/>
        <a:p>
          <a:endParaRPr lang="en-US" b="1">
            <a:solidFill>
              <a:schemeClr val="tx1"/>
            </a:solidFill>
          </a:endParaRPr>
        </a:p>
      </dgm:t>
    </dgm:pt>
    <dgm:pt modelId="{ED00DEB5-7B2E-40BB-969C-ABF94D06B011}">
      <dgm:prSet/>
      <dgm:spPr/>
      <dgm:t>
        <a:bodyPr/>
        <a:lstStyle/>
        <a:p>
          <a:pPr rtl="0"/>
          <a:r>
            <a:rPr lang="en-US" b="0" dirty="0" smtClean="0">
              <a:solidFill>
                <a:schemeClr val="tx1"/>
              </a:solidFill>
            </a:rPr>
            <a:t>Most common</a:t>
          </a:r>
          <a:endParaRPr lang="en-US" b="0" dirty="0">
            <a:solidFill>
              <a:schemeClr val="tx1"/>
            </a:solidFill>
          </a:endParaRPr>
        </a:p>
      </dgm:t>
    </dgm:pt>
    <dgm:pt modelId="{F85A60E7-A607-412C-89FE-C18487FA6C00}" type="parTrans" cxnId="{FA48BE0A-B6CB-4C82-96A5-75424B9ECC69}">
      <dgm:prSet/>
      <dgm:spPr/>
      <dgm:t>
        <a:bodyPr/>
        <a:lstStyle/>
        <a:p>
          <a:endParaRPr lang="en-US" b="1">
            <a:solidFill>
              <a:schemeClr val="tx1"/>
            </a:solidFill>
          </a:endParaRPr>
        </a:p>
      </dgm:t>
    </dgm:pt>
    <dgm:pt modelId="{E3E77608-6F26-41C5-AA90-80DA0F0DD749}" type="sibTrans" cxnId="{FA48BE0A-B6CB-4C82-96A5-75424B9ECC69}">
      <dgm:prSet/>
      <dgm:spPr/>
      <dgm:t>
        <a:bodyPr/>
        <a:lstStyle/>
        <a:p>
          <a:endParaRPr lang="en-US" b="1">
            <a:solidFill>
              <a:schemeClr val="tx1"/>
            </a:solidFill>
          </a:endParaRPr>
        </a:p>
      </dgm:t>
    </dgm:pt>
    <dgm:pt modelId="{44687ABF-5859-4D05-AE8F-807AB5734E3B}">
      <dgm:prSet/>
      <dgm:spPr/>
      <dgm:t>
        <a:bodyPr/>
        <a:lstStyle/>
        <a:p>
          <a:pPr rtl="0"/>
          <a:r>
            <a:rPr lang="en-US" b="0" dirty="0" smtClean="0">
              <a:solidFill>
                <a:schemeClr val="tx1"/>
              </a:solidFill>
            </a:rPr>
            <a:t>Administered in person, by phone, or online</a:t>
          </a:r>
          <a:endParaRPr lang="en-US" b="0" dirty="0">
            <a:solidFill>
              <a:schemeClr val="tx1"/>
            </a:solidFill>
          </a:endParaRPr>
        </a:p>
      </dgm:t>
    </dgm:pt>
    <dgm:pt modelId="{A9FA5A32-64AE-4671-933E-6E993E5E098E}" type="parTrans" cxnId="{DF51868F-ACC9-4D80-831D-D840A9A46894}">
      <dgm:prSet/>
      <dgm:spPr/>
      <dgm:t>
        <a:bodyPr/>
        <a:lstStyle/>
        <a:p>
          <a:endParaRPr lang="en-US" b="1">
            <a:solidFill>
              <a:schemeClr val="tx1"/>
            </a:solidFill>
          </a:endParaRPr>
        </a:p>
      </dgm:t>
    </dgm:pt>
    <dgm:pt modelId="{FAFD55C2-135B-4EA2-B717-DC89B88C1775}" type="sibTrans" cxnId="{DF51868F-ACC9-4D80-831D-D840A9A46894}">
      <dgm:prSet/>
      <dgm:spPr/>
      <dgm:t>
        <a:bodyPr/>
        <a:lstStyle/>
        <a:p>
          <a:endParaRPr lang="en-US" b="1">
            <a:solidFill>
              <a:schemeClr val="tx1"/>
            </a:solidFill>
          </a:endParaRPr>
        </a:p>
      </dgm:t>
    </dgm:pt>
    <dgm:pt modelId="{CFECA4E6-C1CB-4C69-B7B4-309929D188B3}">
      <dgm:prSet/>
      <dgm:spPr/>
      <dgm:t>
        <a:bodyPr/>
        <a:lstStyle/>
        <a:p>
          <a:pPr rtl="0"/>
          <a:r>
            <a:rPr lang="en-US" b="0" dirty="0" smtClean="0">
              <a:solidFill>
                <a:schemeClr val="tx1"/>
              </a:solidFill>
            </a:rPr>
            <a:t>Flexible</a:t>
          </a:r>
          <a:endParaRPr lang="en-US" b="0" dirty="0">
            <a:solidFill>
              <a:schemeClr val="tx1"/>
            </a:solidFill>
          </a:endParaRPr>
        </a:p>
      </dgm:t>
    </dgm:pt>
    <dgm:pt modelId="{7D4A095F-E88C-42E7-B5F6-5C2A51E21C0B}" type="parTrans" cxnId="{6C1E1455-69CD-4FE1-9890-D0BF07E3AF00}">
      <dgm:prSet/>
      <dgm:spPr/>
      <dgm:t>
        <a:bodyPr/>
        <a:lstStyle/>
        <a:p>
          <a:endParaRPr lang="en-US" b="1">
            <a:solidFill>
              <a:schemeClr val="tx1"/>
            </a:solidFill>
          </a:endParaRPr>
        </a:p>
      </dgm:t>
    </dgm:pt>
    <dgm:pt modelId="{ABB121CB-77F5-4DED-A106-B2A18F6077C8}" type="sibTrans" cxnId="{6C1E1455-69CD-4FE1-9890-D0BF07E3AF00}">
      <dgm:prSet/>
      <dgm:spPr/>
      <dgm:t>
        <a:bodyPr/>
        <a:lstStyle/>
        <a:p>
          <a:endParaRPr lang="en-US" b="1">
            <a:solidFill>
              <a:schemeClr val="tx1"/>
            </a:solidFill>
          </a:endParaRPr>
        </a:p>
      </dgm:t>
    </dgm:pt>
    <dgm:pt modelId="{D9ED54C3-228C-4C61-A186-D0A060419EA2}">
      <dgm:prSet/>
      <dgm:spPr/>
      <dgm:t>
        <a:bodyPr/>
        <a:lstStyle/>
        <a:p>
          <a:pPr rtl="0"/>
          <a:r>
            <a:rPr lang="en-US" b="0" dirty="0" smtClean="0">
              <a:solidFill>
                <a:schemeClr val="tx1"/>
              </a:solidFill>
            </a:rPr>
            <a:t>Research must be careful with wording and ordering of questions</a:t>
          </a:r>
          <a:endParaRPr lang="en-US" b="0" dirty="0">
            <a:solidFill>
              <a:schemeClr val="tx1"/>
            </a:solidFill>
          </a:endParaRPr>
        </a:p>
      </dgm:t>
    </dgm:pt>
    <dgm:pt modelId="{278361D7-6D87-4098-81D8-E39345700EC6}" type="sibTrans" cxnId="{50E93E30-57DC-4329-9EB0-58BC26C30AAC}">
      <dgm:prSet/>
      <dgm:spPr/>
      <dgm:t>
        <a:bodyPr/>
        <a:lstStyle/>
        <a:p>
          <a:endParaRPr lang="en-US" b="1">
            <a:solidFill>
              <a:schemeClr val="tx1"/>
            </a:solidFill>
          </a:endParaRPr>
        </a:p>
      </dgm:t>
    </dgm:pt>
    <dgm:pt modelId="{F3F1D944-B803-4885-AC4C-25B57916AFF1}" type="parTrans" cxnId="{50E93E30-57DC-4329-9EB0-58BC26C30AAC}">
      <dgm:prSet/>
      <dgm:spPr/>
      <dgm:t>
        <a:bodyPr/>
        <a:lstStyle/>
        <a:p>
          <a:endParaRPr lang="en-US" b="1">
            <a:solidFill>
              <a:schemeClr val="tx1"/>
            </a:solidFill>
          </a:endParaRPr>
        </a:p>
      </dgm:t>
    </dgm:pt>
    <dgm:pt modelId="{37D400F1-1000-4923-B96A-3F9222E1EF7E}" type="pres">
      <dgm:prSet presAssocID="{5A912270-DA38-40B6-AADE-176D2E2998D0}" presName="linear" presStyleCnt="0">
        <dgm:presLayoutVars>
          <dgm:animLvl val="lvl"/>
          <dgm:resizeHandles val="exact"/>
        </dgm:presLayoutVars>
      </dgm:prSet>
      <dgm:spPr/>
      <dgm:t>
        <a:bodyPr/>
        <a:lstStyle/>
        <a:p>
          <a:endParaRPr lang="en-US"/>
        </a:p>
      </dgm:t>
    </dgm:pt>
    <dgm:pt modelId="{2D83BB87-6C3B-4EDE-BDAA-D961A13ACB95}" type="pres">
      <dgm:prSet presAssocID="{FB5E0A37-925D-41B3-BEB3-1F373F70C158}" presName="parentText" presStyleLbl="node1" presStyleIdx="0" presStyleCnt="1" custLinFactNeighborY="-558">
        <dgm:presLayoutVars>
          <dgm:chMax val="0"/>
          <dgm:bulletEnabled val="1"/>
        </dgm:presLayoutVars>
      </dgm:prSet>
      <dgm:spPr/>
      <dgm:t>
        <a:bodyPr/>
        <a:lstStyle/>
        <a:p>
          <a:endParaRPr lang="en-US"/>
        </a:p>
      </dgm:t>
    </dgm:pt>
    <dgm:pt modelId="{CE338DAC-1A9E-4C3B-8593-40697057F9A8}" type="pres">
      <dgm:prSet presAssocID="{FB5E0A37-925D-41B3-BEB3-1F373F70C158}" presName="childText" presStyleLbl="revTx" presStyleIdx="0" presStyleCnt="1">
        <dgm:presLayoutVars>
          <dgm:bulletEnabled val="1"/>
        </dgm:presLayoutVars>
      </dgm:prSet>
      <dgm:spPr/>
      <dgm:t>
        <a:bodyPr/>
        <a:lstStyle/>
        <a:p>
          <a:endParaRPr lang="en-US"/>
        </a:p>
      </dgm:t>
    </dgm:pt>
  </dgm:ptLst>
  <dgm:cxnLst>
    <dgm:cxn modelId="{DF51868F-ACC9-4D80-831D-D840A9A46894}" srcId="{FB5E0A37-925D-41B3-BEB3-1F373F70C158}" destId="{44687ABF-5859-4D05-AE8F-807AB5734E3B}" srcOrd="1" destOrd="0" parTransId="{A9FA5A32-64AE-4671-933E-6E993E5E098E}" sibTransId="{FAFD55C2-135B-4EA2-B717-DC89B88C1775}"/>
    <dgm:cxn modelId="{50E93E30-57DC-4329-9EB0-58BC26C30AAC}" srcId="{FB5E0A37-925D-41B3-BEB3-1F373F70C158}" destId="{D9ED54C3-228C-4C61-A186-D0A060419EA2}" srcOrd="3" destOrd="0" parTransId="{F3F1D944-B803-4885-AC4C-25B57916AFF1}" sibTransId="{278361D7-6D87-4098-81D8-E39345700EC6}"/>
    <dgm:cxn modelId="{39BB2B6A-52FE-4068-9833-C583B4AB01EA}" type="presOf" srcId="{ED00DEB5-7B2E-40BB-969C-ABF94D06B011}" destId="{CE338DAC-1A9E-4C3B-8593-40697057F9A8}" srcOrd="0" destOrd="0" presId="urn:microsoft.com/office/officeart/2005/8/layout/vList2"/>
    <dgm:cxn modelId="{B36781A2-A99A-4647-A91B-C1D6A9567E27}" type="presOf" srcId="{D9ED54C3-228C-4C61-A186-D0A060419EA2}" destId="{CE338DAC-1A9E-4C3B-8593-40697057F9A8}" srcOrd="0" destOrd="3" presId="urn:microsoft.com/office/officeart/2005/8/layout/vList2"/>
    <dgm:cxn modelId="{72E8C8DD-0CAB-43F3-A927-08415FC94AB3}" type="presOf" srcId="{44687ABF-5859-4D05-AE8F-807AB5734E3B}" destId="{CE338DAC-1A9E-4C3B-8593-40697057F9A8}" srcOrd="0" destOrd="1" presId="urn:microsoft.com/office/officeart/2005/8/layout/vList2"/>
    <dgm:cxn modelId="{2207E5CB-4013-4317-A7B2-CB10C432C9A3}" type="presOf" srcId="{FB5E0A37-925D-41B3-BEB3-1F373F70C158}" destId="{2D83BB87-6C3B-4EDE-BDAA-D961A13ACB95}" srcOrd="0" destOrd="0" presId="urn:microsoft.com/office/officeart/2005/8/layout/vList2"/>
    <dgm:cxn modelId="{8A7C0A87-AA38-4038-AA6B-BBB2CBFCF65B}" type="presOf" srcId="{CFECA4E6-C1CB-4C69-B7B4-309929D188B3}" destId="{CE338DAC-1A9E-4C3B-8593-40697057F9A8}" srcOrd="0" destOrd="2" presId="urn:microsoft.com/office/officeart/2005/8/layout/vList2"/>
    <dgm:cxn modelId="{497A9F80-EC6D-4C75-896E-526270E0D4BE}" type="presOf" srcId="{5A912270-DA38-40B6-AADE-176D2E2998D0}" destId="{37D400F1-1000-4923-B96A-3F9222E1EF7E}" srcOrd="0" destOrd="0" presId="urn:microsoft.com/office/officeart/2005/8/layout/vList2"/>
    <dgm:cxn modelId="{9C343EEB-57DE-4341-BC9F-E91119585177}" srcId="{5A912270-DA38-40B6-AADE-176D2E2998D0}" destId="{FB5E0A37-925D-41B3-BEB3-1F373F70C158}" srcOrd="0" destOrd="0" parTransId="{A3022140-B7E9-440B-B7AD-958C201895D2}" sibTransId="{B2B835E0-C781-40BB-B5F7-713568ABC824}"/>
    <dgm:cxn modelId="{6C1E1455-69CD-4FE1-9890-D0BF07E3AF00}" srcId="{FB5E0A37-925D-41B3-BEB3-1F373F70C158}" destId="{CFECA4E6-C1CB-4C69-B7B4-309929D188B3}" srcOrd="2" destOrd="0" parTransId="{7D4A095F-E88C-42E7-B5F6-5C2A51E21C0B}" sibTransId="{ABB121CB-77F5-4DED-A106-B2A18F6077C8}"/>
    <dgm:cxn modelId="{FA48BE0A-B6CB-4C82-96A5-75424B9ECC69}" srcId="{FB5E0A37-925D-41B3-BEB3-1F373F70C158}" destId="{ED00DEB5-7B2E-40BB-969C-ABF94D06B011}" srcOrd="0" destOrd="0" parTransId="{F85A60E7-A607-412C-89FE-C18487FA6C00}" sibTransId="{E3E77608-6F26-41C5-AA90-80DA0F0DD749}"/>
    <dgm:cxn modelId="{1B9960AC-A911-4020-94A7-FF90AE2BC07E}" type="presParOf" srcId="{37D400F1-1000-4923-B96A-3F9222E1EF7E}" destId="{2D83BB87-6C3B-4EDE-BDAA-D961A13ACB95}" srcOrd="0" destOrd="0" presId="urn:microsoft.com/office/officeart/2005/8/layout/vList2"/>
    <dgm:cxn modelId="{E6F850F4-10B2-4C13-9838-412787EC1D74}" type="presParOf" srcId="{37D400F1-1000-4923-B96A-3F9222E1EF7E}" destId="{CE338DAC-1A9E-4C3B-8593-40697057F9A8}" srcOrd="1" destOrd="0" presId="urn:microsoft.com/office/officeart/2005/8/layout/vList2"/>
  </dgm:cxnLst>
  <dgm:bg/>
  <dgm:whole/>
</dgm:dataModel>
</file>

<file path=ppt/diagrams/layout1.xml><?xml version="1.0" encoding="utf-8"?>
<dgm:layoutDef xmlns:dgm="http://schemas.openxmlformats.org/drawingml/2006/diagram" xmlns:a="http://schemas.openxmlformats.org/drawingml/2006/main" uniqueId="urn:microsoft.com/office/officeart/2005/8/layout/arrow3">
  <dgm:title val=""/>
  <dgm:desc val=""/>
  <dgm:catLst>
    <dgm:cat type="relationship" pri="5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none"/>
      <dgm:param type="vertAlign" val="none"/>
    </dgm:alg>
    <dgm:shape xmlns:r="http://schemas.openxmlformats.org/officeDocument/2006/relationships" r:blip="">
      <dgm:adjLst/>
    </dgm:shape>
    <dgm:presOf/>
    <dgm:choose name="Name0">
      <dgm:if name="Name1" func="var" arg="dir" op="equ" val="norm">
        <dgm:choose name="Name2">
          <dgm:if name="Name3"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l" for="ch" forName="downArrow" refType="w" fact="0.1"/>
              <dgm:constr type="t" for="ch" forName="downArrow" refType="h" fact="0.05"/>
              <dgm:constr type="lOff" for="ch" forName="downArrow" refType="w" fact="0.02"/>
              <dgm:constr type="w" for="ch" forName="downArrowText" refType="w" fact="0.32"/>
              <dgm:constr type="h" for="ch" forName="downArrowText" refType="h" fact="0.42"/>
              <dgm:constr type="t" for="ch" forName="downArrowText"/>
              <dgm:constr type="r" for="ch" forName="downArrowText" refType="w" fact="0.85"/>
              <dgm:constr type="w" for="ch" forName="upArrow" refType="w" fact="0.3"/>
              <dgm:constr type="h" for="ch" forName="upArrow" refType="h" fact="0.4"/>
              <dgm:constr type="b" for="ch" forName="upArrow" refType="h" fact="0.95"/>
              <dgm:constr type="r" for="ch" forName="upArrow" refType="w" fact="0.9"/>
              <dgm:constr type="rOff" for="ch" forName="upArrow" refType="w" fact="-0.02"/>
              <dgm:constr type="w" for="ch" forName="upArrowText" refType="w" fact="0.32"/>
              <dgm:constr type="h" for="ch" forName="upArrowText" refType="h" fact="0.42"/>
              <dgm:constr type="b" for="ch" forName="upArrowText" refType="h"/>
              <dgm:constr type="l" for="ch" forName="upArrowText" refType="w" fact="0.15"/>
              <dgm:constr type="primFontSz" for="ch" ptType="node" op="equ" val="65"/>
            </dgm:constrLst>
          </dgm:if>
          <dgm:else name="Name4">
            <dgm:constrLst>
              <dgm:constr type="w" for="ch" forName="downArrow" refType="w" fact="0.4"/>
              <dgm:constr type="h" for="ch" forName="downArrow" refType="h" fact="0.8"/>
              <dgm:constr type="l" for="ch" forName="downArrow" refType="w" fact="0.02"/>
              <dgm:constr type="t" for="ch" forName="downArrow" refType="h" fact="0.05"/>
              <dgm:constr type="lOff" for="ch" forName="downArrow" refType="w" fact="0.02"/>
              <dgm:constr type="w" for="ch" forName="downArrowText" refType="w" fact="0.5"/>
              <dgm:constr type="h" for="ch" forName="downArrowText" refType="h"/>
              <dgm:constr type="t" for="ch" forName="downArrowText"/>
              <dgm:constr type="r" for="ch" forName="downArrowText" refType="w"/>
              <dgm:constr type="primFontSz" for="ch" ptType="node" op="equ" val="65"/>
            </dgm:constrLst>
          </dgm:else>
        </dgm:choose>
      </dgm:if>
      <dgm:else name="Name5">
        <dgm:choose name="Name6">
          <dgm:if name="Name7" axis="ch" ptType="node" func="cnt" op="gte" val="2">
            <dgm:constrLst>
              <dgm:constr type="w" for="ch" forName="divider" refType="w"/>
              <dgm:constr type="h" for="ch" forName="divider" refType="w" fact="0.2"/>
              <dgm:constr type="h" for="ch" forName="divider" refType="h" op="gte" fact="0.2"/>
              <dgm:constr type="h" for="ch" forName="divider" refType="h" op="lte" fact="0.4"/>
              <dgm:constr type="ctrX" for="ch" forName="divider" refType="w" fact="0.5"/>
              <dgm:constr type="ctrY" for="ch" forName="divider" refType="h" fact="0.5"/>
              <dgm:constr type="w" for="ch" forName="downArrow" refType="w" fact="0.3"/>
              <dgm:constr type="h" for="ch" forName="downArrow" refType="h" fact="0.4"/>
              <dgm:constr type="r" for="ch" forName="downArrow" refType="w" fact="0.9"/>
              <dgm:constr type="t" for="ch" forName="downArrow" refType="h" fact="0.05"/>
              <dgm:constr type="rOff" for="ch" forName="downArrow" refType="w" fact="-0.02"/>
              <dgm:constr type="w" for="ch" forName="downArrowText" refType="w" fact="0.32"/>
              <dgm:constr type="h" for="ch" forName="downArrowText" refType="h" fact="0.42"/>
              <dgm:constr type="t" for="ch" forName="downArrowText"/>
              <dgm:constr type="l" for="ch" forName="downArrowText" refType="w" fact="0.15"/>
              <dgm:constr type="w" for="ch" forName="upArrow" refType="w" fact="0.3"/>
              <dgm:constr type="h" for="ch" forName="upArrow" refType="h" fact="0.4"/>
              <dgm:constr type="b" for="ch" forName="upArrow" refType="h" fact="0.95"/>
              <dgm:constr type="l" for="ch" forName="upArrow" refType="w" fact="0.1"/>
              <dgm:constr type="lOff" for="ch" forName="upArrow" refType="w" fact="0.02"/>
              <dgm:constr type="w" for="ch" forName="upArrowText" refType="w" fact="0.32"/>
              <dgm:constr type="h" for="ch" forName="upArrowText" refType="h" fact="0.42"/>
              <dgm:constr type="b" for="ch" forName="upArrowText" refType="h"/>
              <dgm:constr type="r" for="ch" forName="upArrowText" refType="w" fact="0.85"/>
              <dgm:constr type="primFontSz" for="ch" ptType="node" op="equ" val="65"/>
            </dgm:constrLst>
          </dgm:if>
          <dgm:else name="Name8">
            <dgm:constrLst>
              <dgm:constr type="w" for="ch" forName="downArrow" refType="w" fact="0.4"/>
              <dgm:constr type="h" for="ch" forName="downArrow" refType="h" fact="0.8"/>
              <dgm:constr type="r" for="ch" forName="downArrow" refType="w" fact="0.98"/>
              <dgm:constr type="t" for="ch" forName="downArrow" refType="h" fact="0.05"/>
              <dgm:constr type="rOff" for="ch" forName="downArrow" refType="w" fact="-0.02"/>
              <dgm:constr type="w" for="ch" forName="downArrowText" refType="w" fact="0.5"/>
              <dgm:constr type="h" for="ch" forName="downArrowText" refType="h"/>
              <dgm:constr type="t" for="ch" forName="downArrowText"/>
              <dgm:constr type="l" for="ch" forName="downArrowText"/>
              <dgm:constr type="primFontSz" for="ch" ptType="node" op="equ" val="65"/>
            </dgm:constrLst>
          </dgm:else>
        </dgm:choose>
      </dgm:else>
    </dgm:choose>
    <dgm:ruleLst/>
    <dgm:choose name="Name9">
      <dgm:if name="Name10" axis="ch" ptType="node" func="cnt" op="gte" val="2">
        <dgm:layoutNode name="divider" styleLbl="fgShp">
          <dgm:alg type="sp"/>
          <dgm:choose name="Name11">
            <dgm:if name="Name12" func="var" arg="dir" op="equ" val="norm">
              <dgm:shape xmlns:r="http://schemas.openxmlformats.org/officeDocument/2006/relationships" rot="-5" type="mathMinus" r:blip="">
                <dgm:adjLst/>
              </dgm:shape>
            </dgm:if>
            <dgm:else name="Name13">
              <dgm:shape xmlns:r="http://schemas.openxmlformats.org/officeDocument/2006/relationships" rot="5" type="mathMinus" r:blip="">
                <dgm:adjLst/>
              </dgm:shape>
            </dgm:else>
          </dgm:choose>
          <dgm:presOf/>
          <dgm:constrLst/>
          <dgm:ruleLst/>
        </dgm:layoutNode>
      </dgm:if>
      <dgm:else name="Name14"/>
    </dgm:choose>
    <dgm:forEach name="Name15" axis="ch" ptType="node"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forEach name="Name16" axis="ch" ptType="node" st="2" cnt="1">
      <dgm:layoutNode name="upArrow" styleLbl="node1">
        <dgm:alg type="sp"/>
        <dgm:shape xmlns:r="http://schemas.openxmlformats.org/officeDocument/2006/relationships" type="upArrow" r:blip="">
          <dgm:adjLst/>
        </dgm:shape>
        <dgm:presOf/>
        <dgm:constrLst/>
        <dgm:ruleLst/>
      </dgm:layoutNode>
      <dgm:layoutNode name="upArrowText" styleLbl="revTx">
        <dgm:varLst>
          <dgm:bulletEnabled val="1"/>
        </dgm:varLst>
        <dgm:alg type="tx">
          <dgm:param type="txAnchorVertCh" val="mid"/>
        </dgm:alg>
        <dgm:shape xmlns:r="http://schemas.openxmlformats.org/officeDocument/2006/relationships" type="rect" r:blip="">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2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3/14/2013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Slide Image Placeholder 1"/>
          <p:cNvSpPr>
            <a:spLocks noGrp="1" noRot="1" noChangeAspect="1" noTextEdit="1"/>
          </p:cNvSpPr>
          <p:nvPr>
            <p:ph type="sldImg"/>
          </p:nvPr>
        </p:nvSpPr>
        <p:spPr bwMode="auto">
          <a:noFill/>
          <a:ln>
            <a:solidFill>
              <a:srgbClr val="000000"/>
            </a:solidFill>
            <a:miter lim="800000"/>
            <a:headEnd/>
            <a:tailEnd/>
          </a:ln>
        </p:spPr>
      </p:sp>
      <p:sp>
        <p:nvSpPr>
          <p:cNvPr id="16386" name="Notes Placeholder 2"/>
          <p:cNvSpPr>
            <a:spLocks noGrp="1"/>
          </p:cNvSpPr>
          <p:nvPr>
            <p:ph type="body" idx="1"/>
          </p:nvPr>
        </p:nvSpPr>
        <p:spPr bwMode="auto">
          <a:noFill/>
        </p:spPr>
        <p:txBody>
          <a:bodyPr/>
          <a:lstStyle/>
          <a:p>
            <a:r>
              <a:rPr lang="en-US" dirty="0" smtClean="0"/>
              <a:t>To create value for customers and build meaningful relationships with them, marketers must first gain fresh, deep insights into what customers need and want. Such customer insights come from good marketing information. Companies use these customer insights to develop a competitive advantage. </a:t>
            </a:r>
          </a:p>
          <a:p>
            <a:r>
              <a:rPr lang="en-US" dirty="0" smtClean="0"/>
              <a:t>Although customer and market insights are important for building customer value and relationships, these insights can be very difficult to obtain. Customer needs and buying motives are often anything but obvious—consumers themselves usually can’t tell you exactly what they need and why they buy. To gain good customer insights, marketers must effectively manage marketing information from a wide range of sources.</a:t>
            </a:r>
          </a:p>
          <a:p>
            <a:r>
              <a:rPr lang="en-US" dirty="0" smtClean="0"/>
              <a:t>With the recent explosion of information technologies, companies can now generate marketing information in great quantities. Moreover, consumers themselves are now generating tons of marketing information. Through e-mail, text messaging, blogging, </a:t>
            </a:r>
            <a:r>
              <a:rPr lang="en-US" dirty="0" err="1" smtClean="0"/>
              <a:t>Facebook</a:t>
            </a:r>
            <a:r>
              <a:rPr lang="en-US" dirty="0" smtClean="0"/>
              <a:t>, Twitter, and other grassroots digital channels, consumers are now volunteering a tidal wave of bottom-up information to companies and to each other. Companies that tap into such information can gain rich, timely customer insights at lower cost.</a:t>
            </a:r>
          </a:p>
          <a:p>
            <a:r>
              <a:rPr lang="en-US" dirty="0" smtClean="0"/>
              <a:t>Far from lacking information, most marketing managers are overloaded with data and often overwhelmed by it. </a:t>
            </a:r>
          </a:p>
          <a:p>
            <a:r>
              <a:rPr lang="en-US" dirty="0" smtClean="0"/>
              <a:t>Marketers don’t need </a:t>
            </a:r>
            <a:r>
              <a:rPr lang="en-US" i="1" dirty="0" smtClean="0"/>
              <a:t>more</a:t>
            </a:r>
            <a:r>
              <a:rPr lang="en-US" dirty="0" smtClean="0"/>
              <a:t> information; they need </a:t>
            </a:r>
            <a:r>
              <a:rPr lang="en-US" i="1" dirty="0" smtClean="0"/>
              <a:t>better</a:t>
            </a:r>
            <a:r>
              <a:rPr lang="en-US" dirty="0" smtClean="0"/>
              <a:t> information. And they need to make better </a:t>
            </a:r>
            <a:r>
              <a:rPr lang="en-US" i="1" dirty="0" smtClean="0"/>
              <a:t>use</a:t>
            </a:r>
            <a:r>
              <a:rPr lang="en-US" dirty="0" smtClean="0"/>
              <a:t> of the information they already have.</a:t>
            </a:r>
          </a:p>
          <a:p>
            <a:endParaRPr lang="en-US" dirty="0" smtClean="0"/>
          </a:p>
        </p:txBody>
      </p:sp>
      <p:sp>
        <p:nvSpPr>
          <p:cNvPr id="16387" name="Slide Number Placeholder 3"/>
          <p:cNvSpPr>
            <a:spLocks noGrp="1"/>
          </p:cNvSpPr>
          <p:nvPr>
            <p:ph type="sldNum" sz="quarter" idx="5"/>
          </p:nvPr>
        </p:nvSpPr>
        <p:spPr bwMode="auto">
          <a:noFill/>
          <a:ln>
            <a:miter lim="800000"/>
            <a:headEnd/>
            <a:tailEnd/>
          </a:ln>
        </p:spPr>
        <p:txBody>
          <a:bodyPr/>
          <a:lstStyle/>
          <a:p>
            <a:fld id="{9A58EC31-FA1D-454E-93FB-50F65CA4E1F0}" type="slidenum">
              <a:rPr lang="en-US" smtClean="0">
                <a:latin typeface="Calibri" pitchFamily="34" charset="0"/>
                <a:ea typeface="ヒラギノ角ゴ Pro W3"/>
                <a:cs typeface="ヒラギノ角ゴ Pro W3"/>
              </a:rPr>
              <a:pPr/>
              <a:t>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Slide Image Placeholder 1"/>
          <p:cNvSpPr>
            <a:spLocks noGrp="1" noRot="1" noChangeAspect="1" noTextEdit="1"/>
          </p:cNvSpPr>
          <p:nvPr>
            <p:ph type="sldImg"/>
          </p:nvPr>
        </p:nvSpPr>
        <p:spPr bwMode="auto">
          <a:noFill/>
          <a:ln>
            <a:solidFill>
              <a:srgbClr val="000000"/>
            </a:solidFill>
            <a:miter lim="800000"/>
            <a:headEnd/>
            <a:tailEnd/>
          </a:ln>
        </p:spPr>
      </p:sp>
      <p:sp>
        <p:nvSpPr>
          <p:cNvPr id="18434" name="Notes Placeholder 2"/>
          <p:cNvSpPr>
            <a:spLocks noGrp="1"/>
          </p:cNvSpPr>
          <p:nvPr>
            <p:ph type="body" idx="1"/>
          </p:nvPr>
        </p:nvSpPr>
        <p:spPr bwMode="auto">
          <a:noFill/>
        </p:spPr>
        <p:txBody>
          <a:bodyPr/>
          <a:lstStyle/>
          <a:p>
            <a:r>
              <a:rPr lang="en-US" dirty="0" smtClean="0"/>
              <a:t>The real value of marketing research and marketing information lies in how it is used—</a:t>
            </a:r>
          </a:p>
          <a:p>
            <a:r>
              <a:rPr lang="en-US" dirty="0" smtClean="0"/>
              <a:t>in the </a:t>
            </a:r>
            <a:r>
              <a:rPr lang="en-US" b="1" dirty="0" smtClean="0"/>
              <a:t>customer insights that it provides.</a:t>
            </a:r>
          </a:p>
          <a:p>
            <a:r>
              <a:rPr lang="en-US" b="1" dirty="0" smtClean="0"/>
              <a:t>Customer insights </a:t>
            </a:r>
            <a:r>
              <a:rPr lang="en-US" dirty="0" smtClean="0"/>
              <a:t>Fresh understandings of customers and the marketplace derived from marketing information that become the basis for creating customer value and relationships.</a:t>
            </a:r>
          </a:p>
          <a:p>
            <a:r>
              <a:rPr lang="en-US" dirty="0" smtClean="0"/>
              <a:t>They are creating </a:t>
            </a:r>
            <a:r>
              <a:rPr lang="en-US" i="1" dirty="0" smtClean="0"/>
              <a:t>customer insights teams</a:t>
            </a:r>
            <a:r>
              <a:rPr lang="en-US" dirty="0" smtClean="0"/>
              <a:t>, headed by a vice president of customer insights and composed of representatives from all of the firm’s functional areas. For example, Coca-Cola’s marketing research group is headed by a vice president of marketing strategy and insights. And at Unilever, marketing research is done by the Consumer and Market Insight division, which helps brand teams harness information and turn it into customer insights.</a:t>
            </a:r>
          </a:p>
          <a:p>
            <a:r>
              <a:rPr lang="en-US" dirty="0" smtClean="0"/>
              <a:t>Customer insights groups collect customer and market information from a wide variety of sources, ranging from traditional marketing research studies to mingling with and observing consumers to monitoring consumer online conversations about the company and its products. Then they </a:t>
            </a:r>
            <a:r>
              <a:rPr lang="en-US" i="1" dirty="0" smtClean="0"/>
              <a:t>use</a:t>
            </a:r>
            <a:r>
              <a:rPr lang="en-US" dirty="0" smtClean="0"/>
              <a:t> this information to develop important customer insights from which the company can create more value for its customers.</a:t>
            </a:r>
          </a:p>
        </p:txBody>
      </p:sp>
      <p:sp>
        <p:nvSpPr>
          <p:cNvPr id="18435" name="Slide Number Placeholder 3"/>
          <p:cNvSpPr>
            <a:spLocks noGrp="1"/>
          </p:cNvSpPr>
          <p:nvPr>
            <p:ph type="sldNum" sz="quarter" idx="5"/>
          </p:nvPr>
        </p:nvSpPr>
        <p:spPr bwMode="auto">
          <a:noFill/>
          <a:ln>
            <a:miter lim="800000"/>
            <a:headEnd/>
            <a:tailEnd/>
          </a:ln>
        </p:spPr>
        <p:txBody>
          <a:bodyPr/>
          <a:lstStyle/>
          <a:p>
            <a:fld id="{C1314A6A-8696-41C5-ACB7-CA7DA815BE88}" type="slidenum">
              <a:rPr lang="en-US" smtClean="0">
                <a:latin typeface="Calibri" pitchFamily="34" charset="0"/>
                <a:ea typeface="ヒラギノ角ゴ Pro W3"/>
                <a:cs typeface="ヒラギノ角ゴ Pro W3"/>
              </a:rPr>
              <a:pPr/>
              <a:t>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Slide Image Placeholder 1"/>
          <p:cNvSpPr>
            <a:spLocks noGrp="1" noRot="1" noChangeAspect="1" noTextEdit="1"/>
          </p:cNvSpPr>
          <p:nvPr>
            <p:ph type="sldImg"/>
          </p:nvPr>
        </p:nvSpPr>
        <p:spPr bwMode="auto">
          <a:noFill/>
          <a:ln>
            <a:solidFill>
              <a:srgbClr val="000000"/>
            </a:solidFill>
            <a:miter lim="800000"/>
            <a:headEnd/>
            <a:tailEnd/>
          </a:ln>
        </p:spPr>
      </p:sp>
      <p:sp>
        <p:nvSpPr>
          <p:cNvPr id="20482" name="Notes Placeholder 2"/>
          <p:cNvSpPr>
            <a:spLocks noGrp="1"/>
          </p:cNvSpPr>
          <p:nvPr>
            <p:ph type="body" idx="1"/>
          </p:nvPr>
        </p:nvSpPr>
        <p:spPr bwMode="auto">
          <a:noFill/>
        </p:spPr>
        <p:txBody>
          <a:bodyPr/>
          <a:lstStyle/>
          <a:p>
            <a:r>
              <a:rPr lang="en-US" smtClean="0"/>
              <a:t>Companies must design effective marketing information systems that give managers the right information, in the right form, at the right time and help them to use this information to create customer value and stronger customer relationships. A </a:t>
            </a:r>
            <a:r>
              <a:rPr lang="en-US" b="1" smtClean="0"/>
              <a:t>marketing information system (MIS)</a:t>
            </a:r>
            <a:r>
              <a:rPr lang="en-US" smtClean="0"/>
              <a:t> consists of people and procedures dedicated to assessing information needs, developing the needed information, and helping decision makers use the information to generate and validate actionable customer and market insights.</a:t>
            </a:r>
          </a:p>
          <a:p>
            <a:endParaRPr lang="en-US" smtClean="0"/>
          </a:p>
        </p:txBody>
      </p:sp>
      <p:sp>
        <p:nvSpPr>
          <p:cNvPr id="20483" name="Slide Number Placeholder 3"/>
          <p:cNvSpPr>
            <a:spLocks noGrp="1"/>
          </p:cNvSpPr>
          <p:nvPr>
            <p:ph type="sldNum" sz="quarter" idx="5"/>
          </p:nvPr>
        </p:nvSpPr>
        <p:spPr bwMode="auto">
          <a:noFill/>
          <a:ln>
            <a:miter lim="800000"/>
            <a:headEnd/>
            <a:tailEnd/>
          </a:ln>
        </p:spPr>
        <p:txBody>
          <a:bodyPr/>
          <a:lstStyle/>
          <a:p>
            <a:fld id="{B22214EF-7080-4F1B-BB01-FBB0DB940950}" type="slidenum">
              <a:rPr lang="en-US" smtClean="0">
                <a:latin typeface="Calibri" pitchFamily="34" charset="0"/>
                <a:ea typeface="ヒラギノ角ゴ Pro W3"/>
                <a:cs typeface="ヒラギノ角ゴ Pro W3"/>
              </a:rPr>
              <a:pPr/>
              <a:t>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a:lstStyle/>
          <a:p>
            <a:r>
              <a:rPr lang="en-US" smtClean="0"/>
              <a:t>MIS begins and ends with information users—marketing managers, internal and external partners, and others who need marketing information. First, it interacts with these information users to </a:t>
            </a:r>
            <a:r>
              <a:rPr lang="en-US" i="1" smtClean="0"/>
              <a:t>assess information needs</a:t>
            </a:r>
            <a:r>
              <a:rPr lang="en-US" smtClean="0"/>
              <a:t>. Next, it interacts with the marketing environment to </a:t>
            </a:r>
            <a:r>
              <a:rPr lang="en-US" i="1" smtClean="0"/>
              <a:t>develop needed information</a:t>
            </a:r>
            <a:r>
              <a:rPr lang="en-US" smtClean="0"/>
              <a:t> through internal company databases, marketing intelligence activities, and marketing research. Finally, the MIS helps users to </a:t>
            </a:r>
            <a:r>
              <a:rPr lang="en-US" i="1" smtClean="0"/>
              <a:t>analyze and use</a:t>
            </a:r>
            <a:r>
              <a:rPr lang="en-US" smtClean="0"/>
              <a:t> the information to develop customer insights, make marketing decisions, and manage customer relationships.</a:t>
            </a:r>
          </a:p>
        </p:txBody>
      </p:sp>
      <p:sp>
        <p:nvSpPr>
          <p:cNvPr id="22531" name="Slide Number Placeholder 3"/>
          <p:cNvSpPr>
            <a:spLocks noGrp="1"/>
          </p:cNvSpPr>
          <p:nvPr>
            <p:ph type="sldNum" sz="quarter" idx="5"/>
          </p:nvPr>
        </p:nvSpPr>
        <p:spPr bwMode="auto">
          <a:noFill/>
          <a:ln>
            <a:miter lim="800000"/>
            <a:headEnd/>
            <a:tailEnd/>
          </a:ln>
        </p:spPr>
        <p:txBody>
          <a:bodyPr/>
          <a:lstStyle/>
          <a:p>
            <a:fld id="{44E86028-5CCC-4E64-A756-1892D204028D}" type="slidenum">
              <a:rPr lang="en-US" smtClean="0">
                <a:latin typeface="Calibri" pitchFamily="34" charset="0"/>
                <a:ea typeface="ヒラギノ角ゴ Pro W3"/>
                <a:cs typeface="ヒラギノ角ゴ Pro W3"/>
              </a:rPr>
              <a:pPr/>
              <a:t>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a:lstStyle/>
          <a:p>
            <a:r>
              <a:rPr lang="en-US" smtClean="0"/>
              <a:t>The marketing information system primarily serves the company’s marketing and other managers. However, it may also provide information to external partners, such as suppliers, resellers, or marketing services agencies. For example, Wal-Mart's Retail Link system gives key suppliers access to information on everything from customers’ buying patterns and store inventory levels to how many items they’ve sold in which stores in the past 24 hours.</a:t>
            </a:r>
          </a:p>
        </p:txBody>
      </p:sp>
      <p:sp>
        <p:nvSpPr>
          <p:cNvPr id="24579" name="Slide Number Placeholder 3"/>
          <p:cNvSpPr>
            <a:spLocks noGrp="1"/>
          </p:cNvSpPr>
          <p:nvPr>
            <p:ph type="sldNum" sz="quarter" idx="5"/>
          </p:nvPr>
        </p:nvSpPr>
        <p:spPr bwMode="auto">
          <a:noFill/>
          <a:ln>
            <a:miter lim="800000"/>
            <a:headEnd/>
            <a:tailEnd/>
          </a:ln>
        </p:spPr>
        <p:txBody>
          <a:bodyPr/>
          <a:lstStyle/>
          <a:p>
            <a:fld id="{D1697F97-0B18-4ED9-9F6D-7F8CE51F539C}" type="slidenum">
              <a:rPr lang="en-US" smtClean="0">
                <a:latin typeface="Calibri" pitchFamily="34" charset="0"/>
                <a:ea typeface="ヒラギノ角ゴ Pro W3"/>
                <a:cs typeface="ヒラギノ角ゴ Pro W3"/>
              </a:rPr>
              <a:pPr/>
              <a:t>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a:lstStyle/>
          <a:p>
            <a:r>
              <a:rPr lang="en-US" smtClean="0"/>
              <a:t>A good MIS balances the information users would </a:t>
            </a:r>
            <a:r>
              <a:rPr lang="en-US" i="1" smtClean="0"/>
              <a:t>like</a:t>
            </a:r>
            <a:r>
              <a:rPr lang="en-US" smtClean="0"/>
              <a:t> to have against what they really </a:t>
            </a:r>
            <a:r>
              <a:rPr lang="en-US" i="1" smtClean="0"/>
              <a:t>need</a:t>
            </a:r>
            <a:r>
              <a:rPr lang="en-US" smtClean="0"/>
              <a:t> and what is </a:t>
            </a:r>
            <a:r>
              <a:rPr lang="en-US" i="1" smtClean="0"/>
              <a:t>feasible</a:t>
            </a:r>
            <a:r>
              <a:rPr lang="en-US" smtClean="0"/>
              <a:t> to offer. Some managers will ask for whatever information they can get without thinking carefully about what they really need. Too much information can be as harmful as too little. Other managers may omit things they ought to know, or they may not know to ask for some types of information they should have. For example, managers might need to know about surges in favorable or unfavorable consumer discussions about their brands on blogs or online social networks. Because they do not know about these discussions, they do not think to ask about them. The MIS must monitor the marketing environment to provide decision makers with information they should have to better understand customers and make key marketing decisions.</a:t>
            </a:r>
          </a:p>
          <a:p>
            <a:r>
              <a:rPr lang="en-US" smtClean="0"/>
              <a:t>Finally, the costs of obtaining, analyzing, storing, and delivering information can quickly mount. The company must decide whether the value of insights gained from additional information is worth the costs of providing it, and both value and cost are often hard to assess.</a:t>
            </a:r>
          </a:p>
          <a:p>
            <a:endParaRPr lang="en-US" smtClean="0"/>
          </a:p>
        </p:txBody>
      </p:sp>
      <p:sp>
        <p:nvSpPr>
          <p:cNvPr id="26627" name="Slide Number Placeholder 3"/>
          <p:cNvSpPr>
            <a:spLocks noGrp="1"/>
          </p:cNvSpPr>
          <p:nvPr>
            <p:ph type="sldNum" sz="quarter" idx="5"/>
          </p:nvPr>
        </p:nvSpPr>
        <p:spPr bwMode="auto">
          <a:noFill/>
          <a:ln>
            <a:miter lim="800000"/>
            <a:headEnd/>
            <a:tailEnd/>
          </a:ln>
        </p:spPr>
        <p:txBody>
          <a:bodyPr/>
          <a:lstStyle/>
          <a:p>
            <a:fld id="{9D796C5E-93A4-44BD-BC37-36C47F44CFD5}" type="slidenum">
              <a:rPr lang="en-US" smtClean="0">
                <a:latin typeface="Calibri" pitchFamily="34" charset="0"/>
                <a:ea typeface="ヒラギノ角ゴ Pro W3"/>
                <a:cs typeface="ヒラギノ角ゴ Pro W3"/>
              </a:rPr>
              <a:pPr/>
              <a:t>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a:lstStyle/>
          <a:p>
            <a:r>
              <a:rPr lang="en-US" smtClean="0"/>
              <a:t>The problem isn’t </a:t>
            </a:r>
            <a:r>
              <a:rPr lang="en-US" i="1" smtClean="0"/>
              <a:t>finding</a:t>
            </a:r>
          </a:p>
          <a:p>
            <a:r>
              <a:rPr lang="en-US" smtClean="0"/>
              <a:t>information; the world is</a:t>
            </a:r>
          </a:p>
          <a:p>
            <a:r>
              <a:rPr lang="en-US" smtClean="0"/>
              <a:t>bursting with information from a glut</a:t>
            </a:r>
          </a:p>
          <a:p>
            <a:r>
              <a:rPr lang="en-US" smtClean="0"/>
              <a:t>of sources. The real challenge is to find</a:t>
            </a:r>
          </a:p>
          <a:p>
            <a:r>
              <a:rPr lang="en-US" smtClean="0"/>
              <a:t>the </a:t>
            </a:r>
            <a:r>
              <a:rPr lang="en-US" i="1" smtClean="0"/>
              <a:t>right information—from inside and</a:t>
            </a:r>
          </a:p>
          <a:p>
            <a:r>
              <a:rPr lang="en-US" smtClean="0"/>
              <a:t>outside sources—and turn it into</a:t>
            </a:r>
          </a:p>
          <a:p>
            <a:r>
              <a:rPr lang="en-US" smtClean="0"/>
              <a:t>customer insights.</a:t>
            </a:r>
          </a:p>
        </p:txBody>
      </p:sp>
      <p:sp>
        <p:nvSpPr>
          <p:cNvPr id="28675" name="Slide Number Placeholder 3"/>
          <p:cNvSpPr>
            <a:spLocks noGrp="1"/>
          </p:cNvSpPr>
          <p:nvPr>
            <p:ph type="sldNum" sz="quarter" idx="5"/>
          </p:nvPr>
        </p:nvSpPr>
        <p:spPr bwMode="auto">
          <a:noFill/>
          <a:ln>
            <a:miter lim="800000"/>
            <a:headEnd/>
            <a:tailEnd/>
          </a:ln>
        </p:spPr>
        <p:txBody>
          <a:bodyPr/>
          <a:lstStyle/>
          <a:p>
            <a:fld id="{0C528A1D-DD0D-4B3C-942C-FBA1B3A2FAF9}" type="slidenum">
              <a:rPr lang="en-US" smtClean="0">
                <a:latin typeface="Calibri" pitchFamily="34" charset="0"/>
                <a:ea typeface="ヒラギノ角ゴ Pro W3"/>
                <a:cs typeface="ヒラギノ角ゴ Pro W3"/>
              </a:rPr>
              <a:pPr/>
              <a:t>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p:spPr>
      </p:sp>
      <p:sp>
        <p:nvSpPr>
          <p:cNvPr id="55299" name="Notes Placeholder 2"/>
          <p:cNvSpPr>
            <a:spLocks noGrp="1"/>
          </p:cNvSpPr>
          <p:nvPr>
            <p:ph type="body" idx="1"/>
          </p:nvPr>
        </p:nvSpPr>
        <p:spPr bwMode="auto"/>
        <p:txBody>
          <a:bodyPr>
            <a:normAutofit fontScale="92500" lnSpcReduction="10000"/>
          </a:bodyPr>
          <a:lstStyle/>
          <a:p>
            <a:pPr>
              <a:defRPr/>
            </a:pPr>
            <a:r>
              <a:rPr lang="en-US" dirty="0" smtClean="0">
                <a:ea typeface="ＭＳ Ｐゴシック" charset="-128"/>
              </a:rPr>
              <a:t>Many companies build extensive </a:t>
            </a:r>
            <a:r>
              <a:rPr lang="en-US" b="1" dirty="0" smtClean="0">
                <a:ea typeface="ＭＳ Ｐゴシック" charset="-128"/>
              </a:rPr>
              <a:t>internal databases</a:t>
            </a:r>
            <a:r>
              <a:rPr lang="en-US" dirty="0" smtClean="0">
                <a:ea typeface="ＭＳ Ｐゴシック" charset="-128"/>
              </a:rPr>
              <a:t>, electronic collections of consumer and market information obtained from data sources within the company’s network. Information in the database can come from many sources. The marketing department furnishes information on customer characteristics, sales transactions, and website visits. The customer service department keeps records of customer satisfaction or service problems. The accounting department provides detailed records of sales, costs, and cash flows. Operations reports on production, shipments, and inventories. The sales force reports on reseller reactions and competitor activities, and marketing channel partners provide data on point-of-sale transactions. Harnessing such information can provide powerful customer insights and competitive advantage.</a:t>
            </a:r>
          </a:p>
          <a:p>
            <a:pPr>
              <a:defRPr/>
            </a:pPr>
            <a:r>
              <a:rPr lang="en-US" dirty="0" smtClean="0">
                <a:ea typeface="ＭＳ Ｐゴシック" charset="-128"/>
              </a:rPr>
              <a:t>Internal data can provide strong competitive advantage.</a:t>
            </a:r>
          </a:p>
          <a:p>
            <a:pPr>
              <a:defRPr/>
            </a:pPr>
            <a:r>
              <a:rPr lang="en-US" dirty="0" smtClean="0">
                <a:ea typeface="ＭＳ Ｐゴシック" charset="-128"/>
              </a:rPr>
              <a:t> Internal databases usually can be accessed more quickly and cheaply than other information sources, but they also present some problems. Because internal information is often collected for other purposes, it may be incomplete or in the wrong form for making marketing decisions. Data also ages quickly; keeping the database current requires a major effort. Finally, managing the mountains of information that a large company produces requires highly sophisticated equipment and techniques.</a:t>
            </a:r>
          </a:p>
          <a:p>
            <a:pPr>
              <a:defRPr/>
            </a:pPr>
            <a:endParaRPr lang="en-US" dirty="0" smtClean="0">
              <a:ea typeface="ＭＳ Ｐゴシック" charset="-128"/>
            </a:endParaRPr>
          </a:p>
          <a:p>
            <a:pPr>
              <a:defRPr/>
            </a:pPr>
            <a:r>
              <a:rPr lang="en-US" dirty="0" smtClean="0">
                <a:ea typeface="ＭＳ Ｐゴシック" charset="-128"/>
              </a:rPr>
              <a:t>Key information on customers</a:t>
            </a:r>
          </a:p>
          <a:p>
            <a:pPr>
              <a:defRPr/>
            </a:pPr>
            <a:r>
              <a:rPr lang="en-US" dirty="0" smtClean="0">
                <a:ea typeface="ＭＳ Ｐゴシック" charset="-128"/>
              </a:rPr>
              <a:t>	sales</a:t>
            </a:r>
          </a:p>
          <a:p>
            <a:pPr>
              <a:defRPr/>
            </a:pPr>
            <a:r>
              <a:rPr lang="en-US" dirty="0" smtClean="0">
                <a:ea typeface="ＭＳ Ｐゴシック" charset="-128"/>
              </a:rPr>
              <a:t>	websites visited</a:t>
            </a:r>
          </a:p>
          <a:p>
            <a:pPr>
              <a:defRPr/>
            </a:pPr>
            <a:r>
              <a:rPr lang="en-US" dirty="0" smtClean="0">
                <a:ea typeface="ＭＳ Ｐゴシック" charset="-128"/>
              </a:rPr>
              <a:t>	demographics</a:t>
            </a:r>
          </a:p>
          <a:p>
            <a:pPr>
              <a:defRPr/>
            </a:pPr>
            <a:r>
              <a:rPr lang="en-US" dirty="0" smtClean="0">
                <a:ea typeface="ＭＳ Ｐゴシック" charset="-128"/>
              </a:rPr>
              <a:t>	psychographics</a:t>
            </a:r>
          </a:p>
          <a:p>
            <a:pPr>
              <a:defRPr/>
            </a:pPr>
            <a:r>
              <a:rPr lang="en-US" dirty="0" smtClean="0">
                <a:ea typeface="ＭＳ Ｐゴシック" charset="-128"/>
              </a:rPr>
              <a:t>	service and satisfaction measures</a:t>
            </a:r>
          </a:p>
          <a:p>
            <a:pPr>
              <a:defRPr/>
            </a:pPr>
            <a:r>
              <a:rPr lang="en-US" dirty="0" smtClean="0">
                <a:ea typeface="ＭＳ Ｐゴシック" charset="-128"/>
              </a:rPr>
              <a:t>Source of customer insights about buying patterns.</a:t>
            </a:r>
          </a:p>
          <a:p>
            <a:pPr>
              <a:defRPr/>
            </a:pPr>
            <a:endParaRPr lang="en-US" dirty="0" smtClean="0">
              <a:ea typeface="ＭＳ Ｐゴシック" charset="-128"/>
            </a:endParaRPr>
          </a:p>
          <a:p>
            <a:pPr>
              <a:defRPr/>
            </a:pPr>
            <a:endParaRPr lang="en-US" b="1" dirty="0" smtClean="0">
              <a:ea typeface="ＭＳ Ｐゴシック" charset="-128"/>
            </a:endParaRPr>
          </a:p>
        </p:txBody>
      </p:sp>
      <p:sp>
        <p:nvSpPr>
          <p:cNvPr id="30723" name="Slide Number Placeholder 3"/>
          <p:cNvSpPr>
            <a:spLocks noGrp="1"/>
          </p:cNvSpPr>
          <p:nvPr>
            <p:ph type="sldNum" sz="quarter" idx="5"/>
          </p:nvPr>
        </p:nvSpPr>
        <p:spPr bwMode="auto">
          <a:noFill/>
          <a:ln>
            <a:miter lim="800000"/>
            <a:headEnd/>
            <a:tailEnd/>
          </a:ln>
        </p:spPr>
        <p:txBody>
          <a:bodyPr/>
          <a:lstStyle/>
          <a:p>
            <a:fld id="{3C0248FC-F918-46B1-937E-FE908A204071}" type="slidenum">
              <a:rPr lang="en-US" smtClean="0">
                <a:latin typeface="Calibri" pitchFamily="34" charset="0"/>
                <a:ea typeface="ヒラギノ角ゴ Pro W3"/>
                <a:cs typeface="ヒラギノ角ゴ Pro W3"/>
              </a:rPr>
              <a:pPr/>
              <a:t>10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p:spPr>
      </p:sp>
      <p:sp>
        <p:nvSpPr>
          <p:cNvPr id="56323" name="Notes Placeholder 2"/>
          <p:cNvSpPr>
            <a:spLocks noGrp="1"/>
          </p:cNvSpPr>
          <p:nvPr>
            <p:ph type="body" idx="1"/>
          </p:nvPr>
        </p:nvSpPr>
        <p:spPr bwMode="auto"/>
        <p:txBody>
          <a:bodyPr>
            <a:normAutofit fontScale="77500" lnSpcReduction="20000"/>
          </a:bodyPr>
          <a:lstStyle/>
          <a:p>
            <a:pPr>
              <a:defRPr/>
            </a:pPr>
            <a:r>
              <a:rPr lang="en-US" dirty="0" smtClean="0">
                <a:ea typeface="ＭＳ Ｐゴシック" charset="-128"/>
              </a:rPr>
              <a:t>The goal of competitive marketing intelligence is to improve strategic decision making by understanding the consumer environment, assessing and tracking competitors’ actions, and providing early warnings of opportunities and threats. Marketing intelligence techniques range from observing consumers firsthand to quizzing the company’s own employees, benchmarking competitors’ products, researching the Internet, and monitoring Internet buzz.</a:t>
            </a:r>
          </a:p>
          <a:p>
            <a:pPr>
              <a:defRPr/>
            </a:pPr>
            <a:r>
              <a:rPr lang="en-US" dirty="0" smtClean="0">
                <a:ea typeface="ＭＳ Ｐゴシック" charset="-128"/>
              </a:rPr>
              <a:t>Good marketing intelligence can help marketers gain insights into how consumers talk about and connect with their brands. Many companies send out teams of trained ob</a:t>
            </a:r>
          </a:p>
          <a:p>
            <a:pPr>
              <a:defRPr/>
            </a:pPr>
            <a:r>
              <a:rPr lang="en-US" dirty="0" smtClean="0">
                <a:ea typeface="ＭＳ Ｐゴシック" charset="-128"/>
              </a:rPr>
              <a:t>Companies also need to actively monitor competitors’ activities. Firms use competitive marketing intelligence to gain early warnings of competitor moves and strategies, new-product launches, new or changing markets, and potential competitive strengths and weaknesses. Much competitor intelligence can be collected from people inside the company—executives, engineers and scientists, purchasing agents, and the sales force. The company can also obtain important intelligence information from suppliers, resellers, and key customers. It can monitor competitors’ websites and use the Internet to search specific competitor names, events, or trends and see what turns up. And tracking consumer conversations about competing brands is often as revealing as tracking conversations about the company’s own brands. </a:t>
            </a:r>
          </a:p>
          <a:p>
            <a:pPr>
              <a:defRPr/>
            </a:pPr>
            <a:r>
              <a:rPr lang="en-US" dirty="0" smtClean="0">
                <a:ea typeface="ＭＳ Ｐゴシック" charset="-128"/>
              </a:rPr>
              <a:t>Intelligence seekers can also pour through any of thousands of online databases. Some are free. For example, the U.S. Security and Exchange Commission’s database provides a huge stockpile of financial information on public competitors, and the U.S. Patent Office and Trademark database reveals patents that competitors have filed. For a fee, companies can also subscribe to any of the more than 3,000 online databases and information search services, such as Hoover’s, LexisNexis, and Dun &amp; Bradstreet. Today’s marketers have an almost overwhelming amount of competitor information only a few keystrokes away.</a:t>
            </a:r>
          </a:p>
          <a:p>
            <a:pPr>
              <a:defRPr/>
            </a:pPr>
            <a:r>
              <a:rPr lang="en-US" dirty="0" smtClean="0">
                <a:ea typeface="ＭＳ Ｐゴシック" charset="-128"/>
              </a:rPr>
              <a:t>The intelligence game goes both ways. Facing determined competitive marketing intelligence efforts by competitors, most companies are now taking steps to protect their own information. For example, Apple is obsessed with secrecy, and it passes that obsession along to its employees. “At Apple everything is a secret,” says an insider. “Apple wants new products to remain in stealth mode until their release dates.” Information leaks about new products before they are introduced gives competition time to respond, raises customer expectations, and can steal thunder and sales from current products. So Apple employees are taught a “loose-lips-sink-ships” mentality: A T-shirt for sale in the company store reads, “I visited the Apple campus, but that’s all I’m allowed to say.”</a:t>
            </a:r>
          </a:p>
          <a:p>
            <a:pPr>
              <a:defRPr/>
            </a:pPr>
            <a:r>
              <a:rPr lang="en-US" dirty="0" smtClean="0">
                <a:ea typeface="ＭＳ Ｐゴシック" charset="-128"/>
              </a:rPr>
              <a:t>The growing use of marketing intelligence also raises ethical issues. Some intelligence gathering techniques may involve questionable ethics. Clearly, companies should take advantage of publicly available information. However, they should not stoop to snoop. With all the legitimate intelligence sources now available, a company does not need to break the law or accepted codes of ethics to get good intelligence.</a:t>
            </a:r>
          </a:p>
          <a:p>
            <a:pPr>
              <a:defRPr/>
            </a:pPr>
            <a:r>
              <a:rPr lang="en-US" dirty="0" smtClean="0">
                <a:ea typeface="ＭＳ Ｐゴシック" charset="-128"/>
              </a:rPr>
              <a:t>Adam Lashinsky, servers to mix and mingle personally with customers as they use and talk about the company’s products. Other companies routinely monitor consumers’ online chatter. </a:t>
            </a:r>
          </a:p>
        </p:txBody>
      </p:sp>
      <p:sp>
        <p:nvSpPr>
          <p:cNvPr id="32771" name="Slide Number Placeholder 3"/>
          <p:cNvSpPr>
            <a:spLocks noGrp="1"/>
          </p:cNvSpPr>
          <p:nvPr>
            <p:ph type="sldNum" sz="quarter" idx="5"/>
          </p:nvPr>
        </p:nvSpPr>
        <p:spPr bwMode="auto">
          <a:noFill/>
          <a:ln>
            <a:miter lim="800000"/>
            <a:headEnd/>
            <a:tailEnd/>
          </a:ln>
        </p:spPr>
        <p:txBody>
          <a:bodyPr/>
          <a:lstStyle/>
          <a:p>
            <a:fld id="{16321E83-597F-4EAA-97E8-762B3389B030}" type="slidenum">
              <a:rPr lang="en-US" smtClean="0">
                <a:latin typeface="Calibri" pitchFamily="34" charset="0"/>
                <a:ea typeface="ヒラギノ角ゴ Pro W3"/>
                <a:cs typeface="ヒラギノ角ゴ Pro W3"/>
              </a:rPr>
              <a:pPr/>
              <a:t>11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3329FF30-4D8D-4271-941C-A143FE4C467D}" type="slidenum">
              <a:rPr lang="en-US" smtClean="0"/>
              <a:pPr/>
              <a:t>12</a:t>
            </a:fld>
            <a:endParaRPr lang="en-US" smtClean="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76C15DF8-41DD-42B1-98E5-3108473EF600}" type="slidenum">
              <a:rPr lang="en-US" smtClean="0"/>
              <a:pPr/>
              <a:t>13</a:t>
            </a:fld>
            <a:endParaRPr lang="en-US"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a:lstStyle/>
          <a:p>
            <a:r>
              <a:rPr lang="en-US" b="1" dirty="0" smtClean="0"/>
              <a:t>Note to Instructor</a:t>
            </a:r>
          </a:p>
          <a:p>
            <a:r>
              <a:rPr lang="en-US" dirty="0" smtClean="0"/>
              <a:t>These can be explained in more depth:</a:t>
            </a:r>
          </a:p>
          <a:p>
            <a:pPr lvl="1"/>
            <a:r>
              <a:rPr lang="en-US" dirty="0" smtClean="0"/>
              <a:t>Exploratory research—objective is to gather preliminary information that will help define the problem and suggest hypotheses.</a:t>
            </a:r>
          </a:p>
          <a:p>
            <a:pPr lvl="1"/>
            <a:r>
              <a:rPr lang="en-US" dirty="0" smtClean="0"/>
              <a:t>Descriptive research—describes things.</a:t>
            </a:r>
          </a:p>
          <a:p>
            <a:pPr lvl="1"/>
            <a:r>
              <a:rPr lang="en-US" dirty="0" smtClean="0"/>
              <a:t>Causal research—tests hypothesis about cause and effect relationships.</a:t>
            </a:r>
          </a:p>
          <a:p>
            <a:pPr lvl="1"/>
            <a:endParaRPr lang="en-US" dirty="0" smtClean="0"/>
          </a:p>
          <a:p>
            <a:r>
              <a:rPr lang="en-US" b="1" dirty="0" smtClean="0"/>
              <a:t>Discussion Question</a:t>
            </a:r>
          </a:p>
          <a:p>
            <a:r>
              <a:rPr lang="en-US" i="1" dirty="0" smtClean="0"/>
              <a:t>Consider a local business near campus. . .</a:t>
            </a:r>
          </a:p>
          <a:p>
            <a:pPr lvl="1"/>
            <a:r>
              <a:rPr lang="en-US" i="1" dirty="0" smtClean="0"/>
              <a:t>How would they conduct exploratory research? </a:t>
            </a:r>
          </a:p>
          <a:p>
            <a:pPr lvl="1"/>
            <a:r>
              <a:rPr lang="en-US" i="1" dirty="0" smtClean="0"/>
              <a:t>What might they want to find out in descriptive research?</a:t>
            </a:r>
          </a:p>
          <a:p>
            <a:pPr lvl="1"/>
            <a:r>
              <a:rPr lang="en-US" i="1" dirty="0" smtClean="0"/>
              <a:t>What relationships might they explore in causal research?</a:t>
            </a:r>
          </a:p>
          <a:p>
            <a:r>
              <a:rPr lang="en-US" dirty="0" smtClean="0"/>
              <a:t>Students will have the following responses for the above questions:  exploratory research (focus groups, interviews);  descriptive research (who, when, how, why);causal research (price/demand, environment/purchase rate).</a:t>
            </a:r>
          </a:p>
          <a:p>
            <a:endParaRPr lang="en-US" dirty="0" smtClean="0"/>
          </a:p>
        </p:txBody>
      </p:sp>
      <p:sp>
        <p:nvSpPr>
          <p:cNvPr id="38915" name="Slide Number Placeholder 3"/>
          <p:cNvSpPr>
            <a:spLocks noGrp="1"/>
          </p:cNvSpPr>
          <p:nvPr>
            <p:ph type="sldNum" sz="quarter" idx="5"/>
          </p:nvPr>
        </p:nvSpPr>
        <p:spPr bwMode="auto">
          <a:noFill/>
          <a:ln>
            <a:miter lim="800000"/>
            <a:headEnd/>
            <a:tailEnd/>
          </a:ln>
        </p:spPr>
        <p:txBody>
          <a:bodyPr/>
          <a:lstStyle/>
          <a:p>
            <a:fld id="{6F5007E0-EA78-4F85-8356-EA245B53CE01}" type="slidenum">
              <a:rPr lang="en-US" smtClean="0">
                <a:latin typeface="Calibri" pitchFamily="34" charset="0"/>
                <a:ea typeface="ヒラギノ角ゴ Pro W3"/>
                <a:cs typeface="ヒラギノ角ゴ Pro W3"/>
              </a:rPr>
              <a:pPr/>
              <a:t>14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58845F7E-7EAE-46F2-92DC-FD94E7ED33DE}" type="slidenum">
              <a:rPr lang="en-US" smtClean="0"/>
              <a:pPr/>
              <a:t>15</a:t>
            </a:fld>
            <a:endParaRPr lang="en-US"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C9E18AE2-1C49-4571-9CAE-278402FA8044}" type="slidenum">
              <a:rPr lang="en-US" smtClean="0"/>
              <a:pPr/>
              <a:t>16</a:t>
            </a:fld>
            <a:endParaRPr lang="en-US" smtClean="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B58F370B-E79A-4B4D-8BCC-B9F368E2A3B1}" type="slidenum">
              <a:rPr lang="en-US" smtClean="0"/>
              <a:pPr/>
              <a:t>17</a:t>
            </a:fld>
            <a:endParaRPr lang="en-US" smtClean="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0833F3F3-268C-4DC8-9DDD-778ACADC6D0B}" type="slidenum">
              <a:rPr lang="en-US" smtClean="0"/>
              <a:pPr/>
              <a:t>18</a:t>
            </a:fld>
            <a:endParaRPr lang="en-US"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a:lstStyle/>
          <a:p>
            <a:r>
              <a:rPr lang="en-US" smtClean="0"/>
              <a:t>Secondary data can usually be obtained more quickly and at a lower cost than primary data. Also, secondary sources can sometimes provide data an individual company cannot collect on its own—information that either is not directly available or would be too expensive to collect. For example, it would be too expensive for Red Bull’s marketers to conduct a continuing retail store audit to find out about the market shares, prices, and displays of competitors’ brands. But those marketers can buy the InfoScan service from SymphonyIRI Group, which provides this information based on scanner and other data from 34,000 retail stores in markets around the nation.</a:t>
            </a:r>
          </a:p>
          <a:p>
            <a:r>
              <a:rPr lang="en-US" smtClean="0"/>
              <a:t>Secondary data can also present problems. Researchers can rarely obtain all the data they need from secondary sources. For example, Red Bull will not find existing information regarding consumer reactions about a new enhanced-water line that it has not yet placed on the market. Even when data can be found, the information might not be very usable. The researcher must evaluate secondary information carefully to make certain it is </a:t>
            </a:r>
            <a:r>
              <a:rPr lang="en-US" i="1" smtClean="0"/>
              <a:t>relevant</a:t>
            </a:r>
            <a:r>
              <a:rPr lang="en-US" smtClean="0"/>
              <a:t> (fits the research project’s needs), </a:t>
            </a:r>
            <a:r>
              <a:rPr lang="en-US" i="1" smtClean="0"/>
              <a:t>accurate</a:t>
            </a:r>
            <a:r>
              <a:rPr lang="en-US" smtClean="0"/>
              <a:t> (reliably collected and reported), </a:t>
            </a:r>
            <a:r>
              <a:rPr lang="en-US" i="1" smtClean="0"/>
              <a:t>current</a:t>
            </a:r>
            <a:r>
              <a:rPr lang="en-US" smtClean="0"/>
              <a:t> (up-to-date enough for current decisions), and </a:t>
            </a:r>
            <a:r>
              <a:rPr lang="en-US" i="1" smtClean="0"/>
              <a:t>impartial</a:t>
            </a:r>
            <a:r>
              <a:rPr lang="en-US" smtClean="0"/>
              <a:t> (objectively collected and reported).</a:t>
            </a:r>
          </a:p>
          <a:p>
            <a:endParaRPr lang="en-US" smtClean="0"/>
          </a:p>
        </p:txBody>
      </p:sp>
      <p:sp>
        <p:nvSpPr>
          <p:cNvPr id="47107" name="Slide Number Placeholder 3"/>
          <p:cNvSpPr>
            <a:spLocks noGrp="1"/>
          </p:cNvSpPr>
          <p:nvPr>
            <p:ph type="sldNum" sz="quarter" idx="5"/>
          </p:nvPr>
        </p:nvSpPr>
        <p:spPr bwMode="auto">
          <a:noFill/>
          <a:ln>
            <a:miter lim="800000"/>
            <a:headEnd/>
            <a:tailEnd/>
          </a:ln>
        </p:spPr>
        <p:txBody>
          <a:bodyPr/>
          <a:lstStyle/>
          <a:p>
            <a:fld id="{DDF0DFE7-2113-431B-B978-E10283AFFF2F}" type="slidenum">
              <a:rPr lang="en-US" smtClean="0">
                <a:latin typeface="Calibri" pitchFamily="34" charset="0"/>
                <a:ea typeface="ヒラギノ角ゴ Pro W3"/>
                <a:cs typeface="ヒラギノ角ゴ Pro W3"/>
              </a:rPr>
              <a:pPr/>
              <a:t>19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bwMode="auto">
          <a:noFill/>
          <a:ln>
            <a:solidFill>
              <a:srgbClr val="000000"/>
            </a:solidFill>
            <a:miter lim="800000"/>
            <a:headEnd/>
            <a:tailEnd/>
          </a:ln>
        </p:spPr>
      </p:sp>
      <p:sp>
        <p:nvSpPr>
          <p:cNvPr id="65539" name="Notes Placeholder 2"/>
          <p:cNvSpPr>
            <a:spLocks noGrp="1"/>
          </p:cNvSpPr>
          <p:nvPr>
            <p:ph type="body" idx="1"/>
          </p:nvPr>
        </p:nvSpPr>
        <p:spPr bwMode="auto"/>
        <p:txBody>
          <a:bodyPr>
            <a:normAutofit fontScale="85000" lnSpcReduction="20000"/>
          </a:bodyPr>
          <a:lstStyle/>
          <a:p>
            <a:pPr>
              <a:defRPr/>
            </a:pPr>
            <a:r>
              <a:rPr lang="en-US" b="1" dirty="0" smtClean="0">
                <a:ea typeface="ＭＳ Ｐゴシック" charset="-128"/>
              </a:rPr>
              <a:t>Note to Instructor</a:t>
            </a:r>
          </a:p>
          <a:p>
            <a:pPr>
              <a:defRPr/>
            </a:pPr>
            <a:endParaRPr lang="en-US" b="1" dirty="0" smtClean="0">
              <a:ea typeface="ＭＳ Ｐゴシック" charset="-128"/>
            </a:endParaRPr>
          </a:p>
          <a:p>
            <a:pPr>
              <a:defRPr/>
            </a:pPr>
            <a:r>
              <a:rPr lang="en-US" b="1" dirty="0" smtClean="0">
                <a:ea typeface="ＭＳ Ｐゴシック" charset="-128"/>
              </a:rPr>
              <a:t>Discussion Question</a:t>
            </a:r>
          </a:p>
          <a:p>
            <a:pPr>
              <a:defRPr/>
            </a:pPr>
            <a:r>
              <a:rPr lang="en-US" i="1" dirty="0" smtClean="0">
                <a:ea typeface="ＭＳ Ｐゴシック" charset="-128"/>
              </a:rPr>
              <a:t>Ask students how a company like Chiquita can use observational research for their banana sales. </a:t>
            </a:r>
          </a:p>
          <a:p>
            <a:pPr>
              <a:defRPr/>
            </a:pPr>
            <a:r>
              <a:rPr lang="en-US" dirty="0" smtClean="0">
                <a:ea typeface="ＭＳ Ｐゴシック" charset="-128"/>
              </a:rPr>
              <a:t>Students should mention sending teams to stores to watch how people choose bananas, who purchases, who influences the sale, how many do they buy in a bunch, do they break a bunch, do they prefer green or ripe? How might the results influence Chiquita when marketing bananas (4P’s).</a:t>
            </a:r>
          </a:p>
          <a:p>
            <a:pPr>
              <a:defRPr/>
            </a:pPr>
            <a:endParaRPr lang="en-US" dirty="0" smtClean="0">
              <a:ea typeface="ＭＳ Ｐゴシック" charset="-128"/>
            </a:endParaRPr>
          </a:p>
          <a:p>
            <a:pPr>
              <a:defRPr/>
            </a:pPr>
            <a:r>
              <a:rPr lang="en-US" b="1" dirty="0" smtClean="0">
                <a:ea typeface="ＭＳ Ｐゴシック" charset="-128"/>
              </a:rPr>
              <a:t>Observational research</a:t>
            </a:r>
            <a:r>
              <a:rPr lang="en-US" dirty="0" smtClean="0">
                <a:ea typeface="ＭＳ Ｐゴシック" charset="-128"/>
              </a:rPr>
              <a:t> involves gathering primary data by observing relevant people, actions, and situations. For example, Trader Joe’s might evaluate possible new store locations by checking traffic patterns, neighborhood conditions, and the locations of competing Whole Foods, Fresh Market, and other retail chains.</a:t>
            </a:r>
          </a:p>
          <a:p>
            <a:pPr>
              <a:defRPr/>
            </a:pPr>
            <a:r>
              <a:rPr lang="en-US" dirty="0" smtClean="0">
                <a:ea typeface="ＭＳ Ｐゴシック" charset="-128"/>
              </a:rPr>
              <a:t>Researchers often observe consumer behavior to glean customer insights they can’t obtain by simply asking customers questions. </a:t>
            </a:r>
          </a:p>
          <a:p>
            <a:pPr>
              <a:defRPr/>
            </a:pPr>
            <a:r>
              <a:rPr lang="en-US" dirty="0" smtClean="0">
                <a:ea typeface="ＭＳ Ｐゴシック" charset="-128"/>
              </a:rPr>
              <a:t>Marketers not only observe what consumers do but also observe what consumers are saying. As discussed earlier, marketers now routinely listen in on consumer conversations on blogs, social networks, and websites. Observing such naturally occurring feedback can provide inputs that simply can’t be gained through more structured and formal </a:t>
            </a:r>
          </a:p>
          <a:p>
            <a:pPr>
              <a:defRPr/>
            </a:pPr>
            <a:r>
              <a:rPr lang="en-US" dirty="0" smtClean="0">
                <a:ea typeface="ＭＳ Ｐゴシック" charset="-128"/>
              </a:rPr>
              <a:t>research approaches.</a:t>
            </a:r>
          </a:p>
          <a:p>
            <a:pPr>
              <a:defRPr/>
            </a:pPr>
            <a:r>
              <a:rPr lang="en-US" dirty="0" smtClean="0">
                <a:ea typeface="ＭＳ Ｐゴシック" charset="-128"/>
              </a:rPr>
              <a:t>A wide range of companies now use </a:t>
            </a:r>
            <a:r>
              <a:rPr lang="en-US" b="1" dirty="0" smtClean="0">
                <a:ea typeface="ＭＳ Ｐゴシック" charset="-128"/>
              </a:rPr>
              <a:t>ethnographic research</a:t>
            </a:r>
            <a:r>
              <a:rPr lang="en-US" dirty="0" smtClean="0">
                <a:ea typeface="ＭＳ Ｐゴシック" charset="-128"/>
              </a:rPr>
              <a:t>. Ethnographic research involves sending observers to watch and interact with consumers in their “natural environments.” The observers might be trained anthropologists and psychologists or company researchers and managers.</a:t>
            </a:r>
          </a:p>
          <a:p>
            <a:pPr>
              <a:defRPr/>
            </a:pPr>
            <a:r>
              <a:rPr lang="en-US" dirty="0" smtClean="0">
                <a:ea typeface="ＭＳ Ｐゴシック" charset="-128"/>
              </a:rPr>
              <a:t>Beyond conducting ethnographic research in physical consumer environments, many companies now routinely conduct </a:t>
            </a:r>
            <a:r>
              <a:rPr lang="en-US" i="1" dirty="0" smtClean="0">
                <a:ea typeface="ＭＳ Ｐゴシック" charset="-128"/>
              </a:rPr>
              <a:t>Netnography</a:t>
            </a:r>
            <a:r>
              <a:rPr lang="en-US" dirty="0" smtClean="0">
                <a:ea typeface="ＭＳ Ｐゴシック" charset="-128"/>
              </a:rPr>
              <a:t> research—observing consumers in a natural context on the Internet. Observing people as they interact on and move about the Internet can provide useful insights into both online and offline buying motives and behavior.</a:t>
            </a:r>
          </a:p>
          <a:p>
            <a:pPr>
              <a:defRPr/>
            </a:pPr>
            <a:r>
              <a:rPr lang="en-US" dirty="0" smtClean="0">
                <a:ea typeface="ＭＳ Ｐゴシック" charset="-128"/>
              </a:rPr>
              <a:t>Observational and ethnographic research often yield the kinds of details that just don’t emerge from traditional research questionnaires or focus groups. Whereas traditional quantitative research approaches seek to test known hypotheses and obtain answers to well-defined product or strategy questions, observational research can generate fresh customer and market insights that people are unwilling or unable to provide. It provides a window into customers’ unconscious actions and unexpressed needs and feelings. </a:t>
            </a:r>
          </a:p>
          <a:p>
            <a:pPr>
              <a:defRPr/>
            </a:pPr>
            <a:endParaRPr lang="en-US" dirty="0" smtClean="0">
              <a:ea typeface="ＭＳ Ｐゴシック" charset="-128"/>
            </a:endParaRPr>
          </a:p>
        </p:txBody>
      </p:sp>
      <p:sp>
        <p:nvSpPr>
          <p:cNvPr id="51203" name="Slide Number Placeholder 3"/>
          <p:cNvSpPr>
            <a:spLocks noGrp="1"/>
          </p:cNvSpPr>
          <p:nvPr>
            <p:ph type="sldNum" sz="quarter" idx="5"/>
          </p:nvPr>
        </p:nvSpPr>
        <p:spPr bwMode="auto">
          <a:noFill/>
          <a:ln>
            <a:miter lim="800000"/>
            <a:headEnd/>
            <a:tailEnd/>
          </a:ln>
        </p:spPr>
        <p:txBody>
          <a:bodyPr/>
          <a:lstStyle/>
          <a:p>
            <a:fld id="{BE06B3A8-6B45-421A-AD56-2F8B01C47A8B}" type="slidenum">
              <a:rPr lang="en-US" smtClean="0">
                <a:latin typeface="Calibri" pitchFamily="34" charset="0"/>
                <a:ea typeface="ヒラギノ角ゴ Pro W3"/>
                <a:cs typeface="ヒラギノ角ゴ Pro W3"/>
              </a:rPr>
              <a:pPr/>
              <a:t>20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a:lstStyle/>
          <a:p>
            <a:r>
              <a:rPr lang="en-US" smtClean="0"/>
              <a:t>Some things simply cannot be observed, such as attitudes, motives, or private behavior. Long-term or infrequent behavior is also difficult to observe. Finally, observations can be very difficult to interpret. Because of these limitations, researchers often use observation along with other data collection methods.</a:t>
            </a:r>
          </a:p>
          <a:p>
            <a:r>
              <a:rPr lang="en-US" b="1" smtClean="0"/>
              <a:t>Survey research</a:t>
            </a:r>
            <a:r>
              <a:rPr lang="en-US" smtClean="0"/>
              <a:t>, the most widely used method for primary data collection, is the approach best suited for gathering descriptive information. A company that wants to know about people’s knowledge, attitudes, preferences, or buying behavior can often find out by asking them directly.</a:t>
            </a:r>
          </a:p>
          <a:p>
            <a:r>
              <a:rPr lang="en-US" smtClean="0"/>
              <a:t>The major advantage of survey research is its flexibility; it can be used to obtain many different kinds of information in many different situations. Surveys addressing almost any marketing question or decision can be conducted by phone or mail, in person, or online.</a:t>
            </a:r>
          </a:p>
          <a:p>
            <a:r>
              <a:rPr lang="en-US" smtClean="0"/>
              <a:t>However, survey research also presents some problems. Sometimes people are unable to answer survey questions because they cannot remember or have never thought about what they do and why they do it. People may be unwilling to respond to unknown interviewers or about things they consider private. Respondents may answer survey questions even when they do not know the answer just to appear smarter or more informed. Or they may try to help the interviewer by giving pleasing answers. Finally, busy people may not take the time, or they might resent the intrusion into their privacy.</a:t>
            </a:r>
          </a:p>
          <a:p>
            <a:endParaRPr lang="en-US" smtClean="0"/>
          </a:p>
          <a:p>
            <a:endParaRPr lang="en-US" smtClean="0"/>
          </a:p>
        </p:txBody>
      </p:sp>
      <p:sp>
        <p:nvSpPr>
          <p:cNvPr id="53251" name="Slide Number Placeholder 3"/>
          <p:cNvSpPr>
            <a:spLocks noGrp="1"/>
          </p:cNvSpPr>
          <p:nvPr>
            <p:ph type="sldNum" sz="quarter" idx="5"/>
          </p:nvPr>
        </p:nvSpPr>
        <p:spPr bwMode="auto">
          <a:noFill/>
          <a:ln>
            <a:miter lim="800000"/>
            <a:headEnd/>
            <a:tailEnd/>
          </a:ln>
        </p:spPr>
        <p:txBody>
          <a:bodyPr/>
          <a:lstStyle/>
          <a:p>
            <a:fld id="{14632B74-C238-4AD5-8B35-466BE642E962}" type="slidenum">
              <a:rPr lang="en-US" smtClean="0">
                <a:latin typeface="Calibri" pitchFamily="34" charset="0"/>
                <a:ea typeface="ヒラギノ角ゴ Pro W3"/>
                <a:cs typeface="ヒラギノ角ゴ Pro W3"/>
              </a:rPr>
              <a:pPr/>
              <a:t>21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Ask how a catalog marketer like Victoria’s Secret might run an experiment on a direct mail offer. </a:t>
            </a:r>
          </a:p>
          <a:p>
            <a:r>
              <a:rPr lang="en-US" smtClean="0"/>
              <a:t>Students will realize they might change the copy, offer, envelope, and other parts of the direct mail piece.</a:t>
            </a:r>
          </a:p>
          <a:p>
            <a:endParaRPr lang="en-US" smtClean="0"/>
          </a:p>
          <a:p>
            <a:r>
              <a:rPr lang="en-US" smtClean="0"/>
              <a:t> Observation is best suited for exploratory research and surveys for descriptive research, </a:t>
            </a:r>
            <a:r>
              <a:rPr lang="en-US" b="1" smtClean="0"/>
              <a:t>experimental research</a:t>
            </a:r>
            <a:r>
              <a:rPr lang="en-US" smtClean="0"/>
              <a:t> is best suited for gathering causal information. Experiments involve selecting matched groups of subjects, giving them different treatments, controlling unrelated factors, and checking for differences in group responses. Thus, experimental research tries to explain cause-and-effect relationships.</a:t>
            </a:r>
          </a:p>
          <a:p>
            <a:r>
              <a:rPr lang="en-US" smtClean="0"/>
              <a:t>For example, before adding a new sandwich to its menu, McDonald’s might use experiments to test the effects on sales of two different prices it might charge. It could introduce the new sandwich at one price in one city and at another price in another city. If the cities are similar, and if all other marketing efforts for the sandwich are the same, then differences in sales in the two cities could be related to the price charged.</a:t>
            </a:r>
          </a:p>
          <a:p>
            <a:endParaRPr lang="en-US" smtClean="0"/>
          </a:p>
        </p:txBody>
      </p:sp>
      <p:sp>
        <p:nvSpPr>
          <p:cNvPr id="55299" name="Slide Number Placeholder 3"/>
          <p:cNvSpPr>
            <a:spLocks noGrp="1"/>
          </p:cNvSpPr>
          <p:nvPr>
            <p:ph type="sldNum" sz="quarter" idx="5"/>
          </p:nvPr>
        </p:nvSpPr>
        <p:spPr bwMode="auto">
          <a:noFill/>
          <a:ln>
            <a:miter lim="800000"/>
            <a:headEnd/>
            <a:tailEnd/>
          </a:ln>
        </p:spPr>
        <p:txBody>
          <a:bodyPr/>
          <a:lstStyle/>
          <a:p>
            <a:fld id="{6AB8220E-712B-4D11-B876-9506E796BBF6}" type="slidenum">
              <a:rPr lang="en-US" smtClean="0">
                <a:latin typeface="Calibri" pitchFamily="34" charset="0"/>
                <a:ea typeface="ヒラギノ角ゴ Pro W3"/>
                <a:cs typeface="ヒラギノ角ゴ Pro W3"/>
              </a:rPr>
              <a:pPr/>
              <a:t>22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a:lstStyle/>
          <a:p>
            <a:r>
              <a:rPr lang="en-US" smtClean="0"/>
              <a:t>Marketing researchers usually draw conclusions about large groups of consumers by studying a small sample of the total consumer population. </a:t>
            </a:r>
          </a:p>
          <a:p>
            <a:r>
              <a:rPr lang="en-US" smtClean="0"/>
              <a:t>Ideally, the sample should be representative so that the researcher can make accurate estimates of the thoughts and behaviors of the larger population.</a:t>
            </a:r>
          </a:p>
          <a:p>
            <a:r>
              <a:rPr lang="en-US" smtClean="0"/>
              <a:t>Designing the sample requires three decisions. First, </a:t>
            </a:r>
            <a:r>
              <a:rPr lang="en-US" i="1" smtClean="0"/>
              <a:t>who</a:t>
            </a:r>
            <a:r>
              <a:rPr lang="en-US" smtClean="0"/>
              <a:t> is to be studied (what </a:t>
            </a:r>
            <a:r>
              <a:rPr lang="en-US" i="1" smtClean="0"/>
              <a:t>sampling unit</a:t>
            </a:r>
            <a:r>
              <a:rPr lang="en-US" smtClean="0"/>
              <a:t>)? The answer to this question is not always obvious. For example, to learn about the decision-making process for a family automobile purchase, should the subject be the husband, the wife, other family members, dealership salespeople, or all of these? Second, </a:t>
            </a:r>
            <a:r>
              <a:rPr lang="en-US" i="1" smtClean="0"/>
              <a:t>how many</a:t>
            </a:r>
            <a:r>
              <a:rPr lang="en-US" smtClean="0"/>
              <a:t> people should be included (what </a:t>
            </a:r>
            <a:r>
              <a:rPr lang="en-US" i="1" smtClean="0"/>
              <a:t>sample size</a:t>
            </a:r>
            <a:r>
              <a:rPr lang="en-US" smtClean="0"/>
              <a:t>)? Large samples give more reliable results than small samples. However, larger samples usually cost more, and it is not necessary to sample the entire target market or even a large portion to get reliable results.</a:t>
            </a:r>
          </a:p>
          <a:p>
            <a:endParaRPr lang="en-US" smtClean="0"/>
          </a:p>
        </p:txBody>
      </p:sp>
      <p:sp>
        <p:nvSpPr>
          <p:cNvPr id="65539" name="Slide Number Placeholder 3"/>
          <p:cNvSpPr>
            <a:spLocks noGrp="1"/>
          </p:cNvSpPr>
          <p:nvPr>
            <p:ph type="sldNum" sz="quarter" idx="5"/>
          </p:nvPr>
        </p:nvSpPr>
        <p:spPr bwMode="auto">
          <a:noFill/>
          <a:ln>
            <a:miter lim="800000"/>
            <a:headEnd/>
            <a:tailEnd/>
          </a:ln>
        </p:spPr>
        <p:txBody>
          <a:bodyPr/>
          <a:lstStyle/>
          <a:p>
            <a:fld id="{A10C9C58-A600-4063-9435-ECC337F9420A}" type="slidenum">
              <a:rPr lang="en-US" smtClean="0">
                <a:latin typeface="Calibri" pitchFamily="34" charset="0"/>
                <a:ea typeface="ヒラギノ角ゴ Pro W3"/>
                <a:cs typeface="ヒラギノ角ゴ Pro W3"/>
              </a:rPr>
              <a:pPr/>
              <a:t>23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49986BE5-A08E-434D-B864-4197529DC89A}" type="slidenum">
              <a:rPr lang="en-US" smtClean="0"/>
              <a:pPr/>
              <a:t>24</a:t>
            </a:fld>
            <a:endParaRPr lang="en-US" smtClean="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noTextEdit="1"/>
          </p:cNvSpPr>
          <p:nvPr>
            <p:ph type="sldImg"/>
          </p:nvPr>
        </p:nvSpPr>
        <p:spPr bwMode="auto">
          <a:noFill/>
          <a:ln>
            <a:solidFill>
              <a:srgbClr val="000000"/>
            </a:solidFill>
            <a:miter lim="800000"/>
            <a:headEnd/>
            <a:tailEnd/>
          </a:ln>
        </p:spPr>
      </p:sp>
      <p:sp>
        <p:nvSpPr>
          <p:cNvPr id="69634" name="Notes Placeholder 2"/>
          <p:cNvSpPr>
            <a:spLocks noGrp="1"/>
          </p:cNvSpPr>
          <p:nvPr>
            <p:ph type="body" idx="1"/>
          </p:nvPr>
        </p:nvSpPr>
        <p:spPr bwMode="auto">
          <a:noFill/>
        </p:spPr>
        <p:txBody>
          <a:bodyPr/>
          <a:lstStyle/>
          <a:p>
            <a:r>
              <a:rPr lang="en-US" smtClean="0"/>
              <a:t>In collecting primary data, marketing researchers have a choice of two main research instruments: </a:t>
            </a:r>
            <a:r>
              <a:rPr lang="en-US" i="1" smtClean="0"/>
              <a:t>questionnaires</a:t>
            </a:r>
            <a:r>
              <a:rPr lang="en-US" smtClean="0"/>
              <a:t> and </a:t>
            </a:r>
            <a:r>
              <a:rPr lang="en-US" i="1" smtClean="0"/>
              <a:t>mechanical devices</a:t>
            </a:r>
            <a:r>
              <a:rPr lang="en-US" smtClean="0"/>
              <a:t>.</a:t>
            </a:r>
          </a:p>
          <a:p>
            <a:r>
              <a:rPr lang="en-US" b="1" smtClean="0"/>
              <a:t>Questionnaires.</a:t>
            </a:r>
            <a:r>
              <a:rPr lang="en-US" smtClean="0"/>
              <a:t> The questionnaire is by far the most common instrument, whether administered in person, by phone, by e-mail, or online.</a:t>
            </a:r>
          </a:p>
          <a:p>
            <a:endParaRPr lang="en-US" smtClean="0"/>
          </a:p>
          <a:p>
            <a:r>
              <a:rPr lang="en-US" smtClean="0"/>
              <a:t>Researchers should also use care in the </a:t>
            </a:r>
            <a:r>
              <a:rPr lang="en-US" i="1" smtClean="0"/>
              <a:t>wording</a:t>
            </a:r>
            <a:r>
              <a:rPr lang="en-US" smtClean="0"/>
              <a:t> and </a:t>
            </a:r>
            <a:r>
              <a:rPr lang="en-US" i="1" smtClean="0"/>
              <a:t>ordering</a:t>
            </a:r>
            <a:r>
              <a:rPr lang="en-US" smtClean="0"/>
              <a:t> of questions. They should use simple, direct, and unbiased wording. Questions should be arranged in a logical order. The first question should create interest if possible, and difficult or personal questions should be asked last so that respondents do not become defensive.</a:t>
            </a:r>
          </a:p>
          <a:p>
            <a:endParaRPr lang="en-US" smtClean="0"/>
          </a:p>
        </p:txBody>
      </p:sp>
      <p:sp>
        <p:nvSpPr>
          <p:cNvPr id="69635" name="Slide Number Placeholder 3"/>
          <p:cNvSpPr>
            <a:spLocks noGrp="1"/>
          </p:cNvSpPr>
          <p:nvPr>
            <p:ph type="sldNum" sz="quarter" idx="5"/>
          </p:nvPr>
        </p:nvSpPr>
        <p:spPr bwMode="auto">
          <a:noFill/>
          <a:ln>
            <a:miter lim="800000"/>
            <a:headEnd/>
            <a:tailEnd/>
          </a:ln>
        </p:spPr>
        <p:txBody>
          <a:bodyPr/>
          <a:lstStyle/>
          <a:p>
            <a:fld id="{203314AB-0EFE-4314-AD61-D7B812A1F3E4}" type="slidenum">
              <a:rPr lang="en-US" smtClean="0">
                <a:latin typeface="Calibri" pitchFamily="34" charset="0"/>
                <a:ea typeface="ヒラギノ角ゴ Pro W3"/>
                <a:cs typeface="ヒラギノ角ゴ Pro W3"/>
              </a:rPr>
              <a:pPr/>
              <a:t>25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6C1D8F29-9982-4E2F-8CBA-F2702DCAFEB4}" type="slidenum">
              <a:rPr lang="en-US" smtClean="0"/>
              <a:pPr/>
              <a:t>26</a:t>
            </a:fld>
            <a:endParaRPr 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495CD22E-EBED-4456-A15F-19D5844D6405}" type="slidenum">
              <a:rPr lang="en-US" smtClean="0"/>
              <a:pPr/>
              <a:t>27</a:t>
            </a:fld>
            <a:endParaRPr 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7B85485F-41FC-4630-8BBC-DE6467922129}" type="slidenum">
              <a:rPr lang="en-US" smtClean="0"/>
              <a:pPr/>
              <a:t>28</a:t>
            </a:fld>
            <a:endParaRPr 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97D7D251-908F-4392-BFF1-C28274F53378}" type="slidenum">
              <a:rPr lang="en-US" smtClean="0"/>
              <a:pPr/>
              <a:t>29</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5D180385-2E10-40FF-B53C-9209098ECAD9}" type="slidenum">
              <a:rPr lang="en-US" smtClean="0"/>
              <a:pPr/>
              <a:t>30</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8E1301F3-BB15-4C8A-8B22-60A72DC39D75}" type="slidenum">
              <a:rPr lang="en-US" smtClean="0"/>
              <a:pPr/>
              <a:t>31</a:t>
            </a:fld>
            <a:endParaRPr 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3C7F9946-BE8E-4AD1-A113-02BDB502C81A}" type="slidenum">
              <a:rPr lang="en-US" smtClean="0"/>
              <a:pPr/>
              <a:t>32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DEDEACA9-C2E1-41AE-8459-CF3F017E65A7}" type="slidenum">
              <a:rPr lang="en-US" smtClean="0"/>
              <a:pPr/>
              <a:t>33</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06473290-1168-4C1C-AD73-2A8880B1C611}" type="slidenum">
              <a:rPr lang="en-US" smtClean="0"/>
              <a:pPr/>
              <a:t>34</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A15B2BD4-D1A2-4168-9125-B8CC294F40D8}" type="slidenum">
              <a:rPr lang="en-US" smtClean="0"/>
              <a:pPr/>
              <a:t>35</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A2BDAA21-0B3D-4FF9-843B-1CF92C4CB98F}" type="slidenum">
              <a:rPr lang="en-US" smtClean="0"/>
              <a:pPr/>
              <a:t>36</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DBCC9155-B654-4007-B838-3F9CB205F29D}" type="slidenum">
              <a:rPr lang="en-US" smtClean="0"/>
              <a:pPr/>
              <a:t>37</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5AF13488-FCD1-44FB-AA06-60A553CE77DA}" type="slidenum">
              <a:rPr lang="en-US" smtClean="0"/>
              <a:pPr/>
              <a:t>38</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39</a:t>
            </a:fld>
            <a:endParaRPr lang="en-GB"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3/14/2013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3/14/2013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3/14/2013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3/14/2013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theme" Target="../theme/theme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3/14/2013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09" r:id="rId13"/>
    <p:sldLayoutId id="2147484011" r:id="rId14"/>
    <p:sldLayoutId id="2147484012" r:id="rId15"/>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3.xml"/><Relationship Id="rId2" Type="http://schemas.openxmlformats.org/officeDocument/2006/relationships/notesSlide" Target="../notesSlides/notesSlide14.xml"/><Relationship Id="rId1" Type="http://schemas.openxmlformats.org/officeDocument/2006/relationships/slideLayout" Target="../slideLayouts/slideLayout26.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4.xml"/><Relationship Id="rId2" Type="http://schemas.openxmlformats.org/officeDocument/2006/relationships/notesSlide" Target="../notesSlides/notesSlide19.xml"/><Relationship Id="rId1" Type="http://schemas.openxmlformats.org/officeDocument/2006/relationships/slideLayout" Target="../slideLayouts/slideLayout2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5.xml"/><Relationship Id="rId2" Type="http://schemas.openxmlformats.org/officeDocument/2006/relationships/notesSlide" Target="../notesSlides/notesSlide25.xml"/><Relationship Id="rId1" Type="http://schemas.openxmlformats.org/officeDocument/2006/relationships/slideLayout" Target="../slideLayouts/slideLayout25.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124200"/>
            <a:ext cx="7848600" cy="1524000"/>
          </a:xfrm>
        </p:spPr>
        <p:txBody>
          <a:bodyPr>
            <a:noAutofit/>
          </a:bodyPr>
          <a:lstStyle/>
          <a:p>
            <a:r>
              <a:rPr lang="en-US" dirty="0" smtClean="0">
                <a:solidFill>
                  <a:srgbClr val="000066"/>
                </a:solidFill>
              </a:rPr>
              <a:t/>
            </a:r>
            <a:br>
              <a:rPr lang="en-US" dirty="0" smtClean="0">
                <a:solidFill>
                  <a:srgbClr val="000066"/>
                </a:solidFill>
              </a:rPr>
            </a:br>
            <a:r>
              <a:rPr lang="en-US" b="1" dirty="0" smtClean="0">
                <a:solidFill>
                  <a:srgbClr val="000066"/>
                </a:solidFill>
              </a:rPr>
              <a:t>Managing Marketing Information to Gain Customer Insights</a:t>
            </a:r>
            <a:br>
              <a:rPr lang="en-US" b="1" dirty="0" smtClean="0">
                <a:solidFill>
                  <a:srgbClr val="000066"/>
                </a:solidFill>
              </a:rPr>
            </a:br>
            <a:r>
              <a:rPr lang="en-US" sz="3600" dirty="0" smtClean="0">
                <a:solidFill>
                  <a:srgbClr val="000066"/>
                </a:solidFill>
              </a:rPr>
              <a:t>Part-1</a:t>
            </a:r>
            <a:r>
              <a:rPr lang="en-US" dirty="0" smtClean="0"/>
              <a:t/>
            </a:r>
            <a:br>
              <a:rPr lang="en-US" dirty="0" smtClean="0"/>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LECTURE-6</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143000"/>
            <a:ext cx="8001000" cy="4724400"/>
          </a:xfrm>
        </p:spPr>
        <p:txBody>
          <a:bodyPr>
            <a:noAutofit/>
          </a:bodyPr>
          <a:lstStyle/>
          <a:p>
            <a:pPr marL="609600" indent="-609600">
              <a:lnSpc>
                <a:spcPct val="90000"/>
              </a:lnSpc>
              <a:buClr>
                <a:srgbClr val="000066"/>
              </a:buClr>
              <a:buFont typeface="Wingdings" pitchFamily="2" charset="2"/>
              <a:buChar char="§"/>
            </a:pPr>
            <a:r>
              <a:rPr lang="en-US" sz="2800" dirty="0" smtClean="0"/>
              <a:t>Marketing Information and Customer Insights</a:t>
            </a:r>
          </a:p>
          <a:p>
            <a:pPr marL="609600" indent="-609600">
              <a:lnSpc>
                <a:spcPct val="90000"/>
              </a:lnSpc>
              <a:buClr>
                <a:srgbClr val="000066"/>
              </a:buClr>
              <a:buNone/>
            </a:pPr>
            <a:endParaRPr lang="en-US" sz="2800" dirty="0" smtClean="0"/>
          </a:p>
          <a:p>
            <a:pPr marL="609600" indent="-609600">
              <a:lnSpc>
                <a:spcPct val="90000"/>
              </a:lnSpc>
              <a:buClr>
                <a:srgbClr val="000066"/>
              </a:buClr>
              <a:buFont typeface="Wingdings" pitchFamily="2" charset="2"/>
              <a:buChar char="§"/>
            </a:pPr>
            <a:r>
              <a:rPr lang="en-US" sz="2800" dirty="0" smtClean="0"/>
              <a:t>Assessing Marketing Information Needs</a:t>
            </a:r>
          </a:p>
          <a:p>
            <a:pPr marL="609600" indent="-609600">
              <a:lnSpc>
                <a:spcPct val="90000"/>
              </a:lnSpc>
              <a:buClr>
                <a:srgbClr val="000066"/>
              </a:buClr>
              <a:buNone/>
            </a:pPr>
            <a:endParaRPr lang="en-US" sz="2800" dirty="0" smtClean="0"/>
          </a:p>
          <a:p>
            <a:pPr marL="609600" indent="-609600">
              <a:lnSpc>
                <a:spcPct val="90000"/>
              </a:lnSpc>
              <a:buClr>
                <a:srgbClr val="000066"/>
              </a:buClr>
              <a:buFont typeface="Wingdings" pitchFamily="2" charset="2"/>
              <a:buChar char="§"/>
            </a:pPr>
            <a:r>
              <a:rPr lang="en-US" sz="2800" dirty="0" smtClean="0"/>
              <a:t>Developing Marketing Information</a:t>
            </a:r>
          </a:p>
          <a:p>
            <a:pPr marL="609600" indent="-609600">
              <a:lnSpc>
                <a:spcPct val="90000"/>
              </a:lnSpc>
              <a:buClr>
                <a:srgbClr val="000066"/>
              </a:buClr>
              <a:buNone/>
            </a:pPr>
            <a:endParaRPr lang="en-US" sz="2800" dirty="0" smtClean="0"/>
          </a:p>
          <a:p>
            <a:pPr marL="609600" indent="-609600">
              <a:lnSpc>
                <a:spcPct val="90000"/>
              </a:lnSpc>
              <a:buClr>
                <a:srgbClr val="000066"/>
              </a:buClr>
              <a:buFont typeface="Wingdings" pitchFamily="2" charset="2"/>
              <a:buChar char="§"/>
            </a:pPr>
            <a:r>
              <a:rPr lang="en-US" sz="2800" dirty="0" smtClean="0"/>
              <a:t>Marketing Research</a:t>
            </a:r>
          </a:p>
          <a:p>
            <a:pPr marL="609600" indent="-609600">
              <a:lnSpc>
                <a:spcPct val="90000"/>
              </a:lnSpc>
              <a:buClr>
                <a:srgbClr val="000066"/>
              </a:buClr>
              <a:buNone/>
            </a:pPr>
            <a:endParaRPr lang="en-US" sz="2800" dirty="0" smtClean="0"/>
          </a:p>
          <a:p>
            <a:pPr marL="609600" indent="-609600">
              <a:lnSpc>
                <a:spcPct val="90000"/>
              </a:lnSpc>
              <a:buClr>
                <a:srgbClr val="000066"/>
              </a:buClr>
              <a:buFont typeface="Wingdings" pitchFamily="2" charset="2"/>
              <a:buChar char="§"/>
            </a:pPr>
            <a:r>
              <a:rPr lang="en-US" sz="2800" dirty="0" smtClean="0"/>
              <a:t>Analyzing and Using Marketing Information</a:t>
            </a:r>
          </a:p>
          <a:p>
            <a:pPr marL="609600" indent="-609600">
              <a:lnSpc>
                <a:spcPct val="90000"/>
              </a:lnSpc>
              <a:buClr>
                <a:srgbClr val="000066"/>
              </a:buClr>
              <a:buNone/>
            </a:pPr>
            <a:endParaRPr lang="en-US" sz="2800" dirty="0" smtClean="0"/>
          </a:p>
          <a:p>
            <a:pPr marL="609600" indent="-609600">
              <a:lnSpc>
                <a:spcPct val="90000"/>
              </a:lnSpc>
              <a:buClr>
                <a:srgbClr val="000066"/>
              </a:buClr>
              <a:buFont typeface="Wingdings" pitchFamily="2" charset="2"/>
              <a:buChar char="§"/>
            </a:pPr>
            <a:r>
              <a:rPr lang="en-US" sz="2800" dirty="0" smtClean="0"/>
              <a:t>Other Marketing Information Considerations</a:t>
            </a:r>
          </a:p>
        </p:txBody>
      </p:sp>
      <p:sp>
        <p:nvSpPr>
          <p:cNvPr id="14339" name="Text Placeholder 3"/>
          <p:cNvSpPr>
            <a:spLocks noGrp="1"/>
          </p:cNvSpPr>
          <p:nvPr>
            <p:ph type="body" sz="quarter" idx="13"/>
          </p:nvPr>
        </p:nvSpPr>
        <p:spPr>
          <a:xfrm>
            <a:off x="914400" y="3048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2" dur="500"/>
                                        <p:tgtEl>
                                          <p:spTgt spid="14338">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17" dur="500"/>
                                        <p:tgtEl>
                                          <p:spTgt spid="14338">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338">
                                            <p:txEl>
                                              <p:pRg st="6" end="6"/>
                                            </p:txEl>
                                          </p:spTgt>
                                        </p:tgtEl>
                                        <p:attrNameLst>
                                          <p:attrName>style.visibility</p:attrName>
                                        </p:attrNameLst>
                                      </p:cBhvr>
                                      <p:to>
                                        <p:strVal val="visible"/>
                                      </p:to>
                                    </p:set>
                                    <p:animEffect transition="in" filter="checkerboard(across)">
                                      <p:cBhvr>
                                        <p:cTn id="22" dur="500"/>
                                        <p:tgtEl>
                                          <p:spTgt spid="14338">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4338">
                                            <p:txEl>
                                              <p:pRg st="8" end="8"/>
                                            </p:txEl>
                                          </p:spTgt>
                                        </p:tgtEl>
                                        <p:attrNameLst>
                                          <p:attrName>style.visibility</p:attrName>
                                        </p:attrNameLst>
                                      </p:cBhvr>
                                      <p:to>
                                        <p:strVal val="visible"/>
                                      </p:to>
                                    </p:set>
                                    <p:animEffect transition="in" filter="checkerboard(across)">
                                      <p:cBhvr>
                                        <p:cTn id="27" dur="500"/>
                                        <p:tgtEl>
                                          <p:spTgt spid="14338">
                                            <p:txEl>
                                              <p:pRg st="8" end="8"/>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14338">
                                            <p:txEl>
                                              <p:pRg st="10" end="10"/>
                                            </p:txEl>
                                          </p:spTgt>
                                        </p:tgtEl>
                                        <p:attrNameLst>
                                          <p:attrName>style.visibility</p:attrName>
                                        </p:attrNameLst>
                                      </p:cBhvr>
                                      <p:to>
                                        <p:strVal val="visible"/>
                                      </p:to>
                                    </p:set>
                                    <p:animEffect transition="in" filter="checkerboard(across)">
                                      <p:cBhvr>
                                        <p:cTn id="32" dur="500"/>
                                        <p:tgtEl>
                                          <p:spTgt spid="1433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p:txBody>
          <a:bodyPr>
            <a:noAutofit/>
          </a:bodyPr>
          <a:lstStyle/>
          <a:p>
            <a:r>
              <a:rPr lang="en-US" sz="4000" b="1" dirty="0" smtClean="0">
                <a:solidFill>
                  <a:srgbClr val="000066"/>
                </a:solidFill>
              </a:rPr>
              <a:t>Marketing Information and Customer Insights</a:t>
            </a:r>
          </a:p>
        </p:txBody>
      </p:sp>
      <p:sp>
        <p:nvSpPr>
          <p:cNvPr id="15362" name="Content Placeholder 9"/>
          <p:cNvSpPr>
            <a:spLocks noGrp="1"/>
          </p:cNvSpPr>
          <p:nvPr>
            <p:ph idx="1"/>
          </p:nvPr>
        </p:nvSpPr>
        <p:spPr>
          <a:xfrm>
            <a:off x="685800" y="2362200"/>
            <a:ext cx="7772400" cy="4114800"/>
          </a:xfrm>
        </p:spPr>
        <p:txBody>
          <a:bodyPr/>
          <a:lstStyle/>
          <a:p>
            <a:pPr>
              <a:buClr>
                <a:srgbClr val="000066"/>
              </a:buClr>
              <a:buFont typeface="Wingdings" pitchFamily="2" charset="2"/>
              <a:buChar char="§"/>
            </a:pPr>
            <a:r>
              <a:rPr lang="en-US" dirty="0" smtClean="0"/>
              <a:t>Fresh and deep insights into customers needs and wants</a:t>
            </a:r>
          </a:p>
          <a:p>
            <a:pPr>
              <a:buClr>
                <a:srgbClr val="000066"/>
              </a:buClr>
              <a:buFont typeface="Wingdings" pitchFamily="2" charset="2"/>
              <a:buChar char="§"/>
            </a:pPr>
            <a:r>
              <a:rPr lang="en-US" dirty="0" smtClean="0"/>
              <a:t>Difficult to obtain</a:t>
            </a:r>
          </a:p>
          <a:p>
            <a:pPr lvl="1">
              <a:buClr>
                <a:srgbClr val="000066"/>
              </a:buClr>
              <a:buFont typeface="Wingdings" pitchFamily="2" charset="2"/>
              <a:buChar char="§"/>
            </a:pPr>
            <a:r>
              <a:rPr lang="en-US" dirty="0" smtClean="0"/>
              <a:t>Not obvious</a:t>
            </a:r>
          </a:p>
          <a:p>
            <a:pPr lvl="1">
              <a:buClr>
                <a:srgbClr val="000066"/>
              </a:buClr>
              <a:buFont typeface="Wingdings" pitchFamily="2" charset="2"/>
              <a:buChar char="§"/>
            </a:pPr>
            <a:r>
              <a:rPr lang="en-US" dirty="0" smtClean="0"/>
              <a:t>Customer’s unsure of their behavior</a:t>
            </a:r>
          </a:p>
          <a:p>
            <a:pPr>
              <a:buClr>
                <a:srgbClr val="000066"/>
              </a:buClr>
              <a:buFont typeface="Wingdings" pitchFamily="2" charset="2"/>
              <a:buChar char="§"/>
            </a:pPr>
            <a:r>
              <a:rPr lang="en-US" dirty="0" smtClean="0"/>
              <a:t>Better information and more effective use of existing information</a:t>
            </a:r>
          </a:p>
        </p:txBody>
      </p:sp>
      <p:sp>
        <p:nvSpPr>
          <p:cNvPr id="15363" name="Rectangle 3"/>
          <p:cNvSpPr>
            <a:spLocks noGrp="1" noChangeArrowheads="1"/>
          </p:cNvSpPr>
          <p:nvPr>
            <p:ph type="body" sz="quarter" idx="13"/>
          </p:nvPr>
        </p:nvSpPr>
        <p:spPr>
          <a:xfrm>
            <a:off x="914400" y="1524000"/>
            <a:ext cx="7162800" cy="838200"/>
          </a:xfrm>
        </p:spPr>
        <p:txBody>
          <a:bodyPr>
            <a:normAutofit/>
          </a:bodyPr>
          <a:lstStyle/>
          <a:p>
            <a:pPr>
              <a:spcBef>
                <a:spcPct val="0"/>
              </a:spcBef>
            </a:pPr>
            <a:r>
              <a:rPr lang="en-US" dirty="0" smtClean="0"/>
              <a:t>Customer Insights are: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15362">
                                            <p:txEl>
                                              <p:pRg st="0" end="0"/>
                                            </p:txEl>
                                          </p:spTgt>
                                        </p:tgtEl>
                                        <p:attrNameLst>
                                          <p:attrName>style.visibility</p:attrName>
                                        </p:attrNameLst>
                                      </p:cBhvr>
                                      <p:to>
                                        <p:strVal val="visible"/>
                                      </p:to>
                                    </p:set>
                                    <p:animEffect transition="in" filter="checkerboard(across)">
                                      <p:cBhvr>
                                        <p:cTn id="7" dur="500"/>
                                        <p:tgtEl>
                                          <p:spTgt spid="153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5362">
                                            <p:txEl>
                                              <p:pRg st="1" end="1"/>
                                            </p:txEl>
                                          </p:spTgt>
                                        </p:tgtEl>
                                        <p:attrNameLst>
                                          <p:attrName>style.visibility</p:attrName>
                                        </p:attrNameLst>
                                      </p:cBhvr>
                                      <p:to>
                                        <p:strVal val="visible"/>
                                      </p:to>
                                    </p:set>
                                    <p:animEffect transition="in" filter="checkerboard(across)">
                                      <p:cBhvr>
                                        <p:cTn id="12" dur="500"/>
                                        <p:tgtEl>
                                          <p:spTgt spid="153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5362">
                                            <p:txEl>
                                              <p:pRg st="2" end="2"/>
                                            </p:txEl>
                                          </p:spTgt>
                                        </p:tgtEl>
                                        <p:attrNameLst>
                                          <p:attrName>style.visibility</p:attrName>
                                        </p:attrNameLst>
                                      </p:cBhvr>
                                      <p:to>
                                        <p:strVal val="visible"/>
                                      </p:to>
                                    </p:set>
                                    <p:animEffect transition="in" filter="checkerboard(across)">
                                      <p:cBhvr>
                                        <p:cTn id="17" dur="500"/>
                                        <p:tgtEl>
                                          <p:spTgt spid="1536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15362">
                                            <p:txEl>
                                              <p:pRg st="3" end="3"/>
                                            </p:txEl>
                                          </p:spTgt>
                                        </p:tgtEl>
                                        <p:attrNameLst>
                                          <p:attrName>style.visibility</p:attrName>
                                        </p:attrNameLst>
                                      </p:cBhvr>
                                      <p:to>
                                        <p:strVal val="visible"/>
                                      </p:to>
                                    </p:set>
                                    <p:animEffect transition="in" filter="checkerboard(across)">
                                      <p:cBhvr>
                                        <p:cTn id="22" dur="500"/>
                                        <p:tgtEl>
                                          <p:spTgt spid="1536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15362">
                                            <p:txEl>
                                              <p:pRg st="4" end="4"/>
                                            </p:txEl>
                                          </p:spTgt>
                                        </p:tgtEl>
                                        <p:attrNameLst>
                                          <p:attrName>style.visibility</p:attrName>
                                        </p:attrNameLst>
                                      </p:cBhvr>
                                      <p:to>
                                        <p:strVal val="visible"/>
                                      </p:to>
                                    </p:set>
                                    <p:animEffect transition="in" filter="checkerboard(across)">
                                      <p:cBhvr>
                                        <p:cTn id="27" dur="500"/>
                                        <p:tgtEl>
                                          <p:spTgt spid="1536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09" name="Rectangle 2"/>
          <p:cNvSpPr>
            <a:spLocks noGrp="1" noChangeArrowheads="1"/>
          </p:cNvSpPr>
          <p:nvPr>
            <p:ph type="title"/>
          </p:nvPr>
        </p:nvSpPr>
        <p:spPr/>
        <p:txBody>
          <a:bodyPr>
            <a:noAutofit/>
          </a:bodyPr>
          <a:lstStyle/>
          <a:p>
            <a:r>
              <a:rPr lang="en-US" sz="4000" b="1" dirty="0" smtClean="0">
                <a:solidFill>
                  <a:srgbClr val="000066"/>
                </a:solidFill>
              </a:rPr>
              <a:t>Marketing Information and Customer Insights</a:t>
            </a:r>
          </a:p>
        </p:txBody>
      </p:sp>
      <p:sp>
        <p:nvSpPr>
          <p:cNvPr id="17410" name="Content Placeholder 9"/>
          <p:cNvSpPr>
            <a:spLocks noGrp="1"/>
          </p:cNvSpPr>
          <p:nvPr>
            <p:ph idx="1"/>
          </p:nvPr>
        </p:nvSpPr>
        <p:spPr>
          <a:xfrm>
            <a:off x="685800" y="2286000"/>
            <a:ext cx="4724400" cy="4114800"/>
          </a:xfrm>
        </p:spPr>
        <p:txBody>
          <a:bodyPr/>
          <a:lstStyle/>
          <a:p>
            <a:pPr>
              <a:buClr>
                <a:srgbClr val="000066"/>
              </a:buClr>
              <a:buFont typeface="Wingdings" pitchFamily="2" charset="2"/>
              <a:buChar char="§"/>
            </a:pPr>
            <a:r>
              <a:rPr lang="en-US" dirty="0" smtClean="0"/>
              <a:t>Companies are forming customer insights teams</a:t>
            </a:r>
          </a:p>
          <a:p>
            <a:pPr lvl="1">
              <a:buClr>
                <a:srgbClr val="000066"/>
              </a:buClr>
              <a:buFont typeface="Wingdings" pitchFamily="2" charset="2"/>
              <a:buChar char="§"/>
            </a:pPr>
            <a:r>
              <a:rPr lang="en-US" sz="2400" dirty="0" smtClean="0"/>
              <a:t>Include all company functional areas</a:t>
            </a:r>
          </a:p>
          <a:p>
            <a:pPr lvl="1">
              <a:buClr>
                <a:srgbClr val="000066"/>
              </a:buClr>
              <a:buFont typeface="Wingdings" pitchFamily="2" charset="2"/>
              <a:buChar char="§"/>
            </a:pPr>
            <a:r>
              <a:rPr lang="en-US" sz="2400" dirty="0" smtClean="0"/>
              <a:t>Collect information from a wide variety of sources</a:t>
            </a:r>
          </a:p>
          <a:p>
            <a:pPr lvl="1">
              <a:buClr>
                <a:srgbClr val="000066"/>
              </a:buClr>
              <a:buFont typeface="Wingdings" pitchFamily="2" charset="2"/>
              <a:buChar char="§"/>
            </a:pPr>
            <a:r>
              <a:rPr lang="en-US" sz="2400" dirty="0" smtClean="0"/>
              <a:t>Use insights to create more value for their customers</a:t>
            </a:r>
          </a:p>
          <a:p>
            <a:pPr lvl="1">
              <a:buFontTx/>
              <a:buNone/>
            </a:pPr>
            <a:endParaRPr lang="en-US" sz="2400" dirty="0" smtClean="0"/>
          </a:p>
          <a:p>
            <a:endParaRPr lang="en-US" dirty="0" smtClean="0"/>
          </a:p>
        </p:txBody>
      </p:sp>
      <p:sp>
        <p:nvSpPr>
          <p:cNvPr id="17411" name="Rectangle 3"/>
          <p:cNvSpPr>
            <a:spLocks noGrp="1" noChangeArrowheads="1"/>
          </p:cNvSpPr>
          <p:nvPr>
            <p:ph type="body" sz="quarter" idx="13"/>
          </p:nvPr>
        </p:nvSpPr>
        <p:spPr>
          <a:xfrm>
            <a:off x="914400" y="1371600"/>
            <a:ext cx="7162800" cy="685800"/>
          </a:xfrm>
        </p:spPr>
        <p:txBody>
          <a:bodyPr>
            <a:normAutofit/>
          </a:bodyPr>
          <a:lstStyle/>
          <a:p>
            <a:pPr>
              <a:spcBef>
                <a:spcPct val="0"/>
              </a:spcBef>
            </a:pPr>
            <a:r>
              <a:rPr lang="en-US" dirty="0" smtClean="0"/>
              <a:t>Customer Insights</a:t>
            </a:r>
          </a:p>
        </p:txBody>
      </p:sp>
      <p:pic>
        <p:nvPicPr>
          <p:cNvPr id="17412" name="Picture 2"/>
          <p:cNvPicPr>
            <a:picLocks noChangeAspect="1" noChangeArrowheads="1"/>
          </p:cNvPicPr>
          <p:nvPr/>
        </p:nvPicPr>
        <p:blipFill>
          <a:blip r:embed="rId3"/>
          <a:srcRect/>
          <a:stretch>
            <a:fillRect/>
          </a:stretch>
        </p:blipFill>
        <p:spPr bwMode="auto">
          <a:xfrm>
            <a:off x="6019800" y="2933700"/>
            <a:ext cx="2568575" cy="22479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7410">
                                            <p:txEl>
                                              <p:pRg st="0" end="0"/>
                                            </p:txEl>
                                          </p:spTgt>
                                        </p:tgtEl>
                                        <p:attrNameLst>
                                          <p:attrName>style.visibility</p:attrName>
                                        </p:attrNameLst>
                                      </p:cBhvr>
                                      <p:to>
                                        <p:strVal val="visible"/>
                                      </p:to>
                                    </p:set>
                                    <p:animEffect transition="in" filter="checkerboard(across)">
                                      <p:cBhvr>
                                        <p:cTn id="7" dur="500"/>
                                        <p:tgtEl>
                                          <p:spTgt spid="174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7410">
                                            <p:txEl>
                                              <p:pRg st="1" end="1"/>
                                            </p:txEl>
                                          </p:spTgt>
                                        </p:tgtEl>
                                        <p:attrNameLst>
                                          <p:attrName>style.visibility</p:attrName>
                                        </p:attrNameLst>
                                      </p:cBhvr>
                                      <p:to>
                                        <p:strVal val="visible"/>
                                      </p:to>
                                    </p:set>
                                    <p:animEffect transition="in" filter="checkerboard(across)">
                                      <p:cBhvr>
                                        <p:cTn id="12" dur="500"/>
                                        <p:tgtEl>
                                          <p:spTgt spid="174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7410">
                                            <p:txEl>
                                              <p:pRg st="2" end="2"/>
                                            </p:txEl>
                                          </p:spTgt>
                                        </p:tgtEl>
                                        <p:attrNameLst>
                                          <p:attrName>style.visibility</p:attrName>
                                        </p:attrNameLst>
                                      </p:cBhvr>
                                      <p:to>
                                        <p:strVal val="visible"/>
                                      </p:to>
                                    </p:set>
                                    <p:animEffect transition="in" filter="checkerboard(across)">
                                      <p:cBhvr>
                                        <p:cTn id="17" dur="500"/>
                                        <p:tgtEl>
                                          <p:spTgt spid="174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7410">
                                            <p:txEl>
                                              <p:pRg st="3" end="3"/>
                                            </p:txEl>
                                          </p:spTgt>
                                        </p:tgtEl>
                                        <p:attrNameLst>
                                          <p:attrName>style.visibility</p:attrName>
                                        </p:attrNameLst>
                                      </p:cBhvr>
                                      <p:to>
                                        <p:strVal val="visible"/>
                                      </p:to>
                                    </p:set>
                                    <p:animEffect transition="in" filter="checkerboard(across)">
                                      <p:cBhvr>
                                        <p:cTn id="22" dur="500"/>
                                        <p:tgtEl>
                                          <p:spTgt spid="17410">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17412"/>
                                        </p:tgtEl>
                                        <p:attrNameLst>
                                          <p:attrName>style.visibility</p:attrName>
                                        </p:attrNameLst>
                                      </p:cBhvr>
                                      <p:to>
                                        <p:strVal val="visible"/>
                                      </p:to>
                                    </p:set>
                                    <p:animEffect transition="in" filter="checkerboard(across)">
                                      <p:cBhvr>
                                        <p:cTn id="25" dur="500"/>
                                        <p:tgtEl>
                                          <p:spTgt spid="17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build="p"/>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p:txBody>
          <a:bodyPr>
            <a:noAutofit/>
          </a:bodyPr>
          <a:lstStyle/>
          <a:p>
            <a:r>
              <a:rPr lang="en-US" sz="4000" b="1" dirty="0" smtClean="0">
                <a:solidFill>
                  <a:srgbClr val="000066"/>
                </a:solidFill>
              </a:rPr>
              <a:t>Marketing Information and Customer Insights</a:t>
            </a:r>
          </a:p>
        </p:txBody>
      </p:sp>
      <p:sp>
        <p:nvSpPr>
          <p:cNvPr id="19458" name="Content Placeholder 9"/>
          <p:cNvSpPr>
            <a:spLocks noGrp="1"/>
          </p:cNvSpPr>
          <p:nvPr>
            <p:ph idx="1"/>
          </p:nvPr>
        </p:nvSpPr>
        <p:spPr>
          <a:xfrm>
            <a:off x="685800" y="2514600"/>
            <a:ext cx="7772400" cy="3581400"/>
          </a:xfrm>
        </p:spPr>
        <p:txBody>
          <a:bodyPr/>
          <a:lstStyle/>
          <a:p>
            <a:pPr marL="533400" indent="-533400">
              <a:lnSpc>
                <a:spcPct val="90000"/>
              </a:lnSpc>
              <a:buFontTx/>
              <a:buNone/>
            </a:pPr>
            <a:r>
              <a:rPr lang="en-US" sz="3600" b="1" dirty="0" smtClean="0"/>
              <a:t>Marketing information system</a:t>
            </a:r>
            <a:r>
              <a:rPr lang="en-US" sz="3600" dirty="0" smtClean="0"/>
              <a:t> </a:t>
            </a:r>
            <a:r>
              <a:rPr lang="en-US" sz="3600" b="1" dirty="0" smtClean="0"/>
              <a:t>(MIS)</a:t>
            </a:r>
            <a:r>
              <a:rPr lang="en-US" sz="3600" dirty="0" smtClean="0"/>
              <a:t> consists of people and procedures for:</a:t>
            </a:r>
          </a:p>
          <a:p>
            <a:pPr marL="933450" lvl="1" indent="-533400">
              <a:lnSpc>
                <a:spcPct val="90000"/>
              </a:lnSpc>
              <a:buClr>
                <a:srgbClr val="000066"/>
              </a:buClr>
              <a:buFont typeface="Wingdings" pitchFamily="2" charset="2"/>
              <a:buChar char="§"/>
            </a:pPr>
            <a:r>
              <a:rPr lang="en-US" dirty="0" smtClean="0"/>
              <a:t>Assessing the information needs</a:t>
            </a:r>
          </a:p>
          <a:p>
            <a:pPr marL="933450" lvl="1" indent="-533400">
              <a:lnSpc>
                <a:spcPct val="90000"/>
              </a:lnSpc>
              <a:buClr>
                <a:srgbClr val="000066"/>
              </a:buClr>
              <a:buFont typeface="Wingdings" pitchFamily="2" charset="2"/>
              <a:buChar char="§"/>
            </a:pPr>
            <a:r>
              <a:rPr lang="en-US" dirty="0" smtClean="0"/>
              <a:t>Developing needed information</a:t>
            </a:r>
          </a:p>
          <a:p>
            <a:pPr marL="933450" lvl="1" indent="-533400">
              <a:lnSpc>
                <a:spcPct val="90000"/>
              </a:lnSpc>
              <a:buClr>
                <a:srgbClr val="000066"/>
              </a:buClr>
              <a:buFont typeface="Wingdings" pitchFamily="2" charset="2"/>
              <a:buChar char="§"/>
            </a:pPr>
            <a:r>
              <a:rPr lang="en-US" dirty="0" smtClean="0"/>
              <a:t>Helping decision makers use the information for customer </a:t>
            </a:r>
          </a:p>
          <a:p>
            <a:pPr marL="933450" lvl="1" indent="-533400"/>
            <a:endParaRPr lang="en-US" sz="3200" dirty="0" smtClean="0"/>
          </a:p>
          <a:p>
            <a:pPr marL="533400" indent="-533400"/>
            <a:endParaRPr lang="en-US" sz="3600" dirty="0" smtClean="0"/>
          </a:p>
        </p:txBody>
      </p:sp>
      <p:sp>
        <p:nvSpPr>
          <p:cNvPr id="19459" name="Rectangle 3"/>
          <p:cNvSpPr>
            <a:spLocks noGrp="1" noChangeArrowheads="1"/>
          </p:cNvSpPr>
          <p:nvPr>
            <p:ph type="body" sz="quarter" idx="13"/>
          </p:nvPr>
        </p:nvSpPr>
        <p:spPr>
          <a:xfrm>
            <a:off x="533400" y="1600200"/>
            <a:ext cx="8153400" cy="685800"/>
          </a:xfrm>
        </p:spPr>
        <p:txBody>
          <a:bodyPr>
            <a:normAutofit/>
          </a:bodyPr>
          <a:lstStyle/>
          <a:p>
            <a:pPr>
              <a:spcBef>
                <a:spcPct val="0"/>
              </a:spcBef>
            </a:pPr>
            <a:r>
              <a:rPr lang="en-US" dirty="0" smtClean="0"/>
              <a:t>Marketing Information Systems (MIS)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9458">
                                            <p:txEl>
                                              <p:pRg st="0" end="0"/>
                                            </p:txEl>
                                          </p:spTgt>
                                        </p:tgtEl>
                                        <p:attrNameLst>
                                          <p:attrName>style.visibility</p:attrName>
                                        </p:attrNameLst>
                                      </p:cBhvr>
                                      <p:to>
                                        <p:strVal val="visible"/>
                                      </p:to>
                                    </p:set>
                                    <p:animEffect transition="in" filter="checkerboard(across)">
                                      <p:cBhvr>
                                        <p:cTn id="7" dur="500"/>
                                        <p:tgtEl>
                                          <p:spTgt spid="194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9458">
                                            <p:txEl>
                                              <p:pRg st="1" end="1"/>
                                            </p:txEl>
                                          </p:spTgt>
                                        </p:tgtEl>
                                        <p:attrNameLst>
                                          <p:attrName>style.visibility</p:attrName>
                                        </p:attrNameLst>
                                      </p:cBhvr>
                                      <p:to>
                                        <p:strVal val="visible"/>
                                      </p:to>
                                    </p:set>
                                    <p:animEffect transition="in" filter="checkerboard(across)">
                                      <p:cBhvr>
                                        <p:cTn id="12" dur="500"/>
                                        <p:tgtEl>
                                          <p:spTgt spid="194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9458">
                                            <p:txEl>
                                              <p:pRg st="2" end="2"/>
                                            </p:txEl>
                                          </p:spTgt>
                                        </p:tgtEl>
                                        <p:attrNameLst>
                                          <p:attrName>style.visibility</p:attrName>
                                        </p:attrNameLst>
                                      </p:cBhvr>
                                      <p:to>
                                        <p:strVal val="visible"/>
                                      </p:to>
                                    </p:set>
                                    <p:animEffect transition="in" filter="checkerboard(across)">
                                      <p:cBhvr>
                                        <p:cTn id="17" dur="500"/>
                                        <p:tgtEl>
                                          <p:spTgt spid="1945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9458">
                                            <p:txEl>
                                              <p:pRg st="3" end="3"/>
                                            </p:txEl>
                                          </p:spTgt>
                                        </p:tgtEl>
                                        <p:attrNameLst>
                                          <p:attrName>style.visibility</p:attrName>
                                        </p:attrNameLst>
                                      </p:cBhvr>
                                      <p:to>
                                        <p:strVal val="visible"/>
                                      </p:to>
                                    </p:set>
                                    <p:animEffect transition="in" filter="checkerboard(across)">
                                      <p:cBhvr>
                                        <p:cTn id="22" dur="500"/>
                                        <p:tgtEl>
                                          <p:spTgt spid="1945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build="p"/>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5" name="Title 7"/>
          <p:cNvSpPr>
            <a:spLocks noGrp="1"/>
          </p:cNvSpPr>
          <p:nvPr>
            <p:ph type="title"/>
          </p:nvPr>
        </p:nvSpPr>
        <p:spPr/>
        <p:txBody>
          <a:bodyPr>
            <a:normAutofit/>
          </a:bodyPr>
          <a:lstStyle/>
          <a:p>
            <a:r>
              <a:rPr lang="en-US" sz="4000" b="1" dirty="0" smtClean="0">
                <a:solidFill>
                  <a:srgbClr val="000066"/>
                </a:solidFill>
              </a:rPr>
              <a:t>Marketing Information System</a:t>
            </a:r>
          </a:p>
        </p:txBody>
      </p:sp>
      <p:pic>
        <p:nvPicPr>
          <p:cNvPr id="21506" name="Picture 3" descr="fig04_01wo.jpg"/>
          <p:cNvPicPr>
            <a:picLocks noChangeAspect="1"/>
          </p:cNvPicPr>
          <p:nvPr/>
        </p:nvPicPr>
        <p:blipFill>
          <a:blip r:embed="rId3"/>
          <a:srcRect/>
          <a:stretch>
            <a:fillRect/>
          </a:stretch>
        </p:blipFill>
        <p:spPr bwMode="auto">
          <a:xfrm>
            <a:off x="304800" y="1600200"/>
            <a:ext cx="8305800" cy="4495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checkerboard(across)">
                                      <p:cBhvr>
                                        <p:cTn id="7" dur="5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noAutofit/>
          </a:bodyPr>
          <a:lstStyle/>
          <a:p>
            <a:r>
              <a:rPr lang="en-US" sz="4000" b="1" dirty="0" smtClean="0">
                <a:solidFill>
                  <a:srgbClr val="000066"/>
                </a:solidFill>
              </a:rPr>
              <a:t>Assessing Marketing Information Needs</a:t>
            </a:r>
          </a:p>
        </p:txBody>
      </p:sp>
      <p:sp>
        <p:nvSpPr>
          <p:cNvPr id="23554" name="Content Placeholder 3"/>
          <p:cNvSpPr>
            <a:spLocks noGrp="1"/>
          </p:cNvSpPr>
          <p:nvPr>
            <p:ph idx="1"/>
          </p:nvPr>
        </p:nvSpPr>
        <p:spPr>
          <a:xfrm>
            <a:off x="457200" y="2362201"/>
            <a:ext cx="8229600" cy="2743200"/>
          </a:xfrm>
        </p:spPr>
        <p:txBody>
          <a:bodyPr/>
          <a:lstStyle/>
          <a:p>
            <a:pPr>
              <a:buFontTx/>
              <a:buNone/>
            </a:pPr>
            <a:r>
              <a:rPr lang="en-US" b="1" dirty="0" smtClean="0"/>
              <a:t>MIS provides </a:t>
            </a:r>
            <a:r>
              <a:rPr lang="en-US" dirty="0" smtClean="0"/>
              <a:t>information to the company’s marketing and other managers and external partners such as suppliers, resellers, and marketing service agencies</a:t>
            </a:r>
          </a:p>
          <a:p>
            <a:endParaRPr lang="en-US" dirty="0" smtClean="0"/>
          </a:p>
        </p:txBody>
      </p:sp>
      <p:sp>
        <p:nvSpPr>
          <p:cNvPr id="23555" name="Rectangle 3"/>
          <p:cNvSpPr>
            <a:spLocks noGrp="1" noChangeArrowheads="1"/>
          </p:cNvSpPr>
          <p:nvPr>
            <p:ph type="body" sz="quarter" idx="13"/>
          </p:nvPr>
        </p:nvSpPr>
        <p:spPr/>
        <p:txBody>
          <a:bodyPr>
            <a:normAutofit fontScale="47500" lnSpcReduction="20000"/>
          </a:bodyPr>
          <a:lstStyle/>
          <a:p>
            <a:pPr marL="533400" indent="-533400">
              <a:spcBef>
                <a:spcPct val="0"/>
              </a:spcBef>
            </a:pPr>
            <a:endParaRPr lang="en-US" sz="2400" smtClean="0"/>
          </a:p>
          <a:p>
            <a:pPr marL="533400" indent="-533400">
              <a:spcBef>
                <a:spcPct val="0"/>
              </a:spcBef>
            </a:pPr>
            <a:r>
              <a:rPr lang="en-US" sz="2400" smtClean="0"/>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animEffect transition="in" filter="checkerboard(across)">
                                      <p:cBhvr>
                                        <p:cTn id="7" dur="500"/>
                                        <p:tgtEl>
                                          <p:spTgt spid="2355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p:bld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normAutofit fontScale="90000"/>
          </a:bodyPr>
          <a:lstStyle/>
          <a:p>
            <a:r>
              <a:rPr lang="en-US" b="1" dirty="0" smtClean="0">
                <a:solidFill>
                  <a:srgbClr val="000066"/>
                </a:solidFill>
              </a:rPr>
              <a:t>Assessing Marketing Information Needs</a:t>
            </a:r>
          </a:p>
        </p:txBody>
      </p:sp>
      <p:sp>
        <p:nvSpPr>
          <p:cNvPr id="25602" name="Content Placeholder 3"/>
          <p:cNvSpPr>
            <a:spLocks noGrp="1"/>
          </p:cNvSpPr>
          <p:nvPr>
            <p:ph idx="1"/>
          </p:nvPr>
        </p:nvSpPr>
        <p:spPr>
          <a:xfrm>
            <a:off x="457200" y="2332037"/>
            <a:ext cx="8229600" cy="3840163"/>
          </a:xfrm>
        </p:spPr>
        <p:txBody>
          <a:bodyPr/>
          <a:lstStyle/>
          <a:p>
            <a:pPr>
              <a:buClr>
                <a:srgbClr val="000066"/>
              </a:buClr>
              <a:buFont typeface="Wingdings" pitchFamily="2" charset="2"/>
              <a:buChar char="§"/>
            </a:pPr>
            <a:r>
              <a:rPr lang="en-US" dirty="0" smtClean="0"/>
              <a:t>Balancing what the information users would like to have against what they need and what is feasible to offer       </a:t>
            </a:r>
          </a:p>
          <a:p>
            <a:endParaRPr lang="en-US" dirty="0" smtClean="0"/>
          </a:p>
        </p:txBody>
      </p:sp>
      <p:sp>
        <p:nvSpPr>
          <p:cNvPr id="25603" name="Text Placeholder 4"/>
          <p:cNvSpPr>
            <a:spLocks noGrp="1"/>
          </p:cNvSpPr>
          <p:nvPr>
            <p:ph type="body" sz="quarter" idx="13"/>
          </p:nvPr>
        </p:nvSpPr>
        <p:spPr>
          <a:xfrm>
            <a:off x="914400" y="1600200"/>
            <a:ext cx="7162800" cy="609600"/>
          </a:xfrm>
        </p:spPr>
        <p:txBody>
          <a:bodyPr>
            <a:normAutofit/>
          </a:bodyPr>
          <a:lstStyle/>
          <a:p>
            <a:pPr>
              <a:spcBef>
                <a:spcPct val="0"/>
              </a:spcBef>
            </a:pPr>
            <a:r>
              <a:rPr lang="en-US" dirty="0" smtClean="0"/>
              <a:t>Characteristics of a Good MIS</a:t>
            </a:r>
          </a:p>
        </p:txBody>
      </p:sp>
      <p:graphicFrame>
        <p:nvGraphicFramePr>
          <p:cNvPr id="6" name="Diagram 5"/>
          <p:cNvGraphicFramePr/>
          <p:nvPr/>
        </p:nvGraphicFramePr>
        <p:xfrm>
          <a:off x="1524000" y="4038600"/>
          <a:ext cx="5867400" cy="2590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noAutofit/>
          </a:bodyPr>
          <a:lstStyle/>
          <a:p>
            <a:r>
              <a:rPr lang="en-US" sz="4000" b="1" dirty="0" smtClean="0">
                <a:solidFill>
                  <a:srgbClr val="000066"/>
                </a:solidFill>
              </a:rPr>
              <a:t>Developing Marketing Information</a:t>
            </a:r>
          </a:p>
        </p:txBody>
      </p:sp>
      <p:graphicFrame>
        <p:nvGraphicFramePr>
          <p:cNvPr id="6" name="Content Placeholder 5"/>
          <p:cNvGraphicFramePr>
            <a:graphicFrameLocks noGrp="1"/>
          </p:cNvGraphicFramePr>
          <p:nvPr>
            <p:ph idx="1"/>
          </p:nvPr>
        </p:nvGraphicFramePr>
        <p:xfrm>
          <a:off x="1143000" y="2438400"/>
          <a:ext cx="6781800" cy="3276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7651" name="Text Placeholder 4"/>
          <p:cNvSpPr>
            <a:spLocks noGrp="1"/>
          </p:cNvSpPr>
          <p:nvPr>
            <p:ph type="body" sz="quarter" idx="13"/>
          </p:nvPr>
        </p:nvSpPr>
        <p:spPr>
          <a:xfrm>
            <a:off x="381000" y="1600200"/>
            <a:ext cx="8077200" cy="609600"/>
          </a:xfrm>
        </p:spPr>
        <p:txBody>
          <a:bodyPr>
            <a:normAutofit/>
          </a:bodyPr>
          <a:lstStyle/>
          <a:p>
            <a:pPr>
              <a:spcBef>
                <a:spcPct val="0"/>
              </a:spcBef>
            </a:pPr>
            <a:r>
              <a:rPr lang="en-US" dirty="0" smtClean="0"/>
              <a:t>Marketers obtain information from</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noAutofit/>
          </a:bodyPr>
          <a:lstStyle/>
          <a:p>
            <a:r>
              <a:rPr lang="en-US" sz="4000" b="1" dirty="0" smtClean="0">
                <a:solidFill>
                  <a:srgbClr val="000066"/>
                </a:solidFill>
              </a:rPr>
              <a:t>Developing Marketing Information</a:t>
            </a:r>
          </a:p>
        </p:txBody>
      </p:sp>
      <p:sp>
        <p:nvSpPr>
          <p:cNvPr id="29698" name="Content Placeholder 5"/>
          <p:cNvSpPr>
            <a:spLocks noGrp="1"/>
          </p:cNvSpPr>
          <p:nvPr>
            <p:ph idx="1"/>
          </p:nvPr>
        </p:nvSpPr>
        <p:spPr>
          <a:xfrm>
            <a:off x="838200" y="2514600"/>
            <a:ext cx="7620000" cy="2743200"/>
          </a:xfrm>
        </p:spPr>
        <p:txBody>
          <a:bodyPr/>
          <a:lstStyle/>
          <a:p>
            <a:pPr>
              <a:buClr>
                <a:srgbClr val="000066"/>
              </a:buClr>
              <a:buFont typeface="Wingdings" pitchFamily="2" charset="2"/>
              <a:buChar char="§"/>
            </a:pPr>
            <a:r>
              <a:rPr lang="en-US" b="1" dirty="0" smtClean="0"/>
              <a:t>Internal databases </a:t>
            </a:r>
            <a:r>
              <a:rPr lang="en-US" dirty="0" smtClean="0"/>
              <a:t>are electronic collections of consumer and market information obtained from data sources within the company network</a:t>
            </a:r>
          </a:p>
          <a:p>
            <a:endParaRPr lang="en-US" dirty="0" smtClean="0"/>
          </a:p>
        </p:txBody>
      </p:sp>
      <p:sp>
        <p:nvSpPr>
          <p:cNvPr id="29699" name="Rectangle 3"/>
          <p:cNvSpPr>
            <a:spLocks noGrp="1" noChangeArrowheads="1"/>
          </p:cNvSpPr>
          <p:nvPr>
            <p:ph type="body" sz="quarter" idx="13"/>
          </p:nvPr>
        </p:nvSpPr>
        <p:spPr>
          <a:xfrm>
            <a:off x="914400" y="1752600"/>
            <a:ext cx="7162800" cy="609600"/>
          </a:xfrm>
        </p:spPr>
        <p:txBody>
          <a:bodyPr>
            <a:normAutofit/>
          </a:bodyPr>
          <a:lstStyle/>
          <a:p>
            <a:pPr>
              <a:spcBef>
                <a:spcPct val="0"/>
              </a:spcBef>
            </a:pPr>
            <a:r>
              <a:rPr lang="en-US" dirty="0" smtClean="0"/>
              <a:t>Internal Data</a:t>
            </a:r>
          </a:p>
          <a:p>
            <a:pPr>
              <a:spcBef>
                <a:spcPct val="0"/>
              </a:spcBef>
            </a:pPr>
            <a:endParaRPr lang="en-US" dirty="0" smtClean="0"/>
          </a:p>
          <a:p>
            <a:pPr>
              <a:spcBef>
                <a:spcPct val="0"/>
              </a:spcBef>
            </a:pPr>
            <a:endParaRPr lang="en-US" dirty="0" smtClean="0"/>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9698">
                                            <p:txEl>
                                              <p:pRg st="0" end="0"/>
                                            </p:txEl>
                                          </p:spTgt>
                                        </p:tgtEl>
                                        <p:attrNameLst>
                                          <p:attrName>style.visibility</p:attrName>
                                        </p:attrNameLst>
                                      </p:cBhvr>
                                      <p:to>
                                        <p:strVal val="visible"/>
                                      </p:to>
                                    </p:set>
                                    <p:animEffect transition="in" filter="checkerboard(across)">
                                      <p:cBhvr>
                                        <p:cTn id="7" dur="500"/>
                                        <p:tgtEl>
                                          <p:spTgt spid="2969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build="p"/>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5" name="Rectangle 1026"/>
          <p:cNvSpPr>
            <a:spLocks noGrp="1" noChangeArrowheads="1"/>
          </p:cNvSpPr>
          <p:nvPr>
            <p:ph type="title"/>
          </p:nvPr>
        </p:nvSpPr>
        <p:spPr/>
        <p:txBody>
          <a:bodyPr>
            <a:normAutofit fontScale="90000"/>
          </a:bodyPr>
          <a:lstStyle/>
          <a:p>
            <a:r>
              <a:rPr lang="en-US" sz="4000" b="1" dirty="0" smtClean="0">
                <a:solidFill>
                  <a:srgbClr val="000066"/>
                </a:solidFill>
              </a:rPr>
              <a:t>Developing Marketing Information</a:t>
            </a:r>
          </a:p>
        </p:txBody>
      </p:sp>
      <p:sp>
        <p:nvSpPr>
          <p:cNvPr id="31746" name="Content Placeholder 3"/>
          <p:cNvSpPr>
            <a:spLocks noGrp="1"/>
          </p:cNvSpPr>
          <p:nvPr>
            <p:ph idx="1"/>
          </p:nvPr>
        </p:nvSpPr>
        <p:spPr>
          <a:xfrm>
            <a:off x="685800" y="2819400"/>
            <a:ext cx="7696200" cy="2514600"/>
          </a:xfrm>
        </p:spPr>
        <p:txBody>
          <a:bodyPr vert="horz" lIns="91440" tIns="45720" rIns="91440" bIns="45720" rtlCol="0">
            <a:normAutofit lnSpcReduction="10000"/>
          </a:bodyPr>
          <a:lstStyle/>
          <a:p>
            <a:pPr>
              <a:buClr>
                <a:srgbClr val="000066"/>
              </a:buClr>
              <a:buFont typeface="Wingdings" pitchFamily="2" charset="2"/>
              <a:buChar char="§"/>
            </a:pPr>
            <a:r>
              <a:rPr lang="en-US" b="1" dirty="0" smtClean="0"/>
              <a:t>Competitive Marketing Intelligence </a:t>
            </a:r>
            <a:r>
              <a:rPr lang="en-US" dirty="0" smtClean="0"/>
              <a:t>The systematic collection and analysis </a:t>
            </a:r>
          </a:p>
          <a:p>
            <a:pPr>
              <a:buFontTx/>
              <a:buNone/>
            </a:pPr>
            <a:r>
              <a:rPr lang="en-US" dirty="0" smtClean="0"/>
              <a:t>	of publicly available information about consumers, competitors and developments in the marketplace</a:t>
            </a:r>
          </a:p>
        </p:txBody>
      </p:sp>
      <p:sp>
        <p:nvSpPr>
          <p:cNvPr id="31747" name="Rectangle 1027"/>
          <p:cNvSpPr>
            <a:spLocks noGrp="1" noChangeArrowheads="1"/>
          </p:cNvSpPr>
          <p:nvPr>
            <p:ph type="body" sz="quarter" idx="13"/>
          </p:nvPr>
        </p:nvSpPr>
        <p:spPr>
          <a:xfrm>
            <a:off x="914400" y="1600200"/>
            <a:ext cx="7162800" cy="762000"/>
          </a:xfrm>
        </p:spPr>
        <p:txBody>
          <a:bodyPr>
            <a:normAutofit/>
          </a:bodyPr>
          <a:lstStyle/>
          <a:p>
            <a:pPr>
              <a:spcBef>
                <a:spcPct val="0"/>
              </a:spcBef>
            </a:pPr>
            <a:r>
              <a:rPr lang="en-US" dirty="0" smtClean="0"/>
              <a:t>Competitive Marketing Intelligence</a:t>
            </a:r>
          </a:p>
          <a:p>
            <a:pPr>
              <a:spcBef>
                <a:spcPct val="0"/>
              </a:spcBef>
            </a:pPr>
            <a:endParaRPr lang="en-US" dirty="0" smtClean="0"/>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animEffect transition="in" filter="checkerboard(across)">
                                      <p:cBhvr>
                                        <p:cTn id="7" dur="500"/>
                                        <p:tgtEl>
                                          <p:spTgt spid="31746">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1746">
                                            <p:txEl>
                                              <p:pRg st="1" end="1"/>
                                            </p:txEl>
                                          </p:spTgt>
                                        </p:tgtEl>
                                        <p:attrNameLst>
                                          <p:attrName>style.visibility</p:attrName>
                                        </p:attrNameLst>
                                      </p:cBhvr>
                                      <p:to>
                                        <p:strVal val="visible"/>
                                      </p:to>
                                    </p:set>
                                    <p:animEffect transition="in" filter="checkerboard(across)">
                                      <p:cBhvr>
                                        <p:cTn id="10" dur="500"/>
                                        <p:tgtEl>
                                          <p:spTgt spid="3174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946" name="Rectangle 2"/>
          <p:cNvSpPr>
            <a:spLocks noGrp="1" noChangeArrowheads="1"/>
          </p:cNvSpPr>
          <p:nvPr>
            <p:ph type="title"/>
          </p:nvPr>
        </p:nvSpPr>
        <p:spPr>
          <a:xfrm>
            <a:off x="457200" y="277813"/>
            <a:ext cx="8077200" cy="865187"/>
          </a:xfrm>
        </p:spPr>
        <p:txBody>
          <a:bodyPr>
            <a:normAutofit/>
          </a:bodyPr>
          <a:lstStyle/>
          <a:p>
            <a:pPr eaLnBrk="1" hangingPunct="1"/>
            <a:r>
              <a:rPr lang="en-US" sz="4000" b="1" dirty="0" smtClean="0">
                <a:solidFill>
                  <a:srgbClr val="000066"/>
                </a:solidFill>
              </a:rPr>
              <a:t>What is Marketing Research?</a:t>
            </a:r>
          </a:p>
        </p:txBody>
      </p:sp>
      <p:sp>
        <p:nvSpPr>
          <p:cNvPr id="722947" name="Rectangle 3"/>
          <p:cNvSpPr>
            <a:spLocks noGrp="1" noChangeArrowheads="1"/>
          </p:cNvSpPr>
          <p:nvPr>
            <p:ph type="body" idx="1"/>
          </p:nvPr>
        </p:nvSpPr>
        <p:spPr>
          <a:xfrm>
            <a:off x="533400" y="2098675"/>
            <a:ext cx="8229600" cy="2397125"/>
          </a:xfrm>
        </p:spPr>
        <p:txBody>
          <a:bodyPr/>
          <a:lstStyle/>
          <a:p>
            <a:pPr indent="4763" algn="ctr" eaLnBrk="1" hangingPunct="1">
              <a:buFontTx/>
              <a:buNone/>
            </a:pPr>
            <a:r>
              <a:rPr lang="en-US" b="0" smtClean="0"/>
              <a:t>Marketing research is the systematic design, collection, analysis, and reporting of data and findings relevant to a specific marketing situation facing the company.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722946"/>
                                        </p:tgtEl>
                                        <p:attrNameLst>
                                          <p:attrName>style.visibility</p:attrName>
                                        </p:attrNameLst>
                                      </p:cBhvr>
                                      <p:to>
                                        <p:strVal val="visible"/>
                                      </p:to>
                                    </p:set>
                                    <p:animEffect transition="in" filter="checkerboard(across)">
                                      <p:cBhvr>
                                        <p:cTn id="7" dur="500"/>
                                        <p:tgtEl>
                                          <p:spTgt spid="72294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22947">
                                            <p:txEl>
                                              <p:pRg st="0" end="0"/>
                                            </p:txEl>
                                          </p:spTgt>
                                        </p:tgtEl>
                                        <p:attrNameLst>
                                          <p:attrName>style.visibility</p:attrName>
                                        </p:attrNameLst>
                                      </p:cBhvr>
                                      <p:to>
                                        <p:strVal val="visible"/>
                                      </p:to>
                                    </p:set>
                                    <p:animEffect transition="in" filter="checkerboard(across)">
                                      <p:cBhvr>
                                        <p:cTn id="12" dur="500"/>
                                        <p:tgtEl>
                                          <p:spTgt spid="72294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2946" grpId="0"/>
      <p:bldP spid="72294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8" name="Rectangle 2"/>
          <p:cNvSpPr>
            <a:spLocks noGrp="1" noChangeArrowheads="1"/>
          </p:cNvSpPr>
          <p:nvPr>
            <p:ph type="title"/>
          </p:nvPr>
        </p:nvSpPr>
        <p:spPr>
          <a:xfrm>
            <a:off x="457200" y="277813"/>
            <a:ext cx="8077200" cy="865187"/>
          </a:xfrm>
        </p:spPr>
        <p:txBody>
          <a:bodyPr>
            <a:normAutofit fontScale="90000"/>
          </a:bodyPr>
          <a:lstStyle/>
          <a:p>
            <a:pPr eaLnBrk="1" hangingPunct="1"/>
            <a:r>
              <a:rPr lang="en-US" b="1" dirty="0" smtClean="0">
                <a:solidFill>
                  <a:srgbClr val="000066"/>
                </a:solidFill>
              </a:rPr>
              <a:t>Types of Marketing Research Firms</a:t>
            </a:r>
          </a:p>
        </p:txBody>
      </p:sp>
      <p:sp>
        <p:nvSpPr>
          <p:cNvPr id="613382" name="Rectangle 6"/>
          <p:cNvSpPr>
            <a:spLocks noGrp="1" noChangeArrowheads="1"/>
          </p:cNvSpPr>
          <p:nvPr>
            <p:ph type="body" idx="1"/>
          </p:nvPr>
        </p:nvSpPr>
        <p:spPr>
          <a:xfrm>
            <a:off x="381000" y="1600200"/>
            <a:ext cx="8534400" cy="4572000"/>
          </a:xfrm>
        </p:spPr>
        <p:txBody>
          <a:bodyPr/>
          <a:lstStyle/>
          <a:p>
            <a:pPr eaLnBrk="1" hangingPunct="1">
              <a:buClr>
                <a:srgbClr val="000066"/>
              </a:buClr>
              <a:buFont typeface="Wingdings" pitchFamily="2" charset="2"/>
              <a:buChar char="§"/>
            </a:pPr>
            <a:r>
              <a:rPr lang="en-US" b="1" dirty="0" smtClean="0"/>
              <a:t>Syndicated service research firms</a:t>
            </a:r>
          </a:p>
          <a:p>
            <a:pPr lvl="1" eaLnBrk="1" hangingPunct="1">
              <a:buClr>
                <a:srgbClr val="000066"/>
              </a:buClr>
              <a:buFont typeface="Wingdings" pitchFamily="2" charset="2"/>
              <a:buChar char="§"/>
            </a:pPr>
            <a:r>
              <a:rPr lang="en-US" sz="2000" b="0" dirty="0" smtClean="0"/>
              <a:t>Firms gather consumer &amp; trade information, which they sell for a fee e.g. ACNielsen, National Council For Applied Economic Research (NCAER) </a:t>
            </a:r>
          </a:p>
          <a:p>
            <a:pPr eaLnBrk="1" hangingPunct="1">
              <a:buClr>
                <a:srgbClr val="000066"/>
              </a:buClr>
              <a:buFont typeface="Wingdings" pitchFamily="2" charset="2"/>
              <a:buChar char="§"/>
            </a:pPr>
            <a:r>
              <a:rPr lang="en-US" b="1" dirty="0" smtClean="0"/>
              <a:t>Custom marketing research firms</a:t>
            </a:r>
          </a:p>
          <a:p>
            <a:pPr lvl="1" eaLnBrk="1" hangingPunct="1">
              <a:buClr>
                <a:srgbClr val="000066"/>
              </a:buClr>
              <a:buFont typeface="Wingdings" pitchFamily="2" charset="2"/>
              <a:buChar char="§"/>
            </a:pPr>
            <a:r>
              <a:rPr lang="en-US" sz="2000" b="0" dirty="0" smtClean="0"/>
              <a:t>They design &amp; carry out research studies for various clients based on specific briefs.</a:t>
            </a:r>
          </a:p>
          <a:p>
            <a:pPr eaLnBrk="1" hangingPunct="1">
              <a:buClr>
                <a:srgbClr val="000066"/>
              </a:buClr>
              <a:buFont typeface="Wingdings" pitchFamily="2" charset="2"/>
              <a:buChar char="§"/>
            </a:pPr>
            <a:r>
              <a:rPr lang="en-US" b="1" dirty="0" smtClean="0"/>
              <a:t>Specialty-line marketing research firms</a:t>
            </a:r>
          </a:p>
          <a:p>
            <a:pPr lvl="1" eaLnBrk="1" hangingPunct="1">
              <a:buClr>
                <a:srgbClr val="000066"/>
              </a:buClr>
              <a:buFont typeface="Wingdings" pitchFamily="2" charset="2"/>
              <a:buChar char="§"/>
            </a:pPr>
            <a:r>
              <a:rPr lang="en-US" sz="2000" b="0" dirty="0" smtClean="0"/>
              <a:t>These firms provides specialized research services such as developing a research brief, collecting field data, preparing data analyses &amp; reports for other firms.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13378"/>
                                        </p:tgtEl>
                                        <p:attrNameLst>
                                          <p:attrName>style.visibility</p:attrName>
                                        </p:attrNameLst>
                                      </p:cBhvr>
                                      <p:to>
                                        <p:strVal val="visible"/>
                                      </p:to>
                                    </p:set>
                                    <p:animEffect transition="in" filter="checkerboard(across)">
                                      <p:cBhvr>
                                        <p:cTn id="7" dur="500"/>
                                        <p:tgtEl>
                                          <p:spTgt spid="61337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13382">
                                            <p:txEl>
                                              <p:pRg st="0" end="0"/>
                                            </p:txEl>
                                          </p:spTgt>
                                        </p:tgtEl>
                                        <p:attrNameLst>
                                          <p:attrName>style.visibility</p:attrName>
                                        </p:attrNameLst>
                                      </p:cBhvr>
                                      <p:to>
                                        <p:strVal val="visible"/>
                                      </p:to>
                                    </p:set>
                                    <p:animEffect transition="in" filter="checkerboard(across)">
                                      <p:cBhvr>
                                        <p:cTn id="12" dur="500"/>
                                        <p:tgtEl>
                                          <p:spTgt spid="613382">
                                            <p:txEl>
                                              <p:pRg st="0" end="0"/>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613382">
                                            <p:txEl>
                                              <p:pRg st="1" end="1"/>
                                            </p:txEl>
                                          </p:spTgt>
                                        </p:tgtEl>
                                        <p:attrNameLst>
                                          <p:attrName>style.visibility</p:attrName>
                                        </p:attrNameLst>
                                      </p:cBhvr>
                                      <p:to>
                                        <p:strVal val="visible"/>
                                      </p:to>
                                    </p:set>
                                    <p:animEffect transition="in" filter="checkerboard(across)">
                                      <p:cBhvr>
                                        <p:cTn id="15" dur="500"/>
                                        <p:tgtEl>
                                          <p:spTgt spid="61338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613382">
                                            <p:txEl>
                                              <p:pRg st="2" end="2"/>
                                            </p:txEl>
                                          </p:spTgt>
                                        </p:tgtEl>
                                        <p:attrNameLst>
                                          <p:attrName>style.visibility</p:attrName>
                                        </p:attrNameLst>
                                      </p:cBhvr>
                                      <p:to>
                                        <p:strVal val="visible"/>
                                      </p:to>
                                    </p:set>
                                    <p:animEffect transition="in" filter="checkerboard(across)">
                                      <p:cBhvr>
                                        <p:cTn id="20" dur="500"/>
                                        <p:tgtEl>
                                          <p:spTgt spid="613382">
                                            <p:txEl>
                                              <p:pRg st="2" end="2"/>
                                            </p:txEl>
                                          </p:spTgt>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613382">
                                            <p:txEl>
                                              <p:pRg st="3" end="3"/>
                                            </p:txEl>
                                          </p:spTgt>
                                        </p:tgtEl>
                                        <p:attrNameLst>
                                          <p:attrName>style.visibility</p:attrName>
                                        </p:attrNameLst>
                                      </p:cBhvr>
                                      <p:to>
                                        <p:strVal val="visible"/>
                                      </p:to>
                                    </p:set>
                                    <p:animEffect transition="in" filter="checkerboard(across)">
                                      <p:cBhvr>
                                        <p:cTn id="23" dur="500"/>
                                        <p:tgtEl>
                                          <p:spTgt spid="613382">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 presetClass="entr" presetSubtype="10" fill="hold" grpId="0" nodeType="clickEffect">
                                  <p:stCondLst>
                                    <p:cond delay="0"/>
                                  </p:stCondLst>
                                  <p:childTnLst>
                                    <p:set>
                                      <p:cBhvr>
                                        <p:cTn id="27" dur="1" fill="hold">
                                          <p:stCondLst>
                                            <p:cond delay="0"/>
                                          </p:stCondLst>
                                        </p:cTn>
                                        <p:tgtEl>
                                          <p:spTgt spid="613382">
                                            <p:txEl>
                                              <p:pRg st="4" end="4"/>
                                            </p:txEl>
                                          </p:spTgt>
                                        </p:tgtEl>
                                        <p:attrNameLst>
                                          <p:attrName>style.visibility</p:attrName>
                                        </p:attrNameLst>
                                      </p:cBhvr>
                                      <p:to>
                                        <p:strVal val="visible"/>
                                      </p:to>
                                    </p:set>
                                    <p:animEffect transition="in" filter="checkerboard(across)">
                                      <p:cBhvr>
                                        <p:cTn id="28" dur="500"/>
                                        <p:tgtEl>
                                          <p:spTgt spid="613382">
                                            <p:txEl>
                                              <p:pRg st="4" end="4"/>
                                            </p:txEl>
                                          </p:spTgt>
                                        </p:tgtEl>
                                      </p:cBhvr>
                                    </p:animEffect>
                                  </p:childTnLst>
                                </p:cTn>
                              </p:par>
                              <p:par>
                                <p:cTn id="29" presetID="5" presetClass="entr" presetSubtype="10" fill="hold" grpId="0" nodeType="withEffect">
                                  <p:stCondLst>
                                    <p:cond delay="0"/>
                                  </p:stCondLst>
                                  <p:childTnLst>
                                    <p:set>
                                      <p:cBhvr>
                                        <p:cTn id="30" dur="1" fill="hold">
                                          <p:stCondLst>
                                            <p:cond delay="0"/>
                                          </p:stCondLst>
                                        </p:cTn>
                                        <p:tgtEl>
                                          <p:spTgt spid="613382">
                                            <p:txEl>
                                              <p:pRg st="5" end="5"/>
                                            </p:txEl>
                                          </p:spTgt>
                                        </p:tgtEl>
                                        <p:attrNameLst>
                                          <p:attrName>style.visibility</p:attrName>
                                        </p:attrNameLst>
                                      </p:cBhvr>
                                      <p:to>
                                        <p:strVal val="visible"/>
                                      </p:to>
                                    </p:set>
                                    <p:animEffect transition="in" filter="checkerboard(across)">
                                      <p:cBhvr>
                                        <p:cTn id="31" dur="500"/>
                                        <p:tgtEl>
                                          <p:spTgt spid="61338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3378" grpId="0"/>
      <p:bldP spid="61338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a:normAutofit fontScale="90000"/>
          </a:bodyPr>
          <a:lstStyle/>
          <a:p>
            <a:r>
              <a:rPr lang="en-US" b="1" dirty="0" smtClean="0">
                <a:solidFill>
                  <a:srgbClr val="000066"/>
                </a:solidFill>
              </a:rPr>
              <a:t>Developing Marketing Information</a:t>
            </a:r>
          </a:p>
        </p:txBody>
      </p:sp>
      <p:sp>
        <p:nvSpPr>
          <p:cNvPr id="37890" name="Rectangle 3"/>
          <p:cNvSpPr>
            <a:spLocks noGrp="1" noChangeArrowheads="1"/>
          </p:cNvSpPr>
          <p:nvPr>
            <p:ph type="body" sz="quarter" idx="13"/>
          </p:nvPr>
        </p:nvSpPr>
        <p:spPr>
          <a:xfrm>
            <a:off x="0" y="1676400"/>
            <a:ext cx="9144000" cy="685800"/>
          </a:xfrm>
        </p:spPr>
        <p:txBody>
          <a:bodyPr>
            <a:normAutofit fontScale="85000" lnSpcReduction="20000"/>
          </a:bodyPr>
          <a:lstStyle/>
          <a:p>
            <a:pPr>
              <a:spcBef>
                <a:spcPct val="0"/>
              </a:spcBef>
            </a:pPr>
            <a:r>
              <a:rPr lang="en-US" dirty="0" smtClean="0"/>
              <a:t>Marketing Research</a:t>
            </a:r>
          </a:p>
          <a:p>
            <a:pPr>
              <a:spcBef>
                <a:spcPct val="0"/>
              </a:spcBef>
            </a:pPr>
            <a:r>
              <a:rPr lang="en-US" dirty="0" smtClean="0"/>
              <a:t>Defining the Problem and Research Objectives</a:t>
            </a:r>
          </a:p>
          <a:p>
            <a:pPr>
              <a:spcBef>
                <a:spcPct val="0"/>
              </a:spcBef>
            </a:pPr>
            <a:endParaRPr lang="en-US" sz="5400" dirty="0" smtClean="0"/>
          </a:p>
        </p:txBody>
      </p:sp>
      <p:graphicFrame>
        <p:nvGraphicFramePr>
          <p:cNvPr id="5" name="Content Placeholder 4"/>
          <p:cNvGraphicFramePr>
            <a:graphicFrameLocks noGrp="1"/>
          </p:cNvGraphicFramePr>
          <p:nvPr>
            <p:ph idx="4294967295"/>
          </p:nvPr>
        </p:nvGraphicFramePr>
        <p:xfrm>
          <a:off x="990600" y="2819400"/>
          <a:ext cx="6705600" cy="3276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Rectangle 2"/>
          <p:cNvSpPr>
            <a:spLocks noGrp="1" noChangeArrowheads="1"/>
          </p:cNvSpPr>
          <p:nvPr>
            <p:ph type="title"/>
          </p:nvPr>
        </p:nvSpPr>
        <p:spPr>
          <a:xfrm>
            <a:off x="457200" y="228600"/>
            <a:ext cx="8077200" cy="762000"/>
          </a:xfrm>
        </p:spPr>
        <p:txBody>
          <a:bodyPr>
            <a:normAutofit fontScale="90000"/>
          </a:bodyPr>
          <a:lstStyle/>
          <a:p>
            <a:pPr eaLnBrk="1" hangingPunct="1"/>
            <a:r>
              <a:rPr lang="en-US" b="1" dirty="0" smtClean="0">
                <a:solidFill>
                  <a:srgbClr val="000066"/>
                </a:solidFill>
              </a:rPr>
              <a:t>The Marketing Research Process</a:t>
            </a:r>
          </a:p>
        </p:txBody>
      </p:sp>
      <p:sp>
        <p:nvSpPr>
          <p:cNvPr id="7" name="TextBox 6"/>
          <p:cNvSpPr txBox="1">
            <a:spLocks noChangeArrowheads="1"/>
          </p:cNvSpPr>
          <p:nvPr/>
        </p:nvSpPr>
        <p:spPr bwMode="auto">
          <a:xfrm>
            <a:off x="1371600" y="2401888"/>
            <a:ext cx="5791200" cy="461962"/>
          </a:xfrm>
          <a:prstGeom prst="rect">
            <a:avLst/>
          </a:prstGeom>
          <a:solidFill>
            <a:srgbClr val="009999"/>
          </a:solidFill>
          <a:ln w="25400">
            <a:solidFill>
              <a:schemeClr val="tx1"/>
            </a:solidFill>
            <a:miter lim="800000"/>
            <a:headEnd/>
            <a:tailEnd/>
          </a:ln>
        </p:spPr>
        <p:txBody>
          <a:bodyPr anchor="ctr" anchorCtr="1">
            <a:spAutoFit/>
          </a:bodyPr>
          <a:lstStyle/>
          <a:p>
            <a:pPr algn="ctr"/>
            <a:r>
              <a:rPr lang="en-US" sz="2400" b="1" dirty="0"/>
              <a:t>Develop The Research Plan</a:t>
            </a:r>
            <a:endParaRPr lang="en-US" sz="2000" dirty="0"/>
          </a:p>
        </p:txBody>
      </p:sp>
      <p:sp>
        <p:nvSpPr>
          <p:cNvPr id="8" name="TextBox 7"/>
          <p:cNvSpPr txBox="1">
            <a:spLocks noChangeArrowheads="1"/>
          </p:cNvSpPr>
          <p:nvPr/>
        </p:nvSpPr>
        <p:spPr bwMode="auto">
          <a:xfrm>
            <a:off x="1371600" y="1271588"/>
            <a:ext cx="5791200" cy="830262"/>
          </a:xfrm>
          <a:prstGeom prst="rect">
            <a:avLst/>
          </a:prstGeom>
          <a:solidFill>
            <a:srgbClr val="009999"/>
          </a:solidFill>
          <a:ln w="25400">
            <a:solidFill>
              <a:schemeClr val="tx1"/>
            </a:solidFill>
            <a:miter lim="800000"/>
            <a:headEnd/>
            <a:tailEnd/>
          </a:ln>
        </p:spPr>
        <p:txBody>
          <a:bodyPr anchor="ctr">
            <a:spAutoFit/>
          </a:bodyPr>
          <a:lstStyle/>
          <a:p>
            <a:pPr algn="ctr"/>
            <a:r>
              <a:rPr lang="en-US" sz="2400" b="1" dirty="0"/>
              <a:t>Define the problem, The decision alternatives &amp; the research objectives</a:t>
            </a:r>
            <a:endParaRPr lang="en-US" b="1" dirty="0"/>
          </a:p>
        </p:txBody>
      </p:sp>
      <p:sp>
        <p:nvSpPr>
          <p:cNvPr id="9" name="TextBox 8"/>
          <p:cNvSpPr txBox="1">
            <a:spLocks noChangeArrowheads="1"/>
          </p:cNvSpPr>
          <p:nvPr/>
        </p:nvSpPr>
        <p:spPr bwMode="auto">
          <a:xfrm>
            <a:off x="1371600" y="3316288"/>
            <a:ext cx="5791200" cy="461962"/>
          </a:xfrm>
          <a:prstGeom prst="rect">
            <a:avLst/>
          </a:prstGeom>
          <a:solidFill>
            <a:srgbClr val="009999"/>
          </a:solidFill>
          <a:ln w="25400">
            <a:solidFill>
              <a:schemeClr val="tx1"/>
            </a:solidFill>
            <a:miter lim="800000"/>
            <a:headEnd/>
            <a:tailEnd/>
          </a:ln>
        </p:spPr>
        <p:txBody>
          <a:bodyPr anchor="ctr">
            <a:spAutoFit/>
          </a:bodyPr>
          <a:lstStyle/>
          <a:p>
            <a:pPr algn="ctr"/>
            <a:r>
              <a:rPr lang="en-US" sz="2400" b="1" dirty="0"/>
              <a:t>Collect The Information</a:t>
            </a:r>
            <a:endParaRPr lang="en-US" sz="2000" dirty="0"/>
          </a:p>
        </p:txBody>
      </p:sp>
      <p:sp>
        <p:nvSpPr>
          <p:cNvPr id="11" name="TextBox 10"/>
          <p:cNvSpPr txBox="1">
            <a:spLocks noChangeArrowheads="1"/>
          </p:cNvSpPr>
          <p:nvPr/>
        </p:nvSpPr>
        <p:spPr bwMode="auto">
          <a:xfrm>
            <a:off x="1371600" y="6073775"/>
            <a:ext cx="5791200" cy="461963"/>
          </a:xfrm>
          <a:prstGeom prst="rect">
            <a:avLst/>
          </a:prstGeom>
          <a:solidFill>
            <a:srgbClr val="009999"/>
          </a:solidFill>
          <a:ln w="25400">
            <a:solidFill>
              <a:schemeClr val="tx1"/>
            </a:solidFill>
            <a:miter lim="800000"/>
            <a:headEnd/>
            <a:tailEnd/>
          </a:ln>
        </p:spPr>
        <p:txBody>
          <a:bodyPr anchor="ctr">
            <a:spAutoFit/>
          </a:bodyPr>
          <a:lstStyle/>
          <a:p>
            <a:pPr algn="ctr"/>
            <a:r>
              <a:rPr lang="en-US" sz="2400" b="1" dirty="0"/>
              <a:t>Make The Decision</a:t>
            </a:r>
          </a:p>
        </p:txBody>
      </p:sp>
      <p:sp>
        <p:nvSpPr>
          <p:cNvPr id="12" name="TextBox 11"/>
          <p:cNvSpPr txBox="1">
            <a:spLocks noChangeArrowheads="1"/>
          </p:cNvSpPr>
          <p:nvPr/>
        </p:nvSpPr>
        <p:spPr bwMode="auto">
          <a:xfrm>
            <a:off x="1371600" y="5159375"/>
            <a:ext cx="5791200" cy="461963"/>
          </a:xfrm>
          <a:prstGeom prst="rect">
            <a:avLst/>
          </a:prstGeom>
          <a:solidFill>
            <a:srgbClr val="009999"/>
          </a:solidFill>
          <a:ln w="25400">
            <a:solidFill>
              <a:schemeClr val="tx1"/>
            </a:solidFill>
            <a:miter lim="800000"/>
            <a:headEnd/>
            <a:tailEnd/>
          </a:ln>
        </p:spPr>
        <p:txBody>
          <a:bodyPr anchor="ctr">
            <a:spAutoFit/>
          </a:bodyPr>
          <a:lstStyle/>
          <a:p>
            <a:pPr algn="ctr"/>
            <a:r>
              <a:rPr lang="en-US" sz="2400" b="1" dirty="0"/>
              <a:t>Present The Findings</a:t>
            </a:r>
            <a:endParaRPr lang="en-US" sz="3200" dirty="0"/>
          </a:p>
        </p:txBody>
      </p:sp>
      <p:sp>
        <p:nvSpPr>
          <p:cNvPr id="13" name="TextBox 12"/>
          <p:cNvSpPr txBox="1">
            <a:spLocks noChangeArrowheads="1"/>
          </p:cNvSpPr>
          <p:nvPr/>
        </p:nvSpPr>
        <p:spPr bwMode="auto">
          <a:xfrm>
            <a:off x="1371600" y="4230688"/>
            <a:ext cx="5791200" cy="461962"/>
          </a:xfrm>
          <a:prstGeom prst="rect">
            <a:avLst/>
          </a:prstGeom>
          <a:solidFill>
            <a:srgbClr val="009999"/>
          </a:solidFill>
          <a:ln w="25400">
            <a:solidFill>
              <a:schemeClr val="tx1"/>
            </a:solidFill>
            <a:miter lim="800000"/>
            <a:headEnd/>
            <a:tailEnd/>
          </a:ln>
        </p:spPr>
        <p:txBody>
          <a:bodyPr anchor="ctr">
            <a:spAutoFit/>
          </a:bodyPr>
          <a:lstStyle/>
          <a:p>
            <a:pPr algn="ctr"/>
            <a:r>
              <a:rPr lang="en-US" sz="2400" b="1" dirty="0"/>
              <a:t>Analyze The Information</a:t>
            </a:r>
            <a:endParaRPr lang="en-US" sz="2000" dirty="0"/>
          </a:p>
        </p:txBody>
      </p:sp>
      <p:sp>
        <p:nvSpPr>
          <p:cNvPr id="14" name="Down Arrow 13"/>
          <p:cNvSpPr/>
          <p:nvPr/>
        </p:nvSpPr>
        <p:spPr>
          <a:xfrm>
            <a:off x="4495800" y="2133600"/>
            <a:ext cx="76200" cy="2286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rgbClr val="000066"/>
              </a:solidFill>
            </a:endParaRPr>
          </a:p>
        </p:txBody>
      </p:sp>
      <p:sp>
        <p:nvSpPr>
          <p:cNvPr id="15" name="Down Arrow 14"/>
          <p:cNvSpPr/>
          <p:nvPr/>
        </p:nvSpPr>
        <p:spPr>
          <a:xfrm>
            <a:off x="4495800" y="2895600"/>
            <a:ext cx="76200" cy="381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6" name="Down Arrow 15"/>
          <p:cNvSpPr/>
          <p:nvPr/>
        </p:nvSpPr>
        <p:spPr>
          <a:xfrm>
            <a:off x="4495800" y="3810000"/>
            <a:ext cx="76200" cy="381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7" name="Down Arrow 16"/>
          <p:cNvSpPr/>
          <p:nvPr/>
        </p:nvSpPr>
        <p:spPr>
          <a:xfrm>
            <a:off x="4495800" y="4724400"/>
            <a:ext cx="76200" cy="381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
        <p:nvSpPr>
          <p:cNvPr id="19" name="Down Arrow 18"/>
          <p:cNvSpPr/>
          <p:nvPr/>
        </p:nvSpPr>
        <p:spPr>
          <a:xfrm>
            <a:off x="4495800" y="5638800"/>
            <a:ext cx="76200" cy="3810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15426"/>
                                        </p:tgtEl>
                                        <p:attrNameLst>
                                          <p:attrName>style.visibility</p:attrName>
                                        </p:attrNameLst>
                                      </p:cBhvr>
                                      <p:to>
                                        <p:strVal val="visible"/>
                                      </p:to>
                                    </p:set>
                                    <p:animEffect transition="in" filter="checkerboard(across)">
                                      <p:cBhvr>
                                        <p:cTn id="7" dur="500"/>
                                        <p:tgtEl>
                                          <p:spTgt spid="61542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checkerboard(across)">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checkerboard(across)">
                                      <p:cBhvr>
                                        <p:cTn id="17" dur="500"/>
                                        <p:tgtEl>
                                          <p:spTgt spid="14"/>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checkerboard(across)">
                                      <p:cBhvr>
                                        <p:cTn id="20" dur="500"/>
                                        <p:tgtEl>
                                          <p:spTgt spid="7"/>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checkerboard(across)">
                                      <p:cBhvr>
                                        <p:cTn id="25" dur="500"/>
                                        <p:tgtEl>
                                          <p:spTgt spid="15"/>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checkerboard(across)">
                                      <p:cBhvr>
                                        <p:cTn id="28" dur="500"/>
                                        <p:tgtEl>
                                          <p:spTgt spid="9"/>
                                        </p:tgtEl>
                                      </p:cBhvr>
                                    </p:animEffect>
                                  </p:childTnLst>
                                </p:cTn>
                              </p:par>
                            </p:childTnLst>
                          </p:cTn>
                        </p:par>
                      </p:childTnLst>
                    </p:cTn>
                  </p:par>
                  <p:par>
                    <p:cTn id="29" fill="hold">
                      <p:stCondLst>
                        <p:cond delay="indefinite"/>
                      </p:stCondLst>
                      <p:childTnLst>
                        <p:par>
                          <p:cTn id="30" fill="hold">
                            <p:stCondLst>
                              <p:cond delay="0"/>
                            </p:stCondLst>
                            <p:childTnLst>
                              <p:par>
                                <p:cTn id="31" presetID="5" presetClass="entr" presetSubtype="1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checkerboard(across)">
                                      <p:cBhvr>
                                        <p:cTn id="33" dur="500"/>
                                        <p:tgtEl>
                                          <p:spTgt spid="16"/>
                                        </p:tgtEl>
                                      </p:cBhvr>
                                    </p:animEffect>
                                  </p:childTnLst>
                                </p:cTn>
                              </p:par>
                              <p:par>
                                <p:cTn id="34" presetID="5" presetClass="entr" presetSubtype="1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checkerboard(across)">
                                      <p:cBhvr>
                                        <p:cTn id="36" dur="500"/>
                                        <p:tgtEl>
                                          <p:spTgt spid="13"/>
                                        </p:tgtEl>
                                      </p:cBhvr>
                                    </p:animEffec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grpId="0"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checkerboard(across)">
                                      <p:cBhvr>
                                        <p:cTn id="41" dur="500"/>
                                        <p:tgtEl>
                                          <p:spTgt spid="17"/>
                                        </p:tgtEl>
                                      </p:cBhvr>
                                    </p:animEffect>
                                  </p:childTnLst>
                                </p:cTn>
                              </p:par>
                              <p:par>
                                <p:cTn id="42" presetID="5" presetClass="entr" presetSubtype="10" fill="hold" grpId="0" nodeType="with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checkerboard(across)">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5" presetClass="entr" presetSubtype="1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checkerboard(across)">
                                      <p:cBhvr>
                                        <p:cTn id="49" dur="500"/>
                                        <p:tgtEl>
                                          <p:spTgt spid="11"/>
                                        </p:tgtEl>
                                      </p:cBhvr>
                                    </p:animEffect>
                                  </p:childTnLst>
                                </p:cTn>
                              </p:par>
                              <p:par>
                                <p:cTn id="50" presetID="5" presetClass="entr" presetSubtype="10" fill="hold" grpId="0" nodeType="with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checkerboard(across)">
                                      <p:cBhvr>
                                        <p:cTn id="5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26" grpId="0"/>
      <p:bldP spid="7" grpId="0" animBg="1"/>
      <p:bldP spid="8" grpId="0" animBg="1"/>
      <p:bldP spid="9" grpId="0" animBg="1"/>
      <p:bldP spid="11" grpId="0" animBg="1"/>
      <p:bldP spid="12" grpId="0" animBg="1"/>
      <p:bldP spid="13" grpId="0" animBg="1"/>
      <p:bldP spid="14" grpId="0" animBg="1"/>
      <p:bldP spid="15" grpId="0" animBg="1"/>
      <p:bldP spid="16" grpId="0" animBg="1"/>
      <p:bldP spid="17"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7476" name="Rectangle 4"/>
          <p:cNvSpPr>
            <a:spLocks noGrp="1" noChangeArrowheads="1"/>
          </p:cNvSpPr>
          <p:nvPr>
            <p:ph type="title"/>
          </p:nvPr>
        </p:nvSpPr>
        <p:spPr>
          <a:xfrm>
            <a:off x="457200" y="609600"/>
            <a:ext cx="8077200" cy="533400"/>
          </a:xfrm>
        </p:spPr>
        <p:txBody>
          <a:bodyPr>
            <a:normAutofit fontScale="90000"/>
          </a:bodyPr>
          <a:lstStyle/>
          <a:p>
            <a:pPr eaLnBrk="1" hangingPunct="1"/>
            <a:r>
              <a:rPr lang="en-US" b="1" dirty="0" smtClean="0">
                <a:solidFill>
                  <a:srgbClr val="000066"/>
                </a:solidFill>
              </a:rPr>
              <a:t>Step 1: Define the Problem</a:t>
            </a:r>
          </a:p>
        </p:txBody>
      </p:sp>
      <p:sp>
        <p:nvSpPr>
          <p:cNvPr id="617477" name="Rectangle 5"/>
          <p:cNvSpPr>
            <a:spLocks noGrp="1" noChangeArrowheads="1"/>
          </p:cNvSpPr>
          <p:nvPr>
            <p:ph type="body" idx="1"/>
          </p:nvPr>
        </p:nvSpPr>
        <p:spPr/>
        <p:txBody>
          <a:bodyPr/>
          <a:lstStyle/>
          <a:p>
            <a:pPr eaLnBrk="1" hangingPunct="1"/>
            <a:endParaRPr lang="en-US" dirty="0" smtClean="0"/>
          </a:p>
          <a:p>
            <a:pPr eaLnBrk="1" hangingPunct="1">
              <a:buClr>
                <a:srgbClr val="000066"/>
              </a:buClr>
              <a:buFont typeface="Wingdings" pitchFamily="2" charset="2"/>
              <a:buChar char="§"/>
            </a:pPr>
            <a:r>
              <a:rPr lang="en-US" b="0" dirty="0" smtClean="0"/>
              <a:t>Define the problem</a:t>
            </a:r>
          </a:p>
          <a:p>
            <a:pPr lvl="1" eaLnBrk="1" hangingPunct="1">
              <a:buClr>
                <a:srgbClr val="000066"/>
              </a:buClr>
              <a:buFont typeface="Wingdings" pitchFamily="2" charset="2"/>
              <a:buChar char="§"/>
            </a:pPr>
            <a:r>
              <a:rPr lang="en-US" sz="2400" b="0" dirty="0" smtClean="0"/>
              <a:t>Problem should not be too broad or too narrow.</a:t>
            </a:r>
          </a:p>
          <a:p>
            <a:pPr eaLnBrk="1" hangingPunct="1">
              <a:buClr>
                <a:srgbClr val="000066"/>
              </a:buClr>
              <a:buFont typeface="Wingdings" pitchFamily="2" charset="2"/>
              <a:buChar char="§"/>
            </a:pPr>
            <a:r>
              <a:rPr lang="en-US" b="0" dirty="0" smtClean="0"/>
              <a:t>Specify decision alternatives</a:t>
            </a:r>
          </a:p>
          <a:p>
            <a:pPr eaLnBrk="1" hangingPunct="1">
              <a:buClr>
                <a:srgbClr val="000066"/>
              </a:buClr>
              <a:buFont typeface="Wingdings" pitchFamily="2" charset="2"/>
              <a:buChar char="§"/>
            </a:pPr>
            <a:r>
              <a:rPr lang="en-US" b="0" dirty="0" smtClean="0"/>
              <a:t>State research objectives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17476"/>
                                        </p:tgtEl>
                                        <p:attrNameLst>
                                          <p:attrName>style.visibility</p:attrName>
                                        </p:attrNameLst>
                                      </p:cBhvr>
                                      <p:to>
                                        <p:strVal val="visible"/>
                                      </p:to>
                                    </p:set>
                                    <p:animEffect transition="in" filter="checkerboard(across)">
                                      <p:cBhvr>
                                        <p:cTn id="7" dur="500"/>
                                        <p:tgtEl>
                                          <p:spTgt spid="61747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17477">
                                            <p:txEl>
                                              <p:pRg st="1" end="1"/>
                                            </p:txEl>
                                          </p:spTgt>
                                        </p:tgtEl>
                                        <p:attrNameLst>
                                          <p:attrName>style.visibility</p:attrName>
                                        </p:attrNameLst>
                                      </p:cBhvr>
                                      <p:to>
                                        <p:strVal val="visible"/>
                                      </p:to>
                                    </p:set>
                                    <p:animEffect transition="in" filter="checkerboard(across)">
                                      <p:cBhvr>
                                        <p:cTn id="12" dur="500"/>
                                        <p:tgtEl>
                                          <p:spTgt spid="617477">
                                            <p:txEl>
                                              <p:pRg st="1" end="1"/>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617477">
                                            <p:txEl>
                                              <p:pRg st="2" end="2"/>
                                            </p:txEl>
                                          </p:spTgt>
                                        </p:tgtEl>
                                        <p:attrNameLst>
                                          <p:attrName>style.visibility</p:attrName>
                                        </p:attrNameLst>
                                      </p:cBhvr>
                                      <p:to>
                                        <p:strVal val="visible"/>
                                      </p:to>
                                    </p:set>
                                    <p:animEffect transition="in" filter="checkerboard(across)">
                                      <p:cBhvr>
                                        <p:cTn id="15" dur="500"/>
                                        <p:tgtEl>
                                          <p:spTgt spid="617477">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617477">
                                            <p:txEl>
                                              <p:pRg st="3" end="3"/>
                                            </p:txEl>
                                          </p:spTgt>
                                        </p:tgtEl>
                                        <p:attrNameLst>
                                          <p:attrName>style.visibility</p:attrName>
                                        </p:attrNameLst>
                                      </p:cBhvr>
                                      <p:to>
                                        <p:strVal val="visible"/>
                                      </p:to>
                                    </p:set>
                                    <p:animEffect transition="in" filter="checkerboard(across)">
                                      <p:cBhvr>
                                        <p:cTn id="20" dur="500"/>
                                        <p:tgtEl>
                                          <p:spTgt spid="617477">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grpId="0" nodeType="clickEffect">
                                  <p:stCondLst>
                                    <p:cond delay="0"/>
                                  </p:stCondLst>
                                  <p:childTnLst>
                                    <p:set>
                                      <p:cBhvr>
                                        <p:cTn id="24" dur="1" fill="hold">
                                          <p:stCondLst>
                                            <p:cond delay="0"/>
                                          </p:stCondLst>
                                        </p:cTn>
                                        <p:tgtEl>
                                          <p:spTgt spid="617477">
                                            <p:txEl>
                                              <p:pRg st="4" end="4"/>
                                            </p:txEl>
                                          </p:spTgt>
                                        </p:tgtEl>
                                        <p:attrNameLst>
                                          <p:attrName>style.visibility</p:attrName>
                                        </p:attrNameLst>
                                      </p:cBhvr>
                                      <p:to>
                                        <p:strVal val="visible"/>
                                      </p:to>
                                    </p:set>
                                    <p:animEffect transition="in" filter="checkerboard(across)">
                                      <p:cBhvr>
                                        <p:cTn id="25" dur="500"/>
                                        <p:tgtEl>
                                          <p:spTgt spid="61747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7476" grpId="0"/>
      <p:bldP spid="617477"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Rectangle 2"/>
          <p:cNvSpPr>
            <a:spLocks noGrp="1" noChangeArrowheads="1"/>
          </p:cNvSpPr>
          <p:nvPr>
            <p:ph type="title"/>
          </p:nvPr>
        </p:nvSpPr>
        <p:spPr>
          <a:xfrm>
            <a:off x="457200" y="277813"/>
            <a:ext cx="8077200" cy="865187"/>
          </a:xfrm>
        </p:spPr>
        <p:txBody>
          <a:bodyPr>
            <a:normAutofit fontScale="90000"/>
          </a:bodyPr>
          <a:lstStyle/>
          <a:p>
            <a:pPr eaLnBrk="1" hangingPunct="1"/>
            <a:r>
              <a:rPr lang="en-US" b="1" dirty="0" smtClean="0">
                <a:solidFill>
                  <a:srgbClr val="000066"/>
                </a:solidFill>
              </a:rPr>
              <a:t>Step 2:  Develop the Research Plan</a:t>
            </a:r>
          </a:p>
        </p:txBody>
      </p:sp>
      <p:sp>
        <p:nvSpPr>
          <p:cNvPr id="619528" name="Rectangle 8"/>
          <p:cNvSpPr>
            <a:spLocks noGrp="1" noChangeArrowheads="1"/>
          </p:cNvSpPr>
          <p:nvPr>
            <p:ph type="body" idx="1"/>
          </p:nvPr>
        </p:nvSpPr>
        <p:spPr>
          <a:xfrm>
            <a:off x="533400" y="2098675"/>
            <a:ext cx="8229600" cy="3692525"/>
          </a:xfrm>
        </p:spPr>
        <p:txBody>
          <a:bodyPr/>
          <a:lstStyle/>
          <a:p>
            <a:pPr eaLnBrk="1" hangingPunct="1">
              <a:buClr>
                <a:srgbClr val="000066"/>
              </a:buClr>
              <a:buFont typeface="Wingdings" pitchFamily="2" charset="2"/>
              <a:buChar char="§"/>
            </a:pPr>
            <a:r>
              <a:rPr lang="en-US" b="0" dirty="0" smtClean="0"/>
              <a:t>Data sources</a:t>
            </a:r>
          </a:p>
          <a:p>
            <a:pPr eaLnBrk="1" hangingPunct="1">
              <a:buClr>
                <a:srgbClr val="000066"/>
              </a:buClr>
              <a:buFont typeface="Wingdings" pitchFamily="2" charset="2"/>
              <a:buChar char="§"/>
            </a:pPr>
            <a:r>
              <a:rPr lang="en-US" b="0" dirty="0" smtClean="0"/>
              <a:t>Research approach</a:t>
            </a:r>
          </a:p>
          <a:p>
            <a:pPr eaLnBrk="1" hangingPunct="1">
              <a:buClr>
                <a:srgbClr val="000066"/>
              </a:buClr>
              <a:buFont typeface="Wingdings" pitchFamily="2" charset="2"/>
              <a:buChar char="§"/>
            </a:pPr>
            <a:r>
              <a:rPr lang="en-US" b="0" dirty="0" smtClean="0"/>
              <a:t>Research instruments</a:t>
            </a:r>
          </a:p>
          <a:p>
            <a:pPr eaLnBrk="1" hangingPunct="1">
              <a:buClr>
                <a:srgbClr val="000066"/>
              </a:buClr>
              <a:buFont typeface="Wingdings" pitchFamily="2" charset="2"/>
              <a:buChar char="§"/>
            </a:pPr>
            <a:r>
              <a:rPr lang="en-US" b="0" dirty="0" smtClean="0"/>
              <a:t>Sampling plan</a:t>
            </a:r>
          </a:p>
          <a:p>
            <a:pPr eaLnBrk="1" hangingPunct="1">
              <a:buClr>
                <a:srgbClr val="000066"/>
              </a:buClr>
              <a:buFont typeface="Wingdings" pitchFamily="2" charset="2"/>
              <a:buChar char="§"/>
            </a:pPr>
            <a:r>
              <a:rPr lang="en-US" b="0" dirty="0" smtClean="0"/>
              <a:t>Contact methods</a:t>
            </a:r>
          </a:p>
        </p:txBody>
      </p:sp>
    </p:spTree>
  </p:cSld>
  <p:clrMapOvr>
    <a:masterClrMapping/>
  </p:clrMapOvr>
  <p:transition>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19522"/>
                                        </p:tgtEl>
                                        <p:attrNameLst>
                                          <p:attrName>style.visibility</p:attrName>
                                        </p:attrNameLst>
                                      </p:cBhvr>
                                      <p:to>
                                        <p:strVal val="visible"/>
                                      </p:to>
                                    </p:set>
                                    <p:animEffect transition="in" filter="checkerboard(across)">
                                      <p:cBhvr>
                                        <p:cTn id="7" dur="500"/>
                                        <p:tgtEl>
                                          <p:spTgt spid="61952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19528">
                                            <p:txEl>
                                              <p:pRg st="0" end="0"/>
                                            </p:txEl>
                                          </p:spTgt>
                                        </p:tgtEl>
                                        <p:attrNameLst>
                                          <p:attrName>style.visibility</p:attrName>
                                        </p:attrNameLst>
                                      </p:cBhvr>
                                      <p:to>
                                        <p:strVal val="visible"/>
                                      </p:to>
                                    </p:set>
                                    <p:animEffect transition="in" filter="checkerboard(across)">
                                      <p:cBhvr>
                                        <p:cTn id="12" dur="500"/>
                                        <p:tgtEl>
                                          <p:spTgt spid="61952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19528">
                                            <p:txEl>
                                              <p:pRg st="1" end="1"/>
                                            </p:txEl>
                                          </p:spTgt>
                                        </p:tgtEl>
                                        <p:attrNameLst>
                                          <p:attrName>style.visibility</p:attrName>
                                        </p:attrNameLst>
                                      </p:cBhvr>
                                      <p:to>
                                        <p:strVal val="visible"/>
                                      </p:to>
                                    </p:set>
                                    <p:animEffect transition="in" filter="checkerboard(across)">
                                      <p:cBhvr>
                                        <p:cTn id="17" dur="500"/>
                                        <p:tgtEl>
                                          <p:spTgt spid="61952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19528">
                                            <p:txEl>
                                              <p:pRg st="2" end="2"/>
                                            </p:txEl>
                                          </p:spTgt>
                                        </p:tgtEl>
                                        <p:attrNameLst>
                                          <p:attrName>style.visibility</p:attrName>
                                        </p:attrNameLst>
                                      </p:cBhvr>
                                      <p:to>
                                        <p:strVal val="visible"/>
                                      </p:to>
                                    </p:set>
                                    <p:animEffect transition="in" filter="checkerboard(across)">
                                      <p:cBhvr>
                                        <p:cTn id="22" dur="500"/>
                                        <p:tgtEl>
                                          <p:spTgt spid="61952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19528">
                                            <p:txEl>
                                              <p:pRg st="3" end="3"/>
                                            </p:txEl>
                                          </p:spTgt>
                                        </p:tgtEl>
                                        <p:attrNameLst>
                                          <p:attrName>style.visibility</p:attrName>
                                        </p:attrNameLst>
                                      </p:cBhvr>
                                      <p:to>
                                        <p:strVal val="visible"/>
                                      </p:to>
                                    </p:set>
                                    <p:animEffect transition="in" filter="checkerboard(across)">
                                      <p:cBhvr>
                                        <p:cTn id="27" dur="500"/>
                                        <p:tgtEl>
                                          <p:spTgt spid="619528">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619528">
                                            <p:txEl>
                                              <p:pRg st="4" end="4"/>
                                            </p:txEl>
                                          </p:spTgt>
                                        </p:tgtEl>
                                        <p:attrNameLst>
                                          <p:attrName>style.visibility</p:attrName>
                                        </p:attrNameLst>
                                      </p:cBhvr>
                                      <p:to>
                                        <p:strVal val="visible"/>
                                      </p:to>
                                    </p:set>
                                    <p:animEffect transition="in" filter="checkerboard(across)">
                                      <p:cBhvr>
                                        <p:cTn id="32" dur="500"/>
                                        <p:tgtEl>
                                          <p:spTgt spid="61952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522" grpId="0"/>
      <p:bldP spid="619528"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Rectangle 2"/>
          <p:cNvSpPr>
            <a:spLocks noGrp="1" noChangeArrowheads="1"/>
          </p:cNvSpPr>
          <p:nvPr>
            <p:ph type="title"/>
          </p:nvPr>
        </p:nvSpPr>
        <p:spPr>
          <a:xfrm>
            <a:off x="457200" y="277813"/>
            <a:ext cx="8077200" cy="865187"/>
          </a:xfrm>
        </p:spPr>
        <p:txBody>
          <a:bodyPr>
            <a:normAutofit fontScale="90000"/>
          </a:bodyPr>
          <a:lstStyle/>
          <a:p>
            <a:pPr eaLnBrk="1" hangingPunct="1"/>
            <a:r>
              <a:rPr lang="en-US" b="1" dirty="0" smtClean="0">
                <a:solidFill>
                  <a:srgbClr val="000066"/>
                </a:solidFill>
              </a:rPr>
              <a:t>Step 2:  Develop the Research Plan</a:t>
            </a:r>
          </a:p>
        </p:txBody>
      </p:sp>
      <p:sp>
        <p:nvSpPr>
          <p:cNvPr id="619528" name="Rectangle 8"/>
          <p:cNvSpPr>
            <a:spLocks noGrp="1" noChangeArrowheads="1"/>
          </p:cNvSpPr>
          <p:nvPr>
            <p:ph type="body" idx="1"/>
          </p:nvPr>
        </p:nvSpPr>
        <p:spPr>
          <a:xfrm>
            <a:off x="457200" y="2590800"/>
            <a:ext cx="8229600" cy="3581400"/>
          </a:xfrm>
        </p:spPr>
        <p:txBody>
          <a:bodyPr/>
          <a:lstStyle/>
          <a:p>
            <a:pPr>
              <a:buFontTx/>
              <a:buNone/>
            </a:pPr>
            <a:r>
              <a:rPr lang="en-US" b="1" dirty="0" smtClean="0"/>
              <a:t>Secondary data </a:t>
            </a:r>
            <a:r>
              <a:rPr lang="en-US" dirty="0" smtClean="0"/>
              <a:t>consists of information that already exists somewhere, having been collected for another purpose</a:t>
            </a:r>
          </a:p>
          <a:p>
            <a:pPr>
              <a:buFontTx/>
              <a:buNone/>
            </a:pPr>
            <a:r>
              <a:rPr lang="en-US" b="1" dirty="0" smtClean="0"/>
              <a:t>Primary data </a:t>
            </a:r>
            <a:r>
              <a:rPr lang="en-US" dirty="0" smtClean="0"/>
              <a:t>consists of information gathered for the special research plan</a:t>
            </a:r>
          </a:p>
          <a:p>
            <a:pPr eaLnBrk="1" hangingPunct="1">
              <a:buFontTx/>
              <a:buNone/>
            </a:pPr>
            <a:endParaRPr lang="en-US" dirty="0" smtClean="0"/>
          </a:p>
        </p:txBody>
      </p:sp>
      <p:sp>
        <p:nvSpPr>
          <p:cNvPr id="4" name="Rectangle 3"/>
          <p:cNvSpPr txBox="1">
            <a:spLocks noChangeArrowheads="1"/>
          </p:cNvSpPr>
          <p:nvPr/>
        </p:nvSpPr>
        <p:spPr>
          <a:xfrm>
            <a:off x="914400" y="1524000"/>
            <a:ext cx="7162800" cy="838200"/>
          </a:xfrm>
          <a:prstGeom prst="rect">
            <a:avLst/>
          </a:prstGeom>
        </p:spPr>
        <p:txBody>
          <a:bodyPr>
            <a:normAutofit/>
          </a:bodyPr>
          <a:lstStyle/>
          <a:p>
            <a:pPr marL="342900" marR="0" lvl="0" indent="-342900" algn="l" defTabSz="914400" rtl="0" eaLnBrk="1" fontAlgn="auto" latinLnBrk="0" hangingPunct="1">
              <a:lnSpc>
                <a:spcPct val="100000"/>
              </a:lnSpc>
              <a:spcBef>
                <a:spcPct val="0"/>
              </a:spcBef>
              <a:spcAft>
                <a:spcPts val="0"/>
              </a:spcAft>
              <a:buClrTx/>
              <a:buSzTx/>
              <a:tabLst/>
              <a:defRPr/>
            </a:pPr>
            <a:endParaRPr kumimoji="0" lang="en-US" sz="3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5" name="Rectangle 4"/>
          <p:cNvSpPr/>
          <p:nvPr/>
        </p:nvSpPr>
        <p:spPr>
          <a:xfrm>
            <a:off x="1828800" y="1676400"/>
            <a:ext cx="5867400" cy="523220"/>
          </a:xfrm>
          <a:prstGeom prst="rect">
            <a:avLst/>
          </a:prstGeom>
        </p:spPr>
        <p:txBody>
          <a:bodyPr vert="horz" lIns="91440" tIns="45720" rIns="91440" bIns="45720" rtlCol="0">
            <a:normAutofit/>
          </a:bodyPr>
          <a:lstStyle/>
          <a:p>
            <a:pPr marL="342900" indent="-342900" algn="ctr"/>
            <a:r>
              <a:rPr lang="en-US" sz="2800" b="1" dirty="0" smtClean="0">
                <a:solidFill>
                  <a:schemeClr val="tx2"/>
                </a:solidFill>
                <a:latin typeface="+mn-lt"/>
                <a:ea typeface="+mn-ea"/>
                <a:cs typeface="+mn-cs"/>
              </a:rPr>
              <a:t>Data sources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19522"/>
                                        </p:tgtEl>
                                        <p:attrNameLst>
                                          <p:attrName>style.visibility</p:attrName>
                                        </p:attrNameLst>
                                      </p:cBhvr>
                                      <p:to>
                                        <p:strVal val="visible"/>
                                      </p:to>
                                    </p:set>
                                    <p:animEffect transition="in" filter="checkerboard(across)">
                                      <p:cBhvr>
                                        <p:cTn id="7" dur="500"/>
                                        <p:tgtEl>
                                          <p:spTgt spid="61952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19528">
                                            <p:txEl>
                                              <p:pRg st="0" end="0"/>
                                            </p:txEl>
                                          </p:spTgt>
                                        </p:tgtEl>
                                        <p:attrNameLst>
                                          <p:attrName>style.visibility</p:attrName>
                                        </p:attrNameLst>
                                      </p:cBhvr>
                                      <p:to>
                                        <p:strVal val="visible"/>
                                      </p:to>
                                    </p:set>
                                    <p:animEffect transition="in" filter="checkerboard(across)">
                                      <p:cBhvr>
                                        <p:cTn id="12" dur="500"/>
                                        <p:tgtEl>
                                          <p:spTgt spid="61952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619528">
                                            <p:txEl>
                                              <p:pRg st="1" end="1"/>
                                            </p:txEl>
                                          </p:spTgt>
                                        </p:tgtEl>
                                        <p:attrNameLst>
                                          <p:attrName>style.visibility</p:attrName>
                                        </p:attrNameLst>
                                      </p:cBhvr>
                                      <p:to>
                                        <p:strVal val="visible"/>
                                      </p:to>
                                    </p:set>
                                    <p:animEffect transition="in" filter="checkerboard(across)">
                                      <p:cBhvr>
                                        <p:cTn id="17" dur="500"/>
                                        <p:tgtEl>
                                          <p:spTgt spid="61952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52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685800" y="152400"/>
            <a:ext cx="7772400" cy="1143000"/>
          </a:xfrm>
        </p:spPr>
        <p:txBody>
          <a:bodyPr>
            <a:noAutofit/>
          </a:bodyPr>
          <a:lstStyle/>
          <a:p>
            <a:r>
              <a:rPr lang="en-US" sz="3600" b="1" dirty="0" smtClean="0">
                <a:solidFill>
                  <a:srgbClr val="000066"/>
                </a:solidFill>
              </a:rPr>
              <a:t>Developing Marketing Information</a:t>
            </a:r>
            <a:br>
              <a:rPr lang="en-US" sz="3600" b="1" dirty="0" smtClean="0">
                <a:solidFill>
                  <a:srgbClr val="000066"/>
                </a:solidFill>
              </a:rPr>
            </a:br>
            <a:r>
              <a:rPr lang="en-US" sz="3600" b="1" dirty="0" smtClean="0">
                <a:solidFill>
                  <a:srgbClr val="000066"/>
                </a:solidFill>
              </a:rPr>
              <a:t>Secondary Data</a:t>
            </a:r>
          </a:p>
        </p:txBody>
      </p:sp>
      <p:sp>
        <p:nvSpPr>
          <p:cNvPr id="46082" name="Text Box 8"/>
          <p:cNvSpPr txBox="1">
            <a:spLocks noChangeArrowheads="1"/>
          </p:cNvSpPr>
          <p:nvPr/>
        </p:nvSpPr>
        <p:spPr bwMode="auto">
          <a:xfrm>
            <a:off x="2590800" y="1828800"/>
            <a:ext cx="4419600" cy="366713"/>
          </a:xfrm>
          <a:prstGeom prst="rect">
            <a:avLst/>
          </a:prstGeom>
          <a:noFill/>
          <a:ln w="9525">
            <a:noFill/>
            <a:miter lim="800000"/>
            <a:headEnd/>
            <a:tailEnd/>
          </a:ln>
        </p:spPr>
        <p:txBody>
          <a:bodyPr>
            <a:spAutoFit/>
          </a:bodyPr>
          <a:lstStyle/>
          <a:p>
            <a:endParaRPr lang="en-US">
              <a:cs typeface="ヒラギノ角ゴ Pro W3"/>
            </a:endParaRPr>
          </a:p>
        </p:txBody>
      </p:sp>
      <p:graphicFrame>
        <p:nvGraphicFramePr>
          <p:cNvPr id="10" name="Diagram 9"/>
          <p:cNvGraphicFramePr/>
          <p:nvPr/>
        </p:nvGraphicFramePr>
        <p:xfrm>
          <a:off x="1219200" y="1752600"/>
          <a:ext cx="6248400" cy="48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noAutofit/>
          </a:bodyPr>
          <a:lstStyle/>
          <a:p>
            <a:r>
              <a:rPr lang="en-US" sz="4000" b="1" dirty="0" smtClean="0">
                <a:solidFill>
                  <a:srgbClr val="000066"/>
                </a:solidFill>
              </a:rPr>
              <a:t>Developing Marketing Information</a:t>
            </a:r>
          </a:p>
        </p:txBody>
      </p:sp>
      <p:sp>
        <p:nvSpPr>
          <p:cNvPr id="50178" name="Content Placeholder 6"/>
          <p:cNvSpPr>
            <a:spLocks noGrp="1"/>
          </p:cNvSpPr>
          <p:nvPr>
            <p:ph idx="1"/>
          </p:nvPr>
        </p:nvSpPr>
        <p:spPr>
          <a:xfrm>
            <a:off x="685800" y="2743200"/>
            <a:ext cx="7772400" cy="3810000"/>
          </a:xfrm>
        </p:spPr>
        <p:txBody>
          <a:bodyPr>
            <a:normAutofit/>
          </a:bodyPr>
          <a:lstStyle/>
          <a:p>
            <a:pPr>
              <a:buFontTx/>
              <a:buNone/>
            </a:pPr>
            <a:r>
              <a:rPr lang="en-US" b="1" dirty="0" smtClean="0"/>
              <a:t>Observational research </a:t>
            </a:r>
            <a:r>
              <a:rPr lang="en-US" dirty="0" smtClean="0"/>
              <a:t>involves gathering primary data by observing relevant people, actions, and situations</a:t>
            </a:r>
          </a:p>
          <a:p>
            <a:pPr>
              <a:buFontTx/>
              <a:buNone/>
            </a:pPr>
            <a:r>
              <a:rPr lang="en-US" b="1" dirty="0" smtClean="0"/>
              <a:t>Ethnographic research </a:t>
            </a:r>
            <a:r>
              <a:rPr lang="en-US" dirty="0" smtClean="0"/>
              <a:t>involves sending trained observers to watch and interact with consumers in their natural environment</a:t>
            </a:r>
          </a:p>
          <a:p>
            <a:endParaRPr lang="en-US" dirty="0" smtClean="0"/>
          </a:p>
        </p:txBody>
      </p:sp>
      <p:sp>
        <p:nvSpPr>
          <p:cNvPr id="50179" name="Rectangle 3"/>
          <p:cNvSpPr>
            <a:spLocks noGrp="1" noChangeArrowheads="1"/>
          </p:cNvSpPr>
          <p:nvPr>
            <p:ph type="body" sz="quarter" idx="13"/>
          </p:nvPr>
        </p:nvSpPr>
        <p:spPr>
          <a:xfrm>
            <a:off x="914400" y="1676400"/>
            <a:ext cx="7162800" cy="990600"/>
          </a:xfrm>
        </p:spPr>
        <p:txBody>
          <a:bodyPr>
            <a:normAutofit/>
          </a:bodyPr>
          <a:lstStyle/>
          <a:p>
            <a:pPr>
              <a:spcBef>
                <a:spcPct val="0"/>
              </a:spcBef>
            </a:pPr>
            <a:r>
              <a:rPr lang="en-US" dirty="0" smtClean="0"/>
              <a:t>Market Research</a:t>
            </a:r>
          </a:p>
          <a:p>
            <a:pPr>
              <a:spcBef>
                <a:spcPct val="0"/>
              </a:spcBef>
            </a:pPr>
            <a:r>
              <a:rPr lang="en-US" dirty="0" smtClean="0"/>
              <a:t>Research Approaches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0178">
                                            <p:txEl>
                                              <p:pRg st="0" end="0"/>
                                            </p:txEl>
                                          </p:spTgt>
                                        </p:tgtEl>
                                        <p:attrNameLst>
                                          <p:attrName>style.visibility</p:attrName>
                                        </p:attrNameLst>
                                      </p:cBhvr>
                                      <p:to>
                                        <p:strVal val="visible"/>
                                      </p:to>
                                    </p:set>
                                    <p:animEffect transition="in" filter="checkerboard(across)">
                                      <p:cBhvr>
                                        <p:cTn id="7" dur="500"/>
                                        <p:tgtEl>
                                          <p:spTgt spid="501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0178">
                                            <p:txEl>
                                              <p:pRg st="1" end="1"/>
                                            </p:txEl>
                                          </p:spTgt>
                                        </p:tgtEl>
                                        <p:attrNameLst>
                                          <p:attrName>style.visibility</p:attrName>
                                        </p:attrNameLst>
                                      </p:cBhvr>
                                      <p:to>
                                        <p:strVal val="visible"/>
                                      </p:to>
                                    </p:set>
                                    <p:animEffect transition="in" filter="checkerboard(across)">
                                      <p:cBhvr>
                                        <p:cTn id="12" dur="500"/>
                                        <p:tgtEl>
                                          <p:spTgt spid="5017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p:txBody>
          <a:bodyPr>
            <a:noAutofit/>
          </a:bodyPr>
          <a:lstStyle/>
          <a:p>
            <a:r>
              <a:rPr lang="en-US" sz="4000" b="1" dirty="0" smtClean="0">
                <a:solidFill>
                  <a:srgbClr val="000066"/>
                </a:solidFill>
              </a:rPr>
              <a:t>Developing Marketing Information</a:t>
            </a:r>
          </a:p>
        </p:txBody>
      </p:sp>
      <p:sp>
        <p:nvSpPr>
          <p:cNvPr id="52226" name="Content Placeholder 6"/>
          <p:cNvSpPr>
            <a:spLocks noGrp="1"/>
          </p:cNvSpPr>
          <p:nvPr>
            <p:ph idx="1"/>
          </p:nvPr>
        </p:nvSpPr>
        <p:spPr>
          <a:xfrm>
            <a:off x="685800" y="2743200"/>
            <a:ext cx="7772400" cy="3581400"/>
          </a:xfrm>
        </p:spPr>
        <p:txBody>
          <a:bodyPr/>
          <a:lstStyle/>
          <a:p>
            <a:pPr marL="609600" indent="-609600">
              <a:lnSpc>
                <a:spcPct val="80000"/>
              </a:lnSpc>
              <a:buFontTx/>
              <a:buNone/>
            </a:pPr>
            <a:r>
              <a:rPr lang="en-US" b="1" dirty="0" smtClean="0"/>
              <a:t>Survey research </a:t>
            </a:r>
            <a:r>
              <a:rPr lang="en-US" dirty="0" smtClean="0"/>
              <a:t>is the most widely used method and is best for descriptive information—knowledge, attitudes, preferences, and buying behavior</a:t>
            </a:r>
          </a:p>
          <a:p>
            <a:pPr marL="609600" indent="-609600">
              <a:lnSpc>
                <a:spcPct val="80000"/>
              </a:lnSpc>
              <a:buClr>
                <a:srgbClr val="000066"/>
              </a:buClr>
              <a:buFont typeface="Wingdings" pitchFamily="2" charset="2"/>
              <a:buChar char="§"/>
            </a:pPr>
            <a:r>
              <a:rPr lang="en-US" sz="2800" dirty="0" smtClean="0"/>
              <a:t>Flexible</a:t>
            </a:r>
          </a:p>
          <a:p>
            <a:pPr marL="609600" indent="-609600">
              <a:lnSpc>
                <a:spcPct val="80000"/>
              </a:lnSpc>
              <a:buClr>
                <a:srgbClr val="000066"/>
              </a:buClr>
              <a:buFont typeface="Wingdings" pitchFamily="2" charset="2"/>
              <a:buChar char="§"/>
            </a:pPr>
            <a:r>
              <a:rPr lang="en-US" sz="2800" dirty="0" smtClean="0"/>
              <a:t>People can be unable or unwilling to answer</a:t>
            </a:r>
          </a:p>
          <a:p>
            <a:pPr marL="609600" indent="-609600">
              <a:lnSpc>
                <a:spcPct val="80000"/>
              </a:lnSpc>
              <a:buClr>
                <a:srgbClr val="000066"/>
              </a:buClr>
              <a:buFont typeface="Wingdings" pitchFamily="2" charset="2"/>
              <a:buChar char="§"/>
            </a:pPr>
            <a:r>
              <a:rPr lang="en-US" sz="2800" dirty="0" smtClean="0"/>
              <a:t>Gives misleading or pleasing answers</a:t>
            </a:r>
          </a:p>
          <a:p>
            <a:pPr marL="609600" indent="-609600">
              <a:lnSpc>
                <a:spcPct val="80000"/>
              </a:lnSpc>
              <a:buClr>
                <a:srgbClr val="000066"/>
              </a:buClr>
              <a:buFont typeface="Wingdings" pitchFamily="2" charset="2"/>
              <a:buChar char="§"/>
            </a:pPr>
            <a:r>
              <a:rPr lang="en-US" sz="2800" dirty="0" smtClean="0"/>
              <a:t>Privacy concerns</a:t>
            </a:r>
            <a:endParaRPr lang="en-US" dirty="0" smtClean="0"/>
          </a:p>
          <a:p>
            <a:pPr marL="609600" indent="-609600"/>
            <a:endParaRPr lang="en-US" dirty="0" smtClean="0"/>
          </a:p>
        </p:txBody>
      </p:sp>
      <p:sp>
        <p:nvSpPr>
          <p:cNvPr id="52227" name="Rectangle 3"/>
          <p:cNvSpPr>
            <a:spLocks noGrp="1" noChangeArrowheads="1"/>
          </p:cNvSpPr>
          <p:nvPr>
            <p:ph type="body" sz="quarter" idx="13"/>
          </p:nvPr>
        </p:nvSpPr>
        <p:spPr>
          <a:xfrm>
            <a:off x="914400" y="1600200"/>
            <a:ext cx="7162800" cy="990600"/>
          </a:xfrm>
        </p:spPr>
        <p:txBody>
          <a:bodyPr>
            <a:normAutofit/>
          </a:bodyPr>
          <a:lstStyle/>
          <a:p>
            <a:pPr>
              <a:spcBef>
                <a:spcPct val="0"/>
              </a:spcBef>
            </a:pPr>
            <a:r>
              <a:rPr lang="en-US" dirty="0" smtClean="0"/>
              <a:t>Market Research</a:t>
            </a:r>
          </a:p>
          <a:p>
            <a:pPr>
              <a:spcBef>
                <a:spcPct val="0"/>
              </a:spcBef>
            </a:pPr>
            <a:r>
              <a:rPr lang="en-US" dirty="0" smtClean="0"/>
              <a:t>Research Approaches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2226">
                                            <p:txEl>
                                              <p:pRg st="0" end="0"/>
                                            </p:txEl>
                                          </p:spTgt>
                                        </p:tgtEl>
                                        <p:attrNameLst>
                                          <p:attrName>style.visibility</p:attrName>
                                        </p:attrNameLst>
                                      </p:cBhvr>
                                      <p:to>
                                        <p:strVal val="visible"/>
                                      </p:to>
                                    </p:set>
                                    <p:animEffect transition="in" filter="checkerboard(across)">
                                      <p:cBhvr>
                                        <p:cTn id="7" dur="500"/>
                                        <p:tgtEl>
                                          <p:spTgt spid="522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2226">
                                            <p:txEl>
                                              <p:pRg st="1" end="1"/>
                                            </p:txEl>
                                          </p:spTgt>
                                        </p:tgtEl>
                                        <p:attrNameLst>
                                          <p:attrName>style.visibility</p:attrName>
                                        </p:attrNameLst>
                                      </p:cBhvr>
                                      <p:to>
                                        <p:strVal val="visible"/>
                                      </p:to>
                                    </p:set>
                                    <p:animEffect transition="in" filter="checkerboard(across)">
                                      <p:cBhvr>
                                        <p:cTn id="12" dur="500"/>
                                        <p:tgtEl>
                                          <p:spTgt spid="5222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2226">
                                            <p:txEl>
                                              <p:pRg st="2" end="2"/>
                                            </p:txEl>
                                          </p:spTgt>
                                        </p:tgtEl>
                                        <p:attrNameLst>
                                          <p:attrName>style.visibility</p:attrName>
                                        </p:attrNameLst>
                                      </p:cBhvr>
                                      <p:to>
                                        <p:strVal val="visible"/>
                                      </p:to>
                                    </p:set>
                                    <p:animEffect transition="in" filter="checkerboard(across)">
                                      <p:cBhvr>
                                        <p:cTn id="17" dur="500"/>
                                        <p:tgtEl>
                                          <p:spTgt spid="5222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2226">
                                            <p:txEl>
                                              <p:pRg st="3" end="3"/>
                                            </p:txEl>
                                          </p:spTgt>
                                        </p:tgtEl>
                                        <p:attrNameLst>
                                          <p:attrName>style.visibility</p:attrName>
                                        </p:attrNameLst>
                                      </p:cBhvr>
                                      <p:to>
                                        <p:strVal val="visible"/>
                                      </p:to>
                                    </p:set>
                                    <p:animEffect transition="in" filter="checkerboard(across)">
                                      <p:cBhvr>
                                        <p:cTn id="22" dur="500"/>
                                        <p:tgtEl>
                                          <p:spTgt spid="5222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2226">
                                            <p:txEl>
                                              <p:pRg st="4" end="4"/>
                                            </p:txEl>
                                          </p:spTgt>
                                        </p:tgtEl>
                                        <p:attrNameLst>
                                          <p:attrName>style.visibility</p:attrName>
                                        </p:attrNameLst>
                                      </p:cBhvr>
                                      <p:to>
                                        <p:strVal val="visible"/>
                                      </p:to>
                                    </p:set>
                                    <p:animEffect transition="in" filter="checkerboard(across)">
                                      <p:cBhvr>
                                        <p:cTn id="27" dur="500"/>
                                        <p:tgtEl>
                                          <p:spTgt spid="5222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noAutofit/>
          </a:bodyPr>
          <a:lstStyle/>
          <a:p>
            <a:r>
              <a:rPr lang="en-US" sz="4000" b="1" dirty="0" smtClean="0">
                <a:solidFill>
                  <a:srgbClr val="000066"/>
                </a:solidFill>
              </a:rPr>
              <a:t>Developing Marketing Information</a:t>
            </a:r>
          </a:p>
        </p:txBody>
      </p:sp>
      <p:sp>
        <p:nvSpPr>
          <p:cNvPr id="54274" name="Content Placeholder 6"/>
          <p:cNvSpPr>
            <a:spLocks noGrp="1"/>
          </p:cNvSpPr>
          <p:nvPr>
            <p:ph idx="1"/>
          </p:nvPr>
        </p:nvSpPr>
        <p:spPr>
          <a:xfrm>
            <a:off x="609600" y="3276600"/>
            <a:ext cx="7772400" cy="2438400"/>
          </a:xfrm>
        </p:spPr>
        <p:txBody>
          <a:bodyPr/>
          <a:lstStyle/>
          <a:p>
            <a:pPr>
              <a:buFontTx/>
              <a:buNone/>
            </a:pPr>
            <a:r>
              <a:rPr lang="en-US" b="1" dirty="0" smtClean="0"/>
              <a:t>Experimental research </a:t>
            </a:r>
            <a:r>
              <a:rPr lang="en-US" dirty="0" smtClean="0"/>
              <a:t>is best for gathering causal information—cause-and-effect relationships</a:t>
            </a:r>
          </a:p>
          <a:p>
            <a:endParaRPr lang="en-US" dirty="0" smtClean="0"/>
          </a:p>
        </p:txBody>
      </p:sp>
      <p:sp>
        <p:nvSpPr>
          <p:cNvPr id="54275" name="Rectangle 3"/>
          <p:cNvSpPr>
            <a:spLocks noGrp="1" noChangeArrowheads="1"/>
          </p:cNvSpPr>
          <p:nvPr>
            <p:ph type="body" sz="quarter" idx="13"/>
          </p:nvPr>
        </p:nvSpPr>
        <p:spPr>
          <a:xfrm>
            <a:off x="914400" y="1600200"/>
            <a:ext cx="7162800" cy="914400"/>
          </a:xfrm>
        </p:spPr>
        <p:txBody>
          <a:bodyPr>
            <a:normAutofit lnSpcReduction="10000"/>
          </a:bodyPr>
          <a:lstStyle/>
          <a:p>
            <a:pPr>
              <a:spcBef>
                <a:spcPct val="0"/>
              </a:spcBef>
            </a:pPr>
            <a:r>
              <a:rPr lang="en-US" dirty="0" smtClean="0"/>
              <a:t>Market Research</a:t>
            </a:r>
          </a:p>
          <a:p>
            <a:pPr>
              <a:spcBef>
                <a:spcPct val="0"/>
              </a:spcBef>
            </a:pPr>
            <a:r>
              <a:rPr lang="en-US" dirty="0" smtClean="0"/>
              <a:t>Research Approaches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4274">
                                            <p:txEl>
                                              <p:pRg st="0" end="0"/>
                                            </p:txEl>
                                          </p:spTgt>
                                        </p:tgtEl>
                                        <p:attrNameLst>
                                          <p:attrName>style.visibility</p:attrName>
                                        </p:attrNameLst>
                                      </p:cBhvr>
                                      <p:to>
                                        <p:strVal val="visible"/>
                                      </p:to>
                                    </p:set>
                                    <p:animEffect transition="in" filter="checkerboard(across)">
                                      <p:cBhvr>
                                        <p:cTn id="7" dur="500"/>
                                        <p:tgtEl>
                                          <p:spTgt spid="5427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p:txBody>
          <a:bodyPr>
            <a:normAutofit fontScale="90000"/>
          </a:bodyPr>
          <a:lstStyle/>
          <a:p>
            <a:r>
              <a:rPr lang="en-US" sz="4000" b="1" dirty="0" smtClean="0">
                <a:solidFill>
                  <a:srgbClr val="000066"/>
                </a:solidFill>
              </a:rPr>
              <a:t>Developing Marketing Information</a:t>
            </a:r>
          </a:p>
        </p:txBody>
      </p:sp>
      <p:sp>
        <p:nvSpPr>
          <p:cNvPr id="64514" name="Content Placeholder 3"/>
          <p:cNvSpPr>
            <a:spLocks noGrp="1"/>
          </p:cNvSpPr>
          <p:nvPr>
            <p:ph idx="1"/>
          </p:nvPr>
        </p:nvSpPr>
        <p:spPr>
          <a:xfrm>
            <a:off x="685800" y="2743200"/>
            <a:ext cx="7772400" cy="3733800"/>
          </a:xfrm>
        </p:spPr>
        <p:txBody>
          <a:bodyPr/>
          <a:lstStyle/>
          <a:p>
            <a:pPr>
              <a:buFontTx/>
              <a:buNone/>
            </a:pPr>
            <a:r>
              <a:rPr lang="en-US" b="1" dirty="0" smtClean="0"/>
              <a:t>Sample</a:t>
            </a:r>
            <a:r>
              <a:rPr lang="en-US" dirty="0" smtClean="0"/>
              <a:t> is a segment of the population selected for marketing research to represent the population as a whole</a:t>
            </a:r>
          </a:p>
          <a:p>
            <a:pPr lvl="1">
              <a:buClr>
                <a:srgbClr val="000066"/>
              </a:buClr>
              <a:buFont typeface="Wingdings" pitchFamily="2" charset="2"/>
              <a:buChar char="§"/>
            </a:pPr>
            <a:r>
              <a:rPr lang="en-US" dirty="0" smtClean="0"/>
              <a:t>Who is to be studied?</a:t>
            </a:r>
          </a:p>
          <a:p>
            <a:pPr lvl="1">
              <a:buClr>
                <a:srgbClr val="000066"/>
              </a:buClr>
              <a:buFont typeface="Wingdings" pitchFamily="2" charset="2"/>
              <a:buChar char="§"/>
            </a:pPr>
            <a:r>
              <a:rPr lang="en-US" dirty="0" smtClean="0"/>
              <a:t>How many people should be studied?</a:t>
            </a:r>
          </a:p>
          <a:p>
            <a:pPr lvl="1">
              <a:buClr>
                <a:srgbClr val="000066"/>
              </a:buClr>
              <a:buFont typeface="Wingdings" pitchFamily="2" charset="2"/>
              <a:buChar char="§"/>
            </a:pPr>
            <a:r>
              <a:rPr lang="en-US" dirty="0" smtClean="0"/>
              <a:t>How should the people be chosen?</a:t>
            </a:r>
          </a:p>
          <a:p>
            <a:endParaRPr lang="en-US" dirty="0" smtClean="0"/>
          </a:p>
        </p:txBody>
      </p:sp>
      <p:sp>
        <p:nvSpPr>
          <p:cNvPr id="64515" name="Rectangle 3"/>
          <p:cNvSpPr>
            <a:spLocks noGrp="1" noChangeArrowheads="1"/>
          </p:cNvSpPr>
          <p:nvPr>
            <p:ph type="body" sz="quarter" idx="13"/>
          </p:nvPr>
        </p:nvSpPr>
        <p:spPr>
          <a:xfrm>
            <a:off x="914400" y="1371600"/>
            <a:ext cx="7162800" cy="914400"/>
          </a:xfrm>
        </p:spPr>
        <p:txBody>
          <a:bodyPr>
            <a:normAutofit lnSpcReduction="10000"/>
          </a:bodyPr>
          <a:lstStyle/>
          <a:p>
            <a:pPr>
              <a:spcBef>
                <a:spcPct val="0"/>
              </a:spcBef>
            </a:pPr>
            <a:r>
              <a:rPr lang="en-US" smtClean="0"/>
              <a:t>Marketing Research</a:t>
            </a:r>
          </a:p>
          <a:p>
            <a:pPr>
              <a:spcBef>
                <a:spcPct val="0"/>
              </a:spcBef>
            </a:pPr>
            <a:r>
              <a:rPr lang="en-US" smtClean="0"/>
              <a:t>Sampling Plan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4514">
                                            <p:txEl>
                                              <p:pRg st="0" end="0"/>
                                            </p:txEl>
                                          </p:spTgt>
                                        </p:tgtEl>
                                        <p:attrNameLst>
                                          <p:attrName>style.visibility</p:attrName>
                                        </p:attrNameLst>
                                      </p:cBhvr>
                                      <p:to>
                                        <p:strVal val="visible"/>
                                      </p:to>
                                    </p:set>
                                    <p:animEffect transition="in" filter="checkerboard(across)">
                                      <p:cBhvr>
                                        <p:cTn id="7" dur="500"/>
                                        <p:tgtEl>
                                          <p:spTgt spid="645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4514">
                                            <p:txEl>
                                              <p:pRg st="1" end="1"/>
                                            </p:txEl>
                                          </p:spTgt>
                                        </p:tgtEl>
                                        <p:attrNameLst>
                                          <p:attrName>style.visibility</p:attrName>
                                        </p:attrNameLst>
                                      </p:cBhvr>
                                      <p:to>
                                        <p:strVal val="visible"/>
                                      </p:to>
                                    </p:set>
                                    <p:animEffect transition="in" filter="checkerboard(across)">
                                      <p:cBhvr>
                                        <p:cTn id="12" dur="500"/>
                                        <p:tgtEl>
                                          <p:spTgt spid="645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4514">
                                            <p:txEl>
                                              <p:pRg st="2" end="2"/>
                                            </p:txEl>
                                          </p:spTgt>
                                        </p:tgtEl>
                                        <p:attrNameLst>
                                          <p:attrName>style.visibility</p:attrName>
                                        </p:attrNameLst>
                                      </p:cBhvr>
                                      <p:to>
                                        <p:strVal val="visible"/>
                                      </p:to>
                                    </p:set>
                                    <p:animEffect transition="in" filter="checkerboard(across)">
                                      <p:cBhvr>
                                        <p:cTn id="17" dur="500"/>
                                        <p:tgtEl>
                                          <p:spTgt spid="645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4514">
                                            <p:txEl>
                                              <p:pRg st="3" end="3"/>
                                            </p:txEl>
                                          </p:spTgt>
                                        </p:tgtEl>
                                        <p:attrNameLst>
                                          <p:attrName>style.visibility</p:attrName>
                                        </p:attrNameLst>
                                      </p:cBhvr>
                                      <p:to>
                                        <p:strVal val="visible"/>
                                      </p:to>
                                    </p:set>
                                    <p:animEffect transition="in" filter="checkerboard(across)">
                                      <p:cBhvr>
                                        <p:cTn id="22" dur="500"/>
                                        <p:tgtEl>
                                          <p:spTgt spid="6451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Rectangle 2"/>
          <p:cNvSpPr>
            <a:spLocks noGrp="1" noChangeArrowheads="1"/>
          </p:cNvSpPr>
          <p:nvPr>
            <p:ph type="title"/>
          </p:nvPr>
        </p:nvSpPr>
        <p:spPr>
          <a:xfrm>
            <a:off x="457200" y="277813"/>
            <a:ext cx="8077200" cy="865187"/>
          </a:xfrm>
        </p:spPr>
        <p:txBody>
          <a:bodyPr>
            <a:normAutofit fontScale="90000"/>
          </a:bodyPr>
          <a:lstStyle/>
          <a:p>
            <a:pPr eaLnBrk="1" hangingPunct="1"/>
            <a:r>
              <a:rPr lang="en-US" b="1" dirty="0" smtClean="0">
                <a:solidFill>
                  <a:srgbClr val="000066"/>
                </a:solidFill>
              </a:rPr>
              <a:t>Step 2:  Develop the Research Plan…</a:t>
            </a:r>
          </a:p>
        </p:txBody>
      </p:sp>
      <p:sp>
        <p:nvSpPr>
          <p:cNvPr id="619528" name="Rectangle 8"/>
          <p:cNvSpPr>
            <a:spLocks noGrp="1" noChangeArrowheads="1"/>
          </p:cNvSpPr>
          <p:nvPr>
            <p:ph type="body" idx="1"/>
          </p:nvPr>
        </p:nvSpPr>
        <p:spPr/>
        <p:txBody>
          <a:bodyPr>
            <a:normAutofit/>
          </a:bodyPr>
          <a:lstStyle/>
          <a:p>
            <a:pPr eaLnBrk="1" hangingPunct="1">
              <a:buClr>
                <a:srgbClr val="000066"/>
              </a:buClr>
              <a:buFont typeface="Wingdings" pitchFamily="2" charset="2"/>
              <a:buChar char="§"/>
            </a:pPr>
            <a:r>
              <a:rPr lang="en-US" b="1" dirty="0" smtClean="0"/>
              <a:t>Research instruments</a:t>
            </a:r>
          </a:p>
          <a:p>
            <a:pPr lvl="1" eaLnBrk="1" hangingPunct="1">
              <a:buClr>
                <a:srgbClr val="000066"/>
              </a:buClr>
              <a:buFont typeface="Wingdings" pitchFamily="2" charset="2"/>
              <a:buChar char="§"/>
            </a:pPr>
            <a:r>
              <a:rPr lang="en-US" sz="3200" b="0" dirty="0" smtClean="0"/>
              <a:t>Questionnaires</a:t>
            </a:r>
          </a:p>
          <a:p>
            <a:pPr lvl="1" eaLnBrk="1" hangingPunct="1">
              <a:buClr>
                <a:srgbClr val="000066"/>
              </a:buClr>
              <a:buFont typeface="Wingdings" pitchFamily="2" charset="2"/>
              <a:buChar char="§"/>
            </a:pPr>
            <a:r>
              <a:rPr lang="en-US" sz="3200" b="0" dirty="0" smtClean="0"/>
              <a:t>Qualitative Measures</a:t>
            </a:r>
          </a:p>
          <a:p>
            <a:pPr lvl="1" eaLnBrk="1" hangingPunct="1">
              <a:buClr>
                <a:srgbClr val="000066"/>
              </a:buClr>
              <a:buFont typeface="Wingdings" pitchFamily="2" charset="2"/>
              <a:buChar char="§"/>
            </a:pPr>
            <a:r>
              <a:rPr lang="en-US" sz="3200" b="0" dirty="0" smtClean="0"/>
              <a:t>Technological Devices</a:t>
            </a:r>
          </a:p>
          <a:p>
            <a:pPr lvl="1" eaLnBrk="1" hangingPunct="1">
              <a:buClr>
                <a:srgbClr val="000066"/>
              </a:buClr>
              <a:buFont typeface="Wingdings" pitchFamily="2" charset="2"/>
              <a:buChar char="§"/>
            </a:pPr>
            <a:endParaRPr lang="en-US" sz="32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19522"/>
                                        </p:tgtEl>
                                        <p:attrNameLst>
                                          <p:attrName>style.visibility</p:attrName>
                                        </p:attrNameLst>
                                      </p:cBhvr>
                                      <p:to>
                                        <p:strVal val="visible"/>
                                      </p:to>
                                    </p:set>
                                    <p:animEffect transition="in" filter="checkerboard(across)">
                                      <p:cBhvr>
                                        <p:cTn id="7" dur="500"/>
                                        <p:tgtEl>
                                          <p:spTgt spid="61952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19528">
                                            <p:txEl>
                                              <p:pRg st="0" end="0"/>
                                            </p:txEl>
                                          </p:spTgt>
                                        </p:tgtEl>
                                        <p:attrNameLst>
                                          <p:attrName>style.visibility</p:attrName>
                                        </p:attrNameLst>
                                      </p:cBhvr>
                                      <p:to>
                                        <p:strVal val="visible"/>
                                      </p:to>
                                    </p:set>
                                    <p:animEffect transition="in" filter="checkerboard(across)">
                                      <p:cBhvr>
                                        <p:cTn id="12" dur="500"/>
                                        <p:tgtEl>
                                          <p:spTgt spid="61952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19528">
                                            <p:txEl>
                                              <p:pRg st="1" end="1"/>
                                            </p:txEl>
                                          </p:spTgt>
                                        </p:tgtEl>
                                        <p:attrNameLst>
                                          <p:attrName>style.visibility</p:attrName>
                                        </p:attrNameLst>
                                      </p:cBhvr>
                                      <p:to>
                                        <p:strVal val="visible"/>
                                      </p:to>
                                    </p:set>
                                    <p:animEffect transition="in" filter="checkerboard(across)">
                                      <p:cBhvr>
                                        <p:cTn id="17" dur="500"/>
                                        <p:tgtEl>
                                          <p:spTgt spid="61952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19528">
                                            <p:txEl>
                                              <p:pRg st="2" end="2"/>
                                            </p:txEl>
                                          </p:spTgt>
                                        </p:tgtEl>
                                        <p:attrNameLst>
                                          <p:attrName>style.visibility</p:attrName>
                                        </p:attrNameLst>
                                      </p:cBhvr>
                                      <p:to>
                                        <p:strVal val="visible"/>
                                      </p:to>
                                    </p:set>
                                    <p:animEffect transition="in" filter="checkerboard(across)">
                                      <p:cBhvr>
                                        <p:cTn id="22" dur="500"/>
                                        <p:tgtEl>
                                          <p:spTgt spid="61952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19528">
                                            <p:txEl>
                                              <p:pRg st="3" end="3"/>
                                            </p:txEl>
                                          </p:spTgt>
                                        </p:tgtEl>
                                        <p:attrNameLst>
                                          <p:attrName>style.visibility</p:attrName>
                                        </p:attrNameLst>
                                      </p:cBhvr>
                                      <p:to>
                                        <p:strVal val="visible"/>
                                      </p:to>
                                    </p:set>
                                    <p:animEffect transition="in" filter="checkerboard(across)">
                                      <p:cBhvr>
                                        <p:cTn id="27" dur="500"/>
                                        <p:tgtEl>
                                          <p:spTgt spid="61952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522" grpId="0"/>
      <p:bldP spid="619528"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a:xfrm>
            <a:off x="0" y="228600"/>
            <a:ext cx="8915400" cy="1143000"/>
          </a:xfrm>
        </p:spPr>
        <p:txBody>
          <a:bodyPr>
            <a:normAutofit fontScale="90000"/>
          </a:bodyPr>
          <a:lstStyle/>
          <a:p>
            <a:r>
              <a:rPr lang="en-US" b="1" dirty="0" smtClean="0">
                <a:solidFill>
                  <a:srgbClr val="000066"/>
                </a:solidFill>
              </a:rPr>
              <a:t>Developing Marketing Information</a:t>
            </a:r>
          </a:p>
        </p:txBody>
      </p:sp>
      <p:sp>
        <p:nvSpPr>
          <p:cNvPr id="68610" name="Rectangle 3"/>
          <p:cNvSpPr>
            <a:spLocks noGrp="1" noChangeArrowheads="1"/>
          </p:cNvSpPr>
          <p:nvPr>
            <p:ph type="body" sz="quarter" idx="13"/>
          </p:nvPr>
        </p:nvSpPr>
        <p:spPr>
          <a:xfrm>
            <a:off x="914400" y="1371600"/>
            <a:ext cx="7162800" cy="838200"/>
          </a:xfrm>
        </p:spPr>
        <p:txBody>
          <a:bodyPr>
            <a:normAutofit fontScale="55000" lnSpcReduction="20000"/>
          </a:bodyPr>
          <a:lstStyle/>
          <a:p>
            <a:pPr>
              <a:spcBef>
                <a:spcPct val="0"/>
              </a:spcBef>
            </a:pPr>
            <a:r>
              <a:rPr lang="en-US" sz="5100" dirty="0" smtClean="0"/>
              <a:t>Marketing Research</a:t>
            </a:r>
          </a:p>
          <a:p>
            <a:pPr>
              <a:spcBef>
                <a:spcPct val="0"/>
              </a:spcBef>
            </a:pPr>
            <a:r>
              <a:rPr lang="en-US" sz="5100" dirty="0" smtClean="0"/>
              <a:t>Research Instruments</a:t>
            </a:r>
            <a:r>
              <a:rPr lang="en-US" dirty="0" smtClean="0"/>
              <a:t> </a:t>
            </a:r>
          </a:p>
        </p:txBody>
      </p:sp>
      <p:graphicFrame>
        <p:nvGraphicFramePr>
          <p:cNvPr id="6" name="Content Placeholder 5"/>
          <p:cNvGraphicFramePr>
            <a:graphicFrameLocks noGrp="1"/>
          </p:cNvGraphicFramePr>
          <p:nvPr>
            <p:ph idx="4294967295"/>
          </p:nvPr>
        </p:nvGraphicFramePr>
        <p:xfrm>
          <a:off x="1600200" y="2514600"/>
          <a:ext cx="6019800" cy="3962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23" name="Rectangle 11"/>
          <p:cNvSpPr>
            <a:spLocks noGrp="1" noChangeArrowheads="1"/>
          </p:cNvSpPr>
          <p:nvPr>
            <p:ph type="title"/>
          </p:nvPr>
        </p:nvSpPr>
        <p:spPr>
          <a:xfrm>
            <a:off x="457200" y="277813"/>
            <a:ext cx="8077200" cy="865187"/>
          </a:xfrm>
        </p:spPr>
        <p:txBody>
          <a:bodyPr>
            <a:normAutofit/>
          </a:bodyPr>
          <a:lstStyle/>
          <a:p>
            <a:pPr eaLnBrk="1" hangingPunct="1"/>
            <a:r>
              <a:rPr lang="en-US" sz="3600" b="1" dirty="0" smtClean="0">
                <a:solidFill>
                  <a:srgbClr val="000066"/>
                </a:solidFill>
              </a:rPr>
              <a:t>Questionnaire Do’s and Don’ts</a:t>
            </a:r>
          </a:p>
        </p:txBody>
      </p:sp>
      <p:sp>
        <p:nvSpPr>
          <p:cNvPr id="627724" name="Rectangle 12"/>
          <p:cNvSpPr>
            <a:spLocks noGrp="1" noChangeArrowheads="1"/>
          </p:cNvSpPr>
          <p:nvPr>
            <p:ph type="body" sz="half" idx="1"/>
          </p:nvPr>
        </p:nvSpPr>
        <p:spPr>
          <a:xfrm>
            <a:off x="457200" y="1295400"/>
            <a:ext cx="4038600" cy="4525963"/>
          </a:xfrm>
        </p:spPr>
        <p:txBody>
          <a:bodyPr>
            <a:noAutofit/>
          </a:bodyPr>
          <a:lstStyle/>
          <a:p>
            <a:pPr eaLnBrk="1" hangingPunct="1">
              <a:buClr>
                <a:srgbClr val="000066"/>
              </a:buClr>
              <a:buFont typeface="Wingdings" pitchFamily="2" charset="2"/>
              <a:buChar char="§"/>
            </a:pPr>
            <a:r>
              <a:rPr lang="en-US" b="0" dirty="0" smtClean="0"/>
              <a:t>Ensure questions are free of bias</a:t>
            </a:r>
          </a:p>
          <a:p>
            <a:pPr eaLnBrk="1" hangingPunct="1">
              <a:buClr>
                <a:srgbClr val="000066"/>
              </a:buClr>
              <a:buFont typeface="Wingdings" pitchFamily="2" charset="2"/>
              <a:buChar char="§"/>
            </a:pPr>
            <a:r>
              <a:rPr lang="en-US" b="0" dirty="0" smtClean="0"/>
              <a:t>Make questions simple</a:t>
            </a:r>
          </a:p>
          <a:p>
            <a:pPr eaLnBrk="1" hangingPunct="1">
              <a:buClr>
                <a:srgbClr val="000066"/>
              </a:buClr>
              <a:buFont typeface="Wingdings" pitchFamily="2" charset="2"/>
              <a:buChar char="§"/>
            </a:pPr>
            <a:r>
              <a:rPr lang="en-US" b="0" dirty="0" smtClean="0"/>
              <a:t>Make questions specific</a:t>
            </a:r>
          </a:p>
          <a:p>
            <a:pPr eaLnBrk="1" hangingPunct="1">
              <a:buClr>
                <a:srgbClr val="000066"/>
              </a:buClr>
              <a:buFont typeface="Wingdings" pitchFamily="2" charset="2"/>
              <a:buChar char="§"/>
            </a:pPr>
            <a:r>
              <a:rPr lang="en-US" b="0" dirty="0" smtClean="0"/>
              <a:t>Avoid jargon</a:t>
            </a:r>
          </a:p>
          <a:p>
            <a:pPr eaLnBrk="1" hangingPunct="1">
              <a:buClr>
                <a:srgbClr val="000066"/>
              </a:buClr>
              <a:buFont typeface="Wingdings" pitchFamily="2" charset="2"/>
              <a:buChar char="§"/>
            </a:pPr>
            <a:r>
              <a:rPr lang="en-US" b="0" dirty="0" smtClean="0"/>
              <a:t>Avoid sophisticated words</a:t>
            </a:r>
          </a:p>
          <a:p>
            <a:pPr eaLnBrk="1" hangingPunct="1">
              <a:buClr>
                <a:srgbClr val="000066"/>
              </a:buClr>
              <a:buFont typeface="Wingdings" pitchFamily="2" charset="2"/>
              <a:buChar char="§"/>
            </a:pPr>
            <a:r>
              <a:rPr lang="en-US" b="0" dirty="0" smtClean="0"/>
              <a:t>Avoid ambiguous words</a:t>
            </a:r>
          </a:p>
        </p:txBody>
      </p:sp>
      <p:sp>
        <p:nvSpPr>
          <p:cNvPr id="627725" name="Rectangle 13"/>
          <p:cNvSpPr>
            <a:spLocks noGrp="1" noChangeArrowheads="1"/>
          </p:cNvSpPr>
          <p:nvPr>
            <p:ph type="body" sz="half" idx="2"/>
          </p:nvPr>
        </p:nvSpPr>
        <p:spPr>
          <a:xfrm>
            <a:off x="4648200" y="1371600"/>
            <a:ext cx="4038600" cy="4525963"/>
          </a:xfrm>
        </p:spPr>
        <p:txBody>
          <a:bodyPr>
            <a:noAutofit/>
          </a:bodyPr>
          <a:lstStyle/>
          <a:p>
            <a:pPr eaLnBrk="1" hangingPunct="1">
              <a:buClr>
                <a:srgbClr val="000066"/>
              </a:buClr>
              <a:buFont typeface="Wingdings" pitchFamily="2" charset="2"/>
              <a:buChar char="§"/>
            </a:pPr>
            <a:r>
              <a:rPr lang="en-US" b="0" dirty="0" smtClean="0"/>
              <a:t>Avoid negatives</a:t>
            </a:r>
          </a:p>
          <a:p>
            <a:pPr eaLnBrk="1" hangingPunct="1">
              <a:buClr>
                <a:srgbClr val="000066"/>
              </a:buClr>
              <a:buFont typeface="Wingdings" pitchFamily="2" charset="2"/>
              <a:buChar char="§"/>
            </a:pPr>
            <a:r>
              <a:rPr lang="en-US" b="0" dirty="0" smtClean="0"/>
              <a:t>Avoid hypothetical's</a:t>
            </a:r>
          </a:p>
          <a:p>
            <a:pPr eaLnBrk="1" hangingPunct="1">
              <a:buClr>
                <a:srgbClr val="000066"/>
              </a:buClr>
              <a:buFont typeface="Wingdings" pitchFamily="2" charset="2"/>
              <a:buChar char="§"/>
            </a:pPr>
            <a:r>
              <a:rPr lang="en-US" b="0" dirty="0" smtClean="0"/>
              <a:t>Avoid words that could be misheard</a:t>
            </a:r>
          </a:p>
          <a:p>
            <a:pPr eaLnBrk="1" hangingPunct="1">
              <a:buClr>
                <a:srgbClr val="000066"/>
              </a:buClr>
              <a:buFont typeface="Wingdings" pitchFamily="2" charset="2"/>
              <a:buChar char="§"/>
            </a:pPr>
            <a:r>
              <a:rPr lang="en-US" b="0" dirty="0" smtClean="0"/>
              <a:t>Use response bands</a:t>
            </a:r>
          </a:p>
          <a:p>
            <a:pPr eaLnBrk="1" hangingPunct="1">
              <a:buClr>
                <a:srgbClr val="000066"/>
              </a:buClr>
              <a:buFont typeface="Wingdings" pitchFamily="2" charset="2"/>
              <a:buChar char="§"/>
            </a:pPr>
            <a:r>
              <a:rPr lang="en-US" b="0" dirty="0" smtClean="0"/>
              <a:t>Use mutually exclusive categories</a:t>
            </a:r>
          </a:p>
          <a:p>
            <a:pPr eaLnBrk="1" hangingPunct="1">
              <a:buClr>
                <a:srgbClr val="000066"/>
              </a:buClr>
              <a:buFont typeface="Wingdings" pitchFamily="2" charset="2"/>
              <a:buChar char="§"/>
            </a:pPr>
            <a:r>
              <a:rPr lang="en-US" b="0" dirty="0" smtClean="0"/>
              <a:t>Allow for “other” in fixed response questions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27723"/>
                                        </p:tgtEl>
                                        <p:attrNameLst>
                                          <p:attrName>style.visibility</p:attrName>
                                        </p:attrNameLst>
                                      </p:cBhvr>
                                      <p:to>
                                        <p:strVal val="visible"/>
                                      </p:to>
                                    </p:set>
                                    <p:animEffect transition="in" filter="checkerboard(across)">
                                      <p:cBhvr>
                                        <p:cTn id="7" dur="500"/>
                                        <p:tgtEl>
                                          <p:spTgt spid="62772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27724">
                                            <p:txEl>
                                              <p:pRg st="0" end="0"/>
                                            </p:txEl>
                                          </p:spTgt>
                                        </p:tgtEl>
                                        <p:attrNameLst>
                                          <p:attrName>style.visibility</p:attrName>
                                        </p:attrNameLst>
                                      </p:cBhvr>
                                      <p:to>
                                        <p:strVal val="visible"/>
                                      </p:to>
                                    </p:set>
                                    <p:animEffect transition="in" filter="checkerboard(across)">
                                      <p:cBhvr>
                                        <p:cTn id="12" dur="500"/>
                                        <p:tgtEl>
                                          <p:spTgt spid="62772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27724">
                                            <p:txEl>
                                              <p:pRg st="1" end="1"/>
                                            </p:txEl>
                                          </p:spTgt>
                                        </p:tgtEl>
                                        <p:attrNameLst>
                                          <p:attrName>style.visibility</p:attrName>
                                        </p:attrNameLst>
                                      </p:cBhvr>
                                      <p:to>
                                        <p:strVal val="visible"/>
                                      </p:to>
                                    </p:set>
                                    <p:animEffect transition="in" filter="checkerboard(across)">
                                      <p:cBhvr>
                                        <p:cTn id="17" dur="500"/>
                                        <p:tgtEl>
                                          <p:spTgt spid="62772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27724">
                                            <p:txEl>
                                              <p:pRg st="2" end="2"/>
                                            </p:txEl>
                                          </p:spTgt>
                                        </p:tgtEl>
                                        <p:attrNameLst>
                                          <p:attrName>style.visibility</p:attrName>
                                        </p:attrNameLst>
                                      </p:cBhvr>
                                      <p:to>
                                        <p:strVal val="visible"/>
                                      </p:to>
                                    </p:set>
                                    <p:animEffect transition="in" filter="checkerboard(across)">
                                      <p:cBhvr>
                                        <p:cTn id="22" dur="500"/>
                                        <p:tgtEl>
                                          <p:spTgt spid="62772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27724">
                                            <p:txEl>
                                              <p:pRg st="3" end="3"/>
                                            </p:txEl>
                                          </p:spTgt>
                                        </p:tgtEl>
                                        <p:attrNameLst>
                                          <p:attrName>style.visibility</p:attrName>
                                        </p:attrNameLst>
                                      </p:cBhvr>
                                      <p:to>
                                        <p:strVal val="visible"/>
                                      </p:to>
                                    </p:set>
                                    <p:animEffect transition="in" filter="checkerboard(across)">
                                      <p:cBhvr>
                                        <p:cTn id="27" dur="500"/>
                                        <p:tgtEl>
                                          <p:spTgt spid="627724">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627724">
                                            <p:txEl>
                                              <p:pRg st="4" end="4"/>
                                            </p:txEl>
                                          </p:spTgt>
                                        </p:tgtEl>
                                        <p:attrNameLst>
                                          <p:attrName>style.visibility</p:attrName>
                                        </p:attrNameLst>
                                      </p:cBhvr>
                                      <p:to>
                                        <p:strVal val="visible"/>
                                      </p:to>
                                    </p:set>
                                    <p:animEffect transition="in" filter="checkerboard(across)">
                                      <p:cBhvr>
                                        <p:cTn id="32" dur="500"/>
                                        <p:tgtEl>
                                          <p:spTgt spid="627724">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627724">
                                            <p:txEl>
                                              <p:pRg st="5" end="5"/>
                                            </p:txEl>
                                          </p:spTgt>
                                        </p:tgtEl>
                                        <p:attrNameLst>
                                          <p:attrName>style.visibility</p:attrName>
                                        </p:attrNameLst>
                                      </p:cBhvr>
                                      <p:to>
                                        <p:strVal val="visible"/>
                                      </p:to>
                                    </p:set>
                                    <p:animEffect transition="in" filter="checkerboard(across)">
                                      <p:cBhvr>
                                        <p:cTn id="37" dur="500"/>
                                        <p:tgtEl>
                                          <p:spTgt spid="627724">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 presetClass="entr" presetSubtype="10" fill="hold" grpId="0" nodeType="clickEffect">
                                  <p:stCondLst>
                                    <p:cond delay="0"/>
                                  </p:stCondLst>
                                  <p:childTnLst>
                                    <p:set>
                                      <p:cBhvr>
                                        <p:cTn id="41" dur="1" fill="hold">
                                          <p:stCondLst>
                                            <p:cond delay="0"/>
                                          </p:stCondLst>
                                        </p:cTn>
                                        <p:tgtEl>
                                          <p:spTgt spid="627725">
                                            <p:txEl>
                                              <p:pRg st="0" end="0"/>
                                            </p:txEl>
                                          </p:spTgt>
                                        </p:tgtEl>
                                        <p:attrNameLst>
                                          <p:attrName>style.visibility</p:attrName>
                                        </p:attrNameLst>
                                      </p:cBhvr>
                                      <p:to>
                                        <p:strVal val="visible"/>
                                      </p:to>
                                    </p:set>
                                    <p:animEffect transition="in" filter="checkerboard(across)">
                                      <p:cBhvr>
                                        <p:cTn id="42" dur="500"/>
                                        <p:tgtEl>
                                          <p:spTgt spid="627725">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 presetClass="entr" presetSubtype="10" fill="hold" grpId="0" nodeType="clickEffect">
                                  <p:stCondLst>
                                    <p:cond delay="0"/>
                                  </p:stCondLst>
                                  <p:childTnLst>
                                    <p:set>
                                      <p:cBhvr>
                                        <p:cTn id="46" dur="1" fill="hold">
                                          <p:stCondLst>
                                            <p:cond delay="0"/>
                                          </p:stCondLst>
                                        </p:cTn>
                                        <p:tgtEl>
                                          <p:spTgt spid="627725">
                                            <p:txEl>
                                              <p:pRg st="1" end="1"/>
                                            </p:txEl>
                                          </p:spTgt>
                                        </p:tgtEl>
                                        <p:attrNameLst>
                                          <p:attrName>style.visibility</p:attrName>
                                        </p:attrNameLst>
                                      </p:cBhvr>
                                      <p:to>
                                        <p:strVal val="visible"/>
                                      </p:to>
                                    </p:set>
                                    <p:animEffect transition="in" filter="checkerboard(across)">
                                      <p:cBhvr>
                                        <p:cTn id="47" dur="500"/>
                                        <p:tgtEl>
                                          <p:spTgt spid="627725">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5" presetClass="entr" presetSubtype="10" fill="hold" grpId="0" nodeType="clickEffect">
                                  <p:stCondLst>
                                    <p:cond delay="0"/>
                                  </p:stCondLst>
                                  <p:childTnLst>
                                    <p:set>
                                      <p:cBhvr>
                                        <p:cTn id="51" dur="1" fill="hold">
                                          <p:stCondLst>
                                            <p:cond delay="0"/>
                                          </p:stCondLst>
                                        </p:cTn>
                                        <p:tgtEl>
                                          <p:spTgt spid="627725">
                                            <p:txEl>
                                              <p:pRg st="2" end="2"/>
                                            </p:txEl>
                                          </p:spTgt>
                                        </p:tgtEl>
                                        <p:attrNameLst>
                                          <p:attrName>style.visibility</p:attrName>
                                        </p:attrNameLst>
                                      </p:cBhvr>
                                      <p:to>
                                        <p:strVal val="visible"/>
                                      </p:to>
                                    </p:set>
                                    <p:animEffect transition="in" filter="checkerboard(across)">
                                      <p:cBhvr>
                                        <p:cTn id="52" dur="500"/>
                                        <p:tgtEl>
                                          <p:spTgt spid="627725">
                                            <p:txEl>
                                              <p:pRg st="2" end="2"/>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5" presetClass="entr" presetSubtype="10" fill="hold" grpId="0" nodeType="clickEffect">
                                  <p:stCondLst>
                                    <p:cond delay="0"/>
                                  </p:stCondLst>
                                  <p:childTnLst>
                                    <p:set>
                                      <p:cBhvr>
                                        <p:cTn id="56" dur="1" fill="hold">
                                          <p:stCondLst>
                                            <p:cond delay="0"/>
                                          </p:stCondLst>
                                        </p:cTn>
                                        <p:tgtEl>
                                          <p:spTgt spid="627725">
                                            <p:txEl>
                                              <p:pRg st="3" end="3"/>
                                            </p:txEl>
                                          </p:spTgt>
                                        </p:tgtEl>
                                        <p:attrNameLst>
                                          <p:attrName>style.visibility</p:attrName>
                                        </p:attrNameLst>
                                      </p:cBhvr>
                                      <p:to>
                                        <p:strVal val="visible"/>
                                      </p:to>
                                    </p:set>
                                    <p:animEffect transition="in" filter="checkerboard(across)">
                                      <p:cBhvr>
                                        <p:cTn id="57" dur="500"/>
                                        <p:tgtEl>
                                          <p:spTgt spid="627725">
                                            <p:txEl>
                                              <p:pRg st="3" end="3"/>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5" presetClass="entr" presetSubtype="10" fill="hold" grpId="0" nodeType="clickEffect">
                                  <p:stCondLst>
                                    <p:cond delay="0"/>
                                  </p:stCondLst>
                                  <p:childTnLst>
                                    <p:set>
                                      <p:cBhvr>
                                        <p:cTn id="61" dur="1" fill="hold">
                                          <p:stCondLst>
                                            <p:cond delay="0"/>
                                          </p:stCondLst>
                                        </p:cTn>
                                        <p:tgtEl>
                                          <p:spTgt spid="627725">
                                            <p:txEl>
                                              <p:pRg st="4" end="4"/>
                                            </p:txEl>
                                          </p:spTgt>
                                        </p:tgtEl>
                                        <p:attrNameLst>
                                          <p:attrName>style.visibility</p:attrName>
                                        </p:attrNameLst>
                                      </p:cBhvr>
                                      <p:to>
                                        <p:strVal val="visible"/>
                                      </p:to>
                                    </p:set>
                                    <p:animEffect transition="in" filter="checkerboard(across)">
                                      <p:cBhvr>
                                        <p:cTn id="62" dur="500"/>
                                        <p:tgtEl>
                                          <p:spTgt spid="627725">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5" presetClass="entr" presetSubtype="10" fill="hold" grpId="0" nodeType="clickEffect">
                                  <p:stCondLst>
                                    <p:cond delay="0"/>
                                  </p:stCondLst>
                                  <p:childTnLst>
                                    <p:set>
                                      <p:cBhvr>
                                        <p:cTn id="66" dur="1" fill="hold">
                                          <p:stCondLst>
                                            <p:cond delay="0"/>
                                          </p:stCondLst>
                                        </p:cTn>
                                        <p:tgtEl>
                                          <p:spTgt spid="627725">
                                            <p:txEl>
                                              <p:pRg st="5" end="5"/>
                                            </p:txEl>
                                          </p:spTgt>
                                        </p:tgtEl>
                                        <p:attrNameLst>
                                          <p:attrName>style.visibility</p:attrName>
                                        </p:attrNameLst>
                                      </p:cBhvr>
                                      <p:to>
                                        <p:strVal val="visible"/>
                                      </p:to>
                                    </p:set>
                                    <p:animEffect transition="in" filter="checkerboard(across)">
                                      <p:cBhvr>
                                        <p:cTn id="67" dur="500"/>
                                        <p:tgtEl>
                                          <p:spTgt spid="62772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7723" grpId="0"/>
      <p:bldP spid="627724" grpId="0" build="p"/>
      <p:bldP spid="62772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4" name="Rectangle 4"/>
          <p:cNvSpPr>
            <a:spLocks noChangeArrowheads="1"/>
          </p:cNvSpPr>
          <p:nvPr/>
        </p:nvSpPr>
        <p:spPr bwMode="auto">
          <a:xfrm>
            <a:off x="838200" y="1752600"/>
            <a:ext cx="7315200" cy="2590800"/>
          </a:xfrm>
          <a:prstGeom prst="rect">
            <a:avLst/>
          </a:prstGeom>
          <a:gradFill rotWithShape="1">
            <a:gsLst>
              <a:gs pos="0">
                <a:srgbClr val="009999"/>
              </a:gs>
              <a:gs pos="100000">
                <a:schemeClr val="bg1"/>
              </a:gs>
            </a:gsLst>
            <a:lin ang="2700000" scaled="1"/>
          </a:gradFill>
          <a:ln w="9525">
            <a:noFill/>
            <a:miter lim="800000"/>
            <a:headEnd/>
            <a:tailEnd/>
          </a:ln>
        </p:spPr>
        <p:txBody>
          <a:bodyPr wrap="none" anchor="ctr"/>
          <a:lstStyle/>
          <a:p>
            <a:endParaRPr lang="en-US"/>
          </a:p>
        </p:txBody>
      </p:sp>
      <p:sp>
        <p:nvSpPr>
          <p:cNvPr id="629762" name="Rectangle 2"/>
          <p:cNvSpPr>
            <a:spLocks noGrp="1" noChangeArrowheads="1"/>
          </p:cNvSpPr>
          <p:nvPr>
            <p:ph type="title"/>
          </p:nvPr>
        </p:nvSpPr>
        <p:spPr>
          <a:xfrm>
            <a:off x="381000" y="533400"/>
            <a:ext cx="8610600" cy="609600"/>
          </a:xfrm>
        </p:spPr>
        <p:txBody>
          <a:bodyPr>
            <a:normAutofit fontScale="90000"/>
          </a:bodyPr>
          <a:lstStyle/>
          <a:p>
            <a:pPr eaLnBrk="1" hangingPunct="1"/>
            <a:r>
              <a:rPr lang="en-US" b="1" dirty="0" smtClean="0">
                <a:solidFill>
                  <a:srgbClr val="000066"/>
                </a:solidFill>
              </a:rPr>
              <a:t>Question Types (Closed End)-Dichotomous</a:t>
            </a:r>
          </a:p>
        </p:txBody>
      </p:sp>
      <p:sp>
        <p:nvSpPr>
          <p:cNvPr id="13317" name="Text Box 3"/>
          <p:cNvSpPr txBox="1">
            <a:spLocks noChangeArrowheads="1"/>
          </p:cNvSpPr>
          <p:nvPr/>
        </p:nvSpPr>
        <p:spPr bwMode="auto">
          <a:xfrm>
            <a:off x="990600" y="1828800"/>
            <a:ext cx="7239000" cy="1587500"/>
          </a:xfrm>
          <a:prstGeom prst="rect">
            <a:avLst/>
          </a:prstGeom>
          <a:noFill/>
          <a:ln w="9525">
            <a:noFill/>
            <a:miter lim="800000"/>
            <a:headEnd/>
            <a:tailEnd/>
          </a:ln>
        </p:spPr>
        <p:txBody>
          <a:bodyPr>
            <a:spAutoFit/>
          </a:bodyPr>
          <a:lstStyle/>
          <a:p>
            <a:pPr>
              <a:spcBef>
                <a:spcPct val="50000"/>
              </a:spcBef>
            </a:pPr>
            <a:r>
              <a:rPr lang="en-US" sz="2800" dirty="0"/>
              <a:t>In arranging this trip, did you contact American Airlines? </a:t>
            </a:r>
          </a:p>
          <a:p>
            <a:pPr>
              <a:spcBef>
                <a:spcPct val="50000"/>
              </a:spcBef>
            </a:pPr>
            <a:r>
              <a:rPr lang="en-US" sz="2800" dirty="0">
                <a:sym typeface="Wingdings 2" pitchFamily="18" charset="2"/>
              </a:rPr>
              <a:t> Yes   No</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29762"/>
                                        </p:tgtEl>
                                        <p:attrNameLst>
                                          <p:attrName>style.visibility</p:attrName>
                                        </p:attrNameLst>
                                      </p:cBhvr>
                                      <p:to>
                                        <p:strVal val="visible"/>
                                      </p:to>
                                    </p:set>
                                    <p:animEffect transition="in" filter="checkerboard(across)">
                                      <p:cBhvr>
                                        <p:cTn id="7" dur="500"/>
                                        <p:tgtEl>
                                          <p:spTgt spid="62976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29764"/>
                                        </p:tgtEl>
                                        <p:attrNameLst>
                                          <p:attrName>style.visibility</p:attrName>
                                        </p:attrNameLst>
                                      </p:cBhvr>
                                      <p:to>
                                        <p:strVal val="visible"/>
                                      </p:to>
                                    </p:set>
                                    <p:animEffect transition="in" filter="checkerboard(across)">
                                      <p:cBhvr>
                                        <p:cTn id="12" dur="500"/>
                                        <p:tgtEl>
                                          <p:spTgt spid="629764"/>
                                        </p:tgtEl>
                                      </p:cBhvr>
                                    </p:animEffect>
                                  </p:childTnLst>
                                </p:cTn>
                              </p:par>
                              <p:par>
                                <p:cTn id="13" presetID="5" presetClass="entr" presetSubtype="10" fill="hold" nodeType="withEffect">
                                  <p:stCondLst>
                                    <p:cond delay="0"/>
                                  </p:stCondLst>
                                  <p:childTnLst>
                                    <p:set>
                                      <p:cBhvr>
                                        <p:cTn id="14" dur="1" fill="hold">
                                          <p:stCondLst>
                                            <p:cond delay="0"/>
                                          </p:stCondLst>
                                        </p:cTn>
                                        <p:tgtEl>
                                          <p:spTgt spid="13317">
                                            <p:txEl>
                                              <p:pRg st="0" end="0"/>
                                            </p:txEl>
                                          </p:spTgt>
                                        </p:tgtEl>
                                        <p:attrNameLst>
                                          <p:attrName>style.visibility</p:attrName>
                                        </p:attrNameLst>
                                      </p:cBhvr>
                                      <p:to>
                                        <p:strVal val="visible"/>
                                      </p:to>
                                    </p:set>
                                    <p:animEffect transition="in" filter="checkerboard(across)">
                                      <p:cBhvr>
                                        <p:cTn id="15" dur="500"/>
                                        <p:tgtEl>
                                          <p:spTgt spid="13317">
                                            <p:txEl>
                                              <p:pRg st="0" end="0"/>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13317">
                                            <p:txEl>
                                              <p:pRg st="1" end="1"/>
                                            </p:txEl>
                                          </p:spTgt>
                                        </p:tgtEl>
                                        <p:attrNameLst>
                                          <p:attrName>style.visibility</p:attrName>
                                        </p:attrNameLst>
                                      </p:cBhvr>
                                      <p:to>
                                        <p:strVal val="visible"/>
                                      </p:to>
                                    </p:set>
                                    <p:animEffect transition="in" filter="checkerboard(across)">
                                      <p:cBhvr>
                                        <p:cTn id="18" dur="500"/>
                                        <p:tgtEl>
                                          <p:spTgt spid="1331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9764" grpId="0" animBg="1"/>
      <p:bldP spid="62976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3" name="Rectangle 5"/>
          <p:cNvSpPr>
            <a:spLocks noChangeArrowheads="1"/>
          </p:cNvSpPr>
          <p:nvPr/>
        </p:nvSpPr>
        <p:spPr bwMode="auto">
          <a:xfrm>
            <a:off x="457200" y="1447800"/>
            <a:ext cx="8153400" cy="4724400"/>
          </a:xfrm>
          <a:prstGeom prst="rect">
            <a:avLst/>
          </a:prstGeom>
          <a:gradFill rotWithShape="1">
            <a:gsLst>
              <a:gs pos="0">
                <a:srgbClr val="009999"/>
              </a:gs>
              <a:gs pos="100000">
                <a:schemeClr val="bg1"/>
              </a:gs>
            </a:gsLst>
            <a:lin ang="2700000" scaled="1"/>
          </a:gradFill>
          <a:ln w="9525">
            <a:noFill/>
            <a:miter lim="800000"/>
            <a:headEnd/>
            <a:tailEnd/>
          </a:ln>
        </p:spPr>
        <p:txBody>
          <a:bodyPr wrap="none" anchor="ctr"/>
          <a:lstStyle/>
          <a:p>
            <a:endParaRPr lang="en-US" dirty="0"/>
          </a:p>
        </p:txBody>
      </p:sp>
      <p:sp>
        <p:nvSpPr>
          <p:cNvPr id="631812" name="Rectangle 4"/>
          <p:cNvSpPr>
            <a:spLocks noGrp="1" noChangeArrowheads="1"/>
          </p:cNvSpPr>
          <p:nvPr>
            <p:ph type="title"/>
          </p:nvPr>
        </p:nvSpPr>
        <p:spPr>
          <a:xfrm>
            <a:off x="457200" y="277813"/>
            <a:ext cx="8077200" cy="865187"/>
          </a:xfrm>
        </p:spPr>
        <p:txBody>
          <a:bodyPr>
            <a:normAutofit fontScale="90000"/>
          </a:bodyPr>
          <a:lstStyle/>
          <a:p>
            <a:pPr eaLnBrk="1" hangingPunct="1"/>
            <a:r>
              <a:rPr lang="en-US" b="1" dirty="0" smtClean="0">
                <a:solidFill>
                  <a:srgbClr val="000066"/>
                </a:solidFill>
              </a:rPr>
              <a:t>Question Types – Multiple Choice</a:t>
            </a:r>
          </a:p>
        </p:txBody>
      </p:sp>
      <p:sp>
        <p:nvSpPr>
          <p:cNvPr id="14341" name="Text Box 3"/>
          <p:cNvSpPr txBox="1">
            <a:spLocks noChangeArrowheads="1"/>
          </p:cNvSpPr>
          <p:nvPr/>
        </p:nvSpPr>
        <p:spPr bwMode="auto">
          <a:xfrm>
            <a:off x="685800" y="1524000"/>
            <a:ext cx="8077200" cy="4367213"/>
          </a:xfrm>
          <a:prstGeom prst="rect">
            <a:avLst/>
          </a:prstGeom>
          <a:noFill/>
          <a:ln w="9525">
            <a:noFill/>
            <a:miter lim="800000"/>
            <a:headEnd/>
            <a:tailEnd/>
          </a:ln>
        </p:spPr>
        <p:txBody>
          <a:bodyPr>
            <a:spAutoFit/>
          </a:bodyPr>
          <a:lstStyle/>
          <a:p>
            <a:pPr>
              <a:spcBef>
                <a:spcPct val="50000"/>
              </a:spcBef>
            </a:pPr>
            <a:r>
              <a:rPr lang="en-US" sz="2800" dirty="0"/>
              <a:t>With whom are you traveling on this trip? </a:t>
            </a:r>
          </a:p>
          <a:p>
            <a:pPr>
              <a:spcBef>
                <a:spcPct val="50000"/>
              </a:spcBef>
            </a:pPr>
            <a:r>
              <a:rPr lang="en-US" sz="2800" dirty="0">
                <a:sym typeface="Wingdings 2" pitchFamily="18" charset="2"/>
              </a:rPr>
              <a:t> No one</a:t>
            </a:r>
          </a:p>
          <a:p>
            <a:pPr>
              <a:spcBef>
                <a:spcPct val="50000"/>
              </a:spcBef>
              <a:buFont typeface="Wingdings 2" pitchFamily="18" charset="2"/>
              <a:buChar char="£"/>
            </a:pPr>
            <a:r>
              <a:rPr lang="en-US" sz="2800" dirty="0">
                <a:sym typeface="Wingdings 2" pitchFamily="18" charset="2"/>
              </a:rPr>
              <a:t> Spouse</a:t>
            </a:r>
          </a:p>
          <a:p>
            <a:pPr>
              <a:spcBef>
                <a:spcPct val="50000"/>
              </a:spcBef>
              <a:buFont typeface="Wingdings 2" pitchFamily="18" charset="2"/>
              <a:buChar char="£"/>
            </a:pPr>
            <a:r>
              <a:rPr lang="en-US" sz="2800" dirty="0">
                <a:sym typeface="Wingdings 2" pitchFamily="18" charset="2"/>
              </a:rPr>
              <a:t> Spouse and children</a:t>
            </a:r>
          </a:p>
          <a:p>
            <a:pPr>
              <a:spcBef>
                <a:spcPct val="50000"/>
              </a:spcBef>
              <a:buFont typeface="Wingdings 2" pitchFamily="18" charset="2"/>
              <a:buChar char="£"/>
            </a:pPr>
            <a:r>
              <a:rPr lang="en-US" sz="2800" dirty="0">
                <a:sym typeface="Wingdings 2" pitchFamily="18" charset="2"/>
              </a:rPr>
              <a:t> Children only</a:t>
            </a:r>
          </a:p>
          <a:p>
            <a:pPr>
              <a:spcBef>
                <a:spcPct val="50000"/>
              </a:spcBef>
              <a:buFont typeface="Wingdings 2" pitchFamily="18" charset="2"/>
              <a:buChar char="£"/>
            </a:pPr>
            <a:r>
              <a:rPr lang="en-US" sz="2800" dirty="0">
                <a:sym typeface="Wingdings 2" pitchFamily="18" charset="2"/>
              </a:rPr>
              <a:t> Business associates/friends/relatives</a:t>
            </a:r>
          </a:p>
          <a:p>
            <a:pPr>
              <a:spcBef>
                <a:spcPct val="50000"/>
              </a:spcBef>
              <a:buFont typeface="Wingdings 2" pitchFamily="18" charset="2"/>
              <a:buChar char="£"/>
            </a:pPr>
            <a:r>
              <a:rPr lang="en-US" sz="2800" dirty="0">
                <a:sym typeface="Wingdings 2" pitchFamily="18" charset="2"/>
              </a:rPr>
              <a:t> An organized tour group</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31812"/>
                                        </p:tgtEl>
                                        <p:attrNameLst>
                                          <p:attrName>style.visibility</p:attrName>
                                        </p:attrNameLst>
                                      </p:cBhvr>
                                      <p:to>
                                        <p:strVal val="visible"/>
                                      </p:to>
                                    </p:set>
                                    <p:animEffect transition="in" filter="checkerboard(across)">
                                      <p:cBhvr>
                                        <p:cTn id="7" dur="500"/>
                                        <p:tgtEl>
                                          <p:spTgt spid="63181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31813"/>
                                        </p:tgtEl>
                                        <p:attrNameLst>
                                          <p:attrName>style.visibility</p:attrName>
                                        </p:attrNameLst>
                                      </p:cBhvr>
                                      <p:to>
                                        <p:strVal val="visible"/>
                                      </p:to>
                                    </p:set>
                                    <p:animEffect transition="in" filter="checkerboard(across)">
                                      <p:cBhvr>
                                        <p:cTn id="12" dur="500"/>
                                        <p:tgtEl>
                                          <p:spTgt spid="631813"/>
                                        </p:tgtEl>
                                      </p:cBhvr>
                                    </p:animEffect>
                                  </p:childTnLst>
                                </p:cTn>
                              </p:par>
                              <p:par>
                                <p:cTn id="13" presetID="5" presetClass="entr" presetSubtype="10" fill="hold" nodeType="withEffect">
                                  <p:stCondLst>
                                    <p:cond delay="0"/>
                                  </p:stCondLst>
                                  <p:childTnLst>
                                    <p:set>
                                      <p:cBhvr>
                                        <p:cTn id="14" dur="1" fill="hold">
                                          <p:stCondLst>
                                            <p:cond delay="0"/>
                                          </p:stCondLst>
                                        </p:cTn>
                                        <p:tgtEl>
                                          <p:spTgt spid="14341">
                                            <p:txEl>
                                              <p:pRg st="0" end="0"/>
                                            </p:txEl>
                                          </p:spTgt>
                                        </p:tgtEl>
                                        <p:attrNameLst>
                                          <p:attrName>style.visibility</p:attrName>
                                        </p:attrNameLst>
                                      </p:cBhvr>
                                      <p:to>
                                        <p:strVal val="visible"/>
                                      </p:to>
                                    </p:set>
                                    <p:animEffect transition="in" filter="checkerboard(across)">
                                      <p:cBhvr>
                                        <p:cTn id="15" dur="500"/>
                                        <p:tgtEl>
                                          <p:spTgt spid="14341">
                                            <p:txEl>
                                              <p:pRg st="0" end="0"/>
                                            </p:txEl>
                                          </p:spTgt>
                                        </p:tgtEl>
                                      </p:cBhvr>
                                    </p:animEffect>
                                  </p:childTnLst>
                                </p:cTn>
                              </p:par>
                              <p:par>
                                <p:cTn id="16" presetID="5" presetClass="entr" presetSubtype="10" fill="hold" nodeType="withEffect">
                                  <p:stCondLst>
                                    <p:cond delay="0"/>
                                  </p:stCondLst>
                                  <p:childTnLst>
                                    <p:set>
                                      <p:cBhvr>
                                        <p:cTn id="17" dur="1" fill="hold">
                                          <p:stCondLst>
                                            <p:cond delay="0"/>
                                          </p:stCondLst>
                                        </p:cTn>
                                        <p:tgtEl>
                                          <p:spTgt spid="14341">
                                            <p:txEl>
                                              <p:pRg st="1" end="1"/>
                                            </p:txEl>
                                          </p:spTgt>
                                        </p:tgtEl>
                                        <p:attrNameLst>
                                          <p:attrName>style.visibility</p:attrName>
                                        </p:attrNameLst>
                                      </p:cBhvr>
                                      <p:to>
                                        <p:strVal val="visible"/>
                                      </p:to>
                                    </p:set>
                                    <p:animEffect transition="in" filter="checkerboard(across)">
                                      <p:cBhvr>
                                        <p:cTn id="18" dur="500"/>
                                        <p:tgtEl>
                                          <p:spTgt spid="14341">
                                            <p:txEl>
                                              <p:pRg st="1" end="1"/>
                                            </p:txEl>
                                          </p:spTgt>
                                        </p:tgtEl>
                                      </p:cBhvr>
                                    </p:animEffect>
                                  </p:childTnLst>
                                </p:cTn>
                              </p:par>
                              <p:par>
                                <p:cTn id="19" presetID="5" presetClass="entr" presetSubtype="10" fill="hold" nodeType="withEffect">
                                  <p:stCondLst>
                                    <p:cond delay="0"/>
                                  </p:stCondLst>
                                  <p:childTnLst>
                                    <p:set>
                                      <p:cBhvr>
                                        <p:cTn id="20" dur="1" fill="hold">
                                          <p:stCondLst>
                                            <p:cond delay="0"/>
                                          </p:stCondLst>
                                        </p:cTn>
                                        <p:tgtEl>
                                          <p:spTgt spid="14341">
                                            <p:txEl>
                                              <p:pRg st="2" end="2"/>
                                            </p:txEl>
                                          </p:spTgt>
                                        </p:tgtEl>
                                        <p:attrNameLst>
                                          <p:attrName>style.visibility</p:attrName>
                                        </p:attrNameLst>
                                      </p:cBhvr>
                                      <p:to>
                                        <p:strVal val="visible"/>
                                      </p:to>
                                    </p:set>
                                    <p:animEffect transition="in" filter="checkerboard(across)">
                                      <p:cBhvr>
                                        <p:cTn id="21" dur="500"/>
                                        <p:tgtEl>
                                          <p:spTgt spid="14341">
                                            <p:txEl>
                                              <p:pRg st="2" end="2"/>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14341">
                                            <p:txEl>
                                              <p:pRg st="3" end="3"/>
                                            </p:txEl>
                                          </p:spTgt>
                                        </p:tgtEl>
                                        <p:attrNameLst>
                                          <p:attrName>style.visibility</p:attrName>
                                        </p:attrNameLst>
                                      </p:cBhvr>
                                      <p:to>
                                        <p:strVal val="visible"/>
                                      </p:to>
                                    </p:set>
                                    <p:animEffect transition="in" filter="checkerboard(across)">
                                      <p:cBhvr>
                                        <p:cTn id="24" dur="500"/>
                                        <p:tgtEl>
                                          <p:spTgt spid="14341">
                                            <p:txEl>
                                              <p:pRg st="3" end="3"/>
                                            </p:txEl>
                                          </p:spTgt>
                                        </p:tgtEl>
                                      </p:cBhvr>
                                    </p:animEffect>
                                  </p:childTnLst>
                                </p:cTn>
                              </p:par>
                              <p:par>
                                <p:cTn id="25" presetID="5" presetClass="entr" presetSubtype="10" fill="hold" nodeType="withEffect">
                                  <p:stCondLst>
                                    <p:cond delay="0"/>
                                  </p:stCondLst>
                                  <p:childTnLst>
                                    <p:set>
                                      <p:cBhvr>
                                        <p:cTn id="26" dur="1" fill="hold">
                                          <p:stCondLst>
                                            <p:cond delay="0"/>
                                          </p:stCondLst>
                                        </p:cTn>
                                        <p:tgtEl>
                                          <p:spTgt spid="14341">
                                            <p:txEl>
                                              <p:pRg st="4" end="4"/>
                                            </p:txEl>
                                          </p:spTgt>
                                        </p:tgtEl>
                                        <p:attrNameLst>
                                          <p:attrName>style.visibility</p:attrName>
                                        </p:attrNameLst>
                                      </p:cBhvr>
                                      <p:to>
                                        <p:strVal val="visible"/>
                                      </p:to>
                                    </p:set>
                                    <p:animEffect transition="in" filter="checkerboard(across)">
                                      <p:cBhvr>
                                        <p:cTn id="27" dur="500"/>
                                        <p:tgtEl>
                                          <p:spTgt spid="14341">
                                            <p:txEl>
                                              <p:pRg st="4" end="4"/>
                                            </p:txEl>
                                          </p:spTgt>
                                        </p:tgtEl>
                                      </p:cBhvr>
                                    </p:animEffect>
                                  </p:childTnLst>
                                </p:cTn>
                              </p:par>
                              <p:par>
                                <p:cTn id="28" presetID="5" presetClass="entr" presetSubtype="10" fill="hold" nodeType="withEffect">
                                  <p:stCondLst>
                                    <p:cond delay="0"/>
                                  </p:stCondLst>
                                  <p:childTnLst>
                                    <p:set>
                                      <p:cBhvr>
                                        <p:cTn id="29" dur="1" fill="hold">
                                          <p:stCondLst>
                                            <p:cond delay="0"/>
                                          </p:stCondLst>
                                        </p:cTn>
                                        <p:tgtEl>
                                          <p:spTgt spid="14341">
                                            <p:txEl>
                                              <p:pRg st="5" end="5"/>
                                            </p:txEl>
                                          </p:spTgt>
                                        </p:tgtEl>
                                        <p:attrNameLst>
                                          <p:attrName>style.visibility</p:attrName>
                                        </p:attrNameLst>
                                      </p:cBhvr>
                                      <p:to>
                                        <p:strVal val="visible"/>
                                      </p:to>
                                    </p:set>
                                    <p:animEffect transition="in" filter="checkerboard(across)">
                                      <p:cBhvr>
                                        <p:cTn id="30" dur="500"/>
                                        <p:tgtEl>
                                          <p:spTgt spid="14341">
                                            <p:txEl>
                                              <p:pRg st="5" end="5"/>
                                            </p:txEl>
                                          </p:spTgt>
                                        </p:tgtEl>
                                      </p:cBhvr>
                                    </p:animEffect>
                                  </p:childTnLst>
                                </p:cTn>
                              </p:par>
                              <p:par>
                                <p:cTn id="31" presetID="5" presetClass="entr" presetSubtype="10" fill="hold" nodeType="withEffect">
                                  <p:stCondLst>
                                    <p:cond delay="0"/>
                                  </p:stCondLst>
                                  <p:childTnLst>
                                    <p:set>
                                      <p:cBhvr>
                                        <p:cTn id="32" dur="1" fill="hold">
                                          <p:stCondLst>
                                            <p:cond delay="0"/>
                                          </p:stCondLst>
                                        </p:cTn>
                                        <p:tgtEl>
                                          <p:spTgt spid="14341">
                                            <p:txEl>
                                              <p:pRg st="6" end="6"/>
                                            </p:txEl>
                                          </p:spTgt>
                                        </p:tgtEl>
                                        <p:attrNameLst>
                                          <p:attrName>style.visibility</p:attrName>
                                        </p:attrNameLst>
                                      </p:cBhvr>
                                      <p:to>
                                        <p:strVal val="visible"/>
                                      </p:to>
                                    </p:set>
                                    <p:animEffect transition="in" filter="checkerboard(across)">
                                      <p:cBhvr>
                                        <p:cTn id="33" dur="500"/>
                                        <p:tgtEl>
                                          <p:spTgt spid="1434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1813" grpId="0" animBg="1"/>
      <p:bldP spid="63181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ChangeArrowheads="1"/>
          </p:cNvSpPr>
          <p:nvPr/>
        </p:nvSpPr>
        <p:spPr bwMode="auto">
          <a:xfrm>
            <a:off x="457200" y="1447800"/>
            <a:ext cx="8153400" cy="4724400"/>
          </a:xfrm>
          <a:prstGeom prst="rect">
            <a:avLst/>
          </a:prstGeom>
          <a:gradFill rotWithShape="1">
            <a:gsLst>
              <a:gs pos="0">
                <a:srgbClr val="009999"/>
              </a:gs>
              <a:gs pos="100000">
                <a:schemeClr val="bg1"/>
              </a:gs>
            </a:gsLst>
            <a:lin ang="2700000" scaled="1"/>
          </a:gradFill>
          <a:ln w="9525">
            <a:noFill/>
            <a:miter lim="800000"/>
            <a:headEnd/>
            <a:tailEnd/>
          </a:ln>
        </p:spPr>
        <p:txBody>
          <a:bodyPr wrap="none" anchor="ctr"/>
          <a:lstStyle/>
          <a:p>
            <a:endParaRPr lang="en-US"/>
          </a:p>
        </p:txBody>
      </p:sp>
      <p:sp>
        <p:nvSpPr>
          <p:cNvPr id="633858" name="Rectangle 2"/>
          <p:cNvSpPr>
            <a:spLocks noGrp="1" noChangeArrowheads="1"/>
          </p:cNvSpPr>
          <p:nvPr>
            <p:ph type="title"/>
          </p:nvPr>
        </p:nvSpPr>
        <p:spPr>
          <a:xfrm>
            <a:off x="457200" y="228600"/>
            <a:ext cx="8077200" cy="914400"/>
          </a:xfrm>
        </p:spPr>
        <p:txBody>
          <a:bodyPr>
            <a:normAutofit fontScale="90000"/>
          </a:bodyPr>
          <a:lstStyle/>
          <a:p>
            <a:pPr eaLnBrk="1" hangingPunct="1"/>
            <a:r>
              <a:rPr lang="en-US" b="1" dirty="0" smtClean="0">
                <a:solidFill>
                  <a:srgbClr val="000066"/>
                </a:solidFill>
              </a:rPr>
              <a:t>Question Types – </a:t>
            </a:r>
            <a:r>
              <a:rPr lang="en-US" b="1" dirty="0" err="1" smtClean="0">
                <a:solidFill>
                  <a:srgbClr val="000066"/>
                </a:solidFill>
              </a:rPr>
              <a:t>Likert</a:t>
            </a:r>
            <a:r>
              <a:rPr lang="en-US" b="1" dirty="0" smtClean="0">
                <a:solidFill>
                  <a:srgbClr val="000066"/>
                </a:solidFill>
              </a:rPr>
              <a:t> Scale</a:t>
            </a:r>
          </a:p>
        </p:txBody>
      </p:sp>
      <p:sp>
        <p:nvSpPr>
          <p:cNvPr id="633859" name="Text Box 3"/>
          <p:cNvSpPr txBox="1">
            <a:spLocks noChangeArrowheads="1"/>
          </p:cNvSpPr>
          <p:nvPr/>
        </p:nvSpPr>
        <p:spPr bwMode="auto">
          <a:xfrm>
            <a:off x="609600" y="1636713"/>
            <a:ext cx="7924800" cy="4579937"/>
          </a:xfrm>
          <a:prstGeom prst="rect">
            <a:avLst/>
          </a:prstGeom>
          <a:noFill/>
          <a:ln w="9525">
            <a:noFill/>
            <a:miter lim="800000"/>
            <a:headEnd/>
            <a:tailEnd/>
          </a:ln>
        </p:spPr>
        <p:txBody>
          <a:bodyPr>
            <a:spAutoFit/>
          </a:bodyPr>
          <a:lstStyle/>
          <a:p>
            <a:pPr>
              <a:spcBef>
                <a:spcPct val="50000"/>
              </a:spcBef>
            </a:pPr>
            <a:r>
              <a:rPr lang="en-US" sz="2800" dirty="0"/>
              <a:t>Indicate your level of agreement with the following statement: Small airlines generally give better service than large ones. </a:t>
            </a:r>
          </a:p>
          <a:p>
            <a:pPr>
              <a:spcBef>
                <a:spcPct val="50000"/>
              </a:spcBef>
            </a:pPr>
            <a:r>
              <a:rPr lang="en-US" sz="2800" dirty="0">
                <a:sym typeface="Wingdings 2" pitchFamily="18" charset="2"/>
              </a:rPr>
              <a:t> Strongly disagree</a:t>
            </a:r>
          </a:p>
          <a:p>
            <a:pPr>
              <a:spcBef>
                <a:spcPct val="50000"/>
              </a:spcBef>
              <a:buFont typeface="Wingdings 2" pitchFamily="18" charset="2"/>
              <a:buChar char="£"/>
            </a:pPr>
            <a:r>
              <a:rPr lang="en-US" sz="2800" dirty="0">
                <a:sym typeface="Wingdings 2" pitchFamily="18" charset="2"/>
              </a:rPr>
              <a:t> Disagree</a:t>
            </a:r>
          </a:p>
          <a:p>
            <a:pPr>
              <a:spcBef>
                <a:spcPct val="50000"/>
              </a:spcBef>
              <a:buFont typeface="Wingdings 2" pitchFamily="18" charset="2"/>
              <a:buChar char="£"/>
            </a:pPr>
            <a:r>
              <a:rPr lang="en-US" sz="2800" dirty="0">
                <a:sym typeface="Wingdings 2" pitchFamily="18" charset="2"/>
              </a:rPr>
              <a:t> Neither agree nor disagree</a:t>
            </a:r>
          </a:p>
          <a:p>
            <a:pPr>
              <a:spcBef>
                <a:spcPct val="50000"/>
              </a:spcBef>
              <a:buFont typeface="Wingdings 2" pitchFamily="18" charset="2"/>
              <a:buChar char="£"/>
            </a:pPr>
            <a:r>
              <a:rPr lang="en-US" sz="2800" dirty="0">
                <a:sym typeface="Wingdings 2" pitchFamily="18" charset="2"/>
              </a:rPr>
              <a:t> Agree</a:t>
            </a:r>
          </a:p>
          <a:p>
            <a:pPr>
              <a:spcBef>
                <a:spcPct val="50000"/>
              </a:spcBef>
              <a:buFont typeface="Wingdings 2" pitchFamily="18" charset="2"/>
              <a:buChar char="£"/>
            </a:pPr>
            <a:r>
              <a:rPr lang="en-US" sz="2800" dirty="0">
                <a:sym typeface="Wingdings 2" pitchFamily="18" charset="2"/>
              </a:rPr>
              <a:t> Strongly agree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33858"/>
                                        </p:tgtEl>
                                        <p:attrNameLst>
                                          <p:attrName>style.visibility</p:attrName>
                                        </p:attrNameLst>
                                      </p:cBhvr>
                                      <p:to>
                                        <p:strVal val="visible"/>
                                      </p:to>
                                    </p:set>
                                    <p:animEffect transition="in" filter="checkerboard(across)">
                                      <p:cBhvr>
                                        <p:cTn id="7" dur="500"/>
                                        <p:tgtEl>
                                          <p:spTgt spid="63385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33859">
                                            <p:txEl>
                                              <p:pRg st="0" end="0"/>
                                            </p:txEl>
                                          </p:spTgt>
                                        </p:tgtEl>
                                        <p:attrNameLst>
                                          <p:attrName>style.visibility</p:attrName>
                                        </p:attrNameLst>
                                      </p:cBhvr>
                                      <p:to>
                                        <p:strVal val="visible"/>
                                      </p:to>
                                    </p:set>
                                    <p:animEffect transition="in" filter="checkerboard(across)">
                                      <p:cBhvr>
                                        <p:cTn id="12" dur="500"/>
                                        <p:tgtEl>
                                          <p:spTgt spid="633859">
                                            <p:txEl>
                                              <p:pRg st="0" end="0"/>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633859">
                                            <p:txEl>
                                              <p:pRg st="1" end="1"/>
                                            </p:txEl>
                                          </p:spTgt>
                                        </p:tgtEl>
                                        <p:attrNameLst>
                                          <p:attrName>style.visibility</p:attrName>
                                        </p:attrNameLst>
                                      </p:cBhvr>
                                      <p:to>
                                        <p:strVal val="visible"/>
                                      </p:to>
                                    </p:set>
                                    <p:animEffect transition="in" filter="checkerboard(across)">
                                      <p:cBhvr>
                                        <p:cTn id="15" dur="500"/>
                                        <p:tgtEl>
                                          <p:spTgt spid="633859">
                                            <p:txEl>
                                              <p:pRg st="1" end="1"/>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633859">
                                            <p:txEl>
                                              <p:pRg st="2" end="2"/>
                                            </p:txEl>
                                          </p:spTgt>
                                        </p:tgtEl>
                                        <p:attrNameLst>
                                          <p:attrName>style.visibility</p:attrName>
                                        </p:attrNameLst>
                                      </p:cBhvr>
                                      <p:to>
                                        <p:strVal val="visible"/>
                                      </p:to>
                                    </p:set>
                                    <p:animEffect transition="in" filter="checkerboard(across)">
                                      <p:cBhvr>
                                        <p:cTn id="18" dur="500"/>
                                        <p:tgtEl>
                                          <p:spTgt spid="633859">
                                            <p:txEl>
                                              <p:pRg st="2" end="2"/>
                                            </p:txEl>
                                          </p:spTgt>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633859">
                                            <p:txEl>
                                              <p:pRg st="3" end="3"/>
                                            </p:txEl>
                                          </p:spTgt>
                                        </p:tgtEl>
                                        <p:attrNameLst>
                                          <p:attrName>style.visibility</p:attrName>
                                        </p:attrNameLst>
                                      </p:cBhvr>
                                      <p:to>
                                        <p:strVal val="visible"/>
                                      </p:to>
                                    </p:set>
                                    <p:animEffect transition="in" filter="checkerboard(across)">
                                      <p:cBhvr>
                                        <p:cTn id="21" dur="500"/>
                                        <p:tgtEl>
                                          <p:spTgt spid="633859">
                                            <p:txEl>
                                              <p:pRg st="3" end="3"/>
                                            </p:txEl>
                                          </p:spTgt>
                                        </p:tgtEl>
                                      </p:cBhvr>
                                    </p:animEffect>
                                  </p:childTnLst>
                                </p:cTn>
                              </p:par>
                              <p:par>
                                <p:cTn id="22" presetID="5" presetClass="entr" presetSubtype="10" fill="hold" grpId="0" nodeType="withEffect">
                                  <p:stCondLst>
                                    <p:cond delay="0"/>
                                  </p:stCondLst>
                                  <p:childTnLst>
                                    <p:set>
                                      <p:cBhvr>
                                        <p:cTn id="23" dur="1" fill="hold">
                                          <p:stCondLst>
                                            <p:cond delay="0"/>
                                          </p:stCondLst>
                                        </p:cTn>
                                        <p:tgtEl>
                                          <p:spTgt spid="633859">
                                            <p:txEl>
                                              <p:pRg st="4" end="4"/>
                                            </p:txEl>
                                          </p:spTgt>
                                        </p:tgtEl>
                                        <p:attrNameLst>
                                          <p:attrName>style.visibility</p:attrName>
                                        </p:attrNameLst>
                                      </p:cBhvr>
                                      <p:to>
                                        <p:strVal val="visible"/>
                                      </p:to>
                                    </p:set>
                                    <p:animEffect transition="in" filter="checkerboard(across)">
                                      <p:cBhvr>
                                        <p:cTn id="24" dur="500"/>
                                        <p:tgtEl>
                                          <p:spTgt spid="633859">
                                            <p:txEl>
                                              <p:pRg st="4" end="4"/>
                                            </p:txEl>
                                          </p:spTgt>
                                        </p:tgtEl>
                                      </p:cBhvr>
                                    </p:animEffect>
                                  </p:childTnLst>
                                </p:cTn>
                              </p:par>
                              <p:par>
                                <p:cTn id="25" presetID="5" presetClass="entr" presetSubtype="10" fill="hold" grpId="0" nodeType="withEffect">
                                  <p:stCondLst>
                                    <p:cond delay="0"/>
                                  </p:stCondLst>
                                  <p:childTnLst>
                                    <p:set>
                                      <p:cBhvr>
                                        <p:cTn id="26" dur="1" fill="hold">
                                          <p:stCondLst>
                                            <p:cond delay="0"/>
                                          </p:stCondLst>
                                        </p:cTn>
                                        <p:tgtEl>
                                          <p:spTgt spid="633859">
                                            <p:txEl>
                                              <p:pRg st="5" end="5"/>
                                            </p:txEl>
                                          </p:spTgt>
                                        </p:tgtEl>
                                        <p:attrNameLst>
                                          <p:attrName>style.visibility</p:attrName>
                                        </p:attrNameLst>
                                      </p:cBhvr>
                                      <p:to>
                                        <p:strVal val="visible"/>
                                      </p:to>
                                    </p:set>
                                    <p:animEffect transition="in" filter="checkerboard(across)">
                                      <p:cBhvr>
                                        <p:cTn id="27" dur="500"/>
                                        <p:tgtEl>
                                          <p:spTgt spid="633859">
                                            <p:txEl>
                                              <p:pRg st="5" end="5"/>
                                            </p:txEl>
                                          </p:spTgt>
                                        </p:tgtEl>
                                      </p:cBhvr>
                                    </p:animEffect>
                                  </p:childTnLst>
                                </p:cTn>
                              </p:par>
                              <p:par>
                                <p:cTn id="28" presetID="5" presetClass="entr" presetSubtype="10" fill="hold" nodeType="withEffect">
                                  <p:stCondLst>
                                    <p:cond delay="0"/>
                                  </p:stCondLst>
                                  <p:childTnLst>
                                    <p:set>
                                      <p:cBhvr>
                                        <p:cTn id="29" dur="1" fill="hold">
                                          <p:stCondLst>
                                            <p:cond delay="0"/>
                                          </p:stCondLst>
                                        </p:cTn>
                                        <p:tgtEl>
                                          <p:spTgt spid="633859">
                                            <p:txEl>
                                              <p:pRg st="0" end="0"/>
                                            </p:txEl>
                                          </p:spTgt>
                                        </p:tgtEl>
                                        <p:attrNameLst>
                                          <p:attrName>style.visibility</p:attrName>
                                        </p:attrNameLst>
                                      </p:cBhvr>
                                      <p:to>
                                        <p:strVal val="visible"/>
                                      </p:to>
                                    </p:set>
                                    <p:animEffect transition="in" filter="checkerboard(across)">
                                      <p:cBhvr>
                                        <p:cTn id="30" dur="500"/>
                                        <p:tgtEl>
                                          <p:spTgt spid="633859">
                                            <p:txEl>
                                              <p:pRg st="0" end="0"/>
                                            </p:txEl>
                                          </p:spTgt>
                                        </p:tgtEl>
                                      </p:cBhvr>
                                    </p:animEffect>
                                  </p:childTnLst>
                                </p:cTn>
                              </p:par>
                              <p:par>
                                <p:cTn id="31" presetID="5" presetClass="entr" presetSubtype="10" fill="hold" nodeType="withEffect">
                                  <p:stCondLst>
                                    <p:cond delay="0"/>
                                  </p:stCondLst>
                                  <p:childTnLst>
                                    <p:set>
                                      <p:cBhvr>
                                        <p:cTn id="32" dur="1" fill="hold">
                                          <p:stCondLst>
                                            <p:cond delay="0"/>
                                          </p:stCondLst>
                                        </p:cTn>
                                        <p:tgtEl>
                                          <p:spTgt spid="633859">
                                            <p:txEl>
                                              <p:pRg st="1" end="1"/>
                                            </p:txEl>
                                          </p:spTgt>
                                        </p:tgtEl>
                                        <p:attrNameLst>
                                          <p:attrName>style.visibility</p:attrName>
                                        </p:attrNameLst>
                                      </p:cBhvr>
                                      <p:to>
                                        <p:strVal val="visible"/>
                                      </p:to>
                                    </p:set>
                                    <p:animEffect transition="in" filter="checkerboard(across)">
                                      <p:cBhvr>
                                        <p:cTn id="33" dur="500"/>
                                        <p:tgtEl>
                                          <p:spTgt spid="633859">
                                            <p:txEl>
                                              <p:pRg st="1" end="1"/>
                                            </p:txEl>
                                          </p:spTgt>
                                        </p:tgtEl>
                                      </p:cBhvr>
                                    </p:animEffect>
                                  </p:childTnLst>
                                </p:cTn>
                              </p:par>
                              <p:par>
                                <p:cTn id="34" presetID="5" presetClass="entr" presetSubtype="10" fill="hold" nodeType="withEffect">
                                  <p:stCondLst>
                                    <p:cond delay="0"/>
                                  </p:stCondLst>
                                  <p:childTnLst>
                                    <p:set>
                                      <p:cBhvr>
                                        <p:cTn id="35" dur="1" fill="hold">
                                          <p:stCondLst>
                                            <p:cond delay="0"/>
                                          </p:stCondLst>
                                        </p:cTn>
                                        <p:tgtEl>
                                          <p:spTgt spid="633859">
                                            <p:txEl>
                                              <p:pRg st="2" end="2"/>
                                            </p:txEl>
                                          </p:spTgt>
                                        </p:tgtEl>
                                        <p:attrNameLst>
                                          <p:attrName>style.visibility</p:attrName>
                                        </p:attrNameLst>
                                      </p:cBhvr>
                                      <p:to>
                                        <p:strVal val="visible"/>
                                      </p:to>
                                    </p:set>
                                    <p:animEffect transition="in" filter="checkerboard(across)">
                                      <p:cBhvr>
                                        <p:cTn id="36" dur="500"/>
                                        <p:tgtEl>
                                          <p:spTgt spid="633859">
                                            <p:txEl>
                                              <p:pRg st="2" end="2"/>
                                            </p:txEl>
                                          </p:spTgt>
                                        </p:tgtEl>
                                      </p:cBhvr>
                                    </p:animEffect>
                                  </p:childTnLst>
                                </p:cTn>
                              </p:par>
                              <p:par>
                                <p:cTn id="37" presetID="5" presetClass="entr" presetSubtype="10" fill="hold" nodeType="withEffect">
                                  <p:stCondLst>
                                    <p:cond delay="0"/>
                                  </p:stCondLst>
                                  <p:childTnLst>
                                    <p:set>
                                      <p:cBhvr>
                                        <p:cTn id="38" dur="1" fill="hold">
                                          <p:stCondLst>
                                            <p:cond delay="0"/>
                                          </p:stCondLst>
                                        </p:cTn>
                                        <p:tgtEl>
                                          <p:spTgt spid="633859">
                                            <p:txEl>
                                              <p:pRg st="3" end="3"/>
                                            </p:txEl>
                                          </p:spTgt>
                                        </p:tgtEl>
                                        <p:attrNameLst>
                                          <p:attrName>style.visibility</p:attrName>
                                        </p:attrNameLst>
                                      </p:cBhvr>
                                      <p:to>
                                        <p:strVal val="visible"/>
                                      </p:to>
                                    </p:set>
                                    <p:animEffect transition="in" filter="checkerboard(across)">
                                      <p:cBhvr>
                                        <p:cTn id="39" dur="500"/>
                                        <p:tgtEl>
                                          <p:spTgt spid="633859">
                                            <p:txEl>
                                              <p:pRg st="3" end="3"/>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33859">
                                            <p:txEl>
                                              <p:pRg st="4" end="4"/>
                                            </p:txEl>
                                          </p:spTgt>
                                        </p:tgtEl>
                                        <p:attrNameLst>
                                          <p:attrName>style.visibility</p:attrName>
                                        </p:attrNameLst>
                                      </p:cBhvr>
                                      <p:to>
                                        <p:strVal val="visible"/>
                                      </p:to>
                                    </p:set>
                                    <p:animEffect transition="in" filter="checkerboard(across)">
                                      <p:cBhvr>
                                        <p:cTn id="42" dur="500"/>
                                        <p:tgtEl>
                                          <p:spTgt spid="633859">
                                            <p:txEl>
                                              <p:pRg st="4" end="4"/>
                                            </p:txEl>
                                          </p:spTgt>
                                        </p:tgtEl>
                                      </p:cBhvr>
                                    </p:animEffect>
                                  </p:childTnLst>
                                </p:cTn>
                              </p:par>
                              <p:par>
                                <p:cTn id="43" presetID="5" presetClass="entr" presetSubtype="10" fill="hold" nodeType="withEffect">
                                  <p:stCondLst>
                                    <p:cond delay="0"/>
                                  </p:stCondLst>
                                  <p:childTnLst>
                                    <p:set>
                                      <p:cBhvr>
                                        <p:cTn id="44" dur="1" fill="hold">
                                          <p:stCondLst>
                                            <p:cond delay="0"/>
                                          </p:stCondLst>
                                        </p:cTn>
                                        <p:tgtEl>
                                          <p:spTgt spid="633859">
                                            <p:txEl>
                                              <p:pRg st="5" end="5"/>
                                            </p:txEl>
                                          </p:spTgt>
                                        </p:tgtEl>
                                        <p:attrNameLst>
                                          <p:attrName>style.visibility</p:attrName>
                                        </p:attrNameLst>
                                      </p:cBhvr>
                                      <p:to>
                                        <p:strVal val="visible"/>
                                      </p:to>
                                    </p:set>
                                    <p:animEffect transition="in" filter="checkerboard(across)">
                                      <p:cBhvr>
                                        <p:cTn id="45" dur="500"/>
                                        <p:tgtEl>
                                          <p:spTgt spid="6338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3858" grpId="0"/>
      <p:bldP spid="633859" grpId="0" build="allAtOnce"/>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ChangeArrowheads="1"/>
          </p:cNvSpPr>
          <p:nvPr/>
        </p:nvSpPr>
        <p:spPr bwMode="auto">
          <a:xfrm>
            <a:off x="457200" y="1447800"/>
            <a:ext cx="8153400" cy="4724400"/>
          </a:xfrm>
          <a:prstGeom prst="rect">
            <a:avLst/>
          </a:prstGeom>
          <a:gradFill rotWithShape="1">
            <a:gsLst>
              <a:gs pos="0">
                <a:srgbClr val="009999"/>
              </a:gs>
              <a:gs pos="100000">
                <a:schemeClr val="bg1"/>
              </a:gs>
            </a:gsLst>
            <a:lin ang="2700000" scaled="1"/>
          </a:gradFill>
          <a:ln w="9525">
            <a:noFill/>
            <a:miter lim="800000"/>
            <a:headEnd/>
            <a:tailEnd/>
          </a:ln>
        </p:spPr>
        <p:txBody>
          <a:bodyPr wrap="none" anchor="ctr"/>
          <a:lstStyle/>
          <a:p>
            <a:endParaRPr lang="en-US"/>
          </a:p>
        </p:txBody>
      </p:sp>
      <p:sp>
        <p:nvSpPr>
          <p:cNvPr id="635906" name="Rectangle 2"/>
          <p:cNvSpPr>
            <a:spLocks noGrp="1" noChangeArrowheads="1"/>
          </p:cNvSpPr>
          <p:nvPr>
            <p:ph type="title"/>
          </p:nvPr>
        </p:nvSpPr>
        <p:spPr>
          <a:xfrm>
            <a:off x="381000" y="381000"/>
            <a:ext cx="8077200" cy="762000"/>
          </a:xfrm>
        </p:spPr>
        <p:txBody>
          <a:bodyPr>
            <a:normAutofit fontScale="90000"/>
          </a:bodyPr>
          <a:lstStyle/>
          <a:p>
            <a:pPr eaLnBrk="1" hangingPunct="1"/>
            <a:r>
              <a:rPr lang="en-US" b="1" dirty="0" smtClean="0">
                <a:solidFill>
                  <a:srgbClr val="000066"/>
                </a:solidFill>
              </a:rPr>
              <a:t>Question Types – Semantic Differential</a:t>
            </a:r>
          </a:p>
        </p:txBody>
      </p:sp>
      <p:sp>
        <p:nvSpPr>
          <p:cNvPr id="635907" name="Text Box 3"/>
          <p:cNvSpPr txBox="1">
            <a:spLocks noChangeArrowheads="1"/>
          </p:cNvSpPr>
          <p:nvPr/>
        </p:nvSpPr>
        <p:spPr bwMode="auto">
          <a:xfrm>
            <a:off x="609600" y="1676400"/>
            <a:ext cx="8534400" cy="2443163"/>
          </a:xfrm>
          <a:prstGeom prst="rect">
            <a:avLst/>
          </a:prstGeom>
          <a:noFill/>
          <a:ln w="9525">
            <a:noFill/>
            <a:miter lim="800000"/>
            <a:headEnd/>
            <a:tailEnd/>
          </a:ln>
        </p:spPr>
        <p:txBody>
          <a:bodyPr>
            <a:spAutoFit/>
          </a:bodyPr>
          <a:lstStyle/>
          <a:p>
            <a:pPr algn="ctr">
              <a:spcBef>
                <a:spcPct val="50000"/>
              </a:spcBef>
            </a:pPr>
            <a:r>
              <a:rPr lang="en-US" sz="2800" b="1" dirty="0">
                <a:sym typeface="Wingdings 2" pitchFamily="18" charset="2"/>
              </a:rPr>
              <a:t>American Airlines</a:t>
            </a:r>
          </a:p>
          <a:p>
            <a:pPr>
              <a:spcBef>
                <a:spcPct val="50000"/>
              </a:spcBef>
            </a:pPr>
            <a:r>
              <a:rPr lang="en-US" sz="2800" dirty="0">
                <a:sym typeface="Wingdings 2" pitchFamily="18" charset="2"/>
              </a:rPr>
              <a:t>Large ………………………………...…….Small</a:t>
            </a:r>
          </a:p>
          <a:p>
            <a:pPr>
              <a:spcBef>
                <a:spcPct val="50000"/>
              </a:spcBef>
            </a:pPr>
            <a:r>
              <a:rPr lang="en-US" sz="2800" dirty="0">
                <a:sym typeface="Wingdings 2" pitchFamily="18" charset="2"/>
              </a:rPr>
              <a:t>Experienced………………….….Inexperienced</a:t>
            </a:r>
          </a:p>
          <a:p>
            <a:pPr>
              <a:spcBef>
                <a:spcPct val="50000"/>
              </a:spcBef>
            </a:pPr>
            <a:r>
              <a:rPr lang="en-US" sz="2800" dirty="0">
                <a:sym typeface="Wingdings 2" pitchFamily="18" charset="2"/>
              </a:rPr>
              <a:t>Modern……………………….…..Old-fashioned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35906"/>
                                        </p:tgtEl>
                                        <p:attrNameLst>
                                          <p:attrName>style.visibility</p:attrName>
                                        </p:attrNameLst>
                                      </p:cBhvr>
                                      <p:to>
                                        <p:strVal val="visible"/>
                                      </p:to>
                                    </p:set>
                                    <p:animEffect transition="in" filter="checkerboard(across)">
                                      <p:cBhvr>
                                        <p:cTn id="7" dur="500"/>
                                        <p:tgtEl>
                                          <p:spTgt spid="63590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35907">
                                            <p:txEl>
                                              <p:pRg st="0" end="0"/>
                                            </p:txEl>
                                          </p:spTgt>
                                        </p:tgtEl>
                                        <p:attrNameLst>
                                          <p:attrName>style.visibility</p:attrName>
                                        </p:attrNameLst>
                                      </p:cBhvr>
                                      <p:to>
                                        <p:strVal val="visible"/>
                                      </p:to>
                                    </p:set>
                                    <p:animEffect transition="in" filter="checkerboard(across)">
                                      <p:cBhvr>
                                        <p:cTn id="12" dur="500"/>
                                        <p:tgtEl>
                                          <p:spTgt spid="635907">
                                            <p:txEl>
                                              <p:pRg st="0" end="0"/>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635907">
                                            <p:txEl>
                                              <p:pRg st="1" end="1"/>
                                            </p:txEl>
                                          </p:spTgt>
                                        </p:tgtEl>
                                        <p:attrNameLst>
                                          <p:attrName>style.visibility</p:attrName>
                                        </p:attrNameLst>
                                      </p:cBhvr>
                                      <p:to>
                                        <p:strVal val="visible"/>
                                      </p:to>
                                    </p:set>
                                    <p:animEffect transition="in" filter="checkerboard(across)">
                                      <p:cBhvr>
                                        <p:cTn id="15" dur="500"/>
                                        <p:tgtEl>
                                          <p:spTgt spid="635907">
                                            <p:txEl>
                                              <p:pRg st="1" end="1"/>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635907">
                                            <p:txEl>
                                              <p:pRg st="2" end="2"/>
                                            </p:txEl>
                                          </p:spTgt>
                                        </p:tgtEl>
                                        <p:attrNameLst>
                                          <p:attrName>style.visibility</p:attrName>
                                        </p:attrNameLst>
                                      </p:cBhvr>
                                      <p:to>
                                        <p:strVal val="visible"/>
                                      </p:to>
                                    </p:set>
                                    <p:animEffect transition="in" filter="checkerboard(across)">
                                      <p:cBhvr>
                                        <p:cTn id="18" dur="500"/>
                                        <p:tgtEl>
                                          <p:spTgt spid="635907">
                                            <p:txEl>
                                              <p:pRg st="2" end="2"/>
                                            </p:txEl>
                                          </p:spTgt>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635907">
                                            <p:txEl>
                                              <p:pRg st="3" end="3"/>
                                            </p:txEl>
                                          </p:spTgt>
                                        </p:tgtEl>
                                        <p:attrNameLst>
                                          <p:attrName>style.visibility</p:attrName>
                                        </p:attrNameLst>
                                      </p:cBhvr>
                                      <p:to>
                                        <p:strVal val="visible"/>
                                      </p:to>
                                    </p:set>
                                    <p:animEffect transition="in" filter="checkerboard(across)">
                                      <p:cBhvr>
                                        <p:cTn id="21" dur="500"/>
                                        <p:tgtEl>
                                          <p:spTgt spid="635907">
                                            <p:txEl>
                                              <p:pRg st="3" end="3"/>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635907">
                                            <p:txEl>
                                              <p:pRg st="0" end="0"/>
                                            </p:txEl>
                                          </p:spTgt>
                                        </p:tgtEl>
                                        <p:attrNameLst>
                                          <p:attrName>style.visibility</p:attrName>
                                        </p:attrNameLst>
                                      </p:cBhvr>
                                      <p:to>
                                        <p:strVal val="visible"/>
                                      </p:to>
                                    </p:set>
                                    <p:animEffect transition="in" filter="checkerboard(across)">
                                      <p:cBhvr>
                                        <p:cTn id="24" dur="500"/>
                                        <p:tgtEl>
                                          <p:spTgt spid="635907">
                                            <p:txEl>
                                              <p:pRg st="0" end="0"/>
                                            </p:txEl>
                                          </p:spTgt>
                                        </p:tgtEl>
                                      </p:cBhvr>
                                    </p:animEffect>
                                  </p:childTnLst>
                                </p:cTn>
                              </p:par>
                              <p:par>
                                <p:cTn id="25" presetID="5" presetClass="entr" presetSubtype="10" fill="hold" nodeType="withEffect">
                                  <p:stCondLst>
                                    <p:cond delay="0"/>
                                  </p:stCondLst>
                                  <p:childTnLst>
                                    <p:set>
                                      <p:cBhvr>
                                        <p:cTn id="26" dur="1" fill="hold">
                                          <p:stCondLst>
                                            <p:cond delay="0"/>
                                          </p:stCondLst>
                                        </p:cTn>
                                        <p:tgtEl>
                                          <p:spTgt spid="635907">
                                            <p:txEl>
                                              <p:pRg st="1" end="1"/>
                                            </p:txEl>
                                          </p:spTgt>
                                        </p:tgtEl>
                                        <p:attrNameLst>
                                          <p:attrName>style.visibility</p:attrName>
                                        </p:attrNameLst>
                                      </p:cBhvr>
                                      <p:to>
                                        <p:strVal val="visible"/>
                                      </p:to>
                                    </p:set>
                                    <p:animEffect transition="in" filter="checkerboard(across)">
                                      <p:cBhvr>
                                        <p:cTn id="27" dur="500"/>
                                        <p:tgtEl>
                                          <p:spTgt spid="635907">
                                            <p:txEl>
                                              <p:pRg st="1" end="1"/>
                                            </p:txEl>
                                          </p:spTgt>
                                        </p:tgtEl>
                                      </p:cBhvr>
                                    </p:animEffect>
                                  </p:childTnLst>
                                </p:cTn>
                              </p:par>
                              <p:par>
                                <p:cTn id="28" presetID="5" presetClass="entr" presetSubtype="10" fill="hold" nodeType="withEffect">
                                  <p:stCondLst>
                                    <p:cond delay="0"/>
                                  </p:stCondLst>
                                  <p:childTnLst>
                                    <p:set>
                                      <p:cBhvr>
                                        <p:cTn id="29" dur="1" fill="hold">
                                          <p:stCondLst>
                                            <p:cond delay="0"/>
                                          </p:stCondLst>
                                        </p:cTn>
                                        <p:tgtEl>
                                          <p:spTgt spid="635907">
                                            <p:txEl>
                                              <p:pRg st="2" end="2"/>
                                            </p:txEl>
                                          </p:spTgt>
                                        </p:tgtEl>
                                        <p:attrNameLst>
                                          <p:attrName>style.visibility</p:attrName>
                                        </p:attrNameLst>
                                      </p:cBhvr>
                                      <p:to>
                                        <p:strVal val="visible"/>
                                      </p:to>
                                    </p:set>
                                    <p:animEffect transition="in" filter="checkerboard(across)">
                                      <p:cBhvr>
                                        <p:cTn id="30" dur="500"/>
                                        <p:tgtEl>
                                          <p:spTgt spid="635907">
                                            <p:txEl>
                                              <p:pRg st="2" end="2"/>
                                            </p:txEl>
                                          </p:spTgt>
                                        </p:tgtEl>
                                      </p:cBhvr>
                                    </p:animEffect>
                                  </p:childTnLst>
                                </p:cTn>
                              </p:par>
                              <p:par>
                                <p:cTn id="31" presetID="5" presetClass="entr" presetSubtype="10" fill="hold" nodeType="withEffect">
                                  <p:stCondLst>
                                    <p:cond delay="0"/>
                                  </p:stCondLst>
                                  <p:childTnLst>
                                    <p:set>
                                      <p:cBhvr>
                                        <p:cTn id="32" dur="1" fill="hold">
                                          <p:stCondLst>
                                            <p:cond delay="0"/>
                                          </p:stCondLst>
                                        </p:cTn>
                                        <p:tgtEl>
                                          <p:spTgt spid="635907">
                                            <p:txEl>
                                              <p:pRg st="3" end="3"/>
                                            </p:txEl>
                                          </p:spTgt>
                                        </p:tgtEl>
                                        <p:attrNameLst>
                                          <p:attrName>style.visibility</p:attrName>
                                        </p:attrNameLst>
                                      </p:cBhvr>
                                      <p:to>
                                        <p:strVal val="visible"/>
                                      </p:to>
                                    </p:set>
                                    <p:animEffect transition="in" filter="checkerboard(across)">
                                      <p:cBhvr>
                                        <p:cTn id="33" dur="500"/>
                                        <p:tgtEl>
                                          <p:spTgt spid="6359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5906" grpId="0"/>
      <p:bldP spid="635907" grpId="0" build="allAtOnce"/>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Rectangle 2"/>
          <p:cNvSpPr>
            <a:spLocks noGrp="1" noChangeArrowheads="1"/>
          </p:cNvSpPr>
          <p:nvPr>
            <p:ph type="title"/>
          </p:nvPr>
        </p:nvSpPr>
        <p:spPr>
          <a:xfrm>
            <a:off x="457200" y="76200"/>
            <a:ext cx="8153400" cy="1066800"/>
          </a:xfrm>
        </p:spPr>
        <p:txBody>
          <a:bodyPr>
            <a:normAutofit fontScale="90000"/>
          </a:bodyPr>
          <a:lstStyle/>
          <a:p>
            <a:pPr eaLnBrk="1" hangingPunct="1"/>
            <a:r>
              <a:rPr lang="en-US" b="1" dirty="0" smtClean="0">
                <a:solidFill>
                  <a:srgbClr val="000066"/>
                </a:solidFill>
              </a:rPr>
              <a:t>Question Types – Importance Scale</a:t>
            </a:r>
          </a:p>
        </p:txBody>
      </p:sp>
      <p:sp>
        <p:nvSpPr>
          <p:cNvPr id="17413" name="Text Box 3"/>
          <p:cNvSpPr txBox="1">
            <a:spLocks noChangeArrowheads="1"/>
          </p:cNvSpPr>
          <p:nvPr/>
        </p:nvSpPr>
        <p:spPr bwMode="auto">
          <a:xfrm>
            <a:off x="457200" y="1524000"/>
            <a:ext cx="8305800" cy="3725863"/>
          </a:xfrm>
          <a:prstGeom prst="rect">
            <a:avLst/>
          </a:prstGeom>
          <a:gradFill rotWithShape="0">
            <a:gsLst>
              <a:gs pos="0">
                <a:srgbClr val="009999"/>
              </a:gs>
              <a:gs pos="100000">
                <a:schemeClr val="bg1"/>
              </a:gs>
            </a:gsLst>
            <a:lin ang="2700000" scaled="1"/>
          </a:gradFill>
          <a:ln w="9525">
            <a:noFill/>
            <a:miter lim="800000"/>
            <a:headEnd/>
            <a:tailEnd/>
          </a:ln>
        </p:spPr>
        <p:txBody>
          <a:bodyPr>
            <a:spAutoFit/>
          </a:bodyPr>
          <a:lstStyle/>
          <a:p>
            <a:pPr>
              <a:spcBef>
                <a:spcPct val="50000"/>
              </a:spcBef>
            </a:pPr>
            <a:r>
              <a:rPr lang="en-US" sz="2800" dirty="0"/>
              <a:t>Airline food service is _____ to me. </a:t>
            </a:r>
          </a:p>
          <a:p>
            <a:pPr>
              <a:spcBef>
                <a:spcPct val="50000"/>
              </a:spcBef>
            </a:pPr>
            <a:r>
              <a:rPr lang="en-US" sz="2800" dirty="0">
                <a:sym typeface="Wingdings 2" pitchFamily="18" charset="2"/>
              </a:rPr>
              <a:t> Extremely important</a:t>
            </a:r>
          </a:p>
          <a:p>
            <a:pPr>
              <a:spcBef>
                <a:spcPct val="50000"/>
              </a:spcBef>
              <a:buFont typeface="Wingdings 2" pitchFamily="18" charset="2"/>
              <a:buChar char="£"/>
            </a:pPr>
            <a:r>
              <a:rPr lang="en-US" sz="2800" dirty="0">
                <a:sym typeface="Wingdings 2" pitchFamily="18" charset="2"/>
              </a:rPr>
              <a:t> Very important</a:t>
            </a:r>
          </a:p>
          <a:p>
            <a:pPr>
              <a:spcBef>
                <a:spcPct val="50000"/>
              </a:spcBef>
              <a:buFont typeface="Wingdings 2" pitchFamily="18" charset="2"/>
              <a:buChar char="£"/>
            </a:pPr>
            <a:r>
              <a:rPr lang="en-US" sz="2800" dirty="0">
                <a:sym typeface="Wingdings 2" pitchFamily="18" charset="2"/>
              </a:rPr>
              <a:t> Somewhat important</a:t>
            </a:r>
          </a:p>
          <a:p>
            <a:pPr>
              <a:spcBef>
                <a:spcPct val="50000"/>
              </a:spcBef>
              <a:buFont typeface="Wingdings 2" pitchFamily="18" charset="2"/>
              <a:buChar char="£"/>
            </a:pPr>
            <a:r>
              <a:rPr lang="en-US" sz="2800" dirty="0">
                <a:sym typeface="Wingdings 2" pitchFamily="18" charset="2"/>
              </a:rPr>
              <a:t> Not very important</a:t>
            </a:r>
          </a:p>
          <a:p>
            <a:pPr>
              <a:spcBef>
                <a:spcPct val="50000"/>
              </a:spcBef>
              <a:buFont typeface="Wingdings 2" pitchFamily="18" charset="2"/>
              <a:buChar char="£"/>
            </a:pPr>
            <a:r>
              <a:rPr lang="en-US" sz="2800" dirty="0">
                <a:sym typeface="Wingdings 2" pitchFamily="18" charset="2"/>
              </a:rPr>
              <a:t> Not at all important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37954"/>
                                        </p:tgtEl>
                                        <p:attrNameLst>
                                          <p:attrName>style.visibility</p:attrName>
                                        </p:attrNameLst>
                                      </p:cBhvr>
                                      <p:to>
                                        <p:strVal val="visible"/>
                                      </p:to>
                                    </p:set>
                                    <p:animEffect transition="in" filter="checkerboard(across)">
                                      <p:cBhvr>
                                        <p:cTn id="7" dur="500"/>
                                        <p:tgtEl>
                                          <p:spTgt spid="637954"/>
                                        </p:tgtEl>
                                      </p:cBhvr>
                                    </p:animEffect>
                                  </p:childTnLst>
                                </p:cTn>
                              </p:par>
                              <p:par>
                                <p:cTn id="8" presetID="5" presetClass="entr" presetSubtype="10" fill="hold" nodeType="withEffect">
                                  <p:stCondLst>
                                    <p:cond delay="0"/>
                                  </p:stCondLst>
                                  <p:childTnLst>
                                    <p:set>
                                      <p:cBhvr>
                                        <p:cTn id="9" dur="1" fill="hold">
                                          <p:stCondLst>
                                            <p:cond delay="0"/>
                                          </p:stCondLst>
                                        </p:cTn>
                                        <p:tgtEl>
                                          <p:spTgt spid="17413">
                                            <p:txEl>
                                              <p:pRg st="0" end="0"/>
                                            </p:txEl>
                                          </p:spTgt>
                                        </p:tgtEl>
                                        <p:attrNameLst>
                                          <p:attrName>style.visibility</p:attrName>
                                        </p:attrNameLst>
                                      </p:cBhvr>
                                      <p:to>
                                        <p:strVal val="visible"/>
                                      </p:to>
                                    </p:set>
                                    <p:animEffect transition="in" filter="checkerboard(across)">
                                      <p:cBhvr>
                                        <p:cTn id="10" dur="500"/>
                                        <p:tgtEl>
                                          <p:spTgt spid="17413">
                                            <p:txEl>
                                              <p:pRg st="0" end="0"/>
                                            </p:txEl>
                                          </p:spTgt>
                                        </p:tgtEl>
                                      </p:cBhvr>
                                    </p:animEffect>
                                  </p:childTnLst>
                                </p:cTn>
                              </p:par>
                              <p:par>
                                <p:cTn id="11" presetID="5" presetClass="entr" presetSubtype="10" fill="hold" nodeType="withEffect">
                                  <p:stCondLst>
                                    <p:cond delay="0"/>
                                  </p:stCondLst>
                                  <p:childTnLst>
                                    <p:set>
                                      <p:cBhvr>
                                        <p:cTn id="12" dur="1" fill="hold">
                                          <p:stCondLst>
                                            <p:cond delay="0"/>
                                          </p:stCondLst>
                                        </p:cTn>
                                        <p:tgtEl>
                                          <p:spTgt spid="17413">
                                            <p:txEl>
                                              <p:pRg st="1" end="1"/>
                                            </p:txEl>
                                          </p:spTgt>
                                        </p:tgtEl>
                                        <p:attrNameLst>
                                          <p:attrName>style.visibility</p:attrName>
                                        </p:attrNameLst>
                                      </p:cBhvr>
                                      <p:to>
                                        <p:strVal val="visible"/>
                                      </p:to>
                                    </p:set>
                                    <p:animEffect transition="in" filter="checkerboard(across)">
                                      <p:cBhvr>
                                        <p:cTn id="13" dur="500"/>
                                        <p:tgtEl>
                                          <p:spTgt spid="17413">
                                            <p:txEl>
                                              <p:pRg st="1" end="1"/>
                                            </p:txEl>
                                          </p:spTgt>
                                        </p:tgtEl>
                                      </p:cBhvr>
                                    </p:animEffect>
                                  </p:childTnLst>
                                </p:cTn>
                              </p:par>
                              <p:par>
                                <p:cTn id="14" presetID="5" presetClass="entr" presetSubtype="10" fill="hold" nodeType="withEffect">
                                  <p:stCondLst>
                                    <p:cond delay="0"/>
                                  </p:stCondLst>
                                  <p:childTnLst>
                                    <p:set>
                                      <p:cBhvr>
                                        <p:cTn id="15" dur="1" fill="hold">
                                          <p:stCondLst>
                                            <p:cond delay="0"/>
                                          </p:stCondLst>
                                        </p:cTn>
                                        <p:tgtEl>
                                          <p:spTgt spid="17413">
                                            <p:txEl>
                                              <p:pRg st="2" end="2"/>
                                            </p:txEl>
                                          </p:spTgt>
                                        </p:tgtEl>
                                        <p:attrNameLst>
                                          <p:attrName>style.visibility</p:attrName>
                                        </p:attrNameLst>
                                      </p:cBhvr>
                                      <p:to>
                                        <p:strVal val="visible"/>
                                      </p:to>
                                    </p:set>
                                    <p:animEffect transition="in" filter="checkerboard(across)">
                                      <p:cBhvr>
                                        <p:cTn id="16" dur="500"/>
                                        <p:tgtEl>
                                          <p:spTgt spid="17413">
                                            <p:txEl>
                                              <p:pRg st="2" end="2"/>
                                            </p:txEl>
                                          </p:spTgt>
                                        </p:tgtEl>
                                      </p:cBhvr>
                                    </p:animEffect>
                                  </p:childTnLst>
                                </p:cTn>
                              </p:par>
                              <p:par>
                                <p:cTn id="17" presetID="5" presetClass="entr" presetSubtype="10" fill="hold" nodeType="withEffect">
                                  <p:stCondLst>
                                    <p:cond delay="0"/>
                                  </p:stCondLst>
                                  <p:childTnLst>
                                    <p:set>
                                      <p:cBhvr>
                                        <p:cTn id="18" dur="1" fill="hold">
                                          <p:stCondLst>
                                            <p:cond delay="0"/>
                                          </p:stCondLst>
                                        </p:cTn>
                                        <p:tgtEl>
                                          <p:spTgt spid="17413">
                                            <p:txEl>
                                              <p:pRg st="3" end="3"/>
                                            </p:txEl>
                                          </p:spTgt>
                                        </p:tgtEl>
                                        <p:attrNameLst>
                                          <p:attrName>style.visibility</p:attrName>
                                        </p:attrNameLst>
                                      </p:cBhvr>
                                      <p:to>
                                        <p:strVal val="visible"/>
                                      </p:to>
                                    </p:set>
                                    <p:animEffect transition="in" filter="checkerboard(across)">
                                      <p:cBhvr>
                                        <p:cTn id="19" dur="500"/>
                                        <p:tgtEl>
                                          <p:spTgt spid="17413">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17413">
                                            <p:txEl>
                                              <p:pRg st="4" end="4"/>
                                            </p:txEl>
                                          </p:spTgt>
                                        </p:tgtEl>
                                        <p:attrNameLst>
                                          <p:attrName>style.visibility</p:attrName>
                                        </p:attrNameLst>
                                      </p:cBhvr>
                                      <p:to>
                                        <p:strVal val="visible"/>
                                      </p:to>
                                    </p:set>
                                    <p:animEffect transition="in" filter="checkerboard(across)">
                                      <p:cBhvr>
                                        <p:cTn id="22" dur="500"/>
                                        <p:tgtEl>
                                          <p:spTgt spid="17413">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17413">
                                            <p:txEl>
                                              <p:pRg st="5" end="5"/>
                                            </p:txEl>
                                          </p:spTgt>
                                        </p:tgtEl>
                                        <p:attrNameLst>
                                          <p:attrName>style.visibility</p:attrName>
                                        </p:attrNameLst>
                                      </p:cBhvr>
                                      <p:to>
                                        <p:strVal val="visible"/>
                                      </p:to>
                                    </p:set>
                                    <p:animEffect transition="in" filter="checkerboard(across)">
                                      <p:cBhvr>
                                        <p:cTn id="25" dur="500"/>
                                        <p:tgtEl>
                                          <p:spTgt spid="1741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795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p:cNvSpPr>
            <a:spLocks noGrp="1" noChangeArrowheads="1"/>
          </p:cNvSpPr>
          <p:nvPr>
            <p:ph type="title"/>
          </p:nvPr>
        </p:nvSpPr>
        <p:spPr>
          <a:xfrm>
            <a:off x="457200" y="381000"/>
            <a:ext cx="8077200" cy="762000"/>
          </a:xfrm>
        </p:spPr>
        <p:txBody>
          <a:bodyPr>
            <a:normAutofit/>
          </a:bodyPr>
          <a:lstStyle/>
          <a:p>
            <a:pPr eaLnBrk="1" hangingPunct="1"/>
            <a:r>
              <a:rPr lang="en-US" sz="4000" b="1" dirty="0" smtClean="0">
                <a:solidFill>
                  <a:srgbClr val="000066"/>
                </a:solidFill>
              </a:rPr>
              <a:t>Question Types – Rating Scale</a:t>
            </a:r>
          </a:p>
        </p:txBody>
      </p:sp>
      <p:sp>
        <p:nvSpPr>
          <p:cNvPr id="640003" name="Text Box 3"/>
          <p:cNvSpPr txBox="1">
            <a:spLocks noChangeArrowheads="1"/>
          </p:cNvSpPr>
          <p:nvPr/>
        </p:nvSpPr>
        <p:spPr bwMode="auto">
          <a:xfrm>
            <a:off x="609600" y="1636713"/>
            <a:ext cx="8305800" cy="3725862"/>
          </a:xfrm>
          <a:prstGeom prst="rect">
            <a:avLst/>
          </a:prstGeom>
          <a:gradFill rotWithShape="0">
            <a:gsLst>
              <a:gs pos="0">
                <a:srgbClr val="009999"/>
              </a:gs>
              <a:gs pos="100000">
                <a:schemeClr val="bg1"/>
              </a:gs>
            </a:gsLst>
            <a:lin ang="2700000" scaled="1"/>
          </a:gradFill>
          <a:ln w="9525">
            <a:noFill/>
            <a:miter lim="800000"/>
            <a:headEnd/>
            <a:tailEnd/>
          </a:ln>
        </p:spPr>
        <p:txBody>
          <a:bodyPr>
            <a:spAutoFit/>
          </a:bodyPr>
          <a:lstStyle/>
          <a:p>
            <a:pPr>
              <a:spcBef>
                <a:spcPct val="50000"/>
              </a:spcBef>
            </a:pPr>
            <a:r>
              <a:rPr lang="en-US" sz="2800" dirty="0"/>
              <a:t>American Airlines’ food service is _____. </a:t>
            </a:r>
          </a:p>
          <a:p>
            <a:pPr>
              <a:spcBef>
                <a:spcPct val="50000"/>
              </a:spcBef>
            </a:pPr>
            <a:r>
              <a:rPr lang="en-US" sz="2800" dirty="0">
                <a:sym typeface="Wingdings 2" pitchFamily="18" charset="2"/>
              </a:rPr>
              <a:t> Excellent</a:t>
            </a:r>
          </a:p>
          <a:p>
            <a:pPr>
              <a:spcBef>
                <a:spcPct val="50000"/>
              </a:spcBef>
              <a:buFont typeface="Wingdings 2" pitchFamily="18" charset="2"/>
              <a:buChar char="£"/>
            </a:pPr>
            <a:r>
              <a:rPr lang="en-US" sz="2800" dirty="0">
                <a:sym typeface="Wingdings 2" pitchFamily="18" charset="2"/>
              </a:rPr>
              <a:t> Very good</a:t>
            </a:r>
          </a:p>
          <a:p>
            <a:pPr>
              <a:spcBef>
                <a:spcPct val="50000"/>
              </a:spcBef>
              <a:buFont typeface="Wingdings 2" pitchFamily="18" charset="2"/>
              <a:buChar char="£"/>
            </a:pPr>
            <a:r>
              <a:rPr lang="en-US" sz="2800" dirty="0">
                <a:sym typeface="Wingdings 2" pitchFamily="18" charset="2"/>
              </a:rPr>
              <a:t> Good</a:t>
            </a:r>
          </a:p>
          <a:p>
            <a:pPr>
              <a:spcBef>
                <a:spcPct val="50000"/>
              </a:spcBef>
              <a:buFont typeface="Wingdings 2" pitchFamily="18" charset="2"/>
              <a:buChar char="£"/>
            </a:pPr>
            <a:r>
              <a:rPr lang="en-US" sz="2800" dirty="0">
                <a:sym typeface="Wingdings 2" pitchFamily="18" charset="2"/>
              </a:rPr>
              <a:t> Fair</a:t>
            </a:r>
          </a:p>
          <a:p>
            <a:pPr>
              <a:spcBef>
                <a:spcPct val="50000"/>
              </a:spcBef>
              <a:buFont typeface="Wingdings 2" pitchFamily="18" charset="2"/>
              <a:buChar char="£"/>
            </a:pPr>
            <a:r>
              <a:rPr lang="en-US" sz="2800" dirty="0">
                <a:sym typeface="Wingdings 2" pitchFamily="18" charset="2"/>
              </a:rPr>
              <a:t> Poor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40002"/>
                                        </p:tgtEl>
                                        <p:attrNameLst>
                                          <p:attrName>style.visibility</p:attrName>
                                        </p:attrNameLst>
                                      </p:cBhvr>
                                      <p:to>
                                        <p:strVal val="visible"/>
                                      </p:to>
                                    </p:set>
                                    <p:animEffect transition="in" filter="checkerboard(across)">
                                      <p:cBhvr>
                                        <p:cTn id="7" dur="500"/>
                                        <p:tgtEl>
                                          <p:spTgt spid="64000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40003">
                                            <p:bg/>
                                          </p:spTgt>
                                        </p:tgtEl>
                                        <p:attrNameLst>
                                          <p:attrName>style.visibility</p:attrName>
                                        </p:attrNameLst>
                                      </p:cBhvr>
                                      <p:to>
                                        <p:strVal val="visible"/>
                                      </p:to>
                                    </p:set>
                                    <p:animEffect transition="in" filter="checkerboard(across)">
                                      <p:cBhvr>
                                        <p:cTn id="12" dur="500"/>
                                        <p:tgtEl>
                                          <p:spTgt spid="640003">
                                            <p:bg/>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640003">
                                            <p:txEl>
                                              <p:pRg st="0" end="0"/>
                                            </p:txEl>
                                          </p:spTgt>
                                        </p:tgtEl>
                                        <p:attrNameLst>
                                          <p:attrName>style.visibility</p:attrName>
                                        </p:attrNameLst>
                                      </p:cBhvr>
                                      <p:to>
                                        <p:strVal val="visible"/>
                                      </p:to>
                                    </p:set>
                                    <p:animEffect transition="in" filter="checkerboard(across)">
                                      <p:cBhvr>
                                        <p:cTn id="15" dur="500"/>
                                        <p:tgtEl>
                                          <p:spTgt spid="640003">
                                            <p:txEl>
                                              <p:pRg st="0" end="0"/>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640003">
                                            <p:txEl>
                                              <p:pRg st="1" end="1"/>
                                            </p:txEl>
                                          </p:spTgt>
                                        </p:tgtEl>
                                        <p:attrNameLst>
                                          <p:attrName>style.visibility</p:attrName>
                                        </p:attrNameLst>
                                      </p:cBhvr>
                                      <p:to>
                                        <p:strVal val="visible"/>
                                      </p:to>
                                    </p:set>
                                    <p:animEffect transition="in" filter="checkerboard(across)">
                                      <p:cBhvr>
                                        <p:cTn id="18" dur="500"/>
                                        <p:tgtEl>
                                          <p:spTgt spid="640003">
                                            <p:txEl>
                                              <p:pRg st="1" end="1"/>
                                            </p:txEl>
                                          </p:spTgt>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640003">
                                            <p:txEl>
                                              <p:pRg st="2" end="2"/>
                                            </p:txEl>
                                          </p:spTgt>
                                        </p:tgtEl>
                                        <p:attrNameLst>
                                          <p:attrName>style.visibility</p:attrName>
                                        </p:attrNameLst>
                                      </p:cBhvr>
                                      <p:to>
                                        <p:strVal val="visible"/>
                                      </p:to>
                                    </p:set>
                                    <p:animEffect transition="in" filter="checkerboard(across)">
                                      <p:cBhvr>
                                        <p:cTn id="21" dur="500"/>
                                        <p:tgtEl>
                                          <p:spTgt spid="640003">
                                            <p:txEl>
                                              <p:pRg st="2" end="2"/>
                                            </p:txEl>
                                          </p:spTgt>
                                        </p:tgtEl>
                                      </p:cBhvr>
                                    </p:animEffect>
                                  </p:childTnLst>
                                </p:cTn>
                              </p:par>
                              <p:par>
                                <p:cTn id="22" presetID="5" presetClass="entr" presetSubtype="10" fill="hold" grpId="0" nodeType="withEffect">
                                  <p:stCondLst>
                                    <p:cond delay="0"/>
                                  </p:stCondLst>
                                  <p:childTnLst>
                                    <p:set>
                                      <p:cBhvr>
                                        <p:cTn id="23" dur="1" fill="hold">
                                          <p:stCondLst>
                                            <p:cond delay="0"/>
                                          </p:stCondLst>
                                        </p:cTn>
                                        <p:tgtEl>
                                          <p:spTgt spid="640003">
                                            <p:txEl>
                                              <p:pRg st="3" end="3"/>
                                            </p:txEl>
                                          </p:spTgt>
                                        </p:tgtEl>
                                        <p:attrNameLst>
                                          <p:attrName>style.visibility</p:attrName>
                                        </p:attrNameLst>
                                      </p:cBhvr>
                                      <p:to>
                                        <p:strVal val="visible"/>
                                      </p:to>
                                    </p:set>
                                    <p:animEffect transition="in" filter="checkerboard(across)">
                                      <p:cBhvr>
                                        <p:cTn id="24" dur="500"/>
                                        <p:tgtEl>
                                          <p:spTgt spid="640003">
                                            <p:txEl>
                                              <p:pRg st="3" end="3"/>
                                            </p:txEl>
                                          </p:spTgt>
                                        </p:tgtEl>
                                      </p:cBhvr>
                                    </p:animEffect>
                                  </p:childTnLst>
                                </p:cTn>
                              </p:par>
                              <p:par>
                                <p:cTn id="25" presetID="5" presetClass="entr" presetSubtype="10" fill="hold" grpId="0" nodeType="withEffect">
                                  <p:stCondLst>
                                    <p:cond delay="0"/>
                                  </p:stCondLst>
                                  <p:childTnLst>
                                    <p:set>
                                      <p:cBhvr>
                                        <p:cTn id="26" dur="1" fill="hold">
                                          <p:stCondLst>
                                            <p:cond delay="0"/>
                                          </p:stCondLst>
                                        </p:cTn>
                                        <p:tgtEl>
                                          <p:spTgt spid="640003">
                                            <p:txEl>
                                              <p:pRg st="4" end="4"/>
                                            </p:txEl>
                                          </p:spTgt>
                                        </p:tgtEl>
                                        <p:attrNameLst>
                                          <p:attrName>style.visibility</p:attrName>
                                        </p:attrNameLst>
                                      </p:cBhvr>
                                      <p:to>
                                        <p:strVal val="visible"/>
                                      </p:to>
                                    </p:set>
                                    <p:animEffect transition="in" filter="checkerboard(across)">
                                      <p:cBhvr>
                                        <p:cTn id="27" dur="500"/>
                                        <p:tgtEl>
                                          <p:spTgt spid="640003">
                                            <p:txEl>
                                              <p:pRg st="4" end="4"/>
                                            </p:txEl>
                                          </p:spTgt>
                                        </p:tgtEl>
                                      </p:cBhvr>
                                    </p:animEffect>
                                  </p:childTnLst>
                                </p:cTn>
                              </p:par>
                              <p:par>
                                <p:cTn id="28" presetID="5" presetClass="entr" presetSubtype="10" fill="hold" grpId="0" nodeType="withEffect">
                                  <p:stCondLst>
                                    <p:cond delay="0"/>
                                  </p:stCondLst>
                                  <p:childTnLst>
                                    <p:set>
                                      <p:cBhvr>
                                        <p:cTn id="29" dur="1" fill="hold">
                                          <p:stCondLst>
                                            <p:cond delay="0"/>
                                          </p:stCondLst>
                                        </p:cTn>
                                        <p:tgtEl>
                                          <p:spTgt spid="640003">
                                            <p:txEl>
                                              <p:pRg st="5" end="5"/>
                                            </p:txEl>
                                          </p:spTgt>
                                        </p:tgtEl>
                                        <p:attrNameLst>
                                          <p:attrName>style.visibility</p:attrName>
                                        </p:attrNameLst>
                                      </p:cBhvr>
                                      <p:to>
                                        <p:strVal val="visible"/>
                                      </p:to>
                                    </p:set>
                                    <p:animEffect transition="in" filter="checkerboard(across)">
                                      <p:cBhvr>
                                        <p:cTn id="30" dur="500"/>
                                        <p:tgtEl>
                                          <p:spTgt spid="640003">
                                            <p:txEl>
                                              <p:pRg st="5" end="5"/>
                                            </p:txEl>
                                          </p:spTgt>
                                        </p:tgtEl>
                                      </p:cBhvr>
                                    </p:animEffect>
                                  </p:childTnLst>
                                </p:cTn>
                              </p:par>
                              <p:par>
                                <p:cTn id="31" presetID="5" presetClass="entr" presetSubtype="10" fill="hold" nodeType="withEffect">
                                  <p:stCondLst>
                                    <p:cond delay="0"/>
                                  </p:stCondLst>
                                  <p:childTnLst>
                                    <p:set>
                                      <p:cBhvr>
                                        <p:cTn id="32" dur="1" fill="hold">
                                          <p:stCondLst>
                                            <p:cond delay="0"/>
                                          </p:stCondLst>
                                        </p:cTn>
                                        <p:tgtEl>
                                          <p:spTgt spid="640003">
                                            <p:txEl>
                                              <p:pRg st="0" end="0"/>
                                            </p:txEl>
                                          </p:spTgt>
                                        </p:tgtEl>
                                        <p:attrNameLst>
                                          <p:attrName>style.visibility</p:attrName>
                                        </p:attrNameLst>
                                      </p:cBhvr>
                                      <p:to>
                                        <p:strVal val="visible"/>
                                      </p:to>
                                    </p:set>
                                    <p:animEffect transition="in" filter="checkerboard(across)">
                                      <p:cBhvr>
                                        <p:cTn id="33" dur="500"/>
                                        <p:tgtEl>
                                          <p:spTgt spid="640003">
                                            <p:txEl>
                                              <p:pRg st="0" end="0"/>
                                            </p:txEl>
                                          </p:spTgt>
                                        </p:tgtEl>
                                      </p:cBhvr>
                                    </p:animEffect>
                                  </p:childTnLst>
                                </p:cTn>
                              </p:par>
                              <p:par>
                                <p:cTn id="34" presetID="5" presetClass="entr" presetSubtype="10" fill="hold" nodeType="withEffect">
                                  <p:stCondLst>
                                    <p:cond delay="0"/>
                                  </p:stCondLst>
                                  <p:childTnLst>
                                    <p:set>
                                      <p:cBhvr>
                                        <p:cTn id="35" dur="1" fill="hold">
                                          <p:stCondLst>
                                            <p:cond delay="0"/>
                                          </p:stCondLst>
                                        </p:cTn>
                                        <p:tgtEl>
                                          <p:spTgt spid="640003">
                                            <p:txEl>
                                              <p:pRg st="1" end="1"/>
                                            </p:txEl>
                                          </p:spTgt>
                                        </p:tgtEl>
                                        <p:attrNameLst>
                                          <p:attrName>style.visibility</p:attrName>
                                        </p:attrNameLst>
                                      </p:cBhvr>
                                      <p:to>
                                        <p:strVal val="visible"/>
                                      </p:to>
                                    </p:set>
                                    <p:animEffect transition="in" filter="checkerboard(across)">
                                      <p:cBhvr>
                                        <p:cTn id="36" dur="500"/>
                                        <p:tgtEl>
                                          <p:spTgt spid="640003">
                                            <p:txEl>
                                              <p:pRg st="1" end="1"/>
                                            </p:txEl>
                                          </p:spTgt>
                                        </p:tgtEl>
                                      </p:cBhvr>
                                    </p:animEffect>
                                  </p:childTnLst>
                                </p:cTn>
                              </p:par>
                              <p:par>
                                <p:cTn id="37" presetID="5" presetClass="entr" presetSubtype="10" fill="hold" nodeType="withEffect">
                                  <p:stCondLst>
                                    <p:cond delay="0"/>
                                  </p:stCondLst>
                                  <p:childTnLst>
                                    <p:set>
                                      <p:cBhvr>
                                        <p:cTn id="38" dur="1" fill="hold">
                                          <p:stCondLst>
                                            <p:cond delay="0"/>
                                          </p:stCondLst>
                                        </p:cTn>
                                        <p:tgtEl>
                                          <p:spTgt spid="640003">
                                            <p:txEl>
                                              <p:pRg st="2" end="2"/>
                                            </p:txEl>
                                          </p:spTgt>
                                        </p:tgtEl>
                                        <p:attrNameLst>
                                          <p:attrName>style.visibility</p:attrName>
                                        </p:attrNameLst>
                                      </p:cBhvr>
                                      <p:to>
                                        <p:strVal val="visible"/>
                                      </p:to>
                                    </p:set>
                                    <p:animEffect transition="in" filter="checkerboard(across)">
                                      <p:cBhvr>
                                        <p:cTn id="39" dur="500"/>
                                        <p:tgtEl>
                                          <p:spTgt spid="640003">
                                            <p:txEl>
                                              <p:pRg st="2" end="2"/>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40003">
                                            <p:txEl>
                                              <p:pRg st="3" end="3"/>
                                            </p:txEl>
                                          </p:spTgt>
                                        </p:tgtEl>
                                        <p:attrNameLst>
                                          <p:attrName>style.visibility</p:attrName>
                                        </p:attrNameLst>
                                      </p:cBhvr>
                                      <p:to>
                                        <p:strVal val="visible"/>
                                      </p:to>
                                    </p:set>
                                    <p:animEffect transition="in" filter="checkerboard(across)">
                                      <p:cBhvr>
                                        <p:cTn id="42" dur="500"/>
                                        <p:tgtEl>
                                          <p:spTgt spid="640003">
                                            <p:txEl>
                                              <p:pRg st="3" end="3"/>
                                            </p:txEl>
                                          </p:spTgt>
                                        </p:tgtEl>
                                      </p:cBhvr>
                                    </p:animEffect>
                                  </p:childTnLst>
                                </p:cTn>
                              </p:par>
                              <p:par>
                                <p:cTn id="43" presetID="5" presetClass="entr" presetSubtype="10" fill="hold" nodeType="withEffect">
                                  <p:stCondLst>
                                    <p:cond delay="0"/>
                                  </p:stCondLst>
                                  <p:childTnLst>
                                    <p:set>
                                      <p:cBhvr>
                                        <p:cTn id="44" dur="1" fill="hold">
                                          <p:stCondLst>
                                            <p:cond delay="0"/>
                                          </p:stCondLst>
                                        </p:cTn>
                                        <p:tgtEl>
                                          <p:spTgt spid="640003">
                                            <p:txEl>
                                              <p:pRg st="4" end="4"/>
                                            </p:txEl>
                                          </p:spTgt>
                                        </p:tgtEl>
                                        <p:attrNameLst>
                                          <p:attrName>style.visibility</p:attrName>
                                        </p:attrNameLst>
                                      </p:cBhvr>
                                      <p:to>
                                        <p:strVal val="visible"/>
                                      </p:to>
                                    </p:set>
                                    <p:animEffect transition="in" filter="checkerboard(across)">
                                      <p:cBhvr>
                                        <p:cTn id="45" dur="500"/>
                                        <p:tgtEl>
                                          <p:spTgt spid="640003">
                                            <p:txEl>
                                              <p:pRg st="4" end="4"/>
                                            </p:txEl>
                                          </p:spTgt>
                                        </p:tgtEl>
                                      </p:cBhvr>
                                    </p:animEffect>
                                  </p:childTnLst>
                                </p:cTn>
                              </p:par>
                              <p:par>
                                <p:cTn id="46" presetID="5" presetClass="entr" presetSubtype="10" fill="hold" nodeType="withEffect">
                                  <p:stCondLst>
                                    <p:cond delay="0"/>
                                  </p:stCondLst>
                                  <p:childTnLst>
                                    <p:set>
                                      <p:cBhvr>
                                        <p:cTn id="47" dur="1" fill="hold">
                                          <p:stCondLst>
                                            <p:cond delay="0"/>
                                          </p:stCondLst>
                                        </p:cTn>
                                        <p:tgtEl>
                                          <p:spTgt spid="640003">
                                            <p:txEl>
                                              <p:pRg st="5" end="5"/>
                                            </p:txEl>
                                          </p:spTgt>
                                        </p:tgtEl>
                                        <p:attrNameLst>
                                          <p:attrName>style.visibility</p:attrName>
                                        </p:attrNameLst>
                                      </p:cBhvr>
                                      <p:to>
                                        <p:strVal val="visible"/>
                                      </p:to>
                                    </p:set>
                                    <p:animEffect transition="in" filter="checkerboard(across)">
                                      <p:cBhvr>
                                        <p:cTn id="48" dur="500"/>
                                        <p:tgtEl>
                                          <p:spTgt spid="64000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0002" grpId="0"/>
      <p:bldP spid="640003" grpId="0" build="allAtOnce"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50" name="Rectangle 2"/>
          <p:cNvSpPr>
            <a:spLocks noGrp="1" noChangeArrowheads="1"/>
          </p:cNvSpPr>
          <p:nvPr>
            <p:ph type="title"/>
          </p:nvPr>
        </p:nvSpPr>
        <p:spPr>
          <a:xfrm>
            <a:off x="457200" y="304800"/>
            <a:ext cx="8077200" cy="762000"/>
          </a:xfrm>
        </p:spPr>
        <p:txBody>
          <a:bodyPr>
            <a:normAutofit fontScale="90000"/>
          </a:bodyPr>
          <a:lstStyle/>
          <a:p>
            <a:pPr eaLnBrk="1" hangingPunct="1"/>
            <a:r>
              <a:rPr lang="en-US" b="1" dirty="0" smtClean="0">
                <a:solidFill>
                  <a:srgbClr val="000066"/>
                </a:solidFill>
              </a:rPr>
              <a:t>Question Types –Intention to Buy Scale</a:t>
            </a:r>
          </a:p>
        </p:txBody>
      </p:sp>
      <p:sp>
        <p:nvSpPr>
          <p:cNvPr id="642051" name="Text Box 3"/>
          <p:cNvSpPr txBox="1">
            <a:spLocks noChangeArrowheads="1"/>
          </p:cNvSpPr>
          <p:nvPr/>
        </p:nvSpPr>
        <p:spPr bwMode="auto">
          <a:xfrm>
            <a:off x="609600" y="1524000"/>
            <a:ext cx="7772400" cy="4579938"/>
          </a:xfrm>
          <a:prstGeom prst="rect">
            <a:avLst/>
          </a:prstGeom>
          <a:gradFill rotWithShape="0">
            <a:gsLst>
              <a:gs pos="0">
                <a:srgbClr val="009999"/>
              </a:gs>
              <a:gs pos="100000">
                <a:schemeClr val="bg1"/>
              </a:gs>
            </a:gsLst>
            <a:lin ang="2700000" scaled="1"/>
          </a:gradFill>
          <a:ln w="9525">
            <a:noFill/>
            <a:miter lim="800000"/>
            <a:headEnd/>
            <a:tailEnd/>
          </a:ln>
        </p:spPr>
        <p:txBody>
          <a:bodyPr>
            <a:spAutoFit/>
          </a:bodyPr>
          <a:lstStyle/>
          <a:p>
            <a:pPr>
              <a:spcBef>
                <a:spcPct val="50000"/>
              </a:spcBef>
            </a:pPr>
            <a:r>
              <a:rPr lang="en-US" sz="2800" dirty="0"/>
              <a:t>How likely are you to purchase tickets on American Airlines if in-flight Internet access were available?</a:t>
            </a:r>
          </a:p>
          <a:p>
            <a:pPr>
              <a:spcBef>
                <a:spcPct val="50000"/>
              </a:spcBef>
            </a:pPr>
            <a:r>
              <a:rPr lang="en-US" sz="2800" dirty="0">
                <a:sym typeface="Wingdings 2" pitchFamily="18" charset="2"/>
              </a:rPr>
              <a:t> Definitely buy</a:t>
            </a:r>
          </a:p>
          <a:p>
            <a:pPr>
              <a:spcBef>
                <a:spcPct val="50000"/>
              </a:spcBef>
              <a:buFont typeface="Wingdings 2" pitchFamily="18" charset="2"/>
              <a:buChar char="£"/>
            </a:pPr>
            <a:r>
              <a:rPr lang="en-US" sz="2800" dirty="0">
                <a:sym typeface="Wingdings 2" pitchFamily="18" charset="2"/>
              </a:rPr>
              <a:t> Probably buy</a:t>
            </a:r>
          </a:p>
          <a:p>
            <a:pPr>
              <a:spcBef>
                <a:spcPct val="50000"/>
              </a:spcBef>
              <a:buFont typeface="Wingdings 2" pitchFamily="18" charset="2"/>
              <a:buChar char="£"/>
            </a:pPr>
            <a:r>
              <a:rPr lang="en-US" sz="2800" dirty="0">
                <a:sym typeface="Wingdings 2" pitchFamily="18" charset="2"/>
              </a:rPr>
              <a:t> Not sure</a:t>
            </a:r>
          </a:p>
          <a:p>
            <a:pPr>
              <a:spcBef>
                <a:spcPct val="50000"/>
              </a:spcBef>
              <a:buFont typeface="Wingdings 2" pitchFamily="18" charset="2"/>
              <a:buChar char="£"/>
            </a:pPr>
            <a:r>
              <a:rPr lang="en-US" sz="2800" dirty="0">
                <a:sym typeface="Wingdings 2" pitchFamily="18" charset="2"/>
              </a:rPr>
              <a:t> Probably not buy</a:t>
            </a:r>
          </a:p>
          <a:p>
            <a:pPr>
              <a:spcBef>
                <a:spcPct val="50000"/>
              </a:spcBef>
              <a:buFont typeface="Wingdings 2" pitchFamily="18" charset="2"/>
              <a:buChar char="£"/>
            </a:pPr>
            <a:r>
              <a:rPr lang="en-US" sz="2800" dirty="0">
                <a:sym typeface="Wingdings 2" pitchFamily="18" charset="2"/>
              </a:rPr>
              <a:t> Definitely not buy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42050"/>
                                        </p:tgtEl>
                                        <p:attrNameLst>
                                          <p:attrName>style.visibility</p:attrName>
                                        </p:attrNameLst>
                                      </p:cBhvr>
                                      <p:to>
                                        <p:strVal val="visible"/>
                                      </p:to>
                                    </p:set>
                                    <p:animEffect transition="in" filter="checkerboard(across)">
                                      <p:cBhvr>
                                        <p:cTn id="7" dur="500"/>
                                        <p:tgtEl>
                                          <p:spTgt spid="64205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42051">
                                            <p:bg/>
                                          </p:spTgt>
                                        </p:tgtEl>
                                        <p:attrNameLst>
                                          <p:attrName>style.visibility</p:attrName>
                                        </p:attrNameLst>
                                      </p:cBhvr>
                                      <p:to>
                                        <p:strVal val="visible"/>
                                      </p:to>
                                    </p:set>
                                    <p:animEffect transition="in" filter="checkerboard(across)">
                                      <p:cBhvr>
                                        <p:cTn id="12" dur="500"/>
                                        <p:tgtEl>
                                          <p:spTgt spid="642051">
                                            <p:bg/>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642051">
                                            <p:txEl>
                                              <p:pRg st="0" end="0"/>
                                            </p:txEl>
                                          </p:spTgt>
                                        </p:tgtEl>
                                        <p:attrNameLst>
                                          <p:attrName>style.visibility</p:attrName>
                                        </p:attrNameLst>
                                      </p:cBhvr>
                                      <p:to>
                                        <p:strVal val="visible"/>
                                      </p:to>
                                    </p:set>
                                    <p:animEffect transition="in" filter="checkerboard(across)">
                                      <p:cBhvr>
                                        <p:cTn id="15" dur="500"/>
                                        <p:tgtEl>
                                          <p:spTgt spid="642051">
                                            <p:txEl>
                                              <p:pRg st="0" end="0"/>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642051">
                                            <p:txEl>
                                              <p:pRg st="1" end="1"/>
                                            </p:txEl>
                                          </p:spTgt>
                                        </p:tgtEl>
                                        <p:attrNameLst>
                                          <p:attrName>style.visibility</p:attrName>
                                        </p:attrNameLst>
                                      </p:cBhvr>
                                      <p:to>
                                        <p:strVal val="visible"/>
                                      </p:to>
                                    </p:set>
                                    <p:animEffect transition="in" filter="checkerboard(across)">
                                      <p:cBhvr>
                                        <p:cTn id="18" dur="500"/>
                                        <p:tgtEl>
                                          <p:spTgt spid="642051">
                                            <p:txEl>
                                              <p:pRg st="1" end="1"/>
                                            </p:txEl>
                                          </p:spTgt>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642051">
                                            <p:txEl>
                                              <p:pRg st="2" end="2"/>
                                            </p:txEl>
                                          </p:spTgt>
                                        </p:tgtEl>
                                        <p:attrNameLst>
                                          <p:attrName>style.visibility</p:attrName>
                                        </p:attrNameLst>
                                      </p:cBhvr>
                                      <p:to>
                                        <p:strVal val="visible"/>
                                      </p:to>
                                    </p:set>
                                    <p:animEffect transition="in" filter="checkerboard(across)">
                                      <p:cBhvr>
                                        <p:cTn id="21" dur="500"/>
                                        <p:tgtEl>
                                          <p:spTgt spid="642051">
                                            <p:txEl>
                                              <p:pRg st="2" end="2"/>
                                            </p:txEl>
                                          </p:spTgt>
                                        </p:tgtEl>
                                      </p:cBhvr>
                                    </p:animEffect>
                                  </p:childTnLst>
                                </p:cTn>
                              </p:par>
                              <p:par>
                                <p:cTn id="22" presetID="5" presetClass="entr" presetSubtype="10" fill="hold" grpId="0" nodeType="withEffect">
                                  <p:stCondLst>
                                    <p:cond delay="0"/>
                                  </p:stCondLst>
                                  <p:childTnLst>
                                    <p:set>
                                      <p:cBhvr>
                                        <p:cTn id="23" dur="1" fill="hold">
                                          <p:stCondLst>
                                            <p:cond delay="0"/>
                                          </p:stCondLst>
                                        </p:cTn>
                                        <p:tgtEl>
                                          <p:spTgt spid="642051">
                                            <p:txEl>
                                              <p:pRg st="3" end="3"/>
                                            </p:txEl>
                                          </p:spTgt>
                                        </p:tgtEl>
                                        <p:attrNameLst>
                                          <p:attrName>style.visibility</p:attrName>
                                        </p:attrNameLst>
                                      </p:cBhvr>
                                      <p:to>
                                        <p:strVal val="visible"/>
                                      </p:to>
                                    </p:set>
                                    <p:animEffect transition="in" filter="checkerboard(across)">
                                      <p:cBhvr>
                                        <p:cTn id="24" dur="500"/>
                                        <p:tgtEl>
                                          <p:spTgt spid="642051">
                                            <p:txEl>
                                              <p:pRg st="3" end="3"/>
                                            </p:txEl>
                                          </p:spTgt>
                                        </p:tgtEl>
                                      </p:cBhvr>
                                    </p:animEffect>
                                  </p:childTnLst>
                                </p:cTn>
                              </p:par>
                              <p:par>
                                <p:cTn id="25" presetID="5" presetClass="entr" presetSubtype="10" fill="hold" grpId="0" nodeType="withEffect">
                                  <p:stCondLst>
                                    <p:cond delay="0"/>
                                  </p:stCondLst>
                                  <p:childTnLst>
                                    <p:set>
                                      <p:cBhvr>
                                        <p:cTn id="26" dur="1" fill="hold">
                                          <p:stCondLst>
                                            <p:cond delay="0"/>
                                          </p:stCondLst>
                                        </p:cTn>
                                        <p:tgtEl>
                                          <p:spTgt spid="642051">
                                            <p:txEl>
                                              <p:pRg st="4" end="4"/>
                                            </p:txEl>
                                          </p:spTgt>
                                        </p:tgtEl>
                                        <p:attrNameLst>
                                          <p:attrName>style.visibility</p:attrName>
                                        </p:attrNameLst>
                                      </p:cBhvr>
                                      <p:to>
                                        <p:strVal val="visible"/>
                                      </p:to>
                                    </p:set>
                                    <p:animEffect transition="in" filter="checkerboard(across)">
                                      <p:cBhvr>
                                        <p:cTn id="27" dur="500"/>
                                        <p:tgtEl>
                                          <p:spTgt spid="642051">
                                            <p:txEl>
                                              <p:pRg st="4" end="4"/>
                                            </p:txEl>
                                          </p:spTgt>
                                        </p:tgtEl>
                                      </p:cBhvr>
                                    </p:animEffect>
                                  </p:childTnLst>
                                </p:cTn>
                              </p:par>
                              <p:par>
                                <p:cTn id="28" presetID="5" presetClass="entr" presetSubtype="10" fill="hold" grpId="0" nodeType="withEffect">
                                  <p:stCondLst>
                                    <p:cond delay="0"/>
                                  </p:stCondLst>
                                  <p:childTnLst>
                                    <p:set>
                                      <p:cBhvr>
                                        <p:cTn id="29" dur="1" fill="hold">
                                          <p:stCondLst>
                                            <p:cond delay="0"/>
                                          </p:stCondLst>
                                        </p:cTn>
                                        <p:tgtEl>
                                          <p:spTgt spid="642051">
                                            <p:txEl>
                                              <p:pRg st="5" end="5"/>
                                            </p:txEl>
                                          </p:spTgt>
                                        </p:tgtEl>
                                        <p:attrNameLst>
                                          <p:attrName>style.visibility</p:attrName>
                                        </p:attrNameLst>
                                      </p:cBhvr>
                                      <p:to>
                                        <p:strVal val="visible"/>
                                      </p:to>
                                    </p:set>
                                    <p:animEffect transition="in" filter="checkerboard(across)">
                                      <p:cBhvr>
                                        <p:cTn id="30" dur="500"/>
                                        <p:tgtEl>
                                          <p:spTgt spid="642051">
                                            <p:txEl>
                                              <p:pRg st="5" end="5"/>
                                            </p:txEl>
                                          </p:spTgt>
                                        </p:tgtEl>
                                      </p:cBhvr>
                                    </p:animEffect>
                                  </p:childTnLst>
                                </p:cTn>
                              </p:par>
                              <p:par>
                                <p:cTn id="31" presetID="5" presetClass="entr" presetSubtype="10" fill="hold" nodeType="withEffect">
                                  <p:stCondLst>
                                    <p:cond delay="0"/>
                                  </p:stCondLst>
                                  <p:childTnLst>
                                    <p:set>
                                      <p:cBhvr>
                                        <p:cTn id="32" dur="1" fill="hold">
                                          <p:stCondLst>
                                            <p:cond delay="0"/>
                                          </p:stCondLst>
                                        </p:cTn>
                                        <p:tgtEl>
                                          <p:spTgt spid="642051">
                                            <p:txEl>
                                              <p:pRg st="0" end="0"/>
                                            </p:txEl>
                                          </p:spTgt>
                                        </p:tgtEl>
                                        <p:attrNameLst>
                                          <p:attrName>style.visibility</p:attrName>
                                        </p:attrNameLst>
                                      </p:cBhvr>
                                      <p:to>
                                        <p:strVal val="visible"/>
                                      </p:to>
                                    </p:set>
                                    <p:animEffect transition="in" filter="checkerboard(across)">
                                      <p:cBhvr>
                                        <p:cTn id="33" dur="500"/>
                                        <p:tgtEl>
                                          <p:spTgt spid="642051">
                                            <p:txEl>
                                              <p:pRg st="0" end="0"/>
                                            </p:txEl>
                                          </p:spTgt>
                                        </p:tgtEl>
                                      </p:cBhvr>
                                    </p:animEffect>
                                  </p:childTnLst>
                                </p:cTn>
                              </p:par>
                              <p:par>
                                <p:cTn id="34" presetID="5" presetClass="entr" presetSubtype="10" fill="hold" nodeType="withEffect">
                                  <p:stCondLst>
                                    <p:cond delay="0"/>
                                  </p:stCondLst>
                                  <p:childTnLst>
                                    <p:set>
                                      <p:cBhvr>
                                        <p:cTn id="35" dur="1" fill="hold">
                                          <p:stCondLst>
                                            <p:cond delay="0"/>
                                          </p:stCondLst>
                                        </p:cTn>
                                        <p:tgtEl>
                                          <p:spTgt spid="642051">
                                            <p:txEl>
                                              <p:pRg st="1" end="1"/>
                                            </p:txEl>
                                          </p:spTgt>
                                        </p:tgtEl>
                                        <p:attrNameLst>
                                          <p:attrName>style.visibility</p:attrName>
                                        </p:attrNameLst>
                                      </p:cBhvr>
                                      <p:to>
                                        <p:strVal val="visible"/>
                                      </p:to>
                                    </p:set>
                                    <p:animEffect transition="in" filter="checkerboard(across)">
                                      <p:cBhvr>
                                        <p:cTn id="36" dur="500"/>
                                        <p:tgtEl>
                                          <p:spTgt spid="642051">
                                            <p:txEl>
                                              <p:pRg st="1" end="1"/>
                                            </p:txEl>
                                          </p:spTgt>
                                        </p:tgtEl>
                                      </p:cBhvr>
                                    </p:animEffect>
                                  </p:childTnLst>
                                </p:cTn>
                              </p:par>
                              <p:par>
                                <p:cTn id="37" presetID="5" presetClass="entr" presetSubtype="10" fill="hold" nodeType="withEffect">
                                  <p:stCondLst>
                                    <p:cond delay="0"/>
                                  </p:stCondLst>
                                  <p:childTnLst>
                                    <p:set>
                                      <p:cBhvr>
                                        <p:cTn id="38" dur="1" fill="hold">
                                          <p:stCondLst>
                                            <p:cond delay="0"/>
                                          </p:stCondLst>
                                        </p:cTn>
                                        <p:tgtEl>
                                          <p:spTgt spid="642051">
                                            <p:txEl>
                                              <p:pRg st="2" end="2"/>
                                            </p:txEl>
                                          </p:spTgt>
                                        </p:tgtEl>
                                        <p:attrNameLst>
                                          <p:attrName>style.visibility</p:attrName>
                                        </p:attrNameLst>
                                      </p:cBhvr>
                                      <p:to>
                                        <p:strVal val="visible"/>
                                      </p:to>
                                    </p:set>
                                    <p:animEffect transition="in" filter="checkerboard(across)">
                                      <p:cBhvr>
                                        <p:cTn id="39" dur="500"/>
                                        <p:tgtEl>
                                          <p:spTgt spid="642051">
                                            <p:txEl>
                                              <p:pRg st="2" end="2"/>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42051">
                                            <p:txEl>
                                              <p:pRg st="3" end="3"/>
                                            </p:txEl>
                                          </p:spTgt>
                                        </p:tgtEl>
                                        <p:attrNameLst>
                                          <p:attrName>style.visibility</p:attrName>
                                        </p:attrNameLst>
                                      </p:cBhvr>
                                      <p:to>
                                        <p:strVal val="visible"/>
                                      </p:to>
                                    </p:set>
                                    <p:animEffect transition="in" filter="checkerboard(across)">
                                      <p:cBhvr>
                                        <p:cTn id="42" dur="500"/>
                                        <p:tgtEl>
                                          <p:spTgt spid="642051">
                                            <p:txEl>
                                              <p:pRg st="3" end="3"/>
                                            </p:txEl>
                                          </p:spTgt>
                                        </p:tgtEl>
                                      </p:cBhvr>
                                    </p:animEffect>
                                  </p:childTnLst>
                                </p:cTn>
                              </p:par>
                              <p:par>
                                <p:cTn id="43" presetID="5" presetClass="entr" presetSubtype="10" fill="hold" nodeType="withEffect">
                                  <p:stCondLst>
                                    <p:cond delay="0"/>
                                  </p:stCondLst>
                                  <p:childTnLst>
                                    <p:set>
                                      <p:cBhvr>
                                        <p:cTn id="44" dur="1" fill="hold">
                                          <p:stCondLst>
                                            <p:cond delay="0"/>
                                          </p:stCondLst>
                                        </p:cTn>
                                        <p:tgtEl>
                                          <p:spTgt spid="642051">
                                            <p:txEl>
                                              <p:pRg st="4" end="4"/>
                                            </p:txEl>
                                          </p:spTgt>
                                        </p:tgtEl>
                                        <p:attrNameLst>
                                          <p:attrName>style.visibility</p:attrName>
                                        </p:attrNameLst>
                                      </p:cBhvr>
                                      <p:to>
                                        <p:strVal val="visible"/>
                                      </p:to>
                                    </p:set>
                                    <p:animEffect transition="in" filter="checkerboard(across)">
                                      <p:cBhvr>
                                        <p:cTn id="45" dur="500"/>
                                        <p:tgtEl>
                                          <p:spTgt spid="642051">
                                            <p:txEl>
                                              <p:pRg st="4" end="4"/>
                                            </p:txEl>
                                          </p:spTgt>
                                        </p:tgtEl>
                                      </p:cBhvr>
                                    </p:animEffect>
                                  </p:childTnLst>
                                </p:cTn>
                              </p:par>
                              <p:par>
                                <p:cTn id="46" presetID="5" presetClass="entr" presetSubtype="10" fill="hold" nodeType="withEffect">
                                  <p:stCondLst>
                                    <p:cond delay="0"/>
                                  </p:stCondLst>
                                  <p:childTnLst>
                                    <p:set>
                                      <p:cBhvr>
                                        <p:cTn id="47" dur="1" fill="hold">
                                          <p:stCondLst>
                                            <p:cond delay="0"/>
                                          </p:stCondLst>
                                        </p:cTn>
                                        <p:tgtEl>
                                          <p:spTgt spid="642051">
                                            <p:txEl>
                                              <p:pRg st="5" end="5"/>
                                            </p:txEl>
                                          </p:spTgt>
                                        </p:tgtEl>
                                        <p:attrNameLst>
                                          <p:attrName>style.visibility</p:attrName>
                                        </p:attrNameLst>
                                      </p:cBhvr>
                                      <p:to>
                                        <p:strVal val="visible"/>
                                      </p:to>
                                    </p:set>
                                    <p:animEffect transition="in" filter="checkerboard(across)">
                                      <p:cBhvr>
                                        <p:cTn id="48" dur="500"/>
                                        <p:tgtEl>
                                          <p:spTgt spid="6420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2050" grpId="0"/>
      <p:bldP spid="642051" grpId="0" build="allAtOnce"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8" name="Rectangle 2"/>
          <p:cNvSpPr>
            <a:spLocks noGrp="1" noChangeArrowheads="1"/>
          </p:cNvSpPr>
          <p:nvPr>
            <p:ph type="title"/>
          </p:nvPr>
        </p:nvSpPr>
        <p:spPr>
          <a:xfrm>
            <a:off x="457200" y="228600"/>
            <a:ext cx="8077200" cy="762000"/>
          </a:xfrm>
        </p:spPr>
        <p:txBody>
          <a:bodyPr>
            <a:normAutofit fontScale="90000"/>
          </a:bodyPr>
          <a:lstStyle/>
          <a:p>
            <a:pPr eaLnBrk="1" hangingPunct="1"/>
            <a:r>
              <a:rPr lang="en-US" b="1" dirty="0" smtClean="0">
                <a:solidFill>
                  <a:srgbClr val="000066"/>
                </a:solidFill>
              </a:rPr>
              <a:t>Question Types (Open End)-Completely Unstructured</a:t>
            </a:r>
          </a:p>
        </p:txBody>
      </p:sp>
      <p:sp>
        <p:nvSpPr>
          <p:cNvPr id="20485" name="Text Box 3"/>
          <p:cNvSpPr txBox="1">
            <a:spLocks noChangeArrowheads="1"/>
          </p:cNvSpPr>
          <p:nvPr/>
        </p:nvSpPr>
        <p:spPr bwMode="auto">
          <a:xfrm>
            <a:off x="609600" y="1636713"/>
            <a:ext cx="8305800" cy="4367212"/>
          </a:xfrm>
          <a:prstGeom prst="rect">
            <a:avLst/>
          </a:prstGeom>
          <a:gradFill rotWithShape="0">
            <a:gsLst>
              <a:gs pos="0">
                <a:srgbClr val="009999"/>
              </a:gs>
              <a:gs pos="100000">
                <a:schemeClr val="bg1"/>
              </a:gs>
            </a:gsLst>
            <a:lin ang="2700000" scaled="1"/>
          </a:gradFill>
          <a:ln w="9525">
            <a:noFill/>
            <a:miter lim="800000"/>
            <a:headEnd/>
            <a:tailEnd/>
          </a:ln>
        </p:spPr>
        <p:txBody>
          <a:bodyPr>
            <a:spAutoFit/>
          </a:bodyPr>
          <a:lstStyle/>
          <a:p>
            <a:pPr>
              <a:spcBef>
                <a:spcPct val="50000"/>
              </a:spcBef>
            </a:pPr>
            <a:r>
              <a:rPr lang="en-US" sz="2800" dirty="0">
                <a:sym typeface="Wingdings 2" pitchFamily="18" charset="2"/>
              </a:rPr>
              <a:t>What is your opinion of American Airlines?</a:t>
            </a:r>
          </a:p>
          <a:p>
            <a:pPr>
              <a:spcBef>
                <a:spcPct val="50000"/>
              </a:spcBef>
            </a:pPr>
            <a:endParaRPr lang="en-US" sz="2800" dirty="0">
              <a:sym typeface="Wingdings 2" pitchFamily="18" charset="2"/>
            </a:endParaRPr>
          </a:p>
          <a:p>
            <a:pPr>
              <a:spcBef>
                <a:spcPct val="50000"/>
              </a:spcBef>
            </a:pPr>
            <a:endParaRPr lang="en-US" sz="2800" dirty="0">
              <a:sym typeface="Wingdings 2" pitchFamily="18" charset="2"/>
            </a:endParaRPr>
          </a:p>
          <a:p>
            <a:pPr>
              <a:spcBef>
                <a:spcPct val="50000"/>
              </a:spcBef>
            </a:pPr>
            <a:endParaRPr lang="en-US" sz="2800" dirty="0">
              <a:sym typeface="Wingdings 2" pitchFamily="18" charset="2"/>
            </a:endParaRPr>
          </a:p>
          <a:p>
            <a:pPr>
              <a:spcBef>
                <a:spcPct val="50000"/>
              </a:spcBef>
            </a:pPr>
            <a:endParaRPr lang="en-US" sz="2800" dirty="0">
              <a:sym typeface="Wingdings 2" pitchFamily="18" charset="2"/>
            </a:endParaRPr>
          </a:p>
          <a:p>
            <a:pPr>
              <a:spcBef>
                <a:spcPct val="50000"/>
              </a:spcBef>
            </a:pPr>
            <a:endParaRPr lang="en-US" sz="2800" dirty="0">
              <a:sym typeface="Wingdings 2" pitchFamily="18" charset="2"/>
            </a:endParaRPr>
          </a:p>
          <a:p>
            <a:pPr>
              <a:spcBef>
                <a:spcPct val="50000"/>
              </a:spcBef>
            </a:pPr>
            <a:endParaRPr lang="en-US" sz="2800" dirty="0">
              <a:sym typeface="Wingdings 2" pitchFamily="18" charset="2"/>
            </a:endParaRPr>
          </a:p>
        </p:txBody>
      </p:sp>
      <p:sp>
        <p:nvSpPr>
          <p:cNvPr id="22532" name="Rectangle 5"/>
          <p:cNvSpPr>
            <a:spLocks noChangeArrowheads="1"/>
          </p:cNvSpPr>
          <p:nvPr/>
        </p:nvSpPr>
        <p:spPr bwMode="auto">
          <a:xfrm>
            <a:off x="762000" y="2286000"/>
            <a:ext cx="7543800" cy="3581400"/>
          </a:xfrm>
          <a:prstGeom prst="rect">
            <a:avLst/>
          </a:prstGeom>
          <a:solidFill>
            <a:schemeClr val="bg1"/>
          </a:solidFill>
          <a:ln w="9525">
            <a:solidFill>
              <a:schemeClr val="tx1"/>
            </a:solidFill>
            <a:miter lim="800000"/>
            <a:headEnd/>
            <a:tailEnd/>
          </a:ln>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44098"/>
                                        </p:tgtEl>
                                        <p:attrNameLst>
                                          <p:attrName>style.visibility</p:attrName>
                                        </p:attrNameLst>
                                      </p:cBhvr>
                                      <p:to>
                                        <p:strVal val="visible"/>
                                      </p:to>
                                    </p:set>
                                    <p:animEffect transition="in" filter="checkerboard(across)">
                                      <p:cBhvr>
                                        <p:cTn id="7" dur="500"/>
                                        <p:tgtEl>
                                          <p:spTgt spid="644098"/>
                                        </p:tgtEl>
                                      </p:cBhvr>
                                    </p:animEffect>
                                  </p:childTnLst>
                                </p:cTn>
                              </p:par>
                              <p:par>
                                <p:cTn id="8" presetID="5" presetClass="entr" presetSubtype="10" fill="hold" nodeType="withEffect">
                                  <p:stCondLst>
                                    <p:cond delay="0"/>
                                  </p:stCondLst>
                                  <p:childTnLst>
                                    <p:set>
                                      <p:cBhvr>
                                        <p:cTn id="9" dur="1" fill="hold">
                                          <p:stCondLst>
                                            <p:cond delay="0"/>
                                          </p:stCondLst>
                                        </p:cTn>
                                        <p:tgtEl>
                                          <p:spTgt spid="20485">
                                            <p:txEl>
                                              <p:pRg st="0" end="0"/>
                                            </p:txEl>
                                          </p:spTgt>
                                        </p:tgtEl>
                                        <p:attrNameLst>
                                          <p:attrName>style.visibility</p:attrName>
                                        </p:attrNameLst>
                                      </p:cBhvr>
                                      <p:to>
                                        <p:strVal val="visible"/>
                                      </p:to>
                                    </p:set>
                                    <p:animEffect transition="in" filter="checkerboard(across)">
                                      <p:cBhvr>
                                        <p:cTn id="10" dur="500"/>
                                        <p:tgtEl>
                                          <p:spTgt spid="2048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409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4"/>
          <p:cNvSpPr>
            <a:spLocks noChangeArrowheads="1"/>
          </p:cNvSpPr>
          <p:nvPr/>
        </p:nvSpPr>
        <p:spPr bwMode="auto">
          <a:xfrm>
            <a:off x="457200" y="1447800"/>
            <a:ext cx="8153400" cy="4724400"/>
          </a:xfrm>
          <a:prstGeom prst="rect">
            <a:avLst/>
          </a:prstGeom>
          <a:gradFill rotWithShape="1">
            <a:gsLst>
              <a:gs pos="0">
                <a:srgbClr val="009999"/>
              </a:gs>
              <a:gs pos="100000">
                <a:schemeClr val="bg1"/>
              </a:gs>
            </a:gsLst>
            <a:lin ang="2700000" scaled="1"/>
          </a:gradFill>
          <a:ln w="9525">
            <a:noFill/>
            <a:miter lim="800000"/>
            <a:headEnd/>
            <a:tailEnd/>
          </a:ln>
        </p:spPr>
        <p:txBody>
          <a:bodyPr wrap="none" anchor="ctr"/>
          <a:lstStyle/>
          <a:p>
            <a:endParaRPr lang="en-US"/>
          </a:p>
        </p:txBody>
      </p:sp>
      <p:sp>
        <p:nvSpPr>
          <p:cNvPr id="646146" name="Rectangle 2"/>
          <p:cNvSpPr>
            <a:spLocks noGrp="1" noChangeArrowheads="1"/>
          </p:cNvSpPr>
          <p:nvPr>
            <p:ph type="title"/>
          </p:nvPr>
        </p:nvSpPr>
        <p:spPr>
          <a:xfrm>
            <a:off x="457200" y="152400"/>
            <a:ext cx="8077200" cy="762000"/>
          </a:xfrm>
        </p:spPr>
        <p:txBody>
          <a:bodyPr>
            <a:normAutofit fontScale="90000"/>
          </a:bodyPr>
          <a:lstStyle/>
          <a:p>
            <a:pPr eaLnBrk="1" hangingPunct="1"/>
            <a:r>
              <a:rPr lang="en-US" b="1" dirty="0" smtClean="0">
                <a:solidFill>
                  <a:srgbClr val="000066"/>
                </a:solidFill>
              </a:rPr>
              <a:t>Question Types –Word Association</a:t>
            </a:r>
          </a:p>
        </p:txBody>
      </p:sp>
      <p:sp>
        <p:nvSpPr>
          <p:cNvPr id="646147" name="Text Box 3"/>
          <p:cNvSpPr txBox="1">
            <a:spLocks noChangeArrowheads="1"/>
          </p:cNvSpPr>
          <p:nvPr/>
        </p:nvSpPr>
        <p:spPr bwMode="auto">
          <a:xfrm>
            <a:off x="609600" y="1636713"/>
            <a:ext cx="8305800" cy="4152900"/>
          </a:xfrm>
          <a:prstGeom prst="rect">
            <a:avLst/>
          </a:prstGeom>
          <a:noFill/>
          <a:ln w="9525">
            <a:noFill/>
            <a:miter lim="800000"/>
            <a:headEnd/>
            <a:tailEnd/>
          </a:ln>
        </p:spPr>
        <p:txBody>
          <a:bodyPr>
            <a:spAutoFit/>
          </a:bodyPr>
          <a:lstStyle/>
          <a:p>
            <a:pPr>
              <a:spcBef>
                <a:spcPct val="50000"/>
              </a:spcBef>
            </a:pPr>
            <a:r>
              <a:rPr lang="en-US" sz="2800" dirty="0">
                <a:sym typeface="Wingdings 2" pitchFamily="18" charset="2"/>
              </a:rPr>
              <a:t>What is the first word that comes to your mind when you hear the following?</a:t>
            </a:r>
          </a:p>
          <a:p>
            <a:pPr>
              <a:spcBef>
                <a:spcPct val="50000"/>
              </a:spcBef>
            </a:pPr>
            <a:r>
              <a:rPr lang="en-US" sz="2800" dirty="0">
                <a:sym typeface="Wingdings 2" pitchFamily="18" charset="2"/>
              </a:rPr>
              <a:t>Airline ________________________</a:t>
            </a:r>
          </a:p>
          <a:p>
            <a:pPr>
              <a:spcBef>
                <a:spcPct val="50000"/>
              </a:spcBef>
            </a:pPr>
            <a:r>
              <a:rPr lang="en-US" sz="2800" dirty="0">
                <a:sym typeface="Wingdings 2" pitchFamily="18" charset="2"/>
              </a:rPr>
              <a:t>American _____________________</a:t>
            </a:r>
          </a:p>
          <a:p>
            <a:pPr>
              <a:spcBef>
                <a:spcPct val="50000"/>
              </a:spcBef>
            </a:pPr>
            <a:r>
              <a:rPr lang="en-US" sz="2800" dirty="0">
                <a:sym typeface="Wingdings 2" pitchFamily="18" charset="2"/>
              </a:rPr>
              <a:t>Travel ________________________</a:t>
            </a:r>
          </a:p>
          <a:p>
            <a:pPr>
              <a:spcBef>
                <a:spcPct val="50000"/>
              </a:spcBef>
            </a:pPr>
            <a:endParaRPr lang="en-US" sz="2800" dirty="0">
              <a:sym typeface="Wingdings 2" pitchFamily="18" charset="2"/>
            </a:endParaRPr>
          </a:p>
          <a:p>
            <a:pPr>
              <a:spcBef>
                <a:spcPct val="50000"/>
              </a:spcBef>
            </a:pPr>
            <a:endParaRPr lang="en-US" sz="2800" dirty="0">
              <a:sym typeface="Wingdings 2" pitchFamily="18" charset="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46146"/>
                                        </p:tgtEl>
                                        <p:attrNameLst>
                                          <p:attrName>style.visibility</p:attrName>
                                        </p:attrNameLst>
                                      </p:cBhvr>
                                      <p:to>
                                        <p:strVal val="visible"/>
                                      </p:to>
                                    </p:set>
                                    <p:animEffect transition="in" filter="checkerboard(across)">
                                      <p:cBhvr>
                                        <p:cTn id="7" dur="500"/>
                                        <p:tgtEl>
                                          <p:spTgt spid="646146"/>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46147">
                                            <p:txEl>
                                              <p:pRg st="0" end="0"/>
                                            </p:txEl>
                                          </p:spTgt>
                                        </p:tgtEl>
                                        <p:attrNameLst>
                                          <p:attrName>style.visibility</p:attrName>
                                        </p:attrNameLst>
                                      </p:cBhvr>
                                      <p:to>
                                        <p:strVal val="visible"/>
                                      </p:to>
                                    </p:set>
                                    <p:animEffect transition="in" filter="checkerboard(across)">
                                      <p:cBhvr>
                                        <p:cTn id="12" dur="500"/>
                                        <p:tgtEl>
                                          <p:spTgt spid="646147">
                                            <p:txEl>
                                              <p:pRg st="0" end="0"/>
                                            </p:txEl>
                                          </p:spTgt>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646147">
                                            <p:txEl>
                                              <p:pRg st="1" end="1"/>
                                            </p:txEl>
                                          </p:spTgt>
                                        </p:tgtEl>
                                        <p:attrNameLst>
                                          <p:attrName>style.visibility</p:attrName>
                                        </p:attrNameLst>
                                      </p:cBhvr>
                                      <p:to>
                                        <p:strVal val="visible"/>
                                      </p:to>
                                    </p:set>
                                    <p:animEffect transition="in" filter="checkerboard(across)">
                                      <p:cBhvr>
                                        <p:cTn id="15" dur="500"/>
                                        <p:tgtEl>
                                          <p:spTgt spid="646147">
                                            <p:txEl>
                                              <p:pRg st="1" end="1"/>
                                            </p:txEl>
                                          </p:spTgt>
                                        </p:tgtEl>
                                      </p:cBhvr>
                                    </p:animEffect>
                                  </p:childTnLst>
                                </p:cTn>
                              </p:par>
                              <p:par>
                                <p:cTn id="16" presetID="5" presetClass="entr" presetSubtype="10" fill="hold" grpId="0" nodeType="withEffect">
                                  <p:stCondLst>
                                    <p:cond delay="0"/>
                                  </p:stCondLst>
                                  <p:childTnLst>
                                    <p:set>
                                      <p:cBhvr>
                                        <p:cTn id="17" dur="1" fill="hold">
                                          <p:stCondLst>
                                            <p:cond delay="0"/>
                                          </p:stCondLst>
                                        </p:cTn>
                                        <p:tgtEl>
                                          <p:spTgt spid="646147">
                                            <p:txEl>
                                              <p:pRg st="2" end="2"/>
                                            </p:txEl>
                                          </p:spTgt>
                                        </p:tgtEl>
                                        <p:attrNameLst>
                                          <p:attrName>style.visibility</p:attrName>
                                        </p:attrNameLst>
                                      </p:cBhvr>
                                      <p:to>
                                        <p:strVal val="visible"/>
                                      </p:to>
                                    </p:set>
                                    <p:animEffect transition="in" filter="checkerboard(across)">
                                      <p:cBhvr>
                                        <p:cTn id="18" dur="500"/>
                                        <p:tgtEl>
                                          <p:spTgt spid="646147">
                                            <p:txEl>
                                              <p:pRg st="2" end="2"/>
                                            </p:txEl>
                                          </p:spTgt>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646147">
                                            <p:txEl>
                                              <p:pRg st="3" end="3"/>
                                            </p:txEl>
                                          </p:spTgt>
                                        </p:tgtEl>
                                        <p:attrNameLst>
                                          <p:attrName>style.visibility</p:attrName>
                                        </p:attrNameLst>
                                      </p:cBhvr>
                                      <p:to>
                                        <p:strVal val="visible"/>
                                      </p:to>
                                    </p:set>
                                    <p:animEffect transition="in" filter="checkerboard(across)">
                                      <p:cBhvr>
                                        <p:cTn id="21" dur="500"/>
                                        <p:tgtEl>
                                          <p:spTgt spid="646147">
                                            <p:txEl>
                                              <p:pRg st="3" end="3"/>
                                            </p:txEl>
                                          </p:spTgt>
                                        </p:tgtEl>
                                      </p:cBhvr>
                                    </p:animEffect>
                                  </p:childTnLst>
                                </p:cTn>
                              </p:par>
                              <p:par>
                                <p:cTn id="22" presetID="5" presetClass="entr" presetSubtype="10" fill="hold" nodeType="withEffect">
                                  <p:stCondLst>
                                    <p:cond delay="0"/>
                                  </p:stCondLst>
                                  <p:childTnLst>
                                    <p:set>
                                      <p:cBhvr>
                                        <p:cTn id="23" dur="1" fill="hold">
                                          <p:stCondLst>
                                            <p:cond delay="0"/>
                                          </p:stCondLst>
                                        </p:cTn>
                                        <p:tgtEl>
                                          <p:spTgt spid="646147">
                                            <p:txEl>
                                              <p:pRg st="0" end="0"/>
                                            </p:txEl>
                                          </p:spTgt>
                                        </p:tgtEl>
                                        <p:attrNameLst>
                                          <p:attrName>style.visibility</p:attrName>
                                        </p:attrNameLst>
                                      </p:cBhvr>
                                      <p:to>
                                        <p:strVal val="visible"/>
                                      </p:to>
                                    </p:set>
                                    <p:animEffect transition="in" filter="checkerboard(across)">
                                      <p:cBhvr>
                                        <p:cTn id="24" dur="500"/>
                                        <p:tgtEl>
                                          <p:spTgt spid="646147">
                                            <p:txEl>
                                              <p:pRg st="0" end="0"/>
                                            </p:txEl>
                                          </p:spTgt>
                                        </p:tgtEl>
                                      </p:cBhvr>
                                    </p:animEffect>
                                  </p:childTnLst>
                                </p:cTn>
                              </p:par>
                              <p:par>
                                <p:cTn id="25" presetID="5" presetClass="entr" presetSubtype="10" fill="hold" nodeType="withEffect">
                                  <p:stCondLst>
                                    <p:cond delay="0"/>
                                  </p:stCondLst>
                                  <p:childTnLst>
                                    <p:set>
                                      <p:cBhvr>
                                        <p:cTn id="26" dur="1" fill="hold">
                                          <p:stCondLst>
                                            <p:cond delay="0"/>
                                          </p:stCondLst>
                                        </p:cTn>
                                        <p:tgtEl>
                                          <p:spTgt spid="646147">
                                            <p:txEl>
                                              <p:pRg st="1" end="1"/>
                                            </p:txEl>
                                          </p:spTgt>
                                        </p:tgtEl>
                                        <p:attrNameLst>
                                          <p:attrName>style.visibility</p:attrName>
                                        </p:attrNameLst>
                                      </p:cBhvr>
                                      <p:to>
                                        <p:strVal val="visible"/>
                                      </p:to>
                                    </p:set>
                                    <p:animEffect transition="in" filter="checkerboard(across)">
                                      <p:cBhvr>
                                        <p:cTn id="27" dur="500"/>
                                        <p:tgtEl>
                                          <p:spTgt spid="646147">
                                            <p:txEl>
                                              <p:pRg st="1" end="1"/>
                                            </p:txEl>
                                          </p:spTgt>
                                        </p:tgtEl>
                                      </p:cBhvr>
                                    </p:animEffect>
                                  </p:childTnLst>
                                </p:cTn>
                              </p:par>
                              <p:par>
                                <p:cTn id="28" presetID="5" presetClass="entr" presetSubtype="10" fill="hold" nodeType="withEffect">
                                  <p:stCondLst>
                                    <p:cond delay="0"/>
                                  </p:stCondLst>
                                  <p:childTnLst>
                                    <p:set>
                                      <p:cBhvr>
                                        <p:cTn id="29" dur="1" fill="hold">
                                          <p:stCondLst>
                                            <p:cond delay="0"/>
                                          </p:stCondLst>
                                        </p:cTn>
                                        <p:tgtEl>
                                          <p:spTgt spid="646147">
                                            <p:txEl>
                                              <p:pRg st="2" end="2"/>
                                            </p:txEl>
                                          </p:spTgt>
                                        </p:tgtEl>
                                        <p:attrNameLst>
                                          <p:attrName>style.visibility</p:attrName>
                                        </p:attrNameLst>
                                      </p:cBhvr>
                                      <p:to>
                                        <p:strVal val="visible"/>
                                      </p:to>
                                    </p:set>
                                    <p:animEffect transition="in" filter="checkerboard(across)">
                                      <p:cBhvr>
                                        <p:cTn id="30" dur="500"/>
                                        <p:tgtEl>
                                          <p:spTgt spid="646147">
                                            <p:txEl>
                                              <p:pRg st="2" end="2"/>
                                            </p:txEl>
                                          </p:spTgt>
                                        </p:tgtEl>
                                      </p:cBhvr>
                                    </p:animEffect>
                                  </p:childTnLst>
                                </p:cTn>
                              </p:par>
                              <p:par>
                                <p:cTn id="31" presetID="5" presetClass="entr" presetSubtype="10" fill="hold" nodeType="withEffect">
                                  <p:stCondLst>
                                    <p:cond delay="0"/>
                                  </p:stCondLst>
                                  <p:childTnLst>
                                    <p:set>
                                      <p:cBhvr>
                                        <p:cTn id="32" dur="1" fill="hold">
                                          <p:stCondLst>
                                            <p:cond delay="0"/>
                                          </p:stCondLst>
                                        </p:cTn>
                                        <p:tgtEl>
                                          <p:spTgt spid="646147">
                                            <p:txEl>
                                              <p:pRg st="3" end="3"/>
                                            </p:txEl>
                                          </p:spTgt>
                                        </p:tgtEl>
                                        <p:attrNameLst>
                                          <p:attrName>style.visibility</p:attrName>
                                        </p:attrNameLst>
                                      </p:cBhvr>
                                      <p:to>
                                        <p:strVal val="visible"/>
                                      </p:to>
                                    </p:set>
                                    <p:animEffect transition="in" filter="checkerboard(across)">
                                      <p:cBhvr>
                                        <p:cTn id="33" dur="500"/>
                                        <p:tgtEl>
                                          <p:spTgt spid="6461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6146" grpId="0"/>
      <p:bldP spid="646147" grpId="0" build="allAtOnce"/>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6" name="Rectangle 4"/>
          <p:cNvSpPr>
            <a:spLocks noChangeArrowheads="1"/>
          </p:cNvSpPr>
          <p:nvPr/>
        </p:nvSpPr>
        <p:spPr bwMode="auto">
          <a:xfrm>
            <a:off x="457200" y="1447800"/>
            <a:ext cx="8153400" cy="4724400"/>
          </a:xfrm>
          <a:prstGeom prst="rect">
            <a:avLst/>
          </a:prstGeom>
          <a:gradFill rotWithShape="1">
            <a:gsLst>
              <a:gs pos="0">
                <a:srgbClr val="009999"/>
              </a:gs>
              <a:gs pos="100000">
                <a:schemeClr val="bg1"/>
              </a:gs>
            </a:gsLst>
            <a:lin ang="2700000" scaled="1"/>
          </a:gradFill>
          <a:ln w="9525">
            <a:noFill/>
            <a:miter lim="800000"/>
            <a:headEnd/>
            <a:tailEnd/>
          </a:ln>
        </p:spPr>
        <p:txBody>
          <a:bodyPr wrap="none" anchor="ctr"/>
          <a:lstStyle/>
          <a:p>
            <a:endParaRPr lang="en-US"/>
          </a:p>
        </p:txBody>
      </p:sp>
      <p:sp>
        <p:nvSpPr>
          <p:cNvPr id="648194" name="Rectangle 2"/>
          <p:cNvSpPr>
            <a:spLocks noGrp="1" noChangeArrowheads="1"/>
          </p:cNvSpPr>
          <p:nvPr>
            <p:ph type="title"/>
          </p:nvPr>
        </p:nvSpPr>
        <p:spPr>
          <a:xfrm>
            <a:off x="457200" y="304800"/>
            <a:ext cx="8077200" cy="609600"/>
          </a:xfrm>
        </p:spPr>
        <p:txBody>
          <a:bodyPr>
            <a:normAutofit fontScale="90000"/>
          </a:bodyPr>
          <a:lstStyle/>
          <a:p>
            <a:pPr eaLnBrk="1" hangingPunct="1"/>
            <a:r>
              <a:rPr lang="en-US" b="1" dirty="0" smtClean="0">
                <a:solidFill>
                  <a:srgbClr val="000066"/>
                </a:solidFill>
              </a:rPr>
              <a:t>Question Types – Sentence Completion</a:t>
            </a:r>
          </a:p>
        </p:txBody>
      </p:sp>
      <p:sp>
        <p:nvSpPr>
          <p:cNvPr id="22533" name="Text Box 3"/>
          <p:cNvSpPr txBox="1">
            <a:spLocks noChangeArrowheads="1"/>
          </p:cNvSpPr>
          <p:nvPr/>
        </p:nvSpPr>
        <p:spPr bwMode="auto">
          <a:xfrm>
            <a:off x="609600" y="1636713"/>
            <a:ext cx="7696200" cy="3935412"/>
          </a:xfrm>
          <a:prstGeom prst="rect">
            <a:avLst/>
          </a:prstGeom>
          <a:noFill/>
          <a:ln w="9525">
            <a:noFill/>
            <a:miter lim="800000"/>
            <a:headEnd/>
            <a:tailEnd/>
          </a:ln>
        </p:spPr>
        <p:txBody>
          <a:bodyPr>
            <a:spAutoFit/>
          </a:bodyPr>
          <a:lstStyle/>
          <a:p>
            <a:pPr>
              <a:spcBef>
                <a:spcPct val="50000"/>
              </a:spcBef>
            </a:pPr>
            <a:r>
              <a:rPr lang="en-US" sz="2800" dirty="0">
                <a:sym typeface="Wingdings 2" pitchFamily="18" charset="2"/>
              </a:rPr>
              <a:t>When I choose an airline, the most important consideration in my decision is: ________________________________________________________________________________________________________________________________________________________________________________________________________________________________________________.</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48194"/>
                                        </p:tgtEl>
                                        <p:attrNameLst>
                                          <p:attrName>style.visibility</p:attrName>
                                        </p:attrNameLst>
                                      </p:cBhvr>
                                      <p:to>
                                        <p:strVal val="visible"/>
                                      </p:to>
                                    </p:set>
                                    <p:animEffect transition="in" filter="checkerboard(across)">
                                      <p:cBhvr>
                                        <p:cTn id="7" dur="500"/>
                                        <p:tgtEl>
                                          <p:spTgt spid="648194"/>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48196"/>
                                        </p:tgtEl>
                                        <p:attrNameLst>
                                          <p:attrName>style.visibility</p:attrName>
                                        </p:attrNameLst>
                                      </p:cBhvr>
                                      <p:to>
                                        <p:strVal val="visible"/>
                                      </p:to>
                                    </p:set>
                                    <p:animEffect transition="in" filter="checkerboard(across)">
                                      <p:cBhvr>
                                        <p:cTn id="12" dur="500"/>
                                        <p:tgtEl>
                                          <p:spTgt spid="648196"/>
                                        </p:tgtEl>
                                      </p:cBhvr>
                                    </p:animEffect>
                                  </p:childTnLst>
                                </p:cTn>
                              </p:par>
                              <p:par>
                                <p:cTn id="13" presetID="5" presetClass="entr" presetSubtype="10" fill="hold" nodeType="withEffect">
                                  <p:stCondLst>
                                    <p:cond delay="0"/>
                                  </p:stCondLst>
                                  <p:childTnLst>
                                    <p:set>
                                      <p:cBhvr>
                                        <p:cTn id="14" dur="1" fill="hold">
                                          <p:stCondLst>
                                            <p:cond delay="0"/>
                                          </p:stCondLst>
                                        </p:cTn>
                                        <p:tgtEl>
                                          <p:spTgt spid="22533">
                                            <p:txEl>
                                              <p:pRg st="0" end="0"/>
                                            </p:txEl>
                                          </p:spTgt>
                                        </p:tgtEl>
                                        <p:attrNameLst>
                                          <p:attrName>style.visibility</p:attrName>
                                        </p:attrNameLst>
                                      </p:cBhvr>
                                      <p:to>
                                        <p:strVal val="visible"/>
                                      </p:to>
                                    </p:set>
                                    <p:animEffect transition="in" filter="checkerboard(across)">
                                      <p:cBhvr>
                                        <p:cTn id="15" dur="500"/>
                                        <p:tgtEl>
                                          <p:spTgt spid="225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8196" grpId="0" animBg="1"/>
      <p:bldP spid="64819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ChangeArrowheads="1"/>
          </p:cNvSpPr>
          <p:nvPr/>
        </p:nvSpPr>
        <p:spPr bwMode="auto">
          <a:xfrm>
            <a:off x="457200" y="1447800"/>
            <a:ext cx="8153400" cy="4724400"/>
          </a:xfrm>
          <a:prstGeom prst="rect">
            <a:avLst/>
          </a:prstGeom>
          <a:gradFill rotWithShape="1">
            <a:gsLst>
              <a:gs pos="0">
                <a:srgbClr val="009999"/>
              </a:gs>
              <a:gs pos="100000">
                <a:schemeClr val="bg1"/>
              </a:gs>
            </a:gsLst>
            <a:lin ang="2700000" scaled="1"/>
          </a:gradFill>
          <a:ln w="9525">
            <a:noFill/>
            <a:miter lim="800000"/>
            <a:headEnd/>
            <a:tailEnd/>
          </a:ln>
        </p:spPr>
        <p:txBody>
          <a:bodyPr wrap="none" anchor="ctr"/>
          <a:lstStyle/>
          <a:p>
            <a:endParaRPr lang="en-US"/>
          </a:p>
        </p:txBody>
      </p:sp>
      <p:sp>
        <p:nvSpPr>
          <p:cNvPr id="650242" name="Rectangle 2"/>
          <p:cNvSpPr>
            <a:spLocks noGrp="1" noChangeArrowheads="1"/>
          </p:cNvSpPr>
          <p:nvPr>
            <p:ph type="title"/>
          </p:nvPr>
        </p:nvSpPr>
        <p:spPr>
          <a:xfrm>
            <a:off x="457200" y="304800"/>
            <a:ext cx="8077200" cy="685800"/>
          </a:xfrm>
        </p:spPr>
        <p:txBody>
          <a:bodyPr>
            <a:normAutofit fontScale="90000"/>
          </a:bodyPr>
          <a:lstStyle/>
          <a:p>
            <a:pPr eaLnBrk="1" hangingPunct="1"/>
            <a:r>
              <a:rPr lang="en-US" b="1" dirty="0" smtClean="0">
                <a:solidFill>
                  <a:srgbClr val="000066"/>
                </a:solidFill>
              </a:rPr>
              <a:t>Question Types –Story Completion</a:t>
            </a:r>
          </a:p>
        </p:txBody>
      </p:sp>
      <p:sp>
        <p:nvSpPr>
          <p:cNvPr id="650243" name="Text Box 3"/>
          <p:cNvSpPr txBox="1">
            <a:spLocks noChangeArrowheads="1"/>
          </p:cNvSpPr>
          <p:nvPr/>
        </p:nvSpPr>
        <p:spPr bwMode="auto">
          <a:xfrm>
            <a:off x="609600" y="1636713"/>
            <a:ext cx="8077200" cy="4362450"/>
          </a:xfrm>
          <a:prstGeom prst="rect">
            <a:avLst/>
          </a:prstGeom>
          <a:noFill/>
          <a:ln w="9525">
            <a:noFill/>
            <a:miter lim="800000"/>
            <a:headEnd/>
            <a:tailEnd/>
          </a:ln>
        </p:spPr>
        <p:txBody>
          <a:bodyPr>
            <a:spAutoFit/>
          </a:bodyPr>
          <a:lstStyle/>
          <a:p>
            <a:pPr>
              <a:spcBef>
                <a:spcPct val="50000"/>
              </a:spcBef>
            </a:pPr>
            <a:r>
              <a:rPr lang="en-US" sz="2800" dirty="0">
                <a:sym typeface="Wingdings 2" pitchFamily="18" charset="2"/>
              </a:rPr>
              <a:t>“I flew  American a few days ago. I noticed that the exterior and interior of the plane had very bright colors. This aroused in me the following thoughts and feelings.” Now complete the story. __________________________________________________________________________________________________________________________________________________________________________________________________________________________________________</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50242"/>
                                        </p:tgtEl>
                                        <p:attrNameLst>
                                          <p:attrName>style.visibility</p:attrName>
                                        </p:attrNameLst>
                                      </p:cBhvr>
                                      <p:to>
                                        <p:strVal val="visible"/>
                                      </p:to>
                                    </p:set>
                                    <p:animEffect transition="in" filter="checkerboard(across)">
                                      <p:cBhvr>
                                        <p:cTn id="7" dur="500"/>
                                        <p:tgtEl>
                                          <p:spTgt spid="65024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50243">
                                            <p:txEl>
                                              <p:pRg st="0" end="0"/>
                                            </p:txEl>
                                          </p:spTgt>
                                        </p:tgtEl>
                                        <p:attrNameLst>
                                          <p:attrName>style.visibility</p:attrName>
                                        </p:attrNameLst>
                                      </p:cBhvr>
                                      <p:to>
                                        <p:strVal val="visible"/>
                                      </p:to>
                                    </p:set>
                                    <p:animEffect transition="in" filter="checkerboard(across)">
                                      <p:cBhvr>
                                        <p:cTn id="12" dur="500"/>
                                        <p:tgtEl>
                                          <p:spTgt spid="650243">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50243">
                                            <p:txEl>
                                              <p:pRg st="0" end="0"/>
                                            </p:txEl>
                                          </p:spTgt>
                                        </p:tgtEl>
                                        <p:attrNameLst>
                                          <p:attrName>style.visibility</p:attrName>
                                        </p:attrNameLst>
                                      </p:cBhvr>
                                      <p:to>
                                        <p:strVal val="visible"/>
                                      </p:to>
                                    </p:set>
                                    <p:animEffect transition="in" filter="checkerboard(across)">
                                      <p:cBhvr>
                                        <p:cTn id="15" dur="500"/>
                                        <p:tgtEl>
                                          <p:spTgt spid="65024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0242" grpId="0"/>
      <p:bldP spid="650243" grpId="0" build="allAtOnce"/>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2290" name="Rectangle 2"/>
          <p:cNvSpPr>
            <a:spLocks noGrp="1" noChangeArrowheads="1"/>
          </p:cNvSpPr>
          <p:nvPr>
            <p:ph type="title"/>
          </p:nvPr>
        </p:nvSpPr>
        <p:spPr>
          <a:xfrm>
            <a:off x="457200" y="228600"/>
            <a:ext cx="8382000" cy="712788"/>
          </a:xfrm>
        </p:spPr>
        <p:txBody>
          <a:bodyPr>
            <a:normAutofit fontScale="90000"/>
          </a:bodyPr>
          <a:lstStyle/>
          <a:p>
            <a:pPr eaLnBrk="1" hangingPunct="1"/>
            <a:r>
              <a:rPr lang="en-US" b="1" dirty="0" smtClean="0">
                <a:solidFill>
                  <a:srgbClr val="000066"/>
                </a:solidFill>
              </a:rPr>
              <a:t>Question Types–Picture (Empty Balloons)</a:t>
            </a:r>
          </a:p>
        </p:txBody>
      </p:sp>
      <p:pic>
        <p:nvPicPr>
          <p:cNvPr id="652291" name="Picture 3"/>
          <p:cNvPicPr>
            <a:picLocks noGrp="1" noChangeAspect="1" noChangeArrowheads="1"/>
          </p:cNvPicPr>
          <p:nvPr>
            <p:ph idx="1"/>
          </p:nvPr>
        </p:nvPicPr>
        <p:blipFill>
          <a:blip r:embed="rId3"/>
          <a:srcRect/>
          <a:stretch>
            <a:fillRect/>
          </a:stretch>
        </p:blipFill>
        <p:spPr>
          <a:xfrm>
            <a:off x="1066800" y="2286000"/>
            <a:ext cx="6856413" cy="2532063"/>
          </a:xfr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52290"/>
                                        </p:tgtEl>
                                        <p:attrNameLst>
                                          <p:attrName>style.visibility</p:attrName>
                                        </p:attrNameLst>
                                      </p:cBhvr>
                                      <p:to>
                                        <p:strVal val="visible"/>
                                      </p:to>
                                    </p:set>
                                    <p:animEffect transition="in" filter="checkerboard(across)">
                                      <p:cBhvr>
                                        <p:cTn id="7" dur="500"/>
                                        <p:tgtEl>
                                          <p:spTgt spid="652290"/>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52291"/>
                                        </p:tgtEl>
                                        <p:attrNameLst>
                                          <p:attrName>style.visibility</p:attrName>
                                        </p:attrNameLst>
                                      </p:cBhvr>
                                      <p:to>
                                        <p:strVal val="visible"/>
                                      </p:to>
                                    </p:set>
                                    <p:animEffect transition="in" filter="checkerboard(across)">
                                      <p:cBhvr>
                                        <p:cTn id="12" dur="500"/>
                                        <p:tgtEl>
                                          <p:spTgt spid="652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2290" grpId="0"/>
    </p:bldLst>
  </p:timing>
</p:sld>
</file>

<file path=ppt/slides/slide39.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2"/>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3"/>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514600"/>
            <a:ext cx="7467600" cy="3170099"/>
          </a:xfrm>
          <a:prstGeom prst="rect">
            <a:avLst/>
          </a:prstGeom>
          <a:noFill/>
          <a:ln w="38100">
            <a:noFill/>
            <a:miter lim="800000"/>
            <a:headEnd/>
            <a:tailEnd/>
          </a:ln>
        </p:spPr>
        <p:txBody>
          <a:bodyPr>
            <a:spAutoFit/>
          </a:bodyPr>
          <a:lstStyle/>
          <a:p>
            <a:pPr algn="ctr"/>
            <a:r>
              <a:rPr lang="en-GB" sz="4000" dirty="0" smtClean="0">
                <a:solidFill>
                  <a:srgbClr val="000066"/>
                </a:solidFill>
              </a:rPr>
              <a:t>The fragrance of flowers spreads only in the direction of the wind. But the goodness of a person spreads in all directions!</a:t>
            </a:r>
            <a:r>
              <a:rPr lang="en-US" sz="4000" dirty="0" smtClean="0">
                <a:solidFill>
                  <a:srgbClr val="000066"/>
                </a:solidFill>
              </a:rPr>
              <a:t/>
            </a:r>
            <a:br>
              <a:rPr lang="en-US" sz="4000" dirty="0" smtClean="0">
                <a:solidFill>
                  <a:srgbClr val="000066"/>
                </a:solidFill>
              </a:rPr>
            </a:br>
            <a:r>
              <a:rPr lang="en-GB" sz="4000" dirty="0" smtClean="0">
                <a:solidFill>
                  <a:srgbClr val="000066"/>
                </a:solidFill>
              </a:rPr>
              <a:t> - Author Unknown</a:t>
            </a:r>
            <a:endParaRPr lang="en-US" sz="2400" i="1"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2150</TotalTime>
  <Words>4276</Words>
  <Application>Microsoft Office PowerPoint</Application>
  <PresentationFormat>On-screen Show (4:3)</PresentationFormat>
  <Paragraphs>356</Paragraphs>
  <Slides>40</Slides>
  <Notes>39</Notes>
  <HiddenSlides>0</HiddenSlides>
  <MMClips>0</MMClips>
  <ScaleCrop>false</ScaleCrop>
  <HeadingPairs>
    <vt:vector size="4" baseType="variant">
      <vt:variant>
        <vt:lpstr>Theme</vt:lpstr>
      </vt:variant>
      <vt:variant>
        <vt:i4>2</vt:i4>
      </vt:variant>
      <vt:variant>
        <vt:lpstr>Slide Titles</vt:lpstr>
      </vt:variant>
      <vt:variant>
        <vt:i4>40</vt:i4>
      </vt:variant>
    </vt:vector>
  </HeadingPairs>
  <TitlesOfParts>
    <vt:vector size="42" baseType="lpstr">
      <vt:lpstr>Blank Presentation</vt:lpstr>
      <vt:lpstr>Office Theme</vt:lpstr>
      <vt:lpstr> Managing Marketing Information to Gain Customer Insights Part-1 </vt:lpstr>
      <vt:lpstr>Slide 2</vt:lpstr>
      <vt:lpstr>Marketing Information and Customer Insights</vt:lpstr>
      <vt:lpstr>Marketing Information and Customer Insights</vt:lpstr>
      <vt:lpstr>Marketing Information and Customer Insights</vt:lpstr>
      <vt:lpstr>Marketing Information System</vt:lpstr>
      <vt:lpstr>Assessing Marketing Information Needs</vt:lpstr>
      <vt:lpstr>Assessing Marketing Information Needs</vt:lpstr>
      <vt:lpstr>Developing Marketing Information</vt:lpstr>
      <vt:lpstr>Developing Marketing Information</vt:lpstr>
      <vt:lpstr>Developing Marketing Information</vt:lpstr>
      <vt:lpstr>What is Marketing Research?</vt:lpstr>
      <vt:lpstr>Types of Marketing Research Firms</vt:lpstr>
      <vt:lpstr>Developing Marketing Information</vt:lpstr>
      <vt:lpstr>The Marketing Research Process</vt:lpstr>
      <vt:lpstr>Step 1: Define the Problem</vt:lpstr>
      <vt:lpstr>Step 2:  Develop the Research Plan</vt:lpstr>
      <vt:lpstr>Step 2:  Develop the Research Plan</vt:lpstr>
      <vt:lpstr>Developing Marketing Information Secondary Data</vt:lpstr>
      <vt:lpstr>Developing Marketing Information</vt:lpstr>
      <vt:lpstr>Developing Marketing Information</vt:lpstr>
      <vt:lpstr>Developing Marketing Information</vt:lpstr>
      <vt:lpstr>Developing Marketing Information</vt:lpstr>
      <vt:lpstr>Step 2:  Develop the Research Plan…</vt:lpstr>
      <vt:lpstr>Developing Marketing Information</vt:lpstr>
      <vt:lpstr>Questionnaire Do’s and Don’ts</vt:lpstr>
      <vt:lpstr>Question Types (Closed End)-Dichotomous</vt:lpstr>
      <vt:lpstr>Question Types – Multiple Choice</vt:lpstr>
      <vt:lpstr>Question Types – Likert Scale</vt:lpstr>
      <vt:lpstr>Question Types – Semantic Differential</vt:lpstr>
      <vt:lpstr>Question Types – Importance Scale</vt:lpstr>
      <vt:lpstr>Question Types – Rating Scale</vt:lpstr>
      <vt:lpstr>Question Types –Intention to Buy Scale</vt:lpstr>
      <vt:lpstr>Question Types (Open End)-Completely Unstructured</vt:lpstr>
      <vt:lpstr>Question Types –Word Association</vt:lpstr>
      <vt:lpstr>Question Types – Sentence Completion</vt:lpstr>
      <vt:lpstr>Question Types –Story Completion</vt:lpstr>
      <vt:lpstr>Question Types–Picture (Empty Balloons)</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NTS</cp:lastModifiedBy>
  <cp:revision>254</cp:revision>
  <dcterms:created xsi:type="dcterms:W3CDTF">2011-02-15T21:33:40Z</dcterms:created>
  <dcterms:modified xsi:type="dcterms:W3CDTF">2013-03-14T08:36:19Z</dcterms:modified>
</cp:coreProperties>
</file>