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26"/>
  </p:notesMasterIdLst>
  <p:sldIdLst>
    <p:sldId id="397" r:id="rId3"/>
    <p:sldId id="400" r:id="rId4"/>
    <p:sldId id="415" r:id="rId5"/>
    <p:sldId id="416" r:id="rId6"/>
    <p:sldId id="417" r:id="rId7"/>
    <p:sldId id="418" r:id="rId8"/>
    <p:sldId id="419" r:id="rId9"/>
    <p:sldId id="420" r:id="rId10"/>
    <p:sldId id="421" r:id="rId11"/>
    <p:sldId id="422" r:id="rId12"/>
    <p:sldId id="423" r:id="rId13"/>
    <p:sldId id="424" r:id="rId14"/>
    <p:sldId id="430" r:id="rId15"/>
    <p:sldId id="431" r:id="rId16"/>
    <p:sldId id="432" r:id="rId17"/>
    <p:sldId id="433" r:id="rId18"/>
    <p:sldId id="434" r:id="rId19"/>
    <p:sldId id="426" r:id="rId20"/>
    <p:sldId id="427" r:id="rId21"/>
    <p:sldId id="428" r:id="rId22"/>
    <p:sldId id="429" r:id="rId23"/>
    <p:sldId id="394" r:id="rId24"/>
    <p:sldId id="393"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60972" autoAdjust="0"/>
  </p:normalViewPr>
  <p:slideViewPr>
    <p:cSldViewPr>
      <p:cViewPr varScale="1">
        <p:scale>
          <a:sx n="51" d="100"/>
          <a:sy n="51" d="100"/>
        </p:scale>
        <p:origin x="-105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AAA30D-868C-4857-B4EC-B896FCDAA330}" type="doc">
      <dgm:prSet loTypeId="urn:microsoft.com/office/officeart/2005/8/layout/target3" loCatId="relationship" qsTypeId="urn:microsoft.com/office/officeart/2005/8/quickstyle/simple1#5" qsCatId="simple" csTypeId="urn:microsoft.com/office/officeart/2005/8/colors/colorful1#4" csCatId="colorful"/>
      <dgm:spPr/>
      <dgm:t>
        <a:bodyPr/>
        <a:lstStyle/>
        <a:p>
          <a:endParaRPr lang="en-US"/>
        </a:p>
      </dgm:t>
    </dgm:pt>
    <dgm:pt modelId="{3AA62B80-45B0-4967-B120-476AAF82C424}">
      <dgm:prSet/>
      <dgm:spPr/>
      <dgm:t>
        <a:bodyPr/>
        <a:lstStyle/>
        <a:p>
          <a:pPr rtl="0"/>
          <a:r>
            <a:rPr lang="en-US" dirty="0" smtClean="0"/>
            <a:t>Functional organization</a:t>
          </a:r>
          <a:endParaRPr lang="en-US" dirty="0"/>
        </a:p>
      </dgm:t>
    </dgm:pt>
    <dgm:pt modelId="{18F8B977-64DA-4F20-9BA5-F07C297F21FB}" type="parTrans" cxnId="{2ACB96FD-D107-4F55-AD9B-2F7F5323CC3E}">
      <dgm:prSet/>
      <dgm:spPr/>
      <dgm:t>
        <a:bodyPr/>
        <a:lstStyle/>
        <a:p>
          <a:endParaRPr lang="en-US"/>
        </a:p>
      </dgm:t>
    </dgm:pt>
    <dgm:pt modelId="{E1BD352D-BC2D-4319-BA77-8233BDC0B0EC}" type="sibTrans" cxnId="{2ACB96FD-D107-4F55-AD9B-2F7F5323CC3E}">
      <dgm:prSet/>
      <dgm:spPr/>
      <dgm:t>
        <a:bodyPr/>
        <a:lstStyle/>
        <a:p>
          <a:endParaRPr lang="en-US"/>
        </a:p>
      </dgm:t>
    </dgm:pt>
    <dgm:pt modelId="{E1A6C5CC-C813-4115-9D58-E72FD5BDADF9}">
      <dgm:prSet/>
      <dgm:spPr/>
      <dgm:t>
        <a:bodyPr/>
        <a:lstStyle/>
        <a:p>
          <a:pPr rtl="0"/>
          <a:r>
            <a:rPr lang="en-US" dirty="0" smtClean="0"/>
            <a:t>Geographic organization</a:t>
          </a:r>
          <a:endParaRPr lang="en-US" dirty="0"/>
        </a:p>
      </dgm:t>
    </dgm:pt>
    <dgm:pt modelId="{6EFEDF3D-E53C-460E-9B20-9A64E2F84154}" type="parTrans" cxnId="{001B4D83-F9B8-4495-8B1F-8EA0E1486255}">
      <dgm:prSet/>
      <dgm:spPr/>
      <dgm:t>
        <a:bodyPr/>
        <a:lstStyle/>
        <a:p>
          <a:endParaRPr lang="en-US"/>
        </a:p>
      </dgm:t>
    </dgm:pt>
    <dgm:pt modelId="{E242592B-CFB1-4DE5-81B0-4BA2E72A9967}" type="sibTrans" cxnId="{001B4D83-F9B8-4495-8B1F-8EA0E1486255}">
      <dgm:prSet/>
      <dgm:spPr/>
      <dgm:t>
        <a:bodyPr/>
        <a:lstStyle/>
        <a:p>
          <a:endParaRPr lang="en-US"/>
        </a:p>
      </dgm:t>
    </dgm:pt>
    <dgm:pt modelId="{7A8AFC20-4B42-4E15-94DA-18B0B7644061}">
      <dgm:prSet/>
      <dgm:spPr/>
      <dgm:t>
        <a:bodyPr/>
        <a:lstStyle/>
        <a:p>
          <a:pPr rtl="0"/>
          <a:r>
            <a:rPr lang="en-US" dirty="0" smtClean="0"/>
            <a:t>Product management organization</a:t>
          </a:r>
          <a:endParaRPr lang="en-US" dirty="0"/>
        </a:p>
      </dgm:t>
    </dgm:pt>
    <dgm:pt modelId="{A7CD6ED8-052F-44AF-979B-FAE72536372D}" type="parTrans" cxnId="{AC395C57-AA6E-4444-BF4C-D788805C350C}">
      <dgm:prSet/>
      <dgm:spPr/>
      <dgm:t>
        <a:bodyPr/>
        <a:lstStyle/>
        <a:p>
          <a:endParaRPr lang="en-US"/>
        </a:p>
      </dgm:t>
    </dgm:pt>
    <dgm:pt modelId="{265D0623-6265-4CC0-82F6-91FD6E9884F1}" type="sibTrans" cxnId="{AC395C57-AA6E-4444-BF4C-D788805C350C}">
      <dgm:prSet/>
      <dgm:spPr/>
      <dgm:t>
        <a:bodyPr/>
        <a:lstStyle/>
        <a:p>
          <a:endParaRPr lang="en-US"/>
        </a:p>
      </dgm:t>
    </dgm:pt>
    <dgm:pt modelId="{4FDD45E0-A64F-4B28-958B-077E93F9B597}">
      <dgm:prSet/>
      <dgm:spPr/>
      <dgm:t>
        <a:bodyPr/>
        <a:lstStyle/>
        <a:p>
          <a:pPr rtl="0"/>
          <a:r>
            <a:rPr lang="en-US" dirty="0" smtClean="0"/>
            <a:t>Market or customer management</a:t>
          </a:r>
          <a:endParaRPr lang="en-US" dirty="0"/>
        </a:p>
      </dgm:t>
    </dgm:pt>
    <dgm:pt modelId="{779F5449-5222-4233-9C45-4D5A80810E2D}" type="parTrans" cxnId="{2E706FE1-EA4A-499D-B712-2C71C01B7CC1}">
      <dgm:prSet/>
      <dgm:spPr/>
      <dgm:t>
        <a:bodyPr/>
        <a:lstStyle/>
        <a:p>
          <a:endParaRPr lang="en-US"/>
        </a:p>
      </dgm:t>
    </dgm:pt>
    <dgm:pt modelId="{DDE80FD5-43FE-41C1-979C-002E59241D54}" type="sibTrans" cxnId="{2E706FE1-EA4A-499D-B712-2C71C01B7CC1}">
      <dgm:prSet/>
      <dgm:spPr/>
      <dgm:t>
        <a:bodyPr/>
        <a:lstStyle/>
        <a:p>
          <a:endParaRPr lang="en-US"/>
        </a:p>
      </dgm:t>
    </dgm:pt>
    <dgm:pt modelId="{0E7CE20F-C00D-4D08-A32A-3A24100DEBB3}" type="pres">
      <dgm:prSet presAssocID="{E8AAA30D-868C-4857-B4EC-B896FCDAA330}" presName="Name0" presStyleCnt="0">
        <dgm:presLayoutVars>
          <dgm:chMax val="7"/>
          <dgm:dir/>
          <dgm:animLvl val="lvl"/>
          <dgm:resizeHandles val="exact"/>
        </dgm:presLayoutVars>
      </dgm:prSet>
      <dgm:spPr/>
      <dgm:t>
        <a:bodyPr/>
        <a:lstStyle/>
        <a:p>
          <a:endParaRPr lang="en-US"/>
        </a:p>
      </dgm:t>
    </dgm:pt>
    <dgm:pt modelId="{62DA5356-B537-4252-8DD0-8B87CB9D8AB1}" type="pres">
      <dgm:prSet presAssocID="{3AA62B80-45B0-4967-B120-476AAF82C424}" presName="circle1" presStyleLbl="node1" presStyleIdx="0" presStyleCnt="4"/>
      <dgm:spPr/>
    </dgm:pt>
    <dgm:pt modelId="{87D78012-44DD-4B24-9522-912451D9F759}" type="pres">
      <dgm:prSet presAssocID="{3AA62B80-45B0-4967-B120-476AAF82C424}" presName="space" presStyleCnt="0"/>
      <dgm:spPr/>
    </dgm:pt>
    <dgm:pt modelId="{B33F77C4-D7FE-458F-A920-3EEC6DF7E33D}" type="pres">
      <dgm:prSet presAssocID="{3AA62B80-45B0-4967-B120-476AAF82C424}" presName="rect1" presStyleLbl="alignAcc1" presStyleIdx="0" presStyleCnt="4" custLinFactNeighborY="1852"/>
      <dgm:spPr/>
      <dgm:t>
        <a:bodyPr/>
        <a:lstStyle/>
        <a:p>
          <a:endParaRPr lang="en-US"/>
        </a:p>
      </dgm:t>
    </dgm:pt>
    <dgm:pt modelId="{29A9C9CF-6415-402F-839C-D45E7F242F9F}" type="pres">
      <dgm:prSet presAssocID="{E1A6C5CC-C813-4115-9D58-E72FD5BDADF9}" presName="vertSpace2" presStyleLbl="node1" presStyleIdx="0" presStyleCnt="4"/>
      <dgm:spPr/>
    </dgm:pt>
    <dgm:pt modelId="{4E0F5D08-7D52-456A-B354-A76960085935}" type="pres">
      <dgm:prSet presAssocID="{E1A6C5CC-C813-4115-9D58-E72FD5BDADF9}" presName="circle2" presStyleLbl="node1" presStyleIdx="1" presStyleCnt="4"/>
      <dgm:spPr/>
    </dgm:pt>
    <dgm:pt modelId="{284CF27D-4097-4818-B29B-1C44BFEB44B2}" type="pres">
      <dgm:prSet presAssocID="{E1A6C5CC-C813-4115-9D58-E72FD5BDADF9}" presName="rect2" presStyleLbl="alignAcc1" presStyleIdx="1" presStyleCnt="4"/>
      <dgm:spPr/>
      <dgm:t>
        <a:bodyPr/>
        <a:lstStyle/>
        <a:p>
          <a:endParaRPr lang="en-US"/>
        </a:p>
      </dgm:t>
    </dgm:pt>
    <dgm:pt modelId="{D0368EC2-2C54-44D9-A58C-D3E8582FFF42}" type="pres">
      <dgm:prSet presAssocID="{7A8AFC20-4B42-4E15-94DA-18B0B7644061}" presName="vertSpace3" presStyleLbl="node1" presStyleIdx="1" presStyleCnt="4"/>
      <dgm:spPr/>
    </dgm:pt>
    <dgm:pt modelId="{80F4EF69-32A4-4BAB-91F6-05832328BD80}" type="pres">
      <dgm:prSet presAssocID="{7A8AFC20-4B42-4E15-94DA-18B0B7644061}" presName="circle3" presStyleLbl="node1" presStyleIdx="2" presStyleCnt="4"/>
      <dgm:spPr/>
    </dgm:pt>
    <dgm:pt modelId="{33FA6A7C-5C9D-4E7C-BA92-AE9EDA325F5A}" type="pres">
      <dgm:prSet presAssocID="{7A8AFC20-4B42-4E15-94DA-18B0B7644061}" presName="rect3" presStyleLbl="alignAcc1" presStyleIdx="2" presStyleCnt="4"/>
      <dgm:spPr/>
      <dgm:t>
        <a:bodyPr/>
        <a:lstStyle/>
        <a:p>
          <a:endParaRPr lang="en-US"/>
        </a:p>
      </dgm:t>
    </dgm:pt>
    <dgm:pt modelId="{C9312F2F-C5A1-4413-979D-02A15C3261E4}" type="pres">
      <dgm:prSet presAssocID="{4FDD45E0-A64F-4B28-958B-077E93F9B597}" presName="vertSpace4" presStyleLbl="node1" presStyleIdx="2" presStyleCnt="4"/>
      <dgm:spPr/>
    </dgm:pt>
    <dgm:pt modelId="{BB5ED876-1F2B-44D7-88D4-C60D3A6F9149}" type="pres">
      <dgm:prSet presAssocID="{4FDD45E0-A64F-4B28-958B-077E93F9B597}" presName="circle4" presStyleLbl="node1" presStyleIdx="3" presStyleCnt="4"/>
      <dgm:spPr/>
    </dgm:pt>
    <dgm:pt modelId="{B95B4BF2-3884-462E-BFBD-E7EFD5B06504}" type="pres">
      <dgm:prSet presAssocID="{4FDD45E0-A64F-4B28-958B-077E93F9B597}" presName="rect4" presStyleLbl="alignAcc1" presStyleIdx="3" presStyleCnt="4"/>
      <dgm:spPr/>
      <dgm:t>
        <a:bodyPr/>
        <a:lstStyle/>
        <a:p>
          <a:endParaRPr lang="en-US"/>
        </a:p>
      </dgm:t>
    </dgm:pt>
    <dgm:pt modelId="{5B805364-A7BB-4406-965D-303A909F41C2}" type="pres">
      <dgm:prSet presAssocID="{3AA62B80-45B0-4967-B120-476AAF82C424}" presName="rect1ParTxNoCh" presStyleLbl="alignAcc1" presStyleIdx="3" presStyleCnt="4">
        <dgm:presLayoutVars>
          <dgm:chMax val="1"/>
          <dgm:bulletEnabled val="1"/>
        </dgm:presLayoutVars>
      </dgm:prSet>
      <dgm:spPr/>
      <dgm:t>
        <a:bodyPr/>
        <a:lstStyle/>
        <a:p>
          <a:endParaRPr lang="en-US"/>
        </a:p>
      </dgm:t>
    </dgm:pt>
    <dgm:pt modelId="{8CA0FF1C-FD6A-4E94-9069-E52F5A60ED08}" type="pres">
      <dgm:prSet presAssocID="{E1A6C5CC-C813-4115-9D58-E72FD5BDADF9}" presName="rect2ParTxNoCh" presStyleLbl="alignAcc1" presStyleIdx="3" presStyleCnt="4">
        <dgm:presLayoutVars>
          <dgm:chMax val="1"/>
          <dgm:bulletEnabled val="1"/>
        </dgm:presLayoutVars>
      </dgm:prSet>
      <dgm:spPr/>
      <dgm:t>
        <a:bodyPr/>
        <a:lstStyle/>
        <a:p>
          <a:endParaRPr lang="en-US"/>
        </a:p>
      </dgm:t>
    </dgm:pt>
    <dgm:pt modelId="{BC42DFAB-DB79-48C0-AA11-29B999EBBE7C}" type="pres">
      <dgm:prSet presAssocID="{7A8AFC20-4B42-4E15-94DA-18B0B7644061}" presName="rect3ParTxNoCh" presStyleLbl="alignAcc1" presStyleIdx="3" presStyleCnt="4">
        <dgm:presLayoutVars>
          <dgm:chMax val="1"/>
          <dgm:bulletEnabled val="1"/>
        </dgm:presLayoutVars>
      </dgm:prSet>
      <dgm:spPr/>
      <dgm:t>
        <a:bodyPr/>
        <a:lstStyle/>
        <a:p>
          <a:endParaRPr lang="en-US"/>
        </a:p>
      </dgm:t>
    </dgm:pt>
    <dgm:pt modelId="{9F39BD70-2642-4AC0-B2B8-540F33359E1A}" type="pres">
      <dgm:prSet presAssocID="{4FDD45E0-A64F-4B28-958B-077E93F9B597}" presName="rect4ParTxNoCh" presStyleLbl="alignAcc1" presStyleIdx="3" presStyleCnt="4">
        <dgm:presLayoutVars>
          <dgm:chMax val="1"/>
          <dgm:bulletEnabled val="1"/>
        </dgm:presLayoutVars>
      </dgm:prSet>
      <dgm:spPr/>
      <dgm:t>
        <a:bodyPr/>
        <a:lstStyle/>
        <a:p>
          <a:endParaRPr lang="en-US"/>
        </a:p>
      </dgm:t>
    </dgm:pt>
  </dgm:ptLst>
  <dgm:cxnLst>
    <dgm:cxn modelId="{B2C5178D-EACC-4A5D-B841-8D92790E3E4A}" type="presOf" srcId="{3AA62B80-45B0-4967-B120-476AAF82C424}" destId="{5B805364-A7BB-4406-965D-303A909F41C2}" srcOrd="1" destOrd="0" presId="urn:microsoft.com/office/officeart/2005/8/layout/target3"/>
    <dgm:cxn modelId="{E3202FA1-45FE-49DC-99D1-C7EFF8E405E3}" type="presOf" srcId="{7A8AFC20-4B42-4E15-94DA-18B0B7644061}" destId="{33FA6A7C-5C9D-4E7C-BA92-AE9EDA325F5A}" srcOrd="0" destOrd="0" presId="urn:microsoft.com/office/officeart/2005/8/layout/target3"/>
    <dgm:cxn modelId="{6161FB8F-F2D4-4A4F-9A25-2503FAD7C515}" type="presOf" srcId="{E8AAA30D-868C-4857-B4EC-B896FCDAA330}" destId="{0E7CE20F-C00D-4D08-A32A-3A24100DEBB3}" srcOrd="0" destOrd="0" presId="urn:microsoft.com/office/officeart/2005/8/layout/target3"/>
    <dgm:cxn modelId="{2ACB96FD-D107-4F55-AD9B-2F7F5323CC3E}" srcId="{E8AAA30D-868C-4857-B4EC-B896FCDAA330}" destId="{3AA62B80-45B0-4967-B120-476AAF82C424}" srcOrd="0" destOrd="0" parTransId="{18F8B977-64DA-4F20-9BA5-F07C297F21FB}" sibTransId="{E1BD352D-BC2D-4319-BA77-8233BDC0B0EC}"/>
    <dgm:cxn modelId="{B711A679-4A3E-4BDC-A7D9-7247F10E6BCD}" type="presOf" srcId="{4FDD45E0-A64F-4B28-958B-077E93F9B597}" destId="{B95B4BF2-3884-462E-BFBD-E7EFD5B06504}" srcOrd="0" destOrd="0" presId="urn:microsoft.com/office/officeart/2005/8/layout/target3"/>
    <dgm:cxn modelId="{7655508E-8FF7-4BC2-BE94-1E3E6AE1967C}" type="presOf" srcId="{E1A6C5CC-C813-4115-9D58-E72FD5BDADF9}" destId="{8CA0FF1C-FD6A-4E94-9069-E52F5A60ED08}" srcOrd="1" destOrd="0" presId="urn:microsoft.com/office/officeart/2005/8/layout/target3"/>
    <dgm:cxn modelId="{247BE756-0B50-44F1-A8B8-A3F265595FF4}" type="presOf" srcId="{7A8AFC20-4B42-4E15-94DA-18B0B7644061}" destId="{BC42DFAB-DB79-48C0-AA11-29B999EBBE7C}" srcOrd="1" destOrd="0" presId="urn:microsoft.com/office/officeart/2005/8/layout/target3"/>
    <dgm:cxn modelId="{13B3C236-BE2A-4B0E-BD2C-C9BB3BF0C7B9}" type="presOf" srcId="{3AA62B80-45B0-4967-B120-476AAF82C424}" destId="{B33F77C4-D7FE-458F-A920-3EEC6DF7E33D}" srcOrd="0" destOrd="0" presId="urn:microsoft.com/office/officeart/2005/8/layout/target3"/>
    <dgm:cxn modelId="{7022ABD9-D179-4CFA-8038-8CA3FDC937EA}" type="presOf" srcId="{E1A6C5CC-C813-4115-9D58-E72FD5BDADF9}" destId="{284CF27D-4097-4818-B29B-1C44BFEB44B2}" srcOrd="0" destOrd="0" presId="urn:microsoft.com/office/officeart/2005/8/layout/target3"/>
    <dgm:cxn modelId="{2E706FE1-EA4A-499D-B712-2C71C01B7CC1}" srcId="{E8AAA30D-868C-4857-B4EC-B896FCDAA330}" destId="{4FDD45E0-A64F-4B28-958B-077E93F9B597}" srcOrd="3" destOrd="0" parTransId="{779F5449-5222-4233-9C45-4D5A80810E2D}" sibTransId="{DDE80FD5-43FE-41C1-979C-002E59241D54}"/>
    <dgm:cxn modelId="{AC395C57-AA6E-4444-BF4C-D788805C350C}" srcId="{E8AAA30D-868C-4857-B4EC-B896FCDAA330}" destId="{7A8AFC20-4B42-4E15-94DA-18B0B7644061}" srcOrd="2" destOrd="0" parTransId="{A7CD6ED8-052F-44AF-979B-FAE72536372D}" sibTransId="{265D0623-6265-4CC0-82F6-91FD6E9884F1}"/>
    <dgm:cxn modelId="{001B4D83-F9B8-4495-8B1F-8EA0E1486255}" srcId="{E8AAA30D-868C-4857-B4EC-B896FCDAA330}" destId="{E1A6C5CC-C813-4115-9D58-E72FD5BDADF9}" srcOrd="1" destOrd="0" parTransId="{6EFEDF3D-E53C-460E-9B20-9A64E2F84154}" sibTransId="{E242592B-CFB1-4DE5-81B0-4BA2E72A9967}"/>
    <dgm:cxn modelId="{64328C49-FC70-4B17-BAEC-C5468815548D}" type="presOf" srcId="{4FDD45E0-A64F-4B28-958B-077E93F9B597}" destId="{9F39BD70-2642-4AC0-B2B8-540F33359E1A}" srcOrd="1" destOrd="0" presId="urn:microsoft.com/office/officeart/2005/8/layout/target3"/>
    <dgm:cxn modelId="{EFEEF443-E8AD-4CD8-8885-2CD7DB3A3CC1}" type="presParOf" srcId="{0E7CE20F-C00D-4D08-A32A-3A24100DEBB3}" destId="{62DA5356-B537-4252-8DD0-8B87CB9D8AB1}" srcOrd="0" destOrd="0" presId="urn:microsoft.com/office/officeart/2005/8/layout/target3"/>
    <dgm:cxn modelId="{27D70E93-FC5B-49C4-AC62-BAF58E6930BE}" type="presParOf" srcId="{0E7CE20F-C00D-4D08-A32A-3A24100DEBB3}" destId="{87D78012-44DD-4B24-9522-912451D9F759}" srcOrd="1" destOrd="0" presId="urn:microsoft.com/office/officeart/2005/8/layout/target3"/>
    <dgm:cxn modelId="{01B9027D-37FC-49C3-9C2F-8A76C35479E0}" type="presParOf" srcId="{0E7CE20F-C00D-4D08-A32A-3A24100DEBB3}" destId="{B33F77C4-D7FE-458F-A920-3EEC6DF7E33D}" srcOrd="2" destOrd="0" presId="urn:microsoft.com/office/officeart/2005/8/layout/target3"/>
    <dgm:cxn modelId="{CF9E08AA-7357-47FC-B9C1-3E9E61A6F3A0}" type="presParOf" srcId="{0E7CE20F-C00D-4D08-A32A-3A24100DEBB3}" destId="{29A9C9CF-6415-402F-839C-D45E7F242F9F}" srcOrd="3" destOrd="0" presId="urn:microsoft.com/office/officeart/2005/8/layout/target3"/>
    <dgm:cxn modelId="{1B6950EF-817C-4B12-A076-BFE99ECD1100}" type="presParOf" srcId="{0E7CE20F-C00D-4D08-A32A-3A24100DEBB3}" destId="{4E0F5D08-7D52-456A-B354-A76960085935}" srcOrd="4" destOrd="0" presId="urn:microsoft.com/office/officeart/2005/8/layout/target3"/>
    <dgm:cxn modelId="{A55401DF-756D-41C2-8904-402C369D4566}" type="presParOf" srcId="{0E7CE20F-C00D-4D08-A32A-3A24100DEBB3}" destId="{284CF27D-4097-4818-B29B-1C44BFEB44B2}" srcOrd="5" destOrd="0" presId="urn:microsoft.com/office/officeart/2005/8/layout/target3"/>
    <dgm:cxn modelId="{A27AC9CF-80CA-4694-890B-1238D78C9BF3}" type="presParOf" srcId="{0E7CE20F-C00D-4D08-A32A-3A24100DEBB3}" destId="{D0368EC2-2C54-44D9-A58C-D3E8582FFF42}" srcOrd="6" destOrd="0" presId="urn:microsoft.com/office/officeart/2005/8/layout/target3"/>
    <dgm:cxn modelId="{E127189A-1A42-4BD4-9AE5-73A057C1F0AF}" type="presParOf" srcId="{0E7CE20F-C00D-4D08-A32A-3A24100DEBB3}" destId="{80F4EF69-32A4-4BAB-91F6-05832328BD80}" srcOrd="7" destOrd="0" presId="urn:microsoft.com/office/officeart/2005/8/layout/target3"/>
    <dgm:cxn modelId="{ECF24609-2279-4B56-9B6C-ABA8749FB7F2}" type="presParOf" srcId="{0E7CE20F-C00D-4D08-A32A-3A24100DEBB3}" destId="{33FA6A7C-5C9D-4E7C-BA92-AE9EDA325F5A}" srcOrd="8" destOrd="0" presId="urn:microsoft.com/office/officeart/2005/8/layout/target3"/>
    <dgm:cxn modelId="{AE0089E4-7D99-4834-BC0D-641AA21784F1}" type="presParOf" srcId="{0E7CE20F-C00D-4D08-A32A-3A24100DEBB3}" destId="{C9312F2F-C5A1-4413-979D-02A15C3261E4}" srcOrd="9" destOrd="0" presId="urn:microsoft.com/office/officeart/2005/8/layout/target3"/>
    <dgm:cxn modelId="{0C0CE29D-F61B-4D61-BE35-183625FA712F}" type="presParOf" srcId="{0E7CE20F-C00D-4D08-A32A-3A24100DEBB3}" destId="{BB5ED876-1F2B-44D7-88D4-C60D3A6F9149}" srcOrd="10" destOrd="0" presId="urn:microsoft.com/office/officeart/2005/8/layout/target3"/>
    <dgm:cxn modelId="{C4C3DAB1-564D-4973-B39D-1725919A2CB3}" type="presParOf" srcId="{0E7CE20F-C00D-4D08-A32A-3A24100DEBB3}" destId="{B95B4BF2-3884-462E-BFBD-E7EFD5B06504}" srcOrd="11" destOrd="0" presId="urn:microsoft.com/office/officeart/2005/8/layout/target3"/>
    <dgm:cxn modelId="{2A66E1A5-F07A-423A-A71B-67F2488B3F55}" type="presParOf" srcId="{0E7CE20F-C00D-4D08-A32A-3A24100DEBB3}" destId="{5B805364-A7BB-4406-965D-303A909F41C2}" srcOrd="12" destOrd="0" presId="urn:microsoft.com/office/officeart/2005/8/layout/target3"/>
    <dgm:cxn modelId="{A592A001-24FB-4607-BD64-A44DBF40D2EB}" type="presParOf" srcId="{0E7CE20F-C00D-4D08-A32A-3A24100DEBB3}" destId="{8CA0FF1C-FD6A-4E94-9069-E52F5A60ED08}" srcOrd="13" destOrd="0" presId="urn:microsoft.com/office/officeart/2005/8/layout/target3"/>
    <dgm:cxn modelId="{EFC24DB1-5BDD-4012-9C40-AF536625E8AF}" type="presParOf" srcId="{0E7CE20F-C00D-4D08-A32A-3A24100DEBB3}" destId="{BC42DFAB-DB79-48C0-AA11-29B999EBBE7C}" srcOrd="14" destOrd="0" presId="urn:microsoft.com/office/officeart/2005/8/layout/target3"/>
    <dgm:cxn modelId="{181BFE91-8E82-4575-A97A-D4C85E28048D}" type="presParOf" srcId="{0E7CE20F-C00D-4D08-A32A-3A24100DEBB3}" destId="{9F39BD70-2642-4AC0-B2B8-540F33359E1A}" srcOrd="15" destOrd="0" presId="urn:microsoft.com/office/officeart/2005/8/layout/target3"/>
  </dgm:cxnLst>
  <dgm:bg/>
  <dgm:whole/>
</dgm:dataModel>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3/11/2013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smtClean="0"/>
              <a:t>In this chapter, we dig deeper into steps two and three of the marketing process: designing customer-driven marketing strategies and constructing marketing programs. First, we look at the organization’s overall strategic planning, which guides marketing strategy and planning. Next, we discuss how, guided by the strategic plan, marketers partner closely with others inside and outside the firm to create value for customers. We then examine marketing strategy and planning—how marketers choose target markets, position their market offerings, develop a marketing mix, and manage their marketing programs. Finally, we look at the important step of measuring and managing return on marketing investment (marketing ROI).</a:t>
            </a:r>
          </a:p>
          <a:p>
            <a:endParaRPr lang="en-US"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a:lstStyle/>
          <a:p>
            <a:r>
              <a:rPr lang="en-US" smtClean="0"/>
              <a:t>Marketing alone can’t create superior customer value. Under the company-wide strategic plan, marketers must work closely with other companies in the marketing system to create an overall external value delivery network that</a:t>
            </a:r>
          </a:p>
          <a:p>
            <a:r>
              <a:rPr lang="en-US" smtClean="0"/>
              <a:t>jointly serves customers.</a:t>
            </a:r>
          </a:p>
          <a:p>
            <a:r>
              <a:rPr lang="en-US" smtClean="0"/>
              <a:t>In its quest to create customer value, the firm needs to look beyond its own internal value chain and into the value chains of its suppliers, distributors, and, ultimately, its customers. </a:t>
            </a:r>
          </a:p>
          <a:p>
            <a:r>
              <a:rPr lang="en-US" smtClean="0"/>
              <a:t>More companies today are partnering with other members of the supply chain—suppliers, distributors, and, ultimately, customers—to improve the performance of the customer </a:t>
            </a:r>
            <a:r>
              <a:rPr lang="en-US" b="1" smtClean="0"/>
              <a:t>value delivery network</a:t>
            </a:r>
            <a:r>
              <a:rPr lang="en-US" smtClean="0"/>
              <a:t>. Competition no longer takes place only between individual competitors. Rather, it takes place between the entire value delivery networks created by these competitors. </a:t>
            </a:r>
          </a:p>
        </p:txBody>
      </p:sp>
      <p:sp>
        <p:nvSpPr>
          <p:cNvPr id="46083" name="Slide Number Placeholder 3"/>
          <p:cNvSpPr>
            <a:spLocks noGrp="1"/>
          </p:cNvSpPr>
          <p:nvPr>
            <p:ph type="sldNum" sz="quarter" idx="5"/>
          </p:nvPr>
        </p:nvSpPr>
        <p:spPr bwMode="auto">
          <a:noFill/>
          <a:ln>
            <a:miter lim="800000"/>
            <a:headEnd/>
            <a:tailEnd/>
          </a:ln>
        </p:spPr>
        <p:txBody>
          <a:bodyPr/>
          <a:lstStyle/>
          <a:p>
            <a:fld id="{D398BFF6-D445-43C0-B8AB-1E5E2BD3B969}"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a:lstStyle/>
          <a:p>
            <a:pPr eaLnBrk="1" hangingPunct="1"/>
            <a:r>
              <a:rPr lang="en-US" b="1" smtClean="0"/>
              <a:t>Note to Instructor</a:t>
            </a:r>
          </a:p>
          <a:p>
            <a:pPr eaLnBrk="1" hangingPunct="1"/>
            <a:r>
              <a:rPr lang="en-US" b="1" smtClean="0"/>
              <a:t>Consumers</a:t>
            </a:r>
            <a:r>
              <a:rPr lang="en-US" smtClean="0"/>
              <a:t> stand in the center. The goal is to create value for customers and build profitable customer relationships. Next comes </a:t>
            </a:r>
            <a:r>
              <a:rPr lang="en-US" b="1" smtClean="0"/>
              <a:t>marketing strategy</a:t>
            </a:r>
            <a:r>
              <a:rPr lang="en-US" smtClean="0"/>
              <a:t>—the marketing logic by which the company hopes to create this customer value and achieve these profitable relationships. The company decides which customers it will serve (segmentation and targeting) and how (differentiation and positioning). It identifies the total market, then divides it into smaller segments, selects the most promising segments, and focuses on serving and satisfying the customers in these segments. Guided by marketing strategy, the company designs an </a:t>
            </a:r>
            <a:r>
              <a:rPr lang="en-US" b="1" smtClean="0"/>
              <a:t>integrated marketing mix </a:t>
            </a:r>
            <a:r>
              <a:rPr lang="en-US" smtClean="0"/>
              <a:t>made up of factors under its control—product, price, place, and promotion (the four Ps). To find the best marketing strategy and mix, the company engages in </a:t>
            </a:r>
            <a:r>
              <a:rPr lang="en-US" b="1" smtClean="0"/>
              <a:t>marketing analysis</a:t>
            </a:r>
            <a:r>
              <a:rPr lang="en-US" smtClean="0"/>
              <a:t>, planning, implementation, and control. Through these activities, the company watches and adapts to the actors and forces in the </a:t>
            </a:r>
            <a:r>
              <a:rPr lang="en-US" b="1" smtClean="0"/>
              <a:t>marketing environment.</a:t>
            </a:r>
          </a:p>
          <a:p>
            <a:pPr eaLnBrk="1" hangingPunct="1"/>
            <a:endParaRPr lang="en-US" smtClean="0"/>
          </a:p>
          <a:p>
            <a:pPr eaLnBrk="1" hangingPunct="1"/>
            <a:endParaRPr lang="en-US" smtClean="0"/>
          </a:p>
        </p:txBody>
      </p:sp>
      <p:sp>
        <p:nvSpPr>
          <p:cNvPr id="48131" name="Slide Number Placeholder 3"/>
          <p:cNvSpPr>
            <a:spLocks noGrp="1"/>
          </p:cNvSpPr>
          <p:nvPr>
            <p:ph type="sldNum" sz="quarter" idx="5"/>
          </p:nvPr>
        </p:nvSpPr>
        <p:spPr bwMode="auto">
          <a:noFill/>
          <a:ln>
            <a:miter lim="800000"/>
            <a:headEnd/>
            <a:tailEnd/>
          </a:ln>
        </p:spPr>
        <p:txBody>
          <a:bodyPr/>
          <a:lstStyle/>
          <a:p>
            <a:fld id="{E29ACDDF-EDA8-4F09-9BBF-C3E872BBF421}"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a:lstStyle/>
          <a:p>
            <a:r>
              <a:rPr lang="en-US" smtClean="0"/>
              <a:t>The market consists of many types of customers, products, and needs. The marketer must determine which segments offer the best opportunities. Consumers can be grouped and served in various ways based on geographic, demographic, psychographic, and behavioral factors. The process of dividing a market into distinct groups of buyers who have different needs, characteristics, or behaviors, and who might require separate products or marketing programs, is called </a:t>
            </a:r>
            <a:r>
              <a:rPr lang="en-US" b="1" smtClean="0"/>
              <a:t>market segmentation</a:t>
            </a:r>
            <a:r>
              <a:rPr lang="en-US" smtClean="0"/>
              <a:t>.</a:t>
            </a:r>
          </a:p>
          <a:p>
            <a:r>
              <a:rPr lang="en-US" smtClean="0"/>
              <a:t>Every market has segments, but not all ways of segmenting a market are equally useful. For example, Tylenol would gain little by distinguishing between low-income and high-income pain relief users if both respond the same way to marketing efforts. A </a:t>
            </a:r>
            <a:r>
              <a:rPr lang="en-US" b="1" smtClean="0"/>
              <a:t>market segment</a:t>
            </a:r>
            <a:r>
              <a:rPr lang="en-US" smtClean="0"/>
              <a:t> consists of consumers who respond in a similar way to a given set of marketing efforts. In the car market, for example, consumers who want the biggest, most comfortable car regardless of price make up one market segment. Consumers who care mainly about price and operating economy make up another segment. It would be difficult to make one car model that was the first choice of consumers in both segments. Companies are wise to focus their efforts on meeting the distinct needs of individual market segments.</a:t>
            </a:r>
          </a:p>
          <a:p>
            <a:endParaRPr lang="en-US" smtClean="0"/>
          </a:p>
        </p:txBody>
      </p:sp>
      <p:sp>
        <p:nvSpPr>
          <p:cNvPr id="50179" name="Slide Number Placeholder 3"/>
          <p:cNvSpPr>
            <a:spLocks noGrp="1"/>
          </p:cNvSpPr>
          <p:nvPr>
            <p:ph type="sldNum" sz="quarter" idx="5"/>
          </p:nvPr>
        </p:nvSpPr>
        <p:spPr bwMode="auto">
          <a:noFill/>
          <a:ln>
            <a:miter lim="800000"/>
            <a:headEnd/>
            <a:tailEnd/>
          </a:ln>
        </p:spPr>
        <p:txBody>
          <a:bodyPr/>
          <a:lstStyle/>
          <a:p>
            <a:fld id="{AAC729CE-3964-4D28-88A1-171644772CD9}"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a:lstStyle/>
          <a:p>
            <a:r>
              <a:rPr lang="en-US" smtClean="0"/>
              <a:t>After a company has defined its market segments, it can enter one or many of these segments. </a:t>
            </a:r>
            <a:r>
              <a:rPr lang="en-US" b="1" smtClean="0"/>
              <a:t>Market targeting</a:t>
            </a:r>
            <a:r>
              <a:rPr lang="en-US" smtClean="0"/>
              <a:t> involves evaluating each market segment’s attractiveness and selecting one or more segments to enter. A company should target segments in which it can profitably generate the greatest customer value and sustain it over time.</a:t>
            </a:r>
          </a:p>
          <a:p>
            <a:r>
              <a:rPr lang="en-US" smtClean="0"/>
              <a:t>A company with limited resources might decide to serve only one or a few special segments or market niches. Such nichers specialize in serving customer segments that major competitors overlook or ignore. </a:t>
            </a:r>
          </a:p>
          <a:p>
            <a:r>
              <a:rPr lang="en-US" smtClean="0"/>
              <a:t>A company might choose to serve several related segments—perhaps those with different kinds of customers but with the same basic wants. </a:t>
            </a:r>
          </a:p>
          <a:p>
            <a:r>
              <a:rPr lang="en-US" smtClean="0"/>
              <a:t>A large company might decide to offer a complete range of products to serve all market segments.</a:t>
            </a:r>
          </a:p>
          <a:p>
            <a:r>
              <a:rPr lang="en-US" smtClean="0"/>
              <a:t>Most companies enter a new market by serving a single segment; if this proves successful, they add more segments.</a:t>
            </a:r>
            <a:endParaRPr lang="en-US" b="1" smtClean="0"/>
          </a:p>
        </p:txBody>
      </p:sp>
      <p:sp>
        <p:nvSpPr>
          <p:cNvPr id="52227" name="Slide Number Placeholder 3"/>
          <p:cNvSpPr>
            <a:spLocks noGrp="1"/>
          </p:cNvSpPr>
          <p:nvPr>
            <p:ph type="sldNum" sz="quarter" idx="5"/>
          </p:nvPr>
        </p:nvSpPr>
        <p:spPr bwMode="auto">
          <a:noFill/>
          <a:ln>
            <a:miter lim="800000"/>
            <a:headEnd/>
            <a:tailEnd/>
          </a:ln>
        </p:spPr>
        <p:txBody>
          <a:bodyPr/>
          <a:lstStyle/>
          <a:p>
            <a:fld id="{ABCF936D-AA6F-4077-8228-B8916F730A32}"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a:lstStyle/>
          <a:p>
            <a:pPr eaLnBrk="1" hangingPunct="1"/>
            <a:r>
              <a:rPr lang="en-US" b="1" dirty="0" smtClean="0"/>
              <a:t>Discussion Questions (can include the topic of positioning which is on the following slide).</a:t>
            </a:r>
          </a:p>
          <a:p>
            <a:pPr eaLnBrk="1" hangingPunct="1"/>
            <a:r>
              <a:rPr lang="en-US" b="1" dirty="0" smtClean="0"/>
              <a:t>Specific questions for the students:</a:t>
            </a:r>
          </a:p>
          <a:p>
            <a:pPr eaLnBrk="1" hangingPunct="1">
              <a:buFontTx/>
              <a:buAutoNum type="arabicPeriod"/>
            </a:pPr>
            <a:r>
              <a:rPr lang="en-US" i="1" dirty="0" smtClean="0"/>
              <a:t>How does Nike segment their market?</a:t>
            </a:r>
          </a:p>
          <a:p>
            <a:pPr eaLnBrk="1" hangingPunct="1">
              <a:buFontTx/>
              <a:buAutoNum type="arabicPeriod"/>
            </a:pPr>
            <a:r>
              <a:rPr lang="en-US" i="1" dirty="0" smtClean="0"/>
              <a:t>What appears to be their most important segments?</a:t>
            </a:r>
          </a:p>
          <a:p>
            <a:pPr eaLnBrk="1" hangingPunct="1">
              <a:buFontTx/>
              <a:buAutoNum type="arabicPeriod"/>
            </a:pPr>
            <a:r>
              <a:rPr lang="en-US" i="1" dirty="0" smtClean="0"/>
              <a:t>How does Nike position their products in the marketplace?</a:t>
            </a:r>
          </a:p>
          <a:p>
            <a:pPr eaLnBrk="1" hangingPunct="1">
              <a:buFontTx/>
              <a:buAutoNum type="arabicPeriod"/>
            </a:pPr>
            <a:endParaRPr lang="en-US" i="1" dirty="0" smtClean="0"/>
          </a:p>
          <a:p>
            <a:r>
              <a:rPr lang="en-US" dirty="0" smtClean="0"/>
              <a:t>The company must determine how to differentiate its market offering for each targeted segment and what positions it wants to occupy in those segments. </a:t>
            </a:r>
          </a:p>
          <a:p>
            <a:r>
              <a:rPr lang="en-US" dirty="0" smtClean="0"/>
              <a:t>A product’s </a:t>
            </a:r>
            <a:r>
              <a:rPr lang="en-US" b="1" i="1" dirty="0" smtClean="0"/>
              <a:t>position</a:t>
            </a:r>
            <a:r>
              <a:rPr lang="en-US" dirty="0" smtClean="0"/>
              <a:t> is the place it occupies relative to competitors’ products in consumers’ minds. Marketers want to develop unique market positions for their products. If a product is perceived to be exactly like others on the market, consumers would have no reason to buy it.</a:t>
            </a:r>
          </a:p>
          <a:p>
            <a:r>
              <a:rPr lang="en-US" b="1" dirty="0" smtClean="0"/>
              <a:t>Positioning</a:t>
            </a:r>
            <a:r>
              <a:rPr lang="en-US" dirty="0" smtClean="0"/>
              <a:t> is arranging for a product to occupy a clear, distinctive, and desirable place relative to competing products in the minds of target consumers. </a:t>
            </a:r>
          </a:p>
          <a:p>
            <a:r>
              <a:rPr lang="en-US" dirty="0" smtClean="0"/>
              <a:t>Marketers plan positions that distinguish their products from competing brands and give them the greatest advantage in their target markets.</a:t>
            </a:r>
          </a:p>
          <a:p>
            <a:pPr eaLnBrk="1" hangingPunct="1">
              <a:buFontTx/>
              <a:buAutoNum type="arabicPeriod"/>
            </a:pPr>
            <a:endParaRPr lang="en-US" i="1" dirty="0" smtClean="0"/>
          </a:p>
          <a:p>
            <a:endParaRPr lang="en-US" dirty="0" smtClean="0"/>
          </a:p>
        </p:txBody>
      </p:sp>
      <p:sp>
        <p:nvSpPr>
          <p:cNvPr id="54275" name="Slide Number Placeholder 3"/>
          <p:cNvSpPr>
            <a:spLocks noGrp="1"/>
          </p:cNvSpPr>
          <p:nvPr>
            <p:ph type="sldNum" sz="quarter" idx="5"/>
          </p:nvPr>
        </p:nvSpPr>
        <p:spPr bwMode="auto">
          <a:noFill/>
          <a:ln>
            <a:miter lim="800000"/>
            <a:headEnd/>
            <a:tailEnd/>
          </a:ln>
        </p:spPr>
        <p:txBody>
          <a:bodyPr/>
          <a:lstStyle/>
          <a:p>
            <a:fld id="{C3BD0CBF-25EB-4B7C-986B-31CBDE4386FB}"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a:lstStyle/>
          <a:p>
            <a:r>
              <a:rPr lang="en-US" smtClean="0"/>
              <a:t>In positioning its brand, a company first identifies possible customer value differences that provide competitive advantages on which to build the position. A company can offer greater customer value by either charging lower prices than competitors or offering more benefits to justify higher prices. But if the company </a:t>
            </a:r>
            <a:r>
              <a:rPr lang="en-US" i="1" smtClean="0"/>
              <a:t>promises</a:t>
            </a:r>
            <a:r>
              <a:rPr lang="en-US" smtClean="0"/>
              <a:t> greater value, it must then </a:t>
            </a:r>
            <a:r>
              <a:rPr lang="en-US" i="1" smtClean="0"/>
              <a:t>deliver</a:t>
            </a:r>
            <a:r>
              <a:rPr lang="en-US" smtClean="0"/>
              <a:t> that greater value. Thus, effective positioning begins with </a:t>
            </a:r>
            <a:r>
              <a:rPr lang="en-US" b="1" smtClean="0"/>
              <a:t>differentiation</a:t>
            </a:r>
            <a:r>
              <a:rPr lang="en-US" smtClean="0"/>
              <a:t>—actually </a:t>
            </a:r>
            <a:r>
              <a:rPr lang="en-US" i="1" smtClean="0"/>
              <a:t>differentiating</a:t>
            </a:r>
            <a:r>
              <a:rPr lang="en-US" smtClean="0"/>
              <a:t> the company’s market offering so that it gives consumers more value. Once the company has chosen a desired position, it must take strong steps to deliver and communicate that position to target consumers. The company’s entire marketing program should support the chosen positioning strategy.</a:t>
            </a:r>
          </a:p>
          <a:p>
            <a:endParaRPr lang="en-US" smtClean="0"/>
          </a:p>
        </p:txBody>
      </p:sp>
      <p:sp>
        <p:nvSpPr>
          <p:cNvPr id="56323" name="Slide Number Placeholder 3"/>
          <p:cNvSpPr>
            <a:spLocks noGrp="1"/>
          </p:cNvSpPr>
          <p:nvPr>
            <p:ph type="sldNum" sz="quarter" idx="5"/>
          </p:nvPr>
        </p:nvSpPr>
        <p:spPr bwMode="auto">
          <a:noFill/>
          <a:ln>
            <a:miter lim="800000"/>
            <a:headEnd/>
            <a:tailEnd/>
          </a:ln>
        </p:spPr>
        <p:txBody>
          <a:bodyPr/>
          <a:lstStyle/>
          <a:p>
            <a:fld id="{9161117D-B596-43F7-B5F1-2AD77D2B7813}"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a:lstStyle/>
          <a:p>
            <a:r>
              <a:rPr lang="en-US" smtClean="0"/>
              <a:t>After determining its overall marketing strategy, the company is ready to begin planning the details of the </a:t>
            </a:r>
            <a:r>
              <a:rPr lang="en-US" b="1" smtClean="0"/>
              <a:t>marketing mix</a:t>
            </a:r>
            <a:r>
              <a:rPr lang="en-US" smtClean="0"/>
              <a:t>, one of the major concepts in modern marketing. The </a:t>
            </a:r>
            <a:r>
              <a:rPr lang="en-US" b="1" smtClean="0"/>
              <a:t>marketing mix</a:t>
            </a:r>
            <a:r>
              <a:rPr lang="en-US" smtClean="0"/>
              <a:t> is the set of tactical marketing tools that the firm blends to produce the response it wants in the target market. The marketing mix consists of everything the firm can do to influence the demand for its product. </a:t>
            </a:r>
          </a:p>
        </p:txBody>
      </p:sp>
      <p:sp>
        <p:nvSpPr>
          <p:cNvPr id="58371" name="Slide Number Placeholder 3"/>
          <p:cNvSpPr>
            <a:spLocks noGrp="1"/>
          </p:cNvSpPr>
          <p:nvPr>
            <p:ph type="sldNum" sz="quarter" idx="5"/>
          </p:nvPr>
        </p:nvSpPr>
        <p:spPr bwMode="auto">
          <a:noFill/>
          <a:ln>
            <a:miter lim="800000"/>
            <a:headEnd/>
            <a:tailEnd/>
          </a:ln>
        </p:spPr>
        <p:txBody>
          <a:bodyPr/>
          <a:lstStyle/>
          <a:p>
            <a:fld id="{19D32998-8BB4-4567-A920-CD6BB7ED2E6C}"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a:lstStyle/>
          <a:p>
            <a:r>
              <a:rPr lang="en-US" dirty="0" smtClean="0"/>
              <a:t>The many possibilities can be collected into four groups of variables—the four Ps. Figure 2.5 shows the marketing tools under each P.</a:t>
            </a:r>
          </a:p>
          <a:p>
            <a:r>
              <a:rPr lang="en-US" i="1" dirty="0" smtClean="0"/>
              <a:t>Product</a:t>
            </a:r>
            <a:r>
              <a:rPr lang="en-US" dirty="0" smtClean="0"/>
              <a:t> means the goods-and-services combination the company offers to the target market. Thus, a Ford Escape consists of nuts and bolts, spark plugs, pistons, headlights, and thousands of other parts. Ford offers several Escape models and dozens of optional features. The car comes fully serviced and with a comprehensive warranty that is as much a part of the product as the tailpipe.</a:t>
            </a:r>
          </a:p>
          <a:p>
            <a:r>
              <a:rPr lang="en-US" i="1" dirty="0" smtClean="0"/>
              <a:t>Price</a:t>
            </a:r>
            <a:r>
              <a:rPr lang="en-US" dirty="0" smtClean="0"/>
              <a:t> is the amount of money customers must pay to obtain the product. For example, Ford calculates suggested retail prices that its dealers might charge for each Escape. But Ford dealers rarely charge the full sticker price. Instead, they negotiate the price with each customer, offering discounts, trade-in allowances, and credit terms. These actions adjust prices for the current competitive and economic situations and bring them into line with the buyer’s perception of the car’s value.</a:t>
            </a:r>
          </a:p>
          <a:p>
            <a:r>
              <a:rPr lang="en-US" i="1" dirty="0" smtClean="0"/>
              <a:t>Place</a:t>
            </a:r>
            <a:r>
              <a:rPr lang="en-US" dirty="0" smtClean="0"/>
              <a:t> includes company activities that make the product available to target consumers. Ford partners with a large body of independently owned dealerships that sell the company’s many different models. Ford selects its dealers carefully and strongly supports them. The dealers keep an inventory of Ford automobiles, demonstrate them to potential buyers, negotiate prices, close sales, and service the cars after the sale.</a:t>
            </a:r>
          </a:p>
          <a:p>
            <a:r>
              <a:rPr lang="en-US" i="1" dirty="0" smtClean="0"/>
              <a:t>Promotion</a:t>
            </a:r>
            <a:r>
              <a:rPr lang="en-US" dirty="0" smtClean="0"/>
              <a:t> refers to activities that communicate the merits of the product and persuade target customers to buy it. Ford spends more than $1.9 billion each year on U.S. advertising to tell consumers about the company and its many products. Dealership salespeople assist potential buyers and persuade them that Ford is the best car for them. Ford and its dealers offer special promotions—sales, cash rebates, and low financing rates—as added purchase incentives.</a:t>
            </a:r>
          </a:p>
          <a:p>
            <a:r>
              <a:rPr lang="en-US" dirty="0" smtClean="0"/>
              <a:t>An effective marketing program blends the marketing mix elements into an integrated marketing program designed to achieve the company’s marketing objectives by delivering value to consumers. The marketing mix constitutes the company’s tactical tool kit for establishing strong positioning in target markets.</a:t>
            </a:r>
          </a:p>
          <a:p>
            <a:r>
              <a:rPr lang="en-US" dirty="0" smtClean="0"/>
              <a:t>Some critics think that the four Ps may omit or underemphasize certain important activities. For example, they ask, “Where are services?” Just because they don’t start with a </a:t>
            </a:r>
            <a:r>
              <a:rPr lang="en-US" i="1" dirty="0" smtClean="0"/>
              <a:t>P</a:t>
            </a:r>
            <a:r>
              <a:rPr lang="en-US" dirty="0" smtClean="0"/>
              <a:t> doesn’t justify omitting them. The answer is that services, such as banking, airline, and retailing services, are products too. We might call them </a:t>
            </a:r>
            <a:r>
              <a:rPr lang="en-US" i="1" dirty="0" smtClean="0"/>
              <a:t>service products</a:t>
            </a:r>
            <a:r>
              <a:rPr lang="en-US" dirty="0" smtClean="0"/>
              <a:t>. “Where is packaging?” the critics might ask. Marketers would answer that they include packaging as one of many product decisions. All said, as Figure 2.5 suggests, many marketing activities that might appear to be left out of the marketing mix are included under one of the four Ps. The issue is not whether there should be four, six, or ten Ps so much as what framework is most helpful in designing integrated marketing programs.</a:t>
            </a:r>
          </a:p>
          <a:p>
            <a:endParaRPr lang="en-US" dirty="0" smtClean="0"/>
          </a:p>
          <a:p>
            <a:r>
              <a:rPr lang="en-US" dirty="0" smtClean="0"/>
              <a:t> It is interesting to ask how to make the 4Ps more customer centric. This leads to a redefining of the 4Ps to the 4Cs as follows:</a:t>
            </a:r>
          </a:p>
          <a:p>
            <a:pPr eaLnBrk="1" hangingPunct="1">
              <a:buFontTx/>
              <a:buChar char="•"/>
            </a:pPr>
            <a:r>
              <a:rPr lang="en-US" dirty="0" smtClean="0"/>
              <a:t>Product—Customer solution</a:t>
            </a:r>
          </a:p>
          <a:p>
            <a:pPr eaLnBrk="1" hangingPunct="1">
              <a:buFontTx/>
              <a:buChar char="•"/>
            </a:pPr>
            <a:r>
              <a:rPr lang="en-US" dirty="0" smtClean="0"/>
              <a:t>Price—Customer cost</a:t>
            </a:r>
          </a:p>
          <a:p>
            <a:pPr eaLnBrk="1" hangingPunct="1">
              <a:buFontTx/>
              <a:buChar char="•"/>
            </a:pPr>
            <a:r>
              <a:rPr lang="en-US" dirty="0" smtClean="0"/>
              <a:t>Place—Convenience</a:t>
            </a:r>
          </a:p>
          <a:p>
            <a:pPr eaLnBrk="1" hangingPunct="1">
              <a:buFontTx/>
              <a:buChar char="•"/>
            </a:pPr>
            <a:r>
              <a:rPr lang="en-US" dirty="0" smtClean="0"/>
              <a:t>Promotion—Communication</a:t>
            </a:r>
          </a:p>
          <a:p>
            <a:pPr eaLnBrk="1" hangingPunct="1"/>
            <a:endParaRPr lang="en-US" dirty="0" smtClean="0"/>
          </a:p>
          <a:p>
            <a:pPr eaLnBrk="1" hangingPunct="1"/>
            <a:endParaRPr lang="en-US" dirty="0" smtClean="0"/>
          </a:p>
        </p:txBody>
      </p:sp>
      <p:sp>
        <p:nvSpPr>
          <p:cNvPr id="60419" name="Slide Number Placeholder 3"/>
          <p:cNvSpPr>
            <a:spLocks noGrp="1"/>
          </p:cNvSpPr>
          <p:nvPr>
            <p:ph type="sldNum" sz="quarter" idx="5"/>
          </p:nvPr>
        </p:nvSpPr>
        <p:spPr bwMode="auto">
          <a:noFill/>
          <a:ln>
            <a:miter lim="800000"/>
            <a:headEnd/>
            <a:tailEnd/>
          </a:ln>
        </p:spPr>
        <p:txBody>
          <a:bodyPr/>
          <a:lstStyle/>
          <a:p>
            <a:fld id="{9BED976A-5EB5-463A-AC54-CC0F77A0DE97}"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a:lstStyle/>
          <a:p>
            <a:r>
              <a:rPr lang="en-US" smtClean="0"/>
              <a:t>Managing the marketing process requires the four marketing management functions shown in Figure 2.6—</a:t>
            </a:r>
            <a:r>
              <a:rPr lang="en-US" i="1" smtClean="0"/>
              <a:t>analysis</a:t>
            </a:r>
            <a:r>
              <a:rPr lang="en-US" smtClean="0"/>
              <a:t>, </a:t>
            </a:r>
            <a:r>
              <a:rPr lang="en-US" i="1" smtClean="0"/>
              <a:t>planning</a:t>
            </a:r>
            <a:r>
              <a:rPr lang="en-US" smtClean="0"/>
              <a:t>, </a:t>
            </a:r>
            <a:r>
              <a:rPr lang="en-US" i="1" smtClean="0"/>
              <a:t>implementation</a:t>
            </a:r>
            <a:r>
              <a:rPr lang="en-US" smtClean="0"/>
              <a:t>, and </a:t>
            </a:r>
            <a:r>
              <a:rPr lang="en-US" i="1" smtClean="0"/>
              <a:t>control</a:t>
            </a:r>
            <a:r>
              <a:rPr lang="en-US" smtClean="0"/>
              <a:t>. The company first develops company-wide strategic plans and then translates them into marketing and other plans for each division, product, and brand. Through implementation, the company turns the plans into actions. Control consists of measuring and evaluating the results of marketing activities and taking corrective action where needed. Finally, marketing analysis provides information and evaluations needed for all the other marketing activities.</a:t>
            </a:r>
          </a:p>
        </p:txBody>
      </p:sp>
      <p:sp>
        <p:nvSpPr>
          <p:cNvPr id="62467" name="Slide Number Placeholder 3"/>
          <p:cNvSpPr>
            <a:spLocks noGrp="1"/>
          </p:cNvSpPr>
          <p:nvPr>
            <p:ph type="sldNum" sz="quarter" idx="5"/>
          </p:nvPr>
        </p:nvSpPr>
        <p:spPr bwMode="auto">
          <a:noFill/>
          <a:ln>
            <a:miter lim="800000"/>
            <a:headEnd/>
            <a:tailEnd/>
          </a:ln>
        </p:spPr>
        <p:txBody>
          <a:bodyPr/>
          <a:lstStyle/>
          <a:p>
            <a:fld id="{8A061EC7-49A2-45A7-863E-8E8CD6B8709F}"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a:lstStyle/>
          <a:p>
            <a:r>
              <a:rPr lang="en-US" b="1" smtClean="0"/>
              <a:t>Marketing Analysis</a:t>
            </a:r>
          </a:p>
          <a:p>
            <a:r>
              <a:rPr lang="en-US" smtClean="0"/>
              <a:t>Managing the marketing function begins with a complete analysis of the company’s situation. The marketer should conduct a </a:t>
            </a:r>
            <a:r>
              <a:rPr lang="en-US" b="1" smtClean="0"/>
              <a:t>SWOT analysis</a:t>
            </a:r>
            <a:r>
              <a:rPr lang="en-US" smtClean="0"/>
              <a:t> (pronounced “swat” analysis), by which it evaluates the company’s overall strengths (S), weaknesses (W), opportunities (O), and threats (T) (see Figure 2.7). Strengths include internal capabilities, resources, and positive situational factors that may help the company serve its customers and achieve its objectives. Weaknesses include internal limitations and negative situational factors that may interfere with the company’s performance. Opportunities are favorable factors or trends in the external environment that the company may be able to exploit to its advantage. And threats are unfavorable external factors or trends that may present challenges to performance.</a:t>
            </a:r>
          </a:p>
          <a:p>
            <a:r>
              <a:rPr lang="en-US" smtClean="0"/>
              <a:t>The company should analyze its markets and marketing environment to find attractive opportunities and identify environmental threats. It should analyze company strengths and weaknesses as well as current and possible marketing actions to determine which opportunities it can best pursue. The goal is to match the company’s strengths to attractive opportunities in the environment, while simultaneously eliminating or overcoming the weaknesses and minimizing the threats. Marketing analysis provides inputs to each of the other marketing management functions. </a:t>
            </a:r>
          </a:p>
        </p:txBody>
      </p:sp>
      <p:sp>
        <p:nvSpPr>
          <p:cNvPr id="64515" name="Slide Number Placeholder 3"/>
          <p:cNvSpPr>
            <a:spLocks noGrp="1"/>
          </p:cNvSpPr>
          <p:nvPr>
            <p:ph type="sldNum" sz="quarter" idx="5"/>
          </p:nvPr>
        </p:nvSpPr>
        <p:spPr bwMode="auto">
          <a:noFill/>
          <a:ln>
            <a:miter lim="800000"/>
            <a:headEnd/>
            <a:tailEnd/>
          </a:ln>
        </p:spPr>
        <p:txBody>
          <a:bodyPr/>
          <a:lstStyle/>
          <a:p>
            <a:fld id="{2F2ADD93-D5D3-4D66-98EC-C1ED2B4423B4}"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C3164F9F-0189-4AA2-BF4B-26342A3A1E8A}" type="slidenum">
              <a:rPr lang="en-US" smtClean="0"/>
              <a:pPr/>
              <a:t>13</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F2B03BE2-F39A-4BA5-AC90-85C84641F24C}" type="slidenum">
              <a:rPr lang="en-US" smtClean="0"/>
              <a:pPr/>
              <a:t>14</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1B431E06-59D6-4149-A387-A182BC45EF49}" type="slidenum">
              <a:rPr lang="en-US" smtClean="0"/>
              <a:pPr/>
              <a:t>15</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7B73D124-090C-43E0-92B5-140F12F1A79F}" type="slidenum">
              <a:rPr lang="en-US" smtClean="0"/>
              <a:pPr/>
              <a:t>16</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BD0B8140-D088-40BC-9467-3CB1897A2014}" type="slidenum">
              <a:rPr lang="en-US" smtClean="0"/>
              <a:pPr/>
              <a:t>17</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a:lstStyle/>
          <a:p>
            <a:r>
              <a:rPr lang="en-US" dirty="0" smtClean="0"/>
              <a:t>A brilliant marketing strategy counts for little if the company fails to implement it properly.</a:t>
            </a:r>
          </a:p>
          <a:p>
            <a:r>
              <a:rPr lang="en-US" dirty="0" smtClean="0"/>
              <a:t> </a:t>
            </a:r>
            <a:r>
              <a:rPr lang="en-US" b="1" dirty="0" smtClean="0"/>
              <a:t>Marketing implementation</a:t>
            </a:r>
            <a:r>
              <a:rPr lang="en-US" dirty="0" smtClean="0"/>
              <a:t> is the process that turns marketing </a:t>
            </a:r>
            <a:r>
              <a:rPr lang="en-US" i="1" dirty="0" smtClean="0"/>
              <a:t>plans</a:t>
            </a:r>
            <a:r>
              <a:rPr lang="en-US" dirty="0" smtClean="0"/>
              <a:t> into marketing </a:t>
            </a:r>
            <a:r>
              <a:rPr lang="en-US" i="1" dirty="0" smtClean="0"/>
              <a:t>actions</a:t>
            </a:r>
            <a:r>
              <a:rPr lang="en-US" dirty="0" smtClean="0"/>
              <a:t> to accomplish strategic marketing objectives. </a:t>
            </a:r>
          </a:p>
          <a:p>
            <a:r>
              <a:rPr lang="en-US" dirty="0" smtClean="0"/>
              <a:t>Whereas marketing planning addresses the </a:t>
            </a:r>
            <a:r>
              <a:rPr lang="en-US" i="1" dirty="0" smtClean="0"/>
              <a:t>what</a:t>
            </a:r>
            <a:r>
              <a:rPr lang="en-US" dirty="0" smtClean="0"/>
              <a:t> and </a:t>
            </a:r>
            <a:r>
              <a:rPr lang="en-US" i="1" dirty="0" smtClean="0"/>
              <a:t>why</a:t>
            </a:r>
            <a:r>
              <a:rPr lang="en-US" dirty="0" smtClean="0"/>
              <a:t> of marketing activities, implementation addresses the </a:t>
            </a:r>
            <a:r>
              <a:rPr lang="en-US" i="1" dirty="0" smtClean="0"/>
              <a:t>who</a:t>
            </a:r>
            <a:r>
              <a:rPr lang="en-US" dirty="0" smtClean="0"/>
              <a:t>, </a:t>
            </a:r>
            <a:r>
              <a:rPr lang="en-US" i="1" dirty="0" smtClean="0"/>
              <a:t>where</a:t>
            </a:r>
            <a:r>
              <a:rPr lang="en-US" dirty="0" smtClean="0"/>
              <a:t>, </a:t>
            </a:r>
            <a:r>
              <a:rPr lang="en-US" i="1" dirty="0" smtClean="0"/>
              <a:t>when</a:t>
            </a:r>
            <a:r>
              <a:rPr lang="en-US" dirty="0" smtClean="0"/>
              <a:t>, and </a:t>
            </a:r>
            <a:r>
              <a:rPr lang="en-US" i="1" dirty="0" smtClean="0"/>
              <a:t>how</a:t>
            </a:r>
            <a:r>
              <a:rPr lang="en-US" dirty="0" smtClean="0"/>
              <a:t>.</a:t>
            </a:r>
          </a:p>
          <a:p>
            <a:r>
              <a:rPr lang="en-US" dirty="0" smtClean="0"/>
              <a:t>Many managers think that “doing things right” (implementation) is as important as, or even more important than, “doing the right things” (strategy). The fact is that both are critical to success, and companies can gain competitive advantages through effective implementation. One firm can have essentially the same strategy as another, yet win in the marketplace through faster or better execution. Still, implementation is difficult—it is often easier to think up good marketing strategies than it is to carry them out.</a:t>
            </a:r>
          </a:p>
          <a:p>
            <a:r>
              <a:rPr lang="en-US" dirty="0" smtClean="0"/>
              <a:t>In an increasingly connected world, people at all levels of the marketing system must work together to implement marketing strategies and plans. At Michelin, for example, marketing implementation for the company’s original equipment, replacement, industrial, and commercial tires requires day-to-day decisions and actions by thousands of people both inside and outside the organization. Marketing managers make decisions about target segments, branding, product development, pricing, promotion, and distribution. They talk with engineering about product designs, with manufacturing about production and inventory levels, and with finance about funding and cash flows. They also connect with outside people, such as advertising agencies to plan ad campaigns and the news media to obtain publicity support. </a:t>
            </a:r>
          </a:p>
        </p:txBody>
      </p:sp>
      <p:sp>
        <p:nvSpPr>
          <p:cNvPr id="68611" name="Slide Number Placeholder 3"/>
          <p:cNvSpPr>
            <a:spLocks noGrp="1"/>
          </p:cNvSpPr>
          <p:nvPr>
            <p:ph type="sldNum" sz="quarter" idx="5"/>
          </p:nvPr>
        </p:nvSpPr>
        <p:spPr bwMode="auto">
          <a:noFill/>
          <a:ln>
            <a:miter lim="800000"/>
            <a:headEnd/>
            <a:tailEnd/>
          </a:ln>
        </p:spPr>
        <p:txBody>
          <a:bodyPr/>
          <a:lstStyle/>
          <a:p>
            <a:fld id="{926535E2-88C9-4251-85E0-2302A4B927C2}"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a:lstStyle/>
          <a:p>
            <a:pPr marL="533400" indent="-533400" eaLnBrk="1" hangingPunct="1">
              <a:lnSpc>
                <a:spcPct val="80000"/>
              </a:lnSpc>
              <a:spcBef>
                <a:spcPts val="600"/>
              </a:spcBef>
            </a:pPr>
            <a:r>
              <a:rPr lang="en-US" b="1" smtClean="0"/>
              <a:t>Note to Instructor</a:t>
            </a:r>
          </a:p>
          <a:p>
            <a:pPr marL="533400" indent="-533400" eaLnBrk="1" hangingPunct="1">
              <a:spcBef>
                <a:spcPts val="600"/>
              </a:spcBef>
            </a:pPr>
            <a:r>
              <a:rPr lang="en-US" b="1" smtClean="0"/>
              <a:t>Functional organization: </a:t>
            </a:r>
            <a:r>
              <a:rPr lang="en-US" smtClean="0"/>
              <a:t>This is the most common form of marketing organization with different marketing functions headed by a functional specialist.</a:t>
            </a:r>
          </a:p>
          <a:p>
            <a:pPr marL="533400" indent="-533400" eaLnBrk="1" hangingPunct="1">
              <a:spcBef>
                <a:spcPts val="600"/>
              </a:spcBef>
            </a:pPr>
            <a:r>
              <a:rPr lang="en-US" b="1" smtClean="0"/>
              <a:t>Geographic organization: </a:t>
            </a:r>
            <a:r>
              <a:rPr lang="en-US" smtClean="0"/>
              <a:t>Useful for companies that sell across the country or internationally. Managers are responsible for developing strategies and plans for a specific region.</a:t>
            </a:r>
          </a:p>
          <a:p>
            <a:pPr marL="533400" indent="-533400" eaLnBrk="1" hangingPunct="1">
              <a:spcBef>
                <a:spcPts val="600"/>
              </a:spcBef>
            </a:pPr>
            <a:r>
              <a:rPr lang="en-US" b="1" smtClean="0"/>
              <a:t>Product management: </a:t>
            </a:r>
            <a:r>
              <a:rPr lang="en-US" smtClean="0"/>
              <a:t>Useful for companies with different products or brands. Managers are responsible for developing strategies and plans for a specific product or brand.</a:t>
            </a:r>
          </a:p>
          <a:p>
            <a:pPr marL="533400" indent="-533400" eaLnBrk="1" hangingPunct="1">
              <a:spcBef>
                <a:spcPts val="600"/>
              </a:spcBef>
            </a:pPr>
            <a:r>
              <a:rPr lang="en-US" b="1" smtClean="0"/>
              <a:t>Market or customer management organization: </a:t>
            </a:r>
            <a:r>
              <a:rPr lang="en-US" smtClean="0"/>
              <a:t>Useful for companies with one product line sold to many different markets and customers. Managers are responsible for developing strategies and plans for their specific markets or customers.</a:t>
            </a:r>
          </a:p>
          <a:p>
            <a:pPr marL="533400" indent="-533400" eaLnBrk="1" hangingPunct="1">
              <a:spcBef>
                <a:spcPts val="600"/>
              </a:spcBef>
            </a:pPr>
            <a:r>
              <a:rPr lang="en-US" b="1" smtClean="0"/>
              <a:t>Customer management </a:t>
            </a:r>
            <a:r>
              <a:rPr lang="en-US" smtClean="0"/>
              <a:t>involves a customer focus and not a product focus for managing customer profitability and customer equity.</a:t>
            </a:r>
          </a:p>
          <a:p>
            <a:pPr marL="533400" indent="-533400" eaLnBrk="1" hangingPunct="1"/>
            <a:endParaRPr lang="en-US" smtClean="0"/>
          </a:p>
        </p:txBody>
      </p:sp>
      <p:sp>
        <p:nvSpPr>
          <p:cNvPr id="70659" name="Slide Number Placeholder 3"/>
          <p:cNvSpPr>
            <a:spLocks noGrp="1"/>
          </p:cNvSpPr>
          <p:nvPr>
            <p:ph type="sldNum" sz="quarter" idx="5"/>
          </p:nvPr>
        </p:nvSpPr>
        <p:spPr bwMode="auto">
          <a:noFill/>
          <a:ln>
            <a:miter lim="800000"/>
            <a:headEnd/>
            <a:tailEnd/>
          </a:ln>
        </p:spPr>
        <p:txBody>
          <a:bodyPr/>
          <a:lstStyle/>
          <a:p>
            <a:fld id="{A92D55D3-357A-4ECB-92A3-1BAB1240D64B}"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a:lstStyle/>
          <a:p>
            <a:r>
              <a:rPr lang="en-US" smtClean="0"/>
              <a:t>Because many surprises occur during the implementation of marketing plans, marketers must practice constant </a:t>
            </a:r>
            <a:r>
              <a:rPr lang="en-US" b="1" smtClean="0"/>
              <a:t>marketing control</a:t>
            </a:r>
            <a:r>
              <a:rPr lang="en-US" smtClean="0"/>
              <a:t>—evaluating the results of marketing strategies and plans and taking corrective action to ensure that the objectives are attained. Marketing control involves four steps. Management first sets specific marketing goals. It then measures its performance in the marketplace and evaluates the causes of any differences between expected and actual performance. Finally, management takes corrective action to close the gaps between goals and performance. This may require changing the action programs or even changing the goals.</a:t>
            </a:r>
          </a:p>
          <a:p>
            <a:r>
              <a:rPr lang="en-US" i="1" smtClean="0"/>
              <a:t>Operating control</a:t>
            </a:r>
            <a:r>
              <a:rPr lang="en-US" smtClean="0"/>
              <a:t> involves checking ongoing performance against the annual plan and taking corrective action when necessary. Its purpose is to ensure that the company achieves the sales, profits, and other goals set out in its annual plan. It also involves determining the profitability of different products, territories, markets, and channels. </a:t>
            </a:r>
            <a:r>
              <a:rPr lang="en-US" i="1" smtClean="0"/>
              <a:t>Strategic control</a:t>
            </a:r>
            <a:r>
              <a:rPr lang="en-US" smtClean="0"/>
              <a:t> involves looking at whether the company’s basic strategies are well matched to its opportunities. Marketing strategies and programs can quickly become outdated, and each company should periodically reassess its overall approach to the marketplace.</a:t>
            </a:r>
          </a:p>
          <a:p>
            <a:endParaRPr lang="en-US" smtClean="0"/>
          </a:p>
        </p:txBody>
      </p:sp>
      <p:sp>
        <p:nvSpPr>
          <p:cNvPr id="72707" name="Slide Number Placeholder 3"/>
          <p:cNvSpPr>
            <a:spLocks noGrp="1"/>
          </p:cNvSpPr>
          <p:nvPr>
            <p:ph type="sldNum" sz="quarter" idx="5"/>
          </p:nvPr>
        </p:nvSpPr>
        <p:spPr bwMode="auto">
          <a:noFill/>
          <a:ln>
            <a:miter lim="800000"/>
            <a:headEnd/>
            <a:tailEnd/>
          </a:ln>
        </p:spPr>
        <p:txBody>
          <a:bodyPr/>
          <a:lstStyle/>
          <a:p>
            <a:fld id="{45E16B79-A261-42ED-AF0A-3F34A4D00DB1}"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p:txBody>
          <a:bodyPr/>
          <a:lstStyle/>
          <a:p>
            <a:pPr>
              <a:defRPr/>
            </a:pPr>
            <a:r>
              <a:rPr lang="en-US" dirty="0" smtClean="0">
                <a:ea typeface="ＭＳ Ｐゴシック" charset="-128"/>
              </a:rPr>
              <a:t>Measuring return on marketing investment has become a major marketing emphasis. But it can be difficult How do you measure the</a:t>
            </a:r>
          </a:p>
          <a:p>
            <a:pPr>
              <a:defRPr/>
            </a:pPr>
            <a:r>
              <a:rPr lang="en-US" dirty="0" smtClean="0">
                <a:ea typeface="ＭＳ Ｐゴシック" charset="-128"/>
              </a:rPr>
              <a:t>specific return on a media investment?</a:t>
            </a:r>
          </a:p>
          <a:p>
            <a:pPr>
              <a:defRPr/>
            </a:pPr>
            <a:r>
              <a:rPr lang="en-US" dirty="0" smtClean="0">
                <a:ea typeface="ＭＳ Ｐゴシック" charset="-128"/>
              </a:rPr>
              <a:t>Marketing performance—the practice of measuring, learning from, and improving upon marketing strategies and tactics over time—is taking hold. More companies are now working to connect the dots between marketing activities and results than ever before. </a:t>
            </a:r>
          </a:p>
          <a:p>
            <a:pPr>
              <a:defRPr/>
            </a:pPr>
            <a:r>
              <a:rPr lang="en-US" dirty="0" smtClean="0">
                <a:ea typeface="ＭＳ Ｐゴシック" charset="-128"/>
              </a:rPr>
              <a:t>One important marketing performance measure is </a:t>
            </a:r>
            <a:r>
              <a:rPr lang="en-US" b="1" dirty="0" smtClean="0">
                <a:ea typeface="ＭＳ Ｐゴシック" charset="-128"/>
              </a:rPr>
              <a:t>return on marketing investment </a:t>
            </a:r>
            <a:r>
              <a:rPr lang="en-US" dirty="0" smtClean="0">
                <a:ea typeface="ＭＳ Ｐゴシック" charset="-128"/>
              </a:rPr>
              <a:t>(or </a:t>
            </a:r>
            <a:r>
              <a:rPr lang="en-US" b="1" dirty="0" smtClean="0">
                <a:ea typeface="ＭＳ Ｐゴシック" charset="-128"/>
              </a:rPr>
              <a:t>marketing ROI</a:t>
            </a:r>
            <a:r>
              <a:rPr lang="en-US" dirty="0" smtClean="0">
                <a:ea typeface="ＭＳ Ｐゴシック" charset="-128"/>
              </a:rPr>
              <a:t>). </a:t>
            </a:r>
            <a:r>
              <a:rPr lang="en-US" i="1" dirty="0" smtClean="0">
                <a:ea typeface="ＭＳ Ｐゴシック" charset="-128"/>
              </a:rPr>
              <a:t>Marketing ROI</a:t>
            </a:r>
            <a:r>
              <a:rPr lang="en-US" dirty="0" smtClean="0">
                <a:ea typeface="ＭＳ Ｐゴシック" charset="-128"/>
              </a:rPr>
              <a:t> is the net return from a marketing investment divided by the costs of the marketing investment. It measures the profits generated by investments in marketing activities.</a:t>
            </a:r>
          </a:p>
          <a:p>
            <a:pPr>
              <a:defRPr/>
            </a:pPr>
            <a:r>
              <a:rPr lang="en-US" dirty="0" smtClean="0">
                <a:ea typeface="ＭＳ Ｐゴシック" charset="-128"/>
              </a:rPr>
              <a:t>there is no consistent definition of marketing ROI. For instance, returns like advertising and brand-building impact aren’t easily put into dollar returns. </a:t>
            </a:r>
          </a:p>
          <a:p>
            <a:pPr>
              <a:defRPr/>
            </a:pPr>
            <a:endParaRPr lang="en-US" dirty="0" smtClean="0">
              <a:ea typeface="ＭＳ Ｐゴシック" charset="-128"/>
            </a:endParaRPr>
          </a:p>
          <a:p>
            <a:pPr>
              <a:defRPr/>
            </a:pPr>
            <a:r>
              <a:rPr lang="en-US" dirty="0" smtClean="0">
                <a:ea typeface="ＭＳ Ｐゴシック" charset="-128"/>
              </a:rPr>
              <a:t>A company can assess marketing ROI in terms of standard marketing performance measures, such as brand awareness, sales, or market share. Many companies are assembling such measures into </a:t>
            </a:r>
            <a:r>
              <a:rPr lang="en-US" i="1" dirty="0" smtClean="0">
                <a:ea typeface="ＭＳ Ｐゴシック" charset="-128"/>
              </a:rPr>
              <a:t>marketing dashboards</a:t>
            </a:r>
            <a:r>
              <a:rPr lang="en-US" dirty="0" smtClean="0">
                <a:ea typeface="ＭＳ Ｐゴシック" charset="-128"/>
              </a:rPr>
              <a:t>—meaningful sets of marketing performance measures in a single display used to monitor strategic marketing performance. The marketing dashboard gives marketers the detailed measures they need to assess and adjust their marketing strategies. </a:t>
            </a:r>
          </a:p>
          <a:p>
            <a:pPr>
              <a:defRPr/>
            </a:pPr>
            <a:r>
              <a:rPr lang="en-US" dirty="0" smtClean="0">
                <a:ea typeface="ＭＳ Ｐゴシック" charset="-128"/>
              </a:rPr>
              <a:t>A marketing dashboard could track brand equity and trends, share of voice, market share, online sentiment, and marketing ROI in key markets worldwide, for company brands and also for competing brands.</a:t>
            </a:r>
          </a:p>
          <a:p>
            <a:pPr>
              <a:defRPr/>
            </a:pPr>
            <a:r>
              <a:rPr lang="en-US" dirty="0" smtClean="0">
                <a:ea typeface="ＭＳ Ｐゴシック" charset="-128"/>
              </a:rPr>
              <a:t>Increasingly, however, beyond standard performance measures, marketers are using customer-centered measures of marketing impact, such as customer acquisition, customer retention, customer lifetime value, and customer equity. These measures capture not only current marketing performance but also future performance resulting from stronger customer relationships. </a:t>
            </a:r>
          </a:p>
          <a:p>
            <a:pPr>
              <a:defRPr/>
            </a:pPr>
            <a:r>
              <a:rPr lang="en-US" dirty="0" smtClean="0">
                <a:ea typeface="ＭＳ Ｐゴシック" charset="-128"/>
              </a:rPr>
              <a:t>We can view marketing expenditures as investments that produce returns in the form of more profitable customer relationships. Marketing investments result in improved customer value and satisfaction, which in turn increases customer attraction and retention. This increases individual customer lifetime values and the firm’s overall customer equity. Increased customer equity, in relation to the cost of the marketing investments, determines return on marketing investment.</a:t>
            </a:r>
          </a:p>
          <a:p>
            <a:pPr>
              <a:defRPr/>
            </a:pPr>
            <a:r>
              <a:rPr lang="en-US" dirty="0" smtClean="0">
                <a:ea typeface="ＭＳ Ｐゴシック" charset="-128"/>
              </a:rPr>
              <a:t>Regardless of how it’s defined or measured, the marketing ROI concept is here to stay. “In good times and bad, whether or not marketers are ready for it, they’re going to be asked to justify their spending with financial data,” says one marketer. Adds another, marketers “have got to know how to count.”</a:t>
            </a:r>
            <a:r>
              <a:rPr lang="en-US" cap="all" dirty="0" smtClean="0">
                <a:ea typeface="ＭＳ Ｐゴシック" charset="-128"/>
              </a:rPr>
              <a:t> </a:t>
            </a:r>
            <a:endParaRPr lang="en-US" dirty="0" smtClean="0">
              <a:ea typeface="ＭＳ Ｐゴシック" charset="-128"/>
            </a:endParaRPr>
          </a:p>
          <a:p>
            <a:pPr>
              <a:defRPr/>
            </a:pPr>
            <a:endParaRPr lang="en-US" dirty="0" smtClean="0">
              <a:ea typeface="ＭＳ Ｐゴシック" charset="-128"/>
            </a:endParaRPr>
          </a:p>
        </p:txBody>
      </p:sp>
      <p:sp>
        <p:nvSpPr>
          <p:cNvPr id="74755" name="Slide Number Placeholder 3"/>
          <p:cNvSpPr>
            <a:spLocks noGrp="1"/>
          </p:cNvSpPr>
          <p:nvPr>
            <p:ph type="sldNum" sz="quarter" idx="5"/>
          </p:nvPr>
        </p:nvSpPr>
        <p:spPr bwMode="auto">
          <a:noFill/>
          <a:ln>
            <a:miter lim="800000"/>
            <a:headEnd/>
            <a:tailEnd/>
          </a:ln>
        </p:spPr>
        <p:txBody>
          <a:bodyPr/>
          <a:lstStyle/>
          <a:p>
            <a:fld id="{B5AC72CB-C1C0-48D6-B0E9-39A9C5DF080F}"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22</a:t>
            </a:fld>
            <a:endParaRPr lang="en-GB"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5240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5240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5240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5240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12" r:id="rId13"/>
    <p:sldLayoutId id="2147484013" r:id="rId14"/>
    <p:sldLayoutId id="2147484014" r:id="rId15"/>
    <p:sldLayoutId id="2147484015" r:id="rId16"/>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2667000"/>
            <a:ext cx="7848600" cy="1524000"/>
          </a:xfrm>
        </p:spPr>
        <p:txBody>
          <a:bodyPr>
            <a:noAutofit/>
          </a:bodyPr>
          <a:lstStyle/>
          <a:p>
            <a:r>
              <a:rPr lang="en-US" dirty="0" smtClean="0">
                <a:solidFill>
                  <a:srgbClr val="000066"/>
                </a:solidFill>
              </a:rPr>
              <a:t/>
            </a:r>
            <a:br>
              <a:rPr lang="en-US" dirty="0" smtClean="0">
                <a:solidFill>
                  <a:srgbClr val="000066"/>
                </a:solidFill>
              </a:rPr>
            </a:br>
            <a:r>
              <a:rPr lang="en-US" b="1" dirty="0" smtClean="0">
                <a:solidFill>
                  <a:srgbClr val="000066"/>
                </a:solidFill>
              </a:rPr>
              <a:t>Developing Marketing </a:t>
            </a:r>
            <a:br>
              <a:rPr lang="en-US" b="1" dirty="0" smtClean="0">
                <a:solidFill>
                  <a:srgbClr val="000066"/>
                </a:solidFill>
              </a:rPr>
            </a:br>
            <a:r>
              <a:rPr lang="en-US" b="1" dirty="0" smtClean="0">
                <a:solidFill>
                  <a:srgbClr val="000066"/>
                </a:solidFill>
              </a:rPr>
              <a:t>Strategies and Plans</a:t>
            </a: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LECTURE-4</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990600" y="1219200"/>
            <a:ext cx="6781800" cy="4724400"/>
          </a:xfrm>
        </p:spPr>
        <p:txBody>
          <a:bodyPr>
            <a:noAutofit/>
          </a:bodyPr>
          <a:lstStyle/>
          <a:p>
            <a:pPr>
              <a:buClr>
                <a:srgbClr val="000066"/>
              </a:buClr>
              <a:buFont typeface="Wingdings" pitchFamily="2" charset="2"/>
              <a:buChar char="§"/>
            </a:pPr>
            <a:r>
              <a:rPr lang="en-US" sz="2800" dirty="0" smtClean="0"/>
              <a:t>How is strategic planning carried out at different levels of the organization?</a:t>
            </a:r>
          </a:p>
          <a:p>
            <a:pPr>
              <a:buClr>
                <a:srgbClr val="000066"/>
              </a:buClr>
              <a:buFont typeface="Wingdings" pitchFamily="2" charset="2"/>
              <a:buChar char="§"/>
            </a:pPr>
            <a:endParaRPr lang="en-US" sz="2800" dirty="0" smtClean="0"/>
          </a:p>
          <a:p>
            <a:pPr>
              <a:buClr>
                <a:srgbClr val="000066"/>
              </a:buClr>
              <a:buFont typeface="Wingdings" pitchFamily="2" charset="2"/>
              <a:buChar char="§"/>
            </a:pPr>
            <a:r>
              <a:rPr lang="en-US" sz="2800" dirty="0" smtClean="0"/>
              <a:t>What does a marketing plan include?</a:t>
            </a:r>
          </a:p>
          <a:p>
            <a:pPr>
              <a:buClr>
                <a:srgbClr val="000066"/>
              </a:buClr>
              <a:buFont typeface="Wingdings" pitchFamily="2" charset="2"/>
              <a:buChar char="§"/>
            </a:pPr>
            <a:endParaRPr lang="en-US" sz="2800" dirty="0" smtClean="0"/>
          </a:p>
          <a:p>
            <a:pPr>
              <a:buClr>
                <a:srgbClr val="000066"/>
              </a:buClr>
              <a:buFont typeface="Wingdings" pitchFamily="2" charset="2"/>
              <a:buChar char="§"/>
            </a:pPr>
            <a:r>
              <a:rPr lang="en-US" sz="2800" dirty="0" smtClean="0"/>
              <a:t>Managing the Marketing Effort</a:t>
            </a:r>
          </a:p>
          <a:p>
            <a:pPr>
              <a:buClr>
                <a:srgbClr val="000066"/>
              </a:buClr>
              <a:buFont typeface="Wingdings" pitchFamily="2" charset="2"/>
              <a:buChar char="§"/>
            </a:pPr>
            <a:endParaRPr lang="en-US" sz="2800" dirty="0" smtClean="0"/>
          </a:p>
          <a:p>
            <a:pPr>
              <a:buClr>
                <a:srgbClr val="000066"/>
              </a:buClr>
              <a:buFont typeface="Wingdings" pitchFamily="2" charset="2"/>
              <a:buChar char="§"/>
            </a:pPr>
            <a:r>
              <a:rPr lang="en-US" sz="2800" dirty="0" smtClean="0"/>
              <a:t>Measuring and Managing Return on Marketing Investment</a:t>
            </a:r>
          </a:p>
        </p:txBody>
      </p:sp>
      <p:sp>
        <p:nvSpPr>
          <p:cNvPr id="14339" name="Text Placeholder 3"/>
          <p:cNvSpPr>
            <a:spLocks noGrp="1"/>
          </p:cNvSpPr>
          <p:nvPr>
            <p:ph type="body" sz="quarter" idx="13"/>
          </p:nvPr>
        </p:nvSpPr>
        <p:spPr>
          <a:xfrm>
            <a:off x="914400" y="5334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22" dur="500"/>
                                        <p:tgtEl>
                                          <p:spTgt spid="143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457200" y="274638"/>
            <a:ext cx="8229600" cy="1477962"/>
          </a:xfrm>
        </p:spPr>
        <p:txBody>
          <a:bodyPr>
            <a:normAutofit/>
          </a:bodyPr>
          <a:lstStyle/>
          <a:p>
            <a:r>
              <a:rPr lang="en-US" b="1" dirty="0" smtClean="0">
                <a:solidFill>
                  <a:srgbClr val="000066"/>
                </a:solidFill>
              </a:rPr>
              <a:t>Planning Marketing</a:t>
            </a:r>
            <a:br>
              <a:rPr lang="en-US" b="1" dirty="0" smtClean="0">
                <a:solidFill>
                  <a:srgbClr val="000066"/>
                </a:solidFill>
              </a:rPr>
            </a:br>
            <a:endParaRPr lang="en-US" b="1" dirty="0" smtClean="0">
              <a:solidFill>
                <a:srgbClr val="000066"/>
              </a:solidFill>
            </a:endParaRPr>
          </a:p>
        </p:txBody>
      </p:sp>
      <p:sp>
        <p:nvSpPr>
          <p:cNvPr id="45058" name="Rectangle 3"/>
          <p:cNvSpPr>
            <a:spLocks noGrp="1" noChangeArrowheads="1"/>
          </p:cNvSpPr>
          <p:nvPr>
            <p:ph type="body" sz="quarter" idx="13"/>
          </p:nvPr>
        </p:nvSpPr>
        <p:spPr>
          <a:xfrm>
            <a:off x="990600" y="1524000"/>
            <a:ext cx="7162800" cy="762000"/>
          </a:xfrm>
        </p:spPr>
        <p:txBody>
          <a:bodyPr>
            <a:normAutofit fontScale="92500"/>
          </a:bodyPr>
          <a:lstStyle/>
          <a:p>
            <a:r>
              <a:rPr lang="en-US" dirty="0" smtClean="0"/>
              <a:t>Partnering to Build Customer Relationships</a:t>
            </a:r>
          </a:p>
        </p:txBody>
      </p:sp>
      <p:sp>
        <p:nvSpPr>
          <p:cNvPr id="45059" name="Content Placeholder 5"/>
          <p:cNvSpPr>
            <a:spLocks noGrp="1"/>
          </p:cNvSpPr>
          <p:nvPr>
            <p:ph sz="half" idx="4294967295"/>
          </p:nvPr>
        </p:nvSpPr>
        <p:spPr>
          <a:xfrm>
            <a:off x="1295400" y="2438400"/>
            <a:ext cx="6858000" cy="3306763"/>
          </a:xfrm>
        </p:spPr>
        <p:txBody>
          <a:bodyPr>
            <a:normAutofit/>
          </a:bodyPr>
          <a:lstStyle/>
          <a:p>
            <a:pPr>
              <a:lnSpc>
                <a:spcPct val="90000"/>
              </a:lnSpc>
              <a:buFontTx/>
              <a:buNone/>
            </a:pPr>
            <a:r>
              <a:rPr lang="en-US" sz="2800" b="1" dirty="0" smtClean="0"/>
              <a:t>Value delivery network </a:t>
            </a:r>
            <a:r>
              <a:rPr lang="en-US" sz="2800" dirty="0" smtClean="0"/>
              <a:t>is made up of the company, suppliers, distributors, and ultimately customers who partner with each other to improve performance of the entire system</a:t>
            </a:r>
          </a:p>
          <a:p>
            <a:pPr>
              <a:lnSpc>
                <a:spcPct val="90000"/>
              </a:lnSpc>
            </a:pPr>
            <a:endParaRPr lang="en-US" sz="2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checkerboard(across)">
                                      <p:cBhvr>
                                        <p:cTn id="7" dur="500"/>
                                        <p:tgtEl>
                                          <p:spTgt spid="450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85800" y="152400"/>
            <a:ext cx="7772400" cy="1143000"/>
          </a:xfrm>
        </p:spPr>
        <p:txBody>
          <a:bodyPr/>
          <a:lstStyle/>
          <a:p>
            <a:pPr eaLnBrk="1" hangingPunct="1"/>
            <a:r>
              <a:rPr lang="en-US" sz="3200" b="1" dirty="0" smtClean="0">
                <a:solidFill>
                  <a:srgbClr val="000066"/>
                </a:solidFill>
              </a:rPr>
              <a:t>Marketing Strategy and </a:t>
            </a:r>
            <a:br>
              <a:rPr lang="en-US" sz="3200" b="1" dirty="0" smtClean="0">
                <a:solidFill>
                  <a:srgbClr val="000066"/>
                </a:solidFill>
              </a:rPr>
            </a:br>
            <a:r>
              <a:rPr lang="en-US" sz="3200" b="1" dirty="0" smtClean="0">
                <a:solidFill>
                  <a:srgbClr val="000066"/>
                </a:solidFill>
              </a:rPr>
              <a:t>the Marketing Mix</a:t>
            </a:r>
          </a:p>
        </p:txBody>
      </p:sp>
      <p:pic>
        <p:nvPicPr>
          <p:cNvPr id="47106" name="Picture 3" descr="fig02_04wo.jpg"/>
          <p:cNvPicPr>
            <a:picLocks noChangeAspect="1"/>
          </p:cNvPicPr>
          <p:nvPr/>
        </p:nvPicPr>
        <p:blipFill>
          <a:blip r:embed="rId3"/>
          <a:srcRect/>
          <a:stretch>
            <a:fillRect/>
          </a:stretch>
        </p:blipFill>
        <p:spPr bwMode="auto">
          <a:xfrm>
            <a:off x="1990725" y="1295400"/>
            <a:ext cx="5324475" cy="4953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7106"/>
                                        </p:tgtEl>
                                        <p:attrNameLst>
                                          <p:attrName>style.visibility</p:attrName>
                                        </p:attrNameLst>
                                      </p:cBhvr>
                                      <p:to>
                                        <p:strVal val="visible"/>
                                      </p:to>
                                    </p:set>
                                    <p:animEffect transition="in" filter="checkerboard(across)">
                                      <p:cBhvr>
                                        <p:cTn id="7" dur="500"/>
                                        <p:tgtEl>
                                          <p:spTgt spid="47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normAutofit fontScale="90000"/>
          </a:bodyPr>
          <a:lstStyle/>
          <a:p>
            <a:r>
              <a:rPr lang="en-US" b="1" dirty="0" smtClean="0">
                <a:solidFill>
                  <a:srgbClr val="000066"/>
                </a:solidFill>
              </a:rPr>
              <a:t>Marketing Strategy and the Marketing Mix</a:t>
            </a:r>
          </a:p>
        </p:txBody>
      </p:sp>
      <p:sp>
        <p:nvSpPr>
          <p:cNvPr id="49154" name="Content Placeholder 3"/>
          <p:cNvSpPr>
            <a:spLocks noGrp="1"/>
          </p:cNvSpPr>
          <p:nvPr>
            <p:ph idx="1"/>
          </p:nvPr>
        </p:nvSpPr>
        <p:spPr/>
        <p:txBody>
          <a:bodyPr>
            <a:normAutofit/>
          </a:bodyPr>
          <a:lstStyle/>
          <a:p>
            <a:pPr>
              <a:buFontTx/>
              <a:buNone/>
            </a:pPr>
            <a:r>
              <a:rPr lang="en-US" sz="2800" b="1" dirty="0" smtClean="0"/>
              <a:t>Market segmentation </a:t>
            </a:r>
            <a:r>
              <a:rPr lang="en-US" sz="2800" dirty="0" smtClean="0"/>
              <a:t>is the division of a market into distinct groups of buyers who have different needs, characteristics, or behavior and who might require separate products or marketing mixes</a:t>
            </a:r>
          </a:p>
          <a:p>
            <a:pPr>
              <a:buFontTx/>
              <a:buNone/>
            </a:pPr>
            <a:r>
              <a:rPr lang="en-US" sz="2800" b="1" dirty="0" smtClean="0"/>
              <a:t>Market segment </a:t>
            </a:r>
            <a:r>
              <a:rPr lang="en-US" sz="2800" dirty="0" smtClean="0"/>
              <a:t>is a group of consumers who respond in a similar way to a given set of marketing efforts</a:t>
            </a:r>
          </a:p>
          <a:p>
            <a:endParaRPr lang="en-US" sz="2800" dirty="0" smtClean="0"/>
          </a:p>
        </p:txBody>
      </p:sp>
      <p:sp>
        <p:nvSpPr>
          <p:cNvPr id="49155" name="Rectangle 3"/>
          <p:cNvSpPr>
            <a:spLocks noGrp="1" noChangeArrowheads="1"/>
          </p:cNvSpPr>
          <p:nvPr>
            <p:ph type="body" sz="quarter" idx="13"/>
          </p:nvPr>
        </p:nvSpPr>
        <p:spPr>
          <a:xfrm>
            <a:off x="381000" y="1295400"/>
            <a:ext cx="8534400" cy="381000"/>
          </a:xfrm>
        </p:spPr>
        <p:txBody>
          <a:bodyPr>
            <a:normAutofit fontScale="92500" lnSpcReduction="10000"/>
          </a:bodyPr>
          <a:lstStyle/>
          <a:p>
            <a:pPr>
              <a:lnSpc>
                <a:spcPct val="90000"/>
              </a:lnSpc>
            </a:pPr>
            <a:endParaRPr lang="en-US" sz="2400" smtClean="0"/>
          </a:p>
          <a:p>
            <a:pPr>
              <a:lnSpc>
                <a:spcPct val="90000"/>
              </a:lnSpc>
            </a:pPr>
            <a:endParaRPr lang="en-US" sz="240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9154">
                                            <p:txEl>
                                              <p:pRg st="0" end="0"/>
                                            </p:txEl>
                                          </p:spTgt>
                                        </p:tgtEl>
                                        <p:attrNameLst>
                                          <p:attrName>style.visibility</p:attrName>
                                        </p:attrNameLst>
                                      </p:cBhvr>
                                      <p:to>
                                        <p:strVal val="visible"/>
                                      </p:to>
                                    </p:set>
                                    <p:animEffect transition="in" filter="checkerboard(across)">
                                      <p:cBhvr>
                                        <p:cTn id="7" dur="500"/>
                                        <p:tgtEl>
                                          <p:spTgt spid="491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9154">
                                            <p:txEl>
                                              <p:pRg st="1" end="1"/>
                                            </p:txEl>
                                          </p:spTgt>
                                        </p:tgtEl>
                                        <p:attrNameLst>
                                          <p:attrName>style.visibility</p:attrName>
                                        </p:attrNameLst>
                                      </p:cBhvr>
                                      <p:to>
                                        <p:strVal val="visible"/>
                                      </p:to>
                                    </p:set>
                                    <p:animEffect transition="in" filter="checkerboard(across)">
                                      <p:cBhvr>
                                        <p:cTn id="12" dur="500"/>
                                        <p:tgtEl>
                                          <p:spTgt spid="4915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normAutofit fontScale="90000"/>
          </a:bodyPr>
          <a:lstStyle/>
          <a:p>
            <a:r>
              <a:rPr lang="en-US" b="1" dirty="0" smtClean="0">
                <a:solidFill>
                  <a:srgbClr val="000066"/>
                </a:solidFill>
              </a:rPr>
              <a:t>Marketing Strategy and the Marketing Mix</a:t>
            </a:r>
          </a:p>
        </p:txBody>
      </p:sp>
      <p:sp>
        <p:nvSpPr>
          <p:cNvPr id="51202" name="Content Placeholder 4"/>
          <p:cNvSpPr>
            <a:spLocks noGrp="1"/>
          </p:cNvSpPr>
          <p:nvPr>
            <p:ph idx="1"/>
          </p:nvPr>
        </p:nvSpPr>
        <p:spPr>
          <a:xfrm>
            <a:off x="609600" y="2819400"/>
            <a:ext cx="7772400" cy="3505200"/>
          </a:xfrm>
        </p:spPr>
        <p:txBody>
          <a:bodyPr>
            <a:normAutofit/>
          </a:bodyPr>
          <a:lstStyle/>
          <a:p>
            <a:pPr algn="ctr">
              <a:buFontTx/>
              <a:buNone/>
            </a:pPr>
            <a:r>
              <a:rPr lang="en-US" sz="2800" b="1" dirty="0" smtClean="0"/>
              <a:t>Market targeting </a:t>
            </a:r>
          </a:p>
          <a:p>
            <a:pPr algn="ctr">
              <a:buFontTx/>
              <a:buNone/>
            </a:pPr>
            <a:r>
              <a:rPr lang="en-US" sz="2800" dirty="0" smtClean="0"/>
              <a:t>is the process of evaluating each market segment’s attractiveness and selecting one or more segments to enter</a:t>
            </a:r>
          </a:p>
        </p:txBody>
      </p:sp>
      <p:sp>
        <p:nvSpPr>
          <p:cNvPr id="51203" name="Rectangle 3"/>
          <p:cNvSpPr>
            <a:spLocks noGrp="1" noChangeArrowheads="1"/>
          </p:cNvSpPr>
          <p:nvPr>
            <p:ph type="body" sz="quarter" idx="13"/>
          </p:nvPr>
        </p:nvSpPr>
        <p:spPr>
          <a:xfrm>
            <a:off x="152400" y="1676400"/>
            <a:ext cx="8763000" cy="990600"/>
          </a:xfrm>
        </p:spPr>
        <p:txBody>
          <a:bodyPr>
            <a:normAutofit/>
          </a:bodyPr>
          <a:lstStyle/>
          <a:p>
            <a:r>
              <a:rPr lang="en-US" dirty="0" smtClean="0"/>
              <a:t>Market Targeting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1202">
                                            <p:txEl>
                                              <p:pRg st="0" end="0"/>
                                            </p:txEl>
                                          </p:spTgt>
                                        </p:tgtEl>
                                        <p:attrNameLst>
                                          <p:attrName>style.visibility</p:attrName>
                                        </p:attrNameLst>
                                      </p:cBhvr>
                                      <p:to>
                                        <p:strVal val="visible"/>
                                      </p:to>
                                    </p:set>
                                    <p:animEffect transition="in" filter="checkerboard(across)">
                                      <p:cBhvr>
                                        <p:cTn id="7" dur="500"/>
                                        <p:tgtEl>
                                          <p:spTgt spid="51202">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1202">
                                            <p:txEl>
                                              <p:pRg st="1" end="1"/>
                                            </p:txEl>
                                          </p:spTgt>
                                        </p:tgtEl>
                                        <p:attrNameLst>
                                          <p:attrName>style.visibility</p:attrName>
                                        </p:attrNameLst>
                                      </p:cBhvr>
                                      <p:to>
                                        <p:strVal val="visible"/>
                                      </p:to>
                                    </p:set>
                                    <p:animEffect transition="in" filter="checkerboard(across)">
                                      <p:cBhvr>
                                        <p:cTn id="10" dur="500"/>
                                        <p:tgtEl>
                                          <p:spTgt spid="5120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lstStyle/>
          <a:p>
            <a:pPr eaLnBrk="1" hangingPunct="1"/>
            <a:r>
              <a:rPr lang="en-US" sz="3200" b="1" dirty="0" smtClean="0">
                <a:solidFill>
                  <a:srgbClr val="000066"/>
                </a:solidFill>
              </a:rPr>
              <a:t>Marketing Strategy and the Marketing Mix</a:t>
            </a:r>
            <a:endParaRPr lang="en-US" b="1" dirty="0" smtClean="0">
              <a:solidFill>
                <a:srgbClr val="000066"/>
              </a:solidFill>
            </a:endParaRPr>
          </a:p>
        </p:txBody>
      </p:sp>
      <p:sp>
        <p:nvSpPr>
          <p:cNvPr id="53251" name="Content Placeholder 6"/>
          <p:cNvSpPr>
            <a:spLocks noGrp="1"/>
          </p:cNvSpPr>
          <p:nvPr>
            <p:ph sz="half" idx="4294967295"/>
          </p:nvPr>
        </p:nvSpPr>
        <p:spPr>
          <a:xfrm>
            <a:off x="609600" y="1600200"/>
            <a:ext cx="7543800" cy="3916363"/>
          </a:xfrm>
        </p:spPr>
        <p:txBody>
          <a:bodyPr>
            <a:normAutofit/>
          </a:bodyPr>
          <a:lstStyle/>
          <a:p>
            <a:pPr eaLnBrk="1" hangingPunct="1">
              <a:buFontTx/>
              <a:buNone/>
            </a:pPr>
            <a:r>
              <a:rPr lang="en-US" sz="2800" b="1" dirty="0" smtClean="0"/>
              <a:t>Market positioning </a:t>
            </a:r>
            <a:r>
              <a:rPr lang="en-US" sz="2800" dirty="0" smtClean="0"/>
              <a:t>is the arranging for a product to occupy a clear, distinctive, and desirable place relative to competing products in the minds of the target consumer</a:t>
            </a:r>
          </a:p>
          <a:p>
            <a:pPr eaLnBrk="1" hangingPunct="1">
              <a:buFontTx/>
              <a:buNone/>
            </a:pPr>
            <a:r>
              <a:rPr lang="en-US" sz="2800" dirty="0" smtClean="0"/>
              <a:t>Whole marketing plan supports the positioning strategy</a:t>
            </a:r>
          </a:p>
          <a:p>
            <a:pPr eaLnBrk="1" hangingPunct="1"/>
            <a:endParaRPr lang="en-US" sz="2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checkerboard(across)">
                                      <p:cBhvr>
                                        <p:cTn id="7" dur="500"/>
                                        <p:tgtEl>
                                          <p:spTgt spid="532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3251">
                                            <p:txEl>
                                              <p:pRg st="1" end="1"/>
                                            </p:txEl>
                                          </p:spTgt>
                                        </p:tgtEl>
                                        <p:attrNameLst>
                                          <p:attrName>style.visibility</p:attrName>
                                        </p:attrNameLst>
                                      </p:cBhvr>
                                      <p:to>
                                        <p:strVal val="visible"/>
                                      </p:to>
                                    </p:set>
                                    <p:animEffect transition="in" filter="checkerboard(across)">
                                      <p:cBhvr>
                                        <p:cTn id="12" dur="500"/>
                                        <p:tgtEl>
                                          <p:spTgt spid="532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normAutofit fontScale="90000"/>
          </a:bodyPr>
          <a:lstStyle/>
          <a:p>
            <a:r>
              <a:rPr lang="en-US" b="1" dirty="0" smtClean="0">
                <a:solidFill>
                  <a:srgbClr val="000066"/>
                </a:solidFill>
              </a:rPr>
              <a:t>Marketing Strategy and the Marketing Mix</a:t>
            </a:r>
          </a:p>
        </p:txBody>
      </p:sp>
      <p:sp>
        <p:nvSpPr>
          <p:cNvPr id="55298" name="Content Placeholder 2"/>
          <p:cNvSpPr>
            <a:spLocks noGrp="1"/>
          </p:cNvSpPr>
          <p:nvPr>
            <p:ph idx="1"/>
          </p:nvPr>
        </p:nvSpPr>
        <p:spPr>
          <a:xfrm>
            <a:off x="457200" y="2438401"/>
            <a:ext cx="8229600" cy="2743200"/>
          </a:xfrm>
        </p:spPr>
        <p:txBody>
          <a:bodyPr>
            <a:normAutofit/>
          </a:bodyPr>
          <a:lstStyle/>
          <a:p>
            <a:pPr>
              <a:buClr>
                <a:srgbClr val="000066"/>
              </a:buClr>
              <a:buFont typeface="Wingdings" pitchFamily="2" charset="2"/>
              <a:buChar char="§"/>
            </a:pPr>
            <a:r>
              <a:rPr lang="en-US" sz="2800" dirty="0" smtClean="0"/>
              <a:t>Differentiation begins the positioning process</a:t>
            </a:r>
          </a:p>
          <a:p>
            <a:pPr>
              <a:buClr>
                <a:srgbClr val="000066"/>
              </a:buClr>
              <a:buFont typeface="Wingdings" pitchFamily="2" charset="2"/>
              <a:buChar char="§"/>
            </a:pPr>
            <a:r>
              <a:rPr lang="en-US" sz="2800" dirty="0" smtClean="0"/>
              <a:t>Whole marketing plan supports the positioning strategy</a:t>
            </a:r>
          </a:p>
          <a:p>
            <a:pPr>
              <a:buClr>
                <a:srgbClr val="000066"/>
              </a:buClr>
              <a:buFont typeface="Wingdings" pitchFamily="2" charset="2"/>
              <a:buChar char="§"/>
            </a:pPr>
            <a:endParaRPr lang="en-US"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checkerboard(across)">
                                      <p:cBhvr>
                                        <p:cTn id="7" dur="500"/>
                                        <p:tgtEl>
                                          <p:spTgt spid="552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5298">
                                            <p:txEl>
                                              <p:pRg st="1" end="1"/>
                                            </p:txEl>
                                          </p:spTgt>
                                        </p:tgtEl>
                                        <p:attrNameLst>
                                          <p:attrName>style.visibility</p:attrName>
                                        </p:attrNameLst>
                                      </p:cBhvr>
                                      <p:to>
                                        <p:strVal val="visible"/>
                                      </p:to>
                                    </p:set>
                                    <p:animEffect transition="in" filter="checkerboard(across)">
                                      <p:cBhvr>
                                        <p:cTn id="12" dur="500"/>
                                        <p:tgtEl>
                                          <p:spTgt spid="5529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r>
              <a:rPr lang="en-US" sz="3200" b="1" dirty="0" smtClean="0">
                <a:solidFill>
                  <a:srgbClr val="000066"/>
                </a:solidFill>
              </a:rPr>
              <a:t>Marketing Strategy and the Marketing Mix</a:t>
            </a:r>
          </a:p>
        </p:txBody>
      </p:sp>
      <p:sp>
        <p:nvSpPr>
          <p:cNvPr id="57346" name="Content Placeholder 3"/>
          <p:cNvSpPr>
            <a:spLocks noGrp="1"/>
          </p:cNvSpPr>
          <p:nvPr>
            <p:ph idx="1"/>
          </p:nvPr>
        </p:nvSpPr>
        <p:spPr>
          <a:xfrm>
            <a:off x="685800" y="2971800"/>
            <a:ext cx="7772400" cy="2895600"/>
          </a:xfrm>
        </p:spPr>
        <p:txBody>
          <a:bodyPr>
            <a:normAutofit/>
          </a:bodyPr>
          <a:lstStyle/>
          <a:p>
            <a:pPr>
              <a:buFontTx/>
              <a:buNone/>
            </a:pPr>
            <a:r>
              <a:rPr lang="en-US" sz="2800" b="1" dirty="0" smtClean="0"/>
              <a:t>Marketing mix </a:t>
            </a:r>
            <a:r>
              <a:rPr lang="en-US" sz="2800" dirty="0" smtClean="0"/>
              <a:t>is the set of controllable tactical marketing tools—product, price, place, and promotion—that the firm blends to produce the response it wants in the target market</a:t>
            </a:r>
          </a:p>
          <a:p>
            <a:endParaRPr lang="en-US" sz="2800" dirty="0" smtClean="0"/>
          </a:p>
        </p:txBody>
      </p:sp>
      <p:sp>
        <p:nvSpPr>
          <p:cNvPr id="57347" name="Rectangle 3"/>
          <p:cNvSpPr>
            <a:spLocks noGrp="1" noChangeArrowheads="1"/>
          </p:cNvSpPr>
          <p:nvPr>
            <p:ph type="body" sz="quarter" idx="13"/>
          </p:nvPr>
        </p:nvSpPr>
        <p:spPr>
          <a:xfrm>
            <a:off x="914400" y="1524000"/>
            <a:ext cx="7162800" cy="533400"/>
          </a:xfrm>
        </p:spPr>
        <p:txBody>
          <a:bodyPr/>
          <a:lstStyle/>
          <a:p>
            <a:r>
              <a:rPr lang="en-US" smtClean="0"/>
              <a:t>Developing an Integrated Marketing Mix</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7346">
                                            <p:txEl>
                                              <p:pRg st="0" end="0"/>
                                            </p:txEl>
                                          </p:spTgt>
                                        </p:tgtEl>
                                        <p:attrNameLst>
                                          <p:attrName>style.visibility</p:attrName>
                                        </p:attrNameLst>
                                      </p:cBhvr>
                                      <p:to>
                                        <p:strVal val="visible"/>
                                      </p:to>
                                    </p:set>
                                    <p:animEffect transition="in" filter="checkerboard(across)">
                                      <p:cBhvr>
                                        <p:cTn id="7" dur="500"/>
                                        <p:tgtEl>
                                          <p:spTgt spid="573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lstStyle/>
          <a:p>
            <a:pPr eaLnBrk="1" hangingPunct="1"/>
            <a:r>
              <a:rPr lang="en-US" sz="3200" b="1" dirty="0" smtClean="0">
                <a:solidFill>
                  <a:srgbClr val="000066"/>
                </a:solidFill>
              </a:rPr>
              <a:t>Marketing Strategy and the Marketing Mix</a:t>
            </a:r>
          </a:p>
        </p:txBody>
      </p:sp>
      <p:sp>
        <p:nvSpPr>
          <p:cNvPr id="59394" name="Text Placeholder 6"/>
          <p:cNvSpPr>
            <a:spLocks noGrp="1"/>
          </p:cNvSpPr>
          <p:nvPr>
            <p:ph type="body" sz="quarter" idx="13"/>
          </p:nvPr>
        </p:nvSpPr>
        <p:spPr>
          <a:xfrm>
            <a:off x="914400" y="1600200"/>
            <a:ext cx="7162800" cy="381000"/>
          </a:xfrm>
        </p:spPr>
        <p:txBody>
          <a:bodyPr>
            <a:normAutofit fontScale="77500" lnSpcReduction="20000"/>
          </a:bodyPr>
          <a:lstStyle/>
          <a:p>
            <a:pPr eaLnBrk="1" hangingPunct="1"/>
            <a:r>
              <a:rPr lang="en-US" smtClean="0"/>
              <a:t>Developing an Integrated Marketing Mix</a:t>
            </a:r>
          </a:p>
          <a:p>
            <a:pPr eaLnBrk="1" hangingPunct="1"/>
            <a:endParaRPr lang="en-US" smtClean="0"/>
          </a:p>
        </p:txBody>
      </p:sp>
      <p:pic>
        <p:nvPicPr>
          <p:cNvPr id="59395" name="Picture 4" descr="fig02_05wo.jpg"/>
          <p:cNvPicPr>
            <a:picLocks noChangeAspect="1"/>
          </p:cNvPicPr>
          <p:nvPr/>
        </p:nvPicPr>
        <p:blipFill>
          <a:blip r:embed="rId3"/>
          <a:srcRect/>
          <a:stretch>
            <a:fillRect/>
          </a:stretch>
        </p:blipFill>
        <p:spPr bwMode="auto">
          <a:xfrm>
            <a:off x="2057400" y="2209800"/>
            <a:ext cx="4643438" cy="4038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9395"/>
                                        </p:tgtEl>
                                        <p:attrNameLst>
                                          <p:attrName>style.visibility</p:attrName>
                                        </p:attrNameLst>
                                      </p:cBhvr>
                                      <p:to>
                                        <p:strVal val="visible"/>
                                      </p:to>
                                    </p:set>
                                    <p:animEffect transition="in" filter="checkerboard(across)">
                                      <p:cBhvr>
                                        <p:cTn id="7" dur="500"/>
                                        <p:tgtEl>
                                          <p:spTgt spid="59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228600" y="609600"/>
            <a:ext cx="8686800" cy="1143000"/>
          </a:xfrm>
        </p:spPr>
        <p:txBody>
          <a:bodyPr>
            <a:normAutofit/>
          </a:bodyPr>
          <a:lstStyle/>
          <a:p>
            <a:r>
              <a:rPr lang="en-US" sz="4000" b="1" dirty="0" smtClean="0">
                <a:solidFill>
                  <a:srgbClr val="000066"/>
                </a:solidFill>
              </a:rPr>
              <a:t>Managing the Marketing Effort</a:t>
            </a:r>
          </a:p>
        </p:txBody>
      </p:sp>
      <p:pic>
        <p:nvPicPr>
          <p:cNvPr id="61442" name="Picture 3" descr="fig02_06wo.jpg"/>
          <p:cNvPicPr>
            <a:picLocks noChangeAspect="1"/>
          </p:cNvPicPr>
          <p:nvPr/>
        </p:nvPicPr>
        <p:blipFill>
          <a:blip r:embed="rId3"/>
          <a:srcRect/>
          <a:stretch>
            <a:fillRect/>
          </a:stretch>
        </p:blipFill>
        <p:spPr bwMode="auto">
          <a:xfrm>
            <a:off x="533400" y="1757363"/>
            <a:ext cx="7924800" cy="39497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1442"/>
                                        </p:tgtEl>
                                        <p:attrNameLst>
                                          <p:attrName>style.visibility</p:attrName>
                                        </p:attrNameLst>
                                      </p:cBhvr>
                                      <p:to>
                                        <p:strVal val="visible"/>
                                      </p:to>
                                    </p:set>
                                    <p:animEffect transition="in" filter="checkerboard(across)">
                                      <p:cBhvr>
                                        <p:cTn id="7" dur="500"/>
                                        <p:tgtEl>
                                          <p:spTgt spid="61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0" y="304800"/>
            <a:ext cx="8839200" cy="762000"/>
          </a:xfrm>
        </p:spPr>
        <p:txBody>
          <a:bodyPr/>
          <a:lstStyle/>
          <a:p>
            <a:r>
              <a:rPr lang="en-US" b="1" dirty="0" smtClean="0">
                <a:solidFill>
                  <a:srgbClr val="000066"/>
                </a:solidFill>
              </a:rPr>
              <a:t>Managing the Marketing Effort</a:t>
            </a:r>
          </a:p>
        </p:txBody>
      </p:sp>
      <p:sp>
        <p:nvSpPr>
          <p:cNvPr id="63490" name="Rectangle 3"/>
          <p:cNvSpPr>
            <a:spLocks noGrp="1" noChangeArrowheads="1"/>
          </p:cNvSpPr>
          <p:nvPr>
            <p:ph type="body" sz="quarter" idx="13"/>
          </p:nvPr>
        </p:nvSpPr>
        <p:spPr>
          <a:xfrm>
            <a:off x="914400" y="1219200"/>
            <a:ext cx="7162800" cy="762000"/>
          </a:xfrm>
        </p:spPr>
        <p:txBody>
          <a:bodyPr>
            <a:normAutofit/>
          </a:bodyPr>
          <a:lstStyle/>
          <a:p>
            <a:r>
              <a:rPr lang="en-US" dirty="0" smtClean="0"/>
              <a:t>Marketing Analysis – SWOT Analysis</a:t>
            </a:r>
          </a:p>
        </p:txBody>
      </p:sp>
      <p:pic>
        <p:nvPicPr>
          <p:cNvPr id="63491" name="Picture 4" descr="fig02_07wo.jpg"/>
          <p:cNvPicPr>
            <a:picLocks noChangeAspect="1"/>
          </p:cNvPicPr>
          <p:nvPr/>
        </p:nvPicPr>
        <p:blipFill>
          <a:blip r:embed="rId3"/>
          <a:srcRect/>
          <a:stretch>
            <a:fillRect/>
          </a:stretch>
        </p:blipFill>
        <p:spPr bwMode="auto">
          <a:xfrm>
            <a:off x="533400" y="2162175"/>
            <a:ext cx="7848600" cy="39338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3491"/>
                                        </p:tgtEl>
                                        <p:attrNameLst>
                                          <p:attrName>style.visibility</p:attrName>
                                        </p:attrNameLst>
                                      </p:cBhvr>
                                      <p:to>
                                        <p:strVal val="visible"/>
                                      </p:to>
                                    </p:set>
                                    <p:animEffect transition="in" filter="checkerboard(across)">
                                      <p:cBhvr>
                                        <p:cTn id="7" dur="500"/>
                                        <p:tgtEl>
                                          <p:spTgt spid="63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What is a Marketing Plan?</a:t>
            </a:r>
          </a:p>
        </p:txBody>
      </p:sp>
      <p:sp>
        <p:nvSpPr>
          <p:cNvPr id="24580" name="Rectangle 3"/>
          <p:cNvSpPr>
            <a:spLocks noGrp="1" noChangeArrowheads="1"/>
          </p:cNvSpPr>
          <p:nvPr>
            <p:ph type="body" idx="1"/>
          </p:nvPr>
        </p:nvSpPr>
        <p:spPr>
          <a:xfrm>
            <a:off x="457200" y="1371600"/>
            <a:ext cx="8077200" cy="4759325"/>
          </a:xfrm>
        </p:spPr>
        <p:txBody>
          <a:bodyPr>
            <a:normAutofit/>
          </a:bodyPr>
          <a:lstStyle/>
          <a:p>
            <a:pPr indent="4763" algn="ctr" eaLnBrk="1" hangingPunct="1">
              <a:buFontTx/>
              <a:buNone/>
            </a:pPr>
            <a:endParaRPr lang="en-US" sz="2800" dirty="0" smtClean="0"/>
          </a:p>
          <a:p>
            <a:pPr indent="4763" algn="ctr" eaLnBrk="1" hangingPunct="1">
              <a:buFontTx/>
              <a:buNone/>
            </a:pPr>
            <a:endParaRPr lang="en-US" sz="2800" dirty="0" smtClean="0"/>
          </a:p>
          <a:p>
            <a:pPr indent="4763" algn="ctr" eaLnBrk="1" hangingPunct="1">
              <a:buFontTx/>
              <a:buNone/>
            </a:pPr>
            <a:r>
              <a:rPr lang="en-US" sz="2800" b="0" dirty="0" smtClean="0"/>
              <a:t>A marketing plan is the central instrument for directing and coordinating the marketing effort. </a:t>
            </a:r>
          </a:p>
          <a:p>
            <a:pPr indent="4763" algn="ctr" eaLnBrk="1" hangingPunct="1">
              <a:buFontTx/>
              <a:buNone/>
            </a:pPr>
            <a:r>
              <a:rPr lang="en-US" sz="2800" b="0" dirty="0" smtClean="0"/>
              <a:t>It operates at a strategic and tactical level.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checkerboard(across)">
                                      <p:cBhvr>
                                        <p:cTn id="7" dur="500"/>
                                        <p:tgtEl>
                                          <p:spTgt spid="2457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4580">
                                            <p:txEl>
                                              <p:pRg st="2" end="2"/>
                                            </p:txEl>
                                          </p:spTgt>
                                        </p:tgtEl>
                                        <p:attrNameLst>
                                          <p:attrName>style.visibility</p:attrName>
                                        </p:attrNameLst>
                                      </p:cBhvr>
                                      <p:to>
                                        <p:strVal val="visible"/>
                                      </p:to>
                                    </p:set>
                                    <p:animEffect transition="in" filter="checkerboard(across)">
                                      <p:cBhvr>
                                        <p:cTn id="12" dur="500"/>
                                        <p:tgtEl>
                                          <p:spTgt spid="2458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4580">
                                            <p:txEl>
                                              <p:pRg st="3" end="3"/>
                                            </p:txEl>
                                          </p:spTgt>
                                        </p:tgtEl>
                                        <p:attrNameLst>
                                          <p:attrName>style.visibility</p:attrName>
                                        </p:attrNameLst>
                                      </p:cBhvr>
                                      <p:to>
                                        <p:strVal val="visible"/>
                                      </p:to>
                                    </p:set>
                                    <p:animEffect transition="in" filter="checkerboard(across)">
                                      <p:cBhvr>
                                        <p:cTn id="17" dur="500"/>
                                        <p:tgtEl>
                                          <p:spTgt spid="2458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Levels of a Marketing Plan</a:t>
            </a:r>
          </a:p>
        </p:txBody>
      </p:sp>
      <p:sp>
        <p:nvSpPr>
          <p:cNvPr id="25604" name="Rectangle 3"/>
          <p:cNvSpPr>
            <a:spLocks noGrp="1" noChangeArrowheads="1"/>
          </p:cNvSpPr>
          <p:nvPr>
            <p:ph type="body" sz="half" idx="1"/>
          </p:nvPr>
        </p:nvSpPr>
        <p:spPr>
          <a:xfrm>
            <a:off x="762000" y="1881188"/>
            <a:ext cx="3778250" cy="4291012"/>
          </a:xfrm>
          <a:ln w="57150">
            <a:solidFill>
              <a:srgbClr val="CCCC00"/>
            </a:solidFill>
          </a:ln>
        </p:spPr>
        <p:txBody>
          <a:bodyPr>
            <a:normAutofit/>
          </a:bodyPr>
          <a:lstStyle/>
          <a:p>
            <a:pPr eaLnBrk="1" hangingPunct="1"/>
            <a:r>
              <a:rPr lang="en-US" b="1" dirty="0" smtClean="0">
                <a:solidFill>
                  <a:srgbClr val="000066"/>
                </a:solidFill>
              </a:rPr>
              <a:t>Strategic</a:t>
            </a:r>
          </a:p>
          <a:p>
            <a:pPr lvl="1" eaLnBrk="1" hangingPunct="1"/>
            <a:r>
              <a:rPr lang="en-US" sz="2800" b="0" dirty="0" smtClean="0"/>
              <a:t>Target marketing decisions</a:t>
            </a:r>
          </a:p>
          <a:p>
            <a:pPr lvl="1" eaLnBrk="1" hangingPunct="1"/>
            <a:r>
              <a:rPr lang="en-US" sz="2800" b="0" dirty="0" smtClean="0"/>
              <a:t>Value proposition</a:t>
            </a:r>
          </a:p>
          <a:p>
            <a:pPr lvl="1" eaLnBrk="1" hangingPunct="1"/>
            <a:r>
              <a:rPr lang="en-US" sz="2800" b="0" dirty="0" smtClean="0"/>
              <a:t>Analysis of marketing opportunities</a:t>
            </a:r>
          </a:p>
        </p:txBody>
      </p:sp>
      <p:sp>
        <p:nvSpPr>
          <p:cNvPr id="25605" name="Rectangle 4"/>
          <p:cNvSpPr>
            <a:spLocks noGrp="1" noChangeArrowheads="1"/>
          </p:cNvSpPr>
          <p:nvPr>
            <p:ph type="body" sz="half" idx="2"/>
          </p:nvPr>
        </p:nvSpPr>
        <p:spPr>
          <a:xfrm>
            <a:off x="4679950" y="1881188"/>
            <a:ext cx="3778250" cy="4291012"/>
          </a:xfrm>
          <a:ln w="57150">
            <a:solidFill>
              <a:srgbClr val="CCCC00"/>
            </a:solidFill>
          </a:ln>
        </p:spPr>
        <p:txBody>
          <a:bodyPr>
            <a:normAutofit/>
          </a:bodyPr>
          <a:lstStyle/>
          <a:p>
            <a:pPr eaLnBrk="1" hangingPunct="1"/>
            <a:r>
              <a:rPr lang="en-US" b="1" dirty="0" smtClean="0">
                <a:solidFill>
                  <a:srgbClr val="000066"/>
                </a:solidFill>
              </a:rPr>
              <a:t>Tactical</a:t>
            </a:r>
          </a:p>
          <a:p>
            <a:pPr lvl="1" eaLnBrk="1" hangingPunct="1"/>
            <a:r>
              <a:rPr lang="en-US" sz="2800" b="0" dirty="0" smtClean="0"/>
              <a:t>Product features</a:t>
            </a:r>
          </a:p>
          <a:p>
            <a:pPr lvl="1" eaLnBrk="1" hangingPunct="1"/>
            <a:r>
              <a:rPr lang="en-US" sz="2800" b="0" dirty="0" smtClean="0"/>
              <a:t>Promotion</a:t>
            </a:r>
          </a:p>
          <a:p>
            <a:pPr lvl="1" eaLnBrk="1" hangingPunct="1"/>
            <a:r>
              <a:rPr lang="en-US" sz="2800" b="0" dirty="0" smtClean="0"/>
              <a:t>Merchandising</a:t>
            </a:r>
          </a:p>
          <a:p>
            <a:pPr lvl="1" eaLnBrk="1" hangingPunct="1"/>
            <a:r>
              <a:rPr lang="en-US" sz="2800" b="0" dirty="0" smtClean="0"/>
              <a:t>Pricing</a:t>
            </a:r>
          </a:p>
          <a:p>
            <a:pPr lvl="1" eaLnBrk="1" hangingPunct="1"/>
            <a:r>
              <a:rPr lang="en-US" sz="2800" b="0" dirty="0" smtClean="0"/>
              <a:t>Sales channels</a:t>
            </a:r>
          </a:p>
          <a:p>
            <a:pPr lvl="1" eaLnBrk="1" hangingPunct="1"/>
            <a:r>
              <a:rPr lang="en-US" sz="2800" b="0" dirty="0" smtClean="0"/>
              <a:t>Service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checkerboard(across)">
                                      <p:cBhvr>
                                        <p:cTn id="7" dur="500"/>
                                        <p:tgtEl>
                                          <p:spTgt spid="25603"/>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5604">
                                            <p:bg/>
                                          </p:spTgt>
                                        </p:tgtEl>
                                        <p:attrNameLst>
                                          <p:attrName>style.visibility</p:attrName>
                                        </p:attrNameLst>
                                      </p:cBhvr>
                                      <p:to>
                                        <p:strVal val="visible"/>
                                      </p:to>
                                    </p:set>
                                    <p:animEffect transition="in" filter="checkerboard(across)">
                                      <p:cBhvr>
                                        <p:cTn id="10" dur="500"/>
                                        <p:tgtEl>
                                          <p:spTgt spid="25604">
                                            <p:bg/>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25604">
                                            <p:txEl>
                                              <p:pRg st="0" end="0"/>
                                            </p:txEl>
                                          </p:spTgt>
                                        </p:tgtEl>
                                        <p:attrNameLst>
                                          <p:attrName>style.visibility</p:attrName>
                                        </p:attrNameLst>
                                      </p:cBhvr>
                                      <p:to>
                                        <p:strVal val="visible"/>
                                      </p:to>
                                    </p:set>
                                    <p:animEffect transition="in" filter="checkerboard(across)">
                                      <p:cBhvr>
                                        <p:cTn id="15" dur="500"/>
                                        <p:tgtEl>
                                          <p:spTgt spid="2560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25604">
                                            <p:txEl>
                                              <p:pRg st="1" end="1"/>
                                            </p:txEl>
                                          </p:spTgt>
                                        </p:tgtEl>
                                        <p:attrNameLst>
                                          <p:attrName>style.visibility</p:attrName>
                                        </p:attrNameLst>
                                      </p:cBhvr>
                                      <p:to>
                                        <p:strVal val="visible"/>
                                      </p:to>
                                    </p:set>
                                    <p:animEffect transition="in" filter="checkerboard(across)">
                                      <p:cBhvr>
                                        <p:cTn id="20" dur="500"/>
                                        <p:tgtEl>
                                          <p:spTgt spid="2560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25604">
                                            <p:txEl>
                                              <p:pRg st="2" end="2"/>
                                            </p:txEl>
                                          </p:spTgt>
                                        </p:tgtEl>
                                        <p:attrNameLst>
                                          <p:attrName>style.visibility</p:attrName>
                                        </p:attrNameLst>
                                      </p:cBhvr>
                                      <p:to>
                                        <p:strVal val="visible"/>
                                      </p:to>
                                    </p:set>
                                    <p:animEffect transition="in" filter="checkerboard(across)">
                                      <p:cBhvr>
                                        <p:cTn id="25" dur="500"/>
                                        <p:tgtEl>
                                          <p:spTgt spid="2560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25604">
                                            <p:txEl>
                                              <p:pRg st="3" end="3"/>
                                            </p:txEl>
                                          </p:spTgt>
                                        </p:tgtEl>
                                        <p:attrNameLst>
                                          <p:attrName>style.visibility</p:attrName>
                                        </p:attrNameLst>
                                      </p:cBhvr>
                                      <p:to>
                                        <p:strVal val="visible"/>
                                      </p:to>
                                    </p:set>
                                    <p:animEffect transition="in" filter="checkerboard(across)">
                                      <p:cBhvr>
                                        <p:cTn id="30" dur="500"/>
                                        <p:tgtEl>
                                          <p:spTgt spid="2560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25605">
                                            <p:bg/>
                                          </p:spTgt>
                                        </p:tgtEl>
                                        <p:attrNameLst>
                                          <p:attrName>style.visibility</p:attrName>
                                        </p:attrNameLst>
                                      </p:cBhvr>
                                      <p:to>
                                        <p:strVal val="visible"/>
                                      </p:to>
                                    </p:set>
                                    <p:animEffect transition="in" filter="checkerboard(across)">
                                      <p:cBhvr>
                                        <p:cTn id="35" dur="500"/>
                                        <p:tgtEl>
                                          <p:spTgt spid="25605">
                                            <p:bg/>
                                          </p:spTgt>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nodeType="clickEffect">
                                  <p:stCondLst>
                                    <p:cond delay="0"/>
                                  </p:stCondLst>
                                  <p:childTnLst>
                                    <p:set>
                                      <p:cBhvr>
                                        <p:cTn id="39" dur="1" fill="hold">
                                          <p:stCondLst>
                                            <p:cond delay="0"/>
                                          </p:stCondLst>
                                        </p:cTn>
                                        <p:tgtEl>
                                          <p:spTgt spid="25605">
                                            <p:txEl>
                                              <p:pRg st="0" end="0"/>
                                            </p:txEl>
                                          </p:spTgt>
                                        </p:tgtEl>
                                        <p:attrNameLst>
                                          <p:attrName>style.visibility</p:attrName>
                                        </p:attrNameLst>
                                      </p:cBhvr>
                                      <p:to>
                                        <p:strVal val="visible"/>
                                      </p:to>
                                    </p:set>
                                    <p:animEffect transition="in" filter="checkerboard(across)">
                                      <p:cBhvr>
                                        <p:cTn id="40" dur="500"/>
                                        <p:tgtEl>
                                          <p:spTgt spid="25605">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nodeType="clickEffect">
                                  <p:stCondLst>
                                    <p:cond delay="0"/>
                                  </p:stCondLst>
                                  <p:childTnLst>
                                    <p:set>
                                      <p:cBhvr>
                                        <p:cTn id="44" dur="1" fill="hold">
                                          <p:stCondLst>
                                            <p:cond delay="0"/>
                                          </p:stCondLst>
                                        </p:cTn>
                                        <p:tgtEl>
                                          <p:spTgt spid="25605">
                                            <p:txEl>
                                              <p:pRg st="1" end="1"/>
                                            </p:txEl>
                                          </p:spTgt>
                                        </p:tgtEl>
                                        <p:attrNameLst>
                                          <p:attrName>style.visibility</p:attrName>
                                        </p:attrNameLst>
                                      </p:cBhvr>
                                      <p:to>
                                        <p:strVal val="visible"/>
                                      </p:to>
                                    </p:set>
                                    <p:animEffect transition="in" filter="checkerboard(across)">
                                      <p:cBhvr>
                                        <p:cTn id="45" dur="500"/>
                                        <p:tgtEl>
                                          <p:spTgt spid="25605">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nodeType="clickEffect">
                                  <p:stCondLst>
                                    <p:cond delay="0"/>
                                  </p:stCondLst>
                                  <p:childTnLst>
                                    <p:set>
                                      <p:cBhvr>
                                        <p:cTn id="49" dur="1" fill="hold">
                                          <p:stCondLst>
                                            <p:cond delay="0"/>
                                          </p:stCondLst>
                                        </p:cTn>
                                        <p:tgtEl>
                                          <p:spTgt spid="25605">
                                            <p:txEl>
                                              <p:pRg st="2" end="2"/>
                                            </p:txEl>
                                          </p:spTgt>
                                        </p:tgtEl>
                                        <p:attrNameLst>
                                          <p:attrName>style.visibility</p:attrName>
                                        </p:attrNameLst>
                                      </p:cBhvr>
                                      <p:to>
                                        <p:strVal val="visible"/>
                                      </p:to>
                                    </p:set>
                                    <p:animEffect transition="in" filter="checkerboard(across)">
                                      <p:cBhvr>
                                        <p:cTn id="50" dur="500"/>
                                        <p:tgtEl>
                                          <p:spTgt spid="25605">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 presetClass="entr" presetSubtype="10" fill="hold" nodeType="clickEffect">
                                  <p:stCondLst>
                                    <p:cond delay="0"/>
                                  </p:stCondLst>
                                  <p:childTnLst>
                                    <p:set>
                                      <p:cBhvr>
                                        <p:cTn id="54" dur="1" fill="hold">
                                          <p:stCondLst>
                                            <p:cond delay="0"/>
                                          </p:stCondLst>
                                        </p:cTn>
                                        <p:tgtEl>
                                          <p:spTgt spid="25605">
                                            <p:txEl>
                                              <p:pRg st="3" end="3"/>
                                            </p:txEl>
                                          </p:spTgt>
                                        </p:tgtEl>
                                        <p:attrNameLst>
                                          <p:attrName>style.visibility</p:attrName>
                                        </p:attrNameLst>
                                      </p:cBhvr>
                                      <p:to>
                                        <p:strVal val="visible"/>
                                      </p:to>
                                    </p:set>
                                    <p:animEffect transition="in" filter="checkerboard(across)">
                                      <p:cBhvr>
                                        <p:cTn id="55" dur="500"/>
                                        <p:tgtEl>
                                          <p:spTgt spid="25605">
                                            <p:txEl>
                                              <p:pRg st="3" end="3"/>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 presetClass="entr" presetSubtype="10" fill="hold" nodeType="clickEffect">
                                  <p:stCondLst>
                                    <p:cond delay="0"/>
                                  </p:stCondLst>
                                  <p:childTnLst>
                                    <p:set>
                                      <p:cBhvr>
                                        <p:cTn id="59" dur="1" fill="hold">
                                          <p:stCondLst>
                                            <p:cond delay="0"/>
                                          </p:stCondLst>
                                        </p:cTn>
                                        <p:tgtEl>
                                          <p:spTgt spid="25605">
                                            <p:txEl>
                                              <p:pRg st="4" end="4"/>
                                            </p:txEl>
                                          </p:spTgt>
                                        </p:tgtEl>
                                        <p:attrNameLst>
                                          <p:attrName>style.visibility</p:attrName>
                                        </p:attrNameLst>
                                      </p:cBhvr>
                                      <p:to>
                                        <p:strVal val="visible"/>
                                      </p:to>
                                    </p:set>
                                    <p:animEffect transition="in" filter="checkerboard(across)">
                                      <p:cBhvr>
                                        <p:cTn id="60" dur="500"/>
                                        <p:tgtEl>
                                          <p:spTgt spid="25605">
                                            <p:txEl>
                                              <p:pRg st="4" end="4"/>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 presetClass="entr" presetSubtype="10" fill="hold" nodeType="clickEffect">
                                  <p:stCondLst>
                                    <p:cond delay="0"/>
                                  </p:stCondLst>
                                  <p:childTnLst>
                                    <p:set>
                                      <p:cBhvr>
                                        <p:cTn id="64" dur="1" fill="hold">
                                          <p:stCondLst>
                                            <p:cond delay="0"/>
                                          </p:stCondLst>
                                        </p:cTn>
                                        <p:tgtEl>
                                          <p:spTgt spid="25605">
                                            <p:txEl>
                                              <p:pRg st="5" end="5"/>
                                            </p:txEl>
                                          </p:spTgt>
                                        </p:tgtEl>
                                        <p:attrNameLst>
                                          <p:attrName>style.visibility</p:attrName>
                                        </p:attrNameLst>
                                      </p:cBhvr>
                                      <p:to>
                                        <p:strVal val="visible"/>
                                      </p:to>
                                    </p:set>
                                    <p:animEffect transition="in" filter="checkerboard(across)">
                                      <p:cBhvr>
                                        <p:cTn id="65" dur="500"/>
                                        <p:tgtEl>
                                          <p:spTgt spid="25605">
                                            <p:txEl>
                                              <p:pRg st="5" end="5"/>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 presetClass="entr" presetSubtype="10" fill="hold" nodeType="clickEffect">
                                  <p:stCondLst>
                                    <p:cond delay="0"/>
                                  </p:stCondLst>
                                  <p:childTnLst>
                                    <p:set>
                                      <p:cBhvr>
                                        <p:cTn id="69" dur="1" fill="hold">
                                          <p:stCondLst>
                                            <p:cond delay="0"/>
                                          </p:stCondLst>
                                        </p:cTn>
                                        <p:tgtEl>
                                          <p:spTgt spid="25605">
                                            <p:txEl>
                                              <p:pRg st="6" end="6"/>
                                            </p:txEl>
                                          </p:spTgt>
                                        </p:tgtEl>
                                        <p:attrNameLst>
                                          <p:attrName>style.visibility</p:attrName>
                                        </p:attrNameLst>
                                      </p:cBhvr>
                                      <p:to>
                                        <p:strVal val="visible"/>
                                      </p:to>
                                    </p:set>
                                    <p:animEffect transition="in" filter="checkerboard(across)">
                                      <p:cBhvr>
                                        <p:cTn id="70" dur="500"/>
                                        <p:tgtEl>
                                          <p:spTgt spid="2560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p:bldP spid="25604" grpId="0" build="p" animBg="1"/>
      <p:bldP spid="25605"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457200" y="457200"/>
            <a:ext cx="8001000" cy="685800"/>
          </a:xfrm>
        </p:spPr>
        <p:txBody>
          <a:bodyPr>
            <a:noAutofit/>
          </a:bodyPr>
          <a:lstStyle/>
          <a:p>
            <a:pPr eaLnBrk="1" hangingPunct="1"/>
            <a:r>
              <a:rPr lang="en-US" sz="4000" b="1" dirty="0" smtClean="0">
                <a:solidFill>
                  <a:srgbClr val="000066"/>
                </a:solidFill>
              </a:rPr>
              <a:t>Marketing Plan Contents</a:t>
            </a:r>
          </a:p>
        </p:txBody>
      </p:sp>
      <p:sp>
        <p:nvSpPr>
          <p:cNvPr id="45060" name="AutoShape 3"/>
          <p:cNvSpPr>
            <a:spLocks noChangeArrowheads="1"/>
          </p:cNvSpPr>
          <p:nvPr/>
        </p:nvSpPr>
        <p:spPr bwMode="auto">
          <a:xfrm>
            <a:off x="838200" y="1905000"/>
            <a:ext cx="7391400" cy="3429000"/>
          </a:xfrm>
          <a:prstGeom prst="roundRect">
            <a:avLst>
              <a:gd name="adj" fmla="val 16667"/>
            </a:avLst>
          </a:prstGeom>
          <a:gradFill rotWithShape="1">
            <a:gsLst>
              <a:gs pos="0">
                <a:srgbClr val="FFDD4F"/>
              </a:gs>
              <a:gs pos="100000">
                <a:srgbClr val="FFFFFF"/>
              </a:gs>
            </a:gsLst>
            <a:lin ang="2700000" scaled="1"/>
          </a:gradFill>
          <a:ln w="9525">
            <a:solidFill>
              <a:srgbClr val="CCCC00"/>
            </a:solidFill>
            <a:round/>
            <a:headEnd/>
            <a:tailEnd/>
          </a:ln>
        </p:spPr>
        <p:txBody>
          <a:bodyPr wrap="none" anchor="ctr"/>
          <a:lstStyle/>
          <a:p>
            <a:pPr marL="862013">
              <a:buFont typeface="Wingdings" pitchFamily="2" charset="2"/>
              <a:buChar char="ü"/>
            </a:pPr>
            <a:r>
              <a:rPr lang="en-US" sz="3200">
                <a:solidFill>
                  <a:srgbClr val="000066"/>
                </a:solidFill>
              </a:rPr>
              <a:t> Executive summary</a:t>
            </a:r>
          </a:p>
          <a:p>
            <a:pPr marL="862013">
              <a:buFont typeface="Wingdings" pitchFamily="2" charset="2"/>
              <a:buChar char="ü"/>
            </a:pPr>
            <a:r>
              <a:rPr lang="en-US" sz="3200">
                <a:solidFill>
                  <a:srgbClr val="000066"/>
                </a:solidFill>
              </a:rPr>
              <a:t> Table of contents</a:t>
            </a:r>
          </a:p>
          <a:p>
            <a:pPr marL="862013">
              <a:buFont typeface="Wingdings" pitchFamily="2" charset="2"/>
              <a:buChar char="ü"/>
            </a:pPr>
            <a:r>
              <a:rPr lang="en-US" sz="3200">
                <a:solidFill>
                  <a:srgbClr val="000066"/>
                </a:solidFill>
              </a:rPr>
              <a:t> Situation analysis</a:t>
            </a:r>
          </a:p>
          <a:p>
            <a:pPr marL="862013">
              <a:buFont typeface="Wingdings" pitchFamily="2" charset="2"/>
              <a:buChar char="ü"/>
            </a:pPr>
            <a:r>
              <a:rPr lang="en-US" sz="3200">
                <a:solidFill>
                  <a:srgbClr val="000066"/>
                </a:solidFill>
              </a:rPr>
              <a:t> Marketing strategy</a:t>
            </a:r>
          </a:p>
          <a:p>
            <a:pPr marL="862013">
              <a:buFont typeface="Wingdings" pitchFamily="2" charset="2"/>
              <a:buChar char="ü"/>
            </a:pPr>
            <a:r>
              <a:rPr lang="en-US" sz="3200">
                <a:solidFill>
                  <a:srgbClr val="000066"/>
                </a:solidFill>
              </a:rPr>
              <a:t> Financial projections</a:t>
            </a:r>
          </a:p>
          <a:p>
            <a:pPr marL="862013">
              <a:buFont typeface="Wingdings" pitchFamily="2" charset="2"/>
              <a:buChar char="ü"/>
            </a:pPr>
            <a:r>
              <a:rPr lang="en-US" sz="3200">
                <a:solidFill>
                  <a:srgbClr val="000066"/>
                </a:solidFill>
              </a:rPr>
              <a:t> Implementation controls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5059"/>
                                        </p:tgtEl>
                                        <p:attrNameLst>
                                          <p:attrName>style.visibility</p:attrName>
                                        </p:attrNameLst>
                                      </p:cBhvr>
                                      <p:to>
                                        <p:strVal val="visible"/>
                                      </p:to>
                                    </p:set>
                                    <p:animEffect transition="in" filter="checkerboard(across)">
                                      <p:cBhvr>
                                        <p:cTn id="7" dur="500"/>
                                        <p:tgtEl>
                                          <p:spTgt spid="4505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5060">
                                            <p:txEl>
                                              <p:pRg st="0" end="0"/>
                                            </p:txEl>
                                          </p:spTgt>
                                        </p:tgtEl>
                                        <p:attrNameLst>
                                          <p:attrName>style.visibility</p:attrName>
                                        </p:attrNameLst>
                                      </p:cBhvr>
                                      <p:to>
                                        <p:strVal val="visible"/>
                                      </p:to>
                                    </p:set>
                                    <p:animEffect transition="in" filter="checkerboard(across)">
                                      <p:cBhvr>
                                        <p:cTn id="12" dur="500"/>
                                        <p:tgtEl>
                                          <p:spTgt spid="4506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5060">
                                            <p:txEl>
                                              <p:pRg st="1" end="1"/>
                                            </p:txEl>
                                          </p:spTgt>
                                        </p:tgtEl>
                                        <p:attrNameLst>
                                          <p:attrName>style.visibility</p:attrName>
                                        </p:attrNameLst>
                                      </p:cBhvr>
                                      <p:to>
                                        <p:strVal val="visible"/>
                                      </p:to>
                                    </p:set>
                                    <p:animEffect transition="in" filter="checkerboard(across)">
                                      <p:cBhvr>
                                        <p:cTn id="17" dur="500"/>
                                        <p:tgtEl>
                                          <p:spTgt spid="4506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5060">
                                            <p:txEl>
                                              <p:pRg st="2" end="2"/>
                                            </p:txEl>
                                          </p:spTgt>
                                        </p:tgtEl>
                                        <p:attrNameLst>
                                          <p:attrName>style.visibility</p:attrName>
                                        </p:attrNameLst>
                                      </p:cBhvr>
                                      <p:to>
                                        <p:strVal val="visible"/>
                                      </p:to>
                                    </p:set>
                                    <p:animEffect transition="in" filter="checkerboard(across)">
                                      <p:cBhvr>
                                        <p:cTn id="22" dur="500"/>
                                        <p:tgtEl>
                                          <p:spTgt spid="4506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45060">
                                            <p:txEl>
                                              <p:pRg st="3" end="3"/>
                                            </p:txEl>
                                          </p:spTgt>
                                        </p:tgtEl>
                                        <p:attrNameLst>
                                          <p:attrName>style.visibility</p:attrName>
                                        </p:attrNameLst>
                                      </p:cBhvr>
                                      <p:to>
                                        <p:strVal val="visible"/>
                                      </p:to>
                                    </p:set>
                                    <p:animEffect transition="in" filter="checkerboard(across)">
                                      <p:cBhvr>
                                        <p:cTn id="27" dur="500"/>
                                        <p:tgtEl>
                                          <p:spTgt spid="4506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45060">
                                            <p:txEl>
                                              <p:pRg st="4" end="4"/>
                                            </p:txEl>
                                          </p:spTgt>
                                        </p:tgtEl>
                                        <p:attrNameLst>
                                          <p:attrName>style.visibility</p:attrName>
                                        </p:attrNameLst>
                                      </p:cBhvr>
                                      <p:to>
                                        <p:strVal val="visible"/>
                                      </p:to>
                                    </p:set>
                                    <p:animEffect transition="in" filter="checkerboard(across)">
                                      <p:cBhvr>
                                        <p:cTn id="32" dur="500"/>
                                        <p:tgtEl>
                                          <p:spTgt spid="4506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45060">
                                            <p:txEl>
                                              <p:pRg st="5" end="5"/>
                                            </p:txEl>
                                          </p:spTgt>
                                        </p:tgtEl>
                                        <p:attrNameLst>
                                          <p:attrName>style.visibility</p:attrName>
                                        </p:attrNameLst>
                                      </p:cBhvr>
                                      <p:to>
                                        <p:strVal val="visible"/>
                                      </p:to>
                                    </p:set>
                                    <p:animEffect transition="in" filter="checkerboard(across)">
                                      <p:cBhvr>
                                        <p:cTn id="37" dur="500"/>
                                        <p:tgtEl>
                                          <p:spTgt spid="4506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457200" y="277813"/>
            <a:ext cx="8077200" cy="865187"/>
          </a:xfrm>
        </p:spPr>
        <p:txBody>
          <a:bodyPr>
            <a:normAutofit/>
          </a:bodyPr>
          <a:lstStyle/>
          <a:p>
            <a:r>
              <a:rPr lang="en-US" sz="4000" b="1" dirty="0" smtClean="0">
                <a:solidFill>
                  <a:srgbClr val="000066"/>
                </a:solidFill>
              </a:rPr>
              <a:t>Marketing Plan Contents Details</a:t>
            </a:r>
          </a:p>
        </p:txBody>
      </p:sp>
      <p:sp>
        <p:nvSpPr>
          <p:cNvPr id="25604" name="Rectangle 3"/>
          <p:cNvSpPr>
            <a:spLocks noGrp="1" noChangeArrowheads="1"/>
          </p:cNvSpPr>
          <p:nvPr>
            <p:ph type="body" sz="half" idx="1"/>
          </p:nvPr>
        </p:nvSpPr>
        <p:spPr>
          <a:xfrm>
            <a:off x="304800" y="1524000"/>
            <a:ext cx="4235450" cy="4800600"/>
          </a:xfrm>
          <a:ln w="57150">
            <a:solidFill>
              <a:srgbClr val="CCCC00"/>
            </a:solidFill>
          </a:ln>
        </p:spPr>
        <p:txBody>
          <a:bodyPr/>
          <a:lstStyle/>
          <a:p>
            <a:pPr eaLnBrk="1" hangingPunct="1"/>
            <a:endParaRPr lang="en-US" sz="2000" dirty="0" smtClean="0"/>
          </a:p>
          <a:p>
            <a:pPr eaLnBrk="1" hangingPunct="1">
              <a:buClr>
                <a:srgbClr val="000066"/>
              </a:buClr>
              <a:buFont typeface="Wingdings" pitchFamily="2" charset="2"/>
              <a:buChar char="§"/>
            </a:pPr>
            <a:r>
              <a:rPr lang="en-US" sz="1800" dirty="0" smtClean="0"/>
              <a:t>Executive Summary </a:t>
            </a:r>
          </a:p>
          <a:p>
            <a:pPr eaLnBrk="1" hangingPunct="1">
              <a:buClr>
                <a:srgbClr val="000066"/>
              </a:buClr>
              <a:buFont typeface="Wingdings" pitchFamily="2" charset="2"/>
              <a:buChar char="§"/>
            </a:pPr>
            <a:r>
              <a:rPr lang="en-US" sz="1800" dirty="0" smtClean="0"/>
              <a:t>Table Of Contents</a:t>
            </a:r>
          </a:p>
          <a:p>
            <a:pPr eaLnBrk="1" hangingPunct="1">
              <a:buClr>
                <a:srgbClr val="000066"/>
              </a:buClr>
              <a:buFont typeface="Wingdings" pitchFamily="2" charset="2"/>
              <a:buChar char="§"/>
            </a:pPr>
            <a:r>
              <a:rPr lang="en-US" sz="1800" dirty="0" smtClean="0"/>
              <a:t>Situation Analysis</a:t>
            </a:r>
            <a:r>
              <a:rPr lang="en-US" sz="1600" dirty="0" smtClean="0"/>
              <a:t> (SWOT Analysis)</a:t>
            </a:r>
            <a:endParaRPr lang="en-US" sz="1800" dirty="0" smtClean="0"/>
          </a:p>
          <a:p>
            <a:pPr lvl="1" eaLnBrk="1" hangingPunct="1">
              <a:buClr>
                <a:srgbClr val="000066"/>
              </a:buClr>
              <a:buFont typeface="Wingdings" pitchFamily="2" charset="2"/>
              <a:buChar char="§"/>
            </a:pPr>
            <a:r>
              <a:rPr lang="en-US" sz="1800" b="0" dirty="0" smtClean="0"/>
              <a:t>Customers</a:t>
            </a:r>
          </a:p>
          <a:p>
            <a:pPr lvl="1" eaLnBrk="1" hangingPunct="1">
              <a:buClr>
                <a:srgbClr val="000066"/>
              </a:buClr>
              <a:buFont typeface="Wingdings" pitchFamily="2" charset="2"/>
              <a:buChar char="§"/>
            </a:pPr>
            <a:r>
              <a:rPr lang="en-US" sz="1800" b="0" dirty="0" smtClean="0"/>
              <a:t>Competitors</a:t>
            </a:r>
          </a:p>
          <a:p>
            <a:pPr lvl="1" eaLnBrk="1" hangingPunct="1">
              <a:buClr>
                <a:srgbClr val="000066"/>
              </a:buClr>
              <a:buFont typeface="Wingdings" pitchFamily="2" charset="2"/>
              <a:buChar char="§"/>
            </a:pPr>
            <a:r>
              <a:rPr lang="en-US" sz="1800" b="0" dirty="0" smtClean="0"/>
              <a:t>Company</a:t>
            </a:r>
          </a:p>
          <a:p>
            <a:pPr lvl="1" eaLnBrk="1" hangingPunct="1">
              <a:buClr>
                <a:srgbClr val="000066"/>
              </a:buClr>
              <a:buFont typeface="Wingdings" pitchFamily="2" charset="2"/>
              <a:buChar char="§"/>
            </a:pPr>
            <a:r>
              <a:rPr lang="en-US" sz="1800" b="0" dirty="0" smtClean="0"/>
              <a:t>Context</a:t>
            </a:r>
          </a:p>
          <a:p>
            <a:pPr eaLnBrk="1" hangingPunct="1">
              <a:buClr>
                <a:srgbClr val="000066"/>
              </a:buClr>
              <a:buFont typeface="Wingdings" pitchFamily="2" charset="2"/>
              <a:buChar char="§"/>
            </a:pPr>
            <a:r>
              <a:rPr lang="en-US" sz="1800" dirty="0" smtClean="0"/>
              <a:t>Marketing Strategy</a:t>
            </a:r>
          </a:p>
          <a:p>
            <a:pPr lvl="1" eaLnBrk="1" hangingPunct="1">
              <a:buClr>
                <a:srgbClr val="000066"/>
              </a:buClr>
              <a:buFont typeface="Wingdings" pitchFamily="2" charset="2"/>
              <a:buChar char="§"/>
            </a:pPr>
            <a:r>
              <a:rPr lang="en-US" sz="1800" b="0" dirty="0" smtClean="0"/>
              <a:t>Mission </a:t>
            </a:r>
          </a:p>
          <a:p>
            <a:pPr lvl="1" eaLnBrk="1" hangingPunct="1">
              <a:buClr>
                <a:srgbClr val="000066"/>
              </a:buClr>
              <a:buFont typeface="Wingdings" pitchFamily="2" charset="2"/>
              <a:buChar char="§"/>
            </a:pPr>
            <a:r>
              <a:rPr lang="en-US" sz="1800" b="0" dirty="0" smtClean="0"/>
              <a:t>Marketing &amp; Financial Objective</a:t>
            </a:r>
          </a:p>
          <a:p>
            <a:pPr lvl="1" eaLnBrk="1" hangingPunct="1">
              <a:buClr>
                <a:srgbClr val="000066"/>
              </a:buClr>
              <a:buFont typeface="Wingdings" pitchFamily="2" charset="2"/>
              <a:buChar char="§"/>
            </a:pPr>
            <a:r>
              <a:rPr lang="en-US" sz="1800" b="0" dirty="0" smtClean="0"/>
              <a:t>Product Lines</a:t>
            </a:r>
          </a:p>
          <a:p>
            <a:pPr lvl="1" eaLnBrk="1" hangingPunct="1">
              <a:buClr>
                <a:srgbClr val="000066"/>
              </a:buClr>
              <a:buFont typeface="Wingdings" pitchFamily="2" charset="2"/>
              <a:buChar char="§"/>
            </a:pPr>
            <a:r>
              <a:rPr lang="en-US" sz="1800" b="0" dirty="0" smtClean="0"/>
              <a:t>Competitive positioning</a:t>
            </a:r>
          </a:p>
          <a:p>
            <a:pPr lvl="1" eaLnBrk="1" hangingPunct="1"/>
            <a:endParaRPr lang="en-US" sz="2000" dirty="0" smtClean="0"/>
          </a:p>
          <a:p>
            <a:pPr lvl="1" eaLnBrk="1" hangingPunct="1"/>
            <a:endParaRPr lang="en-US" sz="3200" dirty="0" smtClean="0"/>
          </a:p>
        </p:txBody>
      </p:sp>
      <p:sp>
        <p:nvSpPr>
          <p:cNvPr id="25605" name="Rectangle 4"/>
          <p:cNvSpPr>
            <a:spLocks noGrp="1" noChangeArrowheads="1"/>
          </p:cNvSpPr>
          <p:nvPr>
            <p:ph type="body" sz="half" idx="2"/>
          </p:nvPr>
        </p:nvSpPr>
        <p:spPr>
          <a:xfrm>
            <a:off x="4679950" y="1524000"/>
            <a:ext cx="4159250" cy="4800600"/>
          </a:xfrm>
          <a:ln w="57150">
            <a:solidFill>
              <a:srgbClr val="CCCC00"/>
            </a:solidFill>
          </a:ln>
        </p:spPr>
        <p:txBody>
          <a:bodyPr/>
          <a:lstStyle/>
          <a:p>
            <a:pPr eaLnBrk="1" hangingPunct="1"/>
            <a:endParaRPr lang="en-US" dirty="0" smtClean="0"/>
          </a:p>
          <a:p>
            <a:pPr eaLnBrk="1" hangingPunct="1">
              <a:buClr>
                <a:srgbClr val="000066"/>
              </a:buClr>
              <a:buFont typeface="Wingdings" pitchFamily="2" charset="2"/>
              <a:buChar char="§"/>
            </a:pPr>
            <a:r>
              <a:rPr lang="en-US" sz="1800" dirty="0" smtClean="0"/>
              <a:t>Financial Projections</a:t>
            </a:r>
          </a:p>
          <a:p>
            <a:pPr lvl="1" eaLnBrk="1" hangingPunct="1">
              <a:buClr>
                <a:srgbClr val="000066"/>
              </a:buClr>
              <a:buFont typeface="Wingdings" pitchFamily="2" charset="2"/>
              <a:buChar char="§"/>
            </a:pPr>
            <a:r>
              <a:rPr lang="en-US" sz="1800" b="0" dirty="0" smtClean="0"/>
              <a:t>Sales forecast</a:t>
            </a:r>
          </a:p>
          <a:p>
            <a:pPr lvl="1" eaLnBrk="1" hangingPunct="1">
              <a:buClr>
                <a:srgbClr val="000066"/>
              </a:buClr>
              <a:buFont typeface="Wingdings" pitchFamily="2" charset="2"/>
              <a:buChar char="§"/>
            </a:pPr>
            <a:r>
              <a:rPr lang="en-US" sz="1800" b="0" dirty="0" smtClean="0"/>
              <a:t>Expense Forecast</a:t>
            </a:r>
          </a:p>
          <a:p>
            <a:pPr lvl="1" eaLnBrk="1" hangingPunct="1">
              <a:buClr>
                <a:srgbClr val="000066"/>
              </a:buClr>
              <a:buFont typeface="Wingdings" pitchFamily="2" charset="2"/>
              <a:buChar char="§"/>
            </a:pPr>
            <a:r>
              <a:rPr lang="en-US" sz="1800" b="0" dirty="0" smtClean="0"/>
              <a:t>Break Even Analysis</a:t>
            </a:r>
          </a:p>
          <a:p>
            <a:pPr lvl="1" eaLnBrk="1" hangingPunct="1">
              <a:buClr>
                <a:srgbClr val="000066"/>
              </a:buClr>
              <a:buFont typeface="Wingdings" pitchFamily="2" charset="2"/>
              <a:buChar char="§"/>
            </a:pPr>
            <a:r>
              <a:rPr lang="en-US" sz="1800" b="0" dirty="0" smtClean="0"/>
              <a:t>Forecasted Sales Value</a:t>
            </a:r>
          </a:p>
          <a:p>
            <a:pPr lvl="1" eaLnBrk="1" hangingPunct="1">
              <a:buClr>
                <a:srgbClr val="000066"/>
              </a:buClr>
              <a:buFont typeface="Wingdings" pitchFamily="2" charset="2"/>
              <a:buChar char="§"/>
            </a:pPr>
            <a:r>
              <a:rPr lang="en-US" sz="1800" b="0" dirty="0" smtClean="0"/>
              <a:t>Expected Marketing Cost</a:t>
            </a:r>
          </a:p>
          <a:p>
            <a:pPr eaLnBrk="1" hangingPunct="1">
              <a:buClr>
                <a:srgbClr val="000066"/>
              </a:buClr>
              <a:buFont typeface="Wingdings" pitchFamily="2" charset="2"/>
              <a:buChar char="§"/>
            </a:pPr>
            <a:r>
              <a:rPr lang="en-US" sz="1800" dirty="0" smtClean="0"/>
              <a:t>Implementation Controls</a:t>
            </a:r>
          </a:p>
          <a:p>
            <a:pPr lvl="1" eaLnBrk="1" hangingPunct="1">
              <a:buClr>
                <a:srgbClr val="000066"/>
              </a:buClr>
              <a:buFont typeface="Wingdings" pitchFamily="2" charset="2"/>
              <a:buChar char="§"/>
            </a:pPr>
            <a:r>
              <a:rPr lang="en-US" sz="1800" b="0" dirty="0" smtClean="0"/>
              <a:t>Outlines The Controls For Monitoring &amp; Adjusting</a:t>
            </a:r>
          </a:p>
          <a:p>
            <a:pPr lvl="1" eaLnBrk="1" hangingPunct="1">
              <a:buClr>
                <a:srgbClr val="000066"/>
              </a:buClr>
              <a:buFont typeface="Wingdings" pitchFamily="2" charset="2"/>
              <a:buChar char="§"/>
            </a:pPr>
            <a:r>
              <a:rPr lang="en-US" sz="1800" b="0" dirty="0" smtClean="0"/>
              <a:t>Spells out The Goals &amp; Budgets</a:t>
            </a:r>
          </a:p>
          <a:p>
            <a:pPr lvl="1" eaLnBrk="1" hangingPunct="1">
              <a:buClr>
                <a:srgbClr val="000066"/>
              </a:buClr>
              <a:buFont typeface="Wingdings" pitchFamily="2" charset="2"/>
              <a:buChar char="§"/>
            </a:pPr>
            <a:r>
              <a:rPr lang="en-US" sz="1800" b="0" dirty="0" smtClean="0"/>
              <a:t>Contingency Plan</a:t>
            </a:r>
          </a:p>
          <a:p>
            <a:pPr lvl="1" eaLnBrk="1" hangingPunct="1"/>
            <a:endParaRPr lang="en-US" sz="1600" dirty="0" smtClean="0"/>
          </a:p>
          <a:p>
            <a:pPr lvl="1" eaLnBrk="1" hangingPunct="1"/>
            <a:endParaRPr lang="en-US" sz="16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checkerboard(across)">
                                      <p:cBhvr>
                                        <p:cTn id="7" dur="500"/>
                                        <p:tgtEl>
                                          <p:spTgt spid="25603"/>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5604">
                                            <p:bg/>
                                          </p:spTgt>
                                        </p:tgtEl>
                                        <p:attrNameLst>
                                          <p:attrName>style.visibility</p:attrName>
                                        </p:attrNameLst>
                                      </p:cBhvr>
                                      <p:to>
                                        <p:strVal val="visible"/>
                                      </p:to>
                                    </p:set>
                                    <p:animEffect transition="in" filter="checkerboard(across)">
                                      <p:cBhvr>
                                        <p:cTn id="10" dur="500"/>
                                        <p:tgtEl>
                                          <p:spTgt spid="25604">
                                            <p:bg/>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25604">
                                            <p:txEl>
                                              <p:pRg st="1" end="1"/>
                                            </p:txEl>
                                          </p:spTgt>
                                        </p:tgtEl>
                                        <p:attrNameLst>
                                          <p:attrName>style.visibility</p:attrName>
                                        </p:attrNameLst>
                                      </p:cBhvr>
                                      <p:to>
                                        <p:strVal val="visible"/>
                                      </p:to>
                                    </p:set>
                                    <p:animEffect transition="in" filter="checkerboard(across)">
                                      <p:cBhvr>
                                        <p:cTn id="15" dur="500"/>
                                        <p:tgtEl>
                                          <p:spTgt spid="2560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25604">
                                            <p:txEl>
                                              <p:pRg st="2" end="2"/>
                                            </p:txEl>
                                          </p:spTgt>
                                        </p:tgtEl>
                                        <p:attrNameLst>
                                          <p:attrName>style.visibility</p:attrName>
                                        </p:attrNameLst>
                                      </p:cBhvr>
                                      <p:to>
                                        <p:strVal val="visible"/>
                                      </p:to>
                                    </p:set>
                                    <p:animEffect transition="in" filter="checkerboard(across)">
                                      <p:cBhvr>
                                        <p:cTn id="20" dur="500"/>
                                        <p:tgtEl>
                                          <p:spTgt spid="2560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25604">
                                            <p:txEl>
                                              <p:pRg st="3" end="3"/>
                                            </p:txEl>
                                          </p:spTgt>
                                        </p:tgtEl>
                                        <p:attrNameLst>
                                          <p:attrName>style.visibility</p:attrName>
                                        </p:attrNameLst>
                                      </p:cBhvr>
                                      <p:to>
                                        <p:strVal val="visible"/>
                                      </p:to>
                                    </p:set>
                                    <p:animEffect transition="in" filter="checkerboard(across)">
                                      <p:cBhvr>
                                        <p:cTn id="25" dur="500"/>
                                        <p:tgtEl>
                                          <p:spTgt spid="2560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25604">
                                            <p:txEl>
                                              <p:pRg st="4" end="4"/>
                                            </p:txEl>
                                          </p:spTgt>
                                        </p:tgtEl>
                                        <p:attrNameLst>
                                          <p:attrName>style.visibility</p:attrName>
                                        </p:attrNameLst>
                                      </p:cBhvr>
                                      <p:to>
                                        <p:strVal val="visible"/>
                                      </p:to>
                                    </p:set>
                                    <p:animEffect transition="in" filter="checkerboard(across)">
                                      <p:cBhvr>
                                        <p:cTn id="30" dur="500"/>
                                        <p:tgtEl>
                                          <p:spTgt spid="2560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25604">
                                            <p:txEl>
                                              <p:pRg st="5" end="5"/>
                                            </p:txEl>
                                          </p:spTgt>
                                        </p:tgtEl>
                                        <p:attrNameLst>
                                          <p:attrName>style.visibility</p:attrName>
                                        </p:attrNameLst>
                                      </p:cBhvr>
                                      <p:to>
                                        <p:strVal val="visible"/>
                                      </p:to>
                                    </p:set>
                                    <p:animEffect transition="in" filter="checkerboard(across)">
                                      <p:cBhvr>
                                        <p:cTn id="35" dur="500"/>
                                        <p:tgtEl>
                                          <p:spTgt spid="25604">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25604">
                                            <p:txEl>
                                              <p:pRg st="6" end="6"/>
                                            </p:txEl>
                                          </p:spTgt>
                                        </p:tgtEl>
                                        <p:attrNameLst>
                                          <p:attrName>style.visibility</p:attrName>
                                        </p:attrNameLst>
                                      </p:cBhvr>
                                      <p:to>
                                        <p:strVal val="visible"/>
                                      </p:to>
                                    </p:set>
                                    <p:animEffect transition="in" filter="checkerboard(across)">
                                      <p:cBhvr>
                                        <p:cTn id="40" dur="500"/>
                                        <p:tgtEl>
                                          <p:spTgt spid="25604">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25604">
                                            <p:txEl>
                                              <p:pRg st="7" end="7"/>
                                            </p:txEl>
                                          </p:spTgt>
                                        </p:tgtEl>
                                        <p:attrNameLst>
                                          <p:attrName>style.visibility</p:attrName>
                                        </p:attrNameLst>
                                      </p:cBhvr>
                                      <p:to>
                                        <p:strVal val="visible"/>
                                      </p:to>
                                    </p:set>
                                    <p:animEffect transition="in" filter="checkerboard(across)">
                                      <p:cBhvr>
                                        <p:cTn id="45" dur="500"/>
                                        <p:tgtEl>
                                          <p:spTgt spid="25604">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p:stCondLst>
                                    <p:cond delay="0"/>
                                  </p:stCondLst>
                                  <p:childTnLst>
                                    <p:set>
                                      <p:cBhvr>
                                        <p:cTn id="49" dur="1" fill="hold">
                                          <p:stCondLst>
                                            <p:cond delay="0"/>
                                          </p:stCondLst>
                                        </p:cTn>
                                        <p:tgtEl>
                                          <p:spTgt spid="25604">
                                            <p:txEl>
                                              <p:pRg st="8" end="8"/>
                                            </p:txEl>
                                          </p:spTgt>
                                        </p:tgtEl>
                                        <p:attrNameLst>
                                          <p:attrName>style.visibility</p:attrName>
                                        </p:attrNameLst>
                                      </p:cBhvr>
                                      <p:to>
                                        <p:strVal val="visible"/>
                                      </p:to>
                                    </p:set>
                                    <p:animEffect transition="in" filter="checkerboard(across)">
                                      <p:cBhvr>
                                        <p:cTn id="50" dur="500"/>
                                        <p:tgtEl>
                                          <p:spTgt spid="25604">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 presetClass="entr" presetSubtype="10" fill="hold" grpId="0" nodeType="clickEffect">
                                  <p:stCondLst>
                                    <p:cond delay="0"/>
                                  </p:stCondLst>
                                  <p:childTnLst>
                                    <p:set>
                                      <p:cBhvr>
                                        <p:cTn id="54" dur="1" fill="hold">
                                          <p:stCondLst>
                                            <p:cond delay="0"/>
                                          </p:stCondLst>
                                        </p:cTn>
                                        <p:tgtEl>
                                          <p:spTgt spid="25604">
                                            <p:txEl>
                                              <p:pRg st="9" end="9"/>
                                            </p:txEl>
                                          </p:spTgt>
                                        </p:tgtEl>
                                        <p:attrNameLst>
                                          <p:attrName>style.visibility</p:attrName>
                                        </p:attrNameLst>
                                      </p:cBhvr>
                                      <p:to>
                                        <p:strVal val="visible"/>
                                      </p:to>
                                    </p:set>
                                    <p:animEffect transition="in" filter="checkerboard(across)">
                                      <p:cBhvr>
                                        <p:cTn id="55" dur="500"/>
                                        <p:tgtEl>
                                          <p:spTgt spid="25604">
                                            <p:txEl>
                                              <p:pRg st="9" end="9"/>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 presetClass="entr" presetSubtype="10" fill="hold" grpId="0" nodeType="clickEffect">
                                  <p:stCondLst>
                                    <p:cond delay="0"/>
                                  </p:stCondLst>
                                  <p:childTnLst>
                                    <p:set>
                                      <p:cBhvr>
                                        <p:cTn id="59" dur="1" fill="hold">
                                          <p:stCondLst>
                                            <p:cond delay="0"/>
                                          </p:stCondLst>
                                        </p:cTn>
                                        <p:tgtEl>
                                          <p:spTgt spid="25604">
                                            <p:txEl>
                                              <p:pRg st="10" end="10"/>
                                            </p:txEl>
                                          </p:spTgt>
                                        </p:tgtEl>
                                        <p:attrNameLst>
                                          <p:attrName>style.visibility</p:attrName>
                                        </p:attrNameLst>
                                      </p:cBhvr>
                                      <p:to>
                                        <p:strVal val="visible"/>
                                      </p:to>
                                    </p:set>
                                    <p:animEffect transition="in" filter="checkerboard(across)">
                                      <p:cBhvr>
                                        <p:cTn id="60" dur="500"/>
                                        <p:tgtEl>
                                          <p:spTgt spid="25604">
                                            <p:txEl>
                                              <p:pRg st="10" end="1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 presetClass="entr" presetSubtype="10" fill="hold" grpId="0" nodeType="clickEffect">
                                  <p:stCondLst>
                                    <p:cond delay="0"/>
                                  </p:stCondLst>
                                  <p:childTnLst>
                                    <p:set>
                                      <p:cBhvr>
                                        <p:cTn id="64" dur="1" fill="hold">
                                          <p:stCondLst>
                                            <p:cond delay="0"/>
                                          </p:stCondLst>
                                        </p:cTn>
                                        <p:tgtEl>
                                          <p:spTgt spid="25604">
                                            <p:txEl>
                                              <p:pRg st="11" end="11"/>
                                            </p:txEl>
                                          </p:spTgt>
                                        </p:tgtEl>
                                        <p:attrNameLst>
                                          <p:attrName>style.visibility</p:attrName>
                                        </p:attrNameLst>
                                      </p:cBhvr>
                                      <p:to>
                                        <p:strVal val="visible"/>
                                      </p:to>
                                    </p:set>
                                    <p:animEffect transition="in" filter="checkerboard(across)">
                                      <p:cBhvr>
                                        <p:cTn id="65" dur="500"/>
                                        <p:tgtEl>
                                          <p:spTgt spid="25604">
                                            <p:txEl>
                                              <p:pRg st="11" end="11"/>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 presetClass="entr" presetSubtype="10" fill="hold" grpId="0" nodeType="clickEffect">
                                  <p:stCondLst>
                                    <p:cond delay="0"/>
                                  </p:stCondLst>
                                  <p:childTnLst>
                                    <p:set>
                                      <p:cBhvr>
                                        <p:cTn id="69" dur="1" fill="hold">
                                          <p:stCondLst>
                                            <p:cond delay="0"/>
                                          </p:stCondLst>
                                        </p:cTn>
                                        <p:tgtEl>
                                          <p:spTgt spid="25604">
                                            <p:txEl>
                                              <p:pRg st="12" end="12"/>
                                            </p:txEl>
                                          </p:spTgt>
                                        </p:tgtEl>
                                        <p:attrNameLst>
                                          <p:attrName>style.visibility</p:attrName>
                                        </p:attrNameLst>
                                      </p:cBhvr>
                                      <p:to>
                                        <p:strVal val="visible"/>
                                      </p:to>
                                    </p:set>
                                    <p:animEffect transition="in" filter="checkerboard(across)">
                                      <p:cBhvr>
                                        <p:cTn id="70" dur="500"/>
                                        <p:tgtEl>
                                          <p:spTgt spid="25604">
                                            <p:txEl>
                                              <p:pRg st="12" end="1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 presetClass="entr" presetSubtype="10" fill="hold" grpId="0" nodeType="clickEffect">
                                  <p:stCondLst>
                                    <p:cond delay="0"/>
                                  </p:stCondLst>
                                  <p:childTnLst>
                                    <p:set>
                                      <p:cBhvr>
                                        <p:cTn id="74" dur="1" fill="hold">
                                          <p:stCondLst>
                                            <p:cond delay="0"/>
                                          </p:stCondLst>
                                        </p:cTn>
                                        <p:tgtEl>
                                          <p:spTgt spid="25605">
                                            <p:bg/>
                                          </p:spTgt>
                                        </p:tgtEl>
                                        <p:attrNameLst>
                                          <p:attrName>style.visibility</p:attrName>
                                        </p:attrNameLst>
                                      </p:cBhvr>
                                      <p:to>
                                        <p:strVal val="visible"/>
                                      </p:to>
                                    </p:set>
                                    <p:animEffect transition="in" filter="checkerboard(across)">
                                      <p:cBhvr>
                                        <p:cTn id="75" dur="500"/>
                                        <p:tgtEl>
                                          <p:spTgt spid="25605">
                                            <p:bg/>
                                          </p:spTgt>
                                        </p:tgtEl>
                                      </p:cBhvr>
                                    </p:animEffect>
                                  </p:childTnLst>
                                </p:cTn>
                              </p:par>
                            </p:childTnLst>
                          </p:cTn>
                        </p:par>
                      </p:childTnLst>
                    </p:cTn>
                  </p:par>
                  <p:par>
                    <p:cTn id="76" fill="hold">
                      <p:stCondLst>
                        <p:cond delay="indefinite"/>
                      </p:stCondLst>
                      <p:childTnLst>
                        <p:par>
                          <p:cTn id="77" fill="hold">
                            <p:stCondLst>
                              <p:cond delay="0"/>
                            </p:stCondLst>
                            <p:childTnLst>
                              <p:par>
                                <p:cTn id="78" presetID="5" presetClass="entr" presetSubtype="10" fill="hold" nodeType="clickEffect">
                                  <p:stCondLst>
                                    <p:cond delay="0"/>
                                  </p:stCondLst>
                                  <p:childTnLst>
                                    <p:set>
                                      <p:cBhvr>
                                        <p:cTn id="79" dur="1" fill="hold">
                                          <p:stCondLst>
                                            <p:cond delay="0"/>
                                          </p:stCondLst>
                                        </p:cTn>
                                        <p:tgtEl>
                                          <p:spTgt spid="25605">
                                            <p:txEl>
                                              <p:pRg st="1" end="1"/>
                                            </p:txEl>
                                          </p:spTgt>
                                        </p:tgtEl>
                                        <p:attrNameLst>
                                          <p:attrName>style.visibility</p:attrName>
                                        </p:attrNameLst>
                                      </p:cBhvr>
                                      <p:to>
                                        <p:strVal val="visible"/>
                                      </p:to>
                                    </p:set>
                                    <p:animEffect transition="in" filter="checkerboard(across)">
                                      <p:cBhvr>
                                        <p:cTn id="80" dur="500"/>
                                        <p:tgtEl>
                                          <p:spTgt spid="25605">
                                            <p:txEl>
                                              <p:pRg st="1" end="1"/>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5" presetClass="entr" presetSubtype="10" fill="hold" nodeType="clickEffect">
                                  <p:stCondLst>
                                    <p:cond delay="0"/>
                                  </p:stCondLst>
                                  <p:childTnLst>
                                    <p:set>
                                      <p:cBhvr>
                                        <p:cTn id="84" dur="1" fill="hold">
                                          <p:stCondLst>
                                            <p:cond delay="0"/>
                                          </p:stCondLst>
                                        </p:cTn>
                                        <p:tgtEl>
                                          <p:spTgt spid="25605">
                                            <p:txEl>
                                              <p:pRg st="2" end="2"/>
                                            </p:txEl>
                                          </p:spTgt>
                                        </p:tgtEl>
                                        <p:attrNameLst>
                                          <p:attrName>style.visibility</p:attrName>
                                        </p:attrNameLst>
                                      </p:cBhvr>
                                      <p:to>
                                        <p:strVal val="visible"/>
                                      </p:to>
                                    </p:set>
                                    <p:animEffect transition="in" filter="checkerboard(across)">
                                      <p:cBhvr>
                                        <p:cTn id="85" dur="500"/>
                                        <p:tgtEl>
                                          <p:spTgt spid="25605">
                                            <p:txEl>
                                              <p:pRg st="2" end="2"/>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5" presetClass="entr" presetSubtype="10" fill="hold" nodeType="clickEffect">
                                  <p:stCondLst>
                                    <p:cond delay="0"/>
                                  </p:stCondLst>
                                  <p:childTnLst>
                                    <p:set>
                                      <p:cBhvr>
                                        <p:cTn id="89" dur="1" fill="hold">
                                          <p:stCondLst>
                                            <p:cond delay="0"/>
                                          </p:stCondLst>
                                        </p:cTn>
                                        <p:tgtEl>
                                          <p:spTgt spid="25605">
                                            <p:txEl>
                                              <p:pRg st="3" end="3"/>
                                            </p:txEl>
                                          </p:spTgt>
                                        </p:tgtEl>
                                        <p:attrNameLst>
                                          <p:attrName>style.visibility</p:attrName>
                                        </p:attrNameLst>
                                      </p:cBhvr>
                                      <p:to>
                                        <p:strVal val="visible"/>
                                      </p:to>
                                    </p:set>
                                    <p:animEffect transition="in" filter="checkerboard(across)">
                                      <p:cBhvr>
                                        <p:cTn id="90" dur="500"/>
                                        <p:tgtEl>
                                          <p:spTgt spid="25605">
                                            <p:txEl>
                                              <p:pRg st="3" end="3"/>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5" presetClass="entr" presetSubtype="10" fill="hold" nodeType="clickEffect">
                                  <p:stCondLst>
                                    <p:cond delay="0"/>
                                  </p:stCondLst>
                                  <p:childTnLst>
                                    <p:set>
                                      <p:cBhvr>
                                        <p:cTn id="94" dur="1" fill="hold">
                                          <p:stCondLst>
                                            <p:cond delay="0"/>
                                          </p:stCondLst>
                                        </p:cTn>
                                        <p:tgtEl>
                                          <p:spTgt spid="25605">
                                            <p:txEl>
                                              <p:pRg st="4" end="4"/>
                                            </p:txEl>
                                          </p:spTgt>
                                        </p:tgtEl>
                                        <p:attrNameLst>
                                          <p:attrName>style.visibility</p:attrName>
                                        </p:attrNameLst>
                                      </p:cBhvr>
                                      <p:to>
                                        <p:strVal val="visible"/>
                                      </p:to>
                                    </p:set>
                                    <p:animEffect transition="in" filter="checkerboard(across)">
                                      <p:cBhvr>
                                        <p:cTn id="95" dur="500"/>
                                        <p:tgtEl>
                                          <p:spTgt spid="25605">
                                            <p:txEl>
                                              <p:pRg st="4" end="4"/>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5" presetClass="entr" presetSubtype="10" fill="hold" nodeType="clickEffect">
                                  <p:stCondLst>
                                    <p:cond delay="0"/>
                                  </p:stCondLst>
                                  <p:childTnLst>
                                    <p:set>
                                      <p:cBhvr>
                                        <p:cTn id="99" dur="1" fill="hold">
                                          <p:stCondLst>
                                            <p:cond delay="0"/>
                                          </p:stCondLst>
                                        </p:cTn>
                                        <p:tgtEl>
                                          <p:spTgt spid="25605">
                                            <p:txEl>
                                              <p:pRg st="5" end="5"/>
                                            </p:txEl>
                                          </p:spTgt>
                                        </p:tgtEl>
                                        <p:attrNameLst>
                                          <p:attrName>style.visibility</p:attrName>
                                        </p:attrNameLst>
                                      </p:cBhvr>
                                      <p:to>
                                        <p:strVal val="visible"/>
                                      </p:to>
                                    </p:set>
                                    <p:animEffect transition="in" filter="checkerboard(across)">
                                      <p:cBhvr>
                                        <p:cTn id="100" dur="500"/>
                                        <p:tgtEl>
                                          <p:spTgt spid="25605">
                                            <p:txEl>
                                              <p:pRg st="5" end="5"/>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5" presetClass="entr" presetSubtype="10" fill="hold" nodeType="clickEffect">
                                  <p:stCondLst>
                                    <p:cond delay="0"/>
                                  </p:stCondLst>
                                  <p:childTnLst>
                                    <p:set>
                                      <p:cBhvr>
                                        <p:cTn id="104" dur="1" fill="hold">
                                          <p:stCondLst>
                                            <p:cond delay="0"/>
                                          </p:stCondLst>
                                        </p:cTn>
                                        <p:tgtEl>
                                          <p:spTgt spid="25605">
                                            <p:txEl>
                                              <p:pRg st="6" end="6"/>
                                            </p:txEl>
                                          </p:spTgt>
                                        </p:tgtEl>
                                        <p:attrNameLst>
                                          <p:attrName>style.visibility</p:attrName>
                                        </p:attrNameLst>
                                      </p:cBhvr>
                                      <p:to>
                                        <p:strVal val="visible"/>
                                      </p:to>
                                    </p:set>
                                    <p:animEffect transition="in" filter="checkerboard(across)">
                                      <p:cBhvr>
                                        <p:cTn id="105" dur="500"/>
                                        <p:tgtEl>
                                          <p:spTgt spid="25605">
                                            <p:txEl>
                                              <p:pRg st="6" end="6"/>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5" presetClass="entr" presetSubtype="10" fill="hold" nodeType="clickEffect">
                                  <p:stCondLst>
                                    <p:cond delay="0"/>
                                  </p:stCondLst>
                                  <p:childTnLst>
                                    <p:set>
                                      <p:cBhvr>
                                        <p:cTn id="109" dur="1" fill="hold">
                                          <p:stCondLst>
                                            <p:cond delay="0"/>
                                          </p:stCondLst>
                                        </p:cTn>
                                        <p:tgtEl>
                                          <p:spTgt spid="25605">
                                            <p:txEl>
                                              <p:pRg st="7" end="7"/>
                                            </p:txEl>
                                          </p:spTgt>
                                        </p:tgtEl>
                                        <p:attrNameLst>
                                          <p:attrName>style.visibility</p:attrName>
                                        </p:attrNameLst>
                                      </p:cBhvr>
                                      <p:to>
                                        <p:strVal val="visible"/>
                                      </p:to>
                                    </p:set>
                                    <p:animEffect transition="in" filter="checkerboard(across)">
                                      <p:cBhvr>
                                        <p:cTn id="110" dur="500"/>
                                        <p:tgtEl>
                                          <p:spTgt spid="25605">
                                            <p:txEl>
                                              <p:pRg st="7" end="7"/>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5" presetClass="entr" presetSubtype="10" fill="hold" nodeType="clickEffect">
                                  <p:stCondLst>
                                    <p:cond delay="0"/>
                                  </p:stCondLst>
                                  <p:childTnLst>
                                    <p:set>
                                      <p:cBhvr>
                                        <p:cTn id="114" dur="1" fill="hold">
                                          <p:stCondLst>
                                            <p:cond delay="0"/>
                                          </p:stCondLst>
                                        </p:cTn>
                                        <p:tgtEl>
                                          <p:spTgt spid="25605">
                                            <p:txEl>
                                              <p:pRg st="8" end="8"/>
                                            </p:txEl>
                                          </p:spTgt>
                                        </p:tgtEl>
                                        <p:attrNameLst>
                                          <p:attrName>style.visibility</p:attrName>
                                        </p:attrNameLst>
                                      </p:cBhvr>
                                      <p:to>
                                        <p:strVal val="visible"/>
                                      </p:to>
                                    </p:set>
                                    <p:animEffect transition="in" filter="checkerboard(across)">
                                      <p:cBhvr>
                                        <p:cTn id="115" dur="500"/>
                                        <p:tgtEl>
                                          <p:spTgt spid="25605">
                                            <p:txEl>
                                              <p:pRg st="8" end="8"/>
                                            </p:txEl>
                                          </p:spTgt>
                                        </p:tgtEl>
                                      </p:cBhvr>
                                    </p:animEffect>
                                  </p:childTnLst>
                                </p:cTn>
                              </p:par>
                            </p:childTnLst>
                          </p:cTn>
                        </p:par>
                      </p:childTnLst>
                    </p:cTn>
                  </p:par>
                  <p:par>
                    <p:cTn id="116" fill="hold">
                      <p:stCondLst>
                        <p:cond delay="indefinite"/>
                      </p:stCondLst>
                      <p:childTnLst>
                        <p:par>
                          <p:cTn id="117" fill="hold">
                            <p:stCondLst>
                              <p:cond delay="0"/>
                            </p:stCondLst>
                            <p:childTnLst>
                              <p:par>
                                <p:cTn id="118" presetID="5" presetClass="entr" presetSubtype="10" fill="hold" nodeType="clickEffect">
                                  <p:stCondLst>
                                    <p:cond delay="0"/>
                                  </p:stCondLst>
                                  <p:childTnLst>
                                    <p:set>
                                      <p:cBhvr>
                                        <p:cTn id="119" dur="1" fill="hold">
                                          <p:stCondLst>
                                            <p:cond delay="0"/>
                                          </p:stCondLst>
                                        </p:cTn>
                                        <p:tgtEl>
                                          <p:spTgt spid="25605">
                                            <p:txEl>
                                              <p:pRg st="9" end="9"/>
                                            </p:txEl>
                                          </p:spTgt>
                                        </p:tgtEl>
                                        <p:attrNameLst>
                                          <p:attrName>style.visibility</p:attrName>
                                        </p:attrNameLst>
                                      </p:cBhvr>
                                      <p:to>
                                        <p:strVal val="visible"/>
                                      </p:to>
                                    </p:set>
                                    <p:animEffect transition="in" filter="checkerboard(across)">
                                      <p:cBhvr>
                                        <p:cTn id="120" dur="500"/>
                                        <p:tgtEl>
                                          <p:spTgt spid="25605">
                                            <p:txEl>
                                              <p:pRg st="9" end="9"/>
                                            </p:txEl>
                                          </p:spTgt>
                                        </p:tgtEl>
                                      </p:cBhvr>
                                    </p:animEffect>
                                  </p:childTnLst>
                                </p:cTn>
                              </p:par>
                            </p:childTnLst>
                          </p:cTn>
                        </p:par>
                      </p:childTnLst>
                    </p:cTn>
                  </p:par>
                  <p:par>
                    <p:cTn id="121" fill="hold">
                      <p:stCondLst>
                        <p:cond delay="indefinite"/>
                      </p:stCondLst>
                      <p:childTnLst>
                        <p:par>
                          <p:cTn id="122" fill="hold">
                            <p:stCondLst>
                              <p:cond delay="0"/>
                            </p:stCondLst>
                            <p:childTnLst>
                              <p:par>
                                <p:cTn id="123" presetID="5" presetClass="entr" presetSubtype="10" fill="hold" nodeType="clickEffect">
                                  <p:stCondLst>
                                    <p:cond delay="0"/>
                                  </p:stCondLst>
                                  <p:childTnLst>
                                    <p:set>
                                      <p:cBhvr>
                                        <p:cTn id="124" dur="1" fill="hold">
                                          <p:stCondLst>
                                            <p:cond delay="0"/>
                                          </p:stCondLst>
                                        </p:cTn>
                                        <p:tgtEl>
                                          <p:spTgt spid="25605">
                                            <p:txEl>
                                              <p:pRg st="10" end="10"/>
                                            </p:txEl>
                                          </p:spTgt>
                                        </p:tgtEl>
                                        <p:attrNameLst>
                                          <p:attrName>style.visibility</p:attrName>
                                        </p:attrNameLst>
                                      </p:cBhvr>
                                      <p:to>
                                        <p:strVal val="visible"/>
                                      </p:to>
                                    </p:set>
                                    <p:animEffect transition="in" filter="checkerboard(across)">
                                      <p:cBhvr>
                                        <p:cTn id="125" dur="500"/>
                                        <p:tgtEl>
                                          <p:spTgt spid="2560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p:bldP spid="25604" grpId="0" build="p" animBg="1"/>
      <p:bldP spid="25605"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a:xfrm>
            <a:off x="457200" y="685800"/>
            <a:ext cx="8077200" cy="457200"/>
          </a:xfrm>
        </p:spPr>
        <p:txBody>
          <a:bodyPr>
            <a:normAutofit fontScale="90000"/>
          </a:bodyPr>
          <a:lstStyle/>
          <a:p>
            <a:pPr eaLnBrk="1" hangingPunct="1"/>
            <a:r>
              <a:rPr lang="en-US" b="1" dirty="0" smtClean="0">
                <a:solidFill>
                  <a:srgbClr val="000066"/>
                </a:solidFill>
              </a:rPr>
              <a:t>Evaluating a Marketing Plan</a:t>
            </a:r>
          </a:p>
        </p:txBody>
      </p:sp>
      <p:sp>
        <p:nvSpPr>
          <p:cNvPr id="46084" name="AutoShape 3"/>
          <p:cNvSpPr>
            <a:spLocks noChangeArrowheads="1"/>
          </p:cNvSpPr>
          <p:nvPr/>
        </p:nvSpPr>
        <p:spPr bwMode="auto">
          <a:xfrm>
            <a:off x="1295400" y="1905000"/>
            <a:ext cx="6934200" cy="3581400"/>
          </a:xfrm>
          <a:prstGeom prst="roundRect">
            <a:avLst>
              <a:gd name="adj" fmla="val 16667"/>
            </a:avLst>
          </a:prstGeom>
          <a:gradFill rotWithShape="1">
            <a:gsLst>
              <a:gs pos="0">
                <a:srgbClr val="FFDD4F"/>
              </a:gs>
              <a:gs pos="100000">
                <a:srgbClr val="FFFFFF"/>
              </a:gs>
            </a:gsLst>
            <a:lin ang="2700000" scaled="1"/>
          </a:gradFill>
          <a:ln w="9525">
            <a:solidFill>
              <a:srgbClr val="CCCC00"/>
            </a:solidFill>
            <a:round/>
            <a:headEnd/>
            <a:tailEnd/>
          </a:ln>
        </p:spPr>
        <p:txBody>
          <a:bodyPr wrap="none" anchor="ctr"/>
          <a:lstStyle/>
          <a:p>
            <a:pPr marL="862013">
              <a:buFont typeface="Wingdings" pitchFamily="2" charset="2"/>
              <a:buChar char="ü"/>
            </a:pPr>
            <a:r>
              <a:rPr lang="en-US" sz="3200">
                <a:solidFill>
                  <a:srgbClr val="000066"/>
                </a:solidFill>
              </a:rPr>
              <a:t> Is the plan simple?</a:t>
            </a:r>
          </a:p>
          <a:p>
            <a:pPr marL="862013">
              <a:buFont typeface="Wingdings" pitchFamily="2" charset="2"/>
              <a:buChar char="ü"/>
            </a:pPr>
            <a:r>
              <a:rPr lang="en-US" sz="3200">
                <a:solidFill>
                  <a:srgbClr val="000066"/>
                </a:solidFill>
              </a:rPr>
              <a:t> Is the plan specific?</a:t>
            </a:r>
          </a:p>
          <a:p>
            <a:pPr marL="862013">
              <a:buFont typeface="Wingdings" pitchFamily="2" charset="2"/>
              <a:buChar char="ü"/>
            </a:pPr>
            <a:r>
              <a:rPr lang="en-US" sz="3200">
                <a:solidFill>
                  <a:srgbClr val="000066"/>
                </a:solidFill>
              </a:rPr>
              <a:t> Is the plan realistic?</a:t>
            </a:r>
          </a:p>
          <a:p>
            <a:pPr marL="862013">
              <a:buFont typeface="Wingdings" pitchFamily="2" charset="2"/>
              <a:buChar char="ü"/>
            </a:pPr>
            <a:r>
              <a:rPr lang="en-US" sz="3200">
                <a:solidFill>
                  <a:srgbClr val="000066"/>
                </a:solidFill>
              </a:rPr>
              <a:t> Is the plan complete?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checkerboard(across)">
                                      <p:cBhvr>
                                        <p:cTn id="7" dur="500"/>
                                        <p:tgtEl>
                                          <p:spTgt spid="4608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6084">
                                            <p:txEl>
                                              <p:pRg st="0" end="0"/>
                                            </p:txEl>
                                          </p:spTgt>
                                        </p:tgtEl>
                                        <p:attrNameLst>
                                          <p:attrName>style.visibility</p:attrName>
                                        </p:attrNameLst>
                                      </p:cBhvr>
                                      <p:to>
                                        <p:strVal val="visible"/>
                                      </p:to>
                                    </p:set>
                                    <p:animEffect transition="in" filter="checkerboard(across)">
                                      <p:cBhvr>
                                        <p:cTn id="12" dur="500"/>
                                        <p:tgtEl>
                                          <p:spTgt spid="4608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6084">
                                            <p:txEl>
                                              <p:pRg st="1" end="1"/>
                                            </p:txEl>
                                          </p:spTgt>
                                        </p:tgtEl>
                                        <p:attrNameLst>
                                          <p:attrName>style.visibility</p:attrName>
                                        </p:attrNameLst>
                                      </p:cBhvr>
                                      <p:to>
                                        <p:strVal val="visible"/>
                                      </p:to>
                                    </p:set>
                                    <p:animEffect transition="in" filter="checkerboard(across)">
                                      <p:cBhvr>
                                        <p:cTn id="17" dur="500"/>
                                        <p:tgtEl>
                                          <p:spTgt spid="4608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6084">
                                            <p:txEl>
                                              <p:pRg st="2" end="2"/>
                                            </p:txEl>
                                          </p:spTgt>
                                        </p:tgtEl>
                                        <p:attrNameLst>
                                          <p:attrName>style.visibility</p:attrName>
                                        </p:attrNameLst>
                                      </p:cBhvr>
                                      <p:to>
                                        <p:strVal val="visible"/>
                                      </p:to>
                                    </p:set>
                                    <p:animEffect transition="in" filter="checkerboard(across)">
                                      <p:cBhvr>
                                        <p:cTn id="22" dur="500"/>
                                        <p:tgtEl>
                                          <p:spTgt spid="4608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46084">
                                            <p:txEl>
                                              <p:pRg st="3" end="3"/>
                                            </p:txEl>
                                          </p:spTgt>
                                        </p:tgtEl>
                                        <p:attrNameLst>
                                          <p:attrName>style.visibility</p:attrName>
                                        </p:attrNameLst>
                                      </p:cBhvr>
                                      <p:to>
                                        <p:strVal val="visible"/>
                                      </p:to>
                                    </p:set>
                                    <p:animEffect transition="in" filter="checkerboard(across)">
                                      <p:cBhvr>
                                        <p:cTn id="27" dur="500"/>
                                        <p:tgtEl>
                                          <p:spTgt spid="4608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en-US" b="1" dirty="0" smtClean="0">
                <a:solidFill>
                  <a:srgbClr val="000066"/>
                </a:solidFill>
              </a:rPr>
              <a:t>Managing the Marketing Effort</a:t>
            </a:r>
          </a:p>
        </p:txBody>
      </p:sp>
      <p:sp>
        <p:nvSpPr>
          <p:cNvPr id="67586" name="Content Placeholder 3"/>
          <p:cNvSpPr>
            <a:spLocks noGrp="1"/>
          </p:cNvSpPr>
          <p:nvPr>
            <p:ph idx="1"/>
          </p:nvPr>
        </p:nvSpPr>
        <p:spPr>
          <a:xfrm>
            <a:off x="457200" y="2438400"/>
            <a:ext cx="8229600" cy="3687763"/>
          </a:xfrm>
        </p:spPr>
        <p:txBody>
          <a:bodyPr>
            <a:normAutofit/>
          </a:bodyPr>
          <a:lstStyle/>
          <a:p>
            <a:pPr>
              <a:buFontTx/>
              <a:buNone/>
            </a:pPr>
            <a:r>
              <a:rPr lang="en-US" sz="2800" b="1" dirty="0" smtClean="0"/>
              <a:t>Implementing</a:t>
            </a:r>
            <a:r>
              <a:rPr lang="en-US" sz="2800" dirty="0" smtClean="0"/>
              <a:t> </a:t>
            </a:r>
          </a:p>
          <a:p>
            <a:pPr>
              <a:buClr>
                <a:srgbClr val="000066"/>
              </a:buClr>
              <a:buFont typeface="Wingdings" pitchFamily="2" charset="2"/>
              <a:buChar char="§"/>
            </a:pPr>
            <a:r>
              <a:rPr lang="en-US" sz="2800" dirty="0" smtClean="0"/>
              <a:t>Turns marketing plans into marketing actions to accomplish strategic marketing objectives</a:t>
            </a:r>
          </a:p>
          <a:p>
            <a:pPr>
              <a:buClr>
                <a:srgbClr val="000066"/>
              </a:buClr>
              <a:buFont typeface="Wingdings" pitchFamily="2" charset="2"/>
              <a:buChar char="§"/>
            </a:pPr>
            <a:r>
              <a:rPr lang="en-US" sz="2800" dirty="0" smtClean="0"/>
              <a:t>Addresses who, where, when, how</a:t>
            </a:r>
          </a:p>
          <a:p>
            <a:endParaRPr lang="en-US" sz="2800" dirty="0" smtClean="0"/>
          </a:p>
        </p:txBody>
      </p:sp>
      <p:sp>
        <p:nvSpPr>
          <p:cNvPr id="67587" name="Rectangle 3"/>
          <p:cNvSpPr>
            <a:spLocks noGrp="1" noChangeArrowheads="1"/>
          </p:cNvSpPr>
          <p:nvPr>
            <p:ph type="body" sz="quarter" idx="13"/>
          </p:nvPr>
        </p:nvSpPr>
        <p:spPr>
          <a:xfrm>
            <a:off x="914400" y="1371600"/>
            <a:ext cx="7162800" cy="838200"/>
          </a:xfrm>
        </p:spPr>
        <p:txBody>
          <a:bodyPr>
            <a:normAutofit/>
          </a:bodyPr>
          <a:lstStyle/>
          <a:p>
            <a:r>
              <a:rPr lang="en-US" dirty="0" smtClean="0"/>
              <a:t>Marketing Implementation</a:t>
            </a:r>
          </a:p>
          <a:p>
            <a:endParaRPr lang="en-US" dirty="0" smtClean="0"/>
          </a:p>
          <a:p>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7586">
                                            <p:txEl>
                                              <p:pRg st="0" end="0"/>
                                            </p:txEl>
                                          </p:spTgt>
                                        </p:tgtEl>
                                        <p:attrNameLst>
                                          <p:attrName>style.visibility</p:attrName>
                                        </p:attrNameLst>
                                      </p:cBhvr>
                                      <p:to>
                                        <p:strVal val="visible"/>
                                      </p:to>
                                    </p:set>
                                    <p:animEffect transition="in" filter="checkerboard(across)">
                                      <p:cBhvr>
                                        <p:cTn id="7" dur="500"/>
                                        <p:tgtEl>
                                          <p:spTgt spid="675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7586">
                                            <p:txEl>
                                              <p:pRg st="1" end="1"/>
                                            </p:txEl>
                                          </p:spTgt>
                                        </p:tgtEl>
                                        <p:attrNameLst>
                                          <p:attrName>style.visibility</p:attrName>
                                        </p:attrNameLst>
                                      </p:cBhvr>
                                      <p:to>
                                        <p:strVal val="visible"/>
                                      </p:to>
                                    </p:set>
                                    <p:animEffect transition="in" filter="checkerboard(across)">
                                      <p:cBhvr>
                                        <p:cTn id="12" dur="500"/>
                                        <p:tgtEl>
                                          <p:spTgt spid="675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7586">
                                            <p:txEl>
                                              <p:pRg st="2" end="2"/>
                                            </p:txEl>
                                          </p:spTgt>
                                        </p:tgtEl>
                                        <p:attrNameLst>
                                          <p:attrName>style.visibility</p:attrName>
                                        </p:attrNameLst>
                                      </p:cBhvr>
                                      <p:to>
                                        <p:strVal val="visible"/>
                                      </p:to>
                                    </p:set>
                                    <p:animEffect transition="in" filter="checkerboard(across)">
                                      <p:cBhvr>
                                        <p:cTn id="17" dur="500"/>
                                        <p:tgtEl>
                                          <p:spTgt spid="6758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pPr eaLnBrk="1" hangingPunct="1"/>
            <a:r>
              <a:rPr lang="en-US" b="1" dirty="0" smtClean="0">
                <a:solidFill>
                  <a:srgbClr val="000066"/>
                </a:solidFill>
              </a:rPr>
              <a:t>Managing the Marketing Effort</a:t>
            </a:r>
          </a:p>
        </p:txBody>
      </p:sp>
      <p:graphicFrame>
        <p:nvGraphicFramePr>
          <p:cNvPr id="5" name="Content Placeholder 4"/>
          <p:cNvGraphicFramePr>
            <a:graphicFrameLocks noGrp="1"/>
          </p:cNvGraphicFramePr>
          <p:nvPr>
            <p:ph idx="1"/>
          </p:nvPr>
        </p:nvGraphicFramePr>
        <p:xfrm>
          <a:off x="685800" y="2133600"/>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9635" name="Rectangle 3"/>
          <p:cNvSpPr>
            <a:spLocks noGrp="1" noChangeArrowheads="1"/>
          </p:cNvSpPr>
          <p:nvPr>
            <p:ph type="body" sz="quarter" idx="13"/>
          </p:nvPr>
        </p:nvSpPr>
        <p:spPr>
          <a:xfrm>
            <a:off x="990600" y="1295400"/>
            <a:ext cx="7162800" cy="609600"/>
          </a:xfrm>
        </p:spPr>
        <p:txBody>
          <a:bodyPr>
            <a:normAutofit/>
          </a:bodyPr>
          <a:lstStyle/>
          <a:p>
            <a:pPr eaLnBrk="1" hangingPunct="1"/>
            <a:r>
              <a:rPr lang="en-US" dirty="0" smtClean="0"/>
              <a:t>Marketing Department Organization </a:t>
            </a:r>
          </a:p>
          <a:p>
            <a:pPr eaLnBrk="1" hangingPunct="1"/>
            <a:endParaRPr lang="en-US" dirty="0" smtClean="0"/>
          </a:p>
          <a:p>
            <a:pPr eaLnBrk="1" hangingPunct="1"/>
            <a:endParaRPr lang="en-US" dirty="0" smtClean="0"/>
          </a:p>
          <a:p>
            <a:pPr eaLnBrk="1" hangingPunct="1"/>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lstStyle/>
          <a:p>
            <a:r>
              <a:rPr lang="en-US" b="1" dirty="0" smtClean="0">
                <a:solidFill>
                  <a:srgbClr val="000066"/>
                </a:solidFill>
              </a:rPr>
              <a:t>Managing the Marketing Effort</a:t>
            </a:r>
          </a:p>
        </p:txBody>
      </p:sp>
      <p:sp>
        <p:nvSpPr>
          <p:cNvPr id="75779" name="Content Placeholder 3"/>
          <p:cNvSpPr>
            <a:spLocks noGrp="1"/>
          </p:cNvSpPr>
          <p:nvPr>
            <p:ph idx="1"/>
          </p:nvPr>
        </p:nvSpPr>
        <p:spPr>
          <a:xfrm>
            <a:off x="457200" y="2438400"/>
            <a:ext cx="8229600" cy="3687763"/>
          </a:xfrm>
        </p:spPr>
        <p:txBody>
          <a:bodyPr>
            <a:normAutofit/>
          </a:bodyPr>
          <a:lstStyle/>
          <a:p>
            <a:pPr marL="0" indent="0">
              <a:buFontTx/>
              <a:buNone/>
              <a:defRPr/>
            </a:pPr>
            <a:r>
              <a:rPr lang="en-US" sz="2800" b="1" dirty="0" smtClean="0">
                <a:latin typeface="Calibri" charset="0"/>
              </a:rPr>
              <a:t>Controlling </a:t>
            </a:r>
          </a:p>
          <a:p>
            <a:pPr>
              <a:buClr>
                <a:srgbClr val="000066"/>
              </a:buClr>
              <a:buFont typeface="Wingdings" pitchFamily="2" charset="2"/>
              <a:buChar char="§"/>
              <a:defRPr/>
            </a:pPr>
            <a:r>
              <a:rPr lang="en-US" sz="2800" dirty="0" smtClean="0">
                <a:latin typeface="Calibri" charset="0"/>
              </a:rPr>
              <a:t>Evaluating of results</a:t>
            </a:r>
          </a:p>
          <a:p>
            <a:pPr>
              <a:buClr>
                <a:srgbClr val="000066"/>
              </a:buClr>
              <a:buFont typeface="Wingdings" pitchFamily="2" charset="2"/>
              <a:buChar char="§"/>
              <a:defRPr/>
            </a:pPr>
            <a:r>
              <a:rPr lang="en-US" sz="2800" dirty="0" smtClean="0">
                <a:latin typeface="Calibri" charset="0"/>
              </a:rPr>
              <a:t>Taking of corrective action </a:t>
            </a:r>
            <a:r>
              <a:rPr lang="en-US" sz="2800" dirty="0">
                <a:latin typeface="Calibri" charset="0"/>
              </a:rPr>
              <a:t>to </a:t>
            </a:r>
            <a:r>
              <a:rPr lang="en-US" sz="2800" dirty="0" smtClean="0">
                <a:latin typeface="Calibri" charset="0"/>
              </a:rPr>
              <a:t>achieve objectives</a:t>
            </a:r>
          </a:p>
          <a:p>
            <a:pPr>
              <a:buClr>
                <a:srgbClr val="000066"/>
              </a:buClr>
              <a:buFont typeface="Wingdings" pitchFamily="2" charset="2"/>
              <a:buChar char="§"/>
              <a:defRPr/>
            </a:pPr>
            <a:r>
              <a:rPr lang="en-US" sz="2800" dirty="0" smtClean="0">
                <a:latin typeface="Calibri" charset="0"/>
              </a:rPr>
              <a:t>Operating control</a:t>
            </a:r>
          </a:p>
          <a:p>
            <a:pPr>
              <a:buClr>
                <a:srgbClr val="000066"/>
              </a:buClr>
              <a:buFont typeface="Wingdings" pitchFamily="2" charset="2"/>
              <a:buChar char="§"/>
              <a:defRPr/>
            </a:pPr>
            <a:r>
              <a:rPr lang="en-US" sz="2800" dirty="0" smtClean="0">
                <a:latin typeface="Calibri" charset="0"/>
              </a:rPr>
              <a:t>Strategic control</a:t>
            </a:r>
          </a:p>
          <a:p>
            <a:pPr>
              <a:defRPr/>
            </a:pPr>
            <a:endParaRPr lang="en-US" sz="2800" dirty="0" smtClean="0">
              <a:latin typeface="Calibri" charset="0"/>
            </a:endParaRPr>
          </a:p>
        </p:txBody>
      </p:sp>
      <p:sp>
        <p:nvSpPr>
          <p:cNvPr id="71683" name="Rectangle 3"/>
          <p:cNvSpPr>
            <a:spLocks noGrp="1" noChangeArrowheads="1"/>
          </p:cNvSpPr>
          <p:nvPr>
            <p:ph type="body" sz="quarter" idx="13"/>
          </p:nvPr>
        </p:nvSpPr>
        <p:spPr>
          <a:xfrm>
            <a:off x="914400" y="1371600"/>
            <a:ext cx="7162800" cy="609600"/>
          </a:xfrm>
        </p:spPr>
        <p:txBody>
          <a:bodyPr>
            <a:normAutofit/>
          </a:bodyPr>
          <a:lstStyle/>
          <a:p>
            <a:r>
              <a:rPr lang="en-US" smtClean="0"/>
              <a:t>Marketing Control</a:t>
            </a:r>
          </a:p>
          <a:p>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Effect transition="in" filter="checkerboard(across)">
                                      <p:cBhvr>
                                        <p:cTn id="7" dur="500"/>
                                        <p:tgtEl>
                                          <p:spTgt spid="757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5779">
                                            <p:txEl>
                                              <p:pRg st="1" end="1"/>
                                            </p:txEl>
                                          </p:spTgt>
                                        </p:tgtEl>
                                        <p:attrNameLst>
                                          <p:attrName>style.visibility</p:attrName>
                                        </p:attrNameLst>
                                      </p:cBhvr>
                                      <p:to>
                                        <p:strVal val="visible"/>
                                      </p:to>
                                    </p:set>
                                    <p:animEffect transition="in" filter="checkerboard(across)">
                                      <p:cBhvr>
                                        <p:cTn id="12" dur="500"/>
                                        <p:tgtEl>
                                          <p:spTgt spid="757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5779">
                                            <p:txEl>
                                              <p:pRg st="2" end="2"/>
                                            </p:txEl>
                                          </p:spTgt>
                                        </p:tgtEl>
                                        <p:attrNameLst>
                                          <p:attrName>style.visibility</p:attrName>
                                        </p:attrNameLst>
                                      </p:cBhvr>
                                      <p:to>
                                        <p:strVal val="visible"/>
                                      </p:to>
                                    </p:set>
                                    <p:animEffect transition="in" filter="checkerboard(across)">
                                      <p:cBhvr>
                                        <p:cTn id="17" dur="500"/>
                                        <p:tgtEl>
                                          <p:spTgt spid="757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5779">
                                            <p:txEl>
                                              <p:pRg st="3" end="3"/>
                                            </p:txEl>
                                          </p:spTgt>
                                        </p:tgtEl>
                                        <p:attrNameLst>
                                          <p:attrName>style.visibility</p:attrName>
                                        </p:attrNameLst>
                                      </p:cBhvr>
                                      <p:to>
                                        <p:strVal val="visible"/>
                                      </p:to>
                                    </p:set>
                                    <p:animEffect transition="in" filter="checkerboard(across)">
                                      <p:cBhvr>
                                        <p:cTn id="22" dur="500"/>
                                        <p:tgtEl>
                                          <p:spTgt spid="7577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5779">
                                            <p:txEl>
                                              <p:pRg st="4" end="4"/>
                                            </p:txEl>
                                          </p:spTgt>
                                        </p:tgtEl>
                                        <p:attrNameLst>
                                          <p:attrName>style.visibility</p:attrName>
                                        </p:attrNameLst>
                                      </p:cBhvr>
                                      <p:to>
                                        <p:strVal val="visible"/>
                                      </p:to>
                                    </p:set>
                                    <p:animEffect transition="in" filter="checkerboard(across)">
                                      <p:cBhvr>
                                        <p:cTn id="27" dur="500"/>
                                        <p:tgtEl>
                                          <p:spTgt spid="757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normAutofit fontScale="90000"/>
          </a:bodyPr>
          <a:lstStyle/>
          <a:p>
            <a:r>
              <a:rPr lang="en-US" b="1" dirty="0" smtClean="0">
                <a:solidFill>
                  <a:srgbClr val="000066"/>
                </a:solidFill>
              </a:rPr>
              <a:t>Measuring and Managing    </a:t>
            </a:r>
            <a:br>
              <a:rPr lang="en-US" b="1" dirty="0" smtClean="0">
                <a:solidFill>
                  <a:srgbClr val="000066"/>
                </a:solidFill>
              </a:rPr>
            </a:br>
            <a:r>
              <a:rPr lang="en-US" b="1" dirty="0" smtClean="0">
                <a:solidFill>
                  <a:srgbClr val="000066"/>
                </a:solidFill>
              </a:rPr>
              <a:t> Return on Marketing Investment</a:t>
            </a:r>
            <a:br>
              <a:rPr lang="en-US" b="1" dirty="0" smtClean="0">
                <a:solidFill>
                  <a:srgbClr val="000066"/>
                </a:solidFill>
              </a:rPr>
            </a:br>
            <a:endParaRPr lang="en-US" b="1" dirty="0" smtClean="0">
              <a:solidFill>
                <a:srgbClr val="000066"/>
              </a:solidFill>
            </a:endParaRPr>
          </a:p>
        </p:txBody>
      </p:sp>
      <p:sp>
        <p:nvSpPr>
          <p:cNvPr id="73731" name="Rectangle 3"/>
          <p:cNvSpPr>
            <a:spLocks noGrp="1" noChangeArrowheads="1"/>
          </p:cNvSpPr>
          <p:nvPr>
            <p:ph type="body" sz="quarter" idx="13"/>
          </p:nvPr>
        </p:nvSpPr>
        <p:spPr>
          <a:xfrm>
            <a:off x="228600" y="1295400"/>
            <a:ext cx="8458200" cy="685800"/>
          </a:xfrm>
        </p:spPr>
        <p:txBody>
          <a:bodyPr>
            <a:normAutofit/>
          </a:bodyPr>
          <a:lstStyle/>
          <a:p>
            <a:r>
              <a:rPr lang="en-US" dirty="0" smtClean="0"/>
              <a:t>Return on Marketing Investment (Marketing ROI)</a:t>
            </a:r>
          </a:p>
          <a:p>
            <a:endParaRPr lang="en-US" dirty="0" smtClean="0"/>
          </a:p>
        </p:txBody>
      </p:sp>
      <p:sp>
        <p:nvSpPr>
          <p:cNvPr id="73732" name="Content Placeholder 4"/>
          <p:cNvSpPr>
            <a:spLocks noGrp="1"/>
          </p:cNvSpPr>
          <p:nvPr>
            <p:ph sz="half" idx="4294967295"/>
          </p:nvPr>
        </p:nvSpPr>
        <p:spPr>
          <a:xfrm>
            <a:off x="838200" y="2209800"/>
            <a:ext cx="8001000" cy="3916363"/>
          </a:xfrm>
        </p:spPr>
        <p:txBody>
          <a:bodyPr/>
          <a:lstStyle/>
          <a:p>
            <a:pPr eaLnBrk="1" hangingPunct="1">
              <a:buFontTx/>
              <a:buNone/>
            </a:pPr>
            <a:r>
              <a:rPr lang="en-US" sz="2800" b="1" dirty="0" smtClean="0"/>
              <a:t>Return on marketing investment </a:t>
            </a:r>
          </a:p>
          <a:p>
            <a:pPr eaLnBrk="1" hangingPunct="1">
              <a:buClr>
                <a:srgbClr val="000066"/>
              </a:buClr>
            </a:pPr>
            <a:r>
              <a:rPr lang="en-US" sz="2800" dirty="0" smtClean="0"/>
              <a:t>is </a:t>
            </a:r>
            <a:r>
              <a:rPr lang="en-US" sz="2800" b="1" dirty="0" smtClean="0"/>
              <a:t>net return </a:t>
            </a:r>
            <a:r>
              <a:rPr lang="en-US" sz="2800" dirty="0" smtClean="0"/>
              <a:t>from a marketing investment divided by the costs of the marketing investment. </a:t>
            </a:r>
          </a:p>
          <a:p>
            <a:pPr eaLnBrk="1" hangingPunct="1">
              <a:buClr>
                <a:srgbClr val="000066"/>
              </a:buClr>
            </a:pPr>
            <a:r>
              <a:rPr lang="en-US" sz="2800" dirty="0" smtClean="0"/>
              <a:t>provides a measurement of the </a:t>
            </a:r>
            <a:r>
              <a:rPr lang="en-US" sz="2800" b="1" dirty="0" smtClean="0"/>
              <a:t>profits generated </a:t>
            </a:r>
            <a:r>
              <a:rPr lang="en-US" sz="2800" dirty="0" smtClean="0"/>
              <a:t>by investments in marketing activities.</a:t>
            </a:r>
          </a:p>
          <a:p>
            <a:pPr eaLnBrk="1" hangingPunct="1"/>
            <a:endParaRPr lang="en-US" sz="2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3732">
                                            <p:txEl>
                                              <p:pRg st="0" end="0"/>
                                            </p:txEl>
                                          </p:spTgt>
                                        </p:tgtEl>
                                        <p:attrNameLst>
                                          <p:attrName>style.visibility</p:attrName>
                                        </p:attrNameLst>
                                      </p:cBhvr>
                                      <p:to>
                                        <p:strVal val="visible"/>
                                      </p:to>
                                    </p:set>
                                    <p:animEffect transition="in" filter="checkerboard(across)">
                                      <p:cBhvr>
                                        <p:cTn id="7" dur="500"/>
                                        <p:tgtEl>
                                          <p:spTgt spid="737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3732">
                                            <p:txEl>
                                              <p:pRg st="1" end="1"/>
                                            </p:txEl>
                                          </p:spTgt>
                                        </p:tgtEl>
                                        <p:attrNameLst>
                                          <p:attrName>style.visibility</p:attrName>
                                        </p:attrNameLst>
                                      </p:cBhvr>
                                      <p:to>
                                        <p:strVal val="visible"/>
                                      </p:to>
                                    </p:set>
                                    <p:animEffect transition="in" filter="checkerboard(across)">
                                      <p:cBhvr>
                                        <p:cTn id="12" dur="500"/>
                                        <p:tgtEl>
                                          <p:spTgt spid="7373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3732">
                                            <p:txEl>
                                              <p:pRg st="2" end="2"/>
                                            </p:txEl>
                                          </p:spTgt>
                                        </p:tgtEl>
                                        <p:attrNameLst>
                                          <p:attrName>style.visibility</p:attrName>
                                        </p:attrNameLst>
                                      </p:cBhvr>
                                      <p:to>
                                        <p:strVal val="visible"/>
                                      </p:to>
                                    </p:set>
                                    <p:animEffect transition="in" filter="checkerboard(across)">
                                      <p:cBhvr>
                                        <p:cTn id="17" dur="500"/>
                                        <p:tgtEl>
                                          <p:spTgt spid="737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2"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2"/>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3"/>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3170099"/>
          </a:xfrm>
          <a:prstGeom prst="rect">
            <a:avLst/>
          </a:prstGeom>
          <a:noFill/>
          <a:ln w="38100">
            <a:noFill/>
            <a:miter lim="800000"/>
            <a:headEnd/>
            <a:tailEnd/>
          </a:ln>
        </p:spPr>
        <p:txBody>
          <a:bodyPr>
            <a:spAutoFit/>
          </a:bodyPr>
          <a:lstStyle/>
          <a:p>
            <a:pPr algn="ctr"/>
            <a:r>
              <a:rPr lang="en-GB" sz="4000" dirty="0" smtClean="0"/>
              <a:t>"Life is like a combination lock; your job is to find the right numbers, in the right order so you can have anything you want."</a:t>
            </a:r>
            <a:endParaRPr lang="en-US" sz="2400"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1962</TotalTime>
  <Words>3702</Words>
  <Application>Microsoft Office PowerPoint</Application>
  <PresentationFormat>On-screen Show (4:3)</PresentationFormat>
  <Paragraphs>220</Paragraphs>
  <Slides>23</Slides>
  <Notes>22</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Blank Presentation</vt:lpstr>
      <vt:lpstr>Office Theme</vt:lpstr>
      <vt:lpstr> Developing Marketing  Strategies and Plans</vt:lpstr>
      <vt:lpstr>Slide 2</vt:lpstr>
      <vt:lpstr>Planning Marketing </vt:lpstr>
      <vt:lpstr>Marketing Strategy and  the Marketing Mix</vt:lpstr>
      <vt:lpstr>Marketing Strategy and the Marketing Mix</vt:lpstr>
      <vt:lpstr>Marketing Strategy and the Marketing Mix</vt:lpstr>
      <vt:lpstr>Marketing Strategy and the Marketing Mix</vt:lpstr>
      <vt:lpstr>Marketing Strategy and the Marketing Mix</vt:lpstr>
      <vt:lpstr>Marketing Strategy and the Marketing Mix</vt:lpstr>
      <vt:lpstr>Marketing Strategy and the Marketing Mix</vt:lpstr>
      <vt:lpstr>Managing the Marketing Effort</vt:lpstr>
      <vt:lpstr>Managing the Marketing Effort</vt:lpstr>
      <vt:lpstr>What is a Marketing Plan?</vt:lpstr>
      <vt:lpstr>Levels of a Marketing Plan</vt:lpstr>
      <vt:lpstr>Marketing Plan Contents</vt:lpstr>
      <vt:lpstr>Marketing Plan Contents Details</vt:lpstr>
      <vt:lpstr>Evaluating a Marketing Plan</vt:lpstr>
      <vt:lpstr>Managing the Marketing Effort</vt:lpstr>
      <vt:lpstr>Managing the Marketing Effort</vt:lpstr>
      <vt:lpstr>Managing the Marketing Effort</vt:lpstr>
      <vt:lpstr>Measuring and Managing      Return on Marketing Investment </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vcomsats</cp:lastModifiedBy>
  <cp:revision>222</cp:revision>
  <dcterms:created xsi:type="dcterms:W3CDTF">2011-02-15T21:33:40Z</dcterms:created>
  <dcterms:modified xsi:type="dcterms:W3CDTF">2013-03-11T07:45:46Z</dcterms:modified>
</cp:coreProperties>
</file>