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79.xml" ContentType="application/vnd.openxmlformats-officedocument.presentationml.notesSlide+xml"/>
  <Default Extension="png" ContentType="image/png"/>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31.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notesSlides/notesSlide50.xml" ContentType="application/vnd.openxmlformats-officedocument.presentationml.notesSlide+xml"/>
  <Override PartName="/ppt/diagrams/data4.xml" ContentType="application/vnd.openxmlformats-officedocument.drawingml.diagramData+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59.xml" ContentType="application/vnd.openxmlformats-officedocument.presentationml.notesSlide+xml"/>
  <Override PartName="/ppt/diagrams/quickStyle5.xml" ContentType="application/vnd.openxmlformats-officedocument.drawingml.diagramStyl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diagrams/layout4.xml" ContentType="application/vnd.openxmlformats-officedocument.drawingml.diagramLayout+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notesSlides/notesSlide89.xml" ContentType="application/vnd.openxmlformats-officedocument.presentationml.notesSlide+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96"/>
  </p:notesMasterIdLst>
  <p:sldIdLst>
    <p:sldId id="397" r:id="rId3"/>
    <p:sldId id="1119" r:id="rId4"/>
    <p:sldId id="1120" r:id="rId5"/>
    <p:sldId id="1181" r:id="rId6"/>
    <p:sldId id="1121" r:id="rId7"/>
    <p:sldId id="1122" r:id="rId8"/>
    <p:sldId id="1182" r:id="rId9"/>
    <p:sldId id="1123" r:id="rId10"/>
    <p:sldId id="1124" r:id="rId11"/>
    <p:sldId id="1183" r:id="rId12"/>
    <p:sldId id="1125" r:id="rId13"/>
    <p:sldId id="1126" r:id="rId14"/>
    <p:sldId id="1184" r:id="rId15"/>
    <p:sldId id="1127" r:id="rId16"/>
    <p:sldId id="1128" r:id="rId17"/>
    <p:sldId id="1185" r:id="rId18"/>
    <p:sldId id="1129" r:id="rId19"/>
    <p:sldId id="1130" r:id="rId20"/>
    <p:sldId id="1186" r:id="rId21"/>
    <p:sldId id="1131" r:id="rId22"/>
    <p:sldId id="1187" r:id="rId23"/>
    <p:sldId id="1133" r:id="rId24"/>
    <p:sldId id="1134" r:id="rId25"/>
    <p:sldId id="1188" r:id="rId26"/>
    <p:sldId id="1135" r:id="rId27"/>
    <p:sldId id="1136" r:id="rId28"/>
    <p:sldId id="1137" r:id="rId29"/>
    <p:sldId id="1138" r:id="rId30"/>
    <p:sldId id="1189" r:id="rId31"/>
    <p:sldId id="1139" r:id="rId32"/>
    <p:sldId id="1140" r:id="rId33"/>
    <p:sldId id="1190" r:id="rId34"/>
    <p:sldId id="1141" r:id="rId35"/>
    <p:sldId id="1142" r:id="rId36"/>
    <p:sldId id="1191" r:id="rId37"/>
    <p:sldId id="1143" r:id="rId38"/>
    <p:sldId id="1144" r:id="rId39"/>
    <p:sldId id="1192" r:id="rId40"/>
    <p:sldId id="1145" r:id="rId41"/>
    <p:sldId id="1146" r:id="rId42"/>
    <p:sldId id="1193" r:id="rId43"/>
    <p:sldId id="1147" r:id="rId44"/>
    <p:sldId id="1148" r:id="rId45"/>
    <p:sldId id="1194" r:id="rId46"/>
    <p:sldId id="1149" r:id="rId47"/>
    <p:sldId id="1150" r:id="rId48"/>
    <p:sldId id="1195" r:id="rId49"/>
    <p:sldId id="1151" r:id="rId50"/>
    <p:sldId id="1152" r:id="rId51"/>
    <p:sldId id="1196" r:id="rId52"/>
    <p:sldId id="1153" r:id="rId53"/>
    <p:sldId id="1154" r:id="rId54"/>
    <p:sldId id="1197" r:id="rId55"/>
    <p:sldId id="1155" r:id="rId56"/>
    <p:sldId id="1156" r:id="rId57"/>
    <p:sldId id="1198" r:id="rId58"/>
    <p:sldId id="1157" r:id="rId59"/>
    <p:sldId id="1158" r:id="rId60"/>
    <p:sldId id="1199" r:id="rId61"/>
    <p:sldId id="1159" r:id="rId62"/>
    <p:sldId id="1160" r:id="rId63"/>
    <p:sldId id="1200" r:id="rId64"/>
    <p:sldId id="1161" r:id="rId65"/>
    <p:sldId id="1162" r:id="rId66"/>
    <p:sldId id="1201" r:id="rId67"/>
    <p:sldId id="1163" r:id="rId68"/>
    <p:sldId id="1164" r:id="rId69"/>
    <p:sldId id="1202" r:id="rId70"/>
    <p:sldId id="1165" r:id="rId71"/>
    <p:sldId id="1166" r:id="rId72"/>
    <p:sldId id="1203" r:id="rId73"/>
    <p:sldId id="1167" r:id="rId74"/>
    <p:sldId id="1168" r:id="rId75"/>
    <p:sldId id="1204" r:id="rId76"/>
    <p:sldId id="1169" r:id="rId77"/>
    <p:sldId id="1170" r:id="rId78"/>
    <p:sldId id="1205" r:id="rId79"/>
    <p:sldId id="1171" r:id="rId80"/>
    <p:sldId id="1172" r:id="rId81"/>
    <p:sldId id="1206" r:id="rId82"/>
    <p:sldId id="1173" r:id="rId83"/>
    <p:sldId id="1174" r:id="rId84"/>
    <p:sldId id="1207" r:id="rId85"/>
    <p:sldId id="1175" r:id="rId86"/>
    <p:sldId id="1176" r:id="rId87"/>
    <p:sldId id="1208" r:id="rId88"/>
    <p:sldId id="1177" r:id="rId89"/>
    <p:sldId id="1178" r:id="rId90"/>
    <p:sldId id="1209" r:id="rId91"/>
    <p:sldId id="1179" r:id="rId92"/>
    <p:sldId id="1180" r:id="rId93"/>
    <p:sldId id="1210" r:id="rId94"/>
    <p:sldId id="393" r:id="rId9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94" autoAdjust="0"/>
    <p:restoredTop sz="99626" autoAdjust="0"/>
  </p:normalViewPr>
  <p:slideViewPr>
    <p:cSldViewPr>
      <p:cViewPr varScale="1">
        <p:scale>
          <a:sx n="66" d="100"/>
          <a:sy n="66" d="100"/>
        </p:scale>
        <p:origin x="-14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765002-D421-47B8-8569-D47F0B5E130E}" type="doc">
      <dgm:prSet loTypeId="urn:microsoft.com/office/officeart/2005/8/layout/hProcess9" loCatId="process" qsTypeId="urn:microsoft.com/office/officeart/2005/8/quickstyle/simple1#8" qsCatId="simple" csTypeId="urn:microsoft.com/office/officeart/2005/8/colors/colorful1#3" csCatId="colorful"/>
      <dgm:spPr/>
      <dgm:t>
        <a:bodyPr/>
        <a:lstStyle/>
        <a:p>
          <a:endParaRPr lang="en-US"/>
        </a:p>
      </dgm:t>
    </dgm:pt>
    <dgm:pt modelId="{5744FDB6-DC72-4A73-805F-1AE7DAB0791D}">
      <dgm:prSet/>
      <dgm:spPr/>
      <dgm:t>
        <a:bodyPr/>
        <a:lstStyle/>
        <a:p>
          <a:pPr rtl="0"/>
          <a:r>
            <a:rPr lang="en-US" b="1" dirty="0" smtClean="0">
              <a:solidFill>
                <a:schemeClr val="tx1"/>
              </a:solidFill>
            </a:rPr>
            <a:t>Production concept</a:t>
          </a:r>
          <a:endParaRPr lang="en-US" dirty="0">
            <a:solidFill>
              <a:schemeClr val="tx1"/>
            </a:solidFill>
          </a:endParaRPr>
        </a:p>
      </dgm:t>
    </dgm:pt>
    <dgm:pt modelId="{326BFDCB-133C-456C-A939-F3DF35BB6F7C}" type="parTrans" cxnId="{23FAB631-3406-4F34-890B-7ADDE2D77C05}">
      <dgm:prSet/>
      <dgm:spPr/>
      <dgm:t>
        <a:bodyPr/>
        <a:lstStyle/>
        <a:p>
          <a:endParaRPr lang="en-US">
            <a:solidFill>
              <a:schemeClr val="tx1"/>
            </a:solidFill>
          </a:endParaRPr>
        </a:p>
      </dgm:t>
    </dgm:pt>
    <dgm:pt modelId="{7E4CD3DA-A1FE-46A8-BBDF-C518D93C3547}" type="sibTrans" cxnId="{23FAB631-3406-4F34-890B-7ADDE2D77C05}">
      <dgm:prSet/>
      <dgm:spPr/>
      <dgm:t>
        <a:bodyPr/>
        <a:lstStyle/>
        <a:p>
          <a:endParaRPr lang="en-US">
            <a:solidFill>
              <a:schemeClr val="tx1"/>
            </a:solidFill>
          </a:endParaRPr>
        </a:p>
      </dgm:t>
    </dgm:pt>
    <dgm:pt modelId="{04417E8C-187A-4D21-A3EE-6697AC475056}">
      <dgm:prSet/>
      <dgm:spPr/>
      <dgm:t>
        <a:bodyPr/>
        <a:lstStyle/>
        <a:p>
          <a:pPr rtl="0"/>
          <a:r>
            <a:rPr lang="en-US" b="1" dirty="0" smtClean="0">
              <a:solidFill>
                <a:schemeClr val="tx1"/>
              </a:solidFill>
            </a:rPr>
            <a:t>Product concept</a:t>
          </a:r>
          <a:endParaRPr lang="en-US" dirty="0">
            <a:solidFill>
              <a:schemeClr val="tx1"/>
            </a:solidFill>
          </a:endParaRPr>
        </a:p>
      </dgm:t>
    </dgm:pt>
    <dgm:pt modelId="{C2582CFF-CB4E-4694-BC12-670EE91446C2}" type="parTrans" cxnId="{596FE1C0-DFD5-4602-AD56-6C992EC1AB52}">
      <dgm:prSet/>
      <dgm:spPr/>
      <dgm:t>
        <a:bodyPr/>
        <a:lstStyle/>
        <a:p>
          <a:endParaRPr lang="en-US">
            <a:solidFill>
              <a:schemeClr val="tx1"/>
            </a:solidFill>
          </a:endParaRPr>
        </a:p>
      </dgm:t>
    </dgm:pt>
    <dgm:pt modelId="{2601D274-BEB9-45AC-B8FC-E5C5F6553655}" type="sibTrans" cxnId="{596FE1C0-DFD5-4602-AD56-6C992EC1AB52}">
      <dgm:prSet/>
      <dgm:spPr/>
      <dgm:t>
        <a:bodyPr/>
        <a:lstStyle/>
        <a:p>
          <a:endParaRPr lang="en-US">
            <a:solidFill>
              <a:schemeClr val="tx1"/>
            </a:solidFill>
          </a:endParaRPr>
        </a:p>
      </dgm:t>
    </dgm:pt>
    <dgm:pt modelId="{441C2C76-1393-4A00-A6CD-4C7852E74026}">
      <dgm:prSet/>
      <dgm:spPr/>
      <dgm:t>
        <a:bodyPr/>
        <a:lstStyle/>
        <a:p>
          <a:pPr rtl="0"/>
          <a:r>
            <a:rPr lang="en-US" b="1" dirty="0" smtClean="0">
              <a:solidFill>
                <a:schemeClr val="bg1"/>
              </a:solidFill>
            </a:rPr>
            <a:t>Selling concept</a:t>
          </a:r>
          <a:endParaRPr lang="en-US" dirty="0">
            <a:solidFill>
              <a:schemeClr val="bg1"/>
            </a:solidFill>
          </a:endParaRPr>
        </a:p>
      </dgm:t>
    </dgm:pt>
    <dgm:pt modelId="{520A0700-AC09-4510-9C9E-1E4C356C2738}" type="parTrans" cxnId="{59CEB439-16A6-47CA-BBCF-83C3E4CA1343}">
      <dgm:prSet/>
      <dgm:spPr/>
      <dgm:t>
        <a:bodyPr/>
        <a:lstStyle/>
        <a:p>
          <a:endParaRPr lang="en-US">
            <a:solidFill>
              <a:schemeClr val="tx1"/>
            </a:solidFill>
          </a:endParaRPr>
        </a:p>
      </dgm:t>
    </dgm:pt>
    <dgm:pt modelId="{90B4E2C7-6A5F-4B18-9411-053D4035E319}" type="sibTrans" cxnId="{59CEB439-16A6-47CA-BBCF-83C3E4CA1343}">
      <dgm:prSet/>
      <dgm:spPr/>
      <dgm:t>
        <a:bodyPr/>
        <a:lstStyle/>
        <a:p>
          <a:endParaRPr lang="en-US">
            <a:solidFill>
              <a:schemeClr val="tx1"/>
            </a:solidFill>
          </a:endParaRPr>
        </a:p>
      </dgm:t>
    </dgm:pt>
    <dgm:pt modelId="{1687046B-DBCE-4174-BF3D-637C454D0381}">
      <dgm:prSet/>
      <dgm:spPr/>
      <dgm:t>
        <a:bodyPr/>
        <a:lstStyle/>
        <a:p>
          <a:pPr rtl="0"/>
          <a:r>
            <a:rPr lang="en-US" b="1" dirty="0" smtClean="0">
              <a:solidFill>
                <a:schemeClr val="tx1"/>
              </a:solidFill>
            </a:rPr>
            <a:t>Marketing concept</a:t>
          </a:r>
          <a:endParaRPr lang="en-US" dirty="0">
            <a:solidFill>
              <a:schemeClr val="tx1"/>
            </a:solidFill>
          </a:endParaRPr>
        </a:p>
      </dgm:t>
    </dgm:pt>
    <dgm:pt modelId="{D2D3444A-BCBB-42D9-9C8C-E9EA300CEB1C}" type="parTrans" cxnId="{41086EF5-41F8-4BE7-AD17-FA7C6047A23D}">
      <dgm:prSet/>
      <dgm:spPr/>
      <dgm:t>
        <a:bodyPr/>
        <a:lstStyle/>
        <a:p>
          <a:endParaRPr lang="en-US">
            <a:solidFill>
              <a:schemeClr val="tx1"/>
            </a:solidFill>
          </a:endParaRPr>
        </a:p>
      </dgm:t>
    </dgm:pt>
    <dgm:pt modelId="{C788AF32-7254-48FE-A111-432B5E0E75BC}" type="sibTrans" cxnId="{41086EF5-41F8-4BE7-AD17-FA7C6047A23D}">
      <dgm:prSet/>
      <dgm:spPr/>
      <dgm:t>
        <a:bodyPr/>
        <a:lstStyle/>
        <a:p>
          <a:endParaRPr lang="en-US">
            <a:solidFill>
              <a:schemeClr val="tx1"/>
            </a:solidFill>
          </a:endParaRPr>
        </a:p>
      </dgm:t>
    </dgm:pt>
    <dgm:pt modelId="{70D6993B-68AC-487D-A995-65CFE7BD925B}">
      <dgm:prSet/>
      <dgm:spPr/>
      <dgm:t>
        <a:bodyPr/>
        <a:lstStyle/>
        <a:p>
          <a:pPr rtl="0"/>
          <a:r>
            <a:rPr lang="en-US" b="1" dirty="0" smtClean="0">
              <a:solidFill>
                <a:schemeClr val="tx1"/>
              </a:solidFill>
            </a:rPr>
            <a:t>Societal concept</a:t>
          </a:r>
          <a:endParaRPr lang="en-US" dirty="0">
            <a:solidFill>
              <a:schemeClr val="tx1"/>
            </a:solidFill>
          </a:endParaRPr>
        </a:p>
      </dgm:t>
    </dgm:pt>
    <dgm:pt modelId="{5082394A-8E8D-4736-88E9-E850B5C30043}" type="parTrans" cxnId="{06E366F0-8D37-47C2-A973-EA7F8F97194B}">
      <dgm:prSet/>
      <dgm:spPr/>
      <dgm:t>
        <a:bodyPr/>
        <a:lstStyle/>
        <a:p>
          <a:endParaRPr lang="en-US">
            <a:solidFill>
              <a:schemeClr val="tx1"/>
            </a:solidFill>
          </a:endParaRPr>
        </a:p>
      </dgm:t>
    </dgm:pt>
    <dgm:pt modelId="{A112BF4E-1524-4EFB-9FAB-A6FB002E1F96}" type="sibTrans" cxnId="{06E366F0-8D37-47C2-A973-EA7F8F97194B}">
      <dgm:prSet/>
      <dgm:spPr/>
      <dgm:t>
        <a:bodyPr/>
        <a:lstStyle/>
        <a:p>
          <a:endParaRPr lang="en-US">
            <a:solidFill>
              <a:schemeClr val="tx1"/>
            </a:solidFill>
          </a:endParaRPr>
        </a:p>
      </dgm:t>
    </dgm:pt>
    <dgm:pt modelId="{9AA253F7-A164-4EAD-AA71-44A7DDF6A95B}" type="pres">
      <dgm:prSet presAssocID="{ED765002-D421-47B8-8569-D47F0B5E130E}" presName="CompostProcess" presStyleCnt="0">
        <dgm:presLayoutVars>
          <dgm:dir/>
          <dgm:resizeHandles val="exact"/>
        </dgm:presLayoutVars>
      </dgm:prSet>
      <dgm:spPr/>
      <dgm:t>
        <a:bodyPr/>
        <a:lstStyle/>
        <a:p>
          <a:endParaRPr lang="en-US"/>
        </a:p>
      </dgm:t>
    </dgm:pt>
    <dgm:pt modelId="{98C84D32-8593-4FFC-BC0C-F37AE109C92D}" type="pres">
      <dgm:prSet presAssocID="{ED765002-D421-47B8-8569-D47F0B5E130E}" presName="arrow" presStyleLbl="bgShp" presStyleIdx="0" presStyleCnt="1"/>
      <dgm:spPr/>
    </dgm:pt>
    <dgm:pt modelId="{018A4B10-4CE9-428A-8F68-972EEF6F90BF}" type="pres">
      <dgm:prSet presAssocID="{ED765002-D421-47B8-8569-D47F0B5E130E}" presName="linearProcess" presStyleCnt="0"/>
      <dgm:spPr/>
    </dgm:pt>
    <dgm:pt modelId="{4C51A03D-1B27-4652-A36A-65E85F2A456D}" type="pres">
      <dgm:prSet presAssocID="{5744FDB6-DC72-4A73-805F-1AE7DAB0791D}" presName="textNode" presStyleLbl="node1" presStyleIdx="0" presStyleCnt="5">
        <dgm:presLayoutVars>
          <dgm:bulletEnabled val="1"/>
        </dgm:presLayoutVars>
      </dgm:prSet>
      <dgm:spPr/>
      <dgm:t>
        <a:bodyPr/>
        <a:lstStyle/>
        <a:p>
          <a:endParaRPr lang="en-US"/>
        </a:p>
      </dgm:t>
    </dgm:pt>
    <dgm:pt modelId="{572F16E3-3141-45B4-B555-65BFB98B5EC6}" type="pres">
      <dgm:prSet presAssocID="{7E4CD3DA-A1FE-46A8-BBDF-C518D93C3547}" presName="sibTrans" presStyleCnt="0"/>
      <dgm:spPr/>
    </dgm:pt>
    <dgm:pt modelId="{5F1C2096-D0DC-4A4B-86DC-122E122CFBBA}" type="pres">
      <dgm:prSet presAssocID="{04417E8C-187A-4D21-A3EE-6697AC475056}" presName="textNode" presStyleLbl="node1" presStyleIdx="1" presStyleCnt="5">
        <dgm:presLayoutVars>
          <dgm:bulletEnabled val="1"/>
        </dgm:presLayoutVars>
      </dgm:prSet>
      <dgm:spPr/>
      <dgm:t>
        <a:bodyPr/>
        <a:lstStyle/>
        <a:p>
          <a:endParaRPr lang="en-US"/>
        </a:p>
      </dgm:t>
    </dgm:pt>
    <dgm:pt modelId="{4E73DB3F-5CF2-42CF-A284-108E4A06ACCF}" type="pres">
      <dgm:prSet presAssocID="{2601D274-BEB9-45AC-B8FC-E5C5F6553655}" presName="sibTrans" presStyleCnt="0"/>
      <dgm:spPr/>
    </dgm:pt>
    <dgm:pt modelId="{2269662A-8BFB-46D6-9C72-346589547FB8}" type="pres">
      <dgm:prSet presAssocID="{441C2C76-1393-4A00-A6CD-4C7852E74026}" presName="textNode" presStyleLbl="node1" presStyleIdx="2" presStyleCnt="5">
        <dgm:presLayoutVars>
          <dgm:bulletEnabled val="1"/>
        </dgm:presLayoutVars>
      </dgm:prSet>
      <dgm:spPr/>
      <dgm:t>
        <a:bodyPr/>
        <a:lstStyle/>
        <a:p>
          <a:endParaRPr lang="en-US"/>
        </a:p>
      </dgm:t>
    </dgm:pt>
    <dgm:pt modelId="{FC5216A4-7769-48D6-AA48-5AD7FEC65737}" type="pres">
      <dgm:prSet presAssocID="{90B4E2C7-6A5F-4B18-9411-053D4035E319}" presName="sibTrans" presStyleCnt="0"/>
      <dgm:spPr/>
    </dgm:pt>
    <dgm:pt modelId="{80FB5A71-90BF-4BED-A0A6-81C787AC95D9}" type="pres">
      <dgm:prSet presAssocID="{1687046B-DBCE-4174-BF3D-637C454D0381}" presName="textNode" presStyleLbl="node1" presStyleIdx="3" presStyleCnt="5">
        <dgm:presLayoutVars>
          <dgm:bulletEnabled val="1"/>
        </dgm:presLayoutVars>
      </dgm:prSet>
      <dgm:spPr/>
      <dgm:t>
        <a:bodyPr/>
        <a:lstStyle/>
        <a:p>
          <a:endParaRPr lang="en-US"/>
        </a:p>
      </dgm:t>
    </dgm:pt>
    <dgm:pt modelId="{D956AECE-45C5-48A0-8975-70A6EA08C8EE}" type="pres">
      <dgm:prSet presAssocID="{C788AF32-7254-48FE-A111-432B5E0E75BC}" presName="sibTrans" presStyleCnt="0"/>
      <dgm:spPr/>
    </dgm:pt>
    <dgm:pt modelId="{17082EAC-92CF-40CD-A280-5CD2572C4721}" type="pres">
      <dgm:prSet presAssocID="{70D6993B-68AC-487D-A995-65CFE7BD925B}" presName="textNode" presStyleLbl="node1" presStyleIdx="4" presStyleCnt="5">
        <dgm:presLayoutVars>
          <dgm:bulletEnabled val="1"/>
        </dgm:presLayoutVars>
      </dgm:prSet>
      <dgm:spPr/>
      <dgm:t>
        <a:bodyPr/>
        <a:lstStyle/>
        <a:p>
          <a:endParaRPr lang="en-US"/>
        </a:p>
      </dgm:t>
    </dgm:pt>
  </dgm:ptLst>
  <dgm:cxnLst>
    <dgm:cxn modelId="{9594FCEE-9856-4A6D-8CCA-2F79FE2C0052}" type="presOf" srcId="{04417E8C-187A-4D21-A3EE-6697AC475056}" destId="{5F1C2096-D0DC-4A4B-86DC-122E122CFBBA}" srcOrd="0" destOrd="0" presId="urn:microsoft.com/office/officeart/2005/8/layout/hProcess9"/>
    <dgm:cxn modelId="{59CEB439-16A6-47CA-BBCF-83C3E4CA1343}" srcId="{ED765002-D421-47B8-8569-D47F0B5E130E}" destId="{441C2C76-1393-4A00-A6CD-4C7852E74026}" srcOrd="2" destOrd="0" parTransId="{520A0700-AC09-4510-9C9E-1E4C356C2738}" sibTransId="{90B4E2C7-6A5F-4B18-9411-053D4035E319}"/>
    <dgm:cxn modelId="{2C86D157-DB67-443B-83E9-DF9D7FBB9406}" type="presOf" srcId="{1687046B-DBCE-4174-BF3D-637C454D0381}" destId="{80FB5A71-90BF-4BED-A0A6-81C787AC95D9}" srcOrd="0" destOrd="0" presId="urn:microsoft.com/office/officeart/2005/8/layout/hProcess9"/>
    <dgm:cxn modelId="{5C6C8B9C-35EC-41EF-A618-ADBF9F495D82}" type="presOf" srcId="{70D6993B-68AC-487D-A995-65CFE7BD925B}" destId="{17082EAC-92CF-40CD-A280-5CD2572C4721}" srcOrd="0" destOrd="0" presId="urn:microsoft.com/office/officeart/2005/8/layout/hProcess9"/>
    <dgm:cxn modelId="{41086EF5-41F8-4BE7-AD17-FA7C6047A23D}" srcId="{ED765002-D421-47B8-8569-D47F0B5E130E}" destId="{1687046B-DBCE-4174-BF3D-637C454D0381}" srcOrd="3" destOrd="0" parTransId="{D2D3444A-BCBB-42D9-9C8C-E9EA300CEB1C}" sibTransId="{C788AF32-7254-48FE-A111-432B5E0E75BC}"/>
    <dgm:cxn modelId="{596FE1C0-DFD5-4602-AD56-6C992EC1AB52}" srcId="{ED765002-D421-47B8-8569-D47F0B5E130E}" destId="{04417E8C-187A-4D21-A3EE-6697AC475056}" srcOrd="1" destOrd="0" parTransId="{C2582CFF-CB4E-4694-BC12-670EE91446C2}" sibTransId="{2601D274-BEB9-45AC-B8FC-E5C5F6553655}"/>
    <dgm:cxn modelId="{06E366F0-8D37-47C2-A973-EA7F8F97194B}" srcId="{ED765002-D421-47B8-8569-D47F0B5E130E}" destId="{70D6993B-68AC-487D-A995-65CFE7BD925B}" srcOrd="4" destOrd="0" parTransId="{5082394A-8E8D-4736-88E9-E850B5C30043}" sibTransId="{A112BF4E-1524-4EFB-9FAB-A6FB002E1F96}"/>
    <dgm:cxn modelId="{23FAB631-3406-4F34-890B-7ADDE2D77C05}" srcId="{ED765002-D421-47B8-8569-D47F0B5E130E}" destId="{5744FDB6-DC72-4A73-805F-1AE7DAB0791D}" srcOrd="0" destOrd="0" parTransId="{326BFDCB-133C-456C-A939-F3DF35BB6F7C}" sibTransId="{7E4CD3DA-A1FE-46A8-BBDF-C518D93C3547}"/>
    <dgm:cxn modelId="{A15326EE-3815-4AC7-AAC0-8EC0E61B3931}" type="presOf" srcId="{441C2C76-1393-4A00-A6CD-4C7852E74026}" destId="{2269662A-8BFB-46D6-9C72-346589547FB8}" srcOrd="0" destOrd="0" presId="urn:microsoft.com/office/officeart/2005/8/layout/hProcess9"/>
    <dgm:cxn modelId="{5BB3F573-C594-4CDE-9EF3-88A5A3B92A38}" type="presOf" srcId="{ED765002-D421-47B8-8569-D47F0B5E130E}" destId="{9AA253F7-A164-4EAD-AA71-44A7DDF6A95B}" srcOrd="0" destOrd="0" presId="urn:microsoft.com/office/officeart/2005/8/layout/hProcess9"/>
    <dgm:cxn modelId="{245BEEB8-D98B-4E1E-A10E-DAA75A1A8DC2}" type="presOf" srcId="{5744FDB6-DC72-4A73-805F-1AE7DAB0791D}" destId="{4C51A03D-1B27-4652-A36A-65E85F2A456D}" srcOrd="0" destOrd="0" presId="urn:microsoft.com/office/officeart/2005/8/layout/hProcess9"/>
    <dgm:cxn modelId="{D2731800-9EC8-40F9-A5A6-9DA9A637C1C1}" type="presParOf" srcId="{9AA253F7-A164-4EAD-AA71-44A7DDF6A95B}" destId="{98C84D32-8593-4FFC-BC0C-F37AE109C92D}" srcOrd="0" destOrd="0" presId="urn:microsoft.com/office/officeart/2005/8/layout/hProcess9"/>
    <dgm:cxn modelId="{C1976153-0857-43C8-BF75-4B2CD82CCBA4}" type="presParOf" srcId="{9AA253F7-A164-4EAD-AA71-44A7DDF6A95B}" destId="{018A4B10-4CE9-428A-8F68-972EEF6F90BF}" srcOrd="1" destOrd="0" presId="urn:microsoft.com/office/officeart/2005/8/layout/hProcess9"/>
    <dgm:cxn modelId="{B52E364D-E897-4BAD-B446-D47AEC35A3CB}" type="presParOf" srcId="{018A4B10-4CE9-428A-8F68-972EEF6F90BF}" destId="{4C51A03D-1B27-4652-A36A-65E85F2A456D}" srcOrd="0" destOrd="0" presId="urn:microsoft.com/office/officeart/2005/8/layout/hProcess9"/>
    <dgm:cxn modelId="{21764BB6-74DD-458E-9528-4EA7B4623B06}" type="presParOf" srcId="{018A4B10-4CE9-428A-8F68-972EEF6F90BF}" destId="{572F16E3-3141-45B4-B555-65BFB98B5EC6}" srcOrd="1" destOrd="0" presId="urn:microsoft.com/office/officeart/2005/8/layout/hProcess9"/>
    <dgm:cxn modelId="{40990B2F-D6C4-4D16-8FCF-F92C285B3EE2}" type="presParOf" srcId="{018A4B10-4CE9-428A-8F68-972EEF6F90BF}" destId="{5F1C2096-D0DC-4A4B-86DC-122E122CFBBA}" srcOrd="2" destOrd="0" presId="urn:microsoft.com/office/officeart/2005/8/layout/hProcess9"/>
    <dgm:cxn modelId="{F34F2366-D3EE-492D-BD33-6B891A55D373}" type="presParOf" srcId="{018A4B10-4CE9-428A-8F68-972EEF6F90BF}" destId="{4E73DB3F-5CF2-42CF-A284-108E4A06ACCF}" srcOrd="3" destOrd="0" presId="urn:microsoft.com/office/officeart/2005/8/layout/hProcess9"/>
    <dgm:cxn modelId="{3BCCD348-EA83-459C-B8B0-0252411C4FFD}" type="presParOf" srcId="{018A4B10-4CE9-428A-8F68-972EEF6F90BF}" destId="{2269662A-8BFB-46D6-9C72-346589547FB8}" srcOrd="4" destOrd="0" presId="urn:microsoft.com/office/officeart/2005/8/layout/hProcess9"/>
    <dgm:cxn modelId="{95E9B7CB-B884-4A69-A975-F7B17C9080A6}" type="presParOf" srcId="{018A4B10-4CE9-428A-8F68-972EEF6F90BF}" destId="{FC5216A4-7769-48D6-AA48-5AD7FEC65737}" srcOrd="5" destOrd="0" presId="urn:microsoft.com/office/officeart/2005/8/layout/hProcess9"/>
    <dgm:cxn modelId="{A524C8AF-1FEF-4467-BCDB-B1A346CCD9E2}" type="presParOf" srcId="{018A4B10-4CE9-428A-8F68-972EEF6F90BF}" destId="{80FB5A71-90BF-4BED-A0A6-81C787AC95D9}" srcOrd="6" destOrd="0" presId="urn:microsoft.com/office/officeart/2005/8/layout/hProcess9"/>
    <dgm:cxn modelId="{74F6CC27-1B94-4D5B-88B7-AA454348DCDB}" type="presParOf" srcId="{018A4B10-4CE9-428A-8F68-972EEF6F90BF}" destId="{D956AECE-45C5-48A0-8975-70A6EA08C8EE}" srcOrd="7" destOrd="0" presId="urn:microsoft.com/office/officeart/2005/8/layout/hProcess9"/>
    <dgm:cxn modelId="{8B078217-0F24-4F86-908B-4FF7C5808C97}" type="presParOf" srcId="{018A4B10-4CE9-428A-8F68-972EEF6F90BF}" destId="{17082EAC-92CF-40CD-A280-5CD2572C4721}" srcOrd="8" destOrd="0" presId="urn:microsoft.com/office/officeart/2005/8/layout/hProcess9"/>
  </dgm:cxnLst>
  <dgm:bg/>
  <dgm:whole/>
</dgm:dataModel>
</file>

<file path=ppt/diagrams/data2.xml><?xml version="1.0" encoding="utf-8"?>
<dgm:dataModel xmlns:dgm="http://schemas.openxmlformats.org/drawingml/2006/diagram" xmlns:a="http://schemas.openxmlformats.org/drawingml/2006/main">
  <dgm:ptLst>
    <dgm:pt modelId="{63A10CA0-5911-4F31-854C-FB7D38BEC751}" type="doc">
      <dgm:prSet loTypeId="urn:microsoft.com/office/officeart/2005/8/layout/vList2" loCatId="list" qsTypeId="urn:microsoft.com/office/officeart/2005/8/quickstyle/simple1#23" qsCatId="simple" csTypeId="urn:microsoft.com/office/officeart/2005/8/colors/colorful1#16" csCatId="colorful" phldr="1"/>
      <dgm:spPr/>
      <dgm:t>
        <a:bodyPr/>
        <a:lstStyle/>
        <a:p>
          <a:endParaRPr lang="en-US"/>
        </a:p>
      </dgm:t>
    </dgm:pt>
    <dgm:pt modelId="{5E4F3FE7-7334-4897-AABF-E9844C6BFB51}">
      <dgm:prSet custT="1"/>
      <dgm:spPr/>
      <dgm:t>
        <a:bodyPr/>
        <a:lstStyle/>
        <a:p>
          <a:pPr algn="ctr" rtl="0"/>
          <a:r>
            <a:rPr lang="en-US" sz="2800" b="0" dirty="0" smtClean="0">
              <a:solidFill>
                <a:schemeClr val="tx1"/>
              </a:solidFill>
            </a:rPr>
            <a:t>Collecting the information</a:t>
          </a:r>
          <a:endParaRPr lang="en-US" sz="2800" b="0" dirty="0">
            <a:solidFill>
              <a:schemeClr val="tx1"/>
            </a:solidFill>
          </a:endParaRPr>
        </a:p>
      </dgm:t>
    </dgm:pt>
    <dgm:pt modelId="{4D40E127-BDF6-4A8B-8EC4-4757D30ED273}" type="parTrans" cxnId="{9FE83CCC-6DDE-4BFB-A5A6-F5BDEF05C654}">
      <dgm:prSet/>
      <dgm:spPr/>
      <dgm:t>
        <a:bodyPr/>
        <a:lstStyle/>
        <a:p>
          <a:pPr algn="ctr"/>
          <a:endParaRPr lang="en-US" sz="2400" b="0">
            <a:solidFill>
              <a:schemeClr val="tx1"/>
            </a:solidFill>
          </a:endParaRPr>
        </a:p>
      </dgm:t>
    </dgm:pt>
    <dgm:pt modelId="{29958339-C07B-4496-B023-0CADAB2BA5D1}" type="sibTrans" cxnId="{9FE83CCC-6DDE-4BFB-A5A6-F5BDEF05C654}">
      <dgm:prSet/>
      <dgm:spPr/>
      <dgm:t>
        <a:bodyPr/>
        <a:lstStyle/>
        <a:p>
          <a:pPr algn="ctr"/>
          <a:endParaRPr lang="en-US" sz="2400" b="0">
            <a:solidFill>
              <a:schemeClr val="tx1"/>
            </a:solidFill>
          </a:endParaRPr>
        </a:p>
      </dgm:t>
    </dgm:pt>
    <dgm:pt modelId="{C8946F0C-BDC7-4BF0-A095-5D5D9ADC2713}">
      <dgm:prSet custT="1"/>
      <dgm:spPr/>
      <dgm:t>
        <a:bodyPr/>
        <a:lstStyle/>
        <a:p>
          <a:pPr algn="ctr" rtl="0"/>
          <a:r>
            <a:rPr lang="en-US" sz="2800" b="0" dirty="0" smtClean="0">
              <a:solidFill>
                <a:schemeClr val="tx1"/>
              </a:solidFill>
            </a:rPr>
            <a:t>Processing the information</a:t>
          </a:r>
          <a:endParaRPr lang="en-US" sz="2800" b="0" dirty="0">
            <a:solidFill>
              <a:schemeClr val="tx1"/>
            </a:solidFill>
          </a:endParaRPr>
        </a:p>
      </dgm:t>
    </dgm:pt>
    <dgm:pt modelId="{EDD5C654-42F7-4052-A7BC-794EC0441AE4}" type="parTrans" cxnId="{53164970-35CA-4077-97C5-622EECFB8447}">
      <dgm:prSet/>
      <dgm:spPr/>
      <dgm:t>
        <a:bodyPr/>
        <a:lstStyle/>
        <a:p>
          <a:pPr algn="ctr"/>
          <a:endParaRPr lang="en-US" sz="2400" b="0">
            <a:solidFill>
              <a:schemeClr val="tx1"/>
            </a:solidFill>
          </a:endParaRPr>
        </a:p>
      </dgm:t>
    </dgm:pt>
    <dgm:pt modelId="{45720C78-710B-46CB-BF6C-745D7351C98E}" type="sibTrans" cxnId="{53164970-35CA-4077-97C5-622EECFB8447}">
      <dgm:prSet/>
      <dgm:spPr/>
      <dgm:t>
        <a:bodyPr/>
        <a:lstStyle/>
        <a:p>
          <a:pPr algn="ctr"/>
          <a:endParaRPr lang="en-US" sz="2400" b="0">
            <a:solidFill>
              <a:schemeClr val="tx1"/>
            </a:solidFill>
          </a:endParaRPr>
        </a:p>
      </dgm:t>
    </dgm:pt>
    <dgm:pt modelId="{187F34C5-E6C2-423B-8B86-5A2E0578621F}">
      <dgm:prSet custT="1"/>
      <dgm:spPr/>
      <dgm:t>
        <a:bodyPr/>
        <a:lstStyle/>
        <a:p>
          <a:pPr algn="ctr" rtl="0"/>
          <a:r>
            <a:rPr lang="en-US" sz="2800" b="0" dirty="0" smtClean="0">
              <a:solidFill>
                <a:schemeClr val="tx1"/>
              </a:solidFill>
            </a:rPr>
            <a:t>Analyzing the information</a:t>
          </a:r>
          <a:endParaRPr lang="en-US" sz="2800" b="0" dirty="0">
            <a:solidFill>
              <a:schemeClr val="tx1"/>
            </a:solidFill>
          </a:endParaRPr>
        </a:p>
      </dgm:t>
    </dgm:pt>
    <dgm:pt modelId="{41F230BD-D3B7-4CD3-B80A-C8D54AC4136D}" type="parTrans" cxnId="{4011D68B-285D-4CEE-8D85-3AB22FDB2F15}">
      <dgm:prSet/>
      <dgm:spPr/>
      <dgm:t>
        <a:bodyPr/>
        <a:lstStyle/>
        <a:p>
          <a:pPr algn="ctr"/>
          <a:endParaRPr lang="en-US" sz="2400" b="0">
            <a:solidFill>
              <a:schemeClr val="tx1"/>
            </a:solidFill>
          </a:endParaRPr>
        </a:p>
      </dgm:t>
    </dgm:pt>
    <dgm:pt modelId="{848A2E91-93F7-47F4-A842-BE53ED035AFE}" type="sibTrans" cxnId="{4011D68B-285D-4CEE-8D85-3AB22FDB2F15}">
      <dgm:prSet/>
      <dgm:spPr/>
      <dgm:t>
        <a:bodyPr/>
        <a:lstStyle/>
        <a:p>
          <a:pPr algn="ctr"/>
          <a:endParaRPr lang="en-US" sz="2400" b="0">
            <a:solidFill>
              <a:schemeClr val="tx1"/>
            </a:solidFill>
          </a:endParaRPr>
        </a:p>
      </dgm:t>
    </dgm:pt>
    <dgm:pt modelId="{92079527-BD79-4AE2-A181-F19797FCC95D}">
      <dgm:prSet custT="1"/>
      <dgm:spPr/>
      <dgm:t>
        <a:bodyPr/>
        <a:lstStyle/>
        <a:p>
          <a:pPr algn="ctr" rtl="0"/>
          <a:r>
            <a:rPr lang="en-US" sz="2800" b="0" dirty="0" smtClean="0">
              <a:solidFill>
                <a:schemeClr val="tx1"/>
              </a:solidFill>
            </a:rPr>
            <a:t>Interpret findings</a:t>
          </a:r>
          <a:endParaRPr lang="en-US" sz="2800" b="0" dirty="0">
            <a:solidFill>
              <a:schemeClr val="tx1"/>
            </a:solidFill>
          </a:endParaRPr>
        </a:p>
      </dgm:t>
    </dgm:pt>
    <dgm:pt modelId="{BA8DD23F-2857-4919-8E43-60CF35A00A52}" type="parTrans" cxnId="{36159378-E33E-4CFE-809C-61B3D0F81778}">
      <dgm:prSet/>
      <dgm:spPr/>
      <dgm:t>
        <a:bodyPr/>
        <a:lstStyle/>
        <a:p>
          <a:pPr algn="ctr"/>
          <a:endParaRPr lang="en-US" sz="2400" b="0">
            <a:solidFill>
              <a:schemeClr val="tx1"/>
            </a:solidFill>
          </a:endParaRPr>
        </a:p>
      </dgm:t>
    </dgm:pt>
    <dgm:pt modelId="{123475A3-9F41-4B1E-8033-E36B157D61F5}" type="sibTrans" cxnId="{36159378-E33E-4CFE-809C-61B3D0F81778}">
      <dgm:prSet/>
      <dgm:spPr/>
      <dgm:t>
        <a:bodyPr/>
        <a:lstStyle/>
        <a:p>
          <a:pPr algn="ctr"/>
          <a:endParaRPr lang="en-US" sz="2400" b="0">
            <a:solidFill>
              <a:schemeClr val="tx1"/>
            </a:solidFill>
          </a:endParaRPr>
        </a:p>
      </dgm:t>
    </dgm:pt>
    <dgm:pt modelId="{4F482D30-0E89-49F2-8EAA-B2C7ED076DE9}">
      <dgm:prSet custT="1"/>
      <dgm:spPr/>
      <dgm:t>
        <a:bodyPr/>
        <a:lstStyle/>
        <a:p>
          <a:pPr algn="ctr"/>
          <a:r>
            <a:rPr lang="en-US" sz="2800" b="0" dirty="0" smtClean="0">
              <a:solidFill>
                <a:schemeClr val="tx1"/>
              </a:solidFill>
            </a:rPr>
            <a:t>Draw conclusions</a:t>
          </a:r>
        </a:p>
      </dgm:t>
    </dgm:pt>
    <dgm:pt modelId="{3D165F75-951A-4BAC-A8D9-A329B5CA1EC0}" type="parTrans" cxnId="{B80A509E-871C-44A5-90F9-A0F09136DCC7}">
      <dgm:prSet/>
      <dgm:spPr/>
      <dgm:t>
        <a:bodyPr/>
        <a:lstStyle/>
        <a:p>
          <a:pPr algn="ctr"/>
          <a:endParaRPr lang="en-US" sz="2400" b="0">
            <a:solidFill>
              <a:schemeClr val="tx1"/>
            </a:solidFill>
          </a:endParaRPr>
        </a:p>
      </dgm:t>
    </dgm:pt>
    <dgm:pt modelId="{3D3D4AAB-AABE-4A69-AF5C-859C5C54D204}" type="sibTrans" cxnId="{B80A509E-871C-44A5-90F9-A0F09136DCC7}">
      <dgm:prSet/>
      <dgm:spPr/>
      <dgm:t>
        <a:bodyPr/>
        <a:lstStyle/>
        <a:p>
          <a:pPr algn="ctr"/>
          <a:endParaRPr lang="en-US" sz="2400" b="0">
            <a:solidFill>
              <a:schemeClr val="tx1"/>
            </a:solidFill>
          </a:endParaRPr>
        </a:p>
      </dgm:t>
    </dgm:pt>
    <dgm:pt modelId="{824CC222-4938-43DA-AA3E-D7AE8ABDEC84}">
      <dgm:prSet custT="1"/>
      <dgm:spPr/>
      <dgm:t>
        <a:bodyPr/>
        <a:lstStyle/>
        <a:p>
          <a:pPr algn="ctr"/>
          <a:r>
            <a:rPr lang="en-US" sz="2800" b="0" dirty="0" smtClean="0">
              <a:solidFill>
                <a:schemeClr val="tx1"/>
              </a:solidFill>
            </a:rPr>
            <a:t>Report to management</a:t>
          </a:r>
        </a:p>
      </dgm:t>
    </dgm:pt>
    <dgm:pt modelId="{10D6DFB7-344E-4694-8486-A05FE7E5666E}" type="parTrans" cxnId="{0086A0E8-9CD4-4039-9D41-BDF705D0226D}">
      <dgm:prSet/>
      <dgm:spPr/>
      <dgm:t>
        <a:bodyPr/>
        <a:lstStyle/>
        <a:p>
          <a:pPr algn="ctr"/>
          <a:endParaRPr lang="en-US" sz="2400" b="0">
            <a:solidFill>
              <a:schemeClr val="tx1"/>
            </a:solidFill>
          </a:endParaRPr>
        </a:p>
      </dgm:t>
    </dgm:pt>
    <dgm:pt modelId="{D68A9CAC-1E2E-452B-BA88-8BAD2B2B047F}" type="sibTrans" cxnId="{0086A0E8-9CD4-4039-9D41-BDF705D0226D}">
      <dgm:prSet/>
      <dgm:spPr/>
      <dgm:t>
        <a:bodyPr/>
        <a:lstStyle/>
        <a:p>
          <a:pPr algn="ctr"/>
          <a:endParaRPr lang="en-US" sz="2400" b="0">
            <a:solidFill>
              <a:schemeClr val="tx1"/>
            </a:solidFill>
          </a:endParaRPr>
        </a:p>
      </dgm:t>
    </dgm:pt>
    <dgm:pt modelId="{941FBD56-946E-4643-A711-9534B5EF6CB1}" type="pres">
      <dgm:prSet presAssocID="{63A10CA0-5911-4F31-854C-FB7D38BEC751}" presName="linear" presStyleCnt="0">
        <dgm:presLayoutVars>
          <dgm:animLvl val="lvl"/>
          <dgm:resizeHandles val="exact"/>
        </dgm:presLayoutVars>
      </dgm:prSet>
      <dgm:spPr/>
      <dgm:t>
        <a:bodyPr/>
        <a:lstStyle/>
        <a:p>
          <a:endParaRPr lang="en-US"/>
        </a:p>
      </dgm:t>
    </dgm:pt>
    <dgm:pt modelId="{96C13688-42B6-442D-A5B7-4B1321CD7210}" type="pres">
      <dgm:prSet presAssocID="{5E4F3FE7-7334-4897-AABF-E9844C6BFB51}" presName="parentText" presStyleLbl="node1" presStyleIdx="0" presStyleCnt="6">
        <dgm:presLayoutVars>
          <dgm:chMax val="0"/>
          <dgm:bulletEnabled val="1"/>
        </dgm:presLayoutVars>
      </dgm:prSet>
      <dgm:spPr/>
      <dgm:t>
        <a:bodyPr/>
        <a:lstStyle/>
        <a:p>
          <a:endParaRPr lang="en-US"/>
        </a:p>
      </dgm:t>
    </dgm:pt>
    <dgm:pt modelId="{FC2D4D9A-4E44-4AC7-98A0-A49314ACB568}" type="pres">
      <dgm:prSet presAssocID="{29958339-C07B-4496-B023-0CADAB2BA5D1}" presName="spacer" presStyleCnt="0"/>
      <dgm:spPr/>
    </dgm:pt>
    <dgm:pt modelId="{314035CA-AC19-439F-829F-1C15EF01F3D2}" type="pres">
      <dgm:prSet presAssocID="{C8946F0C-BDC7-4BF0-A095-5D5D9ADC2713}" presName="parentText" presStyleLbl="node1" presStyleIdx="1" presStyleCnt="6">
        <dgm:presLayoutVars>
          <dgm:chMax val="0"/>
          <dgm:bulletEnabled val="1"/>
        </dgm:presLayoutVars>
      </dgm:prSet>
      <dgm:spPr/>
      <dgm:t>
        <a:bodyPr/>
        <a:lstStyle/>
        <a:p>
          <a:endParaRPr lang="en-US"/>
        </a:p>
      </dgm:t>
    </dgm:pt>
    <dgm:pt modelId="{F278AD43-4A61-4718-A969-5C410C04529D}" type="pres">
      <dgm:prSet presAssocID="{45720C78-710B-46CB-BF6C-745D7351C98E}" presName="spacer" presStyleCnt="0"/>
      <dgm:spPr/>
    </dgm:pt>
    <dgm:pt modelId="{DE00B0C9-3B4F-4516-A7C5-F3EB1E33F3C7}" type="pres">
      <dgm:prSet presAssocID="{187F34C5-E6C2-423B-8B86-5A2E0578621F}" presName="parentText" presStyleLbl="node1" presStyleIdx="2" presStyleCnt="6">
        <dgm:presLayoutVars>
          <dgm:chMax val="0"/>
          <dgm:bulletEnabled val="1"/>
        </dgm:presLayoutVars>
      </dgm:prSet>
      <dgm:spPr/>
      <dgm:t>
        <a:bodyPr/>
        <a:lstStyle/>
        <a:p>
          <a:endParaRPr lang="en-US"/>
        </a:p>
      </dgm:t>
    </dgm:pt>
    <dgm:pt modelId="{F00AC5D2-8D87-4445-AC17-CAE1717469E8}" type="pres">
      <dgm:prSet presAssocID="{848A2E91-93F7-47F4-A842-BE53ED035AFE}" presName="spacer" presStyleCnt="0"/>
      <dgm:spPr/>
    </dgm:pt>
    <dgm:pt modelId="{1CBC9DB6-1360-4946-A8DB-8D03DEF7CAFE}" type="pres">
      <dgm:prSet presAssocID="{92079527-BD79-4AE2-A181-F19797FCC95D}" presName="parentText" presStyleLbl="node1" presStyleIdx="3" presStyleCnt="6">
        <dgm:presLayoutVars>
          <dgm:chMax val="0"/>
          <dgm:bulletEnabled val="1"/>
        </dgm:presLayoutVars>
      </dgm:prSet>
      <dgm:spPr/>
      <dgm:t>
        <a:bodyPr/>
        <a:lstStyle/>
        <a:p>
          <a:endParaRPr lang="en-US"/>
        </a:p>
      </dgm:t>
    </dgm:pt>
    <dgm:pt modelId="{5822446B-DD36-49A0-83E7-FF53A2155F78}" type="pres">
      <dgm:prSet presAssocID="{123475A3-9F41-4B1E-8033-E36B157D61F5}" presName="spacer" presStyleCnt="0"/>
      <dgm:spPr/>
    </dgm:pt>
    <dgm:pt modelId="{96E5E097-E956-4CCF-A7A5-0D8B9A2FA82D}" type="pres">
      <dgm:prSet presAssocID="{4F482D30-0E89-49F2-8EAA-B2C7ED076DE9}" presName="parentText" presStyleLbl="node1" presStyleIdx="4" presStyleCnt="6">
        <dgm:presLayoutVars>
          <dgm:chMax val="0"/>
          <dgm:bulletEnabled val="1"/>
        </dgm:presLayoutVars>
      </dgm:prSet>
      <dgm:spPr/>
      <dgm:t>
        <a:bodyPr/>
        <a:lstStyle/>
        <a:p>
          <a:endParaRPr lang="en-US"/>
        </a:p>
      </dgm:t>
    </dgm:pt>
    <dgm:pt modelId="{C0CBA2E7-20D5-4BB7-8B0F-95911750CED5}" type="pres">
      <dgm:prSet presAssocID="{3D3D4AAB-AABE-4A69-AF5C-859C5C54D204}" presName="spacer" presStyleCnt="0"/>
      <dgm:spPr/>
    </dgm:pt>
    <dgm:pt modelId="{9522C6A0-D1DD-4D4F-A1BB-2086FD96F98B}" type="pres">
      <dgm:prSet presAssocID="{824CC222-4938-43DA-AA3E-D7AE8ABDEC84}" presName="parentText" presStyleLbl="node1" presStyleIdx="5" presStyleCnt="6">
        <dgm:presLayoutVars>
          <dgm:chMax val="0"/>
          <dgm:bulletEnabled val="1"/>
        </dgm:presLayoutVars>
      </dgm:prSet>
      <dgm:spPr/>
      <dgm:t>
        <a:bodyPr/>
        <a:lstStyle/>
        <a:p>
          <a:endParaRPr lang="en-US"/>
        </a:p>
      </dgm:t>
    </dgm:pt>
  </dgm:ptLst>
  <dgm:cxnLst>
    <dgm:cxn modelId="{36159378-E33E-4CFE-809C-61B3D0F81778}" srcId="{63A10CA0-5911-4F31-854C-FB7D38BEC751}" destId="{92079527-BD79-4AE2-A181-F19797FCC95D}" srcOrd="3" destOrd="0" parTransId="{BA8DD23F-2857-4919-8E43-60CF35A00A52}" sibTransId="{123475A3-9F41-4B1E-8033-E36B157D61F5}"/>
    <dgm:cxn modelId="{95CC0765-10CC-4BE4-9CBB-AE9438565408}" type="presOf" srcId="{63A10CA0-5911-4F31-854C-FB7D38BEC751}" destId="{941FBD56-946E-4643-A711-9534B5EF6CB1}" srcOrd="0" destOrd="0" presId="urn:microsoft.com/office/officeart/2005/8/layout/vList2"/>
    <dgm:cxn modelId="{9FE83CCC-6DDE-4BFB-A5A6-F5BDEF05C654}" srcId="{63A10CA0-5911-4F31-854C-FB7D38BEC751}" destId="{5E4F3FE7-7334-4897-AABF-E9844C6BFB51}" srcOrd="0" destOrd="0" parTransId="{4D40E127-BDF6-4A8B-8EC4-4757D30ED273}" sibTransId="{29958339-C07B-4496-B023-0CADAB2BA5D1}"/>
    <dgm:cxn modelId="{B80A509E-871C-44A5-90F9-A0F09136DCC7}" srcId="{63A10CA0-5911-4F31-854C-FB7D38BEC751}" destId="{4F482D30-0E89-49F2-8EAA-B2C7ED076DE9}" srcOrd="4" destOrd="0" parTransId="{3D165F75-951A-4BAC-A8D9-A329B5CA1EC0}" sibTransId="{3D3D4AAB-AABE-4A69-AF5C-859C5C54D204}"/>
    <dgm:cxn modelId="{3565955F-078B-4B46-809A-DAD5830B45C5}" type="presOf" srcId="{5E4F3FE7-7334-4897-AABF-E9844C6BFB51}" destId="{96C13688-42B6-442D-A5B7-4B1321CD7210}" srcOrd="0" destOrd="0" presId="urn:microsoft.com/office/officeart/2005/8/layout/vList2"/>
    <dgm:cxn modelId="{0086A0E8-9CD4-4039-9D41-BDF705D0226D}" srcId="{63A10CA0-5911-4F31-854C-FB7D38BEC751}" destId="{824CC222-4938-43DA-AA3E-D7AE8ABDEC84}" srcOrd="5" destOrd="0" parTransId="{10D6DFB7-344E-4694-8486-A05FE7E5666E}" sibTransId="{D68A9CAC-1E2E-452B-BA88-8BAD2B2B047F}"/>
    <dgm:cxn modelId="{53164970-35CA-4077-97C5-622EECFB8447}" srcId="{63A10CA0-5911-4F31-854C-FB7D38BEC751}" destId="{C8946F0C-BDC7-4BF0-A095-5D5D9ADC2713}" srcOrd="1" destOrd="0" parTransId="{EDD5C654-42F7-4052-A7BC-794EC0441AE4}" sibTransId="{45720C78-710B-46CB-BF6C-745D7351C98E}"/>
    <dgm:cxn modelId="{4011D68B-285D-4CEE-8D85-3AB22FDB2F15}" srcId="{63A10CA0-5911-4F31-854C-FB7D38BEC751}" destId="{187F34C5-E6C2-423B-8B86-5A2E0578621F}" srcOrd="2" destOrd="0" parTransId="{41F230BD-D3B7-4CD3-B80A-C8D54AC4136D}" sibTransId="{848A2E91-93F7-47F4-A842-BE53ED035AFE}"/>
    <dgm:cxn modelId="{AA854297-4BAA-43E7-A769-F82D2E96B34F}" type="presOf" srcId="{C8946F0C-BDC7-4BF0-A095-5D5D9ADC2713}" destId="{314035CA-AC19-439F-829F-1C15EF01F3D2}" srcOrd="0" destOrd="0" presId="urn:microsoft.com/office/officeart/2005/8/layout/vList2"/>
    <dgm:cxn modelId="{3FBAEBAB-5649-4B95-B786-33461A144B40}" type="presOf" srcId="{187F34C5-E6C2-423B-8B86-5A2E0578621F}" destId="{DE00B0C9-3B4F-4516-A7C5-F3EB1E33F3C7}" srcOrd="0" destOrd="0" presId="urn:microsoft.com/office/officeart/2005/8/layout/vList2"/>
    <dgm:cxn modelId="{E9A4E57A-5EA8-46DB-BBB6-1AAD44A26A20}" type="presOf" srcId="{4F482D30-0E89-49F2-8EAA-B2C7ED076DE9}" destId="{96E5E097-E956-4CCF-A7A5-0D8B9A2FA82D}" srcOrd="0" destOrd="0" presId="urn:microsoft.com/office/officeart/2005/8/layout/vList2"/>
    <dgm:cxn modelId="{FC2EEADB-320B-413C-A3B6-453A77F9C800}" type="presOf" srcId="{824CC222-4938-43DA-AA3E-D7AE8ABDEC84}" destId="{9522C6A0-D1DD-4D4F-A1BB-2086FD96F98B}" srcOrd="0" destOrd="0" presId="urn:microsoft.com/office/officeart/2005/8/layout/vList2"/>
    <dgm:cxn modelId="{A1C31E55-1C71-4A2A-AAA4-0BD25838246B}" type="presOf" srcId="{92079527-BD79-4AE2-A181-F19797FCC95D}" destId="{1CBC9DB6-1360-4946-A8DB-8D03DEF7CAFE}" srcOrd="0" destOrd="0" presId="urn:microsoft.com/office/officeart/2005/8/layout/vList2"/>
    <dgm:cxn modelId="{692F0B4B-D6C7-4B95-9CB5-C0730C74D6C4}" type="presParOf" srcId="{941FBD56-946E-4643-A711-9534B5EF6CB1}" destId="{96C13688-42B6-442D-A5B7-4B1321CD7210}" srcOrd="0" destOrd="0" presId="urn:microsoft.com/office/officeart/2005/8/layout/vList2"/>
    <dgm:cxn modelId="{06C79DCE-BA41-4D16-880A-122A00FA1614}" type="presParOf" srcId="{941FBD56-946E-4643-A711-9534B5EF6CB1}" destId="{FC2D4D9A-4E44-4AC7-98A0-A49314ACB568}" srcOrd="1" destOrd="0" presId="urn:microsoft.com/office/officeart/2005/8/layout/vList2"/>
    <dgm:cxn modelId="{99EDAEA3-B400-4EB4-8ACC-57960542A05A}" type="presParOf" srcId="{941FBD56-946E-4643-A711-9534B5EF6CB1}" destId="{314035CA-AC19-439F-829F-1C15EF01F3D2}" srcOrd="2" destOrd="0" presId="urn:microsoft.com/office/officeart/2005/8/layout/vList2"/>
    <dgm:cxn modelId="{8D655C77-01DC-4D27-AD39-64707D2832EE}" type="presParOf" srcId="{941FBD56-946E-4643-A711-9534B5EF6CB1}" destId="{F278AD43-4A61-4718-A969-5C410C04529D}" srcOrd="3" destOrd="0" presId="urn:microsoft.com/office/officeart/2005/8/layout/vList2"/>
    <dgm:cxn modelId="{ECB9B0D2-34B7-4E12-8F69-5B29A2C40419}" type="presParOf" srcId="{941FBD56-946E-4643-A711-9534B5EF6CB1}" destId="{DE00B0C9-3B4F-4516-A7C5-F3EB1E33F3C7}" srcOrd="4" destOrd="0" presId="urn:microsoft.com/office/officeart/2005/8/layout/vList2"/>
    <dgm:cxn modelId="{88CB89E8-1EF0-4C12-816E-B54E25EBE568}" type="presParOf" srcId="{941FBD56-946E-4643-A711-9534B5EF6CB1}" destId="{F00AC5D2-8D87-4445-AC17-CAE1717469E8}" srcOrd="5" destOrd="0" presId="urn:microsoft.com/office/officeart/2005/8/layout/vList2"/>
    <dgm:cxn modelId="{93AC297D-D854-4B47-94E8-3D0866BAE194}" type="presParOf" srcId="{941FBD56-946E-4643-A711-9534B5EF6CB1}" destId="{1CBC9DB6-1360-4946-A8DB-8D03DEF7CAFE}" srcOrd="6" destOrd="0" presId="urn:microsoft.com/office/officeart/2005/8/layout/vList2"/>
    <dgm:cxn modelId="{82846050-C5DF-4C68-809D-6124BB872291}" type="presParOf" srcId="{941FBD56-946E-4643-A711-9534B5EF6CB1}" destId="{5822446B-DD36-49A0-83E7-FF53A2155F78}" srcOrd="7" destOrd="0" presId="urn:microsoft.com/office/officeart/2005/8/layout/vList2"/>
    <dgm:cxn modelId="{4B68717D-3E7E-4D55-8B42-4725D854FA06}" type="presParOf" srcId="{941FBD56-946E-4643-A711-9534B5EF6CB1}" destId="{96E5E097-E956-4CCF-A7A5-0D8B9A2FA82D}" srcOrd="8" destOrd="0" presId="urn:microsoft.com/office/officeart/2005/8/layout/vList2"/>
    <dgm:cxn modelId="{83106920-1DC1-416E-A01B-30A6708F9235}" type="presParOf" srcId="{941FBD56-946E-4643-A711-9534B5EF6CB1}" destId="{C0CBA2E7-20D5-4BB7-8B0F-95911750CED5}" srcOrd="9" destOrd="0" presId="urn:microsoft.com/office/officeart/2005/8/layout/vList2"/>
    <dgm:cxn modelId="{585BEB6C-71CA-4A42-A392-1B07CDB25C01}" type="presParOf" srcId="{941FBD56-946E-4643-A711-9534B5EF6CB1}" destId="{9522C6A0-D1DD-4D4F-A1BB-2086FD96F98B}" srcOrd="1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F7E885BE-B713-4085-B8C2-4730D3CEC794}" type="doc">
      <dgm:prSet loTypeId="urn:microsoft.com/office/officeart/2005/8/layout/vList2" loCatId="list" qsTypeId="urn:microsoft.com/office/officeart/2005/8/quickstyle/simple1#41" qsCatId="simple" csTypeId="urn:microsoft.com/office/officeart/2005/8/colors/colorful1#7" csCatId="colorful" phldr="1"/>
      <dgm:spPr/>
      <dgm:t>
        <a:bodyPr/>
        <a:lstStyle/>
        <a:p>
          <a:endParaRPr lang="en-US"/>
        </a:p>
      </dgm:t>
    </dgm:pt>
    <dgm:pt modelId="{965E46E5-4843-41D1-9D0C-468C26FA9AA6}">
      <dgm:prSet phldrT="[Text]" custT="1"/>
      <dgm:spPr/>
      <dgm:t>
        <a:bodyPr/>
        <a:lstStyle/>
        <a:p>
          <a:r>
            <a:rPr lang="en-US" sz="2400" dirty="0" smtClean="0">
              <a:solidFill>
                <a:schemeClr val="tx1"/>
              </a:solidFill>
            </a:rPr>
            <a:t>Product differentiation</a:t>
          </a:r>
          <a:endParaRPr lang="en-US" sz="2400" dirty="0">
            <a:solidFill>
              <a:schemeClr val="tx1"/>
            </a:solidFill>
          </a:endParaRPr>
        </a:p>
      </dgm:t>
    </dgm:pt>
    <dgm:pt modelId="{A115F5DD-7BE8-4DFE-9378-371ACAD07BC7}" type="parTrans" cxnId="{E4F919C2-B611-4F23-9BA5-B7044D898C73}">
      <dgm:prSet/>
      <dgm:spPr/>
      <dgm:t>
        <a:bodyPr/>
        <a:lstStyle/>
        <a:p>
          <a:endParaRPr lang="en-US" sz="2000">
            <a:solidFill>
              <a:schemeClr val="tx1"/>
            </a:solidFill>
          </a:endParaRPr>
        </a:p>
      </dgm:t>
    </dgm:pt>
    <dgm:pt modelId="{7093A0E6-6CC3-437A-BC4C-10B60761A89C}" type="sibTrans" cxnId="{E4F919C2-B611-4F23-9BA5-B7044D898C73}">
      <dgm:prSet/>
      <dgm:spPr/>
      <dgm:t>
        <a:bodyPr/>
        <a:lstStyle/>
        <a:p>
          <a:endParaRPr lang="en-US" sz="2000">
            <a:solidFill>
              <a:schemeClr val="tx1"/>
            </a:solidFill>
          </a:endParaRPr>
        </a:p>
      </dgm:t>
    </dgm:pt>
    <dgm:pt modelId="{3C2A5247-23E3-4CF0-A90E-04FE5C85686D}">
      <dgm:prSet custT="1"/>
      <dgm:spPr/>
      <dgm:t>
        <a:bodyPr/>
        <a:lstStyle/>
        <a:p>
          <a:r>
            <a:rPr lang="en-US" sz="2400" dirty="0" smtClean="0">
              <a:solidFill>
                <a:schemeClr val="tx1"/>
              </a:solidFill>
            </a:rPr>
            <a:t>Service differentiation</a:t>
          </a:r>
        </a:p>
      </dgm:t>
    </dgm:pt>
    <dgm:pt modelId="{48ED2212-4A17-4B62-95F0-02185D99A8F9}" type="parTrans" cxnId="{A9DCC388-235A-42E1-9402-A7E2864B9306}">
      <dgm:prSet/>
      <dgm:spPr/>
      <dgm:t>
        <a:bodyPr/>
        <a:lstStyle/>
        <a:p>
          <a:endParaRPr lang="en-US" sz="2000">
            <a:solidFill>
              <a:schemeClr val="tx1"/>
            </a:solidFill>
          </a:endParaRPr>
        </a:p>
      </dgm:t>
    </dgm:pt>
    <dgm:pt modelId="{EA0440A6-2B0F-48A8-9CEB-55C9A97FF539}" type="sibTrans" cxnId="{A9DCC388-235A-42E1-9402-A7E2864B9306}">
      <dgm:prSet/>
      <dgm:spPr/>
      <dgm:t>
        <a:bodyPr/>
        <a:lstStyle/>
        <a:p>
          <a:endParaRPr lang="en-US" sz="2000">
            <a:solidFill>
              <a:schemeClr val="tx1"/>
            </a:solidFill>
          </a:endParaRPr>
        </a:p>
      </dgm:t>
    </dgm:pt>
    <dgm:pt modelId="{05955573-3167-4078-B56C-D3C2AD4D3FA4}">
      <dgm:prSet custT="1"/>
      <dgm:spPr/>
      <dgm:t>
        <a:bodyPr/>
        <a:lstStyle/>
        <a:p>
          <a:r>
            <a:rPr lang="en-US" sz="2400" dirty="0" smtClean="0">
              <a:solidFill>
                <a:schemeClr val="tx1"/>
              </a:solidFill>
            </a:rPr>
            <a:t>Channel differentiation</a:t>
          </a:r>
        </a:p>
      </dgm:t>
    </dgm:pt>
    <dgm:pt modelId="{B6AC1DFB-0089-4C1B-88DF-DE73004F8E34}" type="parTrans" cxnId="{8C9BA201-0C87-4587-8B70-0D95FC930AB9}">
      <dgm:prSet/>
      <dgm:spPr/>
      <dgm:t>
        <a:bodyPr/>
        <a:lstStyle/>
        <a:p>
          <a:endParaRPr lang="en-US" sz="2000">
            <a:solidFill>
              <a:schemeClr val="tx1"/>
            </a:solidFill>
          </a:endParaRPr>
        </a:p>
      </dgm:t>
    </dgm:pt>
    <dgm:pt modelId="{B857365E-FB39-46F4-B5C2-98361292D08E}" type="sibTrans" cxnId="{8C9BA201-0C87-4587-8B70-0D95FC930AB9}">
      <dgm:prSet/>
      <dgm:spPr/>
      <dgm:t>
        <a:bodyPr/>
        <a:lstStyle/>
        <a:p>
          <a:endParaRPr lang="en-US" sz="2000">
            <a:solidFill>
              <a:schemeClr val="tx1"/>
            </a:solidFill>
          </a:endParaRPr>
        </a:p>
      </dgm:t>
    </dgm:pt>
    <dgm:pt modelId="{609C148F-AB26-444E-AD2C-D4FE910EDB8E}">
      <dgm:prSet custT="1"/>
      <dgm:spPr/>
      <dgm:t>
        <a:bodyPr/>
        <a:lstStyle/>
        <a:p>
          <a:r>
            <a:rPr lang="en-US" sz="2400" dirty="0" smtClean="0">
              <a:solidFill>
                <a:schemeClr val="tx1"/>
              </a:solidFill>
            </a:rPr>
            <a:t>People differentiation</a:t>
          </a:r>
        </a:p>
      </dgm:t>
    </dgm:pt>
    <dgm:pt modelId="{8C6BAD3F-E5A8-40E7-868E-B4F7B62970EE}" type="parTrans" cxnId="{980992A0-B23C-4617-8C53-7F972AF9D2AF}">
      <dgm:prSet/>
      <dgm:spPr/>
      <dgm:t>
        <a:bodyPr/>
        <a:lstStyle/>
        <a:p>
          <a:endParaRPr lang="en-US" sz="2000">
            <a:solidFill>
              <a:schemeClr val="tx1"/>
            </a:solidFill>
          </a:endParaRPr>
        </a:p>
      </dgm:t>
    </dgm:pt>
    <dgm:pt modelId="{D379301C-0EBF-46B4-B7FE-C789E24DB4B0}" type="sibTrans" cxnId="{980992A0-B23C-4617-8C53-7F972AF9D2AF}">
      <dgm:prSet/>
      <dgm:spPr/>
      <dgm:t>
        <a:bodyPr/>
        <a:lstStyle/>
        <a:p>
          <a:endParaRPr lang="en-US" sz="2000">
            <a:solidFill>
              <a:schemeClr val="tx1"/>
            </a:solidFill>
          </a:endParaRPr>
        </a:p>
      </dgm:t>
    </dgm:pt>
    <dgm:pt modelId="{11C0683C-4920-413F-9C3D-ECD7B65D3751}">
      <dgm:prSet custT="1"/>
      <dgm:spPr/>
      <dgm:t>
        <a:bodyPr/>
        <a:lstStyle/>
        <a:p>
          <a:r>
            <a:rPr lang="en-US" sz="2400" dirty="0" smtClean="0">
              <a:solidFill>
                <a:schemeClr val="tx1"/>
              </a:solidFill>
            </a:rPr>
            <a:t>Image differentiation</a:t>
          </a:r>
        </a:p>
      </dgm:t>
    </dgm:pt>
    <dgm:pt modelId="{0C99C019-4969-41D4-B93E-51B1D338E759}" type="parTrans" cxnId="{A7CBD0D6-1090-400C-B594-7FEB98B5D683}">
      <dgm:prSet/>
      <dgm:spPr/>
      <dgm:t>
        <a:bodyPr/>
        <a:lstStyle/>
        <a:p>
          <a:endParaRPr lang="en-US" sz="2000">
            <a:solidFill>
              <a:schemeClr val="tx1"/>
            </a:solidFill>
          </a:endParaRPr>
        </a:p>
      </dgm:t>
    </dgm:pt>
    <dgm:pt modelId="{BD9A5C68-D2A0-41A2-8995-76BC692A18FE}" type="sibTrans" cxnId="{A7CBD0D6-1090-400C-B594-7FEB98B5D683}">
      <dgm:prSet/>
      <dgm:spPr/>
      <dgm:t>
        <a:bodyPr/>
        <a:lstStyle/>
        <a:p>
          <a:endParaRPr lang="en-US" sz="2000">
            <a:solidFill>
              <a:schemeClr val="tx1"/>
            </a:solidFill>
          </a:endParaRPr>
        </a:p>
      </dgm:t>
    </dgm:pt>
    <dgm:pt modelId="{6159DB62-FB8D-4FA0-980E-9CF72C2F89CB}" type="pres">
      <dgm:prSet presAssocID="{F7E885BE-B713-4085-B8C2-4730D3CEC794}" presName="linear" presStyleCnt="0">
        <dgm:presLayoutVars>
          <dgm:animLvl val="lvl"/>
          <dgm:resizeHandles val="exact"/>
        </dgm:presLayoutVars>
      </dgm:prSet>
      <dgm:spPr/>
      <dgm:t>
        <a:bodyPr/>
        <a:lstStyle/>
        <a:p>
          <a:endParaRPr lang="en-US"/>
        </a:p>
      </dgm:t>
    </dgm:pt>
    <dgm:pt modelId="{C09B3B0B-3AAC-4C7C-B985-64A381224091}" type="pres">
      <dgm:prSet presAssocID="{965E46E5-4843-41D1-9D0C-468C26FA9AA6}" presName="parentText" presStyleLbl="node1" presStyleIdx="0" presStyleCnt="5">
        <dgm:presLayoutVars>
          <dgm:chMax val="0"/>
          <dgm:bulletEnabled val="1"/>
        </dgm:presLayoutVars>
      </dgm:prSet>
      <dgm:spPr/>
      <dgm:t>
        <a:bodyPr/>
        <a:lstStyle/>
        <a:p>
          <a:endParaRPr lang="en-US"/>
        </a:p>
      </dgm:t>
    </dgm:pt>
    <dgm:pt modelId="{2F888D1B-5B95-407E-A8E5-72D6FABA555D}" type="pres">
      <dgm:prSet presAssocID="{7093A0E6-6CC3-437A-BC4C-10B60761A89C}" presName="spacer" presStyleCnt="0"/>
      <dgm:spPr/>
      <dgm:t>
        <a:bodyPr/>
        <a:lstStyle/>
        <a:p>
          <a:endParaRPr lang="en-US"/>
        </a:p>
      </dgm:t>
    </dgm:pt>
    <dgm:pt modelId="{BBEB0502-F629-4C7C-ACAB-7F90991F077A}" type="pres">
      <dgm:prSet presAssocID="{3C2A5247-23E3-4CF0-A90E-04FE5C85686D}" presName="parentText" presStyleLbl="node1" presStyleIdx="1" presStyleCnt="5">
        <dgm:presLayoutVars>
          <dgm:chMax val="0"/>
          <dgm:bulletEnabled val="1"/>
        </dgm:presLayoutVars>
      </dgm:prSet>
      <dgm:spPr/>
      <dgm:t>
        <a:bodyPr/>
        <a:lstStyle/>
        <a:p>
          <a:endParaRPr lang="en-US"/>
        </a:p>
      </dgm:t>
    </dgm:pt>
    <dgm:pt modelId="{B658E892-CA8B-4C6C-B8E5-81476BA5E413}" type="pres">
      <dgm:prSet presAssocID="{EA0440A6-2B0F-48A8-9CEB-55C9A97FF539}" presName="spacer" presStyleCnt="0"/>
      <dgm:spPr/>
      <dgm:t>
        <a:bodyPr/>
        <a:lstStyle/>
        <a:p>
          <a:endParaRPr lang="en-US"/>
        </a:p>
      </dgm:t>
    </dgm:pt>
    <dgm:pt modelId="{ADA97DE5-2C1D-4311-8F11-7109D8166721}" type="pres">
      <dgm:prSet presAssocID="{05955573-3167-4078-B56C-D3C2AD4D3FA4}" presName="parentText" presStyleLbl="node1" presStyleIdx="2" presStyleCnt="5" custLinFactY="14978" custLinFactNeighborY="100000">
        <dgm:presLayoutVars>
          <dgm:chMax val="0"/>
          <dgm:bulletEnabled val="1"/>
        </dgm:presLayoutVars>
      </dgm:prSet>
      <dgm:spPr/>
      <dgm:t>
        <a:bodyPr/>
        <a:lstStyle/>
        <a:p>
          <a:endParaRPr lang="en-US"/>
        </a:p>
      </dgm:t>
    </dgm:pt>
    <dgm:pt modelId="{2CBD129D-2D04-468D-9808-B7A143563DDA}" type="pres">
      <dgm:prSet presAssocID="{B857365E-FB39-46F4-B5C2-98361292D08E}" presName="spacer" presStyleCnt="0"/>
      <dgm:spPr/>
      <dgm:t>
        <a:bodyPr/>
        <a:lstStyle/>
        <a:p>
          <a:endParaRPr lang="en-US"/>
        </a:p>
      </dgm:t>
    </dgm:pt>
    <dgm:pt modelId="{1190BF91-F168-4ECA-8CF5-AE00F414FA0A}" type="pres">
      <dgm:prSet presAssocID="{609C148F-AB26-444E-AD2C-D4FE910EDB8E}" presName="parentText" presStyleLbl="node1" presStyleIdx="3" presStyleCnt="5">
        <dgm:presLayoutVars>
          <dgm:chMax val="0"/>
          <dgm:bulletEnabled val="1"/>
        </dgm:presLayoutVars>
      </dgm:prSet>
      <dgm:spPr/>
      <dgm:t>
        <a:bodyPr/>
        <a:lstStyle/>
        <a:p>
          <a:endParaRPr lang="en-US"/>
        </a:p>
      </dgm:t>
    </dgm:pt>
    <dgm:pt modelId="{BB00A0A3-1EC1-48EC-9A3C-00C78F8C8463}" type="pres">
      <dgm:prSet presAssocID="{D379301C-0EBF-46B4-B7FE-C789E24DB4B0}" presName="spacer" presStyleCnt="0"/>
      <dgm:spPr/>
      <dgm:t>
        <a:bodyPr/>
        <a:lstStyle/>
        <a:p>
          <a:endParaRPr lang="en-US"/>
        </a:p>
      </dgm:t>
    </dgm:pt>
    <dgm:pt modelId="{F73B8C1A-FEFF-4691-B3E8-2B81CE7C3447}" type="pres">
      <dgm:prSet presAssocID="{11C0683C-4920-413F-9C3D-ECD7B65D3751}" presName="parentText" presStyleLbl="node1" presStyleIdx="4" presStyleCnt="5" custLinFactY="33845" custLinFactNeighborY="100000">
        <dgm:presLayoutVars>
          <dgm:chMax val="0"/>
          <dgm:bulletEnabled val="1"/>
        </dgm:presLayoutVars>
      </dgm:prSet>
      <dgm:spPr/>
      <dgm:t>
        <a:bodyPr/>
        <a:lstStyle/>
        <a:p>
          <a:endParaRPr lang="en-US"/>
        </a:p>
      </dgm:t>
    </dgm:pt>
  </dgm:ptLst>
  <dgm:cxnLst>
    <dgm:cxn modelId="{36131BDF-54E0-4887-A07A-C35CE15E9FC4}" type="presOf" srcId="{965E46E5-4843-41D1-9D0C-468C26FA9AA6}" destId="{C09B3B0B-3AAC-4C7C-B985-64A381224091}" srcOrd="0" destOrd="0" presId="urn:microsoft.com/office/officeart/2005/8/layout/vList2"/>
    <dgm:cxn modelId="{8C9BA201-0C87-4587-8B70-0D95FC930AB9}" srcId="{F7E885BE-B713-4085-B8C2-4730D3CEC794}" destId="{05955573-3167-4078-B56C-D3C2AD4D3FA4}" srcOrd="2" destOrd="0" parTransId="{B6AC1DFB-0089-4C1B-88DF-DE73004F8E34}" sibTransId="{B857365E-FB39-46F4-B5C2-98361292D08E}"/>
    <dgm:cxn modelId="{4B0BF967-E0BC-451E-8FBE-0A2EF0D52C42}" type="presOf" srcId="{609C148F-AB26-444E-AD2C-D4FE910EDB8E}" destId="{1190BF91-F168-4ECA-8CF5-AE00F414FA0A}" srcOrd="0" destOrd="0" presId="urn:microsoft.com/office/officeart/2005/8/layout/vList2"/>
    <dgm:cxn modelId="{D9F5F42F-DEF8-4E8C-8198-325C76A8461F}" type="presOf" srcId="{3C2A5247-23E3-4CF0-A90E-04FE5C85686D}" destId="{BBEB0502-F629-4C7C-ACAB-7F90991F077A}" srcOrd="0" destOrd="0" presId="urn:microsoft.com/office/officeart/2005/8/layout/vList2"/>
    <dgm:cxn modelId="{704FBB84-E5B2-4FBF-8CA8-3353B7481F7D}" type="presOf" srcId="{05955573-3167-4078-B56C-D3C2AD4D3FA4}" destId="{ADA97DE5-2C1D-4311-8F11-7109D8166721}" srcOrd="0" destOrd="0" presId="urn:microsoft.com/office/officeart/2005/8/layout/vList2"/>
    <dgm:cxn modelId="{487D1522-BF5B-4873-9EA7-24E97F5F9492}" type="presOf" srcId="{11C0683C-4920-413F-9C3D-ECD7B65D3751}" destId="{F73B8C1A-FEFF-4691-B3E8-2B81CE7C3447}" srcOrd="0" destOrd="0" presId="urn:microsoft.com/office/officeart/2005/8/layout/vList2"/>
    <dgm:cxn modelId="{8CC9CDE5-24A3-4934-8FAD-930F9552F03B}" type="presOf" srcId="{F7E885BE-B713-4085-B8C2-4730D3CEC794}" destId="{6159DB62-FB8D-4FA0-980E-9CF72C2F89CB}" srcOrd="0" destOrd="0" presId="urn:microsoft.com/office/officeart/2005/8/layout/vList2"/>
    <dgm:cxn modelId="{E4F919C2-B611-4F23-9BA5-B7044D898C73}" srcId="{F7E885BE-B713-4085-B8C2-4730D3CEC794}" destId="{965E46E5-4843-41D1-9D0C-468C26FA9AA6}" srcOrd="0" destOrd="0" parTransId="{A115F5DD-7BE8-4DFE-9378-371ACAD07BC7}" sibTransId="{7093A0E6-6CC3-437A-BC4C-10B60761A89C}"/>
    <dgm:cxn modelId="{A9DCC388-235A-42E1-9402-A7E2864B9306}" srcId="{F7E885BE-B713-4085-B8C2-4730D3CEC794}" destId="{3C2A5247-23E3-4CF0-A90E-04FE5C85686D}" srcOrd="1" destOrd="0" parTransId="{48ED2212-4A17-4B62-95F0-02185D99A8F9}" sibTransId="{EA0440A6-2B0F-48A8-9CEB-55C9A97FF539}"/>
    <dgm:cxn modelId="{A7CBD0D6-1090-400C-B594-7FEB98B5D683}" srcId="{F7E885BE-B713-4085-B8C2-4730D3CEC794}" destId="{11C0683C-4920-413F-9C3D-ECD7B65D3751}" srcOrd="4" destOrd="0" parTransId="{0C99C019-4969-41D4-B93E-51B1D338E759}" sibTransId="{BD9A5C68-D2A0-41A2-8995-76BC692A18FE}"/>
    <dgm:cxn modelId="{980992A0-B23C-4617-8C53-7F972AF9D2AF}" srcId="{F7E885BE-B713-4085-B8C2-4730D3CEC794}" destId="{609C148F-AB26-444E-AD2C-D4FE910EDB8E}" srcOrd="3" destOrd="0" parTransId="{8C6BAD3F-E5A8-40E7-868E-B4F7B62970EE}" sibTransId="{D379301C-0EBF-46B4-B7FE-C789E24DB4B0}"/>
    <dgm:cxn modelId="{37A6263A-C363-47B8-98A8-E5B2A178274D}" type="presParOf" srcId="{6159DB62-FB8D-4FA0-980E-9CF72C2F89CB}" destId="{C09B3B0B-3AAC-4C7C-B985-64A381224091}" srcOrd="0" destOrd="0" presId="urn:microsoft.com/office/officeart/2005/8/layout/vList2"/>
    <dgm:cxn modelId="{D8941E77-305B-4728-89CF-448EB023D0AD}" type="presParOf" srcId="{6159DB62-FB8D-4FA0-980E-9CF72C2F89CB}" destId="{2F888D1B-5B95-407E-A8E5-72D6FABA555D}" srcOrd="1" destOrd="0" presId="urn:microsoft.com/office/officeart/2005/8/layout/vList2"/>
    <dgm:cxn modelId="{9939310F-5651-4BD7-B90D-F079B7401753}" type="presParOf" srcId="{6159DB62-FB8D-4FA0-980E-9CF72C2F89CB}" destId="{BBEB0502-F629-4C7C-ACAB-7F90991F077A}" srcOrd="2" destOrd="0" presId="urn:microsoft.com/office/officeart/2005/8/layout/vList2"/>
    <dgm:cxn modelId="{F05A652F-3DB2-4E49-92C0-77F73BEE4479}" type="presParOf" srcId="{6159DB62-FB8D-4FA0-980E-9CF72C2F89CB}" destId="{B658E892-CA8B-4C6C-B8E5-81476BA5E413}" srcOrd="3" destOrd="0" presId="urn:microsoft.com/office/officeart/2005/8/layout/vList2"/>
    <dgm:cxn modelId="{9631AC1D-244C-48BF-AD84-7E97F7CF9ECB}" type="presParOf" srcId="{6159DB62-FB8D-4FA0-980E-9CF72C2F89CB}" destId="{ADA97DE5-2C1D-4311-8F11-7109D8166721}" srcOrd="4" destOrd="0" presId="urn:microsoft.com/office/officeart/2005/8/layout/vList2"/>
    <dgm:cxn modelId="{FFB974AB-FB25-4C95-AFD2-B2CFA343B6F8}" type="presParOf" srcId="{6159DB62-FB8D-4FA0-980E-9CF72C2F89CB}" destId="{2CBD129D-2D04-468D-9808-B7A143563DDA}" srcOrd="5" destOrd="0" presId="urn:microsoft.com/office/officeart/2005/8/layout/vList2"/>
    <dgm:cxn modelId="{3D9A4EFF-530E-4428-97D8-CB600238617E}" type="presParOf" srcId="{6159DB62-FB8D-4FA0-980E-9CF72C2F89CB}" destId="{1190BF91-F168-4ECA-8CF5-AE00F414FA0A}" srcOrd="6" destOrd="0" presId="urn:microsoft.com/office/officeart/2005/8/layout/vList2"/>
    <dgm:cxn modelId="{E45D43C1-762B-432E-ADC8-F58D6CF4FA6B}" type="presParOf" srcId="{6159DB62-FB8D-4FA0-980E-9CF72C2F89CB}" destId="{BB00A0A3-1EC1-48EC-9A3C-00C78F8C8463}" srcOrd="7" destOrd="0" presId="urn:microsoft.com/office/officeart/2005/8/layout/vList2"/>
    <dgm:cxn modelId="{29CD85CD-3876-4F52-8FF8-5F6DCFBB5D9C}" type="presParOf" srcId="{6159DB62-FB8D-4FA0-980E-9CF72C2F89CB}" destId="{F73B8C1A-FEFF-4691-B3E8-2B81CE7C3447}" srcOrd="8"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05371DE0-34EC-42D4-AC9B-B66632A7AF55}" type="doc">
      <dgm:prSet loTypeId="urn:microsoft.com/office/officeart/2005/8/layout/default#3" loCatId="list" qsTypeId="urn:microsoft.com/office/officeart/2005/8/quickstyle/simple1#5" qsCatId="simple" csTypeId="urn:microsoft.com/office/officeart/2005/8/colors/colorful1#4" csCatId="colorful" phldr="1"/>
      <dgm:spPr/>
      <dgm:t>
        <a:bodyPr/>
        <a:lstStyle/>
        <a:p>
          <a:endParaRPr lang="en-US"/>
        </a:p>
      </dgm:t>
    </dgm:pt>
    <dgm:pt modelId="{E82A2B82-C079-49AB-A369-EE45739DF7D9}">
      <dgm:prSet/>
      <dgm:spPr/>
      <dgm:t>
        <a:bodyPr/>
        <a:lstStyle/>
        <a:p>
          <a:pPr rtl="0"/>
          <a:r>
            <a:rPr lang="en-US" b="1" dirty="0" smtClean="0">
              <a:solidFill>
                <a:schemeClr val="tx1"/>
              </a:solidFill>
            </a:rPr>
            <a:t>Product line pricing</a:t>
          </a:r>
          <a:endParaRPr lang="en-US" b="1" dirty="0">
            <a:solidFill>
              <a:schemeClr val="tx1"/>
            </a:solidFill>
          </a:endParaRPr>
        </a:p>
      </dgm:t>
    </dgm:pt>
    <dgm:pt modelId="{0ACBC9B6-5F86-4EDD-86F2-ED0341EAE3AA}" type="parTrans" cxnId="{72E0CDC7-9074-4F19-995A-1082F0E25F7B}">
      <dgm:prSet/>
      <dgm:spPr/>
      <dgm:t>
        <a:bodyPr/>
        <a:lstStyle/>
        <a:p>
          <a:endParaRPr lang="en-US" b="1">
            <a:solidFill>
              <a:schemeClr val="tx1"/>
            </a:solidFill>
          </a:endParaRPr>
        </a:p>
      </dgm:t>
    </dgm:pt>
    <dgm:pt modelId="{CD85E8D3-DCA7-410D-B758-E65580E5131B}" type="sibTrans" cxnId="{72E0CDC7-9074-4F19-995A-1082F0E25F7B}">
      <dgm:prSet/>
      <dgm:spPr/>
      <dgm:t>
        <a:bodyPr/>
        <a:lstStyle/>
        <a:p>
          <a:endParaRPr lang="en-US" b="1">
            <a:solidFill>
              <a:schemeClr val="tx1"/>
            </a:solidFill>
          </a:endParaRPr>
        </a:p>
      </dgm:t>
    </dgm:pt>
    <dgm:pt modelId="{156E0629-0FEC-41AC-8E40-6C8175D312B3}">
      <dgm:prSet/>
      <dgm:spPr/>
      <dgm:t>
        <a:bodyPr/>
        <a:lstStyle/>
        <a:p>
          <a:pPr rtl="0"/>
          <a:r>
            <a:rPr lang="en-US" b="1" dirty="0" smtClean="0">
              <a:solidFill>
                <a:schemeClr val="tx1"/>
              </a:solidFill>
            </a:rPr>
            <a:t>Optional- product pricing</a:t>
          </a:r>
          <a:endParaRPr lang="en-US" b="1" dirty="0">
            <a:solidFill>
              <a:schemeClr val="tx1"/>
            </a:solidFill>
          </a:endParaRPr>
        </a:p>
      </dgm:t>
    </dgm:pt>
    <dgm:pt modelId="{D49C7E4D-AE8D-4851-B8FA-393C4A2EA3DC}" type="parTrans" cxnId="{96CF6DE3-3C7E-417A-9A2B-1C343AEE2FA6}">
      <dgm:prSet/>
      <dgm:spPr/>
      <dgm:t>
        <a:bodyPr/>
        <a:lstStyle/>
        <a:p>
          <a:endParaRPr lang="en-US" b="1">
            <a:solidFill>
              <a:schemeClr val="tx1"/>
            </a:solidFill>
          </a:endParaRPr>
        </a:p>
      </dgm:t>
    </dgm:pt>
    <dgm:pt modelId="{123DA7B4-FA38-4334-A820-2866A05F35C7}" type="sibTrans" cxnId="{96CF6DE3-3C7E-417A-9A2B-1C343AEE2FA6}">
      <dgm:prSet/>
      <dgm:spPr/>
      <dgm:t>
        <a:bodyPr/>
        <a:lstStyle/>
        <a:p>
          <a:endParaRPr lang="en-US" b="1">
            <a:solidFill>
              <a:schemeClr val="tx1"/>
            </a:solidFill>
          </a:endParaRPr>
        </a:p>
      </dgm:t>
    </dgm:pt>
    <dgm:pt modelId="{D0D99A3D-9542-4EBA-B15B-D543FD995EB3}">
      <dgm:prSet/>
      <dgm:spPr/>
      <dgm:t>
        <a:bodyPr/>
        <a:lstStyle/>
        <a:p>
          <a:pPr rtl="0"/>
          <a:r>
            <a:rPr lang="en-US" b="1" dirty="0" smtClean="0">
              <a:solidFill>
                <a:schemeClr val="tx1"/>
              </a:solidFill>
            </a:rPr>
            <a:t>Captive- product pricing</a:t>
          </a:r>
          <a:endParaRPr lang="en-US" b="1" dirty="0">
            <a:solidFill>
              <a:schemeClr val="tx1"/>
            </a:solidFill>
          </a:endParaRPr>
        </a:p>
      </dgm:t>
    </dgm:pt>
    <dgm:pt modelId="{7F878F12-A112-48C2-9443-BF42FD8242E6}" type="parTrans" cxnId="{C3FE27F1-8794-494B-8C6F-240F91EDDE20}">
      <dgm:prSet/>
      <dgm:spPr/>
      <dgm:t>
        <a:bodyPr/>
        <a:lstStyle/>
        <a:p>
          <a:endParaRPr lang="en-US" b="1">
            <a:solidFill>
              <a:schemeClr val="tx1"/>
            </a:solidFill>
          </a:endParaRPr>
        </a:p>
      </dgm:t>
    </dgm:pt>
    <dgm:pt modelId="{35B7FC83-6136-4707-AAC7-80A2A989894F}" type="sibTrans" cxnId="{C3FE27F1-8794-494B-8C6F-240F91EDDE20}">
      <dgm:prSet/>
      <dgm:spPr/>
      <dgm:t>
        <a:bodyPr/>
        <a:lstStyle/>
        <a:p>
          <a:endParaRPr lang="en-US" b="1">
            <a:solidFill>
              <a:schemeClr val="tx1"/>
            </a:solidFill>
          </a:endParaRPr>
        </a:p>
      </dgm:t>
    </dgm:pt>
    <dgm:pt modelId="{C92B4E72-3FAF-4C45-8495-C4A618F4EC3D}">
      <dgm:prSet/>
      <dgm:spPr/>
      <dgm:t>
        <a:bodyPr/>
        <a:lstStyle/>
        <a:p>
          <a:pPr rtl="0"/>
          <a:r>
            <a:rPr lang="en-US" b="1" dirty="0" smtClean="0">
              <a:solidFill>
                <a:schemeClr val="tx1"/>
              </a:solidFill>
            </a:rPr>
            <a:t>By-product pricing</a:t>
          </a:r>
          <a:endParaRPr lang="en-US" b="1" dirty="0">
            <a:solidFill>
              <a:schemeClr val="tx1"/>
            </a:solidFill>
          </a:endParaRPr>
        </a:p>
      </dgm:t>
    </dgm:pt>
    <dgm:pt modelId="{9643B15F-909D-4610-9239-960B7F5FFF45}" type="parTrans" cxnId="{992719A8-A061-4994-A2BF-5C9841D9419A}">
      <dgm:prSet/>
      <dgm:spPr/>
      <dgm:t>
        <a:bodyPr/>
        <a:lstStyle/>
        <a:p>
          <a:endParaRPr lang="en-US" b="1">
            <a:solidFill>
              <a:schemeClr val="tx1"/>
            </a:solidFill>
          </a:endParaRPr>
        </a:p>
      </dgm:t>
    </dgm:pt>
    <dgm:pt modelId="{F4B2BA87-31A6-4C52-807E-826242CB1976}" type="sibTrans" cxnId="{992719A8-A061-4994-A2BF-5C9841D9419A}">
      <dgm:prSet/>
      <dgm:spPr/>
      <dgm:t>
        <a:bodyPr/>
        <a:lstStyle/>
        <a:p>
          <a:endParaRPr lang="en-US" b="1">
            <a:solidFill>
              <a:schemeClr val="tx1"/>
            </a:solidFill>
          </a:endParaRPr>
        </a:p>
      </dgm:t>
    </dgm:pt>
    <dgm:pt modelId="{7032B9DC-5C73-447E-A20D-34D967353FB0}">
      <dgm:prSet/>
      <dgm:spPr/>
      <dgm:t>
        <a:bodyPr/>
        <a:lstStyle/>
        <a:p>
          <a:pPr rtl="0"/>
          <a:r>
            <a:rPr lang="en-US" b="1" dirty="0" smtClean="0">
              <a:solidFill>
                <a:schemeClr val="tx1"/>
              </a:solidFill>
            </a:rPr>
            <a:t>Product bundle pricing</a:t>
          </a:r>
          <a:endParaRPr lang="en-US" b="1" dirty="0">
            <a:solidFill>
              <a:schemeClr val="tx1"/>
            </a:solidFill>
          </a:endParaRPr>
        </a:p>
      </dgm:t>
    </dgm:pt>
    <dgm:pt modelId="{AD14C660-58DD-4D5F-9846-51E538E56D00}" type="parTrans" cxnId="{7E571D3A-FAA9-4B74-A651-B651E1771064}">
      <dgm:prSet/>
      <dgm:spPr/>
      <dgm:t>
        <a:bodyPr/>
        <a:lstStyle/>
        <a:p>
          <a:endParaRPr lang="en-US" b="1">
            <a:solidFill>
              <a:schemeClr val="tx1"/>
            </a:solidFill>
          </a:endParaRPr>
        </a:p>
      </dgm:t>
    </dgm:pt>
    <dgm:pt modelId="{CEEDBBAE-D117-40D7-A7A7-621FBA0B9A80}" type="sibTrans" cxnId="{7E571D3A-FAA9-4B74-A651-B651E1771064}">
      <dgm:prSet/>
      <dgm:spPr/>
      <dgm:t>
        <a:bodyPr/>
        <a:lstStyle/>
        <a:p>
          <a:endParaRPr lang="en-US" b="1">
            <a:solidFill>
              <a:schemeClr val="tx1"/>
            </a:solidFill>
          </a:endParaRPr>
        </a:p>
      </dgm:t>
    </dgm:pt>
    <dgm:pt modelId="{74053AFE-9CAE-45CA-AA9B-4BAF98E7238A}" type="pres">
      <dgm:prSet presAssocID="{05371DE0-34EC-42D4-AC9B-B66632A7AF55}" presName="diagram" presStyleCnt="0">
        <dgm:presLayoutVars>
          <dgm:dir/>
          <dgm:resizeHandles val="exact"/>
        </dgm:presLayoutVars>
      </dgm:prSet>
      <dgm:spPr/>
      <dgm:t>
        <a:bodyPr/>
        <a:lstStyle/>
        <a:p>
          <a:endParaRPr lang="en-US"/>
        </a:p>
      </dgm:t>
    </dgm:pt>
    <dgm:pt modelId="{88F1BC43-E2C2-41F5-8A04-8F155ABB78EA}" type="pres">
      <dgm:prSet presAssocID="{E82A2B82-C079-49AB-A369-EE45739DF7D9}" presName="node" presStyleLbl="node1" presStyleIdx="0" presStyleCnt="5">
        <dgm:presLayoutVars>
          <dgm:bulletEnabled val="1"/>
        </dgm:presLayoutVars>
      </dgm:prSet>
      <dgm:spPr/>
      <dgm:t>
        <a:bodyPr/>
        <a:lstStyle/>
        <a:p>
          <a:endParaRPr lang="en-US"/>
        </a:p>
      </dgm:t>
    </dgm:pt>
    <dgm:pt modelId="{6C57BBD1-771D-48B2-AE6F-FD8A0F8F0322}" type="pres">
      <dgm:prSet presAssocID="{CD85E8D3-DCA7-410D-B758-E65580E5131B}" presName="sibTrans" presStyleCnt="0"/>
      <dgm:spPr/>
      <dgm:t>
        <a:bodyPr/>
        <a:lstStyle/>
        <a:p>
          <a:endParaRPr lang="en-US"/>
        </a:p>
      </dgm:t>
    </dgm:pt>
    <dgm:pt modelId="{839FD2AA-CEEF-40A5-8046-FCD6066BF506}" type="pres">
      <dgm:prSet presAssocID="{156E0629-0FEC-41AC-8E40-6C8175D312B3}" presName="node" presStyleLbl="node1" presStyleIdx="1" presStyleCnt="5">
        <dgm:presLayoutVars>
          <dgm:bulletEnabled val="1"/>
        </dgm:presLayoutVars>
      </dgm:prSet>
      <dgm:spPr/>
      <dgm:t>
        <a:bodyPr/>
        <a:lstStyle/>
        <a:p>
          <a:endParaRPr lang="en-US"/>
        </a:p>
      </dgm:t>
    </dgm:pt>
    <dgm:pt modelId="{B2F827CF-7FE2-47DA-AA3B-49D7F1126137}" type="pres">
      <dgm:prSet presAssocID="{123DA7B4-FA38-4334-A820-2866A05F35C7}" presName="sibTrans" presStyleCnt="0"/>
      <dgm:spPr/>
      <dgm:t>
        <a:bodyPr/>
        <a:lstStyle/>
        <a:p>
          <a:endParaRPr lang="en-US"/>
        </a:p>
      </dgm:t>
    </dgm:pt>
    <dgm:pt modelId="{878ACB6C-1438-453B-A80D-2E3CA7C15FA6}" type="pres">
      <dgm:prSet presAssocID="{D0D99A3D-9542-4EBA-B15B-D543FD995EB3}" presName="node" presStyleLbl="node1" presStyleIdx="2" presStyleCnt="5">
        <dgm:presLayoutVars>
          <dgm:bulletEnabled val="1"/>
        </dgm:presLayoutVars>
      </dgm:prSet>
      <dgm:spPr/>
      <dgm:t>
        <a:bodyPr/>
        <a:lstStyle/>
        <a:p>
          <a:endParaRPr lang="en-US"/>
        </a:p>
      </dgm:t>
    </dgm:pt>
    <dgm:pt modelId="{B6A4EAA1-B9B6-4EC4-9D13-0DA8087EE003}" type="pres">
      <dgm:prSet presAssocID="{35B7FC83-6136-4707-AAC7-80A2A989894F}" presName="sibTrans" presStyleCnt="0"/>
      <dgm:spPr/>
      <dgm:t>
        <a:bodyPr/>
        <a:lstStyle/>
        <a:p>
          <a:endParaRPr lang="en-US"/>
        </a:p>
      </dgm:t>
    </dgm:pt>
    <dgm:pt modelId="{27B884BD-467D-4155-BA44-C7FC088B268F}" type="pres">
      <dgm:prSet presAssocID="{C92B4E72-3FAF-4C45-8495-C4A618F4EC3D}" presName="node" presStyleLbl="node1" presStyleIdx="3" presStyleCnt="5">
        <dgm:presLayoutVars>
          <dgm:bulletEnabled val="1"/>
        </dgm:presLayoutVars>
      </dgm:prSet>
      <dgm:spPr/>
      <dgm:t>
        <a:bodyPr/>
        <a:lstStyle/>
        <a:p>
          <a:endParaRPr lang="en-US"/>
        </a:p>
      </dgm:t>
    </dgm:pt>
    <dgm:pt modelId="{A52AAD4A-9C59-4C0A-92AE-42EC756374B2}" type="pres">
      <dgm:prSet presAssocID="{F4B2BA87-31A6-4C52-807E-826242CB1976}" presName="sibTrans" presStyleCnt="0"/>
      <dgm:spPr/>
      <dgm:t>
        <a:bodyPr/>
        <a:lstStyle/>
        <a:p>
          <a:endParaRPr lang="en-US"/>
        </a:p>
      </dgm:t>
    </dgm:pt>
    <dgm:pt modelId="{DD39166E-813B-4E8A-A1CC-5B72CA95288C}" type="pres">
      <dgm:prSet presAssocID="{7032B9DC-5C73-447E-A20D-34D967353FB0}" presName="node" presStyleLbl="node1" presStyleIdx="4" presStyleCnt="5">
        <dgm:presLayoutVars>
          <dgm:bulletEnabled val="1"/>
        </dgm:presLayoutVars>
      </dgm:prSet>
      <dgm:spPr/>
      <dgm:t>
        <a:bodyPr/>
        <a:lstStyle/>
        <a:p>
          <a:endParaRPr lang="en-US"/>
        </a:p>
      </dgm:t>
    </dgm:pt>
  </dgm:ptLst>
  <dgm:cxnLst>
    <dgm:cxn modelId="{8C9BAB55-0503-4138-BCEF-351C6680A081}" type="presOf" srcId="{D0D99A3D-9542-4EBA-B15B-D543FD995EB3}" destId="{878ACB6C-1438-453B-A80D-2E3CA7C15FA6}" srcOrd="0" destOrd="0" presId="urn:microsoft.com/office/officeart/2005/8/layout/default#3"/>
    <dgm:cxn modelId="{85230706-C00C-4F78-85B9-C7C49722BCC3}" type="presOf" srcId="{C92B4E72-3FAF-4C45-8495-C4A618F4EC3D}" destId="{27B884BD-467D-4155-BA44-C7FC088B268F}" srcOrd="0" destOrd="0" presId="urn:microsoft.com/office/officeart/2005/8/layout/default#3"/>
    <dgm:cxn modelId="{96CF6DE3-3C7E-417A-9A2B-1C343AEE2FA6}" srcId="{05371DE0-34EC-42D4-AC9B-B66632A7AF55}" destId="{156E0629-0FEC-41AC-8E40-6C8175D312B3}" srcOrd="1" destOrd="0" parTransId="{D49C7E4D-AE8D-4851-B8FA-393C4A2EA3DC}" sibTransId="{123DA7B4-FA38-4334-A820-2866A05F35C7}"/>
    <dgm:cxn modelId="{7E571D3A-FAA9-4B74-A651-B651E1771064}" srcId="{05371DE0-34EC-42D4-AC9B-B66632A7AF55}" destId="{7032B9DC-5C73-447E-A20D-34D967353FB0}" srcOrd="4" destOrd="0" parTransId="{AD14C660-58DD-4D5F-9846-51E538E56D00}" sibTransId="{CEEDBBAE-D117-40D7-A7A7-621FBA0B9A80}"/>
    <dgm:cxn modelId="{992719A8-A061-4994-A2BF-5C9841D9419A}" srcId="{05371DE0-34EC-42D4-AC9B-B66632A7AF55}" destId="{C92B4E72-3FAF-4C45-8495-C4A618F4EC3D}" srcOrd="3" destOrd="0" parTransId="{9643B15F-909D-4610-9239-960B7F5FFF45}" sibTransId="{F4B2BA87-31A6-4C52-807E-826242CB1976}"/>
    <dgm:cxn modelId="{E93F5955-3254-4787-88DD-10B15764261C}" type="presOf" srcId="{E82A2B82-C079-49AB-A369-EE45739DF7D9}" destId="{88F1BC43-E2C2-41F5-8A04-8F155ABB78EA}" srcOrd="0" destOrd="0" presId="urn:microsoft.com/office/officeart/2005/8/layout/default#3"/>
    <dgm:cxn modelId="{15B02338-20E2-42EA-90B8-D55F96D23BC3}" type="presOf" srcId="{156E0629-0FEC-41AC-8E40-6C8175D312B3}" destId="{839FD2AA-CEEF-40A5-8046-FCD6066BF506}" srcOrd="0" destOrd="0" presId="urn:microsoft.com/office/officeart/2005/8/layout/default#3"/>
    <dgm:cxn modelId="{92851E04-526D-43D8-BF4C-F5955EDE4FB2}" type="presOf" srcId="{7032B9DC-5C73-447E-A20D-34D967353FB0}" destId="{DD39166E-813B-4E8A-A1CC-5B72CA95288C}" srcOrd="0" destOrd="0" presId="urn:microsoft.com/office/officeart/2005/8/layout/default#3"/>
    <dgm:cxn modelId="{C3FE27F1-8794-494B-8C6F-240F91EDDE20}" srcId="{05371DE0-34EC-42D4-AC9B-B66632A7AF55}" destId="{D0D99A3D-9542-4EBA-B15B-D543FD995EB3}" srcOrd="2" destOrd="0" parTransId="{7F878F12-A112-48C2-9443-BF42FD8242E6}" sibTransId="{35B7FC83-6136-4707-AAC7-80A2A989894F}"/>
    <dgm:cxn modelId="{72E0CDC7-9074-4F19-995A-1082F0E25F7B}" srcId="{05371DE0-34EC-42D4-AC9B-B66632A7AF55}" destId="{E82A2B82-C079-49AB-A369-EE45739DF7D9}" srcOrd="0" destOrd="0" parTransId="{0ACBC9B6-5F86-4EDD-86F2-ED0341EAE3AA}" sibTransId="{CD85E8D3-DCA7-410D-B758-E65580E5131B}"/>
    <dgm:cxn modelId="{A3141C02-CAEE-43F0-84B4-5BF108EEE2F2}" type="presOf" srcId="{05371DE0-34EC-42D4-AC9B-B66632A7AF55}" destId="{74053AFE-9CAE-45CA-AA9B-4BAF98E7238A}" srcOrd="0" destOrd="0" presId="urn:microsoft.com/office/officeart/2005/8/layout/default#3"/>
    <dgm:cxn modelId="{4CB2260E-77A6-428B-96E4-0FC69A31FFC5}" type="presParOf" srcId="{74053AFE-9CAE-45CA-AA9B-4BAF98E7238A}" destId="{88F1BC43-E2C2-41F5-8A04-8F155ABB78EA}" srcOrd="0" destOrd="0" presId="urn:microsoft.com/office/officeart/2005/8/layout/default#3"/>
    <dgm:cxn modelId="{3B862549-9EE7-4C12-B347-69630BCCEA52}" type="presParOf" srcId="{74053AFE-9CAE-45CA-AA9B-4BAF98E7238A}" destId="{6C57BBD1-771D-48B2-AE6F-FD8A0F8F0322}" srcOrd="1" destOrd="0" presId="urn:microsoft.com/office/officeart/2005/8/layout/default#3"/>
    <dgm:cxn modelId="{C4F99135-02CE-451B-8E70-9645B6CB3F54}" type="presParOf" srcId="{74053AFE-9CAE-45CA-AA9B-4BAF98E7238A}" destId="{839FD2AA-CEEF-40A5-8046-FCD6066BF506}" srcOrd="2" destOrd="0" presId="urn:microsoft.com/office/officeart/2005/8/layout/default#3"/>
    <dgm:cxn modelId="{A232263F-43EF-498B-AC88-D7B29334FD2F}" type="presParOf" srcId="{74053AFE-9CAE-45CA-AA9B-4BAF98E7238A}" destId="{B2F827CF-7FE2-47DA-AA3B-49D7F1126137}" srcOrd="3" destOrd="0" presId="urn:microsoft.com/office/officeart/2005/8/layout/default#3"/>
    <dgm:cxn modelId="{05BAE69A-B246-4383-9881-0B10E308DC57}" type="presParOf" srcId="{74053AFE-9CAE-45CA-AA9B-4BAF98E7238A}" destId="{878ACB6C-1438-453B-A80D-2E3CA7C15FA6}" srcOrd="4" destOrd="0" presId="urn:microsoft.com/office/officeart/2005/8/layout/default#3"/>
    <dgm:cxn modelId="{2666A22D-5C63-4AB6-939D-8984BFBFBAEB}" type="presParOf" srcId="{74053AFE-9CAE-45CA-AA9B-4BAF98E7238A}" destId="{B6A4EAA1-B9B6-4EC4-9D13-0DA8087EE003}" srcOrd="5" destOrd="0" presId="urn:microsoft.com/office/officeart/2005/8/layout/default#3"/>
    <dgm:cxn modelId="{1B16FB2A-4F10-4629-A524-B0D0E5A3F103}" type="presParOf" srcId="{74053AFE-9CAE-45CA-AA9B-4BAF98E7238A}" destId="{27B884BD-467D-4155-BA44-C7FC088B268F}" srcOrd="6" destOrd="0" presId="urn:microsoft.com/office/officeart/2005/8/layout/default#3"/>
    <dgm:cxn modelId="{08CC5620-8D5B-47C2-B118-8CFDBB57CF16}" type="presParOf" srcId="{74053AFE-9CAE-45CA-AA9B-4BAF98E7238A}" destId="{A52AAD4A-9C59-4C0A-92AE-42EC756374B2}" srcOrd="7" destOrd="0" presId="urn:microsoft.com/office/officeart/2005/8/layout/default#3"/>
    <dgm:cxn modelId="{D95ED031-5893-440A-AD11-B688E1AB4F46}" type="presParOf" srcId="{74053AFE-9CAE-45CA-AA9B-4BAF98E7238A}" destId="{DD39166E-813B-4E8A-A1CC-5B72CA95288C}" srcOrd="8" destOrd="0" presId="urn:microsoft.com/office/officeart/2005/8/layout/default#3"/>
  </dgm:cxnLst>
  <dgm:bg/>
  <dgm:whole/>
</dgm:dataModel>
</file>

<file path=ppt/diagrams/data5.xml><?xml version="1.0" encoding="utf-8"?>
<dgm:dataModel xmlns:dgm="http://schemas.openxmlformats.org/drawingml/2006/diagram" xmlns:a="http://schemas.openxmlformats.org/drawingml/2006/main">
  <dgm:ptLst>
    <dgm:pt modelId="{86DA0AFC-F0BC-4688-9176-5CD0BEDBF20C}" type="doc">
      <dgm:prSet loTypeId="urn:microsoft.com/office/officeart/2005/8/layout/vList2" loCatId="list" qsTypeId="urn:microsoft.com/office/officeart/2005/8/quickstyle/simple1" qsCatId="simple" csTypeId="urn:microsoft.com/office/officeart/2005/8/colors/colorful1#5" csCatId="colorful"/>
      <dgm:spPr/>
      <dgm:t>
        <a:bodyPr/>
        <a:lstStyle/>
        <a:p>
          <a:endParaRPr lang="en-US"/>
        </a:p>
      </dgm:t>
    </dgm:pt>
    <dgm:pt modelId="{B957F606-4BE8-4624-A35A-DC988E71F298}">
      <dgm:prSet/>
      <dgm:spPr/>
      <dgm:t>
        <a:bodyPr/>
        <a:lstStyle/>
        <a:p>
          <a:pPr rtl="0"/>
          <a:r>
            <a:rPr lang="en-US" b="1" dirty="0" smtClean="0">
              <a:solidFill>
                <a:schemeClr val="tx1"/>
              </a:solidFill>
            </a:rPr>
            <a:t>Personal selling direct marketing</a:t>
          </a:r>
          <a:endParaRPr lang="en-US" b="1" dirty="0">
            <a:solidFill>
              <a:schemeClr val="tx1"/>
            </a:solidFill>
          </a:endParaRPr>
        </a:p>
      </dgm:t>
    </dgm:pt>
    <dgm:pt modelId="{0BDE1A3B-EE73-4571-9CE3-67D6BC9443C1}" type="parTrans" cxnId="{72CD7856-3573-48A8-A2C4-DB4AA9F7E284}">
      <dgm:prSet/>
      <dgm:spPr/>
      <dgm:t>
        <a:bodyPr/>
        <a:lstStyle/>
        <a:p>
          <a:endParaRPr lang="en-US" b="1">
            <a:solidFill>
              <a:schemeClr val="tx1"/>
            </a:solidFill>
          </a:endParaRPr>
        </a:p>
      </dgm:t>
    </dgm:pt>
    <dgm:pt modelId="{52E10843-FF67-4A93-AB1D-91F25AAB6092}" type="sibTrans" cxnId="{72CD7856-3573-48A8-A2C4-DB4AA9F7E284}">
      <dgm:prSet/>
      <dgm:spPr/>
      <dgm:t>
        <a:bodyPr/>
        <a:lstStyle/>
        <a:p>
          <a:endParaRPr lang="en-US" b="1">
            <a:solidFill>
              <a:schemeClr val="tx1"/>
            </a:solidFill>
          </a:endParaRPr>
        </a:p>
      </dgm:t>
    </dgm:pt>
    <dgm:pt modelId="{1D2E8499-B543-4765-99B1-858E5E587A67}">
      <dgm:prSet/>
      <dgm:spPr/>
      <dgm:t>
        <a:bodyPr/>
        <a:lstStyle/>
        <a:p>
          <a:pPr rtl="0"/>
          <a:r>
            <a:rPr lang="en-US" b="1" dirty="0" smtClean="0">
              <a:solidFill>
                <a:schemeClr val="tx1"/>
              </a:solidFill>
            </a:rPr>
            <a:t>Direct-mail direct marketing</a:t>
          </a:r>
          <a:endParaRPr lang="en-US" b="1" dirty="0">
            <a:solidFill>
              <a:schemeClr val="tx1"/>
            </a:solidFill>
          </a:endParaRPr>
        </a:p>
      </dgm:t>
    </dgm:pt>
    <dgm:pt modelId="{4174082B-B270-431A-A79D-D350F5C9F96F}" type="parTrans" cxnId="{4D2B812B-32C3-404B-961B-9252F2BEFDB8}">
      <dgm:prSet/>
      <dgm:spPr/>
      <dgm:t>
        <a:bodyPr/>
        <a:lstStyle/>
        <a:p>
          <a:endParaRPr lang="en-US" b="1">
            <a:solidFill>
              <a:schemeClr val="tx1"/>
            </a:solidFill>
          </a:endParaRPr>
        </a:p>
      </dgm:t>
    </dgm:pt>
    <dgm:pt modelId="{17CE70A3-E67E-411D-A109-B599B383AF7B}" type="sibTrans" cxnId="{4D2B812B-32C3-404B-961B-9252F2BEFDB8}">
      <dgm:prSet/>
      <dgm:spPr/>
      <dgm:t>
        <a:bodyPr/>
        <a:lstStyle/>
        <a:p>
          <a:endParaRPr lang="en-US" b="1">
            <a:solidFill>
              <a:schemeClr val="tx1"/>
            </a:solidFill>
          </a:endParaRPr>
        </a:p>
      </dgm:t>
    </dgm:pt>
    <dgm:pt modelId="{3F7CCD28-7A67-4CD4-9AAC-8B678A0A2D85}">
      <dgm:prSet/>
      <dgm:spPr/>
      <dgm:t>
        <a:bodyPr/>
        <a:lstStyle/>
        <a:p>
          <a:pPr rtl="0"/>
          <a:r>
            <a:rPr lang="en-US" b="1" dirty="0" smtClean="0">
              <a:solidFill>
                <a:schemeClr val="tx1"/>
              </a:solidFill>
            </a:rPr>
            <a:t>Catalog direct marketing</a:t>
          </a:r>
          <a:endParaRPr lang="en-US" b="1" dirty="0">
            <a:solidFill>
              <a:schemeClr val="tx1"/>
            </a:solidFill>
          </a:endParaRPr>
        </a:p>
      </dgm:t>
    </dgm:pt>
    <dgm:pt modelId="{36FA36F1-2550-4B67-A041-1EE4CC108693}" type="parTrans" cxnId="{402AAC69-F1CD-4972-9958-D929CA98E7A8}">
      <dgm:prSet/>
      <dgm:spPr/>
      <dgm:t>
        <a:bodyPr/>
        <a:lstStyle/>
        <a:p>
          <a:endParaRPr lang="en-US" b="1">
            <a:solidFill>
              <a:schemeClr val="tx1"/>
            </a:solidFill>
          </a:endParaRPr>
        </a:p>
      </dgm:t>
    </dgm:pt>
    <dgm:pt modelId="{0B909EA7-B2D6-4E25-8165-8AB6D80E6C10}" type="sibTrans" cxnId="{402AAC69-F1CD-4972-9958-D929CA98E7A8}">
      <dgm:prSet/>
      <dgm:spPr/>
      <dgm:t>
        <a:bodyPr/>
        <a:lstStyle/>
        <a:p>
          <a:endParaRPr lang="en-US" b="1">
            <a:solidFill>
              <a:schemeClr val="tx1"/>
            </a:solidFill>
          </a:endParaRPr>
        </a:p>
      </dgm:t>
    </dgm:pt>
    <dgm:pt modelId="{3E0027BA-15F1-4AC1-8686-3686F5B38B42}">
      <dgm:prSet/>
      <dgm:spPr/>
      <dgm:t>
        <a:bodyPr/>
        <a:lstStyle/>
        <a:p>
          <a:pPr rtl="0"/>
          <a:r>
            <a:rPr lang="en-US" b="1" dirty="0" smtClean="0">
              <a:solidFill>
                <a:schemeClr val="tx1"/>
              </a:solidFill>
            </a:rPr>
            <a:t>Telephone marketing</a:t>
          </a:r>
          <a:endParaRPr lang="en-US" b="1" dirty="0">
            <a:solidFill>
              <a:schemeClr val="tx1"/>
            </a:solidFill>
          </a:endParaRPr>
        </a:p>
      </dgm:t>
    </dgm:pt>
    <dgm:pt modelId="{ACF07777-53EB-4CC5-A14E-9D189A3AB313}" type="parTrans" cxnId="{DB65B8DF-755E-4427-9655-EB16205E4750}">
      <dgm:prSet/>
      <dgm:spPr/>
      <dgm:t>
        <a:bodyPr/>
        <a:lstStyle/>
        <a:p>
          <a:endParaRPr lang="en-US" b="1">
            <a:solidFill>
              <a:schemeClr val="tx1"/>
            </a:solidFill>
          </a:endParaRPr>
        </a:p>
      </dgm:t>
    </dgm:pt>
    <dgm:pt modelId="{F2A61375-6531-41AF-ACBC-C9A0E8F9E495}" type="sibTrans" cxnId="{DB65B8DF-755E-4427-9655-EB16205E4750}">
      <dgm:prSet/>
      <dgm:spPr/>
      <dgm:t>
        <a:bodyPr/>
        <a:lstStyle/>
        <a:p>
          <a:endParaRPr lang="en-US" b="1">
            <a:solidFill>
              <a:schemeClr val="tx1"/>
            </a:solidFill>
          </a:endParaRPr>
        </a:p>
      </dgm:t>
    </dgm:pt>
    <dgm:pt modelId="{4ED4ECE8-7704-4917-907E-EDB131D4AAB8}">
      <dgm:prSet/>
      <dgm:spPr/>
      <dgm:t>
        <a:bodyPr/>
        <a:lstStyle/>
        <a:p>
          <a:pPr rtl="0"/>
          <a:r>
            <a:rPr lang="en-US" b="1" dirty="0" smtClean="0">
              <a:solidFill>
                <a:schemeClr val="tx1"/>
              </a:solidFill>
            </a:rPr>
            <a:t>Direct-response television marketing</a:t>
          </a:r>
          <a:endParaRPr lang="en-US" b="1" dirty="0">
            <a:solidFill>
              <a:schemeClr val="tx1"/>
            </a:solidFill>
          </a:endParaRPr>
        </a:p>
      </dgm:t>
    </dgm:pt>
    <dgm:pt modelId="{3A9FD10B-95CC-4123-9920-DF7203AC87E8}" type="parTrans" cxnId="{84F6EE73-A843-4778-A09E-208E9DDF85A3}">
      <dgm:prSet/>
      <dgm:spPr/>
      <dgm:t>
        <a:bodyPr/>
        <a:lstStyle/>
        <a:p>
          <a:endParaRPr lang="en-US" b="1">
            <a:solidFill>
              <a:schemeClr val="tx1"/>
            </a:solidFill>
          </a:endParaRPr>
        </a:p>
      </dgm:t>
    </dgm:pt>
    <dgm:pt modelId="{461C7EF8-E924-40EE-8319-8790807CAEC2}" type="sibTrans" cxnId="{84F6EE73-A843-4778-A09E-208E9DDF85A3}">
      <dgm:prSet/>
      <dgm:spPr/>
      <dgm:t>
        <a:bodyPr/>
        <a:lstStyle/>
        <a:p>
          <a:endParaRPr lang="en-US" b="1">
            <a:solidFill>
              <a:schemeClr val="tx1"/>
            </a:solidFill>
          </a:endParaRPr>
        </a:p>
      </dgm:t>
    </dgm:pt>
    <dgm:pt modelId="{20AE4FAE-A40C-48DB-9511-FFF7753B7E98}">
      <dgm:prSet/>
      <dgm:spPr/>
      <dgm:t>
        <a:bodyPr/>
        <a:lstStyle/>
        <a:p>
          <a:pPr rtl="0"/>
          <a:r>
            <a:rPr lang="en-US" b="1" dirty="0" smtClean="0">
              <a:solidFill>
                <a:schemeClr val="tx1"/>
              </a:solidFill>
            </a:rPr>
            <a:t>Kiosk marketing</a:t>
          </a:r>
          <a:endParaRPr lang="en-US" b="1" dirty="0">
            <a:solidFill>
              <a:schemeClr val="tx1"/>
            </a:solidFill>
          </a:endParaRPr>
        </a:p>
      </dgm:t>
    </dgm:pt>
    <dgm:pt modelId="{5FB9593F-FD9D-4D72-9926-B9628F16ECDC}" type="parTrans" cxnId="{D502D460-3DEA-4CE2-AA23-24E1937651B5}">
      <dgm:prSet/>
      <dgm:spPr/>
      <dgm:t>
        <a:bodyPr/>
        <a:lstStyle/>
        <a:p>
          <a:endParaRPr lang="en-US" b="1">
            <a:solidFill>
              <a:schemeClr val="tx1"/>
            </a:solidFill>
          </a:endParaRPr>
        </a:p>
      </dgm:t>
    </dgm:pt>
    <dgm:pt modelId="{E116B219-C475-40F5-939F-7000CF6C92DC}" type="sibTrans" cxnId="{D502D460-3DEA-4CE2-AA23-24E1937651B5}">
      <dgm:prSet/>
      <dgm:spPr/>
      <dgm:t>
        <a:bodyPr/>
        <a:lstStyle/>
        <a:p>
          <a:endParaRPr lang="en-US" b="1">
            <a:solidFill>
              <a:schemeClr val="tx1"/>
            </a:solidFill>
          </a:endParaRPr>
        </a:p>
      </dgm:t>
    </dgm:pt>
    <dgm:pt modelId="{401A796B-081F-473E-B70E-C7517459EE3A}">
      <dgm:prSet/>
      <dgm:spPr/>
      <dgm:t>
        <a:bodyPr/>
        <a:lstStyle/>
        <a:p>
          <a:pPr rtl="0"/>
          <a:r>
            <a:rPr lang="en-US" b="1" dirty="0" smtClean="0">
              <a:solidFill>
                <a:schemeClr val="tx1"/>
              </a:solidFill>
            </a:rPr>
            <a:t>Digital direct marketing</a:t>
          </a:r>
          <a:endParaRPr lang="en-US" b="1" dirty="0">
            <a:solidFill>
              <a:schemeClr val="tx1"/>
            </a:solidFill>
          </a:endParaRPr>
        </a:p>
      </dgm:t>
    </dgm:pt>
    <dgm:pt modelId="{F57A13C2-B5E7-4E61-9FDE-618804141ADB}" type="parTrans" cxnId="{09D7928A-9FE0-43CC-9FF7-AFBE7DAE1665}">
      <dgm:prSet/>
      <dgm:spPr/>
      <dgm:t>
        <a:bodyPr/>
        <a:lstStyle/>
        <a:p>
          <a:endParaRPr lang="en-US" b="1">
            <a:solidFill>
              <a:schemeClr val="tx1"/>
            </a:solidFill>
          </a:endParaRPr>
        </a:p>
      </dgm:t>
    </dgm:pt>
    <dgm:pt modelId="{5DDF47DE-0885-41CC-8362-A0D1460AF18D}" type="sibTrans" cxnId="{09D7928A-9FE0-43CC-9FF7-AFBE7DAE1665}">
      <dgm:prSet/>
      <dgm:spPr/>
      <dgm:t>
        <a:bodyPr/>
        <a:lstStyle/>
        <a:p>
          <a:endParaRPr lang="en-US" b="1">
            <a:solidFill>
              <a:schemeClr val="tx1"/>
            </a:solidFill>
          </a:endParaRPr>
        </a:p>
      </dgm:t>
    </dgm:pt>
    <dgm:pt modelId="{24DB9F88-3B45-47D9-961F-4F29880E962C}">
      <dgm:prSet/>
      <dgm:spPr/>
      <dgm:t>
        <a:bodyPr/>
        <a:lstStyle/>
        <a:p>
          <a:pPr rtl="0"/>
          <a:r>
            <a:rPr lang="en-US" b="1" dirty="0" smtClean="0">
              <a:solidFill>
                <a:schemeClr val="tx1"/>
              </a:solidFill>
            </a:rPr>
            <a:t>Online marketing</a:t>
          </a:r>
          <a:endParaRPr lang="en-US" b="1" dirty="0">
            <a:solidFill>
              <a:schemeClr val="tx1"/>
            </a:solidFill>
          </a:endParaRPr>
        </a:p>
      </dgm:t>
    </dgm:pt>
    <dgm:pt modelId="{25B5A28C-E105-4CA5-9559-996F609AB9D9}" type="parTrans" cxnId="{72C6D039-DC09-4D42-99E0-7B953B028932}">
      <dgm:prSet/>
      <dgm:spPr/>
      <dgm:t>
        <a:bodyPr/>
        <a:lstStyle/>
        <a:p>
          <a:endParaRPr lang="en-US" b="1">
            <a:solidFill>
              <a:schemeClr val="tx1"/>
            </a:solidFill>
          </a:endParaRPr>
        </a:p>
      </dgm:t>
    </dgm:pt>
    <dgm:pt modelId="{3857154C-9435-4DE1-BC2B-22A0BA1CC729}" type="sibTrans" cxnId="{72C6D039-DC09-4D42-99E0-7B953B028932}">
      <dgm:prSet/>
      <dgm:spPr/>
      <dgm:t>
        <a:bodyPr/>
        <a:lstStyle/>
        <a:p>
          <a:endParaRPr lang="en-US" b="1">
            <a:solidFill>
              <a:schemeClr val="tx1"/>
            </a:solidFill>
          </a:endParaRPr>
        </a:p>
      </dgm:t>
    </dgm:pt>
    <dgm:pt modelId="{221E4A74-EE68-4C20-B06C-279DE1CF47E8}" type="pres">
      <dgm:prSet presAssocID="{86DA0AFC-F0BC-4688-9176-5CD0BEDBF20C}" presName="linear" presStyleCnt="0">
        <dgm:presLayoutVars>
          <dgm:animLvl val="lvl"/>
          <dgm:resizeHandles val="exact"/>
        </dgm:presLayoutVars>
      </dgm:prSet>
      <dgm:spPr/>
      <dgm:t>
        <a:bodyPr/>
        <a:lstStyle/>
        <a:p>
          <a:endParaRPr lang="en-US"/>
        </a:p>
      </dgm:t>
    </dgm:pt>
    <dgm:pt modelId="{3FD45C9C-7E20-4B4C-976C-C9FD1AA475CC}" type="pres">
      <dgm:prSet presAssocID="{B957F606-4BE8-4624-A35A-DC988E71F298}" presName="parentText" presStyleLbl="node1" presStyleIdx="0" presStyleCnt="8">
        <dgm:presLayoutVars>
          <dgm:chMax val="0"/>
          <dgm:bulletEnabled val="1"/>
        </dgm:presLayoutVars>
      </dgm:prSet>
      <dgm:spPr/>
      <dgm:t>
        <a:bodyPr/>
        <a:lstStyle/>
        <a:p>
          <a:endParaRPr lang="en-US"/>
        </a:p>
      </dgm:t>
    </dgm:pt>
    <dgm:pt modelId="{97E97D3F-3D4E-4758-B964-C7663C10A969}" type="pres">
      <dgm:prSet presAssocID="{52E10843-FF67-4A93-AB1D-91F25AAB6092}" presName="spacer" presStyleCnt="0"/>
      <dgm:spPr/>
    </dgm:pt>
    <dgm:pt modelId="{B1440ACF-F5FA-4DB2-B1F6-6A6B352302AF}" type="pres">
      <dgm:prSet presAssocID="{1D2E8499-B543-4765-99B1-858E5E587A67}" presName="parentText" presStyleLbl="node1" presStyleIdx="1" presStyleCnt="8">
        <dgm:presLayoutVars>
          <dgm:chMax val="0"/>
          <dgm:bulletEnabled val="1"/>
        </dgm:presLayoutVars>
      </dgm:prSet>
      <dgm:spPr/>
      <dgm:t>
        <a:bodyPr/>
        <a:lstStyle/>
        <a:p>
          <a:endParaRPr lang="en-US"/>
        </a:p>
      </dgm:t>
    </dgm:pt>
    <dgm:pt modelId="{6408980F-E26C-49A6-A08B-616A11A8EB3D}" type="pres">
      <dgm:prSet presAssocID="{17CE70A3-E67E-411D-A109-B599B383AF7B}" presName="spacer" presStyleCnt="0"/>
      <dgm:spPr/>
    </dgm:pt>
    <dgm:pt modelId="{2FB01D9A-DD52-4BE6-8FA6-55F0B6986BF6}" type="pres">
      <dgm:prSet presAssocID="{3F7CCD28-7A67-4CD4-9AAC-8B678A0A2D85}" presName="parentText" presStyleLbl="node1" presStyleIdx="2" presStyleCnt="8">
        <dgm:presLayoutVars>
          <dgm:chMax val="0"/>
          <dgm:bulletEnabled val="1"/>
        </dgm:presLayoutVars>
      </dgm:prSet>
      <dgm:spPr/>
      <dgm:t>
        <a:bodyPr/>
        <a:lstStyle/>
        <a:p>
          <a:endParaRPr lang="en-US"/>
        </a:p>
      </dgm:t>
    </dgm:pt>
    <dgm:pt modelId="{FC543E50-28F0-4E2C-84BD-577634FCEAD2}" type="pres">
      <dgm:prSet presAssocID="{0B909EA7-B2D6-4E25-8165-8AB6D80E6C10}" presName="spacer" presStyleCnt="0"/>
      <dgm:spPr/>
    </dgm:pt>
    <dgm:pt modelId="{4F9091B8-8F6E-484C-B84D-6B19CAA22541}" type="pres">
      <dgm:prSet presAssocID="{3E0027BA-15F1-4AC1-8686-3686F5B38B42}" presName="parentText" presStyleLbl="node1" presStyleIdx="3" presStyleCnt="8">
        <dgm:presLayoutVars>
          <dgm:chMax val="0"/>
          <dgm:bulletEnabled val="1"/>
        </dgm:presLayoutVars>
      </dgm:prSet>
      <dgm:spPr/>
      <dgm:t>
        <a:bodyPr/>
        <a:lstStyle/>
        <a:p>
          <a:endParaRPr lang="en-US"/>
        </a:p>
      </dgm:t>
    </dgm:pt>
    <dgm:pt modelId="{DF07D5D7-7C32-4F22-A533-30A55D3C66F4}" type="pres">
      <dgm:prSet presAssocID="{F2A61375-6531-41AF-ACBC-C9A0E8F9E495}" presName="spacer" presStyleCnt="0"/>
      <dgm:spPr/>
    </dgm:pt>
    <dgm:pt modelId="{DBA76E25-4E9A-4D36-BE07-2C846D509EFC}" type="pres">
      <dgm:prSet presAssocID="{4ED4ECE8-7704-4917-907E-EDB131D4AAB8}" presName="parentText" presStyleLbl="node1" presStyleIdx="4" presStyleCnt="8">
        <dgm:presLayoutVars>
          <dgm:chMax val="0"/>
          <dgm:bulletEnabled val="1"/>
        </dgm:presLayoutVars>
      </dgm:prSet>
      <dgm:spPr/>
      <dgm:t>
        <a:bodyPr/>
        <a:lstStyle/>
        <a:p>
          <a:endParaRPr lang="en-US"/>
        </a:p>
      </dgm:t>
    </dgm:pt>
    <dgm:pt modelId="{5A16B534-4934-4064-AD1C-288919534E77}" type="pres">
      <dgm:prSet presAssocID="{461C7EF8-E924-40EE-8319-8790807CAEC2}" presName="spacer" presStyleCnt="0"/>
      <dgm:spPr/>
    </dgm:pt>
    <dgm:pt modelId="{98811166-C1A6-4042-81A1-DB2D4CD4925F}" type="pres">
      <dgm:prSet presAssocID="{20AE4FAE-A40C-48DB-9511-FFF7753B7E98}" presName="parentText" presStyleLbl="node1" presStyleIdx="5" presStyleCnt="8">
        <dgm:presLayoutVars>
          <dgm:chMax val="0"/>
          <dgm:bulletEnabled val="1"/>
        </dgm:presLayoutVars>
      </dgm:prSet>
      <dgm:spPr/>
      <dgm:t>
        <a:bodyPr/>
        <a:lstStyle/>
        <a:p>
          <a:endParaRPr lang="en-US"/>
        </a:p>
      </dgm:t>
    </dgm:pt>
    <dgm:pt modelId="{D413E96A-611E-4E5D-88A4-1210DC91E958}" type="pres">
      <dgm:prSet presAssocID="{E116B219-C475-40F5-939F-7000CF6C92DC}" presName="spacer" presStyleCnt="0"/>
      <dgm:spPr/>
    </dgm:pt>
    <dgm:pt modelId="{574FED4F-547D-41B9-BD3F-098BB5FE0E28}" type="pres">
      <dgm:prSet presAssocID="{401A796B-081F-473E-B70E-C7517459EE3A}" presName="parentText" presStyleLbl="node1" presStyleIdx="6" presStyleCnt="8">
        <dgm:presLayoutVars>
          <dgm:chMax val="0"/>
          <dgm:bulletEnabled val="1"/>
        </dgm:presLayoutVars>
      </dgm:prSet>
      <dgm:spPr/>
      <dgm:t>
        <a:bodyPr/>
        <a:lstStyle/>
        <a:p>
          <a:endParaRPr lang="en-US"/>
        </a:p>
      </dgm:t>
    </dgm:pt>
    <dgm:pt modelId="{8D661EFA-6BE2-4F8B-97F3-6078D2B065F2}" type="pres">
      <dgm:prSet presAssocID="{5DDF47DE-0885-41CC-8362-A0D1460AF18D}" presName="spacer" presStyleCnt="0"/>
      <dgm:spPr/>
    </dgm:pt>
    <dgm:pt modelId="{2CF4295E-0E62-42D5-AA10-01C031A1C848}" type="pres">
      <dgm:prSet presAssocID="{24DB9F88-3B45-47D9-961F-4F29880E962C}" presName="parentText" presStyleLbl="node1" presStyleIdx="7" presStyleCnt="8" custLinFactNeighborY="-86545">
        <dgm:presLayoutVars>
          <dgm:chMax val="0"/>
          <dgm:bulletEnabled val="1"/>
        </dgm:presLayoutVars>
      </dgm:prSet>
      <dgm:spPr/>
      <dgm:t>
        <a:bodyPr/>
        <a:lstStyle/>
        <a:p>
          <a:endParaRPr lang="en-US"/>
        </a:p>
      </dgm:t>
    </dgm:pt>
  </dgm:ptLst>
  <dgm:cxnLst>
    <dgm:cxn modelId="{D502D460-3DEA-4CE2-AA23-24E1937651B5}" srcId="{86DA0AFC-F0BC-4688-9176-5CD0BEDBF20C}" destId="{20AE4FAE-A40C-48DB-9511-FFF7753B7E98}" srcOrd="5" destOrd="0" parTransId="{5FB9593F-FD9D-4D72-9926-B9628F16ECDC}" sibTransId="{E116B219-C475-40F5-939F-7000CF6C92DC}"/>
    <dgm:cxn modelId="{7BE163A9-1865-40CA-B5EA-091BD0CB2C8E}" type="presOf" srcId="{20AE4FAE-A40C-48DB-9511-FFF7753B7E98}" destId="{98811166-C1A6-4042-81A1-DB2D4CD4925F}" srcOrd="0" destOrd="0" presId="urn:microsoft.com/office/officeart/2005/8/layout/vList2"/>
    <dgm:cxn modelId="{DB65B8DF-755E-4427-9655-EB16205E4750}" srcId="{86DA0AFC-F0BC-4688-9176-5CD0BEDBF20C}" destId="{3E0027BA-15F1-4AC1-8686-3686F5B38B42}" srcOrd="3" destOrd="0" parTransId="{ACF07777-53EB-4CC5-A14E-9D189A3AB313}" sibTransId="{F2A61375-6531-41AF-ACBC-C9A0E8F9E495}"/>
    <dgm:cxn modelId="{33B9E798-D70E-46D8-BABF-8F721E34B93A}" type="presOf" srcId="{3F7CCD28-7A67-4CD4-9AAC-8B678A0A2D85}" destId="{2FB01D9A-DD52-4BE6-8FA6-55F0B6986BF6}" srcOrd="0" destOrd="0" presId="urn:microsoft.com/office/officeart/2005/8/layout/vList2"/>
    <dgm:cxn modelId="{3357B527-378D-4863-86B3-A9AA3AB645C2}" type="presOf" srcId="{B957F606-4BE8-4624-A35A-DC988E71F298}" destId="{3FD45C9C-7E20-4B4C-976C-C9FD1AA475CC}" srcOrd="0" destOrd="0" presId="urn:microsoft.com/office/officeart/2005/8/layout/vList2"/>
    <dgm:cxn modelId="{B9B71A0D-36D3-4746-8865-B5BA28AAB239}" type="presOf" srcId="{3E0027BA-15F1-4AC1-8686-3686F5B38B42}" destId="{4F9091B8-8F6E-484C-B84D-6B19CAA22541}" srcOrd="0" destOrd="0" presId="urn:microsoft.com/office/officeart/2005/8/layout/vList2"/>
    <dgm:cxn modelId="{84F6EE73-A843-4778-A09E-208E9DDF85A3}" srcId="{86DA0AFC-F0BC-4688-9176-5CD0BEDBF20C}" destId="{4ED4ECE8-7704-4917-907E-EDB131D4AAB8}" srcOrd="4" destOrd="0" parTransId="{3A9FD10B-95CC-4123-9920-DF7203AC87E8}" sibTransId="{461C7EF8-E924-40EE-8319-8790807CAEC2}"/>
    <dgm:cxn modelId="{9F5632B6-AFD3-4409-894D-9FCC93D262A8}" type="presOf" srcId="{24DB9F88-3B45-47D9-961F-4F29880E962C}" destId="{2CF4295E-0E62-42D5-AA10-01C031A1C848}" srcOrd="0" destOrd="0" presId="urn:microsoft.com/office/officeart/2005/8/layout/vList2"/>
    <dgm:cxn modelId="{4D2B812B-32C3-404B-961B-9252F2BEFDB8}" srcId="{86DA0AFC-F0BC-4688-9176-5CD0BEDBF20C}" destId="{1D2E8499-B543-4765-99B1-858E5E587A67}" srcOrd="1" destOrd="0" parTransId="{4174082B-B270-431A-A79D-D350F5C9F96F}" sibTransId="{17CE70A3-E67E-411D-A109-B599B383AF7B}"/>
    <dgm:cxn modelId="{72C6D039-DC09-4D42-99E0-7B953B028932}" srcId="{86DA0AFC-F0BC-4688-9176-5CD0BEDBF20C}" destId="{24DB9F88-3B45-47D9-961F-4F29880E962C}" srcOrd="7" destOrd="0" parTransId="{25B5A28C-E105-4CA5-9559-996F609AB9D9}" sibTransId="{3857154C-9435-4DE1-BC2B-22A0BA1CC729}"/>
    <dgm:cxn modelId="{B634743C-23DA-4D09-B886-767F43D38F67}" type="presOf" srcId="{86DA0AFC-F0BC-4688-9176-5CD0BEDBF20C}" destId="{221E4A74-EE68-4C20-B06C-279DE1CF47E8}" srcOrd="0" destOrd="0" presId="urn:microsoft.com/office/officeart/2005/8/layout/vList2"/>
    <dgm:cxn modelId="{4220EFE4-42FE-454B-A24B-9BB23B52E832}" type="presOf" srcId="{1D2E8499-B543-4765-99B1-858E5E587A67}" destId="{B1440ACF-F5FA-4DB2-B1F6-6A6B352302AF}" srcOrd="0" destOrd="0" presId="urn:microsoft.com/office/officeart/2005/8/layout/vList2"/>
    <dgm:cxn modelId="{72CD7856-3573-48A8-A2C4-DB4AA9F7E284}" srcId="{86DA0AFC-F0BC-4688-9176-5CD0BEDBF20C}" destId="{B957F606-4BE8-4624-A35A-DC988E71F298}" srcOrd="0" destOrd="0" parTransId="{0BDE1A3B-EE73-4571-9CE3-67D6BC9443C1}" sibTransId="{52E10843-FF67-4A93-AB1D-91F25AAB6092}"/>
    <dgm:cxn modelId="{30448804-D71D-4B29-B01E-A96B24AB17A7}" type="presOf" srcId="{4ED4ECE8-7704-4917-907E-EDB131D4AAB8}" destId="{DBA76E25-4E9A-4D36-BE07-2C846D509EFC}" srcOrd="0" destOrd="0" presId="urn:microsoft.com/office/officeart/2005/8/layout/vList2"/>
    <dgm:cxn modelId="{09D7928A-9FE0-43CC-9FF7-AFBE7DAE1665}" srcId="{86DA0AFC-F0BC-4688-9176-5CD0BEDBF20C}" destId="{401A796B-081F-473E-B70E-C7517459EE3A}" srcOrd="6" destOrd="0" parTransId="{F57A13C2-B5E7-4E61-9FDE-618804141ADB}" sibTransId="{5DDF47DE-0885-41CC-8362-A0D1460AF18D}"/>
    <dgm:cxn modelId="{398D76A3-8D5B-4705-AC84-B1A494BECADF}" type="presOf" srcId="{401A796B-081F-473E-B70E-C7517459EE3A}" destId="{574FED4F-547D-41B9-BD3F-098BB5FE0E28}" srcOrd="0" destOrd="0" presId="urn:microsoft.com/office/officeart/2005/8/layout/vList2"/>
    <dgm:cxn modelId="{402AAC69-F1CD-4972-9958-D929CA98E7A8}" srcId="{86DA0AFC-F0BC-4688-9176-5CD0BEDBF20C}" destId="{3F7CCD28-7A67-4CD4-9AAC-8B678A0A2D85}" srcOrd="2" destOrd="0" parTransId="{36FA36F1-2550-4B67-A041-1EE4CC108693}" sibTransId="{0B909EA7-B2D6-4E25-8165-8AB6D80E6C10}"/>
    <dgm:cxn modelId="{0F387DB3-206F-42BF-AED8-09785D15B213}" type="presParOf" srcId="{221E4A74-EE68-4C20-B06C-279DE1CF47E8}" destId="{3FD45C9C-7E20-4B4C-976C-C9FD1AA475CC}" srcOrd="0" destOrd="0" presId="urn:microsoft.com/office/officeart/2005/8/layout/vList2"/>
    <dgm:cxn modelId="{EDAB903A-9251-4C31-8479-FCEF0400FC11}" type="presParOf" srcId="{221E4A74-EE68-4C20-B06C-279DE1CF47E8}" destId="{97E97D3F-3D4E-4758-B964-C7663C10A969}" srcOrd="1" destOrd="0" presId="urn:microsoft.com/office/officeart/2005/8/layout/vList2"/>
    <dgm:cxn modelId="{035EA332-50D1-4A29-B994-7D95F08693BD}" type="presParOf" srcId="{221E4A74-EE68-4C20-B06C-279DE1CF47E8}" destId="{B1440ACF-F5FA-4DB2-B1F6-6A6B352302AF}" srcOrd="2" destOrd="0" presId="urn:microsoft.com/office/officeart/2005/8/layout/vList2"/>
    <dgm:cxn modelId="{3C9CE3BE-42A2-474A-9491-AB0CE01CE3D7}" type="presParOf" srcId="{221E4A74-EE68-4C20-B06C-279DE1CF47E8}" destId="{6408980F-E26C-49A6-A08B-616A11A8EB3D}" srcOrd="3" destOrd="0" presId="urn:microsoft.com/office/officeart/2005/8/layout/vList2"/>
    <dgm:cxn modelId="{B99AD887-CBFE-46C8-9AB7-30D52E35409D}" type="presParOf" srcId="{221E4A74-EE68-4C20-B06C-279DE1CF47E8}" destId="{2FB01D9A-DD52-4BE6-8FA6-55F0B6986BF6}" srcOrd="4" destOrd="0" presId="urn:microsoft.com/office/officeart/2005/8/layout/vList2"/>
    <dgm:cxn modelId="{BA1838D7-E19B-415E-8118-8B1216FF73F3}" type="presParOf" srcId="{221E4A74-EE68-4C20-B06C-279DE1CF47E8}" destId="{FC543E50-28F0-4E2C-84BD-577634FCEAD2}" srcOrd="5" destOrd="0" presId="urn:microsoft.com/office/officeart/2005/8/layout/vList2"/>
    <dgm:cxn modelId="{0BC54C6C-B9B7-45C7-B4F4-124D6A4F8A45}" type="presParOf" srcId="{221E4A74-EE68-4C20-B06C-279DE1CF47E8}" destId="{4F9091B8-8F6E-484C-B84D-6B19CAA22541}" srcOrd="6" destOrd="0" presId="urn:microsoft.com/office/officeart/2005/8/layout/vList2"/>
    <dgm:cxn modelId="{1BFB0201-8E87-4889-8BBB-0F1054BD4803}" type="presParOf" srcId="{221E4A74-EE68-4C20-B06C-279DE1CF47E8}" destId="{DF07D5D7-7C32-4F22-A533-30A55D3C66F4}" srcOrd="7" destOrd="0" presId="urn:microsoft.com/office/officeart/2005/8/layout/vList2"/>
    <dgm:cxn modelId="{275B7A2C-E8DB-419D-8CC2-A5520927E9A1}" type="presParOf" srcId="{221E4A74-EE68-4C20-B06C-279DE1CF47E8}" destId="{DBA76E25-4E9A-4D36-BE07-2C846D509EFC}" srcOrd="8" destOrd="0" presId="urn:microsoft.com/office/officeart/2005/8/layout/vList2"/>
    <dgm:cxn modelId="{F79F4E93-2787-42D0-88CF-D2F06F557068}" type="presParOf" srcId="{221E4A74-EE68-4C20-B06C-279DE1CF47E8}" destId="{5A16B534-4934-4064-AD1C-288919534E77}" srcOrd="9" destOrd="0" presId="urn:microsoft.com/office/officeart/2005/8/layout/vList2"/>
    <dgm:cxn modelId="{03D49A6B-597E-458B-AFCC-0A2AE93A526B}" type="presParOf" srcId="{221E4A74-EE68-4C20-B06C-279DE1CF47E8}" destId="{98811166-C1A6-4042-81A1-DB2D4CD4925F}" srcOrd="10" destOrd="0" presId="urn:microsoft.com/office/officeart/2005/8/layout/vList2"/>
    <dgm:cxn modelId="{C7294FE2-EA5C-4A03-AEC8-495AF212274C}" type="presParOf" srcId="{221E4A74-EE68-4C20-B06C-279DE1CF47E8}" destId="{D413E96A-611E-4E5D-88A4-1210DC91E958}" srcOrd="11" destOrd="0" presId="urn:microsoft.com/office/officeart/2005/8/layout/vList2"/>
    <dgm:cxn modelId="{78906759-D1CC-4928-9E23-6FF2865DA831}" type="presParOf" srcId="{221E4A74-EE68-4C20-B06C-279DE1CF47E8}" destId="{574FED4F-547D-41B9-BD3F-098BB5FE0E28}" srcOrd="12" destOrd="0" presId="urn:microsoft.com/office/officeart/2005/8/layout/vList2"/>
    <dgm:cxn modelId="{D275ACFD-70F6-473D-811D-01F54165487E}" type="presParOf" srcId="{221E4A74-EE68-4C20-B06C-279DE1CF47E8}" destId="{8D661EFA-6BE2-4F8B-97F3-6078D2B065F2}" srcOrd="13" destOrd="0" presId="urn:microsoft.com/office/officeart/2005/8/layout/vList2"/>
    <dgm:cxn modelId="{1E891760-7400-434D-8D6C-D9FA19833B93}" type="presParOf" srcId="{221E4A74-EE68-4C20-B06C-279DE1CF47E8}" destId="{2CF4295E-0E62-42D5-AA10-01C031A1C848}" srcOrd="1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8079D04F-B394-4B15-90B9-9BF014AEFC8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A71D15F-7B1A-48DE-A2BF-5B8E82DB97BC}">
      <dgm:prSet custT="1"/>
      <dgm:spPr/>
      <dgm:t>
        <a:bodyPr/>
        <a:lstStyle/>
        <a:p>
          <a:pPr rtl="0"/>
          <a:r>
            <a:rPr lang="en-US" sz="2400" dirty="0" smtClean="0">
              <a:solidFill>
                <a:schemeClr val="tx1"/>
              </a:solidFill>
            </a:rPr>
            <a:t>High Prices</a:t>
          </a:r>
          <a:endParaRPr lang="en-US" sz="2400" dirty="0">
            <a:solidFill>
              <a:schemeClr val="tx1"/>
            </a:solidFill>
          </a:endParaRPr>
        </a:p>
      </dgm:t>
    </dgm:pt>
    <dgm:pt modelId="{A018C9C9-72E3-4C07-8634-917A5B79E476}" type="parTrans" cxnId="{B50D34B5-AC82-412E-9263-357CBEFEA186}">
      <dgm:prSet/>
      <dgm:spPr/>
      <dgm:t>
        <a:bodyPr/>
        <a:lstStyle/>
        <a:p>
          <a:endParaRPr lang="en-US" sz="3600">
            <a:solidFill>
              <a:schemeClr val="tx1"/>
            </a:solidFill>
          </a:endParaRPr>
        </a:p>
      </dgm:t>
    </dgm:pt>
    <dgm:pt modelId="{AB475AA5-67AA-48A5-A29D-7EABA64E79B2}" type="sibTrans" cxnId="{B50D34B5-AC82-412E-9263-357CBEFEA186}">
      <dgm:prSet/>
      <dgm:spPr/>
      <dgm:t>
        <a:bodyPr/>
        <a:lstStyle/>
        <a:p>
          <a:endParaRPr lang="en-US" sz="3600">
            <a:solidFill>
              <a:schemeClr val="tx1"/>
            </a:solidFill>
          </a:endParaRPr>
        </a:p>
      </dgm:t>
    </dgm:pt>
    <dgm:pt modelId="{9FC07A80-75D8-4B85-922F-302A0E8B76B2}">
      <dgm:prSet custT="1"/>
      <dgm:spPr/>
      <dgm:t>
        <a:bodyPr/>
        <a:lstStyle/>
        <a:p>
          <a:pPr rtl="0"/>
          <a:r>
            <a:rPr lang="en-US" sz="2400" dirty="0" smtClean="0">
              <a:solidFill>
                <a:schemeClr val="tx1"/>
              </a:solidFill>
            </a:rPr>
            <a:t>Deceptive Practices</a:t>
          </a:r>
          <a:endParaRPr lang="en-US" sz="2400" dirty="0">
            <a:solidFill>
              <a:schemeClr val="tx1"/>
            </a:solidFill>
          </a:endParaRPr>
        </a:p>
      </dgm:t>
    </dgm:pt>
    <dgm:pt modelId="{2829C538-8A62-4BF1-BC30-6032A454CAFF}" type="parTrans" cxnId="{15FC0EEA-E303-4D11-98B0-256FAA44532F}">
      <dgm:prSet/>
      <dgm:spPr/>
      <dgm:t>
        <a:bodyPr/>
        <a:lstStyle/>
        <a:p>
          <a:endParaRPr lang="en-US" sz="3600">
            <a:solidFill>
              <a:schemeClr val="tx1"/>
            </a:solidFill>
          </a:endParaRPr>
        </a:p>
      </dgm:t>
    </dgm:pt>
    <dgm:pt modelId="{C28404EA-2F80-4755-BAEC-6AB27C2FB0B3}" type="sibTrans" cxnId="{15FC0EEA-E303-4D11-98B0-256FAA44532F}">
      <dgm:prSet/>
      <dgm:spPr/>
      <dgm:t>
        <a:bodyPr/>
        <a:lstStyle/>
        <a:p>
          <a:endParaRPr lang="en-US" sz="3600">
            <a:solidFill>
              <a:schemeClr val="tx1"/>
            </a:solidFill>
          </a:endParaRPr>
        </a:p>
      </dgm:t>
    </dgm:pt>
    <dgm:pt modelId="{4CED71B8-89CC-449D-97EE-FCB75C1E903F}">
      <dgm:prSet custT="1"/>
      <dgm:spPr/>
      <dgm:t>
        <a:bodyPr/>
        <a:lstStyle/>
        <a:p>
          <a:pPr rtl="0"/>
          <a:r>
            <a:rPr lang="en-US" sz="2400" dirty="0" smtClean="0">
              <a:solidFill>
                <a:schemeClr val="tx1"/>
              </a:solidFill>
            </a:rPr>
            <a:t>High-Pressure Selling</a:t>
          </a:r>
          <a:endParaRPr lang="en-US" sz="2400" dirty="0">
            <a:solidFill>
              <a:schemeClr val="tx1"/>
            </a:solidFill>
          </a:endParaRPr>
        </a:p>
      </dgm:t>
    </dgm:pt>
    <dgm:pt modelId="{6EC95682-19B8-4269-985E-33C0A36373B7}" type="parTrans" cxnId="{366D6089-AE4D-4B3A-B5CE-435CE213B9F6}">
      <dgm:prSet/>
      <dgm:spPr/>
      <dgm:t>
        <a:bodyPr/>
        <a:lstStyle/>
        <a:p>
          <a:endParaRPr lang="en-US" sz="3600">
            <a:solidFill>
              <a:schemeClr val="tx1"/>
            </a:solidFill>
          </a:endParaRPr>
        </a:p>
      </dgm:t>
    </dgm:pt>
    <dgm:pt modelId="{29192EBD-F678-40A0-B228-6A19F0FB8BDB}" type="sibTrans" cxnId="{366D6089-AE4D-4B3A-B5CE-435CE213B9F6}">
      <dgm:prSet/>
      <dgm:spPr/>
      <dgm:t>
        <a:bodyPr/>
        <a:lstStyle/>
        <a:p>
          <a:endParaRPr lang="en-US" sz="3600">
            <a:solidFill>
              <a:schemeClr val="tx1"/>
            </a:solidFill>
          </a:endParaRPr>
        </a:p>
      </dgm:t>
    </dgm:pt>
    <dgm:pt modelId="{315C5D6F-2F8E-4306-A41F-E37D86CD3236}">
      <dgm:prSet custT="1"/>
      <dgm:spPr/>
      <dgm:t>
        <a:bodyPr/>
        <a:lstStyle/>
        <a:p>
          <a:pPr rtl="0"/>
          <a:r>
            <a:rPr lang="en-US" sz="2400" dirty="0" smtClean="0">
              <a:solidFill>
                <a:schemeClr val="tx1"/>
              </a:solidFill>
            </a:rPr>
            <a:t>Shoddy, Harmful or Unsafe Products</a:t>
          </a:r>
          <a:endParaRPr lang="en-US" sz="2400" dirty="0">
            <a:solidFill>
              <a:schemeClr val="tx1"/>
            </a:solidFill>
          </a:endParaRPr>
        </a:p>
      </dgm:t>
    </dgm:pt>
    <dgm:pt modelId="{D21E4D21-A7A6-4A31-81FA-D13EEEAF8994}" type="parTrans" cxnId="{74F439F0-CE52-42BA-8A5D-EDFDEA5F1423}">
      <dgm:prSet/>
      <dgm:spPr/>
      <dgm:t>
        <a:bodyPr/>
        <a:lstStyle/>
        <a:p>
          <a:endParaRPr lang="en-US" sz="3600">
            <a:solidFill>
              <a:schemeClr val="tx1"/>
            </a:solidFill>
          </a:endParaRPr>
        </a:p>
      </dgm:t>
    </dgm:pt>
    <dgm:pt modelId="{1CB1F6A5-A48F-4F10-B711-94D04701506B}" type="sibTrans" cxnId="{74F439F0-CE52-42BA-8A5D-EDFDEA5F1423}">
      <dgm:prSet/>
      <dgm:spPr/>
      <dgm:t>
        <a:bodyPr/>
        <a:lstStyle/>
        <a:p>
          <a:endParaRPr lang="en-US" sz="3600">
            <a:solidFill>
              <a:schemeClr val="tx1"/>
            </a:solidFill>
          </a:endParaRPr>
        </a:p>
      </dgm:t>
    </dgm:pt>
    <dgm:pt modelId="{4BDC03A5-8CAB-46E3-B477-4ECF86828CF3}">
      <dgm:prSet custT="1"/>
      <dgm:spPr/>
      <dgm:t>
        <a:bodyPr/>
        <a:lstStyle/>
        <a:p>
          <a:pPr rtl="0"/>
          <a:r>
            <a:rPr lang="en-US" sz="2400" dirty="0" smtClean="0">
              <a:solidFill>
                <a:schemeClr val="tx1"/>
              </a:solidFill>
            </a:rPr>
            <a:t>Planned Obsolescence</a:t>
          </a:r>
          <a:endParaRPr lang="en-US" sz="2400" dirty="0">
            <a:solidFill>
              <a:schemeClr val="tx1"/>
            </a:solidFill>
          </a:endParaRPr>
        </a:p>
      </dgm:t>
    </dgm:pt>
    <dgm:pt modelId="{BB0D9F1C-7A7F-4A6C-A801-79CE3145E02D}" type="parTrans" cxnId="{B9E86B88-C722-41D8-8547-B674320E90C4}">
      <dgm:prSet/>
      <dgm:spPr/>
      <dgm:t>
        <a:bodyPr/>
        <a:lstStyle/>
        <a:p>
          <a:endParaRPr lang="en-US" sz="3600">
            <a:solidFill>
              <a:schemeClr val="tx1"/>
            </a:solidFill>
          </a:endParaRPr>
        </a:p>
      </dgm:t>
    </dgm:pt>
    <dgm:pt modelId="{2C243F1B-A4C9-45AF-B116-F64503D5CB0F}" type="sibTrans" cxnId="{B9E86B88-C722-41D8-8547-B674320E90C4}">
      <dgm:prSet/>
      <dgm:spPr/>
      <dgm:t>
        <a:bodyPr/>
        <a:lstStyle/>
        <a:p>
          <a:endParaRPr lang="en-US" sz="3600">
            <a:solidFill>
              <a:schemeClr val="tx1"/>
            </a:solidFill>
          </a:endParaRPr>
        </a:p>
      </dgm:t>
    </dgm:pt>
    <dgm:pt modelId="{9ACC674F-9462-4E93-96BF-2770434DC39B}">
      <dgm:prSet custT="1"/>
      <dgm:spPr/>
      <dgm:t>
        <a:bodyPr/>
        <a:lstStyle/>
        <a:p>
          <a:pPr rtl="0"/>
          <a:r>
            <a:rPr lang="en-US" sz="2400" dirty="0" smtClean="0">
              <a:solidFill>
                <a:schemeClr val="tx1"/>
              </a:solidFill>
            </a:rPr>
            <a:t>Poor Service to Disadvantaged Consumers</a:t>
          </a:r>
          <a:endParaRPr lang="en-US" sz="2400" dirty="0">
            <a:solidFill>
              <a:schemeClr val="tx1"/>
            </a:solidFill>
          </a:endParaRPr>
        </a:p>
      </dgm:t>
    </dgm:pt>
    <dgm:pt modelId="{9DAAD959-522C-4C96-BE8D-4A991F3DB5F4}" type="parTrans" cxnId="{F3321EED-D41C-4DBD-8662-9CE58BF09413}">
      <dgm:prSet/>
      <dgm:spPr/>
      <dgm:t>
        <a:bodyPr/>
        <a:lstStyle/>
        <a:p>
          <a:endParaRPr lang="en-US" sz="3600">
            <a:solidFill>
              <a:schemeClr val="tx1"/>
            </a:solidFill>
          </a:endParaRPr>
        </a:p>
      </dgm:t>
    </dgm:pt>
    <dgm:pt modelId="{8F183AFD-09CF-4584-A6F4-D29E42F0395F}" type="sibTrans" cxnId="{F3321EED-D41C-4DBD-8662-9CE58BF09413}">
      <dgm:prSet/>
      <dgm:spPr/>
      <dgm:t>
        <a:bodyPr/>
        <a:lstStyle/>
        <a:p>
          <a:endParaRPr lang="en-US" sz="3600">
            <a:solidFill>
              <a:schemeClr val="tx1"/>
            </a:solidFill>
          </a:endParaRPr>
        </a:p>
      </dgm:t>
    </dgm:pt>
    <dgm:pt modelId="{D0B421D2-E713-45A8-B533-B6671763E36D}" type="pres">
      <dgm:prSet presAssocID="{8079D04F-B394-4B15-90B9-9BF014AEFC88}" presName="linear" presStyleCnt="0">
        <dgm:presLayoutVars>
          <dgm:dir/>
          <dgm:animLvl val="lvl"/>
          <dgm:resizeHandles val="exact"/>
        </dgm:presLayoutVars>
      </dgm:prSet>
      <dgm:spPr/>
      <dgm:t>
        <a:bodyPr/>
        <a:lstStyle/>
        <a:p>
          <a:endParaRPr lang="en-US"/>
        </a:p>
      </dgm:t>
    </dgm:pt>
    <dgm:pt modelId="{377C6384-06CF-4D83-A0A2-ACBE631355B5}" type="pres">
      <dgm:prSet presAssocID="{9A71D15F-7B1A-48DE-A2BF-5B8E82DB97BC}" presName="parentLin" presStyleCnt="0"/>
      <dgm:spPr/>
    </dgm:pt>
    <dgm:pt modelId="{02946C67-D20D-43B1-AA2A-A15BE14276F2}" type="pres">
      <dgm:prSet presAssocID="{9A71D15F-7B1A-48DE-A2BF-5B8E82DB97BC}" presName="parentLeftMargin" presStyleLbl="node1" presStyleIdx="0" presStyleCnt="6"/>
      <dgm:spPr/>
      <dgm:t>
        <a:bodyPr/>
        <a:lstStyle/>
        <a:p>
          <a:endParaRPr lang="en-US"/>
        </a:p>
      </dgm:t>
    </dgm:pt>
    <dgm:pt modelId="{8ED2708A-4DDE-4AAD-A012-D25537D96B21}" type="pres">
      <dgm:prSet presAssocID="{9A71D15F-7B1A-48DE-A2BF-5B8E82DB97BC}" presName="parentText" presStyleLbl="node1" presStyleIdx="0" presStyleCnt="6" custLinFactNeighborX="-8046" custLinFactNeighborY="23532">
        <dgm:presLayoutVars>
          <dgm:chMax val="0"/>
          <dgm:bulletEnabled val="1"/>
        </dgm:presLayoutVars>
      </dgm:prSet>
      <dgm:spPr/>
      <dgm:t>
        <a:bodyPr/>
        <a:lstStyle/>
        <a:p>
          <a:endParaRPr lang="en-US"/>
        </a:p>
      </dgm:t>
    </dgm:pt>
    <dgm:pt modelId="{927A2DF0-0E32-4AD2-8670-07A536E32F70}" type="pres">
      <dgm:prSet presAssocID="{9A71D15F-7B1A-48DE-A2BF-5B8E82DB97BC}" presName="negativeSpace" presStyleCnt="0"/>
      <dgm:spPr/>
    </dgm:pt>
    <dgm:pt modelId="{B144D503-2201-4C79-9CAB-D4A1AB378B15}" type="pres">
      <dgm:prSet presAssocID="{9A71D15F-7B1A-48DE-A2BF-5B8E82DB97BC}" presName="childText" presStyleLbl="conFgAcc1" presStyleIdx="0" presStyleCnt="6">
        <dgm:presLayoutVars>
          <dgm:bulletEnabled val="1"/>
        </dgm:presLayoutVars>
      </dgm:prSet>
      <dgm:spPr/>
    </dgm:pt>
    <dgm:pt modelId="{D05911D9-D4CD-4003-90A6-C0E6FC8C3848}" type="pres">
      <dgm:prSet presAssocID="{AB475AA5-67AA-48A5-A29D-7EABA64E79B2}" presName="spaceBetweenRectangles" presStyleCnt="0"/>
      <dgm:spPr/>
    </dgm:pt>
    <dgm:pt modelId="{F88E06A8-9554-4681-AB1E-6C6EFEA82D82}" type="pres">
      <dgm:prSet presAssocID="{9FC07A80-75D8-4B85-922F-302A0E8B76B2}" presName="parentLin" presStyleCnt="0"/>
      <dgm:spPr/>
    </dgm:pt>
    <dgm:pt modelId="{346F2B11-664E-45BD-B009-B1449737D953}" type="pres">
      <dgm:prSet presAssocID="{9FC07A80-75D8-4B85-922F-302A0E8B76B2}" presName="parentLeftMargin" presStyleLbl="node1" presStyleIdx="0" presStyleCnt="6"/>
      <dgm:spPr/>
      <dgm:t>
        <a:bodyPr/>
        <a:lstStyle/>
        <a:p>
          <a:endParaRPr lang="en-US"/>
        </a:p>
      </dgm:t>
    </dgm:pt>
    <dgm:pt modelId="{01009335-1D1D-48D5-A9D7-AE758FC9E187}" type="pres">
      <dgm:prSet presAssocID="{9FC07A80-75D8-4B85-922F-302A0E8B76B2}" presName="parentText" presStyleLbl="node1" presStyleIdx="1" presStyleCnt="6" custLinFactNeighborX="-7407" custLinFactNeighborY="21912">
        <dgm:presLayoutVars>
          <dgm:chMax val="0"/>
          <dgm:bulletEnabled val="1"/>
        </dgm:presLayoutVars>
      </dgm:prSet>
      <dgm:spPr/>
      <dgm:t>
        <a:bodyPr/>
        <a:lstStyle/>
        <a:p>
          <a:endParaRPr lang="en-US"/>
        </a:p>
      </dgm:t>
    </dgm:pt>
    <dgm:pt modelId="{FAAAF771-B2B0-4ED8-ABF8-9C26465A208E}" type="pres">
      <dgm:prSet presAssocID="{9FC07A80-75D8-4B85-922F-302A0E8B76B2}" presName="negativeSpace" presStyleCnt="0"/>
      <dgm:spPr/>
    </dgm:pt>
    <dgm:pt modelId="{DF4FBE1A-F758-4143-82F5-1A90164EEDDE}" type="pres">
      <dgm:prSet presAssocID="{9FC07A80-75D8-4B85-922F-302A0E8B76B2}" presName="childText" presStyleLbl="conFgAcc1" presStyleIdx="1" presStyleCnt="6">
        <dgm:presLayoutVars>
          <dgm:bulletEnabled val="1"/>
        </dgm:presLayoutVars>
      </dgm:prSet>
      <dgm:spPr/>
    </dgm:pt>
    <dgm:pt modelId="{A4E07CAE-7049-4B6D-923F-AD4B3C139688}" type="pres">
      <dgm:prSet presAssocID="{C28404EA-2F80-4755-BAEC-6AB27C2FB0B3}" presName="spaceBetweenRectangles" presStyleCnt="0"/>
      <dgm:spPr/>
    </dgm:pt>
    <dgm:pt modelId="{AAB94A9A-625F-4998-BC97-6918524C243D}" type="pres">
      <dgm:prSet presAssocID="{4CED71B8-89CC-449D-97EE-FCB75C1E903F}" presName="parentLin" presStyleCnt="0"/>
      <dgm:spPr/>
    </dgm:pt>
    <dgm:pt modelId="{0F2FA1CE-FA71-42D8-A011-F5D19D981CA1}" type="pres">
      <dgm:prSet presAssocID="{4CED71B8-89CC-449D-97EE-FCB75C1E903F}" presName="parentLeftMargin" presStyleLbl="node1" presStyleIdx="1" presStyleCnt="6"/>
      <dgm:spPr/>
      <dgm:t>
        <a:bodyPr/>
        <a:lstStyle/>
        <a:p>
          <a:endParaRPr lang="en-US"/>
        </a:p>
      </dgm:t>
    </dgm:pt>
    <dgm:pt modelId="{39A7BFFA-1B8F-4422-A55A-F8BDF07F1810}" type="pres">
      <dgm:prSet presAssocID="{4CED71B8-89CC-449D-97EE-FCB75C1E903F}" presName="parentText" presStyleLbl="node1" presStyleIdx="2" presStyleCnt="6">
        <dgm:presLayoutVars>
          <dgm:chMax val="0"/>
          <dgm:bulletEnabled val="1"/>
        </dgm:presLayoutVars>
      </dgm:prSet>
      <dgm:spPr/>
      <dgm:t>
        <a:bodyPr/>
        <a:lstStyle/>
        <a:p>
          <a:endParaRPr lang="en-US"/>
        </a:p>
      </dgm:t>
    </dgm:pt>
    <dgm:pt modelId="{EEFEB224-A8FA-43B6-AE57-1FDF88224A3D}" type="pres">
      <dgm:prSet presAssocID="{4CED71B8-89CC-449D-97EE-FCB75C1E903F}" presName="negativeSpace" presStyleCnt="0"/>
      <dgm:spPr/>
    </dgm:pt>
    <dgm:pt modelId="{D11EBA06-49A4-4D0E-8C10-6C865B54B014}" type="pres">
      <dgm:prSet presAssocID="{4CED71B8-89CC-449D-97EE-FCB75C1E903F}" presName="childText" presStyleLbl="conFgAcc1" presStyleIdx="2" presStyleCnt="6">
        <dgm:presLayoutVars>
          <dgm:bulletEnabled val="1"/>
        </dgm:presLayoutVars>
      </dgm:prSet>
      <dgm:spPr/>
    </dgm:pt>
    <dgm:pt modelId="{CED3F7FB-913B-43D8-B906-9614DF8E5B14}" type="pres">
      <dgm:prSet presAssocID="{29192EBD-F678-40A0-B228-6A19F0FB8BDB}" presName="spaceBetweenRectangles" presStyleCnt="0"/>
      <dgm:spPr/>
    </dgm:pt>
    <dgm:pt modelId="{25A878DE-695E-4993-9E67-CCAC8627ACAC}" type="pres">
      <dgm:prSet presAssocID="{315C5D6F-2F8E-4306-A41F-E37D86CD3236}" presName="parentLin" presStyleCnt="0"/>
      <dgm:spPr/>
    </dgm:pt>
    <dgm:pt modelId="{74609CBE-BDB7-4B4C-8126-14FA3FC3A0D9}" type="pres">
      <dgm:prSet presAssocID="{315C5D6F-2F8E-4306-A41F-E37D86CD3236}" presName="parentLeftMargin" presStyleLbl="node1" presStyleIdx="2" presStyleCnt="6"/>
      <dgm:spPr/>
      <dgm:t>
        <a:bodyPr/>
        <a:lstStyle/>
        <a:p>
          <a:endParaRPr lang="en-US"/>
        </a:p>
      </dgm:t>
    </dgm:pt>
    <dgm:pt modelId="{92703E57-A34F-4FB8-A9CE-5CF979294F26}" type="pres">
      <dgm:prSet presAssocID="{315C5D6F-2F8E-4306-A41F-E37D86CD3236}" presName="parentText" presStyleLbl="node1" presStyleIdx="3" presStyleCnt="6" custScaleY="177986" custLinFactNeighborX="-8046" custLinFactNeighborY="-3907">
        <dgm:presLayoutVars>
          <dgm:chMax val="0"/>
          <dgm:bulletEnabled val="1"/>
        </dgm:presLayoutVars>
      </dgm:prSet>
      <dgm:spPr/>
      <dgm:t>
        <a:bodyPr/>
        <a:lstStyle/>
        <a:p>
          <a:endParaRPr lang="en-US"/>
        </a:p>
      </dgm:t>
    </dgm:pt>
    <dgm:pt modelId="{9B6FFFB7-78B7-4A1F-A5E6-93372ED676BB}" type="pres">
      <dgm:prSet presAssocID="{315C5D6F-2F8E-4306-A41F-E37D86CD3236}" presName="negativeSpace" presStyleCnt="0"/>
      <dgm:spPr/>
    </dgm:pt>
    <dgm:pt modelId="{97359FCE-5FAD-4B19-8673-E16C9F4F5ED9}" type="pres">
      <dgm:prSet presAssocID="{315C5D6F-2F8E-4306-A41F-E37D86CD3236}" presName="childText" presStyleLbl="conFgAcc1" presStyleIdx="3" presStyleCnt="6">
        <dgm:presLayoutVars>
          <dgm:bulletEnabled val="1"/>
        </dgm:presLayoutVars>
      </dgm:prSet>
      <dgm:spPr/>
    </dgm:pt>
    <dgm:pt modelId="{C964EFF6-A0A0-49B8-992F-5F2DA11ECA2C}" type="pres">
      <dgm:prSet presAssocID="{1CB1F6A5-A48F-4F10-B711-94D04701506B}" presName="spaceBetweenRectangles" presStyleCnt="0"/>
      <dgm:spPr/>
    </dgm:pt>
    <dgm:pt modelId="{CAC2A4D1-BEF3-456A-960C-70051E4A2CD3}" type="pres">
      <dgm:prSet presAssocID="{4BDC03A5-8CAB-46E3-B477-4ECF86828CF3}" presName="parentLin" presStyleCnt="0"/>
      <dgm:spPr/>
    </dgm:pt>
    <dgm:pt modelId="{AA5C0AE0-FD3E-4877-AC1A-C6F36D47D125}" type="pres">
      <dgm:prSet presAssocID="{4BDC03A5-8CAB-46E3-B477-4ECF86828CF3}" presName="parentLeftMargin" presStyleLbl="node1" presStyleIdx="3" presStyleCnt="6"/>
      <dgm:spPr/>
      <dgm:t>
        <a:bodyPr/>
        <a:lstStyle/>
        <a:p>
          <a:endParaRPr lang="en-US"/>
        </a:p>
      </dgm:t>
    </dgm:pt>
    <dgm:pt modelId="{F54D3EC4-1BC4-427E-B92B-985E0D954C4C}" type="pres">
      <dgm:prSet presAssocID="{4BDC03A5-8CAB-46E3-B477-4ECF86828CF3}" presName="parentText" presStyleLbl="node1" presStyleIdx="4" presStyleCnt="6">
        <dgm:presLayoutVars>
          <dgm:chMax val="0"/>
          <dgm:bulletEnabled val="1"/>
        </dgm:presLayoutVars>
      </dgm:prSet>
      <dgm:spPr/>
      <dgm:t>
        <a:bodyPr/>
        <a:lstStyle/>
        <a:p>
          <a:endParaRPr lang="en-US"/>
        </a:p>
      </dgm:t>
    </dgm:pt>
    <dgm:pt modelId="{F2F66CEA-8F26-4B58-B6B8-D6BCEA4D268D}" type="pres">
      <dgm:prSet presAssocID="{4BDC03A5-8CAB-46E3-B477-4ECF86828CF3}" presName="negativeSpace" presStyleCnt="0"/>
      <dgm:spPr/>
    </dgm:pt>
    <dgm:pt modelId="{BEBDEC4D-DA0B-4AE0-9BBB-3EE8B735AD4F}" type="pres">
      <dgm:prSet presAssocID="{4BDC03A5-8CAB-46E3-B477-4ECF86828CF3}" presName="childText" presStyleLbl="conFgAcc1" presStyleIdx="4" presStyleCnt="6">
        <dgm:presLayoutVars>
          <dgm:bulletEnabled val="1"/>
        </dgm:presLayoutVars>
      </dgm:prSet>
      <dgm:spPr/>
    </dgm:pt>
    <dgm:pt modelId="{FBA5356C-2EBA-478E-9159-7986205A6B2E}" type="pres">
      <dgm:prSet presAssocID="{2C243F1B-A4C9-45AF-B116-F64503D5CB0F}" presName="spaceBetweenRectangles" presStyleCnt="0"/>
      <dgm:spPr/>
    </dgm:pt>
    <dgm:pt modelId="{1BD2E190-0E25-4068-89B5-8CE97686B337}" type="pres">
      <dgm:prSet presAssocID="{9ACC674F-9462-4E93-96BF-2770434DC39B}" presName="parentLin" presStyleCnt="0"/>
      <dgm:spPr/>
    </dgm:pt>
    <dgm:pt modelId="{A3BADD24-C376-43D4-9EB7-8D48DF5BFF30}" type="pres">
      <dgm:prSet presAssocID="{9ACC674F-9462-4E93-96BF-2770434DC39B}" presName="parentLeftMargin" presStyleLbl="node1" presStyleIdx="4" presStyleCnt="6"/>
      <dgm:spPr/>
      <dgm:t>
        <a:bodyPr/>
        <a:lstStyle/>
        <a:p>
          <a:endParaRPr lang="en-US"/>
        </a:p>
      </dgm:t>
    </dgm:pt>
    <dgm:pt modelId="{A8CB49D9-9B47-41C5-9FB0-46AED7CB4A52}" type="pres">
      <dgm:prSet presAssocID="{9ACC674F-9462-4E93-96BF-2770434DC39B}" presName="parentText" presStyleLbl="node1" presStyleIdx="5" presStyleCnt="6" custScaleY="191583">
        <dgm:presLayoutVars>
          <dgm:chMax val="0"/>
          <dgm:bulletEnabled val="1"/>
        </dgm:presLayoutVars>
      </dgm:prSet>
      <dgm:spPr/>
      <dgm:t>
        <a:bodyPr/>
        <a:lstStyle/>
        <a:p>
          <a:endParaRPr lang="en-US"/>
        </a:p>
      </dgm:t>
    </dgm:pt>
    <dgm:pt modelId="{BA12A373-E32E-4259-B8E9-63E3CD5BC1BA}" type="pres">
      <dgm:prSet presAssocID="{9ACC674F-9462-4E93-96BF-2770434DC39B}" presName="negativeSpace" presStyleCnt="0"/>
      <dgm:spPr/>
    </dgm:pt>
    <dgm:pt modelId="{0FCC856A-58E8-4FE5-847D-DFB2A826C306}" type="pres">
      <dgm:prSet presAssocID="{9ACC674F-9462-4E93-96BF-2770434DC39B}" presName="childText" presStyleLbl="conFgAcc1" presStyleIdx="5" presStyleCnt="6">
        <dgm:presLayoutVars>
          <dgm:bulletEnabled val="1"/>
        </dgm:presLayoutVars>
      </dgm:prSet>
      <dgm:spPr/>
    </dgm:pt>
  </dgm:ptLst>
  <dgm:cxnLst>
    <dgm:cxn modelId="{2CD8FFB6-0126-4C5B-9F21-3A47D2644E95}" type="presOf" srcId="{9A71D15F-7B1A-48DE-A2BF-5B8E82DB97BC}" destId="{8ED2708A-4DDE-4AAD-A012-D25537D96B21}" srcOrd="1" destOrd="0" presId="urn:microsoft.com/office/officeart/2005/8/layout/list1"/>
    <dgm:cxn modelId="{C3342E8A-5F2E-4177-9081-7EE771AC59D1}" type="presOf" srcId="{9ACC674F-9462-4E93-96BF-2770434DC39B}" destId="{A8CB49D9-9B47-41C5-9FB0-46AED7CB4A52}" srcOrd="1" destOrd="0" presId="urn:microsoft.com/office/officeart/2005/8/layout/list1"/>
    <dgm:cxn modelId="{B50D34B5-AC82-412E-9263-357CBEFEA186}" srcId="{8079D04F-B394-4B15-90B9-9BF014AEFC88}" destId="{9A71D15F-7B1A-48DE-A2BF-5B8E82DB97BC}" srcOrd="0" destOrd="0" parTransId="{A018C9C9-72E3-4C07-8634-917A5B79E476}" sibTransId="{AB475AA5-67AA-48A5-A29D-7EABA64E79B2}"/>
    <dgm:cxn modelId="{B9E86B88-C722-41D8-8547-B674320E90C4}" srcId="{8079D04F-B394-4B15-90B9-9BF014AEFC88}" destId="{4BDC03A5-8CAB-46E3-B477-4ECF86828CF3}" srcOrd="4" destOrd="0" parTransId="{BB0D9F1C-7A7F-4A6C-A801-79CE3145E02D}" sibTransId="{2C243F1B-A4C9-45AF-B116-F64503D5CB0F}"/>
    <dgm:cxn modelId="{4C3C8885-F7DE-4675-AFE7-4FC9C56DB426}" type="presOf" srcId="{315C5D6F-2F8E-4306-A41F-E37D86CD3236}" destId="{92703E57-A34F-4FB8-A9CE-5CF979294F26}" srcOrd="1" destOrd="0" presId="urn:microsoft.com/office/officeart/2005/8/layout/list1"/>
    <dgm:cxn modelId="{05992557-B2AB-4755-90E5-50F6F3BE1BAC}" type="presOf" srcId="{8079D04F-B394-4B15-90B9-9BF014AEFC88}" destId="{D0B421D2-E713-45A8-B533-B6671763E36D}" srcOrd="0" destOrd="0" presId="urn:microsoft.com/office/officeart/2005/8/layout/list1"/>
    <dgm:cxn modelId="{AA6EB3B2-9B7E-4058-91F9-A77AF4C6A23A}" type="presOf" srcId="{4CED71B8-89CC-449D-97EE-FCB75C1E903F}" destId="{39A7BFFA-1B8F-4422-A55A-F8BDF07F1810}" srcOrd="1" destOrd="0" presId="urn:microsoft.com/office/officeart/2005/8/layout/list1"/>
    <dgm:cxn modelId="{F3321EED-D41C-4DBD-8662-9CE58BF09413}" srcId="{8079D04F-B394-4B15-90B9-9BF014AEFC88}" destId="{9ACC674F-9462-4E93-96BF-2770434DC39B}" srcOrd="5" destOrd="0" parTransId="{9DAAD959-522C-4C96-BE8D-4A991F3DB5F4}" sibTransId="{8F183AFD-09CF-4584-A6F4-D29E42F0395F}"/>
    <dgm:cxn modelId="{74F439F0-CE52-42BA-8A5D-EDFDEA5F1423}" srcId="{8079D04F-B394-4B15-90B9-9BF014AEFC88}" destId="{315C5D6F-2F8E-4306-A41F-E37D86CD3236}" srcOrd="3" destOrd="0" parTransId="{D21E4D21-A7A6-4A31-81FA-D13EEEAF8994}" sibTransId="{1CB1F6A5-A48F-4F10-B711-94D04701506B}"/>
    <dgm:cxn modelId="{42DC4FF1-07BB-4113-9199-F1890AF58743}" type="presOf" srcId="{9FC07A80-75D8-4B85-922F-302A0E8B76B2}" destId="{01009335-1D1D-48D5-A9D7-AE758FC9E187}" srcOrd="1" destOrd="0" presId="urn:microsoft.com/office/officeart/2005/8/layout/list1"/>
    <dgm:cxn modelId="{8A00E503-529B-449C-B44A-00C458154688}" type="presOf" srcId="{9A71D15F-7B1A-48DE-A2BF-5B8E82DB97BC}" destId="{02946C67-D20D-43B1-AA2A-A15BE14276F2}" srcOrd="0" destOrd="0" presId="urn:microsoft.com/office/officeart/2005/8/layout/list1"/>
    <dgm:cxn modelId="{3DB8CD90-A09E-4C27-9200-D33CA46B5AEA}" type="presOf" srcId="{315C5D6F-2F8E-4306-A41F-E37D86CD3236}" destId="{74609CBE-BDB7-4B4C-8126-14FA3FC3A0D9}" srcOrd="0" destOrd="0" presId="urn:microsoft.com/office/officeart/2005/8/layout/list1"/>
    <dgm:cxn modelId="{15FC0EEA-E303-4D11-98B0-256FAA44532F}" srcId="{8079D04F-B394-4B15-90B9-9BF014AEFC88}" destId="{9FC07A80-75D8-4B85-922F-302A0E8B76B2}" srcOrd="1" destOrd="0" parTransId="{2829C538-8A62-4BF1-BC30-6032A454CAFF}" sibTransId="{C28404EA-2F80-4755-BAEC-6AB27C2FB0B3}"/>
    <dgm:cxn modelId="{79424BB5-46FC-41A5-BE3C-3BA21401978E}" type="presOf" srcId="{9FC07A80-75D8-4B85-922F-302A0E8B76B2}" destId="{346F2B11-664E-45BD-B009-B1449737D953}" srcOrd="0" destOrd="0" presId="urn:microsoft.com/office/officeart/2005/8/layout/list1"/>
    <dgm:cxn modelId="{6E0FEFE3-DB69-4EDB-8B3A-7B44BFCCC5DF}" type="presOf" srcId="{4BDC03A5-8CAB-46E3-B477-4ECF86828CF3}" destId="{AA5C0AE0-FD3E-4877-AC1A-C6F36D47D125}" srcOrd="0" destOrd="0" presId="urn:microsoft.com/office/officeart/2005/8/layout/list1"/>
    <dgm:cxn modelId="{366D6089-AE4D-4B3A-B5CE-435CE213B9F6}" srcId="{8079D04F-B394-4B15-90B9-9BF014AEFC88}" destId="{4CED71B8-89CC-449D-97EE-FCB75C1E903F}" srcOrd="2" destOrd="0" parTransId="{6EC95682-19B8-4269-985E-33C0A36373B7}" sibTransId="{29192EBD-F678-40A0-B228-6A19F0FB8BDB}"/>
    <dgm:cxn modelId="{CFC272F7-5E1F-4823-9C1C-610004066E47}" type="presOf" srcId="{4CED71B8-89CC-449D-97EE-FCB75C1E903F}" destId="{0F2FA1CE-FA71-42D8-A011-F5D19D981CA1}" srcOrd="0" destOrd="0" presId="urn:microsoft.com/office/officeart/2005/8/layout/list1"/>
    <dgm:cxn modelId="{28361BAE-AB92-4A8D-9ECB-91AFEE070207}" type="presOf" srcId="{4BDC03A5-8CAB-46E3-B477-4ECF86828CF3}" destId="{F54D3EC4-1BC4-427E-B92B-985E0D954C4C}" srcOrd="1" destOrd="0" presId="urn:microsoft.com/office/officeart/2005/8/layout/list1"/>
    <dgm:cxn modelId="{B4FD5DC8-FFEC-4CC8-85AC-15A3AC289483}" type="presOf" srcId="{9ACC674F-9462-4E93-96BF-2770434DC39B}" destId="{A3BADD24-C376-43D4-9EB7-8D48DF5BFF30}" srcOrd="0" destOrd="0" presId="urn:microsoft.com/office/officeart/2005/8/layout/list1"/>
    <dgm:cxn modelId="{FDECAA98-F8FF-4830-9C4B-57109051D938}" type="presParOf" srcId="{D0B421D2-E713-45A8-B533-B6671763E36D}" destId="{377C6384-06CF-4D83-A0A2-ACBE631355B5}" srcOrd="0" destOrd="0" presId="urn:microsoft.com/office/officeart/2005/8/layout/list1"/>
    <dgm:cxn modelId="{9AB8C34D-2DC4-46A6-9CED-22851BA77785}" type="presParOf" srcId="{377C6384-06CF-4D83-A0A2-ACBE631355B5}" destId="{02946C67-D20D-43B1-AA2A-A15BE14276F2}" srcOrd="0" destOrd="0" presId="urn:microsoft.com/office/officeart/2005/8/layout/list1"/>
    <dgm:cxn modelId="{0C1DAEA5-37C4-4BB8-8233-5E14A0A98772}" type="presParOf" srcId="{377C6384-06CF-4D83-A0A2-ACBE631355B5}" destId="{8ED2708A-4DDE-4AAD-A012-D25537D96B21}" srcOrd="1" destOrd="0" presId="urn:microsoft.com/office/officeart/2005/8/layout/list1"/>
    <dgm:cxn modelId="{FBFA6DAC-B1AA-4687-9863-BECC273035DB}" type="presParOf" srcId="{D0B421D2-E713-45A8-B533-B6671763E36D}" destId="{927A2DF0-0E32-4AD2-8670-07A536E32F70}" srcOrd="1" destOrd="0" presId="urn:microsoft.com/office/officeart/2005/8/layout/list1"/>
    <dgm:cxn modelId="{C59451CF-5496-4B10-BCF4-FB83766EEE28}" type="presParOf" srcId="{D0B421D2-E713-45A8-B533-B6671763E36D}" destId="{B144D503-2201-4C79-9CAB-D4A1AB378B15}" srcOrd="2" destOrd="0" presId="urn:microsoft.com/office/officeart/2005/8/layout/list1"/>
    <dgm:cxn modelId="{BE79C97D-DEAB-4BEA-A861-02DCC072F92E}" type="presParOf" srcId="{D0B421D2-E713-45A8-B533-B6671763E36D}" destId="{D05911D9-D4CD-4003-90A6-C0E6FC8C3848}" srcOrd="3" destOrd="0" presId="urn:microsoft.com/office/officeart/2005/8/layout/list1"/>
    <dgm:cxn modelId="{826EDCD4-9477-41C9-A10B-4FCE2B66125F}" type="presParOf" srcId="{D0B421D2-E713-45A8-B533-B6671763E36D}" destId="{F88E06A8-9554-4681-AB1E-6C6EFEA82D82}" srcOrd="4" destOrd="0" presId="urn:microsoft.com/office/officeart/2005/8/layout/list1"/>
    <dgm:cxn modelId="{444DA975-67CF-4F40-81C4-C461900F6F70}" type="presParOf" srcId="{F88E06A8-9554-4681-AB1E-6C6EFEA82D82}" destId="{346F2B11-664E-45BD-B009-B1449737D953}" srcOrd="0" destOrd="0" presId="urn:microsoft.com/office/officeart/2005/8/layout/list1"/>
    <dgm:cxn modelId="{8C0FE604-6A9B-4619-AAFB-A01A462C40B4}" type="presParOf" srcId="{F88E06A8-9554-4681-AB1E-6C6EFEA82D82}" destId="{01009335-1D1D-48D5-A9D7-AE758FC9E187}" srcOrd="1" destOrd="0" presId="urn:microsoft.com/office/officeart/2005/8/layout/list1"/>
    <dgm:cxn modelId="{70A515E5-9566-44B2-B121-0DC391AB0AE2}" type="presParOf" srcId="{D0B421D2-E713-45A8-B533-B6671763E36D}" destId="{FAAAF771-B2B0-4ED8-ABF8-9C26465A208E}" srcOrd="5" destOrd="0" presId="urn:microsoft.com/office/officeart/2005/8/layout/list1"/>
    <dgm:cxn modelId="{029B74EE-7068-4135-8AF6-F88E928EA269}" type="presParOf" srcId="{D0B421D2-E713-45A8-B533-B6671763E36D}" destId="{DF4FBE1A-F758-4143-82F5-1A90164EEDDE}" srcOrd="6" destOrd="0" presId="urn:microsoft.com/office/officeart/2005/8/layout/list1"/>
    <dgm:cxn modelId="{ACE4CF70-2577-45DF-8349-3AB870B44561}" type="presParOf" srcId="{D0B421D2-E713-45A8-B533-B6671763E36D}" destId="{A4E07CAE-7049-4B6D-923F-AD4B3C139688}" srcOrd="7" destOrd="0" presId="urn:microsoft.com/office/officeart/2005/8/layout/list1"/>
    <dgm:cxn modelId="{60C052FE-77C3-468F-9213-E93EEFCC4FD3}" type="presParOf" srcId="{D0B421D2-E713-45A8-B533-B6671763E36D}" destId="{AAB94A9A-625F-4998-BC97-6918524C243D}" srcOrd="8" destOrd="0" presId="urn:microsoft.com/office/officeart/2005/8/layout/list1"/>
    <dgm:cxn modelId="{73CA47D8-E066-4512-A64A-05CEDA305FE3}" type="presParOf" srcId="{AAB94A9A-625F-4998-BC97-6918524C243D}" destId="{0F2FA1CE-FA71-42D8-A011-F5D19D981CA1}" srcOrd="0" destOrd="0" presId="urn:microsoft.com/office/officeart/2005/8/layout/list1"/>
    <dgm:cxn modelId="{1445B263-78BC-44E2-AAE9-C35FF3F4171B}" type="presParOf" srcId="{AAB94A9A-625F-4998-BC97-6918524C243D}" destId="{39A7BFFA-1B8F-4422-A55A-F8BDF07F1810}" srcOrd="1" destOrd="0" presId="urn:microsoft.com/office/officeart/2005/8/layout/list1"/>
    <dgm:cxn modelId="{FC485A5D-1D18-4A09-A665-377E71D16B1C}" type="presParOf" srcId="{D0B421D2-E713-45A8-B533-B6671763E36D}" destId="{EEFEB224-A8FA-43B6-AE57-1FDF88224A3D}" srcOrd="9" destOrd="0" presId="urn:microsoft.com/office/officeart/2005/8/layout/list1"/>
    <dgm:cxn modelId="{BD031E1E-8326-4032-B76C-D6872E236E0E}" type="presParOf" srcId="{D0B421D2-E713-45A8-B533-B6671763E36D}" destId="{D11EBA06-49A4-4D0E-8C10-6C865B54B014}" srcOrd="10" destOrd="0" presId="urn:microsoft.com/office/officeart/2005/8/layout/list1"/>
    <dgm:cxn modelId="{6D116AF6-7E61-426A-B128-24965E4CBE8D}" type="presParOf" srcId="{D0B421D2-E713-45A8-B533-B6671763E36D}" destId="{CED3F7FB-913B-43D8-B906-9614DF8E5B14}" srcOrd="11" destOrd="0" presId="urn:microsoft.com/office/officeart/2005/8/layout/list1"/>
    <dgm:cxn modelId="{F5CA5708-217F-4744-870E-3AF849E8163C}" type="presParOf" srcId="{D0B421D2-E713-45A8-B533-B6671763E36D}" destId="{25A878DE-695E-4993-9E67-CCAC8627ACAC}" srcOrd="12" destOrd="0" presId="urn:microsoft.com/office/officeart/2005/8/layout/list1"/>
    <dgm:cxn modelId="{59614BA0-3E7E-4DB0-9292-5853AC248F5B}" type="presParOf" srcId="{25A878DE-695E-4993-9E67-CCAC8627ACAC}" destId="{74609CBE-BDB7-4B4C-8126-14FA3FC3A0D9}" srcOrd="0" destOrd="0" presId="urn:microsoft.com/office/officeart/2005/8/layout/list1"/>
    <dgm:cxn modelId="{C76CD8FE-EB81-478C-93C6-9D83C0DE26A2}" type="presParOf" srcId="{25A878DE-695E-4993-9E67-CCAC8627ACAC}" destId="{92703E57-A34F-4FB8-A9CE-5CF979294F26}" srcOrd="1" destOrd="0" presId="urn:microsoft.com/office/officeart/2005/8/layout/list1"/>
    <dgm:cxn modelId="{93517F39-5D79-45D4-9668-33139B7756FA}" type="presParOf" srcId="{D0B421D2-E713-45A8-B533-B6671763E36D}" destId="{9B6FFFB7-78B7-4A1F-A5E6-93372ED676BB}" srcOrd="13" destOrd="0" presId="urn:microsoft.com/office/officeart/2005/8/layout/list1"/>
    <dgm:cxn modelId="{36E852C0-3B02-4E85-A82E-E4807CC1DD17}" type="presParOf" srcId="{D0B421D2-E713-45A8-B533-B6671763E36D}" destId="{97359FCE-5FAD-4B19-8673-E16C9F4F5ED9}" srcOrd="14" destOrd="0" presId="urn:microsoft.com/office/officeart/2005/8/layout/list1"/>
    <dgm:cxn modelId="{3D19F002-F033-4931-896A-10BD4371FE41}" type="presParOf" srcId="{D0B421D2-E713-45A8-B533-B6671763E36D}" destId="{C964EFF6-A0A0-49B8-992F-5F2DA11ECA2C}" srcOrd="15" destOrd="0" presId="urn:microsoft.com/office/officeart/2005/8/layout/list1"/>
    <dgm:cxn modelId="{EB6997F1-B800-4AB6-AEDB-F40A02C890F5}" type="presParOf" srcId="{D0B421D2-E713-45A8-B533-B6671763E36D}" destId="{CAC2A4D1-BEF3-456A-960C-70051E4A2CD3}" srcOrd="16" destOrd="0" presId="urn:microsoft.com/office/officeart/2005/8/layout/list1"/>
    <dgm:cxn modelId="{B8B9EB96-A82D-48C2-91F7-ADC777B3A8E2}" type="presParOf" srcId="{CAC2A4D1-BEF3-456A-960C-70051E4A2CD3}" destId="{AA5C0AE0-FD3E-4877-AC1A-C6F36D47D125}" srcOrd="0" destOrd="0" presId="urn:microsoft.com/office/officeart/2005/8/layout/list1"/>
    <dgm:cxn modelId="{CEAC8A6B-DA05-439D-B24B-4810A66C2DA3}" type="presParOf" srcId="{CAC2A4D1-BEF3-456A-960C-70051E4A2CD3}" destId="{F54D3EC4-1BC4-427E-B92B-985E0D954C4C}" srcOrd="1" destOrd="0" presId="urn:microsoft.com/office/officeart/2005/8/layout/list1"/>
    <dgm:cxn modelId="{0C05E9AF-6C04-412F-8D9F-BF49BA0C8031}" type="presParOf" srcId="{D0B421D2-E713-45A8-B533-B6671763E36D}" destId="{F2F66CEA-8F26-4B58-B6B8-D6BCEA4D268D}" srcOrd="17" destOrd="0" presId="urn:microsoft.com/office/officeart/2005/8/layout/list1"/>
    <dgm:cxn modelId="{00AAB147-D50E-49A5-8AA2-FEA190DA858D}" type="presParOf" srcId="{D0B421D2-E713-45A8-B533-B6671763E36D}" destId="{BEBDEC4D-DA0B-4AE0-9BBB-3EE8B735AD4F}" srcOrd="18" destOrd="0" presId="urn:microsoft.com/office/officeart/2005/8/layout/list1"/>
    <dgm:cxn modelId="{A9E81DF4-A1F8-440F-ACF1-F57BD04AC941}" type="presParOf" srcId="{D0B421D2-E713-45A8-B533-B6671763E36D}" destId="{FBA5356C-2EBA-478E-9159-7986205A6B2E}" srcOrd="19" destOrd="0" presId="urn:microsoft.com/office/officeart/2005/8/layout/list1"/>
    <dgm:cxn modelId="{E1B01072-F3AE-4000-9957-19B24FF68A9D}" type="presParOf" srcId="{D0B421D2-E713-45A8-B533-B6671763E36D}" destId="{1BD2E190-0E25-4068-89B5-8CE97686B337}" srcOrd="20" destOrd="0" presId="urn:microsoft.com/office/officeart/2005/8/layout/list1"/>
    <dgm:cxn modelId="{5C785170-6FF7-4D20-B52B-0A0B7617A475}" type="presParOf" srcId="{1BD2E190-0E25-4068-89B5-8CE97686B337}" destId="{A3BADD24-C376-43D4-9EB7-8D48DF5BFF30}" srcOrd="0" destOrd="0" presId="urn:microsoft.com/office/officeart/2005/8/layout/list1"/>
    <dgm:cxn modelId="{AA50EDB6-3D8C-438A-8440-6D1F75BE6EF5}" type="presParOf" srcId="{1BD2E190-0E25-4068-89B5-8CE97686B337}" destId="{A8CB49D9-9B47-41C5-9FB0-46AED7CB4A52}" srcOrd="1" destOrd="0" presId="urn:microsoft.com/office/officeart/2005/8/layout/list1"/>
    <dgm:cxn modelId="{37746CE4-4F4A-407B-A8A7-EF09349684B7}" type="presParOf" srcId="{D0B421D2-E713-45A8-B533-B6671763E36D}" destId="{BA12A373-E32E-4259-B8E9-63E3CD5BC1BA}" srcOrd="21" destOrd="0" presId="urn:microsoft.com/office/officeart/2005/8/layout/list1"/>
    <dgm:cxn modelId="{B369EA30-4E2A-442F-9634-E0F2FCF2C81C}" type="presParOf" srcId="{D0B421D2-E713-45A8-B533-B6671763E36D}" destId="{0FCC856A-58E8-4FE5-847D-DFB2A826C306}" srcOrd="22" destOrd="0" presId="urn:microsoft.com/office/officeart/2005/8/layout/list1"/>
  </dgm:cxnLst>
  <dgm:bg/>
  <dgm:whole/>
</dgm:dataModel>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5/29/2013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a:lstStyle/>
          <a:p>
            <a:fld id="{EFB05278-0ACB-4DE5-84A4-C63BC4CA7DEB}"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a:lstStyle/>
          <a:p>
            <a:r>
              <a:rPr lang="en-US" b="1" dirty="0" smtClean="0"/>
              <a:t>Objective 1	</a:t>
            </a:r>
            <a:r>
              <a:rPr lang="en-US" dirty="0" smtClean="0"/>
              <a:t>Define marketing and outline the steps in the marketing process.</a:t>
            </a:r>
          </a:p>
          <a:p>
            <a:r>
              <a:rPr lang="en-US" dirty="0" smtClean="0"/>
              <a:t>What Is Marketing? </a:t>
            </a:r>
          </a:p>
          <a:p>
            <a:r>
              <a:rPr lang="en-US" b="1" dirty="0" smtClean="0"/>
              <a:t>Objective 2	</a:t>
            </a:r>
            <a:r>
              <a:rPr lang="en-US" dirty="0" smtClean="0"/>
              <a:t>Explain the importance of understanding customers and the marketplace and identify the five core marketplace concepts.</a:t>
            </a:r>
          </a:p>
          <a:p>
            <a:r>
              <a:rPr lang="en-US" dirty="0" smtClean="0"/>
              <a:t>Understanding the Marketplace and Customer Needs </a:t>
            </a:r>
          </a:p>
          <a:p>
            <a:r>
              <a:rPr lang="en-US" b="1" dirty="0" smtClean="0"/>
              <a:t>Objective 3	</a:t>
            </a:r>
            <a:r>
              <a:rPr lang="en-US" dirty="0" smtClean="0"/>
              <a:t>Identify the key elements of a customer-driven marketing strategy and discuss the marketing management orientations that guide marketing strategy.</a:t>
            </a:r>
          </a:p>
          <a:p>
            <a:r>
              <a:rPr lang="en-US" dirty="0" smtClean="0"/>
              <a:t>Designing a Customer-Driven Marketing Strategy </a:t>
            </a:r>
          </a:p>
          <a:p>
            <a:r>
              <a:rPr lang="en-US" dirty="0" smtClean="0"/>
              <a:t>Preparing an Integrated Marketing Plan and Program 000–000</a:t>
            </a:r>
          </a:p>
          <a:p>
            <a:r>
              <a:rPr lang="en-US" b="1" dirty="0" smtClean="0"/>
              <a:t>Objective 4	</a:t>
            </a:r>
            <a:r>
              <a:rPr lang="en-US" dirty="0" smtClean="0"/>
              <a:t>Discuss customer relationship management and identify strategies for creating value </a:t>
            </a:r>
            <a:r>
              <a:rPr lang="en-US" i="1" dirty="0" smtClean="0"/>
              <a:t>for</a:t>
            </a:r>
            <a:r>
              <a:rPr lang="en-US" dirty="0" smtClean="0"/>
              <a:t> customers and capturing value </a:t>
            </a:r>
            <a:r>
              <a:rPr lang="en-US" i="1" dirty="0" smtClean="0"/>
              <a:t>from</a:t>
            </a:r>
            <a:r>
              <a:rPr lang="en-US" dirty="0" smtClean="0"/>
              <a:t> customers in return.</a:t>
            </a:r>
          </a:p>
          <a:p>
            <a:r>
              <a:rPr lang="en-US" dirty="0" smtClean="0"/>
              <a:t>Building Customer Relationships </a:t>
            </a:r>
          </a:p>
          <a:p>
            <a:r>
              <a:rPr lang="en-US" dirty="0" smtClean="0"/>
              <a:t>Capturing Value from Customers </a:t>
            </a:r>
          </a:p>
          <a:p>
            <a:r>
              <a:rPr lang="en-US" b="1" dirty="0" smtClean="0"/>
              <a:t>Objective 5	</a:t>
            </a:r>
            <a:r>
              <a:rPr lang="en-US" dirty="0" smtClean="0"/>
              <a:t>Describe the major trends and forces that are changing the marketing landscape in this age of relationships.</a:t>
            </a:r>
          </a:p>
          <a:p>
            <a:r>
              <a:rPr lang="en-US" dirty="0" smtClean="0"/>
              <a:t>The Changing Marketing Landscape </a:t>
            </a:r>
          </a:p>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r>
              <a:rPr lang="en-US" dirty="0" smtClean="0"/>
              <a:t>This important figure shows  the simple, five-step model of the marketing process. By creating value </a:t>
            </a:r>
            <a:r>
              <a:rPr lang="en-US" i="1" dirty="0" smtClean="0"/>
              <a:t>for customers, </a:t>
            </a:r>
            <a:r>
              <a:rPr lang="en-US" dirty="0" smtClean="0"/>
              <a:t>marketers capture value </a:t>
            </a:r>
            <a:r>
              <a:rPr lang="en-US" i="1" dirty="0" smtClean="0"/>
              <a:t>from customers in </a:t>
            </a:r>
            <a:r>
              <a:rPr lang="en-US" dirty="0" smtClean="0"/>
              <a:t>return. </a:t>
            </a:r>
          </a:p>
          <a:p>
            <a:r>
              <a:rPr lang="en-US" dirty="0" smtClean="0"/>
              <a:t>This five-step process forms the marketing framework for the rest of the chapter and the remainder of the book.</a:t>
            </a:r>
          </a:p>
          <a:p>
            <a:endParaRPr lang="en-US" dirty="0" smtClean="0"/>
          </a:p>
          <a:p>
            <a:r>
              <a:rPr lang="en-US" dirty="0" smtClean="0"/>
              <a:t>In the first four steps, companies work to understand consumers, create customer value, and build strong customer relationships. </a:t>
            </a:r>
          </a:p>
          <a:p>
            <a:r>
              <a:rPr lang="en-US" dirty="0" smtClean="0"/>
              <a:t>In the final step, companies reap the rewards of creating superior customer value. By creating value </a:t>
            </a:r>
            <a:r>
              <a:rPr lang="en-US" i="1" dirty="0" smtClean="0"/>
              <a:t>for</a:t>
            </a:r>
            <a:r>
              <a:rPr lang="en-US" dirty="0" smtClean="0"/>
              <a:t> consumers, they in turn capture value </a:t>
            </a:r>
            <a:r>
              <a:rPr lang="en-US" i="1" dirty="0" smtClean="0"/>
              <a:t>from</a:t>
            </a:r>
            <a:r>
              <a:rPr lang="en-US" dirty="0" smtClean="0"/>
              <a:t> consumers in the form of sales, profits, and long-term customer equity.</a:t>
            </a:r>
          </a:p>
          <a:p>
            <a:r>
              <a:rPr lang="en-US" dirty="0" smtClean="0"/>
              <a:t>In this chapter, we review each step but focus more on the customer relationship steps—understanding customers, building customer relationships, and capturing value from customers..</a:t>
            </a:r>
          </a:p>
          <a:p>
            <a:endParaRPr lang="en-US" dirty="0" smtClean="0"/>
          </a:p>
          <a:p>
            <a:r>
              <a:rPr lang="en-US" dirty="0" smtClean="0"/>
              <a:t>Marketing is all about creating value for customers. So, as the first step in the marketing process, the company must fully understand consumers and the marketplace in which it operates. </a:t>
            </a:r>
          </a:p>
          <a:p>
            <a:endParaRPr lang="en-US" dirty="0" smtClean="0"/>
          </a:p>
        </p:txBody>
      </p:sp>
      <p:sp>
        <p:nvSpPr>
          <p:cNvPr id="21507" name="Slide Number Placeholder 3"/>
          <p:cNvSpPr>
            <a:spLocks noGrp="1"/>
          </p:cNvSpPr>
          <p:nvPr>
            <p:ph type="sldNum" sz="quarter" idx="5"/>
          </p:nvPr>
        </p:nvSpPr>
        <p:spPr bwMode="auto">
          <a:noFill/>
          <a:ln>
            <a:miter lim="800000"/>
            <a:headEnd/>
            <a:tailEnd/>
          </a:ln>
        </p:spPr>
        <p:txBody>
          <a:bodyPr/>
          <a:lstStyle/>
          <a:p>
            <a:fld id="{1E70C570-0D89-4CDB-BF55-962A6E0B7AE0}"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5</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a:lstStyle/>
          <a:p>
            <a:fld id="{EFB05278-0ACB-4DE5-84A4-C63BC4CA7DEB}"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a:lstStyle/>
          <a:p>
            <a:r>
              <a:rPr lang="en-US" b="1" smtClean="0"/>
              <a:t>Objective 1	</a:t>
            </a:r>
            <a:r>
              <a:rPr lang="en-US" smtClean="0"/>
              <a:t>Define marketing and outline the steps in the marketing process.</a:t>
            </a:r>
          </a:p>
          <a:p>
            <a:r>
              <a:rPr lang="en-US" smtClean="0"/>
              <a:t>What Is Marketing? </a:t>
            </a:r>
          </a:p>
          <a:p>
            <a:r>
              <a:rPr lang="en-US" b="1" smtClean="0"/>
              <a:t>Objective 2	</a:t>
            </a:r>
            <a:r>
              <a:rPr lang="en-US" smtClean="0"/>
              <a:t>Explain the importance of understanding customers and the marketplace and identify the five core marketplace concepts.</a:t>
            </a:r>
          </a:p>
          <a:p>
            <a:r>
              <a:rPr lang="en-US" smtClean="0"/>
              <a:t>Understanding the Marketplace and Customer Needs </a:t>
            </a:r>
          </a:p>
          <a:p>
            <a:r>
              <a:rPr lang="en-US" b="1" smtClean="0"/>
              <a:t>Objective 3	</a:t>
            </a:r>
            <a:r>
              <a:rPr lang="en-US" smtClean="0"/>
              <a:t>Identify the key elements of a customer-driven marketing strategy and discuss the marketing management orientations that guide marketing strategy.</a:t>
            </a:r>
          </a:p>
          <a:p>
            <a:r>
              <a:rPr lang="en-US" smtClean="0"/>
              <a:t>Designing a Customer-Driven Marketing Strategy </a:t>
            </a:r>
          </a:p>
          <a:p>
            <a:r>
              <a:rPr lang="en-US" smtClean="0"/>
              <a:t>Preparing an Integrated Marketing Plan and Program 000–000</a:t>
            </a:r>
          </a:p>
          <a:p>
            <a:r>
              <a:rPr lang="en-US" b="1" smtClean="0"/>
              <a:t>Objective 4	</a:t>
            </a:r>
            <a:r>
              <a:rPr lang="en-US" smtClean="0"/>
              <a:t>Discuss customer relationship management and identify strategies for creating value </a:t>
            </a:r>
            <a:r>
              <a:rPr lang="en-US" i="1" smtClean="0"/>
              <a:t>for</a:t>
            </a:r>
            <a:r>
              <a:rPr lang="en-US" smtClean="0"/>
              <a:t> customers and capturing value </a:t>
            </a:r>
            <a:r>
              <a:rPr lang="en-US" i="1" smtClean="0"/>
              <a:t>from</a:t>
            </a:r>
            <a:r>
              <a:rPr lang="en-US" smtClean="0"/>
              <a:t> customers in return.</a:t>
            </a:r>
          </a:p>
          <a:p>
            <a:r>
              <a:rPr lang="en-US" smtClean="0"/>
              <a:t>Building Customer Relationships </a:t>
            </a:r>
          </a:p>
          <a:p>
            <a:r>
              <a:rPr lang="en-US" smtClean="0"/>
              <a:t>Capturing Value from Customers </a:t>
            </a:r>
          </a:p>
          <a:p>
            <a:r>
              <a:rPr lang="en-US" b="1" smtClean="0"/>
              <a:t>Objective 5	</a:t>
            </a:r>
            <a:r>
              <a:rPr lang="en-US" smtClean="0"/>
              <a:t>Describe the major trends and forces that are changing the marketing landscape in this age of relationships.</a:t>
            </a:r>
          </a:p>
          <a:p>
            <a:r>
              <a:rPr lang="en-US" smtClean="0"/>
              <a:t>The Changing Marketing Landscape </a:t>
            </a:r>
          </a:p>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ln>
            <a:miter lim="800000"/>
            <a:headEnd/>
            <a:tailEnd/>
          </a:ln>
        </p:spPr>
        <p:txBody>
          <a:bodyPr/>
          <a:lstStyle/>
          <a:p>
            <a:fld id="{B5A18CD8-7E23-48FF-A578-1CF9D6760F4F}"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a:lstStyle/>
          <a:p>
            <a:r>
              <a:rPr lang="en-US" smtClean="0"/>
              <a:t>Marketing management wants to design strategies that will build profitable relationships with target consumers. But what </a:t>
            </a:r>
            <a:r>
              <a:rPr lang="en-US" i="1" smtClean="0"/>
              <a:t>philosophy</a:t>
            </a:r>
            <a:r>
              <a:rPr lang="en-US" smtClean="0"/>
              <a:t> should guide these marketing strategies? What weight should be given to the interests of customers, the organization, and society? Very often, these interests conflict.</a:t>
            </a:r>
          </a:p>
          <a:p>
            <a:r>
              <a:rPr lang="en-US" smtClean="0"/>
              <a:t>There are five alternative concepts under which organizations design and carry out their marketing strategies: the </a:t>
            </a:r>
            <a:r>
              <a:rPr lang="en-US" i="1" smtClean="0"/>
              <a:t>production</a:t>
            </a:r>
            <a:r>
              <a:rPr lang="en-US" smtClean="0"/>
              <a:t>, </a:t>
            </a:r>
            <a:r>
              <a:rPr lang="en-US" i="1" smtClean="0"/>
              <a:t>product</a:t>
            </a:r>
            <a:r>
              <a:rPr lang="en-US" smtClean="0"/>
              <a:t>, </a:t>
            </a:r>
            <a:r>
              <a:rPr lang="en-US" i="1" smtClean="0"/>
              <a:t>selling</a:t>
            </a:r>
            <a:r>
              <a:rPr lang="en-US" smtClean="0"/>
              <a:t>, </a:t>
            </a:r>
            <a:r>
              <a:rPr lang="en-US" i="1" smtClean="0"/>
              <a:t>marketing</a:t>
            </a:r>
            <a:r>
              <a:rPr lang="en-US" smtClean="0"/>
              <a:t>, and </a:t>
            </a:r>
            <a:r>
              <a:rPr lang="en-US" i="1" smtClean="0"/>
              <a:t>societal marketing concepts.</a:t>
            </a:r>
            <a:endParaRPr lang="en-US" smtClean="0"/>
          </a:p>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8</a:t>
            </a:fld>
            <a:endParaRPr lang="en-US"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9</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r>
              <a:rPr lang="en-US" dirty="0" smtClean="0"/>
              <a:t>At the corporate level, the company starts the strategic planning process by defining its overall purpose and mission (see Figure 2.1). This mission is then turned into detailed supporting objectives that guide the entire company. Next, headquarters decides what portfolio of businesses and products is best for the company and how much support to give each one. In turn, each business and product develops detailed marketing and other departmental plans that support the company-wide plan. Thus, marketing planning occurs at the business-unit, product, and market levels. It supports company strategic planning with more detailed plans for specific marketing opportunities.</a:t>
            </a:r>
          </a:p>
          <a:p>
            <a:endParaRPr lang="en-US" dirty="0" smtClean="0"/>
          </a:p>
        </p:txBody>
      </p:sp>
      <p:sp>
        <p:nvSpPr>
          <p:cNvPr id="19459" name="Slide Number Placeholder 3"/>
          <p:cNvSpPr>
            <a:spLocks noGrp="1"/>
          </p:cNvSpPr>
          <p:nvPr>
            <p:ph type="sldNum" sz="quarter" idx="5"/>
          </p:nvPr>
        </p:nvSpPr>
        <p:spPr bwMode="auto">
          <a:noFill/>
          <a:ln>
            <a:miter lim="800000"/>
            <a:headEnd/>
            <a:tailEnd/>
          </a:ln>
        </p:spPr>
        <p:txBody>
          <a:bodyPr/>
          <a:lstStyle/>
          <a:p>
            <a:fld id="{E7DFBFD8-E5CE-4D2C-936E-82DF4AFA01C5}" type="slidenum">
              <a:rPr lang="en-US" smtClean="0">
                <a:latin typeface="Calibri" pitchFamily="34" charset="0"/>
                <a:ea typeface="ヒラギノ角ゴ Pro W3"/>
                <a:cs typeface="ヒラギノ角ゴ Pro W3"/>
              </a:rPr>
              <a:pPr/>
              <a:t>10</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pPr eaLnBrk="1" hangingPunct="1"/>
            <a:r>
              <a:rPr lang="en-US" b="1" smtClean="0"/>
              <a:t>Note to Instructor</a:t>
            </a:r>
          </a:p>
          <a:p>
            <a:pPr eaLnBrk="1" hangingPunct="1"/>
            <a:r>
              <a:rPr lang="en-US" b="1" smtClean="0"/>
              <a:t>Consumers</a:t>
            </a:r>
            <a:r>
              <a:rPr lang="en-US" smtClean="0"/>
              <a:t> stand in the center. The goal is to create value for customers and build profitable customer relationships. Next comes </a:t>
            </a:r>
            <a:r>
              <a:rPr lang="en-US" b="1" smtClean="0"/>
              <a:t>marketing strategy</a:t>
            </a:r>
            <a:r>
              <a:rPr lang="en-US" smtClean="0"/>
              <a:t>—the marketing logic by which the company hopes to create this customer value and achieve these profitable relationships. The company decides which customers it will serve (segmentation and targeting) and how (differentiation and positioning). It identifies the total market, then divides it into smaller segments, selects the most promising segments, and focuses on serving and satisfying the customers in these segments. Guided by marketing strategy, the company designs an </a:t>
            </a:r>
            <a:r>
              <a:rPr lang="en-US" b="1" smtClean="0"/>
              <a:t>integrated marketing mix </a:t>
            </a:r>
            <a:r>
              <a:rPr lang="en-US" smtClean="0"/>
              <a:t>made up of factors under its control—product, price, place, and promotion (the four Ps). To find the best marketing strategy and mix, the company engages in </a:t>
            </a:r>
            <a:r>
              <a:rPr lang="en-US" b="1" smtClean="0"/>
              <a:t>marketing analysis</a:t>
            </a:r>
            <a:r>
              <a:rPr lang="en-US" smtClean="0"/>
              <a:t>, planning, implementation, and control. Through these activities, the company watches and adapts to the actors and forces in the </a:t>
            </a:r>
            <a:r>
              <a:rPr lang="en-US" b="1" smtClean="0"/>
              <a:t>marketing environment.</a:t>
            </a:r>
          </a:p>
          <a:p>
            <a:pPr eaLnBrk="1" hangingPunct="1"/>
            <a:endParaRPr lang="en-US" smtClean="0"/>
          </a:p>
          <a:p>
            <a:pPr eaLnBrk="1" hangingPunct="1"/>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E29ACDDF-EDA8-4F09-9BBF-C3E872BBF421}"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14</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r>
              <a:rPr lang="en-US" smtClean="0"/>
              <a:t>Marketing management’s job is to build relationships with customers by creating customer value and satisfaction. However, marketing managers cannot do this alone. Figure 3.1 shows the major actors in the marketer’s microenvironment. Marketing success requires building relationships with other company departments, suppliers, marketing intermediaries, competitors, various publics, and customers, which combine to make up the company’s value delivery network.</a:t>
            </a:r>
          </a:p>
          <a:p>
            <a:endParaRPr lang="en-US" smtClean="0"/>
          </a:p>
        </p:txBody>
      </p:sp>
      <p:sp>
        <p:nvSpPr>
          <p:cNvPr id="20483" name="Slide Number Placeholder 3"/>
          <p:cNvSpPr>
            <a:spLocks noGrp="1"/>
          </p:cNvSpPr>
          <p:nvPr>
            <p:ph type="sldNum" sz="quarter" idx="5"/>
          </p:nvPr>
        </p:nvSpPr>
        <p:spPr bwMode="auto">
          <a:noFill/>
          <a:ln>
            <a:miter lim="800000"/>
            <a:headEnd/>
            <a:tailEnd/>
          </a:ln>
        </p:spPr>
        <p:txBody>
          <a:bodyPr/>
          <a:lstStyle/>
          <a:p>
            <a:fld id="{BE69556F-DC5D-4090-9FD1-70DDE3AAEC70}"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17</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r>
              <a:rPr lang="en-US" smtClean="0"/>
              <a:t>MIS begins and ends with information users—marketing managers, internal and external partners, and others who need marketing information. First, it interacts with these information users to </a:t>
            </a:r>
            <a:r>
              <a:rPr lang="en-US" i="1" smtClean="0"/>
              <a:t>assess information needs</a:t>
            </a:r>
            <a:r>
              <a:rPr lang="en-US" smtClean="0"/>
              <a:t>. Next, it interacts with the marketing environment to </a:t>
            </a:r>
            <a:r>
              <a:rPr lang="en-US" i="1" smtClean="0"/>
              <a:t>develop needed information</a:t>
            </a:r>
            <a:r>
              <a:rPr lang="en-US" smtClean="0"/>
              <a:t> through internal company databases, marketing intelligence activities, and marketing research. Finally, the MIS helps users to </a:t>
            </a:r>
            <a:r>
              <a:rPr lang="en-US" i="1" smtClean="0"/>
              <a:t>analyze and use</a:t>
            </a:r>
            <a:r>
              <a:rPr lang="en-US" smtClean="0"/>
              <a:t> the information to develop customer insights, make marketing decisions, and manage customer relationships.</a:t>
            </a:r>
          </a:p>
        </p:txBody>
      </p:sp>
      <p:sp>
        <p:nvSpPr>
          <p:cNvPr id="22531" name="Slide Number Placeholder 3"/>
          <p:cNvSpPr>
            <a:spLocks noGrp="1"/>
          </p:cNvSpPr>
          <p:nvPr>
            <p:ph type="sldNum" sz="quarter" idx="5"/>
          </p:nvPr>
        </p:nvSpPr>
        <p:spPr bwMode="auto">
          <a:noFill/>
          <a:ln>
            <a:miter lim="800000"/>
            <a:headEnd/>
            <a:tailEnd/>
          </a:ln>
        </p:spPr>
        <p:txBody>
          <a:bodyPr/>
          <a:lstStyle/>
          <a:p>
            <a:fld id="{44E86028-5CCC-4E64-A756-1892D204028D}"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20</a:t>
            </a:fld>
            <a:endParaRPr lang="en-US"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a:lstStyle/>
          <a:p>
            <a:r>
              <a:rPr lang="en-US" dirty="0" smtClean="0"/>
              <a:t>The researcher next puts the marketing research plan into action. This involves collecting, processing, and analyzing the information. Data collection can be carried out by the company’s marketing research staff or outside firms. Researchers should watch closely to make sure that the plan is implemented correctly. They must guard against problems of interacting with respondents, with the quality of participants’ responses, and with interviewers who make mistakes or take shortcuts.</a:t>
            </a:r>
          </a:p>
          <a:p>
            <a:r>
              <a:rPr lang="en-US" dirty="0" smtClean="0"/>
              <a:t>Researchers must also process and analyze the collected data to isolate important information and insight. They need to check data for accuracy and completeness and code it for analysis. The researchers then tabulate the results and compute statistical measures.</a:t>
            </a:r>
          </a:p>
          <a:p>
            <a:r>
              <a:rPr lang="en-US" b="1" dirty="0" smtClean="0"/>
              <a:t>Interpreting and Reporting the Findings</a:t>
            </a:r>
          </a:p>
          <a:p>
            <a:r>
              <a:rPr lang="en-US" dirty="0" smtClean="0"/>
              <a:t>The market researcher must now interpret the findings, draw conclusions, and report them to management. The researcher should not try to overwhelm managers with numbers and fancy statistical techniques. Rather, the researcher should present important findings and insights that are useful in the major decisions faced by management.</a:t>
            </a:r>
          </a:p>
          <a:p>
            <a:r>
              <a:rPr lang="en-US" dirty="0" smtClean="0"/>
              <a:t>However, interpretation should not be left only to researchers. Although they are often experts in research design and statistics, the marketing manager knows more about the problem and the decisions that must be made. The best research means little if the manager blindly accepts faulty interpretations from the researcher. Similarly, managers may be biased. They might tend to accept research results that show what they expected and reject those that they did not expect or hope for. In many cases, findings can be interpreted in different ways, and discussions between researchers and managers will help point to the best interpretations. Thus, managers and researchers must work together closely when interpreting research results, and both must share responsibility for the research process and resulting decisions.</a:t>
            </a:r>
          </a:p>
        </p:txBody>
      </p:sp>
      <p:sp>
        <p:nvSpPr>
          <p:cNvPr id="75779" name="Slide Number Placeholder 3"/>
          <p:cNvSpPr>
            <a:spLocks noGrp="1"/>
          </p:cNvSpPr>
          <p:nvPr>
            <p:ph type="sldNum" sz="quarter" idx="5"/>
          </p:nvPr>
        </p:nvSpPr>
        <p:spPr bwMode="auto">
          <a:noFill/>
          <a:ln>
            <a:miter lim="800000"/>
            <a:headEnd/>
            <a:tailEnd/>
          </a:ln>
        </p:spPr>
        <p:txBody>
          <a:bodyPr/>
          <a:lstStyle/>
          <a:p>
            <a:fld id="{A8FD980A-70C2-449D-8D75-0C78349013BF}" type="slidenum">
              <a:rPr lang="en-US" smtClean="0">
                <a:latin typeface="Calibri" pitchFamily="34" charset="0"/>
                <a:ea typeface="ヒラギノ角ゴ Pro W3"/>
                <a:cs typeface="ヒラギノ角ゴ Pro W3"/>
              </a:rPr>
              <a:pPr/>
              <a:t>21</a:t>
            </a:fld>
            <a:endParaRPr lang="en-US" dirty="0"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22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2C91098-C449-4F75-8ED1-F34405D03D1F}" type="slidenum">
              <a:rPr lang="en-US" smtClean="0"/>
              <a:pPr/>
              <a:t>24</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25</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64B99356-46F9-4C48-8D22-7E5A44BDA397}" type="slidenum">
              <a:rPr lang="en-US" smtClean="0"/>
              <a:pPr/>
              <a:t>26</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r>
              <a:rPr lang="en-US" dirty="0" smtClean="0"/>
              <a:t>Abraham Maslow sought to explain why people are driven by particular needs at particular times. Why does one person spend a lot of time and energy on personal safety and another on gaining the esteem of others? Maslow’s answer is that human needs are arranged in a hierarchy, as shown in Figure 5.4, from the most pressing at the bottom to the least pressing at the top. They include </a:t>
            </a:r>
            <a:r>
              <a:rPr lang="en-US" i="1" dirty="0" smtClean="0"/>
              <a:t>physiological</a:t>
            </a:r>
            <a:r>
              <a:rPr lang="en-US" dirty="0" smtClean="0"/>
              <a:t> needs, </a:t>
            </a:r>
            <a:r>
              <a:rPr lang="en-US" i="1" dirty="0" smtClean="0"/>
              <a:t>safety</a:t>
            </a:r>
            <a:r>
              <a:rPr lang="en-US" dirty="0" smtClean="0"/>
              <a:t> needs, </a:t>
            </a:r>
            <a:r>
              <a:rPr lang="en-US" i="1" dirty="0" smtClean="0"/>
              <a:t>social</a:t>
            </a:r>
            <a:r>
              <a:rPr lang="en-US" dirty="0" smtClean="0"/>
              <a:t> needs, </a:t>
            </a:r>
            <a:r>
              <a:rPr lang="en-US" i="1" dirty="0" smtClean="0"/>
              <a:t>esteem</a:t>
            </a:r>
            <a:r>
              <a:rPr lang="en-US" dirty="0" smtClean="0"/>
              <a:t> needs, and </a:t>
            </a:r>
            <a:r>
              <a:rPr lang="en-US" i="1" dirty="0" smtClean="0"/>
              <a:t>self-actualization</a:t>
            </a:r>
            <a:r>
              <a:rPr lang="en-US" dirty="0" smtClean="0"/>
              <a:t> needs.</a:t>
            </a:r>
          </a:p>
          <a:p>
            <a:r>
              <a:rPr lang="en-US" dirty="0" smtClean="0"/>
              <a:t>A person tries to satisfy the most important need first. When that need is satisfied, it will stop being a motivator, and the person will then try to satisfy the next most important need. For example, starving people (physiological need) will not take an interest in the latest happenings in the art world (self-actualization needs) nor in how they are seen or esteemed by others (social or esteem needs) nor even in whether they are breathing clean air (safety needs). But as each important need is satisfied, the next most important need will come into play.</a:t>
            </a:r>
          </a:p>
          <a:p>
            <a:r>
              <a:rPr lang="en-US" dirty="0" smtClean="0"/>
              <a:t>See Abraham H. Maslow, “A Theory of Human Motivation,” </a:t>
            </a:r>
            <a:r>
              <a:rPr lang="en-US" i="1" dirty="0" smtClean="0"/>
              <a:t>Psychological Review</a:t>
            </a:r>
            <a:r>
              <a:rPr lang="en-US" dirty="0" smtClean="0"/>
              <a:t>, 50 (1943), pp. 370–396. Also see Maslow, </a:t>
            </a:r>
            <a:r>
              <a:rPr lang="en-US" i="1" dirty="0" smtClean="0"/>
              <a:t>Motivation and Personality</a:t>
            </a:r>
            <a:r>
              <a:rPr lang="en-US" dirty="0" smtClean="0"/>
              <a:t>, 3rd ed. (New York: HarperCollins Publishers, 1987); and Michael R. Solomon, </a:t>
            </a:r>
            <a:r>
              <a:rPr lang="en-US" i="1" dirty="0" smtClean="0"/>
              <a:t>Consumer Behavior, </a:t>
            </a:r>
            <a:r>
              <a:rPr lang="en-US" dirty="0" smtClean="0"/>
              <a:t>9</a:t>
            </a:r>
            <a:r>
              <a:rPr lang="en-US" baseline="30000" dirty="0" smtClean="0"/>
              <a:t>th</a:t>
            </a:r>
            <a:r>
              <a:rPr lang="en-US" dirty="0" smtClean="0"/>
              <a:t> ed. (Upper Saddle River, NJ: Prentice Hall, 2011), pp. 135-136.</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27</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r>
              <a:rPr lang="en-US" b="1" smtClean="0"/>
              <a:t>The Business Buying Process</a:t>
            </a:r>
          </a:p>
          <a:p>
            <a:r>
              <a:rPr lang="en-US" smtClean="0"/>
              <a:t>Figure 6.3 lists the eight stages of the business buying process. Buyers who face a new task buying situation usually go through all stages of the buying process. Buyers making modified or straight rebuys, in contrast, may skip some of the stages. We will examine these steps for the typical new task buying situation.</a:t>
            </a:r>
          </a:p>
        </p:txBody>
      </p:sp>
      <p:sp>
        <p:nvSpPr>
          <p:cNvPr id="44035" name="Slide Number Placeholder 3"/>
          <p:cNvSpPr>
            <a:spLocks noGrp="1"/>
          </p:cNvSpPr>
          <p:nvPr>
            <p:ph type="sldNum" sz="quarter" idx="5"/>
          </p:nvPr>
        </p:nvSpPr>
        <p:spPr bwMode="auto">
          <a:noFill/>
          <a:ln>
            <a:miter lim="800000"/>
            <a:headEnd/>
            <a:tailEnd/>
          </a:ln>
        </p:spPr>
        <p:txBody>
          <a:bodyPr/>
          <a:lstStyle/>
          <a:p>
            <a:fld id="{01E47F69-356E-43F1-8DFF-39B87288C7D3}"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30</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31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Thus, most companies have moved away from mass marketing and toward </a:t>
            </a:r>
            <a:r>
              <a:rPr lang="en-US" i="1" smtClean="0"/>
              <a:t>target marketing:</a:t>
            </a:r>
            <a:r>
              <a:rPr lang="en-US" smtClean="0"/>
              <a:t> identifying market segments, selecting one or more of them, and developing products and marketing programs tailored to each. Instead of scattering their marketing efforts (the “shotgun” approach), firms are focusing on the buyers who have greater interest in the values they create best (the “rifle” approach).</a:t>
            </a:r>
          </a:p>
          <a:p>
            <a:r>
              <a:rPr lang="en-US" smtClean="0"/>
              <a:t>four major steps in designing a customer-driven marketing strategy. In the first two steps, the company selects the customers that it will serve. </a:t>
            </a:r>
            <a:r>
              <a:rPr lang="en-US" b="1" smtClean="0"/>
              <a:t>Market segmentation</a:t>
            </a:r>
            <a:r>
              <a:rPr lang="en-US" smtClean="0"/>
              <a:t> involves dividing a market into smaller segments of buyers with distinct needs, characteristics, or behaviors that might require separate marketing strategies or mixes. The company identifies different ways to segment the market and develops profiles of the resulting market segments. </a:t>
            </a:r>
            <a:r>
              <a:rPr lang="en-US" b="1" smtClean="0"/>
              <a:t>Market targeting</a:t>
            </a:r>
            <a:r>
              <a:rPr lang="en-US" smtClean="0"/>
              <a:t> (or </a:t>
            </a:r>
            <a:r>
              <a:rPr lang="en-US" b="1" smtClean="0"/>
              <a:t>targeting</a:t>
            </a:r>
            <a:r>
              <a:rPr lang="en-US" smtClean="0"/>
              <a:t>) consists of evaluating each market segment’s attractiveness and selecting one or more market segments to enter.</a:t>
            </a:r>
          </a:p>
          <a:p>
            <a:r>
              <a:rPr lang="en-US" smtClean="0"/>
              <a:t>In the final two steps, the company decides on a value proposition—how it will create value for target customers. </a:t>
            </a:r>
            <a:r>
              <a:rPr lang="en-US" b="1" smtClean="0"/>
              <a:t>Differentiation</a:t>
            </a:r>
            <a:r>
              <a:rPr lang="en-US" smtClean="0"/>
              <a:t> involves actually differentiating the firm’s market offering to create superior customer value. </a:t>
            </a:r>
            <a:r>
              <a:rPr lang="en-US" b="1" smtClean="0"/>
              <a:t>Positioning</a:t>
            </a:r>
            <a:r>
              <a:rPr lang="en-US" smtClean="0"/>
              <a:t> consists of arranging for a market offering to occupy a clear, distinctive, and desirable place relative to competing products in the minds of target consumers. We discuss each of these steps in turn.</a:t>
            </a:r>
          </a:p>
        </p:txBody>
      </p:sp>
      <p:sp>
        <p:nvSpPr>
          <p:cNvPr id="15363" name="Slide Number Placeholder 3"/>
          <p:cNvSpPr>
            <a:spLocks noGrp="1"/>
          </p:cNvSpPr>
          <p:nvPr>
            <p:ph type="sldNum" sz="quarter" idx="5"/>
          </p:nvPr>
        </p:nvSpPr>
        <p:spPr bwMode="auto">
          <a:noFill/>
          <a:ln>
            <a:miter lim="800000"/>
            <a:headEnd/>
            <a:tailEnd/>
          </a:ln>
        </p:spPr>
        <p:txBody>
          <a:bodyPr/>
          <a:lstStyle/>
          <a:p>
            <a:fld id="{33BE92BF-57B5-456C-8420-812D3030E02C}" type="slidenum">
              <a:rPr lang="en-US" smtClean="0">
                <a:latin typeface="Calibri" pitchFamily="34" charset="0"/>
                <a:ea typeface="ヒラギノ角ゴ Pro W3"/>
                <a:cs typeface="ヒラギノ角ゴ Pro W3"/>
              </a:rPr>
              <a:pPr/>
              <a:t>32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33</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34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r>
              <a:rPr lang="en-US" smtClean="0"/>
              <a:t>To find points of differentiation, marketers must think through the customer’s entire experience with the company’s product or service. An alert company can find ways to differentiate itself at every customer contact point. In what specific ways can a company differentiate itself or its market offer? It can differentiate along the lines of </a:t>
            </a:r>
            <a:r>
              <a:rPr lang="en-US" i="1" smtClean="0"/>
              <a:t>product</a:t>
            </a:r>
            <a:r>
              <a:rPr lang="en-US" smtClean="0"/>
              <a:t>, </a:t>
            </a:r>
            <a:r>
              <a:rPr lang="en-US" i="1" smtClean="0"/>
              <a:t>services</a:t>
            </a:r>
            <a:r>
              <a:rPr lang="en-US" smtClean="0"/>
              <a:t>, </a:t>
            </a:r>
            <a:r>
              <a:rPr lang="en-US" i="1" smtClean="0"/>
              <a:t>channels</a:t>
            </a:r>
            <a:r>
              <a:rPr lang="en-US" smtClean="0"/>
              <a:t>, </a:t>
            </a:r>
            <a:r>
              <a:rPr lang="en-US" i="1" smtClean="0"/>
              <a:t>people</a:t>
            </a:r>
            <a:r>
              <a:rPr lang="en-US" smtClean="0"/>
              <a:t>, or </a:t>
            </a:r>
            <a:r>
              <a:rPr lang="en-US" i="1" smtClean="0"/>
              <a:t>image</a:t>
            </a:r>
            <a:r>
              <a:rPr lang="en-US" smtClean="0"/>
              <a:t>.</a:t>
            </a:r>
          </a:p>
          <a:p>
            <a:r>
              <a:rPr lang="en-US" smtClean="0"/>
              <a:t>&lt;ex07.17&gt;</a:t>
            </a:r>
          </a:p>
          <a:p>
            <a:r>
              <a:rPr lang="en-US" smtClean="0"/>
              <a:t>Through </a:t>
            </a:r>
            <a:r>
              <a:rPr lang="en-US" i="1" smtClean="0"/>
              <a:t>product differentiation</a:t>
            </a:r>
            <a:r>
              <a:rPr lang="en-US" smtClean="0"/>
              <a:t>, brands can be differentiated on features, performance, or style and design. Thus, Bose positions its speakers on their striking design and sound characteristics. By gaining the approval of the American Heart Association as an approach to a healthy lifestyle, Subway differentiates itself as the healthy fast-food choice. And Seventh Generation, a maker of household cleaning and laundry supplies, paper products, diapers, and wipes, differentiates itself not so much by how its products perform but by the fact that its products are greener. Seventh Generation products are “Protecting Planet Home.”</a:t>
            </a:r>
          </a:p>
          <a:p>
            <a:r>
              <a:rPr lang="en-US" smtClean="0"/>
              <a:t>Beyond differentiating its physical product, a firm can also differentiate the services that accompany the product. Some companies gain </a:t>
            </a:r>
            <a:r>
              <a:rPr lang="en-US" i="1" smtClean="0"/>
              <a:t>services differentiation</a:t>
            </a:r>
            <a:r>
              <a:rPr lang="en-US" smtClean="0"/>
              <a:t> through speedy, convenient, or careful delivery. For example, First Convenience Bank of Texas offers “Real Hours for Real People”; it is open seven days a week, including evenings. Others differentiate their service based on high-quality customer care. In an age where customer satisfaction with airline service is in constant decline, Singapore Airlines sets itself apart through extraordinary customer care and the grace of its flight attendants. “Everyone expects excellence from us,” says the international airline. “[So even] in the smallest details of flight, we rise to each occasion and deliver the Singapore Airlines experience.”</a:t>
            </a:r>
          </a:p>
          <a:p>
            <a:r>
              <a:rPr lang="en-US" smtClean="0"/>
              <a:t>Firms that practice </a:t>
            </a:r>
            <a:r>
              <a:rPr lang="en-US" i="1" smtClean="0"/>
              <a:t>channel differentiation</a:t>
            </a:r>
            <a:r>
              <a:rPr lang="en-US" smtClean="0"/>
              <a:t> gain competitive advantage through the way they design their channel’s coverage, expertise, and performance. Amazon.com and GEICO, for example, set themselves apart with their smooth-functioning direct channels. Companies can also gain a strong competitive advantage through </a:t>
            </a:r>
            <a:r>
              <a:rPr lang="en-US" i="1" smtClean="0"/>
              <a:t>people differentiation</a:t>
            </a:r>
            <a:r>
              <a:rPr lang="en-US" smtClean="0"/>
              <a:t>—hiring and training better people than their competitors do. People differentiation requires that a company select its customer-contact people carefully and train them well. For example, Disney World people are known to be friendly and upbeat.  Disney trains its theme park people thoroughly to ensure that they are competent, courteous, and friendly—from the hotel check-in agents, to the monorail drivers, to the ride attendants, to the people who sweep Main Street USA. Each employee is carefully trained to understand customers and to “make people happy.”</a:t>
            </a:r>
          </a:p>
          <a:p>
            <a:r>
              <a:rPr lang="en-US" smtClean="0"/>
              <a:t>Even when competing offers look the same, buyers may perceive a difference based on company or brand </a:t>
            </a:r>
            <a:r>
              <a:rPr lang="en-US" i="1" smtClean="0"/>
              <a:t>image differentiation</a:t>
            </a:r>
            <a:r>
              <a:rPr lang="en-US" smtClean="0"/>
              <a:t>. A company or brand image should convey a product’s distinctive benefits and positioning. Developing a strong and distinctive image calls for creativity and hard work. A company cannot develop an image in the public’s mind overnight by using only a few ads. If Ritz-Carlton means quality, this image must be supported by everything the company says and does.</a:t>
            </a:r>
          </a:p>
          <a:p>
            <a:r>
              <a:rPr lang="en-US" smtClean="0"/>
              <a:t>Symbols, such as the McDonald’s golden arches, the colorful Google logo, the Nike swoosh, or Apple’s “bite mark” logo, can provide strong company or brand recognition and image differentiation. The company might build a brand around a famous person, as Nike did with its Michael Jordan, Kobe Bryant, and LeBron James basketball shoe and apparel collections. Some companies even become associated with colors, such as Coca-Cola (red), IBM (blue), or UPS (brown). The chosen symbols, characters, and other image elements must be communicated through advertising that conveys the company’s or brand’s personality.</a:t>
            </a:r>
          </a:p>
          <a:p>
            <a:endParaRPr lang="en-US" smtClean="0"/>
          </a:p>
        </p:txBody>
      </p:sp>
      <p:sp>
        <p:nvSpPr>
          <p:cNvPr id="70659" name="Slide Number Placeholder 3"/>
          <p:cNvSpPr>
            <a:spLocks noGrp="1"/>
          </p:cNvSpPr>
          <p:nvPr>
            <p:ph type="sldNum" sz="quarter" idx="5"/>
          </p:nvPr>
        </p:nvSpPr>
        <p:spPr bwMode="auto">
          <a:noFill/>
          <a:ln>
            <a:miter lim="800000"/>
            <a:headEnd/>
            <a:tailEnd/>
          </a:ln>
        </p:spPr>
        <p:txBody>
          <a:bodyPr/>
          <a:lstStyle/>
          <a:p>
            <a:fld id="{FE9D97FB-A228-4005-929F-BF43CBA9FF31}" type="slidenum">
              <a:rPr lang="en-US" smtClean="0">
                <a:latin typeface="Calibri" pitchFamily="34" charset="0"/>
                <a:ea typeface="ヒラギノ角ゴ Pro W3"/>
                <a:cs typeface="ヒラギノ角ゴ Pro W3"/>
              </a:rPr>
              <a:pPr/>
              <a:t>35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36</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After examining customer-driven marketing strategy, we now take a deeper look at the marketing mix: the tactical tools that marketers use to implement their strategies and deliver superior customer value. The product and brand are usually the first and most basic marketing consideration. We start with a seemingly simple question: What </a:t>
            </a:r>
            <a:r>
              <a:rPr lang="en-US" i="1" dirty="0" smtClean="0"/>
              <a:t>is</a:t>
            </a:r>
            <a:r>
              <a:rPr lang="en-US" dirty="0" smtClean="0"/>
              <a:t> a product? In this and the next chapter, we study how companies develop and manage products and brands.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37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p:txBody>
          <a:bodyPr>
            <a:normAutofit fontScale="85000" lnSpcReduction="20000"/>
          </a:bodyPr>
          <a:lstStyle/>
          <a:p>
            <a:pPr>
              <a:defRPr/>
            </a:pPr>
            <a:r>
              <a:rPr lang="en-US" b="1" dirty="0" smtClean="0">
                <a:ea typeface="ＭＳ Ｐゴシック" charset="-128"/>
              </a:rPr>
              <a:t>Levels of Product and Services</a:t>
            </a:r>
          </a:p>
          <a:p>
            <a:pPr>
              <a:defRPr/>
            </a:pPr>
            <a:r>
              <a:rPr lang="en-US" dirty="0" smtClean="0">
                <a:ea typeface="ＭＳ Ｐゴシック" charset="-128"/>
              </a:rPr>
              <a:t>Product planners need to think about products and services on three levels (see Figure 8.1). Each level adds more customer value. The most basic level is the </a:t>
            </a:r>
            <a:r>
              <a:rPr lang="en-US" i="1" dirty="0" smtClean="0">
                <a:ea typeface="ＭＳ Ｐゴシック" charset="-128"/>
              </a:rPr>
              <a:t>core customer value</a:t>
            </a:r>
            <a:r>
              <a:rPr lang="en-US" dirty="0" smtClean="0">
                <a:ea typeface="ＭＳ Ｐゴシック" charset="-128"/>
              </a:rPr>
              <a:t>, which addresses the question: </a:t>
            </a:r>
            <a:r>
              <a:rPr lang="en-US" i="1" dirty="0" smtClean="0">
                <a:ea typeface="ＭＳ Ｐゴシック" charset="-128"/>
              </a:rPr>
              <a:t>What is the buyer really buying?</a:t>
            </a:r>
            <a:r>
              <a:rPr lang="en-US" dirty="0" smtClean="0">
                <a:ea typeface="ＭＳ Ｐゴシック" charset="-128"/>
              </a:rPr>
              <a:t> When designing products, marketers must first define the core, problem-solving benefits or services that consumers seek. A woman buying lipstick buys more than lip color. Charles Revson of Revlon saw this early: “In the factory, we make cosmetics; in the store, we sell hope.” And people who buy an Apple iPad are buying much more than just a tablet computer. They are buying entertainment, self-expression, productivity, and connectivity with friends and family—a mobile and personal window to the world. </a:t>
            </a:r>
          </a:p>
          <a:p>
            <a:pPr>
              <a:defRPr/>
            </a:pPr>
            <a:r>
              <a:rPr lang="en-US" dirty="0" smtClean="0">
                <a:ea typeface="ＭＳ Ｐゴシック" charset="-128"/>
              </a:rPr>
              <a:t>&lt;ex08.03&gt;</a:t>
            </a:r>
          </a:p>
          <a:p>
            <a:pPr>
              <a:defRPr/>
            </a:pPr>
            <a:r>
              <a:rPr lang="en-US" dirty="0" smtClean="0">
                <a:ea typeface="ＭＳ Ｐゴシック" charset="-128"/>
              </a:rPr>
              <a:t>At the second level, product planners must turn the core benefit into an </a:t>
            </a:r>
            <a:r>
              <a:rPr lang="en-US" i="1" dirty="0" smtClean="0">
                <a:ea typeface="ＭＳ Ｐゴシック" charset="-128"/>
              </a:rPr>
              <a:t>actual product</a:t>
            </a:r>
            <a:r>
              <a:rPr lang="en-US" dirty="0" smtClean="0">
                <a:ea typeface="ＭＳ Ｐゴシック" charset="-128"/>
              </a:rPr>
              <a:t>. They need to develop product and service features, a design, a quality level, a brand name, and packaging. For example, the iPad is an actual product. Its name, parts, styling, features, packaging, and other attributes have all been carefully combined to deliver the core customer value of staying connected.</a:t>
            </a:r>
          </a:p>
          <a:p>
            <a:pPr>
              <a:defRPr/>
            </a:pPr>
            <a:r>
              <a:rPr lang="en-US" dirty="0" smtClean="0">
                <a:ea typeface="ＭＳ Ｐゴシック" charset="-128"/>
              </a:rPr>
              <a:t>Finally, product planners must build an </a:t>
            </a:r>
            <a:r>
              <a:rPr lang="en-US" i="1" dirty="0" smtClean="0">
                <a:ea typeface="ＭＳ Ｐゴシック" charset="-128"/>
              </a:rPr>
              <a:t>augmented product</a:t>
            </a:r>
            <a:r>
              <a:rPr lang="en-US" dirty="0" smtClean="0">
                <a:ea typeface="ＭＳ Ｐゴシック" charset="-128"/>
              </a:rPr>
              <a:t> around the core benefit and actual product by offering additional consumer services and benefits. The iPad is more than just a digital device. It provides consumers with a complete connectivity solution. Thus, when consumers buy an iPad, Apple and its resellers also might give buyers a warranty on parts and workmanship, instructions on how to use the device, quick repair services when needed, and a website to use if they have problems or questions. It also provides access to a huge assortment of apps and accessories.</a:t>
            </a:r>
          </a:p>
          <a:p>
            <a:pPr>
              <a:defRPr/>
            </a:pPr>
            <a:r>
              <a:rPr lang="en-US" dirty="0" smtClean="0">
                <a:ea typeface="ＭＳ Ｐゴシック" charset="-128"/>
              </a:rPr>
              <a:t>Consumers see products as complex bundles of benefits that satisfy their needs. When developing products, marketers first must identify the </a:t>
            </a:r>
            <a:r>
              <a:rPr lang="en-US" i="1" dirty="0" smtClean="0">
                <a:ea typeface="ＭＳ Ｐゴシック" charset="-128"/>
              </a:rPr>
              <a:t>core customer value</a:t>
            </a:r>
            <a:r>
              <a:rPr lang="en-US" dirty="0" smtClean="0">
                <a:ea typeface="ＭＳ Ｐゴシック" charset="-128"/>
              </a:rPr>
              <a:t> that consumers seek from the product. They must then design the </a:t>
            </a:r>
            <a:r>
              <a:rPr lang="en-US" i="1" dirty="0" smtClean="0">
                <a:ea typeface="ＭＳ Ｐゴシック" charset="-128"/>
              </a:rPr>
              <a:t>actual</a:t>
            </a:r>
            <a:r>
              <a:rPr lang="en-US" dirty="0" smtClean="0">
                <a:ea typeface="ＭＳ Ｐゴシック" charset="-128"/>
              </a:rPr>
              <a:t> product and find ways to </a:t>
            </a:r>
            <a:r>
              <a:rPr lang="en-US" i="1" dirty="0" smtClean="0">
                <a:ea typeface="ＭＳ Ｐゴシック" charset="-128"/>
              </a:rPr>
              <a:t>augment</a:t>
            </a:r>
            <a:r>
              <a:rPr lang="en-US" dirty="0" smtClean="0">
                <a:ea typeface="ＭＳ Ｐゴシック" charset="-128"/>
              </a:rPr>
              <a:t> it to create this customer value and the most satisfying brand experience.</a:t>
            </a:r>
          </a:p>
          <a:p>
            <a:pPr>
              <a:spcBef>
                <a:spcPct val="0"/>
              </a:spcBef>
              <a:defRPr/>
            </a:pPr>
            <a:endParaRPr lang="en-US" dirty="0" smtClean="0">
              <a:ea typeface="ＭＳ Ｐゴシック" charset="-128"/>
            </a:endParaRPr>
          </a:p>
          <a:p>
            <a:pPr>
              <a:spcBef>
                <a:spcPct val="0"/>
              </a:spcBef>
              <a:defRPr/>
            </a:pPr>
            <a:r>
              <a:rPr lang="en-US" dirty="0" smtClean="0">
                <a:ea typeface="ＭＳ Ｐゴシック" charset="-128"/>
              </a:rPr>
              <a:t>Discussion Question: It is a good idea for the students to bring in some products so the class can discuss the levels of product and services. Products including Gatorade, toothpaste, facial moisturizer or cosmetics work well in this discussion. You can often find augmented product features on the product’s websites including games, features and support.</a:t>
            </a:r>
          </a:p>
        </p:txBody>
      </p:sp>
      <p:sp>
        <p:nvSpPr>
          <p:cNvPr id="21507" name="Slide Number Placeholder 3"/>
          <p:cNvSpPr>
            <a:spLocks noGrp="1"/>
          </p:cNvSpPr>
          <p:nvPr>
            <p:ph type="sldNum" sz="quarter" idx="5"/>
          </p:nvPr>
        </p:nvSpPr>
        <p:spPr bwMode="auto">
          <a:noFill/>
          <a:ln>
            <a:miter lim="800000"/>
            <a:headEnd/>
            <a:tailEnd/>
          </a:ln>
        </p:spPr>
        <p:txBody>
          <a:bodyPr/>
          <a:lstStyle/>
          <a:p>
            <a:fld id="{5FBDF28C-4A16-4DC3-9C99-B10633030DAE}" type="slidenum">
              <a:rPr lang="en-US" smtClean="0">
                <a:latin typeface="Calibri" pitchFamily="34" charset="0"/>
                <a:ea typeface="ヒラギノ角ゴ Pro W3"/>
                <a:cs typeface="ヒラギノ角ゴ Pro W3"/>
              </a:rPr>
              <a:pPr/>
              <a:t>38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39</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After examining customer-driven marketing strategy, we now take a deeper look at the marketing mix: the tactical tools that marketers use to implement their strategies and deliver superior customer value. The product and brand are usually the first and most basic marketing consideration. We start with a seemingly simple question: What </a:t>
            </a:r>
            <a:r>
              <a:rPr lang="en-US" i="1" dirty="0" smtClean="0"/>
              <a:t>is</a:t>
            </a:r>
            <a:r>
              <a:rPr lang="en-US" dirty="0" smtClean="0"/>
              <a:t> a product? In this and the next chapter, we study how companies develop and manage products and brands.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40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noTextEdi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a:lstStyle/>
          <a:p>
            <a:r>
              <a:rPr lang="en-US" b="1" smtClean="0"/>
              <a:t>Building Strong Brands</a:t>
            </a:r>
          </a:p>
          <a:p>
            <a:r>
              <a:rPr lang="en-US" smtClean="0"/>
              <a:t>Branding poses challenging decisions to the marketer. Figure 8.5 shows that the major brand strategy decisions involve </a:t>
            </a:r>
            <a:r>
              <a:rPr lang="en-US" i="1" smtClean="0"/>
              <a:t>brand positioning</a:t>
            </a:r>
            <a:r>
              <a:rPr lang="en-US" smtClean="0"/>
              <a:t>, </a:t>
            </a:r>
            <a:r>
              <a:rPr lang="en-US" i="1" smtClean="0"/>
              <a:t>brand name selection</a:t>
            </a:r>
            <a:r>
              <a:rPr lang="en-US" smtClean="0"/>
              <a:t>, </a:t>
            </a:r>
            <a:r>
              <a:rPr lang="en-US" i="1" smtClean="0"/>
              <a:t>brand sponsorship</a:t>
            </a:r>
            <a:r>
              <a:rPr lang="en-US" smtClean="0"/>
              <a:t>, and </a:t>
            </a:r>
            <a:r>
              <a:rPr lang="en-US" i="1" smtClean="0"/>
              <a:t>brand development</a:t>
            </a:r>
            <a:r>
              <a:rPr lang="en-US" smtClean="0"/>
              <a:t>.</a:t>
            </a:r>
          </a:p>
        </p:txBody>
      </p:sp>
      <p:sp>
        <p:nvSpPr>
          <p:cNvPr id="89091" name="Slide Number Placeholder 3"/>
          <p:cNvSpPr>
            <a:spLocks noGrp="1"/>
          </p:cNvSpPr>
          <p:nvPr>
            <p:ph type="sldNum" sz="quarter" idx="5"/>
          </p:nvPr>
        </p:nvSpPr>
        <p:spPr bwMode="auto">
          <a:noFill/>
          <a:ln>
            <a:miter lim="800000"/>
            <a:headEnd/>
            <a:tailEnd/>
          </a:ln>
        </p:spPr>
        <p:txBody>
          <a:bodyPr/>
          <a:lstStyle/>
          <a:p>
            <a:fld id="{D4AB6B69-6542-40B7-A026-2D65B115EF63}" type="slidenum">
              <a:rPr lang="en-US" smtClean="0">
                <a:latin typeface="Calibri" pitchFamily="34" charset="0"/>
                <a:ea typeface="ヒラギノ角ゴ Pro W3"/>
                <a:cs typeface="ヒラギノ角ゴ Pro W3"/>
              </a:rPr>
              <a:pPr/>
              <a:t>41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42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43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endParaRPr lang="en-US" smtClean="0"/>
          </a:p>
          <a:p>
            <a:r>
              <a:rPr lang="en-US" smtClean="0"/>
              <a:t>A firm can obtain new products in two ways. One is through </a:t>
            </a:r>
            <a:r>
              <a:rPr lang="en-US" i="1" smtClean="0"/>
              <a:t>acquisition</a:t>
            </a:r>
            <a:r>
              <a:rPr lang="en-US" smtClean="0"/>
              <a:t>—by buying a whole company, a patent, or a license to produce someone else’s product. The other is through the firm’s own </a:t>
            </a:r>
            <a:r>
              <a:rPr lang="en-US" b="1" smtClean="0"/>
              <a:t>new-product development</a:t>
            </a:r>
            <a:r>
              <a:rPr lang="en-US" smtClean="0"/>
              <a:t> efforts. By </a:t>
            </a:r>
            <a:r>
              <a:rPr lang="en-US" i="1" smtClean="0"/>
              <a:t>new products</a:t>
            </a:r>
            <a:r>
              <a:rPr lang="en-US" smtClean="0"/>
              <a:t> we mean original products, product improvements, product modifications, and new brands that the firm develops through its own R&amp;D efforts. In this chapter, we concentrate on new-product development.</a:t>
            </a:r>
          </a:p>
          <a:p>
            <a:r>
              <a:rPr lang="en-US" smtClean="0"/>
              <a:t>New products are important to both customers and the marketers who serve them: They bring new solutions and variety to customers’ lives, and they are a key source of growth for companies. In today’s fast-changing environment, many companies rely on new products for the majority of their growth. For example, new products have almost completely transformed Apple in recent years. Sales of the iPhone and iPad—neither of which was available just six years ago—now bring in 72 percent of the company’s total revenues. </a:t>
            </a:r>
          </a:p>
          <a:p>
            <a:r>
              <a:rPr lang="en-US" smtClean="0"/>
              <a:t>Yet innovation can be very expensive and very risky. New products face tough odds. By one estimate, 67 percent of all new products introduced by established companies fail. For new companies, the failure rate soars to 90 percent. Each year, U.S. companies lose an estimated $260 billion on failed new products.</a:t>
            </a:r>
          </a:p>
          <a:p>
            <a:r>
              <a:rPr lang="en-US" smtClean="0"/>
              <a:t>Why do so many new products fail? There are several reasons. Although an idea may be good, the company may overestimate market size. The actual product may be poorly designed. Or it might be incorrectly positioned, launched at the wrong time, priced too high, or poorly advertised. A high-level executive might push a favorite idea despite poor marketing research findings. Sometimes the costs of product development are higher than expected, and sometimes competitors fight back harder than expected. </a:t>
            </a:r>
          </a:p>
          <a:p>
            <a:r>
              <a:rPr lang="en-US" smtClean="0"/>
              <a:t>So, companies face a problem: They must develop new products, but the odds weigh heavily against success. To create successful new products, a company must understand its consumers, markets, and competitors and develop products that deliver superior value to customers.</a:t>
            </a:r>
          </a:p>
          <a:p>
            <a:r>
              <a:rPr lang="en-US" smtClean="0"/>
              <a:t>New-product development starts with</a:t>
            </a:r>
          </a:p>
          <a:p>
            <a:r>
              <a:rPr lang="en-US" smtClean="0"/>
              <a:t>good new-product ideas—</a:t>
            </a:r>
            <a:r>
              <a:rPr lang="en-US" i="1" smtClean="0"/>
              <a:t>lots of</a:t>
            </a:r>
          </a:p>
          <a:p>
            <a:r>
              <a:rPr lang="en-US" smtClean="0"/>
              <a:t>them. For example, Cisco’s recent</a:t>
            </a:r>
          </a:p>
          <a:p>
            <a:r>
              <a:rPr lang="en-US" smtClean="0"/>
              <a:t>I-Prize “crowdsourcing” challenge</a:t>
            </a:r>
          </a:p>
          <a:p>
            <a:r>
              <a:rPr lang="en-US" smtClean="0"/>
              <a:t>attracted 1,200 ideas from 2,500</a:t>
            </a:r>
          </a:p>
          <a:p>
            <a:r>
              <a:rPr lang="en-US" smtClean="0"/>
              <a:t>innovators in 104 countries.</a:t>
            </a:r>
          </a:p>
          <a:p>
            <a:r>
              <a:rPr lang="en-US" smtClean="0"/>
              <a:t>The remaining steps reduce the</a:t>
            </a:r>
          </a:p>
          <a:p>
            <a:r>
              <a:rPr lang="en-US" smtClean="0"/>
              <a:t>number of ideas and develop</a:t>
            </a:r>
          </a:p>
          <a:p>
            <a:r>
              <a:rPr lang="en-US" smtClean="0"/>
              <a:t>only the best ones into</a:t>
            </a:r>
          </a:p>
          <a:p>
            <a:r>
              <a:rPr lang="en-US" smtClean="0"/>
              <a:t>profitable products. Of the 1,200</a:t>
            </a:r>
          </a:p>
          <a:p>
            <a:r>
              <a:rPr lang="en-US" smtClean="0"/>
              <a:t>ideas from Cisco’s I-Prize</a:t>
            </a:r>
          </a:p>
          <a:p>
            <a:r>
              <a:rPr lang="en-US" smtClean="0"/>
              <a:t>challenge, only a handful were</a:t>
            </a:r>
          </a:p>
          <a:p>
            <a:r>
              <a:rPr lang="en-US" smtClean="0"/>
              <a:t>developed.</a:t>
            </a:r>
          </a:p>
        </p:txBody>
      </p:sp>
      <p:sp>
        <p:nvSpPr>
          <p:cNvPr id="19459" name="Slide Number Placeholder 3"/>
          <p:cNvSpPr>
            <a:spLocks noGrp="1"/>
          </p:cNvSpPr>
          <p:nvPr>
            <p:ph type="sldNum" sz="quarter" idx="5"/>
          </p:nvPr>
        </p:nvSpPr>
        <p:spPr bwMode="auto">
          <a:noFill/>
          <a:ln>
            <a:miter lim="800000"/>
            <a:headEnd/>
            <a:tailEnd/>
          </a:ln>
        </p:spPr>
        <p:txBody>
          <a:bodyPr/>
          <a:lstStyle/>
          <a:p>
            <a:fld id="{8F10E3E7-6D6D-499D-B822-00AF44D99CC7}" type="slidenum">
              <a:rPr lang="en-US" smtClean="0">
                <a:latin typeface="Calibri" pitchFamily="34" charset="0"/>
                <a:ea typeface="ヒラギノ角ゴ Pro W3"/>
                <a:cs typeface="ヒラギノ角ゴ Pro W3"/>
              </a:rPr>
              <a:pPr/>
              <a:t>44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45</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We now look at the second major marketing mix tool—pricing. If effective product development, promotion, and distribution sow the seeds of business success, effective pricing is the harvest. Firms successful at creating customer value with the other marketing mix activities must still capture some of this value in the prices they earn. In this chapter, we discuss the importance of pricing, dig into three major pricing strategies, and look at internal and external considerations that affect pricing decisions. In the next chapter, we examine some additional pricing considerations and approaches.</a:t>
            </a:r>
          </a:p>
          <a:p>
            <a:r>
              <a:rPr lang="en-US" dirty="0" smtClean="0"/>
              <a:t>Companies today face a fierce and fast-changing pricing environment. Value-seeking customers have put increased pricing pressure on many companies. Thanks to economic woes in recent years, the pricing power of the Internet, and value-driven retailers such as </a:t>
            </a:r>
            <a:r>
              <a:rPr lang="en-US" dirty="0" err="1" smtClean="0"/>
              <a:t>Walmart</a:t>
            </a:r>
            <a:r>
              <a:rPr lang="en-US" dirty="0" smtClean="0"/>
              <a:t>, today’s more frugal consumers are pursuing spend-less strategies. In response, it seems that almost every company has been looking for ways to cut prices.</a:t>
            </a:r>
          </a:p>
          <a:p>
            <a:r>
              <a:rPr lang="en-US" dirty="0" smtClean="0"/>
              <a:t>&lt;ex10.02&gt;</a:t>
            </a:r>
          </a:p>
          <a:p>
            <a:r>
              <a:rPr lang="en-US" dirty="0" smtClean="0"/>
              <a:t>Yet, cutting prices is often not the best answer. Reducing prices unnecessarily can lead to lost profits and damaging price wars. It can cheapen a brand by signaling to customers that price is more important than the customer value a brand delivers. Instead, in both good economic times and bad, companies should sell value, not price. In some cases, that means selling lesser products at rock-bottom prices. But in most cases, it means persuading customers that paying a higher price for the company’s brand is justified by the greater value they gain.</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46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dirty="0" smtClean="0"/>
              <a:t>Figure 10.1 suggests three major pricing strategies: customer value-based pricing, cost-based pricing, and competition-based pricing.</a:t>
            </a:r>
          </a:p>
          <a:p>
            <a:endParaRPr lang="en-US" dirty="0" smtClean="0"/>
          </a:p>
        </p:txBody>
      </p:sp>
      <p:sp>
        <p:nvSpPr>
          <p:cNvPr id="24579" name="Slide Number Placeholder 3"/>
          <p:cNvSpPr>
            <a:spLocks noGrp="1"/>
          </p:cNvSpPr>
          <p:nvPr>
            <p:ph type="sldNum" sz="quarter" idx="5"/>
          </p:nvPr>
        </p:nvSpPr>
        <p:spPr bwMode="auto">
          <a:noFill/>
          <a:ln>
            <a:miter lim="800000"/>
            <a:headEnd/>
            <a:tailEnd/>
          </a:ln>
        </p:spPr>
        <p:txBody>
          <a:bodyPr/>
          <a:lstStyle/>
          <a:p>
            <a:fld id="{E272CA0D-4AC9-47A0-A9D4-7EFABAB25C5C}" type="slidenum">
              <a:rPr lang="en-US" smtClean="0">
                <a:latin typeface="Calibri" pitchFamily="34" charset="0"/>
                <a:ea typeface="ヒラギノ角ゴ Pro W3"/>
                <a:cs typeface="ヒラギノ角ゴ Pro W3"/>
              </a:rPr>
              <a:pPr/>
              <a:t>47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48</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Price is an important marketing mix tool for both creating and capturing customer value. You explored the three main pricing strategies—customer value-based, cost-based, and competition-based pricing—and the many internal and external factors that affect a firm’s pricing decisions. In this chapter, we’ll look at some additional pricing considerations: new-product pricing, product mix pricing, price adjustments, and initiating and reacting to prices changes. We close the chapter with a discussion of public policy and pricing.</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49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smtClean="0"/>
              <a:t>The strategy for setting a product’s price often has to be changed when the product is part of a product mix. In this case, the firm looks for a set of prices that maximizes its profits on the total product mix. Pricing is difficult because the various products have related demand and costs and face different degrees of competition. We now take a closer look at the five product mix pricing situations summarized in</a:t>
            </a:r>
            <a:r>
              <a:rPr lang="en-US" b="1" smtClean="0"/>
              <a:t> </a:t>
            </a:r>
            <a:r>
              <a:rPr lang="en-US" smtClean="0"/>
              <a:t>Table 11.1: </a:t>
            </a:r>
            <a:r>
              <a:rPr lang="en-US" i="1" smtClean="0"/>
              <a:t>product line pricing</a:t>
            </a:r>
            <a:r>
              <a:rPr lang="en-US" smtClean="0"/>
              <a:t>, </a:t>
            </a:r>
            <a:r>
              <a:rPr lang="en-US" i="1" smtClean="0"/>
              <a:t>optional product pricing</a:t>
            </a:r>
            <a:r>
              <a:rPr lang="en-US" smtClean="0"/>
              <a:t>, </a:t>
            </a:r>
            <a:r>
              <a:rPr lang="en-US" i="1" smtClean="0"/>
              <a:t>captive product pricing</a:t>
            </a:r>
            <a:r>
              <a:rPr lang="en-US" smtClean="0"/>
              <a:t>, </a:t>
            </a:r>
            <a:r>
              <a:rPr lang="en-US" i="1" smtClean="0"/>
              <a:t>by-product pricing</a:t>
            </a:r>
            <a:r>
              <a:rPr lang="en-US" smtClean="0"/>
              <a:t>, and </a:t>
            </a:r>
            <a:r>
              <a:rPr lang="en-US" i="1" smtClean="0"/>
              <a:t>product bundle pricing</a:t>
            </a:r>
            <a:r>
              <a:rPr lang="en-US" smtClean="0"/>
              <a:t>.</a:t>
            </a:r>
          </a:p>
          <a:p>
            <a:endParaRPr lang="en-US" smtClean="0"/>
          </a:p>
        </p:txBody>
      </p:sp>
      <p:sp>
        <p:nvSpPr>
          <p:cNvPr id="26627" name="Slide Number Placeholder 3"/>
          <p:cNvSpPr>
            <a:spLocks noGrp="1"/>
          </p:cNvSpPr>
          <p:nvPr>
            <p:ph type="sldNum" sz="quarter" idx="5"/>
          </p:nvPr>
        </p:nvSpPr>
        <p:spPr bwMode="auto">
          <a:noFill/>
          <a:ln>
            <a:miter lim="800000"/>
            <a:headEnd/>
            <a:tailEnd/>
          </a:ln>
        </p:spPr>
        <p:txBody>
          <a:bodyPr/>
          <a:lstStyle/>
          <a:p>
            <a:fld id="{78CD316D-8ED4-40C9-A1CB-353C6BF504FF}" type="slidenum">
              <a:rPr lang="en-US" smtClean="0">
                <a:latin typeface="Calibri" pitchFamily="34" charset="0"/>
                <a:ea typeface="ヒラギノ角ゴ Pro W3"/>
                <a:cs typeface="ヒラギノ角ゴ Pro W3"/>
              </a:rPr>
              <a:pPr/>
              <a:t>50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51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Companies rarely work alone in creating value for customers and building profitable customer relationships. Instead, most are only a single link in a larger supply chain and marketing channel. As such, a firm’s success depends not only on how well </a:t>
            </a:r>
            <a:r>
              <a:rPr lang="en-US" i="1" dirty="0" smtClean="0"/>
              <a:t>it</a:t>
            </a:r>
            <a:r>
              <a:rPr lang="en-US" dirty="0" smtClean="0"/>
              <a:t> performs but also on how well its </a:t>
            </a:r>
            <a:r>
              <a:rPr lang="en-US" i="1" dirty="0" smtClean="0"/>
              <a:t>entire marketing channel</a:t>
            </a:r>
            <a:r>
              <a:rPr lang="en-US" dirty="0" smtClean="0"/>
              <a:t> competes with competitors’ channels. The first part of this chapter explores the nature of marketing channels and the marketer’s channel design and management decisions. We then examine physical distribution—or logistics—an area that is growing dramatically in importance and sophistication. In the next chapter, we’ll look more closely at two major channel intermediaries: retailers and wholesalers.</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52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a:lstStyle/>
          <a:p>
            <a:r>
              <a:rPr lang="en-US" smtClean="0"/>
              <a:t>Figure 12.1 shows how using intermediaries can provide economies. Figure 12.1A shows three manufacturers, each using direct marketing to reach three customers. This system requires nine different contacts. Figure 12.1B shows the three manufacturers working through one distributor, which contacts the three customers. This system requires only six contacts. In this way, intermediaries reduce the amount of work that must be done by both producers and consumers.</a:t>
            </a:r>
          </a:p>
          <a:p>
            <a:r>
              <a:rPr lang="en-US" smtClean="0"/>
              <a:t>From the economic system’s point of view, the role of marketing intermediaries is to transform the assortments of products made by producers into the assortments wanted by consumers. Producers make narrow assortments of products in large quantities, but consumers want broad assortments of products in small quantities. Marketing channel members buy large quantities from many producers and break them down into the smaller quantities and broader assortments desired by consumers.</a:t>
            </a:r>
          </a:p>
          <a:p>
            <a:endParaRPr lang="en-US" smtClean="0"/>
          </a:p>
        </p:txBody>
      </p:sp>
      <p:sp>
        <p:nvSpPr>
          <p:cNvPr id="30723" name="Slide Number Placeholder 3"/>
          <p:cNvSpPr>
            <a:spLocks noGrp="1"/>
          </p:cNvSpPr>
          <p:nvPr>
            <p:ph type="sldNum" sz="quarter" idx="5"/>
          </p:nvPr>
        </p:nvSpPr>
        <p:spPr bwMode="auto">
          <a:noFill/>
          <a:ln>
            <a:miter lim="800000"/>
            <a:headEnd/>
            <a:tailEnd/>
          </a:ln>
        </p:spPr>
        <p:txBody>
          <a:bodyPr/>
          <a:lstStyle/>
          <a:p>
            <a:fld id="{70733DB0-35AE-4D24-8BBF-C2C4C2A40EB0}" type="slidenum">
              <a:rPr lang="en-US" smtClean="0">
                <a:latin typeface="Calibri" pitchFamily="34" charset="0"/>
                <a:ea typeface="ヒラギノ角ゴ Pro W3"/>
                <a:cs typeface="ヒラギノ角ゴ Pro W3"/>
              </a:rPr>
              <a:pPr/>
              <a:t>53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54</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55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a:lstStyle/>
          <a:p>
            <a:r>
              <a:rPr lang="en-US" smtClean="0"/>
              <a:t>Retailers are always searching for new marketing strategies to attract and hold customers. In the past, retailers attracted customers with unique product assortments and more or better services. Today, the assortments and services of various retailers are looking more and more alike. You can find most consumer brands not only in department stores but also in mass-merchandise discount stores, off-price discount stores, and all on the Internet. Thus, it’s now more difficult for any one retailer to offer exclusive merchandise.</a:t>
            </a:r>
          </a:p>
          <a:p>
            <a:r>
              <a:rPr lang="en-US" smtClean="0"/>
              <a:t>Service differentiation among retailers has also eroded. Many department stores have trimmed their services, whereas discounters have increased theirs. In addition, customers have become smarter and more price sensitive. They see no reason to pay more for identical brands, especially when service differences are shrinking. For all these reasons, many retailers today are rethinking their marketing strategies.</a:t>
            </a:r>
          </a:p>
          <a:p>
            <a:r>
              <a:rPr lang="en-US" smtClean="0"/>
              <a:t>As shown in Figure 13.1, retailers face major marketing decisions about </a:t>
            </a:r>
            <a:r>
              <a:rPr lang="en-US" i="1" smtClean="0"/>
              <a:t>segmentation and targeting</a:t>
            </a:r>
            <a:r>
              <a:rPr lang="en-US" smtClean="0"/>
              <a:t>, </a:t>
            </a:r>
            <a:r>
              <a:rPr lang="en-US" i="1" smtClean="0"/>
              <a:t>store differentiation and positioning</a:t>
            </a:r>
            <a:r>
              <a:rPr lang="en-US" smtClean="0"/>
              <a:t>, and the </a:t>
            </a:r>
            <a:r>
              <a:rPr lang="en-US" i="1" smtClean="0"/>
              <a:t>retail marketing mix</a:t>
            </a:r>
            <a:r>
              <a:rPr lang="en-US" smtClean="0"/>
              <a:t>.</a:t>
            </a:r>
          </a:p>
        </p:txBody>
      </p:sp>
      <p:sp>
        <p:nvSpPr>
          <p:cNvPr id="45059" name="Slide Number Placeholder 3"/>
          <p:cNvSpPr>
            <a:spLocks noGrp="1"/>
          </p:cNvSpPr>
          <p:nvPr>
            <p:ph type="sldNum" sz="quarter" idx="5"/>
          </p:nvPr>
        </p:nvSpPr>
        <p:spPr bwMode="auto">
          <a:noFill/>
          <a:ln>
            <a:miter lim="800000"/>
            <a:headEnd/>
            <a:tailEnd/>
          </a:ln>
        </p:spPr>
        <p:txBody>
          <a:bodyPr/>
          <a:lstStyle/>
          <a:p>
            <a:fld id="{7BC34FB8-0519-4D8E-8A21-7E65FDD9D42E}" type="slidenum">
              <a:rPr lang="en-US" smtClean="0">
                <a:latin typeface="Calibri" pitchFamily="34" charset="0"/>
                <a:ea typeface="ヒラギノ角ゴ Pro W3"/>
                <a:cs typeface="ヒラギノ角ゴ Pro W3"/>
              </a:rPr>
              <a:pPr/>
              <a:t>56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57</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58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p:txBody>
          <a:bodyPr>
            <a:normAutofit fontScale="47500" lnSpcReduction="20000"/>
          </a:bodyPr>
          <a:lstStyle/>
          <a:p>
            <a:pPr>
              <a:defRPr/>
            </a:pPr>
            <a:r>
              <a:rPr lang="en-US" dirty="0" smtClean="0">
                <a:ea typeface="ＭＳ Ｐゴシック" charset="-128"/>
              </a:rPr>
              <a:t>To that end</a:t>
            </a:r>
            <a:r>
              <a:rPr lang="x-none" smtClean="0">
                <a:ea typeface="ＭＳ Ｐゴシック" charset="-128"/>
              </a:rPr>
              <a:t>, more companies </a:t>
            </a:r>
            <a:r>
              <a:rPr lang="en-US" dirty="0" smtClean="0">
                <a:ea typeface="ＭＳ Ｐゴシック" charset="-128"/>
              </a:rPr>
              <a:t>today </a:t>
            </a:r>
            <a:r>
              <a:rPr lang="x-none" smtClean="0">
                <a:ea typeface="ＭＳ Ｐゴシック" charset="-128"/>
              </a:rPr>
              <a:t>are adopting the concept of </a:t>
            </a:r>
            <a:r>
              <a:rPr lang="x-none" b="1" smtClean="0">
                <a:ea typeface="ＭＳ Ｐゴシック" charset="-128"/>
              </a:rPr>
              <a:t>integrated marketing communications (IMC)</a:t>
            </a:r>
            <a:r>
              <a:rPr lang="x-none" smtClean="0">
                <a:ea typeface="ＭＳ Ｐゴシック" charset="-128"/>
              </a:rPr>
              <a:t>. Under this concept, as illustrated in Figure 14.1, the company carefully integrates its many communications channels to deliver a clear, consistent, and compelling message about the organization and its brands.</a:t>
            </a:r>
            <a:endParaRPr lang="en-US" dirty="0" smtClean="0">
              <a:ea typeface="ＭＳ Ｐゴシック" charset="-128"/>
            </a:endParaRPr>
          </a:p>
          <a:p>
            <a:pPr>
              <a:defRPr/>
            </a:pPr>
            <a:r>
              <a:rPr lang="en-US" dirty="0" smtClean="0">
                <a:ea typeface="ＭＳ Ｐゴシック" charset="-128"/>
              </a:rPr>
              <a:t>Integrated marketing communications calls for recognizing all touch points where the customer may encounter the company and its brands. Each contact with the brand will deliver a message—whether good, bad, or indifferent. The company’s goal should be to deliver a consistent and positive message at each contact. Integrated marketing communications ties together all of the company’s messages and images. Its television and print ads have the same message, look, and feel as its e-mail and personal selling communications. And its PR materials project the same image as its website, online social networks, or mobile marketing efforts. Often, different media play unique roles in attracting, informing, and persuading consumers; these roles must be carefully coordinated under the overall marketing communications plan.</a:t>
            </a:r>
          </a:p>
          <a:p>
            <a:pPr>
              <a:defRPr/>
            </a:pPr>
            <a:endParaRPr lang="en-US" dirty="0" smtClean="0">
              <a:ea typeface="ＭＳ Ｐゴシック" charset="-128"/>
            </a:endParaRPr>
          </a:p>
          <a:p>
            <a:pPr>
              <a:defRPr/>
            </a:pPr>
            <a:r>
              <a:rPr lang="x-none" smtClean="0">
                <a:ea typeface="ＭＳ Ｐゴシック" charset="-128"/>
              </a:rPr>
              <a:t>In the past, no one person or department was responsible for thinking through the communication roles of the various promotion tools and coordinating the promotion mix. To help implement integrated marketing communications, some companies have appointed a marketing communications director who has overall responsibility for the company’s communications efforts. This helps to produce better communications consistency and greater sales impact. It places the responsibility in someone’s hands—where none existed before—to unify the company’s image as it is shaped by thousands of company activities.</a:t>
            </a:r>
            <a:r>
              <a:rPr lang="x-none" b="1" smtClean="0">
                <a:ea typeface="ＭＳ Ｐゴシック" charset="-128"/>
              </a:rPr>
              <a:t> </a:t>
            </a:r>
            <a:endParaRPr lang="en-US" b="1" dirty="0" smtClean="0">
              <a:ea typeface="ＭＳ Ｐゴシック" charset="-128"/>
            </a:endParaRPr>
          </a:p>
          <a:p>
            <a:pPr>
              <a:defRPr/>
            </a:pPr>
            <a:endParaRPr lang="en-US" b="1" dirty="0" smtClean="0">
              <a:ea typeface="ＭＳ Ｐゴシック" charset="-128"/>
            </a:endParaRPr>
          </a:p>
          <a:p>
            <a:pPr>
              <a:defRPr/>
            </a:pPr>
            <a:r>
              <a:rPr lang="en-US" b="1" dirty="0" smtClean="0">
                <a:ea typeface="ＭＳ Ｐゴシック" charset="-128"/>
              </a:rPr>
              <a:t>A View of the Communication Process</a:t>
            </a:r>
          </a:p>
          <a:p>
            <a:pPr>
              <a:defRPr/>
            </a:pPr>
            <a:r>
              <a:rPr lang="x-none" smtClean="0">
                <a:ea typeface="ＭＳ Ｐゴシック" charset="-128"/>
              </a:rPr>
              <a:t>Integrated marketing communications involves identifying the target audience and shaping a well-coordinated promotional program to obtain the desired audience response. Too often, marketing communications focus on immediate awareness, image, or preference goals in the target market. But this approach to communication is too shortsighted. Today, marketers are moving toward viewing communications as </a:t>
            </a:r>
            <a:r>
              <a:rPr lang="x-none" i="1" smtClean="0">
                <a:ea typeface="ＭＳ Ｐゴシック" charset="-128"/>
              </a:rPr>
              <a:t>managing the customer relationship over time</a:t>
            </a:r>
            <a:r>
              <a:rPr lang="x-none" smtClean="0">
                <a:ea typeface="ＭＳ Ｐゴシック" charset="-128"/>
              </a:rPr>
              <a:t>.</a:t>
            </a:r>
            <a:endParaRPr lang="en-US" dirty="0" smtClean="0">
              <a:ea typeface="ＭＳ Ｐゴシック" charset="-128"/>
            </a:endParaRPr>
          </a:p>
          <a:p>
            <a:pPr>
              <a:defRPr/>
            </a:pPr>
            <a:r>
              <a:rPr lang="x-none" smtClean="0">
                <a:ea typeface="ＭＳ Ｐゴシック" charset="-128"/>
              </a:rPr>
              <a:t>Because customers differ, communications programs need to be developed for specific segments, niches, and even individuals. And, given the new interactive communications technologies, companies must ask not only “How can we reach our customers?” but also “How can we let our customers reach us?”</a:t>
            </a:r>
            <a:endParaRPr lang="en-US" dirty="0" smtClean="0">
              <a:ea typeface="ＭＳ Ｐゴシック" charset="-128"/>
            </a:endParaRPr>
          </a:p>
          <a:p>
            <a:pPr>
              <a:defRPr/>
            </a:pPr>
            <a:r>
              <a:rPr lang="x-none" smtClean="0">
                <a:ea typeface="ＭＳ Ｐゴシック" charset="-128"/>
              </a:rPr>
              <a:t>Thus, the communications process should start with an audit of all the potential touchpoints that target customers may have with the company and its brands. For example, someone purchasing a new phone plan may talk to others, see television </a:t>
            </a:r>
            <a:r>
              <a:rPr lang="en-US" dirty="0" smtClean="0">
                <a:ea typeface="ＭＳ Ｐゴシック" charset="-128"/>
              </a:rPr>
              <a:t>or magazine </a:t>
            </a:r>
            <a:r>
              <a:rPr lang="x-none" smtClean="0">
                <a:ea typeface="ＭＳ Ｐゴシック" charset="-128"/>
              </a:rPr>
              <a:t>ads, visit various </a:t>
            </a:r>
            <a:r>
              <a:rPr lang="en-US" dirty="0" smtClean="0">
                <a:ea typeface="ＭＳ Ｐゴシック" charset="-128"/>
              </a:rPr>
              <a:t>website</a:t>
            </a:r>
            <a:r>
              <a:rPr lang="x-none" smtClean="0">
                <a:ea typeface="ＭＳ Ｐゴシック" charset="-128"/>
              </a:rPr>
              <a:t>s for prices and reviews, and check out plans at Best Buy, Walmart, or a wireless provider’s kiosk or store. The marketer needs to assess what influence each communication experience will have at different stages of the buying process. This understanding helps marketers allocate their communication dollars more efficiently and effectively.</a:t>
            </a:r>
            <a:endParaRPr lang="en-US" dirty="0" smtClean="0">
              <a:ea typeface="ＭＳ Ｐゴシック" charset="-128"/>
            </a:endParaRPr>
          </a:p>
          <a:p>
            <a:pPr>
              <a:defRPr/>
            </a:pPr>
            <a:r>
              <a:rPr lang="x-none" smtClean="0">
                <a:ea typeface="ＭＳ Ｐゴシック" charset="-128"/>
              </a:rPr>
              <a:t>To communicate effectively, marketers need to understand how communication works. Communication involves the nine elements shown in figure 14.2. Two of these elements are the major parties in a communication—the </a:t>
            </a:r>
            <a:r>
              <a:rPr lang="x-none" i="1" smtClean="0">
                <a:ea typeface="ＭＳ Ｐゴシック" charset="-128"/>
              </a:rPr>
              <a:t>sender</a:t>
            </a:r>
            <a:r>
              <a:rPr lang="x-none" smtClean="0">
                <a:ea typeface="ＭＳ Ｐゴシック" charset="-128"/>
              </a:rPr>
              <a:t> and the </a:t>
            </a:r>
            <a:r>
              <a:rPr lang="x-none" i="1" smtClean="0">
                <a:ea typeface="ＭＳ Ｐゴシック" charset="-128"/>
              </a:rPr>
              <a:t>receiver</a:t>
            </a:r>
            <a:r>
              <a:rPr lang="x-none" smtClean="0">
                <a:ea typeface="ＭＳ Ｐゴシック" charset="-128"/>
              </a:rPr>
              <a:t>. Another two are the major communication tools—the </a:t>
            </a:r>
            <a:r>
              <a:rPr lang="x-none" i="1" smtClean="0">
                <a:ea typeface="ＭＳ Ｐゴシック" charset="-128"/>
              </a:rPr>
              <a:t>message</a:t>
            </a:r>
            <a:r>
              <a:rPr lang="x-none" smtClean="0">
                <a:ea typeface="ＭＳ Ｐゴシック" charset="-128"/>
              </a:rPr>
              <a:t> and the </a:t>
            </a:r>
            <a:r>
              <a:rPr lang="x-none" i="1" smtClean="0">
                <a:ea typeface="ＭＳ Ｐゴシック" charset="-128"/>
              </a:rPr>
              <a:t>media</a:t>
            </a:r>
            <a:r>
              <a:rPr lang="x-none" smtClean="0">
                <a:ea typeface="ＭＳ Ｐゴシック" charset="-128"/>
              </a:rPr>
              <a:t>. Four more are major communication functions—</a:t>
            </a:r>
            <a:r>
              <a:rPr lang="x-none" i="1" smtClean="0">
                <a:ea typeface="ＭＳ Ｐゴシック" charset="-128"/>
              </a:rPr>
              <a:t>encoding</a:t>
            </a:r>
            <a:r>
              <a:rPr lang="x-none" smtClean="0">
                <a:ea typeface="ＭＳ Ｐゴシック" charset="-128"/>
              </a:rPr>
              <a:t>, </a:t>
            </a:r>
            <a:r>
              <a:rPr lang="x-none" i="1" smtClean="0">
                <a:ea typeface="ＭＳ Ｐゴシック" charset="-128"/>
              </a:rPr>
              <a:t>decoding</a:t>
            </a:r>
            <a:r>
              <a:rPr lang="x-none" smtClean="0">
                <a:ea typeface="ＭＳ Ｐゴシック" charset="-128"/>
              </a:rPr>
              <a:t>, </a:t>
            </a:r>
            <a:r>
              <a:rPr lang="x-none" i="1" smtClean="0">
                <a:ea typeface="ＭＳ Ｐゴシック" charset="-128"/>
              </a:rPr>
              <a:t>response</a:t>
            </a:r>
            <a:r>
              <a:rPr lang="x-none" smtClean="0">
                <a:ea typeface="ＭＳ Ｐゴシック" charset="-128"/>
              </a:rPr>
              <a:t>, and </a:t>
            </a:r>
            <a:r>
              <a:rPr lang="x-none" i="1" smtClean="0">
                <a:ea typeface="ＭＳ Ｐゴシック" charset="-128"/>
              </a:rPr>
              <a:t>feedback</a:t>
            </a:r>
            <a:r>
              <a:rPr lang="x-none" smtClean="0">
                <a:ea typeface="ＭＳ Ｐゴシック" charset="-128"/>
              </a:rPr>
              <a:t>. The last element is </a:t>
            </a:r>
            <a:r>
              <a:rPr lang="x-none" i="1" smtClean="0">
                <a:ea typeface="ＭＳ Ｐゴシック" charset="-128"/>
              </a:rPr>
              <a:t>noise</a:t>
            </a:r>
            <a:r>
              <a:rPr lang="x-none" smtClean="0">
                <a:ea typeface="ＭＳ Ｐゴシック" charset="-128"/>
              </a:rPr>
              <a:t> in the system. Definitions of these elements follow and are applied to a McDonald’s “I’m lovin’ it” television commercial.</a:t>
            </a:r>
            <a:endParaRPr lang="en-US" dirty="0" smtClean="0">
              <a:ea typeface="ＭＳ Ｐゴシック" charset="-128"/>
            </a:endParaRPr>
          </a:p>
          <a:p>
            <a:pPr lvl="3">
              <a:defRPr/>
            </a:pPr>
            <a:r>
              <a:rPr lang="en-US" i="1" dirty="0" smtClean="0">
                <a:ea typeface="ＭＳ Ｐゴシック" charset="-128"/>
              </a:rPr>
              <a:t>Sender</a:t>
            </a:r>
            <a:r>
              <a:rPr lang="en-US" dirty="0" smtClean="0">
                <a:ea typeface="ＭＳ Ｐゴシック" charset="-128"/>
              </a:rPr>
              <a:t>: The </a:t>
            </a:r>
            <a:r>
              <a:rPr lang="en-US" i="1" dirty="0" smtClean="0">
                <a:ea typeface="ＭＳ Ｐゴシック" charset="-128"/>
              </a:rPr>
              <a:t>party sending the message</a:t>
            </a:r>
            <a:r>
              <a:rPr lang="en-US" dirty="0" smtClean="0">
                <a:ea typeface="ＭＳ Ｐゴシック" charset="-128"/>
              </a:rPr>
              <a:t> to another party—here, McDonald’s.</a:t>
            </a:r>
            <a:endParaRPr lang="en-US" sz="900" dirty="0" smtClean="0">
              <a:ea typeface="ＭＳ Ｐゴシック" charset="-128"/>
            </a:endParaRPr>
          </a:p>
          <a:p>
            <a:pPr>
              <a:defRPr/>
            </a:pPr>
            <a:r>
              <a:rPr lang="en-US" i="1" dirty="0" smtClean="0">
                <a:ea typeface="ＭＳ Ｐゴシック" charset="-128"/>
              </a:rPr>
              <a:t>Encoding</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process of </a:t>
            </a:r>
            <a:r>
              <a:rPr lang="en-US" i="1" dirty="0" smtClean="0">
                <a:ea typeface="ＭＳ Ｐゴシック" charset="-128"/>
              </a:rPr>
              <a:t>putting thought into symbolic form</a:t>
            </a:r>
            <a:r>
              <a:rPr lang="en-US" dirty="0" smtClean="0">
                <a:ea typeface="ＭＳ Ｐゴシック" charset="-128"/>
              </a:rPr>
              <a:t>—for example, McDonald’s ad agency assembles words, sounds, and illustrations into a TV advertisement that will convey the intended message.</a:t>
            </a:r>
            <a:endParaRPr lang="en-US" sz="900" dirty="0" smtClean="0">
              <a:ea typeface="ＭＳ Ｐゴシック" charset="-128"/>
            </a:endParaRPr>
          </a:p>
          <a:p>
            <a:pPr>
              <a:defRPr/>
            </a:pPr>
            <a:r>
              <a:rPr lang="en-US" i="1" dirty="0" smtClean="0">
                <a:ea typeface="ＭＳ Ｐゴシック" charset="-128"/>
              </a:rPr>
              <a:t>Message</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a:t>
            </a:r>
            <a:r>
              <a:rPr lang="en-US" i="1" dirty="0" smtClean="0">
                <a:ea typeface="ＭＳ Ｐゴシック" charset="-128"/>
              </a:rPr>
              <a:t>set of symbols</a:t>
            </a:r>
            <a:r>
              <a:rPr lang="en-US" dirty="0" smtClean="0">
                <a:ea typeface="ＭＳ Ｐゴシック" charset="-128"/>
              </a:rPr>
              <a:t> that the sender transmits—the actual McDonald’s ad.</a:t>
            </a:r>
            <a:endParaRPr lang="en-US" sz="900" dirty="0" smtClean="0">
              <a:ea typeface="ＭＳ Ｐゴシック" charset="-128"/>
            </a:endParaRPr>
          </a:p>
          <a:p>
            <a:pPr>
              <a:defRPr/>
            </a:pPr>
            <a:r>
              <a:rPr lang="en-US" i="1" dirty="0" smtClean="0">
                <a:ea typeface="ＭＳ Ｐゴシック" charset="-128"/>
              </a:rPr>
              <a:t>Media</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a:t>
            </a:r>
            <a:r>
              <a:rPr lang="en-US" i="1" dirty="0" smtClean="0">
                <a:ea typeface="ＭＳ Ｐゴシック" charset="-128"/>
              </a:rPr>
              <a:t>communication channels</a:t>
            </a:r>
            <a:r>
              <a:rPr lang="en-US" dirty="0" smtClean="0">
                <a:ea typeface="ＭＳ Ｐゴシック" charset="-128"/>
              </a:rPr>
              <a:t> through which the message moves from the sender to the receiver—in this case, television and the specific television programs that McDonald’s selects.</a:t>
            </a:r>
            <a:endParaRPr lang="en-US" sz="900" dirty="0" smtClean="0">
              <a:ea typeface="ＭＳ Ｐゴシック" charset="-128"/>
            </a:endParaRPr>
          </a:p>
          <a:p>
            <a:pPr>
              <a:defRPr/>
            </a:pPr>
            <a:r>
              <a:rPr lang="en-US" i="1" dirty="0" smtClean="0">
                <a:ea typeface="ＭＳ Ｐゴシック" charset="-128"/>
              </a:rPr>
              <a:t>Decoding</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process by which the receiver </a:t>
            </a:r>
            <a:r>
              <a:rPr lang="en-US" i="1" dirty="0" smtClean="0">
                <a:ea typeface="ＭＳ Ｐゴシック" charset="-128"/>
              </a:rPr>
              <a:t>assigns meaning to the symbols</a:t>
            </a:r>
            <a:r>
              <a:rPr lang="en-US" dirty="0" smtClean="0">
                <a:ea typeface="ＭＳ Ｐゴシック" charset="-128"/>
              </a:rPr>
              <a:t> encoded by the sender—a consumer watches the McDonald’s commercial and interprets the words and images it contains.</a:t>
            </a:r>
            <a:endParaRPr lang="en-US" sz="900" dirty="0" smtClean="0">
              <a:ea typeface="ＭＳ Ｐゴシック" charset="-128"/>
            </a:endParaRPr>
          </a:p>
          <a:p>
            <a:pPr>
              <a:defRPr/>
            </a:pPr>
            <a:r>
              <a:rPr lang="en-US" i="1" dirty="0" smtClean="0">
                <a:ea typeface="ＭＳ Ｐゴシック" charset="-128"/>
              </a:rPr>
              <a:t>Receiver</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a:t>
            </a:r>
            <a:r>
              <a:rPr lang="en-US" i="1" dirty="0" smtClean="0">
                <a:ea typeface="ＭＳ Ｐゴシック" charset="-128"/>
              </a:rPr>
              <a:t>party receiving the message</a:t>
            </a:r>
            <a:r>
              <a:rPr lang="en-US" dirty="0" smtClean="0">
                <a:ea typeface="ＭＳ Ｐゴシック" charset="-128"/>
              </a:rPr>
              <a:t> sent by another party—the customer who watches the McDonald’s ad.</a:t>
            </a:r>
            <a:endParaRPr lang="en-US" sz="900" dirty="0" smtClean="0">
              <a:ea typeface="ＭＳ Ｐゴシック" charset="-128"/>
            </a:endParaRPr>
          </a:p>
          <a:p>
            <a:pPr>
              <a:defRPr/>
            </a:pPr>
            <a:r>
              <a:rPr lang="en-US" i="1" dirty="0" smtClean="0">
                <a:ea typeface="ＭＳ Ｐゴシック" charset="-128"/>
              </a:rPr>
              <a:t>Response</a:t>
            </a:r>
            <a:r>
              <a:rPr lang="en-US" dirty="0" smtClean="0">
                <a:ea typeface="ＭＳ Ｐゴシック" charset="-128"/>
              </a:rPr>
              <a:t>: The </a:t>
            </a:r>
            <a:r>
              <a:rPr lang="en-US" i="1" dirty="0" smtClean="0">
                <a:ea typeface="ＭＳ Ｐゴシック" charset="-128"/>
              </a:rPr>
              <a:t>reactions of the receiver</a:t>
            </a:r>
            <a:r>
              <a:rPr lang="en-US" dirty="0" smtClean="0">
                <a:ea typeface="ＭＳ Ｐゴシック" charset="-128"/>
              </a:rPr>
              <a:t> after being exposed to the message—any of hundreds of possible responses, such as the consumer likes McDonald’s better, is more likely to eat at McDonald’s next time, hums the “I’m lovin’ it” jingle, or does nothing.</a:t>
            </a:r>
            <a:endParaRPr lang="en-US" sz="900" dirty="0" smtClean="0">
              <a:ea typeface="ＭＳ Ｐゴシック" charset="-128"/>
            </a:endParaRPr>
          </a:p>
          <a:p>
            <a:pPr>
              <a:defRPr/>
            </a:pPr>
            <a:r>
              <a:rPr lang="en-US" i="1" dirty="0" smtClean="0">
                <a:ea typeface="ＭＳ Ｐゴシック" charset="-128"/>
              </a:rPr>
              <a:t>Feedback</a:t>
            </a:r>
            <a:r>
              <a:rPr lang="en-US" dirty="0" smtClean="0">
                <a:ea typeface="ＭＳ Ｐゴシック" charset="-128"/>
              </a:rPr>
              <a:t>: The part of the </a:t>
            </a:r>
            <a:r>
              <a:rPr lang="en-US" i="1" dirty="0" smtClean="0">
                <a:ea typeface="ＭＳ Ｐゴシック" charset="-128"/>
              </a:rPr>
              <a:t>receiver’s response communicated back to the sender</a:t>
            </a:r>
            <a:r>
              <a:rPr lang="en-US" dirty="0" smtClean="0">
                <a:ea typeface="ＭＳ Ｐゴシック" charset="-128"/>
              </a:rPr>
              <a:t>—McDonald’s research shows that consumers are either struck by and remember the ad or they write or call McDonald’s, praising or criticizing the ad or its products.</a:t>
            </a:r>
            <a:endParaRPr lang="en-US" sz="900" dirty="0" smtClean="0">
              <a:ea typeface="ＭＳ Ｐゴシック" charset="-128"/>
            </a:endParaRPr>
          </a:p>
          <a:p>
            <a:pPr>
              <a:defRPr/>
            </a:pPr>
            <a:r>
              <a:rPr lang="en-US" i="1" dirty="0" smtClean="0">
                <a:ea typeface="ＭＳ Ｐゴシック" charset="-128"/>
              </a:rPr>
              <a:t>Noise</a:t>
            </a:r>
            <a:r>
              <a:rPr lang="en-US" dirty="0" smtClean="0">
                <a:ea typeface="ＭＳ Ｐゴシック" charset="-128"/>
              </a:rPr>
              <a:t>: The </a:t>
            </a:r>
            <a:r>
              <a:rPr lang="en-US" i="1" dirty="0" smtClean="0">
                <a:ea typeface="ＭＳ Ｐゴシック" charset="-128"/>
              </a:rPr>
              <a:t>unplanned static or distortion</a:t>
            </a:r>
            <a:r>
              <a:rPr lang="en-US" dirty="0" smtClean="0">
                <a:ea typeface="ＭＳ Ｐゴシック" charset="-128"/>
              </a:rPr>
              <a:t> during the communication process, which results in the receiver getting a different message than the one the sender sent—the consumer is distracted while watching the commercial and misses its key points.</a:t>
            </a:r>
            <a:endParaRPr lang="en-US" sz="900" dirty="0" smtClean="0">
              <a:ea typeface="ＭＳ Ｐゴシック" charset="-128"/>
            </a:endParaRPr>
          </a:p>
          <a:p>
            <a:pPr>
              <a:defRPr/>
            </a:pPr>
            <a:r>
              <a:rPr lang="en-US" dirty="0" smtClean="0">
                <a:ea typeface="ＭＳ Ｐゴシック" charset="-128"/>
              </a:rPr>
              <a:t> </a:t>
            </a:r>
            <a:endParaRPr lang="en-US" sz="900" dirty="0" smtClean="0">
              <a:ea typeface="ＭＳ Ｐゴシック" charset="-128"/>
            </a:endParaRPr>
          </a:p>
          <a:p>
            <a:pPr>
              <a:defRPr/>
            </a:pPr>
            <a:r>
              <a:rPr lang="x-none" smtClean="0">
                <a:ea typeface="ＭＳ Ｐゴシック" charset="-128"/>
              </a:rPr>
              <a:t>For a message to be effective, the sender’s encoding process must mesh with the receiver’s decoding process. The best messages consist of words and other symbols that are familiar to the receiver. The more the sender’s field of experience overlaps with that of the receiver, the more effective the message is likely to be. Marketing communicators may not always </a:t>
            </a:r>
            <a:r>
              <a:rPr lang="x-none" i="1" smtClean="0">
                <a:ea typeface="ＭＳ Ｐゴシック" charset="-128"/>
              </a:rPr>
              <a:t>share</a:t>
            </a:r>
            <a:r>
              <a:rPr lang="x-none" smtClean="0">
                <a:ea typeface="ＭＳ Ｐゴシック" charset="-128"/>
              </a:rPr>
              <a:t> their customer’s field of experience. For example, an advertising copywriter from one socioeconomic level might create ads for customers from another level—say, wealthy business owners. However, to communicate effectively, the marketing communicator must </a:t>
            </a:r>
            <a:r>
              <a:rPr lang="x-none" i="1" smtClean="0">
                <a:ea typeface="ＭＳ Ｐゴシック" charset="-128"/>
              </a:rPr>
              <a:t>understand</a:t>
            </a:r>
            <a:r>
              <a:rPr lang="x-none" smtClean="0">
                <a:ea typeface="ＭＳ Ｐゴシック" charset="-128"/>
              </a:rPr>
              <a:t> the customer’s field of experience.</a:t>
            </a:r>
            <a:endParaRPr lang="en-US" dirty="0" smtClean="0">
              <a:ea typeface="ＭＳ Ｐゴシック" charset="-128"/>
            </a:endParaRPr>
          </a:p>
          <a:p>
            <a:pPr>
              <a:defRPr/>
            </a:pPr>
            <a:r>
              <a:rPr lang="x-none" smtClean="0">
                <a:ea typeface="ＭＳ Ｐゴシック" charset="-128"/>
              </a:rPr>
              <a:t>This model points out several key factors in good communication. Senders need to know what audiences they wish to reach and what responses they want. They must be good at encoding messages that take into account how the target audience decodes them. They must send messages through media that reach target audiences, and they must develop feedback channels so that they can assess an audience’s response to the message.</a:t>
            </a:r>
            <a:r>
              <a:rPr lang="en-US" dirty="0" smtClean="0">
                <a:ea typeface="ＭＳ Ｐゴシック" charset="-128"/>
              </a:rPr>
              <a:t> Also, in today’s interactive media environment, companies must be prepared to “flip” the communications process—to become good receivers of and responders to messages sent by consumers.</a:t>
            </a:r>
          </a:p>
          <a:p>
            <a:pPr>
              <a:defRPr/>
            </a:pPr>
            <a:endParaRPr lang="en-US" dirty="0" smtClean="0">
              <a:ea typeface="ＭＳ Ｐゴシック" charset="-128"/>
            </a:endParaRPr>
          </a:p>
          <a:p>
            <a:pPr>
              <a:defRPr/>
            </a:pPr>
            <a:endParaRPr lang="en-US" dirty="0" smtClean="0">
              <a:ea typeface="ＭＳ Ｐゴシック" charset="-128"/>
            </a:endParaRPr>
          </a:p>
        </p:txBody>
      </p:sp>
      <p:sp>
        <p:nvSpPr>
          <p:cNvPr id="34819" name="Slide Number Placeholder 3"/>
          <p:cNvSpPr>
            <a:spLocks noGrp="1"/>
          </p:cNvSpPr>
          <p:nvPr>
            <p:ph type="sldNum" sz="quarter" idx="5"/>
          </p:nvPr>
        </p:nvSpPr>
        <p:spPr bwMode="auto">
          <a:noFill/>
          <a:ln>
            <a:miter lim="800000"/>
            <a:headEnd/>
            <a:tailEnd/>
          </a:ln>
        </p:spPr>
        <p:txBody>
          <a:bodyPr/>
          <a:lstStyle/>
          <a:p>
            <a:fld id="{090BC0E8-A9B6-4FE8-8BFB-74B1DDAE0C0C}" type="slidenum">
              <a:rPr lang="en-US" smtClean="0">
                <a:latin typeface="Calibri" pitchFamily="34" charset="0"/>
                <a:ea typeface="ヒラギノ角ゴ Pro W3"/>
                <a:cs typeface="ヒラギノ角ゴ Pro W3"/>
              </a:rPr>
              <a:pPr/>
              <a:t>59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9A79728-73C9-4DDC-B909-2749D71C904E}" type="slidenum">
              <a:rPr lang="en-US" smtClean="0"/>
              <a:pPr/>
              <a:t>60</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8D68D63C-15F2-45F4-A30F-F0A981CAD3E8}" type="slidenum">
              <a:rPr lang="en-US" smtClean="0"/>
              <a:pPr/>
              <a:t>61</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62F314F2-5E3A-4437-A5C6-C2E8B67AE353}" type="slidenum">
              <a:rPr lang="en-US" smtClean="0"/>
              <a:pPr/>
              <a:t>62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63</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64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mn-cs"/>
              </a:rPr>
              <a:t>Marketing management must make four important decisions when developing an advertising program (see Figure 15.1): </a:t>
            </a:r>
            <a:r>
              <a:rPr lang="x-none" sz="1200" i="1" kern="1200" smtClean="0">
                <a:solidFill>
                  <a:schemeClr val="tx1"/>
                </a:solidFill>
                <a:effectLst/>
                <a:latin typeface="+mn-lt"/>
                <a:ea typeface="ＭＳ Ｐゴシック" charset="-128"/>
                <a:cs typeface="+mn-cs"/>
              </a:rPr>
              <a:t>setting advertising objectives</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setting the advertising budget</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developing advertising strategy</a:t>
            </a:r>
            <a:r>
              <a:rPr lang="x-none" sz="1200" kern="1200" smtClean="0">
                <a:solidFill>
                  <a:schemeClr val="tx1"/>
                </a:solidFill>
                <a:effectLst/>
                <a:latin typeface="+mn-lt"/>
                <a:ea typeface="ＭＳ Ｐゴシック" charset="-128"/>
                <a:cs typeface="+mn-cs"/>
              </a:rPr>
              <a:t> (</a:t>
            </a:r>
            <a:r>
              <a:rPr lang="x-none" sz="1200" i="1" kern="1200" smtClean="0">
                <a:solidFill>
                  <a:schemeClr val="tx1"/>
                </a:solidFill>
                <a:effectLst/>
                <a:latin typeface="+mn-lt"/>
                <a:ea typeface="ＭＳ Ｐゴシック" charset="-128"/>
                <a:cs typeface="+mn-cs"/>
              </a:rPr>
              <a:t>message decisions</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media decisions</a:t>
            </a:r>
            <a:r>
              <a:rPr lang="x-none" sz="1200" kern="1200" smtClean="0">
                <a:solidFill>
                  <a:schemeClr val="tx1"/>
                </a:solidFill>
                <a:effectLst/>
                <a:latin typeface="+mn-lt"/>
                <a:ea typeface="ＭＳ Ｐゴシック" charset="-128"/>
                <a:cs typeface="+mn-cs"/>
              </a:rPr>
              <a:t>), and </a:t>
            </a:r>
            <a:r>
              <a:rPr lang="x-none" sz="1200" i="1" kern="1200" smtClean="0">
                <a:solidFill>
                  <a:schemeClr val="tx1"/>
                </a:solidFill>
                <a:effectLst/>
                <a:latin typeface="+mn-lt"/>
                <a:ea typeface="ＭＳ Ｐゴシック" charset="-128"/>
                <a:cs typeface="+mn-cs"/>
              </a:rPr>
              <a:t>evaluating advertising campaigns</a:t>
            </a:r>
            <a:r>
              <a:rPr lang="x-none" sz="1200" kern="1200" smtClean="0">
                <a:solidFill>
                  <a:schemeClr val="tx1"/>
                </a:solidFill>
                <a:effectLst/>
                <a:latin typeface="+mn-lt"/>
                <a:ea typeface="ＭＳ Ｐゴシック" charset="-128"/>
                <a:cs typeface="+mn-cs"/>
              </a:rPr>
              <a:t>.</a:t>
            </a:r>
            <a:endParaRPr lang="en-US" sz="1200" kern="1200" dirty="0" smtClean="0">
              <a:solidFill>
                <a:schemeClr val="tx1"/>
              </a:solidFill>
              <a:effectLst/>
              <a:latin typeface="+mn-lt"/>
              <a:ea typeface="ＭＳ Ｐゴシック" charset="-128"/>
              <a:cs typeface="+mn-cs"/>
            </a:endParaRPr>
          </a:p>
          <a:p>
            <a:endParaRPr lang="en-US" dirty="0" smtClean="0"/>
          </a:p>
        </p:txBody>
      </p:sp>
      <p:sp>
        <p:nvSpPr>
          <p:cNvPr id="20484" name="Slide Number Placeholder 3"/>
          <p:cNvSpPr>
            <a:spLocks noGrp="1"/>
          </p:cNvSpPr>
          <p:nvPr>
            <p:ph type="sldNum" sz="quarter" idx="5"/>
          </p:nvPr>
        </p:nvSpPr>
        <p:spPr bwMode="auto">
          <a:noFill/>
          <a:ln>
            <a:miter lim="800000"/>
            <a:headEnd/>
            <a:tailEnd/>
          </a:ln>
        </p:spPr>
        <p:txBody>
          <a:bodyPr/>
          <a:lstStyle/>
          <a:p>
            <a:fld id="{6D3F5762-00DF-4123-B46A-1896B613C0B3}" type="slidenum">
              <a:rPr lang="en-US"/>
              <a:pPr/>
              <a:t>65</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66</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67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69</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70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We define </a:t>
            </a:r>
            <a:r>
              <a:rPr lang="en-US" sz="1200" b="1" kern="1200" dirty="0" smtClean="0">
                <a:solidFill>
                  <a:schemeClr val="tx1"/>
                </a:solidFill>
                <a:effectLst/>
                <a:latin typeface="+mn-lt"/>
                <a:ea typeface="ＭＳ Ｐゴシック" charset="-128"/>
                <a:cs typeface="ＭＳ Ｐゴシック" charset="-128"/>
              </a:rPr>
              <a:t>sales force management</a:t>
            </a:r>
            <a:r>
              <a:rPr lang="en-US" sz="1200" kern="1200" dirty="0" smtClean="0">
                <a:solidFill>
                  <a:schemeClr val="tx1"/>
                </a:solidFill>
                <a:effectLst/>
                <a:latin typeface="+mn-lt"/>
                <a:ea typeface="ＭＳ Ｐゴシック" charset="-128"/>
                <a:cs typeface="ＭＳ Ｐゴシック" charset="-128"/>
              </a:rPr>
              <a:t> as analyzing, planning, implementing, and controlling sales force activities. It includes designing sales force strategy and structure, as well as recruiting, selecting, training, compensating, supervising, and evaluating the firm’s salespeople. These major sales force management decisions are shown in Figure 16.1 and discussed in the following sections.</a:t>
            </a:r>
          </a:p>
          <a:p>
            <a:endParaRPr lang="en-US" dirty="0" smtClean="0"/>
          </a:p>
        </p:txBody>
      </p:sp>
      <p:sp>
        <p:nvSpPr>
          <p:cNvPr id="24580" name="Slide Number Placeholder 3"/>
          <p:cNvSpPr>
            <a:spLocks noGrp="1"/>
          </p:cNvSpPr>
          <p:nvPr>
            <p:ph type="sldNum" sz="quarter" idx="5"/>
          </p:nvPr>
        </p:nvSpPr>
        <p:spPr bwMode="auto">
          <a:noFill/>
          <a:ln>
            <a:miter lim="800000"/>
            <a:headEnd/>
            <a:tailEnd/>
          </a:ln>
        </p:spPr>
        <p:txBody>
          <a:bodyPr/>
          <a:lstStyle/>
          <a:p>
            <a:fld id="{1597E99E-C912-4BDD-BBE7-F4733E666ED8}" type="slidenum">
              <a:rPr lang="en-US"/>
              <a:pPr/>
              <a:t>71</a:t>
            </a:fld>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72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73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The </a:t>
            </a:r>
            <a:r>
              <a:rPr lang="en-US" sz="1200" b="1" kern="1200" dirty="0" smtClean="0">
                <a:solidFill>
                  <a:schemeClr val="tx1"/>
                </a:solidFill>
                <a:effectLst/>
                <a:latin typeface="+mn-lt"/>
                <a:ea typeface="ＭＳ Ｐゴシック" charset="-128"/>
                <a:cs typeface="ＭＳ Ｐゴシック" charset="-128"/>
              </a:rPr>
              <a:t>selling process</a:t>
            </a:r>
            <a:r>
              <a:rPr lang="en-US" sz="1200" kern="1200" dirty="0" smtClean="0">
                <a:solidFill>
                  <a:schemeClr val="tx1"/>
                </a:solidFill>
                <a:effectLst/>
                <a:latin typeface="+mn-lt"/>
                <a:ea typeface="ＭＳ Ｐゴシック" charset="-128"/>
                <a:cs typeface="ＭＳ Ｐゴシック" charset="-128"/>
              </a:rPr>
              <a:t> consists of several steps that salespeople must master. These steps focus on the goal of getting new customers and obtaining orders from them. However, most salespeople spend much of their time maintaining existing accounts and building long-term customer </a:t>
            </a:r>
            <a:r>
              <a:rPr lang="en-US" sz="1200" i="1" kern="1200" dirty="0" smtClean="0">
                <a:solidFill>
                  <a:schemeClr val="tx1"/>
                </a:solidFill>
                <a:effectLst/>
                <a:latin typeface="+mn-lt"/>
                <a:ea typeface="ＭＳ Ｐゴシック" charset="-128"/>
                <a:cs typeface="ＭＳ Ｐゴシック" charset="-128"/>
              </a:rPr>
              <a:t>relationships</a:t>
            </a:r>
            <a:r>
              <a:rPr lang="en-US" sz="1200" kern="1200" dirty="0" smtClean="0">
                <a:solidFill>
                  <a:schemeClr val="tx1"/>
                </a:solidFill>
                <a:effectLst/>
                <a:latin typeface="+mn-lt"/>
                <a:ea typeface="ＭＳ Ｐゴシック" charset="-128"/>
                <a:cs typeface="ＭＳ Ｐゴシック" charset="-128"/>
              </a:rPr>
              <a:t>. We will discuss the relationship aspect of the personal selling process in a later section.</a:t>
            </a:r>
          </a:p>
          <a:p>
            <a:r>
              <a:rPr lang="en-US" sz="1200" b="1" kern="1200" dirty="0" smtClean="0">
                <a:solidFill>
                  <a:schemeClr val="tx1"/>
                </a:solidFill>
                <a:effectLst/>
                <a:latin typeface="+mn-lt"/>
                <a:ea typeface="ＭＳ Ｐゴシック" charset="-128"/>
                <a:cs typeface="ＭＳ Ｐゴシック" charset="-128"/>
              </a:rPr>
              <a:t>Steps in the Selling Process</a:t>
            </a:r>
          </a:p>
          <a:p>
            <a:r>
              <a:rPr lang="en-US" sz="1200" kern="1200" dirty="0" smtClean="0">
                <a:solidFill>
                  <a:schemeClr val="tx1"/>
                </a:solidFill>
                <a:effectLst/>
                <a:latin typeface="+mn-lt"/>
                <a:ea typeface="ＭＳ Ｐゴシック" charset="-128"/>
                <a:cs typeface="ＭＳ Ｐゴシック" charset="-128"/>
              </a:rPr>
              <a:t>As shown in Figure 16.3, the selling process consists of seven steps: prospecting and qualifying, preapproach, approach, presentation and demonstration, handling objections, closing, and follow-up.</a:t>
            </a:r>
          </a:p>
          <a:p>
            <a:endParaRPr lang="en-US" sz="1200" kern="1200" dirty="0">
              <a:solidFill>
                <a:schemeClr val="tx1"/>
              </a:solidFill>
              <a:effectLst/>
              <a:latin typeface="+mn-lt"/>
              <a:ea typeface="ＭＳ Ｐゴシック" charset="-128"/>
              <a:cs typeface="ＭＳ Ｐゴシック"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A84C4B7A-5CC9-4C5E-BBE1-B9D045034BA3}" type="slidenum">
              <a:rPr lang="en-US"/>
              <a:pPr/>
              <a:t>74</a:t>
            </a:fld>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75</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76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78</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79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The major forms of direct marketing—as shown in Figure 17.1—are face-to-face or personal selling, direct-mail marketing, catalog marketing, telemarketing, direct-response television (DRTV) marketing, kiosk marketing, and online marketing. We examined personal selling in depth in Chapter 16. Here, we look into the other forms of direct marketing.</a:t>
            </a:r>
          </a:p>
          <a:p>
            <a:endParaRPr lang="en-US" dirty="0" smtClean="0">
              <a:ea typeface="ＭＳ Ｐゴシック" pitchFamily="-65" charset="-128"/>
            </a:endParaRPr>
          </a:p>
        </p:txBody>
      </p:sp>
      <p:sp>
        <p:nvSpPr>
          <p:cNvPr id="27652" name="Slide Number Placeholder 3"/>
          <p:cNvSpPr>
            <a:spLocks noGrp="1"/>
          </p:cNvSpPr>
          <p:nvPr>
            <p:ph type="sldNum" sz="quarter" idx="5"/>
          </p:nvPr>
        </p:nvSpPr>
        <p:spPr bwMode="auto">
          <a:noFill/>
          <a:ln>
            <a:miter lim="800000"/>
            <a:headEnd/>
            <a:tailEnd/>
          </a:ln>
        </p:spPr>
        <p:txBody>
          <a:bodyPr/>
          <a:lstStyle/>
          <a:p>
            <a:fld id="{DA72E19D-37C1-4538-8046-909BDD760C33}" type="slidenum">
              <a:rPr lang="en-US"/>
              <a:pPr/>
              <a:t>80</a:t>
            </a:fld>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81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82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84</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85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In this chapter, we examine competitive marketing strategies—how companies analyze their competitors and develop successful, customer value-based strategies for building and maintaining profitable customer relationships. The first step is </a:t>
            </a:r>
            <a:r>
              <a:rPr lang="en-US" sz="1200" b="1" kern="1200" dirty="0" smtClean="0">
                <a:solidFill>
                  <a:schemeClr val="tx1"/>
                </a:solidFill>
                <a:effectLst/>
                <a:latin typeface="+mn-lt"/>
                <a:ea typeface="ＭＳ Ｐゴシック" pitchFamily="-65" charset="-128"/>
                <a:cs typeface="+mn-cs"/>
              </a:rPr>
              <a:t>competitor analysis</a:t>
            </a:r>
            <a:r>
              <a:rPr lang="en-US" sz="1200" kern="1200" dirty="0" smtClean="0">
                <a:solidFill>
                  <a:schemeClr val="tx1"/>
                </a:solidFill>
                <a:effectLst/>
                <a:latin typeface="+mn-lt"/>
                <a:ea typeface="ＭＳ Ｐゴシック" pitchFamily="-65" charset="-128"/>
                <a:cs typeface="+mn-cs"/>
              </a:rPr>
              <a:t>, the process of identifying, assessing, and selecting key competitors. The second step is developing </a:t>
            </a:r>
            <a:r>
              <a:rPr lang="en-US" sz="1200" b="1" kern="1200" dirty="0" smtClean="0">
                <a:solidFill>
                  <a:schemeClr val="tx1"/>
                </a:solidFill>
                <a:effectLst/>
                <a:latin typeface="+mn-lt"/>
                <a:ea typeface="ＭＳ Ｐゴシック" pitchFamily="-65" charset="-128"/>
                <a:cs typeface="+mn-cs"/>
              </a:rPr>
              <a:t>competitive marketing strategies</a:t>
            </a:r>
            <a:r>
              <a:rPr lang="en-US" sz="1200" kern="1200" dirty="0" smtClean="0">
                <a:solidFill>
                  <a:schemeClr val="tx1"/>
                </a:solidFill>
                <a:effectLst/>
                <a:latin typeface="+mn-lt"/>
                <a:ea typeface="ＭＳ Ｐゴシック" pitchFamily="-65" charset="-128"/>
                <a:cs typeface="+mn-cs"/>
              </a:rPr>
              <a:t> that strongly position the company against competitors and give it the greatest possible competitive advantage.</a:t>
            </a:r>
          </a:p>
          <a:p>
            <a:r>
              <a:rPr lang="en-US" sz="1200" kern="1200" dirty="0" smtClean="0">
                <a:solidFill>
                  <a:schemeClr val="tx1"/>
                </a:solidFill>
                <a:effectLst/>
                <a:latin typeface="+mn-lt"/>
                <a:ea typeface="ＭＳ Ｐゴシック" pitchFamily="-65" charset="-128"/>
                <a:cs typeface="+mn-cs"/>
              </a:rPr>
              <a:t>To plan effective marketing strategies, a company needs to find out all it can about its competitors. It must constantly compare its marketing strategies, products, prices, channels, and promotions with those of close competitors. In this way, the company can find areas of potential competitive advantage and disadvantage. As shown in Figure 18.1, competitor analysis involves first identifying and assessing competitors and then selecting which competitors to attack or avoid.</a:t>
            </a:r>
            <a:endParaRPr lang="en-US" sz="1200" kern="1200" dirty="0">
              <a:solidFill>
                <a:schemeClr val="tx1"/>
              </a:solidFill>
              <a:effectLst/>
              <a:latin typeface="+mn-lt"/>
              <a:ea typeface="ＭＳ Ｐゴシック" pitchFamily="-65" charset="-128"/>
              <a:cs typeface="+mn-cs"/>
            </a:endParaRPr>
          </a:p>
        </p:txBody>
      </p:sp>
      <p:sp>
        <p:nvSpPr>
          <p:cNvPr id="22532" name="Slide Number Placeholder 3"/>
          <p:cNvSpPr>
            <a:spLocks noGrp="1"/>
          </p:cNvSpPr>
          <p:nvPr>
            <p:ph type="sldNum" sz="quarter" idx="5"/>
          </p:nvPr>
        </p:nvSpPr>
        <p:spPr bwMode="auto">
          <a:noFill/>
          <a:ln>
            <a:miter lim="800000"/>
            <a:headEnd/>
            <a:tailEnd/>
          </a:ln>
        </p:spPr>
        <p:txBody>
          <a:bodyPr/>
          <a:lstStyle/>
          <a:p>
            <a:fld id="{0C5E8B32-E24B-430D-AA57-E5BCFF5846AB}" type="slidenum">
              <a:rPr lang="en-US"/>
              <a:pPr/>
              <a:t>86</a:t>
            </a:fld>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87</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88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mn-cs"/>
              </a:rPr>
              <a:t>Deciding How to Enter the Market</a:t>
            </a:r>
          </a:p>
          <a:p>
            <a:r>
              <a:rPr lang="en-US" sz="1200" kern="1200" dirty="0" smtClean="0">
                <a:solidFill>
                  <a:schemeClr val="tx1"/>
                </a:solidFill>
                <a:effectLst/>
                <a:latin typeface="+mn-lt"/>
                <a:ea typeface="ＭＳ Ｐゴシック" charset="-128"/>
                <a:cs typeface="+mn-cs"/>
              </a:rPr>
              <a:t>Once a company has decided to sell in a foreign country, it must determine the best mode of entry. Its choices are </a:t>
            </a:r>
            <a:r>
              <a:rPr lang="en-US" sz="1200" i="1" kern="1200" dirty="0" smtClean="0">
                <a:solidFill>
                  <a:schemeClr val="tx1"/>
                </a:solidFill>
                <a:effectLst/>
                <a:latin typeface="+mn-lt"/>
                <a:ea typeface="ＭＳ Ｐゴシック" charset="-128"/>
                <a:cs typeface="+mn-cs"/>
              </a:rPr>
              <a:t>exporting</a:t>
            </a:r>
            <a:r>
              <a:rPr lang="en-US" sz="1200" kern="1200" dirty="0" smtClean="0">
                <a:solidFill>
                  <a:schemeClr val="tx1"/>
                </a:solidFill>
                <a:effectLst/>
                <a:latin typeface="+mn-lt"/>
                <a:ea typeface="ＭＳ Ｐゴシック" charset="-128"/>
                <a:cs typeface="+mn-cs"/>
              </a:rPr>
              <a:t>, </a:t>
            </a:r>
            <a:r>
              <a:rPr lang="en-US" sz="1200" i="1" kern="1200" dirty="0" smtClean="0">
                <a:solidFill>
                  <a:schemeClr val="tx1"/>
                </a:solidFill>
                <a:effectLst/>
                <a:latin typeface="+mn-lt"/>
                <a:ea typeface="ＭＳ Ｐゴシック" charset="-128"/>
                <a:cs typeface="+mn-cs"/>
              </a:rPr>
              <a:t>joint venturing</a:t>
            </a:r>
            <a:r>
              <a:rPr lang="en-US" sz="1200" kern="1200" dirty="0" smtClean="0">
                <a:solidFill>
                  <a:schemeClr val="tx1"/>
                </a:solidFill>
                <a:effectLst/>
                <a:latin typeface="+mn-lt"/>
                <a:ea typeface="ＭＳ Ｐゴシック" charset="-128"/>
                <a:cs typeface="+mn-cs"/>
              </a:rPr>
              <a:t>, and </a:t>
            </a:r>
            <a:r>
              <a:rPr lang="en-US" sz="1200" i="1" kern="1200" dirty="0" smtClean="0">
                <a:solidFill>
                  <a:schemeClr val="tx1"/>
                </a:solidFill>
                <a:effectLst/>
                <a:latin typeface="+mn-lt"/>
                <a:ea typeface="ＭＳ Ｐゴシック" charset="-128"/>
                <a:cs typeface="+mn-cs"/>
              </a:rPr>
              <a:t>direct investment</a:t>
            </a:r>
            <a:r>
              <a:rPr lang="en-US" sz="1200" kern="1200" dirty="0" smtClean="0">
                <a:solidFill>
                  <a:schemeClr val="tx1"/>
                </a:solidFill>
                <a:effectLst/>
                <a:latin typeface="+mn-lt"/>
                <a:ea typeface="ＭＳ Ｐゴシック" charset="-128"/>
                <a:cs typeface="+mn-cs"/>
              </a:rPr>
              <a:t>. Figure 19.2 shows three market entry strategies, along with the options each one offers. As the figure shows, each succeeding strategy involves more commitment and risk but also more control and potential profits.</a:t>
            </a:r>
            <a:endParaRPr lang="en-US" dirty="0" smtClean="0"/>
          </a:p>
        </p:txBody>
      </p:sp>
      <p:sp>
        <p:nvSpPr>
          <p:cNvPr id="55300" name="Slide Number Placeholder 3"/>
          <p:cNvSpPr>
            <a:spLocks noGrp="1"/>
          </p:cNvSpPr>
          <p:nvPr>
            <p:ph type="sldNum" sz="quarter" idx="5"/>
          </p:nvPr>
        </p:nvSpPr>
        <p:spPr bwMode="auto">
          <a:noFill/>
          <a:ln>
            <a:miter lim="800000"/>
            <a:headEnd/>
            <a:tailEnd/>
          </a:ln>
        </p:spPr>
        <p:txBody>
          <a:bodyPr/>
          <a:lstStyle/>
          <a:p>
            <a:fld id="{52BAF1E6-5E92-4444-8BA0-7DC8066E5BB0}" type="slidenum">
              <a:rPr lang="en-US"/>
              <a:pPr/>
              <a:t>89</a:t>
            </a:fld>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90</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91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ＭＳ Ｐゴシック" charset="-128"/>
              </a:rPr>
              <a:t>Social Criticisms of Marketing </a:t>
            </a:r>
          </a:p>
          <a:p>
            <a:r>
              <a:rPr lang="en-US" sz="1200" kern="1200" dirty="0" smtClean="0">
                <a:solidFill>
                  <a:schemeClr val="tx1"/>
                </a:solidFill>
                <a:effectLst/>
                <a:latin typeface="+mn-lt"/>
                <a:ea typeface="ＭＳ Ｐゴシック" charset="-128"/>
                <a:cs typeface="ＭＳ Ｐゴシック" charset="-128"/>
              </a:rPr>
              <a:t>Marketing receives much criticism. Some of this criticism is justified; much is not. Social critics claim that certain marketing practices hurt individual consumers, society as a whole, and other business firms.</a:t>
            </a:r>
          </a:p>
          <a:p>
            <a:r>
              <a:rPr lang="en-US" sz="1200" b="1" kern="1200" dirty="0" smtClean="0">
                <a:solidFill>
                  <a:schemeClr val="tx1"/>
                </a:solidFill>
                <a:effectLst/>
                <a:latin typeface="+mn-lt"/>
                <a:ea typeface="ＭＳ Ｐゴシック" charset="-128"/>
                <a:cs typeface="ＭＳ Ｐゴシック" charset="-128"/>
              </a:rPr>
              <a:t>Marketing’s Impact on Individual Consumers</a:t>
            </a:r>
          </a:p>
          <a:p>
            <a:r>
              <a:rPr lang="en-US" sz="1200" kern="1200" dirty="0" smtClean="0">
                <a:solidFill>
                  <a:schemeClr val="tx1"/>
                </a:solidFill>
                <a:effectLst/>
                <a:latin typeface="+mn-lt"/>
                <a:ea typeface="ＭＳ Ｐゴシック" charset="-128"/>
                <a:cs typeface="ＭＳ Ｐゴシック" charset="-128"/>
              </a:rPr>
              <a:t>Consumers have many concerns about how well the American marketing system serves their interests. Surveys usually show that consumers hold mixed or even slightly unfavorable attitudes toward marketing practices. Consumer advocates, government agencies, and other critics have accused marketing of harming consumers through high prices, deceptive practices, high-pressure selling, shoddy or unsafe products, planned obsolescence, and poor service to disadvantaged consumers. Such questionable marketing practices are not sustainable in terms of long-term consumer or business welfare.</a:t>
            </a:r>
          </a:p>
          <a:p>
            <a:r>
              <a:rPr lang="en-US" sz="1200" b="1" i="1" kern="1200" dirty="0" smtClean="0">
                <a:solidFill>
                  <a:schemeClr val="tx1"/>
                </a:solidFill>
                <a:effectLst/>
                <a:latin typeface="+mn-lt"/>
                <a:ea typeface="ＭＳ Ｐゴシック" charset="-128"/>
                <a:cs typeface="ＭＳ Ｐゴシック" charset="-128"/>
              </a:rPr>
              <a:t>High Prices</a:t>
            </a:r>
          </a:p>
          <a:p>
            <a:r>
              <a:rPr lang="en-US" sz="1200" kern="1200" dirty="0" smtClean="0">
                <a:solidFill>
                  <a:schemeClr val="tx1"/>
                </a:solidFill>
                <a:effectLst/>
                <a:latin typeface="+mn-lt"/>
                <a:ea typeface="ＭＳ Ｐゴシック" charset="-128"/>
                <a:cs typeface="ＭＳ Ｐゴシック" charset="-128"/>
              </a:rPr>
              <a:t>Many critics charge that the American marketing system causes prices to be higher than they would be under more “sensible” systems. Such high prices are hard to swallow, especially when the economy takes a downturn. Critics point to three factors—</a:t>
            </a:r>
            <a:r>
              <a:rPr lang="en-US" sz="1200" i="1" kern="1200" dirty="0" smtClean="0">
                <a:solidFill>
                  <a:schemeClr val="tx1"/>
                </a:solidFill>
                <a:effectLst/>
                <a:latin typeface="+mn-lt"/>
                <a:ea typeface="ＭＳ Ｐゴシック" charset="-128"/>
                <a:cs typeface="ＭＳ Ｐゴシック" charset="-128"/>
              </a:rPr>
              <a:t>high costs of distribution</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high advertising and promotion costs</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excessive markups</a:t>
            </a:r>
            <a:r>
              <a:rPr lang="en-US" sz="1200" kern="1200" dirty="0" smtClean="0">
                <a:solidFill>
                  <a:schemeClr val="tx1"/>
                </a:solidFill>
                <a:effectLst/>
                <a:latin typeface="+mn-lt"/>
                <a:ea typeface="ＭＳ Ｐゴシック" charset="-128"/>
                <a:cs typeface="ＭＳ Ｐゴシック" charset="-128"/>
              </a:rPr>
              <a:t>.</a:t>
            </a:r>
            <a:endParaRPr lang="en-US" sz="1200" kern="1200" dirty="0">
              <a:solidFill>
                <a:schemeClr val="tx1"/>
              </a:solidFill>
              <a:effectLst/>
              <a:latin typeface="+mn-lt"/>
              <a:ea typeface="ＭＳ Ｐゴシック" charset="-128"/>
              <a:cs typeface="ＭＳ Ｐゴシック" charset="-128"/>
            </a:endParaRPr>
          </a:p>
        </p:txBody>
      </p:sp>
      <p:sp>
        <p:nvSpPr>
          <p:cNvPr id="25604" name="Slide Number Placeholder 3"/>
          <p:cNvSpPr>
            <a:spLocks noGrp="1"/>
          </p:cNvSpPr>
          <p:nvPr>
            <p:ph type="sldNum" sz="quarter" idx="5"/>
          </p:nvPr>
        </p:nvSpPr>
        <p:spPr bwMode="auto">
          <a:noFill/>
          <a:ln>
            <a:miter lim="800000"/>
            <a:headEnd/>
            <a:tailEnd/>
          </a:ln>
        </p:spPr>
        <p:txBody>
          <a:bodyPr/>
          <a:lstStyle/>
          <a:p>
            <a:fld id="{E4EB1312-AC46-46C1-9C3A-79D0BA246EEA}" type="slidenum">
              <a:rPr lang="en-US"/>
              <a:pPr/>
              <a:t>92</a:t>
            </a:fld>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93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5240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i="0" dirty="0">
                <a:ea typeface="ヒラギノ角ゴ Pro W3" charset="-128"/>
                <a:cs typeface="+mn-cs"/>
              </a:defRPr>
            </a:lvl1pPr>
          </a:lstStyle>
          <a:p>
            <a:pPr>
              <a:defRPr/>
            </a:pP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9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slide" Target="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7.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50.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3.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2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9.xml"/><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5.xml"/><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0.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3.xml"/><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78.xml"/><Relationship Id="rId1" Type="http://schemas.openxmlformats.org/officeDocument/2006/relationships/slideLayout" Target="../slideLayouts/slideLayout2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3.xml"/></Relationships>
</file>

<file path=ppt/slides/_rels/slide8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3.xml"/></Relationships>
</file>

<file path=ppt/slides/_rels/slide8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6.xml"/><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6.xml"/><Relationship Id="rId2" Type="http://schemas.openxmlformats.org/officeDocument/2006/relationships/notesSlide" Target="../notesSlides/notesSlide89.xml"/><Relationship Id="rId1" Type="http://schemas.openxmlformats.org/officeDocument/2006/relationships/slideLayout" Target="../slideLayouts/slideLayout2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0.xml"/><Relationship Id="rId1" Type="http://schemas.openxmlformats.org/officeDocument/2006/relationships/slideLayout" Target="../slideLayouts/slideLayout1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t>
            </a:r>
            <a:r>
              <a:rPr lang="en-US" b="1" dirty="0" smtClean="0">
                <a:solidFill>
                  <a:srgbClr val="000066"/>
                </a:solidFill>
              </a:rPr>
              <a:t>Course Revision </a:t>
            </a:r>
            <a:r>
              <a:rPr lang="en-US" b="1" dirty="0" smtClean="0"/>
              <a:t/>
            </a:r>
            <a:br>
              <a:rPr lang="en-US" b="1" dirty="0" smtClean="0"/>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dirty="0" smtClean="0">
                <a:solidFill>
                  <a:srgbClr val="000066"/>
                </a:solidFill>
              </a:rPr>
              <a:t/>
            </a:r>
            <a:br>
              <a:rPr lang="en-US" dirty="0" smtClean="0">
                <a:solidFill>
                  <a:srgbClr val="000066"/>
                </a:solidFill>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LECTURE-32</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5908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t>
            </a:r>
            <a:r>
              <a:rPr lang="en-US" b="1" dirty="0" smtClean="0">
                <a:solidFill>
                  <a:srgbClr val="000066"/>
                </a:solidFill>
              </a:rPr>
              <a:t>Marketing:</a:t>
            </a:r>
            <a:br>
              <a:rPr lang="en-US" b="1" dirty="0" smtClean="0">
                <a:solidFill>
                  <a:srgbClr val="000066"/>
                </a:solidFill>
              </a:rPr>
            </a:br>
            <a:r>
              <a:rPr lang="en-US" b="1" dirty="0" smtClean="0">
                <a:solidFill>
                  <a:srgbClr val="000066"/>
                </a:solidFill>
              </a:rPr>
              <a:t> Creating and Capturing Customer Value</a:t>
            </a: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3"/>
          <p:cNvSpPr>
            <a:spLocks noGrp="1" noChangeArrowheads="1"/>
          </p:cNvSpPr>
          <p:nvPr>
            <p:ph idx="1"/>
          </p:nvPr>
        </p:nvSpPr>
        <p:spPr>
          <a:xfrm>
            <a:off x="914400" y="2057400"/>
            <a:ext cx="7391400" cy="3276600"/>
          </a:xfrm>
        </p:spPr>
        <p:txBody>
          <a:bodyPr>
            <a:noAutofit/>
          </a:bodyPr>
          <a:lstStyle/>
          <a:p>
            <a:pPr>
              <a:lnSpc>
                <a:spcPct val="90000"/>
              </a:lnSpc>
              <a:buClr>
                <a:srgbClr val="000066"/>
              </a:buClr>
              <a:buFont typeface="Wingdings" pitchFamily="2" charset="2"/>
              <a:buChar char="§"/>
            </a:pPr>
            <a:r>
              <a:rPr lang="en-US" dirty="0" smtClean="0"/>
              <a:t>What Is Marketing?</a:t>
            </a:r>
          </a:p>
          <a:p>
            <a:pPr>
              <a:lnSpc>
                <a:spcPct val="90000"/>
              </a:lnSpc>
              <a:buClr>
                <a:srgbClr val="000066"/>
              </a:buClr>
              <a:buFont typeface="Wingdings" pitchFamily="2" charset="2"/>
              <a:buChar char="§"/>
            </a:pPr>
            <a:r>
              <a:rPr lang="en-US" dirty="0" smtClean="0"/>
              <a:t>Marketing process</a:t>
            </a:r>
          </a:p>
          <a:p>
            <a:pPr>
              <a:lnSpc>
                <a:spcPct val="90000"/>
              </a:lnSpc>
              <a:buClr>
                <a:srgbClr val="000066"/>
              </a:buClr>
              <a:buFont typeface="Wingdings" pitchFamily="2" charset="2"/>
              <a:buChar char="§"/>
            </a:pPr>
            <a:r>
              <a:rPr lang="en-US" dirty="0" smtClean="0"/>
              <a:t>Understanding the Marketplace and Customer Needs</a:t>
            </a:r>
          </a:p>
        </p:txBody>
      </p:sp>
      <p:sp>
        <p:nvSpPr>
          <p:cNvPr id="16387"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
            </a:r>
            <a:br>
              <a:rPr lang="en-US" dirty="0" smtClean="0">
                <a:solidFill>
                  <a:srgbClr val="000066"/>
                </a:solidFill>
              </a:rPr>
            </a:br>
            <a:r>
              <a:rPr lang="en-US" b="1" dirty="0" smtClean="0">
                <a:solidFill>
                  <a:srgbClr val="000066"/>
                </a:solidFill>
              </a:rPr>
              <a:t>Topic Outline</a:t>
            </a:r>
            <a:r>
              <a:rPr lang="en-US" dirty="0" smtClean="0">
                <a:solidFill>
                  <a:srgbClr val="000066"/>
                </a:solidFill>
              </a:rPr>
              <a:t/>
            </a:r>
            <a:br>
              <a:rPr lang="en-US" dirty="0" smtClean="0">
                <a:solidFill>
                  <a:srgbClr val="000066"/>
                </a:solidFill>
              </a:rPr>
            </a:br>
            <a:endParaRPr lang="en-US" dirty="0" smtClean="0">
              <a:solidFill>
                <a:srgbClr val="00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heckerboard(across)">
                                      <p:cBhvr>
                                        <p:cTn id="7" dur="5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85">
                                            <p:txEl>
                                              <p:pRg st="0" end="0"/>
                                            </p:txEl>
                                          </p:spTgt>
                                        </p:tgtEl>
                                        <p:attrNameLst>
                                          <p:attrName>style.visibility</p:attrName>
                                        </p:attrNameLst>
                                      </p:cBhvr>
                                      <p:to>
                                        <p:strVal val="visible"/>
                                      </p:to>
                                    </p:set>
                                    <p:animEffect transition="in" filter="checkerboard(across)">
                                      <p:cBhvr>
                                        <p:cTn id="12" dur="500"/>
                                        <p:tgtEl>
                                          <p:spTgt spid="1638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385">
                                            <p:txEl>
                                              <p:pRg st="1" end="1"/>
                                            </p:txEl>
                                          </p:spTgt>
                                        </p:tgtEl>
                                        <p:attrNameLst>
                                          <p:attrName>style.visibility</p:attrName>
                                        </p:attrNameLst>
                                      </p:cBhvr>
                                      <p:to>
                                        <p:strVal val="visible"/>
                                      </p:to>
                                    </p:set>
                                    <p:animEffect transition="in" filter="checkerboard(across)">
                                      <p:cBhvr>
                                        <p:cTn id="17" dur="500"/>
                                        <p:tgtEl>
                                          <p:spTgt spid="1638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385">
                                            <p:txEl>
                                              <p:pRg st="2" end="2"/>
                                            </p:txEl>
                                          </p:spTgt>
                                        </p:tgtEl>
                                        <p:attrNameLst>
                                          <p:attrName>style.visibility</p:attrName>
                                        </p:attrNameLst>
                                      </p:cBhvr>
                                      <p:to>
                                        <p:strVal val="visible"/>
                                      </p:to>
                                    </p:set>
                                    <p:animEffect transition="in" filter="checkerboard(across)">
                                      <p:cBhvr>
                                        <p:cTn id="22" dur="500"/>
                                        <p:tgtEl>
                                          <p:spTgt spid="1638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build="p"/>
      <p:bldP spid="1638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5"/>
          <p:cNvSpPr>
            <a:spLocks noGrp="1"/>
          </p:cNvSpPr>
          <p:nvPr>
            <p:ph type="title"/>
          </p:nvPr>
        </p:nvSpPr>
        <p:spPr>
          <a:xfrm>
            <a:off x="685800" y="381000"/>
            <a:ext cx="7772400" cy="1143000"/>
          </a:xfrm>
        </p:spPr>
        <p:txBody>
          <a:bodyPr/>
          <a:lstStyle/>
          <a:p>
            <a:pPr eaLnBrk="1" hangingPunct="1"/>
            <a:r>
              <a:rPr lang="en-US" sz="4000" b="1" dirty="0" smtClean="0">
                <a:solidFill>
                  <a:srgbClr val="000066"/>
                </a:solidFill>
              </a:rPr>
              <a:t>Marketing</a:t>
            </a:r>
            <a:r>
              <a:rPr lang="en-US" b="1" dirty="0" smtClean="0">
                <a:solidFill>
                  <a:srgbClr val="000066"/>
                </a:solidFill>
              </a:rPr>
              <a:t> Process</a:t>
            </a:r>
          </a:p>
        </p:txBody>
      </p:sp>
      <p:pic>
        <p:nvPicPr>
          <p:cNvPr id="20482" name="Picture 4" descr="fig01_01wo.jpg"/>
          <p:cNvPicPr>
            <a:picLocks noChangeAspect="1"/>
          </p:cNvPicPr>
          <p:nvPr/>
        </p:nvPicPr>
        <p:blipFill>
          <a:blip r:embed="rId3"/>
          <a:srcRect/>
          <a:stretch>
            <a:fillRect/>
          </a:stretch>
        </p:blipFill>
        <p:spPr bwMode="auto">
          <a:xfrm>
            <a:off x="304800" y="2243138"/>
            <a:ext cx="8763000" cy="156686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checkerboard(across)">
                                      <p:cBhvr>
                                        <p:cTn id="7" dur="500"/>
                                        <p:tgtEl>
                                          <p:spTgt spid="2048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0481"/>
                                        </p:tgtEl>
                                        <p:attrNameLst>
                                          <p:attrName>style.visibility</p:attrName>
                                        </p:attrNameLst>
                                      </p:cBhvr>
                                      <p:to>
                                        <p:strVal val="visible"/>
                                      </p:to>
                                    </p:set>
                                    <p:animEffect transition="in" filter="checkerboard(across)">
                                      <p:cBhvr>
                                        <p:cTn id="10" dur="500"/>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5908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t>
            </a:r>
            <a:r>
              <a:rPr lang="en-US" b="1" dirty="0" smtClean="0">
                <a:solidFill>
                  <a:srgbClr val="000066"/>
                </a:solidFill>
              </a:rPr>
              <a:t>Marketing:</a:t>
            </a:r>
            <a:br>
              <a:rPr lang="en-US" b="1" dirty="0" smtClean="0">
                <a:solidFill>
                  <a:srgbClr val="000066"/>
                </a:solidFill>
              </a:rPr>
            </a:br>
            <a:r>
              <a:rPr lang="en-US" b="1" dirty="0" smtClean="0">
                <a:solidFill>
                  <a:srgbClr val="000066"/>
                </a:solidFill>
              </a:rPr>
              <a:t> Creating and Capturing Customer Value</a:t>
            </a: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3"/>
          <p:cNvSpPr>
            <a:spLocks noGrp="1" noChangeArrowheads="1"/>
          </p:cNvSpPr>
          <p:nvPr>
            <p:ph idx="1"/>
          </p:nvPr>
        </p:nvSpPr>
        <p:spPr>
          <a:xfrm>
            <a:off x="457200" y="1371600"/>
            <a:ext cx="8153400" cy="5105400"/>
          </a:xfrm>
        </p:spPr>
        <p:txBody>
          <a:bodyPr>
            <a:noAutofit/>
          </a:bodyPr>
          <a:lstStyle/>
          <a:p>
            <a:pPr>
              <a:lnSpc>
                <a:spcPct val="90000"/>
              </a:lnSpc>
              <a:buClr>
                <a:srgbClr val="000066"/>
              </a:buClr>
              <a:buFont typeface="Wingdings" pitchFamily="2" charset="2"/>
              <a:buChar char="§"/>
            </a:pPr>
            <a:r>
              <a:rPr lang="en-US" dirty="0" smtClean="0"/>
              <a:t>What Is Marketing Management?</a:t>
            </a:r>
          </a:p>
          <a:p>
            <a:pPr>
              <a:lnSpc>
                <a:spcPct val="90000"/>
              </a:lnSpc>
              <a:buClr>
                <a:srgbClr val="000066"/>
              </a:buClr>
              <a:buFont typeface="Wingdings" pitchFamily="2" charset="2"/>
              <a:buChar char="§"/>
            </a:pPr>
            <a:r>
              <a:rPr lang="en-US" dirty="0" smtClean="0"/>
              <a:t>Designing a Customer-Driven Marketing Strategy</a:t>
            </a:r>
          </a:p>
          <a:p>
            <a:pPr>
              <a:lnSpc>
                <a:spcPct val="90000"/>
              </a:lnSpc>
              <a:buClr>
                <a:srgbClr val="000066"/>
              </a:buClr>
              <a:buFont typeface="Wingdings" pitchFamily="2" charset="2"/>
              <a:buChar char="§"/>
            </a:pPr>
            <a:r>
              <a:rPr lang="en-US" dirty="0" smtClean="0"/>
              <a:t>Preparing an Integrated Marketing Plan and Program</a:t>
            </a:r>
          </a:p>
          <a:p>
            <a:pPr>
              <a:lnSpc>
                <a:spcPct val="90000"/>
              </a:lnSpc>
              <a:buClr>
                <a:srgbClr val="000066"/>
              </a:buClr>
              <a:buFont typeface="Wingdings" pitchFamily="2" charset="2"/>
              <a:buChar char="§"/>
            </a:pPr>
            <a:r>
              <a:rPr lang="en-US" dirty="0" smtClean="0"/>
              <a:t>Building Customer Relationships</a:t>
            </a:r>
          </a:p>
          <a:p>
            <a:pPr>
              <a:lnSpc>
                <a:spcPct val="90000"/>
              </a:lnSpc>
              <a:buClr>
                <a:srgbClr val="000066"/>
              </a:buClr>
              <a:buFont typeface="Wingdings" pitchFamily="2" charset="2"/>
              <a:buChar char="§"/>
            </a:pPr>
            <a:r>
              <a:rPr lang="en-US" dirty="0" smtClean="0"/>
              <a:t>Capturing Value from Customers</a:t>
            </a:r>
          </a:p>
          <a:p>
            <a:pPr>
              <a:lnSpc>
                <a:spcPct val="90000"/>
              </a:lnSpc>
              <a:buClr>
                <a:srgbClr val="000066"/>
              </a:buClr>
              <a:buFont typeface="Wingdings" pitchFamily="2" charset="2"/>
              <a:buChar char="§"/>
            </a:pPr>
            <a:r>
              <a:rPr lang="en-US" dirty="0" smtClean="0"/>
              <a:t>The Changing Marketing Landscape</a:t>
            </a:r>
          </a:p>
        </p:txBody>
      </p:sp>
      <p:sp>
        <p:nvSpPr>
          <p:cNvPr id="16387"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
            </a:r>
            <a:br>
              <a:rPr lang="en-US" dirty="0" smtClean="0">
                <a:solidFill>
                  <a:srgbClr val="000066"/>
                </a:solidFill>
              </a:rPr>
            </a:br>
            <a:r>
              <a:rPr lang="en-US" b="1" dirty="0" smtClean="0">
                <a:solidFill>
                  <a:srgbClr val="000066"/>
                </a:solidFill>
              </a:rPr>
              <a:t>Topic Outline</a:t>
            </a:r>
            <a:r>
              <a:rPr lang="en-US" dirty="0" smtClean="0">
                <a:solidFill>
                  <a:srgbClr val="000066"/>
                </a:solidFill>
              </a:rPr>
              <a:t/>
            </a:r>
            <a:br>
              <a:rPr lang="en-US" dirty="0" smtClean="0">
                <a:solidFill>
                  <a:srgbClr val="000066"/>
                </a:solidFill>
              </a:rPr>
            </a:br>
            <a:endParaRPr lang="en-US" dirty="0" smtClean="0">
              <a:solidFill>
                <a:srgbClr val="000066"/>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heckerboard(across)">
                                      <p:cBhvr>
                                        <p:cTn id="7" dur="5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85">
                                            <p:txEl>
                                              <p:pRg st="0" end="0"/>
                                            </p:txEl>
                                          </p:spTgt>
                                        </p:tgtEl>
                                        <p:attrNameLst>
                                          <p:attrName>style.visibility</p:attrName>
                                        </p:attrNameLst>
                                      </p:cBhvr>
                                      <p:to>
                                        <p:strVal val="visible"/>
                                      </p:to>
                                    </p:set>
                                    <p:animEffect transition="in" filter="checkerboard(across)">
                                      <p:cBhvr>
                                        <p:cTn id="12" dur="500"/>
                                        <p:tgtEl>
                                          <p:spTgt spid="1638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385">
                                            <p:txEl>
                                              <p:pRg st="1" end="1"/>
                                            </p:txEl>
                                          </p:spTgt>
                                        </p:tgtEl>
                                        <p:attrNameLst>
                                          <p:attrName>style.visibility</p:attrName>
                                        </p:attrNameLst>
                                      </p:cBhvr>
                                      <p:to>
                                        <p:strVal val="visible"/>
                                      </p:to>
                                    </p:set>
                                    <p:animEffect transition="in" filter="checkerboard(across)">
                                      <p:cBhvr>
                                        <p:cTn id="17" dur="500"/>
                                        <p:tgtEl>
                                          <p:spTgt spid="1638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385">
                                            <p:txEl>
                                              <p:pRg st="2" end="2"/>
                                            </p:txEl>
                                          </p:spTgt>
                                        </p:tgtEl>
                                        <p:attrNameLst>
                                          <p:attrName>style.visibility</p:attrName>
                                        </p:attrNameLst>
                                      </p:cBhvr>
                                      <p:to>
                                        <p:strVal val="visible"/>
                                      </p:to>
                                    </p:set>
                                    <p:animEffect transition="in" filter="checkerboard(across)">
                                      <p:cBhvr>
                                        <p:cTn id="22" dur="500"/>
                                        <p:tgtEl>
                                          <p:spTgt spid="1638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6385">
                                            <p:txEl>
                                              <p:pRg st="3" end="3"/>
                                            </p:txEl>
                                          </p:spTgt>
                                        </p:tgtEl>
                                        <p:attrNameLst>
                                          <p:attrName>style.visibility</p:attrName>
                                        </p:attrNameLst>
                                      </p:cBhvr>
                                      <p:to>
                                        <p:strVal val="visible"/>
                                      </p:to>
                                    </p:set>
                                    <p:animEffect transition="in" filter="checkerboard(across)">
                                      <p:cBhvr>
                                        <p:cTn id="27" dur="500"/>
                                        <p:tgtEl>
                                          <p:spTgt spid="1638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6385">
                                            <p:txEl>
                                              <p:pRg st="4" end="4"/>
                                            </p:txEl>
                                          </p:spTgt>
                                        </p:tgtEl>
                                        <p:attrNameLst>
                                          <p:attrName>style.visibility</p:attrName>
                                        </p:attrNameLst>
                                      </p:cBhvr>
                                      <p:to>
                                        <p:strVal val="visible"/>
                                      </p:to>
                                    </p:set>
                                    <p:animEffect transition="in" filter="checkerboard(across)">
                                      <p:cBhvr>
                                        <p:cTn id="32" dur="500"/>
                                        <p:tgtEl>
                                          <p:spTgt spid="1638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6385">
                                            <p:txEl>
                                              <p:pRg st="5" end="5"/>
                                            </p:txEl>
                                          </p:spTgt>
                                        </p:tgtEl>
                                        <p:attrNameLst>
                                          <p:attrName>style.visibility</p:attrName>
                                        </p:attrNameLst>
                                      </p:cBhvr>
                                      <p:to>
                                        <p:strVal val="visible"/>
                                      </p:to>
                                    </p:set>
                                    <p:animEffect transition="in" filter="checkerboard(across)">
                                      <p:cBhvr>
                                        <p:cTn id="37" dur="500"/>
                                        <p:tgtEl>
                                          <p:spTgt spid="1638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build="p"/>
      <p:bldP spid="1638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533400" y="1981200"/>
          <a:ext cx="80772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8914" name="Text Placeholder 5"/>
          <p:cNvSpPr>
            <a:spLocks noGrp="1"/>
          </p:cNvSpPr>
          <p:nvPr>
            <p:ph type="body" sz="quarter" idx="13"/>
          </p:nvPr>
        </p:nvSpPr>
        <p:spPr>
          <a:xfrm>
            <a:off x="152400" y="1447800"/>
            <a:ext cx="8534400" cy="533400"/>
          </a:xfrm>
        </p:spPr>
        <p:txBody>
          <a:bodyPr>
            <a:normAutofit/>
          </a:bodyPr>
          <a:lstStyle/>
          <a:p>
            <a:r>
              <a:rPr lang="en-US" dirty="0" smtClean="0"/>
              <a:t>Marketing Management Orientations</a:t>
            </a:r>
          </a:p>
          <a:p>
            <a:endParaRPr lang="en-US" dirty="0" smtClean="0"/>
          </a:p>
        </p:txBody>
      </p:sp>
      <p:sp>
        <p:nvSpPr>
          <p:cNvPr id="38915" name="Rectangle 2"/>
          <p:cNvSpPr>
            <a:spLocks noGrp="1" noChangeArrowheads="1"/>
          </p:cNvSpPr>
          <p:nvPr>
            <p:ph type="title"/>
          </p:nvPr>
        </p:nvSpPr>
        <p:spPr>
          <a:xfrm>
            <a:off x="685800" y="228600"/>
            <a:ext cx="7772400" cy="1143000"/>
          </a:xfrm>
        </p:spPr>
        <p:txBody>
          <a:bodyPr>
            <a:normAutofit fontScale="90000"/>
          </a:bodyPr>
          <a:lstStyle/>
          <a:p>
            <a:pPr eaLnBrk="1" hangingPunct="1"/>
            <a:r>
              <a:rPr lang="en-US" b="1" dirty="0" smtClean="0">
                <a:solidFill>
                  <a:srgbClr val="000066"/>
                </a:solidFill>
              </a:rPr>
              <a:t>Designing a Customer-Driven Marketing Strategy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checkerboard(across)">
                                      <p:cBhvr>
                                        <p:cTn id="7" dur="500"/>
                                        <p:tgtEl>
                                          <p:spTgt spid="389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914">
                                            <p:txEl>
                                              <p:pRg st="0" end="0"/>
                                            </p:txEl>
                                          </p:spTgt>
                                        </p:tgtEl>
                                        <p:attrNameLst>
                                          <p:attrName>style.visibility</p:attrName>
                                        </p:attrNameLst>
                                      </p:cBhvr>
                                      <p:to>
                                        <p:strVal val="visible"/>
                                      </p:to>
                                    </p:set>
                                    <p:animEffect transition="in" filter="checkerboard(across)">
                                      <p:cBhvr>
                                        <p:cTn id="12" dur="500"/>
                                        <p:tgtEl>
                                          <p:spTgt spid="389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38914" grpId="0" build="p"/>
      <p:bldP spid="38915"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048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t>
            </a:r>
            <a:r>
              <a:rPr lang="en-US" b="1" dirty="0" smtClean="0">
                <a:solidFill>
                  <a:srgbClr val="000066"/>
                </a:solidFill>
              </a:rPr>
              <a:t>Company and Marketing Strategy</a:t>
            </a:r>
            <a:br>
              <a:rPr lang="en-US" b="1" dirty="0" smtClean="0">
                <a:solidFill>
                  <a:srgbClr val="000066"/>
                </a:solidFill>
              </a:rPr>
            </a:br>
            <a:r>
              <a:rPr lang="en-US" b="1" dirty="0" smtClean="0">
                <a:solidFill>
                  <a:srgbClr val="000066"/>
                </a:solidFill>
              </a:rPr>
              <a:t>Partnering to Build Customer Relationships</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LECTURE-3</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828800"/>
            <a:ext cx="7772400" cy="4343400"/>
          </a:xfrm>
        </p:spPr>
        <p:txBody>
          <a:bodyPr>
            <a:noAutofit/>
          </a:bodyPr>
          <a:lstStyle/>
          <a:p>
            <a:r>
              <a:rPr lang="en-US" dirty="0" smtClean="0"/>
              <a:t>Companywide Strategic Planning: Defining Marketing’s Role</a:t>
            </a:r>
          </a:p>
          <a:p>
            <a:pPr>
              <a:buNone/>
            </a:pPr>
            <a:endParaRPr lang="en-US" dirty="0" smtClean="0"/>
          </a:p>
          <a:p>
            <a:r>
              <a:rPr lang="en-US" dirty="0" smtClean="0"/>
              <a:t>Planning Marketing: Partnering to Build Customer Relationships</a:t>
            </a:r>
          </a:p>
          <a:p>
            <a:pPr>
              <a:buNone/>
            </a:pPr>
            <a:endParaRPr lang="en-US" dirty="0" smtClean="0"/>
          </a:p>
          <a:p>
            <a:r>
              <a:rPr lang="en-US" dirty="0" smtClean="0"/>
              <a:t>Marketing Strategy and the Marketing Mix</a:t>
            </a:r>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381000"/>
            <a:ext cx="7924800" cy="1143000"/>
          </a:xfrm>
        </p:spPr>
        <p:txBody>
          <a:bodyPr>
            <a:normAutofit fontScale="90000"/>
          </a:bodyPr>
          <a:lstStyle/>
          <a:p>
            <a:r>
              <a:rPr lang="en-US" b="1" dirty="0" smtClean="0">
                <a:solidFill>
                  <a:srgbClr val="000066"/>
                </a:solidFill>
              </a:rPr>
              <a:t>Companywide Strategic Planning</a:t>
            </a:r>
          </a:p>
        </p:txBody>
      </p:sp>
      <p:sp>
        <p:nvSpPr>
          <p:cNvPr id="18434" name="Text Placeholder 6"/>
          <p:cNvSpPr>
            <a:spLocks noGrp="1"/>
          </p:cNvSpPr>
          <p:nvPr>
            <p:ph type="body" sz="quarter" idx="13"/>
          </p:nvPr>
        </p:nvSpPr>
        <p:spPr>
          <a:xfrm>
            <a:off x="914400" y="1981200"/>
            <a:ext cx="7162800" cy="609600"/>
          </a:xfrm>
        </p:spPr>
        <p:txBody>
          <a:bodyPr>
            <a:normAutofit/>
          </a:bodyPr>
          <a:lstStyle/>
          <a:p>
            <a:r>
              <a:rPr lang="en-US" dirty="0" smtClean="0"/>
              <a:t>Steps in Strategic Planning</a:t>
            </a:r>
          </a:p>
          <a:p>
            <a:endParaRPr lang="en-US" dirty="0" smtClean="0"/>
          </a:p>
        </p:txBody>
      </p:sp>
      <p:pic>
        <p:nvPicPr>
          <p:cNvPr id="18435" name="Picture 4" descr="fig02_01wo.jpg"/>
          <p:cNvPicPr>
            <a:picLocks noChangeAspect="1"/>
          </p:cNvPicPr>
          <p:nvPr/>
        </p:nvPicPr>
        <p:blipFill>
          <a:blip r:embed="rId3"/>
          <a:srcRect/>
          <a:stretch>
            <a:fillRect/>
          </a:stretch>
        </p:blipFill>
        <p:spPr bwMode="auto">
          <a:xfrm>
            <a:off x="0" y="3089275"/>
            <a:ext cx="9144000" cy="18637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checkerboard(across)">
                                      <p:cBhvr>
                                        <p:cTn id="7"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6670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Developing Marketing </a:t>
            </a:r>
            <a:br>
              <a:rPr lang="en-US" b="1" dirty="0" smtClean="0">
                <a:solidFill>
                  <a:srgbClr val="000066"/>
                </a:solidFill>
              </a:rPr>
            </a:br>
            <a:r>
              <a:rPr lang="en-US" b="1" dirty="0" smtClean="0">
                <a:solidFill>
                  <a:srgbClr val="000066"/>
                </a:solidFill>
              </a:rPr>
              <a:t>Strategies and Plans</a:t>
            </a: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LECTURE-4</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990600" y="1219200"/>
            <a:ext cx="6781800" cy="4724400"/>
          </a:xfrm>
        </p:spPr>
        <p:txBody>
          <a:bodyPr>
            <a:noAutofit/>
          </a:bodyPr>
          <a:lstStyle/>
          <a:p>
            <a:pPr>
              <a:buClr>
                <a:srgbClr val="000066"/>
              </a:buClr>
              <a:buFont typeface="Wingdings" pitchFamily="2" charset="2"/>
              <a:buChar char="§"/>
            </a:pPr>
            <a:r>
              <a:rPr lang="en-US" sz="2800" dirty="0" smtClean="0"/>
              <a:t>How is strategic planning carried out at different levels of the organization?</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What does a marketing plan include?</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Managing the Marketing Effort</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Measuring and Managing Return on Marketing Investment</a:t>
            </a:r>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85800" y="152400"/>
            <a:ext cx="7772400" cy="1143000"/>
          </a:xfrm>
        </p:spPr>
        <p:txBody>
          <a:bodyPr/>
          <a:lstStyle/>
          <a:p>
            <a:pPr eaLnBrk="1" hangingPunct="1"/>
            <a:r>
              <a:rPr lang="en-US" sz="3200" b="1" dirty="0" smtClean="0">
                <a:solidFill>
                  <a:srgbClr val="000066"/>
                </a:solidFill>
              </a:rPr>
              <a:t>Marketing Strategy and </a:t>
            </a:r>
            <a:br>
              <a:rPr lang="en-US" sz="3200" b="1" dirty="0" smtClean="0">
                <a:solidFill>
                  <a:srgbClr val="000066"/>
                </a:solidFill>
              </a:rPr>
            </a:br>
            <a:r>
              <a:rPr lang="en-US" sz="3200" b="1" dirty="0" smtClean="0">
                <a:solidFill>
                  <a:srgbClr val="000066"/>
                </a:solidFill>
              </a:rPr>
              <a:t>the Marketing Mix</a:t>
            </a:r>
          </a:p>
        </p:txBody>
      </p:sp>
      <p:pic>
        <p:nvPicPr>
          <p:cNvPr id="47106" name="Picture 3" descr="fig02_04wo.jpg"/>
          <p:cNvPicPr>
            <a:picLocks noChangeAspect="1"/>
          </p:cNvPicPr>
          <p:nvPr/>
        </p:nvPicPr>
        <p:blipFill>
          <a:blip r:embed="rId3"/>
          <a:srcRect/>
          <a:stretch>
            <a:fillRect/>
          </a:stretch>
        </p:blipFill>
        <p:spPr bwMode="auto">
          <a:xfrm>
            <a:off x="1990725" y="1295400"/>
            <a:ext cx="5324475" cy="4953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checkerboard(across)">
                                      <p:cBhvr>
                                        <p:cTn id="7" dur="500"/>
                                        <p:tgtEl>
                                          <p:spTgt spid="47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26670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Analyzing the Marketing Environment</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LECTURE-5</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219200"/>
            <a:ext cx="7772400" cy="4724400"/>
          </a:xfrm>
        </p:spPr>
        <p:txBody>
          <a:bodyPr>
            <a:noAutofit/>
          </a:bodyPr>
          <a:lstStyle/>
          <a:p>
            <a:pPr>
              <a:buClr>
                <a:srgbClr val="000066"/>
              </a:buClr>
              <a:buFont typeface="Wingdings" pitchFamily="2" charset="2"/>
              <a:buChar char="§"/>
            </a:pPr>
            <a:r>
              <a:rPr lang="en-US" sz="2800" dirty="0" smtClean="0"/>
              <a:t>Analyzing The Marketing Environment</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The Company’s Micro-environment</a:t>
            </a:r>
          </a:p>
          <a:p>
            <a:pPr>
              <a:buClr>
                <a:srgbClr val="000066"/>
              </a:buClr>
              <a:buNone/>
            </a:pPr>
            <a:endParaRPr lang="en-US" sz="2800" dirty="0" smtClean="0"/>
          </a:p>
          <a:p>
            <a:pPr>
              <a:buClr>
                <a:srgbClr val="000066"/>
              </a:buClr>
              <a:buFont typeface="Wingdings" pitchFamily="2" charset="2"/>
              <a:buChar char="§"/>
            </a:pPr>
            <a:r>
              <a:rPr lang="en-US" sz="2800" dirty="0" smtClean="0"/>
              <a:t>The Company’s Macro-environment</a:t>
            </a:r>
          </a:p>
          <a:p>
            <a:pPr>
              <a:buClr>
                <a:srgbClr val="000066"/>
              </a:buClr>
              <a:buFont typeface="Wingdings" pitchFamily="2" charset="2"/>
              <a:buChar char="§"/>
            </a:pPr>
            <a:endParaRPr lang="en-US" sz="2800" dirty="0" smtClean="0"/>
          </a:p>
          <a:p>
            <a:pPr>
              <a:buClr>
                <a:srgbClr val="000066"/>
              </a:buClr>
              <a:buFont typeface="Wingdings" pitchFamily="2" charset="2"/>
              <a:buChar char="§"/>
            </a:pPr>
            <a:r>
              <a:rPr lang="en-US" sz="2800" dirty="0" smtClean="0"/>
              <a:t>Responding to the Marketing Environment</a:t>
            </a:r>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457200" y="228600"/>
            <a:ext cx="8229600" cy="838200"/>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The Company’s Microenvironment</a:t>
            </a:r>
          </a:p>
        </p:txBody>
      </p:sp>
      <p:sp>
        <p:nvSpPr>
          <p:cNvPr id="19458" name="Text Placeholder 4"/>
          <p:cNvSpPr>
            <a:spLocks noGrp="1"/>
          </p:cNvSpPr>
          <p:nvPr>
            <p:ph type="body" sz="quarter" idx="13"/>
          </p:nvPr>
        </p:nvSpPr>
        <p:spPr>
          <a:xfrm>
            <a:off x="914400" y="1600200"/>
            <a:ext cx="7162800" cy="762000"/>
          </a:xfrm>
        </p:spPr>
        <p:txBody>
          <a:bodyPr>
            <a:noAutofit/>
          </a:bodyPr>
          <a:lstStyle/>
          <a:p>
            <a:r>
              <a:rPr lang="en-US" dirty="0" smtClean="0"/>
              <a:t>Actors in the Microenvironment</a:t>
            </a:r>
          </a:p>
          <a:p>
            <a:endParaRPr lang="en-US" dirty="0" smtClean="0"/>
          </a:p>
        </p:txBody>
      </p:sp>
      <p:pic>
        <p:nvPicPr>
          <p:cNvPr id="19459" name="Picture 4" descr="fig03_01wo.jpg"/>
          <p:cNvPicPr>
            <a:picLocks noChangeAspect="1"/>
          </p:cNvPicPr>
          <p:nvPr/>
        </p:nvPicPr>
        <p:blipFill>
          <a:blip r:embed="rId3"/>
          <a:srcRect/>
          <a:stretch>
            <a:fillRect/>
          </a:stretch>
        </p:blipFill>
        <p:spPr bwMode="auto">
          <a:xfrm>
            <a:off x="479425" y="2362200"/>
            <a:ext cx="7978775" cy="411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checkerboard(across)">
                                      <p:cBhvr>
                                        <p:cTn id="7"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1242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Managing Marketing Information to Gain Customer Insights</a:t>
            </a:r>
            <a:br>
              <a:rPr lang="en-US" b="1" dirty="0" smtClean="0">
                <a:solidFill>
                  <a:srgbClr val="000066"/>
                </a:solidFill>
              </a:rPr>
            </a:br>
            <a:r>
              <a:rPr lang="en-US" sz="3600" dirty="0" smtClean="0">
                <a:solidFill>
                  <a:srgbClr val="000066"/>
                </a:solidFill>
              </a:rPr>
              <a:t>Part-1</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LECTURE-6</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8001000" cy="4724400"/>
          </a:xfrm>
        </p:spPr>
        <p:txBody>
          <a:bodyPr>
            <a:noAutofit/>
          </a:bodyPr>
          <a:lstStyle/>
          <a:p>
            <a:pPr marL="609600" indent="-609600">
              <a:lnSpc>
                <a:spcPct val="90000"/>
              </a:lnSpc>
              <a:buClr>
                <a:srgbClr val="000066"/>
              </a:buClr>
              <a:buFont typeface="Wingdings" pitchFamily="2" charset="2"/>
              <a:buChar char="§"/>
            </a:pPr>
            <a:r>
              <a:rPr lang="en-US" sz="2800" dirty="0" smtClean="0"/>
              <a:t>Marketing Information and Customer Insights</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Assessing Marketing Information Needs</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Developing Marketing Information</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Marketing Research</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Analyzing and Using Marketing Information</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Other Marketing Information Considerations</a:t>
            </a:r>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8" end="8"/>
                                            </p:txEl>
                                          </p:spTgt>
                                        </p:tgtEl>
                                        <p:attrNameLst>
                                          <p:attrName>style.visibility</p:attrName>
                                        </p:attrNameLst>
                                      </p:cBhvr>
                                      <p:to>
                                        <p:strVal val="visible"/>
                                      </p:to>
                                    </p:set>
                                    <p:animEffect transition="in" filter="checkerboard(across)">
                                      <p:cBhvr>
                                        <p:cTn id="27" dur="500"/>
                                        <p:tgtEl>
                                          <p:spTgt spid="14338">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338">
                                            <p:txEl>
                                              <p:pRg st="10" end="10"/>
                                            </p:txEl>
                                          </p:spTgt>
                                        </p:tgtEl>
                                        <p:attrNameLst>
                                          <p:attrName>style.visibility</p:attrName>
                                        </p:attrNameLst>
                                      </p:cBhvr>
                                      <p:to>
                                        <p:strVal val="visible"/>
                                      </p:to>
                                    </p:set>
                                    <p:animEffect transition="in" filter="checkerboard(across)">
                                      <p:cBhvr>
                                        <p:cTn id="32" dur="500"/>
                                        <p:tgtEl>
                                          <p:spTgt spid="1433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7"/>
          <p:cNvSpPr>
            <a:spLocks noGrp="1"/>
          </p:cNvSpPr>
          <p:nvPr>
            <p:ph type="title"/>
          </p:nvPr>
        </p:nvSpPr>
        <p:spPr/>
        <p:txBody>
          <a:bodyPr>
            <a:normAutofit/>
          </a:bodyPr>
          <a:lstStyle/>
          <a:p>
            <a:r>
              <a:rPr lang="en-US" sz="4000" b="1" dirty="0" smtClean="0">
                <a:solidFill>
                  <a:srgbClr val="000066"/>
                </a:solidFill>
              </a:rPr>
              <a:t>Marketing Information System</a:t>
            </a:r>
          </a:p>
        </p:txBody>
      </p:sp>
      <p:pic>
        <p:nvPicPr>
          <p:cNvPr id="21506" name="Picture 3" descr="fig04_01wo.jpg"/>
          <p:cNvPicPr>
            <a:picLocks noChangeAspect="1"/>
          </p:cNvPicPr>
          <p:nvPr/>
        </p:nvPicPr>
        <p:blipFill>
          <a:blip r:embed="rId3"/>
          <a:srcRect/>
          <a:stretch>
            <a:fillRect/>
          </a:stretch>
        </p:blipFill>
        <p:spPr bwMode="auto">
          <a:xfrm>
            <a:off x="304800" y="1600200"/>
            <a:ext cx="8305800" cy="4495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checkerboard(across)">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Managing Marketing Information to Gain Customer Insights</a:t>
            </a:r>
            <a:br>
              <a:rPr lang="en-US" b="1" dirty="0" smtClean="0">
                <a:solidFill>
                  <a:srgbClr val="000066"/>
                </a:solidFill>
              </a:rPr>
            </a:br>
            <a:r>
              <a:rPr lang="en-US" sz="3600" dirty="0" smtClean="0">
                <a:solidFill>
                  <a:srgbClr val="000066"/>
                </a:solidFill>
              </a:rPr>
              <a:t>Part-2</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LECTURE-7</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graphicFrame>
        <p:nvGraphicFramePr>
          <p:cNvPr id="5" name="Content Placeholder 4"/>
          <p:cNvGraphicFramePr>
            <a:graphicFrameLocks noGrp="1"/>
          </p:cNvGraphicFramePr>
          <p:nvPr>
            <p:ph idx="1"/>
          </p:nvPr>
        </p:nvGraphicFramePr>
        <p:xfrm>
          <a:off x="1295400" y="2819400"/>
          <a:ext cx="64770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4755" name="Rectangle 3"/>
          <p:cNvSpPr>
            <a:spLocks noGrp="1" noChangeArrowheads="1"/>
          </p:cNvSpPr>
          <p:nvPr>
            <p:ph type="body" sz="quarter" idx="13"/>
          </p:nvPr>
        </p:nvSpPr>
        <p:spPr>
          <a:xfrm>
            <a:off x="914400" y="1524000"/>
            <a:ext cx="7162800" cy="1066800"/>
          </a:xfrm>
        </p:spPr>
        <p:txBody>
          <a:bodyPr>
            <a:normAutofit/>
          </a:bodyPr>
          <a:lstStyle/>
          <a:p>
            <a:pPr>
              <a:spcBef>
                <a:spcPct val="0"/>
              </a:spcBef>
            </a:pPr>
            <a:r>
              <a:rPr lang="en-US" dirty="0" smtClean="0"/>
              <a:t>Marketing Research</a:t>
            </a:r>
          </a:p>
          <a:p>
            <a:pPr>
              <a:spcBef>
                <a:spcPct val="0"/>
              </a:spcBef>
            </a:pPr>
            <a:r>
              <a:rPr lang="en-US" dirty="0" smtClean="0"/>
              <a:t>Implementing the Research Plan</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Consumer Markets and Consumer Buyer Behavior</a:t>
            </a:r>
            <a:br>
              <a:rPr lang="en-US" b="1" dirty="0" smtClean="0">
                <a:solidFill>
                  <a:srgbClr val="000066"/>
                </a:solidFill>
              </a:rPr>
            </a:br>
            <a:r>
              <a:rPr lang="en-US" dirty="0" smtClean="0">
                <a:solidFill>
                  <a:srgbClr val="000066"/>
                </a:solidFill>
              </a:rPr>
              <a:t> </a:t>
            </a:r>
            <a:r>
              <a:rPr lang="en-US" sz="3600" dirty="0" smtClean="0">
                <a:solidFill>
                  <a:srgbClr val="000066"/>
                </a:solidFill>
              </a:rPr>
              <a:t>(Part-1) </a:t>
            </a:r>
            <a:r>
              <a:rPr lang="en-US" b="1" dirty="0" smtClean="0">
                <a:solidFill>
                  <a:srgbClr val="000066"/>
                </a:solidFill>
              </a:rPr>
              <a:t/>
            </a:r>
            <a:br>
              <a:rPr lang="en-US" b="1" dirty="0" smtClean="0">
                <a:solidFill>
                  <a:srgbClr val="000066"/>
                </a:solidFill>
              </a:rPr>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LECTURE-8</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8001000" cy="4876800"/>
          </a:xfrm>
        </p:spPr>
        <p:txBody>
          <a:bodyPr>
            <a:noAutofit/>
          </a:bodyPr>
          <a:lstStyle/>
          <a:p>
            <a:pPr>
              <a:buClr>
                <a:srgbClr val="000066"/>
              </a:buClr>
              <a:buFont typeface="Wingdings" pitchFamily="2" charset="2"/>
              <a:buChar char="§"/>
            </a:pPr>
            <a:r>
              <a:rPr lang="en-US" sz="2800" dirty="0" smtClean="0"/>
              <a:t>Model of Consumer Behavior</a:t>
            </a:r>
          </a:p>
          <a:p>
            <a:pPr>
              <a:buClr>
                <a:srgbClr val="000066"/>
              </a:buClr>
              <a:buNone/>
            </a:pPr>
            <a:endParaRPr lang="en-US" sz="2800" dirty="0" smtClean="0"/>
          </a:p>
          <a:p>
            <a:pPr>
              <a:buClr>
                <a:srgbClr val="000066"/>
              </a:buClr>
              <a:buFont typeface="Wingdings" pitchFamily="2" charset="2"/>
              <a:buChar char="§"/>
            </a:pPr>
            <a:r>
              <a:rPr lang="en-US" sz="2800" dirty="0" smtClean="0"/>
              <a:t>Characteristics Affecting Consumer Behavior</a:t>
            </a:r>
          </a:p>
          <a:p>
            <a:pPr>
              <a:buClr>
                <a:srgbClr val="000066"/>
              </a:buClr>
              <a:buNone/>
            </a:pPr>
            <a:endParaRPr lang="en-US" sz="2800" dirty="0" smtClean="0"/>
          </a:p>
          <a:p>
            <a:pPr>
              <a:buClr>
                <a:srgbClr val="000066"/>
              </a:buClr>
              <a:buFont typeface="Wingdings" pitchFamily="2" charset="2"/>
              <a:buChar char="§"/>
            </a:pPr>
            <a:r>
              <a:rPr lang="en-US" sz="2800" dirty="0" smtClean="0"/>
              <a:t>Types of Buying Decision Behavior</a:t>
            </a:r>
          </a:p>
          <a:p>
            <a:pPr>
              <a:buClr>
                <a:srgbClr val="000066"/>
              </a:buClr>
              <a:buNone/>
            </a:pPr>
            <a:endParaRPr lang="en-US" sz="2800" dirty="0" smtClean="0"/>
          </a:p>
          <a:p>
            <a:pPr>
              <a:buClr>
                <a:srgbClr val="000066"/>
              </a:buClr>
              <a:buFont typeface="Wingdings" pitchFamily="2" charset="2"/>
              <a:buChar char="§"/>
            </a:pPr>
            <a:r>
              <a:rPr lang="en-US" sz="2800" dirty="0" smtClean="0"/>
              <a:t>The Buyer Decision Process</a:t>
            </a:r>
          </a:p>
          <a:p>
            <a:pPr>
              <a:buClr>
                <a:srgbClr val="000066"/>
              </a:buClr>
              <a:buNone/>
            </a:pPr>
            <a:endParaRPr lang="en-US" sz="2800" dirty="0" smtClean="0"/>
          </a:p>
          <a:p>
            <a:pPr>
              <a:buClr>
                <a:srgbClr val="000066"/>
              </a:buClr>
              <a:buFont typeface="Wingdings" pitchFamily="2" charset="2"/>
              <a:buChar char="§"/>
            </a:pPr>
            <a:r>
              <a:rPr lang="en-US" sz="2800" dirty="0" smtClean="0"/>
              <a:t>The Buyer Decision Process for New Products</a:t>
            </a:r>
          </a:p>
          <a:p>
            <a:pPr marL="609600" indent="-609600">
              <a:lnSpc>
                <a:spcPct val="90000"/>
              </a:lnSpc>
              <a:buClr>
                <a:srgbClr val="000066"/>
              </a:buClr>
              <a:buFont typeface="Wingdings" pitchFamily="2" charset="2"/>
              <a:buChar char="§"/>
            </a:pPr>
            <a:endParaRPr lang="en-US" sz="2800"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8" end="8"/>
                                            </p:txEl>
                                          </p:spTgt>
                                        </p:tgtEl>
                                        <p:attrNameLst>
                                          <p:attrName>style.visibility</p:attrName>
                                        </p:attrNameLst>
                                      </p:cBhvr>
                                      <p:to>
                                        <p:strVal val="visible"/>
                                      </p:to>
                                    </p:set>
                                    <p:animEffect transition="in" filter="checkerboard(across)">
                                      <p:cBhvr>
                                        <p:cTn id="27" dur="500"/>
                                        <p:tgtEl>
                                          <p:spTgt spid="1433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a:xfrm>
            <a:off x="685800" y="76200"/>
            <a:ext cx="7696200" cy="762000"/>
          </a:xfrm>
        </p:spPr>
        <p:txBody>
          <a:bodyPr>
            <a:normAutofit/>
          </a:bodyPr>
          <a:lstStyle/>
          <a:p>
            <a:pPr eaLnBrk="1" hangingPunct="1"/>
            <a:r>
              <a:rPr lang="en-US" sz="4000" b="1" dirty="0" smtClean="0">
                <a:solidFill>
                  <a:srgbClr val="000066"/>
                </a:solidFill>
              </a:rPr>
              <a:t>Consumer Buying Process</a:t>
            </a:r>
          </a:p>
        </p:txBody>
      </p:sp>
      <p:sp>
        <p:nvSpPr>
          <p:cNvPr id="7" name="TextBox 6">
            <a:hlinkClick r:id="rId3" action="ppaction://hlinksldjump"/>
          </p:cNvPr>
          <p:cNvSpPr txBox="1">
            <a:spLocks noChangeArrowheads="1"/>
          </p:cNvSpPr>
          <p:nvPr/>
        </p:nvSpPr>
        <p:spPr bwMode="auto">
          <a:xfrm>
            <a:off x="1752600" y="2492375"/>
            <a:ext cx="6096000" cy="830263"/>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Information search</a:t>
            </a:r>
          </a:p>
          <a:p>
            <a:pPr algn="ctr"/>
            <a:endParaRPr lang="en-US" sz="2000" b="1"/>
          </a:p>
        </p:txBody>
      </p:sp>
      <p:sp>
        <p:nvSpPr>
          <p:cNvPr id="8" name="TextBox 7"/>
          <p:cNvSpPr txBox="1">
            <a:spLocks noChangeArrowheads="1"/>
          </p:cNvSpPr>
          <p:nvPr/>
        </p:nvSpPr>
        <p:spPr bwMode="auto">
          <a:xfrm>
            <a:off x="1752600" y="1447800"/>
            <a:ext cx="6096000" cy="800100"/>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Problem recognition</a:t>
            </a:r>
          </a:p>
          <a:p>
            <a:pPr algn="ctr"/>
            <a:endParaRPr lang="en-US"/>
          </a:p>
        </p:txBody>
      </p:sp>
      <p:sp>
        <p:nvSpPr>
          <p:cNvPr id="9" name="TextBox 8"/>
          <p:cNvSpPr txBox="1">
            <a:spLocks noChangeArrowheads="1"/>
          </p:cNvSpPr>
          <p:nvPr/>
        </p:nvSpPr>
        <p:spPr bwMode="auto">
          <a:xfrm>
            <a:off x="1752600" y="3589338"/>
            <a:ext cx="6096000" cy="830262"/>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Evaluation of alternatives</a:t>
            </a:r>
          </a:p>
          <a:p>
            <a:pPr algn="ctr"/>
            <a:endParaRPr lang="en-US" sz="2000"/>
          </a:p>
        </p:txBody>
      </p:sp>
      <p:sp>
        <p:nvSpPr>
          <p:cNvPr id="12" name="TextBox 11"/>
          <p:cNvSpPr txBox="1">
            <a:spLocks noChangeArrowheads="1"/>
          </p:cNvSpPr>
          <p:nvPr/>
        </p:nvSpPr>
        <p:spPr bwMode="auto">
          <a:xfrm>
            <a:off x="1752600" y="5715000"/>
            <a:ext cx="6096000" cy="830262"/>
          </a:xfrm>
          <a:prstGeom prst="rect">
            <a:avLst/>
          </a:prstGeom>
          <a:solidFill>
            <a:srgbClr val="25C6FF"/>
          </a:solidFill>
          <a:ln w="25400">
            <a:solidFill>
              <a:schemeClr val="tx1"/>
            </a:solidFill>
            <a:miter lim="800000"/>
            <a:headEnd/>
            <a:tailEnd/>
          </a:ln>
        </p:spPr>
        <p:txBody>
          <a:bodyPr anchor="ctr">
            <a:spAutoFit/>
          </a:bodyPr>
          <a:lstStyle/>
          <a:p>
            <a:pPr algn="ctr"/>
            <a:r>
              <a:rPr lang="en-US" sz="2800" b="1" dirty="0"/>
              <a:t>Post purchase behavior</a:t>
            </a:r>
          </a:p>
          <a:p>
            <a:pPr algn="ctr"/>
            <a:endParaRPr lang="en-US" sz="2000" dirty="0"/>
          </a:p>
        </p:txBody>
      </p:sp>
      <p:sp>
        <p:nvSpPr>
          <p:cNvPr id="13" name="TextBox 12">
            <a:hlinkClick r:id="rId4" action="ppaction://hlinksldjump"/>
          </p:cNvPr>
          <p:cNvSpPr txBox="1">
            <a:spLocks noChangeArrowheads="1"/>
          </p:cNvSpPr>
          <p:nvPr/>
        </p:nvSpPr>
        <p:spPr bwMode="auto">
          <a:xfrm>
            <a:off x="1752600" y="4648200"/>
            <a:ext cx="6096000" cy="830263"/>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Purchase decision</a:t>
            </a:r>
          </a:p>
          <a:p>
            <a:pPr algn="ctr"/>
            <a:endParaRPr lang="en-US" sz="2000"/>
          </a:p>
        </p:txBody>
      </p:sp>
      <p:sp>
        <p:nvSpPr>
          <p:cNvPr id="14" name="Down Arrow 13"/>
          <p:cNvSpPr/>
          <p:nvPr/>
        </p:nvSpPr>
        <p:spPr>
          <a:xfrm>
            <a:off x="4525963" y="22860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 name="Down Arrow 14"/>
          <p:cNvSpPr/>
          <p:nvPr/>
        </p:nvSpPr>
        <p:spPr>
          <a:xfrm>
            <a:off x="4525963" y="33528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 name="Down Arrow 15"/>
          <p:cNvSpPr/>
          <p:nvPr/>
        </p:nvSpPr>
        <p:spPr>
          <a:xfrm>
            <a:off x="4525963" y="44196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 name="Down Arrow 16"/>
          <p:cNvSpPr/>
          <p:nvPr/>
        </p:nvSpPr>
        <p:spPr>
          <a:xfrm>
            <a:off x="4525963" y="54864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5426"/>
                                        </p:tgtEl>
                                        <p:attrNameLst>
                                          <p:attrName>style.visibility</p:attrName>
                                        </p:attrNameLst>
                                      </p:cBhvr>
                                      <p:to>
                                        <p:strVal val="visible"/>
                                      </p:to>
                                    </p:set>
                                    <p:animEffect transition="in" filter="checkerboard(across)">
                                      <p:cBhvr>
                                        <p:cTn id="7" dur="500"/>
                                        <p:tgtEl>
                                          <p:spTgt spid="61542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heckerboard(across)">
                                      <p:cBhvr>
                                        <p:cTn id="17" dur="500"/>
                                        <p:tgtEl>
                                          <p:spTgt spid="14"/>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heckerboard(across)">
                                      <p:cBhvr>
                                        <p:cTn id="25" dur="500"/>
                                        <p:tgtEl>
                                          <p:spTgt spid="15"/>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heckerboard(across)">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heckerboard(across)">
                                      <p:cBhvr>
                                        <p:cTn id="33" dur="500"/>
                                        <p:tgtEl>
                                          <p:spTgt spid="16"/>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checkerboard(across)">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checkerboard(across)">
                                      <p:cBhvr>
                                        <p:cTn id="41" dur="500"/>
                                        <p:tgtEl>
                                          <p:spTgt spid="17"/>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heckerboard(across)">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7" grpId="0" animBg="1"/>
      <p:bldP spid="8" grpId="0" animBg="1"/>
      <p:bldP spid="9" grpId="0" animBg="1"/>
      <p:bldP spid="12" grpId="0" animBg="1"/>
      <p:bldP spid="13" grpId="0" animBg="1"/>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Consumer Markets and Consumer Buyer Behavior</a:t>
            </a:r>
            <a:br>
              <a:rPr lang="en-US" b="1" dirty="0" smtClean="0">
                <a:solidFill>
                  <a:srgbClr val="000066"/>
                </a:solidFill>
              </a:rPr>
            </a:br>
            <a:r>
              <a:rPr lang="en-US" sz="3600" dirty="0" smtClean="0">
                <a:solidFill>
                  <a:srgbClr val="000066"/>
                </a:solidFill>
              </a:rPr>
              <a:t>(Part-2)</a:t>
            </a:r>
            <a:r>
              <a:rPr lang="en-US" b="1" dirty="0" smtClean="0">
                <a:solidFill>
                  <a:srgbClr val="000066"/>
                </a:solidFill>
              </a:rPr>
              <a:t/>
            </a:r>
            <a:br>
              <a:rPr lang="en-US" b="1" dirty="0" smtClean="0">
                <a:solidFill>
                  <a:srgbClr val="000066"/>
                </a:solidFill>
              </a:rPr>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LECTURE-9</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8"/>
          <p:cNvGrpSpPr>
            <a:grpSpLocks/>
          </p:cNvGrpSpPr>
          <p:nvPr/>
        </p:nvGrpSpPr>
        <p:grpSpPr bwMode="auto">
          <a:xfrm>
            <a:off x="582613" y="4992688"/>
            <a:ext cx="7954962" cy="1636712"/>
            <a:chOff x="367" y="2803"/>
            <a:chExt cx="5011" cy="1031"/>
          </a:xfrm>
          <a:solidFill>
            <a:srgbClr val="000066"/>
          </a:solidFill>
        </p:grpSpPr>
        <p:sp>
          <p:nvSpPr>
            <p:cNvPr id="24" name="Freeform 5"/>
            <p:cNvSpPr>
              <a:spLocks/>
            </p:cNvSpPr>
            <p:nvPr/>
          </p:nvSpPr>
          <p:spPr bwMode="auto">
            <a:xfrm>
              <a:off x="4494" y="2803"/>
              <a:ext cx="884" cy="1030"/>
            </a:xfrm>
            <a:custGeom>
              <a:avLst/>
              <a:gdLst>
                <a:gd name="T0" fmla="*/ 417 w 884"/>
                <a:gd name="T1" fmla="*/ 1029 h 1030"/>
                <a:gd name="T2" fmla="*/ 0 w 884"/>
                <a:gd name="T3" fmla="*/ 438 h 1030"/>
                <a:gd name="T4" fmla="*/ 391 w 884"/>
                <a:gd name="T5" fmla="*/ 0 h 1030"/>
                <a:gd name="T6" fmla="*/ 883 w 884"/>
                <a:gd name="T7" fmla="*/ 512 h 1030"/>
                <a:gd name="T8" fmla="*/ 417 w 884"/>
                <a:gd name="T9" fmla="*/ 1029 h 1030"/>
              </a:gdLst>
              <a:ahLst/>
              <a:cxnLst>
                <a:cxn ang="0">
                  <a:pos x="T0" y="T1"/>
                </a:cxn>
                <a:cxn ang="0">
                  <a:pos x="T2" y="T3"/>
                </a:cxn>
                <a:cxn ang="0">
                  <a:pos x="T4" y="T5"/>
                </a:cxn>
                <a:cxn ang="0">
                  <a:pos x="T6" y="T7"/>
                </a:cxn>
                <a:cxn ang="0">
                  <a:pos x="T8" y="T9"/>
                </a:cxn>
              </a:cxnLst>
              <a:rect l="0" t="0" r="r" b="b"/>
              <a:pathLst>
                <a:path w="884" h="1030">
                  <a:moveTo>
                    <a:pt x="417" y="1029"/>
                  </a:moveTo>
                  <a:lnTo>
                    <a:pt x="0" y="438"/>
                  </a:lnTo>
                  <a:lnTo>
                    <a:pt x="391" y="0"/>
                  </a:lnTo>
                  <a:lnTo>
                    <a:pt x="883" y="512"/>
                  </a:lnTo>
                  <a:lnTo>
                    <a:pt x="417" y="1029"/>
                  </a:lnTo>
                </a:path>
              </a:pathLst>
            </a:custGeom>
            <a:solidFill>
              <a:srgbClr val="009999"/>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5" name="Freeform 6"/>
            <p:cNvSpPr>
              <a:spLocks/>
            </p:cNvSpPr>
            <p:nvPr/>
          </p:nvSpPr>
          <p:spPr bwMode="auto">
            <a:xfrm>
              <a:off x="769" y="2803"/>
              <a:ext cx="4117" cy="441"/>
            </a:xfrm>
            <a:custGeom>
              <a:avLst/>
              <a:gdLst>
                <a:gd name="T0" fmla="*/ 0 w 4117"/>
                <a:gd name="T1" fmla="*/ 440 h 441"/>
                <a:gd name="T2" fmla="*/ 3725 w 4117"/>
                <a:gd name="T3" fmla="*/ 440 h 441"/>
                <a:gd name="T4" fmla="*/ 4116 w 4117"/>
                <a:gd name="T5" fmla="*/ 0 h 441"/>
                <a:gd name="T6" fmla="*/ 525 w 4117"/>
                <a:gd name="T7" fmla="*/ 0 h 441"/>
                <a:gd name="T8" fmla="*/ 0 w 4117"/>
                <a:gd name="T9" fmla="*/ 440 h 441"/>
              </a:gdLst>
              <a:ahLst/>
              <a:cxnLst>
                <a:cxn ang="0">
                  <a:pos x="T0" y="T1"/>
                </a:cxn>
                <a:cxn ang="0">
                  <a:pos x="T2" y="T3"/>
                </a:cxn>
                <a:cxn ang="0">
                  <a:pos x="T4" y="T5"/>
                </a:cxn>
                <a:cxn ang="0">
                  <a:pos x="T6" y="T7"/>
                </a:cxn>
                <a:cxn ang="0">
                  <a:pos x="T8" y="T9"/>
                </a:cxn>
              </a:cxnLst>
              <a:rect l="0" t="0" r="r" b="b"/>
              <a:pathLst>
                <a:path w="4117" h="441">
                  <a:moveTo>
                    <a:pt x="0" y="440"/>
                  </a:moveTo>
                  <a:lnTo>
                    <a:pt x="3725" y="440"/>
                  </a:lnTo>
                  <a:lnTo>
                    <a:pt x="4116" y="0"/>
                  </a:lnTo>
                  <a:lnTo>
                    <a:pt x="525" y="0"/>
                  </a:lnTo>
                  <a:lnTo>
                    <a:pt x="0" y="440"/>
                  </a:lnTo>
                </a:path>
              </a:pathLst>
            </a:custGeom>
            <a:solidFill>
              <a:srgbClr val="009999"/>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6" name="Freeform 7"/>
            <p:cNvSpPr>
              <a:spLocks/>
            </p:cNvSpPr>
            <p:nvPr/>
          </p:nvSpPr>
          <p:spPr bwMode="auto">
            <a:xfrm>
              <a:off x="367" y="3241"/>
              <a:ext cx="4547" cy="593"/>
            </a:xfrm>
            <a:custGeom>
              <a:avLst/>
              <a:gdLst>
                <a:gd name="T0" fmla="*/ 400 w 4547"/>
                <a:gd name="T1" fmla="*/ 0 h 593"/>
                <a:gd name="T2" fmla="*/ 4125 w 4547"/>
                <a:gd name="T3" fmla="*/ 0 h 593"/>
                <a:gd name="T4" fmla="*/ 4546 w 4547"/>
                <a:gd name="T5" fmla="*/ 592 h 593"/>
                <a:gd name="T6" fmla="*/ 0 w 4547"/>
                <a:gd name="T7" fmla="*/ 592 h 593"/>
                <a:gd name="T8" fmla="*/ 400 w 4547"/>
                <a:gd name="T9" fmla="*/ 0 h 593"/>
              </a:gdLst>
              <a:ahLst/>
              <a:cxnLst>
                <a:cxn ang="0">
                  <a:pos x="T0" y="T1"/>
                </a:cxn>
                <a:cxn ang="0">
                  <a:pos x="T2" y="T3"/>
                </a:cxn>
                <a:cxn ang="0">
                  <a:pos x="T4" y="T5"/>
                </a:cxn>
                <a:cxn ang="0">
                  <a:pos x="T6" y="T7"/>
                </a:cxn>
                <a:cxn ang="0">
                  <a:pos x="T8" y="T9"/>
                </a:cxn>
              </a:cxnLst>
              <a:rect l="0" t="0" r="r" b="b"/>
              <a:pathLst>
                <a:path w="4547" h="593">
                  <a:moveTo>
                    <a:pt x="400" y="0"/>
                  </a:moveTo>
                  <a:lnTo>
                    <a:pt x="4125" y="0"/>
                  </a:lnTo>
                  <a:lnTo>
                    <a:pt x="4546" y="592"/>
                  </a:lnTo>
                  <a:lnTo>
                    <a:pt x="0" y="592"/>
                  </a:lnTo>
                  <a:lnTo>
                    <a:pt x="400" y="0"/>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3" name="Group 12"/>
          <p:cNvGrpSpPr>
            <a:grpSpLocks/>
          </p:cNvGrpSpPr>
          <p:nvPr/>
        </p:nvGrpSpPr>
        <p:grpSpPr bwMode="auto">
          <a:xfrm>
            <a:off x="1336675" y="4064000"/>
            <a:ext cx="6307138" cy="1481138"/>
            <a:chOff x="842" y="2218"/>
            <a:chExt cx="3973" cy="933"/>
          </a:xfrm>
          <a:solidFill>
            <a:srgbClr val="996633"/>
          </a:solidFill>
        </p:grpSpPr>
        <p:sp>
          <p:nvSpPr>
            <p:cNvPr id="28" name="Freeform 9"/>
            <p:cNvSpPr>
              <a:spLocks/>
            </p:cNvSpPr>
            <p:nvPr/>
          </p:nvSpPr>
          <p:spPr bwMode="auto">
            <a:xfrm>
              <a:off x="4035" y="2218"/>
              <a:ext cx="780" cy="933"/>
            </a:xfrm>
            <a:custGeom>
              <a:avLst/>
              <a:gdLst>
                <a:gd name="T0" fmla="*/ 397 w 780"/>
                <a:gd name="T1" fmla="*/ 932 h 933"/>
                <a:gd name="T2" fmla="*/ 0 w 780"/>
                <a:gd name="T3" fmla="*/ 326 h 933"/>
                <a:gd name="T4" fmla="*/ 291 w 780"/>
                <a:gd name="T5" fmla="*/ 0 h 933"/>
                <a:gd name="T6" fmla="*/ 779 w 780"/>
                <a:gd name="T7" fmla="*/ 514 h 933"/>
                <a:gd name="T8" fmla="*/ 397 w 780"/>
                <a:gd name="T9" fmla="*/ 932 h 933"/>
              </a:gdLst>
              <a:ahLst/>
              <a:cxnLst>
                <a:cxn ang="0">
                  <a:pos x="T0" y="T1"/>
                </a:cxn>
                <a:cxn ang="0">
                  <a:pos x="T2" y="T3"/>
                </a:cxn>
                <a:cxn ang="0">
                  <a:pos x="T4" y="T5"/>
                </a:cxn>
                <a:cxn ang="0">
                  <a:pos x="T6" y="T7"/>
                </a:cxn>
                <a:cxn ang="0">
                  <a:pos x="T8" y="T9"/>
                </a:cxn>
              </a:cxnLst>
              <a:rect l="0" t="0" r="r" b="b"/>
              <a:pathLst>
                <a:path w="780" h="933">
                  <a:moveTo>
                    <a:pt x="397" y="932"/>
                  </a:moveTo>
                  <a:lnTo>
                    <a:pt x="0" y="326"/>
                  </a:lnTo>
                  <a:lnTo>
                    <a:pt x="291" y="0"/>
                  </a:lnTo>
                  <a:lnTo>
                    <a:pt x="779" y="514"/>
                  </a:lnTo>
                  <a:lnTo>
                    <a:pt x="397" y="932"/>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9" name="Freeform 10"/>
            <p:cNvSpPr>
              <a:spLocks/>
            </p:cNvSpPr>
            <p:nvPr/>
          </p:nvSpPr>
          <p:spPr bwMode="auto">
            <a:xfrm>
              <a:off x="1235" y="2218"/>
              <a:ext cx="3093" cy="329"/>
            </a:xfrm>
            <a:custGeom>
              <a:avLst/>
              <a:gdLst>
                <a:gd name="T0" fmla="*/ 0 w 3093"/>
                <a:gd name="T1" fmla="*/ 328 h 329"/>
                <a:gd name="T2" fmla="*/ 2801 w 3093"/>
                <a:gd name="T3" fmla="*/ 328 h 329"/>
                <a:gd name="T4" fmla="*/ 3092 w 3093"/>
                <a:gd name="T5" fmla="*/ 0 h 329"/>
                <a:gd name="T6" fmla="*/ 553 w 3093"/>
                <a:gd name="T7" fmla="*/ 2 h 329"/>
                <a:gd name="T8" fmla="*/ 0 w 3093"/>
                <a:gd name="T9" fmla="*/ 328 h 329"/>
              </a:gdLst>
              <a:ahLst/>
              <a:cxnLst>
                <a:cxn ang="0">
                  <a:pos x="T0" y="T1"/>
                </a:cxn>
                <a:cxn ang="0">
                  <a:pos x="T2" y="T3"/>
                </a:cxn>
                <a:cxn ang="0">
                  <a:pos x="T4" y="T5"/>
                </a:cxn>
                <a:cxn ang="0">
                  <a:pos x="T6" y="T7"/>
                </a:cxn>
                <a:cxn ang="0">
                  <a:pos x="T8" y="T9"/>
                </a:cxn>
              </a:cxnLst>
              <a:rect l="0" t="0" r="r" b="b"/>
              <a:pathLst>
                <a:path w="3093" h="329">
                  <a:moveTo>
                    <a:pt x="0" y="328"/>
                  </a:moveTo>
                  <a:lnTo>
                    <a:pt x="2801" y="328"/>
                  </a:lnTo>
                  <a:lnTo>
                    <a:pt x="3092" y="0"/>
                  </a:lnTo>
                  <a:lnTo>
                    <a:pt x="553" y="2"/>
                  </a:lnTo>
                  <a:lnTo>
                    <a:pt x="0" y="328"/>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0" name="Freeform 11"/>
            <p:cNvSpPr>
              <a:spLocks/>
            </p:cNvSpPr>
            <p:nvPr/>
          </p:nvSpPr>
          <p:spPr bwMode="auto">
            <a:xfrm>
              <a:off x="842" y="2544"/>
              <a:ext cx="3591" cy="607"/>
            </a:xfrm>
            <a:custGeom>
              <a:avLst/>
              <a:gdLst>
                <a:gd name="T0" fmla="*/ 0 w 3591"/>
                <a:gd name="T1" fmla="*/ 606 h 607"/>
                <a:gd name="T2" fmla="*/ 3590 w 3591"/>
                <a:gd name="T3" fmla="*/ 606 h 607"/>
                <a:gd name="T4" fmla="*/ 3193 w 3591"/>
                <a:gd name="T5" fmla="*/ 0 h 607"/>
                <a:gd name="T6" fmla="*/ 394 w 3591"/>
                <a:gd name="T7" fmla="*/ 0 h 607"/>
                <a:gd name="T8" fmla="*/ 0 w 3591"/>
                <a:gd name="T9" fmla="*/ 606 h 607"/>
              </a:gdLst>
              <a:ahLst/>
              <a:cxnLst>
                <a:cxn ang="0">
                  <a:pos x="T0" y="T1"/>
                </a:cxn>
                <a:cxn ang="0">
                  <a:pos x="T2" y="T3"/>
                </a:cxn>
                <a:cxn ang="0">
                  <a:pos x="T4" y="T5"/>
                </a:cxn>
                <a:cxn ang="0">
                  <a:pos x="T6" y="T7"/>
                </a:cxn>
                <a:cxn ang="0">
                  <a:pos x="T8" y="T9"/>
                </a:cxn>
              </a:cxnLst>
              <a:rect l="0" t="0" r="r" b="b"/>
              <a:pathLst>
                <a:path w="3591" h="607">
                  <a:moveTo>
                    <a:pt x="0" y="606"/>
                  </a:moveTo>
                  <a:lnTo>
                    <a:pt x="3590" y="606"/>
                  </a:lnTo>
                  <a:lnTo>
                    <a:pt x="3193" y="0"/>
                  </a:lnTo>
                  <a:lnTo>
                    <a:pt x="394" y="0"/>
                  </a:lnTo>
                  <a:lnTo>
                    <a:pt x="0" y="606"/>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4" name="Group 16"/>
          <p:cNvGrpSpPr>
            <a:grpSpLocks/>
          </p:cNvGrpSpPr>
          <p:nvPr/>
        </p:nvGrpSpPr>
        <p:grpSpPr bwMode="auto">
          <a:xfrm>
            <a:off x="2065338" y="3148013"/>
            <a:ext cx="4686300" cy="1285875"/>
            <a:chOff x="1301" y="1641"/>
            <a:chExt cx="2952" cy="810"/>
          </a:xfrm>
          <a:solidFill>
            <a:srgbClr val="009999"/>
          </a:solidFill>
        </p:grpSpPr>
        <p:sp>
          <p:nvSpPr>
            <p:cNvPr id="32" name="Freeform 13"/>
            <p:cNvSpPr>
              <a:spLocks/>
            </p:cNvSpPr>
            <p:nvPr/>
          </p:nvSpPr>
          <p:spPr bwMode="auto">
            <a:xfrm>
              <a:off x="3570" y="1641"/>
              <a:ext cx="683" cy="809"/>
            </a:xfrm>
            <a:custGeom>
              <a:avLst/>
              <a:gdLst>
                <a:gd name="T0" fmla="*/ 0 w 683"/>
                <a:gd name="T1" fmla="*/ 220 h 809"/>
                <a:gd name="T2" fmla="*/ 405 w 683"/>
                <a:gd name="T3" fmla="*/ 808 h 809"/>
                <a:gd name="T4" fmla="*/ 682 w 683"/>
                <a:gd name="T5" fmla="*/ 506 h 809"/>
                <a:gd name="T6" fmla="*/ 197 w 683"/>
                <a:gd name="T7" fmla="*/ 0 h 809"/>
                <a:gd name="T8" fmla="*/ 0 w 683"/>
                <a:gd name="T9" fmla="*/ 220 h 809"/>
              </a:gdLst>
              <a:ahLst/>
              <a:cxnLst>
                <a:cxn ang="0">
                  <a:pos x="T0" y="T1"/>
                </a:cxn>
                <a:cxn ang="0">
                  <a:pos x="T2" y="T3"/>
                </a:cxn>
                <a:cxn ang="0">
                  <a:pos x="T4" y="T5"/>
                </a:cxn>
                <a:cxn ang="0">
                  <a:pos x="T6" y="T7"/>
                </a:cxn>
                <a:cxn ang="0">
                  <a:pos x="T8" y="T9"/>
                </a:cxn>
              </a:cxnLst>
              <a:rect l="0" t="0" r="r" b="b"/>
              <a:pathLst>
                <a:path w="683" h="809">
                  <a:moveTo>
                    <a:pt x="0" y="220"/>
                  </a:moveTo>
                  <a:lnTo>
                    <a:pt x="405" y="808"/>
                  </a:lnTo>
                  <a:lnTo>
                    <a:pt x="682" y="506"/>
                  </a:lnTo>
                  <a:lnTo>
                    <a:pt x="197" y="0"/>
                  </a:lnTo>
                  <a:lnTo>
                    <a:pt x="0" y="220"/>
                  </a:lnTo>
                </a:path>
              </a:pathLst>
            </a:custGeom>
            <a:solidFill>
              <a:schemeClr val="bg2"/>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3" name="Freeform 14"/>
            <p:cNvSpPr>
              <a:spLocks/>
            </p:cNvSpPr>
            <p:nvPr/>
          </p:nvSpPr>
          <p:spPr bwMode="auto">
            <a:xfrm>
              <a:off x="1699" y="1641"/>
              <a:ext cx="2067" cy="220"/>
            </a:xfrm>
            <a:custGeom>
              <a:avLst/>
              <a:gdLst>
                <a:gd name="T0" fmla="*/ 0 w 2067"/>
                <a:gd name="T1" fmla="*/ 219 h 220"/>
                <a:gd name="T2" fmla="*/ 1870 w 2067"/>
                <a:gd name="T3" fmla="*/ 219 h 220"/>
                <a:gd name="T4" fmla="*/ 2066 w 2067"/>
                <a:gd name="T5" fmla="*/ 0 h 220"/>
                <a:gd name="T6" fmla="*/ 522 w 2067"/>
                <a:gd name="T7" fmla="*/ 0 h 220"/>
                <a:gd name="T8" fmla="*/ 0 w 2067"/>
                <a:gd name="T9" fmla="*/ 219 h 220"/>
              </a:gdLst>
              <a:ahLst/>
              <a:cxnLst>
                <a:cxn ang="0">
                  <a:pos x="T0" y="T1"/>
                </a:cxn>
                <a:cxn ang="0">
                  <a:pos x="T2" y="T3"/>
                </a:cxn>
                <a:cxn ang="0">
                  <a:pos x="T4" y="T5"/>
                </a:cxn>
                <a:cxn ang="0">
                  <a:pos x="T6" y="T7"/>
                </a:cxn>
                <a:cxn ang="0">
                  <a:pos x="T8" y="T9"/>
                </a:cxn>
              </a:cxnLst>
              <a:rect l="0" t="0" r="r" b="b"/>
              <a:pathLst>
                <a:path w="2067" h="220">
                  <a:moveTo>
                    <a:pt x="0" y="219"/>
                  </a:moveTo>
                  <a:lnTo>
                    <a:pt x="1870" y="219"/>
                  </a:lnTo>
                  <a:lnTo>
                    <a:pt x="2066" y="0"/>
                  </a:lnTo>
                  <a:lnTo>
                    <a:pt x="522" y="0"/>
                  </a:lnTo>
                  <a:lnTo>
                    <a:pt x="0" y="219"/>
                  </a:lnTo>
                </a:path>
              </a:pathLst>
            </a:custGeom>
            <a:solidFill>
              <a:schemeClr val="bg2"/>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4" name="Freeform 15"/>
            <p:cNvSpPr>
              <a:spLocks/>
            </p:cNvSpPr>
            <p:nvPr/>
          </p:nvSpPr>
          <p:spPr bwMode="auto">
            <a:xfrm>
              <a:off x="1301" y="1860"/>
              <a:ext cx="2673" cy="591"/>
            </a:xfrm>
            <a:custGeom>
              <a:avLst/>
              <a:gdLst>
                <a:gd name="T0" fmla="*/ 0 w 2673"/>
                <a:gd name="T1" fmla="*/ 590 h 591"/>
                <a:gd name="T2" fmla="*/ 2672 w 2673"/>
                <a:gd name="T3" fmla="*/ 590 h 591"/>
                <a:gd name="T4" fmla="*/ 2268 w 2673"/>
                <a:gd name="T5" fmla="*/ 0 h 591"/>
                <a:gd name="T6" fmla="*/ 398 w 2673"/>
                <a:gd name="T7" fmla="*/ 0 h 591"/>
                <a:gd name="T8" fmla="*/ 0 w 2673"/>
                <a:gd name="T9" fmla="*/ 590 h 591"/>
              </a:gdLst>
              <a:ahLst/>
              <a:cxnLst>
                <a:cxn ang="0">
                  <a:pos x="T0" y="T1"/>
                </a:cxn>
                <a:cxn ang="0">
                  <a:pos x="T2" y="T3"/>
                </a:cxn>
                <a:cxn ang="0">
                  <a:pos x="T4" y="T5"/>
                </a:cxn>
                <a:cxn ang="0">
                  <a:pos x="T6" y="T7"/>
                </a:cxn>
                <a:cxn ang="0">
                  <a:pos x="T8" y="T9"/>
                </a:cxn>
              </a:cxnLst>
              <a:rect l="0" t="0" r="r" b="b"/>
              <a:pathLst>
                <a:path w="2673" h="591">
                  <a:moveTo>
                    <a:pt x="0" y="590"/>
                  </a:moveTo>
                  <a:lnTo>
                    <a:pt x="2672" y="590"/>
                  </a:lnTo>
                  <a:lnTo>
                    <a:pt x="2268" y="0"/>
                  </a:lnTo>
                  <a:lnTo>
                    <a:pt x="398" y="0"/>
                  </a:lnTo>
                  <a:lnTo>
                    <a:pt x="0" y="590"/>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5" name="Group 20"/>
          <p:cNvGrpSpPr>
            <a:grpSpLocks/>
          </p:cNvGrpSpPr>
          <p:nvPr/>
        </p:nvGrpSpPr>
        <p:grpSpPr bwMode="auto">
          <a:xfrm>
            <a:off x="2805113" y="2216150"/>
            <a:ext cx="3055937" cy="1123950"/>
            <a:chOff x="1767" y="1054"/>
            <a:chExt cx="1925" cy="708"/>
          </a:xfrm>
          <a:solidFill>
            <a:srgbClr val="CC0066"/>
          </a:solidFill>
        </p:grpSpPr>
        <p:sp>
          <p:nvSpPr>
            <p:cNvPr id="36" name="Freeform 17"/>
            <p:cNvSpPr>
              <a:spLocks/>
            </p:cNvSpPr>
            <p:nvPr/>
          </p:nvSpPr>
          <p:spPr bwMode="auto">
            <a:xfrm>
              <a:off x="3104" y="1055"/>
              <a:ext cx="588" cy="707"/>
            </a:xfrm>
            <a:custGeom>
              <a:avLst/>
              <a:gdLst>
                <a:gd name="T0" fmla="*/ 402 w 588"/>
                <a:gd name="T1" fmla="*/ 706 h 707"/>
                <a:gd name="T2" fmla="*/ 587 w 588"/>
                <a:gd name="T3" fmla="*/ 504 h 707"/>
                <a:gd name="T4" fmla="*/ 102 w 588"/>
                <a:gd name="T5" fmla="*/ 0 h 707"/>
                <a:gd name="T6" fmla="*/ 0 w 588"/>
                <a:gd name="T7" fmla="*/ 107 h 707"/>
                <a:gd name="T8" fmla="*/ 402 w 588"/>
                <a:gd name="T9" fmla="*/ 706 h 707"/>
              </a:gdLst>
              <a:ahLst/>
              <a:cxnLst>
                <a:cxn ang="0">
                  <a:pos x="T0" y="T1"/>
                </a:cxn>
                <a:cxn ang="0">
                  <a:pos x="T2" y="T3"/>
                </a:cxn>
                <a:cxn ang="0">
                  <a:pos x="T4" y="T5"/>
                </a:cxn>
                <a:cxn ang="0">
                  <a:pos x="T6" y="T7"/>
                </a:cxn>
                <a:cxn ang="0">
                  <a:pos x="T8" y="T9"/>
                </a:cxn>
              </a:cxnLst>
              <a:rect l="0" t="0" r="r" b="b"/>
              <a:pathLst>
                <a:path w="588" h="707">
                  <a:moveTo>
                    <a:pt x="402" y="706"/>
                  </a:moveTo>
                  <a:lnTo>
                    <a:pt x="587" y="504"/>
                  </a:lnTo>
                  <a:lnTo>
                    <a:pt x="102" y="0"/>
                  </a:lnTo>
                  <a:lnTo>
                    <a:pt x="0" y="107"/>
                  </a:lnTo>
                  <a:lnTo>
                    <a:pt x="402" y="706"/>
                  </a:lnTo>
                </a:path>
              </a:pathLst>
            </a:custGeom>
            <a:solidFill>
              <a:srgbClr val="996633"/>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7" name="Freeform 18"/>
            <p:cNvSpPr>
              <a:spLocks/>
            </p:cNvSpPr>
            <p:nvPr/>
          </p:nvSpPr>
          <p:spPr bwMode="auto">
            <a:xfrm>
              <a:off x="2174" y="1054"/>
              <a:ext cx="1031" cy="107"/>
            </a:xfrm>
            <a:custGeom>
              <a:avLst/>
              <a:gdLst>
                <a:gd name="T0" fmla="*/ 0 w 1031"/>
                <a:gd name="T1" fmla="*/ 106 h 107"/>
                <a:gd name="T2" fmla="*/ 929 w 1031"/>
                <a:gd name="T3" fmla="*/ 106 h 107"/>
                <a:gd name="T4" fmla="*/ 1030 w 1031"/>
                <a:gd name="T5" fmla="*/ 0 h 107"/>
                <a:gd name="T6" fmla="*/ 321 w 1031"/>
                <a:gd name="T7" fmla="*/ 0 h 107"/>
                <a:gd name="T8" fmla="*/ 0 w 1031"/>
                <a:gd name="T9" fmla="*/ 106 h 107"/>
              </a:gdLst>
              <a:ahLst/>
              <a:cxnLst>
                <a:cxn ang="0">
                  <a:pos x="T0" y="T1"/>
                </a:cxn>
                <a:cxn ang="0">
                  <a:pos x="T2" y="T3"/>
                </a:cxn>
                <a:cxn ang="0">
                  <a:pos x="T4" y="T5"/>
                </a:cxn>
                <a:cxn ang="0">
                  <a:pos x="T6" y="T7"/>
                </a:cxn>
                <a:cxn ang="0">
                  <a:pos x="T8" y="T9"/>
                </a:cxn>
              </a:cxnLst>
              <a:rect l="0" t="0" r="r" b="b"/>
              <a:pathLst>
                <a:path w="1031" h="107">
                  <a:moveTo>
                    <a:pt x="0" y="106"/>
                  </a:moveTo>
                  <a:lnTo>
                    <a:pt x="929" y="106"/>
                  </a:lnTo>
                  <a:lnTo>
                    <a:pt x="1030" y="0"/>
                  </a:lnTo>
                  <a:lnTo>
                    <a:pt x="321" y="0"/>
                  </a:lnTo>
                  <a:lnTo>
                    <a:pt x="0" y="106"/>
                  </a:lnTo>
                </a:path>
              </a:pathLst>
            </a:custGeom>
            <a:solidFill>
              <a:srgbClr val="996633"/>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8" name="Freeform 19"/>
            <p:cNvSpPr>
              <a:spLocks/>
            </p:cNvSpPr>
            <p:nvPr/>
          </p:nvSpPr>
          <p:spPr bwMode="auto">
            <a:xfrm>
              <a:off x="1767" y="1160"/>
              <a:ext cx="1740" cy="602"/>
            </a:xfrm>
            <a:custGeom>
              <a:avLst/>
              <a:gdLst>
                <a:gd name="T0" fmla="*/ 0 w 1740"/>
                <a:gd name="T1" fmla="*/ 601 h 602"/>
                <a:gd name="T2" fmla="*/ 1739 w 1740"/>
                <a:gd name="T3" fmla="*/ 601 h 602"/>
                <a:gd name="T4" fmla="*/ 1336 w 1740"/>
                <a:gd name="T5" fmla="*/ 0 h 602"/>
                <a:gd name="T6" fmla="*/ 405 w 1740"/>
                <a:gd name="T7" fmla="*/ 0 h 602"/>
                <a:gd name="T8" fmla="*/ 0 w 1740"/>
                <a:gd name="T9" fmla="*/ 601 h 602"/>
              </a:gdLst>
              <a:ahLst/>
              <a:cxnLst>
                <a:cxn ang="0">
                  <a:pos x="T0" y="T1"/>
                </a:cxn>
                <a:cxn ang="0">
                  <a:pos x="T2" y="T3"/>
                </a:cxn>
                <a:cxn ang="0">
                  <a:pos x="T4" y="T5"/>
                </a:cxn>
                <a:cxn ang="0">
                  <a:pos x="T6" y="T7"/>
                </a:cxn>
                <a:cxn ang="0">
                  <a:pos x="T8" y="T9"/>
                </a:cxn>
              </a:cxnLst>
              <a:rect l="0" t="0" r="r" b="b"/>
              <a:pathLst>
                <a:path w="1740" h="602">
                  <a:moveTo>
                    <a:pt x="0" y="601"/>
                  </a:moveTo>
                  <a:lnTo>
                    <a:pt x="1739" y="601"/>
                  </a:lnTo>
                  <a:lnTo>
                    <a:pt x="1336" y="0"/>
                  </a:lnTo>
                  <a:lnTo>
                    <a:pt x="405" y="0"/>
                  </a:lnTo>
                  <a:lnTo>
                    <a:pt x="0" y="601"/>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sp>
        <p:nvSpPr>
          <p:cNvPr id="39" name="Rectangle 21"/>
          <p:cNvSpPr>
            <a:spLocks noChangeArrowheads="1"/>
          </p:cNvSpPr>
          <p:nvPr/>
        </p:nvSpPr>
        <p:spPr bwMode="auto">
          <a:xfrm>
            <a:off x="1371600" y="5791200"/>
            <a:ext cx="5892800" cy="644525"/>
          </a:xfrm>
          <a:prstGeom prst="rect">
            <a:avLst/>
          </a:prstGeom>
          <a:noFill/>
          <a:ln w="9525">
            <a:noFill/>
            <a:miter lim="800000"/>
            <a:headEnd/>
            <a:tailEnd/>
          </a:ln>
        </p:spPr>
        <p:txBody>
          <a:bodyPr lIns="90488" tIns="44450" rIns="90488" bIns="44450">
            <a:spAutoFit/>
          </a:bodyPr>
          <a:lstStyle/>
          <a:p>
            <a:pPr algn="ctr"/>
            <a:r>
              <a:rPr lang="en-US" b="1" dirty="0">
                <a:solidFill>
                  <a:srgbClr val="996633"/>
                </a:solidFill>
              </a:rPr>
              <a:t>PHYSIOLOGICAL OR SURVIVAL NEEDS</a:t>
            </a:r>
          </a:p>
          <a:p>
            <a:pPr algn="ctr"/>
            <a:r>
              <a:rPr lang="en-US" b="1" dirty="0">
                <a:solidFill>
                  <a:srgbClr val="996633"/>
                </a:solidFill>
              </a:rPr>
              <a:t>Food, Water, Warmth, Rest</a:t>
            </a:r>
          </a:p>
        </p:txBody>
      </p:sp>
      <p:sp>
        <p:nvSpPr>
          <p:cNvPr id="40" name="Rectangle 22"/>
          <p:cNvSpPr>
            <a:spLocks noChangeArrowheads="1"/>
          </p:cNvSpPr>
          <p:nvPr/>
        </p:nvSpPr>
        <p:spPr bwMode="auto">
          <a:xfrm>
            <a:off x="2133600" y="4724400"/>
            <a:ext cx="4038600" cy="920750"/>
          </a:xfrm>
          <a:prstGeom prst="rect">
            <a:avLst/>
          </a:prstGeom>
          <a:noFill/>
          <a:ln w="9525">
            <a:noFill/>
            <a:miter lim="800000"/>
            <a:headEnd/>
            <a:tailEnd/>
          </a:ln>
        </p:spPr>
        <p:txBody>
          <a:bodyPr lIns="90488" tIns="44450" rIns="90488" bIns="44450">
            <a:spAutoFit/>
          </a:bodyPr>
          <a:lstStyle/>
          <a:p>
            <a:pPr algn="ctr"/>
            <a:r>
              <a:rPr lang="en-US" b="1" dirty="0">
                <a:solidFill>
                  <a:srgbClr val="000066"/>
                </a:solidFill>
              </a:rPr>
              <a:t>SAFETY NEEDS</a:t>
            </a:r>
          </a:p>
          <a:p>
            <a:pPr algn="ctr"/>
            <a:r>
              <a:rPr lang="en-US" b="1" dirty="0">
                <a:solidFill>
                  <a:srgbClr val="000066"/>
                </a:solidFill>
              </a:rPr>
              <a:t>Security and Safety</a:t>
            </a:r>
          </a:p>
          <a:p>
            <a:pPr algn="ctr"/>
            <a:endParaRPr lang="en-US" b="1" dirty="0">
              <a:solidFill>
                <a:srgbClr val="000066"/>
              </a:solidFill>
            </a:endParaRPr>
          </a:p>
        </p:txBody>
      </p:sp>
      <p:sp>
        <p:nvSpPr>
          <p:cNvPr id="41" name="Rectangle 23"/>
          <p:cNvSpPr>
            <a:spLocks noChangeArrowheads="1"/>
          </p:cNvSpPr>
          <p:nvPr/>
        </p:nvSpPr>
        <p:spPr bwMode="auto">
          <a:xfrm>
            <a:off x="2578100" y="3622675"/>
            <a:ext cx="3132138" cy="644525"/>
          </a:xfrm>
          <a:prstGeom prst="rect">
            <a:avLst/>
          </a:prstGeom>
          <a:noFill/>
          <a:ln w="9525">
            <a:noFill/>
            <a:miter lim="800000"/>
            <a:headEnd/>
            <a:tailEnd/>
          </a:ln>
        </p:spPr>
        <p:txBody>
          <a:bodyPr wrap="none" lIns="90488" tIns="44450" rIns="90488" bIns="44450">
            <a:spAutoFit/>
          </a:bodyPr>
          <a:lstStyle/>
          <a:p>
            <a:pPr algn="ctr"/>
            <a:r>
              <a:rPr lang="en-US" b="1" dirty="0">
                <a:solidFill>
                  <a:srgbClr val="CC0066"/>
                </a:solidFill>
              </a:rPr>
              <a:t>LOVE, AFFECTION, AND</a:t>
            </a:r>
          </a:p>
          <a:p>
            <a:pPr algn="ctr"/>
            <a:r>
              <a:rPr lang="en-US" b="1" dirty="0">
                <a:solidFill>
                  <a:srgbClr val="CC0066"/>
                </a:solidFill>
              </a:rPr>
              <a:t> BELONGINGNESS NEEDS</a:t>
            </a:r>
          </a:p>
        </p:txBody>
      </p:sp>
      <p:sp>
        <p:nvSpPr>
          <p:cNvPr id="42" name="Rectangle 24"/>
          <p:cNvSpPr>
            <a:spLocks noChangeArrowheads="1"/>
          </p:cNvSpPr>
          <p:nvPr/>
        </p:nvSpPr>
        <p:spPr bwMode="auto">
          <a:xfrm>
            <a:off x="3190875" y="2590800"/>
            <a:ext cx="1990725" cy="644525"/>
          </a:xfrm>
          <a:prstGeom prst="rect">
            <a:avLst/>
          </a:prstGeom>
          <a:noFill/>
          <a:ln w="9525">
            <a:noFill/>
            <a:miter lim="800000"/>
            <a:headEnd/>
            <a:tailEnd/>
          </a:ln>
        </p:spPr>
        <p:txBody>
          <a:bodyPr lIns="90488" tIns="44450" rIns="90488" bIns="44450">
            <a:spAutoFit/>
          </a:bodyPr>
          <a:lstStyle/>
          <a:p>
            <a:pPr algn="ctr"/>
            <a:r>
              <a:rPr lang="en-US" b="1" dirty="0">
                <a:solidFill>
                  <a:srgbClr val="009999"/>
                </a:solidFill>
              </a:rPr>
              <a:t>ESTEEM NEEDS</a:t>
            </a:r>
          </a:p>
          <a:p>
            <a:pPr algn="ctr"/>
            <a:r>
              <a:rPr lang="en-US" b="1" dirty="0">
                <a:solidFill>
                  <a:srgbClr val="009999"/>
                </a:solidFill>
              </a:rPr>
              <a:t>Prestige</a:t>
            </a:r>
          </a:p>
        </p:txBody>
      </p:sp>
      <p:grpSp>
        <p:nvGrpSpPr>
          <p:cNvPr id="6" name="Group 7"/>
          <p:cNvGrpSpPr>
            <a:grpSpLocks/>
          </p:cNvGrpSpPr>
          <p:nvPr/>
        </p:nvGrpSpPr>
        <p:grpSpPr bwMode="auto">
          <a:xfrm>
            <a:off x="3352800" y="1295400"/>
            <a:ext cx="1752600" cy="992556"/>
            <a:chOff x="1373" y="471"/>
            <a:chExt cx="2612" cy="1270"/>
          </a:xfrm>
          <a:solidFill>
            <a:schemeClr val="bg2"/>
          </a:solidFill>
        </p:grpSpPr>
        <p:sp>
          <p:nvSpPr>
            <p:cNvPr id="44" name="Freeform 5"/>
            <p:cNvSpPr>
              <a:spLocks/>
            </p:cNvSpPr>
            <p:nvPr/>
          </p:nvSpPr>
          <p:spPr bwMode="auto">
            <a:xfrm>
              <a:off x="2543" y="471"/>
              <a:ext cx="1442" cy="1270"/>
            </a:xfrm>
            <a:custGeom>
              <a:avLst/>
              <a:gdLst>
                <a:gd name="T0" fmla="*/ 1170 w 1442"/>
                <a:gd name="T1" fmla="*/ 1269 h 1270"/>
                <a:gd name="T2" fmla="*/ 1441 w 1442"/>
                <a:gd name="T3" fmla="*/ 1071 h 1270"/>
                <a:gd name="T4" fmla="*/ 0 w 1442"/>
                <a:gd name="T5" fmla="*/ 0 h 1270"/>
                <a:gd name="T6" fmla="*/ 1170 w 1442"/>
                <a:gd name="T7" fmla="*/ 1269 h 1270"/>
              </a:gdLst>
              <a:ahLst/>
              <a:cxnLst>
                <a:cxn ang="0">
                  <a:pos x="T0" y="T1"/>
                </a:cxn>
                <a:cxn ang="0">
                  <a:pos x="T2" y="T3"/>
                </a:cxn>
                <a:cxn ang="0">
                  <a:pos x="T4" y="T5"/>
                </a:cxn>
                <a:cxn ang="0">
                  <a:pos x="T6" y="T7"/>
                </a:cxn>
              </a:cxnLst>
              <a:rect l="0" t="0" r="r" b="b"/>
              <a:pathLst>
                <a:path w="1442" h="1270">
                  <a:moveTo>
                    <a:pt x="1170" y="1269"/>
                  </a:moveTo>
                  <a:lnTo>
                    <a:pt x="1441" y="1071"/>
                  </a:lnTo>
                  <a:lnTo>
                    <a:pt x="0" y="0"/>
                  </a:lnTo>
                  <a:lnTo>
                    <a:pt x="1170" y="1269"/>
                  </a:lnTo>
                </a:path>
              </a:pathLst>
            </a:custGeom>
            <a:solidFill>
              <a:schemeClr val="bg1"/>
            </a:solidFill>
            <a:ln w="19050" cap="rnd" cmpd="sng">
              <a:solidFill>
                <a:schemeClr val="tx1"/>
              </a:solidFill>
              <a:prstDash val="solid"/>
              <a:round/>
              <a:headEnd type="none" w="med" len="med"/>
              <a:tailEnd type="none" w="med" len="med"/>
            </a:ln>
            <a:effectLst/>
            <a:extLst>
              <a:ext uri="{AF507438-7753-43E0-B8FC-AC1667EBCBE1}"/>
            </a:extLst>
          </p:spPr>
          <p:txBody>
            <a:bodyPr/>
            <a:lstStyle/>
            <a:p>
              <a:pPr>
                <a:defRPr/>
              </a:pPr>
              <a:endParaRPr lang="en-US" dirty="0"/>
            </a:p>
          </p:txBody>
        </p:sp>
        <p:sp>
          <p:nvSpPr>
            <p:cNvPr id="45" name="Freeform 6"/>
            <p:cNvSpPr>
              <a:spLocks/>
            </p:cNvSpPr>
            <p:nvPr/>
          </p:nvSpPr>
          <p:spPr bwMode="auto">
            <a:xfrm>
              <a:off x="1373" y="471"/>
              <a:ext cx="2342" cy="1270"/>
            </a:xfrm>
            <a:custGeom>
              <a:avLst/>
              <a:gdLst>
                <a:gd name="T0" fmla="*/ 0 w 2342"/>
                <a:gd name="T1" fmla="*/ 1269 h 1270"/>
                <a:gd name="T2" fmla="*/ 2341 w 2342"/>
                <a:gd name="T3" fmla="*/ 1269 h 1270"/>
                <a:gd name="T4" fmla="*/ 1170 w 2342"/>
                <a:gd name="T5" fmla="*/ 0 h 1270"/>
                <a:gd name="T6" fmla="*/ 0 w 2342"/>
                <a:gd name="T7" fmla="*/ 1269 h 1270"/>
              </a:gdLst>
              <a:ahLst/>
              <a:cxnLst>
                <a:cxn ang="0">
                  <a:pos x="T0" y="T1"/>
                </a:cxn>
                <a:cxn ang="0">
                  <a:pos x="T2" y="T3"/>
                </a:cxn>
                <a:cxn ang="0">
                  <a:pos x="T4" y="T5"/>
                </a:cxn>
                <a:cxn ang="0">
                  <a:pos x="T6" y="T7"/>
                </a:cxn>
              </a:cxnLst>
              <a:rect l="0" t="0" r="r" b="b"/>
              <a:pathLst>
                <a:path w="2342" h="1270">
                  <a:moveTo>
                    <a:pt x="0" y="1269"/>
                  </a:moveTo>
                  <a:lnTo>
                    <a:pt x="2341" y="1269"/>
                  </a:lnTo>
                  <a:lnTo>
                    <a:pt x="1170" y="0"/>
                  </a:lnTo>
                  <a:lnTo>
                    <a:pt x="0" y="1269"/>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defRPr/>
              </a:pPr>
              <a:endParaRPr lang="en-US" dirty="0"/>
            </a:p>
          </p:txBody>
        </p:sp>
      </p:grpSp>
      <p:sp>
        <p:nvSpPr>
          <p:cNvPr id="15372" name="TextBox 47"/>
          <p:cNvSpPr txBox="1">
            <a:spLocks noChangeArrowheads="1"/>
          </p:cNvSpPr>
          <p:nvPr/>
        </p:nvSpPr>
        <p:spPr bwMode="auto">
          <a:xfrm>
            <a:off x="3962400" y="1905000"/>
            <a:ext cx="457200" cy="369888"/>
          </a:xfrm>
          <a:prstGeom prst="rect">
            <a:avLst/>
          </a:prstGeom>
          <a:noFill/>
          <a:ln w="9525">
            <a:noFill/>
            <a:miter lim="800000"/>
            <a:headEnd/>
            <a:tailEnd/>
          </a:ln>
        </p:spPr>
        <p:txBody>
          <a:bodyPr>
            <a:spAutoFit/>
          </a:bodyPr>
          <a:lstStyle/>
          <a:p>
            <a:endParaRPr lang="en-US" dirty="0"/>
          </a:p>
        </p:txBody>
      </p:sp>
      <p:sp>
        <p:nvSpPr>
          <p:cNvPr id="49" name="TextBox 48"/>
          <p:cNvSpPr txBox="1">
            <a:spLocks noChangeArrowheads="1"/>
          </p:cNvSpPr>
          <p:nvPr/>
        </p:nvSpPr>
        <p:spPr bwMode="auto">
          <a:xfrm>
            <a:off x="3352800" y="1754188"/>
            <a:ext cx="1752600" cy="523875"/>
          </a:xfrm>
          <a:prstGeom prst="rect">
            <a:avLst/>
          </a:prstGeom>
          <a:noFill/>
          <a:ln w="19050">
            <a:noFill/>
            <a:miter lim="800000"/>
            <a:headEnd/>
            <a:tailEnd/>
          </a:ln>
        </p:spPr>
        <p:txBody>
          <a:bodyPr>
            <a:spAutoFit/>
          </a:bodyPr>
          <a:lstStyle/>
          <a:p>
            <a:pPr algn="ctr"/>
            <a:r>
              <a:rPr lang="en-US" sz="1400" b="1" dirty="0">
                <a:solidFill>
                  <a:srgbClr val="000066"/>
                </a:solidFill>
              </a:rPr>
              <a:t>SELF </a:t>
            </a:r>
          </a:p>
          <a:p>
            <a:pPr algn="ctr"/>
            <a:r>
              <a:rPr lang="en-US" sz="1400" b="1" dirty="0">
                <a:solidFill>
                  <a:srgbClr val="000066"/>
                </a:solidFill>
              </a:rPr>
              <a:t>ACTUALIZATION</a:t>
            </a:r>
          </a:p>
        </p:txBody>
      </p:sp>
      <p:sp>
        <p:nvSpPr>
          <p:cNvPr id="35" name="Rectangle 2"/>
          <p:cNvSpPr>
            <a:spLocks noGrp="1" noChangeArrowheads="1"/>
          </p:cNvSpPr>
          <p:nvPr>
            <p:ph type="title"/>
          </p:nvPr>
        </p:nvSpPr>
        <p:spPr>
          <a:xfrm>
            <a:off x="685800" y="76200"/>
            <a:ext cx="7772400" cy="1143000"/>
          </a:xfrm>
        </p:spPr>
        <p:txBody>
          <a:bodyPr>
            <a:normAutofit fontScale="90000"/>
          </a:bodyPr>
          <a:lstStyle/>
          <a:p>
            <a:r>
              <a:rPr lang="en-US" b="1" dirty="0" smtClean="0">
                <a:solidFill>
                  <a:srgbClr val="000066"/>
                </a:solidFill>
              </a:rPr>
              <a:t>Characteristics Affecting       Consumer Behavior</a:t>
            </a:r>
          </a:p>
        </p:txBody>
      </p:sp>
      <p:sp>
        <p:nvSpPr>
          <p:cNvPr id="43" name="Content Placeholder 4"/>
          <p:cNvSpPr txBox="1">
            <a:spLocks/>
          </p:cNvSpPr>
          <p:nvPr/>
        </p:nvSpPr>
        <p:spPr>
          <a:xfrm>
            <a:off x="152400" y="1828800"/>
            <a:ext cx="3124200" cy="762000"/>
          </a:xfrm>
          <a:prstGeom prst="rect">
            <a:avLst/>
          </a:prstGeom>
        </p:spPr>
        <p:txBody>
          <a:bodyPr>
            <a:noAutofit/>
          </a:bodyPr>
          <a:lstStyle/>
          <a:p>
            <a:pPr marL="342900" marR="0" lvl="0" indent="-342900" algn="ctr" defTabSz="914400" rtl="0" eaLnBrk="1" fontAlgn="auto" latinLnBrk="0" hangingPunct="1">
              <a:lnSpc>
                <a:spcPct val="90000"/>
              </a:lnSpc>
              <a:spcBef>
                <a:spcPct val="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Maslow’s</a:t>
            </a:r>
          </a:p>
          <a:p>
            <a:pPr marL="342900" marR="0" lvl="0" indent="-342900" algn="ctr" defTabSz="914400" rtl="0" eaLnBrk="1" fontAlgn="auto" latinLnBrk="0" hangingPunct="1">
              <a:lnSpc>
                <a:spcPct val="90000"/>
              </a:lnSpc>
              <a:spcBef>
                <a:spcPct val="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Hierarchy of Needs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checkerboard(across)">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checkerboard(across)">
                                      <p:cBhvr>
                                        <p:cTn id="15" dur="500"/>
                                        <p:tgtEl>
                                          <p:spTgt spid="40"/>
                                        </p:tgtEl>
                                      </p:cBhvr>
                                    </p:animEffect>
                                  </p:childTnLst>
                                </p:cTn>
                              </p:par>
                              <p:par>
                                <p:cTn id="16" presetID="5"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heckerboard(across)">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checkerboard(across)">
                                      <p:cBhvr>
                                        <p:cTn id="23" dur="500"/>
                                        <p:tgtEl>
                                          <p:spTgt spid="41"/>
                                        </p:tgtEl>
                                      </p:cBhvr>
                                    </p:animEffect>
                                  </p:childTnLst>
                                </p:cTn>
                              </p:par>
                              <p:par>
                                <p:cTn id="24" presetID="5" presetClass="entr" presetSubtype="1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checkerboard(across)">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checkerboard(across)">
                                      <p:cBhvr>
                                        <p:cTn id="31" dur="500"/>
                                        <p:tgtEl>
                                          <p:spTgt spid="42"/>
                                        </p:tgtEl>
                                      </p:cBhvr>
                                    </p:animEffect>
                                  </p:childTnLst>
                                </p:cTn>
                              </p:par>
                              <p:par>
                                <p:cTn id="32" presetID="5" presetClass="entr" presetSubtype="1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heckerboard(across)">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checkerboard(across)">
                                      <p:cBhvr>
                                        <p:cTn id="39" dur="500"/>
                                        <p:tgtEl>
                                          <p:spTgt spid="49"/>
                                        </p:tgtEl>
                                      </p:cBhvr>
                                    </p:animEffect>
                                  </p:childTnLst>
                                </p:cTn>
                              </p:par>
                              <p:par>
                                <p:cTn id="40" presetID="5" presetClass="entr" presetSubtype="1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checkerboard(across)">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9"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Business Markets and Business Buying Behavior</a:t>
            </a:r>
            <a:r>
              <a:rPr lang="en-US" dirty="0" smtClean="0"/>
              <a:t/>
            </a:r>
            <a:br>
              <a:rPr lang="en-US" dirty="0" smtClean="0"/>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LECTURE-10</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447800"/>
            <a:ext cx="8001000" cy="4876800"/>
          </a:xfrm>
        </p:spPr>
        <p:txBody>
          <a:bodyPr>
            <a:noAutofit/>
          </a:bodyPr>
          <a:lstStyle/>
          <a:p>
            <a:r>
              <a:rPr lang="en-US" sz="2800" dirty="0" smtClean="0"/>
              <a:t>Business Markets</a:t>
            </a:r>
          </a:p>
          <a:p>
            <a:pPr>
              <a:buNone/>
            </a:pPr>
            <a:endParaRPr lang="en-US" sz="2800" dirty="0" smtClean="0"/>
          </a:p>
          <a:p>
            <a:r>
              <a:rPr lang="en-US" sz="2800" dirty="0" smtClean="0"/>
              <a:t>Business Buyer Behavior</a:t>
            </a:r>
          </a:p>
          <a:p>
            <a:pPr>
              <a:buNone/>
            </a:pPr>
            <a:endParaRPr lang="en-US" sz="2800" dirty="0" smtClean="0"/>
          </a:p>
          <a:p>
            <a:r>
              <a:rPr lang="en-US" sz="2800" dirty="0" smtClean="0"/>
              <a:t>The Business Buying Process</a:t>
            </a:r>
          </a:p>
          <a:p>
            <a:pPr>
              <a:buNone/>
            </a:pPr>
            <a:endParaRPr lang="en-US" sz="2800" dirty="0" smtClean="0"/>
          </a:p>
          <a:p>
            <a:r>
              <a:rPr lang="en-US" sz="2800" dirty="0" smtClean="0"/>
              <a:t>E-Procurement: Buying on the Internet</a:t>
            </a:r>
          </a:p>
          <a:p>
            <a:pPr>
              <a:buNone/>
            </a:pPr>
            <a:endParaRPr lang="en-US" sz="2800" dirty="0" smtClean="0"/>
          </a:p>
          <a:p>
            <a:r>
              <a:rPr lang="en-US" sz="2800" dirty="0" smtClean="0"/>
              <a:t>Institutional and Government Markets</a:t>
            </a:r>
          </a:p>
          <a:p>
            <a:pPr>
              <a:buNone/>
            </a:pPr>
            <a:endParaRPr lang="en-US" sz="2800" dirty="0" smtClean="0"/>
          </a:p>
          <a:p>
            <a:pPr>
              <a:buClr>
                <a:srgbClr val="000066"/>
              </a:buClr>
              <a:buNone/>
            </a:pPr>
            <a:endParaRPr lang="en-US" sz="2800"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8" end="8"/>
                                            </p:txEl>
                                          </p:spTgt>
                                        </p:tgtEl>
                                        <p:attrNameLst>
                                          <p:attrName>style.visibility</p:attrName>
                                        </p:attrNameLst>
                                      </p:cBhvr>
                                      <p:to>
                                        <p:strVal val="visible"/>
                                      </p:to>
                                    </p:set>
                                    <p:animEffect transition="in" filter="checkerboard(across)">
                                      <p:cBhvr>
                                        <p:cTn id="27" dur="500"/>
                                        <p:tgtEl>
                                          <p:spTgt spid="1433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85800" y="381000"/>
            <a:ext cx="7772400" cy="990600"/>
          </a:xfrm>
        </p:spPr>
        <p:txBody>
          <a:bodyPr>
            <a:normAutofit/>
          </a:bodyPr>
          <a:lstStyle/>
          <a:p>
            <a:r>
              <a:rPr lang="en-US" sz="4000" dirty="0" smtClean="0">
                <a:solidFill>
                  <a:srgbClr val="000066"/>
                </a:solidFill>
              </a:rPr>
              <a:t>Business Buyer Behavior</a:t>
            </a:r>
          </a:p>
        </p:txBody>
      </p:sp>
      <p:sp>
        <p:nvSpPr>
          <p:cNvPr id="43010" name="Rectangle 3"/>
          <p:cNvSpPr>
            <a:spLocks noGrp="1" noChangeArrowheads="1"/>
          </p:cNvSpPr>
          <p:nvPr>
            <p:ph type="body" sz="quarter" idx="13"/>
          </p:nvPr>
        </p:nvSpPr>
        <p:spPr>
          <a:xfrm>
            <a:off x="914400" y="1371600"/>
            <a:ext cx="7162800" cy="838200"/>
          </a:xfrm>
        </p:spPr>
        <p:txBody>
          <a:bodyPr/>
          <a:lstStyle/>
          <a:p>
            <a:r>
              <a:rPr lang="en-US" dirty="0" smtClean="0"/>
              <a:t>The Buying Process</a:t>
            </a:r>
          </a:p>
          <a:p>
            <a:endParaRPr lang="en-US" dirty="0" smtClean="0"/>
          </a:p>
          <a:p>
            <a:endParaRPr lang="en-US" dirty="0" smtClean="0"/>
          </a:p>
        </p:txBody>
      </p:sp>
      <p:pic>
        <p:nvPicPr>
          <p:cNvPr id="43011" name="Picture 4" descr="fig06_03wo.jpg"/>
          <p:cNvPicPr>
            <a:picLocks noChangeAspect="1"/>
          </p:cNvPicPr>
          <p:nvPr/>
        </p:nvPicPr>
        <p:blipFill>
          <a:blip r:embed="rId3"/>
          <a:srcRect/>
          <a:stretch>
            <a:fillRect/>
          </a:stretch>
        </p:blipFill>
        <p:spPr bwMode="auto">
          <a:xfrm>
            <a:off x="228600" y="2073275"/>
            <a:ext cx="8382000" cy="2651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3011"/>
                                        </p:tgtEl>
                                        <p:attrNameLst>
                                          <p:attrName>style.visibility</p:attrName>
                                        </p:attrNameLst>
                                      </p:cBhvr>
                                      <p:to>
                                        <p:strVal val="visible"/>
                                      </p:to>
                                    </p:set>
                                    <p:animEffect transition="in" filter="checkerboard(across)">
                                      <p:cBhvr>
                                        <p:cTn id="7" dur="500"/>
                                        <p:tgtEl>
                                          <p:spTgt spid="43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Customer-Driven Marketing Strategy</a:t>
            </a:r>
            <a:r>
              <a:rPr lang="en-US" sz="4000" dirty="0" smtClean="0"/>
              <a:t/>
            </a:r>
            <a:br>
              <a:rPr lang="en-US" sz="4000"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LECTURE-11</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Font typeface="Wingdings" pitchFamily="2" charset="2"/>
              <a:buChar char="§"/>
            </a:pPr>
            <a:endParaRPr lang="en-US" dirty="0" smtClean="0"/>
          </a:p>
          <a:p>
            <a:pPr>
              <a:buClr>
                <a:srgbClr val="000066"/>
              </a:buClr>
              <a:buFont typeface="Wingdings" pitchFamily="2" charset="2"/>
              <a:buChar char="§"/>
            </a:pPr>
            <a:r>
              <a:rPr lang="en-US" dirty="0" smtClean="0"/>
              <a:t>Market Segmentation</a:t>
            </a:r>
          </a:p>
          <a:p>
            <a:pPr>
              <a:buClr>
                <a:srgbClr val="000066"/>
              </a:buClr>
              <a:buFont typeface="Wingdings" pitchFamily="2" charset="2"/>
              <a:buChar char="§"/>
            </a:pPr>
            <a:endParaRPr lang="en-US" dirty="0" smtClean="0"/>
          </a:p>
          <a:p>
            <a:pPr>
              <a:buNone/>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normAutofit/>
          </a:bodyPr>
          <a:lstStyle/>
          <a:p>
            <a:r>
              <a:rPr lang="en-US" sz="4000" b="1" dirty="0" smtClean="0">
                <a:solidFill>
                  <a:srgbClr val="000066"/>
                </a:solidFill>
              </a:rPr>
              <a:t>Market Segmentation</a:t>
            </a:r>
          </a:p>
        </p:txBody>
      </p:sp>
      <p:pic>
        <p:nvPicPr>
          <p:cNvPr id="14338" name="Picture 3" descr="fig07_01wo.jpg"/>
          <p:cNvPicPr>
            <a:picLocks noChangeAspect="1"/>
          </p:cNvPicPr>
          <p:nvPr/>
        </p:nvPicPr>
        <p:blipFill>
          <a:blip r:embed="rId3"/>
          <a:srcRect/>
          <a:stretch>
            <a:fillRect/>
          </a:stretch>
        </p:blipFill>
        <p:spPr bwMode="auto">
          <a:xfrm>
            <a:off x="228600" y="2286000"/>
            <a:ext cx="8305800" cy="24145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heckerboard(across)">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Creating Value for Target Customers</a:t>
            </a:r>
            <a:r>
              <a:rPr lang="en-US" sz="4000" dirty="0" smtClean="0"/>
              <a:t/>
            </a:r>
            <a:br>
              <a:rPr lang="en-US" sz="4000"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LECTURE-12</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None/>
            </a:pPr>
            <a:endParaRPr lang="en-US" dirty="0" smtClean="0"/>
          </a:p>
          <a:p>
            <a:pPr>
              <a:buClr>
                <a:srgbClr val="000066"/>
              </a:buClr>
              <a:buFont typeface="Wingdings" pitchFamily="2" charset="2"/>
              <a:buChar char="§"/>
            </a:pPr>
            <a:r>
              <a:rPr lang="en-US" dirty="0" smtClean="0"/>
              <a:t>Market Targeting</a:t>
            </a:r>
          </a:p>
          <a:p>
            <a:pPr>
              <a:buClr>
                <a:srgbClr val="000066"/>
              </a:buClr>
              <a:buFont typeface="Wingdings" pitchFamily="2" charset="2"/>
              <a:buChar char="§"/>
            </a:pPr>
            <a:endParaRPr lang="en-US" dirty="0" smtClean="0"/>
          </a:p>
          <a:p>
            <a:pPr>
              <a:buClr>
                <a:srgbClr val="000066"/>
              </a:buClr>
              <a:buFont typeface="Wingdings" pitchFamily="2" charset="2"/>
              <a:buChar char="§"/>
            </a:pPr>
            <a:r>
              <a:rPr lang="en-US" dirty="0" smtClean="0"/>
              <a:t>Differentiation and Positioning</a:t>
            </a:r>
          </a:p>
          <a:p>
            <a:pPr>
              <a:buNone/>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normAutofit/>
          </a:bodyPr>
          <a:lstStyle/>
          <a:p>
            <a:r>
              <a:rPr lang="en-US" sz="4000" b="1" dirty="0" smtClean="0">
                <a:solidFill>
                  <a:srgbClr val="000066"/>
                </a:solidFill>
              </a:rPr>
              <a:t>Differentiation and Positioning</a:t>
            </a:r>
          </a:p>
        </p:txBody>
      </p:sp>
      <p:sp>
        <p:nvSpPr>
          <p:cNvPr id="69634" name="Content Placeholder 4"/>
          <p:cNvSpPr>
            <a:spLocks noGrp="1"/>
          </p:cNvSpPr>
          <p:nvPr>
            <p:ph idx="1"/>
          </p:nvPr>
        </p:nvSpPr>
        <p:spPr>
          <a:xfrm>
            <a:off x="609600" y="2057400"/>
            <a:ext cx="5867400" cy="4191000"/>
          </a:xfrm>
        </p:spPr>
        <p:txBody>
          <a:bodyPr/>
          <a:lstStyle/>
          <a:p>
            <a:pPr>
              <a:buFontTx/>
              <a:buNone/>
            </a:pPr>
            <a:r>
              <a:rPr lang="en-US" sz="2800" dirty="0" smtClean="0"/>
              <a:t>	Identifying a set of possible competitive advantages to build a position by providing superior value from:</a:t>
            </a:r>
            <a:endParaRPr lang="en-US" sz="2400" dirty="0" smtClean="0"/>
          </a:p>
          <a:p>
            <a:endParaRPr lang="en-US" dirty="0" smtClean="0"/>
          </a:p>
          <a:p>
            <a:endParaRPr lang="en-US" dirty="0" smtClean="0"/>
          </a:p>
        </p:txBody>
      </p:sp>
      <p:sp>
        <p:nvSpPr>
          <p:cNvPr id="69635" name="Rectangle 3"/>
          <p:cNvSpPr>
            <a:spLocks noGrp="1" noChangeArrowheads="1"/>
          </p:cNvSpPr>
          <p:nvPr>
            <p:ph type="body" sz="quarter" idx="13"/>
          </p:nvPr>
        </p:nvSpPr>
        <p:spPr>
          <a:xfrm>
            <a:off x="990600" y="1219200"/>
            <a:ext cx="7162800" cy="685800"/>
          </a:xfrm>
        </p:spPr>
        <p:txBody>
          <a:bodyPr>
            <a:normAutofit fontScale="85000" lnSpcReduction="20000"/>
          </a:bodyPr>
          <a:lstStyle/>
          <a:p>
            <a:r>
              <a:rPr lang="en-US" dirty="0" smtClean="0"/>
              <a:t>Choosing a Differentiation and Positioning Strategy</a:t>
            </a:r>
          </a:p>
        </p:txBody>
      </p:sp>
      <p:graphicFrame>
        <p:nvGraphicFramePr>
          <p:cNvPr id="9" name="Diagram 8"/>
          <p:cNvGraphicFramePr/>
          <p:nvPr/>
        </p:nvGraphicFramePr>
        <p:xfrm>
          <a:off x="1219200" y="3962400"/>
          <a:ext cx="4648200" cy="243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9637" name="Picture 8" descr="ph07_18"/>
          <p:cNvPicPr>
            <a:picLocks noChangeAspect="1" noChangeArrowheads="1"/>
          </p:cNvPicPr>
          <p:nvPr/>
        </p:nvPicPr>
        <p:blipFill>
          <a:blip r:embed="rId7" cstate="print"/>
          <a:srcRect/>
          <a:stretch>
            <a:fillRect/>
          </a:stretch>
        </p:blipFill>
        <p:spPr bwMode="auto">
          <a:xfrm>
            <a:off x="6934200" y="3116262"/>
            <a:ext cx="1303338" cy="19891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animEffect transition="in" filter="checkerboard(across)">
                                      <p:cBhvr>
                                        <p:cTn id="7" dur="500"/>
                                        <p:tgtEl>
                                          <p:spTgt spid="696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par>
                                <p:cTn id="13" presetID="5" presetClass="entr" presetSubtype="10" fill="hold" nodeType="withEffect">
                                  <p:stCondLst>
                                    <p:cond delay="0"/>
                                  </p:stCondLst>
                                  <p:childTnLst>
                                    <p:set>
                                      <p:cBhvr>
                                        <p:cTn id="14" dur="1" fill="hold">
                                          <p:stCondLst>
                                            <p:cond delay="0"/>
                                          </p:stCondLst>
                                        </p:cTn>
                                        <p:tgtEl>
                                          <p:spTgt spid="69637"/>
                                        </p:tgtEl>
                                        <p:attrNameLst>
                                          <p:attrName>style.visibility</p:attrName>
                                        </p:attrNameLst>
                                      </p:cBhvr>
                                      <p:to>
                                        <p:strVal val="visible"/>
                                      </p:to>
                                    </p:set>
                                    <p:animEffect transition="in" filter="checkerboard(across)">
                                      <p:cBhvr>
                                        <p:cTn id="15" dur="500"/>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build="p"/>
      <p:bldGraphic spid="9" grpId="0">
        <p:bldAsOne/>
      </p:bldGraphic>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Product And Services</a:t>
            </a: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LECTURE-13</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None/>
            </a:pPr>
            <a:endParaRPr lang="en-US" dirty="0" smtClean="0"/>
          </a:p>
          <a:p>
            <a:pPr>
              <a:buClr>
                <a:srgbClr val="000066"/>
              </a:buClr>
              <a:buFont typeface="Wingdings" pitchFamily="2" charset="2"/>
              <a:buChar char="§"/>
            </a:pPr>
            <a:r>
              <a:rPr lang="en-US" dirty="0" smtClean="0"/>
              <a:t>Product, Services, and Experiences</a:t>
            </a:r>
          </a:p>
          <a:p>
            <a:pPr>
              <a:buClr>
                <a:srgbClr val="000066"/>
              </a:buClr>
              <a:buFont typeface="Wingdings" pitchFamily="2" charset="2"/>
              <a:buChar char="§"/>
            </a:pPr>
            <a:r>
              <a:rPr lang="en-US" dirty="0" smtClean="0"/>
              <a:t>Product and Services Decisions</a:t>
            </a:r>
          </a:p>
          <a:p>
            <a:pPr>
              <a:buClr>
                <a:srgbClr val="000066"/>
              </a:buClr>
              <a:buFont typeface="Wingdings" pitchFamily="2" charset="2"/>
              <a:buChar char="§"/>
            </a:pPr>
            <a:r>
              <a:rPr lang="en-US" dirty="0" smtClean="0"/>
              <a:t>Services Marketing</a:t>
            </a:r>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7"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4" descr="fig08_01wo.jpg"/>
          <p:cNvPicPr>
            <a:picLocks noChangeAspect="1"/>
          </p:cNvPicPr>
          <p:nvPr/>
        </p:nvPicPr>
        <p:blipFill>
          <a:blip r:embed="rId3"/>
          <a:srcRect/>
          <a:stretch>
            <a:fillRect/>
          </a:stretch>
        </p:blipFill>
        <p:spPr bwMode="auto">
          <a:xfrm>
            <a:off x="1981200" y="1828800"/>
            <a:ext cx="4800600" cy="4800600"/>
          </a:xfrm>
          <a:prstGeom prst="rect">
            <a:avLst/>
          </a:prstGeom>
          <a:noFill/>
          <a:ln w="9525">
            <a:noFill/>
            <a:miter lim="800000"/>
            <a:headEnd/>
            <a:tailEnd/>
          </a:ln>
        </p:spPr>
      </p:pic>
      <p:sp>
        <p:nvSpPr>
          <p:cNvPr id="20482" name="Rectangle 2"/>
          <p:cNvSpPr>
            <a:spLocks noGrp="1" noChangeArrowheads="1"/>
          </p:cNvSpPr>
          <p:nvPr>
            <p:ph type="title"/>
          </p:nvPr>
        </p:nvSpPr>
        <p:spPr>
          <a:xfrm>
            <a:off x="685800" y="76200"/>
            <a:ext cx="7772400" cy="1143000"/>
          </a:xfrm>
        </p:spPr>
        <p:txBody>
          <a:bodyPr>
            <a:normAutofit/>
          </a:bodyPr>
          <a:lstStyle/>
          <a:p>
            <a:r>
              <a:rPr lang="en-US" sz="4000" dirty="0" smtClean="0">
                <a:solidFill>
                  <a:srgbClr val="000066"/>
                </a:solidFill>
              </a:rPr>
              <a:t>What Is a Product?</a:t>
            </a:r>
          </a:p>
        </p:txBody>
      </p:sp>
      <p:sp>
        <p:nvSpPr>
          <p:cNvPr id="20483" name="Rectangle 3"/>
          <p:cNvSpPr>
            <a:spLocks noGrp="1" noChangeArrowheads="1"/>
          </p:cNvSpPr>
          <p:nvPr>
            <p:ph type="body" sz="quarter" idx="13"/>
          </p:nvPr>
        </p:nvSpPr>
        <p:spPr>
          <a:xfrm>
            <a:off x="914400" y="1066800"/>
            <a:ext cx="7162800" cy="609600"/>
          </a:xfrm>
        </p:spPr>
        <p:txBody>
          <a:bodyPr>
            <a:normAutofit/>
          </a:bodyPr>
          <a:lstStyle/>
          <a:p>
            <a:r>
              <a:rPr lang="en-US" dirty="0" smtClean="0"/>
              <a:t>Levels of Product and Services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1"/>
                                        </p:tgtEl>
                                        <p:attrNameLst>
                                          <p:attrName>style.visibility</p:attrName>
                                        </p:attrNameLst>
                                      </p:cBhvr>
                                      <p:to>
                                        <p:strVal val="visible"/>
                                      </p:to>
                                    </p:set>
                                    <p:animEffect transition="in" filter="checkerboard(across)">
                                      <p:cBhvr>
                                        <p:cTn id="7" dur="500"/>
                                        <p:tgtEl>
                                          <p:spTgt spid="2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smtClean="0">
                <a:solidFill>
                  <a:srgbClr val="000066"/>
                </a:solidFill>
              </a:rPr>
              <a:t/>
            </a:r>
            <a:br>
              <a:rPr lang="en-US" sz="4000" b="1" smtClean="0">
                <a:solidFill>
                  <a:srgbClr val="000066"/>
                </a:solidFill>
              </a:rPr>
            </a:br>
            <a:r>
              <a:rPr lang="en-US" sz="4000" b="1" smtClean="0">
                <a:solidFill>
                  <a:srgbClr val="000066"/>
                </a:solidFill>
              </a:rPr>
              <a:t>Brand, </a:t>
            </a:r>
            <a:r>
              <a:rPr lang="en-US" sz="4000" b="1" dirty="0" smtClean="0">
                <a:solidFill>
                  <a:srgbClr val="000066"/>
                </a:solidFill>
              </a:rPr>
              <a:t>Branding And  Building Customer Value</a:t>
            </a:r>
            <a:r>
              <a:rPr lang="en-US" sz="4000" dirty="0" smtClean="0">
                <a:solidFill>
                  <a:srgbClr val="000066"/>
                </a:solidFill>
              </a:rPr>
              <a:t/>
            </a:r>
            <a:br>
              <a:rPr lang="en-US" sz="4000" dirty="0" smtClean="0">
                <a:solidFill>
                  <a:srgbClr val="000066"/>
                </a:solidFill>
              </a:rPr>
            </a:b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LECTURE-14</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09600" y="1752600"/>
            <a:ext cx="8229600" cy="4572000"/>
          </a:xfrm>
        </p:spPr>
        <p:txBody>
          <a:bodyPr>
            <a:noAutofit/>
          </a:bodyPr>
          <a:lstStyle/>
          <a:p>
            <a:pPr>
              <a:buClr>
                <a:srgbClr val="000066"/>
              </a:buClr>
              <a:buNone/>
            </a:pPr>
            <a:endParaRPr lang="en-US" dirty="0" smtClean="0"/>
          </a:p>
          <a:p>
            <a:pPr>
              <a:buClr>
                <a:srgbClr val="000066"/>
              </a:buClr>
              <a:buFont typeface="Wingdings" pitchFamily="2" charset="2"/>
              <a:buChar char="§"/>
            </a:pPr>
            <a:r>
              <a:rPr lang="en-US" dirty="0" smtClean="0"/>
              <a:t>Brand</a:t>
            </a:r>
          </a:p>
          <a:p>
            <a:pPr>
              <a:buClr>
                <a:srgbClr val="000066"/>
              </a:buClr>
              <a:buFont typeface="Wingdings" pitchFamily="2" charset="2"/>
              <a:buChar char="§"/>
            </a:pPr>
            <a:r>
              <a:rPr lang="en-US" dirty="0" smtClean="0"/>
              <a:t>Branding</a:t>
            </a:r>
          </a:p>
          <a:p>
            <a:pPr>
              <a:buClr>
                <a:srgbClr val="000066"/>
              </a:buClr>
              <a:buFont typeface="Wingdings" pitchFamily="2" charset="2"/>
              <a:buChar char="§"/>
            </a:pPr>
            <a:r>
              <a:rPr lang="en-US" dirty="0" smtClean="0"/>
              <a:t>Branding Strategy: Building Strong Brands</a:t>
            </a:r>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7"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0" y="609600"/>
            <a:ext cx="9144000" cy="1143000"/>
          </a:xfrm>
        </p:spPr>
        <p:txBody>
          <a:bodyPr>
            <a:noAutofit/>
          </a:bodyPr>
          <a:lstStyle/>
          <a:p>
            <a:r>
              <a:rPr lang="en-US" sz="4000" b="1" dirty="0" smtClean="0">
                <a:solidFill>
                  <a:srgbClr val="000066"/>
                </a:solidFill>
              </a:rPr>
              <a:t>Branding Strategy: Building Strong Brands</a:t>
            </a:r>
          </a:p>
        </p:txBody>
      </p:sp>
      <p:pic>
        <p:nvPicPr>
          <p:cNvPr id="88066" name="Content Placeholder 4" descr="fig08_03wo.jpg"/>
          <p:cNvPicPr>
            <a:picLocks noGrp="1" noChangeAspect="1"/>
          </p:cNvPicPr>
          <p:nvPr>
            <p:ph idx="1"/>
          </p:nvPr>
        </p:nvPicPr>
        <p:blipFill>
          <a:blip r:embed="rId3" cstate="print"/>
          <a:srcRect/>
          <a:stretch>
            <a:fillRect/>
          </a:stretch>
        </p:blipFill>
        <p:spPr>
          <a:xfrm>
            <a:off x="838200" y="3063875"/>
            <a:ext cx="7772400" cy="1279525"/>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8066"/>
                                        </p:tgtEl>
                                        <p:attrNameLst>
                                          <p:attrName>style.visibility</p:attrName>
                                        </p:attrNameLst>
                                      </p:cBhvr>
                                      <p:to>
                                        <p:strVal val="visible"/>
                                      </p:to>
                                    </p:set>
                                    <p:animEffect transition="in" filter="checkerboard(across)">
                                      <p:cBhvr>
                                        <p:cTn id="7" dur="500"/>
                                        <p:tgtEl>
                                          <p:spTgt spid="88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New-Product Development and Product Life-Cycle Strategies</a:t>
            </a:r>
            <a:r>
              <a:rPr lang="en-US" sz="4000" dirty="0" smtClean="0"/>
              <a:t/>
            </a:r>
            <a:br>
              <a:rPr lang="en-US" sz="4000" dirty="0" smtClean="0"/>
            </a:br>
            <a:r>
              <a:rPr lang="en-US" sz="4000" dirty="0" smtClean="0">
                <a:solidFill>
                  <a:srgbClr val="000066"/>
                </a:solidFill>
              </a:rPr>
              <a:t/>
            </a:r>
            <a:br>
              <a:rPr lang="en-US" sz="4000" dirty="0" smtClean="0">
                <a:solidFill>
                  <a:srgbClr val="000066"/>
                </a:solidFill>
              </a:rPr>
            </a:b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LECTURE-15</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Font typeface="Wingdings" pitchFamily="2" charset="2"/>
              <a:buChar char="§"/>
            </a:pPr>
            <a:r>
              <a:rPr lang="en-US" dirty="0" smtClean="0"/>
              <a:t>New-Product Development Strategy</a:t>
            </a:r>
          </a:p>
          <a:p>
            <a:pPr>
              <a:buClr>
                <a:srgbClr val="000066"/>
              </a:buClr>
              <a:buFont typeface="Wingdings" pitchFamily="2" charset="2"/>
              <a:buChar char="§"/>
            </a:pPr>
            <a:r>
              <a:rPr lang="en-US" dirty="0" smtClean="0"/>
              <a:t>New-Product Development Process</a:t>
            </a:r>
          </a:p>
          <a:p>
            <a:pPr>
              <a:buClr>
                <a:srgbClr val="000066"/>
              </a:buClr>
              <a:buFont typeface="Wingdings" pitchFamily="2" charset="2"/>
              <a:buChar char="§"/>
            </a:pPr>
            <a:r>
              <a:rPr lang="en-US" dirty="0" smtClean="0"/>
              <a:t>Managing New-Product Development</a:t>
            </a:r>
          </a:p>
          <a:p>
            <a:pPr>
              <a:buClr>
                <a:srgbClr val="000066"/>
              </a:buClr>
              <a:buFont typeface="Wingdings" pitchFamily="2" charset="2"/>
              <a:buChar char="§"/>
            </a:pPr>
            <a:r>
              <a:rPr lang="en-US" dirty="0" smtClean="0"/>
              <a:t>Product Life-Cycle Strategies</a:t>
            </a:r>
          </a:p>
          <a:p>
            <a:pPr>
              <a:buClr>
                <a:srgbClr val="000066"/>
              </a:buClr>
              <a:buFont typeface="Wingdings" pitchFamily="2" charset="2"/>
              <a:buChar char="§"/>
            </a:pPr>
            <a:r>
              <a:rPr lang="en-US" dirty="0" smtClean="0"/>
              <a:t>Additional Product and Service Considerations</a:t>
            </a:r>
          </a:p>
          <a:p>
            <a:pPr>
              <a:buClr>
                <a:srgbClr val="000066"/>
              </a:buClr>
              <a:buFont typeface="Wingdings" pitchFamily="2" charset="2"/>
              <a:buChar char="§"/>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685800" y="228600"/>
            <a:ext cx="7772400" cy="1143000"/>
          </a:xfrm>
        </p:spPr>
        <p:txBody>
          <a:bodyPr>
            <a:noAutofit/>
          </a:bodyPr>
          <a:lstStyle/>
          <a:p>
            <a:r>
              <a:rPr lang="en-US" sz="4000" dirty="0" smtClean="0">
                <a:solidFill>
                  <a:srgbClr val="000066"/>
                </a:solidFill>
              </a:rPr>
              <a:t>New-Product Development Process</a:t>
            </a:r>
          </a:p>
        </p:txBody>
      </p:sp>
      <p:sp>
        <p:nvSpPr>
          <p:cNvPr id="18434" name="Rectangle 3"/>
          <p:cNvSpPr>
            <a:spLocks noGrp="1" noChangeArrowheads="1"/>
          </p:cNvSpPr>
          <p:nvPr>
            <p:ph type="body" sz="quarter" idx="13"/>
          </p:nvPr>
        </p:nvSpPr>
        <p:spPr/>
        <p:txBody>
          <a:bodyPr>
            <a:normAutofit fontScale="77500" lnSpcReduction="20000"/>
          </a:bodyPr>
          <a:lstStyle/>
          <a:p>
            <a:endParaRPr lang="en-US" smtClean="0"/>
          </a:p>
          <a:p>
            <a:endParaRPr lang="en-US" smtClean="0"/>
          </a:p>
        </p:txBody>
      </p:sp>
      <p:sp>
        <p:nvSpPr>
          <p:cNvPr id="18435" name="Text Box 6"/>
          <p:cNvSpPr txBox="1">
            <a:spLocks noChangeArrowheads="1"/>
          </p:cNvSpPr>
          <p:nvPr/>
        </p:nvSpPr>
        <p:spPr bwMode="auto">
          <a:xfrm>
            <a:off x="1371600" y="1600200"/>
            <a:ext cx="6397625" cy="461665"/>
          </a:xfrm>
          <a:prstGeom prst="rect">
            <a:avLst/>
          </a:prstGeom>
          <a:noFill/>
          <a:ln w="9525">
            <a:noFill/>
            <a:miter lim="800000"/>
            <a:headEnd/>
            <a:tailEnd/>
          </a:ln>
        </p:spPr>
        <p:txBody>
          <a:bodyPr wrap="square">
            <a:spAutoFit/>
          </a:bodyPr>
          <a:lstStyle/>
          <a:p>
            <a:r>
              <a:rPr lang="en-US" sz="2400" b="1" dirty="0">
                <a:solidFill>
                  <a:schemeClr val="tx2"/>
                </a:solidFill>
                <a:cs typeface="ヒラギノ角ゴ Pro W3"/>
              </a:rPr>
              <a:t>Major Stages in New-Product Development</a:t>
            </a:r>
          </a:p>
        </p:txBody>
      </p:sp>
      <p:pic>
        <p:nvPicPr>
          <p:cNvPr id="18436" name="Picture 7" descr="fig09_01wo"/>
          <p:cNvPicPr>
            <a:picLocks noChangeAspect="1" noChangeArrowheads="1"/>
          </p:cNvPicPr>
          <p:nvPr/>
        </p:nvPicPr>
        <p:blipFill>
          <a:blip r:embed="rId3"/>
          <a:srcRect/>
          <a:stretch>
            <a:fillRect/>
          </a:stretch>
        </p:blipFill>
        <p:spPr bwMode="auto">
          <a:xfrm>
            <a:off x="152400" y="2741613"/>
            <a:ext cx="8305800" cy="22113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checkerboard(across)">
                                      <p:cBhvr>
                                        <p:cTn id="7" dur="5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Pricing:</a:t>
            </a:r>
            <a:br>
              <a:rPr lang="en-US" sz="4000" b="1" dirty="0" smtClean="0">
                <a:solidFill>
                  <a:srgbClr val="000066"/>
                </a:solidFill>
              </a:rPr>
            </a:br>
            <a:r>
              <a:rPr lang="en-US" sz="4000" b="1" dirty="0" smtClean="0">
                <a:solidFill>
                  <a:srgbClr val="000066"/>
                </a:solidFill>
              </a:rPr>
              <a:t>Understanding and Capturing Customer Value</a:t>
            </a:r>
            <a:r>
              <a:rPr lang="en-US" sz="4000" dirty="0" smtClean="0"/>
              <a:t/>
            </a:r>
            <a:br>
              <a:rPr lang="en-US" sz="4000" dirty="0" smtClean="0"/>
            </a:br>
            <a:r>
              <a:rPr lang="en-US" sz="4000" dirty="0" smtClean="0"/>
              <a:t/>
            </a:r>
            <a:br>
              <a:rPr lang="en-US" sz="4000" dirty="0" smtClean="0"/>
            </a:br>
            <a:r>
              <a:rPr lang="en-US" sz="4000" dirty="0" smtClean="0">
                <a:solidFill>
                  <a:srgbClr val="000066"/>
                </a:solidFill>
              </a:rPr>
              <a:t/>
            </a:r>
            <a:br>
              <a:rPr lang="en-US" sz="4000" dirty="0" smtClean="0">
                <a:solidFill>
                  <a:srgbClr val="000066"/>
                </a:solidFill>
              </a:rPr>
            </a:b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LECTURE-16</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3048000"/>
          </a:xfrm>
        </p:spPr>
        <p:txBody>
          <a:bodyPr>
            <a:noAutofit/>
          </a:bodyPr>
          <a:lstStyle/>
          <a:p>
            <a:pPr>
              <a:buClr>
                <a:srgbClr val="000066"/>
              </a:buClr>
              <a:buFont typeface="Wingdings" pitchFamily="2" charset="2"/>
              <a:buChar char="§"/>
            </a:pPr>
            <a:r>
              <a:rPr lang="en-US" dirty="0" smtClean="0"/>
              <a:t>What Is a Price?</a:t>
            </a:r>
          </a:p>
          <a:p>
            <a:pPr>
              <a:buClr>
                <a:srgbClr val="000066"/>
              </a:buClr>
              <a:buFont typeface="Wingdings" pitchFamily="2" charset="2"/>
              <a:buChar char="§"/>
            </a:pPr>
            <a:r>
              <a:rPr lang="en-US" dirty="0" smtClean="0"/>
              <a:t>Major Pricing Strategies</a:t>
            </a:r>
          </a:p>
          <a:p>
            <a:pPr>
              <a:buClr>
                <a:srgbClr val="000066"/>
              </a:buClr>
              <a:buFont typeface="Wingdings" pitchFamily="2" charset="2"/>
              <a:buChar char="§"/>
            </a:pPr>
            <a:r>
              <a:rPr lang="en-US" dirty="0" smtClean="0"/>
              <a:t>Other Internal and External Considerations Affecting Price Decisions</a:t>
            </a:r>
          </a:p>
          <a:p>
            <a:pPr>
              <a:buClr>
                <a:srgbClr val="000066"/>
              </a:buClr>
              <a:buFont typeface="Wingdings" pitchFamily="2" charset="2"/>
              <a:buChar char="§"/>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026"/>
          <p:cNvSpPr>
            <a:spLocks noGrp="1" noChangeArrowheads="1"/>
          </p:cNvSpPr>
          <p:nvPr>
            <p:ph type="title"/>
          </p:nvPr>
        </p:nvSpPr>
        <p:spPr/>
        <p:txBody>
          <a:bodyPr>
            <a:normAutofit/>
          </a:bodyPr>
          <a:lstStyle/>
          <a:p>
            <a:r>
              <a:rPr lang="en-US" sz="4000" dirty="0" smtClean="0">
                <a:solidFill>
                  <a:srgbClr val="000066"/>
                </a:solidFill>
              </a:rPr>
              <a:t>Major Pricing Strategies</a:t>
            </a:r>
          </a:p>
        </p:txBody>
      </p:sp>
      <p:sp>
        <p:nvSpPr>
          <p:cNvPr id="23554" name="Content Placeholder 4"/>
          <p:cNvSpPr>
            <a:spLocks noGrp="1"/>
          </p:cNvSpPr>
          <p:nvPr>
            <p:ph type="body" sz="quarter" idx="13"/>
          </p:nvPr>
        </p:nvSpPr>
        <p:spPr>
          <a:xfrm>
            <a:off x="914400" y="1676400"/>
            <a:ext cx="7162800" cy="609600"/>
          </a:xfrm>
        </p:spPr>
        <p:txBody>
          <a:bodyPr>
            <a:normAutofit/>
          </a:bodyPr>
          <a:lstStyle/>
          <a:p>
            <a:r>
              <a:rPr lang="en-US" dirty="0" smtClean="0"/>
              <a:t>Customer Value-Based Pricing</a:t>
            </a:r>
          </a:p>
          <a:p>
            <a:endParaRPr lang="en-US" dirty="0" smtClean="0"/>
          </a:p>
          <a:p>
            <a:endParaRPr lang="en-US" dirty="0" smtClean="0"/>
          </a:p>
          <a:p>
            <a:endParaRPr lang="en-US" dirty="0" smtClean="0"/>
          </a:p>
          <a:p>
            <a:endParaRPr lang="en-US" dirty="0" smtClean="0"/>
          </a:p>
        </p:txBody>
      </p:sp>
      <p:pic>
        <p:nvPicPr>
          <p:cNvPr id="23555" name="Picture 5" descr="fig10_01wo"/>
          <p:cNvPicPr>
            <a:picLocks noChangeAspect="1" noChangeArrowheads="1"/>
          </p:cNvPicPr>
          <p:nvPr/>
        </p:nvPicPr>
        <p:blipFill>
          <a:blip r:embed="rId3"/>
          <a:srcRect/>
          <a:stretch>
            <a:fillRect/>
          </a:stretch>
        </p:blipFill>
        <p:spPr bwMode="auto">
          <a:xfrm>
            <a:off x="381000" y="2474913"/>
            <a:ext cx="8058150" cy="24018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checkerboard(across)">
                                      <p:cBhvr>
                                        <p:cTn id="7" dur="5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Pricing Strategies</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LECTURE-17</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3048000"/>
          </a:xfrm>
        </p:spPr>
        <p:txBody>
          <a:bodyPr>
            <a:noAutofit/>
          </a:bodyPr>
          <a:lstStyle/>
          <a:p>
            <a:pPr>
              <a:buClr>
                <a:srgbClr val="000066"/>
              </a:buClr>
              <a:buFont typeface="Wingdings" pitchFamily="2" charset="2"/>
              <a:buChar char="§"/>
            </a:pPr>
            <a:r>
              <a:rPr lang="en-US" dirty="0" smtClean="0"/>
              <a:t>New-Product Pricing Strategies</a:t>
            </a:r>
          </a:p>
          <a:p>
            <a:pPr>
              <a:buClr>
                <a:srgbClr val="000066"/>
              </a:buClr>
              <a:buFont typeface="Wingdings" pitchFamily="2" charset="2"/>
              <a:buChar char="§"/>
            </a:pPr>
            <a:r>
              <a:rPr lang="en-US" dirty="0" smtClean="0"/>
              <a:t>Product Mix Pricing Strategies</a:t>
            </a:r>
          </a:p>
          <a:p>
            <a:pPr>
              <a:buClr>
                <a:srgbClr val="000066"/>
              </a:buClr>
              <a:buFont typeface="Wingdings" pitchFamily="2" charset="2"/>
              <a:buChar char="§"/>
            </a:pPr>
            <a:r>
              <a:rPr lang="en-US" dirty="0" smtClean="0"/>
              <a:t>Price Adjustment Strategies</a:t>
            </a:r>
          </a:p>
          <a:p>
            <a:pPr>
              <a:buClr>
                <a:srgbClr val="000066"/>
              </a:buClr>
              <a:buFont typeface="Wingdings" pitchFamily="2" charset="2"/>
              <a:buChar char="§"/>
            </a:pPr>
            <a:r>
              <a:rPr lang="en-US" dirty="0" smtClean="0"/>
              <a:t>Price Changes</a:t>
            </a:r>
          </a:p>
          <a:p>
            <a:pPr>
              <a:buClr>
                <a:srgbClr val="000066"/>
              </a:buClr>
              <a:buFont typeface="Wingdings" pitchFamily="2" charset="2"/>
              <a:buChar char="§"/>
            </a:pPr>
            <a:r>
              <a:rPr lang="en-US" dirty="0" smtClean="0"/>
              <a:t>Public Policy and Marketing</a:t>
            </a:r>
          </a:p>
          <a:p>
            <a:pPr>
              <a:buClr>
                <a:srgbClr val="000066"/>
              </a:buClr>
              <a:buFont typeface="Wingdings" pitchFamily="2" charset="2"/>
              <a:buChar char="§"/>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a:bodyPr>
          <a:lstStyle/>
          <a:p>
            <a:r>
              <a:rPr lang="en-US" sz="4000" b="1" dirty="0" smtClean="0">
                <a:solidFill>
                  <a:srgbClr val="000066"/>
                </a:solidFill>
              </a:rPr>
              <a:t>Product Mix Pricing Strategies</a:t>
            </a:r>
          </a:p>
        </p:txBody>
      </p:sp>
      <p:graphicFrame>
        <p:nvGraphicFramePr>
          <p:cNvPr id="4" name="Diagram 3"/>
          <p:cNvGraphicFramePr/>
          <p:nvPr/>
        </p:nvGraphicFramePr>
        <p:xfrm>
          <a:off x="381000" y="1831975"/>
          <a:ext cx="8229600" cy="399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Marketing Channels:   Delivering Customer Value</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LECTURE-18</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8001000" cy="5715000"/>
          </a:xfrm>
        </p:spPr>
        <p:txBody>
          <a:bodyPr>
            <a:noAutofit/>
          </a:bodyPr>
          <a:lstStyle/>
          <a:p>
            <a:pPr>
              <a:buClr>
                <a:srgbClr val="000066"/>
              </a:buClr>
              <a:buFont typeface="Wingdings" pitchFamily="2" charset="2"/>
              <a:buChar char="§"/>
            </a:pPr>
            <a:r>
              <a:rPr lang="en-US" dirty="0" smtClean="0"/>
              <a:t>Supply Chains and the Value Delivery Network</a:t>
            </a:r>
          </a:p>
          <a:p>
            <a:pPr>
              <a:buClr>
                <a:srgbClr val="000066"/>
              </a:buClr>
              <a:buFont typeface="Wingdings" pitchFamily="2" charset="2"/>
              <a:buChar char="§"/>
            </a:pPr>
            <a:r>
              <a:rPr lang="en-US" dirty="0" smtClean="0"/>
              <a:t>The Nature and Importance of Marketing Channels</a:t>
            </a:r>
          </a:p>
          <a:p>
            <a:pPr>
              <a:buClr>
                <a:srgbClr val="000066"/>
              </a:buClr>
              <a:buFont typeface="Wingdings" pitchFamily="2" charset="2"/>
              <a:buChar char="§"/>
            </a:pPr>
            <a:r>
              <a:rPr lang="en-US" dirty="0" smtClean="0"/>
              <a:t>Channel Behavior and Organization</a:t>
            </a:r>
          </a:p>
          <a:p>
            <a:pPr>
              <a:buClr>
                <a:srgbClr val="000066"/>
              </a:buClr>
              <a:buFont typeface="Wingdings" pitchFamily="2" charset="2"/>
              <a:buChar char="§"/>
            </a:pPr>
            <a:r>
              <a:rPr lang="en-US" dirty="0" smtClean="0"/>
              <a:t>Channel Design Decisions</a:t>
            </a:r>
          </a:p>
          <a:p>
            <a:pPr>
              <a:buClr>
                <a:srgbClr val="000066"/>
              </a:buClr>
              <a:buFont typeface="Wingdings" pitchFamily="2" charset="2"/>
              <a:buChar char="§"/>
            </a:pPr>
            <a:r>
              <a:rPr lang="en-US" dirty="0" smtClean="0"/>
              <a:t>Channel Management Decisions</a:t>
            </a:r>
          </a:p>
          <a:p>
            <a:pPr>
              <a:buClr>
                <a:srgbClr val="000066"/>
              </a:buClr>
              <a:buFont typeface="Wingdings" pitchFamily="2" charset="2"/>
              <a:buChar char="§"/>
            </a:pPr>
            <a:r>
              <a:rPr lang="en-US" dirty="0" smtClean="0"/>
              <a:t>Public Policy and Distribution Decisions</a:t>
            </a:r>
          </a:p>
          <a:p>
            <a:pPr>
              <a:buClr>
                <a:srgbClr val="000066"/>
              </a:buClr>
              <a:buFont typeface="Wingdings" pitchFamily="2" charset="2"/>
              <a:buChar char="§"/>
            </a:pPr>
            <a:r>
              <a:rPr lang="en-US" dirty="0" smtClean="0"/>
              <a:t>Marketing Logistics and Supply Chain Management</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The Nature and Importance of   Marketing Channels</a:t>
            </a:r>
          </a:p>
        </p:txBody>
      </p:sp>
      <p:sp>
        <p:nvSpPr>
          <p:cNvPr id="29698" name="Rectangle 3"/>
          <p:cNvSpPr>
            <a:spLocks noGrp="1" noChangeArrowheads="1"/>
          </p:cNvSpPr>
          <p:nvPr>
            <p:ph type="body" sz="quarter" idx="13"/>
          </p:nvPr>
        </p:nvSpPr>
        <p:spPr>
          <a:xfrm>
            <a:off x="914400" y="1600200"/>
            <a:ext cx="7162800" cy="609600"/>
          </a:xfrm>
        </p:spPr>
        <p:txBody>
          <a:bodyPr>
            <a:normAutofit/>
          </a:bodyPr>
          <a:lstStyle/>
          <a:p>
            <a:r>
              <a:rPr lang="en-US" dirty="0" smtClean="0"/>
              <a:t>How Channel Members Add Value</a:t>
            </a:r>
          </a:p>
          <a:p>
            <a:endParaRPr lang="en-US" dirty="0" smtClean="0"/>
          </a:p>
        </p:txBody>
      </p:sp>
      <p:pic>
        <p:nvPicPr>
          <p:cNvPr id="29699" name="Picture 6" descr="fig12_01wo"/>
          <p:cNvPicPr>
            <a:picLocks noChangeAspect="1" noChangeArrowheads="1"/>
          </p:cNvPicPr>
          <p:nvPr/>
        </p:nvPicPr>
        <p:blipFill>
          <a:blip r:embed="rId3"/>
          <a:srcRect/>
          <a:stretch>
            <a:fillRect/>
          </a:stretch>
        </p:blipFill>
        <p:spPr bwMode="auto">
          <a:xfrm>
            <a:off x="304800" y="2427288"/>
            <a:ext cx="8153400" cy="33639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checkerboard(across)">
                                      <p:cBhvr>
                                        <p:cTn id="7"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Retailing and Wholesaling</a:t>
            </a:r>
            <a:r>
              <a:rPr lang="en-US" sz="4800" dirty="0" smtClean="0"/>
              <a:t/>
            </a:r>
            <a:br>
              <a:rPr lang="en-US" sz="4800" dirty="0" smtClean="0"/>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LECTURE-19</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8001000" cy="3505200"/>
          </a:xfrm>
        </p:spPr>
        <p:txBody>
          <a:bodyPr>
            <a:noAutofit/>
          </a:bodyPr>
          <a:lstStyle/>
          <a:p>
            <a:pPr>
              <a:buClr>
                <a:srgbClr val="000066"/>
              </a:buClr>
              <a:buFont typeface="Wingdings" pitchFamily="2" charset="2"/>
              <a:buChar char="§"/>
            </a:pPr>
            <a:r>
              <a:rPr lang="en-US" dirty="0" smtClean="0"/>
              <a:t>Retailing</a:t>
            </a:r>
          </a:p>
          <a:p>
            <a:pPr>
              <a:buClr>
                <a:srgbClr val="000066"/>
              </a:buClr>
              <a:buFont typeface="Wingdings" pitchFamily="2" charset="2"/>
              <a:buChar char="§"/>
            </a:pPr>
            <a:r>
              <a:rPr lang="en-US" dirty="0" smtClean="0"/>
              <a:t>Retailer Marketing Decisions</a:t>
            </a:r>
          </a:p>
          <a:p>
            <a:pPr>
              <a:buClr>
                <a:srgbClr val="000066"/>
              </a:buClr>
              <a:buFont typeface="Wingdings" pitchFamily="2" charset="2"/>
              <a:buChar char="§"/>
            </a:pPr>
            <a:r>
              <a:rPr lang="en-US" dirty="0" smtClean="0"/>
              <a:t>Retailing Trends and Developments</a:t>
            </a:r>
          </a:p>
          <a:p>
            <a:pPr>
              <a:buClr>
                <a:srgbClr val="000066"/>
              </a:buClr>
              <a:buFont typeface="Wingdings" pitchFamily="2" charset="2"/>
              <a:buChar char="§"/>
            </a:pPr>
            <a:r>
              <a:rPr lang="en-US" dirty="0" smtClean="0"/>
              <a:t>Wholesaling</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a:bodyPr>
          <a:lstStyle/>
          <a:p>
            <a:r>
              <a:rPr lang="en-US" sz="4000" dirty="0" smtClean="0">
                <a:solidFill>
                  <a:srgbClr val="000066"/>
                </a:solidFill>
              </a:rPr>
              <a:t>Retailing</a:t>
            </a:r>
          </a:p>
        </p:txBody>
      </p:sp>
      <p:sp>
        <p:nvSpPr>
          <p:cNvPr id="44034" name="Rectangle 3"/>
          <p:cNvSpPr>
            <a:spLocks noGrp="1" noChangeArrowheads="1"/>
          </p:cNvSpPr>
          <p:nvPr>
            <p:ph type="body" sz="quarter" idx="13"/>
          </p:nvPr>
        </p:nvSpPr>
        <p:spPr>
          <a:xfrm>
            <a:off x="914400" y="1219200"/>
            <a:ext cx="7162800" cy="762000"/>
          </a:xfrm>
        </p:spPr>
        <p:txBody>
          <a:bodyPr>
            <a:normAutofit/>
          </a:bodyPr>
          <a:lstStyle/>
          <a:p>
            <a:r>
              <a:rPr lang="en-US" dirty="0" smtClean="0"/>
              <a:t>Retailer Marketing Decisions</a:t>
            </a:r>
          </a:p>
        </p:txBody>
      </p:sp>
      <p:pic>
        <p:nvPicPr>
          <p:cNvPr id="44035" name="Picture 5" descr="fig13_01wo"/>
          <p:cNvPicPr>
            <a:picLocks noChangeAspect="1" noChangeArrowheads="1"/>
          </p:cNvPicPr>
          <p:nvPr/>
        </p:nvPicPr>
        <p:blipFill>
          <a:blip r:embed="rId3"/>
          <a:srcRect/>
          <a:stretch>
            <a:fillRect/>
          </a:stretch>
        </p:blipFill>
        <p:spPr bwMode="auto">
          <a:xfrm>
            <a:off x="2286000" y="2209800"/>
            <a:ext cx="4495800" cy="40084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4035"/>
                                        </p:tgtEl>
                                        <p:attrNameLst>
                                          <p:attrName>style.visibility</p:attrName>
                                        </p:attrNameLst>
                                      </p:cBhvr>
                                      <p:to>
                                        <p:strVal val="visible"/>
                                      </p:to>
                                    </p:set>
                                    <p:animEffect transition="in" filter="checkerboard(across)">
                                      <p:cBhvr>
                                        <p:cTn id="7" dur="500"/>
                                        <p:tgtEl>
                                          <p:spTgt spid="44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Communicating Customer Value: Integrated Marketing Communications Strategy</a:t>
            </a: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LECTURE-20</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7924800" cy="5029200"/>
          </a:xfrm>
        </p:spPr>
        <p:txBody>
          <a:bodyPr>
            <a:noAutofit/>
          </a:bodyPr>
          <a:lstStyle/>
          <a:p>
            <a:pPr>
              <a:buClr>
                <a:srgbClr val="000066"/>
              </a:buClr>
              <a:buFont typeface="Wingdings" pitchFamily="2" charset="2"/>
              <a:buChar char="§"/>
            </a:pPr>
            <a:r>
              <a:rPr lang="en-US" dirty="0" smtClean="0"/>
              <a:t>The Promotion Mix</a:t>
            </a:r>
          </a:p>
          <a:p>
            <a:pPr>
              <a:buClr>
                <a:srgbClr val="000066"/>
              </a:buClr>
              <a:buFont typeface="Wingdings" pitchFamily="2" charset="2"/>
              <a:buChar char="§"/>
            </a:pPr>
            <a:r>
              <a:rPr lang="en-US" dirty="0" smtClean="0"/>
              <a:t> Integrated Marketing Communications</a:t>
            </a:r>
          </a:p>
          <a:p>
            <a:pPr>
              <a:buClr>
                <a:srgbClr val="000066"/>
              </a:buClr>
              <a:buFont typeface="Wingdings" pitchFamily="2" charset="2"/>
              <a:buChar char="§"/>
            </a:pPr>
            <a:r>
              <a:rPr lang="en-US" dirty="0" smtClean="0"/>
              <a:t>A View of the Communications Process</a:t>
            </a:r>
          </a:p>
          <a:p>
            <a:pPr>
              <a:buClr>
                <a:srgbClr val="000066"/>
              </a:buClr>
              <a:buFont typeface="Wingdings" pitchFamily="2" charset="2"/>
              <a:buChar char="§"/>
            </a:pPr>
            <a:r>
              <a:rPr lang="en-US" dirty="0" smtClean="0"/>
              <a:t>Steps in Developing Effective Marketing Communication</a:t>
            </a:r>
          </a:p>
          <a:p>
            <a:pPr>
              <a:buClr>
                <a:srgbClr val="000066"/>
              </a:buClr>
              <a:buFont typeface="Wingdings" pitchFamily="2" charset="2"/>
              <a:buChar char="§"/>
            </a:pPr>
            <a:r>
              <a:rPr lang="en-US" dirty="0" smtClean="0"/>
              <a:t>Setting the Total Promotion Budget and Mix</a:t>
            </a:r>
          </a:p>
          <a:p>
            <a:pPr>
              <a:buClr>
                <a:srgbClr val="000066"/>
              </a:buClr>
              <a:buFont typeface="Wingdings" pitchFamily="2" charset="2"/>
              <a:buChar char="§"/>
            </a:pPr>
            <a:r>
              <a:rPr lang="en-US" dirty="0" smtClean="0"/>
              <a:t>Socially Responsible Marketing Communication </a:t>
            </a:r>
          </a:p>
          <a:p>
            <a:pPr>
              <a:buNone/>
            </a:pPr>
            <a:endParaRPr lang="en-US"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85800" y="228600"/>
            <a:ext cx="7772400" cy="1143000"/>
          </a:xfrm>
        </p:spPr>
        <p:txBody>
          <a:bodyPr>
            <a:normAutofit fontScale="90000"/>
          </a:bodyPr>
          <a:lstStyle/>
          <a:p>
            <a:r>
              <a:rPr lang="en-US" dirty="0" smtClean="0">
                <a:solidFill>
                  <a:srgbClr val="000066"/>
                </a:solidFill>
              </a:rPr>
              <a:t>Integrated Marketing Communications Strategy</a:t>
            </a:r>
          </a:p>
        </p:txBody>
      </p:sp>
      <p:pic>
        <p:nvPicPr>
          <p:cNvPr id="33794" name="Picture 8" descr="fig14_01wo"/>
          <p:cNvPicPr>
            <a:picLocks noChangeAspect="1" noChangeArrowheads="1"/>
          </p:cNvPicPr>
          <p:nvPr/>
        </p:nvPicPr>
        <p:blipFill>
          <a:blip r:embed="rId3"/>
          <a:srcRect/>
          <a:stretch>
            <a:fillRect/>
          </a:stretch>
        </p:blipFill>
        <p:spPr bwMode="auto">
          <a:xfrm>
            <a:off x="2362200" y="2019300"/>
            <a:ext cx="4495800" cy="4305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checkerboard(across)">
                                      <p:cBhvr>
                                        <p:cTn id="7"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62000" y="2971800"/>
            <a:ext cx="7848600" cy="1752600"/>
          </a:xfrm>
        </p:spPr>
        <p:txBody>
          <a:bodyPr/>
          <a:lstStyle/>
          <a:p>
            <a:pPr eaLnBrk="1" hangingPunct="1"/>
            <a:r>
              <a:rPr lang="en-US" sz="4800" smtClean="0">
                <a:solidFill>
                  <a:srgbClr val="000066"/>
                </a:solidFill>
              </a:rPr>
              <a:t>IMC Partners &amp; Industry Organization</a:t>
            </a:r>
          </a:p>
        </p:txBody>
      </p:sp>
      <p:sp>
        <p:nvSpPr>
          <p:cNvPr id="512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a:solidFill>
                  <a:srgbClr val="CC0066"/>
                </a:solidFill>
                <a:latin typeface="Castellar" pitchFamily="18" charset="0"/>
              </a:rPr>
              <a:t>LECTURE-21</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9" name="Rectangle 4"/>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Chapter Questions</a:t>
            </a:r>
          </a:p>
        </p:txBody>
      </p:sp>
      <p:sp>
        <p:nvSpPr>
          <p:cNvPr id="4100" name="Rectangle 5"/>
          <p:cNvSpPr>
            <a:spLocks noGrp="1" noChangeArrowheads="1"/>
          </p:cNvSpPr>
          <p:nvPr>
            <p:ph type="body" idx="1"/>
          </p:nvPr>
        </p:nvSpPr>
        <p:spPr>
          <a:xfrm>
            <a:off x="609600" y="1600200"/>
            <a:ext cx="7924800" cy="4114800"/>
          </a:xfrm>
        </p:spPr>
        <p:txBody>
          <a:bodyPr/>
          <a:lstStyle/>
          <a:p>
            <a:pPr>
              <a:buClr>
                <a:srgbClr val="000066"/>
              </a:buClr>
              <a:buSzPct val="125000"/>
              <a:buFont typeface="Wingdings" pitchFamily="2" charset="2"/>
              <a:buChar char="§"/>
            </a:pPr>
            <a:r>
              <a:rPr lang="en-US" b="0" dirty="0" smtClean="0"/>
              <a:t>Who are the IMC partners? </a:t>
            </a:r>
          </a:p>
          <a:p>
            <a:pPr>
              <a:buClr>
                <a:srgbClr val="000066"/>
              </a:buClr>
              <a:buSzPct val="125000"/>
              <a:buFont typeface="Wingdings" pitchFamily="2" charset="2"/>
              <a:buChar char="§"/>
            </a:pPr>
            <a:r>
              <a:rPr lang="en-US" b="0" dirty="0" smtClean="0"/>
              <a:t>How is the agency world organized?</a:t>
            </a:r>
          </a:p>
          <a:p>
            <a:pPr>
              <a:buClr>
                <a:srgbClr val="000066"/>
              </a:buClr>
              <a:buSzPct val="125000"/>
              <a:buFont typeface="Wingdings" pitchFamily="2" charset="2"/>
              <a:buChar char="§"/>
            </a:pPr>
            <a:r>
              <a:rPr lang="en-US" b="0" dirty="0" smtClean="0"/>
              <a:t>How do media partners fit in?</a:t>
            </a:r>
          </a:p>
          <a:p>
            <a:pPr>
              <a:buClr>
                <a:srgbClr val="000066"/>
              </a:buClr>
              <a:buSzPct val="125000"/>
              <a:buFont typeface="Wingdings" pitchFamily="2" charset="2"/>
              <a:buChar char="§"/>
            </a:pPr>
            <a:r>
              <a:rPr lang="en-US" b="0" dirty="0" smtClean="0"/>
              <a:t>Behind the message is the company (client)</a:t>
            </a:r>
          </a:p>
          <a:p>
            <a:pPr>
              <a:buClr>
                <a:srgbClr val="000066"/>
              </a:buClr>
              <a:buSzPct val="125000"/>
              <a:buFont typeface="Wingdings" pitchFamily="2" charset="2"/>
              <a:buChar char="§"/>
            </a:pPr>
            <a:r>
              <a:rPr lang="en-US" b="0" dirty="0" smtClean="0"/>
              <a:t>How does the agency/client relationship work?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checkerboard(across)">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100">
                                            <p:txEl>
                                              <p:pRg st="0" end="0"/>
                                            </p:txEl>
                                          </p:spTgt>
                                        </p:tgtEl>
                                        <p:attrNameLst>
                                          <p:attrName>style.visibility</p:attrName>
                                        </p:attrNameLst>
                                      </p:cBhvr>
                                      <p:to>
                                        <p:strVal val="visible"/>
                                      </p:to>
                                    </p:set>
                                    <p:animEffect transition="in" filter="checkerboard(across)">
                                      <p:cBhvr>
                                        <p:cTn id="12" dur="500"/>
                                        <p:tgtEl>
                                          <p:spTgt spid="410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100">
                                            <p:txEl>
                                              <p:pRg st="1" end="1"/>
                                            </p:txEl>
                                          </p:spTgt>
                                        </p:tgtEl>
                                        <p:attrNameLst>
                                          <p:attrName>style.visibility</p:attrName>
                                        </p:attrNameLst>
                                      </p:cBhvr>
                                      <p:to>
                                        <p:strVal val="visible"/>
                                      </p:to>
                                    </p:set>
                                    <p:animEffect transition="in" filter="checkerboard(across)">
                                      <p:cBhvr>
                                        <p:cTn id="17" dur="500"/>
                                        <p:tgtEl>
                                          <p:spTgt spid="410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100">
                                            <p:txEl>
                                              <p:pRg st="2" end="2"/>
                                            </p:txEl>
                                          </p:spTgt>
                                        </p:tgtEl>
                                        <p:attrNameLst>
                                          <p:attrName>style.visibility</p:attrName>
                                        </p:attrNameLst>
                                      </p:cBhvr>
                                      <p:to>
                                        <p:strVal val="visible"/>
                                      </p:to>
                                    </p:set>
                                    <p:animEffect transition="in" filter="checkerboard(across)">
                                      <p:cBhvr>
                                        <p:cTn id="22" dur="500"/>
                                        <p:tgtEl>
                                          <p:spTgt spid="410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100">
                                            <p:txEl>
                                              <p:pRg st="3" end="3"/>
                                            </p:txEl>
                                          </p:spTgt>
                                        </p:tgtEl>
                                        <p:attrNameLst>
                                          <p:attrName>style.visibility</p:attrName>
                                        </p:attrNameLst>
                                      </p:cBhvr>
                                      <p:to>
                                        <p:strVal val="visible"/>
                                      </p:to>
                                    </p:set>
                                    <p:animEffect transition="in" filter="checkerboard(across)">
                                      <p:cBhvr>
                                        <p:cTn id="27" dur="500"/>
                                        <p:tgtEl>
                                          <p:spTgt spid="410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100">
                                            <p:txEl>
                                              <p:pRg st="4" end="4"/>
                                            </p:txEl>
                                          </p:spTgt>
                                        </p:tgtEl>
                                        <p:attrNameLst>
                                          <p:attrName>style.visibility</p:attrName>
                                        </p:attrNameLst>
                                      </p:cBhvr>
                                      <p:to>
                                        <p:strVal val="visible"/>
                                      </p:to>
                                    </p:set>
                                    <p:animEffect transition="in" filter="checkerboard(across)">
                                      <p:cBhvr>
                                        <p:cTn id="32" dur="500"/>
                                        <p:tgtEl>
                                          <p:spTgt spid="41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4100"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
          <p:cNvGrpSpPr>
            <a:grpSpLocks/>
          </p:cNvGrpSpPr>
          <p:nvPr/>
        </p:nvGrpSpPr>
        <p:grpSpPr bwMode="auto">
          <a:xfrm>
            <a:off x="4267200" y="2133600"/>
            <a:ext cx="4267200" cy="1676400"/>
            <a:chOff x="2520" y="1200"/>
            <a:chExt cx="3048" cy="1056"/>
          </a:xfrm>
        </p:grpSpPr>
        <p:sp>
          <p:nvSpPr>
            <p:cNvPr id="7180" name="AutoShape 20"/>
            <p:cNvSpPr>
              <a:spLocks noChangeArrowheads="1"/>
            </p:cNvSpPr>
            <p:nvPr/>
          </p:nvSpPr>
          <p:spPr bwMode="auto">
            <a:xfrm>
              <a:off x="2520" y="1552"/>
              <a:ext cx="528" cy="331"/>
            </a:xfrm>
            <a:prstGeom prst="rightArrow">
              <a:avLst>
                <a:gd name="adj1" fmla="val 50000"/>
                <a:gd name="adj2" fmla="val 39879"/>
              </a:avLst>
            </a:prstGeom>
            <a:solidFill>
              <a:srgbClr val="CC3300"/>
            </a:solidFill>
            <a:ln w="38100">
              <a:solidFill>
                <a:srgbClr val="630C21"/>
              </a:solidFill>
              <a:miter lim="800000"/>
              <a:headEnd/>
              <a:tailEnd/>
            </a:ln>
          </p:spPr>
          <p:txBody>
            <a:bodyPr wrap="none" anchor="ctr"/>
            <a:lstStyle/>
            <a:p>
              <a:endParaRPr lang="en-US"/>
            </a:p>
          </p:txBody>
        </p:sp>
        <p:sp>
          <p:nvSpPr>
            <p:cNvPr id="5130" name="AutoShape 10"/>
            <p:cNvSpPr>
              <a:spLocks noChangeArrowheads="1"/>
            </p:cNvSpPr>
            <p:nvPr/>
          </p:nvSpPr>
          <p:spPr bwMode="auto">
            <a:xfrm>
              <a:off x="3072" y="1200"/>
              <a:ext cx="2496" cy="1056"/>
            </a:xfrm>
            <a:prstGeom prst="roundRect">
              <a:avLst>
                <a:gd name="adj" fmla="val 23065"/>
              </a:avLst>
            </a:prstGeom>
            <a:solidFill>
              <a:srgbClr val="009999"/>
            </a:solidFill>
            <a:ln w="38100">
              <a:solidFill>
                <a:srgbClr val="000066"/>
              </a:solidFill>
              <a:round/>
              <a:headEnd/>
              <a:tailEnd/>
            </a:ln>
            <a:effectLst>
              <a:outerShdw dist="71842" dir="2700000" algn="ctr" rotWithShape="0">
                <a:srgbClr val="707070"/>
              </a:outerShdw>
            </a:effectLst>
          </p:spPr>
          <p:txBody>
            <a:bodyPr anchor="ctr"/>
            <a:lstStyle/>
            <a:p>
              <a:pPr algn="ctr">
                <a:spcBef>
                  <a:spcPct val="20000"/>
                </a:spcBef>
                <a:defRPr/>
              </a:pPr>
              <a:r>
                <a:rPr lang="en-US" sz="2400" dirty="0">
                  <a:solidFill>
                    <a:srgbClr val="000066"/>
                  </a:solidFill>
                </a:rPr>
                <a:t>More Use of Other Marketing Communications Functions</a:t>
              </a:r>
            </a:p>
          </p:txBody>
        </p:sp>
      </p:grpSp>
      <p:sp>
        <p:nvSpPr>
          <p:cNvPr id="5144" name="AutoShape 24"/>
          <p:cNvSpPr>
            <a:spLocks noChangeArrowheads="1"/>
          </p:cNvSpPr>
          <p:nvPr/>
        </p:nvSpPr>
        <p:spPr bwMode="auto">
          <a:xfrm>
            <a:off x="461963" y="2133600"/>
            <a:ext cx="3957637" cy="1676400"/>
          </a:xfrm>
          <a:prstGeom prst="roundRect">
            <a:avLst>
              <a:gd name="adj" fmla="val 23065"/>
            </a:avLst>
          </a:prstGeom>
          <a:solidFill>
            <a:srgbClr val="FFEFD6"/>
          </a:solidFill>
          <a:ln w="38100">
            <a:solidFill>
              <a:srgbClr val="000066"/>
            </a:solidFill>
            <a:round/>
            <a:headEnd/>
            <a:tailEnd/>
          </a:ln>
          <a:effectLst>
            <a:outerShdw dist="71842" dir="2700000" algn="ctr" rotWithShape="0">
              <a:srgbClr val="707070"/>
            </a:outerShdw>
          </a:effectLst>
        </p:spPr>
        <p:txBody>
          <a:bodyPr anchor="ctr"/>
          <a:lstStyle/>
          <a:p>
            <a:pPr algn="ctr">
              <a:spcBef>
                <a:spcPct val="20000"/>
              </a:spcBef>
              <a:defRPr/>
            </a:pPr>
            <a:r>
              <a:rPr lang="en-US" sz="2400" dirty="0">
                <a:solidFill>
                  <a:srgbClr val="000066"/>
                </a:solidFill>
              </a:rPr>
              <a:t>Marketing Communications Dominated by Advertising Agencies</a:t>
            </a:r>
          </a:p>
        </p:txBody>
      </p:sp>
      <p:sp>
        <p:nvSpPr>
          <p:cNvPr id="5123" name="AutoShape 3"/>
          <p:cNvSpPr>
            <a:spLocks noChangeArrowheads="1"/>
          </p:cNvSpPr>
          <p:nvPr/>
        </p:nvSpPr>
        <p:spPr bwMode="auto">
          <a:xfrm>
            <a:off x="304800" y="304800"/>
            <a:ext cx="75692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7173" name="Rectangle 4"/>
          <p:cNvSpPr>
            <a:spLocks noGrp="1" noChangeArrowheads="1"/>
          </p:cNvSpPr>
          <p:nvPr>
            <p:ph type="title"/>
          </p:nvPr>
        </p:nvSpPr>
        <p:spPr>
          <a:xfrm>
            <a:off x="304800" y="304800"/>
            <a:ext cx="7772400" cy="635000"/>
          </a:xfrm>
        </p:spPr>
        <p:txBody>
          <a:bodyPr/>
          <a:lstStyle/>
          <a:p>
            <a:pPr eaLnBrk="1" hangingPunct="1"/>
            <a:r>
              <a:rPr lang="en-US" sz="3000" smtClean="0"/>
              <a:t>Chapter Perspective: Changing World</a:t>
            </a:r>
          </a:p>
        </p:txBody>
      </p:sp>
      <p:sp>
        <p:nvSpPr>
          <p:cNvPr id="5126" name="Text Box 6"/>
          <p:cNvSpPr txBox="1">
            <a:spLocks noChangeArrowheads="1"/>
          </p:cNvSpPr>
          <p:nvPr/>
        </p:nvSpPr>
        <p:spPr bwMode="auto">
          <a:xfrm>
            <a:off x="1343025" y="1524000"/>
            <a:ext cx="1881188" cy="519113"/>
          </a:xfrm>
          <a:prstGeom prst="rect">
            <a:avLst/>
          </a:prstGeom>
          <a:noFill/>
          <a:ln w="38100">
            <a:noFill/>
            <a:miter lim="800000"/>
            <a:headEnd/>
            <a:tailEnd/>
          </a:ln>
          <a:effectLst/>
        </p:spPr>
        <p:txBody>
          <a:bodyPr wrap="none">
            <a:spAutoFit/>
          </a:bodyPr>
          <a:lstStyle/>
          <a:p>
            <a:pPr>
              <a:defRPr/>
            </a:pPr>
            <a:r>
              <a:rPr lang="en-US" sz="2800" b="1" dirty="0">
                <a:solidFill>
                  <a:srgbClr val="000066"/>
                </a:solidFill>
                <a:effectLst>
                  <a:outerShdw blurRad="38100" dist="38100" dir="2700000" algn="tl">
                    <a:srgbClr val="C0C0C0"/>
                  </a:outerShdw>
                </a:effectLst>
              </a:rPr>
              <a:t>Old World</a:t>
            </a:r>
          </a:p>
        </p:txBody>
      </p:sp>
      <p:sp>
        <p:nvSpPr>
          <p:cNvPr id="5128" name="Text Box 8"/>
          <p:cNvSpPr txBox="1">
            <a:spLocks noChangeArrowheads="1"/>
          </p:cNvSpPr>
          <p:nvPr/>
        </p:nvSpPr>
        <p:spPr bwMode="auto">
          <a:xfrm>
            <a:off x="5846763" y="1524000"/>
            <a:ext cx="2020887" cy="519113"/>
          </a:xfrm>
          <a:prstGeom prst="rect">
            <a:avLst/>
          </a:prstGeom>
          <a:noFill/>
          <a:ln w="38100">
            <a:noFill/>
            <a:miter lim="800000"/>
            <a:headEnd/>
            <a:tailEnd/>
          </a:ln>
          <a:effectLst/>
        </p:spPr>
        <p:txBody>
          <a:bodyPr wrap="none">
            <a:spAutoFit/>
          </a:bodyPr>
          <a:lstStyle/>
          <a:p>
            <a:pPr>
              <a:defRPr/>
            </a:pPr>
            <a:r>
              <a:rPr lang="en-US" sz="2800" b="1" dirty="0">
                <a:solidFill>
                  <a:srgbClr val="000066"/>
                </a:solidFill>
                <a:effectLst>
                  <a:outerShdw blurRad="38100" dist="38100" dir="2700000" algn="tl">
                    <a:srgbClr val="C0C0C0"/>
                  </a:outerShdw>
                </a:effectLst>
              </a:rPr>
              <a:t>New World</a:t>
            </a:r>
          </a:p>
        </p:txBody>
      </p:sp>
      <p:grpSp>
        <p:nvGrpSpPr>
          <p:cNvPr id="3" name="Group 29"/>
          <p:cNvGrpSpPr>
            <a:grpSpLocks/>
          </p:cNvGrpSpPr>
          <p:nvPr/>
        </p:nvGrpSpPr>
        <p:grpSpPr bwMode="auto">
          <a:xfrm>
            <a:off x="4000500" y="4343400"/>
            <a:ext cx="4838700" cy="1371600"/>
            <a:chOff x="2520" y="2064"/>
            <a:chExt cx="3048" cy="672"/>
          </a:xfrm>
        </p:grpSpPr>
        <p:sp>
          <p:nvSpPr>
            <p:cNvPr id="7178" name="AutoShape 21"/>
            <p:cNvSpPr>
              <a:spLocks noChangeArrowheads="1"/>
            </p:cNvSpPr>
            <p:nvPr/>
          </p:nvSpPr>
          <p:spPr bwMode="auto">
            <a:xfrm>
              <a:off x="2520" y="2272"/>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wrap="none" anchor="ctr"/>
            <a:lstStyle/>
            <a:p>
              <a:endParaRPr lang="en-US" sz="2400">
                <a:solidFill>
                  <a:srgbClr val="000066"/>
                </a:solidFill>
              </a:endParaRPr>
            </a:p>
          </p:txBody>
        </p:sp>
        <p:sp>
          <p:nvSpPr>
            <p:cNvPr id="5132" name="AutoShape 12"/>
            <p:cNvSpPr>
              <a:spLocks noChangeArrowheads="1"/>
            </p:cNvSpPr>
            <p:nvPr/>
          </p:nvSpPr>
          <p:spPr bwMode="auto">
            <a:xfrm>
              <a:off x="3072" y="2064"/>
              <a:ext cx="2496" cy="672"/>
            </a:xfrm>
            <a:prstGeom prst="roundRect">
              <a:avLst>
                <a:gd name="adj" fmla="val 23065"/>
              </a:avLst>
            </a:prstGeom>
            <a:solidFill>
              <a:srgbClr val="009999"/>
            </a:solidFill>
            <a:ln w="38100">
              <a:solidFill>
                <a:srgbClr val="001C52"/>
              </a:solidFill>
              <a:round/>
              <a:headEnd/>
              <a:tailEnd/>
            </a:ln>
            <a:effectLst>
              <a:outerShdw dist="71842" dir="2700000" algn="ctr" rotWithShape="0">
                <a:srgbClr val="707070"/>
              </a:outerShdw>
            </a:effectLst>
          </p:spPr>
          <p:txBody>
            <a:bodyPr anchor="ctr"/>
            <a:lstStyle/>
            <a:p>
              <a:pPr algn="ctr">
                <a:spcBef>
                  <a:spcPct val="20000"/>
                </a:spcBef>
                <a:defRPr/>
              </a:pPr>
              <a:r>
                <a:rPr lang="en-US" sz="2400" dirty="0">
                  <a:solidFill>
                    <a:srgbClr val="000066"/>
                  </a:solidFill>
                </a:rPr>
                <a:t>Willingness to consider other media to reach consumers</a:t>
              </a:r>
            </a:p>
          </p:txBody>
        </p:sp>
      </p:grpSp>
      <p:sp>
        <p:nvSpPr>
          <p:cNvPr id="5154" name="AutoShape 34"/>
          <p:cNvSpPr>
            <a:spLocks noChangeArrowheads="1"/>
          </p:cNvSpPr>
          <p:nvPr/>
        </p:nvSpPr>
        <p:spPr bwMode="auto">
          <a:xfrm>
            <a:off x="381000" y="4343400"/>
            <a:ext cx="3957638" cy="1371600"/>
          </a:xfrm>
          <a:prstGeom prst="roundRect">
            <a:avLst>
              <a:gd name="adj" fmla="val 23065"/>
            </a:avLst>
          </a:prstGeom>
          <a:solidFill>
            <a:srgbClr val="FFEFD6"/>
          </a:solidFill>
          <a:ln w="38100">
            <a:solidFill>
              <a:srgbClr val="000066"/>
            </a:solidFill>
            <a:round/>
            <a:headEnd/>
            <a:tailEnd/>
          </a:ln>
          <a:effectLst>
            <a:outerShdw dist="71842" dir="2700000" algn="ctr" rotWithShape="0">
              <a:srgbClr val="707070"/>
            </a:outerShdw>
          </a:effectLst>
        </p:spPr>
        <p:txBody>
          <a:bodyPr anchor="ctr"/>
          <a:lstStyle/>
          <a:p>
            <a:pPr algn="ctr">
              <a:spcBef>
                <a:spcPct val="20000"/>
              </a:spcBef>
              <a:defRPr/>
            </a:pPr>
            <a:r>
              <a:rPr lang="en-US" sz="2400" dirty="0">
                <a:solidFill>
                  <a:srgbClr val="000066"/>
                </a:solidFill>
              </a:rPr>
              <a:t>Focus on mass media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checkerboard(across)">
                                      <p:cBhvr>
                                        <p:cTn id="7" dur="500"/>
                                        <p:tgtEl>
                                          <p:spTgt spid="512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128"/>
                                        </p:tgtEl>
                                        <p:attrNameLst>
                                          <p:attrName>style.visibility</p:attrName>
                                        </p:attrNameLst>
                                      </p:cBhvr>
                                      <p:to>
                                        <p:strVal val="visible"/>
                                      </p:to>
                                    </p:set>
                                    <p:animEffect transition="in" filter="checkerboard(across)">
                                      <p:cBhvr>
                                        <p:cTn id="10" dur="500"/>
                                        <p:tgtEl>
                                          <p:spTgt spid="512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5144"/>
                                        </p:tgtEl>
                                        <p:attrNameLst>
                                          <p:attrName>style.visibility</p:attrName>
                                        </p:attrNameLst>
                                      </p:cBhvr>
                                      <p:to>
                                        <p:strVal val="visible"/>
                                      </p:to>
                                    </p:set>
                                    <p:animEffect transition="in" filter="checkerboard(across)">
                                      <p:cBhvr>
                                        <p:cTn id="15" dur="500"/>
                                        <p:tgtEl>
                                          <p:spTgt spid="514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heckerboard(across)">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5154"/>
                                        </p:tgtEl>
                                        <p:attrNameLst>
                                          <p:attrName>style.visibility</p:attrName>
                                        </p:attrNameLst>
                                      </p:cBhvr>
                                      <p:to>
                                        <p:strVal val="visible"/>
                                      </p:to>
                                    </p:set>
                                    <p:animEffect transition="in" filter="checkerboard(across)">
                                      <p:cBhvr>
                                        <p:cTn id="25" dur="500"/>
                                        <p:tgtEl>
                                          <p:spTgt spid="5154"/>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checkerboard(across)">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4" grpId="0" animBg="1"/>
      <p:bldP spid="5126" grpId="0"/>
      <p:bldP spid="5128" grpId="0"/>
      <p:bldP spid="5154"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charset="0"/>
              </a:rPr>
              <a:t>Advertising </a:t>
            </a: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LECTURE-22</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7924800" cy="5029200"/>
          </a:xfrm>
        </p:spPr>
        <p:txBody>
          <a:bodyPr>
            <a:noAutofit/>
          </a:bodyPr>
          <a:lstStyle/>
          <a:p>
            <a:pPr marL="342900" lvl="1" indent="-342900">
              <a:buClr>
                <a:srgbClr val="000066"/>
              </a:buClr>
              <a:buNone/>
            </a:pPr>
            <a:r>
              <a:rPr lang="en-US" sz="3200" dirty="0" smtClean="0"/>
              <a:t> </a:t>
            </a:r>
          </a:p>
          <a:p>
            <a:pPr marL="342900" lvl="1" indent="-342900">
              <a:buClr>
                <a:srgbClr val="000066"/>
              </a:buClr>
              <a:buFont typeface="Wingdings" pitchFamily="2" charset="2"/>
              <a:buChar char="§"/>
            </a:pPr>
            <a:r>
              <a:rPr lang="en-US" sz="3200" dirty="0" smtClean="0"/>
              <a:t>Advertising</a:t>
            </a:r>
          </a:p>
          <a:p>
            <a:pPr marL="742950" lvl="2" indent="-342900">
              <a:buClr>
                <a:srgbClr val="000066"/>
              </a:buClr>
              <a:buFont typeface="Wingdings" pitchFamily="2" charset="2"/>
              <a:buChar char="§"/>
            </a:pPr>
            <a:r>
              <a:rPr lang="en-US" sz="2800" dirty="0" smtClean="0"/>
              <a:t>Setting Advertising Objectives</a:t>
            </a:r>
          </a:p>
          <a:p>
            <a:pPr marL="742950" lvl="2" indent="-342900">
              <a:buClr>
                <a:srgbClr val="000066"/>
              </a:buClr>
              <a:buFont typeface="Wingdings" pitchFamily="2" charset="2"/>
              <a:buChar char="§"/>
            </a:pPr>
            <a:r>
              <a:rPr lang="en-US" sz="2800" dirty="0" smtClean="0"/>
              <a:t>Setting the Advertising Budget</a:t>
            </a:r>
          </a:p>
          <a:p>
            <a:pPr marL="742950" lvl="2" indent="-342900">
              <a:buClr>
                <a:srgbClr val="000066"/>
              </a:buClr>
              <a:buFont typeface="Wingdings" pitchFamily="2" charset="2"/>
              <a:buChar char="§"/>
            </a:pPr>
            <a:r>
              <a:rPr lang="en-US" sz="2800" dirty="0" smtClean="0"/>
              <a:t>Developing Advertising Strategy</a:t>
            </a:r>
          </a:p>
          <a:p>
            <a:pPr marL="742950" lvl="2" indent="-342900">
              <a:buClr>
                <a:srgbClr val="000066"/>
              </a:buClr>
              <a:buFont typeface="Wingdings" pitchFamily="2" charset="2"/>
              <a:buChar char="§"/>
            </a:pPr>
            <a:r>
              <a:rPr lang="en-US" sz="2800" dirty="0" smtClean="0"/>
              <a:t>Evaluating Advertising Effectiveness and Return on Advertising Investment</a:t>
            </a:r>
          </a:p>
          <a:p>
            <a:pPr marL="742950" lvl="2" indent="-342900">
              <a:buClr>
                <a:srgbClr val="000066"/>
              </a:buClr>
              <a:buFont typeface="Wingdings" pitchFamily="2" charset="2"/>
              <a:buChar char="§"/>
            </a:pPr>
            <a:r>
              <a:rPr lang="en-US" sz="2800" dirty="0" smtClean="0"/>
              <a:t>Other Advertising Considerations</a:t>
            </a:r>
          </a:p>
          <a:p>
            <a:pPr>
              <a:buNone/>
            </a:pPr>
            <a:endParaRPr lang="en-US"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4000" b="1" dirty="0" smtClean="0">
                <a:solidFill>
                  <a:srgbClr val="000066"/>
                </a:solidFill>
              </a:rPr>
              <a:t>Advertising</a:t>
            </a:r>
          </a:p>
        </p:txBody>
      </p:sp>
      <p:sp>
        <p:nvSpPr>
          <p:cNvPr id="19459" name="Text Placeholder 3"/>
          <p:cNvSpPr>
            <a:spLocks noGrp="1"/>
          </p:cNvSpPr>
          <p:nvPr>
            <p:ph type="body" sz="quarter" idx="13"/>
          </p:nvPr>
        </p:nvSpPr>
        <p:spPr>
          <a:xfrm>
            <a:off x="1066800" y="1447800"/>
            <a:ext cx="7162800" cy="762000"/>
          </a:xfrm>
        </p:spPr>
        <p:txBody>
          <a:bodyPr/>
          <a:lstStyle/>
          <a:p>
            <a:pPr>
              <a:spcBef>
                <a:spcPct val="0"/>
              </a:spcBef>
            </a:pPr>
            <a:r>
              <a:rPr lang="en-US" dirty="0" smtClean="0">
                <a:latin typeface="Calibri" charset="0"/>
              </a:rPr>
              <a:t>Major Advertising Decisions</a:t>
            </a:r>
          </a:p>
          <a:p>
            <a:pPr>
              <a:spcBef>
                <a:spcPct val="0"/>
              </a:spcBef>
            </a:pPr>
            <a:endParaRPr lang="en-US" dirty="0" smtClean="0">
              <a:latin typeface="Calibri" charset="0"/>
            </a:endParaRPr>
          </a:p>
        </p:txBody>
      </p:sp>
      <p:pic>
        <p:nvPicPr>
          <p:cNvPr id="19460" name="Picture 6" descr="fig15_01wo"/>
          <p:cNvPicPr>
            <a:picLocks noChangeAspect="1" noChangeArrowheads="1"/>
          </p:cNvPicPr>
          <p:nvPr/>
        </p:nvPicPr>
        <p:blipFill>
          <a:blip r:embed="rId3" cstate="print"/>
          <a:srcRect/>
          <a:stretch>
            <a:fillRect/>
          </a:stretch>
        </p:blipFill>
        <p:spPr bwMode="auto">
          <a:xfrm>
            <a:off x="228600" y="2493963"/>
            <a:ext cx="8458200" cy="28400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checkerboard(across)">
                                      <p:cBhvr>
                                        <p:cTn id="7"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charset="0"/>
              </a:rPr>
              <a:t>Public Relations</a:t>
            </a: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LECTURE-23</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7924800" cy="5029200"/>
          </a:xfrm>
        </p:spPr>
        <p:txBody>
          <a:bodyPr>
            <a:noAutofit/>
          </a:bodyPr>
          <a:lstStyle/>
          <a:p>
            <a:pPr marL="342900" lvl="1" indent="-342900">
              <a:buClr>
                <a:srgbClr val="000066"/>
              </a:buClr>
              <a:buFont typeface="Wingdings" pitchFamily="2" charset="2"/>
              <a:buChar char="§"/>
            </a:pPr>
            <a:r>
              <a:rPr lang="en-US" sz="3200" dirty="0" smtClean="0"/>
              <a:t>Public Relations</a:t>
            </a:r>
          </a:p>
          <a:p>
            <a:pPr marL="742950" lvl="2" indent="-342900">
              <a:buClr>
                <a:srgbClr val="000066"/>
              </a:buClr>
              <a:buFont typeface="Wingdings" pitchFamily="2" charset="2"/>
              <a:buChar char="§"/>
            </a:pPr>
            <a:r>
              <a:rPr lang="en-US" sz="2800" dirty="0" smtClean="0"/>
              <a:t>What is public relations </a:t>
            </a:r>
          </a:p>
          <a:p>
            <a:pPr marL="742950" lvl="2" indent="-342900">
              <a:buClr>
                <a:srgbClr val="000066"/>
              </a:buClr>
              <a:buFont typeface="Wingdings" pitchFamily="2" charset="2"/>
              <a:buChar char="§"/>
            </a:pPr>
            <a:r>
              <a:rPr lang="en-US" sz="2800" dirty="0" smtClean="0"/>
              <a:t>The Role and Impact of Public Relations</a:t>
            </a:r>
          </a:p>
          <a:p>
            <a:pPr marL="342900" lvl="1" indent="-342900">
              <a:buClr>
                <a:srgbClr val="000066"/>
              </a:buClr>
              <a:buSzPct val="125000"/>
              <a:buFont typeface="Wingdings" pitchFamily="2" charset="2"/>
              <a:buChar char="§"/>
            </a:pPr>
            <a:r>
              <a:rPr lang="en-US" sz="3200" dirty="0" smtClean="0"/>
              <a:t>Major Public Relations Tools</a:t>
            </a:r>
          </a:p>
          <a:p>
            <a:pPr marL="342900" lvl="1" indent="-342900">
              <a:buClr>
                <a:srgbClr val="000066"/>
              </a:buClr>
              <a:buSzPct val="125000"/>
              <a:buFont typeface="Wingdings" pitchFamily="2" charset="2"/>
              <a:buChar char="§"/>
            </a:pPr>
            <a:r>
              <a:rPr lang="en-US" sz="3200" dirty="0" smtClean="0"/>
              <a:t>What are the strengths and limitations of brand publicity? </a:t>
            </a:r>
          </a:p>
          <a:p>
            <a:pPr marL="342900" lvl="1" indent="-342900">
              <a:buClr>
                <a:srgbClr val="000066"/>
              </a:buClr>
              <a:buSzPct val="125000"/>
              <a:buFont typeface="Wingdings" pitchFamily="2" charset="2"/>
              <a:buChar char="§"/>
            </a:pPr>
            <a:r>
              <a:rPr lang="en-US" sz="3200" dirty="0" smtClean="0"/>
              <a:t>What are the brand publicity tools?</a:t>
            </a:r>
          </a:p>
          <a:p>
            <a:pPr marL="342900" lvl="1" indent="-342900">
              <a:buClr>
                <a:srgbClr val="000066"/>
              </a:buClr>
              <a:buSzPct val="125000"/>
              <a:buFont typeface="Wingdings" pitchFamily="2" charset="2"/>
              <a:buChar char="§"/>
            </a:pPr>
            <a:r>
              <a:rPr lang="en-US" sz="3200" dirty="0" smtClean="0"/>
              <a:t>Why is corporate communication important to IMC programs?</a:t>
            </a:r>
          </a:p>
          <a:p>
            <a:pPr marL="342900" lvl="1" indent="-342900">
              <a:buClr>
                <a:srgbClr val="000066"/>
              </a:buClr>
              <a:buSzPct val="125000"/>
              <a:buFont typeface="Wingdings" pitchFamily="2" charset="2"/>
              <a:buChar char="§"/>
            </a:pPr>
            <a:endParaRPr lang="en-US" sz="3200" dirty="0" smtClean="0"/>
          </a:p>
          <a:p>
            <a:pPr marL="342900" lvl="1" indent="-342900">
              <a:buClr>
                <a:srgbClr val="000066"/>
              </a:buClr>
              <a:buSzPct val="125000"/>
              <a:buFont typeface="Wingdings" pitchFamily="2" charset="2"/>
              <a:buChar char="§"/>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8"/>
          <p:cNvGrpSpPr>
            <a:grpSpLocks/>
          </p:cNvGrpSpPr>
          <p:nvPr/>
        </p:nvGrpSpPr>
        <p:grpSpPr bwMode="auto">
          <a:xfrm>
            <a:off x="5562600" y="3124200"/>
            <a:ext cx="3124200" cy="1371600"/>
            <a:chOff x="3504" y="1968"/>
            <a:chExt cx="1968" cy="864"/>
          </a:xfrm>
        </p:grpSpPr>
        <p:sp>
          <p:nvSpPr>
            <p:cNvPr id="19482" name="Line 49"/>
            <p:cNvSpPr>
              <a:spLocks noChangeShapeType="1"/>
            </p:cNvSpPr>
            <p:nvPr/>
          </p:nvSpPr>
          <p:spPr bwMode="auto">
            <a:xfrm flipV="1">
              <a:off x="3504" y="2400"/>
              <a:ext cx="480" cy="0"/>
            </a:xfrm>
            <a:prstGeom prst="line">
              <a:avLst/>
            </a:prstGeom>
            <a:noFill/>
            <a:ln w="28575">
              <a:solidFill>
                <a:schemeClr val="tx1"/>
              </a:solidFill>
              <a:round/>
              <a:headEnd/>
              <a:tailEnd/>
            </a:ln>
          </p:spPr>
          <p:txBody>
            <a:bodyPr wrap="none" anchor="ctr"/>
            <a:lstStyle/>
            <a:p>
              <a:endParaRPr lang="en-US"/>
            </a:p>
          </p:txBody>
        </p:sp>
        <p:sp>
          <p:nvSpPr>
            <p:cNvPr id="22578" name="AutoShape 50"/>
            <p:cNvSpPr>
              <a:spLocks noChangeArrowheads="1"/>
            </p:cNvSpPr>
            <p:nvPr/>
          </p:nvSpPr>
          <p:spPr bwMode="auto">
            <a:xfrm>
              <a:off x="38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Coordinate Relationships With Stakeholders</a:t>
              </a:r>
            </a:p>
          </p:txBody>
        </p:sp>
      </p:grpSp>
      <p:grpSp>
        <p:nvGrpSpPr>
          <p:cNvPr id="3" name="Group 51"/>
          <p:cNvGrpSpPr>
            <a:grpSpLocks/>
          </p:cNvGrpSpPr>
          <p:nvPr/>
        </p:nvGrpSpPr>
        <p:grpSpPr bwMode="auto">
          <a:xfrm>
            <a:off x="5029200" y="4419600"/>
            <a:ext cx="2514600" cy="1905000"/>
            <a:chOff x="3168" y="2784"/>
            <a:chExt cx="1584" cy="1200"/>
          </a:xfrm>
        </p:grpSpPr>
        <p:sp>
          <p:nvSpPr>
            <p:cNvPr id="19480" name="Line 52"/>
            <p:cNvSpPr>
              <a:spLocks noChangeShapeType="1"/>
            </p:cNvSpPr>
            <p:nvPr/>
          </p:nvSpPr>
          <p:spPr bwMode="auto">
            <a:xfrm>
              <a:off x="3456" y="2784"/>
              <a:ext cx="528" cy="528"/>
            </a:xfrm>
            <a:prstGeom prst="line">
              <a:avLst/>
            </a:prstGeom>
            <a:noFill/>
            <a:ln w="28575">
              <a:solidFill>
                <a:schemeClr val="tx1"/>
              </a:solidFill>
              <a:round/>
              <a:headEnd/>
              <a:tailEnd/>
            </a:ln>
          </p:spPr>
          <p:txBody>
            <a:bodyPr wrap="none" anchor="ctr"/>
            <a:lstStyle/>
            <a:p>
              <a:endParaRPr lang="en-US"/>
            </a:p>
          </p:txBody>
        </p:sp>
        <p:sp>
          <p:nvSpPr>
            <p:cNvPr id="22581" name="AutoShape 53"/>
            <p:cNvSpPr>
              <a:spLocks noChangeArrowheads="1"/>
            </p:cNvSpPr>
            <p:nvPr/>
          </p:nvSpPr>
          <p:spPr bwMode="auto">
            <a:xfrm>
              <a:off x="3168" y="3120"/>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Collect and Analyze Stakeholder Attitudes</a:t>
              </a:r>
            </a:p>
          </p:txBody>
        </p:sp>
      </p:grpSp>
      <p:grpSp>
        <p:nvGrpSpPr>
          <p:cNvPr id="4" name="Group 54"/>
          <p:cNvGrpSpPr>
            <a:grpSpLocks/>
          </p:cNvGrpSpPr>
          <p:nvPr/>
        </p:nvGrpSpPr>
        <p:grpSpPr bwMode="auto">
          <a:xfrm>
            <a:off x="1600200" y="1295400"/>
            <a:ext cx="2514600" cy="1905000"/>
            <a:chOff x="1008" y="816"/>
            <a:chExt cx="1584" cy="1200"/>
          </a:xfrm>
        </p:grpSpPr>
        <p:sp>
          <p:nvSpPr>
            <p:cNvPr id="19478" name="Line 55"/>
            <p:cNvSpPr>
              <a:spLocks noChangeShapeType="1"/>
            </p:cNvSpPr>
            <p:nvPr/>
          </p:nvSpPr>
          <p:spPr bwMode="auto">
            <a:xfrm flipH="1" flipV="1">
              <a:off x="1776" y="1488"/>
              <a:ext cx="528" cy="528"/>
            </a:xfrm>
            <a:prstGeom prst="line">
              <a:avLst/>
            </a:prstGeom>
            <a:noFill/>
            <a:ln w="28575">
              <a:solidFill>
                <a:schemeClr val="tx1"/>
              </a:solidFill>
              <a:round/>
              <a:headEnd/>
              <a:tailEnd/>
            </a:ln>
          </p:spPr>
          <p:txBody>
            <a:bodyPr wrap="none" anchor="ctr"/>
            <a:lstStyle/>
            <a:p>
              <a:endParaRPr lang="en-US"/>
            </a:p>
          </p:txBody>
        </p:sp>
        <p:sp>
          <p:nvSpPr>
            <p:cNvPr id="22584" name="AutoShape 56"/>
            <p:cNvSpPr>
              <a:spLocks noChangeArrowheads="1"/>
            </p:cNvSpPr>
            <p:nvPr/>
          </p:nvSpPr>
          <p:spPr bwMode="auto">
            <a:xfrm>
              <a:off x="100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dirty="0">
                  <a:latin typeface="Arial" charset="0"/>
                </a:rPr>
                <a:t>Serve As the Official Channel of Information</a:t>
              </a:r>
            </a:p>
          </p:txBody>
        </p:sp>
      </p:grpSp>
      <p:grpSp>
        <p:nvGrpSpPr>
          <p:cNvPr id="5" name="Group 57"/>
          <p:cNvGrpSpPr>
            <a:grpSpLocks/>
          </p:cNvGrpSpPr>
          <p:nvPr/>
        </p:nvGrpSpPr>
        <p:grpSpPr bwMode="auto">
          <a:xfrm>
            <a:off x="5029200" y="1295400"/>
            <a:ext cx="2514600" cy="1905000"/>
            <a:chOff x="3168" y="816"/>
            <a:chExt cx="1584" cy="1200"/>
          </a:xfrm>
        </p:grpSpPr>
        <p:sp>
          <p:nvSpPr>
            <p:cNvPr id="19476" name="Line 58"/>
            <p:cNvSpPr>
              <a:spLocks noChangeShapeType="1"/>
            </p:cNvSpPr>
            <p:nvPr/>
          </p:nvSpPr>
          <p:spPr bwMode="auto">
            <a:xfrm flipV="1">
              <a:off x="3408" y="1488"/>
              <a:ext cx="528" cy="528"/>
            </a:xfrm>
            <a:prstGeom prst="line">
              <a:avLst/>
            </a:prstGeom>
            <a:noFill/>
            <a:ln w="28575">
              <a:solidFill>
                <a:schemeClr val="tx1"/>
              </a:solidFill>
              <a:round/>
              <a:headEnd/>
              <a:tailEnd/>
            </a:ln>
          </p:spPr>
          <p:txBody>
            <a:bodyPr wrap="none" anchor="ctr"/>
            <a:lstStyle/>
            <a:p>
              <a:endParaRPr lang="en-US"/>
            </a:p>
          </p:txBody>
        </p:sp>
        <p:sp>
          <p:nvSpPr>
            <p:cNvPr id="22587" name="AutoShape 59"/>
            <p:cNvSpPr>
              <a:spLocks noChangeArrowheads="1"/>
            </p:cNvSpPr>
            <p:nvPr/>
          </p:nvSpPr>
          <p:spPr bwMode="auto">
            <a:xfrm>
              <a:off x="316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Keep the Public Aware of Organization’s Activities</a:t>
              </a:r>
            </a:p>
          </p:txBody>
        </p:sp>
      </p:grpSp>
      <p:grpSp>
        <p:nvGrpSpPr>
          <p:cNvPr id="6" name="Group 60"/>
          <p:cNvGrpSpPr>
            <a:grpSpLocks/>
          </p:cNvGrpSpPr>
          <p:nvPr/>
        </p:nvGrpSpPr>
        <p:grpSpPr bwMode="auto">
          <a:xfrm>
            <a:off x="1600200" y="4343400"/>
            <a:ext cx="2514600" cy="1978025"/>
            <a:chOff x="1008" y="2736"/>
            <a:chExt cx="1584" cy="1246"/>
          </a:xfrm>
        </p:grpSpPr>
        <p:sp>
          <p:nvSpPr>
            <p:cNvPr id="19474" name="Line 61"/>
            <p:cNvSpPr>
              <a:spLocks noChangeShapeType="1"/>
            </p:cNvSpPr>
            <p:nvPr/>
          </p:nvSpPr>
          <p:spPr bwMode="auto">
            <a:xfrm flipH="1">
              <a:off x="1776" y="2736"/>
              <a:ext cx="576" cy="576"/>
            </a:xfrm>
            <a:prstGeom prst="line">
              <a:avLst/>
            </a:prstGeom>
            <a:noFill/>
            <a:ln w="28575">
              <a:solidFill>
                <a:schemeClr val="tx1"/>
              </a:solidFill>
              <a:round/>
              <a:headEnd/>
              <a:tailEnd/>
            </a:ln>
          </p:spPr>
          <p:txBody>
            <a:bodyPr wrap="none" anchor="ctr"/>
            <a:lstStyle/>
            <a:p>
              <a:endParaRPr lang="en-US"/>
            </a:p>
          </p:txBody>
        </p:sp>
        <p:sp>
          <p:nvSpPr>
            <p:cNvPr id="22590" name="AutoShape 62"/>
            <p:cNvSpPr>
              <a:spLocks noChangeArrowheads="1"/>
            </p:cNvSpPr>
            <p:nvPr/>
          </p:nvSpPr>
          <p:spPr bwMode="auto">
            <a:xfrm>
              <a:off x="1008" y="311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dirty="0">
                  <a:latin typeface="Arial" charset="0"/>
                </a:rPr>
                <a:t>Plan and Administer Information Programs</a:t>
              </a:r>
            </a:p>
          </p:txBody>
        </p:sp>
      </p:grpSp>
      <p:grpSp>
        <p:nvGrpSpPr>
          <p:cNvPr id="7" name="Group 63"/>
          <p:cNvGrpSpPr>
            <a:grpSpLocks/>
          </p:cNvGrpSpPr>
          <p:nvPr/>
        </p:nvGrpSpPr>
        <p:grpSpPr bwMode="auto">
          <a:xfrm>
            <a:off x="457200" y="3124200"/>
            <a:ext cx="3124200" cy="1371600"/>
            <a:chOff x="288" y="1968"/>
            <a:chExt cx="1968" cy="864"/>
          </a:xfrm>
        </p:grpSpPr>
        <p:sp>
          <p:nvSpPr>
            <p:cNvPr id="19472" name="Line 64"/>
            <p:cNvSpPr>
              <a:spLocks noChangeShapeType="1"/>
            </p:cNvSpPr>
            <p:nvPr/>
          </p:nvSpPr>
          <p:spPr bwMode="auto">
            <a:xfrm flipH="1">
              <a:off x="1824" y="2400"/>
              <a:ext cx="432" cy="0"/>
            </a:xfrm>
            <a:prstGeom prst="line">
              <a:avLst/>
            </a:prstGeom>
            <a:noFill/>
            <a:ln w="28575">
              <a:solidFill>
                <a:schemeClr val="tx1"/>
              </a:solidFill>
              <a:round/>
              <a:headEnd/>
              <a:tailEnd/>
            </a:ln>
          </p:spPr>
          <p:txBody>
            <a:bodyPr anchor="ctr"/>
            <a:lstStyle/>
            <a:p>
              <a:endParaRPr lang="en-US" sz="2400"/>
            </a:p>
          </p:txBody>
        </p:sp>
        <p:sp>
          <p:nvSpPr>
            <p:cNvPr id="22593" name="AutoShape 65"/>
            <p:cNvSpPr>
              <a:spLocks noChangeArrowheads="1"/>
            </p:cNvSpPr>
            <p:nvPr/>
          </p:nvSpPr>
          <p:spPr bwMode="auto">
            <a:xfrm>
              <a:off x="2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Coordinate the Programs With Other MC Functions</a:t>
              </a:r>
            </a:p>
          </p:txBody>
        </p:sp>
      </p:grpSp>
      <p:sp>
        <p:nvSpPr>
          <p:cNvPr id="22594" name="AutoShape 66"/>
          <p:cNvSpPr>
            <a:spLocks noChangeArrowheads="1"/>
          </p:cNvSpPr>
          <p:nvPr/>
        </p:nvSpPr>
        <p:spPr bwMode="auto">
          <a:xfrm>
            <a:off x="1600200" y="4949825"/>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Plan and Administer Information Programs</a:t>
            </a:r>
          </a:p>
        </p:txBody>
      </p:sp>
      <p:sp>
        <p:nvSpPr>
          <p:cNvPr id="22595" name="AutoShape 67"/>
          <p:cNvSpPr>
            <a:spLocks noChangeArrowheads="1"/>
          </p:cNvSpPr>
          <p:nvPr/>
        </p:nvSpPr>
        <p:spPr bwMode="auto">
          <a:xfrm>
            <a:off x="5029200" y="49530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Collect and Analyze Stakeholder Attitudes</a:t>
            </a:r>
          </a:p>
        </p:txBody>
      </p:sp>
      <p:sp>
        <p:nvSpPr>
          <p:cNvPr id="22596" name="AutoShape 68"/>
          <p:cNvSpPr>
            <a:spLocks noChangeArrowheads="1"/>
          </p:cNvSpPr>
          <p:nvPr/>
        </p:nvSpPr>
        <p:spPr bwMode="auto">
          <a:xfrm>
            <a:off x="6172200" y="31242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Coordinate Relationships With Stakeholders</a:t>
            </a:r>
          </a:p>
        </p:txBody>
      </p:sp>
      <p:sp>
        <p:nvSpPr>
          <p:cNvPr id="22597" name="AutoShape 69"/>
          <p:cNvSpPr>
            <a:spLocks noChangeArrowheads="1"/>
          </p:cNvSpPr>
          <p:nvPr/>
        </p:nvSpPr>
        <p:spPr bwMode="auto">
          <a:xfrm>
            <a:off x="5029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spcBef>
                <a:spcPct val="20000"/>
              </a:spcBef>
              <a:defRPr/>
            </a:pPr>
            <a:r>
              <a:rPr lang="en-US" sz="2400" dirty="0">
                <a:latin typeface="Arial" charset="0"/>
              </a:rPr>
              <a:t>Keep the Public Aware of Organization’s Activities</a:t>
            </a:r>
          </a:p>
        </p:txBody>
      </p:sp>
      <p:sp>
        <p:nvSpPr>
          <p:cNvPr id="22598" name="AutoShape 70"/>
          <p:cNvSpPr>
            <a:spLocks noChangeArrowheads="1"/>
          </p:cNvSpPr>
          <p:nvPr/>
        </p:nvSpPr>
        <p:spPr bwMode="auto">
          <a:xfrm>
            <a:off x="1600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sz="2400" dirty="0">
                <a:latin typeface="Arial" charset="0"/>
              </a:rPr>
              <a:t>Serve As the Official Channel of Information</a:t>
            </a:r>
          </a:p>
        </p:txBody>
      </p:sp>
      <p:sp>
        <p:nvSpPr>
          <p:cNvPr id="22530" name="AutoShape 2"/>
          <p:cNvSpPr>
            <a:spLocks noChangeArrowheads="1"/>
          </p:cNvSpPr>
          <p:nvPr/>
        </p:nvSpPr>
        <p:spPr bwMode="auto">
          <a:xfrm>
            <a:off x="0" y="203200"/>
            <a:ext cx="45212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p>
        </p:txBody>
      </p:sp>
      <p:sp>
        <p:nvSpPr>
          <p:cNvPr id="19470" name="Rectangle 3"/>
          <p:cNvSpPr>
            <a:spLocks noGrp="1" noChangeArrowheads="1"/>
          </p:cNvSpPr>
          <p:nvPr>
            <p:ph type="title"/>
          </p:nvPr>
        </p:nvSpPr>
        <p:spPr>
          <a:xfrm>
            <a:off x="228600" y="239713"/>
            <a:ext cx="4267200" cy="635000"/>
          </a:xfrm>
        </p:spPr>
        <p:txBody>
          <a:bodyPr/>
          <a:lstStyle/>
          <a:p>
            <a:pPr eaLnBrk="1" hangingPunct="1"/>
            <a:r>
              <a:rPr lang="en-US" sz="3200" dirty="0" smtClean="0"/>
              <a:t>PR Responsibilities </a:t>
            </a:r>
          </a:p>
        </p:txBody>
      </p:sp>
      <p:sp>
        <p:nvSpPr>
          <p:cNvPr id="22599" name="Oval 71"/>
          <p:cNvSpPr>
            <a:spLocks noChangeArrowheads="1"/>
          </p:cNvSpPr>
          <p:nvPr/>
        </p:nvSpPr>
        <p:spPr bwMode="auto">
          <a:xfrm>
            <a:off x="3467100" y="27051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defRPr/>
            </a:pPr>
            <a:r>
              <a:rPr lang="en-US" sz="3400" b="1" dirty="0">
                <a:latin typeface="Arial" charset="0"/>
              </a:rPr>
              <a:t>PR</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22598"/>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22597"/>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22596"/>
                                        </p:tgtEl>
                                        <p:attrNameLst>
                                          <p:attrName>style.visibility</p:attrName>
                                        </p:attrNameLst>
                                      </p:cBhvr>
                                      <p:to>
                                        <p:strVal val="visible"/>
                                      </p:to>
                                    </p:se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22595"/>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22594"/>
                                        </p:tgtEl>
                                        <p:attrNameLst>
                                          <p:attrName>style.visibility</p:attrName>
                                        </p:attrNameLst>
                                      </p:cBhvr>
                                      <p:to>
                                        <p:strVal val="visible"/>
                                      </p:to>
                                    </p:se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94" grpId="0" animBg="1" autoUpdateAnimBg="0"/>
      <p:bldP spid="22595" grpId="0" animBg="1" autoUpdateAnimBg="0"/>
      <p:bldP spid="22596" grpId="0" animBg="1" autoUpdateAnimBg="0"/>
      <p:bldP spid="22597" grpId="0" animBg="1" autoUpdateAnimBg="0"/>
      <p:bldP spid="22598" grpId="0" animBg="1"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charset="0"/>
              </a:rPr>
              <a:t>Personal Selling </a:t>
            </a:r>
            <a:br>
              <a:rPr lang="en-US" b="1" dirty="0" smtClean="0">
                <a:solidFill>
                  <a:srgbClr val="000066"/>
                </a:solidFill>
                <a:latin typeface="Calibri" charset="0"/>
              </a:rPr>
            </a:br>
            <a:r>
              <a:rPr lang="en-US" sz="4800" dirty="0" smtClean="0">
                <a:latin typeface="Calibri" charset="0"/>
              </a:rPr>
              <a:t/>
            </a:r>
            <a:br>
              <a:rPr lang="en-US" sz="4800" dirty="0" smtClean="0">
                <a:latin typeface="Calibri"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LECTURE-24</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Personal Selling</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Managing the Sales Force</a:t>
            </a:r>
          </a:p>
          <a:p>
            <a:pPr marL="342900" lvl="1" indent="-342900">
              <a:buClr>
                <a:srgbClr val="000066"/>
              </a:buClr>
              <a:buNone/>
            </a:pPr>
            <a:endParaRPr lang="en-US" sz="3200" dirty="0" smtClean="0"/>
          </a:p>
          <a:p>
            <a:pPr marL="342900" lvl="1" indent="-342900">
              <a:buClr>
                <a:srgbClr val="000066"/>
              </a:buClr>
              <a:buNone/>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b="1" dirty="0" smtClean="0">
                <a:solidFill>
                  <a:srgbClr val="000066"/>
                </a:solidFill>
              </a:rPr>
              <a:t>Managing the Sales Force</a:t>
            </a:r>
          </a:p>
        </p:txBody>
      </p:sp>
      <p:sp>
        <p:nvSpPr>
          <p:cNvPr id="23555" name="Rectangle 3"/>
          <p:cNvSpPr>
            <a:spLocks noGrp="1" noChangeArrowheads="1"/>
          </p:cNvSpPr>
          <p:nvPr>
            <p:ph idx="1"/>
          </p:nvPr>
        </p:nvSpPr>
        <p:spPr>
          <a:xfrm>
            <a:off x="685800" y="1447800"/>
            <a:ext cx="7772400" cy="2514600"/>
          </a:xfrm>
        </p:spPr>
        <p:txBody>
          <a:bodyPr/>
          <a:lstStyle/>
          <a:p>
            <a:endParaRPr lang="en-US" dirty="0" smtClean="0">
              <a:latin typeface="Calibri" charset="0"/>
            </a:endParaRPr>
          </a:p>
          <a:p>
            <a:pPr>
              <a:buClr>
                <a:srgbClr val="000066"/>
              </a:buClr>
              <a:buFont typeface="Wingdings" pitchFamily="2" charset="2"/>
              <a:buChar char="§"/>
            </a:pPr>
            <a:r>
              <a:rPr lang="en-US" dirty="0" smtClean="0">
                <a:latin typeface="+mj-lt"/>
              </a:rPr>
              <a:t>Sales force management is the analysis, planning, implementation, and control of sales force activities</a:t>
            </a:r>
          </a:p>
        </p:txBody>
      </p:sp>
      <p:pic>
        <p:nvPicPr>
          <p:cNvPr id="23556" name="Picture 5" descr="fig16_01wo"/>
          <p:cNvPicPr>
            <a:picLocks noChangeAspect="1" noChangeArrowheads="1"/>
          </p:cNvPicPr>
          <p:nvPr/>
        </p:nvPicPr>
        <p:blipFill>
          <a:blip r:embed="rId3" cstate="print"/>
          <a:srcRect/>
          <a:stretch>
            <a:fillRect/>
          </a:stretch>
        </p:blipFill>
        <p:spPr bwMode="auto">
          <a:xfrm>
            <a:off x="304800" y="3886200"/>
            <a:ext cx="8305800" cy="8032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checkerboard(across)">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3556"/>
                                        </p:tgtEl>
                                        <p:attrNameLst>
                                          <p:attrName>style.visibility</p:attrName>
                                        </p:attrNameLst>
                                      </p:cBhvr>
                                      <p:to>
                                        <p:strVal val="visible"/>
                                      </p:to>
                                    </p:set>
                                    <p:animEffect transition="in" filter="checkerboard(across)">
                                      <p:cBhvr>
                                        <p:cTn id="12"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charset="0"/>
              </a:rPr>
              <a:t>Personal Selling Process </a:t>
            </a:r>
            <a:br>
              <a:rPr lang="en-US" b="1" dirty="0" smtClean="0">
                <a:solidFill>
                  <a:srgbClr val="000066"/>
                </a:solidFill>
                <a:latin typeface="Calibri" charset="0"/>
              </a:rPr>
            </a:br>
            <a:r>
              <a:rPr lang="en-US" sz="4800" dirty="0" smtClean="0">
                <a:latin typeface="Calibri" charset="0"/>
              </a:rPr>
              <a:t/>
            </a:r>
            <a:br>
              <a:rPr lang="en-US" sz="4800" dirty="0" smtClean="0">
                <a:latin typeface="Calibri"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LECTURE-25</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The Preliminary steps in Personal Selling Process</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The Advance steps in Personal Selling Process</a:t>
            </a:r>
          </a:p>
          <a:p>
            <a:pPr marL="342900" lvl="1" indent="-342900">
              <a:buClr>
                <a:srgbClr val="000066"/>
              </a:buClr>
              <a:buFont typeface="Wingdings" pitchFamily="2" charset="2"/>
              <a:buChar char="§"/>
            </a:pPr>
            <a:endParaRPr lang="en-US" sz="3200" dirty="0" smtClean="0"/>
          </a:p>
          <a:p>
            <a:pPr marL="342900" lvl="1" indent="-342900">
              <a:buClr>
                <a:srgbClr val="000066"/>
              </a:buClr>
              <a:buNone/>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b="1" dirty="0" smtClean="0">
                <a:solidFill>
                  <a:srgbClr val="000066"/>
                </a:solidFill>
              </a:rPr>
              <a:t>The Personal Selling Process</a:t>
            </a:r>
          </a:p>
        </p:txBody>
      </p:sp>
      <p:sp>
        <p:nvSpPr>
          <p:cNvPr id="54275" name="Rectangle 3"/>
          <p:cNvSpPr>
            <a:spLocks noGrp="1" noChangeArrowheads="1"/>
          </p:cNvSpPr>
          <p:nvPr>
            <p:ph idx="1"/>
          </p:nvPr>
        </p:nvSpPr>
        <p:spPr>
          <a:xfrm>
            <a:off x="685800" y="1219200"/>
            <a:ext cx="7772400" cy="1752600"/>
          </a:xfrm>
        </p:spPr>
        <p:txBody>
          <a:bodyPr/>
          <a:lstStyle/>
          <a:p>
            <a:pPr>
              <a:buFontTx/>
              <a:buNone/>
            </a:pPr>
            <a:r>
              <a:rPr lang="en-US" dirty="0" smtClean="0">
                <a:latin typeface="+mj-lt"/>
              </a:rPr>
              <a:t>The goal of the personal selling process is to get new customers and obtain orders from them</a:t>
            </a:r>
          </a:p>
        </p:txBody>
      </p:sp>
      <p:pic>
        <p:nvPicPr>
          <p:cNvPr id="54276" name="Picture 5" descr="fig16_03wo"/>
          <p:cNvPicPr>
            <a:picLocks noChangeAspect="1" noChangeArrowheads="1"/>
          </p:cNvPicPr>
          <p:nvPr/>
        </p:nvPicPr>
        <p:blipFill>
          <a:blip r:embed="rId3" cstate="print"/>
          <a:srcRect/>
          <a:stretch>
            <a:fillRect/>
          </a:stretch>
        </p:blipFill>
        <p:spPr bwMode="auto">
          <a:xfrm>
            <a:off x="1143000" y="3030484"/>
            <a:ext cx="7162800" cy="268451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checkerboard(across)">
                                      <p:cBhvr>
                                        <p:cTn id="7" dur="500"/>
                                        <p:tgtEl>
                                          <p:spTgt spid="54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4276"/>
                                        </p:tgtEl>
                                        <p:attrNameLst>
                                          <p:attrName>style.visibility</p:attrName>
                                        </p:attrNameLst>
                                      </p:cBhvr>
                                      <p:to>
                                        <p:strVal val="visible"/>
                                      </p:to>
                                    </p:set>
                                    <p:animEffect transition="in" filter="checkerboard(across)">
                                      <p:cBhvr>
                                        <p:cTn id="12"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charset="0"/>
              </a:rPr>
              <a:t>Sales Promotion &amp; Packaging </a:t>
            </a:r>
            <a:r>
              <a:rPr lang="en-US" sz="4800" dirty="0" smtClean="0">
                <a:latin typeface="Calibri" charset="0"/>
              </a:rPr>
              <a:t/>
            </a:r>
            <a:br>
              <a:rPr lang="en-US" sz="4800" dirty="0" smtClean="0">
                <a:latin typeface="Calibri"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smtClean="0">
                <a:solidFill>
                  <a:srgbClr val="CC0066"/>
                </a:solidFill>
                <a:latin typeface="Castellar" pitchFamily="18" charset="0"/>
              </a:rPr>
              <a:t>LECTURE-26</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What is “Sales Promotion”</a:t>
            </a:r>
          </a:p>
          <a:p>
            <a:pPr marL="342900" lvl="1" indent="-342900">
              <a:buClr>
                <a:srgbClr val="000066"/>
              </a:buClr>
              <a:buSzPct val="125000"/>
              <a:buFont typeface="Wingdings" pitchFamily="2" charset="2"/>
              <a:buChar char="§"/>
            </a:pPr>
            <a:r>
              <a:rPr lang="en-US" sz="3200" dirty="0" smtClean="0"/>
              <a:t>How do sales promotions add value to a brand?</a:t>
            </a:r>
          </a:p>
          <a:p>
            <a:pPr marL="342900" lvl="1" indent="-342900">
              <a:buClr>
                <a:srgbClr val="000066"/>
              </a:buClr>
              <a:buSzPct val="125000"/>
              <a:buFont typeface="Wingdings" pitchFamily="2" charset="2"/>
              <a:buChar char="§"/>
            </a:pPr>
            <a:r>
              <a:rPr lang="en-US" sz="3200" dirty="0" smtClean="0"/>
              <a:t>What are consumer sales promotions designed to accomplish and what are their strengths and limitations?</a:t>
            </a:r>
          </a:p>
          <a:p>
            <a:pPr marL="342900" lvl="1" indent="-342900">
              <a:buClr>
                <a:srgbClr val="000066"/>
              </a:buClr>
              <a:buSzPct val="125000"/>
              <a:buFont typeface="Wingdings" pitchFamily="2" charset="2"/>
              <a:buChar char="§"/>
            </a:pPr>
            <a:r>
              <a:rPr lang="en-US" sz="3200" dirty="0" smtClean="0"/>
              <a:t>What role does packaging play when consumers make brand decisions?</a:t>
            </a:r>
          </a:p>
          <a:p>
            <a:pPr marL="342900" lvl="1" indent="-342900">
              <a:buClr>
                <a:srgbClr val="000066"/>
              </a:buClr>
              <a:buFont typeface="Wingdings" pitchFamily="2" charset="2"/>
              <a:buChar char="§"/>
            </a:pPr>
            <a:endParaRPr lang="en-US"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480050" y="2743200"/>
            <a:ext cx="3206750" cy="1066800"/>
            <a:chOff x="3452" y="1632"/>
            <a:chExt cx="2020" cy="672"/>
          </a:xfrm>
        </p:grpSpPr>
        <p:sp>
          <p:nvSpPr>
            <p:cNvPr id="23582" name="Line 3"/>
            <p:cNvSpPr>
              <a:spLocks noChangeShapeType="1"/>
            </p:cNvSpPr>
            <p:nvPr/>
          </p:nvSpPr>
          <p:spPr bwMode="auto">
            <a:xfrm flipV="1">
              <a:off x="3452" y="1968"/>
              <a:ext cx="484" cy="211"/>
            </a:xfrm>
            <a:prstGeom prst="line">
              <a:avLst/>
            </a:prstGeom>
            <a:noFill/>
            <a:ln w="28575">
              <a:solidFill>
                <a:schemeClr val="tx1"/>
              </a:solidFill>
              <a:round/>
              <a:headEnd/>
              <a:tailEnd/>
            </a:ln>
          </p:spPr>
          <p:txBody>
            <a:bodyPr wrap="none" anchor="ctr"/>
            <a:lstStyle/>
            <a:p>
              <a:endParaRPr lang="en-US"/>
            </a:p>
          </p:txBody>
        </p:sp>
        <p:sp>
          <p:nvSpPr>
            <p:cNvPr id="99332" name="AutoShape 4"/>
            <p:cNvSpPr>
              <a:spLocks noChangeArrowheads="1"/>
            </p:cNvSpPr>
            <p:nvPr/>
          </p:nvSpPr>
          <p:spPr bwMode="auto">
            <a:xfrm>
              <a:off x="3888" y="1632"/>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Coupons</a:t>
              </a:r>
            </a:p>
          </p:txBody>
        </p:sp>
      </p:grpSp>
      <p:grpSp>
        <p:nvGrpSpPr>
          <p:cNvPr id="3" name="Group 5"/>
          <p:cNvGrpSpPr>
            <a:grpSpLocks/>
          </p:cNvGrpSpPr>
          <p:nvPr/>
        </p:nvGrpSpPr>
        <p:grpSpPr bwMode="auto">
          <a:xfrm>
            <a:off x="1905000" y="1295400"/>
            <a:ext cx="2514600" cy="1828800"/>
            <a:chOff x="1200" y="816"/>
            <a:chExt cx="1584" cy="1152"/>
          </a:xfrm>
        </p:grpSpPr>
        <p:sp>
          <p:nvSpPr>
            <p:cNvPr id="23580" name="Line 6"/>
            <p:cNvSpPr>
              <a:spLocks noChangeShapeType="1"/>
            </p:cNvSpPr>
            <p:nvPr/>
          </p:nvSpPr>
          <p:spPr bwMode="auto">
            <a:xfrm flipH="1" flipV="1">
              <a:off x="1968" y="1488"/>
              <a:ext cx="480" cy="480"/>
            </a:xfrm>
            <a:prstGeom prst="line">
              <a:avLst/>
            </a:prstGeom>
            <a:noFill/>
            <a:ln w="28575">
              <a:solidFill>
                <a:schemeClr val="tx1"/>
              </a:solidFill>
              <a:round/>
              <a:headEnd/>
              <a:tailEnd/>
            </a:ln>
          </p:spPr>
          <p:txBody>
            <a:bodyPr wrap="none" anchor="ctr"/>
            <a:lstStyle/>
            <a:p>
              <a:endParaRPr lang="en-US"/>
            </a:p>
          </p:txBody>
        </p:sp>
        <p:sp>
          <p:nvSpPr>
            <p:cNvPr id="99335" name="AutoShape 7"/>
            <p:cNvSpPr>
              <a:spLocks noChangeArrowheads="1"/>
            </p:cNvSpPr>
            <p:nvPr/>
          </p:nvSpPr>
          <p:spPr bwMode="auto">
            <a:xfrm>
              <a:off x="1200" y="81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Premiums</a:t>
              </a:r>
            </a:p>
          </p:txBody>
        </p:sp>
      </p:grpSp>
      <p:grpSp>
        <p:nvGrpSpPr>
          <p:cNvPr id="4" name="Group 8"/>
          <p:cNvGrpSpPr>
            <a:grpSpLocks/>
          </p:cNvGrpSpPr>
          <p:nvPr/>
        </p:nvGrpSpPr>
        <p:grpSpPr bwMode="auto">
          <a:xfrm>
            <a:off x="4724400" y="1295400"/>
            <a:ext cx="2514600" cy="1752600"/>
            <a:chOff x="2976" y="816"/>
            <a:chExt cx="1584" cy="1104"/>
          </a:xfrm>
        </p:grpSpPr>
        <p:sp>
          <p:nvSpPr>
            <p:cNvPr id="23578" name="Line 9"/>
            <p:cNvSpPr>
              <a:spLocks noChangeShapeType="1"/>
            </p:cNvSpPr>
            <p:nvPr/>
          </p:nvSpPr>
          <p:spPr bwMode="auto">
            <a:xfrm flipV="1">
              <a:off x="3312" y="1488"/>
              <a:ext cx="432" cy="432"/>
            </a:xfrm>
            <a:prstGeom prst="line">
              <a:avLst/>
            </a:prstGeom>
            <a:noFill/>
            <a:ln w="28575">
              <a:solidFill>
                <a:schemeClr val="tx1"/>
              </a:solidFill>
              <a:round/>
              <a:headEnd/>
              <a:tailEnd/>
            </a:ln>
          </p:spPr>
          <p:txBody>
            <a:bodyPr wrap="none" anchor="ctr"/>
            <a:lstStyle/>
            <a:p>
              <a:endParaRPr lang="en-US"/>
            </a:p>
          </p:txBody>
        </p:sp>
        <p:sp>
          <p:nvSpPr>
            <p:cNvPr id="99338" name="AutoShape 10"/>
            <p:cNvSpPr>
              <a:spLocks noChangeArrowheads="1"/>
            </p:cNvSpPr>
            <p:nvPr/>
          </p:nvSpPr>
          <p:spPr bwMode="auto">
            <a:xfrm>
              <a:off x="2976" y="81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Specialties</a:t>
              </a:r>
            </a:p>
          </p:txBody>
        </p:sp>
      </p:grpSp>
      <p:grpSp>
        <p:nvGrpSpPr>
          <p:cNvPr id="5" name="Group 11"/>
          <p:cNvGrpSpPr>
            <a:grpSpLocks/>
          </p:cNvGrpSpPr>
          <p:nvPr/>
        </p:nvGrpSpPr>
        <p:grpSpPr bwMode="auto">
          <a:xfrm>
            <a:off x="5486400" y="4191000"/>
            <a:ext cx="3048000" cy="1219200"/>
            <a:chOff x="3456" y="2640"/>
            <a:chExt cx="1920" cy="768"/>
          </a:xfrm>
        </p:grpSpPr>
        <p:sp>
          <p:nvSpPr>
            <p:cNvPr id="23576" name="Line 12"/>
            <p:cNvSpPr>
              <a:spLocks noChangeShapeType="1"/>
            </p:cNvSpPr>
            <p:nvPr/>
          </p:nvSpPr>
          <p:spPr bwMode="auto">
            <a:xfrm flipH="1" flipV="1">
              <a:off x="3456" y="2640"/>
              <a:ext cx="336" cy="192"/>
            </a:xfrm>
            <a:prstGeom prst="line">
              <a:avLst/>
            </a:prstGeom>
            <a:noFill/>
            <a:ln w="28575">
              <a:solidFill>
                <a:schemeClr val="tx1"/>
              </a:solidFill>
              <a:round/>
              <a:headEnd/>
              <a:tailEnd/>
            </a:ln>
          </p:spPr>
          <p:txBody>
            <a:bodyPr wrap="none" anchor="ctr"/>
            <a:lstStyle/>
            <a:p>
              <a:endParaRPr lang="en-US"/>
            </a:p>
          </p:txBody>
        </p:sp>
        <p:sp>
          <p:nvSpPr>
            <p:cNvPr id="99341" name="AutoShape 13"/>
            <p:cNvSpPr>
              <a:spLocks noChangeArrowheads="1"/>
            </p:cNvSpPr>
            <p:nvPr/>
          </p:nvSpPr>
          <p:spPr bwMode="auto">
            <a:xfrm>
              <a:off x="3792" y="273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Price Reductions</a:t>
              </a:r>
            </a:p>
          </p:txBody>
        </p:sp>
      </p:grpSp>
      <p:grpSp>
        <p:nvGrpSpPr>
          <p:cNvPr id="6" name="Group 14"/>
          <p:cNvGrpSpPr>
            <a:grpSpLocks/>
          </p:cNvGrpSpPr>
          <p:nvPr/>
        </p:nvGrpSpPr>
        <p:grpSpPr bwMode="auto">
          <a:xfrm>
            <a:off x="533400" y="4114800"/>
            <a:ext cx="3200400" cy="1219200"/>
            <a:chOff x="336" y="2592"/>
            <a:chExt cx="2016" cy="768"/>
          </a:xfrm>
        </p:grpSpPr>
        <p:sp>
          <p:nvSpPr>
            <p:cNvPr id="23574" name="Line 15"/>
            <p:cNvSpPr>
              <a:spLocks noChangeShapeType="1"/>
            </p:cNvSpPr>
            <p:nvPr/>
          </p:nvSpPr>
          <p:spPr bwMode="auto">
            <a:xfrm flipH="1">
              <a:off x="1776" y="2592"/>
              <a:ext cx="576" cy="240"/>
            </a:xfrm>
            <a:prstGeom prst="line">
              <a:avLst/>
            </a:prstGeom>
            <a:noFill/>
            <a:ln w="28575">
              <a:solidFill>
                <a:schemeClr val="tx1"/>
              </a:solidFill>
              <a:round/>
              <a:headEnd/>
              <a:tailEnd/>
            </a:ln>
          </p:spPr>
          <p:txBody>
            <a:bodyPr wrap="none" anchor="ctr"/>
            <a:lstStyle/>
            <a:p>
              <a:endParaRPr lang="en-US"/>
            </a:p>
          </p:txBody>
        </p:sp>
        <p:sp>
          <p:nvSpPr>
            <p:cNvPr id="99344" name="AutoShape 16"/>
            <p:cNvSpPr>
              <a:spLocks noChangeArrowheads="1"/>
            </p:cNvSpPr>
            <p:nvPr/>
          </p:nvSpPr>
          <p:spPr bwMode="auto">
            <a:xfrm>
              <a:off x="336" y="2688"/>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Sampling</a:t>
              </a:r>
            </a:p>
          </p:txBody>
        </p:sp>
      </p:grpSp>
      <p:grpSp>
        <p:nvGrpSpPr>
          <p:cNvPr id="7" name="Group 17"/>
          <p:cNvGrpSpPr>
            <a:grpSpLocks/>
          </p:cNvGrpSpPr>
          <p:nvPr/>
        </p:nvGrpSpPr>
        <p:grpSpPr bwMode="auto">
          <a:xfrm>
            <a:off x="3314700" y="4724400"/>
            <a:ext cx="2514600" cy="1676400"/>
            <a:chOff x="2088" y="2976"/>
            <a:chExt cx="1584" cy="1056"/>
          </a:xfrm>
        </p:grpSpPr>
        <p:sp>
          <p:nvSpPr>
            <p:cNvPr id="23572" name="Line 18"/>
            <p:cNvSpPr>
              <a:spLocks noChangeShapeType="1"/>
            </p:cNvSpPr>
            <p:nvPr/>
          </p:nvSpPr>
          <p:spPr bwMode="auto">
            <a:xfrm flipV="1">
              <a:off x="2880" y="2976"/>
              <a:ext cx="0" cy="384"/>
            </a:xfrm>
            <a:prstGeom prst="line">
              <a:avLst/>
            </a:prstGeom>
            <a:noFill/>
            <a:ln w="28575">
              <a:solidFill>
                <a:schemeClr val="tx1"/>
              </a:solidFill>
              <a:round/>
              <a:headEnd/>
              <a:tailEnd/>
            </a:ln>
          </p:spPr>
          <p:txBody>
            <a:bodyPr wrap="none" anchor="ctr"/>
            <a:lstStyle/>
            <a:p>
              <a:endParaRPr lang="en-US"/>
            </a:p>
          </p:txBody>
        </p:sp>
        <p:sp>
          <p:nvSpPr>
            <p:cNvPr id="99347" name="AutoShape 19"/>
            <p:cNvSpPr>
              <a:spLocks noChangeArrowheads="1"/>
            </p:cNvSpPr>
            <p:nvPr/>
          </p:nvSpPr>
          <p:spPr bwMode="auto">
            <a:xfrm>
              <a:off x="2088" y="3360"/>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Rebates</a:t>
              </a:r>
            </a:p>
          </p:txBody>
        </p:sp>
      </p:grpSp>
      <p:grpSp>
        <p:nvGrpSpPr>
          <p:cNvPr id="8" name="Group 20"/>
          <p:cNvGrpSpPr>
            <a:grpSpLocks/>
          </p:cNvGrpSpPr>
          <p:nvPr/>
        </p:nvGrpSpPr>
        <p:grpSpPr bwMode="auto">
          <a:xfrm>
            <a:off x="304800" y="2743200"/>
            <a:ext cx="3276600" cy="1066800"/>
            <a:chOff x="192" y="1728"/>
            <a:chExt cx="2064" cy="672"/>
          </a:xfrm>
        </p:grpSpPr>
        <p:sp>
          <p:nvSpPr>
            <p:cNvPr id="23570" name="Line 21"/>
            <p:cNvSpPr>
              <a:spLocks noChangeShapeType="1"/>
            </p:cNvSpPr>
            <p:nvPr/>
          </p:nvSpPr>
          <p:spPr bwMode="auto">
            <a:xfrm>
              <a:off x="1776" y="2064"/>
              <a:ext cx="480" cy="192"/>
            </a:xfrm>
            <a:prstGeom prst="line">
              <a:avLst/>
            </a:prstGeom>
            <a:noFill/>
            <a:ln w="28575">
              <a:solidFill>
                <a:schemeClr val="tx1"/>
              </a:solidFill>
              <a:round/>
              <a:headEnd/>
              <a:tailEnd/>
            </a:ln>
          </p:spPr>
          <p:txBody>
            <a:bodyPr wrap="none" anchor="ctr"/>
            <a:lstStyle/>
            <a:p>
              <a:endParaRPr lang="en-US"/>
            </a:p>
          </p:txBody>
        </p:sp>
        <p:sp>
          <p:nvSpPr>
            <p:cNvPr id="99350" name="AutoShape 22"/>
            <p:cNvSpPr>
              <a:spLocks noChangeArrowheads="1"/>
            </p:cNvSpPr>
            <p:nvPr/>
          </p:nvSpPr>
          <p:spPr bwMode="auto">
            <a:xfrm>
              <a:off x="192" y="1728"/>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Sweepstakes, Contests, and Games</a:t>
              </a:r>
            </a:p>
          </p:txBody>
        </p:sp>
      </p:grpSp>
      <p:sp>
        <p:nvSpPr>
          <p:cNvPr id="99351" name="AutoShape 23"/>
          <p:cNvSpPr>
            <a:spLocks noChangeArrowheads="1"/>
          </p:cNvSpPr>
          <p:nvPr/>
        </p:nvSpPr>
        <p:spPr bwMode="auto">
          <a:xfrm>
            <a:off x="533400" y="42672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Sampling</a:t>
            </a:r>
          </a:p>
        </p:txBody>
      </p:sp>
      <p:sp>
        <p:nvSpPr>
          <p:cNvPr id="99352" name="AutoShape 24"/>
          <p:cNvSpPr>
            <a:spLocks noChangeArrowheads="1"/>
          </p:cNvSpPr>
          <p:nvPr/>
        </p:nvSpPr>
        <p:spPr bwMode="auto">
          <a:xfrm>
            <a:off x="3314700" y="53340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Rebates</a:t>
            </a:r>
          </a:p>
        </p:txBody>
      </p:sp>
      <p:sp>
        <p:nvSpPr>
          <p:cNvPr id="99353" name="AutoShape 25"/>
          <p:cNvSpPr>
            <a:spLocks noChangeArrowheads="1"/>
          </p:cNvSpPr>
          <p:nvPr/>
        </p:nvSpPr>
        <p:spPr bwMode="auto">
          <a:xfrm>
            <a:off x="6019800" y="4343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a:t>Price Reductions</a:t>
            </a:r>
          </a:p>
        </p:txBody>
      </p:sp>
      <p:sp>
        <p:nvSpPr>
          <p:cNvPr id="99354" name="AutoShape 26"/>
          <p:cNvSpPr>
            <a:spLocks noChangeArrowheads="1"/>
          </p:cNvSpPr>
          <p:nvPr/>
        </p:nvSpPr>
        <p:spPr bwMode="auto">
          <a:xfrm>
            <a:off x="6172200" y="27432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a:t>Coupons</a:t>
            </a:r>
          </a:p>
        </p:txBody>
      </p:sp>
      <p:sp>
        <p:nvSpPr>
          <p:cNvPr id="99355" name="AutoShape 27"/>
          <p:cNvSpPr>
            <a:spLocks noChangeArrowheads="1"/>
          </p:cNvSpPr>
          <p:nvPr/>
        </p:nvSpPr>
        <p:spPr bwMode="auto">
          <a:xfrm>
            <a:off x="4724400" y="1295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Specialties</a:t>
            </a:r>
          </a:p>
        </p:txBody>
      </p:sp>
      <p:sp>
        <p:nvSpPr>
          <p:cNvPr id="99356" name="AutoShape 28"/>
          <p:cNvSpPr>
            <a:spLocks noChangeArrowheads="1"/>
          </p:cNvSpPr>
          <p:nvPr/>
        </p:nvSpPr>
        <p:spPr bwMode="auto">
          <a:xfrm>
            <a:off x="1905000" y="1295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Premiums</a:t>
            </a:r>
          </a:p>
        </p:txBody>
      </p:sp>
      <p:sp>
        <p:nvSpPr>
          <p:cNvPr id="99357" name="AutoShape 29"/>
          <p:cNvSpPr>
            <a:spLocks noChangeArrowheads="1"/>
          </p:cNvSpPr>
          <p:nvPr/>
        </p:nvSpPr>
        <p:spPr bwMode="auto">
          <a:xfrm>
            <a:off x="-25400" y="203200"/>
            <a:ext cx="5054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3568" name="Rectangle 30"/>
          <p:cNvSpPr>
            <a:spLocks noGrp="1" noChangeArrowheads="1"/>
          </p:cNvSpPr>
          <p:nvPr>
            <p:ph type="title"/>
          </p:nvPr>
        </p:nvSpPr>
        <p:spPr>
          <a:xfrm>
            <a:off x="228600" y="239713"/>
            <a:ext cx="4419600" cy="635000"/>
          </a:xfrm>
        </p:spPr>
        <p:txBody>
          <a:bodyPr/>
          <a:lstStyle/>
          <a:p>
            <a:pPr eaLnBrk="1" hangingPunct="1"/>
            <a:r>
              <a:rPr lang="en-US" sz="3200" dirty="0" smtClean="0"/>
              <a:t>Sales Promotion Tools </a:t>
            </a:r>
          </a:p>
        </p:txBody>
      </p:sp>
      <p:sp>
        <p:nvSpPr>
          <p:cNvPr id="99359" name="Oval 31"/>
          <p:cNvSpPr>
            <a:spLocks noChangeArrowheads="1"/>
          </p:cNvSpPr>
          <p:nvPr/>
        </p:nvSpPr>
        <p:spPr bwMode="auto">
          <a:xfrm>
            <a:off x="3581400" y="2743200"/>
            <a:ext cx="1981200" cy="19812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lnSpc>
                <a:spcPct val="100000"/>
              </a:lnSpc>
              <a:spcBef>
                <a:spcPct val="0"/>
              </a:spcBef>
              <a:defRPr/>
            </a:pPr>
            <a:r>
              <a:rPr lang="en-US" b="1"/>
              <a:t>Tools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99356"/>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99355"/>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99354"/>
                                        </p:tgtEl>
                                        <p:attrNameLst>
                                          <p:attrName>style.visibility</p:attrName>
                                        </p:attrNameLst>
                                      </p:cBhvr>
                                      <p:to>
                                        <p:strVal val="visible"/>
                                      </p:to>
                                    </p:se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9353"/>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99352"/>
                                        </p:tgtEl>
                                        <p:attrNameLst>
                                          <p:attrName>style.visibility</p:attrName>
                                        </p:attrNameLst>
                                      </p:cBhvr>
                                      <p:to>
                                        <p:strVal val="visible"/>
                                      </p:to>
                                    </p:se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right)">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99351"/>
                                        </p:tgtEl>
                                        <p:attrNameLst>
                                          <p:attrName>style.visibility</p:attrName>
                                        </p:attrNameLst>
                                      </p:cBhvr>
                                      <p:to>
                                        <p:strVal val="visible"/>
                                      </p:to>
                                    </p:set>
                                  </p:childTnLst>
                                </p:cTn>
                              </p:par>
                            </p:childTnLst>
                          </p:cTn>
                        </p:par>
                        <p:par>
                          <p:cTn id="52" fill="hold">
                            <p:stCondLst>
                              <p:cond delay="500"/>
                            </p:stCondLst>
                            <p:childTnLst>
                              <p:par>
                                <p:cTn id="53" presetID="22" presetClass="entr" presetSubtype="2"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right)">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51" grpId="0" animBg="1" autoUpdateAnimBg="0"/>
      <p:bldP spid="99352" grpId="0" animBg="1" autoUpdateAnimBg="0"/>
      <p:bldP spid="99353" grpId="0" animBg="1" autoUpdateAnimBg="0"/>
      <p:bldP spid="99354" grpId="0" animBg="1" autoUpdateAnimBg="0"/>
      <p:bldP spid="99355" grpId="0" animBg="1" autoUpdateAnimBg="0"/>
      <p:bldP spid="99356" grpId="0" animBg="1"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pitchFamily="-65" charset="0"/>
              </a:rPr>
              <a:t>Direct Marketing: </a:t>
            </a:r>
            <a:br>
              <a:rPr lang="en-US" b="1" dirty="0" smtClean="0">
                <a:solidFill>
                  <a:srgbClr val="000066"/>
                </a:solidFill>
                <a:latin typeface="Calibri" pitchFamily="-65" charset="0"/>
              </a:rPr>
            </a:br>
            <a:r>
              <a:rPr lang="en-US" b="1" dirty="0" smtClean="0">
                <a:solidFill>
                  <a:srgbClr val="000066"/>
                </a:solidFill>
                <a:latin typeface="Calibri" pitchFamily="-65" charset="0"/>
              </a:rPr>
              <a:t>The Dialogue Builder </a:t>
            </a:r>
            <a:r>
              <a:rPr lang="en-US" b="1" dirty="0" smtClean="0">
                <a:latin typeface="Calibri" pitchFamily="-65" charset="0"/>
              </a:rPr>
              <a:t/>
            </a:r>
            <a:br>
              <a:rPr lang="en-US" b="1" dirty="0" smtClean="0">
                <a:latin typeface="Calibri" pitchFamily="-65"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LECTURE-27</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The New Direct-Marketing Model</a:t>
            </a:r>
          </a:p>
          <a:p>
            <a:pPr marL="342900" lvl="1" indent="-342900">
              <a:buClr>
                <a:srgbClr val="000066"/>
              </a:buClr>
              <a:buFont typeface="Wingdings" pitchFamily="2" charset="2"/>
              <a:buChar char="§"/>
            </a:pPr>
            <a:r>
              <a:rPr lang="en-US" sz="3200" dirty="0" smtClean="0"/>
              <a:t>Growth and Benefits of Direct Marketing</a:t>
            </a:r>
          </a:p>
          <a:p>
            <a:pPr marL="342900" lvl="1" indent="-342900">
              <a:buClr>
                <a:srgbClr val="000066"/>
              </a:buClr>
              <a:buFont typeface="Wingdings" pitchFamily="2" charset="2"/>
              <a:buChar char="§"/>
            </a:pPr>
            <a:r>
              <a:rPr lang="en-US" sz="3200" dirty="0" smtClean="0"/>
              <a:t>Customer Databases and Direct Marketing</a:t>
            </a:r>
          </a:p>
          <a:p>
            <a:pPr marL="342900" lvl="1" indent="-342900">
              <a:buClr>
                <a:srgbClr val="000066"/>
              </a:buClr>
              <a:buFont typeface="Wingdings" pitchFamily="2" charset="2"/>
              <a:buChar char="§"/>
            </a:pPr>
            <a:r>
              <a:rPr lang="en-US" sz="3200" dirty="0" smtClean="0"/>
              <a:t>Forms of Direct Marketing</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r>
              <a:rPr lang="en-US" sz="4000" b="1" dirty="0" smtClean="0">
                <a:solidFill>
                  <a:srgbClr val="000066"/>
                </a:solidFill>
              </a:rPr>
              <a:t>Forms of Direct Marketing</a:t>
            </a:r>
          </a:p>
        </p:txBody>
      </p:sp>
      <p:graphicFrame>
        <p:nvGraphicFramePr>
          <p:cNvPr id="16" name="Content Placeholder 15"/>
          <p:cNvGraphicFramePr>
            <a:graphicFrameLocks noGrp="1"/>
          </p:cNvGraphicFramePr>
          <p:nvPr>
            <p:ph idx="1"/>
            <p:extLst>
              <p:ext uri="{D42A27DB-BD31-4B8C-83A1-F6EECF244321}">
                <p14:modId xmlns:p14="http://schemas.microsoft.com/office/powerpoint/2010/main" xmlns="" val="3241571412"/>
              </p:ext>
            </p:extLst>
          </p:nvPr>
        </p:nvGraphicFramePr>
        <p:xfrm>
          <a:off x="1676400" y="1371600"/>
          <a:ext cx="5791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pitchFamily="-65" charset="0"/>
              </a:rPr>
              <a:t>Online Marketing:</a:t>
            </a:r>
            <a:br>
              <a:rPr lang="en-US" b="1" dirty="0" smtClean="0">
                <a:solidFill>
                  <a:srgbClr val="000066"/>
                </a:solidFill>
                <a:latin typeface="Calibri" pitchFamily="-65" charset="0"/>
              </a:rPr>
            </a:br>
            <a:r>
              <a:rPr lang="en-US" b="1" dirty="0" smtClean="0">
                <a:solidFill>
                  <a:srgbClr val="000066"/>
                </a:solidFill>
                <a:latin typeface="Calibri" pitchFamily="-65" charset="0"/>
              </a:rPr>
              <a:t>Building Direct Customer Relationships</a:t>
            </a:r>
            <a:r>
              <a:rPr lang="en-US" b="1" dirty="0" smtClean="0">
                <a:latin typeface="Calibri" pitchFamily="-65" charset="0"/>
              </a:rPr>
              <a:t/>
            </a:r>
            <a:br>
              <a:rPr lang="en-US" b="1" dirty="0" smtClean="0">
                <a:latin typeface="Calibri" pitchFamily="-65"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LECTURE-28</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Online Marketing</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Setting up an Online Marketing Presence</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Public Policy Issues in Direct Marketing</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p:cNvGrpSpPr>
          <p:nvPr/>
        </p:nvGrpSpPr>
        <p:grpSpPr bwMode="auto">
          <a:xfrm>
            <a:off x="5562600" y="3124200"/>
            <a:ext cx="3124200" cy="1371600"/>
            <a:chOff x="3504" y="1968"/>
            <a:chExt cx="1968" cy="864"/>
          </a:xfrm>
        </p:grpSpPr>
        <p:sp>
          <p:nvSpPr>
            <p:cNvPr id="21530" name="Line 17"/>
            <p:cNvSpPr>
              <a:spLocks noChangeShapeType="1"/>
            </p:cNvSpPr>
            <p:nvPr/>
          </p:nvSpPr>
          <p:spPr bwMode="auto">
            <a:xfrm flipV="1">
              <a:off x="3504" y="2400"/>
              <a:ext cx="480" cy="0"/>
            </a:xfrm>
            <a:prstGeom prst="line">
              <a:avLst/>
            </a:prstGeom>
            <a:noFill/>
            <a:ln w="28575">
              <a:solidFill>
                <a:schemeClr val="tx1"/>
              </a:solidFill>
              <a:round/>
              <a:headEnd/>
              <a:tailEnd/>
            </a:ln>
          </p:spPr>
          <p:txBody>
            <a:bodyPr wrap="none" anchor="ctr"/>
            <a:lstStyle/>
            <a:p>
              <a:endParaRPr lang="en-US"/>
            </a:p>
          </p:txBody>
        </p:sp>
        <p:sp>
          <p:nvSpPr>
            <p:cNvPr id="53266" name="AutoShape 18"/>
            <p:cNvSpPr>
              <a:spLocks noChangeArrowheads="1"/>
            </p:cNvSpPr>
            <p:nvPr/>
          </p:nvSpPr>
          <p:spPr bwMode="auto">
            <a:xfrm>
              <a:off x="38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Providing Extensive Range of Info</a:t>
              </a:r>
            </a:p>
          </p:txBody>
        </p:sp>
      </p:grpSp>
      <p:grpSp>
        <p:nvGrpSpPr>
          <p:cNvPr id="3" name="Group 19"/>
          <p:cNvGrpSpPr>
            <a:grpSpLocks/>
          </p:cNvGrpSpPr>
          <p:nvPr/>
        </p:nvGrpSpPr>
        <p:grpSpPr bwMode="auto">
          <a:xfrm>
            <a:off x="5029200" y="4419600"/>
            <a:ext cx="2514600" cy="1905000"/>
            <a:chOff x="3168" y="2784"/>
            <a:chExt cx="1584" cy="1200"/>
          </a:xfrm>
        </p:grpSpPr>
        <p:sp>
          <p:nvSpPr>
            <p:cNvPr id="21528" name="Line 20"/>
            <p:cNvSpPr>
              <a:spLocks noChangeShapeType="1"/>
            </p:cNvSpPr>
            <p:nvPr/>
          </p:nvSpPr>
          <p:spPr bwMode="auto">
            <a:xfrm>
              <a:off x="3456" y="2784"/>
              <a:ext cx="528" cy="528"/>
            </a:xfrm>
            <a:prstGeom prst="line">
              <a:avLst/>
            </a:prstGeom>
            <a:noFill/>
            <a:ln w="28575">
              <a:solidFill>
                <a:schemeClr val="tx1"/>
              </a:solidFill>
              <a:round/>
              <a:headEnd/>
              <a:tailEnd/>
            </a:ln>
          </p:spPr>
          <p:txBody>
            <a:bodyPr wrap="none" anchor="ctr"/>
            <a:lstStyle/>
            <a:p>
              <a:endParaRPr lang="en-US"/>
            </a:p>
          </p:txBody>
        </p:sp>
        <p:sp>
          <p:nvSpPr>
            <p:cNvPr id="53269" name="AutoShape 21"/>
            <p:cNvSpPr>
              <a:spLocks noChangeArrowheads="1"/>
            </p:cNvSpPr>
            <p:nvPr/>
          </p:nvSpPr>
          <p:spPr bwMode="auto">
            <a:xfrm>
              <a:off x="3168" y="3120"/>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Fast, Worldwide Coverage</a:t>
              </a:r>
            </a:p>
          </p:txBody>
        </p:sp>
      </p:grpSp>
      <p:grpSp>
        <p:nvGrpSpPr>
          <p:cNvPr id="4" name="Group 22"/>
          <p:cNvGrpSpPr>
            <a:grpSpLocks/>
          </p:cNvGrpSpPr>
          <p:nvPr/>
        </p:nvGrpSpPr>
        <p:grpSpPr bwMode="auto">
          <a:xfrm>
            <a:off x="1600200" y="1295400"/>
            <a:ext cx="2514600" cy="1905000"/>
            <a:chOff x="1008" y="816"/>
            <a:chExt cx="1584" cy="1200"/>
          </a:xfrm>
        </p:grpSpPr>
        <p:sp>
          <p:nvSpPr>
            <p:cNvPr id="21526" name="Line 23"/>
            <p:cNvSpPr>
              <a:spLocks noChangeShapeType="1"/>
            </p:cNvSpPr>
            <p:nvPr/>
          </p:nvSpPr>
          <p:spPr bwMode="auto">
            <a:xfrm flipH="1" flipV="1">
              <a:off x="1776" y="1488"/>
              <a:ext cx="528" cy="528"/>
            </a:xfrm>
            <a:prstGeom prst="line">
              <a:avLst/>
            </a:prstGeom>
            <a:noFill/>
            <a:ln w="28575">
              <a:solidFill>
                <a:schemeClr val="tx1"/>
              </a:solidFill>
              <a:round/>
              <a:headEnd/>
              <a:tailEnd/>
            </a:ln>
          </p:spPr>
          <p:txBody>
            <a:bodyPr wrap="none" anchor="ctr"/>
            <a:lstStyle/>
            <a:p>
              <a:endParaRPr lang="en-US"/>
            </a:p>
          </p:txBody>
        </p:sp>
        <p:sp>
          <p:nvSpPr>
            <p:cNvPr id="53272" name="AutoShape 24"/>
            <p:cNvSpPr>
              <a:spLocks noChangeArrowheads="1"/>
            </p:cNvSpPr>
            <p:nvPr/>
          </p:nvSpPr>
          <p:spPr bwMode="auto">
            <a:xfrm>
              <a:off x="100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Shifting Power</a:t>
              </a:r>
            </a:p>
          </p:txBody>
        </p:sp>
      </p:grpSp>
      <p:grpSp>
        <p:nvGrpSpPr>
          <p:cNvPr id="5" name="Group 25"/>
          <p:cNvGrpSpPr>
            <a:grpSpLocks/>
          </p:cNvGrpSpPr>
          <p:nvPr/>
        </p:nvGrpSpPr>
        <p:grpSpPr bwMode="auto">
          <a:xfrm>
            <a:off x="5029200" y="1295400"/>
            <a:ext cx="2514600" cy="1905000"/>
            <a:chOff x="3168" y="816"/>
            <a:chExt cx="1584" cy="1200"/>
          </a:xfrm>
        </p:grpSpPr>
        <p:sp>
          <p:nvSpPr>
            <p:cNvPr id="21524" name="Line 26"/>
            <p:cNvSpPr>
              <a:spLocks noChangeShapeType="1"/>
            </p:cNvSpPr>
            <p:nvPr/>
          </p:nvSpPr>
          <p:spPr bwMode="auto">
            <a:xfrm flipV="1">
              <a:off x="3408" y="1488"/>
              <a:ext cx="528" cy="528"/>
            </a:xfrm>
            <a:prstGeom prst="line">
              <a:avLst/>
            </a:prstGeom>
            <a:noFill/>
            <a:ln w="28575">
              <a:solidFill>
                <a:schemeClr val="tx1"/>
              </a:solidFill>
              <a:round/>
              <a:headEnd/>
              <a:tailEnd/>
            </a:ln>
          </p:spPr>
          <p:txBody>
            <a:bodyPr wrap="none" anchor="ctr"/>
            <a:lstStyle/>
            <a:p>
              <a:endParaRPr lang="en-US"/>
            </a:p>
          </p:txBody>
        </p:sp>
        <p:sp>
          <p:nvSpPr>
            <p:cNvPr id="53275" name="AutoShape 27"/>
            <p:cNvSpPr>
              <a:spLocks noChangeArrowheads="1"/>
            </p:cNvSpPr>
            <p:nvPr/>
          </p:nvSpPr>
          <p:spPr bwMode="auto">
            <a:xfrm>
              <a:off x="3168" y="816"/>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Being Accessible</a:t>
              </a:r>
            </a:p>
          </p:txBody>
        </p:sp>
      </p:grpSp>
      <p:grpSp>
        <p:nvGrpSpPr>
          <p:cNvPr id="6" name="Group 28"/>
          <p:cNvGrpSpPr>
            <a:grpSpLocks/>
          </p:cNvGrpSpPr>
          <p:nvPr/>
        </p:nvGrpSpPr>
        <p:grpSpPr bwMode="auto">
          <a:xfrm>
            <a:off x="1600200" y="4343400"/>
            <a:ext cx="2514600" cy="1978025"/>
            <a:chOff x="1008" y="2736"/>
            <a:chExt cx="1584" cy="1246"/>
          </a:xfrm>
        </p:grpSpPr>
        <p:sp>
          <p:nvSpPr>
            <p:cNvPr id="21522" name="Line 29"/>
            <p:cNvSpPr>
              <a:spLocks noChangeShapeType="1"/>
            </p:cNvSpPr>
            <p:nvPr/>
          </p:nvSpPr>
          <p:spPr bwMode="auto">
            <a:xfrm flipH="1">
              <a:off x="1776" y="2736"/>
              <a:ext cx="576" cy="576"/>
            </a:xfrm>
            <a:prstGeom prst="line">
              <a:avLst/>
            </a:prstGeom>
            <a:noFill/>
            <a:ln w="28575">
              <a:solidFill>
                <a:schemeClr val="tx1"/>
              </a:solidFill>
              <a:round/>
              <a:headEnd/>
              <a:tailEnd/>
            </a:ln>
          </p:spPr>
          <p:txBody>
            <a:bodyPr wrap="none" anchor="ctr"/>
            <a:lstStyle/>
            <a:p>
              <a:endParaRPr lang="en-US"/>
            </a:p>
          </p:txBody>
        </p:sp>
        <p:sp>
          <p:nvSpPr>
            <p:cNvPr id="53278" name="AutoShape 30"/>
            <p:cNvSpPr>
              <a:spLocks noChangeArrowheads="1"/>
            </p:cNvSpPr>
            <p:nvPr/>
          </p:nvSpPr>
          <p:spPr bwMode="auto">
            <a:xfrm>
              <a:off x="1008" y="311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Lower Cost of Entry</a:t>
              </a:r>
            </a:p>
          </p:txBody>
        </p:sp>
      </p:grpSp>
      <p:grpSp>
        <p:nvGrpSpPr>
          <p:cNvPr id="7" name="Group 31"/>
          <p:cNvGrpSpPr>
            <a:grpSpLocks/>
          </p:cNvGrpSpPr>
          <p:nvPr/>
        </p:nvGrpSpPr>
        <p:grpSpPr bwMode="auto">
          <a:xfrm>
            <a:off x="457200" y="3124200"/>
            <a:ext cx="3124200" cy="1371600"/>
            <a:chOff x="288" y="1968"/>
            <a:chExt cx="1968" cy="864"/>
          </a:xfrm>
        </p:grpSpPr>
        <p:sp>
          <p:nvSpPr>
            <p:cNvPr id="21520" name="Line 32"/>
            <p:cNvSpPr>
              <a:spLocks noChangeShapeType="1"/>
            </p:cNvSpPr>
            <p:nvPr/>
          </p:nvSpPr>
          <p:spPr bwMode="auto">
            <a:xfrm flipH="1">
              <a:off x="1824" y="2400"/>
              <a:ext cx="432" cy="0"/>
            </a:xfrm>
            <a:prstGeom prst="line">
              <a:avLst/>
            </a:prstGeom>
            <a:noFill/>
            <a:ln w="28575">
              <a:solidFill>
                <a:schemeClr val="tx1"/>
              </a:solidFill>
              <a:round/>
              <a:headEnd/>
              <a:tailEnd/>
            </a:ln>
          </p:spPr>
          <p:txBody>
            <a:bodyPr anchor="ctr"/>
            <a:lstStyle/>
            <a:p>
              <a:endParaRPr lang="en-US"/>
            </a:p>
          </p:txBody>
        </p:sp>
        <p:sp>
          <p:nvSpPr>
            <p:cNvPr id="53281" name="AutoShape 33"/>
            <p:cNvSpPr>
              <a:spLocks noChangeArrowheads="1"/>
            </p:cNvSpPr>
            <p:nvPr/>
          </p:nvSpPr>
          <p:spPr bwMode="auto">
            <a:xfrm>
              <a:off x="288" y="1968"/>
              <a:ext cx="1584" cy="864"/>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Lower Operating Costs</a:t>
              </a:r>
            </a:p>
          </p:txBody>
        </p:sp>
      </p:grpSp>
      <p:sp>
        <p:nvSpPr>
          <p:cNvPr id="53282" name="AutoShape 34"/>
          <p:cNvSpPr>
            <a:spLocks noChangeArrowheads="1"/>
          </p:cNvSpPr>
          <p:nvPr/>
        </p:nvSpPr>
        <p:spPr bwMode="auto">
          <a:xfrm>
            <a:off x="1600200" y="4949825"/>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Lower Cost of Entry</a:t>
            </a:r>
          </a:p>
        </p:txBody>
      </p:sp>
      <p:sp>
        <p:nvSpPr>
          <p:cNvPr id="53283" name="AutoShape 35"/>
          <p:cNvSpPr>
            <a:spLocks noChangeArrowheads="1"/>
          </p:cNvSpPr>
          <p:nvPr/>
        </p:nvSpPr>
        <p:spPr bwMode="auto">
          <a:xfrm>
            <a:off x="5029200" y="49530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Fast, Worldwide Coverage</a:t>
            </a:r>
          </a:p>
        </p:txBody>
      </p:sp>
      <p:sp>
        <p:nvSpPr>
          <p:cNvPr id="53284" name="AutoShape 36"/>
          <p:cNvSpPr>
            <a:spLocks noChangeArrowheads="1"/>
          </p:cNvSpPr>
          <p:nvPr/>
        </p:nvSpPr>
        <p:spPr bwMode="auto">
          <a:xfrm>
            <a:off x="6172200" y="31242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Providing Extensive Range of Info</a:t>
            </a:r>
          </a:p>
        </p:txBody>
      </p:sp>
      <p:sp>
        <p:nvSpPr>
          <p:cNvPr id="53285" name="AutoShape 37"/>
          <p:cNvSpPr>
            <a:spLocks noChangeArrowheads="1"/>
          </p:cNvSpPr>
          <p:nvPr/>
        </p:nvSpPr>
        <p:spPr bwMode="auto">
          <a:xfrm>
            <a:off x="5029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Being Accessible</a:t>
            </a:r>
          </a:p>
        </p:txBody>
      </p:sp>
      <p:sp>
        <p:nvSpPr>
          <p:cNvPr id="53286" name="AutoShape 38"/>
          <p:cNvSpPr>
            <a:spLocks noChangeArrowheads="1"/>
          </p:cNvSpPr>
          <p:nvPr/>
        </p:nvSpPr>
        <p:spPr bwMode="auto">
          <a:xfrm>
            <a:off x="1600200" y="1295400"/>
            <a:ext cx="2514600" cy="13716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nSpc>
                <a:spcPct val="85000"/>
              </a:lnSpc>
              <a:defRPr/>
            </a:pPr>
            <a:r>
              <a:rPr lang="en-US">
                <a:latin typeface="Arial" charset="0"/>
              </a:rPr>
              <a:t>Shifting Power</a:t>
            </a:r>
          </a:p>
        </p:txBody>
      </p:sp>
      <p:sp>
        <p:nvSpPr>
          <p:cNvPr id="53258" name="AutoShape 10"/>
          <p:cNvSpPr>
            <a:spLocks noChangeArrowheads="1"/>
          </p:cNvSpPr>
          <p:nvPr/>
        </p:nvSpPr>
        <p:spPr bwMode="auto">
          <a:xfrm>
            <a:off x="50800" y="203200"/>
            <a:ext cx="6273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1518" name="Rectangle 11"/>
          <p:cNvSpPr>
            <a:spLocks noGrp="1" noChangeArrowheads="1"/>
          </p:cNvSpPr>
          <p:nvPr>
            <p:ph type="title"/>
          </p:nvPr>
        </p:nvSpPr>
        <p:spPr>
          <a:xfrm>
            <a:off x="228600" y="239713"/>
            <a:ext cx="5943600" cy="635000"/>
          </a:xfrm>
        </p:spPr>
        <p:txBody>
          <a:bodyPr/>
          <a:lstStyle/>
          <a:p>
            <a:pPr eaLnBrk="1" hangingPunct="1"/>
            <a:r>
              <a:rPr lang="en-US" sz="3200" b="1" dirty="0" smtClean="0">
                <a:solidFill>
                  <a:srgbClr val="000066"/>
                </a:solidFill>
              </a:rPr>
              <a:t>Roles Played By The Internet</a:t>
            </a:r>
          </a:p>
        </p:txBody>
      </p:sp>
      <p:sp>
        <p:nvSpPr>
          <p:cNvPr id="53287" name="Oval 39"/>
          <p:cNvSpPr>
            <a:spLocks noChangeArrowheads="1"/>
          </p:cNvSpPr>
          <p:nvPr/>
        </p:nvSpPr>
        <p:spPr bwMode="auto">
          <a:xfrm>
            <a:off x="3467100" y="2705100"/>
            <a:ext cx="2209800" cy="22098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a:defRPr/>
            </a:pPr>
            <a:r>
              <a:rPr lang="en-US" sz="2800" b="1">
                <a:latin typeface="Arial" charset="0"/>
              </a:rPr>
              <a:t>Internet</a:t>
            </a:r>
            <a:br>
              <a:rPr lang="en-US" sz="2800" b="1">
                <a:latin typeface="Arial" charset="0"/>
              </a:rPr>
            </a:br>
            <a:r>
              <a:rPr lang="en-US" sz="2800" b="1">
                <a:latin typeface="Arial" charset="0"/>
              </a:rPr>
              <a:t>Roles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53286"/>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53285"/>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53284"/>
                                        </p:tgtEl>
                                        <p:attrNameLst>
                                          <p:attrName>style.visibility</p:attrName>
                                        </p:attrNameLst>
                                      </p:cBhvr>
                                      <p:to>
                                        <p:strVal val="visible"/>
                                      </p:to>
                                    </p:se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53283"/>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53282"/>
                                        </p:tgtEl>
                                        <p:attrNameLst>
                                          <p:attrName>style.visibility</p:attrName>
                                        </p:attrNameLst>
                                      </p:cBhvr>
                                      <p:to>
                                        <p:strVal val="visible"/>
                                      </p:to>
                                    </p:se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82" grpId="0" animBg="1" autoUpdateAnimBg="0"/>
      <p:bldP spid="53283" grpId="0" animBg="1" autoUpdateAnimBg="0"/>
      <p:bldP spid="53284" grpId="0" animBg="1" autoUpdateAnimBg="0"/>
      <p:bldP spid="53285" grpId="0" animBg="1" autoUpdateAnimBg="0"/>
      <p:bldP spid="53286" grpId="0" animBg="1"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Creating Competitive Advantage</a:t>
            </a: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dirty="0" smtClean="0">
                <a:solidFill>
                  <a:srgbClr val="000066"/>
                </a:solidFill>
              </a:rPr>
              <a:t/>
            </a:r>
            <a:br>
              <a:rPr lang="en-US" dirty="0" smtClean="0">
                <a:solidFill>
                  <a:srgbClr val="000066"/>
                </a:solidFill>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smtClean="0">
                <a:solidFill>
                  <a:srgbClr val="CC0066"/>
                </a:solidFill>
                <a:latin typeface="Castellar" pitchFamily="18" charset="0"/>
              </a:rPr>
              <a:t>LECTURE-29</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Competitor Analysis</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Competitive Strategies</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Balancing Customer and Competitor Orientations</a:t>
            </a:r>
          </a:p>
          <a:p>
            <a:pPr marL="342900" lvl="1" indent="-342900">
              <a:buClr>
                <a:srgbClr val="000066"/>
              </a:buClr>
              <a:buFont typeface="Wingdings" pitchFamily="2" charset="2"/>
              <a:buChar char="§"/>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4"/>
          <p:cNvSpPr>
            <a:spLocks noGrp="1"/>
          </p:cNvSpPr>
          <p:nvPr>
            <p:ph idx="1"/>
          </p:nvPr>
        </p:nvSpPr>
        <p:spPr/>
        <p:txBody>
          <a:bodyPr>
            <a:normAutofit/>
          </a:bodyPr>
          <a:lstStyle/>
          <a:p>
            <a:pPr>
              <a:buFontTx/>
              <a:buNone/>
            </a:pPr>
            <a:r>
              <a:rPr lang="en-US" b="1" dirty="0" smtClean="0">
                <a:latin typeface="+mj-lt"/>
              </a:rPr>
              <a:t>Competitor analysis </a:t>
            </a:r>
            <a:r>
              <a:rPr lang="en-US" dirty="0" smtClean="0">
                <a:latin typeface="+mj-lt"/>
              </a:rPr>
              <a:t>is the process of identifying, assessing, and selecting key competitors</a:t>
            </a:r>
          </a:p>
        </p:txBody>
      </p:sp>
      <p:sp>
        <p:nvSpPr>
          <p:cNvPr id="21507" name="Rectangle 2"/>
          <p:cNvSpPr>
            <a:spLocks noGrp="1" noChangeArrowheads="1"/>
          </p:cNvSpPr>
          <p:nvPr>
            <p:ph type="title"/>
          </p:nvPr>
        </p:nvSpPr>
        <p:spPr/>
        <p:txBody>
          <a:bodyPr>
            <a:normAutofit/>
          </a:bodyPr>
          <a:lstStyle/>
          <a:p>
            <a:r>
              <a:rPr lang="en-US" sz="4000" b="1" dirty="0" smtClean="0">
                <a:solidFill>
                  <a:srgbClr val="000066"/>
                </a:solidFill>
              </a:rPr>
              <a:t>Competitor Analysis</a:t>
            </a:r>
          </a:p>
        </p:txBody>
      </p:sp>
      <p:pic>
        <p:nvPicPr>
          <p:cNvPr id="21508" name="Picture 3" descr="fig18_01wo.jpg"/>
          <p:cNvPicPr>
            <a:picLocks noChangeAspect="1"/>
          </p:cNvPicPr>
          <p:nvPr/>
        </p:nvPicPr>
        <p:blipFill>
          <a:blip r:embed="rId3" cstate="print"/>
          <a:srcRect/>
          <a:stretch>
            <a:fillRect/>
          </a:stretch>
        </p:blipFill>
        <p:spPr bwMode="auto">
          <a:xfrm>
            <a:off x="0" y="3200400"/>
            <a:ext cx="9010650" cy="1447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checkerboard(across)">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transition="in" filter="checkerboard(across)">
                                      <p:cBhvr>
                                        <p:cTn id="12" dur="5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charset="0"/>
              </a:rPr>
              <a:t>The Global Marketplace</a:t>
            </a:r>
            <a:br>
              <a:rPr lang="en-US" b="1"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dirty="0" smtClean="0">
                <a:solidFill>
                  <a:srgbClr val="000066"/>
                </a:solidFill>
              </a:rPr>
              <a:t/>
            </a:r>
            <a:br>
              <a:rPr lang="en-US" dirty="0" smtClean="0">
                <a:solidFill>
                  <a:srgbClr val="000066"/>
                </a:solidFill>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smtClean="0">
                <a:solidFill>
                  <a:srgbClr val="CC0066"/>
                </a:solidFill>
                <a:latin typeface="Castellar" pitchFamily="18" charset="0"/>
              </a:rPr>
              <a:t>LECTURE-30</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152400" y="1219200"/>
            <a:ext cx="8686800" cy="4648200"/>
          </a:xfrm>
        </p:spPr>
        <p:txBody>
          <a:bodyPr>
            <a:noAutofit/>
          </a:bodyPr>
          <a:lstStyle/>
          <a:p>
            <a:pPr marL="342900" lvl="1" indent="-342900">
              <a:lnSpc>
                <a:spcPct val="90000"/>
              </a:lnSpc>
              <a:buClr>
                <a:srgbClr val="000066"/>
              </a:buClr>
              <a:buFont typeface="Wingdings" pitchFamily="2" charset="2"/>
              <a:buChar char="§"/>
            </a:pPr>
            <a:r>
              <a:rPr lang="en-US" sz="3200" dirty="0" smtClean="0"/>
              <a:t>Global Marketing Today</a:t>
            </a:r>
          </a:p>
          <a:p>
            <a:pPr marL="342900" lvl="1" indent="-342900">
              <a:lnSpc>
                <a:spcPct val="90000"/>
              </a:lnSpc>
              <a:buClr>
                <a:srgbClr val="000066"/>
              </a:buClr>
              <a:buFont typeface="Wingdings" pitchFamily="2" charset="2"/>
              <a:buChar char="§"/>
            </a:pPr>
            <a:r>
              <a:rPr lang="en-US" sz="3200" dirty="0" smtClean="0"/>
              <a:t>Looking at the Global Marketing Environment</a:t>
            </a:r>
          </a:p>
          <a:p>
            <a:pPr marL="342900" lvl="1" indent="-342900">
              <a:lnSpc>
                <a:spcPct val="90000"/>
              </a:lnSpc>
              <a:buClr>
                <a:srgbClr val="000066"/>
              </a:buClr>
              <a:buFont typeface="Wingdings" pitchFamily="2" charset="2"/>
              <a:buChar char="§"/>
            </a:pPr>
            <a:r>
              <a:rPr lang="en-US" sz="3200" dirty="0" smtClean="0"/>
              <a:t>Deciding Whether to Go Global</a:t>
            </a:r>
          </a:p>
          <a:p>
            <a:pPr marL="342900" lvl="1" indent="-342900">
              <a:lnSpc>
                <a:spcPct val="90000"/>
              </a:lnSpc>
              <a:buClr>
                <a:srgbClr val="000066"/>
              </a:buClr>
              <a:buFont typeface="Wingdings" pitchFamily="2" charset="2"/>
              <a:buChar char="§"/>
            </a:pPr>
            <a:r>
              <a:rPr lang="en-US" sz="3200" dirty="0" smtClean="0"/>
              <a:t>Deciding Which Markets to Enter</a:t>
            </a:r>
          </a:p>
          <a:p>
            <a:pPr marL="342900" lvl="1" indent="-342900">
              <a:lnSpc>
                <a:spcPct val="90000"/>
              </a:lnSpc>
              <a:buClr>
                <a:srgbClr val="000066"/>
              </a:buClr>
              <a:buFont typeface="Wingdings" pitchFamily="2" charset="2"/>
              <a:buChar char="§"/>
            </a:pPr>
            <a:r>
              <a:rPr lang="en-US" sz="3200" dirty="0" smtClean="0"/>
              <a:t>Deciding How to Enter the Market</a:t>
            </a:r>
          </a:p>
          <a:p>
            <a:pPr marL="342900" lvl="1" indent="-342900">
              <a:lnSpc>
                <a:spcPct val="90000"/>
              </a:lnSpc>
              <a:buClr>
                <a:srgbClr val="000066"/>
              </a:buClr>
              <a:buFont typeface="Wingdings" pitchFamily="2" charset="2"/>
              <a:buChar char="§"/>
            </a:pPr>
            <a:r>
              <a:rPr lang="en-US" sz="3200" dirty="0" smtClean="0"/>
              <a:t>Deciding on the Global Marketing Program</a:t>
            </a:r>
          </a:p>
          <a:p>
            <a:pPr marL="342900" lvl="1" indent="-342900">
              <a:lnSpc>
                <a:spcPct val="90000"/>
              </a:lnSpc>
              <a:buClr>
                <a:srgbClr val="000066"/>
              </a:buClr>
              <a:buFont typeface="Wingdings" pitchFamily="2" charset="2"/>
              <a:buChar char="§"/>
            </a:pPr>
            <a:r>
              <a:rPr lang="en-US" sz="3200" dirty="0" smtClean="0"/>
              <a:t>Deciding on the Global Marketing Organization</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pic>
        <p:nvPicPr>
          <p:cNvPr id="54276" name="Picture 6" descr="fig19_02wo.jpg"/>
          <p:cNvPicPr>
            <a:picLocks noChangeAspect="1"/>
          </p:cNvPicPr>
          <p:nvPr/>
        </p:nvPicPr>
        <p:blipFill>
          <a:blip r:embed="rId3" cstate="print"/>
          <a:srcRect/>
          <a:stretch>
            <a:fillRect/>
          </a:stretch>
        </p:blipFill>
        <p:spPr bwMode="auto">
          <a:xfrm>
            <a:off x="762000" y="2133600"/>
            <a:ext cx="7620000" cy="32273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4276"/>
                                        </p:tgtEl>
                                        <p:attrNameLst>
                                          <p:attrName>style.visibility</p:attrName>
                                        </p:attrNameLst>
                                      </p:cBhvr>
                                      <p:to>
                                        <p:strVal val="visible"/>
                                      </p:to>
                                    </p:set>
                                    <p:animEffect transition="in" filter="checkerboard(across)">
                                      <p:cBhvr>
                                        <p:cTn id="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pitchFamily="-65" charset="0"/>
              </a:rPr>
              <a:t>Sustainable Marketing</a:t>
            </a:r>
            <a:br>
              <a:rPr lang="en-US" b="1" dirty="0" smtClean="0">
                <a:solidFill>
                  <a:srgbClr val="000066"/>
                </a:solidFill>
                <a:latin typeface="Calibri" pitchFamily="-65" charset="0"/>
              </a:rPr>
            </a:br>
            <a:r>
              <a:rPr lang="en-US" b="1" dirty="0" smtClean="0">
                <a:solidFill>
                  <a:srgbClr val="000066"/>
                </a:solidFill>
                <a:latin typeface="Calibri" pitchFamily="-65" charset="0"/>
              </a:rPr>
              <a:t>Social Responsibility and Ethics</a:t>
            </a:r>
            <a:r>
              <a:rPr lang="en-US" b="1" dirty="0" smtClean="0">
                <a:latin typeface="Calibri" pitchFamily="-65" charset="0"/>
              </a:rPr>
              <a:t/>
            </a:r>
            <a:br>
              <a:rPr lang="en-US" b="1" dirty="0" smtClean="0">
                <a:latin typeface="Calibri" pitchFamily="-65"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dirty="0" smtClean="0">
                <a:solidFill>
                  <a:srgbClr val="000066"/>
                </a:solidFill>
              </a:rPr>
              <a:t/>
            </a:r>
            <a:br>
              <a:rPr lang="en-US" dirty="0" smtClean="0">
                <a:solidFill>
                  <a:srgbClr val="000066"/>
                </a:solidFill>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LECTURE-31</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381000" y="1219200"/>
            <a:ext cx="8229600" cy="4648200"/>
          </a:xfrm>
        </p:spPr>
        <p:txBody>
          <a:bodyPr>
            <a:noAutofit/>
          </a:bodyPr>
          <a:lstStyle/>
          <a:p>
            <a:pPr marL="342900" lvl="1" indent="-342900">
              <a:lnSpc>
                <a:spcPct val="90000"/>
              </a:lnSpc>
              <a:buClr>
                <a:srgbClr val="000066"/>
              </a:buClr>
              <a:buFont typeface="Wingdings" pitchFamily="2" charset="2"/>
              <a:buChar char="§"/>
            </a:pPr>
            <a:r>
              <a:rPr lang="en-US" sz="3200" dirty="0" smtClean="0"/>
              <a:t>Sustainable Marketing</a:t>
            </a:r>
          </a:p>
          <a:p>
            <a:pPr marL="342900" lvl="1" indent="-342900">
              <a:lnSpc>
                <a:spcPct val="90000"/>
              </a:lnSpc>
              <a:buClr>
                <a:srgbClr val="000066"/>
              </a:buClr>
              <a:buFont typeface="Wingdings" pitchFamily="2" charset="2"/>
              <a:buChar char="§"/>
            </a:pPr>
            <a:r>
              <a:rPr lang="en-US" sz="3200" dirty="0" smtClean="0"/>
              <a:t>Social Criticisms of Marketing</a:t>
            </a:r>
          </a:p>
          <a:p>
            <a:pPr marL="342900" lvl="1" indent="-342900">
              <a:lnSpc>
                <a:spcPct val="90000"/>
              </a:lnSpc>
              <a:buClr>
                <a:srgbClr val="000066"/>
              </a:buClr>
              <a:buFont typeface="Wingdings" pitchFamily="2" charset="2"/>
              <a:buChar char="§"/>
            </a:pPr>
            <a:r>
              <a:rPr lang="en-US" sz="3200" dirty="0" smtClean="0"/>
              <a:t>Consumer Actions to Promote Sustainable Marketing</a:t>
            </a:r>
          </a:p>
          <a:p>
            <a:pPr marL="342900" lvl="1" indent="-342900">
              <a:lnSpc>
                <a:spcPct val="90000"/>
              </a:lnSpc>
              <a:buClr>
                <a:srgbClr val="000066"/>
              </a:buClr>
              <a:buFont typeface="Wingdings" pitchFamily="2" charset="2"/>
              <a:buChar char="§"/>
            </a:pPr>
            <a:r>
              <a:rPr lang="en-US" sz="3200" dirty="0" smtClean="0"/>
              <a:t>Business Actions Toward Sustainable Marketing</a:t>
            </a:r>
          </a:p>
          <a:p>
            <a:pPr marL="342900" lvl="1" indent="-342900">
              <a:lnSpc>
                <a:spcPct val="90000"/>
              </a:lnSpc>
              <a:buClr>
                <a:srgbClr val="000066"/>
              </a:buClr>
              <a:buFont typeface="Wingdings" pitchFamily="2" charset="2"/>
              <a:buChar char="§"/>
            </a:pPr>
            <a:r>
              <a:rPr lang="en-US" sz="3200" dirty="0" smtClean="0"/>
              <a:t>Marketing Ethics</a:t>
            </a:r>
          </a:p>
          <a:p>
            <a:pPr marL="342900" lvl="1" indent="-342900">
              <a:lnSpc>
                <a:spcPct val="90000"/>
              </a:lnSpc>
              <a:buClr>
                <a:srgbClr val="000066"/>
              </a:buClr>
              <a:buFont typeface="Wingdings" pitchFamily="2" charset="2"/>
              <a:buChar char="§"/>
            </a:pPr>
            <a:r>
              <a:rPr lang="en-US" sz="3200" dirty="0" smtClean="0"/>
              <a:t>The Sustainable Company</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vert="horz" lIns="91440" tIns="45720" rIns="91440" bIns="45720" rtlCol="0" anchor="ctr">
            <a:normAutofit/>
          </a:bodyPr>
          <a:lstStyle/>
          <a:p>
            <a:r>
              <a:rPr lang="en-US" sz="4000" dirty="0" smtClean="0">
                <a:solidFill>
                  <a:srgbClr val="000066"/>
                </a:solidFill>
              </a:rPr>
              <a:t>Social Criticisms of Marketing</a:t>
            </a:r>
          </a:p>
        </p:txBody>
      </p:sp>
      <p:sp>
        <p:nvSpPr>
          <p:cNvPr id="24579" name="Text Placeholder 4"/>
          <p:cNvSpPr>
            <a:spLocks noGrp="1"/>
          </p:cNvSpPr>
          <p:nvPr>
            <p:ph type="body" sz="quarter" idx="13"/>
          </p:nvPr>
        </p:nvSpPr>
        <p:spPr>
          <a:xfrm>
            <a:off x="914400" y="1447800"/>
            <a:ext cx="7162800" cy="762000"/>
          </a:xfrm>
        </p:spPr>
        <p:txBody>
          <a:bodyPr>
            <a:noAutofit/>
          </a:bodyPr>
          <a:lstStyle/>
          <a:p>
            <a:r>
              <a:rPr lang="en-US" sz="3200" dirty="0" smtClean="0">
                <a:latin typeface="+mj-lt"/>
              </a:rPr>
              <a:t>Marketing’s Impact on Individual Consumers</a:t>
            </a:r>
          </a:p>
          <a:p>
            <a:endParaRPr lang="en-US" sz="3200" dirty="0" smtClean="0">
              <a:latin typeface="+mj-lt"/>
            </a:endParaRPr>
          </a:p>
        </p:txBody>
      </p:sp>
      <p:graphicFrame>
        <p:nvGraphicFramePr>
          <p:cNvPr id="4" name="Diagram 3"/>
          <p:cNvGraphicFramePr/>
          <p:nvPr/>
        </p:nvGraphicFramePr>
        <p:xfrm>
          <a:off x="1143000" y="2484437"/>
          <a:ext cx="6629400"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2431435"/>
          </a:xfrm>
          <a:prstGeom prst="rect">
            <a:avLst/>
          </a:prstGeom>
          <a:noFill/>
          <a:ln w="38100">
            <a:noFill/>
            <a:miter lim="800000"/>
            <a:headEnd/>
            <a:tailEnd/>
          </a:ln>
        </p:spPr>
        <p:txBody>
          <a:bodyPr wrap="square">
            <a:spAutoFit/>
          </a:bodyPr>
          <a:lstStyle/>
          <a:p>
            <a:pPr algn="ctr">
              <a:spcBef>
                <a:spcPct val="50000"/>
              </a:spcBef>
            </a:pPr>
            <a:r>
              <a:rPr lang="en-GB" sz="4000" dirty="0" smtClean="0">
                <a:solidFill>
                  <a:srgbClr val="000066"/>
                </a:solidFill>
              </a:rPr>
              <a:t>"When a man is willing and eager, the Gods join in." </a:t>
            </a:r>
            <a:br>
              <a:rPr lang="en-GB" sz="4000" dirty="0" smtClean="0">
                <a:solidFill>
                  <a:srgbClr val="000066"/>
                </a:solidFill>
              </a:rPr>
            </a:br>
            <a:r>
              <a:rPr lang="en-GB" sz="3200" dirty="0" smtClean="0">
                <a:solidFill>
                  <a:srgbClr val="000066"/>
                </a:solidFill>
              </a:rPr>
              <a:t>- Aeschylus</a:t>
            </a:r>
            <a:endParaRPr lang="en-US" sz="3200" dirty="0" smtClean="0">
              <a:solidFill>
                <a:srgbClr val="00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3456</TotalTime>
  <Words>8450</Words>
  <Application>Microsoft Office PowerPoint</Application>
  <PresentationFormat>On-screen Show (4:3)</PresentationFormat>
  <Paragraphs>657</Paragraphs>
  <Slides>93</Slides>
  <Notes>90</Notes>
  <HiddenSlides>0</HiddenSlides>
  <MMClips>0</MMClips>
  <ScaleCrop>false</ScaleCrop>
  <HeadingPairs>
    <vt:vector size="4" baseType="variant">
      <vt:variant>
        <vt:lpstr>Theme</vt:lpstr>
      </vt:variant>
      <vt:variant>
        <vt:i4>2</vt:i4>
      </vt:variant>
      <vt:variant>
        <vt:lpstr>Slide Titles</vt:lpstr>
      </vt:variant>
      <vt:variant>
        <vt:i4>93</vt:i4>
      </vt:variant>
    </vt:vector>
  </HeadingPairs>
  <TitlesOfParts>
    <vt:vector size="95" baseType="lpstr">
      <vt:lpstr>Blank Presentation</vt:lpstr>
      <vt:lpstr>Office Theme</vt:lpstr>
      <vt:lpstr>         Course Revision           </vt:lpstr>
      <vt:lpstr>   Marketing:  Creating and Capturing Customer Value</vt:lpstr>
      <vt:lpstr> Topic Outline </vt:lpstr>
      <vt:lpstr>Marketing Process</vt:lpstr>
      <vt:lpstr>   Marketing:  Creating and Capturing Customer Value</vt:lpstr>
      <vt:lpstr> Topic Outline </vt:lpstr>
      <vt:lpstr>Designing a Customer-Driven Marketing Strategy</vt:lpstr>
      <vt:lpstr>   Company and Marketing Strategy Partnering to Build Customer Relationships </vt:lpstr>
      <vt:lpstr>Slide 9</vt:lpstr>
      <vt:lpstr>Companywide Strategic Planning</vt:lpstr>
      <vt:lpstr> Developing Marketing  Strategies and Plans</vt:lpstr>
      <vt:lpstr>Slide 12</vt:lpstr>
      <vt:lpstr>Marketing Strategy and  the Marketing Mix</vt:lpstr>
      <vt:lpstr> Analyzing the Marketing Environment </vt:lpstr>
      <vt:lpstr>Slide 15</vt:lpstr>
      <vt:lpstr> The Company’s Microenvironment</vt:lpstr>
      <vt:lpstr> Managing Marketing Information to Gain Customer Insights Part-1 </vt:lpstr>
      <vt:lpstr>Slide 18</vt:lpstr>
      <vt:lpstr>Marketing Information System</vt:lpstr>
      <vt:lpstr> Managing Marketing Information to Gain Customer Insights Part-2 </vt:lpstr>
      <vt:lpstr>Developing Marketing Information</vt:lpstr>
      <vt:lpstr> Consumer Markets and Consumer Buyer Behavior  (Part-1)   </vt:lpstr>
      <vt:lpstr>Slide 23</vt:lpstr>
      <vt:lpstr>Consumer Buying Process</vt:lpstr>
      <vt:lpstr> Consumer Markets and Consumer Buyer Behavior (Part-2)  </vt:lpstr>
      <vt:lpstr>Characteristics Affecting       Consumer Behavior</vt:lpstr>
      <vt:lpstr> Business Markets and Business Buying Behavior  </vt:lpstr>
      <vt:lpstr>Slide 28</vt:lpstr>
      <vt:lpstr>Business Buyer Behavior</vt:lpstr>
      <vt:lpstr>   Customer-Driven Marketing Strategy    </vt:lpstr>
      <vt:lpstr>Slide 31</vt:lpstr>
      <vt:lpstr>Market Segmentation</vt:lpstr>
      <vt:lpstr>    Creating Value for Target Customers    </vt:lpstr>
      <vt:lpstr>Slide 34</vt:lpstr>
      <vt:lpstr>Differentiation and Positioning</vt:lpstr>
      <vt:lpstr>   Product And Services    </vt:lpstr>
      <vt:lpstr>Slide 37</vt:lpstr>
      <vt:lpstr>What Is a Product?</vt:lpstr>
      <vt:lpstr>    Brand, Branding And  Building Customer Value     </vt:lpstr>
      <vt:lpstr>Slide 40</vt:lpstr>
      <vt:lpstr>Branding Strategy: Building Strong Brands</vt:lpstr>
      <vt:lpstr>      New-Product Development and Product Life-Cycle Strategies      </vt:lpstr>
      <vt:lpstr>Slide 43</vt:lpstr>
      <vt:lpstr>New-Product Development Process</vt:lpstr>
      <vt:lpstr>      Pricing: Understanding and Capturing Customer Value       </vt:lpstr>
      <vt:lpstr>Slide 46</vt:lpstr>
      <vt:lpstr>Major Pricing Strategies</vt:lpstr>
      <vt:lpstr>    Pricing Strategies    </vt:lpstr>
      <vt:lpstr>Slide 49</vt:lpstr>
      <vt:lpstr>Product Mix Pricing Strategies</vt:lpstr>
      <vt:lpstr>    Marketing Channels:   Delivering Customer Value     </vt:lpstr>
      <vt:lpstr>Slide 52</vt:lpstr>
      <vt:lpstr>The Nature and Importance of   Marketing Channels</vt:lpstr>
      <vt:lpstr>    Retailing and Wholesaling      </vt:lpstr>
      <vt:lpstr>Slide 55</vt:lpstr>
      <vt:lpstr>Retailing</vt:lpstr>
      <vt:lpstr>    Communicating Customer Value: Integrated Marketing Communications Strategy      </vt:lpstr>
      <vt:lpstr>Slide 58</vt:lpstr>
      <vt:lpstr>Integrated Marketing Communications Strategy</vt:lpstr>
      <vt:lpstr>IMC Partners &amp; Industry Organization</vt:lpstr>
      <vt:lpstr>Chapter Questions</vt:lpstr>
      <vt:lpstr>Chapter Perspective: Changing World</vt:lpstr>
      <vt:lpstr>    Advertising        </vt:lpstr>
      <vt:lpstr>Slide 64</vt:lpstr>
      <vt:lpstr>Advertising</vt:lpstr>
      <vt:lpstr>    Public Relations       </vt:lpstr>
      <vt:lpstr>Slide 67</vt:lpstr>
      <vt:lpstr>PR Responsibilities </vt:lpstr>
      <vt:lpstr>        Personal Selling          </vt:lpstr>
      <vt:lpstr>Slide 70</vt:lpstr>
      <vt:lpstr>Managing the Sales Force</vt:lpstr>
      <vt:lpstr>        Personal Selling Process          </vt:lpstr>
      <vt:lpstr>Slide 73</vt:lpstr>
      <vt:lpstr>The Personal Selling Process</vt:lpstr>
      <vt:lpstr>        Sales Promotion &amp; Packaging         </vt:lpstr>
      <vt:lpstr>Slide 76</vt:lpstr>
      <vt:lpstr>Sales Promotion Tools </vt:lpstr>
      <vt:lpstr>        Direct Marketing:  The Dialogue Builder         </vt:lpstr>
      <vt:lpstr>Slide 79</vt:lpstr>
      <vt:lpstr>Forms of Direct Marketing</vt:lpstr>
      <vt:lpstr>        Online Marketing: Building Direct Customer Relationships        </vt:lpstr>
      <vt:lpstr>Slide 82</vt:lpstr>
      <vt:lpstr>Roles Played By The Internet</vt:lpstr>
      <vt:lpstr>        Creating Competitive Advantage         </vt:lpstr>
      <vt:lpstr>Slide 85</vt:lpstr>
      <vt:lpstr>Competitor Analysis</vt:lpstr>
      <vt:lpstr>        The Global Marketplace          </vt:lpstr>
      <vt:lpstr>Slide 88</vt:lpstr>
      <vt:lpstr>Deciding How to Enter the Market</vt:lpstr>
      <vt:lpstr>        Sustainable Marketing Social Responsibility and Ethics          </vt:lpstr>
      <vt:lpstr>Slide 91</vt:lpstr>
      <vt:lpstr>Social Criticisms of Marketing</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428</cp:revision>
  <dcterms:created xsi:type="dcterms:W3CDTF">2011-02-15T21:33:40Z</dcterms:created>
  <dcterms:modified xsi:type="dcterms:W3CDTF">2013-05-29T08:15:03Z</dcterms:modified>
</cp:coreProperties>
</file>