
<file path=[Content_Types].xml><?xml version="1.0" encoding="utf-8"?>
<Types xmlns="http://schemas.openxmlformats.org/package/2006/content-types">
  <Override PartName="/ppt/slides/slide29.xml" ContentType="application/vnd.openxmlformats-officedocument.presentationml.slide+xml"/>
  <Override PartName="/ppt/notesSlides/notesSlide2.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diagrams/quickStyle2.xml" ContentType="application/vnd.openxmlformats-officedocument.drawingml.diagramStyl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27.xml" ContentType="application/vnd.openxmlformats-officedocument.presentationml.notesSlide+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slideLayouts/slideLayout24.xml" ContentType="application/vnd.openxmlformats-officedocument.presentationml.slideLayout+xml"/>
  <Override PartName="/ppt/notesSlides/notesSlide16.xml" ContentType="application/vnd.openxmlformats-officedocument.presentationml.notesSlide+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20.xml" ContentType="application/vnd.openxmlformats-officedocument.presentationml.slideLayout+xml"/>
  <Override PartName="/ppt/notesSlides/notesSlide23.xml" ContentType="application/vnd.openxmlformats-officedocument.presentationml.notesSlide+xml"/>
  <Override PartName="/ppt/notesSlides/notesSlide9.xml" ContentType="application/vnd.openxmlformats-officedocument.presentationml.notesSlide+xml"/>
  <Override PartName="/ppt/notesSlides/notesSlide12.xml" ContentType="application/vnd.openxmlformats-officedocument.presentationml.notesSlide+xml"/>
  <Override PartName="/ppt/diagrams/layout3.xml" ContentType="application/vnd.openxmlformats-officedocument.drawingml.diagramLayout+xml"/>
  <Override PartName="/ppt/notesSlides/notesSlide21.xml" ContentType="application/vnd.openxmlformats-officedocument.presentationml.notesSlide+xml"/>
  <Override PartName="/ppt/notesSlides/notesSlide30.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diagrams/layout1.xml" ContentType="application/vnd.openxmlformats-officedocument.drawingml.diagramLayout+xml"/>
  <Override PartName="/ppt/diagrams/data2.xml" ContentType="application/vnd.openxmlformats-officedocument.drawingml.diagramData+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slideMasters/slideMaster2.xml" ContentType="application/vnd.openxmlformats-officedocument.presentationml.slideMaster+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Default Extension="png" ContentType="image/png"/>
  <Override PartName="/ppt/diagrams/colors2.xml" ContentType="application/vnd.openxmlformats-officedocument.drawingml.diagramColors+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diagrams/quickStyle3.xml" ContentType="application/vnd.openxmlformats-officedocument.drawingml.diagramStyle+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Layouts/slideLayout3.xml" ContentType="application/vnd.openxmlformats-officedocument.presentationml.slideLayout+xml"/>
  <Override PartName="/ppt/slideLayouts/slideLayout16.xml" ContentType="application/vnd.openxmlformats-officedocument.presentationml.slideLayout+xml"/>
  <Override PartName="/ppt/slideLayouts/slideLayout25.xml" ContentType="application/vnd.openxmlformats-officedocument.presentationml.slideLayout+xml"/>
  <Default Extension="jpeg" ContentType="image/jpeg"/>
  <Override PartName="/ppt/diagrams/quickStyle1.xml" ContentType="application/vnd.openxmlformats-officedocument.drawingml.diagramStyle+xml"/>
  <Override PartName="/ppt/notesSlides/notesSlide17.xml" ContentType="application/vnd.openxmlformats-officedocument.presentationml.notesSlide+xml"/>
  <Override PartName="/ppt/notesSlides/notesSlide28.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Layouts/slideLayout1.xml" ContentType="application/vnd.openxmlformats-officedocument.presentationml.slideLayout+xml"/>
  <Override PartName="/ppt/slideLayouts/slideLayout14.xml" ContentType="application/vnd.openxmlformats-officedocument.presentationml.slideLayout+xml"/>
  <Override PartName="/ppt/slideLayouts/slideLayout23.xml" ContentType="application/vnd.openxmlformats-officedocument.presentationml.slideLayout+xml"/>
  <Override PartName="/ppt/notesSlides/notesSlide15.xml" ContentType="application/vnd.openxmlformats-officedocument.presentationml.notesSlide+xml"/>
  <Override PartName="/ppt/notesSlides/notesSlide24.xml" ContentType="application/vnd.openxmlformats-officedocument.presentationml.notesSlide+xml"/>
  <Override PartName="/ppt/notesSlides/notesSlide26.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Layouts/slideLayout12.xml" ContentType="application/vnd.openxmlformats-officedocument.presentationml.slideLayout+xml"/>
  <Override PartName="/ppt/slideLayouts/slideLayout21.xml" ContentType="application/vnd.openxmlformats-officedocument.presentationml.slideLayout+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11.xml" ContentType="application/vnd.openxmlformats-officedocument.presentationml.notesSlide+xml"/>
  <Override PartName="/ppt/diagrams/layout2.xml" ContentType="application/vnd.openxmlformats-officedocument.drawingml.diagramLayout+xml"/>
  <Override PartName="/ppt/notesSlides/notesSlide20.xml" ContentType="application/vnd.openxmlformats-officedocument.presentationml.notesSlide+xml"/>
  <Override PartName="/ppt/notesSlides/notesSlide31.xml" ContentType="application/vnd.openxmlformats-officedocument.presentationml.notesSlide+xml"/>
  <Override PartName="/ppt/notesSlides/notesSlide6.xml" ContentType="application/vnd.openxmlformats-officedocument.presentationml.notesSlide+xml"/>
  <Override PartName="/ppt/diagrams/data3.xml" ContentType="application/vnd.openxmlformats-officedocument.drawingml.diagramData+xml"/>
  <Override PartName="/ppt/slides/slide8.xml" ContentType="application/vnd.openxmlformats-officedocument.presentationml.slide+xml"/>
  <Override PartName="/ppt/notesSlides/notesSlide4.xml" ContentType="application/vnd.openxmlformats-officedocument.presentationml.notesSlide+xml"/>
  <Override PartName="/ppt/diagrams/data1.xml" ContentType="application/vnd.openxmlformats-officedocument.drawingml.diagramData+xml"/>
  <Override PartName="/ppt/diagrams/colors3.xml" ContentType="application/vnd.openxmlformats-officedocument.drawingml.diagramColors+xml"/>
  <Override PartName="/docProps/core.xml" ContentType="application/vnd.openxmlformats-package.core-properties+xml"/>
  <Override PartName="/ppt/slides/slide6.xml" ContentType="application/vnd.openxmlformats-officedocument.presentationml.slide+xml"/>
  <Override PartName="/ppt/slideLayouts/slideLayout8.xml" ContentType="application/vnd.openxmlformats-officedocument.presentationml.slideLayout+xml"/>
  <Override PartName="/ppt/slideLayouts/slideLayout19.xml" ContentType="application/vnd.openxmlformats-officedocument.presentationml.slideLayout+xml"/>
  <Override PartName="/ppt/diagrams/colors1.xml" ContentType="application/vnd.openxmlformats-officedocument.drawingml.diagramColors+xml"/>
  <Override PartName="/ppt/slideMasters/slideMaster1.xml" ContentType="application/vnd.openxmlformats-officedocument.presentationml.slideMaster+xml"/>
  <Override PartName="/ppt/slides/slide27.xml" ContentType="application/vnd.openxmlformats-officedocument.presentationml.slide+xml"/>
  <Override PartName="/ppt/slideLayouts/slideLayout4.xml" ContentType="application/vnd.openxmlformats-officedocument.presentationml.slideLayout+xml"/>
  <Override PartName="/ppt/theme/theme3.xml" ContentType="application/vnd.openxmlformats-officedocument.theme+xml"/>
  <Override PartName="/ppt/notesSlides/notesSlide29.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Layouts/slideLayout15.xml" ContentType="application/vnd.openxmlformats-officedocument.presentationml.slideLayout+xml"/>
  <Override PartName="/ppt/notesSlides/notesSlide18.xml" ContentType="application/vnd.openxmlformats-officedocument.presentationml.notesSlide+xml"/>
  <Default Extension="rels" ContentType="application/vnd.openxmlformats-package.relationships+xml"/>
  <Override PartName="/ppt/slides/slide23.xml" ContentType="application/vnd.openxmlformats-officedocument.presentationml.slide+xml"/>
  <Override PartName="/ppt/slideLayouts/slideLayout22.xml" ContentType="application/vnd.openxmlformats-officedocument.presentationml.slideLayout+xml"/>
  <Override PartName="/ppt/notesSlides/notesSlide25.xml" ContentType="application/vnd.openxmlformats-officedocument.presentationml.notesSlide+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32.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991" r:id="rId2"/>
  </p:sldMasterIdLst>
  <p:notesMasterIdLst>
    <p:notesMasterId r:id="rId40"/>
  </p:notesMasterIdLst>
  <p:sldIdLst>
    <p:sldId id="397" r:id="rId3"/>
    <p:sldId id="400" r:id="rId4"/>
    <p:sldId id="401" r:id="rId5"/>
    <p:sldId id="402" r:id="rId6"/>
    <p:sldId id="403" r:id="rId7"/>
    <p:sldId id="447" r:id="rId8"/>
    <p:sldId id="448" r:id="rId9"/>
    <p:sldId id="449" r:id="rId10"/>
    <p:sldId id="450" r:id="rId11"/>
    <p:sldId id="404" r:id="rId12"/>
    <p:sldId id="405" r:id="rId13"/>
    <p:sldId id="406" r:id="rId14"/>
    <p:sldId id="407" r:id="rId15"/>
    <p:sldId id="430" r:id="rId16"/>
    <p:sldId id="431" r:id="rId17"/>
    <p:sldId id="409" r:id="rId18"/>
    <p:sldId id="410" r:id="rId19"/>
    <p:sldId id="452" r:id="rId20"/>
    <p:sldId id="411" r:id="rId21"/>
    <p:sldId id="412" r:id="rId22"/>
    <p:sldId id="413" r:id="rId23"/>
    <p:sldId id="446" r:id="rId24"/>
    <p:sldId id="433" r:id="rId25"/>
    <p:sldId id="434" r:id="rId26"/>
    <p:sldId id="435" r:id="rId27"/>
    <p:sldId id="436" r:id="rId28"/>
    <p:sldId id="437" r:id="rId29"/>
    <p:sldId id="438" r:id="rId30"/>
    <p:sldId id="439" r:id="rId31"/>
    <p:sldId id="440" r:id="rId32"/>
    <p:sldId id="441" r:id="rId33"/>
    <p:sldId id="442" r:id="rId34"/>
    <p:sldId id="443" r:id="rId35"/>
    <p:sldId id="444" r:id="rId36"/>
    <p:sldId id="445" r:id="rId37"/>
    <p:sldId id="394" r:id="rId38"/>
    <p:sldId id="393" r:id="rId39"/>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Arial" charset="0"/>
        <a:ea typeface="ヒラギノ角ゴ Pro W3"/>
        <a:cs typeface="Arial" charset="0"/>
      </a:defRPr>
    </a:lvl1pPr>
    <a:lvl2pPr marL="457200" algn="l" rtl="0" fontAlgn="base">
      <a:spcBef>
        <a:spcPct val="0"/>
      </a:spcBef>
      <a:spcAft>
        <a:spcPct val="0"/>
      </a:spcAft>
      <a:defRPr kern="1200">
        <a:solidFill>
          <a:schemeClr val="tx1"/>
        </a:solidFill>
        <a:latin typeface="Arial" charset="0"/>
        <a:ea typeface="ヒラギノ角ゴ Pro W3"/>
        <a:cs typeface="Arial" charset="0"/>
      </a:defRPr>
    </a:lvl2pPr>
    <a:lvl3pPr marL="914400" algn="l" rtl="0" fontAlgn="base">
      <a:spcBef>
        <a:spcPct val="0"/>
      </a:spcBef>
      <a:spcAft>
        <a:spcPct val="0"/>
      </a:spcAft>
      <a:defRPr kern="1200">
        <a:solidFill>
          <a:schemeClr val="tx1"/>
        </a:solidFill>
        <a:latin typeface="Arial" charset="0"/>
        <a:ea typeface="ヒラギノ角ゴ Pro W3"/>
        <a:cs typeface="Arial" charset="0"/>
      </a:defRPr>
    </a:lvl3pPr>
    <a:lvl4pPr marL="1371600" algn="l" rtl="0" fontAlgn="base">
      <a:spcBef>
        <a:spcPct val="0"/>
      </a:spcBef>
      <a:spcAft>
        <a:spcPct val="0"/>
      </a:spcAft>
      <a:defRPr kern="1200">
        <a:solidFill>
          <a:schemeClr val="tx1"/>
        </a:solidFill>
        <a:latin typeface="Arial" charset="0"/>
        <a:ea typeface="ヒラギノ角ゴ Pro W3"/>
        <a:cs typeface="Arial" charset="0"/>
      </a:defRPr>
    </a:lvl4pPr>
    <a:lvl5pPr marL="1828800" algn="l" rtl="0" fontAlgn="base">
      <a:spcBef>
        <a:spcPct val="0"/>
      </a:spcBef>
      <a:spcAft>
        <a:spcPct val="0"/>
      </a:spcAft>
      <a:defRPr kern="1200">
        <a:solidFill>
          <a:schemeClr val="tx1"/>
        </a:solidFill>
        <a:latin typeface="Arial" charset="0"/>
        <a:ea typeface="ヒラギノ角ゴ Pro W3"/>
        <a:cs typeface="Arial" charset="0"/>
      </a:defRPr>
    </a:lvl5pPr>
    <a:lvl6pPr marL="2286000" algn="l" defTabSz="914400" rtl="0" eaLnBrk="1" latinLnBrk="0" hangingPunct="1">
      <a:defRPr kern="1200">
        <a:solidFill>
          <a:schemeClr val="tx1"/>
        </a:solidFill>
        <a:latin typeface="Arial" charset="0"/>
        <a:ea typeface="ヒラギノ角ゴ Pro W3"/>
        <a:cs typeface="Arial" charset="0"/>
      </a:defRPr>
    </a:lvl6pPr>
    <a:lvl7pPr marL="2743200" algn="l" defTabSz="914400" rtl="0" eaLnBrk="1" latinLnBrk="0" hangingPunct="1">
      <a:defRPr kern="1200">
        <a:solidFill>
          <a:schemeClr val="tx1"/>
        </a:solidFill>
        <a:latin typeface="Arial" charset="0"/>
        <a:ea typeface="ヒラギノ角ゴ Pro W3"/>
        <a:cs typeface="Arial" charset="0"/>
      </a:defRPr>
    </a:lvl7pPr>
    <a:lvl8pPr marL="3200400" algn="l" defTabSz="914400" rtl="0" eaLnBrk="1" latinLnBrk="0" hangingPunct="1">
      <a:defRPr kern="1200">
        <a:solidFill>
          <a:schemeClr val="tx1"/>
        </a:solidFill>
        <a:latin typeface="Arial" charset="0"/>
        <a:ea typeface="ヒラギノ角ゴ Pro W3"/>
        <a:cs typeface="Arial" charset="0"/>
      </a:defRPr>
    </a:lvl8pPr>
    <a:lvl9pPr marL="3657600" algn="l" defTabSz="914400" rtl="0" eaLnBrk="1" latinLnBrk="0" hangingPunct="1">
      <a:defRPr kern="1200">
        <a:solidFill>
          <a:schemeClr val="tx1"/>
        </a:solidFill>
        <a:latin typeface="Arial" charset="0"/>
        <a:ea typeface="ヒラギノ角ゴ Pro W3"/>
        <a:cs typeface="Arial"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clrMru>
    <a:srgbClr val="000066"/>
    <a:srgbClr val="D60093"/>
    <a:srgbClr val="FF0000"/>
    <a:srgbClr val="FF33CC"/>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74" autoAdjust="0"/>
    <p:restoredTop sz="60972" autoAdjust="0"/>
  </p:normalViewPr>
  <p:slideViewPr>
    <p:cSldViewPr>
      <p:cViewPr varScale="1">
        <p:scale>
          <a:sx n="37" d="100"/>
          <a:sy n="37" d="100"/>
        </p:scale>
        <p:origin x="-2226" y="-84"/>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80" d="100"/>
        <a:sy n="80" d="100"/>
      </p:scale>
      <p:origin x="0" y="0"/>
    </p:cViewPr>
  </p:sorterViewPr>
  <p:notesViewPr>
    <p:cSldViewPr>
      <p:cViewPr>
        <p:scale>
          <a:sx n="90" d="100"/>
          <a:sy n="90" d="100"/>
        </p:scale>
        <p:origin x="-2256" y="1008"/>
      </p:cViewPr>
      <p:guideLst>
        <p:guide orient="horz" pos="2880"/>
        <p:guide pos="2160"/>
      </p:guideLst>
    </p:cSldViewPr>
  </p:notes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viewProps" Target="viewProp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notesMaster" Target="notesMasters/notesMaster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tableStyles" Target="tableStyle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theme" Target="theme/theme1.xml"/></Relationships>
</file>

<file path=ppt/diagrams/colors1.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1#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1#2">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91E17990-1B36-4882-9547-0AB35B157D7D}" type="doc">
      <dgm:prSet loTypeId="urn:microsoft.com/office/officeart/2005/8/layout/hList1" loCatId="list" qsTypeId="urn:microsoft.com/office/officeart/2005/8/quickstyle/simple1#1" qsCatId="simple" csTypeId="urn:microsoft.com/office/officeart/2005/8/colors/colorful4" csCatId="colorful"/>
      <dgm:spPr/>
      <dgm:t>
        <a:bodyPr/>
        <a:lstStyle/>
        <a:p>
          <a:endParaRPr lang="en-US"/>
        </a:p>
      </dgm:t>
    </dgm:pt>
    <dgm:pt modelId="{B772A1BA-20A0-4DAE-AAE9-3D73CA6A16EF}">
      <dgm:prSet/>
      <dgm:spPr/>
      <dgm:t>
        <a:bodyPr/>
        <a:lstStyle/>
        <a:p>
          <a:pPr rtl="0"/>
          <a:r>
            <a:rPr lang="en-US" b="0" dirty="0" smtClean="0"/>
            <a:t>Business objectives  </a:t>
          </a:r>
          <a:endParaRPr lang="en-US" dirty="0"/>
        </a:p>
      </dgm:t>
    </dgm:pt>
    <dgm:pt modelId="{58099CFC-C6C9-481F-90AA-A95028687CB8}" type="parTrans" cxnId="{AEE361FC-9D3C-4226-90BA-40A0D8810A40}">
      <dgm:prSet/>
      <dgm:spPr/>
      <dgm:t>
        <a:bodyPr/>
        <a:lstStyle/>
        <a:p>
          <a:endParaRPr lang="en-US"/>
        </a:p>
      </dgm:t>
    </dgm:pt>
    <dgm:pt modelId="{9B34DE0D-4FFD-44C7-9EB4-A44DEC4135A6}" type="sibTrans" cxnId="{AEE361FC-9D3C-4226-90BA-40A0D8810A40}">
      <dgm:prSet/>
      <dgm:spPr/>
      <dgm:t>
        <a:bodyPr/>
        <a:lstStyle/>
        <a:p>
          <a:endParaRPr lang="en-US"/>
        </a:p>
      </dgm:t>
    </dgm:pt>
    <dgm:pt modelId="{C38C1299-EF6D-4824-9BEE-0558F2CDDF7C}">
      <dgm:prSet/>
      <dgm:spPr/>
      <dgm:t>
        <a:bodyPr/>
        <a:lstStyle/>
        <a:p>
          <a:pPr rtl="0"/>
          <a:r>
            <a:rPr lang="en-US" b="0" dirty="0" smtClean="0"/>
            <a:t>Build profitable customer relationships</a:t>
          </a:r>
          <a:endParaRPr lang="en-US" dirty="0"/>
        </a:p>
      </dgm:t>
    </dgm:pt>
    <dgm:pt modelId="{6D3F3598-8474-4F44-BDC4-000A9F2F1C51}" type="parTrans" cxnId="{EE0FACBD-42B1-4956-9903-6D9654CA2C29}">
      <dgm:prSet/>
      <dgm:spPr/>
      <dgm:t>
        <a:bodyPr/>
        <a:lstStyle/>
        <a:p>
          <a:endParaRPr lang="en-US"/>
        </a:p>
      </dgm:t>
    </dgm:pt>
    <dgm:pt modelId="{E779480A-86A1-46A2-970F-7A2376440122}" type="sibTrans" cxnId="{EE0FACBD-42B1-4956-9903-6D9654CA2C29}">
      <dgm:prSet/>
      <dgm:spPr/>
      <dgm:t>
        <a:bodyPr/>
        <a:lstStyle/>
        <a:p>
          <a:endParaRPr lang="en-US"/>
        </a:p>
      </dgm:t>
    </dgm:pt>
    <dgm:pt modelId="{C872B7DB-D280-4A5B-A044-868D7B68E09B}">
      <dgm:prSet/>
      <dgm:spPr/>
      <dgm:t>
        <a:bodyPr/>
        <a:lstStyle/>
        <a:p>
          <a:pPr rtl="0"/>
          <a:r>
            <a:rPr lang="en-US" b="0" dirty="0" smtClean="0"/>
            <a:t>Invest in research</a:t>
          </a:r>
          <a:endParaRPr lang="en-US" dirty="0"/>
        </a:p>
      </dgm:t>
    </dgm:pt>
    <dgm:pt modelId="{0C00FFAF-D812-4224-B733-D4546CA47A73}" type="parTrans" cxnId="{7587ACEA-5F3B-4B1A-83A7-4801A2B36849}">
      <dgm:prSet/>
      <dgm:spPr/>
      <dgm:t>
        <a:bodyPr/>
        <a:lstStyle/>
        <a:p>
          <a:endParaRPr lang="en-US"/>
        </a:p>
      </dgm:t>
    </dgm:pt>
    <dgm:pt modelId="{F25FFD7D-D856-42BF-A066-AEEB31A7C7A7}" type="sibTrans" cxnId="{7587ACEA-5F3B-4B1A-83A7-4801A2B36849}">
      <dgm:prSet/>
      <dgm:spPr/>
      <dgm:t>
        <a:bodyPr/>
        <a:lstStyle/>
        <a:p>
          <a:endParaRPr lang="en-US"/>
        </a:p>
      </dgm:t>
    </dgm:pt>
    <dgm:pt modelId="{08F25F2E-CE35-4023-84C0-3F4BA5D293B7}">
      <dgm:prSet/>
      <dgm:spPr/>
      <dgm:t>
        <a:bodyPr/>
        <a:lstStyle/>
        <a:p>
          <a:pPr rtl="0"/>
          <a:r>
            <a:rPr lang="en-US" b="0" dirty="0" smtClean="0"/>
            <a:t>Improve profits</a:t>
          </a:r>
          <a:endParaRPr lang="en-US" dirty="0"/>
        </a:p>
      </dgm:t>
    </dgm:pt>
    <dgm:pt modelId="{E7386F7E-02B6-4225-B2D0-A3A6BE8A9965}" type="parTrans" cxnId="{66CCF02B-EBAC-4530-BE0F-ABFE4A30805A}">
      <dgm:prSet/>
      <dgm:spPr/>
      <dgm:t>
        <a:bodyPr/>
        <a:lstStyle/>
        <a:p>
          <a:endParaRPr lang="en-US"/>
        </a:p>
      </dgm:t>
    </dgm:pt>
    <dgm:pt modelId="{0EA42ACF-4C63-4F89-B6AE-B249F1EBC6E1}" type="sibTrans" cxnId="{66CCF02B-EBAC-4530-BE0F-ABFE4A30805A}">
      <dgm:prSet/>
      <dgm:spPr/>
      <dgm:t>
        <a:bodyPr/>
        <a:lstStyle/>
        <a:p>
          <a:endParaRPr lang="en-US"/>
        </a:p>
      </dgm:t>
    </dgm:pt>
    <dgm:pt modelId="{9187F990-89D1-425D-B2B1-96F78F83EC0D}">
      <dgm:prSet/>
      <dgm:spPr/>
      <dgm:t>
        <a:bodyPr/>
        <a:lstStyle/>
        <a:p>
          <a:pPr rtl="0"/>
          <a:r>
            <a:rPr lang="en-US" b="0" dirty="0" smtClean="0"/>
            <a:t>Marketing objectives</a:t>
          </a:r>
          <a:endParaRPr lang="en-US" dirty="0"/>
        </a:p>
      </dgm:t>
    </dgm:pt>
    <dgm:pt modelId="{E4EEB799-1215-4799-B8A5-FE1982A827AF}" type="parTrans" cxnId="{8AF764E8-5C65-4B00-959E-6CDBE4297F88}">
      <dgm:prSet/>
      <dgm:spPr/>
      <dgm:t>
        <a:bodyPr/>
        <a:lstStyle/>
        <a:p>
          <a:endParaRPr lang="en-US"/>
        </a:p>
      </dgm:t>
    </dgm:pt>
    <dgm:pt modelId="{9A8F5D54-9D82-4ECF-BCF3-9DE2BD6B125F}" type="sibTrans" cxnId="{8AF764E8-5C65-4B00-959E-6CDBE4297F88}">
      <dgm:prSet/>
      <dgm:spPr/>
      <dgm:t>
        <a:bodyPr/>
        <a:lstStyle/>
        <a:p>
          <a:endParaRPr lang="en-US"/>
        </a:p>
      </dgm:t>
    </dgm:pt>
    <dgm:pt modelId="{EF52BE60-D87E-4787-ACD7-0082DC3B7285}">
      <dgm:prSet/>
      <dgm:spPr/>
      <dgm:t>
        <a:bodyPr/>
        <a:lstStyle/>
        <a:p>
          <a:pPr rtl="0"/>
          <a:r>
            <a:rPr lang="en-US" b="0" dirty="0" smtClean="0"/>
            <a:t>Increase market share</a:t>
          </a:r>
          <a:endParaRPr lang="en-US" dirty="0"/>
        </a:p>
      </dgm:t>
    </dgm:pt>
    <dgm:pt modelId="{6AC32FE1-7178-4542-A331-C31FF79A914C}" type="parTrans" cxnId="{C3FDB3B5-7711-48F3-A9D8-34691CE53BEA}">
      <dgm:prSet/>
      <dgm:spPr/>
      <dgm:t>
        <a:bodyPr/>
        <a:lstStyle/>
        <a:p>
          <a:endParaRPr lang="en-US"/>
        </a:p>
      </dgm:t>
    </dgm:pt>
    <dgm:pt modelId="{7E3BD09E-DDE7-4F78-B992-72589D095391}" type="sibTrans" cxnId="{C3FDB3B5-7711-48F3-A9D8-34691CE53BEA}">
      <dgm:prSet/>
      <dgm:spPr/>
      <dgm:t>
        <a:bodyPr/>
        <a:lstStyle/>
        <a:p>
          <a:endParaRPr lang="en-US"/>
        </a:p>
      </dgm:t>
    </dgm:pt>
    <dgm:pt modelId="{DC425323-1F2A-4120-B88C-2CDD559FF9C6}">
      <dgm:prSet/>
      <dgm:spPr/>
      <dgm:t>
        <a:bodyPr/>
        <a:lstStyle/>
        <a:p>
          <a:pPr rtl="0"/>
          <a:r>
            <a:rPr lang="en-US" b="0" dirty="0" smtClean="0"/>
            <a:t>Create local partnerships</a:t>
          </a:r>
          <a:endParaRPr lang="en-US" dirty="0"/>
        </a:p>
      </dgm:t>
    </dgm:pt>
    <dgm:pt modelId="{F78B18B0-5820-4BF3-B724-2BB1A628F689}" type="parTrans" cxnId="{A7591078-CD86-4675-8A4B-0B80E4BFF3FF}">
      <dgm:prSet/>
      <dgm:spPr/>
      <dgm:t>
        <a:bodyPr/>
        <a:lstStyle/>
        <a:p>
          <a:endParaRPr lang="en-US"/>
        </a:p>
      </dgm:t>
    </dgm:pt>
    <dgm:pt modelId="{B6805086-FADD-4961-B650-FB0202DA72D9}" type="sibTrans" cxnId="{A7591078-CD86-4675-8A4B-0B80E4BFF3FF}">
      <dgm:prSet/>
      <dgm:spPr/>
      <dgm:t>
        <a:bodyPr/>
        <a:lstStyle/>
        <a:p>
          <a:endParaRPr lang="en-US"/>
        </a:p>
      </dgm:t>
    </dgm:pt>
    <dgm:pt modelId="{2496CA23-B3FF-4F65-91FF-BF29B322FC56}">
      <dgm:prSet/>
      <dgm:spPr/>
      <dgm:t>
        <a:bodyPr/>
        <a:lstStyle/>
        <a:p>
          <a:pPr rtl="0"/>
          <a:r>
            <a:rPr lang="en-US" b="0" dirty="0" smtClean="0"/>
            <a:t>Increase promotion</a:t>
          </a:r>
          <a:endParaRPr lang="en-US" dirty="0"/>
        </a:p>
      </dgm:t>
    </dgm:pt>
    <dgm:pt modelId="{ADB102C4-D182-46A5-9878-62352ED2808A}" type="parTrans" cxnId="{5AB868BB-684B-4976-892F-4E5CA7F58F47}">
      <dgm:prSet/>
      <dgm:spPr/>
      <dgm:t>
        <a:bodyPr/>
        <a:lstStyle/>
        <a:p>
          <a:endParaRPr lang="en-US"/>
        </a:p>
      </dgm:t>
    </dgm:pt>
    <dgm:pt modelId="{9D4C903D-094D-4B58-A731-3F44F9FC46DB}" type="sibTrans" cxnId="{5AB868BB-684B-4976-892F-4E5CA7F58F47}">
      <dgm:prSet/>
      <dgm:spPr/>
      <dgm:t>
        <a:bodyPr/>
        <a:lstStyle/>
        <a:p>
          <a:endParaRPr lang="en-US"/>
        </a:p>
      </dgm:t>
    </dgm:pt>
    <dgm:pt modelId="{D0C07292-0D04-4CC4-B4A2-01F7C0FDE2D2}" type="pres">
      <dgm:prSet presAssocID="{91E17990-1B36-4882-9547-0AB35B157D7D}" presName="Name0" presStyleCnt="0">
        <dgm:presLayoutVars>
          <dgm:dir/>
          <dgm:animLvl val="lvl"/>
          <dgm:resizeHandles val="exact"/>
        </dgm:presLayoutVars>
      </dgm:prSet>
      <dgm:spPr/>
      <dgm:t>
        <a:bodyPr/>
        <a:lstStyle/>
        <a:p>
          <a:endParaRPr lang="en-US"/>
        </a:p>
      </dgm:t>
    </dgm:pt>
    <dgm:pt modelId="{4BE3F5B8-F767-4D9C-9B91-F36AACDCD055}" type="pres">
      <dgm:prSet presAssocID="{B772A1BA-20A0-4DAE-AAE9-3D73CA6A16EF}" presName="composite" presStyleCnt="0"/>
      <dgm:spPr/>
    </dgm:pt>
    <dgm:pt modelId="{854D64B1-368B-4A61-A48D-50C68040DE27}" type="pres">
      <dgm:prSet presAssocID="{B772A1BA-20A0-4DAE-AAE9-3D73CA6A16EF}" presName="parTx" presStyleLbl="alignNode1" presStyleIdx="0" presStyleCnt="2">
        <dgm:presLayoutVars>
          <dgm:chMax val="0"/>
          <dgm:chPref val="0"/>
          <dgm:bulletEnabled val="1"/>
        </dgm:presLayoutVars>
      </dgm:prSet>
      <dgm:spPr/>
      <dgm:t>
        <a:bodyPr/>
        <a:lstStyle/>
        <a:p>
          <a:endParaRPr lang="en-US"/>
        </a:p>
      </dgm:t>
    </dgm:pt>
    <dgm:pt modelId="{1E8DA66C-F1E4-406A-95DB-2ADB228D16C7}" type="pres">
      <dgm:prSet presAssocID="{B772A1BA-20A0-4DAE-AAE9-3D73CA6A16EF}" presName="desTx" presStyleLbl="alignAccFollowNode1" presStyleIdx="0" presStyleCnt="2">
        <dgm:presLayoutVars>
          <dgm:bulletEnabled val="1"/>
        </dgm:presLayoutVars>
      </dgm:prSet>
      <dgm:spPr/>
      <dgm:t>
        <a:bodyPr/>
        <a:lstStyle/>
        <a:p>
          <a:endParaRPr lang="en-US"/>
        </a:p>
      </dgm:t>
    </dgm:pt>
    <dgm:pt modelId="{E2DD084C-B9D2-4181-97E8-A4EBC6190008}" type="pres">
      <dgm:prSet presAssocID="{9B34DE0D-4FFD-44C7-9EB4-A44DEC4135A6}" presName="space" presStyleCnt="0"/>
      <dgm:spPr/>
    </dgm:pt>
    <dgm:pt modelId="{DBFF0C25-5524-4867-9C26-6F23A7108B99}" type="pres">
      <dgm:prSet presAssocID="{9187F990-89D1-425D-B2B1-96F78F83EC0D}" presName="composite" presStyleCnt="0"/>
      <dgm:spPr/>
    </dgm:pt>
    <dgm:pt modelId="{BBF4D3C0-2DEE-46A2-BCD0-D9DCDFEE486C}" type="pres">
      <dgm:prSet presAssocID="{9187F990-89D1-425D-B2B1-96F78F83EC0D}" presName="parTx" presStyleLbl="alignNode1" presStyleIdx="1" presStyleCnt="2">
        <dgm:presLayoutVars>
          <dgm:chMax val="0"/>
          <dgm:chPref val="0"/>
          <dgm:bulletEnabled val="1"/>
        </dgm:presLayoutVars>
      </dgm:prSet>
      <dgm:spPr/>
      <dgm:t>
        <a:bodyPr/>
        <a:lstStyle/>
        <a:p>
          <a:endParaRPr lang="en-US"/>
        </a:p>
      </dgm:t>
    </dgm:pt>
    <dgm:pt modelId="{BD52AD3B-B31A-4386-AE3B-6D0487278EAB}" type="pres">
      <dgm:prSet presAssocID="{9187F990-89D1-425D-B2B1-96F78F83EC0D}" presName="desTx" presStyleLbl="alignAccFollowNode1" presStyleIdx="1" presStyleCnt="2">
        <dgm:presLayoutVars>
          <dgm:bulletEnabled val="1"/>
        </dgm:presLayoutVars>
      </dgm:prSet>
      <dgm:spPr/>
      <dgm:t>
        <a:bodyPr/>
        <a:lstStyle/>
        <a:p>
          <a:endParaRPr lang="en-US"/>
        </a:p>
      </dgm:t>
    </dgm:pt>
  </dgm:ptLst>
  <dgm:cxnLst>
    <dgm:cxn modelId="{EE0FACBD-42B1-4956-9903-6D9654CA2C29}" srcId="{B772A1BA-20A0-4DAE-AAE9-3D73CA6A16EF}" destId="{C38C1299-EF6D-4824-9BEE-0558F2CDDF7C}" srcOrd="0" destOrd="0" parTransId="{6D3F3598-8474-4F44-BDC4-000A9F2F1C51}" sibTransId="{E779480A-86A1-46A2-970F-7A2376440122}"/>
    <dgm:cxn modelId="{A7591078-CD86-4675-8A4B-0B80E4BFF3FF}" srcId="{9187F990-89D1-425D-B2B1-96F78F83EC0D}" destId="{DC425323-1F2A-4120-B88C-2CDD559FF9C6}" srcOrd="1" destOrd="0" parTransId="{F78B18B0-5820-4BF3-B724-2BB1A628F689}" sibTransId="{B6805086-FADD-4961-B650-FB0202DA72D9}"/>
    <dgm:cxn modelId="{F8449509-010F-492E-9AEE-AE55D2758FA1}" type="presOf" srcId="{91E17990-1B36-4882-9547-0AB35B157D7D}" destId="{D0C07292-0D04-4CC4-B4A2-01F7C0FDE2D2}" srcOrd="0" destOrd="0" presId="urn:microsoft.com/office/officeart/2005/8/layout/hList1"/>
    <dgm:cxn modelId="{1DCF04CF-29D9-4F22-BDEF-2B76F2CFF42C}" type="presOf" srcId="{C38C1299-EF6D-4824-9BEE-0558F2CDDF7C}" destId="{1E8DA66C-F1E4-406A-95DB-2ADB228D16C7}" srcOrd="0" destOrd="0" presId="urn:microsoft.com/office/officeart/2005/8/layout/hList1"/>
    <dgm:cxn modelId="{C3FDB3B5-7711-48F3-A9D8-34691CE53BEA}" srcId="{9187F990-89D1-425D-B2B1-96F78F83EC0D}" destId="{EF52BE60-D87E-4787-ACD7-0082DC3B7285}" srcOrd="0" destOrd="0" parTransId="{6AC32FE1-7178-4542-A331-C31FF79A914C}" sibTransId="{7E3BD09E-DDE7-4F78-B992-72589D095391}"/>
    <dgm:cxn modelId="{CEFAC625-F9A7-460B-A776-4CB5A1BD7580}" type="presOf" srcId="{B772A1BA-20A0-4DAE-AAE9-3D73CA6A16EF}" destId="{854D64B1-368B-4A61-A48D-50C68040DE27}" srcOrd="0" destOrd="0" presId="urn:microsoft.com/office/officeart/2005/8/layout/hList1"/>
    <dgm:cxn modelId="{8AF764E8-5C65-4B00-959E-6CDBE4297F88}" srcId="{91E17990-1B36-4882-9547-0AB35B157D7D}" destId="{9187F990-89D1-425D-B2B1-96F78F83EC0D}" srcOrd="1" destOrd="0" parTransId="{E4EEB799-1215-4799-B8A5-FE1982A827AF}" sibTransId="{9A8F5D54-9D82-4ECF-BCF3-9DE2BD6B125F}"/>
    <dgm:cxn modelId="{2D78BA47-7BB5-4B5C-97D5-8F5872F9A41C}" type="presOf" srcId="{08F25F2E-CE35-4023-84C0-3F4BA5D293B7}" destId="{1E8DA66C-F1E4-406A-95DB-2ADB228D16C7}" srcOrd="0" destOrd="2" presId="urn:microsoft.com/office/officeart/2005/8/layout/hList1"/>
    <dgm:cxn modelId="{AEE361FC-9D3C-4226-90BA-40A0D8810A40}" srcId="{91E17990-1B36-4882-9547-0AB35B157D7D}" destId="{B772A1BA-20A0-4DAE-AAE9-3D73CA6A16EF}" srcOrd="0" destOrd="0" parTransId="{58099CFC-C6C9-481F-90AA-A95028687CB8}" sibTransId="{9B34DE0D-4FFD-44C7-9EB4-A44DEC4135A6}"/>
    <dgm:cxn modelId="{2FC239D4-8CD6-46C1-9D5E-A971F4BC1D77}" type="presOf" srcId="{C872B7DB-D280-4A5B-A044-868D7B68E09B}" destId="{1E8DA66C-F1E4-406A-95DB-2ADB228D16C7}" srcOrd="0" destOrd="1" presId="urn:microsoft.com/office/officeart/2005/8/layout/hList1"/>
    <dgm:cxn modelId="{7587ACEA-5F3B-4B1A-83A7-4801A2B36849}" srcId="{B772A1BA-20A0-4DAE-AAE9-3D73CA6A16EF}" destId="{C872B7DB-D280-4A5B-A044-868D7B68E09B}" srcOrd="1" destOrd="0" parTransId="{0C00FFAF-D812-4224-B733-D4546CA47A73}" sibTransId="{F25FFD7D-D856-42BF-A066-AEEB31A7C7A7}"/>
    <dgm:cxn modelId="{B5B457ED-C6BE-4DDB-B38A-E6B4BED9B995}" type="presOf" srcId="{9187F990-89D1-425D-B2B1-96F78F83EC0D}" destId="{BBF4D3C0-2DEE-46A2-BCD0-D9DCDFEE486C}" srcOrd="0" destOrd="0" presId="urn:microsoft.com/office/officeart/2005/8/layout/hList1"/>
    <dgm:cxn modelId="{11B170FA-ABFD-45F0-9C6A-3219B6599FEF}" type="presOf" srcId="{2496CA23-B3FF-4F65-91FF-BF29B322FC56}" destId="{BD52AD3B-B31A-4386-AE3B-6D0487278EAB}" srcOrd="0" destOrd="2" presId="urn:microsoft.com/office/officeart/2005/8/layout/hList1"/>
    <dgm:cxn modelId="{83E1F1FA-8F40-48CB-9289-818F5387BF38}" type="presOf" srcId="{EF52BE60-D87E-4787-ACD7-0082DC3B7285}" destId="{BD52AD3B-B31A-4386-AE3B-6D0487278EAB}" srcOrd="0" destOrd="0" presId="urn:microsoft.com/office/officeart/2005/8/layout/hList1"/>
    <dgm:cxn modelId="{9A537A3D-039D-4976-88DF-13C05EF29F0D}" type="presOf" srcId="{DC425323-1F2A-4120-B88C-2CDD559FF9C6}" destId="{BD52AD3B-B31A-4386-AE3B-6D0487278EAB}" srcOrd="0" destOrd="1" presId="urn:microsoft.com/office/officeart/2005/8/layout/hList1"/>
    <dgm:cxn modelId="{5AB868BB-684B-4976-892F-4E5CA7F58F47}" srcId="{9187F990-89D1-425D-B2B1-96F78F83EC0D}" destId="{2496CA23-B3FF-4F65-91FF-BF29B322FC56}" srcOrd="2" destOrd="0" parTransId="{ADB102C4-D182-46A5-9878-62352ED2808A}" sibTransId="{9D4C903D-094D-4B58-A731-3F44F9FC46DB}"/>
    <dgm:cxn modelId="{66CCF02B-EBAC-4530-BE0F-ABFE4A30805A}" srcId="{B772A1BA-20A0-4DAE-AAE9-3D73CA6A16EF}" destId="{08F25F2E-CE35-4023-84C0-3F4BA5D293B7}" srcOrd="2" destOrd="0" parTransId="{E7386F7E-02B6-4225-B2D0-A3A6BE8A9965}" sibTransId="{0EA42ACF-4C63-4F89-B6AE-B249F1EBC6E1}"/>
    <dgm:cxn modelId="{25F8CDE6-5764-49E5-9CB4-3E7A30065A21}" type="presParOf" srcId="{D0C07292-0D04-4CC4-B4A2-01F7C0FDE2D2}" destId="{4BE3F5B8-F767-4D9C-9B91-F36AACDCD055}" srcOrd="0" destOrd="0" presId="urn:microsoft.com/office/officeart/2005/8/layout/hList1"/>
    <dgm:cxn modelId="{050B6EB7-E2AF-4E03-9B7F-2CC375F44639}" type="presParOf" srcId="{4BE3F5B8-F767-4D9C-9B91-F36AACDCD055}" destId="{854D64B1-368B-4A61-A48D-50C68040DE27}" srcOrd="0" destOrd="0" presId="urn:microsoft.com/office/officeart/2005/8/layout/hList1"/>
    <dgm:cxn modelId="{8E1A9566-624A-44FE-9E52-EE78BE8A4113}" type="presParOf" srcId="{4BE3F5B8-F767-4D9C-9B91-F36AACDCD055}" destId="{1E8DA66C-F1E4-406A-95DB-2ADB228D16C7}" srcOrd="1" destOrd="0" presId="urn:microsoft.com/office/officeart/2005/8/layout/hList1"/>
    <dgm:cxn modelId="{BC5FFE5F-CF8B-41B6-AA1E-4D1EC3BBDAEA}" type="presParOf" srcId="{D0C07292-0D04-4CC4-B4A2-01F7C0FDE2D2}" destId="{E2DD084C-B9D2-4181-97E8-A4EBC6190008}" srcOrd="1" destOrd="0" presId="urn:microsoft.com/office/officeart/2005/8/layout/hList1"/>
    <dgm:cxn modelId="{4BFEB5B0-C1E5-4F7B-BBA7-A0D53CC59ACB}" type="presParOf" srcId="{D0C07292-0D04-4CC4-B4A2-01F7C0FDE2D2}" destId="{DBFF0C25-5524-4867-9C26-6F23A7108B99}" srcOrd="2" destOrd="0" presId="urn:microsoft.com/office/officeart/2005/8/layout/hList1"/>
    <dgm:cxn modelId="{63BB0D45-BCC6-4688-97CA-19D7590A4959}" type="presParOf" srcId="{DBFF0C25-5524-4867-9C26-6F23A7108B99}" destId="{BBF4D3C0-2DEE-46A2-BCD0-D9DCDFEE486C}" srcOrd="0" destOrd="0" presId="urn:microsoft.com/office/officeart/2005/8/layout/hList1"/>
    <dgm:cxn modelId="{9AEB0A5B-C307-415C-94EB-52BC9B684B8E}" type="presParOf" srcId="{DBFF0C25-5524-4867-9C26-6F23A7108B99}" destId="{BD52AD3B-B31A-4386-AE3B-6D0487278EAB}" srcOrd="1" destOrd="0" presId="urn:microsoft.com/office/officeart/2005/8/layout/hList1"/>
  </dgm:cxnLst>
  <dgm:bg/>
  <dgm:whole/>
</dgm:dataModel>
</file>

<file path=ppt/diagrams/data2.xml><?xml version="1.0" encoding="utf-8"?>
<dgm:dataModel xmlns:dgm="http://schemas.openxmlformats.org/drawingml/2006/diagram" xmlns:a="http://schemas.openxmlformats.org/drawingml/2006/main">
  <dgm:ptLst>
    <dgm:pt modelId="{54FA3628-6233-4DA5-8FDD-8B69F989751C}" type="doc">
      <dgm:prSet loTypeId="urn:microsoft.com/office/officeart/2005/8/layout/vProcess5" loCatId="process" qsTypeId="urn:microsoft.com/office/officeart/2005/8/quickstyle/simple1#2" qsCatId="simple" csTypeId="urn:microsoft.com/office/officeart/2005/8/colors/colorful1#1" csCatId="colorful"/>
      <dgm:spPr/>
      <dgm:t>
        <a:bodyPr/>
        <a:lstStyle/>
        <a:p>
          <a:endParaRPr lang="en-US"/>
        </a:p>
      </dgm:t>
    </dgm:pt>
    <dgm:pt modelId="{F9109CEE-85E5-4371-AFCD-C063DA6FB5D6}">
      <dgm:prSet/>
      <dgm:spPr/>
      <dgm:t>
        <a:bodyPr/>
        <a:lstStyle/>
        <a:p>
          <a:pPr rtl="0"/>
          <a:r>
            <a:rPr lang="en-US" b="0" dirty="0" smtClean="0"/>
            <a:t>Identify key businesses (strategic business units, or SBUs) that make up the company</a:t>
          </a:r>
          <a:endParaRPr lang="en-US" dirty="0"/>
        </a:p>
      </dgm:t>
    </dgm:pt>
    <dgm:pt modelId="{C60D8882-C564-4F03-8FEC-64A6ADEAB528}" type="parTrans" cxnId="{FE9195CB-EAF6-42F3-A8D4-B64224C426A4}">
      <dgm:prSet/>
      <dgm:spPr/>
      <dgm:t>
        <a:bodyPr/>
        <a:lstStyle/>
        <a:p>
          <a:endParaRPr lang="en-US"/>
        </a:p>
      </dgm:t>
    </dgm:pt>
    <dgm:pt modelId="{C4255272-8D9F-49A6-AA6F-42CF44F12DEB}" type="sibTrans" cxnId="{FE9195CB-EAF6-42F3-A8D4-B64224C426A4}">
      <dgm:prSet/>
      <dgm:spPr/>
      <dgm:t>
        <a:bodyPr/>
        <a:lstStyle/>
        <a:p>
          <a:endParaRPr lang="en-US" dirty="0"/>
        </a:p>
      </dgm:t>
    </dgm:pt>
    <dgm:pt modelId="{FD0FEACE-0AA0-4EE8-98D0-CB3DAC3B2672}">
      <dgm:prSet/>
      <dgm:spPr/>
      <dgm:t>
        <a:bodyPr/>
        <a:lstStyle/>
        <a:p>
          <a:pPr rtl="0"/>
          <a:r>
            <a:rPr lang="en-US" b="0" dirty="0" smtClean="0"/>
            <a:t>Assess the attractiveness of its various SBUs</a:t>
          </a:r>
          <a:endParaRPr lang="en-US" dirty="0"/>
        </a:p>
      </dgm:t>
    </dgm:pt>
    <dgm:pt modelId="{B1501C9C-C411-4EF5-9363-AABC7E2CE156}" type="parTrans" cxnId="{E4E99D37-893E-4874-8F37-5F4DB0D961D5}">
      <dgm:prSet/>
      <dgm:spPr/>
      <dgm:t>
        <a:bodyPr/>
        <a:lstStyle/>
        <a:p>
          <a:endParaRPr lang="en-US"/>
        </a:p>
      </dgm:t>
    </dgm:pt>
    <dgm:pt modelId="{1255F01E-F233-4826-9CEC-21E9C0CD5F85}" type="sibTrans" cxnId="{E4E99D37-893E-4874-8F37-5F4DB0D961D5}">
      <dgm:prSet/>
      <dgm:spPr/>
      <dgm:t>
        <a:bodyPr/>
        <a:lstStyle/>
        <a:p>
          <a:endParaRPr lang="en-US" dirty="0"/>
        </a:p>
      </dgm:t>
    </dgm:pt>
    <dgm:pt modelId="{BDD98B2D-6DF1-48C9-B4AC-2422260E8865}">
      <dgm:prSet/>
      <dgm:spPr/>
      <dgm:t>
        <a:bodyPr/>
        <a:lstStyle/>
        <a:p>
          <a:pPr rtl="0"/>
          <a:r>
            <a:rPr lang="en-US" b="0" dirty="0" smtClean="0">
              <a:solidFill>
                <a:schemeClr val="bg1">
                  <a:lumMod val="75000"/>
                </a:schemeClr>
              </a:solidFill>
            </a:rPr>
            <a:t>Decide how much support each SBU deserves</a:t>
          </a:r>
          <a:endParaRPr lang="en-US" dirty="0">
            <a:solidFill>
              <a:schemeClr val="bg1">
                <a:lumMod val="75000"/>
              </a:schemeClr>
            </a:solidFill>
          </a:endParaRPr>
        </a:p>
      </dgm:t>
    </dgm:pt>
    <dgm:pt modelId="{B50789A5-F093-46AE-BB52-7CEC276167AF}" type="parTrans" cxnId="{270D09D5-A514-47F2-92F7-0DB9E48FC7FA}">
      <dgm:prSet/>
      <dgm:spPr/>
      <dgm:t>
        <a:bodyPr/>
        <a:lstStyle/>
        <a:p>
          <a:endParaRPr lang="en-US"/>
        </a:p>
      </dgm:t>
    </dgm:pt>
    <dgm:pt modelId="{1655FC25-E65F-4586-AF06-29AE5FAFD7B7}" type="sibTrans" cxnId="{270D09D5-A514-47F2-92F7-0DB9E48FC7FA}">
      <dgm:prSet/>
      <dgm:spPr/>
      <dgm:t>
        <a:bodyPr/>
        <a:lstStyle/>
        <a:p>
          <a:endParaRPr lang="en-US"/>
        </a:p>
      </dgm:t>
    </dgm:pt>
    <dgm:pt modelId="{7B09A424-8C71-4FCB-B7CD-2BE6BC566C85}" type="pres">
      <dgm:prSet presAssocID="{54FA3628-6233-4DA5-8FDD-8B69F989751C}" presName="outerComposite" presStyleCnt="0">
        <dgm:presLayoutVars>
          <dgm:chMax val="5"/>
          <dgm:dir/>
          <dgm:resizeHandles val="exact"/>
        </dgm:presLayoutVars>
      </dgm:prSet>
      <dgm:spPr/>
      <dgm:t>
        <a:bodyPr/>
        <a:lstStyle/>
        <a:p>
          <a:endParaRPr lang="en-US"/>
        </a:p>
      </dgm:t>
    </dgm:pt>
    <dgm:pt modelId="{1BC3BA27-0C63-4FAF-A75B-14EC409124E3}" type="pres">
      <dgm:prSet presAssocID="{54FA3628-6233-4DA5-8FDD-8B69F989751C}" presName="dummyMaxCanvas" presStyleCnt="0">
        <dgm:presLayoutVars/>
      </dgm:prSet>
      <dgm:spPr/>
    </dgm:pt>
    <dgm:pt modelId="{474BC054-4A48-4384-B388-55B3B8C66D66}" type="pres">
      <dgm:prSet presAssocID="{54FA3628-6233-4DA5-8FDD-8B69F989751C}" presName="ThreeNodes_1" presStyleLbl="node1" presStyleIdx="0" presStyleCnt="3">
        <dgm:presLayoutVars>
          <dgm:bulletEnabled val="1"/>
        </dgm:presLayoutVars>
      </dgm:prSet>
      <dgm:spPr/>
      <dgm:t>
        <a:bodyPr/>
        <a:lstStyle/>
        <a:p>
          <a:endParaRPr lang="en-US"/>
        </a:p>
      </dgm:t>
    </dgm:pt>
    <dgm:pt modelId="{DF9EBD3E-B122-4754-9E37-5D4DC2A2CA46}" type="pres">
      <dgm:prSet presAssocID="{54FA3628-6233-4DA5-8FDD-8B69F989751C}" presName="ThreeNodes_2" presStyleLbl="node1" presStyleIdx="1" presStyleCnt="3">
        <dgm:presLayoutVars>
          <dgm:bulletEnabled val="1"/>
        </dgm:presLayoutVars>
      </dgm:prSet>
      <dgm:spPr/>
      <dgm:t>
        <a:bodyPr/>
        <a:lstStyle/>
        <a:p>
          <a:endParaRPr lang="en-US"/>
        </a:p>
      </dgm:t>
    </dgm:pt>
    <dgm:pt modelId="{12293353-82A9-4758-B571-62293C7C5D86}" type="pres">
      <dgm:prSet presAssocID="{54FA3628-6233-4DA5-8FDD-8B69F989751C}" presName="ThreeNodes_3" presStyleLbl="node1" presStyleIdx="2" presStyleCnt="3">
        <dgm:presLayoutVars>
          <dgm:bulletEnabled val="1"/>
        </dgm:presLayoutVars>
      </dgm:prSet>
      <dgm:spPr/>
      <dgm:t>
        <a:bodyPr/>
        <a:lstStyle/>
        <a:p>
          <a:endParaRPr lang="en-US"/>
        </a:p>
      </dgm:t>
    </dgm:pt>
    <dgm:pt modelId="{1080D2A0-7743-45D9-98E9-7AABB09FB232}" type="pres">
      <dgm:prSet presAssocID="{54FA3628-6233-4DA5-8FDD-8B69F989751C}" presName="ThreeConn_1-2" presStyleLbl="fgAccFollowNode1" presStyleIdx="0" presStyleCnt="2">
        <dgm:presLayoutVars>
          <dgm:bulletEnabled val="1"/>
        </dgm:presLayoutVars>
      </dgm:prSet>
      <dgm:spPr/>
      <dgm:t>
        <a:bodyPr/>
        <a:lstStyle/>
        <a:p>
          <a:endParaRPr lang="en-US"/>
        </a:p>
      </dgm:t>
    </dgm:pt>
    <dgm:pt modelId="{374BBDB2-766E-4E09-874A-FE2D6EB9E71D}" type="pres">
      <dgm:prSet presAssocID="{54FA3628-6233-4DA5-8FDD-8B69F989751C}" presName="ThreeConn_2-3" presStyleLbl="fgAccFollowNode1" presStyleIdx="1" presStyleCnt="2">
        <dgm:presLayoutVars>
          <dgm:bulletEnabled val="1"/>
        </dgm:presLayoutVars>
      </dgm:prSet>
      <dgm:spPr/>
      <dgm:t>
        <a:bodyPr/>
        <a:lstStyle/>
        <a:p>
          <a:endParaRPr lang="en-US"/>
        </a:p>
      </dgm:t>
    </dgm:pt>
    <dgm:pt modelId="{91253C3E-6959-4667-A7AF-460795C7BBB1}" type="pres">
      <dgm:prSet presAssocID="{54FA3628-6233-4DA5-8FDD-8B69F989751C}" presName="ThreeNodes_1_text" presStyleLbl="node1" presStyleIdx="2" presStyleCnt="3">
        <dgm:presLayoutVars>
          <dgm:bulletEnabled val="1"/>
        </dgm:presLayoutVars>
      </dgm:prSet>
      <dgm:spPr/>
      <dgm:t>
        <a:bodyPr/>
        <a:lstStyle/>
        <a:p>
          <a:endParaRPr lang="en-US"/>
        </a:p>
      </dgm:t>
    </dgm:pt>
    <dgm:pt modelId="{AA27A1BC-64D0-4EDD-B07C-822AAB606D37}" type="pres">
      <dgm:prSet presAssocID="{54FA3628-6233-4DA5-8FDD-8B69F989751C}" presName="ThreeNodes_2_text" presStyleLbl="node1" presStyleIdx="2" presStyleCnt="3">
        <dgm:presLayoutVars>
          <dgm:bulletEnabled val="1"/>
        </dgm:presLayoutVars>
      </dgm:prSet>
      <dgm:spPr/>
      <dgm:t>
        <a:bodyPr/>
        <a:lstStyle/>
        <a:p>
          <a:endParaRPr lang="en-US"/>
        </a:p>
      </dgm:t>
    </dgm:pt>
    <dgm:pt modelId="{11F5CBEA-8A9C-4BDA-97A3-F447C8A5AAA2}" type="pres">
      <dgm:prSet presAssocID="{54FA3628-6233-4DA5-8FDD-8B69F989751C}" presName="ThreeNodes_3_text" presStyleLbl="node1" presStyleIdx="2" presStyleCnt="3">
        <dgm:presLayoutVars>
          <dgm:bulletEnabled val="1"/>
        </dgm:presLayoutVars>
      </dgm:prSet>
      <dgm:spPr/>
      <dgm:t>
        <a:bodyPr/>
        <a:lstStyle/>
        <a:p>
          <a:endParaRPr lang="en-US"/>
        </a:p>
      </dgm:t>
    </dgm:pt>
  </dgm:ptLst>
  <dgm:cxnLst>
    <dgm:cxn modelId="{057152D6-506A-4462-A9F6-B1F7513F7DE9}" type="presOf" srcId="{1255F01E-F233-4826-9CEC-21E9C0CD5F85}" destId="{374BBDB2-766E-4E09-874A-FE2D6EB9E71D}" srcOrd="0" destOrd="0" presId="urn:microsoft.com/office/officeart/2005/8/layout/vProcess5"/>
    <dgm:cxn modelId="{68520072-793E-4F87-BC3F-09B63F192CD3}" type="presOf" srcId="{BDD98B2D-6DF1-48C9-B4AC-2422260E8865}" destId="{12293353-82A9-4758-B571-62293C7C5D86}" srcOrd="0" destOrd="0" presId="urn:microsoft.com/office/officeart/2005/8/layout/vProcess5"/>
    <dgm:cxn modelId="{1CF097C8-223D-48D9-83A1-6174F191136E}" type="presOf" srcId="{54FA3628-6233-4DA5-8FDD-8B69F989751C}" destId="{7B09A424-8C71-4FCB-B7CD-2BE6BC566C85}" srcOrd="0" destOrd="0" presId="urn:microsoft.com/office/officeart/2005/8/layout/vProcess5"/>
    <dgm:cxn modelId="{FE9195CB-EAF6-42F3-A8D4-B64224C426A4}" srcId="{54FA3628-6233-4DA5-8FDD-8B69F989751C}" destId="{F9109CEE-85E5-4371-AFCD-C063DA6FB5D6}" srcOrd="0" destOrd="0" parTransId="{C60D8882-C564-4F03-8FEC-64A6ADEAB528}" sibTransId="{C4255272-8D9F-49A6-AA6F-42CF44F12DEB}"/>
    <dgm:cxn modelId="{270D09D5-A514-47F2-92F7-0DB9E48FC7FA}" srcId="{54FA3628-6233-4DA5-8FDD-8B69F989751C}" destId="{BDD98B2D-6DF1-48C9-B4AC-2422260E8865}" srcOrd="2" destOrd="0" parTransId="{B50789A5-F093-46AE-BB52-7CEC276167AF}" sibTransId="{1655FC25-E65F-4586-AF06-29AE5FAFD7B7}"/>
    <dgm:cxn modelId="{0E92A9C9-9CAA-4719-B455-2B9051D7967B}" type="presOf" srcId="{FD0FEACE-0AA0-4EE8-98D0-CB3DAC3B2672}" destId="{DF9EBD3E-B122-4754-9E37-5D4DC2A2CA46}" srcOrd="0" destOrd="0" presId="urn:microsoft.com/office/officeart/2005/8/layout/vProcess5"/>
    <dgm:cxn modelId="{6EBBEAC7-F55B-4B46-B029-EFEDC619D288}" type="presOf" srcId="{C4255272-8D9F-49A6-AA6F-42CF44F12DEB}" destId="{1080D2A0-7743-45D9-98E9-7AABB09FB232}" srcOrd="0" destOrd="0" presId="urn:microsoft.com/office/officeart/2005/8/layout/vProcess5"/>
    <dgm:cxn modelId="{CF2D08E2-E2FF-4C10-BC4B-FD8FE2D1D994}" type="presOf" srcId="{FD0FEACE-0AA0-4EE8-98D0-CB3DAC3B2672}" destId="{AA27A1BC-64D0-4EDD-B07C-822AAB606D37}" srcOrd="1" destOrd="0" presId="urn:microsoft.com/office/officeart/2005/8/layout/vProcess5"/>
    <dgm:cxn modelId="{E4E99D37-893E-4874-8F37-5F4DB0D961D5}" srcId="{54FA3628-6233-4DA5-8FDD-8B69F989751C}" destId="{FD0FEACE-0AA0-4EE8-98D0-CB3DAC3B2672}" srcOrd="1" destOrd="0" parTransId="{B1501C9C-C411-4EF5-9363-AABC7E2CE156}" sibTransId="{1255F01E-F233-4826-9CEC-21E9C0CD5F85}"/>
    <dgm:cxn modelId="{53CA9E81-B99F-43A6-8863-5E29C0FAB67E}" type="presOf" srcId="{BDD98B2D-6DF1-48C9-B4AC-2422260E8865}" destId="{11F5CBEA-8A9C-4BDA-97A3-F447C8A5AAA2}" srcOrd="1" destOrd="0" presId="urn:microsoft.com/office/officeart/2005/8/layout/vProcess5"/>
    <dgm:cxn modelId="{01ACADB4-9289-4EE6-B971-5A9F4003768E}" type="presOf" srcId="{F9109CEE-85E5-4371-AFCD-C063DA6FB5D6}" destId="{474BC054-4A48-4384-B388-55B3B8C66D66}" srcOrd="0" destOrd="0" presId="urn:microsoft.com/office/officeart/2005/8/layout/vProcess5"/>
    <dgm:cxn modelId="{6FE86E51-4D26-4D96-8F22-C64D962E3586}" type="presOf" srcId="{F9109CEE-85E5-4371-AFCD-C063DA6FB5D6}" destId="{91253C3E-6959-4667-A7AF-460795C7BBB1}" srcOrd="1" destOrd="0" presId="urn:microsoft.com/office/officeart/2005/8/layout/vProcess5"/>
    <dgm:cxn modelId="{B979BB29-81D0-4942-917D-5E360F27D960}" type="presParOf" srcId="{7B09A424-8C71-4FCB-B7CD-2BE6BC566C85}" destId="{1BC3BA27-0C63-4FAF-A75B-14EC409124E3}" srcOrd="0" destOrd="0" presId="urn:microsoft.com/office/officeart/2005/8/layout/vProcess5"/>
    <dgm:cxn modelId="{EC5C1D23-1914-4883-8A3B-11023AFA971A}" type="presParOf" srcId="{7B09A424-8C71-4FCB-B7CD-2BE6BC566C85}" destId="{474BC054-4A48-4384-B388-55B3B8C66D66}" srcOrd="1" destOrd="0" presId="urn:microsoft.com/office/officeart/2005/8/layout/vProcess5"/>
    <dgm:cxn modelId="{98DF8CF5-1B0D-4371-B960-FF0A9677D05A}" type="presParOf" srcId="{7B09A424-8C71-4FCB-B7CD-2BE6BC566C85}" destId="{DF9EBD3E-B122-4754-9E37-5D4DC2A2CA46}" srcOrd="2" destOrd="0" presId="urn:microsoft.com/office/officeart/2005/8/layout/vProcess5"/>
    <dgm:cxn modelId="{DCBE4A60-4122-4EB6-9418-F73C51B6255A}" type="presParOf" srcId="{7B09A424-8C71-4FCB-B7CD-2BE6BC566C85}" destId="{12293353-82A9-4758-B571-62293C7C5D86}" srcOrd="3" destOrd="0" presId="urn:microsoft.com/office/officeart/2005/8/layout/vProcess5"/>
    <dgm:cxn modelId="{B25B4A74-A933-4448-A297-218A18AB5D04}" type="presParOf" srcId="{7B09A424-8C71-4FCB-B7CD-2BE6BC566C85}" destId="{1080D2A0-7743-45D9-98E9-7AABB09FB232}" srcOrd="4" destOrd="0" presId="urn:microsoft.com/office/officeart/2005/8/layout/vProcess5"/>
    <dgm:cxn modelId="{D5837773-1DF0-4C14-B870-33792971FBC7}" type="presParOf" srcId="{7B09A424-8C71-4FCB-B7CD-2BE6BC566C85}" destId="{374BBDB2-766E-4E09-874A-FE2D6EB9E71D}" srcOrd="5" destOrd="0" presId="urn:microsoft.com/office/officeart/2005/8/layout/vProcess5"/>
    <dgm:cxn modelId="{020B95C8-6A85-44D6-B0B9-3BC47CEEC7A3}" type="presParOf" srcId="{7B09A424-8C71-4FCB-B7CD-2BE6BC566C85}" destId="{91253C3E-6959-4667-A7AF-460795C7BBB1}" srcOrd="6" destOrd="0" presId="urn:microsoft.com/office/officeart/2005/8/layout/vProcess5"/>
    <dgm:cxn modelId="{96F02D3C-4B67-4ADB-AF92-F9C63AD17A8C}" type="presParOf" srcId="{7B09A424-8C71-4FCB-B7CD-2BE6BC566C85}" destId="{AA27A1BC-64D0-4EDD-B07C-822AAB606D37}" srcOrd="7" destOrd="0" presId="urn:microsoft.com/office/officeart/2005/8/layout/vProcess5"/>
    <dgm:cxn modelId="{98011A5A-3F40-4A43-B030-5BC277444496}" type="presParOf" srcId="{7B09A424-8C71-4FCB-B7CD-2BE6BC566C85}" destId="{11F5CBEA-8A9C-4BDA-97A3-F447C8A5AAA2}" srcOrd="8" destOrd="0" presId="urn:microsoft.com/office/officeart/2005/8/layout/vProcess5"/>
  </dgm:cxnLst>
  <dgm:bg/>
  <dgm:whole/>
</dgm:dataModel>
</file>

<file path=ppt/diagrams/data3.xml><?xml version="1.0" encoding="utf-8"?>
<dgm:dataModel xmlns:dgm="http://schemas.openxmlformats.org/drawingml/2006/diagram" xmlns:a="http://schemas.openxmlformats.org/drawingml/2006/main">
  <dgm:ptLst>
    <dgm:pt modelId="{75628C88-643F-4E8C-9C36-8D3E536B30AE}" type="doc">
      <dgm:prSet loTypeId="urn:microsoft.com/office/officeart/2005/8/layout/matrix3" loCatId="matrix" qsTypeId="urn:microsoft.com/office/officeart/2005/8/quickstyle/simple1#3" qsCatId="simple" csTypeId="urn:microsoft.com/office/officeart/2005/8/colors/colorful1#2" csCatId="colorful" phldr="1"/>
      <dgm:spPr/>
      <dgm:t>
        <a:bodyPr/>
        <a:lstStyle/>
        <a:p>
          <a:endParaRPr lang="en-US"/>
        </a:p>
      </dgm:t>
    </dgm:pt>
    <dgm:pt modelId="{0ED7EDE9-5012-4D69-9CA8-3C26294BE86A}">
      <dgm:prSet custT="1"/>
      <dgm:spPr/>
      <dgm:t>
        <a:bodyPr/>
        <a:lstStyle/>
        <a:p>
          <a:pPr rtl="0"/>
          <a:r>
            <a:rPr lang="en-US" sz="1800" b="1" dirty="0" smtClean="0">
              <a:solidFill>
                <a:schemeClr val="tx1"/>
              </a:solidFill>
            </a:rPr>
            <a:t>Market penetration</a:t>
          </a:r>
          <a:endParaRPr lang="en-US" sz="1800" b="1" dirty="0">
            <a:solidFill>
              <a:schemeClr val="tx1"/>
            </a:solidFill>
          </a:endParaRPr>
        </a:p>
      </dgm:t>
    </dgm:pt>
    <dgm:pt modelId="{FF8999A9-5F1B-44A1-85B4-E8F9544DF6B7}" type="parTrans" cxnId="{BCBA0048-B95D-4317-8031-464B906CC14D}">
      <dgm:prSet/>
      <dgm:spPr/>
      <dgm:t>
        <a:bodyPr/>
        <a:lstStyle/>
        <a:p>
          <a:endParaRPr lang="en-US" sz="2400" b="1">
            <a:solidFill>
              <a:schemeClr val="tx1"/>
            </a:solidFill>
          </a:endParaRPr>
        </a:p>
      </dgm:t>
    </dgm:pt>
    <dgm:pt modelId="{A7F7A0F3-F41E-4808-B6F2-11936E56F604}" type="sibTrans" cxnId="{BCBA0048-B95D-4317-8031-464B906CC14D}">
      <dgm:prSet/>
      <dgm:spPr/>
      <dgm:t>
        <a:bodyPr/>
        <a:lstStyle/>
        <a:p>
          <a:endParaRPr lang="en-US" sz="2400" b="1">
            <a:solidFill>
              <a:schemeClr val="tx1"/>
            </a:solidFill>
          </a:endParaRPr>
        </a:p>
      </dgm:t>
    </dgm:pt>
    <dgm:pt modelId="{A083F92B-D7AB-4B00-9A3F-C3512099F085}">
      <dgm:prSet custT="1"/>
      <dgm:spPr/>
      <dgm:t>
        <a:bodyPr/>
        <a:lstStyle/>
        <a:p>
          <a:pPr rtl="0"/>
          <a:r>
            <a:rPr lang="en-US" sz="1800" b="1" dirty="0" smtClean="0">
              <a:solidFill>
                <a:schemeClr val="tx1"/>
              </a:solidFill>
            </a:rPr>
            <a:t>Market development</a:t>
          </a:r>
          <a:endParaRPr lang="en-US" sz="1800" b="1" dirty="0">
            <a:solidFill>
              <a:schemeClr val="tx1"/>
            </a:solidFill>
          </a:endParaRPr>
        </a:p>
      </dgm:t>
    </dgm:pt>
    <dgm:pt modelId="{B232D74F-1A8E-40D1-9B5D-FAC8F299DA4C}" type="parTrans" cxnId="{C79D119F-61AA-4A0C-80AF-D67AC3A33F5D}">
      <dgm:prSet/>
      <dgm:spPr/>
      <dgm:t>
        <a:bodyPr/>
        <a:lstStyle/>
        <a:p>
          <a:endParaRPr lang="en-US" sz="2400" b="1">
            <a:solidFill>
              <a:schemeClr val="tx1"/>
            </a:solidFill>
          </a:endParaRPr>
        </a:p>
      </dgm:t>
    </dgm:pt>
    <dgm:pt modelId="{66AA5AC5-CEE8-498E-9F88-60DCA5A71F78}" type="sibTrans" cxnId="{C79D119F-61AA-4A0C-80AF-D67AC3A33F5D}">
      <dgm:prSet/>
      <dgm:spPr/>
      <dgm:t>
        <a:bodyPr/>
        <a:lstStyle/>
        <a:p>
          <a:endParaRPr lang="en-US" sz="2400" b="1">
            <a:solidFill>
              <a:schemeClr val="tx1"/>
            </a:solidFill>
          </a:endParaRPr>
        </a:p>
      </dgm:t>
    </dgm:pt>
    <dgm:pt modelId="{DB0264A8-FE8E-4708-A748-8CA3D381CB92}">
      <dgm:prSet custT="1"/>
      <dgm:spPr/>
      <dgm:t>
        <a:bodyPr/>
        <a:lstStyle/>
        <a:p>
          <a:pPr rtl="0"/>
          <a:r>
            <a:rPr lang="en-US" sz="1800" b="1" dirty="0" smtClean="0">
              <a:solidFill>
                <a:srgbClr val="7030A0"/>
              </a:solidFill>
            </a:rPr>
            <a:t>Product development</a:t>
          </a:r>
          <a:endParaRPr lang="en-US" sz="1800" b="1" dirty="0">
            <a:solidFill>
              <a:srgbClr val="7030A0"/>
            </a:solidFill>
          </a:endParaRPr>
        </a:p>
      </dgm:t>
    </dgm:pt>
    <dgm:pt modelId="{90043E9B-6C8F-45BC-8D90-80E641539C3D}" type="parTrans" cxnId="{95E7ED30-DE18-4A31-890D-9FAFADC57093}">
      <dgm:prSet/>
      <dgm:spPr/>
      <dgm:t>
        <a:bodyPr/>
        <a:lstStyle/>
        <a:p>
          <a:endParaRPr lang="en-US" sz="2400" b="1">
            <a:solidFill>
              <a:schemeClr val="tx1"/>
            </a:solidFill>
          </a:endParaRPr>
        </a:p>
      </dgm:t>
    </dgm:pt>
    <dgm:pt modelId="{AB7F490A-B5FC-4426-AE3D-16C9D1A66B29}" type="sibTrans" cxnId="{95E7ED30-DE18-4A31-890D-9FAFADC57093}">
      <dgm:prSet/>
      <dgm:spPr/>
      <dgm:t>
        <a:bodyPr/>
        <a:lstStyle/>
        <a:p>
          <a:endParaRPr lang="en-US" sz="2400" b="1">
            <a:solidFill>
              <a:schemeClr val="tx1"/>
            </a:solidFill>
          </a:endParaRPr>
        </a:p>
      </dgm:t>
    </dgm:pt>
    <dgm:pt modelId="{D0A64C2B-D1E7-4686-9BAE-59B8BC2CDF28}">
      <dgm:prSet custT="1"/>
      <dgm:spPr/>
      <dgm:t>
        <a:bodyPr/>
        <a:lstStyle/>
        <a:p>
          <a:pPr rtl="0"/>
          <a:r>
            <a:rPr lang="en-US" sz="1800" b="1" dirty="0" smtClean="0">
              <a:solidFill>
                <a:schemeClr val="tx1"/>
              </a:solidFill>
            </a:rPr>
            <a:t>Diversification</a:t>
          </a:r>
          <a:endParaRPr lang="en-US" sz="1800" b="1" dirty="0">
            <a:solidFill>
              <a:schemeClr val="tx1"/>
            </a:solidFill>
          </a:endParaRPr>
        </a:p>
      </dgm:t>
    </dgm:pt>
    <dgm:pt modelId="{69078A5F-CACB-47D7-B798-1DA4F035BCED}" type="parTrans" cxnId="{2F5057B5-A647-4EC0-A701-49E98A8FDBBF}">
      <dgm:prSet/>
      <dgm:spPr/>
      <dgm:t>
        <a:bodyPr/>
        <a:lstStyle/>
        <a:p>
          <a:endParaRPr lang="en-US" sz="2400" b="1">
            <a:solidFill>
              <a:schemeClr val="tx1"/>
            </a:solidFill>
          </a:endParaRPr>
        </a:p>
      </dgm:t>
    </dgm:pt>
    <dgm:pt modelId="{33B99C5B-89DF-470C-9C79-63A884F44432}" type="sibTrans" cxnId="{2F5057B5-A647-4EC0-A701-49E98A8FDBBF}">
      <dgm:prSet/>
      <dgm:spPr/>
      <dgm:t>
        <a:bodyPr/>
        <a:lstStyle/>
        <a:p>
          <a:endParaRPr lang="en-US" sz="2400" b="1">
            <a:solidFill>
              <a:schemeClr val="tx1"/>
            </a:solidFill>
          </a:endParaRPr>
        </a:p>
      </dgm:t>
    </dgm:pt>
    <dgm:pt modelId="{5FA9F675-897F-43F6-B07B-23324D887795}" type="pres">
      <dgm:prSet presAssocID="{75628C88-643F-4E8C-9C36-8D3E536B30AE}" presName="matrix" presStyleCnt="0">
        <dgm:presLayoutVars>
          <dgm:chMax val="1"/>
          <dgm:dir/>
          <dgm:resizeHandles val="exact"/>
        </dgm:presLayoutVars>
      </dgm:prSet>
      <dgm:spPr/>
      <dgm:t>
        <a:bodyPr/>
        <a:lstStyle/>
        <a:p>
          <a:endParaRPr lang="en-US"/>
        </a:p>
      </dgm:t>
    </dgm:pt>
    <dgm:pt modelId="{9485A005-06D5-4935-B1C8-F6F07966C284}" type="pres">
      <dgm:prSet presAssocID="{75628C88-643F-4E8C-9C36-8D3E536B30AE}" presName="diamond" presStyleLbl="bgShp" presStyleIdx="0" presStyleCnt="1" custLinFactNeighborX="-18099" custLinFactNeighborY="5837"/>
      <dgm:spPr/>
    </dgm:pt>
    <dgm:pt modelId="{EE48A0A9-51AA-4F5D-96A8-5577D1AE73AC}" type="pres">
      <dgm:prSet presAssocID="{75628C88-643F-4E8C-9C36-8D3E536B30AE}" presName="quad1" presStyleLbl="node1" presStyleIdx="0" presStyleCnt="4" custScaleX="111820" custLinFactNeighborX="-9978">
        <dgm:presLayoutVars>
          <dgm:chMax val="0"/>
          <dgm:chPref val="0"/>
          <dgm:bulletEnabled val="1"/>
        </dgm:presLayoutVars>
      </dgm:prSet>
      <dgm:spPr/>
      <dgm:t>
        <a:bodyPr/>
        <a:lstStyle/>
        <a:p>
          <a:endParaRPr lang="en-US"/>
        </a:p>
      </dgm:t>
    </dgm:pt>
    <dgm:pt modelId="{E7704115-62E4-4853-B26F-ECEB3B39FD8C}" type="pres">
      <dgm:prSet presAssocID="{75628C88-643F-4E8C-9C36-8D3E536B30AE}" presName="quad2" presStyleLbl="node1" presStyleIdx="1" presStyleCnt="4" custScaleX="111821">
        <dgm:presLayoutVars>
          <dgm:chMax val="0"/>
          <dgm:chPref val="0"/>
          <dgm:bulletEnabled val="1"/>
        </dgm:presLayoutVars>
      </dgm:prSet>
      <dgm:spPr/>
      <dgm:t>
        <a:bodyPr/>
        <a:lstStyle/>
        <a:p>
          <a:endParaRPr lang="en-US"/>
        </a:p>
      </dgm:t>
    </dgm:pt>
    <dgm:pt modelId="{7FCF8F06-3605-43C2-BD96-1D744B969482}" type="pres">
      <dgm:prSet presAssocID="{75628C88-643F-4E8C-9C36-8D3E536B30AE}" presName="quad3" presStyleLbl="node1" presStyleIdx="2" presStyleCnt="4" custScaleX="111821" custLinFactNeighborX="-9978">
        <dgm:presLayoutVars>
          <dgm:chMax val="0"/>
          <dgm:chPref val="0"/>
          <dgm:bulletEnabled val="1"/>
        </dgm:presLayoutVars>
      </dgm:prSet>
      <dgm:spPr/>
      <dgm:t>
        <a:bodyPr/>
        <a:lstStyle/>
        <a:p>
          <a:endParaRPr lang="en-US"/>
        </a:p>
      </dgm:t>
    </dgm:pt>
    <dgm:pt modelId="{45FADDAC-5387-474D-9D7D-D95D0586A09C}" type="pres">
      <dgm:prSet presAssocID="{75628C88-643F-4E8C-9C36-8D3E536B30AE}" presName="quad4" presStyleLbl="node1" presStyleIdx="3" presStyleCnt="4" custScaleX="131777" custLinFactNeighborX="9978">
        <dgm:presLayoutVars>
          <dgm:chMax val="0"/>
          <dgm:chPref val="0"/>
          <dgm:bulletEnabled val="1"/>
        </dgm:presLayoutVars>
      </dgm:prSet>
      <dgm:spPr/>
      <dgm:t>
        <a:bodyPr/>
        <a:lstStyle/>
        <a:p>
          <a:endParaRPr lang="en-US"/>
        </a:p>
      </dgm:t>
    </dgm:pt>
  </dgm:ptLst>
  <dgm:cxnLst>
    <dgm:cxn modelId="{C79D119F-61AA-4A0C-80AF-D67AC3A33F5D}" srcId="{75628C88-643F-4E8C-9C36-8D3E536B30AE}" destId="{A083F92B-D7AB-4B00-9A3F-C3512099F085}" srcOrd="1" destOrd="0" parTransId="{B232D74F-1A8E-40D1-9B5D-FAC8F299DA4C}" sibTransId="{66AA5AC5-CEE8-498E-9F88-60DCA5A71F78}"/>
    <dgm:cxn modelId="{1CE3284D-4007-4210-A867-433381BEA8D1}" type="presOf" srcId="{D0A64C2B-D1E7-4686-9BAE-59B8BC2CDF28}" destId="{45FADDAC-5387-474D-9D7D-D95D0586A09C}" srcOrd="0" destOrd="0" presId="urn:microsoft.com/office/officeart/2005/8/layout/matrix3"/>
    <dgm:cxn modelId="{95E7ED30-DE18-4A31-890D-9FAFADC57093}" srcId="{75628C88-643F-4E8C-9C36-8D3E536B30AE}" destId="{DB0264A8-FE8E-4708-A748-8CA3D381CB92}" srcOrd="2" destOrd="0" parTransId="{90043E9B-6C8F-45BC-8D90-80E641539C3D}" sibTransId="{AB7F490A-B5FC-4426-AE3D-16C9D1A66B29}"/>
    <dgm:cxn modelId="{004C43B4-AB0D-482F-94DB-717AA30F063F}" type="presOf" srcId="{A083F92B-D7AB-4B00-9A3F-C3512099F085}" destId="{E7704115-62E4-4853-B26F-ECEB3B39FD8C}" srcOrd="0" destOrd="0" presId="urn:microsoft.com/office/officeart/2005/8/layout/matrix3"/>
    <dgm:cxn modelId="{4687DBB4-AADA-4478-95B2-06B227A3DF02}" type="presOf" srcId="{DB0264A8-FE8E-4708-A748-8CA3D381CB92}" destId="{7FCF8F06-3605-43C2-BD96-1D744B969482}" srcOrd="0" destOrd="0" presId="urn:microsoft.com/office/officeart/2005/8/layout/matrix3"/>
    <dgm:cxn modelId="{AB9B70C5-3F46-4A08-8BB5-E42F2EC14BE1}" type="presOf" srcId="{0ED7EDE9-5012-4D69-9CA8-3C26294BE86A}" destId="{EE48A0A9-51AA-4F5D-96A8-5577D1AE73AC}" srcOrd="0" destOrd="0" presId="urn:microsoft.com/office/officeart/2005/8/layout/matrix3"/>
    <dgm:cxn modelId="{BCBA0048-B95D-4317-8031-464B906CC14D}" srcId="{75628C88-643F-4E8C-9C36-8D3E536B30AE}" destId="{0ED7EDE9-5012-4D69-9CA8-3C26294BE86A}" srcOrd="0" destOrd="0" parTransId="{FF8999A9-5F1B-44A1-85B4-E8F9544DF6B7}" sibTransId="{A7F7A0F3-F41E-4808-B6F2-11936E56F604}"/>
    <dgm:cxn modelId="{2F5057B5-A647-4EC0-A701-49E98A8FDBBF}" srcId="{75628C88-643F-4E8C-9C36-8D3E536B30AE}" destId="{D0A64C2B-D1E7-4686-9BAE-59B8BC2CDF28}" srcOrd="3" destOrd="0" parTransId="{69078A5F-CACB-47D7-B798-1DA4F035BCED}" sibTransId="{33B99C5B-89DF-470C-9C79-63A884F44432}"/>
    <dgm:cxn modelId="{548B725A-EA16-40AC-8135-2E632880C215}" type="presOf" srcId="{75628C88-643F-4E8C-9C36-8D3E536B30AE}" destId="{5FA9F675-897F-43F6-B07B-23324D887795}" srcOrd="0" destOrd="0" presId="urn:microsoft.com/office/officeart/2005/8/layout/matrix3"/>
    <dgm:cxn modelId="{03C3BF79-1B56-447B-9A40-23D7D7B3C5F5}" type="presParOf" srcId="{5FA9F675-897F-43F6-B07B-23324D887795}" destId="{9485A005-06D5-4935-B1C8-F6F07966C284}" srcOrd="0" destOrd="0" presId="urn:microsoft.com/office/officeart/2005/8/layout/matrix3"/>
    <dgm:cxn modelId="{FAB22F22-2B5E-45A6-A469-5D860E10EB0F}" type="presParOf" srcId="{5FA9F675-897F-43F6-B07B-23324D887795}" destId="{EE48A0A9-51AA-4F5D-96A8-5577D1AE73AC}" srcOrd="1" destOrd="0" presId="urn:microsoft.com/office/officeart/2005/8/layout/matrix3"/>
    <dgm:cxn modelId="{96909BFE-8F75-4C83-87AE-F6C9FD956CE9}" type="presParOf" srcId="{5FA9F675-897F-43F6-B07B-23324D887795}" destId="{E7704115-62E4-4853-B26F-ECEB3B39FD8C}" srcOrd="2" destOrd="0" presId="urn:microsoft.com/office/officeart/2005/8/layout/matrix3"/>
    <dgm:cxn modelId="{D6DDBE6B-07B0-480D-A646-20BA5CBD5FA6}" type="presParOf" srcId="{5FA9F675-897F-43F6-B07B-23324D887795}" destId="{7FCF8F06-3605-43C2-BD96-1D744B969482}" srcOrd="3" destOrd="0" presId="urn:microsoft.com/office/officeart/2005/8/layout/matrix3"/>
    <dgm:cxn modelId="{61AEBCC0-86F9-45D4-8CE5-F681BAD05286}" type="presParOf" srcId="{5FA9F675-897F-43F6-B07B-23324D887795}" destId="{45FADDAC-5387-474D-9D7D-D95D0586A09C}" srcOrd="4" destOrd="0" presId="urn:microsoft.com/office/officeart/2005/8/layout/matrix3"/>
  </dgm:cxnLst>
  <dgm:bg/>
  <dgm:whole/>
</dgm:dataModel>
</file>

<file path=ppt/diagrams/layout1.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layout3.xml><?xml version="1.0" encoding="utf-8"?>
<dgm:layoutDef xmlns:dgm="http://schemas.openxmlformats.org/drawingml/2006/diagram" xmlns:a="http://schemas.openxmlformats.org/drawingml/2006/main" uniqueId="urn:microsoft.com/office/officeart/2005/8/layout/matrix3">
  <dgm:title val=""/>
  <dgm:desc val=""/>
  <dgm:catLst>
    <dgm:cat type="matrix" pri="1000"/>
    <dgm:cat type="convert" pri="18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0" destOrd="0"/>
        <dgm:cxn modelId="8" srcId="0" destId="4" srcOrd="1" destOrd="0"/>
      </dgm:cxnLst>
      <dgm:bg/>
      <dgm:whole/>
    </dgm:dataModel>
  </dgm:sampData>
  <dgm:styleData useDef="1">
    <dgm:dataModel>
      <dgm:ptLst/>
      <dgm:bg/>
      <dgm:whole/>
    </dgm:dataModel>
  </dgm:styleData>
  <dgm:clrData useDef="1">
    <dgm:dataModel>
      <dgm:ptLst/>
      <dgm:bg/>
      <dgm:whole/>
    </dgm:dataModel>
  </dgm:clrData>
  <dgm:layoutNode name="matrix">
    <dgm:varLst>
      <dgm:chMax val="1"/>
      <dgm:dir/>
      <dgm:resizeHandles val="exact"/>
    </dgm:varLst>
    <dgm:alg type="composite">
      <dgm:param type="ar" val="1"/>
    </dgm:alg>
    <dgm:shape xmlns:r="http://schemas.openxmlformats.org/officeDocument/2006/relationships" r:blip="">
      <dgm:adjLst/>
    </dgm:shape>
    <dgm:presOf/>
    <dgm:choose name="Name0">
      <dgm:if name="Name1" func="var" arg="dir" op="equ" val="norm">
        <dgm:constrLst>
          <dgm:constr type="w" for="ch" forName="diamond" refType="w"/>
          <dgm:constr type="h" for="ch" forName="diamond" refType="h"/>
          <dgm:constr type="w" for="ch" forName="quad1" refType="w" fact="0.39"/>
          <dgm:constr type="h" for="ch" forName="quad1" refType="h" fact="0.39"/>
          <dgm:constr type="ctrX" for="ch" forName="quad1" refType="w" fact="0.29"/>
          <dgm:constr type="ctrY" for="ch" forName="quad1" refType="h" fact="0.29"/>
          <dgm:constr type="w" for="ch" forName="quad2" refType="w" fact="0.39"/>
          <dgm:constr type="h" for="ch" forName="quad2" refType="h" fact="0.39"/>
          <dgm:constr type="ctrX" for="ch" forName="quad2" refType="w" fact="0.71"/>
          <dgm:constr type="ctrY" for="ch" forName="quad2" refType="h" fact="0.29"/>
          <dgm:constr type="w" for="ch" forName="quad3" refType="w" fact="0.39"/>
          <dgm:constr type="h" for="ch" forName="quad3" refType="h" fact="0.39"/>
          <dgm:constr type="ctrX" for="ch" forName="quad3" refType="w" fact="0.29"/>
          <dgm:constr type="ctrY" for="ch" forName="quad3" refType="h" fact="0.71"/>
          <dgm:constr type="w" for="ch" forName="quad4" refType="w" fact="0.39"/>
          <dgm:constr type="h" for="ch" forName="quad4" refType="h" fact="0.39"/>
          <dgm:constr type="ctrX" for="ch" forName="quad4" refType="w" fact="0.71"/>
          <dgm:constr type="ctrY" for="ch" forName="quad4" refType="h" fact="0.71"/>
          <dgm:constr type="primFontSz" for="des" ptType="node" op="equ" val="65"/>
        </dgm:constrLst>
      </dgm:if>
      <dgm:else name="Name2">
        <dgm:constrLst>
          <dgm:constr type="w" for="ch" forName="diamond" refType="w"/>
          <dgm:constr type="h" for="ch" forName="diamond" refType="h"/>
          <dgm:constr type="w" for="ch" forName="quad1" refType="w" fact="0.39"/>
          <dgm:constr type="h" for="ch" forName="quad1" refType="h" fact="0.39"/>
          <dgm:constr type="ctrX" for="ch" forName="quad1" refType="w" fact="0.71"/>
          <dgm:constr type="ctrY" for="ch" forName="quad1" refType="h" fact="0.29"/>
          <dgm:constr type="w" for="ch" forName="quad2" refType="w" fact="0.39"/>
          <dgm:constr type="h" for="ch" forName="quad2" refType="h" fact="0.39"/>
          <dgm:constr type="ctrX" for="ch" forName="quad2" refType="w" fact="0.29"/>
          <dgm:constr type="ctrY" for="ch" forName="quad2" refType="h" fact="0.29"/>
          <dgm:constr type="w" for="ch" forName="quad3" refType="w" fact="0.39"/>
          <dgm:constr type="h" for="ch" forName="quad3" refType="h" fact="0.39"/>
          <dgm:constr type="ctrX" for="ch" forName="quad3" refType="w" fact="0.71"/>
          <dgm:constr type="ctrY" for="ch" forName="quad3" refType="h" fact="0.71"/>
          <dgm:constr type="w" for="ch" forName="quad4" refType="w" fact="0.39"/>
          <dgm:constr type="h" for="ch" forName="quad4" refType="h" fact="0.39"/>
          <dgm:constr type="ctrX" for="ch" forName="quad4" refType="w" fact="0.29"/>
          <dgm:constr type="ctrY" for="ch" forName="quad4" refType="h" fact="0.71"/>
          <dgm:constr type="primFontSz" for="des" ptType="node" op="equ" val="65"/>
        </dgm:constrLst>
      </dgm:else>
    </dgm:choose>
    <dgm:ruleLst/>
    <dgm:choose name="Name3">
      <dgm:if name="Name4" axis="ch" ptType="node" func="cnt" op="gte" val="1">
        <dgm:layoutNode name="diamond" styleLbl="bgShp">
          <dgm:alg type="sp"/>
          <dgm:shape xmlns:r="http://schemas.openxmlformats.org/officeDocument/2006/relationships" type="diamond" r:blip="">
            <dgm:adjLst/>
          </dgm:shape>
          <dgm:presOf/>
          <dgm:constrLst>
            <dgm:constr type="w" refType="h" op="equ"/>
          </dgm:constrLst>
          <dgm:ruleLst/>
        </dgm:layoutNode>
        <dgm:layoutNode name="quad1">
          <dgm:varLst>
            <dgm:chMax val="0"/>
            <dgm:chPref val="0"/>
            <dgm:bulletEnabled val="1"/>
          </dgm:varLst>
          <dgm:alg type="tx"/>
          <dgm:shape xmlns:r="http://schemas.openxmlformats.org/officeDocument/2006/relationships" type="roundRect" r:blip="">
            <dgm:adjLst/>
          </dgm:shape>
          <dgm:presOf axis="ch desOrSelf" ptType="node node" st="1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quad2">
          <dgm:varLst>
            <dgm:chMax val="0"/>
            <dgm:chPref val="0"/>
            <dgm:bulletEnabled val="1"/>
          </dgm:varLst>
          <dgm:alg type="tx"/>
          <dgm:shape xmlns:r="http://schemas.openxmlformats.org/officeDocument/2006/relationships" type="roundRect" r:blip="">
            <dgm:adjLst/>
          </dgm:shape>
          <dgm:presOf axis="ch desOrSelf" ptType="node node" st="2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quad3">
          <dgm:varLst>
            <dgm:chMax val="0"/>
            <dgm:chPref val="0"/>
            <dgm:bulletEnabled val="1"/>
          </dgm:varLst>
          <dgm:alg type="tx"/>
          <dgm:shape xmlns:r="http://schemas.openxmlformats.org/officeDocument/2006/relationships" type="roundRect" r:blip="">
            <dgm:adjLst/>
          </dgm:shape>
          <dgm:presOf axis="ch desOrSelf" ptType="node node" st="3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quad4">
          <dgm:varLst>
            <dgm:chMax val="0"/>
            <dgm:chPref val="0"/>
            <dgm:bulletEnabled val="1"/>
          </dgm:varLst>
          <dgm:alg type="tx"/>
          <dgm:shape xmlns:r="http://schemas.openxmlformats.org/officeDocument/2006/relationships" type="roundRect" r:blip="">
            <dgm:adjLst/>
          </dgm:shape>
          <dgm:presOf axis="ch desOrSelf" ptType="node node" st="4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5"/>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2">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3">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wrap="square" lIns="91440" tIns="45720" rIns="91440" bIns="45720" numCol="1" anchor="t" anchorCtr="0" compatLnSpc="1">
            <a:prstTxWarp prst="textNoShape">
              <a:avLst/>
            </a:prstTxWarp>
          </a:bodyPr>
          <a:lstStyle>
            <a:lvl1pPr>
              <a:defRPr sz="1200" dirty="0">
                <a:latin typeface="Calibri" charset="0"/>
                <a:ea typeface="ヒラギノ角ゴ Pro W3" charset="-128"/>
                <a:cs typeface="+mn-cs"/>
              </a:defRPr>
            </a:lvl1pPr>
          </a:lstStyle>
          <a:p>
            <a:pPr>
              <a:defRPr/>
            </a:pPr>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wrap="square" lIns="91440" tIns="45720" rIns="91440" bIns="45720" numCol="1" anchor="t" anchorCtr="0" compatLnSpc="1">
            <a:prstTxWarp prst="textNoShape">
              <a:avLst/>
            </a:prstTxWarp>
          </a:bodyPr>
          <a:lstStyle>
            <a:lvl1pPr algn="r">
              <a:defRPr sz="1200">
                <a:latin typeface="Calibri" charset="0"/>
                <a:ea typeface="ヒラギノ角ゴ Pro W3" charset="-128"/>
                <a:cs typeface="+mn-cs"/>
              </a:defRPr>
            </a:lvl1pPr>
          </a:lstStyle>
          <a:p>
            <a:pPr>
              <a:defRPr/>
            </a:pPr>
            <a:fld id="{029140A7-37D1-4692-A3A4-60DBA2196F23}" type="datetime1">
              <a:rPr lang="en-US"/>
              <a:pPr>
                <a:defRPr/>
              </a:pPr>
              <a:t>3/27/2013</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wrap="square" lIns="91440" tIns="45720" rIns="91440" bIns="45720" numCol="1" anchor="ctr" anchorCtr="0" compatLnSpc="1">
            <a:prstTxWarp prst="textNoShape">
              <a:avLst/>
            </a:prstTxWarp>
          </a:bodyPr>
          <a:lstStyle/>
          <a:p>
            <a:pPr lvl="0"/>
            <a:endParaRPr lang="en-US" noProof="0" dirty="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wrap="square" lIns="91440" tIns="45720" rIns="91440" bIns="45720" numCol="1" anchor="t" anchorCtr="0" compatLnSpc="1">
            <a:prstTxWarp prst="textNoShape">
              <a:avLst/>
            </a:prstTxWarp>
            <a:normAutofit/>
          </a:bodyPr>
          <a:lstStyle/>
          <a:p>
            <a:pPr lvl="0"/>
            <a:r>
              <a:rPr lang="en-US" noProof="0" smtClean="0"/>
              <a:t>Click to edit Master text styles</a:t>
            </a:r>
          </a:p>
          <a:p>
            <a:pPr lvl="1"/>
            <a:r>
              <a:rPr lang="en-US" noProof="0" smtClean="0"/>
              <a:t>Second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wrap="square" lIns="91440" tIns="45720" rIns="91440" bIns="45720" numCol="1" anchor="b" anchorCtr="0" compatLnSpc="1">
            <a:prstTxWarp prst="textNoShape">
              <a:avLst/>
            </a:prstTxWarp>
          </a:bodyPr>
          <a:lstStyle>
            <a:lvl1pPr>
              <a:defRPr sz="1200" dirty="0">
                <a:latin typeface="Calibri" charset="0"/>
                <a:ea typeface="ヒラギノ角ゴ Pro W3" charset="-128"/>
                <a:cs typeface="+mn-cs"/>
              </a:defRPr>
            </a:lvl1pPr>
          </a:lstStyle>
          <a:p>
            <a:pPr>
              <a:defRPr/>
            </a:pPr>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a:defRPr sz="1200">
                <a:latin typeface="Calibri" charset="0"/>
                <a:ea typeface="ヒラギノ角ゴ Pro W3" charset="-128"/>
                <a:cs typeface="+mn-cs"/>
              </a:defRPr>
            </a:lvl1pPr>
          </a:lstStyle>
          <a:p>
            <a:pPr>
              <a:defRPr/>
            </a:pPr>
            <a:fld id="{5654363D-D65A-46FD-9501-FFEB73C9A343}" type="slidenum">
              <a:rPr lang="en-US"/>
              <a:pPr>
                <a:defRPr/>
              </a:pPr>
              <a:t>‹#›</a:t>
            </a:fld>
            <a:endParaRPr lang="en-US" dirty="0"/>
          </a:p>
        </p:txBody>
      </p:sp>
    </p:spTree>
  </p:cSld>
  <p:clrMap bg1="lt1" tx1="dk1" bg2="lt2" tx2="dk2" accent1="accent1" accent2="accent2" accent3="accent3" accent4="accent4" accent5="accent5" accent6="accent6" hlink="hlink" folHlink="folHlink"/>
  <p:notesStyle>
    <a:lvl1pPr algn="l" rtl="0" eaLnBrk="0" fontAlgn="base" hangingPunct="0">
      <a:spcBef>
        <a:spcPct val="0"/>
      </a:spcBef>
      <a:spcAft>
        <a:spcPct val="0"/>
      </a:spcAft>
      <a:defRPr sz="1200" kern="1200">
        <a:solidFill>
          <a:schemeClr val="tx1"/>
        </a:solidFill>
        <a:latin typeface="+mn-lt"/>
        <a:ea typeface="MS PGothic" pitchFamily="34" charset="-128"/>
        <a:cs typeface="ＭＳ Ｐゴシック" charset="-128"/>
      </a:defRPr>
    </a:lvl1pPr>
    <a:lvl2pPr marL="457200" algn="l" rtl="0" eaLnBrk="0" fontAlgn="base" hangingPunct="0">
      <a:spcBef>
        <a:spcPct val="0"/>
      </a:spcBef>
      <a:spcAft>
        <a:spcPct val="0"/>
      </a:spcAft>
      <a:defRPr sz="1200" kern="1200">
        <a:solidFill>
          <a:schemeClr val="tx1"/>
        </a:solidFill>
        <a:latin typeface="+mn-lt"/>
        <a:ea typeface="MS PGothic" pitchFamily="34" charset="-128"/>
        <a:cs typeface="+mn-cs"/>
      </a:defRPr>
    </a:lvl2pPr>
    <a:lvl3pPr marL="1143000" indent="-228600" algn="l" rtl="0" eaLnBrk="0" fontAlgn="base" hangingPunct="0">
      <a:spcBef>
        <a:spcPct val="30000"/>
      </a:spcBef>
      <a:spcAft>
        <a:spcPct val="0"/>
      </a:spcAft>
      <a:defRPr sz="1200" kern="1200">
        <a:solidFill>
          <a:schemeClr val="tx1"/>
        </a:solidFill>
        <a:latin typeface="+mn-lt"/>
        <a:ea typeface="MS PGothic" pitchFamily="34" charset="-128"/>
        <a:cs typeface="+mn-cs"/>
      </a:defRPr>
    </a:lvl3pPr>
    <a:lvl4pPr marL="1600200" indent="-228600" algn="l" rtl="0" eaLnBrk="0" fontAlgn="base" hangingPunct="0">
      <a:spcBef>
        <a:spcPct val="30000"/>
      </a:spcBef>
      <a:spcAft>
        <a:spcPct val="0"/>
      </a:spcAft>
      <a:defRPr sz="1200" kern="1200">
        <a:solidFill>
          <a:schemeClr val="tx1"/>
        </a:solidFill>
        <a:latin typeface="+mn-lt"/>
        <a:ea typeface="MS PGothic" pitchFamily="34" charset="-128"/>
        <a:cs typeface="+mn-cs"/>
      </a:defRPr>
    </a:lvl4pPr>
    <a:lvl5pPr marL="2057400" indent="-228600" algn="l" rtl="0" eaLnBrk="0" fontAlgn="base" hangingPunct="0">
      <a:spcBef>
        <a:spcPct val="30000"/>
      </a:spcBef>
      <a:spcAft>
        <a:spcPct val="0"/>
      </a:spcAft>
      <a:defRPr sz="1200" kern="1200">
        <a:solidFill>
          <a:schemeClr val="tx1"/>
        </a:solidFill>
        <a:latin typeface="+mn-lt"/>
        <a:ea typeface="MS PGothic" pitchFamily="34" charset="-128"/>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7"/>
          <p:cNvSpPr>
            <a:spLocks noGrp="1" noChangeArrowheads="1"/>
          </p:cNvSpPr>
          <p:nvPr>
            <p:ph type="sldNum" sz="quarter" idx="5"/>
          </p:nvPr>
        </p:nvSpPr>
        <p:spPr>
          <a:noFill/>
        </p:spPr>
        <p:txBody>
          <a:bodyPr/>
          <a:lstStyle/>
          <a:p>
            <a:fld id="{70F3343B-D261-4B44-A69F-D49E5C3EDD2A}" type="slidenum">
              <a:rPr lang="en-US" smtClean="0"/>
              <a:pPr/>
              <a:t>1</a:t>
            </a:fld>
            <a:endParaRPr lang="en-US" dirty="0" smtClean="0"/>
          </a:p>
        </p:txBody>
      </p:sp>
      <p:sp>
        <p:nvSpPr>
          <p:cNvPr id="39939" name="Rectangle 2"/>
          <p:cNvSpPr>
            <a:spLocks noGrp="1" noRot="1" noChangeAspect="1" noChangeArrowheads="1" noTextEdit="1"/>
          </p:cNvSpPr>
          <p:nvPr>
            <p:ph type="sldImg"/>
          </p:nvPr>
        </p:nvSpPr>
        <p:spPr>
          <a:ln/>
        </p:spPr>
      </p:sp>
      <p:sp>
        <p:nvSpPr>
          <p:cNvPr id="39940" name="Rectangle 3"/>
          <p:cNvSpPr>
            <a:spLocks noGrp="1" noChangeArrowheads="1"/>
          </p:cNvSpPr>
          <p:nvPr>
            <p:ph type="body" idx="1"/>
          </p:nvPr>
        </p:nvSpPr>
        <p:spPr>
          <a:noFill/>
          <a:ln/>
        </p:spPr>
        <p:txBody>
          <a:bodyPr/>
          <a:lstStyle/>
          <a:p>
            <a:pPr eaLnBrk="1" hangingPunct="1"/>
            <a:endParaRPr lang="en-US" dirty="0"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Slide Image Placeholder 1"/>
          <p:cNvSpPr>
            <a:spLocks noGrp="1" noRot="1" noChangeAspect="1" noTextEdit="1"/>
          </p:cNvSpPr>
          <p:nvPr>
            <p:ph type="sldImg"/>
          </p:nvPr>
        </p:nvSpPr>
        <p:spPr bwMode="auto">
          <a:noFill/>
          <a:ln>
            <a:solidFill>
              <a:srgbClr val="000000"/>
            </a:solidFill>
            <a:miter lim="800000"/>
            <a:headEnd/>
            <a:tailEnd/>
          </a:ln>
        </p:spPr>
      </p:sp>
      <p:sp>
        <p:nvSpPr>
          <p:cNvPr id="15362" name="Notes Placeholder 2"/>
          <p:cNvSpPr>
            <a:spLocks noGrp="1"/>
          </p:cNvSpPr>
          <p:nvPr>
            <p:ph type="body" idx="1"/>
          </p:nvPr>
        </p:nvSpPr>
        <p:spPr bwMode="auto">
          <a:noFill/>
        </p:spPr>
        <p:txBody>
          <a:bodyPr/>
          <a:lstStyle/>
          <a:p>
            <a:r>
              <a:rPr lang="en-US" dirty="0" smtClean="0"/>
              <a:t>In this chapter, we dig deeper into steps two and three of the marketing process: designing customer-driven marketing strategies and constructing marketing programs. First, we look at the organization’s overall strategic planning, which guides marketing strategy and planning. Next, we discuss how, guided by the strategic plan, marketers partner closely with others inside and outside the firm to create value for customers. We then examine marketing strategy and planning—how marketers choose target markets, position their market offerings, develop a marketing mix, and manage their marketing programs. Finally, we look at the important step of measuring and managing return on marketing investment (marketing ROI).</a:t>
            </a:r>
          </a:p>
          <a:p>
            <a:endParaRPr lang="en-US" dirty="0" smtClean="0"/>
          </a:p>
        </p:txBody>
      </p:sp>
      <p:sp>
        <p:nvSpPr>
          <p:cNvPr id="15363" name="Slide Number Placeholder 3"/>
          <p:cNvSpPr>
            <a:spLocks noGrp="1"/>
          </p:cNvSpPr>
          <p:nvPr>
            <p:ph type="sldNum" sz="quarter" idx="5"/>
          </p:nvPr>
        </p:nvSpPr>
        <p:spPr bwMode="auto">
          <a:noFill/>
          <a:ln>
            <a:miter lim="800000"/>
            <a:headEnd/>
            <a:tailEnd/>
          </a:ln>
        </p:spPr>
        <p:txBody>
          <a:bodyPr/>
          <a:lstStyle/>
          <a:p>
            <a:fld id="{C956BEB2-6B46-46DE-8D76-9713F436DE71}" type="slidenum">
              <a:rPr lang="en-US" smtClean="0">
                <a:latin typeface="Calibri" pitchFamily="34" charset="0"/>
                <a:ea typeface="ヒラギノ角ゴ Pro W3"/>
                <a:cs typeface="ヒラギノ角ゴ Pro W3"/>
              </a:rPr>
              <a:pPr/>
              <a:t>2</a:t>
            </a:fld>
            <a:endParaRPr lang="en-US" dirty="0" smtClean="0">
              <a:latin typeface="Calibri" pitchFamily="34" charset="0"/>
              <a:ea typeface="ヒラギノ角ゴ Pro W3"/>
              <a:cs typeface="ヒラギノ角ゴ Pro W3"/>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Slide Image Placeholder 1"/>
          <p:cNvSpPr>
            <a:spLocks noGrp="1" noRot="1" noChangeAspect="1" noTextEdit="1"/>
          </p:cNvSpPr>
          <p:nvPr>
            <p:ph type="sldImg"/>
          </p:nvPr>
        </p:nvSpPr>
        <p:spPr bwMode="auto">
          <a:noFill/>
          <a:ln>
            <a:solidFill>
              <a:srgbClr val="000000"/>
            </a:solidFill>
            <a:miter lim="800000"/>
            <a:headEnd/>
            <a:tailEnd/>
          </a:ln>
        </p:spPr>
      </p:sp>
      <p:sp>
        <p:nvSpPr>
          <p:cNvPr id="17410" name="Notes Placeholder 2"/>
          <p:cNvSpPr>
            <a:spLocks noGrp="1"/>
          </p:cNvSpPr>
          <p:nvPr>
            <p:ph type="body" idx="1"/>
          </p:nvPr>
        </p:nvSpPr>
        <p:spPr bwMode="auto">
          <a:noFill/>
        </p:spPr>
        <p:txBody>
          <a:bodyPr/>
          <a:lstStyle/>
          <a:p>
            <a:pPr eaLnBrk="1" hangingPunct="1">
              <a:spcBef>
                <a:spcPct val="0"/>
              </a:spcBef>
            </a:pPr>
            <a:r>
              <a:rPr lang="en-US" b="1" dirty="0" smtClean="0"/>
              <a:t>Note to Instructor</a:t>
            </a:r>
          </a:p>
          <a:p>
            <a:pPr eaLnBrk="1" hangingPunct="1">
              <a:spcBef>
                <a:spcPct val="0"/>
              </a:spcBef>
            </a:pPr>
            <a:r>
              <a:rPr lang="en-US" b="1" dirty="0" smtClean="0"/>
              <a:t>Discussion Question</a:t>
            </a:r>
          </a:p>
          <a:p>
            <a:pPr eaLnBrk="1" hangingPunct="1">
              <a:spcBef>
                <a:spcPct val="0"/>
              </a:spcBef>
            </a:pPr>
            <a:r>
              <a:rPr lang="en-US" dirty="0" smtClean="0"/>
              <a:t>How might the strategic plan of the college or university influence decisions in the schools programs and offerings. How might it influence decisions in food services, dormitories, executive education, and undergraduate versus graduate programs?</a:t>
            </a:r>
          </a:p>
          <a:p>
            <a:pPr eaLnBrk="1" hangingPunct="1">
              <a:spcBef>
                <a:spcPct val="0"/>
              </a:spcBef>
            </a:pPr>
            <a:endParaRPr lang="en-US" dirty="0" smtClean="0"/>
          </a:p>
          <a:p>
            <a:r>
              <a:rPr lang="en-US" dirty="0" smtClean="0"/>
              <a:t>Strategic planning sets the stage for the rest of planning in the firm. Companies usually prepare annual plans, long-range plans, and strategic plans. The annual and long-range plans deal with the company’s current businesses and how to keep them going. In contrast, the strategic plan involves adapting the firm to take advantage of opportunities in its constantly changing environment.</a:t>
            </a:r>
          </a:p>
          <a:p>
            <a:r>
              <a:rPr lang="en-US" dirty="0" smtClean="0"/>
              <a:t>At the corporate level, the company starts the strategic planning process by defining its overall purpose and mission (see Figure 2.1). This mission is then turned into detailed supporting objectives that guide the entire company. Next, headquarters decides what portfolio of businesses and products is best for the company and how much support to give each one. In turn, each business and product develops detailed marketing and other departmental plans that support the company-wide plan. Thus, marketing planning occurs at the business-unit, product, and market levels. It supports company strategic planning with more detailed plans for specific marketing opportunities.</a:t>
            </a:r>
          </a:p>
          <a:p>
            <a:pPr eaLnBrk="1" hangingPunct="1">
              <a:spcBef>
                <a:spcPct val="0"/>
              </a:spcBef>
            </a:pPr>
            <a:endParaRPr lang="en-US" dirty="0" smtClean="0"/>
          </a:p>
          <a:p>
            <a:pPr eaLnBrk="1" hangingPunct="1">
              <a:spcBef>
                <a:spcPct val="0"/>
              </a:spcBef>
            </a:pPr>
            <a:endParaRPr lang="en-US" dirty="0" smtClean="0"/>
          </a:p>
        </p:txBody>
      </p:sp>
      <p:sp>
        <p:nvSpPr>
          <p:cNvPr id="17411" name="Slide Number Placeholder 3"/>
          <p:cNvSpPr>
            <a:spLocks noGrp="1"/>
          </p:cNvSpPr>
          <p:nvPr>
            <p:ph type="sldNum" sz="quarter" idx="5"/>
          </p:nvPr>
        </p:nvSpPr>
        <p:spPr bwMode="auto">
          <a:noFill/>
          <a:ln>
            <a:miter lim="800000"/>
            <a:headEnd/>
            <a:tailEnd/>
          </a:ln>
        </p:spPr>
        <p:txBody>
          <a:bodyPr/>
          <a:lstStyle/>
          <a:p>
            <a:fld id="{B0AFE1F1-5F53-4AD6-BB96-11482C765234}" type="slidenum">
              <a:rPr lang="en-US" smtClean="0">
                <a:latin typeface="Calibri" pitchFamily="34" charset="0"/>
                <a:ea typeface="ヒラギノ角ゴ Pro W3"/>
                <a:cs typeface="ヒラギノ角ゴ Pro W3"/>
              </a:rPr>
              <a:pPr/>
              <a:t>3</a:t>
            </a:fld>
            <a:endParaRPr lang="en-US" dirty="0" smtClean="0">
              <a:latin typeface="Calibri" pitchFamily="34" charset="0"/>
              <a:ea typeface="ヒラギノ角ゴ Pro W3"/>
              <a:cs typeface="ヒラギノ角ゴ Pro W3"/>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Slide Image Placeholder 1"/>
          <p:cNvSpPr>
            <a:spLocks noGrp="1" noRot="1" noChangeAspect="1" noTextEdit="1"/>
          </p:cNvSpPr>
          <p:nvPr>
            <p:ph type="sldImg"/>
          </p:nvPr>
        </p:nvSpPr>
        <p:spPr bwMode="auto">
          <a:noFill/>
          <a:ln>
            <a:solidFill>
              <a:srgbClr val="000000"/>
            </a:solidFill>
            <a:miter lim="800000"/>
            <a:headEnd/>
            <a:tailEnd/>
          </a:ln>
        </p:spPr>
      </p:sp>
      <p:sp>
        <p:nvSpPr>
          <p:cNvPr id="19458" name="Notes Placeholder 2"/>
          <p:cNvSpPr>
            <a:spLocks noGrp="1"/>
          </p:cNvSpPr>
          <p:nvPr>
            <p:ph type="body" idx="1"/>
          </p:nvPr>
        </p:nvSpPr>
        <p:spPr bwMode="auto">
          <a:noFill/>
        </p:spPr>
        <p:txBody>
          <a:bodyPr/>
          <a:lstStyle/>
          <a:p>
            <a:r>
              <a:rPr lang="en-US" dirty="0" smtClean="0"/>
              <a:t>At the corporate level, the company starts the strategic planning process by defining its overall purpose and mission (see Figure 2.1). This mission is then turned into detailed supporting objectives that guide the entire company. Next, headquarters decides what portfolio of businesses and products is best for the company and how much support to give each one. In turn, each business and product develops detailed marketing and other departmental plans that support the company-wide plan. Thus, marketing planning occurs at the business-unit, product, and market levels. It supports company strategic planning with more detailed plans for specific marketing opportunities.</a:t>
            </a:r>
          </a:p>
          <a:p>
            <a:endParaRPr lang="en-US" dirty="0" smtClean="0"/>
          </a:p>
        </p:txBody>
      </p:sp>
      <p:sp>
        <p:nvSpPr>
          <p:cNvPr id="19459" name="Slide Number Placeholder 3"/>
          <p:cNvSpPr>
            <a:spLocks noGrp="1"/>
          </p:cNvSpPr>
          <p:nvPr>
            <p:ph type="sldNum" sz="quarter" idx="5"/>
          </p:nvPr>
        </p:nvSpPr>
        <p:spPr bwMode="auto">
          <a:noFill/>
          <a:ln>
            <a:miter lim="800000"/>
            <a:headEnd/>
            <a:tailEnd/>
          </a:ln>
        </p:spPr>
        <p:txBody>
          <a:bodyPr/>
          <a:lstStyle/>
          <a:p>
            <a:fld id="{E7DFBFD8-E5CE-4D2C-936E-82DF4AFA01C5}" type="slidenum">
              <a:rPr lang="en-US" smtClean="0">
                <a:latin typeface="Calibri" pitchFamily="34" charset="0"/>
                <a:ea typeface="ヒラギノ角ゴ Pro W3"/>
                <a:cs typeface="ヒラギノ角ゴ Pro W3"/>
              </a:rPr>
              <a:pPr/>
              <a:t>4</a:t>
            </a:fld>
            <a:endParaRPr lang="en-US" dirty="0" smtClean="0">
              <a:latin typeface="Calibri" pitchFamily="34" charset="0"/>
              <a:ea typeface="ヒラギノ角ゴ Pro W3"/>
              <a:cs typeface="ヒラギノ角ゴ Pro W3"/>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Slide Image Placeholder 1"/>
          <p:cNvSpPr>
            <a:spLocks noGrp="1" noRot="1" noChangeAspect="1" noTextEdit="1"/>
          </p:cNvSpPr>
          <p:nvPr>
            <p:ph type="sldImg"/>
          </p:nvPr>
        </p:nvSpPr>
        <p:spPr bwMode="auto">
          <a:noFill/>
          <a:ln>
            <a:solidFill>
              <a:srgbClr val="000000"/>
            </a:solidFill>
            <a:miter lim="800000"/>
            <a:headEnd/>
            <a:tailEnd/>
          </a:ln>
        </p:spPr>
      </p:sp>
      <p:sp>
        <p:nvSpPr>
          <p:cNvPr id="21506" name="Notes Placeholder 2"/>
          <p:cNvSpPr>
            <a:spLocks noGrp="1"/>
          </p:cNvSpPr>
          <p:nvPr>
            <p:ph type="body" idx="1"/>
          </p:nvPr>
        </p:nvSpPr>
        <p:spPr bwMode="auto">
          <a:noFill/>
        </p:spPr>
        <p:txBody>
          <a:bodyPr/>
          <a:lstStyle/>
          <a:p>
            <a:pPr eaLnBrk="1" hangingPunct="1">
              <a:spcBef>
                <a:spcPct val="0"/>
              </a:spcBef>
            </a:pPr>
            <a:r>
              <a:rPr lang="en-US" b="1" dirty="0" smtClean="0"/>
              <a:t>Note to Instructor</a:t>
            </a:r>
          </a:p>
          <a:p>
            <a:pPr eaLnBrk="1" hangingPunct="1">
              <a:spcBef>
                <a:spcPct val="0"/>
              </a:spcBef>
            </a:pPr>
            <a:r>
              <a:rPr lang="en-US" dirty="0" smtClean="0"/>
              <a:t>Forging a sound mission begins with the following questions: What </a:t>
            </a:r>
            <a:r>
              <a:rPr lang="en-US" i="1" dirty="0" smtClean="0"/>
              <a:t>is</a:t>
            </a:r>
            <a:r>
              <a:rPr lang="en-US" dirty="0" smtClean="0"/>
              <a:t> our business? Who is the customer? What do consumers value? What </a:t>
            </a:r>
            <a:r>
              <a:rPr lang="en-US" i="1" dirty="0" smtClean="0"/>
              <a:t>should</a:t>
            </a:r>
            <a:r>
              <a:rPr lang="en-US" dirty="0" smtClean="0"/>
              <a:t> our business be? These simple-sounding questions are among the most difficult the company will ever have to answer. Successful companies continuously raise these questions and answer them carefully and completely.</a:t>
            </a:r>
          </a:p>
          <a:p>
            <a:pPr eaLnBrk="1" hangingPunct="1">
              <a:spcBef>
                <a:spcPct val="0"/>
              </a:spcBef>
            </a:pPr>
            <a:r>
              <a:rPr lang="en-US" dirty="0" smtClean="0"/>
              <a:t>A mission statement should:</a:t>
            </a:r>
          </a:p>
          <a:p>
            <a:pPr eaLnBrk="1" hangingPunct="1">
              <a:spcBef>
                <a:spcPct val="0"/>
              </a:spcBef>
              <a:buFont typeface="Calibri" pitchFamily="34" charset="0"/>
              <a:buAutoNum type="arabicPeriod"/>
            </a:pPr>
            <a:r>
              <a:rPr lang="en-US" dirty="0" smtClean="0"/>
              <a:t>Not be myopic in product terms</a:t>
            </a:r>
          </a:p>
          <a:p>
            <a:pPr eaLnBrk="1" hangingPunct="1">
              <a:spcBef>
                <a:spcPct val="0"/>
              </a:spcBef>
              <a:buFont typeface="Calibri" pitchFamily="34" charset="0"/>
              <a:buAutoNum type="arabicPeriod"/>
            </a:pPr>
            <a:r>
              <a:rPr lang="en-US" dirty="0" smtClean="0"/>
              <a:t>Meaningful and specific</a:t>
            </a:r>
          </a:p>
          <a:p>
            <a:pPr eaLnBrk="1" hangingPunct="1">
              <a:spcBef>
                <a:spcPct val="0"/>
              </a:spcBef>
              <a:buFont typeface="Calibri" pitchFamily="34" charset="0"/>
              <a:buAutoNum type="arabicPeriod"/>
            </a:pPr>
            <a:r>
              <a:rPr lang="en-US" dirty="0" smtClean="0"/>
              <a:t>Motivating</a:t>
            </a:r>
          </a:p>
          <a:p>
            <a:pPr eaLnBrk="1" hangingPunct="1">
              <a:spcBef>
                <a:spcPct val="0"/>
              </a:spcBef>
              <a:buFont typeface="Calibri" pitchFamily="34" charset="0"/>
              <a:buAutoNum type="arabicPeriod"/>
            </a:pPr>
            <a:r>
              <a:rPr lang="en-US" dirty="0" smtClean="0"/>
              <a:t>Emphasize the company’s strengths</a:t>
            </a:r>
          </a:p>
          <a:p>
            <a:pPr eaLnBrk="1" hangingPunct="1">
              <a:spcBef>
                <a:spcPct val="0"/>
              </a:spcBef>
              <a:buFont typeface="Calibri" pitchFamily="34" charset="0"/>
              <a:buAutoNum type="arabicPeriod"/>
            </a:pPr>
            <a:r>
              <a:rPr lang="en-US" dirty="0" smtClean="0"/>
              <a:t>Contain specific workable guidelines</a:t>
            </a:r>
          </a:p>
          <a:p>
            <a:pPr eaLnBrk="1" hangingPunct="1">
              <a:spcBef>
                <a:spcPct val="0"/>
              </a:spcBef>
              <a:buFont typeface="Calibri" pitchFamily="34" charset="0"/>
              <a:buAutoNum type="arabicPeriod"/>
            </a:pPr>
            <a:r>
              <a:rPr lang="en-US" dirty="0" smtClean="0"/>
              <a:t>Not be stated as making sales or profits</a:t>
            </a:r>
          </a:p>
          <a:p>
            <a:pPr eaLnBrk="1" hangingPunct="1">
              <a:spcBef>
                <a:spcPct val="0"/>
              </a:spcBef>
            </a:pPr>
            <a:endParaRPr lang="en-US" dirty="0" smtClean="0"/>
          </a:p>
          <a:p>
            <a:pPr eaLnBrk="1" hangingPunct="1">
              <a:spcBef>
                <a:spcPct val="0"/>
              </a:spcBef>
            </a:pPr>
            <a:r>
              <a:rPr lang="en-US" dirty="0" smtClean="0"/>
              <a:t>Discussion Question:</a:t>
            </a:r>
          </a:p>
          <a:p>
            <a:pPr eaLnBrk="1" hangingPunct="1">
              <a:spcBef>
                <a:spcPct val="0"/>
              </a:spcBef>
            </a:pPr>
            <a:r>
              <a:rPr lang="en-US" dirty="0" smtClean="0"/>
              <a:t>Ask the students to evaluate how the Google mission statement meets the criteria of a market-oriented mission statement.</a:t>
            </a:r>
          </a:p>
        </p:txBody>
      </p:sp>
      <p:sp>
        <p:nvSpPr>
          <p:cNvPr id="21507" name="Slide Number Placeholder 3"/>
          <p:cNvSpPr>
            <a:spLocks noGrp="1"/>
          </p:cNvSpPr>
          <p:nvPr>
            <p:ph type="sldNum" sz="quarter" idx="5"/>
          </p:nvPr>
        </p:nvSpPr>
        <p:spPr bwMode="auto">
          <a:noFill/>
          <a:ln>
            <a:miter lim="800000"/>
            <a:headEnd/>
            <a:tailEnd/>
          </a:ln>
        </p:spPr>
        <p:txBody>
          <a:bodyPr/>
          <a:lstStyle/>
          <a:p>
            <a:fld id="{F0049EB4-9297-4ECD-B990-F687B4B6CAC8}" type="slidenum">
              <a:rPr lang="en-US" smtClean="0">
                <a:latin typeface="Calibri" pitchFamily="34" charset="0"/>
                <a:ea typeface="ヒラギノ角ゴ Pro W3"/>
                <a:cs typeface="ヒラギノ角ゴ Pro W3"/>
              </a:rPr>
              <a:pPr/>
              <a:t>5</a:t>
            </a:fld>
            <a:endParaRPr lang="en-US" dirty="0" smtClean="0">
              <a:latin typeface="Calibri" pitchFamily="34" charset="0"/>
              <a:ea typeface="ヒラギノ角ゴ Pro W3"/>
              <a:cs typeface="ヒラギノ角ゴ Pro W3"/>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7"/>
          <p:cNvSpPr>
            <a:spLocks noGrp="1" noChangeArrowheads="1"/>
          </p:cNvSpPr>
          <p:nvPr>
            <p:ph type="sldNum" sz="quarter" idx="5"/>
          </p:nvPr>
        </p:nvSpPr>
        <p:spPr>
          <a:noFill/>
        </p:spPr>
        <p:txBody>
          <a:bodyPr/>
          <a:lstStyle/>
          <a:p>
            <a:fld id="{F5BAC301-D0D0-432E-B471-6F3F3174048D}" type="slidenum">
              <a:rPr lang="en-US" smtClean="0"/>
              <a:pPr/>
              <a:t>6</a:t>
            </a:fld>
            <a:endParaRPr lang="en-US" dirty="0" smtClean="0"/>
          </a:p>
        </p:txBody>
      </p:sp>
      <p:sp>
        <p:nvSpPr>
          <p:cNvPr id="71683" name="Rectangle 2"/>
          <p:cNvSpPr>
            <a:spLocks noGrp="1" noRot="1" noChangeAspect="1" noChangeArrowheads="1" noTextEdit="1"/>
          </p:cNvSpPr>
          <p:nvPr>
            <p:ph type="sldImg"/>
          </p:nvPr>
        </p:nvSpPr>
        <p:spPr>
          <a:ln/>
        </p:spPr>
      </p:sp>
      <p:sp>
        <p:nvSpPr>
          <p:cNvPr id="71684" name="Rectangle 3"/>
          <p:cNvSpPr>
            <a:spLocks noGrp="1" noChangeArrowheads="1"/>
          </p:cNvSpPr>
          <p:nvPr>
            <p:ph type="body" idx="1"/>
          </p:nvPr>
        </p:nvSpPr>
        <p:spPr>
          <a:noFill/>
          <a:ln/>
        </p:spPr>
        <p:txBody>
          <a:bodyPr/>
          <a:lstStyle/>
          <a:p>
            <a:pPr eaLnBrk="1" hangingPunct="1"/>
            <a:endParaRPr lang="en-US" dirty="0" smtClean="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7"/>
          <p:cNvSpPr>
            <a:spLocks noGrp="1" noChangeArrowheads="1"/>
          </p:cNvSpPr>
          <p:nvPr>
            <p:ph type="sldNum" sz="quarter" idx="5"/>
          </p:nvPr>
        </p:nvSpPr>
        <p:spPr>
          <a:noFill/>
        </p:spPr>
        <p:txBody>
          <a:bodyPr/>
          <a:lstStyle/>
          <a:p>
            <a:fld id="{27D35B9B-BDF8-4810-B78D-366F119DE4DE}" type="slidenum">
              <a:rPr lang="en-US" smtClean="0"/>
              <a:pPr/>
              <a:t>7</a:t>
            </a:fld>
            <a:endParaRPr lang="en-US" dirty="0" smtClean="0"/>
          </a:p>
        </p:txBody>
      </p:sp>
      <p:sp>
        <p:nvSpPr>
          <p:cNvPr id="72707" name="Rectangle 2"/>
          <p:cNvSpPr>
            <a:spLocks noGrp="1" noRot="1" noChangeAspect="1" noChangeArrowheads="1" noTextEdit="1"/>
          </p:cNvSpPr>
          <p:nvPr>
            <p:ph type="sldImg"/>
          </p:nvPr>
        </p:nvSpPr>
        <p:spPr>
          <a:ln/>
        </p:spPr>
      </p:sp>
      <p:sp>
        <p:nvSpPr>
          <p:cNvPr id="72708" name="Rectangle 3"/>
          <p:cNvSpPr>
            <a:spLocks noGrp="1" noChangeArrowheads="1"/>
          </p:cNvSpPr>
          <p:nvPr>
            <p:ph type="body" idx="1"/>
          </p:nvPr>
        </p:nvSpPr>
        <p:spPr>
          <a:noFill/>
          <a:ln/>
        </p:spPr>
        <p:txBody>
          <a:bodyPr/>
          <a:lstStyle/>
          <a:p>
            <a:pPr eaLnBrk="1" hangingPunct="1"/>
            <a:endParaRPr lang="en-US" dirty="0" smtClean="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7"/>
          <p:cNvSpPr>
            <a:spLocks noGrp="1" noChangeArrowheads="1"/>
          </p:cNvSpPr>
          <p:nvPr>
            <p:ph type="sldNum" sz="quarter" idx="5"/>
          </p:nvPr>
        </p:nvSpPr>
        <p:spPr>
          <a:noFill/>
        </p:spPr>
        <p:txBody>
          <a:bodyPr/>
          <a:lstStyle/>
          <a:p>
            <a:fld id="{1D7D7FD3-B9C4-4739-B00B-98BE93EE9299}" type="slidenum">
              <a:rPr lang="en-US" smtClean="0"/>
              <a:pPr/>
              <a:t>8</a:t>
            </a:fld>
            <a:endParaRPr lang="en-US" dirty="0" smtClean="0"/>
          </a:p>
        </p:txBody>
      </p:sp>
      <p:sp>
        <p:nvSpPr>
          <p:cNvPr id="73731" name="Rectangle 2"/>
          <p:cNvSpPr>
            <a:spLocks noGrp="1" noRot="1" noChangeAspect="1" noChangeArrowheads="1" noTextEdit="1"/>
          </p:cNvSpPr>
          <p:nvPr>
            <p:ph type="sldImg"/>
          </p:nvPr>
        </p:nvSpPr>
        <p:spPr>
          <a:ln/>
        </p:spPr>
      </p:sp>
      <p:sp>
        <p:nvSpPr>
          <p:cNvPr id="73732" name="Rectangle 3"/>
          <p:cNvSpPr>
            <a:spLocks noGrp="1" noChangeArrowheads="1"/>
          </p:cNvSpPr>
          <p:nvPr>
            <p:ph type="body" idx="1"/>
          </p:nvPr>
        </p:nvSpPr>
        <p:spPr>
          <a:noFill/>
          <a:ln/>
        </p:spPr>
        <p:txBody>
          <a:bodyPr/>
          <a:lstStyle/>
          <a:p>
            <a:pPr eaLnBrk="1" hangingPunct="1"/>
            <a:endParaRPr lang="en-US" dirty="0" smtClean="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7"/>
          <p:cNvSpPr>
            <a:spLocks noGrp="1" noChangeArrowheads="1"/>
          </p:cNvSpPr>
          <p:nvPr>
            <p:ph type="sldNum" sz="quarter" idx="5"/>
          </p:nvPr>
        </p:nvSpPr>
        <p:spPr>
          <a:noFill/>
        </p:spPr>
        <p:txBody>
          <a:bodyPr/>
          <a:lstStyle/>
          <a:p>
            <a:fld id="{695E1563-0FF5-4A12-BC7A-41BCD9F262A8}" type="slidenum">
              <a:rPr lang="en-US" smtClean="0"/>
              <a:pPr/>
              <a:t>9</a:t>
            </a:fld>
            <a:endParaRPr lang="en-US" dirty="0" smtClean="0"/>
          </a:p>
        </p:txBody>
      </p:sp>
      <p:sp>
        <p:nvSpPr>
          <p:cNvPr id="74755" name="Rectangle 2"/>
          <p:cNvSpPr>
            <a:spLocks noGrp="1" noRot="1" noChangeAspect="1" noChangeArrowheads="1" noTextEdit="1"/>
          </p:cNvSpPr>
          <p:nvPr>
            <p:ph type="sldImg"/>
          </p:nvPr>
        </p:nvSpPr>
        <p:spPr>
          <a:ln/>
        </p:spPr>
      </p:sp>
      <p:sp>
        <p:nvSpPr>
          <p:cNvPr id="74756" name="Rectangle 3"/>
          <p:cNvSpPr>
            <a:spLocks noGrp="1" noChangeArrowheads="1"/>
          </p:cNvSpPr>
          <p:nvPr>
            <p:ph type="body" idx="1"/>
          </p:nvPr>
        </p:nvSpPr>
        <p:spPr>
          <a:noFill/>
          <a:ln/>
        </p:spPr>
        <p:txBody>
          <a:bodyPr/>
          <a:lstStyle/>
          <a:p>
            <a:pPr eaLnBrk="1" hangingPunct="1"/>
            <a:endParaRPr lang="en-US" dirty="0" smtClean="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Slide Image Placeholder 1"/>
          <p:cNvSpPr>
            <a:spLocks noGrp="1" noRot="1" noChangeAspect="1" noTextEdit="1"/>
          </p:cNvSpPr>
          <p:nvPr>
            <p:ph type="sldImg"/>
          </p:nvPr>
        </p:nvSpPr>
        <p:spPr bwMode="auto">
          <a:noFill/>
          <a:ln>
            <a:solidFill>
              <a:srgbClr val="000000"/>
            </a:solidFill>
            <a:miter lim="800000"/>
            <a:headEnd/>
            <a:tailEnd/>
          </a:ln>
        </p:spPr>
      </p:sp>
      <p:sp>
        <p:nvSpPr>
          <p:cNvPr id="23554" name="Notes Placeholder 2"/>
          <p:cNvSpPr>
            <a:spLocks noGrp="1"/>
          </p:cNvSpPr>
          <p:nvPr>
            <p:ph type="body" idx="1"/>
          </p:nvPr>
        </p:nvSpPr>
        <p:spPr bwMode="auto">
          <a:noFill/>
        </p:spPr>
        <p:txBody>
          <a:bodyPr/>
          <a:lstStyle/>
          <a:p>
            <a:r>
              <a:rPr lang="en-US" dirty="0" smtClean="0"/>
              <a:t>The company needs to turn its mission into detailed supporting objectives for each level of management. Each manager should have objectives and be responsible for reaching them</a:t>
            </a:r>
          </a:p>
          <a:p>
            <a:r>
              <a:rPr lang="en-US" dirty="0" smtClean="0"/>
              <a:t>The company can tie a diverse product portfolio together under a mission.</a:t>
            </a:r>
          </a:p>
          <a:p>
            <a:r>
              <a:rPr lang="en-US" dirty="0" smtClean="0"/>
              <a:t>This broad mission leads to a hierarchy of objectives, including business objectives and marketing objectives such as: to build profitable customer relationships by developing superior products. </a:t>
            </a:r>
          </a:p>
          <a:p>
            <a:r>
              <a:rPr lang="en-US" dirty="0" smtClean="0"/>
              <a:t>Improving profits is another example of a major objective.</a:t>
            </a:r>
          </a:p>
          <a:p>
            <a:r>
              <a:rPr lang="en-US" dirty="0" smtClean="0"/>
              <a:t>Profits can be improved by increasing sales or reducing costs. Sales can be increased by improving the company’s share of domestic and international markets. These goals then become the company’s current marketing objectives.</a:t>
            </a:r>
          </a:p>
          <a:p>
            <a:r>
              <a:rPr lang="en-US" dirty="0" smtClean="0"/>
              <a:t>Marketing strategies and programs must be developed to support these marketing objectives such as:</a:t>
            </a:r>
          </a:p>
          <a:p>
            <a:r>
              <a:rPr lang="en-US" dirty="0" smtClean="0"/>
              <a:t>to increase market share by broadening its product lines, </a:t>
            </a:r>
          </a:p>
          <a:p>
            <a:r>
              <a:rPr lang="en-US" dirty="0" smtClean="0"/>
              <a:t>to increase product availability and promotion in existing markets</a:t>
            </a:r>
          </a:p>
          <a:p>
            <a:r>
              <a:rPr lang="en-US" dirty="0" smtClean="0"/>
              <a:t>To expand into new markets. </a:t>
            </a:r>
          </a:p>
          <a:p>
            <a:r>
              <a:rPr lang="en-US" dirty="0" smtClean="0"/>
              <a:t>Each broad marketing strategy must then be defined in greater detail. For example, increasing the product’s promotion may require more advertising and public relations efforts; if so, both requirements will need to be spelled out. In this way, the firm’s mission is translated into a set of objectives for the current period.</a:t>
            </a:r>
          </a:p>
        </p:txBody>
      </p:sp>
      <p:sp>
        <p:nvSpPr>
          <p:cNvPr id="23555" name="Slide Number Placeholder 3"/>
          <p:cNvSpPr>
            <a:spLocks noGrp="1"/>
          </p:cNvSpPr>
          <p:nvPr>
            <p:ph type="sldNum" sz="quarter" idx="5"/>
          </p:nvPr>
        </p:nvSpPr>
        <p:spPr bwMode="auto">
          <a:noFill/>
          <a:ln>
            <a:miter lim="800000"/>
            <a:headEnd/>
            <a:tailEnd/>
          </a:ln>
        </p:spPr>
        <p:txBody>
          <a:bodyPr/>
          <a:lstStyle/>
          <a:p>
            <a:fld id="{56BB521F-70A6-4963-97EB-1D21C1375C67}" type="slidenum">
              <a:rPr lang="en-US" smtClean="0">
                <a:latin typeface="Calibri" pitchFamily="34" charset="0"/>
                <a:ea typeface="ヒラギノ角ゴ Pro W3"/>
                <a:cs typeface="ヒラギノ角ゴ Pro W3"/>
              </a:rPr>
              <a:pPr/>
              <a:t>10</a:t>
            </a:fld>
            <a:endParaRPr lang="en-US" dirty="0" smtClean="0">
              <a:latin typeface="Calibri" pitchFamily="34" charset="0"/>
              <a:ea typeface="ヒラギノ角ゴ Pro W3"/>
              <a:cs typeface="ヒラギノ角ゴ Pro W3"/>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Slide Image Placeholder 1"/>
          <p:cNvSpPr>
            <a:spLocks noGrp="1" noRot="1" noChangeAspect="1" noTextEdit="1"/>
          </p:cNvSpPr>
          <p:nvPr>
            <p:ph type="sldImg"/>
          </p:nvPr>
        </p:nvSpPr>
        <p:spPr bwMode="auto">
          <a:noFill/>
          <a:ln>
            <a:solidFill>
              <a:srgbClr val="000000"/>
            </a:solidFill>
            <a:miter lim="800000"/>
            <a:headEnd/>
            <a:tailEnd/>
          </a:ln>
        </p:spPr>
      </p:sp>
      <p:sp>
        <p:nvSpPr>
          <p:cNvPr id="25602" name="Notes Placeholder 2"/>
          <p:cNvSpPr>
            <a:spLocks noGrp="1"/>
          </p:cNvSpPr>
          <p:nvPr>
            <p:ph type="body" idx="1"/>
          </p:nvPr>
        </p:nvSpPr>
        <p:spPr bwMode="auto">
          <a:noFill/>
        </p:spPr>
        <p:txBody>
          <a:bodyPr/>
          <a:lstStyle/>
          <a:p>
            <a:r>
              <a:rPr lang="en-US" dirty="0" smtClean="0"/>
              <a:t>The best </a:t>
            </a:r>
            <a:r>
              <a:rPr lang="en-US" b="1" dirty="0" smtClean="0"/>
              <a:t>business portfolio</a:t>
            </a:r>
            <a:r>
              <a:rPr lang="en-US" dirty="0" smtClean="0"/>
              <a:t> is the one that best fits the company’s strengths and weaknesses to opportunities in the environment. </a:t>
            </a:r>
          </a:p>
          <a:p>
            <a:r>
              <a:rPr lang="en-US" dirty="0" smtClean="0"/>
              <a:t>Most large companies have complex portfolios of businesses and brands. Strategic and marketing planning for such business portfolios can be a daunting but critical task. </a:t>
            </a:r>
          </a:p>
          <a:p>
            <a:r>
              <a:rPr lang="en-US" dirty="0" smtClean="0"/>
              <a:t>Business portfolio planning involves two steps. First, the company must analyze its </a:t>
            </a:r>
            <a:r>
              <a:rPr lang="en-US" i="1" dirty="0" smtClean="0"/>
              <a:t>current</a:t>
            </a:r>
            <a:r>
              <a:rPr lang="en-US" dirty="0" smtClean="0"/>
              <a:t> business portfolio and determine which businesses should receive more, less, or no investment. Second, it must shape the </a:t>
            </a:r>
            <a:r>
              <a:rPr lang="en-US" i="1" dirty="0" smtClean="0"/>
              <a:t>future</a:t>
            </a:r>
            <a:r>
              <a:rPr lang="en-US" dirty="0" smtClean="0"/>
              <a:t> portfolio by developing strategies for growth and downsizing.</a:t>
            </a:r>
          </a:p>
          <a:p>
            <a:endParaRPr lang="en-US" dirty="0" smtClean="0"/>
          </a:p>
        </p:txBody>
      </p:sp>
      <p:sp>
        <p:nvSpPr>
          <p:cNvPr id="25603" name="Slide Number Placeholder 3"/>
          <p:cNvSpPr>
            <a:spLocks noGrp="1"/>
          </p:cNvSpPr>
          <p:nvPr>
            <p:ph type="sldNum" sz="quarter" idx="5"/>
          </p:nvPr>
        </p:nvSpPr>
        <p:spPr bwMode="auto">
          <a:noFill/>
          <a:ln>
            <a:miter lim="800000"/>
            <a:headEnd/>
            <a:tailEnd/>
          </a:ln>
        </p:spPr>
        <p:txBody>
          <a:bodyPr/>
          <a:lstStyle/>
          <a:p>
            <a:fld id="{373AB9D4-32D5-4258-9FC0-1AAEC6DF989C}" type="slidenum">
              <a:rPr lang="en-US" smtClean="0">
                <a:latin typeface="Calibri" pitchFamily="34" charset="0"/>
                <a:ea typeface="ヒラギノ角ゴ Pro W3"/>
                <a:cs typeface="ヒラギノ角ゴ Pro W3"/>
              </a:rPr>
              <a:pPr/>
              <a:t>11</a:t>
            </a:fld>
            <a:endParaRPr lang="en-US" dirty="0" smtClean="0">
              <a:latin typeface="Calibri" pitchFamily="34" charset="0"/>
              <a:ea typeface="ヒラギノ角ゴ Pro W3"/>
              <a:cs typeface="ヒラギノ角ゴ Pro W3"/>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Slide Image Placeholder 1"/>
          <p:cNvSpPr>
            <a:spLocks noGrp="1" noRot="1" noChangeAspect="1" noTextEdit="1"/>
          </p:cNvSpPr>
          <p:nvPr>
            <p:ph type="sldImg"/>
          </p:nvPr>
        </p:nvSpPr>
        <p:spPr bwMode="auto">
          <a:noFill/>
          <a:ln>
            <a:solidFill>
              <a:srgbClr val="000000"/>
            </a:solidFill>
            <a:miter lim="800000"/>
            <a:headEnd/>
            <a:tailEnd/>
          </a:ln>
        </p:spPr>
      </p:sp>
      <p:sp>
        <p:nvSpPr>
          <p:cNvPr id="27650" name="Notes Placeholder 2"/>
          <p:cNvSpPr>
            <a:spLocks noGrp="1"/>
          </p:cNvSpPr>
          <p:nvPr>
            <p:ph type="body" idx="1"/>
          </p:nvPr>
        </p:nvSpPr>
        <p:spPr bwMode="auto">
          <a:noFill/>
        </p:spPr>
        <p:txBody>
          <a:bodyPr/>
          <a:lstStyle/>
          <a:p>
            <a:pPr eaLnBrk="1" hangingPunct="1"/>
            <a:r>
              <a:rPr lang="en-US" b="1" dirty="0" smtClean="0"/>
              <a:t>Note to Instructor</a:t>
            </a:r>
          </a:p>
          <a:p>
            <a:pPr eaLnBrk="1" hangingPunct="1"/>
            <a:endParaRPr lang="en-US" sz="500" b="1" dirty="0" smtClean="0"/>
          </a:p>
          <a:p>
            <a:r>
              <a:rPr lang="en-US" dirty="0" smtClean="0"/>
              <a:t>The major activity in strategic planning is business </a:t>
            </a:r>
            <a:r>
              <a:rPr lang="en-US" b="1" dirty="0" smtClean="0"/>
              <a:t>portfolio analysis</a:t>
            </a:r>
            <a:r>
              <a:rPr lang="en-US" dirty="0" smtClean="0"/>
              <a:t>, whereby management evaluates the products and businesses that make up the company. The company will want to put strong resources into its more profitable businesses and phase down or drop its weaker ones.</a:t>
            </a:r>
          </a:p>
        </p:txBody>
      </p:sp>
      <p:sp>
        <p:nvSpPr>
          <p:cNvPr id="27651" name="Slide Number Placeholder 3"/>
          <p:cNvSpPr>
            <a:spLocks noGrp="1"/>
          </p:cNvSpPr>
          <p:nvPr>
            <p:ph type="sldNum" sz="quarter" idx="5"/>
          </p:nvPr>
        </p:nvSpPr>
        <p:spPr bwMode="auto">
          <a:noFill/>
          <a:ln>
            <a:miter lim="800000"/>
            <a:headEnd/>
            <a:tailEnd/>
          </a:ln>
        </p:spPr>
        <p:txBody>
          <a:bodyPr/>
          <a:lstStyle/>
          <a:p>
            <a:fld id="{361D91D6-D21D-4209-A260-C99E09861DFC}" type="slidenum">
              <a:rPr lang="en-US" smtClean="0">
                <a:latin typeface="Calibri" pitchFamily="34" charset="0"/>
                <a:ea typeface="ヒラギノ角ゴ Pro W3"/>
                <a:cs typeface="ヒラギノ角ゴ Pro W3"/>
              </a:rPr>
              <a:pPr/>
              <a:t>12</a:t>
            </a:fld>
            <a:endParaRPr lang="en-US" dirty="0" smtClean="0">
              <a:latin typeface="Calibri" pitchFamily="34" charset="0"/>
              <a:ea typeface="ヒラギノ角ゴ Pro W3"/>
              <a:cs typeface="ヒラギノ角ゴ Pro W3"/>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Slide Image Placeholder 1"/>
          <p:cNvSpPr>
            <a:spLocks noGrp="1" noRot="1" noChangeAspect="1" noTextEdit="1"/>
          </p:cNvSpPr>
          <p:nvPr>
            <p:ph type="sldImg"/>
          </p:nvPr>
        </p:nvSpPr>
        <p:spPr bwMode="auto">
          <a:noFill/>
          <a:ln>
            <a:solidFill>
              <a:srgbClr val="000000"/>
            </a:solidFill>
            <a:miter lim="800000"/>
            <a:headEnd/>
            <a:tailEnd/>
          </a:ln>
        </p:spPr>
      </p:sp>
      <p:sp>
        <p:nvSpPr>
          <p:cNvPr id="29698" name="Notes Placeholder 2"/>
          <p:cNvSpPr>
            <a:spLocks noGrp="1"/>
          </p:cNvSpPr>
          <p:nvPr>
            <p:ph type="body" idx="1"/>
          </p:nvPr>
        </p:nvSpPr>
        <p:spPr bwMode="auto">
          <a:noFill/>
        </p:spPr>
        <p:txBody>
          <a:bodyPr/>
          <a:lstStyle/>
          <a:p>
            <a:pPr eaLnBrk="1" hangingPunct="1">
              <a:spcBef>
                <a:spcPct val="0"/>
              </a:spcBef>
            </a:pPr>
            <a:r>
              <a:rPr lang="en-US" dirty="0" smtClean="0"/>
              <a:t>Management’s first step is to identify the key businesses that make up the company, called </a:t>
            </a:r>
            <a:r>
              <a:rPr lang="en-US" i="1" dirty="0" smtClean="0"/>
              <a:t>strategic business units</a:t>
            </a:r>
            <a:r>
              <a:rPr lang="en-US" dirty="0" smtClean="0"/>
              <a:t> (SBUs). An SBU can be a company division, a product line within a division, or sometimes a single product or brand. The company next assesses the attractiveness of its various SBUs and decides how much support each deserves. When designing a business portfolio, it’s a good idea to add and support products and businesses that fit closely with the firm’s core philosophy and competencies.</a:t>
            </a:r>
          </a:p>
          <a:p>
            <a:pPr eaLnBrk="1" hangingPunct="1">
              <a:spcBef>
                <a:spcPct val="0"/>
              </a:spcBef>
            </a:pPr>
            <a:r>
              <a:rPr lang="en-US" dirty="0" smtClean="0"/>
              <a:t>The purpose of strategic planning is to find ways in which the company can best use its strengths to take advantage of attractive opportunities in the environment. For this reason, most standard portfolio analysis methods evaluate SBUs on two important dimensions: the attractiveness of the SBU’s market or industry and the strength of the SBU’s position in that market or industry. </a:t>
            </a:r>
            <a:endParaRPr lang="en-US" i="1" dirty="0" smtClean="0"/>
          </a:p>
          <a:p>
            <a:pPr eaLnBrk="1" hangingPunct="1">
              <a:spcBef>
                <a:spcPct val="0"/>
              </a:spcBef>
            </a:pPr>
            <a:endParaRPr lang="en-US" dirty="0" smtClean="0"/>
          </a:p>
        </p:txBody>
      </p:sp>
      <p:sp>
        <p:nvSpPr>
          <p:cNvPr id="29699" name="Slide Number Placeholder 3"/>
          <p:cNvSpPr>
            <a:spLocks noGrp="1"/>
          </p:cNvSpPr>
          <p:nvPr>
            <p:ph type="sldNum" sz="quarter" idx="5"/>
          </p:nvPr>
        </p:nvSpPr>
        <p:spPr bwMode="auto">
          <a:noFill/>
          <a:ln>
            <a:miter lim="800000"/>
            <a:headEnd/>
            <a:tailEnd/>
          </a:ln>
        </p:spPr>
        <p:txBody>
          <a:bodyPr/>
          <a:lstStyle/>
          <a:p>
            <a:fld id="{8A2D0CFE-3009-43DA-A0BD-5627C3416006}" type="slidenum">
              <a:rPr lang="en-US" smtClean="0">
                <a:latin typeface="Calibri" pitchFamily="34" charset="0"/>
                <a:ea typeface="ヒラギノ角ゴ Pro W3"/>
                <a:cs typeface="ヒラギノ角ゴ Pro W3"/>
              </a:rPr>
              <a:pPr/>
              <a:t>13</a:t>
            </a:fld>
            <a:endParaRPr lang="en-US" dirty="0" smtClean="0">
              <a:latin typeface="Calibri" pitchFamily="34" charset="0"/>
              <a:ea typeface="ヒラギノ角ゴ Pro W3"/>
              <a:cs typeface="ヒラギノ角ゴ Pro W3"/>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Slide Image Placeholder 1"/>
          <p:cNvSpPr>
            <a:spLocks noGrp="1" noRot="1" noChangeAspect="1" noTextEdit="1"/>
          </p:cNvSpPr>
          <p:nvPr>
            <p:ph type="sldImg"/>
          </p:nvPr>
        </p:nvSpPr>
        <p:spPr bwMode="auto">
          <a:noFill/>
          <a:ln>
            <a:solidFill>
              <a:srgbClr val="000000"/>
            </a:solidFill>
            <a:miter lim="800000"/>
            <a:headEnd/>
            <a:tailEnd/>
          </a:ln>
        </p:spPr>
      </p:sp>
      <p:sp>
        <p:nvSpPr>
          <p:cNvPr id="33794" name="Notes Placeholder 2"/>
          <p:cNvSpPr>
            <a:spLocks noGrp="1"/>
          </p:cNvSpPr>
          <p:nvPr>
            <p:ph type="body" idx="1"/>
          </p:nvPr>
        </p:nvSpPr>
        <p:spPr bwMode="auto">
          <a:noFill/>
        </p:spPr>
        <p:txBody>
          <a:bodyPr/>
          <a:lstStyle/>
          <a:p>
            <a:r>
              <a:rPr lang="en-US" dirty="0" smtClean="0"/>
              <a:t>Because of these problems, many companies have dropped formal matrix methods in favor of more customized approaches that better suit their specific situations.</a:t>
            </a:r>
          </a:p>
          <a:p>
            <a:r>
              <a:rPr lang="en-US" dirty="0" smtClean="0"/>
              <a:t>Unlike former strategic-planning efforts that rested mostly in the hands of senior managers at company headquarters, today’s strategic planning has been decentralized. </a:t>
            </a:r>
          </a:p>
          <a:p>
            <a:r>
              <a:rPr lang="en-US" dirty="0" smtClean="0"/>
              <a:t>Increasingly, companies are placing responsibility for strategic planning in the hands of cross-functional teams of divisional managers who are close to their markets.</a:t>
            </a:r>
          </a:p>
          <a:p>
            <a:endParaRPr lang="en-US" dirty="0" smtClean="0"/>
          </a:p>
        </p:txBody>
      </p:sp>
      <p:sp>
        <p:nvSpPr>
          <p:cNvPr id="33795" name="Slide Number Placeholder 3"/>
          <p:cNvSpPr>
            <a:spLocks noGrp="1"/>
          </p:cNvSpPr>
          <p:nvPr>
            <p:ph type="sldNum" sz="quarter" idx="5"/>
          </p:nvPr>
        </p:nvSpPr>
        <p:spPr bwMode="auto">
          <a:noFill/>
          <a:ln>
            <a:miter lim="800000"/>
            <a:headEnd/>
            <a:tailEnd/>
          </a:ln>
        </p:spPr>
        <p:txBody>
          <a:bodyPr/>
          <a:lstStyle/>
          <a:p>
            <a:fld id="{2237E6F9-4641-4DD1-BD59-41BD2DB226D7}" type="slidenum">
              <a:rPr lang="en-US" smtClean="0">
                <a:latin typeface="Calibri" pitchFamily="34" charset="0"/>
                <a:ea typeface="ヒラギノ角ゴ Pro W3"/>
                <a:cs typeface="ヒラギノ角ゴ Pro W3"/>
              </a:rPr>
              <a:pPr/>
              <a:t>16</a:t>
            </a:fld>
            <a:endParaRPr lang="en-US" dirty="0" smtClean="0">
              <a:latin typeface="Calibri" pitchFamily="34" charset="0"/>
              <a:ea typeface="ヒラギノ角ゴ Pro W3"/>
              <a:cs typeface="ヒラギノ角ゴ Pro W3"/>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1" name="Slide Image Placeholder 1"/>
          <p:cNvSpPr>
            <a:spLocks noGrp="1" noRot="1" noChangeAspect="1" noTextEdit="1"/>
          </p:cNvSpPr>
          <p:nvPr>
            <p:ph type="sldImg"/>
          </p:nvPr>
        </p:nvSpPr>
        <p:spPr bwMode="auto">
          <a:noFill/>
          <a:ln>
            <a:solidFill>
              <a:srgbClr val="000000"/>
            </a:solidFill>
            <a:miter lim="800000"/>
            <a:headEnd/>
            <a:tailEnd/>
          </a:ln>
        </p:spPr>
      </p:sp>
      <p:sp>
        <p:nvSpPr>
          <p:cNvPr id="35842" name="Notes Placeholder 2"/>
          <p:cNvSpPr>
            <a:spLocks noGrp="1"/>
          </p:cNvSpPr>
          <p:nvPr>
            <p:ph type="body" idx="1"/>
          </p:nvPr>
        </p:nvSpPr>
        <p:spPr bwMode="auto">
          <a:noFill/>
        </p:spPr>
        <p:txBody>
          <a:bodyPr/>
          <a:lstStyle/>
          <a:p>
            <a:r>
              <a:rPr lang="en-US" dirty="0" smtClean="0"/>
              <a:t>Beyond evaluating current businesses, designing the business portfolio involves finding businesses and products the company should consider in the future. Companies need growth if they are to compete more effectively, satisfy their stakeholders, and attract top talent. At the same time, a firm must be careful not to make growth itself an objective. The company’s objective must be to manage “profitable growth.”</a:t>
            </a:r>
          </a:p>
          <a:p>
            <a:r>
              <a:rPr lang="en-US" dirty="0" smtClean="0"/>
              <a:t>Marketing has the main responsibility for achieving profitable growth for the company. Marketing needs to identify, evaluate, and select market opportunities and establish strategies for capturing them. One useful device for identifying growth opportunities is the </a:t>
            </a:r>
            <a:r>
              <a:rPr lang="en-US" b="1" dirty="0" smtClean="0"/>
              <a:t>product/market expansion grid</a:t>
            </a:r>
            <a:r>
              <a:rPr lang="en-US" dirty="0" smtClean="0"/>
              <a:t>, </a:t>
            </a:r>
          </a:p>
        </p:txBody>
      </p:sp>
      <p:sp>
        <p:nvSpPr>
          <p:cNvPr id="35843" name="Slide Number Placeholder 3"/>
          <p:cNvSpPr>
            <a:spLocks noGrp="1"/>
          </p:cNvSpPr>
          <p:nvPr>
            <p:ph type="sldNum" sz="quarter" idx="5"/>
          </p:nvPr>
        </p:nvSpPr>
        <p:spPr bwMode="auto">
          <a:noFill/>
          <a:ln>
            <a:miter lim="800000"/>
            <a:headEnd/>
            <a:tailEnd/>
          </a:ln>
        </p:spPr>
        <p:txBody>
          <a:bodyPr/>
          <a:lstStyle/>
          <a:p>
            <a:fld id="{6277B3D2-00AF-41D6-9C0C-AE53737B583B}" type="slidenum">
              <a:rPr lang="en-US" smtClean="0">
                <a:latin typeface="Calibri" pitchFamily="34" charset="0"/>
                <a:ea typeface="ヒラギノ角ゴ Pro W3"/>
                <a:cs typeface="ヒラギノ角ゴ Pro W3"/>
              </a:rPr>
              <a:pPr/>
              <a:t>17</a:t>
            </a:fld>
            <a:endParaRPr lang="en-US" dirty="0" smtClean="0">
              <a:latin typeface="Calibri" pitchFamily="34" charset="0"/>
              <a:ea typeface="ヒラギノ角ゴ Pro W3"/>
              <a:cs typeface="ヒラギノ角ゴ Pro W3"/>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89" name="Slide Image Placeholder 1"/>
          <p:cNvSpPr>
            <a:spLocks noGrp="1" noRot="1" noChangeAspect="1" noTextEdit="1"/>
          </p:cNvSpPr>
          <p:nvPr>
            <p:ph type="sldImg"/>
          </p:nvPr>
        </p:nvSpPr>
        <p:spPr bwMode="auto">
          <a:noFill/>
          <a:ln>
            <a:solidFill>
              <a:srgbClr val="000000"/>
            </a:solidFill>
            <a:miter lim="800000"/>
            <a:headEnd/>
            <a:tailEnd/>
          </a:ln>
        </p:spPr>
      </p:sp>
      <p:sp>
        <p:nvSpPr>
          <p:cNvPr id="37890" name="Notes Placeholder 2"/>
          <p:cNvSpPr>
            <a:spLocks noGrp="1"/>
          </p:cNvSpPr>
          <p:nvPr>
            <p:ph type="body" idx="1"/>
          </p:nvPr>
        </p:nvSpPr>
        <p:spPr bwMode="auto">
          <a:noFill/>
        </p:spPr>
        <p:txBody>
          <a:bodyPr/>
          <a:lstStyle/>
          <a:p>
            <a:r>
              <a:rPr lang="en-US" b="1" dirty="0" smtClean="0"/>
              <a:t>market penetration</a:t>
            </a:r>
            <a:r>
              <a:rPr lang="en-US" dirty="0" smtClean="0"/>
              <a:t>—making more sales to current customers without changing its original product such as:</a:t>
            </a:r>
          </a:p>
          <a:p>
            <a:r>
              <a:rPr lang="en-US" dirty="0" smtClean="0"/>
              <a:t>Add new stores in current market areas to make it easier for customers to visit.</a:t>
            </a:r>
          </a:p>
          <a:p>
            <a:endParaRPr lang="en-US" dirty="0" smtClean="0"/>
          </a:p>
          <a:p>
            <a:r>
              <a:rPr lang="en-US" b="1" dirty="0" smtClean="0"/>
              <a:t>market development</a:t>
            </a:r>
            <a:r>
              <a:rPr lang="en-US" dirty="0" smtClean="0"/>
              <a:t>—identifying and developing new markets for its current products.</a:t>
            </a:r>
          </a:p>
          <a:p>
            <a:r>
              <a:rPr lang="en-US" dirty="0" smtClean="0"/>
              <a:t>For instance, managers could review new demographic markets. Perhaps new groups—such as seniors—could be encouraged.</a:t>
            </a:r>
          </a:p>
          <a:p>
            <a:r>
              <a:rPr lang="en-US" dirty="0" smtClean="0"/>
              <a:t>Managers could consider new geographic markets. In U.S. markets and in non-U.S. markets, especially Asia. </a:t>
            </a:r>
          </a:p>
          <a:p>
            <a:endParaRPr lang="en-US" dirty="0" smtClean="0"/>
          </a:p>
        </p:txBody>
      </p:sp>
      <p:sp>
        <p:nvSpPr>
          <p:cNvPr id="37891" name="Slide Number Placeholder 3"/>
          <p:cNvSpPr>
            <a:spLocks noGrp="1"/>
          </p:cNvSpPr>
          <p:nvPr>
            <p:ph type="sldNum" sz="quarter" idx="5"/>
          </p:nvPr>
        </p:nvSpPr>
        <p:spPr bwMode="auto">
          <a:noFill/>
          <a:ln>
            <a:miter lim="800000"/>
            <a:headEnd/>
            <a:tailEnd/>
          </a:ln>
        </p:spPr>
        <p:txBody>
          <a:bodyPr/>
          <a:lstStyle/>
          <a:p>
            <a:fld id="{4174F0CB-8C9D-447E-9517-22107B515455}" type="slidenum">
              <a:rPr lang="en-US" smtClean="0">
                <a:latin typeface="Calibri" pitchFamily="34" charset="0"/>
                <a:ea typeface="ヒラギノ角ゴ Pro W3"/>
                <a:cs typeface="ヒラギノ角ゴ Pro W3"/>
              </a:rPr>
              <a:pPr/>
              <a:t>19</a:t>
            </a:fld>
            <a:endParaRPr lang="en-US" dirty="0" smtClean="0">
              <a:latin typeface="Calibri" pitchFamily="34" charset="0"/>
              <a:ea typeface="ヒラギノ角ゴ Pro W3"/>
              <a:cs typeface="ヒラギノ角ゴ Pro W3"/>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7" name="Slide Image Placeholder 1"/>
          <p:cNvSpPr>
            <a:spLocks noGrp="1" noRot="1" noChangeAspect="1" noTextEdit="1"/>
          </p:cNvSpPr>
          <p:nvPr>
            <p:ph type="sldImg"/>
          </p:nvPr>
        </p:nvSpPr>
        <p:spPr bwMode="auto">
          <a:noFill/>
          <a:ln>
            <a:solidFill>
              <a:srgbClr val="000000"/>
            </a:solidFill>
            <a:miter lim="800000"/>
            <a:headEnd/>
            <a:tailEnd/>
          </a:ln>
        </p:spPr>
      </p:sp>
      <p:sp>
        <p:nvSpPr>
          <p:cNvPr id="39938" name="Notes Placeholder 2"/>
          <p:cNvSpPr>
            <a:spLocks noGrp="1"/>
          </p:cNvSpPr>
          <p:nvPr>
            <p:ph type="body" idx="1"/>
          </p:nvPr>
        </p:nvSpPr>
        <p:spPr bwMode="auto">
          <a:noFill/>
        </p:spPr>
        <p:txBody>
          <a:bodyPr/>
          <a:lstStyle/>
          <a:p>
            <a:pPr eaLnBrk="1" hangingPunct="1"/>
            <a:r>
              <a:rPr lang="en-US" b="1" dirty="0" smtClean="0"/>
              <a:t>product development</a:t>
            </a:r>
            <a:r>
              <a:rPr lang="en-US" dirty="0" smtClean="0"/>
              <a:t>—offering modified or new products to current markets.</a:t>
            </a:r>
          </a:p>
          <a:p>
            <a:pPr eaLnBrk="1" hangingPunct="1"/>
            <a:r>
              <a:rPr lang="en-US" dirty="0" smtClean="0"/>
              <a:t>For instance moving into new product categories</a:t>
            </a:r>
          </a:p>
          <a:p>
            <a:pPr eaLnBrk="1" hangingPunct="1"/>
            <a:r>
              <a:rPr lang="en-US" b="1" dirty="0" smtClean="0"/>
              <a:t>diversification</a:t>
            </a:r>
            <a:r>
              <a:rPr lang="en-US" dirty="0" smtClean="0"/>
              <a:t>—starting up or buying businesses beyond its current products and markets.</a:t>
            </a:r>
          </a:p>
          <a:p>
            <a:pPr eaLnBrk="1" hangingPunct="1"/>
            <a:r>
              <a:rPr lang="en-US" dirty="0" smtClean="0"/>
              <a:t> For example, the company could acquire a company that operates in different market segments with a different product mix.</a:t>
            </a:r>
          </a:p>
          <a:p>
            <a:endParaRPr lang="en-US" dirty="0" smtClean="0"/>
          </a:p>
          <a:p>
            <a:pPr eaLnBrk="1" hangingPunct="1"/>
            <a:endParaRPr lang="en-US" dirty="0" smtClean="0"/>
          </a:p>
          <a:p>
            <a:pPr eaLnBrk="1" hangingPunct="1"/>
            <a:endParaRPr lang="en-US" dirty="0" smtClean="0"/>
          </a:p>
          <a:p>
            <a:pPr eaLnBrk="1" hangingPunct="1"/>
            <a:r>
              <a:rPr lang="en-US" dirty="0" smtClean="0"/>
              <a:t> </a:t>
            </a:r>
          </a:p>
        </p:txBody>
      </p:sp>
      <p:sp>
        <p:nvSpPr>
          <p:cNvPr id="39939" name="Slide Number Placeholder 3"/>
          <p:cNvSpPr>
            <a:spLocks noGrp="1"/>
          </p:cNvSpPr>
          <p:nvPr>
            <p:ph type="sldNum" sz="quarter" idx="5"/>
          </p:nvPr>
        </p:nvSpPr>
        <p:spPr bwMode="auto">
          <a:noFill/>
          <a:ln>
            <a:miter lim="800000"/>
            <a:headEnd/>
            <a:tailEnd/>
          </a:ln>
        </p:spPr>
        <p:txBody>
          <a:bodyPr/>
          <a:lstStyle/>
          <a:p>
            <a:fld id="{B9D2A5D6-5A04-42C7-8EE2-A3F48F58181B}" type="slidenum">
              <a:rPr lang="en-US" smtClean="0">
                <a:latin typeface="Calibri" pitchFamily="34" charset="0"/>
                <a:ea typeface="ヒラギノ角ゴ Pro W3"/>
                <a:cs typeface="ヒラギノ角ゴ Pro W3"/>
              </a:rPr>
              <a:pPr/>
              <a:t>20</a:t>
            </a:fld>
            <a:endParaRPr lang="en-US" dirty="0" smtClean="0">
              <a:latin typeface="Calibri" pitchFamily="34" charset="0"/>
              <a:ea typeface="ヒラギノ角ゴ Pro W3"/>
              <a:cs typeface="ヒラギノ角ゴ Pro W3"/>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5" name="Slide Image Placeholder 1"/>
          <p:cNvSpPr>
            <a:spLocks noGrp="1" noRot="1" noChangeAspect="1" noTextEdit="1"/>
          </p:cNvSpPr>
          <p:nvPr>
            <p:ph type="sldImg"/>
          </p:nvPr>
        </p:nvSpPr>
        <p:spPr bwMode="auto">
          <a:noFill/>
          <a:ln>
            <a:solidFill>
              <a:srgbClr val="000000"/>
            </a:solidFill>
            <a:miter lim="800000"/>
            <a:headEnd/>
            <a:tailEnd/>
          </a:ln>
        </p:spPr>
      </p:sp>
      <p:sp>
        <p:nvSpPr>
          <p:cNvPr id="41986" name="Notes Placeholder 2"/>
          <p:cNvSpPr>
            <a:spLocks noGrp="1"/>
          </p:cNvSpPr>
          <p:nvPr>
            <p:ph type="body" idx="1"/>
          </p:nvPr>
        </p:nvSpPr>
        <p:spPr bwMode="auto">
          <a:noFill/>
        </p:spPr>
        <p:txBody>
          <a:bodyPr/>
          <a:lstStyle/>
          <a:p>
            <a:r>
              <a:rPr lang="en-US" dirty="0" smtClean="0"/>
              <a:t>Companies must not only develop strategies for growing their business portfolios but also strategies for </a:t>
            </a:r>
            <a:r>
              <a:rPr lang="en-US" b="1" i="1" dirty="0" smtClean="0"/>
              <a:t>downsizing</a:t>
            </a:r>
            <a:r>
              <a:rPr lang="en-US" dirty="0" smtClean="0"/>
              <a:t> them. </a:t>
            </a:r>
          </a:p>
          <a:p>
            <a:r>
              <a:rPr lang="en-US" dirty="0" smtClean="0"/>
              <a:t>A firm might want to abandon products or markets because:</a:t>
            </a:r>
          </a:p>
          <a:p>
            <a:r>
              <a:rPr lang="en-US" dirty="0" smtClean="0"/>
              <a:t>The firm may have </a:t>
            </a:r>
            <a:r>
              <a:rPr lang="en-US" b="1" dirty="0" smtClean="0"/>
              <a:t>grown too fast or entered areas where it lacks experience</a:t>
            </a:r>
            <a:r>
              <a:rPr lang="en-US" dirty="0" smtClean="0"/>
              <a:t>. </a:t>
            </a:r>
          </a:p>
          <a:p>
            <a:r>
              <a:rPr lang="en-US" dirty="0" smtClean="0"/>
              <a:t>The </a:t>
            </a:r>
            <a:r>
              <a:rPr lang="en-US" b="1" dirty="0" smtClean="0"/>
              <a:t>market environment might change</a:t>
            </a:r>
            <a:r>
              <a:rPr lang="en-US" dirty="0" smtClean="0"/>
              <a:t>, making some products or markets less profitable.</a:t>
            </a:r>
          </a:p>
          <a:p>
            <a:r>
              <a:rPr lang="en-US" dirty="0" smtClean="0"/>
              <a:t>For example, in difficult economic times, many firms prune out weaker, less-profitable products and markets to focus their more limited resources on the strongest ones.</a:t>
            </a:r>
          </a:p>
          <a:p>
            <a:r>
              <a:rPr lang="en-US" dirty="0" smtClean="0"/>
              <a:t>Some </a:t>
            </a:r>
            <a:r>
              <a:rPr lang="en-US" b="1" dirty="0" smtClean="0"/>
              <a:t>products or business units simply age and die</a:t>
            </a:r>
            <a:r>
              <a:rPr lang="en-US" dirty="0" smtClean="0"/>
              <a:t>. </a:t>
            </a:r>
          </a:p>
          <a:p>
            <a:r>
              <a:rPr lang="en-US" dirty="0" smtClean="0"/>
              <a:t>When a firm finds brands or businesses that are unprofitable or that no longer fit its overall strategy, it must carefully prune, harvest, or divest them. </a:t>
            </a:r>
          </a:p>
          <a:p>
            <a:r>
              <a:rPr lang="en-US" dirty="0" smtClean="0"/>
              <a:t>Weak businesses usually require a disproportionate amount of management attention.</a:t>
            </a:r>
          </a:p>
          <a:p>
            <a:r>
              <a:rPr lang="en-US" dirty="0" smtClean="0"/>
              <a:t>Managers should focus on promising growth opportunities, not fritter away energy trying to salvage fading ones.</a:t>
            </a:r>
          </a:p>
          <a:p>
            <a:endParaRPr lang="en-US" dirty="0" smtClean="0"/>
          </a:p>
        </p:txBody>
      </p:sp>
      <p:sp>
        <p:nvSpPr>
          <p:cNvPr id="41987" name="Slide Number Placeholder 3"/>
          <p:cNvSpPr>
            <a:spLocks noGrp="1"/>
          </p:cNvSpPr>
          <p:nvPr>
            <p:ph type="sldNum" sz="quarter" idx="5"/>
          </p:nvPr>
        </p:nvSpPr>
        <p:spPr bwMode="auto">
          <a:noFill/>
          <a:ln>
            <a:miter lim="800000"/>
            <a:headEnd/>
            <a:tailEnd/>
          </a:ln>
        </p:spPr>
        <p:txBody>
          <a:bodyPr/>
          <a:lstStyle/>
          <a:p>
            <a:fld id="{783D4025-785C-4E7C-8A7A-A5AB0045D09E}" type="slidenum">
              <a:rPr lang="en-US" smtClean="0">
                <a:latin typeface="Calibri" pitchFamily="34" charset="0"/>
                <a:ea typeface="ヒラギノ角ゴ Pro W3"/>
                <a:cs typeface="ヒラギノ角ゴ Pro W3"/>
              </a:rPr>
              <a:pPr/>
              <a:t>21</a:t>
            </a:fld>
            <a:endParaRPr lang="en-US" dirty="0" smtClean="0">
              <a:latin typeface="Calibri" pitchFamily="34" charset="0"/>
              <a:ea typeface="ヒラギノ角ゴ Pro W3"/>
              <a:cs typeface="ヒラギノ角ゴ Pro W3"/>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7"/>
          <p:cNvSpPr>
            <a:spLocks noGrp="1" noChangeArrowheads="1"/>
          </p:cNvSpPr>
          <p:nvPr>
            <p:ph type="sldNum" sz="quarter" idx="5"/>
          </p:nvPr>
        </p:nvSpPr>
        <p:spPr>
          <a:noFill/>
        </p:spPr>
        <p:txBody>
          <a:bodyPr/>
          <a:lstStyle/>
          <a:p>
            <a:fld id="{898052DE-368E-4A91-A391-8BB016B7CDF9}" type="slidenum">
              <a:rPr lang="en-US" smtClean="0"/>
              <a:pPr/>
              <a:t>22</a:t>
            </a:fld>
            <a:endParaRPr lang="en-US" dirty="0" smtClean="0"/>
          </a:p>
        </p:txBody>
      </p:sp>
      <p:sp>
        <p:nvSpPr>
          <p:cNvPr id="48131" name="Rectangle 2"/>
          <p:cNvSpPr>
            <a:spLocks noGrp="1" noRot="1" noChangeAspect="1" noChangeArrowheads="1" noTextEdit="1"/>
          </p:cNvSpPr>
          <p:nvPr>
            <p:ph type="sldImg"/>
          </p:nvPr>
        </p:nvSpPr>
        <p:spPr>
          <a:ln/>
        </p:spPr>
      </p:sp>
      <p:sp>
        <p:nvSpPr>
          <p:cNvPr id="48132" name="Rectangle 3"/>
          <p:cNvSpPr>
            <a:spLocks noGrp="1" noChangeArrowheads="1"/>
          </p:cNvSpPr>
          <p:nvPr>
            <p:ph type="body" idx="1"/>
          </p:nvPr>
        </p:nvSpPr>
        <p:spPr>
          <a:noFill/>
          <a:ln/>
        </p:spPr>
        <p:txBody>
          <a:bodyPr/>
          <a:lstStyle/>
          <a:p>
            <a:pPr eaLnBrk="1" hangingPunct="1"/>
            <a:endParaRPr lang="en-US" dirty="0" smtClean="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2"/>
          <p:cNvSpPr>
            <a:spLocks noGrp="1" noRot="1" noChangeAspect="1" noChangeArrowheads="1" noTextEdit="1"/>
          </p:cNvSpPr>
          <p:nvPr>
            <p:ph type="sldImg"/>
          </p:nvPr>
        </p:nvSpPr>
        <p:spPr>
          <a:xfrm>
            <a:off x="1150938" y="692150"/>
            <a:ext cx="4556125" cy="3416300"/>
          </a:xfrm>
          <a:ln cap="flat"/>
        </p:spPr>
      </p:sp>
      <p:sp>
        <p:nvSpPr>
          <p:cNvPr id="49155" name="Rectangle 3"/>
          <p:cNvSpPr>
            <a:spLocks noGrp="1" noChangeArrowheads="1"/>
          </p:cNvSpPr>
          <p:nvPr>
            <p:ph type="body" idx="1"/>
          </p:nvPr>
        </p:nvSpPr>
        <p:spPr>
          <a:noFill/>
          <a:ln/>
        </p:spPr>
        <p:txBody>
          <a:bodyPr/>
          <a:lstStyle/>
          <a:p>
            <a:pPr eaLnBrk="1" hangingPunct="1"/>
            <a:endParaRPr lang="en-US" dirty="0" smtClean="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2"/>
          <p:cNvSpPr>
            <a:spLocks noGrp="1" noRot="1" noChangeAspect="1" noChangeArrowheads="1" noTextEdit="1"/>
          </p:cNvSpPr>
          <p:nvPr>
            <p:ph type="sldImg"/>
          </p:nvPr>
        </p:nvSpPr>
        <p:spPr>
          <a:xfrm>
            <a:off x="1150938" y="692150"/>
            <a:ext cx="4556125" cy="3416300"/>
          </a:xfrm>
          <a:ln cap="flat"/>
        </p:spPr>
      </p:sp>
      <p:sp>
        <p:nvSpPr>
          <p:cNvPr id="50179" name="Rectangle 3"/>
          <p:cNvSpPr>
            <a:spLocks noGrp="1" noChangeArrowheads="1"/>
          </p:cNvSpPr>
          <p:nvPr>
            <p:ph type="body" idx="1"/>
          </p:nvPr>
        </p:nvSpPr>
        <p:spPr>
          <a:noFill/>
          <a:ln/>
        </p:spPr>
        <p:txBody>
          <a:bodyPr/>
          <a:lstStyle/>
          <a:p>
            <a:pPr eaLnBrk="1" hangingPunct="1"/>
            <a:endParaRPr lang="en-US" dirty="0" smtClean="0"/>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2"/>
          <p:cNvSpPr>
            <a:spLocks noGrp="1" noRot="1" noChangeAspect="1" noChangeArrowheads="1" noTextEdit="1"/>
          </p:cNvSpPr>
          <p:nvPr>
            <p:ph type="sldImg"/>
          </p:nvPr>
        </p:nvSpPr>
        <p:spPr>
          <a:xfrm>
            <a:off x="1150938" y="692150"/>
            <a:ext cx="4556125" cy="3416300"/>
          </a:xfrm>
          <a:ln cap="flat"/>
        </p:spPr>
      </p:sp>
      <p:sp>
        <p:nvSpPr>
          <p:cNvPr id="51203" name="Rectangle 3"/>
          <p:cNvSpPr>
            <a:spLocks noGrp="1" noChangeArrowheads="1"/>
          </p:cNvSpPr>
          <p:nvPr>
            <p:ph type="body" idx="1"/>
          </p:nvPr>
        </p:nvSpPr>
        <p:spPr>
          <a:noFill/>
          <a:ln/>
        </p:spPr>
        <p:txBody>
          <a:bodyPr/>
          <a:lstStyle/>
          <a:p>
            <a:pPr eaLnBrk="1" hangingPunct="1"/>
            <a:endParaRPr lang="en-US" dirty="0" smtClean="0"/>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2"/>
          <p:cNvSpPr>
            <a:spLocks noGrp="1" noRot="1" noChangeAspect="1" noChangeArrowheads="1" noTextEdit="1"/>
          </p:cNvSpPr>
          <p:nvPr>
            <p:ph type="sldImg"/>
          </p:nvPr>
        </p:nvSpPr>
        <p:spPr>
          <a:xfrm>
            <a:off x="1150938" y="692150"/>
            <a:ext cx="4556125" cy="3416300"/>
          </a:xfrm>
          <a:ln cap="flat"/>
        </p:spPr>
      </p:sp>
      <p:sp>
        <p:nvSpPr>
          <p:cNvPr id="52227" name="Rectangle 3"/>
          <p:cNvSpPr>
            <a:spLocks noGrp="1" noChangeArrowheads="1"/>
          </p:cNvSpPr>
          <p:nvPr>
            <p:ph type="body" idx="1"/>
          </p:nvPr>
        </p:nvSpPr>
        <p:spPr>
          <a:noFill/>
          <a:ln/>
        </p:spPr>
        <p:txBody>
          <a:bodyPr/>
          <a:lstStyle/>
          <a:p>
            <a:pPr eaLnBrk="1" hangingPunct="1"/>
            <a:endParaRPr lang="en-US" dirty="0" smtClean="0"/>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2"/>
          <p:cNvSpPr>
            <a:spLocks noGrp="1" noRot="1" noChangeAspect="1" noChangeArrowheads="1" noTextEdit="1"/>
          </p:cNvSpPr>
          <p:nvPr>
            <p:ph type="sldImg"/>
          </p:nvPr>
        </p:nvSpPr>
        <p:spPr>
          <a:xfrm>
            <a:off x="1150938" y="692150"/>
            <a:ext cx="4556125" cy="3416300"/>
          </a:xfrm>
          <a:ln cap="flat"/>
        </p:spPr>
      </p:sp>
      <p:sp>
        <p:nvSpPr>
          <p:cNvPr id="53251" name="Rectangle 3"/>
          <p:cNvSpPr>
            <a:spLocks noGrp="1" noChangeArrowheads="1"/>
          </p:cNvSpPr>
          <p:nvPr>
            <p:ph type="body" idx="1"/>
          </p:nvPr>
        </p:nvSpPr>
        <p:spPr>
          <a:noFill/>
          <a:ln/>
        </p:spPr>
        <p:txBody>
          <a:bodyPr/>
          <a:lstStyle/>
          <a:p>
            <a:pPr eaLnBrk="1" hangingPunct="1"/>
            <a:endParaRPr lang="en-US" dirty="0" smtClean="0"/>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2"/>
          <p:cNvSpPr>
            <a:spLocks noGrp="1" noRot="1" noChangeAspect="1" noChangeArrowheads="1" noTextEdit="1"/>
          </p:cNvSpPr>
          <p:nvPr>
            <p:ph type="sldImg"/>
          </p:nvPr>
        </p:nvSpPr>
        <p:spPr>
          <a:xfrm>
            <a:off x="1150938" y="692150"/>
            <a:ext cx="4556125" cy="3416300"/>
          </a:xfrm>
          <a:ln cap="flat"/>
        </p:spPr>
      </p:sp>
      <p:sp>
        <p:nvSpPr>
          <p:cNvPr id="54275" name="Rectangle 3"/>
          <p:cNvSpPr>
            <a:spLocks noGrp="1" noChangeArrowheads="1"/>
          </p:cNvSpPr>
          <p:nvPr>
            <p:ph type="body" idx="1"/>
          </p:nvPr>
        </p:nvSpPr>
        <p:spPr>
          <a:noFill/>
          <a:ln/>
        </p:spPr>
        <p:txBody>
          <a:bodyPr/>
          <a:lstStyle/>
          <a:p>
            <a:pPr eaLnBrk="1" hangingPunct="1"/>
            <a:endParaRPr lang="en-US" dirty="0" smtClean="0"/>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2"/>
          <p:cNvSpPr>
            <a:spLocks noGrp="1" noRot="1" noChangeAspect="1" noChangeArrowheads="1" noTextEdit="1"/>
          </p:cNvSpPr>
          <p:nvPr>
            <p:ph type="sldImg"/>
          </p:nvPr>
        </p:nvSpPr>
        <p:spPr>
          <a:xfrm>
            <a:off x="1150938" y="692150"/>
            <a:ext cx="4556125" cy="3416300"/>
          </a:xfrm>
          <a:ln cap="flat"/>
        </p:spPr>
      </p:sp>
      <p:sp>
        <p:nvSpPr>
          <p:cNvPr id="55299" name="Rectangle 3"/>
          <p:cNvSpPr>
            <a:spLocks noGrp="1" noChangeArrowheads="1"/>
          </p:cNvSpPr>
          <p:nvPr>
            <p:ph type="body" idx="1"/>
          </p:nvPr>
        </p:nvSpPr>
        <p:spPr>
          <a:noFill/>
          <a:ln/>
        </p:spPr>
        <p:txBody>
          <a:bodyPr/>
          <a:lstStyle/>
          <a:p>
            <a:pPr eaLnBrk="1" hangingPunct="1"/>
            <a:endParaRPr lang="en-US" dirty="0" smtClean="0"/>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2"/>
          <p:cNvSpPr>
            <a:spLocks noGrp="1" noRot="1" noChangeAspect="1" noChangeArrowheads="1" noTextEdit="1"/>
          </p:cNvSpPr>
          <p:nvPr>
            <p:ph type="sldImg"/>
          </p:nvPr>
        </p:nvSpPr>
        <p:spPr>
          <a:xfrm>
            <a:off x="1150938" y="692150"/>
            <a:ext cx="4556125" cy="3416300"/>
          </a:xfrm>
          <a:ln cap="flat"/>
        </p:spPr>
      </p:sp>
      <p:sp>
        <p:nvSpPr>
          <p:cNvPr id="56323" name="Rectangle 3"/>
          <p:cNvSpPr>
            <a:spLocks noGrp="1" noChangeArrowheads="1"/>
          </p:cNvSpPr>
          <p:nvPr>
            <p:ph type="body" idx="1"/>
          </p:nvPr>
        </p:nvSpPr>
        <p:spPr>
          <a:noFill/>
          <a:ln/>
        </p:spPr>
        <p:txBody>
          <a:bodyPr/>
          <a:lstStyle/>
          <a:p>
            <a:pPr eaLnBrk="1" hangingPunct="1"/>
            <a:endParaRPr lang="en-US" dirty="0" smtClean="0"/>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2"/>
          <p:cNvSpPr>
            <a:spLocks noGrp="1" noRot="1" noChangeAspect="1" noChangeArrowheads="1" noTextEdit="1"/>
          </p:cNvSpPr>
          <p:nvPr>
            <p:ph type="sldImg"/>
          </p:nvPr>
        </p:nvSpPr>
        <p:spPr>
          <a:xfrm>
            <a:off x="1150938" y="692150"/>
            <a:ext cx="4556125" cy="3416300"/>
          </a:xfrm>
          <a:ln cap="flat"/>
        </p:spPr>
      </p:sp>
      <p:sp>
        <p:nvSpPr>
          <p:cNvPr id="57347" name="Rectangle 3"/>
          <p:cNvSpPr>
            <a:spLocks noGrp="1" noChangeArrowheads="1"/>
          </p:cNvSpPr>
          <p:nvPr>
            <p:ph type="body" idx="1"/>
          </p:nvPr>
        </p:nvSpPr>
        <p:spPr>
          <a:noFill/>
          <a:ln/>
        </p:spPr>
        <p:txBody>
          <a:bodyPr/>
          <a:lstStyle/>
          <a:p>
            <a:pPr eaLnBrk="1" hangingPunct="1"/>
            <a:endParaRPr lang="en-US" dirty="0" smtClean="0"/>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2"/>
          <p:cNvSpPr>
            <a:spLocks noGrp="1" noRot="1" noChangeAspect="1" noChangeArrowheads="1" noTextEdit="1"/>
          </p:cNvSpPr>
          <p:nvPr>
            <p:ph type="sldImg"/>
          </p:nvPr>
        </p:nvSpPr>
        <p:spPr>
          <a:xfrm>
            <a:off x="1150938" y="692150"/>
            <a:ext cx="4556125" cy="3416300"/>
          </a:xfrm>
          <a:ln cap="flat"/>
        </p:spPr>
      </p:sp>
      <p:sp>
        <p:nvSpPr>
          <p:cNvPr id="58371" name="Rectangle 3"/>
          <p:cNvSpPr>
            <a:spLocks noGrp="1" noChangeArrowheads="1"/>
          </p:cNvSpPr>
          <p:nvPr>
            <p:ph type="body" idx="1"/>
          </p:nvPr>
        </p:nvSpPr>
        <p:spPr>
          <a:noFill/>
          <a:ln/>
        </p:spPr>
        <p:txBody>
          <a:bodyPr/>
          <a:lstStyle/>
          <a:p>
            <a:pPr eaLnBrk="1" hangingPunct="1"/>
            <a:endParaRPr lang="en-US" dirty="0" smtClean="0"/>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2"/>
          <p:cNvSpPr>
            <a:spLocks noGrp="1" noRot="1" noChangeAspect="1" noChangeArrowheads="1" noTextEdit="1"/>
          </p:cNvSpPr>
          <p:nvPr>
            <p:ph type="sldImg"/>
          </p:nvPr>
        </p:nvSpPr>
        <p:spPr>
          <a:xfrm>
            <a:off x="1150938" y="692150"/>
            <a:ext cx="4556125" cy="3416300"/>
          </a:xfrm>
          <a:ln cap="flat"/>
        </p:spPr>
      </p:sp>
      <p:sp>
        <p:nvSpPr>
          <p:cNvPr id="59395" name="Rectangle 3"/>
          <p:cNvSpPr>
            <a:spLocks noGrp="1" noChangeArrowheads="1"/>
          </p:cNvSpPr>
          <p:nvPr>
            <p:ph type="body" idx="1"/>
          </p:nvPr>
        </p:nvSpPr>
        <p:spPr>
          <a:noFill/>
          <a:ln/>
        </p:spPr>
        <p:txBody>
          <a:bodyPr/>
          <a:lstStyle/>
          <a:p>
            <a:pPr eaLnBrk="1" hangingPunct="1"/>
            <a:endParaRPr lang="en-US" dirty="0" smtClean="0"/>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2"/>
          <p:cNvSpPr>
            <a:spLocks noGrp="1" noRot="1" noChangeAspect="1" noChangeArrowheads="1" noTextEdit="1"/>
          </p:cNvSpPr>
          <p:nvPr>
            <p:ph type="sldImg"/>
          </p:nvPr>
        </p:nvSpPr>
        <p:spPr>
          <a:xfrm>
            <a:off x="1150938" y="692150"/>
            <a:ext cx="4556125" cy="3416300"/>
          </a:xfrm>
          <a:ln cap="flat"/>
        </p:spPr>
      </p:sp>
      <p:sp>
        <p:nvSpPr>
          <p:cNvPr id="60419" name="Rectangle 3"/>
          <p:cNvSpPr>
            <a:spLocks noGrp="1" noChangeArrowheads="1"/>
          </p:cNvSpPr>
          <p:nvPr>
            <p:ph type="body" idx="1"/>
          </p:nvPr>
        </p:nvSpPr>
        <p:spPr>
          <a:noFill/>
          <a:ln/>
        </p:spPr>
        <p:txBody>
          <a:bodyPr/>
          <a:lstStyle/>
          <a:p>
            <a:pPr eaLnBrk="1" hangingPunct="1"/>
            <a:endParaRPr lang="en-US" dirty="0" smtClean="0"/>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Slide Image Placeholder 1"/>
          <p:cNvSpPr>
            <a:spLocks noGrp="1" noRot="1" noChangeAspect="1" noTextEdit="1"/>
          </p:cNvSpPr>
          <p:nvPr>
            <p:ph type="sldImg"/>
          </p:nvPr>
        </p:nvSpPr>
        <p:spPr>
          <a:ln/>
        </p:spPr>
      </p:sp>
      <p:sp>
        <p:nvSpPr>
          <p:cNvPr id="55299" name="Notes Placeholder 2"/>
          <p:cNvSpPr>
            <a:spLocks noGrp="1"/>
          </p:cNvSpPr>
          <p:nvPr>
            <p:ph type="body" idx="1"/>
          </p:nvPr>
        </p:nvSpPr>
        <p:spPr>
          <a:noFill/>
          <a:ln/>
        </p:spPr>
        <p:txBody>
          <a:bodyPr/>
          <a:lstStyle/>
          <a:p>
            <a:pPr eaLnBrk="1" hangingPunct="1">
              <a:spcBef>
                <a:spcPct val="0"/>
              </a:spcBef>
            </a:pPr>
            <a:endParaRPr lang="en-GB" dirty="0" smtClean="0"/>
          </a:p>
        </p:txBody>
      </p:sp>
      <p:sp>
        <p:nvSpPr>
          <p:cNvPr id="55300" name="Slide Number Placeholder 3"/>
          <p:cNvSpPr>
            <a:spLocks noGrp="1"/>
          </p:cNvSpPr>
          <p:nvPr>
            <p:ph type="sldNum" sz="quarter" idx="5"/>
          </p:nvPr>
        </p:nvSpPr>
        <p:spPr>
          <a:noFill/>
        </p:spPr>
        <p:txBody>
          <a:bodyPr/>
          <a:lstStyle/>
          <a:p>
            <a:fld id="{F68EAA19-4688-42B3-9FA4-0651518670DA}" type="slidenum">
              <a:rPr lang="en-GB" smtClean="0">
                <a:latin typeface="Times New Roman" pitchFamily="18" charset="0"/>
              </a:rPr>
              <a:pPr/>
              <a:t>36</a:t>
            </a:fld>
            <a:endParaRPr lang="en-GB" dirty="0" smtClean="0">
              <a:latin typeface="Times New Roman" pitchFamily="18"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4" name="Rectangle 5"/>
          <p:cNvSpPr txBox="1">
            <a:spLocks noChangeArrowheads="1"/>
          </p:cNvSpPr>
          <p:nvPr userDrawn="1"/>
        </p:nvSpPr>
        <p:spPr bwMode="auto">
          <a:xfrm>
            <a:off x="6248400" y="6477000"/>
            <a:ext cx="1965325" cy="198438"/>
          </a:xfrm>
          <a:prstGeom prst="rect">
            <a:avLst/>
          </a:prstGeom>
          <a:noFill/>
          <a:ln w="9525">
            <a:noFill/>
            <a:round/>
            <a:headEnd/>
            <a:tailEnd/>
          </a:ln>
          <a:effectLst/>
        </p:spPr>
        <p:txBody>
          <a:bodyPr lIns="0" tIns="0" rIns="0" bIns="0"/>
          <a:lstStyle/>
          <a:p>
            <a:pPr algn="ctr">
              <a:lnSpc>
                <a:spcPct val="102000"/>
              </a:lnSpc>
              <a:buFont typeface="Wingdings" charset="2"/>
              <a:buNone/>
              <a:tabLst>
                <a:tab pos="723900" algn="l"/>
                <a:tab pos="1447800" algn="l"/>
                <a:tab pos="2171700" algn="l"/>
              </a:tabLst>
              <a:defRPr/>
            </a:pPr>
            <a:r>
              <a:rPr lang="en-US" sz="1600" b="1" dirty="0">
                <a:ea typeface="ヒラギノ角ゴ Pro W3" charset="-128"/>
                <a:cs typeface="Tahoma" charset="0"/>
              </a:rPr>
              <a:t>1-  </a:t>
            </a:r>
            <a:fld id="{7D21C116-A41E-479D-905C-43A02FCF2D8B}" type="slidenum">
              <a:rPr lang="en-US" sz="1600" b="1">
                <a:ea typeface="ヒラギノ角ゴ Pro W3" charset="-128"/>
                <a:cs typeface="Tahoma" charset="0"/>
              </a:rPr>
              <a:pPr algn="ctr">
                <a:lnSpc>
                  <a:spcPct val="102000"/>
                </a:lnSpc>
                <a:buFont typeface="Wingdings" charset="2"/>
                <a:buNone/>
                <a:tabLst>
                  <a:tab pos="723900" algn="l"/>
                  <a:tab pos="1447800" algn="l"/>
                  <a:tab pos="2171700" algn="l"/>
                </a:tabLst>
                <a:defRPr/>
              </a:pPr>
              <a:t>‹#›</a:t>
            </a:fld>
            <a:endParaRPr lang="en-US" sz="1600" b="1" dirty="0">
              <a:ea typeface="ヒラギノ角ゴ Pro W3" charset="-128"/>
              <a:cs typeface="Tahoma" charset="0"/>
            </a:endParaRPr>
          </a:p>
        </p:txBody>
      </p:sp>
      <p:sp>
        <p:nvSpPr>
          <p:cNvPr id="5" name="Rectangle 5"/>
          <p:cNvSpPr txBox="1">
            <a:spLocks noChangeArrowheads="1"/>
          </p:cNvSpPr>
          <p:nvPr userDrawn="1"/>
        </p:nvSpPr>
        <p:spPr bwMode="auto">
          <a:xfrm>
            <a:off x="76200" y="6400800"/>
            <a:ext cx="4495800" cy="762000"/>
          </a:xfrm>
          <a:prstGeom prst="rect">
            <a:avLst/>
          </a:prstGeom>
          <a:noFill/>
          <a:ln w="9525">
            <a:noFill/>
            <a:round/>
            <a:headEnd/>
            <a:tailEnd/>
          </a:ln>
          <a:effectLst/>
        </p:spPr>
        <p:txBody>
          <a:bodyPr lIns="0" tIns="0" rIns="0" bIns="0"/>
          <a:lstStyle/>
          <a:p>
            <a:pPr>
              <a:lnSpc>
                <a:spcPct val="102000"/>
              </a:lnSpc>
              <a:buFont typeface="Wingdings" charset="2"/>
              <a:buNone/>
              <a:tabLst>
                <a:tab pos="723900" algn="l"/>
                <a:tab pos="1447800" algn="l"/>
                <a:tab pos="2171700" algn="l"/>
              </a:tabLst>
              <a:defRPr/>
            </a:pPr>
            <a:r>
              <a:rPr lang="en-US" sz="1400" b="1" dirty="0">
                <a:solidFill>
                  <a:srgbClr val="A6A6A6"/>
                </a:solidFill>
                <a:ea typeface="ヒラギノ角ゴ Pro W3" charset="-128"/>
                <a:cs typeface="Tahoma" charset="0"/>
              </a:rPr>
              <a:t>Copyright © 2012 Pearson Education, Inc.  </a:t>
            </a:r>
          </a:p>
          <a:p>
            <a:pPr>
              <a:lnSpc>
                <a:spcPct val="102000"/>
              </a:lnSpc>
              <a:buFont typeface="Wingdings" charset="2"/>
              <a:buNone/>
              <a:tabLst>
                <a:tab pos="723900" algn="l"/>
                <a:tab pos="1447800" algn="l"/>
                <a:tab pos="2171700" algn="l"/>
              </a:tabLst>
              <a:defRPr/>
            </a:pPr>
            <a:r>
              <a:rPr lang="en-US" sz="1400" b="1" dirty="0">
                <a:solidFill>
                  <a:srgbClr val="A6A6A6"/>
                </a:solidFill>
                <a:ea typeface="ヒラギノ角ゴ Pro W3" charset="-128"/>
                <a:cs typeface="Tahoma" charset="0"/>
              </a:rPr>
              <a:t>Publishing as Prentice Hall</a:t>
            </a:r>
          </a:p>
        </p:txBody>
      </p:sp>
      <p:sp>
        <p:nvSpPr>
          <p:cNvPr id="2" name="Title 1"/>
          <p:cNvSpPr>
            <a:spLocks noGrp="1"/>
          </p:cNvSpPr>
          <p:nvPr>
            <p:ph type="ctrTitle"/>
          </p:nvPr>
        </p:nvSpPr>
        <p:spPr>
          <a:xfrm>
            <a:off x="304800" y="2797175"/>
            <a:ext cx="7162800" cy="1470025"/>
          </a:xfrm>
        </p:spPr>
        <p:txBody>
          <a:bodyPr/>
          <a:lstStyle>
            <a:lvl1pPr>
              <a:defRPr sz="3600"/>
            </a:lvl1pPr>
          </a:lstStyle>
          <a:p>
            <a:r>
              <a:rPr lang="en-US" dirty="0" smtClean="0"/>
              <a:t>Click to edit Master title style</a:t>
            </a:r>
            <a:endParaRPr lang="en-US" dirty="0"/>
          </a:p>
        </p:txBody>
      </p:sp>
      <p:sp>
        <p:nvSpPr>
          <p:cNvPr id="3" name="Subtitle 2"/>
          <p:cNvSpPr>
            <a:spLocks noGrp="1"/>
          </p:cNvSpPr>
          <p:nvPr>
            <p:ph type="subTitle" idx="1"/>
          </p:nvPr>
        </p:nvSpPr>
        <p:spPr>
          <a:xfrm>
            <a:off x="609600" y="4648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Tree>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9" name="Title 8"/>
          <p:cNvSpPr>
            <a:spLocks noGrp="1"/>
          </p:cNvSpPr>
          <p:nvPr>
            <p:ph type="title"/>
          </p:nvPr>
        </p:nvSpPr>
        <p:spPr/>
        <p:txBody>
          <a:bodyPr/>
          <a:lstStyle/>
          <a:p>
            <a:r>
              <a:rPr lang="en-US" smtClean="0"/>
              <a:t>Click to edit Master title style</a:t>
            </a:r>
            <a:endParaRPr lang="en-US"/>
          </a:p>
        </p:txBody>
      </p:sp>
    </p:spTree>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2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lvl1pPr>
              <a:defRPr b="0"/>
            </a:lvl1pPr>
            <a:lvl2pPr>
              <a:defRPr b="0"/>
            </a:lvl2pPr>
            <a:lvl3pPr>
              <a:defRPr b="0"/>
            </a:lvl3pPr>
            <a:lvl4pPr>
              <a:defRPr b="0"/>
            </a:lvl4pPr>
            <a:lvl5pPr>
              <a:defRPr b="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8" name="Text Placeholder 7"/>
          <p:cNvSpPr>
            <a:spLocks noGrp="1"/>
          </p:cNvSpPr>
          <p:nvPr>
            <p:ph type="body" sz="quarter" idx="13"/>
          </p:nvPr>
        </p:nvSpPr>
        <p:spPr>
          <a:xfrm>
            <a:off x="914400" y="1371600"/>
            <a:ext cx="7162800" cy="381000"/>
          </a:xfrm>
        </p:spPr>
        <p:txBody>
          <a:bodyPr/>
          <a:lstStyle>
            <a:lvl1pPr algn="ctr">
              <a:buNone/>
              <a:defRPr sz="2800" b="1" i="0">
                <a:solidFill>
                  <a:schemeClr val="tx2"/>
                </a:solidFill>
              </a:defRPr>
            </a:lvl1pPr>
          </a:lstStyle>
          <a:p>
            <a:pPr lvl="0"/>
            <a:r>
              <a:rPr lang="en-US" dirty="0" smtClean="0"/>
              <a:t>Click to edit Master text styles</a:t>
            </a:r>
            <a:endParaRPr lang="en-US" dirty="0"/>
          </a:p>
        </p:txBody>
      </p:sp>
      <p:sp>
        <p:nvSpPr>
          <p:cNvPr id="5" name="Title 4"/>
          <p:cNvSpPr>
            <a:spLocks noGrp="1"/>
          </p:cNvSpPr>
          <p:nvPr>
            <p:ph type="title"/>
          </p:nvPr>
        </p:nvSpPr>
        <p:spPr/>
        <p:txBody>
          <a:bodyPr/>
          <a:lstStyle/>
          <a:p>
            <a:r>
              <a:rPr lang="en-US" smtClean="0"/>
              <a:t>Click to edit Master title style</a:t>
            </a:r>
            <a:endParaRPr lang="en-US"/>
          </a:p>
        </p:txBody>
      </p:sp>
    </p:spTree>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3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85800" y="228600"/>
            <a:ext cx="7772400" cy="1143000"/>
          </a:xfrm>
        </p:spPr>
        <p:txBody>
          <a:bodyPr/>
          <a:lstStyle>
            <a:lvl1pPr>
              <a:defRPr sz="4000" b="1"/>
            </a:lvl1pPr>
          </a:lstStyle>
          <a:p>
            <a:r>
              <a:rPr lang="en-US" dirty="0" smtClean="0"/>
              <a:t>Click to edit Master title style</a:t>
            </a:r>
            <a:endParaRPr lang="en-US" dirty="0"/>
          </a:p>
        </p:txBody>
      </p:sp>
      <p:sp>
        <p:nvSpPr>
          <p:cNvPr id="3" name="Content Placeholder 2"/>
          <p:cNvSpPr>
            <a:spLocks noGrp="1"/>
          </p:cNvSpPr>
          <p:nvPr>
            <p:ph idx="1"/>
          </p:nvPr>
        </p:nvSpPr>
        <p:spPr>
          <a:xfrm>
            <a:off x="685800" y="1981200"/>
            <a:ext cx="2971800" cy="4114800"/>
          </a:xfrm>
        </p:spPr>
        <p:txBody>
          <a:bodyPr/>
          <a:lstStyle>
            <a:lvl1pPr>
              <a:defRPr b="0"/>
            </a:lvl1pPr>
            <a:lvl2pPr>
              <a:defRPr b="0"/>
            </a:lvl2pPr>
            <a:lvl3pPr>
              <a:defRPr b="0"/>
            </a:lvl3pPr>
            <a:lvl4pPr>
              <a:defRPr b="0"/>
            </a:lvl4pPr>
            <a:lvl5pPr>
              <a:defRPr b="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8" name="Text Placeholder 7"/>
          <p:cNvSpPr>
            <a:spLocks noGrp="1"/>
          </p:cNvSpPr>
          <p:nvPr>
            <p:ph type="body" sz="quarter" idx="13"/>
          </p:nvPr>
        </p:nvSpPr>
        <p:spPr>
          <a:xfrm>
            <a:off x="457200" y="1447800"/>
            <a:ext cx="3200400" cy="381000"/>
          </a:xfrm>
        </p:spPr>
        <p:txBody>
          <a:bodyPr/>
          <a:lstStyle>
            <a:lvl1pPr algn="ctr">
              <a:buNone/>
              <a:defRPr sz="2000" b="0" i="1">
                <a:solidFill>
                  <a:srgbClr val="C00000"/>
                </a:solidFill>
              </a:defRPr>
            </a:lvl1pPr>
          </a:lstStyle>
          <a:p>
            <a:pPr lvl="0"/>
            <a:r>
              <a:rPr lang="en-US" dirty="0" smtClean="0"/>
              <a:t>Click to edit Master text styles</a:t>
            </a:r>
            <a:endParaRPr lang="en-US" dirty="0"/>
          </a:p>
        </p:txBody>
      </p:sp>
      <p:sp>
        <p:nvSpPr>
          <p:cNvPr id="13" name="Content Placeholder 12"/>
          <p:cNvSpPr>
            <a:spLocks noGrp="1"/>
          </p:cNvSpPr>
          <p:nvPr>
            <p:ph sz="quarter" idx="14"/>
          </p:nvPr>
        </p:nvSpPr>
        <p:spPr>
          <a:xfrm>
            <a:off x="3810000" y="1524000"/>
            <a:ext cx="4343400" cy="4572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Click to edit Master title style</a:t>
            </a:r>
            <a:endParaRPr lang="en-US" dirty="0"/>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a:xfrm>
            <a:off x="685800" y="6248400"/>
            <a:ext cx="1905000" cy="457200"/>
          </a:xfrm>
          <a:prstGeom prst="rect">
            <a:avLst/>
          </a:prstGeom>
        </p:spPr>
        <p:txBody>
          <a:bodyPr vert="horz" wrap="square" lIns="91440" tIns="45720" rIns="91440" bIns="45720" numCol="1" anchor="t" anchorCtr="0" compatLnSpc="1">
            <a:prstTxWarp prst="textNoShape">
              <a:avLst/>
            </a:prstTxWarp>
          </a:bodyPr>
          <a:lstStyle>
            <a:lvl1pPr>
              <a:defRPr dirty="0">
                <a:ea typeface="ヒラギノ角ゴ Pro W3" charset="-128"/>
                <a:cs typeface="+mn-cs"/>
              </a:defRPr>
            </a:lvl1pPr>
          </a:lstStyle>
          <a:p>
            <a:pPr>
              <a:defRPr/>
            </a:pPr>
            <a:endParaRPr lang="en-US" dirty="0"/>
          </a:p>
        </p:txBody>
      </p:sp>
      <p:sp>
        <p:nvSpPr>
          <p:cNvPr id="6" name="Footer Placeholder 5"/>
          <p:cNvSpPr>
            <a:spLocks noGrp="1"/>
          </p:cNvSpPr>
          <p:nvPr>
            <p:ph type="ftr" sz="quarter" idx="11"/>
          </p:nvPr>
        </p:nvSpPr>
        <p:spPr>
          <a:xfrm>
            <a:off x="3124200" y="6248400"/>
            <a:ext cx="2895600" cy="457200"/>
          </a:xfrm>
          <a:prstGeom prst="rect">
            <a:avLst/>
          </a:prstGeom>
        </p:spPr>
        <p:txBody>
          <a:bodyPr vert="horz" wrap="square" lIns="91440" tIns="45720" rIns="91440" bIns="45720" numCol="1" anchor="t" anchorCtr="0" compatLnSpc="1">
            <a:prstTxWarp prst="textNoShape">
              <a:avLst/>
            </a:prstTxWarp>
          </a:bodyPr>
          <a:lstStyle>
            <a:lvl1pPr>
              <a:defRPr dirty="0">
                <a:ea typeface="ヒラギノ角ゴ Pro W3" charset="-128"/>
                <a:cs typeface="+mn-cs"/>
              </a:defRPr>
            </a:lvl1pPr>
          </a:lstStyle>
          <a:p>
            <a:pPr>
              <a:defRPr/>
            </a:pPr>
            <a:endParaRPr lang="en-US" dirty="0"/>
          </a:p>
        </p:txBody>
      </p:sp>
    </p:spTree>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a:xfrm>
            <a:off x="685800" y="6248400"/>
            <a:ext cx="1905000" cy="457200"/>
          </a:xfrm>
          <a:prstGeom prst="rect">
            <a:avLst/>
          </a:prstGeom>
        </p:spPr>
        <p:txBody>
          <a:bodyPr vert="horz" wrap="square" lIns="91440" tIns="45720" rIns="91440" bIns="45720" numCol="1" anchor="t" anchorCtr="0" compatLnSpc="1">
            <a:prstTxWarp prst="textNoShape">
              <a:avLst/>
            </a:prstTxWarp>
          </a:bodyPr>
          <a:lstStyle>
            <a:lvl1pPr>
              <a:defRPr dirty="0">
                <a:ea typeface="ヒラギノ角ゴ Pro W3" charset="-128"/>
                <a:cs typeface="+mn-cs"/>
              </a:defRPr>
            </a:lvl1pPr>
          </a:lstStyle>
          <a:p>
            <a:pPr>
              <a:defRPr/>
            </a:pPr>
            <a:endParaRPr lang="en-US" dirty="0"/>
          </a:p>
        </p:txBody>
      </p:sp>
      <p:sp>
        <p:nvSpPr>
          <p:cNvPr id="8" name="Footer Placeholder 7"/>
          <p:cNvSpPr>
            <a:spLocks noGrp="1"/>
          </p:cNvSpPr>
          <p:nvPr>
            <p:ph type="ftr" sz="quarter" idx="11"/>
          </p:nvPr>
        </p:nvSpPr>
        <p:spPr>
          <a:xfrm>
            <a:off x="3124200" y="6248400"/>
            <a:ext cx="2895600" cy="457200"/>
          </a:xfrm>
          <a:prstGeom prst="rect">
            <a:avLst/>
          </a:prstGeom>
        </p:spPr>
        <p:txBody>
          <a:bodyPr vert="horz" wrap="square" lIns="91440" tIns="45720" rIns="91440" bIns="45720" numCol="1" anchor="t" anchorCtr="0" compatLnSpc="1">
            <a:prstTxWarp prst="textNoShape">
              <a:avLst/>
            </a:prstTxWarp>
          </a:bodyPr>
          <a:lstStyle>
            <a:lvl1pPr>
              <a:defRPr dirty="0">
                <a:ea typeface="ヒラギノ角ゴ Pro W3" charset="-128"/>
                <a:cs typeface="+mn-cs"/>
              </a:defRPr>
            </a:lvl1pPr>
          </a:lstStyle>
          <a:p>
            <a:pPr>
              <a:defRPr/>
            </a:pPr>
            <a:endParaRPr lang="en-US" dirty="0"/>
          </a:p>
        </p:txBody>
      </p:sp>
    </p:spTree>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Click to edit Master title style</a:t>
            </a:r>
            <a:endParaRPr lang="en-US" dirty="0"/>
          </a:p>
        </p:txBody>
      </p:sp>
      <p:sp>
        <p:nvSpPr>
          <p:cNvPr id="7" name="Text Placeholder 7"/>
          <p:cNvSpPr>
            <a:spLocks noGrp="1"/>
          </p:cNvSpPr>
          <p:nvPr>
            <p:ph type="body" sz="quarter" idx="13"/>
          </p:nvPr>
        </p:nvSpPr>
        <p:spPr>
          <a:xfrm>
            <a:off x="914400" y="1447800"/>
            <a:ext cx="7162800" cy="381000"/>
          </a:xfrm>
        </p:spPr>
        <p:txBody>
          <a:bodyPr/>
          <a:lstStyle>
            <a:lvl1pPr algn="ctr">
              <a:buNone/>
              <a:defRPr sz="2800" b="1" i="0">
                <a:solidFill>
                  <a:schemeClr val="tx2"/>
                </a:solidFill>
              </a:defRPr>
            </a:lvl1pPr>
          </a:lstStyle>
          <a:p>
            <a:pPr lvl="0"/>
            <a:r>
              <a:rPr lang="en-US" dirty="0" smtClean="0"/>
              <a:t>Click to edit Master text styles</a:t>
            </a:r>
            <a:endParaRPr lang="en-US" dirty="0"/>
          </a:p>
        </p:txBody>
      </p:sp>
      <p:sp>
        <p:nvSpPr>
          <p:cNvPr id="4" name="Date Placeholder 2"/>
          <p:cNvSpPr>
            <a:spLocks noGrp="1"/>
          </p:cNvSpPr>
          <p:nvPr>
            <p:ph type="dt" sz="half" idx="14"/>
          </p:nvPr>
        </p:nvSpPr>
        <p:spPr>
          <a:xfrm>
            <a:off x="685800" y="6248400"/>
            <a:ext cx="1905000" cy="457200"/>
          </a:xfrm>
          <a:prstGeom prst="rect">
            <a:avLst/>
          </a:prstGeom>
        </p:spPr>
        <p:txBody>
          <a:bodyPr vert="horz" wrap="square" lIns="91440" tIns="45720" rIns="91440" bIns="45720" numCol="1" anchor="t" anchorCtr="0" compatLnSpc="1">
            <a:prstTxWarp prst="textNoShape">
              <a:avLst/>
            </a:prstTxWarp>
          </a:bodyPr>
          <a:lstStyle>
            <a:lvl1pPr>
              <a:defRPr dirty="0">
                <a:ea typeface="ヒラギノ角ゴ Pro W3" charset="-128"/>
                <a:cs typeface="+mn-cs"/>
              </a:defRPr>
            </a:lvl1pPr>
          </a:lstStyle>
          <a:p>
            <a:pPr>
              <a:defRPr/>
            </a:pPr>
            <a:endParaRPr lang="en-US" dirty="0"/>
          </a:p>
        </p:txBody>
      </p:sp>
      <p:sp>
        <p:nvSpPr>
          <p:cNvPr id="5" name="Footer Placeholder 3"/>
          <p:cNvSpPr>
            <a:spLocks noGrp="1"/>
          </p:cNvSpPr>
          <p:nvPr>
            <p:ph type="ftr" sz="quarter" idx="15"/>
          </p:nvPr>
        </p:nvSpPr>
        <p:spPr>
          <a:xfrm>
            <a:off x="3124200" y="6248400"/>
            <a:ext cx="2895600" cy="457200"/>
          </a:xfrm>
          <a:prstGeom prst="rect">
            <a:avLst/>
          </a:prstGeom>
        </p:spPr>
        <p:txBody>
          <a:bodyPr vert="horz" wrap="square" lIns="91440" tIns="45720" rIns="91440" bIns="45720" numCol="1" anchor="t" anchorCtr="0" compatLnSpc="1">
            <a:prstTxWarp prst="textNoShape">
              <a:avLst/>
            </a:prstTxWarp>
          </a:bodyPr>
          <a:lstStyle>
            <a:lvl1pPr>
              <a:defRPr dirty="0">
                <a:ea typeface="ヒラギノ角ゴ Pro W3" charset="-128"/>
                <a:cs typeface="+mn-cs"/>
              </a:defRPr>
            </a:lvl1pPr>
          </a:lstStyle>
          <a:p>
            <a:pPr>
              <a:defRPr/>
            </a:pPr>
            <a:endParaRPr lang="en-US" dirty="0"/>
          </a:p>
        </p:txBody>
      </p:sp>
    </p:spTree>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685800" y="6248400"/>
            <a:ext cx="1905000" cy="457200"/>
          </a:xfrm>
          <a:prstGeom prst="rect">
            <a:avLst/>
          </a:prstGeom>
        </p:spPr>
        <p:txBody>
          <a:bodyPr vert="horz" wrap="square" lIns="91440" tIns="45720" rIns="91440" bIns="45720" numCol="1" anchor="t" anchorCtr="0" compatLnSpc="1">
            <a:prstTxWarp prst="textNoShape">
              <a:avLst/>
            </a:prstTxWarp>
          </a:bodyPr>
          <a:lstStyle>
            <a:lvl1pPr>
              <a:defRPr dirty="0">
                <a:ea typeface="ヒラギノ角ゴ Pro W3" charset="-128"/>
                <a:cs typeface="+mn-cs"/>
              </a:defRPr>
            </a:lvl1pPr>
          </a:lstStyle>
          <a:p>
            <a:pPr>
              <a:defRPr/>
            </a:pPr>
            <a:endParaRPr lang="en-US" dirty="0"/>
          </a:p>
        </p:txBody>
      </p:sp>
      <p:sp>
        <p:nvSpPr>
          <p:cNvPr id="3" name="Footer Placeholder 2"/>
          <p:cNvSpPr>
            <a:spLocks noGrp="1"/>
          </p:cNvSpPr>
          <p:nvPr>
            <p:ph type="ftr" sz="quarter" idx="11"/>
          </p:nvPr>
        </p:nvSpPr>
        <p:spPr>
          <a:xfrm>
            <a:off x="3124200" y="6248400"/>
            <a:ext cx="2895600" cy="457200"/>
          </a:xfrm>
          <a:prstGeom prst="rect">
            <a:avLst/>
          </a:prstGeom>
        </p:spPr>
        <p:txBody>
          <a:bodyPr vert="horz" wrap="square" lIns="91440" tIns="45720" rIns="91440" bIns="45720" numCol="1" anchor="t" anchorCtr="0" compatLnSpc="1">
            <a:prstTxWarp prst="textNoShape">
              <a:avLst/>
            </a:prstTxWarp>
          </a:bodyPr>
          <a:lstStyle>
            <a:lvl1pPr>
              <a:defRPr dirty="0">
                <a:ea typeface="ヒラギノ角ゴ Pro W3" charset="-128"/>
                <a:cs typeface="+mn-cs"/>
              </a:defRPr>
            </a:lvl1pPr>
          </a:lstStyle>
          <a:p>
            <a:pPr>
              <a:defRPr/>
            </a:pPr>
            <a:endParaRPr lang="en-US" dirty="0"/>
          </a:p>
        </p:txBody>
      </p:sp>
    </p:spTree>
  </p:cSld>
  <p:clrMapOvr>
    <a:masterClrMapping/>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objAndTx">
  <p:cSld name="Title, Content and Text">
    <p:spTree>
      <p:nvGrpSpPr>
        <p:cNvPr id="1" name=""/>
        <p:cNvGrpSpPr/>
        <p:nvPr/>
      </p:nvGrpSpPr>
      <p:grpSpPr>
        <a:xfrm>
          <a:off x="0" y="0"/>
          <a:ext cx="0" cy="0"/>
          <a:chOff x="0" y="0"/>
          <a:chExt cx="0" cy="0"/>
        </a:xfrm>
      </p:grpSpPr>
      <p:sp>
        <p:nvSpPr>
          <p:cNvPr id="2" name="Title 1"/>
          <p:cNvSpPr>
            <a:spLocks noGrp="1"/>
          </p:cNvSpPr>
          <p:nvPr>
            <p:ph type="title"/>
          </p:nvPr>
        </p:nvSpPr>
        <p:spPr>
          <a:xfrm>
            <a:off x="838200" y="304800"/>
            <a:ext cx="7793038" cy="1462088"/>
          </a:xfrm>
        </p:spPr>
        <p:txBody>
          <a:bodyPr/>
          <a:lstStyle>
            <a:lvl1pPr>
              <a:defRPr b="1" i="0" baseline="0"/>
            </a:lvl1pPr>
          </a:lstStyle>
          <a:p>
            <a:r>
              <a:rPr lang="en-US" dirty="0" smtClean="0"/>
              <a:t>Click to edit Master title style</a:t>
            </a:r>
            <a:endParaRPr lang="en-US" dirty="0"/>
          </a:p>
        </p:txBody>
      </p:sp>
      <p:sp>
        <p:nvSpPr>
          <p:cNvPr id="3" name="Content Placeholder 2"/>
          <p:cNvSpPr>
            <a:spLocks noGrp="1"/>
          </p:cNvSpPr>
          <p:nvPr>
            <p:ph sz="half" idx="1"/>
          </p:nvPr>
        </p:nvSpPr>
        <p:spPr>
          <a:xfrm>
            <a:off x="1182688" y="2017713"/>
            <a:ext cx="38100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5145088" y="2017713"/>
            <a:ext cx="38100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a:xfrm>
            <a:off x="1162050" y="6243638"/>
            <a:ext cx="1905000" cy="457200"/>
          </a:xfrm>
          <a:prstGeom prst="rect">
            <a:avLst/>
          </a:prstGeom>
        </p:spPr>
        <p:txBody>
          <a:bodyPr vert="horz" wrap="square" lIns="91440" tIns="45720" rIns="91440" bIns="45720" numCol="1" anchor="t" anchorCtr="0" compatLnSpc="1">
            <a:prstTxWarp prst="textNoShape">
              <a:avLst/>
            </a:prstTxWarp>
          </a:bodyPr>
          <a:lstStyle>
            <a:lvl1pPr>
              <a:defRPr dirty="0">
                <a:ea typeface="ヒラギノ角ゴ Pro W3" charset="-128"/>
                <a:cs typeface="+mn-cs"/>
              </a:defRPr>
            </a:lvl1pPr>
          </a:lstStyle>
          <a:p>
            <a:pPr>
              <a:defRPr/>
            </a:pPr>
            <a:endParaRPr lang="en-US" dirty="0"/>
          </a:p>
        </p:txBody>
      </p:sp>
      <p:sp>
        <p:nvSpPr>
          <p:cNvPr id="6" name="Footer Placeholder 5"/>
          <p:cNvSpPr>
            <a:spLocks noGrp="1"/>
          </p:cNvSpPr>
          <p:nvPr>
            <p:ph type="ftr" sz="quarter" idx="11"/>
          </p:nvPr>
        </p:nvSpPr>
        <p:spPr>
          <a:xfrm>
            <a:off x="3657600" y="6243638"/>
            <a:ext cx="2895600" cy="457200"/>
          </a:xfrm>
          <a:prstGeom prst="rect">
            <a:avLst/>
          </a:prstGeom>
        </p:spPr>
        <p:txBody>
          <a:bodyPr vert="horz" wrap="square" lIns="91440" tIns="45720" rIns="91440" bIns="45720" numCol="1" anchor="t" anchorCtr="0" compatLnSpc="1">
            <a:prstTxWarp prst="textNoShape">
              <a:avLst/>
            </a:prstTxWarp>
          </a:bodyPr>
          <a:lstStyle>
            <a:lvl1pPr>
              <a:defRPr dirty="0">
                <a:ea typeface="ヒラギノ角ゴ Pro W3" charset="-128"/>
                <a:cs typeface="+mn-cs"/>
              </a:defRPr>
            </a:lvl1pPr>
          </a:lstStyle>
          <a:p>
            <a:pPr>
              <a:defRPr/>
            </a:pPr>
            <a:endParaRPr lang="en-US" dirty="0"/>
          </a:p>
        </p:txBody>
      </p:sp>
    </p:spTree>
  </p:cSld>
  <p:clrMapOvr>
    <a:masterClrMapping/>
  </p:clrMapOv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userDrawn="1">
  <p:cSld name="1_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6" name="Text Placeholder 10"/>
          <p:cNvSpPr>
            <a:spLocks noGrp="1"/>
          </p:cNvSpPr>
          <p:nvPr>
            <p:ph type="body" sz="quarter" idx="17"/>
          </p:nvPr>
        </p:nvSpPr>
        <p:spPr>
          <a:xfrm>
            <a:off x="1447800" y="1371600"/>
            <a:ext cx="6172200" cy="533400"/>
          </a:xfrm>
        </p:spPr>
        <p:txBody>
          <a:bodyPr/>
          <a:lstStyle>
            <a:lvl1pPr algn="ctr">
              <a:buNone/>
              <a:defRPr i="1">
                <a:solidFill>
                  <a:schemeClr val="tx2"/>
                </a:solidFill>
              </a:defRPr>
            </a:lvl1pPr>
          </a:lstStyle>
          <a:p>
            <a:pPr lvl="0"/>
            <a:r>
              <a:rPr lang="en-US" dirty="0" smtClean="0"/>
              <a:t>Click to edit Master text styles</a:t>
            </a:r>
          </a:p>
        </p:txBody>
      </p:sp>
      <p:sp>
        <p:nvSpPr>
          <p:cNvPr id="4" name="Date Placeholder 3"/>
          <p:cNvSpPr>
            <a:spLocks noGrp="1"/>
          </p:cNvSpPr>
          <p:nvPr>
            <p:ph type="dt" sz="half" idx="18"/>
          </p:nvPr>
        </p:nvSpPr>
        <p:spPr>
          <a:xfrm>
            <a:off x="457200" y="6356350"/>
            <a:ext cx="2133600" cy="365125"/>
          </a:xfrm>
          <a:prstGeom prst="rect">
            <a:avLst/>
          </a:prstGeom>
        </p:spPr>
        <p:txBody>
          <a:bodyPr vert="horz" wrap="square" lIns="91440" tIns="45720" rIns="91440" bIns="45720" numCol="1" anchor="t" anchorCtr="0" compatLnSpc="1">
            <a:prstTxWarp prst="textNoShape">
              <a:avLst/>
            </a:prstTxWarp>
          </a:bodyPr>
          <a:lstStyle>
            <a:lvl1pPr>
              <a:defRPr dirty="0">
                <a:ea typeface="ヒラギノ角ゴ Pro W3" charset="-128"/>
                <a:cs typeface="+mn-cs"/>
              </a:defRPr>
            </a:lvl1pPr>
          </a:lstStyle>
          <a:p>
            <a:pPr>
              <a:defRPr/>
            </a:pPr>
            <a:endParaRPr lang="en-US" dirty="0"/>
          </a:p>
        </p:txBody>
      </p:sp>
      <p:sp>
        <p:nvSpPr>
          <p:cNvPr id="5" name="Footer Placeholder 4"/>
          <p:cNvSpPr>
            <a:spLocks noGrp="1"/>
          </p:cNvSpPr>
          <p:nvPr>
            <p:ph type="ftr" sz="quarter" idx="19"/>
          </p:nvPr>
        </p:nvSpPr>
        <p:spPr>
          <a:xfrm>
            <a:off x="6096000" y="6324600"/>
            <a:ext cx="2895600" cy="365125"/>
          </a:xfrm>
          <a:prstGeom prst="rect">
            <a:avLst/>
          </a:prstGeom>
        </p:spPr>
        <p:txBody>
          <a:bodyPr vert="horz" wrap="square" lIns="91440" tIns="45720" rIns="91440" bIns="45720" numCol="1" anchor="t" anchorCtr="0" compatLnSpc="1">
            <a:prstTxWarp prst="textNoShape">
              <a:avLst/>
            </a:prstTxWarp>
          </a:bodyPr>
          <a:lstStyle>
            <a:lvl1pPr>
              <a:defRPr dirty="0">
                <a:ea typeface="ヒラギノ角ゴ Pro W3" charset="-128"/>
                <a:cs typeface="+mn-cs"/>
              </a:defRPr>
            </a:lvl1pPr>
          </a:lstStyle>
          <a:p>
            <a:pPr>
              <a:defRPr/>
            </a:pPr>
            <a:endParaRPr lang="en-US" dirty="0"/>
          </a:p>
        </p:txBody>
      </p:sp>
      <p:sp>
        <p:nvSpPr>
          <p:cNvPr id="7" name="Slide Number Placeholder 5"/>
          <p:cNvSpPr>
            <a:spLocks noGrp="1"/>
          </p:cNvSpPr>
          <p:nvPr>
            <p:ph type="sldNum" sz="quarter" idx="20"/>
          </p:nvPr>
        </p:nvSpPr>
        <p:spPr>
          <a:xfrm>
            <a:off x="6248400" y="6248400"/>
            <a:ext cx="1905000" cy="457200"/>
          </a:xfrm>
          <a:prstGeom prst="rect">
            <a:avLst/>
          </a:prstGeom>
        </p:spPr>
        <p:txBody>
          <a:bodyPr vert="horz" wrap="square" lIns="91440" tIns="45720" rIns="91440" bIns="45720" numCol="1" anchor="t" anchorCtr="0" compatLnSpc="1">
            <a:prstTxWarp prst="textNoShape">
              <a:avLst/>
            </a:prstTxWarp>
          </a:bodyPr>
          <a:lstStyle>
            <a:lvl1pPr>
              <a:defRPr>
                <a:ea typeface="ヒラギノ角ゴ Pro W3" charset="-128"/>
                <a:cs typeface="+mn-cs"/>
              </a:defRPr>
            </a:lvl1pPr>
          </a:lstStyle>
          <a:p>
            <a:pPr>
              <a:defRPr/>
            </a:pPr>
            <a:fld id="{BEBBEC51-9F77-4057-9E0A-2EA96F38AD74}" type="slidenum">
              <a:rPr lang="en-US"/>
              <a:pPr>
                <a:defRPr/>
              </a:pPr>
              <a:t>‹#›</a:t>
            </a:fld>
            <a:endParaRPr lang="en-US" dirty="0"/>
          </a:p>
        </p:txBody>
      </p:sp>
    </p:spTree>
  </p:cSld>
  <p:clrMapOvr>
    <a:masterClrMapping/>
  </p:clrMapOv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838200" y="304800"/>
            <a:ext cx="7793038" cy="1462088"/>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1182688" y="2017713"/>
            <a:ext cx="38100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5145088" y="2017713"/>
            <a:ext cx="38100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a:xfrm>
            <a:off x="1162050" y="6243638"/>
            <a:ext cx="1905000" cy="457200"/>
          </a:xfrm>
          <a:prstGeom prst="rect">
            <a:avLst/>
          </a:prstGeom>
        </p:spPr>
        <p:txBody>
          <a:bodyPr vert="horz" wrap="square" lIns="91440" tIns="45720" rIns="91440" bIns="45720" numCol="1" anchor="t" anchorCtr="0" compatLnSpc="1">
            <a:prstTxWarp prst="textNoShape">
              <a:avLst/>
            </a:prstTxWarp>
          </a:bodyPr>
          <a:lstStyle>
            <a:lvl1pPr>
              <a:defRPr dirty="0">
                <a:ea typeface="ヒラギノ角ゴ Pro W3" charset="-128"/>
                <a:cs typeface="+mn-cs"/>
              </a:defRPr>
            </a:lvl1pPr>
          </a:lstStyle>
          <a:p>
            <a:pPr>
              <a:defRPr/>
            </a:pPr>
            <a:endParaRPr lang="en-US" dirty="0"/>
          </a:p>
        </p:txBody>
      </p:sp>
      <p:sp>
        <p:nvSpPr>
          <p:cNvPr id="6" name="Footer Placeholder 5"/>
          <p:cNvSpPr>
            <a:spLocks noGrp="1"/>
          </p:cNvSpPr>
          <p:nvPr>
            <p:ph type="ftr" sz="quarter" idx="11"/>
          </p:nvPr>
        </p:nvSpPr>
        <p:spPr>
          <a:xfrm>
            <a:off x="3657600" y="6243638"/>
            <a:ext cx="2895600" cy="457200"/>
          </a:xfrm>
          <a:prstGeom prst="rect">
            <a:avLst/>
          </a:prstGeom>
        </p:spPr>
        <p:txBody>
          <a:bodyPr vert="horz" wrap="square" lIns="91440" tIns="45720" rIns="91440" bIns="45720" numCol="1" anchor="t" anchorCtr="0" compatLnSpc="1">
            <a:prstTxWarp prst="textNoShape">
              <a:avLst/>
            </a:prstTxWarp>
          </a:bodyPr>
          <a:lstStyle>
            <a:lvl1pPr>
              <a:defRPr dirty="0">
                <a:ea typeface="ヒラギノ角ゴ Pro W3" charset="-128"/>
                <a:cs typeface="+mn-cs"/>
              </a:defRPr>
            </a:lvl1pPr>
          </a:lstStyle>
          <a:p>
            <a:pPr>
              <a:defRPr/>
            </a:pPr>
            <a:endParaRPr lang="en-US" dirty="0"/>
          </a:p>
        </p:txBody>
      </p:sp>
    </p:spTree>
  </p:cSld>
  <p:clrMapOvr>
    <a:masterClrMapping/>
  </p:clrMapOvr>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B5F7A4B6-BBC1-4750-AD1B-FAB6BDBEDB5A}" type="datetimeFigureOut">
              <a:rPr lang="en-US" smtClean="0"/>
              <a:pPr/>
              <a:t>3/27/2013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EC64E193-CC23-4DE4-BBAD-06AE49F8BAA7}" type="slidenum">
              <a:rPr lang="en-US" smtClean="0"/>
              <a:pPr/>
              <a:t>‹#›</a:t>
            </a:fld>
            <a:endParaRPr lang="en-US" dirty="0"/>
          </a:p>
        </p:txBody>
      </p:sp>
      <p:sp>
        <p:nvSpPr>
          <p:cNvPr id="7" name="Rectangle 5"/>
          <p:cNvSpPr txBox="1">
            <a:spLocks noChangeArrowheads="1"/>
          </p:cNvSpPr>
          <p:nvPr userDrawn="1"/>
        </p:nvSpPr>
        <p:spPr bwMode="auto">
          <a:xfrm>
            <a:off x="6248400" y="6477000"/>
            <a:ext cx="1965325" cy="198438"/>
          </a:xfrm>
          <a:prstGeom prst="rect">
            <a:avLst/>
          </a:prstGeom>
          <a:noFill/>
          <a:ln w="9525">
            <a:noFill/>
            <a:round/>
            <a:headEnd/>
            <a:tailEnd/>
          </a:ln>
          <a:effectLst/>
        </p:spPr>
        <p:txBody>
          <a:bodyPr lIns="0" tIns="0" rIns="0" bIns="0"/>
          <a:lstStyle/>
          <a:p>
            <a:pPr algn="ctr">
              <a:lnSpc>
                <a:spcPct val="102000"/>
              </a:lnSpc>
              <a:buFont typeface="Wingdings" charset="2"/>
              <a:buNone/>
              <a:tabLst>
                <a:tab pos="723900" algn="l"/>
                <a:tab pos="1447800" algn="l"/>
                <a:tab pos="2171700" algn="l"/>
              </a:tabLst>
              <a:defRPr/>
            </a:pPr>
            <a:r>
              <a:rPr lang="en-US" sz="1600" b="1" dirty="0">
                <a:ea typeface="ヒラギノ角ゴ Pro W3" charset="-128"/>
                <a:cs typeface="Tahoma" charset="0"/>
              </a:rPr>
              <a:t>1-  </a:t>
            </a:r>
            <a:fld id="{7D21C116-A41E-479D-905C-43A02FCF2D8B}" type="slidenum">
              <a:rPr lang="en-US" sz="1600" b="1">
                <a:ea typeface="ヒラギノ角ゴ Pro W3" charset="-128"/>
                <a:cs typeface="Tahoma" charset="0"/>
              </a:rPr>
              <a:pPr algn="ctr">
                <a:lnSpc>
                  <a:spcPct val="102000"/>
                </a:lnSpc>
                <a:buFont typeface="Wingdings" charset="2"/>
                <a:buNone/>
                <a:tabLst>
                  <a:tab pos="723900" algn="l"/>
                  <a:tab pos="1447800" algn="l"/>
                  <a:tab pos="2171700" algn="l"/>
                </a:tabLst>
                <a:defRPr/>
              </a:pPr>
              <a:t>‹#›</a:t>
            </a:fld>
            <a:endParaRPr lang="en-US" sz="1600" b="1" dirty="0">
              <a:ea typeface="ヒラギノ角ゴ Pro W3" charset="-128"/>
              <a:cs typeface="Tahoma" charset="0"/>
            </a:endParaRPr>
          </a:p>
        </p:txBody>
      </p:sp>
      <p:sp>
        <p:nvSpPr>
          <p:cNvPr id="8" name="Rectangle 5"/>
          <p:cNvSpPr txBox="1">
            <a:spLocks noChangeArrowheads="1"/>
          </p:cNvSpPr>
          <p:nvPr userDrawn="1"/>
        </p:nvSpPr>
        <p:spPr bwMode="auto">
          <a:xfrm>
            <a:off x="76200" y="6400800"/>
            <a:ext cx="4495800" cy="762000"/>
          </a:xfrm>
          <a:prstGeom prst="rect">
            <a:avLst/>
          </a:prstGeom>
          <a:noFill/>
          <a:ln w="9525">
            <a:noFill/>
            <a:round/>
            <a:headEnd/>
            <a:tailEnd/>
          </a:ln>
          <a:effectLst/>
        </p:spPr>
        <p:txBody>
          <a:bodyPr lIns="0" tIns="0" rIns="0" bIns="0"/>
          <a:lstStyle/>
          <a:p>
            <a:pPr>
              <a:lnSpc>
                <a:spcPct val="102000"/>
              </a:lnSpc>
              <a:buFont typeface="Wingdings" charset="2"/>
              <a:buNone/>
              <a:tabLst>
                <a:tab pos="723900" algn="l"/>
                <a:tab pos="1447800" algn="l"/>
                <a:tab pos="2171700" algn="l"/>
              </a:tabLst>
              <a:defRPr/>
            </a:pPr>
            <a:r>
              <a:rPr lang="en-US" sz="1400" b="1" dirty="0">
                <a:solidFill>
                  <a:srgbClr val="A6A6A6"/>
                </a:solidFill>
                <a:ea typeface="ヒラギノ角ゴ Pro W3" charset="-128"/>
                <a:cs typeface="Tahoma" charset="0"/>
              </a:rPr>
              <a:t>Copyright © 2012 Pearson Education, Inc.  </a:t>
            </a:r>
          </a:p>
          <a:p>
            <a:pPr>
              <a:lnSpc>
                <a:spcPct val="102000"/>
              </a:lnSpc>
              <a:buFont typeface="Wingdings" charset="2"/>
              <a:buNone/>
              <a:tabLst>
                <a:tab pos="723900" algn="l"/>
                <a:tab pos="1447800" algn="l"/>
                <a:tab pos="2171700" algn="l"/>
              </a:tabLst>
              <a:defRPr/>
            </a:pPr>
            <a:r>
              <a:rPr lang="en-US" sz="1400" b="1" dirty="0">
                <a:solidFill>
                  <a:srgbClr val="A6A6A6"/>
                </a:solidFill>
                <a:ea typeface="ヒラギノ角ゴ Pro W3" charset="-128"/>
                <a:cs typeface="Tahoma" charset="0"/>
              </a:rPr>
              <a:t>Publishing as Prentice Hall</a:t>
            </a:r>
          </a:p>
        </p:txBody>
      </p:sp>
    </p:spTree>
  </p:cSld>
  <p:clrMapOvr>
    <a:masterClrMapping/>
  </p:clrMapOvr>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5F7A4B6-BBC1-4750-AD1B-FAB6BDBEDB5A}" type="datetimeFigureOut">
              <a:rPr lang="en-US" smtClean="0"/>
              <a:pPr/>
              <a:t>3/27/2013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EC64E193-CC23-4DE4-BBAD-06AE49F8BAA7}" type="slidenum">
              <a:rPr lang="en-US" smtClean="0"/>
              <a:pPr/>
              <a:t>‹#›</a:t>
            </a:fld>
            <a:endParaRPr lang="en-US" dirty="0"/>
          </a:p>
        </p:txBody>
      </p:sp>
    </p:spTree>
  </p:cSld>
  <p:clrMapOvr>
    <a:masterClrMapping/>
  </p:clrMapOvr>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5F7A4B6-BBC1-4750-AD1B-FAB6BDBEDB5A}" type="datetimeFigureOut">
              <a:rPr lang="en-US" smtClean="0"/>
              <a:pPr/>
              <a:t>3/27/2013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EC64E193-CC23-4DE4-BBAD-06AE49F8BAA7}" type="slidenum">
              <a:rPr lang="en-US" smtClean="0"/>
              <a:pPr/>
              <a:t>‹#›</a:t>
            </a:fld>
            <a:endParaRPr lang="en-US" dirty="0"/>
          </a:p>
        </p:txBody>
      </p:sp>
    </p:spTree>
  </p:cSld>
  <p:clrMapOvr>
    <a:masterClrMapping/>
  </p:clrMapOvr>
  <p:transition/>
  <p:hf sldNum="0" hdr="0" ftr="0" dt="0"/>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pPr>
              <a:defRPr/>
            </a:pPr>
            <a:endParaRPr lang="en-US" dirty="0"/>
          </a:p>
        </p:txBody>
      </p:sp>
      <p:sp>
        <p:nvSpPr>
          <p:cNvPr id="6" name="Footer Placeholder 5"/>
          <p:cNvSpPr>
            <a:spLocks noGrp="1"/>
          </p:cNvSpPr>
          <p:nvPr>
            <p:ph type="ftr" sz="quarter" idx="11"/>
          </p:nvPr>
        </p:nvSpPr>
        <p:spPr/>
        <p:txBody>
          <a:bodyPr/>
          <a:lstStyle/>
          <a:p>
            <a:pPr>
              <a:defRPr/>
            </a:pPr>
            <a:endParaRPr lang="en-US" dirty="0"/>
          </a:p>
        </p:txBody>
      </p:sp>
      <p:sp>
        <p:nvSpPr>
          <p:cNvPr id="7" name="Slide Number Placeholder 6"/>
          <p:cNvSpPr>
            <a:spLocks noGrp="1"/>
          </p:cNvSpPr>
          <p:nvPr>
            <p:ph type="sldNum" sz="quarter" idx="12"/>
          </p:nvPr>
        </p:nvSpPr>
        <p:spPr/>
        <p:txBody>
          <a:bodyPr/>
          <a:lstStyle/>
          <a:p>
            <a:fld id="{EC64E193-CC23-4DE4-BBAD-06AE49F8BAA7}" type="slidenum">
              <a:rPr lang="en-US" smtClean="0"/>
              <a:pPr/>
              <a:t>‹#›</a:t>
            </a:fld>
            <a:endParaRPr lang="en-US" dirty="0"/>
          </a:p>
        </p:txBody>
      </p:sp>
    </p:spTree>
  </p:cSld>
  <p:clrMapOvr>
    <a:masterClrMapping/>
  </p:clrMapOvr>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pPr>
              <a:defRPr/>
            </a:pPr>
            <a:endParaRPr lang="en-US" dirty="0"/>
          </a:p>
        </p:txBody>
      </p:sp>
      <p:sp>
        <p:nvSpPr>
          <p:cNvPr id="8" name="Footer Placeholder 7"/>
          <p:cNvSpPr>
            <a:spLocks noGrp="1"/>
          </p:cNvSpPr>
          <p:nvPr>
            <p:ph type="ftr" sz="quarter" idx="11"/>
          </p:nvPr>
        </p:nvSpPr>
        <p:spPr/>
        <p:txBody>
          <a:bodyPr/>
          <a:lstStyle/>
          <a:p>
            <a:pPr>
              <a:defRPr/>
            </a:pPr>
            <a:endParaRPr lang="en-US" dirty="0"/>
          </a:p>
        </p:txBody>
      </p:sp>
      <p:sp>
        <p:nvSpPr>
          <p:cNvPr id="9" name="Slide Number Placeholder 8"/>
          <p:cNvSpPr>
            <a:spLocks noGrp="1"/>
          </p:cNvSpPr>
          <p:nvPr>
            <p:ph type="sldNum" sz="quarter" idx="12"/>
          </p:nvPr>
        </p:nvSpPr>
        <p:spPr/>
        <p:txBody>
          <a:bodyPr/>
          <a:lstStyle/>
          <a:p>
            <a:fld id="{EC64E193-CC23-4DE4-BBAD-06AE49F8BAA7}" type="slidenum">
              <a:rPr lang="en-US" smtClean="0"/>
              <a:pPr/>
              <a:t>‹#›</a:t>
            </a:fld>
            <a:endParaRPr lang="en-US" dirty="0"/>
          </a:p>
        </p:txBody>
      </p:sp>
    </p:spTree>
  </p:cSld>
  <p:clrMapOvr>
    <a:masterClrMapping/>
  </p:clrMapOvr>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B5F7A4B6-BBC1-4750-AD1B-FAB6BDBEDB5A}" type="datetimeFigureOut">
              <a:rPr lang="en-US" smtClean="0"/>
              <a:pPr/>
              <a:t>3/27/2013</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EC64E193-CC23-4DE4-BBAD-06AE49F8BAA7}" type="slidenum">
              <a:rPr lang="en-US" smtClean="0"/>
              <a:pPr/>
              <a:t>‹#›</a:t>
            </a:fld>
            <a:endParaRPr lang="en-US" dirty="0"/>
          </a:p>
        </p:txBody>
      </p:sp>
    </p:spTree>
  </p:cSld>
  <p:clrMapOvr>
    <a:masterClrMapping/>
  </p:clrMapOvr>
  <p:transition/>
  <p:hf sldNum="0" hdr="0" ftr="0" dt="0"/>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endParaRPr lang="en-US" dirty="0"/>
          </a:p>
        </p:txBody>
      </p:sp>
      <p:sp>
        <p:nvSpPr>
          <p:cNvPr id="3" name="Footer Placeholder 2"/>
          <p:cNvSpPr>
            <a:spLocks noGrp="1"/>
          </p:cNvSpPr>
          <p:nvPr>
            <p:ph type="ftr" sz="quarter" idx="11"/>
          </p:nvPr>
        </p:nvSpPr>
        <p:spPr/>
        <p:txBody>
          <a:bodyPr/>
          <a:lstStyle/>
          <a:p>
            <a:pPr>
              <a:defRPr/>
            </a:pPr>
            <a:endParaRPr lang="en-US" dirty="0"/>
          </a:p>
        </p:txBody>
      </p:sp>
      <p:sp>
        <p:nvSpPr>
          <p:cNvPr id="4" name="Slide Number Placeholder 3"/>
          <p:cNvSpPr>
            <a:spLocks noGrp="1"/>
          </p:cNvSpPr>
          <p:nvPr>
            <p:ph type="sldNum" sz="quarter" idx="12"/>
          </p:nvPr>
        </p:nvSpPr>
        <p:spPr/>
        <p:txBody>
          <a:bodyPr/>
          <a:lstStyle/>
          <a:p>
            <a:fld id="{EC64E193-CC23-4DE4-BBAD-06AE49F8BAA7}" type="slidenum">
              <a:rPr lang="en-US" smtClean="0"/>
              <a:pPr/>
              <a:t>‹#›</a:t>
            </a:fld>
            <a:endParaRPr lang="en-US" dirty="0"/>
          </a:p>
        </p:txBody>
      </p:sp>
    </p:spTree>
  </p:cSld>
  <p:clrMapOvr>
    <a:masterClrMapping/>
  </p:clrMapOvr>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5F7A4B6-BBC1-4750-AD1B-FAB6BDBEDB5A}" type="datetimeFigureOut">
              <a:rPr lang="en-US" smtClean="0"/>
              <a:pPr/>
              <a:t>3/27/2013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EC64E193-CC23-4DE4-BBAD-06AE49F8BAA7}" type="slidenum">
              <a:rPr lang="en-US" smtClean="0"/>
              <a:pPr/>
              <a:t>‹#›</a:t>
            </a:fld>
            <a:endParaRPr lang="en-US" dirty="0"/>
          </a:p>
        </p:txBody>
      </p:sp>
    </p:spTree>
  </p:cSld>
  <p:clrMapOvr>
    <a:masterClrMapping/>
  </p:clrMapOvr>
  <p:transition/>
  <p:hf sldNum="0" hdr="0" ftr="0" dt="0"/>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5F7A4B6-BBC1-4750-AD1B-FAB6BDBEDB5A}" type="datetimeFigureOut">
              <a:rPr lang="en-US" smtClean="0"/>
              <a:pPr/>
              <a:t>3/27/2013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EC64E193-CC23-4DE4-BBAD-06AE49F8BAA7}" type="slidenum">
              <a:rPr lang="en-US" smtClean="0"/>
              <a:pPr/>
              <a:t>‹#›</a:t>
            </a:fld>
            <a:endParaRPr lang="en-US" dirty="0"/>
          </a:p>
        </p:txBody>
      </p:sp>
    </p:spTree>
  </p:cSld>
  <p:clrMapOvr>
    <a:masterClrMapping/>
  </p:clrMapOvr>
  <p:transition/>
  <p:hf sldNum="0" hdr="0" ftr="0" dt="0"/>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5F7A4B6-BBC1-4750-AD1B-FAB6BDBEDB5A}" type="datetimeFigureOut">
              <a:rPr lang="en-US" smtClean="0"/>
              <a:pPr/>
              <a:t>3/27/2013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EC64E193-CC23-4DE4-BBAD-06AE49F8BAA7}" type="slidenum">
              <a:rPr lang="en-US" smtClean="0"/>
              <a:pPr/>
              <a:t>‹#›</a:t>
            </a:fld>
            <a:endParaRPr lang="en-US" dirty="0"/>
          </a:p>
        </p:txBody>
      </p:sp>
    </p:spTree>
  </p:cSld>
  <p:clrMapOvr>
    <a:masterClrMapping/>
  </p:clrMapOvr>
  <p:transition/>
  <p:hf sldNum="0" hdr="0" ftr="0" dt="0"/>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5F7A4B6-BBC1-4750-AD1B-FAB6BDBEDB5A}" type="datetimeFigureOut">
              <a:rPr lang="en-US" smtClean="0"/>
              <a:pPr/>
              <a:t>3/27/2013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EC64E193-CC23-4DE4-BBAD-06AE49F8BAA7}" type="slidenum">
              <a:rPr lang="en-US" smtClean="0"/>
              <a:pPr/>
              <a:t>‹#›</a:t>
            </a:fld>
            <a:endParaRPr lang="en-US" dirty="0"/>
          </a:p>
        </p:txBody>
      </p:sp>
    </p:spTree>
  </p:cSld>
  <p:clrMapOvr>
    <a:masterClrMapping/>
  </p:clrMapOvr>
  <p:transition/>
  <p:hf sldNum="0" hdr="0" ftr="0" dt="0"/>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userDrawn="1">
  <p:cSld name="2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lvl1pPr>
              <a:defRPr b="0"/>
            </a:lvl1pPr>
            <a:lvl2pPr>
              <a:defRPr b="0"/>
            </a:lvl2pPr>
            <a:lvl3pPr>
              <a:defRPr b="0"/>
            </a:lvl3pPr>
            <a:lvl4pPr>
              <a:defRPr b="0"/>
            </a:lvl4pPr>
            <a:lvl5pPr>
              <a:defRPr b="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8" name="Text Placeholder 7"/>
          <p:cNvSpPr>
            <a:spLocks noGrp="1"/>
          </p:cNvSpPr>
          <p:nvPr>
            <p:ph type="body" sz="quarter" idx="13"/>
          </p:nvPr>
        </p:nvSpPr>
        <p:spPr>
          <a:xfrm>
            <a:off x="914400" y="1371600"/>
            <a:ext cx="7162800" cy="381000"/>
          </a:xfrm>
        </p:spPr>
        <p:txBody>
          <a:bodyPr/>
          <a:lstStyle>
            <a:lvl1pPr algn="ctr">
              <a:buNone/>
              <a:defRPr sz="2800" b="1" i="0">
                <a:solidFill>
                  <a:schemeClr val="tx2"/>
                </a:solidFill>
              </a:defRPr>
            </a:lvl1pPr>
          </a:lstStyle>
          <a:p>
            <a:pPr lvl="0"/>
            <a:r>
              <a:rPr lang="en-US" dirty="0" smtClean="0"/>
              <a:t>Click to edit Master text styles</a:t>
            </a:r>
            <a:endParaRPr lang="en-US" dirty="0"/>
          </a:p>
        </p:txBody>
      </p:sp>
      <p:sp>
        <p:nvSpPr>
          <p:cNvPr id="5" name="Title 4"/>
          <p:cNvSpPr>
            <a:spLocks noGrp="1"/>
          </p:cNvSpPr>
          <p:nvPr>
            <p:ph type="title"/>
          </p:nvPr>
        </p:nvSpPr>
        <p:spPr/>
        <p:txBody>
          <a:bodyPr/>
          <a:lstStyle/>
          <a:p>
            <a:r>
              <a:rPr lang="en-US" smtClean="0"/>
              <a:t>Click to edit Master title style</a:t>
            </a:r>
            <a:endParaRPr lang="en-US"/>
          </a:p>
        </p:txBody>
      </p:sp>
    </p:spTree>
  </p:cSld>
  <p:clrMapOvr>
    <a:masterClrMapping/>
  </p:clrMapOvr>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838200" y="304800"/>
            <a:ext cx="7793038" cy="1462088"/>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1182688" y="2017713"/>
            <a:ext cx="38100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5145088" y="2017713"/>
            <a:ext cx="38100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a:xfrm>
            <a:off x="1162050" y="6243638"/>
            <a:ext cx="1905000" cy="457200"/>
          </a:xfrm>
          <a:prstGeom prst="rect">
            <a:avLst/>
          </a:prstGeom>
        </p:spPr>
        <p:txBody>
          <a:bodyPr vert="horz" wrap="square" lIns="91440" tIns="45720" rIns="91440" bIns="45720" numCol="1" anchor="t" anchorCtr="0" compatLnSpc="1">
            <a:prstTxWarp prst="textNoShape">
              <a:avLst/>
            </a:prstTxWarp>
          </a:bodyPr>
          <a:lstStyle>
            <a:lvl1pPr>
              <a:defRPr dirty="0">
                <a:ea typeface="ヒラギノ角ゴ Pro W3" charset="-128"/>
                <a:cs typeface="+mn-cs"/>
              </a:defRPr>
            </a:lvl1pPr>
          </a:lstStyle>
          <a:p>
            <a:pPr>
              <a:defRPr/>
            </a:pPr>
            <a:endParaRPr lang="en-US" dirty="0"/>
          </a:p>
        </p:txBody>
      </p:sp>
      <p:sp>
        <p:nvSpPr>
          <p:cNvPr id="6" name="Footer Placeholder 5"/>
          <p:cNvSpPr>
            <a:spLocks noGrp="1"/>
          </p:cNvSpPr>
          <p:nvPr>
            <p:ph type="ftr" sz="quarter" idx="11"/>
          </p:nvPr>
        </p:nvSpPr>
        <p:spPr>
          <a:xfrm>
            <a:off x="3657600" y="6243638"/>
            <a:ext cx="2895600" cy="457200"/>
          </a:xfrm>
          <a:prstGeom prst="rect">
            <a:avLst/>
          </a:prstGeom>
        </p:spPr>
        <p:txBody>
          <a:bodyPr vert="horz" wrap="square" lIns="91440" tIns="45720" rIns="91440" bIns="45720" numCol="1" anchor="t" anchorCtr="0" compatLnSpc="1">
            <a:prstTxWarp prst="textNoShape">
              <a:avLst/>
            </a:prstTxWarp>
          </a:bodyPr>
          <a:lstStyle>
            <a:lvl1pPr>
              <a:defRPr dirty="0">
                <a:ea typeface="ヒラギノ角ゴ Pro W3" charset="-128"/>
                <a:cs typeface="+mn-cs"/>
              </a:defRPr>
            </a:lvl1pPr>
          </a:lstStyle>
          <a:p>
            <a:pPr>
              <a:defRPr/>
            </a:pPr>
            <a:endParaRPr lang="en-US" dirty="0"/>
          </a:p>
        </p:txBody>
      </p:sp>
    </p:spTree>
  </p:cSld>
  <p:clrMapOvr>
    <a:masterClrMapping/>
  </p:clrMapOvr>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userDrawn="1">
  <p:cSld name="1_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Click to edit Master title style</a:t>
            </a:r>
            <a:endParaRPr lang="en-US" dirty="0"/>
          </a:p>
        </p:txBody>
      </p:sp>
      <p:sp>
        <p:nvSpPr>
          <p:cNvPr id="7" name="Text Placeholder 7"/>
          <p:cNvSpPr>
            <a:spLocks noGrp="1"/>
          </p:cNvSpPr>
          <p:nvPr>
            <p:ph type="body" sz="quarter" idx="13"/>
          </p:nvPr>
        </p:nvSpPr>
        <p:spPr>
          <a:xfrm>
            <a:off x="914400" y="1524000"/>
            <a:ext cx="7162800" cy="381000"/>
          </a:xfrm>
        </p:spPr>
        <p:txBody>
          <a:bodyPr/>
          <a:lstStyle>
            <a:lvl1pPr algn="ctr">
              <a:buNone/>
              <a:defRPr sz="2800" b="1" i="0">
                <a:solidFill>
                  <a:schemeClr val="tx2"/>
                </a:solidFill>
              </a:defRPr>
            </a:lvl1pPr>
          </a:lstStyle>
          <a:p>
            <a:pPr lvl="0"/>
            <a:r>
              <a:rPr lang="en-US" dirty="0" smtClean="0"/>
              <a:t>Click to edit Master text styles</a:t>
            </a:r>
            <a:endParaRPr lang="en-US" dirty="0"/>
          </a:p>
        </p:txBody>
      </p:sp>
      <p:sp>
        <p:nvSpPr>
          <p:cNvPr id="4" name="Date Placeholder 2"/>
          <p:cNvSpPr>
            <a:spLocks noGrp="1"/>
          </p:cNvSpPr>
          <p:nvPr>
            <p:ph type="dt" sz="half" idx="14"/>
          </p:nvPr>
        </p:nvSpPr>
        <p:spPr>
          <a:xfrm>
            <a:off x="685800" y="6248400"/>
            <a:ext cx="1905000" cy="457200"/>
          </a:xfrm>
          <a:prstGeom prst="rect">
            <a:avLst/>
          </a:prstGeom>
        </p:spPr>
        <p:txBody>
          <a:bodyPr vert="horz" wrap="square" lIns="91440" tIns="45720" rIns="91440" bIns="45720" numCol="1" anchor="t" anchorCtr="0" compatLnSpc="1">
            <a:prstTxWarp prst="textNoShape">
              <a:avLst/>
            </a:prstTxWarp>
          </a:bodyPr>
          <a:lstStyle>
            <a:lvl1pPr>
              <a:defRPr dirty="0">
                <a:ea typeface="ヒラギノ角ゴ Pro W3" charset="-128"/>
                <a:cs typeface="+mn-cs"/>
              </a:defRPr>
            </a:lvl1pPr>
          </a:lstStyle>
          <a:p>
            <a:pPr>
              <a:defRPr/>
            </a:pPr>
            <a:endParaRPr lang="en-US" dirty="0"/>
          </a:p>
        </p:txBody>
      </p:sp>
      <p:sp>
        <p:nvSpPr>
          <p:cNvPr id="5" name="Footer Placeholder 3"/>
          <p:cNvSpPr>
            <a:spLocks noGrp="1"/>
          </p:cNvSpPr>
          <p:nvPr>
            <p:ph type="ftr" sz="quarter" idx="15"/>
          </p:nvPr>
        </p:nvSpPr>
        <p:spPr>
          <a:xfrm>
            <a:off x="3124200" y="6248400"/>
            <a:ext cx="2895600" cy="457200"/>
          </a:xfrm>
          <a:prstGeom prst="rect">
            <a:avLst/>
          </a:prstGeom>
        </p:spPr>
        <p:txBody>
          <a:bodyPr vert="horz" wrap="square" lIns="91440" tIns="45720" rIns="91440" bIns="45720" numCol="1" anchor="t" anchorCtr="0" compatLnSpc="1">
            <a:prstTxWarp prst="textNoShape">
              <a:avLst/>
            </a:prstTxWarp>
          </a:bodyPr>
          <a:lstStyle>
            <a:lvl1pPr>
              <a:defRPr dirty="0">
                <a:ea typeface="ヒラギノ角ゴ Pro W3" charset="-128"/>
                <a:cs typeface="+mn-cs"/>
              </a:defRPr>
            </a:lvl1pPr>
          </a:lstStyle>
          <a:p>
            <a:pPr>
              <a:defRPr/>
            </a:pPr>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slideLayout" Target="../slideLayouts/slideLayout24.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5" Type="http://schemas.openxmlformats.org/officeDocument/2006/relationships/theme" Target="../theme/theme2.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slideLayout" Target="../slideLayouts/slideLayout25.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85800" y="609600"/>
            <a:ext cx="7772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7" name="Rectangle 3"/>
          <p:cNvSpPr>
            <a:spLocks noGrp="1" noChangeArrowheads="1"/>
          </p:cNvSpPr>
          <p:nvPr>
            <p:ph type="body" idx="1"/>
          </p:nvPr>
        </p:nvSpPr>
        <p:spPr bwMode="auto">
          <a:xfrm>
            <a:off x="685800" y="1981200"/>
            <a:ext cx="7772400" cy="4114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6" name="Rectangle 5"/>
          <p:cNvSpPr txBox="1">
            <a:spLocks noChangeArrowheads="1"/>
          </p:cNvSpPr>
          <p:nvPr userDrawn="1"/>
        </p:nvSpPr>
        <p:spPr bwMode="auto">
          <a:xfrm>
            <a:off x="6248400" y="6477000"/>
            <a:ext cx="1965325" cy="198438"/>
          </a:xfrm>
          <a:prstGeom prst="rect">
            <a:avLst/>
          </a:prstGeom>
          <a:noFill/>
          <a:ln w="9525">
            <a:noFill/>
            <a:round/>
            <a:headEnd/>
            <a:tailEnd/>
          </a:ln>
          <a:effectLst/>
        </p:spPr>
        <p:txBody>
          <a:bodyPr lIns="0" tIns="0" rIns="0" bIns="0"/>
          <a:lstStyle/>
          <a:p>
            <a:pPr algn="ctr">
              <a:lnSpc>
                <a:spcPct val="102000"/>
              </a:lnSpc>
              <a:buFont typeface="Wingdings" charset="2"/>
              <a:buNone/>
              <a:tabLst>
                <a:tab pos="723900" algn="l"/>
                <a:tab pos="1447800" algn="l"/>
                <a:tab pos="2171700" algn="l"/>
              </a:tabLst>
              <a:defRPr/>
            </a:pPr>
            <a:r>
              <a:rPr lang="en-US" sz="1600" b="1" dirty="0">
                <a:ea typeface="ヒラギノ角ゴ Pro W3" charset="-128"/>
                <a:cs typeface="Tahoma" charset="0"/>
              </a:rPr>
              <a:t>1- </a:t>
            </a:r>
            <a:fld id="{1F067F38-D56E-4C21-A4BD-2AADC6C785D9}" type="slidenum">
              <a:rPr lang="en-US" sz="1600" b="1">
                <a:ea typeface="ヒラギノ角ゴ Pro W3" charset="-128"/>
                <a:cs typeface="Tahoma" charset="0"/>
              </a:rPr>
              <a:pPr algn="ctr">
                <a:lnSpc>
                  <a:spcPct val="102000"/>
                </a:lnSpc>
                <a:buFont typeface="Wingdings" charset="2"/>
                <a:buNone/>
                <a:tabLst>
                  <a:tab pos="723900" algn="l"/>
                  <a:tab pos="1447800" algn="l"/>
                  <a:tab pos="2171700" algn="l"/>
                </a:tabLst>
                <a:defRPr/>
              </a:pPr>
              <a:t>‹#›</a:t>
            </a:fld>
            <a:endParaRPr lang="en-US" sz="1600" b="1" dirty="0">
              <a:ea typeface="ヒラギノ角ゴ Pro W3" charset="-128"/>
              <a:cs typeface="Tahoma" charset="0"/>
            </a:endParaRPr>
          </a:p>
        </p:txBody>
      </p:sp>
      <p:sp>
        <p:nvSpPr>
          <p:cNvPr id="7" name="Rectangle 5"/>
          <p:cNvSpPr txBox="1">
            <a:spLocks noChangeArrowheads="1"/>
          </p:cNvSpPr>
          <p:nvPr userDrawn="1"/>
        </p:nvSpPr>
        <p:spPr bwMode="auto">
          <a:xfrm>
            <a:off x="76200" y="6400800"/>
            <a:ext cx="4495800" cy="762000"/>
          </a:xfrm>
          <a:prstGeom prst="rect">
            <a:avLst/>
          </a:prstGeom>
          <a:noFill/>
          <a:ln w="9525">
            <a:noFill/>
            <a:round/>
            <a:headEnd/>
            <a:tailEnd/>
          </a:ln>
          <a:effectLst/>
        </p:spPr>
        <p:txBody>
          <a:bodyPr lIns="0" tIns="0" rIns="0" bIns="0"/>
          <a:lstStyle/>
          <a:p>
            <a:pPr>
              <a:lnSpc>
                <a:spcPct val="102000"/>
              </a:lnSpc>
              <a:buFont typeface="Wingdings" charset="2"/>
              <a:buNone/>
              <a:tabLst>
                <a:tab pos="723900" algn="l"/>
                <a:tab pos="1447800" algn="l"/>
                <a:tab pos="2171700" algn="l"/>
              </a:tabLst>
              <a:defRPr/>
            </a:pPr>
            <a:r>
              <a:rPr lang="en-US" sz="1400" b="1" dirty="0">
                <a:solidFill>
                  <a:srgbClr val="A6A6A6"/>
                </a:solidFill>
                <a:ea typeface="ヒラギノ角ゴ Pro W3" charset="-128"/>
                <a:cs typeface="Tahoma" charset="0"/>
              </a:rPr>
              <a:t>Copyright © 2012 Pearson Education, Inc.  </a:t>
            </a:r>
          </a:p>
          <a:p>
            <a:pPr>
              <a:lnSpc>
                <a:spcPct val="102000"/>
              </a:lnSpc>
              <a:buFont typeface="Wingdings" charset="2"/>
              <a:buNone/>
              <a:tabLst>
                <a:tab pos="723900" algn="l"/>
                <a:tab pos="1447800" algn="l"/>
                <a:tab pos="2171700" algn="l"/>
              </a:tabLst>
              <a:defRPr/>
            </a:pPr>
            <a:r>
              <a:rPr lang="en-US" sz="1400" b="1" dirty="0">
                <a:solidFill>
                  <a:srgbClr val="A6A6A6"/>
                </a:solidFill>
                <a:ea typeface="ヒラギノ角ゴ Pro W3" charset="-128"/>
                <a:cs typeface="Tahoma" charset="0"/>
              </a:rPr>
              <a:t>Publishing as Prentice Hall</a:t>
            </a:r>
          </a:p>
        </p:txBody>
      </p:sp>
    </p:spTree>
  </p:cSld>
  <p:clrMap bg1="dk2" tx1="lt1" bg2="dk1" tx2="lt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hf sldNum="0" hdr="0" ftr="0" dt="0"/>
  <p:txStyles>
    <p:titleStyle>
      <a:lvl1pPr algn="ctr" rtl="0" eaLnBrk="0" fontAlgn="base" hangingPunct="0">
        <a:spcBef>
          <a:spcPct val="0"/>
        </a:spcBef>
        <a:spcAft>
          <a:spcPct val="0"/>
        </a:spcAft>
        <a:defRPr sz="3600" b="1">
          <a:solidFill>
            <a:schemeClr val="tx1"/>
          </a:solidFill>
          <a:latin typeface="+mj-lt"/>
          <a:ea typeface="+mj-ea"/>
          <a:cs typeface="ヒラギノ角ゴ Pro W3"/>
        </a:defRPr>
      </a:lvl1pPr>
      <a:lvl2pPr algn="ctr" rtl="0" eaLnBrk="0" fontAlgn="base" hangingPunct="0">
        <a:spcBef>
          <a:spcPct val="0"/>
        </a:spcBef>
        <a:spcAft>
          <a:spcPct val="0"/>
        </a:spcAft>
        <a:defRPr sz="3600" b="1">
          <a:solidFill>
            <a:schemeClr val="tx1"/>
          </a:solidFill>
          <a:latin typeface="Arial" charset="0"/>
          <a:ea typeface="ヒラギノ角ゴ Pro W3" pitchFamily="1" charset="-128"/>
          <a:cs typeface="ヒラギノ角ゴ Pro W3"/>
        </a:defRPr>
      </a:lvl2pPr>
      <a:lvl3pPr algn="ctr" rtl="0" eaLnBrk="0" fontAlgn="base" hangingPunct="0">
        <a:spcBef>
          <a:spcPct val="0"/>
        </a:spcBef>
        <a:spcAft>
          <a:spcPct val="0"/>
        </a:spcAft>
        <a:defRPr sz="3600" b="1">
          <a:solidFill>
            <a:schemeClr val="tx1"/>
          </a:solidFill>
          <a:latin typeface="Arial" charset="0"/>
          <a:ea typeface="ヒラギノ角ゴ Pro W3" pitchFamily="1" charset="-128"/>
          <a:cs typeface="ヒラギノ角ゴ Pro W3"/>
        </a:defRPr>
      </a:lvl3pPr>
      <a:lvl4pPr algn="ctr" rtl="0" eaLnBrk="0" fontAlgn="base" hangingPunct="0">
        <a:spcBef>
          <a:spcPct val="0"/>
        </a:spcBef>
        <a:spcAft>
          <a:spcPct val="0"/>
        </a:spcAft>
        <a:defRPr sz="3600" b="1">
          <a:solidFill>
            <a:schemeClr val="tx1"/>
          </a:solidFill>
          <a:latin typeface="Arial" charset="0"/>
          <a:ea typeface="ヒラギノ角ゴ Pro W3" pitchFamily="1" charset="-128"/>
          <a:cs typeface="ヒラギノ角ゴ Pro W3"/>
        </a:defRPr>
      </a:lvl4pPr>
      <a:lvl5pPr algn="ctr" rtl="0" eaLnBrk="0" fontAlgn="base" hangingPunct="0">
        <a:spcBef>
          <a:spcPct val="0"/>
        </a:spcBef>
        <a:spcAft>
          <a:spcPct val="0"/>
        </a:spcAft>
        <a:defRPr sz="3600" b="1">
          <a:solidFill>
            <a:schemeClr val="tx1"/>
          </a:solidFill>
          <a:latin typeface="Arial" charset="0"/>
          <a:ea typeface="ヒラギノ角ゴ Pro W3" pitchFamily="1" charset="-128"/>
          <a:cs typeface="ヒラギノ角ゴ Pro W3"/>
        </a:defRPr>
      </a:lvl5pPr>
      <a:lvl6pPr marL="457200" algn="ctr" rtl="0" fontAlgn="base">
        <a:spcBef>
          <a:spcPct val="0"/>
        </a:spcBef>
        <a:spcAft>
          <a:spcPct val="0"/>
        </a:spcAft>
        <a:defRPr sz="4400">
          <a:solidFill>
            <a:schemeClr val="tx2"/>
          </a:solidFill>
          <a:latin typeface="Arial" charset="0"/>
          <a:ea typeface="ヒラギノ角ゴ Pro W3" pitchFamily="1" charset="-128"/>
        </a:defRPr>
      </a:lvl6pPr>
      <a:lvl7pPr marL="914400" algn="ctr" rtl="0" fontAlgn="base">
        <a:spcBef>
          <a:spcPct val="0"/>
        </a:spcBef>
        <a:spcAft>
          <a:spcPct val="0"/>
        </a:spcAft>
        <a:defRPr sz="4400">
          <a:solidFill>
            <a:schemeClr val="tx2"/>
          </a:solidFill>
          <a:latin typeface="Arial" charset="0"/>
          <a:ea typeface="ヒラギノ角ゴ Pro W3" pitchFamily="1" charset="-128"/>
        </a:defRPr>
      </a:lvl7pPr>
      <a:lvl8pPr marL="1371600" algn="ctr" rtl="0" fontAlgn="base">
        <a:spcBef>
          <a:spcPct val="0"/>
        </a:spcBef>
        <a:spcAft>
          <a:spcPct val="0"/>
        </a:spcAft>
        <a:defRPr sz="4400">
          <a:solidFill>
            <a:schemeClr val="tx2"/>
          </a:solidFill>
          <a:latin typeface="Arial" charset="0"/>
          <a:ea typeface="ヒラギノ角ゴ Pro W3" pitchFamily="1" charset="-128"/>
        </a:defRPr>
      </a:lvl8pPr>
      <a:lvl9pPr marL="1828800" algn="ctr" rtl="0" fontAlgn="base">
        <a:spcBef>
          <a:spcPct val="0"/>
        </a:spcBef>
        <a:spcAft>
          <a:spcPct val="0"/>
        </a:spcAft>
        <a:defRPr sz="4400">
          <a:solidFill>
            <a:schemeClr val="tx2"/>
          </a:solidFill>
          <a:latin typeface="Arial" charset="0"/>
          <a:ea typeface="ヒラギノ角ゴ Pro W3" pitchFamily="1" charset="-128"/>
        </a:defRPr>
      </a:lvl9pPr>
    </p:titleStyle>
    <p:bodyStyle>
      <a:lvl1pPr marL="342900" indent="-342900" algn="l" rtl="0" eaLnBrk="0" fontAlgn="base" hangingPunct="0">
        <a:spcBef>
          <a:spcPct val="20000"/>
        </a:spcBef>
        <a:spcAft>
          <a:spcPct val="0"/>
        </a:spcAft>
        <a:buChar char="•"/>
        <a:defRPr sz="3200">
          <a:solidFill>
            <a:schemeClr val="tx1"/>
          </a:solidFill>
          <a:latin typeface="Calibri" pitchFamily="34" charset="0"/>
          <a:ea typeface="+mn-ea"/>
          <a:cs typeface="Calibri" pitchFamily="34" charset="0"/>
        </a:defRPr>
      </a:lvl1pPr>
      <a:lvl2pPr marL="742950" indent="-285750" algn="l" rtl="0" eaLnBrk="0" fontAlgn="base" hangingPunct="0">
        <a:spcBef>
          <a:spcPct val="20000"/>
        </a:spcBef>
        <a:spcAft>
          <a:spcPct val="0"/>
        </a:spcAft>
        <a:buChar char="–"/>
        <a:defRPr sz="2800">
          <a:solidFill>
            <a:schemeClr val="tx1"/>
          </a:solidFill>
          <a:latin typeface="Calibri" pitchFamily="34" charset="0"/>
          <a:ea typeface="+mn-ea"/>
          <a:cs typeface="Calibri" pitchFamily="34" charset="0"/>
        </a:defRPr>
      </a:lvl2pPr>
      <a:lvl3pPr marL="1143000" indent="-228600" algn="l" rtl="0" eaLnBrk="0" fontAlgn="base" hangingPunct="0">
        <a:spcBef>
          <a:spcPct val="20000"/>
        </a:spcBef>
        <a:spcAft>
          <a:spcPct val="0"/>
        </a:spcAft>
        <a:buChar char="•"/>
        <a:defRPr sz="2400">
          <a:solidFill>
            <a:schemeClr val="tx1"/>
          </a:solidFill>
          <a:latin typeface="Calibri" pitchFamily="34" charset="0"/>
          <a:ea typeface="+mn-ea"/>
          <a:cs typeface="Calibri" pitchFamily="34" charset="0"/>
        </a:defRPr>
      </a:lvl3pPr>
      <a:lvl4pPr marL="1600200" indent="-228600" algn="l" rtl="0" eaLnBrk="0" fontAlgn="base" hangingPunct="0">
        <a:spcBef>
          <a:spcPct val="20000"/>
        </a:spcBef>
        <a:spcAft>
          <a:spcPct val="0"/>
        </a:spcAft>
        <a:buChar char="–"/>
        <a:defRPr sz="2000">
          <a:solidFill>
            <a:schemeClr val="tx1"/>
          </a:solidFill>
          <a:latin typeface="Calibri" pitchFamily="34" charset="0"/>
          <a:ea typeface="+mn-ea"/>
          <a:cs typeface="Calibri" pitchFamily="34" charset="0"/>
        </a:defRPr>
      </a:lvl4pPr>
      <a:lvl5pPr marL="2057400" indent="-228600" algn="l" rtl="0" eaLnBrk="0" fontAlgn="base" hangingPunct="0">
        <a:spcBef>
          <a:spcPct val="20000"/>
        </a:spcBef>
        <a:spcAft>
          <a:spcPct val="0"/>
        </a:spcAft>
        <a:buChar char="»"/>
        <a:defRPr sz="2000">
          <a:solidFill>
            <a:schemeClr val="tx1"/>
          </a:solidFill>
          <a:latin typeface="Calibri" pitchFamily="34" charset="0"/>
          <a:ea typeface="+mn-ea"/>
          <a:cs typeface="Calibri" pitchFamily="34" charset="0"/>
        </a:defRPr>
      </a:lvl5pPr>
      <a:lvl6pPr marL="2514600" indent="-228600" algn="l" rtl="0" fontAlgn="base">
        <a:spcBef>
          <a:spcPct val="20000"/>
        </a:spcBef>
        <a:spcAft>
          <a:spcPct val="0"/>
        </a:spcAft>
        <a:buChar char="»"/>
        <a:defRPr sz="2000">
          <a:solidFill>
            <a:schemeClr val="tx1"/>
          </a:solidFill>
          <a:latin typeface="+mn-lt"/>
          <a:ea typeface="+mn-ea"/>
        </a:defRPr>
      </a:lvl6pPr>
      <a:lvl7pPr marL="2971800" indent="-228600" algn="l" rtl="0" fontAlgn="base">
        <a:spcBef>
          <a:spcPct val="20000"/>
        </a:spcBef>
        <a:spcAft>
          <a:spcPct val="0"/>
        </a:spcAft>
        <a:buChar char="»"/>
        <a:defRPr sz="2000">
          <a:solidFill>
            <a:schemeClr val="tx1"/>
          </a:solidFill>
          <a:latin typeface="+mn-lt"/>
          <a:ea typeface="+mn-ea"/>
        </a:defRPr>
      </a:lvl7pPr>
      <a:lvl8pPr marL="3429000" indent="-228600" algn="l" rtl="0" fontAlgn="base">
        <a:spcBef>
          <a:spcPct val="20000"/>
        </a:spcBef>
        <a:spcAft>
          <a:spcPct val="0"/>
        </a:spcAft>
        <a:buChar char="»"/>
        <a:defRPr sz="2000">
          <a:solidFill>
            <a:schemeClr val="tx1"/>
          </a:solidFill>
          <a:latin typeface="+mn-lt"/>
          <a:ea typeface="+mn-ea"/>
        </a:defRPr>
      </a:lvl8pPr>
      <a:lvl9pPr marL="3886200" indent="-228600" algn="l" rtl="0" fontAlgn="base">
        <a:spcBef>
          <a:spcPct val="20000"/>
        </a:spcBef>
        <a:spcAft>
          <a:spcPct val="0"/>
        </a:spcAft>
        <a:buChar char="»"/>
        <a:defRPr sz="2000">
          <a:solidFill>
            <a:schemeClr val="tx1"/>
          </a:solidFill>
          <a:latin typeface="+mn-lt"/>
          <a:ea typeface="+mn-ea"/>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5F7A4B6-BBC1-4750-AD1B-FAB6BDBEDB5A}" type="datetimeFigureOut">
              <a:rPr lang="en-US" smtClean="0"/>
              <a:pPr/>
              <a:t>3/27/2013</a:t>
            </a:fld>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C64E193-CC23-4DE4-BBAD-06AE49F8BAA7}" type="slidenum">
              <a:rPr lang="en-US" smtClean="0"/>
              <a:pPr/>
              <a:t>‹#›</a:t>
            </a:fld>
            <a:endParaRPr lang="en-US" dirty="0"/>
          </a:p>
        </p:txBody>
      </p:sp>
      <p:sp>
        <p:nvSpPr>
          <p:cNvPr id="7" name="Rectangle 5"/>
          <p:cNvSpPr txBox="1">
            <a:spLocks noChangeArrowheads="1"/>
          </p:cNvSpPr>
          <p:nvPr userDrawn="1"/>
        </p:nvSpPr>
        <p:spPr bwMode="auto">
          <a:xfrm>
            <a:off x="6248400" y="6477000"/>
            <a:ext cx="1965325" cy="198438"/>
          </a:xfrm>
          <a:prstGeom prst="rect">
            <a:avLst/>
          </a:prstGeom>
          <a:noFill/>
          <a:ln w="9525">
            <a:noFill/>
            <a:round/>
            <a:headEnd/>
            <a:tailEnd/>
          </a:ln>
          <a:effectLst/>
        </p:spPr>
        <p:txBody>
          <a:bodyPr lIns="0" tIns="0" rIns="0" bIns="0"/>
          <a:lstStyle/>
          <a:p>
            <a:pPr algn="ctr">
              <a:lnSpc>
                <a:spcPct val="102000"/>
              </a:lnSpc>
              <a:buFont typeface="Wingdings" charset="2"/>
              <a:buNone/>
              <a:tabLst>
                <a:tab pos="723900" algn="l"/>
                <a:tab pos="1447800" algn="l"/>
                <a:tab pos="2171700" algn="l"/>
              </a:tabLst>
              <a:defRPr/>
            </a:pPr>
            <a:r>
              <a:rPr lang="en-US" sz="1600" b="1" dirty="0">
                <a:ea typeface="ヒラギノ角ゴ Pro W3" charset="-128"/>
                <a:cs typeface="Tahoma" charset="0"/>
              </a:rPr>
              <a:t>1- </a:t>
            </a:r>
            <a:fld id="{1F067F38-D56E-4C21-A4BD-2AADC6C785D9}" type="slidenum">
              <a:rPr lang="en-US" sz="1600" b="1">
                <a:ea typeface="ヒラギノ角ゴ Pro W3" charset="-128"/>
                <a:cs typeface="Tahoma" charset="0"/>
              </a:rPr>
              <a:pPr algn="ctr">
                <a:lnSpc>
                  <a:spcPct val="102000"/>
                </a:lnSpc>
                <a:buFont typeface="Wingdings" charset="2"/>
                <a:buNone/>
                <a:tabLst>
                  <a:tab pos="723900" algn="l"/>
                  <a:tab pos="1447800" algn="l"/>
                  <a:tab pos="2171700" algn="l"/>
                </a:tabLst>
                <a:defRPr/>
              </a:pPr>
              <a:t>‹#›</a:t>
            </a:fld>
            <a:endParaRPr lang="en-US" sz="1600" b="1" dirty="0">
              <a:ea typeface="ヒラギノ角ゴ Pro W3" charset="-128"/>
              <a:cs typeface="Tahoma" charset="0"/>
            </a:endParaRPr>
          </a:p>
        </p:txBody>
      </p:sp>
      <p:sp>
        <p:nvSpPr>
          <p:cNvPr id="8" name="Rectangle 5"/>
          <p:cNvSpPr txBox="1">
            <a:spLocks noChangeArrowheads="1"/>
          </p:cNvSpPr>
          <p:nvPr userDrawn="1"/>
        </p:nvSpPr>
        <p:spPr bwMode="auto">
          <a:xfrm>
            <a:off x="76200" y="6400800"/>
            <a:ext cx="4495800" cy="762000"/>
          </a:xfrm>
          <a:prstGeom prst="rect">
            <a:avLst/>
          </a:prstGeom>
          <a:noFill/>
          <a:ln w="9525">
            <a:noFill/>
            <a:round/>
            <a:headEnd/>
            <a:tailEnd/>
          </a:ln>
          <a:effectLst/>
        </p:spPr>
        <p:txBody>
          <a:bodyPr lIns="0" tIns="0" rIns="0" bIns="0"/>
          <a:lstStyle/>
          <a:p>
            <a:pPr>
              <a:lnSpc>
                <a:spcPct val="102000"/>
              </a:lnSpc>
              <a:buFont typeface="Wingdings" charset="2"/>
              <a:buNone/>
              <a:tabLst>
                <a:tab pos="723900" algn="l"/>
                <a:tab pos="1447800" algn="l"/>
                <a:tab pos="2171700" algn="l"/>
              </a:tabLst>
              <a:defRPr/>
            </a:pPr>
            <a:r>
              <a:rPr lang="en-US" sz="1400" b="1" dirty="0">
                <a:solidFill>
                  <a:srgbClr val="A6A6A6"/>
                </a:solidFill>
                <a:ea typeface="ヒラギノ角ゴ Pro W3" charset="-128"/>
                <a:cs typeface="Tahoma" charset="0"/>
              </a:rPr>
              <a:t>Copyright © 2012 Pearson Education, Inc.  </a:t>
            </a:r>
          </a:p>
          <a:p>
            <a:pPr>
              <a:lnSpc>
                <a:spcPct val="102000"/>
              </a:lnSpc>
              <a:buFont typeface="Wingdings" charset="2"/>
              <a:buNone/>
              <a:tabLst>
                <a:tab pos="723900" algn="l"/>
                <a:tab pos="1447800" algn="l"/>
                <a:tab pos="2171700" algn="l"/>
              </a:tabLst>
              <a:defRPr/>
            </a:pPr>
            <a:r>
              <a:rPr lang="en-US" sz="1400" b="1" dirty="0">
                <a:solidFill>
                  <a:srgbClr val="A6A6A6"/>
                </a:solidFill>
                <a:ea typeface="ヒラギノ角ゴ Pro W3" charset="-128"/>
                <a:cs typeface="Tahoma" charset="0"/>
              </a:rPr>
              <a:t>Publishing as Prentice Hall</a:t>
            </a:r>
          </a:p>
        </p:txBody>
      </p:sp>
    </p:spTree>
  </p:cSld>
  <p:clrMap bg1="lt1" tx1="dk1" bg2="lt2" tx2="dk2" accent1="accent1" accent2="accent2" accent3="accent3" accent4="accent4" accent5="accent5" accent6="accent6" hlink="hlink" folHlink="folHlink"/>
  <p:sldLayoutIdLst>
    <p:sldLayoutId id="2147483992" r:id="rId1"/>
    <p:sldLayoutId id="2147483993" r:id="rId2"/>
    <p:sldLayoutId id="2147483994" r:id="rId3"/>
    <p:sldLayoutId id="2147483995" r:id="rId4"/>
    <p:sldLayoutId id="2147483996" r:id="rId5"/>
    <p:sldLayoutId id="2147483997" r:id="rId6"/>
    <p:sldLayoutId id="2147483998" r:id="rId7"/>
    <p:sldLayoutId id="2147483999" r:id="rId8"/>
    <p:sldLayoutId id="2147484000" r:id="rId9"/>
    <p:sldLayoutId id="2147484001" r:id="rId10"/>
    <p:sldLayoutId id="2147484002" r:id="rId11"/>
    <p:sldLayoutId id="2147484003" r:id="rId12"/>
    <p:sldLayoutId id="2147484008" r:id="rId13"/>
    <p:sldLayoutId id="2147484011" r:id="rId14"/>
  </p:sldLayoutIdLst>
  <p:transition/>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3.xml"/></Relationships>
</file>

<file path=ppt/slides/_rels/slide4.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4.xml"/><Relationship Id="rId1" Type="http://schemas.openxmlformats.org/officeDocument/2006/relationships/slideLayout" Target="../slideLayouts/slideLayout25.xml"/></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xml"/><Relationship Id="rId1" Type="http://schemas.openxmlformats.org/officeDocument/2006/relationships/slideLayout" Target="../slideLayouts/slideLayout2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7.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7.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7.xml"/></Relationships>
</file>

<file path=ppt/slides/_rels/slide10.xml.rels><?xml version="1.0" encoding="UTF-8" standalone="yes"?>
<Relationships xmlns="http://schemas.openxmlformats.org/package/2006/relationships"><Relationship Id="rId3" Type="http://schemas.openxmlformats.org/officeDocument/2006/relationships/diagramData" Target="../diagrams/data1.xml"/><Relationship Id="rId2" Type="http://schemas.openxmlformats.org/officeDocument/2006/relationships/notesSlide" Target="../notesSlides/notesSlide10.xml"/><Relationship Id="rId1" Type="http://schemas.openxmlformats.org/officeDocument/2006/relationships/slideLayout" Target="../slideLayouts/slideLayout23.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3.xml"/></Relationships>
</file>

<file path=ppt/slides/_rels/slide13.xml.rels><?xml version="1.0" encoding="UTF-8" standalone="yes"?>
<Relationships xmlns="http://schemas.openxmlformats.org/package/2006/relationships"><Relationship Id="rId3" Type="http://schemas.openxmlformats.org/officeDocument/2006/relationships/diagramData" Target="../diagrams/data2.xml"/><Relationship Id="rId2" Type="http://schemas.openxmlformats.org/officeDocument/2006/relationships/notesSlide" Target="../notesSlides/notesSlide13.xml"/><Relationship Id="rId1" Type="http://schemas.openxmlformats.org/officeDocument/2006/relationships/slideLayout" Target="../slideLayouts/slideLayout23.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4.xml"/></Relationships>
</file>

<file path=ppt/slides/_rels/slide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4.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3.xml"/></Relationships>
</file>

<file path=ppt/slides/_rels/slide17.xml.rels><?xml version="1.0" encoding="UTF-8" standalone="yes"?>
<Relationships xmlns="http://schemas.openxmlformats.org/package/2006/relationships"><Relationship Id="rId3" Type="http://schemas.openxmlformats.org/officeDocument/2006/relationships/diagramData" Target="../diagrams/data3.xml"/><Relationship Id="rId2" Type="http://schemas.openxmlformats.org/officeDocument/2006/relationships/notesSlide" Target="../notesSlides/notesSlide15.xml"/><Relationship Id="rId1" Type="http://schemas.openxmlformats.org/officeDocument/2006/relationships/slideLayout" Target="../slideLayouts/slideLayout23.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1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3.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3.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3.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8.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8.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8.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8.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8.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8.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8.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8.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8.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18.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18.xml"/></Relationships>
</file>

<file path=ppt/slides/_rels/slide3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31.xml"/><Relationship Id="rId1" Type="http://schemas.openxmlformats.org/officeDocument/2006/relationships/slideLayout" Target="../slideLayouts/slideLayout18.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15.xml"/></Relationships>
</file>

<file path=ppt/slides/_rels/slide3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17.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0242" name="Rectangle 2"/>
          <p:cNvSpPr>
            <a:spLocks noGrp="1" noChangeArrowheads="1"/>
          </p:cNvSpPr>
          <p:nvPr>
            <p:ph type="ctrTitle"/>
          </p:nvPr>
        </p:nvSpPr>
        <p:spPr>
          <a:xfrm>
            <a:off x="762000" y="3048000"/>
            <a:ext cx="7848600" cy="1524000"/>
          </a:xfrm>
        </p:spPr>
        <p:txBody>
          <a:bodyPr>
            <a:noAutofit/>
          </a:bodyPr>
          <a:lstStyle/>
          <a:p>
            <a:r>
              <a:rPr lang="en-US" dirty="0" smtClean="0">
                <a:solidFill>
                  <a:srgbClr val="000066"/>
                </a:solidFill>
              </a:rPr>
              <a:t/>
            </a:r>
            <a:br>
              <a:rPr lang="en-US" dirty="0" smtClean="0">
                <a:solidFill>
                  <a:srgbClr val="000066"/>
                </a:solidFill>
              </a:rPr>
            </a:br>
            <a:r>
              <a:rPr lang="en-US" dirty="0" smtClean="0">
                <a:solidFill>
                  <a:srgbClr val="000066"/>
                </a:solidFill>
              </a:rPr>
              <a:t/>
            </a:r>
            <a:br>
              <a:rPr lang="en-US" dirty="0" smtClean="0">
                <a:solidFill>
                  <a:srgbClr val="000066"/>
                </a:solidFill>
              </a:rPr>
            </a:br>
            <a:r>
              <a:rPr lang="en-US" dirty="0" smtClean="0">
                <a:solidFill>
                  <a:srgbClr val="000066"/>
                </a:solidFill>
              </a:rPr>
              <a:t> </a:t>
            </a:r>
            <a:r>
              <a:rPr lang="en-US" b="1" dirty="0" smtClean="0">
                <a:solidFill>
                  <a:srgbClr val="000066"/>
                </a:solidFill>
              </a:rPr>
              <a:t>Company and Marketing Strategy</a:t>
            </a:r>
            <a:br>
              <a:rPr lang="en-US" b="1" dirty="0" smtClean="0">
                <a:solidFill>
                  <a:srgbClr val="000066"/>
                </a:solidFill>
              </a:rPr>
            </a:br>
            <a:r>
              <a:rPr lang="en-US" b="1" dirty="0" smtClean="0">
                <a:solidFill>
                  <a:srgbClr val="000066"/>
                </a:solidFill>
              </a:rPr>
              <a:t>Partnering to Build Customer Relationships</a:t>
            </a:r>
            <a:r>
              <a:rPr lang="en-US" dirty="0" smtClean="0"/>
              <a:t/>
            </a:r>
            <a:br>
              <a:rPr lang="en-US" dirty="0" smtClean="0"/>
            </a:br>
            <a:endParaRPr lang="en-US" b="1" dirty="0" smtClean="0">
              <a:solidFill>
                <a:srgbClr val="000066"/>
              </a:solidFill>
            </a:endParaRPr>
          </a:p>
        </p:txBody>
      </p:sp>
      <p:sp>
        <p:nvSpPr>
          <p:cNvPr id="10243" name="Text Box 4"/>
          <p:cNvSpPr txBox="1">
            <a:spLocks noChangeArrowheads="1"/>
          </p:cNvSpPr>
          <p:nvPr/>
        </p:nvSpPr>
        <p:spPr bwMode="auto">
          <a:xfrm>
            <a:off x="457200" y="1600200"/>
            <a:ext cx="8077200" cy="769938"/>
          </a:xfrm>
          <a:prstGeom prst="rect">
            <a:avLst/>
          </a:prstGeom>
          <a:noFill/>
          <a:ln w="9525">
            <a:noFill/>
            <a:miter lim="800000"/>
            <a:headEnd/>
            <a:tailEnd/>
          </a:ln>
        </p:spPr>
        <p:txBody>
          <a:bodyPr>
            <a:spAutoFit/>
          </a:bodyPr>
          <a:lstStyle/>
          <a:p>
            <a:pPr algn="ctr">
              <a:spcBef>
                <a:spcPct val="50000"/>
              </a:spcBef>
            </a:pPr>
            <a:r>
              <a:rPr lang="en-US" sz="4400" b="1" dirty="0" smtClean="0">
                <a:solidFill>
                  <a:srgbClr val="CC0066"/>
                </a:solidFill>
                <a:latin typeface="Castellar" pitchFamily="18" charset="0"/>
              </a:rPr>
              <a:t>LECTURE-3</a:t>
            </a:r>
            <a:endParaRPr lang="en-US" sz="4400" b="1" dirty="0">
              <a:solidFill>
                <a:srgbClr val="CC0066"/>
              </a:solidFill>
              <a:latin typeface="Castellar" pitchFamily="18" charset="0"/>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 presetClass="entr" presetSubtype="10" fill="hold" grpId="0" nodeType="withEffect">
                                  <p:stCondLst>
                                    <p:cond delay="0"/>
                                  </p:stCondLst>
                                  <p:childTnLst>
                                    <p:set>
                                      <p:cBhvr>
                                        <p:cTn id="6" dur="1" fill="hold">
                                          <p:stCondLst>
                                            <p:cond delay="0"/>
                                          </p:stCondLst>
                                        </p:cTn>
                                        <p:tgtEl>
                                          <p:spTgt spid="10243"/>
                                        </p:tgtEl>
                                        <p:attrNameLst>
                                          <p:attrName>style.visibility</p:attrName>
                                        </p:attrNameLst>
                                      </p:cBhvr>
                                      <p:to>
                                        <p:strVal val="visible"/>
                                      </p:to>
                                    </p:set>
                                    <p:animEffect transition="in" filter="checkerboard(across)">
                                      <p:cBhvr>
                                        <p:cTn id="7" dur="500"/>
                                        <p:tgtEl>
                                          <p:spTgt spid="10243"/>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10242"/>
                                        </p:tgtEl>
                                        <p:attrNameLst>
                                          <p:attrName>style.visibility</p:attrName>
                                        </p:attrNameLst>
                                      </p:cBhvr>
                                      <p:to>
                                        <p:strVal val="visible"/>
                                      </p:to>
                                    </p:set>
                                    <p:animEffect transition="in" filter="checkerboard(across)">
                                      <p:cBhvr>
                                        <p:cTn id="12" dur="500"/>
                                        <p:tgtEl>
                                          <p:spTgt spid="102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42" grpId="0"/>
      <p:bldP spid="10243" grpId="0"/>
    </p:bldLst>
  </p:timing>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4338" name="Rectangle 3"/>
          <p:cNvSpPr>
            <a:spLocks noGrp="1" noChangeArrowheads="1"/>
          </p:cNvSpPr>
          <p:nvPr>
            <p:ph idx="1"/>
          </p:nvPr>
        </p:nvSpPr>
        <p:spPr>
          <a:xfrm>
            <a:off x="685800" y="1828800"/>
            <a:ext cx="7772400" cy="4343400"/>
          </a:xfrm>
        </p:spPr>
        <p:txBody>
          <a:bodyPr>
            <a:noAutofit/>
          </a:bodyPr>
          <a:lstStyle/>
          <a:p>
            <a:r>
              <a:rPr lang="en-US" dirty="0" smtClean="0"/>
              <a:t>Companywide Strategic Planning: Defining Marketing’s Role</a:t>
            </a:r>
          </a:p>
          <a:p>
            <a:pPr>
              <a:buNone/>
            </a:pPr>
            <a:endParaRPr lang="en-US" dirty="0" smtClean="0"/>
          </a:p>
          <a:p>
            <a:r>
              <a:rPr lang="en-US" dirty="0" smtClean="0"/>
              <a:t>Planning Marketing: Partnering to Build Customer Relationships</a:t>
            </a:r>
          </a:p>
          <a:p>
            <a:pPr>
              <a:buNone/>
            </a:pPr>
            <a:endParaRPr lang="en-US" dirty="0" smtClean="0"/>
          </a:p>
          <a:p>
            <a:r>
              <a:rPr lang="en-US" dirty="0" smtClean="0"/>
              <a:t>Marketing Strategy and the Marketing Mix</a:t>
            </a:r>
          </a:p>
        </p:txBody>
      </p:sp>
      <p:sp>
        <p:nvSpPr>
          <p:cNvPr id="14339" name="Text Placeholder 3"/>
          <p:cNvSpPr>
            <a:spLocks noGrp="1"/>
          </p:cNvSpPr>
          <p:nvPr>
            <p:ph type="body" sz="quarter" idx="13"/>
          </p:nvPr>
        </p:nvSpPr>
        <p:spPr>
          <a:xfrm>
            <a:off x="914400" y="533400"/>
            <a:ext cx="7162800" cy="914400"/>
          </a:xfrm>
        </p:spPr>
        <p:txBody>
          <a:bodyPr>
            <a:normAutofit/>
          </a:bodyPr>
          <a:lstStyle/>
          <a:p>
            <a:r>
              <a:rPr lang="en-US" sz="4000" dirty="0" smtClean="0">
                <a:solidFill>
                  <a:srgbClr val="000066"/>
                </a:solidFill>
              </a:rPr>
              <a:t>Topic Outline</a:t>
            </a:r>
            <a:endParaRPr lang="en-US" sz="4000" dirty="0" smtClean="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14338">
                                            <p:txEl>
                                              <p:pRg st="0" end="0"/>
                                            </p:txEl>
                                          </p:spTgt>
                                        </p:tgtEl>
                                        <p:attrNameLst>
                                          <p:attrName>style.visibility</p:attrName>
                                        </p:attrNameLst>
                                      </p:cBhvr>
                                      <p:to>
                                        <p:strVal val="visible"/>
                                      </p:to>
                                    </p:set>
                                    <p:animEffect transition="in" filter="checkerboard(across)">
                                      <p:cBhvr>
                                        <p:cTn id="7" dur="500"/>
                                        <p:tgtEl>
                                          <p:spTgt spid="14338">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14338">
                                            <p:txEl>
                                              <p:pRg st="2" end="2"/>
                                            </p:txEl>
                                          </p:spTgt>
                                        </p:tgtEl>
                                        <p:attrNameLst>
                                          <p:attrName>style.visibility</p:attrName>
                                        </p:attrNameLst>
                                      </p:cBhvr>
                                      <p:to>
                                        <p:strVal val="visible"/>
                                      </p:to>
                                    </p:set>
                                    <p:animEffect transition="in" filter="checkerboard(across)">
                                      <p:cBhvr>
                                        <p:cTn id="12" dur="500"/>
                                        <p:tgtEl>
                                          <p:spTgt spid="14338">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grpId="0" nodeType="clickEffect">
                                  <p:stCondLst>
                                    <p:cond delay="0"/>
                                  </p:stCondLst>
                                  <p:childTnLst>
                                    <p:set>
                                      <p:cBhvr>
                                        <p:cTn id="16" dur="1" fill="hold">
                                          <p:stCondLst>
                                            <p:cond delay="0"/>
                                          </p:stCondLst>
                                        </p:cTn>
                                        <p:tgtEl>
                                          <p:spTgt spid="14338">
                                            <p:txEl>
                                              <p:pRg st="4" end="4"/>
                                            </p:txEl>
                                          </p:spTgt>
                                        </p:tgtEl>
                                        <p:attrNameLst>
                                          <p:attrName>style.visibility</p:attrName>
                                        </p:attrNameLst>
                                      </p:cBhvr>
                                      <p:to>
                                        <p:strVal val="visible"/>
                                      </p:to>
                                    </p:set>
                                    <p:animEffect transition="in" filter="checkerboard(across)">
                                      <p:cBhvr>
                                        <p:cTn id="17" dur="500"/>
                                        <p:tgtEl>
                                          <p:spTgt spid="14338">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338" grpId="0" build="p"/>
    </p:bldLst>
  </p:timing>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6385" name="Rectangle 2"/>
          <p:cNvSpPr>
            <a:spLocks noGrp="1" noChangeArrowheads="1"/>
          </p:cNvSpPr>
          <p:nvPr>
            <p:ph type="title"/>
          </p:nvPr>
        </p:nvSpPr>
        <p:spPr>
          <a:xfrm>
            <a:off x="228600" y="228600"/>
            <a:ext cx="8382000" cy="1143000"/>
          </a:xfrm>
        </p:spPr>
        <p:txBody>
          <a:bodyPr>
            <a:normAutofit fontScale="90000"/>
          </a:bodyPr>
          <a:lstStyle/>
          <a:p>
            <a:r>
              <a:rPr lang="en-US" b="1" dirty="0" smtClean="0">
                <a:solidFill>
                  <a:srgbClr val="000066"/>
                </a:solidFill>
              </a:rPr>
              <a:t>Companywide Strategic Planning</a:t>
            </a:r>
          </a:p>
        </p:txBody>
      </p:sp>
      <p:sp>
        <p:nvSpPr>
          <p:cNvPr id="16386" name="Rectangle 3"/>
          <p:cNvSpPr>
            <a:spLocks noGrp="1" noChangeArrowheads="1"/>
          </p:cNvSpPr>
          <p:nvPr>
            <p:ph idx="1"/>
          </p:nvPr>
        </p:nvSpPr>
        <p:spPr>
          <a:xfrm>
            <a:off x="457200" y="1874837"/>
            <a:ext cx="8229600" cy="4525963"/>
          </a:xfrm>
        </p:spPr>
        <p:txBody>
          <a:bodyPr/>
          <a:lstStyle/>
          <a:p>
            <a:pPr>
              <a:buFontTx/>
              <a:buNone/>
            </a:pPr>
            <a:r>
              <a:rPr lang="en-US" b="1" dirty="0" smtClean="0"/>
              <a:t>Strategic planning </a:t>
            </a:r>
            <a:r>
              <a:rPr lang="en-US" dirty="0" smtClean="0"/>
              <a:t>is the process of developing and maintaining a strategic fit between the organization’s goals and capabilities and its changing marketing opportunities</a:t>
            </a:r>
          </a:p>
        </p:txBody>
      </p:sp>
      <p:sp>
        <p:nvSpPr>
          <p:cNvPr id="16387" name="Text Placeholder 13"/>
          <p:cNvSpPr>
            <a:spLocks noGrp="1"/>
          </p:cNvSpPr>
          <p:nvPr>
            <p:ph type="body" sz="quarter" idx="13"/>
          </p:nvPr>
        </p:nvSpPr>
        <p:spPr>
          <a:xfrm>
            <a:off x="914400" y="1219200"/>
            <a:ext cx="7162800" cy="762000"/>
          </a:xfrm>
        </p:spPr>
        <p:txBody>
          <a:bodyPr>
            <a:normAutofit/>
          </a:bodyPr>
          <a:lstStyle/>
          <a:p>
            <a:r>
              <a:rPr lang="en-US" dirty="0" smtClean="0"/>
              <a:t>Strategic Planning</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16386">
                                            <p:txEl>
                                              <p:pRg st="0" end="0"/>
                                            </p:txEl>
                                          </p:spTgt>
                                        </p:tgtEl>
                                        <p:attrNameLst>
                                          <p:attrName>style.visibility</p:attrName>
                                        </p:attrNameLst>
                                      </p:cBhvr>
                                      <p:to>
                                        <p:strVal val="visible"/>
                                      </p:to>
                                    </p:set>
                                    <p:animEffect transition="in" filter="checkerboard(across)">
                                      <p:cBhvr>
                                        <p:cTn id="7" dur="500"/>
                                        <p:tgtEl>
                                          <p:spTgt spid="16386">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386" grpId="0" build="p"/>
    </p:bldLst>
  </p:timing>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8433" name="Rectangle 2"/>
          <p:cNvSpPr>
            <a:spLocks noGrp="1" noChangeArrowheads="1"/>
          </p:cNvSpPr>
          <p:nvPr>
            <p:ph type="title"/>
          </p:nvPr>
        </p:nvSpPr>
        <p:spPr>
          <a:xfrm>
            <a:off x="685800" y="381000"/>
            <a:ext cx="7924800" cy="1143000"/>
          </a:xfrm>
        </p:spPr>
        <p:txBody>
          <a:bodyPr>
            <a:normAutofit fontScale="90000"/>
          </a:bodyPr>
          <a:lstStyle/>
          <a:p>
            <a:r>
              <a:rPr lang="en-US" b="1" dirty="0" smtClean="0">
                <a:solidFill>
                  <a:srgbClr val="000066"/>
                </a:solidFill>
              </a:rPr>
              <a:t>Companywide Strategic Planning</a:t>
            </a:r>
          </a:p>
        </p:txBody>
      </p:sp>
      <p:sp>
        <p:nvSpPr>
          <p:cNvPr id="18434" name="Text Placeholder 6"/>
          <p:cNvSpPr>
            <a:spLocks noGrp="1"/>
          </p:cNvSpPr>
          <p:nvPr>
            <p:ph type="body" sz="quarter" idx="13"/>
          </p:nvPr>
        </p:nvSpPr>
        <p:spPr>
          <a:xfrm>
            <a:off x="914400" y="1981200"/>
            <a:ext cx="7162800" cy="609600"/>
          </a:xfrm>
        </p:spPr>
        <p:txBody>
          <a:bodyPr>
            <a:normAutofit/>
          </a:bodyPr>
          <a:lstStyle/>
          <a:p>
            <a:r>
              <a:rPr lang="en-US" dirty="0" smtClean="0"/>
              <a:t>Steps in Strategic Planning</a:t>
            </a:r>
          </a:p>
          <a:p>
            <a:endParaRPr lang="en-US" dirty="0" smtClean="0"/>
          </a:p>
        </p:txBody>
      </p:sp>
      <p:pic>
        <p:nvPicPr>
          <p:cNvPr id="18435" name="Picture 4" descr="fig02_01wo.jpg"/>
          <p:cNvPicPr>
            <a:picLocks noChangeAspect="1"/>
          </p:cNvPicPr>
          <p:nvPr/>
        </p:nvPicPr>
        <p:blipFill>
          <a:blip r:embed="rId3"/>
          <a:srcRect/>
          <a:stretch>
            <a:fillRect/>
          </a:stretch>
        </p:blipFill>
        <p:spPr bwMode="auto">
          <a:xfrm>
            <a:off x="0" y="3089275"/>
            <a:ext cx="9144000" cy="1863725"/>
          </a:xfrm>
          <a:prstGeom prst="rect">
            <a:avLst/>
          </a:prstGeom>
          <a:noFill/>
          <a:ln w="9525">
            <a:noFill/>
            <a:miter lim="800000"/>
            <a:headEnd/>
            <a:tailEnd/>
          </a:ln>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nodeType="clickEffect">
                                  <p:stCondLst>
                                    <p:cond delay="0"/>
                                  </p:stCondLst>
                                  <p:childTnLst>
                                    <p:set>
                                      <p:cBhvr>
                                        <p:cTn id="6" dur="1" fill="hold">
                                          <p:stCondLst>
                                            <p:cond delay="0"/>
                                          </p:stCondLst>
                                        </p:cTn>
                                        <p:tgtEl>
                                          <p:spTgt spid="18435"/>
                                        </p:tgtEl>
                                        <p:attrNameLst>
                                          <p:attrName>style.visibility</p:attrName>
                                        </p:attrNameLst>
                                      </p:cBhvr>
                                      <p:to>
                                        <p:strVal val="visible"/>
                                      </p:to>
                                    </p:set>
                                    <p:animEffect transition="in" filter="checkerboard(across)">
                                      <p:cBhvr>
                                        <p:cTn id="7" dur="500"/>
                                        <p:tgtEl>
                                          <p:spTgt spid="184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0481" name="Rectangle 2"/>
          <p:cNvSpPr>
            <a:spLocks noGrp="1" noChangeArrowheads="1"/>
          </p:cNvSpPr>
          <p:nvPr>
            <p:ph type="title"/>
          </p:nvPr>
        </p:nvSpPr>
        <p:spPr/>
        <p:txBody>
          <a:bodyPr>
            <a:normAutofit fontScale="90000"/>
          </a:bodyPr>
          <a:lstStyle/>
          <a:p>
            <a:pPr eaLnBrk="1" hangingPunct="1"/>
            <a:r>
              <a:rPr lang="en-US" b="1" dirty="0" smtClean="0">
                <a:solidFill>
                  <a:srgbClr val="000066"/>
                </a:solidFill>
              </a:rPr>
              <a:t>Companywide Strategic Planning</a:t>
            </a:r>
          </a:p>
        </p:txBody>
      </p:sp>
      <p:sp>
        <p:nvSpPr>
          <p:cNvPr id="20482" name="Content Placeholder 10"/>
          <p:cNvSpPr>
            <a:spLocks noGrp="1"/>
          </p:cNvSpPr>
          <p:nvPr>
            <p:ph idx="1"/>
          </p:nvPr>
        </p:nvSpPr>
        <p:spPr>
          <a:xfrm>
            <a:off x="533400" y="2133600"/>
            <a:ext cx="4648200" cy="4114800"/>
          </a:xfrm>
        </p:spPr>
        <p:txBody>
          <a:bodyPr/>
          <a:lstStyle/>
          <a:p>
            <a:pPr eaLnBrk="1" hangingPunct="1">
              <a:lnSpc>
                <a:spcPct val="80000"/>
              </a:lnSpc>
            </a:pPr>
            <a:r>
              <a:rPr lang="en-US" sz="3000" dirty="0" smtClean="0"/>
              <a:t>The mission statement is the organization’s purpose, what it wants to accomplish in the larger environment</a:t>
            </a:r>
          </a:p>
          <a:p>
            <a:pPr eaLnBrk="1" hangingPunct="1">
              <a:lnSpc>
                <a:spcPct val="80000"/>
              </a:lnSpc>
            </a:pPr>
            <a:r>
              <a:rPr lang="en-US" sz="3000" dirty="0" smtClean="0"/>
              <a:t>Market-oriented mission statement defines the business in terms of satisfying basic customer needs</a:t>
            </a:r>
          </a:p>
          <a:p>
            <a:pPr eaLnBrk="1" hangingPunct="1">
              <a:lnSpc>
                <a:spcPct val="80000"/>
              </a:lnSpc>
            </a:pPr>
            <a:endParaRPr lang="en-US" sz="3000" dirty="0" smtClean="0"/>
          </a:p>
        </p:txBody>
      </p:sp>
      <p:sp>
        <p:nvSpPr>
          <p:cNvPr id="20483" name="Rectangle 3"/>
          <p:cNvSpPr>
            <a:spLocks noGrp="1" noChangeArrowheads="1"/>
          </p:cNvSpPr>
          <p:nvPr>
            <p:ph type="body" sz="quarter" idx="13"/>
          </p:nvPr>
        </p:nvSpPr>
        <p:spPr>
          <a:xfrm>
            <a:off x="914400" y="1371600"/>
            <a:ext cx="7162800" cy="685800"/>
          </a:xfrm>
        </p:spPr>
        <p:txBody>
          <a:bodyPr>
            <a:normAutofit/>
          </a:bodyPr>
          <a:lstStyle/>
          <a:p>
            <a:pPr eaLnBrk="1" hangingPunct="1"/>
            <a:r>
              <a:rPr lang="en-US" dirty="0" smtClean="0"/>
              <a:t>Defining a Market-Oriented Mission</a:t>
            </a:r>
          </a:p>
          <a:p>
            <a:pPr eaLnBrk="1" hangingPunct="1"/>
            <a:endParaRPr lang="en-US" dirty="0" smtClean="0"/>
          </a:p>
          <a:p>
            <a:pPr eaLnBrk="1" hangingPunct="1"/>
            <a:endParaRPr lang="en-US" dirty="0" smtClean="0"/>
          </a:p>
        </p:txBody>
      </p:sp>
      <p:pic>
        <p:nvPicPr>
          <p:cNvPr id="20484" name="Picture 2" descr="Google"/>
          <p:cNvPicPr>
            <a:picLocks noChangeAspect="1" noChangeArrowheads="1"/>
          </p:cNvPicPr>
          <p:nvPr/>
        </p:nvPicPr>
        <p:blipFill>
          <a:blip r:embed="rId3"/>
          <a:srcRect/>
          <a:stretch>
            <a:fillRect/>
          </a:stretch>
        </p:blipFill>
        <p:spPr bwMode="auto">
          <a:xfrm>
            <a:off x="5257800" y="2514600"/>
            <a:ext cx="3632200" cy="1447800"/>
          </a:xfrm>
          <a:prstGeom prst="rect">
            <a:avLst/>
          </a:prstGeom>
          <a:noFill/>
          <a:ln w="9525">
            <a:noFill/>
            <a:miter lim="800000"/>
            <a:headEnd/>
            <a:tailEnd/>
          </a:ln>
        </p:spPr>
      </p:pic>
      <p:sp>
        <p:nvSpPr>
          <p:cNvPr id="20485" name="Rectangle 6"/>
          <p:cNvSpPr>
            <a:spLocks noChangeArrowheads="1"/>
          </p:cNvSpPr>
          <p:nvPr/>
        </p:nvSpPr>
        <p:spPr bwMode="auto">
          <a:xfrm>
            <a:off x="5181600" y="3810000"/>
            <a:ext cx="3352800" cy="1190625"/>
          </a:xfrm>
          <a:prstGeom prst="rect">
            <a:avLst/>
          </a:prstGeom>
          <a:noFill/>
          <a:ln w="9525">
            <a:noFill/>
            <a:miter lim="800000"/>
            <a:headEnd/>
            <a:tailEnd/>
          </a:ln>
        </p:spPr>
        <p:txBody>
          <a:bodyPr>
            <a:spAutoFit/>
          </a:bodyPr>
          <a:lstStyle/>
          <a:p>
            <a:pPr algn="ctr"/>
            <a:r>
              <a:rPr lang="en-US" b="1" i="1" dirty="0">
                <a:latin typeface="Calibri" pitchFamily="34" charset="0"/>
                <a:cs typeface="ヒラギノ角ゴ Pro W3"/>
              </a:rPr>
              <a:t>We help you organize the world’s information and make it universally accessible and useful.</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20482">
                                            <p:txEl>
                                              <p:pRg st="0" end="0"/>
                                            </p:txEl>
                                          </p:spTgt>
                                        </p:tgtEl>
                                        <p:attrNameLst>
                                          <p:attrName>style.visibility</p:attrName>
                                        </p:attrNameLst>
                                      </p:cBhvr>
                                      <p:to>
                                        <p:strVal val="visible"/>
                                      </p:to>
                                    </p:set>
                                    <p:animEffect transition="in" filter="checkerboard(across)">
                                      <p:cBhvr>
                                        <p:cTn id="7" dur="500"/>
                                        <p:tgtEl>
                                          <p:spTgt spid="2048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20482">
                                            <p:txEl>
                                              <p:pRg st="1" end="1"/>
                                            </p:txEl>
                                          </p:spTgt>
                                        </p:tgtEl>
                                        <p:attrNameLst>
                                          <p:attrName>style.visibility</p:attrName>
                                        </p:attrNameLst>
                                      </p:cBhvr>
                                      <p:to>
                                        <p:strVal val="visible"/>
                                      </p:to>
                                    </p:set>
                                    <p:animEffect transition="in" filter="checkerboard(across)">
                                      <p:cBhvr>
                                        <p:cTn id="12" dur="500"/>
                                        <p:tgtEl>
                                          <p:spTgt spid="20482">
                                            <p:txEl>
                                              <p:pRg st="1" end="1"/>
                                            </p:txEl>
                                          </p:spTgt>
                                        </p:tgtEl>
                                      </p:cBhvr>
                                    </p:animEffect>
                                  </p:childTnLst>
                                </p:cTn>
                              </p:par>
                              <p:par>
                                <p:cTn id="13" presetID="5" presetClass="entr" presetSubtype="10" fill="hold" nodeType="withEffect">
                                  <p:stCondLst>
                                    <p:cond delay="0"/>
                                  </p:stCondLst>
                                  <p:childTnLst>
                                    <p:set>
                                      <p:cBhvr>
                                        <p:cTn id="14" dur="1" fill="hold">
                                          <p:stCondLst>
                                            <p:cond delay="0"/>
                                          </p:stCondLst>
                                        </p:cTn>
                                        <p:tgtEl>
                                          <p:spTgt spid="20484"/>
                                        </p:tgtEl>
                                        <p:attrNameLst>
                                          <p:attrName>style.visibility</p:attrName>
                                        </p:attrNameLst>
                                      </p:cBhvr>
                                      <p:to>
                                        <p:strVal val="visible"/>
                                      </p:to>
                                    </p:set>
                                    <p:animEffect transition="in" filter="checkerboard(across)">
                                      <p:cBhvr>
                                        <p:cTn id="15" dur="500"/>
                                        <p:tgtEl>
                                          <p:spTgt spid="20484"/>
                                        </p:tgtEl>
                                      </p:cBhvr>
                                    </p:animEffect>
                                  </p:childTnLst>
                                </p:cTn>
                              </p:par>
                              <p:par>
                                <p:cTn id="16" presetID="5" presetClass="entr" presetSubtype="10" fill="hold" grpId="0" nodeType="withEffect">
                                  <p:stCondLst>
                                    <p:cond delay="0"/>
                                  </p:stCondLst>
                                  <p:childTnLst>
                                    <p:set>
                                      <p:cBhvr>
                                        <p:cTn id="17" dur="1" fill="hold">
                                          <p:stCondLst>
                                            <p:cond delay="0"/>
                                          </p:stCondLst>
                                        </p:cTn>
                                        <p:tgtEl>
                                          <p:spTgt spid="20485"/>
                                        </p:tgtEl>
                                        <p:attrNameLst>
                                          <p:attrName>style.visibility</p:attrName>
                                        </p:attrNameLst>
                                      </p:cBhvr>
                                      <p:to>
                                        <p:strVal val="visible"/>
                                      </p:to>
                                    </p:set>
                                    <p:animEffect transition="in" filter="checkerboard(across)">
                                      <p:cBhvr>
                                        <p:cTn id="18" dur="500"/>
                                        <p:tgtEl>
                                          <p:spTgt spid="2048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482" grpId="0" build="p"/>
      <p:bldP spid="20485"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1" name="Rectangle 2"/>
          <p:cNvSpPr>
            <a:spLocks noGrp="1" noChangeArrowheads="1"/>
          </p:cNvSpPr>
          <p:nvPr>
            <p:ph type="title"/>
          </p:nvPr>
        </p:nvSpPr>
        <p:spPr>
          <a:xfrm>
            <a:off x="457200" y="277813"/>
            <a:ext cx="8077200" cy="865187"/>
          </a:xfrm>
        </p:spPr>
        <p:txBody>
          <a:bodyPr>
            <a:normAutofit/>
          </a:bodyPr>
          <a:lstStyle/>
          <a:p>
            <a:pPr eaLnBrk="1" hangingPunct="1"/>
            <a:r>
              <a:rPr lang="en-US" sz="4000" b="1" dirty="0" smtClean="0">
                <a:solidFill>
                  <a:srgbClr val="000066"/>
                </a:solidFill>
              </a:rPr>
              <a:t>Good Mission Statements</a:t>
            </a:r>
          </a:p>
        </p:txBody>
      </p:sp>
      <p:sp>
        <p:nvSpPr>
          <p:cNvPr id="27652" name="Rectangle 11"/>
          <p:cNvSpPr>
            <a:spLocks noGrp="1" noChangeArrowheads="1"/>
          </p:cNvSpPr>
          <p:nvPr>
            <p:ph type="body" idx="1"/>
          </p:nvPr>
        </p:nvSpPr>
        <p:spPr/>
        <p:txBody>
          <a:bodyPr/>
          <a:lstStyle/>
          <a:p>
            <a:pPr eaLnBrk="1" hangingPunct="1"/>
            <a:r>
              <a:rPr lang="en-US" b="0" dirty="0" smtClean="0"/>
              <a:t>Focus on a limited number of goals</a:t>
            </a:r>
          </a:p>
          <a:p>
            <a:pPr eaLnBrk="1" hangingPunct="1"/>
            <a:r>
              <a:rPr lang="en-US" b="0" dirty="0" smtClean="0"/>
              <a:t>Stress major policies and values</a:t>
            </a:r>
          </a:p>
          <a:p>
            <a:pPr eaLnBrk="1" hangingPunct="1"/>
            <a:r>
              <a:rPr lang="en-US" b="0" dirty="0" smtClean="0"/>
              <a:t>Define major competitive spheres</a:t>
            </a:r>
          </a:p>
          <a:p>
            <a:pPr eaLnBrk="1" hangingPunct="1"/>
            <a:r>
              <a:rPr lang="en-US" b="0" dirty="0" smtClean="0"/>
              <a:t>Take a long-term view</a:t>
            </a:r>
          </a:p>
          <a:p>
            <a:pPr eaLnBrk="1" hangingPunct="1"/>
            <a:r>
              <a:rPr lang="en-US" b="0" dirty="0" smtClean="0"/>
              <a:t>Short, memorable, meaningful</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 presetClass="entr" presetSubtype="10" fill="hold" grpId="0" nodeType="withEffect">
                                  <p:stCondLst>
                                    <p:cond delay="0"/>
                                  </p:stCondLst>
                                  <p:childTnLst>
                                    <p:set>
                                      <p:cBhvr>
                                        <p:cTn id="6" dur="1" fill="hold">
                                          <p:stCondLst>
                                            <p:cond delay="0"/>
                                          </p:stCondLst>
                                        </p:cTn>
                                        <p:tgtEl>
                                          <p:spTgt spid="27651"/>
                                        </p:tgtEl>
                                        <p:attrNameLst>
                                          <p:attrName>style.visibility</p:attrName>
                                        </p:attrNameLst>
                                      </p:cBhvr>
                                      <p:to>
                                        <p:strVal val="visible"/>
                                      </p:to>
                                    </p:set>
                                    <p:animEffect transition="in" filter="checkerboard(across)">
                                      <p:cBhvr>
                                        <p:cTn id="7" dur="500"/>
                                        <p:tgtEl>
                                          <p:spTgt spid="27651"/>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27652">
                                            <p:txEl>
                                              <p:pRg st="0" end="0"/>
                                            </p:txEl>
                                          </p:spTgt>
                                        </p:tgtEl>
                                        <p:attrNameLst>
                                          <p:attrName>style.visibility</p:attrName>
                                        </p:attrNameLst>
                                      </p:cBhvr>
                                      <p:to>
                                        <p:strVal val="visible"/>
                                      </p:to>
                                    </p:set>
                                    <p:animEffect transition="in" filter="checkerboard(across)">
                                      <p:cBhvr>
                                        <p:cTn id="12" dur="500"/>
                                        <p:tgtEl>
                                          <p:spTgt spid="27652">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grpId="0" nodeType="clickEffect">
                                  <p:stCondLst>
                                    <p:cond delay="0"/>
                                  </p:stCondLst>
                                  <p:childTnLst>
                                    <p:set>
                                      <p:cBhvr>
                                        <p:cTn id="16" dur="1" fill="hold">
                                          <p:stCondLst>
                                            <p:cond delay="0"/>
                                          </p:stCondLst>
                                        </p:cTn>
                                        <p:tgtEl>
                                          <p:spTgt spid="27652">
                                            <p:txEl>
                                              <p:pRg st="1" end="1"/>
                                            </p:txEl>
                                          </p:spTgt>
                                        </p:tgtEl>
                                        <p:attrNameLst>
                                          <p:attrName>style.visibility</p:attrName>
                                        </p:attrNameLst>
                                      </p:cBhvr>
                                      <p:to>
                                        <p:strVal val="visible"/>
                                      </p:to>
                                    </p:set>
                                    <p:animEffect transition="in" filter="checkerboard(across)">
                                      <p:cBhvr>
                                        <p:cTn id="17" dur="500"/>
                                        <p:tgtEl>
                                          <p:spTgt spid="27652">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5" presetClass="entr" presetSubtype="10" fill="hold" grpId="0" nodeType="clickEffect">
                                  <p:stCondLst>
                                    <p:cond delay="0"/>
                                  </p:stCondLst>
                                  <p:childTnLst>
                                    <p:set>
                                      <p:cBhvr>
                                        <p:cTn id="21" dur="1" fill="hold">
                                          <p:stCondLst>
                                            <p:cond delay="0"/>
                                          </p:stCondLst>
                                        </p:cTn>
                                        <p:tgtEl>
                                          <p:spTgt spid="27652">
                                            <p:txEl>
                                              <p:pRg st="2" end="2"/>
                                            </p:txEl>
                                          </p:spTgt>
                                        </p:tgtEl>
                                        <p:attrNameLst>
                                          <p:attrName>style.visibility</p:attrName>
                                        </p:attrNameLst>
                                      </p:cBhvr>
                                      <p:to>
                                        <p:strVal val="visible"/>
                                      </p:to>
                                    </p:set>
                                    <p:animEffect transition="in" filter="checkerboard(across)">
                                      <p:cBhvr>
                                        <p:cTn id="22" dur="500"/>
                                        <p:tgtEl>
                                          <p:spTgt spid="27652">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5" presetClass="entr" presetSubtype="10" fill="hold" grpId="0" nodeType="clickEffect">
                                  <p:stCondLst>
                                    <p:cond delay="0"/>
                                  </p:stCondLst>
                                  <p:childTnLst>
                                    <p:set>
                                      <p:cBhvr>
                                        <p:cTn id="26" dur="1" fill="hold">
                                          <p:stCondLst>
                                            <p:cond delay="0"/>
                                          </p:stCondLst>
                                        </p:cTn>
                                        <p:tgtEl>
                                          <p:spTgt spid="27652">
                                            <p:txEl>
                                              <p:pRg st="3" end="3"/>
                                            </p:txEl>
                                          </p:spTgt>
                                        </p:tgtEl>
                                        <p:attrNameLst>
                                          <p:attrName>style.visibility</p:attrName>
                                        </p:attrNameLst>
                                      </p:cBhvr>
                                      <p:to>
                                        <p:strVal val="visible"/>
                                      </p:to>
                                    </p:set>
                                    <p:animEffect transition="in" filter="checkerboard(across)">
                                      <p:cBhvr>
                                        <p:cTn id="27" dur="500"/>
                                        <p:tgtEl>
                                          <p:spTgt spid="27652">
                                            <p:txEl>
                                              <p:p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5" presetClass="entr" presetSubtype="10" fill="hold" grpId="0" nodeType="clickEffect">
                                  <p:stCondLst>
                                    <p:cond delay="0"/>
                                  </p:stCondLst>
                                  <p:childTnLst>
                                    <p:set>
                                      <p:cBhvr>
                                        <p:cTn id="31" dur="1" fill="hold">
                                          <p:stCondLst>
                                            <p:cond delay="0"/>
                                          </p:stCondLst>
                                        </p:cTn>
                                        <p:tgtEl>
                                          <p:spTgt spid="27652">
                                            <p:txEl>
                                              <p:pRg st="4" end="4"/>
                                            </p:txEl>
                                          </p:spTgt>
                                        </p:tgtEl>
                                        <p:attrNameLst>
                                          <p:attrName>style.visibility</p:attrName>
                                        </p:attrNameLst>
                                      </p:cBhvr>
                                      <p:to>
                                        <p:strVal val="visible"/>
                                      </p:to>
                                    </p:set>
                                    <p:animEffect transition="in" filter="checkerboard(across)">
                                      <p:cBhvr>
                                        <p:cTn id="32" dur="500"/>
                                        <p:tgtEl>
                                          <p:spTgt spid="27652">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651" grpId="0"/>
      <p:bldP spid="27652"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9" name="Rectangle 2"/>
          <p:cNvSpPr>
            <a:spLocks noGrp="1" noChangeArrowheads="1"/>
          </p:cNvSpPr>
          <p:nvPr>
            <p:ph type="title"/>
          </p:nvPr>
        </p:nvSpPr>
        <p:spPr>
          <a:xfrm>
            <a:off x="457200" y="152400"/>
            <a:ext cx="8077200" cy="990600"/>
          </a:xfrm>
        </p:spPr>
        <p:txBody>
          <a:bodyPr>
            <a:normAutofit fontScale="90000"/>
          </a:bodyPr>
          <a:lstStyle/>
          <a:p>
            <a:pPr eaLnBrk="1" hangingPunct="1"/>
            <a:r>
              <a:rPr lang="en-US" b="1" dirty="0" smtClean="0">
                <a:solidFill>
                  <a:srgbClr val="000066"/>
                </a:solidFill>
              </a:rPr>
              <a:t>Rubbermaid Commercial Products, Inc.</a:t>
            </a:r>
          </a:p>
        </p:txBody>
      </p:sp>
      <p:sp>
        <p:nvSpPr>
          <p:cNvPr id="29700" name="AutoShape 3"/>
          <p:cNvSpPr>
            <a:spLocks noChangeArrowheads="1"/>
          </p:cNvSpPr>
          <p:nvPr/>
        </p:nvSpPr>
        <p:spPr bwMode="auto">
          <a:xfrm>
            <a:off x="762000" y="1371600"/>
            <a:ext cx="7772400" cy="4953000"/>
          </a:xfrm>
          <a:prstGeom prst="roundRect">
            <a:avLst>
              <a:gd name="adj" fmla="val 16667"/>
            </a:avLst>
          </a:prstGeom>
          <a:gradFill rotWithShape="1">
            <a:gsLst>
              <a:gs pos="0">
                <a:srgbClr val="FFDD4F"/>
              </a:gs>
              <a:gs pos="100000">
                <a:srgbClr val="FFFFFF"/>
              </a:gs>
            </a:gsLst>
            <a:lin ang="2700000" scaled="1"/>
          </a:gradFill>
          <a:ln w="9525">
            <a:solidFill>
              <a:schemeClr val="tx1"/>
            </a:solidFill>
            <a:round/>
            <a:headEnd/>
            <a:tailEnd/>
          </a:ln>
        </p:spPr>
        <p:txBody>
          <a:bodyPr wrap="none" anchor="ctr"/>
          <a:lstStyle/>
          <a:p>
            <a:pPr algn="ctr">
              <a:buFont typeface="Wingdings" pitchFamily="2" charset="2"/>
              <a:buNone/>
            </a:pPr>
            <a:r>
              <a:rPr lang="en-US" sz="3200" dirty="0">
                <a:solidFill>
                  <a:srgbClr val="000046"/>
                </a:solidFill>
              </a:rPr>
              <a:t>“</a:t>
            </a:r>
            <a:r>
              <a:rPr lang="en-US" sz="2800" dirty="0">
                <a:solidFill>
                  <a:srgbClr val="000046"/>
                </a:solidFill>
              </a:rPr>
              <a:t>Our vision is to be the Global Market Share</a:t>
            </a:r>
          </a:p>
          <a:p>
            <a:pPr algn="ctr">
              <a:buFont typeface="Wingdings" pitchFamily="2" charset="2"/>
              <a:buNone/>
            </a:pPr>
            <a:r>
              <a:rPr lang="en-US" sz="2800" dirty="0">
                <a:solidFill>
                  <a:srgbClr val="000046"/>
                </a:solidFill>
              </a:rPr>
              <a:t>Leader in each of the markets we serve. We </a:t>
            </a:r>
          </a:p>
          <a:p>
            <a:pPr algn="ctr">
              <a:buFont typeface="Wingdings" pitchFamily="2" charset="2"/>
              <a:buNone/>
            </a:pPr>
            <a:r>
              <a:rPr lang="en-US" sz="2800" dirty="0">
                <a:solidFill>
                  <a:srgbClr val="000046"/>
                </a:solidFill>
              </a:rPr>
              <a:t>will earn this leadership position by </a:t>
            </a:r>
          </a:p>
          <a:p>
            <a:pPr algn="ctr">
              <a:buFont typeface="Wingdings" pitchFamily="2" charset="2"/>
              <a:buNone/>
            </a:pPr>
            <a:r>
              <a:rPr lang="en-US" sz="2800" dirty="0">
                <a:solidFill>
                  <a:srgbClr val="000046"/>
                </a:solidFill>
              </a:rPr>
              <a:t>providing to our distributor and end-user </a:t>
            </a:r>
          </a:p>
          <a:p>
            <a:pPr algn="ctr">
              <a:buFont typeface="Wingdings" pitchFamily="2" charset="2"/>
              <a:buNone/>
            </a:pPr>
            <a:r>
              <a:rPr lang="en-US" sz="2800" dirty="0">
                <a:solidFill>
                  <a:srgbClr val="000046"/>
                </a:solidFill>
              </a:rPr>
              <a:t>customers innovative, high-quality, cost-</a:t>
            </a:r>
          </a:p>
          <a:p>
            <a:pPr algn="ctr">
              <a:buFont typeface="Wingdings" pitchFamily="2" charset="2"/>
              <a:buNone/>
            </a:pPr>
            <a:r>
              <a:rPr lang="en-US" sz="2800" dirty="0">
                <a:solidFill>
                  <a:srgbClr val="000046"/>
                </a:solidFill>
              </a:rPr>
              <a:t>effective and environmentally responsible </a:t>
            </a:r>
          </a:p>
          <a:p>
            <a:pPr algn="ctr">
              <a:buFont typeface="Wingdings" pitchFamily="2" charset="2"/>
              <a:buNone/>
            </a:pPr>
            <a:r>
              <a:rPr lang="en-US" sz="2800" dirty="0">
                <a:solidFill>
                  <a:srgbClr val="000046"/>
                </a:solidFill>
              </a:rPr>
              <a:t>products. We will add value to these products </a:t>
            </a:r>
          </a:p>
          <a:p>
            <a:pPr algn="ctr">
              <a:buFont typeface="Wingdings" pitchFamily="2" charset="2"/>
              <a:buNone/>
            </a:pPr>
            <a:r>
              <a:rPr lang="en-US" sz="2800" dirty="0">
                <a:solidFill>
                  <a:srgbClr val="000046"/>
                </a:solidFill>
              </a:rPr>
              <a:t>by providing legendary customer service </a:t>
            </a:r>
          </a:p>
          <a:p>
            <a:pPr algn="ctr">
              <a:buFont typeface="Wingdings" pitchFamily="2" charset="2"/>
              <a:buNone/>
            </a:pPr>
            <a:r>
              <a:rPr lang="en-US" sz="2800" dirty="0">
                <a:solidFill>
                  <a:srgbClr val="000046"/>
                </a:solidFill>
              </a:rPr>
              <a:t>through our Uncompromising Commitment </a:t>
            </a:r>
          </a:p>
          <a:p>
            <a:pPr algn="ctr">
              <a:buFont typeface="Wingdings" pitchFamily="2" charset="2"/>
              <a:buNone/>
            </a:pPr>
            <a:r>
              <a:rPr lang="en-US" sz="2800" dirty="0">
                <a:solidFill>
                  <a:srgbClr val="000046"/>
                </a:solidFill>
              </a:rPr>
              <a:t>to Customer Satisfaction.”</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 presetClass="entr" presetSubtype="10" fill="hold" grpId="0" nodeType="withEffect">
                                  <p:stCondLst>
                                    <p:cond delay="0"/>
                                  </p:stCondLst>
                                  <p:childTnLst>
                                    <p:set>
                                      <p:cBhvr>
                                        <p:cTn id="6" dur="1" fill="hold">
                                          <p:stCondLst>
                                            <p:cond delay="0"/>
                                          </p:stCondLst>
                                        </p:cTn>
                                        <p:tgtEl>
                                          <p:spTgt spid="29699"/>
                                        </p:tgtEl>
                                        <p:attrNameLst>
                                          <p:attrName>style.visibility</p:attrName>
                                        </p:attrNameLst>
                                      </p:cBhvr>
                                      <p:to>
                                        <p:strVal val="visible"/>
                                      </p:to>
                                    </p:set>
                                    <p:animEffect transition="in" filter="checkerboard(across)">
                                      <p:cBhvr>
                                        <p:cTn id="7" dur="500"/>
                                        <p:tgtEl>
                                          <p:spTgt spid="29699"/>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29700"/>
                                        </p:tgtEl>
                                        <p:attrNameLst>
                                          <p:attrName>style.visibility</p:attrName>
                                        </p:attrNameLst>
                                      </p:cBhvr>
                                      <p:to>
                                        <p:strVal val="visible"/>
                                      </p:to>
                                    </p:set>
                                    <p:animEffect transition="in" filter="checkerboard(across)">
                                      <p:cBhvr>
                                        <p:cTn id="12" dur="500"/>
                                        <p:tgtEl>
                                          <p:spTgt spid="2970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699" grpId="0"/>
      <p:bldP spid="29700"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3" name="Rectangle 2"/>
          <p:cNvSpPr>
            <a:spLocks noGrp="1" noChangeArrowheads="1"/>
          </p:cNvSpPr>
          <p:nvPr>
            <p:ph type="title"/>
          </p:nvPr>
        </p:nvSpPr>
        <p:spPr>
          <a:xfrm>
            <a:off x="457200" y="381000"/>
            <a:ext cx="8077200" cy="762000"/>
          </a:xfrm>
        </p:spPr>
        <p:txBody>
          <a:bodyPr>
            <a:normAutofit/>
          </a:bodyPr>
          <a:lstStyle/>
          <a:p>
            <a:pPr eaLnBrk="1" hangingPunct="1"/>
            <a:r>
              <a:rPr lang="en-US" sz="4000" b="1" dirty="0" smtClean="0">
                <a:solidFill>
                  <a:srgbClr val="000066"/>
                </a:solidFill>
              </a:rPr>
              <a:t>Motorola</a:t>
            </a:r>
          </a:p>
        </p:txBody>
      </p:sp>
      <p:sp>
        <p:nvSpPr>
          <p:cNvPr id="30724" name="AutoShape 3"/>
          <p:cNvSpPr>
            <a:spLocks noChangeArrowheads="1"/>
          </p:cNvSpPr>
          <p:nvPr/>
        </p:nvSpPr>
        <p:spPr bwMode="auto">
          <a:xfrm>
            <a:off x="762000" y="1600200"/>
            <a:ext cx="7772400" cy="4648200"/>
          </a:xfrm>
          <a:prstGeom prst="roundRect">
            <a:avLst>
              <a:gd name="adj" fmla="val 16667"/>
            </a:avLst>
          </a:prstGeom>
          <a:gradFill rotWithShape="1">
            <a:gsLst>
              <a:gs pos="0">
                <a:srgbClr val="FFDD4F"/>
              </a:gs>
              <a:gs pos="100000">
                <a:srgbClr val="FFFFFF"/>
              </a:gs>
            </a:gsLst>
            <a:lin ang="2700000" scaled="1"/>
          </a:gradFill>
          <a:ln w="9525">
            <a:solidFill>
              <a:schemeClr val="tx1"/>
            </a:solidFill>
            <a:round/>
            <a:headEnd/>
            <a:tailEnd/>
          </a:ln>
        </p:spPr>
        <p:txBody>
          <a:bodyPr wrap="none" anchor="ctr"/>
          <a:lstStyle/>
          <a:p>
            <a:pPr algn="ctr">
              <a:buFont typeface="Wingdings" pitchFamily="2" charset="2"/>
              <a:buNone/>
            </a:pPr>
            <a:r>
              <a:rPr lang="en-US" sz="3200" dirty="0">
                <a:solidFill>
                  <a:srgbClr val="000046"/>
                </a:solidFill>
              </a:rPr>
              <a:t>“</a:t>
            </a:r>
            <a:r>
              <a:rPr lang="en-US" sz="2800" dirty="0">
                <a:solidFill>
                  <a:srgbClr val="000046"/>
                </a:solidFill>
              </a:rPr>
              <a:t>The purpose of Motorola is to honorably</a:t>
            </a:r>
          </a:p>
          <a:p>
            <a:pPr algn="ctr">
              <a:buFont typeface="Wingdings" pitchFamily="2" charset="2"/>
              <a:buNone/>
            </a:pPr>
            <a:r>
              <a:rPr lang="en-US" sz="2800" dirty="0">
                <a:solidFill>
                  <a:srgbClr val="000046"/>
                </a:solidFill>
              </a:rPr>
              <a:t>serve the needs of the community by providing</a:t>
            </a:r>
          </a:p>
          <a:p>
            <a:pPr algn="ctr">
              <a:buFont typeface="Wingdings" pitchFamily="2" charset="2"/>
              <a:buNone/>
            </a:pPr>
            <a:r>
              <a:rPr lang="en-US" sz="2800" dirty="0">
                <a:solidFill>
                  <a:srgbClr val="000046"/>
                </a:solidFill>
              </a:rPr>
              <a:t>products and services of superior quality at a </a:t>
            </a:r>
          </a:p>
          <a:p>
            <a:pPr algn="ctr">
              <a:buFont typeface="Wingdings" pitchFamily="2" charset="2"/>
              <a:buNone/>
            </a:pPr>
            <a:r>
              <a:rPr lang="en-US" sz="2800" dirty="0">
                <a:solidFill>
                  <a:srgbClr val="000046"/>
                </a:solidFill>
              </a:rPr>
              <a:t>fair price to our customers; to do this so as to</a:t>
            </a:r>
          </a:p>
          <a:p>
            <a:pPr algn="ctr">
              <a:buFont typeface="Wingdings" pitchFamily="2" charset="2"/>
              <a:buNone/>
            </a:pPr>
            <a:r>
              <a:rPr lang="en-US" sz="2800" dirty="0">
                <a:solidFill>
                  <a:srgbClr val="000046"/>
                </a:solidFill>
              </a:rPr>
              <a:t>earn an adequate profit which is required for</a:t>
            </a:r>
          </a:p>
          <a:p>
            <a:pPr algn="ctr">
              <a:buFont typeface="Wingdings" pitchFamily="2" charset="2"/>
              <a:buNone/>
            </a:pPr>
            <a:r>
              <a:rPr lang="en-US" sz="2800" dirty="0">
                <a:solidFill>
                  <a:srgbClr val="000046"/>
                </a:solidFill>
              </a:rPr>
              <a:t>the total enterprise to grow; and by doing so, </a:t>
            </a:r>
          </a:p>
          <a:p>
            <a:pPr algn="ctr">
              <a:buFont typeface="Wingdings" pitchFamily="2" charset="2"/>
              <a:buNone/>
            </a:pPr>
            <a:r>
              <a:rPr lang="en-US" sz="2800" dirty="0">
                <a:solidFill>
                  <a:srgbClr val="000046"/>
                </a:solidFill>
              </a:rPr>
              <a:t>provide the opportunity for our employees and</a:t>
            </a:r>
          </a:p>
          <a:p>
            <a:pPr algn="ctr">
              <a:buFont typeface="Wingdings" pitchFamily="2" charset="2"/>
              <a:buNone/>
            </a:pPr>
            <a:r>
              <a:rPr lang="en-US" sz="2800" dirty="0">
                <a:solidFill>
                  <a:srgbClr val="000046"/>
                </a:solidFill>
              </a:rPr>
              <a:t>shareholders to achieve their personal </a:t>
            </a:r>
          </a:p>
          <a:p>
            <a:pPr algn="ctr">
              <a:buFont typeface="Wingdings" pitchFamily="2" charset="2"/>
              <a:buNone/>
            </a:pPr>
            <a:r>
              <a:rPr lang="en-US" sz="2800" dirty="0">
                <a:solidFill>
                  <a:srgbClr val="000046"/>
                </a:solidFill>
              </a:rPr>
              <a:t>objectives.”</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 presetClass="entr" presetSubtype="10" fill="hold" grpId="0" nodeType="withEffect">
                                  <p:stCondLst>
                                    <p:cond delay="0"/>
                                  </p:stCondLst>
                                  <p:childTnLst>
                                    <p:set>
                                      <p:cBhvr>
                                        <p:cTn id="6" dur="1" fill="hold">
                                          <p:stCondLst>
                                            <p:cond delay="0"/>
                                          </p:stCondLst>
                                        </p:cTn>
                                        <p:tgtEl>
                                          <p:spTgt spid="30723"/>
                                        </p:tgtEl>
                                        <p:attrNameLst>
                                          <p:attrName>style.visibility</p:attrName>
                                        </p:attrNameLst>
                                      </p:cBhvr>
                                      <p:to>
                                        <p:strVal val="visible"/>
                                      </p:to>
                                    </p:set>
                                    <p:animEffect transition="in" filter="checkerboard(across)">
                                      <p:cBhvr>
                                        <p:cTn id="7" dur="500"/>
                                        <p:tgtEl>
                                          <p:spTgt spid="30723"/>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30724"/>
                                        </p:tgtEl>
                                        <p:attrNameLst>
                                          <p:attrName>style.visibility</p:attrName>
                                        </p:attrNameLst>
                                      </p:cBhvr>
                                      <p:to>
                                        <p:strVal val="visible"/>
                                      </p:to>
                                    </p:set>
                                    <p:animEffect transition="in" filter="checkerboard(across)">
                                      <p:cBhvr>
                                        <p:cTn id="12" dur="500"/>
                                        <p:tgtEl>
                                          <p:spTgt spid="307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723" grpId="0"/>
      <p:bldP spid="30724"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7" name="Rectangle 2"/>
          <p:cNvSpPr>
            <a:spLocks noGrp="1" noChangeArrowheads="1"/>
          </p:cNvSpPr>
          <p:nvPr>
            <p:ph type="title"/>
          </p:nvPr>
        </p:nvSpPr>
        <p:spPr>
          <a:xfrm>
            <a:off x="457200" y="533400"/>
            <a:ext cx="8077200" cy="609600"/>
          </a:xfrm>
        </p:spPr>
        <p:txBody>
          <a:bodyPr>
            <a:normAutofit fontScale="90000"/>
          </a:bodyPr>
          <a:lstStyle/>
          <a:p>
            <a:pPr eaLnBrk="1" hangingPunct="1"/>
            <a:r>
              <a:rPr lang="en-US" b="1" dirty="0" smtClean="0">
                <a:solidFill>
                  <a:srgbClr val="000066"/>
                </a:solidFill>
              </a:rPr>
              <a:t>eBay</a:t>
            </a:r>
          </a:p>
        </p:txBody>
      </p:sp>
      <p:sp>
        <p:nvSpPr>
          <p:cNvPr id="31748" name="AutoShape 3"/>
          <p:cNvSpPr>
            <a:spLocks noChangeArrowheads="1"/>
          </p:cNvSpPr>
          <p:nvPr/>
        </p:nvSpPr>
        <p:spPr bwMode="auto">
          <a:xfrm>
            <a:off x="762000" y="1676400"/>
            <a:ext cx="7772400" cy="4191000"/>
          </a:xfrm>
          <a:prstGeom prst="roundRect">
            <a:avLst>
              <a:gd name="adj" fmla="val 16667"/>
            </a:avLst>
          </a:prstGeom>
          <a:gradFill rotWithShape="1">
            <a:gsLst>
              <a:gs pos="0">
                <a:srgbClr val="FFDD4F"/>
              </a:gs>
              <a:gs pos="100000">
                <a:srgbClr val="FFFFFF"/>
              </a:gs>
            </a:gsLst>
            <a:lin ang="2700000" scaled="1"/>
          </a:gradFill>
          <a:ln w="9525">
            <a:solidFill>
              <a:schemeClr val="tx1"/>
            </a:solidFill>
            <a:round/>
            <a:headEnd/>
            <a:tailEnd/>
          </a:ln>
        </p:spPr>
        <p:txBody>
          <a:bodyPr wrap="none" anchor="ctr"/>
          <a:lstStyle/>
          <a:p>
            <a:pPr algn="ctr">
              <a:buFont typeface="Wingdings" pitchFamily="2" charset="2"/>
              <a:buNone/>
            </a:pPr>
            <a:r>
              <a:rPr lang="en-US" sz="3200" dirty="0">
                <a:solidFill>
                  <a:srgbClr val="000046"/>
                </a:solidFill>
              </a:rPr>
              <a:t>“We help people trade anything on earth.</a:t>
            </a:r>
          </a:p>
          <a:p>
            <a:pPr algn="ctr">
              <a:buFont typeface="Wingdings" pitchFamily="2" charset="2"/>
              <a:buNone/>
            </a:pPr>
            <a:r>
              <a:rPr lang="en-US" sz="3200" dirty="0">
                <a:solidFill>
                  <a:srgbClr val="000046"/>
                </a:solidFill>
              </a:rPr>
              <a:t>We will continue to enhance the online</a:t>
            </a:r>
          </a:p>
          <a:p>
            <a:pPr algn="ctr">
              <a:buFont typeface="Wingdings" pitchFamily="2" charset="2"/>
              <a:buNone/>
            </a:pPr>
            <a:r>
              <a:rPr lang="en-US" sz="3200" dirty="0">
                <a:solidFill>
                  <a:srgbClr val="000046"/>
                </a:solidFill>
              </a:rPr>
              <a:t>trading experiences of all</a:t>
            </a:r>
            <a:r>
              <a:rPr lang="en-US" sz="3200" dirty="0">
                <a:solidFill>
                  <a:srgbClr val="000046"/>
                </a:solidFill>
                <a:cs typeface="Arial" charset="0"/>
              </a:rPr>
              <a:t>—</a:t>
            </a:r>
            <a:r>
              <a:rPr lang="en-US" sz="3200" dirty="0">
                <a:solidFill>
                  <a:srgbClr val="000046"/>
                </a:solidFill>
              </a:rPr>
              <a:t>collectors, </a:t>
            </a:r>
          </a:p>
          <a:p>
            <a:pPr algn="ctr">
              <a:buFont typeface="Wingdings" pitchFamily="2" charset="2"/>
              <a:buNone/>
            </a:pPr>
            <a:r>
              <a:rPr lang="en-US" sz="3200" dirty="0">
                <a:solidFill>
                  <a:srgbClr val="000046"/>
                </a:solidFill>
              </a:rPr>
              <a:t>dealers, small businesses, unique item</a:t>
            </a:r>
          </a:p>
          <a:p>
            <a:pPr algn="ctr">
              <a:buFont typeface="Wingdings" pitchFamily="2" charset="2"/>
              <a:buNone/>
            </a:pPr>
            <a:r>
              <a:rPr lang="en-US" sz="3200" dirty="0">
                <a:solidFill>
                  <a:srgbClr val="000046"/>
                </a:solidFill>
              </a:rPr>
              <a:t>seekers, bargain hunters, opportunity</a:t>
            </a:r>
          </a:p>
          <a:p>
            <a:pPr algn="ctr">
              <a:buFont typeface="Wingdings" pitchFamily="2" charset="2"/>
              <a:buNone/>
            </a:pPr>
            <a:r>
              <a:rPr lang="en-US" sz="3200" dirty="0">
                <a:solidFill>
                  <a:srgbClr val="000046"/>
                </a:solidFill>
              </a:rPr>
              <a:t>sellers, and browsers</a:t>
            </a:r>
            <a:r>
              <a:rPr lang="en-US" sz="2800" dirty="0">
                <a:solidFill>
                  <a:srgbClr val="000046"/>
                </a:solidFill>
              </a:rPr>
              <a:t>.”</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 presetClass="entr" presetSubtype="10" fill="hold" grpId="0" nodeType="withEffect">
                                  <p:stCondLst>
                                    <p:cond delay="0"/>
                                  </p:stCondLst>
                                  <p:childTnLst>
                                    <p:set>
                                      <p:cBhvr>
                                        <p:cTn id="6" dur="1" fill="hold">
                                          <p:stCondLst>
                                            <p:cond delay="0"/>
                                          </p:stCondLst>
                                        </p:cTn>
                                        <p:tgtEl>
                                          <p:spTgt spid="31747"/>
                                        </p:tgtEl>
                                        <p:attrNameLst>
                                          <p:attrName>style.visibility</p:attrName>
                                        </p:attrNameLst>
                                      </p:cBhvr>
                                      <p:to>
                                        <p:strVal val="visible"/>
                                      </p:to>
                                    </p:set>
                                    <p:animEffect transition="in" filter="checkerboard(across)">
                                      <p:cBhvr>
                                        <p:cTn id="7" dur="500"/>
                                        <p:tgtEl>
                                          <p:spTgt spid="31747"/>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31748"/>
                                        </p:tgtEl>
                                        <p:attrNameLst>
                                          <p:attrName>style.visibility</p:attrName>
                                        </p:attrNameLst>
                                      </p:cBhvr>
                                      <p:to>
                                        <p:strVal val="visible"/>
                                      </p:to>
                                    </p:set>
                                    <p:animEffect transition="in" filter="checkerboard(across)">
                                      <p:cBhvr>
                                        <p:cTn id="12" dur="500"/>
                                        <p:tgtEl>
                                          <p:spTgt spid="3174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747" grpId="0"/>
      <p:bldP spid="31748" grpId="0" animBg="1"/>
    </p:bldLst>
  </p:timing>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2529" name="Rectangle 2"/>
          <p:cNvSpPr>
            <a:spLocks noGrp="1" noChangeArrowheads="1"/>
          </p:cNvSpPr>
          <p:nvPr>
            <p:ph type="title"/>
          </p:nvPr>
        </p:nvSpPr>
        <p:spPr/>
        <p:txBody>
          <a:bodyPr>
            <a:normAutofit fontScale="90000"/>
          </a:bodyPr>
          <a:lstStyle/>
          <a:p>
            <a:pPr eaLnBrk="1" hangingPunct="1"/>
            <a:r>
              <a:rPr lang="en-US" b="1" dirty="0" smtClean="0">
                <a:solidFill>
                  <a:srgbClr val="000066"/>
                </a:solidFill>
              </a:rPr>
              <a:t>Companywide Strategic Planning</a:t>
            </a:r>
            <a:br>
              <a:rPr lang="en-US" b="1" dirty="0" smtClean="0">
                <a:solidFill>
                  <a:srgbClr val="000066"/>
                </a:solidFill>
              </a:rPr>
            </a:br>
            <a:endParaRPr lang="en-US" b="1" dirty="0" smtClean="0">
              <a:solidFill>
                <a:srgbClr val="000066"/>
              </a:solidFill>
            </a:endParaRPr>
          </a:p>
        </p:txBody>
      </p:sp>
      <p:graphicFrame>
        <p:nvGraphicFramePr>
          <p:cNvPr id="6" name="Content Placeholder 5"/>
          <p:cNvGraphicFramePr>
            <a:graphicFrameLocks noGrp="1"/>
          </p:cNvGraphicFramePr>
          <p:nvPr>
            <p:ph idx="1"/>
          </p:nvPr>
        </p:nvGraphicFramePr>
        <p:xfrm>
          <a:off x="1295400" y="2057400"/>
          <a:ext cx="6324600" cy="41148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22531" name="Text Placeholder 10"/>
          <p:cNvSpPr>
            <a:spLocks noGrp="1"/>
          </p:cNvSpPr>
          <p:nvPr>
            <p:ph type="body" sz="quarter" idx="13"/>
          </p:nvPr>
        </p:nvSpPr>
        <p:spPr>
          <a:xfrm>
            <a:off x="381000" y="1219200"/>
            <a:ext cx="8534400" cy="685800"/>
          </a:xfrm>
        </p:spPr>
        <p:txBody>
          <a:bodyPr>
            <a:normAutofit/>
          </a:bodyPr>
          <a:lstStyle/>
          <a:p>
            <a:pPr eaLnBrk="1" hangingPunct="1"/>
            <a:r>
              <a:rPr lang="en-US" dirty="0" smtClean="0"/>
              <a:t>Setting Company Objectives and Goals</a:t>
            </a:r>
          </a:p>
          <a:p>
            <a:pPr eaLnBrk="1" hangingPunct="1"/>
            <a:endParaRPr lang="en-US" dirty="0" smtClean="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checkerboard(across)">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6" grpId="0">
        <p:bldAsOne/>
      </p:bldGraphic>
    </p:bldLst>
  </p:timing>
</p:sld>
</file>

<file path=ppt/slides/slide1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4577" name="Rectangle 2"/>
          <p:cNvSpPr>
            <a:spLocks noGrp="1" noChangeArrowheads="1"/>
          </p:cNvSpPr>
          <p:nvPr>
            <p:ph type="title"/>
          </p:nvPr>
        </p:nvSpPr>
        <p:spPr/>
        <p:txBody>
          <a:bodyPr>
            <a:normAutofit fontScale="90000"/>
          </a:bodyPr>
          <a:lstStyle/>
          <a:p>
            <a:pPr eaLnBrk="1" hangingPunct="1"/>
            <a:r>
              <a:rPr lang="en-US" b="1" dirty="0" smtClean="0">
                <a:solidFill>
                  <a:srgbClr val="000066"/>
                </a:solidFill>
              </a:rPr>
              <a:t>Companywide Strategic Planning</a:t>
            </a:r>
          </a:p>
        </p:txBody>
      </p:sp>
      <p:sp>
        <p:nvSpPr>
          <p:cNvPr id="24578" name="Rectangle 3"/>
          <p:cNvSpPr>
            <a:spLocks noGrp="1" noChangeArrowheads="1"/>
          </p:cNvSpPr>
          <p:nvPr>
            <p:ph idx="1"/>
          </p:nvPr>
        </p:nvSpPr>
        <p:spPr>
          <a:xfrm>
            <a:off x="457200" y="1798637"/>
            <a:ext cx="8229600" cy="4525963"/>
          </a:xfrm>
        </p:spPr>
        <p:txBody>
          <a:bodyPr/>
          <a:lstStyle/>
          <a:p>
            <a:pPr eaLnBrk="1" hangingPunct="1">
              <a:buFontTx/>
              <a:buNone/>
            </a:pPr>
            <a:r>
              <a:rPr lang="en-US" b="1" dirty="0" smtClean="0"/>
              <a:t>The business portfolio </a:t>
            </a:r>
            <a:r>
              <a:rPr lang="en-US" dirty="0" smtClean="0"/>
              <a:t>is the collection of businesses and products that make up the company</a:t>
            </a:r>
          </a:p>
          <a:p>
            <a:pPr eaLnBrk="1" hangingPunct="1">
              <a:buFontTx/>
              <a:buNone/>
            </a:pPr>
            <a:r>
              <a:rPr lang="en-US" b="1" dirty="0" smtClean="0"/>
              <a:t>Portfolio analysis </a:t>
            </a:r>
            <a:r>
              <a:rPr lang="en-US" dirty="0" smtClean="0"/>
              <a:t>is a major activity in strategic planning whereby management evaluates the products and businesses that make up the company</a:t>
            </a:r>
          </a:p>
        </p:txBody>
      </p:sp>
      <p:sp>
        <p:nvSpPr>
          <p:cNvPr id="24579" name="Text Placeholder 5"/>
          <p:cNvSpPr>
            <a:spLocks noGrp="1"/>
          </p:cNvSpPr>
          <p:nvPr>
            <p:ph type="body" sz="quarter" idx="13"/>
          </p:nvPr>
        </p:nvSpPr>
        <p:spPr>
          <a:xfrm>
            <a:off x="914400" y="1219200"/>
            <a:ext cx="7162800" cy="533400"/>
          </a:xfrm>
        </p:spPr>
        <p:txBody>
          <a:bodyPr>
            <a:normAutofit/>
          </a:bodyPr>
          <a:lstStyle/>
          <a:p>
            <a:pPr eaLnBrk="1" hangingPunct="1"/>
            <a:r>
              <a:rPr lang="en-US" dirty="0" smtClean="0"/>
              <a:t>Designing the Business Portfolio</a:t>
            </a:r>
          </a:p>
          <a:p>
            <a:pPr eaLnBrk="1" hangingPunct="1"/>
            <a:endParaRPr lang="en-US" dirty="0" smtClean="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24578">
                                            <p:txEl>
                                              <p:pRg st="0" end="0"/>
                                            </p:txEl>
                                          </p:spTgt>
                                        </p:tgtEl>
                                        <p:attrNameLst>
                                          <p:attrName>style.visibility</p:attrName>
                                        </p:attrNameLst>
                                      </p:cBhvr>
                                      <p:to>
                                        <p:strVal val="visible"/>
                                      </p:to>
                                    </p:set>
                                    <p:animEffect transition="in" filter="checkerboard(across)">
                                      <p:cBhvr>
                                        <p:cTn id="7" dur="500"/>
                                        <p:tgtEl>
                                          <p:spTgt spid="24578">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24578">
                                            <p:txEl>
                                              <p:pRg st="1" end="1"/>
                                            </p:txEl>
                                          </p:spTgt>
                                        </p:tgtEl>
                                        <p:attrNameLst>
                                          <p:attrName>style.visibility</p:attrName>
                                        </p:attrNameLst>
                                      </p:cBhvr>
                                      <p:to>
                                        <p:strVal val="visible"/>
                                      </p:to>
                                    </p:set>
                                    <p:animEffect transition="in" filter="checkerboard(across)">
                                      <p:cBhvr>
                                        <p:cTn id="12" dur="500"/>
                                        <p:tgtEl>
                                          <p:spTgt spid="24578">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578" grpId="0" build="p"/>
    </p:bldLst>
  </p:timing>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6625" name="Rectangle 2"/>
          <p:cNvSpPr>
            <a:spLocks noGrp="1" noChangeArrowheads="1"/>
          </p:cNvSpPr>
          <p:nvPr>
            <p:ph type="title"/>
          </p:nvPr>
        </p:nvSpPr>
        <p:spPr/>
        <p:txBody>
          <a:bodyPr>
            <a:normAutofit fontScale="90000"/>
          </a:bodyPr>
          <a:lstStyle/>
          <a:p>
            <a:pPr eaLnBrk="1" hangingPunct="1"/>
            <a:r>
              <a:rPr lang="en-US" b="1" dirty="0" smtClean="0">
                <a:solidFill>
                  <a:srgbClr val="000066"/>
                </a:solidFill>
              </a:rPr>
              <a:t>Companywide Strategic Planning</a:t>
            </a:r>
          </a:p>
        </p:txBody>
      </p:sp>
      <p:sp>
        <p:nvSpPr>
          <p:cNvPr id="26626" name="Text Placeholder 7"/>
          <p:cNvSpPr>
            <a:spLocks noGrp="1"/>
          </p:cNvSpPr>
          <p:nvPr>
            <p:ph idx="1"/>
          </p:nvPr>
        </p:nvSpPr>
        <p:spPr>
          <a:xfrm>
            <a:off x="457200" y="2514600"/>
            <a:ext cx="8229600" cy="3611563"/>
          </a:xfrm>
        </p:spPr>
        <p:txBody>
          <a:bodyPr/>
          <a:lstStyle/>
          <a:p>
            <a:pPr eaLnBrk="1" hangingPunct="1">
              <a:buFontTx/>
              <a:buNone/>
            </a:pPr>
            <a:r>
              <a:rPr lang="en-US" b="1" dirty="0" smtClean="0"/>
              <a:t>Strategic business units can be</a:t>
            </a:r>
          </a:p>
          <a:p>
            <a:pPr eaLnBrk="1" hangingPunct="1"/>
            <a:r>
              <a:rPr lang="en-US" dirty="0" smtClean="0"/>
              <a:t>Company division</a:t>
            </a:r>
          </a:p>
          <a:p>
            <a:pPr eaLnBrk="1" hangingPunct="1"/>
            <a:r>
              <a:rPr lang="en-US" dirty="0" smtClean="0"/>
              <a:t>Product line within a division</a:t>
            </a:r>
          </a:p>
          <a:p>
            <a:pPr eaLnBrk="1" hangingPunct="1"/>
            <a:r>
              <a:rPr lang="en-US" dirty="0" smtClean="0"/>
              <a:t>Single product or brand</a:t>
            </a:r>
          </a:p>
        </p:txBody>
      </p:sp>
      <p:sp>
        <p:nvSpPr>
          <p:cNvPr id="26627" name="Rectangle 3"/>
          <p:cNvSpPr>
            <a:spLocks noGrp="1" noChangeArrowheads="1"/>
          </p:cNvSpPr>
          <p:nvPr>
            <p:ph type="body" sz="quarter" idx="13"/>
          </p:nvPr>
        </p:nvSpPr>
        <p:spPr>
          <a:xfrm>
            <a:off x="457200" y="1447800"/>
            <a:ext cx="8229600" cy="762000"/>
          </a:xfrm>
        </p:spPr>
        <p:txBody>
          <a:bodyPr>
            <a:normAutofit/>
          </a:bodyPr>
          <a:lstStyle/>
          <a:p>
            <a:pPr eaLnBrk="1" hangingPunct="1"/>
            <a:r>
              <a:rPr lang="en-US" dirty="0" smtClean="0"/>
              <a:t>Analyzing the Current Business Portfolio</a:t>
            </a:r>
          </a:p>
          <a:p>
            <a:pPr eaLnBrk="1" hangingPunct="1"/>
            <a:endParaRPr lang="en-US" dirty="0" smtClean="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26626">
                                            <p:txEl>
                                              <p:pRg st="0" end="0"/>
                                            </p:txEl>
                                          </p:spTgt>
                                        </p:tgtEl>
                                        <p:attrNameLst>
                                          <p:attrName>style.visibility</p:attrName>
                                        </p:attrNameLst>
                                      </p:cBhvr>
                                      <p:to>
                                        <p:strVal val="visible"/>
                                      </p:to>
                                    </p:set>
                                    <p:animEffect transition="in" filter="checkerboard(across)">
                                      <p:cBhvr>
                                        <p:cTn id="7" dur="500"/>
                                        <p:tgtEl>
                                          <p:spTgt spid="26626">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26626">
                                            <p:txEl>
                                              <p:pRg st="1" end="1"/>
                                            </p:txEl>
                                          </p:spTgt>
                                        </p:tgtEl>
                                        <p:attrNameLst>
                                          <p:attrName>style.visibility</p:attrName>
                                        </p:attrNameLst>
                                      </p:cBhvr>
                                      <p:to>
                                        <p:strVal val="visible"/>
                                      </p:to>
                                    </p:set>
                                    <p:animEffect transition="in" filter="checkerboard(across)">
                                      <p:cBhvr>
                                        <p:cTn id="12" dur="500"/>
                                        <p:tgtEl>
                                          <p:spTgt spid="26626">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grpId="0" nodeType="clickEffect">
                                  <p:stCondLst>
                                    <p:cond delay="0"/>
                                  </p:stCondLst>
                                  <p:childTnLst>
                                    <p:set>
                                      <p:cBhvr>
                                        <p:cTn id="16" dur="1" fill="hold">
                                          <p:stCondLst>
                                            <p:cond delay="0"/>
                                          </p:stCondLst>
                                        </p:cTn>
                                        <p:tgtEl>
                                          <p:spTgt spid="26626">
                                            <p:txEl>
                                              <p:pRg st="2" end="2"/>
                                            </p:txEl>
                                          </p:spTgt>
                                        </p:tgtEl>
                                        <p:attrNameLst>
                                          <p:attrName>style.visibility</p:attrName>
                                        </p:attrNameLst>
                                      </p:cBhvr>
                                      <p:to>
                                        <p:strVal val="visible"/>
                                      </p:to>
                                    </p:set>
                                    <p:animEffect transition="in" filter="checkerboard(across)">
                                      <p:cBhvr>
                                        <p:cTn id="17" dur="500"/>
                                        <p:tgtEl>
                                          <p:spTgt spid="26626">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5" presetClass="entr" presetSubtype="10" fill="hold" grpId="0" nodeType="clickEffect">
                                  <p:stCondLst>
                                    <p:cond delay="0"/>
                                  </p:stCondLst>
                                  <p:childTnLst>
                                    <p:set>
                                      <p:cBhvr>
                                        <p:cTn id="21" dur="1" fill="hold">
                                          <p:stCondLst>
                                            <p:cond delay="0"/>
                                          </p:stCondLst>
                                        </p:cTn>
                                        <p:tgtEl>
                                          <p:spTgt spid="26626">
                                            <p:txEl>
                                              <p:pRg st="3" end="3"/>
                                            </p:txEl>
                                          </p:spTgt>
                                        </p:tgtEl>
                                        <p:attrNameLst>
                                          <p:attrName>style.visibility</p:attrName>
                                        </p:attrNameLst>
                                      </p:cBhvr>
                                      <p:to>
                                        <p:strVal val="visible"/>
                                      </p:to>
                                    </p:set>
                                    <p:animEffect transition="in" filter="checkerboard(across)">
                                      <p:cBhvr>
                                        <p:cTn id="22" dur="500"/>
                                        <p:tgtEl>
                                          <p:spTgt spid="26626">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626" grpId="0" build="p"/>
    </p:bldLst>
  </p:timing>
</p:sld>
</file>

<file path=ppt/slides/slide1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8673" name="Rectangle 2"/>
          <p:cNvSpPr>
            <a:spLocks noGrp="1" noChangeArrowheads="1"/>
          </p:cNvSpPr>
          <p:nvPr>
            <p:ph type="title"/>
          </p:nvPr>
        </p:nvSpPr>
        <p:spPr/>
        <p:txBody>
          <a:bodyPr>
            <a:normAutofit fontScale="90000"/>
          </a:bodyPr>
          <a:lstStyle/>
          <a:p>
            <a:r>
              <a:rPr lang="en-US" b="1" dirty="0" smtClean="0">
                <a:solidFill>
                  <a:srgbClr val="000066"/>
                </a:solidFill>
              </a:rPr>
              <a:t>Companywide Strategic Planning</a:t>
            </a:r>
          </a:p>
        </p:txBody>
      </p:sp>
      <p:graphicFrame>
        <p:nvGraphicFramePr>
          <p:cNvPr id="8" name="Content Placeholder 7"/>
          <p:cNvGraphicFramePr>
            <a:graphicFrameLocks noGrp="1"/>
          </p:cNvGraphicFramePr>
          <p:nvPr>
            <p:ph idx="1"/>
          </p:nvPr>
        </p:nvGraphicFramePr>
        <p:xfrm>
          <a:off x="990600" y="2209800"/>
          <a:ext cx="7086600" cy="38862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28675" name="Rectangle 3"/>
          <p:cNvSpPr>
            <a:spLocks noGrp="1" noChangeArrowheads="1"/>
          </p:cNvSpPr>
          <p:nvPr>
            <p:ph type="body" sz="quarter" idx="13"/>
          </p:nvPr>
        </p:nvSpPr>
        <p:spPr>
          <a:xfrm>
            <a:off x="228600" y="1447800"/>
            <a:ext cx="8686800" cy="533400"/>
          </a:xfrm>
        </p:spPr>
        <p:txBody>
          <a:bodyPr>
            <a:normAutofit/>
          </a:bodyPr>
          <a:lstStyle/>
          <a:p>
            <a:r>
              <a:rPr lang="en-US" dirty="0" smtClean="0"/>
              <a:t>Analyzing the Current Business Portfolio</a:t>
            </a:r>
          </a:p>
          <a:p>
            <a:endParaRPr lang="en-US" dirty="0" smtClean="0"/>
          </a:p>
          <a:p>
            <a:endParaRPr lang="en-US" dirty="0" smtClean="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checkerboard(across)">
                                      <p:cBhvr>
                                        <p:cTn id="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8" grpId="0">
        <p:bldAsOne/>
      </p:bldGraphic>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Grp="1" noChangeArrowheads="1"/>
          </p:cNvSpPr>
          <p:nvPr>
            <p:ph type="title" idx="4294967295"/>
          </p:nvPr>
        </p:nvSpPr>
        <p:spPr>
          <a:xfrm>
            <a:off x="457200" y="76200"/>
            <a:ext cx="8229600" cy="762000"/>
          </a:xfrm>
        </p:spPr>
        <p:txBody>
          <a:bodyPr>
            <a:normAutofit fontScale="90000"/>
          </a:bodyPr>
          <a:lstStyle/>
          <a:p>
            <a:r>
              <a:rPr lang="en-US" b="1" dirty="0" smtClean="0">
                <a:solidFill>
                  <a:srgbClr val="000066"/>
                </a:solidFill>
              </a:rPr>
              <a:t>Companywide Strategic Planning</a:t>
            </a:r>
            <a:endParaRPr lang="en-US" dirty="0" smtClean="0"/>
          </a:p>
        </p:txBody>
      </p:sp>
      <p:sp>
        <p:nvSpPr>
          <p:cNvPr id="18435" name="Rectangle 3"/>
          <p:cNvSpPr>
            <a:spLocks noGrp="1" noChangeArrowheads="1"/>
          </p:cNvSpPr>
          <p:nvPr>
            <p:ph type="body" idx="4294967295"/>
          </p:nvPr>
        </p:nvSpPr>
        <p:spPr>
          <a:xfrm>
            <a:off x="304800" y="1371600"/>
            <a:ext cx="3962400" cy="5105400"/>
          </a:xfrm>
        </p:spPr>
        <p:txBody>
          <a:bodyPr>
            <a:normAutofit fontScale="85000" lnSpcReduction="10000"/>
          </a:bodyPr>
          <a:lstStyle/>
          <a:p>
            <a:pPr>
              <a:buClr>
                <a:srgbClr val="CC0066"/>
              </a:buClr>
              <a:buFont typeface="Wingdings" pitchFamily="2" charset="2"/>
              <a:buChar char="§"/>
            </a:pPr>
            <a:r>
              <a:rPr lang="en-US" dirty="0" smtClean="0"/>
              <a:t>Stars</a:t>
            </a:r>
            <a:r>
              <a:rPr lang="en-US" b="0" dirty="0" smtClean="0"/>
              <a:t> are high growth, high businesses or products, they often need heavy investment to finance their rapid growth.</a:t>
            </a:r>
          </a:p>
          <a:p>
            <a:pPr>
              <a:buClr>
                <a:srgbClr val="CC0066"/>
              </a:buClr>
              <a:buFont typeface="Wingdings" pitchFamily="2" charset="2"/>
              <a:buChar char="§"/>
            </a:pPr>
            <a:r>
              <a:rPr lang="en-US" dirty="0" smtClean="0"/>
              <a:t>Cash cows </a:t>
            </a:r>
            <a:r>
              <a:rPr lang="en-US" b="0" dirty="0" smtClean="0"/>
              <a:t>are low-growth, high share businesses or products, they need less investment to hold their market share.</a:t>
            </a:r>
          </a:p>
          <a:p>
            <a:endParaRPr lang="en-US" b="0" dirty="0" smtClean="0"/>
          </a:p>
          <a:p>
            <a:pPr>
              <a:buFontTx/>
              <a:buNone/>
            </a:pPr>
            <a:endParaRPr lang="en-US" dirty="0" smtClean="0"/>
          </a:p>
          <a:p>
            <a:endParaRPr lang="en-US" dirty="0" smtClean="0"/>
          </a:p>
        </p:txBody>
      </p:sp>
      <p:pic>
        <p:nvPicPr>
          <p:cNvPr id="20484" name="Picture 2" descr="http://krikor.info/wp-content/uploads/2008/11/bcg.png"/>
          <p:cNvPicPr>
            <a:picLocks noChangeAspect="1" noChangeArrowheads="1"/>
          </p:cNvPicPr>
          <p:nvPr/>
        </p:nvPicPr>
        <p:blipFill>
          <a:blip r:embed="rId2"/>
          <a:srcRect/>
          <a:stretch>
            <a:fillRect/>
          </a:stretch>
        </p:blipFill>
        <p:spPr bwMode="auto">
          <a:xfrm>
            <a:off x="4419600" y="1600200"/>
            <a:ext cx="4457700" cy="4295775"/>
          </a:xfrm>
          <a:prstGeom prst="rect">
            <a:avLst/>
          </a:prstGeom>
          <a:noFill/>
          <a:ln w="9525">
            <a:noFill/>
            <a:miter lim="800000"/>
            <a:headEnd/>
            <a:tailEnd/>
          </a:ln>
        </p:spPr>
      </p:pic>
      <p:sp>
        <p:nvSpPr>
          <p:cNvPr id="5" name="Rectangle 3"/>
          <p:cNvSpPr>
            <a:spLocks noGrp="1" noChangeArrowheads="1"/>
          </p:cNvSpPr>
          <p:nvPr>
            <p:ph type="body" sz="quarter" idx="4294967295"/>
          </p:nvPr>
        </p:nvSpPr>
        <p:spPr>
          <a:xfrm>
            <a:off x="457200" y="838200"/>
            <a:ext cx="8686800" cy="533400"/>
          </a:xfrm>
          <a:prstGeom prst="rect">
            <a:avLst/>
          </a:prstGeom>
        </p:spPr>
        <p:txBody>
          <a:bodyPr>
            <a:normAutofit/>
          </a:bodyPr>
          <a:lstStyle/>
          <a:p>
            <a:pPr algn="ctr">
              <a:buNone/>
            </a:pPr>
            <a:r>
              <a:rPr lang="en-US" sz="2800" b="1" dirty="0" smtClean="0">
                <a:solidFill>
                  <a:schemeClr val="tx2"/>
                </a:solidFill>
              </a:rPr>
              <a:t>BCG Matrix</a:t>
            </a:r>
          </a:p>
          <a:p>
            <a:endParaRPr lang="en-US" dirty="0" smtClean="0"/>
          </a:p>
          <a:p>
            <a:endParaRPr lang="en-US" dirty="0" smtClean="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18435">
                                            <p:txEl>
                                              <p:pRg st="0" end="0"/>
                                            </p:txEl>
                                          </p:spTgt>
                                        </p:tgtEl>
                                        <p:attrNameLst>
                                          <p:attrName>style.visibility</p:attrName>
                                        </p:attrNameLst>
                                      </p:cBhvr>
                                      <p:to>
                                        <p:strVal val="visible"/>
                                      </p:to>
                                    </p:set>
                                    <p:animEffect transition="in" filter="checkerboard(across)">
                                      <p:cBhvr>
                                        <p:cTn id="7" dur="500"/>
                                        <p:tgtEl>
                                          <p:spTgt spid="18435">
                                            <p:txEl>
                                              <p:pRg st="0" end="0"/>
                                            </p:txEl>
                                          </p:spTgt>
                                        </p:tgtEl>
                                      </p:cBhvr>
                                    </p:animEffect>
                                  </p:childTnLst>
                                </p:cTn>
                              </p:par>
                              <p:par>
                                <p:cTn id="8" presetID="5" presetClass="entr" presetSubtype="10" fill="hold" nodeType="withEffect">
                                  <p:stCondLst>
                                    <p:cond delay="0"/>
                                  </p:stCondLst>
                                  <p:childTnLst>
                                    <p:set>
                                      <p:cBhvr>
                                        <p:cTn id="9" dur="1" fill="hold">
                                          <p:stCondLst>
                                            <p:cond delay="0"/>
                                          </p:stCondLst>
                                        </p:cTn>
                                        <p:tgtEl>
                                          <p:spTgt spid="20484"/>
                                        </p:tgtEl>
                                        <p:attrNameLst>
                                          <p:attrName>style.visibility</p:attrName>
                                        </p:attrNameLst>
                                      </p:cBhvr>
                                      <p:to>
                                        <p:strVal val="visible"/>
                                      </p:to>
                                    </p:set>
                                    <p:animEffect transition="in" filter="checkerboard(across)">
                                      <p:cBhvr>
                                        <p:cTn id="10" dur="500"/>
                                        <p:tgtEl>
                                          <p:spTgt spid="20484"/>
                                        </p:tgtEl>
                                      </p:cBhvr>
                                    </p:animEffect>
                                  </p:childTnLst>
                                </p:cTn>
                              </p:par>
                            </p:childTnLst>
                          </p:cTn>
                        </p:par>
                      </p:childTnLst>
                    </p:cTn>
                  </p:par>
                  <p:par>
                    <p:cTn id="11" fill="hold">
                      <p:stCondLst>
                        <p:cond delay="indefinite"/>
                      </p:stCondLst>
                      <p:childTnLst>
                        <p:par>
                          <p:cTn id="12" fill="hold">
                            <p:stCondLst>
                              <p:cond delay="0"/>
                            </p:stCondLst>
                            <p:childTnLst>
                              <p:par>
                                <p:cTn id="13" presetID="5" presetClass="entr" presetSubtype="10" fill="hold" grpId="0" nodeType="clickEffect">
                                  <p:stCondLst>
                                    <p:cond delay="0"/>
                                  </p:stCondLst>
                                  <p:childTnLst>
                                    <p:set>
                                      <p:cBhvr>
                                        <p:cTn id="14" dur="1" fill="hold">
                                          <p:stCondLst>
                                            <p:cond delay="0"/>
                                          </p:stCondLst>
                                        </p:cTn>
                                        <p:tgtEl>
                                          <p:spTgt spid="18435">
                                            <p:txEl>
                                              <p:pRg st="1" end="1"/>
                                            </p:txEl>
                                          </p:spTgt>
                                        </p:tgtEl>
                                        <p:attrNameLst>
                                          <p:attrName>style.visibility</p:attrName>
                                        </p:attrNameLst>
                                      </p:cBhvr>
                                      <p:to>
                                        <p:strVal val="visible"/>
                                      </p:to>
                                    </p:set>
                                    <p:animEffect transition="in" filter="checkerboard(across)">
                                      <p:cBhvr>
                                        <p:cTn id="15" dur="500"/>
                                        <p:tgtEl>
                                          <p:spTgt spid="18435">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435" grpId="0" uiExpand="1"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ChangeArrowheads="1"/>
          </p:cNvSpPr>
          <p:nvPr>
            <p:ph type="title" idx="4294967295"/>
          </p:nvPr>
        </p:nvSpPr>
        <p:spPr>
          <a:xfrm>
            <a:off x="457200" y="152400"/>
            <a:ext cx="8229600" cy="639762"/>
          </a:xfrm>
        </p:spPr>
        <p:txBody>
          <a:bodyPr>
            <a:normAutofit fontScale="90000"/>
          </a:bodyPr>
          <a:lstStyle/>
          <a:p>
            <a:r>
              <a:rPr lang="en-US" b="1" dirty="0" smtClean="0">
                <a:solidFill>
                  <a:srgbClr val="000066"/>
                </a:solidFill>
              </a:rPr>
              <a:t>Companywide Strategic Planning</a:t>
            </a:r>
          </a:p>
        </p:txBody>
      </p:sp>
      <p:sp>
        <p:nvSpPr>
          <p:cNvPr id="18435" name="Rectangle 3"/>
          <p:cNvSpPr>
            <a:spLocks noGrp="1" noChangeArrowheads="1"/>
          </p:cNvSpPr>
          <p:nvPr>
            <p:ph type="body" idx="4294967295"/>
          </p:nvPr>
        </p:nvSpPr>
        <p:spPr>
          <a:xfrm>
            <a:off x="381000" y="1371600"/>
            <a:ext cx="3810000" cy="5105400"/>
          </a:xfrm>
        </p:spPr>
        <p:txBody>
          <a:bodyPr>
            <a:normAutofit fontScale="85000" lnSpcReduction="20000"/>
          </a:bodyPr>
          <a:lstStyle/>
          <a:p>
            <a:pPr>
              <a:lnSpc>
                <a:spcPct val="90000"/>
              </a:lnSpc>
              <a:buClr>
                <a:srgbClr val="CC0066"/>
              </a:buClr>
              <a:buFont typeface="Wingdings" pitchFamily="2" charset="2"/>
              <a:buChar char="§"/>
            </a:pPr>
            <a:r>
              <a:rPr lang="en-US" dirty="0" smtClean="0"/>
              <a:t>Question marks </a:t>
            </a:r>
            <a:r>
              <a:rPr lang="en-US" b="0" dirty="0" smtClean="0"/>
              <a:t>are low-share business units in high growth markets, they need lot of cash to hold their share.</a:t>
            </a:r>
          </a:p>
          <a:p>
            <a:pPr>
              <a:lnSpc>
                <a:spcPct val="90000"/>
              </a:lnSpc>
              <a:buClr>
                <a:srgbClr val="CC0066"/>
              </a:buClr>
              <a:buNone/>
            </a:pPr>
            <a:endParaRPr lang="en-US" b="0" dirty="0" smtClean="0"/>
          </a:p>
          <a:p>
            <a:pPr>
              <a:lnSpc>
                <a:spcPct val="90000"/>
              </a:lnSpc>
              <a:buClr>
                <a:srgbClr val="CC0066"/>
              </a:buClr>
              <a:buFont typeface="Wingdings" pitchFamily="2" charset="2"/>
              <a:buChar char="§"/>
            </a:pPr>
            <a:r>
              <a:rPr lang="en-US" dirty="0" smtClean="0"/>
              <a:t>Dogs</a:t>
            </a:r>
            <a:r>
              <a:rPr lang="en-US" b="0" dirty="0" smtClean="0"/>
              <a:t> are low-growth, low-share businesses and products. They may generate enough cash to maintain themselves but don't promise to be large sources of cash.</a:t>
            </a:r>
          </a:p>
          <a:p>
            <a:endParaRPr lang="en-US" b="0" dirty="0" smtClean="0"/>
          </a:p>
          <a:p>
            <a:pPr>
              <a:buFontTx/>
              <a:buNone/>
            </a:pPr>
            <a:endParaRPr lang="en-US" dirty="0" smtClean="0"/>
          </a:p>
          <a:p>
            <a:endParaRPr lang="en-US" dirty="0" smtClean="0"/>
          </a:p>
        </p:txBody>
      </p:sp>
      <p:pic>
        <p:nvPicPr>
          <p:cNvPr id="21508" name="Picture 2" descr="http://krikor.info/wp-content/uploads/2008/11/bcg.png"/>
          <p:cNvPicPr>
            <a:picLocks noChangeAspect="1" noChangeArrowheads="1"/>
          </p:cNvPicPr>
          <p:nvPr/>
        </p:nvPicPr>
        <p:blipFill>
          <a:blip r:embed="rId2"/>
          <a:srcRect/>
          <a:stretch>
            <a:fillRect/>
          </a:stretch>
        </p:blipFill>
        <p:spPr bwMode="auto">
          <a:xfrm>
            <a:off x="4419600" y="1600200"/>
            <a:ext cx="4457700" cy="4295775"/>
          </a:xfrm>
          <a:prstGeom prst="rect">
            <a:avLst/>
          </a:prstGeom>
          <a:noFill/>
          <a:ln w="9525">
            <a:noFill/>
            <a:miter lim="800000"/>
            <a:headEnd/>
            <a:tailEnd/>
          </a:ln>
        </p:spPr>
      </p:pic>
      <p:sp>
        <p:nvSpPr>
          <p:cNvPr id="5" name="Rectangle 3"/>
          <p:cNvSpPr>
            <a:spLocks noGrp="1" noChangeArrowheads="1"/>
          </p:cNvSpPr>
          <p:nvPr>
            <p:ph type="body" sz="quarter" idx="4294967295"/>
          </p:nvPr>
        </p:nvSpPr>
        <p:spPr>
          <a:xfrm>
            <a:off x="457200" y="838200"/>
            <a:ext cx="8686800" cy="533400"/>
          </a:xfrm>
          <a:prstGeom prst="rect">
            <a:avLst/>
          </a:prstGeom>
        </p:spPr>
        <p:txBody>
          <a:bodyPr>
            <a:normAutofit/>
          </a:bodyPr>
          <a:lstStyle/>
          <a:p>
            <a:pPr algn="ctr">
              <a:buNone/>
            </a:pPr>
            <a:r>
              <a:rPr lang="en-US" sz="2800" b="1" dirty="0" smtClean="0">
                <a:solidFill>
                  <a:schemeClr val="tx2"/>
                </a:solidFill>
              </a:rPr>
              <a:t>BCG Matrix</a:t>
            </a:r>
          </a:p>
          <a:p>
            <a:endParaRPr lang="en-US" dirty="0" smtClean="0"/>
          </a:p>
          <a:p>
            <a:endParaRPr lang="en-US" dirty="0" smtClean="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nodeType="clickEffect">
                                  <p:stCondLst>
                                    <p:cond delay="0"/>
                                  </p:stCondLst>
                                  <p:childTnLst>
                                    <p:set>
                                      <p:cBhvr>
                                        <p:cTn id="6" dur="1" fill="hold">
                                          <p:stCondLst>
                                            <p:cond delay="0"/>
                                          </p:stCondLst>
                                        </p:cTn>
                                        <p:tgtEl>
                                          <p:spTgt spid="18435">
                                            <p:txEl>
                                              <p:pRg st="0" end="0"/>
                                            </p:txEl>
                                          </p:spTgt>
                                        </p:tgtEl>
                                        <p:attrNameLst>
                                          <p:attrName>style.visibility</p:attrName>
                                        </p:attrNameLst>
                                      </p:cBhvr>
                                      <p:to>
                                        <p:strVal val="visible"/>
                                      </p:to>
                                    </p:set>
                                    <p:animEffect transition="in" filter="checkerboard(across)">
                                      <p:cBhvr>
                                        <p:cTn id="7" dur="500"/>
                                        <p:tgtEl>
                                          <p:spTgt spid="18435">
                                            <p:txEl>
                                              <p:pRg st="0" end="0"/>
                                            </p:txEl>
                                          </p:spTgt>
                                        </p:tgtEl>
                                      </p:cBhvr>
                                    </p:animEffect>
                                  </p:childTnLst>
                                </p:cTn>
                              </p:par>
                              <p:par>
                                <p:cTn id="8" presetID="5" presetClass="entr" presetSubtype="10" fill="hold" nodeType="withEffect">
                                  <p:stCondLst>
                                    <p:cond delay="0"/>
                                  </p:stCondLst>
                                  <p:childTnLst>
                                    <p:set>
                                      <p:cBhvr>
                                        <p:cTn id="9" dur="1" fill="hold">
                                          <p:stCondLst>
                                            <p:cond delay="0"/>
                                          </p:stCondLst>
                                        </p:cTn>
                                        <p:tgtEl>
                                          <p:spTgt spid="21508"/>
                                        </p:tgtEl>
                                        <p:attrNameLst>
                                          <p:attrName>style.visibility</p:attrName>
                                        </p:attrNameLst>
                                      </p:cBhvr>
                                      <p:to>
                                        <p:strVal val="visible"/>
                                      </p:to>
                                    </p:set>
                                    <p:animEffect transition="in" filter="checkerboard(across)">
                                      <p:cBhvr>
                                        <p:cTn id="10" dur="500"/>
                                        <p:tgtEl>
                                          <p:spTgt spid="21508"/>
                                        </p:tgtEl>
                                      </p:cBhvr>
                                    </p:animEffect>
                                  </p:childTnLst>
                                </p:cTn>
                              </p:par>
                            </p:childTnLst>
                          </p:cTn>
                        </p:par>
                      </p:childTnLst>
                    </p:cTn>
                  </p:par>
                  <p:par>
                    <p:cTn id="11" fill="hold">
                      <p:stCondLst>
                        <p:cond delay="indefinite"/>
                      </p:stCondLst>
                      <p:childTnLst>
                        <p:par>
                          <p:cTn id="12" fill="hold">
                            <p:stCondLst>
                              <p:cond delay="0"/>
                            </p:stCondLst>
                            <p:childTnLst>
                              <p:par>
                                <p:cTn id="13" presetID="5" presetClass="entr" presetSubtype="10" fill="hold" nodeType="clickEffect">
                                  <p:stCondLst>
                                    <p:cond delay="0"/>
                                  </p:stCondLst>
                                  <p:childTnLst>
                                    <p:set>
                                      <p:cBhvr>
                                        <p:cTn id="14" dur="1" fill="hold">
                                          <p:stCondLst>
                                            <p:cond delay="0"/>
                                          </p:stCondLst>
                                        </p:cTn>
                                        <p:tgtEl>
                                          <p:spTgt spid="18435">
                                            <p:txEl>
                                              <p:pRg st="2" end="2"/>
                                            </p:txEl>
                                          </p:spTgt>
                                        </p:tgtEl>
                                        <p:attrNameLst>
                                          <p:attrName>style.visibility</p:attrName>
                                        </p:attrNameLst>
                                      </p:cBhvr>
                                      <p:to>
                                        <p:strVal val="visible"/>
                                      </p:to>
                                    </p:set>
                                    <p:animEffect transition="in" filter="checkerboard(across)">
                                      <p:cBhvr>
                                        <p:cTn id="15" dur="500"/>
                                        <p:tgtEl>
                                          <p:spTgt spid="18435">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2769" name="Rectangle 2"/>
          <p:cNvSpPr>
            <a:spLocks noGrp="1" noChangeArrowheads="1"/>
          </p:cNvSpPr>
          <p:nvPr>
            <p:ph type="title"/>
          </p:nvPr>
        </p:nvSpPr>
        <p:spPr/>
        <p:txBody>
          <a:bodyPr>
            <a:normAutofit fontScale="90000"/>
          </a:bodyPr>
          <a:lstStyle/>
          <a:p>
            <a:r>
              <a:rPr lang="en-US" b="1" dirty="0" smtClean="0">
                <a:solidFill>
                  <a:srgbClr val="000066"/>
                </a:solidFill>
              </a:rPr>
              <a:t>Companywide Strategic Planning</a:t>
            </a:r>
          </a:p>
        </p:txBody>
      </p:sp>
      <p:sp>
        <p:nvSpPr>
          <p:cNvPr id="32770" name="Content Placeholder 3"/>
          <p:cNvSpPr>
            <a:spLocks noGrp="1"/>
          </p:cNvSpPr>
          <p:nvPr>
            <p:ph idx="1"/>
          </p:nvPr>
        </p:nvSpPr>
        <p:spPr>
          <a:xfrm>
            <a:off x="457200" y="2255837"/>
            <a:ext cx="8229600" cy="3916363"/>
          </a:xfrm>
        </p:spPr>
        <p:txBody>
          <a:bodyPr/>
          <a:lstStyle/>
          <a:p>
            <a:r>
              <a:rPr lang="en-US" dirty="0" smtClean="0"/>
              <a:t>Difficulty in defining SBUs and measuring market share and growth</a:t>
            </a:r>
          </a:p>
          <a:p>
            <a:r>
              <a:rPr lang="en-US" dirty="0" smtClean="0"/>
              <a:t>Time consuming</a:t>
            </a:r>
          </a:p>
          <a:p>
            <a:r>
              <a:rPr lang="en-US" dirty="0" smtClean="0"/>
              <a:t>Expensive</a:t>
            </a:r>
          </a:p>
          <a:p>
            <a:r>
              <a:rPr lang="en-US" dirty="0" smtClean="0"/>
              <a:t>Focus on current businesses, not future planning</a:t>
            </a:r>
          </a:p>
          <a:p>
            <a:endParaRPr lang="en-US" dirty="0" smtClean="0"/>
          </a:p>
        </p:txBody>
      </p:sp>
      <p:sp>
        <p:nvSpPr>
          <p:cNvPr id="32771" name="Rectangle 3"/>
          <p:cNvSpPr>
            <a:spLocks noGrp="1" noChangeArrowheads="1"/>
          </p:cNvSpPr>
          <p:nvPr>
            <p:ph type="body" sz="quarter" idx="13"/>
          </p:nvPr>
        </p:nvSpPr>
        <p:spPr>
          <a:xfrm>
            <a:off x="914400" y="1371600"/>
            <a:ext cx="7162800" cy="685800"/>
          </a:xfrm>
        </p:spPr>
        <p:txBody>
          <a:bodyPr>
            <a:normAutofit/>
          </a:bodyPr>
          <a:lstStyle/>
          <a:p>
            <a:r>
              <a:rPr lang="en-US" dirty="0" smtClean="0"/>
              <a:t>Problems with Matrix Approaches</a:t>
            </a:r>
          </a:p>
          <a:p>
            <a:endParaRPr lang="en-US" dirty="0" smtClean="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32770">
                                            <p:txEl>
                                              <p:pRg st="0" end="0"/>
                                            </p:txEl>
                                          </p:spTgt>
                                        </p:tgtEl>
                                        <p:attrNameLst>
                                          <p:attrName>style.visibility</p:attrName>
                                        </p:attrNameLst>
                                      </p:cBhvr>
                                      <p:to>
                                        <p:strVal val="visible"/>
                                      </p:to>
                                    </p:set>
                                    <p:animEffect transition="in" filter="checkerboard(across)">
                                      <p:cBhvr>
                                        <p:cTn id="7" dur="500"/>
                                        <p:tgtEl>
                                          <p:spTgt spid="32770">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32770">
                                            <p:txEl>
                                              <p:pRg st="1" end="1"/>
                                            </p:txEl>
                                          </p:spTgt>
                                        </p:tgtEl>
                                        <p:attrNameLst>
                                          <p:attrName>style.visibility</p:attrName>
                                        </p:attrNameLst>
                                      </p:cBhvr>
                                      <p:to>
                                        <p:strVal val="visible"/>
                                      </p:to>
                                    </p:set>
                                    <p:animEffect transition="in" filter="checkerboard(across)">
                                      <p:cBhvr>
                                        <p:cTn id="12" dur="500"/>
                                        <p:tgtEl>
                                          <p:spTgt spid="32770">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grpId="0" nodeType="clickEffect">
                                  <p:stCondLst>
                                    <p:cond delay="0"/>
                                  </p:stCondLst>
                                  <p:childTnLst>
                                    <p:set>
                                      <p:cBhvr>
                                        <p:cTn id="16" dur="1" fill="hold">
                                          <p:stCondLst>
                                            <p:cond delay="0"/>
                                          </p:stCondLst>
                                        </p:cTn>
                                        <p:tgtEl>
                                          <p:spTgt spid="32770">
                                            <p:txEl>
                                              <p:pRg st="2" end="2"/>
                                            </p:txEl>
                                          </p:spTgt>
                                        </p:tgtEl>
                                        <p:attrNameLst>
                                          <p:attrName>style.visibility</p:attrName>
                                        </p:attrNameLst>
                                      </p:cBhvr>
                                      <p:to>
                                        <p:strVal val="visible"/>
                                      </p:to>
                                    </p:set>
                                    <p:animEffect transition="in" filter="checkerboard(across)">
                                      <p:cBhvr>
                                        <p:cTn id="17" dur="500"/>
                                        <p:tgtEl>
                                          <p:spTgt spid="32770">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5" presetClass="entr" presetSubtype="10" fill="hold" grpId="0" nodeType="clickEffect">
                                  <p:stCondLst>
                                    <p:cond delay="0"/>
                                  </p:stCondLst>
                                  <p:childTnLst>
                                    <p:set>
                                      <p:cBhvr>
                                        <p:cTn id="21" dur="1" fill="hold">
                                          <p:stCondLst>
                                            <p:cond delay="0"/>
                                          </p:stCondLst>
                                        </p:cTn>
                                        <p:tgtEl>
                                          <p:spTgt spid="32770">
                                            <p:txEl>
                                              <p:pRg st="3" end="3"/>
                                            </p:txEl>
                                          </p:spTgt>
                                        </p:tgtEl>
                                        <p:attrNameLst>
                                          <p:attrName>style.visibility</p:attrName>
                                        </p:attrNameLst>
                                      </p:cBhvr>
                                      <p:to>
                                        <p:strVal val="visible"/>
                                      </p:to>
                                    </p:set>
                                    <p:animEffect transition="in" filter="checkerboard(across)">
                                      <p:cBhvr>
                                        <p:cTn id="22" dur="500"/>
                                        <p:tgtEl>
                                          <p:spTgt spid="32770">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770" grpId="0" build="p"/>
    </p:bldLst>
  </p:timing>
</p:sld>
</file>

<file path=ppt/slides/slide1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4817" name="Rectangle 2"/>
          <p:cNvSpPr>
            <a:spLocks noGrp="1" noChangeArrowheads="1"/>
          </p:cNvSpPr>
          <p:nvPr>
            <p:ph type="title"/>
          </p:nvPr>
        </p:nvSpPr>
        <p:spPr/>
        <p:txBody>
          <a:bodyPr>
            <a:normAutofit fontScale="90000"/>
          </a:bodyPr>
          <a:lstStyle/>
          <a:p>
            <a:pPr eaLnBrk="1" hangingPunct="1"/>
            <a:r>
              <a:rPr lang="en-US" b="1" dirty="0" smtClean="0">
                <a:solidFill>
                  <a:srgbClr val="000066"/>
                </a:solidFill>
              </a:rPr>
              <a:t>Companywide Strategic Planning</a:t>
            </a:r>
          </a:p>
        </p:txBody>
      </p:sp>
      <p:sp>
        <p:nvSpPr>
          <p:cNvPr id="34818" name="Rectangle 3"/>
          <p:cNvSpPr>
            <a:spLocks noGrp="1" noChangeArrowheads="1"/>
          </p:cNvSpPr>
          <p:nvPr>
            <p:ph type="body" sz="quarter" idx="13"/>
          </p:nvPr>
        </p:nvSpPr>
        <p:spPr>
          <a:xfrm>
            <a:off x="369888" y="1219200"/>
            <a:ext cx="8382000" cy="1143000"/>
          </a:xfrm>
        </p:spPr>
        <p:txBody>
          <a:bodyPr>
            <a:normAutofit/>
          </a:bodyPr>
          <a:lstStyle/>
          <a:p>
            <a:pPr eaLnBrk="1" hangingPunct="1">
              <a:lnSpc>
                <a:spcPct val="90000"/>
              </a:lnSpc>
            </a:pPr>
            <a:r>
              <a:rPr lang="en-US" sz="2400" dirty="0" smtClean="0"/>
              <a:t>Developing Strategies for Growth and Downsizing </a:t>
            </a:r>
          </a:p>
          <a:p>
            <a:pPr eaLnBrk="1" hangingPunct="1">
              <a:lnSpc>
                <a:spcPct val="90000"/>
              </a:lnSpc>
            </a:pPr>
            <a:r>
              <a:rPr lang="en-US" sz="3200" dirty="0" smtClean="0"/>
              <a:t>Product/Market Expansion Grid</a:t>
            </a:r>
          </a:p>
          <a:p>
            <a:pPr eaLnBrk="1" hangingPunct="1">
              <a:lnSpc>
                <a:spcPct val="90000"/>
              </a:lnSpc>
            </a:pPr>
            <a:endParaRPr lang="en-US" sz="3200" dirty="0" smtClean="0"/>
          </a:p>
        </p:txBody>
      </p:sp>
      <p:graphicFrame>
        <p:nvGraphicFramePr>
          <p:cNvPr id="6" name="Content Placeholder 5"/>
          <p:cNvGraphicFramePr>
            <a:graphicFrameLocks noGrp="1"/>
          </p:cNvGraphicFramePr>
          <p:nvPr>
            <p:ph sz="half" idx="4294967295"/>
          </p:nvPr>
        </p:nvGraphicFramePr>
        <p:xfrm>
          <a:off x="4410075" y="2362200"/>
          <a:ext cx="4114800" cy="391636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4820" name="Rectangle 1"/>
          <p:cNvSpPr>
            <a:spLocks noChangeArrowheads="1"/>
          </p:cNvSpPr>
          <p:nvPr/>
        </p:nvSpPr>
        <p:spPr bwMode="auto">
          <a:xfrm>
            <a:off x="369888" y="3505200"/>
            <a:ext cx="4572000" cy="1570038"/>
          </a:xfrm>
          <a:prstGeom prst="rect">
            <a:avLst/>
          </a:prstGeom>
          <a:noFill/>
          <a:ln w="9525">
            <a:noFill/>
            <a:miter lim="800000"/>
            <a:headEnd/>
            <a:tailEnd/>
          </a:ln>
        </p:spPr>
        <p:txBody>
          <a:bodyPr>
            <a:spAutoFit/>
          </a:bodyPr>
          <a:lstStyle/>
          <a:p>
            <a:pPr algn="ctr"/>
            <a:r>
              <a:rPr lang="en-US" sz="3200" dirty="0">
                <a:latin typeface="Calibri" pitchFamily="34" charset="0"/>
                <a:cs typeface="ヒラギノ角ゴ Pro W3"/>
              </a:rPr>
              <a:t>a tool for identifying company growth opportunities</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34820"/>
                                        </p:tgtEl>
                                        <p:attrNameLst>
                                          <p:attrName>style.visibility</p:attrName>
                                        </p:attrNameLst>
                                      </p:cBhvr>
                                      <p:to>
                                        <p:strVal val="visible"/>
                                      </p:to>
                                    </p:set>
                                    <p:animEffect transition="in" filter="checkerboard(across)">
                                      <p:cBhvr>
                                        <p:cTn id="7" dur="500"/>
                                        <p:tgtEl>
                                          <p:spTgt spid="34820"/>
                                        </p:tgtEl>
                                      </p:cBhvr>
                                    </p:animEffect>
                                  </p:childTnLst>
                                </p:cTn>
                              </p:par>
                              <p:par>
                                <p:cTn id="8" presetID="5" presetClass="entr" presetSubtype="10" fill="hold" grpId="0"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checkerboard(across)">
                                      <p:cBhvr>
                                        <p:cTn id="10"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6" grpId="0">
        <p:bldAsOne/>
      </p:bldGraphic>
      <p:bldP spid="34820"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Content Placeholder 6" descr="untitled-1.bmp"/>
          <p:cNvPicPr>
            <a:picLocks noGrp="1" noChangeAspect="1"/>
          </p:cNvPicPr>
          <p:nvPr>
            <p:ph idx="1"/>
          </p:nvPr>
        </p:nvPicPr>
        <p:blipFill>
          <a:blip r:embed="rId2"/>
          <a:srcRect/>
          <a:stretch>
            <a:fillRect/>
          </a:stretch>
        </p:blipFill>
        <p:spPr>
          <a:xfrm>
            <a:off x="1558925" y="1600200"/>
            <a:ext cx="5984875" cy="4484688"/>
          </a:xfrm>
        </p:spPr>
      </p:pic>
      <p:sp>
        <p:nvSpPr>
          <p:cNvPr id="5" name="Rectangle 3"/>
          <p:cNvSpPr>
            <a:spLocks noGrp="1" noChangeArrowheads="1"/>
          </p:cNvSpPr>
          <p:nvPr>
            <p:ph type="title"/>
          </p:nvPr>
        </p:nvSpPr>
        <p:spPr>
          <a:xfrm>
            <a:off x="457200" y="152400"/>
            <a:ext cx="8077200" cy="865188"/>
          </a:xfrm>
        </p:spPr>
        <p:txBody>
          <a:bodyPr>
            <a:normAutofit fontScale="90000"/>
          </a:bodyPr>
          <a:lstStyle/>
          <a:p>
            <a:pPr eaLnBrk="1" hangingPunct="1"/>
            <a:r>
              <a:rPr lang="en-US" b="1" dirty="0" smtClean="0">
                <a:solidFill>
                  <a:srgbClr val="000066"/>
                </a:solidFill>
              </a:rPr>
              <a:t>Ansoff’s Product-Market Expansion Grid</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 presetClass="entr" presetSubtype="10"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checkerboard(across)">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checkerboard(across)">
                                      <p:cBhvr>
                                        <p:cTn id="12"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6865" name="Rectangle 2"/>
          <p:cNvSpPr>
            <a:spLocks noGrp="1" noChangeArrowheads="1"/>
          </p:cNvSpPr>
          <p:nvPr>
            <p:ph type="title"/>
          </p:nvPr>
        </p:nvSpPr>
        <p:spPr/>
        <p:txBody>
          <a:bodyPr>
            <a:normAutofit fontScale="90000"/>
          </a:bodyPr>
          <a:lstStyle/>
          <a:p>
            <a:r>
              <a:rPr lang="en-US" b="1" dirty="0" smtClean="0">
                <a:solidFill>
                  <a:srgbClr val="000066"/>
                </a:solidFill>
              </a:rPr>
              <a:t>Companywide Strategic Planning</a:t>
            </a:r>
          </a:p>
        </p:txBody>
      </p:sp>
      <p:sp>
        <p:nvSpPr>
          <p:cNvPr id="36866" name="Content Placeholder 8"/>
          <p:cNvSpPr>
            <a:spLocks noGrp="1"/>
          </p:cNvSpPr>
          <p:nvPr>
            <p:ph idx="1"/>
          </p:nvPr>
        </p:nvSpPr>
        <p:spPr>
          <a:xfrm>
            <a:off x="457200" y="2438400"/>
            <a:ext cx="7848600" cy="4114800"/>
          </a:xfrm>
        </p:spPr>
        <p:txBody>
          <a:bodyPr/>
          <a:lstStyle/>
          <a:p>
            <a:pPr>
              <a:lnSpc>
                <a:spcPct val="90000"/>
              </a:lnSpc>
              <a:buFontTx/>
              <a:buNone/>
            </a:pPr>
            <a:r>
              <a:rPr lang="en-US" sz="2700" b="1" dirty="0" smtClean="0"/>
              <a:t>Market penetration </a:t>
            </a:r>
            <a:r>
              <a:rPr lang="en-US" sz="2700" dirty="0" smtClean="0"/>
              <a:t>growth by increasing sales to current market segments without changing the product</a:t>
            </a:r>
          </a:p>
          <a:p>
            <a:pPr>
              <a:lnSpc>
                <a:spcPct val="90000"/>
              </a:lnSpc>
              <a:buFontTx/>
              <a:buNone/>
            </a:pPr>
            <a:r>
              <a:rPr lang="en-US" sz="2700" b="1" dirty="0" smtClean="0"/>
              <a:t>Market development </a:t>
            </a:r>
            <a:r>
              <a:rPr lang="en-US" sz="2700" dirty="0" smtClean="0"/>
              <a:t>growth by identifying and developing new market segments for current products</a:t>
            </a:r>
          </a:p>
          <a:p>
            <a:pPr>
              <a:lnSpc>
                <a:spcPct val="90000"/>
              </a:lnSpc>
            </a:pPr>
            <a:endParaRPr lang="en-US" sz="2700" dirty="0" smtClean="0"/>
          </a:p>
        </p:txBody>
      </p:sp>
      <p:sp>
        <p:nvSpPr>
          <p:cNvPr id="36867" name="Rectangle 3"/>
          <p:cNvSpPr>
            <a:spLocks noGrp="1" noChangeArrowheads="1"/>
          </p:cNvSpPr>
          <p:nvPr>
            <p:ph type="body" sz="quarter" idx="13"/>
          </p:nvPr>
        </p:nvSpPr>
        <p:spPr>
          <a:xfrm>
            <a:off x="228600" y="1295400"/>
            <a:ext cx="8686800" cy="990600"/>
          </a:xfrm>
        </p:spPr>
        <p:txBody>
          <a:bodyPr>
            <a:normAutofit/>
          </a:bodyPr>
          <a:lstStyle/>
          <a:p>
            <a:pPr>
              <a:spcBef>
                <a:spcPct val="0"/>
              </a:spcBef>
            </a:pPr>
            <a:r>
              <a:rPr lang="en-US" dirty="0" smtClean="0"/>
              <a:t>Developing Strategies </a:t>
            </a:r>
          </a:p>
          <a:p>
            <a:pPr>
              <a:spcBef>
                <a:spcPct val="0"/>
              </a:spcBef>
            </a:pPr>
            <a:r>
              <a:rPr lang="en-US" dirty="0" smtClean="0"/>
              <a:t>for Growth and Downsizing</a:t>
            </a:r>
          </a:p>
          <a:p>
            <a:endParaRPr lang="en-US" dirty="0" smtClean="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36866">
                                            <p:txEl>
                                              <p:pRg st="0" end="0"/>
                                            </p:txEl>
                                          </p:spTgt>
                                        </p:tgtEl>
                                        <p:attrNameLst>
                                          <p:attrName>style.visibility</p:attrName>
                                        </p:attrNameLst>
                                      </p:cBhvr>
                                      <p:to>
                                        <p:strVal val="visible"/>
                                      </p:to>
                                    </p:set>
                                    <p:animEffect transition="in" filter="checkerboard(across)">
                                      <p:cBhvr>
                                        <p:cTn id="7" dur="500"/>
                                        <p:tgtEl>
                                          <p:spTgt spid="36866">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36866">
                                            <p:txEl>
                                              <p:pRg st="1" end="1"/>
                                            </p:txEl>
                                          </p:spTgt>
                                        </p:tgtEl>
                                        <p:attrNameLst>
                                          <p:attrName>style.visibility</p:attrName>
                                        </p:attrNameLst>
                                      </p:cBhvr>
                                      <p:to>
                                        <p:strVal val="visible"/>
                                      </p:to>
                                    </p:set>
                                    <p:animEffect transition="in" filter="checkerboard(across)">
                                      <p:cBhvr>
                                        <p:cTn id="12" dur="500"/>
                                        <p:tgtEl>
                                          <p:spTgt spid="36866">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866" grpId="0" build="p"/>
    </p:bldLst>
  </p:timing>
</p:sld>
</file>

<file path=ppt/slides/slide2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8913" name="Rectangle 2"/>
          <p:cNvSpPr>
            <a:spLocks noGrp="1" noChangeArrowheads="1"/>
          </p:cNvSpPr>
          <p:nvPr>
            <p:ph type="title"/>
          </p:nvPr>
        </p:nvSpPr>
        <p:spPr/>
        <p:txBody>
          <a:bodyPr>
            <a:normAutofit fontScale="90000"/>
          </a:bodyPr>
          <a:lstStyle/>
          <a:p>
            <a:r>
              <a:rPr lang="en-US" b="1" dirty="0" smtClean="0">
                <a:solidFill>
                  <a:srgbClr val="000066"/>
                </a:solidFill>
              </a:rPr>
              <a:t>Companywide Strategic Planning</a:t>
            </a:r>
          </a:p>
        </p:txBody>
      </p:sp>
      <p:sp>
        <p:nvSpPr>
          <p:cNvPr id="38914" name="Content Placeholder 6"/>
          <p:cNvSpPr>
            <a:spLocks noGrp="1"/>
          </p:cNvSpPr>
          <p:nvPr>
            <p:ph idx="1"/>
          </p:nvPr>
        </p:nvSpPr>
        <p:spPr>
          <a:xfrm>
            <a:off x="685800" y="2590800"/>
            <a:ext cx="7772400" cy="3810000"/>
          </a:xfrm>
        </p:spPr>
        <p:txBody>
          <a:bodyPr/>
          <a:lstStyle/>
          <a:p>
            <a:pPr>
              <a:buFontTx/>
              <a:buNone/>
            </a:pPr>
            <a:r>
              <a:rPr lang="en-US" b="1" dirty="0" smtClean="0"/>
              <a:t>Product development </a:t>
            </a:r>
            <a:r>
              <a:rPr lang="en-US" dirty="0" smtClean="0"/>
              <a:t>is a growth strategy that offers new or modified products to existing market segments</a:t>
            </a:r>
          </a:p>
          <a:p>
            <a:pPr>
              <a:buFontTx/>
              <a:buNone/>
            </a:pPr>
            <a:r>
              <a:rPr lang="en-US" b="1" dirty="0" smtClean="0"/>
              <a:t>Diversification </a:t>
            </a:r>
            <a:r>
              <a:rPr lang="en-US" dirty="0" smtClean="0"/>
              <a:t>is a growth strategy through starting up or acquiring businesses outside the company’s current products and markets</a:t>
            </a:r>
          </a:p>
          <a:p>
            <a:endParaRPr lang="en-US" dirty="0" smtClean="0"/>
          </a:p>
        </p:txBody>
      </p:sp>
      <p:sp>
        <p:nvSpPr>
          <p:cNvPr id="38915" name="Rectangle 3"/>
          <p:cNvSpPr>
            <a:spLocks noGrp="1" noChangeArrowheads="1"/>
          </p:cNvSpPr>
          <p:nvPr>
            <p:ph type="body" sz="quarter" idx="13"/>
          </p:nvPr>
        </p:nvSpPr>
        <p:spPr>
          <a:xfrm>
            <a:off x="914400" y="1219200"/>
            <a:ext cx="7162800" cy="990600"/>
          </a:xfrm>
        </p:spPr>
        <p:txBody>
          <a:bodyPr>
            <a:normAutofit/>
          </a:bodyPr>
          <a:lstStyle/>
          <a:p>
            <a:pPr>
              <a:spcBef>
                <a:spcPct val="0"/>
              </a:spcBef>
            </a:pPr>
            <a:r>
              <a:rPr lang="en-US" dirty="0" smtClean="0"/>
              <a:t>Developing Strategies </a:t>
            </a:r>
          </a:p>
          <a:p>
            <a:pPr>
              <a:spcBef>
                <a:spcPct val="0"/>
              </a:spcBef>
            </a:pPr>
            <a:r>
              <a:rPr lang="en-US" dirty="0" smtClean="0"/>
              <a:t>for Growth and Downsizing</a:t>
            </a:r>
          </a:p>
          <a:p>
            <a:pPr>
              <a:spcBef>
                <a:spcPct val="0"/>
              </a:spcBef>
            </a:pPr>
            <a:endParaRPr lang="en-US" dirty="0" smtClean="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38914">
                                            <p:txEl>
                                              <p:pRg st="0" end="0"/>
                                            </p:txEl>
                                          </p:spTgt>
                                        </p:tgtEl>
                                        <p:attrNameLst>
                                          <p:attrName>style.visibility</p:attrName>
                                        </p:attrNameLst>
                                      </p:cBhvr>
                                      <p:to>
                                        <p:strVal val="visible"/>
                                      </p:to>
                                    </p:set>
                                    <p:animEffect transition="in" filter="checkerboard(across)">
                                      <p:cBhvr>
                                        <p:cTn id="7" dur="500"/>
                                        <p:tgtEl>
                                          <p:spTgt spid="3891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38914">
                                            <p:txEl>
                                              <p:pRg st="1" end="1"/>
                                            </p:txEl>
                                          </p:spTgt>
                                        </p:tgtEl>
                                        <p:attrNameLst>
                                          <p:attrName>style.visibility</p:attrName>
                                        </p:attrNameLst>
                                      </p:cBhvr>
                                      <p:to>
                                        <p:strVal val="visible"/>
                                      </p:to>
                                    </p:set>
                                    <p:animEffect transition="in" filter="checkerboard(across)">
                                      <p:cBhvr>
                                        <p:cTn id="12" dur="500"/>
                                        <p:tgtEl>
                                          <p:spTgt spid="38914">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914" grpId="0" build="p"/>
    </p:bldLst>
  </p:timing>
</p:sld>
</file>

<file path=ppt/slides/slide2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0961" name="Rectangle 2"/>
          <p:cNvSpPr>
            <a:spLocks noGrp="1" noChangeArrowheads="1"/>
          </p:cNvSpPr>
          <p:nvPr>
            <p:ph type="title"/>
          </p:nvPr>
        </p:nvSpPr>
        <p:spPr/>
        <p:txBody>
          <a:bodyPr>
            <a:normAutofit fontScale="90000"/>
          </a:bodyPr>
          <a:lstStyle/>
          <a:p>
            <a:r>
              <a:rPr lang="en-US" b="1" dirty="0" smtClean="0">
                <a:solidFill>
                  <a:srgbClr val="000066"/>
                </a:solidFill>
              </a:rPr>
              <a:t>Companywide Strategic Planning</a:t>
            </a:r>
          </a:p>
        </p:txBody>
      </p:sp>
      <p:sp>
        <p:nvSpPr>
          <p:cNvPr id="40962" name="Content Placeholder 3"/>
          <p:cNvSpPr>
            <a:spLocks noGrp="1"/>
          </p:cNvSpPr>
          <p:nvPr>
            <p:ph idx="1"/>
          </p:nvPr>
        </p:nvSpPr>
        <p:spPr>
          <a:xfrm>
            <a:off x="685800" y="2667000"/>
            <a:ext cx="7772400" cy="2743200"/>
          </a:xfrm>
        </p:spPr>
        <p:txBody>
          <a:bodyPr/>
          <a:lstStyle/>
          <a:p>
            <a:pPr>
              <a:buFontTx/>
              <a:buNone/>
            </a:pPr>
            <a:r>
              <a:rPr lang="en-US" b="1" dirty="0" smtClean="0"/>
              <a:t>Downsizing </a:t>
            </a:r>
            <a:r>
              <a:rPr lang="en-US" dirty="0" smtClean="0"/>
              <a:t>prune, harvest or divest businesses that are unprofitable or that no longer fit the strategy</a:t>
            </a:r>
          </a:p>
          <a:p>
            <a:endParaRPr lang="en-US" dirty="0" smtClean="0"/>
          </a:p>
        </p:txBody>
      </p:sp>
      <p:sp>
        <p:nvSpPr>
          <p:cNvPr id="40963" name="Rectangle 3"/>
          <p:cNvSpPr>
            <a:spLocks noGrp="1" noChangeArrowheads="1"/>
          </p:cNvSpPr>
          <p:nvPr>
            <p:ph type="body" sz="quarter" idx="13"/>
          </p:nvPr>
        </p:nvSpPr>
        <p:spPr>
          <a:xfrm>
            <a:off x="914400" y="1371600"/>
            <a:ext cx="7162800" cy="990600"/>
          </a:xfrm>
        </p:spPr>
        <p:txBody>
          <a:bodyPr>
            <a:normAutofit/>
          </a:bodyPr>
          <a:lstStyle/>
          <a:p>
            <a:pPr>
              <a:spcBef>
                <a:spcPct val="0"/>
              </a:spcBef>
            </a:pPr>
            <a:r>
              <a:rPr lang="en-US" dirty="0" smtClean="0"/>
              <a:t>Developing Strategies </a:t>
            </a:r>
          </a:p>
          <a:p>
            <a:pPr>
              <a:spcBef>
                <a:spcPct val="0"/>
              </a:spcBef>
            </a:pPr>
            <a:r>
              <a:rPr lang="en-US" dirty="0" smtClean="0"/>
              <a:t>for Growth and Downsizing</a:t>
            </a:r>
          </a:p>
          <a:p>
            <a:pPr>
              <a:spcBef>
                <a:spcPct val="0"/>
              </a:spcBef>
            </a:pPr>
            <a:endParaRPr lang="en-US" dirty="0" smtClean="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40962">
                                            <p:txEl>
                                              <p:pRg st="0" end="0"/>
                                            </p:txEl>
                                          </p:spTgt>
                                        </p:tgtEl>
                                        <p:attrNameLst>
                                          <p:attrName>style.visibility</p:attrName>
                                        </p:attrNameLst>
                                      </p:cBhvr>
                                      <p:to>
                                        <p:strVal val="visible"/>
                                      </p:to>
                                    </p:set>
                                    <p:animEffect transition="in" filter="checkerboard(across)">
                                      <p:cBhvr>
                                        <p:cTn id="7" dur="500"/>
                                        <p:tgtEl>
                                          <p:spTgt spid="40962">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962" grpId="0" build="p"/>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7" name="Rectangle 2"/>
          <p:cNvSpPr>
            <a:spLocks noGrp="1" noChangeArrowheads="1"/>
          </p:cNvSpPr>
          <p:nvPr>
            <p:ph type="title"/>
          </p:nvPr>
        </p:nvSpPr>
        <p:spPr>
          <a:xfrm>
            <a:off x="457200" y="277813"/>
            <a:ext cx="8077200" cy="865187"/>
          </a:xfrm>
        </p:spPr>
        <p:txBody>
          <a:bodyPr>
            <a:normAutofit/>
          </a:bodyPr>
          <a:lstStyle/>
          <a:p>
            <a:pPr eaLnBrk="1" hangingPunct="1"/>
            <a:r>
              <a:rPr lang="en-US" sz="4000" b="1" dirty="0" smtClean="0">
                <a:solidFill>
                  <a:srgbClr val="000066"/>
                </a:solidFill>
              </a:rPr>
              <a:t>What is the Value Chain?</a:t>
            </a:r>
          </a:p>
        </p:txBody>
      </p:sp>
      <p:sp>
        <p:nvSpPr>
          <p:cNvPr id="6148" name="Rectangle 3"/>
          <p:cNvSpPr>
            <a:spLocks noGrp="1" noChangeArrowheads="1"/>
          </p:cNvSpPr>
          <p:nvPr>
            <p:ph type="body" idx="1"/>
          </p:nvPr>
        </p:nvSpPr>
        <p:spPr>
          <a:xfrm>
            <a:off x="457200" y="2133600"/>
            <a:ext cx="8229600" cy="2971800"/>
          </a:xfrm>
        </p:spPr>
        <p:txBody>
          <a:bodyPr>
            <a:normAutofit lnSpcReduction="10000"/>
          </a:bodyPr>
          <a:lstStyle/>
          <a:p>
            <a:pPr indent="-52388" algn="ctr" eaLnBrk="1" hangingPunct="1">
              <a:buFontTx/>
              <a:buNone/>
            </a:pPr>
            <a:r>
              <a:rPr lang="en-US" b="0" dirty="0" smtClean="0"/>
              <a:t>The value chain is a tool for identifying ways to create more customer value because every firm is a synthesis of primary and support activities performed to design, produce, market, deliver, and support its product. </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 presetClass="entr" presetSubtype="10" fill="hold" grpId="0" nodeType="withEffect">
                                  <p:stCondLst>
                                    <p:cond delay="0"/>
                                  </p:stCondLst>
                                  <p:childTnLst>
                                    <p:set>
                                      <p:cBhvr>
                                        <p:cTn id="6" dur="1" fill="hold">
                                          <p:stCondLst>
                                            <p:cond delay="0"/>
                                          </p:stCondLst>
                                        </p:cTn>
                                        <p:tgtEl>
                                          <p:spTgt spid="6147"/>
                                        </p:tgtEl>
                                        <p:attrNameLst>
                                          <p:attrName>style.visibility</p:attrName>
                                        </p:attrNameLst>
                                      </p:cBhvr>
                                      <p:to>
                                        <p:strVal val="visible"/>
                                      </p:to>
                                    </p:set>
                                    <p:animEffect transition="in" filter="checkerboard(across)">
                                      <p:cBhvr>
                                        <p:cTn id="7" dur="500"/>
                                        <p:tgtEl>
                                          <p:spTgt spid="6147"/>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nodeType="clickEffect">
                                  <p:stCondLst>
                                    <p:cond delay="0"/>
                                  </p:stCondLst>
                                  <p:childTnLst>
                                    <p:set>
                                      <p:cBhvr>
                                        <p:cTn id="11" dur="1" fill="hold">
                                          <p:stCondLst>
                                            <p:cond delay="0"/>
                                          </p:stCondLst>
                                        </p:cTn>
                                        <p:tgtEl>
                                          <p:spTgt spid="6148">
                                            <p:txEl>
                                              <p:pRg st="0" end="0"/>
                                            </p:txEl>
                                          </p:spTgt>
                                        </p:tgtEl>
                                        <p:attrNameLst>
                                          <p:attrName>style.visibility</p:attrName>
                                        </p:attrNameLst>
                                      </p:cBhvr>
                                      <p:to>
                                        <p:strVal val="visible"/>
                                      </p:to>
                                    </p:set>
                                    <p:animEffect transition="in" filter="checkerboard(across)">
                                      <p:cBhvr>
                                        <p:cTn id="12" dur="500"/>
                                        <p:tgtEl>
                                          <p:spTgt spid="6148">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47"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le 1"/>
          <p:cNvSpPr>
            <a:spLocks noGrp="1"/>
          </p:cNvSpPr>
          <p:nvPr>
            <p:ph type="title"/>
          </p:nvPr>
        </p:nvSpPr>
        <p:spPr/>
        <p:txBody>
          <a:bodyPr/>
          <a:lstStyle/>
          <a:p>
            <a:pPr eaLnBrk="1" hangingPunct="1"/>
            <a:r>
              <a:rPr lang="en-US" b="1" dirty="0" smtClean="0">
                <a:solidFill>
                  <a:srgbClr val="000066"/>
                </a:solidFill>
              </a:rPr>
              <a:t>Value Chain Analysis</a:t>
            </a:r>
          </a:p>
        </p:txBody>
      </p:sp>
      <p:sp>
        <p:nvSpPr>
          <p:cNvPr id="4" name="Title 1"/>
          <p:cNvSpPr txBox="1">
            <a:spLocks/>
          </p:cNvSpPr>
          <p:nvPr/>
        </p:nvSpPr>
        <p:spPr bwMode="auto">
          <a:xfrm>
            <a:off x="533400" y="2133600"/>
            <a:ext cx="8382000" cy="2209800"/>
          </a:xfrm>
          <a:prstGeom prst="rect">
            <a:avLst/>
          </a:prstGeom>
          <a:noFill/>
          <a:ln w="9525">
            <a:noFill/>
            <a:miter lim="800000"/>
            <a:headEnd/>
            <a:tailEnd/>
          </a:ln>
        </p:spPr>
        <p:txBody>
          <a:bodyPr anchor="ctr"/>
          <a:lstStyle/>
          <a:p>
            <a:pPr algn="ctr">
              <a:defRPr/>
            </a:pPr>
            <a:r>
              <a:rPr lang="en-US" sz="3200" dirty="0">
                <a:latin typeface="+mn-lt"/>
              </a:rPr>
              <a:t>The way in which primary and support activities are combined in providing goods and services and increasing profit margins.</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 presetClass="entr" presetSubtype="10" fill="hold" grpId="0" nodeType="withEffect">
                                  <p:stCondLst>
                                    <p:cond delay="0"/>
                                  </p:stCondLst>
                                  <p:childTnLst>
                                    <p:set>
                                      <p:cBhvr>
                                        <p:cTn id="6" dur="1" fill="hold">
                                          <p:stCondLst>
                                            <p:cond delay="0"/>
                                          </p:stCondLst>
                                        </p:cTn>
                                        <p:tgtEl>
                                          <p:spTgt spid="7170"/>
                                        </p:tgtEl>
                                        <p:attrNameLst>
                                          <p:attrName>style.visibility</p:attrName>
                                        </p:attrNameLst>
                                      </p:cBhvr>
                                      <p:to>
                                        <p:strVal val="visible"/>
                                      </p:to>
                                    </p:set>
                                    <p:animEffect transition="in" filter="checkerboard(across)">
                                      <p:cBhvr>
                                        <p:cTn id="7" dur="500"/>
                                        <p:tgtEl>
                                          <p:spTgt spid="7170"/>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checkerboard(across)">
                                      <p:cBhvr>
                                        <p:cTn id="12"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70" grpId="0"/>
      <p:bldP spid="4"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ChangeArrowheads="1"/>
          </p:cNvSpPr>
          <p:nvPr/>
        </p:nvSpPr>
        <p:spPr bwMode="auto">
          <a:xfrm>
            <a:off x="76200" y="2089150"/>
            <a:ext cx="1143000" cy="582613"/>
          </a:xfrm>
          <a:prstGeom prst="rect">
            <a:avLst/>
          </a:prstGeom>
          <a:noFill/>
          <a:ln w="12700">
            <a:noFill/>
            <a:miter lim="800000"/>
            <a:headEnd/>
            <a:tailEnd/>
          </a:ln>
        </p:spPr>
        <p:txBody>
          <a:bodyPr lIns="90488" tIns="44450" rIns="90488" bIns="44450">
            <a:spAutoFit/>
          </a:bodyPr>
          <a:lstStyle/>
          <a:p>
            <a:pPr algn="ctr"/>
            <a:r>
              <a:rPr lang="en-US" sz="1600" b="1" dirty="0">
                <a:solidFill>
                  <a:srgbClr val="000066"/>
                </a:solidFill>
              </a:rPr>
              <a:t>Support</a:t>
            </a:r>
          </a:p>
          <a:p>
            <a:pPr algn="ctr"/>
            <a:r>
              <a:rPr lang="en-US" sz="1600" b="1" dirty="0">
                <a:solidFill>
                  <a:srgbClr val="000066"/>
                </a:solidFill>
              </a:rPr>
              <a:t>Activities</a:t>
            </a:r>
            <a:endParaRPr lang="en-US" b="1" dirty="0">
              <a:solidFill>
                <a:srgbClr val="000066"/>
              </a:solidFill>
            </a:endParaRPr>
          </a:p>
        </p:txBody>
      </p:sp>
      <p:sp>
        <p:nvSpPr>
          <p:cNvPr id="14339" name="Line 3"/>
          <p:cNvSpPr>
            <a:spLocks noChangeShapeType="1"/>
          </p:cNvSpPr>
          <p:nvPr/>
        </p:nvSpPr>
        <p:spPr bwMode="auto">
          <a:xfrm>
            <a:off x="688975" y="1350963"/>
            <a:ext cx="0" cy="782637"/>
          </a:xfrm>
          <a:prstGeom prst="line">
            <a:avLst/>
          </a:prstGeom>
          <a:noFill/>
          <a:ln w="12700">
            <a:solidFill>
              <a:schemeClr val="tx1"/>
            </a:solidFill>
            <a:round/>
            <a:headEnd type="triangle" w="med" len="med"/>
            <a:tailEnd/>
          </a:ln>
        </p:spPr>
        <p:txBody>
          <a:bodyPr wrap="none" anchor="ctr"/>
          <a:lstStyle/>
          <a:p>
            <a:endParaRPr lang="en-US" dirty="0"/>
          </a:p>
        </p:txBody>
      </p:sp>
      <p:sp>
        <p:nvSpPr>
          <p:cNvPr id="14340" name="Line 4"/>
          <p:cNvSpPr>
            <a:spLocks noChangeShapeType="1"/>
          </p:cNvSpPr>
          <p:nvPr/>
        </p:nvSpPr>
        <p:spPr bwMode="auto">
          <a:xfrm flipV="1">
            <a:off x="688975" y="2667000"/>
            <a:ext cx="0" cy="884238"/>
          </a:xfrm>
          <a:prstGeom prst="line">
            <a:avLst/>
          </a:prstGeom>
          <a:noFill/>
          <a:ln w="12700">
            <a:solidFill>
              <a:schemeClr val="tx1"/>
            </a:solidFill>
            <a:round/>
            <a:headEnd type="triangle" w="med" len="med"/>
            <a:tailEnd/>
          </a:ln>
        </p:spPr>
        <p:txBody>
          <a:bodyPr wrap="none" anchor="ctr"/>
          <a:lstStyle/>
          <a:p>
            <a:endParaRPr lang="en-US" dirty="0"/>
          </a:p>
        </p:txBody>
      </p:sp>
      <p:sp>
        <p:nvSpPr>
          <p:cNvPr id="14341" name="Rectangle 5"/>
          <p:cNvSpPr>
            <a:spLocks noChangeArrowheads="1"/>
          </p:cNvSpPr>
          <p:nvPr/>
        </p:nvSpPr>
        <p:spPr bwMode="auto">
          <a:xfrm>
            <a:off x="2562225" y="6392863"/>
            <a:ext cx="1911350" cy="336550"/>
          </a:xfrm>
          <a:prstGeom prst="rect">
            <a:avLst/>
          </a:prstGeom>
          <a:noFill/>
          <a:ln w="12700">
            <a:noFill/>
            <a:miter lim="800000"/>
            <a:headEnd/>
            <a:tailEnd/>
          </a:ln>
        </p:spPr>
        <p:txBody>
          <a:bodyPr wrap="none" lIns="90488" tIns="44450" rIns="90488" bIns="44450">
            <a:spAutoFit/>
          </a:bodyPr>
          <a:lstStyle/>
          <a:p>
            <a:pPr algn="ctr"/>
            <a:r>
              <a:rPr lang="en-US" sz="1600" b="1" dirty="0">
                <a:solidFill>
                  <a:srgbClr val="000066"/>
                </a:solidFill>
              </a:rPr>
              <a:t>Primary Activities</a:t>
            </a:r>
          </a:p>
        </p:txBody>
      </p:sp>
      <p:sp>
        <p:nvSpPr>
          <p:cNvPr id="14342" name="Line 6"/>
          <p:cNvSpPr>
            <a:spLocks noChangeShapeType="1"/>
          </p:cNvSpPr>
          <p:nvPr/>
        </p:nvSpPr>
        <p:spPr bwMode="auto">
          <a:xfrm>
            <a:off x="1252538" y="6589713"/>
            <a:ext cx="1239837" cy="0"/>
          </a:xfrm>
          <a:prstGeom prst="line">
            <a:avLst/>
          </a:prstGeom>
          <a:noFill/>
          <a:ln w="12700">
            <a:solidFill>
              <a:schemeClr val="tx1"/>
            </a:solidFill>
            <a:round/>
            <a:headEnd type="triangle" w="med" len="med"/>
            <a:tailEnd/>
          </a:ln>
        </p:spPr>
        <p:txBody>
          <a:bodyPr wrap="none" anchor="ctr"/>
          <a:lstStyle/>
          <a:p>
            <a:endParaRPr lang="en-US" dirty="0"/>
          </a:p>
        </p:txBody>
      </p:sp>
      <p:sp>
        <p:nvSpPr>
          <p:cNvPr id="14343" name="Line 7"/>
          <p:cNvSpPr>
            <a:spLocks noChangeShapeType="1"/>
          </p:cNvSpPr>
          <p:nvPr/>
        </p:nvSpPr>
        <p:spPr bwMode="auto">
          <a:xfrm flipH="1">
            <a:off x="4706938" y="6589713"/>
            <a:ext cx="1341437" cy="0"/>
          </a:xfrm>
          <a:prstGeom prst="line">
            <a:avLst/>
          </a:prstGeom>
          <a:noFill/>
          <a:ln w="12700">
            <a:solidFill>
              <a:schemeClr val="tx1"/>
            </a:solidFill>
            <a:round/>
            <a:headEnd type="triangle" w="med" len="med"/>
            <a:tailEnd/>
          </a:ln>
        </p:spPr>
        <p:txBody>
          <a:bodyPr wrap="none" anchor="ctr"/>
          <a:lstStyle/>
          <a:p>
            <a:endParaRPr lang="en-US" dirty="0"/>
          </a:p>
        </p:txBody>
      </p:sp>
      <p:sp>
        <p:nvSpPr>
          <p:cNvPr id="188424" name="Rectangle 8"/>
          <p:cNvSpPr>
            <a:spLocks noChangeArrowheads="1"/>
          </p:cNvSpPr>
          <p:nvPr/>
        </p:nvSpPr>
        <p:spPr bwMode="auto">
          <a:xfrm>
            <a:off x="522288" y="0"/>
            <a:ext cx="8166100" cy="698500"/>
          </a:xfrm>
          <a:prstGeom prst="rect">
            <a:avLst/>
          </a:prstGeom>
          <a:noFill/>
          <a:ln w="12700">
            <a:noFill/>
            <a:miter lim="800000"/>
            <a:headEnd/>
            <a:tailEnd/>
          </a:ln>
          <a:effectLst>
            <a:outerShdw dist="17961" dir="2700000" algn="ctr" rotWithShape="0">
              <a:schemeClr val="bg2"/>
            </a:outerShdw>
          </a:effectLst>
        </p:spPr>
        <p:txBody>
          <a:bodyPr lIns="90488" tIns="44450" rIns="90488" bIns="44450">
            <a:spAutoFit/>
          </a:bodyPr>
          <a:lstStyle/>
          <a:p>
            <a:pPr algn="ctr">
              <a:defRPr/>
            </a:pPr>
            <a:r>
              <a:rPr lang="en-US" sz="4000" b="1" dirty="0">
                <a:solidFill>
                  <a:srgbClr val="CC0066"/>
                </a:solidFill>
              </a:rPr>
              <a:t>Value Chain Analysis</a:t>
            </a:r>
          </a:p>
        </p:txBody>
      </p:sp>
      <p:sp>
        <p:nvSpPr>
          <p:cNvPr id="14345" name="Freeform 9"/>
          <p:cNvSpPr>
            <a:spLocks/>
          </p:cNvSpPr>
          <p:nvPr/>
        </p:nvSpPr>
        <p:spPr bwMode="auto">
          <a:xfrm>
            <a:off x="1158875" y="1143000"/>
            <a:ext cx="5183188" cy="611188"/>
          </a:xfrm>
          <a:custGeom>
            <a:avLst/>
            <a:gdLst>
              <a:gd name="T0" fmla="*/ 0 w 3265"/>
              <a:gd name="T1" fmla="*/ 0 h 385"/>
              <a:gd name="T2" fmla="*/ 0 w 3265"/>
              <a:gd name="T3" fmla="*/ 2147483647 h 385"/>
              <a:gd name="T4" fmla="*/ 2147483647 w 3265"/>
              <a:gd name="T5" fmla="*/ 2147483647 h 385"/>
              <a:gd name="T6" fmla="*/ 2147483647 w 3265"/>
              <a:gd name="T7" fmla="*/ 0 h 385"/>
              <a:gd name="T8" fmla="*/ 0 w 3265"/>
              <a:gd name="T9" fmla="*/ 0 h 385"/>
              <a:gd name="T10" fmla="*/ 0 60000 65536"/>
              <a:gd name="T11" fmla="*/ 0 60000 65536"/>
              <a:gd name="T12" fmla="*/ 0 60000 65536"/>
              <a:gd name="T13" fmla="*/ 0 60000 65536"/>
              <a:gd name="T14" fmla="*/ 0 60000 65536"/>
              <a:gd name="T15" fmla="*/ 0 w 3265"/>
              <a:gd name="T16" fmla="*/ 0 h 385"/>
              <a:gd name="T17" fmla="*/ 3265 w 3265"/>
              <a:gd name="T18" fmla="*/ 385 h 385"/>
            </a:gdLst>
            <a:ahLst/>
            <a:cxnLst>
              <a:cxn ang="T10">
                <a:pos x="T0" y="T1"/>
              </a:cxn>
              <a:cxn ang="T11">
                <a:pos x="T2" y="T3"/>
              </a:cxn>
              <a:cxn ang="T12">
                <a:pos x="T4" y="T5"/>
              </a:cxn>
              <a:cxn ang="T13">
                <a:pos x="T6" y="T7"/>
              </a:cxn>
              <a:cxn ang="T14">
                <a:pos x="T8" y="T9"/>
              </a:cxn>
            </a:cxnLst>
            <a:rect l="T15" t="T16" r="T17" b="T18"/>
            <a:pathLst>
              <a:path w="3265" h="385">
                <a:moveTo>
                  <a:pt x="0" y="0"/>
                </a:moveTo>
                <a:lnTo>
                  <a:pt x="0" y="384"/>
                </a:lnTo>
                <a:lnTo>
                  <a:pt x="3264" y="384"/>
                </a:lnTo>
                <a:lnTo>
                  <a:pt x="2880" y="0"/>
                </a:lnTo>
                <a:lnTo>
                  <a:pt x="0" y="0"/>
                </a:lnTo>
              </a:path>
            </a:pathLst>
          </a:custGeom>
          <a:solidFill>
            <a:srgbClr val="009999"/>
          </a:solidFill>
          <a:ln w="25400" cap="rnd">
            <a:solidFill>
              <a:schemeClr val="tx1"/>
            </a:solidFill>
            <a:round/>
            <a:headEnd/>
            <a:tailEnd/>
          </a:ln>
        </p:spPr>
        <p:txBody>
          <a:bodyPr/>
          <a:lstStyle/>
          <a:p>
            <a:endParaRPr lang="en-US" dirty="0"/>
          </a:p>
        </p:txBody>
      </p:sp>
      <p:sp>
        <p:nvSpPr>
          <p:cNvPr id="14346" name="Freeform 10"/>
          <p:cNvSpPr>
            <a:spLocks/>
          </p:cNvSpPr>
          <p:nvPr/>
        </p:nvSpPr>
        <p:spPr bwMode="auto">
          <a:xfrm>
            <a:off x="1158875" y="2438400"/>
            <a:ext cx="6554788" cy="687388"/>
          </a:xfrm>
          <a:custGeom>
            <a:avLst/>
            <a:gdLst>
              <a:gd name="T0" fmla="*/ 0 w 4129"/>
              <a:gd name="T1" fmla="*/ 0 h 433"/>
              <a:gd name="T2" fmla="*/ 0 w 4129"/>
              <a:gd name="T3" fmla="*/ 2147483647 h 433"/>
              <a:gd name="T4" fmla="*/ 2147483647 w 4129"/>
              <a:gd name="T5" fmla="*/ 2147483647 h 433"/>
              <a:gd name="T6" fmla="*/ 2147483647 w 4129"/>
              <a:gd name="T7" fmla="*/ 0 h 433"/>
              <a:gd name="T8" fmla="*/ 0 w 4129"/>
              <a:gd name="T9" fmla="*/ 0 h 433"/>
              <a:gd name="T10" fmla="*/ 0 60000 65536"/>
              <a:gd name="T11" fmla="*/ 0 60000 65536"/>
              <a:gd name="T12" fmla="*/ 0 60000 65536"/>
              <a:gd name="T13" fmla="*/ 0 60000 65536"/>
              <a:gd name="T14" fmla="*/ 0 60000 65536"/>
              <a:gd name="T15" fmla="*/ 0 w 4129"/>
              <a:gd name="T16" fmla="*/ 0 h 433"/>
              <a:gd name="T17" fmla="*/ 4129 w 4129"/>
              <a:gd name="T18" fmla="*/ 433 h 433"/>
            </a:gdLst>
            <a:ahLst/>
            <a:cxnLst>
              <a:cxn ang="T10">
                <a:pos x="T0" y="T1"/>
              </a:cxn>
              <a:cxn ang="T11">
                <a:pos x="T2" y="T3"/>
              </a:cxn>
              <a:cxn ang="T12">
                <a:pos x="T4" y="T5"/>
              </a:cxn>
              <a:cxn ang="T13">
                <a:pos x="T6" y="T7"/>
              </a:cxn>
              <a:cxn ang="T14">
                <a:pos x="T8" y="T9"/>
              </a:cxn>
            </a:cxnLst>
            <a:rect l="T15" t="T16" r="T17" b="T18"/>
            <a:pathLst>
              <a:path w="4129" h="433">
                <a:moveTo>
                  <a:pt x="0" y="0"/>
                </a:moveTo>
                <a:lnTo>
                  <a:pt x="0" y="432"/>
                </a:lnTo>
                <a:lnTo>
                  <a:pt x="4128" y="432"/>
                </a:lnTo>
                <a:lnTo>
                  <a:pt x="3696" y="0"/>
                </a:lnTo>
                <a:lnTo>
                  <a:pt x="0" y="0"/>
                </a:lnTo>
              </a:path>
            </a:pathLst>
          </a:custGeom>
          <a:solidFill>
            <a:srgbClr val="009999"/>
          </a:solidFill>
          <a:ln w="25400" cap="rnd">
            <a:solidFill>
              <a:schemeClr val="tx1"/>
            </a:solidFill>
            <a:round/>
            <a:headEnd/>
            <a:tailEnd/>
          </a:ln>
        </p:spPr>
        <p:txBody>
          <a:bodyPr/>
          <a:lstStyle/>
          <a:p>
            <a:endParaRPr lang="en-US" dirty="0"/>
          </a:p>
        </p:txBody>
      </p:sp>
      <p:sp>
        <p:nvSpPr>
          <p:cNvPr id="14347" name="Freeform 11"/>
          <p:cNvSpPr>
            <a:spLocks/>
          </p:cNvSpPr>
          <p:nvPr/>
        </p:nvSpPr>
        <p:spPr bwMode="auto">
          <a:xfrm>
            <a:off x="1158875" y="1752600"/>
            <a:ext cx="5868988" cy="687388"/>
          </a:xfrm>
          <a:custGeom>
            <a:avLst/>
            <a:gdLst>
              <a:gd name="T0" fmla="*/ 0 w 3697"/>
              <a:gd name="T1" fmla="*/ 0 h 433"/>
              <a:gd name="T2" fmla="*/ 0 w 3697"/>
              <a:gd name="T3" fmla="*/ 2147483647 h 433"/>
              <a:gd name="T4" fmla="*/ 2147483647 w 3697"/>
              <a:gd name="T5" fmla="*/ 2147483647 h 433"/>
              <a:gd name="T6" fmla="*/ 2147483647 w 3697"/>
              <a:gd name="T7" fmla="*/ 0 h 433"/>
              <a:gd name="T8" fmla="*/ 0 w 3697"/>
              <a:gd name="T9" fmla="*/ 0 h 433"/>
              <a:gd name="T10" fmla="*/ 0 60000 65536"/>
              <a:gd name="T11" fmla="*/ 0 60000 65536"/>
              <a:gd name="T12" fmla="*/ 0 60000 65536"/>
              <a:gd name="T13" fmla="*/ 0 60000 65536"/>
              <a:gd name="T14" fmla="*/ 0 60000 65536"/>
              <a:gd name="T15" fmla="*/ 0 w 3697"/>
              <a:gd name="T16" fmla="*/ 0 h 433"/>
              <a:gd name="T17" fmla="*/ 3697 w 3697"/>
              <a:gd name="T18" fmla="*/ 433 h 433"/>
            </a:gdLst>
            <a:ahLst/>
            <a:cxnLst>
              <a:cxn ang="T10">
                <a:pos x="T0" y="T1"/>
              </a:cxn>
              <a:cxn ang="T11">
                <a:pos x="T2" y="T3"/>
              </a:cxn>
              <a:cxn ang="T12">
                <a:pos x="T4" y="T5"/>
              </a:cxn>
              <a:cxn ang="T13">
                <a:pos x="T6" y="T7"/>
              </a:cxn>
              <a:cxn ang="T14">
                <a:pos x="T8" y="T9"/>
              </a:cxn>
            </a:cxnLst>
            <a:rect l="T15" t="T16" r="T17" b="T18"/>
            <a:pathLst>
              <a:path w="3697" h="433">
                <a:moveTo>
                  <a:pt x="0" y="0"/>
                </a:moveTo>
                <a:lnTo>
                  <a:pt x="0" y="432"/>
                </a:lnTo>
                <a:lnTo>
                  <a:pt x="3696" y="432"/>
                </a:lnTo>
                <a:lnTo>
                  <a:pt x="3264" y="0"/>
                </a:lnTo>
                <a:lnTo>
                  <a:pt x="0" y="0"/>
                </a:lnTo>
              </a:path>
            </a:pathLst>
          </a:custGeom>
          <a:solidFill>
            <a:srgbClr val="009999"/>
          </a:solidFill>
          <a:ln w="25400" cap="rnd">
            <a:solidFill>
              <a:schemeClr val="tx1"/>
            </a:solidFill>
            <a:round/>
            <a:headEnd/>
            <a:tailEnd/>
          </a:ln>
        </p:spPr>
        <p:txBody>
          <a:bodyPr/>
          <a:lstStyle/>
          <a:p>
            <a:endParaRPr lang="en-US" dirty="0"/>
          </a:p>
        </p:txBody>
      </p:sp>
      <p:sp>
        <p:nvSpPr>
          <p:cNvPr id="14348" name="Freeform 12"/>
          <p:cNvSpPr>
            <a:spLocks/>
          </p:cNvSpPr>
          <p:nvPr/>
        </p:nvSpPr>
        <p:spPr bwMode="auto">
          <a:xfrm>
            <a:off x="1158875" y="3124200"/>
            <a:ext cx="7164388" cy="611188"/>
          </a:xfrm>
          <a:custGeom>
            <a:avLst/>
            <a:gdLst>
              <a:gd name="T0" fmla="*/ 0 w 4513"/>
              <a:gd name="T1" fmla="*/ 0 h 385"/>
              <a:gd name="T2" fmla="*/ 0 w 4513"/>
              <a:gd name="T3" fmla="*/ 2147483647 h 385"/>
              <a:gd name="T4" fmla="*/ 2147483647 w 4513"/>
              <a:gd name="T5" fmla="*/ 2147483647 h 385"/>
              <a:gd name="T6" fmla="*/ 2147483647 w 4513"/>
              <a:gd name="T7" fmla="*/ 0 h 385"/>
              <a:gd name="T8" fmla="*/ 0 w 4513"/>
              <a:gd name="T9" fmla="*/ 0 h 385"/>
              <a:gd name="T10" fmla="*/ 0 60000 65536"/>
              <a:gd name="T11" fmla="*/ 0 60000 65536"/>
              <a:gd name="T12" fmla="*/ 0 60000 65536"/>
              <a:gd name="T13" fmla="*/ 0 60000 65536"/>
              <a:gd name="T14" fmla="*/ 0 60000 65536"/>
              <a:gd name="T15" fmla="*/ 0 w 4513"/>
              <a:gd name="T16" fmla="*/ 0 h 385"/>
              <a:gd name="T17" fmla="*/ 4513 w 4513"/>
              <a:gd name="T18" fmla="*/ 385 h 385"/>
            </a:gdLst>
            <a:ahLst/>
            <a:cxnLst>
              <a:cxn ang="T10">
                <a:pos x="T0" y="T1"/>
              </a:cxn>
              <a:cxn ang="T11">
                <a:pos x="T2" y="T3"/>
              </a:cxn>
              <a:cxn ang="T12">
                <a:pos x="T4" y="T5"/>
              </a:cxn>
              <a:cxn ang="T13">
                <a:pos x="T6" y="T7"/>
              </a:cxn>
              <a:cxn ang="T14">
                <a:pos x="T8" y="T9"/>
              </a:cxn>
            </a:cxnLst>
            <a:rect l="T15" t="T16" r="T17" b="T18"/>
            <a:pathLst>
              <a:path w="4513" h="385">
                <a:moveTo>
                  <a:pt x="0" y="0"/>
                </a:moveTo>
                <a:lnTo>
                  <a:pt x="0" y="384"/>
                </a:lnTo>
                <a:lnTo>
                  <a:pt x="4512" y="384"/>
                </a:lnTo>
                <a:lnTo>
                  <a:pt x="4128" y="0"/>
                </a:lnTo>
                <a:lnTo>
                  <a:pt x="0" y="0"/>
                </a:lnTo>
              </a:path>
            </a:pathLst>
          </a:custGeom>
          <a:solidFill>
            <a:srgbClr val="009999"/>
          </a:solidFill>
          <a:ln w="25400" cap="rnd">
            <a:solidFill>
              <a:schemeClr val="tx1"/>
            </a:solidFill>
            <a:round/>
            <a:headEnd/>
            <a:tailEnd/>
          </a:ln>
        </p:spPr>
        <p:txBody>
          <a:bodyPr/>
          <a:lstStyle/>
          <a:p>
            <a:endParaRPr lang="en-US" dirty="0"/>
          </a:p>
        </p:txBody>
      </p:sp>
      <p:sp>
        <p:nvSpPr>
          <p:cNvPr id="14349" name="Rectangle 13"/>
          <p:cNvSpPr>
            <a:spLocks noChangeArrowheads="1"/>
          </p:cNvSpPr>
          <p:nvPr/>
        </p:nvSpPr>
        <p:spPr bwMode="auto">
          <a:xfrm>
            <a:off x="1158875" y="3746500"/>
            <a:ext cx="1270000" cy="2565400"/>
          </a:xfrm>
          <a:prstGeom prst="rect">
            <a:avLst/>
          </a:prstGeom>
          <a:solidFill>
            <a:srgbClr val="009999"/>
          </a:solidFill>
          <a:ln w="25400">
            <a:solidFill>
              <a:schemeClr val="tx1"/>
            </a:solidFill>
            <a:miter lim="800000"/>
            <a:headEnd/>
            <a:tailEnd/>
          </a:ln>
        </p:spPr>
        <p:txBody>
          <a:bodyPr wrap="none" anchor="ctr"/>
          <a:lstStyle/>
          <a:p>
            <a:endParaRPr lang="en-US" dirty="0"/>
          </a:p>
        </p:txBody>
      </p:sp>
      <p:sp>
        <p:nvSpPr>
          <p:cNvPr id="14350" name="Rectangle 14"/>
          <p:cNvSpPr>
            <a:spLocks noChangeArrowheads="1"/>
          </p:cNvSpPr>
          <p:nvPr/>
        </p:nvSpPr>
        <p:spPr bwMode="auto">
          <a:xfrm>
            <a:off x="2454275" y="3746500"/>
            <a:ext cx="1270000" cy="2565400"/>
          </a:xfrm>
          <a:prstGeom prst="rect">
            <a:avLst/>
          </a:prstGeom>
          <a:solidFill>
            <a:srgbClr val="009999"/>
          </a:solidFill>
          <a:ln w="25400">
            <a:solidFill>
              <a:schemeClr val="tx1"/>
            </a:solidFill>
            <a:miter lim="800000"/>
            <a:headEnd/>
            <a:tailEnd/>
          </a:ln>
        </p:spPr>
        <p:txBody>
          <a:bodyPr wrap="none" anchor="ctr"/>
          <a:lstStyle/>
          <a:p>
            <a:endParaRPr lang="en-US" dirty="0"/>
          </a:p>
        </p:txBody>
      </p:sp>
      <p:sp>
        <p:nvSpPr>
          <p:cNvPr id="14351" name="Rectangle 15"/>
          <p:cNvSpPr>
            <a:spLocks noChangeArrowheads="1"/>
          </p:cNvSpPr>
          <p:nvPr/>
        </p:nvSpPr>
        <p:spPr bwMode="auto">
          <a:xfrm>
            <a:off x="3749675" y="3746500"/>
            <a:ext cx="1270000" cy="2565400"/>
          </a:xfrm>
          <a:prstGeom prst="rect">
            <a:avLst/>
          </a:prstGeom>
          <a:solidFill>
            <a:srgbClr val="009999"/>
          </a:solidFill>
          <a:ln w="25400">
            <a:solidFill>
              <a:schemeClr val="tx1"/>
            </a:solidFill>
            <a:miter lim="800000"/>
            <a:headEnd/>
            <a:tailEnd/>
          </a:ln>
        </p:spPr>
        <p:txBody>
          <a:bodyPr wrap="none" anchor="ctr"/>
          <a:lstStyle/>
          <a:p>
            <a:endParaRPr lang="en-US" dirty="0"/>
          </a:p>
        </p:txBody>
      </p:sp>
      <p:sp>
        <p:nvSpPr>
          <p:cNvPr id="14352" name="Freeform 16"/>
          <p:cNvSpPr>
            <a:spLocks/>
          </p:cNvSpPr>
          <p:nvPr/>
        </p:nvSpPr>
        <p:spPr bwMode="auto">
          <a:xfrm>
            <a:off x="6327775" y="3733800"/>
            <a:ext cx="1982788" cy="1982788"/>
          </a:xfrm>
          <a:custGeom>
            <a:avLst/>
            <a:gdLst>
              <a:gd name="T0" fmla="*/ 0 w 1249"/>
              <a:gd name="T1" fmla="*/ 0 h 1249"/>
              <a:gd name="T2" fmla="*/ 0 w 1249"/>
              <a:gd name="T3" fmla="*/ 2147483647 h 1249"/>
              <a:gd name="T4" fmla="*/ 2147483647 w 1249"/>
              <a:gd name="T5" fmla="*/ 0 h 1249"/>
              <a:gd name="T6" fmla="*/ 0 w 1249"/>
              <a:gd name="T7" fmla="*/ 0 h 1249"/>
              <a:gd name="T8" fmla="*/ 0 60000 65536"/>
              <a:gd name="T9" fmla="*/ 0 60000 65536"/>
              <a:gd name="T10" fmla="*/ 0 60000 65536"/>
              <a:gd name="T11" fmla="*/ 0 60000 65536"/>
              <a:gd name="T12" fmla="*/ 0 w 1249"/>
              <a:gd name="T13" fmla="*/ 0 h 1249"/>
              <a:gd name="T14" fmla="*/ 1249 w 1249"/>
              <a:gd name="T15" fmla="*/ 1249 h 1249"/>
            </a:gdLst>
            <a:ahLst/>
            <a:cxnLst>
              <a:cxn ang="T8">
                <a:pos x="T0" y="T1"/>
              </a:cxn>
              <a:cxn ang="T9">
                <a:pos x="T2" y="T3"/>
              </a:cxn>
              <a:cxn ang="T10">
                <a:pos x="T4" y="T5"/>
              </a:cxn>
              <a:cxn ang="T11">
                <a:pos x="T6" y="T7"/>
              </a:cxn>
            </a:cxnLst>
            <a:rect l="T12" t="T13" r="T14" b="T15"/>
            <a:pathLst>
              <a:path w="1249" h="1249">
                <a:moveTo>
                  <a:pt x="0" y="0"/>
                </a:moveTo>
                <a:lnTo>
                  <a:pt x="0" y="1248"/>
                </a:lnTo>
                <a:lnTo>
                  <a:pt x="1248" y="0"/>
                </a:lnTo>
                <a:lnTo>
                  <a:pt x="0" y="0"/>
                </a:lnTo>
              </a:path>
            </a:pathLst>
          </a:custGeom>
          <a:solidFill>
            <a:srgbClr val="009999"/>
          </a:solidFill>
          <a:ln w="25400" cap="rnd">
            <a:solidFill>
              <a:schemeClr val="tx1"/>
            </a:solidFill>
            <a:round/>
            <a:headEnd/>
            <a:tailEnd/>
          </a:ln>
        </p:spPr>
        <p:txBody>
          <a:bodyPr/>
          <a:lstStyle/>
          <a:p>
            <a:endParaRPr lang="en-US" dirty="0"/>
          </a:p>
        </p:txBody>
      </p:sp>
      <p:sp>
        <p:nvSpPr>
          <p:cNvPr id="14353" name="Freeform 17"/>
          <p:cNvSpPr>
            <a:spLocks/>
          </p:cNvSpPr>
          <p:nvPr/>
        </p:nvSpPr>
        <p:spPr bwMode="auto">
          <a:xfrm>
            <a:off x="5029200" y="3733800"/>
            <a:ext cx="1284288" cy="2579688"/>
          </a:xfrm>
          <a:custGeom>
            <a:avLst/>
            <a:gdLst>
              <a:gd name="T0" fmla="*/ 0 w 809"/>
              <a:gd name="T1" fmla="*/ 0 h 1625"/>
              <a:gd name="T2" fmla="*/ 0 w 809"/>
              <a:gd name="T3" fmla="*/ 2147483647 h 1625"/>
              <a:gd name="T4" fmla="*/ 2147483647 w 809"/>
              <a:gd name="T5" fmla="*/ 2147483647 h 1625"/>
              <a:gd name="T6" fmla="*/ 2147483647 w 809"/>
              <a:gd name="T7" fmla="*/ 2147483647 h 1625"/>
              <a:gd name="T8" fmla="*/ 2147483647 w 809"/>
              <a:gd name="T9" fmla="*/ 0 h 1625"/>
              <a:gd name="T10" fmla="*/ 0 w 809"/>
              <a:gd name="T11" fmla="*/ 0 h 1625"/>
              <a:gd name="T12" fmla="*/ 0 60000 65536"/>
              <a:gd name="T13" fmla="*/ 0 60000 65536"/>
              <a:gd name="T14" fmla="*/ 0 60000 65536"/>
              <a:gd name="T15" fmla="*/ 0 60000 65536"/>
              <a:gd name="T16" fmla="*/ 0 60000 65536"/>
              <a:gd name="T17" fmla="*/ 0 60000 65536"/>
              <a:gd name="T18" fmla="*/ 0 w 809"/>
              <a:gd name="T19" fmla="*/ 0 h 1625"/>
              <a:gd name="T20" fmla="*/ 809 w 809"/>
              <a:gd name="T21" fmla="*/ 1625 h 1625"/>
            </a:gdLst>
            <a:ahLst/>
            <a:cxnLst>
              <a:cxn ang="T12">
                <a:pos x="T0" y="T1"/>
              </a:cxn>
              <a:cxn ang="T13">
                <a:pos x="T2" y="T3"/>
              </a:cxn>
              <a:cxn ang="T14">
                <a:pos x="T4" y="T5"/>
              </a:cxn>
              <a:cxn ang="T15">
                <a:pos x="T6" y="T7"/>
              </a:cxn>
              <a:cxn ang="T16">
                <a:pos x="T8" y="T9"/>
              </a:cxn>
              <a:cxn ang="T17">
                <a:pos x="T10" y="T11"/>
              </a:cxn>
            </a:cxnLst>
            <a:rect l="T18" t="T19" r="T20" b="T21"/>
            <a:pathLst>
              <a:path w="809" h="1625">
                <a:moveTo>
                  <a:pt x="0" y="0"/>
                </a:moveTo>
                <a:lnTo>
                  <a:pt x="0" y="1624"/>
                </a:lnTo>
                <a:lnTo>
                  <a:pt x="428" y="1624"/>
                </a:lnTo>
                <a:lnTo>
                  <a:pt x="808" y="1242"/>
                </a:lnTo>
                <a:lnTo>
                  <a:pt x="808" y="0"/>
                </a:lnTo>
                <a:lnTo>
                  <a:pt x="0" y="0"/>
                </a:lnTo>
              </a:path>
            </a:pathLst>
          </a:custGeom>
          <a:solidFill>
            <a:srgbClr val="009999"/>
          </a:solidFill>
          <a:ln w="25400" cap="rnd">
            <a:solidFill>
              <a:schemeClr val="tx1"/>
            </a:solidFill>
            <a:round/>
            <a:headEnd/>
            <a:tailEnd/>
          </a:ln>
        </p:spPr>
        <p:txBody>
          <a:bodyPr/>
          <a:lstStyle/>
          <a:p>
            <a:endParaRPr lang="en-US" dirty="0"/>
          </a:p>
        </p:txBody>
      </p:sp>
      <p:sp>
        <p:nvSpPr>
          <p:cNvPr id="14354" name="Rectangle 18"/>
          <p:cNvSpPr>
            <a:spLocks noChangeArrowheads="1"/>
          </p:cNvSpPr>
          <p:nvPr/>
        </p:nvSpPr>
        <p:spPr bwMode="auto">
          <a:xfrm>
            <a:off x="433388" y="536575"/>
            <a:ext cx="8455025" cy="366713"/>
          </a:xfrm>
          <a:prstGeom prst="rect">
            <a:avLst/>
          </a:prstGeom>
          <a:noFill/>
          <a:ln w="12700">
            <a:noFill/>
            <a:miter lim="800000"/>
            <a:headEnd/>
            <a:tailEnd/>
          </a:ln>
        </p:spPr>
        <p:txBody>
          <a:bodyPr lIns="90488" tIns="44450" rIns="90488" bIns="44450">
            <a:spAutoFit/>
          </a:bodyPr>
          <a:lstStyle/>
          <a:p>
            <a:pPr algn="ctr"/>
            <a:r>
              <a:rPr lang="en-US" b="1" dirty="0">
                <a:solidFill>
                  <a:srgbClr val="000066"/>
                </a:solidFill>
              </a:rPr>
              <a:t>Identifying Resources and Capabilities That Can Add Value</a:t>
            </a:r>
          </a:p>
        </p:txBody>
      </p:sp>
      <p:sp>
        <p:nvSpPr>
          <p:cNvPr id="14355" name="Freeform 19"/>
          <p:cNvSpPr>
            <a:spLocks/>
          </p:cNvSpPr>
          <p:nvPr/>
        </p:nvSpPr>
        <p:spPr bwMode="auto">
          <a:xfrm>
            <a:off x="5718175" y="1143000"/>
            <a:ext cx="3278188" cy="5183188"/>
          </a:xfrm>
          <a:custGeom>
            <a:avLst/>
            <a:gdLst>
              <a:gd name="T0" fmla="*/ 0 w 2065"/>
              <a:gd name="T1" fmla="*/ 0 h 3265"/>
              <a:gd name="T2" fmla="*/ 2147483647 w 2065"/>
              <a:gd name="T3" fmla="*/ 0 h 3265"/>
              <a:gd name="T4" fmla="*/ 2147483647 w 2065"/>
              <a:gd name="T5" fmla="*/ 2147483647 h 3265"/>
              <a:gd name="T6" fmla="*/ 2147483647 w 2065"/>
              <a:gd name="T7" fmla="*/ 2147483647 h 3265"/>
              <a:gd name="T8" fmla="*/ 0 w 2065"/>
              <a:gd name="T9" fmla="*/ 2147483647 h 3265"/>
              <a:gd name="T10" fmla="*/ 2147483647 w 2065"/>
              <a:gd name="T11" fmla="*/ 2147483647 h 3265"/>
              <a:gd name="T12" fmla="*/ 0 w 2065"/>
              <a:gd name="T13" fmla="*/ 0 h 3265"/>
              <a:gd name="T14" fmla="*/ 0 60000 65536"/>
              <a:gd name="T15" fmla="*/ 0 60000 65536"/>
              <a:gd name="T16" fmla="*/ 0 60000 65536"/>
              <a:gd name="T17" fmla="*/ 0 60000 65536"/>
              <a:gd name="T18" fmla="*/ 0 60000 65536"/>
              <a:gd name="T19" fmla="*/ 0 60000 65536"/>
              <a:gd name="T20" fmla="*/ 0 60000 65536"/>
              <a:gd name="T21" fmla="*/ 0 w 2065"/>
              <a:gd name="T22" fmla="*/ 0 h 3265"/>
              <a:gd name="T23" fmla="*/ 2065 w 2065"/>
              <a:gd name="T24" fmla="*/ 3265 h 3265"/>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065" h="3265">
                <a:moveTo>
                  <a:pt x="0" y="0"/>
                </a:moveTo>
                <a:lnTo>
                  <a:pt x="432" y="0"/>
                </a:lnTo>
                <a:lnTo>
                  <a:pt x="2064" y="1632"/>
                </a:lnTo>
                <a:lnTo>
                  <a:pt x="432" y="3264"/>
                </a:lnTo>
                <a:lnTo>
                  <a:pt x="0" y="3264"/>
                </a:lnTo>
                <a:lnTo>
                  <a:pt x="1632" y="1632"/>
                </a:lnTo>
                <a:lnTo>
                  <a:pt x="0" y="0"/>
                </a:lnTo>
              </a:path>
            </a:pathLst>
          </a:custGeom>
          <a:solidFill>
            <a:srgbClr val="009999"/>
          </a:solidFill>
          <a:ln w="25400" cap="rnd">
            <a:solidFill>
              <a:schemeClr val="tx1"/>
            </a:solidFill>
            <a:round/>
            <a:headEnd/>
            <a:tailEnd/>
          </a:ln>
        </p:spPr>
        <p:txBody>
          <a:bodyPr/>
          <a:lstStyle/>
          <a:p>
            <a:endParaRPr lang="en-US" dirty="0"/>
          </a:p>
        </p:txBody>
      </p:sp>
    </p:spTree>
  </p:cSld>
  <p:clrMapOvr>
    <a:masterClrMapping/>
  </p:clrMapOvr>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ChangeArrowheads="1"/>
          </p:cNvSpPr>
          <p:nvPr/>
        </p:nvSpPr>
        <p:spPr bwMode="auto">
          <a:xfrm>
            <a:off x="122238" y="2089150"/>
            <a:ext cx="1096962" cy="582613"/>
          </a:xfrm>
          <a:prstGeom prst="rect">
            <a:avLst/>
          </a:prstGeom>
          <a:noFill/>
          <a:ln w="12700">
            <a:noFill/>
            <a:miter lim="800000"/>
            <a:headEnd/>
            <a:tailEnd/>
          </a:ln>
        </p:spPr>
        <p:txBody>
          <a:bodyPr wrap="none" lIns="90488" tIns="44450" rIns="90488" bIns="44450">
            <a:spAutoFit/>
          </a:bodyPr>
          <a:lstStyle/>
          <a:p>
            <a:pPr algn="ctr"/>
            <a:r>
              <a:rPr lang="en-US" sz="1600" b="1" dirty="0">
                <a:solidFill>
                  <a:srgbClr val="000066"/>
                </a:solidFill>
              </a:rPr>
              <a:t>Support</a:t>
            </a:r>
          </a:p>
          <a:p>
            <a:pPr algn="ctr"/>
            <a:r>
              <a:rPr lang="en-US" sz="1600" b="1" dirty="0">
                <a:solidFill>
                  <a:srgbClr val="000066"/>
                </a:solidFill>
              </a:rPr>
              <a:t>Activities</a:t>
            </a:r>
          </a:p>
        </p:txBody>
      </p:sp>
      <p:sp>
        <p:nvSpPr>
          <p:cNvPr id="15363" name="Line 3"/>
          <p:cNvSpPr>
            <a:spLocks noChangeShapeType="1"/>
          </p:cNvSpPr>
          <p:nvPr/>
        </p:nvSpPr>
        <p:spPr bwMode="auto">
          <a:xfrm>
            <a:off x="688975" y="1249363"/>
            <a:ext cx="0" cy="782637"/>
          </a:xfrm>
          <a:prstGeom prst="line">
            <a:avLst/>
          </a:prstGeom>
          <a:noFill/>
          <a:ln w="12700">
            <a:solidFill>
              <a:schemeClr val="tx1"/>
            </a:solidFill>
            <a:round/>
            <a:headEnd type="triangle" w="med" len="med"/>
            <a:tailEnd/>
          </a:ln>
        </p:spPr>
        <p:txBody>
          <a:bodyPr wrap="none" anchor="ctr"/>
          <a:lstStyle/>
          <a:p>
            <a:endParaRPr lang="en-US" dirty="0"/>
          </a:p>
        </p:txBody>
      </p:sp>
      <p:sp>
        <p:nvSpPr>
          <p:cNvPr id="15364" name="Line 4"/>
          <p:cNvSpPr>
            <a:spLocks noChangeShapeType="1"/>
          </p:cNvSpPr>
          <p:nvPr/>
        </p:nvSpPr>
        <p:spPr bwMode="auto">
          <a:xfrm flipV="1">
            <a:off x="688975" y="2743200"/>
            <a:ext cx="0" cy="884238"/>
          </a:xfrm>
          <a:prstGeom prst="line">
            <a:avLst/>
          </a:prstGeom>
          <a:noFill/>
          <a:ln w="12700">
            <a:solidFill>
              <a:schemeClr val="tx1"/>
            </a:solidFill>
            <a:round/>
            <a:headEnd type="triangle" w="med" len="med"/>
            <a:tailEnd/>
          </a:ln>
        </p:spPr>
        <p:txBody>
          <a:bodyPr wrap="none" anchor="ctr"/>
          <a:lstStyle/>
          <a:p>
            <a:endParaRPr lang="en-US" dirty="0"/>
          </a:p>
        </p:txBody>
      </p:sp>
      <p:sp>
        <p:nvSpPr>
          <p:cNvPr id="15365" name="Rectangle 5"/>
          <p:cNvSpPr>
            <a:spLocks noChangeArrowheads="1"/>
          </p:cNvSpPr>
          <p:nvPr/>
        </p:nvSpPr>
        <p:spPr bwMode="auto">
          <a:xfrm>
            <a:off x="2562225" y="6392863"/>
            <a:ext cx="1911350" cy="336550"/>
          </a:xfrm>
          <a:prstGeom prst="rect">
            <a:avLst/>
          </a:prstGeom>
          <a:noFill/>
          <a:ln w="12700">
            <a:noFill/>
            <a:miter lim="800000"/>
            <a:headEnd/>
            <a:tailEnd/>
          </a:ln>
        </p:spPr>
        <p:txBody>
          <a:bodyPr wrap="none" lIns="90488" tIns="44450" rIns="90488" bIns="44450">
            <a:spAutoFit/>
          </a:bodyPr>
          <a:lstStyle/>
          <a:p>
            <a:pPr algn="ctr"/>
            <a:r>
              <a:rPr lang="en-US" sz="1600" b="1" dirty="0">
                <a:solidFill>
                  <a:srgbClr val="000066"/>
                </a:solidFill>
              </a:rPr>
              <a:t>Primary Activities</a:t>
            </a:r>
          </a:p>
        </p:txBody>
      </p:sp>
      <p:sp>
        <p:nvSpPr>
          <p:cNvPr id="15366" name="Line 6"/>
          <p:cNvSpPr>
            <a:spLocks noChangeShapeType="1"/>
          </p:cNvSpPr>
          <p:nvPr/>
        </p:nvSpPr>
        <p:spPr bwMode="auto">
          <a:xfrm>
            <a:off x="1252538" y="6589713"/>
            <a:ext cx="1239837" cy="0"/>
          </a:xfrm>
          <a:prstGeom prst="line">
            <a:avLst/>
          </a:prstGeom>
          <a:noFill/>
          <a:ln w="12700">
            <a:solidFill>
              <a:schemeClr val="tx1"/>
            </a:solidFill>
            <a:round/>
            <a:headEnd type="triangle" w="med" len="med"/>
            <a:tailEnd/>
          </a:ln>
        </p:spPr>
        <p:txBody>
          <a:bodyPr wrap="none" anchor="ctr"/>
          <a:lstStyle/>
          <a:p>
            <a:endParaRPr lang="en-US" dirty="0"/>
          </a:p>
        </p:txBody>
      </p:sp>
      <p:sp>
        <p:nvSpPr>
          <p:cNvPr id="15367" name="Line 7"/>
          <p:cNvSpPr>
            <a:spLocks noChangeShapeType="1"/>
          </p:cNvSpPr>
          <p:nvPr/>
        </p:nvSpPr>
        <p:spPr bwMode="auto">
          <a:xfrm flipH="1">
            <a:off x="4706938" y="6589713"/>
            <a:ext cx="1341437" cy="0"/>
          </a:xfrm>
          <a:prstGeom prst="line">
            <a:avLst/>
          </a:prstGeom>
          <a:noFill/>
          <a:ln w="12700">
            <a:solidFill>
              <a:schemeClr val="tx1"/>
            </a:solidFill>
            <a:round/>
            <a:headEnd type="triangle" w="med" len="med"/>
            <a:tailEnd/>
          </a:ln>
        </p:spPr>
        <p:txBody>
          <a:bodyPr wrap="none" anchor="ctr"/>
          <a:lstStyle/>
          <a:p>
            <a:endParaRPr lang="en-US" dirty="0"/>
          </a:p>
        </p:txBody>
      </p:sp>
      <p:sp>
        <p:nvSpPr>
          <p:cNvPr id="15368" name="Freeform 9"/>
          <p:cNvSpPr>
            <a:spLocks/>
          </p:cNvSpPr>
          <p:nvPr/>
        </p:nvSpPr>
        <p:spPr bwMode="auto">
          <a:xfrm>
            <a:off x="1158875" y="1143000"/>
            <a:ext cx="5183188" cy="611188"/>
          </a:xfrm>
          <a:custGeom>
            <a:avLst/>
            <a:gdLst>
              <a:gd name="T0" fmla="*/ 0 w 3265"/>
              <a:gd name="T1" fmla="*/ 0 h 385"/>
              <a:gd name="T2" fmla="*/ 0 w 3265"/>
              <a:gd name="T3" fmla="*/ 2147483647 h 385"/>
              <a:gd name="T4" fmla="*/ 2147483647 w 3265"/>
              <a:gd name="T5" fmla="*/ 2147483647 h 385"/>
              <a:gd name="T6" fmla="*/ 2147483647 w 3265"/>
              <a:gd name="T7" fmla="*/ 0 h 385"/>
              <a:gd name="T8" fmla="*/ 0 w 3265"/>
              <a:gd name="T9" fmla="*/ 0 h 385"/>
              <a:gd name="T10" fmla="*/ 0 60000 65536"/>
              <a:gd name="T11" fmla="*/ 0 60000 65536"/>
              <a:gd name="T12" fmla="*/ 0 60000 65536"/>
              <a:gd name="T13" fmla="*/ 0 60000 65536"/>
              <a:gd name="T14" fmla="*/ 0 60000 65536"/>
              <a:gd name="T15" fmla="*/ 0 w 3265"/>
              <a:gd name="T16" fmla="*/ 0 h 385"/>
              <a:gd name="T17" fmla="*/ 3265 w 3265"/>
              <a:gd name="T18" fmla="*/ 385 h 385"/>
            </a:gdLst>
            <a:ahLst/>
            <a:cxnLst>
              <a:cxn ang="T10">
                <a:pos x="T0" y="T1"/>
              </a:cxn>
              <a:cxn ang="T11">
                <a:pos x="T2" y="T3"/>
              </a:cxn>
              <a:cxn ang="T12">
                <a:pos x="T4" y="T5"/>
              </a:cxn>
              <a:cxn ang="T13">
                <a:pos x="T6" y="T7"/>
              </a:cxn>
              <a:cxn ang="T14">
                <a:pos x="T8" y="T9"/>
              </a:cxn>
            </a:cxnLst>
            <a:rect l="T15" t="T16" r="T17" b="T18"/>
            <a:pathLst>
              <a:path w="3265" h="385">
                <a:moveTo>
                  <a:pt x="0" y="0"/>
                </a:moveTo>
                <a:lnTo>
                  <a:pt x="0" y="384"/>
                </a:lnTo>
                <a:lnTo>
                  <a:pt x="3264" y="384"/>
                </a:lnTo>
                <a:lnTo>
                  <a:pt x="2880" y="0"/>
                </a:lnTo>
                <a:lnTo>
                  <a:pt x="0" y="0"/>
                </a:lnTo>
              </a:path>
            </a:pathLst>
          </a:custGeom>
          <a:solidFill>
            <a:srgbClr val="009999"/>
          </a:solidFill>
          <a:ln w="25400" cap="rnd">
            <a:solidFill>
              <a:schemeClr val="tx1"/>
            </a:solidFill>
            <a:round/>
            <a:headEnd/>
            <a:tailEnd/>
          </a:ln>
        </p:spPr>
        <p:txBody>
          <a:bodyPr/>
          <a:lstStyle/>
          <a:p>
            <a:endParaRPr lang="en-US" dirty="0"/>
          </a:p>
        </p:txBody>
      </p:sp>
      <p:sp>
        <p:nvSpPr>
          <p:cNvPr id="15369" name="Freeform 10"/>
          <p:cNvSpPr>
            <a:spLocks/>
          </p:cNvSpPr>
          <p:nvPr/>
        </p:nvSpPr>
        <p:spPr bwMode="auto">
          <a:xfrm>
            <a:off x="1158875" y="2438400"/>
            <a:ext cx="6554788" cy="687388"/>
          </a:xfrm>
          <a:custGeom>
            <a:avLst/>
            <a:gdLst>
              <a:gd name="T0" fmla="*/ 0 w 4129"/>
              <a:gd name="T1" fmla="*/ 0 h 433"/>
              <a:gd name="T2" fmla="*/ 0 w 4129"/>
              <a:gd name="T3" fmla="*/ 2147483647 h 433"/>
              <a:gd name="T4" fmla="*/ 2147483647 w 4129"/>
              <a:gd name="T5" fmla="*/ 2147483647 h 433"/>
              <a:gd name="T6" fmla="*/ 2147483647 w 4129"/>
              <a:gd name="T7" fmla="*/ 0 h 433"/>
              <a:gd name="T8" fmla="*/ 0 w 4129"/>
              <a:gd name="T9" fmla="*/ 0 h 433"/>
              <a:gd name="T10" fmla="*/ 0 60000 65536"/>
              <a:gd name="T11" fmla="*/ 0 60000 65536"/>
              <a:gd name="T12" fmla="*/ 0 60000 65536"/>
              <a:gd name="T13" fmla="*/ 0 60000 65536"/>
              <a:gd name="T14" fmla="*/ 0 60000 65536"/>
              <a:gd name="T15" fmla="*/ 0 w 4129"/>
              <a:gd name="T16" fmla="*/ 0 h 433"/>
              <a:gd name="T17" fmla="*/ 4129 w 4129"/>
              <a:gd name="T18" fmla="*/ 433 h 433"/>
            </a:gdLst>
            <a:ahLst/>
            <a:cxnLst>
              <a:cxn ang="T10">
                <a:pos x="T0" y="T1"/>
              </a:cxn>
              <a:cxn ang="T11">
                <a:pos x="T2" y="T3"/>
              </a:cxn>
              <a:cxn ang="T12">
                <a:pos x="T4" y="T5"/>
              </a:cxn>
              <a:cxn ang="T13">
                <a:pos x="T6" y="T7"/>
              </a:cxn>
              <a:cxn ang="T14">
                <a:pos x="T8" y="T9"/>
              </a:cxn>
            </a:cxnLst>
            <a:rect l="T15" t="T16" r="T17" b="T18"/>
            <a:pathLst>
              <a:path w="4129" h="433">
                <a:moveTo>
                  <a:pt x="0" y="0"/>
                </a:moveTo>
                <a:lnTo>
                  <a:pt x="0" y="432"/>
                </a:lnTo>
                <a:lnTo>
                  <a:pt x="4128" y="432"/>
                </a:lnTo>
                <a:lnTo>
                  <a:pt x="3696" y="0"/>
                </a:lnTo>
                <a:lnTo>
                  <a:pt x="0" y="0"/>
                </a:lnTo>
              </a:path>
            </a:pathLst>
          </a:custGeom>
          <a:solidFill>
            <a:srgbClr val="009999"/>
          </a:solidFill>
          <a:ln w="25400" cap="rnd">
            <a:solidFill>
              <a:schemeClr val="tx1"/>
            </a:solidFill>
            <a:round/>
            <a:headEnd/>
            <a:tailEnd/>
          </a:ln>
        </p:spPr>
        <p:txBody>
          <a:bodyPr/>
          <a:lstStyle/>
          <a:p>
            <a:endParaRPr lang="en-US" dirty="0"/>
          </a:p>
        </p:txBody>
      </p:sp>
      <p:sp>
        <p:nvSpPr>
          <p:cNvPr id="15370" name="Freeform 11"/>
          <p:cNvSpPr>
            <a:spLocks/>
          </p:cNvSpPr>
          <p:nvPr/>
        </p:nvSpPr>
        <p:spPr bwMode="auto">
          <a:xfrm>
            <a:off x="1158875" y="1752600"/>
            <a:ext cx="5868988" cy="687388"/>
          </a:xfrm>
          <a:custGeom>
            <a:avLst/>
            <a:gdLst>
              <a:gd name="T0" fmla="*/ 0 w 3697"/>
              <a:gd name="T1" fmla="*/ 0 h 433"/>
              <a:gd name="T2" fmla="*/ 0 w 3697"/>
              <a:gd name="T3" fmla="*/ 2147483647 h 433"/>
              <a:gd name="T4" fmla="*/ 2147483647 w 3697"/>
              <a:gd name="T5" fmla="*/ 2147483647 h 433"/>
              <a:gd name="T6" fmla="*/ 2147483647 w 3697"/>
              <a:gd name="T7" fmla="*/ 0 h 433"/>
              <a:gd name="T8" fmla="*/ 0 w 3697"/>
              <a:gd name="T9" fmla="*/ 0 h 433"/>
              <a:gd name="T10" fmla="*/ 0 60000 65536"/>
              <a:gd name="T11" fmla="*/ 0 60000 65536"/>
              <a:gd name="T12" fmla="*/ 0 60000 65536"/>
              <a:gd name="T13" fmla="*/ 0 60000 65536"/>
              <a:gd name="T14" fmla="*/ 0 60000 65536"/>
              <a:gd name="T15" fmla="*/ 0 w 3697"/>
              <a:gd name="T16" fmla="*/ 0 h 433"/>
              <a:gd name="T17" fmla="*/ 3697 w 3697"/>
              <a:gd name="T18" fmla="*/ 433 h 433"/>
            </a:gdLst>
            <a:ahLst/>
            <a:cxnLst>
              <a:cxn ang="T10">
                <a:pos x="T0" y="T1"/>
              </a:cxn>
              <a:cxn ang="T11">
                <a:pos x="T2" y="T3"/>
              </a:cxn>
              <a:cxn ang="T12">
                <a:pos x="T4" y="T5"/>
              </a:cxn>
              <a:cxn ang="T13">
                <a:pos x="T6" y="T7"/>
              </a:cxn>
              <a:cxn ang="T14">
                <a:pos x="T8" y="T9"/>
              </a:cxn>
            </a:cxnLst>
            <a:rect l="T15" t="T16" r="T17" b="T18"/>
            <a:pathLst>
              <a:path w="3697" h="433">
                <a:moveTo>
                  <a:pt x="0" y="0"/>
                </a:moveTo>
                <a:lnTo>
                  <a:pt x="0" y="432"/>
                </a:lnTo>
                <a:lnTo>
                  <a:pt x="3696" y="432"/>
                </a:lnTo>
                <a:lnTo>
                  <a:pt x="3264" y="0"/>
                </a:lnTo>
                <a:lnTo>
                  <a:pt x="0" y="0"/>
                </a:lnTo>
              </a:path>
            </a:pathLst>
          </a:custGeom>
          <a:solidFill>
            <a:srgbClr val="009999"/>
          </a:solidFill>
          <a:ln w="25400" cap="rnd">
            <a:solidFill>
              <a:schemeClr val="tx1"/>
            </a:solidFill>
            <a:round/>
            <a:headEnd/>
            <a:tailEnd/>
          </a:ln>
        </p:spPr>
        <p:txBody>
          <a:bodyPr/>
          <a:lstStyle/>
          <a:p>
            <a:endParaRPr lang="en-US" dirty="0"/>
          </a:p>
        </p:txBody>
      </p:sp>
      <p:sp>
        <p:nvSpPr>
          <p:cNvPr id="15371" name="Freeform 12"/>
          <p:cNvSpPr>
            <a:spLocks/>
          </p:cNvSpPr>
          <p:nvPr/>
        </p:nvSpPr>
        <p:spPr bwMode="auto">
          <a:xfrm>
            <a:off x="1158875" y="3124200"/>
            <a:ext cx="7164388" cy="611188"/>
          </a:xfrm>
          <a:custGeom>
            <a:avLst/>
            <a:gdLst>
              <a:gd name="T0" fmla="*/ 0 w 4513"/>
              <a:gd name="T1" fmla="*/ 0 h 385"/>
              <a:gd name="T2" fmla="*/ 0 w 4513"/>
              <a:gd name="T3" fmla="*/ 2147483647 h 385"/>
              <a:gd name="T4" fmla="*/ 2147483647 w 4513"/>
              <a:gd name="T5" fmla="*/ 2147483647 h 385"/>
              <a:gd name="T6" fmla="*/ 2147483647 w 4513"/>
              <a:gd name="T7" fmla="*/ 0 h 385"/>
              <a:gd name="T8" fmla="*/ 0 w 4513"/>
              <a:gd name="T9" fmla="*/ 0 h 385"/>
              <a:gd name="T10" fmla="*/ 0 60000 65536"/>
              <a:gd name="T11" fmla="*/ 0 60000 65536"/>
              <a:gd name="T12" fmla="*/ 0 60000 65536"/>
              <a:gd name="T13" fmla="*/ 0 60000 65536"/>
              <a:gd name="T14" fmla="*/ 0 60000 65536"/>
              <a:gd name="T15" fmla="*/ 0 w 4513"/>
              <a:gd name="T16" fmla="*/ 0 h 385"/>
              <a:gd name="T17" fmla="*/ 4513 w 4513"/>
              <a:gd name="T18" fmla="*/ 385 h 385"/>
            </a:gdLst>
            <a:ahLst/>
            <a:cxnLst>
              <a:cxn ang="T10">
                <a:pos x="T0" y="T1"/>
              </a:cxn>
              <a:cxn ang="T11">
                <a:pos x="T2" y="T3"/>
              </a:cxn>
              <a:cxn ang="T12">
                <a:pos x="T4" y="T5"/>
              </a:cxn>
              <a:cxn ang="T13">
                <a:pos x="T6" y="T7"/>
              </a:cxn>
              <a:cxn ang="T14">
                <a:pos x="T8" y="T9"/>
              </a:cxn>
            </a:cxnLst>
            <a:rect l="T15" t="T16" r="T17" b="T18"/>
            <a:pathLst>
              <a:path w="4513" h="385">
                <a:moveTo>
                  <a:pt x="0" y="0"/>
                </a:moveTo>
                <a:lnTo>
                  <a:pt x="0" y="384"/>
                </a:lnTo>
                <a:lnTo>
                  <a:pt x="4512" y="384"/>
                </a:lnTo>
                <a:lnTo>
                  <a:pt x="4128" y="0"/>
                </a:lnTo>
                <a:lnTo>
                  <a:pt x="0" y="0"/>
                </a:lnTo>
              </a:path>
            </a:pathLst>
          </a:custGeom>
          <a:solidFill>
            <a:srgbClr val="009999"/>
          </a:solidFill>
          <a:ln w="25400" cap="rnd">
            <a:solidFill>
              <a:schemeClr val="tx1"/>
            </a:solidFill>
            <a:round/>
            <a:headEnd/>
            <a:tailEnd/>
          </a:ln>
        </p:spPr>
        <p:txBody>
          <a:bodyPr/>
          <a:lstStyle/>
          <a:p>
            <a:endParaRPr lang="en-US" dirty="0"/>
          </a:p>
        </p:txBody>
      </p:sp>
      <p:sp>
        <p:nvSpPr>
          <p:cNvPr id="15372" name="Rectangle 13"/>
          <p:cNvSpPr>
            <a:spLocks noChangeArrowheads="1"/>
          </p:cNvSpPr>
          <p:nvPr/>
        </p:nvSpPr>
        <p:spPr bwMode="auto">
          <a:xfrm>
            <a:off x="1158875" y="3746500"/>
            <a:ext cx="1270000" cy="2565400"/>
          </a:xfrm>
          <a:prstGeom prst="rect">
            <a:avLst/>
          </a:prstGeom>
          <a:solidFill>
            <a:srgbClr val="009999"/>
          </a:solidFill>
          <a:ln w="25400">
            <a:solidFill>
              <a:schemeClr val="tx1"/>
            </a:solidFill>
            <a:miter lim="800000"/>
            <a:headEnd/>
            <a:tailEnd/>
          </a:ln>
        </p:spPr>
        <p:txBody>
          <a:bodyPr wrap="none" anchor="ctr"/>
          <a:lstStyle/>
          <a:p>
            <a:endParaRPr lang="en-US" dirty="0"/>
          </a:p>
        </p:txBody>
      </p:sp>
      <p:sp>
        <p:nvSpPr>
          <p:cNvPr id="15373" name="Rectangle 14"/>
          <p:cNvSpPr>
            <a:spLocks noChangeArrowheads="1"/>
          </p:cNvSpPr>
          <p:nvPr/>
        </p:nvSpPr>
        <p:spPr bwMode="auto">
          <a:xfrm>
            <a:off x="2454275" y="3746500"/>
            <a:ext cx="1270000" cy="2565400"/>
          </a:xfrm>
          <a:prstGeom prst="rect">
            <a:avLst/>
          </a:prstGeom>
          <a:solidFill>
            <a:srgbClr val="009999"/>
          </a:solidFill>
          <a:ln w="25400">
            <a:solidFill>
              <a:schemeClr val="tx1"/>
            </a:solidFill>
            <a:miter lim="800000"/>
            <a:headEnd/>
            <a:tailEnd/>
          </a:ln>
        </p:spPr>
        <p:txBody>
          <a:bodyPr wrap="none" anchor="ctr"/>
          <a:lstStyle/>
          <a:p>
            <a:endParaRPr lang="en-US" dirty="0"/>
          </a:p>
        </p:txBody>
      </p:sp>
      <p:sp>
        <p:nvSpPr>
          <p:cNvPr id="15374" name="Rectangle 15"/>
          <p:cNvSpPr>
            <a:spLocks noChangeArrowheads="1"/>
          </p:cNvSpPr>
          <p:nvPr/>
        </p:nvSpPr>
        <p:spPr bwMode="auto">
          <a:xfrm>
            <a:off x="3749675" y="3746500"/>
            <a:ext cx="1270000" cy="2565400"/>
          </a:xfrm>
          <a:prstGeom prst="rect">
            <a:avLst/>
          </a:prstGeom>
          <a:solidFill>
            <a:srgbClr val="009999"/>
          </a:solidFill>
          <a:ln w="25400">
            <a:solidFill>
              <a:schemeClr val="tx1"/>
            </a:solidFill>
            <a:miter lim="800000"/>
            <a:headEnd/>
            <a:tailEnd/>
          </a:ln>
        </p:spPr>
        <p:txBody>
          <a:bodyPr wrap="none" anchor="ctr"/>
          <a:lstStyle/>
          <a:p>
            <a:endParaRPr lang="en-US" dirty="0"/>
          </a:p>
        </p:txBody>
      </p:sp>
      <p:sp>
        <p:nvSpPr>
          <p:cNvPr id="15375" name="Freeform 16"/>
          <p:cNvSpPr>
            <a:spLocks/>
          </p:cNvSpPr>
          <p:nvPr/>
        </p:nvSpPr>
        <p:spPr bwMode="auto">
          <a:xfrm>
            <a:off x="6327775" y="3733800"/>
            <a:ext cx="1982788" cy="1982788"/>
          </a:xfrm>
          <a:custGeom>
            <a:avLst/>
            <a:gdLst>
              <a:gd name="T0" fmla="*/ 0 w 1249"/>
              <a:gd name="T1" fmla="*/ 0 h 1249"/>
              <a:gd name="T2" fmla="*/ 0 w 1249"/>
              <a:gd name="T3" fmla="*/ 2147483647 h 1249"/>
              <a:gd name="T4" fmla="*/ 2147483647 w 1249"/>
              <a:gd name="T5" fmla="*/ 0 h 1249"/>
              <a:gd name="T6" fmla="*/ 0 w 1249"/>
              <a:gd name="T7" fmla="*/ 0 h 1249"/>
              <a:gd name="T8" fmla="*/ 0 60000 65536"/>
              <a:gd name="T9" fmla="*/ 0 60000 65536"/>
              <a:gd name="T10" fmla="*/ 0 60000 65536"/>
              <a:gd name="T11" fmla="*/ 0 60000 65536"/>
              <a:gd name="T12" fmla="*/ 0 w 1249"/>
              <a:gd name="T13" fmla="*/ 0 h 1249"/>
              <a:gd name="T14" fmla="*/ 1249 w 1249"/>
              <a:gd name="T15" fmla="*/ 1249 h 1249"/>
            </a:gdLst>
            <a:ahLst/>
            <a:cxnLst>
              <a:cxn ang="T8">
                <a:pos x="T0" y="T1"/>
              </a:cxn>
              <a:cxn ang="T9">
                <a:pos x="T2" y="T3"/>
              </a:cxn>
              <a:cxn ang="T10">
                <a:pos x="T4" y="T5"/>
              </a:cxn>
              <a:cxn ang="T11">
                <a:pos x="T6" y="T7"/>
              </a:cxn>
            </a:cxnLst>
            <a:rect l="T12" t="T13" r="T14" b="T15"/>
            <a:pathLst>
              <a:path w="1249" h="1249">
                <a:moveTo>
                  <a:pt x="0" y="0"/>
                </a:moveTo>
                <a:lnTo>
                  <a:pt x="0" y="1248"/>
                </a:lnTo>
                <a:lnTo>
                  <a:pt x="1248" y="0"/>
                </a:lnTo>
                <a:lnTo>
                  <a:pt x="0" y="0"/>
                </a:lnTo>
              </a:path>
            </a:pathLst>
          </a:custGeom>
          <a:solidFill>
            <a:srgbClr val="009999"/>
          </a:solidFill>
          <a:ln w="25400" cap="rnd">
            <a:solidFill>
              <a:schemeClr val="tx1"/>
            </a:solidFill>
            <a:round/>
            <a:headEnd/>
            <a:tailEnd/>
          </a:ln>
        </p:spPr>
        <p:txBody>
          <a:bodyPr/>
          <a:lstStyle/>
          <a:p>
            <a:endParaRPr lang="en-US" dirty="0"/>
          </a:p>
        </p:txBody>
      </p:sp>
      <p:sp>
        <p:nvSpPr>
          <p:cNvPr id="190481" name="Rectangle 17"/>
          <p:cNvSpPr>
            <a:spLocks noChangeArrowheads="1"/>
          </p:cNvSpPr>
          <p:nvPr/>
        </p:nvSpPr>
        <p:spPr bwMode="auto">
          <a:xfrm rot="16200000">
            <a:off x="933450" y="4541838"/>
            <a:ext cx="1762125" cy="952500"/>
          </a:xfrm>
          <a:prstGeom prst="rect">
            <a:avLst/>
          </a:prstGeom>
          <a:noFill/>
          <a:ln w="12700">
            <a:noFill/>
            <a:miter lim="800000"/>
            <a:headEnd/>
            <a:tailEnd/>
          </a:ln>
          <a:effectLst/>
        </p:spPr>
        <p:txBody>
          <a:bodyPr wrap="none" lIns="90488" tIns="44450" rIns="90488" bIns="44450">
            <a:spAutoFit/>
          </a:bodyPr>
          <a:lstStyle/>
          <a:p>
            <a:pPr algn="ctr">
              <a:defRPr/>
            </a:pPr>
            <a:r>
              <a:rPr lang="en-US" sz="2800" b="1" dirty="0">
                <a:solidFill>
                  <a:srgbClr val="000066"/>
                </a:solidFill>
                <a:effectLst>
                  <a:outerShdw blurRad="38100" dist="38100" dir="2700000" algn="tl">
                    <a:srgbClr val="000000"/>
                  </a:outerShdw>
                </a:effectLst>
              </a:rPr>
              <a:t>Inbound </a:t>
            </a:r>
          </a:p>
          <a:p>
            <a:pPr algn="ctr">
              <a:defRPr/>
            </a:pPr>
            <a:r>
              <a:rPr lang="en-US" sz="2800" b="1" dirty="0">
                <a:solidFill>
                  <a:srgbClr val="000066"/>
                </a:solidFill>
                <a:effectLst>
                  <a:outerShdw blurRad="38100" dist="38100" dir="2700000" algn="tl">
                    <a:srgbClr val="000000"/>
                  </a:outerShdw>
                </a:effectLst>
              </a:rPr>
              <a:t>Logistics</a:t>
            </a:r>
          </a:p>
        </p:txBody>
      </p:sp>
      <p:sp>
        <p:nvSpPr>
          <p:cNvPr id="15377" name="Freeform 18"/>
          <p:cNvSpPr>
            <a:spLocks/>
          </p:cNvSpPr>
          <p:nvPr/>
        </p:nvSpPr>
        <p:spPr bwMode="auto">
          <a:xfrm>
            <a:off x="5029200" y="3733800"/>
            <a:ext cx="1284288" cy="2579688"/>
          </a:xfrm>
          <a:custGeom>
            <a:avLst/>
            <a:gdLst>
              <a:gd name="T0" fmla="*/ 0 w 809"/>
              <a:gd name="T1" fmla="*/ 0 h 1625"/>
              <a:gd name="T2" fmla="*/ 0 w 809"/>
              <a:gd name="T3" fmla="*/ 2147483647 h 1625"/>
              <a:gd name="T4" fmla="*/ 2147483647 w 809"/>
              <a:gd name="T5" fmla="*/ 2147483647 h 1625"/>
              <a:gd name="T6" fmla="*/ 2147483647 w 809"/>
              <a:gd name="T7" fmla="*/ 2147483647 h 1625"/>
              <a:gd name="T8" fmla="*/ 2147483647 w 809"/>
              <a:gd name="T9" fmla="*/ 0 h 1625"/>
              <a:gd name="T10" fmla="*/ 0 w 809"/>
              <a:gd name="T11" fmla="*/ 0 h 1625"/>
              <a:gd name="T12" fmla="*/ 0 60000 65536"/>
              <a:gd name="T13" fmla="*/ 0 60000 65536"/>
              <a:gd name="T14" fmla="*/ 0 60000 65536"/>
              <a:gd name="T15" fmla="*/ 0 60000 65536"/>
              <a:gd name="T16" fmla="*/ 0 60000 65536"/>
              <a:gd name="T17" fmla="*/ 0 60000 65536"/>
              <a:gd name="T18" fmla="*/ 0 w 809"/>
              <a:gd name="T19" fmla="*/ 0 h 1625"/>
              <a:gd name="T20" fmla="*/ 809 w 809"/>
              <a:gd name="T21" fmla="*/ 1625 h 1625"/>
            </a:gdLst>
            <a:ahLst/>
            <a:cxnLst>
              <a:cxn ang="T12">
                <a:pos x="T0" y="T1"/>
              </a:cxn>
              <a:cxn ang="T13">
                <a:pos x="T2" y="T3"/>
              </a:cxn>
              <a:cxn ang="T14">
                <a:pos x="T4" y="T5"/>
              </a:cxn>
              <a:cxn ang="T15">
                <a:pos x="T6" y="T7"/>
              </a:cxn>
              <a:cxn ang="T16">
                <a:pos x="T8" y="T9"/>
              </a:cxn>
              <a:cxn ang="T17">
                <a:pos x="T10" y="T11"/>
              </a:cxn>
            </a:cxnLst>
            <a:rect l="T18" t="T19" r="T20" b="T21"/>
            <a:pathLst>
              <a:path w="809" h="1625">
                <a:moveTo>
                  <a:pt x="0" y="0"/>
                </a:moveTo>
                <a:lnTo>
                  <a:pt x="0" y="1624"/>
                </a:lnTo>
                <a:lnTo>
                  <a:pt x="428" y="1624"/>
                </a:lnTo>
                <a:lnTo>
                  <a:pt x="808" y="1242"/>
                </a:lnTo>
                <a:lnTo>
                  <a:pt x="808" y="0"/>
                </a:lnTo>
                <a:lnTo>
                  <a:pt x="0" y="0"/>
                </a:lnTo>
              </a:path>
            </a:pathLst>
          </a:custGeom>
          <a:solidFill>
            <a:srgbClr val="009999"/>
          </a:solidFill>
          <a:ln w="25400" cap="rnd">
            <a:solidFill>
              <a:schemeClr val="tx1"/>
            </a:solidFill>
            <a:round/>
            <a:headEnd/>
            <a:tailEnd/>
          </a:ln>
        </p:spPr>
        <p:txBody>
          <a:bodyPr/>
          <a:lstStyle/>
          <a:p>
            <a:endParaRPr lang="en-US" dirty="0"/>
          </a:p>
        </p:txBody>
      </p:sp>
      <p:sp>
        <p:nvSpPr>
          <p:cNvPr id="15378" name="Freeform 20"/>
          <p:cNvSpPr>
            <a:spLocks/>
          </p:cNvSpPr>
          <p:nvPr/>
        </p:nvSpPr>
        <p:spPr bwMode="auto">
          <a:xfrm>
            <a:off x="5718175" y="1143000"/>
            <a:ext cx="3278188" cy="5183188"/>
          </a:xfrm>
          <a:custGeom>
            <a:avLst/>
            <a:gdLst>
              <a:gd name="T0" fmla="*/ 0 w 2065"/>
              <a:gd name="T1" fmla="*/ 0 h 3265"/>
              <a:gd name="T2" fmla="*/ 2147483647 w 2065"/>
              <a:gd name="T3" fmla="*/ 0 h 3265"/>
              <a:gd name="T4" fmla="*/ 2147483647 w 2065"/>
              <a:gd name="T5" fmla="*/ 2147483647 h 3265"/>
              <a:gd name="T6" fmla="*/ 2147483647 w 2065"/>
              <a:gd name="T7" fmla="*/ 2147483647 h 3265"/>
              <a:gd name="T8" fmla="*/ 0 w 2065"/>
              <a:gd name="T9" fmla="*/ 2147483647 h 3265"/>
              <a:gd name="T10" fmla="*/ 2147483647 w 2065"/>
              <a:gd name="T11" fmla="*/ 2147483647 h 3265"/>
              <a:gd name="T12" fmla="*/ 0 w 2065"/>
              <a:gd name="T13" fmla="*/ 0 h 3265"/>
              <a:gd name="T14" fmla="*/ 0 60000 65536"/>
              <a:gd name="T15" fmla="*/ 0 60000 65536"/>
              <a:gd name="T16" fmla="*/ 0 60000 65536"/>
              <a:gd name="T17" fmla="*/ 0 60000 65536"/>
              <a:gd name="T18" fmla="*/ 0 60000 65536"/>
              <a:gd name="T19" fmla="*/ 0 60000 65536"/>
              <a:gd name="T20" fmla="*/ 0 60000 65536"/>
              <a:gd name="T21" fmla="*/ 0 w 2065"/>
              <a:gd name="T22" fmla="*/ 0 h 3265"/>
              <a:gd name="T23" fmla="*/ 2065 w 2065"/>
              <a:gd name="T24" fmla="*/ 3265 h 3265"/>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065" h="3265">
                <a:moveTo>
                  <a:pt x="0" y="0"/>
                </a:moveTo>
                <a:lnTo>
                  <a:pt x="432" y="0"/>
                </a:lnTo>
                <a:lnTo>
                  <a:pt x="2064" y="1632"/>
                </a:lnTo>
                <a:lnTo>
                  <a:pt x="432" y="3264"/>
                </a:lnTo>
                <a:lnTo>
                  <a:pt x="0" y="3264"/>
                </a:lnTo>
                <a:lnTo>
                  <a:pt x="1632" y="1632"/>
                </a:lnTo>
                <a:lnTo>
                  <a:pt x="0" y="0"/>
                </a:lnTo>
              </a:path>
            </a:pathLst>
          </a:custGeom>
          <a:solidFill>
            <a:srgbClr val="009999"/>
          </a:solidFill>
          <a:ln w="25400" cap="rnd">
            <a:solidFill>
              <a:schemeClr val="tx1"/>
            </a:solidFill>
            <a:round/>
            <a:headEnd/>
            <a:tailEnd/>
          </a:ln>
        </p:spPr>
        <p:txBody>
          <a:bodyPr/>
          <a:lstStyle/>
          <a:p>
            <a:endParaRPr lang="en-US" dirty="0"/>
          </a:p>
        </p:txBody>
      </p:sp>
      <p:sp>
        <p:nvSpPr>
          <p:cNvPr id="190485" name="Rectangle 21"/>
          <p:cNvSpPr>
            <a:spLocks noChangeArrowheads="1"/>
          </p:cNvSpPr>
          <p:nvPr/>
        </p:nvSpPr>
        <p:spPr bwMode="auto">
          <a:xfrm>
            <a:off x="522288" y="0"/>
            <a:ext cx="8166100" cy="698500"/>
          </a:xfrm>
          <a:prstGeom prst="rect">
            <a:avLst/>
          </a:prstGeom>
          <a:noFill/>
          <a:ln w="12700">
            <a:noFill/>
            <a:miter lim="800000"/>
            <a:headEnd/>
            <a:tailEnd/>
          </a:ln>
          <a:effectLst>
            <a:outerShdw dist="17961" dir="2700000" algn="ctr" rotWithShape="0">
              <a:schemeClr val="bg2"/>
            </a:outerShdw>
          </a:effectLst>
        </p:spPr>
        <p:txBody>
          <a:bodyPr lIns="90488" tIns="44450" rIns="90488" bIns="44450">
            <a:spAutoFit/>
          </a:bodyPr>
          <a:lstStyle/>
          <a:p>
            <a:pPr algn="ctr">
              <a:defRPr/>
            </a:pPr>
            <a:r>
              <a:rPr lang="en-US" sz="4000" b="1" dirty="0">
                <a:solidFill>
                  <a:srgbClr val="CC0066"/>
                </a:solidFill>
              </a:rPr>
              <a:t>Value Chain Analysis</a:t>
            </a:r>
          </a:p>
        </p:txBody>
      </p:sp>
      <p:sp>
        <p:nvSpPr>
          <p:cNvPr id="15380" name="Rectangle 22"/>
          <p:cNvSpPr>
            <a:spLocks noChangeArrowheads="1"/>
          </p:cNvSpPr>
          <p:nvPr/>
        </p:nvSpPr>
        <p:spPr bwMode="auto">
          <a:xfrm>
            <a:off x="433388" y="536575"/>
            <a:ext cx="8455025" cy="366713"/>
          </a:xfrm>
          <a:prstGeom prst="rect">
            <a:avLst/>
          </a:prstGeom>
          <a:noFill/>
          <a:ln w="12700">
            <a:noFill/>
            <a:miter lim="800000"/>
            <a:headEnd/>
            <a:tailEnd/>
          </a:ln>
        </p:spPr>
        <p:txBody>
          <a:bodyPr lIns="90488" tIns="44450" rIns="90488" bIns="44450">
            <a:spAutoFit/>
          </a:bodyPr>
          <a:lstStyle/>
          <a:p>
            <a:pPr algn="ctr"/>
            <a:r>
              <a:rPr lang="en-US" b="1" dirty="0">
                <a:solidFill>
                  <a:srgbClr val="000066"/>
                </a:solidFill>
              </a:rPr>
              <a:t>Identifying Resources and Capabilities That Can Add Value</a:t>
            </a:r>
          </a:p>
        </p:txBody>
      </p:sp>
    </p:spTree>
  </p:cSld>
  <p:clrMapOvr>
    <a:masterClrMapping/>
  </p:clrMapOvr>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ChangeArrowheads="1"/>
          </p:cNvSpPr>
          <p:nvPr/>
        </p:nvSpPr>
        <p:spPr bwMode="auto">
          <a:xfrm>
            <a:off x="122238" y="2089150"/>
            <a:ext cx="1096962" cy="582613"/>
          </a:xfrm>
          <a:prstGeom prst="rect">
            <a:avLst/>
          </a:prstGeom>
          <a:noFill/>
          <a:ln w="12700">
            <a:noFill/>
            <a:miter lim="800000"/>
            <a:headEnd/>
            <a:tailEnd/>
          </a:ln>
        </p:spPr>
        <p:txBody>
          <a:bodyPr wrap="none" lIns="90488" tIns="44450" rIns="90488" bIns="44450">
            <a:spAutoFit/>
          </a:bodyPr>
          <a:lstStyle/>
          <a:p>
            <a:pPr algn="ctr"/>
            <a:r>
              <a:rPr lang="en-US" sz="1600" b="1" dirty="0">
                <a:solidFill>
                  <a:srgbClr val="000066"/>
                </a:solidFill>
              </a:rPr>
              <a:t>Support</a:t>
            </a:r>
          </a:p>
          <a:p>
            <a:pPr algn="ctr"/>
            <a:r>
              <a:rPr lang="en-US" sz="1600" b="1" dirty="0">
                <a:solidFill>
                  <a:srgbClr val="000066"/>
                </a:solidFill>
              </a:rPr>
              <a:t>Activities</a:t>
            </a:r>
          </a:p>
        </p:txBody>
      </p:sp>
      <p:sp>
        <p:nvSpPr>
          <p:cNvPr id="16387" name="Line 3"/>
          <p:cNvSpPr>
            <a:spLocks noChangeShapeType="1"/>
          </p:cNvSpPr>
          <p:nvPr/>
        </p:nvSpPr>
        <p:spPr bwMode="auto">
          <a:xfrm>
            <a:off x="688975" y="1350963"/>
            <a:ext cx="0" cy="782637"/>
          </a:xfrm>
          <a:prstGeom prst="line">
            <a:avLst/>
          </a:prstGeom>
          <a:noFill/>
          <a:ln w="12700">
            <a:solidFill>
              <a:schemeClr val="tx1"/>
            </a:solidFill>
            <a:round/>
            <a:headEnd type="triangle" w="med" len="med"/>
            <a:tailEnd/>
          </a:ln>
        </p:spPr>
        <p:txBody>
          <a:bodyPr wrap="none" anchor="ctr"/>
          <a:lstStyle/>
          <a:p>
            <a:endParaRPr lang="en-US" dirty="0"/>
          </a:p>
        </p:txBody>
      </p:sp>
      <p:sp>
        <p:nvSpPr>
          <p:cNvPr id="16388" name="Line 4"/>
          <p:cNvSpPr>
            <a:spLocks noChangeShapeType="1"/>
          </p:cNvSpPr>
          <p:nvPr/>
        </p:nvSpPr>
        <p:spPr bwMode="auto">
          <a:xfrm flipV="1">
            <a:off x="688975" y="2743200"/>
            <a:ext cx="0" cy="884238"/>
          </a:xfrm>
          <a:prstGeom prst="line">
            <a:avLst/>
          </a:prstGeom>
          <a:noFill/>
          <a:ln w="12700">
            <a:solidFill>
              <a:schemeClr val="tx1"/>
            </a:solidFill>
            <a:round/>
            <a:headEnd type="triangle" w="med" len="med"/>
            <a:tailEnd/>
          </a:ln>
        </p:spPr>
        <p:txBody>
          <a:bodyPr wrap="none" anchor="ctr"/>
          <a:lstStyle/>
          <a:p>
            <a:endParaRPr lang="en-US" dirty="0"/>
          </a:p>
        </p:txBody>
      </p:sp>
      <p:sp>
        <p:nvSpPr>
          <p:cNvPr id="16389" name="Rectangle 5"/>
          <p:cNvSpPr>
            <a:spLocks noChangeArrowheads="1"/>
          </p:cNvSpPr>
          <p:nvPr/>
        </p:nvSpPr>
        <p:spPr bwMode="auto">
          <a:xfrm>
            <a:off x="2562225" y="6392863"/>
            <a:ext cx="1911350" cy="336550"/>
          </a:xfrm>
          <a:prstGeom prst="rect">
            <a:avLst/>
          </a:prstGeom>
          <a:noFill/>
          <a:ln w="12700">
            <a:noFill/>
            <a:miter lim="800000"/>
            <a:headEnd/>
            <a:tailEnd/>
          </a:ln>
        </p:spPr>
        <p:txBody>
          <a:bodyPr wrap="none" lIns="90488" tIns="44450" rIns="90488" bIns="44450">
            <a:spAutoFit/>
          </a:bodyPr>
          <a:lstStyle/>
          <a:p>
            <a:pPr algn="ctr"/>
            <a:r>
              <a:rPr lang="en-US" sz="1600" b="1" dirty="0">
                <a:solidFill>
                  <a:srgbClr val="000066"/>
                </a:solidFill>
              </a:rPr>
              <a:t>Primary Activities</a:t>
            </a:r>
          </a:p>
        </p:txBody>
      </p:sp>
      <p:sp>
        <p:nvSpPr>
          <p:cNvPr id="16390" name="Line 6"/>
          <p:cNvSpPr>
            <a:spLocks noChangeShapeType="1"/>
          </p:cNvSpPr>
          <p:nvPr/>
        </p:nvSpPr>
        <p:spPr bwMode="auto">
          <a:xfrm>
            <a:off x="1252538" y="6589713"/>
            <a:ext cx="1239837" cy="0"/>
          </a:xfrm>
          <a:prstGeom prst="line">
            <a:avLst/>
          </a:prstGeom>
          <a:noFill/>
          <a:ln w="12700">
            <a:solidFill>
              <a:schemeClr val="tx1"/>
            </a:solidFill>
            <a:round/>
            <a:headEnd type="triangle" w="med" len="med"/>
            <a:tailEnd/>
          </a:ln>
        </p:spPr>
        <p:txBody>
          <a:bodyPr wrap="none" anchor="ctr"/>
          <a:lstStyle/>
          <a:p>
            <a:endParaRPr lang="en-US" dirty="0"/>
          </a:p>
        </p:txBody>
      </p:sp>
      <p:sp>
        <p:nvSpPr>
          <p:cNvPr id="16391" name="Line 7"/>
          <p:cNvSpPr>
            <a:spLocks noChangeShapeType="1"/>
          </p:cNvSpPr>
          <p:nvPr/>
        </p:nvSpPr>
        <p:spPr bwMode="auto">
          <a:xfrm flipH="1">
            <a:off x="4706938" y="6589713"/>
            <a:ext cx="1341437" cy="0"/>
          </a:xfrm>
          <a:prstGeom prst="line">
            <a:avLst/>
          </a:prstGeom>
          <a:noFill/>
          <a:ln w="12700">
            <a:solidFill>
              <a:schemeClr val="tx1"/>
            </a:solidFill>
            <a:round/>
            <a:headEnd type="triangle" w="med" len="med"/>
            <a:tailEnd/>
          </a:ln>
        </p:spPr>
        <p:txBody>
          <a:bodyPr wrap="none" anchor="ctr"/>
          <a:lstStyle/>
          <a:p>
            <a:endParaRPr lang="en-US" dirty="0"/>
          </a:p>
        </p:txBody>
      </p:sp>
      <p:sp>
        <p:nvSpPr>
          <p:cNvPr id="16392" name="Freeform 9"/>
          <p:cNvSpPr>
            <a:spLocks/>
          </p:cNvSpPr>
          <p:nvPr/>
        </p:nvSpPr>
        <p:spPr bwMode="auto">
          <a:xfrm>
            <a:off x="1158875" y="1143000"/>
            <a:ext cx="5183188" cy="611188"/>
          </a:xfrm>
          <a:custGeom>
            <a:avLst/>
            <a:gdLst>
              <a:gd name="T0" fmla="*/ 0 w 3265"/>
              <a:gd name="T1" fmla="*/ 0 h 385"/>
              <a:gd name="T2" fmla="*/ 0 w 3265"/>
              <a:gd name="T3" fmla="*/ 2147483647 h 385"/>
              <a:gd name="T4" fmla="*/ 2147483647 w 3265"/>
              <a:gd name="T5" fmla="*/ 2147483647 h 385"/>
              <a:gd name="T6" fmla="*/ 2147483647 w 3265"/>
              <a:gd name="T7" fmla="*/ 0 h 385"/>
              <a:gd name="T8" fmla="*/ 0 w 3265"/>
              <a:gd name="T9" fmla="*/ 0 h 385"/>
              <a:gd name="T10" fmla="*/ 0 60000 65536"/>
              <a:gd name="T11" fmla="*/ 0 60000 65536"/>
              <a:gd name="T12" fmla="*/ 0 60000 65536"/>
              <a:gd name="T13" fmla="*/ 0 60000 65536"/>
              <a:gd name="T14" fmla="*/ 0 60000 65536"/>
              <a:gd name="T15" fmla="*/ 0 w 3265"/>
              <a:gd name="T16" fmla="*/ 0 h 385"/>
              <a:gd name="T17" fmla="*/ 3265 w 3265"/>
              <a:gd name="T18" fmla="*/ 385 h 385"/>
            </a:gdLst>
            <a:ahLst/>
            <a:cxnLst>
              <a:cxn ang="T10">
                <a:pos x="T0" y="T1"/>
              </a:cxn>
              <a:cxn ang="T11">
                <a:pos x="T2" y="T3"/>
              </a:cxn>
              <a:cxn ang="T12">
                <a:pos x="T4" y="T5"/>
              </a:cxn>
              <a:cxn ang="T13">
                <a:pos x="T6" y="T7"/>
              </a:cxn>
              <a:cxn ang="T14">
                <a:pos x="T8" y="T9"/>
              </a:cxn>
            </a:cxnLst>
            <a:rect l="T15" t="T16" r="T17" b="T18"/>
            <a:pathLst>
              <a:path w="3265" h="385">
                <a:moveTo>
                  <a:pt x="0" y="0"/>
                </a:moveTo>
                <a:lnTo>
                  <a:pt x="0" y="384"/>
                </a:lnTo>
                <a:lnTo>
                  <a:pt x="3264" y="384"/>
                </a:lnTo>
                <a:lnTo>
                  <a:pt x="2880" y="0"/>
                </a:lnTo>
                <a:lnTo>
                  <a:pt x="0" y="0"/>
                </a:lnTo>
              </a:path>
            </a:pathLst>
          </a:custGeom>
          <a:solidFill>
            <a:srgbClr val="009999"/>
          </a:solidFill>
          <a:ln w="25400" cap="rnd">
            <a:solidFill>
              <a:schemeClr val="tx1"/>
            </a:solidFill>
            <a:round/>
            <a:headEnd/>
            <a:tailEnd/>
          </a:ln>
        </p:spPr>
        <p:txBody>
          <a:bodyPr/>
          <a:lstStyle/>
          <a:p>
            <a:endParaRPr lang="en-US" dirty="0"/>
          </a:p>
        </p:txBody>
      </p:sp>
      <p:sp>
        <p:nvSpPr>
          <p:cNvPr id="16393" name="Freeform 10"/>
          <p:cNvSpPr>
            <a:spLocks/>
          </p:cNvSpPr>
          <p:nvPr/>
        </p:nvSpPr>
        <p:spPr bwMode="auto">
          <a:xfrm>
            <a:off x="1158875" y="2438400"/>
            <a:ext cx="6554788" cy="687388"/>
          </a:xfrm>
          <a:custGeom>
            <a:avLst/>
            <a:gdLst>
              <a:gd name="T0" fmla="*/ 0 w 4129"/>
              <a:gd name="T1" fmla="*/ 0 h 433"/>
              <a:gd name="T2" fmla="*/ 0 w 4129"/>
              <a:gd name="T3" fmla="*/ 2147483647 h 433"/>
              <a:gd name="T4" fmla="*/ 2147483647 w 4129"/>
              <a:gd name="T5" fmla="*/ 2147483647 h 433"/>
              <a:gd name="T6" fmla="*/ 2147483647 w 4129"/>
              <a:gd name="T7" fmla="*/ 0 h 433"/>
              <a:gd name="T8" fmla="*/ 0 w 4129"/>
              <a:gd name="T9" fmla="*/ 0 h 433"/>
              <a:gd name="T10" fmla="*/ 0 60000 65536"/>
              <a:gd name="T11" fmla="*/ 0 60000 65536"/>
              <a:gd name="T12" fmla="*/ 0 60000 65536"/>
              <a:gd name="T13" fmla="*/ 0 60000 65536"/>
              <a:gd name="T14" fmla="*/ 0 60000 65536"/>
              <a:gd name="T15" fmla="*/ 0 w 4129"/>
              <a:gd name="T16" fmla="*/ 0 h 433"/>
              <a:gd name="T17" fmla="*/ 4129 w 4129"/>
              <a:gd name="T18" fmla="*/ 433 h 433"/>
            </a:gdLst>
            <a:ahLst/>
            <a:cxnLst>
              <a:cxn ang="T10">
                <a:pos x="T0" y="T1"/>
              </a:cxn>
              <a:cxn ang="T11">
                <a:pos x="T2" y="T3"/>
              </a:cxn>
              <a:cxn ang="T12">
                <a:pos x="T4" y="T5"/>
              </a:cxn>
              <a:cxn ang="T13">
                <a:pos x="T6" y="T7"/>
              </a:cxn>
              <a:cxn ang="T14">
                <a:pos x="T8" y="T9"/>
              </a:cxn>
            </a:cxnLst>
            <a:rect l="T15" t="T16" r="T17" b="T18"/>
            <a:pathLst>
              <a:path w="4129" h="433">
                <a:moveTo>
                  <a:pt x="0" y="0"/>
                </a:moveTo>
                <a:lnTo>
                  <a:pt x="0" y="432"/>
                </a:lnTo>
                <a:lnTo>
                  <a:pt x="4128" y="432"/>
                </a:lnTo>
                <a:lnTo>
                  <a:pt x="3696" y="0"/>
                </a:lnTo>
                <a:lnTo>
                  <a:pt x="0" y="0"/>
                </a:lnTo>
              </a:path>
            </a:pathLst>
          </a:custGeom>
          <a:solidFill>
            <a:srgbClr val="009999"/>
          </a:solidFill>
          <a:ln w="25400" cap="rnd">
            <a:solidFill>
              <a:schemeClr val="tx1"/>
            </a:solidFill>
            <a:round/>
            <a:headEnd/>
            <a:tailEnd/>
          </a:ln>
        </p:spPr>
        <p:txBody>
          <a:bodyPr/>
          <a:lstStyle/>
          <a:p>
            <a:endParaRPr lang="en-US" dirty="0"/>
          </a:p>
        </p:txBody>
      </p:sp>
      <p:sp>
        <p:nvSpPr>
          <p:cNvPr id="16394" name="Freeform 11"/>
          <p:cNvSpPr>
            <a:spLocks/>
          </p:cNvSpPr>
          <p:nvPr/>
        </p:nvSpPr>
        <p:spPr bwMode="auto">
          <a:xfrm>
            <a:off x="1158875" y="1752600"/>
            <a:ext cx="5868988" cy="687388"/>
          </a:xfrm>
          <a:custGeom>
            <a:avLst/>
            <a:gdLst>
              <a:gd name="T0" fmla="*/ 0 w 3697"/>
              <a:gd name="T1" fmla="*/ 0 h 433"/>
              <a:gd name="T2" fmla="*/ 0 w 3697"/>
              <a:gd name="T3" fmla="*/ 2147483647 h 433"/>
              <a:gd name="T4" fmla="*/ 2147483647 w 3697"/>
              <a:gd name="T5" fmla="*/ 2147483647 h 433"/>
              <a:gd name="T6" fmla="*/ 2147483647 w 3697"/>
              <a:gd name="T7" fmla="*/ 0 h 433"/>
              <a:gd name="T8" fmla="*/ 0 w 3697"/>
              <a:gd name="T9" fmla="*/ 0 h 433"/>
              <a:gd name="T10" fmla="*/ 0 60000 65536"/>
              <a:gd name="T11" fmla="*/ 0 60000 65536"/>
              <a:gd name="T12" fmla="*/ 0 60000 65536"/>
              <a:gd name="T13" fmla="*/ 0 60000 65536"/>
              <a:gd name="T14" fmla="*/ 0 60000 65536"/>
              <a:gd name="T15" fmla="*/ 0 w 3697"/>
              <a:gd name="T16" fmla="*/ 0 h 433"/>
              <a:gd name="T17" fmla="*/ 3697 w 3697"/>
              <a:gd name="T18" fmla="*/ 433 h 433"/>
            </a:gdLst>
            <a:ahLst/>
            <a:cxnLst>
              <a:cxn ang="T10">
                <a:pos x="T0" y="T1"/>
              </a:cxn>
              <a:cxn ang="T11">
                <a:pos x="T2" y="T3"/>
              </a:cxn>
              <a:cxn ang="T12">
                <a:pos x="T4" y="T5"/>
              </a:cxn>
              <a:cxn ang="T13">
                <a:pos x="T6" y="T7"/>
              </a:cxn>
              <a:cxn ang="T14">
                <a:pos x="T8" y="T9"/>
              </a:cxn>
            </a:cxnLst>
            <a:rect l="T15" t="T16" r="T17" b="T18"/>
            <a:pathLst>
              <a:path w="3697" h="433">
                <a:moveTo>
                  <a:pt x="0" y="0"/>
                </a:moveTo>
                <a:lnTo>
                  <a:pt x="0" y="432"/>
                </a:lnTo>
                <a:lnTo>
                  <a:pt x="3696" y="432"/>
                </a:lnTo>
                <a:lnTo>
                  <a:pt x="3264" y="0"/>
                </a:lnTo>
                <a:lnTo>
                  <a:pt x="0" y="0"/>
                </a:lnTo>
              </a:path>
            </a:pathLst>
          </a:custGeom>
          <a:solidFill>
            <a:srgbClr val="009999"/>
          </a:solidFill>
          <a:ln w="25400" cap="rnd">
            <a:solidFill>
              <a:schemeClr val="tx1"/>
            </a:solidFill>
            <a:round/>
            <a:headEnd/>
            <a:tailEnd/>
          </a:ln>
        </p:spPr>
        <p:txBody>
          <a:bodyPr/>
          <a:lstStyle/>
          <a:p>
            <a:endParaRPr lang="en-US" dirty="0"/>
          </a:p>
        </p:txBody>
      </p:sp>
      <p:sp>
        <p:nvSpPr>
          <p:cNvPr id="16395" name="Freeform 12"/>
          <p:cNvSpPr>
            <a:spLocks/>
          </p:cNvSpPr>
          <p:nvPr/>
        </p:nvSpPr>
        <p:spPr bwMode="auto">
          <a:xfrm>
            <a:off x="1158875" y="3124200"/>
            <a:ext cx="7164388" cy="611188"/>
          </a:xfrm>
          <a:custGeom>
            <a:avLst/>
            <a:gdLst>
              <a:gd name="T0" fmla="*/ 0 w 4513"/>
              <a:gd name="T1" fmla="*/ 0 h 385"/>
              <a:gd name="T2" fmla="*/ 0 w 4513"/>
              <a:gd name="T3" fmla="*/ 2147483647 h 385"/>
              <a:gd name="T4" fmla="*/ 2147483647 w 4513"/>
              <a:gd name="T5" fmla="*/ 2147483647 h 385"/>
              <a:gd name="T6" fmla="*/ 2147483647 w 4513"/>
              <a:gd name="T7" fmla="*/ 0 h 385"/>
              <a:gd name="T8" fmla="*/ 0 w 4513"/>
              <a:gd name="T9" fmla="*/ 0 h 385"/>
              <a:gd name="T10" fmla="*/ 0 60000 65536"/>
              <a:gd name="T11" fmla="*/ 0 60000 65536"/>
              <a:gd name="T12" fmla="*/ 0 60000 65536"/>
              <a:gd name="T13" fmla="*/ 0 60000 65536"/>
              <a:gd name="T14" fmla="*/ 0 60000 65536"/>
              <a:gd name="T15" fmla="*/ 0 w 4513"/>
              <a:gd name="T16" fmla="*/ 0 h 385"/>
              <a:gd name="T17" fmla="*/ 4513 w 4513"/>
              <a:gd name="T18" fmla="*/ 385 h 385"/>
            </a:gdLst>
            <a:ahLst/>
            <a:cxnLst>
              <a:cxn ang="T10">
                <a:pos x="T0" y="T1"/>
              </a:cxn>
              <a:cxn ang="T11">
                <a:pos x="T2" y="T3"/>
              </a:cxn>
              <a:cxn ang="T12">
                <a:pos x="T4" y="T5"/>
              </a:cxn>
              <a:cxn ang="T13">
                <a:pos x="T6" y="T7"/>
              </a:cxn>
              <a:cxn ang="T14">
                <a:pos x="T8" y="T9"/>
              </a:cxn>
            </a:cxnLst>
            <a:rect l="T15" t="T16" r="T17" b="T18"/>
            <a:pathLst>
              <a:path w="4513" h="385">
                <a:moveTo>
                  <a:pt x="0" y="0"/>
                </a:moveTo>
                <a:lnTo>
                  <a:pt x="0" y="384"/>
                </a:lnTo>
                <a:lnTo>
                  <a:pt x="4512" y="384"/>
                </a:lnTo>
                <a:lnTo>
                  <a:pt x="4128" y="0"/>
                </a:lnTo>
                <a:lnTo>
                  <a:pt x="0" y="0"/>
                </a:lnTo>
              </a:path>
            </a:pathLst>
          </a:custGeom>
          <a:solidFill>
            <a:srgbClr val="009999"/>
          </a:solidFill>
          <a:ln w="25400" cap="rnd">
            <a:solidFill>
              <a:schemeClr val="tx1"/>
            </a:solidFill>
            <a:round/>
            <a:headEnd/>
            <a:tailEnd/>
          </a:ln>
        </p:spPr>
        <p:txBody>
          <a:bodyPr/>
          <a:lstStyle/>
          <a:p>
            <a:endParaRPr lang="en-US" dirty="0"/>
          </a:p>
        </p:txBody>
      </p:sp>
      <p:sp>
        <p:nvSpPr>
          <p:cNvPr id="192525" name="Rectangle 13"/>
          <p:cNvSpPr>
            <a:spLocks noChangeArrowheads="1"/>
          </p:cNvSpPr>
          <p:nvPr/>
        </p:nvSpPr>
        <p:spPr bwMode="auto">
          <a:xfrm>
            <a:off x="1158875" y="3746500"/>
            <a:ext cx="1270000" cy="2565400"/>
          </a:xfrm>
          <a:prstGeom prst="rect">
            <a:avLst/>
          </a:prstGeom>
          <a:solidFill>
            <a:srgbClr val="009999"/>
          </a:solidFill>
          <a:ln w="12700">
            <a:noFill/>
            <a:miter lim="800000"/>
            <a:headEnd/>
            <a:tailEnd/>
          </a:ln>
          <a:effectLst>
            <a:outerShdw dist="53882" dir="2700000" algn="ctr" rotWithShape="0">
              <a:srgbClr val="919191"/>
            </a:outerShdw>
          </a:effectLst>
        </p:spPr>
        <p:txBody>
          <a:bodyPr wrap="none" anchor="ctr"/>
          <a:lstStyle/>
          <a:p>
            <a:pPr>
              <a:defRPr/>
            </a:pPr>
            <a:endParaRPr lang="en-US" dirty="0"/>
          </a:p>
        </p:txBody>
      </p:sp>
      <p:sp>
        <p:nvSpPr>
          <p:cNvPr id="16397" name="Rectangle 14"/>
          <p:cNvSpPr>
            <a:spLocks noChangeArrowheads="1"/>
          </p:cNvSpPr>
          <p:nvPr/>
        </p:nvSpPr>
        <p:spPr bwMode="auto">
          <a:xfrm>
            <a:off x="2454275" y="3746500"/>
            <a:ext cx="1270000" cy="2565400"/>
          </a:xfrm>
          <a:prstGeom prst="rect">
            <a:avLst/>
          </a:prstGeom>
          <a:solidFill>
            <a:srgbClr val="009999"/>
          </a:solidFill>
          <a:ln w="25400">
            <a:solidFill>
              <a:schemeClr val="tx1"/>
            </a:solidFill>
            <a:miter lim="800000"/>
            <a:headEnd/>
            <a:tailEnd/>
          </a:ln>
        </p:spPr>
        <p:txBody>
          <a:bodyPr wrap="none" anchor="ctr"/>
          <a:lstStyle/>
          <a:p>
            <a:endParaRPr lang="en-US" dirty="0"/>
          </a:p>
        </p:txBody>
      </p:sp>
      <p:sp>
        <p:nvSpPr>
          <p:cNvPr id="16398" name="Rectangle 15"/>
          <p:cNvSpPr>
            <a:spLocks noChangeArrowheads="1"/>
          </p:cNvSpPr>
          <p:nvPr/>
        </p:nvSpPr>
        <p:spPr bwMode="auto">
          <a:xfrm>
            <a:off x="3749675" y="3746500"/>
            <a:ext cx="1270000" cy="2565400"/>
          </a:xfrm>
          <a:prstGeom prst="rect">
            <a:avLst/>
          </a:prstGeom>
          <a:solidFill>
            <a:srgbClr val="009999"/>
          </a:solidFill>
          <a:ln w="25400">
            <a:solidFill>
              <a:schemeClr val="tx1"/>
            </a:solidFill>
            <a:miter lim="800000"/>
            <a:headEnd/>
            <a:tailEnd/>
          </a:ln>
        </p:spPr>
        <p:txBody>
          <a:bodyPr wrap="none" anchor="ctr"/>
          <a:lstStyle/>
          <a:p>
            <a:endParaRPr lang="en-US" dirty="0"/>
          </a:p>
        </p:txBody>
      </p:sp>
      <p:sp>
        <p:nvSpPr>
          <p:cNvPr id="16399" name="Freeform 16"/>
          <p:cNvSpPr>
            <a:spLocks/>
          </p:cNvSpPr>
          <p:nvPr/>
        </p:nvSpPr>
        <p:spPr bwMode="auto">
          <a:xfrm>
            <a:off x="6327775" y="3733800"/>
            <a:ext cx="1982788" cy="1982788"/>
          </a:xfrm>
          <a:custGeom>
            <a:avLst/>
            <a:gdLst>
              <a:gd name="T0" fmla="*/ 0 w 1249"/>
              <a:gd name="T1" fmla="*/ 0 h 1249"/>
              <a:gd name="T2" fmla="*/ 0 w 1249"/>
              <a:gd name="T3" fmla="*/ 2147483647 h 1249"/>
              <a:gd name="T4" fmla="*/ 2147483647 w 1249"/>
              <a:gd name="T5" fmla="*/ 0 h 1249"/>
              <a:gd name="T6" fmla="*/ 0 w 1249"/>
              <a:gd name="T7" fmla="*/ 0 h 1249"/>
              <a:gd name="T8" fmla="*/ 0 60000 65536"/>
              <a:gd name="T9" fmla="*/ 0 60000 65536"/>
              <a:gd name="T10" fmla="*/ 0 60000 65536"/>
              <a:gd name="T11" fmla="*/ 0 60000 65536"/>
              <a:gd name="T12" fmla="*/ 0 w 1249"/>
              <a:gd name="T13" fmla="*/ 0 h 1249"/>
              <a:gd name="T14" fmla="*/ 1249 w 1249"/>
              <a:gd name="T15" fmla="*/ 1249 h 1249"/>
            </a:gdLst>
            <a:ahLst/>
            <a:cxnLst>
              <a:cxn ang="T8">
                <a:pos x="T0" y="T1"/>
              </a:cxn>
              <a:cxn ang="T9">
                <a:pos x="T2" y="T3"/>
              </a:cxn>
              <a:cxn ang="T10">
                <a:pos x="T4" y="T5"/>
              </a:cxn>
              <a:cxn ang="T11">
                <a:pos x="T6" y="T7"/>
              </a:cxn>
            </a:cxnLst>
            <a:rect l="T12" t="T13" r="T14" b="T15"/>
            <a:pathLst>
              <a:path w="1249" h="1249">
                <a:moveTo>
                  <a:pt x="0" y="0"/>
                </a:moveTo>
                <a:lnTo>
                  <a:pt x="0" y="1248"/>
                </a:lnTo>
                <a:lnTo>
                  <a:pt x="1248" y="0"/>
                </a:lnTo>
                <a:lnTo>
                  <a:pt x="0" y="0"/>
                </a:lnTo>
              </a:path>
            </a:pathLst>
          </a:custGeom>
          <a:solidFill>
            <a:srgbClr val="009999"/>
          </a:solidFill>
          <a:ln w="25400" cap="rnd">
            <a:solidFill>
              <a:schemeClr val="tx1"/>
            </a:solidFill>
            <a:round/>
            <a:headEnd/>
            <a:tailEnd/>
          </a:ln>
        </p:spPr>
        <p:txBody>
          <a:bodyPr/>
          <a:lstStyle/>
          <a:p>
            <a:endParaRPr lang="en-US" dirty="0"/>
          </a:p>
        </p:txBody>
      </p:sp>
      <p:sp>
        <p:nvSpPr>
          <p:cNvPr id="192529" name="Rectangle 17"/>
          <p:cNvSpPr>
            <a:spLocks noChangeArrowheads="1"/>
          </p:cNvSpPr>
          <p:nvPr/>
        </p:nvSpPr>
        <p:spPr bwMode="auto">
          <a:xfrm rot="16200000">
            <a:off x="933450" y="4541838"/>
            <a:ext cx="1762125" cy="952500"/>
          </a:xfrm>
          <a:prstGeom prst="rect">
            <a:avLst/>
          </a:prstGeom>
          <a:noFill/>
          <a:ln w="12700">
            <a:noFill/>
            <a:miter lim="800000"/>
            <a:headEnd/>
            <a:tailEnd/>
          </a:ln>
          <a:effectLst/>
        </p:spPr>
        <p:txBody>
          <a:bodyPr wrap="none" lIns="90488" tIns="44450" rIns="90488" bIns="44450">
            <a:spAutoFit/>
          </a:bodyPr>
          <a:lstStyle/>
          <a:p>
            <a:pPr algn="ctr">
              <a:defRPr/>
            </a:pPr>
            <a:r>
              <a:rPr lang="en-US" sz="2800" b="1" dirty="0">
                <a:solidFill>
                  <a:srgbClr val="CC0066"/>
                </a:solidFill>
                <a:effectLst>
                  <a:outerShdw blurRad="38100" dist="38100" dir="2700000" algn="tl">
                    <a:srgbClr val="000000"/>
                  </a:outerShdw>
                </a:effectLst>
              </a:rPr>
              <a:t>Inbound </a:t>
            </a:r>
          </a:p>
          <a:p>
            <a:pPr algn="ctr">
              <a:defRPr/>
            </a:pPr>
            <a:r>
              <a:rPr lang="en-US" sz="2800" b="1" dirty="0">
                <a:solidFill>
                  <a:srgbClr val="CC0066"/>
                </a:solidFill>
                <a:effectLst>
                  <a:outerShdw blurRad="38100" dist="38100" dir="2700000" algn="tl">
                    <a:srgbClr val="000000"/>
                  </a:outerShdw>
                </a:effectLst>
              </a:rPr>
              <a:t>Logistics</a:t>
            </a:r>
          </a:p>
        </p:txBody>
      </p:sp>
      <p:sp>
        <p:nvSpPr>
          <p:cNvPr id="192530" name="Rectangle 18"/>
          <p:cNvSpPr>
            <a:spLocks noChangeArrowheads="1"/>
          </p:cNvSpPr>
          <p:nvPr/>
        </p:nvSpPr>
        <p:spPr bwMode="auto">
          <a:xfrm rot="16200000">
            <a:off x="2094706" y="4764882"/>
            <a:ext cx="2079625" cy="519112"/>
          </a:xfrm>
          <a:prstGeom prst="rect">
            <a:avLst/>
          </a:prstGeom>
          <a:noFill/>
          <a:ln w="12700">
            <a:noFill/>
            <a:miter lim="800000"/>
            <a:headEnd/>
            <a:tailEnd/>
          </a:ln>
          <a:effectLst/>
        </p:spPr>
        <p:txBody>
          <a:bodyPr wrap="none" lIns="90488" tIns="44450" rIns="90488" bIns="44450">
            <a:spAutoFit/>
          </a:bodyPr>
          <a:lstStyle/>
          <a:p>
            <a:pPr algn="ctr">
              <a:defRPr/>
            </a:pPr>
            <a:r>
              <a:rPr lang="en-US" sz="2800" b="1" dirty="0">
                <a:solidFill>
                  <a:srgbClr val="000066"/>
                </a:solidFill>
                <a:effectLst>
                  <a:outerShdw blurRad="38100" dist="38100" dir="2700000" algn="tl">
                    <a:srgbClr val="000000"/>
                  </a:outerShdw>
                </a:effectLst>
              </a:rPr>
              <a:t>Operations</a:t>
            </a:r>
          </a:p>
        </p:txBody>
      </p:sp>
      <p:sp>
        <p:nvSpPr>
          <p:cNvPr id="16402" name="Freeform 19"/>
          <p:cNvSpPr>
            <a:spLocks/>
          </p:cNvSpPr>
          <p:nvPr/>
        </p:nvSpPr>
        <p:spPr bwMode="auto">
          <a:xfrm>
            <a:off x="5029200" y="3733800"/>
            <a:ext cx="1284288" cy="2579688"/>
          </a:xfrm>
          <a:custGeom>
            <a:avLst/>
            <a:gdLst>
              <a:gd name="T0" fmla="*/ 0 w 809"/>
              <a:gd name="T1" fmla="*/ 0 h 1625"/>
              <a:gd name="T2" fmla="*/ 0 w 809"/>
              <a:gd name="T3" fmla="*/ 2147483647 h 1625"/>
              <a:gd name="T4" fmla="*/ 2147483647 w 809"/>
              <a:gd name="T5" fmla="*/ 2147483647 h 1625"/>
              <a:gd name="T6" fmla="*/ 2147483647 w 809"/>
              <a:gd name="T7" fmla="*/ 2147483647 h 1625"/>
              <a:gd name="T8" fmla="*/ 2147483647 w 809"/>
              <a:gd name="T9" fmla="*/ 0 h 1625"/>
              <a:gd name="T10" fmla="*/ 0 w 809"/>
              <a:gd name="T11" fmla="*/ 0 h 1625"/>
              <a:gd name="T12" fmla="*/ 0 60000 65536"/>
              <a:gd name="T13" fmla="*/ 0 60000 65536"/>
              <a:gd name="T14" fmla="*/ 0 60000 65536"/>
              <a:gd name="T15" fmla="*/ 0 60000 65536"/>
              <a:gd name="T16" fmla="*/ 0 60000 65536"/>
              <a:gd name="T17" fmla="*/ 0 60000 65536"/>
              <a:gd name="T18" fmla="*/ 0 w 809"/>
              <a:gd name="T19" fmla="*/ 0 h 1625"/>
              <a:gd name="T20" fmla="*/ 809 w 809"/>
              <a:gd name="T21" fmla="*/ 1625 h 1625"/>
            </a:gdLst>
            <a:ahLst/>
            <a:cxnLst>
              <a:cxn ang="T12">
                <a:pos x="T0" y="T1"/>
              </a:cxn>
              <a:cxn ang="T13">
                <a:pos x="T2" y="T3"/>
              </a:cxn>
              <a:cxn ang="T14">
                <a:pos x="T4" y="T5"/>
              </a:cxn>
              <a:cxn ang="T15">
                <a:pos x="T6" y="T7"/>
              </a:cxn>
              <a:cxn ang="T16">
                <a:pos x="T8" y="T9"/>
              </a:cxn>
              <a:cxn ang="T17">
                <a:pos x="T10" y="T11"/>
              </a:cxn>
            </a:cxnLst>
            <a:rect l="T18" t="T19" r="T20" b="T21"/>
            <a:pathLst>
              <a:path w="809" h="1625">
                <a:moveTo>
                  <a:pt x="0" y="0"/>
                </a:moveTo>
                <a:lnTo>
                  <a:pt x="0" y="1624"/>
                </a:lnTo>
                <a:lnTo>
                  <a:pt x="428" y="1624"/>
                </a:lnTo>
                <a:lnTo>
                  <a:pt x="808" y="1242"/>
                </a:lnTo>
                <a:lnTo>
                  <a:pt x="808" y="0"/>
                </a:lnTo>
                <a:lnTo>
                  <a:pt x="0" y="0"/>
                </a:lnTo>
              </a:path>
            </a:pathLst>
          </a:custGeom>
          <a:solidFill>
            <a:srgbClr val="009999"/>
          </a:solidFill>
          <a:ln w="25400" cap="rnd">
            <a:solidFill>
              <a:schemeClr val="tx1"/>
            </a:solidFill>
            <a:round/>
            <a:headEnd/>
            <a:tailEnd/>
          </a:ln>
        </p:spPr>
        <p:txBody>
          <a:bodyPr/>
          <a:lstStyle/>
          <a:p>
            <a:endParaRPr lang="en-US" dirty="0"/>
          </a:p>
        </p:txBody>
      </p:sp>
      <p:sp>
        <p:nvSpPr>
          <p:cNvPr id="16403" name="Freeform 21"/>
          <p:cNvSpPr>
            <a:spLocks/>
          </p:cNvSpPr>
          <p:nvPr/>
        </p:nvSpPr>
        <p:spPr bwMode="auto">
          <a:xfrm>
            <a:off x="5718175" y="1143000"/>
            <a:ext cx="3278188" cy="5183188"/>
          </a:xfrm>
          <a:custGeom>
            <a:avLst/>
            <a:gdLst>
              <a:gd name="T0" fmla="*/ 0 w 2065"/>
              <a:gd name="T1" fmla="*/ 0 h 3265"/>
              <a:gd name="T2" fmla="*/ 2147483647 w 2065"/>
              <a:gd name="T3" fmla="*/ 0 h 3265"/>
              <a:gd name="T4" fmla="*/ 2147483647 w 2065"/>
              <a:gd name="T5" fmla="*/ 2147483647 h 3265"/>
              <a:gd name="T6" fmla="*/ 2147483647 w 2065"/>
              <a:gd name="T7" fmla="*/ 2147483647 h 3265"/>
              <a:gd name="T8" fmla="*/ 0 w 2065"/>
              <a:gd name="T9" fmla="*/ 2147483647 h 3265"/>
              <a:gd name="T10" fmla="*/ 2147483647 w 2065"/>
              <a:gd name="T11" fmla="*/ 2147483647 h 3265"/>
              <a:gd name="T12" fmla="*/ 0 w 2065"/>
              <a:gd name="T13" fmla="*/ 0 h 3265"/>
              <a:gd name="T14" fmla="*/ 0 60000 65536"/>
              <a:gd name="T15" fmla="*/ 0 60000 65536"/>
              <a:gd name="T16" fmla="*/ 0 60000 65536"/>
              <a:gd name="T17" fmla="*/ 0 60000 65536"/>
              <a:gd name="T18" fmla="*/ 0 60000 65536"/>
              <a:gd name="T19" fmla="*/ 0 60000 65536"/>
              <a:gd name="T20" fmla="*/ 0 60000 65536"/>
              <a:gd name="T21" fmla="*/ 0 w 2065"/>
              <a:gd name="T22" fmla="*/ 0 h 3265"/>
              <a:gd name="T23" fmla="*/ 2065 w 2065"/>
              <a:gd name="T24" fmla="*/ 3265 h 3265"/>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065" h="3265">
                <a:moveTo>
                  <a:pt x="0" y="0"/>
                </a:moveTo>
                <a:lnTo>
                  <a:pt x="432" y="0"/>
                </a:lnTo>
                <a:lnTo>
                  <a:pt x="2064" y="1632"/>
                </a:lnTo>
                <a:lnTo>
                  <a:pt x="432" y="3264"/>
                </a:lnTo>
                <a:lnTo>
                  <a:pt x="0" y="3264"/>
                </a:lnTo>
                <a:lnTo>
                  <a:pt x="1632" y="1632"/>
                </a:lnTo>
                <a:lnTo>
                  <a:pt x="0" y="0"/>
                </a:lnTo>
              </a:path>
            </a:pathLst>
          </a:custGeom>
          <a:solidFill>
            <a:srgbClr val="009999"/>
          </a:solidFill>
          <a:ln w="25400" cap="rnd">
            <a:solidFill>
              <a:schemeClr val="tx1"/>
            </a:solidFill>
            <a:round/>
            <a:headEnd/>
            <a:tailEnd/>
          </a:ln>
        </p:spPr>
        <p:txBody>
          <a:bodyPr/>
          <a:lstStyle/>
          <a:p>
            <a:endParaRPr lang="en-US" dirty="0"/>
          </a:p>
        </p:txBody>
      </p:sp>
      <p:sp>
        <p:nvSpPr>
          <p:cNvPr id="192534" name="Rectangle 22"/>
          <p:cNvSpPr>
            <a:spLocks noChangeArrowheads="1"/>
          </p:cNvSpPr>
          <p:nvPr/>
        </p:nvSpPr>
        <p:spPr bwMode="auto">
          <a:xfrm>
            <a:off x="522288" y="0"/>
            <a:ext cx="8166100" cy="698500"/>
          </a:xfrm>
          <a:prstGeom prst="rect">
            <a:avLst/>
          </a:prstGeom>
          <a:noFill/>
          <a:ln w="12700">
            <a:noFill/>
            <a:miter lim="800000"/>
            <a:headEnd/>
            <a:tailEnd/>
          </a:ln>
          <a:effectLst>
            <a:outerShdw dist="17961" dir="2700000" algn="ctr" rotWithShape="0">
              <a:schemeClr val="bg2"/>
            </a:outerShdw>
          </a:effectLst>
        </p:spPr>
        <p:txBody>
          <a:bodyPr lIns="90488" tIns="44450" rIns="90488" bIns="44450">
            <a:spAutoFit/>
          </a:bodyPr>
          <a:lstStyle/>
          <a:p>
            <a:pPr algn="ctr">
              <a:defRPr/>
            </a:pPr>
            <a:r>
              <a:rPr lang="en-US" sz="4000" b="1" dirty="0">
                <a:solidFill>
                  <a:srgbClr val="CC0066"/>
                </a:solidFill>
              </a:rPr>
              <a:t>Value Chain Analysis</a:t>
            </a:r>
          </a:p>
        </p:txBody>
      </p:sp>
      <p:sp>
        <p:nvSpPr>
          <p:cNvPr id="16405" name="Rectangle 23"/>
          <p:cNvSpPr>
            <a:spLocks noChangeArrowheads="1"/>
          </p:cNvSpPr>
          <p:nvPr/>
        </p:nvSpPr>
        <p:spPr bwMode="auto">
          <a:xfrm>
            <a:off x="433388" y="536575"/>
            <a:ext cx="8455025" cy="366713"/>
          </a:xfrm>
          <a:prstGeom prst="rect">
            <a:avLst/>
          </a:prstGeom>
          <a:noFill/>
          <a:ln w="12700">
            <a:noFill/>
            <a:miter lim="800000"/>
            <a:headEnd/>
            <a:tailEnd/>
          </a:ln>
        </p:spPr>
        <p:txBody>
          <a:bodyPr lIns="90488" tIns="44450" rIns="90488" bIns="44450">
            <a:spAutoFit/>
          </a:bodyPr>
          <a:lstStyle/>
          <a:p>
            <a:pPr algn="ctr"/>
            <a:r>
              <a:rPr lang="en-US" b="1" dirty="0">
                <a:solidFill>
                  <a:srgbClr val="000066"/>
                </a:solidFill>
              </a:rPr>
              <a:t>Identifying Resources and Capabilities That Can Add Value</a:t>
            </a:r>
          </a:p>
        </p:txBody>
      </p:sp>
    </p:spTree>
  </p:cSld>
  <p:clrMapOvr>
    <a:masterClrMapping/>
  </p:clrMapOvr>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ChangeArrowheads="1"/>
          </p:cNvSpPr>
          <p:nvPr/>
        </p:nvSpPr>
        <p:spPr bwMode="auto">
          <a:xfrm>
            <a:off x="122238" y="2089150"/>
            <a:ext cx="1096962" cy="582613"/>
          </a:xfrm>
          <a:prstGeom prst="rect">
            <a:avLst/>
          </a:prstGeom>
          <a:noFill/>
          <a:ln w="12700">
            <a:noFill/>
            <a:miter lim="800000"/>
            <a:headEnd/>
            <a:tailEnd/>
          </a:ln>
        </p:spPr>
        <p:txBody>
          <a:bodyPr wrap="none" lIns="90488" tIns="44450" rIns="90488" bIns="44450">
            <a:spAutoFit/>
          </a:bodyPr>
          <a:lstStyle/>
          <a:p>
            <a:pPr algn="ctr"/>
            <a:r>
              <a:rPr lang="en-US" sz="1600" b="1" dirty="0">
                <a:solidFill>
                  <a:srgbClr val="000066"/>
                </a:solidFill>
              </a:rPr>
              <a:t>Support</a:t>
            </a:r>
          </a:p>
          <a:p>
            <a:pPr algn="ctr"/>
            <a:r>
              <a:rPr lang="en-US" sz="1600" b="1" dirty="0">
                <a:solidFill>
                  <a:srgbClr val="000066"/>
                </a:solidFill>
              </a:rPr>
              <a:t>Activities</a:t>
            </a:r>
          </a:p>
        </p:txBody>
      </p:sp>
      <p:sp>
        <p:nvSpPr>
          <p:cNvPr id="17411" name="Line 3"/>
          <p:cNvSpPr>
            <a:spLocks noChangeShapeType="1"/>
          </p:cNvSpPr>
          <p:nvPr/>
        </p:nvSpPr>
        <p:spPr bwMode="auto">
          <a:xfrm>
            <a:off x="688975" y="1249363"/>
            <a:ext cx="0" cy="782637"/>
          </a:xfrm>
          <a:prstGeom prst="line">
            <a:avLst/>
          </a:prstGeom>
          <a:noFill/>
          <a:ln w="12700">
            <a:solidFill>
              <a:schemeClr val="tx1"/>
            </a:solidFill>
            <a:round/>
            <a:headEnd type="triangle" w="med" len="med"/>
            <a:tailEnd/>
          </a:ln>
        </p:spPr>
        <p:txBody>
          <a:bodyPr wrap="none" anchor="ctr"/>
          <a:lstStyle/>
          <a:p>
            <a:endParaRPr lang="en-US" dirty="0"/>
          </a:p>
        </p:txBody>
      </p:sp>
      <p:sp>
        <p:nvSpPr>
          <p:cNvPr id="17412" name="Line 4"/>
          <p:cNvSpPr>
            <a:spLocks noChangeShapeType="1"/>
          </p:cNvSpPr>
          <p:nvPr/>
        </p:nvSpPr>
        <p:spPr bwMode="auto">
          <a:xfrm flipV="1">
            <a:off x="688975" y="2873375"/>
            <a:ext cx="0" cy="884238"/>
          </a:xfrm>
          <a:prstGeom prst="line">
            <a:avLst/>
          </a:prstGeom>
          <a:noFill/>
          <a:ln w="12700">
            <a:solidFill>
              <a:schemeClr val="tx1"/>
            </a:solidFill>
            <a:round/>
            <a:headEnd type="triangle" w="med" len="med"/>
            <a:tailEnd/>
          </a:ln>
        </p:spPr>
        <p:txBody>
          <a:bodyPr wrap="none" anchor="ctr"/>
          <a:lstStyle/>
          <a:p>
            <a:endParaRPr lang="en-US" dirty="0"/>
          </a:p>
        </p:txBody>
      </p:sp>
      <p:sp>
        <p:nvSpPr>
          <p:cNvPr id="17413" name="Rectangle 5"/>
          <p:cNvSpPr>
            <a:spLocks noChangeArrowheads="1"/>
          </p:cNvSpPr>
          <p:nvPr/>
        </p:nvSpPr>
        <p:spPr bwMode="auto">
          <a:xfrm>
            <a:off x="2562225" y="6392863"/>
            <a:ext cx="1911350" cy="336550"/>
          </a:xfrm>
          <a:prstGeom prst="rect">
            <a:avLst/>
          </a:prstGeom>
          <a:noFill/>
          <a:ln w="12700">
            <a:noFill/>
            <a:miter lim="800000"/>
            <a:headEnd/>
            <a:tailEnd/>
          </a:ln>
        </p:spPr>
        <p:txBody>
          <a:bodyPr wrap="none" lIns="90488" tIns="44450" rIns="90488" bIns="44450">
            <a:spAutoFit/>
          </a:bodyPr>
          <a:lstStyle/>
          <a:p>
            <a:pPr algn="ctr"/>
            <a:r>
              <a:rPr lang="en-US" sz="1600" b="1" dirty="0">
                <a:solidFill>
                  <a:srgbClr val="000066"/>
                </a:solidFill>
              </a:rPr>
              <a:t>Primary Activities</a:t>
            </a:r>
          </a:p>
        </p:txBody>
      </p:sp>
      <p:sp>
        <p:nvSpPr>
          <p:cNvPr id="17414" name="Line 6"/>
          <p:cNvSpPr>
            <a:spLocks noChangeShapeType="1"/>
          </p:cNvSpPr>
          <p:nvPr/>
        </p:nvSpPr>
        <p:spPr bwMode="auto">
          <a:xfrm>
            <a:off x="1252538" y="6589713"/>
            <a:ext cx="1239837" cy="0"/>
          </a:xfrm>
          <a:prstGeom prst="line">
            <a:avLst/>
          </a:prstGeom>
          <a:noFill/>
          <a:ln w="12700">
            <a:solidFill>
              <a:schemeClr val="tx1"/>
            </a:solidFill>
            <a:round/>
            <a:headEnd type="triangle" w="med" len="med"/>
            <a:tailEnd/>
          </a:ln>
        </p:spPr>
        <p:txBody>
          <a:bodyPr wrap="none" anchor="ctr"/>
          <a:lstStyle/>
          <a:p>
            <a:endParaRPr lang="en-US" dirty="0"/>
          </a:p>
        </p:txBody>
      </p:sp>
      <p:sp>
        <p:nvSpPr>
          <p:cNvPr id="17415" name="Line 7"/>
          <p:cNvSpPr>
            <a:spLocks noChangeShapeType="1"/>
          </p:cNvSpPr>
          <p:nvPr/>
        </p:nvSpPr>
        <p:spPr bwMode="auto">
          <a:xfrm flipH="1">
            <a:off x="4706938" y="6589713"/>
            <a:ext cx="1341437" cy="0"/>
          </a:xfrm>
          <a:prstGeom prst="line">
            <a:avLst/>
          </a:prstGeom>
          <a:noFill/>
          <a:ln w="12700">
            <a:solidFill>
              <a:schemeClr val="tx1"/>
            </a:solidFill>
            <a:round/>
            <a:headEnd type="triangle" w="med" len="med"/>
            <a:tailEnd/>
          </a:ln>
        </p:spPr>
        <p:txBody>
          <a:bodyPr wrap="none" anchor="ctr"/>
          <a:lstStyle/>
          <a:p>
            <a:endParaRPr lang="en-US" dirty="0"/>
          </a:p>
        </p:txBody>
      </p:sp>
      <p:sp>
        <p:nvSpPr>
          <p:cNvPr id="17416" name="Freeform 9"/>
          <p:cNvSpPr>
            <a:spLocks/>
          </p:cNvSpPr>
          <p:nvPr/>
        </p:nvSpPr>
        <p:spPr bwMode="auto">
          <a:xfrm>
            <a:off x="1158875" y="1143000"/>
            <a:ext cx="5183188" cy="611188"/>
          </a:xfrm>
          <a:custGeom>
            <a:avLst/>
            <a:gdLst>
              <a:gd name="T0" fmla="*/ 0 w 3265"/>
              <a:gd name="T1" fmla="*/ 0 h 385"/>
              <a:gd name="T2" fmla="*/ 0 w 3265"/>
              <a:gd name="T3" fmla="*/ 2147483647 h 385"/>
              <a:gd name="T4" fmla="*/ 2147483647 w 3265"/>
              <a:gd name="T5" fmla="*/ 2147483647 h 385"/>
              <a:gd name="T6" fmla="*/ 2147483647 w 3265"/>
              <a:gd name="T7" fmla="*/ 0 h 385"/>
              <a:gd name="T8" fmla="*/ 0 w 3265"/>
              <a:gd name="T9" fmla="*/ 0 h 385"/>
              <a:gd name="T10" fmla="*/ 0 60000 65536"/>
              <a:gd name="T11" fmla="*/ 0 60000 65536"/>
              <a:gd name="T12" fmla="*/ 0 60000 65536"/>
              <a:gd name="T13" fmla="*/ 0 60000 65536"/>
              <a:gd name="T14" fmla="*/ 0 60000 65536"/>
              <a:gd name="T15" fmla="*/ 0 w 3265"/>
              <a:gd name="T16" fmla="*/ 0 h 385"/>
              <a:gd name="T17" fmla="*/ 3265 w 3265"/>
              <a:gd name="T18" fmla="*/ 385 h 385"/>
            </a:gdLst>
            <a:ahLst/>
            <a:cxnLst>
              <a:cxn ang="T10">
                <a:pos x="T0" y="T1"/>
              </a:cxn>
              <a:cxn ang="T11">
                <a:pos x="T2" y="T3"/>
              </a:cxn>
              <a:cxn ang="T12">
                <a:pos x="T4" y="T5"/>
              </a:cxn>
              <a:cxn ang="T13">
                <a:pos x="T6" y="T7"/>
              </a:cxn>
              <a:cxn ang="T14">
                <a:pos x="T8" y="T9"/>
              </a:cxn>
            </a:cxnLst>
            <a:rect l="T15" t="T16" r="T17" b="T18"/>
            <a:pathLst>
              <a:path w="3265" h="385">
                <a:moveTo>
                  <a:pt x="0" y="0"/>
                </a:moveTo>
                <a:lnTo>
                  <a:pt x="0" y="384"/>
                </a:lnTo>
                <a:lnTo>
                  <a:pt x="3264" y="384"/>
                </a:lnTo>
                <a:lnTo>
                  <a:pt x="2880" y="0"/>
                </a:lnTo>
                <a:lnTo>
                  <a:pt x="0" y="0"/>
                </a:lnTo>
              </a:path>
            </a:pathLst>
          </a:custGeom>
          <a:solidFill>
            <a:srgbClr val="009999"/>
          </a:solidFill>
          <a:ln w="25400" cap="rnd">
            <a:solidFill>
              <a:schemeClr val="tx1"/>
            </a:solidFill>
            <a:round/>
            <a:headEnd/>
            <a:tailEnd/>
          </a:ln>
        </p:spPr>
        <p:txBody>
          <a:bodyPr/>
          <a:lstStyle/>
          <a:p>
            <a:endParaRPr lang="en-US" dirty="0"/>
          </a:p>
        </p:txBody>
      </p:sp>
      <p:sp>
        <p:nvSpPr>
          <p:cNvPr id="17417" name="Freeform 10"/>
          <p:cNvSpPr>
            <a:spLocks/>
          </p:cNvSpPr>
          <p:nvPr/>
        </p:nvSpPr>
        <p:spPr bwMode="auto">
          <a:xfrm>
            <a:off x="1158875" y="2438400"/>
            <a:ext cx="6554788" cy="687388"/>
          </a:xfrm>
          <a:custGeom>
            <a:avLst/>
            <a:gdLst>
              <a:gd name="T0" fmla="*/ 0 w 4129"/>
              <a:gd name="T1" fmla="*/ 0 h 433"/>
              <a:gd name="T2" fmla="*/ 0 w 4129"/>
              <a:gd name="T3" fmla="*/ 2147483647 h 433"/>
              <a:gd name="T4" fmla="*/ 2147483647 w 4129"/>
              <a:gd name="T5" fmla="*/ 2147483647 h 433"/>
              <a:gd name="T6" fmla="*/ 2147483647 w 4129"/>
              <a:gd name="T7" fmla="*/ 0 h 433"/>
              <a:gd name="T8" fmla="*/ 0 w 4129"/>
              <a:gd name="T9" fmla="*/ 0 h 433"/>
              <a:gd name="T10" fmla="*/ 0 60000 65536"/>
              <a:gd name="T11" fmla="*/ 0 60000 65536"/>
              <a:gd name="T12" fmla="*/ 0 60000 65536"/>
              <a:gd name="T13" fmla="*/ 0 60000 65536"/>
              <a:gd name="T14" fmla="*/ 0 60000 65536"/>
              <a:gd name="T15" fmla="*/ 0 w 4129"/>
              <a:gd name="T16" fmla="*/ 0 h 433"/>
              <a:gd name="T17" fmla="*/ 4129 w 4129"/>
              <a:gd name="T18" fmla="*/ 433 h 433"/>
            </a:gdLst>
            <a:ahLst/>
            <a:cxnLst>
              <a:cxn ang="T10">
                <a:pos x="T0" y="T1"/>
              </a:cxn>
              <a:cxn ang="T11">
                <a:pos x="T2" y="T3"/>
              </a:cxn>
              <a:cxn ang="T12">
                <a:pos x="T4" y="T5"/>
              </a:cxn>
              <a:cxn ang="T13">
                <a:pos x="T6" y="T7"/>
              </a:cxn>
              <a:cxn ang="T14">
                <a:pos x="T8" y="T9"/>
              </a:cxn>
            </a:cxnLst>
            <a:rect l="T15" t="T16" r="T17" b="T18"/>
            <a:pathLst>
              <a:path w="4129" h="433">
                <a:moveTo>
                  <a:pt x="0" y="0"/>
                </a:moveTo>
                <a:lnTo>
                  <a:pt x="0" y="432"/>
                </a:lnTo>
                <a:lnTo>
                  <a:pt x="4128" y="432"/>
                </a:lnTo>
                <a:lnTo>
                  <a:pt x="3696" y="0"/>
                </a:lnTo>
                <a:lnTo>
                  <a:pt x="0" y="0"/>
                </a:lnTo>
              </a:path>
            </a:pathLst>
          </a:custGeom>
          <a:solidFill>
            <a:srgbClr val="009999"/>
          </a:solidFill>
          <a:ln w="25400" cap="rnd">
            <a:solidFill>
              <a:schemeClr val="tx1"/>
            </a:solidFill>
            <a:round/>
            <a:headEnd/>
            <a:tailEnd/>
          </a:ln>
        </p:spPr>
        <p:txBody>
          <a:bodyPr/>
          <a:lstStyle/>
          <a:p>
            <a:endParaRPr lang="en-US" dirty="0"/>
          </a:p>
        </p:txBody>
      </p:sp>
      <p:sp>
        <p:nvSpPr>
          <p:cNvPr id="17418" name="Freeform 11"/>
          <p:cNvSpPr>
            <a:spLocks/>
          </p:cNvSpPr>
          <p:nvPr/>
        </p:nvSpPr>
        <p:spPr bwMode="auto">
          <a:xfrm>
            <a:off x="1158875" y="1752600"/>
            <a:ext cx="5868988" cy="687388"/>
          </a:xfrm>
          <a:custGeom>
            <a:avLst/>
            <a:gdLst>
              <a:gd name="T0" fmla="*/ 0 w 3697"/>
              <a:gd name="T1" fmla="*/ 0 h 433"/>
              <a:gd name="T2" fmla="*/ 0 w 3697"/>
              <a:gd name="T3" fmla="*/ 2147483647 h 433"/>
              <a:gd name="T4" fmla="*/ 2147483647 w 3697"/>
              <a:gd name="T5" fmla="*/ 2147483647 h 433"/>
              <a:gd name="T6" fmla="*/ 2147483647 w 3697"/>
              <a:gd name="T7" fmla="*/ 0 h 433"/>
              <a:gd name="T8" fmla="*/ 0 w 3697"/>
              <a:gd name="T9" fmla="*/ 0 h 433"/>
              <a:gd name="T10" fmla="*/ 0 60000 65536"/>
              <a:gd name="T11" fmla="*/ 0 60000 65536"/>
              <a:gd name="T12" fmla="*/ 0 60000 65536"/>
              <a:gd name="T13" fmla="*/ 0 60000 65536"/>
              <a:gd name="T14" fmla="*/ 0 60000 65536"/>
              <a:gd name="T15" fmla="*/ 0 w 3697"/>
              <a:gd name="T16" fmla="*/ 0 h 433"/>
              <a:gd name="T17" fmla="*/ 3697 w 3697"/>
              <a:gd name="T18" fmla="*/ 433 h 433"/>
            </a:gdLst>
            <a:ahLst/>
            <a:cxnLst>
              <a:cxn ang="T10">
                <a:pos x="T0" y="T1"/>
              </a:cxn>
              <a:cxn ang="T11">
                <a:pos x="T2" y="T3"/>
              </a:cxn>
              <a:cxn ang="T12">
                <a:pos x="T4" y="T5"/>
              </a:cxn>
              <a:cxn ang="T13">
                <a:pos x="T6" y="T7"/>
              </a:cxn>
              <a:cxn ang="T14">
                <a:pos x="T8" y="T9"/>
              </a:cxn>
            </a:cxnLst>
            <a:rect l="T15" t="T16" r="T17" b="T18"/>
            <a:pathLst>
              <a:path w="3697" h="433">
                <a:moveTo>
                  <a:pt x="0" y="0"/>
                </a:moveTo>
                <a:lnTo>
                  <a:pt x="0" y="432"/>
                </a:lnTo>
                <a:lnTo>
                  <a:pt x="3696" y="432"/>
                </a:lnTo>
                <a:lnTo>
                  <a:pt x="3264" y="0"/>
                </a:lnTo>
                <a:lnTo>
                  <a:pt x="0" y="0"/>
                </a:lnTo>
              </a:path>
            </a:pathLst>
          </a:custGeom>
          <a:solidFill>
            <a:srgbClr val="009999"/>
          </a:solidFill>
          <a:ln w="25400" cap="rnd">
            <a:solidFill>
              <a:schemeClr val="tx1"/>
            </a:solidFill>
            <a:round/>
            <a:headEnd/>
            <a:tailEnd/>
          </a:ln>
        </p:spPr>
        <p:txBody>
          <a:bodyPr/>
          <a:lstStyle/>
          <a:p>
            <a:endParaRPr lang="en-US" dirty="0"/>
          </a:p>
        </p:txBody>
      </p:sp>
      <p:sp>
        <p:nvSpPr>
          <p:cNvPr id="17419" name="Freeform 12"/>
          <p:cNvSpPr>
            <a:spLocks/>
          </p:cNvSpPr>
          <p:nvPr/>
        </p:nvSpPr>
        <p:spPr bwMode="auto">
          <a:xfrm>
            <a:off x="1158875" y="3124200"/>
            <a:ext cx="7164388" cy="611188"/>
          </a:xfrm>
          <a:custGeom>
            <a:avLst/>
            <a:gdLst>
              <a:gd name="T0" fmla="*/ 0 w 4513"/>
              <a:gd name="T1" fmla="*/ 0 h 385"/>
              <a:gd name="T2" fmla="*/ 0 w 4513"/>
              <a:gd name="T3" fmla="*/ 2147483647 h 385"/>
              <a:gd name="T4" fmla="*/ 2147483647 w 4513"/>
              <a:gd name="T5" fmla="*/ 2147483647 h 385"/>
              <a:gd name="T6" fmla="*/ 2147483647 w 4513"/>
              <a:gd name="T7" fmla="*/ 0 h 385"/>
              <a:gd name="T8" fmla="*/ 0 w 4513"/>
              <a:gd name="T9" fmla="*/ 0 h 385"/>
              <a:gd name="T10" fmla="*/ 0 60000 65536"/>
              <a:gd name="T11" fmla="*/ 0 60000 65536"/>
              <a:gd name="T12" fmla="*/ 0 60000 65536"/>
              <a:gd name="T13" fmla="*/ 0 60000 65536"/>
              <a:gd name="T14" fmla="*/ 0 60000 65536"/>
              <a:gd name="T15" fmla="*/ 0 w 4513"/>
              <a:gd name="T16" fmla="*/ 0 h 385"/>
              <a:gd name="T17" fmla="*/ 4513 w 4513"/>
              <a:gd name="T18" fmla="*/ 385 h 385"/>
            </a:gdLst>
            <a:ahLst/>
            <a:cxnLst>
              <a:cxn ang="T10">
                <a:pos x="T0" y="T1"/>
              </a:cxn>
              <a:cxn ang="T11">
                <a:pos x="T2" y="T3"/>
              </a:cxn>
              <a:cxn ang="T12">
                <a:pos x="T4" y="T5"/>
              </a:cxn>
              <a:cxn ang="T13">
                <a:pos x="T6" y="T7"/>
              </a:cxn>
              <a:cxn ang="T14">
                <a:pos x="T8" y="T9"/>
              </a:cxn>
            </a:cxnLst>
            <a:rect l="T15" t="T16" r="T17" b="T18"/>
            <a:pathLst>
              <a:path w="4513" h="385">
                <a:moveTo>
                  <a:pt x="0" y="0"/>
                </a:moveTo>
                <a:lnTo>
                  <a:pt x="0" y="384"/>
                </a:lnTo>
                <a:lnTo>
                  <a:pt x="4512" y="384"/>
                </a:lnTo>
                <a:lnTo>
                  <a:pt x="4128" y="0"/>
                </a:lnTo>
                <a:lnTo>
                  <a:pt x="0" y="0"/>
                </a:lnTo>
              </a:path>
            </a:pathLst>
          </a:custGeom>
          <a:solidFill>
            <a:srgbClr val="009999"/>
          </a:solidFill>
          <a:ln w="25400" cap="rnd">
            <a:solidFill>
              <a:schemeClr val="tx1"/>
            </a:solidFill>
            <a:round/>
            <a:headEnd/>
            <a:tailEnd/>
          </a:ln>
        </p:spPr>
        <p:txBody>
          <a:bodyPr/>
          <a:lstStyle/>
          <a:p>
            <a:endParaRPr lang="en-US" dirty="0"/>
          </a:p>
        </p:txBody>
      </p:sp>
      <p:sp>
        <p:nvSpPr>
          <p:cNvPr id="194573" name="Rectangle 13"/>
          <p:cNvSpPr>
            <a:spLocks noChangeArrowheads="1"/>
          </p:cNvSpPr>
          <p:nvPr/>
        </p:nvSpPr>
        <p:spPr bwMode="auto">
          <a:xfrm>
            <a:off x="1158875" y="3746500"/>
            <a:ext cx="1270000" cy="2565400"/>
          </a:xfrm>
          <a:prstGeom prst="rect">
            <a:avLst/>
          </a:prstGeom>
          <a:solidFill>
            <a:srgbClr val="009999"/>
          </a:solidFill>
          <a:ln w="12700">
            <a:noFill/>
            <a:miter lim="800000"/>
            <a:headEnd/>
            <a:tailEnd/>
          </a:ln>
          <a:effectLst>
            <a:outerShdw dist="53882" dir="2700000" algn="ctr" rotWithShape="0">
              <a:srgbClr val="919191"/>
            </a:outerShdw>
          </a:effectLst>
        </p:spPr>
        <p:txBody>
          <a:bodyPr wrap="none" anchor="ctr"/>
          <a:lstStyle/>
          <a:p>
            <a:pPr>
              <a:defRPr/>
            </a:pPr>
            <a:endParaRPr lang="en-US" dirty="0"/>
          </a:p>
        </p:txBody>
      </p:sp>
      <p:sp>
        <p:nvSpPr>
          <p:cNvPr id="194574" name="Rectangle 14"/>
          <p:cNvSpPr>
            <a:spLocks noChangeArrowheads="1"/>
          </p:cNvSpPr>
          <p:nvPr/>
        </p:nvSpPr>
        <p:spPr bwMode="auto">
          <a:xfrm>
            <a:off x="2454275" y="3746500"/>
            <a:ext cx="1270000" cy="2565400"/>
          </a:xfrm>
          <a:prstGeom prst="rect">
            <a:avLst/>
          </a:prstGeom>
          <a:solidFill>
            <a:srgbClr val="009999"/>
          </a:solidFill>
          <a:ln w="12700">
            <a:noFill/>
            <a:miter lim="800000"/>
            <a:headEnd/>
            <a:tailEnd/>
          </a:ln>
          <a:effectLst>
            <a:outerShdw dist="53882" dir="2700000" algn="ctr" rotWithShape="0">
              <a:srgbClr val="919191"/>
            </a:outerShdw>
          </a:effectLst>
        </p:spPr>
        <p:txBody>
          <a:bodyPr wrap="none" anchor="ctr"/>
          <a:lstStyle/>
          <a:p>
            <a:pPr>
              <a:defRPr/>
            </a:pPr>
            <a:endParaRPr lang="en-US" dirty="0"/>
          </a:p>
        </p:txBody>
      </p:sp>
      <p:sp>
        <p:nvSpPr>
          <p:cNvPr id="17422" name="Rectangle 15"/>
          <p:cNvSpPr>
            <a:spLocks noChangeArrowheads="1"/>
          </p:cNvSpPr>
          <p:nvPr/>
        </p:nvSpPr>
        <p:spPr bwMode="auto">
          <a:xfrm>
            <a:off x="3749675" y="3746500"/>
            <a:ext cx="1270000" cy="2565400"/>
          </a:xfrm>
          <a:prstGeom prst="rect">
            <a:avLst/>
          </a:prstGeom>
          <a:solidFill>
            <a:srgbClr val="009999"/>
          </a:solidFill>
          <a:ln w="25400">
            <a:solidFill>
              <a:schemeClr val="tx1"/>
            </a:solidFill>
            <a:miter lim="800000"/>
            <a:headEnd/>
            <a:tailEnd/>
          </a:ln>
        </p:spPr>
        <p:txBody>
          <a:bodyPr wrap="none" anchor="ctr"/>
          <a:lstStyle/>
          <a:p>
            <a:endParaRPr lang="en-US" dirty="0"/>
          </a:p>
        </p:txBody>
      </p:sp>
      <p:sp>
        <p:nvSpPr>
          <p:cNvPr id="17423" name="Freeform 16"/>
          <p:cNvSpPr>
            <a:spLocks/>
          </p:cNvSpPr>
          <p:nvPr/>
        </p:nvSpPr>
        <p:spPr bwMode="auto">
          <a:xfrm>
            <a:off x="6327775" y="3733800"/>
            <a:ext cx="1982788" cy="1982788"/>
          </a:xfrm>
          <a:custGeom>
            <a:avLst/>
            <a:gdLst>
              <a:gd name="T0" fmla="*/ 0 w 1249"/>
              <a:gd name="T1" fmla="*/ 0 h 1249"/>
              <a:gd name="T2" fmla="*/ 0 w 1249"/>
              <a:gd name="T3" fmla="*/ 2147483647 h 1249"/>
              <a:gd name="T4" fmla="*/ 2147483647 w 1249"/>
              <a:gd name="T5" fmla="*/ 0 h 1249"/>
              <a:gd name="T6" fmla="*/ 0 w 1249"/>
              <a:gd name="T7" fmla="*/ 0 h 1249"/>
              <a:gd name="T8" fmla="*/ 0 60000 65536"/>
              <a:gd name="T9" fmla="*/ 0 60000 65536"/>
              <a:gd name="T10" fmla="*/ 0 60000 65536"/>
              <a:gd name="T11" fmla="*/ 0 60000 65536"/>
              <a:gd name="T12" fmla="*/ 0 w 1249"/>
              <a:gd name="T13" fmla="*/ 0 h 1249"/>
              <a:gd name="T14" fmla="*/ 1249 w 1249"/>
              <a:gd name="T15" fmla="*/ 1249 h 1249"/>
            </a:gdLst>
            <a:ahLst/>
            <a:cxnLst>
              <a:cxn ang="T8">
                <a:pos x="T0" y="T1"/>
              </a:cxn>
              <a:cxn ang="T9">
                <a:pos x="T2" y="T3"/>
              </a:cxn>
              <a:cxn ang="T10">
                <a:pos x="T4" y="T5"/>
              </a:cxn>
              <a:cxn ang="T11">
                <a:pos x="T6" y="T7"/>
              </a:cxn>
            </a:cxnLst>
            <a:rect l="T12" t="T13" r="T14" b="T15"/>
            <a:pathLst>
              <a:path w="1249" h="1249">
                <a:moveTo>
                  <a:pt x="0" y="0"/>
                </a:moveTo>
                <a:lnTo>
                  <a:pt x="0" y="1248"/>
                </a:lnTo>
                <a:lnTo>
                  <a:pt x="1248" y="0"/>
                </a:lnTo>
                <a:lnTo>
                  <a:pt x="0" y="0"/>
                </a:lnTo>
              </a:path>
            </a:pathLst>
          </a:custGeom>
          <a:solidFill>
            <a:srgbClr val="009999"/>
          </a:solidFill>
          <a:ln w="25400" cap="rnd">
            <a:solidFill>
              <a:schemeClr val="tx1"/>
            </a:solidFill>
            <a:round/>
            <a:headEnd/>
            <a:tailEnd/>
          </a:ln>
        </p:spPr>
        <p:txBody>
          <a:bodyPr/>
          <a:lstStyle/>
          <a:p>
            <a:endParaRPr lang="en-US" dirty="0"/>
          </a:p>
        </p:txBody>
      </p:sp>
      <p:sp>
        <p:nvSpPr>
          <p:cNvPr id="194577" name="Rectangle 17"/>
          <p:cNvSpPr>
            <a:spLocks noChangeArrowheads="1"/>
          </p:cNvSpPr>
          <p:nvPr/>
        </p:nvSpPr>
        <p:spPr bwMode="auto">
          <a:xfrm rot="16200000">
            <a:off x="933450" y="4541838"/>
            <a:ext cx="1762125" cy="952500"/>
          </a:xfrm>
          <a:prstGeom prst="rect">
            <a:avLst/>
          </a:prstGeom>
          <a:noFill/>
          <a:ln w="12700">
            <a:noFill/>
            <a:miter lim="800000"/>
            <a:headEnd/>
            <a:tailEnd/>
          </a:ln>
          <a:effectLst/>
        </p:spPr>
        <p:txBody>
          <a:bodyPr wrap="none" lIns="90488" tIns="44450" rIns="90488" bIns="44450">
            <a:spAutoFit/>
          </a:bodyPr>
          <a:lstStyle/>
          <a:p>
            <a:pPr algn="ctr">
              <a:defRPr/>
            </a:pPr>
            <a:r>
              <a:rPr lang="en-US" sz="2800" b="1" dirty="0">
                <a:solidFill>
                  <a:srgbClr val="CC0066"/>
                </a:solidFill>
                <a:effectLst>
                  <a:outerShdw blurRad="38100" dist="38100" dir="2700000" algn="tl">
                    <a:srgbClr val="000000"/>
                  </a:outerShdw>
                </a:effectLst>
              </a:rPr>
              <a:t>Inbound </a:t>
            </a:r>
          </a:p>
          <a:p>
            <a:pPr algn="ctr">
              <a:defRPr/>
            </a:pPr>
            <a:r>
              <a:rPr lang="en-US" sz="2800" b="1" dirty="0">
                <a:solidFill>
                  <a:srgbClr val="CC0066"/>
                </a:solidFill>
                <a:effectLst>
                  <a:outerShdw blurRad="38100" dist="38100" dir="2700000" algn="tl">
                    <a:srgbClr val="000000"/>
                  </a:outerShdw>
                </a:effectLst>
              </a:rPr>
              <a:t>Logistics</a:t>
            </a:r>
          </a:p>
        </p:txBody>
      </p:sp>
      <p:sp>
        <p:nvSpPr>
          <p:cNvPr id="194578" name="Rectangle 18"/>
          <p:cNvSpPr>
            <a:spLocks noChangeArrowheads="1"/>
          </p:cNvSpPr>
          <p:nvPr/>
        </p:nvSpPr>
        <p:spPr bwMode="auto">
          <a:xfrm rot="16200000">
            <a:off x="2094706" y="4764882"/>
            <a:ext cx="2079625" cy="519112"/>
          </a:xfrm>
          <a:prstGeom prst="rect">
            <a:avLst/>
          </a:prstGeom>
          <a:noFill/>
          <a:ln w="12700">
            <a:noFill/>
            <a:miter lim="800000"/>
            <a:headEnd/>
            <a:tailEnd/>
          </a:ln>
          <a:effectLst/>
        </p:spPr>
        <p:txBody>
          <a:bodyPr wrap="none" lIns="90488" tIns="44450" rIns="90488" bIns="44450">
            <a:spAutoFit/>
          </a:bodyPr>
          <a:lstStyle/>
          <a:p>
            <a:pPr>
              <a:defRPr/>
            </a:pPr>
            <a:r>
              <a:rPr lang="en-US" sz="2800" b="1" dirty="0">
                <a:solidFill>
                  <a:srgbClr val="CC0066"/>
                </a:solidFill>
                <a:effectLst>
                  <a:outerShdw blurRad="38100" dist="38100" dir="2700000" algn="tl">
                    <a:srgbClr val="000000"/>
                  </a:outerShdw>
                </a:effectLst>
              </a:rPr>
              <a:t>Operations</a:t>
            </a:r>
          </a:p>
        </p:txBody>
      </p:sp>
      <p:sp>
        <p:nvSpPr>
          <p:cNvPr id="17426" name="Freeform 19"/>
          <p:cNvSpPr>
            <a:spLocks/>
          </p:cNvSpPr>
          <p:nvPr/>
        </p:nvSpPr>
        <p:spPr bwMode="auto">
          <a:xfrm>
            <a:off x="5048250" y="3733800"/>
            <a:ext cx="1284288" cy="2579688"/>
          </a:xfrm>
          <a:custGeom>
            <a:avLst/>
            <a:gdLst>
              <a:gd name="T0" fmla="*/ 0 w 809"/>
              <a:gd name="T1" fmla="*/ 0 h 1625"/>
              <a:gd name="T2" fmla="*/ 0 w 809"/>
              <a:gd name="T3" fmla="*/ 2147483647 h 1625"/>
              <a:gd name="T4" fmla="*/ 2147483647 w 809"/>
              <a:gd name="T5" fmla="*/ 2147483647 h 1625"/>
              <a:gd name="T6" fmla="*/ 2147483647 w 809"/>
              <a:gd name="T7" fmla="*/ 2147483647 h 1625"/>
              <a:gd name="T8" fmla="*/ 2147483647 w 809"/>
              <a:gd name="T9" fmla="*/ 0 h 1625"/>
              <a:gd name="T10" fmla="*/ 0 w 809"/>
              <a:gd name="T11" fmla="*/ 0 h 1625"/>
              <a:gd name="T12" fmla="*/ 0 60000 65536"/>
              <a:gd name="T13" fmla="*/ 0 60000 65536"/>
              <a:gd name="T14" fmla="*/ 0 60000 65536"/>
              <a:gd name="T15" fmla="*/ 0 60000 65536"/>
              <a:gd name="T16" fmla="*/ 0 60000 65536"/>
              <a:gd name="T17" fmla="*/ 0 60000 65536"/>
              <a:gd name="T18" fmla="*/ 0 w 809"/>
              <a:gd name="T19" fmla="*/ 0 h 1625"/>
              <a:gd name="T20" fmla="*/ 809 w 809"/>
              <a:gd name="T21" fmla="*/ 1625 h 1625"/>
            </a:gdLst>
            <a:ahLst/>
            <a:cxnLst>
              <a:cxn ang="T12">
                <a:pos x="T0" y="T1"/>
              </a:cxn>
              <a:cxn ang="T13">
                <a:pos x="T2" y="T3"/>
              </a:cxn>
              <a:cxn ang="T14">
                <a:pos x="T4" y="T5"/>
              </a:cxn>
              <a:cxn ang="T15">
                <a:pos x="T6" y="T7"/>
              </a:cxn>
              <a:cxn ang="T16">
                <a:pos x="T8" y="T9"/>
              </a:cxn>
              <a:cxn ang="T17">
                <a:pos x="T10" y="T11"/>
              </a:cxn>
            </a:cxnLst>
            <a:rect l="T18" t="T19" r="T20" b="T21"/>
            <a:pathLst>
              <a:path w="809" h="1625">
                <a:moveTo>
                  <a:pt x="0" y="0"/>
                </a:moveTo>
                <a:lnTo>
                  <a:pt x="0" y="1624"/>
                </a:lnTo>
                <a:lnTo>
                  <a:pt x="428" y="1624"/>
                </a:lnTo>
                <a:lnTo>
                  <a:pt x="808" y="1242"/>
                </a:lnTo>
                <a:lnTo>
                  <a:pt x="808" y="0"/>
                </a:lnTo>
                <a:lnTo>
                  <a:pt x="0" y="0"/>
                </a:lnTo>
              </a:path>
            </a:pathLst>
          </a:custGeom>
          <a:solidFill>
            <a:srgbClr val="009999"/>
          </a:solidFill>
          <a:ln w="25400" cap="rnd">
            <a:solidFill>
              <a:schemeClr val="tx1"/>
            </a:solidFill>
            <a:round/>
            <a:headEnd/>
            <a:tailEnd/>
          </a:ln>
        </p:spPr>
        <p:txBody>
          <a:bodyPr/>
          <a:lstStyle/>
          <a:p>
            <a:endParaRPr lang="en-US" dirty="0"/>
          </a:p>
        </p:txBody>
      </p:sp>
      <p:sp>
        <p:nvSpPr>
          <p:cNvPr id="194580" name="Rectangle 20"/>
          <p:cNvSpPr>
            <a:spLocks noChangeArrowheads="1"/>
          </p:cNvSpPr>
          <p:nvPr/>
        </p:nvSpPr>
        <p:spPr bwMode="auto">
          <a:xfrm rot="16200000">
            <a:off x="3384550" y="4541838"/>
            <a:ext cx="1898650" cy="952500"/>
          </a:xfrm>
          <a:prstGeom prst="rect">
            <a:avLst/>
          </a:prstGeom>
          <a:noFill/>
          <a:ln w="12700">
            <a:noFill/>
            <a:miter lim="800000"/>
            <a:headEnd/>
            <a:tailEnd/>
          </a:ln>
          <a:effectLst/>
        </p:spPr>
        <p:txBody>
          <a:bodyPr wrap="none" lIns="90488" tIns="44450" rIns="90488" bIns="44450">
            <a:spAutoFit/>
          </a:bodyPr>
          <a:lstStyle/>
          <a:p>
            <a:pPr algn="ctr">
              <a:defRPr/>
            </a:pPr>
            <a:r>
              <a:rPr lang="en-US" sz="2800" b="1" dirty="0">
                <a:solidFill>
                  <a:srgbClr val="000066"/>
                </a:solidFill>
                <a:effectLst>
                  <a:outerShdw blurRad="38100" dist="38100" dir="2700000" algn="tl">
                    <a:srgbClr val="000000"/>
                  </a:outerShdw>
                </a:effectLst>
              </a:rPr>
              <a:t>Outbound</a:t>
            </a:r>
          </a:p>
          <a:p>
            <a:pPr algn="ctr">
              <a:defRPr/>
            </a:pPr>
            <a:r>
              <a:rPr lang="en-US" sz="2800" b="1" dirty="0">
                <a:solidFill>
                  <a:srgbClr val="000066"/>
                </a:solidFill>
                <a:effectLst>
                  <a:outerShdw blurRad="38100" dist="38100" dir="2700000" algn="tl">
                    <a:srgbClr val="000000"/>
                  </a:outerShdw>
                </a:effectLst>
              </a:rPr>
              <a:t>Logistics</a:t>
            </a:r>
          </a:p>
        </p:txBody>
      </p:sp>
      <p:sp>
        <p:nvSpPr>
          <p:cNvPr id="17428" name="Freeform 22"/>
          <p:cNvSpPr>
            <a:spLocks/>
          </p:cNvSpPr>
          <p:nvPr/>
        </p:nvSpPr>
        <p:spPr bwMode="auto">
          <a:xfrm>
            <a:off x="5718175" y="1143000"/>
            <a:ext cx="3278188" cy="5183188"/>
          </a:xfrm>
          <a:custGeom>
            <a:avLst/>
            <a:gdLst>
              <a:gd name="T0" fmla="*/ 0 w 2065"/>
              <a:gd name="T1" fmla="*/ 0 h 3265"/>
              <a:gd name="T2" fmla="*/ 2147483647 w 2065"/>
              <a:gd name="T3" fmla="*/ 0 h 3265"/>
              <a:gd name="T4" fmla="*/ 2147483647 w 2065"/>
              <a:gd name="T5" fmla="*/ 2147483647 h 3265"/>
              <a:gd name="T6" fmla="*/ 2147483647 w 2065"/>
              <a:gd name="T7" fmla="*/ 2147483647 h 3265"/>
              <a:gd name="T8" fmla="*/ 0 w 2065"/>
              <a:gd name="T9" fmla="*/ 2147483647 h 3265"/>
              <a:gd name="T10" fmla="*/ 2147483647 w 2065"/>
              <a:gd name="T11" fmla="*/ 2147483647 h 3265"/>
              <a:gd name="T12" fmla="*/ 0 w 2065"/>
              <a:gd name="T13" fmla="*/ 0 h 3265"/>
              <a:gd name="T14" fmla="*/ 0 60000 65536"/>
              <a:gd name="T15" fmla="*/ 0 60000 65536"/>
              <a:gd name="T16" fmla="*/ 0 60000 65536"/>
              <a:gd name="T17" fmla="*/ 0 60000 65536"/>
              <a:gd name="T18" fmla="*/ 0 60000 65536"/>
              <a:gd name="T19" fmla="*/ 0 60000 65536"/>
              <a:gd name="T20" fmla="*/ 0 60000 65536"/>
              <a:gd name="T21" fmla="*/ 0 w 2065"/>
              <a:gd name="T22" fmla="*/ 0 h 3265"/>
              <a:gd name="T23" fmla="*/ 2065 w 2065"/>
              <a:gd name="T24" fmla="*/ 3265 h 3265"/>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065" h="3265">
                <a:moveTo>
                  <a:pt x="0" y="0"/>
                </a:moveTo>
                <a:lnTo>
                  <a:pt x="432" y="0"/>
                </a:lnTo>
                <a:lnTo>
                  <a:pt x="2064" y="1632"/>
                </a:lnTo>
                <a:lnTo>
                  <a:pt x="432" y="3264"/>
                </a:lnTo>
                <a:lnTo>
                  <a:pt x="0" y="3264"/>
                </a:lnTo>
                <a:lnTo>
                  <a:pt x="1632" y="1632"/>
                </a:lnTo>
                <a:lnTo>
                  <a:pt x="0" y="0"/>
                </a:lnTo>
              </a:path>
            </a:pathLst>
          </a:custGeom>
          <a:solidFill>
            <a:srgbClr val="009999"/>
          </a:solidFill>
          <a:ln w="25400" cap="rnd">
            <a:solidFill>
              <a:schemeClr val="tx1"/>
            </a:solidFill>
            <a:round/>
            <a:headEnd/>
            <a:tailEnd/>
          </a:ln>
        </p:spPr>
        <p:txBody>
          <a:bodyPr/>
          <a:lstStyle/>
          <a:p>
            <a:endParaRPr lang="en-US" dirty="0"/>
          </a:p>
        </p:txBody>
      </p:sp>
      <p:sp>
        <p:nvSpPr>
          <p:cNvPr id="194583" name="Rectangle 23"/>
          <p:cNvSpPr>
            <a:spLocks noChangeArrowheads="1"/>
          </p:cNvSpPr>
          <p:nvPr/>
        </p:nvSpPr>
        <p:spPr bwMode="auto">
          <a:xfrm>
            <a:off x="522288" y="0"/>
            <a:ext cx="8166100" cy="698500"/>
          </a:xfrm>
          <a:prstGeom prst="rect">
            <a:avLst/>
          </a:prstGeom>
          <a:noFill/>
          <a:ln w="12700">
            <a:noFill/>
            <a:miter lim="800000"/>
            <a:headEnd/>
            <a:tailEnd/>
          </a:ln>
          <a:effectLst>
            <a:outerShdw dist="17961" dir="2700000" algn="ctr" rotWithShape="0">
              <a:schemeClr val="bg2"/>
            </a:outerShdw>
          </a:effectLst>
        </p:spPr>
        <p:txBody>
          <a:bodyPr lIns="90488" tIns="44450" rIns="90488" bIns="44450">
            <a:spAutoFit/>
          </a:bodyPr>
          <a:lstStyle/>
          <a:p>
            <a:pPr algn="ctr">
              <a:defRPr/>
            </a:pPr>
            <a:r>
              <a:rPr lang="en-US" sz="4000" b="1" dirty="0">
                <a:solidFill>
                  <a:srgbClr val="CC0066"/>
                </a:solidFill>
              </a:rPr>
              <a:t>Value Chain Analysis</a:t>
            </a:r>
          </a:p>
        </p:txBody>
      </p:sp>
      <p:sp>
        <p:nvSpPr>
          <p:cNvPr id="17430" name="Rectangle 24"/>
          <p:cNvSpPr>
            <a:spLocks noChangeArrowheads="1"/>
          </p:cNvSpPr>
          <p:nvPr/>
        </p:nvSpPr>
        <p:spPr bwMode="auto">
          <a:xfrm>
            <a:off x="433388" y="536575"/>
            <a:ext cx="8455025" cy="366713"/>
          </a:xfrm>
          <a:prstGeom prst="rect">
            <a:avLst/>
          </a:prstGeom>
          <a:noFill/>
          <a:ln w="12700">
            <a:noFill/>
            <a:miter lim="800000"/>
            <a:headEnd/>
            <a:tailEnd/>
          </a:ln>
        </p:spPr>
        <p:txBody>
          <a:bodyPr lIns="90488" tIns="44450" rIns="90488" bIns="44450">
            <a:spAutoFit/>
          </a:bodyPr>
          <a:lstStyle/>
          <a:p>
            <a:pPr algn="ctr"/>
            <a:r>
              <a:rPr lang="en-US" b="1" dirty="0">
                <a:solidFill>
                  <a:srgbClr val="000066"/>
                </a:solidFill>
              </a:rPr>
              <a:t>Identifying Resources and Capabilities That Can Add Value</a:t>
            </a:r>
          </a:p>
        </p:txBody>
      </p:sp>
    </p:spTree>
  </p:cSld>
  <p:clrMapOvr>
    <a:masterClrMapping/>
  </p:clrMapOvr>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ChangeArrowheads="1"/>
          </p:cNvSpPr>
          <p:nvPr/>
        </p:nvSpPr>
        <p:spPr bwMode="auto">
          <a:xfrm>
            <a:off x="122238" y="2089150"/>
            <a:ext cx="1096962" cy="582613"/>
          </a:xfrm>
          <a:prstGeom prst="rect">
            <a:avLst/>
          </a:prstGeom>
          <a:noFill/>
          <a:ln w="12700">
            <a:noFill/>
            <a:miter lim="800000"/>
            <a:headEnd/>
            <a:tailEnd/>
          </a:ln>
        </p:spPr>
        <p:txBody>
          <a:bodyPr wrap="none" lIns="90488" tIns="44450" rIns="90488" bIns="44450">
            <a:spAutoFit/>
          </a:bodyPr>
          <a:lstStyle/>
          <a:p>
            <a:pPr algn="ctr"/>
            <a:r>
              <a:rPr lang="en-US" sz="1600" b="1" dirty="0">
                <a:solidFill>
                  <a:srgbClr val="000066"/>
                </a:solidFill>
              </a:rPr>
              <a:t>Support</a:t>
            </a:r>
          </a:p>
          <a:p>
            <a:pPr algn="ctr"/>
            <a:r>
              <a:rPr lang="en-US" sz="1600" b="1" dirty="0">
                <a:solidFill>
                  <a:srgbClr val="000066"/>
                </a:solidFill>
              </a:rPr>
              <a:t>Activities</a:t>
            </a:r>
          </a:p>
        </p:txBody>
      </p:sp>
      <p:sp>
        <p:nvSpPr>
          <p:cNvPr id="18435" name="Line 3"/>
          <p:cNvSpPr>
            <a:spLocks noChangeShapeType="1"/>
          </p:cNvSpPr>
          <p:nvPr/>
        </p:nvSpPr>
        <p:spPr bwMode="auto">
          <a:xfrm>
            <a:off x="688975" y="1249363"/>
            <a:ext cx="0" cy="782637"/>
          </a:xfrm>
          <a:prstGeom prst="line">
            <a:avLst/>
          </a:prstGeom>
          <a:noFill/>
          <a:ln w="12700">
            <a:solidFill>
              <a:schemeClr val="tx1"/>
            </a:solidFill>
            <a:round/>
            <a:headEnd type="triangle" w="med" len="med"/>
            <a:tailEnd/>
          </a:ln>
        </p:spPr>
        <p:txBody>
          <a:bodyPr wrap="none" anchor="ctr"/>
          <a:lstStyle/>
          <a:p>
            <a:endParaRPr lang="en-US" dirty="0"/>
          </a:p>
        </p:txBody>
      </p:sp>
      <p:sp>
        <p:nvSpPr>
          <p:cNvPr id="18436" name="Line 4"/>
          <p:cNvSpPr>
            <a:spLocks noChangeShapeType="1"/>
          </p:cNvSpPr>
          <p:nvPr/>
        </p:nvSpPr>
        <p:spPr bwMode="auto">
          <a:xfrm flipV="1">
            <a:off x="688975" y="2873375"/>
            <a:ext cx="0" cy="884238"/>
          </a:xfrm>
          <a:prstGeom prst="line">
            <a:avLst/>
          </a:prstGeom>
          <a:noFill/>
          <a:ln w="12700">
            <a:solidFill>
              <a:schemeClr val="tx1"/>
            </a:solidFill>
            <a:round/>
            <a:headEnd type="triangle" w="med" len="med"/>
            <a:tailEnd/>
          </a:ln>
        </p:spPr>
        <p:txBody>
          <a:bodyPr wrap="none" anchor="ctr"/>
          <a:lstStyle/>
          <a:p>
            <a:endParaRPr lang="en-US" dirty="0"/>
          </a:p>
        </p:txBody>
      </p:sp>
      <p:sp>
        <p:nvSpPr>
          <p:cNvPr id="18437" name="Rectangle 5"/>
          <p:cNvSpPr>
            <a:spLocks noChangeArrowheads="1"/>
          </p:cNvSpPr>
          <p:nvPr/>
        </p:nvSpPr>
        <p:spPr bwMode="auto">
          <a:xfrm>
            <a:off x="2562225" y="6392863"/>
            <a:ext cx="1911350" cy="336550"/>
          </a:xfrm>
          <a:prstGeom prst="rect">
            <a:avLst/>
          </a:prstGeom>
          <a:noFill/>
          <a:ln w="12700">
            <a:noFill/>
            <a:miter lim="800000"/>
            <a:headEnd/>
            <a:tailEnd/>
          </a:ln>
        </p:spPr>
        <p:txBody>
          <a:bodyPr wrap="none" lIns="90488" tIns="44450" rIns="90488" bIns="44450">
            <a:spAutoFit/>
          </a:bodyPr>
          <a:lstStyle/>
          <a:p>
            <a:pPr algn="ctr"/>
            <a:r>
              <a:rPr lang="en-US" sz="1600" b="1" dirty="0">
                <a:solidFill>
                  <a:srgbClr val="000066"/>
                </a:solidFill>
              </a:rPr>
              <a:t>Primary Activities</a:t>
            </a:r>
          </a:p>
        </p:txBody>
      </p:sp>
      <p:sp>
        <p:nvSpPr>
          <p:cNvPr id="18438" name="Line 6"/>
          <p:cNvSpPr>
            <a:spLocks noChangeShapeType="1"/>
          </p:cNvSpPr>
          <p:nvPr/>
        </p:nvSpPr>
        <p:spPr bwMode="auto">
          <a:xfrm>
            <a:off x="1252538" y="6589713"/>
            <a:ext cx="1239837" cy="0"/>
          </a:xfrm>
          <a:prstGeom prst="line">
            <a:avLst/>
          </a:prstGeom>
          <a:noFill/>
          <a:ln w="12700">
            <a:solidFill>
              <a:schemeClr val="tx1"/>
            </a:solidFill>
            <a:round/>
            <a:headEnd type="triangle" w="med" len="med"/>
            <a:tailEnd/>
          </a:ln>
        </p:spPr>
        <p:txBody>
          <a:bodyPr wrap="none" anchor="ctr"/>
          <a:lstStyle/>
          <a:p>
            <a:endParaRPr lang="en-US" dirty="0"/>
          </a:p>
        </p:txBody>
      </p:sp>
      <p:sp>
        <p:nvSpPr>
          <p:cNvPr id="18439" name="Line 7"/>
          <p:cNvSpPr>
            <a:spLocks noChangeShapeType="1"/>
          </p:cNvSpPr>
          <p:nvPr/>
        </p:nvSpPr>
        <p:spPr bwMode="auto">
          <a:xfrm flipH="1">
            <a:off x="4706938" y="6589713"/>
            <a:ext cx="1341437" cy="0"/>
          </a:xfrm>
          <a:prstGeom prst="line">
            <a:avLst/>
          </a:prstGeom>
          <a:noFill/>
          <a:ln w="12700">
            <a:solidFill>
              <a:schemeClr val="tx1"/>
            </a:solidFill>
            <a:round/>
            <a:headEnd type="triangle" w="med" len="med"/>
            <a:tailEnd/>
          </a:ln>
        </p:spPr>
        <p:txBody>
          <a:bodyPr wrap="none" anchor="ctr"/>
          <a:lstStyle/>
          <a:p>
            <a:endParaRPr lang="en-US" dirty="0"/>
          </a:p>
        </p:txBody>
      </p:sp>
      <p:sp>
        <p:nvSpPr>
          <p:cNvPr id="18440" name="Freeform 9"/>
          <p:cNvSpPr>
            <a:spLocks/>
          </p:cNvSpPr>
          <p:nvPr/>
        </p:nvSpPr>
        <p:spPr bwMode="auto">
          <a:xfrm>
            <a:off x="1158875" y="1143000"/>
            <a:ext cx="5183188" cy="611188"/>
          </a:xfrm>
          <a:custGeom>
            <a:avLst/>
            <a:gdLst>
              <a:gd name="T0" fmla="*/ 0 w 3265"/>
              <a:gd name="T1" fmla="*/ 0 h 385"/>
              <a:gd name="T2" fmla="*/ 0 w 3265"/>
              <a:gd name="T3" fmla="*/ 2147483647 h 385"/>
              <a:gd name="T4" fmla="*/ 2147483647 w 3265"/>
              <a:gd name="T5" fmla="*/ 2147483647 h 385"/>
              <a:gd name="T6" fmla="*/ 2147483647 w 3265"/>
              <a:gd name="T7" fmla="*/ 0 h 385"/>
              <a:gd name="T8" fmla="*/ 0 w 3265"/>
              <a:gd name="T9" fmla="*/ 0 h 385"/>
              <a:gd name="T10" fmla="*/ 0 60000 65536"/>
              <a:gd name="T11" fmla="*/ 0 60000 65536"/>
              <a:gd name="T12" fmla="*/ 0 60000 65536"/>
              <a:gd name="T13" fmla="*/ 0 60000 65536"/>
              <a:gd name="T14" fmla="*/ 0 60000 65536"/>
              <a:gd name="T15" fmla="*/ 0 w 3265"/>
              <a:gd name="T16" fmla="*/ 0 h 385"/>
              <a:gd name="T17" fmla="*/ 3265 w 3265"/>
              <a:gd name="T18" fmla="*/ 385 h 385"/>
            </a:gdLst>
            <a:ahLst/>
            <a:cxnLst>
              <a:cxn ang="T10">
                <a:pos x="T0" y="T1"/>
              </a:cxn>
              <a:cxn ang="T11">
                <a:pos x="T2" y="T3"/>
              </a:cxn>
              <a:cxn ang="T12">
                <a:pos x="T4" y="T5"/>
              </a:cxn>
              <a:cxn ang="T13">
                <a:pos x="T6" y="T7"/>
              </a:cxn>
              <a:cxn ang="T14">
                <a:pos x="T8" y="T9"/>
              </a:cxn>
            </a:cxnLst>
            <a:rect l="T15" t="T16" r="T17" b="T18"/>
            <a:pathLst>
              <a:path w="3265" h="385">
                <a:moveTo>
                  <a:pt x="0" y="0"/>
                </a:moveTo>
                <a:lnTo>
                  <a:pt x="0" y="384"/>
                </a:lnTo>
                <a:lnTo>
                  <a:pt x="3264" y="384"/>
                </a:lnTo>
                <a:lnTo>
                  <a:pt x="2880" y="0"/>
                </a:lnTo>
                <a:lnTo>
                  <a:pt x="0" y="0"/>
                </a:lnTo>
              </a:path>
            </a:pathLst>
          </a:custGeom>
          <a:solidFill>
            <a:srgbClr val="009999"/>
          </a:solidFill>
          <a:ln w="25400" cap="rnd">
            <a:solidFill>
              <a:schemeClr val="tx1"/>
            </a:solidFill>
            <a:round/>
            <a:headEnd/>
            <a:tailEnd/>
          </a:ln>
        </p:spPr>
        <p:txBody>
          <a:bodyPr/>
          <a:lstStyle/>
          <a:p>
            <a:endParaRPr lang="en-US" dirty="0"/>
          </a:p>
        </p:txBody>
      </p:sp>
      <p:sp>
        <p:nvSpPr>
          <p:cNvPr id="18441" name="Freeform 10"/>
          <p:cNvSpPr>
            <a:spLocks/>
          </p:cNvSpPr>
          <p:nvPr/>
        </p:nvSpPr>
        <p:spPr bwMode="auto">
          <a:xfrm>
            <a:off x="1158875" y="2438400"/>
            <a:ext cx="6554788" cy="687388"/>
          </a:xfrm>
          <a:custGeom>
            <a:avLst/>
            <a:gdLst>
              <a:gd name="T0" fmla="*/ 0 w 4129"/>
              <a:gd name="T1" fmla="*/ 0 h 433"/>
              <a:gd name="T2" fmla="*/ 0 w 4129"/>
              <a:gd name="T3" fmla="*/ 2147483647 h 433"/>
              <a:gd name="T4" fmla="*/ 2147483647 w 4129"/>
              <a:gd name="T5" fmla="*/ 2147483647 h 433"/>
              <a:gd name="T6" fmla="*/ 2147483647 w 4129"/>
              <a:gd name="T7" fmla="*/ 0 h 433"/>
              <a:gd name="T8" fmla="*/ 0 w 4129"/>
              <a:gd name="T9" fmla="*/ 0 h 433"/>
              <a:gd name="T10" fmla="*/ 0 60000 65536"/>
              <a:gd name="T11" fmla="*/ 0 60000 65536"/>
              <a:gd name="T12" fmla="*/ 0 60000 65536"/>
              <a:gd name="T13" fmla="*/ 0 60000 65536"/>
              <a:gd name="T14" fmla="*/ 0 60000 65536"/>
              <a:gd name="T15" fmla="*/ 0 w 4129"/>
              <a:gd name="T16" fmla="*/ 0 h 433"/>
              <a:gd name="T17" fmla="*/ 4129 w 4129"/>
              <a:gd name="T18" fmla="*/ 433 h 433"/>
            </a:gdLst>
            <a:ahLst/>
            <a:cxnLst>
              <a:cxn ang="T10">
                <a:pos x="T0" y="T1"/>
              </a:cxn>
              <a:cxn ang="T11">
                <a:pos x="T2" y="T3"/>
              </a:cxn>
              <a:cxn ang="T12">
                <a:pos x="T4" y="T5"/>
              </a:cxn>
              <a:cxn ang="T13">
                <a:pos x="T6" y="T7"/>
              </a:cxn>
              <a:cxn ang="T14">
                <a:pos x="T8" y="T9"/>
              </a:cxn>
            </a:cxnLst>
            <a:rect l="T15" t="T16" r="T17" b="T18"/>
            <a:pathLst>
              <a:path w="4129" h="433">
                <a:moveTo>
                  <a:pt x="0" y="0"/>
                </a:moveTo>
                <a:lnTo>
                  <a:pt x="0" y="432"/>
                </a:lnTo>
                <a:lnTo>
                  <a:pt x="4128" y="432"/>
                </a:lnTo>
                <a:lnTo>
                  <a:pt x="3696" y="0"/>
                </a:lnTo>
                <a:lnTo>
                  <a:pt x="0" y="0"/>
                </a:lnTo>
              </a:path>
            </a:pathLst>
          </a:custGeom>
          <a:solidFill>
            <a:srgbClr val="009999"/>
          </a:solidFill>
          <a:ln w="25400" cap="rnd">
            <a:solidFill>
              <a:schemeClr val="tx1"/>
            </a:solidFill>
            <a:round/>
            <a:headEnd/>
            <a:tailEnd/>
          </a:ln>
        </p:spPr>
        <p:txBody>
          <a:bodyPr/>
          <a:lstStyle/>
          <a:p>
            <a:endParaRPr lang="en-US" dirty="0"/>
          </a:p>
        </p:txBody>
      </p:sp>
      <p:sp>
        <p:nvSpPr>
          <p:cNvPr id="18442" name="Freeform 11"/>
          <p:cNvSpPr>
            <a:spLocks/>
          </p:cNvSpPr>
          <p:nvPr/>
        </p:nvSpPr>
        <p:spPr bwMode="auto">
          <a:xfrm>
            <a:off x="1158875" y="1752600"/>
            <a:ext cx="5868988" cy="687388"/>
          </a:xfrm>
          <a:custGeom>
            <a:avLst/>
            <a:gdLst>
              <a:gd name="T0" fmla="*/ 0 w 3697"/>
              <a:gd name="T1" fmla="*/ 0 h 433"/>
              <a:gd name="T2" fmla="*/ 0 w 3697"/>
              <a:gd name="T3" fmla="*/ 2147483647 h 433"/>
              <a:gd name="T4" fmla="*/ 2147483647 w 3697"/>
              <a:gd name="T5" fmla="*/ 2147483647 h 433"/>
              <a:gd name="T6" fmla="*/ 2147483647 w 3697"/>
              <a:gd name="T7" fmla="*/ 0 h 433"/>
              <a:gd name="T8" fmla="*/ 0 w 3697"/>
              <a:gd name="T9" fmla="*/ 0 h 433"/>
              <a:gd name="T10" fmla="*/ 0 60000 65536"/>
              <a:gd name="T11" fmla="*/ 0 60000 65536"/>
              <a:gd name="T12" fmla="*/ 0 60000 65536"/>
              <a:gd name="T13" fmla="*/ 0 60000 65536"/>
              <a:gd name="T14" fmla="*/ 0 60000 65536"/>
              <a:gd name="T15" fmla="*/ 0 w 3697"/>
              <a:gd name="T16" fmla="*/ 0 h 433"/>
              <a:gd name="T17" fmla="*/ 3697 w 3697"/>
              <a:gd name="T18" fmla="*/ 433 h 433"/>
            </a:gdLst>
            <a:ahLst/>
            <a:cxnLst>
              <a:cxn ang="T10">
                <a:pos x="T0" y="T1"/>
              </a:cxn>
              <a:cxn ang="T11">
                <a:pos x="T2" y="T3"/>
              </a:cxn>
              <a:cxn ang="T12">
                <a:pos x="T4" y="T5"/>
              </a:cxn>
              <a:cxn ang="T13">
                <a:pos x="T6" y="T7"/>
              </a:cxn>
              <a:cxn ang="T14">
                <a:pos x="T8" y="T9"/>
              </a:cxn>
            </a:cxnLst>
            <a:rect l="T15" t="T16" r="T17" b="T18"/>
            <a:pathLst>
              <a:path w="3697" h="433">
                <a:moveTo>
                  <a:pt x="0" y="0"/>
                </a:moveTo>
                <a:lnTo>
                  <a:pt x="0" y="432"/>
                </a:lnTo>
                <a:lnTo>
                  <a:pt x="3696" y="432"/>
                </a:lnTo>
                <a:lnTo>
                  <a:pt x="3264" y="0"/>
                </a:lnTo>
                <a:lnTo>
                  <a:pt x="0" y="0"/>
                </a:lnTo>
              </a:path>
            </a:pathLst>
          </a:custGeom>
          <a:solidFill>
            <a:srgbClr val="009999"/>
          </a:solidFill>
          <a:ln w="25400" cap="rnd">
            <a:solidFill>
              <a:schemeClr val="tx1"/>
            </a:solidFill>
            <a:round/>
            <a:headEnd/>
            <a:tailEnd/>
          </a:ln>
        </p:spPr>
        <p:txBody>
          <a:bodyPr/>
          <a:lstStyle/>
          <a:p>
            <a:endParaRPr lang="en-US" dirty="0"/>
          </a:p>
        </p:txBody>
      </p:sp>
      <p:sp>
        <p:nvSpPr>
          <p:cNvPr id="18443" name="Freeform 12"/>
          <p:cNvSpPr>
            <a:spLocks/>
          </p:cNvSpPr>
          <p:nvPr/>
        </p:nvSpPr>
        <p:spPr bwMode="auto">
          <a:xfrm>
            <a:off x="1158875" y="3124200"/>
            <a:ext cx="7164388" cy="611188"/>
          </a:xfrm>
          <a:custGeom>
            <a:avLst/>
            <a:gdLst>
              <a:gd name="T0" fmla="*/ 0 w 4513"/>
              <a:gd name="T1" fmla="*/ 0 h 385"/>
              <a:gd name="T2" fmla="*/ 0 w 4513"/>
              <a:gd name="T3" fmla="*/ 2147483647 h 385"/>
              <a:gd name="T4" fmla="*/ 2147483647 w 4513"/>
              <a:gd name="T5" fmla="*/ 2147483647 h 385"/>
              <a:gd name="T6" fmla="*/ 2147483647 w 4513"/>
              <a:gd name="T7" fmla="*/ 0 h 385"/>
              <a:gd name="T8" fmla="*/ 0 w 4513"/>
              <a:gd name="T9" fmla="*/ 0 h 385"/>
              <a:gd name="T10" fmla="*/ 0 60000 65536"/>
              <a:gd name="T11" fmla="*/ 0 60000 65536"/>
              <a:gd name="T12" fmla="*/ 0 60000 65536"/>
              <a:gd name="T13" fmla="*/ 0 60000 65536"/>
              <a:gd name="T14" fmla="*/ 0 60000 65536"/>
              <a:gd name="T15" fmla="*/ 0 w 4513"/>
              <a:gd name="T16" fmla="*/ 0 h 385"/>
              <a:gd name="T17" fmla="*/ 4513 w 4513"/>
              <a:gd name="T18" fmla="*/ 385 h 385"/>
            </a:gdLst>
            <a:ahLst/>
            <a:cxnLst>
              <a:cxn ang="T10">
                <a:pos x="T0" y="T1"/>
              </a:cxn>
              <a:cxn ang="T11">
                <a:pos x="T2" y="T3"/>
              </a:cxn>
              <a:cxn ang="T12">
                <a:pos x="T4" y="T5"/>
              </a:cxn>
              <a:cxn ang="T13">
                <a:pos x="T6" y="T7"/>
              </a:cxn>
              <a:cxn ang="T14">
                <a:pos x="T8" y="T9"/>
              </a:cxn>
            </a:cxnLst>
            <a:rect l="T15" t="T16" r="T17" b="T18"/>
            <a:pathLst>
              <a:path w="4513" h="385">
                <a:moveTo>
                  <a:pt x="0" y="0"/>
                </a:moveTo>
                <a:lnTo>
                  <a:pt x="0" y="384"/>
                </a:lnTo>
                <a:lnTo>
                  <a:pt x="4512" y="384"/>
                </a:lnTo>
                <a:lnTo>
                  <a:pt x="4128" y="0"/>
                </a:lnTo>
                <a:lnTo>
                  <a:pt x="0" y="0"/>
                </a:lnTo>
              </a:path>
            </a:pathLst>
          </a:custGeom>
          <a:solidFill>
            <a:srgbClr val="009999"/>
          </a:solidFill>
          <a:ln w="25400" cap="rnd">
            <a:solidFill>
              <a:schemeClr val="tx1"/>
            </a:solidFill>
            <a:round/>
            <a:headEnd/>
            <a:tailEnd/>
          </a:ln>
        </p:spPr>
        <p:txBody>
          <a:bodyPr/>
          <a:lstStyle/>
          <a:p>
            <a:endParaRPr lang="en-US" dirty="0"/>
          </a:p>
        </p:txBody>
      </p:sp>
      <p:sp>
        <p:nvSpPr>
          <p:cNvPr id="196621" name="Rectangle 13"/>
          <p:cNvSpPr>
            <a:spLocks noChangeArrowheads="1"/>
          </p:cNvSpPr>
          <p:nvPr/>
        </p:nvSpPr>
        <p:spPr bwMode="auto">
          <a:xfrm>
            <a:off x="1158875" y="3746500"/>
            <a:ext cx="1270000" cy="2565400"/>
          </a:xfrm>
          <a:prstGeom prst="rect">
            <a:avLst/>
          </a:prstGeom>
          <a:solidFill>
            <a:srgbClr val="009999"/>
          </a:solidFill>
          <a:ln w="12700">
            <a:noFill/>
            <a:miter lim="800000"/>
            <a:headEnd/>
            <a:tailEnd/>
          </a:ln>
          <a:effectLst>
            <a:outerShdw dist="53882" dir="2700000" algn="ctr" rotWithShape="0">
              <a:srgbClr val="919191"/>
            </a:outerShdw>
          </a:effectLst>
        </p:spPr>
        <p:txBody>
          <a:bodyPr wrap="none" anchor="ctr"/>
          <a:lstStyle/>
          <a:p>
            <a:pPr>
              <a:defRPr/>
            </a:pPr>
            <a:endParaRPr lang="en-US" dirty="0"/>
          </a:p>
        </p:txBody>
      </p:sp>
      <p:sp>
        <p:nvSpPr>
          <p:cNvPr id="196622" name="Rectangle 14"/>
          <p:cNvSpPr>
            <a:spLocks noChangeArrowheads="1"/>
          </p:cNvSpPr>
          <p:nvPr/>
        </p:nvSpPr>
        <p:spPr bwMode="auto">
          <a:xfrm>
            <a:off x="2454275" y="3746500"/>
            <a:ext cx="1270000" cy="2565400"/>
          </a:xfrm>
          <a:prstGeom prst="rect">
            <a:avLst/>
          </a:prstGeom>
          <a:solidFill>
            <a:srgbClr val="009999"/>
          </a:solidFill>
          <a:ln w="12700">
            <a:noFill/>
            <a:miter lim="800000"/>
            <a:headEnd/>
            <a:tailEnd/>
          </a:ln>
          <a:effectLst>
            <a:outerShdw dist="53882" dir="2700000" algn="ctr" rotWithShape="0">
              <a:srgbClr val="919191"/>
            </a:outerShdw>
          </a:effectLst>
        </p:spPr>
        <p:txBody>
          <a:bodyPr wrap="none" anchor="ctr"/>
          <a:lstStyle/>
          <a:p>
            <a:pPr>
              <a:defRPr/>
            </a:pPr>
            <a:endParaRPr lang="en-US" dirty="0"/>
          </a:p>
        </p:txBody>
      </p:sp>
      <p:sp>
        <p:nvSpPr>
          <p:cNvPr id="196623" name="Rectangle 15"/>
          <p:cNvSpPr>
            <a:spLocks noChangeArrowheads="1"/>
          </p:cNvSpPr>
          <p:nvPr/>
        </p:nvSpPr>
        <p:spPr bwMode="auto">
          <a:xfrm>
            <a:off x="3749675" y="3746500"/>
            <a:ext cx="1270000" cy="2565400"/>
          </a:xfrm>
          <a:prstGeom prst="rect">
            <a:avLst/>
          </a:prstGeom>
          <a:solidFill>
            <a:srgbClr val="009999"/>
          </a:solidFill>
          <a:ln w="12700">
            <a:noFill/>
            <a:miter lim="800000"/>
            <a:headEnd/>
            <a:tailEnd/>
          </a:ln>
          <a:effectLst>
            <a:outerShdw dist="53882" dir="2700000" algn="ctr" rotWithShape="0">
              <a:srgbClr val="919191"/>
            </a:outerShdw>
          </a:effectLst>
        </p:spPr>
        <p:txBody>
          <a:bodyPr wrap="none" anchor="ctr"/>
          <a:lstStyle/>
          <a:p>
            <a:pPr>
              <a:defRPr/>
            </a:pPr>
            <a:endParaRPr lang="en-US" dirty="0"/>
          </a:p>
        </p:txBody>
      </p:sp>
      <p:sp>
        <p:nvSpPr>
          <p:cNvPr id="18447" name="Freeform 16"/>
          <p:cNvSpPr>
            <a:spLocks/>
          </p:cNvSpPr>
          <p:nvPr/>
        </p:nvSpPr>
        <p:spPr bwMode="auto">
          <a:xfrm>
            <a:off x="6327775" y="3733800"/>
            <a:ext cx="1982788" cy="1982788"/>
          </a:xfrm>
          <a:custGeom>
            <a:avLst/>
            <a:gdLst>
              <a:gd name="T0" fmla="*/ 0 w 1249"/>
              <a:gd name="T1" fmla="*/ 0 h 1249"/>
              <a:gd name="T2" fmla="*/ 0 w 1249"/>
              <a:gd name="T3" fmla="*/ 2147483647 h 1249"/>
              <a:gd name="T4" fmla="*/ 2147483647 w 1249"/>
              <a:gd name="T5" fmla="*/ 0 h 1249"/>
              <a:gd name="T6" fmla="*/ 0 w 1249"/>
              <a:gd name="T7" fmla="*/ 0 h 1249"/>
              <a:gd name="T8" fmla="*/ 0 60000 65536"/>
              <a:gd name="T9" fmla="*/ 0 60000 65536"/>
              <a:gd name="T10" fmla="*/ 0 60000 65536"/>
              <a:gd name="T11" fmla="*/ 0 60000 65536"/>
              <a:gd name="T12" fmla="*/ 0 w 1249"/>
              <a:gd name="T13" fmla="*/ 0 h 1249"/>
              <a:gd name="T14" fmla="*/ 1249 w 1249"/>
              <a:gd name="T15" fmla="*/ 1249 h 1249"/>
            </a:gdLst>
            <a:ahLst/>
            <a:cxnLst>
              <a:cxn ang="T8">
                <a:pos x="T0" y="T1"/>
              </a:cxn>
              <a:cxn ang="T9">
                <a:pos x="T2" y="T3"/>
              </a:cxn>
              <a:cxn ang="T10">
                <a:pos x="T4" y="T5"/>
              </a:cxn>
              <a:cxn ang="T11">
                <a:pos x="T6" y="T7"/>
              </a:cxn>
            </a:cxnLst>
            <a:rect l="T12" t="T13" r="T14" b="T15"/>
            <a:pathLst>
              <a:path w="1249" h="1249">
                <a:moveTo>
                  <a:pt x="0" y="0"/>
                </a:moveTo>
                <a:lnTo>
                  <a:pt x="0" y="1248"/>
                </a:lnTo>
                <a:lnTo>
                  <a:pt x="1248" y="0"/>
                </a:lnTo>
                <a:lnTo>
                  <a:pt x="0" y="0"/>
                </a:lnTo>
              </a:path>
            </a:pathLst>
          </a:custGeom>
          <a:solidFill>
            <a:srgbClr val="009999"/>
          </a:solidFill>
          <a:ln w="25400" cap="rnd">
            <a:solidFill>
              <a:schemeClr val="tx1"/>
            </a:solidFill>
            <a:round/>
            <a:headEnd/>
            <a:tailEnd/>
          </a:ln>
        </p:spPr>
        <p:txBody>
          <a:bodyPr/>
          <a:lstStyle/>
          <a:p>
            <a:endParaRPr lang="en-US" dirty="0"/>
          </a:p>
        </p:txBody>
      </p:sp>
      <p:sp>
        <p:nvSpPr>
          <p:cNvPr id="196625" name="Rectangle 17"/>
          <p:cNvSpPr>
            <a:spLocks noChangeArrowheads="1"/>
          </p:cNvSpPr>
          <p:nvPr/>
        </p:nvSpPr>
        <p:spPr bwMode="auto">
          <a:xfrm rot="16200000">
            <a:off x="933450" y="4541838"/>
            <a:ext cx="1762125" cy="952500"/>
          </a:xfrm>
          <a:prstGeom prst="rect">
            <a:avLst/>
          </a:prstGeom>
          <a:noFill/>
          <a:ln w="12700">
            <a:noFill/>
            <a:miter lim="800000"/>
            <a:headEnd/>
            <a:tailEnd/>
          </a:ln>
          <a:effectLst/>
        </p:spPr>
        <p:txBody>
          <a:bodyPr wrap="none" lIns="90488" tIns="44450" rIns="90488" bIns="44450">
            <a:spAutoFit/>
          </a:bodyPr>
          <a:lstStyle/>
          <a:p>
            <a:pPr algn="ctr">
              <a:defRPr/>
            </a:pPr>
            <a:r>
              <a:rPr lang="en-US" sz="2800" b="1" dirty="0">
                <a:solidFill>
                  <a:srgbClr val="CC0066"/>
                </a:solidFill>
                <a:effectLst>
                  <a:outerShdw blurRad="38100" dist="38100" dir="2700000" algn="tl">
                    <a:srgbClr val="000000"/>
                  </a:outerShdw>
                </a:effectLst>
              </a:rPr>
              <a:t>Inbound </a:t>
            </a:r>
          </a:p>
          <a:p>
            <a:pPr algn="ctr">
              <a:defRPr/>
            </a:pPr>
            <a:r>
              <a:rPr lang="en-US" sz="2800" b="1" dirty="0">
                <a:solidFill>
                  <a:srgbClr val="CC0066"/>
                </a:solidFill>
                <a:effectLst>
                  <a:outerShdw blurRad="38100" dist="38100" dir="2700000" algn="tl">
                    <a:srgbClr val="000000"/>
                  </a:outerShdw>
                </a:effectLst>
              </a:rPr>
              <a:t>Logistics</a:t>
            </a:r>
          </a:p>
        </p:txBody>
      </p:sp>
      <p:sp>
        <p:nvSpPr>
          <p:cNvPr id="196626" name="Rectangle 18"/>
          <p:cNvSpPr>
            <a:spLocks noChangeArrowheads="1"/>
          </p:cNvSpPr>
          <p:nvPr/>
        </p:nvSpPr>
        <p:spPr bwMode="auto">
          <a:xfrm rot="16200000">
            <a:off x="2094706" y="4764882"/>
            <a:ext cx="2079625" cy="519112"/>
          </a:xfrm>
          <a:prstGeom prst="rect">
            <a:avLst/>
          </a:prstGeom>
          <a:noFill/>
          <a:ln w="12700">
            <a:noFill/>
            <a:miter lim="800000"/>
            <a:headEnd/>
            <a:tailEnd/>
          </a:ln>
          <a:effectLst/>
        </p:spPr>
        <p:txBody>
          <a:bodyPr wrap="none" lIns="90488" tIns="44450" rIns="90488" bIns="44450">
            <a:spAutoFit/>
          </a:bodyPr>
          <a:lstStyle/>
          <a:p>
            <a:pPr>
              <a:defRPr/>
            </a:pPr>
            <a:r>
              <a:rPr lang="en-US" sz="2800" b="1" dirty="0">
                <a:solidFill>
                  <a:srgbClr val="CC0066"/>
                </a:solidFill>
                <a:effectLst>
                  <a:outerShdw blurRad="38100" dist="38100" dir="2700000" algn="tl">
                    <a:srgbClr val="000000"/>
                  </a:outerShdw>
                </a:effectLst>
              </a:rPr>
              <a:t>Operations</a:t>
            </a:r>
          </a:p>
        </p:txBody>
      </p:sp>
      <p:sp>
        <p:nvSpPr>
          <p:cNvPr id="18450" name="Freeform 19"/>
          <p:cNvSpPr>
            <a:spLocks/>
          </p:cNvSpPr>
          <p:nvPr/>
        </p:nvSpPr>
        <p:spPr bwMode="auto">
          <a:xfrm>
            <a:off x="5029200" y="3733800"/>
            <a:ext cx="1284288" cy="2579688"/>
          </a:xfrm>
          <a:custGeom>
            <a:avLst/>
            <a:gdLst>
              <a:gd name="T0" fmla="*/ 0 w 809"/>
              <a:gd name="T1" fmla="*/ 0 h 1625"/>
              <a:gd name="T2" fmla="*/ 0 w 809"/>
              <a:gd name="T3" fmla="*/ 2147483647 h 1625"/>
              <a:gd name="T4" fmla="*/ 2147483647 w 809"/>
              <a:gd name="T5" fmla="*/ 2147483647 h 1625"/>
              <a:gd name="T6" fmla="*/ 2147483647 w 809"/>
              <a:gd name="T7" fmla="*/ 2147483647 h 1625"/>
              <a:gd name="T8" fmla="*/ 2147483647 w 809"/>
              <a:gd name="T9" fmla="*/ 0 h 1625"/>
              <a:gd name="T10" fmla="*/ 0 w 809"/>
              <a:gd name="T11" fmla="*/ 0 h 1625"/>
              <a:gd name="T12" fmla="*/ 0 60000 65536"/>
              <a:gd name="T13" fmla="*/ 0 60000 65536"/>
              <a:gd name="T14" fmla="*/ 0 60000 65536"/>
              <a:gd name="T15" fmla="*/ 0 60000 65536"/>
              <a:gd name="T16" fmla="*/ 0 60000 65536"/>
              <a:gd name="T17" fmla="*/ 0 60000 65536"/>
              <a:gd name="T18" fmla="*/ 0 w 809"/>
              <a:gd name="T19" fmla="*/ 0 h 1625"/>
              <a:gd name="T20" fmla="*/ 809 w 809"/>
              <a:gd name="T21" fmla="*/ 1625 h 1625"/>
            </a:gdLst>
            <a:ahLst/>
            <a:cxnLst>
              <a:cxn ang="T12">
                <a:pos x="T0" y="T1"/>
              </a:cxn>
              <a:cxn ang="T13">
                <a:pos x="T2" y="T3"/>
              </a:cxn>
              <a:cxn ang="T14">
                <a:pos x="T4" y="T5"/>
              </a:cxn>
              <a:cxn ang="T15">
                <a:pos x="T6" y="T7"/>
              </a:cxn>
              <a:cxn ang="T16">
                <a:pos x="T8" y="T9"/>
              </a:cxn>
              <a:cxn ang="T17">
                <a:pos x="T10" y="T11"/>
              </a:cxn>
            </a:cxnLst>
            <a:rect l="T18" t="T19" r="T20" b="T21"/>
            <a:pathLst>
              <a:path w="809" h="1625">
                <a:moveTo>
                  <a:pt x="0" y="0"/>
                </a:moveTo>
                <a:lnTo>
                  <a:pt x="0" y="1624"/>
                </a:lnTo>
                <a:lnTo>
                  <a:pt x="428" y="1624"/>
                </a:lnTo>
                <a:lnTo>
                  <a:pt x="808" y="1242"/>
                </a:lnTo>
                <a:lnTo>
                  <a:pt x="808" y="0"/>
                </a:lnTo>
                <a:lnTo>
                  <a:pt x="0" y="0"/>
                </a:lnTo>
              </a:path>
            </a:pathLst>
          </a:custGeom>
          <a:solidFill>
            <a:srgbClr val="009999"/>
          </a:solidFill>
          <a:ln w="25400" cap="rnd">
            <a:solidFill>
              <a:schemeClr val="tx1"/>
            </a:solidFill>
            <a:round/>
            <a:headEnd/>
            <a:tailEnd/>
          </a:ln>
        </p:spPr>
        <p:txBody>
          <a:bodyPr/>
          <a:lstStyle/>
          <a:p>
            <a:endParaRPr lang="en-US" dirty="0"/>
          </a:p>
        </p:txBody>
      </p:sp>
      <p:sp>
        <p:nvSpPr>
          <p:cNvPr id="196628" name="Rectangle 20"/>
          <p:cNvSpPr>
            <a:spLocks noChangeArrowheads="1"/>
          </p:cNvSpPr>
          <p:nvPr/>
        </p:nvSpPr>
        <p:spPr bwMode="auto">
          <a:xfrm rot="16200000">
            <a:off x="3386138" y="4541838"/>
            <a:ext cx="1898650" cy="952500"/>
          </a:xfrm>
          <a:prstGeom prst="rect">
            <a:avLst/>
          </a:prstGeom>
          <a:noFill/>
          <a:ln w="12700">
            <a:noFill/>
            <a:miter lim="800000"/>
            <a:headEnd/>
            <a:tailEnd/>
          </a:ln>
          <a:effectLst/>
        </p:spPr>
        <p:txBody>
          <a:bodyPr wrap="none" lIns="90488" tIns="44450" rIns="90488" bIns="44450">
            <a:spAutoFit/>
          </a:bodyPr>
          <a:lstStyle/>
          <a:p>
            <a:pPr>
              <a:defRPr/>
            </a:pPr>
            <a:r>
              <a:rPr lang="en-US" sz="2800" b="1" dirty="0">
                <a:solidFill>
                  <a:srgbClr val="CC0066"/>
                </a:solidFill>
                <a:effectLst>
                  <a:outerShdw blurRad="38100" dist="38100" dir="2700000" algn="tl">
                    <a:srgbClr val="000000"/>
                  </a:outerShdw>
                </a:effectLst>
              </a:rPr>
              <a:t>Outbound</a:t>
            </a:r>
          </a:p>
          <a:p>
            <a:pPr>
              <a:defRPr/>
            </a:pPr>
            <a:r>
              <a:rPr lang="en-US" sz="2800" b="1" dirty="0">
                <a:solidFill>
                  <a:srgbClr val="CC0066"/>
                </a:solidFill>
                <a:effectLst>
                  <a:outerShdw blurRad="38100" dist="38100" dir="2700000" algn="tl">
                    <a:srgbClr val="000000"/>
                  </a:outerShdw>
                </a:effectLst>
              </a:rPr>
              <a:t>Logistics</a:t>
            </a:r>
          </a:p>
        </p:txBody>
      </p:sp>
      <p:sp>
        <p:nvSpPr>
          <p:cNvPr id="196629" name="Rectangle 21"/>
          <p:cNvSpPr>
            <a:spLocks noChangeArrowheads="1"/>
          </p:cNvSpPr>
          <p:nvPr/>
        </p:nvSpPr>
        <p:spPr bwMode="auto">
          <a:xfrm rot="16200000">
            <a:off x="4603750" y="4535488"/>
            <a:ext cx="1981200" cy="952500"/>
          </a:xfrm>
          <a:prstGeom prst="rect">
            <a:avLst/>
          </a:prstGeom>
          <a:noFill/>
          <a:ln w="12700">
            <a:noFill/>
            <a:miter lim="800000"/>
            <a:headEnd/>
            <a:tailEnd/>
          </a:ln>
          <a:effectLst/>
        </p:spPr>
        <p:txBody>
          <a:bodyPr wrap="none" lIns="90488" tIns="44450" rIns="90488" bIns="44450">
            <a:spAutoFit/>
          </a:bodyPr>
          <a:lstStyle/>
          <a:p>
            <a:pPr algn="ctr">
              <a:defRPr/>
            </a:pPr>
            <a:r>
              <a:rPr lang="en-US" sz="2800" b="1" dirty="0">
                <a:solidFill>
                  <a:srgbClr val="000066"/>
                </a:solidFill>
                <a:effectLst>
                  <a:outerShdw blurRad="38100" dist="38100" dir="2700000" algn="tl">
                    <a:srgbClr val="000000"/>
                  </a:outerShdw>
                </a:effectLst>
              </a:rPr>
              <a:t>Marketing </a:t>
            </a:r>
          </a:p>
          <a:p>
            <a:pPr algn="ctr">
              <a:defRPr/>
            </a:pPr>
            <a:r>
              <a:rPr lang="en-US" sz="2800" b="1" dirty="0">
                <a:solidFill>
                  <a:srgbClr val="000066"/>
                </a:solidFill>
                <a:effectLst>
                  <a:outerShdw blurRad="38100" dist="38100" dir="2700000" algn="tl">
                    <a:srgbClr val="000000"/>
                  </a:outerShdw>
                </a:effectLst>
              </a:rPr>
              <a:t>&amp; Sales</a:t>
            </a:r>
          </a:p>
        </p:txBody>
      </p:sp>
      <p:sp>
        <p:nvSpPr>
          <p:cNvPr id="18453" name="Freeform 23"/>
          <p:cNvSpPr>
            <a:spLocks/>
          </p:cNvSpPr>
          <p:nvPr/>
        </p:nvSpPr>
        <p:spPr bwMode="auto">
          <a:xfrm>
            <a:off x="5718175" y="1143000"/>
            <a:ext cx="3278188" cy="5183188"/>
          </a:xfrm>
          <a:custGeom>
            <a:avLst/>
            <a:gdLst>
              <a:gd name="T0" fmla="*/ 0 w 2065"/>
              <a:gd name="T1" fmla="*/ 0 h 3265"/>
              <a:gd name="T2" fmla="*/ 2147483647 w 2065"/>
              <a:gd name="T3" fmla="*/ 0 h 3265"/>
              <a:gd name="T4" fmla="*/ 2147483647 w 2065"/>
              <a:gd name="T5" fmla="*/ 2147483647 h 3265"/>
              <a:gd name="T6" fmla="*/ 2147483647 w 2065"/>
              <a:gd name="T7" fmla="*/ 2147483647 h 3265"/>
              <a:gd name="T8" fmla="*/ 0 w 2065"/>
              <a:gd name="T9" fmla="*/ 2147483647 h 3265"/>
              <a:gd name="T10" fmla="*/ 2147483647 w 2065"/>
              <a:gd name="T11" fmla="*/ 2147483647 h 3265"/>
              <a:gd name="T12" fmla="*/ 0 w 2065"/>
              <a:gd name="T13" fmla="*/ 0 h 3265"/>
              <a:gd name="T14" fmla="*/ 0 60000 65536"/>
              <a:gd name="T15" fmla="*/ 0 60000 65536"/>
              <a:gd name="T16" fmla="*/ 0 60000 65536"/>
              <a:gd name="T17" fmla="*/ 0 60000 65536"/>
              <a:gd name="T18" fmla="*/ 0 60000 65536"/>
              <a:gd name="T19" fmla="*/ 0 60000 65536"/>
              <a:gd name="T20" fmla="*/ 0 60000 65536"/>
              <a:gd name="T21" fmla="*/ 0 w 2065"/>
              <a:gd name="T22" fmla="*/ 0 h 3265"/>
              <a:gd name="T23" fmla="*/ 2065 w 2065"/>
              <a:gd name="T24" fmla="*/ 3265 h 3265"/>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065" h="3265">
                <a:moveTo>
                  <a:pt x="0" y="0"/>
                </a:moveTo>
                <a:lnTo>
                  <a:pt x="432" y="0"/>
                </a:lnTo>
                <a:lnTo>
                  <a:pt x="2064" y="1632"/>
                </a:lnTo>
                <a:lnTo>
                  <a:pt x="432" y="3264"/>
                </a:lnTo>
                <a:lnTo>
                  <a:pt x="0" y="3264"/>
                </a:lnTo>
                <a:lnTo>
                  <a:pt x="1632" y="1632"/>
                </a:lnTo>
                <a:lnTo>
                  <a:pt x="0" y="0"/>
                </a:lnTo>
              </a:path>
            </a:pathLst>
          </a:custGeom>
          <a:solidFill>
            <a:srgbClr val="009999"/>
          </a:solidFill>
          <a:ln w="25400" cap="rnd">
            <a:solidFill>
              <a:schemeClr val="tx1"/>
            </a:solidFill>
            <a:round/>
            <a:headEnd/>
            <a:tailEnd/>
          </a:ln>
        </p:spPr>
        <p:txBody>
          <a:bodyPr/>
          <a:lstStyle/>
          <a:p>
            <a:endParaRPr lang="en-US" dirty="0"/>
          </a:p>
        </p:txBody>
      </p:sp>
      <p:sp>
        <p:nvSpPr>
          <p:cNvPr id="196632" name="Rectangle 24"/>
          <p:cNvSpPr>
            <a:spLocks noChangeArrowheads="1"/>
          </p:cNvSpPr>
          <p:nvPr/>
        </p:nvSpPr>
        <p:spPr bwMode="auto">
          <a:xfrm>
            <a:off x="522288" y="0"/>
            <a:ext cx="8166100" cy="698500"/>
          </a:xfrm>
          <a:prstGeom prst="rect">
            <a:avLst/>
          </a:prstGeom>
          <a:noFill/>
          <a:ln w="12700">
            <a:noFill/>
            <a:miter lim="800000"/>
            <a:headEnd/>
            <a:tailEnd/>
          </a:ln>
          <a:effectLst>
            <a:outerShdw dist="17961" dir="2700000" algn="ctr" rotWithShape="0">
              <a:schemeClr val="bg2"/>
            </a:outerShdw>
          </a:effectLst>
        </p:spPr>
        <p:txBody>
          <a:bodyPr lIns="90488" tIns="44450" rIns="90488" bIns="44450">
            <a:spAutoFit/>
          </a:bodyPr>
          <a:lstStyle/>
          <a:p>
            <a:pPr algn="ctr">
              <a:defRPr/>
            </a:pPr>
            <a:r>
              <a:rPr lang="en-US" sz="4000" b="1" dirty="0">
                <a:solidFill>
                  <a:srgbClr val="CC0066"/>
                </a:solidFill>
              </a:rPr>
              <a:t>Value Chain Analysis</a:t>
            </a:r>
          </a:p>
        </p:txBody>
      </p:sp>
      <p:sp>
        <p:nvSpPr>
          <p:cNvPr id="18455" name="Rectangle 25"/>
          <p:cNvSpPr>
            <a:spLocks noChangeArrowheads="1"/>
          </p:cNvSpPr>
          <p:nvPr/>
        </p:nvSpPr>
        <p:spPr bwMode="auto">
          <a:xfrm>
            <a:off x="433388" y="536575"/>
            <a:ext cx="8455025" cy="366713"/>
          </a:xfrm>
          <a:prstGeom prst="rect">
            <a:avLst/>
          </a:prstGeom>
          <a:noFill/>
          <a:ln w="12700">
            <a:noFill/>
            <a:miter lim="800000"/>
            <a:headEnd/>
            <a:tailEnd/>
          </a:ln>
        </p:spPr>
        <p:txBody>
          <a:bodyPr lIns="90488" tIns="44450" rIns="90488" bIns="44450">
            <a:spAutoFit/>
          </a:bodyPr>
          <a:lstStyle/>
          <a:p>
            <a:pPr algn="ctr"/>
            <a:r>
              <a:rPr lang="en-US" b="1" dirty="0">
                <a:solidFill>
                  <a:srgbClr val="000066"/>
                </a:solidFill>
              </a:rPr>
              <a:t>Identifying Resources and Capabilities That Can Add Value</a:t>
            </a:r>
          </a:p>
        </p:txBody>
      </p:sp>
    </p:spTree>
  </p:cSld>
  <p:clrMapOvr>
    <a:masterClrMapping/>
  </p:clrMapOvr>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ChangeArrowheads="1"/>
          </p:cNvSpPr>
          <p:nvPr/>
        </p:nvSpPr>
        <p:spPr bwMode="auto">
          <a:xfrm>
            <a:off x="122238" y="2089150"/>
            <a:ext cx="1096962" cy="582613"/>
          </a:xfrm>
          <a:prstGeom prst="rect">
            <a:avLst/>
          </a:prstGeom>
          <a:noFill/>
          <a:ln w="12700">
            <a:noFill/>
            <a:miter lim="800000"/>
            <a:headEnd/>
            <a:tailEnd/>
          </a:ln>
        </p:spPr>
        <p:txBody>
          <a:bodyPr wrap="none" lIns="90488" tIns="44450" rIns="90488" bIns="44450">
            <a:spAutoFit/>
          </a:bodyPr>
          <a:lstStyle/>
          <a:p>
            <a:pPr algn="ctr"/>
            <a:r>
              <a:rPr lang="en-US" sz="1600" b="1" dirty="0">
                <a:solidFill>
                  <a:srgbClr val="000066"/>
                </a:solidFill>
              </a:rPr>
              <a:t>Support</a:t>
            </a:r>
          </a:p>
          <a:p>
            <a:pPr algn="ctr"/>
            <a:r>
              <a:rPr lang="en-US" sz="1600" b="1" dirty="0">
                <a:solidFill>
                  <a:srgbClr val="000066"/>
                </a:solidFill>
              </a:rPr>
              <a:t>Activities</a:t>
            </a:r>
          </a:p>
        </p:txBody>
      </p:sp>
      <p:sp>
        <p:nvSpPr>
          <p:cNvPr id="19459" name="Line 3"/>
          <p:cNvSpPr>
            <a:spLocks noChangeShapeType="1"/>
          </p:cNvSpPr>
          <p:nvPr/>
        </p:nvSpPr>
        <p:spPr bwMode="auto">
          <a:xfrm>
            <a:off x="688975" y="1249363"/>
            <a:ext cx="0" cy="782637"/>
          </a:xfrm>
          <a:prstGeom prst="line">
            <a:avLst/>
          </a:prstGeom>
          <a:noFill/>
          <a:ln w="12700">
            <a:solidFill>
              <a:schemeClr val="tx1"/>
            </a:solidFill>
            <a:round/>
            <a:headEnd type="triangle" w="med" len="med"/>
            <a:tailEnd/>
          </a:ln>
        </p:spPr>
        <p:txBody>
          <a:bodyPr wrap="none" anchor="ctr"/>
          <a:lstStyle/>
          <a:p>
            <a:endParaRPr lang="en-US" dirty="0"/>
          </a:p>
        </p:txBody>
      </p:sp>
      <p:sp>
        <p:nvSpPr>
          <p:cNvPr id="19460" name="Line 4"/>
          <p:cNvSpPr>
            <a:spLocks noChangeShapeType="1"/>
          </p:cNvSpPr>
          <p:nvPr/>
        </p:nvSpPr>
        <p:spPr bwMode="auto">
          <a:xfrm flipV="1">
            <a:off x="688975" y="2819400"/>
            <a:ext cx="0" cy="884238"/>
          </a:xfrm>
          <a:prstGeom prst="line">
            <a:avLst/>
          </a:prstGeom>
          <a:noFill/>
          <a:ln w="12700">
            <a:solidFill>
              <a:schemeClr val="tx1"/>
            </a:solidFill>
            <a:round/>
            <a:headEnd type="triangle" w="med" len="med"/>
            <a:tailEnd/>
          </a:ln>
        </p:spPr>
        <p:txBody>
          <a:bodyPr wrap="none" anchor="ctr"/>
          <a:lstStyle/>
          <a:p>
            <a:endParaRPr lang="en-US" dirty="0"/>
          </a:p>
        </p:txBody>
      </p:sp>
      <p:sp>
        <p:nvSpPr>
          <p:cNvPr id="19461" name="Rectangle 5"/>
          <p:cNvSpPr>
            <a:spLocks noChangeArrowheads="1"/>
          </p:cNvSpPr>
          <p:nvPr/>
        </p:nvSpPr>
        <p:spPr bwMode="auto">
          <a:xfrm>
            <a:off x="2562225" y="6392863"/>
            <a:ext cx="2124075" cy="366712"/>
          </a:xfrm>
          <a:prstGeom prst="rect">
            <a:avLst/>
          </a:prstGeom>
          <a:noFill/>
          <a:ln w="12700">
            <a:noFill/>
            <a:miter lim="800000"/>
            <a:headEnd/>
            <a:tailEnd/>
          </a:ln>
        </p:spPr>
        <p:txBody>
          <a:bodyPr wrap="none" lIns="90488" tIns="44450" rIns="90488" bIns="44450">
            <a:spAutoFit/>
          </a:bodyPr>
          <a:lstStyle/>
          <a:p>
            <a:pPr algn="ctr"/>
            <a:r>
              <a:rPr lang="en-US" b="1" dirty="0">
                <a:solidFill>
                  <a:srgbClr val="000066"/>
                </a:solidFill>
              </a:rPr>
              <a:t>Primary Activities</a:t>
            </a:r>
          </a:p>
        </p:txBody>
      </p:sp>
      <p:sp>
        <p:nvSpPr>
          <p:cNvPr id="19462" name="Line 6"/>
          <p:cNvSpPr>
            <a:spLocks noChangeShapeType="1"/>
          </p:cNvSpPr>
          <p:nvPr/>
        </p:nvSpPr>
        <p:spPr bwMode="auto">
          <a:xfrm>
            <a:off x="1252538" y="6589713"/>
            <a:ext cx="1239837" cy="0"/>
          </a:xfrm>
          <a:prstGeom prst="line">
            <a:avLst/>
          </a:prstGeom>
          <a:noFill/>
          <a:ln w="12700">
            <a:solidFill>
              <a:schemeClr val="tx1"/>
            </a:solidFill>
            <a:round/>
            <a:headEnd type="triangle" w="med" len="med"/>
            <a:tailEnd/>
          </a:ln>
        </p:spPr>
        <p:txBody>
          <a:bodyPr wrap="none" anchor="ctr"/>
          <a:lstStyle/>
          <a:p>
            <a:endParaRPr lang="en-US" dirty="0"/>
          </a:p>
        </p:txBody>
      </p:sp>
      <p:sp>
        <p:nvSpPr>
          <p:cNvPr id="19463" name="Line 7"/>
          <p:cNvSpPr>
            <a:spLocks noChangeShapeType="1"/>
          </p:cNvSpPr>
          <p:nvPr/>
        </p:nvSpPr>
        <p:spPr bwMode="auto">
          <a:xfrm flipH="1">
            <a:off x="4706938" y="6589713"/>
            <a:ext cx="1341437" cy="0"/>
          </a:xfrm>
          <a:prstGeom prst="line">
            <a:avLst/>
          </a:prstGeom>
          <a:noFill/>
          <a:ln w="12700">
            <a:solidFill>
              <a:schemeClr val="tx1"/>
            </a:solidFill>
            <a:round/>
            <a:headEnd type="triangle" w="med" len="med"/>
            <a:tailEnd/>
          </a:ln>
        </p:spPr>
        <p:txBody>
          <a:bodyPr wrap="none" anchor="ctr"/>
          <a:lstStyle/>
          <a:p>
            <a:endParaRPr lang="en-US" dirty="0"/>
          </a:p>
        </p:txBody>
      </p:sp>
      <p:sp>
        <p:nvSpPr>
          <p:cNvPr id="19464" name="Freeform 9"/>
          <p:cNvSpPr>
            <a:spLocks/>
          </p:cNvSpPr>
          <p:nvPr/>
        </p:nvSpPr>
        <p:spPr bwMode="auto">
          <a:xfrm>
            <a:off x="1158875" y="1143000"/>
            <a:ext cx="5183188" cy="611188"/>
          </a:xfrm>
          <a:custGeom>
            <a:avLst/>
            <a:gdLst>
              <a:gd name="T0" fmla="*/ 0 w 3265"/>
              <a:gd name="T1" fmla="*/ 0 h 385"/>
              <a:gd name="T2" fmla="*/ 0 w 3265"/>
              <a:gd name="T3" fmla="*/ 2147483647 h 385"/>
              <a:gd name="T4" fmla="*/ 2147483647 w 3265"/>
              <a:gd name="T5" fmla="*/ 2147483647 h 385"/>
              <a:gd name="T6" fmla="*/ 2147483647 w 3265"/>
              <a:gd name="T7" fmla="*/ 0 h 385"/>
              <a:gd name="T8" fmla="*/ 0 w 3265"/>
              <a:gd name="T9" fmla="*/ 0 h 385"/>
              <a:gd name="T10" fmla="*/ 0 60000 65536"/>
              <a:gd name="T11" fmla="*/ 0 60000 65536"/>
              <a:gd name="T12" fmla="*/ 0 60000 65536"/>
              <a:gd name="T13" fmla="*/ 0 60000 65536"/>
              <a:gd name="T14" fmla="*/ 0 60000 65536"/>
              <a:gd name="T15" fmla="*/ 0 w 3265"/>
              <a:gd name="T16" fmla="*/ 0 h 385"/>
              <a:gd name="T17" fmla="*/ 3265 w 3265"/>
              <a:gd name="T18" fmla="*/ 385 h 385"/>
            </a:gdLst>
            <a:ahLst/>
            <a:cxnLst>
              <a:cxn ang="T10">
                <a:pos x="T0" y="T1"/>
              </a:cxn>
              <a:cxn ang="T11">
                <a:pos x="T2" y="T3"/>
              </a:cxn>
              <a:cxn ang="T12">
                <a:pos x="T4" y="T5"/>
              </a:cxn>
              <a:cxn ang="T13">
                <a:pos x="T6" y="T7"/>
              </a:cxn>
              <a:cxn ang="T14">
                <a:pos x="T8" y="T9"/>
              </a:cxn>
            </a:cxnLst>
            <a:rect l="T15" t="T16" r="T17" b="T18"/>
            <a:pathLst>
              <a:path w="3265" h="385">
                <a:moveTo>
                  <a:pt x="0" y="0"/>
                </a:moveTo>
                <a:lnTo>
                  <a:pt x="0" y="384"/>
                </a:lnTo>
                <a:lnTo>
                  <a:pt x="3264" y="384"/>
                </a:lnTo>
                <a:lnTo>
                  <a:pt x="2880" y="0"/>
                </a:lnTo>
                <a:lnTo>
                  <a:pt x="0" y="0"/>
                </a:lnTo>
              </a:path>
            </a:pathLst>
          </a:custGeom>
          <a:solidFill>
            <a:srgbClr val="009999"/>
          </a:solidFill>
          <a:ln w="25400" cap="rnd">
            <a:solidFill>
              <a:schemeClr val="tx1"/>
            </a:solidFill>
            <a:round/>
            <a:headEnd/>
            <a:tailEnd/>
          </a:ln>
        </p:spPr>
        <p:txBody>
          <a:bodyPr/>
          <a:lstStyle/>
          <a:p>
            <a:endParaRPr lang="en-US" dirty="0"/>
          </a:p>
        </p:txBody>
      </p:sp>
      <p:sp>
        <p:nvSpPr>
          <p:cNvPr id="19465" name="Freeform 10"/>
          <p:cNvSpPr>
            <a:spLocks/>
          </p:cNvSpPr>
          <p:nvPr/>
        </p:nvSpPr>
        <p:spPr bwMode="auto">
          <a:xfrm>
            <a:off x="1158875" y="2438400"/>
            <a:ext cx="6554788" cy="687388"/>
          </a:xfrm>
          <a:custGeom>
            <a:avLst/>
            <a:gdLst>
              <a:gd name="T0" fmla="*/ 0 w 4129"/>
              <a:gd name="T1" fmla="*/ 0 h 433"/>
              <a:gd name="T2" fmla="*/ 0 w 4129"/>
              <a:gd name="T3" fmla="*/ 2147483647 h 433"/>
              <a:gd name="T4" fmla="*/ 2147483647 w 4129"/>
              <a:gd name="T5" fmla="*/ 2147483647 h 433"/>
              <a:gd name="T6" fmla="*/ 2147483647 w 4129"/>
              <a:gd name="T7" fmla="*/ 0 h 433"/>
              <a:gd name="T8" fmla="*/ 0 w 4129"/>
              <a:gd name="T9" fmla="*/ 0 h 433"/>
              <a:gd name="T10" fmla="*/ 0 60000 65536"/>
              <a:gd name="T11" fmla="*/ 0 60000 65536"/>
              <a:gd name="T12" fmla="*/ 0 60000 65536"/>
              <a:gd name="T13" fmla="*/ 0 60000 65536"/>
              <a:gd name="T14" fmla="*/ 0 60000 65536"/>
              <a:gd name="T15" fmla="*/ 0 w 4129"/>
              <a:gd name="T16" fmla="*/ 0 h 433"/>
              <a:gd name="T17" fmla="*/ 4129 w 4129"/>
              <a:gd name="T18" fmla="*/ 433 h 433"/>
            </a:gdLst>
            <a:ahLst/>
            <a:cxnLst>
              <a:cxn ang="T10">
                <a:pos x="T0" y="T1"/>
              </a:cxn>
              <a:cxn ang="T11">
                <a:pos x="T2" y="T3"/>
              </a:cxn>
              <a:cxn ang="T12">
                <a:pos x="T4" y="T5"/>
              </a:cxn>
              <a:cxn ang="T13">
                <a:pos x="T6" y="T7"/>
              </a:cxn>
              <a:cxn ang="T14">
                <a:pos x="T8" y="T9"/>
              </a:cxn>
            </a:cxnLst>
            <a:rect l="T15" t="T16" r="T17" b="T18"/>
            <a:pathLst>
              <a:path w="4129" h="433">
                <a:moveTo>
                  <a:pt x="0" y="0"/>
                </a:moveTo>
                <a:lnTo>
                  <a:pt x="0" y="432"/>
                </a:lnTo>
                <a:lnTo>
                  <a:pt x="4128" y="432"/>
                </a:lnTo>
                <a:lnTo>
                  <a:pt x="3696" y="0"/>
                </a:lnTo>
                <a:lnTo>
                  <a:pt x="0" y="0"/>
                </a:lnTo>
              </a:path>
            </a:pathLst>
          </a:custGeom>
          <a:solidFill>
            <a:srgbClr val="009999"/>
          </a:solidFill>
          <a:ln w="25400" cap="rnd">
            <a:solidFill>
              <a:schemeClr val="tx1"/>
            </a:solidFill>
            <a:round/>
            <a:headEnd/>
            <a:tailEnd/>
          </a:ln>
        </p:spPr>
        <p:txBody>
          <a:bodyPr/>
          <a:lstStyle/>
          <a:p>
            <a:endParaRPr lang="en-US" dirty="0"/>
          </a:p>
        </p:txBody>
      </p:sp>
      <p:sp>
        <p:nvSpPr>
          <p:cNvPr id="19466" name="Freeform 11"/>
          <p:cNvSpPr>
            <a:spLocks/>
          </p:cNvSpPr>
          <p:nvPr/>
        </p:nvSpPr>
        <p:spPr bwMode="auto">
          <a:xfrm>
            <a:off x="1158875" y="1752600"/>
            <a:ext cx="5868988" cy="687388"/>
          </a:xfrm>
          <a:custGeom>
            <a:avLst/>
            <a:gdLst>
              <a:gd name="T0" fmla="*/ 0 w 3697"/>
              <a:gd name="T1" fmla="*/ 0 h 433"/>
              <a:gd name="T2" fmla="*/ 0 w 3697"/>
              <a:gd name="T3" fmla="*/ 2147483647 h 433"/>
              <a:gd name="T4" fmla="*/ 2147483647 w 3697"/>
              <a:gd name="T5" fmla="*/ 2147483647 h 433"/>
              <a:gd name="T6" fmla="*/ 2147483647 w 3697"/>
              <a:gd name="T7" fmla="*/ 0 h 433"/>
              <a:gd name="T8" fmla="*/ 0 w 3697"/>
              <a:gd name="T9" fmla="*/ 0 h 433"/>
              <a:gd name="T10" fmla="*/ 0 60000 65536"/>
              <a:gd name="T11" fmla="*/ 0 60000 65536"/>
              <a:gd name="T12" fmla="*/ 0 60000 65536"/>
              <a:gd name="T13" fmla="*/ 0 60000 65536"/>
              <a:gd name="T14" fmla="*/ 0 60000 65536"/>
              <a:gd name="T15" fmla="*/ 0 w 3697"/>
              <a:gd name="T16" fmla="*/ 0 h 433"/>
              <a:gd name="T17" fmla="*/ 3697 w 3697"/>
              <a:gd name="T18" fmla="*/ 433 h 433"/>
            </a:gdLst>
            <a:ahLst/>
            <a:cxnLst>
              <a:cxn ang="T10">
                <a:pos x="T0" y="T1"/>
              </a:cxn>
              <a:cxn ang="T11">
                <a:pos x="T2" y="T3"/>
              </a:cxn>
              <a:cxn ang="T12">
                <a:pos x="T4" y="T5"/>
              </a:cxn>
              <a:cxn ang="T13">
                <a:pos x="T6" y="T7"/>
              </a:cxn>
              <a:cxn ang="T14">
                <a:pos x="T8" y="T9"/>
              </a:cxn>
            </a:cxnLst>
            <a:rect l="T15" t="T16" r="T17" b="T18"/>
            <a:pathLst>
              <a:path w="3697" h="433">
                <a:moveTo>
                  <a:pt x="0" y="0"/>
                </a:moveTo>
                <a:lnTo>
                  <a:pt x="0" y="432"/>
                </a:lnTo>
                <a:lnTo>
                  <a:pt x="3696" y="432"/>
                </a:lnTo>
                <a:lnTo>
                  <a:pt x="3264" y="0"/>
                </a:lnTo>
                <a:lnTo>
                  <a:pt x="0" y="0"/>
                </a:lnTo>
              </a:path>
            </a:pathLst>
          </a:custGeom>
          <a:solidFill>
            <a:srgbClr val="009999"/>
          </a:solidFill>
          <a:ln w="25400" cap="rnd">
            <a:solidFill>
              <a:schemeClr val="tx1"/>
            </a:solidFill>
            <a:round/>
            <a:headEnd/>
            <a:tailEnd/>
          </a:ln>
        </p:spPr>
        <p:txBody>
          <a:bodyPr/>
          <a:lstStyle/>
          <a:p>
            <a:endParaRPr lang="en-US" dirty="0"/>
          </a:p>
        </p:txBody>
      </p:sp>
      <p:sp>
        <p:nvSpPr>
          <p:cNvPr id="198668" name="Rectangle 12"/>
          <p:cNvSpPr>
            <a:spLocks noChangeArrowheads="1"/>
          </p:cNvSpPr>
          <p:nvPr/>
        </p:nvSpPr>
        <p:spPr bwMode="auto">
          <a:xfrm>
            <a:off x="1158875" y="3746500"/>
            <a:ext cx="1270000" cy="2565400"/>
          </a:xfrm>
          <a:prstGeom prst="rect">
            <a:avLst/>
          </a:prstGeom>
          <a:solidFill>
            <a:srgbClr val="009999"/>
          </a:solidFill>
          <a:ln w="12700">
            <a:noFill/>
            <a:miter lim="800000"/>
            <a:headEnd/>
            <a:tailEnd/>
          </a:ln>
          <a:effectLst>
            <a:outerShdw dist="53882" dir="2700000" algn="ctr" rotWithShape="0">
              <a:srgbClr val="919191"/>
            </a:outerShdw>
          </a:effectLst>
        </p:spPr>
        <p:txBody>
          <a:bodyPr wrap="none" anchor="ctr"/>
          <a:lstStyle/>
          <a:p>
            <a:pPr>
              <a:defRPr/>
            </a:pPr>
            <a:endParaRPr lang="en-US" dirty="0"/>
          </a:p>
        </p:txBody>
      </p:sp>
      <p:sp>
        <p:nvSpPr>
          <p:cNvPr id="198669" name="Rectangle 13"/>
          <p:cNvSpPr>
            <a:spLocks noChangeArrowheads="1"/>
          </p:cNvSpPr>
          <p:nvPr/>
        </p:nvSpPr>
        <p:spPr bwMode="auto">
          <a:xfrm>
            <a:off x="2454275" y="3746500"/>
            <a:ext cx="1270000" cy="2565400"/>
          </a:xfrm>
          <a:prstGeom prst="rect">
            <a:avLst/>
          </a:prstGeom>
          <a:solidFill>
            <a:srgbClr val="009999"/>
          </a:solidFill>
          <a:ln w="12700">
            <a:noFill/>
            <a:miter lim="800000"/>
            <a:headEnd/>
            <a:tailEnd/>
          </a:ln>
          <a:effectLst>
            <a:outerShdw dist="53882" dir="2700000" algn="ctr" rotWithShape="0">
              <a:srgbClr val="919191"/>
            </a:outerShdw>
          </a:effectLst>
        </p:spPr>
        <p:txBody>
          <a:bodyPr wrap="none" anchor="ctr"/>
          <a:lstStyle/>
          <a:p>
            <a:pPr>
              <a:defRPr/>
            </a:pPr>
            <a:endParaRPr lang="en-US" dirty="0"/>
          </a:p>
        </p:txBody>
      </p:sp>
      <p:sp>
        <p:nvSpPr>
          <p:cNvPr id="198670" name="Rectangle 14"/>
          <p:cNvSpPr>
            <a:spLocks noChangeArrowheads="1"/>
          </p:cNvSpPr>
          <p:nvPr/>
        </p:nvSpPr>
        <p:spPr bwMode="auto">
          <a:xfrm>
            <a:off x="3749675" y="3746500"/>
            <a:ext cx="1270000" cy="2565400"/>
          </a:xfrm>
          <a:prstGeom prst="rect">
            <a:avLst/>
          </a:prstGeom>
          <a:solidFill>
            <a:srgbClr val="009999"/>
          </a:solidFill>
          <a:ln w="12700">
            <a:noFill/>
            <a:miter lim="800000"/>
            <a:headEnd/>
            <a:tailEnd/>
          </a:ln>
          <a:effectLst>
            <a:outerShdw dist="53882" dir="2700000" algn="ctr" rotWithShape="0">
              <a:srgbClr val="919191"/>
            </a:outerShdw>
          </a:effectLst>
        </p:spPr>
        <p:txBody>
          <a:bodyPr wrap="none" anchor="ctr"/>
          <a:lstStyle/>
          <a:p>
            <a:pPr>
              <a:defRPr/>
            </a:pPr>
            <a:endParaRPr lang="en-US" dirty="0"/>
          </a:p>
        </p:txBody>
      </p:sp>
      <p:sp>
        <p:nvSpPr>
          <p:cNvPr id="19470" name="Freeform 15"/>
          <p:cNvSpPr>
            <a:spLocks/>
          </p:cNvSpPr>
          <p:nvPr/>
        </p:nvSpPr>
        <p:spPr bwMode="auto">
          <a:xfrm>
            <a:off x="6327775" y="3733800"/>
            <a:ext cx="1982788" cy="1982788"/>
          </a:xfrm>
          <a:custGeom>
            <a:avLst/>
            <a:gdLst>
              <a:gd name="T0" fmla="*/ 0 w 1249"/>
              <a:gd name="T1" fmla="*/ 0 h 1249"/>
              <a:gd name="T2" fmla="*/ 0 w 1249"/>
              <a:gd name="T3" fmla="*/ 2147483647 h 1249"/>
              <a:gd name="T4" fmla="*/ 2147483647 w 1249"/>
              <a:gd name="T5" fmla="*/ 0 h 1249"/>
              <a:gd name="T6" fmla="*/ 0 w 1249"/>
              <a:gd name="T7" fmla="*/ 0 h 1249"/>
              <a:gd name="T8" fmla="*/ 0 60000 65536"/>
              <a:gd name="T9" fmla="*/ 0 60000 65536"/>
              <a:gd name="T10" fmla="*/ 0 60000 65536"/>
              <a:gd name="T11" fmla="*/ 0 60000 65536"/>
              <a:gd name="T12" fmla="*/ 0 w 1249"/>
              <a:gd name="T13" fmla="*/ 0 h 1249"/>
              <a:gd name="T14" fmla="*/ 1249 w 1249"/>
              <a:gd name="T15" fmla="*/ 1249 h 1249"/>
            </a:gdLst>
            <a:ahLst/>
            <a:cxnLst>
              <a:cxn ang="T8">
                <a:pos x="T0" y="T1"/>
              </a:cxn>
              <a:cxn ang="T9">
                <a:pos x="T2" y="T3"/>
              </a:cxn>
              <a:cxn ang="T10">
                <a:pos x="T4" y="T5"/>
              </a:cxn>
              <a:cxn ang="T11">
                <a:pos x="T6" y="T7"/>
              </a:cxn>
            </a:cxnLst>
            <a:rect l="T12" t="T13" r="T14" b="T15"/>
            <a:pathLst>
              <a:path w="1249" h="1249">
                <a:moveTo>
                  <a:pt x="0" y="0"/>
                </a:moveTo>
                <a:lnTo>
                  <a:pt x="0" y="1248"/>
                </a:lnTo>
                <a:lnTo>
                  <a:pt x="1248" y="0"/>
                </a:lnTo>
                <a:lnTo>
                  <a:pt x="0" y="0"/>
                </a:lnTo>
              </a:path>
            </a:pathLst>
          </a:custGeom>
          <a:solidFill>
            <a:srgbClr val="009999"/>
          </a:solidFill>
          <a:ln w="25400" cap="rnd">
            <a:solidFill>
              <a:schemeClr val="tx1"/>
            </a:solidFill>
            <a:round/>
            <a:headEnd/>
            <a:tailEnd/>
          </a:ln>
        </p:spPr>
        <p:txBody>
          <a:bodyPr/>
          <a:lstStyle/>
          <a:p>
            <a:endParaRPr lang="en-US" dirty="0"/>
          </a:p>
        </p:txBody>
      </p:sp>
      <p:sp>
        <p:nvSpPr>
          <p:cNvPr id="198672" name="Rectangle 16"/>
          <p:cNvSpPr>
            <a:spLocks noChangeArrowheads="1"/>
          </p:cNvSpPr>
          <p:nvPr/>
        </p:nvSpPr>
        <p:spPr bwMode="auto">
          <a:xfrm rot="16200000">
            <a:off x="933450" y="4541838"/>
            <a:ext cx="1762125" cy="952500"/>
          </a:xfrm>
          <a:prstGeom prst="rect">
            <a:avLst/>
          </a:prstGeom>
          <a:noFill/>
          <a:ln w="12700">
            <a:noFill/>
            <a:miter lim="800000"/>
            <a:headEnd/>
            <a:tailEnd/>
          </a:ln>
          <a:effectLst/>
        </p:spPr>
        <p:txBody>
          <a:bodyPr wrap="none" lIns="90488" tIns="44450" rIns="90488" bIns="44450">
            <a:spAutoFit/>
          </a:bodyPr>
          <a:lstStyle/>
          <a:p>
            <a:pPr algn="ctr">
              <a:defRPr/>
            </a:pPr>
            <a:r>
              <a:rPr lang="en-US" sz="2800" b="1" dirty="0">
                <a:solidFill>
                  <a:srgbClr val="CC0066"/>
                </a:solidFill>
                <a:effectLst>
                  <a:outerShdw blurRad="38100" dist="38100" dir="2700000" algn="tl">
                    <a:srgbClr val="000000"/>
                  </a:outerShdw>
                </a:effectLst>
              </a:rPr>
              <a:t>Inbound </a:t>
            </a:r>
          </a:p>
          <a:p>
            <a:pPr algn="ctr">
              <a:defRPr/>
            </a:pPr>
            <a:r>
              <a:rPr lang="en-US" sz="2800" b="1" dirty="0">
                <a:solidFill>
                  <a:srgbClr val="CC0066"/>
                </a:solidFill>
                <a:effectLst>
                  <a:outerShdw blurRad="38100" dist="38100" dir="2700000" algn="tl">
                    <a:srgbClr val="000000"/>
                  </a:outerShdw>
                </a:effectLst>
              </a:rPr>
              <a:t>Logistics</a:t>
            </a:r>
          </a:p>
        </p:txBody>
      </p:sp>
      <p:sp>
        <p:nvSpPr>
          <p:cNvPr id="198673" name="Rectangle 17"/>
          <p:cNvSpPr>
            <a:spLocks noChangeArrowheads="1"/>
          </p:cNvSpPr>
          <p:nvPr/>
        </p:nvSpPr>
        <p:spPr bwMode="auto">
          <a:xfrm rot="16200000">
            <a:off x="2094706" y="4764882"/>
            <a:ext cx="2079625" cy="519112"/>
          </a:xfrm>
          <a:prstGeom prst="rect">
            <a:avLst/>
          </a:prstGeom>
          <a:noFill/>
          <a:ln w="12700">
            <a:noFill/>
            <a:miter lim="800000"/>
            <a:headEnd/>
            <a:tailEnd/>
          </a:ln>
          <a:effectLst/>
        </p:spPr>
        <p:txBody>
          <a:bodyPr wrap="none" lIns="90488" tIns="44450" rIns="90488" bIns="44450">
            <a:spAutoFit/>
          </a:bodyPr>
          <a:lstStyle/>
          <a:p>
            <a:pPr>
              <a:defRPr/>
            </a:pPr>
            <a:r>
              <a:rPr lang="en-US" sz="2800" b="1" dirty="0">
                <a:solidFill>
                  <a:srgbClr val="CC0066"/>
                </a:solidFill>
                <a:effectLst>
                  <a:outerShdw blurRad="38100" dist="38100" dir="2700000" algn="tl">
                    <a:srgbClr val="000000"/>
                  </a:outerShdw>
                </a:effectLst>
              </a:rPr>
              <a:t>Operations</a:t>
            </a:r>
          </a:p>
        </p:txBody>
      </p:sp>
      <p:sp>
        <p:nvSpPr>
          <p:cNvPr id="198674" name="Freeform 18"/>
          <p:cNvSpPr>
            <a:spLocks/>
          </p:cNvSpPr>
          <p:nvPr/>
        </p:nvSpPr>
        <p:spPr bwMode="auto">
          <a:xfrm>
            <a:off x="5029200" y="3733800"/>
            <a:ext cx="1284288" cy="2579688"/>
          </a:xfrm>
          <a:custGeom>
            <a:avLst/>
            <a:gdLst/>
            <a:ahLst/>
            <a:cxnLst>
              <a:cxn ang="0">
                <a:pos x="0" y="0"/>
              </a:cxn>
              <a:cxn ang="0">
                <a:pos x="0" y="1624"/>
              </a:cxn>
              <a:cxn ang="0">
                <a:pos x="428" y="1624"/>
              </a:cxn>
              <a:cxn ang="0">
                <a:pos x="808" y="1242"/>
              </a:cxn>
              <a:cxn ang="0">
                <a:pos x="808" y="0"/>
              </a:cxn>
              <a:cxn ang="0">
                <a:pos x="0" y="0"/>
              </a:cxn>
            </a:cxnLst>
            <a:rect l="0" t="0" r="r" b="b"/>
            <a:pathLst>
              <a:path w="809" h="1625">
                <a:moveTo>
                  <a:pt x="0" y="0"/>
                </a:moveTo>
                <a:lnTo>
                  <a:pt x="0" y="1624"/>
                </a:lnTo>
                <a:lnTo>
                  <a:pt x="428" y="1624"/>
                </a:lnTo>
                <a:lnTo>
                  <a:pt x="808" y="1242"/>
                </a:lnTo>
                <a:lnTo>
                  <a:pt x="808" y="0"/>
                </a:lnTo>
                <a:lnTo>
                  <a:pt x="0" y="0"/>
                </a:lnTo>
              </a:path>
            </a:pathLst>
          </a:custGeom>
          <a:solidFill>
            <a:srgbClr val="009999"/>
          </a:solidFill>
          <a:ln w="12700" cap="rnd" cmpd="sng">
            <a:noFill/>
            <a:prstDash val="solid"/>
            <a:round/>
            <a:headEnd type="none" w="med" len="med"/>
            <a:tailEnd type="none" w="med" len="med"/>
          </a:ln>
          <a:effectLst>
            <a:outerShdw dist="53882" dir="2700000" algn="ctr" rotWithShape="0">
              <a:srgbClr val="919191"/>
            </a:outerShdw>
          </a:effectLst>
        </p:spPr>
        <p:txBody>
          <a:bodyPr/>
          <a:lstStyle/>
          <a:p>
            <a:pPr>
              <a:defRPr/>
            </a:pPr>
            <a:endParaRPr lang="en-US" dirty="0"/>
          </a:p>
        </p:txBody>
      </p:sp>
      <p:sp>
        <p:nvSpPr>
          <p:cNvPr id="198675" name="Rectangle 19"/>
          <p:cNvSpPr>
            <a:spLocks noChangeArrowheads="1"/>
          </p:cNvSpPr>
          <p:nvPr/>
        </p:nvSpPr>
        <p:spPr bwMode="auto">
          <a:xfrm rot="16200000">
            <a:off x="3386138" y="4541838"/>
            <a:ext cx="1898650" cy="952500"/>
          </a:xfrm>
          <a:prstGeom prst="rect">
            <a:avLst/>
          </a:prstGeom>
          <a:noFill/>
          <a:ln w="12700">
            <a:noFill/>
            <a:miter lim="800000"/>
            <a:headEnd/>
            <a:tailEnd/>
          </a:ln>
          <a:effectLst/>
        </p:spPr>
        <p:txBody>
          <a:bodyPr wrap="none" lIns="90488" tIns="44450" rIns="90488" bIns="44450">
            <a:spAutoFit/>
          </a:bodyPr>
          <a:lstStyle/>
          <a:p>
            <a:pPr>
              <a:defRPr/>
            </a:pPr>
            <a:r>
              <a:rPr lang="en-US" sz="2800" b="1" dirty="0">
                <a:solidFill>
                  <a:srgbClr val="CC0066"/>
                </a:solidFill>
                <a:effectLst>
                  <a:outerShdw blurRad="38100" dist="38100" dir="2700000" algn="tl">
                    <a:srgbClr val="000000"/>
                  </a:outerShdw>
                </a:effectLst>
              </a:rPr>
              <a:t>Outbound</a:t>
            </a:r>
          </a:p>
          <a:p>
            <a:pPr>
              <a:defRPr/>
            </a:pPr>
            <a:r>
              <a:rPr lang="en-US" sz="2800" b="1" dirty="0">
                <a:solidFill>
                  <a:srgbClr val="CC0066"/>
                </a:solidFill>
                <a:effectLst>
                  <a:outerShdw blurRad="38100" dist="38100" dir="2700000" algn="tl">
                    <a:srgbClr val="000000"/>
                  </a:outerShdw>
                </a:effectLst>
              </a:rPr>
              <a:t>Logistics</a:t>
            </a:r>
          </a:p>
        </p:txBody>
      </p:sp>
      <p:sp>
        <p:nvSpPr>
          <p:cNvPr id="198676" name="Rectangle 20"/>
          <p:cNvSpPr>
            <a:spLocks noChangeArrowheads="1"/>
          </p:cNvSpPr>
          <p:nvPr/>
        </p:nvSpPr>
        <p:spPr bwMode="auto">
          <a:xfrm rot="16200000">
            <a:off x="4603750" y="4535488"/>
            <a:ext cx="1981200" cy="952500"/>
          </a:xfrm>
          <a:prstGeom prst="rect">
            <a:avLst/>
          </a:prstGeom>
          <a:noFill/>
          <a:ln w="12700">
            <a:noFill/>
            <a:miter lim="800000"/>
            <a:headEnd/>
            <a:tailEnd/>
          </a:ln>
          <a:effectLst/>
        </p:spPr>
        <p:txBody>
          <a:bodyPr wrap="none" lIns="90488" tIns="44450" rIns="90488" bIns="44450">
            <a:spAutoFit/>
          </a:bodyPr>
          <a:lstStyle/>
          <a:p>
            <a:pPr algn="ctr">
              <a:defRPr/>
            </a:pPr>
            <a:r>
              <a:rPr lang="en-US" sz="2800" b="1" dirty="0">
                <a:solidFill>
                  <a:srgbClr val="CC0066"/>
                </a:solidFill>
                <a:effectLst>
                  <a:outerShdw blurRad="38100" dist="38100" dir="2700000" algn="tl">
                    <a:srgbClr val="000000"/>
                  </a:outerShdw>
                </a:effectLst>
              </a:rPr>
              <a:t>Marketing </a:t>
            </a:r>
          </a:p>
          <a:p>
            <a:pPr algn="ctr">
              <a:defRPr/>
            </a:pPr>
            <a:r>
              <a:rPr lang="en-US" sz="2800" b="1" dirty="0">
                <a:solidFill>
                  <a:srgbClr val="CC0066"/>
                </a:solidFill>
                <a:effectLst>
                  <a:outerShdw blurRad="38100" dist="38100" dir="2700000" algn="tl">
                    <a:srgbClr val="000000"/>
                  </a:outerShdw>
                </a:effectLst>
              </a:rPr>
              <a:t>&amp; Sales</a:t>
            </a:r>
          </a:p>
        </p:txBody>
      </p:sp>
      <p:sp>
        <p:nvSpPr>
          <p:cNvPr id="198677" name="Rectangle 21"/>
          <p:cNvSpPr>
            <a:spLocks noChangeArrowheads="1"/>
          </p:cNvSpPr>
          <p:nvPr/>
        </p:nvSpPr>
        <p:spPr bwMode="auto">
          <a:xfrm rot="16200000">
            <a:off x="5972175" y="4286251"/>
            <a:ext cx="1462087" cy="519112"/>
          </a:xfrm>
          <a:prstGeom prst="rect">
            <a:avLst/>
          </a:prstGeom>
          <a:noFill/>
          <a:ln w="12700">
            <a:noFill/>
            <a:miter lim="800000"/>
            <a:headEnd/>
            <a:tailEnd/>
          </a:ln>
          <a:effectLst/>
        </p:spPr>
        <p:txBody>
          <a:bodyPr wrap="none" lIns="90488" tIns="44450" rIns="90488" bIns="44450">
            <a:spAutoFit/>
          </a:bodyPr>
          <a:lstStyle/>
          <a:p>
            <a:pPr algn="ctr">
              <a:defRPr/>
            </a:pPr>
            <a:r>
              <a:rPr lang="en-US" sz="2800" b="1" dirty="0">
                <a:solidFill>
                  <a:srgbClr val="000066"/>
                </a:solidFill>
                <a:effectLst>
                  <a:outerShdw blurRad="38100" dist="38100" dir="2700000" algn="tl">
                    <a:srgbClr val="000000"/>
                  </a:outerShdw>
                </a:effectLst>
              </a:rPr>
              <a:t>Service</a:t>
            </a:r>
          </a:p>
        </p:txBody>
      </p:sp>
      <p:sp>
        <p:nvSpPr>
          <p:cNvPr id="19477" name="Freeform 23"/>
          <p:cNvSpPr>
            <a:spLocks/>
          </p:cNvSpPr>
          <p:nvPr/>
        </p:nvSpPr>
        <p:spPr bwMode="auto">
          <a:xfrm>
            <a:off x="5718175" y="1143000"/>
            <a:ext cx="3278188" cy="5183188"/>
          </a:xfrm>
          <a:custGeom>
            <a:avLst/>
            <a:gdLst>
              <a:gd name="T0" fmla="*/ 0 w 2065"/>
              <a:gd name="T1" fmla="*/ 0 h 3265"/>
              <a:gd name="T2" fmla="*/ 2147483647 w 2065"/>
              <a:gd name="T3" fmla="*/ 0 h 3265"/>
              <a:gd name="T4" fmla="*/ 2147483647 w 2065"/>
              <a:gd name="T5" fmla="*/ 2147483647 h 3265"/>
              <a:gd name="T6" fmla="*/ 2147483647 w 2065"/>
              <a:gd name="T7" fmla="*/ 2147483647 h 3265"/>
              <a:gd name="T8" fmla="*/ 0 w 2065"/>
              <a:gd name="T9" fmla="*/ 2147483647 h 3265"/>
              <a:gd name="T10" fmla="*/ 2147483647 w 2065"/>
              <a:gd name="T11" fmla="*/ 2147483647 h 3265"/>
              <a:gd name="T12" fmla="*/ 0 w 2065"/>
              <a:gd name="T13" fmla="*/ 0 h 3265"/>
              <a:gd name="T14" fmla="*/ 0 60000 65536"/>
              <a:gd name="T15" fmla="*/ 0 60000 65536"/>
              <a:gd name="T16" fmla="*/ 0 60000 65536"/>
              <a:gd name="T17" fmla="*/ 0 60000 65536"/>
              <a:gd name="T18" fmla="*/ 0 60000 65536"/>
              <a:gd name="T19" fmla="*/ 0 60000 65536"/>
              <a:gd name="T20" fmla="*/ 0 60000 65536"/>
              <a:gd name="T21" fmla="*/ 0 w 2065"/>
              <a:gd name="T22" fmla="*/ 0 h 3265"/>
              <a:gd name="T23" fmla="*/ 2065 w 2065"/>
              <a:gd name="T24" fmla="*/ 3265 h 3265"/>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065" h="3265">
                <a:moveTo>
                  <a:pt x="0" y="0"/>
                </a:moveTo>
                <a:lnTo>
                  <a:pt x="432" y="0"/>
                </a:lnTo>
                <a:lnTo>
                  <a:pt x="2064" y="1632"/>
                </a:lnTo>
                <a:lnTo>
                  <a:pt x="432" y="3264"/>
                </a:lnTo>
                <a:lnTo>
                  <a:pt x="0" y="3264"/>
                </a:lnTo>
                <a:lnTo>
                  <a:pt x="1632" y="1632"/>
                </a:lnTo>
                <a:lnTo>
                  <a:pt x="0" y="0"/>
                </a:lnTo>
              </a:path>
            </a:pathLst>
          </a:custGeom>
          <a:solidFill>
            <a:srgbClr val="009999"/>
          </a:solidFill>
          <a:ln w="25400" cap="rnd">
            <a:solidFill>
              <a:schemeClr val="tx1"/>
            </a:solidFill>
            <a:round/>
            <a:headEnd/>
            <a:tailEnd/>
          </a:ln>
        </p:spPr>
        <p:txBody>
          <a:bodyPr/>
          <a:lstStyle/>
          <a:p>
            <a:endParaRPr lang="en-US" dirty="0"/>
          </a:p>
        </p:txBody>
      </p:sp>
      <p:sp>
        <p:nvSpPr>
          <p:cNvPr id="19478" name="Freeform 24"/>
          <p:cNvSpPr>
            <a:spLocks/>
          </p:cNvSpPr>
          <p:nvPr/>
        </p:nvSpPr>
        <p:spPr bwMode="auto">
          <a:xfrm>
            <a:off x="1158875" y="3124200"/>
            <a:ext cx="7164388" cy="611188"/>
          </a:xfrm>
          <a:custGeom>
            <a:avLst/>
            <a:gdLst>
              <a:gd name="T0" fmla="*/ 0 w 4513"/>
              <a:gd name="T1" fmla="*/ 0 h 385"/>
              <a:gd name="T2" fmla="*/ 0 w 4513"/>
              <a:gd name="T3" fmla="*/ 2147483647 h 385"/>
              <a:gd name="T4" fmla="*/ 2147483647 w 4513"/>
              <a:gd name="T5" fmla="*/ 2147483647 h 385"/>
              <a:gd name="T6" fmla="*/ 2147483647 w 4513"/>
              <a:gd name="T7" fmla="*/ 0 h 385"/>
              <a:gd name="T8" fmla="*/ 0 w 4513"/>
              <a:gd name="T9" fmla="*/ 0 h 385"/>
              <a:gd name="T10" fmla="*/ 0 60000 65536"/>
              <a:gd name="T11" fmla="*/ 0 60000 65536"/>
              <a:gd name="T12" fmla="*/ 0 60000 65536"/>
              <a:gd name="T13" fmla="*/ 0 60000 65536"/>
              <a:gd name="T14" fmla="*/ 0 60000 65536"/>
              <a:gd name="T15" fmla="*/ 0 w 4513"/>
              <a:gd name="T16" fmla="*/ 0 h 385"/>
              <a:gd name="T17" fmla="*/ 4513 w 4513"/>
              <a:gd name="T18" fmla="*/ 385 h 385"/>
            </a:gdLst>
            <a:ahLst/>
            <a:cxnLst>
              <a:cxn ang="T10">
                <a:pos x="T0" y="T1"/>
              </a:cxn>
              <a:cxn ang="T11">
                <a:pos x="T2" y="T3"/>
              </a:cxn>
              <a:cxn ang="T12">
                <a:pos x="T4" y="T5"/>
              </a:cxn>
              <a:cxn ang="T13">
                <a:pos x="T6" y="T7"/>
              </a:cxn>
              <a:cxn ang="T14">
                <a:pos x="T8" y="T9"/>
              </a:cxn>
            </a:cxnLst>
            <a:rect l="T15" t="T16" r="T17" b="T18"/>
            <a:pathLst>
              <a:path w="4513" h="385">
                <a:moveTo>
                  <a:pt x="0" y="0"/>
                </a:moveTo>
                <a:lnTo>
                  <a:pt x="0" y="384"/>
                </a:lnTo>
                <a:lnTo>
                  <a:pt x="4512" y="384"/>
                </a:lnTo>
                <a:lnTo>
                  <a:pt x="4128" y="0"/>
                </a:lnTo>
                <a:lnTo>
                  <a:pt x="0" y="0"/>
                </a:lnTo>
              </a:path>
            </a:pathLst>
          </a:custGeom>
          <a:solidFill>
            <a:srgbClr val="009999"/>
          </a:solidFill>
          <a:ln w="25400" cap="rnd">
            <a:solidFill>
              <a:schemeClr val="tx1"/>
            </a:solidFill>
            <a:round/>
            <a:headEnd/>
            <a:tailEnd/>
          </a:ln>
        </p:spPr>
        <p:txBody>
          <a:bodyPr/>
          <a:lstStyle/>
          <a:p>
            <a:endParaRPr lang="en-US" dirty="0"/>
          </a:p>
        </p:txBody>
      </p:sp>
      <p:sp>
        <p:nvSpPr>
          <p:cNvPr id="198681" name="Rectangle 25"/>
          <p:cNvSpPr>
            <a:spLocks noChangeArrowheads="1"/>
          </p:cNvSpPr>
          <p:nvPr/>
        </p:nvSpPr>
        <p:spPr bwMode="auto">
          <a:xfrm>
            <a:off x="522288" y="0"/>
            <a:ext cx="8166100" cy="698500"/>
          </a:xfrm>
          <a:prstGeom prst="rect">
            <a:avLst/>
          </a:prstGeom>
          <a:noFill/>
          <a:ln w="12700">
            <a:noFill/>
            <a:miter lim="800000"/>
            <a:headEnd/>
            <a:tailEnd/>
          </a:ln>
          <a:effectLst>
            <a:outerShdw dist="17961" dir="2700000" algn="ctr" rotWithShape="0">
              <a:schemeClr val="bg2"/>
            </a:outerShdw>
          </a:effectLst>
        </p:spPr>
        <p:txBody>
          <a:bodyPr lIns="90488" tIns="44450" rIns="90488" bIns="44450">
            <a:spAutoFit/>
          </a:bodyPr>
          <a:lstStyle/>
          <a:p>
            <a:pPr algn="ctr">
              <a:defRPr/>
            </a:pPr>
            <a:r>
              <a:rPr lang="en-US" sz="4000" b="1" dirty="0">
                <a:solidFill>
                  <a:srgbClr val="CC0066"/>
                </a:solidFill>
              </a:rPr>
              <a:t>Value Chain Analysis</a:t>
            </a:r>
          </a:p>
        </p:txBody>
      </p:sp>
      <p:sp>
        <p:nvSpPr>
          <p:cNvPr id="19480" name="Rectangle 26"/>
          <p:cNvSpPr>
            <a:spLocks noChangeArrowheads="1"/>
          </p:cNvSpPr>
          <p:nvPr/>
        </p:nvSpPr>
        <p:spPr bwMode="auto">
          <a:xfrm>
            <a:off x="433388" y="536575"/>
            <a:ext cx="8455025" cy="366713"/>
          </a:xfrm>
          <a:prstGeom prst="rect">
            <a:avLst/>
          </a:prstGeom>
          <a:noFill/>
          <a:ln w="12700">
            <a:noFill/>
            <a:miter lim="800000"/>
            <a:headEnd/>
            <a:tailEnd/>
          </a:ln>
        </p:spPr>
        <p:txBody>
          <a:bodyPr lIns="90488" tIns="44450" rIns="90488" bIns="44450">
            <a:spAutoFit/>
          </a:bodyPr>
          <a:lstStyle/>
          <a:p>
            <a:pPr algn="ctr"/>
            <a:r>
              <a:rPr lang="en-US" b="1" dirty="0">
                <a:solidFill>
                  <a:srgbClr val="000066"/>
                </a:solidFill>
              </a:rPr>
              <a:t>Identifying Resources and Capabilities That Can Add Value</a:t>
            </a:r>
          </a:p>
        </p:txBody>
      </p:sp>
    </p:spTree>
  </p:cSld>
  <p:clrMapOvr>
    <a:masterClrMapping/>
  </p:clrMapOvr>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ChangeArrowheads="1"/>
          </p:cNvSpPr>
          <p:nvPr/>
        </p:nvSpPr>
        <p:spPr bwMode="auto">
          <a:xfrm>
            <a:off x="122238" y="2089150"/>
            <a:ext cx="1096962" cy="582613"/>
          </a:xfrm>
          <a:prstGeom prst="rect">
            <a:avLst/>
          </a:prstGeom>
          <a:noFill/>
          <a:ln w="12700">
            <a:noFill/>
            <a:miter lim="800000"/>
            <a:headEnd/>
            <a:tailEnd/>
          </a:ln>
        </p:spPr>
        <p:txBody>
          <a:bodyPr wrap="none" lIns="90488" tIns="44450" rIns="90488" bIns="44450">
            <a:spAutoFit/>
          </a:bodyPr>
          <a:lstStyle/>
          <a:p>
            <a:pPr algn="ctr"/>
            <a:r>
              <a:rPr lang="en-US" sz="1600" b="1" dirty="0">
                <a:solidFill>
                  <a:srgbClr val="000066"/>
                </a:solidFill>
              </a:rPr>
              <a:t>Support</a:t>
            </a:r>
          </a:p>
          <a:p>
            <a:pPr algn="ctr"/>
            <a:r>
              <a:rPr lang="en-US" sz="1600" b="1" dirty="0">
                <a:solidFill>
                  <a:srgbClr val="000066"/>
                </a:solidFill>
              </a:rPr>
              <a:t>Activities</a:t>
            </a:r>
          </a:p>
        </p:txBody>
      </p:sp>
      <p:sp>
        <p:nvSpPr>
          <p:cNvPr id="20483" name="Line 3"/>
          <p:cNvSpPr>
            <a:spLocks noChangeShapeType="1"/>
          </p:cNvSpPr>
          <p:nvPr/>
        </p:nvSpPr>
        <p:spPr bwMode="auto">
          <a:xfrm>
            <a:off x="688975" y="1249363"/>
            <a:ext cx="0" cy="782637"/>
          </a:xfrm>
          <a:prstGeom prst="line">
            <a:avLst/>
          </a:prstGeom>
          <a:noFill/>
          <a:ln w="12700">
            <a:solidFill>
              <a:schemeClr val="tx1"/>
            </a:solidFill>
            <a:round/>
            <a:headEnd type="triangle" w="med" len="med"/>
            <a:tailEnd/>
          </a:ln>
        </p:spPr>
        <p:txBody>
          <a:bodyPr wrap="none" anchor="ctr"/>
          <a:lstStyle/>
          <a:p>
            <a:endParaRPr lang="en-US" dirty="0"/>
          </a:p>
        </p:txBody>
      </p:sp>
      <p:sp>
        <p:nvSpPr>
          <p:cNvPr id="20484" name="Line 4"/>
          <p:cNvSpPr>
            <a:spLocks noChangeShapeType="1"/>
          </p:cNvSpPr>
          <p:nvPr/>
        </p:nvSpPr>
        <p:spPr bwMode="auto">
          <a:xfrm flipV="1">
            <a:off x="688975" y="2819400"/>
            <a:ext cx="0" cy="884238"/>
          </a:xfrm>
          <a:prstGeom prst="line">
            <a:avLst/>
          </a:prstGeom>
          <a:noFill/>
          <a:ln w="12700">
            <a:solidFill>
              <a:schemeClr val="tx1"/>
            </a:solidFill>
            <a:round/>
            <a:headEnd type="triangle" w="med" len="med"/>
            <a:tailEnd/>
          </a:ln>
        </p:spPr>
        <p:txBody>
          <a:bodyPr wrap="none" anchor="ctr"/>
          <a:lstStyle/>
          <a:p>
            <a:endParaRPr lang="en-US" dirty="0"/>
          </a:p>
        </p:txBody>
      </p:sp>
      <p:sp>
        <p:nvSpPr>
          <p:cNvPr id="20485" name="Rectangle 5"/>
          <p:cNvSpPr>
            <a:spLocks noChangeArrowheads="1"/>
          </p:cNvSpPr>
          <p:nvPr/>
        </p:nvSpPr>
        <p:spPr bwMode="auto">
          <a:xfrm>
            <a:off x="2562225" y="6392863"/>
            <a:ext cx="2124075" cy="366712"/>
          </a:xfrm>
          <a:prstGeom prst="rect">
            <a:avLst/>
          </a:prstGeom>
          <a:noFill/>
          <a:ln w="12700">
            <a:noFill/>
            <a:miter lim="800000"/>
            <a:headEnd/>
            <a:tailEnd/>
          </a:ln>
        </p:spPr>
        <p:txBody>
          <a:bodyPr wrap="none" lIns="90488" tIns="44450" rIns="90488" bIns="44450">
            <a:spAutoFit/>
          </a:bodyPr>
          <a:lstStyle/>
          <a:p>
            <a:pPr algn="ctr"/>
            <a:r>
              <a:rPr lang="en-US" b="1" dirty="0">
                <a:solidFill>
                  <a:srgbClr val="000066"/>
                </a:solidFill>
              </a:rPr>
              <a:t>Primary Activities</a:t>
            </a:r>
          </a:p>
        </p:txBody>
      </p:sp>
      <p:sp>
        <p:nvSpPr>
          <p:cNvPr id="20486" name="Line 6"/>
          <p:cNvSpPr>
            <a:spLocks noChangeShapeType="1"/>
          </p:cNvSpPr>
          <p:nvPr/>
        </p:nvSpPr>
        <p:spPr bwMode="auto">
          <a:xfrm>
            <a:off x="1252538" y="6589713"/>
            <a:ext cx="1239837" cy="0"/>
          </a:xfrm>
          <a:prstGeom prst="line">
            <a:avLst/>
          </a:prstGeom>
          <a:noFill/>
          <a:ln w="12700">
            <a:solidFill>
              <a:schemeClr val="tx1"/>
            </a:solidFill>
            <a:round/>
            <a:headEnd type="triangle" w="med" len="med"/>
            <a:tailEnd/>
          </a:ln>
        </p:spPr>
        <p:txBody>
          <a:bodyPr wrap="none" anchor="ctr"/>
          <a:lstStyle/>
          <a:p>
            <a:endParaRPr lang="en-US" dirty="0"/>
          </a:p>
        </p:txBody>
      </p:sp>
      <p:sp>
        <p:nvSpPr>
          <p:cNvPr id="20487" name="Line 7"/>
          <p:cNvSpPr>
            <a:spLocks noChangeShapeType="1"/>
          </p:cNvSpPr>
          <p:nvPr/>
        </p:nvSpPr>
        <p:spPr bwMode="auto">
          <a:xfrm flipH="1">
            <a:off x="4706938" y="6589713"/>
            <a:ext cx="1341437" cy="0"/>
          </a:xfrm>
          <a:prstGeom prst="line">
            <a:avLst/>
          </a:prstGeom>
          <a:noFill/>
          <a:ln w="12700">
            <a:solidFill>
              <a:schemeClr val="tx1"/>
            </a:solidFill>
            <a:round/>
            <a:headEnd type="triangle" w="med" len="med"/>
            <a:tailEnd/>
          </a:ln>
        </p:spPr>
        <p:txBody>
          <a:bodyPr wrap="none" anchor="ctr"/>
          <a:lstStyle/>
          <a:p>
            <a:endParaRPr lang="en-US" dirty="0"/>
          </a:p>
        </p:txBody>
      </p:sp>
      <p:sp>
        <p:nvSpPr>
          <p:cNvPr id="20488" name="Freeform 9"/>
          <p:cNvSpPr>
            <a:spLocks/>
          </p:cNvSpPr>
          <p:nvPr/>
        </p:nvSpPr>
        <p:spPr bwMode="auto">
          <a:xfrm>
            <a:off x="1158875" y="1143000"/>
            <a:ext cx="5183188" cy="611188"/>
          </a:xfrm>
          <a:custGeom>
            <a:avLst/>
            <a:gdLst>
              <a:gd name="T0" fmla="*/ 0 w 3265"/>
              <a:gd name="T1" fmla="*/ 0 h 385"/>
              <a:gd name="T2" fmla="*/ 0 w 3265"/>
              <a:gd name="T3" fmla="*/ 2147483647 h 385"/>
              <a:gd name="T4" fmla="*/ 2147483647 w 3265"/>
              <a:gd name="T5" fmla="*/ 2147483647 h 385"/>
              <a:gd name="T6" fmla="*/ 2147483647 w 3265"/>
              <a:gd name="T7" fmla="*/ 0 h 385"/>
              <a:gd name="T8" fmla="*/ 0 w 3265"/>
              <a:gd name="T9" fmla="*/ 0 h 385"/>
              <a:gd name="T10" fmla="*/ 0 60000 65536"/>
              <a:gd name="T11" fmla="*/ 0 60000 65536"/>
              <a:gd name="T12" fmla="*/ 0 60000 65536"/>
              <a:gd name="T13" fmla="*/ 0 60000 65536"/>
              <a:gd name="T14" fmla="*/ 0 60000 65536"/>
              <a:gd name="T15" fmla="*/ 0 w 3265"/>
              <a:gd name="T16" fmla="*/ 0 h 385"/>
              <a:gd name="T17" fmla="*/ 3265 w 3265"/>
              <a:gd name="T18" fmla="*/ 385 h 385"/>
            </a:gdLst>
            <a:ahLst/>
            <a:cxnLst>
              <a:cxn ang="T10">
                <a:pos x="T0" y="T1"/>
              </a:cxn>
              <a:cxn ang="T11">
                <a:pos x="T2" y="T3"/>
              </a:cxn>
              <a:cxn ang="T12">
                <a:pos x="T4" y="T5"/>
              </a:cxn>
              <a:cxn ang="T13">
                <a:pos x="T6" y="T7"/>
              </a:cxn>
              <a:cxn ang="T14">
                <a:pos x="T8" y="T9"/>
              </a:cxn>
            </a:cxnLst>
            <a:rect l="T15" t="T16" r="T17" b="T18"/>
            <a:pathLst>
              <a:path w="3265" h="385">
                <a:moveTo>
                  <a:pt x="0" y="0"/>
                </a:moveTo>
                <a:lnTo>
                  <a:pt x="0" y="384"/>
                </a:lnTo>
                <a:lnTo>
                  <a:pt x="3264" y="384"/>
                </a:lnTo>
                <a:lnTo>
                  <a:pt x="2880" y="0"/>
                </a:lnTo>
                <a:lnTo>
                  <a:pt x="0" y="0"/>
                </a:lnTo>
              </a:path>
            </a:pathLst>
          </a:custGeom>
          <a:solidFill>
            <a:srgbClr val="009999"/>
          </a:solidFill>
          <a:ln w="25400" cap="rnd">
            <a:solidFill>
              <a:schemeClr val="tx1"/>
            </a:solidFill>
            <a:round/>
            <a:headEnd/>
            <a:tailEnd/>
          </a:ln>
        </p:spPr>
        <p:txBody>
          <a:bodyPr/>
          <a:lstStyle/>
          <a:p>
            <a:endParaRPr lang="en-US" dirty="0"/>
          </a:p>
        </p:txBody>
      </p:sp>
      <p:sp>
        <p:nvSpPr>
          <p:cNvPr id="20489" name="Freeform 10"/>
          <p:cNvSpPr>
            <a:spLocks/>
          </p:cNvSpPr>
          <p:nvPr/>
        </p:nvSpPr>
        <p:spPr bwMode="auto">
          <a:xfrm>
            <a:off x="1158875" y="2438400"/>
            <a:ext cx="6554788" cy="687388"/>
          </a:xfrm>
          <a:custGeom>
            <a:avLst/>
            <a:gdLst>
              <a:gd name="T0" fmla="*/ 0 w 4129"/>
              <a:gd name="T1" fmla="*/ 0 h 433"/>
              <a:gd name="T2" fmla="*/ 0 w 4129"/>
              <a:gd name="T3" fmla="*/ 2147483647 h 433"/>
              <a:gd name="T4" fmla="*/ 2147483647 w 4129"/>
              <a:gd name="T5" fmla="*/ 2147483647 h 433"/>
              <a:gd name="T6" fmla="*/ 2147483647 w 4129"/>
              <a:gd name="T7" fmla="*/ 0 h 433"/>
              <a:gd name="T8" fmla="*/ 0 w 4129"/>
              <a:gd name="T9" fmla="*/ 0 h 433"/>
              <a:gd name="T10" fmla="*/ 0 60000 65536"/>
              <a:gd name="T11" fmla="*/ 0 60000 65536"/>
              <a:gd name="T12" fmla="*/ 0 60000 65536"/>
              <a:gd name="T13" fmla="*/ 0 60000 65536"/>
              <a:gd name="T14" fmla="*/ 0 60000 65536"/>
              <a:gd name="T15" fmla="*/ 0 w 4129"/>
              <a:gd name="T16" fmla="*/ 0 h 433"/>
              <a:gd name="T17" fmla="*/ 4129 w 4129"/>
              <a:gd name="T18" fmla="*/ 433 h 433"/>
            </a:gdLst>
            <a:ahLst/>
            <a:cxnLst>
              <a:cxn ang="T10">
                <a:pos x="T0" y="T1"/>
              </a:cxn>
              <a:cxn ang="T11">
                <a:pos x="T2" y="T3"/>
              </a:cxn>
              <a:cxn ang="T12">
                <a:pos x="T4" y="T5"/>
              </a:cxn>
              <a:cxn ang="T13">
                <a:pos x="T6" y="T7"/>
              </a:cxn>
              <a:cxn ang="T14">
                <a:pos x="T8" y="T9"/>
              </a:cxn>
            </a:cxnLst>
            <a:rect l="T15" t="T16" r="T17" b="T18"/>
            <a:pathLst>
              <a:path w="4129" h="433">
                <a:moveTo>
                  <a:pt x="0" y="0"/>
                </a:moveTo>
                <a:lnTo>
                  <a:pt x="0" y="432"/>
                </a:lnTo>
                <a:lnTo>
                  <a:pt x="4128" y="432"/>
                </a:lnTo>
                <a:lnTo>
                  <a:pt x="3696" y="0"/>
                </a:lnTo>
                <a:lnTo>
                  <a:pt x="0" y="0"/>
                </a:lnTo>
              </a:path>
            </a:pathLst>
          </a:custGeom>
          <a:solidFill>
            <a:srgbClr val="009999"/>
          </a:solidFill>
          <a:ln w="25400" cap="rnd">
            <a:solidFill>
              <a:schemeClr val="tx1"/>
            </a:solidFill>
            <a:round/>
            <a:headEnd/>
            <a:tailEnd/>
          </a:ln>
        </p:spPr>
        <p:txBody>
          <a:bodyPr/>
          <a:lstStyle/>
          <a:p>
            <a:endParaRPr lang="en-US" dirty="0"/>
          </a:p>
        </p:txBody>
      </p:sp>
      <p:sp>
        <p:nvSpPr>
          <p:cNvPr id="20490" name="Freeform 11"/>
          <p:cNvSpPr>
            <a:spLocks/>
          </p:cNvSpPr>
          <p:nvPr/>
        </p:nvSpPr>
        <p:spPr bwMode="auto">
          <a:xfrm>
            <a:off x="1158875" y="1752600"/>
            <a:ext cx="5868988" cy="687388"/>
          </a:xfrm>
          <a:custGeom>
            <a:avLst/>
            <a:gdLst>
              <a:gd name="T0" fmla="*/ 0 w 3697"/>
              <a:gd name="T1" fmla="*/ 0 h 433"/>
              <a:gd name="T2" fmla="*/ 0 w 3697"/>
              <a:gd name="T3" fmla="*/ 2147483647 h 433"/>
              <a:gd name="T4" fmla="*/ 2147483647 w 3697"/>
              <a:gd name="T5" fmla="*/ 2147483647 h 433"/>
              <a:gd name="T6" fmla="*/ 2147483647 w 3697"/>
              <a:gd name="T7" fmla="*/ 0 h 433"/>
              <a:gd name="T8" fmla="*/ 0 w 3697"/>
              <a:gd name="T9" fmla="*/ 0 h 433"/>
              <a:gd name="T10" fmla="*/ 0 60000 65536"/>
              <a:gd name="T11" fmla="*/ 0 60000 65536"/>
              <a:gd name="T12" fmla="*/ 0 60000 65536"/>
              <a:gd name="T13" fmla="*/ 0 60000 65536"/>
              <a:gd name="T14" fmla="*/ 0 60000 65536"/>
              <a:gd name="T15" fmla="*/ 0 w 3697"/>
              <a:gd name="T16" fmla="*/ 0 h 433"/>
              <a:gd name="T17" fmla="*/ 3697 w 3697"/>
              <a:gd name="T18" fmla="*/ 433 h 433"/>
            </a:gdLst>
            <a:ahLst/>
            <a:cxnLst>
              <a:cxn ang="T10">
                <a:pos x="T0" y="T1"/>
              </a:cxn>
              <a:cxn ang="T11">
                <a:pos x="T2" y="T3"/>
              </a:cxn>
              <a:cxn ang="T12">
                <a:pos x="T4" y="T5"/>
              </a:cxn>
              <a:cxn ang="T13">
                <a:pos x="T6" y="T7"/>
              </a:cxn>
              <a:cxn ang="T14">
                <a:pos x="T8" y="T9"/>
              </a:cxn>
            </a:cxnLst>
            <a:rect l="T15" t="T16" r="T17" b="T18"/>
            <a:pathLst>
              <a:path w="3697" h="433">
                <a:moveTo>
                  <a:pt x="0" y="0"/>
                </a:moveTo>
                <a:lnTo>
                  <a:pt x="0" y="432"/>
                </a:lnTo>
                <a:lnTo>
                  <a:pt x="3696" y="432"/>
                </a:lnTo>
                <a:lnTo>
                  <a:pt x="3264" y="0"/>
                </a:lnTo>
                <a:lnTo>
                  <a:pt x="0" y="0"/>
                </a:lnTo>
              </a:path>
            </a:pathLst>
          </a:custGeom>
          <a:solidFill>
            <a:srgbClr val="009999"/>
          </a:solidFill>
          <a:ln w="25400" cap="rnd">
            <a:solidFill>
              <a:schemeClr val="tx1"/>
            </a:solidFill>
            <a:round/>
            <a:headEnd/>
            <a:tailEnd/>
          </a:ln>
        </p:spPr>
        <p:txBody>
          <a:bodyPr/>
          <a:lstStyle/>
          <a:p>
            <a:endParaRPr lang="en-US" dirty="0"/>
          </a:p>
        </p:txBody>
      </p:sp>
      <p:sp>
        <p:nvSpPr>
          <p:cNvPr id="200716" name="Rectangle 12"/>
          <p:cNvSpPr>
            <a:spLocks noChangeArrowheads="1"/>
          </p:cNvSpPr>
          <p:nvPr/>
        </p:nvSpPr>
        <p:spPr bwMode="auto">
          <a:xfrm>
            <a:off x="1158875" y="3746500"/>
            <a:ext cx="1270000" cy="2565400"/>
          </a:xfrm>
          <a:prstGeom prst="rect">
            <a:avLst/>
          </a:prstGeom>
          <a:solidFill>
            <a:srgbClr val="009999"/>
          </a:solidFill>
          <a:ln w="12700">
            <a:noFill/>
            <a:miter lim="800000"/>
            <a:headEnd/>
            <a:tailEnd/>
          </a:ln>
          <a:effectLst>
            <a:outerShdw dist="53882" dir="2700000" algn="ctr" rotWithShape="0">
              <a:srgbClr val="919191"/>
            </a:outerShdw>
          </a:effectLst>
        </p:spPr>
        <p:txBody>
          <a:bodyPr wrap="none" anchor="ctr"/>
          <a:lstStyle/>
          <a:p>
            <a:pPr>
              <a:defRPr/>
            </a:pPr>
            <a:endParaRPr lang="en-US" dirty="0"/>
          </a:p>
        </p:txBody>
      </p:sp>
      <p:sp>
        <p:nvSpPr>
          <p:cNvPr id="200717" name="Rectangle 13"/>
          <p:cNvSpPr>
            <a:spLocks noChangeArrowheads="1"/>
          </p:cNvSpPr>
          <p:nvPr/>
        </p:nvSpPr>
        <p:spPr bwMode="auto">
          <a:xfrm>
            <a:off x="2454275" y="3746500"/>
            <a:ext cx="1270000" cy="2565400"/>
          </a:xfrm>
          <a:prstGeom prst="rect">
            <a:avLst/>
          </a:prstGeom>
          <a:solidFill>
            <a:srgbClr val="009999"/>
          </a:solidFill>
          <a:ln w="12700">
            <a:noFill/>
            <a:miter lim="800000"/>
            <a:headEnd/>
            <a:tailEnd/>
          </a:ln>
          <a:effectLst>
            <a:outerShdw dist="53882" dir="2700000" algn="ctr" rotWithShape="0">
              <a:srgbClr val="919191"/>
            </a:outerShdw>
          </a:effectLst>
        </p:spPr>
        <p:txBody>
          <a:bodyPr wrap="none" anchor="ctr"/>
          <a:lstStyle/>
          <a:p>
            <a:pPr>
              <a:defRPr/>
            </a:pPr>
            <a:endParaRPr lang="en-US" dirty="0"/>
          </a:p>
        </p:txBody>
      </p:sp>
      <p:sp>
        <p:nvSpPr>
          <p:cNvPr id="200718" name="Rectangle 14"/>
          <p:cNvSpPr>
            <a:spLocks noChangeArrowheads="1"/>
          </p:cNvSpPr>
          <p:nvPr/>
        </p:nvSpPr>
        <p:spPr bwMode="auto">
          <a:xfrm>
            <a:off x="3749675" y="3746500"/>
            <a:ext cx="1270000" cy="2565400"/>
          </a:xfrm>
          <a:prstGeom prst="rect">
            <a:avLst/>
          </a:prstGeom>
          <a:solidFill>
            <a:srgbClr val="009999"/>
          </a:solidFill>
          <a:ln w="12700">
            <a:noFill/>
            <a:miter lim="800000"/>
            <a:headEnd/>
            <a:tailEnd/>
          </a:ln>
          <a:effectLst>
            <a:outerShdw dist="53882" dir="2700000" algn="ctr" rotWithShape="0">
              <a:srgbClr val="919191"/>
            </a:outerShdw>
          </a:effectLst>
        </p:spPr>
        <p:txBody>
          <a:bodyPr wrap="none" anchor="ctr"/>
          <a:lstStyle/>
          <a:p>
            <a:pPr>
              <a:defRPr/>
            </a:pPr>
            <a:endParaRPr lang="en-US" dirty="0"/>
          </a:p>
        </p:txBody>
      </p:sp>
      <p:sp>
        <p:nvSpPr>
          <p:cNvPr id="200719" name="Freeform 15"/>
          <p:cNvSpPr>
            <a:spLocks/>
          </p:cNvSpPr>
          <p:nvPr/>
        </p:nvSpPr>
        <p:spPr bwMode="auto">
          <a:xfrm>
            <a:off x="6327775" y="3733800"/>
            <a:ext cx="1982788" cy="1982788"/>
          </a:xfrm>
          <a:custGeom>
            <a:avLst/>
            <a:gdLst/>
            <a:ahLst/>
            <a:cxnLst>
              <a:cxn ang="0">
                <a:pos x="0" y="0"/>
              </a:cxn>
              <a:cxn ang="0">
                <a:pos x="0" y="1248"/>
              </a:cxn>
              <a:cxn ang="0">
                <a:pos x="1248" y="0"/>
              </a:cxn>
              <a:cxn ang="0">
                <a:pos x="0" y="0"/>
              </a:cxn>
            </a:cxnLst>
            <a:rect l="0" t="0" r="r" b="b"/>
            <a:pathLst>
              <a:path w="1249" h="1249">
                <a:moveTo>
                  <a:pt x="0" y="0"/>
                </a:moveTo>
                <a:lnTo>
                  <a:pt x="0" y="1248"/>
                </a:lnTo>
                <a:lnTo>
                  <a:pt x="1248" y="0"/>
                </a:lnTo>
                <a:lnTo>
                  <a:pt x="0" y="0"/>
                </a:lnTo>
              </a:path>
            </a:pathLst>
          </a:custGeom>
          <a:solidFill>
            <a:srgbClr val="009999"/>
          </a:solidFill>
          <a:ln w="12700" cap="rnd" cmpd="sng">
            <a:noFill/>
            <a:prstDash val="solid"/>
            <a:round/>
            <a:headEnd type="none" w="med" len="med"/>
            <a:tailEnd type="none" w="med" len="med"/>
          </a:ln>
          <a:effectLst>
            <a:outerShdw dist="53882" dir="2700000" algn="ctr" rotWithShape="0">
              <a:srgbClr val="919191"/>
            </a:outerShdw>
          </a:effectLst>
        </p:spPr>
        <p:txBody>
          <a:bodyPr/>
          <a:lstStyle/>
          <a:p>
            <a:pPr>
              <a:defRPr/>
            </a:pPr>
            <a:endParaRPr lang="en-US" dirty="0"/>
          </a:p>
        </p:txBody>
      </p:sp>
      <p:sp>
        <p:nvSpPr>
          <p:cNvPr id="200720" name="Rectangle 16"/>
          <p:cNvSpPr>
            <a:spLocks noChangeArrowheads="1"/>
          </p:cNvSpPr>
          <p:nvPr/>
        </p:nvSpPr>
        <p:spPr bwMode="auto">
          <a:xfrm rot="16200000">
            <a:off x="933450" y="4541838"/>
            <a:ext cx="1762125" cy="952500"/>
          </a:xfrm>
          <a:prstGeom prst="rect">
            <a:avLst/>
          </a:prstGeom>
          <a:noFill/>
          <a:ln w="12700">
            <a:noFill/>
            <a:miter lim="800000"/>
            <a:headEnd/>
            <a:tailEnd/>
          </a:ln>
          <a:effectLst/>
        </p:spPr>
        <p:txBody>
          <a:bodyPr wrap="none" lIns="90488" tIns="44450" rIns="90488" bIns="44450">
            <a:spAutoFit/>
          </a:bodyPr>
          <a:lstStyle/>
          <a:p>
            <a:pPr algn="ctr">
              <a:defRPr/>
            </a:pPr>
            <a:r>
              <a:rPr lang="en-US" sz="2800" b="1" dirty="0">
                <a:solidFill>
                  <a:srgbClr val="CC0066"/>
                </a:solidFill>
                <a:effectLst>
                  <a:outerShdw blurRad="38100" dist="38100" dir="2700000" algn="tl">
                    <a:srgbClr val="000000"/>
                  </a:outerShdw>
                </a:effectLst>
              </a:rPr>
              <a:t>Inbound </a:t>
            </a:r>
          </a:p>
          <a:p>
            <a:pPr algn="ctr">
              <a:defRPr/>
            </a:pPr>
            <a:r>
              <a:rPr lang="en-US" sz="2800" b="1" dirty="0">
                <a:solidFill>
                  <a:srgbClr val="CC0066"/>
                </a:solidFill>
                <a:effectLst>
                  <a:outerShdw blurRad="38100" dist="38100" dir="2700000" algn="tl">
                    <a:srgbClr val="000000"/>
                  </a:outerShdw>
                </a:effectLst>
              </a:rPr>
              <a:t>Logistics</a:t>
            </a:r>
          </a:p>
        </p:txBody>
      </p:sp>
      <p:sp>
        <p:nvSpPr>
          <p:cNvPr id="200721" name="Rectangle 17"/>
          <p:cNvSpPr>
            <a:spLocks noChangeArrowheads="1"/>
          </p:cNvSpPr>
          <p:nvPr/>
        </p:nvSpPr>
        <p:spPr bwMode="auto">
          <a:xfrm rot="16200000">
            <a:off x="2094706" y="4764882"/>
            <a:ext cx="2079625" cy="519112"/>
          </a:xfrm>
          <a:prstGeom prst="rect">
            <a:avLst/>
          </a:prstGeom>
          <a:noFill/>
          <a:ln w="12700">
            <a:noFill/>
            <a:miter lim="800000"/>
            <a:headEnd/>
            <a:tailEnd/>
          </a:ln>
          <a:effectLst/>
        </p:spPr>
        <p:txBody>
          <a:bodyPr wrap="none" lIns="90488" tIns="44450" rIns="90488" bIns="44450">
            <a:spAutoFit/>
          </a:bodyPr>
          <a:lstStyle/>
          <a:p>
            <a:pPr>
              <a:defRPr/>
            </a:pPr>
            <a:r>
              <a:rPr lang="en-US" sz="2800" b="1" dirty="0">
                <a:solidFill>
                  <a:srgbClr val="CC0066"/>
                </a:solidFill>
                <a:effectLst>
                  <a:outerShdw blurRad="38100" dist="38100" dir="2700000" algn="tl">
                    <a:srgbClr val="000000"/>
                  </a:outerShdw>
                </a:effectLst>
              </a:rPr>
              <a:t>Operations</a:t>
            </a:r>
          </a:p>
        </p:txBody>
      </p:sp>
      <p:sp>
        <p:nvSpPr>
          <p:cNvPr id="200722" name="Freeform 18"/>
          <p:cNvSpPr>
            <a:spLocks/>
          </p:cNvSpPr>
          <p:nvPr/>
        </p:nvSpPr>
        <p:spPr bwMode="auto">
          <a:xfrm>
            <a:off x="5029200" y="3733800"/>
            <a:ext cx="1284288" cy="2579688"/>
          </a:xfrm>
          <a:custGeom>
            <a:avLst/>
            <a:gdLst/>
            <a:ahLst/>
            <a:cxnLst>
              <a:cxn ang="0">
                <a:pos x="0" y="0"/>
              </a:cxn>
              <a:cxn ang="0">
                <a:pos x="0" y="1624"/>
              </a:cxn>
              <a:cxn ang="0">
                <a:pos x="428" y="1624"/>
              </a:cxn>
              <a:cxn ang="0">
                <a:pos x="808" y="1242"/>
              </a:cxn>
              <a:cxn ang="0">
                <a:pos x="808" y="0"/>
              </a:cxn>
              <a:cxn ang="0">
                <a:pos x="0" y="0"/>
              </a:cxn>
            </a:cxnLst>
            <a:rect l="0" t="0" r="r" b="b"/>
            <a:pathLst>
              <a:path w="809" h="1625">
                <a:moveTo>
                  <a:pt x="0" y="0"/>
                </a:moveTo>
                <a:lnTo>
                  <a:pt x="0" y="1624"/>
                </a:lnTo>
                <a:lnTo>
                  <a:pt x="428" y="1624"/>
                </a:lnTo>
                <a:lnTo>
                  <a:pt x="808" y="1242"/>
                </a:lnTo>
                <a:lnTo>
                  <a:pt x="808" y="0"/>
                </a:lnTo>
                <a:lnTo>
                  <a:pt x="0" y="0"/>
                </a:lnTo>
              </a:path>
            </a:pathLst>
          </a:custGeom>
          <a:solidFill>
            <a:srgbClr val="009999"/>
          </a:solidFill>
          <a:ln w="12700" cap="rnd" cmpd="sng">
            <a:noFill/>
            <a:prstDash val="solid"/>
            <a:round/>
            <a:headEnd type="none" w="med" len="med"/>
            <a:tailEnd type="none" w="med" len="med"/>
          </a:ln>
          <a:effectLst>
            <a:outerShdw dist="53882" dir="2700000" algn="ctr" rotWithShape="0">
              <a:srgbClr val="919191"/>
            </a:outerShdw>
          </a:effectLst>
        </p:spPr>
        <p:txBody>
          <a:bodyPr/>
          <a:lstStyle/>
          <a:p>
            <a:pPr>
              <a:defRPr/>
            </a:pPr>
            <a:endParaRPr lang="en-US" dirty="0"/>
          </a:p>
        </p:txBody>
      </p:sp>
      <p:sp>
        <p:nvSpPr>
          <p:cNvPr id="200723" name="Rectangle 19"/>
          <p:cNvSpPr>
            <a:spLocks noChangeArrowheads="1"/>
          </p:cNvSpPr>
          <p:nvPr/>
        </p:nvSpPr>
        <p:spPr bwMode="auto">
          <a:xfrm rot="16200000">
            <a:off x="3386138" y="4541838"/>
            <a:ext cx="1898650" cy="952500"/>
          </a:xfrm>
          <a:prstGeom prst="rect">
            <a:avLst/>
          </a:prstGeom>
          <a:noFill/>
          <a:ln w="12700">
            <a:noFill/>
            <a:miter lim="800000"/>
            <a:headEnd/>
            <a:tailEnd/>
          </a:ln>
          <a:effectLst/>
        </p:spPr>
        <p:txBody>
          <a:bodyPr wrap="none" lIns="90488" tIns="44450" rIns="90488" bIns="44450">
            <a:spAutoFit/>
          </a:bodyPr>
          <a:lstStyle/>
          <a:p>
            <a:pPr>
              <a:defRPr/>
            </a:pPr>
            <a:r>
              <a:rPr lang="en-US" sz="2800" b="1" dirty="0">
                <a:solidFill>
                  <a:srgbClr val="CC0066"/>
                </a:solidFill>
                <a:effectLst>
                  <a:outerShdw blurRad="38100" dist="38100" dir="2700000" algn="tl">
                    <a:srgbClr val="000000"/>
                  </a:outerShdw>
                </a:effectLst>
              </a:rPr>
              <a:t>Outbound</a:t>
            </a:r>
          </a:p>
          <a:p>
            <a:pPr>
              <a:defRPr/>
            </a:pPr>
            <a:r>
              <a:rPr lang="en-US" sz="2800" b="1" dirty="0">
                <a:solidFill>
                  <a:srgbClr val="CC0066"/>
                </a:solidFill>
                <a:effectLst>
                  <a:outerShdw blurRad="38100" dist="38100" dir="2700000" algn="tl">
                    <a:srgbClr val="000000"/>
                  </a:outerShdw>
                </a:effectLst>
              </a:rPr>
              <a:t>Logistics</a:t>
            </a:r>
          </a:p>
        </p:txBody>
      </p:sp>
      <p:sp>
        <p:nvSpPr>
          <p:cNvPr id="200724" name="Rectangle 20"/>
          <p:cNvSpPr>
            <a:spLocks noChangeArrowheads="1"/>
          </p:cNvSpPr>
          <p:nvPr/>
        </p:nvSpPr>
        <p:spPr bwMode="auto">
          <a:xfrm rot="16200000">
            <a:off x="4603750" y="4535488"/>
            <a:ext cx="1981200" cy="952500"/>
          </a:xfrm>
          <a:prstGeom prst="rect">
            <a:avLst/>
          </a:prstGeom>
          <a:noFill/>
          <a:ln w="12700">
            <a:noFill/>
            <a:miter lim="800000"/>
            <a:headEnd/>
            <a:tailEnd/>
          </a:ln>
          <a:effectLst/>
        </p:spPr>
        <p:txBody>
          <a:bodyPr wrap="none" lIns="90488" tIns="44450" rIns="90488" bIns="44450">
            <a:spAutoFit/>
          </a:bodyPr>
          <a:lstStyle/>
          <a:p>
            <a:pPr algn="ctr">
              <a:defRPr/>
            </a:pPr>
            <a:r>
              <a:rPr lang="en-US" sz="2800" b="1" dirty="0">
                <a:solidFill>
                  <a:srgbClr val="CC0066"/>
                </a:solidFill>
                <a:effectLst>
                  <a:outerShdw blurRad="38100" dist="38100" dir="2700000" algn="tl">
                    <a:srgbClr val="000000"/>
                  </a:outerShdw>
                </a:effectLst>
              </a:rPr>
              <a:t>Marketing </a:t>
            </a:r>
          </a:p>
          <a:p>
            <a:pPr algn="ctr">
              <a:defRPr/>
            </a:pPr>
            <a:r>
              <a:rPr lang="en-US" sz="2800" b="1" dirty="0">
                <a:solidFill>
                  <a:srgbClr val="CC0066"/>
                </a:solidFill>
                <a:effectLst>
                  <a:outerShdw blurRad="38100" dist="38100" dir="2700000" algn="tl">
                    <a:srgbClr val="000000"/>
                  </a:outerShdw>
                </a:effectLst>
              </a:rPr>
              <a:t>&amp; Sales</a:t>
            </a:r>
          </a:p>
        </p:txBody>
      </p:sp>
      <p:sp>
        <p:nvSpPr>
          <p:cNvPr id="200725" name="Rectangle 21"/>
          <p:cNvSpPr>
            <a:spLocks noChangeArrowheads="1"/>
          </p:cNvSpPr>
          <p:nvPr/>
        </p:nvSpPr>
        <p:spPr bwMode="auto">
          <a:xfrm rot="16200000">
            <a:off x="5970588" y="4286250"/>
            <a:ext cx="1462087" cy="519113"/>
          </a:xfrm>
          <a:prstGeom prst="rect">
            <a:avLst/>
          </a:prstGeom>
          <a:noFill/>
          <a:ln w="12700">
            <a:noFill/>
            <a:miter lim="800000"/>
            <a:headEnd/>
            <a:tailEnd/>
          </a:ln>
          <a:effectLst/>
        </p:spPr>
        <p:txBody>
          <a:bodyPr wrap="none" lIns="90488" tIns="44450" rIns="90488" bIns="44450">
            <a:spAutoFit/>
          </a:bodyPr>
          <a:lstStyle/>
          <a:p>
            <a:pPr>
              <a:defRPr/>
            </a:pPr>
            <a:r>
              <a:rPr lang="en-US" sz="2800" b="1" dirty="0">
                <a:solidFill>
                  <a:srgbClr val="CC0066"/>
                </a:solidFill>
                <a:effectLst>
                  <a:outerShdw blurRad="38100" dist="38100" dir="2700000" algn="tl">
                    <a:srgbClr val="000000"/>
                  </a:outerShdw>
                </a:effectLst>
              </a:rPr>
              <a:t>Service</a:t>
            </a:r>
          </a:p>
        </p:txBody>
      </p:sp>
      <p:sp>
        <p:nvSpPr>
          <p:cNvPr id="20501" name="Freeform 23"/>
          <p:cNvSpPr>
            <a:spLocks/>
          </p:cNvSpPr>
          <p:nvPr/>
        </p:nvSpPr>
        <p:spPr bwMode="auto">
          <a:xfrm>
            <a:off x="5718175" y="1143000"/>
            <a:ext cx="3278188" cy="5183188"/>
          </a:xfrm>
          <a:custGeom>
            <a:avLst/>
            <a:gdLst>
              <a:gd name="T0" fmla="*/ 0 w 2065"/>
              <a:gd name="T1" fmla="*/ 0 h 3265"/>
              <a:gd name="T2" fmla="*/ 2147483647 w 2065"/>
              <a:gd name="T3" fmla="*/ 0 h 3265"/>
              <a:gd name="T4" fmla="*/ 2147483647 w 2065"/>
              <a:gd name="T5" fmla="*/ 2147483647 h 3265"/>
              <a:gd name="T6" fmla="*/ 2147483647 w 2065"/>
              <a:gd name="T7" fmla="*/ 2147483647 h 3265"/>
              <a:gd name="T8" fmla="*/ 0 w 2065"/>
              <a:gd name="T9" fmla="*/ 2147483647 h 3265"/>
              <a:gd name="T10" fmla="*/ 2147483647 w 2065"/>
              <a:gd name="T11" fmla="*/ 2147483647 h 3265"/>
              <a:gd name="T12" fmla="*/ 0 w 2065"/>
              <a:gd name="T13" fmla="*/ 0 h 3265"/>
              <a:gd name="T14" fmla="*/ 0 60000 65536"/>
              <a:gd name="T15" fmla="*/ 0 60000 65536"/>
              <a:gd name="T16" fmla="*/ 0 60000 65536"/>
              <a:gd name="T17" fmla="*/ 0 60000 65536"/>
              <a:gd name="T18" fmla="*/ 0 60000 65536"/>
              <a:gd name="T19" fmla="*/ 0 60000 65536"/>
              <a:gd name="T20" fmla="*/ 0 60000 65536"/>
              <a:gd name="T21" fmla="*/ 0 w 2065"/>
              <a:gd name="T22" fmla="*/ 0 h 3265"/>
              <a:gd name="T23" fmla="*/ 2065 w 2065"/>
              <a:gd name="T24" fmla="*/ 3265 h 3265"/>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065" h="3265">
                <a:moveTo>
                  <a:pt x="0" y="0"/>
                </a:moveTo>
                <a:lnTo>
                  <a:pt x="432" y="0"/>
                </a:lnTo>
                <a:lnTo>
                  <a:pt x="2064" y="1632"/>
                </a:lnTo>
                <a:lnTo>
                  <a:pt x="432" y="3264"/>
                </a:lnTo>
                <a:lnTo>
                  <a:pt x="0" y="3264"/>
                </a:lnTo>
                <a:lnTo>
                  <a:pt x="1632" y="1632"/>
                </a:lnTo>
                <a:lnTo>
                  <a:pt x="0" y="0"/>
                </a:lnTo>
              </a:path>
            </a:pathLst>
          </a:custGeom>
          <a:solidFill>
            <a:srgbClr val="009999"/>
          </a:solidFill>
          <a:ln w="25400" cap="rnd">
            <a:solidFill>
              <a:schemeClr val="tx1"/>
            </a:solidFill>
            <a:round/>
            <a:headEnd/>
            <a:tailEnd/>
          </a:ln>
        </p:spPr>
        <p:txBody>
          <a:bodyPr/>
          <a:lstStyle/>
          <a:p>
            <a:endParaRPr lang="en-US" dirty="0"/>
          </a:p>
        </p:txBody>
      </p:sp>
      <p:sp>
        <p:nvSpPr>
          <p:cNvPr id="20502" name="Freeform 24"/>
          <p:cNvSpPr>
            <a:spLocks/>
          </p:cNvSpPr>
          <p:nvPr/>
        </p:nvSpPr>
        <p:spPr bwMode="auto">
          <a:xfrm>
            <a:off x="1158875" y="3124200"/>
            <a:ext cx="7164388" cy="611188"/>
          </a:xfrm>
          <a:custGeom>
            <a:avLst/>
            <a:gdLst>
              <a:gd name="T0" fmla="*/ 0 w 4513"/>
              <a:gd name="T1" fmla="*/ 0 h 385"/>
              <a:gd name="T2" fmla="*/ 0 w 4513"/>
              <a:gd name="T3" fmla="*/ 2147483647 h 385"/>
              <a:gd name="T4" fmla="*/ 2147483647 w 4513"/>
              <a:gd name="T5" fmla="*/ 2147483647 h 385"/>
              <a:gd name="T6" fmla="*/ 2147483647 w 4513"/>
              <a:gd name="T7" fmla="*/ 0 h 385"/>
              <a:gd name="T8" fmla="*/ 0 w 4513"/>
              <a:gd name="T9" fmla="*/ 0 h 385"/>
              <a:gd name="T10" fmla="*/ 0 60000 65536"/>
              <a:gd name="T11" fmla="*/ 0 60000 65536"/>
              <a:gd name="T12" fmla="*/ 0 60000 65536"/>
              <a:gd name="T13" fmla="*/ 0 60000 65536"/>
              <a:gd name="T14" fmla="*/ 0 60000 65536"/>
              <a:gd name="T15" fmla="*/ 0 w 4513"/>
              <a:gd name="T16" fmla="*/ 0 h 385"/>
              <a:gd name="T17" fmla="*/ 4513 w 4513"/>
              <a:gd name="T18" fmla="*/ 385 h 385"/>
            </a:gdLst>
            <a:ahLst/>
            <a:cxnLst>
              <a:cxn ang="T10">
                <a:pos x="T0" y="T1"/>
              </a:cxn>
              <a:cxn ang="T11">
                <a:pos x="T2" y="T3"/>
              </a:cxn>
              <a:cxn ang="T12">
                <a:pos x="T4" y="T5"/>
              </a:cxn>
              <a:cxn ang="T13">
                <a:pos x="T6" y="T7"/>
              </a:cxn>
              <a:cxn ang="T14">
                <a:pos x="T8" y="T9"/>
              </a:cxn>
            </a:cxnLst>
            <a:rect l="T15" t="T16" r="T17" b="T18"/>
            <a:pathLst>
              <a:path w="4513" h="385">
                <a:moveTo>
                  <a:pt x="0" y="0"/>
                </a:moveTo>
                <a:lnTo>
                  <a:pt x="0" y="384"/>
                </a:lnTo>
                <a:lnTo>
                  <a:pt x="4512" y="384"/>
                </a:lnTo>
                <a:lnTo>
                  <a:pt x="4128" y="0"/>
                </a:lnTo>
                <a:lnTo>
                  <a:pt x="0" y="0"/>
                </a:lnTo>
              </a:path>
            </a:pathLst>
          </a:custGeom>
          <a:solidFill>
            <a:srgbClr val="009999"/>
          </a:solidFill>
          <a:ln w="25400" cap="rnd">
            <a:solidFill>
              <a:schemeClr val="tx1"/>
            </a:solidFill>
            <a:round/>
            <a:headEnd/>
            <a:tailEnd/>
          </a:ln>
        </p:spPr>
        <p:txBody>
          <a:bodyPr/>
          <a:lstStyle/>
          <a:p>
            <a:endParaRPr lang="en-US" dirty="0"/>
          </a:p>
        </p:txBody>
      </p:sp>
      <p:sp>
        <p:nvSpPr>
          <p:cNvPr id="200729" name="Rectangle 25"/>
          <p:cNvSpPr>
            <a:spLocks noChangeArrowheads="1"/>
          </p:cNvSpPr>
          <p:nvPr/>
        </p:nvSpPr>
        <p:spPr bwMode="auto">
          <a:xfrm>
            <a:off x="1589088" y="3171825"/>
            <a:ext cx="2400300" cy="520700"/>
          </a:xfrm>
          <a:prstGeom prst="rect">
            <a:avLst/>
          </a:prstGeom>
          <a:noFill/>
          <a:ln w="12700">
            <a:noFill/>
            <a:miter lim="800000"/>
            <a:headEnd/>
            <a:tailEnd/>
          </a:ln>
          <a:effectLst/>
        </p:spPr>
        <p:txBody>
          <a:bodyPr wrap="none" lIns="90488" tIns="44450" rIns="90488" bIns="44450">
            <a:spAutoFit/>
          </a:bodyPr>
          <a:lstStyle/>
          <a:p>
            <a:pPr algn="ctr">
              <a:defRPr/>
            </a:pPr>
            <a:r>
              <a:rPr lang="en-US" sz="2800" b="1" dirty="0">
                <a:solidFill>
                  <a:srgbClr val="000066"/>
                </a:solidFill>
                <a:effectLst>
                  <a:outerShdw blurRad="38100" dist="38100" dir="2700000" algn="tl">
                    <a:srgbClr val="000000"/>
                  </a:outerShdw>
                </a:effectLst>
              </a:rPr>
              <a:t>Procurement</a:t>
            </a:r>
          </a:p>
        </p:txBody>
      </p:sp>
      <p:sp>
        <p:nvSpPr>
          <p:cNvPr id="200730" name="Rectangle 26"/>
          <p:cNvSpPr>
            <a:spLocks noChangeArrowheads="1"/>
          </p:cNvSpPr>
          <p:nvPr/>
        </p:nvSpPr>
        <p:spPr bwMode="auto">
          <a:xfrm>
            <a:off x="522288" y="0"/>
            <a:ext cx="8166100" cy="698500"/>
          </a:xfrm>
          <a:prstGeom prst="rect">
            <a:avLst/>
          </a:prstGeom>
          <a:noFill/>
          <a:ln w="12700">
            <a:noFill/>
            <a:miter lim="800000"/>
            <a:headEnd/>
            <a:tailEnd/>
          </a:ln>
          <a:effectLst>
            <a:outerShdw dist="17961" dir="2700000" algn="ctr" rotWithShape="0">
              <a:schemeClr val="bg2"/>
            </a:outerShdw>
          </a:effectLst>
        </p:spPr>
        <p:txBody>
          <a:bodyPr lIns="90488" tIns="44450" rIns="90488" bIns="44450">
            <a:spAutoFit/>
          </a:bodyPr>
          <a:lstStyle/>
          <a:p>
            <a:pPr algn="ctr">
              <a:defRPr/>
            </a:pPr>
            <a:r>
              <a:rPr lang="en-US" sz="4000" b="1" dirty="0">
                <a:solidFill>
                  <a:srgbClr val="CC0066"/>
                </a:solidFill>
              </a:rPr>
              <a:t>Value Chain Analysis</a:t>
            </a:r>
          </a:p>
        </p:txBody>
      </p:sp>
      <p:sp>
        <p:nvSpPr>
          <p:cNvPr id="20505" name="Rectangle 27"/>
          <p:cNvSpPr>
            <a:spLocks noChangeArrowheads="1"/>
          </p:cNvSpPr>
          <p:nvPr/>
        </p:nvSpPr>
        <p:spPr bwMode="auto">
          <a:xfrm>
            <a:off x="433388" y="536575"/>
            <a:ext cx="8455025" cy="366713"/>
          </a:xfrm>
          <a:prstGeom prst="rect">
            <a:avLst/>
          </a:prstGeom>
          <a:noFill/>
          <a:ln w="12700">
            <a:noFill/>
            <a:miter lim="800000"/>
            <a:headEnd/>
            <a:tailEnd/>
          </a:ln>
        </p:spPr>
        <p:txBody>
          <a:bodyPr lIns="90488" tIns="44450" rIns="90488" bIns="44450">
            <a:spAutoFit/>
          </a:bodyPr>
          <a:lstStyle/>
          <a:p>
            <a:pPr algn="ctr"/>
            <a:r>
              <a:rPr lang="en-US" b="1" dirty="0">
                <a:solidFill>
                  <a:srgbClr val="000066"/>
                </a:solidFill>
              </a:rPr>
              <a:t>Identifying Resources and Capabilities That Can Add Value</a:t>
            </a:r>
          </a:p>
        </p:txBody>
      </p:sp>
    </p:spTree>
  </p:cSld>
  <p:clrMapOvr>
    <a:masterClrMapping/>
  </p:clrMapOvr>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ChangeArrowheads="1"/>
          </p:cNvSpPr>
          <p:nvPr/>
        </p:nvSpPr>
        <p:spPr bwMode="auto">
          <a:xfrm>
            <a:off x="122238" y="2089150"/>
            <a:ext cx="1096962" cy="582613"/>
          </a:xfrm>
          <a:prstGeom prst="rect">
            <a:avLst/>
          </a:prstGeom>
          <a:noFill/>
          <a:ln w="12700">
            <a:noFill/>
            <a:miter lim="800000"/>
            <a:headEnd/>
            <a:tailEnd/>
          </a:ln>
        </p:spPr>
        <p:txBody>
          <a:bodyPr wrap="none" lIns="90488" tIns="44450" rIns="90488" bIns="44450">
            <a:spAutoFit/>
          </a:bodyPr>
          <a:lstStyle/>
          <a:p>
            <a:pPr algn="ctr"/>
            <a:r>
              <a:rPr lang="en-US" sz="1600" b="1" dirty="0">
                <a:solidFill>
                  <a:srgbClr val="000066"/>
                </a:solidFill>
              </a:rPr>
              <a:t>Support</a:t>
            </a:r>
          </a:p>
          <a:p>
            <a:pPr algn="ctr"/>
            <a:r>
              <a:rPr lang="en-US" sz="1600" b="1" dirty="0">
                <a:solidFill>
                  <a:srgbClr val="000066"/>
                </a:solidFill>
              </a:rPr>
              <a:t>Activities</a:t>
            </a:r>
          </a:p>
        </p:txBody>
      </p:sp>
      <p:sp>
        <p:nvSpPr>
          <p:cNvPr id="21507" name="Line 3"/>
          <p:cNvSpPr>
            <a:spLocks noChangeShapeType="1"/>
          </p:cNvSpPr>
          <p:nvPr/>
        </p:nvSpPr>
        <p:spPr bwMode="auto">
          <a:xfrm>
            <a:off x="688975" y="1249363"/>
            <a:ext cx="0" cy="782637"/>
          </a:xfrm>
          <a:prstGeom prst="line">
            <a:avLst/>
          </a:prstGeom>
          <a:noFill/>
          <a:ln w="12700">
            <a:solidFill>
              <a:schemeClr val="tx1"/>
            </a:solidFill>
            <a:round/>
            <a:headEnd type="triangle" w="med" len="med"/>
            <a:tailEnd/>
          </a:ln>
        </p:spPr>
        <p:txBody>
          <a:bodyPr wrap="none" anchor="ctr"/>
          <a:lstStyle/>
          <a:p>
            <a:endParaRPr lang="en-US" dirty="0"/>
          </a:p>
        </p:txBody>
      </p:sp>
      <p:sp>
        <p:nvSpPr>
          <p:cNvPr id="21508" name="Line 4"/>
          <p:cNvSpPr>
            <a:spLocks noChangeShapeType="1"/>
          </p:cNvSpPr>
          <p:nvPr/>
        </p:nvSpPr>
        <p:spPr bwMode="auto">
          <a:xfrm flipV="1">
            <a:off x="688975" y="2819400"/>
            <a:ext cx="0" cy="884238"/>
          </a:xfrm>
          <a:prstGeom prst="line">
            <a:avLst/>
          </a:prstGeom>
          <a:noFill/>
          <a:ln w="12700">
            <a:solidFill>
              <a:schemeClr val="tx1"/>
            </a:solidFill>
            <a:round/>
            <a:headEnd type="triangle" w="med" len="med"/>
            <a:tailEnd/>
          </a:ln>
        </p:spPr>
        <p:txBody>
          <a:bodyPr wrap="none" anchor="ctr"/>
          <a:lstStyle/>
          <a:p>
            <a:endParaRPr lang="en-US" dirty="0"/>
          </a:p>
        </p:txBody>
      </p:sp>
      <p:sp>
        <p:nvSpPr>
          <p:cNvPr id="21509" name="Rectangle 5"/>
          <p:cNvSpPr>
            <a:spLocks noChangeArrowheads="1"/>
          </p:cNvSpPr>
          <p:nvPr/>
        </p:nvSpPr>
        <p:spPr bwMode="auto">
          <a:xfrm>
            <a:off x="2562225" y="6392863"/>
            <a:ext cx="1911350" cy="336550"/>
          </a:xfrm>
          <a:prstGeom prst="rect">
            <a:avLst/>
          </a:prstGeom>
          <a:noFill/>
          <a:ln w="12700">
            <a:noFill/>
            <a:miter lim="800000"/>
            <a:headEnd/>
            <a:tailEnd/>
          </a:ln>
        </p:spPr>
        <p:txBody>
          <a:bodyPr wrap="none" lIns="90488" tIns="44450" rIns="90488" bIns="44450">
            <a:spAutoFit/>
          </a:bodyPr>
          <a:lstStyle/>
          <a:p>
            <a:pPr algn="ctr"/>
            <a:r>
              <a:rPr lang="en-US" sz="1600" b="1" dirty="0">
                <a:solidFill>
                  <a:srgbClr val="000066"/>
                </a:solidFill>
              </a:rPr>
              <a:t>Primary Activities</a:t>
            </a:r>
          </a:p>
        </p:txBody>
      </p:sp>
      <p:sp>
        <p:nvSpPr>
          <p:cNvPr id="21510" name="Line 6"/>
          <p:cNvSpPr>
            <a:spLocks noChangeShapeType="1"/>
          </p:cNvSpPr>
          <p:nvPr/>
        </p:nvSpPr>
        <p:spPr bwMode="auto">
          <a:xfrm>
            <a:off x="1252538" y="6589713"/>
            <a:ext cx="1239837" cy="0"/>
          </a:xfrm>
          <a:prstGeom prst="line">
            <a:avLst/>
          </a:prstGeom>
          <a:noFill/>
          <a:ln w="12700">
            <a:solidFill>
              <a:schemeClr val="tx1"/>
            </a:solidFill>
            <a:round/>
            <a:headEnd type="triangle" w="med" len="med"/>
            <a:tailEnd/>
          </a:ln>
        </p:spPr>
        <p:txBody>
          <a:bodyPr wrap="none" anchor="ctr"/>
          <a:lstStyle/>
          <a:p>
            <a:endParaRPr lang="en-US" dirty="0"/>
          </a:p>
        </p:txBody>
      </p:sp>
      <p:sp>
        <p:nvSpPr>
          <p:cNvPr id="21511" name="Line 7"/>
          <p:cNvSpPr>
            <a:spLocks noChangeShapeType="1"/>
          </p:cNvSpPr>
          <p:nvPr/>
        </p:nvSpPr>
        <p:spPr bwMode="auto">
          <a:xfrm flipH="1">
            <a:off x="4706938" y="6589713"/>
            <a:ext cx="1341437" cy="0"/>
          </a:xfrm>
          <a:prstGeom prst="line">
            <a:avLst/>
          </a:prstGeom>
          <a:noFill/>
          <a:ln w="12700">
            <a:solidFill>
              <a:schemeClr val="tx1"/>
            </a:solidFill>
            <a:round/>
            <a:headEnd type="triangle" w="med" len="med"/>
            <a:tailEnd/>
          </a:ln>
        </p:spPr>
        <p:txBody>
          <a:bodyPr wrap="none" anchor="ctr"/>
          <a:lstStyle/>
          <a:p>
            <a:endParaRPr lang="en-US" dirty="0"/>
          </a:p>
        </p:txBody>
      </p:sp>
      <p:sp>
        <p:nvSpPr>
          <p:cNvPr id="21512" name="Freeform 9"/>
          <p:cNvSpPr>
            <a:spLocks/>
          </p:cNvSpPr>
          <p:nvPr/>
        </p:nvSpPr>
        <p:spPr bwMode="auto">
          <a:xfrm>
            <a:off x="1158875" y="1143000"/>
            <a:ext cx="5183188" cy="611188"/>
          </a:xfrm>
          <a:custGeom>
            <a:avLst/>
            <a:gdLst>
              <a:gd name="T0" fmla="*/ 0 w 3265"/>
              <a:gd name="T1" fmla="*/ 0 h 385"/>
              <a:gd name="T2" fmla="*/ 0 w 3265"/>
              <a:gd name="T3" fmla="*/ 2147483647 h 385"/>
              <a:gd name="T4" fmla="*/ 2147483647 w 3265"/>
              <a:gd name="T5" fmla="*/ 2147483647 h 385"/>
              <a:gd name="T6" fmla="*/ 2147483647 w 3265"/>
              <a:gd name="T7" fmla="*/ 0 h 385"/>
              <a:gd name="T8" fmla="*/ 0 w 3265"/>
              <a:gd name="T9" fmla="*/ 0 h 385"/>
              <a:gd name="T10" fmla="*/ 0 60000 65536"/>
              <a:gd name="T11" fmla="*/ 0 60000 65536"/>
              <a:gd name="T12" fmla="*/ 0 60000 65536"/>
              <a:gd name="T13" fmla="*/ 0 60000 65536"/>
              <a:gd name="T14" fmla="*/ 0 60000 65536"/>
              <a:gd name="T15" fmla="*/ 0 w 3265"/>
              <a:gd name="T16" fmla="*/ 0 h 385"/>
              <a:gd name="T17" fmla="*/ 3265 w 3265"/>
              <a:gd name="T18" fmla="*/ 385 h 385"/>
            </a:gdLst>
            <a:ahLst/>
            <a:cxnLst>
              <a:cxn ang="T10">
                <a:pos x="T0" y="T1"/>
              </a:cxn>
              <a:cxn ang="T11">
                <a:pos x="T2" y="T3"/>
              </a:cxn>
              <a:cxn ang="T12">
                <a:pos x="T4" y="T5"/>
              </a:cxn>
              <a:cxn ang="T13">
                <a:pos x="T6" y="T7"/>
              </a:cxn>
              <a:cxn ang="T14">
                <a:pos x="T8" y="T9"/>
              </a:cxn>
            </a:cxnLst>
            <a:rect l="T15" t="T16" r="T17" b="T18"/>
            <a:pathLst>
              <a:path w="3265" h="385">
                <a:moveTo>
                  <a:pt x="0" y="0"/>
                </a:moveTo>
                <a:lnTo>
                  <a:pt x="0" y="384"/>
                </a:lnTo>
                <a:lnTo>
                  <a:pt x="3264" y="384"/>
                </a:lnTo>
                <a:lnTo>
                  <a:pt x="2880" y="0"/>
                </a:lnTo>
                <a:lnTo>
                  <a:pt x="0" y="0"/>
                </a:lnTo>
              </a:path>
            </a:pathLst>
          </a:custGeom>
          <a:solidFill>
            <a:srgbClr val="009999"/>
          </a:solidFill>
          <a:ln w="25400" cap="rnd">
            <a:solidFill>
              <a:schemeClr val="tx1"/>
            </a:solidFill>
            <a:round/>
            <a:headEnd/>
            <a:tailEnd/>
          </a:ln>
        </p:spPr>
        <p:txBody>
          <a:bodyPr/>
          <a:lstStyle/>
          <a:p>
            <a:endParaRPr lang="en-US" dirty="0"/>
          </a:p>
        </p:txBody>
      </p:sp>
      <p:sp>
        <p:nvSpPr>
          <p:cNvPr id="21513" name="Freeform 10"/>
          <p:cNvSpPr>
            <a:spLocks/>
          </p:cNvSpPr>
          <p:nvPr/>
        </p:nvSpPr>
        <p:spPr bwMode="auto">
          <a:xfrm>
            <a:off x="1158875" y="1752600"/>
            <a:ext cx="5868988" cy="687388"/>
          </a:xfrm>
          <a:custGeom>
            <a:avLst/>
            <a:gdLst>
              <a:gd name="T0" fmla="*/ 0 w 3697"/>
              <a:gd name="T1" fmla="*/ 0 h 433"/>
              <a:gd name="T2" fmla="*/ 0 w 3697"/>
              <a:gd name="T3" fmla="*/ 2147483647 h 433"/>
              <a:gd name="T4" fmla="*/ 2147483647 w 3697"/>
              <a:gd name="T5" fmla="*/ 2147483647 h 433"/>
              <a:gd name="T6" fmla="*/ 2147483647 w 3697"/>
              <a:gd name="T7" fmla="*/ 0 h 433"/>
              <a:gd name="T8" fmla="*/ 0 w 3697"/>
              <a:gd name="T9" fmla="*/ 0 h 433"/>
              <a:gd name="T10" fmla="*/ 0 60000 65536"/>
              <a:gd name="T11" fmla="*/ 0 60000 65536"/>
              <a:gd name="T12" fmla="*/ 0 60000 65536"/>
              <a:gd name="T13" fmla="*/ 0 60000 65536"/>
              <a:gd name="T14" fmla="*/ 0 60000 65536"/>
              <a:gd name="T15" fmla="*/ 0 w 3697"/>
              <a:gd name="T16" fmla="*/ 0 h 433"/>
              <a:gd name="T17" fmla="*/ 3697 w 3697"/>
              <a:gd name="T18" fmla="*/ 433 h 433"/>
            </a:gdLst>
            <a:ahLst/>
            <a:cxnLst>
              <a:cxn ang="T10">
                <a:pos x="T0" y="T1"/>
              </a:cxn>
              <a:cxn ang="T11">
                <a:pos x="T2" y="T3"/>
              </a:cxn>
              <a:cxn ang="T12">
                <a:pos x="T4" y="T5"/>
              </a:cxn>
              <a:cxn ang="T13">
                <a:pos x="T6" y="T7"/>
              </a:cxn>
              <a:cxn ang="T14">
                <a:pos x="T8" y="T9"/>
              </a:cxn>
            </a:cxnLst>
            <a:rect l="T15" t="T16" r="T17" b="T18"/>
            <a:pathLst>
              <a:path w="3697" h="433">
                <a:moveTo>
                  <a:pt x="0" y="0"/>
                </a:moveTo>
                <a:lnTo>
                  <a:pt x="0" y="432"/>
                </a:lnTo>
                <a:lnTo>
                  <a:pt x="3696" y="432"/>
                </a:lnTo>
                <a:lnTo>
                  <a:pt x="3264" y="0"/>
                </a:lnTo>
                <a:lnTo>
                  <a:pt x="0" y="0"/>
                </a:lnTo>
              </a:path>
            </a:pathLst>
          </a:custGeom>
          <a:solidFill>
            <a:srgbClr val="009999"/>
          </a:solidFill>
          <a:ln w="25400" cap="rnd">
            <a:solidFill>
              <a:schemeClr val="tx1"/>
            </a:solidFill>
            <a:round/>
            <a:headEnd/>
            <a:tailEnd/>
          </a:ln>
        </p:spPr>
        <p:txBody>
          <a:bodyPr/>
          <a:lstStyle/>
          <a:p>
            <a:endParaRPr lang="en-US" dirty="0"/>
          </a:p>
        </p:txBody>
      </p:sp>
      <p:sp>
        <p:nvSpPr>
          <p:cNvPr id="202763" name="Rectangle 11"/>
          <p:cNvSpPr>
            <a:spLocks noChangeArrowheads="1"/>
          </p:cNvSpPr>
          <p:nvPr/>
        </p:nvSpPr>
        <p:spPr bwMode="auto">
          <a:xfrm>
            <a:off x="1158875" y="3746500"/>
            <a:ext cx="1270000" cy="2565400"/>
          </a:xfrm>
          <a:prstGeom prst="rect">
            <a:avLst/>
          </a:prstGeom>
          <a:solidFill>
            <a:srgbClr val="009999"/>
          </a:solidFill>
          <a:ln w="12700">
            <a:solidFill>
              <a:schemeClr val="tx1"/>
            </a:solidFill>
            <a:miter lim="800000"/>
            <a:headEnd/>
            <a:tailEnd/>
          </a:ln>
          <a:effectLst>
            <a:outerShdw dist="53882" dir="2700000" algn="ctr" rotWithShape="0">
              <a:srgbClr val="919191"/>
            </a:outerShdw>
          </a:effectLst>
        </p:spPr>
        <p:txBody>
          <a:bodyPr wrap="none" anchor="ctr"/>
          <a:lstStyle/>
          <a:p>
            <a:pPr>
              <a:defRPr/>
            </a:pPr>
            <a:endParaRPr lang="en-US" dirty="0"/>
          </a:p>
        </p:txBody>
      </p:sp>
      <p:sp>
        <p:nvSpPr>
          <p:cNvPr id="202764" name="Rectangle 12"/>
          <p:cNvSpPr>
            <a:spLocks noChangeArrowheads="1"/>
          </p:cNvSpPr>
          <p:nvPr/>
        </p:nvSpPr>
        <p:spPr bwMode="auto">
          <a:xfrm>
            <a:off x="2454275" y="3746500"/>
            <a:ext cx="1270000" cy="2565400"/>
          </a:xfrm>
          <a:prstGeom prst="rect">
            <a:avLst/>
          </a:prstGeom>
          <a:solidFill>
            <a:srgbClr val="009999"/>
          </a:solidFill>
          <a:ln w="12700">
            <a:solidFill>
              <a:schemeClr val="tx1"/>
            </a:solidFill>
            <a:miter lim="800000"/>
            <a:headEnd/>
            <a:tailEnd/>
          </a:ln>
          <a:effectLst>
            <a:outerShdw dist="53882" dir="2700000" algn="ctr" rotWithShape="0">
              <a:srgbClr val="919191"/>
            </a:outerShdw>
          </a:effectLst>
        </p:spPr>
        <p:txBody>
          <a:bodyPr wrap="none" anchor="ctr"/>
          <a:lstStyle/>
          <a:p>
            <a:pPr>
              <a:defRPr/>
            </a:pPr>
            <a:endParaRPr lang="en-US" dirty="0"/>
          </a:p>
        </p:txBody>
      </p:sp>
      <p:sp>
        <p:nvSpPr>
          <p:cNvPr id="202765" name="Rectangle 13"/>
          <p:cNvSpPr>
            <a:spLocks noChangeArrowheads="1"/>
          </p:cNvSpPr>
          <p:nvPr/>
        </p:nvSpPr>
        <p:spPr bwMode="auto">
          <a:xfrm>
            <a:off x="3749675" y="3746500"/>
            <a:ext cx="1270000" cy="2565400"/>
          </a:xfrm>
          <a:prstGeom prst="rect">
            <a:avLst/>
          </a:prstGeom>
          <a:solidFill>
            <a:srgbClr val="009999"/>
          </a:solidFill>
          <a:ln w="12700">
            <a:solidFill>
              <a:schemeClr val="tx1"/>
            </a:solidFill>
            <a:miter lim="800000"/>
            <a:headEnd/>
            <a:tailEnd/>
          </a:ln>
          <a:effectLst>
            <a:outerShdw dist="53882" dir="2700000" algn="ctr" rotWithShape="0">
              <a:srgbClr val="919191"/>
            </a:outerShdw>
          </a:effectLst>
        </p:spPr>
        <p:txBody>
          <a:bodyPr wrap="none" anchor="ctr"/>
          <a:lstStyle/>
          <a:p>
            <a:pPr>
              <a:defRPr/>
            </a:pPr>
            <a:endParaRPr lang="en-US" dirty="0"/>
          </a:p>
        </p:txBody>
      </p:sp>
      <p:sp>
        <p:nvSpPr>
          <p:cNvPr id="202766" name="Freeform 14"/>
          <p:cNvSpPr>
            <a:spLocks/>
          </p:cNvSpPr>
          <p:nvPr/>
        </p:nvSpPr>
        <p:spPr bwMode="auto">
          <a:xfrm>
            <a:off x="6327775" y="3733800"/>
            <a:ext cx="1982788" cy="1982788"/>
          </a:xfrm>
          <a:custGeom>
            <a:avLst/>
            <a:gdLst/>
            <a:ahLst/>
            <a:cxnLst>
              <a:cxn ang="0">
                <a:pos x="0" y="0"/>
              </a:cxn>
              <a:cxn ang="0">
                <a:pos x="0" y="1248"/>
              </a:cxn>
              <a:cxn ang="0">
                <a:pos x="1248" y="0"/>
              </a:cxn>
              <a:cxn ang="0">
                <a:pos x="0" y="0"/>
              </a:cxn>
            </a:cxnLst>
            <a:rect l="0" t="0" r="r" b="b"/>
            <a:pathLst>
              <a:path w="1249" h="1249">
                <a:moveTo>
                  <a:pt x="0" y="0"/>
                </a:moveTo>
                <a:lnTo>
                  <a:pt x="0" y="1248"/>
                </a:lnTo>
                <a:lnTo>
                  <a:pt x="1248" y="0"/>
                </a:lnTo>
                <a:lnTo>
                  <a:pt x="0" y="0"/>
                </a:lnTo>
              </a:path>
            </a:pathLst>
          </a:custGeom>
          <a:solidFill>
            <a:srgbClr val="009999"/>
          </a:solidFill>
          <a:ln w="12700" cap="rnd" cmpd="sng">
            <a:solidFill>
              <a:schemeClr val="tx1"/>
            </a:solidFill>
            <a:prstDash val="solid"/>
            <a:round/>
            <a:headEnd type="none" w="med" len="med"/>
            <a:tailEnd type="none" w="med" len="med"/>
          </a:ln>
          <a:effectLst>
            <a:outerShdw dist="53882" dir="2700000" algn="ctr" rotWithShape="0">
              <a:srgbClr val="919191"/>
            </a:outerShdw>
          </a:effectLst>
        </p:spPr>
        <p:txBody>
          <a:bodyPr/>
          <a:lstStyle/>
          <a:p>
            <a:pPr>
              <a:defRPr/>
            </a:pPr>
            <a:endParaRPr lang="en-US" dirty="0"/>
          </a:p>
        </p:txBody>
      </p:sp>
      <p:sp>
        <p:nvSpPr>
          <p:cNvPr id="202767" name="Rectangle 15"/>
          <p:cNvSpPr>
            <a:spLocks noChangeArrowheads="1"/>
          </p:cNvSpPr>
          <p:nvPr/>
        </p:nvSpPr>
        <p:spPr bwMode="auto">
          <a:xfrm rot="16200000">
            <a:off x="933450" y="4541838"/>
            <a:ext cx="1762125" cy="952500"/>
          </a:xfrm>
          <a:prstGeom prst="rect">
            <a:avLst/>
          </a:prstGeom>
          <a:noFill/>
          <a:ln w="12700">
            <a:noFill/>
            <a:miter lim="800000"/>
            <a:headEnd/>
            <a:tailEnd/>
          </a:ln>
          <a:effectLst/>
        </p:spPr>
        <p:txBody>
          <a:bodyPr wrap="none" lIns="90488" tIns="44450" rIns="90488" bIns="44450">
            <a:spAutoFit/>
          </a:bodyPr>
          <a:lstStyle/>
          <a:p>
            <a:pPr algn="ctr">
              <a:defRPr/>
            </a:pPr>
            <a:r>
              <a:rPr lang="en-US" sz="2800" b="1" dirty="0">
                <a:solidFill>
                  <a:srgbClr val="CC0066"/>
                </a:solidFill>
                <a:effectLst>
                  <a:outerShdw blurRad="38100" dist="38100" dir="2700000" algn="tl">
                    <a:srgbClr val="000000"/>
                  </a:outerShdw>
                </a:effectLst>
              </a:rPr>
              <a:t>Inbound </a:t>
            </a:r>
          </a:p>
          <a:p>
            <a:pPr algn="ctr">
              <a:defRPr/>
            </a:pPr>
            <a:r>
              <a:rPr lang="en-US" sz="2800" b="1" dirty="0">
                <a:solidFill>
                  <a:srgbClr val="CC0066"/>
                </a:solidFill>
                <a:effectLst>
                  <a:outerShdw blurRad="38100" dist="38100" dir="2700000" algn="tl">
                    <a:srgbClr val="000000"/>
                  </a:outerShdw>
                </a:effectLst>
              </a:rPr>
              <a:t>Logistics</a:t>
            </a:r>
          </a:p>
        </p:txBody>
      </p:sp>
      <p:sp>
        <p:nvSpPr>
          <p:cNvPr id="202768" name="Rectangle 16"/>
          <p:cNvSpPr>
            <a:spLocks noChangeArrowheads="1"/>
          </p:cNvSpPr>
          <p:nvPr/>
        </p:nvSpPr>
        <p:spPr bwMode="auto">
          <a:xfrm rot="16200000">
            <a:off x="2094706" y="4764882"/>
            <a:ext cx="2079625" cy="519112"/>
          </a:xfrm>
          <a:prstGeom prst="rect">
            <a:avLst/>
          </a:prstGeom>
          <a:noFill/>
          <a:ln w="12700">
            <a:noFill/>
            <a:miter lim="800000"/>
            <a:headEnd/>
            <a:tailEnd/>
          </a:ln>
          <a:effectLst/>
        </p:spPr>
        <p:txBody>
          <a:bodyPr wrap="none" lIns="90488" tIns="44450" rIns="90488" bIns="44450">
            <a:spAutoFit/>
          </a:bodyPr>
          <a:lstStyle/>
          <a:p>
            <a:pPr>
              <a:defRPr/>
            </a:pPr>
            <a:r>
              <a:rPr lang="en-US" sz="2800" b="1" dirty="0">
                <a:solidFill>
                  <a:srgbClr val="CC0066"/>
                </a:solidFill>
                <a:effectLst>
                  <a:outerShdw blurRad="38100" dist="38100" dir="2700000" algn="tl">
                    <a:srgbClr val="000000"/>
                  </a:outerShdw>
                </a:effectLst>
              </a:rPr>
              <a:t>Operations</a:t>
            </a:r>
          </a:p>
        </p:txBody>
      </p:sp>
      <p:sp>
        <p:nvSpPr>
          <p:cNvPr id="202769" name="Freeform 17"/>
          <p:cNvSpPr>
            <a:spLocks/>
          </p:cNvSpPr>
          <p:nvPr/>
        </p:nvSpPr>
        <p:spPr bwMode="auto">
          <a:xfrm>
            <a:off x="5029200" y="3733800"/>
            <a:ext cx="1284288" cy="2579688"/>
          </a:xfrm>
          <a:custGeom>
            <a:avLst/>
            <a:gdLst/>
            <a:ahLst/>
            <a:cxnLst>
              <a:cxn ang="0">
                <a:pos x="0" y="0"/>
              </a:cxn>
              <a:cxn ang="0">
                <a:pos x="0" y="1624"/>
              </a:cxn>
              <a:cxn ang="0">
                <a:pos x="428" y="1624"/>
              </a:cxn>
              <a:cxn ang="0">
                <a:pos x="808" y="1242"/>
              </a:cxn>
              <a:cxn ang="0">
                <a:pos x="808" y="0"/>
              </a:cxn>
              <a:cxn ang="0">
                <a:pos x="0" y="0"/>
              </a:cxn>
            </a:cxnLst>
            <a:rect l="0" t="0" r="r" b="b"/>
            <a:pathLst>
              <a:path w="809" h="1625">
                <a:moveTo>
                  <a:pt x="0" y="0"/>
                </a:moveTo>
                <a:lnTo>
                  <a:pt x="0" y="1624"/>
                </a:lnTo>
                <a:lnTo>
                  <a:pt x="428" y="1624"/>
                </a:lnTo>
                <a:lnTo>
                  <a:pt x="808" y="1242"/>
                </a:lnTo>
                <a:lnTo>
                  <a:pt x="808" y="0"/>
                </a:lnTo>
                <a:lnTo>
                  <a:pt x="0" y="0"/>
                </a:lnTo>
              </a:path>
            </a:pathLst>
          </a:custGeom>
          <a:solidFill>
            <a:srgbClr val="009999"/>
          </a:solidFill>
          <a:ln w="12700" cap="rnd" cmpd="sng">
            <a:solidFill>
              <a:schemeClr val="tx1"/>
            </a:solidFill>
            <a:prstDash val="solid"/>
            <a:round/>
            <a:headEnd type="none" w="med" len="med"/>
            <a:tailEnd type="none" w="med" len="med"/>
          </a:ln>
          <a:effectLst>
            <a:outerShdw dist="53882" dir="2700000" algn="ctr" rotWithShape="0">
              <a:srgbClr val="919191"/>
            </a:outerShdw>
          </a:effectLst>
        </p:spPr>
        <p:txBody>
          <a:bodyPr/>
          <a:lstStyle/>
          <a:p>
            <a:pPr>
              <a:defRPr/>
            </a:pPr>
            <a:endParaRPr lang="en-US" dirty="0"/>
          </a:p>
        </p:txBody>
      </p:sp>
      <p:sp>
        <p:nvSpPr>
          <p:cNvPr id="202770" name="Rectangle 18"/>
          <p:cNvSpPr>
            <a:spLocks noChangeArrowheads="1"/>
          </p:cNvSpPr>
          <p:nvPr/>
        </p:nvSpPr>
        <p:spPr bwMode="auto">
          <a:xfrm rot="16200000">
            <a:off x="3386138" y="4541838"/>
            <a:ext cx="1898650" cy="952500"/>
          </a:xfrm>
          <a:prstGeom prst="rect">
            <a:avLst/>
          </a:prstGeom>
          <a:noFill/>
          <a:ln w="12700">
            <a:noFill/>
            <a:miter lim="800000"/>
            <a:headEnd/>
            <a:tailEnd/>
          </a:ln>
          <a:effectLst/>
        </p:spPr>
        <p:txBody>
          <a:bodyPr wrap="none" lIns="90488" tIns="44450" rIns="90488" bIns="44450">
            <a:spAutoFit/>
          </a:bodyPr>
          <a:lstStyle/>
          <a:p>
            <a:pPr>
              <a:defRPr/>
            </a:pPr>
            <a:r>
              <a:rPr lang="en-US" sz="2800" b="1" dirty="0">
                <a:solidFill>
                  <a:srgbClr val="CC0066"/>
                </a:solidFill>
                <a:effectLst>
                  <a:outerShdw blurRad="38100" dist="38100" dir="2700000" algn="tl">
                    <a:srgbClr val="000000"/>
                  </a:outerShdw>
                </a:effectLst>
              </a:rPr>
              <a:t>Outbound</a:t>
            </a:r>
          </a:p>
          <a:p>
            <a:pPr>
              <a:defRPr/>
            </a:pPr>
            <a:r>
              <a:rPr lang="en-US" sz="2800" b="1" dirty="0">
                <a:solidFill>
                  <a:srgbClr val="CC0066"/>
                </a:solidFill>
                <a:effectLst>
                  <a:outerShdw blurRad="38100" dist="38100" dir="2700000" algn="tl">
                    <a:srgbClr val="000000"/>
                  </a:outerShdw>
                </a:effectLst>
              </a:rPr>
              <a:t>Logistics</a:t>
            </a:r>
          </a:p>
        </p:txBody>
      </p:sp>
      <p:sp>
        <p:nvSpPr>
          <p:cNvPr id="202771" name="Rectangle 19"/>
          <p:cNvSpPr>
            <a:spLocks noChangeArrowheads="1"/>
          </p:cNvSpPr>
          <p:nvPr/>
        </p:nvSpPr>
        <p:spPr bwMode="auto">
          <a:xfrm rot="16200000">
            <a:off x="4603750" y="4535488"/>
            <a:ext cx="1981200" cy="952500"/>
          </a:xfrm>
          <a:prstGeom prst="rect">
            <a:avLst/>
          </a:prstGeom>
          <a:noFill/>
          <a:ln w="12700">
            <a:noFill/>
            <a:miter lim="800000"/>
            <a:headEnd/>
            <a:tailEnd/>
          </a:ln>
          <a:effectLst/>
        </p:spPr>
        <p:txBody>
          <a:bodyPr wrap="none" lIns="90488" tIns="44450" rIns="90488" bIns="44450">
            <a:spAutoFit/>
          </a:bodyPr>
          <a:lstStyle/>
          <a:p>
            <a:pPr algn="ctr">
              <a:defRPr/>
            </a:pPr>
            <a:r>
              <a:rPr lang="en-US" sz="2800" b="1" dirty="0">
                <a:solidFill>
                  <a:srgbClr val="CC0066"/>
                </a:solidFill>
                <a:effectLst>
                  <a:outerShdw blurRad="38100" dist="38100" dir="2700000" algn="tl">
                    <a:srgbClr val="000000"/>
                  </a:outerShdw>
                </a:effectLst>
              </a:rPr>
              <a:t>Marketing </a:t>
            </a:r>
          </a:p>
          <a:p>
            <a:pPr algn="ctr">
              <a:defRPr/>
            </a:pPr>
            <a:r>
              <a:rPr lang="en-US" sz="2800" b="1" dirty="0">
                <a:solidFill>
                  <a:srgbClr val="CC0066"/>
                </a:solidFill>
                <a:effectLst>
                  <a:outerShdw blurRad="38100" dist="38100" dir="2700000" algn="tl">
                    <a:srgbClr val="000000"/>
                  </a:outerShdw>
                </a:effectLst>
              </a:rPr>
              <a:t>&amp; Sales</a:t>
            </a:r>
          </a:p>
        </p:txBody>
      </p:sp>
      <p:sp>
        <p:nvSpPr>
          <p:cNvPr id="202772" name="Rectangle 20"/>
          <p:cNvSpPr>
            <a:spLocks noChangeArrowheads="1"/>
          </p:cNvSpPr>
          <p:nvPr/>
        </p:nvSpPr>
        <p:spPr bwMode="auto">
          <a:xfrm rot="16200000">
            <a:off x="5970588" y="4286250"/>
            <a:ext cx="1462087" cy="519113"/>
          </a:xfrm>
          <a:prstGeom prst="rect">
            <a:avLst/>
          </a:prstGeom>
          <a:noFill/>
          <a:ln w="12700">
            <a:noFill/>
            <a:miter lim="800000"/>
            <a:headEnd/>
            <a:tailEnd/>
          </a:ln>
          <a:effectLst/>
        </p:spPr>
        <p:txBody>
          <a:bodyPr wrap="none" lIns="90488" tIns="44450" rIns="90488" bIns="44450">
            <a:spAutoFit/>
          </a:bodyPr>
          <a:lstStyle/>
          <a:p>
            <a:pPr>
              <a:defRPr/>
            </a:pPr>
            <a:r>
              <a:rPr lang="en-US" sz="2800" b="1" dirty="0">
                <a:solidFill>
                  <a:srgbClr val="CC0066"/>
                </a:solidFill>
                <a:effectLst>
                  <a:outerShdw blurRad="38100" dist="38100" dir="2700000" algn="tl">
                    <a:srgbClr val="000000"/>
                  </a:outerShdw>
                </a:effectLst>
              </a:rPr>
              <a:t>Service</a:t>
            </a:r>
          </a:p>
        </p:txBody>
      </p:sp>
      <p:sp>
        <p:nvSpPr>
          <p:cNvPr id="202774" name="Freeform 22"/>
          <p:cNvSpPr>
            <a:spLocks/>
          </p:cNvSpPr>
          <p:nvPr/>
        </p:nvSpPr>
        <p:spPr bwMode="auto">
          <a:xfrm>
            <a:off x="1158875" y="3124200"/>
            <a:ext cx="7164388" cy="611188"/>
          </a:xfrm>
          <a:custGeom>
            <a:avLst/>
            <a:gdLst/>
            <a:ahLst/>
            <a:cxnLst>
              <a:cxn ang="0">
                <a:pos x="0" y="0"/>
              </a:cxn>
              <a:cxn ang="0">
                <a:pos x="0" y="384"/>
              </a:cxn>
              <a:cxn ang="0">
                <a:pos x="4512" y="384"/>
              </a:cxn>
              <a:cxn ang="0">
                <a:pos x="4128" y="0"/>
              </a:cxn>
              <a:cxn ang="0">
                <a:pos x="0" y="0"/>
              </a:cxn>
            </a:cxnLst>
            <a:rect l="0" t="0" r="r" b="b"/>
            <a:pathLst>
              <a:path w="4513" h="385">
                <a:moveTo>
                  <a:pt x="0" y="0"/>
                </a:moveTo>
                <a:lnTo>
                  <a:pt x="0" y="384"/>
                </a:lnTo>
                <a:lnTo>
                  <a:pt x="4512" y="384"/>
                </a:lnTo>
                <a:lnTo>
                  <a:pt x="4128" y="0"/>
                </a:lnTo>
                <a:lnTo>
                  <a:pt x="0" y="0"/>
                </a:lnTo>
              </a:path>
            </a:pathLst>
          </a:custGeom>
          <a:solidFill>
            <a:srgbClr val="009999"/>
          </a:solidFill>
          <a:ln w="12700" cap="rnd" cmpd="sng">
            <a:noFill/>
            <a:prstDash val="solid"/>
            <a:round/>
            <a:headEnd type="none" w="med" len="med"/>
            <a:tailEnd type="none" w="med" len="med"/>
          </a:ln>
          <a:effectLst>
            <a:outerShdw dist="53882" dir="2700000" algn="ctr" rotWithShape="0">
              <a:srgbClr val="919191"/>
            </a:outerShdw>
          </a:effectLst>
        </p:spPr>
        <p:txBody>
          <a:bodyPr/>
          <a:lstStyle/>
          <a:p>
            <a:pPr>
              <a:defRPr/>
            </a:pPr>
            <a:endParaRPr lang="en-US" dirty="0"/>
          </a:p>
        </p:txBody>
      </p:sp>
      <p:sp>
        <p:nvSpPr>
          <p:cNvPr id="202775" name="Rectangle 23"/>
          <p:cNvSpPr>
            <a:spLocks noChangeArrowheads="1"/>
          </p:cNvSpPr>
          <p:nvPr/>
        </p:nvSpPr>
        <p:spPr bwMode="auto">
          <a:xfrm>
            <a:off x="1589088" y="3171825"/>
            <a:ext cx="2400300" cy="520700"/>
          </a:xfrm>
          <a:prstGeom prst="rect">
            <a:avLst/>
          </a:prstGeom>
          <a:noFill/>
          <a:ln w="12700">
            <a:noFill/>
            <a:miter lim="800000"/>
            <a:headEnd/>
            <a:tailEnd/>
          </a:ln>
          <a:effectLst/>
        </p:spPr>
        <p:txBody>
          <a:bodyPr wrap="none" lIns="90488" tIns="44450" rIns="90488" bIns="44450">
            <a:spAutoFit/>
          </a:bodyPr>
          <a:lstStyle/>
          <a:p>
            <a:pPr algn="ctr">
              <a:defRPr/>
            </a:pPr>
            <a:r>
              <a:rPr lang="en-US" sz="2800" b="1" dirty="0">
                <a:solidFill>
                  <a:srgbClr val="CC0066"/>
                </a:solidFill>
                <a:effectLst>
                  <a:outerShdw blurRad="38100" dist="38100" dir="2700000" algn="tl">
                    <a:srgbClr val="000000"/>
                  </a:outerShdw>
                </a:effectLst>
              </a:rPr>
              <a:t>Procurement</a:t>
            </a:r>
          </a:p>
        </p:txBody>
      </p:sp>
      <p:sp>
        <p:nvSpPr>
          <p:cNvPr id="21526" name="Freeform 24"/>
          <p:cNvSpPr>
            <a:spLocks/>
          </p:cNvSpPr>
          <p:nvPr/>
        </p:nvSpPr>
        <p:spPr bwMode="auto">
          <a:xfrm>
            <a:off x="5718175" y="1143000"/>
            <a:ext cx="3278188" cy="5183188"/>
          </a:xfrm>
          <a:custGeom>
            <a:avLst/>
            <a:gdLst>
              <a:gd name="T0" fmla="*/ 0 w 2065"/>
              <a:gd name="T1" fmla="*/ 0 h 3265"/>
              <a:gd name="T2" fmla="*/ 2147483647 w 2065"/>
              <a:gd name="T3" fmla="*/ 0 h 3265"/>
              <a:gd name="T4" fmla="*/ 2147483647 w 2065"/>
              <a:gd name="T5" fmla="*/ 2147483647 h 3265"/>
              <a:gd name="T6" fmla="*/ 2147483647 w 2065"/>
              <a:gd name="T7" fmla="*/ 2147483647 h 3265"/>
              <a:gd name="T8" fmla="*/ 0 w 2065"/>
              <a:gd name="T9" fmla="*/ 2147483647 h 3265"/>
              <a:gd name="T10" fmla="*/ 2147483647 w 2065"/>
              <a:gd name="T11" fmla="*/ 2147483647 h 3265"/>
              <a:gd name="T12" fmla="*/ 0 w 2065"/>
              <a:gd name="T13" fmla="*/ 0 h 3265"/>
              <a:gd name="T14" fmla="*/ 0 60000 65536"/>
              <a:gd name="T15" fmla="*/ 0 60000 65536"/>
              <a:gd name="T16" fmla="*/ 0 60000 65536"/>
              <a:gd name="T17" fmla="*/ 0 60000 65536"/>
              <a:gd name="T18" fmla="*/ 0 60000 65536"/>
              <a:gd name="T19" fmla="*/ 0 60000 65536"/>
              <a:gd name="T20" fmla="*/ 0 60000 65536"/>
              <a:gd name="T21" fmla="*/ 0 w 2065"/>
              <a:gd name="T22" fmla="*/ 0 h 3265"/>
              <a:gd name="T23" fmla="*/ 2065 w 2065"/>
              <a:gd name="T24" fmla="*/ 3265 h 3265"/>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065" h="3265">
                <a:moveTo>
                  <a:pt x="0" y="0"/>
                </a:moveTo>
                <a:lnTo>
                  <a:pt x="432" y="0"/>
                </a:lnTo>
                <a:lnTo>
                  <a:pt x="2064" y="1632"/>
                </a:lnTo>
                <a:lnTo>
                  <a:pt x="432" y="3264"/>
                </a:lnTo>
                <a:lnTo>
                  <a:pt x="0" y="3264"/>
                </a:lnTo>
                <a:lnTo>
                  <a:pt x="1632" y="1632"/>
                </a:lnTo>
                <a:lnTo>
                  <a:pt x="0" y="0"/>
                </a:lnTo>
              </a:path>
            </a:pathLst>
          </a:custGeom>
          <a:solidFill>
            <a:srgbClr val="009999"/>
          </a:solidFill>
          <a:ln w="25400" cap="rnd">
            <a:solidFill>
              <a:schemeClr val="tx1"/>
            </a:solidFill>
            <a:round/>
            <a:headEnd/>
            <a:tailEnd/>
          </a:ln>
        </p:spPr>
        <p:txBody>
          <a:bodyPr/>
          <a:lstStyle/>
          <a:p>
            <a:endParaRPr lang="en-US" dirty="0"/>
          </a:p>
        </p:txBody>
      </p:sp>
      <p:sp>
        <p:nvSpPr>
          <p:cNvPr id="21527" name="Freeform 25"/>
          <p:cNvSpPr>
            <a:spLocks/>
          </p:cNvSpPr>
          <p:nvPr/>
        </p:nvSpPr>
        <p:spPr bwMode="auto">
          <a:xfrm>
            <a:off x="1158875" y="2438400"/>
            <a:ext cx="6554788" cy="687388"/>
          </a:xfrm>
          <a:custGeom>
            <a:avLst/>
            <a:gdLst>
              <a:gd name="T0" fmla="*/ 0 w 4129"/>
              <a:gd name="T1" fmla="*/ 0 h 433"/>
              <a:gd name="T2" fmla="*/ 0 w 4129"/>
              <a:gd name="T3" fmla="*/ 2147483647 h 433"/>
              <a:gd name="T4" fmla="*/ 2147483647 w 4129"/>
              <a:gd name="T5" fmla="*/ 2147483647 h 433"/>
              <a:gd name="T6" fmla="*/ 2147483647 w 4129"/>
              <a:gd name="T7" fmla="*/ 0 h 433"/>
              <a:gd name="T8" fmla="*/ 0 w 4129"/>
              <a:gd name="T9" fmla="*/ 0 h 433"/>
              <a:gd name="T10" fmla="*/ 0 60000 65536"/>
              <a:gd name="T11" fmla="*/ 0 60000 65536"/>
              <a:gd name="T12" fmla="*/ 0 60000 65536"/>
              <a:gd name="T13" fmla="*/ 0 60000 65536"/>
              <a:gd name="T14" fmla="*/ 0 60000 65536"/>
              <a:gd name="T15" fmla="*/ 0 w 4129"/>
              <a:gd name="T16" fmla="*/ 0 h 433"/>
              <a:gd name="T17" fmla="*/ 4129 w 4129"/>
              <a:gd name="T18" fmla="*/ 433 h 433"/>
            </a:gdLst>
            <a:ahLst/>
            <a:cxnLst>
              <a:cxn ang="T10">
                <a:pos x="T0" y="T1"/>
              </a:cxn>
              <a:cxn ang="T11">
                <a:pos x="T2" y="T3"/>
              </a:cxn>
              <a:cxn ang="T12">
                <a:pos x="T4" y="T5"/>
              </a:cxn>
              <a:cxn ang="T13">
                <a:pos x="T6" y="T7"/>
              </a:cxn>
              <a:cxn ang="T14">
                <a:pos x="T8" y="T9"/>
              </a:cxn>
            </a:cxnLst>
            <a:rect l="T15" t="T16" r="T17" b="T18"/>
            <a:pathLst>
              <a:path w="4129" h="433">
                <a:moveTo>
                  <a:pt x="0" y="0"/>
                </a:moveTo>
                <a:lnTo>
                  <a:pt x="0" y="432"/>
                </a:lnTo>
                <a:lnTo>
                  <a:pt x="4128" y="432"/>
                </a:lnTo>
                <a:lnTo>
                  <a:pt x="3696" y="0"/>
                </a:lnTo>
                <a:lnTo>
                  <a:pt x="0" y="0"/>
                </a:lnTo>
              </a:path>
            </a:pathLst>
          </a:custGeom>
          <a:solidFill>
            <a:srgbClr val="009999"/>
          </a:solidFill>
          <a:ln w="25400" cap="rnd">
            <a:solidFill>
              <a:schemeClr val="tx1"/>
            </a:solidFill>
            <a:round/>
            <a:headEnd/>
            <a:tailEnd/>
          </a:ln>
        </p:spPr>
        <p:txBody>
          <a:bodyPr/>
          <a:lstStyle/>
          <a:p>
            <a:endParaRPr lang="en-US" dirty="0"/>
          </a:p>
        </p:txBody>
      </p:sp>
      <p:sp>
        <p:nvSpPr>
          <p:cNvPr id="202778" name="Rectangle 26"/>
          <p:cNvSpPr>
            <a:spLocks noChangeArrowheads="1"/>
          </p:cNvSpPr>
          <p:nvPr/>
        </p:nvSpPr>
        <p:spPr bwMode="auto">
          <a:xfrm>
            <a:off x="1590675" y="2524125"/>
            <a:ext cx="4930775" cy="520700"/>
          </a:xfrm>
          <a:prstGeom prst="rect">
            <a:avLst/>
          </a:prstGeom>
          <a:noFill/>
          <a:ln w="12700">
            <a:noFill/>
            <a:miter lim="800000"/>
            <a:headEnd/>
            <a:tailEnd/>
          </a:ln>
          <a:effectLst/>
        </p:spPr>
        <p:txBody>
          <a:bodyPr wrap="none" lIns="90488" tIns="44450" rIns="90488" bIns="44450">
            <a:spAutoFit/>
          </a:bodyPr>
          <a:lstStyle/>
          <a:p>
            <a:pPr algn="ctr">
              <a:defRPr/>
            </a:pPr>
            <a:r>
              <a:rPr lang="en-US" sz="2800" b="1" dirty="0">
                <a:solidFill>
                  <a:srgbClr val="000066"/>
                </a:solidFill>
                <a:effectLst>
                  <a:outerShdw blurRad="38100" dist="38100" dir="2700000" algn="tl">
                    <a:srgbClr val="000000"/>
                  </a:outerShdw>
                </a:effectLst>
              </a:rPr>
              <a:t>Technological Development</a:t>
            </a:r>
          </a:p>
        </p:txBody>
      </p:sp>
      <p:sp>
        <p:nvSpPr>
          <p:cNvPr id="202779" name="Rectangle 27"/>
          <p:cNvSpPr>
            <a:spLocks noChangeArrowheads="1"/>
          </p:cNvSpPr>
          <p:nvPr/>
        </p:nvSpPr>
        <p:spPr bwMode="auto">
          <a:xfrm>
            <a:off x="522288" y="0"/>
            <a:ext cx="8166100" cy="698500"/>
          </a:xfrm>
          <a:prstGeom prst="rect">
            <a:avLst/>
          </a:prstGeom>
          <a:noFill/>
          <a:ln w="12700">
            <a:noFill/>
            <a:miter lim="800000"/>
            <a:headEnd/>
            <a:tailEnd/>
          </a:ln>
          <a:effectLst>
            <a:outerShdw dist="17961" dir="2700000" algn="ctr" rotWithShape="0">
              <a:schemeClr val="bg2"/>
            </a:outerShdw>
          </a:effectLst>
        </p:spPr>
        <p:txBody>
          <a:bodyPr lIns="90488" tIns="44450" rIns="90488" bIns="44450">
            <a:spAutoFit/>
          </a:bodyPr>
          <a:lstStyle/>
          <a:p>
            <a:pPr algn="ctr">
              <a:defRPr/>
            </a:pPr>
            <a:r>
              <a:rPr lang="en-US" sz="4000" b="1" dirty="0">
                <a:solidFill>
                  <a:srgbClr val="CC0066"/>
                </a:solidFill>
              </a:rPr>
              <a:t>Value Chain Analysis</a:t>
            </a:r>
          </a:p>
        </p:txBody>
      </p:sp>
      <p:sp>
        <p:nvSpPr>
          <p:cNvPr id="21530" name="Rectangle 28"/>
          <p:cNvSpPr>
            <a:spLocks noChangeArrowheads="1"/>
          </p:cNvSpPr>
          <p:nvPr/>
        </p:nvSpPr>
        <p:spPr bwMode="auto">
          <a:xfrm>
            <a:off x="433388" y="536575"/>
            <a:ext cx="8455025" cy="366713"/>
          </a:xfrm>
          <a:prstGeom prst="rect">
            <a:avLst/>
          </a:prstGeom>
          <a:noFill/>
          <a:ln w="12700">
            <a:noFill/>
            <a:miter lim="800000"/>
            <a:headEnd/>
            <a:tailEnd/>
          </a:ln>
        </p:spPr>
        <p:txBody>
          <a:bodyPr lIns="90488" tIns="44450" rIns="90488" bIns="44450">
            <a:spAutoFit/>
          </a:bodyPr>
          <a:lstStyle/>
          <a:p>
            <a:pPr algn="ctr"/>
            <a:r>
              <a:rPr lang="en-US" b="1" dirty="0">
                <a:solidFill>
                  <a:srgbClr val="000066"/>
                </a:solidFill>
              </a:rPr>
              <a:t>Identifying Resources and Capabilities That Can Add Value</a:t>
            </a:r>
          </a:p>
        </p:txBody>
      </p:sp>
    </p:spTree>
  </p:cSld>
  <p:clrMapOvr>
    <a:masterClrMapping/>
  </p:clrMapOvr>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ChangeArrowheads="1"/>
          </p:cNvSpPr>
          <p:nvPr/>
        </p:nvSpPr>
        <p:spPr bwMode="auto">
          <a:xfrm>
            <a:off x="122238" y="2089150"/>
            <a:ext cx="1096962" cy="582613"/>
          </a:xfrm>
          <a:prstGeom prst="rect">
            <a:avLst/>
          </a:prstGeom>
          <a:noFill/>
          <a:ln w="12700">
            <a:noFill/>
            <a:miter lim="800000"/>
            <a:headEnd/>
            <a:tailEnd/>
          </a:ln>
        </p:spPr>
        <p:txBody>
          <a:bodyPr wrap="none" lIns="90488" tIns="44450" rIns="90488" bIns="44450">
            <a:spAutoFit/>
          </a:bodyPr>
          <a:lstStyle/>
          <a:p>
            <a:pPr algn="ctr"/>
            <a:r>
              <a:rPr lang="en-US" sz="1600" b="1" dirty="0">
                <a:solidFill>
                  <a:srgbClr val="000066"/>
                </a:solidFill>
              </a:rPr>
              <a:t>Support</a:t>
            </a:r>
          </a:p>
          <a:p>
            <a:pPr algn="ctr"/>
            <a:r>
              <a:rPr lang="en-US" sz="1600" b="1" dirty="0">
                <a:solidFill>
                  <a:srgbClr val="000066"/>
                </a:solidFill>
              </a:rPr>
              <a:t>Activities</a:t>
            </a:r>
          </a:p>
        </p:txBody>
      </p:sp>
      <p:sp>
        <p:nvSpPr>
          <p:cNvPr id="22531" name="Line 3"/>
          <p:cNvSpPr>
            <a:spLocks noChangeShapeType="1"/>
          </p:cNvSpPr>
          <p:nvPr/>
        </p:nvSpPr>
        <p:spPr bwMode="auto">
          <a:xfrm>
            <a:off x="688975" y="1249363"/>
            <a:ext cx="0" cy="782637"/>
          </a:xfrm>
          <a:prstGeom prst="line">
            <a:avLst/>
          </a:prstGeom>
          <a:noFill/>
          <a:ln w="12700">
            <a:solidFill>
              <a:schemeClr val="tx1"/>
            </a:solidFill>
            <a:round/>
            <a:headEnd type="triangle" w="med" len="med"/>
            <a:tailEnd/>
          </a:ln>
        </p:spPr>
        <p:txBody>
          <a:bodyPr wrap="none" anchor="ctr"/>
          <a:lstStyle/>
          <a:p>
            <a:endParaRPr lang="en-US" dirty="0"/>
          </a:p>
        </p:txBody>
      </p:sp>
      <p:sp>
        <p:nvSpPr>
          <p:cNvPr id="22532" name="Line 4"/>
          <p:cNvSpPr>
            <a:spLocks noChangeShapeType="1"/>
          </p:cNvSpPr>
          <p:nvPr/>
        </p:nvSpPr>
        <p:spPr bwMode="auto">
          <a:xfrm flipV="1">
            <a:off x="688975" y="2873375"/>
            <a:ext cx="0" cy="884238"/>
          </a:xfrm>
          <a:prstGeom prst="line">
            <a:avLst/>
          </a:prstGeom>
          <a:noFill/>
          <a:ln w="12700">
            <a:solidFill>
              <a:schemeClr val="tx1"/>
            </a:solidFill>
            <a:round/>
            <a:headEnd type="triangle" w="med" len="med"/>
            <a:tailEnd/>
          </a:ln>
        </p:spPr>
        <p:txBody>
          <a:bodyPr wrap="none" anchor="ctr"/>
          <a:lstStyle/>
          <a:p>
            <a:endParaRPr lang="en-US" dirty="0"/>
          </a:p>
        </p:txBody>
      </p:sp>
      <p:sp>
        <p:nvSpPr>
          <p:cNvPr id="22533" name="Rectangle 5"/>
          <p:cNvSpPr>
            <a:spLocks noChangeArrowheads="1"/>
          </p:cNvSpPr>
          <p:nvPr/>
        </p:nvSpPr>
        <p:spPr bwMode="auto">
          <a:xfrm>
            <a:off x="2562225" y="6392863"/>
            <a:ext cx="1911350" cy="336550"/>
          </a:xfrm>
          <a:prstGeom prst="rect">
            <a:avLst/>
          </a:prstGeom>
          <a:noFill/>
          <a:ln w="12700">
            <a:noFill/>
            <a:miter lim="800000"/>
            <a:headEnd/>
            <a:tailEnd/>
          </a:ln>
        </p:spPr>
        <p:txBody>
          <a:bodyPr wrap="none" lIns="90488" tIns="44450" rIns="90488" bIns="44450">
            <a:spAutoFit/>
          </a:bodyPr>
          <a:lstStyle/>
          <a:p>
            <a:pPr algn="ctr"/>
            <a:r>
              <a:rPr lang="en-US" sz="1600" b="1" dirty="0">
                <a:solidFill>
                  <a:srgbClr val="000066"/>
                </a:solidFill>
              </a:rPr>
              <a:t>Primary Activities</a:t>
            </a:r>
          </a:p>
        </p:txBody>
      </p:sp>
      <p:sp>
        <p:nvSpPr>
          <p:cNvPr id="22534" name="Line 6"/>
          <p:cNvSpPr>
            <a:spLocks noChangeShapeType="1"/>
          </p:cNvSpPr>
          <p:nvPr/>
        </p:nvSpPr>
        <p:spPr bwMode="auto">
          <a:xfrm>
            <a:off x="1252538" y="6589713"/>
            <a:ext cx="1239837" cy="0"/>
          </a:xfrm>
          <a:prstGeom prst="line">
            <a:avLst/>
          </a:prstGeom>
          <a:noFill/>
          <a:ln w="12700">
            <a:solidFill>
              <a:schemeClr val="tx1"/>
            </a:solidFill>
            <a:round/>
            <a:headEnd type="triangle" w="med" len="med"/>
            <a:tailEnd/>
          </a:ln>
        </p:spPr>
        <p:txBody>
          <a:bodyPr wrap="none" anchor="ctr"/>
          <a:lstStyle/>
          <a:p>
            <a:endParaRPr lang="en-US" dirty="0"/>
          </a:p>
        </p:txBody>
      </p:sp>
      <p:sp>
        <p:nvSpPr>
          <p:cNvPr id="22535" name="Line 7"/>
          <p:cNvSpPr>
            <a:spLocks noChangeShapeType="1"/>
          </p:cNvSpPr>
          <p:nvPr/>
        </p:nvSpPr>
        <p:spPr bwMode="auto">
          <a:xfrm flipH="1">
            <a:off x="4706938" y="6589713"/>
            <a:ext cx="1341437" cy="0"/>
          </a:xfrm>
          <a:prstGeom prst="line">
            <a:avLst/>
          </a:prstGeom>
          <a:noFill/>
          <a:ln w="12700">
            <a:solidFill>
              <a:schemeClr val="tx1"/>
            </a:solidFill>
            <a:round/>
            <a:headEnd type="triangle" w="med" len="med"/>
            <a:tailEnd/>
          </a:ln>
        </p:spPr>
        <p:txBody>
          <a:bodyPr wrap="none" anchor="ctr"/>
          <a:lstStyle/>
          <a:p>
            <a:endParaRPr lang="en-US" dirty="0"/>
          </a:p>
        </p:txBody>
      </p:sp>
      <p:sp>
        <p:nvSpPr>
          <p:cNvPr id="22536" name="Freeform 9"/>
          <p:cNvSpPr>
            <a:spLocks/>
          </p:cNvSpPr>
          <p:nvPr/>
        </p:nvSpPr>
        <p:spPr bwMode="auto">
          <a:xfrm>
            <a:off x="1158875" y="1143000"/>
            <a:ext cx="5183188" cy="611188"/>
          </a:xfrm>
          <a:custGeom>
            <a:avLst/>
            <a:gdLst>
              <a:gd name="T0" fmla="*/ 0 w 3265"/>
              <a:gd name="T1" fmla="*/ 0 h 385"/>
              <a:gd name="T2" fmla="*/ 0 w 3265"/>
              <a:gd name="T3" fmla="*/ 2147483647 h 385"/>
              <a:gd name="T4" fmla="*/ 2147483647 w 3265"/>
              <a:gd name="T5" fmla="*/ 2147483647 h 385"/>
              <a:gd name="T6" fmla="*/ 2147483647 w 3265"/>
              <a:gd name="T7" fmla="*/ 0 h 385"/>
              <a:gd name="T8" fmla="*/ 0 w 3265"/>
              <a:gd name="T9" fmla="*/ 0 h 385"/>
              <a:gd name="T10" fmla="*/ 0 60000 65536"/>
              <a:gd name="T11" fmla="*/ 0 60000 65536"/>
              <a:gd name="T12" fmla="*/ 0 60000 65536"/>
              <a:gd name="T13" fmla="*/ 0 60000 65536"/>
              <a:gd name="T14" fmla="*/ 0 60000 65536"/>
              <a:gd name="T15" fmla="*/ 0 w 3265"/>
              <a:gd name="T16" fmla="*/ 0 h 385"/>
              <a:gd name="T17" fmla="*/ 3265 w 3265"/>
              <a:gd name="T18" fmla="*/ 385 h 385"/>
            </a:gdLst>
            <a:ahLst/>
            <a:cxnLst>
              <a:cxn ang="T10">
                <a:pos x="T0" y="T1"/>
              </a:cxn>
              <a:cxn ang="T11">
                <a:pos x="T2" y="T3"/>
              </a:cxn>
              <a:cxn ang="T12">
                <a:pos x="T4" y="T5"/>
              </a:cxn>
              <a:cxn ang="T13">
                <a:pos x="T6" y="T7"/>
              </a:cxn>
              <a:cxn ang="T14">
                <a:pos x="T8" y="T9"/>
              </a:cxn>
            </a:cxnLst>
            <a:rect l="T15" t="T16" r="T17" b="T18"/>
            <a:pathLst>
              <a:path w="3265" h="385">
                <a:moveTo>
                  <a:pt x="0" y="0"/>
                </a:moveTo>
                <a:lnTo>
                  <a:pt x="0" y="384"/>
                </a:lnTo>
                <a:lnTo>
                  <a:pt x="3264" y="384"/>
                </a:lnTo>
                <a:lnTo>
                  <a:pt x="2880" y="0"/>
                </a:lnTo>
                <a:lnTo>
                  <a:pt x="0" y="0"/>
                </a:lnTo>
              </a:path>
            </a:pathLst>
          </a:custGeom>
          <a:solidFill>
            <a:srgbClr val="009999"/>
          </a:solidFill>
          <a:ln w="25400" cap="rnd">
            <a:solidFill>
              <a:schemeClr val="tx1"/>
            </a:solidFill>
            <a:round/>
            <a:headEnd/>
            <a:tailEnd/>
          </a:ln>
        </p:spPr>
        <p:txBody>
          <a:bodyPr/>
          <a:lstStyle/>
          <a:p>
            <a:endParaRPr lang="en-US" dirty="0"/>
          </a:p>
        </p:txBody>
      </p:sp>
      <p:sp>
        <p:nvSpPr>
          <p:cNvPr id="204811" name="Freeform 11"/>
          <p:cNvSpPr>
            <a:spLocks/>
          </p:cNvSpPr>
          <p:nvPr/>
        </p:nvSpPr>
        <p:spPr bwMode="auto">
          <a:xfrm>
            <a:off x="1158875" y="2400300"/>
            <a:ext cx="6554788" cy="687388"/>
          </a:xfrm>
          <a:custGeom>
            <a:avLst/>
            <a:gdLst/>
            <a:ahLst/>
            <a:cxnLst>
              <a:cxn ang="0">
                <a:pos x="0" y="0"/>
              </a:cxn>
              <a:cxn ang="0">
                <a:pos x="0" y="432"/>
              </a:cxn>
              <a:cxn ang="0">
                <a:pos x="4128" y="432"/>
              </a:cxn>
              <a:cxn ang="0">
                <a:pos x="3696" y="0"/>
              </a:cxn>
              <a:cxn ang="0">
                <a:pos x="0" y="0"/>
              </a:cxn>
            </a:cxnLst>
            <a:rect l="0" t="0" r="r" b="b"/>
            <a:pathLst>
              <a:path w="4129" h="433">
                <a:moveTo>
                  <a:pt x="0" y="0"/>
                </a:moveTo>
                <a:lnTo>
                  <a:pt x="0" y="432"/>
                </a:lnTo>
                <a:lnTo>
                  <a:pt x="4128" y="432"/>
                </a:lnTo>
                <a:lnTo>
                  <a:pt x="3696" y="0"/>
                </a:lnTo>
                <a:lnTo>
                  <a:pt x="0" y="0"/>
                </a:lnTo>
              </a:path>
            </a:pathLst>
          </a:custGeom>
          <a:solidFill>
            <a:srgbClr val="009999"/>
          </a:solidFill>
          <a:ln w="12700" cap="rnd" cmpd="sng">
            <a:solidFill>
              <a:schemeClr val="tx1"/>
            </a:solidFill>
            <a:prstDash val="solid"/>
            <a:round/>
            <a:headEnd type="none" w="med" len="med"/>
            <a:tailEnd type="none" w="med" len="med"/>
          </a:ln>
          <a:effectLst>
            <a:outerShdw dist="53882" dir="2700000" algn="ctr" rotWithShape="0">
              <a:srgbClr val="919191"/>
            </a:outerShdw>
          </a:effectLst>
        </p:spPr>
        <p:txBody>
          <a:bodyPr/>
          <a:lstStyle/>
          <a:p>
            <a:pPr>
              <a:defRPr/>
            </a:pPr>
            <a:endParaRPr lang="en-US" dirty="0"/>
          </a:p>
        </p:txBody>
      </p:sp>
      <p:sp>
        <p:nvSpPr>
          <p:cNvPr id="204812" name="Rectangle 12"/>
          <p:cNvSpPr>
            <a:spLocks noChangeArrowheads="1"/>
          </p:cNvSpPr>
          <p:nvPr/>
        </p:nvSpPr>
        <p:spPr bwMode="auto">
          <a:xfrm>
            <a:off x="1590675" y="2524125"/>
            <a:ext cx="4930775" cy="520700"/>
          </a:xfrm>
          <a:prstGeom prst="rect">
            <a:avLst/>
          </a:prstGeom>
          <a:noFill/>
          <a:ln w="12700">
            <a:noFill/>
            <a:miter lim="800000"/>
            <a:headEnd/>
            <a:tailEnd/>
          </a:ln>
          <a:effectLst/>
        </p:spPr>
        <p:txBody>
          <a:bodyPr wrap="none" lIns="90488" tIns="44450" rIns="90488" bIns="44450">
            <a:spAutoFit/>
          </a:bodyPr>
          <a:lstStyle/>
          <a:p>
            <a:pPr algn="ctr">
              <a:defRPr/>
            </a:pPr>
            <a:r>
              <a:rPr lang="en-US" sz="2800" b="1" dirty="0">
                <a:solidFill>
                  <a:srgbClr val="CC0066"/>
                </a:solidFill>
                <a:effectLst>
                  <a:outerShdw blurRad="38100" dist="38100" dir="2700000" algn="tl">
                    <a:srgbClr val="000000"/>
                  </a:outerShdw>
                </a:effectLst>
              </a:rPr>
              <a:t>Technological Development</a:t>
            </a:r>
          </a:p>
        </p:txBody>
      </p:sp>
      <p:sp>
        <p:nvSpPr>
          <p:cNvPr id="204813" name="Freeform 13"/>
          <p:cNvSpPr>
            <a:spLocks/>
          </p:cNvSpPr>
          <p:nvPr/>
        </p:nvSpPr>
        <p:spPr bwMode="auto">
          <a:xfrm>
            <a:off x="1158875" y="3105150"/>
            <a:ext cx="7164388" cy="611188"/>
          </a:xfrm>
          <a:custGeom>
            <a:avLst/>
            <a:gdLst/>
            <a:ahLst/>
            <a:cxnLst>
              <a:cxn ang="0">
                <a:pos x="0" y="0"/>
              </a:cxn>
              <a:cxn ang="0">
                <a:pos x="0" y="384"/>
              </a:cxn>
              <a:cxn ang="0">
                <a:pos x="4512" y="384"/>
              </a:cxn>
              <a:cxn ang="0">
                <a:pos x="4128" y="0"/>
              </a:cxn>
              <a:cxn ang="0">
                <a:pos x="0" y="0"/>
              </a:cxn>
            </a:cxnLst>
            <a:rect l="0" t="0" r="r" b="b"/>
            <a:pathLst>
              <a:path w="4513" h="385">
                <a:moveTo>
                  <a:pt x="0" y="0"/>
                </a:moveTo>
                <a:lnTo>
                  <a:pt x="0" y="384"/>
                </a:lnTo>
                <a:lnTo>
                  <a:pt x="4512" y="384"/>
                </a:lnTo>
                <a:lnTo>
                  <a:pt x="4128" y="0"/>
                </a:lnTo>
                <a:lnTo>
                  <a:pt x="0" y="0"/>
                </a:lnTo>
              </a:path>
            </a:pathLst>
          </a:custGeom>
          <a:solidFill>
            <a:srgbClr val="009999"/>
          </a:solidFill>
          <a:ln w="12700" cap="rnd" cmpd="sng">
            <a:solidFill>
              <a:schemeClr val="tx1"/>
            </a:solidFill>
            <a:prstDash val="solid"/>
            <a:round/>
            <a:headEnd type="none" w="med" len="med"/>
            <a:tailEnd type="none" w="med" len="med"/>
          </a:ln>
          <a:effectLst>
            <a:outerShdw dist="53882" dir="2700000" algn="ctr" rotWithShape="0">
              <a:srgbClr val="919191"/>
            </a:outerShdw>
          </a:effectLst>
        </p:spPr>
        <p:txBody>
          <a:bodyPr/>
          <a:lstStyle/>
          <a:p>
            <a:pPr>
              <a:defRPr/>
            </a:pPr>
            <a:endParaRPr lang="en-US" dirty="0"/>
          </a:p>
        </p:txBody>
      </p:sp>
      <p:sp>
        <p:nvSpPr>
          <p:cNvPr id="204814" name="Rectangle 14"/>
          <p:cNvSpPr>
            <a:spLocks noChangeArrowheads="1"/>
          </p:cNvSpPr>
          <p:nvPr/>
        </p:nvSpPr>
        <p:spPr bwMode="auto">
          <a:xfrm>
            <a:off x="1589088" y="3171825"/>
            <a:ext cx="2400300" cy="520700"/>
          </a:xfrm>
          <a:prstGeom prst="rect">
            <a:avLst/>
          </a:prstGeom>
          <a:noFill/>
          <a:ln w="12700">
            <a:noFill/>
            <a:miter lim="800000"/>
            <a:headEnd/>
            <a:tailEnd/>
          </a:ln>
          <a:effectLst/>
        </p:spPr>
        <p:txBody>
          <a:bodyPr wrap="none" lIns="90488" tIns="44450" rIns="90488" bIns="44450">
            <a:spAutoFit/>
          </a:bodyPr>
          <a:lstStyle/>
          <a:p>
            <a:pPr algn="ctr">
              <a:defRPr/>
            </a:pPr>
            <a:r>
              <a:rPr lang="en-US" sz="2800" b="1" dirty="0">
                <a:solidFill>
                  <a:srgbClr val="CC0066"/>
                </a:solidFill>
                <a:effectLst>
                  <a:outerShdw blurRad="38100" dist="38100" dir="2700000" algn="tl">
                    <a:srgbClr val="000000"/>
                  </a:outerShdw>
                </a:effectLst>
              </a:rPr>
              <a:t>Procurement</a:t>
            </a:r>
          </a:p>
        </p:txBody>
      </p:sp>
      <p:sp>
        <p:nvSpPr>
          <p:cNvPr id="204815" name="Rectangle 15"/>
          <p:cNvSpPr>
            <a:spLocks noChangeArrowheads="1"/>
          </p:cNvSpPr>
          <p:nvPr/>
        </p:nvSpPr>
        <p:spPr bwMode="auto">
          <a:xfrm>
            <a:off x="1158875" y="3746500"/>
            <a:ext cx="1270000" cy="2565400"/>
          </a:xfrm>
          <a:prstGeom prst="rect">
            <a:avLst/>
          </a:prstGeom>
          <a:solidFill>
            <a:srgbClr val="009999"/>
          </a:solidFill>
          <a:ln w="12700">
            <a:solidFill>
              <a:schemeClr val="tx1"/>
            </a:solidFill>
            <a:miter lim="800000"/>
            <a:headEnd/>
            <a:tailEnd/>
          </a:ln>
          <a:effectLst>
            <a:outerShdw dist="40161" dir="1106097" algn="ctr" rotWithShape="0">
              <a:srgbClr val="919191"/>
            </a:outerShdw>
          </a:effectLst>
        </p:spPr>
        <p:txBody>
          <a:bodyPr wrap="none" anchor="ctr"/>
          <a:lstStyle/>
          <a:p>
            <a:pPr>
              <a:defRPr/>
            </a:pPr>
            <a:endParaRPr lang="en-US" dirty="0"/>
          </a:p>
        </p:txBody>
      </p:sp>
      <p:sp>
        <p:nvSpPr>
          <p:cNvPr id="204816" name="Rectangle 16"/>
          <p:cNvSpPr>
            <a:spLocks noChangeArrowheads="1"/>
          </p:cNvSpPr>
          <p:nvPr/>
        </p:nvSpPr>
        <p:spPr bwMode="auto">
          <a:xfrm>
            <a:off x="2454275" y="3746500"/>
            <a:ext cx="1270000" cy="2565400"/>
          </a:xfrm>
          <a:prstGeom prst="rect">
            <a:avLst/>
          </a:prstGeom>
          <a:solidFill>
            <a:srgbClr val="009999"/>
          </a:solidFill>
          <a:ln w="12700">
            <a:solidFill>
              <a:schemeClr val="tx1"/>
            </a:solidFill>
            <a:miter lim="800000"/>
            <a:headEnd/>
            <a:tailEnd/>
          </a:ln>
          <a:effectLst>
            <a:outerShdw dist="40161" dir="1106097" algn="ctr" rotWithShape="0">
              <a:srgbClr val="919191"/>
            </a:outerShdw>
          </a:effectLst>
        </p:spPr>
        <p:txBody>
          <a:bodyPr wrap="none" anchor="ctr"/>
          <a:lstStyle/>
          <a:p>
            <a:pPr>
              <a:defRPr/>
            </a:pPr>
            <a:endParaRPr lang="en-US" dirty="0"/>
          </a:p>
        </p:txBody>
      </p:sp>
      <p:sp>
        <p:nvSpPr>
          <p:cNvPr id="204817" name="Rectangle 17"/>
          <p:cNvSpPr>
            <a:spLocks noChangeArrowheads="1"/>
          </p:cNvSpPr>
          <p:nvPr/>
        </p:nvSpPr>
        <p:spPr bwMode="auto">
          <a:xfrm>
            <a:off x="3749675" y="3746500"/>
            <a:ext cx="1270000" cy="2565400"/>
          </a:xfrm>
          <a:prstGeom prst="rect">
            <a:avLst/>
          </a:prstGeom>
          <a:solidFill>
            <a:srgbClr val="009999"/>
          </a:solidFill>
          <a:ln w="12700">
            <a:solidFill>
              <a:schemeClr val="tx1"/>
            </a:solidFill>
            <a:miter lim="800000"/>
            <a:headEnd/>
            <a:tailEnd/>
          </a:ln>
          <a:effectLst>
            <a:outerShdw dist="40161" dir="1106097" algn="ctr" rotWithShape="0">
              <a:srgbClr val="919191"/>
            </a:outerShdw>
          </a:effectLst>
        </p:spPr>
        <p:txBody>
          <a:bodyPr wrap="none" anchor="ctr"/>
          <a:lstStyle/>
          <a:p>
            <a:pPr>
              <a:defRPr/>
            </a:pPr>
            <a:endParaRPr lang="en-US" dirty="0"/>
          </a:p>
        </p:txBody>
      </p:sp>
      <p:sp>
        <p:nvSpPr>
          <p:cNvPr id="204818" name="Freeform 18"/>
          <p:cNvSpPr>
            <a:spLocks/>
          </p:cNvSpPr>
          <p:nvPr/>
        </p:nvSpPr>
        <p:spPr bwMode="auto">
          <a:xfrm>
            <a:off x="6327775" y="3733800"/>
            <a:ext cx="1982788" cy="1982788"/>
          </a:xfrm>
          <a:custGeom>
            <a:avLst/>
            <a:gdLst/>
            <a:ahLst/>
            <a:cxnLst>
              <a:cxn ang="0">
                <a:pos x="0" y="0"/>
              </a:cxn>
              <a:cxn ang="0">
                <a:pos x="0" y="1248"/>
              </a:cxn>
              <a:cxn ang="0">
                <a:pos x="1248" y="0"/>
              </a:cxn>
              <a:cxn ang="0">
                <a:pos x="0" y="0"/>
              </a:cxn>
            </a:cxnLst>
            <a:rect l="0" t="0" r="r" b="b"/>
            <a:pathLst>
              <a:path w="1249" h="1249">
                <a:moveTo>
                  <a:pt x="0" y="0"/>
                </a:moveTo>
                <a:lnTo>
                  <a:pt x="0" y="1248"/>
                </a:lnTo>
                <a:lnTo>
                  <a:pt x="1248" y="0"/>
                </a:lnTo>
                <a:lnTo>
                  <a:pt x="0" y="0"/>
                </a:lnTo>
              </a:path>
            </a:pathLst>
          </a:custGeom>
          <a:solidFill>
            <a:srgbClr val="009999"/>
          </a:solidFill>
          <a:ln w="12700" cap="rnd" cmpd="sng">
            <a:solidFill>
              <a:schemeClr val="tx1"/>
            </a:solidFill>
            <a:prstDash val="solid"/>
            <a:round/>
            <a:headEnd type="none" w="med" len="med"/>
            <a:tailEnd type="none" w="med" len="med"/>
          </a:ln>
          <a:effectLst>
            <a:outerShdw dist="40161" dir="1106097" algn="ctr" rotWithShape="0">
              <a:srgbClr val="919191"/>
            </a:outerShdw>
          </a:effectLst>
        </p:spPr>
        <p:txBody>
          <a:bodyPr/>
          <a:lstStyle/>
          <a:p>
            <a:pPr>
              <a:defRPr/>
            </a:pPr>
            <a:endParaRPr lang="en-US" dirty="0"/>
          </a:p>
        </p:txBody>
      </p:sp>
      <p:sp>
        <p:nvSpPr>
          <p:cNvPr id="204819" name="Rectangle 19"/>
          <p:cNvSpPr>
            <a:spLocks noChangeArrowheads="1"/>
          </p:cNvSpPr>
          <p:nvPr/>
        </p:nvSpPr>
        <p:spPr bwMode="auto">
          <a:xfrm rot="16200000">
            <a:off x="933450" y="4541838"/>
            <a:ext cx="1762125" cy="952500"/>
          </a:xfrm>
          <a:prstGeom prst="rect">
            <a:avLst/>
          </a:prstGeom>
          <a:noFill/>
          <a:ln w="12700">
            <a:noFill/>
            <a:miter lim="800000"/>
            <a:headEnd/>
            <a:tailEnd/>
          </a:ln>
          <a:effectLst/>
        </p:spPr>
        <p:txBody>
          <a:bodyPr wrap="none" lIns="90488" tIns="44450" rIns="90488" bIns="44450">
            <a:spAutoFit/>
          </a:bodyPr>
          <a:lstStyle/>
          <a:p>
            <a:pPr algn="ctr">
              <a:defRPr/>
            </a:pPr>
            <a:r>
              <a:rPr lang="en-US" sz="2800" b="1" dirty="0">
                <a:solidFill>
                  <a:srgbClr val="CC0066"/>
                </a:solidFill>
                <a:effectLst>
                  <a:outerShdw blurRad="38100" dist="38100" dir="2700000" algn="tl">
                    <a:srgbClr val="000000"/>
                  </a:outerShdw>
                </a:effectLst>
              </a:rPr>
              <a:t>Inbound </a:t>
            </a:r>
          </a:p>
          <a:p>
            <a:pPr algn="ctr">
              <a:defRPr/>
            </a:pPr>
            <a:r>
              <a:rPr lang="en-US" sz="2800" b="1" dirty="0">
                <a:solidFill>
                  <a:srgbClr val="CC0066"/>
                </a:solidFill>
                <a:effectLst>
                  <a:outerShdw blurRad="38100" dist="38100" dir="2700000" algn="tl">
                    <a:srgbClr val="000000"/>
                  </a:outerShdw>
                </a:effectLst>
              </a:rPr>
              <a:t>Logistics</a:t>
            </a:r>
          </a:p>
        </p:txBody>
      </p:sp>
      <p:sp>
        <p:nvSpPr>
          <p:cNvPr id="204820" name="Rectangle 20"/>
          <p:cNvSpPr>
            <a:spLocks noChangeArrowheads="1"/>
          </p:cNvSpPr>
          <p:nvPr/>
        </p:nvSpPr>
        <p:spPr bwMode="auto">
          <a:xfrm rot="16200000">
            <a:off x="2094706" y="4764882"/>
            <a:ext cx="2079625" cy="519112"/>
          </a:xfrm>
          <a:prstGeom prst="rect">
            <a:avLst/>
          </a:prstGeom>
          <a:noFill/>
          <a:ln w="12700">
            <a:noFill/>
            <a:miter lim="800000"/>
            <a:headEnd/>
            <a:tailEnd/>
          </a:ln>
          <a:effectLst/>
        </p:spPr>
        <p:txBody>
          <a:bodyPr wrap="none" lIns="90488" tIns="44450" rIns="90488" bIns="44450">
            <a:spAutoFit/>
          </a:bodyPr>
          <a:lstStyle/>
          <a:p>
            <a:pPr>
              <a:defRPr/>
            </a:pPr>
            <a:r>
              <a:rPr lang="en-US" sz="2800" b="1" dirty="0">
                <a:solidFill>
                  <a:srgbClr val="CC0066"/>
                </a:solidFill>
                <a:effectLst>
                  <a:outerShdw blurRad="38100" dist="38100" dir="2700000" algn="tl">
                    <a:srgbClr val="000000"/>
                  </a:outerShdw>
                </a:effectLst>
              </a:rPr>
              <a:t>Operations</a:t>
            </a:r>
          </a:p>
        </p:txBody>
      </p:sp>
      <p:sp>
        <p:nvSpPr>
          <p:cNvPr id="204821" name="Freeform 21"/>
          <p:cNvSpPr>
            <a:spLocks/>
          </p:cNvSpPr>
          <p:nvPr/>
        </p:nvSpPr>
        <p:spPr bwMode="auto">
          <a:xfrm>
            <a:off x="5029200" y="3746500"/>
            <a:ext cx="1284288" cy="2579688"/>
          </a:xfrm>
          <a:custGeom>
            <a:avLst/>
            <a:gdLst/>
            <a:ahLst/>
            <a:cxnLst>
              <a:cxn ang="0">
                <a:pos x="0" y="0"/>
              </a:cxn>
              <a:cxn ang="0">
                <a:pos x="0" y="1624"/>
              </a:cxn>
              <a:cxn ang="0">
                <a:pos x="428" y="1624"/>
              </a:cxn>
              <a:cxn ang="0">
                <a:pos x="808" y="1242"/>
              </a:cxn>
              <a:cxn ang="0">
                <a:pos x="808" y="0"/>
              </a:cxn>
              <a:cxn ang="0">
                <a:pos x="0" y="0"/>
              </a:cxn>
            </a:cxnLst>
            <a:rect l="0" t="0" r="r" b="b"/>
            <a:pathLst>
              <a:path w="809" h="1625">
                <a:moveTo>
                  <a:pt x="0" y="0"/>
                </a:moveTo>
                <a:lnTo>
                  <a:pt x="0" y="1624"/>
                </a:lnTo>
                <a:lnTo>
                  <a:pt x="428" y="1624"/>
                </a:lnTo>
                <a:lnTo>
                  <a:pt x="808" y="1242"/>
                </a:lnTo>
                <a:lnTo>
                  <a:pt x="808" y="0"/>
                </a:lnTo>
                <a:lnTo>
                  <a:pt x="0" y="0"/>
                </a:lnTo>
              </a:path>
            </a:pathLst>
          </a:custGeom>
          <a:solidFill>
            <a:srgbClr val="009999"/>
          </a:solidFill>
          <a:ln w="12700" cap="rnd" cmpd="sng">
            <a:solidFill>
              <a:schemeClr val="tx1"/>
            </a:solidFill>
            <a:prstDash val="solid"/>
            <a:round/>
            <a:headEnd type="none" w="med" len="med"/>
            <a:tailEnd type="none" w="med" len="med"/>
          </a:ln>
          <a:effectLst>
            <a:outerShdw dist="40161" dir="1106097" algn="ctr" rotWithShape="0">
              <a:srgbClr val="919191"/>
            </a:outerShdw>
          </a:effectLst>
        </p:spPr>
        <p:txBody>
          <a:bodyPr/>
          <a:lstStyle/>
          <a:p>
            <a:pPr>
              <a:defRPr/>
            </a:pPr>
            <a:endParaRPr lang="en-US" dirty="0"/>
          </a:p>
        </p:txBody>
      </p:sp>
      <p:sp>
        <p:nvSpPr>
          <p:cNvPr id="204822" name="Rectangle 22"/>
          <p:cNvSpPr>
            <a:spLocks noChangeArrowheads="1"/>
          </p:cNvSpPr>
          <p:nvPr/>
        </p:nvSpPr>
        <p:spPr bwMode="auto">
          <a:xfrm rot="16200000">
            <a:off x="3386138" y="4541838"/>
            <a:ext cx="1898650" cy="952500"/>
          </a:xfrm>
          <a:prstGeom prst="rect">
            <a:avLst/>
          </a:prstGeom>
          <a:noFill/>
          <a:ln w="12700">
            <a:noFill/>
            <a:miter lim="800000"/>
            <a:headEnd/>
            <a:tailEnd/>
          </a:ln>
          <a:effectLst/>
        </p:spPr>
        <p:txBody>
          <a:bodyPr wrap="none" lIns="90488" tIns="44450" rIns="90488" bIns="44450">
            <a:spAutoFit/>
          </a:bodyPr>
          <a:lstStyle/>
          <a:p>
            <a:pPr>
              <a:defRPr/>
            </a:pPr>
            <a:r>
              <a:rPr lang="en-US" sz="2800" b="1" dirty="0">
                <a:solidFill>
                  <a:srgbClr val="CC0066"/>
                </a:solidFill>
                <a:effectLst>
                  <a:outerShdw blurRad="38100" dist="38100" dir="2700000" algn="tl">
                    <a:srgbClr val="000000"/>
                  </a:outerShdw>
                </a:effectLst>
              </a:rPr>
              <a:t>Outbound</a:t>
            </a:r>
          </a:p>
          <a:p>
            <a:pPr>
              <a:defRPr/>
            </a:pPr>
            <a:r>
              <a:rPr lang="en-US" sz="2800" b="1" dirty="0">
                <a:solidFill>
                  <a:srgbClr val="CC0066"/>
                </a:solidFill>
                <a:effectLst>
                  <a:outerShdw blurRad="38100" dist="38100" dir="2700000" algn="tl">
                    <a:srgbClr val="000000"/>
                  </a:outerShdw>
                </a:effectLst>
              </a:rPr>
              <a:t>Logistics</a:t>
            </a:r>
          </a:p>
        </p:txBody>
      </p:sp>
      <p:sp>
        <p:nvSpPr>
          <p:cNvPr id="204823" name="Rectangle 23"/>
          <p:cNvSpPr>
            <a:spLocks noChangeArrowheads="1"/>
          </p:cNvSpPr>
          <p:nvPr/>
        </p:nvSpPr>
        <p:spPr bwMode="auto">
          <a:xfrm rot="16200000">
            <a:off x="4603750" y="4535488"/>
            <a:ext cx="1981200" cy="952500"/>
          </a:xfrm>
          <a:prstGeom prst="rect">
            <a:avLst/>
          </a:prstGeom>
          <a:noFill/>
          <a:ln w="12700">
            <a:noFill/>
            <a:miter lim="800000"/>
            <a:headEnd/>
            <a:tailEnd/>
          </a:ln>
          <a:effectLst/>
        </p:spPr>
        <p:txBody>
          <a:bodyPr wrap="none" lIns="90488" tIns="44450" rIns="90488" bIns="44450">
            <a:spAutoFit/>
          </a:bodyPr>
          <a:lstStyle/>
          <a:p>
            <a:pPr algn="ctr">
              <a:defRPr/>
            </a:pPr>
            <a:r>
              <a:rPr lang="en-US" sz="2800" b="1" dirty="0">
                <a:solidFill>
                  <a:srgbClr val="CC0066"/>
                </a:solidFill>
                <a:effectLst>
                  <a:outerShdw blurRad="38100" dist="38100" dir="2700000" algn="tl">
                    <a:srgbClr val="000000"/>
                  </a:outerShdw>
                </a:effectLst>
              </a:rPr>
              <a:t>Marketing </a:t>
            </a:r>
          </a:p>
          <a:p>
            <a:pPr algn="ctr">
              <a:defRPr/>
            </a:pPr>
            <a:r>
              <a:rPr lang="en-US" sz="2800" b="1" dirty="0">
                <a:solidFill>
                  <a:srgbClr val="CC0066"/>
                </a:solidFill>
                <a:effectLst>
                  <a:outerShdw blurRad="38100" dist="38100" dir="2700000" algn="tl">
                    <a:srgbClr val="000000"/>
                  </a:outerShdw>
                </a:effectLst>
              </a:rPr>
              <a:t>&amp; Sales</a:t>
            </a:r>
          </a:p>
        </p:txBody>
      </p:sp>
      <p:sp>
        <p:nvSpPr>
          <p:cNvPr id="204824" name="Rectangle 24"/>
          <p:cNvSpPr>
            <a:spLocks noChangeArrowheads="1"/>
          </p:cNvSpPr>
          <p:nvPr/>
        </p:nvSpPr>
        <p:spPr bwMode="auto">
          <a:xfrm rot="16200000">
            <a:off x="5970588" y="4286250"/>
            <a:ext cx="1462087" cy="519113"/>
          </a:xfrm>
          <a:prstGeom prst="rect">
            <a:avLst/>
          </a:prstGeom>
          <a:noFill/>
          <a:ln w="12700">
            <a:noFill/>
            <a:miter lim="800000"/>
            <a:headEnd/>
            <a:tailEnd/>
          </a:ln>
          <a:effectLst/>
        </p:spPr>
        <p:txBody>
          <a:bodyPr wrap="none" lIns="90488" tIns="44450" rIns="90488" bIns="44450">
            <a:spAutoFit/>
          </a:bodyPr>
          <a:lstStyle/>
          <a:p>
            <a:pPr>
              <a:defRPr/>
            </a:pPr>
            <a:r>
              <a:rPr lang="en-US" sz="2800" b="1" dirty="0">
                <a:solidFill>
                  <a:srgbClr val="CC0066"/>
                </a:solidFill>
                <a:effectLst>
                  <a:outerShdw blurRad="38100" dist="38100" dir="2700000" algn="tl">
                    <a:srgbClr val="000000"/>
                  </a:outerShdw>
                </a:effectLst>
              </a:rPr>
              <a:t>Service</a:t>
            </a:r>
          </a:p>
        </p:txBody>
      </p:sp>
      <p:sp>
        <p:nvSpPr>
          <p:cNvPr id="22551" name="Freeform 25"/>
          <p:cNvSpPr>
            <a:spLocks/>
          </p:cNvSpPr>
          <p:nvPr/>
        </p:nvSpPr>
        <p:spPr bwMode="auto">
          <a:xfrm>
            <a:off x="1158875" y="1752600"/>
            <a:ext cx="5868988" cy="687388"/>
          </a:xfrm>
          <a:custGeom>
            <a:avLst/>
            <a:gdLst>
              <a:gd name="T0" fmla="*/ 0 w 3697"/>
              <a:gd name="T1" fmla="*/ 0 h 433"/>
              <a:gd name="T2" fmla="*/ 0 w 3697"/>
              <a:gd name="T3" fmla="*/ 2147483647 h 433"/>
              <a:gd name="T4" fmla="*/ 2147483647 w 3697"/>
              <a:gd name="T5" fmla="*/ 2147483647 h 433"/>
              <a:gd name="T6" fmla="*/ 2147483647 w 3697"/>
              <a:gd name="T7" fmla="*/ 0 h 433"/>
              <a:gd name="T8" fmla="*/ 0 w 3697"/>
              <a:gd name="T9" fmla="*/ 0 h 433"/>
              <a:gd name="T10" fmla="*/ 0 60000 65536"/>
              <a:gd name="T11" fmla="*/ 0 60000 65536"/>
              <a:gd name="T12" fmla="*/ 0 60000 65536"/>
              <a:gd name="T13" fmla="*/ 0 60000 65536"/>
              <a:gd name="T14" fmla="*/ 0 60000 65536"/>
              <a:gd name="T15" fmla="*/ 0 w 3697"/>
              <a:gd name="T16" fmla="*/ 0 h 433"/>
              <a:gd name="T17" fmla="*/ 3697 w 3697"/>
              <a:gd name="T18" fmla="*/ 433 h 433"/>
            </a:gdLst>
            <a:ahLst/>
            <a:cxnLst>
              <a:cxn ang="T10">
                <a:pos x="T0" y="T1"/>
              </a:cxn>
              <a:cxn ang="T11">
                <a:pos x="T2" y="T3"/>
              </a:cxn>
              <a:cxn ang="T12">
                <a:pos x="T4" y="T5"/>
              </a:cxn>
              <a:cxn ang="T13">
                <a:pos x="T6" y="T7"/>
              </a:cxn>
              <a:cxn ang="T14">
                <a:pos x="T8" y="T9"/>
              </a:cxn>
            </a:cxnLst>
            <a:rect l="T15" t="T16" r="T17" b="T18"/>
            <a:pathLst>
              <a:path w="3697" h="433">
                <a:moveTo>
                  <a:pt x="0" y="0"/>
                </a:moveTo>
                <a:lnTo>
                  <a:pt x="0" y="432"/>
                </a:lnTo>
                <a:lnTo>
                  <a:pt x="3696" y="432"/>
                </a:lnTo>
                <a:lnTo>
                  <a:pt x="3264" y="0"/>
                </a:lnTo>
                <a:lnTo>
                  <a:pt x="0" y="0"/>
                </a:lnTo>
              </a:path>
            </a:pathLst>
          </a:custGeom>
          <a:solidFill>
            <a:srgbClr val="009999"/>
          </a:solidFill>
          <a:ln w="25400" cap="rnd">
            <a:solidFill>
              <a:schemeClr val="tx1"/>
            </a:solidFill>
            <a:round/>
            <a:headEnd/>
            <a:tailEnd/>
          </a:ln>
        </p:spPr>
        <p:txBody>
          <a:bodyPr/>
          <a:lstStyle/>
          <a:p>
            <a:endParaRPr lang="en-US" dirty="0"/>
          </a:p>
        </p:txBody>
      </p:sp>
      <p:sp>
        <p:nvSpPr>
          <p:cNvPr id="204826" name="Rectangle 26"/>
          <p:cNvSpPr>
            <a:spLocks noChangeArrowheads="1"/>
          </p:cNvSpPr>
          <p:nvPr/>
        </p:nvSpPr>
        <p:spPr bwMode="auto">
          <a:xfrm>
            <a:off x="1143000" y="1838325"/>
            <a:ext cx="5438775" cy="520700"/>
          </a:xfrm>
          <a:prstGeom prst="rect">
            <a:avLst/>
          </a:prstGeom>
          <a:noFill/>
          <a:ln w="12700">
            <a:noFill/>
            <a:miter lim="800000"/>
            <a:headEnd/>
            <a:tailEnd/>
          </a:ln>
          <a:effectLst/>
        </p:spPr>
        <p:txBody>
          <a:bodyPr wrap="none" lIns="90488" tIns="44450" rIns="90488" bIns="44450">
            <a:spAutoFit/>
          </a:bodyPr>
          <a:lstStyle/>
          <a:p>
            <a:pPr algn="ctr">
              <a:defRPr/>
            </a:pPr>
            <a:r>
              <a:rPr lang="en-US" sz="2800" b="1" dirty="0">
                <a:solidFill>
                  <a:srgbClr val="000066"/>
                </a:solidFill>
                <a:effectLst>
                  <a:outerShdw blurRad="38100" dist="38100" dir="2700000" algn="tl">
                    <a:srgbClr val="000000"/>
                  </a:outerShdw>
                </a:effectLst>
              </a:rPr>
              <a:t>Human Resource Management</a:t>
            </a:r>
          </a:p>
        </p:txBody>
      </p:sp>
      <p:sp>
        <p:nvSpPr>
          <p:cNvPr id="22553" name="Freeform 27"/>
          <p:cNvSpPr>
            <a:spLocks/>
          </p:cNvSpPr>
          <p:nvPr/>
        </p:nvSpPr>
        <p:spPr bwMode="auto">
          <a:xfrm>
            <a:off x="5718175" y="1143000"/>
            <a:ext cx="3278188" cy="5183188"/>
          </a:xfrm>
          <a:custGeom>
            <a:avLst/>
            <a:gdLst>
              <a:gd name="T0" fmla="*/ 0 w 2065"/>
              <a:gd name="T1" fmla="*/ 0 h 3265"/>
              <a:gd name="T2" fmla="*/ 2147483647 w 2065"/>
              <a:gd name="T3" fmla="*/ 0 h 3265"/>
              <a:gd name="T4" fmla="*/ 2147483647 w 2065"/>
              <a:gd name="T5" fmla="*/ 2147483647 h 3265"/>
              <a:gd name="T6" fmla="*/ 2147483647 w 2065"/>
              <a:gd name="T7" fmla="*/ 2147483647 h 3265"/>
              <a:gd name="T8" fmla="*/ 0 w 2065"/>
              <a:gd name="T9" fmla="*/ 2147483647 h 3265"/>
              <a:gd name="T10" fmla="*/ 2147483647 w 2065"/>
              <a:gd name="T11" fmla="*/ 2147483647 h 3265"/>
              <a:gd name="T12" fmla="*/ 0 w 2065"/>
              <a:gd name="T13" fmla="*/ 0 h 3265"/>
              <a:gd name="T14" fmla="*/ 0 60000 65536"/>
              <a:gd name="T15" fmla="*/ 0 60000 65536"/>
              <a:gd name="T16" fmla="*/ 0 60000 65536"/>
              <a:gd name="T17" fmla="*/ 0 60000 65536"/>
              <a:gd name="T18" fmla="*/ 0 60000 65536"/>
              <a:gd name="T19" fmla="*/ 0 60000 65536"/>
              <a:gd name="T20" fmla="*/ 0 60000 65536"/>
              <a:gd name="T21" fmla="*/ 0 w 2065"/>
              <a:gd name="T22" fmla="*/ 0 h 3265"/>
              <a:gd name="T23" fmla="*/ 2065 w 2065"/>
              <a:gd name="T24" fmla="*/ 3265 h 3265"/>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065" h="3265">
                <a:moveTo>
                  <a:pt x="0" y="0"/>
                </a:moveTo>
                <a:lnTo>
                  <a:pt x="432" y="0"/>
                </a:lnTo>
                <a:lnTo>
                  <a:pt x="2064" y="1632"/>
                </a:lnTo>
                <a:lnTo>
                  <a:pt x="432" y="3264"/>
                </a:lnTo>
                <a:lnTo>
                  <a:pt x="0" y="3264"/>
                </a:lnTo>
                <a:lnTo>
                  <a:pt x="1632" y="1632"/>
                </a:lnTo>
                <a:lnTo>
                  <a:pt x="0" y="0"/>
                </a:lnTo>
              </a:path>
            </a:pathLst>
          </a:custGeom>
          <a:solidFill>
            <a:srgbClr val="009999"/>
          </a:solidFill>
          <a:ln w="25400" cap="rnd">
            <a:solidFill>
              <a:schemeClr val="tx1"/>
            </a:solidFill>
            <a:round/>
            <a:headEnd/>
            <a:tailEnd/>
          </a:ln>
        </p:spPr>
        <p:txBody>
          <a:bodyPr/>
          <a:lstStyle/>
          <a:p>
            <a:endParaRPr lang="en-US" dirty="0"/>
          </a:p>
        </p:txBody>
      </p:sp>
      <p:sp>
        <p:nvSpPr>
          <p:cNvPr id="204828" name="Rectangle 28"/>
          <p:cNvSpPr>
            <a:spLocks noChangeArrowheads="1"/>
          </p:cNvSpPr>
          <p:nvPr/>
        </p:nvSpPr>
        <p:spPr bwMode="auto">
          <a:xfrm>
            <a:off x="522288" y="0"/>
            <a:ext cx="8166100" cy="698500"/>
          </a:xfrm>
          <a:prstGeom prst="rect">
            <a:avLst/>
          </a:prstGeom>
          <a:noFill/>
          <a:ln w="12700">
            <a:noFill/>
            <a:miter lim="800000"/>
            <a:headEnd/>
            <a:tailEnd/>
          </a:ln>
          <a:effectLst>
            <a:outerShdw dist="17961" dir="2700000" algn="ctr" rotWithShape="0">
              <a:schemeClr val="bg2"/>
            </a:outerShdw>
          </a:effectLst>
        </p:spPr>
        <p:txBody>
          <a:bodyPr lIns="90488" tIns="44450" rIns="90488" bIns="44450">
            <a:spAutoFit/>
          </a:bodyPr>
          <a:lstStyle/>
          <a:p>
            <a:pPr algn="ctr">
              <a:defRPr/>
            </a:pPr>
            <a:r>
              <a:rPr lang="en-US" sz="4000" b="1" dirty="0">
                <a:solidFill>
                  <a:srgbClr val="CC0066"/>
                </a:solidFill>
              </a:rPr>
              <a:t>Value Chain Analysis</a:t>
            </a:r>
          </a:p>
        </p:txBody>
      </p:sp>
      <p:sp>
        <p:nvSpPr>
          <p:cNvPr id="22555" name="Rectangle 29"/>
          <p:cNvSpPr>
            <a:spLocks noChangeArrowheads="1"/>
          </p:cNvSpPr>
          <p:nvPr/>
        </p:nvSpPr>
        <p:spPr bwMode="auto">
          <a:xfrm>
            <a:off x="433388" y="536575"/>
            <a:ext cx="8455025" cy="366713"/>
          </a:xfrm>
          <a:prstGeom prst="rect">
            <a:avLst/>
          </a:prstGeom>
          <a:noFill/>
          <a:ln w="12700">
            <a:noFill/>
            <a:miter lim="800000"/>
            <a:headEnd/>
            <a:tailEnd/>
          </a:ln>
        </p:spPr>
        <p:txBody>
          <a:bodyPr lIns="90488" tIns="44450" rIns="90488" bIns="44450">
            <a:spAutoFit/>
          </a:bodyPr>
          <a:lstStyle/>
          <a:p>
            <a:pPr algn="ctr"/>
            <a:r>
              <a:rPr lang="en-US" b="1" dirty="0">
                <a:solidFill>
                  <a:srgbClr val="000066"/>
                </a:solidFill>
              </a:rPr>
              <a:t>Identifying Resources and Capabilities That Can Add Value</a:t>
            </a:r>
          </a:p>
        </p:txBody>
      </p:sp>
    </p:spTree>
  </p:cSld>
  <p:clrMapOvr>
    <a:masterClrMapping/>
  </p:clrMapOvr>
  <p:transition/>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1026"/>
          <p:cNvSpPr>
            <a:spLocks noChangeArrowheads="1"/>
          </p:cNvSpPr>
          <p:nvPr/>
        </p:nvSpPr>
        <p:spPr bwMode="auto">
          <a:xfrm>
            <a:off x="122238" y="2089150"/>
            <a:ext cx="1096962" cy="582613"/>
          </a:xfrm>
          <a:prstGeom prst="rect">
            <a:avLst/>
          </a:prstGeom>
          <a:noFill/>
          <a:ln w="12700">
            <a:noFill/>
            <a:miter lim="800000"/>
            <a:headEnd/>
            <a:tailEnd/>
          </a:ln>
        </p:spPr>
        <p:txBody>
          <a:bodyPr wrap="none" lIns="90488" tIns="44450" rIns="90488" bIns="44450">
            <a:spAutoFit/>
          </a:bodyPr>
          <a:lstStyle/>
          <a:p>
            <a:pPr algn="ctr"/>
            <a:r>
              <a:rPr lang="en-US" sz="1600" b="1" dirty="0">
                <a:solidFill>
                  <a:srgbClr val="000066"/>
                </a:solidFill>
              </a:rPr>
              <a:t>Support</a:t>
            </a:r>
          </a:p>
          <a:p>
            <a:pPr algn="ctr"/>
            <a:r>
              <a:rPr lang="en-US" sz="1600" b="1" dirty="0">
                <a:solidFill>
                  <a:srgbClr val="000066"/>
                </a:solidFill>
              </a:rPr>
              <a:t>Activities</a:t>
            </a:r>
          </a:p>
        </p:txBody>
      </p:sp>
      <p:sp>
        <p:nvSpPr>
          <p:cNvPr id="23555" name="Line 1027"/>
          <p:cNvSpPr>
            <a:spLocks noChangeShapeType="1"/>
          </p:cNvSpPr>
          <p:nvPr/>
        </p:nvSpPr>
        <p:spPr bwMode="auto">
          <a:xfrm>
            <a:off x="688975" y="1249363"/>
            <a:ext cx="0" cy="782637"/>
          </a:xfrm>
          <a:prstGeom prst="line">
            <a:avLst/>
          </a:prstGeom>
          <a:noFill/>
          <a:ln w="12700">
            <a:solidFill>
              <a:schemeClr val="tx1"/>
            </a:solidFill>
            <a:round/>
            <a:headEnd type="triangle" w="med" len="med"/>
            <a:tailEnd/>
          </a:ln>
        </p:spPr>
        <p:txBody>
          <a:bodyPr wrap="none" anchor="ctr"/>
          <a:lstStyle/>
          <a:p>
            <a:endParaRPr lang="en-US" dirty="0"/>
          </a:p>
        </p:txBody>
      </p:sp>
      <p:sp>
        <p:nvSpPr>
          <p:cNvPr id="23556" name="Line 1028"/>
          <p:cNvSpPr>
            <a:spLocks noChangeShapeType="1"/>
          </p:cNvSpPr>
          <p:nvPr/>
        </p:nvSpPr>
        <p:spPr bwMode="auto">
          <a:xfrm flipV="1">
            <a:off x="688975" y="2743200"/>
            <a:ext cx="0" cy="884238"/>
          </a:xfrm>
          <a:prstGeom prst="line">
            <a:avLst/>
          </a:prstGeom>
          <a:noFill/>
          <a:ln w="12700">
            <a:solidFill>
              <a:schemeClr val="tx1"/>
            </a:solidFill>
            <a:round/>
            <a:headEnd type="triangle" w="med" len="med"/>
            <a:tailEnd/>
          </a:ln>
        </p:spPr>
        <p:txBody>
          <a:bodyPr wrap="none" anchor="ctr"/>
          <a:lstStyle/>
          <a:p>
            <a:endParaRPr lang="en-US" dirty="0"/>
          </a:p>
        </p:txBody>
      </p:sp>
      <p:sp>
        <p:nvSpPr>
          <p:cNvPr id="23557" name="Rectangle 1029"/>
          <p:cNvSpPr>
            <a:spLocks noChangeArrowheads="1"/>
          </p:cNvSpPr>
          <p:nvPr/>
        </p:nvSpPr>
        <p:spPr bwMode="auto">
          <a:xfrm>
            <a:off x="2562225" y="6392863"/>
            <a:ext cx="1911350" cy="336550"/>
          </a:xfrm>
          <a:prstGeom prst="rect">
            <a:avLst/>
          </a:prstGeom>
          <a:noFill/>
          <a:ln w="12700">
            <a:noFill/>
            <a:miter lim="800000"/>
            <a:headEnd/>
            <a:tailEnd/>
          </a:ln>
        </p:spPr>
        <p:txBody>
          <a:bodyPr wrap="none" lIns="90488" tIns="44450" rIns="90488" bIns="44450">
            <a:spAutoFit/>
          </a:bodyPr>
          <a:lstStyle/>
          <a:p>
            <a:pPr algn="ctr"/>
            <a:r>
              <a:rPr lang="en-US" sz="1600" b="1" dirty="0">
                <a:solidFill>
                  <a:srgbClr val="000066"/>
                </a:solidFill>
              </a:rPr>
              <a:t>Primary Activities</a:t>
            </a:r>
          </a:p>
        </p:txBody>
      </p:sp>
      <p:sp>
        <p:nvSpPr>
          <p:cNvPr id="23558" name="Line 1030"/>
          <p:cNvSpPr>
            <a:spLocks noChangeShapeType="1"/>
          </p:cNvSpPr>
          <p:nvPr/>
        </p:nvSpPr>
        <p:spPr bwMode="auto">
          <a:xfrm>
            <a:off x="1252538" y="6589713"/>
            <a:ext cx="1239837" cy="0"/>
          </a:xfrm>
          <a:prstGeom prst="line">
            <a:avLst/>
          </a:prstGeom>
          <a:noFill/>
          <a:ln w="12700">
            <a:solidFill>
              <a:schemeClr val="tx1"/>
            </a:solidFill>
            <a:round/>
            <a:headEnd type="triangle" w="med" len="med"/>
            <a:tailEnd/>
          </a:ln>
        </p:spPr>
        <p:txBody>
          <a:bodyPr wrap="none" anchor="ctr"/>
          <a:lstStyle/>
          <a:p>
            <a:endParaRPr lang="en-US" dirty="0"/>
          </a:p>
        </p:txBody>
      </p:sp>
      <p:sp>
        <p:nvSpPr>
          <p:cNvPr id="23559" name="Line 1031"/>
          <p:cNvSpPr>
            <a:spLocks noChangeShapeType="1"/>
          </p:cNvSpPr>
          <p:nvPr/>
        </p:nvSpPr>
        <p:spPr bwMode="auto">
          <a:xfrm flipH="1">
            <a:off x="4706938" y="6589713"/>
            <a:ext cx="1341437" cy="0"/>
          </a:xfrm>
          <a:prstGeom prst="line">
            <a:avLst/>
          </a:prstGeom>
          <a:noFill/>
          <a:ln w="12700">
            <a:solidFill>
              <a:schemeClr val="tx1"/>
            </a:solidFill>
            <a:round/>
            <a:headEnd type="triangle" w="med" len="med"/>
            <a:tailEnd/>
          </a:ln>
        </p:spPr>
        <p:txBody>
          <a:bodyPr wrap="none" anchor="ctr"/>
          <a:lstStyle/>
          <a:p>
            <a:endParaRPr lang="en-US" dirty="0"/>
          </a:p>
        </p:txBody>
      </p:sp>
      <p:sp>
        <p:nvSpPr>
          <p:cNvPr id="23560" name="Freeform 1033"/>
          <p:cNvSpPr>
            <a:spLocks/>
          </p:cNvSpPr>
          <p:nvPr/>
        </p:nvSpPr>
        <p:spPr bwMode="auto">
          <a:xfrm>
            <a:off x="1158875" y="1143000"/>
            <a:ext cx="5183188" cy="611188"/>
          </a:xfrm>
          <a:custGeom>
            <a:avLst/>
            <a:gdLst>
              <a:gd name="T0" fmla="*/ 0 w 3265"/>
              <a:gd name="T1" fmla="*/ 0 h 385"/>
              <a:gd name="T2" fmla="*/ 0 w 3265"/>
              <a:gd name="T3" fmla="*/ 2147483647 h 385"/>
              <a:gd name="T4" fmla="*/ 2147483647 w 3265"/>
              <a:gd name="T5" fmla="*/ 2147483647 h 385"/>
              <a:gd name="T6" fmla="*/ 2147483647 w 3265"/>
              <a:gd name="T7" fmla="*/ 0 h 385"/>
              <a:gd name="T8" fmla="*/ 0 w 3265"/>
              <a:gd name="T9" fmla="*/ 0 h 385"/>
              <a:gd name="T10" fmla="*/ 0 60000 65536"/>
              <a:gd name="T11" fmla="*/ 0 60000 65536"/>
              <a:gd name="T12" fmla="*/ 0 60000 65536"/>
              <a:gd name="T13" fmla="*/ 0 60000 65536"/>
              <a:gd name="T14" fmla="*/ 0 60000 65536"/>
              <a:gd name="T15" fmla="*/ 0 w 3265"/>
              <a:gd name="T16" fmla="*/ 0 h 385"/>
              <a:gd name="T17" fmla="*/ 3265 w 3265"/>
              <a:gd name="T18" fmla="*/ 385 h 385"/>
            </a:gdLst>
            <a:ahLst/>
            <a:cxnLst>
              <a:cxn ang="T10">
                <a:pos x="T0" y="T1"/>
              </a:cxn>
              <a:cxn ang="T11">
                <a:pos x="T2" y="T3"/>
              </a:cxn>
              <a:cxn ang="T12">
                <a:pos x="T4" y="T5"/>
              </a:cxn>
              <a:cxn ang="T13">
                <a:pos x="T6" y="T7"/>
              </a:cxn>
              <a:cxn ang="T14">
                <a:pos x="T8" y="T9"/>
              </a:cxn>
            </a:cxnLst>
            <a:rect l="T15" t="T16" r="T17" b="T18"/>
            <a:pathLst>
              <a:path w="3265" h="385">
                <a:moveTo>
                  <a:pt x="0" y="0"/>
                </a:moveTo>
                <a:lnTo>
                  <a:pt x="0" y="384"/>
                </a:lnTo>
                <a:lnTo>
                  <a:pt x="3264" y="384"/>
                </a:lnTo>
                <a:lnTo>
                  <a:pt x="2880" y="0"/>
                </a:lnTo>
                <a:lnTo>
                  <a:pt x="0" y="0"/>
                </a:lnTo>
              </a:path>
            </a:pathLst>
          </a:custGeom>
          <a:solidFill>
            <a:srgbClr val="009999"/>
          </a:solidFill>
          <a:ln w="25400" cap="rnd">
            <a:solidFill>
              <a:schemeClr val="tx1"/>
            </a:solidFill>
            <a:round/>
            <a:headEnd/>
            <a:tailEnd/>
          </a:ln>
        </p:spPr>
        <p:txBody>
          <a:bodyPr/>
          <a:lstStyle/>
          <a:p>
            <a:endParaRPr lang="en-US" dirty="0"/>
          </a:p>
        </p:txBody>
      </p:sp>
      <p:sp>
        <p:nvSpPr>
          <p:cNvPr id="206858" name="Freeform 1034"/>
          <p:cNvSpPr>
            <a:spLocks/>
          </p:cNvSpPr>
          <p:nvPr/>
        </p:nvSpPr>
        <p:spPr bwMode="auto">
          <a:xfrm>
            <a:off x="1158875" y="2400300"/>
            <a:ext cx="6554788" cy="687388"/>
          </a:xfrm>
          <a:custGeom>
            <a:avLst/>
            <a:gdLst/>
            <a:ahLst/>
            <a:cxnLst>
              <a:cxn ang="0">
                <a:pos x="0" y="0"/>
              </a:cxn>
              <a:cxn ang="0">
                <a:pos x="0" y="432"/>
              </a:cxn>
              <a:cxn ang="0">
                <a:pos x="4128" y="432"/>
              </a:cxn>
              <a:cxn ang="0">
                <a:pos x="3696" y="0"/>
              </a:cxn>
              <a:cxn ang="0">
                <a:pos x="0" y="0"/>
              </a:cxn>
            </a:cxnLst>
            <a:rect l="0" t="0" r="r" b="b"/>
            <a:pathLst>
              <a:path w="4129" h="433">
                <a:moveTo>
                  <a:pt x="0" y="0"/>
                </a:moveTo>
                <a:lnTo>
                  <a:pt x="0" y="432"/>
                </a:lnTo>
                <a:lnTo>
                  <a:pt x="4128" y="432"/>
                </a:lnTo>
                <a:lnTo>
                  <a:pt x="3696" y="0"/>
                </a:lnTo>
                <a:lnTo>
                  <a:pt x="0" y="0"/>
                </a:lnTo>
              </a:path>
            </a:pathLst>
          </a:custGeom>
          <a:solidFill>
            <a:srgbClr val="009999"/>
          </a:solidFill>
          <a:ln w="12700" cap="rnd" cmpd="sng">
            <a:noFill/>
            <a:prstDash val="solid"/>
            <a:round/>
            <a:headEnd type="none" w="med" len="med"/>
            <a:tailEnd type="none" w="med" len="med"/>
          </a:ln>
          <a:effectLst>
            <a:outerShdw dist="53882" dir="2700000" algn="ctr" rotWithShape="0">
              <a:srgbClr val="919191"/>
            </a:outerShdw>
          </a:effectLst>
        </p:spPr>
        <p:txBody>
          <a:bodyPr/>
          <a:lstStyle/>
          <a:p>
            <a:pPr>
              <a:defRPr/>
            </a:pPr>
            <a:endParaRPr lang="en-US" dirty="0"/>
          </a:p>
        </p:txBody>
      </p:sp>
      <p:sp>
        <p:nvSpPr>
          <p:cNvPr id="206859" name="Rectangle 1035"/>
          <p:cNvSpPr>
            <a:spLocks noChangeArrowheads="1"/>
          </p:cNvSpPr>
          <p:nvPr/>
        </p:nvSpPr>
        <p:spPr bwMode="auto">
          <a:xfrm>
            <a:off x="1590675" y="2524125"/>
            <a:ext cx="4930775" cy="520700"/>
          </a:xfrm>
          <a:prstGeom prst="rect">
            <a:avLst/>
          </a:prstGeom>
          <a:noFill/>
          <a:ln w="12700">
            <a:noFill/>
            <a:miter lim="800000"/>
            <a:headEnd/>
            <a:tailEnd/>
          </a:ln>
          <a:effectLst/>
        </p:spPr>
        <p:txBody>
          <a:bodyPr wrap="none" lIns="90488" tIns="44450" rIns="90488" bIns="44450">
            <a:spAutoFit/>
          </a:bodyPr>
          <a:lstStyle/>
          <a:p>
            <a:pPr algn="ctr">
              <a:defRPr/>
            </a:pPr>
            <a:r>
              <a:rPr lang="en-US" sz="2800" b="1" dirty="0">
                <a:solidFill>
                  <a:srgbClr val="CC0066"/>
                </a:solidFill>
                <a:effectLst>
                  <a:outerShdw blurRad="38100" dist="38100" dir="2700000" algn="tl">
                    <a:srgbClr val="000000"/>
                  </a:outerShdw>
                </a:effectLst>
              </a:rPr>
              <a:t>Technological Development</a:t>
            </a:r>
          </a:p>
        </p:txBody>
      </p:sp>
      <p:sp>
        <p:nvSpPr>
          <p:cNvPr id="206860" name="Freeform 1036"/>
          <p:cNvSpPr>
            <a:spLocks/>
          </p:cNvSpPr>
          <p:nvPr/>
        </p:nvSpPr>
        <p:spPr bwMode="auto">
          <a:xfrm>
            <a:off x="1158875" y="1752600"/>
            <a:ext cx="5868988" cy="687388"/>
          </a:xfrm>
          <a:custGeom>
            <a:avLst/>
            <a:gdLst/>
            <a:ahLst/>
            <a:cxnLst>
              <a:cxn ang="0">
                <a:pos x="0" y="0"/>
              </a:cxn>
              <a:cxn ang="0">
                <a:pos x="0" y="432"/>
              </a:cxn>
              <a:cxn ang="0">
                <a:pos x="3696" y="432"/>
              </a:cxn>
              <a:cxn ang="0">
                <a:pos x="3264" y="0"/>
              </a:cxn>
              <a:cxn ang="0">
                <a:pos x="0" y="0"/>
              </a:cxn>
            </a:cxnLst>
            <a:rect l="0" t="0" r="r" b="b"/>
            <a:pathLst>
              <a:path w="3697" h="433">
                <a:moveTo>
                  <a:pt x="0" y="0"/>
                </a:moveTo>
                <a:lnTo>
                  <a:pt x="0" y="432"/>
                </a:lnTo>
                <a:lnTo>
                  <a:pt x="3696" y="432"/>
                </a:lnTo>
                <a:lnTo>
                  <a:pt x="3264" y="0"/>
                </a:lnTo>
                <a:lnTo>
                  <a:pt x="0" y="0"/>
                </a:lnTo>
              </a:path>
            </a:pathLst>
          </a:custGeom>
          <a:solidFill>
            <a:srgbClr val="009999"/>
          </a:solidFill>
          <a:ln w="12700" cap="rnd" cmpd="sng">
            <a:noFill/>
            <a:prstDash val="solid"/>
            <a:round/>
            <a:headEnd type="none" w="med" len="med"/>
            <a:tailEnd type="none" w="med" len="med"/>
          </a:ln>
          <a:effectLst>
            <a:outerShdw dist="53882" dir="2700000" algn="ctr" rotWithShape="0">
              <a:srgbClr val="919191"/>
            </a:outerShdw>
          </a:effectLst>
        </p:spPr>
        <p:txBody>
          <a:bodyPr/>
          <a:lstStyle/>
          <a:p>
            <a:pPr>
              <a:defRPr/>
            </a:pPr>
            <a:endParaRPr lang="en-US" dirty="0"/>
          </a:p>
        </p:txBody>
      </p:sp>
      <p:sp>
        <p:nvSpPr>
          <p:cNvPr id="206861" name="Rectangle 1037"/>
          <p:cNvSpPr>
            <a:spLocks noChangeArrowheads="1"/>
          </p:cNvSpPr>
          <p:nvPr/>
        </p:nvSpPr>
        <p:spPr bwMode="auto">
          <a:xfrm>
            <a:off x="1143000" y="1838325"/>
            <a:ext cx="5438775" cy="520700"/>
          </a:xfrm>
          <a:prstGeom prst="rect">
            <a:avLst/>
          </a:prstGeom>
          <a:noFill/>
          <a:ln w="12700">
            <a:noFill/>
            <a:miter lim="800000"/>
            <a:headEnd/>
            <a:tailEnd/>
          </a:ln>
          <a:effectLst/>
        </p:spPr>
        <p:txBody>
          <a:bodyPr wrap="none" lIns="90488" tIns="44450" rIns="90488" bIns="44450">
            <a:spAutoFit/>
          </a:bodyPr>
          <a:lstStyle/>
          <a:p>
            <a:pPr algn="ctr">
              <a:defRPr/>
            </a:pPr>
            <a:r>
              <a:rPr lang="en-US" sz="2800" b="1" dirty="0">
                <a:solidFill>
                  <a:srgbClr val="CC0066"/>
                </a:solidFill>
                <a:effectLst>
                  <a:outerShdw blurRad="38100" dist="38100" dir="2700000" algn="tl">
                    <a:srgbClr val="000000"/>
                  </a:outerShdw>
                </a:effectLst>
              </a:rPr>
              <a:t>Human Resource Management</a:t>
            </a:r>
          </a:p>
        </p:txBody>
      </p:sp>
      <p:sp>
        <p:nvSpPr>
          <p:cNvPr id="206862" name="Freeform 1038"/>
          <p:cNvSpPr>
            <a:spLocks/>
          </p:cNvSpPr>
          <p:nvPr/>
        </p:nvSpPr>
        <p:spPr bwMode="auto">
          <a:xfrm>
            <a:off x="1158875" y="3105150"/>
            <a:ext cx="7164388" cy="611188"/>
          </a:xfrm>
          <a:custGeom>
            <a:avLst/>
            <a:gdLst/>
            <a:ahLst/>
            <a:cxnLst>
              <a:cxn ang="0">
                <a:pos x="0" y="0"/>
              </a:cxn>
              <a:cxn ang="0">
                <a:pos x="0" y="384"/>
              </a:cxn>
              <a:cxn ang="0">
                <a:pos x="4512" y="384"/>
              </a:cxn>
              <a:cxn ang="0">
                <a:pos x="4128" y="0"/>
              </a:cxn>
              <a:cxn ang="0">
                <a:pos x="0" y="0"/>
              </a:cxn>
            </a:cxnLst>
            <a:rect l="0" t="0" r="r" b="b"/>
            <a:pathLst>
              <a:path w="4513" h="385">
                <a:moveTo>
                  <a:pt x="0" y="0"/>
                </a:moveTo>
                <a:lnTo>
                  <a:pt x="0" y="384"/>
                </a:lnTo>
                <a:lnTo>
                  <a:pt x="4512" y="384"/>
                </a:lnTo>
                <a:lnTo>
                  <a:pt x="4128" y="0"/>
                </a:lnTo>
                <a:lnTo>
                  <a:pt x="0" y="0"/>
                </a:lnTo>
              </a:path>
            </a:pathLst>
          </a:custGeom>
          <a:solidFill>
            <a:srgbClr val="009999"/>
          </a:solidFill>
          <a:ln w="12700" cap="rnd" cmpd="sng">
            <a:noFill/>
            <a:prstDash val="solid"/>
            <a:round/>
            <a:headEnd type="none" w="med" len="med"/>
            <a:tailEnd type="none" w="med" len="med"/>
          </a:ln>
          <a:effectLst>
            <a:outerShdw dist="53882" dir="2700000" algn="ctr" rotWithShape="0">
              <a:srgbClr val="919191"/>
            </a:outerShdw>
          </a:effectLst>
        </p:spPr>
        <p:txBody>
          <a:bodyPr/>
          <a:lstStyle/>
          <a:p>
            <a:pPr>
              <a:defRPr/>
            </a:pPr>
            <a:endParaRPr lang="en-US" dirty="0"/>
          </a:p>
        </p:txBody>
      </p:sp>
      <p:sp>
        <p:nvSpPr>
          <p:cNvPr id="206863" name="Rectangle 1039"/>
          <p:cNvSpPr>
            <a:spLocks noChangeArrowheads="1"/>
          </p:cNvSpPr>
          <p:nvPr/>
        </p:nvSpPr>
        <p:spPr bwMode="auto">
          <a:xfrm>
            <a:off x="1589088" y="1190625"/>
            <a:ext cx="3398837" cy="520700"/>
          </a:xfrm>
          <a:prstGeom prst="rect">
            <a:avLst/>
          </a:prstGeom>
          <a:noFill/>
          <a:ln w="12700">
            <a:noFill/>
            <a:miter lim="800000"/>
            <a:headEnd/>
            <a:tailEnd/>
          </a:ln>
          <a:effectLst/>
        </p:spPr>
        <p:txBody>
          <a:bodyPr wrap="none" lIns="90488" tIns="44450" rIns="90488" bIns="44450">
            <a:spAutoFit/>
          </a:bodyPr>
          <a:lstStyle/>
          <a:p>
            <a:pPr algn="ctr">
              <a:defRPr/>
            </a:pPr>
            <a:r>
              <a:rPr lang="en-US" sz="2800" b="1" dirty="0">
                <a:solidFill>
                  <a:srgbClr val="000066"/>
                </a:solidFill>
                <a:effectLst>
                  <a:outerShdw blurRad="38100" dist="38100" dir="2700000" algn="tl">
                    <a:srgbClr val="000000"/>
                  </a:outerShdw>
                </a:effectLst>
              </a:rPr>
              <a:t>Firm Infrastructure</a:t>
            </a:r>
          </a:p>
        </p:txBody>
      </p:sp>
      <p:sp>
        <p:nvSpPr>
          <p:cNvPr id="206864" name="Rectangle 1040"/>
          <p:cNvSpPr>
            <a:spLocks noChangeArrowheads="1"/>
          </p:cNvSpPr>
          <p:nvPr/>
        </p:nvSpPr>
        <p:spPr bwMode="auto">
          <a:xfrm>
            <a:off x="1589088" y="3171825"/>
            <a:ext cx="2400300" cy="520700"/>
          </a:xfrm>
          <a:prstGeom prst="rect">
            <a:avLst/>
          </a:prstGeom>
          <a:noFill/>
          <a:ln w="12700">
            <a:noFill/>
            <a:miter lim="800000"/>
            <a:headEnd/>
            <a:tailEnd/>
          </a:ln>
          <a:effectLst/>
        </p:spPr>
        <p:txBody>
          <a:bodyPr wrap="none" lIns="90488" tIns="44450" rIns="90488" bIns="44450">
            <a:spAutoFit/>
          </a:bodyPr>
          <a:lstStyle/>
          <a:p>
            <a:pPr algn="ctr">
              <a:defRPr/>
            </a:pPr>
            <a:r>
              <a:rPr lang="en-US" sz="2800" b="1" dirty="0">
                <a:solidFill>
                  <a:srgbClr val="CC0066"/>
                </a:solidFill>
                <a:effectLst>
                  <a:outerShdw blurRad="38100" dist="38100" dir="2700000" algn="tl">
                    <a:srgbClr val="000000"/>
                  </a:outerShdw>
                </a:effectLst>
              </a:rPr>
              <a:t>Procurement</a:t>
            </a:r>
          </a:p>
        </p:txBody>
      </p:sp>
      <p:sp>
        <p:nvSpPr>
          <p:cNvPr id="206865" name="Rectangle 1041"/>
          <p:cNvSpPr>
            <a:spLocks noChangeArrowheads="1"/>
          </p:cNvSpPr>
          <p:nvPr/>
        </p:nvSpPr>
        <p:spPr bwMode="auto">
          <a:xfrm>
            <a:off x="1158875" y="3746500"/>
            <a:ext cx="1270000" cy="2565400"/>
          </a:xfrm>
          <a:prstGeom prst="rect">
            <a:avLst/>
          </a:prstGeom>
          <a:solidFill>
            <a:srgbClr val="009999"/>
          </a:solidFill>
          <a:ln w="12700">
            <a:noFill/>
            <a:miter lim="800000"/>
            <a:headEnd/>
            <a:tailEnd/>
          </a:ln>
          <a:effectLst>
            <a:outerShdw dist="40161" dir="1106097" algn="ctr" rotWithShape="0">
              <a:srgbClr val="919191"/>
            </a:outerShdw>
          </a:effectLst>
        </p:spPr>
        <p:txBody>
          <a:bodyPr wrap="none" anchor="ctr"/>
          <a:lstStyle/>
          <a:p>
            <a:pPr>
              <a:defRPr/>
            </a:pPr>
            <a:endParaRPr lang="en-US" dirty="0"/>
          </a:p>
        </p:txBody>
      </p:sp>
      <p:sp>
        <p:nvSpPr>
          <p:cNvPr id="206866" name="Rectangle 1042"/>
          <p:cNvSpPr>
            <a:spLocks noChangeArrowheads="1"/>
          </p:cNvSpPr>
          <p:nvPr/>
        </p:nvSpPr>
        <p:spPr bwMode="auto">
          <a:xfrm>
            <a:off x="2454275" y="3746500"/>
            <a:ext cx="1270000" cy="2565400"/>
          </a:xfrm>
          <a:prstGeom prst="rect">
            <a:avLst/>
          </a:prstGeom>
          <a:solidFill>
            <a:srgbClr val="009999"/>
          </a:solidFill>
          <a:ln w="12700">
            <a:noFill/>
            <a:miter lim="800000"/>
            <a:headEnd/>
            <a:tailEnd/>
          </a:ln>
          <a:effectLst>
            <a:outerShdw dist="40161" dir="1106097" algn="ctr" rotWithShape="0">
              <a:srgbClr val="919191"/>
            </a:outerShdw>
          </a:effectLst>
        </p:spPr>
        <p:txBody>
          <a:bodyPr wrap="none" anchor="ctr"/>
          <a:lstStyle/>
          <a:p>
            <a:pPr>
              <a:defRPr/>
            </a:pPr>
            <a:endParaRPr lang="en-US" dirty="0"/>
          </a:p>
        </p:txBody>
      </p:sp>
      <p:sp>
        <p:nvSpPr>
          <p:cNvPr id="206867" name="Rectangle 1043"/>
          <p:cNvSpPr>
            <a:spLocks noChangeArrowheads="1"/>
          </p:cNvSpPr>
          <p:nvPr/>
        </p:nvSpPr>
        <p:spPr bwMode="auto">
          <a:xfrm>
            <a:off x="3749675" y="3746500"/>
            <a:ext cx="1270000" cy="2565400"/>
          </a:xfrm>
          <a:prstGeom prst="rect">
            <a:avLst/>
          </a:prstGeom>
          <a:solidFill>
            <a:srgbClr val="009999"/>
          </a:solidFill>
          <a:ln w="12700">
            <a:noFill/>
            <a:miter lim="800000"/>
            <a:headEnd/>
            <a:tailEnd/>
          </a:ln>
          <a:effectLst>
            <a:outerShdw dist="40161" dir="1106097" algn="ctr" rotWithShape="0">
              <a:srgbClr val="919191"/>
            </a:outerShdw>
          </a:effectLst>
        </p:spPr>
        <p:txBody>
          <a:bodyPr wrap="none" anchor="ctr"/>
          <a:lstStyle/>
          <a:p>
            <a:pPr>
              <a:defRPr/>
            </a:pPr>
            <a:endParaRPr lang="en-US" dirty="0"/>
          </a:p>
        </p:txBody>
      </p:sp>
      <p:sp>
        <p:nvSpPr>
          <p:cNvPr id="206868" name="Freeform 1044"/>
          <p:cNvSpPr>
            <a:spLocks/>
          </p:cNvSpPr>
          <p:nvPr/>
        </p:nvSpPr>
        <p:spPr bwMode="auto">
          <a:xfrm>
            <a:off x="6327775" y="3733800"/>
            <a:ext cx="1982788" cy="1982788"/>
          </a:xfrm>
          <a:custGeom>
            <a:avLst/>
            <a:gdLst/>
            <a:ahLst/>
            <a:cxnLst>
              <a:cxn ang="0">
                <a:pos x="0" y="0"/>
              </a:cxn>
              <a:cxn ang="0">
                <a:pos x="0" y="1248"/>
              </a:cxn>
              <a:cxn ang="0">
                <a:pos x="1248" y="0"/>
              </a:cxn>
              <a:cxn ang="0">
                <a:pos x="0" y="0"/>
              </a:cxn>
            </a:cxnLst>
            <a:rect l="0" t="0" r="r" b="b"/>
            <a:pathLst>
              <a:path w="1249" h="1249">
                <a:moveTo>
                  <a:pt x="0" y="0"/>
                </a:moveTo>
                <a:lnTo>
                  <a:pt x="0" y="1248"/>
                </a:lnTo>
                <a:lnTo>
                  <a:pt x="1248" y="0"/>
                </a:lnTo>
                <a:lnTo>
                  <a:pt x="0" y="0"/>
                </a:lnTo>
              </a:path>
            </a:pathLst>
          </a:custGeom>
          <a:solidFill>
            <a:srgbClr val="009999"/>
          </a:solidFill>
          <a:ln w="12700" cap="rnd" cmpd="sng">
            <a:noFill/>
            <a:prstDash val="solid"/>
            <a:round/>
            <a:headEnd type="none" w="med" len="med"/>
            <a:tailEnd type="none" w="med" len="med"/>
          </a:ln>
          <a:effectLst>
            <a:outerShdw dist="40161" dir="1106097" algn="ctr" rotWithShape="0">
              <a:srgbClr val="919191"/>
            </a:outerShdw>
          </a:effectLst>
        </p:spPr>
        <p:txBody>
          <a:bodyPr/>
          <a:lstStyle/>
          <a:p>
            <a:pPr>
              <a:defRPr/>
            </a:pPr>
            <a:endParaRPr lang="en-US" dirty="0"/>
          </a:p>
        </p:txBody>
      </p:sp>
      <p:sp>
        <p:nvSpPr>
          <p:cNvPr id="206869" name="Rectangle 1045"/>
          <p:cNvSpPr>
            <a:spLocks noChangeArrowheads="1"/>
          </p:cNvSpPr>
          <p:nvPr/>
        </p:nvSpPr>
        <p:spPr bwMode="auto">
          <a:xfrm rot="16200000">
            <a:off x="933450" y="4541838"/>
            <a:ext cx="1762125" cy="952500"/>
          </a:xfrm>
          <a:prstGeom prst="rect">
            <a:avLst/>
          </a:prstGeom>
          <a:noFill/>
          <a:ln w="12700">
            <a:noFill/>
            <a:miter lim="800000"/>
            <a:headEnd/>
            <a:tailEnd/>
          </a:ln>
          <a:effectLst/>
        </p:spPr>
        <p:txBody>
          <a:bodyPr wrap="none" lIns="90488" tIns="44450" rIns="90488" bIns="44450">
            <a:spAutoFit/>
          </a:bodyPr>
          <a:lstStyle/>
          <a:p>
            <a:pPr algn="ctr">
              <a:defRPr/>
            </a:pPr>
            <a:r>
              <a:rPr lang="en-US" sz="2800" b="1" dirty="0">
                <a:solidFill>
                  <a:srgbClr val="CC0066"/>
                </a:solidFill>
                <a:effectLst>
                  <a:outerShdw blurRad="38100" dist="38100" dir="2700000" algn="tl">
                    <a:srgbClr val="000000"/>
                  </a:outerShdw>
                </a:effectLst>
              </a:rPr>
              <a:t>Inbound </a:t>
            </a:r>
          </a:p>
          <a:p>
            <a:pPr algn="ctr">
              <a:defRPr/>
            </a:pPr>
            <a:r>
              <a:rPr lang="en-US" sz="2800" b="1" dirty="0">
                <a:solidFill>
                  <a:srgbClr val="CC0066"/>
                </a:solidFill>
                <a:effectLst>
                  <a:outerShdw blurRad="38100" dist="38100" dir="2700000" algn="tl">
                    <a:srgbClr val="000000"/>
                  </a:outerShdw>
                </a:effectLst>
              </a:rPr>
              <a:t>Logistics</a:t>
            </a:r>
          </a:p>
        </p:txBody>
      </p:sp>
      <p:sp>
        <p:nvSpPr>
          <p:cNvPr id="206870" name="Rectangle 1046"/>
          <p:cNvSpPr>
            <a:spLocks noChangeArrowheads="1"/>
          </p:cNvSpPr>
          <p:nvPr/>
        </p:nvSpPr>
        <p:spPr bwMode="auto">
          <a:xfrm rot="16200000">
            <a:off x="2094706" y="4764882"/>
            <a:ext cx="2079625" cy="519112"/>
          </a:xfrm>
          <a:prstGeom prst="rect">
            <a:avLst/>
          </a:prstGeom>
          <a:noFill/>
          <a:ln w="12700">
            <a:noFill/>
            <a:miter lim="800000"/>
            <a:headEnd/>
            <a:tailEnd/>
          </a:ln>
          <a:effectLst/>
        </p:spPr>
        <p:txBody>
          <a:bodyPr wrap="none" lIns="90488" tIns="44450" rIns="90488" bIns="44450">
            <a:spAutoFit/>
          </a:bodyPr>
          <a:lstStyle/>
          <a:p>
            <a:pPr>
              <a:defRPr/>
            </a:pPr>
            <a:r>
              <a:rPr lang="en-US" sz="2800" b="1" dirty="0">
                <a:solidFill>
                  <a:srgbClr val="CC0066"/>
                </a:solidFill>
                <a:effectLst>
                  <a:outerShdw blurRad="38100" dist="38100" dir="2700000" algn="tl">
                    <a:srgbClr val="000000"/>
                  </a:outerShdw>
                </a:effectLst>
              </a:rPr>
              <a:t>Operations</a:t>
            </a:r>
          </a:p>
        </p:txBody>
      </p:sp>
      <p:sp>
        <p:nvSpPr>
          <p:cNvPr id="206871" name="Freeform 1047"/>
          <p:cNvSpPr>
            <a:spLocks/>
          </p:cNvSpPr>
          <p:nvPr/>
        </p:nvSpPr>
        <p:spPr bwMode="auto">
          <a:xfrm>
            <a:off x="5029200" y="3746500"/>
            <a:ext cx="1284288" cy="2579688"/>
          </a:xfrm>
          <a:custGeom>
            <a:avLst/>
            <a:gdLst/>
            <a:ahLst/>
            <a:cxnLst>
              <a:cxn ang="0">
                <a:pos x="0" y="0"/>
              </a:cxn>
              <a:cxn ang="0">
                <a:pos x="0" y="1624"/>
              </a:cxn>
              <a:cxn ang="0">
                <a:pos x="428" y="1624"/>
              </a:cxn>
              <a:cxn ang="0">
                <a:pos x="808" y="1242"/>
              </a:cxn>
              <a:cxn ang="0">
                <a:pos x="808" y="0"/>
              </a:cxn>
              <a:cxn ang="0">
                <a:pos x="0" y="0"/>
              </a:cxn>
            </a:cxnLst>
            <a:rect l="0" t="0" r="r" b="b"/>
            <a:pathLst>
              <a:path w="809" h="1625">
                <a:moveTo>
                  <a:pt x="0" y="0"/>
                </a:moveTo>
                <a:lnTo>
                  <a:pt x="0" y="1624"/>
                </a:lnTo>
                <a:lnTo>
                  <a:pt x="428" y="1624"/>
                </a:lnTo>
                <a:lnTo>
                  <a:pt x="808" y="1242"/>
                </a:lnTo>
                <a:lnTo>
                  <a:pt x="808" y="0"/>
                </a:lnTo>
                <a:lnTo>
                  <a:pt x="0" y="0"/>
                </a:lnTo>
              </a:path>
            </a:pathLst>
          </a:custGeom>
          <a:solidFill>
            <a:srgbClr val="009999"/>
          </a:solidFill>
          <a:ln w="12700" cap="rnd" cmpd="sng">
            <a:noFill/>
            <a:prstDash val="solid"/>
            <a:round/>
            <a:headEnd type="none" w="med" len="med"/>
            <a:tailEnd type="none" w="med" len="med"/>
          </a:ln>
          <a:effectLst>
            <a:outerShdw dist="40161" dir="1106097" algn="ctr" rotWithShape="0">
              <a:srgbClr val="919191"/>
            </a:outerShdw>
          </a:effectLst>
        </p:spPr>
        <p:txBody>
          <a:bodyPr/>
          <a:lstStyle/>
          <a:p>
            <a:pPr>
              <a:defRPr/>
            </a:pPr>
            <a:endParaRPr lang="en-US" dirty="0"/>
          </a:p>
        </p:txBody>
      </p:sp>
      <p:sp>
        <p:nvSpPr>
          <p:cNvPr id="206872" name="Rectangle 1048"/>
          <p:cNvSpPr>
            <a:spLocks noChangeArrowheads="1"/>
          </p:cNvSpPr>
          <p:nvPr/>
        </p:nvSpPr>
        <p:spPr bwMode="auto">
          <a:xfrm rot="16200000">
            <a:off x="3386138" y="4541838"/>
            <a:ext cx="1898650" cy="952500"/>
          </a:xfrm>
          <a:prstGeom prst="rect">
            <a:avLst/>
          </a:prstGeom>
          <a:noFill/>
          <a:ln w="12700">
            <a:noFill/>
            <a:miter lim="800000"/>
            <a:headEnd/>
            <a:tailEnd/>
          </a:ln>
          <a:effectLst/>
        </p:spPr>
        <p:txBody>
          <a:bodyPr wrap="none" lIns="90488" tIns="44450" rIns="90488" bIns="44450">
            <a:spAutoFit/>
          </a:bodyPr>
          <a:lstStyle/>
          <a:p>
            <a:pPr>
              <a:defRPr/>
            </a:pPr>
            <a:r>
              <a:rPr lang="en-US" sz="2800" b="1" dirty="0">
                <a:solidFill>
                  <a:srgbClr val="CC0066"/>
                </a:solidFill>
                <a:effectLst>
                  <a:outerShdw blurRad="38100" dist="38100" dir="2700000" algn="tl">
                    <a:srgbClr val="000000"/>
                  </a:outerShdw>
                </a:effectLst>
              </a:rPr>
              <a:t>Outbound</a:t>
            </a:r>
          </a:p>
          <a:p>
            <a:pPr>
              <a:defRPr/>
            </a:pPr>
            <a:r>
              <a:rPr lang="en-US" sz="2800" b="1" dirty="0">
                <a:solidFill>
                  <a:srgbClr val="CC0066"/>
                </a:solidFill>
                <a:effectLst>
                  <a:outerShdw blurRad="38100" dist="38100" dir="2700000" algn="tl">
                    <a:srgbClr val="000000"/>
                  </a:outerShdw>
                </a:effectLst>
              </a:rPr>
              <a:t>Logistics</a:t>
            </a:r>
          </a:p>
        </p:txBody>
      </p:sp>
      <p:sp>
        <p:nvSpPr>
          <p:cNvPr id="206873" name="Rectangle 1049"/>
          <p:cNvSpPr>
            <a:spLocks noChangeArrowheads="1"/>
          </p:cNvSpPr>
          <p:nvPr/>
        </p:nvSpPr>
        <p:spPr bwMode="auto">
          <a:xfrm rot="16200000">
            <a:off x="4603750" y="4535488"/>
            <a:ext cx="1981200" cy="952500"/>
          </a:xfrm>
          <a:prstGeom prst="rect">
            <a:avLst/>
          </a:prstGeom>
          <a:noFill/>
          <a:ln w="12700">
            <a:noFill/>
            <a:miter lim="800000"/>
            <a:headEnd/>
            <a:tailEnd/>
          </a:ln>
          <a:effectLst/>
        </p:spPr>
        <p:txBody>
          <a:bodyPr wrap="none" lIns="90488" tIns="44450" rIns="90488" bIns="44450">
            <a:spAutoFit/>
          </a:bodyPr>
          <a:lstStyle/>
          <a:p>
            <a:pPr algn="ctr">
              <a:defRPr/>
            </a:pPr>
            <a:r>
              <a:rPr lang="en-US" sz="2800" b="1" dirty="0">
                <a:solidFill>
                  <a:srgbClr val="CC0066"/>
                </a:solidFill>
                <a:effectLst>
                  <a:outerShdw blurRad="38100" dist="38100" dir="2700000" algn="tl">
                    <a:srgbClr val="000000"/>
                  </a:outerShdw>
                </a:effectLst>
              </a:rPr>
              <a:t>Marketing </a:t>
            </a:r>
          </a:p>
          <a:p>
            <a:pPr algn="ctr">
              <a:defRPr/>
            </a:pPr>
            <a:r>
              <a:rPr lang="en-US" sz="2800" b="1" dirty="0">
                <a:solidFill>
                  <a:srgbClr val="CC0066"/>
                </a:solidFill>
                <a:effectLst>
                  <a:outerShdw blurRad="38100" dist="38100" dir="2700000" algn="tl">
                    <a:srgbClr val="000000"/>
                  </a:outerShdw>
                </a:effectLst>
              </a:rPr>
              <a:t>&amp; Sales</a:t>
            </a:r>
          </a:p>
        </p:txBody>
      </p:sp>
      <p:sp>
        <p:nvSpPr>
          <p:cNvPr id="206874" name="Rectangle 1050"/>
          <p:cNvSpPr>
            <a:spLocks noChangeArrowheads="1"/>
          </p:cNvSpPr>
          <p:nvPr/>
        </p:nvSpPr>
        <p:spPr bwMode="auto">
          <a:xfrm rot="16200000">
            <a:off x="5970588" y="4286250"/>
            <a:ext cx="1462087" cy="519113"/>
          </a:xfrm>
          <a:prstGeom prst="rect">
            <a:avLst/>
          </a:prstGeom>
          <a:noFill/>
          <a:ln w="12700">
            <a:noFill/>
            <a:miter lim="800000"/>
            <a:headEnd/>
            <a:tailEnd/>
          </a:ln>
          <a:effectLst/>
        </p:spPr>
        <p:txBody>
          <a:bodyPr wrap="none" lIns="90488" tIns="44450" rIns="90488" bIns="44450">
            <a:spAutoFit/>
          </a:bodyPr>
          <a:lstStyle/>
          <a:p>
            <a:pPr>
              <a:defRPr/>
            </a:pPr>
            <a:r>
              <a:rPr lang="en-US" sz="2800" b="1" dirty="0">
                <a:solidFill>
                  <a:srgbClr val="CC0066"/>
                </a:solidFill>
                <a:effectLst>
                  <a:outerShdw blurRad="38100" dist="38100" dir="2700000" algn="tl">
                    <a:srgbClr val="000000"/>
                  </a:outerShdw>
                </a:effectLst>
              </a:rPr>
              <a:t>Service</a:t>
            </a:r>
          </a:p>
        </p:txBody>
      </p:sp>
      <p:sp>
        <p:nvSpPr>
          <p:cNvPr id="23578" name="Freeform 1052"/>
          <p:cNvSpPr>
            <a:spLocks/>
          </p:cNvSpPr>
          <p:nvPr/>
        </p:nvSpPr>
        <p:spPr bwMode="auto">
          <a:xfrm>
            <a:off x="5718175" y="1143000"/>
            <a:ext cx="3278188" cy="5183188"/>
          </a:xfrm>
          <a:custGeom>
            <a:avLst/>
            <a:gdLst>
              <a:gd name="T0" fmla="*/ 0 w 2065"/>
              <a:gd name="T1" fmla="*/ 0 h 3265"/>
              <a:gd name="T2" fmla="*/ 2147483647 w 2065"/>
              <a:gd name="T3" fmla="*/ 0 h 3265"/>
              <a:gd name="T4" fmla="*/ 2147483647 w 2065"/>
              <a:gd name="T5" fmla="*/ 2147483647 h 3265"/>
              <a:gd name="T6" fmla="*/ 2147483647 w 2065"/>
              <a:gd name="T7" fmla="*/ 2147483647 h 3265"/>
              <a:gd name="T8" fmla="*/ 0 w 2065"/>
              <a:gd name="T9" fmla="*/ 2147483647 h 3265"/>
              <a:gd name="T10" fmla="*/ 2147483647 w 2065"/>
              <a:gd name="T11" fmla="*/ 2147483647 h 3265"/>
              <a:gd name="T12" fmla="*/ 0 w 2065"/>
              <a:gd name="T13" fmla="*/ 0 h 3265"/>
              <a:gd name="T14" fmla="*/ 0 60000 65536"/>
              <a:gd name="T15" fmla="*/ 0 60000 65536"/>
              <a:gd name="T16" fmla="*/ 0 60000 65536"/>
              <a:gd name="T17" fmla="*/ 0 60000 65536"/>
              <a:gd name="T18" fmla="*/ 0 60000 65536"/>
              <a:gd name="T19" fmla="*/ 0 60000 65536"/>
              <a:gd name="T20" fmla="*/ 0 60000 65536"/>
              <a:gd name="T21" fmla="*/ 0 w 2065"/>
              <a:gd name="T22" fmla="*/ 0 h 3265"/>
              <a:gd name="T23" fmla="*/ 2065 w 2065"/>
              <a:gd name="T24" fmla="*/ 3265 h 3265"/>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065" h="3265">
                <a:moveTo>
                  <a:pt x="0" y="0"/>
                </a:moveTo>
                <a:lnTo>
                  <a:pt x="432" y="0"/>
                </a:lnTo>
                <a:lnTo>
                  <a:pt x="2064" y="1632"/>
                </a:lnTo>
                <a:lnTo>
                  <a:pt x="432" y="3264"/>
                </a:lnTo>
                <a:lnTo>
                  <a:pt x="0" y="3264"/>
                </a:lnTo>
                <a:lnTo>
                  <a:pt x="1632" y="1632"/>
                </a:lnTo>
                <a:lnTo>
                  <a:pt x="0" y="0"/>
                </a:lnTo>
              </a:path>
            </a:pathLst>
          </a:custGeom>
          <a:solidFill>
            <a:srgbClr val="009999"/>
          </a:solidFill>
          <a:ln w="25400" cap="rnd">
            <a:solidFill>
              <a:schemeClr val="tx1"/>
            </a:solidFill>
            <a:round/>
            <a:headEnd/>
            <a:tailEnd/>
          </a:ln>
        </p:spPr>
        <p:txBody>
          <a:bodyPr/>
          <a:lstStyle/>
          <a:p>
            <a:endParaRPr lang="en-US" dirty="0"/>
          </a:p>
        </p:txBody>
      </p:sp>
      <p:sp>
        <p:nvSpPr>
          <p:cNvPr id="206877" name="Rectangle 1053"/>
          <p:cNvSpPr>
            <a:spLocks noChangeArrowheads="1"/>
          </p:cNvSpPr>
          <p:nvPr/>
        </p:nvSpPr>
        <p:spPr bwMode="auto">
          <a:xfrm>
            <a:off x="522288" y="0"/>
            <a:ext cx="8166100" cy="698500"/>
          </a:xfrm>
          <a:prstGeom prst="rect">
            <a:avLst/>
          </a:prstGeom>
          <a:noFill/>
          <a:ln w="12700">
            <a:noFill/>
            <a:miter lim="800000"/>
            <a:headEnd/>
            <a:tailEnd/>
          </a:ln>
          <a:effectLst>
            <a:outerShdw dist="17961" dir="2700000" algn="ctr" rotWithShape="0">
              <a:schemeClr val="bg2"/>
            </a:outerShdw>
          </a:effectLst>
        </p:spPr>
        <p:txBody>
          <a:bodyPr lIns="90488" tIns="44450" rIns="90488" bIns="44450">
            <a:spAutoFit/>
          </a:bodyPr>
          <a:lstStyle/>
          <a:p>
            <a:pPr algn="ctr">
              <a:defRPr/>
            </a:pPr>
            <a:r>
              <a:rPr lang="en-US" sz="4000" b="1" dirty="0">
                <a:solidFill>
                  <a:srgbClr val="CC0066"/>
                </a:solidFill>
              </a:rPr>
              <a:t>Value Chain Analysis</a:t>
            </a:r>
          </a:p>
        </p:txBody>
      </p:sp>
      <p:sp>
        <p:nvSpPr>
          <p:cNvPr id="23580" name="Rectangle 1054"/>
          <p:cNvSpPr>
            <a:spLocks noChangeArrowheads="1"/>
          </p:cNvSpPr>
          <p:nvPr/>
        </p:nvSpPr>
        <p:spPr bwMode="auto">
          <a:xfrm>
            <a:off x="433388" y="536575"/>
            <a:ext cx="8455025" cy="366713"/>
          </a:xfrm>
          <a:prstGeom prst="rect">
            <a:avLst/>
          </a:prstGeom>
          <a:noFill/>
          <a:ln w="12700">
            <a:noFill/>
            <a:miter lim="800000"/>
            <a:headEnd/>
            <a:tailEnd/>
          </a:ln>
        </p:spPr>
        <p:txBody>
          <a:bodyPr lIns="90488" tIns="44450" rIns="90488" bIns="44450">
            <a:spAutoFit/>
          </a:bodyPr>
          <a:lstStyle/>
          <a:p>
            <a:pPr algn="ctr"/>
            <a:r>
              <a:rPr lang="en-US" b="1" dirty="0">
                <a:solidFill>
                  <a:srgbClr val="000066"/>
                </a:solidFill>
              </a:rPr>
              <a:t>Identifying Resources and Capabilities That Can Add Value</a:t>
            </a:r>
          </a:p>
        </p:txBody>
      </p:sp>
    </p:spTree>
  </p:cSld>
  <p:clrMapOvr>
    <a:masterClrMapping/>
  </p:clrMapOvr>
  <p:transition/>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ChangeArrowheads="1"/>
          </p:cNvSpPr>
          <p:nvPr/>
        </p:nvSpPr>
        <p:spPr bwMode="auto">
          <a:xfrm>
            <a:off x="122238" y="2089150"/>
            <a:ext cx="1096962" cy="582613"/>
          </a:xfrm>
          <a:prstGeom prst="rect">
            <a:avLst/>
          </a:prstGeom>
          <a:noFill/>
          <a:ln w="12700">
            <a:noFill/>
            <a:miter lim="800000"/>
            <a:headEnd/>
            <a:tailEnd/>
          </a:ln>
        </p:spPr>
        <p:txBody>
          <a:bodyPr wrap="none" lIns="90488" tIns="44450" rIns="90488" bIns="44450">
            <a:spAutoFit/>
          </a:bodyPr>
          <a:lstStyle/>
          <a:p>
            <a:pPr algn="ctr"/>
            <a:r>
              <a:rPr lang="en-US" sz="1600" b="1" dirty="0">
                <a:solidFill>
                  <a:srgbClr val="000066"/>
                </a:solidFill>
              </a:rPr>
              <a:t>Support</a:t>
            </a:r>
          </a:p>
          <a:p>
            <a:pPr algn="ctr"/>
            <a:r>
              <a:rPr lang="en-US" sz="1600" b="1" dirty="0">
                <a:solidFill>
                  <a:srgbClr val="000066"/>
                </a:solidFill>
              </a:rPr>
              <a:t>Activities</a:t>
            </a:r>
          </a:p>
        </p:txBody>
      </p:sp>
      <p:sp>
        <p:nvSpPr>
          <p:cNvPr id="24579" name="Line 3"/>
          <p:cNvSpPr>
            <a:spLocks noChangeShapeType="1"/>
          </p:cNvSpPr>
          <p:nvPr/>
        </p:nvSpPr>
        <p:spPr bwMode="auto">
          <a:xfrm>
            <a:off x="688975" y="1249363"/>
            <a:ext cx="0" cy="782637"/>
          </a:xfrm>
          <a:prstGeom prst="line">
            <a:avLst/>
          </a:prstGeom>
          <a:noFill/>
          <a:ln w="12700">
            <a:solidFill>
              <a:schemeClr val="tx1"/>
            </a:solidFill>
            <a:round/>
            <a:headEnd type="triangle" w="med" len="med"/>
            <a:tailEnd/>
          </a:ln>
        </p:spPr>
        <p:txBody>
          <a:bodyPr wrap="none" anchor="ctr"/>
          <a:lstStyle/>
          <a:p>
            <a:endParaRPr lang="en-US" dirty="0"/>
          </a:p>
        </p:txBody>
      </p:sp>
      <p:sp>
        <p:nvSpPr>
          <p:cNvPr id="24580" name="Line 4"/>
          <p:cNvSpPr>
            <a:spLocks noChangeShapeType="1"/>
          </p:cNvSpPr>
          <p:nvPr/>
        </p:nvSpPr>
        <p:spPr bwMode="auto">
          <a:xfrm flipV="1">
            <a:off x="688975" y="2873375"/>
            <a:ext cx="0" cy="884238"/>
          </a:xfrm>
          <a:prstGeom prst="line">
            <a:avLst/>
          </a:prstGeom>
          <a:noFill/>
          <a:ln w="12700">
            <a:solidFill>
              <a:schemeClr val="tx1"/>
            </a:solidFill>
            <a:round/>
            <a:headEnd type="triangle" w="med" len="med"/>
            <a:tailEnd/>
          </a:ln>
        </p:spPr>
        <p:txBody>
          <a:bodyPr wrap="none" anchor="ctr"/>
          <a:lstStyle/>
          <a:p>
            <a:endParaRPr lang="en-US" dirty="0"/>
          </a:p>
        </p:txBody>
      </p:sp>
      <p:sp>
        <p:nvSpPr>
          <p:cNvPr id="24581" name="Rectangle 5"/>
          <p:cNvSpPr>
            <a:spLocks noChangeArrowheads="1"/>
          </p:cNvSpPr>
          <p:nvPr/>
        </p:nvSpPr>
        <p:spPr bwMode="auto">
          <a:xfrm>
            <a:off x="2562225" y="6392863"/>
            <a:ext cx="1911350" cy="336550"/>
          </a:xfrm>
          <a:prstGeom prst="rect">
            <a:avLst/>
          </a:prstGeom>
          <a:noFill/>
          <a:ln w="12700">
            <a:noFill/>
            <a:miter lim="800000"/>
            <a:headEnd/>
            <a:tailEnd/>
          </a:ln>
        </p:spPr>
        <p:txBody>
          <a:bodyPr wrap="none" lIns="90488" tIns="44450" rIns="90488" bIns="44450">
            <a:spAutoFit/>
          </a:bodyPr>
          <a:lstStyle/>
          <a:p>
            <a:pPr algn="ctr"/>
            <a:r>
              <a:rPr lang="en-US" sz="1600" b="1" dirty="0">
                <a:solidFill>
                  <a:srgbClr val="000066"/>
                </a:solidFill>
              </a:rPr>
              <a:t>Primary Activities</a:t>
            </a:r>
          </a:p>
        </p:txBody>
      </p:sp>
      <p:sp>
        <p:nvSpPr>
          <p:cNvPr id="24582" name="Line 6"/>
          <p:cNvSpPr>
            <a:spLocks noChangeShapeType="1"/>
          </p:cNvSpPr>
          <p:nvPr/>
        </p:nvSpPr>
        <p:spPr bwMode="auto">
          <a:xfrm>
            <a:off x="1252538" y="6589713"/>
            <a:ext cx="1239837" cy="0"/>
          </a:xfrm>
          <a:prstGeom prst="line">
            <a:avLst/>
          </a:prstGeom>
          <a:noFill/>
          <a:ln w="12700">
            <a:solidFill>
              <a:schemeClr val="tx1"/>
            </a:solidFill>
            <a:round/>
            <a:headEnd type="triangle" w="med" len="med"/>
            <a:tailEnd/>
          </a:ln>
        </p:spPr>
        <p:txBody>
          <a:bodyPr wrap="none" anchor="ctr"/>
          <a:lstStyle/>
          <a:p>
            <a:endParaRPr lang="en-US" dirty="0"/>
          </a:p>
        </p:txBody>
      </p:sp>
      <p:sp>
        <p:nvSpPr>
          <p:cNvPr id="24583" name="Line 7"/>
          <p:cNvSpPr>
            <a:spLocks noChangeShapeType="1"/>
          </p:cNvSpPr>
          <p:nvPr/>
        </p:nvSpPr>
        <p:spPr bwMode="auto">
          <a:xfrm flipH="1">
            <a:off x="4706938" y="6589713"/>
            <a:ext cx="1341437" cy="0"/>
          </a:xfrm>
          <a:prstGeom prst="line">
            <a:avLst/>
          </a:prstGeom>
          <a:noFill/>
          <a:ln w="12700">
            <a:solidFill>
              <a:schemeClr val="tx1"/>
            </a:solidFill>
            <a:round/>
            <a:headEnd type="triangle" w="med" len="med"/>
            <a:tailEnd/>
          </a:ln>
        </p:spPr>
        <p:txBody>
          <a:bodyPr wrap="none" anchor="ctr"/>
          <a:lstStyle/>
          <a:p>
            <a:endParaRPr lang="en-US" dirty="0"/>
          </a:p>
        </p:txBody>
      </p:sp>
      <p:sp>
        <p:nvSpPr>
          <p:cNvPr id="208905" name="Freeform 9"/>
          <p:cNvSpPr>
            <a:spLocks/>
          </p:cNvSpPr>
          <p:nvPr/>
        </p:nvSpPr>
        <p:spPr bwMode="auto">
          <a:xfrm>
            <a:off x="1158875" y="1143000"/>
            <a:ext cx="5183188" cy="611188"/>
          </a:xfrm>
          <a:custGeom>
            <a:avLst/>
            <a:gdLst/>
            <a:ahLst/>
            <a:cxnLst>
              <a:cxn ang="0">
                <a:pos x="0" y="0"/>
              </a:cxn>
              <a:cxn ang="0">
                <a:pos x="0" y="384"/>
              </a:cxn>
              <a:cxn ang="0">
                <a:pos x="3264" y="384"/>
              </a:cxn>
              <a:cxn ang="0">
                <a:pos x="2880" y="0"/>
              </a:cxn>
              <a:cxn ang="0">
                <a:pos x="0" y="0"/>
              </a:cxn>
            </a:cxnLst>
            <a:rect l="0" t="0" r="r" b="b"/>
            <a:pathLst>
              <a:path w="3265" h="385">
                <a:moveTo>
                  <a:pt x="0" y="0"/>
                </a:moveTo>
                <a:lnTo>
                  <a:pt x="0" y="384"/>
                </a:lnTo>
                <a:lnTo>
                  <a:pt x="3264" y="384"/>
                </a:lnTo>
                <a:lnTo>
                  <a:pt x="2880" y="0"/>
                </a:lnTo>
                <a:lnTo>
                  <a:pt x="0" y="0"/>
                </a:lnTo>
              </a:path>
            </a:pathLst>
          </a:custGeom>
          <a:solidFill>
            <a:srgbClr val="009999"/>
          </a:solidFill>
          <a:ln w="12700" cap="rnd" cmpd="sng">
            <a:noFill/>
            <a:prstDash val="solid"/>
            <a:round/>
            <a:headEnd type="none" w="med" len="med"/>
            <a:tailEnd type="none" w="med" len="med"/>
          </a:ln>
          <a:effectLst>
            <a:outerShdw dist="53882" dir="2700000" algn="ctr" rotWithShape="0">
              <a:srgbClr val="919191"/>
            </a:outerShdw>
          </a:effectLst>
        </p:spPr>
        <p:txBody>
          <a:bodyPr/>
          <a:lstStyle/>
          <a:p>
            <a:pPr>
              <a:defRPr/>
            </a:pPr>
            <a:endParaRPr lang="en-US" dirty="0"/>
          </a:p>
        </p:txBody>
      </p:sp>
      <p:sp>
        <p:nvSpPr>
          <p:cNvPr id="208906" name="Freeform 10"/>
          <p:cNvSpPr>
            <a:spLocks/>
          </p:cNvSpPr>
          <p:nvPr/>
        </p:nvSpPr>
        <p:spPr bwMode="auto">
          <a:xfrm>
            <a:off x="1158875" y="2409825"/>
            <a:ext cx="6554788" cy="687388"/>
          </a:xfrm>
          <a:custGeom>
            <a:avLst/>
            <a:gdLst/>
            <a:ahLst/>
            <a:cxnLst>
              <a:cxn ang="0">
                <a:pos x="0" y="0"/>
              </a:cxn>
              <a:cxn ang="0">
                <a:pos x="0" y="432"/>
              </a:cxn>
              <a:cxn ang="0">
                <a:pos x="4128" y="432"/>
              </a:cxn>
              <a:cxn ang="0">
                <a:pos x="3696" y="0"/>
              </a:cxn>
              <a:cxn ang="0">
                <a:pos x="0" y="0"/>
              </a:cxn>
            </a:cxnLst>
            <a:rect l="0" t="0" r="r" b="b"/>
            <a:pathLst>
              <a:path w="4129" h="433">
                <a:moveTo>
                  <a:pt x="0" y="0"/>
                </a:moveTo>
                <a:lnTo>
                  <a:pt x="0" y="432"/>
                </a:lnTo>
                <a:lnTo>
                  <a:pt x="4128" y="432"/>
                </a:lnTo>
                <a:lnTo>
                  <a:pt x="3696" y="0"/>
                </a:lnTo>
                <a:lnTo>
                  <a:pt x="0" y="0"/>
                </a:lnTo>
              </a:path>
            </a:pathLst>
          </a:custGeom>
          <a:solidFill>
            <a:srgbClr val="009999"/>
          </a:solidFill>
          <a:ln w="12700" cap="rnd" cmpd="sng">
            <a:noFill/>
            <a:prstDash val="solid"/>
            <a:round/>
            <a:headEnd type="none" w="med" len="med"/>
            <a:tailEnd type="none" w="med" len="med"/>
          </a:ln>
          <a:effectLst>
            <a:outerShdw dist="53882" dir="2700000" algn="ctr" rotWithShape="0">
              <a:srgbClr val="919191"/>
            </a:outerShdw>
          </a:effectLst>
        </p:spPr>
        <p:txBody>
          <a:bodyPr/>
          <a:lstStyle/>
          <a:p>
            <a:pPr>
              <a:defRPr/>
            </a:pPr>
            <a:endParaRPr lang="en-US" dirty="0"/>
          </a:p>
        </p:txBody>
      </p:sp>
      <p:sp>
        <p:nvSpPr>
          <p:cNvPr id="208907" name="Rectangle 11"/>
          <p:cNvSpPr>
            <a:spLocks noChangeArrowheads="1"/>
          </p:cNvSpPr>
          <p:nvPr/>
        </p:nvSpPr>
        <p:spPr bwMode="auto">
          <a:xfrm>
            <a:off x="1590675" y="2524125"/>
            <a:ext cx="4930775" cy="520700"/>
          </a:xfrm>
          <a:prstGeom prst="rect">
            <a:avLst/>
          </a:prstGeom>
          <a:noFill/>
          <a:ln w="12700">
            <a:noFill/>
            <a:miter lim="800000"/>
            <a:headEnd/>
            <a:tailEnd/>
          </a:ln>
          <a:effectLst/>
        </p:spPr>
        <p:txBody>
          <a:bodyPr wrap="none" lIns="90488" tIns="44450" rIns="90488" bIns="44450">
            <a:spAutoFit/>
          </a:bodyPr>
          <a:lstStyle/>
          <a:p>
            <a:pPr algn="ctr">
              <a:defRPr/>
            </a:pPr>
            <a:r>
              <a:rPr lang="en-US" sz="2800" b="1" dirty="0">
                <a:solidFill>
                  <a:srgbClr val="CC0066"/>
                </a:solidFill>
                <a:effectLst>
                  <a:outerShdw blurRad="38100" dist="38100" dir="2700000" algn="tl">
                    <a:srgbClr val="000000"/>
                  </a:outerShdw>
                </a:effectLst>
              </a:rPr>
              <a:t>Technological Development</a:t>
            </a:r>
          </a:p>
        </p:txBody>
      </p:sp>
      <p:sp>
        <p:nvSpPr>
          <p:cNvPr id="208908" name="Freeform 12"/>
          <p:cNvSpPr>
            <a:spLocks/>
          </p:cNvSpPr>
          <p:nvPr/>
        </p:nvSpPr>
        <p:spPr bwMode="auto">
          <a:xfrm>
            <a:off x="1158875" y="1766888"/>
            <a:ext cx="5868988" cy="687387"/>
          </a:xfrm>
          <a:custGeom>
            <a:avLst/>
            <a:gdLst/>
            <a:ahLst/>
            <a:cxnLst>
              <a:cxn ang="0">
                <a:pos x="0" y="0"/>
              </a:cxn>
              <a:cxn ang="0">
                <a:pos x="0" y="432"/>
              </a:cxn>
              <a:cxn ang="0">
                <a:pos x="3696" y="432"/>
              </a:cxn>
              <a:cxn ang="0">
                <a:pos x="3264" y="0"/>
              </a:cxn>
              <a:cxn ang="0">
                <a:pos x="0" y="0"/>
              </a:cxn>
            </a:cxnLst>
            <a:rect l="0" t="0" r="r" b="b"/>
            <a:pathLst>
              <a:path w="3697" h="433">
                <a:moveTo>
                  <a:pt x="0" y="0"/>
                </a:moveTo>
                <a:lnTo>
                  <a:pt x="0" y="432"/>
                </a:lnTo>
                <a:lnTo>
                  <a:pt x="3696" y="432"/>
                </a:lnTo>
                <a:lnTo>
                  <a:pt x="3264" y="0"/>
                </a:lnTo>
                <a:lnTo>
                  <a:pt x="0" y="0"/>
                </a:lnTo>
              </a:path>
            </a:pathLst>
          </a:custGeom>
          <a:solidFill>
            <a:srgbClr val="009999"/>
          </a:solidFill>
          <a:ln w="12700" cap="rnd" cmpd="sng">
            <a:noFill/>
            <a:prstDash val="solid"/>
            <a:round/>
            <a:headEnd type="none" w="med" len="med"/>
            <a:tailEnd type="none" w="med" len="med"/>
          </a:ln>
          <a:effectLst>
            <a:outerShdw dist="53882" dir="2700000" algn="ctr" rotWithShape="0">
              <a:srgbClr val="919191"/>
            </a:outerShdw>
          </a:effectLst>
        </p:spPr>
        <p:txBody>
          <a:bodyPr/>
          <a:lstStyle/>
          <a:p>
            <a:pPr>
              <a:defRPr/>
            </a:pPr>
            <a:endParaRPr lang="en-US" dirty="0"/>
          </a:p>
        </p:txBody>
      </p:sp>
      <p:sp>
        <p:nvSpPr>
          <p:cNvPr id="208909" name="Rectangle 13"/>
          <p:cNvSpPr>
            <a:spLocks noChangeArrowheads="1"/>
          </p:cNvSpPr>
          <p:nvPr/>
        </p:nvSpPr>
        <p:spPr bwMode="auto">
          <a:xfrm>
            <a:off x="1589088" y="1838325"/>
            <a:ext cx="5438775" cy="520700"/>
          </a:xfrm>
          <a:prstGeom prst="rect">
            <a:avLst/>
          </a:prstGeom>
          <a:solidFill>
            <a:srgbClr val="009999"/>
          </a:solidFill>
          <a:ln w="12700">
            <a:noFill/>
            <a:miter lim="800000"/>
            <a:headEnd/>
            <a:tailEnd/>
          </a:ln>
          <a:effectLst/>
        </p:spPr>
        <p:txBody>
          <a:bodyPr wrap="none" lIns="90488" tIns="44450" rIns="90488" bIns="44450">
            <a:spAutoFit/>
          </a:bodyPr>
          <a:lstStyle/>
          <a:p>
            <a:pPr algn="ctr">
              <a:defRPr/>
            </a:pPr>
            <a:r>
              <a:rPr lang="en-US" sz="2800" b="1" dirty="0">
                <a:solidFill>
                  <a:srgbClr val="CC0066"/>
                </a:solidFill>
                <a:effectLst>
                  <a:outerShdw blurRad="38100" dist="38100" dir="2700000" algn="tl">
                    <a:srgbClr val="000000"/>
                  </a:outerShdw>
                </a:effectLst>
              </a:rPr>
              <a:t>Human Resource Management</a:t>
            </a:r>
          </a:p>
        </p:txBody>
      </p:sp>
      <p:sp>
        <p:nvSpPr>
          <p:cNvPr id="208910" name="Freeform 14"/>
          <p:cNvSpPr>
            <a:spLocks/>
          </p:cNvSpPr>
          <p:nvPr/>
        </p:nvSpPr>
        <p:spPr bwMode="auto">
          <a:xfrm>
            <a:off x="1158875" y="3109913"/>
            <a:ext cx="7164388" cy="611187"/>
          </a:xfrm>
          <a:custGeom>
            <a:avLst/>
            <a:gdLst/>
            <a:ahLst/>
            <a:cxnLst>
              <a:cxn ang="0">
                <a:pos x="0" y="0"/>
              </a:cxn>
              <a:cxn ang="0">
                <a:pos x="0" y="384"/>
              </a:cxn>
              <a:cxn ang="0">
                <a:pos x="4512" y="384"/>
              </a:cxn>
              <a:cxn ang="0">
                <a:pos x="4128" y="0"/>
              </a:cxn>
              <a:cxn ang="0">
                <a:pos x="0" y="0"/>
              </a:cxn>
            </a:cxnLst>
            <a:rect l="0" t="0" r="r" b="b"/>
            <a:pathLst>
              <a:path w="4513" h="385">
                <a:moveTo>
                  <a:pt x="0" y="0"/>
                </a:moveTo>
                <a:lnTo>
                  <a:pt x="0" y="384"/>
                </a:lnTo>
                <a:lnTo>
                  <a:pt x="4512" y="384"/>
                </a:lnTo>
                <a:lnTo>
                  <a:pt x="4128" y="0"/>
                </a:lnTo>
                <a:lnTo>
                  <a:pt x="0" y="0"/>
                </a:lnTo>
              </a:path>
            </a:pathLst>
          </a:custGeom>
          <a:solidFill>
            <a:srgbClr val="009999"/>
          </a:solidFill>
          <a:ln w="12700" cap="rnd" cmpd="sng">
            <a:noFill/>
            <a:prstDash val="solid"/>
            <a:round/>
            <a:headEnd type="none" w="med" len="med"/>
            <a:tailEnd type="none" w="med" len="med"/>
          </a:ln>
          <a:effectLst>
            <a:outerShdw dist="53882" dir="2700000" algn="ctr" rotWithShape="0">
              <a:srgbClr val="919191"/>
            </a:outerShdw>
          </a:effectLst>
        </p:spPr>
        <p:txBody>
          <a:bodyPr/>
          <a:lstStyle/>
          <a:p>
            <a:pPr>
              <a:defRPr/>
            </a:pPr>
            <a:endParaRPr lang="en-US" dirty="0"/>
          </a:p>
        </p:txBody>
      </p:sp>
      <p:sp>
        <p:nvSpPr>
          <p:cNvPr id="208911" name="Rectangle 15"/>
          <p:cNvSpPr>
            <a:spLocks noChangeArrowheads="1"/>
          </p:cNvSpPr>
          <p:nvPr/>
        </p:nvSpPr>
        <p:spPr bwMode="auto">
          <a:xfrm>
            <a:off x="1589088" y="1190625"/>
            <a:ext cx="3398837" cy="520700"/>
          </a:xfrm>
          <a:prstGeom prst="rect">
            <a:avLst/>
          </a:prstGeom>
          <a:noFill/>
          <a:ln w="12700">
            <a:noFill/>
            <a:miter lim="800000"/>
            <a:headEnd/>
            <a:tailEnd/>
          </a:ln>
          <a:effectLst/>
        </p:spPr>
        <p:txBody>
          <a:bodyPr wrap="none" lIns="90488" tIns="44450" rIns="90488" bIns="44450">
            <a:spAutoFit/>
          </a:bodyPr>
          <a:lstStyle/>
          <a:p>
            <a:pPr algn="ctr">
              <a:defRPr/>
            </a:pPr>
            <a:r>
              <a:rPr lang="en-US" sz="2800" b="1" dirty="0">
                <a:solidFill>
                  <a:srgbClr val="CC0066"/>
                </a:solidFill>
                <a:effectLst>
                  <a:outerShdw blurRad="38100" dist="38100" dir="2700000" algn="tl">
                    <a:srgbClr val="000000"/>
                  </a:outerShdw>
                </a:effectLst>
              </a:rPr>
              <a:t>Firm Infrastructure</a:t>
            </a:r>
          </a:p>
        </p:txBody>
      </p:sp>
      <p:sp>
        <p:nvSpPr>
          <p:cNvPr id="208912" name="Rectangle 16"/>
          <p:cNvSpPr>
            <a:spLocks noChangeArrowheads="1"/>
          </p:cNvSpPr>
          <p:nvPr/>
        </p:nvSpPr>
        <p:spPr bwMode="auto">
          <a:xfrm>
            <a:off x="1589088" y="3171825"/>
            <a:ext cx="2400300" cy="520700"/>
          </a:xfrm>
          <a:prstGeom prst="rect">
            <a:avLst/>
          </a:prstGeom>
          <a:noFill/>
          <a:ln w="12700">
            <a:noFill/>
            <a:miter lim="800000"/>
            <a:headEnd/>
            <a:tailEnd/>
          </a:ln>
          <a:effectLst/>
        </p:spPr>
        <p:txBody>
          <a:bodyPr wrap="none" lIns="90488" tIns="44450" rIns="90488" bIns="44450">
            <a:spAutoFit/>
          </a:bodyPr>
          <a:lstStyle/>
          <a:p>
            <a:pPr algn="ctr">
              <a:defRPr/>
            </a:pPr>
            <a:r>
              <a:rPr lang="en-US" sz="2800" b="1" dirty="0">
                <a:solidFill>
                  <a:srgbClr val="CC0066"/>
                </a:solidFill>
                <a:effectLst>
                  <a:outerShdw blurRad="38100" dist="38100" dir="2700000" algn="tl">
                    <a:srgbClr val="000000"/>
                  </a:outerShdw>
                </a:effectLst>
              </a:rPr>
              <a:t>Procurement</a:t>
            </a:r>
          </a:p>
        </p:txBody>
      </p:sp>
      <p:sp>
        <p:nvSpPr>
          <p:cNvPr id="208913" name="Rectangle 17"/>
          <p:cNvSpPr>
            <a:spLocks noChangeArrowheads="1"/>
          </p:cNvSpPr>
          <p:nvPr/>
        </p:nvSpPr>
        <p:spPr bwMode="auto">
          <a:xfrm>
            <a:off x="1158875" y="3746500"/>
            <a:ext cx="1270000" cy="2565400"/>
          </a:xfrm>
          <a:prstGeom prst="rect">
            <a:avLst/>
          </a:prstGeom>
          <a:solidFill>
            <a:srgbClr val="009999"/>
          </a:solidFill>
          <a:ln w="12700">
            <a:noFill/>
            <a:miter lim="800000"/>
            <a:headEnd/>
            <a:tailEnd/>
          </a:ln>
          <a:effectLst>
            <a:outerShdw dist="53882" dir="2700000" algn="ctr" rotWithShape="0">
              <a:srgbClr val="919191"/>
            </a:outerShdw>
          </a:effectLst>
        </p:spPr>
        <p:txBody>
          <a:bodyPr wrap="none" anchor="ctr"/>
          <a:lstStyle/>
          <a:p>
            <a:pPr>
              <a:defRPr/>
            </a:pPr>
            <a:endParaRPr lang="en-US" dirty="0"/>
          </a:p>
        </p:txBody>
      </p:sp>
      <p:sp>
        <p:nvSpPr>
          <p:cNvPr id="208914" name="Rectangle 18"/>
          <p:cNvSpPr>
            <a:spLocks noChangeArrowheads="1"/>
          </p:cNvSpPr>
          <p:nvPr/>
        </p:nvSpPr>
        <p:spPr bwMode="auto">
          <a:xfrm>
            <a:off x="2454275" y="3746500"/>
            <a:ext cx="1270000" cy="2565400"/>
          </a:xfrm>
          <a:prstGeom prst="rect">
            <a:avLst/>
          </a:prstGeom>
          <a:solidFill>
            <a:srgbClr val="009999"/>
          </a:solidFill>
          <a:ln w="12700">
            <a:noFill/>
            <a:miter lim="800000"/>
            <a:headEnd/>
            <a:tailEnd/>
          </a:ln>
          <a:effectLst>
            <a:outerShdw dist="53882" dir="2700000" algn="ctr" rotWithShape="0">
              <a:srgbClr val="919191"/>
            </a:outerShdw>
          </a:effectLst>
        </p:spPr>
        <p:txBody>
          <a:bodyPr wrap="none" anchor="ctr"/>
          <a:lstStyle/>
          <a:p>
            <a:pPr>
              <a:defRPr/>
            </a:pPr>
            <a:endParaRPr lang="en-US" dirty="0"/>
          </a:p>
        </p:txBody>
      </p:sp>
      <p:sp>
        <p:nvSpPr>
          <p:cNvPr id="208915" name="Rectangle 19"/>
          <p:cNvSpPr>
            <a:spLocks noChangeArrowheads="1"/>
          </p:cNvSpPr>
          <p:nvPr/>
        </p:nvSpPr>
        <p:spPr bwMode="auto">
          <a:xfrm>
            <a:off x="3749675" y="3746500"/>
            <a:ext cx="1270000" cy="2565400"/>
          </a:xfrm>
          <a:prstGeom prst="rect">
            <a:avLst/>
          </a:prstGeom>
          <a:solidFill>
            <a:srgbClr val="009999"/>
          </a:solidFill>
          <a:ln w="12700">
            <a:noFill/>
            <a:miter lim="800000"/>
            <a:headEnd/>
            <a:tailEnd/>
          </a:ln>
          <a:effectLst>
            <a:outerShdw dist="53882" dir="2700000" algn="ctr" rotWithShape="0">
              <a:srgbClr val="919191"/>
            </a:outerShdw>
          </a:effectLst>
        </p:spPr>
        <p:txBody>
          <a:bodyPr wrap="none" anchor="ctr"/>
          <a:lstStyle/>
          <a:p>
            <a:pPr>
              <a:defRPr/>
            </a:pPr>
            <a:endParaRPr lang="en-US" dirty="0"/>
          </a:p>
        </p:txBody>
      </p:sp>
      <p:sp>
        <p:nvSpPr>
          <p:cNvPr id="208916" name="Freeform 20"/>
          <p:cNvSpPr>
            <a:spLocks/>
          </p:cNvSpPr>
          <p:nvPr/>
        </p:nvSpPr>
        <p:spPr bwMode="auto">
          <a:xfrm>
            <a:off x="6327775" y="3733800"/>
            <a:ext cx="1982788" cy="1982788"/>
          </a:xfrm>
          <a:custGeom>
            <a:avLst/>
            <a:gdLst/>
            <a:ahLst/>
            <a:cxnLst>
              <a:cxn ang="0">
                <a:pos x="0" y="0"/>
              </a:cxn>
              <a:cxn ang="0">
                <a:pos x="0" y="1248"/>
              </a:cxn>
              <a:cxn ang="0">
                <a:pos x="1248" y="0"/>
              </a:cxn>
              <a:cxn ang="0">
                <a:pos x="0" y="0"/>
              </a:cxn>
            </a:cxnLst>
            <a:rect l="0" t="0" r="r" b="b"/>
            <a:pathLst>
              <a:path w="1249" h="1249">
                <a:moveTo>
                  <a:pt x="0" y="0"/>
                </a:moveTo>
                <a:lnTo>
                  <a:pt x="0" y="1248"/>
                </a:lnTo>
                <a:lnTo>
                  <a:pt x="1248" y="0"/>
                </a:lnTo>
                <a:lnTo>
                  <a:pt x="0" y="0"/>
                </a:lnTo>
              </a:path>
            </a:pathLst>
          </a:custGeom>
          <a:solidFill>
            <a:srgbClr val="009999"/>
          </a:solidFill>
          <a:ln w="12700" cap="rnd" cmpd="sng">
            <a:noFill/>
            <a:prstDash val="solid"/>
            <a:round/>
            <a:headEnd type="none" w="med" len="med"/>
            <a:tailEnd type="none" w="med" len="med"/>
          </a:ln>
          <a:effectLst>
            <a:outerShdw dist="53882" dir="2700000" algn="ctr" rotWithShape="0">
              <a:srgbClr val="919191"/>
            </a:outerShdw>
          </a:effectLst>
        </p:spPr>
        <p:txBody>
          <a:bodyPr/>
          <a:lstStyle/>
          <a:p>
            <a:pPr>
              <a:defRPr/>
            </a:pPr>
            <a:endParaRPr lang="en-US" dirty="0"/>
          </a:p>
        </p:txBody>
      </p:sp>
      <p:sp>
        <p:nvSpPr>
          <p:cNvPr id="208917" name="Rectangle 21"/>
          <p:cNvSpPr>
            <a:spLocks noChangeArrowheads="1"/>
          </p:cNvSpPr>
          <p:nvPr/>
        </p:nvSpPr>
        <p:spPr bwMode="auto">
          <a:xfrm rot="16200000">
            <a:off x="933450" y="4541838"/>
            <a:ext cx="1762125" cy="952500"/>
          </a:xfrm>
          <a:prstGeom prst="rect">
            <a:avLst/>
          </a:prstGeom>
          <a:noFill/>
          <a:ln w="12700">
            <a:noFill/>
            <a:miter lim="800000"/>
            <a:headEnd/>
            <a:tailEnd/>
          </a:ln>
          <a:effectLst/>
        </p:spPr>
        <p:txBody>
          <a:bodyPr wrap="none" lIns="90488" tIns="44450" rIns="90488" bIns="44450">
            <a:spAutoFit/>
          </a:bodyPr>
          <a:lstStyle/>
          <a:p>
            <a:pPr algn="ctr">
              <a:defRPr/>
            </a:pPr>
            <a:r>
              <a:rPr lang="en-US" sz="2800" b="1" dirty="0">
                <a:solidFill>
                  <a:srgbClr val="CC0066"/>
                </a:solidFill>
                <a:effectLst>
                  <a:outerShdw blurRad="38100" dist="38100" dir="2700000" algn="tl">
                    <a:srgbClr val="000000"/>
                  </a:outerShdw>
                </a:effectLst>
              </a:rPr>
              <a:t>Inbound </a:t>
            </a:r>
          </a:p>
          <a:p>
            <a:pPr algn="ctr">
              <a:defRPr/>
            </a:pPr>
            <a:r>
              <a:rPr lang="en-US" sz="2800" b="1" dirty="0">
                <a:solidFill>
                  <a:srgbClr val="CC0066"/>
                </a:solidFill>
                <a:effectLst>
                  <a:outerShdw blurRad="38100" dist="38100" dir="2700000" algn="tl">
                    <a:srgbClr val="000000"/>
                  </a:outerShdw>
                </a:effectLst>
              </a:rPr>
              <a:t>Logistics</a:t>
            </a:r>
          </a:p>
        </p:txBody>
      </p:sp>
      <p:sp>
        <p:nvSpPr>
          <p:cNvPr id="208918" name="Rectangle 22"/>
          <p:cNvSpPr>
            <a:spLocks noChangeArrowheads="1"/>
          </p:cNvSpPr>
          <p:nvPr/>
        </p:nvSpPr>
        <p:spPr bwMode="auto">
          <a:xfrm rot="16200000">
            <a:off x="2094706" y="4764882"/>
            <a:ext cx="2079625" cy="519112"/>
          </a:xfrm>
          <a:prstGeom prst="rect">
            <a:avLst/>
          </a:prstGeom>
          <a:noFill/>
          <a:ln w="12700">
            <a:noFill/>
            <a:miter lim="800000"/>
            <a:headEnd/>
            <a:tailEnd/>
          </a:ln>
          <a:effectLst/>
        </p:spPr>
        <p:txBody>
          <a:bodyPr wrap="none" lIns="90488" tIns="44450" rIns="90488" bIns="44450">
            <a:spAutoFit/>
          </a:bodyPr>
          <a:lstStyle/>
          <a:p>
            <a:pPr>
              <a:defRPr/>
            </a:pPr>
            <a:r>
              <a:rPr lang="en-US" sz="2800" b="1" dirty="0">
                <a:solidFill>
                  <a:srgbClr val="CC0066"/>
                </a:solidFill>
                <a:effectLst>
                  <a:outerShdw blurRad="38100" dist="38100" dir="2700000" algn="tl">
                    <a:srgbClr val="000000"/>
                  </a:outerShdw>
                </a:effectLst>
              </a:rPr>
              <a:t>Operations</a:t>
            </a:r>
          </a:p>
        </p:txBody>
      </p:sp>
      <p:sp>
        <p:nvSpPr>
          <p:cNvPr id="208919" name="Freeform 23"/>
          <p:cNvSpPr>
            <a:spLocks/>
          </p:cNvSpPr>
          <p:nvPr/>
        </p:nvSpPr>
        <p:spPr bwMode="auto">
          <a:xfrm>
            <a:off x="5029200" y="3733800"/>
            <a:ext cx="1284288" cy="2579688"/>
          </a:xfrm>
          <a:custGeom>
            <a:avLst/>
            <a:gdLst/>
            <a:ahLst/>
            <a:cxnLst>
              <a:cxn ang="0">
                <a:pos x="0" y="0"/>
              </a:cxn>
              <a:cxn ang="0">
                <a:pos x="0" y="1624"/>
              </a:cxn>
              <a:cxn ang="0">
                <a:pos x="428" y="1624"/>
              </a:cxn>
              <a:cxn ang="0">
                <a:pos x="808" y="1242"/>
              </a:cxn>
              <a:cxn ang="0">
                <a:pos x="808" y="0"/>
              </a:cxn>
              <a:cxn ang="0">
                <a:pos x="0" y="0"/>
              </a:cxn>
            </a:cxnLst>
            <a:rect l="0" t="0" r="r" b="b"/>
            <a:pathLst>
              <a:path w="809" h="1625">
                <a:moveTo>
                  <a:pt x="0" y="0"/>
                </a:moveTo>
                <a:lnTo>
                  <a:pt x="0" y="1624"/>
                </a:lnTo>
                <a:lnTo>
                  <a:pt x="428" y="1624"/>
                </a:lnTo>
                <a:lnTo>
                  <a:pt x="808" y="1242"/>
                </a:lnTo>
                <a:lnTo>
                  <a:pt x="808" y="0"/>
                </a:lnTo>
                <a:lnTo>
                  <a:pt x="0" y="0"/>
                </a:lnTo>
              </a:path>
            </a:pathLst>
          </a:custGeom>
          <a:solidFill>
            <a:srgbClr val="009999"/>
          </a:solidFill>
          <a:ln w="12700" cap="rnd" cmpd="sng">
            <a:noFill/>
            <a:prstDash val="solid"/>
            <a:round/>
            <a:headEnd type="none" w="med" len="med"/>
            <a:tailEnd type="none" w="med" len="med"/>
          </a:ln>
          <a:effectLst>
            <a:outerShdw dist="53882" dir="2700000" algn="ctr" rotWithShape="0">
              <a:srgbClr val="919191"/>
            </a:outerShdw>
          </a:effectLst>
        </p:spPr>
        <p:txBody>
          <a:bodyPr/>
          <a:lstStyle/>
          <a:p>
            <a:pPr>
              <a:defRPr/>
            </a:pPr>
            <a:endParaRPr lang="en-US" dirty="0"/>
          </a:p>
        </p:txBody>
      </p:sp>
      <p:sp>
        <p:nvSpPr>
          <p:cNvPr id="208920" name="Rectangle 24"/>
          <p:cNvSpPr>
            <a:spLocks noChangeArrowheads="1"/>
          </p:cNvSpPr>
          <p:nvPr/>
        </p:nvSpPr>
        <p:spPr bwMode="auto">
          <a:xfrm rot="16200000">
            <a:off x="3386138" y="4541838"/>
            <a:ext cx="1898650" cy="952500"/>
          </a:xfrm>
          <a:prstGeom prst="rect">
            <a:avLst/>
          </a:prstGeom>
          <a:noFill/>
          <a:ln w="12700">
            <a:noFill/>
            <a:miter lim="800000"/>
            <a:headEnd/>
            <a:tailEnd/>
          </a:ln>
          <a:effectLst/>
        </p:spPr>
        <p:txBody>
          <a:bodyPr wrap="none" lIns="90488" tIns="44450" rIns="90488" bIns="44450">
            <a:spAutoFit/>
          </a:bodyPr>
          <a:lstStyle/>
          <a:p>
            <a:pPr>
              <a:defRPr/>
            </a:pPr>
            <a:r>
              <a:rPr lang="en-US" sz="2800" b="1" dirty="0">
                <a:solidFill>
                  <a:srgbClr val="CC0066"/>
                </a:solidFill>
                <a:effectLst>
                  <a:outerShdw blurRad="38100" dist="38100" dir="2700000" algn="tl">
                    <a:srgbClr val="000000"/>
                  </a:outerShdw>
                </a:effectLst>
              </a:rPr>
              <a:t>Outbound</a:t>
            </a:r>
          </a:p>
          <a:p>
            <a:pPr>
              <a:defRPr/>
            </a:pPr>
            <a:r>
              <a:rPr lang="en-US" sz="2800" b="1" dirty="0">
                <a:solidFill>
                  <a:srgbClr val="CC0066"/>
                </a:solidFill>
                <a:effectLst>
                  <a:outerShdw blurRad="38100" dist="38100" dir="2700000" algn="tl">
                    <a:srgbClr val="000000"/>
                  </a:outerShdw>
                </a:effectLst>
              </a:rPr>
              <a:t>Logistics</a:t>
            </a:r>
          </a:p>
        </p:txBody>
      </p:sp>
      <p:sp>
        <p:nvSpPr>
          <p:cNvPr id="208921" name="Rectangle 25"/>
          <p:cNvSpPr>
            <a:spLocks noChangeArrowheads="1"/>
          </p:cNvSpPr>
          <p:nvPr/>
        </p:nvSpPr>
        <p:spPr bwMode="auto">
          <a:xfrm rot="16200000">
            <a:off x="4603750" y="4535488"/>
            <a:ext cx="1981200" cy="952500"/>
          </a:xfrm>
          <a:prstGeom prst="rect">
            <a:avLst/>
          </a:prstGeom>
          <a:noFill/>
          <a:ln w="12700">
            <a:noFill/>
            <a:miter lim="800000"/>
            <a:headEnd/>
            <a:tailEnd/>
          </a:ln>
          <a:effectLst/>
        </p:spPr>
        <p:txBody>
          <a:bodyPr wrap="none" lIns="90488" tIns="44450" rIns="90488" bIns="44450">
            <a:spAutoFit/>
          </a:bodyPr>
          <a:lstStyle/>
          <a:p>
            <a:pPr algn="ctr">
              <a:defRPr/>
            </a:pPr>
            <a:r>
              <a:rPr lang="en-US" sz="2800" b="1" dirty="0">
                <a:solidFill>
                  <a:srgbClr val="CC0066"/>
                </a:solidFill>
                <a:effectLst>
                  <a:outerShdw blurRad="38100" dist="38100" dir="2700000" algn="tl">
                    <a:srgbClr val="000000"/>
                  </a:outerShdw>
                </a:effectLst>
              </a:rPr>
              <a:t>Marketing </a:t>
            </a:r>
          </a:p>
          <a:p>
            <a:pPr algn="ctr">
              <a:defRPr/>
            </a:pPr>
            <a:r>
              <a:rPr lang="en-US" sz="2800" b="1" dirty="0">
                <a:solidFill>
                  <a:srgbClr val="CC0066"/>
                </a:solidFill>
                <a:effectLst>
                  <a:outerShdw blurRad="38100" dist="38100" dir="2700000" algn="tl">
                    <a:srgbClr val="000000"/>
                  </a:outerShdw>
                </a:effectLst>
              </a:rPr>
              <a:t>&amp; Sales</a:t>
            </a:r>
          </a:p>
        </p:txBody>
      </p:sp>
      <p:sp>
        <p:nvSpPr>
          <p:cNvPr id="208922" name="Rectangle 26"/>
          <p:cNvSpPr>
            <a:spLocks noChangeArrowheads="1"/>
          </p:cNvSpPr>
          <p:nvPr/>
        </p:nvSpPr>
        <p:spPr bwMode="auto">
          <a:xfrm rot="16200000">
            <a:off x="5970588" y="4286250"/>
            <a:ext cx="1462087" cy="519113"/>
          </a:xfrm>
          <a:prstGeom prst="rect">
            <a:avLst/>
          </a:prstGeom>
          <a:solidFill>
            <a:srgbClr val="009999"/>
          </a:solidFill>
          <a:ln w="12700">
            <a:noFill/>
            <a:miter lim="800000"/>
            <a:headEnd/>
            <a:tailEnd/>
          </a:ln>
          <a:effectLst/>
        </p:spPr>
        <p:txBody>
          <a:bodyPr wrap="none" lIns="90488" tIns="44450" rIns="90488" bIns="44450">
            <a:spAutoFit/>
          </a:bodyPr>
          <a:lstStyle/>
          <a:p>
            <a:pPr>
              <a:defRPr/>
            </a:pPr>
            <a:r>
              <a:rPr lang="en-US" sz="2800" b="1" dirty="0">
                <a:solidFill>
                  <a:srgbClr val="CC0066"/>
                </a:solidFill>
                <a:effectLst>
                  <a:outerShdw blurRad="38100" dist="38100" dir="2700000" algn="tl">
                    <a:srgbClr val="000000"/>
                  </a:outerShdw>
                </a:effectLst>
              </a:rPr>
              <a:t>Service</a:t>
            </a:r>
          </a:p>
        </p:txBody>
      </p:sp>
      <p:sp>
        <p:nvSpPr>
          <p:cNvPr id="24602" name="Freeform 28"/>
          <p:cNvSpPr>
            <a:spLocks/>
          </p:cNvSpPr>
          <p:nvPr/>
        </p:nvSpPr>
        <p:spPr bwMode="auto">
          <a:xfrm>
            <a:off x="5718175" y="1143000"/>
            <a:ext cx="3278188" cy="5183188"/>
          </a:xfrm>
          <a:custGeom>
            <a:avLst/>
            <a:gdLst>
              <a:gd name="T0" fmla="*/ 0 w 2065"/>
              <a:gd name="T1" fmla="*/ 0 h 3265"/>
              <a:gd name="T2" fmla="*/ 2147483647 w 2065"/>
              <a:gd name="T3" fmla="*/ 0 h 3265"/>
              <a:gd name="T4" fmla="*/ 2147483647 w 2065"/>
              <a:gd name="T5" fmla="*/ 2147483647 h 3265"/>
              <a:gd name="T6" fmla="*/ 2147483647 w 2065"/>
              <a:gd name="T7" fmla="*/ 2147483647 h 3265"/>
              <a:gd name="T8" fmla="*/ 0 w 2065"/>
              <a:gd name="T9" fmla="*/ 2147483647 h 3265"/>
              <a:gd name="T10" fmla="*/ 2147483647 w 2065"/>
              <a:gd name="T11" fmla="*/ 2147483647 h 3265"/>
              <a:gd name="T12" fmla="*/ 0 w 2065"/>
              <a:gd name="T13" fmla="*/ 0 h 3265"/>
              <a:gd name="T14" fmla="*/ 0 60000 65536"/>
              <a:gd name="T15" fmla="*/ 0 60000 65536"/>
              <a:gd name="T16" fmla="*/ 0 60000 65536"/>
              <a:gd name="T17" fmla="*/ 0 60000 65536"/>
              <a:gd name="T18" fmla="*/ 0 60000 65536"/>
              <a:gd name="T19" fmla="*/ 0 60000 65536"/>
              <a:gd name="T20" fmla="*/ 0 60000 65536"/>
              <a:gd name="T21" fmla="*/ 0 w 2065"/>
              <a:gd name="T22" fmla="*/ 0 h 3265"/>
              <a:gd name="T23" fmla="*/ 2065 w 2065"/>
              <a:gd name="T24" fmla="*/ 3265 h 3265"/>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065" h="3265">
                <a:moveTo>
                  <a:pt x="0" y="0"/>
                </a:moveTo>
                <a:lnTo>
                  <a:pt x="432" y="0"/>
                </a:lnTo>
                <a:lnTo>
                  <a:pt x="2064" y="1632"/>
                </a:lnTo>
                <a:lnTo>
                  <a:pt x="432" y="3264"/>
                </a:lnTo>
                <a:lnTo>
                  <a:pt x="0" y="3264"/>
                </a:lnTo>
                <a:lnTo>
                  <a:pt x="1632" y="1632"/>
                </a:lnTo>
                <a:lnTo>
                  <a:pt x="0" y="0"/>
                </a:lnTo>
              </a:path>
            </a:pathLst>
          </a:custGeom>
          <a:solidFill>
            <a:srgbClr val="009999"/>
          </a:solidFill>
          <a:ln w="25400" cap="rnd">
            <a:solidFill>
              <a:schemeClr val="tx1"/>
            </a:solidFill>
            <a:round/>
            <a:headEnd/>
            <a:tailEnd/>
          </a:ln>
        </p:spPr>
        <p:txBody>
          <a:bodyPr/>
          <a:lstStyle/>
          <a:p>
            <a:endParaRPr lang="en-US" dirty="0"/>
          </a:p>
        </p:txBody>
      </p:sp>
      <p:sp>
        <p:nvSpPr>
          <p:cNvPr id="208925" name="Rectangle 29"/>
          <p:cNvSpPr>
            <a:spLocks noChangeArrowheads="1"/>
          </p:cNvSpPr>
          <p:nvPr/>
        </p:nvSpPr>
        <p:spPr bwMode="auto">
          <a:xfrm rot="18840000">
            <a:off x="6590507" y="4695031"/>
            <a:ext cx="1701800" cy="515937"/>
          </a:xfrm>
          <a:prstGeom prst="rect">
            <a:avLst/>
          </a:prstGeom>
          <a:noFill/>
          <a:ln w="12700">
            <a:noFill/>
            <a:miter lim="800000"/>
            <a:headEnd/>
            <a:tailEnd/>
          </a:ln>
          <a:effectLst/>
        </p:spPr>
        <p:txBody>
          <a:bodyPr wrap="none" lIns="90488" tIns="44450" rIns="90488" bIns="44450">
            <a:spAutoFit/>
          </a:bodyPr>
          <a:lstStyle/>
          <a:p>
            <a:pPr algn="ctr">
              <a:defRPr/>
            </a:pPr>
            <a:r>
              <a:rPr lang="en-US" sz="2800" b="1" dirty="0">
                <a:solidFill>
                  <a:srgbClr val="000066"/>
                </a:solidFill>
                <a:effectLst>
                  <a:outerShdw blurRad="38100" dist="38100" dir="2700000" algn="tl">
                    <a:srgbClr val="000000"/>
                  </a:outerShdw>
                </a:effectLst>
              </a:rPr>
              <a:t>MARGIN</a:t>
            </a:r>
          </a:p>
        </p:txBody>
      </p:sp>
      <p:sp>
        <p:nvSpPr>
          <p:cNvPr id="208926" name="Rectangle 30"/>
          <p:cNvSpPr>
            <a:spLocks noChangeArrowheads="1"/>
          </p:cNvSpPr>
          <p:nvPr/>
        </p:nvSpPr>
        <p:spPr bwMode="auto">
          <a:xfrm rot="2640000">
            <a:off x="6597650" y="2262188"/>
            <a:ext cx="1701800" cy="515937"/>
          </a:xfrm>
          <a:prstGeom prst="rect">
            <a:avLst/>
          </a:prstGeom>
          <a:noFill/>
          <a:ln w="12700">
            <a:noFill/>
            <a:miter lim="800000"/>
            <a:headEnd/>
            <a:tailEnd/>
          </a:ln>
          <a:effectLst/>
        </p:spPr>
        <p:txBody>
          <a:bodyPr wrap="none" lIns="90488" tIns="44450" rIns="90488" bIns="44450">
            <a:spAutoFit/>
          </a:bodyPr>
          <a:lstStyle/>
          <a:p>
            <a:pPr algn="ctr">
              <a:defRPr/>
            </a:pPr>
            <a:r>
              <a:rPr lang="en-US" sz="2800" b="1" dirty="0">
                <a:solidFill>
                  <a:srgbClr val="000066"/>
                </a:solidFill>
                <a:effectLst>
                  <a:outerShdw blurRad="38100" dist="38100" dir="2700000" algn="tl">
                    <a:srgbClr val="000000"/>
                  </a:outerShdw>
                </a:effectLst>
              </a:rPr>
              <a:t>MARGIN</a:t>
            </a:r>
          </a:p>
        </p:txBody>
      </p:sp>
      <p:sp>
        <p:nvSpPr>
          <p:cNvPr id="208927" name="Rectangle 31"/>
          <p:cNvSpPr>
            <a:spLocks noChangeArrowheads="1"/>
          </p:cNvSpPr>
          <p:nvPr/>
        </p:nvSpPr>
        <p:spPr bwMode="auto">
          <a:xfrm>
            <a:off x="522288" y="0"/>
            <a:ext cx="8166100" cy="698500"/>
          </a:xfrm>
          <a:prstGeom prst="rect">
            <a:avLst/>
          </a:prstGeom>
          <a:noFill/>
          <a:ln w="12700">
            <a:noFill/>
            <a:miter lim="800000"/>
            <a:headEnd/>
            <a:tailEnd/>
          </a:ln>
          <a:effectLst>
            <a:outerShdw dist="17961" dir="2700000" algn="ctr" rotWithShape="0">
              <a:schemeClr val="bg2"/>
            </a:outerShdw>
          </a:effectLst>
        </p:spPr>
        <p:txBody>
          <a:bodyPr lIns="90488" tIns="44450" rIns="90488" bIns="44450">
            <a:spAutoFit/>
          </a:bodyPr>
          <a:lstStyle/>
          <a:p>
            <a:pPr algn="ctr">
              <a:defRPr/>
            </a:pPr>
            <a:r>
              <a:rPr lang="en-US" sz="4000" b="1" dirty="0">
                <a:solidFill>
                  <a:srgbClr val="CC0066"/>
                </a:solidFill>
              </a:rPr>
              <a:t>Value Chain Analysis</a:t>
            </a:r>
          </a:p>
        </p:txBody>
      </p:sp>
      <p:sp>
        <p:nvSpPr>
          <p:cNvPr id="24606" name="Rectangle 32"/>
          <p:cNvSpPr>
            <a:spLocks noChangeArrowheads="1"/>
          </p:cNvSpPr>
          <p:nvPr/>
        </p:nvSpPr>
        <p:spPr bwMode="auto">
          <a:xfrm>
            <a:off x="433388" y="536575"/>
            <a:ext cx="8455025" cy="366713"/>
          </a:xfrm>
          <a:prstGeom prst="rect">
            <a:avLst/>
          </a:prstGeom>
          <a:noFill/>
          <a:ln w="12700">
            <a:noFill/>
            <a:miter lim="800000"/>
            <a:headEnd/>
            <a:tailEnd/>
          </a:ln>
        </p:spPr>
        <p:txBody>
          <a:bodyPr lIns="90488" tIns="44450" rIns="90488" bIns="44450">
            <a:spAutoFit/>
          </a:bodyPr>
          <a:lstStyle/>
          <a:p>
            <a:pPr algn="ctr"/>
            <a:r>
              <a:rPr lang="en-US" b="1" dirty="0">
                <a:solidFill>
                  <a:srgbClr val="000066"/>
                </a:solidFill>
              </a:rPr>
              <a:t>Identifying Resources and Capabilities That Can Add Value</a:t>
            </a:r>
          </a:p>
        </p:txBody>
      </p:sp>
    </p:spTree>
  </p:cSld>
  <p:clrMapOvr>
    <a:masterClrMapping/>
  </p:clrMapOvr>
  <p:transition/>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8927" name="Rectangle 31"/>
          <p:cNvSpPr>
            <a:spLocks noChangeArrowheads="1"/>
          </p:cNvSpPr>
          <p:nvPr/>
        </p:nvSpPr>
        <p:spPr bwMode="auto">
          <a:xfrm>
            <a:off x="522288" y="0"/>
            <a:ext cx="8166100" cy="698500"/>
          </a:xfrm>
          <a:prstGeom prst="rect">
            <a:avLst/>
          </a:prstGeom>
          <a:noFill/>
          <a:ln w="12700">
            <a:noFill/>
            <a:miter lim="800000"/>
            <a:headEnd/>
            <a:tailEnd/>
          </a:ln>
          <a:effectLst>
            <a:outerShdw dist="17961" dir="2700000" algn="ctr" rotWithShape="0">
              <a:schemeClr val="bg2"/>
            </a:outerShdw>
          </a:effectLst>
        </p:spPr>
        <p:txBody>
          <a:bodyPr lIns="90488" tIns="44450" rIns="90488" bIns="44450">
            <a:spAutoFit/>
          </a:bodyPr>
          <a:lstStyle/>
          <a:p>
            <a:pPr algn="ctr">
              <a:defRPr/>
            </a:pPr>
            <a:r>
              <a:rPr lang="en-US" sz="4000" b="1" dirty="0">
                <a:solidFill>
                  <a:srgbClr val="CC0066"/>
                </a:solidFill>
              </a:rPr>
              <a:t>Value Chain Analysis</a:t>
            </a:r>
          </a:p>
        </p:txBody>
      </p:sp>
      <p:sp>
        <p:nvSpPr>
          <p:cNvPr id="25603" name="Rectangle 32"/>
          <p:cNvSpPr>
            <a:spLocks noChangeArrowheads="1"/>
          </p:cNvSpPr>
          <p:nvPr/>
        </p:nvSpPr>
        <p:spPr bwMode="auto">
          <a:xfrm>
            <a:off x="433388" y="536575"/>
            <a:ext cx="8455025" cy="366713"/>
          </a:xfrm>
          <a:prstGeom prst="rect">
            <a:avLst/>
          </a:prstGeom>
          <a:noFill/>
          <a:ln w="12700">
            <a:noFill/>
            <a:miter lim="800000"/>
            <a:headEnd/>
            <a:tailEnd/>
          </a:ln>
        </p:spPr>
        <p:txBody>
          <a:bodyPr lIns="90488" tIns="44450" rIns="90488" bIns="44450">
            <a:spAutoFit/>
          </a:bodyPr>
          <a:lstStyle/>
          <a:p>
            <a:pPr algn="ctr"/>
            <a:r>
              <a:rPr lang="en-US" b="1" dirty="0">
                <a:solidFill>
                  <a:srgbClr val="000066"/>
                </a:solidFill>
              </a:rPr>
              <a:t>Identifying Resources and Capabilities That Can Add Value</a:t>
            </a:r>
          </a:p>
        </p:txBody>
      </p:sp>
      <p:pic>
        <p:nvPicPr>
          <p:cNvPr id="25604" name="Picture 3" descr="C:\Documents and Settings\CreteSol\My Documents\My Pictures\portersvaluechain.jpg"/>
          <p:cNvPicPr>
            <a:picLocks noChangeAspect="1" noChangeArrowheads="1"/>
          </p:cNvPicPr>
          <p:nvPr/>
        </p:nvPicPr>
        <p:blipFill>
          <a:blip r:embed="rId3"/>
          <a:srcRect/>
          <a:stretch>
            <a:fillRect/>
          </a:stretch>
        </p:blipFill>
        <p:spPr bwMode="auto">
          <a:xfrm>
            <a:off x="762000" y="1428750"/>
            <a:ext cx="7772400" cy="5033963"/>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28674" name="Rectangle 4"/>
          <p:cNvSpPr>
            <a:spLocks noChangeArrowheads="1"/>
          </p:cNvSpPr>
          <p:nvPr/>
        </p:nvSpPr>
        <p:spPr bwMode="auto">
          <a:xfrm>
            <a:off x="1814513" y="3703638"/>
            <a:ext cx="450850" cy="274637"/>
          </a:xfrm>
          <a:prstGeom prst="rect">
            <a:avLst/>
          </a:prstGeom>
          <a:noFill/>
          <a:ln w="12700" cap="sq">
            <a:noFill/>
            <a:miter lim="800000"/>
            <a:headEnd type="none" w="sm" len="sm"/>
            <a:tailEnd type="none" w="sm" len="sm"/>
          </a:ln>
        </p:spPr>
        <p:txBody>
          <a:bodyPr wrap="none" anchor="ctr">
            <a:spAutoFit/>
          </a:bodyPr>
          <a:lstStyle/>
          <a:p>
            <a:r>
              <a:rPr lang="en-US" sz="1200" dirty="0">
                <a:cs typeface="Times New Roman" pitchFamily="18" charset="0"/>
              </a:rPr>
              <a:t>      </a:t>
            </a:r>
            <a:endParaRPr lang="en-US" dirty="0"/>
          </a:p>
        </p:txBody>
      </p:sp>
      <p:sp>
        <p:nvSpPr>
          <p:cNvPr id="5" name="Title 4"/>
          <p:cNvSpPr>
            <a:spLocks noGrp="1"/>
          </p:cNvSpPr>
          <p:nvPr>
            <p:ph type="title"/>
          </p:nvPr>
        </p:nvSpPr>
        <p:spPr/>
        <p:txBody>
          <a:bodyPr>
            <a:normAutofit/>
          </a:bodyPr>
          <a:lstStyle/>
          <a:p>
            <a:r>
              <a:rPr lang="en-US" sz="4000" b="1" dirty="0" smtClean="0">
                <a:solidFill>
                  <a:srgbClr val="000066"/>
                </a:solidFill>
              </a:rPr>
              <a:t>Bibliography</a:t>
            </a:r>
          </a:p>
        </p:txBody>
      </p:sp>
      <p:sp>
        <p:nvSpPr>
          <p:cNvPr id="6" name="Rectangle 5"/>
          <p:cNvSpPr>
            <a:spLocks noChangeArrowheads="1"/>
          </p:cNvSpPr>
          <p:nvPr/>
        </p:nvSpPr>
        <p:spPr bwMode="auto">
          <a:xfrm>
            <a:off x="457200" y="1507153"/>
            <a:ext cx="8458200" cy="5262979"/>
          </a:xfrm>
          <a:prstGeom prst="rect">
            <a:avLst/>
          </a:prstGeom>
          <a:noFill/>
          <a:ln w="12700" cap="sq">
            <a:noFill/>
            <a:miter lim="800000"/>
            <a:headEnd type="none" w="sm" len="sm"/>
            <a:tailEnd type="none" w="sm" len="sm"/>
          </a:ln>
          <a:effectLst/>
        </p:spPr>
        <p:txBody>
          <a:bodyPr anchor="ctr">
            <a:spAutoFit/>
          </a:bodyPr>
          <a:lstStyle/>
          <a:p>
            <a:pPr>
              <a:buClr>
                <a:srgbClr val="000066"/>
              </a:buClr>
              <a:buFont typeface="Wingdings" pitchFamily="2" charset="2"/>
              <a:buChar char="§"/>
              <a:defRPr/>
            </a:pPr>
            <a:r>
              <a:rPr lang="en-US" sz="2400" dirty="0" smtClean="0">
                <a:latin typeface="+mj-lt"/>
              </a:rPr>
              <a:t>  Principles of Marketing by Philip Kotler &amp; Gary Armstrong </a:t>
            </a:r>
          </a:p>
          <a:p>
            <a:pPr>
              <a:buClr>
                <a:srgbClr val="000066"/>
              </a:buClr>
              <a:defRPr/>
            </a:pPr>
            <a:r>
              <a:rPr lang="en-US" sz="2400" dirty="0" smtClean="0">
                <a:latin typeface="+mj-lt"/>
              </a:rPr>
              <a:t>    Fifteenth Edition, Published by Prentice Hall</a:t>
            </a:r>
          </a:p>
          <a:p>
            <a:pPr>
              <a:buClr>
                <a:srgbClr val="000066"/>
              </a:buClr>
              <a:buFont typeface="Wingdings" pitchFamily="2" charset="2"/>
              <a:buChar char="§"/>
              <a:defRPr/>
            </a:pPr>
            <a:endParaRPr lang="en-US" sz="2400" dirty="0" smtClean="0">
              <a:latin typeface="+mj-lt"/>
            </a:endParaRPr>
          </a:p>
          <a:p>
            <a:pPr>
              <a:buClr>
                <a:srgbClr val="000066"/>
              </a:buClr>
              <a:buFont typeface="Wingdings" pitchFamily="2" charset="2"/>
              <a:buChar char="§"/>
              <a:defRPr/>
            </a:pPr>
            <a:r>
              <a:rPr lang="en-US" sz="2400" dirty="0" smtClean="0">
                <a:latin typeface="+mj-lt"/>
              </a:rPr>
              <a:t>  Marketing </a:t>
            </a:r>
            <a:r>
              <a:rPr lang="en-US" sz="2400" dirty="0">
                <a:latin typeface="+mj-lt"/>
              </a:rPr>
              <a:t>Management – A South Asian Perspective      </a:t>
            </a:r>
          </a:p>
          <a:p>
            <a:pPr>
              <a:buClr>
                <a:srgbClr val="000066"/>
              </a:buClr>
              <a:defRPr/>
            </a:pPr>
            <a:r>
              <a:rPr lang="en-US" sz="2400" dirty="0">
                <a:latin typeface="+mj-lt"/>
              </a:rPr>
              <a:t> </a:t>
            </a:r>
            <a:r>
              <a:rPr lang="en-US" sz="2400" dirty="0" smtClean="0">
                <a:latin typeface="+mj-lt"/>
              </a:rPr>
              <a:t>   by </a:t>
            </a:r>
            <a:r>
              <a:rPr lang="en-US" sz="2400" dirty="0">
                <a:latin typeface="+mj-lt"/>
              </a:rPr>
              <a:t>Philip Kotler, Kevin Lane Keller, Abraham Koshy &amp; </a:t>
            </a:r>
          </a:p>
          <a:p>
            <a:pPr>
              <a:buClr>
                <a:srgbClr val="000066"/>
              </a:buClr>
              <a:defRPr/>
            </a:pPr>
            <a:r>
              <a:rPr lang="en-US" sz="2400" dirty="0" smtClean="0">
                <a:latin typeface="+mj-lt"/>
              </a:rPr>
              <a:t>    </a:t>
            </a:r>
            <a:r>
              <a:rPr lang="en-US" sz="2400" dirty="0">
                <a:latin typeface="+mj-lt"/>
              </a:rPr>
              <a:t>Mithileshwar Jha, 13th Edition, Published by Pearson </a:t>
            </a:r>
          </a:p>
          <a:p>
            <a:pPr>
              <a:buClr>
                <a:srgbClr val="000066"/>
              </a:buClr>
              <a:defRPr/>
            </a:pPr>
            <a:r>
              <a:rPr lang="en-US" sz="2400" dirty="0">
                <a:latin typeface="+mj-lt"/>
              </a:rPr>
              <a:t>    </a:t>
            </a:r>
            <a:r>
              <a:rPr lang="en-US" sz="2400" dirty="0" smtClean="0">
                <a:latin typeface="+mj-lt"/>
              </a:rPr>
              <a:t>Education</a:t>
            </a:r>
            <a:r>
              <a:rPr lang="en-US" sz="2400" dirty="0">
                <a:latin typeface="+mj-lt"/>
              </a:rPr>
              <a:t>, </a:t>
            </a:r>
            <a:r>
              <a:rPr lang="en-US" sz="2400" dirty="0" smtClean="0">
                <a:latin typeface="+mj-lt"/>
              </a:rPr>
              <a:t>Inc.</a:t>
            </a:r>
          </a:p>
          <a:p>
            <a:pPr>
              <a:buClr>
                <a:srgbClr val="000066"/>
              </a:buClr>
              <a:defRPr/>
            </a:pPr>
            <a:endParaRPr lang="en-US" sz="2400" dirty="0" smtClean="0">
              <a:latin typeface="+mj-lt"/>
            </a:endParaRPr>
          </a:p>
          <a:p>
            <a:pPr>
              <a:buClr>
                <a:srgbClr val="000066"/>
              </a:buClr>
              <a:buFont typeface="Wingdings" pitchFamily="2" charset="2"/>
              <a:buChar char="§"/>
              <a:defRPr/>
            </a:pPr>
            <a:r>
              <a:rPr lang="en-US" sz="2400" dirty="0" smtClean="0">
                <a:latin typeface="+mj-lt"/>
              </a:rPr>
              <a:t>  Principles and Practices of Marketing by Jobber, D. 4th </a:t>
            </a:r>
          </a:p>
          <a:p>
            <a:pPr>
              <a:buClr>
                <a:srgbClr val="000066"/>
              </a:buClr>
            </a:pPr>
            <a:r>
              <a:rPr lang="en-US" sz="2400" dirty="0" smtClean="0">
                <a:latin typeface="+mj-lt"/>
              </a:rPr>
              <a:t>    edition, McGraw Hill International.</a:t>
            </a:r>
          </a:p>
          <a:p>
            <a:pPr>
              <a:buClr>
                <a:srgbClr val="000066"/>
              </a:buClr>
            </a:pPr>
            <a:endParaRPr lang="en-US" sz="2400" dirty="0" smtClean="0">
              <a:latin typeface="+mj-lt"/>
            </a:endParaRPr>
          </a:p>
          <a:p>
            <a:pPr>
              <a:buClr>
                <a:srgbClr val="000066"/>
              </a:buClr>
              <a:buFont typeface="Wingdings" pitchFamily="2" charset="2"/>
              <a:buChar char="§"/>
              <a:defRPr/>
            </a:pPr>
            <a:r>
              <a:rPr lang="en-US" sz="2400" dirty="0" smtClean="0">
                <a:latin typeface="+mj-lt"/>
              </a:rPr>
              <a:t>  Principles of Advertising &amp; IMC by Tom Duncan 2</a:t>
            </a:r>
            <a:r>
              <a:rPr lang="en-US" sz="2400" baseline="30000" dirty="0" smtClean="0">
                <a:latin typeface="+mj-lt"/>
              </a:rPr>
              <a:t>nd      </a:t>
            </a:r>
          </a:p>
          <a:p>
            <a:pPr>
              <a:buClr>
                <a:srgbClr val="000066"/>
              </a:buClr>
              <a:defRPr/>
            </a:pPr>
            <a:r>
              <a:rPr lang="en-US" sz="2400" baseline="30000" dirty="0" smtClean="0">
                <a:latin typeface="+mj-lt"/>
              </a:rPr>
              <a:t>      </a:t>
            </a:r>
            <a:r>
              <a:rPr lang="en-US" sz="2400" dirty="0" smtClean="0">
                <a:latin typeface="+mj-lt"/>
              </a:rPr>
              <a:t>Edition, Published by McGraw-Hill Irwin.</a:t>
            </a:r>
          </a:p>
          <a:p>
            <a:endParaRPr lang="en-US" sz="2400" dirty="0" smtClean="0">
              <a:latin typeface="+mj-lt"/>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 presetClass="entr" presetSubtype="10"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checkerboard(across)">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nodeType="clickEffect">
                                  <p:stCondLst>
                                    <p:cond delay="0"/>
                                  </p:stCondLst>
                                  <p:childTnLst>
                                    <p:set>
                                      <p:cBhvr>
                                        <p:cTn id="11" dur="1" fill="hold">
                                          <p:stCondLst>
                                            <p:cond delay="0"/>
                                          </p:stCondLst>
                                        </p:cTn>
                                        <p:tgtEl>
                                          <p:spTgt spid="6">
                                            <p:txEl>
                                              <p:pRg st="0" end="0"/>
                                            </p:txEl>
                                          </p:spTgt>
                                        </p:tgtEl>
                                        <p:attrNameLst>
                                          <p:attrName>style.visibility</p:attrName>
                                        </p:attrNameLst>
                                      </p:cBhvr>
                                      <p:to>
                                        <p:strVal val="visible"/>
                                      </p:to>
                                    </p:set>
                                    <p:animEffect transition="in" filter="checkerboard(across)">
                                      <p:cBhvr>
                                        <p:cTn id="12" dur="500"/>
                                        <p:tgtEl>
                                          <p:spTgt spid="6">
                                            <p:txEl>
                                              <p:pRg st="0" end="0"/>
                                            </p:txEl>
                                          </p:spTgt>
                                        </p:tgtEl>
                                      </p:cBhvr>
                                    </p:animEffect>
                                  </p:childTnLst>
                                </p:cTn>
                              </p:par>
                              <p:par>
                                <p:cTn id="13" presetID="5" presetClass="entr" presetSubtype="10" fill="hold" nodeType="withEffect">
                                  <p:stCondLst>
                                    <p:cond delay="0"/>
                                  </p:stCondLst>
                                  <p:childTnLst>
                                    <p:set>
                                      <p:cBhvr>
                                        <p:cTn id="14" dur="1" fill="hold">
                                          <p:stCondLst>
                                            <p:cond delay="0"/>
                                          </p:stCondLst>
                                        </p:cTn>
                                        <p:tgtEl>
                                          <p:spTgt spid="6">
                                            <p:txEl>
                                              <p:pRg st="1" end="1"/>
                                            </p:txEl>
                                          </p:spTgt>
                                        </p:tgtEl>
                                        <p:attrNameLst>
                                          <p:attrName>style.visibility</p:attrName>
                                        </p:attrNameLst>
                                      </p:cBhvr>
                                      <p:to>
                                        <p:strVal val="visible"/>
                                      </p:to>
                                    </p:set>
                                    <p:animEffect transition="in" filter="checkerboard(across)">
                                      <p:cBhvr>
                                        <p:cTn id="15" dur="500"/>
                                        <p:tgtEl>
                                          <p:spTgt spid="6">
                                            <p:txEl>
                                              <p:pRg st="1" end="1"/>
                                            </p:txEl>
                                          </p:spTgt>
                                        </p:tgtEl>
                                      </p:cBhvr>
                                    </p:animEffect>
                                  </p:childTnLst>
                                </p:cTn>
                              </p:par>
                            </p:childTnLst>
                          </p:cTn>
                        </p:par>
                        <p:par>
                          <p:cTn id="16" fill="hold">
                            <p:stCondLst>
                              <p:cond delay="500"/>
                            </p:stCondLst>
                            <p:childTnLst>
                              <p:par>
                                <p:cTn id="17" presetID="5" presetClass="entr" presetSubtype="10" fill="hold" nodeType="afterEffect">
                                  <p:stCondLst>
                                    <p:cond delay="0"/>
                                  </p:stCondLst>
                                  <p:childTnLst>
                                    <p:set>
                                      <p:cBhvr>
                                        <p:cTn id="18" dur="1" fill="hold">
                                          <p:stCondLst>
                                            <p:cond delay="0"/>
                                          </p:stCondLst>
                                        </p:cTn>
                                        <p:tgtEl>
                                          <p:spTgt spid="6">
                                            <p:txEl>
                                              <p:pRg st="3" end="3"/>
                                            </p:txEl>
                                          </p:spTgt>
                                        </p:tgtEl>
                                        <p:attrNameLst>
                                          <p:attrName>style.visibility</p:attrName>
                                        </p:attrNameLst>
                                      </p:cBhvr>
                                      <p:to>
                                        <p:strVal val="visible"/>
                                      </p:to>
                                    </p:set>
                                    <p:animEffect transition="in" filter="checkerboard(across)">
                                      <p:cBhvr>
                                        <p:cTn id="19" dur="500"/>
                                        <p:tgtEl>
                                          <p:spTgt spid="6">
                                            <p:txEl>
                                              <p:pRg st="3" end="3"/>
                                            </p:txEl>
                                          </p:spTgt>
                                        </p:tgtEl>
                                      </p:cBhvr>
                                    </p:animEffect>
                                  </p:childTnLst>
                                </p:cTn>
                              </p:par>
                              <p:par>
                                <p:cTn id="20" presetID="5" presetClass="entr" presetSubtype="10" fill="hold" nodeType="withEffect">
                                  <p:stCondLst>
                                    <p:cond delay="0"/>
                                  </p:stCondLst>
                                  <p:childTnLst>
                                    <p:set>
                                      <p:cBhvr>
                                        <p:cTn id="21" dur="1" fill="hold">
                                          <p:stCondLst>
                                            <p:cond delay="0"/>
                                          </p:stCondLst>
                                        </p:cTn>
                                        <p:tgtEl>
                                          <p:spTgt spid="6">
                                            <p:txEl>
                                              <p:pRg st="4" end="4"/>
                                            </p:txEl>
                                          </p:spTgt>
                                        </p:tgtEl>
                                        <p:attrNameLst>
                                          <p:attrName>style.visibility</p:attrName>
                                        </p:attrNameLst>
                                      </p:cBhvr>
                                      <p:to>
                                        <p:strVal val="visible"/>
                                      </p:to>
                                    </p:set>
                                    <p:animEffect transition="in" filter="checkerboard(across)">
                                      <p:cBhvr>
                                        <p:cTn id="22" dur="500"/>
                                        <p:tgtEl>
                                          <p:spTgt spid="6">
                                            <p:txEl>
                                              <p:pRg st="4" end="4"/>
                                            </p:txEl>
                                          </p:spTgt>
                                        </p:tgtEl>
                                      </p:cBhvr>
                                    </p:animEffect>
                                  </p:childTnLst>
                                </p:cTn>
                              </p:par>
                              <p:par>
                                <p:cTn id="23" presetID="5" presetClass="entr" presetSubtype="10" fill="hold" nodeType="withEffect">
                                  <p:stCondLst>
                                    <p:cond delay="0"/>
                                  </p:stCondLst>
                                  <p:childTnLst>
                                    <p:set>
                                      <p:cBhvr>
                                        <p:cTn id="24" dur="1" fill="hold">
                                          <p:stCondLst>
                                            <p:cond delay="0"/>
                                          </p:stCondLst>
                                        </p:cTn>
                                        <p:tgtEl>
                                          <p:spTgt spid="6">
                                            <p:txEl>
                                              <p:pRg st="5" end="5"/>
                                            </p:txEl>
                                          </p:spTgt>
                                        </p:tgtEl>
                                        <p:attrNameLst>
                                          <p:attrName>style.visibility</p:attrName>
                                        </p:attrNameLst>
                                      </p:cBhvr>
                                      <p:to>
                                        <p:strVal val="visible"/>
                                      </p:to>
                                    </p:set>
                                    <p:animEffect transition="in" filter="checkerboard(across)">
                                      <p:cBhvr>
                                        <p:cTn id="25" dur="500"/>
                                        <p:tgtEl>
                                          <p:spTgt spid="6">
                                            <p:txEl>
                                              <p:pRg st="5" end="5"/>
                                            </p:txEl>
                                          </p:spTgt>
                                        </p:tgtEl>
                                      </p:cBhvr>
                                    </p:animEffect>
                                  </p:childTnLst>
                                </p:cTn>
                              </p:par>
                              <p:par>
                                <p:cTn id="26" presetID="5" presetClass="entr" presetSubtype="10" fill="hold" nodeType="withEffect">
                                  <p:stCondLst>
                                    <p:cond delay="0"/>
                                  </p:stCondLst>
                                  <p:childTnLst>
                                    <p:set>
                                      <p:cBhvr>
                                        <p:cTn id="27" dur="1" fill="hold">
                                          <p:stCondLst>
                                            <p:cond delay="0"/>
                                          </p:stCondLst>
                                        </p:cTn>
                                        <p:tgtEl>
                                          <p:spTgt spid="6">
                                            <p:txEl>
                                              <p:pRg st="6" end="6"/>
                                            </p:txEl>
                                          </p:spTgt>
                                        </p:tgtEl>
                                        <p:attrNameLst>
                                          <p:attrName>style.visibility</p:attrName>
                                        </p:attrNameLst>
                                      </p:cBhvr>
                                      <p:to>
                                        <p:strVal val="visible"/>
                                      </p:to>
                                    </p:set>
                                    <p:animEffect transition="in" filter="checkerboard(across)">
                                      <p:cBhvr>
                                        <p:cTn id="28" dur="500"/>
                                        <p:tgtEl>
                                          <p:spTgt spid="6">
                                            <p:txEl>
                                              <p:pRg st="6" end="6"/>
                                            </p:txEl>
                                          </p:spTgt>
                                        </p:tgtEl>
                                      </p:cBhvr>
                                    </p:animEffect>
                                  </p:childTnLst>
                                </p:cTn>
                              </p:par>
                            </p:childTnLst>
                          </p:cTn>
                        </p:par>
                        <p:par>
                          <p:cTn id="29" fill="hold">
                            <p:stCondLst>
                              <p:cond delay="1000"/>
                            </p:stCondLst>
                            <p:childTnLst>
                              <p:par>
                                <p:cTn id="30" presetID="5" presetClass="entr" presetSubtype="10" fill="hold" nodeType="afterEffect">
                                  <p:stCondLst>
                                    <p:cond delay="0"/>
                                  </p:stCondLst>
                                  <p:childTnLst>
                                    <p:set>
                                      <p:cBhvr>
                                        <p:cTn id="31" dur="1" fill="hold">
                                          <p:stCondLst>
                                            <p:cond delay="0"/>
                                          </p:stCondLst>
                                        </p:cTn>
                                        <p:tgtEl>
                                          <p:spTgt spid="6">
                                            <p:txEl>
                                              <p:pRg st="8" end="8"/>
                                            </p:txEl>
                                          </p:spTgt>
                                        </p:tgtEl>
                                        <p:attrNameLst>
                                          <p:attrName>style.visibility</p:attrName>
                                        </p:attrNameLst>
                                      </p:cBhvr>
                                      <p:to>
                                        <p:strVal val="visible"/>
                                      </p:to>
                                    </p:set>
                                    <p:animEffect transition="in" filter="checkerboard(across)">
                                      <p:cBhvr>
                                        <p:cTn id="32" dur="500"/>
                                        <p:tgtEl>
                                          <p:spTgt spid="6">
                                            <p:txEl>
                                              <p:pRg st="8" end="8"/>
                                            </p:txEl>
                                          </p:spTgt>
                                        </p:tgtEl>
                                      </p:cBhvr>
                                    </p:animEffect>
                                  </p:childTnLst>
                                </p:cTn>
                              </p:par>
                              <p:par>
                                <p:cTn id="33" presetID="5" presetClass="entr" presetSubtype="10" fill="hold" grpId="0" nodeType="withEffect">
                                  <p:stCondLst>
                                    <p:cond delay="0"/>
                                  </p:stCondLst>
                                  <p:childTnLst>
                                    <p:set>
                                      <p:cBhvr>
                                        <p:cTn id="34" dur="1" fill="hold">
                                          <p:stCondLst>
                                            <p:cond delay="0"/>
                                          </p:stCondLst>
                                        </p:cTn>
                                        <p:tgtEl>
                                          <p:spTgt spid="6">
                                            <p:txEl>
                                              <p:pRg st="9" end="9"/>
                                            </p:txEl>
                                          </p:spTgt>
                                        </p:tgtEl>
                                        <p:attrNameLst>
                                          <p:attrName>style.visibility</p:attrName>
                                        </p:attrNameLst>
                                      </p:cBhvr>
                                      <p:to>
                                        <p:strVal val="visible"/>
                                      </p:to>
                                    </p:set>
                                    <p:animEffect transition="in" filter="checkerboard(across)">
                                      <p:cBhvr>
                                        <p:cTn id="35" dur="500"/>
                                        <p:tgtEl>
                                          <p:spTgt spid="6">
                                            <p:txEl>
                                              <p:pRg st="9" end="9"/>
                                            </p:txEl>
                                          </p:spTgt>
                                        </p:tgtEl>
                                      </p:cBhvr>
                                    </p:animEffect>
                                  </p:childTnLst>
                                </p:cTn>
                              </p:par>
                            </p:childTnLst>
                          </p:cTn>
                        </p:par>
                        <p:par>
                          <p:cTn id="36" fill="hold">
                            <p:stCondLst>
                              <p:cond delay="1500"/>
                            </p:stCondLst>
                            <p:childTnLst>
                              <p:par>
                                <p:cTn id="37" presetID="5" presetClass="entr" presetSubtype="10" fill="hold" nodeType="afterEffect">
                                  <p:stCondLst>
                                    <p:cond delay="0"/>
                                  </p:stCondLst>
                                  <p:childTnLst>
                                    <p:set>
                                      <p:cBhvr>
                                        <p:cTn id="38" dur="1" fill="hold">
                                          <p:stCondLst>
                                            <p:cond delay="0"/>
                                          </p:stCondLst>
                                        </p:cTn>
                                        <p:tgtEl>
                                          <p:spTgt spid="6">
                                            <p:txEl>
                                              <p:pRg st="11" end="11"/>
                                            </p:txEl>
                                          </p:spTgt>
                                        </p:tgtEl>
                                        <p:attrNameLst>
                                          <p:attrName>style.visibility</p:attrName>
                                        </p:attrNameLst>
                                      </p:cBhvr>
                                      <p:to>
                                        <p:strVal val="visible"/>
                                      </p:to>
                                    </p:set>
                                    <p:animEffect transition="in" filter="checkerboard(across)">
                                      <p:cBhvr>
                                        <p:cTn id="39" dur="500"/>
                                        <p:tgtEl>
                                          <p:spTgt spid="6">
                                            <p:txEl>
                                              <p:pRg st="11" end="11"/>
                                            </p:txEl>
                                          </p:spTgt>
                                        </p:tgtEl>
                                      </p:cBhvr>
                                    </p:animEffect>
                                  </p:childTnLst>
                                </p:cTn>
                              </p:par>
                              <p:par>
                                <p:cTn id="40" presetID="5" presetClass="entr" presetSubtype="10" fill="hold" nodeType="withEffect">
                                  <p:stCondLst>
                                    <p:cond delay="0"/>
                                  </p:stCondLst>
                                  <p:childTnLst>
                                    <p:set>
                                      <p:cBhvr>
                                        <p:cTn id="41" dur="1" fill="hold">
                                          <p:stCondLst>
                                            <p:cond delay="0"/>
                                          </p:stCondLst>
                                        </p:cTn>
                                        <p:tgtEl>
                                          <p:spTgt spid="6">
                                            <p:txEl>
                                              <p:pRg st="12" end="12"/>
                                            </p:txEl>
                                          </p:spTgt>
                                        </p:tgtEl>
                                        <p:attrNameLst>
                                          <p:attrName>style.visibility</p:attrName>
                                        </p:attrNameLst>
                                      </p:cBhvr>
                                      <p:to>
                                        <p:strVal val="visible"/>
                                      </p:to>
                                    </p:set>
                                    <p:animEffect transition="in" filter="checkerboard(across)">
                                      <p:cBhvr>
                                        <p:cTn id="42" dur="500"/>
                                        <p:tgtEl>
                                          <p:spTgt spid="6">
                                            <p:txEl>
                                              <p:pRg st="12" end="1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build="allAtOnce"/>
    </p:bldLst>
  </p:timing>
</p:sld>
</file>

<file path=ppt/slides/slide3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9698" name="Picture 31" descr="dictionary"/>
          <p:cNvPicPr>
            <a:picLocks noChangeAspect="1" noChangeArrowheads="1"/>
          </p:cNvPicPr>
          <p:nvPr/>
        </p:nvPicPr>
        <p:blipFill>
          <a:blip r:embed="rId2"/>
          <a:srcRect/>
          <a:stretch>
            <a:fillRect/>
          </a:stretch>
        </p:blipFill>
        <p:spPr bwMode="auto">
          <a:xfrm>
            <a:off x="685800" y="1289050"/>
            <a:ext cx="7762875" cy="5340350"/>
          </a:xfrm>
          <a:prstGeom prst="rect">
            <a:avLst/>
          </a:prstGeom>
          <a:noFill/>
          <a:ln w="9525">
            <a:noFill/>
            <a:miter lim="800000"/>
            <a:headEnd/>
            <a:tailEnd/>
          </a:ln>
        </p:spPr>
      </p:pic>
      <p:pic>
        <p:nvPicPr>
          <p:cNvPr id="29699" name="Picture 32" descr="definition"/>
          <p:cNvPicPr>
            <a:picLocks noChangeAspect="1" noChangeArrowheads="1"/>
          </p:cNvPicPr>
          <p:nvPr/>
        </p:nvPicPr>
        <p:blipFill>
          <a:blip r:embed="rId3"/>
          <a:srcRect/>
          <a:stretch>
            <a:fillRect/>
          </a:stretch>
        </p:blipFill>
        <p:spPr bwMode="auto">
          <a:xfrm>
            <a:off x="7346950" y="1143000"/>
            <a:ext cx="1187450" cy="1219200"/>
          </a:xfrm>
          <a:prstGeom prst="rect">
            <a:avLst/>
          </a:prstGeom>
          <a:noFill/>
          <a:ln w="9525">
            <a:noFill/>
            <a:miter lim="800000"/>
            <a:headEnd/>
            <a:tailEnd/>
          </a:ln>
        </p:spPr>
      </p:pic>
      <p:sp>
        <p:nvSpPr>
          <p:cNvPr id="25611" name="AutoShape 11"/>
          <p:cNvSpPr>
            <a:spLocks noChangeArrowheads="1"/>
          </p:cNvSpPr>
          <p:nvPr/>
        </p:nvSpPr>
        <p:spPr bwMode="auto">
          <a:xfrm>
            <a:off x="228600" y="203200"/>
            <a:ext cx="8382000" cy="685800"/>
          </a:xfrm>
          <a:prstGeom prst="roundRect">
            <a:avLst>
              <a:gd name="adj" fmla="val 30625"/>
            </a:avLst>
          </a:prstGeom>
          <a:solidFill>
            <a:srgbClr val="CEBEA5"/>
          </a:solidFill>
          <a:ln w="38100">
            <a:solidFill>
              <a:srgbClr val="630C21"/>
            </a:solidFill>
            <a:round/>
            <a:headEnd/>
            <a:tailEnd/>
          </a:ln>
          <a:effectLst>
            <a:outerShdw dist="71842" dir="2700000" algn="ctr" rotWithShape="0">
              <a:srgbClr val="7C6744"/>
            </a:outerShdw>
          </a:effectLst>
        </p:spPr>
        <p:txBody>
          <a:bodyPr wrap="none" anchor="ctr"/>
          <a:lstStyle/>
          <a:p>
            <a:pPr>
              <a:defRPr/>
            </a:pPr>
            <a:endParaRPr lang="en-US" dirty="0">
              <a:latin typeface="Arial" pitchFamily="34" charset="0"/>
            </a:endParaRPr>
          </a:p>
        </p:txBody>
      </p:sp>
      <p:sp>
        <p:nvSpPr>
          <p:cNvPr id="29701" name="Rectangle 12"/>
          <p:cNvSpPr>
            <a:spLocks noGrp="1" noChangeArrowheads="1"/>
          </p:cNvSpPr>
          <p:nvPr>
            <p:ph type="title"/>
          </p:nvPr>
        </p:nvSpPr>
        <p:spPr>
          <a:xfrm>
            <a:off x="304800" y="228600"/>
            <a:ext cx="7086600" cy="635000"/>
          </a:xfrm>
        </p:spPr>
        <p:txBody>
          <a:bodyPr>
            <a:noAutofit/>
          </a:bodyPr>
          <a:lstStyle/>
          <a:p>
            <a:pPr eaLnBrk="1" hangingPunct="1"/>
            <a:r>
              <a:rPr lang="en-US" sz="4000" b="1" dirty="0" smtClean="0">
                <a:solidFill>
                  <a:srgbClr val="000066"/>
                </a:solidFill>
              </a:rPr>
              <a:t>The End</a:t>
            </a:r>
          </a:p>
        </p:txBody>
      </p:sp>
      <p:sp>
        <p:nvSpPr>
          <p:cNvPr id="29702" name="Rectangle 30"/>
          <p:cNvSpPr>
            <a:spLocks noChangeArrowheads="1"/>
          </p:cNvSpPr>
          <p:nvPr/>
        </p:nvSpPr>
        <p:spPr bwMode="auto">
          <a:xfrm>
            <a:off x="762000" y="2514600"/>
            <a:ext cx="7467600" cy="3600986"/>
          </a:xfrm>
          <a:prstGeom prst="rect">
            <a:avLst/>
          </a:prstGeom>
          <a:noFill/>
          <a:ln w="38100">
            <a:noFill/>
            <a:miter lim="800000"/>
            <a:headEnd/>
            <a:tailEnd/>
          </a:ln>
        </p:spPr>
        <p:txBody>
          <a:bodyPr>
            <a:spAutoFit/>
          </a:bodyPr>
          <a:lstStyle/>
          <a:p>
            <a:pPr algn="ctr"/>
            <a:r>
              <a:rPr lang="en-GB" sz="4000" dirty="0" smtClean="0">
                <a:solidFill>
                  <a:srgbClr val="000066"/>
                </a:solidFill>
              </a:rPr>
              <a:t>"The secret of getting started is breaking your complex, overwhelming tasks into small manageable tasks, and then starting on the first one.“</a:t>
            </a:r>
            <a:br>
              <a:rPr lang="en-GB" sz="4000" dirty="0" smtClean="0">
                <a:solidFill>
                  <a:srgbClr val="000066"/>
                </a:solidFill>
              </a:rPr>
            </a:br>
            <a:r>
              <a:rPr lang="en-GB" sz="2800" i="1" dirty="0" smtClean="0">
                <a:solidFill>
                  <a:srgbClr val="000066"/>
                </a:solidFill>
              </a:rPr>
              <a:t>Mark Twain</a:t>
            </a:r>
            <a:endParaRPr lang="en-US" sz="2400" i="1" dirty="0"/>
          </a:p>
        </p:txBody>
      </p:sp>
    </p:spTree>
  </p:cSld>
  <p:clrMapOvr>
    <a:masterClrMapping/>
  </p:clrMapOvr>
  <p:transition/>
  <p:timing>
    <p:tnLst>
      <p:par>
        <p:cTn id="1" dur="indefinite" restart="never" nodeType="tmRoot"/>
      </p:par>
    </p:tnLst>
  </p:timing>
</p:sld>
</file>

<file path=ppt/theme/theme1.xml><?xml version="1.0" encoding="utf-8"?>
<a:theme xmlns:a="http://schemas.openxmlformats.org/drawingml/2006/main" name="Blank Presentation">
  <a:themeElements>
    <a:clrScheme name="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Arial" charset="0"/>
            <a:ea typeface="ヒラギノ角ゴ Pro W3" pitchFamily="1" charset="-128"/>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Arial" charset="0"/>
            <a:ea typeface="ヒラギノ角ゴ Pro W3" pitchFamily="1" charset="-128"/>
          </a:defRPr>
        </a:defPPr>
      </a:lstStyle>
    </a:lnDef>
  </a:objectDefaults>
  <a:extraClrSchemeLst>
    <a:extraClrScheme>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1934</TotalTime>
  <Words>2726</Words>
  <Application>Microsoft Office PowerPoint</Application>
  <PresentationFormat>On-screen Show (4:3)</PresentationFormat>
  <Paragraphs>362</Paragraphs>
  <Slides>37</Slides>
  <Notes>32</Notes>
  <HiddenSlides>0</HiddenSlides>
  <MMClips>0</MMClips>
  <ScaleCrop>false</ScaleCrop>
  <HeadingPairs>
    <vt:vector size="4" baseType="variant">
      <vt:variant>
        <vt:lpstr>Theme</vt:lpstr>
      </vt:variant>
      <vt:variant>
        <vt:i4>2</vt:i4>
      </vt:variant>
      <vt:variant>
        <vt:lpstr>Slide Titles</vt:lpstr>
      </vt:variant>
      <vt:variant>
        <vt:i4>37</vt:i4>
      </vt:variant>
    </vt:vector>
  </HeadingPairs>
  <TitlesOfParts>
    <vt:vector size="39" baseType="lpstr">
      <vt:lpstr>Blank Presentation</vt:lpstr>
      <vt:lpstr>Office Theme</vt:lpstr>
      <vt:lpstr>   Company and Marketing Strategy Partnering to Build Customer Relationships </vt:lpstr>
      <vt:lpstr>Slide 2</vt:lpstr>
      <vt:lpstr>Companywide Strategic Planning</vt:lpstr>
      <vt:lpstr>Companywide Strategic Planning</vt:lpstr>
      <vt:lpstr>Companywide Strategic Planning</vt:lpstr>
      <vt:lpstr>Good Mission Statements</vt:lpstr>
      <vt:lpstr>Rubbermaid Commercial Products, Inc.</vt:lpstr>
      <vt:lpstr>Motorola</vt:lpstr>
      <vt:lpstr>eBay</vt:lpstr>
      <vt:lpstr>Companywide Strategic Planning </vt:lpstr>
      <vt:lpstr>Companywide Strategic Planning</vt:lpstr>
      <vt:lpstr>Companywide Strategic Planning</vt:lpstr>
      <vt:lpstr>Companywide Strategic Planning</vt:lpstr>
      <vt:lpstr>Companywide Strategic Planning</vt:lpstr>
      <vt:lpstr>Companywide Strategic Planning</vt:lpstr>
      <vt:lpstr>Companywide Strategic Planning</vt:lpstr>
      <vt:lpstr>Companywide Strategic Planning</vt:lpstr>
      <vt:lpstr>Ansoff’s Product-Market Expansion Grid</vt:lpstr>
      <vt:lpstr>Companywide Strategic Planning</vt:lpstr>
      <vt:lpstr>Companywide Strategic Planning</vt:lpstr>
      <vt:lpstr>Companywide Strategic Planning</vt:lpstr>
      <vt:lpstr>What is the Value Chain?</vt:lpstr>
      <vt:lpstr>Value Chain Analysis</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Bibliography</vt:lpstr>
      <vt:lpstr>The End</vt:lpstr>
    </vt:vector>
  </TitlesOfParts>
  <Company>School of Management</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utter</dc:creator>
  <cp:lastModifiedBy>NTS</cp:lastModifiedBy>
  <cp:revision>214</cp:revision>
  <dcterms:created xsi:type="dcterms:W3CDTF">2011-02-15T21:33:40Z</dcterms:created>
  <dcterms:modified xsi:type="dcterms:W3CDTF">2013-03-27T11:42:37Z</dcterms:modified>
</cp:coreProperties>
</file>