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34"/>
  </p:notesMasterIdLst>
  <p:sldIdLst>
    <p:sldId id="397" r:id="rId3"/>
    <p:sldId id="469" r:id="rId4"/>
    <p:sldId id="1002" r:id="rId5"/>
    <p:sldId id="1024" r:id="rId6"/>
    <p:sldId id="1025" r:id="rId7"/>
    <p:sldId id="1003" r:id="rId8"/>
    <p:sldId id="1004" r:id="rId9"/>
    <p:sldId id="1005" r:id="rId10"/>
    <p:sldId id="1006" r:id="rId11"/>
    <p:sldId id="1007" r:id="rId12"/>
    <p:sldId id="1008" r:id="rId13"/>
    <p:sldId id="1009" r:id="rId14"/>
    <p:sldId id="1010" r:id="rId15"/>
    <p:sldId id="1011" r:id="rId16"/>
    <p:sldId id="1012" r:id="rId17"/>
    <p:sldId id="1026" r:id="rId18"/>
    <p:sldId id="1013" r:id="rId19"/>
    <p:sldId id="1014" r:id="rId20"/>
    <p:sldId id="1015" r:id="rId21"/>
    <p:sldId id="1016" r:id="rId22"/>
    <p:sldId id="1017" r:id="rId23"/>
    <p:sldId id="1018" r:id="rId24"/>
    <p:sldId id="1019" r:id="rId25"/>
    <p:sldId id="1027" r:id="rId26"/>
    <p:sldId id="1020" r:id="rId27"/>
    <p:sldId id="1021" r:id="rId28"/>
    <p:sldId id="1028" r:id="rId29"/>
    <p:sldId id="1022" r:id="rId30"/>
    <p:sldId id="1023" r:id="rId31"/>
    <p:sldId id="394" r:id="rId32"/>
    <p:sldId id="393"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94579" autoAdjust="0"/>
  </p:normalViewPr>
  <p:slideViewPr>
    <p:cSldViewPr>
      <p:cViewPr varScale="1">
        <p:scale>
          <a:sx n="62" d="100"/>
          <a:sy n="62" d="100"/>
        </p:scale>
        <p:origin x="-150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333792-E482-4651-9CB5-5BC2E2A5DE62}" type="doc">
      <dgm:prSet loTypeId="urn:microsoft.com/office/officeart/2005/8/layout/default#3" loCatId="list" qsTypeId="urn:microsoft.com/office/officeart/2005/8/quickstyle/simple1" qsCatId="simple" csTypeId="urn:microsoft.com/office/officeart/2005/8/colors/colorful1#7" csCatId="colorful"/>
      <dgm:spPr/>
      <dgm:t>
        <a:bodyPr/>
        <a:lstStyle/>
        <a:p>
          <a:endParaRPr lang="en-US"/>
        </a:p>
      </dgm:t>
    </dgm:pt>
    <dgm:pt modelId="{1FF1A787-F580-4FFF-BA1B-AF795679538E}">
      <dgm:prSet/>
      <dgm:spPr/>
      <dgm:t>
        <a:bodyPr/>
        <a:lstStyle/>
        <a:p>
          <a:pPr rtl="0"/>
          <a:r>
            <a:rPr lang="en-US" b="0" dirty="0" smtClean="0">
              <a:solidFill>
                <a:schemeClr val="tx1"/>
              </a:solidFill>
            </a:rPr>
            <a:t>Business to consumer (B2C)</a:t>
          </a:r>
          <a:endParaRPr lang="en-US" dirty="0">
            <a:solidFill>
              <a:schemeClr val="tx1"/>
            </a:solidFill>
          </a:endParaRPr>
        </a:p>
      </dgm:t>
    </dgm:pt>
    <dgm:pt modelId="{2F3DDF2D-0868-406C-813D-8B8B00875DFB}" type="parTrans" cxnId="{B90103CC-23FA-470C-A308-640BF1D7C634}">
      <dgm:prSet/>
      <dgm:spPr/>
      <dgm:t>
        <a:bodyPr/>
        <a:lstStyle/>
        <a:p>
          <a:endParaRPr lang="en-US">
            <a:solidFill>
              <a:schemeClr val="tx1"/>
            </a:solidFill>
          </a:endParaRPr>
        </a:p>
      </dgm:t>
    </dgm:pt>
    <dgm:pt modelId="{435EFFAD-AC23-4016-A595-FFF4288EE4DC}" type="sibTrans" cxnId="{B90103CC-23FA-470C-A308-640BF1D7C634}">
      <dgm:prSet/>
      <dgm:spPr/>
      <dgm:t>
        <a:bodyPr/>
        <a:lstStyle/>
        <a:p>
          <a:endParaRPr lang="en-US">
            <a:solidFill>
              <a:schemeClr val="tx1"/>
            </a:solidFill>
          </a:endParaRPr>
        </a:p>
      </dgm:t>
    </dgm:pt>
    <dgm:pt modelId="{7C34D7A6-BD43-4B16-8153-4B8933E3C532}">
      <dgm:prSet/>
      <dgm:spPr/>
      <dgm:t>
        <a:bodyPr/>
        <a:lstStyle/>
        <a:p>
          <a:pPr rtl="0"/>
          <a:r>
            <a:rPr lang="en-US" b="0" dirty="0" smtClean="0">
              <a:solidFill>
                <a:schemeClr val="tx1"/>
              </a:solidFill>
            </a:rPr>
            <a:t>Business to business (B2B)</a:t>
          </a:r>
          <a:endParaRPr lang="en-US" dirty="0">
            <a:solidFill>
              <a:schemeClr val="tx1"/>
            </a:solidFill>
          </a:endParaRPr>
        </a:p>
      </dgm:t>
    </dgm:pt>
    <dgm:pt modelId="{F5F776A0-C7BB-4F55-8677-1B6042520661}" type="parTrans" cxnId="{279FE0C4-1431-40E1-8B83-B8ED561A76DB}">
      <dgm:prSet/>
      <dgm:spPr/>
      <dgm:t>
        <a:bodyPr/>
        <a:lstStyle/>
        <a:p>
          <a:endParaRPr lang="en-US">
            <a:solidFill>
              <a:schemeClr val="tx1"/>
            </a:solidFill>
          </a:endParaRPr>
        </a:p>
      </dgm:t>
    </dgm:pt>
    <dgm:pt modelId="{D5D5BEBA-4A2C-45A5-9D38-C10DD0F7105A}" type="sibTrans" cxnId="{279FE0C4-1431-40E1-8B83-B8ED561A76DB}">
      <dgm:prSet/>
      <dgm:spPr/>
      <dgm:t>
        <a:bodyPr/>
        <a:lstStyle/>
        <a:p>
          <a:endParaRPr lang="en-US">
            <a:solidFill>
              <a:schemeClr val="tx1"/>
            </a:solidFill>
          </a:endParaRPr>
        </a:p>
      </dgm:t>
    </dgm:pt>
    <dgm:pt modelId="{F669BC61-EFD9-4D63-A7AA-0B1F4BC28070}">
      <dgm:prSet/>
      <dgm:spPr/>
      <dgm:t>
        <a:bodyPr/>
        <a:lstStyle/>
        <a:p>
          <a:pPr rtl="0"/>
          <a:r>
            <a:rPr lang="en-US" b="0" dirty="0" smtClean="0">
              <a:solidFill>
                <a:schemeClr val="tx1"/>
              </a:solidFill>
            </a:rPr>
            <a:t>Consumer to consumer (C2C)</a:t>
          </a:r>
          <a:endParaRPr lang="en-US" dirty="0">
            <a:solidFill>
              <a:schemeClr val="tx1"/>
            </a:solidFill>
          </a:endParaRPr>
        </a:p>
      </dgm:t>
    </dgm:pt>
    <dgm:pt modelId="{993E7ABE-45A7-4796-9F77-82F63EB399F6}" type="parTrans" cxnId="{64FD936D-5743-4200-BB51-E9739CC97ACF}">
      <dgm:prSet/>
      <dgm:spPr/>
      <dgm:t>
        <a:bodyPr/>
        <a:lstStyle/>
        <a:p>
          <a:endParaRPr lang="en-US">
            <a:solidFill>
              <a:schemeClr val="tx1"/>
            </a:solidFill>
          </a:endParaRPr>
        </a:p>
      </dgm:t>
    </dgm:pt>
    <dgm:pt modelId="{E0AE04FD-FFD2-410C-91FA-D7FEF45BC38E}" type="sibTrans" cxnId="{64FD936D-5743-4200-BB51-E9739CC97ACF}">
      <dgm:prSet/>
      <dgm:spPr/>
      <dgm:t>
        <a:bodyPr/>
        <a:lstStyle/>
        <a:p>
          <a:endParaRPr lang="en-US">
            <a:solidFill>
              <a:schemeClr val="tx1"/>
            </a:solidFill>
          </a:endParaRPr>
        </a:p>
      </dgm:t>
    </dgm:pt>
    <dgm:pt modelId="{54F6E27A-D094-4662-850B-BADC7930A4D4}">
      <dgm:prSet/>
      <dgm:spPr/>
      <dgm:t>
        <a:bodyPr/>
        <a:lstStyle/>
        <a:p>
          <a:pPr rtl="0"/>
          <a:r>
            <a:rPr lang="en-US" b="0" dirty="0" smtClean="0">
              <a:solidFill>
                <a:schemeClr val="tx1"/>
              </a:solidFill>
            </a:rPr>
            <a:t>Consumer to business (C2B)</a:t>
          </a:r>
          <a:endParaRPr lang="en-US" b="0" dirty="0">
            <a:solidFill>
              <a:schemeClr val="tx1"/>
            </a:solidFill>
          </a:endParaRPr>
        </a:p>
      </dgm:t>
    </dgm:pt>
    <dgm:pt modelId="{5F4B910C-0CFA-48DD-93E1-513AA5015004}" type="parTrans" cxnId="{BEE19538-DBEA-417E-9A4F-2B66670B8DC0}">
      <dgm:prSet/>
      <dgm:spPr/>
      <dgm:t>
        <a:bodyPr/>
        <a:lstStyle/>
        <a:p>
          <a:endParaRPr lang="en-US">
            <a:solidFill>
              <a:schemeClr val="tx1"/>
            </a:solidFill>
          </a:endParaRPr>
        </a:p>
      </dgm:t>
    </dgm:pt>
    <dgm:pt modelId="{AC8396A7-904D-4912-90B1-E489A1371112}" type="sibTrans" cxnId="{BEE19538-DBEA-417E-9A4F-2B66670B8DC0}">
      <dgm:prSet/>
      <dgm:spPr/>
      <dgm:t>
        <a:bodyPr/>
        <a:lstStyle/>
        <a:p>
          <a:endParaRPr lang="en-US">
            <a:solidFill>
              <a:schemeClr val="tx1"/>
            </a:solidFill>
          </a:endParaRPr>
        </a:p>
      </dgm:t>
    </dgm:pt>
    <dgm:pt modelId="{BC95BD72-60ED-4F77-992A-47FF0B6BEF80}" type="pres">
      <dgm:prSet presAssocID="{9B333792-E482-4651-9CB5-5BC2E2A5DE62}" presName="diagram" presStyleCnt="0">
        <dgm:presLayoutVars>
          <dgm:dir/>
          <dgm:resizeHandles val="exact"/>
        </dgm:presLayoutVars>
      </dgm:prSet>
      <dgm:spPr/>
      <dgm:t>
        <a:bodyPr/>
        <a:lstStyle/>
        <a:p>
          <a:endParaRPr lang="en-US"/>
        </a:p>
      </dgm:t>
    </dgm:pt>
    <dgm:pt modelId="{987B67DD-EF81-4F60-9ECC-C15D2015CBBC}" type="pres">
      <dgm:prSet presAssocID="{1FF1A787-F580-4FFF-BA1B-AF795679538E}" presName="node" presStyleLbl="node1" presStyleIdx="0" presStyleCnt="4">
        <dgm:presLayoutVars>
          <dgm:bulletEnabled val="1"/>
        </dgm:presLayoutVars>
      </dgm:prSet>
      <dgm:spPr/>
      <dgm:t>
        <a:bodyPr/>
        <a:lstStyle/>
        <a:p>
          <a:endParaRPr lang="en-US"/>
        </a:p>
      </dgm:t>
    </dgm:pt>
    <dgm:pt modelId="{63C689D9-A95B-4408-95BC-C37B7342EB47}" type="pres">
      <dgm:prSet presAssocID="{435EFFAD-AC23-4016-A595-FFF4288EE4DC}" presName="sibTrans" presStyleCnt="0"/>
      <dgm:spPr/>
    </dgm:pt>
    <dgm:pt modelId="{63315FF3-EDB8-4362-BCC0-CA114D202063}" type="pres">
      <dgm:prSet presAssocID="{7C34D7A6-BD43-4B16-8153-4B8933E3C532}" presName="node" presStyleLbl="node1" presStyleIdx="1" presStyleCnt="4">
        <dgm:presLayoutVars>
          <dgm:bulletEnabled val="1"/>
        </dgm:presLayoutVars>
      </dgm:prSet>
      <dgm:spPr/>
      <dgm:t>
        <a:bodyPr/>
        <a:lstStyle/>
        <a:p>
          <a:endParaRPr lang="en-US"/>
        </a:p>
      </dgm:t>
    </dgm:pt>
    <dgm:pt modelId="{D13DC75C-98D5-4132-9520-6D820D54757E}" type="pres">
      <dgm:prSet presAssocID="{D5D5BEBA-4A2C-45A5-9D38-C10DD0F7105A}" presName="sibTrans" presStyleCnt="0"/>
      <dgm:spPr/>
    </dgm:pt>
    <dgm:pt modelId="{E9A7D05C-675F-444D-8615-F2F17F197224}" type="pres">
      <dgm:prSet presAssocID="{F669BC61-EFD9-4D63-A7AA-0B1F4BC28070}" presName="node" presStyleLbl="node1" presStyleIdx="2" presStyleCnt="4">
        <dgm:presLayoutVars>
          <dgm:bulletEnabled val="1"/>
        </dgm:presLayoutVars>
      </dgm:prSet>
      <dgm:spPr/>
      <dgm:t>
        <a:bodyPr/>
        <a:lstStyle/>
        <a:p>
          <a:endParaRPr lang="en-US"/>
        </a:p>
      </dgm:t>
    </dgm:pt>
    <dgm:pt modelId="{B9DF5D69-D4CC-4E0D-90AA-30F81380B571}" type="pres">
      <dgm:prSet presAssocID="{E0AE04FD-FFD2-410C-91FA-D7FEF45BC38E}" presName="sibTrans" presStyleCnt="0"/>
      <dgm:spPr/>
    </dgm:pt>
    <dgm:pt modelId="{03AC8FF7-D5C6-403F-AA52-86A74B5EEA7E}" type="pres">
      <dgm:prSet presAssocID="{54F6E27A-D094-4662-850B-BADC7930A4D4}" presName="node" presStyleLbl="node1" presStyleIdx="3" presStyleCnt="4">
        <dgm:presLayoutVars>
          <dgm:bulletEnabled val="1"/>
        </dgm:presLayoutVars>
      </dgm:prSet>
      <dgm:spPr/>
      <dgm:t>
        <a:bodyPr/>
        <a:lstStyle/>
        <a:p>
          <a:endParaRPr lang="en-US"/>
        </a:p>
      </dgm:t>
    </dgm:pt>
  </dgm:ptLst>
  <dgm:cxnLst>
    <dgm:cxn modelId="{BB251731-A935-4566-BD2B-F0B6DC44A5B8}" type="presOf" srcId="{F669BC61-EFD9-4D63-A7AA-0B1F4BC28070}" destId="{E9A7D05C-675F-444D-8615-F2F17F197224}" srcOrd="0" destOrd="0" presId="urn:microsoft.com/office/officeart/2005/8/layout/default#3"/>
    <dgm:cxn modelId="{D59993BA-B9C3-4D38-B892-B256852FBBB8}" type="presOf" srcId="{9B333792-E482-4651-9CB5-5BC2E2A5DE62}" destId="{BC95BD72-60ED-4F77-992A-47FF0B6BEF80}" srcOrd="0" destOrd="0" presId="urn:microsoft.com/office/officeart/2005/8/layout/default#3"/>
    <dgm:cxn modelId="{A9B2BEC2-65EB-4C78-AD59-D5A7967D4822}" type="presOf" srcId="{7C34D7A6-BD43-4B16-8153-4B8933E3C532}" destId="{63315FF3-EDB8-4362-BCC0-CA114D202063}" srcOrd="0" destOrd="0" presId="urn:microsoft.com/office/officeart/2005/8/layout/default#3"/>
    <dgm:cxn modelId="{2BE54E8B-0F62-4BB5-906A-188BFE0D9E20}" type="presOf" srcId="{1FF1A787-F580-4FFF-BA1B-AF795679538E}" destId="{987B67DD-EF81-4F60-9ECC-C15D2015CBBC}" srcOrd="0" destOrd="0" presId="urn:microsoft.com/office/officeart/2005/8/layout/default#3"/>
    <dgm:cxn modelId="{64FD936D-5743-4200-BB51-E9739CC97ACF}" srcId="{9B333792-E482-4651-9CB5-5BC2E2A5DE62}" destId="{F669BC61-EFD9-4D63-A7AA-0B1F4BC28070}" srcOrd="2" destOrd="0" parTransId="{993E7ABE-45A7-4796-9F77-82F63EB399F6}" sibTransId="{E0AE04FD-FFD2-410C-91FA-D7FEF45BC38E}"/>
    <dgm:cxn modelId="{279FE0C4-1431-40E1-8B83-B8ED561A76DB}" srcId="{9B333792-E482-4651-9CB5-5BC2E2A5DE62}" destId="{7C34D7A6-BD43-4B16-8153-4B8933E3C532}" srcOrd="1" destOrd="0" parTransId="{F5F776A0-C7BB-4F55-8677-1B6042520661}" sibTransId="{D5D5BEBA-4A2C-45A5-9D38-C10DD0F7105A}"/>
    <dgm:cxn modelId="{9655893A-74FB-48FA-88F1-7CBD0C4A8101}" type="presOf" srcId="{54F6E27A-D094-4662-850B-BADC7930A4D4}" destId="{03AC8FF7-D5C6-403F-AA52-86A74B5EEA7E}" srcOrd="0" destOrd="0" presId="urn:microsoft.com/office/officeart/2005/8/layout/default#3"/>
    <dgm:cxn modelId="{B90103CC-23FA-470C-A308-640BF1D7C634}" srcId="{9B333792-E482-4651-9CB5-5BC2E2A5DE62}" destId="{1FF1A787-F580-4FFF-BA1B-AF795679538E}" srcOrd="0" destOrd="0" parTransId="{2F3DDF2D-0868-406C-813D-8B8B00875DFB}" sibTransId="{435EFFAD-AC23-4016-A595-FFF4288EE4DC}"/>
    <dgm:cxn modelId="{BEE19538-DBEA-417E-9A4F-2B66670B8DC0}" srcId="{9B333792-E482-4651-9CB5-5BC2E2A5DE62}" destId="{54F6E27A-D094-4662-850B-BADC7930A4D4}" srcOrd="3" destOrd="0" parTransId="{5F4B910C-0CFA-48DD-93E1-513AA5015004}" sibTransId="{AC8396A7-904D-4912-90B1-E489A1371112}"/>
    <dgm:cxn modelId="{780A5CF2-6539-498A-BA4F-667516E74F84}" type="presParOf" srcId="{BC95BD72-60ED-4F77-992A-47FF0B6BEF80}" destId="{987B67DD-EF81-4F60-9ECC-C15D2015CBBC}" srcOrd="0" destOrd="0" presId="urn:microsoft.com/office/officeart/2005/8/layout/default#3"/>
    <dgm:cxn modelId="{4301FE2B-4A95-4E73-861C-BE3846C055D2}" type="presParOf" srcId="{BC95BD72-60ED-4F77-992A-47FF0B6BEF80}" destId="{63C689D9-A95B-4408-95BC-C37B7342EB47}" srcOrd="1" destOrd="0" presId="urn:microsoft.com/office/officeart/2005/8/layout/default#3"/>
    <dgm:cxn modelId="{7D1E8186-7885-49AD-9B0B-E23AD0C78E3C}" type="presParOf" srcId="{BC95BD72-60ED-4F77-992A-47FF0B6BEF80}" destId="{63315FF3-EDB8-4362-BCC0-CA114D202063}" srcOrd="2" destOrd="0" presId="urn:microsoft.com/office/officeart/2005/8/layout/default#3"/>
    <dgm:cxn modelId="{E39894FA-11DA-49D9-8D43-E21422D5CE33}" type="presParOf" srcId="{BC95BD72-60ED-4F77-992A-47FF0B6BEF80}" destId="{D13DC75C-98D5-4132-9520-6D820D54757E}" srcOrd="3" destOrd="0" presId="urn:microsoft.com/office/officeart/2005/8/layout/default#3"/>
    <dgm:cxn modelId="{3F696287-3D44-4D93-BD46-9909A8E0DE67}" type="presParOf" srcId="{BC95BD72-60ED-4F77-992A-47FF0B6BEF80}" destId="{E9A7D05C-675F-444D-8615-F2F17F197224}" srcOrd="4" destOrd="0" presId="urn:microsoft.com/office/officeart/2005/8/layout/default#3"/>
    <dgm:cxn modelId="{14D43482-1DC4-4C9B-900E-F1FF5F8F09A9}" type="presParOf" srcId="{BC95BD72-60ED-4F77-992A-47FF0B6BEF80}" destId="{B9DF5D69-D4CC-4E0D-90AA-30F81380B571}" srcOrd="5" destOrd="0" presId="urn:microsoft.com/office/officeart/2005/8/layout/default#3"/>
    <dgm:cxn modelId="{A2A700F8-5A36-42E2-A1B7-FB3524194622}" type="presParOf" srcId="{BC95BD72-60ED-4F77-992A-47FF0B6BEF80}" destId="{03AC8FF7-D5C6-403F-AA52-86A74B5EEA7E}" srcOrd="6" destOrd="0" presId="urn:microsoft.com/office/officeart/2005/8/layout/default#3"/>
  </dgm:cxnLst>
  <dgm:bg/>
  <dgm:whole/>
</dgm:dataModel>
</file>

<file path=ppt/diagrams/data2.xml><?xml version="1.0" encoding="utf-8"?>
<dgm:dataModel xmlns:dgm="http://schemas.openxmlformats.org/drawingml/2006/diagram" xmlns:a="http://schemas.openxmlformats.org/drawingml/2006/main">
  <dgm:ptLst>
    <dgm:pt modelId="{C2752D79-B20B-494E-9DA9-66EC0F76DC44}" type="doc">
      <dgm:prSet loTypeId="urn:microsoft.com/office/officeart/2005/8/layout/default#4" loCatId="list" qsTypeId="urn:microsoft.com/office/officeart/2005/8/quickstyle/simple1" qsCatId="simple" csTypeId="urn:microsoft.com/office/officeart/2005/8/colors/colorful1#8" csCatId="colorful" phldr="1"/>
      <dgm:spPr/>
      <dgm:t>
        <a:bodyPr/>
        <a:lstStyle/>
        <a:p>
          <a:endParaRPr lang="en-US"/>
        </a:p>
      </dgm:t>
    </dgm:pt>
    <dgm:pt modelId="{D7EFDD45-D2B7-49F6-87F6-F4FDFAABC459}">
      <dgm:prSet phldrT="[Text]" custT="1"/>
      <dgm:spPr/>
      <dgm:t>
        <a:bodyPr/>
        <a:lstStyle/>
        <a:p>
          <a:r>
            <a:rPr lang="en-US" sz="2000" b="1" dirty="0" smtClean="0">
              <a:solidFill>
                <a:schemeClr val="tx1"/>
              </a:solidFill>
            </a:rPr>
            <a:t>Context</a:t>
          </a:r>
          <a:endParaRPr lang="en-US" sz="2000" b="1" dirty="0">
            <a:solidFill>
              <a:schemeClr val="tx1"/>
            </a:solidFill>
          </a:endParaRPr>
        </a:p>
      </dgm:t>
    </dgm:pt>
    <dgm:pt modelId="{EA66DE4D-8A9B-4D1E-B7AB-DFF62F0816BF}" type="parTrans" cxnId="{FF927B39-9F2F-4994-9365-CEE6D2E137AE}">
      <dgm:prSet/>
      <dgm:spPr/>
      <dgm:t>
        <a:bodyPr/>
        <a:lstStyle/>
        <a:p>
          <a:endParaRPr lang="en-US" sz="2000" b="1">
            <a:solidFill>
              <a:schemeClr val="tx1"/>
            </a:solidFill>
          </a:endParaRPr>
        </a:p>
      </dgm:t>
    </dgm:pt>
    <dgm:pt modelId="{0ECDE2A2-3F8D-43B5-AAF7-690F19635A07}" type="sibTrans" cxnId="{FF927B39-9F2F-4994-9365-CEE6D2E137AE}">
      <dgm:prSet/>
      <dgm:spPr/>
      <dgm:t>
        <a:bodyPr/>
        <a:lstStyle/>
        <a:p>
          <a:endParaRPr lang="en-US" sz="2000" b="1">
            <a:solidFill>
              <a:schemeClr val="tx1"/>
            </a:solidFill>
          </a:endParaRPr>
        </a:p>
      </dgm:t>
    </dgm:pt>
    <dgm:pt modelId="{2E39835F-FC05-417B-AD78-A7AC85CFBC05}">
      <dgm:prSet custT="1"/>
      <dgm:spPr/>
      <dgm:t>
        <a:bodyPr/>
        <a:lstStyle/>
        <a:p>
          <a:r>
            <a:rPr lang="en-US" sz="2000" b="1" dirty="0" smtClean="0">
              <a:solidFill>
                <a:schemeClr val="tx1"/>
              </a:solidFill>
            </a:rPr>
            <a:t>Content</a:t>
          </a:r>
        </a:p>
      </dgm:t>
    </dgm:pt>
    <dgm:pt modelId="{45DBBEB9-C51D-4EBB-BA36-609A14BEA619}" type="parTrans" cxnId="{0FFB482E-FEC9-4D45-B5CD-DF74C929F871}">
      <dgm:prSet/>
      <dgm:spPr/>
      <dgm:t>
        <a:bodyPr/>
        <a:lstStyle/>
        <a:p>
          <a:endParaRPr lang="en-US" sz="2000" b="1">
            <a:solidFill>
              <a:schemeClr val="tx1"/>
            </a:solidFill>
          </a:endParaRPr>
        </a:p>
      </dgm:t>
    </dgm:pt>
    <dgm:pt modelId="{092A7C60-75F2-4AD5-82DE-C58DE0420290}" type="sibTrans" cxnId="{0FFB482E-FEC9-4D45-B5CD-DF74C929F871}">
      <dgm:prSet/>
      <dgm:spPr/>
      <dgm:t>
        <a:bodyPr/>
        <a:lstStyle/>
        <a:p>
          <a:endParaRPr lang="en-US" sz="2000" b="1">
            <a:solidFill>
              <a:schemeClr val="tx1"/>
            </a:solidFill>
          </a:endParaRPr>
        </a:p>
      </dgm:t>
    </dgm:pt>
    <dgm:pt modelId="{E6A003DF-6C7C-4539-92F1-3F4E9FFC044A}">
      <dgm:prSet custT="1"/>
      <dgm:spPr/>
      <dgm:t>
        <a:bodyPr/>
        <a:lstStyle/>
        <a:p>
          <a:r>
            <a:rPr lang="en-US" sz="2000" b="1" dirty="0" smtClean="0">
              <a:solidFill>
                <a:schemeClr val="tx1"/>
              </a:solidFill>
            </a:rPr>
            <a:t>Community</a:t>
          </a:r>
        </a:p>
      </dgm:t>
    </dgm:pt>
    <dgm:pt modelId="{F8352FE7-57E4-42C8-A23F-00516C017CA5}" type="parTrans" cxnId="{0539C615-4C85-4755-A835-9E9BC0E44602}">
      <dgm:prSet/>
      <dgm:spPr/>
      <dgm:t>
        <a:bodyPr/>
        <a:lstStyle/>
        <a:p>
          <a:endParaRPr lang="en-US" sz="2000" b="1">
            <a:solidFill>
              <a:schemeClr val="tx1"/>
            </a:solidFill>
          </a:endParaRPr>
        </a:p>
      </dgm:t>
    </dgm:pt>
    <dgm:pt modelId="{0D1FE838-9146-439B-A9E5-3879A31DB136}" type="sibTrans" cxnId="{0539C615-4C85-4755-A835-9E9BC0E44602}">
      <dgm:prSet/>
      <dgm:spPr/>
      <dgm:t>
        <a:bodyPr/>
        <a:lstStyle/>
        <a:p>
          <a:endParaRPr lang="en-US" sz="2000" b="1">
            <a:solidFill>
              <a:schemeClr val="tx1"/>
            </a:solidFill>
          </a:endParaRPr>
        </a:p>
      </dgm:t>
    </dgm:pt>
    <dgm:pt modelId="{931FDC39-624E-41FE-99F8-5576348ED8C8}">
      <dgm:prSet custT="1"/>
      <dgm:spPr/>
      <dgm:t>
        <a:bodyPr/>
        <a:lstStyle/>
        <a:p>
          <a:r>
            <a:rPr lang="en-US" sz="1800" b="1" dirty="0" smtClean="0">
              <a:solidFill>
                <a:schemeClr val="tx1"/>
              </a:solidFill>
            </a:rPr>
            <a:t>Customization</a:t>
          </a:r>
        </a:p>
      </dgm:t>
    </dgm:pt>
    <dgm:pt modelId="{E6023C81-09AE-46CD-B1EE-E8EC5AAF31FD}" type="parTrans" cxnId="{FD77ACFD-62AE-4C64-B262-0A616C7A7308}">
      <dgm:prSet/>
      <dgm:spPr/>
      <dgm:t>
        <a:bodyPr/>
        <a:lstStyle/>
        <a:p>
          <a:endParaRPr lang="en-US" sz="2000" b="1">
            <a:solidFill>
              <a:schemeClr val="tx1"/>
            </a:solidFill>
          </a:endParaRPr>
        </a:p>
      </dgm:t>
    </dgm:pt>
    <dgm:pt modelId="{CB94C16C-7820-4D42-8465-B7D4457C96E3}" type="sibTrans" cxnId="{FD77ACFD-62AE-4C64-B262-0A616C7A7308}">
      <dgm:prSet/>
      <dgm:spPr/>
      <dgm:t>
        <a:bodyPr/>
        <a:lstStyle/>
        <a:p>
          <a:endParaRPr lang="en-US" sz="2000" b="1">
            <a:solidFill>
              <a:schemeClr val="tx1"/>
            </a:solidFill>
          </a:endParaRPr>
        </a:p>
      </dgm:t>
    </dgm:pt>
    <dgm:pt modelId="{7F51ABE4-787E-4D27-9C6F-1C92D43605BA}">
      <dgm:prSet custT="1"/>
      <dgm:spPr/>
      <dgm:t>
        <a:bodyPr/>
        <a:lstStyle/>
        <a:p>
          <a:r>
            <a:rPr lang="en-US" sz="2000" b="1" dirty="0" smtClean="0">
              <a:solidFill>
                <a:schemeClr val="tx1"/>
              </a:solidFill>
            </a:rPr>
            <a:t>Communication</a:t>
          </a:r>
        </a:p>
      </dgm:t>
    </dgm:pt>
    <dgm:pt modelId="{F7E24E39-9AC9-469E-A7C4-795AE7679C82}" type="parTrans" cxnId="{A66B9A1A-63F8-4E9C-8A33-353345BD538B}">
      <dgm:prSet/>
      <dgm:spPr/>
      <dgm:t>
        <a:bodyPr/>
        <a:lstStyle/>
        <a:p>
          <a:endParaRPr lang="en-US" sz="2000" b="1">
            <a:solidFill>
              <a:schemeClr val="tx1"/>
            </a:solidFill>
          </a:endParaRPr>
        </a:p>
      </dgm:t>
    </dgm:pt>
    <dgm:pt modelId="{ABF8A5DB-161A-4383-8C38-EFFBDCAD8CDB}" type="sibTrans" cxnId="{A66B9A1A-63F8-4E9C-8A33-353345BD538B}">
      <dgm:prSet/>
      <dgm:spPr/>
      <dgm:t>
        <a:bodyPr/>
        <a:lstStyle/>
        <a:p>
          <a:endParaRPr lang="en-US" sz="2000" b="1">
            <a:solidFill>
              <a:schemeClr val="tx1"/>
            </a:solidFill>
          </a:endParaRPr>
        </a:p>
      </dgm:t>
    </dgm:pt>
    <dgm:pt modelId="{4C3F5CBA-28B9-482F-8E20-E744BDFF43A2}">
      <dgm:prSet custT="1"/>
      <dgm:spPr/>
      <dgm:t>
        <a:bodyPr/>
        <a:lstStyle/>
        <a:p>
          <a:r>
            <a:rPr lang="en-US" sz="2000" b="1" dirty="0" smtClean="0">
              <a:solidFill>
                <a:schemeClr val="tx1"/>
              </a:solidFill>
            </a:rPr>
            <a:t>Connection</a:t>
          </a:r>
        </a:p>
      </dgm:t>
    </dgm:pt>
    <dgm:pt modelId="{C92A9C5A-1A65-4A9B-91DD-76A1F76EE294}" type="parTrans" cxnId="{6B4A8133-F018-45BE-8055-C34973D001F1}">
      <dgm:prSet/>
      <dgm:spPr/>
      <dgm:t>
        <a:bodyPr/>
        <a:lstStyle/>
        <a:p>
          <a:endParaRPr lang="en-US" sz="2000" b="1">
            <a:solidFill>
              <a:schemeClr val="tx1"/>
            </a:solidFill>
          </a:endParaRPr>
        </a:p>
      </dgm:t>
    </dgm:pt>
    <dgm:pt modelId="{EB6881C3-6B78-4BFA-A5EE-C7F72396AF11}" type="sibTrans" cxnId="{6B4A8133-F018-45BE-8055-C34973D001F1}">
      <dgm:prSet/>
      <dgm:spPr/>
      <dgm:t>
        <a:bodyPr/>
        <a:lstStyle/>
        <a:p>
          <a:endParaRPr lang="en-US" sz="2000" b="1">
            <a:solidFill>
              <a:schemeClr val="tx1"/>
            </a:solidFill>
          </a:endParaRPr>
        </a:p>
      </dgm:t>
    </dgm:pt>
    <dgm:pt modelId="{255C8139-86F3-4A3F-A67E-01AD45139D83}">
      <dgm:prSet custT="1"/>
      <dgm:spPr/>
      <dgm:t>
        <a:bodyPr/>
        <a:lstStyle/>
        <a:p>
          <a:r>
            <a:rPr lang="en-US" sz="2000" b="1" dirty="0" smtClean="0">
              <a:solidFill>
                <a:schemeClr val="tx1"/>
              </a:solidFill>
            </a:rPr>
            <a:t>Commerce</a:t>
          </a:r>
          <a:endParaRPr lang="en-US" sz="2000" b="1" dirty="0">
            <a:solidFill>
              <a:schemeClr val="tx1"/>
            </a:solidFill>
          </a:endParaRPr>
        </a:p>
      </dgm:t>
    </dgm:pt>
    <dgm:pt modelId="{703332DF-7E2E-48B1-B261-DB777A418D8E}" type="parTrans" cxnId="{5BBD229D-39EA-450A-9932-C19FE1CCAB24}">
      <dgm:prSet/>
      <dgm:spPr/>
      <dgm:t>
        <a:bodyPr/>
        <a:lstStyle/>
        <a:p>
          <a:endParaRPr lang="en-US" sz="2000" b="1">
            <a:solidFill>
              <a:schemeClr val="tx1"/>
            </a:solidFill>
          </a:endParaRPr>
        </a:p>
      </dgm:t>
    </dgm:pt>
    <dgm:pt modelId="{AE2B7D6A-02B5-4DE1-B883-F69FE45CFCB9}" type="sibTrans" cxnId="{5BBD229D-39EA-450A-9932-C19FE1CCAB24}">
      <dgm:prSet/>
      <dgm:spPr/>
      <dgm:t>
        <a:bodyPr/>
        <a:lstStyle/>
        <a:p>
          <a:endParaRPr lang="en-US" sz="2000" b="1">
            <a:solidFill>
              <a:schemeClr val="tx1"/>
            </a:solidFill>
          </a:endParaRPr>
        </a:p>
      </dgm:t>
    </dgm:pt>
    <dgm:pt modelId="{6E1B0F42-2626-4AA7-B6EB-D070F986135F}" type="pres">
      <dgm:prSet presAssocID="{C2752D79-B20B-494E-9DA9-66EC0F76DC44}" presName="diagram" presStyleCnt="0">
        <dgm:presLayoutVars>
          <dgm:dir/>
          <dgm:resizeHandles val="exact"/>
        </dgm:presLayoutVars>
      </dgm:prSet>
      <dgm:spPr/>
      <dgm:t>
        <a:bodyPr/>
        <a:lstStyle/>
        <a:p>
          <a:endParaRPr lang="en-US"/>
        </a:p>
      </dgm:t>
    </dgm:pt>
    <dgm:pt modelId="{5A75795B-DBD1-4FB0-9A9D-28B99526CC2C}" type="pres">
      <dgm:prSet presAssocID="{D7EFDD45-D2B7-49F6-87F6-F4FDFAABC459}" presName="node" presStyleLbl="node1" presStyleIdx="0" presStyleCnt="7">
        <dgm:presLayoutVars>
          <dgm:bulletEnabled val="1"/>
        </dgm:presLayoutVars>
      </dgm:prSet>
      <dgm:spPr/>
      <dgm:t>
        <a:bodyPr/>
        <a:lstStyle/>
        <a:p>
          <a:endParaRPr lang="en-US"/>
        </a:p>
      </dgm:t>
    </dgm:pt>
    <dgm:pt modelId="{729F3192-8B76-487C-8D6F-CF94CF009192}" type="pres">
      <dgm:prSet presAssocID="{0ECDE2A2-3F8D-43B5-AAF7-690F19635A07}" presName="sibTrans" presStyleCnt="0"/>
      <dgm:spPr/>
    </dgm:pt>
    <dgm:pt modelId="{D838F5CE-B43F-417E-929C-57C084F03271}" type="pres">
      <dgm:prSet presAssocID="{2E39835F-FC05-417B-AD78-A7AC85CFBC05}" presName="node" presStyleLbl="node1" presStyleIdx="1" presStyleCnt="7">
        <dgm:presLayoutVars>
          <dgm:bulletEnabled val="1"/>
        </dgm:presLayoutVars>
      </dgm:prSet>
      <dgm:spPr/>
      <dgm:t>
        <a:bodyPr/>
        <a:lstStyle/>
        <a:p>
          <a:endParaRPr lang="en-US"/>
        </a:p>
      </dgm:t>
    </dgm:pt>
    <dgm:pt modelId="{6FD86095-9A2E-467E-B43B-8F432DE7ACDB}" type="pres">
      <dgm:prSet presAssocID="{092A7C60-75F2-4AD5-82DE-C58DE0420290}" presName="sibTrans" presStyleCnt="0"/>
      <dgm:spPr/>
    </dgm:pt>
    <dgm:pt modelId="{ACC59EB3-D7DF-41EC-94E0-700BFC0E08C2}" type="pres">
      <dgm:prSet presAssocID="{E6A003DF-6C7C-4539-92F1-3F4E9FFC044A}" presName="node" presStyleLbl="node1" presStyleIdx="2" presStyleCnt="7">
        <dgm:presLayoutVars>
          <dgm:bulletEnabled val="1"/>
        </dgm:presLayoutVars>
      </dgm:prSet>
      <dgm:spPr/>
      <dgm:t>
        <a:bodyPr/>
        <a:lstStyle/>
        <a:p>
          <a:endParaRPr lang="en-US"/>
        </a:p>
      </dgm:t>
    </dgm:pt>
    <dgm:pt modelId="{A8E898BF-02EC-4C17-A49D-08E8CF2670B9}" type="pres">
      <dgm:prSet presAssocID="{0D1FE838-9146-439B-A9E5-3879A31DB136}" presName="sibTrans" presStyleCnt="0"/>
      <dgm:spPr/>
    </dgm:pt>
    <dgm:pt modelId="{2749D85D-C824-4C84-806F-DD2B0BF0E4B5}" type="pres">
      <dgm:prSet presAssocID="{931FDC39-624E-41FE-99F8-5576348ED8C8}" presName="node" presStyleLbl="node1" presStyleIdx="3" presStyleCnt="7">
        <dgm:presLayoutVars>
          <dgm:bulletEnabled val="1"/>
        </dgm:presLayoutVars>
      </dgm:prSet>
      <dgm:spPr/>
      <dgm:t>
        <a:bodyPr/>
        <a:lstStyle/>
        <a:p>
          <a:endParaRPr lang="en-US"/>
        </a:p>
      </dgm:t>
    </dgm:pt>
    <dgm:pt modelId="{D629EA16-40F3-4093-9ED2-50A65EB33732}" type="pres">
      <dgm:prSet presAssocID="{CB94C16C-7820-4D42-8465-B7D4457C96E3}" presName="sibTrans" presStyleCnt="0"/>
      <dgm:spPr/>
    </dgm:pt>
    <dgm:pt modelId="{BD175418-4852-41E9-BEAC-1F1A9DD765DD}" type="pres">
      <dgm:prSet presAssocID="{7F51ABE4-787E-4D27-9C6F-1C92D43605BA}" presName="node" presStyleLbl="node1" presStyleIdx="4" presStyleCnt="7" custScaleX="120060">
        <dgm:presLayoutVars>
          <dgm:bulletEnabled val="1"/>
        </dgm:presLayoutVars>
      </dgm:prSet>
      <dgm:spPr/>
      <dgm:t>
        <a:bodyPr/>
        <a:lstStyle/>
        <a:p>
          <a:endParaRPr lang="en-US"/>
        </a:p>
      </dgm:t>
    </dgm:pt>
    <dgm:pt modelId="{26262E52-322C-4724-8C10-EC67BD6467E6}" type="pres">
      <dgm:prSet presAssocID="{ABF8A5DB-161A-4383-8C38-EFFBDCAD8CDB}" presName="sibTrans" presStyleCnt="0"/>
      <dgm:spPr/>
    </dgm:pt>
    <dgm:pt modelId="{EF6DCD18-97B0-458C-BE51-618938927FB0}" type="pres">
      <dgm:prSet presAssocID="{4C3F5CBA-28B9-482F-8E20-E744BDFF43A2}" presName="node" presStyleLbl="node1" presStyleIdx="5" presStyleCnt="7">
        <dgm:presLayoutVars>
          <dgm:bulletEnabled val="1"/>
        </dgm:presLayoutVars>
      </dgm:prSet>
      <dgm:spPr/>
      <dgm:t>
        <a:bodyPr/>
        <a:lstStyle/>
        <a:p>
          <a:endParaRPr lang="en-US"/>
        </a:p>
      </dgm:t>
    </dgm:pt>
    <dgm:pt modelId="{93131620-D976-4487-A01D-A91E92E5EAD3}" type="pres">
      <dgm:prSet presAssocID="{EB6881C3-6B78-4BFA-A5EE-C7F72396AF11}" presName="sibTrans" presStyleCnt="0"/>
      <dgm:spPr/>
    </dgm:pt>
    <dgm:pt modelId="{6A080213-25D2-46E3-A983-5D985A53E6E9}" type="pres">
      <dgm:prSet presAssocID="{255C8139-86F3-4A3F-A67E-01AD45139D83}" presName="node" presStyleLbl="node1" presStyleIdx="6" presStyleCnt="7">
        <dgm:presLayoutVars>
          <dgm:bulletEnabled val="1"/>
        </dgm:presLayoutVars>
      </dgm:prSet>
      <dgm:spPr/>
      <dgm:t>
        <a:bodyPr/>
        <a:lstStyle/>
        <a:p>
          <a:endParaRPr lang="en-US"/>
        </a:p>
      </dgm:t>
    </dgm:pt>
  </dgm:ptLst>
  <dgm:cxnLst>
    <dgm:cxn modelId="{FF927B39-9F2F-4994-9365-CEE6D2E137AE}" srcId="{C2752D79-B20B-494E-9DA9-66EC0F76DC44}" destId="{D7EFDD45-D2B7-49F6-87F6-F4FDFAABC459}" srcOrd="0" destOrd="0" parTransId="{EA66DE4D-8A9B-4D1E-B7AB-DFF62F0816BF}" sibTransId="{0ECDE2A2-3F8D-43B5-AAF7-690F19635A07}"/>
    <dgm:cxn modelId="{4DB75B66-45E4-4C6C-88B8-FC753B7C4FA9}" type="presOf" srcId="{255C8139-86F3-4A3F-A67E-01AD45139D83}" destId="{6A080213-25D2-46E3-A983-5D985A53E6E9}" srcOrd="0" destOrd="0" presId="urn:microsoft.com/office/officeart/2005/8/layout/default#4"/>
    <dgm:cxn modelId="{FD77ACFD-62AE-4C64-B262-0A616C7A7308}" srcId="{C2752D79-B20B-494E-9DA9-66EC0F76DC44}" destId="{931FDC39-624E-41FE-99F8-5576348ED8C8}" srcOrd="3" destOrd="0" parTransId="{E6023C81-09AE-46CD-B1EE-E8EC5AAF31FD}" sibTransId="{CB94C16C-7820-4D42-8465-B7D4457C96E3}"/>
    <dgm:cxn modelId="{5FD9E9F5-2697-485F-8D84-0AEA6B0D98F5}" type="presOf" srcId="{4C3F5CBA-28B9-482F-8E20-E744BDFF43A2}" destId="{EF6DCD18-97B0-458C-BE51-618938927FB0}" srcOrd="0" destOrd="0" presId="urn:microsoft.com/office/officeart/2005/8/layout/default#4"/>
    <dgm:cxn modelId="{B0FAEDCD-3ED8-476C-A595-F51B64431EA4}" type="presOf" srcId="{E6A003DF-6C7C-4539-92F1-3F4E9FFC044A}" destId="{ACC59EB3-D7DF-41EC-94E0-700BFC0E08C2}" srcOrd="0" destOrd="0" presId="urn:microsoft.com/office/officeart/2005/8/layout/default#4"/>
    <dgm:cxn modelId="{B4EA9A20-60C1-43FC-BA02-A743DA8AF945}" type="presOf" srcId="{D7EFDD45-D2B7-49F6-87F6-F4FDFAABC459}" destId="{5A75795B-DBD1-4FB0-9A9D-28B99526CC2C}" srcOrd="0" destOrd="0" presId="urn:microsoft.com/office/officeart/2005/8/layout/default#4"/>
    <dgm:cxn modelId="{EDA7C118-B785-497B-A5B4-087B243DA337}" type="presOf" srcId="{C2752D79-B20B-494E-9DA9-66EC0F76DC44}" destId="{6E1B0F42-2626-4AA7-B6EB-D070F986135F}" srcOrd="0" destOrd="0" presId="urn:microsoft.com/office/officeart/2005/8/layout/default#4"/>
    <dgm:cxn modelId="{3B02A6FB-A9C8-4EEA-BEB0-246925118DA1}" type="presOf" srcId="{931FDC39-624E-41FE-99F8-5576348ED8C8}" destId="{2749D85D-C824-4C84-806F-DD2B0BF0E4B5}" srcOrd="0" destOrd="0" presId="urn:microsoft.com/office/officeart/2005/8/layout/default#4"/>
    <dgm:cxn modelId="{5BBD229D-39EA-450A-9932-C19FE1CCAB24}" srcId="{C2752D79-B20B-494E-9DA9-66EC0F76DC44}" destId="{255C8139-86F3-4A3F-A67E-01AD45139D83}" srcOrd="6" destOrd="0" parTransId="{703332DF-7E2E-48B1-B261-DB777A418D8E}" sibTransId="{AE2B7D6A-02B5-4DE1-B883-F69FE45CFCB9}"/>
    <dgm:cxn modelId="{0FFB482E-FEC9-4D45-B5CD-DF74C929F871}" srcId="{C2752D79-B20B-494E-9DA9-66EC0F76DC44}" destId="{2E39835F-FC05-417B-AD78-A7AC85CFBC05}" srcOrd="1" destOrd="0" parTransId="{45DBBEB9-C51D-4EBB-BA36-609A14BEA619}" sibTransId="{092A7C60-75F2-4AD5-82DE-C58DE0420290}"/>
    <dgm:cxn modelId="{D31D5365-FC71-4493-B62D-0E0E11F0FCFC}" type="presOf" srcId="{2E39835F-FC05-417B-AD78-A7AC85CFBC05}" destId="{D838F5CE-B43F-417E-929C-57C084F03271}" srcOrd="0" destOrd="0" presId="urn:microsoft.com/office/officeart/2005/8/layout/default#4"/>
    <dgm:cxn modelId="{0539C615-4C85-4755-A835-9E9BC0E44602}" srcId="{C2752D79-B20B-494E-9DA9-66EC0F76DC44}" destId="{E6A003DF-6C7C-4539-92F1-3F4E9FFC044A}" srcOrd="2" destOrd="0" parTransId="{F8352FE7-57E4-42C8-A23F-00516C017CA5}" sibTransId="{0D1FE838-9146-439B-A9E5-3879A31DB136}"/>
    <dgm:cxn modelId="{81DD0815-223C-45C9-81E8-2069C9D5A84E}" type="presOf" srcId="{7F51ABE4-787E-4D27-9C6F-1C92D43605BA}" destId="{BD175418-4852-41E9-BEAC-1F1A9DD765DD}" srcOrd="0" destOrd="0" presId="urn:microsoft.com/office/officeart/2005/8/layout/default#4"/>
    <dgm:cxn modelId="{6B4A8133-F018-45BE-8055-C34973D001F1}" srcId="{C2752D79-B20B-494E-9DA9-66EC0F76DC44}" destId="{4C3F5CBA-28B9-482F-8E20-E744BDFF43A2}" srcOrd="5" destOrd="0" parTransId="{C92A9C5A-1A65-4A9B-91DD-76A1F76EE294}" sibTransId="{EB6881C3-6B78-4BFA-A5EE-C7F72396AF11}"/>
    <dgm:cxn modelId="{A66B9A1A-63F8-4E9C-8A33-353345BD538B}" srcId="{C2752D79-B20B-494E-9DA9-66EC0F76DC44}" destId="{7F51ABE4-787E-4D27-9C6F-1C92D43605BA}" srcOrd="4" destOrd="0" parTransId="{F7E24E39-9AC9-469E-A7C4-795AE7679C82}" sibTransId="{ABF8A5DB-161A-4383-8C38-EFFBDCAD8CDB}"/>
    <dgm:cxn modelId="{CD307AF4-4E56-4288-A012-DC02109815F0}" type="presParOf" srcId="{6E1B0F42-2626-4AA7-B6EB-D070F986135F}" destId="{5A75795B-DBD1-4FB0-9A9D-28B99526CC2C}" srcOrd="0" destOrd="0" presId="urn:microsoft.com/office/officeart/2005/8/layout/default#4"/>
    <dgm:cxn modelId="{AD0A1398-7F65-4E78-B47E-4C07CF202CE2}" type="presParOf" srcId="{6E1B0F42-2626-4AA7-B6EB-D070F986135F}" destId="{729F3192-8B76-487C-8D6F-CF94CF009192}" srcOrd="1" destOrd="0" presId="urn:microsoft.com/office/officeart/2005/8/layout/default#4"/>
    <dgm:cxn modelId="{643AAE97-A3CE-4491-B00D-A4E2157AEBC2}" type="presParOf" srcId="{6E1B0F42-2626-4AA7-B6EB-D070F986135F}" destId="{D838F5CE-B43F-417E-929C-57C084F03271}" srcOrd="2" destOrd="0" presId="urn:microsoft.com/office/officeart/2005/8/layout/default#4"/>
    <dgm:cxn modelId="{C98DFAAD-CB71-4DD4-AF5A-4FA60080FD1A}" type="presParOf" srcId="{6E1B0F42-2626-4AA7-B6EB-D070F986135F}" destId="{6FD86095-9A2E-467E-B43B-8F432DE7ACDB}" srcOrd="3" destOrd="0" presId="urn:microsoft.com/office/officeart/2005/8/layout/default#4"/>
    <dgm:cxn modelId="{85A7FDFD-4DD7-4A5B-A1CD-3F8AA111A7C3}" type="presParOf" srcId="{6E1B0F42-2626-4AA7-B6EB-D070F986135F}" destId="{ACC59EB3-D7DF-41EC-94E0-700BFC0E08C2}" srcOrd="4" destOrd="0" presId="urn:microsoft.com/office/officeart/2005/8/layout/default#4"/>
    <dgm:cxn modelId="{1E65BA1A-ECE6-447C-9BAB-22729D09BE1C}" type="presParOf" srcId="{6E1B0F42-2626-4AA7-B6EB-D070F986135F}" destId="{A8E898BF-02EC-4C17-A49D-08E8CF2670B9}" srcOrd="5" destOrd="0" presId="urn:microsoft.com/office/officeart/2005/8/layout/default#4"/>
    <dgm:cxn modelId="{F14F96EA-6FD3-4510-970F-D12B8CA17D7A}" type="presParOf" srcId="{6E1B0F42-2626-4AA7-B6EB-D070F986135F}" destId="{2749D85D-C824-4C84-806F-DD2B0BF0E4B5}" srcOrd="6" destOrd="0" presId="urn:microsoft.com/office/officeart/2005/8/layout/default#4"/>
    <dgm:cxn modelId="{1257E582-FF4E-4413-8A68-50CC1956CD25}" type="presParOf" srcId="{6E1B0F42-2626-4AA7-B6EB-D070F986135F}" destId="{D629EA16-40F3-4093-9ED2-50A65EB33732}" srcOrd="7" destOrd="0" presId="urn:microsoft.com/office/officeart/2005/8/layout/default#4"/>
    <dgm:cxn modelId="{59968DBD-41D4-442F-92DE-F22DC095E71A}" type="presParOf" srcId="{6E1B0F42-2626-4AA7-B6EB-D070F986135F}" destId="{BD175418-4852-41E9-BEAC-1F1A9DD765DD}" srcOrd="8" destOrd="0" presId="urn:microsoft.com/office/officeart/2005/8/layout/default#4"/>
    <dgm:cxn modelId="{8478211E-9733-4F41-86BF-40B9550EDEA7}" type="presParOf" srcId="{6E1B0F42-2626-4AA7-B6EB-D070F986135F}" destId="{26262E52-322C-4724-8C10-EC67BD6467E6}" srcOrd="9" destOrd="0" presId="urn:microsoft.com/office/officeart/2005/8/layout/default#4"/>
    <dgm:cxn modelId="{C6378824-E227-4B04-AFCC-BA62D10096EE}" type="presParOf" srcId="{6E1B0F42-2626-4AA7-B6EB-D070F986135F}" destId="{EF6DCD18-97B0-458C-BE51-618938927FB0}" srcOrd="10" destOrd="0" presId="urn:microsoft.com/office/officeart/2005/8/layout/default#4"/>
    <dgm:cxn modelId="{5E7831F2-2D82-442F-8001-4EAEB9D37EF2}" type="presParOf" srcId="{6E1B0F42-2626-4AA7-B6EB-D070F986135F}" destId="{93131620-D976-4487-A01D-A91E92E5EAD3}" srcOrd="11" destOrd="0" presId="urn:microsoft.com/office/officeart/2005/8/layout/default#4"/>
    <dgm:cxn modelId="{A6CB14F5-598B-4134-9BC9-B47B68CF75A3}" type="presParOf" srcId="{6E1B0F42-2626-4AA7-B6EB-D070F986135F}" destId="{6A080213-25D2-46E3-A983-5D985A53E6E9}" srcOrd="12" destOrd="0" presId="urn:microsoft.com/office/officeart/2005/8/layout/default#4"/>
  </dgm:cxnLst>
  <dgm:bg/>
  <dgm:whole/>
</dgm:dataModel>
</file>

<file path=ppt/diagrams/layout1.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4">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5/25/2013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google.com/search?q=facebook+post+tech&amp;ie=utf-8&amp;oe=utf-8&amp;aq=t&amp;rls=org.mozilla:en-US:official&amp;client=firefox-a"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Much of the world’s business today is carried out over digital networks that connect people and companies. The </a:t>
            </a:r>
            <a:r>
              <a:rPr lang="en-US" sz="1200" b="1" kern="1200" dirty="0" smtClean="0">
                <a:solidFill>
                  <a:schemeClr val="tx1"/>
                </a:solidFill>
                <a:effectLst/>
                <a:latin typeface="+mn-lt"/>
                <a:ea typeface="ＭＳ Ｐゴシック" charset="-128"/>
                <a:cs typeface="ＭＳ Ｐゴシック" charset="-128"/>
              </a:rPr>
              <a:t>Internet</a:t>
            </a:r>
            <a:r>
              <a:rPr lang="en-US" sz="1200" kern="1200" dirty="0" smtClean="0">
                <a:solidFill>
                  <a:schemeClr val="tx1"/>
                </a:solidFill>
                <a:effectLst/>
                <a:latin typeface="+mn-lt"/>
                <a:ea typeface="ＭＳ Ｐゴシック" charset="-128"/>
                <a:cs typeface="ＭＳ Ｐゴシック" charset="-128"/>
              </a:rPr>
              <a:t>, a vast public web of computer networks, connects users of all types all around the world to each other and an amazingly large information repository. These days, people connect with the Internet at almost any time and from almost anywhere using their computers, smartphones, tablets, or even TVs and gaming devices. The Internet has fundamentally changed customers’ notions of convenience, speed, price, product information, and service. As a result, it has given marketers a whole new way to create value for customers and build relationships with them.</a:t>
            </a:r>
          </a:p>
          <a:p>
            <a:r>
              <a:rPr lang="en-US" sz="1200" kern="1200" dirty="0" smtClean="0">
                <a:solidFill>
                  <a:schemeClr val="tx1"/>
                </a:solidFill>
                <a:effectLst/>
                <a:latin typeface="+mn-lt"/>
                <a:ea typeface="ＭＳ Ｐゴシック" charset="-128"/>
                <a:cs typeface="ＭＳ Ｐゴシック" charset="-128"/>
              </a:rPr>
              <a:t>Internet usage and impact continues to grow steadily. More than 80 percent of all U.S. households now use the Internet, and the average U.S. Internet user spends some 32 hours a month online. Moreover, more than 63 million people in the United States access the Internet via their smartphones. Worldwide, more than two billion people now have Internet access. And one billion people around the globe access the mobile Internet, a number that’s expected to double over the next five years as mobile becomes an ever-more popular way to get online.</a:t>
            </a:r>
          </a:p>
          <a:p>
            <a:r>
              <a:rPr lang="en-US" sz="1200" kern="1200" dirty="0" smtClean="0">
                <a:solidFill>
                  <a:schemeClr val="tx1"/>
                </a:solidFill>
                <a:effectLst/>
                <a:latin typeface="+mn-lt"/>
                <a:ea typeface="ＭＳ Ｐゴシック" charset="-128"/>
                <a:cs typeface="ＭＳ Ｐゴシック" charset="-128"/>
              </a:rPr>
              <a:t>To reach this burgeoning market, all kinds of companies now market online. </a:t>
            </a:r>
            <a:r>
              <a:rPr lang="en-US" sz="1200" b="1" kern="1200" dirty="0" smtClean="0">
                <a:solidFill>
                  <a:schemeClr val="tx1"/>
                </a:solidFill>
                <a:effectLst/>
                <a:latin typeface="+mn-lt"/>
                <a:ea typeface="ＭＳ Ｐゴシック" charset="-128"/>
                <a:cs typeface="ＭＳ Ｐゴシック" charset="-128"/>
              </a:rPr>
              <a:t>Click-only companies</a:t>
            </a:r>
            <a:r>
              <a:rPr lang="en-US" sz="1200" kern="1200" dirty="0" smtClean="0">
                <a:solidFill>
                  <a:schemeClr val="tx1"/>
                </a:solidFill>
                <a:effectLst/>
                <a:latin typeface="+mn-lt"/>
                <a:ea typeface="ＭＳ Ｐゴシック" charset="-128"/>
                <a:cs typeface="ＭＳ Ｐゴシック" charset="-128"/>
              </a:rPr>
              <a:t> operate on the Internet only. They include a wide array of firms, from </a:t>
            </a:r>
            <a:r>
              <a:rPr lang="en-US" sz="1200" i="1" kern="1200" dirty="0" smtClean="0">
                <a:solidFill>
                  <a:schemeClr val="tx1"/>
                </a:solidFill>
                <a:effectLst/>
                <a:latin typeface="+mn-lt"/>
                <a:ea typeface="ＭＳ Ｐゴシック" charset="-128"/>
                <a:cs typeface="ＭＳ Ｐゴシック" charset="-128"/>
              </a:rPr>
              <a:t>e-tailers</a:t>
            </a:r>
            <a:r>
              <a:rPr lang="en-US" sz="1200" kern="1200" dirty="0" smtClean="0">
                <a:solidFill>
                  <a:schemeClr val="tx1"/>
                </a:solidFill>
                <a:effectLst/>
                <a:latin typeface="+mn-lt"/>
                <a:ea typeface="ＭＳ Ｐゴシック" charset="-128"/>
                <a:cs typeface="ＭＳ Ｐゴシック" charset="-128"/>
              </a:rPr>
              <a:t> such as Amazon.com and Expedia.com that sell products and services directly to final buyers via the Internet to </a:t>
            </a:r>
            <a:r>
              <a:rPr lang="en-US" sz="1200" i="1" kern="1200" dirty="0" smtClean="0">
                <a:solidFill>
                  <a:schemeClr val="tx1"/>
                </a:solidFill>
                <a:effectLst/>
                <a:latin typeface="+mn-lt"/>
                <a:ea typeface="ＭＳ Ｐゴシック" charset="-128"/>
                <a:cs typeface="ＭＳ Ｐゴシック" charset="-128"/>
              </a:rPr>
              <a:t>search engines and portals</a:t>
            </a:r>
            <a:r>
              <a:rPr lang="en-US" sz="1200" kern="1200" dirty="0" smtClean="0">
                <a:solidFill>
                  <a:schemeClr val="tx1"/>
                </a:solidFill>
                <a:effectLst/>
                <a:latin typeface="+mn-lt"/>
                <a:ea typeface="ＭＳ Ｐゴシック" charset="-128"/>
                <a:cs typeface="ＭＳ Ｐゴシック" charset="-128"/>
              </a:rPr>
              <a:t> (such as Yahoo!, Google, and MSN), </a:t>
            </a:r>
            <a:r>
              <a:rPr lang="en-US" sz="1200" i="1" kern="1200" dirty="0" smtClean="0">
                <a:solidFill>
                  <a:schemeClr val="tx1"/>
                </a:solidFill>
                <a:effectLst/>
                <a:latin typeface="+mn-lt"/>
                <a:ea typeface="ＭＳ Ｐゴシック" charset="-128"/>
                <a:cs typeface="ＭＳ Ｐゴシック" charset="-128"/>
              </a:rPr>
              <a:t>transaction sites</a:t>
            </a:r>
            <a:r>
              <a:rPr lang="en-US" sz="1200" kern="1200" dirty="0" smtClean="0">
                <a:solidFill>
                  <a:schemeClr val="tx1"/>
                </a:solidFill>
                <a:effectLst/>
                <a:latin typeface="+mn-lt"/>
                <a:ea typeface="ＭＳ Ｐゴシック" charset="-128"/>
                <a:cs typeface="ＭＳ Ｐゴシック" charset="-128"/>
              </a:rPr>
              <a:t> (eBay, Craigslist), </a:t>
            </a:r>
            <a:r>
              <a:rPr lang="en-US" sz="1200" i="1" kern="1200" dirty="0" smtClean="0">
                <a:solidFill>
                  <a:schemeClr val="tx1"/>
                </a:solidFill>
                <a:effectLst/>
                <a:latin typeface="+mn-lt"/>
                <a:ea typeface="ＭＳ Ｐゴシック" charset="-128"/>
                <a:cs typeface="ＭＳ Ｐゴシック" charset="-128"/>
              </a:rPr>
              <a:t>content sites</a:t>
            </a:r>
            <a:r>
              <a:rPr lang="en-US" sz="1200" kern="1200" dirty="0" smtClean="0">
                <a:solidFill>
                  <a:schemeClr val="tx1"/>
                </a:solidFill>
                <a:effectLst/>
                <a:latin typeface="+mn-lt"/>
                <a:ea typeface="ＭＳ Ｐゴシック" charset="-128"/>
                <a:cs typeface="ＭＳ Ｐゴシック" charset="-128"/>
              </a:rPr>
              <a:t> (the </a:t>
            </a:r>
            <a:r>
              <a:rPr lang="en-US" sz="1200" i="1" kern="1200" dirty="0" smtClean="0">
                <a:solidFill>
                  <a:schemeClr val="tx1"/>
                </a:solidFill>
                <a:effectLst/>
                <a:latin typeface="+mn-lt"/>
                <a:ea typeface="ＭＳ Ｐゴシック" charset="-128"/>
                <a:cs typeface="ＭＳ Ｐゴシック" charset="-128"/>
              </a:rPr>
              <a:t>New York Times</a:t>
            </a:r>
            <a:r>
              <a:rPr lang="en-US" sz="1200" kern="1200" dirty="0" smtClean="0">
                <a:solidFill>
                  <a:schemeClr val="tx1"/>
                </a:solidFill>
                <a:effectLst/>
                <a:latin typeface="+mn-lt"/>
                <a:ea typeface="ＭＳ Ｐゴシック" charset="-128"/>
                <a:cs typeface="ＭＳ Ｐゴシック" charset="-128"/>
              </a:rPr>
              <a:t> on the Web, ESPN.com, and </a:t>
            </a:r>
            <a:r>
              <a:rPr lang="en-US" sz="1200" i="1" kern="1200" dirty="0" smtClean="0">
                <a:solidFill>
                  <a:schemeClr val="tx1"/>
                </a:solidFill>
                <a:effectLst/>
                <a:latin typeface="+mn-lt"/>
                <a:ea typeface="ＭＳ Ｐゴシック" charset="-128"/>
                <a:cs typeface="ＭＳ Ｐゴシック" charset="-128"/>
              </a:rPr>
              <a:t>Encyclopædia Britannica</a:t>
            </a:r>
            <a:r>
              <a:rPr lang="en-US" sz="1200" kern="1200" dirty="0" smtClean="0">
                <a:solidFill>
                  <a:schemeClr val="tx1"/>
                </a:solidFill>
                <a:effectLst/>
                <a:latin typeface="+mn-lt"/>
                <a:ea typeface="ＭＳ Ｐゴシック" charset="-128"/>
                <a:cs typeface="ＭＳ Ｐゴシック" charset="-128"/>
              </a:rPr>
              <a:t>), and </a:t>
            </a:r>
            <a:r>
              <a:rPr lang="en-US" sz="1200" i="1" kern="1200" dirty="0" smtClean="0">
                <a:solidFill>
                  <a:schemeClr val="tx1"/>
                </a:solidFill>
                <a:effectLst/>
                <a:latin typeface="+mn-lt"/>
                <a:ea typeface="ＭＳ Ｐゴシック" charset="-128"/>
                <a:cs typeface="ＭＳ Ｐゴシック" charset="-128"/>
              </a:rPr>
              <a:t>online social networks</a:t>
            </a:r>
            <a:r>
              <a:rPr lang="en-US" sz="1200" kern="1200" dirty="0" smtClean="0">
                <a:solidFill>
                  <a:schemeClr val="tx1"/>
                </a:solidFill>
                <a:effectLst/>
                <a:latin typeface="+mn-lt"/>
                <a:ea typeface="ＭＳ Ｐゴシック" charset="-128"/>
                <a:cs typeface="ＭＳ Ｐゴシック" charset="-128"/>
              </a:rPr>
              <a:t> (Facebook, YouTube, Pinterest, Twitter, and Flickr). </a:t>
            </a:r>
          </a:p>
          <a:p>
            <a:r>
              <a:rPr lang="en-US" sz="1200" kern="1200" dirty="0" smtClean="0">
                <a:solidFill>
                  <a:schemeClr val="tx1"/>
                </a:solidFill>
                <a:effectLst/>
                <a:latin typeface="+mn-lt"/>
                <a:ea typeface="ＭＳ Ｐゴシック" charset="-128"/>
                <a:cs typeface="ＭＳ Ｐゴシック" charset="-128"/>
              </a:rPr>
              <a:t>The success of the dot-coms has caused existing </a:t>
            </a:r>
            <a:r>
              <a:rPr lang="en-US" sz="1200" i="1" kern="1200" dirty="0" smtClean="0">
                <a:solidFill>
                  <a:schemeClr val="tx1"/>
                </a:solidFill>
                <a:effectLst/>
                <a:latin typeface="+mn-lt"/>
                <a:ea typeface="ＭＳ Ｐゴシック" charset="-128"/>
                <a:cs typeface="ＭＳ Ｐゴシック" charset="-128"/>
              </a:rPr>
              <a:t>brick-and-mortar</a:t>
            </a:r>
            <a:r>
              <a:rPr lang="en-US" sz="1200" kern="1200" dirty="0" smtClean="0">
                <a:solidFill>
                  <a:schemeClr val="tx1"/>
                </a:solidFill>
                <a:effectLst/>
                <a:latin typeface="+mn-lt"/>
                <a:ea typeface="ＭＳ Ｐゴシック" charset="-128"/>
                <a:cs typeface="ＭＳ Ｐゴシック" charset="-128"/>
              </a:rPr>
              <a:t> manufacturers and retailers to reexamine how they serve their markets. Now, almost all of these traditional companies have created their own online sales and communications channels, becoming </a:t>
            </a:r>
            <a:r>
              <a:rPr lang="en-US" sz="1200" b="1" kern="1200" dirty="0" smtClean="0">
                <a:solidFill>
                  <a:schemeClr val="tx1"/>
                </a:solidFill>
                <a:effectLst/>
                <a:latin typeface="+mn-lt"/>
                <a:ea typeface="ＭＳ Ｐゴシック" charset="-128"/>
                <a:cs typeface="ＭＳ Ｐゴシック" charset="-128"/>
              </a:rPr>
              <a:t>click-and-mortar companies</a:t>
            </a:r>
            <a:r>
              <a:rPr lang="en-US" sz="1200" kern="1200" dirty="0" smtClean="0">
                <a:solidFill>
                  <a:schemeClr val="tx1"/>
                </a:solidFill>
                <a:effectLst/>
                <a:latin typeface="+mn-lt"/>
                <a:ea typeface="ＭＳ Ｐゴシック" charset="-128"/>
                <a:cs typeface="ＭＳ Ｐゴシック" charset="-128"/>
              </a:rPr>
              <a:t>. It’s hard to find a company today that doesn’t have a substantial online presence.</a:t>
            </a:r>
          </a:p>
          <a:p>
            <a:r>
              <a:rPr lang="en-US" sz="1200" kern="1200" dirty="0" smtClean="0">
                <a:solidFill>
                  <a:schemeClr val="tx1"/>
                </a:solidFill>
                <a:effectLst/>
                <a:latin typeface="+mn-lt"/>
                <a:ea typeface="ＭＳ Ｐゴシック" charset="-128"/>
                <a:cs typeface="ＭＳ Ｐゴシック" charset="-128"/>
              </a:rPr>
              <a:t>In fact, many click-and-mortar companies are now having more online success than their click-only competitors. A recent ranking of the world’s ten largest online retail sites contained only one click-only retailer (Amazon.com, which was ranked number one). All the others were multichannel retailers. For example, number two on the list was Staples, the $25 billion office supply retailer. Staples operates more than 2,295 superstores worldwide. But you might be surprised to learn that more than 42 percent Staples’ sales come from its online marketing operations.</a:t>
            </a:r>
          </a:p>
          <a:p>
            <a:r>
              <a:rPr lang="en-US" sz="1200" kern="1200" dirty="0" smtClean="0">
                <a:solidFill>
                  <a:schemeClr val="tx1"/>
                </a:solidFill>
                <a:effectLst/>
                <a:latin typeface="+mn-lt"/>
                <a:ea typeface="ＭＳ Ｐゴシック" charset="-128"/>
                <a:cs typeface="ＭＳ Ｐゴシック" charset="-128"/>
              </a:rPr>
              <a:t>&lt;ex17.09&gt;</a:t>
            </a:r>
          </a:p>
          <a:p>
            <a:r>
              <a:rPr lang="en-US" sz="1200" kern="1200" dirty="0" smtClean="0">
                <a:solidFill>
                  <a:schemeClr val="tx1"/>
                </a:solidFill>
                <a:effectLst/>
                <a:latin typeface="+mn-lt"/>
                <a:ea typeface="ＭＳ Ｐゴシック" charset="-128"/>
                <a:cs typeface="ＭＳ Ｐゴシック" charset="-128"/>
              </a:rPr>
              <a:t>Selling on the Internet lets Staples build deeper, more personalized relationships with customers large and small. A large customer, such as GE or P&amp;G, can create lists of approved office products at discount prices and then let company departments or even individuals do their own online purchasing. This reduces ordering costs, cuts through the red tape, and speeds up the ordering process for customers. At the same time, it encourages companies to use Staples as a sole source for office supplies. Even the smallest companies and individual consumers find 24-hour-a-day online ordering via the Web or Staples mobile app easier and more efficient. </a:t>
            </a:r>
          </a:p>
          <a:p>
            <a:r>
              <a:rPr lang="en-US" sz="1200" kern="1200" dirty="0" smtClean="0">
                <a:solidFill>
                  <a:schemeClr val="tx1"/>
                </a:solidFill>
                <a:effectLst/>
                <a:latin typeface="+mn-lt"/>
                <a:ea typeface="ＭＳ Ｐゴシック" charset="-128"/>
                <a:cs typeface="ＭＳ Ｐゴシック" charset="-128"/>
              </a:rPr>
              <a:t>In addition, Staples’ online operations complement store sales. The Staples.com site and mobile app build store traffic by offering hot deals and by helping customers find a local store and check stock and prices. In return, the local store promotes online buying through in-store kiosks. If customers don’t find what they need on the shelves, they can quickly order it via the kiosk. Thus, Staples backs its “that was easy” positioning by offering a full range of contact points and delivery modes—online, mobile, catalogs, phone, and in the store. No click-only or brick-only seller can match that kind of call, click, or visit convenience and support.</a:t>
            </a:r>
            <a:r>
              <a:rPr lang="en-US" dirty="0" smtClean="0">
                <a:effectLst/>
              </a:rPr>
              <a:t> </a:t>
            </a:r>
            <a:r>
              <a:rPr lang="en-US" sz="1200" kern="1200" dirty="0" smtClean="0">
                <a:solidFill>
                  <a:schemeClr val="tx1"/>
                </a:solidFill>
                <a:effectLst/>
                <a:latin typeface="+mn-lt"/>
                <a:ea typeface="ＭＳ Ｐゴシック" charset="-128"/>
                <a:cs typeface="ＭＳ Ｐゴシック" charset="-128"/>
              </a:rPr>
              <a:t>See “Household Internet Usage In and Outside the Home,” U.S. Census Bureau, www.census.gov/compendia/statab/2012/tables/12s1155.pdf, accessed July 2012; “How People Spend Their Time Online,” February 2, 2012, www.go-gulf.com/blog/online-time; “Global  Mobile Statistics,” </a:t>
            </a:r>
            <a:r>
              <a:rPr lang="en-US" sz="1200" i="1" kern="1200" dirty="0" smtClean="0">
                <a:solidFill>
                  <a:schemeClr val="tx1"/>
                </a:solidFill>
                <a:effectLst/>
                <a:latin typeface="+mn-lt"/>
                <a:ea typeface="ＭＳ Ｐゴシック" charset="-128"/>
                <a:cs typeface="ＭＳ Ｐゴシック" charset="-128"/>
              </a:rPr>
              <a:t>MobiThinking, </a:t>
            </a:r>
            <a:r>
              <a:rPr lang="en-US" sz="1200" kern="1200" dirty="0" smtClean="0">
                <a:solidFill>
                  <a:schemeClr val="tx1"/>
                </a:solidFill>
                <a:effectLst/>
                <a:latin typeface="+mn-lt"/>
                <a:ea typeface="ＭＳ Ｐゴシック" charset="-128"/>
                <a:cs typeface="ＭＳ Ｐゴシック" charset="-128"/>
              </a:rPr>
              <a:t>June 2011, http://mobithinking.com/stats-corner/global-mobile-statistics-2011-all-quality-mobile-marketing-research-mobile-web-stats-su; and Greg Sterling, “Google: 1 Billion People Will Use Mobile as Primary Internet Access Point in 2012,” February 27, 2012, http://searchengineland.com/google-95-percent-of-us-smartphone-owners-use-search-113017. </a:t>
            </a:r>
          </a:p>
          <a:p>
            <a:r>
              <a:rPr lang="en-US" sz="1200" kern="1200" dirty="0" smtClean="0">
                <a:solidFill>
                  <a:schemeClr val="tx1"/>
                </a:solidFill>
                <a:effectLst/>
                <a:latin typeface="+mn-lt"/>
                <a:ea typeface="ＭＳ Ｐゴシック" charset="-128"/>
                <a:cs typeface="ＭＳ Ｐゴシック" charset="-128"/>
              </a:rPr>
              <a:t>See “Internet Retailer: Top 500 Guide,” www.internetretailer.com/top500/list, accessed August 2012.</a:t>
            </a:r>
          </a:p>
          <a:p>
            <a:r>
              <a:rPr lang="en-US" sz="1200" kern="1200" dirty="0" smtClean="0">
                <a:solidFill>
                  <a:schemeClr val="tx1"/>
                </a:solidFill>
                <a:effectLst/>
                <a:latin typeface="+mn-lt"/>
                <a:ea typeface="ＭＳ Ｐゴシック" charset="-128"/>
                <a:cs typeface="ＭＳ Ｐゴシック" charset="-128"/>
              </a:rPr>
              <a:t>See “How Staples Generates More than $10 Billion in Online Sales,” March 7, 2012, http://electronicbankingoptions.com/2012/03/07/how-staples-generates-more-than-10-billion-in-online-sales/; and Staples data from annual reports and other information found at www.staples.com, accessed October 2012.</a:t>
            </a:r>
          </a:p>
          <a:p>
            <a:endParaRPr lang="en-US" dirty="0" smtClean="0">
              <a:ea typeface="ＭＳ Ｐゴシック" pitchFamily="-65" charset="-128"/>
            </a:endParaRPr>
          </a:p>
        </p:txBody>
      </p:sp>
      <p:sp>
        <p:nvSpPr>
          <p:cNvPr id="44036" name="Slide Number Placeholder 3"/>
          <p:cNvSpPr>
            <a:spLocks noGrp="1"/>
          </p:cNvSpPr>
          <p:nvPr>
            <p:ph type="sldNum" sz="quarter" idx="5"/>
          </p:nvPr>
        </p:nvSpPr>
        <p:spPr bwMode="auto">
          <a:noFill/>
          <a:ln>
            <a:miter lim="800000"/>
            <a:headEnd/>
            <a:tailEnd/>
          </a:ln>
        </p:spPr>
        <p:txBody>
          <a:bodyPr/>
          <a:lstStyle/>
          <a:p>
            <a:fld id="{475EA303-B9F8-4608-A82B-1EADA70C9FDF}" type="slidenum">
              <a:rPr lang="en-US"/>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Online Marketing Domains</a:t>
            </a:r>
          </a:p>
          <a:p>
            <a:r>
              <a:rPr lang="en-US" sz="1200" kern="1200" dirty="0" smtClean="0">
                <a:solidFill>
                  <a:schemeClr val="tx1"/>
                </a:solidFill>
                <a:effectLst/>
                <a:latin typeface="+mn-lt"/>
                <a:ea typeface="ＭＳ Ｐゴシック" charset="-128"/>
                <a:cs typeface="ＭＳ Ｐゴシック" charset="-128"/>
              </a:rPr>
              <a:t>The four major online marketing domains are shown in Figure 17.2: business-to-consumer (B-to-C), business-to-business (B-to-B), consumer-to-consumer (C-to-C), and consumer-to-business (C-to-B).</a:t>
            </a:r>
          </a:p>
          <a:p>
            <a:endParaRPr lang="en-US" dirty="0" smtClean="0">
              <a:ea typeface="ＭＳ Ｐゴシック" pitchFamily="-65" charset="-128"/>
            </a:endParaRPr>
          </a:p>
        </p:txBody>
      </p:sp>
      <p:sp>
        <p:nvSpPr>
          <p:cNvPr id="46084" name="Slide Number Placeholder 3"/>
          <p:cNvSpPr>
            <a:spLocks noGrp="1"/>
          </p:cNvSpPr>
          <p:nvPr>
            <p:ph type="sldNum" sz="quarter" idx="5"/>
          </p:nvPr>
        </p:nvSpPr>
        <p:spPr bwMode="auto">
          <a:noFill/>
          <a:ln>
            <a:miter lim="800000"/>
            <a:headEnd/>
            <a:tailEnd/>
          </a:ln>
        </p:spPr>
        <p:txBody>
          <a:bodyPr/>
          <a:lstStyle/>
          <a:p>
            <a:fld id="{506CD76A-A25C-4A1C-9C25-CD5CD6E3000D}" type="slidenum">
              <a:rPr lang="en-US"/>
              <a:pPr/>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a:normAutofit fontScale="70000" lnSpcReduction="20000"/>
          </a:bodyPr>
          <a:lstStyle/>
          <a:p>
            <a:r>
              <a:rPr lang="en-US" sz="1200" b="1" i="1" kern="1200" dirty="0" smtClean="0">
                <a:solidFill>
                  <a:schemeClr val="tx1"/>
                </a:solidFill>
                <a:effectLst/>
                <a:latin typeface="+mn-lt"/>
                <a:ea typeface="ＭＳ Ｐゴシック" charset="-128"/>
                <a:cs typeface="ＭＳ Ｐゴシック" charset="-128"/>
              </a:rPr>
              <a:t>Business-to-Consumer</a:t>
            </a:r>
          </a:p>
          <a:p>
            <a:r>
              <a:rPr lang="en-US" sz="1200" kern="1200" dirty="0" smtClean="0">
                <a:solidFill>
                  <a:schemeClr val="tx1"/>
                </a:solidFill>
                <a:effectLst/>
                <a:latin typeface="+mn-lt"/>
                <a:ea typeface="ＭＳ Ｐゴシック" charset="-128"/>
                <a:cs typeface="ＭＳ Ｐゴシック" charset="-128"/>
              </a:rPr>
              <a:t>The popular press has paid the most attention to </a:t>
            </a:r>
            <a:r>
              <a:rPr lang="en-US" sz="1200" b="1" kern="1200" dirty="0" smtClean="0">
                <a:solidFill>
                  <a:schemeClr val="tx1"/>
                </a:solidFill>
                <a:effectLst/>
                <a:latin typeface="+mn-lt"/>
                <a:ea typeface="ＭＳ Ｐゴシック" charset="-128"/>
                <a:cs typeface="ＭＳ Ｐゴシック" charset="-128"/>
              </a:rPr>
              <a:t>business-to-consumer (B-to-C) online marketing</a:t>
            </a:r>
            <a:r>
              <a:rPr lang="en-US" sz="1200" kern="1200" dirty="0" smtClean="0">
                <a:solidFill>
                  <a:schemeClr val="tx1"/>
                </a:solidFill>
                <a:effectLst/>
                <a:latin typeface="+mn-lt"/>
                <a:ea typeface="ＭＳ Ｐゴシック" charset="-128"/>
                <a:cs typeface="ＭＳ Ｐゴシック" charset="-128"/>
              </a:rPr>
              <a:t>—businesses selling goods and services online to final consumers. Today’s consumers can buy almost anything online. More than half of all U.S. households now regularly shop online, and online consumer buying continues to grow at a healthy double-digit rate. U.S. online retail sales were an estimated $202 billion last year and are expected to grow 62 percent to $327 billion by 2016 as consumers shift their spending from physical to online stores.</a:t>
            </a:r>
          </a:p>
          <a:p>
            <a:r>
              <a:rPr lang="en-US" sz="1200" kern="1200" dirty="0" smtClean="0">
                <a:solidFill>
                  <a:schemeClr val="tx1"/>
                </a:solidFill>
                <a:effectLst/>
                <a:latin typeface="+mn-lt"/>
                <a:ea typeface="ＭＳ Ｐゴシック" charset="-128"/>
                <a:cs typeface="ＭＳ Ｐゴシック" charset="-128"/>
              </a:rPr>
              <a:t>Perhaps even more important, although online shopping currently captures 7 percent of total U.S. retail sales, by one estimate, the Internet influences a staggering 48 percent of total sales—including sales transacted online plus those made in stores but encouraged by online research. And a growing number of consumers armed with smartphones use them while shopping to find better deals and score price-matching offers. Thus, smart marketers are employing integrated multichannel strategies that use the Internet to drive sales to other marketing channels.</a:t>
            </a:r>
          </a:p>
          <a:p>
            <a:r>
              <a:rPr lang="en-US" sz="1200" kern="1200" dirty="0" smtClean="0">
                <a:solidFill>
                  <a:schemeClr val="tx1"/>
                </a:solidFill>
                <a:effectLst/>
                <a:latin typeface="+mn-lt"/>
                <a:ea typeface="ＭＳ Ｐゴシック" charset="-128"/>
                <a:cs typeface="ＭＳ Ｐゴシック" charset="-128"/>
              </a:rPr>
              <a:t>Online shopping differs from traditional offline shopping in both consumer approaches to buying and their responses to marketing. In the online exchange process, customers initiate and control the contact. Buyers who actively select which online sites and shopping apps they will use and what marketing information they will receive about which products. Thus, online marketing requires new marketing approaches.</a:t>
            </a:r>
          </a:p>
          <a:p>
            <a:r>
              <a:rPr lang="en-US" sz="1200" b="1" i="1" kern="1200" dirty="0" smtClean="0">
                <a:solidFill>
                  <a:schemeClr val="tx1"/>
                </a:solidFill>
                <a:effectLst/>
                <a:latin typeface="+mn-lt"/>
                <a:ea typeface="ＭＳ Ｐゴシック" charset="-128"/>
                <a:cs typeface="ＭＳ Ｐゴシック" charset="-128"/>
              </a:rPr>
              <a:t>Business-to-Business</a:t>
            </a:r>
          </a:p>
          <a:p>
            <a:r>
              <a:rPr lang="en-US" sz="1200" kern="1200" dirty="0" smtClean="0">
                <a:solidFill>
                  <a:schemeClr val="tx1"/>
                </a:solidFill>
                <a:effectLst/>
                <a:latin typeface="+mn-lt"/>
                <a:ea typeface="ＭＳ Ｐゴシック" charset="-128"/>
                <a:cs typeface="ＭＳ Ｐゴシック" charset="-128"/>
              </a:rPr>
              <a:t>Although the popular press has given the most attention to B-to-C online marketing, </a:t>
            </a:r>
            <a:r>
              <a:rPr lang="en-US" sz="1200" b="1" kern="1200" dirty="0" smtClean="0">
                <a:solidFill>
                  <a:schemeClr val="tx1"/>
                </a:solidFill>
                <a:effectLst/>
                <a:latin typeface="+mn-lt"/>
                <a:ea typeface="ＭＳ Ｐゴシック" charset="-128"/>
                <a:cs typeface="ＭＳ Ｐゴシック" charset="-128"/>
              </a:rPr>
              <a:t>business-to-business (B-to-B) online marketing</a:t>
            </a:r>
            <a:r>
              <a:rPr lang="en-US" sz="1200" kern="1200" dirty="0" smtClean="0">
                <a:solidFill>
                  <a:schemeClr val="tx1"/>
                </a:solidFill>
                <a:effectLst/>
                <a:latin typeface="+mn-lt"/>
                <a:ea typeface="ＭＳ Ｐゴシック" charset="-128"/>
                <a:cs typeface="ＭＳ Ｐゴシック" charset="-128"/>
              </a:rPr>
              <a:t> is also flourishing. B-to-B marketers use websites, e-mail, online social networks, mobile apps, and other online resources to reach new business customers, sell to current customers, and serve customers more efficiently and effectively. Beyond simply selling their products and services online, companies can use the Internet to build stronger relationships with important business customers.</a:t>
            </a:r>
          </a:p>
          <a:p>
            <a:r>
              <a:rPr lang="en-US" sz="1200" kern="1200" dirty="0" smtClean="0">
                <a:solidFill>
                  <a:schemeClr val="tx1"/>
                </a:solidFill>
                <a:effectLst/>
                <a:latin typeface="+mn-lt"/>
                <a:ea typeface="ＭＳ Ｐゴシック" charset="-128"/>
                <a:cs typeface="ＭＳ Ｐゴシック" charset="-128"/>
              </a:rPr>
              <a:t>Most major B-to-B marketers now offer product information, customer purchasing, and customer-support services online. For example, corporate buyers can visit networking equipment and software maker Cisco Systems’ Internet site (www.cisco.com), select detailed descriptions of Cisco’s products and service solutions, request sales and service information, attend events and training seminars, view videos on a wide range of topics, have live chats with Cisco staff, and place orders. It can visit Cisco’s Facebook page and YouTube channel to hook into the Cisco network, view informational and instructional videos, and much more. Some major companies conduct almost all of their business online. For example, Cisco Systems takes more than 80 percent of its orders over the Internet.</a:t>
            </a:r>
          </a:p>
          <a:p>
            <a:r>
              <a:rPr lang="en-US" sz="1200" kern="1200" dirty="0" smtClean="0">
                <a:solidFill>
                  <a:schemeClr val="tx1"/>
                </a:solidFill>
                <a:effectLst/>
                <a:latin typeface="+mn-lt"/>
                <a:ea typeface="ＭＳ Ｐゴシック" charset="-128"/>
                <a:cs typeface="ＭＳ Ｐゴシック" charset="-128"/>
              </a:rPr>
              <a:t>See Thad Rueter, “E-retail Spending to Increase 62% by 2016,” </a:t>
            </a:r>
            <a:r>
              <a:rPr lang="en-US" sz="1200" i="1" kern="1200" dirty="0" smtClean="0">
                <a:solidFill>
                  <a:schemeClr val="tx1"/>
                </a:solidFill>
                <a:effectLst/>
                <a:latin typeface="+mn-lt"/>
                <a:ea typeface="ＭＳ Ｐゴシック" charset="-128"/>
                <a:cs typeface="ＭＳ Ｐゴシック" charset="-128"/>
              </a:rPr>
              <a:t>Internet Retailer</a:t>
            </a:r>
            <a:r>
              <a:rPr lang="en-US" sz="1200" kern="1200" dirty="0" smtClean="0">
                <a:solidFill>
                  <a:schemeClr val="tx1"/>
                </a:solidFill>
                <a:effectLst/>
                <a:latin typeface="+mn-lt"/>
                <a:ea typeface="ＭＳ Ｐゴシック" charset="-128"/>
                <a:cs typeface="ＭＳ Ｐゴシック" charset="-128"/>
              </a:rPr>
              <a:t>, February 27, 2012, www.internetretailer.com/2012/02/27/e-retail-spending-increase-45-2016. </a:t>
            </a:r>
          </a:p>
          <a:p>
            <a:r>
              <a:rPr lang="en-US" sz="1200" kern="1200" dirty="0" smtClean="0">
                <a:solidFill>
                  <a:schemeClr val="tx1"/>
                </a:solidFill>
                <a:effectLst/>
                <a:latin typeface="+mn-lt"/>
                <a:ea typeface="ＭＳ Ｐゴシック" charset="-128"/>
                <a:cs typeface="ＭＳ Ｐゴシック" charset="-128"/>
              </a:rPr>
              <a:t>Rueter, “E-retail Spending to Increase 62% by 2016”; and  Jack Loechner, “Web Influences Trillion Dollar Retail Sales,” </a:t>
            </a:r>
            <a:r>
              <a:rPr lang="en-US" sz="1200" i="1" kern="1200" dirty="0" smtClean="0">
                <a:solidFill>
                  <a:schemeClr val="tx1"/>
                </a:solidFill>
                <a:effectLst/>
                <a:latin typeface="+mn-lt"/>
                <a:ea typeface="ＭＳ Ｐゴシック" charset="-128"/>
                <a:cs typeface="ＭＳ Ｐゴシック" charset="-128"/>
              </a:rPr>
              <a:t>MediaPost, </a:t>
            </a:r>
            <a:r>
              <a:rPr lang="en-US" sz="1200" kern="1200" dirty="0" smtClean="0">
                <a:solidFill>
                  <a:schemeClr val="tx1"/>
                </a:solidFill>
                <a:effectLst/>
                <a:latin typeface="+mn-lt"/>
                <a:ea typeface="ＭＳ Ｐゴシック" charset="-128"/>
                <a:cs typeface="ＭＳ Ｐゴシック" charset="-128"/>
              </a:rPr>
              <a:t>October 27, 2011, www.mediapost.com/publications/article/160988/web-influences-trillion-dollar-retail-sales.html.</a:t>
            </a:r>
          </a:p>
          <a:p>
            <a:endParaRPr lang="en-US" dirty="0" smtClean="0">
              <a:ea typeface="ＭＳ Ｐゴシック" pitchFamily="-65" charset="-128"/>
            </a:endParaRPr>
          </a:p>
        </p:txBody>
      </p:sp>
      <p:sp>
        <p:nvSpPr>
          <p:cNvPr id="48132" name="Slide Number Placeholder 3"/>
          <p:cNvSpPr>
            <a:spLocks noGrp="1"/>
          </p:cNvSpPr>
          <p:nvPr>
            <p:ph type="sldNum" sz="quarter" idx="5"/>
          </p:nvPr>
        </p:nvSpPr>
        <p:spPr bwMode="auto">
          <a:noFill/>
          <a:ln>
            <a:miter lim="800000"/>
            <a:headEnd/>
            <a:tailEnd/>
          </a:ln>
        </p:spPr>
        <p:txBody>
          <a:bodyPr/>
          <a:lstStyle/>
          <a:p>
            <a:fld id="{3DB649A8-BA61-41FA-BE02-32DD7C440952}" type="slidenum">
              <a:rPr lang="en-US"/>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Consumer-to-Consumer</a:t>
            </a:r>
          </a:p>
          <a:p>
            <a:r>
              <a:rPr lang="en-US" sz="1200" kern="1200" dirty="0" smtClean="0">
                <a:solidFill>
                  <a:schemeClr val="tx1"/>
                </a:solidFill>
                <a:effectLst/>
                <a:latin typeface="+mn-lt"/>
                <a:ea typeface="ＭＳ Ｐゴシック" charset="-128"/>
                <a:cs typeface="ＭＳ Ｐゴシック" charset="-128"/>
              </a:rPr>
              <a:t>Considerable </a:t>
            </a:r>
            <a:r>
              <a:rPr lang="en-US" sz="1200" b="1" kern="1200" dirty="0" smtClean="0">
                <a:solidFill>
                  <a:schemeClr val="tx1"/>
                </a:solidFill>
                <a:effectLst/>
                <a:latin typeface="+mn-lt"/>
                <a:ea typeface="ＭＳ Ｐゴシック" charset="-128"/>
                <a:cs typeface="ＭＳ Ｐゴシック" charset="-128"/>
              </a:rPr>
              <a:t>consumer-to-consumer (C-to-C) online marketing</a:t>
            </a:r>
            <a:r>
              <a:rPr lang="en-US" sz="1200" kern="1200" dirty="0" smtClean="0">
                <a:solidFill>
                  <a:schemeClr val="tx1"/>
                </a:solidFill>
                <a:effectLst/>
                <a:latin typeface="+mn-lt"/>
                <a:ea typeface="ＭＳ Ｐゴシック" charset="-128"/>
                <a:cs typeface="ＭＳ Ｐゴシック" charset="-128"/>
              </a:rPr>
              <a:t> and communication occurs online between interested parties over a wide range of products and subjects. In some cases, the Internet provides an excellent means by which consumers can buy or exchange goods or information directly with one another. For example, eBay, Overstock.com Auctions, Craigslist.com, and other auction sites offer popular market spaces for displaying and selling almost anything, from art and antiques, coins and stamps, and jewelry to computers and consumer electronics. eBay’s C-to-C online trading community of more than 99 million active users worldwide (that’s more than the total populations of Great Britain, Egypt, or Turkey) transacted some $60 billion in trades last year—more than $1,900 every second.</a:t>
            </a:r>
          </a:p>
          <a:p>
            <a:r>
              <a:rPr lang="en-US" sz="1200" kern="1200" dirty="0" smtClean="0">
                <a:solidFill>
                  <a:schemeClr val="tx1"/>
                </a:solidFill>
                <a:effectLst/>
                <a:latin typeface="+mn-lt"/>
                <a:ea typeface="ＭＳ Ｐゴシック" charset="-128"/>
                <a:cs typeface="ＭＳ Ｐゴシック" charset="-128"/>
              </a:rPr>
              <a:t>In other cases, C-to-C involves interchanges of information through Internet forums that appeal to specific special-interest groups. Such activities may be organized for commercial or noncommercial purposes. Web logs, or </a:t>
            </a:r>
            <a:r>
              <a:rPr lang="en-US" sz="1200" b="1" kern="1200" dirty="0" smtClean="0">
                <a:solidFill>
                  <a:schemeClr val="tx1"/>
                </a:solidFill>
                <a:effectLst/>
                <a:latin typeface="+mn-lt"/>
                <a:ea typeface="ＭＳ Ｐゴシック" charset="-128"/>
                <a:cs typeface="ＭＳ Ｐゴシック" charset="-128"/>
              </a:rPr>
              <a:t>blogs</a:t>
            </a:r>
            <a:r>
              <a:rPr lang="en-US" sz="1200" kern="1200" dirty="0" smtClean="0">
                <a:solidFill>
                  <a:schemeClr val="tx1"/>
                </a:solidFill>
                <a:effectLst/>
                <a:latin typeface="+mn-lt"/>
                <a:ea typeface="ＭＳ Ｐゴシック" charset="-128"/>
                <a:cs typeface="ＭＳ Ｐゴシック" charset="-128"/>
              </a:rPr>
              <a:t>, are online journals where people post their thoughts, usually on a narrow topic. Blogs can be about anything, from politics or baseball to haiku, car repair, or the latest television series. According to one study, there are now more than 164 million blogs. Many bloggers use social networks such as Twitter and Facebook to promote their blogs, giving them huge reach. Such numbers give blogs—especially those with large and devoted followings—substantial influence.</a:t>
            </a:r>
          </a:p>
          <a:p>
            <a:r>
              <a:rPr lang="en-US" sz="1200" kern="1200" dirty="0" smtClean="0">
                <a:solidFill>
                  <a:schemeClr val="tx1"/>
                </a:solidFill>
                <a:effectLst/>
                <a:latin typeface="+mn-lt"/>
                <a:ea typeface="ＭＳ Ｐゴシック" charset="-128"/>
                <a:cs typeface="ＭＳ Ｐゴシック" charset="-128"/>
              </a:rPr>
              <a:t>Many marketers are now tapping into the blogosphere as a medium for reaching carefully targeted consumers. For example, most large companies have set up their own blogs. Sony has a PlayStation Blog, where fans can exchange views and submit and vote on ideas for improving PlayStation products. The Disney Parks Blog is a place to learn about and discuss all things Disney, including a Behind the Scenes area with posts about dance rehearsals, sneak peeks at new construction sites, interviews with employees, and more. </a:t>
            </a:r>
          </a:p>
          <a:p>
            <a:r>
              <a:rPr lang="en-US" sz="1200" kern="1200" dirty="0" smtClean="0">
                <a:solidFill>
                  <a:schemeClr val="tx1"/>
                </a:solidFill>
                <a:effectLst/>
                <a:latin typeface="+mn-lt"/>
                <a:ea typeface="ＭＳ Ｐゴシック" charset="-128"/>
                <a:cs typeface="ＭＳ Ｐゴシック" charset="-128"/>
              </a:rPr>
              <a:t>&lt;ex17.10&gt;</a:t>
            </a:r>
          </a:p>
          <a:p>
            <a:r>
              <a:rPr lang="en-US" sz="1200" kern="1200" dirty="0" smtClean="0">
                <a:solidFill>
                  <a:schemeClr val="tx1"/>
                </a:solidFill>
                <a:effectLst/>
                <a:latin typeface="+mn-lt"/>
                <a:ea typeface="ＭＳ Ｐゴシック" charset="-128"/>
                <a:cs typeface="ＭＳ Ｐゴシック" charset="-128"/>
              </a:rPr>
              <a:t>Dell has a dozen or more blogs that facilitate “a direct exchange with Dell customers about the technology that connects us all.” The blogs include Direct2Dell (the official Dell corporate blog), Dell TechCenter (IT brought into focus), DellShares (insights for investor relations), Health Care (about health care technology that connects us all), and Education (insights on using technology to enhance teaching, learning, and educational administration). Dell also has a very active and successful YouTube presence which it calls DellVlog, with 1,700 videos and more than 13 million video views. Dell bloggers often embed these YouTube videos into blog posts.</a:t>
            </a:r>
          </a:p>
          <a:p>
            <a:r>
              <a:rPr lang="en-US" sz="1200" kern="1200" dirty="0" smtClean="0">
                <a:solidFill>
                  <a:schemeClr val="tx1"/>
                </a:solidFill>
                <a:effectLst/>
                <a:latin typeface="+mn-lt"/>
                <a:ea typeface="ＭＳ Ｐゴシック" charset="-128"/>
                <a:cs typeface="ＭＳ Ｐゴシック" charset="-128"/>
              </a:rPr>
              <a:t>Companies can also advertise on existing blogs or influence content there. They might even encourage “sponsored conversations” by influential bloggers. One recent survey found that 54 percent of marketers had used third-party blogs to help get their messages out. For example, McDonald’s systematically reaches out to key “mommy bloggers,” those who influence the nation’s homemakers, who in turn influence their families’ eating-out choices:</a:t>
            </a:r>
          </a:p>
          <a:p>
            <a:r>
              <a:rPr lang="en-US" sz="1200" kern="1200" dirty="0" smtClean="0">
                <a:solidFill>
                  <a:schemeClr val="tx1"/>
                </a:solidFill>
                <a:effectLst/>
                <a:latin typeface="+mn-lt"/>
                <a:ea typeface="ＭＳ Ｐゴシック" charset="-128"/>
                <a:cs typeface="ＭＳ Ｐゴシック" charset="-128"/>
              </a:rPr>
              <a:t>McDonald’s recently invited 15 bloggers to visit its Oak Brook headquarters, flying them and their families to Chicago, putting them up at a nice hotel, and giving them the grand tour: a meeting with McDonald’s USA president Jan Fields, a chance to make McFlurries in the test kitchen, a visit to a nearby Ronald McDonald House, and photo sessions for the kids with Ronald. “Bloggers, and specifically mom bloggers, talk a lot about McDonald’s,” says the company’s director of social media. “They’re customers. They’re going to restaurants.” And even more important, these women have loyal followings. Why not let them behind the curtain, hope they like what they see, and let them tell readers about it? </a:t>
            </a:r>
          </a:p>
          <a:p>
            <a:r>
              <a:rPr lang="en-US" sz="1200" kern="1200" dirty="0" smtClean="0">
                <a:solidFill>
                  <a:schemeClr val="tx1"/>
                </a:solidFill>
                <a:effectLst/>
                <a:latin typeface="+mn-lt"/>
                <a:ea typeface="ＭＳ Ｐゴシック" charset="-128"/>
                <a:cs typeface="ＭＳ Ｐゴシック" charset="-128"/>
              </a:rPr>
              <a:t>McDonald’s didn’t pay the bloggers for content, require that they write anything specific, or edit their posts in any way. The bloggers were simply asked to write one post recapping their trip. “Beyond that,” says the marketer, “we gave them, and we wanted them to have, free rein.” However, the posts that followed —each accompanied by a disclaimer noting their sponsorship by McDonald’s—were overwhelmingly positive. Thanks to this and many other such efforts, mommy bloggers around the country are now more informed about and connected with McDonald’s. “I know they have smoothies and they have yogurt and they have other things that my kids would want,” says one prominent blogger. “I really couldn’t tell you what Burger King’s doing right now,” she added with a shrug. “I have no idea.”</a:t>
            </a:r>
          </a:p>
          <a:p>
            <a:r>
              <a:rPr lang="en-US" sz="1200" kern="1200" dirty="0" smtClean="0">
                <a:solidFill>
                  <a:schemeClr val="tx1"/>
                </a:solidFill>
                <a:effectLst/>
                <a:latin typeface="+mn-lt"/>
                <a:ea typeface="ＭＳ Ｐゴシック" charset="-128"/>
                <a:cs typeface="ＭＳ Ｐゴシック" charset="-128"/>
              </a:rPr>
              <a:t>As a marketing tool, blogs offer some advantages. They can offer a fresh, original, personal, and cheap way to enter into consumer online conversations. However, the blogosphere is cluttered and difficult to control. Blogs remain largely a C-to-C medium. Although companies can sometimes leverage blogs to engage in meaningful customer relationships, consumers remain largely in control.</a:t>
            </a:r>
          </a:p>
          <a:p>
            <a:r>
              <a:rPr lang="en-US" sz="1200" kern="1200" dirty="0" smtClean="0">
                <a:solidFill>
                  <a:schemeClr val="tx1"/>
                </a:solidFill>
                <a:effectLst/>
                <a:latin typeface="+mn-lt"/>
                <a:ea typeface="ＭＳ Ｐゴシック" charset="-128"/>
                <a:cs typeface="ＭＳ Ｐゴシック" charset="-128"/>
              </a:rPr>
              <a:t>Whether or not they actively participate in the blogosphere or other C-to-C conversations, companies should monitor and listen to them. C-to-C means that online buyers don’t just consume product information—increasingly, they create it. Marketers should use insights from consumer online conversations to improve their marketing programs.</a:t>
            </a:r>
          </a:p>
          <a:p>
            <a:r>
              <a:rPr lang="en-US" sz="1200" kern="1200" dirty="0" smtClean="0">
                <a:solidFill>
                  <a:schemeClr val="tx1"/>
                </a:solidFill>
                <a:effectLst/>
                <a:latin typeface="+mn-lt"/>
                <a:ea typeface="ＭＳ Ｐゴシック" charset="-128"/>
                <a:cs typeface="ＭＳ Ｐゴシック" charset="-128"/>
              </a:rPr>
              <a:t>See facts from eBay annual reports and other information at www.ebayinc.com, accessed August 2012.</a:t>
            </a:r>
          </a:p>
          <a:p>
            <a:r>
              <a:rPr lang="en-US" sz="1200" kern="1200" dirty="0" smtClean="0">
                <a:solidFill>
                  <a:schemeClr val="tx1"/>
                </a:solidFill>
                <a:effectLst/>
                <a:latin typeface="+mn-lt"/>
                <a:ea typeface="ＭＳ Ｐゴシック" charset="-128"/>
                <a:cs typeface="ＭＳ Ｐゴシック" charset="-128"/>
              </a:rPr>
              <a:t>“State of the Blogosphere 2011,” Technorati, November 2011, accessed at http://technorati.com/social-media/feature/state-of-the-blogosphere-2011.</a:t>
            </a:r>
          </a:p>
          <a:p>
            <a:r>
              <a:rPr lang="en-US" sz="1200" kern="1200" dirty="0" smtClean="0">
                <a:solidFill>
                  <a:schemeClr val="tx1"/>
                </a:solidFill>
                <a:effectLst/>
                <a:latin typeface="+mn-lt"/>
                <a:ea typeface="ＭＳ Ｐゴシック" charset="-128"/>
                <a:cs typeface="ＭＳ Ｐゴシック" charset="-128"/>
              </a:rPr>
              <a:t>See http://en.community.dell.com/dell-blogs/default.aspx and www.youtube.com/user/DellVlog, accessed October 2012.</a:t>
            </a:r>
          </a:p>
          <a:p>
            <a:r>
              <a:rPr lang="en-US" sz="1200" kern="1200" dirty="0" smtClean="0">
                <a:solidFill>
                  <a:schemeClr val="tx1"/>
                </a:solidFill>
                <a:effectLst/>
                <a:latin typeface="+mn-lt"/>
                <a:ea typeface="ＭＳ Ｐゴシック" charset="-128"/>
                <a:cs typeface="ＭＳ Ｐゴシック" charset="-128"/>
              </a:rPr>
              <a:t>“Marketers Up the Ante on Social Media Sponsorships.” </a:t>
            </a:r>
            <a:r>
              <a:rPr lang="en-US" sz="1200" i="1" kern="1200" dirty="0" smtClean="0">
                <a:solidFill>
                  <a:schemeClr val="tx1"/>
                </a:solidFill>
                <a:effectLst/>
                <a:latin typeface="+mn-lt"/>
                <a:ea typeface="ＭＳ Ｐゴシック" charset="-128"/>
                <a:cs typeface="ＭＳ Ｐゴシック" charset="-128"/>
              </a:rPr>
              <a:t>eMarketer, </a:t>
            </a:r>
            <a:r>
              <a:rPr lang="en-US" sz="1200" kern="1200" dirty="0" smtClean="0">
                <a:solidFill>
                  <a:schemeClr val="tx1"/>
                </a:solidFill>
                <a:effectLst/>
                <a:latin typeface="+mn-lt"/>
                <a:ea typeface="ＭＳ Ｐゴシック" charset="-128"/>
                <a:cs typeface="ＭＳ Ｐゴシック" charset="-128"/>
              </a:rPr>
              <a:t>July 13, 2012, www.emarketer.com/Articles/Print.aspx?R=1009188. </a:t>
            </a:r>
          </a:p>
          <a:p>
            <a:r>
              <a:rPr lang="en-US" sz="1200" kern="1200" dirty="0" smtClean="0">
                <a:solidFill>
                  <a:schemeClr val="tx1"/>
                </a:solidFill>
                <a:effectLst/>
                <a:latin typeface="+mn-lt"/>
                <a:ea typeface="ＭＳ Ｐゴシック" charset="-128"/>
                <a:cs typeface="ＭＳ Ｐゴシック" charset="-128"/>
              </a:rPr>
              <a:t>Adapted from information found in Keith O’Brien, “How McDonald’s Came Back Bigger than Ever,” </a:t>
            </a:r>
            <a:r>
              <a:rPr lang="en-US" sz="1200" i="1" kern="1200" dirty="0" smtClean="0">
                <a:solidFill>
                  <a:schemeClr val="tx1"/>
                </a:solidFill>
                <a:effectLst/>
                <a:latin typeface="+mn-lt"/>
                <a:ea typeface="ＭＳ Ｐゴシック" charset="-128"/>
                <a:cs typeface="ＭＳ Ｐゴシック" charset="-128"/>
              </a:rPr>
              <a:t>New York Times,</a:t>
            </a:r>
            <a:r>
              <a:rPr lang="en-US" sz="1200" kern="1200" dirty="0" smtClean="0">
                <a:solidFill>
                  <a:schemeClr val="tx1"/>
                </a:solidFill>
                <a:effectLst/>
                <a:latin typeface="+mn-lt"/>
                <a:ea typeface="ＭＳ Ｐゴシック" charset="-128"/>
                <a:cs typeface="ＭＳ Ｐゴシック" charset="-128"/>
              </a:rPr>
              <a:t> May 6, 2012, p. MM44. </a:t>
            </a:r>
          </a:p>
          <a:p>
            <a:endParaRPr lang="en-US" dirty="0" smtClean="0">
              <a:ea typeface="ＭＳ Ｐゴシック" pitchFamily="-65" charset="-128"/>
            </a:endParaRPr>
          </a:p>
        </p:txBody>
      </p:sp>
      <p:sp>
        <p:nvSpPr>
          <p:cNvPr id="50180" name="Slide Number Placeholder 3"/>
          <p:cNvSpPr>
            <a:spLocks noGrp="1"/>
          </p:cNvSpPr>
          <p:nvPr>
            <p:ph type="sldNum" sz="quarter" idx="5"/>
          </p:nvPr>
        </p:nvSpPr>
        <p:spPr bwMode="auto">
          <a:noFill/>
          <a:ln>
            <a:miter lim="800000"/>
            <a:headEnd/>
            <a:tailEnd/>
          </a:ln>
        </p:spPr>
        <p:txBody>
          <a:bodyPr/>
          <a:lstStyle/>
          <a:p>
            <a:fld id="{E884A4B7-B424-40FD-88BA-D41A3D27B47A}" type="slidenum">
              <a:rPr lang="en-US"/>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a:normAutofit lnSpcReduction="10000"/>
          </a:bodyPr>
          <a:lstStyle/>
          <a:p>
            <a:r>
              <a:rPr lang="en-US" sz="1200" b="1" i="1" kern="1200" dirty="0" smtClean="0">
                <a:solidFill>
                  <a:schemeClr val="tx1"/>
                </a:solidFill>
                <a:effectLst/>
                <a:latin typeface="+mn-lt"/>
                <a:ea typeface="ＭＳ Ｐゴシック" charset="-128"/>
                <a:cs typeface="ＭＳ Ｐゴシック" charset="-128"/>
              </a:rPr>
              <a:t>Consumer to Business</a:t>
            </a:r>
          </a:p>
          <a:p>
            <a:r>
              <a:rPr lang="en-US" sz="1200" kern="1200" dirty="0" smtClean="0">
                <a:solidFill>
                  <a:schemeClr val="tx1"/>
                </a:solidFill>
                <a:effectLst/>
                <a:latin typeface="+mn-lt"/>
                <a:ea typeface="ＭＳ Ｐゴシック" charset="-128"/>
                <a:cs typeface="ＭＳ Ｐゴシック" charset="-128"/>
              </a:rPr>
              <a:t>The final online marketing domain is </a:t>
            </a:r>
            <a:r>
              <a:rPr lang="en-US" sz="1200" b="1" kern="1200" dirty="0" smtClean="0">
                <a:solidFill>
                  <a:schemeClr val="tx1"/>
                </a:solidFill>
                <a:effectLst/>
                <a:latin typeface="+mn-lt"/>
                <a:ea typeface="ＭＳ Ｐゴシック" charset="-128"/>
                <a:cs typeface="ＭＳ Ｐゴシック" charset="-128"/>
              </a:rPr>
              <a:t>consumer-to-business (C-to-B) online marketing</a:t>
            </a:r>
            <a:r>
              <a:rPr lang="en-US" sz="1200" kern="1200" dirty="0" smtClean="0">
                <a:solidFill>
                  <a:schemeClr val="tx1"/>
                </a:solidFill>
                <a:effectLst/>
                <a:latin typeface="+mn-lt"/>
                <a:ea typeface="ＭＳ Ｐゴシック" charset="-128"/>
                <a:cs typeface="ＭＳ Ｐゴシック" charset="-128"/>
              </a:rPr>
              <a:t>. Thanks to the Internet, today’s consumers are finding it easier to communicate with companies. Most companies now invite prospects and customers to submit suggestions and questions via company Web and mobile sites. Beyond this, rather than waiting for an invitation, consumers can search out sellers online, learn about their offers, initiate purchases, and give feedback. Consumers can even drive online transactions with businesses, rather than the other way around. For example, at Priceline.com, would-be buyers can bid for airline tickets, hotel rooms, rental cars, cruises, and vacation packages, leaving the sellers to decide whether to accept their offers.</a:t>
            </a:r>
          </a:p>
          <a:p>
            <a:r>
              <a:rPr lang="en-US" sz="1200" kern="1200" dirty="0" smtClean="0">
                <a:solidFill>
                  <a:schemeClr val="tx1"/>
                </a:solidFill>
                <a:effectLst/>
                <a:latin typeface="+mn-lt"/>
                <a:ea typeface="ＭＳ Ｐゴシック" charset="-128"/>
                <a:cs typeface="ＭＳ Ｐゴシック" charset="-128"/>
              </a:rPr>
              <a:t>Consumers can also use websites such as GetSatisfaction.com, Complaints.com, and PlanetFeedback.com to ask questions, offer suggestions, lodge complaints, or deliver compliments to companies. GetSatisfaction.com provides “people-powered customer service” by creating a user-driven customer service community. The site provides forums where customers ask questions, share ideas, give praise, or report problems they’re having with the products and services of 65,000 companies—from Microsoft and P&amp;G to Google and Zappos.com—whether the company participates or not. GetSatisfaction.com also provides tools by which companies can adopt GetSatisfaction.com as an official customer service resource.</a:t>
            </a:r>
          </a:p>
          <a:p>
            <a:r>
              <a:rPr lang="en-US" sz="1200" kern="1200" dirty="0" smtClean="0">
                <a:solidFill>
                  <a:schemeClr val="tx1"/>
                </a:solidFill>
                <a:effectLst/>
                <a:latin typeface="+mn-lt"/>
                <a:ea typeface="ＭＳ Ｐゴシック" charset="-128"/>
                <a:cs typeface="ＭＳ Ｐゴシック" charset="-128"/>
              </a:rPr>
              <a:t>See David F. Carr, “Get Satisfaction Embeds Customer Feedback on Client Websites,” </a:t>
            </a:r>
            <a:r>
              <a:rPr lang="en-US" sz="1200" i="1" kern="1200" dirty="0" smtClean="0">
                <a:solidFill>
                  <a:schemeClr val="tx1"/>
                </a:solidFill>
                <a:effectLst/>
                <a:latin typeface="+mn-lt"/>
                <a:ea typeface="ＭＳ Ｐゴシック" charset="-128"/>
                <a:cs typeface="ＭＳ Ｐゴシック" charset="-128"/>
              </a:rPr>
              <a:t>Informationweek</a:t>
            </a:r>
            <a:r>
              <a:rPr lang="en-US" sz="1200" kern="1200" dirty="0" smtClean="0">
                <a:solidFill>
                  <a:schemeClr val="tx1"/>
                </a:solidFill>
                <a:effectLst/>
                <a:latin typeface="+mn-lt"/>
                <a:ea typeface="ＭＳ Ｐゴシック" charset="-128"/>
                <a:cs typeface="ＭＳ Ｐゴシック" charset="-128"/>
              </a:rPr>
              <a:t>, May 1, 2012; and www.getsatisfaction.com, accessed October 2012.</a:t>
            </a:r>
          </a:p>
          <a:p>
            <a:endParaRPr lang="en-US" dirty="0" smtClean="0">
              <a:ea typeface="ＭＳ Ｐゴシック" pitchFamily="-65" charset="-128"/>
            </a:endParaRPr>
          </a:p>
        </p:txBody>
      </p:sp>
      <p:sp>
        <p:nvSpPr>
          <p:cNvPr id="52228" name="Slide Number Placeholder 3"/>
          <p:cNvSpPr>
            <a:spLocks noGrp="1"/>
          </p:cNvSpPr>
          <p:nvPr>
            <p:ph type="sldNum" sz="quarter" idx="5"/>
          </p:nvPr>
        </p:nvSpPr>
        <p:spPr bwMode="auto">
          <a:noFill/>
          <a:ln>
            <a:miter lim="800000"/>
            <a:headEnd/>
            <a:tailEnd/>
          </a:ln>
        </p:spPr>
        <p:txBody>
          <a:bodyPr/>
          <a:lstStyle/>
          <a:p>
            <a:fld id="{9B006ECA-A8F0-4431-9733-DBAFF806E5DB}" type="slidenum">
              <a:rPr lang="en-US"/>
              <a:pPr/>
              <a:t>9</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a:lstStyle/>
          <a:p>
            <a:endParaRPr lang="en-US" dirty="0" smtClean="0">
              <a:ea typeface="ＭＳ Ｐゴシック" pitchFamily="-65" charset="-128"/>
            </a:endParaRPr>
          </a:p>
        </p:txBody>
      </p:sp>
      <p:sp>
        <p:nvSpPr>
          <p:cNvPr id="54276" name="Slide Number Placeholder 3"/>
          <p:cNvSpPr>
            <a:spLocks noGrp="1"/>
          </p:cNvSpPr>
          <p:nvPr>
            <p:ph type="sldNum" sz="quarter" idx="5"/>
          </p:nvPr>
        </p:nvSpPr>
        <p:spPr bwMode="auto">
          <a:noFill/>
          <a:ln>
            <a:miter lim="800000"/>
            <a:headEnd/>
            <a:tailEnd/>
          </a:ln>
        </p:spPr>
        <p:txBody>
          <a:bodyPr/>
          <a:lstStyle/>
          <a:p>
            <a:fld id="{7849A707-B9DF-49AA-A87E-783604493F6A}" type="slidenum">
              <a:rPr lang="en-US"/>
              <a:pPr/>
              <a:t>10</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Setting Up an Online Marketing Presence</a:t>
            </a:r>
          </a:p>
          <a:p>
            <a:r>
              <a:rPr lang="en-US" sz="1200" kern="1200" dirty="0" smtClean="0">
                <a:solidFill>
                  <a:schemeClr val="tx1"/>
                </a:solidFill>
                <a:effectLst/>
                <a:latin typeface="+mn-lt"/>
                <a:ea typeface="ＭＳ Ｐゴシック" charset="-128"/>
                <a:cs typeface="ＭＳ Ｐゴシック" charset="-128"/>
              </a:rPr>
              <a:t>In one way or another, most companies have now moved online. Companies conduct online marketing in any or all of the five ways shown in Figure 17.3: creating websites, placing ads and promotions online, setting up or participating in online social networks, sending e-mail, or using mobile marketing.</a:t>
            </a:r>
          </a:p>
          <a:p>
            <a:r>
              <a:rPr lang="en-US" sz="1200" b="1" i="1" kern="1200" dirty="0" smtClean="0">
                <a:solidFill>
                  <a:schemeClr val="tx1"/>
                </a:solidFill>
                <a:effectLst/>
                <a:latin typeface="+mn-lt"/>
                <a:ea typeface="ＭＳ Ｐゴシック" charset="-128"/>
                <a:cs typeface="ＭＳ Ｐゴシック" charset="-128"/>
              </a:rPr>
              <a:t>Creating websites</a:t>
            </a:r>
          </a:p>
          <a:p>
            <a:r>
              <a:rPr lang="en-US" sz="1200" kern="1200" dirty="0" smtClean="0">
                <a:solidFill>
                  <a:schemeClr val="tx1"/>
                </a:solidFill>
                <a:effectLst/>
                <a:latin typeface="+mn-lt"/>
                <a:ea typeface="ＭＳ Ｐゴシック" charset="-128"/>
                <a:cs typeface="ＭＳ Ｐゴシック" charset="-128"/>
              </a:rPr>
              <a:t>For most companies, the first step in conducting online marketing is to create a website. However, beyond simply creating a website, marketers must design an attractive site and find ways to get consumers to visit the site, stay around, and come back often.</a:t>
            </a:r>
          </a:p>
          <a:p>
            <a:r>
              <a:rPr lang="en-US" sz="1200" kern="1200" dirty="0" smtClean="0">
                <a:solidFill>
                  <a:schemeClr val="tx1"/>
                </a:solidFill>
                <a:effectLst/>
                <a:latin typeface="+mn-lt"/>
                <a:ea typeface="ＭＳ Ｐゴシック" charset="-128"/>
                <a:cs typeface="ＭＳ Ｐゴシック" charset="-128"/>
              </a:rPr>
              <a:t>&lt;ex17.11&gt;</a:t>
            </a:r>
          </a:p>
        </p:txBody>
      </p:sp>
      <p:sp>
        <p:nvSpPr>
          <p:cNvPr id="56324" name="Slide Number Placeholder 3"/>
          <p:cNvSpPr>
            <a:spLocks noGrp="1"/>
          </p:cNvSpPr>
          <p:nvPr>
            <p:ph type="sldNum" sz="quarter" idx="5"/>
          </p:nvPr>
        </p:nvSpPr>
        <p:spPr bwMode="auto">
          <a:noFill/>
          <a:ln>
            <a:miter lim="800000"/>
            <a:headEnd/>
            <a:tailEnd/>
          </a:ln>
        </p:spPr>
        <p:txBody>
          <a:bodyPr/>
          <a:lstStyle/>
          <a:p>
            <a:fld id="{9F9591D4-DFD2-4DFC-B531-3473FE2F3D76}" type="slidenum">
              <a:rPr lang="en-US"/>
              <a:pPr/>
              <a:t>11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websites vary greatly in purpose and content. The most basic type is a </a:t>
            </a:r>
            <a:r>
              <a:rPr lang="en-US" sz="1200" b="1" kern="1200" dirty="0" smtClean="0">
                <a:solidFill>
                  <a:schemeClr val="tx1"/>
                </a:solidFill>
                <a:effectLst/>
                <a:latin typeface="+mn-lt"/>
                <a:ea typeface="ＭＳ Ｐゴシック" charset="-128"/>
                <a:cs typeface="ＭＳ Ｐゴシック" charset="-128"/>
              </a:rPr>
              <a:t>corporate </a:t>
            </a:r>
            <a:r>
              <a:rPr lang="en-US" sz="1200" kern="1200" dirty="0" smtClean="0">
                <a:solidFill>
                  <a:schemeClr val="tx1"/>
                </a:solidFill>
                <a:effectLst/>
                <a:latin typeface="+mn-lt"/>
                <a:ea typeface="ＭＳ Ｐゴシック" charset="-128"/>
                <a:cs typeface="ＭＳ Ｐゴシック" charset="-128"/>
              </a:rPr>
              <a:t>(or </a:t>
            </a:r>
            <a:r>
              <a:rPr lang="en-US" sz="1200" b="1" kern="1200" dirty="0" smtClean="0">
                <a:solidFill>
                  <a:schemeClr val="tx1"/>
                </a:solidFill>
                <a:effectLst/>
                <a:latin typeface="+mn-lt"/>
                <a:ea typeface="ＭＳ Ｐゴシック" charset="-128"/>
                <a:cs typeface="ＭＳ Ｐゴシック" charset="-128"/>
              </a:rPr>
              <a:t>brand</a:t>
            </a:r>
            <a:r>
              <a:rPr lang="en-US" sz="1200" kern="1200" dirty="0" smtClean="0">
                <a:solidFill>
                  <a:schemeClr val="tx1"/>
                </a:solidFill>
                <a:effectLst/>
                <a:latin typeface="+mn-lt"/>
                <a:ea typeface="ＭＳ Ｐゴシック" charset="-128"/>
                <a:cs typeface="ＭＳ Ｐゴシック" charset="-128"/>
              </a:rPr>
              <a:t>)</a:t>
            </a:r>
            <a:r>
              <a:rPr lang="en-US" sz="1200" b="1" kern="1200" dirty="0" smtClean="0">
                <a:solidFill>
                  <a:schemeClr val="tx1"/>
                </a:solidFill>
                <a:effectLst/>
                <a:latin typeface="+mn-lt"/>
                <a:ea typeface="ＭＳ Ｐゴシック" charset="-128"/>
                <a:cs typeface="ＭＳ Ｐゴシック" charset="-128"/>
              </a:rPr>
              <a:t> website</a:t>
            </a:r>
            <a:r>
              <a:rPr lang="en-US" sz="1200" kern="1200" dirty="0" smtClean="0">
                <a:solidFill>
                  <a:schemeClr val="tx1"/>
                </a:solidFill>
                <a:effectLst/>
                <a:latin typeface="+mn-lt"/>
                <a:ea typeface="ＭＳ Ｐゴシック" charset="-128"/>
                <a:cs typeface="ＭＳ Ｐゴシック" charset="-128"/>
              </a:rPr>
              <a:t>. This type of site is designed to build customer goodwill, collect customer feedback, and supplement other sales channels rather than to sell the company’s products directly. It typically offers a rich variety of information and other features in an effort to answer customer questions, build closer customer relationships, and generate excitement about the company or brand.</a:t>
            </a:r>
          </a:p>
          <a:p>
            <a:r>
              <a:rPr lang="en-US" sz="1200" kern="1200" dirty="0" smtClean="0">
                <a:solidFill>
                  <a:schemeClr val="tx1"/>
                </a:solidFill>
                <a:effectLst/>
                <a:latin typeface="+mn-lt"/>
                <a:ea typeface="ＭＳ Ｐゴシック" charset="-128"/>
                <a:cs typeface="ＭＳ Ｐゴシック" charset="-128"/>
              </a:rPr>
              <a:t>For example, you can’t buy anything at Nestlé’s colorful Wonka.com site, but you can learn about different Nestlé candy products, enter the latest contest, or hang around a while and doodle with Nerds, “paint your dreams” with the Wonka imaginator, or post Wonka-inspired digital art. Similarly, you can’t buy anything at GE’s corporate website. Instead, the site serves as a global public face for the huge company. It presents a massive amount of product, service, and company information to a diverse audience of customers, investors, journalists, and employees. It’s both a B-to-B site and a portal for consumers, whether it’s a U.S. consumer researching a microwave, an Indonesian business buyer checking into eco-friendly locomotives, or a German investor looking for shareholder information.</a:t>
            </a:r>
          </a:p>
          <a:p>
            <a:endParaRPr lang="en-US" dirty="0" smtClean="0">
              <a:ea typeface="ＭＳ Ｐゴシック" pitchFamily="-65" charset="-128"/>
            </a:endParaRPr>
          </a:p>
        </p:txBody>
      </p:sp>
      <p:sp>
        <p:nvSpPr>
          <p:cNvPr id="58372" name="Slide Number Placeholder 3"/>
          <p:cNvSpPr>
            <a:spLocks noGrp="1"/>
          </p:cNvSpPr>
          <p:nvPr>
            <p:ph type="sldNum" sz="quarter" idx="5"/>
          </p:nvPr>
        </p:nvSpPr>
        <p:spPr bwMode="auto">
          <a:noFill/>
          <a:ln>
            <a:miter lim="800000"/>
            <a:headEnd/>
            <a:tailEnd/>
          </a:ln>
        </p:spPr>
        <p:txBody>
          <a:bodyPr/>
          <a:lstStyle/>
          <a:p>
            <a:fld id="{034C3833-F4F2-404D-8F9C-1894C4DDC094}" type="slidenum">
              <a:rPr lang="en-US"/>
              <a:pPr/>
              <a:t>12</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normAutofit fontScale="92500" lnSpcReduction="20000"/>
          </a:bodyPr>
          <a:lstStyle/>
          <a:p>
            <a:r>
              <a:rPr lang="en-US" sz="1200" kern="1200" dirty="0" smtClean="0">
                <a:solidFill>
                  <a:schemeClr val="tx1"/>
                </a:solidFill>
                <a:effectLst/>
                <a:latin typeface="+mn-lt"/>
                <a:ea typeface="ＭＳ Ｐゴシック" charset="-128"/>
                <a:cs typeface="ＭＳ Ｐゴシック" charset="-128"/>
              </a:rPr>
              <a:t>Other companies create a </a:t>
            </a:r>
            <a:r>
              <a:rPr lang="en-US" sz="1200" b="1" kern="1200" dirty="0" smtClean="0">
                <a:solidFill>
                  <a:schemeClr val="tx1"/>
                </a:solidFill>
                <a:effectLst/>
                <a:latin typeface="+mn-lt"/>
                <a:ea typeface="ＭＳ Ｐゴシック" charset="-128"/>
                <a:cs typeface="ＭＳ Ｐゴシック" charset="-128"/>
              </a:rPr>
              <a:t>marketing website</a:t>
            </a:r>
            <a:r>
              <a:rPr lang="en-US" sz="1200" kern="1200" dirty="0" smtClean="0">
                <a:solidFill>
                  <a:schemeClr val="tx1"/>
                </a:solidFill>
                <a:effectLst/>
                <a:latin typeface="+mn-lt"/>
                <a:ea typeface="ＭＳ Ｐゴシック" charset="-128"/>
                <a:cs typeface="ＭＳ Ｐゴシック" charset="-128"/>
              </a:rPr>
              <a:t>. These sites interact with consumers to move them closer to a direct purchase or other marketing outcome. For example, Samsung operates a marketing website at www.samsung.com. Once potential customers click in, the consumer electronics maker wastes no time trying to turn the visit into a sale, and then into a long-term relationship. Whether customers are looking for a TV, camera, computer, mobile device, or other Samsung product, the well-organized site quickly directs them to the specific products and detailed information they need to make a buying decision. The site also offers unedited user product reviews, along with product prices, locations, and links for online and local store retailers in a customer’s area. To build and maintain longer-term relationships, the Samsung marketing site offers comprehensive customer support. It also invites customers to join the Samsung Nation, the brand’s social loyalty program. Samsung Nation members can earn badges, move up in the ranks, and connect with other Samsung users by visiting Samsung’s Web and social media sites, reviewing products, watching videos, and participating in user-generate Q&amp;A sessions. </a:t>
            </a:r>
          </a:p>
          <a:p>
            <a:r>
              <a:rPr lang="en-US" sz="1200" kern="1200" dirty="0" smtClean="0">
                <a:solidFill>
                  <a:schemeClr val="tx1"/>
                </a:solidFill>
                <a:effectLst/>
                <a:latin typeface="+mn-lt"/>
                <a:ea typeface="ＭＳ Ｐゴシック" charset="-128"/>
                <a:cs typeface="ＭＳ Ｐゴシック" charset="-128"/>
              </a:rPr>
              <a:t>Creating a website is one thing; getting people to </a:t>
            </a:r>
            <a:r>
              <a:rPr lang="en-US" sz="1200" i="1" kern="1200" dirty="0" smtClean="0">
                <a:solidFill>
                  <a:schemeClr val="tx1"/>
                </a:solidFill>
                <a:effectLst/>
                <a:latin typeface="+mn-lt"/>
                <a:ea typeface="ＭＳ Ｐゴシック" charset="-128"/>
                <a:cs typeface="ＭＳ Ｐゴシック" charset="-128"/>
              </a:rPr>
              <a:t>visit</a:t>
            </a:r>
            <a:r>
              <a:rPr lang="en-US" sz="1200" kern="1200" dirty="0" smtClean="0">
                <a:solidFill>
                  <a:schemeClr val="tx1"/>
                </a:solidFill>
                <a:effectLst/>
                <a:latin typeface="+mn-lt"/>
                <a:ea typeface="ＭＳ Ｐゴシック" charset="-128"/>
                <a:cs typeface="ＭＳ Ｐゴシック" charset="-128"/>
              </a:rPr>
              <a:t> the site is another. To attract visitors, companies aggressively promote their websites in offline print and broadcast advertising and through ads and links on other sites. But today’s Web users are quick to abandon any website that doesn’t measure up. The key is to create enough value and excitement to get consumers who come to the site to stick around and come back again. </a:t>
            </a:r>
          </a:p>
          <a:p>
            <a:r>
              <a:rPr lang="en-US" sz="1200" kern="1200" dirty="0" smtClean="0">
                <a:solidFill>
                  <a:schemeClr val="tx1"/>
                </a:solidFill>
                <a:effectLst/>
                <a:latin typeface="+mn-lt"/>
                <a:ea typeface="ＭＳ Ｐゴシック" charset="-128"/>
                <a:cs typeface="ＭＳ Ｐゴシック" charset="-128"/>
              </a:rPr>
              <a:t>At the very least, a website should be easy to use, professional looking, and physically attractive. Ultimately, however, websites must also be </a:t>
            </a:r>
            <a:r>
              <a:rPr lang="en-US" sz="1200" i="1" kern="1200" dirty="0" smtClean="0">
                <a:solidFill>
                  <a:schemeClr val="tx1"/>
                </a:solidFill>
                <a:effectLst/>
                <a:latin typeface="+mn-lt"/>
                <a:ea typeface="ＭＳ Ｐゴシック" charset="-128"/>
                <a:cs typeface="ＭＳ Ｐゴシック" charset="-128"/>
              </a:rPr>
              <a:t>useful</a:t>
            </a:r>
            <a:r>
              <a:rPr lang="en-US" sz="1200" kern="1200" dirty="0" smtClean="0">
                <a:solidFill>
                  <a:schemeClr val="tx1"/>
                </a:solidFill>
                <a:effectLst/>
                <a:latin typeface="+mn-lt"/>
                <a:ea typeface="ＭＳ Ｐゴシック" charset="-128"/>
                <a:cs typeface="ＭＳ Ｐゴシック" charset="-128"/>
              </a:rPr>
              <a:t>. When it comes to Web browsing and shopping, most people prefer substance over style and function over flash. For example, Samsung’s site isn’t all that flashy, but it gets customers quickly and effectively to all the product information they are seeking. Thus, effective websites contain deep and useful information, interactive tools that help buyers find and evaluate products of interest, links to other related sites, changing promotional offers, and entertaining features that lend relevant excitement.</a:t>
            </a:r>
          </a:p>
          <a:p>
            <a:endParaRPr lang="en-US" dirty="0" smtClean="0">
              <a:ea typeface="ＭＳ Ｐゴシック" pitchFamily="-65" charset="-128"/>
            </a:endParaRPr>
          </a:p>
        </p:txBody>
      </p:sp>
      <p:sp>
        <p:nvSpPr>
          <p:cNvPr id="60420" name="Slide Number Placeholder 3"/>
          <p:cNvSpPr>
            <a:spLocks noGrp="1"/>
          </p:cNvSpPr>
          <p:nvPr>
            <p:ph type="sldNum" sz="quarter" idx="5"/>
          </p:nvPr>
        </p:nvSpPr>
        <p:spPr bwMode="auto">
          <a:noFill/>
          <a:ln>
            <a:miter lim="800000"/>
            <a:headEnd/>
            <a:tailEnd/>
          </a:ln>
        </p:spPr>
        <p:txBody>
          <a:bodyPr/>
          <a:lstStyle/>
          <a:p>
            <a:fld id="{65C7BA95-5FCF-4397-8909-B9D117F2857A}" type="slidenum">
              <a:rPr lang="en-US"/>
              <a:pPr/>
              <a:t>13</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a:lstStyle/>
          <a:p>
            <a:endParaRPr lang="en-US" dirty="0" smtClean="0">
              <a:ea typeface="ＭＳ Ｐゴシック" pitchFamily="-65" charset="-128"/>
            </a:endParaRPr>
          </a:p>
        </p:txBody>
      </p:sp>
      <p:sp>
        <p:nvSpPr>
          <p:cNvPr id="62468" name="Slide Number Placeholder 3"/>
          <p:cNvSpPr>
            <a:spLocks noGrp="1"/>
          </p:cNvSpPr>
          <p:nvPr>
            <p:ph type="sldNum" sz="quarter" idx="5"/>
          </p:nvPr>
        </p:nvSpPr>
        <p:spPr bwMode="auto">
          <a:noFill/>
          <a:ln>
            <a:miter lim="800000"/>
            <a:headEnd/>
            <a:tailEnd/>
          </a:ln>
        </p:spPr>
        <p:txBody>
          <a:bodyPr/>
          <a:lstStyle/>
          <a:p>
            <a:fld id="{E3FA35F6-E74F-4F3A-97E7-83D3D474C5FE}" type="slidenum">
              <a:rPr lang="en-US"/>
              <a:pPr/>
              <a:t>14</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a:lstStyle/>
          <a:p>
            <a:r>
              <a:rPr lang="en-US" b="1" dirty="0" smtClean="0">
                <a:ea typeface="ＭＳ Ｐゴシック" pitchFamily="-65" charset="-128"/>
              </a:rPr>
              <a:t>Note to Instructor</a:t>
            </a:r>
          </a:p>
          <a:p>
            <a:r>
              <a:rPr lang="en-US" b="1" dirty="0" smtClean="0">
                <a:ea typeface="ＭＳ Ｐゴシック" pitchFamily="-65" charset="-128"/>
              </a:rPr>
              <a:t>Context </a:t>
            </a:r>
            <a:r>
              <a:rPr lang="en-US" dirty="0" smtClean="0">
                <a:ea typeface="ＭＳ Ｐゴシック" pitchFamily="-65" charset="-128"/>
              </a:rPr>
              <a:t>is the site’s layout.</a:t>
            </a:r>
          </a:p>
          <a:p>
            <a:r>
              <a:rPr lang="en-US" b="1" dirty="0" smtClean="0">
                <a:ea typeface="ＭＳ Ｐゴシック" pitchFamily="-65" charset="-128"/>
              </a:rPr>
              <a:t>Content</a:t>
            </a:r>
            <a:r>
              <a:rPr lang="en-US" dirty="0" smtClean="0">
                <a:ea typeface="ＭＳ Ｐゴシック" pitchFamily="-65" charset="-128"/>
              </a:rPr>
              <a:t> is the site’s pictures, sound, and video.</a:t>
            </a:r>
          </a:p>
          <a:p>
            <a:r>
              <a:rPr lang="en-US" b="1" dirty="0" smtClean="0">
                <a:ea typeface="ＭＳ Ｐゴシック" pitchFamily="-65" charset="-128"/>
              </a:rPr>
              <a:t>Community</a:t>
            </a:r>
            <a:r>
              <a:rPr lang="en-US" dirty="0" smtClean="0">
                <a:ea typeface="ＭＳ Ｐゴシック" pitchFamily="-65" charset="-128"/>
              </a:rPr>
              <a:t> is the site’s means to enable user-to-user communication.</a:t>
            </a:r>
          </a:p>
          <a:p>
            <a:r>
              <a:rPr lang="en-US" b="1" dirty="0" smtClean="0">
                <a:ea typeface="ＭＳ Ｐゴシック" pitchFamily="-65" charset="-128"/>
              </a:rPr>
              <a:t>Customization</a:t>
            </a:r>
            <a:r>
              <a:rPr lang="en-US" dirty="0" smtClean="0">
                <a:ea typeface="ＭＳ Ｐゴシック" pitchFamily="-65" charset="-128"/>
              </a:rPr>
              <a:t> is the site’s ability to tailor itself to different users or to allow users to personalize the site.</a:t>
            </a:r>
          </a:p>
          <a:p>
            <a:r>
              <a:rPr lang="en-US" b="1" dirty="0" smtClean="0">
                <a:ea typeface="ＭＳ Ｐゴシック" pitchFamily="-65" charset="-128"/>
              </a:rPr>
              <a:t>Communication</a:t>
            </a:r>
            <a:r>
              <a:rPr lang="en-US" dirty="0" smtClean="0">
                <a:ea typeface="ＭＳ Ｐゴシック" pitchFamily="-65" charset="-128"/>
              </a:rPr>
              <a:t> is the way the site enables user-to-user, user-to-site, or two-way communication.</a:t>
            </a:r>
          </a:p>
          <a:p>
            <a:r>
              <a:rPr lang="en-US" b="1" dirty="0" smtClean="0">
                <a:ea typeface="ＭＳ Ｐゴシック" pitchFamily="-65" charset="-128"/>
              </a:rPr>
              <a:t>Connection</a:t>
            </a:r>
            <a:r>
              <a:rPr lang="en-US" dirty="0" smtClean="0">
                <a:ea typeface="ＭＳ Ｐゴシック" pitchFamily="-65" charset="-128"/>
              </a:rPr>
              <a:t> is the degree that the site is lined to other sites.</a:t>
            </a:r>
          </a:p>
          <a:p>
            <a:r>
              <a:rPr lang="en-US" b="1" dirty="0" smtClean="0">
                <a:ea typeface="ＭＳ Ｐゴシック" pitchFamily="-65" charset="-128"/>
              </a:rPr>
              <a:t>Commerce</a:t>
            </a:r>
            <a:r>
              <a:rPr lang="en-US" dirty="0" smtClean="0">
                <a:ea typeface="ＭＳ Ｐゴシック" pitchFamily="-65" charset="-128"/>
              </a:rPr>
              <a:t> is the site’s capabilities to enable commercial transactions.</a:t>
            </a:r>
          </a:p>
          <a:p>
            <a:pPr marL="0" lvl="1"/>
            <a:r>
              <a:rPr lang="en-US" dirty="0" smtClean="0">
                <a:ea typeface="ＭＳ Ｐゴシック" pitchFamily="-65" charset="-128"/>
              </a:rPr>
              <a:t>Change—To keep customers coming back, the site needs to constantly change.</a:t>
            </a:r>
          </a:p>
          <a:p>
            <a:endParaRPr lang="en-US" dirty="0" smtClean="0">
              <a:ea typeface="ＭＳ Ｐゴシック" pitchFamily="-65" charset="-128"/>
            </a:endParaRPr>
          </a:p>
        </p:txBody>
      </p:sp>
      <p:sp>
        <p:nvSpPr>
          <p:cNvPr id="64516" name="Slide Number Placeholder 3"/>
          <p:cNvSpPr>
            <a:spLocks noGrp="1"/>
          </p:cNvSpPr>
          <p:nvPr>
            <p:ph type="sldNum" sz="quarter" idx="5"/>
          </p:nvPr>
        </p:nvSpPr>
        <p:spPr bwMode="auto">
          <a:noFill/>
          <a:ln>
            <a:miter lim="800000"/>
            <a:headEnd/>
            <a:tailEnd/>
          </a:ln>
        </p:spPr>
        <p:txBody>
          <a:bodyPr/>
          <a:lstStyle/>
          <a:p>
            <a:fld id="{C6CA4309-46FB-414F-9233-0811D26E5781}" type="slidenum">
              <a:rPr lang="en-US"/>
              <a:pPr/>
              <a:t>15</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Placing Ads and Promotions Online</a:t>
            </a:r>
          </a:p>
          <a:p>
            <a:r>
              <a:rPr lang="en-US" sz="1200" kern="1200" dirty="0" smtClean="0">
                <a:solidFill>
                  <a:schemeClr val="tx1"/>
                </a:solidFill>
                <a:effectLst/>
                <a:latin typeface="+mn-lt"/>
                <a:ea typeface="ＭＳ Ｐゴシック" charset="-128"/>
                <a:cs typeface="ＭＳ Ｐゴシック" charset="-128"/>
              </a:rPr>
              <a:t>As consumers spend more and more time on the Internet, companies are shifting more of their marketing dollars to </a:t>
            </a:r>
            <a:r>
              <a:rPr lang="en-US" sz="1200" b="1" kern="1200" dirty="0" smtClean="0">
                <a:solidFill>
                  <a:schemeClr val="tx1"/>
                </a:solidFill>
                <a:effectLst/>
                <a:latin typeface="+mn-lt"/>
                <a:ea typeface="ＭＳ Ｐゴシック" charset="-128"/>
                <a:cs typeface="ＭＳ Ｐゴシック" charset="-128"/>
              </a:rPr>
              <a:t>online advertising</a:t>
            </a:r>
            <a:r>
              <a:rPr lang="en-US" sz="1200" kern="1200" dirty="0" smtClean="0">
                <a:solidFill>
                  <a:schemeClr val="tx1"/>
                </a:solidFill>
                <a:effectLst/>
                <a:latin typeface="+mn-lt"/>
                <a:ea typeface="ＭＳ Ｐゴシック" charset="-128"/>
                <a:cs typeface="ＭＳ Ｐゴシック" charset="-128"/>
              </a:rPr>
              <a:t> to build their brands or attract visitors to their Internet, mobile, and social media sites. Online advertising has become a major medium. Total U.S. Internet advertising spending reached $31 billion last year and is expected to surpass print advertising this year, making it the second largest medium behind TV—ahead of even newspapers and magazines. </a:t>
            </a:r>
          </a:p>
          <a:p>
            <a:r>
              <a:rPr lang="en-US" sz="1200" kern="1200" dirty="0" smtClean="0">
                <a:solidFill>
                  <a:schemeClr val="tx1"/>
                </a:solidFill>
                <a:effectLst/>
                <a:latin typeface="+mn-lt"/>
                <a:ea typeface="ＭＳ Ｐゴシック" charset="-128"/>
                <a:cs typeface="ＭＳ Ｐゴシック" charset="-128"/>
              </a:rPr>
              <a:t>“U.S. Internet Ad Revenue Hits Record $31 Billion in 2011,” </a:t>
            </a:r>
            <a:r>
              <a:rPr lang="en-US" sz="1200" i="1" kern="1200" dirty="0" smtClean="0">
                <a:solidFill>
                  <a:schemeClr val="tx1"/>
                </a:solidFill>
                <a:effectLst/>
                <a:latin typeface="+mn-lt"/>
                <a:ea typeface="ＭＳ Ｐゴシック" charset="-128"/>
                <a:cs typeface="ＭＳ Ｐゴシック" charset="-128"/>
              </a:rPr>
              <a:t>USA Today,</a:t>
            </a:r>
            <a:r>
              <a:rPr lang="en-US" sz="1200" kern="1200" dirty="0" smtClean="0">
                <a:solidFill>
                  <a:schemeClr val="tx1"/>
                </a:solidFill>
                <a:effectLst/>
                <a:latin typeface="+mn-lt"/>
                <a:ea typeface="ＭＳ Ｐゴシック" charset="-128"/>
                <a:cs typeface="ＭＳ Ｐゴシック" charset="-128"/>
              </a:rPr>
              <a:t> April 18, 2012, www.usatoday.com/tech/news/story/2012-04-18/internet-ad-revenue-record/54386820/1; and “US Online Advertising Spending to Surpass Print in 2012,” </a:t>
            </a:r>
            <a:r>
              <a:rPr lang="en-US" sz="1200" i="1" kern="1200" dirty="0" smtClean="0">
                <a:solidFill>
                  <a:schemeClr val="tx1"/>
                </a:solidFill>
                <a:effectLst/>
                <a:latin typeface="+mn-lt"/>
                <a:ea typeface="ＭＳ Ｐゴシック" charset="-128"/>
                <a:cs typeface="ＭＳ Ｐゴシック" charset="-128"/>
              </a:rPr>
              <a:t>eMarketer, </a:t>
            </a:r>
            <a:r>
              <a:rPr lang="en-US" sz="1200" kern="1200" dirty="0" smtClean="0">
                <a:solidFill>
                  <a:schemeClr val="tx1"/>
                </a:solidFill>
                <a:effectLst/>
                <a:latin typeface="+mn-lt"/>
                <a:ea typeface="ＭＳ Ｐゴシック" charset="-128"/>
                <a:cs typeface="ＭＳ Ｐゴシック" charset="-128"/>
              </a:rPr>
              <a:t>January 19, 2012, www.emarketer.com/PressRelease.aspx?R=1008788. </a:t>
            </a:r>
          </a:p>
          <a:p>
            <a:endParaRPr lang="en-US" dirty="0" smtClean="0">
              <a:ea typeface="ＭＳ Ｐゴシック" pitchFamily="-65" charset="-128"/>
            </a:endParaRPr>
          </a:p>
        </p:txBody>
      </p:sp>
      <p:sp>
        <p:nvSpPr>
          <p:cNvPr id="66564" name="Slide Number Placeholder 3"/>
          <p:cNvSpPr>
            <a:spLocks noGrp="1"/>
          </p:cNvSpPr>
          <p:nvPr>
            <p:ph type="sldNum" sz="quarter" idx="5"/>
          </p:nvPr>
        </p:nvSpPr>
        <p:spPr bwMode="auto">
          <a:noFill/>
          <a:ln>
            <a:miter lim="800000"/>
            <a:headEnd/>
            <a:tailEnd/>
          </a:ln>
        </p:spPr>
        <p:txBody>
          <a:bodyPr/>
          <a:lstStyle/>
          <a:p>
            <a:fld id="{447A7317-3515-4B0D-916D-8BCC1AA9EE83}" type="slidenum">
              <a:rPr lang="en-US"/>
              <a:pPr/>
              <a:t>17</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The major forms of online advertising are search-related ads, display ads, and online classifieds. Online display ads might appear anywhere on an Internet user’s screen and are often related to the information being viewed. For instance, while browsing vacation packages on Travelocity.com, you might encounter a display ad offering a free upgrade on a rental car from Enterprise Rent-A-Car. Or while visiting the Yahoo! Finance site, a flashing E*TRADE ad might promise a free Android phone with a 2-year wireless plan when you open a new account. Internet display ads have come a long way in recent years in terms of attracting and holding consumer attention. New </a:t>
            </a:r>
            <a:r>
              <a:rPr lang="en-US" sz="1200" i="1" kern="1200" dirty="0" smtClean="0">
                <a:solidFill>
                  <a:schemeClr val="tx1"/>
                </a:solidFill>
                <a:effectLst/>
                <a:latin typeface="+mn-lt"/>
                <a:ea typeface="ＭＳ Ｐゴシック" charset="-128"/>
                <a:cs typeface="ＭＳ Ｐゴシック" charset="-128"/>
              </a:rPr>
              <a:t>rich media</a:t>
            </a:r>
            <a:r>
              <a:rPr lang="en-US" sz="1200" kern="1200" dirty="0" smtClean="0">
                <a:solidFill>
                  <a:schemeClr val="tx1"/>
                </a:solidFill>
                <a:effectLst/>
                <a:latin typeface="+mn-lt"/>
                <a:ea typeface="ＭＳ Ｐゴシック" charset="-128"/>
                <a:cs typeface="ＭＳ Ｐゴシック" charset="-128"/>
              </a:rPr>
              <a:t> ads now incorporate animation, video, sound, and interactivity.</a:t>
            </a:r>
            <a:endParaRPr lang="en-US" sz="1200" kern="1200" dirty="0">
              <a:solidFill>
                <a:schemeClr val="tx1"/>
              </a:solidFill>
              <a:effectLst/>
              <a:latin typeface="+mn-lt"/>
              <a:ea typeface="ＭＳ Ｐゴシック" charset="-128"/>
              <a:cs typeface="ＭＳ Ｐゴシック" charset="-128"/>
            </a:endParaRPr>
          </a:p>
        </p:txBody>
      </p:sp>
      <p:sp>
        <p:nvSpPr>
          <p:cNvPr id="68612" name="Slide Number Placeholder 3"/>
          <p:cNvSpPr>
            <a:spLocks noGrp="1"/>
          </p:cNvSpPr>
          <p:nvPr>
            <p:ph type="sldNum" sz="quarter" idx="5"/>
          </p:nvPr>
        </p:nvSpPr>
        <p:spPr bwMode="auto">
          <a:noFill/>
          <a:ln>
            <a:miter lim="800000"/>
            <a:headEnd/>
            <a:tailEnd/>
          </a:ln>
        </p:spPr>
        <p:txBody>
          <a:bodyPr/>
          <a:lstStyle/>
          <a:p>
            <a:fld id="{DF680B44-D84F-40C2-85C8-789C923E70CE}" type="slidenum">
              <a:rPr lang="en-US"/>
              <a:pPr/>
              <a:t>18</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a:normAutofit lnSpcReduction="10000"/>
          </a:bodyPr>
          <a:lstStyle/>
          <a:p>
            <a:r>
              <a:rPr lang="en-US" sz="1200" kern="1200" dirty="0" smtClean="0">
                <a:solidFill>
                  <a:schemeClr val="tx1"/>
                </a:solidFill>
                <a:effectLst/>
                <a:latin typeface="+mn-lt"/>
                <a:ea typeface="ＭＳ Ｐゴシック" charset="-128"/>
                <a:cs typeface="ＭＳ Ｐゴシック" charset="-128"/>
              </a:rPr>
              <a:t>The largest form of online advertising is </a:t>
            </a:r>
            <a:r>
              <a:rPr lang="en-US" sz="1200" i="1" kern="1200" dirty="0" smtClean="0">
                <a:solidFill>
                  <a:schemeClr val="tx1"/>
                </a:solidFill>
                <a:effectLst/>
                <a:latin typeface="+mn-lt"/>
                <a:ea typeface="ＭＳ Ｐゴシック" charset="-128"/>
                <a:cs typeface="ＭＳ Ｐゴシック" charset="-128"/>
              </a:rPr>
              <a:t>search-related ads</a:t>
            </a:r>
            <a:r>
              <a:rPr lang="en-US" sz="1200" kern="1200" dirty="0" smtClean="0">
                <a:solidFill>
                  <a:schemeClr val="tx1"/>
                </a:solidFill>
                <a:effectLst/>
                <a:latin typeface="+mn-lt"/>
                <a:ea typeface="ＭＳ Ｐゴシック" charset="-128"/>
                <a:cs typeface="ＭＳ Ｐゴシック" charset="-128"/>
              </a:rPr>
              <a:t> (or </a:t>
            </a:r>
            <a:r>
              <a:rPr lang="en-US" sz="1200" i="1" kern="1200" dirty="0" smtClean="0">
                <a:solidFill>
                  <a:schemeClr val="tx1"/>
                </a:solidFill>
                <a:effectLst/>
                <a:latin typeface="+mn-lt"/>
                <a:ea typeface="ＭＳ Ｐゴシック" charset="-128"/>
                <a:cs typeface="ＭＳ Ｐゴシック" charset="-128"/>
              </a:rPr>
              <a:t>contextual advertising</a:t>
            </a:r>
            <a:r>
              <a:rPr lang="en-US" sz="1200" kern="1200" dirty="0" smtClean="0">
                <a:solidFill>
                  <a:schemeClr val="tx1"/>
                </a:solidFill>
                <a:effectLst/>
                <a:latin typeface="+mn-lt"/>
                <a:ea typeface="ＭＳ Ｐゴシック" charset="-128"/>
                <a:cs typeface="ＭＳ Ｐゴシック" charset="-128"/>
              </a:rPr>
              <a:t>), which accounted for 46.5 percent of all online advertising spending last year. In search advertising, text-based ads and links appear alongside search engine results on sites such as Google, Yahoo!, and Bing. For example, search Google for “LCD TVs.” At the top and side of the resulting search list, you’ll see inconspicuous ads for ten or more advertisers, ranging from Samsung and Dell to Best Buy, Sears, Amazon.com, Walmart.com, and Nextag.com. Nearly all of Google’s $37 billion in revenues last year came from ad sales. Search is an always-on kind of medium. And in today’s tight economy, the results are easily measured.</a:t>
            </a:r>
          </a:p>
          <a:p>
            <a:r>
              <a:rPr lang="en-US" sz="1200" kern="1200" dirty="0" smtClean="0">
                <a:solidFill>
                  <a:schemeClr val="tx1"/>
                </a:solidFill>
                <a:effectLst/>
                <a:latin typeface="+mn-lt"/>
                <a:ea typeface="ＭＳ Ｐゴシック" charset="-128"/>
                <a:cs typeface="ＭＳ Ｐゴシック" charset="-128"/>
              </a:rPr>
              <a:t>A search advertiser buys search terms from the search site and pays only if consumers click through to its site. For instance, type “Coke” or “Coca-Cola” or even just “soft drinks” or “rewards” into your Google, Bing, or Yahoo! search engine and almost without fail “My Coke Rewards” comes up as one of the top options, perhaps along with a display ad and link to Coca-Cola’s official Google+ page. This is no coincidence. Coca-Cola supports its popular online loyalty program largely through search buys. The soft drink giant started first with traditional TV and print advertising but quickly learned that search was the most effective way to bring consumers to its www.mycokerewards.com website to register. Now, any of dozens of purchased search terms will return MyCokeRewards.com at or near the top of the search list.</a:t>
            </a:r>
          </a:p>
          <a:p>
            <a:r>
              <a:rPr lang="en-US" sz="1200" kern="1200" dirty="0" smtClean="0">
                <a:solidFill>
                  <a:schemeClr val="tx1"/>
                </a:solidFill>
                <a:effectLst/>
                <a:latin typeface="+mn-lt"/>
                <a:ea typeface="ＭＳ Ｐゴシック" charset="-128"/>
                <a:cs typeface="ＭＳ Ｐゴシック" charset="-128"/>
              </a:rPr>
              <a:t>Internet Advertising Bureau, </a:t>
            </a:r>
            <a:r>
              <a:rPr lang="en-US" sz="1200" i="1" kern="1200" dirty="0" smtClean="0">
                <a:solidFill>
                  <a:schemeClr val="tx1"/>
                </a:solidFill>
                <a:effectLst/>
                <a:latin typeface="+mn-lt"/>
                <a:ea typeface="ＭＳ Ｐゴシック" charset="-128"/>
                <a:cs typeface="ＭＳ Ｐゴシック" charset="-128"/>
              </a:rPr>
              <a:t>IAB Internet Advertising Revenue Report</a:t>
            </a:r>
            <a:r>
              <a:rPr lang="en-US" sz="1200" kern="1200" dirty="0" smtClean="0">
                <a:solidFill>
                  <a:schemeClr val="tx1"/>
                </a:solidFill>
                <a:effectLst/>
                <a:latin typeface="+mn-lt"/>
                <a:ea typeface="ＭＳ Ｐゴシック" charset="-128"/>
                <a:cs typeface="ＭＳ Ｐゴシック" charset="-128"/>
              </a:rPr>
              <a:t>, April 18, 2012; www.iab.net/about_the_iab/recent_press_releases/press_release_archive/press_release/pr-041812; and Google annual reports, http://investor.google.com/proxy.html, accessed August 2012.</a:t>
            </a:r>
          </a:p>
          <a:p>
            <a:endParaRPr lang="en-US" dirty="0" smtClean="0">
              <a:ea typeface="ＭＳ Ｐゴシック" pitchFamily="-65" charset="-128"/>
            </a:endParaRPr>
          </a:p>
        </p:txBody>
      </p:sp>
      <p:sp>
        <p:nvSpPr>
          <p:cNvPr id="70660" name="Slide Number Placeholder 3"/>
          <p:cNvSpPr>
            <a:spLocks noGrp="1"/>
          </p:cNvSpPr>
          <p:nvPr>
            <p:ph type="sldNum" sz="quarter" idx="5"/>
          </p:nvPr>
        </p:nvSpPr>
        <p:spPr bwMode="auto">
          <a:noFill/>
          <a:ln>
            <a:miter lim="800000"/>
            <a:headEnd/>
            <a:tailEnd/>
          </a:ln>
        </p:spPr>
        <p:txBody>
          <a:bodyPr/>
          <a:lstStyle/>
          <a:p>
            <a:fld id="{692B31F2-FA1C-46AF-AADA-36A01E8C731A}" type="slidenum">
              <a:rPr lang="en-US"/>
              <a:pPr/>
              <a:t>19</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a:normAutofit fontScale="5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128"/>
                <a:cs typeface="ＭＳ Ｐゴシック" charset="-128"/>
              </a:rPr>
              <a:t>Other forms of online promotions include content sponsorships and viral advertising. Using </a:t>
            </a:r>
            <a:r>
              <a:rPr lang="en-US" sz="1200" i="1" kern="1200" dirty="0" smtClean="0">
                <a:solidFill>
                  <a:schemeClr val="tx1"/>
                </a:solidFill>
                <a:effectLst/>
                <a:latin typeface="+mn-lt"/>
                <a:ea typeface="ＭＳ Ｐゴシック" charset="-128"/>
                <a:cs typeface="ＭＳ Ｐゴシック" charset="-128"/>
              </a:rPr>
              <a:t>content sponsorships</a:t>
            </a:r>
            <a:r>
              <a:rPr lang="en-US" sz="1200" kern="1200" dirty="0" smtClean="0">
                <a:solidFill>
                  <a:schemeClr val="tx1"/>
                </a:solidFill>
                <a:effectLst/>
                <a:latin typeface="+mn-lt"/>
                <a:ea typeface="ＭＳ Ｐゴシック" charset="-128"/>
                <a:cs typeface="ＭＳ Ｐゴシック" charset="-128"/>
              </a:rPr>
              <a:t>, companies gain name exposure on the Internet by sponsoring special content on various websites, such as news or financial information or special interest topics. For example, Alamo sponsors the “Vacation and Travel Planner and Guides” on Weather.com. And Marriott sponsors a “Summer to the Rescue!” microsite at Travelocity.com. Sponsorships are best placed in carefully targeted sites where they can offer relevant information or service to the audience.</a:t>
            </a:r>
          </a:p>
          <a:p>
            <a:r>
              <a:rPr lang="en-US" sz="1200" kern="1200" dirty="0" smtClean="0">
                <a:solidFill>
                  <a:schemeClr val="tx1"/>
                </a:solidFill>
                <a:effectLst/>
                <a:latin typeface="+mn-lt"/>
                <a:ea typeface="ＭＳ Ｐゴシック" charset="-128"/>
                <a:cs typeface="ＭＳ Ｐゴシック" charset="-128"/>
              </a:rPr>
              <a:t>Finally, online marketers use </a:t>
            </a:r>
            <a:r>
              <a:rPr lang="en-US" sz="1200" b="1" kern="1200" dirty="0" smtClean="0">
                <a:solidFill>
                  <a:schemeClr val="tx1"/>
                </a:solidFill>
                <a:effectLst/>
                <a:latin typeface="+mn-lt"/>
                <a:ea typeface="ＭＳ Ｐゴシック" charset="-128"/>
                <a:cs typeface="ＭＳ Ｐゴシック" charset="-128"/>
              </a:rPr>
              <a:t>viral marketing</a:t>
            </a:r>
            <a:r>
              <a:rPr lang="en-US" sz="1200" kern="1200" dirty="0" smtClean="0">
                <a:solidFill>
                  <a:schemeClr val="tx1"/>
                </a:solidFill>
                <a:effectLst/>
                <a:latin typeface="+mn-lt"/>
                <a:ea typeface="ＭＳ Ｐゴシック" charset="-128"/>
                <a:cs typeface="ＭＳ Ｐゴシック" charset="-128"/>
              </a:rPr>
              <a:t>, the Internet version of word-of-mouth marketing. Viral marketing involves creating a website, video, e-mail, mobile message, advertisement, or other marketing event that is so infectious that customers will seek it out or pass it along to their friends. Because customers find and pass along the message or promotion, viral marketing can be very inexpensive. And when the information comes from a friend, the recipient is much more likely to view or read it.</a:t>
            </a:r>
          </a:p>
          <a:p>
            <a:r>
              <a:rPr lang="en-US" sz="1200" kern="1200" dirty="0" smtClean="0">
                <a:solidFill>
                  <a:schemeClr val="tx1"/>
                </a:solidFill>
                <a:effectLst/>
                <a:latin typeface="+mn-lt"/>
                <a:ea typeface="ＭＳ Ｐゴシック" charset="-128"/>
                <a:cs typeface="ＭＳ Ｐゴシック" charset="-128"/>
              </a:rPr>
              <a:t>&lt;ex17.12&gt;</a:t>
            </a:r>
          </a:p>
          <a:p>
            <a:r>
              <a:rPr lang="en-US" sz="1200" kern="1200" dirty="0" smtClean="0">
                <a:solidFill>
                  <a:schemeClr val="tx1"/>
                </a:solidFill>
                <a:effectLst/>
                <a:latin typeface="+mn-lt"/>
                <a:ea typeface="ＭＳ Ｐゴシック" charset="-128"/>
                <a:cs typeface="ＭＳ Ｐゴシック" charset="-128"/>
              </a:rPr>
              <a:t>For example, P&amp;G’s Old Spice brand created a now-classic viral sensation with its “Smell like a man, man” campaign featuring Isaiah Mustafa. The campaign consisted of TV ads and made-for-the-Internet videos designed to go viral on YouTube, Facebook, and other social media. The initial campaign garnered tens of millions of viral views. A second campaign, which consisted of nearly 200 videos in which Mustafa responded personally to digital inquiries from users, including Ellen DeGeneres and Alyssa Milano, scored 21 million views in only its first week. It increased the brand’s Facebook interaction by 800 percent and OldSpice.com traffic by 300 percent. After the introduction of these videos, Old Spice’s YouTube page became the all-time-most-viewed channel on the site.</a:t>
            </a:r>
          </a:p>
          <a:p>
            <a:r>
              <a:rPr lang="en-US" sz="1200" kern="1200" dirty="0" smtClean="0">
                <a:solidFill>
                  <a:schemeClr val="tx1"/>
                </a:solidFill>
                <a:effectLst/>
                <a:latin typeface="+mn-lt"/>
                <a:ea typeface="ＭＳ Ｐゴシック" charset="-128"/>
                <a:cs typeface="ＭＳ Ｐゴシック" charset="-128"/>
              </a:rPr>
              <a:t>Sometimes a well-made regular ad can go viral with the help of targeted “seeding.” For example, Volkswagen’s clever “The Force” Super Bowl ad, featuring a pint-sized Darth Vader using The Force to start a VW Passat, turned viral after a team at VW’s ad agency seeded it to selected auto, pop culture, and Star Wars sites the week before the sporting event. By the time the ad aired during the Super Bowl, it had received more than 18 million hits online. By the end of the year, The Force had received more than 80 million online views. Volkswagen repeated the feat in the following year’s Super Bowl with an ad called “Matthew’s day off.” The ad, which paid homage to the classic 1980s film </a:t>
            </a:r>
            <a:r>
              <a:rPr lang="en-US" sz="1200" i="1" kern="1200" dirty="0" smtClean="0">
                <a:solidFill>
                  <a:schemeClr val="tx1"/>
                </a:solidFill>
                <a:effectLst/>
                <a:latin typeface="+mn-lt"/>
                <a:ea typeface="ＭＳ Ｐゴシック" charset="-128"/>
                <a:cs typeface="ＭＳ Ｐゴシック" charset="-128"/>
              </a:rPr>
              <a:t>Ferris Bueller’s Day Off,</a:t>
            </a:r>
            <a:r>
              <a:rPr lang="en-US" sz="1200" kern="1200" dirty="0" smtClean="0">
                <a:solidFill>
                  <a:schemeClr val="tx1"/>
                </a:solidFill>
                <a:effectLst/>
                <a:latin typeface="+mn-lt"/>
                <a:ea typeface="ＭＳ Ｐゴシック" charset="-128"/>
                <a:cs typeface="ＭＳ Ｐゴシック" charset="-128"/>
              </a:rPr>
              <a:t> drew 18.4 million views by the morning following the big game.</a:t>
            </a:r>
          </a:p>
          <a:p>
            <a:r>
              <a:rPr lang="en-US" sz="1200" kern="1200" dirty="0" smtClean="0">
                <a:solidFill>
                  <a:schemeClr val="tx1"/>
                </a:solidFill>
                <a:effectLst/>
                <a:latin typeface="+mn-lt"/>
                <a:ea typeface="ＭＳ Ｐゴシック" charset="-128"/>
                <a:cs typeface="ＭＳ Ｐゴシック" charset="-128"/>
              </a:rPr>
              <a:t>However, marketers usually have little control over where their viral messages end up. They can seed messages online, but that does little good unless the message itself strikes a chord with consumers. For example, why did the seeded VW Darth Vader ad explode virally? Because the sentimental ad appealed to parents—the car’s target demographic—who want a responsible suburban family ride. And it appealed to the child inside the parent, who may have once been wowed by </a:t>
            </a:r>
            <a:r>
              <a:rPr lang="en-US" sz="1200" i="1" kern="1200" dirty="0" smtClean="0">
                <a:solidFill>
                  <a:schemeClr val="tx1"/>
                </a:solidFill>
                <a:effectLst/>
                <a:latin typeface="+mn-lt"/>
                <a:ea typeface="ＭＳ Ｐゴシック" charset="-128"/>
                <a:cs typeface="ＭＳ Ｐゴシック" charset="-128"/>
              </a:rPr>
              <a:t>Star Wars</a:t>
            </a:r>
            <a:r>
              <a:rPr lang="en-US" sz="1200" kern="1200" dirty="0" smtClean="0">
                <a:solidFill>
                  <a:schemeClr val="tx1"/>
                </a:solidFill>
                <a:effectLst/>
                <a:latin typeface="+mn-lt"/>
                <a:ea typeface="ＭＳ Ｐゴシック" charset="-128"/>
                <a:cs typeface="ＭＳ Ｐゴシック" charset="-128"/>
              </a:rPr>
              <a:t> and now wanted a car with a little bit of magic. Says one creative director, “you hope that the creative is at a high enough mark where the seeds grow into mighty oaks. If they don’t like it, it ain’t gonna move. If they like it, it’ll move a little bit; and if they love it, it’s gonna move like a fast-burning fire through the Hollywood hills.”  </a:t>
            </a:r>
          </a:p>
          <a:p>
            <a:r>
              <a:rPr lang="en-US" sz="1200" kern="1200" dirty="0" smtClean="0">
                <a:solidFill>
                  <a:schemeClr val="tx1"/>
                </a:solidFill>
                <a:effectLst/>
                <a:latin typeface="+mn-lt"/>
                <a:ea typeface="ＭＳ Ｐゴシック" charset="-128"/>
                <a:cs typeface="ＭＳ Ｐゴシック" charset="-128"/>
              </a:rPr>
              <a:t>See “Campaigns Creativity Liked,” </a:t>
            </a:r>
            <a:r>
              <a:rPr lang="en-US" sz="1200" i="1" kern="1200" dirty="0" smtClean="0">
                <a:solidFill>
                  <a:schemeClr val="tx1"/>
                </a:solidFill>
                <a:effectLst/>
                <a:latin typeface="+mn-lt"/>
                <a:ea typeface="ＭＳ Ｐゴシック" charset="-128"/>
                <a:cs typeface="ＭＳ Ｐゴシック" charset="-128"/>
              </a:rPr>
              <a:t>Advertising Age</a:t>
            </a:r>
            <a:r>
              <a:rPr lang="en-US" sz="1200" kern="1200" dirty="0" smtClean="0">
                <a:solidFill>
                  <a:schemeClr val="tx1"/>
                </a:solidFill>
                <a:effectLst/>
                <a:latin typeface="+mn-lt"/>
                <a:ea typeface="ＭＳ Ｐゴシック" charset="-128"/>
                <a:cs typeface="ＭＳ Ｐゴシック" charset="-128"/>
              </a:rPr>
              <a:t>, December 13, 2010, p. 18; Dan Sewell, “Old Spice Teases Its Sexy New Ad Campaign,”</a:t>
            </a:r>
            <a:r>
              <a:rPr lang="en-US" sz="1200" i="1" kern="1200" dirty="0" smtClean="0">
                <a:solidFill>
                  <a:schemeClr val="tx1"/>
                </a:solidFill>
                <a:effectLst/>
                <a:latin typeface="+mn-lt"/>
                <a:ea typeface="ＭＳ Ｐゴシック" charset="-128"/>
                <a:cs typeface="ＭＳ Ｐゴシック" charset="-128"/>
              </a:rPr>
              <a:t> USA Today</a:t>
            </a:r>
            <a:r>
              <a:rPr lang="en-US" sz="1200" kern="1200" dirty="0" smtClean="0">
                <a:solidFill>
                  <a:schemeClr val="tx1"/>
                </a:solidFill>
                <a:effectLst/>
                <a:latin typeface="+mn-lt"/>
                <a:ea typeface="ＭＳ Ｐゴシック" charset="-128"/>
                <a:cs typeface="ＭＳ Ｐゴシック" charset="-128"/>
              </a:rPr>
              <a:t>, January 26, 2011, www.usatoday.com/money/advertising/2011-01-26-old-spice-mustafa-ad_N.htm; and Dave Parrack, “10 of the Best Viral Video Ad Campaigns,” February 16, 2012, www.makeuseof.com/tag/10-viral-video-ad-campaigns/.</a:t>
            </a:r>
          </a:p>
          <a:p>
            <a:r>
              <a:rPr lang="en-US" sz="1200" kern="1200" dirty="0" smtClean="0">
                <a:solidFill>
                  <a:schemeClr val="tx1"/>
                </a:solidFill>
                <a:effectLst/>
                <a:latin typeface="+mn-lt"/>
                <a:ea typeface="ＭＳ Ｐゴシック" charset="-128"/>
                <a:cs typeface="ＭＳ Ｐゴシック" charset="-128"/>
              </a:rPr>
              <a:t>Michael Learmonth, “Fresh Numbers: Honda Won Super Bowl before It Even Began,” </a:t>
            </a:r>
            <a:r>
              <a:rPr lang="en-US" sz="1200" i="1" kern="1200" dirty="0" smtClean="0">
                <a:solidFill>
                  <a:schemeClr val="tx1"/>
                </a:solidFill>
                <a:effectLst/>
                <a:latin typeface="+mn-lt"/>
                <a:ea typeface="ＭＳ Ｐゴシック" charset="-128"/>
                <a:cs typeface="ＭＳ Ｐゴシック" charset="-128"/>
              </a:rPr>
              <a:t>Advertising Age,</a:t>
            </a:r>
            <a:r>
              <a:rPr lang="en-US" sz="1200" kern="1200" dirty="0" smtClean="0">
                <a:solidFill>
                  <a:schemeClr val="tx1"/>
                </a:solidFill>
                <a:effectLst/>
                <a:latin typeface="+mn-lt"/>
                <a:ea typeface="ＭＳ Ｐゴシック" charset="-128"/>
                <a:cs typeface="ＭＳ Ｐゴシック" charset="-128"/>
              </a:rPr>
              <a:t> February 6, 2012, http://adage.com/print/ 232543/.</a:t>
            </a:r>
          </a:p>
          <a:p>
            <a:r>
              <a:rPr lang="en-US" sz="1200" kern="1200" dirty="0" smtClean="0">
                <a:solidFill>
                  <a:schemeClr val="tx1"/>
                </a:solidFill>
                <a:effectLst/>
                <a:latin typeface="+mn-lt"/>
                <a:ea typeface="ＭＳ Ｐゴシック" charset="-128"/>
                <a:cs typeface="ＭＳ Ｐゴシック" charset="-128"/>
              </a:rPr>
              <a:t>David Gelles, “The Public Image: Volkswagen’s ‘The Force’ Campaign,” </a:t>
            </a:r>
            <a:r>
              <a:rPr lang="en-US" sz="1200" i="1" kern="1200" dirty="0" smtClean="0">
                <a:solidFill>
                  <a:schemeClr val="tx1"/>
                </a:solidFill>
                <a:effectLst/>
                <a:latin typeface="+mn-lt"/>
                <a:ea typeface="ＭＳ Ｐゴシック" charset="-128"/>
                <a:cs typeface="ＭＳ Ｐゴシック" charset="-128"/>
              </a:rPr>
              <a:t>Financial Times,</a:t>
            </a:r>
            <a:r>
              <a:rPr lang="en-US" sz="1200" kern="1200" dirty="0" smtClean="0">
                <a:solidFill>
                  <a:schemeClr val="tx1"/>
                </a:solidFill>
                <a:effectLst/>
                <a:latin typeface="+mn-lt"/>
                <a:ea typeface="ＭＳ Ｐゴシック" charset="-128"/>
                <a:cs typeface="ＭＳ Ｐゴシック" charset="-128"/>
              </a:rPr>
              <a:t> February 22, 2011, p. 14; and Troy Dreier, “The Force Was Strong with This One,” </a:t>
            </a:r>
            <a:r>
              <a:rPr lang="en-US" sz="1200" i="1" kern="1200" dirty="0" smtClean="0">
                <a:solidFill>
                  <a:schemeClr val="tx1"/>
                </a:solidFill>
                <a:effectLst/>
                <a:latin typeface="+mn-lt"/>
                <a:ea typeface="ＭＳ Ｐゴシック" charset="-128"/>
                <a:cs typeface="ＭＳ Ｐゴシック" charset="-128"/>
              </a:rPr>
              <a:t>Streaming Media Magazine</a:t>
            </a:r>
            <a:r>
              <a:rPr lang="en-US" sz="1200" kern="1200" dirty="0" smtClean="0">
                <a:solidFill>
                  <a:schemeClr val="tx1"/>
                </a:solidFill>
                <a:effectLst/>
                <a:latin typeface="+mn-lt"/>
                <a:ea typeface="ＭＳ Ｐゴシック" charset="-128"/>
                <a:cs typeface="ＭＳ Ｐゴシック" charset="-128"/>
              </a:rPr>
              <a:t>, April/May 2011, pp. 66–68. Also see Thales Teixeira, “The New Science of Viral Ads,” </a:t>
            </a:r>
            <a:r>
              <a:rPr lang="en-US" sz="1200" i="1" kern="1200" dirty="0" smtClean="0">
                <a:solidFill>
                  <a:schemeClr val="tx1"/>
                </a:solidFill>
                <a:effectLst/>
                <a:latin typeface="+mn-lt"/>
                <a:ea typeface="ＭＳ Ｐゴシック" charset="-128"/>
                <a:cs typeface="ＭＳ Ｐゴシック" charset="-128"/>
              </a:rPr>
              <a:t>Harvard Business Review,</a:t>
            </a:r>
            <a:r>
              <a:rPr lang="en-US" sz="1200" kern="1200" dirty="0" smtClean="0">
                <a:solidFill>
                  <a:schemeClr val="tx1"/>
                </a:solidFill>
                <a:effectLst/>
                <a:latin typeface="+mn-lt"/>
                <a:ea typeface="ＭＳ Ｐゴシック" charset="-128"/>
                <a:cs typeface="ＭＳ Ｐゴシック" charset="-128"/>
              </a:rPr>
              <a:t> March 2012, pp. 25-28.</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ＭＳ Ｐゴシック" charset="-128"/>
              <a:cs typeface="ＭＳ Ｐゴシック" charset="-128"/>
            </a:endParaRPr>
          </a:p>
          <a:p>
            <a:endParaRPr lang="en-US" dirty="0" smtClean="0">
              <a:ea typeface="ＭＳ Ｐゴシック" pitchFamily="-65" charset="-128"/>
            </a:endParaRPr>
          </a:p>
        </p:txBody>
      </p:sp>
      <p:sp>
        <p:nvSpPr>
          <p:cNvPr id="74756" name="Slide Number Placeholder 3"/>
          <p:cNvSpPr>
            <a:spLocks noGrp="1"/>
          </p:cNvSpPr>
          <p:nvPr>
            <p:ph type="sldNum" sz="quarter" idx="5"/>
          </p:nvPr>
        </p:nvSpPr>
        <p:spPr bwMode="auto">
          <a:noFill/>
          <a:ln>
            <a:miter lim="800000"/>
            <a:headEnd/>
            <a:tailEnd/>
          </a:ln>
        </p:spPr>
        <p:txBody>
          <a:bodyPr/>
          <a:lstStyle/>
          <a:p>
            <a:fld id="{2886C765-7EC6-49B7-9956-1A5C28A156DD}" type="slidenum">
              <a:rPr lang="en-US"/>
              <a:pPr/>
              <a:t>20</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a:normAutofit fontScale="47500" lnSpcReduction="20000"/>
          </a:bodyPr>
          <a:lstStyle/>
          <a:p>
            <a:r>
              <a:rPr lang="en-US" sz="1200" kern="1200" dirty="0" smtClean="0">
                <a:solidFill>
                  <a:schemeClr val="tx1"/>
                </a:solidFill>
                <a:effectLst/>
                <a:latin typeface="+mn-lt"/>
                <a:ea typeface="ＭＳ Ｐゴシック" charset="-128"/>
                <a:cs typeface="ＭＳ Ｐゴシック" charset="-128"/>
              </a:rPr>
              <a:t>As we discussed in Chapters 1 and 5, the popularity of the Internet has resulted in a rash of </a:t>
            </a:r>
            <a:r>
              <a:rPr lang="en-US" sz="1200" b="1" kern="1200" dirty="0" smtClean="0">
                <a:solidFill>
                  <a:schemeClr val="tx1"/>
                </a:solidFill>
                <a:effectLst/>
                <a:latin typeface="+mn-lt"/>
                <a:ea typeface="ＭＳ Ｐゴシック" charset="-128"/>
                <a:cs typeface="ＭＳ Ｐゴシック" charset="-128"/>
              </a:rPr>
              <a:t>online social networks</a:t>
            </a:r>
            <a:r>
              <a:rPr lang="en-US" sz="1200" kern="1200" dirty="0" smtClean="0">
                <a:solidFill>
                  <a:schemeClr val="tx1"/>
                </a:solidFill>
                <a:effectLst/>
                <a:latin typeface="+mn-lt"/>
                <a:ea typeface="ＭＳ Ｐゴシック" charset="-128"/>
                <a:cs typeface="ＭＳ Ｐゴシック" charset="-128"/>
              </a:rPr>
              <a:t> or </a:t>
            </a:r>
            <a:r>
              <a:rPr lang="en-US" sz="1200" i="1" kern="1200" dirty="0" smtClean="0">
                <a:solidFill>
                  <a:schemeClr val="tx1"/>
                </a:solidFill>
                <a:effectLst/>
                <a:latin typeface="+mn-lt"/>
                <a:ea typeface="ＭＳ Ｐゴシック" charset="-128"/>
                <a:cs typeface="ＭＳ Ｐゴシック" charset="-128"/>
              </a:rPr>
              <a:t>online communities</a:t>
            </a:r>
            <a:r>
              <a:rPr lang="en-US" sz="1200" kern="1200" dirty="0" smtClean="0">
                <a:solidFill>
                  <a:schemeClr val="tx1"/>
                </a:solidFill>
                <a:effectLst/>
                <a:latin typeface="+mn-lt"/>
                <a:ea typeface="ＭＳ Ｐゴシック" charset="-128"/>
                <a:cs typeface="ＭＳ Ｐゴシック" charset="-128"/>
              </a:rPr>
              <a:t>. Countless independent and commercial sites have arisen that give consumers online places to congregate, socialize, and exchange views and information. These days, it seems, almost everyone is buddying up on Facebook, checking in with Twitter, tuning into the day’s hottest videos at YouTube, pinning interesting things on Pinterest, or checking out photos on Flickr. And, of course, wherever consumers congregate, marketers will surely follow. Most marketers are now riding the huge social networking wave.</a:t>
            </a:r>
          </a:p>
          <a:p>
            <a:r>
              <a:rPr lang="en-US" sz="1200" kern="1200" dirty="0" smtClean="0">
                <a:solidFill>
                  <a:schemeClr val="tx1"/>
                </a:solidFill>
                <a:effectLst/>
                <a:latin typeface="+mn-lt"/>
                <a:ea typeface="ＭＳ Ｐゴシック" charset="-128"/>
                <a:cs typeface="ＭＳ Ｐゴシック" charset="-128"/>
              </a:rPr>
              <a:t>Marketers can engage in online communities in two ways: They can participate in existing communities or they can set up their own. Joining existing networks seems the easiest. Thus, most major brands—from Dunkin’ Donuts and Harley-Davidson to Nissan and Victoria’s Secret—have created YouTube channels. GM and other companies have posted visual content on Flickr and Pinterest. Coca-Cola’s Facebook page has more than 43 million fans.</a:t>
            </a:r>
          </a:p>
          <a:p>
            <a:r>
              <a:rPr lang="en-US" sz="1200" kern="1200" dirty="0" smtClean="0">
                <a:solidFill>
                  <a:schemeClr val="tx1"/>
                </a:solidFill>
                <a:effectLst/>
                <a:latin typeface="+mn-lt"/>
                <a:ea typeface="ＭＳ Ｐゴシック" charset="-128"/>
                <a:cs typeface="ＭＳ Ｐゴシック" charset="-128"/>
              </a:rPr>
              <a:t>Some of the major social networks are huge. More than 50 percent of Internet users in the United States and Canada use Facebook. That rivals the 55 percent who watch any TV channel and trounces the percentage listening to radio (37 percent) and reading newspapers (22 percent) daily. Facebook will now reaches more than 835 million members worldwide, almost 2.5 times the combined populations of the United States and Canada.</a:t>
            </a:r>
          </a:p>
          <a:p>
            <a:r>
              <a:rPr lang="en-US" sz="1200" kern="1200" dirty="0" smtClean="0">
                <a:solidFill>
                  <a:schemeClr val="tx1"/>
                </a:solidFill>
                <a:effectLst/>
                <a:latin typeface="+mn-lt"/>
                <a:ea typeface="ＭＳ Ｐゴシック" charset="-128"/>
                <a:cs typeface="ＭＳ Ｐゴシック" charset="-128"/>
              </a:rPr>
              <a:t>Although large online social networks such as Facebook, YouTube, Pinterest, and Twitter have grabbed most of the headlines, a new breed of more focused niche networks has emerged. These networks cater to the needs of smaller communities of like-minded people, making them ideal vehicles for marketers who want to target special interest groups. There’s at least one social network for just about every interest or hobby. </a:t>
            </a:r>
          </a:p>
          <a:p>
            <a:r>
              <a:rPr lang="en-US" sz="1200" kern="1200" dirty="0" smtClean="0">
                <a:solidFill>
                  <a:schemeClr val="tx1"/>
                </a:solidFill>
                <a:effectLst/>
                <a:latin typeface="+mn-lt"/>
                <a:ea typeface="ＭＳ Ｐゴシック" charset="-128"/>
                <a:cs typeface="ＭＳ Ｐゴシック" charset="-128"/>
              </a:rPr>
              <a:t>Yub.com and Kaboodle.com are for shopaholics, whereas moms advise and commiserate at CafeMom.com. GoFISHn, a community of 4,000 anglers, features maps that pinpoint where fish are biting and a photo gallery where members can show off their catches. At Dogster, 700,000 members set up profiles of their four-legged friends, read doggy diaries, or just give a dog a bone. On Ravelry.com, 1.4 million registered knitters, crocheters, designers, spinners, and dyers share information about yarn, patterns, methods, and tools. </a:t>
            </a:r>
          </a:p>
          <a:p>
            <a:r>
              <a:rPr lang="en-US" sz="1200" kern="1200" dirty="0" smtClean="0">
                <a:solidFill>
                  <a:schemeClr val="tx1"/>
                </a:solidFill>
                <a:effectLst/>
                <a:latin typeface="+mn-lt"/>
                <a:ea typeface="ＭＳ Ｐゴシック" charset="-128"/>
                <a:cs typeface="ＭＳ Ｐゴシック" charset="-128"/>
              </a:rPr>
              <a:t>&lt;ex17.13&gt;</a:t>
            </a:r>
          </a:p>
          <a:p>
            <a:r>
              <a:rPr lang="en-US" sz="1200" kern="1200" dirty="0" smtClean="0">
                <a:solidFill>
                  <a:schemeClr val="tx1"/>
                </a:solidFill>
                <a:effectLst/>
                <a:latin typeface="+mn-lt"/>
                <a:ea typeface="ＭＳ Ｐゴシック" charset="-128"/>
                <a:cs typeface="ＭＳ Ｐゴシック" charset="-128"/>
              </a:rPr>
              <a:t>Some niche sites cater to the obscure. Passions Network is an “online dating niche social network” with 600,000 members and more than 200 groups for specific interests, including Star Trek fans, truckers, atheists, and people who are shy. FarmersOnly.com provides online dating for down-to-earth “country folks” who enjoy “blue skies, living free and at peace in wide open spaces, raising animals, and appreciating nature”—“because city folks just don’t get it.” Others niche networks reach more technical communities: More than a million scientists use ResearchGATE to coordinate research in areas such as artificial intelligence and cancer biology. And at myTransponder.com, pilots find work, students locate flight instructors, and trade-specific advertisers—such as aviation software maker ForeFlight—hone in on a hard-to-reach audience of more than 2,000 people who love aviation. The myTransponder community aims to “make aviation more social.”</a:t>
            </a:r>
          </a:p>
          <a:p>
            <a:r>
              <a:rPr lang="en-US" sz="1200" kern="1200" dirty="0" smtClean="0">
                <a:solidFill>
                  <a:schemeClr val="tx1"/>
                </a:solidFill>
                <a:effectLst/>
                <a:latin typeface="+mn-lt"/>
                <a:ea typeface="ＭＳ Ｐゴシック" charset="-128"/>
                <a:cs typeface="ＭＳ Ｐゴシック" charset="-128"/>
              </a:rPr>
              <a:t>But participating successfully in existing online social networks presents challenges. First, most companies are still experimenting with how to use them effectively, and results are hard to measure. Second, such online networks are largely user controlled. The company’s goal is to make the brand a part of consumers’ conversations and their lives. However, marketers can’t simply muscle their way into consumers’ online interactions—they need to earn the right to be there. Rather than intruding, marketers must learn to become a valued part of the online experience.</a:t>
            </a:r>
          </a:p>
          <a:p>
            <a:r>
              <a:rPr lang="en-US" sz="1200" kern="1200" dirty="0" smtClean="0">
                <a:solidFill>
                  <a:schemeClr val="tx1"/>
                </a:solidFill>
                <a:effectLst/>
                <a:latin typeface="+mn-lt"/>
                <a:ea typeface="ＭＳ Ｐゴシック" charset="-128"/>
                <a:cs typeface="ＭＳ Ｐゴシック" charset="-128"/>
              </a:rPr>
              <a:t>To avoid the mysteries and challenges of building a presence on existing online social networks, many companies have created their own targeted online communities. For example, on Nike’s Nike+ website, more than 6 million runners with more than 375 million miles logged in 243 countries join together online to upload, track, and compare their performances. Due to its success, Nike has expanded Nike+ to both basketball and general training, each with its own unique site and corresponding products. </a:t>
            </a:r>
          </a:p>
          <a:p>
            <a:r>
              <a:rPr lang="en-US" sz="1200" kern="1200" dirty="0" smtClean="0">
                <a:solidFill>
                  <a:schemeClr val="tx1"/>
                </a:solidFill>
                <a:effectLst/>
                <a:latin typeface="+mn-lt"/>
                <a:ea typeface="ＭＳ Ｐゴシック" charset="-128"/>
                <a:cs typeface="ＭＳ Ｐゴシック" charset="-128"/>
              </a:rPr>
              <a:t>Similarly, </a:t>
            </a:r>
            <a:r>
              <a:rPr lang="en-US" sz="1200" i="1" kern="1200" dirty="0" smtClean="0">
                <a:solidFill>
                  <a:schemeClr val="tx1"/>
                </a:solidFill>
                <a:effectLst/>
                <a:latin typeface="+mn-lt"/>
                <a:ea typeface="ＭＳ Ｐゴシック" charset="-128"/>
                <a:cs typeface="ＭＳ Ｐゴシック" charset="-128"/>
              </a:rPr>
              <a:t>Men’s Health</a:t>
            </a:r>
            <a:r>
              <a:rPr lang="en-US" sz="1200" kern="1200" dirty="0" smtClean="0">
                <a:solidFill>
                  <a:schemeClr val="tx1"/>
                </a:solidFill>
                <a:effectLst/>
                <a:latin typeface="+mn-lt"/>
                <a:ea typeface="ＭＳ Ｐゴシック" charset="-128"/>
                <a:cs typeface="ＭＳ Ｐゴシック" charset="-128"/>
              </a:rPr>
              <a:t> magazine created an online community in conjunction with its Belly Off! program (http://my.menshealth.com/bellyoff/). The magazine’s long-running program helps readers develop a solid plan for exercise and diet over a set schedule. The community website incorporates user-generated content and offers workout and eating plans, reports on progress, how-to videos, and success stories. In all, the Belly Off! site serves a community of nearly 145,000 members who share similar weight-loss and fitness goals. Since 2001, the program has helped 400,000 people lose nearly 2 million pounds.</a:t>
            </a:r>
          </a:p>
          <a:p>
            <a:r>
              <a:rPr lang="en-US" sz="1200" kern="1200" dirty="0" smtClean="0">
                <a:solidFill>
                  <a:schemeClr val="tx1"/>
                </a:solidFill>
                <a:effectLst/>
                <a:latin typeface="+mn-lt"/>
                <a:ea typeface="ＭＳ Ｐゴシック" charset="-128"/>
                <a:cs typeface="ＭＳ Ｐゴシック" charset="-128"/>
              </a:rPr>
              <a:t>Mark Hachman, “Facebook Used by Half of the World’s Internet Users, Save Asia,” </a:t>
            </a:r>
            <a:r>
              <a:rPr lang="en-US" sz="1200" i="1" kern="1200" dirty="0" smtClean="0">
                <a:solidFill>
                  <a:schemeClr val="tx1"/>
                </a:solidFill>
                <a:effectLst/>
                <a:latin typeface="+mn-lt"/>
                <a:ea typeface="ＭＳ Ｐゴシック" charset="-128"/>
                <a:cs typeface="ＭＳ Ｐゴシック" charset="-128"/>
              </a:rPr>
              <a:t>PC Magazine</a:t>
            </a:r>
            <a:r>
              <a:rPr lang="en-US" sz="1200" kern="1200" dirty="0" smtClean="0">
                <a:solidFill>
                  <a:schemeClr val="tx1"/>
                </a:solidFill>
                <a:effectLst/>
                <a:latin typeface="+mn-lt"/>
                <a:ea typeface="ＭＳ Ｐゴシック" charset="-128"/>
                <a:cs typeface="ＭＳ Ｐゴシック" charset="-128"/>
              </a:rPr>
              <a:t>, February 2, 2012, www.pcmag.com/article2/0,2817,2399732,00.asp; and List of Countries by Population,” http://en.wikipedia.org/wiki/List_of_countries_by_population, accessed August 2012.</a:t>
            </a:r>
          </a:p>
          <a:p>
            <a:r>
              <a:rPr lang="en-US" sz="1200" kern="1200" dirty="0" smtClean="0">
                <a:solidFill>
                  <a:schemeClr val="tx1"/>
                </a:solidFill>
                <a:effectLst/>
                <a:latin typeface="+mn-lt"/>
                <a:ea typeface="ＭＳ Ｐゴシック" charset="-128"/>
                <a:cs typeface="ＭＳ Ｐゴシック" charset="-128"/>
              </a:rPr>
              <a:t>For these and other examples, see Douglas MacMillan, “With Friends Like This, Who Needs Facebook?” </a:t>
            </a:r>
            <a:r>
              <a:rPr lang="en-US" sz="1200" i="1" kern="1200" dirty="0" smtClean="0">
                <a:solidFill>
                  <a:schemeClr val="tx1"/>
                </a:solidFill>
                <a:effectLst/>
                <a:latin typeface="+mn-lt"/>
                <a:ea typeface="ＭＳ Ｐゴシック" charset="-128"/>
                <a:cs typeface="ＭＳ Ｐゴシック" charset="-128"/>
              </a:rPr>
              <a:t>Bloomberg Businessweek</a:t>
            </a:r>
            <a:r>
              <a:rPr lang="en-US" sz="1200" kern="1200" dirty="0" smtClean="0">
                <a:solidFill>
                  <a:schemeClr val="tx1"/>
                </a:solidFill>
                <a:effectLst/>
                <a:latin typeface="+mn-lt"/>
                <a:ea typeface="ＭＳ Ｐゴシック" charset="-128"/>
                <a:cs typeface="ＭＳ Ｐゴシック" charset="-128"/>
              </a:rPr>
              <a:t>, September 13–September 19, 2010, pp. 35–37; and www.yub.com, www.kaboodle.com, www.farmersonly.com, www.gofishn.com/, www.ravelry.com, www.dogster.com, www.researchgate.net, www.passionsnetwork.com, and www.cafemom.com, all accessed October 2012.</a:t>
            </a:r>
          </a:p>
          <a:p>
            <a:r>
              <a:rPr lang="en-US" sz="1200" kern="1200" dirty="0" smtClean="0">
                <a:solidFill>
                  <a:schemeClr val="tx1"/>
                </a:solidFill>
                <a:effectLst/>
                <a:latin typeface="+mn-lt"/>
                <a:ea typeface="ＭＳ Ｐゴシック" charset="-128"/>
                <a:cs typeface="ＭＳ Ｐゴシック" charset="-128"/>
              </a:rPr>
              <a:t>“Happy Birthday to Nike+,” </a:t>
            </a:r>
            <a:r>
              <a:rPr lang="en-US" sz="1200" i="1" kern="1200" dirty="0" smtClean="0">
                <a:solidFill>
                  <a:schemeClr val="tx1"/>
                </a:solidFill>
                <a:effectLst/>
                <a:latin typeface="+mn-lt"/>
                <a:ea typeface="ＭＳ Ｐゴシック" charset="-128"/>
                <a:cs typeface="ＭＳ Ｐゴシック" charset="-128"/>
              </a:rPr>
              <a:t>Run247,</a:t>
            </a:r>
            <a:r>
              <a:rPr lang="en-US" sz="1200" kern="1200" dirty="0" smtClean="0">
                <a:solidFill>
                  <a:schemeClr val="tx1"/>
                </a:solidFill>
                <a:effectLst/>
                <a:latin typeface="+mn-lt"/>
                <a:ea typeface="ＭＳ Ｐゴシック" charset="-128"/>
                <a:cs typeface="ＭＳ Ｐゴシック" charset="-128"/>
              </a:rPr>
              <a:t> May 23, 2011, “Happy Birthday to Nike+,” May 23, 2011, www.run247.com/articles/article-1337-happy-birthday-to-nike%2B.html; and “Nike Shows Us How to Adapt to a Digital Era,” </a:t>
            </a:r>
            <a:r>
              <a:rPr lang="en-US" sz="1200" i="1" kern="1200" dirty="0" smtClean="0">
                <a:solidFill>
                  <a:schemeClr val="tx1"/>
                </a:solidFill>
                <a:effectLst/>
                <a:latin typeface="+mn-lt"/>
                <a:ea typeface="ＭＳ Ｐゴシック" charset="-128"/>
                <a:cs typeface="ＭＳ Ｐゴシック" charset="-128"/>
              </a:rPr>
              <a:t>AD60, </a:t>
            </a:r>
            <a:r>
              <a:rPr lang="en-US" sz="1200" kern="1200" dirty="0" smtClean="0">
                <a:solidFill>
                  <a:schemeClr val="tx1"/>
                </a:solidFill>
                <a:effectLst/>
                <a:latin typeface="+mn-lt"/>
                <a:ea typeface="ＭＳ Ｐゴシック" charset="-128"/>
                <a:cs typeface="ＭＳ Ｐゴシック" charset="-128"/>
              </a:rPr>
              <a:t>February 27, 2012, www.ad60.com/2012/02/27/nike-shows-adapt-digital-era/.</a:t>
            </a:r>
          </a:p>
          <a:p>
            <a:r>
              <a:rPr lang="en-US" sz="1200" kern="1200" dirty="0" smtClean="0">
                <a:solidFill>
                  <a:schemeClr val="tx1"/>
                </a:solidFill>
                <a:effectLst/>
                <a:latin typeface="+mn-lt"/>
                <a:ea typeface="ＭＳ Ｐゴシック" charset="-128"/>
                <a:cs typeface="ＭＳ Ｐゴシック" charset="-128"/>
              </a:rPr>
              <a:t>See http://my.menshealth.com/bellyoff/, accessed August 2012.</a:t>
            </a:r>
          </a:p>
          <a:p>
            <a:endParaRPr lang="en-US" dirty="0" smtClean="0">
              <a:ea typeface="ＭＳ Ｐゴシック" pitchFamily="-65" charset="-128"/>
            </a:endParaRPr>
          </a:p>
        </p:txBody>
      </p:sp>
      <p:sp>
        <p:nvSpPr>
          <p:cNvPr id="76804" name="Slide Number Placeholder 3"/>
          <p:cNvSpPr>
            <a:spLocks noGrp="1"/>
          </p:cNvSpPr>
          <p:nvPr>
            <p:ph type="sldNum" sz="quarter" idx="5"/>
          </p:nvPr>
        </p:nvSpPr>
        <p:spPr bwMode="auto">
          <a:noFill/>
          <a:ln>
            <a:miter lim="800000"/>
            <a:headEnd/>
            <a:tailEnd/>
          </a:ln>
        </p:spPr>
        <p:txBody>
          <a:bodyPr/>
          <a:lstStyle/>
          <a:p>
            <a:fld id="{E2B78E91-298A-47CE-B038-5461AA5EC689}" type="slidenum">
              <a:rPr lang="en-US"/>
              <a:pPr/>
              <a:t>21</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Sending E-Mail</a:t>
            </a:r>
          </a:p>
          <a:p>
            <a:r>
              <a:rPr lang="en-US" sz="1200" b="1" kern="1200" dirty="0" smtClean="0">
                <a:solidFill>
                  <a:schemeClr val="tx1"/>
                </a:solidFill>
                <a:effectLst/>
                <a:latin typeface="+mn-lt"/>
                <a:ea typeface="ＭＳ Ｐゴシック" charset="-128"/>
                <a:cs typeface="ＭＳ Ｐゴシック" charset="-128"/>
              </a:rPr>
              <a:t>E-mail marketing</a:t>
            </a:r>
            <a:r>
              <a:rPr lang="en-US" sz="1200" kern="1200" dirty="0" smtClean="0">
                <a:solidFill>
                  <a:schemeClr val="tx1"/>
                </a:solidFill>
                <a:effectLst/>
                <a:latin typeface="+mn-lt"/>
                <a:ea typeface="ＭＳ Ｐゴシック" charset="-128"/>
                <a:cs typeface="ＭＳ Ｐゴシック" charset="-128"/>
              </a:rPr>
              <a:t> is an important and growing online marketing tool. E-mail is a much-used communication tool; by one estimate, there are more than 3 billion e-mail accounts worldwide. Not surprisingly, then, a recent study by the DMA found that 78 percent of all direct marketing campaigns employ e-mail. Despite all the e-mail clutter, e-mail marketing still brings one of the highest marketing returns on investment. According to the DMA, marketers get a return of $40 on every $1 they spend on e-mail. U.S. companies spent $1.15 billion last year on e‑mail marketing last year, up from only $243 million 10 years earlier.</a:t>
            </a:r>
          </a:p>
          <a:p>
            <a:r>
              <a:rPr lang="en-US" sz="1200" kern="1200" dirty="0" smtClean="0">
                <a:solidFill>
                  <a:schemeClr val="tx1"/>
                </a:solidFill>
                <a:effectLst/>
                <a:latin typeface="+mn-lt"/>
                <a:ea typeface="ＭＳ Ｐゴシック" charset="-128"/>
                <a:cs typeface="ＭＳ Ｐゴシック" charset="-128"/>
              </a:rPr>
              <a:t>When used properly, e-mail can be the ultimate direct marketing medium. Most blue-chip marketers use it regularly and with great success. E-mail lets these marketers send highly targeted, tightly personalized, relationship-building messages. For example, the National Hockey League (NHL) sends hypertargeted e-newsletters to fans based on their team affiliations and locations. It sends 62 versions of the e-newsletter weekly—two for each of the 30 teams, tailored to fans in the United States and Canada, respectively, and two generic league e-newsletters for the two countries. Another NHL e-mail campaign promoting the start of single-game ticket sales had 930 versions.</a:t>
            </a:r>
          </a:p>
          <a:p>
            <a:endParaRPr lang="en-US" dirty="0" smtClean="0">
              <a:ea typeface="ＭＳ Ｐゴシック" pitchFamily="-65" charset="-128"/>
            </a:endParaRPr>
          </a:p>
        </p:txBody>
      </p:sp>
      <p:sp>
        <p:nvSpPr>
          <p:cNvPr id="78852" name="Slide Number Placeholder 3"/>
          <p:cNvSpPr>
            <a:spLocks noGrp="1"/>
          </p:cNvSpPr>
          <p:nvPr>
            <p:ph type="sldNum" sz="quarter" idx="5"/>
          </p:nvPr>
        </p:nvSpPr>
        <p:spPr bwMode="auto">
          <a:noFill/>
          <a:ln>
            <a:miter lim="800000"/>
            <a:headEnd/>
            <a:tailEnd/>
          </a:ln>
        </p:spPr>
        <p:txBody>
          <a:bodyPr/>
          <a:lstStyle/>
          <a:p>
            <a:fld id="{0A71E9E9-8E04-484C-90C8-0DAFA9D29055}" type="slidenum">
              <a:rPr lang="en-US"/>
              <a:pPr/>
              <a:t>22</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But there’s a dark side to the growing use of e-mail marketing. The explosion of </a:t>
            </a:r>
            <a:r>
              <a:rPr lang="en-US" sz="1200" b="1" kern="1200" dirty="0" smtClean="0">
                <a:solidFill>
                  <a:schemeClr val="tx1"/>
                </a:solidFill>
                <a:effectLst/>
                <a:latin typeface="+mn-lt"/>
                <a:ea typeface="ＭＳ Ｐゴシック" charset="-128"/>
                <a:cs typeface="ＭＳ Ｐゴシック" charset="-128"/>
              </a:rPr>
              <a:t>spam</a:t>
            </a:r>
            <a:r>
              <a:rPr lang="en-US" sz="1200" kern="1200" dirty="0" smtClean="0">
                <a:solidFill>
                  <a:schemeClr val="tx1"/>
                </a:solidFill>
                <a:effectLst/>
                <a:latin typeface="+mn-lt"/>
                <a:ea typeface="ＭＳ Ｐゴシック" charset="-128"/>
                <a:cs typeface="ＭＳ Ｐゴシック" charset="-128"/>
              </a:rPr>
              <a:t>—unsolicited, unwanted commercial e-mail messages that clog up our e-mailboxes—has produced consumer irritation and frustration. According to one research company, spam now accounts for 68 percent of all e-mail sent. E-mail marketers walk a fine line between adding value for consumers and being intrusive.</a:t>
            </a:r>
          </a:p>
          <a:p>
            <a:r>
              <a:rPr lang="en-US" sz="1200" kern="1200" dirty="0" smtClean="0">
                <a:solidFill>
                  <a:schemeClr val="tx1"/>
                </a:solidFill>
                <a:effectLst/>
                <a:latin typeface="+mn-lt"/>
                <a:ea typeface="ＭＳ Ｐゴシック" charset="-128"/>
                <a:cs typeface="ＭＳ Ｐゴシック" charset="-128"/>
              </a:rPr>
              <a:t>&lt;ex17.14&gt;&lt;ex17.15&gt;</a:t>
            </a:r>
          </a:p>
          <a:p>
            <a:r>
              <a:rPr lang="en-US" sz="1200" kern="1200" dirty="0" smtClean="0">
                <a:solidFill>
                  <a:schemeClr val="tx1"/>
                </a:solidFill>
                <a:effectLst/>
                <a:latin typeface="+mn-lt"/>
                <a:ea typeface="ＭＳ Ｐゴシック" charset="-128"/>
                <a:cs typeface="ＭＳ Ｐゴシック" charset="-128"/>
              </a:rPr>
              <a:t>To address these concerns, most legitimate marketers now practice </a:t>
            </a:r>
            <a:r>
              <a:rPr lang="en-US" sz="1200" i="1" kern="1200" dirty="0" smtClean="0">
                <a:solidFill>
                  <a:schemeClr val="tx1"/>
                </a:solidFill>
                <a:effectLst/>
                <a:latin typeface="+mn-lt"/>
                <a:ea typeface="ＭＳ Ｐゴシック" charset="-128"/>
                <a:cs typeface="ＭＳ Ｐゴシック" charset="-128"/>
              </a:rPr>
              <a:t>permission-based e-mail marketing</a:t>
            </a:r>
            <a:r>
              <a:rPr lang="en-US" sz="1200" kern="1200" dirty="0" smtClean="0">
                <a:solidFill>
                  <a:schemeClr val="tx1"/>
                </a:solidFill>
                <a:effectLst/>
                <a:latin typeface="+mn-lt"/>
                <a:ea typeface="ＭＳ Ｐゴシック" charset="-128"/>
                <a:cs typeface="ＭＳ Ｐゴシック" charset="-128"/>
              </a:rPr>
              <a:t>, sending e-mail pitches only to customers who “opt in.” Many companies use configurable e-mail systems that let customers choose what they want to get. Amazon.com targets opt-in customers with a limited number of helpful “we thought you’d like to know” messages based on their expressed preferences and previous purchases. Few customers object, and many actually welcome such promotional messages. Amazon.com benefits through higher return rates and by avoiding alienating customers with e-mails they don’t want. </a:t>
            </a:r>
          </a:p>
          <a:p>
            <a:r>
              <a:rPr lang="en-US" sz="1200" kern="1200" dirty="0" smtClean="0">
                <a:solidFill>
                  <a:schemeClr val="tx1"/>
                </a:solidFill>
                <a:effectLst/>
                <a:latin typeface="+mn-lt"/>
                <a:ea typeface="ＭＳ Ｐゴシック" charset="-128"/>
                <a:cs typeface="ＭＳ Ｐゴシック" charset="-128"/>
              </a:rPr>
              <a:t>Given its targeting effectiveness and low costs, e-mail can be an outstanding marketing investment. According to the DMA, e-mail marketing produces the greatest return on investment of all direct marketing media.</a:t>
            </a:r>
          </a:p>
          <a:p>
            <a:r>
              <a:rPr lang="en-US" sz="1200" kern="1200" dirty="0" smtClean="0">
                <a:solidFill>
                  <a:schemeClr val="tx1"/>
                </a:solidFill>
                <a:effectLst/>
                <a:latin typeface="+mn-lt"/>
                <a:ea typeface="ＭＳ Ｐゴシック" charset="-128"/>
                <a:cs typeface="ＭＳ Ｐゴシック" charset="-128"/>
              </a:rPr>
              <a:t>See “Internet 2011 in Numbers,” </a:t>
            </a:r>
            <a:r>
              <a:rPr lang="en-US" sz="1200" i="1" kern="1200" dirty="0" smtClean="0">
                <a:solidFill>
                  <a:schemeClr val="tx1"/>
                </a:solidFill>
                <a:effectLst/>
                <a:latin typeface="+mn-lt"/>
                <a:ea typeface="ＭＳ Ｐゴシック" charset="-128"/>
                <a:cs typeface="ＭＳ Ｐゴシック" charset="-128"/>
              </a:rPr>
              <a:t>Pingdom, </a:t>
            </a:r>
            <a:r>
              <a:rPr lang="en-US" sz="1200" kern="1200" dirty="0" smtClean="0">
                <a:solidFill>
                  <a:schemeClr val="tx1"/>
                </a:solidFill>
                <a:effectLst/>
                <a:latin typeface="+mn-lt"/>
                <a:ea typeface="ＭＳ Ｐゴシック" charset="-128"/>
                <a:cs typeface="ＭＳ Ｐゴシック" charset="-128"/>
              </a:rPr>
              <a:t>January 17, 2012, http://royal.pingdom.com/2012/01/17/internet-2011-in-numbers; Ken Magill, “Email Remains ROI King; Net Marketing Set to Overtake DM, Says DMA,” </a:t>
            </a:r>
            <a:r>
              <a:rPr lang="en-US" sz="1200" i="1" kern="1200" dirty="0" smtClean="0">
                <a:solidFill>
                  <a:schemeClr val="tx1"/>
                </a:solidFill>
                <a:effectLst/>
                <a:latin typeface="+mn-lt"/>
                <a:ea typeface="ＭＳ Ｐゴシック" charset="-128"/>
                <a:cs typeface="ＭＳ Ｐゴシック" charset="-128"/>
              </a:rPr>
              <a:t>The Magill Report, </a:t>
            </a:r>
            <a:r>
              <a:rPr lang="en-US" sz="1200" kern="1200" dirty="0" smtClean="0">
                <a:solidFill>
                  <a:schemeClr val="tx1"/>
                </a:solidFill>
                <a:effectLst/>
                <a:latin typeface="+mn-lt"/>
                <a:ea typeface="ＭＳ Ｐゴシック" charset="-128"/>
                <a:cs typeface="ＭＳ Ｐゴシック" charset="-128"/>
              </a:rPr>
              <a:t>October 4, 2011, www.magillreport.com/Email-Remains-ROI-King-Net-Marketing-Set-to-Overtake-DM/; and “Marketers Use Growing Number of Tools to Spur Website Engagement,” </a:t>
            </a:r>
            <a:r>
              <a:rPr lang="en-US" sz="1200" i="1" kern="1200" dirty="0" smtClean="0">
                <a:solidFill>
                  <a:schemeClr val="tx1"/>
                </a:solidFill>
                <a:effectLst/>
                <a:latin typeface="+mn-lt"/>
                <a:ea typeface="ＭＳ Ｐゴシック" charset="-128"/>
                <a:cs typeface="ＭＳ Ｐゴシック" charset="-128"/>
              </a:rPr>
              <a:t>eMarketer</a:t>
            </a:r>
            <a:r>
              <a:rPr lang="en-US" sz="1200" kern="1200" dirty="0" smtClean="0">
                <a:solidFill>
                  <a:schemeClr val="tx1"/>
                </a:solidFill>
                <a:effectLst/>
                <a:latin typeface="+mn-lt"/>
                <a:ea typeface="ＭＳ Ｐゴシック" charset="-128"/>
                <a:cs typeface="ＭＳ Ｐゴシック" charset="-128"/>
              </a:rPr>
              <a:t>, May 11, 2012, www.emarketer.com/Article.aspx?R=1009040.</a:t>
            </a:r>
          </a:p>
          <a:p>
            <a:r>
              <a:rPr lang="en-US" sz="1200" kern="1200" dirty="0" smtClean="0">
                <a:solidFill>
                  <a:schemeClr val="tx1"/>
                </a:solidFill>
                <a:effectLst/>
                <a:latin typeface="+mn-lt"/>
                <a:ea typeface="ＭＳ Ｐゴシック" charset="-128"/>
                <a:cs typeface="ＭＳ Ｐゴシック" charset="-128"/>
              </a:rPr>
              <a:t>Elizabeth A. Sullivan, “Targeting to the Extreme,” </a:t>
            </a:r>
            <a:r>
              <a:rPr lang="en-US" sz="1200" i="1" kern="1200" dirty="0" smtClean="0">
                <a:solidFill>
                  <a:schemeClr val="tx1"/>
                </a:solidFill>
                <a:effectLst/>
                <a:latin typeface="+mn-lt"/>
                <a:ea typeface="ＭＳ Ｐゴシック" charset="-128"/>
                <a:cs typeface="ＭＳ Ｐゴシック" charset="-128"/>
              </a:rPr>
              <a:t>Marketing News</a:t>
            </a:r>
            <a:r>
              <a:rPr lang="en-US" sz="1200" kern="1200" dirty="0" smtClean="0">
                <a:solidFill>
                  <a:schemeClr val="tx1"/>
                </a:solidFill>
                <a:effectLst/>
                <a:latin typeface="+mn-lt"/>
                <a:ea typeface="ＭＳ Ｐゴシック" charset="-128"/>
                <a:cs typeface="ＭＳ Ｐゴシック" charset="-128"/>
              </a:rPr>
              <a:t>, June 15, 2010, pp. 17–19.</a:t>
            </a:r>
          </a:p>
          <a:p>
            <a:r>
              <a:rPr lang="en-US" sz="1200" kern="1200" dirty="0" smtClean="0">
                <a:solidFill>
                  <a:schemeClr val="tx1"/>
                </a:solidFill>
                <a:effectLst/>
                <a:latin typeface="+mn-lt"/>
                <a:ea typeface="ＭＳ Ｐゴシック" charset="-128"/>
                <a:cs typeface="ＭＳ Ｐゴシック" charset="-128"/>
              </a:rPr>
              <a:t>Symantec, </a:t>
            </a:r>
            <a:r>
              <a:rPr lang="en-US" sz="1200" i="1" kern="1200" dirty="0" smtClean="0">
                <a:solidFill>
                  <a:schemeClr val="tx1"/>
                </a:solidFill>
                <a:effectLst/>
                <a:latin typeface="+mn-lt"/>
                <a:ea typeface="ＭＳ Ｐゴシック" charset="-128"/>
                <a:cs typeface="ＭＳ Ｐゴシック" charset="-128"/>
              </a:rPr>
              <a:t>The State of Spam and Phishing: Home of the Monthly Report— February 2012</a:t>
            </a:r>
            <a:r>
              <a:rPr lang="en-US" sz="1200" kern="1200" dirty="0" smtClean="0">
                <a:solidFill>
                  <a:schemeClr val="tx1"/>
                </a:solidFill>
                <a:effectLst/>
                <a:latin typeface="+mn-lt"/>
                <a:ea typeface="ＭＳ Ｐゴシック" charset="-128"/>
                <a:cs typeface="ＭＳ Ｐゴシック" charset="-128"/>
              </a:rPr>
              <a:t>, accessed at http://go.symantec.com/spam_report/.</a:t>
            </a:r>
          </a:p>
          <a:p>
            <a:r>
              <a:rPr lang="en-US" sz="1200" kern="1200" dirty="0" smtClean="0">
                <a:solidFill>
                  <a:schemeClr val="tx1"/>
                </a:solidFill>
                <a:effectLst/>
                <a:latin typeface="+mn-lt"/>
                <a:ea typeface="ＭＳ Ｐゴシック" charset="-128"/>
                <a:cs typeface="ＭＳ Ｐゴシック" charset="-128"/>
              </a:rPr>
              <a:t>Mark Brownlow, “Why Do Emasil Marketing?” </a:t>
            </a:r>
            <a:r>
              <a:rPr lang="en-US" sz="1200" i="1" kern="1200" dirty="0" smtClean="0">
                <a:solidFill>
                  <a:schemeClr val="tx1"/>
                </a:solidFill>
                <a:effectLst/>
                <a:latin typeface="+mn-lt"/>
                <a:ea typeface="ＭＳ Ｐゴシック" charset="-128"/>
                <a:cs typeface="ＭＳ Ｐゴシック" charset="-128"/>
              </a:rPr>
              <a:t>Email Marketing Reports,</a:t>
            </a:r>
            <a:r>
              <a:rPr lang="en-US" sz="1200" kern="1200" dirty="0" smtClean="0">
                <a:solidFill>
                  <a:schemeClr val="tx1"/>
                </a:solidFill>
                <a:effectLst/>
                <a:latin typeface="+mn-lt"/>
                <a:ea typeface="ＭＳ Ｐゴシック" charset="-128"/>
                <a:cs typeface="ＭＳ Ｐゴシック" charset="-128"/>
              </a:rPr>
              <a:t> November 2011, www.email-marketing-reports.com/basics/why.htm; and Carroll Trosclair, “Direct Marketing, Advertising and ROI: Commercial E-Mail Delivers Highest DM Return on Investment,” </a:t>
            </a:r>
            <a:r>
              <a:rPr lang="en-US" sz="1200" i="1" kern="1200" dirty="0" smtClean="0">
                <a:solidFill>
                  <a:schemeClr val="tx1"/>
                </a:solidFill>
                <a:effectLst/>
                <a:latin typeface="+mn-lt"/>
                <a:ea typeface="ＭＳ Ｐゴシック" charset="-128"/>
                <a:cs typeface="ＭＳ Ｐゴシック" charset="-128"/>
              </a:rPr>
              <a:t>Suite101.com</a:t>
            </a:r>
            <a:r>
              <a:rPr lang="en-US" sz="1200" kern="1200" dirty="0" smtClean="0">
                <a:solidFill>
                  <a:schemeClr val="tx1"/>
                </a:solidFill>
                <a:effectLst/>
                <a:latin typeface="+mn-lt"/>
                <a:ea typeface="ＭＳ Ｐゴシック" charset="-128"/>
                <a:cs typeface="ＭＳ Ｐゴシック" charset="-128"/>
              </a:rPr>
              <a:t>, April 2, 2010, http://advertising.suite101.com/article.cfm/direct-marketing-advertising-and-roi. For examples of outstanding e-mail marketing campaigns, see “MarketingSherpa Email Awards 2012,” </a:t>
            </a:r>
            <a:r>
              <a:rPr lang="en-US" sz="1200" i="1" kern="1200" dirty="0" smtClean="0">
                <a:solidFill>
                  <a:schemeClr val="tx1"/>
                </a:solidFill>
                <a:effectLst/>
                <a:latin typeface="+mn-lt"/>
                <a:ea typeface="ＭＳ Ｐゴシック" charset="-128"/>
                <a:cs typeface="ＭＳ Ｐゴシック" charset="-128"/>
              </a:rPr>
              <a:t>MarketingSherpa,</a:t>
            </a:r>
            <a:r>
              <a:rPr lang="en-US" sz="1200" kern="1200" dirty="0" smtClean="0">
                <a:solidFill>
                  <a:schemeClr val="tx1"/>
                </a:solidFill>
                <a:effectLst/>
                <a:latin typeface="+mn-lt"/>
                <a:ea typeface="ＭＳ Ｐゴシック" charset="-128"/>
                <a:cs typeface="ＭＳ Ｐゴシック" charset="-128"/>
              </a:rPr>
              <a:t> www.marketingsherpa.com/data/members/special-reports/OPEN-SR-10-Email-Awards-2012.pdf.</a:t>
            </a:r>
          </a:p>
        </p:txBody>
      </p:sp>
      <p:sp>
        <p:nvSpPr>
          <p:cNvPr id="80900" name="Slide Number Placeholder 3"/>
          <p:cNvSpPr>
            <a:spLocks noGrp="1"/>
          </p:cNvSpPr>
          <p:nvPr>
            <p:ph type="sldNum" sz="quarter" idx="5"/>
          </p:nvPr>
        </p:nvSpPr>
        <p:spPr bwMode="auto">
          <a:noFill/>
          <a:ln>
            <a:miter lim="800000"/>
            <a:headEnd/>
            <a:tailEnd/>
          </a:ln>
        </p:spPr>
        <p:txBody>
          <a:bodyPr/>
          <a:lstStyle/>
          <a:p>
            <a:fld id="{44697244-23C7-4161-B50B-BC3E685A914C}" type="slidenum">
              <a:rPr lang="en-US"/>
              <a:pPr/>
              <a:t>23</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Using Mobile Marketing</a:t>
            </a:r>
          </a:p>
          <a:p>
            <a:r>
              <a:rPr lang="en-US" sz="1200" b="1" kern="1200" dirty="0" smtClean="0">
                <a:solidFill>
                  <a:schemeClr val="tx1"/>
                </a:solidFill>
                <a:effectLst/>
                <a:latin typeface="+mn-lt"/>
                <a:ea typeface="ＭＳ Ｐゴシック" charset="-128"/>
                <a:cs typeface="ＭＳ Ｐゴシック" charset="-128"/>
              </a:rPr>
              <a:t>Mobile marketing</a:t>
            </a:r>
            <a:r>
              <a:rPr lang="en-US" sz="1200" kern="1200" dirty="0" smtClean="0">
                <a:solidFill>
                  <a:schemeClr val="tx1"/>
                </a:solidFill>
                <a:effectLst/>
                <a:latin typeface="+mn-lt"/>
                <a:ea typeface="ＭＳ Ｐゴシック" charset="-128"/>
                <a:cs typeface="ＭＳ Ｐゴシック" charset="-128"/>
              </a:rPr>
              <a:t> features marketing messages and promotions delivered to on-the-go consumers through their mobile devices. Marketers use mobile marketing to reach and interact with customers anywhere, anytime during the buying and relationship-building processes. The widespread adoption of mobile devices and the surge in mobile Web traffic have made mobile marketing a must for most brands.</a:t>
            </a:r>
          </a:p>
          <a:p>
            <a:r>
              <a:rPr lang="en-US" sz="1200" kern="1200" dirty="0" smtClean="0">
                <a:solidFill>
                  <a:schemeClr val="tx1"/>
                </a:solidFill>
                <a:effectLst/>
                <a:latin typeface="+mn-lt"/>
                <a:ea typeface="ＭＳ Ｐゴシック" charset="-128"/>
                <a:cs typeface="ＭＳ Ｐゴシック" charset="-128"/>
              </a:rPr>
              <a:t>With the recent proliferation of mobile phones, smartphone devices, and tablets, more than 96 percent of U.S. households own some sort of mobile device. Nearly one-third of U.S. households are currently mobile-only households; this means they have no landline and instead depend on mobile devices to make and receive all calls. Furthermore, nearly 85 million people in the United States own a smartphone device, and about 35 percent of smartphone users use it to access the mobile Internet. They not only browse the mobile Internet but are also avid mobile app users. The mobile apps market has exploded: The Apple App Store offers more than 500,000 iPhone apps plus another 200,000 iPad apps. Android Market offers more than 150,000 apps.</a:t>
            </a:r>
          </a:p>
          <a:p>
            <a:r>
              <a:rPr lang="en-US" sz="1200" kern="1200" dirty="0" smtClean="0">
                <a:solidFill>
                  <a:schemeClr val="tx1"/>
                </a:solidFill>
                <a:effectLst/>
                <a:latin typeface="+mn-lt"/>
                <a:ea typeface="ＭＳ Ｐゴシック" charset="-128"/>
                <a:cs typeface="ＭＳ Ｐゴシック" charset="-128"/>
              </a:rPr>
              <a:t>A recent study estimates that mobile advertising spending in the United States will surge from $1.45 billion in 2011 to $2.55 billion by 2014. Almost every major marketer—from Pepsi and Nordstrom to nonprofits such as the ASPCA to the local bank or supermarket—are now integrating mobile platforms into their direct marketing. Forty-two percent of mobile users currently click on a mobile ad at least once a week. </a:t>
            </a:r>
          </a:p>
          <a:p>
            <a:r>
              <a:rPr lang="en-US" sz="1200" kern="1200" dirty="0" smtClean="0">
                <a:solidFill>
                  <a:schemeClr val="tx1"/>
                </a:solidFill>
                <a:effectLst/>
                <a:latin typeface="+mn-lt"/>
                <a:ea typeface="ＭＳ Ｐゴシック" charset="-128"/>
                <a:cs typeface="ＭＳ Ｐゴシック" charset="-128"/>
              </a:rPr>
              <a:t>A mobile marketing campaign might involve placing search ads, display ads, or videos on relevant mobile Internet sites and online communities such as Facebook or YouTube. Mobile search ads account for almost half of all mobile ad spending; mobile banner and display ads account for another one-third of spending. Mobile marketing gives brands an opportunity to engage consumers by providing immediate information, incentives, and choices at the moment they are expressing an interest or when they are in a position to make a buying choice. “Mobile ads aim for ‘of-the-moment’ targeting, anywhere and everywhere,” says one expert, whether it’s at the time of a mobile search or in a store during the purchase decision. </a:t>
            </a:r>
          </a:p>
          <a:p>
            <a:r>
              <a:rPr lang="en-US" sz="1200" kern="1200" dirty="0" smtClean="0">
                <a:solidFill>
                  <a:schemeClr val="tx1"/>
                </a:solidFill>
                <a:effectLst/>
                <a:latin typeface="+mn-lt"/>
                <a:ea typeface="ＭＳ Ｐゴシック" charset="-128"/>
                <a:cs typeface="ＭＳ Ｐゴシック" charset="-128"/>
              </a:rPr>
              <a:t>Today’s rich media mobile ads can create substantial impact and involvement. For example, HBO ran engaging mobile ads for the season premiere of its </a:t>
            </a:r>
            <a:r>
              <a:rPr lang="en-US" sz="1200" i="1" kern="1200" dirty="0" smtClean="0">
                <a:solidFill>
                  <a:schemeClr val="tx1"/>
                </a:solidFill>
                <a:effectLst/>
                <a:latin typeface="+mn-lt"/>
                <a:ea typeface="ＭＳ Ｐゴシック" charset="-128"/>
                <a:cs typeface="ＭＳ Ｐゴシック" charset="-128"/>
              </a:rPr>
              <a:t>True Blood</a:t>
            </a:r>
            <a:r>
              <a:rPr lang="en-US" sz="1200" kern="1200" dirty="0" smtClean="0">
                <a:solidFill>
                  <a:schemeClr val="tx1"/>
                </a:solidFill>
                <a:effectLst/>
                <a:latin typeface="+mn-lt"/>
                <a:ea typeface="ＭＳ Ｐゴシック" charset="-128"/>
                <a:cs typeface="ＭＳ Ｐゴシック" charset="-128"/>
              </a:rPr>
              <a:t> series: </a:t>
            </a:r>
          </a:p>
          <a:p>
            <a:r>
              <a:rPr lang="en-US" sz="1200" kern="1200" dirty="0" smtClean="0">
                <a:solidFill>
                  <a:schemeClr val="tx1"/>
                </a:solidFill>
                <a:effectLst/>
                <a:latin typeface="+mn-lt"/>
                <a:ea typeface="ＭＳ Ｐゴシック" charset="-128"/>
                <a:cs typeface="ＭＳ Ｐゴシック" charset="-128"/>
              </a:rPr>
              <a:t>&lt;ex17.16&gt;</a:t>
            </a:r>
          </a:p>
          <a:p>
            <a:r>
              <a:rPr lang="en-US" sz="1200" kern="1200" dirty="0" smtClean="0">
                <a:solidFill>
                  <a:schemeClr val="tx1"/>
                </a:solidFill>
                <a:effectLst/>
                <a:latin typeface="+mn-lt"/>
                <a:ea typeface="ＭＳ Ｐゴシック" charset="-128"/>
                <a:cs typeface="ＭＳ Ｐゴシック" charset="-128"/>
              </a:rPr>
              <a:t>Imagine browsing through the Flixter app looking for a movie or browsing the </a:t>
            </a:r>
            <a:r>
              <a:rPr lang="en-US" sz="1200" i="1" kern="1200" dirty="0" smtClean="0">
                <a:solidFill>
                  <a:schemeClr val="tx1"/>
                </a:solidFill>
                <a:effectLst/>
                <a:latin typeface="+mn-lt"/>
                <a:ea typeface="ＭＳ Ｐゴシック" charset="-128"/>
                <a:cs typeface="ＭＳ Ｐゴシック" charset="-128"/>
              </a:rPr>
              <a:t>Variety</a:t>
            </a:r>
            <a:r>
              <a:rPr lang="en-US" sz="1200" kern="1200" dirty="0" smtClean="0">
                <a:solidFill>
                  <a:schemeClr val="tx1"/>
                </a:solidFill>
                <a:effectLst/>
                <a:latin typeface="+mn-lt"/>
                <a:ea typeface="ＭＳ Ｐゴシック" charset="-128"/>
                <a:cs typeface="ＭＳ Ｐゴシック" charset="-128"/>
              </a:rPr>
              <a:t> app, and the first touch of the screen turns into a bloody fingerprint. Touch again and get another fingerprint, then the blood pours down and takes over the screen and the activation pops up, a tap-to-watch-trailer call-to-action screen with a banner ad at the bottom. HBO’s </a:t>
            </a:r>
            <a:r>
              <a:rPr lang="en-US" sz="1200" i="1" kern="1200" dirty="0" smtClean="0">
                <a:solidFill>
                  <a:schemeClr val="tx1"/>
                </a:solidFill>
                <a:effectLst/>
                <a:latin typeface="+mn-lt"/>
                <a:ea typeface="ＭＳ Ｐゴシック" charset="-128"/>
                <a:cs typeface="ＭＳ Ｐゴシック" charset="-128"/>
              </a:rPr>
              <a:t>True Blood</a:t>
            </a:r>
            <a:r>
              <a:rPr lang="en-US" sz="1200" kern="1200" dirty="0" smtClean="0">
                <a:solidFill>
                  <a:schemeClr val="tx1"/>
                </a:solidFill>
                <a:effectLst/>
                <a:latin typeface="+mn-lt"/>
                <a:ea typeface="ＭＳ Ｐゴシック" charset="-128"/>
                <a:cs typeface="ＭＳ Ｐゴシック" charset="-128"/>
              </a:rPr>
              <a:t> mobile ad campaign sent chills down consumers’ spines and increased viewership 38 percent; 5.1 million viewers tuned in to view the season premiere. </a:t>
            </a:r>
          </a:p>
          <a:p>
            <a:r>
              <a:rPr lang="en-US" sz="1200" kern="1200" dirty="0" smtClean="0">
                <a:solidFill>
                  <a:schemeClr val="tx1"/>
                </a:solidFill>
                <a:effectLst/>
                <a:latin typeface="+mn-lt"/>
                <a:ea typeface="ＭＳ Ｐゴシック" charset="-128"/>
                <a:cs typeface="ＭＳ Ｐゴシック" charset="-128"/>
              </a:rPr>
              <a:t>A mobile marketing effort might also involve texting promotions to consumers—anything from retailer announcements of discounts, brand coupons, and gift suggestions to mobile games and contests. Many marketers have also created their own mobile online sites, optimized for specific phones and mobile service providers. Others have created useful or entertaining mobile apps to engage customers with their brands and help them shop (see Real Marketing 17.2). For example, Clorox offers a myStain app that targets young moms with useful on-the-go stain removal solutions. Schwab offers “Schwab to Go,” a mobile app that lets customers get up-to-the-minute investment news, monitor their accounts, and make trades at any time from any location. Starbucks’ mobile app lets customers use their phones as a Starbucks card to make fast and easy purchases. And Nike gained unprecedented direct access to runners with a Nike+ GPS mobile app for real-time tracking of runs and bike rides.</a:t>
            </a:r>
          </a:p>
          <a:p>
            <a:r>
              <a:rPr lang="en-US" sz="1200" kern="1200" dirty="0" smtClean="0">
                <a:solidFill>
                  <a:schemeClr val="tx1"/>
                </a:solidFill>
                <a:effectLst/>
                <a:latin typeface="+mn-lt"/>
                <a:ea typeface="ＭＳ Ｐゴシック" charset="-128"/>
                <a:cs typeface="ＭＳ Ｐゴシック" charset="-128"/>
              </a:rPr>
              <a:t>&lt;insert ex17.17 inside Real Marketing 17.2&gt;</a:t>
            </a:r>
          </a:p>
          <a:p>
            <a:r>
              <a:rPr lang="en-US" sz="1200" kern="1200" dirty="0" smtClean="0">
                <a:solidFill>
                  <a:schemeClr val="tx1"/>
                </a:solidFill>
                <a:effectLst/>
                <a:latin typeface="+mn-lt"/>
                <a:ea typeface="ＭＳ Ｐゴシック" charset="-128"/>
                <a:cs typeface="ＭＳ Ｐゴシック" charset="-128"/>
              </a:rPr>
              <a:t>As with other forms of direct marketing, however, companies must use mobile marketing responsibly or risk angering already ad-weary consumers. “If you were interrupted every two minutes by advertising, not many people want that,” says a mobile marketing expert. “The industry needs to work out smart and clever ways to engage people on mobiles.” The key is to provide genuinely useful information and offers that will make consumers want to opt in or call in. </a:t>
            </a:r>
          </a:p>
          <a:p>
            <a:r>
              <a:rPr lang="en-US" sz="1200" kern="1200" dirty="0" smtClean="0">
                <a:solidFill>
                  <a:schemeClr val="tx1"/>
                </a:solidFill>
                <a:effectLst/>
                <a:latin typeface="+mn-lt"/>
                <a:ea typeface="ＭＳ Ｐゴシック" charset="-128"/>
                <a:cs typeface="ＭＳ Ｐゴシック" charset="-128"/>
              </a:rPr>
              <a:t>In all, online marketing continues to offer both great promise and many challenges for the future. Its most ardent apostles still envision a time when the Internet and online marketing will replace magazines, newspapers, and even stores as sources for information and buying. Most marketers, however, hold a more realistic view. To be sure, online marketing has become a successful business model for some companies—Internet firms such as Amazon.com, Facebook, and Google, as well as direct marketing companies such as GEICO and Netflix. However, for most companies, online marketing will remain just one important approach to the marketplace that works alongside other approaches in a fully integrated marketing mix.</a:t>
            </a:r>
          </a:p>
          <a:p>
            <a:r>
              <a:rPr lang="en-US" sz="1200" kern="1200" dirty="0" smtClean="0">
                <a:solidFill>
                  <a:schemeClr val="tx1"/>
                </a:solidFill>
                <a:effectLst/>
                <a:latin typeface="+mn-lt"/>
                <a:ea typeface="ＭＳ Ｐゴシック" charset="-128"/>
                <a:cs typeface="ＭＳ Ｐゴシック" charset="-128"/>
              </a:rPr>
              <a:t>Facts in this paragraph are from Joe McKendrick, “One-Third of U.S. Households Chuck Landlines; Now Use Mobile Only,” </a:t>
            </a:r>
            <a:r>
              <a:rPr lang="en-US" sz="1200" i="1" kern="1200" dirty="0" smtClean="0">
                <a:solidFill>
                  <a:schemeClr val="tx1"/>
                </a:solidFill>
                <a:effectLst/>
                <a:latin typeface="+mn-lt"/>
                <a:ea typeface="ＭＳ Ｐゴシック" charset="-128"/>
                <a:cs typeface="ＭＳ Ｐゴシック" charset="-128"/>
              </a:rPr>
              <a:t>SmartPlanet,</a:t>
            </a:r>
            <a:r>
              <a:rPr lang="en-US" sz="1200" kern="1200" dirty="0" smtClean="0">
                <a:solidFill>
                  <a:schemeClr val="tx1"/>
                </a:solidFill>
                <a:effectLst/>
                <a:latin typeface="+mn-lt"/>
                <a:ea typeface="ＭＳ Ｐゴシック" charset="-128"/>
                <a:cs typeface="ＭＳ Ｐゴシック" charset="-128"/>
              </a:rPr>
              <a:t> December 21, 2011, www.smartplanet.com/blog/business-brains/one-third-of-us-households-chuck-landlines-now-use-mobile-only/20746; Kunur Patel, “When Placing Advertising, Don’t Underrate the Value of Mobile,” </a:t>
            </a:r>
            <a:r>
              <a:rPr lang="en-US" sz="1200" i="1" kern="1200" dirty="0" smtClean="0">
                <a:solidFill>
                  <a:schemeClr val="tx1"/>
                </a:solidFill>
                <a:effectLst/>
                <a:latin typeface="+mn-lt"/>
                <a:ea typeface="ＭＳ Ｐゴシック" charset="-128"/>
                <a:cs typeface="ＭＳ Ｐゴシック" charset="-128"/>
              </a:rPr>
              <a:t>Advertising Age,</a:t>
            </a:r>
            <a:r>
              <a:rPr lang="en-US" sz="1200" kern="1200" dirty="0" smtClean="0">
                <a:solidFill>
                  <a:schemeClr val="tx1"/>
                </a:solidFill>
                <a:effectLst/>
                <a:latin typeface="+mn-lt"/>
                <a:ea typeface="ＭＳ Ｐゴシック" charset="-128"/>
                <a:cs typeface="ＭＳ Ｐゴシック" charset="-128"/>
              </a:rPr>
              <a:t> November 7, 2011, p. 38; and www.apple.com/ipad/from-the-app-store/, www.apple.com/iphone/apps-for-iphone/, and https://play.google.com/store/apps/details?id=com.google.android.finsky&amp;hl=en , accessed October 2012.</a:t>
            </a:r>
          </a:p>
          <a:p>
            <a:r>
              <a:rPr lang="en-US" sz="1200" kern="1200" dirty="0" smtClean="0">
                <a:solidFill>
                  <a:schemeClr val="tx1"/>
                </a:solidFill>
                <a:effectLst/>
                <a:latin typeface="+mn-lt"/>
                <a:ea typeface="ＭＳ Ｐゴシック" charset="-128"/>
                <a:cs typeface="ＭＳ Ｐゴシック" charset="-128"/>
              </a:rPr>
              <a:t>“New Forecast: US Mobile Ad Spending Soars Past Expectations,” January 25, 2012, http://www.emarketer.com/PressRelease.aspx?R=1008798,;  “Global Mobile Statistics 2012,” </a:t>
            </a:r>
            <a:r>
              <a:rPr lang="en-US" sz="1200" i="1" kern="1200" dirty="0" smtClean="0">
                <a:solidFill>
                  <a:schemeClr val="tx1"/>
                </a:solidFill>
                <a:effectLst/>
                <a:latin typeface="+mn-lt"/>
                <a:ea typeface="ＭＳ Ｐゴシック" charset="-128"/>
                <a:cs typeface="ＭＳ Ｐゴシック" charset="-128"/>
              </a:rPr>
              <a:t>mobiThinking</a:t>
            </a:r>
            <a:r>
              <a:rPr lang="en-US" sz="1200" kern="1200" dirty="0" smtClean="0">
                <a:solidFill>
                  <a:schemeClr val="tx1"/>
                </a:solidFill>
                <a:effectLst/>
                <a:latin typeface="+mn-lt"/>
                <a:ea typeface="ＭＳ Ｐゴシック" charset="-128"/>
                <a:cs typeface="ＭＳ Ｐゴシック" charset="-128"/>
              </a:rPr>
              <a:t>, February 2012, http://mobithinking.com/mobile-marketing-tools/latest-mobile-stats.</a:t>
            </a:r>
          </a:p>
          <a:p>
            <a:r>
              <a:rPr lang="en-US" sz="1200" kern="1200" dirty="0" smtClean="0">
                <a:solidFill>
                  <a:schemeClr val="tx1"/>
                </a:solidFill>
                <a:effectLst/>
                <a:latin typeface="+mn-lt"/>
                <a:ea typeface="ＭＳ Ｐゴシック" charset="-128"/>
                <a:cs typeface="ＭＳ Ｐゴシック" charset="-128"/>
              </a:rPr>
              <a:t>See “Location, Location, Location,” </a:t>
            </a:r>
            <a:r>
              <a:rPr lang="en-US" sz="1200" i="1" kern="1200" dirty="0" smtClean="0">
                <a:solidFill>
                  <a:schemeClr val="tx1"/>
                </a:solidFill>
                <a:effectLst/>
                <a:latin typeface="+mn-lt"/>
                <a:ea typeface="ＭＳ Ｐゴシック" charset="-128"/>
                <a:cs typeface="ＭＳ Ｐゴシック" charset="-128"/>
              </a:rPr>
              <a:t>Adweek,</a:t>
            </a:r>
            <a:r>
              <a:rPr lang="en-US" sz="1200" kern="1200" dirty="0" smtClean="0">
                <a:solidFill>
                  <a:schemeClr val="tx1"/>
                </a:solidFill>
                <a:effectLst/>
                <a:latin typeface="+mn-lt"/>
                <a:ea typeface="ＭＳ Ｐゴシック" charset="-128"/>
                <a:cs typeface="ＭＳ Ｐゴシック" charset="-128"/>
              </a:rPr>
              <a:t> February 13, 2012, pp. M9-M11.</a:t>
            </a:r>
          </a:p>
          <a:p>
            <a:r>
              <a:rPr lang="en-US" sz="1200" kern="1200" dirty="0" smtClean="0">
                <a:solidFill>
                  <a:schemeClr val="tx1"/>
                </a:solidFill>
                <a:effectLst/>
                <a:latin typeface="+mn-lt"/>
                <a:ea typeface="ＭＳ Ｐゴシック" charset="-128"/>
                <a:cs typeface="ＭＳ Ｐゴシック" charset="-128"/>
              </a:rPr>
              <a:t>Adapted from Giselle Tsirulnik, “Most Impressive Mobile Advertising Campaigns in 2010,” December 29, 2010, www.mobilemarketer.com/cms/news/advertising/8617.html.</a:t>
            </a:r>
            <a:endParaRPr lang="en-US" sz="1200" kern="1200" dirty="0">
              <a:solidFill>
                <a:schemeClr val="tx1"/>
              </a:solidFill>
              <a:effectLst/>
              <a:latin typeface="+mn-lt"/>
              <a:ea typeface="ＭＳ Ｐゴシック" charset="-128"/>
              <a:cs typeface="ＭＳ Ｐゴシック" charset="-128"/>
            </a:endParaRPr>
          </a:p>
        </p:txBody>
      </p:sp>
      <p:sp>
        <p:nvSpPr>
          <p:cNvPr id="39940" name="Slide Number Placeholder 3"/>
          <p:cNvSpPr>
            <a:spLocks noGrp="1"/>
          </p:cNvSpPr>
          <p:nvPr>
            <p:ph type="sldNum" sz="quarter" idx="5"/>
          </p:nvPr>
        </p:nvSpPr>
        <p:spPr bwMode="auto">
          <a:noFill/>
          <a:ln>
            <a:miter lim="800000"/>
            <a:headEnd/>
            <a:tailEnd/>
          </a:ln>
        </p:spPr>
        <p:txBody>
          <a:bodyPr/>
          <a:lstStyle/>
          <a:p>
            <a:fld id="{B3E77026-896D-4A56-BBB8-BC2CB0A9907C}" type="slidenum">
              <a:rPr lang="en-US"/>
              <a:pPr/>
              <a:t>25</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Irritation, Unfairness, Deception, and Fraud</a:t>
            </a:r>
          </a:p>
          <a:p>
            <a:r>
              <a:rPr lang="en-US" sz="1200" kern="1200" dirty="0" smtClean="0">
                <a:solidFill>
                  <a:schemeClr val="tx1"/>
                </a:solidFill>
                <a:effectLst/>
                <a:latin typeface="+mn-lt"/>
                <a:ea typeface="ＭＳ Ｐゴシック" charset="-128"/>
                <a:cs typeface="ＭＳ Ｐゴシック" charset="-128"/>
              </a:rPr>
              <a:t>Direct marketing excesses sometimes annoy or offend consumers. For example, most of us dislike direct-response TV commercials that are too loud, long, and insistent. Our mailboxes fill up with unwanted junk mail, our e-mailboxes bulge with unwanted spam, and our computer screens flash with unwanted display or pop-up ads.</a:t>
            </a:r>
          </a:p>
          <a:p>
            <a:r>
              <a:rPr lang="en-US" sz="1200" kern="1200" dirty="0" smtClean="0">
                <a:solidFill>
                  <a:schemeClr val="tx1"/>
                </a:solidFill>
                <a:effectLst/>
                <a:latin typeface="+mn-lt"/>
                <a:ea typeface="ＭＳ Ｐゴシック" charset="-128"/>
                <a:cs typeface="ＭＳ Ｐゴシック" charset="-128"/>
              </a:rPr>
              <a:t>Beyond irritating consumers, some direct marketers have been accused of taking unfair advantage of impulsive or less-sophisticated buyers. Television shopping channels and program-long infomercials targeting television-addicted shoppers seem to be the worst culprits. They feature smooth-talking hosts, elaborately staged demonstrations, claims of drastic price reductions, “while they last” time limitations, and unequaled ease of purchase to inflame buyers who have low sales resistance. Worse yet, so-called heat merchants design mailers and write copy intended to mislead buyers.</a:t>
            </a:r>
          </a:p>
          <a:p>
            <a:r>
              <a:rPr lang="en-US" sz="1200" kern="1200" dirty="0" smtClean="0">
                <a:solidFill>
                  <a:schemeClr val="tx1"/>
                </a:solidFill>
                <a:effectLst/>
                <a:latin typeface="+mn-lt"/>
                <a:ea typeface="ＭＳ Ｐゴシック" charset="-128"/>
                <a:cs typeface="ＭＳ Ｐゴシック" charset="-128"/>
              </a:rPr>
              <a:t>Fraudulent schemes, such as investment scams or phony collections for charity, have also multiplied in recent years. </a:t>
            </a:r>
            <a:r>
              <a:rPr lang="en-US" sz="1200" i="1" kern="1200" dirty="0" smtClean="0">
                <a:solidFill>
                  <a:schemeClr val="tx1"/>
                </a:solidFill>
                <a:effectLst/>
                <a:latin typeface="+mn-lt"/>
                <a:ea typeface="ＭＳ Ｐゴシック" charset="-128"/>
                <a:cs typeface="ＭＳ Ｐゴシック" charset="-128"/>
              </a:rPr>
              <a:t>Internet fraud</a:t>
            </a:r>
            <a:r>
              <a:rPr lang="en-US" sz="1200" kern="1200" dirty="0" smtClean="0">
                <a:solidFill>
                  <a:schemeClr val="tx1"/>
                </a:solidFill>
                <a:effectLst/>
                <a:latin typeface="+mn-lt"/>
                <a:ea typeface="ＭＳ Ｐゴシック" charset="-128"/>
                <a:cs typeface="ＭＳ Ｐゴシック" charset="-128"/>
              </a:rPr>
              <a:t>, including identity theft and financial scams, has become a serious problem. Last year alone, the FBI’s Internet Crime Complaint Center (IC3) received more than 314,000 complaints related to Internet fraud involving monetary loss.</a:t>
            </a:r>
          </a:p>
          <a:p>
            <a:r>
              <a:rPr lang="en-US" sz="1200" kern="1200" dirty="0" smtClean="0">
                <a:solidFill>
                  <a:schemeClr val="tx1"/>
                </a:solidFill>
                <a:effectLst/>
                <a:latin typeface="+mn-lt"/>
                <a:ea typeface="ＭＳ Ｐゴシック" charset="-128"/>
                <a:cs typeface="ＭＳ Ｐゴシック" charset="-128"/>
              </a:rPr>
              <a:t>&lt;ex17.18&gt;</a:t>
            </a:r>
          </a:p>
          <a:p>
            <a:r>
              <a:rPr lang="en-US" sz="1200" kern="1200" dirty="0" smtClean="0">
                <a:solidFill>
                  <a:schemeClr val="tx1"/>
                </a:solidFill>
                <a:effectLst/>
                <a:latin typeface="+mn-lt"/>
                <a:ea typeface="ＭＳ Ｐゴシック" charset="-128"/>
                <a:cs typeface="ＭＳ Ｐゴシック" charset="-128"/>
              </a:rPr>
              <a:t>One common form of Internet fraud is </a:t>
            </a:r>
            <a:r>
              <a:rPr lang="en-US" sz="1200" i="1" kern="1200" dirty="0" smtClean="0">
                <a:solidFill>
                  <a:schemeClr val="tx1"/>
                </a:solidFill>
                <a:effectLst/>
                <a:latin typeface="+mn-lt"/>
                <a:ea typeface="ＭＳ Ｐゴシック" charset="-128"/>
                <a:cs typeface="ＭＳ Ｐゴシック" charset="-128"/>
              </a:rPr>
              <a:t>phishing</a:t>
            </a:r>
            <a:r>
              <a:rPr lang="en-US" sz="1200" kern="1200" dirty="0" smtClean="0">
                <a:solidFill>
                  <a:schemeClr val="tx1"/>
                </a:solidFill>
                <a:effectLst/>
                <a:latin typeface="+mn-lt"/>
                <a:ea typeface="ＭＳ Ｐゴシック" charset="-128"/>
                <a:cs typeface="ＭＳ Ｐゴシック" charset="-128"/>
              </a:rPr>
              <a:t>, a type of identity theft that uses deceptive e‑mails and fraudulent online sites to fool users into divulging their personal data. For example, consumers may receive an e-mail, supposedly from their bank or credit card company, saying that their account’s security has been compromised. The sender asks them to log onto a provided Web address and confirm their account number, password, and perhaps even their social security number. If they follow the instructions, users are actually turning this sensitive information over to scam artists. Although many consumers are now aware of such schemes, phishing can be extremely costly to those caught in the net. It also damages the brand identities of legitimate online marketers who have worked to build user confidence in Web and e-mail transactions.</a:t>
            </a:r>
          </a:p>
          <a:p>
            <a:r>
              <a:rPr lang="en-US" sz="1200" kern="1200" dirty="0" smtClean="0">
                <a:solidFill>
                  <a:schemeClr val="tx1"/>
                </a:solidFill>
                <a:effectLst/>
                <a:latin typeface="+mn-lt"/>
                <a:ea typeface="ＭＳ Ｐゴシック" charset="-128"/>
                <a:cs typeface="ＭＳ Ｐゴシック" charset="-128"/>
              </a:rPr>
              <a:t>Many consumers also worry about </a:t>
            </a:r>
            <a:r>
              <a:rPr lang="en-US" sz="1200" i="1" kern="1200" dirty="0" smtClean="0">
                <a:solidFill>
                  <a:schemeClr val="tx1"/>
                </a:solidFill>
                <a:effectLst/>
                <a:latin typeface="+mn-lt"/>
                <a:ea typeface="ＭＳ Ｐゴシック" charset="-128"/>
                <a:cs typeface="ＭＳ Ｐゴシック" charset="-128"/>
              </a:rPr>
              <a:t>online security</a:t>
            </a:r>
            <a:r>
              <a:rPr lang="en-US" sz="1200" kern="1200" dirty="0" smtClean="0">
                <a:solidFill>
                  <a:schemeClr val="tx1"/>
                </a:solidFill>
                <a:effectLst/>
                <a:latin typeface="+mn-lt"/>
                <a:ea typeface="ＭＳ Ｐゴシック" charset="-128"/>
                <a:cs typeface="ＭＳ Ｐゴシック" charset="-128"/>
              </a:rPr>
              <a:t>. They fear that unscrupulous snoopers will eavesdrop on their online transactions, picking up personal information or intercepting credit and debit card numbers. Although online shopping has grown rapidly, one study showed that 59 percent of participants were still concerned about identity theft. Consumers are also concerned about contracting annoying or harmful viruses, spyware, and other malware (malicious software) while shopping on the Internet.</a:t>
            </a:r>
          </a:p>
          <a:p>
            <a:r>
              <a:rPr lang="en-US" sz="1200" kern="1200" dirty="0" smtClean="0">
                <a:solidFill>
                  <a:schemeClr val="tx1"/>
                </a:solidFill>
                <a:effectLst/>
                <a:latin typeface="+mn-lt"/>
                <a:ea typeface="ＭＳ Ｐゴシック" charset="-128"/>
                <a:cs typeface="ＭＳ Ｐゴシック" charset="-128"/>
              </a:rPr>
              <a:t>Another Internet marketing concern is that of </a:t>
            </a:r>
            <a:r>
              <a:rPr lang="en-US" sz="1200" i="1" kern="1200" dirty="0" smtClean="0">
                <a:solidFill>
                  <a:schemeClr val="tx1"/>
                </a:solidFill>
                <a:effectLst/>
                <a:latin typeface="+mn-lt"/>
                <a:ea typeface="ＭＳ Ｐゴシック" charset="-128"/>
                <a:cs typeface="ＭＳ Ｐゴシック" charset="-128"/>
              </a:rPr>
              <a:t>access by vulnerable or unauthorized groups</a:t>
            </a:r>
            <a:r>
              <a:rPr lang="en-US" sz="1200" kern="1200" dirty="0" smtClean="0">
                <a:solidFill>
                  <a:schemeClr val="tx1"/>
                </a:solidFill>
                <a:effectLst/>
                <a:latin typeface="+mn-lt"/>
                <a:ea typeface="ＭＳ Ｐゴシック" charset="-128"/>
                <a:cs typeface="ＭＳ Ｐゴシック" charset="-128"/>
              </a:rPr>
              <a:t>. For example, marketers of adult-oriented materials and sites have found it difficult to restrict access by minors. A survey by </a:t>
            </a:r>
            <a:r>
              <a:rPr lang="en-US" sz="1200" i="1" kern="1200" dirty="0" smtClean="0">
                <a:solidFill>
                  <a:schemeClr val="tx1"/>
                </a:solidFill>
                <a:effectLst/>
                <a:latin typeface="+mn-lt"/>
                <a:ea typeface="ＭＳ Ｐゴシック" charset="-128"/>
                <a:cs typeface="ＭＳ Ｐゴシック" charset="-128"/>
              </a:rPr>
              <a:t>Consumer Reports</a:t>
            </a:r>
            <a:r>
              <a:rPr lang="en-US" sz="1200" kern="1200" dirty="0" smtClean="0">
                <a:solidFill>
                  <a:schemeClr val="tx1"/>
                </a:solidFill>
                <a:effectLst/>
                <a:latin typeface="+mn-lt"/>
                <a:ea typeface="ＭＳ Ｐゴシック" charset="-128"/>
                <a:cs typeface="ＭＳ Ｐゴシック" charset="-128"/>
              </a:rPr>
              <a:t> found 5 million U.S. children under age 10 on Facebook, which supposedly allows no children under age 13 to have a profile. It found another 2.5 million 11- and 12-year-old Facebook subscribers. And it’s not just Facebook. Young users are logging onto social networks such as Formspring, </a:t>
            </a:r>
            <a:r>
              <a:rPr lang="en-US" sz="1200" u="none" strike="noStrike" kern="1200" dirty="0" smtClean="0">
                <a:solidFill>
                  <a:schemeClr val="tx1"/>
                </a:solidFill>
                <a:effectLst/>
                <a:latin typeface="+mn-lt"/>
                <a:ea typeface="ＭＳ Ｐゴシック" charset="-128"/>
                <a:cs typeface="ＭＳ Ｐゴシック" charset="-128"/>
                <a:hlinkClick r:id="rId3"/>
              </a:rPr>
              <a:t>tweeting</a:t>
            </a:r>
            <a:r>
              <a:rPr lang="en-US" sz="1200" kern="1200" dirty="0" smtClean="0">
                <a:solidFill>
                  <a:schemeClr val="tx1"/>
                </a:solidFill>
                <a:effectLst/>
                <a:latin typeface="+mn-lt"/>
                <a:ea typeface="ＭＳ Ｐゴシック" charset="-128"/>
                <a:cs typeface="ＭＳ Ｐゴシック" charset="-128"/>
              </a:rPr>
              <a:t> their location to the Web, and making friends out of strangers on Disney and other games sites. Concerned state and national lawmakers are currently debating bills that would help better protect children online. Unfortunately, this requires the development of technology solutions, and as Facebook puts it, “That’s not so easy.”</a:t>
            </a:r>
          </a:p>
          <a:p>
            <a:r>
              <a:rPr lang="en-US" sz="1200" kern="1200" dirty="0" smtClean="0">
                <a:solidFill>
                  <a:schemeClr val="tx1"/>
                </a:solidFill>
                <a:effectLst/>
                <a:latin typeface="+mn-lt"/>
                <a:ea typeface="ＭＳ Ｐゴシック" charset="-128"/>
                <a:cs typeface="ＭＳ Ｐゴシック" charset="-128"/>
              </a:rPr>
              <a:t>See Internet Crime Complaint Center, “IC3 2011 Annual Report on Internet Crime Released,” May10, 2012, http://www.ic3.gov/media/2012/120511.aspx.</a:t>
            </a:r>
          </a:p>
          <a:p>
            <a:r>
              <a:rPr lang="en-US" sz="1200" kern="1200" dirty="0" smtClean="0">
                <a:solidFill>
                  <a:schemeClr val="tx1"/>
                </a:solidFill>
                <a:effectLst/>
                <a:latin typeface="+mn-lt"/>
                <a:ea typeface="ＭＳ Ｐゴシック" charset="-128"/>
                <a:cs typeface="ＭＳ Ｐゴシック" charset="-128"/>
              </a:rPr>
              <a:t>See Molly Bernhart Walker, “America’s Less Concerned about Internet Security,” </a:t>
            </a:r>
            <a:r>
              <a:rPr lang="en-US" sz="1200" i="1" kern="1200" dirty="0" smtClean="0">
                <a:solidFill>
                  <a:schemeClr val="tx1"/>
                </a:solidFill>
                <a:effectLst/>
                <a:latin typeface="+mn-lt"/>
                <a:ea typeface="ＭＳ Ｐゴシック" charset="-128"/>
                <a:cs typeface="ＭＳ Ｐゴシック" charset="-128"/>
              </a:rPr>
              <a:t>FierceGovernmentIT</a:t>
            </a:r>
            <a:r>
              <a:rPr lang="en-US" sz="1200" kern="1200" dirty="0" smtClean="0">
                <a:solidFill>
                  <a:schemeClr val="tx1"/>
                </a:solidFill>
                <a:effectLst/>
                <a:latin typeface="+mn-lt"/>
                <a:ea typeface="ＭＳ Ｐゴシック" charset="-128"/>
                <a:cs typeface="ＭＳ Ｐゴシック" charset="-128"/>
              </a:rPr>
              <a:t>, May 10, 2012, www.fiercegovernmentit.com/story/americans-less-concerned-about-internet-security/2012-05-10.</a:t>
            </a:r>
          </a:p>
          <a:p>
            <a:r>
              <a:rPr lang="en-US" sz="1200" kern="1200" dirty="0" smtClean="0">
                <a:solidFill>
                  <a:schemeClr val="tx1"/>
                </a:solidFill>
                <a:effectLst/>
                <a:latin typeface="+mn-lt"/>
                <a:ea typeface="ＭＳ Ｐゴシック" charset="-128"/>
                <a:cs typeface="ＭＳ Ｐゴシック" charset="-128"/>
              </a:rPr>
              <a:t>See Cecilia Kang, “Underage and on Facebook,” </a:t>
            </a:r>
            <a:r>
              <a:rPr lang="en-US" sz="1200" i="1" kern="1200" dirty="0" smtClean="0">
                <a:solidFill>
                  <a:schemeClr val="tx1"/>
                </a:solidFill>
                <a:effectLst/>
                <a:latin typeface="+mn-lt"/>
                <a:ea typeface="ＭＳ Ｐゴシック" charset="-128"/>
                <a:cs typeface="ＭＳ Ｐゴシック" charset="-128"/>
              </a:rPr>
              <a:t>Washington Post</a:t>
            </a:r>
            <a:r>
              <a:rPr lang="en-US" sz="1200" kern="1200" dirty="0" smtClean="0">
                <a:solidFill>
                  <a:schemeClr val="tx1"/>
                </a:solidFill>
                <a:effectLst/>
                <a:latin typeface="+mn-lt"/>
                <a:ea typeface="ＭＳ Ｐゴシック" charset="-128"/>
                <a:cs typeface="ＭＳ Ｐゴシック" charset="-128"/>
              </a:rPr>
              <a:t>, June 13, 2011, www.washingtonpost.com/blogs/post-tech/post/underage-and-on-facebook/2011/06/12/AGHKHySH_blog.html; and Susan Dominus, “Underage on Facebook,” </a:t>
            </a:r>
            <a:r>
              <a:rPr lang="en-US" sz="1200" i="1" kern="1200" dirty="0" smtClean="0">
                <a:solidFill>
                  <a:schemeClr val="tx1"/>
                </a:solidFill>
                <a:effectLst/>
                <a:latin typeface="+mn-lt"/>
                <a:ea typeface="ＭＳ Ｐゴシック" charset="-128"/>
                <a:cs typeface="ＭＳ Ｐゴシック" charset="-128"/>
              </a:rPr>
              <a:t>MSN Living</a:t>
            </a:r>
            <a:r>
              <a:rPr lang="en-US" sz="1200" kern="1200" dirty="0" smtClean="0">
                <a:solidFill>
                  <a:schemeClr val="tx1"/>
                </a:solidFill>
                <a:effectLst/>
                <a:latin typeface="+mn-lt"/>
                <a:ea typeface="ＭＳ Ｐゴシック" charset="-128"/>
                <a:cs typeface="ＭＳ Ｐゴシック" charset="-128"/>
              </a:rPr>
              <a:t>, March 15, 2012 http://living.msn.com/family-parenting/underage-on-facebook-5.</a:t>
            </a:r>
          </a:p>
          <a:p>
            <a:endParaRPr lang="en-US" dirty="0" smtClean="0">
              <a:ea typeface="ＭＳ Ｐゴシック" pitchFamily="-65" charset="-128"/>
            </a:endParaRPr>
          </a:p>
        </p:txBody>
      </p:sp>
      <p:sp>
        <p:nvSpPr>
          <p:cNvPr id="87044" name="Slide Number Placeholder 3"/>
          <p:cNvSpPr>
            <a:spLocks noGrp="1"/>
          </p:cNvSpPr>
          <p:nvPr>
            <p:ph type="sldNum" sz="quarter" idx="5"/>
          </p:nvPr>
        </p:nvSpPr>
        <p:spPr bwMode="auto">
          <a:noFill/>
          <a:ln>
            <a:miter lim="800000"/>
            <a:headEnd/>
            <a:tailEnd/>
          </a:ln>
        </p:spPr>
        <p:txBody>
          <a:bodyPr/>
          <a:lstStyle/>
          <a:p>
            <a:fld id="{74181F64-DCB3-474D-8534-209052250641}" type="slidenum">
              <a:rPr lang="en-US"/>
              <a:pPr/>
              <a:t>26</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a:normAutofit fontScale="70000" lnSpcReduction="20000"/>
          </a:bodyPr>
          <a:lstStyle/>
          <a:p>
            <a:r>
              <a:rPr lang="en-US" sz="1200" b="1" kern="1200" dirty="0" smtClean="0">
                <a:solidFill>
                  <a:schemeClr val="tx1"/>
                </a:solidFill>
                <a:effectLst/>
                <a:latin typeface="+mn-lt"/>
                <a:ea typeface="ＭＳ Ｐゴシック" charset="-128"/>
                <a:cs typeface="ＭＳ Ｐゴシック" charset="-128"/>
              </a:rPr>
              <a:t>Consumer Privacy</a:t>
            </a:r>
          </a:p>
          <a:p>
            <a:r>
              <a:rPr lang="en-US" sz="1200" kern="1200" dirty="0" smtClean="0">
                <a:solidFill>
                  <a:schemeClr val="tx1"/>
                </a:solidFill>
                <a:effectLst/>
                <a:latin typeface="+mn-lt"/>
                <a:ea typeface="ＭＳ Ｐゴシック" charset="-128"/>
                <a:cs typeface="ＭＳ Ｐゴシック" charset="-128"/>
              </a:rPr>
              <a:t>Invasion of privacy is perhaps the toughest public policy issue now confronting the direct marketing industry. Consumers often benefit from database marketing; they receive more offers that are closely matched to their interests. However, many critics worry that marketers may know </a:t>
            </a:r>
            <a:r>
              <a:rPr lang="en-US" sz="1200" i="1" kern="1200" dirty="0" smtClean="0">
                <a:solidFill>
                  <a:schemeClr val="tx1"/>
                </a:solidFill>
                <a:effectLst/>
                <a:latin typeface="+mn-lt"/>
                <a:ea typeface="ＭＳ Ｐゴシック" charset="-128"/>
                <a:cs typeface="ＭＳ Ｐゴシック" charset="-128"/>
              </a:rPr>
              <a:t>too</a:t>
            </a:r>
            <a:r>
              <a:rPr lang="en-US" sz="1200" kern="1200" dirty="0" smtClean="0">
                <a:solidFill>
                  <a:schemeClr val="tx1"/>
                </a:solidFill>
                <a:effectLst/>
                <a:latin typeface="+mn-lt"/>
                <a:ea typeface="ＭＳ Ｐゴシック" charset="-128"/>
                <a:cs typeface="ＭＳ Ｐゴシック" charset="-128"/>
              </a:rPr>
              <a:t> much about consumers’ lives and that they may use this knowledge to take unfair advantage of consumers. At some point, they claim, the extensive use of databases intrudes on consumer privacy.</a:t>
            </a:r>
          </a:p>
          <a:p>
            <a:r>
              <a:rPr lang="en-US" sz="1200" kern="1200" dirty="0" smtClean="0">
                <a:solidFill>
                  <a:schemeClr val="tx1"/>
                </a:solidFill>
                <a:effectLst/>
                <a:latin typeface="+mn-lt"/>
                <a:ea typeface="ＭＳ Ｐゴシック" charset="-128"/>
                <a:cs typeface="ＭＳ Ｐゴシック" charset="-128"/>
              </a:rPr>
              <a:t>These days, it seems that almost every time consumers enter a sweepstakes; apply for a credit card; visit a website; or order products by mail, phone, or the Internet, their names are entered into some company’s already bulging database. Using sophisticated computer technologies, direct marketers can mine these databases to “microtarget” their selling efforts. Most marketers have become highly skilled at collecting and analyzing detailed consumer information. Even the experts are sometimes surprised by how much marketers can learn. Consider this account by one </a:t>
            </a:r>
            <a:r>
              <a:rPr lang="en-US" sz="1200" i="1" kern="1200" dirty="0" smtClean="0">
                <a:solidFill>
                  <a:schemeClr val="tx1"/>
                </a:solidFill>
                <a:effectLst/>
                <a:latin typeface="+mn-lt"/>
                <a:ea typeface="ＭＳ Ｐゴシック" charset="-128"/>
                <a:cs typeface="ＭＳ Ｐゴシック" charset="-128"/>
              </a:rPr>
              <a:t>Advertising Age</a:t>
            </a:r>
            <a:r>
              <a:rPr lang="en-US" sz="1200" kern="1200" dirty="0" smtClean="0">
                <a:solidFill>
                  <a:schemeClr val="tx1"/>
                </a:solidFill>
                <a:effectLst/>
                <a:latin typeface="+mn-lt"/>
                <a:ea typeface="ＭＳ Ｐゴシック" charset="-128"/>
                <a:cs typeface="ＭＳ Ｐゴシック" charset="-128"/>
              </a:rPr>
              <a:t> reporter:</a:t>
            </a:r>
          </a:p>
          <a:p>
            <a:r>
              <a:rPr lang="en-US" sz="1200" kern="1200" dirty="0" smtClean="0">
                <a:solidFill>
                  <a:schemeClr val="tx1"/>
                </a:solidFill>
                <a:effectLst/>
                <a:latin typeface="+mn-lt"/>
                <a:ea typeface="ＭＳ Ｐゴシック" charset="-128"/>
                <a:cs typeface="ＭＳ Ｐゴシック" charset="-128"/>
              </a:rPr>
              <a:t>I’m no neophyte when it comes to targeting—not only do I work at </a:t>
            </a:r>
            <a:r>
              <a:rPr lang="en-US" sz="1200" i="1" kern="1200" dirty="0" smtClean="0">
                <a:solidFill>
                  <a:schemeClr val="tx1"/>
                </a:solidFill>
                <a:effectLst/>
                <a:latin typeface="+mn-lt"/>
                <a:ea typeface="ＭＳ Ｐゴシック" charset="-128"/>
                <a:cs typeface="ＭＳ Ｐゴシック" charset="-128"/>
              </a:rPr>
              <a:t>Ad Age</a:t>
            </a:r>
            <a:r>
              <a:rPr lang="en-US" sz="1200" kern="1200" dirty="0" smtClean="0">
                <a:solidFill>
                  <a:schemeClr val="tx1"/>
                </a:solidFill>
                <a:effectLst/>
                <a:latin typeface="+mn-lt"/>
                <a:ea typeface="ＭＳ Ｐゴシック" charset="-128"/>
                <a:cs typeface="ＭＳ Ｐゴシック" charset="-128"/>
              </a:rPr>
              <a:t>, but I cover direct marketing. Yet even I was taken aback when, as an experiment, we asked the database-marketing company to come up with a demographic and psychographic profile of me. Was it ever spot-on. Using only publicly available information, it concluded my date of birth, home phone number, and political-party affiliation. It gleamed that I was a college graduate, that I was married, and that one of my parents had passed away. It found that I have several bank, credit, and retail cards at “low-end” department stores. It knew not just how long I’ve lived at my house but how much it costs, how much it was worth, the type of mortgage that’s on it, and—within a really close ballpark guess—how much is left to pay on it. It estimated my household income—again nearly perfectly—and determined that I am of British descent.</a:t>
            </a:r>
          </a:p>
          <a:p>
            <a:r>
              <a:rPr lang="en-US" sz="1200" kern="1200" dirty="0" smtClean="0">
                <a:solidFill>
                  <a:schemeClr val="tx1"/>
                </a:solidFill>
                <a:effectLst/>
                <a:latin typeface="+mn-lt"/>
                <a:ea typeface="ＭＳ Ｐゴシック" charset="-128"/>
                <a:cs typeface="ＭＳ Ｐゴシック" charset="-128"/>
              </a:rPr>
              <a:t>But that was just the beginning. The company also nailed my psychographic profile. It correctly placed me into various groupings such as: someone who relies more on their own opinions than the recommendations of others when making a purchase; someone who is turned off by loud and aggressive advertising; someone who is family-oriented and has an interest in music, running, sports, computers, and is an avid concert-goer; someone who is never far from an Internet connection, generally used to peruse sports and general news updates; and someone who sees health as a core value. Scary? Certainly.</a:t>
            </a:r>
          </a:p>
          <a:p>
            <a:r>
              <a:rPr lang="en-US" sz="1200" kern="1200" dirty="0" smtClean="0">
                <a:solidFill>
                  <a:schemeClr val="tx1"/>
                </a:solidFill>
                <a:effectLst/>
                <a:latin typeface="+mn-lt"/>
                <a:ea typeface="ＭＳ Ｐゴシック" charset="-128"/>
                <a:cs typeface="ＭＳ Ｐゴシック" charset="-128"/>
              </a:rPr>
              <a:t>Some consumers and policy makers worry that the ready availability of information may leave consumers open to abuse. For example, they ask, should online sellers be allowed to plant cookies in the browsers of consumers who visit their sites and use tracking information to target ads and other marketing efforts? Should credit card companies be allowed to make data on their millions of cardholders worldwide available to merchants who accept their cards? Or is it right for states to sell the names and addresses of driver’s license holders, along with height, weight, and gender information, allowing apparel retailers to target tall or overweight people with special clothing offers? </a:t>
            </a:r>
          </a:p>
          <a:p>
            <a:r>
              <a:rPr lang="en-US" sz="1200" kern="1200" dirty="0" smtClean="0">
                <a:solidFill>
                  <a:schemeClr val="tx1"/>
                </a:solidFill>
                <a:effectLst/>
                <a:latin typeface="+mn-lt"/>
                <a:ea typeface="ＭＳ Ｐゴシック" charset="-128"/>
                <a:cs typeface="ＭＳ Ｐゴシック" charset="-128"/>
              </a:rPr>
              <a:t>Adapted from information in Michael Bush, “My Life, Seen through the Eyes of Marketers,” </a:t>
            </a:r>
            <a:r>
              <a:rPr lang="en-US" sz="1200" i="1" kern="1200" dirty="0" smtClean="0">
                <a:solidFill>
                  <a:schemeClr val="tx1"/>
                </a:solidFill>
                <a:effectLst/>
                <a:latin typeface="+mn-lt"/>
                <a:ea typeface="ＭＳ Ｐゴシック" charset="-128"/>
                <a:cs typeface="ＭＳ Ｐゴシック" charset="-128"/>
              </a:rPr>
              <a:t>Advertising Age, </a:t>
            </a:r>
            <a:r>
              <a:rPr lang="en-US" sz="1200" kern="1200" dirty="0" smtClean="0">
                <a:solidFill>
                  <a:schemeClr val="tx1"/>
                </a:solidFill>
                <a:effectLst/>
                <a:latin typeface="+mn-lt"/>
                <a:ea typeface="ＭＳ Ｐゴシック" charset="-128"/>
                <a:cs typeface="ＭＳ Ｐゴシック" charset="-128"/>
              </a:rPr>
              <a:t>April 26, 2010, http://adage.com/print/143479.</a:t>
            </a:r>
          </a:p>
          <a:p>
            <a:endParaRPr lang="en-US" dirty="0" smtClean="0">
              <a:ea typeface="ＭＳ Ｐゴシック" pitchFamily="-65" charset="-128"/>
            </a:endParaRPr>
          </a:p>
        </p:txBody>
      </p:sp>
      <p:sp>
        <p:nvSpPr>
          <p:cNvPr id="89092" name="Slide Number Placeholder 3"/>
          <p:cNvSpPr>
            <a:spLocks noGrp="1"/>
          </p:cNvSpPr>
          <p:nvPr>
            <p:ph type="sldNum" sz="quarter" idx="5"/>
          </p:nvPr>
        </p:nvSpPr>
        <p:spPr bwMode="auto">
          <a:noFill/>
          <a:ln>
            <a:miter lim="800000"/>
            <a:headEnd/>
            <a:tailEnd/>
          </a:ln>
        </p:spPr>
        <p:txBody>
          <a:bodyPr/>
          <a:lstStyle/>
          <a:p>
            <a:fld id="{86F2469E-E542-4BC9-9996-E78DCFA75CD7}" type="slidenum">
              <a:rPr lang="en-US"/>
              <a:pPr/>
              <a:t>28</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a:normAutofit fontScale="47500" lnSpcReduction="20000"/>
          </a:bodyPr>
          <a:lstStyle/>
          <a:p>
            <a:r>
              <a:rPr lang="en-US" b="1" dirty="0" smtClean="0">
                <a:ea typeface="ＭＳ Ｐゴシック" pitchFamily="-65" charset="-128"/>
              </a:rPr>
              <a:t>Note to Instructor</a:t>
            </a:r>
          </a:p>
          <a:p>
            <a:endParaRPr lang="en-US" b="1" dirty="0" smtClean="0">
              <a:ea typeface="ＭＳ Ｐゴシック" pitchFamily="-65" charset="-128"/>
            </a:endParaRPr>
          </a:p>
          <a:p>
            <a:r>
              <a:rPr lang="en-US" b="1" dirty="0" smtClean="0">
                <a:ea typeface="ＭＳ Ｐゴシック" pitchFamily="-65" charset="-128"/>
              </a:rPr>
              <a:t>Discussion Question</a:t>
            </a:r>
          </a:p>
          <a:p>
            <a:r>
              <a:rPr lang="en-US" i="1" dirty="0" smtClean="0">
                <a:ea typeface="ＭＳ Ｐゴシック" pitchFamily="-65" charset="-128"/>
              </a:rPr>
              <a:t>What must marketers consider when designing a site for children?</a:t>
            </a:r>
          </a:p>
          <a:p>
            <a:endParaRPr lang="en-US" i="1" dirty="0" smtClean="0">
              <a:ea typeface="ＭＳ Ｐゴシック" pitchFamily="-65" charset="-128"/>
            </a:endParaRPr>
          </a:p>
          <a:p>
            <a:r>
              <a:rPr lang="en-US" sz="1200" b="1" kern="1200" dirty="0" smtClean="0">
                <a:solidFill>
                  <a:schemeClr val="tx1"/>
                </a:solidFill>
                <a:effectLst/>
                <a:latin typeface="+mn-lt"/>
                <a:ea typeface="ＭＳ Ｐゴシック" charset="-128"/>
                <a:cs typeface="ＭＳ Ｐゴシック" charset="-128"/>
              </a:rPr>
              <a:t>A Need for Action</a:t>
            </a:r>
          </a:p>
          <a:p>
            <a:r>
              <a:rPr lang="en-US" sz="1200" kern="1200" dirty="0" smtClean="0">
                <a:solidFill>
                  <a:schemeClr val="tx1"/>
                </a:solidFill>
                <a:effectLst/>
                <a:latin typeface="+mn-lt"/>
                <a:ea typeface="ＭＳ Ｐゴシック" charset="-128"/>
                <a:cs typeface="ＭＳ Ｐゴシック" charset="-128"/>
              </a:rPr>
              <a:t>To curb direct marketing excesses, various government agencies are investigating not only do-not-call lists but also do-not-mail lists, do-not-track online lists, and Can Spam legislation. In response to online privacy and security concerns, the federal government has considered numerous legislative actions to regulate how Internet and mobile operators obtain and use consumer information. For example, Congress is drafting legislation that would give consumers more control over how online information is used. In addition, the FTC is taking a more active role in policing online privacy.</a:t>
            </a:r>
          </a:p>
          <a:p>
            <a:r>
              <a:rPr lang="en-US" sz="1200" kern="1200" dirty="0" smtClean="0">
                <a:solidFill>
                  <a:schemeClr val="tx1"/>
                </a:solidFill>
                <a:effectLst/>
                <a:latin typeface="+mn-lt"/>
                <a:ea typeface="ＭＳ Ｐゴシック" charset="-128"/>
                <a:cs typeface="ＭＳ Ｐゴシック" charset="-128"/>
              </a:rPr>
              <a:t>All of these concerns call for strong actions by marketers to monitor and prevent privacy abuses before legislators step in to do it for them. For example, to head off increased government regulation, four advertiser groups—the American Association of Advertising Agencies, the Association of National Advertisers, the DMA, and the Interactive Advertising Bureau—recently issued new guidelines for o sites. Among other measures, the guidelines call for Web marketers to alert consumers if their activities are being tracked. The ad industry has agreed on an </a:t>
            </a:r>
            <a:r>
              <a:rPr lang="en-US" sz="1200" i="1" kern="1200" dirty="0" smtClean="0">
                <a:solidFill>
                  <a:schemeClr val="tx1"/>
                </a:solidFill>
                <a:effectLst/>
                <a:latin typeface="+mn-lt"/>
                <a:ea typeface="ＭＳ Ｐゴシック" charset="-128"/>
                <a:cs typeface="ＭＳ Ｐゴシック" charset="-128"/>
              </a:rPr>
              <a:t>advertising option icon</a:t>
            </a:r>
            <a:r>
              <a:rPr lang="en-US" sz="1200" kern="1200" dirty="0" smtClean="0">
                <a:solidFill>
                  <a:schemeClr val="tx1"/>
                </a:solidFill>
                <a:effectLst/>
                <a:latin typeface="+mn-lt"/>
                <a:ea typeface="ＭＳ Ｐゴシック" charset="-128"/>
                <a:cs typeface="ＭＳ Ｐゴシック" charset="-128"/>
              </a:rPr>
              <a:t>—a little “i” inside a triangle—that it will add to most behaviorally targeted online ads to tell consumers why they are seeing a particular ad and allowing them to opt out.</a:t>
            </a:r>
          </a:p>
          <a:p>
            <a:r>
              <a:rPr lang="en-US" sz="1200" kern="1200" dirty="0" smtClean="0">
                <a:solidFill>
                  <a:schemeClr val="tx1"/>
                </a:solidFill>
                <a:effectLst/>
                <a:latin typeface="+mn-lt"/>
                <a:ea typeface="ＭＳ Ｐゴシック" charset="-128"/>
                <a:cs typeface="ＭＳ Ｐゴシック" charset="-128"/>
              </a:rPr>
              <a:t>&lt;ex17.19&gt;</a:t>
            </a:r>
          </a:p>
          <a:p>
            <a:r>
              <a:rPr lang="en-US" sz="1200" kern="1200" dirty="0" smtClean="0">
                <a:solidFill>
                  <a:schemeClr val="tx1"/>
                </a:solidFill>
                <a:effectLst/>
                <a:latin typeface="+mn-lt"/>
                <a:ea typeface="ＭＳ Ｐゴシック" charset="-128"/>
                <a:cs typeface="ＭＳ Ｐゴシック" charset="-128"/>
              </a:rPr>
              <a:t>Of special concern are the privacy rights of children. In 2000, Congress passed the Children’s Online Privacy Protection Act (COPPA), which requires online operators targeting children to post privacy policies on their sites. They must also notify parents about any information they’re gathering and obtain parental consent before collecting personal information from children under age 13. With the subsequent advent of online social networks, mobile phones, and other new technologies, privacy groups are now urging the U.S. Senate to extend COPPA to include both the new technologies and teenagers. The main concern is the amount of data mined by third parties from social networks as well as the social networks’ own hazy privacy policies.</a:t>
            </a:r>
          </a:p>
          <a:p>
            <a:r>
              <a:rPr lang="en-US" sz="1200" kern="1200" dirty="0" smtClean="0">
                <a:solidFill>
                  <a:schemeClr val="tx1"/>
                </a:solidFill>
                <a:effectLst/>
                <a:latin typeface="+mn-lt"/>
                <a:ea typeface="ＭＳ Ｐゴシック" charset="-128"/>
                <a:cs typeface="ＭＳ Ｐゴシック" charset="-128"/>
              </a:rPr>
              <a:t>Many companies have responded to consumer privacy and security concerns with actions of their own. Still others are taking an industry-wide approach. For example, TRUSTe, a nonprofit self-regulatory organization, works with many large corporate sponsors, including Microsoft, Yahoo!, AT&amp;T, Facebook, Disney, and Apple, to audit privacy and security measures and help consumers navigate the Internet safely. According to the company’s website, “TRUSTe believes that an environment of mutual trust and openness will help make and keep the Internet a free, comfortable, and richly diverse community for everyone.” To reassure consumers, the company lends its TRUSTe privacy seal to websites, mobile apps, e-mail marketing, and other online channels that meet its privacy and security standards.</a:t>
            </a:r>
          </a:p>
          <a:p>
            <a:r>
              <a:rPr lang="en-US" sz="1200" kern="1200" dirty="0" smtClean="0">
                <a:solidFill>
                  <a:schemeClr val="tx1"/>
                </a:solidFill>
                <a:effectLst/>
                <a:latin typeface="+mn-lt"/>
                <a:ea typeface="ＭＳ Ｐゴシック" charset="-128"/>
                <a:cs typeface="ＭＳ Ｐゴシック" charset="-128"/>
              </a:rPr>
              <a:t>The direct marketing industry as a whole is also addressing public policy issues. For example, in an effort to build consumer confidence in shopping direct, the DMA—the largest association for businesses practicing direct, database, and interactive marketing, including nearly half of the Fortune 100 companies—launched a “Privacy Promise to American Consumers.” The Privacy Promise requires that all DMA members adhere to a carefully developed set of consumer privacy rules. Members must agree to notify customers when any personal information is rented, sold, or exchanged with others. They must also honor consumer requests to opt out of receiving further solicitations or having their contact information transferred to other marketers. Finally, they must abide by the DMA’s Preference Service by removing the names of consumers who do not wish to receive mail, phone, or e-mail offers.</a:t>
            </a:r>
          </a:p>
          <a:p>
            <a:r>
              <a:rPr lang="en-US" sz="1200" kern="1200" dirty="0" smtClean="0">
                <a:solidFill>
                  <a:schemeClr val="tx1"/>
                </a:solidFill>
                <a:effectLst/>
                <a:latin typeface="+mn-lt"/>
                <a:ea typeface="ＭＳ Ｐゴシック" charset="-128"/>
                <a:cs typeface="ＭＳ Ｐゴシック" charset="-128"/>
              </a:rPr>
              <a:t>Direct marketers know that, if left untended, such direct marketing abuses will lead to increasingly negative consumer attitudes, lower response rates, and calls for more restrictive state and federal legislation. Most direct marketers want the same things that consumers want: honest and well-designed marketing offers targeted only toward consumers who will appreciate and respond to them. Direct marketing is just too expensive to waste on consumers who don’t want it.</a:t>
            </a:r>
          </a:p>
          <a:p>
            <a:r>
              <a:rPr lang="en-US" sz="1200" kern="1200" dirty="0" smtClean="0">
                <a:solidFill>
                  <a:schemeClr val="tx1"/>
                </a:solidFill>
                <a:effectLst/>
                <a:latin typeface="+mn-lt"/>
                <a:ea typeface="ＭＳ Ｐゴシック" charset="-128"/>
                <a:cs typeface="ＭＳ Ｐゴシック" charset="-128"/>
              </a:rPr>
              <a:t>See “Digital Advertising Alliance Announces First 100 Companies Participating in Self-Regulatory Program for Online Behavioral Advertising,” June 7, 2011, www.the-dma.org/cgi/dispannouncements?article=1558; and www.aboutads.info/, accessed August 2012.</a:t>
            </a:r>
          </a:p>
          <a:p>
            <a:r>
              <a:rPr lang="en-US" sz="1200" kern="1200" dirty="0" smtClean="0">
                <a:solidFill>
                  <a:schemeClr val="tx1"/>
                </a:solidFill>
                <a:effectLst/>
                <a:latin typeface="+mn-lt"/>
                <a:ea typeface="ＭＳ Ｐゴシック" charset="-128"/>
                <a:cs typeface="ＭＳ Ｐゴシック" charset="-128"/>
              </a:rPr>
              <a:t>See Wendy Davis, “Rockefeller Urges FTC to Move Faster on COPPA Rules,” </a:t>
            </a:r>
            <a:r>
              <a:rPr lang="en-US" sz="1200" i="1" kern="1200" dirty="0" smtClean="0">
                <a:solidFill>
                  <a:schemeClr val="tx1"/>
                </a:solidFill>
                <a:effectLst/>
                <a:latin typeface="+mn-lt"/>
                <a:ea typeface="ＭＳ Ｐゴシック" charset="-128"/>
                <a:cs typeface="ＭＳ Ｐゴシック" charset="-128"/>
              </a:rPr>
              <a:t>Daily Online Examiner</a:t>
            </a:r>
            <a:r>
              <a:rPr lang="en-US" sz="1200" kern="1200" dirty="0" smtClean="0">
                <a:solidFill>
                  <a:schemeClr val="tx1"/>
                </a:solidFill>
                <a:effectLst/>
                <a:latin typeface="+mn-lt"/>
                <a:ea typeface="ＭＳ Ｐゴシック" charset="-128"/>
                <a:cs typeface="ＭＳ Ｐゴシック" charset="-128"/>
              </a:rPr>
              <a:t>, May 19, 2011, www.mediapost.com/publications/?fa=Articles.showArticle&amp;art_aid=150867; and http://epic.org/privacy/kids/ and http://business.ftc.gov/privacy-and-security/children%E2%80%99s-privacy, accessed August 2012.</a:t>
            </a:r>
          </a:p>
          <a:p>
            <a:r>
              <a:rPr lang="en-US" sz="1200" kern="1200" dirty="0" smtClean="0">
                <a:solidFill>
                  <a:schemeClr val="tx1"/>
                </a:solidFill>
                <a:effectLst/>
                <a:latin typeface="+mn-lt"/>
                <a:ea typeface="ＭＳ Ｐゴシック" charset="-128"/>
                <a:cs typeface="ＭＳ Ｐゴシック" charset="-128"/>
              </a:rPr>
              <a:t>Information on TRUSTe at www.truste.com, accessed October 2012.</a:t>
            </a:r>
          </a:p>
          <a:p>
            <a:r>
              <a:rPr lang="en-US" sz="1200" kern="1200" dirty="0" smtClean="0">
                <a:solidFill>
                  <a:schemeClr val="tx1"/>
                </a:solidFill>
                <a:effectLst/>
                <a:latin typeface="+mn-lt"/>
                <a:ea typeface="ＭＳ Ｐゴシック" charset="-128"/>
                <a:cs typeface="ＭＳ Ｐゴシック" charset="-128"/>
              </a:rPr>
              <a:t>Information on the DMA Privacy Promise at www.the-dma.org/cgi/dispissue?article=129 and www.dmaconsumers.org/privacy.html, accessed October 2012.</a:t>
            </a:r>
          </a:p>
          <a:p>
            <a:endParaRPr lang="en-US" i="1" dirty="0" smtClean="0">
              <a:ea typeface="ＭＳ Ｐゴシック" pitchFamily="-65" charset="-128"/>
            </a:endParaRPr>
          </a:p>
        </p:txBody>
      </p:sp>
      <p:sp>
        <p:nvSpPr>
          <p:cNvPr id="91140" name="Slide Number Placeholder 3"/>
          <p:cNvSpPr>
            <a:spLocks noGrp="1"/>
          </p:cNvSpPr>
          <p:nvPr>
            <p:ph type="sldNum" sz="quarter" idx="5"/>
          </p:nvPr>
        </p:nvSpPr>
        <p:spPr bwMode="auto">
          <a:noFill/>
          <a:ln>
            <a:miter lim="800000"/>
            <a:headEnd/>
            <a:tailEnd/>
          </a:ln>
        </p:spPr>
        <p:txBody>
          <a:bodyPr/>
          <a:lstStyle/>
          <a:p>
            <a:fld id="{ADBB1317-8341-4A63-821D-5E0C50373660}" type="slidenum">
              <a:rPr lang="en-US"/>
              <a:pPr/>
              <a:t>29</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30</a:t>
            </a:fld>
            <a:endParaRPr lang="en-GB" smtClean="0">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31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5/25/2013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5/25/2013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7.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b="1" dirty="0" smtClean="0">
                <a:solidFill>
                  <a:srgbClr val="000066"/>
                </a:solidFill>
                <a:latin typeface="Calibri" pitchFamily="-65" charset="0"/>
              </a:rPr>
              <a:t>Online Marketing:</a:t>
            </a:r>
            <a:br>
              <a:rPr lang="en-US" b="1" dirty="0" smtClean="0">
                <a:solidFill>
                  <a:srgbClr val="000066"/>
                </a:solidFill>
                <a:latin typeface="Calibri" pitchFamily="-65" charset="0"/>
              </a:rPr>
            </a:br>
            <a:r>
              <a:rPr lang="en-US" b="1" dirty="0" smtClean="0">
                <a:solidFill>
                  <a:srgbClr val="000066"/>
                </a:solidFill>
                <a:latin typeface="Calibri" pitchFamily="-65" charset="0"/>
              </a:rPr>
              <a:t>Building Direct Customer Relationships</a:t>
            </a:r>
            <a:r>
              <a:rPr lang="en-US" b="1" dirty="0" smtClean="0">
                <a:latin typeface="Calibri" pitchFamily="-65" charset="0"/>
              </a:rPr>
              <a:t/>
            </a:r>
            <a:br>
              <a:rPr lang="en-US" b="1" dirty="0" smtClean="0">
                <a:latin typeface="Calibri" pitchFamily="-65" charset="0"/>
              </a:rPr>
            </a:br>
            <a:r>
              <a:rPr lang="en-US" dirty="0" smtClean="0">
                <a:solidFill>
                  <a:srgbClr val="000066"/>
                </a:solidFill>
                <a:latin typeface="Calibri" charset="0"/>
              </a:rPr>
              <a:t/>
            </a:r>
            <a:br>
              <a:rPr lang="en-US" dirty="0" smtClean="0">
                <a:solidFill>
                  <a:srgbClr val="000066"/>
                </a:solidFill>
                <a:latin typeface="Calibri"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LECTURE-28</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524000"/>
            <a:ext cx="7924800" cy="4648200"/>
          </a:xfrm>
        </p:spPr>
        <p:txBody>
          <a:bodyPr>
            <a:noAutofit/>
          </a:bodyPr>
          <a:lstStyle/>
          <a:p>
            <a:pPr marL="342900" lvl="1" indent="-342900">
              <a:buClr>
                <a:srgbClr val="000066"/>
              </a:buClr>
              <a:buFont typeface="Wingdings" pitchFamily="2" charset="2"/>
              <a:buChar char="§"/>
            </a:pPr>
            <a:r>
              <a:rPr lang="en-US" sz="3200" dirty="0" smtClean="0"/>
              <a:t>Online Marketing</a:t>
            </a:r>
          </a:p>
          <a:p>
            <a:pPr marL="342900" lvl="1" indent="-342900">
              <a:buClr>
                <a:srgbClr val="000066"/>
              </a:buClr>
              <a:buNone/>
            </a:pPr>
            <a:endParaRPr lang="en-US" sz="3200" dirty="0" smtClean="0"/>
          </a:p>
          <a:p>
            <a:pPr marL="342900" lvl="1" indent="-342900">
              <a:buClr>
                <a:srgbClr val="000066"/>
              </a:buClr>
              <a:buFont typeface="Wingdings" pitchFamily="2" charset="2"/>
              <a:buChar char="§"/>
            </a:pPr>
            <a:r>
              <a:rPr lang="en-US" sz="3200" dirty="0" smtClean="0"/>
              <a:t>Setting up an Online Marketing Presence</a:t>
            </a:r>
          </a:p>
          <a:p>
            <a:pPr marL="342900" lvl="1" indent="-342900">
              <a:buClr>
                <a:srgbClr val="000066"/>
              </a:buClr>
              <a:buNone/>
            </a:pPr>
            <a:endParaRPr lang="en-US" sz="3200" dirty="0" smtClean="0"/>
          </a:p>
          <a:p>
            <a:pPr marL="342900" lvl="1" indent="-342900">
              <a:buClr>
                <a:srgbClr val="000066"/>
              </a:buClr>
              <a:buFont typeface="Wingdings" pitchFamily="2" charset="2"/>
              <a:buChar char="§"/>
            </a:pPr>
            <a:r>
              <a:rPr lang="en-US" sz="3200" dirty="0" smtClean="0"/>
              <a:t>Public Policy Issues in Direct Marketing</a:t>
            </a:r>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17" dur="500"/>
                                        <p:tgtEl>
                                          <p:spTgt spid="143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descr="ph17_15.jpg"/>
          <p:cNvPicPr>
            <a:picLocks noChangeAspect="1"/>
          </p:cNvPicPr>
          <p:nvPr/>
        </p:nvPicPr>
        <p:blipFill>
          <a:blip r:embed="rId3" cstate="print"/>
          <a:srcRect/>
          <a:stretch>
            <a:fillRect/>
          </a:stretch>
        </p:blipFill>
        <p:spPr bwMode="auto">
          <a:xfrm>
            <a:off x="5181600" y="3276601"/>
            <a:ext cx="3752429" cy="2209799"/>
          </a:xfrm>
          <a:prstGeom prst="rect">
            <a:avLst/>
          </a:prstGeom>
          <a:noFill/>
          <a:ln w="9525">
            <a:noFill/>
            <a:miter lim="800000"/>
            <a:headEnd/>
            <a:tailEnd/>
          </a:ln>
        </p:spPr>
      </p:pic>
      <p:sp>
        <p:nvSpPr>
          <p:cNvPr id="43011"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sp>
        <p:nvSpPr>
          <p:cNvPr id="43012" name="Rectangle 3"/>
          <p:cNvSpPr>
            <a:spLocks noGrp="1" noChangeArrowheads="1"/>
          </p:cNvSpPr>
          <p:nvPr>
            <p:ph idx="1"/>
          </p:nvPr>
        </p:nvSpPr>
        <p:spPr>
          <a:xfrm>
            <a:off x="685800" y="2133600"/>
            <a:ext cx="4572000" cy="4114800"/>
          </a:xfrm>
        </p:spPr>
        <p:txBody>
          <a:bodyPr>
            <a:noAutofit/>
          </a:bodyPr>
          <a:lstStyle/>
          <a:p>
            <a:pPr>
              <a:buFontTx/>
              <a:buNone/>
            </a:pPr>
            <a:r>
              <a:rPr lang="en-US" b="1" dirty="0" smtClean="0">
                <a:latin typeface="+mj-lt"/>
              </a:rPr>
              <a:t>Internet</a:t>
            </a:r>
            <a:r>
              <a:rPr lang="en-US" dirty="0" smtClean="0">
                <a:latin typeface="+mj-lt"/>
              </a:rPr>
              <a:t> is a vast public Web of computer networks that connects users of all types around the world to each other and to a large information repository</a:t>
            </a:r>
          </a:p>
        </p:txBody>
      </p:sp>
      <p:sp>
        <p:nvSpPr>
          <p:cNvPr id="43013" name="Text Placeholder 14"/>
          <p:cNvSpPr>
            <a:spLocks noGrp="1"/>
          </p:cNvSpPr>
          <p:nvPr>
            <p:ph type="body" sz="quarter" idx="13"/>
          </p:nvPr>
        </p:nvSpPr>
        <p:spPr>
          <a:xfrm>
            <a:off x="914400" y="1295400"/>
            <a:ext cx="7162800" cy="762000"/>
          </a:xfrm>
        </p:spPr>
        <p:txBody>
          <a:bodyPr>
            <a:normAutofit/>
          </a:bodyPr>
          <a:lstStyle/>
          <a:p>
            <a:r>
              <a:rPr lang="en-US" sz="3200" dirty="0" smtClean="0">
                <a:latin typeface="Calibri" pitchFamily="-65" charset="0"/>
              </a:rPr>
              <a:t>Marketing and the Internet</a:t>
            </a:r>
          </a:p>
          <a:p>
            <a:endParaRPr lang="en-US" sz="3200" dirty="0" smtClean="0">
              <a:latin typeface="Calibri" pitchFamily="-65"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3012">
                                            <p:txEl>
                                              <p:pRg st="0" end="0"/>
                                            </p:txEl>
                                          </p:spTgt>
                                        </p:tgtEl>
                                        <p:attrNameLst>
                                          <p:attrName>style.visibility</p:attrName>
                                        </p:attrNameLst>
                                      </p:cBhvr>
                                      <p:to>
                                        <p:strVal val="visible"/>
                                      </p:to>
                                    </p:set>
                                    <p:animEffect transition="in" filter="checkerboard(across)">
                                      <p:cBhvr>
                                        <p:cTn id="7" dur="500"/>
                                        <p:tgtEl>
                                          <p:spTgt spid="43012">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43010"/>
                                        </p:tgtEl>
                                        <p:attrNameLst>
                                          <p:attrName>style.visibility</p:attrName>
                                        </p:attrNameLst>
                                      </p:cBhvr>
                                      <p:to>
                                        <p:strVal val="visible"/>
                                      </p:to>
                                    </p:set>
                                    <p:animEffect transition="in" filter="checkerboard(across)">
                                      <p:cBhvr>
                                        <p:cTn id="10" dur="5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a:grpSpLocks/>
          </p:cNvGrpSpPr>
          <p:nvPr/>
        </p:nvGrpSpPr>
        <p:grpSpPr bwMode="auto">
          <a:xfrm>
            <a:off x="5562600" y="3124200"/>
            <a:ext cx="3124200" cy="1371600"/>
            <a:chOff x="3504" y="1968"/>
            <a:chExt cx="1968" cy="864"/>
          </a:xfrm>
        </p:grpSpPr>
        <p:sp>
          <p:nvSpPr>
            <p:cNvPr id="21530" name="Line 17"/>
            <p:cNvSpPr>
              <a:spLocks noChangeShapeType="1"/>
            </p:cNvSpPr>
            <p:nvPr/>
          </p:nvSpPr>
          <p:spPr bwMode="auto">
            <a:xfrm flipV="1">
              <a:off x="3504" y="2400"/>
              <a:ext cx="480" cy="0"/>
            </a:xfrm>
            <a:prstGeom prst="line">
              <a:avLst/>
            </a:prstGeom>
            <a:noFill/>
            <a:ln w="28575">
              <a:solidFill>
                <a:schemeClr val="tx1"/>
              </a:solidFill>
              <a:round/>
              <a:headEnd/>
              <a:tailEnd/>
            </a:ln>
          </p:spPr>
          <p:txBody>
            <a:bodyPr wrap="none" anchor="ctr"/>
            <a:lstStyle/>
            <a:p>
              <a:endParaRPr lang="en-US"/>
            </a:p>
          </p:txBody>
        </p:sp>
        <p:sp>
          <p:nvSpPr>
            <p:cNvPr id="53266" name="AutoShape 18"/>
            <p:cNvSpPr>
              <a:spLocks noChangeArrowheads="1"/>
            </p:cNvSpPr>
            <p:nvPr/>
          </p:nvSpPr>
          <p:spPr bwMode="auto">
            <a:xfrm>
              <a:off x="3888" y="1968"/>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Providing Extensive Range of Info</a:t>
              </a:r>
            </a:p>
          </p:txBody>
        </p:sp>
      </p:grpSp>
      <p:grpSp>
        <p:nvGrpSpPr>
          <p:cNvPr id="3" name="Group 19"/>
          <p:cNvGrpSpPr>
            <a:grpSpLocks/>
          </p:cNvGrpSpPr>
          <p:nvPr/>
        </p:nvGrpSpPr>
        <p:grpSpPr bwMode="auto">
          <a:xfrm>
            <a:off x="5029200" y="4419600"/>
            <a:ext cx="2514600" cy="1905000"/>
            <a:chOff x="3168" y="2784"/>
            <a:chExt cx="1584" cy="1200"/>
          </a:xfrm>
        </p:grpSpPr>
        <p:sp>
          <p:nvSpPr>
            <p:cNvPr id="21528" name="Line 20"/>
            <p:cNvSpPr>
              <a:spLocks noChangeShapeType="1"/>
            </p:cNvSpPr>
            <p:nvPr/>
          </p:nvSpPr>
          <p:spPr bwMode="auto">
            <a:xfrm>
              <a:off x="3456" y="2784"/>
              <a:ext cx="528" cy="528"/>
            </a:xfrm>
            <a:prstGeom prst="line">
              <a:avLst/>
            </a:prstGeom>
            <a:noFill/>
            <a:ln w="28575">
              <a:solidFill>
                <a:schemeClr val="tx1"/>
              </a:solidFill>
              <a:round/>
              <a:headEnd/>
              <a:tailEnd/>
            </a:ln>
          </p:spPr>
          <p:txBody>
            <a:bodyPr wrap="none" anchor="ctr"/>
            <a:lstStyle/>
            <a:p>
              <a:endParaRPr lang="en-US"/>
            </a:p>
          </p:txBody>
        </p:sp>
        <p:sp>
          <p:nvSpPr>
            <p:cNvPr id="53269" name="AutoShape 21"/>
            <p:cNvSpPr>
              <a:spLocks noChangeArrowheads="1"/>
            </p:cNvSpPr>
            <p:nvPr/>
          </p:nvSpPr>
          <p:spPr bwMode="auto">
            <a:xfrm>
              <a:off x="3168" y="3120"/>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Fast, Worldwide Coverage</a:t>
              </a:r>
            </a:p>
          </p:txBody>
        </p:sp>
      </p:grpSp>
      <p:grpSp>
        <p:nvGrpSpPr>
          <p:cNvPr id="4" name="Group 22"/>
          <p:cNvGrpSpPr>
            <a:grpSpLocks/>
          </p:cNvGrpSpPr>
          <p:nvPr/>
        </p:nvGrpSpPr>
        <p:grpSpPr bwMode="auto">
          <a:xfrm>
            <a:off x="1600200" y="1295400"/>
            <a:ext cx="2514600" cy="1905000"/>
            <a:chOff x="1008" y="816"/>
            <a:chExt cx="1584" cy="1200"/>
          </a:xfrm>
        </p:grpSpPr>
        <p:sp>
          <p:nvSpPr>
            <p:cNvPr id="21526" name="Line 23"/>
            <p:cNvSpPr>
              <a:spLocks noChangeShapeType="1"/>
            </p:cNvSpPr>
            <p:nvPr/>
          </p:nvSpPr>
          <p:spPr bwMode="auto">
            <a:xfrm flipH="1" flipV="1">
              <a:off x="1776" y="1488"/>
              <a:ext cx="528" cy="528"/>
            </a:xfrm>
            <a:prstGeom prst="line">
              <a:avLst/>
            </a:prstGeom>
            <a:noFill/>
            <a:ln w="28575">
              <a:solidFill>
                <a:schemeClr val="tx1"/>
              </a:solidFill>
              <a:round/>
              <a:headEnd/>
              <a:tailEnd/>
            </a:ln>
          </p:spPr>
          <p:txBody>
            <a:bodyPr wrap="none" anchor="ctr"/>
            <a:lstStyle/>
            <a:p>
              <a:endParaRPr lang="en-US"/>
            </a:p>
          </p:txBody>
        </p:sp>
        <p:sp>
          <p:nvSpPr>
            <p:cNvPr id="53272" name="AutoShape 24"/>
            <p:cNvSpPr>
              <a:spLocks noChangeArrowheads="1"/>
            </p:cNvSpPr>
            <p:nvPr/>
          </p:nvSpPr>
          <p:spPr bwMode="auto">
            <a:xfrm>
              <a:off x="1008" y="816"/>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Shifting Power</a:t>
              </a:r>
            </a:p>
          </p:txBody>
        </p:sp>
      </p:grpSp>
      <p:grpSp>
        <p:nvGrpSpPr>
          <p:cNvPr id="5" name="Group 25"/>
          <p:cNvGrpSpPr>
            <a:grpSpLocks/>
          </p:cNvGrpSpPr>
          <p:nvPr/>
        </p:nvGrpSpPr>
        <p:grpSpPr bwMode="auto">
          <a:xfrm>
            <a:off x="5029200" y="1295400"/>
            <a:ext cx="2514600" cy="1905000"/>
            <a:chOff x="3168" y="816"/>
            <a:chExt cx="1584" cy="1200"/>
          </a:xfrm>
        </p:grpSpPr>
        <p:sp>
          <p:nvSpPr>
            <p:cNvPr id="21524" name="Line 26"/>
            <p:cNvSpPr>
              <a:spLocks noChangeShapeType="1"/>
            </p:cNvSpPr>
            <p:nvPr/>
          </p:nvSpPr>
          <p:spPr bwMode="auto">
            <a:xfrm flipV="1">
              <a:off x="3408" y="1488"/>
              <a:ext cx="528" cy="528"/>
            </a:xfrm>
            <a:prstGeom prst="line">
              <a:avLst/>
            </a:prstGeom>
            <a:noFill/>
            <a:ln w="28575">
              <a:solidFill>
                <a:schemeClr val="tx1"/>
              </a:solidFill>
              <a:round/>
              <a:headEnd/>
              <a:tailEnd/>
            </a:ln>
          </p:spPr>
          <p:txBody>
            <a:bodyPr wrap="none" anchor="ctr"/>
            <a:lstStyle/>
            <a:p>
              <a:endParaRPr lang="en-US"/>
            </a:p>
          </p:txBody>
        </p:sp>
        <p:sp>
          <p:nvSpPr>
            <p:cNvPr id="53275" name="AutoShape 27"/>
            <p:cNvSpPr>
              <a:spLocks noChangeArrowheads="1"/>
            </p:cNvSpPr>
            <p:nvPr/>
          </p:nvSpPr>
          <p:spPr bwMode="auto">
            <a:xfrm>
              <a:off x="3168" y="816"/>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Being Accessible</a:t>
              </a:r>
            </a:p>
          </p:txBody>
        </p:sp>
      </p:grpSp>
      <p:grpSp>
        <p:nvGrpSpPr>
          <p:cNvPr id="6" name="Group 28"/>
          <p:cNvGrpSpPr>
            <a:grpSpLocks/>
          </p:cNvGrpSpPr>
          <p:nvPr/>
        </p:nvGrpSpPr>
        <p:grpSpPr bwMode="auto">
          <a:xfrm>
            <a:off x="1600200" y="4343400"/>
            <a:ext cx="2514600" cy="1978025"/>
            <a:chOff x="1008" y="2736"/>
            <a:chExt cx="1584" cy="1246"/>
          </a:xfrm>
        </p:grpSpPr>
        <p:sp>
          <p:nvSpPr>
            <p:cNvPr id="21522" name="Line 29"/>
            <p:cNvSpPr>
              <a:spLocks noChangeShapeType="1"/>
            </p:cNvSpPr>
            <p:nvPr/>
          </p:nvSpPr>
          <p:spPr bwMode="auto">
            <a:xfrm flipH="1">
              <a:off x="1776" y="2736"/>
              <a:ext cx="576" cy="576"/>
            </a:xfrm>
            <a:prstGeom prst="line">
              <a:avLst/>
            </a:prstGeom>
            <a:noFill/>
            <a:ln w="28575">
              <a:solidFill>
                <a:schemeClr val="tx1"/>
              </a:solidFill>
              <a:round/>
              <a:headEnd/>
              <a:tailEnd/>
            </a:ln>
          </p:spPr>
          <p:txBody>
            <a:bodyPr wrap="none" anchor="ctr"/>
            <a:lstStyle/>
            <a:p>
              <a:endParaRPr lang="en-US"/>
            </a:p>
          </p:txBody>
        </p:sp>
        <p:sp>
          <p:nvSpPr>
            <p:cNvPr id="53278" name="AutoShape 30"/>
            <p:cNvSpPr>
              <a:spLocks noChangeArrowheads="1"/>
            </p:cNvSpPr>
            <p:nvPr/>
          </p:nvSpPr>
          <p:spPr bwMode="auto">
            <a:xfrm>
              <a:off x="1008" y="3118"/>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Lower Cost of Entry</a:t>
              </a:r>
            </a:p>
          </p:txBody>
        </p:sp>
      </p:grpSp>
      <p:grpSp>
        <p:nvGrpSpPr>
          <p:cNvPr id="7" name="Group 31"/>
          <p:cNvGrpSpPr>
            <a:grpSpLocks/>
          </p:cNvGrpSpPr>
          <p:nvPr/>
        </p:nvGrpSpPr>
        <p:grpSpPr bwMode="auto">
          <a:xfrm>
            <a:off x="457200" y="3124200"/>
            <a:ext cx="3124200" cy="1371600"/>
            <a:chOff x="288" y="1968"/>
            <a:chExt cx="1968" cy="864"/>
          </a:xfrm>
        </p:grpSpPr>
        <p:sp>
          <p:nvSpPr>
            <p:cNvPr id="21520" name="Line 32"/>
            <p:cNvSpPr>
              <a:spLocks noChangeShapeType="1"/>
            </p:cNvSpPr>
            <p:nvPr/>
          </p:nvSpPr>
          <p:spPr bwMode="auto">
            <a:xfrm flipH="1">
              <a:off x="1824" y="2400"/>
              <a:ext cx="432" cy="0"/>
            </a:xfrm>
            <a:prstGeom prst="line">
              <a:avLst/>
            </a:prstGeom>
            <a:noFill/>
            <a:ln w="28575">
              <a:solidFill>
                <a:schemeClr val="tx1"/>
              </a:solidFill>
              <a:round/>
              <a:headEnd/>
              <a:tailEnd/>
            </a:ln>
          </p:spPr>
          <p:txBody>
            <a:bodyPr anchor="ctr"/>
            <a:lstStyle/>
            <a:p>
              <a:endParaRPr lang="en-US"/>
            </a:p>
          </p:txBody>
        </p:sp>
        <p:sp>
          <p:nvSpPr>
            <p:cNvPr id="53281" name="AutoShape 33"/>
            <p:cNvSpPr>
              <a:spLocks noChangeArrowheads="1"/>
            </p:cNvSpPr>
            <p:nvPr/>
          </p:nvSpPr>
          <p:spPr bwMode="auto">
            <a:xfrm>
              <a:off x="288" y="1968"/>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Lower Operating Costs</a:t>
              </a:r>
            </a:p>
          </p:txBody>
        </p:sp>
      </p:grpSp>
      <p:sp>
        <p:nvSpPr>
          <p:cNvPr id="53282" name="AutoShape 34"/>
          <p:cNvSpPr>
            <a:spLocks noChangeArrowheads="1"/>
          </p:cNvSpPr>
          <p:nvPr/>
        </p:nvSpPr>
        <p:spPr bwMode="auto">
          <a:xfrm>
            <a:off x="1600200" y="4949825"/>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Lower Cost of Entry</a:t>
            </a:r>
          </a:p>
        </p:txBody>
      </p:sp>
      <p:sp>
        <p:nvSpPr>
          <p:cNvPr id="53283" name="AutoShape 35"/>
          <p:cNvSpPr>
            <a:spLocks noChangeArrowheads="1"/>
          </p:cNvSpPr>
          <p:nvPr/>
        </p:nvSpPr>
        <p:spPr bwMode="auto">
          <a:xfrm>
            <a:off x="5029200" y="49530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Fast, Worldwide Coverage</a:t>
            </a:r>
          </a:p>
        </p:txBody>
      </p:sp>
      <p:sp>
        <p:nvSpPr>
          <p:cNvPr id="53284" name="AutoShape 36"/>
          <p:cNvSpPr>
            <a:spLocks noChangeArrowheads="1"/>
          </p:cNvSpPr>
          <p:nvPr/>
        </p:nvSpPr>
        <p:spPr bwMode="auto">
          <a:xfrm>
            <a:off x="6172200" y="31242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Providing Extensive Range of Info</a:t>
            </a:r>
          </a:p>
        </p:txBody>
      </p:sp>
      <p:sp>
        <p:nvSpPr>
          <p:cNvPr id="53285" name="AutoShape 37"/>
          <p:cNvSpPr>
            <a:spLocks noChangeArrowheads="1"/>
          </p:cNvSpPr>
          <p:nvPr/>
        </p:nvSpPr>
        <p:spPr bwMode="auto">
          <a:xfrm>
            <a:off x="5029200" y="12954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Being Accessible</a:t>
            </a:r>
          </a:p>
        </p:txBody>
      </p:sp>
      <p:sp>
        <p:nvSpPr>
          <p:cNvPr id="53286" name="AutoShape 38"/>
          <p:cNvSpPr>
            <a:spLocks noChangeArrowheads="1"/>
          </p:cNvSpPr>
          <p:nvPr/>
        </p:nvSpPr>
        <p:spPr bwMode="auto">
          <a:xfrm>
            <a:off x="1600200" y="12954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Shifting Power</a:t>
            </a:r>
          </a:p>
        </p:txBody>
      </p:sp>
      <p:sp>
        <p:nvSpPr>
          <p:cNvPr id="53258" name="AutoShape 10"/>
          <p:cNvSpPr>
            <a:spLocks noChangeArrowheads="1"/>
          </p:cNvSpPr>
          <p:nvPr/>
        </p:nvSpPr>
        <p:spPr bwMode="auto">
          <a:xfrm>
            <a:off x="50800" y="203200"/>
            <a:ext cx="62738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21518" name="Rectangle 11"/>
          <p:cNvSpPr>
            <a:spLocks noGrp="1" noChangeArrowheads="1"/>
          </p:cNvSpPr>
          <p:nvPr>
            <p:ph type="title"/>
          </p:nvPr>
        </p:nvSpPr>
        <p:spPr>
          <a:xfrm>
            <a:off x="228600" y="239713"/>
            <a:ext cx="5943600" cy="635000"/>
          </a:xfrm>
        </p:spPr>
        <p:txBody>
          <a:bodyPr/>
          <a:lstStyle/>
          <a:p>
            <a:pPr eaLnBrk="1" hangingPunct="1"/>
            <a:r>
              <a:rPr lang="en-US" sz="3200" b="1" dirty="0" smtClean="0">
                <a:solidFill>
                  <a:srgbClr val="000066"/>
                </a:solidFill>
              </a:rPr>
              <a:t>Roles Played By The Internet</a:t>
            </a:r>
          </a:p>
        </p:txBody>
      </p:sp>
      <p:sp>
        <p:nvSpPr>
          <p:cNvPr id="53287" name="Oval 39"/>
          <p:cNvSpPr>
            <a:spLocks noChangeArrowheads="1"/>
          </p:cNvSpPr>
          <p:nvPr/>
        </p:nvSpPr>
        <p:spPr bwMode="auto">
          <a:xfrm>
            <a:off x="3467100" y="2705100"/>
            <a:ext cx="2209800" cy="2209800"/>
          </a:xfrm>
          <a:prstGeom prst="ellipse">
            <a:avLst/>
          </a:prstGeom>
          <a:gradFill rotWithShape="0">
            <a:gsLst>
              <a:gs pos="0">
                <a:srgbClr val="C7D5ED"/>
              </a:gs>
              <a:gs pos="100000">
                <a:srgbClr val="84A2D6"/>
              </a:gs>
            </a:gsLst>
            <a:path path="shape">
              <a:fillToRect l="50000" t="50000" r="50000" b="50000"/>
            </a:path>
          </a:gradFill>
          <a:ln w="38100">
            <a:solidFill>
              <a:srgbClr val="001C52"/>
            </a:solidFill>
            <a:round/>
            <a:headEnd/>
            <a:tailEnd/>
          </a:ln>
          <a:effectLst>
            <a:outerShdw dist="71842" dir="2700000" algn="ctr" rotWithShape="0">
              <a:srgbClr val="707070"/>
            </a:outerShdw>
          </a:effectLst>
        </p:spPr>
        <p:txBody>
          <a:bodyPr wrap="none" lIns="0" rIns="0" anchor="ctr"/>
          <a:lstStyle/>
          <a:p>
            <a:pPr>
              <a:defRPr/>
            </a:pPr>
            <a:r>
              <a:rPr lang="en-US" sz="2800" b="1">
                <a:latin typeface="Arial" charset="0"/>
              </a:rPr>
              <a:t>Internet</a:t>
            </a:r>
            <a:br>
              <a:rPr lang="en-US" sz="2800" b="1">
                <a:latin typeface="Arial" charset="0"/>
              </a:rPr>
            </a:br>
            <a:r>
              <a:rPr lang="en-US" sz="2800" b="1">
                <a:latin typeface="Arial" charset="0"/>
              </a:rPr>
              <a:t>Roles</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53286"/>
                                        </p:tgtEl>
                                        <p:attrNameLst>
                                          <p:attrName>style.visibility</p:attrName>
                                        </p:attrNameLst>
                                      </p:cBhvr>
                                      <p:to>
                                        <p:strVal val="visible"/>
                                      </p:to>
                                    </p:se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53285"/>
                                        </p:tgtEl>
                                        <p:attrNameLst>
                                          <p:attrName>style.visibility</p:attrName>
                                        </p:attrNameLst>
                                      </p:cBhvr>
                                      <p:to>
                                        <p:strVal val="visible"/>
                                      </p:to>
                                    </p:se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53284"/>
                                        </p:tgtEl>
                                        <p:attrNameLst>
                                          <p:attrName>style.visibility</p:attrName>
                                        </p:attrNameLst>
                                      </p:cBhvr>
                                      <p:to>
                                        <p:strVal val="visible"/>
                                      </p:to>
                                    </p:set>
                                  </p:childTnLst>
                                </p:cTn>
                              </p:par>
                            </p:childTnLst>
                          </p:cTn>
                        </p:par>
                        <p:par>
                          <p:cTn id="28" fill="hold">
                            <p:stCondLst>
                              <p:cond delay="500"/>
                            </p:stCondLst>
                            <p:childTnLst>
                              <p:par>
                                <p:cTn id="29" presetID="22" presetClass="entr" presetSubtype="1"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up)">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53283"/>
                                        </p:tgtEl>
                                        <p:attrNameLst>
                                          <p:attrName>style.visibility</p:attrName>
                                        </p:attrNameLst>
                                      </p:cBhvr>
                                      <p:to>
                                        <p:strVal val="visible"/>
                                      </p:to>
                                    </p:se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53282"/>
                                        </p:tgtEl>
                                        <p:attrNameLst>
                                          <p:attrName>style.visibility</p:attrName>
                                        </p:attrNameLst>
                                      </p:cBhvr>
                                      <p:to>
                                        <p:strVal val="visible"/>
                                      </p:to>
                                    </p:set>
                                  </p:childTnLst>
                                </p:cTn>
                              </p:par>
                            </p:childTnLst>
                          </p:cTn>
                        </p:par>
                        <p:par>
                          <p:cTn id="44" fill="hold">
                            <p:stCondLst>
                              <p:cond delay="500"/>
                            </p:stCondLst>
                            <p:childTnLst>
                              <p:par>
                                <p:cTn id="45" presetID="22" presetClass="entr" presetSubtype="2"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righ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82" grpId="0" animBg="1" autoUpdateAnimBg="0"/>
      <p:bldP spid="53283" grpId="0" animBg="1" autoUpdateAnimBg="0"/>
      <p:bldP spid="53284" grpId="0" animBg="1" autoUpdateAnimBg="0"/>
      <p:bldP spid="53285" grpId="0" animBg="1" autoUpdateAnimBg="0"/>
      <p:bldP spid="53286"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914650" y="1447800"/>
            <a:ext cx="5695950" cy="2324100"/>
            <a:chOff x="1836" y="912"/>
            <a:chExt cx="3588" cy="1464"/>
          </a:xfrm>
        </p:grpSpPr>
        <p:sp>
          <p:nvSpPr>
            <p:cNvPr id="54275" name="AutoShape 3"/>
            <p:cNvSpPr>
              <a:spLocks noChangeArrowheads="1"/>
            </p:cNvSpPr>
            <p:nvPr/>
          </p:nvSpPr>
          <p:spPr bwMode="auto">
            <a:xfrm>
              <a:off x="2304" y="912"/>
              <a:ext cx="3120" cy="720"/>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spcBef>
                  <a:spcPct val="20000"/>
                </a:spcBef>
                <a:defRPr/>
              </a:pPr>
              <a:r>
                <a:rPr lang="en-US" sz="2800">
                  <a:latin typeface="Arial" charset="0"/>
                </a:rPr>
                <a:t>As a Mass Medium:  </a:t>
              </a:r>
              <a:br>
                <a:rPr lang="en-US" sz="2800">
                  <a:latin typeface="Arial" charset="0"/>
                </a:rPr>
              </a:br>
              <a:r>
                <a:rPr lang="en-US" sz="2800">
                  <a:latin typeface="Arial" charset="0"/>
                </a:rPr>
                <a:t>Banner Ads</a:t>
              </a:r>
            </a:p>
          </p:txBody>
        </p:sp>
        <p:cxnSp>
          <p:nvCxnSpPr>
            <p:cNvPr id="22543" name="AutoShape 4"/>
            <p:cNvCxnSpPr>
              <a:cxnSpLocks noChangeShapeType="1"/>
              <a:stCxn id="54284" idx="6"/>
              <a:endCxn id="54275" idx="1"/>
            </p:cNvCxnSpPr>
            <p:nvPr/>
          </p:nvCxnSpPr>
          <p:spPr bwMode="auto">
            <a:xfrm flipV="1">
              <a:off x="1836" y="1272"/>
              <a:ext cx="456" cy="1104"/>
            </a:xfrm>
            <a:prstGeom prst="straightConnector1">
              <a:avLst/>
            </a:prstGeom>
            <a:noFill/>
            <a:ln w="28575">
              <a:solidFill>
                <a:schemeClr val="tx1"/>
              </a:solidFill>
              <a:round/>
              <a:headEnd/>
              <a:tailEnd/>
            </a:ln>
          </p:spPr>
        </p:cxnSp>
      </p:grpSp>
      <p:grpSp>
        <p:nvGrpSpPr>
          <p:cNvPr id="3" name="Group 5"/>
          <p:cNvGrpSpPr>
            <a:grpSpLocks/>
          </p:cNvGrpSpPr>
          <p:nvPr/>
        </p:nvGrpSpPr>
        <p:grpSpPr bwMode="auto">
          <a:xfrm>
            <a:off x="2914650" y="3200400"/>
            <a:ext cx="5695950" cy="1143000"/>
            <a:chOff x="1836" y="2016"/>
            <a:chExt cx="3588" cy="720"/>
          </a:xfrm>
        </p:grpSpPr>
        <p:sp>
          <p:nvSpPr>
            <p:cNvPr id="54278" name="AutoShape 6"/>
            <p:cNvSpPr>
              <a:spLocks noChangeArrowheads="1"/>
            </p:cNvSpPr>
            <p:nvPr/>
          </p:nvSpPr>
          <p:spPr bwMode="auto">
            <a:xfrm>
              <a:off x="2304" y="2016"/>
              <a:ext cx="3120" cy="720"/>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spcBef>
                  <a:spcPct val="20000"/>
                </a:spcBef>
                <a:defRPr/>
              </a:pPr>
              <a:r>
                <a:rPr lang="en-US" sz="2800">
                  <a:latin typeface="Arial" charset="0"/>
                </a:rPr>
                <a:t>As an Addressable Medium: E-mail Messages</a:t>
              </a:r>
            </a:p>
          </p:txBody>
        </p:sp>
        <p:cxnSp>
          <p:nvCxnSpPr>
            <p:cNvPr id="22541" name="AutoShape 7"/>
            <p:cNvCxnSpPr>
              <a:cxnSpLocks noChangeShapeType="1"/>
              <a:stCxn id="54284" idx="6"/>
              <a:endCxn id="54278" idx="1"/>
            </p:cNvCxnSpPr>
            <p:nvPr/>
          </p:nvCxnSpPr>
          <p:spPr bwMode="auto">
            <a:xfrm>
              <a:off x="1836" y="2376"/>
              <a:ext cx="456" cy="0"/>
            </a:xfrm>
            <a:prstGeom prst="straightConnector1">
              <a:avLst/>
            </a:prstGeom>
            <a:noFill/>
            <a:ln w="28575">
              <a:solidFill>
                <a:schemeClr val="tx1"/>
              </a:solidFill>
              <a:round/>
              <a:headEnd/>
              <a:tailEnd/>
            </a:ln>
          </p:spPr>
        </p:cxnSp>
      </p:grpSp>
      <p:sp>
        <p:nvSpPr>
          <p:cNvPr id="54280" name="AutoShape 8"/>
          <p:cNvSpPr>
            <a:spLocks noChangeArrowheads="1"/>
          </p:cNvSpPr>
          <p:nvPr/>
        </p:nvSpPr>
        <p:spPr bwMode="auto">
          <a:xfrm>
            <a:off x="3657600" y="3200400"/>
            <a:ext cx="4953000" cy="11430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spcBef>
                <a:spcPct val="20000"/>
              </a:spcBef>
              <a:defRPr/>
            </a:pPr>
            <a:r>
              <a:rPr lang="en-US" sz="2800">
                <a:latin typeface="Arial" charset="0"/>
              </a:rPr>
              <a:t>As an Addressable Medium: E-mail Messages</a:t>
            </a:r>
          </a:p>
        </p:txBody>
      </p:sp>
      <p:sp>
        <p:nvSpPr>
          <p:cNvPr id="54281" name="AutoShape 9"/>
          <p:cNvSpPr>
            <a:spLocks noChangeArrowheads="1"/>
          </p:cNvSpPr>
          <p:nvPr/>
        </p:nvSpPr>
        <p:spPr bwMode="auto">
          <a:xfrm>
            <a:off x="3657600" y="1447800"/>
            <a:ext cx="4953000" cy="11430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spcBef>
                <a:spcPct val="20000"/>
              </a:spcBef>
              <a:defRPr/>
            </a:pPr>
            <a:r>
              <a:rPr lang="en-US" sz="2800">
                <a:latin typeface="Arial" charset="0"/>
              </a:rPr>
              <a:t>As a Mass Medium:  </a:t>
            </a:r>
            <a:br>
              <a:rPr lang="en-US" sz="2800">
                <a:latin typeface="Arial" charset="0"/>
              </a:rPr>
            </a:br>
            <a:r>
              <a:rPr lang="en-US" sz="2800">
                <a:latin typeface="Arial" charset="0"/>
              </a:rPr>
              <a:t>Banner Ads</a:t>
            </a:r>
          </a:p>
        </p:txBody>
      </p:sp>
      <p:sp>
        <p:nvSpPr>
          <p:cNvPr id="54282" name="AutoShape 10"/>
          <p:cNvSpPr>
            <a:spLocks noChangeArrowheads="1"/>
          </p:cNvSpPr>
          <p:nvPr/>
        </p:nvSpPr>
        <p:spPr bwMode="auto">
          <a:xfrm>
            <a:off x="0" y="203200"/>
            <a:ext cx="56642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22535" name="Rectangle 11"/>
          <p:cNvSpPr>
            <a:spLocks noGrp="1" noChangeArrowheads="1"/>
          </p:cNvSpPr>
          <p:nvPr>
            <p:ph type="title"/>
          </p:nvPr>
        </p:nvSpPr>
        <p:spPr>
          <a:xfrm>
            <a:off x="228600" y="239713"/>
            <a:ext cx="4953000" cy="635000"/>
          </a:xfrm>
        </p:spPr>
        <p:txBody>
          <a:bodyPr/>
          <a:lstStyle/>
          <a:p>
            <a:pPr eaLnBrk="1" hangingPunct="1"/>
            <a:r>
              <a:rPr lang="en-US" sz="3200" b="1" dirty="0" smtClean="0">
                <a:solidFill>
                  <a:srgbClr val="000066"/>
                </a:solidFill>
              </a:rPr>
              <a:t>Internet Media Flexibility </a:t>
            </a:r>
          </a:p>
        </p:txBody>
      </p:sp>
      <p:sp>
        <p:nvSpPr>
          <p:cNvPr id="54284" name="Oval 12"/>
          <p:cNvSpPr>
            <a:spLocks noChangeArrowheads="1"/>
          </p:cNvSpPr>
          <p:nvPr/>
        </p:nvSpPr>
        <p:spPr bwMode="auto">
          <a:xfrm>
            <a:off x="685800" y="2667000"/>
            <a:ext cx="2209800" cy="2209800"/>
          </a:xfrm>
          <a:prstGeom prst="ellipse">
            <a:avLst/>
          </a:prstGeom>
          <a:gradFill rotWithShape="0">
            <a:gsLst>
              <a:gs pos="0">
                <a:srgbClr val="C7D5ED"/>
              </a:gs>
              <a:gs pos="100000">
                <a:srgbClr val="84A2D6"/>
              </a:gs>
            </a:gsLst>
            <a:path path="shape">
              <a:fillToRect l="50000" t="50000" r="50000" b="50000"/>
            </a:path>
          </a:gradFill>
          <a:ln w="38100">
            <a:solidFill>
              <a:srgbClr val="001C52"/>
            </a:solidFill>
            <a:round/>
            <a:headEnd/>
            <a:tailEnd/>
          </a:ln>
          <a:effectLst>
            <a:outerShdw dist="71842" dir="2700000" algn="ctr" rotWithShape="0">
              <a:srgbClr val="707070"/>
            </a:outerShdw>
          </a:effectLst>
        </p:spPr>
        <p:txBody>
          <a:bodyPr wrap="none" lIns="0" rIns="0" anchor="ctr"/>
          <a:lstStyle/>
          <a:p>
            <a:pPr marL="174625" indent="-174625">
              <a:spcBef>
                <a:spcPct val="20000"/>
              </a:spcBef>
              <a:defRPr/>
            </a:pPr>
            <a:r>
              <a:rPr lang="en-US" sz="2800" b="1">
                <a:latin typeface="Arial" charset="0"/>
              </a:rPr>
              <a:t>Flexibility</a:t>
            </a:r>
          </a:p>
        </p:txBody>
      </p:sp>
      <p:grpSp>
        <p:nvGrpSpPr>
          <p:cNvPr id="4" name="Group 13"/>
          <p:cNvGrpSpPr>
            <a:grpSpLocks/>
          </p:cNvGrpSpPr>
          <p:nvPr/>
        </p:nvGrpSpPr>
        <p:grpSpPr bwMode="auto">
          <a:xfrm>
            <a:off x="2914650" y="3771900"/>
            <a:ext cx="5695950" cy="2324100"/>
            <a:chOff x="1836" y="2376"/>
            <a:chExt cx="3588" cy="1464"/>
          </a:xfrm>
        </p:grpSpPr>
        <p:sp>
          <p:nvSpPr>
            <p:cNvPr id="54286" name="AutoShape 14"/>
            <p:cNvSpPr>
              <a:spLocks noChangeArrowheads="1"/>
            </p:cNvSpPr>
            <p:nvPr/>
          </p:nvSpPr>
          <p:spPr bwMode="auto">
            <a:xfrm>
              <a:off x="2304" y="3120"/>
              <a:ext cx="3120" cy="720"/>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spcBef>
                  <a:spcPct val="20000"/>
                </a:spcBef>
                <a:defRPr/>
              </a:pPr>
              <a:r>
                <a:rPr lang="en-US" sz="2800">
                  <a:latin typeface="Arial" charset="0"/>
                </a:rPr>
                <a:t>As an Interactive Medium: Live Chat</a:t>
              </a:r>
            </a:p>
          </p:txBody>
        </p:sp>
        <p:cxnSp>
          <p:nvCxnSpPr>
            <p:cNvPr id="22539" name="AutoShape 15"/>
            <p:cNvCxnSpPr>
              <a:cxnSpLocks noChangeShapeType="1"/>
              <a:stCxn id="54284" idx="6"/>
              <a:endCxn id="54286" idx="1"/>
            </p:cNvCxnSpPr>
            <p:nvPr/>
          </p:nvCxnSpPr>
          <p:spPr bwMode="auto">
            <a:xfrm>
              <a:off x="1836" y="2376"/>
              <a:ext cx="456" cy="1104"/>
            </a:xfrm>
            <a:prstGeom prst="straightConnector1">
              <a:avLst/>
            </a:prstGeom>
            <a:noFill/>
            <a:ln w="28575">
              <a:solidFill>
                <a:schemeClr val="tx1"/>
              </a:solidFill>
              <a:round/>
              <a:headEnd/>
              <a:tailEnd/>
            </a:ln>
          </p:spPr>
        </p:cxnSp>
      </p:gr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54281"/>
                                        </p:tgtEl>
                                        <p:attrNameLst>
                                          <p:attrName>style.visibility</p:attrName>
                                        </p:attrNameLst>
                                      </p:cBhvr>
                                      <p:to>
                                        <p:strVal val="visible"/>
                                      </p:to>
                                    </p:set>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54280"/>
                                        </p:tgtEl>
                                        <p:attrNameLst>
                                          <p:attrName>style.visibility</p:attrName>
                                        </p:attrNameLst>
                                      </p:cBhvr>
                                      <p:to>
                                        <p:strVal val="visible"/>
                                      </p:to>
                                    </p:se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0" grpId="0" animBg="1" autoUpdateAnimBg="0"/>
      <p:bldP spid="54281"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graphicFrame>
        <p:nvGraphicFramePr>
          <p:cNvPr id="16" name="Content Placeholder 15"/>
          <p:cNvGraphicFramePr>
            <a:graphicFrameLocks noGrp="1"/>
          </p:cNvGraphicFramePr>
          <p:nvPr>
            <p:ph idx="1"/>
            <p:extLst>
              <p:ext uri="{D42A27DB-BD31-4B8C-83A1-F6EECF244321}">
                <p14:modId xmlns:p14="http://schemas.microsoft.com/office/powerpoint/2010/main" xmlns="" val="2240785511"/>
              </p:ext>
            </p:extLst>
          </p:nvPr>
        </p:nvGraphicFramePr>
        <p:xfrm>
          <a:off x="990600" y="2514600"/>
          <a:ext cx="6781800" cy="3124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5060" name="Text Placeholder 14"/>
          <p:cNvSpPr>
            <a:spLocks noGrp="1"/>
          </p:cNvSpPr>
          <p:nvPr>
            <p:ph type="body" sz="quarter" idx="13"/>
          </p:nvPr>
        </p:nvSpPr>
        <p:spPr>
          <a:xfrm>
            <a:off x="914400" y="1371600"/>
            <a:ext cx="7162800" cy="838200"/>
          </a:xfrm>
        </p:spPr>
        <p:txBody>
          <a:bodyPr>
            <a:normAutofit/>
          </a:bodyPr>
          <a:lstStyle/>
          <a:p>
            <a:r>
              <a:rPr lang="en-US" sz="3200" dirty="0" smtClean="0">
                <a:latin typeface="Calibri" pitchFamily="-65" charset="0"/>
              </a:rPr>
              <a:t>Online Marketing Domains</a:t>
            </a:r>
          </a:p>
          <a:p>
            <a:endParaRPr lang="en-US" sz="3200" b="0" dirty="0" smtClean="0">
              <a:latin typeface="Calibri" pitchFamily="-65"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heckerboard(across)">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sp>
        <p:nvSpPr>
          <p:cNvPr id="47107" name="Rectangle 3"/>
          <p:cNvSpPr>
            <a:spLocks noGrp="1" noChangeArrowheads="1"/>
          </p:cNvSpPr>
          <p:nvPr>
            <p:ph idx="1"/>
          </p:nvPr>
        </p:nvSpPr>
        <p:spPr>
          <a:xfrm>
            <a:off x="533400" y="1676400"/>
            <a:ext cx="7924800" cy="4267200"/>
          </a:xfrm>
        </p:spPr>
        <p:txBody>
          <a:bodyPr/>
          <a:lstStyle/>
          <a:p>
            <a:endParaRPr lang="en-US" dirty="0" smtClean="0">
              <a:latin typeface="+mj-lt"/>
            </a:endParaRPr>
          </a:p>
          <a:p>
            <a:pPr>
              <a:buFontTx/>
              <a:buNone/>
            </a:pPr>
            <a:r>
              <a:rPr lang="en-US" b="1" dirty="0" smtClean="0">
                <a:latin typeface="+mj-lt"/>
              </a:rPr>
              <a:t>Business to consumer </a:t>
            </a:r>
            <a:r>
              <a:rPr lang="en-US" dirty="0" smtClean="0">
                <a:latin typeface="+mj-lt"/>
              </a:rPr>
              <a:t>(B2C) involves selling goods and services online to final consumers</a:t>
            </a:r>
          </a:p>
          <a:p>
            <a:pPr>
              <a:buFontTx/>
              <a:buNone/>
            </a:pPr>
            <a:r>
              <a:rPr lang="en-US" b="1" dirty="0" smtClean="0">
                <a:latin typeface="+mj-lt"/>
              </a:rPr>
              <a:t>Business to business </a:t>
            </a:r>
            <a:r>
              <a:rPr lang="en-US" dirty="0" smtClean="0">
                <a:latin typeface="+mj-lt"/>
              </a:rPr>
              <a:t>(B2B) involves selling goods and services, providing information online to businesses, and building customer relationships</a:t>
            </a:r>
          </a:p>
          <a:p>
            <a:endParaRPr lang="en-US" dirty="0" smtClean="0">
              <a:latin typeface="+mj-lt"/>
            </a:endParaRPr>
          </a:p>
        </p:txBody>
      </p:sp>
      <p:sp>
        <p:nvSpPr>
          <p:cNvPr id="47108" name="Text Placeholder 14"/>
          <p:cNvSpPr>
            <a:spLocks noGrp="1"/>
          </p:cNvSpPr>
          <p:nvPr>
            <p:ph type="body" sz="quarter" idx="13"/>
          </p:nvPr>
        </p:nvSpPr>
        <p:spPr>
          <a:xfrm>
            <a:off x="914400" y="1371600"/>
            <a:ext cx="7162800" cy="762000"/>
          </a:xfrm>
        </p:spPr>
        <p:txBody>
          <a:bodyPr>
            <a:normAutofit/>
          </a:bodyPr>
          <a:lstStyle/>
          <a:p>
            <a:r>
              <a:rPr lang="en-US" sz="3200" dirty="0" smtClean="0">
                <a:latin typeface="Calibri" pitchFamily="-65" charset="0"/>
              </a:rPr>
              <a:t>Online Marketing Domains</a:t>
            </a:r>
          </a:p>
          <a:p>
            <a:endParaRPr lang="en-US" sz="3200" dirty="0" smtClean="0">
              <a:latin typeface="Calibri" pitchFamily="-65"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7107">
                                            <p:txEl>
                                              <p:pRg st="1" end="1"/>
                                            </p:txEl>
                                          </p:spTgt>
                                        </p:tgtEl>
                                        <p:attrNameLst>
                                          <p:attrName>style.visibility</p:attrName>
                                        </p:attrNameLst>
                                      </p:cBhvr>
                                      <p:to>
                                        <p:strVal val="visible"/>
                                      </p:to>
                                    </p:set>
                                    <p:animEffect transition="in" filter="checkerboard(across)">
                                      <p:cBhvr>
                                        <p:cTn id="7" dur="500"/>
                                        <p:tgtEl>
                                          <p:spTgt spid="4710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7107">
                                            <p:txEl>
                                              <p:pRg st="2" end="2"/>
                                            </p:txEl>
                                          </p:spTgt>
                                        </p:tgtEl>
                                        <p:attrNameLst>
                                          <p:attrName>style.visibility</p:attrName>
                                        </p:attrNameLst>
                                      </p:cBhvr>
                                      <p:to>
                                        <p:strVal val="visible"/>
                                      </p:to>
                                    </p:set>
                                    <p:animEffect transition="in" filter="checkerboard(across)">
                                      <p:cBhvr>
                                        <p:cTn id="12" dur="500"/>
                                        <p:tgtEl>
                                          <p:spTgt spid="471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sp>
        <p:nvSpPr>
          <p:cNvPr id="49155" name="Rectangle 3"/>
          <p:cNvSpPr>
            <a:spLocks noGrp="1" noChangeArrowheads="1"/>
          </p:cNvSpPr>
          <p:nvPr>
            <p:ph idx="1"/>
          </p:nvPr>
        </p:nvSpPr>
        <p:spPr>
          <a:xfrm>
            <a:off x="685800" y="1676400"/>
            <a:ext cx="7772400" cy="4419600"/>
          </a:xfrm>
        </p:spPr>
        <p:txBody>
          <a:bodyPr>
            <a:noAutofit/>
          </a:bodyPr>
          <a:lstStyle/>
          <a:p>
            <a:endParaRPr lang="en-US" dirty="0" smtClean="0">
              <a:latin typeface="+mj-lt"/>
            </a:endParaRPr>
          </a:p>
          <a:p>
            <a:pPr>
              <a:buFontTx/>
              <a:buNone/>
            </a:pPr>
            <a:r>
              <a:rPr lang="en-US" b="1" dirty="0" smtClean="0">
                <a:latin typeface="+mj-lt"/>
              </a:rPr>
              <a:t>Consumer to consumer </a:t>
            </a:r>
            <a:r>
              <a:rPr lang="en-US" dirty="0" smtClean="0">
                <a:latin typeface="+mj-lt"/>
              </a:rPr>
              <a:t>(C2C) occurs on the Web between interested parties over a wide range of products and subjects</a:t>
            </a:r>
          </a:p>
          <a:p>
            <a:pPr>
              <a:buFontTx/>
              <a:buNone/>
            </a:pPr>
            <a:r>
              <a:rPr lang="en-US" b="1" dirty="0" smtClean="0">
                <a:latin typeface="+mj-lt"/>
              </a:rPr>
              <a:t>Blogs</a:t>
            </a:r>
          </a:p>
          <a:p>
            <a:pPr lvl="1">
              <a:buClr>
                <a:srgbClr val="000066"/>
              </a:buClr>
              <a:buFont typeface="Wingdings" pitchFamily="2" charset="2"/>
              <a:buChar char="§"/>
            </a:pPr>
            <a:r>
              <a:rPr lang="en-US" sz="3200" dirty="0" smtClean="0">
                <a:latin typeface="+mj-lt"/>
              </a:rPr>
              <a:t>Offer fresh, original, and inexpensive ways to reach fragmented audiences</a:t>
            </a:r>
          </a:p>
          <a:p>
            <a:pPr lvl="1">
              <a:buClr>
                <a:srgbClr val="000066"/>
              </a:buClr>
              <a:buFont typeface="Wingdings" pitchFamily="2" charset="2"/>
              <a:buChar char="§"/>
            </a:pPr>
            <a:r>
              <a:rPr lang="en-US" sz="3200" dirty="0" smtClean="0">
                <a:latin typeface="+mj-lt"/>
              </a:rPr>
              <a:t>Difficult to control</a:t>
            </a:r>
          </a:p>
          <a:p>
            <a:endParaRPr lang="en-US" dirty="0" smtClean="0">
              <a:latin typeface="+mj-lt"/>
            </a:endParaRPr>
          </a:p>
        </p:txBody>
      </p:sp>
      <p:sp>
        <p:nvSpPr>
          <p:cNvPr id="49156" name="Text Placeholder 14"/>
          <p:cNvSpPr>
            <a:spLocks noGrp="1"/>
          </p:cNvSpPr>
          <p:nvPr>
            <p:ph type="body" sz="quarter" idx="13"/>
          </p:nvPr>
        </p:nvSpPr>
        <p:spPr>
          <a:xfrm>
            <a:off x="914400" y="1371600"/>
            <a:ext cx="7162800" cy="762000"/>
          </a:xfrm>
        </p:spPr>
        <p:txBody>
          <a:bodyPr>
            <a:normAutofit/>
          </a:bodyPr>
          <a:lstStyle/>
          <a:p>
            <a:r>
              <a:rPr lang="en-US" sz="3200" dirty="0" smtClean="0">
                <a:latin typeface="Calibri" pitchFamily="-65" charset="0"/>
              </a:rPr>
              <a:t>Online Marketing Domains</a:t>
            </a:r>
          </a:p>
          <a:p>
            <a:endParaRPr lang="en-US" sz="3200" dirty="0" smtClean="0">
              <a:latin typeface="Calibri" pitchFamily="-65"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9155">
                                            <p:txEl>
                                              <p:pRg st="1" end="1"/>
                                            </p:txEl>
                                          </p:spTgt>
                                        </p:tgtEl>
                                        <p:attrNameLst>
                                          <p:attrName>style.visibility</p:attrName>
                                        </p:attrNameLst>
                                      </p:cBhvr>
                                      <p:to>
                                        <p:strVal val="visible"/>
                                      </p:to>
                                    </p:set>
                                    <p:animEffect transition="in" filter="checkerboard(across)">
                                      <p:cBhvr>
                                        <p:cTn id="7" dur="500"/>
                                        <p:tgtEl>
                                          <p:spTgt spid="491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9155">
                                            <p:txEl>
                                              <p:pRg st="2" end="2"/>
                                            </p:txEl>
                                          </p:spTgt>
                                        </p:tgtEl>
                                        <p:attrNameLst>
                                          <p:attrName>style.visibility</p:attrName>
                                        </p:attrNameLst>
                                      </p:cBhvr>
                                      <p:to>
                                        <p:strVal val="visible"/>
                                      </p:to>
                                    </p:set>
                                    <p:animEffect transition="in" filter="checkerboard(across)">
                                      <p:cBhvr>
                                        <p:cTn id="12" dur="500"/>
                                        <p:tgtEl>
                                          <p:spTgt spid="4915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9155">
                                            <p:txEl>
                                              <p:pRg st="3" end="3"/>
                                            </p:txEl>
                                          </p:spTgt>
                                        </p:tgtEl>
                                        <p:attrNameLst>
                                          <p:attrName>style.visibility</p:attrName>
                                        </p:attrNameLst>
                                      </p:cBhvr>
                                      <p:to>
                                        <p:strVal val="visible"/>
                                      </p:to>
                                    </p:set>
                                    <p:animEffect transition="in" filter="checkerboard(across)">
                                      <p:cBhvr>
                                        <p:cTn id="17" dur="500"/>
                                        <p:tgtEl>
                                          <p:spTgt spid="4915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9155">
                                            <p:txEl>
                                              <p:pRg st="4" end="4"/>
                                            </p:txEl>
                                          </p:spTgt>
                                        </p:tgtEl>
                                        <p:attrNameLst>
                                          <p:attrName>style.visibility</p:attrName>
                                        </p:attrNameLst>
                                      </p:cBhvr>
                                      <p:to>
                                        <p:strVal val="visible"/>
                                      </p:to>
                                    </p:set>
                                    <p:animEffect transition="in" filter="checkerboard(across)">
                                      <p:cBhvr>
                                        <p:cTn id="22" dur="500"/>
                                        <p:tgtEl>
                                          <p:spTgt spid="491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sp>
        <p:nvSpPr>
          <p:cNvPr id="51203" name="Rectangle 3"/>
          <p:cNvSpPr>
            <a:spLocks noGrp="1" noChangeArrowheads="1"/>
          </p:cNvSpPr>
          <p:nvPr>
            <p:ph idx="1"/>
          </p:nvPr>
        </p:nvSpPr>
        <p:spPr>
          <a:xfrm>
            <a:off x="457200" y="2057400"/>
            <a:ext cx="8229600" cy="4068763"/>
          </a:xfrm>
        </p:spPr>
        <p:txBody>
          <a:bodyPr/>
          <a:lstStyle/>
          <a:p>
            <a:endParaRPr lang="en-US" dirty="0" smtClean="0">
              <a:latin typeface="+mj-lt"/>
            </a:endParaRPr>
          </a:p>
          <a:p>
            <a:pPr>
              <a:buFontTx/>
              <a:buNone/>
            </a:pPr>
            <a:r>
              <a:rPr lang="en-US" b="1" dirty="0" smtClean="0">
                <a:latin typeface="+mj-lt"/>
              </a:rPr>
              <a:t>Consumer to business </a:t>
            </a:r>
            <a:r>
              <a:rPr lang="en-US" dirty="0" smtClean="0">
                <a:latin typeface="+mj-lt"/>
              </a:rPr>
              <a:t>(C2B) involves consumers communicating with companies to send suggestions and questions via company websites</a:t>
            </a:r>
          </a:p>
        </p:txBody>
      </p:sp>
      <p:sp>
        <p:nvSpPr>
          <p:cNvPr id="51204" name="Text Placeholder 14"/>
          <p:cNvSpPr>
            <a:spLocks noGrp="1"/>
          </p:cNvSpPr>
          <p:nvPr>
            <p:ph type="body" sz="quarter" idx="13"/>
          </p:nvPr>
        </p:nvSpPr>
        <p:spPr>
          <a:xfrm>
            <a:off x="914400" y="1371600"/>
            <a:ext cx="7162800" cy="762000"/>
          </a:xfrm>
        </p:spPr>
        <p:txBody>
          <a:bodyPr>
            <a:normAutofit/>
          </a:bodyPr>
          <a:lstStyle/>
          <a:p>
            <a:r>
              <a:rPr lang="en-US" sz="3200" dirty="0" smtClean="0">
                <a:latin typeface="+mj-lt"/>
              </a:rPr>
              <a:t>Online Marketing Domains</a:t>
            </a:r>
          </a:p>
          <a:p>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1203">
                                            <p:txEl>
                                              <p:pRg st="1" end="1"/>
                                            </p:txEl>
                                          </p:spTgt>
                                        </p:tgtEl>
                                        <p:attrNameLst>
                                          <p:attrName>style.visibility</p:attrName>
                                        </p:attrNameLst>
                                      </p:cBhvr>
                                      <p:to>
                                        <p:strVal val="visible"/>
                                      </p:to>
                                    </p:set>
                                    <p:animEffect transition="in" filter="checkerboard(across)">
                                      <p:cBhvr>
                                        <p:cTn id="7" dur="500"/>
                                        <p:tgtEl>
                                          <p:spTgt spid="512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6" descr="fig17_03wo.jpg"/>
          <p:cNvPicPr>
            <a:picLocks noChangeAspect="1"/>
          </p:cNvPicPr>
          <p:nvPr/>
        </p:nvPicPr>
        <p:blipFill>
          <a:blip r:embed="rId3" cstate="print"/>
          <a:srcRect b="13647"/>
          <a:stretch>
            <a:fillRect/>
          </a:stretch>
        </p:blipFill>
        <p:spPr bwMode="auto">
          <a:xfrm>
            <a:off x="1295400" y="3886200"/>
            <a:ext cx="6629400" cy="2411413"/>
          </a:xfrm>
          <a:prstGeom prst="rect">
            <a:avLst/>
          </a:prstGeom>
          <a:noFill/>
          <a:ln w="9525">
            <a:noFill/>
            <a:miter lim="800000"/>
            <a:headEnd/>
            <a:tailEnd/>
          </a:ln>
        </p:spPr>
      </p:pic>
      <p:sp>
        <p:nvSpPr>
          <p:cNvPr id="53251"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sp>
        <p:nvSpPr>
          <p:cNvPr id="53252" name="Rectangle 3"/>
          <p:cNvSpPr>
            <a:spLocks noGrp="1" noChangeArrowheads="1"/>
          </p:cNvSpPr>
          <p:nvPr>
            <p:ph type="body" sz="quarter" idx="13"/>
          </p:nvPr>
        </p:nvSpPr>
        <p:spPr>
          <a:xfrm>
            <a:off x="914400" y="1295400"/>
            <a:ext cx="7162800" cy="685800"/>
          </a:xfrm>
        </p:spPr>
        <p:txBody>
          <a:bodyPr>
            <a:normAutofit/>
          </a:bodyPr>
          <a:lstStyle/>
          <a:p>
            <a:r>
              <a:rPr lang="en-US" sz="3200" dirty="0" smtClean="0">
                <a:latin typeface="+mj-lt"/>
              </a:rPr>
              <a:t>Setting Up an Online Presence</a:t>
            </a:r>
          </a:p>
        </p:txBody>
      </p:sp>
      <p:sp>
        <p:nvSpPr>
          <p:cNvPr id="53253" name="Content Placeholder 13"/>
          <p:cNvSpPr>
            <a:spLocks noGrp="1"/>
          </p:cNvSpPr>
          <p:nvPr>
            <p:ph idx="1"/>
          </p:nvPr>
        </p:nvSpPr>
        <p:spPr>
          <a:xfrm>
            <a:off x="609600" y="1905000"/>
            <a:ext cx="7772400" cy="4114800"/>
          </a:xfrm>
        </p:spPr>
        <p:txBody>
          <a:bodyPr/>
          <a:lstStyle/>
          <a:p>
            <a:pPr>
              <a:buClr>
                <a:srgbClr val="000066"/>
              </a:buClr>
              <a:buFont typeface="Wingdings" pitchFamily="2" charset="2"/>
              <a:buChar char="§"/>
            </a:pPr>
            <a:r>
              <a:rPr lang="en-US" dirty="0" smtClean="0">
                <a:latin typeface="+mj-lt"/>
              </a:rPr>
              <a:t>Creating a website requires designing an attractive site and developing ways to get consumers to visit the site, remain on the site, and return to the site</a:t>
            </a:r>
          </a:p>
          <a:p>
            <a:pPr>
              <a:buNone/>
            </a:pPr>
            <a:endParaRPr lang="en-US"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3253">
                                            <p:txEl>
                                              <p:pRg st="0" end="0"/>
                                            </p:txEl>
                                          </p:spTgt>
                                        </p:tgtEl>
                                        <p:attrNameLst>
                                          <p:attrName>style.visibility</p:attrName>
                                        </p:attrNameLst>
                                      </p:cBhvr>
                                      <p:to>
                                        <p:strVal val="visible"/>
                                      </p:to>
                                    </p:set>
                                    <p:animEffect transition="in" filter="checkerboard(across)">
                                      <p:cBhvr>
                                        <p:cTn id="7" dur="500"/>
                                        <p:tgtEl>
                                          <p:spTgt spid="5325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3250"/>
                                        </p:tgtEl>
                                        <p:attrNameLst>
                                          <p:attrName>style.visibility</p:attrName>
                                        </p:attrNameLst>
                                      </p:cBhvr>
                                      <p:to>
                                        <p:strVal val="visible"/>
                                      </p:to>
                                    </p:set>
                                    <p:animEffect transition="in" filter="checkerboard(across)">
                                      <p:cBhvr>
                                        <p:cTn id="12" dur="500"/>
                                        <p:tgtEl>
                                          <p:spTgt spid="53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sp>
        <p:nvSpPr>
          <p:cNvPr id="55299" name="Rectangle 3"/>
          <p:cNvSpPr>
            <a:spLocks noGrp="1" noChangeArrowheads="1"/>
          </p:cNvSpPr>
          <p:nvPr>
            <p:ph type="body" sz="quarter" idx="13"/>
          </p:nvPr>
        </p:nvSpPr>
        <p:spPr>
          <a:xfrm>
            <a:off x="914400" y="1143000"/>
            <a:ext cx="7162800" cy="609600"/>
          </a:xfrm>
        </p:spPr>
        <p:txBody>
          <a:bodyPr>
            <a:normAutofit/>
          </a:bodyPr>
          <a:lstStyle/>
          <a:p>
            <a:r>
              <a:rPr lang="en-US" sz="3200" dirty="0" smtClean="0">
                <a:latin typeface="Calibri" pitchFamily="-65" charset="0"/>
              </a:rPr>
              <a:t>Setting Up an Online Presence</a:t>
            </a:r>
          </a:p>
          <a:p>
            <a:endParaRPr lang="en-US" sz="3200" dirty="0" smtClean="0">
              <a:latin typeface="Calibri" pitchFamily="-65" charset="0"/>
            </a:endParaRPr>
          </a:p>
        </p:txBody>
      </p:sp>
      <p:sp>
        <p:nvSpPr>
          <p:cNvPr id="55300" name="Content Placeholder 4"/>
          <p:cNvSpPr>
            <a:spLocks noGrp="1"/>
          </p:cNvSpPr>
          <p:nvPr>
            <p:ph idx="1"/>
          </p:nvPr>
        </p:nvSpPr>
        <p:spPr>
          <a:xfrm>
            <a:off x="152400" y="2209800"/>
            <a:ext cx="2971800" cy="3962400"/>
          </a:xfrm>
        </p:spPr>
        <p:txBody>
          <a:bodyPr/>
          <a:lstStyle/>
          <a:p>
            <a:pPr>
              <a:buClr>
                <a:srgbClr val="000066"/>
              </a:buClr>
              <a:buFont typeface="Wingdings" pitchFamily="2" charset="2"/>
              <a:buChar char="§"/>
            </a:pPr>
            <a:r>
              <a:rPr lang="en-US" dirty="0" smtClean="0">
                <a:latin typeface="+mj-lt"/>
              </a:rPr>
              <a:t>Types of sites</a:t>
            </a:r>
          </a:p>
          <a:p>
            <a:pPr>
              <a:buClr>
                <a:srgbClr val="000066"/>
              </a:buClr>
              <a:buFont typeface="Wingdings" pitchFamily="2" charset="2"/>
              <a:buChar char="§"/>
            </a:pPr>
            <a:r>
              <a:rPr lang="en-US" dirty="0" smtClean="0">
                <a:latin typeface="+mj-lt"/>
              </a:rPr>
              <a:t>Corporate website</a:t>
            </a:r>
          </a:p>
          <a:p>
            <a:pPr>
              <a:buClr>
                <a:srgbClr val="000066"/>
              </a:buClr>
              <a:buFont typeface="Wingdings" pitchFamily="2" charset="2"/>
              <a:buChar char="§"/>
            </a:pPr>
            <a:r>
              <a:rPr lang="en-US" dirty="0" smtClean="0">
                <a:latin typeface="+mj-lt"/>
              </a:rPr>
              <a:t>Marketing website</a:t>
            </a:r>
          </a:p>
          <a:p>
            <a:pPr>
              <a:buClr>
                <a:srgbClr val="000066"/>
              </a:buClr>
              <a:buFont typeface="Wingdings" pitchFamily="2" charset="2"/>
              <a:buChar char="§"/>
            </a:pPr>
            <a:endParaRPr lang="en-US" dirty="0" smtClean="0">
              <a:latin typeface="+mj-lt"/>
            </a:endParaRPr>
          </a:p>
        </p:txBody>
      </p:sp>
      <p:pic>
        <p:nvPicPr>
          <p:cNvPr id="55302" name="Picture 6" descr="ph17_18.jpg"/>
          <p:cNvPicPr>
            <a:picLocks noChangeAspect="1"/>
          </p:cNvPicPr>
          <p:nvPr/>
        </p:nvPicPr>
        <p:blipFill>
          <a:blip r:embed="rId3" cstate="print"/>
          <a:srcRect/>
          <a:stretch>
            <a:fillRect/>
          </a:stretch>
        </p:blipFill>
        <p:spPr bwMode="auto">
          <a:xfrm>
            <a:off x="3200400" y="1828800"/>
            <a:ext cx="5143500" cy="38195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5300">
                                            <p:txEl>
                                              <p:pRg st="0" end="0"/>
                                            </p:txEl>
                                          </p:spTgt>
                                        </p:tgtEl>
                                        <p:attrNameLst>
                                          <p:attrName>style.visibility</p:attrName>
                                        </p:attrNameLst>
                                      </p:cBhvr>
                                      <p:to>
                                        <p:strVal val="visible"/>
                                      </p:to>
                                    </p:set>
                                    <p:animEffect transition="in" filter="checkerboard(across)">
                                      <p:cBhvr>
                                        <p:cTn id="7" dur="500"/>
                                        <p:tgtEl>
                                          <p:spTgt spid="553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5300">
                                            <p:txEl>
                                              <p:pRg st="1" end="1"/>
                                            </p:txEl>
                                          </p:spTgt>
                                        </p:tgtEl>
                                        <p:attrNameLst>
                                          <p:attrName>style.visibility</p:attrName>
                                        </p:attrNameLst>
                                      </p:cBhvr>
                                      <p:to>
                                        <p:strVal val="visible"/>
                                      </p:to>
                                    </p:set>
                                    <p:animEffect transition="in" filter="checkerboard(across)">
                                      <p:cBhvr>
                                        <p:cTn id="12" dur="500"/>
                                        <p:tgtEl>
                                          <p:spTgt spid="5530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5300">
                                            <p:txEl>
                                              <p:pRg st="2" end="2"/>
                                            </p:txEl>
                                          </p:spTgt>
                                        </p:tgtEl>
                                        <p:attrNameLst>
                                          <p:attrName>style.visibility</p:attrName>
                                        </p:attrNameLst>
                                      </p:cBhvr>
                                      <p:to>
                                        <p:strVal val="visible"/>
                                      </p:to>
                                    </p:set>
                                    <p:animEffect transition="in" filter="checkerboard(across)">
                                      <p:cBhvr>
                                        <p:cTn id="17" dur="500"/>
                                        <p:tgtEl>
                                          <p:spTgt spid="55300">
                                            <p:txEl>
                                              <p:pRg st="2" end="2"/>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55302"/>
                                        </p:tgtEl>
                                        <p:attrNameLst>
                                          <p:attrName>style.visibility</p:attrName>
                                        </p:attrNameLst>
                                      </p:cBhvr>
                                      <p:to>
                                        <p:strVal val="visible"/>
                                      </p:to>
                                    </p:set>
                                    <p:animEffect transition="in" filter="checkerboard(across)">
                                      <p:cBhvr>
                                        <p:cTn id="20" dur="500"/>
                                        <p:tgtEl>
                                          <p:spTgt spid="55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sp>
        <p:nvSpPr>
          <p:cNvPr id="57347" name="Rectangle 3"/>
          <p:cNvSpPr>
            <a:spLocks noGrp="1" noChangeArrowheads="1"/>
          </p:cNvSpPr>
          <p:nvPr>
            <p:ph idx="1"/>
          </p:nvPr>
        </p:nvSpPr>
        <p:spPr>
          <a:xfrm>
            <a:off x="609600" y="2133600"/>
            <a:ext cx="7772400" cy="4114800"/>
          </a:xfrm>
        </p:spPr>
        <p:txBody>
          <a:bodyPr/>
          <a:lstStyle/>
          <a:p>
            <a:pPr>
              <a:buClr>
                <a:srgbClr val="000066"/>
              </a:buClr>
              <a:buFont typeface="Wingdings" pitchFamily="2" charset="2"/>
              <a:buChar char="§"/>
            </a:pPr>
            <a:r>
              <a:rPr lang="en-US" b="1" dirty="0" smtClean="0">
                <a:latin typeface="+mj-lt"/>
              </a:rPr>
              <a:t>Corporate website </a:t>
            </a:r>
            <a:r>
              <a:rPr lang="en-US" dirty="0" smtClean="0">
                <a:latin typeface="+mj-lt"/>
              </a:rPr>
              <a:t>is designed to build customer goodwill and to supplement other channels, rather than to sell the company’s products directly to:</a:t>
            </a:r>
          </a:p>
          <a:p>
            <a:pPr>
              <a:buClr>
                <a:srgbClr val="000066"/>
              </a:buClr>
              <a:buFont typeface="Wingdings" pitchFamily="2" charset="2"/>
              <a:buChar char="§"/>
            </a:pPr>
            <a:r>
              <a:rPr lang="en-US" dirty="0" smtClean="0">
                <a:latin typeface="+mj-lt"/>
              </a:rPr>
              <a:t>Provide information</a:t>
            </a:r>
          </a:p>
          <a:p>
            <a:pPr>
              <a:buClr>
                <a:srgbClr val="000066"/>
              </a:buClr>
              <a:buFont typeface="Wingdings" pitchFamily="2" charset="2"/>
              <a:buChar char="§"/>
            </a:pPr>
            <a:r>
              <a:rPr lang="en-US" dirty="0" smtClean="0">
                <a:latin typeface="+mj-lt"/>
              </a:rPr>
              <a:t>Create excitement</a:t>
            </a:r>
          </a:p>
          <a:p>
            <a:pPr>
              <a:buClr>
                <a:srgbClr val="000066"/>
              </a:buClr>
              <a:buFont typeface="Wingdings" pitchFamily="2" charset="2"/>
              <a:buChar char="§"/>
            </a:pPr>
            <a:r>
              <a:rPr lang="en-US" dirty="0" smtClean="0">
                <a:latin typeface="+mj-lt"/>
              </a:rPr>
              <a:t>Build relationships</a:t>
            </a:r>
          </a:p>
        </p:txBody>
      </p:sp>
      <p:sp>
        <p:nvSpPr>
          <p:cNvPr id="57348" name="Text Placeholder 14"/>
          <p:cNvSpPr>
            <a:spLocks noGrp="1"/>
          </p:cNvSpPr>
          <p:nvPr>
            <p:ph type="body" sz="quarter" idx="13"/>
          </p:nvPr>
        </p:nvSpPr>
        <p:spPr>
          <a:xfrm>
            <a:off x="914400" y="1371600"/>
            <a:ext cx="7162800" cy="685800"/>
          </a:xfrm>
        </p:spPr>
        <p:txBody>
          <a:bodyPr>
            <a:normAutofit/>
          </a:bodyPr>
          <a:lstStyle/>
          <a:p>
            <a:r>
              <a:rPr lang="en-US" sz="3200" dirty="0" smtClean="0">
                <a:latin typeface="+mj-lt"/>
              </a:rPr>
              <a:t>Setting Up an Online Presence</a:t>
            </a:r>
          </a:p>
          <a:p>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Effect transition="in" filter="checkerboard(across)">
                                      <p:cBhvr>
                                        <p:cTn id="7" dur="500"/>
                                        <p:tgtEl>
                                          <p:spTgt spid="573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7347">
                                            <p:txEl>
                                              <p:pRg st="1" end="1"/>
                                            </p:txEl>
                                          </p:spTgt>
                                        </p:tgtEl>
                                        <p:attrNameLst>
                                          <p:attrName>style.visibility</p:attrName>
                                        </p:attrNameLst>
                                      </p:cBhvr>
                                      <p:to>
                                        <p:strVal val="visible"/>
                                      </p:to>
                                    </p:set>
                                    <p:animEffect transition="in" filter="checkerboard(across)">
                                      <p:cBhvr>
                                        <p:cTn id="12" dur="500"/>
                                        <p:tgtEl>
                                          <p:spTgt spid="573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7347">
                                            <p:txEl>
                                              <p:pRg st="2" end="2"/>
                                            </p:txEl>
                                          </p:spTgt>
                                        </p:tgtEl>
                                        <p:attrNameLst>
                                          <p:attrName>style.visibility</p:attrName>
                                        </p:attrNameLst>
                                      </p:cBhvr>
                                      <p:to>
                                        <p:strVal val="visible"/>
                                      </p:to>
                                    </p:set>
                                    <p:animEffect transition="in" filter="checkerboard(across)">
                                      <p:cBhvr>
                                        <p:cTn id="17" dur="500"/>
                                        <p:tgtEl>
                                          <p:spTgt spid="573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7347">
                                            <p:txEl>
                                              <p:pRg st="3" end="3"/>
                                            </p:txEl>
                                          </p:spTgt>
                                        </p:tgtEl>
                                        <p:attrNameLst>
                                          <p:attrName>style.visibility</p:attrName>
                                        </p:attrNameLst>
                                      </p:cBhvr>
                                      <p:to>
                                        <p:strVal val="visible"/>
                                      </p:to>
                                    </p:set>
                                    <p:animEffect transition="in" filter="checkerboard(across)">
                                      <p:cBhvr>
                                        <p:cTn id="22" dur="500"/>
                                        <p:tgtEl>
                                          <p:spTgt spid="573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sp>
        <p:nvSpPr>
          <p:cNvPr id="59395" name="Rectangle 3"/>
          <p:cNvSpPr>
            <a:spLocks noGrp="1" noChangeArrowheads="1"/>
          </p:cNvSpPr>
          <p:nvPr>
            <p:ph idx="1"/>
          </p:nvPr>
        </p:nvSpPr>
        <p:spPr>
          <a:xfrm>
            <a:off x="457200" y="2209800"/>
            <a:ext cx="8229600" cy="3916363"/>
          </a:xfrm>
        </p:spPr>
        <p:txBody>
          <a:bodyPr/>
          <a:lstStyle/>
          <a:p>
            <a:pPr>
              <a:buFontTx/>
              <a:buNone/>
            </a:pPr>
            <a:r>
              <a:rPr lang="en-US" b="1" dirty="0" smtClean="0">
                <a:latin typeface="+mj-lt"/>
              </a:rPr>
              <a:t>Marketing website </a:t>
            </a:r>
            <a:r>
              <a:rPr lang="en-US" dirty="0" smtClean="0">
                <a:latin typeface="+mj-lt"/>
              </a:rPr>
              <a:t>is designed to engage consumers in interaction that will move them closer to a direct purchase or other marketing outcome</a:t>
            </a:r>
          </a:p>
          <a:p>
            <a:endParaRPr lang="en-US" dirty="0" smtClean="0">
              <a:latin typeface="+mj-lt"/>
            </a:endParaRPr>
          </a:p>
        </p:txBody>
      </p:sp>
      <p:sp>
        <p:nvSpPr>
          <p:cNvPr id="59396" name="Text Placeholder 14"/>
          <p:cNvSpPr>
            <a:spLocks noGrp="1"/>
          </p:cNvSpPr>
          <p:nvPr>
            <p:ph type="body" sz="quarter" idx="13"/>
          </p:nvPr>
        </p:nvSpPr>
        <p:spPr>
          <a:xfrm>
            <a:off x="914400" y="1371600"/>
            <a:ext cx="7162800" cy="762000"/>
          </a:xfrm>
        </p:spPr>
        <p:txBody>
          <a:bodyPr>
            <a:normAutofit/>
          </a:bodyPr>
          <a:lstStyle/>
          <a:p>
            <a:r>
              <a:rPr lang="en-US" sz="3200" dirty="0" smtClean="0">
                <a:latin typeface="+mj-lt"/>
              </a:rPr>
              <a:t>Setting Up an Online Presence</a:t>
            </a:r>
          </a:p>
          <a:p>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checkerboard(across)">
                                      <p:cBhvr>
                                        <p:cTn id="7" dur="500"/>
                                        <p:tgtEl>
                                          <p:spTgt spid="593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sp>
        <p:nvSpPr>
          <p:cNvPr id="61443" name="Rectangle 3"/>
          <p:cNvSpPr>
            <a:spLocks noGrp="1" noChangeArrowheads="1"/>
          </p:cNvSpPr>
          <p:nvPr>
            <p:ph idx="1"/>
          </p:nvPr>
        </p:nvSpPr>
        <p:spPr>
          <a:xfrm>
            <a:off x="838200" y="1981200"/>
            <a:ext cx="7620000" cy="4191000"/>
          </a:xfrm>
        </p:spPr>
        <p:txBody>
          <a:bodyPr>
            <a:normAutofit/>
          </a:bodyPr>
          <a:lstStyle/>
          <a:p>
            <a:pPr>
              <a:buClr>
                <a:srgbClr val="000066"/>
              </a:buClr>
              <a:buFont typeface="Wingdings" pitchFamily="2" charset="2"/>
              <a:buChar char="§"/>
            </a:pPr>
            <a:endParaRPr lang="en-US" dirty="0" smtClean="0">
              <a:latin typeface="+mj-lt"/>
            </a:endParaRPr>
          </a:p>
          <a:p>
            <a:pPr>
              <a:buClr>
                <a:srgbClr val="000066"/>
              </a:buClr>
              <a:buFont typeface="Wingdings" pitchFamily="2" charset="2"/>
              <a:buChar char="§"/>
            </a:pPr>
            <a:r>
              <a:rPr lang="en-US" dirty="0" smtClean="0">
                <a:latin typeface="+mj-lt"/>
              </a:rPr>
              <a:t>To attract visitors, companies must:</a:t>
            </a:r>
          </a:p>
          <a:p>
            <a:pPr>
              <a:buClr>
                <a:srgbClr val="000066"/>
              </a:buClr>
              <a:buFont typeface="Wingdings" pitchFamily="2" charset="2"/>
              <a:buChar char="§"/>
            </a:pPr>
            <a:r>
              <a:rPr lang="en-US" dirty="0" smtClean="0">
                <a:latin typeface="+mj-lt"/>
              </a:rPr>
              <a:t>Promote an offline promotion and online links</a:t>
            </a:r>
          </a:p>
          <a:p>
            <a:pPr>
              <a:buClr>
                <a:srgbClr val="000066"/>
              </a:buClr>
              <a:buFont typeface="Wingdings" pitchFamily="2" charset="2"/>
              <a:buChar char="§"/>
            </a:pPr>
            <a:r>
              <a:rPr lang="en-US" dirty="0" smtClean="0">
                <a:latin typeface="+mj-lt"/>
              </a:rPr>
              <a:t>Create value and excitement</a:t>
            </a:r>
          </a:p>
          <a:p>
            <a:pPr>
              <a:buClr>
                <a:srgbClr val="000066"/>
              </a:buClr>
              <a:buFont typeface="Wingdings" pitchFamily="2" charset="2"/>
              <a:buChar char="§"/>
            </a:pPr>
            <a:r>
              <a:rPr lang="en-US" dirty="0" smtClean="0">
                <a:latin typeface="+mj-lt"/>
              </a:rPr>
              <a:t>Constantly update the site</a:t>
            </a:r>
          </a:p>
          <a:p>
            <a:pPr>
              <a:buClr>
                <a:srgbClr val="000066"/>
              </a:buClr>
              <a:buFont typeface="Wingdings" pitchFamily="2" charset="2"/>
              <a:buChar char="§"/>
            </a:pPr>
            <a:r>
              <a:rPr lang="en-US" dirty="0" smtClean="0">
                <a:latin typeface="+mj-lt"/>
              </a:rPr>
              <a:t>Make the site useful</a:t>
            </a:r>
          </a:p>
        </p:txBody>
      </p:sp>
      <p:sp>
        <p:nvSpPr>
          <p:cNvPr id="61444" name="Text Placeholder 14"/>
          <p:cNvSpPr>
            <a:spLocks noGrp="1"/>
          </p:cNvSpPr>
          <p:nvPr>
            <p:ph type="body" sz="quarter" idx="13"/>
          </p:nvPr>
        </p:nvSpPr>
        <p:spPr>
          <a:xfrm>
            <a:off x="914400" y="1371600"/>
            <a:ext cx="7162800" cy="838200"/>
          </a:xfrm>
        </p:spPr>
        <p:txBody>
          <a:bodyPr>
            <a:normAutofit/>
          </a:bodyPr>
          <a:lstStyle/>
          <a:p>
            <a:pPr>
              <a:lnSpc>
                <a:spcPct val="90000"/>
              </a:lnSpc>
            </a:pPr>
            <a:r>
              <a:rPr lang="en-US" sz="3200" dirty="0" smtClean="0">
                <a:latin typeface="+mj-lt"/>
              </a:rPr>
              <a:t>Designing Effective websites</a:t>
            </a:r>
          </a:p>
          <a:p>
            <a:pPr>
              <a:lnSpc>
                <a:spcPct val="90000"/>
              </a:lnSpc>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1443">
                                            <p:txEl>
                                              <p:pRg st="1" end="1"/>
                                            </p:txEl>
                                          </p:spTgt>
                                        </p:tgtEl>
                                        <p:attrNameLst>
                                          <p:attrName>style.visibility</p:attrName>
                                        </p:attrNameLst>
                                      </p:cBhvr>
                                      <p:to>
                                        <p:strVal val="visible"/>
                                      </p:to>
                                    </p:set>
                                    <p:animEffect transition="in" filter="checkerboard(across)">
                                      <p:cBhvr>
                                        <p:cTn id="7" dur="500"/>
                                        <p:tgtEl>
                                          <p:spTgt spid="6144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443">
                                            <p:txEl>
                                              <p:pRg st="2" end="2"/>
                                            </p:txEl>
                                          </p:spTgt>
                                        </p:tgtEl>
                                        <p:attrNameLst>
                                          <p:attrName>style.visibility</p:attrName>
                                        </p:attrNameLst>
                                      </p:cBhvr>
                                      <p:to>
                                        <p:strVal val="visible"/>
                                      </p:to>
                                    </p:set>
                                    <p:animEffect transition="in" filter="checkerboard(across)">
                                      <p:cBhvr>
                                        <p:cTn id="12" dur="500"/>
                                        <p:tgtEl>
                                          <p:spTgt spid="6144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1443">
                                            <p:txEl>
                                              <p:pRg st="3" end="3"/>
                                            </p:txEl>
                                          </p:spTgt>
                                        </p:tgtEl>
                                        <p:attrNameLst>
                                          <p:attrName>style.visibility</p:attrName>
                                        </p:attrNameLst>
                                      </p:cBhvr>
                                      <p:to>
                                        <p:strVal val="visible"/>
                                      </p:to>
                                    </p:set>
                                    <p:animEffect transition="in" filter="checkerboard(across)">
                                      <p:cBhvr>
                                        <p:cTn id="17" dur="500"/>
                                        <p:tgtEl>
                                          <p:spTgt spid="6144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1443">
                                            <p:txEl>
                                              <p:pRg st="4" end="4"/>
                                            </p:txEl>
                                          </p:spTgt>
                                        </p:tgtEl>
                                        <p:attrNameLst>
                                          <p:attrName>style.visibility</p:attrName>
                                        </p:attrNameLst>
                                      </p:cBhvr>
                                      <p:to>
                                        <p:strVal val="visible"/>
                                      </p:to>
                                    </p:set>
                                    <p:animEffect transition="in" filter="checkerboard(across)">
                                      <p:cBhvr>
                                        <p:cTn id="22" dur="500"/>
                                        <p:tgtEl>
                                          <p:spTgt spid="6144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1443">
                                            <p:txEl>
                                              <p:pRg st="5" end="5"/>
                                            </p:txEl>
                                          </p:spTgt>
                                        </p:tgtEl>
                                        <p:attrNameLst>
                                          <p:attrName>style.visibility</p:attrName>
                                        </p:attrNameLst>
                                      </p:cBhvr>
                                      <p:to>
                                        <p:strVal val="visible"/>
                                      </p:to>
                                    </p:set>
                                    <p:animEffect transition="in" filter="checkerboard(across)">
                                      <p:cBhvr>
                                        <p:cTn id="27" dur="500"/>
                                        <p:tgtEl>
                                          <p:spTgt spid="614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sp>
        <p:nvSpPr>
          <p:cNvPr id="63491" name="Text Placeholder 14"/>
          <p:cNvSpPr>
            <a:spLocks noGrp="1"/>
          </p:cNvSpPr>
          <p:nvPr>
            <p:ph type="body" sz="quarter" idx="13"/>
          </p:nvPr>
        </p:nvSpPr>
        <p:spPr>
          <a:xfrm>
            <a:off x="914400" y="1371600"/>
            <a:ext cx="7162800" cy="685800"/>
          </a:xfrm>
        </p:spPr>
        <p:txBody>
          <a:bodyPr>
            <a:noAutofit/>
          </a:bodyPr>
          <a:lstStyle/>
          <a:p>
            <a:pPr>
              <a:lnSpc>
                <a:spcPct val="90000"/>
              </a:lnSpc>
            </a:pPr>
            <a:r>
              <a:rPr lang="en-US" sz="3200" dirty="0" smtClean="0">
                <a:latin typeface="+mj-lt"/>
              </a:rPr>
              <a:t>Designing Effective websites</a:t>
            </a:r>
          </a:p>
          <a:p>
            <a:pPr>
              <a:lnSpc>
                <a:spcPct val="90000"/>
              </a:lnSpc>
            </a:pPr>
            <a:r>
              <a:rPr lang="en-US" sz="3200" dirty="0" smtClean="0">
                <a:latin typeface="+mj-lt"/>
              </a:rPr>
              <a:t>The Seven C’s</a:t>
            </a:r>
          </a:p>
          <a:p>
            <a:pPr>
              <a:lnSpc>
                <a:spcPct val="90000"/>
              </a:lnSpc>
            </a:pPr>
            <a:endParaRPr lang="en-US" sz="3200" dirty="0" smtClean="0">
              <a:latin typeface="+mj-lt"/>
            </a:endParaRPr>
          </a:p>
        </p:txBody>
      </p:sp>
      <p:graphicFrame>
        <p:nvGraphicFramePr>
          <p:cNvPr id="16" name="Diagram 15"/>
          <p:cNvGraphicFramePr/>
          <p:nvPr/>
        </p:nvGraphicFramePr>
        <p:xfrm>
          <a:off x="1143000" y="2608262"/>
          <a:ext cx="7010400" cy="3792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heckerboard(across)">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skyline"/>
          <p:cNvPicPr>
            <a:picLocks noChangeAspect="1" noChangeArrowheads="1"/>
          </p:cNvPicPr>
          <p:nvPr/>
        </p:nvPicPr>
        <p:blipFill>
          <a:blip r:embed="rId2">
            <a:lum bright="18000" contrast="-18000"/>
          </a:blip>
          <a:srcRect l="14375" t="7500" r="10625" b="17500"/>
          <a:stretch>
            <a:fillRect/>
          </a:stretch>
        </p:blipFill>
        <p:spPr bwMode="auto">
          <a:xfrm>
            <a:off x="0" y="0"/>
            <a:ext cx="9144000" cy="6858000"/>
          </a:xfrm>
          <a:prstGeom prst="rect">
            <a:avLst/>
          </a:prstGeom>
          <a:noFill/>
          <a:ln w="9525">
            <a:noFill/>
            <a:miter lim="800000"/>
            <a:headEnd/>
            <a:tailEnd/>
          </a:ln>
        </p:spPr>
      </p:pic>
      <p:sp>
        <p:nvSpPr>
          <p:cNvPr id="39939" name="AutoShape 3"/>
          <p:cNvSpPr>
            <a:spLocks noChangeArrowheads="1"/>
          </p:cNvSpPr>
          <p:nvPr/>
        </p:nvSpPr>
        <p:spPr bwMode="auto">
          <a:xfrm>
            <a:off x="-101600" y="203200"/>
            <a:ext cx="57404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27652" name="Rectangle 4"/>
          <p:cNvSpPr>
            <a:spLocks noGrp="1" noChangeArrowheads="1"/>
          </p:cNvSpPr>
          <p:nvPr>
            <p:ph type="title"/>
          </p:nvPr>
        </p:nvSpPr>
        <p:spPr>
          <a:xfrm>
            <a:off x="228600" y="239713"/>
            <a:ext cx="5029200" cy="635000"/>
          </a:xfrm>
        </p:spPr>
        <p:txBody>
          <a:bodyPr>
            <a:normAutofit fontScale="90000"/>
          </a:bodyPr>
          <a:lstStyle/>
          <a:p>
            <a:pPr eaLnBrk="1" hangingPunct="1"/>
            <a:r>
              <a:rPr lang="en-US" sz="3200" b="1" dirty="0" smtClean="0">
                <a:solidFill>
                  <a:srgbClr val="000066"/>
                </a:solidFill>
              </a:rPr>
              <a:t>Tales From the Real World</a:t>
            </a:r>
          </a:p>
        </p:txBody>
      </p:sp>
      <p:sp>
        <p:nvSpPr>
          <p:cNvPr id="39941" name="AutoShape 5"/>
          <p:cNvSpPr>
            <a:spLocks noChangeArrowheads="1"/>
          </p:cNvSpPr>
          <p:nvPr/>
        </p:nvSpPr>
        <p:spPr bwMode="auto">
          <a:xfrm>
            <a:off x="685800" y="1338263"/>
            <a:ext cx="7848600" cy="4986337"/>
          </a:xfrm>
          <a:prstGeom prst="roundRect">
            <a:avLst>
              <a:gd name="adj" fmla="val 11458"/>
            </a:avLst>
          </a:prstGeom>
          <a:solidFill>
            <a:srgbClr val="FFF9EF"/>
          </a:solidFill>
          <a:ln w="38100">
            <a:solidFill>
              <a:srgbClr val="FFB610"/>
            </a:solidFill>
            <a:round/>
            <a:headEnd/>
            <a:tailEnd/>
          </a:ln>
          <a:effectLst>
            <a:outerShdw dist="71842" dir="2700000" algn="ctr" rotWithShape="0">
              <a:srgbClr val="707070"/>
            </a:outerShdw>
          </a:effectLst>
        </p:spPr>
        <p:txBody>
          <a:bodyPr anchor="ctr"/>
          <a:lstStyle/>
          <a:p>
            <a:pPr algn="l">
              <a:defRPr/>
            </a:pPr>
            <a:endParaRPr lang="en-US">
              <a:latin typeface="Arial" charset="0"/>
            </a:endParaRPr>
          </a:p>
        </p:txBody>
      </p:sp>
      <p:sp>
        <p:nvSpPr>
          <p:cNvPr id="27654" name="Text Box 6"/>
          <p:cNvSpPr txBox="1">
            <a:spLocks noChangeArrowheads="1"/>
          </p:cNvSpPr>
          <p:nvPr/>
        </p:nvSpPr>
        <p:spPr bwMode="auto">
          <a:xfrm>
            <a:off x="1066800" y="1717675"/>
            <a:ext cx="7315200" cy="4302125"/>
          </a:xfrm>
          <a:prstGeom prst="rect">
            <a:avLst/>
          </a:prstGeom>
          <a:noFill/>
          <a:ln w="38100">
            <a:noFill/>
            <a:miter lim="800000"/>
            <a:headEnd/>
            <a:tailEnd/>
          </a:ln>
        </p:spPr>
        <p:txBody>
          <a:bodyPr>
            <a:spAutoFit/>
          </a:bodyPr>
          <a:lstStyle/>
          <a:p>
            <a:pPr algn="l"/>
            <a:r>
              <a:rPr lang="en-US" sz="2300">
                <a:latin typeface="Arial" charset="0"/>
              </a:rPr>
              <a:t>Web sites are somewhat of a status symbol in the </a:t>
            </a:r>
            <a:br>
              <a:rPr lang="en-US" sz="2300">
                <a:latin typeface="Arial" charset="0"/>
              </a:rPr>
            </a:br>
            <a:r>
              <a:rPr lang="en-US" sz="2300">
                <a:latin typeface="Arial" charset="0"/>
              </a:rPr>
              <a:t>real world, with organizations scrambling just to get something—anything—online, so they can claim they have a web presence.</a:t>
            </a:r>
          </a:p>
          <a:p>
            <a:pPr algn="l"/>
            <a:endParaRPr lang="en-US" sz="2300">
              <a:latin typeface="Arial" charset="0"/>
            </a:endParaRPr>
          </a:p>
          <a:p>
            <a:pPr algn="l"/>
            <a:r>
              <a:rPr lang="en-US" sz="2300">
                <a:latin typeface="Arial" charset="0"/>
              </a:rPr>
              <a:t>Unfortunately, it would be better for some organizations not to be online at all than with a poorly designed site. Two of the most serious errors: to have outdated information that makes the organization look foolish; and to have a site that just posts copy or photos and offers no interactivity—not even an email address or toll free number to respond.</a:t>
            </a:r>
          </a:p>
        </p:txBody>
      </p:sp>
      <p:pic>
        <p:nvPicPr>
          <p:cNvPr id="27655" name="Picture 7" descr="book"/>
          <p:cNvPicPr>
            <a:picLocks noChangeAspect="1" noChangeArrowheads="1"/>
          </p:cNvPicPr>
          <p:nvPr/>
        </p:nvPicPr>
        <p:blipFill>
          <a:blip r:embed="rId3"/>
          <a:srcRect/>
          <a:stretch>
            <a:fillRect/>
          </a:stretch>
        </p:blipFill>
        <p:spPr bwMode="auto">
          <a:xfrm>
            <a:off x="7843838" y="1100138"/>
            <a:ext cx="963612" cy="9906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sp>
        <p:nvSpPr>
          <p:cNvPr id="65539" name="Rectangle 3"/>
          <p:cNvSpPr>
            <a:spLocks noGrp="1" noChangeArrowheads="1"/>
          </p:cNvSpPr>
          <p:nvPr>
            <p:ph idx="1"/>
          </p:nvPr>
        </p:nvSpPr>
        <p:spPr>
          <a:xfrm>
            <a:off x="228600" y="1828800"/>
            <a:ext cx="7772400" cy="4114800"/>
          </a:xfrm>
        </p:spPr>
        <p:txBody>
          <a:bodyPr>
            <a:normAutofit/>
          </a:bodyPr>
          <a:lstStyle/>
          <a:p>
            <a:pPr>
              <a:buClr>
                <a:srgbClr val="000066"/>
              </a:buClr>
              <a:buFont typeface="Wingdings" pitchFamily="2" charset="2"/>
              <a:buChar char="§"/>
            </a:pPr>
            <a:endParaRPr lang="en-US" dirty="0" smtClean="0">
              <a:latin typeface="+mj-lt"/>
            </a:endParaRPr>
          </a:p>
          <a:p>
            <a:pPr>
              <a:buClr>
                <a:srgbClr val="000066"/>
              </a:buClr>
              <a:buFont typeface="Wingdings" pitchFamily="2" charset="2"/>
              <a:buChar char="§"/>
            </a:pPr>
            <a:r>
              <a:rPr lang="en-US" dirty="0" smtClean="0">
                <a:latin typeface="+mj-lt"/>
              </a:rPr>
              <a:t>Forms of online advertising</a:t>
            </a:r>
          </a:p>
          <a:p>
            <a:pPr lvl="1">
              <a:buClr>
                <a:srgbClr val="000066"/>
              </a:buClr>
              <a:buFont typeface="Wingdings" pitchFamily="2" charset="2"/>
              <a:buChar char="§"/>
            </a:pPr>
            <a:r>
              <a:rPr lang="en-US" sz="3200" dirty="0" smtClean="0">
                <a:latin typeface="+mj-lt"/>
              </a:rPr>
              <a:t>Display ads</a:t>
            </a:r>
          </a:p>
          <a:p>
            <a:pPr lvl="1">
              <a:buClr>
                <a:srgbClr val="000066"/>
              </a:buClr>
              <a:buFont typeface="Wingdings" pitchFamily="2" charset="2"/>
              <a:buChar char="§"/>
            </a:pPr>
            <a:r>
              <a:rPr lang="en-US" sz="3200" dirty="0" smtClean="0">
                <a:latin typeface="+mj-lt"/>
              </a:rPr>
              <a:t>Search-related ads</a:t>
            </a:r>
          </a:p>
          <a:p>
            <a:pPr lvl="1">
              <a:buClr>
                <a:srgbClr val="000066"/>
              </a:buClr>
              <a:buFont typeface="Wingdings" pitchFamily="2" charset="2"/>
              <a:buChar char="§"/>
            </a:pPr>
            <a:r>
              <a:rPr lang="en-US" sz="3200" dirty="0" smtClean="0">
                <a:latin typeface="+mj-lt"/>
              </a:rPr>
              <a:t>Online classifieds</a:t>
            </a:r>
          </a:p>
        </p:txBody>
      </p:sp>
      <p:sp>
        <p:nvSpPr>
          <p:cNvPr id="65540" name="Text Placeholder 16"/>
          <p:cNvSpPr>
            <a:spLocks noGrp="1"/>
          </p:cNvSpPr>
          <p:nvPr>
            <p:ph type="body" sz="quarter" idx="13"/>
          </p:nvPr>
        </p:nvSpPr>
        <p:spPr>
          <a:xfrm>
            <a:off x="914400" y="1371600"/>
            <a:ext cx="7162800" cy="838200"/>
          </a:xfrm>
        </p:spPr>
        <p:txBody>
          <a:bodyPr>
            <a:normAutofit/>
          </a:bodyPr>
          <a:lstStyle/>
          <a:p>
            <a:r>
              <a:rPr lang="en-US" sz="3200" dirty="0" smtClean="0">
                <a:latin typeface="+mj-lt"/>
              </a:rPr>
              <a:t>Placing Ads and Promotions Online</a:t>
            </a:r>
          </a:p>
          <a:p>
            <a:endParaRPr lang="en-US" sz="3200" dirty="0" smtClean="0">
              <a:latin typeface="+mj-lt"/>
            </a:endParaRPr>
          </a:p>
        </p:txBody>
      </p:sp>
      <p:pic>
        <p:nvPicPr>
          <p:cNvPr id="65541" name="Picture 5" descr="ph17_20.jpg"/>
          <p:cNvPicPr>
            <a:picLocks noChangeAspect="1"/>
          </p:cNvPicPr>
          <p:nvPr/>
        </p:nvPicPr>
        <p:blipFill>
          <a:blip r:embed="rId3" cstate="print"/>
          <a:srcRect/>
          <a:stretch>
            <a:fillRect/>
          </a:stretch>
        </p:blipFill>
        <p:spPr bwMode="auto">
          <a:xfrm>
            <a:off x="4648200" y="3048000"/>
            <a:ext cx="4354512" cy="3048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Effect transition="in" filter="checkerboard(across)">
                                      <p:cBhvr>
                                        <p:cTn id="7" dur="500"/>
                                        <p:tgtEl>
                                          <p:spTgt spid="655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5539">
                                            <p:txEl>
                                              <p:pRg st="2" end="2"/>
                                            </p:txEl>
                                          </p:spTgt>
                                        </p:tgtEl>
                                        <p:attrNameLst>
                                          <p:attrName>style.visibility</p:attrName>
                                        </p:attrNameLst>
                                      </p:cBhvr>
                                      <p:to>
                                        <p:strVal val="visible"/>
                                      </p:to>
                                    </p:set>
                                    <p:animEffect transition="in" filter="checkerboard(across)">
                                      <p:cBhvr>
                                        <p:cTn id="12" dur="500"/>
                                        <p:tgtEl>
                                          <p:spTgt spid="6553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5539">
                                            <p:txEl>
                                              <p:pRg st="3" end="3"/>
                                            </p:txEl>
                                          </p:spTgt>
                                        </p:tgtEl>
                                        <p:attrNameLst>
                                          <p:attrName>style.visibility</p:attrName>
                                        </p:attrNameLst>
                                      </p:cBhvr>
                                      <p:to>
                                        <p:strVal val="visible"/>
                                      </p:to>
                                    </p:set>
                                    <p:animEffect transition="in" filter="checkerboard(across)">
                                      <p:cBhvr>
                                        <p:cTn id="17" dur="500"/>
                                        <p:tgtEl>
                                          <p:spTgt spid="6553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5539">
                                            <p:txEl>
                                              <p:pRg st="4" end="4"/>
                                            </p:txEl>
                                          </p:spTgt>
                                        </p:tgtEl>
                                        <p:attrNameLst>
                                          <p:attrName>style.visibility</p:attrName>
                                        </p:attrNameLst>
                                      </p:cBhvr>
                                      <p:to>
                                        <p:strVal val="visible"/>
                                      </p:to>
                                    </p:set>
                                    <p:animEffect transition="in" filter="checkerboard(across)">
                                      <p:cBhvr>
                                        <p:cTn id="22" dur="500"/>
                                        <p:tgtEl>
                                          <p:spTgt spid="65539">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5541"/>
                                        </p:tgtEl>
                                        <p:attrNameLst>
                                          <p:attrName>style.visibility</p:attrName>
                                        </p:attrNameLst>
                                      </p:cBhvr>
                                      <p:to>
                                        <p:strVal val="visible"/>
                                      </p:to>
                                    </p:set>
                                    <p:animEffect transition="in" filter="checkerboard(across)">
                                      <p:cBhvr>
                                        <p:cTn id="25" dur="500"/>
                                        <p:tgtEl>
                                          <p:spTgt spid="65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sp>
        <p:nvSpPr>
          <p:cNvPr id="67587" name="Rectangle 3"/>
          <p:cNvSpPr>
            <a:spLocks noGrp="1" noChangeArrowheads="1"/>
          </p:cNvSpPr>
          <p:nvPr>
            <p:ph idx="1"/>
          </p:nvPr>
        </p:nvSpPr>
        <p:spPr>
          <a:xfrm>
            <a:off x="609600" y="1981200"/>
            <a:ext cx="7848600" cy="3733800"/>
          </a:xfrm>
        </p:spPr>
        <p:txBody>
          <a:bodyPr>
            <a:noAutofit/>
          </a:bodyPr>
          <a:lstStyle/>
          <a:p>
            <a:pPr>
              <a:buClr>
                <a:srgbClr val="000066"/>
              </a:buClr>
              <a:buFont typeface="Wingdings" pitchFamily="2" charset="2"/>
              <a:buChar char="§"/>
            </a:pPr>
            <a:r>
              <a:rPr lang="en-US" dirty="0" smtClean="0">
                <a:latin typeface="+mj-lt"/>
              </a:rPr>
              <a:t>Banners are banner-shaped ads found on a website</a:t>
            </a:r>
          </a:p>
          <a:p>
            <a:pPr>
              <a:buClr>
                <a:srgbClr val="000066"/>
              </a:buClr>
              <a:buFont typeface="Wingdings" pitchFamily="2" charset="2"/>
              <a:buChar char="§"/>
            </a:pPr>
            <a:r>
              <a:rPr lang="en-US" dirty="0" smtClean="0">
                <a:latin typeface="+mj-lt"/>
              </a:rPr>
              <a:t>Interstitials are ads that appear between screen changes</a:t>
            </a:r>
          </a:p>
          <a:p>
            <a:pPr>
              <a:buClr>
                <a:srgbClr val="000066"/>
              </a:buClr>
              <a:buFont typeface="Wingdings" pitchFamily="2" charset="2"/>
              <a:buChar char="§"/>
            </a:pPr>
            <a:r>
              <a:rPr lang="en-US" dirty="0" smtClean="0">
                <a:latin typeface="+mj-lt"/>
              </a:rPr>
              <a:t>Pop-ups are ads that suddenly appear in a new window in front of the window being viewed</a:t>
            </a:r>
          </a:p>
          <a:p>
            <a:pPr>
              <a:buClr>
                <a:srgbClr val="000066"/>
              </a:buClr>
              <a:buFont typeface="Wingdings" pitchFamily="2" charset="2"/>
              <a:buChar char="§"/>
            </a:pPr>
            <a:r>
              <a:rPr lang="en-US" dirty="0" smtClean="0">
                <a:latin typeface="+mj-lt"/>
              </a:rPr>
              <a:t>Rich media ads incorporate animation, video, sound, and interactivity</a:t>
            </a:r>
          </a:p>
        </p:txBody>
      </p:sp>
      <p:sp>
        <p:nvSpPr>
          <p:cNvPr id="67588" name="Text Placeholder 14"/>
          <p:cNvSpPr>
            <a:spLocks noGrp="1"/>
          </p:cNvSpPr>
          <p:nvPr>
            <p:ph type="body" sz="quarter" idx="13"/>
          </p:nvPr>
        </p:nvSpPr>
        <p:spPr>
          <a:xfrm>
            <a:off x="914400" y="1371600"/>
            <a:ext cx="7162800" cy="685800"/>
          </a:xfrm>
        </p:spPr>
        <p:txBody>
          <a:bodyPr>
            <a:normAutofit/>
          </a:bodyPr>
          <a:lstStyle/>
          <a:p>
            <a:r>
              <a:rPr lang="en-US" sz="3200" dirty="0" smtClean="0">
                <a:latin typeface="+mj-lt"/>
              </a:rPr>
              <a:t>Placing Ads and Promotions Online</a:t>
            </a:r>
          </a:p>
          <a:p>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Effect transition="in" filter="checkerboard(across)">
                                      <p:cBhvr>
                                        <p:cTn id="7" dur="500"/>
                                        <p:tgtEl>
                                          <p:spTgt spid="675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7587">
                                            <p:txEl>
                                              <p:pRg st="1" end="1"/>
                                            </p:txEl>
                                          </p:spTgt>
                                        </p:tgtEl>
                                        <p:attrNameLst>
                                          <p:attrName>style.visibility</p:attrName>
                                        </p:attrNameLst>
                                      </p:cBhvr>
                                      <p:to>
                                        <p:strVal val="visible"/>
                                      </p:to>
                                    </p:set>
                                    <p:animEffect transition="in" filter="checkerboard(across)">
                                      <p:cBhvr>
                                        <p:cTn id="12" dur="500"/>
                                        <p:tgtEl>
                                          <p:spTgt spid="675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7587">
                                            <p:txEl>
                                              <p:pRg st="2" end="2"/>
                                            </p:txEl>
                                          </p:spTgt>
                                        </p:tgtEl>
                                        <p:attrNameLst>
                                          <p:attrName>style.visibility</p:attrName>
                                        </p:attrNameLst>
                                      </p:cBhvr>
                                      <p:to>
                                        <p:strVal val="visible"/>
                                      </p:to>
                                    </p:set>
                                    <p:animEffect transition="in" filter="checkerboard(across)">
                                      <p:cBhvr>
                                        <p:cTn id="17" dur="500"/>
                                        <p:tgtEl>
                                          <p:spTgt spid="675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7587">
                                            <p:txEl>
                                              <p:pRg st="3" end="3"/>
                                            </p:txEl>
                                          </p:spTgt>
                                        </p:tgtEl>
                                        <p:attrNameLst>
                                          <p:attrName>style.visibility</p:attrName>
                                        </p:attrNameLst>
                                      </p:cBhvr>
                                      <p:to>
                                        <p:strVal val="visible"/>
                                      </p:to>
                                    </p:set>
                                    <p:animEffect transition="in" filter="checkerboard(across)">
                                      <p:cBhvr>
                                        <p:cTn id="22" dur="500"/>
                                        <p:tgtEl>
                                          <p:spTgt spid="675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sp>
        <p:nvSpPr>
          <p:cNvPr id="69635" name="Rectangle 3"/>
          <p:cNvSpPr>
            <a:spLocks noGrp="1" noChangeArrowheads="1"/>
          </p:cNvSpPr>
          <p:nvPr>
            <p:ph idx="1"/>
          </p:nvPr>
        </p:nvSpPr>
        <p:spPr>
          <a:xfrm>
            <a:off x="1066800" y="1981200"/>
            <a:ext cx="7391400" cy="3810000"/>
          </a:xfrm>
        </p:spPr>
        <p:txBody>
          <a:bodyPr/>
          <a:lstStyle/>
          <a:p>
            <a:endParaRPr lang="en-US" dirty="0" smtClean="0">
              <a:latin typeface="+mj-lt"/>
            </a:endParaRPr>
          </a:p>
          <a:p>
            <a:pPr>
              <a:buFontTx/>
              <a:buNone/>
            </a:pPr>
            <a:r>
              <a:rPr lang="en-US" b="1" dirty="0" smtClean="0">
                <a:latin typeface="+mj-lt"/>
              </a:rPr>
              <a:t>Search-related ads </a:t>
            </a:r>
            <a:r>
              <a:rPr lang="en-US" dirty="0" smtClean="0">
                <a:latin typeface="+mj-lt"/>
              </a:rPr>
              <a:t>are ads in which text-based ads and links appear alongside search engine results on sites such as Google and Yahoo! and are effective in linking consumers to other forms of online promotion</a:t>
            </a:r>
          </a:p>
        </p:txBody>
      </p:sp>
      <p:sp>
        <p:nvSpPr>
          <p:cNvPr id="69636" name="Text Placeholder 14"/>
          <p:cNvSpPr>
            <a:spLocks noGrp="1"/>
          </p:cNvSpPr>
          <p:nvPr>
            <p:ph type="body" sz="quarter" idx="13"/>
          </p:nvPr>
        </p:nvSpPr>
        <p:spPr>
          <a:xfrm>
            <a:off x="914400" y="1371600"/>
            <a:ext cx="7162800" cy="990600"/>
          </a:xfrm>
        </p:spPr>
        <p:txBody>
          <a:bodyPr>
            <a:normAutofit/>
          </a:bodyPr>
          <a:lstStyle/>
          <a:p>
            <a:r>
              <a:rPr lang="en-US" sz="3200" dirty="0" smtClean="0">
                <a:latin typeface="+mj-lt"/>
              </a:rPr>
              <a:t>Placing Ads and Promotions Online</a:t>
            </a:r>
          </a:p>
          <a:p>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9635">
                                            <p:txEl>
                                              <p:pRg st="1" end="1"/>
                                            </p:txEl>
                                          </p:spTgt>
                                        </p:tgtEl>
                                        <p:attrNameLst>
                                          <p:attrName>style.visibility</p:attrName>
                                        </p:attrNameLst>
                                      </p:cBhvr>
                                      <p:to>
                                        <p:strVal val="visible"/>
                                      </p:to>
                                    </p:set>
                                    <p:animEffect transition="in" filter="checkerboard(across)">
                                      <p:cBhvr>
                                        <p:cTn id="7" dur="500"/>
                                        <p:tgtEl>
                                          <p:spTgt spid="696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sp>
        <p:nvSpPr>
          <p:cNvPr id="73731" name="Rectangle 3"/>
          <p:cNvSpPr>
            <a:spLocks noGrp="1" noChangeArrowheads="1"/>
          </p:cNvSpPr>
          <p:nvPr>
            <p:ph idx="1"/>
          </p:nvPr>
        </p:nvSpPr>
        <p:spPr>
          <a:xfrm>
            <a:off x="533400" y="1905000"/>
            <a:ext cx="7772400" cy="3733800"/>
          </a:xfrm>
        </p:spPr>
        <p:txBody>
          <a:bodyPr>
            <a:noAutofit/>
          </a:bodyPr>
          <a:lstStyle/>
          <a:p>
            <a:pPr>
              <a:buFontTx/>
              <a:buNone/>
            </a:pPr>
            <a:r>
              <a:rPr lang="en-US" b="1" dirty="0" smtClean="0">
                <a:latin typeface="+mj-lt"/>
              </a:rPr>
              <a:t>Content sponsorships </a:t>
            </a:r>
            <a:r>
              <a:rPr lang="en-US" dirty="0" smtClean="0">
                <a:latin typeface="+mj-lt"/>
              </a:rPr>
              <a:t>provide companies with name exposure through the sponsorship of special content such as news or financial information</a:t>
            </a:r>
          </a:p>
          <a:p>
            <a:pPr>
              <a:buFontTx/>
              <a:buNone/>
            </a:pPr>
            <a:r>
              <a:rPr lang="en-US" b="1" dirty="0" smtClean="0">
                <a:latin typeface="+mj-lt"/>
              </a:rPr>
              <a:t>Viral marketing </a:t>
            </a:r>
            <a:r>
              <a:rPr lang="en-US" dirty="0" smtClean="0">
                <a:latin typeface="+mj-lt"/>
              </a:rPr>
              <a:t>is the Internet version of word-of-mouth marketing and involves the creation of a website, e-mail message, or other marketing event that customers pass along to friends</a:t>
            </a:r>
          </a:p>
        </p:txBody>
      </p:sp>
      <p:sp>
        <p:nvSpPr>
          <p:cNvPr id="73732" name="Text Placeholder 14"/>
          <p:cNvSpPr>
            <a:spLocks noGrp="1"/>
          </p:cNvSpPr>
          <p:nvPr>
            <p:ph type="body" sz="quarter" idx="13"/>
          </p:nvPr>
        </p:nvSpPr>
        <p:spPr>
          <a:xfrm>
            <a:off x="914400" y="1143000"/>
            <a:ext cx="7162800" cy="762000"/>
          </a:xfrm>
        </p:spPr>
        <p:txBody>
          <a:bodyPr>
            <a:normAutofit/>
          </a:bodyPr>
          <a:lstStyle/>
          <a:p>
            <a:r>
              <a:rPr lang="en-US" sz="3200" dirty="0" smtClean="0">
                <a:latin typeface="+mj-lt"/>
              </a:rPr>
              <a:t>Placing Ads and Promotions Online</a:t>
            </a:r>
          </a:p>
          <a:p>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animEffect transition="in" filter="checkerboard(across)">
                                      <p:cBhvr>
                                        <p:cTn id="7" dur="500"/>
                                        <p:tgtEl>
                                          <p:spTgt spid="737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3731">
                                            <p:txEl>
                                              <p:pRg st="1" end="1"/>
                                            </p:txEl>
                                          </p:spTgt>
                                        </p:tgtEl>
                                        <p:attrNameLst>
                                          <p:attrName>style.visibility</p:attrName>
                                        </p:attrNameLst>
                                      </p:cBhvr>
                                      <p:to>
                                        <p:strVal val="visible"/>
                                      </p:to>
                                    </p:set>
                                    <p:animEffect transition="in" filter="checkerboard(across)">
                                      <p:cBhvr>
                                        <p:cTn id="12" dur="500"/>
                                        <p:tgtEl>
                                          <p:spTgt spid="737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sp>
        <p:nvSpPr>
          <p:cNvPr id="75779" name="Rectangle 3"/>
          <p:cNvSpPr>
            <a:spLocks noGrp="1" noChangeArrowheads="1"/>
          </p:cNvSpPr>
          <p:nvPr>
            <p:ph idx="1"/>
          </p:nvPr>
        </p:nvSpPr>
        <p:spPr>
          <a:xfrm>
            <a:off x="914400" y="1981200"/>
            <a:ext cx="7543800" cy="3733800"/>
          </a:xfrm>
        </p:spPr>
        <p:txBody>
          <a:bodyPr>
            <a:noAutofit/>
          </a:bodyPr>
          <a:lstStyle/>
          <a:p>
            <a:pPr>
              <a:buClr>
                <a:srgbClr val="000066"/>
              </a:buClr>
              <a:buFont typeface="Wingdings" pitchFamily="2" charset="2"/>
              <a:buChar char="§"/>
            </a:pPr>
            <a:endParaRPr lang="en-US" dirty="0" smtClean="0">
              <a:latin typeface="+mj-lt"/>
            </a:endParaRPr>
          </a:p>
          <a:p>
            <a:pPr>
              <a:buClr>
                <a:srgbClr val="000066"/>
              </a:buClr>
              <a:buFont typeface="Wingdings" pitchFamily="2" charset="2"/>
              <a:buChar char="§"/>
            </a:pPr>
            <a:r>
              <a:rPr lang="en-US" dirty="0" smtClean="0">
                <a:latin typeface="+mj-lt"/>
              </a:rPr>
              <a:t>Social Networks (Web communities) allow members to congregate online and exchange views on issues of common interest</a:t>
            </a:r>
          </a:p>
          <a:p>
            <a:pPr lvl="1">
              <a:buClr>
                <a:srgbClr val="000066"/>
              </a:buClr>
              <a:buFont typeface="Wingdings" pitchFamily="2" charset="2"/>
              <a:buChar char="§"/>
            </a:pPr>
            <a:r>
              <a:rPr lang="en-US" sz="3200" dirty="0" smtClean="0">
                <a:latin typeface="+mj-lt"/>
              </a:rPr>
              <a:t>Facebook</a:t>
            </a:r>
          </a:p>
        </p:txBody>
      </p:sp>
      <p:sp>
        <p:nvSpPr>
          <p:cNvPr id="75780" name="Text Placeholder 15"/>
          <p:cNvSpPr>
            <a:spLocks noGrp="1"/>
          </p:cNvSpPr>
          <p:nvPr>
            <p:ph type="body" sz="quarter" idx="13"/>
          </p:nvPr>
        </p:nvSpPr>
        <p:spPr>
          <a:xfrm>
            <a:off x="914400" y="1371600"/>
            <a:ext cx="7162800" cy="990600"/>
          </a:xfrm>
        </p:spPr>
        <p:txBody>
          <a:bodyPr>
            <a:normAutofit/>
          </a:bodyPr>
          <a:lstStyle/>
          <a:p>
            <a:pPr>
              <a:lnSpc>
                <a:spcPct val="90000"/>
              </a:lnSpc>
            </a:pPr>
            <a:r>
              <a:rPr lang="en-US" sz="3200" dirty="0" smtClean="0">
                <a:latin typeface="+mj-lt"/>
              </a:rPr>
              <a:t>Creating or Participating in Social Networks (Web Communities)</a:t>
            </a:r>
          </a:p>
          <a:p>
            <a:pPr>
              <a:lnSpc>
                <a:spcPct val="90000"/>
              </a:lnSpc>
            </a:pPr>
            <a:endParaRPr lang="en-US" sz="3200" dirty="0" smtClean="0">
              <a:latin typeface="+mj-lt"/>
            </a:endParaRPr>
          </a:p>
        </p:txBody>
      </p:sp>
      <p:sp>
        <p:nvSpPr>
          <p:cNvPr id="75781" name="Rectangle 8"/>
          <p:cNvSpPr>
            <a:spLocks noChangeArrowheads="1"/>
          </p:cNvSpPr>
          <p:nvPr/>
        </p:nvSpPr>
        <p:spPr bwMode="auto">
          <a:xfrm>
            <a:off x="6032500" y="1195388"/>
            <a:ext cx="184150" cy="366712"/>
          </a:xfrm>
          <a:prstGeom prst="rect">
            <a:avLst/>
          </a:prstGeom>
          <a:noFill/>
          <a:ln w="9525">
            <a:noFill/>
            <a:miter lim="800000"/>
            <a:headEnd/>
            <a:tailEnd/>
          </a:ln>
        </p:spPr>
        <p:txBody>
          <a:bodyPr wrap="none">
            <a:spAutoFit/>
          </a:bodyPr>
          <a:lstStyle/>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5779">
                                            <p:txEl>
                                              <p:pRg st="1" end="1"/>
                                            </p:txEl>
                                          </p:spTgt>
                                        </p:tgtEl>
                                        <p:attrNameLst>
                                          <p:attrName>style.visibility</p:attrName>
                                        </p:attrNameLst>
                                      </p:cBhvr>
                                      <p:to>
                                        <p:strVal val="visible"/>
                                      </p:to>
                                    </p:set>
                                    <p:animEffect transition="in" filter="checkerboard(across)">
                                      <p:cBhvr>
                                        <p:cTn id="7" dur="500"/>
                                        <p:tgtEl>
                                          <p:spTgt spid="75779">
                                            <p:txEl>
                                              <p:pRg st="1" end="1"/>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75779">
                                            <p:txEl>
                                              <p:pRg st="2" end="2"/>
                                            </p:txEl>
                                          </p:spTgt>
                                        </p:tgtEl>
                                        <p:attrNameLst>
                                          <p:attrName>style.visibility</p:attrName>
                                        </p:attrNameLst>
                                      </p:cBhvr>
                                      <p:to>
                                        <p:strVal val="visible"/>
                                      </p:to>
                                    </p:set>
                                    <p:animEffect transition="in" filter="checkerboard(across)">
                                      <p:cBhvr>
                                        <p:cTn id="10" dur="500"/>
                                        <p:tgtEl>
                                          <p:spTgt spid="757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sp>
        <p:nvSpPr>
          <p:cNvPr id="77827" name="Rectangle 3"/>
          <p:cNvSpPr>
            <a:spLocks noGrp="1" noChangeArrowheads="1"/>
          </p:cNvSpPr>
          <p:nvPr>
            <p:ph idx="1"/>
          </p:nvPr>
        </p:nvSpPr>
        <p:spPr/>
        <p:txBody>
          <a:bodyPr/>
          <a:lstStyle/>
          <a:p>
            <a:endParaRPr lang="en-US" dirty="0" smtClean="0">
              <a:latin typeface="+mj-lt"/>
            </a:endParaRPr>
          </a:p>
          <a:p>
            <a:pPr>
              <a:buFontTx/>
              <a:buNone/>
            </a:pPr>
            <a:r>
              <a:rPr lang="en-US" dirty="0" smtClean="0">
                <a:latin typeface="+mj-lt"/>
              </a:rPr>
              <a:t>Marketers are developing enriched messages that include animation, interactivity, and personal messages with streaming audio and video to compete with the cluttered e-mail environment</a:t>
            </a:r>
          </a:p>
        </p:txBody>
      </p:sp>
      <p:sp>
        <p:nvSpPr>
          <p:cNvPr id="77828" name="Text Placeholder 14"/>
          <p:cNvSpPr>
            <a:spLocks noGrp="1"/>
          </p:cNvSpPr>
          <p:nvPr>
            <p:ph type="body" sz="quarter" idx="13"/>
          </p:nvPr>
        </p:nvSpPr>
        <p:spPr>
          <a:xfrm>
            <a:off x="914400" y="1371600"/>
            <a:ext cx="7162800" cy="685800"/>
          </a:xfrm>
        </p:spPr>
        <p:txBody>
          <a:bodyPr>
            <a:normAutofit/>
          </a:bodyPr>
          <a:lstStyle/>
          <a:p>
            <a:r>
              <a:rPr lang="en-US" sz="3200" dirty="0" smtClean="0">
                <a:latin typeface="+mj-lt"/>
              </a:rPr>
              <a:t>Using E-mail</a:t>
            </a:r>
          </a:p>
          <a:p>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7827">
                                            <p:txEl>
                                              <p:pRg st="1" end="1"/>
                                            </p:txEl>
                                          </p:spTgt>
                                        </p:tgtEl>
                                        <p:attrNameLst>
                                          <p:attrName>style.visibility</p:attrName>
                                        </p:attrNameLst>
                                      </p:cBhvr>
                                      <p:to>
                                        <p:strVal val="visible"/>
                                      </p:to>
                                    </p:set>
                                    <p:animEffect transition="in" filter="checkerboard(across)">
                                      <p:cBhvr>
                                        <p:cTn id="7" dur="500"/>
                                        <p:tgtEl>
                                          <p:spTgt spid="778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normAutofit/>
          </a:bodyPr>
          <a:lstStyle/>
          <a:p>
            <a:r>
              <a:rPr lang="en-US" sz="4000" b="1" dirty="0" smtClean="0">
                <a:solidFill>
                  <a:srgbClr val="000066"/>
                </a:solidFill>
              </a:rPr>
              <a:t>Online Marketing</a:t>
            </a:r>
          </a:p>
        </p:txBody>
      </p:sp>
      <p:sp>
        <p:nvSpPr>
          <p:cNvPr id="79875" name="Rectangle 3"/>
          <p:cNvSpPr>
            <a:spLocks noGrp="1" noChangeArrowheads="1"/>
          </p:cNvSpPr>
          <p:nvPr>
            <p:ph idx="1"/>
          </p:nvPr>
        </p:nvSpPr>
        <p:spPr/>
        <p:txBody>
          <a:bodyPr/>
          <a:lstStyle/>
          <a:p>
            <a:pPr>
              <a:buClr>
                <a:srgbClr val="000066"/>
              </a:buClr>
              <a:buFont typeface="Wingdings" pitchFamily="2" charset="2"/>
              <a:buChar char="§"/>
            </a:pPr>
            <a:endParaRPr lang="en-US" dirty="0" smtClean="0">
              <a:latin typeface="+mj-lt"/>
            </a:endParaRPr>
          </a:p>
          <a:p>
            <a:pPr>
              <a:buClr>
                <a:srgbClr val="000066"/>
              </a:buClr>
              <a:buFont typeface="Wingdings" pitchFamily="2" charset="2"/>
              <a:buChar char="§"/>
            </a:pPr>
            <a:r>
              <a:rPr lang="en-US" dirty="0" smtClean="0">
                <a:latin typeface="+mj-lt"/>
              </a:rPr>
              <a:t>Spam is unsolicited, unwanted commercial e-mail messages</a:t>
            </a:r>
          </a:p>
          <a:p>
            <a:pPr>
              <a:buClr>
                <a:srgbClr val="000066"/>
              </a:buClr>
              <a:buFont typeface="Wingdings" pitchFamily="2" charset="2"/>
              <a:buChar char="§"/>
            </a:pPr>
            <a:r>
              <a:rPr lang="en-US" dirty="0" smtClean="0">
                <a:latin typeface="+mj-lt"/>
              </a:rPr>
              <a:t>Permission-based marketing allows users to opt in or opt out of e-mail marketing </a:t>
            </a:r>
          </a:p>
        </p:txBody>
      </p:sp>
      <p:sp>
        <p:nvSpPr>
          <p:cNvPr id="79876" name="Text Placeholder 14"/>
          <p:cNvSpPr>
            <a:spLocks noGrp="1"/>
          </p:cNvSpPr>
          <p:nvPr>
            <p:ph type="body" sz="quarter" idx="13"/>
          </p:nvPr>
        </p:nvSpPr>
        <p:spPr>
          <a:xfrm>
            <a:off x="914400" y="1371600"/>
            <a:ext cx="7162800" cy="838200"/>
          </a:xfrm>
        </p:spPr>
        <p:txBody>
          <a:bodyPr>
            <a:normAutofit/>
          </a:bodyPr>
          <a:lstStyle/>
          <a:p>
            <a:r>
              <a:rPr lang="en-US" sz="3200" dirty="0" smtClean="0">
                <a:latin typeface="+mj-lt"/>
              </a:rPr>
              <a:t>Using E-mail</a:t>
            </a:r>
          </a:p>
          <a:p>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9875">
                                            <p:txEl>
                                              <p:pRg st="1" end="1"/>
                                            </p:txEl>
                                          </p:spTgt>
                                        </p:tgtEl>
                                        <p:attrNameLst>
                                          <p:attrName>style.visibility</p:attrName>
                                        </p:attrNameLst>
                                      </p:cBhvr>
                                      <p:to>
                                        <p:strVal val="visible"/>
                                      </p:to>
                                    </p:set>
                                    <p:animEffect transition="in" filter="checkerboard(across)">
                                      <p:cBhvr>
                                        <p:cTn id="7" dur="500"/>
                                        <p:tgtEl>
                                          <p:spTgt spid="7987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9875">
                                            <p:txEl>
                                              <p:pRg st="2" end="2"/>
                                            </p:txEl>
                                          </p:spTgt>
                                        </p:tgtEl>
                                        <p:attrNameLst>
                                          <p:attrName>style.visibility</p:attrName>
                                        </p:attrNameLst>
                                      </p:cBhvr>
                                      <p:to>
                                        <p:strVal val="visible"/>
                                      </p:to>
                                    </p:set>
                                    <p:animEffect transition="in" filter="checkerboard(across)">
                                      <p:cBhvr>
                                        <p:cTn id="12" dur="500"/>
                                        <p:tgtEl>
                                          <p:spTgt spid="798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
          <p:cNvGrpSpPr>
            <a:grpSpLocks/>
          </p:cNvGrpSpPr>
          <p:nvPr/>
        </p:nvGrpSpPr>
        <p:grpSpPr bwMode="auto">
          <a:xfrm>
            <a:off x="5638800" y="3352800"/>
            <a:ext cx="3048000" cy="1371600"/>
            <a:chOff x="3552" y="2112"/>
            <a:chExt cx="1920" cy="864"/>
          </a:xfrm>
        </p:grpSpPr>
        <p:sp>
          <p:nvSpPr>
            <p:cNvPr id="28694" name="Line 34"/>
            <p:cNvSpPr>
              <a:spLocks noChangeShapeType="1"/>
            </p:cNvSpPr>
            <p:nvPr/>
          </p:nvSpPr>
          <p:spPr bwMode="auto">
            <a:xfrm>
              <a:off x="3552" y="2448"/>
              <a:ext cx="432" cy="96"/>
            </a:xfrm>
            <a:prstGeom prst="line">
              <a:avLst/>
            </a:prstGeom>
            <a:noFill/>
            <a:ln w="28575">
              <a:solidFill>
                <a:schemeClr val="tx1"/>
              </a:solidFill>
              <a:round/>
              <a:headEnd/>
              <a:tailEnd/>
            </a:ln>
          </p:spPr>
          <p:txBody>
            <a:bodyPr wrap="none" anchor="ctr"/>
            <a:lstStyle/>
            <a:p>
              <a:endParaRPr lang="en-US"/>
            </a:p>
          </p:txBody>
        </p:sp>
        <p:sp>
          <p:nvSpPr>
            <p:cNvPr id="59427" name="AutoShape 35"/>
            <p:cNvSpPr>
              <a:spLocks noChangeArrowheads="1"/>
            </p:cNvSpPr>
            <p:nvPr/>
          </p:nvSpPr>
          <p:spPr bwMode="auto">
            <a:xfrm>
              <a:off x="3888" y="2112"/>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Precise Targeting</a:t>
              </a:r>
            </a:p>
          </p:txBody>
        </p:sp>
      </p:grpSp>
      <p:grpSp>
        <p:nvGrpSpPr>
          <p:cNvPr id="3" name="Group 36"/>
          <p:cNvGrpSpPr>
            <a:grpSpLocks/>
          </p:cNvGrpSpPr>
          <p:nvPr/>
        </p:nvGrpSpPr>
        <p:grpSpPr bwMode="auto">
          <a:xfrm>
            <a:off x="3302000" y="4800600"/>
            <a:ext cx="2514600" cy="1600200"/>
            <a:chOff x="2080" y="3024"/>
            <a:chExt cx="1584" cy="1008"/>
          </a:xfrm>
        </p:grpSpPr>
        <p:sp>
          <p:nvSpPr>
            <p:cNvPr id="28692" name="Line 37"/>
            <p:cNvSpPr>
              <a:spLocks noChangeShapeType="1"/>
            </p:cNvSpPr>
            <p:nvPr/>
          </p:nvSpPr>
          <p:spPr bwMode="auto">
            <a:xfrm>
              <a:off x="2880" y="3024"/>
              <a:ext cx="0" cy="144"/>
            </a:xfrm>
            <a:prstGeom prst="line">
              <a:avLst/>
            </a:prstGeom>
            <a:noFill/>
            <a:ln w="28575">
              <a:solidFill>
                <a:schemeClr val="tx1"/>
              </a:solidFill>
              <a:round/>
              <a:headEnd/>
              <a:tailEnd/>
            </a:ln>
          </p:spPr>
          <p:txBody>
            <a:bodyPr wrap="none" anchor="ctr"/>
            <a:lstStyle/>
            <a:p>
              <a:endParaRPr lang="en-US"/>
            </a:p>
          </p:txBody>
        </p:sp>
        <p:sp>
          <p:nvSpPr>
            <p:cNvPr id="59430" name="AutoShape 38"/>
            <p:cNvSpPr>
              <a:spLocks noChangeArrowheads="1"/>
            </p:cNvSpPr>
            <p:nvPr/>
          </p:nvSpPr>
          <p:spPr bwMode="auto">
            <a:xfrm>
              <a:off x="2080" y="3168"/>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Quick Results</a:t>
              </a:r>
            </a:p>
          </p:txBody>
        </p:sp>
      </p:grpSp>
      <p:grpSp>
        <p:nvGrpSpPr>
          <p:cNvPr id="4" name="Group 39"/>
          <p:cNvGrpSpPr>
            <a:grpSpLocks/>
          </p:cNvGrpSpPr>
          <p:nvPr/>
        </p:nvGrpSpPr>
        <p:grpSpPr bwMode="auto">
          <a:xfrm>
            <a:off x="1600200" y="1295400"/>
            <a:ext cx="2514600" cy="1905000"/>
            <a:chOff x="1008" y="816"/>
            <a:chExt cx="1584" cy="1200"/>
          </a:xfrm>
        </p:grpSpPr>
        <p:sp>
          <p:nvSpPr>
            <p:cNvPr id="28690" name="Line 40"/>
            <p:cNvSpPr>
              <a:spLocks noChangeShapeType="1"/>
            </p:cNvSpPr>
            <p:nvPr/>
          </p:nvSpPr>
          <p:spPr bwMode="auto">
            <a:xfrm flipH="1" flipV="1">
              <a:off x="1776" y="1488"/>
              <a:ext cx="528" cy="528"/>
            </a:xfrm>
            <a:prstGeom prst="line">
              <a:avLst/>
            </a:prstGeom>
            <a:noFill/>
            <a:ln w="28575">
              <a:solidFill>
                <a:schemeClr val="tx1"/>
              </a:solidFill>
              <a:round/>
              <a:headEnd/>
              <a:tailEnd/>
            </a:ln>
          </p:spPr>
          <p:txBody>
            <a:bodyPr wrap="none" anchor="ctr"/>
            <a:lstStyle/>
            <a:p>
              <a:endParaRPr lang="en-US"/>
            </a:p>
          </p:txBody>
        </p:sp>
        <p:sp>
          <p:nvSpPr>
            <p:cNvPr id="59433" name="AutoShape 41"/>
            <p:cNvSpPr>
              <a:spLocks noChangeArrowheads="1"/>
            </p:cNvSpPr>
            <p:nvPr/>
          </p:nvSpPr>
          <p:spPr bwMode="auto">
            <a:xfrm>
              <a:off x="1008" y="816"/>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Interactive</a:t>
              </a:r>
            </a:p>
          </p:txBody>
        </p:sp>
      </p:grpSp>
      <p:grpSp>
        <p:nvGrpSpPr>
          <p:cNvPr id="5" name="Group 42"/>
          <p:cNvGrpSpPr>
            <a:grpSpLocks/>
          </p:cNvGrpSpPr>
          <p:nvPr/>
        </p:nvGrpSpPr>
        <p:grpSpPr bwMode="auto">
          <a:xfrm>
            <a:off x="5029200" y="1295400"/>
            <a:ext cx="2514600" cy="1905000"/>
            <a:chOff x="3168" y="816"/>
            <a:chExt cx="1584" cy="1200"/>
          </a:xfrm>
        </p:grpSpPr>
        <p:sp>
          <p:nvSpPr>
            <p:cNvPr id="28688" name="Line 43"/>
            <p:cNvSpPr>
              <a:spLocks noChangeShapeType="1"/>
            </p:cNvSpPr>
            <p:nvPr/>
          </p:nvSpPr>
          <p:spPr bwMode="auto">
            <a:xfrm flipV="1">
              <a:off x="3408" y="1488"/>
              <a:ext cx="528" cy="528"/>
            </a:xfrm>
            <a:prstGeom prst="line">
              <a:avLst/>
            </a:prstGeom>
            <a:noFill/>
            <a:ln w="28575">
              <a:solidFill>
                <a:schemeClr val="tx1"/>
              </a:solidFill>
              <a:round/>
              <a:headEnd/>
              <a:tailEnd/>
            </a:ln>
          </p:spPr>
          <p:txBody>
            <a:bodyPr wrap="none" anchor="ctr"/>
            <a:lstStyle/>
            <a:p>
              <a:endParaRPr lang="en-US"/>
            </a:p>
          </p:txBody>
        </p:sp>
        <p:sp>
          <p:nvSpPr>
            <p:cNvPr id="59436" name="AutoShape 44"/>
            <p:cNvSpPr>
              <a:spLocks noChangeArrowheads="1"/>
            </p:cNvSpPr>
            <p:nvPr/>
          </p:nvSpPr>
          <p:spPr bwMode="auto">
            <a:xfrm>
              <a:off x="3168" y="816"/>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More Flexible</a:t>
              </a:r>
            </a:p>
          </p:txBody>
        </p:sp>
      </p:grpSp>
      <p:grpSp>
        <p:nvGrpSpPr>
          <p:cNvPr id="6" name="Group 45"/>
          <p:cNvGrpSpPr>
            <a:grpSpLocks/>
          </p:cNvGrpSpPr>
          <p:nvPr/>
        </p:nvGrpSpPr>
        <p:grpSpPr bwMode="auto">
          <a:xfrm>
            <a:off x="457200" y="3352800"/>
            <a:ext cx="3124200" cy="1371600"/>
            <a:chOff x="288" y="2112"/>
            <a:chExt cx="1968" cy="864"/>
          </a:xfrm>
        </p:grpSpPr>
        <p:sp>
          <p:nvSpPr>
            <p:cNvPr id="28686" name="Line 46"/>
            <p:cNvSpPr>
              <a:spLocks noChangeShapeType="1"/>
            </p:cNvSpPr>
            <p:nvPr/>
          </p:nvSpPr>
          <p:spPr bwMode="auto">
            <a:xfrm flipH="1">
              <a:off x="1824" y="2448"/>
              <a:ext cx="432" cy="96"/>
            </a:xfrm>
            <a:prstGeom prst="line">
              <a:avLst/>
            </a:prstGeom>
            <a:noFill/>
            <a:ln w="28575">
              <a:solidFill>
                <a:schemeClr val="tx1"/>
              </a:solidFill>
              <a:round/>
              <a:headEnd/>
              <a:tailEnd/>
            </a:ln>
          </p:spPr>
          <p:txBody>
            <a:bodyPr anchor="ctr"/>
            <a:lstStyle/>
            <a:p>
              <a:endParaRPr lang="en-US"/>
            </a:p>
          </p:txBody>
        </p:sp>
        <p:sp>
          <p:nvSpPr>
            <p:cNvPr id="59439" name="AutoShape 47"/>
            <p:cNvSpPr>
              <a:spLocks noChangeArrowheads="1"/>
            </p:cNvSpPr>
            <p:nvPr/>
          </p:nvSpPr>
          <p:spPr bwMode="auto">
            <a:xfrm>
              <a:off x="288" y="2112"/>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Measurable</a:t>
              </a:r>
            </a:p>
          </p:txBody>
        </p:sp>
      </p:grpSp>
      <p:sp>
        <p:nvSpPr>
          <p:cNvPr id="59442" name="AutoShape 50"/>
          <p:cNvSpPr>
            <a:spLocks noChangeArrowheads="1"/>
          </p:cNvSpPr>
          <p:nvPr/>
        </p:nvSpPr>
        <p:spPr bwMode="auto">
          <a:xfrm>
            <a:off x="3302000" y="50292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Quick Results</a:t>
            </a:r>
          </a:p>
        </p:txBody>
      </p:sp>
      <p:sp>
        <p:nvSpPr>
          <p:cNvPr id="59441" name="AutoShape 49"/>
          <p:cNvSpPr>
            <a:spLocks noChangeArrowheads="1"/>
          </p:cNvSpPr>
          <p:nvPr/>
        </p:nvSpPr>
        <p:spPr bwMode="auto">
          <a:xfrm>
            <a:off x="6172200" y="33528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Precise Targeting</a:t>
            </a:r>
          </a:p>
        </p:txBody>
      </p:sp>
      <p:sp>
        <p:nvSpPr>
          <p:cNvPr id="59444" name="AutoShape 52"/>
          <p:cNvSpPr>
            <a:spLocks noChangeArrowheads="1"/>
          </p:cNvSpPr>
          <p:nvPr/>
        </p:nvSpPr>
        <p:spPr bwMode="auto">
          <a:xfrm>
            <a:off x="5029200" y="12954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More Flexible</a:t>
            </a:r>
          </a:p>
        </p:txBody>
      </p:sp>
      <p:sp>
        <p:nvSpPr>
          <p:cNvPr id="59443" name="AutoShape 51"/>
          <p:cNvSpPr>
            <a:spLocks noChangeArrowheads="1"/>
          </p:cNvSpPr>
          <p:nvPr/>
        </p:nvSpPr>
        <p:spPr bwMode="auto">
          <a:xfrm>
            <a:off x="1600200" y="12954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sz="2800">
                <a:latin typeface="Arial" charset="0"/>
              </a:rPr>
              <a:t>Interactive</a:t>
            </a:r>
          </a:p>
        </p:txBody>
      </p:sp>
      <p:sp>
        <p:nvSpPr>
          <p:cNvPr id="59402" name="AutoShape 10"/>
          <p:cNvSpPr>
            <a:spLocks noChangeArrowheads="1"/>
          </p:cNvSpPr>
          <p:nvPr/>
        </p:nvSpPr>
        <p:spPr bwMode="auto">
          <a:xfrm>
            <a:off x="0" y="203200"/>
            <a:ext cx="72644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28684" name="Rectangle 11"/>
          <p:cNvSpPr>
            <a:spLocks noGrp="1" noChangeArrowheads="1"/>
          </p:cNvSpPr>
          <p:nvPr>
            <p:ph type="title"/>
          </p:nvPr>
        </p:nvSpPr>
        <p:spPr>
          <a:xfrm>
            <a:off x="228600" y="239713"/>
            <a:ext cx="6629400" cy="635000"/>
          </a:xfrm>
        </p:spPr>
        <p:txBody>
          <a:bodyPr>
            <a:normAutofit fontScale="90000"/>
          </a:bodyPr>
          <a:lstStyle/>
          <a:p>
            <a:pPr eaLnBrk="1" hangingPunct="1"/>
            <a:r>
              <a:rPr lang="en-US" sz="3200" b="1" dirty="0" smtClean="0">
                <a:solidFill>
                  <a:srgbClr val="000066"/>
                </a:solidFill>
              </a:rPr>
              <a:t>Online Advertising Is Growing Fast </a:t>
            </a:r>
          </a:p>
        </p:txBody>
      </p:sp>
      <p:sp>
        <p:nvSpPr>
          <p:cNvPr id="59440" name="Oval 48"/>
          <p:cNvSpPr>
            <a:spLocks noChangeArrowheads="1"/>
          </p:cNvSpPr>
          <p:nvPr/>
        </p:nvSpPr>
        <p:spPr bwMode="auto">
          <a:xfrm>
            <a:off x="3467100" y="2628900"/>
            <a:ext cx="2209800" cy="2209800"/>
          </a:xfrm>
          <a:prstGeom prst="ellipse">
            <a:avLst/>
          </a:prstGeom>
          <a:gradFill rotWithShape="0">
            <a:gsLst>
              <a:gs pos="0">
                <a:srgbClr val="C7D5ED"/>
              </a:gs>
              <a:gs pos="100000">
                <a:srgbClr val="84A2D6"/>
              </a:gs>
            </a:gsLst>
            <a:path path="shape">
              <a:fillToRect l="50000" t="50000" r="50000" b="50000"/>
            </a:path>
          </a:gradFill>
          <a:ln w="38100">
            <a:solidFill>
              <a:srgbClr val="001C52"/>
            </a:solidFill>
            <a:round/>
            <a:headEnd/>
            <a:tailEnd/>
          </a:ln>
          <a:effectLst>
            <a:outerShdw dist="71842" dir="2700000" algn="ctr" rotWithShape="0">
              <a:srgbClr val="707070"/>
            </a:outerShdw>
          </a:effectLst>
        </p:spPr>
        <p:txBody>
          <a:bodyPr wrap="none" lIns="0" rIns="0" anchor="ctr"/>
          <a:lstStyle/>
          <a:p>
            <a:pPr marL="174625" indent="-174625" algn="ctr">
              <a:defRPr/>
            </a:pPr>
            <a:r>
              <a:rPr lang="en-US" sz="2800" b="1" dirty="0">
                <a:latin typeface="Arial" charset="0"/>
              </a:rPr>
              <a:t>Advantages</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59443"/>
                                        </p:tgtEl>
                                        <p:attrNameLst>
                                          <p:attrName>style.visibility</p:attrName>
                                        </p:attrNameLst>
                                      </p:cBhvr>
                                      <p:to>
                                        <p:strVal val="visible"/>
                                      </p:to>
                                    </p:se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59444"/>
                                        </p:tgtEl>
                                        <p:attrNameLst>
                                          <p:attrName>style.visibility</p:attrName>
                                        </p:attrNameLst>
                                      </p:cBhvr>
                                      <p:to>
                                        <p:strVal val="visible"/>
                                      </p:to>
                                    </p:se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59441"/>
                                        </p:tgtEl>
                                        <p:attrNameLst>
                                          <p:attrName>style.visibility</p:attrName>
                                        </p:attrNameLst>
                                      </p:cBhvr>
                                      <p:to>
                                        <p:strVal val="visible"/>
                                      </p:to>
                                    </p:set>
                                  </p:childTnLst>
                                </p:cTn>
                              </p:par>
                            </p:childTnLst>
                          </p:cTn>
                        </p:par>
                        <p:par>
                          <p:cTn id="28" fill="hold">
                            <p:stCondLst>
                              <p:cond delay="500"/>
                            </p:stCondLst>
                            <p:childTnLst>
                              <p:par>
                                <p:cTn id="29" presetID="22" presetClass="entr" presetSubtype="1"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up)">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59442"/>
                                        </p:tgtEl>
                                        <p:attrNameLst>
                                          <p:attrName>style.visibility</p:attrName>
                                        </p:attrNameLst>
                                      </p:cBhvr>
                                      <p:to>
                                        <p:strVal val="visible"/>
                                      </p:to>
                                    </p:set>
                                  </p:childTnLst>
                                </p:cTn>
                              </p:par>
                            </p:childTnLst>
                          </p:cTn>
                        </p:par>
                        <p:par>
                          <p:cTn id="36" fill="hold">
                            <p:stCondLst>
                              <p:cond delay="500"/>
                            </p:stCondLst>
                            <p:childTnLst>
                              <p:par>
                                <p:cTn id="37" presetID="22" presetClass="entr" presetSubtype="2"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right)">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42" grpId="0" animBg="1" autoUpdateAnimBg="0"/>
      <p:bldP spid="59441" grpId="0" animBg="1" autoUpdateAnimBg="0"/>
      <p:bldP spid="59444" grpId="0" animBg="1" autoUpdateAnimBg="0"/>
      <p:bldP spid="59443"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idx="1"/>
          </p:nvPr>
        </p:nvSpPr>
        <p:spPr/>
        <p:txBody>
          <a:bodyPr>
            <a:normAutofit/>
          </a:bodyPr>
          <a:lstStyle/>
          <a:p>
            <a:pPr>
              <a:buClr>
                <a:srgbClr val="000066"/>
              </a:buClr>
              <a:buFont typeface="Wingdings" pitchFamily="2" charset="2"/>
              <a:buChar char="§"/>
            </a:pPr>
            <a:r>
              <a:rPr lang="en-US" dirty="0" smtClean="0">
                <a:latin typeface="+mj-lt"/>
              </a:rPr>
              <a:t>Mobile phone marketing includes:</a:t>
            </a:r>
          </a:p>
          <a:p>
            <a:pPr lvl="1">
              <a:buClr>
                <a:srgbClr val="000066"/>
              </a:buClr>
              <a:buFont typeface="Wingdings" pitchFamily="2" charset="2"/>
              <a:buChar char="§"/>
            </a:pPr>
            <a:r>
              <a:rPr lang="en-US" sz="3200" dirty="0" smtClean="0">
                <a:latin typeface="+mj-lt"/>
              </a:rPr>
              <a:t>Ring-tone giveaways</a:t>
            </a:r>
          </a:p>
          <a:p>
            <a:pPr lvl="1">
              <a:buClr>
                <a:srgbClr val="000066"/>
              </a:buClr>
              <a:buFont typeface="Wingdings" pitchFamily="2" charset="2"/>
              <a:buChar char="§"/>
            </a:pPr>
            <a:r>
              <a:rPr lang="en-US" sz="3200" dirty="0" smtClean="0">
                <a:latin typeface="+mj-lt"/>
              </a:rPr>
              <a:t>Mobile games</a:t>
            </a:r>
          </a:p>
          <a:p>
            <a:pPr lvl="1">
              <a:buClr>
                <a:srgbClr val="000066"/>
              </a:buClr>
              <a:buFont typeface="Wingdings" pitchFamily="2" charset="2"/>
              <a:buChar char="§"/>
            </a:pPr>
            <a:r>
              <a:rPr lang="en-US" sz="3200" dirty="0" smtClean="0">
                <a:latin typeface="+mj-lt"/>
              </a:rPr>
              <a:t>Ad-supported content</a:t>
            </a:r>
          </a:p>
          <a:p>
            <a:pPr lvl="1">
              <a:buClr>
                <a:srgbClr val="000066"/>
              </a:buClr>
              <a:buFont typeface="Wingdings" pitchFamily="2" charset="2"/>
              <a:buChar char="§"/>
            </a:pPr>
            <a:r>
              <a:rPr lang="en-US" sz="3200" dirty="0" smtClean="0">
                <a:latin typeface="+mj-lt"/>
              </a:rPr>
              <a:t>Contests and sweepstakes</a:t>
            </a:r>
          </a:p>
        </p:txBody>
      </p:sp>
      <p:sp>
        <p:nvSpPr>
          <p:cNvPr id="38915" name="Rectangle 2"/>
          <p:cNvSpPr>
            <a:spLocks noGrp="1" noChangeArrowheads="1"/>
          </p:cNvSpPr>
          <p:nvPr>
            <p:ph type="title"/>
          </p:nvPr>
        </p:nvSpPr>
        <p:spPr/>
        <p:txBody>
          <a:bodyPr>
            <a:normAutofit/>
          </a:bodyPr>
          <a:lstStyle/>
          <a:p>
            <a:r>
              <a:rPr lang="en-US" sz="4000" b="1" dirty="0" smtClean="0">
                <a:solidFill>
                  <a:srgbClr val="000066"/>
                </a:solidFill>
              </a:rPr>
              <a:t>Forms of Direct Marketing</a:t>
            </a:r>
          </a:p>
        </p:txBody>
      </p:sp>
    </p:spTree>
    <p:extLst>
      <p:ext uri="{BB962C8B-B14F-4D97-AF65-F5344CB8AC3E}">
        <p14:creationId xmlns:p14="http://schemas.microsoft.com/office/powerpoint/2010/main" xmlns="" val="39336969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8914">
                                            <p:txEl>
                                              <p:pRg st="0" end="0"/>
                                            </p:txEl>
                                          </p:spTgt>
                                        </p:tgtEl>
                                        <p:attrNameLst>
                                          <p:attrName>style.visibility</p:attrName>
                                        </p:attrNameLst>
                                      </p:cBhvr>
                                      <p:to>
                                        <p:strVal val="visible"/>
                                      </p:to>
                                    </p:set>
                                    <p:animEffect transition="in" filter="checkerboard(across)">
                                      <p:cBhvr>
                                        <p:cTn id="7" dur="500"/>
                                        <p:tgtEl>
                                          <p:spTgt spid="389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8914">
                                            <p:txEl>
                                              <p:pRg st="1" end="1"/>
                                            </p:txEl>
                                          </p:spTgt>
                                        </p:tgtEl>
                                        <p:attrNameLst>
                                          <p:attrName>style.visibility</p:attrName>
                                        </p:attrNameLst>
                                      </p:cBhvr>
                                      <p:to>
                                        <p:strVal val="visible"/>
                                      </p:to>
                                    </p:set>
                                    <p:animEffect transition="in" filter="checkerboard(across)">
                                      <p:cBhvr>
                                        <p:cTn id="12" dur="500"/>
                                        <p:tgtEl>
                                          <p:spTgt spid="389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8914">
                                            <p:txEl>
                                              <p:pRg st="2" end="2"/>
                                            </p:txEl>
                                          </p:spTgt>
                                        </p:tgtEl>
                                        <p:attrNameLst>
                                          <p:attrName>style.visibility</p:attrName>
                                        </p:attrNameLst>
                                      </p:cBhvr>
                                      <p:to>
                                        <p:strVal val="visible"/>
                                      </p:to>
                                    </p:set>
                                    <p:animEffect transition="in" filter="checkerboard(across)">
                                      <p:cBhvr>
                                        <p:cTn id="17" dur="500"/>
                                        <p:tgtEl>
                                          <p:spTgt spid="389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8914">
                                            <p:txEl>
                                              <p:pRg st="3" end="3"/>
                                            </p:txEl>
                                          </p:spTgt>
                                        </p:tgtEl>
                                        <p:attrNameLst>
                                          <p:attrName>style.visibility</p:attrName>
                                        </p:attrNameLst>
                                      </p:cBhvr>
                                      <p:to>
                                        <p:strVal val="visible"/>
                                      </p:to>
                                    </p:set>
                                    <p:animEffect transition="in" filter="checkerboard(across)">
                                      <p:cBhvr>
                                        <p:cTn id="22" dur="500"/>
                                        <p:tgtEl>
                                          <p:spTgt spid="389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8914">
                                            <p:txEl>
                                              <p:pRg st="4" end="4"/>
                                            </p:txEl>
                                          </p:spTgt>
                                        </p:tgtEl>
                                        <p:attrNameLst>
                                          <p:attrName>style.visibility</p:attrName>
                                        </p:attrNameLst>
                                      </p:cBhvr>
                                      <p:to>
                                        <p:strVal val="visible"/>
                                      </p:to>
                                    </p:set>
                                    <p:animEffect transition="in" filter="checkerboard(across)">
                                      <p:cBhvr>
                                        <p:cTn id="27" dur="500"/>
                                        <p:tgtEl>
                                          <p:spTgt spid="389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57200" y="152400"/>
            <a:ext cx="8229600" cy="1143000"/>
          </a:xfrm>
        </p:spPr>
        <p:txBody>
          <a:bodyPr>
            <a:normAutofit fontScale="90000"/>
          </a:bodyPr>
          <a:lstStyle/>
          <a:p>
            <a:r>
              <a:rPr lang="en-US" b="1" dirty="0" smtClean="0">
                <a:solidFill>
                  <a:srgbClr val="000066"/>
                </a:solidFill>
              </a:rPr>
              <a:t>Public Policy Issues in Direct Marketing</a:t>
            </a:r>
          </a:p>
        </p:txBody>
      </p:sp>
      <p:sp>
        <p:nvSpPr>
          <p:cNvPr id="86019" name="Rectangle 3"/>
          <p:cNvSpPr>
            <a:spLocks noGrp="1" noChangeArrowheads="1"/>
          </p:cNvSpPr>
          <p:nvPr>
            <p:ph idx="1"/>
          </p:nvPr>
        </p:nvSpPr>
        <p:spPr>
          <a:xfrm>
            <a:off x="304800" y="1905000"/>
            <a:ext cx="8534400" cy="3657600"/>
          </a:xfrm>
        </p:spPr>
        <p:txBody>
          <a:bodyPr>
            <a:noAutofit/>
          </a:bodyPr>
          <a:lstStyle/>
          <a:p>
            <a:pPr>
              <a:lnSpc>
                <a:spcPct val="90000"/>
              </a:lnSpc>
              <a:buClr>
                <a:srgbClr val="000066"/>
              </a:buClr>
              <a:buFont typeface="Wingdings" pitchFamily="2" charset="2"/>
              <a:buChar char="§"/>
            </a:pPr>
            <a:r>
              <a:rPr lang="en-US" b="1" dirty="0" smtClean="0">
                <a:latin typeface="+mj-lt"/>
              </a:rPr>
              <a:t>Irritation </a:t>
            </a:r>
            <a:r>
              <a:rPr lang="en-US" dirty="0" smtClean="0">
                <a:latin typeface="+mj-lt"/>
              </a:rPr>
              <a:t>includes annoying and offending customers</a:t>
            </a:r>
          </a:p>
          <a:p>
            <a:pPr>
              <a:lnSpc>
                <a:spcPct val="90000"/>
              </a:lnSpc>
              <a:buClr>
                <a:srgbClr val="000066"/>
              </a:buClr>
              <a:buFont typeface="Wingdings" pitchFamily="2" charset="2"/>
              <a:buChar char="§"/>
            </a:pPr>
            <a:r>
              <a:rPr lang="en-US" b="1" dirty="0" smtClean="0">
                <a:latin typeface="+mj-lt"/>
              </a:rPr>
              <a:t>Unfairness</a:t>
            </a:r>
            <a:r>
              <a:rPr lang="en-US" dirty="0" smtClean="0">
                <a:latin typeface="+mj-lt"/>
              </a:rPr>
              <a:t> includes taking unfair advantage of impulsive or less-sophisticated buyers</a:t>
            </a:r>
          </a:p>
          <a:p>
            <a:pPr>
              <a:lnSpc>
                <a:spcPct val="90000"/>
              </a:lnSpc>
              <a:buClr>
                <a:srgbClr val="000066"/>
              </a:buClr>
              <a:buFont typeface="Wingdings" pitchFamily="2" charset="2"/>
              <a:buChar char="§"/>
            </a:pPr>
            <a:r>
              <a:rPr lang="en-US" b="1" dirty="0" smtClean="0">
                <a:latin typeface="+mj-lt"/>
              </a:rPr>
              <a:t>Deception</a:t>
            </a:r>
            <a:r>
              <a:rPr lang="en-US" dirty="0" smtClean="0">
                <a:latin typeface="+mj-lt"/>
              </a:rPr>
              <a:t> includes “heat merchants” who design mailers and write copy designed to mislead consumers</a:t>
            </a:r>
          </a:p>
          <a:p>
            <a:pPr>
              <a:lnSpc>
                <a:spcPct val="90000"/>
              </a:lnSpc>
              <a:buClr>
                <a:srgbClr val="000066"/>
              </a:buClr>
              <a:buFont typeface="Wingdings" pitchFamily="2" charset="2"/>
              <a:buChar char="§"/>
            </a:pPr>
            <a:r>
              <a:rPr lang="en-US" b="1" dirty="0" smtClean="0">
                <a:latin typeface="+mj-lt"/>
              </a:rPr>
              <a:t>Fraud</a:t>
            </a:r>
            <a:r>
              <a:rPr lang="en-US" dirty="0" smtClean="0">
                <a:latin typeface="+mj-lt"/>
              </a:rPr>
              <a:t> includes identity theft and financial scams</a:t>
            </a:r>
          </a:p>
        </p:txBody>
      </p:sp>
      <p:sp>
        <p:nvSpPr>
          <p:cNvPr id="86020" name="Text Placeholder 14"/>
          <p:cNvSpPr>
            <a:spLocks noGrp="1"/>
          </p:cNvSpPr>
          <p:nvPr>
            <p:ph type="body" sz="quarter" idx="13"/>
          </p:nvPr>
        </p:nvSpPr>
        <p:spPr>
          <a:xfrm>
            <a:off x="228600" y="1219200"/>
            <a:ext cx="8610600" cy="838200"/>
          </a:xfrm>
        </p:spPr>
        <p:txBody>
          <a:bodyPr>
            <a:noAutofit/>
          </a:bodyPr>
          <a:lstStyle/>
          <a:p>
            <a:r>
              <a:rPr lang="en-US" sz="3200" dirty="0" smtClean="0">
                <a:latin typeface="+mj-lt"/>
              </a:rPr>
              <a:t>Irritation, Unfairness, Deception, and Fraud</a:t>
            </a:r>
          </a:p>
          <a:p>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animEffect transition="in" filter="checkerboard(across)">
                                      <p:cBhvr>
                                        <p:cTn id="7" dur="500"/>
                                        <p:tgtEl>
                                          <p:spTgt spid="860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6019">
                                            <p:txEl>
                                              <p:pRg st="1" end="1"/>
                                            </p:txEl>
                                          </p:spTgt>
                                        </p:tgtEl>
                                        <p:attrNameLst>
                                          <p:attrName>style.visibility</p:attrName>
                                        </p:attrNameLst>
                                      </p:cBhvr>
                                      <p:to>
                                        <p:strVal val="visible"/>
                                      </p:to>
                                    </p:set>
                                    <p:animEffect transition="in" filter="checkerboard(across)">
                                      <p:cBhvr>
                                        <p:cTn id="12" dur="500"/>
                                        <p:tgtEl>
                                          <p:spTgt spid="860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6019">
                                            <p:txEl>
                                              <p:pRg st="2" end="2"/>
                                            </p:txEl>
                                          </p:spTgt>
                                        </p:tgtEl>
                                        <p:attrNameLst>
                                          <p:attrName>style.visibility</p:attrName>
                                        </p:attrNameLst>
                                      </p:cBhvr>
                                      <p:to>
                                        <p:strVal val="visible"/>
                                      </p:to>
                                    </p:set>
                                    <p:animEffect transition="in" filter="checkerboard(across)">
                                      <p:cBhvr>
                                        <p:cTn id="17" dur="500"/>
                                        <p:tgtEl>
                                          <p:spTgt spid="860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6019">
                                            <p:txEl>
                                              <p:pRg st="3" end="3"/>
                                            </p:txEl>
                                          </p:spTgt>
                                        </p:tgtEl>
                                        <p:attrNameLst>
                                          <p:attrName>style.visibility</p:attrName>
                                        </p:attrNameLst>
                                      </p:cBhvr>
                                      <p:to>
                                        <p:strVal val="visible"/>
                                      </p:to>
                                    </p:set>
                                    <p:animEffect transition="in" filter="checkerboard(across)">
                                      <p:cBhvr>
                                        <p:cTn id="22" dur="500"/>
                                        <p:tgtEl>
                                          <p:spTgt spid="860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914650" y="1447800"/>
            <a:ext cx="5695950" cy="2324100"/>
            <a:chOff x="1836" y="912"/>
            <a:chExt cx="3588" cy="1464"/>
          </a:xfrm>
        </p:grpSpPr>
        <p:sp>
          <p:nvSpPr>
            <p:cNvPr id="66563" name="AutoShape 3"/>
            <p:cNvSpPr>
              <a:spLocks noChangeArrowheads="1"/>
            </p:cNvSpPr>
            <p:nvPr/>
          </p:nvSpPr>
          <p:spPr bwMode="auto">
            <a:xfrm>
              <a:off x="2304" y="912"/>
              <a:ext cx="3120" cy="720"/>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spcBef>
                  <a:spcPct val="20000"/>
                </a:spcBef>
                <a:defRPr/>
              </a:pPr>
              <a:r>
                <a:rPr lang="en-US" sz="2800">
                  <a:latin typeface="Arial" charset="0"/>
                </a:rPr>
                <a:t>80% of consumers object to selling personal data</a:t>
              </a:r>
            </a:p>
          </p:txBody>
        </p:sp>
        <p:cxnSp>
          <p:nvCxnSpPr>
            <p:cNvPr id="35855" name="AutoShape 4"/>
            <p:cNvCxnSpPr>
              <a:cxnSpLocks noChangeShapeType="1"/>
              <a:stCxn id="66572" idx="6"/>
              <a:endCxn id="66563" idx="1"/>
            </p:cNvCxnSpPr>
            <p:nvPr/>
          </p:nvCxnSpPr>
          <p:spPr bwMode="auto">
            <a:xfrm flipV="1">
              <a:off x="1836" y="1272"/>
              <a:ext cx="456" cy="1104"/>
            </a:xfrm>
            <a:prstGeom prst="straightConnector1">
              <a:avLst/>
            </a:prstGeom>
            <a:noFill/>
            <a:ln w="28575">
              <a:solidFill>
                <a:schemeClr val="tx1"/>
              </a:solidFill>
              <a:round/>
              <a:headEnd/>
              <a:tailEnd/>
            </a:ln>
          </p:spPr>
        </p:cxnSp>
      </p:grpSp>
      <p:grpSp>
        <p:nvGrpSpPr>
          <p:cNvPr id="3" name="Group 5"/>
          <p:cNvGrpSpPr>
            <a:grpSpLocks/>
          </p:cNvGrpSpPr>
          <p:nvPr/>
        </p:nvGrpSpPr>
        <p:grpSpPr bwMode="auto">
          <a:xfrm>
            <a:off x="2914650" y="3200400"/>
            <a:ext cx="5695950" cy="1143000"/>
            <a:chOff x="1836" y="2016"/>
            <a:chExt cx="3588" cy="720"/>
          </a:xfrm>
        </p:grpSpPr>
        <p:sp>
          <p:nvSpPr>
            <p:cNvPr id="66566" name="AutoShape 6"/>
            <p:cNvSpPr>
              <a:spLocks noChangeArrowheads="1"/>
            </p:cNvSpPr>
            <p:nvPr/>
          </p:nvSpPr>
          <p:spPr bwMode="auto">
            <a:xfrm>
              <a:off x="2304" y="2016"/>
              <a:ext cx="3120" cy="720"/>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spcBef>
                  <a:spcPct val="20000"/>
                </a:spcBef>
                <a:defRPr/>
              </a:pPr>
              <a:r>
                <a:rPr lang="en-US" sz="2800">
                  <a:latin typeface="Arial" charset="0"/>
                </a:rPr>
                <a:t>52% think tracking on-line activity is privacy invasion</a:t>
              </a:r>
            </a:p>
          </p:txBody>
        </p:sp>
        <p:cxnSp>
          <p:nvCxnSpPr>
            <p:cNvPr id="35853" name="AutoShape 7"/>
            <p:cNvCxnSpPr>
              <a:cxnSpLocks noChangeShapeType="1"/>
              <a:stCxn id="66572" idx="6"/>
              <a:endCxn id="66566" idx="1"/>
            </p:cNvCxnSpPr>
            <p:nvPr/>
          </p:nvCxnSpPr>
          <p:spPr bwMode="auto">
            <a:xfrm>
              <a:off x="1836" y="2376"/>
              <a:ext cx="456" cy="0"/>
            </a:xfrm>
            <a:prstGeom prst="straightConnector1">
              <a:avLst/>
            </a:prstGeom>
            <a:noFill/>
            <a:ln w="28575">
              <a:solidFill>
                <a:schemeClr val="tx1"/>
              </a:solidFill>
              <a:round/>
              <a:headEnd/>
              <a:tailEnd/>
            </a:ln>
          </p:spPr>
        </p:cxnSp>
      </p:grpSp>
      <p:grpSp>
        <p:nvGrpSpPr>
          <p:cNvPr id="4" name="Group 13"/>
          <p:cNvGrpSpPr>
            <a:grpSpLocks/>
          </p:cNvGrpSpPr>
          <p:nvPr/>
        </p:nvGrpSpPr>
        <p:grpSpPr bwMode="auto">
          <a:xfrm>
            <a:off x="2914650" y="3771900"/>
            <a:ext cx="5695950" cy="2324100"/>
            <a:chOff x="1836" y="2376"/>
            <a:chExt cx="3588" cy="1464"/>
          </a:xfrm>
        </p:grpSpPr>
        <p:sp>
          <p:nvSpPr>
            <p:cNvPr id="66574" name="AutoShape 14"/>
            <p:cNvSpPr>
              <a:spLocks noChangeArrowheads="1"/>
            </p:cNvSpPr>
            <p:nvPr/>
          </p:nvSpPr>
          <p:spPr bwMode="auto">
            <a:xfrm>
              <a:off x="2304" y="3120"/>
              <a:ext cx="3120" cy="720"/>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90000"/>
                </a:lnSpc>
                <a:spcBef>
                  <a:spcPct val="20000"/>
                </a:spcBef>
                <a:defRPr/>
              </a:pPr>
              <a:r>
                <a:rPr lang="en-US" sz="2800">
                  <a:latin typeface="Arial" charset="0"/>
                </a:rPr>
                <a:t>56% don’t know </a:t>
              </a:r>
              <a:br>
                <a:rPr lang="en-US" sz="2800">
                  <a:latin typeface="Arial" charset="0"/>
                </a:rPr>
              </a:br>
              <a:r>
                <a:rPr lang="en-US" sz="2800">
                  <a:latin typeface="Arial" charset="0"/>
                </a:rPr>
                <a:t>how cookies work</a:t>
              </a:r>
            </a:p>
          </p:txBody>
        </p:sp>
        <p:cxnSp>
          <p:nvCxnSpPr>
            <p:cNvPr id="35851" name="AutoShape 15"/>
            <p:cNvCxnSpPr>
              <a:cxnSpLocks noChangeShapeType="1"/>
              <a:stCxn id="66572" idx="6"/>
              <a:endCxn id="66574" idx="1"/>
            </p:cNvCxnSpPr>
            <p:nvPr/>
          </p:nvCxnSpPr>
          <p:spPr bwMode="auto">
            <a:xfrm>
              <a:off x="1836" y="2376"/>
              <a:ext cx="456" cy="1104"/>
            </a:xfrm>
            <a:prstGeom prst="straightConnector1">
              <a:avLst/>
            </a:prstGeom>
            <a:noFill/>
            <a:ln w="28575">
              <a:solidFill>
                <a:schemeClr val="tx1"/>
              </a:solidFill>
              <a:round/>
              <a:headEnd/>
              <a:tailEnd/>
            </a:ln>
          </p:spPr>
        </p:cxnSp>
      </p:grpSp>
      <p:sp>
        <p:nvSpPr>
          <p:cNvPr id="66568" name="AutoShape 8"/>
          <p:cNvSpPr>
            <a:spLocks noChangeArrowheads="1"/>
          </p:cNvSpPr>
          <p:nvPr/>
        </p:nvSpPr>
        <p:spPr bwMode="auto">
          <a:xfrm>
            <a:off x="3657600" y="3200400"/>
            <a:ext cx="4953000" cy="11430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spcBef>
                <a:spcPct val="20000"/>
              </a:spcBef>
              <a:defRPr/>
            </a:pPr>
            <a:r>
              <a:rPr lang="en-US" sz="2800">
                <a:latin typeface="Arial" charset="0"/>
              </a:rPr>
              <a:t>52% think tracking on-line activity is privacy invasion</a:t>
            </a:r>
          </a:p>
        </p:txBody>
      </p:sp>
      <p:sp>
        <p:nvSpPr>
          <p:cNvPr id="66569" name="AutoShape 9"/>
          <p:cNvSpPr>
            <a:spLocks noChangeArrowheads="1"/>
          </p:cNvSpPr>
          <p:nvPr/>
        </p:nvSpPr>
        <p:spPr bwMode="auto">
          <a:xfrm>
            <a:off x="3657600" y="1447800"/>
            <a:ext cx="4953000" cy="11430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spcBef>
                <a:spcPct val="20000"/>
              </a:spcBef>
              <a:defRPr/>
            </a:pPr>
            <a:r>
              <a:rPr lang="en-US" sz="2800">
                <a:latin typeface="Arial" charset="0"/>
              </a:rPr>
              <a:t>80% of consumers object to selling personal data</a:t>
            </a:r>
          </a:p>
        </p:txBody>
      </p:sp>
      <p:sp>
        <p:nvSpPr>
          <p:cNvPr id="66570" name="AutoShape 10"/>
          <p:cNvSpPr>
            <a:spLocks noChangeArrowheads="1"/>
          </p:cNvSpPr>
          <p:nvPr/>
        </p:nvSpPr>
        <p:spPr bwMode="auto">
          <a:xfrm>
            <a:off x="-25400" y="203200"/>
            <a:ext cx="77978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35848" name="Rectangle 11"/>
          <p:cNvSpPr>
            <a:spLocks noGrp="1" noChangeArrowheads="1"/>
          </p:cNvSpPr>
          <p:nvPr>
            <p:ph type="title"/>
          </p:nvPr>
        </p:nvSpPr>
        <p:spPr>
          <a:xfrm>
            <a:off x="228600" y="239713"/>
            <a:ext cx="7772400" cy="635000"/>
          </a:xfrm>
        </p:spPr>
        <p:txBody>
          <a:bodyPr/>
          <a:lstStyle/>
          <a:p>
            <a:pPr eaLnBrk="1" hangingPunct="1"/>
            <a:r>
              <a:rPr lang="en-US" sz="3200" b="1" dirty="0" smtClean="0">
                <a:solidFill>
                  <a:srgbClr val="000066"/>
                </a:solidFill>
              </a:rPr>
              <a:t>What are Online Marketing Concerns?</a:t>
            </a:r>
          </a:p>
        </p:txBody>
      </p:sp>
      <p:sp>
        <p:nvSpPr>
          <p:cNvPr id="66572" name="Oval 12"/>
          <p:cNvSpPr>
            <a:spLocks noChangeArrowheads="1"/>
          </p:cNvSpPr>
          <p:nvPr/>
        </p:nvSpPr>
        <p:spPr bwMode="auto">
          <a:xfrm>
            <a:off x="685800" y="2667000"/>
            <a:ext cx="2209800" cy="2209800"/>
          </a:xfrm>
          <a:prstGeom prst="ellipse">
            <a:avLst/>
          </a:prstGeom>
          <a:gradFill rotWithShape="0">
            <a:gsLst>
              <a:gs pos="0">
                <a:srgbClr val="C7D5ED"/>
              </a:gs>
              <a:gs pos="100000">
                <a:srgbClr val="84A2D6"/>
              </a:gs>
            </a:gsLst>
            <a:path path="shape">
              <a:fillToRect l="50000" t="50000" r="50000" b="50000"/>
            </a:path>
          </a:gradFill>
          <a:ln w="38100">
            <a:solidFill>
              <a:srgbClr val="001C52"/>
            </a:solidFill>
            <a:round/>
            <a:headEnd/>
            <a:tailEnd/>
          </a:ln>
          <a:effectLst>
            <a:outerShdw dist="71842" dir="2700000" algn="ctr" rotWithShape="0">
              <a:srgbClr val="707070"/>
            </a:outerShdw>
          </a:effectLst>
        </p:spPr>
        <p:txBody>
          <a:bodyPr wrap="none" lIns="0" rIns="0" anchor="ctr"/>
          <a:lstStyle/>
          <a:p>
            <a:pPr marL="174625" indent="-174625" algn="ctr">
              <a:spcBef>
                <a:spcPct val="20000"/>
              </a:spcBef>
              <a:defRPr/>
            </a:pPr>
            <a:r>
              <a:rPr lang="en-US" sz="2800" b="1" dirty="0">
                <a:latin typeface="Arial" charset="0"/>
              </a:rPr>
              <a:t>Some </a:t>
            </a:r>
            <a:br>
              <a:rPr lang="en-US" sz="2800" b="1" dirty="0">
                <a:latin typeface="Arial" charset="0"/>
              </a:rPr>
            </a:br>
            <a:r>
              <a:rPr lang="en-US" sz="2800" b="1" dirty="0">
                <a:latin typeface="Arial" charset="0"/>
              </a:rPr>
              <a:t>Major</a:t>
            </a:r>
            <a:br>
              <a:rPr lang="en-US" sz="2800" b="1" dirty="0">
                <a:latin typeface="Arial" charset="0"/>
              </a:rPr>
            </a:br>
            <a:r>
              <a:rPr lang="en-US" sz="2800" b="1" dirty="0">
                <a:latin typeface="Arial" charset="0"/>
              </a:rPr>
              <a:t>Issues</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66569"/>
                                        </p:tgtEl>
                                        <p:attrNameLst>
                                          <p:attrName>style.visibility</p:attrName>
                                        </p:attrNameLst>
                                      </p:cBhvr>
                                      <p:to>
                                        <p:strVal val="visible"/>
                                      </p:to>
                                    </p:set>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66568"/>
                                        </p:tgtEl>
                                        <p:attrNameLst>
                                          <p:attrName>style.visibility</p:attrName>
                                        </p:attrNameLst>
                                      </p:cBhvr>
                                      <p:to>
                                        <p:strVal val="visible"/>
                                      </p:to>
                                    </p:se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8" grpId="0" animBg="1" autoUpdateAnimBg="0"/>
      <p:bldP spid="66569"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normAutofit fontScale="90000"/>
          </a:bodyPr>
          <a:lstStyle/>
          <a:p>
            <a:r>
              <a:rPr lang="en-US" b="1" dirty="0" smtClean="0">
                <a:solidFill>
                  <a:srgbClr val="000066"/>
                </a:solidFill>
              </a:rPr>
              <a:t>Public Policy Issues in Direct Marketing</a:t>
            </a:r>
          </a:p>
        </p:txBody>
      </p:sp>
      <p:sp>
        <p:nvSpPr>
          <p:cNvPr id="88067" name="Rectangle 3"/>
          <p:cNvSpPr>
            <a:spLocks noGrp="1" noChangeArrowheads="1"/>
          </p:cNvSpPr>
          <p:nvPr>
            <p:ph idx="1"/>
          </p:nvPr>
        </p:nvSpPr>
        <p:spPr>
          <a:xfrm>
            <a:off x="990600" y="1981200"/>
            <a:ext cx="7467600" cy="3886200"/>
          </a:xfrm>
        </p:spPr>
        <p:txBody>
          <a:bodyPr/>
          <a:lstStyle/>
          <a:p>
            <a:pPr>
              <a:buClr>
                <a:srgbClr val="000066"/>
              </a:buClr>
              <a:buFont typeface="Wingdings" pitchFamily="2" charset="2"/>
              <a:buChar char="§"/>
            </a:pPr>
            <a:endParaRPr lang="en-US" dirty="0" smtClean="0">
              <a:latin typeface="+mj-lt"/>
            </a:endParaRPr>
          </a:p>
          <a:p>
            <a:pPr>
              <a:buClr>
                <a:srgbClr val="000066"/>
              </a:buClr>
              <a:buFont typeface="Wingdings" pitchFamily="2" charset="2"/>
              <a:buChar char="§"/>
            </a:pPr>
            <a:r>
              <a:rPr lang="en-US" dirty="0" smtClean="0">
                <a:latin typeface="+mj-lt"/>
              </a:rPr>
              <a:t>The concern is that marketers may know too much about consumers and use this information to take unfair advantage</a:t>
            </a:r>
          </a:p>
          <a:p>
            <a:pPr>
              <a:buClr>
                <a:srgbClr val="000066"/>
              </a:buClr>
              <a:buFont typeface="Wingdings" pitchFamily="2" charset="2"/>
              <a:buChar char="§"/>
            </a:pPr>
            <a:r>
              <a:rPr lang="en-US" dirty="0" smtClean="0">
                <a:latin typeface="+mj-lt"/>
              </a:rPr>
              <a:t>Sale of databases</a:t>
            </a:r>
          </a:p>
        </p:txBody>
      </p:sp>
      <p:sp>
        <p:nvSpPr>
          <p:cNvPr id="88068" name="Text Placeholder 14"/>
          <p:cNvSpPr>
            <a:spLocks noGrp="1"/>
          </p:cNvSpPr>
          <p:nvPr>
            <p:ph type="body" sz="quarter" idx="13"/>
          </p:nvPr>
        </p:nvSpPr>
        <p:spPr>
          <a:xfrm>
            <a:off x="914400" y="1371600"/>
            <a:ext cx="7162800" cy="914400"/>
          </a:xfrm>
        </p:spPr>
        <p:txBody>
          <a:bodyPr>
            <a:normAutofit/>
          </a:bodyPr>
          <a:lstStyle/>
          <a:p>
            <a:r>
              <a:rPr lang="en-US" sz="3200" dirty="0" smtClean="0">
                <a:latin typeface="+mj-lt"/>
              </a:rPr>
              <a:t>Invasion of Privacy</a:t>
            </a:r>
          </a:p>
          <a:p>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8067">
                                            <p:txEl>
                                              <p:pRg st="1" end="1"/>
                                            </p:txEl>
                                          </p:spTgt>
                                        </p:tgtEl>
                                        <p:attrNameLst>
                                          <p:attrName>style.visibility</p:attrName>
                                        </p:attrNameLst>
                                      </p:cBhvr>
                                      <p:to>
                                        <p:strVal val="visible"/>
                                      </p:to>
                                    </p:set>
                                    <p:animEffect transition="in" filter="checkerboard(across)">
                                      <p:cBhvr>
                                        <p:cTn id="7" dur="500"/>
                                        <p:tgtEl>
                                          <p:spTgt spid="8806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8067">
                                            <p:txEl>
                                              <p:pRg st="2" end="2"/>
                                            </p:txEl>
                                          </p:spTgt>
                                        </p:tgtEl>
                                        <p:attrNameLst>
                                          <p:attrName>style.visibility</p:attrName>
                                        </p:attrNameLst>
                                      </p:cBhvr>
                                      <p:to>
                                        <p:strVal val="visible"/>
                                      </p:to>
                                    </p:set>
                                    <p:animEffect transition="in" filter="checkerboard(across)">
                                      <p:cBhvr>
                                        <p:cTn id="12" dur="500"/>
                                        <p:tgtEl>
                                          <p:spTgt spid="880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normAutofit fontScale="90000"/>
          </a:bodyPr>
          <a:lstStyle/>
          <a:p>
            <a:r>
              <a:rPr lang="en-US" b="1" dirty="0" smtClean="0">
                <a:solidFill>
                  <a:srgbClr val="000066"/>
                </a:solidFill>
              </a:rPr>
              <a:t>Public Policy Issues in Direct Marketing</a:t>
            </a:r>
          </a:p>
        </p:txBody>
      </p:sp>
      <p:sp>
        <p:nvSpPr>
          <p:cNvPr id="90115" name="Rectangle 3"/>
          <p:cNvSpPr>
            <a:spLocks noGrp="1" noChangeArrowheads="1"/>
          </p:cNvSpPr>
          <p:nvPr>
            <p:ph idx="1"/>
          </p:nvPr>
        </p:nvSpPr>
        <p:spPr>
          <a:xfrm>
            <a:off x="1828800" y="1981200"/>
            <a:ext cx="6629400" cy="3886200"/>
          </a:xfrm>
        </p:spPr>
        <p:txBody>
          <a:bodyPr>
            <a:normAutofit lnSpcReduction="10000"/>
          </a:bodyPr>
          <a:lstStyle/>
          <a:p>
            <a:endParaRPr lang="en-US" dirty="0" smtClean="0">
              <a:latin typeface="Calibri" pitchFamily="-65" charset="0"/>
            </a:endParaRPr>
          </a:p>
          <a:p>
            <a:pPr>
              <a:buClr>
                <a:srgbClr val="000066"/>
              </a:buClr>
              <a:buFont typeface="Wingdings" pitchFamily="2" charset="2"/>
              <a:buChar char="§"/>
            </a:pPr>
            <a:r>
              <a:rPr lang="en-US" dirty="0" smtClean="0">
                <a:latin typeface="+mj-lt"/>
              </a:rPr>
              <a:t>Can Spam</a:t>
            </a:r>
          </a:p>
          <a:p>
            <a:pPr>
              <a:buClr>
                <a:srgbClr val="000066"/>
              </a:buClr>
              <a:buFont typeface="Wingdings" pitchFamily="2" charset="2"/>
              <a:buChar char="§"/>
            </a:pPr>
            <a:r>
              <a:rPr lang="en-US" dirty="0" smtClean="0">
                <a:latin typeface="+mj-lt"/>
              </a:rPr>
              <a:t>California Online Privacy Protection Act (OPPA)</a:t>
            </a:r>
          </a:p>
          <a:p>
            <a:pPr>
              <a:buClr>
                <a:srgbClr val="000066"/>
              </a:buClr>
              <a:buFont typeface="Wingdings" pitchFamily="2" charset="2"/>
              <a:buChar char="§"/>
            </a:pPr>
            <a:r>
              <a:rPr lang="en-US" dirty="0" smtClean="0">
                <a:latin typeface="+mj-lt"/>
              </a:rPr>
              <a:t>Children’s Online Privacy Protection Act (COPPA)</a:t>
            </a:r>
          </a:p>
          <a:p>
            <a:pPr>
              <a:buClr>
                <a:srgbClr val="000066"/>
              </a:buClr>
              <a:buFont typeface="Wingdings" pitchFamily="2" charset="2"/>
              <a:buChar char="§"/>
            </a:pPr>
            <a:r>
              <a:rPr lang="en-US" dirty="0" smtClean="0">
                <a:latin typeface="+mj-lt"/>
              </a:rPr>
              <a:t>TRUSTe</a:t>
            </a:r>
          </a:p>
          <a:p>
            <a:endParaRPr lang="en-US" dirty="0" smtClean="0">
              <a:latin typeface="Calibri" pitchFamily="-65" charset="0"/>
            </a:endParaRPr>
          </a:p>
        </p:txBody>
      </p:sp>
      <p:sp>
        <p:nvSpPr>
          <p:cNvPr id="90116" name="Text Placeholder 10"/>
          <p:cNvSpPr>
            <a:spLocks noGrp="1"/>
          </p:cNvSpPr>
          <p:nvPr>
            <p:ph type="body" sz="quarter" idx="13"/>
          </p:nvPr>
        </p:nvSpPr>
        <p:spPr>
          <a:xfrm>
            <a:off x="914400" y="1371600"/>
            <a:ext cx="7162800" cy="838200"/>
          </a:xfrm>
        </p:spPr>
        <p:txBody>
          <a:bodyPr>
            <a:normAutofit/>
          </a:bodyPr>
          <a:lstStyle/>
          <a:p>
            <a:r>
              <a:rPr lang="en-US" sz="3200" dirty="0" smtClean="0">
                <a:latin typeface="+mj-lt"/>
              </a:rPr>
              <a:t>A Need for Action</a:t>
            </a:r>
          </a:p>
          <a:p>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0115">
                                            <p:txEl>
                                              <p:pRg st="1" end="1"/>
                                            </p:txEl>
                                          </p:spTgt>
                                        </p:tgtEl>
                                        <p:attrNameLst>
                                          <p:attrName>style.visibility</p:attrName>
                                        </p:attrNameLst>
                                      </p:cBhvr>
                                      <p:to>
                                        <p:strVal val="visible"/>
                                      </p:to>
                                    </p:set>
                                    <p:animEffect transition="in" filter="checkerboard(across)">
                                      <p:cBhvr>
                                        <p:cTn id="7" dur="500"/>
                                        <p:tgtEl>
                                          <p:spTgt spid="901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0115">
                                            <p:txEl>
                                              <p:pRg st="2" end="2"/>
                                            </p:txEl>
                                          </p:spTgt>
                                        </p:tgtEl>
                                        <p:attrNameLst>
                                          <p:attrName>style.visibility</p:attrName>
                                        </p:attrNameLst>
                                      </p:cBhvr>
                                      <p:to>
                                        <p:strVal val="visible"/>
                                      </p:to>
                                    </p:set>
                                    <p:animEffect transition="in" filter="checkerboard(across)">
                                      <p:cBhvr>
                                        <p:cTn id="12" dur="500"/>
                                        <p:tgtEl>
                                          <p:spTgt spid="901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0115">
                                            <p:txEl>
                                              <p:pRg st="3" end="3"/>
                                            </p:txEl>
                                          </p:spTgt>
                                        </p:tgtEl>
                                        <p:attrNameLst>
                                          <p:attrName>style.visibility</p:attrName>
                                        </p:attrNameLst>
                                      </p:cBhvr>
                                      <p:to>
                                        <p:strVal val="visible"/>
                                      </p:to>
                                    </p:set>
                                    <p:animEffect transition="in" filter="checkerboard(across)">
                                      <p:cBhvr>
                                        <p:cTn id="17" dur="500"/>
                                        <p:tgtEl>
                                          <p:spTgt spid="9011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0115">
                                            <p:txEl>
                                              <p:pRg st="4" end="4"/>
                                            </p:txEl>
                                          </p:spTgt>
                                        </p:tgtEl>
                                        <p:attrNameLst>
                                          <p:attrName>style.visibility</p:attrName>
                                        </p:attrNameLst>
                                      </p:cBhvr>
                                      <p:to>
                                        <p:strVal val="visible"/>
                                      </p:to>
                                    </p:set>
                                    <p:animEffect transition="in" filter="checkerboard(across)">
                                      <p:cBhvr>
                                        <p:cTn id="22" dur="500"/>
                                        <p:tgtEl>
                                          <p:spTgt spid="901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1938992"/>
          </a:xfrm>
          <a:prstGeom prst="rect">
            <a:avLst/>
          </a:prstGeom>
          <a:noFill/>
          <a:ln w="38100">
            <a:noFill/>
            <a:miter lim="800000"/>
            <a:headEnd/>
            <a:tailEnd/>
          </a:ln>
        </p:spPr>
        <p:txBody>
          <a:bodyPr wrap="square">
            <a:spAutoFit/>
          </a:bodyPr>
          <a:lstStyle/>
          <a:p>
            <a:pPr algn="ctr"/>
            <a:r>
              <a:rPr lang="en-GB" sz="4000" dirty="0" smtClean="0">
                <a:solidFill>
                  <a:srgbClr val="000066"/>
                </a:solidFill>
              </a:rPr>
              <a:t>“Leave everything a little better than you found it ”</a:t>
            </a:r>
            <a:endParaRPr lang="en-US" sz="2400" i="1" dirty="0" smtClean="0">
              <a:solidFill>
                <a:srgbClr val="000066"/>
              </a:solidFill>
            </a:endParaRPr>
          </a:p>
          <a:p>
            <a:pPr algn="ctr"/>
            <a:endParaRPr lang="en-GB" sz="4000" dirty="0">
              <a:solidFill>
                <a:srgbClr val="000066"/>
              </a:solidFill>
              <a:latin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3391</TotalTime>
  <Words>10852</Words>
  <Application>Microsoft Office PowerPoint</Application>
  <PresentationFormat>On-screen Show (4:3)</PresentationFormat>
  <Paragraphs>365</Paragraphs>
  <Slides>31</Slides>
  <Notes>26</Notes>
  <HiddenSlides>0</HiddenSlides>
  <MMClips>0</MMClips>
  <ScaleCrop>false</ScaleCrop>
  <HeadingPairs>
    <vt:vector size="4" baseType="variant">
      <vt:variant>
        <vt:lpstr>Theme</vt:lpstr>
      </vt:variant>
      <vt:variant>
        <vt:i4>2</vt:i4>
      </vt:variant>
      <vt:variant>
        <vt:lpstr>Slide Titles</vt:lpstr>
      </vt:variant>
      <vt:variant>
        <vt:i4>31</vt:i4>
      </vt:variant>
    </vt:vector>
  </HeadingPairs>
  <TitlesOfParts>
    <vt:vector size="33" baseType="lpstr">
      <vt:lpstr>Blank Presentation</vt:lpstr>
      <vt:lpstr>Office Theme</vt:lpstr>
      <vt:lpstr>        Online Marketing: Building Direct Customer Relationships        </vt:lpstr>
      <vt:lpstr>Slide 2</vt:lpstr>
      <vt:lpstr>Online Marketing</vt:lpstr>
      <vt:lpstr>Roles Played By The Internet</vt:lpstr>
      <vt:lpstr>Internet Media Flexibility </vt:lpstr>
      <vt:lpstr>Online Marketing</vt:lpstr>
      <vt:lpstr>Online Marketing</vt:lpstr>
      <vt:lpstr>Online Marketing</vt:lpstr>
      <vt:lpstr>Online Marketing</vt:lpstr>
      <vt:lpstr>Online Marketing</vt:lpstr>
      <vt:lpstr>Online Marketing</vt:lpstr>
      <vt:lpstr>Online Marketing</vt:lpstr>
      <vt:lpstr>Online Marketing</vt:lpstr>
      <vt:lpstr>Online Marketing</vt:lpstr>
      <vt:lpstr>Online Marketing</vt:lpstr>
      <vt:lpstr>Tales From the Real World</vt:lpstr>
      <vt:lpstr>Online Marketing</vt:lpstr>
      <vt:lpstr>Online Marketing</vt:lpstr>
      <vt:lpstr>Online Marketing</vt:lpstr>
      <vt:lpstr>Online Marketing</vt:lpstr>
      <vt:lpstr>Online Marketing</vt:lpstr>
      <vt:lpstr>Online Marketing</vt:lpstr>
      <vt:lpstr>Online Marketing</vt:lpstr>
      <vt:lpstr>Online Advertising Is Growing Fast </vt:lpstr>
      <vt:lpstr>Forms of Direct Marketing</vt:lpstr>
      <vt:lpstr>Public Policy Issues in Direct Marketing</vt:lpstr>
      <vt:lpstr>What are Online Marketing Concerns?</vt:lpstr>
      <vt:lpstr>Public Policy Issues in Direct Marketing</vt:lpstr>
      <vt:lpstr>Public Policy Issues in Direct Marketing</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411</cp:revision>
  <dcterms:created xsi:type="dcterms:W3CDTF">2011-02-15T21:33:40Z</dcterms:created>
  <dcterms:modified xsi:type="dcterms:W3CDTF">2013-05-25T14:55:38Z</dcterms:modified>
</cp:coreProperties>
</file>