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5"/>
  </p:notesMasterIdLst>
  <p:sldIdLst>
    <p:sldId id="397" r:id="rId3"/>
    <p:sldId id="469" r:id="rId4"/>
    <p:sldId id="1024" r:id="rId5"/>
    <p:sldId id="1025" r:id="rId6"/>
    <p:sldId id="1026" r:id="rId7"/>
    <p:sldId id="991" r:id="rId8"/>
    <p:sldId id="992" r:id="rId9"/>
    <p:sldId id="993" r:id="rId10"/>
    <p:sldId id="994" r:id="rId11"/>
    <p:sldId id="995" r:id="rId12"/>
    <p:sldId id="996" r:id="rId13"/>
    <p:sldId id="997" r:id="rId14"/>
    <p:sldId id="998" r:id="rId15"/>
    <p:sldId id="999" r:id="rId16"/>
    <p:sldId id="1000" r:id="rId17"/>
    <p:sldId id="1001" r:id="rId18"/>
    <p:sldId id="1027" r:id="rId19"/>
    <p:sldId id="1028" r:id="rId20"/>
    <p:sldId id="1029" r:id="rId21"/>
    <p:sldId id="1030" r:id="rId22"/>
    <p:sldId id="394" r:id="rId23"/>
    <p:sldId id="393"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8626" autoAdjust="0"/>
  </p:normalViewPr>
  <p:slideViewPr>
    <p:cSldViewPr>
      <p:cViewPr varScale="1">
        <p:scale>
          <a:sx n="41" d="100"/>
          <a:sy n="41" d="100"/>
        </p:scale>
        <p:origin x="-222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DA0AFC-F0BC-4688-9176-5CD0BEDBF20C}" type="doc">
      <dgm:prSet loTypeId="urn:microsoft.com/office/officeart/2005/8/layout/vList2" loCatId="list" qsTypeId="urn:microsoft.com/office/officeart/2005/8/quickstyle/simple1" qsCatId="simple" csTypeId="urn:microsoft.com/office/officeart/2005/8/colors/colorful1#5" csCatId="colorful"/>
      <dgm:spPr/>
      <dgm:t>
        <a:bodyPr/>
        <a:lstStyle/>
        <a:p>
          <a:endParaRPr lang="en-US"/>
        </a:p>
      </dgm:t>
    </dgm:pt>
    <dgm:pt modelId="{B957F606-4BE8-4624-A35A-DC988E71F298}">
      <dgm:prSet/>
      <dgm:spPr/>
      <dgm:t>
        <a:bodyPr/>
        <a:lstStyle/>
        <a:p>
          <a:pPr rtl="0"/>
          <a:r>
            <a:rPr lang="en-US" b="1" dirty="0" smtClean="0">
              <a:solidFill>
                <a:schemeClr val="tx1"/>
              </a:solidFill>
            </a:rPr>
            <a:t>Personal selling direct marketing</a:t>
          </a:r>
          <a:endParaRPr lang="en-US" b="1" dirty="0">
            <a:solidFill>
              <a:schemeClr val="tx1"/>
            </a:solidFill>
          </a:endParaRPr>
        </a:p>
      </dgm:t>
    </dgm:pt>
    <dgm:pt modelId="{0BDE1A3B-EE73-4571-9CE3-67D6BC9443C1}" type="parTrans" cxnId="{72CD7856-3573-48A8-A2C4-DB4AA9F7E284}">
      <dgm:prSet/>
      <dgm:spPr/>
      <dgm:t>
        <a:bodyPr/>
        <a:lstStyle/>
        <a:p>
          <a:endParaRPr lang="en-US" b="1">
            <a:solidFill>
              <a:schemeClr val="tx1"/>
            </a:solidFill>
          </a:endParaRPr>
        </a:p>
      </dgm:t>
    </dgm:pt>
    <dgm:pt modelId="{52E10843-FF67-4A93-AB1D-91F25AAB6092}" type="sibTrans" cxnId="{72CD7856-3573-48A8-A2C4-DB4AA9F7E284}">
      <dgm:prSet/>
      <dgm:spPr/>
      <dgm:t>
        <a:bodyPr/>
        <a:lstStyle/>
        <a:p>
          <a:endParaRPr lang="en-US" b="1">
            <a:solidFill>
              <a:schemeClr val="tx1"/>
            </a:solidFill>
          </a:endParaRPr>
        </a:p>
      </dgm:t>
    </dgm:pt>
    <dgm:pt modelId="{1D2E8499-B543-4765-99B1-858E5E587A67}">
      <dgm:prSet/>
      <dgm:spPr/>
      <dgm:t>
        <a:bodyPr/>
        <a:lstStyle/>
        <a:p>
          <a:pPr rtl="0"/>
          <a:r>
            <a:rPr lang="en-US" b="1" dirty="0" smtClean="0">
              <a:solidFill>
                <a:schemeClr val="tx1"/>
              </a:solidFill>
            </a:rPr>
            <a:t>Direct-mail direct marketing</a:t>
          </a:r>
          <a:endParaRPr lang="en-US" b="1" dirty="0">
            <a:solidFill>
              <a:schemeClr val="tx1"/>
            </a:solidFill>
          </a:endParaRPr>
        </a:p>
      </dgm:t>
    </dgm:pt>
    <dgm:pt modelId="{4174082B-B270-431A-A79D-D350F5C9F96F}" type="parTrans" cxnId="{4D2B812B-32C3-404B-961B-9252F2BEFDB8}">
      <dgm:prSet/>
      <dgm:spPr/>
      <dgm:t>
        <a:bodyPr/>
        <a:lstStyle/>
        <a:p>
          <a:endParaRPr lang="en-US" b="1">
            <a:solidFill>
              <a:schemeClr val="tx1"/>
            </a:solidFill>
          </a:endParaRPr>
        </a:p>
      </dgm:t>
    </dgm:pt>
    <dgm:pt modelId="{17CE70A3-E67E-411D-A109-B599B383AF7B}" type="sibTrans" cxnId="{4D2B812B-32C3-404B-961B-9252F2BEFDB8}">
      <dgm:prSet/>
      <dgm:spPr/>
      <dgm:t>
        <a:bodyPr/>
        <a:lstStyle/>
        <a:p>
          <a:endParaRPr lang="en-US" b="1">
            <a:solidFill>
              <a:schemeClr val="tx1"/>
            </a:solidFill>
          </a:endParaRPr>
        </a:p>
      </dgm:t>
    </dgm:pt>
    <dgm:pt modelId="{3F7CCD28-7A67-4CD4-9AAC-8B678A0A2D85}">
      <dgm:prSet/>
      <dgm:spPr/>
      <dgm:t>
        <a:bodyPr/>
        <a:lstStyle/>
        <a:p>
          <a:pPr rtl="0"/>
          <a:r>
            <a:rPr lang="en-US" b="1" dirty="0" smtClean="0">
              <a:solidFill>
                <a:schemeClr val="tx1"/>
              </a:solidFill>
            </a:rPr>
            <a:t>Catalog direct marketing</a:t>
          </a:r>
          <a:endParaRPr lang="en-US" b="1" dirty="0">
            <a:solidFill>
              <a:schemeClr val="tx1"/>
            </a:solidFill>
          </a:endParaRPr>
        </a:p>
      </dgm:t>
    </dgm:pt>
    <dgm:pt modelId="{36FA36F1-2550-4B67-A041-1EE4CC108693}" type="parTrans" cxnId="{402AAC69-F1CD-4972-9958-D929CA98E7A8}">
      <dgm:prSet/>
      <dgm:spPr/>
      <dgm:t>
        <a:bodyPr/>
        <a:lstStyle/>
        <a:p>
          <a:endParaRPr lang="en-US" b="1">
            <a:solidFill>
              <a:schemeClr val="tx1"/>
            </a:solidFill>
          </a:endParaRPr>
        </a:p>
      </dgm:t>
    </dgm:pt>
    <dgm:pt modelId="{0B909EA7-B2D6-4E25-8165-8AB6D80E6C10}" type="sibTrans" cxnId="{402AAC69-F1CD-4972-9958-D929CA98E7A8}">
      <dgm:prSet/>
      <dgm:spPr/>
      <dgm:t>
        <a:bodyPr/>
        <a:lstStyle/>
        <a:p>
          <a:endParaRPr lang="en-US" b="1">
            <a:solidFill>
              <a:schemeClr val="tx1"/>
            </a:solidFill>
          </a:endParaRPr>
        </a:p>
      </dgm:t>
    </dgm:pt>
    <dgm:pt modelId="{3E0027BA-15F1-4AC1-8686-3686F5B38B42}">
      <dgm:prSet/>
      <dgm:spPr/>
      <dgm:t>
        <a:bodyPr/>
        <a:lstStyle/>
        <a:p>
          <a:pPr rtl="0"/>
          <a:r>
            <a:rPr lang="en-US" b="1" dirty="0" smtClean="0">
              <a:solidFill>
                <a:schemeClr val="tx1"/>
              </a:solidFill>
            </a:rPr>
            <a:t>Telephone marketing</a:t>
          </a:r>
          <a:endParaRPr lang="en-US" b="1" dirty="0">
            <a:solidFill>
              <a:schemeClr val="tx1"/>
            </a:solidFill>
          </a:endParaRPr>
        </a:p>
      </dgm:t>
    </dgm:pt>
    <dgm:pt modelId="{ACF07777-53EB-4CC5-A14E-9D189A3AB313}" type="parTrans" cxnId="{DB65B8DF-755E-4427-9655-EB16205E4750}">
      <dgm:prSet/>
      <dgm:spPr/>
      <dgm:t>
        <a:bodyPr/>
        <a:lstStyle/>
        <a:p>
          <a:endParaRPr lang="en-US" b="1">
            <a:solidFill>
              <a:schemeClr val="tx1"/>
            </a:solidFill>
          </a:endParaRPr>
        </a:p>
      </dgm:t>
    </dgm:pt>
    <dgm:pt modelId="{F2A61375-6531-41AF-ACBC-C9A0E8F9E495}" type="sibTrans" cxnId="{DB65B8DF-755E-4427-9655-EB16205E4750}">
      <dgm:prSet/>
      <dgm:spPr/>
      <dgm:t>
        <a:bodyPr/>
        <a:lstStyle/>
        <a:p>
          <a:endParaRPr lang="en-US" b="1">
            <a:solidFill>
              <a:schemeClr val="tx1"/>
            </a:solidFill>
          </a:endParaRPr>
        </a:p>
      </dgm:t>
    </dgm:pt>
    <dgm:pt modelId="{4ED4ECE8-7704-4917-907E-EDB131D4AAB8}">
      <dgm:prSet/>
      <dgm:spPr/>
      <dgm:t>
        <a:bodyPr/>
        <a:lstStyle/>
        <a:p>
          <a:pPr rtl="0"/>
          <a:r>
            <a:rPr lang="en-US" b="1" dirty="0" smtClean="0">
              <a:solidFill>
                <a:schemeClr val="tx1"/>
              </a:solidFill>
            </a:rPr>
            <a:t>Direct-response television marketing</a:t>
          </a:r>
          <a:endParaRPr lang="en-US" b="1" dirty="0">
            <a:solidFill>
              <a:schemeClr val="tx1"/>
            </a:solidFill>
          </a:endParaRPr>
        </a:p>
      </dgm:t>
    </dgm:pt>
    <dgm:pt modelId="{3A9FD10B-95CC-4123-9920-DF7203AC87E8}" type="parTrans" cxnId="{84F6EE73-A843-4778-A09E-208E9DDF85A3}">
      <dgm:prSet/>
      <dgm:spPr/>
      <dgm:t>
        <a:bodyPr/>
        <a:lstStyle/>
        <a:p>
          <a:endParaRPr lang="en-US" b="1">
            <a:solidFill>
              <a:schemeClr val="tx1"/>
            </a:solidFill>
          </a:endParaRPr>
        </a:p>
      </dgm:t>
    </dgm:pt>
    <dgm:pt modelId="{461C7EF8-E924-40EE-8319-8790807CAEC2}" type="sibTrans" cxnId="{84F6EE73-A843-4778-A09E-208E9DDF85A3}">
      <dgm:prSet/>
      <dgm:spPr/>
      <dgm:t>
        <a:bodyPr/>
        <a:lstStyle/>
        <a:p>
          <a:endParaRPr lang="en-US" b="1">
            <a:solidFill>
              <a:schemeClr val="tx1"/>
            </a:solidFill>
          </a:endParaRPr>
        </a:p>
      </dgm:t>
    </dgm:pt>
    <dgm:pt modelId="{20AE4FAE-A40C-48DB-9511-FFF7753B7E98}">
      <dgm:prSet/>
      <dgm:spPr/>
      <dgm:t>
        <a:bodyPr/>
        <a:lstStyle/>
        <a:p>
          <a:pPr rtl="0"/>
          <a:r>
            <a:rPr lang="en-US" b="1" dirty="0" smtClean="0">
              <a:solidFill>
                <a:schemeClr val="tx1"/>
              </a:solidFill>
            </a:rPr>
            <a:t>Kiosk marketing</a:t>
          </a:r>
          <a:endParaRPr lang="en-US" b="1" dirty="0">
            <a:solidFill>
              <a:schemeClr val="tx1"/>
            </a:solidFill>
          </a:endParaRPr>
        </a:p>
      </dgm:t>
    </dgm:pt>
    <dgm:pt modelId="{5FB9593F-FD9D-4D72-9926-B9628F16ECDC}" type="parTrans" cxnId="{D502D460-3DEA-4CE2-AA23-24E1937651B5}">
      <dgm:prSet/>
      <dgm:spPr/>
      <dgm:t>
        <a:bodyPr/>
        <a:lstStyle/>
        <a:p>
          <a:endParaRPr lang="en-US" b="1">
            <a:solidFill>
              <a:schemeClr val="tx1"/>
            </a:solidFill>
          </a:endParaRPr>
        </a:p>
      </dgm:t>
    </dgm:pt>
    <dgm:pt modelId="{E116B219-C475-40F5-939F-7000CF6C92DC}" type="sibTrans" cxnId="{D502D460-3DEA-4CE2-AA23-24E1937651B5}">
      <dgm:prSet/>
      <dgm:spPr/>
      <dgm:t>
        <a:bodyPr/>
        <a:lstStyle/>
        <a:p>
          <a:endParaRPr lang="en-US" b="1">
            <a:solidFill>
              <a:schemeClr val="tx1"/>
            </a:solidFill>
          </a:endParaRPr>
        </a:p>
      </dgm:t>
    </dgm:pt>
    <dgm:pt modelId="{401A796B-081F-473E-B70E-C7517459EE3A}">
      <dgm:prSet/>
      <dgm:spPr/>
      <dgm:t>
        <a:bodyPr/>
        <a:lstStyle/>
        <a:p>
          <a:pPr rtl="0"/>
          <a:r>
            <a:rPr lang="en-US" b="1" dirty="0" smtClean="0">
              <a:solidFill>
                <a:schemeClr val="tx1"/>
              </a:solidFill>
            </a:rPr>
            <a:t>Digital direct marketing</a:t>
          </a:r>
          <a:endParaRPr lang="en-US" b="1" dirty="0">
            <a:solidFill>
              <a:schemeClr val="tx1"/>
            </a:solidFill>
          </a:endParaRPr>
        </a:p>
      </dgm:t>
    </dgm:pt>
    <dgm:pt modelId="{F57A13C2-B5E7-4E61-9FDE-618804141ADB}" type="parTrans" cxnId="{09D7928A-9FE0-43CC-9FF7-AFBE7DAE1665}">
      <dgm:prSet/>
      <dgm:spPr/>
      <dgm:t>
        <a:bodyPr/>
        <a:lstStyle/>
        <a:p>
          <a:endParaRPr lang="en-US" b="1">
            <a:solidFill>
              <a:schemeClr val="tx1"/>
            </a:solidFill>
          </a:endParaRPr>
        </a:p>
      </dgm:t>
    </dgm:pt>
    <dgm:pt modelId="{5DDF47DE-0885-41CC-8362-A0D1460AF18D}" type="sibTrans" cxnId="{09D7928A-9FE0-43CC-9FF7-AFBE7DAE1665}">
      <dgm:prSet/>
      <dgm:spPr/>
      <dgm:t>
        <a:bodyPr/>
        <a:lstStyle/>
        <a:p>
          <a:endParaRPr lang="en-US" b="1">
            <a:solidFill>
              <a:schemeClr val="tx1"/>
            </a:solidFill>
          </a:endParaRPr>
        </a:p>
      </dgm:t>
    </dgm:pt>
    <dgm:pt modelId="{24DB9F88-3B45-47D9-961F-4F29880E962C}">
      <dgm:prSet/>
      <dgm:spPr/>
      <dgm:t>
        <a:bodyPr/>
        <a:lstStyle/>
        <a:p>
          <a:pPr rtl="0"/>
          <a:r>
            <a:rPr lang="en-US" b="1" dirty="0" smtClean="0">
              <a:solidFill>
                <a:schemeClr val="tx1"/>
              </a:solidFill>
            </a:rPr>
            <a:t>Online marketing</a:t>
          </a:r>
          <a:endParaRPr lang="en-US" b="1" dirty="0">
            <a:solidFill>
              <a:schemeClr val="tx1"/>
            </a:solidFill>
          </a:endParaRPr>
        </a:p>
      </dgm:t>
    </dgm:pt>
    <dgm:pt modelId="{25B5A28C-E105-4CA5-9559-996F609AB9D9}" type="parTrans" cxnId="{72C6D039-DC09-4D42-99E0-7B953B028932}">
      <dgm:prSet/>
      <dgm:spPr/>
      <dgm:t>
        <a:bodyPr/>
        <a:lstStyle/>
        <a:p>
          <a:endParaRPr lang="en-US" b="1">
            <a:solidFill>
              <a:schemeClr val="tx1"/>
            </a:solidFill>
          </a:endParaRPr>
        </a:p>
      </dgm:t>
    </dgm:pt>
    <dgm:pt modelId="{3857154C-9435-4DE1-BC2B-22A0BA1CC729}" type="sibTrans" cxnId="{72C6D039-DC09-4D42-99E0-7B953B028932}">
      <dgm:prSet/>
      <dgm:spPr/>
      <dgm:t>
        <a:bodyPr/>
        <a:lstStyle/>
        <a:p>
          <a:endParaRPr lang="en-US" b="1">
            <a:solidFill>
              <a:schemeClr val="tx1"/>
            </a:solidFill>
          </a:endParaRPr>
        </a:p>
      </dgm:t>
    </dgm:pt>
    <dgm:pt modelId="{221E4A74-EE68-4C20-B06C-279DE1CF47E8}" type="pres">
      <dgm:prSet presAssocID="{86DA0AFC-F0BC-4688-9176-5CD0BEDBF20C}" presName="linear" presStyleCnt="0">
        <dgm:presLayoutVars>
          <dgm:animLvl val="lvl"/>
          <dgm:resizeHandles val="exact"/>
        </dgm:presLayoutVars>
      </dgm:prSet>
      <dgm:spPr/>
      <dgm:t>
        <a:bodyPr/>
        <a:lstStyle/>
        <a:p>
          <a:endParaRPr lang="en-US"/>
        </a:p>
      </dgm:t>
    </dgm:pt>
    <dgm:pt modelId="{3FD45C9C-7E20-4B4C-976C-C9FD1AA475CC}" type="pres">
      <dgm:prSet presAssocID="{B957F606-4BE8-4624-A35A-DC988E71F298}" presName="parentText" presStyleLbl="node1" presStyleIdx="0" presStyleCnt="8">
        <dgm:presLayoutVars>
          <dgm:chMax val="0"/>
          <dgm:bulletEnabled val="1"/>
        </dgm:presLayoutVars>
      </dgm:prSet>
      <dgm:spPr/>
      <dgm:t>
        <a:bodyPr/>
        <a:lstStyle/>
        <a:p>
          <a:endParaRPr lang="en-US"/>
        </a:p>
      </dgm:t>
    </dgm:pt>
    <dgm:pt modelId="{97E97D3F-3D4E-4758-B964-C7663C10A969}" type="pres">
      <dgm:prSet presAssocID="{52E10843-FF67-4A93-AB1D-91F25AAB6092}" presName="spacer" presStyleCnt="0"/>
      <dgm:spPr/>
    </dgm:pt>
    <dgm:pt modelId="{B1440ACF-F5FA-4DB2-B1F6-6A6B352302AF}" type="pres">
      <dgm:prSet presAssocID="{1D2E8499-B543-4765-99B1-858E5E587A67}" presName="parentText" presStyleLbl="node1" presStyleIdx="1" presStyleCnt="8">
        <dgm:presLayoutVars>
          <dgm:chMax val="0"/>
          <dgm:bulletEnabled val="1"/>
        </dgm:presLayoutVars>
      </dgm:prSet>
      <dgm:spPr/>
      <dgm:t>
        <a:bodyPr/>
        <a:lstStyle/>
        <a:p>
          <a:endParaRPr lang="en-US"/>
        </a:p>
      </dgm:t>
    </dgm:pt>
    <dgm:pt modelId="{6408980F-E26C-49A6-A08B-616A11A8EB3D}" type="pres">
      <dgm:prSet presAssocID="{17CE70A3-E67E-411D-A109-B599B383AF7B}" presName="spacer" presStyleCnt="0"/>
      <dgm:spPr/>
    </dgm:pt>
    <dgm:pt modelId="{2FB01D9A-DD52-4BE6-8FA6-55F0B6986BF6}" type="pres">
      <dgm:prSet presAssocID="{3F7CCD28-7A67-4CD4-9AAC-8B678A0A2D85}" presName="parentText" presStyleLbl="node1" presStyleIdx="2" presStyleCnt="8">
        <dgm:presLayoutVars>
          <dgm:chMax val="0"/>
          <dgm:bulletEnabled val="1"/>
        </dgm:presLayoutVars>
      </dgm:prSet>
      <dgm:spPr/>
      <dgm:t>
        <a:bodyPr/>
        <a:lstStyle/>
        <a:p>
          <a:endParaRPr lang="en-US"/>
        </a:p>
      </dgm:t>
    </dgm:pt>
    <dgm:pt modelId="{FC543E50-28F0-4E2C-84BD-577634FCEAD2}" type="pres">
      <dgm:prSet presAssocID="{0B909EA7-B2D6-4E25-8165-8AB6D80E6C10}" presName="spacer" presStyleCnt="0"/>
      <dgm:spPr/>
    </dgm:pt>
    <dgm:pt modelId="{4F9091B8-8F6E-484C-B84D-6B19CAA22541}" type="pres">
      <dgm:prSet presAssocID="{3E0027BA-15F1-4AC1-8686-3686F5B38B42}" presName="parentText" presStyleLbl="node1" presStyleIdx="3" presStyleCnt="8">
        <dgm:presLayoutVars>
          <dgm:chMax val="0"/>
          <dgm:bulletEnabled val="1"/>
        </dgm:presLayoutVars>
      </dgm:prSet>
      <dgm:spPr/>
      <dgm:t>
        <a:bodyPr/>
        <a:lstStyle/>
        <a:p>
          <a:endParaRPr lang="en-US"/>
        </a:p>
      </dgm:t>
    </dgm:pt>
    <dgm:pt modelId="{DF07D5D7-7C32-4F22-A533-30A55D3C66F4}" type="pres">
      <dgm:prSet presAssocID="{F2A61375-6531-41AF-ACBC-C9A0E8F9E495}" presName="spacer" presStyleCnt="0"/>
      <dgm:spPr/>
    </dgm:pt>
    <dgm:pt modelId="{DBA76E25-4E9A-4D36-BE07-2C846D509EFC}" type="pres">
      <dgm:prSet presAssocID="{4ED4ECE8-7704-4917-907E-EDB131D4AAB8}" presName="parentText" presStyleLbl="node1" presStyleIdx="4" presStyleCnt="8">
        <dgm:presLayoutVars>
          <dgm:chMax val="0"/>
          <dgm:bulletEnabled val="1"/>
        </dgm:presLayoutVars>
      </dgm:prSet>
      <dgm:spPr/>
      <dgm:t>
        <a:bodyPr/>
        <a:lstStyle/>
        <a:p>
          <a:endParaRPr lang="en-US"/>
        </a:p>
      </dgm:t>
    </dgm:pt>
    <dgm:pt modelId="{5A16B534-4934-4064-AD1C-288919534E77}" type="pres">
      <dgm:prSet presAssocID="{461C7EF8-E924-40EE-8319-8790807CAEC2}" presName="spacer" presStyleCnt="0"/>
      <dgm:spPr/>
    </dgm:pt>
    <dgm:pt modelId="{98811166-C1A6-4042-81A1-DB2D4CD4925F}" type="pres">
      <dgm:prSet presAssocID="{20AE4FAE-A40C-48DB-9511-FFF7753B7E98}" presName="parentText" presStyleLbl="node1" presStyleIdx="5" presStyleCnt="8">
        <dgm:presLayoutVars>
          <dgm:chMax val="0"/>
          <dgm:bulletEnabled val="1"/>
        </dgm:presLayoutVars>
      </dgm:prSet>
      <dgm:spPr/>
      <dgm:t>
        <a:bodyPr/>
        <a:lstStyle/>
        <a:p>
          <a:endParaRPr lang="en-US"/>
        </a:p>
      </dgm:t>
    </dgm:pt>
    <dgm:pt modelId="{D413E96A-611E-4E5D-88A4-1210DC91E958}" type="pres">
      <dgm:prSet presAssocID="{E116B219-C475-40F5-939F-7000CF6C92DC}" presName="spacer" presStyleCnt="0"/>
      <dgm:spPr/>
    </dgm:pt>
    <dgm:pt modelId="{574FED4F-547D-41B9-BD3F-098BB5FE0E28}" type="pres">
      <dgm:prSet presAssocID="{401A796B-081F-473E-B70E-C7517459EE3A}" presName="parentText" presStyleLbl="node1" presStyleIdx="6" presStyleCnt="8">
        <dgm:presLayoutVars>
          <dgm:chMax val="0"/>
          <dgm:bulletEnabled val="1"/>
        </dgm:presLayoutVars>
      </dgm:prSet>
      <dgm:spPr/>
      <dgm:t>
        <a:bodyPr/>
        <a:lstStyle/>
        <a:p>
          <a:endParaRPr lang="en-US"/>
        </a:p>
      </dgm:t>
    </dgm:pt>
    <dgm:pt modelId="{8D661EFA-6BE2-4F8B-97F3-6078D2B065F2}" type="pres">
      <dgm:prSet presAssocID="{5DDF47DE-0885-41CC-8362-A0D1460AF18D}" presName="spacer" presStyleCnt="0"/>
      <dgm:spPr/>
    </dgm:pt>
    <dgm:pt modelId="{2CF4295E-0E62-42D5-AA10-01C031A1C848}" type="pres">
      <dgm:prSet presAssocID="{24DB9F88-3B45-47D9-961F-4F29880E962C}" presName="parentText" presStyleLbl="node1" presStyleIdx="7" presStyleCnt="8" custLinFactNeighborY="-86545">
        <dgm:presLayoutVars>
          <dgm:chMax val="0"/>
          <dgm:bulletEnabled val="1"/>
        </dgm:presLayoutVars>
      </dgm:prSet>
      <dgm:spPr/>
      <dgm:t>
        <a:bodyPr/>
        <a:lstStyle/>
        <a:p>
          <a:endParaRPr lang="en-US"/>
        </a:p>
      </dgm:t>
    </dgm:pt>
  </dgm:ptLst>
  <dgm:cxnLst>
    <dgm:cxn modelId="{D502D460-3DEA-4CE2-AA23-24E1937651B5}" srcId="{86DA0AFC-F0BC-4688-9176-5CD0BEDBF20C}" destId="{20AE4FAE-A40C-48DB-9511-FFF7753B7E98}" srcOrd="5" destOrd="0" parTransId="{5FB9593F-FD9D-4D72-9926-B9628F16ECDC}" sibTransId="{E116B219-C475-40F5-939F-7000CF6C92DC}"/>
    <dgm:cxn modelId="{DB65B8DF-755E-4427-9655-EB16205E4750}" srcId="{86DA0AFC-F0BC-4688-9176-5CD0BEDBF20C}" destId="{3E0027BA-15F1-4AC1-8686-3686F5B38B42}" srcOrd="3" destOrd="0" parTransId="{ACF07777-53EB-4CC5-A14E-9D189A3AB313}" sibTransId="{F2A61375-6531-41AF-ACBC-C9A0E8F9E495}"/>
    <dgm:cxn modelId="{51B4AD8D-D90A-4A15-9A07-220D66D8AC59}" type="presOf" srcId="{4ED4ECE8-7704-4917-907E-EDB131D4AAB8}" destId="{DBA76E25-4E9A-4D36-BE07-2C846D509EFC}" srcOrd="0" destOrd="0" presId="urn:microsoft.com/office/officeart/2005/8/layout/vList2"/>
    <dgm:cxn modelId="{47B2905E-29EB-4E15-AC5D-FE22FDEA6310}" type="presOf" srcId="{1D2E8499-B543-4765-99B1-858E5E587A67}" destId="{B1440ACF-F5FA-4DB2-B1F6-6A6B352302AF}" srcOrd="0" destOrd="0" presId="urn:microsoft.com/office/officeart/2005/8/layout/vList2"/>
    <dgm:cxn modelId="{84F6EE73-A843-4778-A09E-208E9DDF85A3}" srcId="{86DA0AFC-F0BC-4688-9176-5CD0BEDBF20C}" destId="{4ED4ECE8-7704-4917-907E-EDB131D4AAB8}" srcOrd="4" destOrd="0" parTransId="{3A9FD10B-95CC-4123-9920-DF7203AC87E8}" sibTransId="{461C7EF8-E924-40EE-8319-8790807CAEC2}"/>
    <dgm:cxn modelId="{A0E12864-15AF-48D0-AD66-BFFFB509636A}" type="presOf" srcId="{3E0027BA-15F1-4AC1-8686-3686F5B38B42}" destId="{4F9091B8-8F6E-484C-B84D-6B19CAA22541}" srcOrd="0" destOrd="0" presId="urn:microsoft.com/office/officeart/2005/8/layout/vList2"/>
    <dgm:cxn modelId="{4D2B812B-32C3-404B-961B-9252F2BEFDB8}" srcId="{86DA0AFC-F0BC-4688-9176-5CD0BEDBF20C}" destId="{1D2E8499-B543-4765-99B1-858E5E587A67}" srcOrd="1" destOrd="0" parTransId="{4174082B-B270-431A-A79D-D350F5C9F96F}" sibTransId="{17CE70A3-E67E-411D-A109-B599B383AF7B}"/>
    <dgm:cxn modelId="{99F8767F-B60A-4433-8BC7-014E1582CBC2}" type="presOf" srcId="{20AE4FAE-A40C-48DB-9511-FFF7753B7E98}" destId="{98811166-C1A6-4042-81A1-DB2D4CD4925F}" srcOrd="0" destOrd="0" presId="urn:microsoft.com/office/officeart/2005/8/layout/vList2"/>
    <dgm:cxn modelId="{11E83504-5553-4D5C-91E0-ECC4871D5370}" type="presOf" srcId="{B957F606-4BE8-4624-A35A-DC988E71F298}" destId="{3FD45C9C-7E20-4B4C-976C-C9FD1AA475CC}" srcOrd="0" destOrd="0" presId="urn:microsoft.com/office/officeart/2005/8/layout/vList2"/>
    <dgm:cxn modelId="{72C6D039-DC09-4D42-99E0-7B953B028932}" srcId="{86DA0AFC-F0BC-4688-9176-5CD0BEDBF20C}" destId="{24DB9F88-3B45-47D9-961F-4F29880E962C}" srcOrd="7" destOrd="0" parTransId="{25B5A28C-E105-4CA5-9559-996F609AB9D9}" sibTransId="{3857154C-9435-4DE1-BC2B-22A0BA1CC729}"/>
    <dgm:cxn modelId="{F06893E5-E46F-4FF1-831C-0EB517564CD9}" type="presOf" srcId="{401A796B-081F-473E-B70E-C7517459EE3A}" destId="{574FED4F-547D-41B9-BD3F-098BB5FE0E28}" srcOrd="0" destOrd="0" presId="urn:microsoft.com/office/officeart/2005/8/layout/vList2"/>
    <dgm:cxn modelId="{21D65AF9-8A36-43BE-BF28-15A996EB8F7C}" type="presOf" srcId="{86DA0AFC-F0BC-4688-9176-5CD0BEDBF20C}" destId="{221E4A74-EE68-4C20-B06C-279DE1CF47E8}" srcOrd="0" destOrd="0" presId="urn:microsoft.com/office/officeart/2005/8/layout/vList2"/>
    <dgm:cxn modelId="{72CD7856-3573-48A8-A2C4-DB4AA9F7E284}" srcId="{86DA0AFC-F0BC-4688-9176-5CD0BEDBF20C}" destId="{B957F606-4BE8-4624-A35A-DC988E71F298}" srcOrd="0" destOrd="0" parTransId="{0BDE1A3B-EE73-4571-9CE3-67D6BC9443C1}" sibTransId="{52E10843-FF67-4A93-AB1D-91F25AAB6092}"/>
    <dgm:cxn modelId="{09D7928A-9FE0-43CC-9FF7-AFBE7DAE1665}" srcId="{86DA0AFC-F0BC-4688-9176-5CD0BEDBF20C}" destId="{401A796B-081F-473E-B70E-C7517459EE3A}" srcOrd="6" destOrd="0" parTransId="{F57A13C2-B5E7-4E61-9FDE-618804141ADB}" sibTransId="{5DDF47DE-0885-41CC-8362-A0D1460AF18D}"/>
    <dgm:cxn modelId="{27C3698E-2A5A-4FB8-B286-57102BE5A27B}" type="presOf" srcId="{24DB9F88-3B45-47D9-961F-4F29880E962C}" destId="{2CF4295E-0E62-42D5-AA10-01C031A1C848}" srcOrd="0" destOrd="0" presId="urn:microsoft.com/office/officeart/2005/8/layout/vList2"/>
    <dgm:cxn modelId="{402AAC69-F1CD-4972-9958-D929CA98E7A8}" srcId="{86DA0AFC-F0BC-4688-9176-5CD0BEDBF20C}" destId="{3F7CCD28-7A67-4CD4-9AAC-8B678A0A2D85}" srcOrd="2" destOrd="0" parTransId="{36FA36F1-2550-4B67-A041-1EE4CC108693}" sibTransId="{0B909EA7-B2D6-4E25-8165-8AB6D80E6C10}"/>
    <dgm:cxn modelId="{3B6BC6C0-47F6-4500-9DAB-DEE49FA5D9D7}" type="presOf" srcId="{3F7CCD28-7A67-4CD4-9AAC-8B678A0A2D85}" destId="{2FB01D9A-DD52-4BE6-8FA6-55F0B6986BF6}" srcOrd="0" destOrd="0" presId="urn:microsoft.com/office/officeart/2005/8/layout/vList2"/>
    <dgm:cxn modelId="{DD4818C6-06BC-4132-A1A5-D3A58CC815B2}" type="presParOf" srcId="{221E4A74-EE68-4C20-B06C-279DE1CF47E8}" destId="{3FD45C9C-7E20-4B4C-976C-C9FD1AA475CC}" srcOrd="0" destOrd="0" presId="urn:microsoft.com/office/officeart/2005/8/layout/vList2"/>
    <dgm:cxn modelId="{34E654DA-E9CE-4F7A-9E98-CBFC5C767042}" type="presParOf" srcId="{221E4A74-EE68-4C20-B06C-279DE1CF47E8}" destId="{97E97D3F-3D4E-4758-B964-C7663C10A969}" srcOrd="1" destOrd="0" presId="urn:microsoft.com/office/officeart/2005/8/layout/vList2"/>
    <dgm:cxn modelId="{010EDED7-6A15-4F9D-9485-6EF6352B1B5F}" type="presParOf" srcId="{221E4A74-EE68-4C20-B06C-279DE1CF47E8}" destId="{B1440ACF-F5FA-4DB2-B1F6-6A6B352302AF}" srcOrd="2" destOrd="0" presId="urn:microsoft.com/office/officeart/2005/8/layout/vList2"/>
    <dgm:cxn modelId="{886BE307-C42A-4517-8306-AA7C9D9F428C}" type="presParOf" srcId="{221E4A74-EE68-4C20-B06C-279DE1CF47E8}" destId="{6408980F-E26C-49A6-A08B-616A11A8EB3D}" srcOrd="3" destOrd="0" presId="urn:microsoft.com/office/officeart/2005/8/layout/vList2"/>
    <dgm:cxn modelId="{74BBDBB0-BB03-4D6A-B01A-F87AB52C597F}" type="presParOf" srcId="{221E4A74-EE68-4C20-B06C-279DE1CF47E8}" destId="{2FB01D9A-DD52-4BE6-8FA6-55F0B6986BF6}" srcOrd="4" destOrd="0" presId="urn:microsoft.com/office/officeart/2005/8/layout/vList2"/>
    <dgm:cxn modelId="{42EAA583-91C1-4A7E-9057-39664FF94F6A}" type="presParOf" srcId="{221E4A74-EE68-4C20-B06C-279DE1CF47E8}" destId="{FC543E50-28F0-4E2C-84BD-577634FCEAD2}" srcOrd="5" destOrd="0" presId="urn:microsoft.com/office/officeart/2005/8/layout/vList2"/>
    <dgm:cxn modelId="{1FEEE97C-C8D7-4EED-95E7-C4CCE93E0EC6}" type="presParOf" srcId="{221E4A74-EE68-4C20-B06C-279DE1CF47E8}" destId="{4F9091B8-8F6E-484C-B84D-6B19CAA22541}" srcOrd="6" destOrd="0" presId="urn:microsoft.com/office/officeart/2005/8/layout/vList2"/>
    <dgm:cxn modelId="{FB566286-930F-455E-A4C7-AC241EF13E59}" type="presParOf" srcId="{221E4A74-EE68-4C20-B06C-279DE1CF47E8}" destId="{DF07D5D7-7C32-4F22-A533-30A55D3C66F4}" srcOrd="7" destOrd="0" presId="urn:microsoft.com/office/officeart/2005/8/layout/vList2"/>
    <dgm:cxn modelId="{18740849-01F7-4130-8A90-3FEDAE72051A}" type="presParOf" srcId="{221E4A74-EE68-4C20-B06C-279DE1CF47E8}" destId="{DBA76E25-4E9A-4D36-BE07-2C846D509EFC}" srcOrd="8" destOrd="0" presId="urn:microsoft.com/office/officeart/2005/8/layout/vList2"/>
    <dgm:cxn modelId="{61DA16B4-D96D-414B-BA82-82E84BEC0F5B}" type="presParOf" srcId="{221E4A74-EE68-4C20-B06C-279DE1CF47E8}" destId="{5A16B534-4934-4064-AD1C-288919534E77}" srcOrd="9" destOrd="0" presId="urn:microsoft.com/office/officeart/2005/8/layout/vList2"/>
    <dgm:cxn modelId="{050E0E19-21C8-4998-BA4C-4BBC6275A54E}" type="presParOf" srcId="{221E4A74-EE68-4C20-B06C-279DE1CF47E8}" destId="{98811166-C1A6-4042-81A1-DB2D4CD4925F}" srcOrd="10" destOrd="0" presId="urn:microsoft.com/office/officeart/2005/8/layout/vList2"/>
    <dgm:cxn modelId="{9E8A19AC-5EEB-4529-ACAF-03943B2904EE}" type="presParOf" srcId="{221E4A74-EE68-4C20-B06C-279DE1CF47E8}" destId="{D413E96A-611E-4E5D-88A4-1210DC91E958}" srcOrd="11" destOrd="0" presId="urn:microsoft.com/office/officeart/2005/8/layout/vList2"/>
    <dgm:cxn modelId="{E70A3826-126D-49F0-B847-75EEE833C1E7}" type="presParOf" srcId="{221E4A74-EE68-4C20-B06C-279DE1CF47E8}" destId="{574FED4F-547D-41B9-BD3F-098BB5FE0E28}" srcOrd="12" destOrd="0" presId="urn:microsoft.com/office/officeart/2005/8/layout/vList2"/>
    <dgm:cxn modelId="{8AD82F0E-49FD-4C3D-9AD2-05C9E95E10D3}" type="presParOf" srcId="{221E4A74-EE68-4C20-B06C-279DE1CF47E8}" destId="{8D661EFA-6BE2-4F8B-97F3-6078D2B065F2}" srcOrd="13" destOrd="0" presId="urn:microsoft.com/office/officeart/2005/8/layout/vList2"/>
    <dgm:cxn modelId="{46DDBD17-4E17-4D65-B58B-0BA2DE7A8E5B}" type="presParOf" srcId="{221E4A74-EE68-4C20-B06C-279DE1CF47E8}" destId="{2CF4295E-0E62-42D5-AA10-01C031A1C848}" srcOrd="14"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2A733E42-69E5-4FF2-A663-42790B10C553}" type="doc">
      <dgm:prSet loTypeId="urn:microsoft.com/office/officeart/2005/8/layout/hList1" loCatId="list" qsTypeId="urn:microsoft.com/office/officeart/2005/8/quickstyle/simple1" qsCatId="simple" csTypeId="urn:microsoft.com/office/officeart/2005/8/colors/colorful1#6" csCatId="colorful" phldr="1"/>
      <dgm:spPr/>
      <dgm:t>
        <a:bodyPr/>
        <a:lstStyle/>
        <a:p>
          <a:endParaRPr lang="en-US"/>
        </a:p>
      </dgm:t>
    </dgm:pt>
    <dgm:pt modelId="{C8D1EFD8-483F-4341-B908-0DAF4AE9C4C6}">
      <dgm:prSet/>
      <dgm:spPr/>
      <dgm:t>
        <a:bodyPr/>
        <a:lstStyle/>
        <a:p>
          <a:pPr rtl="0"/>
          <a:r>
            <a:rPr lang="en-US" b="1" dirty="0" smtClean="0"/>
            <a:t>Benefits of Web-based catalogs</a:t>
          </a:r>
          <a:endParaRPr lang="en-US" b="1" dirty="0"/>
        </a:p>
      </dgm:t>
    </dgm:pt>
    <dgm:pt modelId="{A0978682-7FA0-4874-80DB-64E3745D67DA}" type="parTrans" cxnId="{6BD6A1A4-1404-4D26-A442-72C840036795}">
      <dgm:prSet/>
      <dgm:spPr/>
      <dgm:t>
        <a:bodyPr/>
        <a:lstStyle/>
        <a:p>
          <a:endParaRPr lang="en-US" b="1"/>
        </a:p>
      </dgm:t>
    </dgm:pt>
    <dgm:pt modelId="{316599C3-9E98-4BAB-A6C4-51E98C205DF1}" type="sibTrans" cxnId="{6BD6A1A4-1404-4D26-A442-72C840036795}">
      <dgm:prSet/>
      <dgm:spPr/>
      <dgm:t>
        <a:bodyPr/>
        <a:lstStyle/>
        <a:p>
          <a:endParaRPr lang="en-US" b="1"/>
        </a:p>
      </dgm:t>
    </dgm:pt>
    <dgm:pt modelId="{C3E7B1EE-5CD1-4176-ABEA-9B960C2775B6}">
      <dgm:prSet/>
      <dgm:spPr/>
      <dgm:t>
        <a:bodyPr/>
        <a:lstStyle/>
        <a:p>
          <a:pPr rtl="0"/>
          <a:r>
            <a:rPr lang="en-US" b="1" dirty="0" smtClean="0"/>
            <a:t>Lower cost than printed catalogs</a:t>
          </a:r>
          <a:endParaRPr lang="en-US" b="1" dirty="0"/>
        </a:p>
      </dgm:t>
    </dgm:pt>
    <dgm:pt modelId="{5CA47BB6-2749-4CC0-B9D4-061390E86CF5}" type="parTrans" cxnId="{5E6D4700-F7E3-48D7-A125-80B565417F7B}">
      <dgm:prSet/>
      <dgm:spPr/>
      <dgm:t>
        <a:bodyPr/>
        <a:lstStyle/>
        <a:p>
          <a:endParaRPr lang="en-US" b="1"/>
        </a:p>
      </dgm:t>
    </dgm:pt>
    <dgm:pt modelId="{8ECB4F5B-2BA7-4D1B-A287-5A524CEB85D2}" type="sibTrans" cxnId="{5E6D4700-F7E3-48D7-A125-80B565417F7B}">
      <dgm:prSet/>
      <dgm:spPr/>
      <dgm:t>
        <a:bodyPr/>
        <a:lstStyle/>
        <a:p>
          <a:endParaRPr lang="en-US" b="1"/>
        </a:p>
      </dgm:t>
    </dgm:pt>
    <dgm:pt modelId="{3A4DA166-6A31-4748-AF8D-BDEA5C7291DE}">
      <dgm:prSet/>
      <dgm:spPr/>
      <dgm:t>
        <a:bodyPr/>
        <a:lstStyle/>
        <a:p>
          <a:pPr rtl="0"/>
          <a:r>
            <a:rPr lang="en-US" b="1" dirty="0" smtClean="0"/>
            <a:t>Unlimited amount of merchandise</a:t>
          </a:r>
          <a:endParaRPr lang="en-US" b="1" dirty="0"/>
        </a:p>
      </dgm:t>
    </dgm:pt>
    <dgm:pt modelId="{E9E8864F-EDAE-41BD-A819-313F5C872E1B}" type="parTrans" cxnId="{BDE06562-BC3B-49C7-82A0-CF19DD89F19F}">
      <dgm:prSet/>
      <dgm:spPr/>
      <dgm:t>
        <a:bodyPr/>
        <a:lstStyle/>
        <a:p>
          <a:endParaRPr lang="en-US" b="1"/>
        </a:p>
      </dgm:t>
    </dgm:pt>
    <dgm:pt modelId="{BE904A1A-FD61-4E4D-AC13-72D15EC047D1}" type="sibTrans" cxnId="{BDE06562-BC3B-49C7-82A0-CF19DD89F19F}">
      <dgm:prSet/>
      <dgm:spPr/>
      <dgm:t>
        <a:bodyPr/>
        <a:lstStyle/>
        <a:p>
          <a:endParaRPr lang="en-US" b="1"/>
        </a:p>
      </dgm:t>
    </dgm:pt>
    <dgm:pt modelId="{3A390876-0BDF-4B49-8D2F-5C99DF1EBCBB}">
      <dgm:prSet/>
      <dgm:spPr/>
      <dgm:t>
        <a:bodyPr/>
        <a:lstStyle/>
        <a:p>
          <a:pPr rtl="0"/>
          <a:r>
            <a:rPr lang="en-US" b="1" dirty="0" smtClean="0"/>
            <a:t>Real-time merchandising</a:t>
          </a:r>
          <a:endParaRPr lang="en-US" b="1" dirty="0"/>
        </a:p>
      </dgm:t>
    </dgm:pt>
    <dgm:pt modelId="{81269201-3450-48EA-8D27-D156EA37F988}" type="parTrans" cxnId="{BC7D2901-2425-4177-B54A-73CCAD64A02A}">
      <dgm:prSet/>
      <dgm:spPr/>
      <dgm:t>
        <a:bodyPr/>
        <a:lstStyle/>
        <a:p>
          <a:endParaRPr lang="en-US" b="1"/>
        </a:p>
      </dgm:t>
    </dgm:pt>
    <dgm:pt modelId="{257A4C61-C79C-4F72-BB5D-7F14F83DEF1B}" type="sibTrans" cxnId="{BC7D2901-2425-4177-B54A-73CCAD64A02A}">
      <dgm:prSet/>
      <dgm:spPr/>
      <dgm:t>
        <a:bodyPr/>
        <a:lstStyle/>
        <a:p>
          <a:endParaRPr lang="en-US" b="1"/>
        </a:p>
      </dgm:t>
    </dgm:pt>
    <dgm:pt modelId="{AB9A8963-B089-4CEC-B797-86B88A8DA891}">
      <dgm:prSet/>
      <dgm:spPr/>
      <dgm:t>
        <a:bodyPr/>
        <a:lstStyle/>
        <a:p>
          <a:pPr rtl="0"/>
          <a:r>
            <a:rPr lang="en-US" b="1" dirty="0" smtClean="0"/>
            <a:t>Interactive content</a:t>
          </a:r>
          <a:endParaRPr lang="en-US" b="1" dirty="0"/>
        </a:p>
      </dgm:t>
    </dgm:pt>
    <dgm:pt modelId="{BF2291A4-CF8B-41BA-ADE1-A6D4C65751FA}" type="parTrans" cxnId="{0C4AA712-0DCF-4130-978B-AB73D0872F15}">
      <dgm:prSet/>
      <dgm:spPr/>
      <dgm:t>
        <a:bodyPr/>
        <a:lstStyle/>
        <a:p>
          <a:endParaRPr lang="en-US" b="1"/>
        </a:p>
      </dgm:t>
    </dgm:pt>
    <dgm:pt modelId="{D66E0300-5523-4056-B5B5-A7BF1991D48D}" type="sibTrans" cxnId="{0C4AA712-0DCF-4130-978B-AB73D0872F15}">
      <dgm:prSet/>
      <dgm:spPr/>
      <dgm:t>
        <a:bodyPr/>
        <a:lstStyle/>
        <a:p>
          <a:endParaRPr lang="en-US" b="1"/>
        </a:p>
      </dgm:t>
    </dgm:pt>
    <dgm:pt modelId="{53A5B67D-7E0D-4AEE-90B0-1D04271FBE85}">
      <dgm:prSet/>
      <dgm:spPr/>
      <dgm:t>
        <a:bodyPr/>
        <a:lstStyle/>
        <a:p>
          <a:pPr rtl="0"/>
          <a:r>
            <a:rPr lang="en-US" b="1" dirty="0" smtClean="0"/>
            <a:t>Promotional features</a:t>
          </a:r>
          <a:endParaRPr lang="en-US" b="1" dirty="0"/>
        </a:p>
      </dgm:t>
    </dgm:pt>
    <dgm:pt modelId="{E472E879-1571-43C1-8C72-AE294E28C355}" type="parTrans" cxnId="{A0BD522F-F141-4EE1-A238-C8E83CFAF00D}">
      <dgm:prSet/>
      <dgm:spPr/>
      <dgm:t>
        <a:bodyPr/>
        <a:lstStyle/>
        <a:p>
          <a:endParaRPr lang="en-US" b="1"/>
        </a:p>
      </dgm:t>
    </dgm:pt>
    <dgm:pt modelId="{09C01B23-4E55-48B6-B773-AD282B2FB5E2}" type="sibTrans" cxnId="{A0BD522F-F141-4EE1-A238-C8E83CFAF00D}">
      <dgm:prSet/>
      <dgm:spPr/>
      <dgm:t>
        <a:bodyPr/>
        <a:lstStyle/>
        <a:p>
          <a:endParaRPr lang="en-US" b="1"/>
        </a:p>
      </dgm:t>
    </dgm:pt>
    <dgm:pt modelId="{20B38F00-C656-4F45-B8FA-5345A1E2B613}">
      <dgm:prSet/>
      <dgm:spPr/>
      <dgm:t>
        <a:bodyPr/>
        <a:lstStyle/>
        <a:p>
          <a:pPr rtl="0"/>
          <a:r>
            <a:rPr lang="en-US" b="1" dirty="0" smtClean="0"/>
            <a:t>Challenges of Web-based catalogs</a:t>
          </a:r>
          <a:endParaRPr lang="en-US" b="1" dirty="0"/>
        </a:p>
      </dgm:t>
    </dgm:pt>
    <dgm:pt modelId="{BEC7F6F8-BEDC-437E-B6D0-3C3E8A4CFDEC}" type="parTrans" cxnId="{D048B6DC-56FB-4962-A52E-387173461FD7}">
      <dgm:prSet/>
      <dgm:spPr/>
      <dgm:t>
        <a:bodyPr/>
        <a:lstStyle/>
        <a:p>
          <a:endParaRPr lang="en-US" b="1"/>
        </a:p>
      </dgm:t>
    </dgm:pt>
    <dgm:pt modelId="{8F92048F-90E4-4046-B700-31E835E33E1F}" type="sibTrans" cxnId="{D048B6DC-56FB-4962-A52E-387173461FD7}">
      <dgm:prSet/>
      <dgm:spPr/>
      <dgm:t>
        <a:bodyPr/>
        <a:lstStyle/>
        <a:p>
          <a:endParaRPr lang="en-US" b="1"/>
        </a:p>
      </dgm:t>
    </dgm:pt>
    <dgm:pt modelId="{1AA2209A-F599-4B43-8612-F78E99057DE6}">
      <dgm:prSet/>
      <dgm:spPr/>
      <dgm:t>
        <a:bodyPr/>
        <a:lstStyle/>
        <a:p>
          <a:pPr rtl="0"/>
          <a:r>
            <a:rPr lang="en-US" b="1" dirty="0" smtClean="0"/>
            <a:t>Require marketing</a:t>
          </a:r>
          <a:endParaRPr lang="en-US" b="1" dirty="0"/>
        </a:p>
      </dgm:t>
    </dgm:pt>
    <dgm:pt modelId="{9983C9D6-6ECB-4005-A033-1264B142C681}" type="parTrans" cxnId="{AF7398D5-9743-4322-8E56-74DCB0786FA1}">
      <dgm:prSet/>
      <dgm:spPr/>
      <dgm:t>
        <a:bodyPr/>
        <a:lstStyle/>
        <a:p>
          <a:endParaRPr lang="en-US" b="1"/>
        </a:p>
      </dgm:t>
    </dgm:pt>
    <dgm:pt modelId="{FFC6E7D1-C98D-4A88-9982-BB8CDDFD1E3F}" type="sibTrans" cxnId="{AF7398D5-9743-4322-8E56-74DCB0786FA1}">
      <dgm:prSet/>
      <dgm:spPr/>
      <dgm:t>
        <a:bodyPr/>
        <a:lstStyle/>
        <a:p>
          <a:endParaRPr lang="en-US" b="1"/>
        </a:p>
      </dgm:t>
    </dgm:pt>
    <dgm:pt modelId="{EF3585A2-4FFF-4272-AC0C-A1733C42E287}">
      <dgm:prSet/>
      <dgm:spPr/>
      <dgm:t>
        <a:bodyPr/>
        <a:lstStyle/>
        <a:p>
          <a:pPr rtl="0"/>
          <a:r>
            <a:rPr lang="en-US" b="1" dirty="0" smtClean="0"/>
            <a:t>Difficulties in attracting new customers</a:t>
          </a:r>
          <a:endParaRPr lang="en-US" b="1" dirty="0"/>
        </a:p>
      </dgm:t>
    </dgm:pt>
    <dgm:pt modelId="{BCD33940-2E61-4F14-901F-D51FDAE98A97}" type="parTrans" cxnId="{67F2105F-9147-4AD8-8878-C6E1A742A892}">
      <dgm:prSet/>
      <dgm:spPr/>
      <dgm:t>
        <a:bodyPr/>
        <a:lstStyle/>
        <a:p>
          <a:endParaRPr lang="en-US" b="1"/>
        </a:p>
      </dgm:t>
    </dgm:pt>
    <dgm:pt modelId="{F1109FE2-2BF0-4563-85DF-1266F42DDFEB}" type="sibTrans" cxnId="{67F2105F-9147-4AD8-8878-C6E1A742A892}">
      <dgm:prSet/>
      <dgm:spPr/>
      <dgm:t>
        <a:bodyPr/>
        <a:lstStyle/>
        <a:p>
          <a:endParaRPr lang="en-US" b="1"/>
        </a:p>
      </dgm:t>
    </dgm:pt>
    <dgm:pt modelId="{F0C08E07-5731-467C-A4A3-5D5626D51AD8}" type="pres">
      <dgm:prSet presAssocID="{2A733E42-69E5-4FF2-A663-42790B10C553}" presName="Name0" presStyleCnt="0">
        <dgm:presLayoutVars>
          <dgm:dir/>
          <dgm:animLvl val="lvl"/>
          <dgm:resizeHandles val="exact"/>
        </dgm:presLayoutVars>
      </dgm:prSet>
      <dgm:spPr/>
      <dgm:t>
        <a:bodyPr/>
        <a:lstStyle/>
        <a:p>
          <a:endParaRPr lang="en-US"/>
        </a:p>
      </dgm:t>
    </dgm:pt>
    <dgm:pt modelId="{A8E1924D-645D-4071-8C19-A62BF86C71B8}" type="pres">
      <dgm:prSet presAssocID="{C8D1EFD8-483F-4341-B908-0DAF4AE9C4C6}" presName="composite" presStyleCnt="0"/>
      <dgm:spPr/>
    </dgm:pt>
    <dgm:pt modelId="{B68956DB-6ADC-4D8F-B173-3EC3FCCE670B}" type="pres">
      <dgm:prSet presAssocID="{C8D1EFD8-483F-4341-B908-0DAF4AE9C4C6}" presName="parTx" presStyleLbl="alignNode1" presStyleIdx="0" presStyleCnt="2">
        <dgm:presLayoutVars>
          <dgm:chMax val="0"/>
          <dgm:chPref val="0"/>
          <dgm:bulletEnabled val="1"/>
        </dgm:presLayoutVars>
      </dgm:prSet>
      <dgm:spPr/>
      <dgm:t>
        <a:bodyPr/>
        <a:lstStyle/>
        <a:p>
          <a:endParaRPr lang="en-US"/>
        </a:p>
      </dgm:t>
    </dgm:pt>
    <dgm:pt modelId="{87BE54A7-E2E2-481A-A3AD-A3C41915B09C}" type="pres">
      <dgm:prSet presAssocID="{C8D1EFD8-483F-4341-B908-0DAF4AE9C4C6}" presName="desTx" presStyleLbl="alignAccFollowNode1" presStyleIdx="0" presStyleCnt="2">
        <dgm:presLayoutVars>
          <dgm:bulletEnabled val="1"/>
        </dgm:presLayoutVars>
      </dgm:prSet>
      <dgm:spPr/>
      <dgm:t>
        <a:bodyPr/>
        <a:lstStyle/>
        <a:p>
          <a:endParaRPr lang="en-US"/>
        </a:p>
      </dgm:t>
    </dgm:pt>
    <dgm:pt modelId="{BDB48D00-3FF7-48E8-8E95-70870D7018BB}" type="pres">
      <dgm:prSet presAssocID="{316599C3-9E98-4BAB-A6C4-51E98C205DF1}" presName="space" presStyleCnt="0"/>
      <dgm:spPr/>
    </dgm:pt>
    <dgm:pt modelId="{BBE2C7A0-89A5-4142-A159-FCE14A662A82}" type="pres">
      <dgm:prSet presAssocID="{20B38F00-C656-4F45-B8FA-5345A1E2B613}" presName="composite" presStyleCnt="0"/>
      <dgm:spPr/>
    </dgm:pt>
    <dgm:pt modelId="{FC68D905-D0D1-4D11-8F3E-0BAF9444A2B7}" type="pres">
      <dgm:prSet presAssocID="{20B38F00-C656-4F45-B8FA-5345A1E2B613}" presName="parTx" presStyleLbl="alignNode1" presStyleIdx="1" presStyleCnt="2">
        <dgm:presLayoutVars>
          <dgm:chMax val="0"/>
          <dgm:chPref val="0"/>
          <dgm:bulletEnabled val="1"/>
        </dgm:presLayoutVars>
      </dgm:prSet>
      <dgm:spPr/>
      <dgm:t>
        <a:bodyPr/>
        <a:lstStyle/>
        <a:p>
          <a:endParaRPr lang="en-US"/>
        </a:p>
      </dgm:t>
    </dgm:pt>
    <dgm:pt modelId="{2DD36488-3036-4638-95A8-F12C55ED4541}" type="pres">
      <dgm:prSet presAssocID="{20B38F00-C656-4F45-B8FA-5345A1E2B613}" presName="desTx" presStyleLbl="alignAccFollowNode1" presStyleIdx="1" presStyleCnt="2">
        <dgm:presLayoutVars>
          <dgm:bulletEnabled val="1"/>
        </dgm:presLayoutVars>
      </dgm:prSet>
      <dgm:spPr/>
      <dgm:t>
        <a:bodyPr/>
        <a:lstStyle/>
        <a:p>
          <a:endParaRPr lang="en-US"/>
        </a:p>
      </dgm:t>
    </dgm:pt>
  </dgm:ptLst>
  <dgm:cxnLst>
    <dgm:cxn modelId="{AF7398D5-9743-4322-8E56-74DCB0786FA1}" srcId="{20B38F00-C656-4F45-B8FA-5345A1E2B613}" destId="{1AA2209A-F599-4B43-8612-F78E99057DE6}" srcOrd="0" destOrd="0" parTransId="{9983C9D6-6ECB-4005-A033-1264B142C681}" sibTransId="{FFC6E7D1-C98D-4A88-9982-BB8CDDFD1E3F}"/>
    <dgm:cxn modelId="{34E175E2-B486-4B83-8ADC-7B0F59A0EB64}" type="presOf" srcId="{3A390876-0BDF-4B49-8D2F-5C99DF1EBCBB}" destId="{87BE54A7-E2E2-481A-A3AD-A3C41915B09C}" srcOrd="0" destOrd="2" presId="urn:microsoft.com/office/officeart/2005/8/layout/hList1"/>
    <dgm:cxn modelId="{BDE06562-BC3B-49C7-82A0-CF19DD89F19F}" srcId="{C8D1EFD8-483F-4341-B908-0DAF4AE9C4C6}" destId="{3A4DA166-6A31-4748-AF8D-BDEA5C7291DE}" srcOrd="1" destOrd="0" parTransId="{E9E8864F-EDAE-41BD-A819-313F5C872E1B}" sibTransId="{BE904A1A-FD61-4E4D-AC13-72D15EC047D1}"/>
    <dgm:cxn modelId="{B1C14B7E-172E-43C2-9C34-78C8F5CACE4A}" type="presOf" srcId="{20B38F00-C656-4F45-B8FA-5345A1E2B613}" destId="{FC68D905-D0D1-4D11-8F3E-0BAF9444A2B7}" srcOrd="0" destOrd="0" presId="urn:microsoft.com/office/officeart/2005/8/layout/hList1"/>
    <dgm:cxn modelId="{BC7D2901-2425-4177-B54A-73CCAD64A02A}" srcId="{C8D1EFD8-483F-4341-B908-0DAF4AE9C4C6}" destId="{3A390876-0BDF-4B49-8D2F-5C99DF1EBCBB}" srcOrd="2" destOrd="0" parTransId="{81269201-3450-48EA-8D27-D156EA37F988}" sibTransId="{257A4C61-C79C-4F72-BB5D-7F14F83DEF1B}"/>
    <dgm:cxn modelId="{0C4AA712-0DCF-4130-978B-AB73D0872F15}" srcId="{C8D1EFD8-483F-4341-B908-0DAF4AE9C4C6}" destId="{AB9A8963-B089-4CEC-B797-86B88A8DA891}" srcOrd="3" destOrd="0" parTransId="{BF2291A4-CF8B-41BA-ADE1-A6D4C65751FA}" sibTransId="{D66E0300-5523-4056-B5B5-A7BF1991D48D}"/>
    <dgm:cxn modelId="{36CAC47A-A4B3-4C7E-A36F-0D9D86296549}" type="presOf" srcId="{AB9A8963-B089-4CEC-B797-86B88A8DA891}" destId="{87BE54A7-E2E2-481A-A3AD-A3C41915B09C}" srcOrd="0" destOrd="3" presId="urn:microsoft.com/office/officeart/2005/8/layout/hList1"/>
    <dgm:cxn modelId="{D048B6DC-56FB-4962-A52E-387173461FD7}" srcId="{2A733E42-69E5-4FF2-A663-42790B10C553}" destId="{20B38F00-C656-4F45-B8FA-5345A1E2B613}" srcOrd="1" destOrd="0" parTransId="{BEC7F6F8-BEDC-437E-B6D0-3C3E8A4CFDEC}" sibTransId="{8F92048F-90E4-4046-B700-31E835E33E1F}"/>
    <dgm:cxn modelId="{4D5E86E3-54D4-4746-BD01-6DEB18C391DD}" type="presOf" srcId="{EF3585A2-4FFF-4272-AC0C-A1733C42E287}" destId="{2DD36488-3036-4638-95A8-F12C55ED4541}" srcOrd="0" destOrd="1" presId="urn:microsoft.com/office/officeart/2005/8/layout/hList1"/>
    <dgm:cxn modelId="{A0BD522F-F141-4EE1-A238-C8E83CFAF00D}" srcId="{C8D1EFD8-483F-4341-B908-0DAF4AE9C4C6}" destId="{53A5B67D-7E0D-4AEE-90B0-1D04271FBE85}" srcOrd="4" destOrd="0" parTransId="{E472E879-1571-43C1-8C72-AE294E28C355}" sibTransId="{09C01B23-4E55-48B6-B773-AD282B2FB5E2}"/>
    <dgm:cxn modelId="{9B8AA774-CFE5-4811-BEA6-5F7436F73B68}" type="presOf" srcId="{2A733E42-69E5-4FF2-A663-42790B10C553}" destId="{F0C08E07-5731-467C-A4A3-5D5626D51AD8}" srcOrd="0" destOrd="0" presId="urn:microsoft.com/office/officeart/2005/8/layout/hList1"/>
    <dgm:cxn modelId="{67F2105F-9147-4AD8-8878-C6E1A742A892}" srcId="{20B38F00-C656-4F45-B8FA-5345A1E2B613}" destId="{EF3585A2-4FFF-4272-AC0C-A1733C42E287}" srcOrd="1" destOrd="0" parTransId="{BCD33940-2E61-4F14-901F-D51FDAE98A97}" sibTransId="{F1109FE2-2BF0-4563-85DF-1266F42DDFEB}"/>
    <dgm:cxn modelId="{486318DE-1837-41D8-9D7D-832B0090EFFA}" type="presOf" srcId="{C3E7B1EE-5CD1-4176-ABEA-9B960C2775B6}" destId="{87BE54A7-E2E2-481A-A3AD-A3C41915B09C}" srcOrd="0" destOrd="0" presId="urn:microsoft.com/office/officeart/2005/8/layout/hList1"/>
    <dgm:cxn modelId="{5E6D4700-F7E3-48D7-A125-80B565417F7B}" srcId="{C8D1EFD8-483F-4341-B908-0DAF4AE9C4C6}" destId="{C3E7B1EE-5CD1-4176-ABEA-9B960C2775B6}" srcOrd="0" destOrd="0" parTransId="{5CA47BB6-2749-4CC0-B9D4-061390E86CF5}" sibTransId="{8ECB4F5B-2BA7-4D1B-A287-5A524CEB85D2}"/>
    <dgm:cxn modelId="{0030EAEA-12F5-49BE-8563-DD54DC8D0949}" type="presOf" srcId="{3A4DA166-6A31-4748-AF8D-BDEA5C7291DE}" destId="{87BE54A7-E2E2-481A-A3AD-A3C41915B09C}" srcOrd="0" destOrd="1" presId="urn:microsoft.com/office/officeart/2005/8/layout/hList1"/>
    <dgm:cxn modelId="{C979E0EA-D502-44B1-8455-02524262CE52}" type="presOf" srcId="{53A5B67D-7E0D-4AEE-90B0-1D04271FBE85}" destId="{87BE54A7-E2E2-481A-A3AD-A3C41915B09C}" srcOrd="0" destOrd="4" presId="urn:microsoft.com/office/officeart/2005/8/layout/hList1"/>
    <dgm:cxn modelId="{6BD6A1A4-1404-4D26-A442-72C840036795}" srcId="{2A733E42-69E5-4FF2-A663-42790B10C553}" destId="{C8D1EFD8-483F-4341-B908-0DAF4AE9C4C6}" srcOrd="0" destOrd="0" parTransId="{A0978682-7FA0-4874-80DB-64E3745D67DA}" sibTransId="{316599C3-9E98-4BAB-A6C4-51E98C205DF1}"/>
    <dgm:cxn modelId="{3013AD98-D54F-407D-847C-415400D55881}" type="presOf" srcId="{1AA2209A-F599-4B43-8612-F78E99057DE6}" destId="{2DD36488-3036-4638-95A8-F12C55ED4541}" srcOrd="0" destOrd="0" presId="urn:microsoft.com/office/officeart/2005/8/layout/hList1"/>
    <dgm:cxn modelId="{6DFC52C5-D420-4FDB-BFB9-A76E48451231}" type="presOf" srcId="{C8D1EFD8-483F-4341-B908-0DAF4AE9C4C6}" destId="{B68956DB-6ADC-4D8F-B173-3EC3FCCE670B}" srcOrd="0" destOrd="0" presId="urn:microsoft.com/office/officeart/2005/8/layout/hList1"/>
    <dgm:cxn modelId="{1F03E78A-5890-4ADF-B7E4-9FF781EC25BB}" type="presParOf" srcId="{F0C08E07-5731-467C-A4A3-5D5626D51AD8}" destId="{A8E1924D-645D-4071-8C19-A62BF86C71B8}" srcOrd="0" destOrd="0" presId="urn:microsoft.com/office/officeart/2005/8/layout/hList1"/>
    <dgm:cxn modelId="{7ECB6A0E-E846-40C6-97B3-5EA84DD23815}" type="presParOf" srcId="{A8E1924D-645D-4071-8C19-A62BF86C71B8}" destId="{B68956DB-6ADC-4D8F-B173-3EC3FCCE670B}" srcOrd="0" destOrd="0" presId="urn:microsoft.com/office/officeart/2005/8/layout/hList1"/>
    <dgm:cxn modelId="{A878D942-7A08-4D6D-B6A1-F2C3575BE982}" type="presParOf" srcId="{A8E1924D-645D-4071-8C19-A62BF86C71B8}" destId="{87BE54A7-E2E2-481A-A3AD-A3C41915B09C}" srcOrd="1" destOrd="0" presId="urn:microsoft.com/office/officeart/2005/8/layout/hList1"/>
    <dgm:cxn modelId="{BD14286C-4701-4DE5-928F-DC005E14F1B7}" type="presParOf" srcId="{F0C08E07-5731-467C-A4A3-5D5626D51AD8}" destId="{BDB48D00-3FF7-48E8-8E95-70870D7018BB}" srcOrd="1" destOrd="0" presId="urn:microsoft.com/office/officeart/2005/8/layout/hList1"/>
    <dgm:cxn modelId="{10E86E0F-11CD-4004-A821-B237955C348E}" type="presParOf" srcId="{F0C08E07-5731-467C-A4A3-5D5626D51AD8}" destId="{BBE2C7A0-89A5-4142-A159-FCE14A662A82}" srcOrd="2" destOrd="0" presId="urn:microsoft.com/office/officeart/2005/8/layout/hList1"/>
    <dgm:cxn modelId="{45F4F27F-3026-40AC-9FE8-05DCB8627D92}" type="presParOf" srcId="{BBE2C7A0-89A5-4142-A159-FCE14A662A82}" destId="{FC68D905-D0D1-4D11-8F3E-0BAF9444A2B7}" srcOrd="0" destOrd="0" presId="urn:microsoft.com/office/officeart/2005/8/layout/hList1"/>
    <dgm:cxn modelId="{FAC8CACB-A2A4-4712-9EDF-D7429698378B}" type="presParOf" srcId="{BBE2C7A0-89A5-4142-A159-FCE14A662A82}" destId="{2DD36488-3036-4638-95A8-F12C55ED4541}"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delivermagazine.com/2011/01/marketing-leaders-discuss-resurgence-of-direct-mai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595F5C6-192D-42CF-AE47-A1D6D8D481CD}" type="slidenum">
              <a:rPr lang="en-US" smtClean="0"/>
              <a:pPr/>
              <a:t>3</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Direct marketing</a:t>
            </a:r>
            <a:r>
              <a:rPr lang="en-US" sz="1200" kern="1200" dirty="0" smtClean="0">
                <a:solidFill>
                  <a:schemeClr val="tx1"/>
                </a:solidFill>
                <a:effectLst/>
                <a:latin typeface="+mn-lt"/>
                <a:ea typeface="ＭＳ Ｐゴシック" charset="-128"/>
                <a:cs typeface="ＭＳ Ｐゴシック" charset="-128"/>
              </a:rPr>
              <a:t> consists of connecting directly with carefully targeted consumers, often on a one-to-one, interactive basis. Using detailed databases, companies tailor their marketing offers and communications to the needs of narrowly defined segments or individual buyers.</a:t>
            </a:r>
          </a:p>
          <a:p>
            <a:r>
              <a:rPr lang="en-US" sz="1200" kern="1200" dirty="0" smtClean="0">
                <a:solidFill>
                  <a:schemeClr val="tx1"/>
                </a:solidFill>
                <a:effectLst/>
                <a:latin typeface="+mn-lt"/>
                <a:ea typeface="ＭＳ Ｐゴシック" charset="-128"/>
                <a:cs typeface="ＭＳ Ｐゴシック" charset="-128"/>
              </a:rPr>
              <a:t>Beyond brand and relationship building, direct marketers usually seek a direct, immediate, and measurable consumer response. For example, Amazon.com interacts directly with customers via its website or mobile app to help them discover and buy almost anything and everything on the Internet. Similarly, GEICO interacts directly with customers—by telephone, through its website or phone app, or on its Facebook, Twitter, and YouTube pages—to build individual brand relationships, give insurance quotes, sell policies, or service customer accounts.</a:t>
            </a:r>
            <a:endParaRPr lang="en-US" dirty="0" smtClean="0">
              <a:ea typeface="ＭＳ Ｐゴシック" pitchFamily="-65" charset="-128"/>
            </a:endParaRPr>
          </a:p>
        </p:txBody>
      </p:sp>
      <p:sp>
        <p:nvSpPr>
          <p:cNvPr id="19460" name="Slide Number Placeholder 3"/>
          <p:cNvSpPr>
            <a:spLocks noGrp="1"/>
          </p:cNvSpPr>
          <p:nvPr>
            <p:ph type="sldNum" sz="quarter" idx="5"/>
          </p:nvPr>
        </p:nvSpPr>
        <p:spPr bwMode="auto">
          <a:noFill/>
          <a:ln>
            <a:miter lim="800000"/>
            <a:headEnd/>
            <a:tailEnd/>
          </a:ln>
        </p:spPr>
        <p:txBody>
          <a:bodyPr/>
          <a:lstStyle/>
          <a:p>
            <a:fld id="{224CC931-E45C-493D-BD57-26AFAE464C7B}" type="slidenum">
              <a:rPr lang="en-US"/>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normAutofit fontScale="77500" lnSpcReduction="20000"/>
          </a:bodyPr>
          <a:lstStyle/>
          <a:p>
            <a:r>
              <a:rPr lang="en-US" b="1" dirty="0" smtClean="0">
                <a:ea typeface="ＭＳ Ｐゴシック" pitchFamily="-65" charset="-128"/>
              </a:rPr>
              <a:t>Note to Instructor</a:t>
            </a:r>
          </a:p>
          <a:p>
            <a:endParaRPr lang="en-US" b="1" dirty="0" smtClean="0">
              <a:ea typeface="ＭＳ Ｐゴシック" pitchFamily="-65" charset="-128"/>
            </a:endParaRPr>
          </a:p>
          <a:p>
            <a:r>
              <a:rPr lang="en-US" b="1" dirty="0" smtClean="0">
                <a:ea typeface="ＭＳ Ｐゴシック" pitchFamily="-65" charset="-128"/>
              </a:rPr>
              <a:t>Discussion Question</a:t>
            </a:r>
          </a:p>
          <a:p>
            <a:r>
              <a:rPr lang="en-US" i="1" dirty="0" smtClean="0">
                <a:ea typeface="ＭＳ Ｐゴシック" pitchFamily="-65" charset="-128"/>
              </a:rPr>
              <a:t>When do you find direct mail to be a beneficial as a consumer?</a:t>
            </a:r>
          </a:p>
          <a:p>
            <a:r>
              <a:rPr lang="en-US" dirty="0" smtClean="0">
                <a:ea typeface="ＭＳ Ｐゴシック" pitchFamily="-65" charset="-128"/>
              </a:rPr>
              <a:t>Students might mention favorite retailers that email them coupons every week </a:t>
            </a:r>
            <a:r>
              <a:rPr lang="en-US" i="1" dirty="0" smtClean="0">
                <a:ea typeface="ＭＳ Ｐゴシック" pitchFamily="-65" charset="-128"/>
              </a:rPr>
              <a:t>OR</a:t>
            </a:r>
            <a:r>
              <a:rPr lang="en-US" dirty="0" smtClean="0">
                <a:ea typeface="ＭＳ Ｐゴシック" pitchFamily="-65" charset="-128"/>
              </a:rPr>
              <a:t> coupons they get in the mail. Victoria’s secret will often come up as a favorite among the female students.</a:t>
            </a:r>
          </a:p>
          <a:p>
            <a:r>
              <a:rPr lang="en-US" sz="1200" b="1" kern="1200" dirty="0" smtClean="0">
                <a:solidFill>
                  <a:schemeClr val="tx1"/>
                </a:solidFill>
                <a:effectLst/>
                <a:latin typeface="+mn-lt"/>
                <a:ea typeface="ＭＳ Ｐゴシック" charset="-128"/>
                <a:cs typeface="ＭＳ Ｐゴシック" charset="-128"/>
              </a:rPr>
              <a:t>Benefits to Buyers</a:t>
            </a:r>
          </a:p>
          <a:p>
            <a:r>
              <a:rPr lang="en-US" sz="1200" kern="1200" dirty="0" smtClean="0">
                <a:solidFill>
                  <a:schemeClr val="tx1"/>
                </a:solidFill>
                <a:effectLst/>
                <a:latin typeface="+mn-lt"/>
                <a:ea typeface="ＭＳ Ｐゴシック" charset="-128"/>
                <a:cs typeface="ＭＳ Ｐゴシック" charset="-128"/>
              </a:rPr>
              <a:t>For buyers, direct marketing is convenient, easy, and private. Direct marketers never close their doors, and customers don’t have to trek to and through stores to find products. From almost any location, customers can shop the online at any time of the day or night. Likewise, business buyers can learn about products and services without tying up time with salespeople.</a:t>
            </a:r>
          </a:p>
          <a:p>
            <a:r>
              <a:rPr lang="en-US" sz="1200" kern="1200" dirty="0" smtClean="0">
                <a:solidFill>
                  <a:schemeClr val="tx1"/>
                </a:solidFill>
                <a:effectLst/>
                <a:latin typeface="+mn-lt"/>
                <a:ea typeface="ＭＳ Ｐゴシック" charset="-128"/>
                <a:cs typeface="ＭＳ Ｐゴシック" charset="-128"/>
              </a:rPr>
              <a:t>Direct marketing gives buyers ready access to a wealth of products. Direct marketers can offer an almost unlimited selection to customers almost anywhere in the world. Just compare the huge selections offered by many online merchants to the more meager assortments of their brick-and-mortar counterparts. For instance, go to Bulbs.com, the Internet’s number one light bulb superstore, and you’ll have instant access to every imaginable kind of light bulb or lamp—incandescent bulbs, fluorescent bulbs, projection bulbs, surgical bulbs, automotive bulbs—you name it. Similarly, direct retailer Zappos.com stocks millions of shoes, handbags, clothing items, accessories, and housewares from more than 1,000 brands. No physical store could offer handy access to such vast selections.</a:t>
            </a:r>
          </a:p>
          <a:p>
            <a:r>
              <a:rPr lang="en-US" sz="1200" kern="1200" dirty="0" smtClean="0">
                <a:solidFill>
                  <a:schemeClr val="tx1"/>
                </a:solidFill>
                <a:effectLst/>
                <a:latin typeface="+mn-lt"/>
                <a:ea typeface="ＭＳ Ｐゴシック" charset="-128"/>
                <a:cs typeface="ＭＳ Ｐゴシック" charset="-128"/>
              </a:rPr>
              <a:t>Direct marketing channels also give buyers access to a wealth of comparative information about companies, products, and competitors. Good catalogs or online sites often provide more information in more useful forms than even the most helpful retail salesperson can provide. For example, Amazon.com offers more information than most of us can digest, ranging from top-ten product lists, extensive product descriptions, and expert and user product reviews to recommendations based on customers’ previous purchases. </a:t>
            </a:r>
          </a:p>
          <a:p>
            <a:r>
              <a:rPr lang="en-US" sz="1200" kern="1200" dirty="0" smtClean="0">
                <a:solidFill>
                  <a:schemeClr val="tx1"/>
                </a:solidFill>
                <a:effectLst/>
                <a:latin typeface="+mn-lt"/>
                <a:ea typeface="ＭＳ Ｐゴシック" charset="-128"/>
                <a:cs typeface="ＭＳ Ｐゴシック" charset="-128"/>
              </a:rPr>
              <a:t>Finally, direct marketing is immediate and interactive: Buyers can interact with sellers by phone or on the seller’s website to create exactly the configuration of information, products, or services they desire and then order them on the spot. Moreover, direct marketing gives consumers a greater measure of control. Consumers decide which catalogs they will browse and which online sites they will visit.</a:t>
            </a:r>
          </a:p>
          <a:p>
            <a:endParaRPr lang="en-US" dirty="0" smtClean="0">
              <a:ea typeface="ＭＳ Ｐゴシック" pitchFamily="-65" charset="-128"/>
            </a:endParaRPr>
          </a:p>
        </p:txBody>
      </p:sp>
      <p:sp>
        <p:nvSpPr>
          <p:cNvPr id="21508" name="Slide Number Placeholder 3"/>
          <p:cNvSpPr>
            <a:spLocks noGrp="1"/>
          </p:cNvSpPr>
          <p:nvPr>
            <p:ph type="sldNum" sz="quarter" idx="5"/>
          </p:nvPr>
        </p:nvSpPr>
        <p:spPr bwMode="auto">
          <a:noFill/>
          <a:ln>
            <a:miter lim="800000"/>
            <a:headEnd/>
            <a:tailEnd/>
          </a:ln>
        </p:spPr>
        <p:txBody>
          <a:bodyPr/>
          <a:lstStyle/>
          <a:p>
            <a:fld id="{A85C3F87-0F7B-45CC-9ACC-DCCB1FF6D207}" type="slidenum">
              <a:rPr lang="en-US"/>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Benefits to Sellers</a:t>
            </a:r>
          </a:p>
          <a:p>
            <a:r>
              <a:rPr lang="en-US" sz="1200" kern="1200" dirty="0" smtClean="0">
                <a:solidFill>
                  <a:schemeClr val="tx1"/>
                </a:solidFill>
                <a:effectLst/>
                <a:latin typeface="+mn-lt"/>
                <a:ea typeface="ＭＳ Ｐゴシック" charset="-128"/>
                <a:cs typeface="ＭＳ Ｐゴシック" charset="-128"/>
              </a:rPr>
              <a:t>For sellers, direct marketing is a powerful tool for building customer relationships. Today’s direct marketers can target small groups or individual customers. Because of the one-to-one nature of direct marketing, companies can interact with customers by phone or online, learn more about their needs, and personalize products and services to specific customer tastes. In turn, customers can ask questions and volunteer feedback.</a:t>
            </a:r>
          </a:p>
          <a:p>
            <a:r>
              <a:rPr lang="en-US" sz="1200" kern="1200" dirty="0" smtClean="0">
                <a:solidFill>
                  <a:schemeClr val="tx1"/>
                </a:solidFill>
                <a:effectLst/>
                <a:latin typeface="+mn-lt"/>
                <a:ea typeface="ＭＳ Ｐゴシック" charset="-128"/>
                <a:cs typeface="ＭＳ Ｐゴシック" charset="-128"/>
              </a:rPr>
              <a:t>Direct marketing also offers sellers a low-cost, efficient, speedy alternative for reaching their markets. Direct marketing has grown rapidly in business-to-business marketing, partly in response to the ever-increasing costs of marketing through the sales force. When personal sales calls cost an average of $350 or more per contact, they should be made only when necessary and to high-potential customers and prospects. Lower-cost-per-contact media—such as B-to-B telemarketing, direct mail, and company Internet sites—often prove more cost effective.</a:t>
            </a:r>
          </a:p>
          <a:p>
            <a:r>
              <a:rPr lang="en-US" sz="1200" kern="1200" dirty="0" smtClean="0">
                <a:solidFill>
                  <a:schemeClr val="tx1"/>
                </a:solidFill>
                <a:effectLst/>
                <a:latin typeface="+mn-lt"/>
                <a:ea typeface="ＭＳ Ｐゴシック" charset="-128"/>
                <a:cs typeface="ＭＳ Ｐゴシック" charset="-128"/>
              </a:rPr>
              <a:t>Similarly, online direct marketing results in lower costs, improved efficiencies, and speedier handling of channel and logistics functions, such as order processing, inventory handling, and delivery. Direct marketers such as Amazon.com or Netflix also avoid the expense of maintaining stores and the related costs of rent, insurance, and utilities, passing the savings along to customers. Direct marketing can also offer greater flexibility. It allows marketers to make ongoing adjustments to prices and programs or make immediate, timely, and personal announcements and offers. </a:t>
            </a:r>
          </a:p>
          <a:p>
            <a:r>
              <a:rPr lang="en-US" sz="1200" kern="1200" dirty="0" smtClean="0">
                <a:solidFill>
                  <a:schemeClr val="tx1"/>
                </a:solidFill>
                <a:effectLst/>
                <a:latin typeface="+mn-lt"/>
                <a:ea typeface="ＭＳ Ｐゴシック" charset="-128"/>
                <a:cs typeface="ＭＳ Ｐゴシック" charset="-128"/>
              </a:rPr>
              <a:t>Especially in today’s digital environment, new direct marketing tools provide rich opportunities for building close, personalized, interactive customer relationships. For example, Southwest Airlines uses a full range of high-tech direct marketing tools—including a desktop widget (DING!), smartphone apps, e-mail, texting, a blog (Nuts About Southwest), and a heavy online social networking presence—to inject itself directly into customers’ everyday lives (see Real Marketing 17.1).</a:t>
            </a:r>
          </a:p>
          <a:p>
            <a:r>
              <a:rPr lang="en-US" sz="1200" kern="1200" dirty="0" smtClean="0">
                <a:solidFill>
                  <a:schemeClr val="tx1"/>
                </a:solidFill>
                <a:effectLst/>
                <a:latin typeface="+mn-lt"/>
                <a:ea typeface="ＭＳ Ｐゴシック" charset="-128"/>
                <a:cs typeface="ＭＳ Ｐゴシック" charset="-128"/>
              </a:rPr>
              <a:t>Finally, direct marketing gives sellers access to buyers that they could not reach through other channels. Smaller firms can mail catalogs to customers outside their local markets and post toll-free telephone numbers to handle orders and inquiries. Internet marketing is a truly global medium that allows buyers and sellers to click from one country to another in seconds. A Internet user from Paris or Istanbul can access an L.L. Bean online catalog as easily as someone living in Freeport, Maine, the direct retailer’s hometown. Even small marketers find that they have ready access to global markets.</a:t>
            </a:r>
          </a:p>
          <a:p>
            <a:r>
              <a:rPr lang="en-US" sz="1200" kern="1200" dirty="0" smtClean="0">
                <a:solidFill>
                  <a:schemeClr val="tx1"/>
                </a:solidFill>
                <a:effectLst/>
                <a:latin typeface="+mn-lt"/>
                <a:ea typeface="ＭＳ Ｐゴシック" charset="-128"/>
                <a:cs typeface="ＭＳ Ｐゴシック" charset="-128"/>
              </a:rPr>
              <a:t>See discussions at “The Costs of Personal Selling,” April 13, 2011, www.seekarticle.com/business-sales/personal-selling.html; and “What Is the Real Cost of a B2B Sales Call?” accessed at www.marketing-playbook.com/sales-marketing-strategy/what-is-the-real-cost-of-a-b2b-sales-call, August 2012.</a:t>
            </a:r>
          </a:p>
          <a:p>
            <a:endParaRPr lang="en-US" dirty="0" smtClean="0">
              <a:ea typeface="ＭＳ Ｐゴシック" pitchFamily="-65" charset="-128"/>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AAC22612-89F6-4F74-9CAF-EE6302088A3E}" type="slidenum">
              <a:rPr lang="en-US"/>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b="1" dirty="0" smtClean="0">
                <a:ea typeface="ＭＳ Ｐゴシック" pitchFamily="-65" charset="-128"/>
              </a:rPr>
              <a:t>Note to Instructor</a:t>
            </a:r>
          </a:p>
          <a:p>
            <a:r>
              <a:rPr lang="en-US" dirty="0" smtClean="0">
                <a:ea typeface="ＭＳ Ｐゴシック" pitchFamily="-65" charset="-128"/>
              </a:rPr>
              <a:t>You can ask students how and why marketers use the databases. They should realize the following uses:</a:t>
            </a:r>
          </a:p>
          <a:p>
            <a:pPr lvl="1"/>
            <a:r>
              <a:rPr lang="en-US" dirty="0" smtClean="0">
                <a:ea typeface="ＭＳ Ｐゴシック" pitchFamily="-65" charset="-128"/>
              </a:rPr>
              <a:t>Locate good and potential customers</a:t>
            </a:r>
          </a:p>
          <a:p>
            <a:pPr lvl="1"/>
            <a:r>
              <a:rPr lang="en-US" dirty="0" smtClean="0">
                <a:ea typeface="ＭＳ Ｐゴシック" pitchFamily="-65" charset="-128"/>
              </a:rPr>
              <a:t>Generate sales leads</a:t>
            </a:r>
          </a:p>
          <a:p>
            <a:pPr lvl="1"/>
            <a:r>
              <a:rPr lang="en-US" dirty="0" smtClean="0">
                <a:ea typeface="ＭＳ Ｐゴシック" pitchFamily="-65" charset="-128"/>
              </a:rPr>
              <a:t>Learn about customers</a:t>
            </a:r>
          </a:p>
          <a:p>
            <a:pPr lvl="1"/>
            <a:r>
              <a:rPr lang="en-US" dirty="0" smtClean="0">
                <a:ea typeface="ＭＳ Ｐゴシック" pitchFamily="-65" charset="-128"/>
              </a:rPr>
              <a:t>Develop strong long-term relationships</a:t>
            </a:r>
          </a:p>
          <a:p>
            <a:pPr marL="457200" lvl="1" indent="0" algn="l">
              <a:buFontTx/>
              <a:buNone/>
            </a:pPr>
            <a:endParaRPr lang="en-US" dirty="0" smtClean="0">
              <a:ea typeface="ＭＳ Ｐゴシック" pitchFamily="-65" charset="-128"/>
            </a:endParaRPr>
          </a:p>
          <a:p>
            <a:r>
              <a:rPr lang="en-US" sz="1200" kern="1200" dirty="0" smtClean="0">
                <a:solidFill>
                  <a:schemeClr val="tx1"/>
                </a:solidFill>
                <a:effectLst/>
                <a:latin typeface="+mn-lt"/>
                <a:ea typeface="ＭＳ Ｐゴシック" charset="-128"/>
                <a:cs typeface="ＭＳ Ｐゴシック" charset="-128"/>
              </a:rPr>
              <a:t>Effective direct marketing begins with a good customer database. A </a:t>
            </a:r>
            <a:r>
              <a:rPr lang="en-US" sz="950" b="1" kern="1200" dirty="0" smtClean="0">
                <a:solidFill>
                  <a:schemeClr val="tx1"/>
                </a:solidFill>
                <a:effectLst/>
                <a:latin typeface="+mn-lt"/>
                <a:ea typeface="ＭＳ Ｐゴシック" charset="-128"/>
                <a:cs typeface="ＭＳ Ｐゴシック" charset="-128"/>
              </a:rPr>
              <a:t>customer database</a:t>
            </a:r>
            <a:r>
              <a:rPr lang="en-US" sz="1200" kern="1200" dirty="0" smtClean="0">
                <a:solidFill>
                  <a:schemeClr val="tx1"/>
                </a:solidFill>
                <a:effectLst/>
                <a:latin typeface="+mn-lt"/>
                <a:ea typeface="ＭＳ Ｐゴシック" charset="-128"/>
                <a:cs typeface="ＭＳ Ｐゴシック" charset="-128"/>
              </a:rPr>
              <a:t> is an organized collection of comprehensive data about individual customers or prospects. A good customer database can be a potent relationship-building tool. The database gives companies a 360-degree view of their customers and how they behave. A company is no better than what it knows about its customers. </a:t>
            </a:r>
          </a:p>
          <a:p>
            <a:r>
              <a:rPr lang="en-US" sz="1200" kern="1200" dirty="0" smtClean="0">
                <a:solidFill>
                  <a:schemeClr val="tx1"/>
                </a:solidFill>
                <a:effectLst/>
                <a:latin typeface="+mn-lt"/>
                <a:ea typeface="ＭＳ Ｐゴシック" charset="-128"/>
                <a:cs typeface="ＭＳ Ｐゴシック" charset="-128"/>
              </a:rPr>
              <a:t>In consumer marketing, the customer database might contain a customer’s geographic data (address, region), demographic data (age, income, family members, birthdays), psychographic data (activities, interests, and opinions), and buying behavior (buying preferences and the recency, frequency, and monetary value [RFM] of past purchases). In B-to-B marketing, the customer profile might contain the products and services the customer has bought, past volumes and prices, key contacts, competing suppliers, the status of current contracts, estimated future spending, and competitive strengths and weaknesses in selling and servicing the account.</a:t>
            </a:r>
          </a:p>
          <a:p>
            <a:r>
              <a:rPr lang="en-US" sz="1200" kern="1200" dirty="0" smtClean="0">
                <a:solidFill>
                  <a:schemeClr val="tx1"/>
                </a:solidFill>
                <a:effectLst/>
                <a:latin typeface="+mn-lt"/>
                <a:ea typeface="ＭＳ Ｐゴシック" charset="-128"/>
                <a:cs typeface="ＭＳ Ｐゴシック" charset="-128"/>
              </a:rPr>
              <a:t>Some of these databases are huge. For example, Walmart captures data from more than 1 million customer transactions every hour, resulting in a database containing more than 2.5 petabytes of data—that’s equivalent to some 1,200 billion pages of standard printed text. As a more digestible example, retailer Williams-Sonoma maintains a customer database on more than 60 million U.S. households, including transaction data and third-party data such as income, number of children, home value, and many other factors. It uses the database to create different versions of catalogs and e-mails tailored to the needs of individual customers.</a:t>
            </a:r>
          </a:p>
          <a:p>
            <a:r>
              <a:rPr lang="en-US" sz="1200" kern="1200" dirty="0" smtClean="0">
                <a:solidFill>
                  <a:schemeClr val="tx1"/>
                </a:solidFill>
                <a:effectLst/>
                <a:latin typeface="+mn-lt"/>
                <a:ea typeface="ＭＳ Ｐゴシック" charset="-128"/>
                <a:cs typeface="ＭＳ Ｐゴシック" charset="-128"/>
              </a:rPr>
              <a:t>Companies use their databases in many ways. They use databases to locate good potential customers and generate sales leads. They also mine their databases to learn about customers in detail and then fine-tune their market offerings and communications to the special preferences and behaviors of target segments or individuals. In all, a company’s database can be an important tool for building stronger long-term customer relationships.</a:t>
            </a:r>
          </a:p>
          <a:p>
            <a:r>
              <a:rPr lang="en-US" sz="1200" kern="1200" dirty="0" smtClean="0">
                <a:solidFill>
                  <a:schemeClr val="tx1"/>
                </a:solidFill>
                <a:effectLst/>
                <a:latin typeface="+mn-lt"/>
                <a:ea typeface="ＭＳ Ｐゴシック" charset="-128"/>
                <a:cs typeface="ＭＳ Ｐゴシック" charset="-128"/>
              </a:rPr>
              <a:t>For example, retailer Best Buy mines its huge customer database to glean actionable insights, which it uses to personalize promotional messages and offers:</a:t>
            </a:r>
          </a:p>
          <a:p>
            <a:r>
              <a:rPr lang="en-US" sz="1200" kern="1200" dirty="0" smtClean="0">
                <a:solidFill>
                  <a:schemeClr val="tx1"/>
                </a:solidFill>
                <a:effectLst/>
                <a:latin typeface="+mn-lt"/>
                <a:ea typeface="ＭＳ Ｐゴシック" charset="-128"/>
                <a:cs typeface="ＭＳ Ｐゴシック" charset="-128"/>
              </a:rPr>
              <a:t>&lt;ex17.05&gt;</a:t>
            </a:r>
          </a:p>
          <a:p>
            <a:r>
              <a:rPr lang="en-US" sz="1200" kern="1200" dirty="0" smtClean="0">
                <a:solidFill>
                  <a:schemeClr val="tx1"/>
                </a:solidFill>
                <a:effectLst/>
                <a:latin typeface="+mn-lt"/>
                <a:ea typeface="ＭＳ Ｐゴシック" charset="-128"/>
                <a:cs typeface="ＭＳ Ｐゴシック" charset="-128"/>
              </a:rPr>
              <a:t>Best Buy’s 15-plus terabyte customer database contains seven years of data on more than 75 million customer households. The retail chain captures every scrap of store and online interaction data—from purchase transactions to phone calls and mouse clicks to delivery and rebate check addresses—and merges it with third-party and publicly available data to create multidimensional customer profiles. Then, sophisticated match-and-merge algorithms score individual customers in terms of their interests, lifestyles, and passions, and use this information to identify their likely next purchases. Based on these profiles, Best Buy then develops personalized, customer-triggered promotional messages and offers. So if your previous interactions suggest that you are a young tech enthusiast assembling a home entertainment system, and you recently used Best Buy’s smartphone app to look up product details and customer ratings on a specific component, you might soon receive a spot-on mobile coupon offering discounts on that and related products.</a:t>
            </a:r>
          </a:p>
          <a:p>
            <a:r>
              <a:rPr lang="en-US" sz="1200" kern="1200" dirty="0" smtClean="0">
                <a:solidFill>
                  <a:schemeClr val="tx1"/>
                </a:solidFill>
                <a:effectLst/>
                <a:latin typeface="+mn-lt"/>
                <a:ea typeface="ＭＳ Ｐゴシック" charset="-128"/>
                <a:cs typeface="ＭＳ Ｐゴシック" charset="-128"/>
              </a:rPr>
              <a:t>See “Big Security Data to Big Security Intelligence,” </a:t>
            </a:r>
            <a:r>
              <a:rPr lang="en-US" sz="1200" i="1" kern="1200" dirty="0" smtClean="0">
                <a:solidFill>
                  <a:schemeClr val="tx1"/>
                </a:solidFill>
                <a:effectLst/>
                <a:latin typeface="+mn-lt"/>
                <a:ea typeface="ＭＳ Ｐゴシック" charset="-128"/>
                <a:cs typeface="ＭＳ Ｐゴシック" charset="-128"/>
              </a:rPr>
              <a:t>Infosec Professional,</a:t>
            </a:r>
            <a:r>
              <a:rPr lang="en-US" sz="1200" kern="1200" dirty="0" smtClean="0">
                <a:solidFill>
                  <a:schemeClr val="tx1"/>
                </a:solidFill>
                <a:effectLst/>
                <a:latin typeface="+mn-lt"/>
                <a:ea typeface="ＭＳ Ｐゴシック" charset="-128"/>
                <a:cs typeface="ＭＳ Ｐゴシック" charset="-128"/>
              </a:rPr>
              <a:t> April 22, 2012, www.infosecprofessional.com/2012/04/big-security-data-to-big-security.html; and Ian Greenleigh, “Will Consumers Ever Wish Companies Had More of Their Data?” </a:t>
            </a:r>
            <a:r>
              <a:rPr lang="en-US" sz="1200" i="1" kern="1200" dirty="0" smtClean="0">
                <a:solidFill>
                  <a:schemeClr val="tx1"/>
                </a:solidFill>
                <a:effectLst/>
                <a:latin typeface="+mn-lt"/>
                <a:ea typeface="ＭＳ Ｐゴシック" charset="-128"/>
                <a:cs typeface="ＭＳ Ｐゴシック" charset="-128"/>
              </a:rPr>
              <a:t>Bizaarvoice: blog,</a:t>
            </a:r>
            <a:r>
              <a:rPr lang="en-US" sz="1200" kern="1200" dirty="0" smtClean="0">
                <a:solidFill>
                  <a:schemeClr val="tx1"/>
                </a:solidFill>
                <a:effectLst/>
                <a:latin typeface="+mn-lt"/>
                <a:ea typeface="ＭＳ Ｐゴシック" charset="-128"/>
                <a:cs typeface="ＭＳ Ｐゴシック" charset="-128"/>
              </a:rPr>
              <a:t> June 6, 2012, www.bazaarvoice.com/blog/2012/06/06/5-reasons-to-wish-companies-had-more-of-your-data/. </a:t>
            </a:r>
            <a:endParaRPr lang="en-US" sz="10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See Philip Kotler and Kevin Lane Keller, </a:t>
            </a:r>
            <a:r>
              <a:rPr lang="en-US" sz="1200" i="1" kern="1200" dirty="0" smtClean="0">
                <a:solidFill>
                  <a:schemeClr val="tx1"/>
                </a:solidFill>
                <a:effectLst/>
                <a:latin typeface="+mn-lt"/>
                <a:ea typeface="ＭＳ Ｐゴシック" charset="-128"/>
                <a:cs typeface="ＭＳ Ｐゴシック" charset="-128"/>
              </a:rPr>
              <a:t>Marketing Management,</a:t>
            </a:r>
            <a:r>
              <a:rPr lang="en-US" sz="1200" kern="1200" dirty="0" smtClean="0">
                <a:solidFill>
                  <a:schemeClr val="tx1"/>
                </a:solidFill>
                <a:effectLst/>
                <a:latin typeface="+mn-lt"/>
                <a:ea typeface="ＭＳ Ｐゴシック" charset="-128"/>
                <a:cs typeface="ＭＳ Ｐゴシック" charset="-128"/>
              </a:rPr>
              <a:t> 14th ed. (Upper Saddle River, NJ: Prentice Hall, 2012), p. 71.</a:t>
            </a:r>
            <a:endParaRPr lang="en-US" sz="1000" kern="1200" dirty="0" smtClean="0">
              <a:solidFill>
                <a:schemeClr val="tx1"/>
              </a:solidFill>
              <a:effectLst/>
              <a:latin typeface="+mn-lt"/>
              <a:ea typeface="ＭＳ Ｐゴシック" charset="-128"/>
              <a:cs typeface="ＭＳ Ｐゴシック" charset="-128"/>
            </a:endParaRPr>
          </a:p>
          <a:p>
            <a:pPr marL="457200" lvl="1" indent="0" algn="l">
              <a:buFontTx/>
              <a:buNone/>
            </a:pPr>
            <a:endParaRPr lang="en-US" dirty="0" smtClean="0">
              <a:ea typeface="ＭＳ Ｐゴシック" pitchFamily="-65" charset="-128"/>
            </a:endParaRPr>
          </a:p>
          <a:p>
            <a:endParaRPr lang="en-US" dirty="0" smtClean="0">
              <a:ea typeface="ＭＳ Ｐゴシック" pitchFamily="-65" charset="-128"/>
            </a:endParaRPr>
          </a:p>
        </p:txBody>
      </p:sp>
      <p:sp>
        <p:nvSpPr>
          <p:cNvPr id="25604" name="Slide Number Placeholder 3"/>
          <p:cNvSpPr>
            <a:spLocks noGrp="1"/>
          </p:cNvSpPr>
          <p:nvPr>
            <p:ph type="sldNum" sz="quarter" idx="5"/>
          </p:nvPr>
        </p:nvSpPr>
        <p:spPr bwMode="auto">
          <a:noFill/>
          <a:ln>
            <a:miter lim="800000"/>
            <a:headEnd/>
            <a:tailEnd/>
          </a:ln>
        </p:spPr>
        <p:txBody>
          <a:bodyPr/>
          <a:lstStyle/>
          <a:p>
            <a:fld id="{DEEC225D-8AC1-4DA5-9C32-FA27508CBB7F}" type="slidenum">
              <a:rPr lang="en-US"/>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The major forms of direct marketing—as shown in Figure 17.1—are face-to-face or personal selling, direct-mail marketing, catalog marketing, telemarketing, direct-response television (DRTV) marketing, kiosk marketing, and online marketing. We examined personal selling in depth in Chapter 16. Here, we look into the other forms of direct marketing.</a:t>
            </a:r>
          </a:p>
          <a:p>
            <a:endParaRPr lang="en-US" dirty="0" smtClean="0">
              <a:ea typeface="ＭＳ Ｐゴシック" pitchFamily="-65" charset="-128"/>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DA72E19D-37C1-4538-8046-909BDD760C33}" type="slidenum">
              <a:rPr lang="en-US"/>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Direct-Mail Marketing</a:t>
            </a:r>
          </a:p>
          <a:p>
            <a:r>
              <a:rPr lang="en-US" sz="1200" b="1" kern="1200" dirty="0" smtClean="0">
                <a:solidFill>
                  <a:schemeClr val="tx1"/>
                </a:solidFill>
                <a:effectLst/>
                <a:latin typeface="+mn-lt"/>
                <a:ea typeface="ＭＳ Ｐゴシック" charset="-128"/>
                <a:cs typeface="ＭＳ Ｐゴシック" charset="-128"/>
              </a:rPr>
              <a:t>Direct-mail marketing</a:t>
            </a:r>
            <a:r>
              <a:rPr lang="en-US" sz="1200" kern="1200" dirty="0" smtClean="0">
                <a:solidFill>
                  <a:schemeClr val="tx1"/>
                </a:solidFill>
                <a:effectLst/>
                <a:latin typeface="+mn-lt"/>
                <a:ea typeface="ＭＳ Ｐゴシック" charset="-128"/>
                <a:cs typeface="ＭＳ Ｐゴシック" charset="-128"/>
              </a:rPr>
              <a:t> involves sending an offer, announcement, reminder, or other item to a person at a particular address. Using highly selective mailing lists, direct marketers send out millions of mail pieces each year—letters, catalogs, ads, brochures, samples, videos, and other “salespeople with wings.” Direct mail is by far the largest direct marketing medium. The DMA reports that U.S. marketers spent more than $50 billion on direct mail last year (including both catalog and noncatalog mail), which accounted for 30 percent of all direct marketing spending and generated 31 percent of all direct marketing sales. According to the DMA, every dollar spent on direct mail generates $12.57 in sales.</a:t>
            </a:r>
          </a:p>
          <a:p>
            <a:r>
              <a:rPr lang="en-US" sz="1200" kern="1200" dirty="0" smtClean="0">
                <a:solidFill>
                  <a:schemeClr val="tx1"/>
                </a:solidFill>
                <a:effectLst/>
                <a:latin typeface="+mn-lt"/>
                <a:ea typeface="ＭＳ Ｐゴシック" charset="-128"/>
                <a:cs typeface="ＭＳ Ｐゴシック" charset="-128"/>
              </a:rPr>
              <a:t>Direct mail is well suited to direct, one-to-one communication. It permits high target-market selectivity, can be personalized, is flexible, and allows the easy measurement of results. Although direct mail costs more per thousand people reached than mass media such as television or magazines, the people it reaches are much better prospects. Direct mail has proved successful in promoting all kinds of products, from books, insurance, travel, gift items, gourmet foods, clothing, and other consumer goods to industrial products of all kinds. Charities also use direct mail heavily to raise billions of dollars each year.</a:t>
            </a:r>
          </a:p>
          <a:p>
            <a:r>
              <a:rPr lang="en-US" sz="1200" kern="1200" dirty="0" smtClean="0">
                <a:solidFill>
                  <a:schemeClr val="tx1"/>
                </a:solidFill>
                <a:effectLst/>
                <a:latin typeface="+mn-lt"/>
                <a:ea typeface="ＭＳ Ｐゴシック" charset="-128"/>
                <a:cs typeface="ＭＳ Ｐゴシック" charset="-128"/>
              </a:rPr>
              <a:t>Some analysts predict a decline in the use of traditional forms of direct mail in coming years, as marketers switch to newer digital forms, such as e-mail and mobile marketing. E-mail, mobile, and other newer forms of direct marketing deliver messages at incredible speeds and lower costs compared to the U.S. Post Office’s “snail mail” pace. We will discuss e-mail and mobile marketing in more detail later in the chapter.</a:t>
            </a:r>
          </a:p>
          <a:p>
            <a:r>
              <a:rPr lang="en-US" sz="1200" kern="1200" dirty="0" smtClean="0">
                <a:solidFill>
                  <a:schemeClr val="tx1"/>
                </a:solidFill>
                <a:effectLst/>
                <a:latin typeface="+mn-lt"/>
                <a:ea typeface="ＭＳ Ｐゴシック" charset="-128"/>
                <a:cs typeface="ＭＳ Ｐゴシック" charset="-128"/>
              </a:rPr>
              <a:t>However, even though the new digital forms of direct marketing are gaining popularity, traditional direct mail is still by far the most widely used method. Mail marketing offers some distinct advantages over digital forms. It provides something tangible for people to hold and keep and it can be used to send samples. “Mail makes it real,” says one analyst. It “creates an emotional connection with customers that digital cannot. They hold it, view it, and engage with it in a manner entirely different from their online experiences.” In contrast, e-mail is easily screened or trashed. “[With] spam filters and spam folders to keep our messaging away from consumers’ inboxes,” says a direct marketer, “sometimes you have to lick a few stamps.”</a:t>
            </a:r>
          </a:p>
          <a:p>
            <a:r>
              <a:rPr lang="en-US" sz="1200" kern="1200" dirty="0" smtClean="0">
                <a:solidFill>
                  <a:schemeClr val="tx1"/>
                </a:solidFill>
                <a:effectLst/>
                <a:latin typeface="+mn-lt"/>
                <a:ea typeface="ＭＳ Ｐゴシック" charset="-128"/>
                <a:cs typeface="ＭＳ Ｐゴシック" charset="-128"/>
              </a:rPr>
              <a:t>Traditional direct mail can be an effective component of a broader integrated marketing campaign. For example, most large insurance companies rely heavily on TV advertising to establish broad customer awareness and positioning. However, the insurance companies also use lots of good old direct mail to break through the glut of insurance advertising on TV. Consider Farmers Insurance:</a:t>
            </a:r>
          </a:p>
          <a:p>
            <a:r>
              <a:rPr lang="en-US" sz="1200" kern="1200" dirty="0" smtClean="0">
                <a:solidFill>
                  <a:schemeClr val="tx1"/>
                </a:solidFill>
                <a:effectLst/>
                <a:latin typeface="+mn-lt"/>
                <a:ea typeface="ＭＳ Ｐゴシック" charset="-128"/>
                <a:cs typeface="ＭＳ Ｐゴシック" charset="-128"/>
              </a:rPr>
              <a:t> “It might shock people to know how much money is spent in promoting [insurance] on television,” says John Ingersoll, vice president of marketing communications for Farmers Insurance. “In the middle of all that clutter, there’s a lot of messaging and a lot of competition to find the consumer. Broadcast, by definition, is broad—you’re trying to talk to everybody. And e-mail has been difficult to manage because of spam filtering. We’re always looking to communicate with consumers in a more direct and personalized way.” Enter direct mail. “Mail is a channel that allows all of us to find the consumer with a very targeted, very specific message that you can’t do in broadcast,” says Ingersoll.  And “most people are still amenable to getting marketing communications in their mailbox, which is why I think direct mail will grow.”</a:t>
            </a:r>
          </a:p>
          <a:p>
            <a:r>
              <a:rPr lang="en-US" sz="1200" kern="1200" dirty="0" smtClean="0">
                <a:solidFill>
                  <a:schemeClr val="tx1"/>
                </a:solidFill>
                <a:effectLst/>
                <a:latin typeface="+mn-lt"/>
                <a:ea typeface="ＭＳ Ｐゴシック" charset="-128"/>
                <a:cs typeface="ＭＳ Ｐゴシック" charset="-128"/>
              </a:rPr>
              <a:t>Direct mail may be resented as </a:t>
            </a:r>
            <a:r>
              <a:rPr lang="en-US" sz="1200" i="1" kern="1200" dirty="0" smtClean="0">
                <a:solidFill>
                  <a:schemeClr val="tx1"/>
                </a:solidFill>
                <a:effectLst/>
                <a:latin typeface="+mn-lt"/>
                <a:ea typeface="ＭＳ Ｐゴシック" charset="-128"/>
                <a:cs typeface="ＭＳ Ｐゴシック" charset="-128"/>
              </a:rPr>
              <a:t>junk mail</a:t>
            </a:r>
            <a:r>
              <a:rPr lang="en-US" sz="1200" kern="1200" dirty="0" smtClean="0">
                <a:solidFill>
                  <a:schemeClr val="tx1"/>
                </a:solidFill>
                <a:effectLst/>
                <a:latin typeface="+mn-lt"/>
                <a:ea typeface="ＭＳ Ｐゴシック" charset="-128"/>
                <a:cs typeface="ＭＳ Ｐゴシック" charset="-128"/>
              </a:rPr>
              <a:t> or </a:t>
            </a:r>
            <a:r>
              <a:rPr lang="en-US" sz="1200" i="1" kern="1200" dirty="0" smtClean="0">
                <a:solidFill>
                  <a:schemeClr val="tx1"/>
                </a:solidFill>
                <a:effectLst/>
                <a:latin typeface="+mn-lt"/>
                <a:ea typeface="ＭＳ Ｐゴシック" charset="-128"/>
                <a:cs typeface="ＭＳ Ｐゴシック" charset="-128"/>
              </a:rPr>
              <a:t>spam</a:t>
            </a:r>
            <a:r>
              <a:rPr lang="en-US" sz="1200" kern="1200" dirty="0" smtClean="0">
                <a:solidFill>
                  <a:schemeClr val="tx1"/>
                </a:solidFill>
                <a:effectLst/>
                <a:latin typeface="+mn-lt"/>
                <a:ea typeface="ＭＳ Ｐゴシック" charset="-128"/>
                <a:cs typeface="ＭＳ Ｐゴシック" charset="-128"/>
              </a:rPr>
              <a:t> if sent to people who have no interest in it. For this reason, smart marketers are targeting their direct mail carefully so as not to waste their money and recipients’ time. They are designing permission-based programs that send direct mail only to those who want to receive them.</a:t>
            </a:r>
          </a:p>
          <a:p>
            <a:r>
              <a:rPr lang="en-US" sz="1200" kern="1200" dirty="0" smtClean="0">
                <a:solidFill>
                  <a:schemeClr val="tx1"/>
                </a:solidFill>
                <a:effectLst/>
                <a:latin typeface="+mn-lt"/>
                <a:ea typeface="ＭＳ Ｐゴシック" charset="-128"/>
                <a:cs typeface="ＭＳ Ｐゴシック" charset="-128"/>
              </a:rPr>
              <a:t>See DMA, </a:t>
            </a:r>
            <a:r>
              <a:rPr lang="en-US" sz="1200" i="1" kern="1200" dirty="0" smtClean="0">
                <a:solidFill>
                  <a:schemeClr val="tx1"/>
                </a:solidFill>
                <a:effectLst/>
                <a:latin typeface="+mn-lt"/>
                <a:ea typeface="ＭＳ Ｐゴシック" charset="-128"/>
                <a:cs typeface="ＭＳ Ｐゴシック" charset="-128"/>
              </a:rPr>
              <a:t>The Power of Direct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2011–2012 Edition</a:t>
            </a:r>
            <a:r>
              <a:rPr lang="en-US" sz="1200" kern="1200" dirty="0" smtClean="0">
                <a:solidFill>
                  <a:schemeClr val="tx1"/>
                </a:solidFill>
                <a:effectLst/>
                <a:latin typeface="+mn-lt"/>
                <a:ea typeface="ＭＳ Ｐゴシック" charset="-128"/>
                <a:cs typeface="ＭＳ Ｐゴシック" charset="-128"/>
              </a:rPr>
              <a:t>; “It’s Never Been Easier to Send Direct Mail,” </a:t>
            </a:r>
            <a:r>
              <a:rPr lang="en-US" sz="1200" i="1" kern="1200" dirty="0" smtClean="0">
                <a:solidFill>
                  <a:schemeClr val="tx1"/>
                </a:solidFill>
                <a:effectLst/>
                <a:latin typeface="+mn-lt"/>
                <a:ea typeface="ＭＳ Ｐゴシック" charset="-128"/>
                <a:cs typeface="ＭＳ Ｐゴシック" charset="-128"/>
              </a:rPr>
              <a:t>PRNewswire,</a:t>
            </a:r>
            <a:r>
              <a:rPr lang="en-US" sz="1200" kern="1200" dirty="0" smtClean="0">
                <a:solidFill>
                  <a:schemeClr val="tx1"/>
                </a:solidFill>
                <a:effectLst/>
                <a:latin typeface="+mn-lt"/>
                <a:ea typeface="ＭＳ Ｐゴシック" charset="-128"/>
                <a:cs typeface="ＭＳ Ｐゴシック" charset="-128"/>
              </a:rPr>
              <a:t> June 8, 2011. </a:t>
            </a:r>
          </a:p>
          <a:p>
            <a:r>
              <a:rPr lang="en-US" sz="1200" kern="1200" dirty="0" smtClean="0">
                <a:solidFill>
                  <a:schemeClr val="tx1"/>
                </a:solidFill>
                <a:effectLst/>
                <a:latin typeface="+mn-lt"/>
                <a:ea typeface="ＭＳ Ｐゴシック" charset="-128"/>
                <a:cs typeface="ＭＳ Ｐゴシック" charset="-128"/>
              </a:rPr>
              <a:t>Julie Liesse, “When Times Are Hard, Mail Works,” </a:t>
            </a:r>
            <a:r>
              <a:rPr lang="en-US" sz="1200" i="1" kern="1200" dirty="0" smtClean="0">
                <a:solidFill>
                  <a:schemeClr val="tx1"/>
                </a:solidFill>
                <a:effectLst/>
                <a:latin typeface="+mn-lt"/>
                <a:ea typeface="ＭＳ Ｐゴシック" charset="-128"/>
                <a:cs typeface="ＭＳ Ｐゴシック" charset="-128"/>
              </a:rPr>
              <a:t>Advertising Age</a:t>
            </a:r>
            <a:r>
              <a:rPr lang="en-US" sz="1200" kern="1200" dirty="0" smtClean="0">
                <a:solidFill>
                  <a:schemeClr val="tx1"/>
                </a:solidFill>
                <a:effectLst/>
                <a:latin typeface="+mn-lt"/>
                <a:ea typeface="ＭＳ Ｐゴシック" charset="-128"/>
                <a:cs typeface="ＭＳ Ｐゴシック" charset="-128"/>
              </a:rPr>
              <a:t>, March 30, 2009, p. 14; and Paul Vogel, “Marketers Are Rediscovering the Value of Mail,” </a:t>
            </a:r>
            <a:r>
              <a:rPr lang="en-US" sz="1200" i="1" kern="1200" dirty="0" smtClean="0">
                <a:solidFill>
                  <a:schemeClr val="tx1"/>
                </a:solidFill>
                <a:effectLst/>
                <a:latin typeface="+mn-lt"/>
                <a:ea typeface="ＭＳ Ｐゴシック" charset="-128"/>
                <a:cs typeface="ＭＳ Ｐゴシック" charset="-128"/>
              </a:rPr>
              <a:t>Deliver Magazine</a:t>
            </a:r>
            <a:r>
              <a:rPr lang="en-US" sz="1200" kern="1200" dirty="0" smtClean="0">
                <a:solidFill>
                  <a:schemeClr val="tx1"/>
                </a:solidFill>
                <a:effectLst/>
                <a:latin typeface="+mn-lt"/>
                <a:ea typeface="ＭＳ Ｐゴシック" charset="-128"/>
                <a:cs typeface="ＭＳ Ｐゴシック" charset="-128"/>
              </a:rPr>
              <a:t>, January 11, 2011, www.delivermagazine.com/2011/01/marketers-are-rediscovering-the-value-of-mail/; and “The Resurrection of Direct Mail in 2012,” </a:t>
            </a:r>
            <a:r>
              <a:rPr lang="en-US" sz="1200" i="1" kern="1200" dirty="0" smtClean="0">
                <a:solidFill>
                  <a:schemeClr val="tx1"/>
                </a:solidFill>
                <a:effectLst/>
                <a:latin typeface="+mn-lt"/>
                <a:ea typeface="ＭＳ Ｐゴシック" charset="-128"/>
                <a:cs typeface="ＭＳ Ｐゴシック" charset="-128"/>
              </a:rPr>
              <a:t>PRWeb, </a:t>
            </a:r>
            <a:r>
              <a:rPr lang="en-US" sz="1200" kern="1200" dirty="0" smtClean="0">
                <a:solidFill>
                  <a:schemeClr val="tx1"/>
                </a:solidFill>
                <a:effectLst/>
                <a:latin typeface="+mn-lt"/>
                <a:ea typeface="ＭＳ Ｐゴシック" charset="-128"/>
                <a:cs typeface="ＭＳ Ｐゴシック" charset="-128"/>
              </a:rPr>
              <a:t>www.prweb.com/releases/Direct-mail/Resurection/prweb9301877.htm, accessed July 2012.</a:t>
            </a:r>
          </a:p>
          <a:p>
            <a:r>
              <a:rPr lang="en-US" sz="1200" kern="1200" dirty="0" smtClean="0">
                <a:solidFill>
                  <a:schemeClr val="tx1"/>
                </a:solidFill>
                <a:effectLst/>
                <a:latin typeface="+mn-lt"/>
                <a:ea typeface="ＭＳ Ｐゴシック" charset="-128"/>
                <a:cs typeface="ＭＳ Ｐゴシック" charset="-128"/>
              </a:rPr>
              <a:t>Bruce Britt, “Marketing Leaders Discuss the Resurgence of Direct Mail,” </a:t>
            </a:r>
            <a:r>
              <a:rPr lang="en-US" sz="1200" i="1" kern="1200" dirty="0" smtClean="0">
                <a:solidFill>
                  <a:schemeClr val="tx1"/>
                </a:solidFill>
                <a:effectLst/>
                <a:latin typeface="+mn-lt"/>
                <a:ea typeface="ＭＳ Ｐゴシック" charset="-128"/>
                <a:cs typeface="ＭＳ Ｐゴシック" charset="-128"/>
              </a:rPr>
              <a:t>Deliver Magazine,</a:t>
            </a:r>
            <a:r>
              <a:rPr lang="en-US" sz="1200" kern="1200" dirty="0" smtClean="0">
                <a:solidFill>
                  <a:schemeClr val="tx1"/>
                </a:solidFill>
                <a:effectLst/>
                <a:latin typeface="+mn-lt"/>
                <a:ea typeface="ＭＳ Ｐゴシック" charset="-128"/>
                <a:cs typeface="ＭＳ Ｐゴシック" charset="-128"/>
              </a:rPr>
              <a:t> January 18, 2011, </a:t>
            </a:r>
            <a:r>
              <a:rPr lang="en-US" sz="1200" u="none" strike="noStrike" kern="1200" dirty="0" smtClean="0">
                <a:solidFill>
                  <a:schemeClr val="tx1"/>
                </a:solidFill>
                <a:effectLst/>
                <a:latin typeface="+mn-lt"/>
                <a:ea typeface="ＭＳ Ｐゴシック" charset="-128"/>
                <a:cs typeface="ＭＳ Ｐゴシック" charset="-128"/>
                <a:hlinkClick r:id="rId3"/>
              </a:rPr>
              <a:t>www.delivermagazine.com/2011/01/marketing-leaders-discuss-resurgence-of-direct-mail/</a:t>
            </a:r>
            <a:r>
              <a:rPr lang="en-US" sz="1200" kern="1200" dirty="0" smtClean="0">
                <a:solidFill>
                  <a:schemeClr val="tx1"/>
                </a:solidFill>
                <a:effectLst/>
                <a:latin typeface="+mn-lt"/>
                <a:ea typeface="ＭＳ Ｐゴシック" charset="-128"/>
                <a:cs typeface="ＭＳ Ｐゴシック" charset="-128"/>
              </a:rPr>
              <a:t>.</a:t>
            </a:r>
          </a:p>
          <a:p>
            <a:endParaRPr lang="en-US" dirty="0" smtClean="0">
              <a:ea typeface="ＭＳ Ｐゴシック" pitchFamily="-65" charset="-128"/>
            </a:endParaRPr>
          </a:p>
        </p:txBody>
      </p:sp>
      <p:sp>
        <p:nvSpPr>
          <p:cNvPr id="29700" name="Slide Number Placeholder 3"/>
          <p:cNvSpPr>
            <a:spLocks noGrp="1"/>
          </p:cNvSpPr>
          <p:nvPr>
            <p:ph type="sldNum" sz="quarter" idx="5"/>
          </p:nvPr>
        </p:nvSpPr>
        <p:spPr bwMode="auto">
          <a:noFill/>
          <a:ln>
            <a:miter lim="800000"/>
            <a:headEnd/>
            <a:tailEnd/>
          </a:ln>
        </p:spPr>
        <p:txBody>
          <a:bodyPr/>
          <a:lstStyle/>
          <a:p>
            <a:fld id="{E6E0179B-507C-4759-9404-0343B106DCFD}" type="slidenum">
              <a:rPr lang="en-US"/>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normAutofit fontScale="70000" lnSpcReduction="20000"/>
          </a:bodyPr>
          <a:lstStyle/>
          <a:p>
            <a:r>
              <a:rPr lang="en-US" sz="1200" b="1" kern="1200" dirty="0" smtClean="0">
                <a:solidFill>
                  <a:schemeClr val="tx1"/>
                </a:solidFill>
                <a:effectLst/>
                <a:latin typeface="+mn-lt"/>
                <a:ea typeface="ＭＳ Ｐゴシック" charset="-128"/>
                <a:cs typeface="ＭＳ Ｐゴシック" charset="-128"/>
              </a:rPr>
              <a:t>Catalog Marketing</a:t>
            </a:r>
          </a:p>
          <a:p>
            <a:r>
              <a:rPr lang="en-US" sz="1200" kern="1200" dirty="0" smtClean="0">
                <a:solidFill>
                  <a:schemeClr val="tx1"/>
                </a:solidFill>
                <a:effectLst/>
                <a:latin typeface="+mn-lt"/>
                <a:ea typeface="ＭＳ Ｐゴシック" charset="-128"/>
                <a:cs typeface="ＭＳ Ｐゴシック" charset="-128"/>
              </a:rPr>
              <a:t>Advances in technology, along with the move toward personalized, one-to-one marketing, have resulted in exciting changes in </a:t>
            </a:r>
            <a:r>
              <a:rPr lang="en-US" sz="1200" b="1" kern="1200" dirty="0" smtClean="0">
                <a:solidFill>
                  <a:schemeClr val="tx1"/>
                </a:solidFill>
                <a:effectLst/>
                <a:latin typeface="+mn-lt"/>
                <a:ea typeface="ＭＳ Ｐゴシック" charset="-128"/>
                <a:cs typeface="ＭＳ Ｐゴシック" charset="-128"/>
              </a:rPr>
              <a:t>catalog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Catalog Age</a:t>
            </a:r>
            <a:r>
              <a:rPr lang="en-US" sz="1200" kern="1200" dirty="0" smtClean="0">
                <a:solidFill>
                  <a:schemeClr val="tx1"/>
                </a:solidFill>
                <a:effectLst/>
                <a:latin typeface="+mn-lt"/>
                <a:ea typeface="ＭＳ Ｐゴシック" charset="-128"/>
                <a:cs typeface="ＭＳ Ｐゴシック" charset="-128"/>
              </a:rPr>
              <a:t> magazine used to define a </a:t>
            </a:r>
            <a:r>
              <a:rPr lang="en-US" sz="1200" i="1" kern="1200" dirty="0" smtClean="0">
                <a:solidFill>
                  <a:schemeClr val="tx1"/>
                </a:solidFill>
                <a:effectLst/>
                <a:latin typeface="+mn-lt"/>
                <a:ea typeface="ＭＳ Ｐゴシック" charset="-128"/>
                <a:cs typeface="ＭＳ Ｐゴシック" charset="-128"/>
              </a:rPr>
              <a:t>catalog</a:t>
            </a:r>
            <a:r>
              <a:rPr lang="en-US" sz="1200" kern="1200" dirty="0" smtClean="0">
                <a:solidFill>
                  <a:schemeClr val="tx1"/>
                </a:solidFill>
                <a:effectLst/>
                <a:latin typeface="+mn-lt"/>
                <a:ea typeface="ＭＳ Ｐゴシック" charset="-128"/>
                <a:cs typeface="ＭＳ Ｐゴシック" charset="-128"/>
              </a:rPr>
              <a:t> as “a printed, bound piece of at least eight pages, selling multiple products, and offering a direct ordering mechanism.” Today, this definition is sadly out of date.</a:t>
            </a:r>
          </a:p>
          <a:p>
            <a:r>
              <a:rPr lang="en-US" sz="1200" kern="1200" dirty="0" smtClean="0">
                <a:solidFill>
                  <a:schemeClr val="tx1"/>
                </a:solidFill>
                <a:effectLst/>
                <a:latin typeface="+mn-lt"/>
                <a:ea typeface="ＭＳ Ｐゴシック" charset="-128"/>
                <a:cs typeface="ＭＳ Ｐゴシック" charset="-128"/>
              </a:rPr>
              <a:t>&lt;ex17.06&gt;</a:t>
            </a:r>
          </a:p>
          <a:p>
            <a:r>
              <a:rPr lang="en-US" sz="1200" kern="1200" dirty="0" smtClean="0">
                <a:solidFill>
                  <a:schemeClr val="tx1"/>
                </a:solidFill>
                <a:effectLst/>
                <a:latin typeface="+mn-lt"/>
                <a:ea typeface="ＭＳ Ｐゴシック" charset="-128"/>
                <a:cs typeface="ＭＳ Ｐゴシック" charset="-128"/>
              </a:rPr>
              <a:t>With the stampede to the Internet, more and more catalogs are going digital. A variety of online-only catalogers have emerged, and most print catalogers have added Web-based catalogs and smartphone catalog shopping apps to their marketing mixes. For example, apps such as Catalog Spree put a mall full of classic catalogs from retailers such as Neiman Marcus, Merrell, Hammacher Schlemmer, Coldwater Creek, or Sephora only a swipe of the finger away on a smartphone of tablet. And days before the latest Lands’ End catalog arrives in the mail, customers can access it digitally at landsend.com, at social media outlets such as Facebook, or via the Lands’ End mobile app. With Lands’ End Mobile, says the company, “You’re carrying every item we carry.”</a:t>
            </a:r>
          </a:p>
          <a:p>
            <a:r>
              <a:rPr lang="en-US" sz="1200" kern="1200" dirty="0" smtClean="0">
                <a:solidFill>
                  <a:schemeClr val="tx1"/>
                </a:solidFill>
                <a:effectLst/>
                <a:latin typeface="+mn-lt"/>
                <a:ea typeface="ＭＳ Ｐゴシック" charset="-128"/>
                <a:cs typeface="ＭＳ Ｐゴシック" charset="-128"/>
              </a:rPr>
              <a:t>Digital catalogs eliminate printing and mailing costs. And whereas space is limited in a print catalog, online catalogs can offer an almost unlimited amount of merchandise. They also offer a broader assortment of presentation formats, including search and video. Finally, online catalogs allow real-time merchandising; products and features can be added or removed as needed, and prices can be adjusted instantly to match demand.</a:t>
            </a:r>
          </a:p>
          <a:p>
            <a:r>
              <a:rPr lang="en-US" sz="1200" kern="1200" dirty="0" smtClean="0">
                <a:solidFill>
                  <a:schemeClr val="tx1"/>
                </a:solidFill>
                <a:effectLst/>
                <a:latin typeface="+mn-lt"/>
                <a:ea typeface="ＭＳ Ｐゴシック" charset="-128"/>
                <a:cs typeface="ＭＳ Ｐゴシック" charset="-128"/>
              </a:rPr>
              <a:t>However, despite the advantages of digital catalogs, as your overstuffed mailbox may suggest, printed catalogs are still thriving. U.S. direct marketers mailed out some 12.5 billion catalogs last year—more than 100 per American household. Why aren’t companies ditching their old-fashioned paper catalogs in this new digital era? For one thing, paper catalogs create emotional connections with customers that digital sales spaces simply can’t. “Glossy catalog pages still entice buyers in a way that computer images don’t,” says an analyst.</a:t>
            </a:r>
          </a:p>
          <a:p>
            <a:r>
              <a:rPr lang="en-US" sz="1200" kern="1200" dirty="0" smtClean="0">
                <a:solidFill>
                  <a:schemeClr val="tx1"/>
                </a:solidFill>
                <a:effectLst/>
                <a:latin typeface="+mn-lt"/>
                <a:ea typeface="ＭＳ Ｐゴシック" charset="-128"/>
                <a:cs typeface="ＭＳ Ｐゴシック" charset="-128"/>
              </a:rPr>
              <a:t>In addition, printed catalogs are one of the best ways to drive online sales, making them more important than ever in the digital era. According to a recent study, 70 percent of online purchases are driven by catalogs. Another study found that consumers who received catalogs from the retailer spent 28 percent more on that retailer’s website than those who didn’t get a catalog. Thus, even dedicated online-only retailers, such as Zappos.com, have started producing catalogs with the hopes of driving online sales.</a:t>
            </a:r>
          </a:p>
          <a:p>
            <a:r>
              <a:rPr lang="en-US" sz="1200" kern="1200" dirty="0" smtClean="0">
                <a:solidFill>
                  <a:schemeClr val="tx1"/>
                </a:solidFill>
                <a:effectLst/>
                <a:latin typeface="+mn-lt"/>
                <a:ea typeface="ＭＳ Ｐゴシック" charset="-128"/>
                <a:cs typeface="ＭＳ Ｐゴシック" charset="-128"/>
              </a:rPr>
              <a:t>See “Catalog Spree Survey Shows 89.8 Percent of Shoppers Prefer Digital Catalogs,” April 19, 2012, http://catalogspree.com/catalog-spree-survey-shows-89-8-percent-of-shoppers-prefer-digital-catalogs;</a:t>
            </a:r>
            <a:r>
              <a:rPr lang="en-US" sz="1200" i="1" kern="1200" dirty="0" smtClean="0">
                <a:solidFill>
                  <a:schemeClr val="tx1"/>
                </a:solidFill>
                <a:effectLst/>
                <a:latin typeface="+mn-lt"/>
                <a:ea typeface="ＭＳ Ｐゴシック" charset="-128"/>
                <a:cs typeface="ＭＳ Ｐゴシック" charset="-128"/>
              </a:rPr>
              <a:t> </a:t>
            </a:r>
            <a:r>
              <a:rPr lang="en-US" sz="1200" kern="1200" dirty="0" smtClean="0">
                <a:solidFill>
                  <a:schemeClr val="tx1"/>
                </a:solidFill>
                <a:effectLst/>
                <a:latin typeface="+mn-lt"/>
                <a:ea typeface="ＭＳ Ｐゴシック" charset="-128"/>
                <a:cs typeface="ＭＳ Ｐゴシック" charset="-128"/>
              </a:rPr>
              <a:t>and www.landsend.com/mobile/index.html and http://catalogspree.com/, accessed October 2012.</a:t>
            </a:r>
          </a:p>
          <a:p>
            <a:r>
              <a:rPr lang="en-US" sz="1200" kern="1200" dirty="0" smtClean="0">
                <a:solidFill>
                  <a:schemeClr val="tx1"/>
                </a:solidFill>
                <a:effectLst/>
                <a:latin typeface="+mn-lt"/>
                <a:ea typeface="ＭＳ Ｐゴシック" charset="-128"/>
                <a:cs typeface="ＭＳ Ｐゴシック" charset="-128"/>
              </a:rPr>
              <a:t>Jeffrey Ball, “Power Shift: In Digital Era, Marketers Still Prefer a Paper Trail,” </a:t>
            </a:r>
            <a:r>
              <a:rPr lang="en-US" sz="1200" i="1" kern="1200" dirty="0" smtClean="0">
                <a:solidFill>
                  <a:schemeClr val="tx1"/>
                </a:solidFill>
                <a:effectLst/>
                <a:latin typeface="+mn-lt"/>
                <a:ea typeface="ＭＳ Ｐゴシック" charset="-128"/>
                <a:cs typeface="ＭＳ Ｐゴシック" charset="-128"/>
              </a:rPr>
              <a:t>Wall Street Journal</a:t>
            </a:r>
            <a:r>
              <a:rPr lang="en-US" sz="1200" kern="1200" dirty="0" smtClean="0">
                <a:solidFill>
                  <a:schemeClr val="tx1"/>
                </a:solidFill>
                <a:effectLst/>
                <a:latin typeface="+mn-lt"/>
                <a:ea typeface="ＭＳ Ｐゴシック" charset="-128"/>
                <a:cs typeface="ＭＳ Ｐゴシック" charset="-128"/>
              </a:rPr>
              <a:t>, October 16, 2009, p. A3; Jennifer Valentino-DeVries, “With Catalogs, Opt-Out Policies Vary,” </a:t>
            </a:r>
            <a:r>
              <a:rPr lang="en-US" sz="1200" i="1" kern="1200" dirty="0" smtClean="0">
                <a:solidFill>
                  <a:schemeClr val="tx1"/>
                </a:solidFill>
                <a:effectLst/>
                <a:latin typeface="+mn-lt"/>
                <a:ea typeface="ＭＳ Ｐゴシック" charset="-128"/>
                <a:cs typeface="ＭＳ Ｐゴシック" charset="-128"/>
              </a:rPr>
              <a:t>Wall Street Journal,</a:t>
            </a:r>
            <a:r>
              <a:rPr lang="en-US" sz="1200" kern="1200" dirty="0" smtClean="0">
                <a:solidFill>
                  <a:schemeClr val="tx1"/>
                </a:solidFill>
                <a:effectLst/>
                <a:latin typeface="+mn-lt"/>
                <a:ea typeface="ＭＳ Ｐゴシック" charset="-128"/>
                <a:cs typeface="ＭＳ Ｐゴシック" charset="-128"/>
              </a:rPr>
              <a:t> April 13, 2011, p. B7; and </a:t>
            </a:r>
            <a:r>
              <a:rPr lang="en-US" sz="1200" i="1" kern="1200" dirty="0" smtClean="0">
                <a:solidFill>
                  <a:schemeClr val="tx1"/>
                </a:solidFill>
                <a:effectLst/>
                <a:latin typeface="+mn-lt"/>
                <a:ea typeface="ＭＳ Ｐゴシック" charset="-128"/>
                <a:cs typeface="ＭＳ Ｐゴシック" charset="-128"/>
              </a:rPr>
              <a:t>The DMA 2012 Statistical Fact Book</a:t>
            </a:r>
            <a:r>
              <a:rPr lang="en-US" sz="1200" kern="1200" dirty="0" smtClean="0">
                <a:solidFill>
                  <a:schemeClr val="tx1"/>
                </a:solidFill>
                <a:effectLst/>
                <a:latin typeface="+mn-lt"/>
                <a:ea typeface="ＭＳ Ｐゴシック" charset="-128"/>
                <a:cs typeface="ＭＳ Ｐゴシック" charset="-128"/>
              </a:rPr>
              <a:t>.</a:t>
            </a:r>
          </a:p>
          <a:p>
            <a:r>
              <a:rPr lang="en-US" sz="1200" kern="1200" dirty="0" smtClean="0">
                <a:solidFill>
                  <a:schemeClr val="tx1"/>
                </a:solidFill>
                <a:effectLst/>
                <a:latin typeface="+mn-lt"/>
                <a:ea typeface="ＭＳ Ｐゴシック" charset="-128"/>
                <a:cs typeface="ＭＳ Ｐゴシック" charset="-128"/>
              </a:rPr>
              <a:t>Ball, “Power Shift: In Digital Era, Marketers Still Prefer a Paper Trail”; and “Report: Catalogs Increasingly Drive Online Sales,” RetailCustomerExperience.com, March 17, 2010, www.retailcustomerexperience.com/article/21521/Report-Catalogs-increasingly-drive-online-sales.</a:t>
            </a:r>
          </a:p>
          <a:p>
            <a:endParaRPr lang="en-US" dirty="0" smtClean="0">
              <a:ea typeface="ＭＳ Ｐゴシック" pitchFamily="-65" charset="-128"/>
            </a:endParaRPr>
          </a:p>
        </p:txBody>
      </p:sp>
      <p:sp>
        <p:nvSpPr>
          <p:cNvPr id="31748" name="Slide Number Placeholder 3"/>
          <p:cNvSpPr>
            <a:spLocks noGrp="1"/>
          </p:cNvSpPr>
          <p:nvPr>
            <p:ph type="sldNum" sz="quarter" idx="5"/>
          </p:nvPr>
        </p:nvSpPr>
        <p:spPr bwMode="auto">
          <a:noFill/>
          <a:ln>
            <a:miter lim="800000"/>
            <a:headEnd/>
            <a:tailEnd/>
          </a:ln>
        </p:spPr>
        <p:txBody>
          <a:bodyPr/>
          <a:lstStyle/>
          <a:p>
            <a:fld id="{CCA1FE99-FE09-44AF-ADA4-AED378247D5F}" type="slidenum">
              <a:rPr lang="en-US"/>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r>
              <a:rPr lang="en-US" b="1" dirty="0" smtClean="0">
                <a:ea typeface="ＭＳ Ｐゴシック" pitchFamily="-65" charset="-128"/>
              </a:rPr>
              <a:t>Note to Instructor</a:t>
            </a:r>
          </a:p>
          <a:p>
            <a:endParaRPr lang="en-US" b="1" dirty="0" smtClean="0">
              <a:ea typeface="ＭＳ Ｐゴシック" pitchFamily="-65" charset="-128"/>
            </a:endParaRPr>
          </a:p>
          <a:p>
            <a:r>
              <a:rPr lang="en-US" b="1" dirty="0" smtClean="0">
                <a:ea typeface="ＭＳ Ｐゴシック" pitchFamily="-65" charset="-128"/>
              </a:rPr>
              <a:t>Discussion Question</a:t>
            </a:r>
          </a:p>
          <a:p>
            <a:r>
              <a:rPr lang="en-US" i="1" dirty="0" smtClean="0">
                <a:ea typeface="ＭＳ Ｐゴシック" pitchFamily="-65" charset="-128"/>
              </a:rPr>
              <a:t>What are the benefits and challenges of telephone direct marketing? </a:t>
            </a:r>
          </a:p>
          <a:p>
            <a:r>
              <a:rPr lang="en-US" dirty="0" smtClean="0">
                <a:ea typeface="ＭＳ Ｐゴシック" pitchFamily="-65" charset="-128"/>
              </a:rPr>
              <a:t>They should be able to identify the following:</a:t>
            </a:r>
          </a:p>
          <a:p>
            <a:r>
              <a:rPr lang="en-US" dirty="0" smtClean="0">
                <a:ea typeface="ＭＳ Ｐゴシック" pitchFamily="-65" charset="-128"/>
              </a:rPr>
              <a:t>Benefits</a:t>
            </a:r>
          </a:p>
          <a:p>
            <a:pPr lvl="1"/>
            <a:r>
              <a:rPr lang="en-US" dirty="0" smtClean="0">
                <a:ea typeface="ＭＳ Ｐゴシック" pitchFamily="-65" charset="-128"/>
              </a:rPr>
              <a:t>Purchasing convenience</a:t>
            </a:r>
          </a:p>
          <a:p>
            <a:pPr lvl="1"/>
            <a:r>
              <a:rPr lang="en-US" dirty="0" smtClean="0">
                <a:ea typeface="ＭＳ Ｐゴシック" pitchFamily="-65" charset="-128"/>
              </a:rPr>
              <a:t>Increased product service and information</a:t>
            </a:r>
          </a:p>
          <a:p>
            <a:r>
              <a:rPr lang="en-US" dirty="0" smtClean="0">
                <a:ea typeface="ＭＳ Ｐゴシック" pitchFamily="-65" charset="-128"/>
              </a:rPr>
              <a:t>Challenges</a:t>
            </a:r>
          </a:p>
          <a:p>
            <a:pPr lvl="1"/>
            <a:r>
              <a:rPr lang="en-US" dirty="0" smtClean="0">
                <a:ea typeface="ＭＳ Ｐゴシック" pitchFamily="-65" charset="-128"/>
              </a:rPr>
              <a:t>Unsolicited outbound telephone marketing</a:t>
            </a:r>
          </a:p>
          <a:p>
            <a:pPr lvl="1"/>
            <a:r>
              <a:rPr lang="en-US" dirty="0" smtClean="0">
                <a:ea typeface="ＭＳ Ｐゴシック" pitchFamily="-65" charset="-128"/>
              </a:rPr>
              <a:t>Do-Not-Call Registry</a:t>
            </a:r>
          </a:p>
          <a:p>
            <a:pPr lvl="1"/>
            <a:endParaRPr lang="en-US" dirty="0" smtClean="0">
              <a:ea typeface="ＭＳ Ｐゴシック" pitchFamily="-65" charset="-128"/>
            </a:endParaRPr>
          </a:p>
          <a:p>
            <a:r>
              <a:rPr lang="en-US" sz="1200" b="1" kern="1200" dirty="0" smtClean="0">
                <a:solidFill>
                  <a:schemeClr val="tx1"/>
                </a:solidFill>
                <a:effectLst/>
                <a:latin typeface="+mn-lt"/>
                <a:ea typeface="ＭＳ Ｐゴシック" charset="-128"/>
                <a:cs typeface="ＭＳ Ｐゴシック" charset="-128"/>
              </a:rPr>
              <a:t>Telemarketing</a:t>
            </a:r>
          </a:p>
          <a:p>
            <a:r>
              <a:rPr lang="en-US" sz="950" b="1" kern="1200" dirty="0" smtClean="0">
                <a:solidFill>
                  <a:schemeClr val="tx1"/>
                </a:solidFill>
                <a:effectLst/>
                <a:latin typeface="+mn-lt"/>
                <a:ea typeface="ＭＳ Ｐゴシック" charset="-128"/>
                <a:cs typeface="ＭＳ Ｐゴシック" charset="-128"/>
              </a:rPr>
              <a:t>Telemarketing</a:t>
            </a:r>
            <a:r>
              <a:rPr lang="en-US" sz="1200" kern="1200" dirty="0" smtClean="0">
                <a:solidFill>
                  <a:schemeClr val="tx1"/>
                </a:solidFill>
                <a:effectLst/>
                <a:latin typeface="+mn-lt"/>
                <a:ea typeface="ＭＳ Ｐゴシック" charset="-128"/>
                <a:cs typeface="ＭＳ Ｐゴシック" charset="-128"/>
              </a:rPr>
              <a:t> involves using the telephone to sell directly to consumers and business customers. Last year, telemarketing accounted for almost 14.9 percent of all direct marketing-driven sales. We’re all familiar with telephone marketing directed toward consumers, but B-to-B marketers also use telemarketing extensively, accounting for nearly 56 percent of all telephone marketing sales. Marketers use </a:t>
            </a:r>
            <a:r>
              <a:rPr lang="en-US" sz="1200" i="1" kern="1200" dirty="0" smtClean="0">
                <a:solidFill>
                  <a:schemeClr val="tx1"/>
                </a:solidFill>
                <a:effectLst/>
                <a:latin typeface="+mn-lt"/>
                <a:ea typeface="ＭＳ Ｐゴシック" charset="-128"/>
                <a:cs typeface="ＭＳ Ｐゴシック" charset="-128"/>
              </a:rPr>
              <a:t>outbound</a:t>
            </a:r>
            <a:r>
              <a:rPr lang="en-US" sz="1200" kern="1200" dirty="0" smtClean="0">
                <a:solidFill>
                  <a:schemeClr val="tx1"/>
                </a:solidFill>
                <a:effectLst/>
                <a:latin typeface="+mn-lt"/>
                <a:ea typeface="ＭＳ Ｐゴシック" charset="-128"/>
                <a:cs typeface="ＭＳ Ｐゴシック" charset="-128"/>
              </a:rPr>
              <a:t> telephone marketing to sell directly to consumers and businesses. They also use </a:t>
            </a:r>
            <a:r>
              <a:rPr lang="en-US" sz="1200" i="1" kern="1200" dirty="0" smtClean="0">
                <a:solidFill>
                  <a:schemeClr val="tx1"/>
                </a:solidFill>
                <a:effectLst/>
                <a:latin typeface="+mn-lt"/>
                <a:ea typeface="ＭＳ Ｐゴシック" charset="-128"/>
                <a:cs typeface="ＭＳ Ｐゴシック" charset="-128"/>
              </a:rPr>
              <a:t>inbound</a:t>
            </a:r>
            <a:r>
              <a:rPr lang="en-US" sz="1200" kern="1200" dirty="0" smtClean="0">
                <a:solidFill>
                  <a:schemeClr val="tx1"/>
                </a:solidFill>
                <a:effectLst/>
                <a:latin typeface="+mn-lt"/>
                <a:ea typeface="ＭＳ Ｐゴシック" charset="-128"/>
                <a:cs typeface="ＭＳ Ｐゴシック" charset="-128"/>
              </a:rPr>
              <a:t> toll-free numbers to receive orders from television and print ads, direct mail, or catalogs.</a:t>
            </a:r>
          </a:p>
          <a:p>
            <a:r>
              <a:rPr lang="en-US" sz="1200" kern="1200" dirty="0" smtClean="0">
                <a:solidFill>
                  <a:schemeClr val="tx1"/>
                </a:solidFill>
                <a:effectLst/>
                <a:latin typeface="+mn-lt"/>
                <a:ea typeface="ＭＳ Ｐゴシック" charset="-128"/>
                <a:cs typeface="ＭＳ Ｐゴシック" charset="-128"/>
              </a:rPr>
              <a:t>&lt;ex17.07&gt;</a:t>
            </a:r>
          </a:p>
          <a:p>
            <a:r>
              <a:rPr lang="en-US" sz="1200" kern="1200" dirty="0" smtClean="0">
                <a:solidFill>
                  <a:schemeClr val="tx1"/>
                </a:solidFill>
                <a:effectLst/>
                <a:latin typeface="+mn-lt"/>
                <a:ea typeface="ＭＳ Ｐゴシック" charset="-128"/>
                <a:cs typeface="ＭＳ Ｐゴシック" charset="-128"/>
              </a:rPr>
              <a:t>Properly designed and targeted telemarketing provides many benefits, including purchasing convenience and increased product and service information. However, the explosion in unsolicited outbound telephone marketing over the years annoyed many consumers, who objected to the almost daily “junk phone calls.” In 2003, U.S. lawmakers responded with the National Do Not Call Registry, which is managed by the FTC. The legislation bans most telemarketing calls to registered phone numbers (although people can still receive calls from nonprofit groups, politicians, and companies with which they have recently done business). Consumers responded enthusiastically. To date, more than 209 million home and mobile phone numbers have been registered at www.donotcall.gov or by calling 888-382-1222. Businesses that break do-not-call laws can be fined up to $16,000 per violation. As a result, reports an FTC spokesperson, the program “has been exceptionally successful.”</a:t>
            </a:r>
          </a:p>
          <a:p>
            <a:r>
              <a:rPr lang="en-US" sz="1200" kern="1200" dirty="0" smtClean="0">
                <a:solidFill>
                  <a:schemeClr val="tx1"/>
                </a:solidFill>
                <a:effectLst/>
                <a:latin typeface="+mn-lt"/>
                <a:ea typeface="ＭＳ Ｐゴシック" charset="-128"/>
                <a:cs typeface="ＭＳ Ｐゴシック" charset="-128"/>
              </a:rPr>
              <a:t>Do-not-call legislation has hurt parts of the consumer telemarketing industry. However, two major forms of telemarketing—inbound consumer telemarketing and outbound B-to-B telemarketing—remain strong and growing. Telemarketing also remains a major fund-raising tool for nonprofit and political groups. Interestingly, do-not-call regulations appear to be helping some direct marketers more than it’s hurting them. Rather than making unwanted calls, many of these marketers are developing “opt-in” calling systems, in which they provide useful information and offers to customers who have invited the company to contact them by phone or e-mail. The opt-in model provides better returns for marketers than the formerly invasive one.</a:t>
            </a:r>
          </a:p>
          <a:p>
            <a:r>
              <a:rPr lang="en-US" sz="1200" kern="1200" dirty="0" smtClean="0">
                <a:solidFill>
                  <a:schemeClr val="tx1"/>
                </a:solidFill>
                <a:effectLst/>
                <a:latin typeface="+mn-lt"/>
                <a:ea typeface="ＭＳ Ｐゴシック" charset="-128"/>
                <a:cs typeface="ＭＳ Ｐゴシック" charset="-128"/>
              </a:rPr>
              <a:t>DMA, </a:t>
            </a:r>
            <a:r>
              <a:rPr lang="en-US" sz="1200" i="1" kern="1200" dirty="0" smtClean="0">
                <a:solidFill>
                  <a:schemeClr val="tx1"/>
                </a:solidFill>
                <a:effectLst/>
                <a:latin typeface="+mn-lt"/>
                <a:ea typeface="ＭＳ Ｐゴシック" charset="-128"/>
                <a:cs typeface="ＭＳ Ｐゴシック" charset="-128"/>
              </a:rPr>
              <a:t>The Power of Direct Marketing</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2011–2012 Edition.</a:t>
            </a:r>
            <a:endParaRPr lang="en-US" sz="10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Melissa Hoffmann, “Report: Telecommunications Advances Affecting Do Not Call Registry,” </a:t>
            </a:r>
            <a:r>
              <a:rPr lang="en-US" sz="1200" i="1" kern="1200" dirty="0" smtClean="0">
                <a:solidFill>
                  <a:schemeClr val="tx1"/>
                </a:solidFill>
                <a:effectLst/>
                <a:latin typeface="+mn-lt"/>
                <a:ea typeface="ＭＳ Ｐゴシック" charset="-128"/>
                <a:cs typeface="ＭＳ Ｐゴシック" charset="-128"/>
              </a:rPr>
              <a:t>Direct Marketing News,</a:t>
            </a:r>
            <a:r>
              <a:rPr lang="en-US" sz="1200" kern="1200" dirty="0" smtClean="0">
                <a:solidFill>
                  <a:schemeClr val="tx1"/>
                </a:solidFill>
                <a:effectLst/>
                <a:latin typeface="+mn-lt"/>
                <a:ea typeface="ＭＳ Ｐゴシック" charset="-128"/>
                <a:cs typeface="ＭＳ Ｐゴシック" charset="-128"/>
              </a:rPr>
              <a:t> December 30, 2011, www.dmnews.com/report-telecommunications-advances-affecting-do-not-call-registry/article/221264/; and www.donotcall.gov, accessed October 2012.</a:t>
            </a:r>
            <a:endParaRPr lang="en-US" sz="1000" kern="1200" dirty="0" smtClean="0">
              <a:solidFill>
                <a:schemeClr val="tx1"/>
              </a:solidFill>
              <a:effectLst/>
              <a:latin typeface="+mn-lt"/>
              <a:ea typeface="ＭＳ Ｐゴシック" charset="-128"/>
              <a:cs typeface="ＭＳ Ｐゴシック" charset="-128"/>
            </a:endParaRPr>
          </a:p>
          <a:p>
            <a:pPr lvl="1"/>
            <a:endParaRPr lang="en-US" dirty="0" smtClean="0">
              <a:ea typeface="ＭＳ Ｐゴシック" pitchFamily="-65" charset="-128"/>
            </a:endParaRPr>
          </a:p>
          <a:p>
            <a:endParaRPr lang="en-US" dirty="0" smtClean="0">
              <a:ea typeface="ＭＳ Ｐゴシック" pitchFamily="-65" charset="-128"/>
            </a:endParaRPr>
          </a:p>
        </p:txBody>
      </p:sp>
      <p:sp>
        <p:nvSpPr>
          <p:cNvPr id="33796" name="Slide Number Placeholder 3"/>
          <p:cNvSpPr>
            <a:spLocks noGrp="1"/>
          </p:cNvSpPr>
          <p:nvPr>
            <p:ph type="sldNum" sz="quarter" idx="5"/>
          </p:nvPr>
        </p:nvSpPr>
        <p:spPr bwMode="auto">
          <a:noFill/>
          <a:ln>
            <a:miter lim="800000"/>
            <a:headEnd/>
            <a:tailEnd/>
          </a:ln>
        </p:spPr>
        <p:txBody>
          <a:bodyPr/>
          <a:lstStyle/>
          <a:p>
            <a:fld id="{4F346F70-C878-4F0D-A974-D43D75B6EB94}" type="slidenum">
              <a:rPr lang="en-US"/>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normAutofit fontScale="70000" lnSpcReduction="20000"/>
          </a:bodyPr>
          <a:lstStyle/>
          <a:p>
            <a:r>
              <a:rPr lang="en-US" b="1" dirty="0" smtClean="0">
                <a:ea typeface="ＭＳ Ｐゴシック" pitchFamily="-65" charset="-128"/>
              </a:rPr>
              <a:t>Note to Instructor</a:t>
            </a:r>
          </a:p>
          <a:p>
            <a:r>
              <a:rPr lang="en-US" dirty="0" smtClean="0">
                <a:ea typeface="ＭＳ Ｐゴシック" pitchFamily="-65" charset="-128"/>
              </a:rPr>
              <a:t>Students have often purchased from these late night television ads. Ask what they have purchased and their satisfaction with the products?</a:t>
            </a:r>
          </a:p>
          <a:p>
            <a:endParaRPr lang="en-US" dirty="0" smtClean="0">
              <a:ea typeface="ＭＳ Ｐゴシック" pitchFamily="-65" charset="-128"/>
            </a:endParaRPr>
          </a:p>
          <a:p>
            <a:r>
              <a:rPr lang="en-US" sz="1200" b="1" kern="1200" dirty="0" smtClean="0">
                <a:solidFill>
                  <a:schemeClr val="tx1"/>
                </a:solidFill>
                <a:effectLst/>
                <a:latin typeface="+mn-lt"/>
                <a:ea typeface="ＭＳ Ｐゴシック" charset="-128"/>
                <a:cs typeface="ＭＳ Ｐゴシック" charset="-128"/>
              </a:rPr>
              <a:t>Direct-Response Television Marketing</a:t>
            </a:r>
          </a:p>
          <a:p>
            <a:r>
              <a:rPr lang="en-US" sz="1200" b="1" kern="1200" dirty="0" smtClean="0">
                <a:solidFill>
                  <a:schemeClr val="tx1"/>
                </a:solidFill>
                <a:effectLst/>
                <a:latin typeface="+mn-lt"/>
                <a:ea typeface="ＭＳ Ｐゴシック" charset="-128"/>
                <a:cs typeface="ＭＳ Ｐゴシック" charset="-128"/>
              </a:rPr>
              <a:t>Direct-response television (DRTV) marketing</a:t>
            </a:r>
            <a:r>
              <a:rPr lang="en-US" sz="1200" kern="1200" dirty="0" smtClean="0">
                <a:solidFill>
                  <a:schemeClr val="tx1"/>
                </a:solidFill>
                <a:effectLst/>
                <a:latin typeface="+mn-lt"/>
                <a:ea typeface="ＭＳ Ｐゴシック" charset="-128"/>
                <a:cs typeface="ＭＳ Ｐゴシック" charset="-128"/>
              </a:rPr>
              <a:t> takes one of two major forms: direct-response television advertising and interactive TV (iTV) advertising. Using </a:t>
            </a:r>
            <a:r>
              <a:rPr lang="en-US" sz="1200" i="1" kern="1200" dirty="0" smtClean="0">
                <a:solidFill>
                  <a:schemeClr val="tx1"/>
                </a:solidFill>
                <a:effectLst/>
                <a:latin typeface="+mn-lt"/>
                <a:ea typeface="ＭＳ Ｐゴシック" charset="-128"/>
                <a:cs typeface="ＭＳ Ｐゴシック" charset="-128"/>
              </a:rPr>
              <a:t>direct-response television advertising</a:t>
            </a:r>
            <a:r>
              <a:rPr lang="en-US" sz="1200" kern="1200" dirty="0" smtClean="0">
                <a:solidFill>
                  <a:schemeClr val="tx1"/>
                </a:solidFill>
                <a:effectLst/>
                <a:latin typeface="+mn-lt"/>
                <a:ea typeface="ＭＳ Ｐゴシック" charset="-128"/>
                <a:cs typeface="ＭＳ Ｐゴシック" charset="-128"/>
              </a:rPr>
              <a:t>, direct marketers air television spots, often 60 or 120 seconds in length, which persuasively describe a product and give customers a toll-free number or a website for ordering. It also includes full 30-minute or longer advertising programs, called </a:t>
            </a:r>
            <a:r>
              <a:rPr lang="en-US" sz="1200" i="1" kern="1200" dirty="0" smtClean="0">
                <a:solidFill>
                  <a:schemeClr val="tx1"/>
                </a:solidFill>
                <a:effectLst/>
                <a:latin typeface="+mn-lt"/>
                <a:ea typeface="ＭＳ Ｐゴシック" charset="-128"/>
                <a:cs typeface="ＭＳ Ｐゴシック" charset="-128"/>
              </a:rPr>
              <a:t>infomercials</a:t>
            </a:r>
            <a:r>
              <a:rPr lang="en-US" sz="1200" kern="1200" dirty="0" smtClean="0">
                <a:solidFill>
                  <a:schemeClr val="tx1"/>
                </a:solidFill>
                <a:effectLst/>
                <a:latin typeface="+mn-lt"/>
                <a:ea typeface="ＭＳ Ｐゴシック" charset="-128"/>
                <a:cs typeface="ＭＳ Ｐゴシック" charset="-128"/>
              </a:rPr>
              <a:t>, for a single product.</a:t>
            </a:r>
          </a:p>
          <a:p>
            <a:r>
              <a:rPr lang="en-US" sz="1200" kern="1200" dirty="0" smtClean="0">
                <a:solidFill>
                  <a:schemeClr val="tx1"/>
                </a:solidFill>
                <a:effectLst/>
                <a:latin typeface="+mn-lt"/>
                <a:ea typeface="ＭＳ Ｐゴシック" charset="-128"/>
                <a:cs typeface="ＭＳ Ｐゴシック" charset="-128"/>
              </a:rPr>
              <a:t>Successful direct-response advertising campaigns can ring up big sales. For example, little-known infomercial maker Guthy-Renker has helped propel its Proactiv Solution acne treatment and other “transformational” products into power brands that pull in $1.8 billion in sales annually to five million active customers (compare that to only about $150 million in annual drugstore sales of acne products in the United States).</a:t>
            </a:r>
          </a:p>
          <a:p>
            <a:r>
              <a:rPr lang="en-US" sz="1200" kern="1200" dirty="0" smtClean="0">
                <a:solidFill>
                  <a:schemeClr val="tx1"/>
                </a:solidFill>
                <a:effectLst/>
                <a:latin typeface="+mn-lt"/>
                <a:ea typeface="ＭＳ Ｐゴシック" charset="-128"/>
                <a:cs typeface="ＭＳ Ｐゴシック" charset="-128"/>
              </a:rPr>
              <a:t>DRTV ads are often associated with somewhat loud or questionable pitches for cleaners, stain removers, kitchen gadgets, and nifty ways to stay in shape without working very hard at it. For example, over the past few years yell-and-sell TV pitchmen like Anthony Sullivan (Swivel Sweeper, Awesome Auger) and Vince Offer (ShamWow, SlapChop) have racked up billions of dollars in sales of “As Seen on TV” products. Brands like OxiClean, ShamWow, and the Snuggie (a blanket with sleeves) have become DRTV cult classics. And infomercial viral sensation PajamaJeans (“Pajamas you live in, Jeans you sleep in”) created buzz on everything from YouTube to </a:t>
            </a:r>
            <a:r>
              <a:rPr lang="en-US" sz="1200" i="1" kern="1200" dirty="0" smtClean="0">
                <a:solidFill>
                  <a:schemeClr val="tx1"/>
                </a:solidFill>
                <a:effectLst/>
                <a:latin typeface="+mn-lt"/>
                <a:ea typeface="ＭＳ Ｐゴシック" charset="-128"/>
                <a:cs typeface="ＭＳ Ｐゴシック" charset="-128"/>
              </a:rPr>
              <a:t>The Tonight Show,</a:t>
            </a:r>
            <a:r>
              <a:rPr lang="en-US" sz="1200" kern="1200" dirty="0" smtClean="0">
                <a:solidFill>
                  <a:schemeClr val="tx1"/>
                </a:solidFill>
                <a:effectLst/>
                <a:latin typeface="+mn-lt"/>
                <a:ea typeface="ＭＳ Ｐゴシック" charset="-128"/>
                <a:cs typeface="ＭＳ Ｐゴシック" charset="-128"/>
              </a:rPr>
              <a:t> selling more than 2 million pairs at $39.95 each, plus $7.95 shipping and handling.</a:t>
            </a:r>
          </a:p>
          <a:p>
            <a:r>
              <a:rPr lang="en-US" sz="1200" kern="1200" dirty="0" smtClean="0">
                <a:solidFill>
                  <a:schemeClr val="tx1"/>
                </a:solidFill>
                <a:effectLst/>
                <a:latin typeface="+mn-lt"/>
                <a:ea typeface="ＭＳ Ｐゴシック" charset="-128"/>
                <a:cs typeface="ＭＳ Ｐゴシック" charset="-128"/>
              </a:rPr>
              <a:t>In recent years, however, a number of large companies—from P&amp;G, Disney, Revlon, Apple, and Kodak to Toyota, Coca-Cola, Anheuser-Busch, and even the U.S. Navy—have begun using infomercials to sell their wares, refer customers to retailers, recruit members, or attract buyers to their online sites. </a:t>
            </a:r>
          </a:p>
          <a:p>
            <a:r>
              <a:rPr lang="en-US" sz="1200" kern="1200" dirty="0" smtClean="0">
                <a:solidFill>
                  <a:schemeClr val="tx1"/>
                </a:solidFill>
                <a:effectLst/>
                <a:latin typeface="+mn-lt"/>
                <a:ea typeface="ＭＳ Ｐゴシック" charset="-128"/>
                <a:cs typeface="ＭＳ Ｐゴシック" charset="-128"/>
              </a:rPr>
              <a:t>A more recent form of direct-response television marketing is </a:t>
            </a:r>
            <a:r>
              <a:rPr lang="en-US" sz="1200" i="1" kern="1200" dirty="0" smtClean="0">
                <a:solidFill>
                  <a:schemeClr val="tx1"/>
                </a:solidFill>
                <a:effectLst/>
                <a:latin typeface="+mn-lt"/>
                <a:ea typeface="ＭＳ Ｐゴシック" charset="-128"/>
                <a:cs typeface="ＭＳ Ｐゴシック" charset="-128"/>
              </a:rPr>
              <a:t>interactive TV (iTV)</a:t>
            </a:r>
            <a:r>
              <a:rPr lang="en-US" sz="1200" kern="1200" dirty="0" smtClean="0">
                <a:solidFill>
                  <a:schemeClr val="tx1"/>
                </a:solidFill>
                <a:effectLst/>
                <a:latin typeface="+mn-lt"/>
                <a:ea typeface="ＭＳ Ｐゴシック" charset="-128"/>
                <a:cs typeface="ＭＳ Ｐゴシック" charset="-128"/>
              </a:rPr>
              <a:t>, which lets viewers interact with television programming and advertising. Thanks to technologies such as interactive cable systems, Internet-ready smart TVs, and smartphones and tablets, consumers can now use their TV remotes, phones, or other devices to obtain more information or make purchases directly from TV ads. Also, increasingly, as the lines continue to blur between TV screens and other video screens, interactive ads and infomercials are appearing not just on TV, but also on mobile, online, and social media platforms, adding even more TV-like interactive direct marketing venues. </a:t>
            </a:r>
          </a:p>
          <a:p>
            <a:r>
              <a:rPr lang="en-US" sz="1200" kern="1200" dirty="0" smtClean="0">
                <a:solidFill>
                  <a:schemeClr val="tx1"/>
                </a:solidFill>
                <a:effectLst/>
                <a:latin typeface="+mn-lt"/>
                <a:ea typeface="ＭＳ Ｐゴシック" charset="-128"/>
                <a:cs typeface="ＭＳ Ｐゴシック" charset="-128"/>
              </a:rPr>
              <a:t>See Rachel Brown, “Perry, Fischer, Lavigne Tapped for Proactiv,” </a:t>
            </a:r>
            <a:r>
              <a:rPr lang="en-US" sz="1200" i="1" kern="1200" dirty="0" smtClean="0">
                <a:solidFill>
                  <a:schemeClr val="tx1"/>
                </a:solidFill>
                <a:effectLst/>
                <a:latin typeface="+mn-lt"/>
                <a:ea typeface="ＭＳ Ｐゴシック" charset="-128"/>
                <a:cs typeface="ＭＳ Ｐゴシック" charset="-128"/>
              </a:rPr>
              <a:t>WWD</a:t>
            </a:r>
            <a:r>
              <a:rPr lang="en-US" sz="1200" kern="1200" dirty="0" smtClean="0">
                <a:solidFill>
                  <a:schemeClr val="tx1"/>
                </a:solidFill>
                <a:effectLst/>
                <a:latin typeface="+mn-lt"/>
                <a:ea typeface="ＭＳ Ｐゴシック" charset="-128"/>
                <a:cs typeface="ＭＳ Ｐゴシック" charset="-128"/>
              </a:rPr>
              <a:t>, January 13, 2010, p. 3; Rahul Parikh, “Proactiv’s Celebrity Shell Game,” </a:t>
            </a:r>
            <a:r>
              <a:rPr lang="en-US" sz="1200" i="1" kern="1200" dirty="0" smtClean="0">
                <a:solidFill>
                  <a:schemeClr val="tx1"/>
                </a:solidFill>
                <a:effectLst/>
                <a:latin typeface="+mn-lt"/>
                <a:ea typeface="ＭＳ Ｐゴシック" charset="-128"/>
                <a:cs typeface="ＭＳ Ｐゴシック" charset="-128"/>
              </a:rPr>
              <a:t>Salon.</a:t>
            </a:r>
            <a:r>
              <a:rPr lang="en-US" sz="1200" kern="1200" dirty="0" smtClean="0">
                <a:solidFill>
                  <a:schemeClr val="tx1"/>
                </a:solidFill>
                <a:effectLst/>
                <a:latin typeface="+mn-lt"/>
                <a:ea typeface="ＭＳ Ｐゴシック" charset="-128"/>
                <a:cs typeface="ＭＳ Ｐゴシック" charset="-128"/>
              </a:rPr>
              <a:t>com, February 28, 2011, www.salon.com/2011/02/28/proactiv_celebrity_sham; www.proactiv.com, accessed August 2012.</a:t>
            </a:r>
          </a:p>
          <a:p>
            <a:r>
              <a:rPr lang="en-US" sz="1200" kern="1200" dirty="0" smtClean="0">
                <a:solidFill>
                  <a:schemeClr val="tx1"/>
                </a:solidFill>
                <a:effectLst/>
                <a:latin typeface="+mn-lt"/>
                <a:ea typeface="ＭＳ Ｐゴシック" charset="-128"/>
                <a:cs typeface="ＭＳ Ｐゴシック" charset="-128"/>
              </a:rPr>
              <a:t>Mercedes Cardona, “Hampton’s PajamaJeans Go Viral with DRTV Campaign,” </a:t>
            </a:r>
            <a:r>
              <a:rPr lang="en-US" sz="1200" i="1" kern="1200" dirty="0" smtClean="0">
                <a:solidFill>
                  <a:schemeClr val="tx1"/>
                </a:solidFill>
                <a:effectLst/>
                <a:latin typeface="+mn-lt"/>
                <a:ea typeface="ＭＳ Ｐゴシック" charset="-128"/>
                <a:cs typeface="ＭＳ Ｐゴシック" charset="-128"/>
              </a:rPr>
              <a:t>Direct Marketing News</a:t>
            </a:r>
            <a:r>
              <a:rPr lang="en-US" sz="1200" kern="1200" dirty="0" smtClean="0">
                <a:solidFill>
                  <a:schemeClr val="tx1"/>
                </a:solidFill>
                <a:effectLst/>
                <a:latin typeface="+mn-lt"/>
                <a:ea typeface="ＭＳ Ｐゴシック" charset="-128"/>
                <a:cs typeface="ＭＳ Ｐゴシック" charset="-128"/>
              </a:rPr>
              <a:t>, December 2011, p. 17. </a:t>
            </a:r>
          </a:p>
          <a:p>
            <a:endParaRPr lang="en-US" dirty="0" smtClean="0">
              <a:ea typeface="ＭＳ Ｐゴシック" pitchFamily="-65" charset="-128"/>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A756941C-5717-4422-9C8E-653379A4005E}" type="slidenum">
              <a:rPr lang="en-US"/>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r>
              <a:rPr lang="en-US" b="1" dirty="0" smtClean="0">
                <a:ea typeface="ＭＳ Ｐゴシック" pitchFamily="-65" charset="-128"/>
              </a:rPr>
              <a:t>Note to Instructor</a:t>
            </a:r>
          </a:p>
          <a:p>
            <a:r>
              <a:rPr lang="en-US" dirty="0" smtClean="0">
                <a:ea typeface="ＭＳ Ｐゴシック" pitchFamily="-65" charset="-128"/>
              </a:rPr>
              <a:t>At first students might be unsure as to what kiosk marketing involves. It involves placing information and ordering machines in stores, airports, trade shows, and other locations. </a:t>
            </a:r>
          </a:p>
          <a:p>
            <a:r>
              <a:rPr lang="en-US" dirty="0" smtClean="0">
                <a:ea typeface="ＭＳ Ｐゴシック" pitchFamily="-65" charset="-128"/>
              </a:rPr>
              <a:t>Students might have used kiosk marketing—ask them if they have used the in-store machines from Kodak or Fuji for making prints in stores.</a:t>
            </a:r>
          </a:p>
          <a:p>
            <a:r>
              <a:rPr lang="en-US" sz="1200" b="1" kern="1200" dirty="0" smtClean="0">
                <a:solidFill>
                  <a:schemeClr val="tx1"/>
                </a:solidFill>
                <a:effectLst/>
                <a:latin typeface="+mn-lt"/>
                <a:ea typeface="ＭＳ Ｐゴシック" charset="-128"/>
                <a:cs typeface="ＭＳ Ｐゴシック" charset="-128"/>
              </a:rPr>
              <a:t>Kiosk Marketing</a:t>
            </a:r>
          </a:p>
          <a:p>
            <a:r>
              <a:rPr lang="en-US" sz="1200" kern="1200" dirty="0" smtClean="0">
                <a:solidFill>
                  <a:schemeClr val="tx1"/>
                </a:solidFill>
                <a:effectLst/>
                <a:latin typeface="+mn-lt"/>
                <a:ea typeface="ＭＳ Ｐゴシック" charset="-128"/>
                <a:cs typeface="ＭＳ Ｐゴシック" charset="-128"/>
              </a:rPr>
              <a:t>As consumers become more and more comfortable with digital and touch-screen technologies, many companies are placing information and ordering machines—called </a:t>
            </a:r>
            <a:r>
              <a:rPr lang="en-US" sz="1200" i="1" kern="1200" dirty="0" smtClean="0">
                <a:solidFill>
                  <a:schemeClr val="tx1"/>
                </a:solidFill>
                <a:effectLst/>
                <a:latin typeface="+mn-lt"/>
                <a:ea typeface="ＭＳ Ｐゴシック" charset="-128"/>
                <a:cs typeface="ＭＳ Ｐゴシック" charset="-128"/>
              </a:rPr>
              <a:t>kiosks</a:t>
            </a:r>
            <a:r>
              <a:rPr lang="en-US" sz="1200" kern="1200" dirty="0" smtClean="0">
                <a:solidFill>
                  <a:schemeClr val="tx1"/>
                </a:solidFill>
                <a:effectLst/>
                <a:latin typeface="+mn-lt"/>
                <a:ea typeface="ＭＳ Ｐゴシック" charset="-128"/>
                <a:cs typeface="ＭＳ Ｐゴシック" charset="-128"/>
              </a:rPr>
              <a:t> (good old-fashioned vending machines but so much more)—in stores, airports, hotels, college campuses, and other locations. Kiosks are everywhere these days, from self-service hotel and airline check-in devices, to unmanned product and information kiosks in malls, to in-store ordering devices that let you order merchandise not carried in the store. “Vending machines, which not long ago had mechanical levers and coin trays, now possess brains,” says one analyst. Many modern “smart kiosks” are now wireless-enabled. And some machines can even use facial recognition software that lets them guess gender and age and make product recommendations based on that data.</a:t>
            </a:r>
          </a:p>
          <a:p>
            <a:r>
              <a:rPr lang="en-US" sz="1200" kern="1200" dirty="0" smtClean="0">
                <a:solidFill>
                  <a:schemeClr val="tx1"/>
                </a:solidFill>
                <a:effectLst/>
                <a:latin typeface="+mn-lt"/>
                <a:ea typeface="ＭＳ Ｐゴシック" charset="-128"/>
                <a:cs typeface="ＭＳ Ｐゴシック" charset="-128"/>
              </a:rPr>
              <a:t>In-store Kodak, Fuji, and HP kiosks let customers transfer pictures from memory cards, mobile phones, and other digital storage devices; edit them; and make high-quality color prints. Seattle’s Best kiosks in grocery, drug, and mass merchandise stores grind and brew fresh coffee beans and serve coffee, mochas, and lattes to on-the-go customers around the clock. Redbox operates more than 30,000 DVD rental kiosks in McDonald’s, Walmart, Walgreens, CVS, Family Dollar, and other retail outlets—customers make their selections on a touch screen, then swipe a credit or debit card to rent DVDs at $1 a day.</a:t>
            </a:r>
          </a:p>
          <a:p>
            <a:r>
              <a:rPr lang="en-US" sz="1200" kern="1200" dirty="0" smtClean="0">
                <a:solidFill>
                  <a:schemeClr val="tx1"/>
                </a:solidFill>
                <a:effectLst/>
                <a:latin typeface="+mn-lt"/>
                <a:ea typeface="ＭＳ Ｐゴシック" charset="-128"/>
                <a:cs typeface="ＭＳ Ｐゴシック" charset="-128"/>
              </a:rPr>
              <a:t>&lt;ex17.08&gt;</a:t>
            </a:r>
          </a:p>
          <a:p>
            <a:r>
              <a:rPr lang="en-US" sz="1200" kern="1200" dirty="0" smtClean="0">
                <a:solidFill>
                  <a:schemeClr val="tx1"/>
                </a:solidFill>
                <a:effectLst/>
                <a:latin typeface="+mn-lt"/>
                <a:ea typeface="ＭＳ Ｐゴシック" charset="-128"/>
                <a:cs typeface="ＭＳ Ｐゴシック" charset="-128"/>
              </a:rPr>
              <a:t>ZoomSystems creates small, free-standing kiosks called ZoomShops for retailers ranging from Apple, Sephora, and The Body Shop to Macy’s and Best Buy. For example, 100 Best Buy Express ZoomShop kiosks across the country—conveniently located in airports, busy malls, military bases, and resorts—automatically dispense an assortment of portable media players, digital cameras, gaming consoles, headphones, phone chargers, travel gadgets and other popular products. According to ZoomSystems, today’s automated retailing “offers [consumers] the convenience of online shopping with the immediate gratification or traditional retail.”</a:t>
            </a:r>
          </a:p>
          <a:p>
            <a:r>
              <a:rPr lang="en-US" sz="1200" kern="1200" dirty="0" smtClean="0">
                <a:solidFill>
                  <a:schemeClr val="tx1"/>
                </a:solidFill>
                <a:effectLst/>
                <a:latin typeface="+mn-lt"/>
                <a:ea typeface="ＭＳ Ｐゴシック" charset="-128"/>
                <a:cs typeface="ＭＳ Ｐゴシック" charset="-128"/>
              </a:rPr>
              <a:t>Stephanie Rosenbloom, “The New Touch-Face of Vending Machines,” </a:t>
            </a:r>
            <a:r>
              <a:rPr lang="en-US" sz="1200" i="1" kern="1200" dirty="0" smtClean="0">
                <a:solidFill>
                  <a:schemeClr val="tx1"/>
                </a:solidFill>
                <a:effectLst/>
                <a:latin typeface="+mn-lt"/>
                <a:ea typeface="ＭＳ Ｐゴシック" charset="-128"/>
                <a:cs typeface="ＭＳ Ｐゴシック" charset="-128"/>
              </a:rPr>
              <a:t>New York Times</a:t>
            </a:r>
            <a:r>
              <a:rPr lang="en-US" sz="1200" kern="1200" dirty="0" smtClean="0">
                <a:solidFill>
                  <a:schemeClr val="tx1"/>
                </a:solidFill>
                <a:effectLst/>
                <a:latin typeface="+mn-lt"/>
                <a:ea typeface="ＭＳ Ｐゴシック" charset="-128"/>
                <a:cs typeface="ＭＳ Ｐゴシック" charset="-128"/>
              </a:rPr>
              <a:t>, May 25, 2010, accessed at www.nytimes.com/2010/05/26/business/26vending.html; and “Automating Retail Success,” www.businessweek.com/adsections/2011/pdf/111114_Verizon3.pdf; accessed July 2012.</a:t>
            </a:r>
          </a:p>
          <a:p>
            <a:r>
              <a:rPr lang="en-US" sz="1200" kern="1200" dirty="0" smtClean="0">
                <a:solidFill>
                  <a:schemeClr val="tx1"/>
                </a:solidFill>
                <a:effectLst/>
                <a:latin typeface="+mn-lt"/>
                <a:ea typeface="ＭＳ Ｐゴシック" charset="-128"/>
                <a:cs typeface="ＭＳ Ｐゴシック" charset="-128"/>
              </a:rPr>
              <a:t>“Best Buy: Consumer Electronics Retailing on the Go,” www.zoomsystems.com/our-partners/partner-portfolio/; and www.zoomsystems.com/about-us/company-overview/; accessed August 2012.</a:t>
            </a:r>
          </a:p>
          <a:p>
            <a:endParaRPr lang="en-US" dirty="0" smtClean="0">
              <a:ea typeface="ＭＳ Ｐゴシック" pitchFamily="-65" charset="-128"/>
            </a:endParaRPr>
          </a:p>
        </p:txBody>
      </p:sp>
      <p:sp>
        <p:nvSpPr>
          <p:cNvPr id="37892" name="Slide Number Placeholder 3"/>
          <p:cNvSpPr>
            <a:spLocks noGrp="1"/>
          </p:cNvSpPr>
          <p:nvPr>
            <p:ph type="sldNum" sz="quarter" idx="5"/>
          </p:nvPr>
        </p:nvSpPr>
        <p:spPr bwMode="auto">
          <a:noFill/>
          <a:ln>
            <a:miter lim="800000"/>
            <a:headEnd/>
            <a:tailEnd/>
          </a:ln>
        </p:spPr>
        <p:txBody>
          <a:bodyPr/>
          <a:lstStyle/>
          <a:p>
            <a:fld id="{FB3EBB2D-E60A-4BE5-85F2-3053001BC354}" type="slidenum">
              <a:rPr lang="en-US"/>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endParaRPr lang="en-US" dirty="0" smtClean="0">
              <a:ea typeface="ＭＳ Ｐゴシック" pitchFamily="-65" charset="-128"/>
            </a:endParaRPr>
          </a:p>
        </p:txBody>
      </p:sp>
      <p:sp>
        <p:nvSpPr>
          <p:cNvPr id="41988" name="Slide Number Placeholder 3"/>
          <p:cNvSpPr>
            <a:spLocks noGrp="1"/>
          </p:cNvSpPr>
          <p:nvPr>
            <p:ph type="sldNum" sz="quarter" idx="5"/>
          </p:nvPr>
        </p:nvSpPr>
        <p:spPr bwMode="auto">
          <a:noFill/>
          <a:ln>
            <a:miter lim="800000"/>
            <a:headEnd/>
            <a:tailEnd/>
          </a:ln>
        </p:spPr>
        <p:txBody>
          <a:bodyPr/>
          <a:lstStyle/>
          <a:p>
            <a:fld id="{9486F8CD-1AC1-440F-894B-A3784E3F3731}" type="slidenum">
              <a:rPr lang="en-US"/>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21</a:t>
            </a:fld>
            <a:endParaRPr lang="en-GB"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pitchFamily="-65" charset="0"/>
              </a:rPr>
              <a:t>Direct Marketing: </a:t>
            </a:r>
            <a:br>
              <a:rPr lang="en-US" b="1" dirty="0" smtClean="0">
                <a:solidFill>
                  <a:srgbClr val="000066"/>
                </a:solidFill>
                <a:latin typeface="Calibri" pitchFamily="-65" charset="0"/>
              </a:rPr>
            </a:br>
            <a:r>
              <a:rPr lang="en-US" b="1" dirty="0" smtClean="0">
                <a:solidFill>
                  <a:srgbClr val="000066"/>
                </a:solidFill>
                <a:latin typeface="Calibri" pitchFamily="-65" charset="0"/>
              </a:rPr>
              <a:t>The Dialogue Builder </a:t>
            </a:r>
            <a:r>
              <a:rPr lang="en-US" b="1" dirty="0" smtClean="0">
                <a:latin typeface="Calibri" pitchFamily="-65" charset="0"/>
              </a:rPr>
              <a:t/>
            </a:r>
            <a:br>
              <a:rPr lang="en-US" b="1" dirty="0" smtClean="0">
                <a:latin typeface="Calibri" pitchFamily="-65"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The New Direct-Marketing Model</a:t>
            </a:r>
          </a:p>
          <a:p>
            <a:pPr marL="342900" lvl="1" indent="-342900">
              <a:buClr>
                <a:srgbClr val="000066"/>
              </a:buClr>
              <a:buFont typeface="Wingdings" pitchFamily="2" charset="2"/>
              <a:buChar char="§"/>
            </a:pPr>
            <a:r>
              <a:rPr lang="en-US" sz="3200" dirty="0" smtClean="0"/>
              <a:t>Growth and Benefits of Direct Marketing</a:t>
            </a:r>
          </a:p>
          <a:p>
            <a:pPr marL="342900" lvl="1" indent="-342900">
              <a:buClr>
                <a:srgbClr val="000066"/>
              </a:buClr>
              <a:buFont typeface="Wingdings" pitchFamily="2" charset="2"/>
              <a:buChar char="§"/>
            </a:pPr>
            <a:r>
              <a:rPr lang="en-US" sz="3200" dirty="0" smtClean="0"/>
              <a:t>Customer Databases and Direct Marketing</a:t>
            </a:r>
          </a:p>
          <a:p>
            <a:pPr marL="342900" lvl="1" indent="-342900">
              <a:buClr>
                <a:srgbClr val="000066"/>
              </a:buClr>
              <a:buFont typeface="Wingdings" pitchFamily="2" charset="2"/>
              <a:buChar char="§"/>
            </a:pPr>
            <a:r>
              <a:rPr lang="en-US" sz="3200" dirty="0" smtClean="0"/>
              <a:t>Forms of Direct Marketing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2" name="Oval 12"/>
          <p:cNvSpPr>
            <a:spLocks noChangeArrowheads="1"/>
          </p:cNvSpPr>
          <p:nvPr/>
        </p:nvSpPr>
        <p:spPr bwMode="auto">
          <a:xfrm>
            <a:off x="304800" y="2514600"/>
            <a:ext cx="2817813" cy="2741613"/>
          </a:xfrm>
          <a:prstGeom prst="ellipse">
            <a:avLst/>
          </a:prstGeom>
          <a:solidFill>
            <a:srgbClr val="C0C0C0"/>
          </a:solidFill>
          <a:ln w="38100">
            <a:solidFill>
              <a:srgbClr val="001C52"/>
            </a:solidFill>
            <a:round/>
            <a:headEnd/>
            <a:tailEnd/>
          </a:ln>
          <a:effectLst>
            <a:outerShdw dist="71842" dir="2700000" algn="ctr" rotWithShape="0">
              <a:srgbClr val="707070"/>
            </a:outerShdw>
          </a:effectLst>
        </p:spPr>
        <p:txBody>
          <a:bodyPr anchor="ctr"/>
          <a:lstStyle/>
          <a:p>
            <a:pPr>
              <a:spcBef>
                <a:spcPct val="20000"/>
              </a:spcBef>
              <a:defRPr/>
            </a:pPr>
            <a:r>
              <a:rPr lang="en-US" sz="2800" dirty="0">
                <a:latin typeface="Arial" charset="0"/>
              </a:rPr>
              <a:t>Advertising and Sales Promotion</a:t>
            </a:r>
          </a:p>
        </p:txBody>
      </p:sp>
      <p:sp>
        <p:nvSpPr>
          <p:cNvPr id="5123" name="AutoShape 3"/>
          <p:cNvSpPr>
            <a:spLocks noChangeArrowheads="1"/>
          </p:cNvSpPr>
          <p:nvPr/>
        </p:nvSpPr>
        <p:spPr bwMode="auto">
          <a:xfrm>
            <a:off x="-254000" y="203200"/>
            <a:ext cx="4292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15364" name="Rectangle 4"/>
          <p:cNvSpPr>
            <a:spLocks noGrp="1" noChangeArrowheads="1"/>
          </p:cNvSpPr>
          <p:nvPr>
            <p:ph type="title"/>
          </p:nvPr>
        </p:nvSpPr>
        <p:spPr>
          <a:xfrm>
            <a:off x="227013" y="239713"/>
            <a:ext cx="3735387" cy="635000"/>
          </a:xfrm>
        </p:spPr>
        <p:txBody>
          <a:bodyPr/>
          <a:lstStyle/>
          <a:p>
            <a:pPr eaLnBrk="1" hangingPunct="1"/>
            <a:r>
              <a:rPr lang="en-US" sz="3000" dirty="0" smtClean="0"/>
              <a:t>Lecture Perspective</a:t>
            </a:r>
          </a:p>
        </p:txBody>
      </p:sp>
      <p:sp>
        <p:nvSpPr>
          <p:cNvPr id="5126" name="Text Box 6"/>
          <p:cNvSpPr txBox="1">
            <a:spLocks noChangeArrowheads="1"/>
          </p:cNvSpPr>
          <p:nvPr/>
        </p:nvSpPr>
        <p:spPr bwMode="auto">
          <a:xfrm>
            <a:off x="914400" y="1339850"/>
            <a:ext cx="7315200" cy="946150"/>
          </a:xfrm>
          <a:prstGeom prst="rect">
            <a:avLst/>
          </a:prstGeom>
          <a:noFill/>
          <a:ln w="38100">
            <a:noFill/>
            <a:miter lim="800000"/>
            <a:headEnd/>
            <a:tailEnd/>
          </a:ln>
          <a:effectLst/>
        </p:spPr>
        <p:txBody>
          <a:bodyPr>
            <a:spAutoFit/>
          </a:bodyPr>
          <a:lstStyle/>
          <a:p>
            <a:pPr>
              <a:spcBef>
                <a:spcPct val="20000"/>
              </a:spcBef>
              <a:defRPr/>
            </a:pPr>
            <a:r>
              <a:rPr lang="en-US" sz="2800" b="1" dirty="0">
                <a:solidFill>
                  <a:srgbClr val="000066"/>
                </a:solidFill>
                <a:effectLst>
                  <a:outerShdw blurRad="38100" dist="38100" dir="2700000" algn="tl">
                    <a:srgbClr val="C0C0C0"/>
                  </a:outerShdw>
                </a:effectLst>
                <a:latin typeface="Arial" charset="0"/>
              </a:rPr>
              <a:t>A big advantage of Direct Marketing over Advertising and Sales Promotion:</a:t>
            </a:r>
          </a:p>
        </p:txBody>
      </p:sp>
      <p:grpSp>
        <p:nvGrpSpPr>
          <p:cNvPr id="2" name="Group 36"/>
          <p:cNvGrpSpPr>
            <a:grpSpLocks/>
          </p:cNvGrpSpPr>
          <p:nvPr/>
        </p:nvGrpSpPr>
        <p:grpSpPr bwMode="auto">
          <a:xfrm>
            <a:off x="2286000" y="3276600"/>
            <a:ext cx="6629400" cy="2743200"/>
            <a:chOff x="1440" y="2064"/>
            <a:chExt cx="4176" cy="1728"/>
          </a:xfrm>
        </p:grpSpPr>
        <p:sp>
          <p:nvSpPr>
            <p:cNvPr id="15367" name="AutoShape 21"/>
            <p:cNvSpPr>
              <a:spLocks noChangeArrowheads="1"/>
            </p:cNvSpPr>
            <p:nvPr/>
          </p:nvSpPr>
          <p:spPr bwMode="auto">
            <a:xfrm>
              <a:off x="2976" y="2832"/>
              <a:ext cx="528" cy="339"/>
            </a:xfrm>
            <a:prstGeom prst="rightArrow">
              <a:avLst>
                <a:gd name="adj1" fmla="val 50000"/>
                <a:gd name="adj2" fmla="val 38938"/>
              </a:avLst>
            </a:prstGeom>
            <a:solidFill>
              <a:srgbClr val="CC3300"/>
            </a:solidFill>
            <a:ln w="38100">
              <a:solidFill>
                <a:srgbClr val="630C21"/>
              </a:solidFill>
              <a:miter lim="800000"/>
              <a:headEnd/>
              <a:tailEnd/>
            </a:ln>
          </p:spPr>
          <p:txBody>
            <a:bodyPr wrap="none" anchor="ctr"/>
            <a:lstStyle/>
            <a:p>
              <a:endParaRPr lang="en-US"/>
            </a:p>
          </p:txBody>
        </p:sp>
        <p:sp>
          <p:nvSpPr>
            <p:cNvPr id="5133" name="Oval 13"/>
            <p:cNvSpPr>
              <a:spLocks noChangeArrowheads="1"/>
            </p:cNvSpPr>
            <p:nvPr/>
          </p:nvSpPr>
          <p:spPr bwMode="auto">
            <a:xfrm>
              <a:off x="1440" y="2064"/>
              <a:ext cx="1727" cy="1727"/>
            </a:xfrm>
            <a:prstGeom prst="ellipse">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Direct Marketing</a:t>
              </a:r>
            </a:p>
          </p:txBody>
        </p:sp>
        <p:sp>
          <p:nvSpPr>
            <p:cNvPr id="15369" name="AutoShape 35"/>
            <p:cNvSpPr>
              <a:spLocks noChangeArrowheads="1"/>
            </p:cNvSpPr>
            <p:nvPr/>
          </p:nvSpPr>
          <p:spPr bwMode="auto">
            <a:xfrm>
              <a:off x="3456" y="2160"/>
              <a:ext cx="2160" cy="1632"/>
            </a:xfrm>
            <a:prstGeom prst="irregularSeal1">
              <a:avLst/>
            </a:prstGeom>
            <a:solidFill>
              <a:srgbClr val="FFB610"/>
            </a:solidFill>
            <a:ln w="28575">
              <a:solidFill>
                <a:schemeClr val="tx1"/>
              </a:solidFill>
              <a:miter lim="800000"/>
              <a:headEnd/>
              <a:tailEnd/>
            </a:ln>
          </p:spPr>
          <p:txBody>
            <a:bodyPr wrap="none" anchor="ctr"/>
            <a:lstStyle/>
            <a:p>
              <a:r>
                <a:rPr lang="en-US" sz="2800" b="1" dirty="0">
                  <a:solidFill>
                    <a:srgbClr val="000066"/>
                  </a:solidFill>
                  <a:latin typeface="Arial" charset="0"/>
                </a:rPr>
                <a:t>Very</a:t>
              </a:r>
            </a:p>
            <a:p>
              <a:r>
                <a:rPr lang="en-US" sz="2800" b="1" dirty="0">
                  <a:solidFill>
                    <a:srgbClr val="000066"/>
                  </a:solidFill>
                  <a:latin typeface="Arial" charset="0"/>
                </a:rPr>
                <a:t>Interactive</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ChangeArrowheads="1"/>
          </p:cNvSpPr>
          <p:nvPr/>
        </p:nvSpPr>
        <p:spPr bwMode="auto">
          <a:xfrm>
            <a:off x="-25400" y="203200"/>
            <a:ext cx="3987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18435" name="Rectangle 3"/>
          <p:cNvSpPr>
            <a:spLocks noGrp="1" noChangeArrowheads="1"/>
          </p:cNvSpPr>
          <p:nvPr>
            <p:ph type="title"/>
          </p:nvPr>
        </p:nvSpPr>
        <p:spPr>
          <a:xfrm>
            <a:off x="228600" y="239713"/>
            <a:ext cx="3657600" cy="635000"/>
          </a:xfrm>
        </p:spPr>
        <p:txBody>
          <a:bodyPr/>
          <a:lstStyle/>
          <a:p>
            <a:pPr eaLnBrk="1" hangingPunct="1"/>
            <a:r>
              <a:rPr lang="en-US" sz="3200" b="1" dirty="0" smtClean="0">
                <a:solidFill>
                  <a:srgbClr val="000066"/>
                </a:solidFill>
              </a:rPr>
              <a:t>Direct Marketing</a:t>
            </a:r>
          </a:p>
        </p:txBody>
      </p:sp>
      <p:pic>
        <p:nvPicPr>
          <p:cNvPr id="18436" name="Picture 6" descr="dictionary"/>
          <p:cNvPicPr>
            <a:picLocks noChangeAspect="1" noChangeArrowheads="1"/>
          </p:cNvPicPr>
          <p:nvPr/>
        </p:nvPicPr>
        <p:blipFill>
          <a:blip r:embed="rId2"/>
          <a:srcRect/>
          <a:stretch>
            <a:fillRect/>
          </a:stretch>
        </p:blipFill>
        <p:spPr bwMode="auto">
          <a:xfrm>
            <a:off x="762000" y="1289050"/>
            <a:ext cx="7772400" cy="5340350"/>
          </a:xfrm>
          <a:prstGeom prst="rect">
            <a:avLst/>
          </a:prstGeom>
          <a:noFill/>
          <a:ln w="9525">
            <a:noFill/>
            <a:miter lim="800000"/>
            <a:headEnd/>
            <a:tailEnd/>
          </a:ln>
        </p:spPr>
      </p:pic>
      <p:pic>
        <p:nvPicPr>
          <p:cNvPr id="18437" name="Picture 7"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18438" name="Rectangle 8"/>
          <p:cNvSpPr>
            <a:spLocks noChangeArrowheads="1"/>
          </p:cNvSpPr>
          <p:nvPr/>
        </p:nvSpPr>
        <p:spPr bwMode="auto">
          <a:xfrm>
            <a:off x="1295400" y="1828800"/>
            <a:ext cx="5943600" cy="3387725"/>
          </a:xfrm>
          <a:prstGeom prst="rect">
            <a:avLst/>
          </a:prstGeom>
          <a:noFill/>
          <a:ln w="38100">
            <a:noFill/>
            <a:miter lim="800000"/>
            <a:headEnd/>
            <a:tailEnd/>
          </a:ln>
        </p:spPr>
        <p:txBody>
          <a:bodyPr>
            <a:spAutoFit/>
          </a:bodyPr>
          <a:lstStyle/>
          <a:p>
            <a:pPr algn="l">
              <a:spcBef>
                <a:spcPct val="20000"/>
              </a:spcBef>
            </a:pPr>
            <a:r>
              <a:rPr lang="en-US" sz="3600" b="1"/>
              <a:t>Direct marketing:</a:t>
            </a:r>
            <a:r>
              <a:rPr lang="en-US" sz="3600"/>
              <a:t> </a:t>
            </a:r>
            <a:br>
              <a:rPr lang="en-US" sz="3600"/>
            </a:br>
            <a:r>
              <a:rPr lang="en-US" sz="3600" i="1"/>
              <a:t>An interactive, database-driven messaging system that uses a range of media</a:t>
            </a:r>
            <a:r>
              <a:rPr lang="en-US" sz="3600"/>
              <a:t> </a:t>
            </a:r>
            <a:r>
              <a:rPr lang="en-US" sz="3600" i="1"/>
              <a:t>to motivate a response from customers and prospects</a:t>
            </a:r>
          </a:p>
        </p:txBody>
      </p:sp>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63" name="Oval 35"/>
          <p:cNvSpPr>
            <a:spLocks noChangeArrowheads="1"/>
          </p:cNvSpPr>
          <p:nvPr/>
        </p:nvSpPr>
        <p:spPr bwMode="auto">
          <a:xfrm>
            <a:off x="685800" y="26670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spcBef>
                <a:spcPct val="20000"/>
              </a:spcBef>
              <a:defRPr/>
            </a:pPr>
            <a:r>
              <a:rPr lang="en-US" sz="2800" b="1">
                <a:latin typeface="Arial" charset="0"/>
              </a:rPr>
              <a:t>Direct</a:t>
            </a:r>
            <a:br>
              <a:rPr lang="en-US" sz="2800" b="1">
                <a:latin typeface="Arial" charset="0"/>
              </a:rPr>
            </a:br>
            <a:r>
              <a:rPr lang="en-US" sz="2800" b="1">
                <a:latin typeface="Arial" charset="0"/>
              </a:rPr>
              <a:t>Marketing</a:t>
            </a:r>
          </a:p>
        </p:txBody>
      </p:sp>
      <p:grpSp>
        <p:nvGrpSpPr>
          <p:cNvPr id="2" name="Group 45"/>
          <p:cNvGrpSpPr>
            <a:grpSpLocks/>
          </p:cNvGrpSpPr>
          <p:nvPr/>
        </p:nvGrpSpPr>
        <p:grpSpPr bwMode="auto">
          <a:xfrm>
            <a:off x="2914650" y="1447800"/>
            <a:ext cx="5695950" cy="2324100"/>
            <a:chOff x="1836" y="912"/>
            <a:chExt cx="3588" cy="1464"/>
          </a:xfrm>
        </p:grpSpPr>
        <p:sp>
          <p:nvSpPr>
            <p:cNvPr id="22566" name="AutoShape 38"/>
            <p:cNvSpPr>
              <a:spLocks noChangeArrowheads="1"/>
            </p:cNvSpPr>
            <p:nvPr/>
          </p:nvSpPr>
          <p:spPr bwMode="auto">
            <a:xfrm>
              <a:off x="2304" y="912"/>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a:latin typeface="Arial" charset="0"/>
                </a:rPr>
                <a:t>2/3 of Americans </a:t>
              </a:r>
              <a:br>
                <a:rPr lang="en-US">
                  <a:latin typeface="Arial" charset="0"/>
                </a:rPr>
              </a:br>
              <a:r>
                <a:rPr lang="en-US">
                  <a:latin typeface="Arial" charset="0"/>
                </a:rPr>
                <a:t>Respond Every Year</a:t>
              </a:r>
            </a:p>
          </p:txBody>
        </p:sp>
        <p:cxnSp>
          <p:nvCxnSpPr>
            <p:cNvPr id="19471" name="AutoShape 39"/>
            <p:cNvCxnSpPr>
              <a:cxnSpLocks noChangeShapeType="1"/>
              <a:stCxn id="22563" idx="6"/>
              <a:endCxn id="22566" idx="1"/>
            </p:cNvCxnSpPr>
            <p:nvPr/>
          </p:nvCxnSpPr>
          <p:spPr bwMode="auto">
            <a:xfrm flipV="1">
              <a:off x="1836" y="1272"/>
              <a:ext cx="456" cy="1104"/>
            </a:xfrm>
            <a:prstGeom prst="straightConnector1">
              <a:avLst/>
            </a:prstGeom>
            <a:noFill/>
            <a:ln w="28575">
              <a:solidFill>
                <a:schemeClr val="tx1"/>
              </a:solidFill>
              <a:round/>
              <a:headEnd/>
              <a:tailEnd/>
            </a:ln>
          </p:spPr>
        </p:cxnSp>
      </p:grpSp>
      <p:grpSp>
        <p:nvGrpSpPr>
          <p:cNvPr id="3" name="Group 46"/>
          <p:cNvGrpSpPr>
            <a:grpSpLocks/>
          </p:cNvGrpSpPr>
          <p:nvPr/>
        </p:nvGrpSpPr>
        <p:grpSpPr bwMode="auto">
          <a:xfrm>
            <a:off x="2914650" y="3200400"/>
            <a:ext cx="5695950" cy="1143000"/>
            <a:chOff x="1836" y="2016"/>
            <a:chExt cx="3588" cy="720"/>
          </a:xfrm>
        </p:grpSpPr>
        <p:sp>
          <p:nvSpPr>
            <p:cNvPr id="22565" name="AutoShape 37"/>
            <p:cNvSpPr>
              <a:spLocks noChangeArrowheads="1"/>
            </p:cNvSpPr>
            <p:nvPr/>
          </p:nvSpPr>
          <p:spPr bwMode="auto">
            <a:xfrm>
              <a:off x="2304" y="2016"/>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a:latin typeface="Arial" charset="0"/>
                </a:rPr>
                <a:t>4 Primary Media: Mail, Telephone, Email, Infomercials</a:t>
              </a:r>
            </a:p>
          </p:txBody>
        </p:sp>
        <p:cxnSp>
          <p:nvCxnSpPr>
            <p:cNvPr id="19469" name="AutoShape 40"/>
            <p:cNvCxnSpPr>
              <a:cxnSpLocks noChangeShapeType="1"/>
              <a:stCxn id="22563" idx="6"/>
              <a:endCxn id="22565" idx="1"/>
            </p:cNvCxnSpPr>
            <p:nvPr/>
          </p:nvCxnSpPr>
          <p:spPr bwMode="auto">
            <a:xfrm>
              <a:off x="1836" y="2376"/>
              <a:ext cx="456" cy="0"/>
            </a:xfrm>
            <a:prstGeom prst="straightConnector1">
              <a:avLst/>
            </a:prstGeom>
            <a:noFill/>
            <a:ln w="28575">
              <a:solidFill>
                <a:schemeClr val="tx1"/>
              </a:solidFill>
              <a:round/>
              <a:headEnd/>
              <a:tailEnd/>
            </a:ln>
          </p:spPr>
        </p:cxnSp>
      </p:grpSp>
      <p:grpSp>
        <p:nvGrpSpPr>
          <p:cNvPr id="4" name="Group 47"/>
          <p:cNvGrpSpPr>
            <a:grpSpLocks/>
          </p:cNvGrpSpPr>
          <p:nvPr/>
        </p:nvGrpSpPr>
        <p:grpSpPr bwMode="auto">
          <a:xfrm>
            <a:off x="2914650" y="3771900"/>
            <a:ext cx="5695950" cy="2324100"/>
            <a:chOff x="1836" y="2376"/>
            <a:chExt cx="3588" cy="1464"/>
          </a:xfrm>
        </p:grpSpPr>
        <p:sp>
          <p:nvSpPr>
            <p:cNvPr id="22564" name="AutoShape 36"/>
            <p:cNvSpPr>
              <a:spLocks noChangeArrowheads="1"/>
            </p:cNvSpPr>
            <p:nvPr/>
          </p:nvSpPr>
          <p:spPr bwMode="auto">
            <a:xfrm>
              <a:off x="2304" y="3120"/>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a:latin typeface="Arial" charset="0"/>
                </a:rPr>
                <a:t>Also Known As Direct Response: Because It Is Two-way in Nature</a:t>
              </a:r>
            </a:p>
          </p:txBody>
        </p:sp>
        <p:cxnSp>
          <p:nvCxnSpPr>
            <p:cNvPr id="19467" name="AutoShape 41"/>
            <p:cNvCxnSpPr>
              <a:cxnSpLocks noChangeShapeType="1"/>
              <a:stCxn id="22563" idx="6"/>
              <a:endCxn id="22564" idx="1"/>
            </p:cNvCxnSpPr>
            <p:nvPr/>
          </p:nvCxnSpPr>
          <p:spPr bwMode="auto">
            <a:xfrm>
              <a:off x="1836" y="2376"/>
              <a:ext cx="456" cy="1104"/>
            </a:xfrm>
            <a:prstGeom prst="straightConnector1">
              <a:avLst/>
            </a:prstGeom>
            <a:noFill/>
            <a:ln w="28575">
              <a:solidFill>
                <a:schemeClr val="tx1"/>
              </a:solidFill>
              <a:round/>
              <a:headEnd/>
              <a:tailEnd/>
            </a:ln>
          </p:spPr>
        </p:cxnSp>
      </p:grpSp>
      <p:sp>
        <p:nvSpPr>
          <p:cNvPr id="22571" name="AutoShape 43"/>
          <p:cNvSpPr>
            <a:spLocks noChangeArrowheads="1"/>
          </p:cNvSpPr>
          <p:nvPr/>
        </p:nvSpPr>
        <p:spPr bwMode="auto">
          <a:xfrm>
            <a:off x="3657600" y="32004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a:latin typeface="Arial" charset="0"/>
              </a:rPr>
              <a:t>4 Primary Media: Mail, Telephone, Email, Infomercials</a:t>
            </a:r>
          </a:p>
        </p:txBody>
      </p:sp>
      <p:sp>
        <p:nvSpPr>
          <p:cNvPr id="22572" name="AutoShape 44"/>
          <p:cNvSpPr>
            <a:spLocks noChangeArrowheads="1"/>
          </p:cNvSpPr>
          <p:nvPr/>
        </p:nvSpPr>
        <p:spPr bwMode="auto">
          <a:xfrm>
            <a:off x="3657600" y="14478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a:latin typeface="Arial" charset="0"/>
              </a:rPr>
              <a:t>2/3 of Americans </a:t>
            </a:r>
            <a:br>
              <a:rPr lang="en-US">
                <a:latin typeface="Arial" charset="0"/>
              </a:rPr>
            </a:br>
            <a:r>
              <a:rPr lang="en-US">
                <a:latin typeface="Arial" charset="0"/>
              </a:rPr>
              <a:t>Respond Every Year</a:t>
            </a:r>
          </a:p>
        </p:txBody>
      </p:sp>
      <p:sp>
        <p:nvSpPr>
          <p:cNvPr id="22530" name="AutoShape 2"/>
          <p:cNvSpPr>
            <a:spLocks noChangeArrowheads="1"/>
          </p:cNvSpPr>
          <p:nvPr/>
        </p:nvSpPr>
        <p:spPr bwMode="auto">
          <a:xfrm>
            <a:off x="0" y="203200"/>
            <a:ext cx="3835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19465" name="Rectangle 3"/>
          <p:cNvSpPr>
            <a:spLocks noGrp="1" noChangeArrowheads="1"/>
          </p:cNvSpPr>
          <p:nvPr>
            <p:ph type="title"/>
          </p:nvPr>
        </p:nvSpPr>
        <p:spPr>
          <a:xfrm>
            <a:off x="228600" y="239713"/>
            <a:ext cx="3200400" cy="635000"/>
          </a:xfrm>
        </p:spPr>
        <p:txBody>
          <a:bodyPr>
            <a:normAutofit fontScale="90000"/>
          </a:bodyPr>
          <a:lstStyle/>
          <a:p>
            <a:pPr eaLnBrk="1" hangingPunct="1"/>
            <a:r>
              <a:rPr lang="en-US" sz="3200" b="1" dirty="0" smtClean="0">
                <a:solidFill>
                  <a:srgbClr val="000066"/>
                </a:solidFill>
              </a:rPr>
              <a:t>Direct Marketing</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22572"/>
                                        </p:tgtEl>
                                        <p:attrNameLst>
                                          <p:attrName>style.visibility</p:attrName>
                                        </p:attrNameLst>
                                      </p:cBhvr>
                                      <p:to>
                                        <p:strVal val="visible"/>
                                      </p:to>
                                    </p:se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22571"/>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71" grpId="0" animBg="1" autoUpdateAnimBg="0"/>
      <p:bldP spid="2257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b="1" dirty="0" smtClean="0">
                <a:solidFill>
                  <a:srgbClr val="000066"/>
                </a:solidFill>
              </a:rPr>
              <a:t>The New Direct Marketing Model</a:t>
            </a:r>
          </a:p>
        </p:txBody>
      </p:sp>
      <p:sp>
        <p:nvSpPr>
          <p:cNvPr id="18435" name="Rectangle 3"/>
          <p:cNvSpPr>
            <a:spLocks noGrp="1" noChangeArrowheads="1"/>
          </p:cNvSpPr>
          <p:nvPr>
            <p:ph idx="1"/>
          </p:nvPr>
        </p:nvSpPr>
        <p:spPr>
          <a:xfrm>
            <a:off x="762000" y="1752600"/>
            <a:ext cx="4724400" cy="4114800"/>
          </a:xfrm>
        </p:spPr>
        <p:txBody>
          <a:bodyPr>
            <a:normAutofit/>
          </a:bodyPr>
          <a:lstStyle/>
          <a:p>
            <a:pPr>
              <a:buFontTx/>
              <a:buNone/>
            </a:pPr>
            <a:r>
              <a:rPr lang="en-US" b="1" dirty="0" smtClean="0">
                <a:latin typeface="+mj-lt"/>
              </a:rPr>
              <a:t>Direct marketing </a:t>
            </a:r>
            <a:endParaRPr lang="en-US" dirty="0" smtClean="0">
              <a:latin typeface="+mj-lt"/>
            </a:endParaRPr>
          </a:p>
          <a:p>
            <a:pPr>
              <a:buClr>
                <a:srgbClr val="000066"/>
              </a:buClr>
              <a:buFont typeface="Wingdings" pitchFamily="2" charset="2"/>
              <a:buChar char="§"/>
            </a:pPr>
            <a:r>
              <a:rPr lang="en-US" dirty="0" smtClean="0">
                <a:latin typeface="+mj-lt"/>
              </a:rPr>
              <a:t>A marketing channel without intermediaries</a:t>
            </a:r>
          </a:p>
          <a:p>
            <a:pPr>
              <a:buClr>
                <a:srgbClr val="000066"/>
              </a:buClr>
              <a:buFont typeface="Wingdings" pitchFamily="2" charset="2"/>
              <a:buChar char="§"/>
            </a:pPr>
            <a:r>
              <a:rPr lang="en-US" dirty="0" smtClean="0">
                <a:latin typeface="+mj-lt"/>
              </a:rPr>
              <a:t>An element of the promotion mix</a:t>
            </a:r>
          </a:p>
          <a:p>
            <a:pPr>
              <a:buClr>
                <a:srgbClr val="000066"/>
              </a:buClr>
              <a:buFont typeface="Wingdings" pitchFamily="2" charset="2"/>
              <a:buChar char="§"/>
            </a:pPr>
            <a:r>
              <a:rPr lang="en-US" dirty="0" smtClean="0">
                <a:latin typeface="+mj-lt"/>
              </a:rPr>
              <a:t>Fastest-growing form of marketing</a:t>
            </a:r>
          </a:p>
        </p:txBody>
      </p:sp>
      <p:pic>
        <p:nvPicPr>
          <p:cNvPr id="18437" name="Picture 4" descr="ph17_03.jpg"/>
          <p:cNvPicPr>
            <a:picLocks noChangeAspect="1"/>
          </p:cNvPicPr>
          <p:nvPr/>
        </p:nvPicPr>
        <p:blipFill>
          <a:blip r:embed="rId3" cstate="print"/>
          <a:srcRect r="50000"/>
          <a:stretch>
            <a:fillRect/>
          </a:stretch>
        </p:blipFill>
        <p:spPr bwMode="auto">
          <a:xfrm>
            <a:off x="5715000" y="1676400"/>
            <a:ext cx="2895600" cy="388010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checkerboard(across)">
                                      <p:cBhvr>
                                        <p:cTn id="22"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en-US" b="1" dirty="0" smtClean="0">
                <a:solidFill>
                  <a:srgbClr val="000066"/>
                </a:solidFill>
              </a:rPr>
              <a:t>Growth and Benefits of Direct Marketing</a:t>
            </a:r>
          </a:p>
        </p:txBody>
      </p:sp>
      <p:sp>
        <p:nvSpPr>
          <p:cNvPr id="20483" name="Rectangle 3"/>
          <p:cNvSpPr>
            <a:spLocks noGrp="1" noChangeArrowheads="1"/>
          </p:cNvSpPr>
          <p:nvPr>
            <p:ph idx="1"/>
          </p:nvPr>
        </p:nvSpPr>
        <p:spPr>
          <a:xfrm>
            <a:off x="685800" y="2286000"/>
            <a:ext cx="7772400" cy="4114800"/>
          </a:xfrm>
        </p:spPr>
        <p:txBody>
          <a:bodyPr>
            <a:normAutofit/>
          </a:bodyPr>
          <a:lstStyle/>
          <a:p>
            <a:pPr>
              <a:buClr>
                <a:srgbClr val="000066"/>
              </a:buClr>
              <a:buFont typeface="Wingdings" pitchFamily="2" charset="2"/>
              <a:buChar char="§"/>
            </a:pPr>
            <a:r>
              <a:rPr lang="en-US" dirty="0" smtClean="0">
                <a:latin typeface="+mj-lt"/>
              </a:rPr>
              <a:t>Convenience</a:t>
            </a:r>
          </a:p>
          <a:p>
            <a:pPr>
              <a:buClr>
                <a:srgbClr val="000066"/>
              </a:buClr>
              <a:buFont typeface="Wingdings" pitchFamily="2" charset="2"/>
              <a:buChar char="§"/>
            </a:pPr>
            <a:r>
              <a:rPr lang="en-US" dirty="0" smtClean="0">
                <a:latin typeface="+mj-lt"/>
              </a:rPr>
              <a:t>Ready access to many products</a:t>
            </a:r>
          </a:p>
          <a:p>
            <a:pPr>
              <a:buClr>
                <a:srgbClr val="000066"/>
              </a:buClr>
              <a:buFont typeface="Wingdings" pitchFamily="2" charset="2"/>
              <a:buChar char="§"/>
            </a:pPr>
            <a:r>
              <a:rPr lang="en-US" dirty="0" smtClean="0">
                <a:latin typeface="+mj-lt"/>
              </a:rPr>
              <a:t>Access to comparative information about companies, products, and competitors</a:t>
            </a:r>
          </a:p>
          <a:p>
            <a:pPr>
              <a:buClr>
                <a:srgbClr val="000066"/>
              </a:buClr>
              <a:buFont typeface="Wingdings" pitchFamily="2" charset="2"/>
              <a:buChar char="§"/>
            </a:pPr>
            <a:r>
              <a:rPr lang="en-US" dirty="0" smtClean="0">
                <a:latin typeface="+mj-lt"/>
              </a:rPr>
              <a:t>Interactive and immediate</a:t>
            </a:r>
          </a:p>
        </p:txBody>
      </p:sp>
      <p:sp>
        <p:nvSpPr>
          <p:cNvPr id="20484" name="Text Placeholder 14"/>
          <p:cNvSpPr>
            <a:spLocks noGrp="1"/>
          </p:cNvSpPr>
          <p:nvPr>
            <p:ph type="body" sz="quarter" idx="13"/>
          </p:nvPr>
        </p:nvSpPr>
        <p:spPr>
          <a:xfrm>
            <a:off x="914400" y="1371600"/>
            <a:ext cx="7162800" cy="838200"/>
          </a:xfrm>
        </p:spPr>
        <p:txBody>
          <a:bodyPr>
            <a:normAutofit/>
          </a:bodyPr>
          <a:lstStyle/>
          <a:p>
            <a:r>
              <a:rPr lang="en-US" sz="3200" dirty="0" smtClean="0">
                <a:latin typeface="Calibri" pitchFamily="-65" charset="0"/>
              </a:rPr>
              <a:t>Benefits to Buyers</a:t>
            </a:r>
          </a:p>
          <a:p>
            <a:endParaRPr lang="en-US"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checkerboard(across)">
                                      <p:cBhvr>
                                        <p:cTn id="12" dur="500"/>
                                        <p:tgtEl>
                                          <p:spTgt spid="20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checkerboard(across)">
                                      <p:cBhvr>
                                        <p:cTn id="17" dur="500"/>
                                        <p:tgtEl>
                                          <p:spTgt spid="20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checkerboard(across)">
                                      <p:cBhvr>
                                        <p:cTn id="22" dur="500"/>
                                        <p:tgtEl>
                                          <p:spTgt spid="204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b="1" dirty="0" smtClean="0">
                <a:solidFill>
                  <a:srgbClr val="000066"/>
                </a:solidFill>
              </a:rPr>
              <a:t>Growth and Benefits of Direct Marketing</a:t>
            </a:r>
          </a:p>
        </p:txBody>
      </p:sp>
      <p:sp>
        <p:nvSpPr>
          <p:cNvPr id="22531" name="Rectangle 3"/>
          <p:cNvSpPr>
            <a:spLocks noGrp="1" noChangeArrowheads="1"/>
          </p:cNvSpPr>
          <p:nvPr>
            <p:ph idx="1"/>
          </p:nvPr>
        </p:nvSpPr>
        <p:spPr>
          <a:xfrm>
            <a:off x="609600" y="1981200"/>
            <a:ext cx="7848600" cy="3657600"/>
          </a:xfrm>
        </p:spPr>
        <p:txBody>
          <a:bodyPr>
            <a:noAutofit/>
          </a:bodyPr>
          <a:lstStyle/>
          <a:p>
            <a:endParaRPr lang="en-US" dirty="0" smtClean="0">
              <a:latin typeface="+mj-lt"/>
            </a:endParaRPr>
          </a:p>
          <a:p>
            <a:pPr>
              <a:buClr>
                <a:srgbClr val="000066"/>
              </a:buClr>
              <a:buFont typeface="Wingdings" pitchFamily="2" charset="2"/>
              <a:buChar char="§"/>
            </a:pPr>
            <a:r>
              <a:rPr lang="en-US" dirty="0" smtClean="0">
                <a:latin typeface="+mj-lt"/>
              </a:rPr>
              <a:t>Tool to build customer relationships</a:t>
            </a:r>
          </a:p>
          <a:p>
            <a:pPr>
              <a:buClr>
                <a:srgbClr val="000066"/>
              </a:buClr>
              <a:buFont typeface="Wingdings" pitchFamily="2" charset="2"/>
              <a:buChar char="§"/>
            </a:pPr>
            <a:r>
              <a:rPr lang="en-US" dirty="0" smtClean="0">
                <a:latin typeface="+mj-lt"/>
              </a:rPr>
              <a:t>Low-cost, efficient, fast alternative to reach markets</a:t>
            </a:r>
          </a:p>
          <a:p>
            <a:pPr>
              <a:buClr>
                <a:srgbClr val="000066"/>
              </a:buClr>
              <a:buFont typeface="Wingdings" pitchFamily="2" charset="2"/>
              <a:buChar char="§"/>
            </a:pPr>
            <a:r>
              <a:rPr lang="en-US" dirty="0" smtClean="0">
                <a:latin typeface="+mj-lt"/>
              </a:rPr>
              <a:t>Flexible</a:t>
            </a:r>
          </a:p>
          <a:p>
            <a:pPr>
              <a:buClr>
                <a:srgbClr val="000066"/>
              </a:buClr>
              <a:buFont typeface="Wingdings" pitchFamily="2" charset="2"/>
              <a:buChar char="§"/>
            </a:pPr>
            <a:r>
              <a:rPr lang="en-US" dirty="0" smtClean="0">
                <a:latin typeface="+mj-lt"/>
              </a:rPr>
              <a:t>Access to buyers not reachable through other channels</a:t>
            </a:r>
          </a:p>
        </p:txBody>
      </p:sp>
      <p:sp>
        <p:nvSpPr>
          <p:cNvPr id="22532" name="Text Placeholder 16"/>
          <p:cNvSpPr>
            <a:spLocks noGrp="1"/>
          </p:cNvSpPr>
          <p:nvPr>
            <p:ph type="body" sz="quarter" idx="13"/>
          </p:nvPr>
        </p:nvSpPr>
        <p:spPr>
          <a:xfrm>
            <a:off x="914400" y="1600200"/>
            <a:ext cx="7162800" cy="838200"/>
          </a:xfrm>
        </p:spPr>
        <p:txBody>
          <a:bodyPr>
            <a:normAutofit/>
          </a:bodyPr>
          <a:lstStyle/>
          <a:p>
            <a:r>
              <a:rPr lang="en-US" dirty="0" smtClean="0">
                <a:latin typeface="Calibri" pitchFamily="-65" charset="0"/>
              </a:rPr>
              <a:t>Benefits to Sellers</a:t>
            </a:r>
          </a:p>
          <a:p>
            <a:endParaRPr lang="en-US"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7" dur="500"/>
                                        <p:tgtEl>
                                          <p:spTgt spid="2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12" dur="500"/>
                                        <p:tgtEl>
                                          <p:spTgt spid="22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17" dur="500"/>
                                        <p:tgtEl>
                                          <p:spTgt spid="2253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2531">
                                            <p:txEl>
                                              <p:pRg st="4" end="4"/>
                                            </p:txEl>
                                          </p:spTgt>
                                        </p:tgtEl>
                                        <p:attrNameLst>
                                          <p:attrName>style.visibility</p:attrName>
                                        </p:attrNameLst>
                                      </p:cBhvr>
                                      <p:to>
                                        <p:strVal val="visible"/>
                                      </p:to>
                                    </p:set>
                                    <p:animEffect transition="in" filter="checkerboard(across)">
                                      <p:cBhvr>
                                        <p:cTn id="22"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b="1" dirty="0" smtClean="0">
                <a:solidFill>
                  <a:srgbClr val="000066"/>
                </a:solidFill>
              </a:rPr>
              <a:t>Customer Databases and Direct Marketing</a:t>
            </a:r>
          </a:p>
        </p:txBody>
      </p:sp>
      <p:sp>
        <p:nvSpPr>
          <p:cNvPr id="24579" name="Rectangle 3"/>
          <p:cNvSpPr>
            <a:spLocks noGrp="1" noChangeArrowheads="1"/>
          </p:cNvSpPr>
          <p:nvPr>
            <p:ph idx="1"/>
          </p:nvPr>
        </p:nvSpPr>
        <p:spPr>
          <a:xfrm>
            <a:off x="1143000" y="1981200"/>
            <a:ext cx="4876800" cy="4114800"/>
          </a:xfrm>
        </p:spPr>
        <p:txBody>
          <a:bodyPr>
            <a:noAutofit/>
          </a:bodyPr>
          <a:lstStyle/>
          <a:p>
            <a:pPr>
              <a:buFontTx/>
              <a:buNone/>
            </a:pPr>
            <a:r>
              <a:rPr lang="en-US" b="1" dirty="0" smtClean="0">
                <a:latin typeface="+mj-lt"/>
              </a:rPr>
              <a:t>Customer database </a:t>
            </a:r>
            <a:r>
              <a:rPr lang="en-US" dirty="0" smtClean="0">
                <a:latin typeface="+mj-lt"/>
              </a:rPr>
              <a:t>is an organized collection of comprehensive data about individual customers or prospects, including geographic, demographic, psychographic, and behavioral data</a:t>
            </a:r>
          </a:p>
        </p:txBody>
      </p:sp>
      <p:sp>
        <p:nvSpPr>
          <p:cNvPr id="24580" name="Text Placeholder 14"/>
          <p:cNvSpPr>
            <a:spLocks noGrp="1"/>
          </p:cNvSpPr>
          <p:nvPr>
            <p:ph type="body" sz="quarter" idx="13"/>
          </p:nvPr>
        </p:nvSpPr>
        <p:spPr>
          <a:xfrm>
            <a:off x="914400" y="1371600"/>
            <a:ext cx="7162800" cy="609600"/>
          </a:xfrm>
        </p:spPr>
        <p:txBody>
          <a:bodyPr>
            <a:normAutofit/>
          </a:bodyPr>
          <a:lstStyle/>
          <a:p>
            <a:r>
              <a:rPr lang="en-US" sz="3200" dirty="0" smtClean="0">
                <a:latin typeface="Calibri" pitchFamily="-65" charset="0"/>
              </a:rPr>
              <a:t>Customer Database</a:t>
            </a:r>
          </a:p>
          <a:p>
            <a:endParaRPr lang="en-US" sz="3200" dirty="0" smtClean="0">
              <a:latin typeface="Calibri" pitchFamily="-65" charset="0"/>
            </a:endParaRPr>
          </a:p>
        </p:txBody>
      </p:sp>
      <p:pic>
        <p:nvPicPr>
          <p:cNvPr id="24581" name="Picture 4" descr="ph17_05.jpg"/>
          <p:cNvPicPr>
            <a:picLocks noChangeAspect="1"/>
          </p:cNvPicPr>
          <p:nvPr/>
        </p:nvPicPr>
        <p:blipFill>
          <a:blip r:embed="rId3" cstate="print"/>
          <a:srcRect/>
          <a:stretch>
            <a:fillRect/>
          </a:stretch>
        </p:blipFill>
        <p:spPr bwMode="auto">
          <a:xfrm>
            <a:off x="6019800" y="2743200"/>
            <a:ext cx="2514600" cy="167535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checkerboard(across)">
                                      <p:cBhvr>
                                        <p:cTn id="7" dur="500"/>
                                        <p:tgtEl>
                                          <p:spTgt spid="2457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4581"/>
                                        </p:tgtEl>
                                        <p:attrNameLst>
                                          <p:attrName>style.visibility</p:attrName>
                                        </p:attrNameLst>
                                      </p:cBhvr>
                                      <p:to>
                                        <p:strVal val="visible"/>
                                      </p:to>
                                    </p:set>
                                    <p:animEffect transition="in" filter="checkerboard(across)">
                                      <p:cBhvr>
                                        <p:cTn id="10"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graphicFrame>
        <p:nvGraphicFramePr>
          <p:cNvPr id="16" name="Content Placeholder 15"/>
          <p:cNvGraphicFramePr>
            <a:graphicFrameLocks noGrp="1"/>
          </p:cNvGraphicFramePr>
          <p:nvPr>
            <p:ph idx="1"/>
            <p:extLst>
              <p:ext uri="{D42A27DB-BD31-4B8C-83A1-F6EECF244321}">
                <p14:modId xmlns="" xmlns:p14="http://schemas.microsoft.com/office/powerpoint/2010/main" val="3241571412"/>
              </p:ext>
            </p:extLst>
          </p:nvPr>
        </p:nvGraphicFramePr>
        <p:xfrm>
          <a:off x="1676400" y="1371600"/>
          <a:ext cx="5791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
        <p:nvSpPr>
          <p:cNvPr id="28675" name="Rectangle 3"/>
          <p:cNvSpPr>
            <a:spLocks noGrp="1" noChangeArrowheads="1"/>
          </p:cNvSpPr>
          <p:nvPr>
            <p:ph idx="1"/>
          </p:nvPr>
        </p:nvSpPr>
        <p:spPr>
          <a:xfrm>
            <a:off x="1371600" y="1752600"/>
            <a:ext cx="7086600" cy="3810000"/>
          </a:xfrm>
        </p:spPr>
        <p:txBody>
          <a:bodyPr>
            <a:noAutofit/>
          </a:bodyPr>
          <a:lstStyle/>
          <a:p>
            <a:pPr>
              <a:buClr>
                <a:srgbClr val="000066"/>
              </a:buClr>
              <a:buFont typeface="Wingdings" pitchFamily="2" charset="2"/>
              <a:buChar char="§"/>
            </a:pPr>
            <a:r>
              <a:rPr lang="en-US" b="1" dirty="0" smtClean="0">
                <a:latin typeface="+mj-lt"/>
              </a:rPr>
              <a:t>Direct-mail marketing </a:t>
            </a:r>
            <a:r>
              <a:rPr lang="en-US" dirty="0" smtClean="0">
                <a:latin typeface="+mj-lt"/>
              </a:rPr>
              <a:t>involves an offer, announcement, reminder, or other item to a person at a particular address</a:t>
            </a:r>
          </a:p>
          <a:p>
            <a:pPr>
              <a:buClr>
                <a:srgbClr val="000066"/>
              </a:buClr>
              <a:buFont typeface="Wingdings" pitchFamily="2" charset="2"/>
              <a:buChar char="§"/>
            </a:pPr>
            <a:r>
              <a:rPr lang="en-US" dirty="0" smtClean="0">
                <a:latin typeface="+mj-lt"/>
              </a:rPr>
              <a:t>Personalized</a:t>
            </a:r>
          </a:p>
          <a:p>
            <a:pPr>
              <a:buClr>
                <a:srgbClr val="000066"/>
              </a:buClr>
              <a:buFont typeface="Wingdings" pitchFamily="2" charset="2"/>
              <a:buChar char="§"/>
            </a:pPr>
            <a:r>
              <a:rPr lang="en-US" dirty="0" smtClean="0">
                <a:latin typeface="+mj-lt"/>
              </a:rPr>
              <a:t>Easy-to-measure results</a:t>
            </a:r>
          </a:p>
          <a:p>
            <a:pPr>
              <a:buClr>
                <a:srgbClr val="000066"/>
              </a:buClr>
              <a:buFont typeface="Wingdings" pitchFamily="2" charset="2"/>
              <a:buChar char="§"/>
            </a:pPr>
            <a:r>
              <a:rPr lang="en-US" dirty="0" smtClean="0">
                <a:latin typeface="+mj-lt"/>
              </a:rPr>
              <a:t>Costs more than mass media </a:t>
            </a:r>
          </a:p>
          <a:p>
            <a:pPr>
              <a:buClr>
                <a:srgbClr val="000066"/>
              </a:buClr>
              <a:buFont typeface="Wingdings" pitchFamily="2" charset="2"/>
              <a:buChar char="§"/>
            </a:pPr>
            <a:r>
              <a:rPr lang="en-US" dirty="0" smtClean="0">
                <a:latin typeface="+mj-lt"/>
              </a:rPr>
              <a:t>Provides better results than mass media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checkerboard(across)">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checkerboard(across)">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checkerboard(across)">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checkerboard(across)">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checkerboard(across)">
                                      <p:cBhvr>
                                        <p:cTn id="27"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14400" y="304800"/>
            <a:ext cx="7543800" cy="1143000"/>
          </a:xfrm>
        </p:spPr>
        <p:txBody>
          <a:bodyPr>
            <a:normAutofit/>
          </a:bodyPr>
          <a:lstStyle/>
          <a:p>
            <a:r>
              <a:rPr lang="en-US" sz="4000" b="1" dirty="0" smtClean="0">
                <a:solidFill>
                  <a:srgbClr val="000066"/>
                </a:solidFill>
              </a:rPr>
              <a:t>Forms of Direct Marketing</a:t>
            </a:r>
          </a:p>
        </p:txBody>
      </p:sp>
      <p:graphicFrame>
        <p:nvGraphicFramePr>
          <p:cNvPr id="15" name="Content Placeholder 14"/>
          <p:cNvGraphicFramePr>
            <a:graphicFrameLocks noGrp="1"/>
          </p:cNvGraphicFramePr>
          <p:nvPr>
            <p:ph sz="half" idx="1"/>
          </p:nvPr>
        </p:nvGraphicFramePr>
        <p:xfrm>
          <a:off x="1295400" y="2667000"/>
          <a:ext cx="67818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4" name="Text Box 8"/>
          <p:cNvSpPr txBox="1">
            <a:spLocks noChangeArrowheads="1"/>
          </p:cNvSpPr>
          <p:nvPr/>
        </p:nvSpPr>
        <p:spPr bwMode="auto">
          <a:xfrm>
            <a:off x="762000" y="1447800"/>
            <a:ext cx="7848600" cy="1286506"/>
          </a:xfrm>
          <a:prstGeom prst="rect">
            <a:avLst/>
          </a:prstGeom>
          <a:noFill/>
          <a:ln w="9525">
            <a:noFill/>
            <a:miter lim="800000"/>
            <a:headEnd/>
            <a:tailEnd/>
          </a:ln>
        </p:spPr>
        <p:txBody>
          <a:bodyPr wrap="square">
            <a:spAutoFit/>
          </a:bodyPr>
          <a:lstStyle/>
          <a:p>
            <a:pPr algn="ctr">
              <a:lnSpc>
                <a:spcPct val="90000"/>
              </a:lnSpc>
              <a:spcBef>
                <a:spcPct val="20000"/>
              </a:spcBef>
              <a:buClr>
                <a:schemeClr val="folHlink"/>
              </a:buClr>
              <a:buSzPct val="55000"/>
            </a:pPr>
            <a:r>
              <a:rPr lang="en-US" sz="3200" b="1" dirty="0"/>
              <a:t>Catalog direct marketing</a:t>
            </a:r>
            <a:r>
              <a:rPr lang="en-US" sz="3200" dirty="0"/>
              <a:t> involves printed and Web-based catalogs</a:t>
            </a:r>
          </a:p>
          <a:p>
            <a:pPr algn="ct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checkerboard(across)">
                                      <p:cBhvr>
                                        <p:cTn id="7" dur="500"/>
                                        <p:tgtEl>
                                          <p:spTgt spid="3072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heckerboard(across)">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307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
        <p:nvSpPr>
          <p:cNvPr id="32771" name="Rectangle 3"/>
          <p:cNvSpPr>
            <a:spLocks noGrp="1" noChangeArrowheads="1"/>
          </p:cNvSpPr>
          <p:nvPr>
            <p:ph idx="1"/>
          </p:nvPr>
        </p:nvSpPr>
        <p:spPr>
          <a:xfrm>
            <a:off x="1447800" y="1600200"/>
            <a:ext cx="7010400" cy="4495800"/>
          </a:xfrm>
        </p:spPr>
        <p:txBody>
          <a:bodyPr>
            <a:normAutofit fontScale="92500"/>
          </a:bodyPr>
          <a:lstStyle/>
          <a:p>
            <a:pPr>
              <a:buClr>
                <a:srgbClr val="000066"/>
              </a:buClr>
              <a:buFont typeface="Wingdings" pitchFamily="2" charset="2"/>
              <a:buChar char="§"/>
            </a:pPr>
            <a:r>
              <a:rPr lang="en-US" b="1" dirty="0" smtClean="0">
                <a:latin typeface="+mj-lt"/>
              </a:rPr>
              <a:t>Telephone direct marketing </a:t>
            </a:r>
            <a:r>
              <a:rPr lang="en-US" dirty="0" smtClean="0">
                <a:latin typeface="+mj-lt"/>
              </a:rPr>
              <a:t>involves using the telephone to sell directly to consumers and business customers</a:t>
            </a:r>
          </a:p>
          <a:p>
            <a:pPr>
              <a:buClr>
                <a:srgbClr val="000066"/>
              </a:buClr>
              <a:buFont typeface="Wingdings" pitchFamily="2" charset="2"/>
              <a:buChar char="§"/>
            </a:pPr>
            <a:r>
              <a:rPr lang="en-US" dirty="0" smtClean="0">
                <a:latin typeface="+mj-lt"/>
              </a:rPr>
              <a:t>Outbound telephone marketing sells directly to consumers and businesses</a:t>
            </a:r>
          </a:p>
          <a:p>
            <a:pPr>
              <a:buClr>
                <a:srgbClr val="000066"/>
              </a:buClr>
              <a:buFont typeface="Wingdings" pitchFamily="2" charset="2"/>
              <a:buChar char="§"/>
            </a:pPr>
            <a:r>
              <a:rPr lang="en-US" dirty="0" smtClean="0">
                <a:latin typeface="+mj-lt"/>
              </a:rPr>
              <a:t>Inbound telephone marketing uses toll-free numbers to receive orders from television and print ads, direct mail, and catalogs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checkerboard(across)">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checkerboard(across)">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checkerboard(across)">
                                      <p:cBhvr>
                                        <p:cTn id="17"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
        <p:nvSpPr>
          <p:cNvPr id="34819" name="Rectangle 3"/>
          <p:cNvSpPr>
            <a:spLocks noGrp="1" noChangeArrowheads="1"/>
          </p:cNvSpPr>
          <p:nvPr>
            <p:ph idx="1"/>
          </p:nvPr>
        </p:nvSpPr>
        <p:spPr>
          <a:xfrm>
            <a:off x="838200" y="1981200"/>
            <a:ext cx="7620000" cy="3962400"/>
          </a:xfrm>
        </p:spPr>
        <p:txBody>
          <a:bodyPr>
            <a:noAutofit/>
          </a:bodyPr>
          <a:lstStyle/>
          <a:p>
            <a:pPr>
              <a:buFontTx/>
              <a:buNone/>
            </a:pPr>
            <a:r>
              <a:rPr lang="en-US" b="1" dirty="0" smtClean="0"/>
              <a:t>Direct-response television </a:t>
            </a:r>
            <a:r>
              <a:rPr lang="en-US" dirty="0" smtClean="0"/>
              <a:t>(DRTV) marketing involves 60- to 120-second advertisements that describe products or give customers a toll-free number or website to purchase and 30-minute infomercials such as home shopping channels</a:t>
            </a:r>
          </a:p>
          <a:p>
            <a:pPr>
              <a:buClr>
                <a:srgbClr val="000066"/>
              </a:buClr>
              <a:buFont typeface="Wingdings" pitchFamily="2" charset="2"/>
              <a:buChar char="§"/>
            </a:pPr>
            <a:r>
              <a:rPr lang="en-US" sz="3000" dirty="0" smtClean="0"/>
              <a:t>Less expensive than other forms of promotion and easier to track results</a:t>
            </a:r>
          </a:p>
        </p:txBody>
      </p:sp>
      <p:sp>
        <p:nvSpPr>
          <p:cNvPr id="34820" name="Text Placeholder 14"/>
          <p:cNvSpPr>
            <a:spLocks noGrp="1"/>
          </p:cNvSpPr>
          <p:nvPr>
            <p:ph type="body" sz="quarter" idx="13"/>
          </p:nvPr>
        </p:nvSpPr>
        <p:spPr>
          <a:xfrm>
            <a:off x="914400" y="1219200"/>
            <a:ext cx="7162800" cy="838200"/>
          </a:xfrm>
        </p:spPr>
        <p:txBody>
          <a:bodyPr>
            <a:normAutofit/>
          </a:bodyPr>
          <a:lstStyle/>
          <a:p>
            <a:r>
              <a:rPr lang="en-US" sz="3200" dirty="0" smtClean="0">
                <a:latin typeface="+mj-lt"/>
              </a:rPr>
              <a:t>Direct-response television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checkerboard(across)">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checkerboard(across)">
                                      <p:cBhvr>
                                        <p:cTn id="12" dur="5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
        <p:nvSpPr>
          <p:cNvPr id="36867" name="Rectangle 3"/>
          <p:cNvSpPr>
            <a:spLocks noGrp="1" noChangeArrowheads="1"/>
          </p:cNvSpPr>
          <p:nvPr>
            <p:ph idx="1"/>
          </p:nvPr>
        </p:nvSpPr>
        <p:spPr>
          <a:xfrm>
            <a:off x="685800" y="1371600"/>
            <a:ext cx="4495800" cy="4114800"/>
          </a:xfrm>
        </p:spPr>
        <p:txBody>
          <a:bodyPr>
            <a:noAutofit/>
          </a:bodyPr>
          <a:lstStyle/>
          <a:p>
            <a:pPr>
              <a:buClr>
                <a:srgbClr val="000066"/>
              </a:buClr>
              <a:buFont typeface="Wingdings" pitchFamily="2" charset="2"/>
              <a:buChar char="§"/>
            </a:pPr>
            <a:r>
              <a:rPr lang="en-US" dirty="0" smtClean="0">
                <a:latin typeface="+mj-lt"/>
              </a:rPr>
              <a:t>Kiosk marketing </a:t>
            </a:r>
          </a:p>
          <a:p>
            <a:pPr>
              <a:buClr>
                <a:srgbClr val="000066"/>
              </a:buClr>
              <a:buFont typeface="Wingdings" pitchFamily="2" charset="2"/>
              <a:buChar char="§"/>
            </a:pPr>
            <a:r>
              <a:rPr lang="en-US" dirty="0" smtClean="0">
                <a:latin typeface="+mj-lt"/>
              </a:rPr>
              <a:t>Digital direct marketing technologies</a:t>
            </a:r>
          </a:p>
          <a:p>
            <a:pPr marL="742950" lvl="2" indent="-342900">
              <a:buClr>
                <a:srgbClr val="000066"/>
              </a:buClr>
              <a:buFont typeface="Wingdings" pitchFamily="2" charset="2"/>
              <a:buChar char="§"/>
            </a:pPr>
            <a:r>
              <a:rPr lang="en-US" sz="3200" dirty="0" smtClean="0">
                <a:latin typeface="+mj-lt"/>
              </a:rPr>
              <a:t>Mobile phone marketing</a:t>
            </a:r>
          </a:p>
          <a:p>
            <a:pPr marL="742950" lvl="2" indent="-342900">
              <a:buClr>
                <a:srgbClr val="000066"/>
              </a:buClr>
              <a:buFont typeface="Wingdings" pitchFamily="2" charset="2"/>
              <a:buChar char="§"/>
            </a:pPr>
            <a:r>
              <a:rPr lang="en-US" sz="3200" dirty="0" smtClean="0">
                <a:latin typeface="+mj-lt"/>
              </a:rPr>
              <a:t>Podcasts</a:t>
            </a:r>
          </a:p>
          <a:p>
            <a:pPr marL="742950" lvl="2" indent="-342900">
              <a:buClr>
                <a:srgbClr val="000066"/>
              </a:buClr>
              <a:buFont typeface="Wingdings" pitchFamily="2" charset="2"/>
              <a:buChar char="§"/>
            </a:pPr>
            <a:r>
              <a:rPr lang="en-US" sz="3200" dirty="0" smtClean="0">
                <a:latin typeface="+mj-lt"/>
              </a:rPr>
              <a:t>Vodcasts</a:t>
            </a:r>
          </a:p>
          <a:p>
            <a:pPr marL="742950" lvl="2" indent="-342900">
              <a:buClr>
                <a:srgbClr val="000066"/>
              </a:buClr>
              <a:buFont typeface="Wingdings" pitchFamily="2" charset="2"/>
              <a:buChar char="§"/>
            </a:pPr>
            <a:r>
              <a:rPr lang="en-US" sz="3200" dirty="0" smtClean="0">
                <a:latin typeface="+mj-lt"/>
              </a:rPr>
              <a:t>Interactive TV</a:t>
            </a:r>
          </a:p>
        </p:txBody>
      </p:sp>
      <p:pic>
        <p:nvPicPr>
          <p:cNvPr id="36868" name="Picture 3" descr="ph17_12.jpg"/>
          <p:cNvPicPr>
            <a:picLocks noChangeAspect="1"/>
          </p:cNvPicPr>
          <p:nvPr/>
        </p:nvPicPr>
        <p:blipFill>
          <a:blip r:embed="rId3" cstate="print"/>
          <a:srcRect/>
          <a:stretch>
            <a:fillRect/>
          </a:stretch>
        </p:blipFill>
        <p:spPr bwMode="auto">
          <a:xfrm>
            <a:off x="4419600" y="2286001"/>
            <a:ext cx="4361572" cy="289559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checkerboard(across)">
                                      <p:cBhvr>
                                        <p:cTn id="7" dur="5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checkerboard(across)">
                                      <p:cBhvr>
                                        <p:cTn id="12" dur="500"/>
                                        <p:tgtEl>
                                          <p:spTgt spid="36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checkerboard(across)">
                                      <p:cBhvr>
                                        <p:cTn id="17" dur="500"/>
                                        <p:tgtEl>
                                          <p:spTgt spid="36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checkerboard(across)">
                                      <p:cBhvr>
                                        <p:cTn id="22" dur="500"/>
                                        <p:tgtEl>
                                          <p:spTgt spid="36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6867">
                                            <p:txEl>
                                              <p:pRg st="4" end="4"/>
                                            </p:txEl>
                                          </p:spTgt>
                                        </p:tgtEl>
                                        <p:attrNameLst>
                                          <p:attrName>style.visibility</p:attrName>
                                        </p:attrNameLst>
                                      </p:cBhvr>
                                      <p:to>
                                        <p:strVal val="visible"/>
                                      </p:to>
                                    </p:set>
                                    <p:animEffect transition="in" filter="checkerboard(across)">
                                      <p:cBhvr>
                                        <p:cTn id="27" dur="500"/>
                                        <p:tgtEl>
                                          <p:spTgt spid="368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6867">
                                            <p:txEl>
                                              <p:pRg st="5" end="5"/>
                                            </p:txEl>
                                          </p:spTgt>
                                        </p:tgtEl>
                                        <p:attrNameLst>
                                          <p:attrName>style.visibility</p:attrName>
                                        </p:attrNameLst>
                                      </p:cBhvr>
                                      <p:to>
                                        <p:strVal val="visible"/>
                                      </p:to>
                                    </p:set>
                                    <p:animEffect transition="in" filter="checkerboard(across)">
                                      <p:cBhvr>
                                        <p:cTn id="32" dur="500"/>
                                        <p:tgtEl>
                                          <p:spTgt spid="36867">
                                            <p:txEl>
                                              <p:pRg st="5" end="5"/>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36868"/>
                                        </p:tgtEl>
                                        <p:attrNameLst>
                                          <p:attrName>style.visibility</p:attrName>
                                        </p:attrNameLst>
                                      </p:cBhvr>
                                      <p:to>
                                        <p:strVal val="visible"/>
                                      </p:to>
                                    </p:set>
                                    <p:animEffect transition="in" filter="checkerboard(across)">
                                      <p:cBhvr>
                                        <p:cTn id="35"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
        <p:nvSpPr>
          <p:cNvPr id="40963" name="Rectangle 3"/>
          <p:cNvSpPr>
            <a:spLocks noGrp="1" noChangeArrowheads="1"/>
          </p:cNvSpPr>
          <p:nvPr>
            <p:ph idx="1"/>
          </p:nvPr>
        </p:nvSpPr>
        <p:spPr>
          <a:xfrm>
            <a:off x="685800" y="1219200"/>
            <a:ext cx="8153400" cy="5105400"/>
          </a:xfrm>
        </p:spPr>
        <p:txBody>
          <a:bodyPr>
            <a:noAutofit/>
          </a:bodyPr>
          <a:lstStyle/>
          <a:p>
            <a:pPr>
              <a:lnSpc>
                <a:spcPct val="90000"/>
              </a:lnSpc>
              <a:buFontTx/>
              <a:buNone/>
            </a:pPr>
            <a:r>
              <a:rPr lang="en-US" b="1" dirty="0" smtClean="0">
                <a:latin typeface="+mj-lt"/>
              </a:rPr>
              <a:t>Podcasts and vodcast </a:t>
            </a:r>
            <a:r>
              <a:rPr lang="en-US" dirty="0" smtClean="0">
                <a:latin typeface="+mj-lt"/>
              </a:rPr>
              <a:t>involve the downloading of audio and video files via the Internet to a handheld device such as a PDA or iPod and listening to them at the consumer’s convenience</a:t>
            </a:r>
          </a:p>
          <a:p>
            <a:pPr>
              <a:lnSpc>
                <a:spcPct val="90000"/>
              </a:lnSpc>
              <a:buFontTx/>
              <a:buNone/>
            </a:pPr>
            <a:endParaRPr lang="en-US" dirty="0" smtClean="0">
              <a:latin typeface="+mj-lt"/>
            </a:endParaRPr>
          </a:p>
          <a:p>
            <a:pPr>
              <a:lnSpc>
                <a:spcPct val="90000"/>
              </a:lnSpc>
              <a:buFontTx/>
              <a:buNone/>
            </a:pPr>
            <a:r>
              <a:rPr lang="en-US" b="1" dirty="0" smtClean="0">
                <a:latin typeface="+mj-lt"/>
              </a:rPr>
              <a:t>Interactive TV </a:t>
            </a:r>
            <a:r>
              <a:rPr lang="en-US" dirty="0" smtClean="0">
                <a:latin typeface="+mj-lt"/>
              </a:rPr>
              <a:t>(ITV) lets viewers interact with television programming and advertising using their remote controls and provides marketers with an interactive and involving means to reach targeted audiences</a:t>
            </a:r>
          </a:p>
          <a:p>
            <a:pPr>
              <a:lnSpc>
                <a:spcPct val="90000"/>
              </a:lnSpc>
              <a:buFontTx/>
              <a:buNone/>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checkerboard(across)">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0963">
                                            <p:txEl>
                                              <p:pRg st="2" end="2"/>
                                            </p:txEl>
                                          </p:spTgt>
                                        </p:tgtEl>
                                        <p:attrNameLst>
                                          <p:attrName>style.visibility</p:attrName>
                                        </p:attrNameLst>
                                      </p:cBhvr>
                                      <p:to>
                                        <p:strVal val="visible"/>
                                      </p:to>
                                    </p:set>
                                    <p:animEffect transition="in" filter="checkerboard(across)">
                                      <p:cBhvr>
                                        <p:cTn id="12" dur="500"/>
                                        <p:tgtEl>
                                          <p:spTgt spid="409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6" name="AutoShape 10"/>
          <p:cNvSpPr>
            <a:spLocks noChangeArrowheads="1"/>
          </p:cNvSpPr>
          <p:nvPr/>
        </p:nvSpPr>
        <p:spPr bwMode="auto">
          <a:xfrm>
            <a:off x="-25400" y="203200"/>
            <a:ext cx="8255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2531" name="Rectangle 11"/>
          <p:cNvSpPr>
            <a:spLocks noGrp="1" noChangeArrowheads="1"/>
          </p:cNvSpPr>
          <p:nvPr>
            <p:ph type="title"/>
          </p:nvPr>
        </p:nvSpPr>
        <p:spPr>
          <a:xfrm>
            <a:off x="228600" y="239713"/>
            <a:ext cx="7772400" cy="635000"/>
          </a:xfrm>
        </p:spPr>
        <p:txBody>
          <a:bodyPr>
            <a:normAutofit fontScale="90000"/>
          </a:bodyPr>
          <a:lstStyle/>
          <a:p>
            <a:pPr eaLnBrk="1" hangingPunct="1"/>
            <a:r>
              <a:rPr lang="en-US" sz="3200" b="1" dirty="0" smtClean="0">
                <a:solidFill>
                  <a:srgbClr val="000066"/>
                </a:solidFill>
              </a:rPr>
              <a:t>What Are Direct Marketing’s Strategies?</a:t>
            </a:r>
          </a:p>
        </p:txBody>
      </p:sp>
      <p:grpSp>
        <p:nvGrpSpPr>
          <p:cNvPr id="2" name="Group 25"/>
          <p:cNvGrpSpPr>
            <a:grpSpLocks/>
          </p:cNvGrpSpPr>
          <p:nvPr/>
        </p:nvGrpSpPr>
        <p:grpSpPr bwMode="auto">
          <a:xfrm>
            <a:off x="1244600" y="1866900"/>
            <a:ext cx="6629400" cy="4040188"/>
            <a:chOff x="784" y="1176"/>
            <a:chExt cx="4176" cy="2545"/>
          </a:xfrm>
        </p:grpSpPr>
        <p:sp>
          <p:nvSpPr>
            <p:cNvPr id="22533" name="Rectangle 16"/>
            <p:cNvSpPr>
              <a:spLocks noChangeArrowheads="1"/>
            </p:cNvSpPr>
            <p:nvPr/>
          </p:nvSpPr>
          <p:spPr bwMode="auto">
            <a:xfrm>
              <a:off x="784" y="1176"/>
              <a:ext cx="4176" cy="2544"/>
            </a:xfrm>
            <a:prstGeom prst="rect">
              <a:avLst/>
            </a:prstGeom>
            <a:solidFill>
              <a:srgbClr val="FFEFD2"/>
            </a:solidFill>
            <a:ln w="38100">
              <a:solidFill>
                <a:srgbClr val="FFB610"/>
              </a:solidFill>
              <a:miter lim="800000"/>
              <a:headEnd/>
              <a:tailEnd/>
            </a:ln>
          </p:spPr>
          <p:txBody>
            <a:bodyPr wrap="none" anchor="ctr"/>
            <a:lstStyle/>
            <a:p>
              <a:endParaRPr lang="en-US"/>
            </a:p>
          </p:txBody>
        </p:sp>
        <p:sp>
          <p:nvSpPr>
            <p:cNvPr id="22534" name="Rectangle 17"/>
            <p:cNvSpPr>
              <a:spLocks noChangeArrowheads="1"/>
            </p:cNvSpPr>
            <p:nvPr/>
          </p:nvSpPr>
          <p:spPr bwMode="auto">
            <a:xfrm>
              <a:off x="784" y="2448"/>
              <a:ext cx="4176" cy="1273"/>
            </a:xfrm>
            <a:prstGeom prst="rect">
              <a:avLst/>
            </a:prstGeom>
            <a:solidFill>
              <a:srgbClr val="84A2D6"/>
            </a:solidFill>
            <a:ln w="28575">
              <a:noFill/>
              <a:miter lim="800000"/>
              <a:headEnd/>
              <a:tailEnd/>
            </a:ln>
          </p:spPr>
          <p:txBody>
            <a:bodyPr wrap="none" anchor="ctr"/>
            <a:lstStyle/>
            <a:p>
              <a:endParaRPr lang="en-US"/>
            </a:p>
          </p:txBody>
        </p:sp>
        <p:sp>
          <p:nvSpPr>
            <p:cNvPr id="22535" name="Rectangle 18"/>
            <p:cNvSpPr>
              <a:spLocks noChangeArrowheads="1"/>
            </p:cNvSpPr>
            <p:nvPr/>
          </p:nvSpPr>
          <p:spPr bwMode="auto">
            <a:xfrm>
              <a:off x="784" y="1176"/>
              <a:ext cx="4176" cy="2544"/>
            </a:xfrm>
            <a:prstGeom prst="rect">
              <a:avLst/>
            </a:prstGeom>
            <a:noFill/>
            <a:ln w="38100">
              <a:solidFill>
                <a:schemeClr val="tx1"/>
              </a:solidFill>
              <a:miter lim="800000"/>
              <a:headEnd/>
              <a:tailEnd/>
            </a:ln>
          </p:spPr>
          <p:txBody>
            <a:bodyPr wrap="none" anchor="ctr"/>
            <a:lstStyle/>
            <a:p>
              <a:endParaRPr lang="en-US"/>
            </a:p>
          </p:txBody>
        </p:sp>
        <p:sp>
          <p:nvSpPr>
            <p:cNvPr id="22536" name="Line 19"/>
            <p:cNvSpPr>
              <a:spLocks noChangeShapeType="1"/>
            </p:cNvSpPr>
            <p:nvPr/>
          </p:nvSpPr>
          <p:spPr bwMode="auto">
            <a:xfrm>
              <a:off x="816" y="2448"/>
              <a:ext cx="4128" cy="0"/>
            </a:xfrm>
            <a:prstGeom prst="line">
              <a:avLst/>
            </a:prstGeom>
            <a:noFill/>
            <a:ln w="38100">
              <a:solidFill>
                <a:schemeClr val="tx1"/>
              </a:solidFill>
              <a:round/>
              <a:headEnd/>
              <a:tailEnd/>
            </a:ln>
          </p:spPr>
          <p:txBody>
            <a:bodyPr wrap="none" anchor="ctr"/>
            <a:lstStyle/>
            <a:p>
              <a:endParaRPr lang="en-US"/>
            </a:p>
          </p:txBody>
        </p:sp>
        <p:sp>
          <p:nvSpPr>
            <p:cNvPr id="22537" name="Text Box 20"/>
            <p:cNvSpPr txBox="1">
              <a:spLocks noChangeArrowheads="1"/>
            </p:cNvSpPr>
            <p:nvPr/>
          </p:nvSpPr>
          <p:spPr bwMode="auto">
            <a:xfrm>
              <a:off x="1056" y="1440"/>
              <a:ext cx="3648" cy="672"/>
            </a:xfrm>
            <a:prstGeom prst="rect">
              <a:avLst/>
            </a:prstGeom>
            <a:noFill/>
            <a:ln w="28575">
              <a:noFill/>
              <a:miter lim="800000"/>
              <a:headEnd/>
              <a:tailEnd/>
            </a:ln>
          </p:spPr>
          <p:txBody>
            <a:bodyPr>
              <a:spAutoFit/>
            </a:bodyPr>
            <a:lstStyle/>
            <a:p>
              <a:pPr>
                <a:spcBef>
                  <a:spcPct val="50000"/>
                </a:spcBef>
              </a:pPr>
              <a:r>
                <a:rPr lang="en-US" sz="2800" b="1">
                  <a:latin typeface="Arial" charset="0"/>
                </a:rPr>
                <a:t>Front end strategies</a:t>
              </a:r>
              <a:r>
                <a:rPr lang="en-US" sz="2800">
                  <a:latin typeface="Arial" charset="0"/>
                </a:rPr>
                <a:t>  </a:t>
              </a:r>
            </a:p>
            <a:p>
              <a:pPr>
                <a:spcBef>
                  <a:spcPct val="50000"/>
                </a:spcBef>
              </a:pPr>
              <a:r>
                <a:rPr lang="en-US">
                  <a:latin typeface="Arial" charset="0"/>
                </a:rPr>
                <a:t>Delivering the message</a:t>
              </a:r>
              <a:endParaRPr lang="en-US"/>
            </a:p>
          </p:txBody>
        </p:sp>
        <p:sp>
          <p:nvSpPr>
            <p:cNvPr id="22538" name="Text Box 21"/>
            <p:cNvSpPr txBox="1">
              <a:spLocks noChangeArrowheads="1"/>
            </p:cNvSpPr>
            <p:nvPr/>
          </p:nvSpPr>
          <p:spPr bwMode="auto">
            <a:xfrm>
              <a:off x="1056" y="2650"/>
              <a:ext cx="3648" cy="902"/>
            </a:xfrm>
            <a:prstGeom prst="rect">
              <a:avLst/>
            </a:prstGeom>
            <a:noFill/>
            <a:ln w="28575">
              <a:noFill/>
              <a:miter lim="800000"/>
              <a:headEnd/>
              <a:tailEnd/>
            </a:ln>
          </p:spPr>
          <p:txBody>
            <a:bodyPr>
              <a:spAutoFit/>
            </a:bodyPr>
            <a:lstStyle/>
            <a:p>
              <a:pPr>
                <a:spcBef>
                  <a:spcPct val="50000"/>
                </a:spcBef>
              </a:pPr>
              <a:r>
                <a:rPr lang="en-US" sz="2800" b="1">
                  <a:latin typeface="Arial" charset="0"/>
                </a:rPr>
                <a:t>Back end strategies</a:t>
              </a:r>
              <a:r>
                <a:rPr lang="en-US" sz="2800">
                  <a:latin typeface="Arial" charset="0"/>
                </a:rPr>
                <a:t> </a:t>
              </a:r>
              <a:endParaRPr lang="en-US" sz="2800">
                <a:latin typeface="Arial" charset="0"/>
                <a:cs typeface="Arial" charset="0"/>
              </a:endParaRPr>
            </a:p>
            <a:p>
              <a:pPr>
                <a:spcBef>
                  <a:spcPct val="50000"/>
                </a:spcBef>
              </a:pPr>
              <a:r>
                <a:rPr lang="en-US">
                  <a:latin typeface="Arial" charset="0"/>
                </a:rPr>
                <a:t>Handling consumer responses and delivering the product</a:t>
              </a:r>
            </a:p>
          </p:txBody>
        </p:sp>
        <p:sp>
          <p:nvSpPr>
            <p:cNvPr id="22539" name="AutoShape 23"/>
            <p:cNvSpPr>
              <a:spLocks noChangeArrowheads="1"/>
            </p:cNvSpPr>
            <p:nvPr/>
          </p:nvSpPr>
          <p:spPr bwMode="auto">
            <a:xfrm rot="5400000">
              <a:off x="2613" y="2308"/>
              <a:ext cx="528" cy="263"/>
            </a:xfrm>
            <a:prstGeom prst="leftRightArrow">
              <a:avLst>
                <a:gd name="adj1" fmla="val 50000"/>
                <a:gd name="adj2" fmla="val 40152"/>
              </a:avLst>
            </a:prstGeom>
            <a:solidFill>
              <a:srgbClr val="CC3300"/>
            </a:solidFill>
            <a:ln w="38100">
              <a:solidFill>
                <a:srgbClr val="630C21"/>
              </a:solidFill>
              <a:miter lim="800000"/>
              <a:headEnd/>
              <a:tailEnd/>
            </a:ln>
          </p:spPr>
          <p:txBody>
            <a:bodyPr wrap="none" anchor="ctr"/>
            <a:lstStyle/>
            <a:p>
              <a:endParaRPr lang="en-US"/>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a:grpSpLocks/>
          </p:cNvGrpSpPr>
          <p:nvPr/>
        </p:nvGrpSpPr>
        <p:grpSpPr bwMode="auto">
          <a:xfrm>
            <a:off x="685800" y="2228850"/>
            <a:ext cx="3886200" cy="1352550"/>
            <a:chOff x="432" y="1404"/>
            <a:chExt cx="2448" cy="852"/>
          </a:xfrm>
        </p:grpSpPr>
        <p:sp>
          <p:nvSpPr>
            <p:cNvPr id="57364" name="AutoShape 20"/>
            <p:cNvSpPr>
              <a:spLocks noChangeArrowheads="1"/>
            </p:cNvSpPr>
            <p:nvPr/>
          </p:nvSpPr>
          <p:spPr bwMode="auto">
            <a:xfrm>
              <a:off x="432" y="1632"/>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The Offer</a:t>
              </a:r>
            </a:p>
          </p:txBody>
        </p:sp>
        <p:cxnSp>
          <p:nvCxnSpPr>
            <p:cNvPr id="23580" name="AutoShape 40"/>
            <p:cNvCxnSpPr>
              <a:cxnSpLocks noChangeShapeType="1"/>
              <a:stCxn id="57362" idx="2"/>
              <a:endCxn id="57364" idx="0"/>
            </p:cNvCxnSpPr>
            <p:nvPr/>
          </p:nvCxnSpPr>
          <p:spPr bwMode="auto">
            <a:xfrm rot="5400000">
              <a:off x="1908" y="648"/>
              <a:ext cx="216" cy="1728"/>
            </a:xfrm>
            <a:prstGeom prst="bentConnector3">
              <a:avLst>
                <a:gd name="adj1" fmla="val 50000"/>
              </a:avLst>
            </a:prstGeom>
            <a:noFill/>
            <a:ln w="28575">
              <a:solidFill>
                <a:schemeClr val="tx1"/>
              </a:solidFill>
              <a:miter lim="800000"/>
              <a:headEnd/>
              <a:tailEnd/>
            </a:ln>
          </p:spPr>
        </p:cxnSp>
      </p:grpSp>
      <p:grpSp>
        <p:nvGrpSpPr>
          <p:cNvPr id="3" name="Group 56"/>
          <p:cNvGrpSpPr>
            <a:grpSpLocks/>
          </p:cNvGrpSpPr>
          <p:nvPr/>
        </p:nvGrpSpPr>
        <p:grpSpPr bwMode="auto">
          <a:xfrm>
            <a:off x="3429000" y="2228850"/>
            <a:ext cx="2286000" cy="1352550"/>
            <a:chOff x="2160" y="1404"/>
            <a:chExt cx="1440" cy="852"/>
          </a:xfrm>
        </p:grpSpPr>
        <p:sp>
          <p:nvSpPr>
            <p:cNvPr id="57368" name="AutoShape 24"/>
            <p:cNvSpPr>
              <a:spLocks noChangeArrowheads="1"/>
            </p:cNvSpPr>
            <p:nvPr/>
          </p:nvSpPr>
          <p:spPr bwMode="auto">
            <a:xfrm>
              <a:off x="2160" y="1632"/>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Targeted Databases</a:t>
              </a:r>
            </a:p>
          </p:txBody>
        </p:sp>
        <p:cxnSp>
          <p:nvCxnSpPr>
            <p:cNvPr id="23578" name="AutoShape 41"/>
            <p:cNvCxnSpPr>
              <a:cxnSpLocks noChangeShapeType="1"/>
              <a:stCxn id="57362" idx="2"/>
              <a:endCxn id="57368" idx="0"/>
            </p:cNvCxnSpPr>
            <p:nvPr/>
          </p:nvCxnSpPr>
          <p:spPr bwMode="auto">
            <a:xfrm rot="5400000">
              <a:off x="2772" y="1512"/>
              <a:ext cx="216" cy="0"/>
            </a:xfrm>
            <a:prstGeom prst="straightConnector1">
              <a:avLst/>
            </a:prstGeom>
            <a:noFill/>
            <a:ln w="28575">
              <a:solidFill>
                <a:schemeClr val="tx1"/>
              </a:solidFill>
              <a:round/>
              <a:headEnd/>
              <a:tailEnd/>
            </a:ln>
          </p:spPr>
        </p:cxnSp>
      </p:grpSp>
      <p:grpSp>
        <p:nvGrpSpPr>
          <p:cNvPr id="4" name="Group 57"/>
          <p:cNvGrpSpPr>
            <a:grpSpLocks/>
          </p:cNvGrpSpPr>
          <p:nvPr/>
        </p:nvGrpSpPr>
        <p:grpSpPr bwMode="auto">
          <a:xfrm>
            <a:off x="4572000" y="2228850"/>
            <a:ext cx="3886200" cy="1352550"/>
            <a:chOff x="2880" y="1404"/>
            <a:chExt cx="2448" cy="852"/>
          </a:xfrm>
        </p:grpSpPr>
        <p:sp>
          <p:nvSpPr>
            <p:cNvPr id="57369" name="AutoShape 25"/>
            <p:cNvSpPr>
              <a:spLocks noChangeArrowheads="1"/>
            </p:cNvSpPr>
            <p:nvPr/>
          </p:nvSpPr>
          <p:spPr bwMode="auto">
            <a:xfrm>
              <a:off x="3888" y="1632"/>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The Response</a:t>
              </a:r>
            </a:p>
          </p:txBody>
        </p:sp>
        <p:cxnSp>
          <p:nvCxnSpPr>
            <p:cNvPr id="23576" name="AutoShape 42"/>
            <p:cNvCxnSpPr>
              <a:cxnSpLocks noChangeShapeType="1"/>
              <a:stCxn id="57362" idx="2"/>
              <a:endCxn id="57369" idx="0"/>
            </p:cNvCxnSpPr>
            <p:nvPr/>
          </p:nvCxnSpPr>
          <p:spPr bwMode="auto">
            <a:xfrm rot="16200000" flipH="1">
              <a:off x="3636" y="648"/>
              <a:ext cx="216" cy="1728"/>
            </a:xfrm>
            <a:prstGeom prst="bentConnector3">
              <a:avLst>
                <a:gd name="adj1" fmla="val 50000"/>
              </a:avLst>
            </a:prstGeom>
            <a:noFill/>
            <a:ln w="28575">
              <a:solidFill>
                <a:schemeClr val="tx1"/>
              </a:solidFill>
              <a:miter lim="800000"/>
              <a:headEnd/>
              <a:tailEnd/>
            </a:ln>
          </p:spPr>
        </p:cxnSp>
      </p:grpSp>
      <p:grpSp>
        <p:nvGrpSpPr>
          <p:cNvPr id="5" name="Group 58"/>
          <p:cNvGrpSpPr>
            <a:grpSpLocks/>
          </p:cNvGrpSpPr>
          <p:nvPr/>
        </p:nvGrpSpPr>
        <p:grpSpPr bwMode="auto">
          <a:xfrm>
            <a:off x="685800" y="5124450"/>
            <a:ext cx="3886200" cy="1352550"/>
            <a:chOff x="432" y="3228"/>
            <a:chExt cx="2448" cy="852"/>
          </a:xfrm>
        </p:grpSpPr>
        <p:sp>
          <p:nvSpPr>
            <p:cNvPr id="57389" name="AutoShape 45"/>
            <p:cNvSpPr>
              <a:spLocks noChangeArrowheads="1"/>
            </p:cNvSpPr>
            <p:nvPr/>
          </p:nvSpPr>
          <p:spPr bwMode="auto">
            <a:xfrm>
              <a:off x="432" y="3456"/>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Fulfillment</a:t>
              </a:r>
            </a:p>
          </p:txBody>
        </p:sp>
        <p:cxnSp>
          <p:nvCxnSpPr>
            <p:cNvPr id="23574" name="AutoShape 48"/>
            <p:cNvCxnSpPr>
              <a:cxnSpLocks noChangeShapeType="1"/>
              <a:stCxn id="57387" idx="2"/>
              <a:endCxn id="57389" idx="0"/>
            </p:cNvCxnSpPr>
            <p:nvPr/>
          </p:nvCxnSpPr>
          <p:spPr bwMode="auto">
            <a:xfrm rot="5400000">
              <a:off x="1908" y="2472"/>
              <a:ext cx="216" cy="1728"/>
            </a:xfrm>
            <a:prstGeom prst="bentConnector3">
              <a:avLst>
                <a:gd name="adj1" fmla="val 50000"/>
              </a:avLst>
            </a:prstGeom>
            <a:noFill/>
            <a:ln w="28575">
              <a:solidFill>
                <a:schemeClr val="tx1"/>
              </a:solidFill>
              <a:miter lim="800000"/>
              <a:headEnd/>
              <a:tailEnd/>
            </a:ln>
          </p:spPr>
        </p:cxnSp>
      </p:grpSp>
      <p:grpSp>
        <p:nvGrpSpPr>
          <p:cNvPr id="6" name="Group 59"/>
          <p:cNvGrpSpPr>
            <a:grpSpLocks/>
          </p:cNvGrpSpPr>
          <p:nvPr/>
        </p:nvGrpSpPr>
        <p:grpSpPr bwMode="auto">
          <a:xfrm>
            <a:off x="3429000" y="5124450"/>
            <a:ext cx="2286000" cy="1352550"/>
            <a:chOff x="2160" y="3228"/>
            <a:chExt cx="1440" cy="852"/>
          </a:xfrm>
        </p:grpSpPr>
        <p:sp>
          <p:nvSpPr>
            <p:cNvPr id="57390" name="AutoShape 46"/>
            <p:cNvSpPr>
              <a:spLocks noChangeArrowheads="1"/>
            </p:cNvSpPr>
            <p:nvPr/>
          </p:nvSpPr>
          <p:spPr bwMode="auto">
            <a:xfrm>
              <a:off x="2160" y="3456"/>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Customer Service</a:t>
              </a:r>
            </a:p>
          </p:txBody>
        </p:sp>
        <p:cxnSp>
          <p:nvCxnSpPr>
            <p:cNvPr id="23572" name="AutoShape 49"/>
            <p:cNvCxnSpPr>
              <a:cxnSpLocks noChangeShapeType="1"/>
              <a:stCxn id="57387" idx="2"/>
              <a:endCxn id="57390" idx="0"/>
            </p:cNvCxnSpPr>
            <p:nvPr/>
          </p:nvCxnSpPr>
          <p:spPr bwMode="auto">
            <a:xfrm rot="5400000">
              <a:off x="2772" y="3336"/>
              <a:ext cx="216" cy="0"/>
            </a:xfrm>
            <a:prstGeom prst="straightConnector1">
              <a:avLst/>
            </a:prstGeom>
            <a:noFill/>
            <a:ln w="28575">
              <a:solidFill>
                <a:schemeClr val="tx1"/>
              </a:solidFill>
              <a:round/>
              <a:headEnd/>
              <a:tailEnd/>
            </a:ln>
          </p:spPr>
        </p:cxnSp>
      </p:grpSp>
      <p:grpSp>
        <p:nvGrpSpPr>
          <p:cNvPr id="7" name="Group 60"/>
          <p:cNvGrpSpPr>
            <a:grpSpLocks/>
          </p:cNvGrpSpPr>
          <p:nvPr/>
        </p:nvGrpSpPr>
        <p:grpSpPr bwMode="auto">
          <a:xfrm>
            <a:off x="4572000" y="5124450"/>
            <a:ext cx="3886200" cy="1352550"/>
            <a:chOff x="2880" y="3228"/>
            <a:chExt cx="2448" cy="852"/>
          </a:xfrm>
        </p:grpSpPr>
        <p:sp>
          <p:nvSpPr>
            <p:cNvPr id="57391" name="AutoShape 47"/>
            <p:cNvSpPr>
              <a:spLocks noChangeArrowheads="1"/>
            </p:cNvSpPr>
            <p:nvPr/>
          </p:nvSpPr>
          <p:spPr bwMode="auto">
            <a:xfrm>
              <a:off x="3888" y="3456"/>
              <a:ext cx="1440" cy="624"/>
            </a:xfrm>
            <a:prstGeom prst="roundRect">
              <a:avLst>
                <a:gd name="adj" fmla="val 2166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Privacy Protection</a:t>
              </a:r>
            </a:p>
          </p:txBody>
        </p:sp>
        <p:cxnSp>
          <p:nvCxnSpPr>
            <p:cNvPr id="23570" name="AutoShape 50"/>
            <p:cNvCxnSpPr>
              <a:cxnSpLocks noChangeShapeType="1"/>
              <a:stCxn id="57387" idx="2"/>
              <a:endCxn id="57391" idx="0"/>
            </p:cNvCxnSpPr>
            <p:nvPr/>
          </p:nvCxnSpPr>
          <p:spPr bwMode="auto">
            <a:xfrm rot="16200000" flipH="1">
              <a:off x="3636" y="2472"/>
              <a:ext cx="216" cy="1728"/>
            </a:xfrm>
            <a:prstGeom prst="bentConnector3">
              <a:avLst>
                <a:gd name="adj1" fmla="val 50000"/>
              </a:avLst>
            </a:prstGeom>
            <a:noFill/>
            <a:ln w="28575">
              <a:solidFill>
                <a:schemeClr val="tx1"/>
              </a:solidFill>
              <a:miter lim="800000"/>
              <a:headEnd/>
              <a:tailEnd/>
            </a:ln>
          </p:spPr>
        </p:cxnSp>
      </p:grpSp>
      <p:sp>
        <p:nvSpPr>
          <p:cNvPr id="57395" name="AutoShape 51"/>
          <p:cNvSpPr>
            <a:spLocks noChangeArrowheads="1"/>
          </p:cNvSpPr>
          <p:nvPr/>
        </p:nvSpPr>
        <p:spPr bwMode="auto">
          <a:xfrm>
            <a:off x="685800" y="2590800"/>
            <a:ext cx="2286000" cy="990600"/>
          </a:xfrm>
          <a:prstGeom prst="roundRect">
            <a:avLst>
              <a:gd name="adj" fmla="val 21667"/>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The Offer</a:t>
            </a:r>
          </a:p>
        </p:txBody>
      </p:sp>
      <p:sp>
        <p:nvSpPr>
          <p:cNvPr id="57396" name="AutoShape 52"/>
          <p:cNvSpPr>
            <a:spLocks noChangeArrowheads="1"/>
          </p:cNvSpPr>
          <p:nvPr/>
        </p:nvSpPr>
        <p:spPr bwMode="auto">
          <a:xfrm>
            <a:off x="3429000" y="2590800"/>
            <a:ext cx="2286000" cy="990600"/>
          </a:xfrm>
          <a:prstGeom prst="roundRect">
            <a:avLst>
              <a:gd name="adj" fmla="val 21667"/>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Targeted Databases</a:t>
            </a:r>
          </a:p>
        </p:txBody>
      </p:sp>
      <p:sp>
        <p:nvSpPr>
          <p:cNvPr id="57397" name="AutoShape 53"/>
          <p:cNvSpPr>
            <a:spLocks noChangeArrowheads="1"/>
          </p:cNvSpPr>
          <p:nvPr/>
        </p:nvSpPr>
        <p:spPr bwMode="auto">
          <a:xfrm>
            <a:off x="685800" y="5486400"/>
            <a:ext cx="2286000" cy="990600"/>
          </a:xfrm>
          <a:prstGeom prst="roundRect">
            <a:avLst>
              <a:gd name="adj" fmla="val 21667"/>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Fulfillment</a:t>
            </a:r>
          </a:p>
        </p:txBody>
      </p:sp>
      <p:sp>
        <p:nvSpPr>
          <p:cNvPr id="57398" name="AutoShape 54"/>
          <p:cNvSpPr>
            <a:spLocks noChangeArrowheads="1"/>
          </p:cNvSpPr>
          <p:nvPr/>
        </p:nvSpPr>
        <p:spPr bwMode="auto">
          <a:xfrm>
            <a:off x="3429000" y="5486400"/>
            <a:ext cx="2286000" cy="990600"/>
          </a:xfrm>
          <a:prstGeom prst="roundRect">
            <a:avLst>
              <a:gd name="adj" fmla="val 21667"/>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Customer Service</a:t>
            </a:r>
          </a:p>
        </p:txBody>
      </p:sp>
      <p:sp>
        <p:nvSpPr>
          <p:cNvPr id="57354" name="AutoShape 10"/>
          <p:cNvSpPr>
            <a:spLocks noChangeArrowheads="1"/>
          </p:cNvSpPr>
          <p:nvPr/>
        </p:nvSpPr>
        <p:spPr bwMode="auto">
          <a:xfrm>
            <a:off x="50800" y="203200"/>
            <a:ext cx="6350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3565" name="Rectangle 11"/>
          <p:cNvSpPr>
            <a:spLocks noGrp="1" noChangeArrowheads="1"/>
          </p:cNvSpPr>
          <p:nvPr>
            <p:ph type="title"/>
          </p:nvPr>
        </p:nvSpPr>
        <p:spPr>
          <a:xfrm>
            <a:off x="228600" y="239713"/>
            <a:ext cx="5867400" cy="635000"/>
          </a:xfrm>
        </p:spPr>
        <p:txBody>
          <a:bodyPr>
            <a:normAutofit fontScale="90000"/>
          </a:bodyPr>
          <a:lstStyle/>
          <a:p>
            <a:pPr eaLnBrk="1" hangingPunct="1"/>
            <a:r>
              <a:rPr lang="en-US" sz="3200" b="1" dirty="0" smtClean="0">
                <a:solidFill>
                  <a:srgbClr val="000066"/>
                </a:solidFill>
              </a:rPr>
              <a:t>Front &amp; Back End Components </a:t>
            </a:r>
          </a:p>
        </p:txBody>
      </p:sp>
      <p:sp>
        <p:nvSpPr>
          <p:cNvPr id="57362" name="AutoShape 18"/>
          <p:cNvSpPr>
            <a:spLocks noChangeArrowheads="1"/>
          </p:cNvSpPr>
          <p:nvPr/>
        </p:nvSpPr>
        <p:spPr bwMode="auto">
          <a:xfrm>
            <a:off x="3200400" y="1219200"/>
            <a:ext cx="2743200" cy="990600"/>
          </a:xfrm>
          <a:prstGeom prst="roundRect">
            <a:avLst>
              <a:gd name="adj" fmla="val 23213"/>
            </a:avLst>
          </a:prstGeom>
          <a:solidFill>
            <a:srgbClr val="84A2D6"/>
          </a:solidFill>
          <a:ln w="38100">
            <a:solidFill>
              <a:srgbClr val="001C52"/>
            </a:solidFill>
            <a:round/>
            <a:headEnd/>
            <a:tailEnd/>
          </a:ln>
          <a:effectLst>
            <a:outerShdw dist="71842" dir="2700000" algn="ctr" rotWithShape="0">
              <a:srgbClr val="707070"/>
            </a:outerShdw>
          </a:effectLst>
        </p:spPr>
        <p:txBody>
          <a:bodyPr rIns="0" anchor="ctr"/>
          <a:lstStyle/>
          <a:p>
            <a:pPr eaLnBrk="0" hangingPunct="0">
              <a:lnSpc>
                <a:spcPct val="90000"/>
              </a:lnSpc>
              <a:defRPr/>
            </a:pPr>
            <a:r>
              <a:rPr lang="en-US" sz="2800">
                <a:latin typeface="Arial" charset="0"/>
              </a:rPr>
              <a:t>Front End Components</a:t>
            </a:r>
          </a:p>
        </p:txBody>
      </p:sp>
      <p:sp>
        <p:nvSpPr>
          <p:cNvPr id="57387" name="AutoShape 43"/>
          <p:cNvSpPr>
            <a:spLocks noChangeArrowheads="1"/>
          </p:cNvSpPr>
          <p:nvPr/>
        </p:nvSpPr>
        <p:spPr bwMode="auto">
          <a:xfrm>
            <a:off x="3200400" y="4114800"/>
            <a:ext cx="2743200" cy="990600"/>
          </a:xfrm>
          <a:prstGeom prst="roundRect">
            <a:avLst>
              <a:gd name="adj" fmla="val 23213"/>
            </a:avLst>
          </a:prstGeom>
          <a:solidFill>
            <a:srgbClr val="84A2D6"/>
          </a:solidFill>
          <a:ln w="38100">
            <a:solidFill>
              <a:srgbClr val="001C52"/>
            </a:solidFill>
            <a:round/>
            <a:headEnd/>
            <a:tailEnd/>
          </a:ln>
          <a:effectLst>
            <a:outerShdw dist="71842" dir="2700000" algn="ctr" rotWithShape="0">
              <a:srgbClr val="707070"/>
            </a:outerShdw>
          </a:effectLst>
        </p:spPr>
        <p:txBody>
          <a:bodyPr rIns="0" anchor="ctr"/>
          <a:lstStyle/>
          <a:p>
            <a:pPr eaLnBrk="0" hangingPunct="0">
              <a:lnSpc>
                <a:spcPct val="90000"/>
              </a:lnSpc>
              <a:defRPr/>
            </a:pPr>
            <a:r>
              <a:rPr lang="en-US" sz="2800">
                <a:latin typeface="Arial" charset="0"/>
              </a:rPr>
              <a:t>Back End Components</a:t>
            </a:r>
          </a:p>
        </p:txBody>
      </p:sp>
      <p:sp>
        <p:nvSpPr>
          <p:cNvPr id="57406" name="AutoShape 62"/>
          <p:cNvSpPr>
            <a:spLocks noChangeArrowheads="1"/>
          </p:cNvSpPr>
          <p:nvPr/>
        </p:nvSpPr>
        <p:spPr bwMode="auto">
          <a:xfrm>
            <a:off x="6172200" y="2590800"/>
            <a:ext cx="2286000" cy="990600"/>
          </a:xfrm>
          <a:prstGeom prst="roundRect">
            <a:avLst>
              <a:gd name="adj" fmla="val 21667"/>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The Response</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7362"/>
                                        </p:tgtEl>
                                        <p:attrNameLst>
                                          <p:attrName>style.visibility</p:attrName>
                                        </p:attrNameLst>
                                      </p:cBhvr>
                                      <p:to>
                                        <p:strVal val="visible"/>
                                      </p:to>
                                    </p:set>
                                    <p:animEffect transition="in" filter="box(out)">
                                      <p:cBhvr>
                                        <p:cTn id="7" dur="500"/>
                                        <p:tgtEl>
                                          <p:spTgt spid="5736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57395"/>
                                        </p:tgtEl>
                                        <p:attrNameLst>
                                          <p:attrName>style.visibility</p:attrName>
                                        </p:attrNameLst>
                                      </p:cBhvr>
                                      <p:to>
                                        <p:strVal val="visible"/>
                                      </p:to>
                                    </p:se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57396"/>
                                        </p:tgtEl>
                                        <p:attrNameLst>
                                          <p:attrName>style.visibility</p:attrName>
                                        </p:attrNameLst>
                                      </p:cBhvr>
                                      <p:to>
                                        <p:strVal val="visible"/>
                                      </p:to>
                                    </p:se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57406"/>
                                        </p:tgtEl>
                                        <p:attrNameLst>
                                          <p:attrName>style.visibility</p:attrName>
                                        </p:attrNameLst>
                                      </p:cBhvr>
                                      <p:to>
                                        <p:strVal val="visible"/>
                                      </p:to>
                                    </p:set>
                                  </p:childTnLst>
                                </p:cTn>
                              </p:par>
                            </p:childTnLst>
                          </p:cTn>
                        </p:par>
                        <p:par>
                          <p:cTn id="32" fill="hold">
                            <p:stCondLst>
                              <p:cond delay="500"/>
                            </p:stCondLst>
                            <p:childTnLst>
                              <p:par>
                                <p:cTn id="33" presetID="4" presetClass="entr" presetSubtype="32" fill="hold" grpId="0" nodeType="afterEffect">
                                  <p:stCondLst>
                                    <p:cond delay="0"/>
                                  </p:stCondLst>
                                  <p:childTnLst>
                                    <p:set>
                                      <p:cBhvr>
                                        <p:cTn id="34" dur="1" fill="hold">
                                          <p:stCondLst>
                                            <p:cond delay="0"/>
                                          </p:stCondLst>
                                        </p:cTn>
                                        <p:tgtEl>
                                          <p:spTgt spid="57387"/>
                                        </p:tgtEl>
                                        <p:attrNameLst>
                                          <p:attrName>style.visibility</p:attrName>
                                        </p:attrNameLst>
                                      </p:cBhvr>
                                      <p:to>
                                        <p:strVal val="visible"/>
                                      </p:to>
                                    </p:set>
                                    <p:animEffect transition="in" filter="box(out)">
                                      <p:cBhvr>
                                        <p:cTn id="35" dur="500"/>
                                        <p:tgtEl>
                                          <p:spTgt spid="57387"/>
                                        </p:tgtEl>
                                      </p:cBhvr>
                                    </p:animEffect>
                                  </p:childTnLst>
                                </p:cTn>
                              </p:par>
                            </p:childTnLst>
                          </p:cTn>
                        </p:par>
                        <p:par>
                          <p:cTn id="36" fill="hold">
                            <p:stCondLst>
                              <p:cond delay="1000"/>
                            </p:stCondLst>
                            <p:childTnLst>
                              <p:par>
                                <p:cTn id="37" presetID="22"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57397"/>
                                        </p:tgtEl>
                                        <p:attrNameLst>
                                          <p:attrName>style.visibility</p:attrName>
                                        </p:attrNameLst>
                                      </p:cBhvr>
                                      <p:to>
                                        <p:strVal val="visible"/>
                                      </p:to>
                                    </p:set>
                                  </p:childTnLst>
                                </p:cTn>
                              </p:par>
                            </p:childTnLst>
                          </p:cTn>
                        </p:par>
                        <p:par>
                          <p:cTn id="44" fill="hold">
                            <p:stCondLst>
                              <p:cond delay="500"/>
                            </p:stCondLst>
                            <p:childTnLst>
                              <p:par>
                                <p:cTn id="45" presetID="22" presetClass="entr" presetSubtype="1"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up)">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57398"/>
                                        </p:tgtEl>
                                        <p:attrNameLst>
                                          <p:attrName>style.visibility</p:attrName>
                                        </p:attrNameLst>
                                      </p:cBhvr>
                                      <p:to>
                                        <p:strVal val="visible"/>
                                      </p:to>
                                    </p:set>
                                  </p:childTnLst>
                                </p:cTn>
                              </p:par>
                            </p:childTnLst>
                          </p:cTn>
                        </p:par>
                        <p:par>
                          <p:cTn id="52" fill="hold">
                            <p:stCondLst>
                              <p:cond delay="500"/>
                            </p:stCondLst>
                            <p:childTnLst>
                              <p:par>
                                <p:cTn id="53" presetID="22" presetClass="entr" presetSubtype="1"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95" grpId="0" animBg="1" autoUpdateAnimBg="0"/>
      <p:bldP spid="57396" grpId="0" animBg="1" autoUpdateAnimBg="0"/>
      <p:bldP spid="57397" grpId="0" animBg="1" autoUpdateAnimBg="0"/>
      <p:bldP spid="57398" grpId="0" animBg="1" autoUpdateAnimBg="0"/>
      <p:bldP spid="57362" grpId="0" animBg="1" autoUpdateAnimBg="0"/>
      <p:bldP spid="57387" grpId="0" animBg="1" autoUpdateAnimBg="0"/>
      <p:bldP spid="57406"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3302000" y="4800600"/>
            <a:ext cx="2514600" cy="1600200"/>
            <a:chOff x="2080" y="3024"/>
            <a:chExt cx="1584" cy="1008"/>
          </a:xfrm>
        </p:grpSpPr>
        <p:sp>
          <p:nvSpPr>
            <p:cNvPr id="34838" name="Line 20"/>
            <p:cNvSpPr>
              <a:spLocks noChangeShapeType="1"/>
            </p:cNvSpPr>
            <p:nvPr/>
          </p:nvSpPr>
          <p:spPr bwMode="auto">
            <a:xfrm>
              <a:off x="2880" y="3024"/>
              <a:ext cx="0" cy="144"/>
            </a:xfrm>
            <a:prstGeom prst="line">
              <a:avLst/>
            </a:prstGeom>
            <a:noFill/>
            <a:ln w="28575">
              <a:solidFill>
                <a:schemeClr val="tx1"/>
              </a:solidFill>
              <a:round/>
              <a:headEnd/>
              <a:tailEnd/>
            </a:ln>
          </p:spPr>
          <p:txBody>
            <a:bodyPr wrap="none" anchor="ctr"/>
            <a:lstStyle/>
            <a:p>
              <a:endParaRPr lang="en-US"/>
            </a:p>
          </p:txBody>
        </p:sp>
        <p:sp>
          <p:nvSpPr>
            <p:cNvPr id="72725" name="AutoShape 21"/>
            <p:cNvSpPr>
              <a:spLocks noChangeArrowheads="1"/>
            </p:cNvSpPr>
            <p:nvPr/>
          </p:nvSpPr>
          <p:spPr bwMode="auto">
            <a:xfrm>
              <a:off x="2080" y="31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Media Mix Used</a:t>
              </a:r>
            </a:p>
          </p:txBody>
        </p:sp>
      </p:grpSp>
      <p:grpSp>
        <p:nvGrpSpPr>
          <p:cNvPr id="3" name="Group 16"/>
          <p:cNvGrpSpPr>
            <a:grpSpLocks/>
          </p:cNvGrpSpPr>
          <p:nvPr/>
        </p:nvGrpSpPr>
        <p:grpSpPr bwMode="auto">
          <a:xfrm>
            <a:off x="5638800" y="3352800"/>
            <a:ext cx="3048000" cy="1371600"/>
            <a:chOff x="3552" y="2112"/>
            <a:chExt cx="1920" cy="864"/>
          </a:xfrm>
        </p:grpSpPr>
        <p:sp>
          <p:nvSpPr>
            <p:cNvPr id="34836" name="Line 17"/>
            <p:cNvSpPr>
              <a:spLocks noChangeShapeType="1"/>
            </p:cNvSpPr>
            <p:nvPr/>
          </p:nvSpPr>
          <p:spPr bwMode="auto">
            <a:xfrm>
              <a:off x="3552" y="2448"/>
              <a:ext cx="432" cy="96"/>
            </a:xfrm>
            <a:prstGeom prst="line">
              <a:avLst/>
            </a:prstGeom>
            <a:noFill/>
            <a:ln w="28575">
              <a:solidFill>
                <a:schemeClr val="tx1"/>
              </a:solidFill>
              <a:round/>
              <a:headEnd/>
              <a:tailEnd/>
            </a:ln>
          </p:spPr>
          <p:txBody>
            <a:bodyPr wrap="none" anchor="ctr"/>
            <a:lstStyle/>
            <a:p>
              <a:endParaRPr lang="en-US"/>
            </a:p>
          </p:txBody>
        </p:sp>
        <p:sp>
          <p:nvSpPr>
            <p:cNvPr id="72722" name="AutoShape 18"/>
            <p:cNvSpPr>
              <a:spLocks noChangeArrowheads="1"/>
            </p:cNvSpPr>
            <p:nvPr/>
          </p:nvSpPr>
          <p:spPr bwMode="auto">
            <a:xfrm>
              <a:off x="3888" y="2112"/>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Creative Approach</a:t>
              </a:r>
            </a:p>
          </p:txBody>
        </p:sp>
      </p:grpSp>
      <p:grpSp>
        <p:nvGrpSpPr>
          <p:cNvPr id="4" name="Group 22"/>
          <p:cNvGrpSpPr>
            <a:grpSpLocks/>
          </p:cNvGrpSpPr>
          <p:nvPr/>
        </p:nvGrpSpPr>
        <p:grpSpPr bwMode="auto">
          <a:xfrm>
            <a:off x="1600200" y="1295400"/>
            <a:ext cx="2514600" cy="1905000"/>
            <a:chOff x="1008" y="816"/>
            <a:chExt cx="1584" cy="1200"/>
          </a:xfrm>
        </p:grpSpPr>
        <p:sp>
          <p:nvSpPr>
            <p:cNvPr id="34834" name="Line 23"/>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72728" name="AutoShape 24"/>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List Types</a:t>
              </a:r>
            </a:p>
          </p:txBody>
        </p:sp>
      </p:grpSp>
      <p:grpSp>
        <p:nvGrpSpPr>
          <p:cNvPr id="5" name="Group 25"/>
          <p:cNvGrpSpPr>
            <a:grpSpLocks/>
          </p:cNvGrpSpPr>
          <p:nvPr/>
        </p:nvGrpSpPr>
        <p:grpSpPr bwMode="auto">
          <a:xfrm>
            <a:off x="5029200" y="1295400"/>
            <a:ext cx="2514600" cy="1905000"/>
            <a:chOff x="3168" y="816"/>
            <a:chExt cx="1584" cy="1200"/>
          </a:xfrm>
        </p:grpSpPr>
        <p:sp>
          <p:nvSpPr>
            <p:cNvPr id="34832" name="Line 26"/>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72731" name="AutoShape 27"/>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Offer Values</a:t>
              </a:r>
            </a:p>
          </p:txBody>
        </p:sp>
      </p:grpSp>
      <p:grpSp>
        <p:nvGrpSpPr>
          <p:cNvPr id="6" name="Group 28"/>
          <p:cNvGrpSpPr>
            <a:grpSpLocks/>
          </p:cNvGrpSpPr>
          <p:nvPr/>
        </p:nvGrpSpPr>
        <p:grpSpPr bwMode="auto">
          <a:xfrm>
            <a:off x="457200" y="3352800"/>
            <a:ext cx="3124200" cy="1371600"/>
            <a:chOff x="288" y="2112"/>
            <a:chExt cx="1968" cy="864"/>
          </a:xfrm>
        </p:grpSpPr>
        <p:sp>
          <p:nvSpPr>
            <p:cNvPr id="34830" name="Line 29"/>
            <p:cNvSpPr>
              <a:spLocks noChangeShapeType="1"/>
            </p:cNvSpPr>
            <p:nvPr/>
          </p:nvSpPr>
          <p:spPr bwMode="auto">
            <a:xfrm flipH="1">
              <a:off x="1824" y="2448"/>
              <a:ext cx="432" cy="96"/>
            </a:xfrm>
            <a:prstGeom prst="line">
              <a:avLst/>
            </a:prstGeom>
            <a:noFill/>
            <a:ln w="28575">
              <a:solidFill>
                <a:schemeClr val="tx1"/>
              </a:solidFill>
              <a:round/>
              <a:headEnd/>
              <a:tailEnd/>
            </a:ln>
          </p:spPr>
          <p:txBody>
            <a:bodyPr anchor="ctr"/>
            <a:lstStyle/>
            <a:p>
              <a:endParaRPr lang="en-US"/>
            </a:p>
          </p:txBody>
        </p:sp>
        <p:sp>
          <p:nvSpPr>
            <p:cNvPr id="72734" name="AutoShape 30"/>
            <p:cNvSpPr>
              <a:spLocks noChangeArrowheads="1"/>
            </p:cNvSpPr>
            <p:nvPr/>
          </p:nvSpPr>
          <p:spPr bwMode="auto">
            <a:xfrm>
              <a:off x="288" y="2112"/>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Frequency of Exposure</a:t>
              </a:r>
            </a:p>
          </p:txBody>
        </p:sp>
      </p:grpSp>
      <p:sp>
        <p:nvSpPr>
          <p:cNvPr id="72737" name="AutoShape 33"/>
          <p:cNvSpPr>
            <a:spLocks noChangeArrowheads="1"/>
          </p:cNvSpPr>
          <p:nvPr/>
        </p:nvSpPr>
        <p:spPr bwMode="auto">
          <a:xfrm>
            <a:off x="3302000" y="5029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Media Mix Used</a:t>
            </a:r>
          </a:p>
        </p:txBody>
      </p:sp>
      <p:sp>
        <p:nvSpPr>
          <p:cNvPr id="72736" name="AutoShape 32"/>
          <p:cNvSpPr>
            <a:spLocks noChangeArrowheads="1"/>
          </p:cNvSpPr>
          <p:nvPr/>
        </p:nvSpPr>
        <p:spPr bwMode="auto">
          <a:xfrm>
            <a:off x="6172200" y="33528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Creative Approach</a:t>
            </a:r>
          </a:p>
        </p:txBody>
      </p:sp>
      <p:sp>
        <p:nvSpPr>
          <p:cNvPr id="72739" name="AutoShape 35"/>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Offer Values</a:t>
            </a:r>
          </a:p>
        </p:txBody>
      </p:sp>
      <p:sp>
        <p:nvSpPr>
          <p:cNvPr id="72738" name="AutoShape 34"/>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List Types</a:t>
            </a:r>
          </a:p>
        </p:txBody>
      </p:sp>
      <p:sp>
        <p:nvSpPr>
          <p:cNvPr id="72714" name="AutoShape 10"/>
          <p:cNvSpPr>
            <a:spLocks noChangeArrowheads="1"/>
          </p:cNvSpPr>
          <p:nvPr/>
        </p:nvSpPr>
        <p:spPr bwMode="auto">
          <a:xfrm>
            <a:off x="-25400" y="203200"/>
            <a:ext cx="9017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4828" name="Rectangle 11"/>
          <p:cNvSpPr>
            <a:spLocks noGrp="1" noChangeArrowheads="1"/>
          </p:cNvSpPr>
          <p:nvPr>
            <p:ph type="title"/>
          </p:nvPr>
        </p:nvSpPr>
        <p:spPr>
          <a:xfrm>
            <a:off x="76200" y="239713"/>
            <a:ext cx="8915400" cy="635000"/>
          </a:xfrm>
        </p:spPr>
        <p:txBody>
          <a:bodyPr>
            <a:normAutofit fontScale="90000"/>
          </a:bodyPr>
          <a:lstStyle/>
          <a:p>
            <a:pPr eaLnBrk="1" hangingPunct="1"/>
            <a:r>
              <a:rPr lang="en-US" sz="3000" b="1" dirty="0" smtClean="0">
                <a:solidFill>
                  <a:srgbClr val="000066"/>
                </a:solidFill>
              </a:rPr>
              <a:t>How Can Direct Marketing Efforts Be Evaluated? </a:t>
            </a:r>
          </a:p>
        </p:txBody>
      </p:sp>
      <p:sp>
        <p:nvSpPr>
          <p:cNvPr id="72735" name="Oval 31"/>
          <p:cNvSpPr>
            <a:spLocks noChangeArrowheads="1"/>
          </p:cNvSpPr>
          <p:nvPr/>
        </p:nvSpPr>
        <p:spPr bwMode="auto">
          <a:xfrm>
            <a:off x="3467100" y="26289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defRPr/>
            </a:pPr>
            <a:r>
              <a:rPr lang="en-US" sz="2800" b="1">
                <a:latin typeface="Arial" charset="0"/>
              </a:rPr>
              <a:t>Testing</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2738"/>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72739"/>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72736"/>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72737"/>
                                        </p:tgtEl>
                                        <p:attrNameLst>
                                          <p:attrName>style.visibility</p:attrName>
                                        </p:attrNameLst>
                                      </p:cBhvr>
                                      <p:to>
                                        <p:strVal val="visible"/>
                                      </p:to>
                                    </p:set>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37" grpId="0" animBg="1" autoUpdateAnimBg="0"/>
      <p:bldP spid="72736" grpId="0" animBg="1" autoUpdateAnimBg="0"/>
      <p:bldP spid="72739" grpId="0" animBg="1" autoUpdateAnimBg="0"/>
      <p:bldP spid="72738"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8" name="AutoShape 10"/>
          <p:cNvSpPr>
            <a:spLocks noChangeArrowheads="1"/>
          </p:cNvSpPr>
          <p:nvPr/>
        </p:nvSpPr>
        <p:spPr bwMode="auto">
          <a:xfrm>
            <a:off x="-25400" y="203200"/>
            <a:ext cx="5892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5843" name="Rectangle 11"/>
          <p:cNvSpPr>
            <a:spLocks noGrp="1" noChangeArrowheads="1"/>
          </p:cNvSpPr>
          <p:nvPr>
            <p:ph type="title"/>
          </p:nvPr>
        </p:nvSpPr>
        <p:spPr>
          <a:xfrm>
            <a:off x="228600" y="239713"/>
            <a:ext cx="5562600" cy="635000"/>
          </a:xfrm>
        </p:spPr>
        <p:txBody>
          <a:bodyPr>
            <a:normAutofit fontScale="90000"/>
          </a:bodyPr>
          <a:lstStyle/>
          <a:p>
            <a:pPr eaLnBrk="1" hangingPunct="1"/>
            <a:r>
              <a:rPr lang="en-US" sz="3200" b="1" dirty="0" smtClean="0">
                <a:solidFill>
                  <a:srgbClr val="000066"/>
                </a:solidFill>
              </a:rPr>
              <a:t>Ultimate Test: Effectiveness </a:t>
            </a:r>
          </a:p>
        </p:txBody>
      </p:sp>
      <p:grpSp>
        <p:nvGrpSpPr>
          <p:cNvPr id="2" name="Group 66"/>
          <p:cNvGrpSpPr>
            <a:grpSpLocks/>
          </p:cNvGrpSpPr>
          <p:nvPr/>
        </p:nvGrpSpPr>
        <p:grpSpPr bwMode="auto">
          <a:xfrm>
            <a:off x="685800" y="1447800"/>
            <a:ext cx="7620000" cy="1006475"/>
            <a:chOff x="432" y="912"/>
            <a:chExt cx="4800" cy="634"/>
          </a:xfrm>
        </p:grpSpPr>
        <p:sp>
          <p:nvSpPr>
            <p:cNvPr id="73746" name="AutoShape 18"/>
            <p:cNvSpPr>
              <a:spLocks noChangeArrowheads="1"/>
            </p:cNvSpPr>
            <p:nvPr/>
          </p:nvSpPr>
          <p:spPr bwMode="auto">
            <a:xfrm>
              <a:off x="3792" y="918"/>
              <a:ext cx="1440" cy="622"/>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spcBef>
                  <a:spcPct val="20000"/>
                </a:spcBef>
                <a:defRPr/>
              </a:pPr>
              <a:r>
                <a:rPr lang="en-US" sz="2600" b="1">
                  <a:latin typeface="Arial" charset="0"/>
                </a:rPr>
                <a:t>Response Rate</a:t>
              </a:r>
            </a:p>
          </p:txBody>
        </p:sp>
        <p:sp>
          <p:nvSpPr>
            <p:cNvPr id="73751" name="AutoShape 23"/>
            <p:cNvSpPr>
              <a:spLocks noChangeArrowheads="1"/>
            </p:cNvSpPr>
            <p:nvPr/>
          </p:nvSpPr>
          <p:spPr bwMode="auto">
            <a:xfrm>
              <a:off x="432" y="917"/>
              <a:ext cx="2544" cy="62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5000"/>
                </a:lnSpc>
                <a:spcBef>
                  <a:spcPct val="15000"/>
                </a:spcBef>
                <a:defRPr/>
              </a:pPr>
              <a:r>
                <a:rPr lang="en-US" sz="2600" u="sng">
                  <a:latin typeface="Arial" charset="0"/>
                </a:rPr>
                <a:t>Number of responses</a:t>
              </a:r>
            </a:p>
            <a:p>
              <a:pPr>
                <a:lnSpc>
                  <a:spcPct val="95000"/>
                </a:lnSpc>
                <a:spcBef>
                  <a:spcPct val="15000"/>
                </a:spcBef>
                <a:defRPr/>
              </a:pPr>
              <a:r>
                <a:rPr lang="en-US" sz="2600">
                  <a:latin typeface="Arial" charset="0"/>
                </a:rPr>
                <a:t>Number of offers mailed</a:t>
              </a:r>
            </a:p>
          </p:txBody>
        </p:sp>
        <p:sp>
          <p:nvSpPr>
            <p:cNvPr id="73752" name="Text Box 24"/>
            <p:cNvSpPr txBox="1">
              <a:spLocks noChangeArrowheads="1"/>
            </p:cNvSpPr>
            <p:nvPr/>
          </p:nvSpPr>
          <p:spPr bwMode="auto">
            <a:xfrm>
              <a:off x="3186" y="912"/>
              <a:ext cx="396" cy="634"/>
            </a:xfrm>
            <a:prstGeom prst="rect">
              <a:avLst/>
            </a:prstGeom>
            <a:noFill/>
            <a:ln w="28575">
              <a:noFill/>
              <a:miter lim="800000"/>
              <a:headEnd/>
              <a:tailEnd/>
            </a:ln>
            <a:effectLst/>
          </p:spPr>
          <p:txBody>
            <a:bodyPr wrap="none">
              <a:spAutoFit/>
            </a:bodyPr>
            <a:lstStyle/>
            <a:p>
              <a:pPr>
                <a:defRPr/>
              </a:pPr>
              <a:r>
                <a:rPr lang="en-US" sz="6000" b="1">
                  <a:solidFill>
                    <a:srgbClr val="A50021"/>
                  </a:solidFill>
                  <a:effectLst>
                    <a:outerShdw blurRad="38100" dist="38100" dir="2700000" algn="tl">
                      <a:srgbClr val="C0C0C0"/>
                    </a:outerShdw>
                  </a:effectLst>
                  <a:latin typeface="Arial" charset="0"/>
                </a:rPr>
                <a:t>=</a:t>
              </a:r>
            </a:p>
          </p:txBody>
        </p:sp>
      </p:grpSp>
      <p:grpSp>
        <p:nvGrpSpPr>
          <p:cNvPr id="3" name="Group 67"/>
          <p:cNvGrpSpPr>
            <a:grpSpLocks/>
          </p:cNvGrpSpPr>
          <p:nvPr/>
        </p:nvGrpSpPr>
        <p:grpSpPr bwMode="auto">
          <a:xfrm>
            <a:off x="685800" y="4240213"/>
            <a:ext cx="7620000" cy="987425"/>
            <a:chOff x="432" y="2671"/>
            <a:chExt cx="4800" cy="622"/>
          </a:xfrm>
        </p:grpSpPr>
        <p:sp>
          <p:nvSpPr>
            <p:cNvPr id="73753" name="AutoShape 25"/>
            <p:cNvSpPr>
              <a:spLocks noChangeArrowheads="1"/>
            </p:cNvSpPr>
            <p:nvPr/>
          </p:nvSpPr>
          <p:spPr bwMode="auto">
            <a:xfrm>
              <a:off x="3792" y="2671"/>
              <a:ext cx="1440" cy="622"/>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spcBef>
                  <a:spcPct val="20000"/>
                </a:spcBef>
                <a:defRPr/>
              </a:pPr>
              <a:r>
                <a:rPr lang="en-US" sz="2600" b="1">
                  <a:latin typeface="Arial" charset="0"/>
                </a:rPr>
                <a:t>Cost </a:t>
              </a:r>
              <a:br>
                <a:rPr lang="en-US" sz="2600" b="1">
                  <a:latin typeface="Arial" charset="0"/>
                </a:rPr>
              </a:br>
              <a:r>
                <a:rPr lang="en-US" sz="2600" b="1">
                  <a:latin typeface="Arial" charset="0"/>
                </a:rPr>
                <a:t>Per Sale</a:t>
              </a:r>
            </a:p>
          </p:txBody>
        </p:sp>
        <p:sp>
          <p:nvSpPr>
            <p:cNvPr id="73754" name="AutoShape 26"/>
            <p:cNvSpPr>
              <a:spLocks noChangeArrowheads="1"/>
            </p:cNvSpPr>
            <p:nvPr/>
          </p:nvSpPr>
          <p:spPr bwMode="auto">
            <a:xfrm>
              <a:off x="432" y="2671"/>
              <a:ext cx="2544" cy="62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5000"/>
                </a:lnSpc>
                <a:spcBef>
                  <a:spcPct val="15000"/>
                </a:spcBef>
                <a:defRPr/>
              </a:pPr>
              <a:r>
                <a:rPr lang="en-US" sz="2600" u="sng">
                  <a:latin typeface="Arial" charset="0"/>
                </a:rPr>
                <a:t>Total cost of mailing</a:t>
              </a:r>
            </a:p>
            <a:p>
              <a:pPr>
                <a:lnSpc>
                  <a:spcPct val="95000"/>
                </a:lnSpc>
                <a:spcBef>
                  <a:spcPct val="15000"/>
                </a:spcBef>
                <a:defRPr/>
              </a:pPr>
              <a:r>
                <a:rPr lang="en-US" sz="2600">
                  <a:latin typeface="Arial" charset="0"/>
                </a:rPr>
                <a:t>Number of sales made</a:t>
              </a:r>
            </a:p>
          </p:txBody>
        </p:sp>
        <p:sp>
          <p:nvSpPr>
            <p:cNvPr id="73755" name="Text Box 27"/>
            <p:cNvSpPr txBox="1">
              <a:spLocks noChangeArrowheads="1"/>
            </p:cNvSpPr>
            <p:nvPr/>
          </p:nvSpPr>
          <p:spPr bwMode="auto">
            <a:xfrm>
              <a:off x="3186" y="2671"/>
              <a:ext cx="396" cy="622"/>
            </a:xfrm>
            <a:prstGeom prst="rect">
              <a:avLst/>
            </a:prstGeom>
            <a:noFill/>
            <a:ln w="28575">
              <a:noFill/>
              <a:miter lim="800000"/>
              <a:headEnd/>
              <a:tailEnd/>
            </a:ln>
            <a:effectLst/>
          </p:spPr>
          <p:txBody>
            <a:bodyPr wrap="none"/>
            <a:lstStyle/>
            <a:p>
              <a:pPr>
                <a:defRPr/>
              </a:pPr>
              <a:r>
                <a:rPr lang="en-US" sz="6000" b="1">
                  <a:solidFill>
                    <a:srgbClr val="A50021"/>
                  </a:solidFill>
                  <a:effectLst>
                    <a:outerShdw blurRad="38100" dist="38100" dir="2700000" algn="tl">
                      <a:srgbClr val="C0C0C0"/>
                    </a:outerShdw>
                  </a:effectLst>
                  <a:latin typeface="Arial" charset="0"/>
                </a:rPr>
                <a:t>=</a:t>
              </a:r>
            </a:p>
          </p:txBody>
        </p:sp>
      </p:grpSp>
      <p:grpSp>
        <p:nvGrpSpPr>
          <p:cNvPr id="4" name="Group 69"/>
          <p:cNvGrpSpPr>
            <a:grpSpLocks/>
          </p:cNvGrpSpPr>
          <p:nvPr/>
        </p:nvGrpSpPr>
        <p:grpSpPr bwMode="auto">
          <a:xfrm>
            <a:off x="720725" y="2590800"/>
            <a:ext cx="6899275" cy="992188"/>
            <a:chOff x="454" y="1632"/>
            <a:chExt cx="4346" cy="625"/>
          </a:xfrm>
        </p:grpSpPr>
        <p:sp>
          <p:nvSpPr>
            <p:cNvPr id="35855" name="Text Box 29"/>
            <p:cNvSpPr txBox="1">
              <a:spLocks noChangeArrowheads="1"/>
            </p:cNvSpPr>
            <p:nvPr/>
          </p:nvSpPr>
          <p:spPr bwMode="auto">
            <a:xfrm>
              <a:off x="454" y="1670"/>
              <a:ext cx="4346" cy="538"/>
            </a:xfrm>
            <a:prstGeom prst="rect">
              <a:avLst/>
            </a:prstGeom>
            <a:noFill/>
            <a:ln w="28575">
              <a:noFill/>
              <a:miter lim="800000"/>
              <a:headEnd/>
              <a:tailEnd/>
            </a:ln>
          </p:spPr>
          <p:txBody>
            <a:bodyPr wrap="none">
              <a:spAutoFit/>
            </a:bodyPr>
            <a:lstStyle/>
            <a:p>
              <a:pPr algn="l"/>
              <a:r>
                <a:rPr lang="en-US" sz="5000" b="1">
                  <a:latin typeface="Arial" charset="0"/>
                </a:rPr>
                <a:t>5       / 100        =       20</a:t>
              </a:r>
            </a:p>
          </p:txBody>
        </p:sp>
        <p:pic>
          <p:nvPicPr>
            <p:cNvPr id="35856" name="Picture 31" descr="mail"/>
            <p:cNvPicPr>
              <a:picLocks noChangeAspect="1" noChangeArrowheads="1"/>
            </p:cNvPicPr>
            <p:nvPr/>
          </p:nvPicPr>
          <p:blipFill>
            <a:blip r:embed="rId2"/>
            <a:srcRect l="8888" t="8888" r="11111" b="11111"/>
            <a:stretch>
              <a:fillRect/>
            </a:stretch>
          </p:blipFill>
          <p:spPr bwMode="auto">
            <a:xfrm>
              <a:off x="2472" y="1734"/>
              <a:ext cx="432" cy="432"/>
            </a:xfrm>
            <a:prstGeom prst="rect">
              <a:avLst/>
            </a:prstGeom>
            <a:noFill/>
            <a:ln w="9525">
              <a:noFill/>
              <a:miter lim="800000"/>
              <a:headEnd/>
              <a:tailEnd/>
            </a:ln>
          </p:spPr>
        </p:pic>
        <p:pic>
          <p:nvPicPr>
            <p:cNvPr id="35857" name="Picture 43" descr="consumer3"/>
            <p:cNvPicPr>
              <a:picLocks noChangeAspect="1" noChangeArrowheads="1"/>
            </p:cNvPicPr>
            <p:nvPr/>
          </p:nvPicPr>
          <p:blipFill>
            <a:blip r:embed="rId3"/>
            <a:srcRect/>
            <a:stretch>
              <a:fillRect/>
            </a:stretch>
          </p:blipFill>
          <p:spPr bwMode="auto">
            <a:xfrm>
              <a:off x="877" y="1632"/>
              <a:ext cx="229" cy="305"/>
            </a:xfrm>
            <a:prstGeom prst="rect">
              <a:avLst/>
            </a:prstGeom>
            <a:noFill/>
            <a:ln w="9525">
              <a:noFill/>
              <a:miter lim="800000"/>
              <a:headEnd/>
              <a:tailEnd/>
            </a:ln>
          </p:spPr>
        </p:pic>
        <p:pic>
          <p:nvPicPr>
            <p:cNvPr id="35858" name="Picture 49" descr="consumer"/>
            <p:cNvPicPr>
              <a:picLocks noChangeAspect="1" noChangeArrowheads="1"/>
            </p:cNvPicPr>
            <p:nvPr/>
          </p:nvPicPr>
          <p:blipFill>
            <a:blip r:embed="rId4"/>
            <a:srcRect/>
            <a:stretch>
              <a:fillRect/>
            </a:stretch>
          </p:blipFill>
          <p:spPr bwMode="auto">
            <a:xfrm>
              <a:off x="1117" y="1632"/>
              <a:ext cx="241" cy="290"/>
            </a:xfrm>
            <a:prstGeom prst="rect">
              <a:avLst/>
            </a:prstGeom>
            <a:noFill/>
            <a:ln w="9525">
              <a:noFill/>
              <a:miter lim="800000"/>
              <a:headEnd/>
              <a:tailEnd/>
            </a:ln>
          </p:spPr>
        </p:pic>
        <p:pic>
          <p:nvPicPr>
            <p:cNvPr id="35859" name="Picture 47" descr="consumer2"/>
            <p:cNvPicPr>
              <a:picLocks noChangeAspect="1" noChangeArrowheads="1"/>
            </p:cNvPicPr>
            <p:nvPr/>
          </p:nvPicPr>
          <p:blipFill>
            <a:blip r:embed="rId5"/>
            <a:srcRect b="6656"/>
            <a:stretch>
              <a:fillRect/>
            </a:stretch>
          </p:blipFill>
          <p:spPr bwMode="auto">
            <a:xfrm>
              <a:off x="768" y="1951"/>
              <a:ext cx="229" cy="305"/>
            </a:xfrm>
            <a:prstGeom prst="rect">
              <a:avLst/>
            </a:prstGeom>
            <a:noFill/>
            <a:ln w="9525">
              <a:noFill/>
              <a:miter lim="800000"/>
              <a:headEnd/>
              <a:tailEnd/>
            </a:ln>
          </p:spPr>
        </p:pic>
        <p:pic>
          <p:nvPicPr>
            <p:cNvPr id="35860" name="Picture 57" descr="consumer4"/>
            <p:cNvPicPr>
              <a:picLocks noChangeAspect="1" noChangeArrowheads="1"/>
            </p:cNvPicPr>
            <p:nvPr/>
          </p:nvPicPr>
          <p:blipFill>
            <a:blip r:embed="rId6"/>
            <a:srcRect t="2562" b="9676"/>
            <a:stretch>
              <a:fillRect/>
            </a:stretch>
          </p:blipFill>
          <p:spPr bwMode="auto">
            <a:xfrm>
              <a:off x="1240" y="1968"/>
              <a:ext cx="213" cy="281"/>
            </a:xfrm>
            <a:prstGeom prst="rect">
              <a:avLst/>
            </a:prstGeom>
            <a:noFill/>
            <a:ln w="9525">
              <a:noFill/>
              <a:miter lim="800000"/>
              <a:headEnd/>
              <a:tailEnd/>
            </a:ln>
          </p:spPr>
        </p:pic>
        <p:pic>
          <p:nvPicPr>
            <p:cNvPr id="35861" name="Picture 58" descr="consumer5"/>
            <p:cNvPicPr>
              <a:picLocks noChangeAspect="1" noChangeArrowheads="1"/>
            </p:cNvPicPr>
            <p:nvPr/>
          </p:nvPicPr>
          <p:blipFill>
            <a:blip r:embed="rId7" cstate="print"/>
            <a:srcRect/>
            <a:stretch>
              <a:fillRect/>
            </a:stretch>
          </p:blipFill>
          <p:spPr bwMode="auto">
            <a:xfrm>
              <a:off x="1012" y="1936"/>
              <a:ext cx="225" cy="321"/>
            </a:xfrm>
            <a:prstGeom prst="rect">
              <a:avLst/>
            </a:prstGeom>
            <a:noFill/>
            <a:ln w="9525">
              <a:noFill/>
              <a:miter lim="800000"/>
              <a:headEnd/>
              <a:tailEnd/>
            </a:ln>
          </p:spPr>
        </p:pic>
      </p:grpSp>
      <p:grpSp>
        <p:nvGrpSpPr>
          <p:cNvPr id="5" name="Group 68"/>
          <p:cNvGrpSpPr>
            <a:grpSpLocks/>
          </p:cNvGrpSpPr>
          <p:nvPr/>
        </p:nvGrpSpPr>
        <p:grpSpPr bwMode="auto">
          <a:xfrm>
            <a:off x="720725" y="5332413"/>
            <a:ext cx="7251700" cy="992187"/>
            <a:chOff x="454" y="3359"/>
            <a:chExt cx="4568" cy="625"/>
          </a:xfrm>
        </p:grpSpPr>
        <p:sp>
          <p:nvSpPr>
            <p:cNvPr id="35848" name="Text Box 34"/>
            <p:cNvSpPr txBox="1">
              <a:spLocks noChangeArrowheads="1"/>
            </p:cNvSpPr>
            <p:nvPr/>
          </p:nvSpPr>
          <p:spPr bwMode="auto">
            <a:xfrm>
              <a:off x="454" y="3439"/>
              <a:ext cx="4568" cy="538"/>
            </a:xfrm>
            <a:prstGeom prst="rect">
              <a:avLst/>
            </a:prstGeom>
            <a:noFill/>
            <a:ln w="28575">
              <a:noFill/>
              <a:miter lim="800000"/>
              <a:headEnd/>
              <a:tailEnd/>
            </a:ln>
          </p:spPr>
          <p:txBody>
            <a:bodyPr wrap="none">
              <a:spAutoFit/>
            </a:bodyPr>
            <a:lstStyle/>
            <a:p>
              <a:pPr algn="l"/>
              <a:r>
                <a:rPr lang="en-US" sz="5000" b="1">
                  <a:latin typeface="Arial" charset="0"/>
                </a:rPr>
                <a:t>$1,000 / 5         =     $200</a:t>
              </a:r>
            </a:p>
          </p:txBody>
        </p:sp>
        <p:grpSp>
          <p:nvGrpSpPr>
            <p:cNvPr id="6" name="Group 60"/>
            <p:cNvGrpSpPr>
              <a:grpSpLocks/>
            </p:cNvGrpSpPr>
            <p:nvPr/>
          </p:nvGrpSpPr>
          <p:grpSpPr bwMode="auto">
            <a:xfrm>
              <a:off x="2331" y="3359"/>
              <a:ext cx="685" cy="625"/>
              <a:chOff x="4403" y="144"/>
              <a:chExt cx="685" cy="625"/>
            </a:xfrm>
          </p:grpSpPr>
          <p:pic>
            <p:nvPicPr>
              <p:cNvPr id="35850" name="Picture 61" descr="consumer3"/>
              <p:cNvPicPr>
                <a:picLocks noChangeAspect="1" noChangeArrowheads="1"/>
              </p:cNvPicPr>
              <p:nvPr/>
            </p:nvPicPr>
            <p:blipFill>
              <a:blip r:embed="rId3"/>
              <a:srcRect/>
              <a:stretch>
                <a:fillRect/>
              </a:stretch>
            </p:blipFill>
            <p:spPr bwMode="auto">
              <a:xfrm>
                <a:off x="4512" y="144"/>
                <a:ext cx="229" cy="305"/>
              </a:xfrm>
              <a:prstGeom prst="rect">
                <a:avLst/>
              </a:prstGeom>
              <a:noFill/>
              <a:ln w="9525">
                <a:noFill/>
                <a:miter lim="800000"/>
                <a:headEnd/>
                <a:tailEnd/>
              </a:ln>
            </p:spPr>
          </p:pic>
          <p:pic>
            <p:nvPicPr>
              <p:cNvPr id="35851" name="Picture 62" descr="consumer"/>
              <p:cNvPicPr>
                <a:picLocks noChangeAspect="1" noChangeArrowheads="1"/>
              </p:cNvPicPr>
              <p:nvPr/>
            </p:nvPicPr>
            <p:blipFill>
              <a:blip r:embed="rId4"/>
              <a:srcRect/>
              <a:stretch>
                <a:fillRect/>
              </a:stretch>
            </p:blipFill>
            <p:spPr bwMode="auto">
              <a:xfrm>
                <a:off x="4752" y="144"/>
                <a:ext cx="241" cy="290"/>
              </a:xfrm>
              <a:prstGeom prst="rect">
                <a:avLst/>
              </a:prstGeom>
              <a:noFill/>
              <a:ln w="9525">
                <a:noFill/>
                <a:miter lim="800000"/>
                <a:headEnd/>
                <a:tailEnd/>
              </a:ln>
            </p:spPr>
          </p:pic>
          <p:pic>
            <p:nvPicPr>
              <p:cNvPr id="35852" name="Picture 63" descr="consumer2"/>
              <p:cNvPicPr>
                <a:picLocks noChangeAspect="1" noChangeArrowheads="1"/>
              </p:cNvPicPr>
              <p:nvPr/>
            </p:nvPicPr>
            <p:blipFill>
              <a:blip r:embed="rId5"/>
              <a:srcRect b="6656"/>
              <a:stretch>
                <a:fillRect/>
              </a:stretch>
            </p:blipFill>
            <p:spPr bwMode="auto">
              <a:xfrm>
                <a:off x="4403" y="463"/>
                <a:ext cx="229" cy="305"/>
              </a:xfrm>
              <a:prstGeom prst="rect">
                <a:avLst/>
              </a:prstGeom>
              <a:noFill/>
              <a:ln w="9525">
                <a:noFill/>
                <a:miter lim="800000"/>
                <a:headEnd/>
                <a:tailEnd/>
              </a:ln>
            </p:spPr>
          </p:pic>
          <p:pic>
            <p:nvPicPr>
              <p:cNvPr id="35853" name="Picture 64" descr="consumer4"/>
              <p:cNvPicPr>
                <a:picLocks noChangeAspect="1" noChangeArrowheads="1"/>
              </p:cNvPicPr>
              <p:nvPr/>
            </p:nvPicPr>
            <p:blipFill>
              <a:blip r:embed="rId6"/>
              <a:srcRect t="2562" b="9676"/>
              <a:stretch>
                <a:fillRect/>
              </a:stretch>
            </p:blipFill>
            <p:spPr bwMode="auto">
              <a:xfrm>
                <a:off x="4875" y="480"/>
                <a:ext cx="213" cy="281"/>
              </a:xfrm>
              <a:prstGeom prst="rect">
                <a:avLst/>
              </a:prstGeom>
              <a:noFill/>
              <a:ln w="9525">
                <a:noFill/>
                <a:miter lim="800000"/>
                <a:headEnd/>
                <a:tailEnd/>
              </a:ln>
            </p:spPr>
          </p:pic>
          <p:pic>
            <p:nvPicPr>
              <p:cNvPr id="35854" name="Picture 65" descr="consumer5"/>
              <p:cNvPicPr>
                <a:picLocks noChangeAspect="1" noChangeArrowheads="1"/>
              </p:cNvPicPr>
              <p:nvPr/>
            </p:nvPicPr>
            <p:blipFill>
              <a:blip r:embed="rId7" cstate="print"/>
              <a:srcRect/>
              <a:stretch>
                <a:fillRect/>
              </a:stretch>
            </p:blipFill>
            <p:spPr bwMode="auto">
              <a:xfrm>
                <a:off x="4647" y="448"/>
                <a:ext cx="225" cy="321"/>
              </a:xfrm>
              <a:prstGeom prst="rect">
                <a:avLst/>
              </a:prstGeom>
              <a:noFill/>
              <a:ln w="9525">
                <a:noFill/>
                <a:miter lim="800000"/>
                <a:headEnd/>
                <a:tailEnd/>
              </a:ln>
            </p:spPr>
          </p:pic>
        </p:gr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170099"/>
          </a:xfrm>
          <a:prstGeom prst="rect">
            <a:avLst/>
          </a:prstGeom>
          <a:noFill/>
          <a:ln w="38100">
            <a:noFill/>
            <a:miter lim="800000"/>
            <a:headEnd/>
            <a:tailEnd/>
          </a:ln>
        </p:spPr>
        <p:txBody>
          <a:bodyPr wrap="square">
            <a:spAutoFit/>
          </a:bodyPr>
          <a:lstStyle/>
          <a:p>
            <a:pPr algn="ctr"/>
            <a:r>
              <a:rPr lang="en-GB" sz="4000" dirty="0" smtClean="0">
                <a:solidFill>
                  <a:srgbClr val="000066"/>
                </a:solidFill>
              </a:rPr>
              <a:t>“If you maintain politeness in authority &amp; observe silence in anger, then be sure that nobody can break you or bend you.” </a:t>
            </a: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3339</TotalTime>
  <Words>5419</Words>
  <Application>Microsoft Office PowerPoint</Application>
  <PresentationFormat>On-screen Show (4:3)</PresentationFormat>
  <Paragraphs>260</Paragraphs>
  <Slides>22</Slides>
  <Notes>16</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Blank Presentation</vt:lpstr>
      <vt:lpstr>Office Theme</vt:lpstr>
      <vt:lpstr>        Direct Marketing:  The Dialogue Builder         </vt:lpstr>
      <vt:lpstr>Slide 2</vt:lpstr>
      <vt:lpstr>Lecture Perspective</vt:lpstr>
      <vt:lpstr>Direct Marketing</vt:lpstr>
      <vt:lpstr>Direct Marketing</vt:lpstr>
      <vt:lpstr>The New Direct Marketing Model</vt:lpstr>
      <vt:lpstr>Growth and Benefits of Direct Marketing</vt:lpstr>
      <vt:lpstr>Growth and Benefits of Direct Marketing</vt:lpstr>
      <vt:lpstr>Customer Databases and Direct Marketing</vt:lpstr>
      <vt:lpstr>Forms of Direct Marketing</vt:lpstr>
      <vt:lpstr>Forms of Direct Marketing</vt:lpstr>
      <vt:lpstr>Forms of Direct Marketing</vt:lpstr>
      <vt:lpstr>Forms of Direct Marketing</vt:lpstr>
      <vt:lpstr>Forms of Direct Marketing</vt:lpstr>
      <vt:lpstr>Forms of Direct Marketing</vt:lpstr>
      <vt:lpstr>Forms of Direct Marketing</vt:lpstr>
      <vt:lpstr>What Are Direct Marketing’s Strategies?</vt:lpstr>
      <vt:lpstr>Front &amp; Back End Components </vt:lpstr>
      <vt:lpstr>How Can Direct Marketing Efforts Be Evaluated? </vt:lpstr>
      <vt:lpstr>Ultimate Test: Effectiveness </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vcomsats</cp:lastModifiedBy>
  <cp:revision>405</cp:revision>
  <dcterms:created xsi:type="dcterms:W3CDTF">2011-02-15T21:33:40Z</dcterms:created>
  <dcterms:modified xsi:type="dcterms:W3CDTF">2013-05-25T13:13:51Z</dcterms:modified>
</cp:coreProperties>
</file>