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4"/>
  </p:notesMasterIdLst>
  <p:sldIdLst>
    <p:sldId id="397" r:id="rId3"/>
    <p:sldId id="469" r:id="rId4"/>
    <p:sldId id="981" r:id="rId5"/>
    <p:sldId id="971" r:id="rId6"/>
    <p:sldId id="982" r:id="rId7"/>
    <p:sldId id="972" r:id="rId8"/>
    <p:sldId id="973" r:id="rId9"/>
    <p:sldId id="983" r:id="rId10"/>
    <p:sldId id="984" r:id="rId11"/>
    <p:sldId id="975" r:id="rId12"/>
    <p:sldId id="976" r:id="rId13"/>
    <p:sldId id="977" r:id="rId14"/>
    <p:sldId id="978" r:id="rId15"/>
    <p:sldId id="979" r:id="rId16"/>
    <p:sldId id="980" r:id="rId17"/>
    <p:sldId id="985" r:id="rId18"/>
    <p:sldId id="986" r:id="rId19"/>
    <p:sldId id="987" r:id="rId20"/>
    <p:sldId id="988" r:id="rId21"/>
    <p:sldId id="989" r:id="rId22"/>
    <p:sldId id="990" r:id="rId23"/>
    <p:sldId id="991" r:id="rId24"/>
    <p:sldId id="992" r:id="rId25"/>
    <p:sldId id="993" r:id="rId26"/>
    <p:sldId id="994" r:id="rId27"/>
    <p:sldId id="995" r:id="rId28"/>
    <p:sldId id="996" r:id="rId29"/>
    <p:sldId id="998" r:id="rId30"/>
    <p:sldId id="999" r:id="rId31"/>
    <p:sldId id="394" r:id="rId32"/>
    <p:sldId id="393"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58626" autoAdjust="0"/>
  </p:normalViewPr>
  <p:slideViewPr>
    <p:cSldViewPr>
      <p:cViewPr varScale="1">
        <p:scale>
          <a:sx n="44" d="100"/>
          <a:sy n="44" d="100"/>
        </p:scale>
        <p:origin x="-213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048715-273B-47DE-AB96-A34F9296FFDE}" type="doc">
      <dgm:prSet loTypeId="urn:microsoft.com/office/officeart/2005/8/layout/default#14" loCatId="list" qsTypeId="urn:microsoft.com/office/officeart/2005/8/quickstyle/simple1" qsCatId="simple" csTypeId="urn:microsoft.com/office/officeart/2005/8/colors/colorful1#12" csCatId="colorful"/>
      <dgm:spPr/>
      <dgm:t>
        <a:bodyPr/>
        <a:lstStyle/>
        <a:p>
          <a:endParaRPr lang="en-US"/>
        </a:p>
      </dgm:t>
    </dgm:pt>
    <dgm:pt modelId="{E97574C3-F8F6-4628-8AA6-87672EB43AFE}">
      <dgm:prSet/>
      <dgm:spPr/>
      <dgm:t>
        <a:bodyPr/>
        <a:lstStyle/>
        <a:p>
          <a:pPr rtl="0"/>
          <a:r>
            <a:rPr lang="en-US" b="1" dirty="0" smtClean="0">
              <a:solidFill>
                <a:schemeClr val="tx1"/>
              </a:solidFill>
            </a:rPr>
            <a:t>Discount</a:t>
          </a:r>
          <a:endParaRPr lang="en-US" b="1" dirty="0">
            <a:solidFill>
              <a:schemeClr val="tx1"/>
            </a:solidFill>
          </a:endParaRPr>
        </a:p>
      </dgm:t>
    </dgm:pt>
    <dgm:pt modelId="{72548526-9535-42B6-AD8F-D5DB7B9FE842}" type="parTrans" cxnId="{93F4E449-9168-4019-80CE-C9714903508F}">
      <dgm:prSet/>
      <dgm:spPr/>
      <dgm:t>
        <a:bodyPr/>
        <a:lstStyle/>
        <a:p>
          <a:endParaRPr lang="en-US" b="1">
            <a:solidFill>
              <a:schemeClr val="tx1"/>
            </a:solidFill>
          </a:endParaRPr>
        </a:p>
      </dgm:t>
    </dgm:pt>
    <dgm:pt modelId="{C3F7E393-7BEC-4522-B07D-393932ED3253}" type="sibTrans" cxnId="{93F4E449-9168-4019-80CE-C9714903508F}">
      <dgm:prSet/>
      <dgm:spPr/>
      <dgm:t>
        <a:bodyPr/>
        <a:lstStyle/>
        <a:p>
          <a:endParaRPr lang="en-US" b="1">
            <a:solidFill>
              <a:schemeClr val="tx1"/>
            </a:solidFill>
          </a:endParaRPr>
        </a:p>
      </dgm:t>
    </dgm:pt>
    <dgm:pt modelId="{76CD44D5-1100-4006-A5D6-15B0D95EDC5D}">
      <dgm:prSet/>
      <dgm:spPr/>
      <dgm:t>
        <a:bodyPr/>
        <a:lstStyle/>
        <a:p>
          <a:pPr rtl="0"/>
          <a:r>
            <a:rPr lang="en-US" b="1" dirty="0" smtClean="0">
              <a:solidFill>
                <a:schemeClr val="tx1"/>
              </a:solidFill>
            </a:rPr>
            <a:t>Allowance</a:t>
          </a:r>
          <a:endParaRPr lang="en-US" b="1" dirty="0">
            <a:solidFill>
              <a:schemeClr val="tx1"/>
            </a:solidFill>
          </a:endParaRPr>
        </a:p>
      </dgm:t>
    </dgm:pt>
    <dgm:pt modelId="{C0969D63-AF33-4DD9-B31E-1B75C1940AC7}" type="parTrans" cxnId="{763347DF-116C-443F-81FF-DF0E552417BE}">
      <dgm:prSet/>
      <dgm:spPr/>
      <dgm:t>
        <a:bodyPr/>
        <a:lstStyle/>
        <a:p>
          <a:endParaRPr lang="en-US" b="1">
            <a:solidFill>
              <a:schemeClr val="tx1"/>
            </a:solidFill>
          </a:endParaRPr>
        </a:p>
      </dgm:t>
    </dgm:pt>
    <dgm:pt modelId="{CB460569-904D-4395-8ABF-E9984CB9391F}" type="sibTrans" cxnId="{763347DF-116C-443F-81FF-DF0E552417BE}">
      <dgm:prSet/>
      <dgm:spPr/>
      <dgm:t>
        <a:bodyPr/>
        <a:lstStyle/>
        <a:p>
          <a:endParaRPr lang="en-US" b="1">
            <a:solidFill>
              <a:schemeClr val="tx1"/>
            </a:solidFill>
          </a:endParaRPr>
        </a:p>
      </dgm:t>
    </dgm:pt>
    <dgm:pt modelId="{54EA5840-B802-43D1-A5C6-8A6D17EC1D68}">
      <dgm:prSet/>
      <dgm:spPr/>
      <dgm:t>
        <a:bodyPr/>
        <a:lstStyle/>
        <a:p>
          <a:pPr rtl="0"/>
          <a:r>
            <a:rPr lang="en-US" b="1" dirty="0" smtClean="0">
              <a:solidFill>
                <a:schemeClr val="tx1"/>
              </a:solidFill>
            </a:rPr>
            <a:t>Free goods</a:t>
          </a:r>
          <a:endParaRPr lang="en-US" b="1" dirty="0">
            <a:solidFill>
              <a:schemeClr val="tx1"/>
            </a:solidFill>
          </a:endParaRPr>
        </a:p>
      </dgm:t>
    </dgm:pt>
    <dgm:pt modelId="{D5E8FDCC-348A-433A-912D-CCB027B304F2}" type="parTrans" cxnId="{7FFF5579-0F77-4E5F-B5C2-0D6E6DF4022C}">
      <dgm:prSet/>
      <dgm:spPr/>
      <dgm:t>
        <a:bodyPr/>
        <a:lstStyle/>
        <a:p>
          <a:endParaRPr lang="en-US" b="1">
            <a:solidFill>
              <a:schemeClr val="tx1"/>
            </a:solidFill>
          </a:endParaRPr>
        </a:p>
      </dgm:t>
    </dgm:pt>
    <dgm:pt modelId="{D8AD6401-C3DA-4632-B487-C9855FC93E49}" type="sibTrans" cxnId="{7FFF5579-0F77-4E5F-B5C2-0D6E6DF4022C}">
      <dgm:prSet/>
      <dgm:spPr/>
      <dgm:t>
        <a:bodyPr/>
        <a:lstStyle/>
        <a:p>
          <a:endParaRPr lang="en-US" b="1">
            <a:solidFill>
              <a:schemeClr val="tx1"/>
            </a:solidFill>
          </a:endParaRPr>
        </a:p>
      </dgm:t>
    </dgm:pt>
    <dgm:pt modelId="{7B81A4FF-D7B6-4FAF-AFAE-281ED780F214}">
      <dgm:prSet/>
      <dgm:spPr/>
      <dgm:t>
        <a:bodyPr/>
        <a:lstStyle/>
        <a:p>
          <a:pPr rtl="0"/>
          <a:r>
            <a:rPr lang="en-US" b="1" dirty="0" smtClean="0">
              <a:solidFill>
                <a:schemeClr val="tx1"/>
              </a:solidFill>
            </a:rPr>
            <a:t>Specialty advertising</a:t>
          </a:r>
          <a:endParaRPr lang="en-US" b="1" dirty="0">
            <a:solidFill>
              <a:schemeClr val="tx1"/>
            </a:solidFill>
          </a:endParaRPr>
        </a:p>
      </dgm:t>
    </dgm:pt>
    <dgm:pt modelId="{5E201490-E842-4AAE-B44E-332D7D57E32C}" type="parTrans" cxnId="{9AC0CEC2-6CF7-4EB9-8576-23FB151315DA}">
      <dgm:prSet/>
      <dgm:spPr/>
      <dgm:t>
        <a:bodyPr/>
        <a:lstStyle/>
        <a:p>
          <a:endParaRPr lang="en-US" b="1">
            <a:solidFill>
              <a:schemeClr val="tx1"/>
            </a:solidFill>
          </a:endParaRPr>
        </a:p>
      </dgm:t>
    </dgm:pt>
    <dgm:pt modelId="{4F7A532F-F472-4A4B-A8B6-A5A37D748BCF}" type="sibTrans" cxnId="{9AC0CEC2-6CF7-4EB9-8576-23FB151315DA}">
      <dgm:prSet/>
      <dgm:spPr/>
      <dgm:t>
        <a:bodyPr/>
        <a:lstStyle/>
        <a:p>
          <a:endParaRPr lang="en-US" b="1">
            <a:solidFill>
              <a:schemeClr val="tx1"/>
            </a:solidFill>
          </a:endParaRPr>
        </a:p>
      </dgm:t>
    </dgm:pt>
    <dgm:pt modelId="{B5EDD807-FB13-42C4-A83F-56708CF916A3}" type="pres">
      <dgm:prSet presAssocID="{42048715-273B-47DE-AB96-A34F9296FFDE}" presName="diagram" presStyleCnt="0">
        <dgm:presLayoutVars>
          <dgm:dir/>
          <dgm:resizeHandles val="exact"/>
        </dgm:presLayoutVars>
      </dgm:prSet>
      <dgm:spPr/>
      <dgm:t>
        <a:bodyPr/>
        <a:lstStyle/>
        <a:p>
          <a:endParaRPr lang="en-US"/>
        </a:p>
      </dgm:t>
    </dgm:pt>
    <dgm:pt modelId="{5AA3C353-C501-4585-9906-2E290F57EF91}" type="pres">
      <dgm:prSet presAssocID="{E97574C3-F8F6-4628-8AA6-87672EB43AFE}" presName="node" presStyleLbl="node1" presStyleIdx="0" presStyleCnt="4">
        <dgm:presLayoutVars>
          <dgm:bulletEnabled val="1"/>
        </dgm:presLayoutVars>
      </dgm:prSet>
      <dgm:spPr/>
      <dgm:t>
        <a:bodyPr/>
        <a:lstStyle/>
        <a:p>
          <a:endParaRPr lang="en-US"/>
        </a:p>
      </dgm:t>
    </dgm:pt>
    <dgm:pt modelId="{0FCE9595-DE1A-4F52-8344-40DD3FC89185}" type="pres">
      <dgm:prSet presAssocID="{C3F7E393-7BEC-4522-B07D-393932ED3253}" presName="sibTrans" presStyleCnt="0"/>
      <dgm:spPr/>
    </dgm:pt>
    <dgm:pt modelId="{E01BAC19-ADFE-404F-955C-F375414546AA}" type="pres">
      <dgm:prSet presAssocID="{76CD44D5-1100-4006-A5D6-15B0D95EDC5D}" presName="node" presStyleLbl="node1" presStyleIdx="1" presStyleCnt="4">
        <dgm:presLayoutVars>
          <dgm:bulletEnabled val="1"/>
        </dgm:presLayoutVars>
      </dgm:prSet>
      <dgm:spPr/>
      <dgm:t>
        <a:bodyPr/>
        <a:lstStyle/>
        <a:p>
          <a:endParaRPr lang="en-US"/>
        </a:p>
      </dgm:t>
    </dgm:pt>
    <dgm:pt modelId="{AD7D7055-B194-4A82-A6D1-3D7DDC5ECD27}" type="pres">
      <dgm:prSet presAssocID="{CB460569-904D-4395-8ABF-E9984CB9391F}" presName="sibTrans" presStyleCnt="0"/>
      <dgm:spPr/>
    </dgm:pt>
    <dgm:pt modelId="{1D2F87DE-DE10-4A71-B693-BA8BD26B4552}" type="pres">
      <dgm:prSet presAssocID="{54EA5840-B802-43D1-A5C6-8A6D17EC1D68}" presName="node" presStyleLbl="node1" presStyleIdx="2" presStyleCnt="4">
        <dgm:presLayoutVars>
          <dgm:bulletEnabled val="1"/>
        </dgm:presLayoutVars>
      </dgm:prSet>
      <dgm:spPr/>
      <dgm:t>
        <a:bodyPr/>
        <a:lstStyle/>
        <a:p>
          <a:endParaRPr lang="en-US"/>
        </a:p>
      </dgm:t>
    </dgm:pt>
    <dgm:pt modelId="{A9506B95-53AF-45DF-9E47-FFD9072E8FE2}" type="pres">
      <dgm:prSet presAssocID="{D8AD6401-C3DA-4632-B487-C9855FC93E49}" presName="sibTrans" presStyleCnt="0"/>
      <dgm:spPr/>
    </dgm:pt>
    <dgm:pt modelId="{9403A2E3-42C5-45BB-B2C2-06B4A3E16671}" type="pres">
      <dgm:prSet presAssocID="{7B81A4FF-D7B6-4FAF-AFAE-281ED780F214}" presName="node" presStyleLbl="node1" presStyleIdx="3" presStyleCnt="4">
        <dgm:presLayoutVars>
          <dgm:bulletEnabled val="1"/>
        </dgm:presLayoutVars>
      </dgm:prSet>
      <dgm:spPr/>
      <dgm:t>
        <a:bodyPr/>
        <a:lstStyle/>
        <a:p>
          <a:endParaRPr lang="en-US"/>
        </a:p>
      </dgm:t>
    </dgm:pt>
  </dgm:ptLst>
  <dgm:cxnLst>
    <dgm:cxn modelId="{9AC0CEC2-6CF7-4EB9-8576-23FB151315DA}" srcId="{42048715-273B-47DE-AB96-A34F9296FFDE}" destId="{7B81A4FF-D7B6-4FAF-AFAE-281ED780F214}" srcOrd="3" destOrd="0" parTransId="{5E201490-E842-4AAE-B44E-332D7D57E32C}" sibTransId="{4F7A532F-F472-4A4B-A8B6-A5A37D748BCF}"/>
    <dgm:cxn modelId="{7FFF5579-0F77-4E5F-B5C2-0D6E6DF4022C}" srcId="{42048715-273B-47DE-AB96-A34F9296FFDE}" destId="{54EA5840-B802-43D1-A5C6-8A6D17EC1D68}" srcOrd="2" destOrd="0" parTransId="{D5E8FDCC-348A-433A-912D-CCB027B304F2}" sibTransId="{D8AD6401-C3DA-4632-B487-C9855FC93E49}"/>
    <dgm:cxn modelId="{1059C45E-E731-4610-BD3B-CF03BE243AB4}" type="presOf" srcId="{54EA5840-B802-43D1-A5C6-8A6D17EC1D68}" destId="{1D2F87DE-DE10-4A71-B693-BA8BD26B4552}" srcOrd="0" destOrd="0" presId="urn:microsoft.com/office/officeart/2005/8/layout/default#14"/>
    <dgm:cxn modelId="{E86F6594-FEBF-415E-8407-7D3F74550133}" type="presOf" srcId="{E97574C3-F8F6-4628-8AA6-87672EB43AFE}" destId="{5AA3C353-C501-4585-9906-2E290F57EF91}" srcOrd="0" destOrd="0" presId="urn:microsoft.com/office/officeart/2005/8/layout/default#14"/>
    <dgm:cxn modelId="{5005910F-D9F3-4B50-9338-87B393A0D9AF}" type="presOf" srcId="{7B81A4FF-D7B6-4FAF-AFAE-281ED780F214}" destId="{9403A2E3-42C5-45BB-B2C2-06B4A3E16671}" srcOrd="0" destOrd="0" presId="urn:microsoft.com/office/officeart/2005/8/layout/default#14"/>
    <dgm:cxn modelId="{763347DF-116C-443F-81FF-DF0E552417BE}" srcId="{42048715-273B-47DE-AB96-A34F9296FFDE}" destId="{76CD44D5-1100-4006-A5D6-15B0D95EDC5D}" srcOrd="1" destOrd="0" parTransId="{C0969D63-AF33-4DD9-B31E-1B75C1940AC7}" sibTransId="{CB460569-904D-4395-8ABF-E9984CB9391F}"/>
    <dgm:cxn modelId="{652DFD63-E510-4862-B71F-09D69F3BC1CD}" type="presOf" srcId="{42048715-273B-47DE-AB96-A34F9296FFDE}" destId="{B5EDD807-FB13-42C4-A83F-56708CF916A3}" srcOrd="0" destOrd="0" presId="urn:microsoft.com/office/officeart/2005/8/layout/default#14"/>
    <dgm:cxn modelId="{93F4E449-9168-4019-80CE-C9714903508F}" srcId="{42048715-273B-47DE-AB96-A34F9296FFDE}" destId="{E97574C3-F8F6-4628-8AA6-87672EB43AFE}" srcOrd="0" destOrd="0" parTransId="{72548526-9535-42B6-AD8F-D5DB7B9FE842}" sibTransId="{C3F7E393-7BEC-4522-B07D-393932ED3253}"/>
    <dgm:cxn modelId="{C8A5E87B-C8FA-476C-99A5-B8245F3FC4CF}" type="presOf" srcId="{76CD44D5-1100-4006-A5D6-15B0D95EDC5D}" destId="{E01BAC19-ADFE-404F-955C-F375414546AA}" srcOrd="0" destOrd="0" presId="urn:microsoft.com/office/officeart/2005/8/layout/default#14"/>
    <dgm:cxn modelId="{8BEC0BAB-3BA1-4CDE-B34D-E90F40423FB3}" type="presParOf" srcId="{B5EDD807-FB13-42C4-A83F-56708CF916A3}" destId="{5AA3C353-C501-4585-9906-2E290F57EF91}" srcOrd="0" destOrd="0" presId="urn:microsoft.com/office/officeart/2005/8/layout/default#14"/>
    <dgm:cxn modelId="{8BEC69B0-AB76-43E0-AB3A-3E499E88CA8E}" type="presParOf" srcId="{B5EDD807-FB13-42C4-A83F-56708CF916A3}" destId="{0FCE9595-DE1A-4F52-8344-40DD3FC89185}" srcOrd="1" destOrd="0" presId="urn:microsoft.com/office/officeart/2005/8/layout/default#14"/>
    <dgm:cxn modelId="{2EA1B4F5-5974-4CFB-BADC-DB419DC2D616}" type="presParOf" srcId="{B5EDD807-FB13-42C4-A83F-56708CF916A3}" destId="{E01BAC19-ADFE-404F-955C-F375414546AA}" srcOrd="2" destOrd="0" presId="urn:microsoft.com/office/officeart/2005/8/layout/default#14"/>
    <dgm:cxn modelId="{AFBB0EA1-DC8F-4C23-8797-E7A20F34EF01}" type="presParOf" srcId="{B5EDD807-FB13-42C4-A83F-56708CF916A3}" destId="{AD7D7055-B194-4A82-A6D1-3D7DDC5ECD27}" srcOrd="3" destOrd="0" presId="urn:microsoft.com/office/officeart/2005/8/layout/default#14"/>
    <dgm:cxn modelId="{A46EF6EF-5258-44FB-B61E-FDF7F36AABF6}" type="presParOf" srcId="{B5EDD807-FB13-42C4-A83F-56708CF916A3}" destId="{1D2F87DE-DE10-4A71-B693-BA8BD26B4552}" srcOrd="4" destOrd="0" presId="urn:microsoft.com/office/officeart/2005/8/layout/default#14"/>
    <dgm:cxn modelId="{10A3B798-1F4B-4DD9-9809-54E3E6A87974}" type="presParOf" srcId="{B5EDD807-FB13-42C4-A83F-56708CF916A3}" destId="{A9506B95-53AF-45DF-9E47-FFD9072E8FE2}" srcOrd="5" destOrd="0" presId="urn:microsoft.com/office/officeart/2005/8/layout/default#14"/>
    <dgm:cxn modelId="{E5FF023E-530E-4F0E-9868-67CD6C2B0B8E}" type="presParOf" srcId="{B5EDD807-FB13-42C4-A83F-56708CF916A3}" destId="{9403A2E3-42C5-45BB-B2C2-06B4A3E16671}" srcOrd="6" destOrd="0" presId="urn:microsoft.com/office/officeart/2005/8/layout/default#14"/>
  </dgm:cxnLst>
  <dgm:bg/>
  <dgm:whole/>
</dgm:dataModel>
</file>

<file path=ppt/diagrams/layout1.xml><?xml version="1.0" encoding="utf-8"?>
<dgm:layoutDef xmlns:dgm="http://schemas.openxmlformats.org/drawingml/2006/diagram" xmlns:a="http://schemas.openxmlformats.org/drawingml/2006/main" uniqueId="urn:microsoft.com/office/officeart/2005/8/layout/default#1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pPr marL="0" marR="0" indent="0" algn="l" defTabSz="914400" rtl="0" eaLnBrk="0" fontAlgn="base" latinLnBrk="0" hangingPunct="0">
              <a:lnSpc>
                <a:spcPct val="100000"/>
              </a:lnSpc>
              <a:spcBef>
                <a:spcPct val="0"/>
              </a:spcBef>
              <a:spcAft>
                <a:spcPct val="0"/>
              </a:spcAft>
              <a:buClrTx/>
              <a:buSzTx/>
              <a:buFontTx/>
              <a:buNone/>
              <a:tabLst/>
              <a:defRPr/>
            </a:pPr>
            <a:r>
              <a:rPr lang="x-none" sz="1200" kern="1200" smtClean="0">
                <a:solidFill>
                  <a:schemeClr val="tx1"/>
                </a:solidFill>
                <a:effectLst/>
                <a:latin typeface="+mn-lt"/>
                <a:ea typeface="ＭＳ Ｐゴシック" charset="-128"/>
                <a:cs typeface="ＭＳ Ｐゴシック" charset="-128"/>
              </a:rPr>
              <a:t>In this chapter, we explore advertising and PR. Advertising involves communicating the company’s or brand’s value proposition by using paid media to inform, persuade, and remind consumers. PR involves building good relations with various company publics—from consumers and the general public to the media, investor, donor, and government publics. As with all the promotion mix tools, advertising and PR must be blended into the overall IMC program. In chapters 16 and 17, we will discuss the remaining promotion mix tools: personal selling, sales promotion, and direct marketing.</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31"/>
          <p:cNvSpPr>
            <a:spLocks noGrp="1" noChangeArrowheads="1"/>
          </p:cNvSpPr>
          <p:nvPr>
            <p:ph type="sldNum" sz="quarter" idx="5"/>
          </p:nvPr>
        </p:nvSpPr>
        <p:spPr>
          <a:noFill/>
        </p:spPr>
        <p:txBody>
          <a:bodyPr/>
          <a:lstStyle/>
          <a:p>
            <a:fld id="{A4051104-E34A-42AC-A23F-09C294F1E5A4}" type="slidenum">
              <a:rPr lang="en-US" smtClean="0"/>
              <a:pPr/>
              <a:t>3</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Personal selling and advertising often work closely with another promotion tool, sales promotion. </a:t>
            </a:r>
            <a:r>
              <a:rPr lang="en-US" sz="1200" b="1" kern="1200" dirty="0" smtClean="0">
                <a:solidFill>
                  <a:schemeClr val="tx1"/>
                </a:solidFill>
                <a:effectLst/>
                <a:latin typeface="+mn-lt"/>
                <a:ea typeface="ＭＳ Ｐゴシック" charset="-128"/>
                <a:cs typeface="ＭＳ Ｐゴシック" charset="-128"/>
              </a:rPr>
              <a:t>Sales promotion</a:t>
            </a:r>
            <a:r>
              <a:rPr lang="en-US" sz="1200" kern="1200" dirty="0" smtClean="0">
                <a:solidFill>
                  <a:schemeClr val="tx1"/>
                </a:solidFill>
                <a:effectLst/>
                <a:latin typeface="+mn-lt"/>
                <a:ea typeface="ＭＳ Ｐゴシック" charset="-128"/>
                <a:cs typeface="ＭＳ Ｐゴシック" charset="-128"/>
              </a:rPr>
              <a:t> consists of short-term incentives to encourage the purchase or sales of a product or service. Whereas advertising offers reasons to buy a product or service, sales promotion offers reasons to buy </a:t>
            </a:r>
            <a:r>
              <a:rPr lang="en-US" sz="1200" i="1" kern="1200" dirty="0" smtClean="0">
                <a:solidFill>
                  <a:schemeClr val="tx1"/>
                </a:solidFill>
                <a:effectLst/>
                <a:latin typeface="+mn-lt"/>
                <a:ea typeface="ＭＳ Ｐゴシック" charset="-128"/>
                <a:cs typeface="ＭＳ Ｐゴシック" charset="-128"/>
              </a:rPr>
              <a:t>now</a:t>
            </a:r>
            <a:r>
              <a:rPr lang="en-US" sz="1200" kern="1200" dirty="0" smtClean="0">
                <a:solidFill>
                  <a:schemeClr val="tx1"/>
                </a:solidFill>
                <a:effectLst/>
                <a:latin typeface="+mn-lt"/>
                <a:ea typeface="ＭＳ Ｐゴシック" charset="-128"/>
                <a:cs typeface="ＭＳ Ｐゴシック" charset="-128"/>
              </a:rPr>
              <a:t>.</a:t>
            </a:r>
          </a:p>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Examples of sales promotions are found everywhere. A freestanding insert in the Sunday newspaper contains a coupon offering $1 off PEDIGREE GoodBites treats for your dog. A Bed Bath &amp; Beyond ad in your favorite magazine offers 20 percent off on any single item. The end-of-the-aisle display in the local supermarket tempts impulse buyers with a wall of Coca-Cola cases—four 12-packs for $12. Buy a new HP laptop and get a free memory upgrade. A hardware store chain receives a 10 percent discount on selected Stihl power lawn and garden tools if it agrees to advertise them in local newspapers. Sales promotion includes a wide variety of promotion tools designed to stimulate earlier or stronger market response.</a:t>
            </a:r>
          </a:p>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ＭＳ Ｐゴシック" charset="-128"/>
              </a:rPr>
              <a:t>Sales promotion tools are used by most organizations, including manufacturers, distributors, retailers, and not-for-profit institutions. They are targeted toward final buyers (</a:t>
            </a:r>
            <a:r>
              <a:rPr lang="en-US" sz="1200" i="1" kern="1200" dirty="0" smtClean="0">
                <a:solidFill>
                  <a:schemeClr val="tx1"/>
                </a:solidFill>
                <a:effectLst/>
                <a:latin typeface="+mn-lt"/>
                <a:ea typeface="ＭＳ Ｐゴシック" charset="-128"/>
                <a:cs typeface="ＭＳ Ｐゴシック" charset="-128"/>
              </a:rPr>
              <a:t>consumer promotions</a:t>
            </a:r>
            <a:r>
              <a:rPr lang="en-US" sz="1200" kern="1200" dirty="0" smtClean="0">
                <a:solidFill>
                  <a:schemeClr val="tx1"/>
                </a:solidFill>
                <a:effectLst/>
                <a:latin typeface="+mn-lt"/>
                <a:ea typeface="ＭＳ Ｐゴシック" charset="-128"/>
                <a:cs typeface="ＭＳ Ｐゴシック" charset="-128"/>
              </a:rPr>
              <a:t>), retailers and wholesalers (</a:t>
            </a:r>
            <a:r>
              <a:rPr lang="en-US" sz="1200" i="1" kern="1200" dirty="0" smtClean="0">
                <a:solidFill>
                  <a:schemeClr val="tx1"/>
                </a:solidFill>
                <a:effectLst/>
                <a:latin typeface="+mn-lt"/>
                <a:ea typeface="ＭＳ Ｐゴシック" charset="-128"/>
                <a:cs typeface="ＭＳ Ｐゴシック" charset="-128"/>
              </a:rPr>
              <a:t>trade promotions</a:t>
            </a:r>
            <a:r>
              <a:rPr lang="en-US" sz="1200" kern="1200" dirty="0" smtClean="0">
                <a:solidFill>
                  <a:schemeClr val="tx1"/>
                </a:solidFill>
                <a:effectLst/>
                <a:latin typeface="+mn-lt"/>
                <a:ea typeface="ＭＳ Ｐゴシック" charset="-128"/>
                <a:cs typeface="ＭＳ Ｐゴシック" charset="-128"/>
              </a:rPr>
              <a:t>), business customers (</a:t>
            </a:r>
            <a:r>
              <a:rPr lang="en-US" sz="1200" i="1" kern="1200" dirty="0" smtClean="0">
                <a:solidFill>
                  <a:schemeClr val="tx1"/>
                </a:solidFill>
                <a:effectLst/>
                <a:latin typeface="+mn-lt"/>
                <a:ea typeface="ＭＳ Ｐゴシック" charset="-128"/>
                <a:cs typeface="ＭＳ Ｐゴシック" charset="-128"/>
              </a:rPr>
              <a:t>business promotions</a:t>
            </a:r>
            <a:r>
              <a:rPr lang="en-US" sz="1200" kern="1200" dirty="0" smtClean="0">
                <a:solidFill>
                  <a:schemeClr val="tx1"/>
                </a:solidFill>
                <a:effectLst/>
                <a:latin typeface="+mn-lt"/>
                <a:ea typeface="ＭＳ Ｐゴシック" charset="-128"/>
                <a:cs typeface="ＭＳ Ｐゴシック" charset="-128"/>
              </a:rPr>
              <a:t>), and members of the sales force (</a:t>
            </a:r>
            <a:r>
              <a:rPr lang="en-US" sz="1200" i="1" kern="1200" dirty="0" smtClean="0">
                <a:solidFill>
                  <a:schemeClr val="tx1"/>
                </a:solidFill>
                <a:effectLst/>
                <a:latin typeface="+mn-lt"/>
                <a:ea typeface="ＭＳ Ｐゴシック" charset="-128"/>
                <a:cs typeface="ＭＳ Ｐゴシック" charset="-128"/>
              </a:rPr>
              <a:t>sales force promotions</a:t>
            </a:r>
            <a:r>
              <a:rPr lang="en-US" sz="1200" kern="1200" dirty="0" smtClean="0">
                <a:solidFill>
                  <a:schemeClr val="tx1"/>
                </a:solidFill>
                <a:effectLst/>
                <a:latin typeface="+mn-lt"/>
                <a:ea typeface="ＭＳ Ｐゴシック" charset="-128"/>
                <a:cs typeface="ＭＳ Ｐゴシック" charset="-128"/>
              </a:rPr>
              <a:t>). Today, in the average consumer packaged-goods company, sales promotion accounts for 77 percent  of all marketing expenditures.</a:t>
            </a:r>
            <a:r>
              <a:rPr lang="en-US" dirty="0" smtClean="0">
                <a:effectLst/>
              </a:rPr>
              <a:t> </a:t>
            </a:r>
            <a:endParaRPr lang="en-US" sz="1200" kern="1200" dirty="0" smtClean="0">
              <a:solidFill>
                <a:schemeClr val="tx1"/>
              </a:solidFill>
              <a:effectLst/>
              <a:latin typeface="+mn-lt"/>
              <a:ea typeface="ＭＳ Ｐゴシック" charset="-128"/>
              <a:cs typeface="ＭＳ Ｐゴシック" charset="-128"/>
            </a:endParaRPr>
          </a:p>
          <a:p>
            <a:endParaRPr lang="en-US" dirty="0" smtClean="0"/>
          </a:p>
        </p:txBody>
      </p:sp>
      <p:sp>
        <p:nvSpPr>
          <p:cNvPr id="79876" name="Slide Number Placeholder 3"/>
          <p:cNvSpPr>
            <a:spLocks noGrp="1"/>
          </p:cNvSpPr>
          <p:nvPr>
            <p:ph type="sldNum" sz="quarter" idx="5"/>
          </p:nvPr>
        </p:nvSpPr>
        <p:spPr bwMode="auto">
          <a:noFill/>
          <a:ln>
            <a:miter lim="800000"/>
            <a:headEnd/>
            <a:tailEnd/>
          </a:ln>
        </p:spPr>
        <p:txBody>
          <a:bodyPr/>
          <a:lstStyle/>
          <a:p>
            <a:fld id="{EFBBD870-782D-4936-95E3-53BE06B583E2}" type="slidenum">
              <a:rPr lang="en-US"/>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ＭＳ Ｐゴシック" charset="-128"/>
              </a:rPr>
              <a:t>Discussion Questions: Ask the students what sales promotions they have participated in as a consumer, i.e. used a coupon in buying a product.</a:t>
            </a:r>
          </a:p>
          <a:p>
            <a:endParaRPr lang="en-US" sz="1200" kern="1200" dirty="0" smtClean="0">
              <a:solidFill>
                <a:schemeClr val="tx1"/>
              </a:solidFill>
              <a:effectLst/>
              <a:latin typeface="+mn-lt"/>
              <a:ea typeface="ＭＳ Ｐゴシック" charset="-128"/>
              <a:cs typeface="ＭＳ Ｐゴシック" charset="-128"/>
            </a:endParaRPr>
          </a:p>
          <a:p>
            <a:r>
              <a:rPr lang="en-US" sz="1200" kern="1200" dirty="0" smtClean="0">
                <a:solidFill>
                  <a:schemeClr val="tx1"/>
                </a:solidFill>
                <a:effectLst/>
                <a:latin typeface="+mn-lt"/>
                <a:ea typeface="ＭＳ Ｐゴシック" charset="-128"/>
                <a:cs typeface="ＭＳ Ｐゴシック" charset="-128"/>
              </a:rPr>
              <a:t>Several factors have contributed to the rapid growth of sales promotion, particularly in consumer markets. First, inside the company, product managers face greater pressures to increase current sales, and they view promotion as an effective short-run sales tool. Second, externally, the company faces more competition, and competing brands are less differentiated. Increasingly, competitors are using sales promotion to help differentiate their offers. Third, advertising efficiency has declined because of rising costs, media clutter, and legal restraints. Finally, consumers have become more deal oriented. In the current economy, consumers are demanding lower prices and better deals. Sales promotions can help attract today’s more thrift-oriented consumers. The growing use of sales promotion has resulted in </a:t>
            </a:r>
            <a:r>
              <a:rPr lang="en-US" sz="1200" i="1" kern="1200" dirty="0" smtClean="0">
                <a:solidFill>
                  <a:schemeClr val="tx1"/>
                </a:solidFill>
                <a:effectLst/>
                <a:latin typeface="+mn-lt"/>
                <a:ea typeface="ＭＳ Ｐゴシック" charset="-128"/>
                <a:cs typeface="ＭＳ Ｐゴシック" charset="-128"/>
              </a:rPr>
              <a:t>promotion clutter</a:t>
            </a:r>
            <a:r>
              <a:rPr lang="en-US" sz="1200" kern="1200" dirty="0" smtClean="0">
                <a:solidFill>
                  <a:schemeClr val="tx1"/>
                </a:solidFill>
                <a:effectLst/>
                <a:latin typeface="+mn-lt"/>
                <a:ea typeface="ＭＳ Ｐゴシック" charset="-128"/>
                <a:cs typeface="ＭＳ Ｐゴシック" charset="-128"/>
              </a:rPr>
              <a:t>, which is similar to advertising clutter. According to one recent study, 37 percent of all groceries were sold with some sort of promotional support. A given promotion runs the risk of being lost in a sea of other promotions, weakening its ability to trigger an immediate purchase. Manufacturers are now searching for ways to rise above the clutter, such as offering larger coupon values, creating more dramatic point-of-purchase displays, or delivering promotions through new interactive media—such as the Internet or mobile phones.</a:t>
            </a:r>
          </a:p>
          <a:p>
            <a:endParaRPr lang="en-US" sz="1200" kern="1200" dirty="0">
              <a:solidFill>
                <a:schemeClr val="tx1"/>
              </a:solidFill>
              <a:effectLst/>
              <a:latin typeface="+mn-lt"/>
              <a:ea typeface="ＭＳ Ｐゴシック" charset="-128"/>
              <a:cs typeface="ＭＳ Ｐゴシック" charset="-128"/>
            </a:endParaRPr>
          </a:p>
        </p:txBody>
      </p:sp>
      <p:sp>
        <p:nvSpPr>
          <p:cNvPr id="81924" name="Slide Number Placeholder 3"/>
          <p:cNvSpPr>
            <a:spLocks noGrp="1"/>
          </p:cNvSpPr>
          <p:nvPr>
            <p:ph type="sldNum" sz="quarter" idx="5"/>
          </p:nvPr>
        </p:nvSpPr>
        <p:spPr bwMode="auto">
          <a:noFill/>
          <a:ln>
            <a:miter lim="800000"/>
            <a:headEnd/>
            <a:tailEnd/>
          </a:ln>
        </p:spPr>
        <p:txBody>
          <a:bodyPr/>
          <a:lstStyle/>
          <a:p>
            <a:fld id="{35110189-1F4F-48A6-81C6-8BB8BE269E18}" type="slidenum">
              <a:rPr lang="en-US"/>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a:lstStyle/>
          <a:p>
            <a:pPr marL="533400" indent="-533400"/>
            <a:r>
              <a:rPr lang="en-US" b="1" dirty="0" smtClean="0"/>
              <a:t>Note to Instructor</a:t>
            </a:r>
          </a:p>
          <a:p>
            <a:pPr marL="533400" indent="-533400"/>
            <a:r>
              <a:rPr lang="en-US" b="1" dirty="0" smtClean="0"/>
              <a:t>Consumer promotion</a:t>
            </a:r>
            <a:r>
              <a:rPr lang="en-US" dirty="0" smtClean="0"/>
              <a:t> </a:t>
            </a:r>
            <a:r>
              <a:rPr lang="en-US" b="1" dirty="0" smtClean="0"/>
              <a:t>objectives:</a:t>
            </a:r>
          </a:p>
          <a:p>
            <a:pPr marL="795338" lvl="1" indent="-165100"/>
            <a:r>
              <a:rPr lang="en-US" dirty="0" smtClean="0"/>
              <a:t>Urge short-term customer buying</a:t>
            </a:r>
          </a:p>
          <a:p>
            <a:pPr marL="795338" lvl="1" indent="-165100"/>
            <a:r>
              <a:rPr lang="en-US" dirty="0" smtClean="0"/>
              <a:t>Enhance long-term customer relationships</a:t>
            </a:r>
          </a:p>
          <a:p>
            <a:pPr marL="533400" indent="-533400"/>
            <a:r>
              <a:rPr lang="en-US" b="1" dirty="0" smtClean="0"/>
              <a:t>Trade promotions</a:t>
            </a:r>
            <a:r>
              <a:rPr lang="en-US" dirty="0" smtClean="0"/>
              <a:t> urge retailers to:</a:t>
            </a:r>
          </a:p>
          <a:p>
            <a:pPr marL="795338" lvl="1" indent="-165100"/>
            <a:r>
              <a:rPr lang="en-US" dirty="0" smtClean="0"/>
              <a:t>Carry new items or more inventory</a:t>
            </a:r>
          </a:p>
          <a:p>
            <a:pPr marL="795338" lvl="1" indent="-165100"/>
            <a:r>
              <a:rPr lang="en-US" dirty="0" smtClean="0"/>
              <a:t>Buy in advance</a:t>
            </a:r>
          </a:p>
          <a:p>
            <a:pPr marL="795338" lvl="1" indent="-165100"/>
            <a:r>
              <a:rPr lang="en-US" dirty="0" smtClean="0"/>
              <a:t>Advertise company products</a:t>
            </a:r>
          </a:p>
          <a:p>
            <a:pPr marL="795338" lvl="1" indent="-165100"/>
            <a:r>
              <a:rPr lang="en-US" dirty="0" smtClean="0"/>
              <a:t>Get more shelf space</a:t>
            </a:r>
          </a:p>
          <a:p>
            <a:pPr marL="533400" indent="-533400"/>
            <a:r>
              <a:rPr lang="en-US" b="1" dirty="0" smtClean="0"/>
              <a:t>Sales force objectives</a:t>
            </a:r>
            <a:r>
              <a:rPr lang="en-US" dirty="0" smtClean="0"/>
              <a:t> include getting:</a:t>
            </a:r>
          </a:p>
          <a:p>
            <a:pPr marL="795338" lvl="1" indent="-165100"/>
            <a:r>
              <a:rPr lang="en-US" dirty="0" smtClean="0"/>
              <a:t>More sales force support for new or current products</a:t>
            </a:r>
          </a:p>
          <a:p>
            <a:pPr marL="795338" lvl="1" indent="-165100"/>
            <a:r>
              <a:rPr lang="en-US" dirty="0" smtClean="0"/>
              <a:t>Salespeople to sign up new accounts</a:t>
            </a:r>
          </a:p>
          <a:p>
            <a:r>
              <a:rPr lang="en-US" sz="1200" b="1" kern="1200" dirty="0" smtClean="0">
                <a:solidFill>
                  <a:schemeClr val="tx1"/>
                </a:solidFill>
                <a:effectLst/>
                <a:latin typeface="+mn-lt"/>
                <a:ea typeface="ＭＳ Ｐゴシック" charset="-128"/>
                <a:cs typeface="ＭＳ Ｐゴシック" charset="-128"/>
              </a:rPr>
              <a:t>Sales Promotion Objectives</a:t>
            </a:r>
          </a:p>
          <a:p>
            <a:r>
              <a:rPr lang="en-US" sz="1200" kern="1200" dirty="0" smtClean="0">
                <a:solidFill>
                  <a:schemeClr val="tx1"/>
                </a:solidFill>
                <a:effectLst/>
                <a:latin typeface="+mn-lt"/>
                <a:ea typeface="ＭＳ Ｐゴシック" charset="-128"/>
                <a:cs typeface="ＭＳ Ｐゴシック" charset="-128"/>
              </a:rPr>
              <a:t>Sales promotion objectives vary widely. Sellers may use </a:t>
            </a:r>
            <a:r>
              <a:rPr lang="en-US" sz="1200" i="1" kern="1200" dirty="0" smtClean="0">
                <a:solidFill>
                  <a:schemeClr val="tx1"/>
                </a:solidFill>
                <a:effectLst/>
                <a:latin typeface="+mn-lt"/>
                <a:ea typeface="ＭＳ Ｐゴシック" charset="-128"/>
                <a:cs typeface="ＭＳ Ｐゴシック" charset="-128"/>
              </a:rPr>
              <a:t>consumer promotions</a:t>
            </a:r>
            <a:r>
              <a:rPr lang="en-US" sz="1200" kern="1200" dirty="0" smtClean="0">
                <a:solidFill>
                  <a:schemeClr val="tx1"/>
                </a:solidFill>
                <a:effectLst/>
                <a:latin typeface="+mn-lt"/>
                <a:ea typeface="ＭＳ Ｐゴシック" charset="-128"/>
                <a:cs typeface="ＭＳ Ｐゴシック" charset="-128"/>
              </a:rPr>
              <a:t> to urge short-term customer buying or boost customer brand involvement. Objectives for </a:t>
            </a:r>
            <a:r>
              <a:rPr lang="en-US" sz="1200" i="1" kern="1200" dirty="0" smtClean="0">
                <a:solidFill>
                  <a:schemeClr val="tx1"/>
                </a:solidFill>
                <a:effectLst/>
                <a:latin typeface="+mn-lt"/>
                <a:ea typeface="ＭＳ Ｐゴシック" charset="-128"/>
                <a:cs typeface="ＭＳ Ｐゴシック" charset="-128"/>
              </a:rPr>
              <a:t>trade promotions</a:t>
            </a:r>
            <a:r>
              <a:rPr lang="en-US" sz="1200" kern="1200" dirty="0" smtClean="0">
                <a:solidFill>
                  <a:schemeClr val="tx1"/>
                </a:solidFill>
                <a:effectLst/>
                <a:latin typeface="+mn-lt"/>
                <a:ea typeface="ＭＳ Ｐゴシック" charset="-128"/>
                <a:cs typeface="ＭＳ Ｐゴシック" charset="-128"/>
              </a:rPr>
              <a:t> include getting retailers to carry new items and more inventory, buy ahead, or promote the company’s products and give them more shelf space. </a:t>
            </a:r>
            <a:r>
              <a:rPr lang="en-US" sz="1200" i="1" kern="1200" dirty="0" smtClean="0">
                <a:solidFill>
                  <a:schemeClr val="tx1"/>
                </a:solidFill>
                <a:effectLst/>
                <a:latin typeface="+mn-lt"/>
                <a:ea typeface="ＭＳ Ｐゴシック" charset="-128"/>
                <a:cs typeface="ＭＳ Ｐゴシック" charset="-128"/>
              </a:rPr>
              <a:t>Business promotions </a:t>
            </a:r>
            <a:r>
              <a:rPr lang="en-US" sz="1200" kern="1200" dirty="0" smtClean="0">
                <a:solidFill>
                  <a:schemeClr val="tx1"/>
                </a:solidFill>
                <a:effectLst/>
                <a:latin typeface="+mn-lt"/>
                <a:ea typeface="ＭＳ Ｐゴシック" charset="-128"/>
                <a:cs typeface="ＭＳ Ｐゴシック" charset="-128"/>
              </a:rPr>
              <a:t>are used to generate business leads, stimulate purchases, reward customers, and motivate salespeople. For the sales force, objectives include getting more sales force support for current or new products or getting salespeople to sign up new accounts.</a:t>
            </a:r>
          </a:p>
          <a:p>
            <a:r>
              <a:rPr lang="en-US" sz="1200" kern="1200" dirty="0" smtClean="0">
                <a:solidFill>
                  <a:schemeClr val="tx1"/>
                </a:solidFill>
                <a:effectLst/>
                <a:latin typeface="+mn-lt"/>
                <a:ea typeface="ＭＳ Ｐゴシック" charset="-128"/>
                <a:cs typeface="ＭＳ Ｐゴシック" charset="-128"/>
              </a:rPr>
              <a:t>Sales promotions are usually used together with advertising, personal selling, direct marketing, or other promotion mix tools. Consumer promotions must usually be advertised and can add excitement and pulling power to ads. Trade and business sales promotions support the firm’s personal selling process.</a:t>
            </a:r>
          </a:p>
          <a:p>
            <a:r>
              <a:rPr lang="en-US" sz="1200" kern="1200" dirty="0" smtClean="0">
                <a:solidFill>
                  <a:schemeClr val="tx1"/>
                </a:solidFill>
                <a:effectLst/>
                <a:latin typeface="+mn-lt"/>
                <a:ea typeface="ＭＳ Ｐゴシック" charset="-128"/>
                <a:cs typeface="ＭＳ Ｐゴシック" charset="-128"/>
              </a:rPr>
              <a:t>When the economy tightens and sales lag, it’s tempting to offer deep promotional discounts to spur consumer spending. In general, however, rather than creating only short-term sales or temporary brand switching, sales promotions should help to reinforce the product’s position and build long-term customer relationships. If properly designed, every sales promotion tool has the potential to build both short-term excitement and long-term consumer relationships. Marketers should avoid “quick fix,” price-only promotions in favor of promotions that are designed to build brand equity. Examples include the various </a:t>
            </a:r>
            <a:r>
              <a:rPr lang="en-US" sz="1200" i="1" kern="1200" dirty="0" smtClean="0">
                <a:solidFill>
                  <a:schemeClr val="tx1"/>
                </a:solidFill>
                <a:effectLst/>
                <a:latin typeface="+mn-lt"/>
                <a:ea typeface="ＭＳ Ｐゴシック" charset="-128"/>
                <a:cs typeface="ＭＳ Ｐゴシック" charset="-128"/>
              </a:rPr>
              <a:t>frequency marketing programs</a:t>
            </a:r>
            <a:r>
              <a:rPr lang="en-US" sz="1200" kern="1200" dirty="0" smtClean="0">
                <a:solidFill>
                  <a:schemeClr val="tx1"/>
                </a:solidFill>
                <a:effectLst/>
                <a:latin typeface="+mn-lt"/>
                <a:ea typeface="ＭＳ Ｐゴシック" charset="-128"/>
                <a:cs typeface="ＭＳ Ｐゴシック" charset="-128"/>
              </a:rPr>
              <a:t> and loyalty cards that have mushroomed in popularity in recent years. Most hotels, supermarkets, and airlines offer frequent-guest/buyer/flyer programs that give rewards to regular customers to keep them coming back. All kinds of companies now offer rewards programs. Such promotional programs can build loyalty through added value rather than discounted prices.</a:t>
            </a:r>
          </a:p>
          <a:p>
            <a:pPr marL="795338" lvl="1" indent="-165100"/>
            <a:endParaRPr lang="en-US" dirty="0" smtClean="0"/>
          </a:p>
          <a:p>
            <a:pPr marL="533400" indent="-533400"/>
            <a:endParaRPr lang="en-US" dirty="0" smtClean="0"/>
          </a:p>
        </p:txBody>
      </p:sp>
      <p:sp>
        <p:nvSpPr>
          <p:cNvPr id="83972" name="Slide Number Placeholder 3"/>
          <p:cNvSpPr>
            <a:spLocks noGrp="1"/>
          </p:cNvSpPr>
          <p:nvPr>
            <p:ph type="sldNum" sz="quarter" idx="5"/>
          </p:nvPr>
        </p:nvSpPr>
        <p:spPr bwMode="auto">
          <a:noFill/>
          <a:ln>
            <a:miter lim="800000"/>
            <a:headEnd/>
            <a:tailEnd/>
          </a:ln>
        </p:spPr>
        <p:txBody>
          <a:bodyPr/>
          <a:lstStyle/>
          <a:p>
            <a:fld id="{B02D6F61-5DE5-4D0E-8703-28CED62203B7}" type="slidenum">
              <a:rPr lang="en-US"/>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a:lstStyle/>
          <a:p>
            <a:r>
              <a:rPr lang="en-US" sz="1200" i="1" kern="1200" dirty="0" smtClean="0">
                <a:solidFill>
                  <a:schemeClr val="tx1"/>
                </a:solidFill>
                <a:effectLst/>
                <a:latin typeface="+mn-lt"/>
                <a:ea typeface="ＭＳ Ｐゴシック" charset="-128"/>
                <a:cs typeface="ＭＳ Ｐゴシック" charset="-128"/>
              </a:rPr>
              <a:t>Samples</a:t>
            </a:r>
            <a:r>
              <a:rPr lang="en-US" sz="1200" kern="1200" dirty="0" smtClean="0">
                <a:solidFill>
                  <a:schemeClr val="tx1"/>
                </a:solidFill>
                <a:effectLst/>
                <a:latin typeface="+mn-lt"/>
                <a:ea typeface="ＭＳ Ｐゴシック" charset="-128"/>
                <a:cs typeface="ＭＳ Ｐゴシック" charset="-128"/>
              </a:rPr>
              <a:t> are offers of a trial amount of a product. Sampling is the most effective—but most expensive—way to introduce a new product or create new excitement for an existing one. Some samples are free; for others, the company charges a small amount to offset its cost. The sample might be sent by mail, handed out in a store or at a kiosk, attached to another product, or featured in an ad or an e-mail. Samples are sometimes combined into sample packs, which can then be used to promote other products and services. Sampling can be a powerful promotional tool.</a:t>
            </a:r>
          </a:p>
          <a:p>
            <a:r>
              <a:rPr lang="en-US" sz="1200" i="1" kern="1200" dirty="0" smtClean="0">
                <a:solidFill>
                  <a:schemeClr val="tx1"/>
                </a:solidFill>
                <a:effectLst/>
                <a:latin typeface="+mn-lt"/>
                <a:ea typeface="ＭＳ Ｐゴシック" charset="-128"/>
                <a:cs typeface="ＭＳ Ｐゴシック" charset="-128"/>
              </a:rPr>
              <a:t>Coupons</a:t>
            </a:r>
            <a:r>
              <a:rPr lang="en-US" sz="1200" kern="1200" dirty="0" smtClean="0">
                <a:solidFill>
                  <a:schemeClr val="tx1"/>
                </a:solidFill>
                <a:effectLst/>
                <a:latin typeface="+mn-lt"/>
                <a:ea typeface="ＭＳ Ｐゴシック" charset="-128"/>
                <a:cs typeface="ＭＳ Ｐゴシック" charset="-128"/>
              </a:rPr>
              <a:t> are certificates that save buyers money when they purchase specified products. Most consumers love coupons. U.S. consumer packaged-goods companies distributed 305 billion coupons with an average face value of $1.55 last year, a 26 percent increase since 2007. Consumers redeemed more than 3.5 billion of them for a total savings of about $4.6 billion, 58.6 percent higher than five years ago. Coupons can promote early trial of a new brand or stimulate sales of a mature brand. However, to combat the increase in coupon clutter, most major consumer-goods companies are issuing fewer coupons and targeting them more carefully.</a:t>
            </a:r>
          </a:p>
          <a:p>
            <a:r>
              <a:rPr lang="en-US" sz="1200" kern="1200" dirty="0" smtClean="0">
                <a:solidFill>
                  <a:schemeClr val="tx1"/>
                </a:solidFill>
                <a:effectLst/>
                <a:latin typeface="+mn-lt"/>
                <a:ea typeface="ＭＳ Ｐゴシック" charset="-128"/>
                <a:cs typeface="ＭＳ Ｐゴシック" charset="-128"/>
              </a:rPr>
              <a:t>Marketers are also cultivating new outlets for distributing coupons, such as supermarket shelf dispensers, electronic point-of-sale coupon printers, and online and mobile coupon programs. According to a recent study, digital coupons represent today’s fastest growing coupon segment. Digital coupons now account for 11 percent of all coupons redeemed. More than 25 percent of the U.S. population uses online coupons from sites such as Coupons.com, MyCoupster, Groupon, LivingSocial, and Cellfire. And as mobile phones become appendages that many people can’t live without, businesses are increasingly eyeing them as prime real estate for coupons offers and other marketing messages. For example, drugstore chain Walgreens makes coupons available to its customers through several mobile channels:</a:t>
            </a:r>
            <a:r>
              <a:rPr lang="en-US" dirty="0" smtClean="0">
                <a:effectLst/>
              </a:rPr>
              <a:t> </a:t>
            </a:r>
            <a:r>
              <a:rPr lang="en-US" sz="1200" kern="1200" dirty="0" smtClean="0">
                <a:solidFill>
                  <a:schemeClr val="tx1"/>
                </a:solidFill>
                <a:effectLst/>
                <a:latin typeface="+mn-lt"/>
                <a:ea typeface="ＭＳ Ｐゴシック" charset="-128"/>
                <a:cs typeface="ＭＳ Ｐゴシック" charset="-128"/>
              </a:rPr>
              <a:t>Shannon Bryant, “Consumers</a:t>
            </a:r>
            <a:r>
              <a:rPr lang="en-US" sz="1200" i="1" kern="1200" dirty="0" smtClean="0">
                <a:solidFill>
                  <a:schemeClr val="tx1"/>
                </a:solidFill>
                <a:effectLst/>
                <a:latin typeface="+mn-lt"/>
                <a:ea typeface="ＭＳ Ｐゴシック" charset="-128"/>
                <a:cs typeface="ＭＳ Ｐゴシック" charset="-128"/>
              </a:rPr>
              <a:t>Rebates </a:t>
            </a:r>
            <a:r>
              <a:rPr lang="en-US" sz="1200" kern="1200" dirty="0" smtClean="0">
                <a:solidFill>
                  <a:schemeClr val="tx1"/>
                </a:solidFill>
                <a:effectLst/>
                <a:latin typeface="+mn-lt"/>
                <a:ea typeface="ＭＳ Ｐゴシック" charset="-128"/>
                <a:cs typeface="ＭＳ Ｐゴシック" charset="-128"/>
              </a:rPr>
              <a:t>(or </a:t>
            </a:r>
            <a:r>
              <a:rPr lang="en-US" sz="1200" i="1" kern="1200" dirty="0" smtClean="0">
                <a:solidFill>
                  <a:schemeClr val="tx1"/>
                </a:solidFill>
                <a:effectLst/>
                <a:latin typeface="+mn-lt"/>
                <a:ea typeface="ＭＳ Ｐゴシック" charset="-128"/>
                <a:cs typeface="ＭＳ Ｐゴシック" charset="-128"/>
              </a:rPr>
              <a:t>cash refunds</a:t>
            </a:r>
            <a:r>
              <a:rPr lang="en-US" sz="1200" kern="1200" dirty="0" smtClean="0">
                <a:solidFill>
                  <a:schemeClr val="tx1"/>
                </a:solidFill>
                <a:effectLst/>
                <a:latin typeface="+mn-lt"/>
                <a:ea typeface="ＭＳ Ｐゴシック" charset="-128"/>
                <a:cs typeface="ＭＳ Ｐゴシック" charset="-128"/>
              </a:rPr>
              <a:t>) are like coupons except that the price reduction occurs after the purchase rather than at the retail outlet. The customer sends proof of purchase to the manufacturer, which then refunds part of the purchase price by mail. For example, Toro ran a clever preseason promotion on some of its snowblower models, offering a rebate if the snowfall in the buyer’s market area turned out to be below average. Competitors were not able to match this offer on such short notice, and the promotion was very successful.</a:t>
            </a:r>
          </a:p>
          <a:p>
            <a:r>
              <a:rPr lang="en-US" sz="1200" i="1" kern="1200" dirty="0" smtClean="0">
                <a:solidFill>
                  <a:schemeClr val="tx1"/>
                </a:solidFill>
                <a:effectLst/>
                <a:latin typeface="+mn-lt"/>
                <a:ea typeface="ＭＳ Ｐゴシック" charset="-128"/>
                <a:cs typeface="ＭＳ Ｐゴシック" charset="-128"/>
              </a:rPr>
              <a:t>Price packs</a:t>
            </a:r>
            <a:r>
              <a:rPr lang="en-US" sz="1200" kern="1200" dirty="0" smtClean="0">
                <a:solidFill>
                  <a:schemeClr val="tx1"/>
                </a:solidFill>
                <a:effectLst/>
                <a:latin typeface="+mn-lt"/>
                <a:ea typeface="ＭＳ Ｐゴシック" charset="-128"/>
                <a:cs typeface="ＭＳ Ｐゴシック" charset="-128"/>
              </a:rPr>
              <a:t> (also called </a:t>
            </a:r>
            <a:r>
              <a:rPr lang="en-US" sz="1200" i="1" kern="1200" dirty="0" smtClean="0">
                <a:solidFill>
                  <a:schemeClr val="tx1"/>
                </a:solidFill>
                <a:effectLst/>
                <a:latin typeface="+mn-lt"/>
                <a:ea typeface="ＭＳ Ｐゴシック" charset="-128"/>
                <a:cs typeface="ＭＳ Ｐゴシック" charset="-128"/>
              </a:rPr>
              <a:t>cents-off deals</a:t>
            </a:r>
            <a:r>
              <a:rPr lang="en-US" sz="1200" kern="1200" dirty="0" smtClean="0">
                <a:solidFill>
                  <a:schemeClr val="tx1"/>
                </a:solidFill>
                <a:effectLst/>
                <a:latin typeface="+mn-lt"/>
                <a:ea typeface="ＭＳ Ｐゴシック" charset="-128"/>
                <a:cs typeface="ＭＳ Ｐゴシック" charset="-128"/>
              </a:rPr>
              <a:t>) offer consumers savings off the regular price of a product. The producer marks the reduced prices directly on the label or package. Price packs can be single packages sold at a reduced price (such as two for the price of one) or two related products banded together (such as a toothbrush and toothpaste). Price packs are very effective—even more so than coupons—in stimulating short-term sales.</a:t>
            </a:r>
          </a:p>
          <a:p>
            <a:endParaRPr lang="en-US" sz="1200" kern="1200" dirty="0">
              <a:solidFill>
                <a:schemeClr val="tx1"/>
              </a:solidFill>
              <a:effectLst/>
              <a:latin typeface="+mn-lt"/>
              <a:ea typeface="ＭＳ Ｐゴシック" charset="-128"/>
              <a:cs typeface="ＭＳ Ｐゴシック" charset="-128"/>
            </a:endParaRPr>
          </a:p>
        </p:txBody>
      </p:sp>
      <p:sp>
        <p:nvSpPr>
          <p:cNvPr id="88068" name="Slide Number Placeholder 3"/>
          <p:cNvSpPr>
            <a:spLocks noGrp="1"/>
          </p:cNvSpPr>
          <p:nvPr>
            <p:ph type="sldNum" sz="quarter" idx="5"/>
          </p:nvPr>
        </p:nvSpPr>
        <p:spPr bwMode="auto">
          <a:noFill/>
          <a:ln>
            <a:miter lim="800000"/>
            <a:headEnd/>
            <a:tailEnd/>
          </a:ln>
        </p:spPr>
        <p:txBody>
          <a:bodyPr/>
          <a:lstStyle/>
          <a:p>
            <a:fld id="{0BFC6B6B-5A86-40B5-9F7F-9696AEED086C}" type="slidenum">
              <a:rPr lang="en-US"/>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a:lstStyle/>
          <a:p>
            <a:r>
              <a:rPr lang="en-US" sz="1200" i="1" kern="1200" dirty="0" smtClean="0">
                <a:solidFill>
                  <a:schemeClr val="tx1"/>
                </a:solidFill>
                <a:effectLst/>
                <a:latin typeface="+mn-lt"/>
                <a:ea typeface="ＭＳ Ｐゴシック" charset="-128"/>
                <a:cs typeface="ＭＳ Ｐゴシック" charset="-128"/>
              </a:rPr>
              <a:t>Premiums</a:t>
            </a:r>
            <a:r>
              <a:rPr lang="en-US" sz="1200" kern="1200" dirty="0" smtClean="0">
                <a:solidFill>
                  <a:schemeClr val="tx1"/>
                </a:solidFill>
                <a:effectLst/>
                <a:latin typeface="+mn-lt"/>
                <a:ea typeface="ＭＳ Ｐゴシック" charset="-128"/>
                <a:cs typeface="ＭＳ Ｐゴシック" charset="-128"/>
              </a:rPr>
              <a:t> are goods offered either free or at low cost as an incentive to buy a product, ranging from toys included with kids’ products to phone cards and DVDs. A premium may come inside the package (in-pack), outside the package (on-pack), or through the mail. For example, over the years, McDonald’s has offered a variety of premiums in its Happy Meals—from </a:t>
            </a:r>
            <a:r>
              <a:rPr lang="en-US" sz="1200" i="1" kern="1200" dirty="0" smtClean="0">
                <a:solidFill>
                  <a:schemeClr val="tx1"/>
                </a:solidFill>
                <a:effectLst/>
                <a:latin typeface="+mn-lt"/>
                <a:ea typeface="ＭＳ Ｐゴシック" charset="-128"/>
                <a:cs typeface="ＭＳ Ｐゴシック" charset="-128"/>
              </a:rPr>
              <a:t>Madagascar</a:t>
            </a:r>
            <a:r>
              <a:rPr lang="en-US" sz="1200" kern="1200" dirty="0" smtClean="0">
                <a:solidFill>
                  <a:schemeClr val="tx1"/>
                </a:solidFill>
                <a:effectLst/>
                <a:latin typeface="+mn-lt"/>
                <a:ea typeface="ＭＳ Ｐゴシック" charset="-128"/>
                <a:cs typeface="ＭＳ Ｐゴシック" charset="-128"/>
              </a:rPr>
              <a:t> characters to </a:t>
            </a:r>
            <a:r>
              <a:rPr lang="en-US" sz="1200" i="1" kern="1200" dirty="0" smtClean="0">
                <a:solidFill>
                  <a:schemeClr val="tx1"/>
                </a:solidFill>
                <a:effectLst/>
                <a:latin typeface="+mn-lt"/>
                <a:ea typeface="ＭＳ Ｐゴシック" charset="-128"/>
                <a:cs typeface="ＭＳ Ｐゴシック" charset="-128"/>
              </a:rPr>
              <a:t>Beanie Babies</a:t>
            </a:r>
            <a:r>
              <a:rPr lang="en-US" sz="1200" kern="1200" dirty="0" smtClean="0">
                <a:solidFill>
                  <a:schemeClr val="tx1"/>
                </a:solidFill>
                <a:effectLst/>
                <a:latin typeface="+mn-lt"/>
                <a:ea typeface="ＭＳ Ｐゴシック" charset="-128"/>
                <a:cs typeface="ＭＳ Ｐゴシック" charset="-128"/>
              </a:rPr>
              <a:t> and </a:t>
            </a:r>
            <a:r>
              <a:rPr lang="en-US" sz="1200" i="1" kern="1200" dirty="0" smtClean="0">
                <a:solidFill>
                  <a:schemeClr val="tx1"/>
                </a:solidFill>
                <a:effectLst/>
                <a:latin typeface="+mn-lt"/>
                <a:ea typeface="ＭＳ Ｐゴシック" charset="-128"/>
                <a:cs typeface="ＭＳ Ｐゴシック" charset="-128"/>
              </a:rPr>
              <a:t>Pokémon</a:t>
            </a:r>
            <a:r>
              <a:rPr lang="en-US" sz="1200" kern="1200" dirty="0" smtClean="0">
                <a:solidFill>
                  <a:schemeClr val="tx1"/>
                </a:solidFill>
                <a:effectLst/>
                <a:latin typeface="+mn-lt"/>
                <a:ea typeface="ＭＳ Ｐゴシック" charset="-128"/>
                <a:cs typeface="ＭＳ Ｐゴシック" charset="-128"/>
              </a:rPr>
              <a:t> toy figures. Customers can visit www.happymeal.com to play games and watch commercials associated with the current Happy Meal sponsor.</a:t>
            </a:r>
          </a:p>
          <a:p>
            <a:r>
              <a:rPr lang="en-US" sz="1200" i="1" kern="1200" dirty="0" smtClean="0">
                <a:solidFill>
                  <a:schemeClr val="tx1"/>
                </a:solidFill>
                <a:effectLst/>
                <a:latin typeface="+mn-lt"/>
                <a:ea typeface="ＭＳ Ｐゴシック" charset="-128"/>
                <a:cs typeface="ＭＳ Ｐゴシック" charset="-128"/>
              </a:rPr>
              <a:t>Advertising specialties</a:t>
            </a:r>
            <a:r>
              <a:rPr lang="en-US" sz="1200" kern="1200" dirty="0" smtClean="0">
                <a:solidFill>
                  <a:schemeClr val="tx1"/>
                </a:solidFill>
                <a:effectLst/>
                <a:latin typeface="+mn-lt"/>
                <a:ea typeface="ＭＳ Ｐゴシック" charset="-128"/>
                <a:cs typeface="ＭＳ Ｐゴシック" charset="-128"/>
              </a:rPr>
              <a:t>, also called </a:t>
            </a:r>
            <a:r>
              <a:rPr lang="en-US" sz="1200" i="1" kern="1200" dirty="0" smtClean="0">
                <a:solidFill>
                  <a:schemeClr val="tx1"/>
                </a:solidFill>
                <a:effectLst/>
                <a:latin typeface="+mn-lt"/>
                <a:ea typeface="ＭＳ Ｐゴシック" charset="-128"/>
                <a:cs typeface="ＭＳ Ｐゴシック" charset="-128"/>
              </a:rPr>
              <a:t>promotional products</a:t>
            </a:r>
            <a:r>
              <a:rPr lang="en-US" sz="1200" kern="1200" dirty="0" smtClean="0">
                <a:solidFill>
                  <a:schemeClr val="tx1"/>
                </a:solidFill>
                <a:effectLst/>
                <a:latin typeface="+mn-lt"/>
                <a:ea typeface="ＭＳ Ｐゴシック" charset="-128"/>
                <a:cs typeface="ＭＳ Ｐゴシック" charset="-128"/>
              </a:rPr>
              <a:t>, are useful articles imprinted with an advertiser’s name, logo, or message that are given as gifts to consumers. Typical items include T-shirts and other apparel, pens, coffee mugs, calendars, key rings, mouse pads, tote bags, coolers, golf balls, and caps. U.S. marketers spent nearly $18 billion on advertising specialties last year. Such items can be very effective. The “best of them stick around for months, subtly burning a brand name into a user’s brain,” notes a promotional products expert.</a:t>
            </a:r>
          </a:p>
          <a:p>
            <a:r>
              <a:rPr lang="en-US" sz="1200" i="1" kern="1200" dirty="0" smtClean="0">
                <a:solidFill>
                  <a:schemeClr val="tx1"/>
                </a:solidFill>
                <a:effectLst/>
                <a:latin typeface="+mn-lt"/>
                <a:ea typeface="ＭＳ Ｐゴシック" charset="-128"/>
                <a:cs typeface="ＭＳ Ｐゴシック" charset="-128"/>
              </a:rPr>
              <a:t>Point-of-purchase</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POP</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promotions</a:t>
            </a:r>
            <a:r>
              <a:rPr lang="en-US" sz="1200" kern="1200" dirty="0" smtClean="0">
                <a:solidFill>
                  <a:schemeClr val="tx1"/>
                </a:solidFill>
                <a:effectLst/>
                <a:latin typeface="+mn-lt"/>
                <a:ea typeface="ＭＳ Ｐゴシック" charset="-128"/>
                <a:cs typeface="ＭＳ Ｐゴシック" charset="-128"/>
              </a:rPr>
              <a:t> include displays and demonstrations that take place at the point of sale. Think of your last visit to the local Safeway, Costco, CVS, or Bed Bath &amp; Beyond. Chances are good that you were tripping over aisle displays, promotional signs, “shelf talkers,” or demonstrators offering free tastes of featured food products. Unfortunately, many retailers do not like to handle the hundreds of displays, signs, and posters they receive from manufacturers each year. Manufacturers have therefore responded by offering better POP materials, offering to set them up, and tying them in with television, print, or online messages.</a:t>
            </a:r>
          </a:p>
        </p:txBody>
      </p:sp>
      <p:sp>
        <p:nvSpPr>
          <p:cNvPr id="90116" name="Slide Number Placeholder 3"/>
          <p:cNvSpPr>
            <a:spLocks noGrp="1"/>
          </p:cNvSpPr>
          <p:nvPr>
            <p:ph type="sldNum" sz="quarter" idx="5"/>
          </p:nvPr>
        </p:nvSpPr>
        <p:spPr bwMode="auto">
          <a:noFill/>
          <a:ln>
            <a:miter lim="800000"/>
            <a:headEnd/>
            <a:tailEnd/>
          </a:ln>
        </p:spPr>
        <p:txBody>
          <a:bodyPr/>
          <a:lstStyle/>
          <a:p>
            <a:fld id="{8380E3FF-D554-4703-9685-EFC7EF80179E}" type="slidenum">
              <a:rPr lang="en-US"/>
              <a:pPr/>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a:normAutofit fontScale="77500" lnSpcReduction="20000"/>
          </a:bodyPr>
          <a:lstStyle/>
          <a:p>
            <a:r>
              <a:rPr lang="en-US" sz="1200" i="1" kern="1200" dirty="0" smtClean="0">
                <a:solidFill>
                  <a:schemeClr val="tx1"/>
                </a:solidFill>
                <a:effectLst/>
                <a:latin typeface="+mn-lt"/>
                <a:ea typeface="ＭＳ Ｐゴシック" charset="-128"/>
                <a:cs typeface="ＭＳ Ｐゴシック" charset="-128"/>
              </a:rPr>
              <a:t>Contests</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sweepstakes</a:t>
            </a:r>
            <a:r>
              <a:rPr lang="en-US" sz="1200" kern="1200" dirty="0" smtClean="0">
                <a:solidFill>
                  <a:schemeClr val="tx1"/>
                </a:solidFill>
                <a:effectLst/>
                <a:latin typeface="+mn-lt"/>
                <a:ea typeface="ＭＳ Ｐゴシック" charset="-128"/>
                <a:cs typeface="ＭＳ Ｐゴシック" charset="-128"/>
              </a:rPr>
              <a:t>, and </a:t>
            </a:r>
            <a:r>
              <a:rPr lang="en-US" sz="1200" i="1" kern="1200" dirty="0" smtClean="0">
                <a:solidFill>
                  <a:schemeClr val="tx1"/>
                </a:solidFill>
                <a:effectLst/>
                <a:latin typeface="+mn-lt"/>
                <a:ea typeface="ＭＳ Ｐゴシック" charset="-128"/>
                <a:cs typeface="ＭＳ Ｐゴシック" charset="-128"/>
              </a:rPr>
              <a:t>games</a:t>
            </a:r>
            <a:r>
              <a:rPr lang="en-US" sz="1200" kern="1200" dirty="0" smtClean="0">
                <a:solidFill>
                  <a:schemeClr val="tx1"/>
                </a:solidFill>
                <a:effectLst/>
                <a:latin typeface="+mn-lt"/>
                <a:ea typeface="ＭＳ Ｐゴシック" charset="-128"/>
                <a:cs typeface="ＭＳ Ｐゴシック" charset="-128"/>
              </a:rPr>
              <a:t> give consumers the chance to win something, such as cash, trips, or goods, by luck or through extra effort. A </a:t>
            </a:r>
            <a:r>
              <a:rPr lang="en-US" sz="1200" i="1" kern="1200" dirty="0" smtClean="0">
                <a:solidFill>
                  <a:schemeClr val="tx1"/>
                </a:solidFill>
                <a:effectLst/>
                <a:latin typeface="+mn-lt"/>
                <a:ea typeface="ＭＳ Ｐゴシック" charset="-128"/>
                <a:cs typeface="ＭＳ Ｐゴシック" charset="-128"/>
              </a:rPr>
              <a:t>contest</a:t>
            </a:r>
            <a:r>
              <a:rPr lang="en-US" sz="1200" kern="1200" dirty="0" smtClean="0">
                <a:solidFill>
                  <a:schemeClr val="tx1"/>
                </a:solidFill>
                <a:effectLst/>
                <a:latin typeface="+mn-lt"/>
                <a:ea typeface="ＭＳ Ｐゴシック" charset="-128"/>
                <a:cs typeface="ＭＳ Ｐゴシック" charset="-128"/>
              </a:rPr>
              <a:t> calls for consumers to submit an entry—a jingle, guess, suggestion—to be judged by a panel that will select the best entries. A </a:t>
            </a:r>
            <a:r>
              <a:rPr lang="en-US" sz="1200" i="1" kern="1200" dirty="0" smtClean="0">
                <a:solidFill>
                  <a:schemeClr val="tx1"/>
                </a:solidFill>
                <a:effectLst/>
                <a:latin typeface="+mn-lt"/>
                <a:ea typeface="ＭＳ Ｐゴシック" charset="-128"/>
                <a:cs typeface="ＭＳ Ｐゴシック" charset="-128"/>
              </a:rPr>
              <a:t>sweepstakes</a:t>
            </a:r>
            <a:r>
              <a:rPr lang="en-US" sz="1200" kern="1200" dirty="0" smtClean="0">
                <a:solidFill>
                  <a:schemeClr val="tx1"/>
                </a:solidFill>
                <a:effectLst/>
                <a:latin typeface="+mn-lt"/>
                <a:ea typeface="ＭＳ Ｐゴシック" charset="-128"/>
                <a:cs typeface="ＭＳ Ｐゴシック" charset="-128"/>
              </a:rPr>
              <a:t> calls for consumers to submit their names for a drawing. A </a:t>
            </a:r>
            <a:r>
              <a:rPr lang="en-US" sz="1200" i="1" kern="1200" dirty="0" smtClean="0">
                <a:solidFill>
                  <a:schemeClr val="tx1"/>
                </a:solidFill>
                <a:effectLst/>
                <a:latin typeface="+mn-lt"/>
                <a:ea typeface="ＭＳ Ｐゴシック" charset="-128"/>
                <a:cs typeface="ＭＳ Ｐゴシック" charset="-128"/>
              </a:rPr>
              <a:t>game</a:t>
            </a:r>
            <a:r>
              <a:rPr lang="en-US" sz="1200" kern="1200" dirty="0" smtClean="0">
                <a:solidFill>
                  <a:schemeClr val="tx1"/>
                </a:solidFill>
                <a:effectLst/>
                <a:latin typeface="+mn-lt"/>
                <a:ea typeface="ＭＳ Ｐゴシック" charset="-128"/>
                <a:cs typeface="ＭＳ Ｐゴシック" charset="-128"/>
              </a:rPr>
              <a:t> presents consumers with something—bingo numbers, missing letters—every time they buy, which may or may not help them win a prize. </a:t>
            </a:r>
          </a:p>
          <a:p>
            <a:r>
              <a:rPr lang="en-US" sz="1200" kern="1200" dirty="0" smtClean="0">
                <a:solidFill>
                  <a:schemeClr val="tx1"/>
                </a:solidFill>
                <a:effectLst/>
                <a:latin typeface="+mn-lt"/>
                <a:ea typeface="ＭＳ Ｐゴシック" charset="-128"/>
                <a:cs typeface="ＭＳ Ｐゴシック" charset="-128"/>
              </a:rPr>
              <a:t>All kinds of companies use sweepstakes and contests to create brand attention and boost consumer involvement. For example, Outback’s Kick Back with the Guys Sweepstakes offers chances to win a dinner for four of “crave-able appetizers and juicy steaks.” The O’Reilly Auto Parts Win Free Gas for a Year Giveaway promises to let you “forget about gas prices for a year.” Enter the Coleman Great American Family Vacation Sweepstakes and you could win a family trip to Yellowstone and a Coleman camping package. And separate Chevrolet Race to Win sweepstakes recently offered either a new Corvette 427 convertible plus a trip to the 24 Hours of Le Mans, France, or a new Camaro plus a weekend at the Indy500.   </a:t>
            </a:r>
          </a:p>
          <a:p>
            <a:r>
              <a:rPr lang="en-US" sz="1200" kern="1200" dirty="0" smtClean="0">
                <a:solidFill>
                  <a:schemeClr val="tx1"/>
                </a:solidFill>
                <a:effectLst/>
                <a:latin typeface="+mn-lt"/>
                <a:ea typeface="ＭＳ Ｐゴシック" charset="-128"/>
                <a:cs typeface="ＭＳ Ｐゴシック" charset="-128"/>
              </a:rPr>
              <a:t>Finally, marketers can promote their brands through </a:t>
            </a:r>
            <a:r>
              <a:rPr lang="en-US" sz="1200" b="1" kern="1200" dirty="0" smtClean="0">
                <a:solidFill>
                  <a:schemeClr val="tx1"/>
                </a:solidFill>
                <a:effectLst/>
                <a:latin typeface="+mn-lt"/>
                <a:ea typeface="ＭＳ Ｐゴシック" charset="-128"/>
                <a:cs typeface="ＭＳ Ｐゴシック" charset="-128"/>
              </a:rPr>
              <a:t>event marketing </a:t>
            </a:r>
            <a:r>
              <a:rPr lang="en-US" sz="1200" kern="1200" dirty="0" smtClean="0">
                <a:solidFill>
                  <a:schemeClr val="tx1"/>
                </a:solidFill>
                <a:effectLst/>
                <a:latin typeface="+mn-lt"/>
                <a:ea typeface="ＭＳ Ｐゴシック" charset="-128"/>
                <a:cs typeface="ＭＳ Ｐゴシック" charset="-128"/>
              </a:rPr>
              <a:t>(or </a:t>
            </a:r>
            <a:r>
              <a:rPr lang="en-US" sz="1200" b="1" kern="1200" dirty="0" smtClean="0">
                <a:solidFill>
                  <a:schemeClr val="tx1"/>
                </a:solidFill>
                <a:effectLst/>
                <a:latin typeface="+mn-lt"/>
                <a:ea typeface="ＭＳ Ｐゴシック" charset="-128"/>
                <a:cs typeface="ＭＳ Ｐゴシック" charset="-128"/>
              </a:rPr>
              <a:t>event sponsorships</a:t>
            </a:r>
            <a:r>
              <a:rPr lang="en-US" sz="1200" kern="1200" dirty="0" smtClean="0">
                <a:solidFill>
                  <a:schemeClr val="tx1"/>
                </a:solidFill>
                <a:effectLst/>
                <a:latin typeface="+mn-lt"/>
                <a:ea typeface="ＭＳ Ｐゴシック" charset="-128"/>
                <a:cs typeface="ＭＳ Ｐゴシック" charset="-128"/>
              </a:rPr>
              <a:t>). They can create their own brand-marketing events or serve as sole or participating sponsors of events created by others. The events might include anything from mobile brand tours to festivals, reunions, marathons, concerts, or other sponsored gatherings. Event marketing is huge, and it may be the fastest-growing area of promotion. Effective event marketing links events and sponsorships to a brand’s value proposition.</a:t>
            </a:r>
          </a:p>
          <a:p>
            <a:r>
              <a:rPr lang="en-US" sz="1200" kern="1200" dirty="0" smtClean="0">
                <a:solidFill>
                  <a:schemeClr val="tx1"/>
                </a:solidFill>
                <a:effectLst/>
                <a:latin typeface="+mn-lt"/>
                <a:ea typeface="ＭＳ Ｐゴシック" charset="-128"/>
                <a:cs typeface="ＭＳ Ｐゴシック" charset="-128"/>
              </a:rPr>
              <a:t>All kinds of brands now hold events. One week, it might be the National Football League filling the southern tip of Times Square with NFL players to promote new NFL jersey designs. The next week, it’s a mob of Russian models on the 45th street island between Broadway and Seventh Avenue in New York City, using it as a fashion runway for Maybelline. But according to one business reporter, energy drink maker Red Bull is the “mother of all event marketers”:</a:t>
            </a:r>
          </a:p>
          <a:p>
            <a:r>
              <a:rPr lang="en-US" sz="1200" kern="1200" dirty="0" smtClean="0">
                <a:solidFill>
                  <a:schemeClr val="tx1"/>
                </a:solidFill>
                <a:effectLst/>
                <a:latin typeface="+mn-lt"/>
                <a:ea typeface="ＭＳ Ｐゴシック" charset="-128"/>
                <a:cs typeface="ＭＳ Ｐゴシック" charset="-128"/>
              </a:rPr>
              <a:t>Event pioneer Red Bull holds hundreds of events each year in dozens of sports around the world. Each event features off-the-grid experiences designed to bring the high-octane world of Red Bull to its community of enthusiasts. The brand even hosts a “Holy S**t” tab on its website, featuring videos of everything from 27-meter ocean cliff dives at its Cliff Diving Series event in Grimstad, Norway, to dare-devil freeskiing feats at its Red Bull Cold Rush event in the Colorado mountain peaks, to absolutely breathtaking wind suit flights at Red Bull events staged in exotic locations from Monterrey, Mexico, to Hunan Province, China. The Red Bull Final Descent series is a mountain biking challenge that pushes riders to the brink and back, over some of the most technically challenging terrain in North America. Red Bull events draw large crowds and plenty of media coverage. But it’s not just about events. It’s about creating tactile engagements where people can feel, touch, taste, and live the product face to face rather than simply reading about or watching it. It’s about deepening and enhancing relationships.</a:t>
            </a:r>
          </a:p>
        </p:txBody>
      </p:sp>
      <p:sp>
        <p:nvSpPr>
          <p:cNvPr id="92164" name="Slide Number Placeholder 3"/>
          <p:cNvSpPr>
            <a:spLocks noGrp="1"/>
          </p:cNvSpPr>
          <p:nvPr>
            <p:ph type="sldNum" sz="quarter" idx="5"/>
          </p:nvPr>
        </p:nvSpPr>
        <p:spPr bwMode="auto">
          <a:noFill/>
          <a:ln>
            <a:miter lim="800000"/>
            <a:headEnd/>
            <a:tailEnd/>
          </a:ln>
        </p:spPr>
        <p:txBody>
          <a:bodyPr/>
          <a:lstStyle/>
          <a:p>
            <a:fld id="{E6C0667E-A998-43FB-9AFC-5E6D021071E6}" type="slidenum">
              <a:rPr lang="en-US"/>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Trade promotions</a:t>
            </a:r>
            <a:r>
              <a:rPr lang="en-US" sz="1200" kern="1200" dirty="0" smtClean="0">
                <a:solidFill>
                  <a:schemeClr val="tx1"/>
                </a:solidFill>
                <a:effectLst/>
                <a:latin typeface="+mn-lt"/>
                <a:ea typeface="ＭＳ Ｐゴシック" charset="-128"/>
                <a:cs typeface="ＭＳ Ｐゴシック" charset="-128"/>
              </a:rPr>
              <a:t> can persuade resellers to carry a brand, give it shelf space, promote it in advertising, and push it to consumers. Shelf space is so scarce these days that manufacturers often have to offer price-offs, allowances, buy-back guarantees, or free goods to retailers and wholesalers to get products on the shelf and, once there, to keep them on it.</a:t>
            </a:r>
          </a:p>
          <a:p>
            <a:r>
              <a:rPr lang="en-US" sz="1200" kern="1200" dirty="0" smtClean="0">
                <a:solidFill>
                  <a:schemeClr val="tx1"/>
                </a:solidFill>
                <a:effectLst/>
                <a:latin typeface="+mn-lt"/>
                <a:ea typeface="ＭＳ Ｐゴシック" charset="-128"/>
                <a:cs typeface="ＭＳ Ｐゴシック" charset="-128"/>
              </a:rPr>
              <a:t>Manufacturers use several trade promotion tools. Many of the tools used for consumer promotions—contests, premiums, displays—can also be used as trade promotions. Or the manufacturer may offer a straight </a:t>
            </a:r>
            <a:r>
              <a:rPr lang="en-US" sz="1200" i="1" kern="1200" dirty="0" smtClean="0">
                <a:solidFill>
                  <a:schemeClr val="tx1"/>
                </a:solidFill>
                <a:effectLst/>
                <a:latin typeface="+mn-lt"/>
                <a:ea typeface="ＭＳ Ｐゴシック" charset="-128"/>
                <a:cs typeface="ＭＳ Ｐゴシック" charset="-128"/>
              </a:rPr>
              <a:t>discount</a:t>
            </a:r>
            <a:r>
              <a:rPr lang="en-US" sz="1200" kern="1200" dirty="0" smtClean="0">
                <a:solidFill>
                  <a:schemeClr val="tx1"/>
                </a:solidFill>
                <a:effectLst/>
                <a:latin typeface="+mn-lt"/>
                <a:ea typeface="ＭＳ Ｐゴシック" charset="-128"/>
                <a:cs typeface="ＭＳ Ｐゴシック" charset="-128"/>
              </a:rPr>
              <a:t> off the list price on each case purchased during a stated period of time (also called a </a:t>
            </a:r>
            <a:r>
              <a:rPr lang="en-US" sz="1200" i="1" kern="1200" dirty="0" smtClean="0">
                <a:solidFill>
                  <a:schemeClr val="tx1"/>
                </a:solidFill>
                <a:effectLst/>
                <a:latin typeface="+mn-lt"/>
                <a:ea typeface="ＭＳ Ｐゴシック" charset="-128"/>
                <a:cs typeface="ＭＳ Ｐゴシック" charset="-128"/>
              </a:rPr>
              <a:t>price-off</a:t>
            </a:r>
            <a:r>
              <a:rPr lang="en-US" sz="1200" kern="1200" dirty="0" smtClean="0">
                <a:solidFill>
                  <a:schemeClr val="tx1"/>
                </a:solidFill>
                <a:effectLst/>
                <a:latin typeface="+mn-lt"/>
                <a:ea typeface="ＭＳ Ｐゴシック" charset="-128"/>
                <a:cs typeface="ＭＳ Ｐゴシック" charset="-128"/>
              </a:rPr>
              <a:t>, </a:t>
            </a:r>
            <a:r>
              <a:rPr lang="en-US" sz="1200" i="1" kern="1200" dirty="0" smtClean="0">
                <a:solidFill>
                  <a:schemeClr val="tx1"/>
                </a:solidFill>
                <a:effectLst/>
                <a:latin typeface="+mn-lt"/>
                <a:ea typeface="ＭＳ Ｐゴシック" charset="-128"/>
                <a:cs typeface="ＭＳ Ｐゴシック" charset="-128"/>
              </a:rPr>
              <a:t>off-invoice</a:t>
            </a:r>
            <a:r>
              <a:rPr lang="en-US" sz="1200" kern="1200" dirty="0" smtClean="0">
                <a:solidFill>
                  <a:schemeClr val="tx1"/>
                </a:solidFill>
                <a:effectLst/>
                <a:latin typeface="+mn-lt"/>
                <a:ea typeface="ＭＳ Ｐゴシック" charset="-128"/>
                <a:cs typeface="ＭＳ Ｐゴシック" charset="-128"/>
              </a:rPr>
              <a:t>, or </a:t>
            </a:r>
            <a:r>
              <a:rPr lang="en-US" sz="1200" i="1" kern="1200" dirty="0" smtClean="0">
                <a:solidFill>
                  <a:schemeClr val="tx1"/>
                </a:solidFill>
                <a:effectLst/>
                <a:latin typeface="+mn-lt"/>
                <a:ea typeface="ＭＳ Ｐゴシック" charset="-128"/>
                <a:cs typeface="ＭＳ Ｐゴシック" charset="-128"/>
              </a:rPr>
              <a:t>off-list</a:t>
            </a:r>
            <a:r>
              <a:rPr lang="en-US" sz="1200" kern="1200" dirty="0" smtClean="0">
                <a:solidFill>
                  <a:schemeClr val="tx1"/>
                </a:solidFill>
                <a:effectLst/>
                <a:latin typeface="+mn-lt"/>
                <a:ea typeface="ＭＳ Ｐゴシック" charset="-128"/>
                <a:cs typeface="ＭＳ Ｐゴシック" charset="-128"/>
              </a:rPr>
              <a:t>). Manufacturers also may offer an </a:t>
            </a:r>
            <a:r>
              <a:rPr lang="en-US" sz="1200" i="1" kern="1200" dirty="0" smtClean="0">
                <a:solidFill>
                  <a:schemeClr val="tx1"/>
                </a:solidFill>
                <a:effectLst/>
                <a:latin typeface="+mn-lt"/>
                <a:ea typeface="ＭＳ Ｐゴシック" charset="-128"/>
                <a:cs typeface="ＭＳ Ｐゴシック" charset="-128"/>
              </a:rPr>
              <a:t>allowance</a:t>
            </a:r>
            <a:r>
              <a:rPr lang="en-US" sz="1200" kern="1200" dirty="0" smtClean="0">
                <a:solidFill>
                  <a:schemeClr val="tx1"/>
                </a:solidFill>
                <a:effectLst/>
                <a:latin typeface="+mn-lt"/>
                <a:ea typeface="ＭＳ Ｐゴシック" charset="-128"/>
                <a:cs typeface="ＭＳ Ｐゴシック" charset="-128"/>
              </a:rPr>
              <a:t> (usually so much off per case) in return for the retailer’s agreement to feature the manufacturer’s products in some way. For example, an advertising allowance compensates retailers for advertising the product, whereas a display allowance compensates them for using special displays.</a:t>
            </a:r>
          </a:p>
          <a:p>
            <a:r>
              <a:rPr lang="en-US" sz="1200" kern="1200" dirty="0" smtClean="0">
                <a:solidFill>
                  <a:schemeClr val="tx1"/>
                </a:solidFill>
                <a:effectLst/>
                <a:latin typeface="+mn-lt"/>
                <a:ea typeface="ＭＳ Ｐゴシック" charset="-128"/>
                <a:cs typeface="ＭＳ Ｐゴシック" charset="-128"/>
              </a:rPr>
              <a:t>Manufacturers may offer </a:t>
            </a:r>
            <a:r>
              <a:rPr lang="en-US" sz="1200" i="1" kern="1200" dirty="0" smtClean="0">
                <a:solidFill>
                  <a:schemeClr val="tx1"/>
                </a:solidFill>
                <a:effectLst/>
                <a:latin typeface="+mn-lt"/>
                <a:ea typeface="ＭＳ Ｐゴシック" charset="-128"/>
                <a:cs typeface="ＭＳ Ｐゴシック" charset="-128"/>
              </a:rPr>
              <a:t>free goods</a:t>
            </a:r>
            <a:r>
              <a:rPr lang="en-US" sz="1200" kern="1200" dirty="0" smtClean="0">
                <a:solidFill>
                  <a:schemeClr val="tx1"/>
                </a:solidFill>
                <a:effectLst/>
                <a:latin typeface="+mn-lt"/>
                <a:ea typeface="ＭＳ Ｐゴシック" charset="-128"/>
                <a:cs typeface="ＭＳ Ｐゴシック" charset="-128"/>
              </a:rPr>
              <a:t>, which are extra cases of merchandise, to resellers who buy a certain quantity or who feature a certain flavor or size. They may also offer </a:t>
            </a:r>
            <a:r>
              <a:rPr lang="en-US" sz="1200" i="1" kern="1200" dirty="0" smtClean="0">
                <a:solidFill>
                  <a:schemeClr val="tx1"/>
                </a:solidFill>
                <a:effectLst/>
                <a:latin typeface="+mn-lt"/>
                <a:ea typeface="ＭＳ Ｐゴシック" charset="-128"/>
                <a:cs typeface="ＭＳ Ｐゴシック" charset="-128"/>
              </a:rPr>
              <a:t>push money</a:t>
            </a:r>
            <a:r>
              <a:rPr lang="en-US" sz="1200" kern="1200" dirty="0" smtClean="0">
                <a:solidFill>
                  <a:schemeClr val="tx1"/>
                </a:solidFill>
                <a:effectLst/>
                <a:latin typeface="+mn-lt"/>
                <a:ea typeface="ＭＳ Ｐゴシック" charset="-128"/>
                <a:cs typeface="ＭＳ Ｐゴシック" charset="-128"/>
              </a:rPr>
              <a:t>—cash or gifts to dealers or their sales forces to “push” the manufacturer’s goods. Manufacturers may give retailers free </a:t>
            </a:r>
            <a:r>
              <a:rPr lang="en-US" sz="1200" i="1" kern="1200" dirty="0" smtClean="0">
                <a:solidFill>
                  <a:schemeClr val="tx1"/>
                </a:solidFill>
                <a:effectLst/>
                <a:latin typeface="+mn-lt"/>
                <a:ea typeface="ＭＳ Ｐゴシック" charset="-128"/>
                <a:cs typeface="ＭＳ Ｐゴシック" charset="-128"/>
              </a:rPr>
              <a:t>specialty advertising items</a:t>
            </a:r>
            <a:r>
              <a:rPr lang="en-US" sz="1200" kern="1200" dirty="0" smtClean="0">
                <a:solidFill>
                  <a:schemeClr val="tx1"/>
                </a:solidFill>
                <a:effectLst/>
                <a:latin typeface="+mn-lt"/>
                <a:ea typeface="ＭＳ Ｐゴシック" charset="-128"/>
                <a:cs typeface="ＭＳ Ｐゴシック" charset="-128"/>
              </a:rPr>
              <a:t> that carry the company’s name, such as pens, calendars, memo pads, flashlights, and tote bags.</a:t>
            </a:r>
          </a:p>
          <a:p>
            <a:pPr marL="533400" indent="-533400"/>
            <a:endParaRPr lang="en-US" dirty="0" smtClean="0"/>
          </a:p>
        </p:txBody>
      </p:sp>
      <p:sp>
        <p:nvSpPr>
          <p:cNvPr id="94212" name="Slide Number Placeholder 3"/>
          <p:cNvSpPr>
            <a:spLocks noGrp="1"/>
          </p:cNvSpPr>
          <p:nvPr>
            <p:ph type="sldNum" sz="quarter" idx="5"/>
          </p:nvPr>
        </p:nvSpPr>
        <p:spPr bwMode="auto">
          <a:noFill/>
          <a:ln>
            <a:miter lim="800000"/>
            <a:headEnd/>
            <a:tailEnd/>
          </a:ln>
        </p:spPr>
        <p:txBody>
          <a:bodyPr/>
          <a:lstStyle/>
          <a:p>
            <a:fld id="{AB491780-B59B-4487-8704-073BC3FEDD7F}" type="slidenum">
              <a:rPr lang="en-US"/>
              <a:pPr/>
              <a:t>13</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ＭＳ Ｐゴシック" charset="-128"/>
              </a:rPr>
              <a:t>Business Promotions</a:t>
            </a:r>
          </a:p>
          <a:p>
            <a:r>
              <a:rPr lang="en-US" sz="1200" kern="1200" dirty="0" smtClean="0">
                <a:solidFill>
                  <a:schemeClr val="tx1"/>
                </a:solidFill>
                <a:effectLst/>
                <a:latin typeface="+mn-lt"/>
                <a:ea typeface="ＭＳ Ｐゴシック" charset="-128"/>
                <a:cs typeface="ＭＳ Ｐゴシック" charset="-128"/>
              </a:rPr>
              <a:t>Companies spend billions of dollars each year on promotion geared toward industrial customers. </a:t>
            </a:r>
            <a:r>
              <a:rPr lang="en-US" sz="1200" b="1" kern="1200" dirty="0" smtClean="0">
                <a:solidFill>
                  <a:schemeClr val="tx1"/>
                </a:solidFill>
                <a:effectLst/>
                <a:latin typeface="+mn-lt"/>
                <a:ea typeface="ＭＳ Ｐゴシック" charset="-128"/>
                <a:cs typeface="ＭＳ Ｐゴシック" charset="-128"/>
              </a:rPr>
              <a:t>Business promotions</a:t>
            </a:r>
            <a:r>
              <a:rPr lang="en-US" sz="1200" kern="1200" dirty="0" smtClean="0">
                <a:solidFill>
                  <a:schemeClr val="tx1"/>
                </a:solidFill>
                <a:effectLst/>
                <a:latin typeface="+mn-lt"/>
                <a:ea typeface="ＭＳ Ｐゴシック" charset="-128"/>
                <a:cs typeface="ＭＳ Ｐゴシック" charset="-128"/>
              </a:rPr>
              <a:t> are used to generate business leads, stimulate purchases, reward customers, and motivate salespeople. Business promotions include many of the same tools used for consumer or trade promotions. Here, we focus on two additional major business promotion tools: conventions and trade shows and sales contests.</a:t>
            </a:r>
          </a:p>
          <a:p>
            <a:r>
              <a:rPr lang="en-US" sz="1200" kern="1200" dirty="0" smtClean="0">
                <a:solidFill>
                  <a:schemeClr val="tx1"/>
                </a:solidFill>
                <a:effectLst/>
                <a:latin typeface="+mn-lt"/>
                <a:ea typeface="ＭＳ Ｐゴシック" charset="-128"/>
                <a:cs typeface="ＭＳ Ｐゴシック" charset="-128"/>
              </a:rPr>
              <a:t>Many companies and trade associations organize </a:t>
            </a:r>
            <a:r>
              <a:rPr lang="en-US" sz="1200" i="1" kern="1200" dirty="0" smtClean="0">
                <a:solidFill>
                  <a:schemeClr val="tx1"/>
                </a:solidFill>
                <a:effectLst/>
                <a:latin typeface="+mn-lt"/>
                <a:ea typeface="ＭＳ Ｐゴシック" charset="-128"/>
                <a:cs typeface="ＭＳ Ｐゴシック" charset="-128"/>
              </a:rPr>
              <a:t>conventions and trade shows</a:t>
            </a:r>
            <a:r>
              <a:rPr lang="en-US" sz="1200" kern="1200" dirty="0" smtClean="0">
                <a:solidFill>
                  <a:schemeClr val="tx1"/>
                </a:solidFill>
                <a:effectLst/>
                <a:latin typeface="+mn-lt"/>
                <a:ea typeface="ＭＳ Ｐゴシック" charset="-128"/>
                <a:cs typeface="ＭＳ Ｐゴシック" charset="-128"/>
              </a:rPr>
              <a:t> to promote their products. Firms selling to the industry show their products at the trade show. Vendors at these shows receive many benefits, such as opportunities to find new sales leads, contact customers, introduce new products, meet new customers, sell more to present customers, and educate customers with publications and audiovisual materials. Trade shows also help companies reach many prospects that are not reached through their sales forces.</a:t>
            </a:r>
          </a:p>
          <a:p>
            <a:r>
              <a:rPr lang="en-US" sz="1200" kern="1200" dirty="0" smtClean="0">
                <a:solidFill>
                  <a:schemeClr val="tx1"/>
                </a:solidFill>
                <a:effectLst/>
                <a:latin typeface="+mn-lt"/>
                <a:ea typeface="ＭＳ Ｐゴシック" charset="-128"/>
                <a:cs typeface="ＭＳ Ｐゴシック" charset="-128"/>
              </a:rPr>
              <a:t>Some trade shows are huge. For example, at this year’s International Consumer Electronics Show, 3,100 exhibitors attracted some 153,000 professional visitors. Even more impressive, at the BAUMA mining and construction equipment trade show in Munich, Germany, more than 3,200 exhibitors from 53 countries presented their latest product innovations to over 420,000 attendees from more than 200 countries. Total exhibition space equaled about 5.9 million square feet (more than 124 football fields).</a:t>
            </a:r>
          </a:p>
          <a:p>
            <a:r>
              <a:rPr lang="en-US" sz="1200" kern="1200" dirty="0" smtClean="0">
                <a:solidFill>
                  <a:schemeClr val="tx1"/>
                </a:solidFill>
                <a:effectLst/>
                <a:latin typeface="+mn-lt"/>
                <a:ea typeface="ＭＳ Ｐゴシック" charset="-128"/>
                <a:cs typeface="ＭＳ Ｐゴシック" charset="-128"/>
              </a:rPr>
              <a:t>A </a:t>
            </a:r>
            <a:r>
              <a:rPr lang="en-US" sz="1200" i="1" kern="1200" dirty="0" smtClean="0">
                <a:solidFill>
                  <a:schemeClr val="tx1"/>
                </a:solidFill>
                <a:effectLst/>
                <a:latin typeface="+mn-lt"/>
                <a:ea typeface="ＭＳ Ｐゴシック" charset="-128"/>
                <a:cs typeface="ＭＳ Ｐゴシック" charset="-128"/>
              </a:rPr>
              <a:t>sales contest</a:t>
            </a:r>
            <a:r>
              <a:rPr lang="en-US" sz="1200" kern="1200" dirty="0" smtClean="0">
                <a:solidFill>
                  <a:schemeClr val="tx1"/>
                </a:solidFill>
                <a:effectLst/>
                <a:latin typeface="+mn-lt"/>
                <a:ea typeface="ＭＳ Ｐゴシック" charset="-128"/>
                <a:cs typeface="ＭＳ Ｐゴシック" charset="-128"/>
              </a:rPr>
              <a:t> is a contest for salespeople or dealers to motivate them to increase their sales performance over a given period. Sales contests motivate and recognize good company performers, who may receive trips, cash prizes, or other gifts. Some companies award points for performance, which the receiver can turn in for any of a variety of prizes. Sales contests work best when they are tied to measurable and achievable sales objectives (such as finding new accounts, reviving old accounts, or increasing account profitability).</a:t>
            </a:r>
          </a:p>
          <a:p>
            <a:pPr marL="533400" indent="-533400">
              <a:lnSpc>
                <a:spcPct val="90000"/>
              </a:lnSpc>
            </a:pPr>
            <a:endParaRPr lang="en-US" dirty="0" smtClean="0"/>
          </a:p>
        </p:txBody>
      </p:sp>
      <p:sp>
        <p:nvSpPr>
          <p:cNvPr id="96260" name="Slide Number Placeholder 3"/>
          <p:cNvSpPr>
            <a:spLocks noGrp="1"/>
          </p:cNvSpPr>
          <p:nvPr>
            <p:ph type="sldNum" sz="quarter" idx="5"/>
          </p:nvPr>
        </p:nvSpPr>
        <p:spPr bwMode="auto">
          <a:noFill/>
          <a:ln>
            <a:miter lim="800000"/>
            <a:headEnd/>
            <a:tailEnd/>
          </a:ln>
        </p:spPr>
        <p:txBody>
          <a:bodyPr/>
          <a:lstStyle/>
          <a:p>
            <a:fld id="{0344CB69-BCDD-41FE-948A-D9589ECE98F8}" type="slidenum">
              <a:rPr lang="en-US"/>
              <a:pPr/>
              <a:t>14</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ＭＳ Ｐゴシック" charset="-128"/>
              </a:rPr>
              <a:t>Developing the Sales Promotion Program</a:t>
            </a:r>
          </a:p>
          <a:p>
            <a:r>
              <a:rPr lang="en-US" sz="1200" kern="1200" dirty="0" smtClean="0">
                <a:solidFill>
                  <a:schemeClr val="tx1"/>
                </a:solidFill>
                <a:effectLst/>
                <a:latin typeface="+mn-lt"/>
                <a:ea typeface="ＭＳ Ｐゴシック" charset="-128"/>
                <a:cs typeface="ＭＳ Ｐゴシック" charset="-128"/>
              </a:rPr>
              <a:t>Beyond selecting the types of promotions to use, marketers must make several other decisions in designing the full sales promotion program. First, they must determine the </a:t>
            </a:r>
            <a:r>
              <a:rPr lang="en-US" sz="1200" i="1" kern="1200" dirty="0" smtClean="0">
                <a:solidFill>
                  <a:schemeClr val="tx1"/>
                </a:solidFill>
                <a:effectLst/>
                <a:latin typeface="+mn-lt"/>
                <a:ea typeface="ＭＳ Ｐゴシック" charset="-128"/>
                <a:cs typeface="ＭＳ Ｐゴシック" charset="-128"/>
              </a:rPr>
              <a:t>size of the incentive</a:t>
            </a:r>
            <a:r>
              <a:rPr lang="en-US" sz="1200" kern="1200" dirty="0" smtClean="0">
                <a:solidFill>
                  <a:schemeClr val="tx1"/>
                </a:solidFill>
                <a:effectLst/>
                <a:latin typeface="+mn-lt"/>
                <a:ea typeface="ＭＳ Ｐゴシック" charset="-128"/>
                <a:cs typeface="ＭＳ Ｐゴシック" charset="-128"/>
              </a:rPr>
              <a:t>. A certain minimum incentive is necessary if the promotion is to succeed; a larger incentive will produce more sales response. The marketer also must set </a:t>
            </a:r>
            <a:r>
              <a:rPr lang="en-US" sz="1200" i="1" kern="1200" dirty="0" smtClean="0">
                <a:solidFill>
                  <a:schemeClr val="tx1"/>
                </a:solidFill>
                <a:effectLst/>
                <a:latin typeface="+mn-lt"/>
                <a:ea typeface="ＭＳ Ｐゴシック" charset="-128"/>
                <a:cs typeface="ＭＳ Ｐゴシック" charset="-128"/>
              </a:rPr>
              <a:t>conditions for participation</a:t>
            </a:r>
            <a:r>
              <a:rPr lang="en-US" sz="1200" kern="1200" dirty="0" smtClean="0">
                <a:solidFill>
                  <a:schemeClr val="tx1"/>
                </a:solidFill>
                <a:effectLst/>
                <a:latin typeface="+mn-lt"/>
                <a:ea typeface="ＭＳ Ｐゴシック" charset="-128"/>
                <a:cs typeface="ＭＳ Ｐゴシック" charset="-128"/>
              </a:rPr>
              <a:t>. Incentives might be offered to everyone or only to select groups.</a:t>
            </a:r>
          </a:p>
          <a:p>
            <a:r>
              <a:rPr lang="en-US" sz="1200" kern="1200" dirty="0" smtClean="0">
                <a:solidFill>
                  <a:schemeClr val="tx1"/>
                </a:solidFill>
                <a:effectLst/>
                <a:latin typeface="+mn-lt"/>
                <a:ea typeface="ＭＳ Ｐゴシック" charset="-128"/>
                <a:cs typeface="ＭＳ Ｐゴシック" charset="-128"/>
              </a:rPr>
              <a:t>Marketers must determine how to </a:t>
            </a:r>
            <a:r>
              <a:rPr lang="en-US" sz="1200" i="1" kern="1200" dirty="0" smtClean="0">
                <a:solidFill>
                  <a:schemeClr val="tx1"/>
                </a:solidFill>
                <a:effectLst/>
                <a:latin typeface="+mn-lt"/>
                <a:ea typeface="ＭＳ Ｐゴシック" charset="-128"/>
                <a:cs typeface="ＭＳ Ｐゴシック" charset="-128"/>
              </a:rPr>
              <a:t>promote and distribute the promotion</a:t>
            </a:r>
            <a:r>
              <a:rPr lang="en-US" sz="1200" kern="1200" dirty="0" smtClean="0">
                <a:solidFill>
                  <a:schemeClr val="tx1"/>
                </a:solidFill>
                <a:effectLst/>
                <a:latin typeface="+mn-lt"/>
                <a:ea typeface="ＭＳ Ｐゴシック" charset="-128"/>
                <a:cs typeface="ＭＳ Ｐゴシック" charset="-128"/>
              </a:rPr>
              <a:t> program itself. For example, a $2-off coupon could be given out in a package, in an advertisement, at the store, via the Internet, or in a mobile download. Each distribution method involves a different level of reach and cost. Increasingly, marketers are blending several media into a total campaign concept. The </a:t>
            </a:r>
            <a:r>
              <a:rPr lang="en-US" sz="1200" i="1" kern="1200" dirty="0" smtClean="0">
                <a:solidFill>
                  <a:schemeClr val="tx1"/>
                </a:solidFill>
                <a:effectLst/>
                <a:latin typeface="+mn-lt"/>
                <a:ea typeface="ＭＳ Ｐゴシック" charset="-128"/>
                <a:cs typeface="ＭＳ Ｐゴシック" charset="-128"/>
              </a:rPr>
              <a:t>length of the promotion</a:t>
            </a:r>
            <a:r>
              <a:rPr lang="en-US" sz="1200" kern="1200" dirty="0" smtClean="0">
                <a:solidFill>
                  <a:schemeClr val="tx1"/>
                </a:solidFill>
                <a:effectLst/>
                <a:latin typeface="+mn-lt"/>
                <a:ea typeface="ＭＳ Ｐゴシック" charset="-128"/>
                <a:cs typeface="ＭＳ Ｐゴシック" charset="-128"/>
              </a:rPr>
              <a:t> is also important. If the sales promotion period is too short, many prospects (who may not be buying during that time) will miss it. If the promotion runs too long, the deal will lose some of its “act now” force.</a:t>
            </a:r>
          </a:p>
          <a:p>
            <a:r>
              <a:rPr lang="en-US" sz="1200" i="1" kern="1200" dirty="0" smtClean="0">
                <a:solidFill>
                  <a:schemeClr val="tx1"/>
                </a:solidFill>
                <a:effectLst/>
                <a:latin typeface="+mn-lt"/>
                <a:ea typeface="ＭＳ Ｐゴシック" charset="-128"/>
                <a:cs typeface="ＭＳ Ｐゴシック" charset="-128"/>
              </a:rPr>
              <a:t>Evaluation</a:t>
            </a:r>
            <a:r>
              <a:rPr lang="en-US" sz="1200" kern="1200" dirty="0" smtClean="0">
                <a:solidFill>
                  <a:schemeClr val="tx1"/>
                </a:solidFill>
                <a:effectLst/>
                <a:latin typeface="+mn-lt"/>
                <a:ea typeface="ＭＳ Ｐゴシック" charset="-128"/>
                <a:cs typeface="ＭＳ Ｐゴシック" charset="-128"/>
              </a:rPr>
              <a:t> is also very important. Marketers should work to measure the returns on their sales promotion investments, just as they should seek to assess the returns on other marketing activities. The most common evaluation method is to compare sales before, during, and after a promotion. Marketers should ask: Did the promotion attract new customers or more purchasing from current customers? Can we hold onto these new customers and purchases? Will the long-run customer relationship and sales gains from the promotion justify its costs?</a:t>
            </a:r>
          </a:p>
          <a:p>
            <a:r>
              <a:rPr lang="en-US" sz="1200" kern="1200" dirty="0" smtClean="0">
                <a:solidFill>
                  <a:schemeClr val="tx1"/>
                </a:solidFill>
                <a:effectLst/>
                <a:latin typeface="+mn-lt"/>
                <a:ea typeface="ＭＳ Ｐゴシック" charset="-128"/>
                <a:cs typeface="ＭＳ Ｐゴシック" charset="-128"/>
              </a:rPr>
              <a:t>Clearly, sales promotion plays an important role in the total promotion mix. To use it well, the marketer must define the sales promotion objectives, select the best tools, design the sales promotion program, implement the program, and evaluate the results. Moreover, sales promotion must be coordinated carefully with other promotion mix elements within the overall IMC program.</a:t>
            </a:r>
            <a:r>
              <a:rPr lang="en-US" sz="1200" kern="1200" cap="all" dirty="0" smtClean="0">
                <a:solidFill>
                  <a:schemeClr val="tx1"/>
                </a:solidFill>
                <a:effectLst/>
                <a:latin typeface="+mn-lt"/>
                <a:ea typeface="ＭＳ Ｐゴシック" charset="-128"/>
                <a:cs typeface="ＭＳ Ｐゴシック" charset="-128"/>
              </a:rPr>
              <a:t> </a:t>
            </a:r>
            <a:endParaRPr lang="en-US" sz="1200" kern="1200" dirty="0">
              <a:solidFill>
                <a:schemeClr val="tx1"/>
              </a:solidFill>
              <a:effectLst/>
              <a:latin typeface="+mn-lt"/>
              <a:ea typeface="ＭＳ Ｐゴシック" charset="-128"/>
              <a:cs typeface="ＭＳ Ｐゴシック" charset="-128"/>
            </a:endParaRPr>
          </a:p>
        </p:txBody>
      </p:sp>
      <p:sp>
        <p:nvSpPr>
          <p:cNvPr id="98308" name="Slide Number Placeholder 3"/>
          <p:cNvSpPr>
            <a:spLocks noGrp="1"/>
          </p:cNvSpPr>
          <p:nvPr>
            <p:ph type="sldNum" sz="quarter" idx="5"/>
          </p:nvPr>
        </p:nvSpPr>
        <p:spPr bwMode="auto">
          <a:noFill/>
          <a:ln>
            <a:miter lim="800000"/>
            <a:headEnd/>
            <a:tailEnd/>
          </a:ln>
        </p:spPr>
        <p:txBody>
          <a:bodyPr/>
          <a:lstStyle/>
          <a:p>
            <a:fld id="{DBEB9AE3-B94D-4C4B-98DC-6FAE025B0074}" type="slidenum">
              <a:rPr lang="en-US"/>
              <a:pPr/>
              <a:t>15</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30</a:t>
            </a:fld>
            <a:endParaRPr lang="en-GB"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catalinamarketing.com/about/brands-we-build/" TargetMode="Externa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hyperlink" Target="Campbells.exe" TargetMode="External"/><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hyperlink" Target="Marriott.exe" TargetMode="External"/><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7.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sz="4000" b="1" dirty="0" smtClean="0">
                <a:solidFill>
                  <a:srgbClr val="000066"/>
                </a:solidFill>
                <a:latin typeface="Calibri" charset="0"/>
              </a:rPr>
              <a:t/>
            </a:r>
            <a:br>
              <a:rPr lang="en-US" sz="4000" b="1" dirty="0" smtClean="0">
                <a:solidFill>
                  <a:srgbClr val="000066"/>
                </a:solidFill>
                <a:latin typeface="Calibri" charset="0"/>
              </a:rPr>
            </a:br>
            <a:r>
              <a:rPr lang="en-US" b="1" dirty="0" smtClean="0">
                <a:solidFill>
                  <a:srgbClr val="000066"/>
                </a:solidFill>
                <a:latin typeface="Calibri" charset="0"/>
              </a:rPr>
              <a:t>Sales Promotion &amp; Packaging </a:t>
            </a:r>
            <a:r>
              <a:rPr lang="en-US" sz="4800" dirty="0" smtClean="0">
                <a:latin typeface="Calibri" charset="0"/>
              </a:rPr>
              <a:t/>
            </a:r>
            <a:br>
              <a:rPr lang="en-US" sz="4800" dirty="0" smtClean="0">
                <a:latin typeface="Calibri" charset="0"/>
              </a:rPr>
            </a:br>
            <a:r>
              <a:rPr lang="en-US" dirty="0" smtClean="0">
                <a:solidFill>
                  <a:srgbClr val="000066"/>
                </a:solidFill>
                <a:latin typeface="Calibri" charset="0"/>
              </a:rPr>
              <a:t/>
            </a:r>
            <a:br>
              <a:rPr lang="en-US"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smtClean="0">
                <a:solidFill>
                  <a:srgbClr val="CC0066"/>
                </a:solidFill>
                <a:latin typeface="Castellar" pitchFamily="18" charset="0"/>
              </a:rPr>
              <a:t>LECTURE-26</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What is “Sales Promotion”</a:t>
            </a:r>
            <a:endParaRPr lang="en-US" sz="3200" dirty="0" smtClean="0"/>
          </a:p>
          <a:p>
            <a:pPr marL="342900" lvl="1" indent="-342900">
              <a:buClr>
                <a:srgbClr val="000066"/>
              </a:buClr>
              <a:buSzPct val="125000"/>
              <a:buFont typeface="Wingdings" pitchFamily="2" charset="2"/>
              <a:buChar char="§"/>
            </a:pPr>
            <a:r>
              <a:rPr lang="en-US" sz="3200" dirty="0" smtClean="0"/>
              <a:t>How do sales promotions add value to a brand?</a:t>
            </a:r>
          </a:p>
          <a:p>
            <a:pPr marL="342900" lvl="1" indent="-342900">
              <a:buClr>
                <a:srgbClr val="000066"/>
              </a:buClr>
              <a:buSzPct val="125000"/>
              <a:buFont typeface="Wingdings" pitchFamily="2" charset="2"/>
              <a:buChar char="§"/>
            </a:pPr>
            <a:r>
              <a:rPr lang="en-US" sz="3200" dirty="0" smtClean="0"/>
              <a:t>What are consumer sales promotions designed to accomplish and what are their strengths and limitations?</a:t>
            </a:r>
          </a:p>
          <a:p>
            <a:pPr marL="342900" lvl="1" indent="-342900">
              <a:buClr>
                <a:srgbClr val="000066"/>
              </a:buClr>
              <a:buSzPct val="125000"/>
              <a:buFont typeface="Wingdings" pitchFamily="2" charset="2"/>
              <a:buChar char="§"/>
            </a:pPr>
            <a:r>
              <a:rPr lang="en-US" sz="3200" dirty="0" smtClean="0"/>
              <a:t>What role does packaging play when consumers make brand decisions?</a:t>
            </a:r>
          </a:p>
          <a:p>
            <a:pPr marL="342900" lvl="1" indent="-342900">
              <a:buClr>
                <a:srgbClr val="000066"/>
              </a:buClr>
              <a:buFont typeface="Wingdings" pitchFamily="2" charset="2"/>
              <a:buChar char="§"/>
            </a:pPr>
            <a:endParaRPr lang="en-US"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AutoShape 2"/>
          <p:cNvSpPr>
            <a:spLocks noChangeArrowheads="1"/>
          </p:cNvSpPr>
          <p:nvPr/>
        </p:nvSpPr>
        <p:spPr bwMode="auto">
          <a:xfrm>
            <a:off x="-25400" y="203200"/>
            <a:ext cx="42926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15363" name="Rectangle 3"/>
          <p:cNvSpPr>
            <a:spLocks noGrp="1" noChangeArrowheads="1"/>
          </p:cNvSpPr>
          <p:nvPr>
            <p:ph type="title"/>
          </p:nvPr>
        </p:nvSpPr>
        <p:spPr>
          <a:xfrm>
            <a:off x="152400" y="239713"/>
            <a:ext cx="3963987" cy="635000"/>
          </a:xfrm>
        </p:spPr>
        <p:txBody>
          <a:bodyPr/>
          <a:lstStyle/>
          <a:p>
            <a:pPr eaLnBrk="1" hangingPunct="1"/>
            <a:r>
              <a:rPr lang="en-US" sz="3000" dirty="0" smtClean="0"/>
              <a:t>Chapter Perspective</a:t>
            </a:r>
          </a:p>
        </p:txBody>
      </p:sp>
      <p:grpSp>
        <p:nvGrpSpPr>
          <p:cNvPr id="2" name="Group 4"/>
          <p:cNvGrpSpPr>
            <a:grpSpLocks/>
          </p:cNvGrpSpPr>
          <p:nvPr/>
        </p:nvGrpSpPr>
        <p:grpSpPr bwMode="auto">
          <a:xfrm>
            <a:off x="304800" y="3200400"/>
            <a:ext cx="4572000" cy="2971800"/>
            <a:chOff x="192" y="1344"/>
            <a:chExt cx="2880" cy="1872"/>
          </a:xfrm>
        </p:grpSpPr>
        <p:sp>
          <p:nvSpPr>
            <p:cNvPr id="90117" name="AutoShape 5"/>
            <p:cNvSpPr>
              <a:spLocks noChangeArrowheads="1"/>
            </p:cNvSpPr>
            <p:nvPr/>
          </p:nvSpPr>
          <p:spPr bwMode="auto">
            <a:xfrm>
              <a:off x="192" y="1344"/>
              <a:ext cx="2880" cy="1872"/>
            </a:xfrm>
            <a:prstGeom prst="roundRect">
              <a:avLst>
                <a:gd name="adj" fmla="val 8056"/>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defRPr/>
              </a:pPr>
              <a:endParaRPr lang="en-US" sz="2400"/>
            </a:p>
          </p:txBody>
        </p:sp>
        <p:sp>
          <p:nvSpPr>
            <p:cNvPr id="15373" name="Line 6"/>
            <p:cNvSpPr>
              <a:spLocks noChangeShapeType="1"/>
            </p:cNvSpPr>
            <p:nvPr/>
          </p:nvSpPr>
          <p:spPr bwMode="auto">
            <a:xfrm>
              <a:off x="1744" y="1728"/>
              <a:ext cx="240" cy="0"/>
            </a:xfrm>
            <a:prstGeom prst="line">
              <a:avLst/>
            </a:prstGeom>
            <a:noFill/>
            <a:ln w="28575">
              <a:solidFill>
                <a:schemeClr val="tx1"/>
              </a:solidFill>
              <a:round/>
              <a:headEnd/>
              <a:tailEnd type="triangle" w="med" len="med"/>
            </a:ln>
          </p:spPr>
          <p:txBody>
            <a:bodyPr wrap="none" anchor="ctr"/>
            <a:lstStyle/>
            <a:p>
              <a:endParaRPr lang="en-US"/>
            </a:p>
          </p:txBody>
        </p:sp>
        <p:sp>
          <p:nvSpPr>
            <p:cNvPr id="15374" name="Text Box 7"/>
            <p:cNvSpPr txBox="1">
              <a:spLocks noChangeArrowheads="1"/>
            </p:cNvSpPr>
            <p:nvPr/>
          </p:nvSpPr>
          <p:spPr bwMode="auto">
            <a:xfrm>
              <a:off x="240" y="2064"/>
              <a:ext cx="2784" cy="872"/>
            </a:xfrm>
            <a:prstGeom prst="rect">
              <a:avLst/>
            </a:prstGeom>
            <a:noFill/>
            <a:ln w="28575">
              <a:noFill/>
              <a:miter lim="800000"/>
              <a:headEnd/>
              <a:tailEnd/>
            </a:ln>
          </p:spPr>
          <p:txBody>
            <a:bodyPr>
              <a:spAutoFit/>
            </a:bodyPr>
            <a:lstStyle/>
            <a:p>
              <a:pPr algn="ctr">
                <a:lnSpc>
                  <a:spcPct val="100000"/>
                </a:lnSpc>
                <a:spcBef>
                  <a:spcPct val="0"/>
                </a:spcBef>
              </a:pPr>
              <a:r>
                <a:rPr lang="en-US" sz="2800" dirty="0"/>
                <a:t>Public Relations</a:t>
              </a:r>
            </a:p>
            <a:p>
              <a:pPr algn="ctr">
                <a:lnSpc>
                  <a:spcPct val="100000"/>
                </a:lnSpc>
                <a:spcBef>
                  <a:spcPct val="0"/>
                </a:spcBef>
              </a:pPr>
              <a:r>
                <a:rPr lang="en-US" sz="2800" dirty="0"/>
                <a:t>Direct Marketing</a:t>
              </a:r>
            </a:p>
            <a:p>
              <a:pPr algn="ctr">
                <a:lnSpc>
                  <a:spcPct val="100000"/>
                </a:lnSpc>
                <a:spcBef>
                  <a:spcPct val="0"/>
                </a:spcBef>
              </a:pPr>
              <a:r>
                <a:rPr lang="en-US" sz="2800" dirty="0"/>
                <a:t>Website</a:t>
              </a:r>
            </a:p>
          </p:txBody>
        </p:sp>
        <p:sp>
          <p:nvSpPr>
            <p:cNvPr id="90120" name="Text Box 8"/>
            <p:cNvSpPr txBox="1">
              <a:spLocks noChangeArrowheads="1"/>
            </p:cNvSpPr>
            <p:nvPr/>
          </p:nvSpPr>
          <p:spPr bwMode="auto">
            <a:xfrm>
              <a:off x="458" y="1545"/>
              <a:ext cx="2441" cy="330"/>
            </a:xfrm>
            <a:prstGeom prst="rect">
              <a:avLst/>
            </a:prstGeom>
            <a:noFill/>
            <a:ln w="28575">
              <a:noFill/>
              <a:miter lim="800000"/>
              <a:headEnd/>
              <a:tailEnd/>
            </a:ln>
            <a:effectLst/>
          </p:spPr>
          <p:txBody>
            <a:bodyPr wrap="none">
              <a:spAutoFit/>
            </a:bodyPr>
            <a:lstStyle/>
            <a:p>
              <a:pPr algn="ctr">
                <a:lnSpc>
                  <a:spcPct val="100000"/>
                </a:lnSpc>
                <a:spcBef>
                  <a:spcPct val="0"/>
                </a:spcBef>
                <a:defRPr/>
              </a:pPr>
              <a:r>
                <a:rPr lang="en-US" sz="2800" b="1" dirty="0">
                  <a:solidFill>
                    <a:srgbClr val="990000"/>
                  </a:solidFill>
                  <a:effectLst>
                    <a:outerShdw blurRad="38100" dist="38100" dir="2700000" algn="tl">
                      <a:srgbClr val="C0C0C0"/>
                    </a:outerShdw>
                  </a:effectLst>
                </a:rPr>
                <a:t>Awareness     Interest</a:t>
              </a:r>
            </a:p>
          </p:txBody>
        </p:sp>
      </p:grpSp>
      <p:grpSp>
        <p:nvGrpSpPr>
          <p:cNvPr id="3" name="Group 9"/>
          <p:cNvGrpSpPr>
            <a:grpSpLocks/>
          </p:cNvGrpSpPr>
          <p:nvPr/>
        </p:nvGrpSpPr>
        <p:grpSpPr bwMode="auto">
          <a:xfrm>
            <a:off x="4546600" y="3200400"/>
            <a:ext cx="4292600" cy="2971800"/>
            <a:chOff x="2864" y="2016"/>
            <a:chExt cx="2704" cy="1872"/>
          </a:xfrm>
        </p:grpSpPr>
        <p:sp>
          <p:nvSpPr>
            <p:cNvPr id="90122" name="AutoShape 10"/>
            <p:cNvSpPr>
              <a:spLocks noChangeArrowheads="1"/>
            </p:cNvSpPr>
            <p:nvPr/>
          </p:nvSpPr>
          <p:spPr bwMode="auto">
            <a:xfrm>
              <a:off x="3216" y="2016"/>
              <a:ext cx="2352" cy="1872"/>
            </a:xfrm>
            <a:prstGeom prst="roundRect">
              <a:avLst>
                <a:gd name="adj" fmla="val 8056"/>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defRPr/>
              </a:pPr>
              <a:endParaRPr lang="en-US" sz="2400"/>
            </a:p>
          </p:txBody>
        </p:sp>
        <p:sp>
          <p:nvSpPr>
            <p:cNvPr id="90123" name="Rectangle 11"/>
            <p:cNvSpPr>
              <a:spLocks noChangeArrowheads="1"/>
            </p:cNvSpPr>
            <p:nvPr/>
          </p:nvSpPr>
          <p:spPr bwMode="auto">
            <a:xfrm>
              <a:off x="3518" y="2224"/>
              <a:ext cx="1818" cy="330"/>
            </a:xfrm>
            <a:prstGeom prst="rect">
              <a:avLst/>
            </a:prstGeom>
            <a:noFill/>
            <a:ln w="28575">
              <a:noFill/>
              <a:miter lim="800000"/>
              <a:headEnd/>
              <a:tailEnd/>
            </a:ln>
            <a:effectLst/>
          </p:spPr>
          <p:txBody>
            <a:bodyPr wrap="none">
              <a:spAutoFit/>
            </a:bodyPr>
            <a:lstStyle/>
            <a:p>
              <a:pPr algn="ctr">
                <a:lnSpc>
                  <a:spcPct val="100000"/>
                </a:lnSpc>
                <a:spcBef>
                  <a:spcPct val="0"/>
                </a:spcBef>
                <a:defRPr/>
              </a:pPr>
              <a:r>
                <a:rPr lang="en-US" sz="2800" b="1" dirty="0">
                  <a:solidFill>
                    <a:srgbClr val="990000"/>
                  </a:solidFill>
                  <a:effectLst>
                    <a:outerShdw blurRad="38100" dist="38100" dir="2700000" algn="tl">
                      <a:srgbClr val="C0C0C0"/>
                    </a:outerShdw>
                  </a:effectLst>
                </a:rPr>
                <a:t>Desire     Action</a:t>
              </a:r>
            </a:p>
          </p:txBody>
        </p:sp>
        <p:sp>
          <p:nvSpPr>
            <p:cNvPr id="15369" name="Line 12"/>
            <p:cNvSpPr>
              <a:spLocks noChangeShapeType="1"/>
            </p:cNvSpPr>
            <p:nvPr/>
          </p:nvSpPr>
          <p:spPr bwMode="auto">
            <a:xfrm>
              <a:off x="2864" y="2400"/>
              <a:ext cx="688" cy="0"/>
            </a:xfrm>
            <a:prstGeom prst="line">
              <a:avLst/>
            </a:prstGeom>
            <a:noFill/>
            <a:ln w="28575">
              <a:solidFill>
                <a:schemeClr val="tx1"/>
              </a:solidFill>
              <a:round/>
              <a:headEnd/>
              <a:tailEnd type="triangle" w="med" len="med"/>
            </a:ln>
          </p:spPr>
          <p:txBody>
            <a:bodyPr wrap="none" anchor="ctr"/>
            <a:lstStyle/>
            <a:p>
              <a:endParaRPr lang="en-US" sz="2800"/>
            </a:p>
          </p:txBody>
        </p:sp>
        <p:sp>
          <p:nvSpPr>
            <p:cNvPr id="15370" name="Line 13"/>
            <p:cNvSpPr>
              <a:spLocks noChangeShapeType="1"/>
            </p:cNvSpPr>
            <p:nvPr/>
          </p:nvSpPr>
          <p:spPr bwMode="auto">
            <a:xfrm>
              <a:off x="4296" y="2400"/>
              <a:ext cx="240" cy="0"/>
            </a:xfrm>
            <a:prstGeom prst="line">
              <a:avLst/>
            </a:prstGeom>
            <a:noFill/>
            <a:ln w="28575">
              <a:solidFill>
                <a:schemeClr val="tx1"/>
              </a:solidFill>
              <a:round/>
              <a:headEnd/>
              <a:tailEnd type="triangle" w="med" len="med"/>
            </a:ln>
          </p:spPr>
          <p:txBody>
            <a:bodyPr wrap="none" anchor="ctr"/>
            <a:lstStyle/>
            <a:p>
              <a:endParaRPr lang="en-US"/>
            </a:p>
          </p:txBody>
        </p:sp>
        <p:sp>
          <p:nvSpPr>
            <p:cNvPr id="15371" name="Text Box 14"/>
            <p:cNvSpPr txBox="1">
              <a:spLocks noChangeArrowheads="1"/>
            </p:cNvSpPr>
            <p:nvPr/>
          </p:nvSpPr>
          <p:spPr bwMode="auto">
            <a:xfrm>
              <a:off x="3312" y="2736"/>
              <a:ext cx="2208" cy="601"/>
            </a:xfrm>
            <a:prstGeom prst="rect">
              <a:avLst/>
            </a:prstGeom>
            <a:noFill/>
            <a:ln w="28575">
              <a:noFill/>
              <a:miter lim="800000"/>
              <a:headEnd/>
              <a:tailEnd/>
            </a:ln>
          </p:spPr>
          <p:txBody>
            <a:bodyPr>
              <a:spAutoFit/>
            </a:bodyPr>
            <a:lstStyle/>
            <a:p>
              <a:pPr algn="ctr">
                <a:lnSpc>
                  <a:spcPct val="100000"/>
                </a:lnSpc>
                <a:spcBef>
                  <a:spcPct val="50000"/>
                </a:spcBef>
              </a:pPr>
              <a:r>
                <a:rPr lang="en-US" sz="2800" dirty="0"/>
                <a:t>Sales Promotion Packaging</a:t>
              </a:r>
            </a:p>
          </p:txBody>
        </p:sp>
      </p:grpSp>
      <p:sp>
        <p:nvSpPr>
          <p:cNvPr id="90127" name="AutoShape 15"/>
          <p:cNvSpPr>
            <a:spLocks noChangeArrowheads="1"/>
          </p:cNvSpPr>
          <p:nvPr/>
        </p:nvSpPr>
        <p:spPr bwMode="auto">
          <a:xfrm>
            <a:off x="685800" y="1066800"/>
            <a:ext cx="7772400" cy="1676400"/>
          </a:xfrm>
          <a:prstGeom prst="roundRect">
            <a:avLst>
              <a:gd name="adj" fmla="val 1851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gn="ctr">
              <a:defRPr/>
            </a:pPr>
            <a:r>
              <a:rPr lang="en-US" sz="2400" dirty="0"/>
              <a:t>Sales promotion and packaging help move prospects and customers through the decision process started by other </a:t>
            </a:r>
            <a:r>
              <a:rPr lang="en-US" sz="2400" dirty="0" smtClean="0"/>
              <a:t>marketing communication functions</a:t>
            </a:r>
            <a:endParaRPr lang="en-US" sz="2400" dirty="0"/>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b="1" dirty="0" smtClean="0">
                <a:solidFill>
                  <a:srgbClr val="000066"/>
                </a:solidFill>
              </a:rPr>
              <a:t>Sales Promotion</a:t>
            </a:r>
          </a:p>
        </p:txBody>
      </p:sp>
      <p:sp>
        <p:nvSpPr>
          <p:cNvPr id="78851" name="Rectangle 3"/>
          <p:cNvSpPr>
            <a:spLocks noGrp="1" noChangeArrowheads="1"/>
          </p:cNvSpPr>
          <p:nvPr>
            <p:ph idx="1"/>
          </p:nvPr>
        </p:nvSpPr>
        <p:spPr>
          <a:xfrm>
            <a:off x="381000" y="1600200"/>
            <a:ext cx="7772400" cy="4114800"/>
          </a:xfrm>
        </p:spPr>
        <p:txBody>
          <a:bodyPr>
            <a:normAutofit/>
          </a:bodyPr>
          <a:lstStyle/>
          <a:p>
            <a:pPr>
              <a:buFontTx/>
              <a:buNone/>
            </a:pPr>
            <a:r>
              <a:rPr lang="en-US" b="1" dirty="0" smtClean="0">
                <a:latin typeface="+mj-lt"/>
              </a:rPr>
              <a:t>Sales promotion </a:t>
            </a:r>
            <a:r>
              <a:rPr lang="en-US" dirty="0" smtClean="0">
                <a:latin typeface="+mj-lt"/>
              </a:rPr>
              <a:t>refers to the short-term incentives to encourage purchases or sales of a product or service:</a:t>
            </a:r>
          </a:p>
          <a:p>
            <a:pPr marL="342900" lvl="1" indent="-342900">
              <a:buClr>
                <a:srgbClr val="000066"/>
              </a:buClr>
              <a:buFont typeface="Wingdings" pitchFamily="2" charset="2"/>
              <a:buChar char="§"/>
            </a:pPr>
            <a:r>
              <a:rPr lang="en-US" sz="3200" dirty="0" smtClean="0">
                <a:latin typeface="+mj-lt"/>
              </a:rPr>
              <a:t>Consumer promotions</a:t>
            </a:r>
          </a:p>
          <a:p>
            <a:pPr marL="342900" lvl="1" indent="-342900">
              <a:buClr>
                <a:srgbClr val="000066"/>
              </a:buClr>
              <a:buFont typeface="Wingdings" pitchFamily="2" charset="2"/>
              <a:buChar char="§"/>
            </a:pPr>
            <a:r>
              <a:rPr lang="en-US" sz="3200" dirty="0" smtClean="0">
                <a:latin typeface="+mj-lt"/>
              </a:rPr>
              <a:t>Trade promotions</a:t>
            </a:r>
          </a:p>
          <a:p>
            <a:pPr marL="342900" lvl="1" indent="-342900">
              <a:buClr>
                <a:srgbClr val="000066"/>
              </a:buClr>
              <a:buFont typeface="Wingdings" pitchFamily="2" charset="2"/>
              <a:buChar char="§"/>
            </a:pPr>
            <a:r>
              <a:rPr lang="en-US" sz="3200" dirty="0" smtClean="0">
                <a:latin typeface="+mj-lt"/>
              </a:rPr>
              <a:t>Sales force promotions</a:t>
            </a:r>
          </a:p>
          <a:p>
            <a:endParaRPr lang="en-US" dirty="0" smtClean="0">
              <a:latin typeface="+mj-lt"/>
            </a:endParaRPr>
          </a:p>
        </p:txBody>
      </p:sp>
      <p:pic>
        <p:nvPicPr>
          <p:cNvPr id="78853" name="Picture 4" descr="ph16_16.jpg"/>
          <p:cNvPicPr>
            <a:picLocks noChangeAspect="1"/>
          </p:cNvPicPr>
          <p:nvPr/>
        </p:nvPicPr>
        <p:blipFill>
          <a:blip r:embed="rId3" cstate="print"/>
          <a:srcRect/>
          <a:stretch>
            <a:fillRect/>
          </a:stretch>
        </p:blipFill>
        <p:spPr bwMode="auto">
          <a:xfrm>
            <a:off x="5181600" y="3276600"/>
            <a:ext cx="3505200" cy="2335369"/>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checkerboard(across)">
                                      <p:cBhvr>
                                        <p:cTn id="7" dur="500"/>
                                        <p:tgtEl>
                                          <p:spTgt spid="788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8851">
                                            <p:txEl>
                                              <p:pRg st="1" end="1"/>
                                            </p:txEl>
                                          </p:spTgt>
                                        </p:tgtEl>
                                        <p:attrNameLst>
                                          <p:attrName>style.visibility</p:attrName>
                                        </p:attrNameLst>
                                      </p:cBhvr>
                                      <p:to>
                                        <p:strVal val="visible"/>
                                      </p:to>
                                    </p:set>
                                    <p:animEffect transition="in" filter="checkerboard(across)">
                                      <p:cBhvr>
                                        <p:cTn id="12" dur="500"/>
                                        <p:tgtEl>
                                          <p:spTgt spid="788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8851">
                                            <p:txEl>
                                              <p:pRg st="2" end="2"/>
                                            </p:txEl>
                                          </p:spTgt>
                                        </p:tgtEl>
                                        <p:attrNameLst>
                                          <p:attrName>style.visibility</p:attrName>
                                        </p:attrNameLst>
                                      </p:cBhvr>
                                      <p:to>
                                        <p:strVal val="visible"/>
                                      </p:to>
                                    </p:set>
                                    <p:animEffect transition="in" filter="checkerboard(across)">
                                      <p:cBhvr>
                                        <p:cTn id="17" dur="500"/>
                                        <p:tgtEl>
                                          <p:spTgt spid="788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8851">
                                            <p:txEl>
                                              <p:pRg st="3" end="3"/>
                                            </p:txEl>
                                          </p:spTgt>
                                        </p:tgtEl>
                                        <p:attrNameLst>
                                          <p:attrName>style.visibility</p:attrName>
                                        </p:attrNameLst>
                                      </p:cBhvr>
                                      <p:to>
                                        <p:strVal val="visible"/>
                                      </p:to>
                                    </p:set>
                                    <p:animEffect transition="in" filter="checkerboard(across)">
                                      <p:cBhvr>
                                        <p:cTn id="22" dur="500"/>
                                        <p:tgtEl>
                                          <p:spTgt spid="78851">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78853"/>
                                        </p:tgtEl>
                                        <p:attrNameLst>
                                          <p:attrName>style.visibility</p:attrName>
                                        </p:attrNameLst>
                                      </p:cBhvr>
                                      <p:to>
                                        <p:strVal val="visible"/>
                                      </p:to>
                                    </p:set>
                                    <p:animEffect transition="in" filter="checkerboard(across)">
                                      <p:cBhvr>
                                        <p:cTn id="25" dur="500"/>
                                        <p:tgtEl>
                                          <p:spTgt spid="78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85800" y="1144588"/>
            <a:ext cx="3505200" cy="5029200"/>
            <a:chOff x="432" y="864"/>
            <a:chExt cx="2208" cy="3168"/>
          </a:xfrm>
        </p:grpSpPr>
        <p:pic>
          <p:nvPicPr>
            <p:cNvPr id="19466" name="Picture 3" descr="consumer"/>
            <p:cNvPicPr>
              <a:picLocks noChangeAspect="1" noChangeArrowheads="1"/>
            </p:cNvPicPr>
            <p:nvPr/>
          </p:nvPicPr>
          <p:blipFill>
            <a:blip r:embed="rId2">
              <a:clrChange>
                <a:clrFrom>
                  <a:srgbClr val="FFFFFF"/>
                </a:clrFrom>
                <a:clrTo>
                  <a:srgbClr val="FFFFFF">
                    <a:alpha val="0"/>
                  </a:srgbClr>
                </a:clrTo>
              </a:clrChange>
            </a:blip>
            <a:srcRect l="8511" r="6915" b="31497"/>
            <a:stretch>
              <a:fillRect/>
            </a:stretch>
          </p:blipFill>
          <p:spPr bwMode="auto">
            <a:xfrm>
              <a:off x="1130" y="1152"/>
              <a:ext cx="813" cy="795"/>
            </a:xfrm>
            <a:prstGeom prst="rect">
              <a:avLst/>
            </a:prstGeom>
            <a:noFill/>
            <a:ln w="9525">
              <a:noFill/>
              <a:miter lim="800000"/>
              <a:headEnd/>
              <a:tailEnd/>
            </a:ln>
          </p:spPr>
        </p:pic>
        <p:sp>
          <p:nvSpPr>
            <p:cNvPr id="95236" name="AutoShape 4"/>
            <p:cNvSpPr>
              <a:spLocks noChangeArrowheads="1"/>
            </p:cNvSpPr>
            <p:nvPr/>
          </p:nvSpPr>
          <p:spPr bwMode="auto">
            <a:xfrm>
              <a:off x="432" y="1920"/>
              <a:ext cx="2208" cy="2112"/>
            </a:xfrm>
            <a:prstGeom prst="roundRect">
              <a:avLst>
                <a:gd name="adj" fmla="val 7954"/>
              </a:avLst>
            </a:prstGeom>
            <a:solidFill>
              <a:srgbClr val="FFEFD2"/>
            </a:solidFill>
            <a:ln w="38100">
              <a:solidFill>
                <a:srgbClr val="FFB610"/>
              </a:solidFill>
              <a:round/>
              <a:headEnd/>
              <a:tailEnd/>
            </a:ln>
            <a:effectLst>
              <a:outerShdw dist="71842" dir="2700000" algn="ctr" rotWithShape="0">
                <a:srgbClr val="707070"/>
              </a:outerShdw>
            </a:effectLst>
          </p:spPr>
          <p:txBody>
            <a:bodyPr tIns="182880"/>
            <a:lstStyle/>
            <a:p>
              <a:pPr>
                <a:lnSpc>
                  <a:spcPct val="100000"/>
                </a:lnSpc>
                <a:defRPr/>
              </a:pPr>
              <a:r>
                <a:rPr lang="en-US" sz="2400"/>
                <a:t>The use of incentives to motivate end users to purchase a brand and thus pressure retailers to stock that brand</a:t>
              </a:r>
            </a:p>
            <a:p>
              <a:pPr marL="280988" lvl="1" indent="-160338">
                <a:lnSpc>
                  <a:spcPct val="100000"/>
                </a:lnSpc>
                <a:buFontTx/>
                <a:buChar char="•"/>
                <a:defRPr/>
              </a:pPr>
              <a:r>
                <a:rPr lang="en-US" sz="2000"/>
                <a:t>Used by marketers as part of a pull strategy</a:t>
              </a:r>
            </a:p>
          </p:txBody>
        </p:sp>
        <p:sp>
          <p:nvSpPr>
            <p:cNvPr id="95237" name="Text Box 5"/>
            <p:cNvSpPr txBox="1">
              <a:spLocks noChangeArrowheads="1"/>
            </p:cNvSpPr>
            <p:nvPr/>
          </p:nvSpPr>
          <p:spPr bwMode="auto">
            <a:xfrm>
              <a:off x="490" y="864"/>
              <a:ext cx="2078" cy="374"/>
            </a:xfrm>
            <a:prstGeom prst="rect">
              <a:avLst/>
            </a:prstGeom>
            <a:noFill/>
            <a:ln w="28575">
              <a:noFill/>
              <a:miter lim="800000"/>
              <a:headEnd/>
              <a:tailEnd/>
            </a:ln>
            <a:effectLst/>
          </p:spPr>
          <p:txBody>
            <a:bodyPr wrap="none" tIns="182880">
              <a:spAutoFit/>
            </a:bodyPr>
            <a:lstStyle/>
            <a:p>
              <a:pPr algn="ctr">
                <a:lnSpc>
                  <a:spcPct val="100000"/>
                </a:lnSpc>
                <a:defRPr/>
              </a:pPr>
              <a:r>
                <a:rPr lang="en-US" sz="2400" b="1" dirty="0">
                  <a:solidFill>
                    <a:srgbClr val="990000"/>
                  </a:solidFill>
                  <a:effectLst>
                    <a:outerShdw blurRad="38100" dist="38100" dir="2700000" algn="tl">
                      <a:srgbClr val="C0C0C0"/>
                    </a:outerShdw>
                  </a:effectLst>
                </a:rPr>
                <a:t>Consumer Promotion</a:t>
              </a:r>
              <a:endParaRPr lang="en-US" sz="2400" b="1" dirty="0">
                <a:solidFill>
                  <a:srgbClr val="990000"/>
                </a:solidFill>
                <a:effectLst>
                  <a:outerShdw blurRad="38100" dist="38100" dir="2700000" algn="tl">
                    <a:srgbClr val="C0C0C0"/>
                  </a:outerShdw>
                </a:effectLst>
                <a:latin typeface="Times New Roman" charset="0"/>
              </a:endParaRPr>
            </a:p>
          </p:txBody>
        </p:sp>
      </p:grpSp>
      <p:sp>
        <p:nvSpPr>
          <p:cNvPr id="95238" name="AutoShape 6"/>
          <p:cNvSpPr>
            <a:spLocks noChangeArrowheads="1"/>
          </p:cNvSpPr>
          <p:nvPr/>
        </p:nvSpPr>
        <p:spPr bwMode="auto">
          <a:xfrm>
            <a:off x="685800" y="2820988"/>
            <a:ext cx="3505200" cy="3352800"/>
          </a:xfrm>
          <a:prstGeom prst="roundRect">
            <a:avLst>
              <a:gd name="adj" fmla="val 7954"/>
            </a:avLst>
          </a:prstGeom>
          <a:solidFill>
            <a:srgbClr val="FFEFD2"/>
          </a:solidFill>
          <a:ln w="38100">
            <a:solidFill>
              <a:srgbClr val="FFEFD2"/>
            </a:solidFill>
            <a:round/>
            <a:headEnd/>
            <a:tailEnd/>
          </a:ln>
          <a:effectLst>
            <a:outerShdw dist="71842" dir="2700000" algn="ctr" rotWithShape="0">
              <a:srgbClr val="707070"/>
            </a:outerShdw>
          </a:effectLst>
        </p:spPr>
        <p:txBody>
          <a:bodyPr tIns="182880"/>
          <a:lstStyle/>
          <a:p>
            <a:pPr>
              <a:lnSpc>
                <a:spcPct val="100000"/>
              </a:lnSpc>
              <a:defRPr/>
            </a:pPr>
            <a:r>
              <a:rPr lang="en-US" sz="2400" dirty="0"/>
              <a:t>The use of incentives to motivate end users to purchase a brand and thus pressure retailers to stock that brand</a:t>
            </a:r>
          </a:p>
          <a:p>
            <a:pPr marL="280988" lvl="1" indent="-160338">
              <a:lnSpc>
                <a:spcPct val="100000"/>
              </a:lnSpc>
              <a:buFontTx/>
              <a:buChar char="•"/>
              <a:defRPr/>
            </a:pPr>
            <a:r>
              <a:rPr lang="en-US" sz="2000" dirty="0"/>
              <a:t>Used by marketers as part of a pull strategy</a:t>
            </a:r>
          </a:p>
        </p:txBody>
      </p:sp>
      <p:sp>
        <p:nvSpPr>
          <p:cNvPr id="95239" name="AutoShape 7"/>
          <p:cNvSpPr>
            <a:spLocks noChangeArrowheads="1"/>
          </p:cNvSpPr>
          <p:nvPr/>
        </p:nvSpPr>
        <p:spPr bwMode="auto">
          <a:xfrm>
            <a:off x="-25400" y="203200"/>
            <a:ext cx="6350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19461" name="Rectangle 8"/>
          <p:cNvSpPr>
            <a:spLocks noGrp="1" noChangeArrowheads="1"/>
          </p:cNvSpPr>
          <p:nvPr>
            <p:ph type="title"/>
          </p:nvPr>
        </p:nvSpPr>
        <p:spPr>
          <a:xfrm>
            <a:off x="228600" y="239713"/>
            <a:ext cx="5715000" cy="635000"/>
          </a:xfrm>
        </p:spPr>
        <p:txBody>
          <a:bodyPr/>
          <a:lstStyle/>
          <a:p>
            <a:pPr eaLnBrk="1" hangingPunct="1"/>
            <a:r>
              <a:rPr lang="en-US" sz="3200" dirty="0" smtClean="0"/>
              <a:t>Two Types of Sales Promotion </a:t>
            </a:r>
          </a:p>
        </p:txBody>
      </p:sp>
      <p:grpSp>
        <p:nvGrpSpPr>
          <p:cNvPr id="3" name="Group 9"/>
          <p:cNvGrpSpPr>
            <a:grpSpLocks/>
          </p:cNvGrpSpPr>
          <p:nvPr/>
        </p:nvGrpSpPr>
        <p:grpSpPr bwMode="auto">
          <a:xfrm>
            <a:off x="4953000" y="1143000"/>
            <a:ext cx="3505200" cy="5030788"/>
            <a:chOff x="3120" y="863"/>
            <a:chExt cx="2208" cy="3169"/>
          </a:xfrm>
        </p:grpSpPr>
        <p:pic>
          <p:nvPicPr>
            <p:cNvPr id="19463" name="Picture 10" descr="skyscraper"/>
            <p:cNvPicPr>
              <a:picLocks noChangeAspect="1" noChangeArrowheads="1"/>
            </p:cNvPicPr>
            <p:nvPr/>
          </p:nvPicPr>
          <p:blipFill>
            <a:blip r:embed="rId3">
              <a:clrChange>
                <a:clrFrom>
                  <a:srgbClr val="FFFFFF"/>
                </a:clrFrom>
                <a:clrTo>
                  <a:srgbClr val="FFFFFF">
                    <a:alpha val="0"/>
                  </a:srgbClr>
                </a:clrTo>
              </a:clrChange>
            </a:blip>
            <a:srcRect b="19565"/>
            <a:stretch>
              <a:fillRect/>
            </a:stretch>
          </p:blipFill>
          <p:spPr bwMode="auto">
            <a:xfrm>
              <a:off x="3888" y="1152"/>
              <a:ext cx="658" cy="801"/>
            </a:xfrm>
            <a:prstGeom prst="rect">
              <a:avLst/>
            </a:prstGeom>
            <a:noFill/>
            <a:ln w="9525">
              <a:noFill/>
              <a:miter lim="800000"/>
              <a:headEnd/>
              <a:tailEnd/>
            </a:ln>
          </p:spPr>
        </p:pic>
        <p:sp>
          <p:nvSpPr>
            <p:cNvPr id="95243" name="AutoShape 11"/>
            <p:cNvSpPr>
              <a:spLocks noChangeArrowheads="1"/>
            </p:cNvSpPr>
            <p:nvPr/>
          </p:nvSpPr>
          <p:spPr bwMode="auto">
            <a:xfrm>
              <a:off x="3120" y="1920"/>
              <a:ext cx="2208" cy="2112"/>
            </a:xfrm>
            <a:prstGeom prst="roundRect">
              <a:avLst>
                <a:gd name="adj" fmla="val 7954"/>
              </a:avLst>
            </a:prstGeom>
            <a:solidFill>
              <a:srgbClr val="FFEFD2"/>
            </a:solidFill>
            <a:ln w="38100">
              <a:solidFill>
                <a:srgbClr val="FFB610"/>
              </a:solidFill>
              <a:round/>
              <a:headEnd/>
              <a:tailEnd/>
            </a:ln>
            <a:effectLst>
              <a:outerShdw dist="71842" dir="2700000" algn="ctr" rotWithShape="0">
                <a:srgbClr val="707070"/>
              </a:outerShdw>
            </a:effectLst>
          </p:spPr>
          <p:txBody>
            <a:bodyPr tIns="182880"/>
            <a:lstStyle/>
            <a:p>
              <a:pPr>
                <a:lnSpc>
                  <a:spcPct val="100000"/>
                </a:lnSpc>
                <a:defRPr/>
              </a:pPr>
              <a:r>
                <a:rPr lang="en-US" sz="2800" dirty="0"/>
                <a:t>The use of incentives to motivate the buying and reselling of products</a:t>
              </a:r>
            </a:p>
            <a:p>
              <a:pPr marL="280988" lvl="1" indent="-166688">
                <a:lnSpc>
                  <a:spcPct val="100000"/>
                </a:lnSpc>
                <a:buFontTx/>
                <a:buChar char="•"/>
                <a:defRPr/>
              </a:pPr>
              <a:r>
                <a:rPr lang="en-US" sz="2400" dirty="0"/>
                <a:t>Used as part of a push strategy</a:t>
              </a:r>
            </a:p>
          </p:txBody>
        </p:sp>
        <p:sp>
          <p:nvSpPr>
            <p:cNvPr id="95244" name="Text Box 12"/>
            <p:cNvSpPr txBox="1">
              <a:spLocks noChangeArrowheads="1"/>
            </p:cNvSpPr>
            <p:nvPr/>
          </p:nvSpPr>
          <p:spPr bwMode="auto">
            <a:xfrm>
              <a:off x="3393" y="863"/>
              <a:ext cx="1651" cy="374"/>
            </a:xfrm>
            <a:prstGeom prst="rect">
              <a:avLst/>
            </a:prstGeom>
            <a:noFill/>
            <a:ln w="28575">
              <a:noFill/>
              <a:miter lim="800000"/>
              <a:headEnd/>
              <a:tailEnd/>
            </a:ln>
            <a:effectLst/>
          </p:spPr>
          <p:txBody>
            <a:bodyPr wrap="none" tIns="182880">
              <a:spAutoFit/>
            </a:bodyPr>
            <a:lstStyle/>
            <a:p>
              <a:pPr algn="ctr">
                <a:lnSpc>
                  <a:spcPct val="100000"/>
                </a:lnSpc>
                <a:defRPr/>
              </a:pPr>
              <a:r>
                <a:rPr lang="en-US" sz="2400" b="1">
                  <a:solidFill>
                    <a:srgbClr val="990000"/>
                  </a:solidFill>
                  <a:effectLst>
                    <a:outerShdw blurRad="38100" dist="38100" dir="2700000" algn="tl">
                      <a:srgbClr val="C0C0C0"/>
                    </a:outerShdw>
                  </a:effectLst>
                </a:rPr>
                <a:t>Trade Promotion</a:t>
              </a:r>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95238"/>
                                        </p:tgtEl>
                                        <p:attrNameLst>
                                          <p:attrName>style.visibility</p:attrName>
                                        </p:attrNameLst>
                                      </p:cBhvr>
                                      <p:to>
                                        <p:strVal val="visible"/>
                                      </p:to>
                                    </p:set>
                                  </p:childTnLst>
                                </p:cTn>
                              </p:par>
                            </p:childTnLst>
                          </p:cTn>
                        </p:par>
                        <p:par>
                          <p:cTn id="12" fill="hold">
                            <p:stCondLst>
                              <p:cond delay="5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8"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b="1" dirty="0" smtClean="0">
                <a:solidFill>
                  <a:srgbClr val="000066"/>
                </a:solidFill>
              </a:rPr>
              <a:t>Sales Promotion</a:t>
            </a:r>
          </a:p>
        </p:txBody>
      </p:sp>
      <p:sp>
        <p:nvSpPr>
          <p:cNvPr id="80899" name="Rectangle 3"/>
          <p:cNvSpPr>
            <a:spLocks noGrp="1" noChangeArrowheads="1"/>
          </p:cNvSpPr>
          <p:nvPr>
            <p:ph idx="1"/>
          </p:nvPr>
        </p:nvSpPr>
        <p:spPr>
          <a:xfrm>
            <a:off x="609600" y="1981200"/>
            <a:ext cx="7848600" cy="3886200"/>
          </a:xfrm>
        </p:spPr>
        <p:txBody>
          <a:bodyPr>
            <a:noAutofit/>
          </a:bodyPr>
          <a:lstStyle/>
          <a:p>
            <a:pPr>
              <a:lnSpc>
                <a:spcPct val="90000"/>
              </a:lnSpc>
              <a:buClr>
                <a:srgbClr val="000066"/>
              </a:buClr>
              <a:buFont typeface="Wingdings" pitchFamily="2" charset="2"/>
              <a:buChar char="§"/>
            </a:pPr>
            <a:r>
              <a:rPr lang="en-US" dirty="0" smtClean="0">
                <a:latin typeface="+mj-lt"/>
              </a:rPr>
              <a:t>Product managers are under pressure to increase current sales</a:t>
            </a:r>
          </a:p>
          <a:p>
            <a:pPr>
              <a:lnSpc>
                <a:spcPct val="90000"/>
              </a:lnSpc>
              <a:buClr>
                <a:srgbClr val="000066"/>
              </a:buClr>
              <a:buFont typeface="Wingdings" pitchFamily="2" charset="2"/>
              <a:buChar char="§"/>
            </a:pPr>
            <a:r>
              <a:rPr lang="en-US" dirty="0" smtClean="0">
                <a:latin typeface="+mj-lt"/>
              </a:rPr>
              <a:t>Companies face more competition</a:t>
            </a:r>
          </a:p>
          <a:p>
            <a:pPr>
              <a:lnSpc>
                <a:spcPct val="90000"/>
              </a:lnSpc>
              <a:buClr>
                <a:srgbClr val="000066"/>
              </a:buClr>
              <a:buFont typeface="Wingdings" pitchFamily="2" charset="2"/>
              <a:buChar char="§"/>
            </a:pPr>
            <a:r>
              <a:rPr lang="en-US" dirty="0" smtClean="0">
                <a:latin typeface="+mj-lt"/>
              </a:rPr>
              <a:t>Competing brands offer less differentiation</a:t>
            </a:r>
          </a:p>
          <a:p>
            <a:pPr>
              <a:lnSpc>
                <a:spcPct val="90000"/>
              </a:lnSpc>
              <a:buClr>
                <a:srgbClr val="000066"/>
              </a:buClr>
              <a:buFont typeface="Wingdings" pitchFamily="2" charset="2"/>
              <a:buChar char="§"/>
            </a:pPr>
            <a:r>
              <a:rPr lang="en-US" dirty="0" smtClean="0">
                <a:latin typeface="+mj-lt"/>
              </a:rPr>
              <a:t>Advertising efficiency has declined due to rising costs, clutter, and legal constraints</a:t>
            </a:r>
          </a:p>
          <a:p>
            <a:pPr>
              <a:lnSpc>
                <a:spcPct val="90000"/>
              </a:lnSpc>
              <a:buClr>
                <a:srgbClr val="000066"/>
              </a:buClr>
              <a:buFont typeface="Wingdings" pitchFamily="2" charset="2"/>
              <a:buChar char="§"/>
            </a:pPr>
            <a:r>
              <a:rPr lang="en-US" dirty="0" smtClean="0">
                <a:latin typeface="+mj-lt"/>
              </a:rPr>
              <a:t>Consumers have become more deal-oriented</a:t>
            </a:r>
          </a:p>
        </p:txBody>
      </p:sp>
      <p:sp>
        <p:nvSpPr>
          <p:cNvPr id="80900" name="Text Placeholder 7"/>
          <p:cNvSpPr>
            <a:spLocks noGrp="1"/>
          </p:cNvSpPr>
          <p:nvPr>
            <p:ph type="body" sz="quarter" idx="13"/>
          </p:nvPr>
        </p:nvSpPr>
        <p:spPr>
          <a:xfrm>
            <a:off x="914400" y="1143000"/>
            <a:ext cx="7162800" cy="609600"/>
          </a:xfrm>
        </p:spPr>
        <p:txBody>
          <a:bodyPr>
            <a:normAutofit/>
          </a:bodyPr>
          <a:lstStyle/>
          <a:p>
            <a:pPr>
              <a:spcBef>
                <a:spcPct val="0"/>
              </a:spcBef>
            </a:pPr>
            <a:r>
              <a:rPr lang="en-US" sz="3200" dirty="0" smtClean="0">
                <a:latin typeface="Calibri" charset="0"/>
              </a:rPr>
              <a:t>Rapid Growth of Sales Promotions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Effect transition="in" filter="checkerboard(across)">
                                      <p:cBhvr>
                                        <p:cTn id="7" dur="500"/>
                                        <p:tgtEl>
                                          <p:spTgt spid="808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0899">
                                            <p:txEl>
                                              <p:pRg st="1" end="1"/>
                                            </p:txEl>
                                          </p:spTgt>
                                        </p:tgtEl>
                                        <p:attrNameLst>
                                          <p:attrName>style.visibility</p:attrName>
                                        </p:attrNameLst>
                                      </p:cBhvr>
                                      <p:to>
                                        <p:strVal val="visible"/>
                                      </p:to>
                                    </p:set>
                                    <p:animEffect transition="in" filter="checkerboard(across)">
                                      <p:cBhvr>
                                        <p:cTn id="12" dur="500"/>
                                        <p:tgtEl>
                                          <p:spTgt spid="808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0899">
                                            <p:txEl>
                                              <p:pRg st="2" end="2"/>
                                            </p:txEl>
                                          </p:spTgt>
                                        </p:tgtEl>
                                        <p:attrNameLst>
                                          <p:attrName>style.visibility</p:attrName>
                                        </p:attrNameLst>
                                      </p:cBhvr>
                                      <p:to>
                                        <p:strVal val="visible"/>
                                      </p:to>
                                    </p:set>
                                    <p:animEffect transition="in" filter="checkerboard(across)">
                                      <p:cBhvr>
                                        <p:cTn id="17" dur="500"/>
                                        <p:tgtEl>
                                          <p:spTgt spid="808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0899">
                                            <p:txEl>
                                              <p:pRg st="3" end="3"/>
                                            </p:txEl>
                                          </p:spTgt>
                                        </p:tgtEl>
                                        <p:attrNameLst>
                                          <p:attrName>style.visibility</p:attrName>
                                        </p:attrNameLst>
                                      </p:cBhvr>
                                      <p:to>
                                        <p:strVal val="visible"/>
                                      </p:to>
                                    </p:set>
                                    <p:animEffect transition="in" filter="checkerboard(across)">
                                      <p:cBhvr>
                                        <p:cTn id="22" dur="500"/>
                                        <p:tgtEl>
                                          <p:spTgt spid="808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0899">
                                            <p:txEl>
                                              <p:pRg st="4" end="4"/>
                                            </p:txEl>
                                          </p:spTgt>
                                        </p:tgtEl>
                                        <p:attrNameLst>
                                          <p:attrName>style.visibility</p:attrName>
                                        </p:attrNameLst>
                                      </p:cBhvr>
                                      <p:to>
                                        <p:strVal val="visible"/>
                                      </p:to>
                                    </p:set>
                                    <p:animEffect transition="in" filter="checkerboard(across)">
                                      <p:cBhvr>
                                        <p:cTn id="27" dur="500"/>
                                        <p:tgtEl>
                                          <p:spTgt spid="808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b="1" dirty="0" smtClean="0">
                <a:solidFill>
                  <a:srgbClr val="000066"/>
                </a:solidFill>
              </a:rPr>
              <a:t>Sales Promotion</a:t>
            </a:r>
          </a:p>
        </p:txBody>
      </p:sp>
      <p:sp>
        <p:nvSpPr>
          <p:cNvPr id="82947" name="Rectangle 3"/>
          <p:cNvSpPr>
            <a:spLocks noGrp="1" noChangeArrowheads="1"/>
          </p:cNvSpPr>
          <p:nvPr>
            <p:ph idx="1"/>
          </p:nvPr>
        </p:nvSpPr>
        <p:spPr>
          <a:xfrm>
            <a:off x="228600" y="1828800"/>
            <a:ext cx="7772400" cy="4419600"/>
          </a:xfrm>
        </p:spPr>
        <p:txBody>
          <a:bodyPr>
            <a:normAutofit/>
          </a:bodyPr>
          <a:lstStyle/>
          <a:p>
            <a:pPr>
              <a:buClr>
                <a:srgbClr val="000066"/>
              </a:buClr>
              <a:buFont typeface="Wingdings" pitchFamily="2" charset="2"/>
              <a:buChar char="§"/>
            </a:pPr>
            <a:endParaRPr lang="en-US" dirty="0" smtClean="0">
              <a:latin typeface="Arial" pitchFamily="34" charset="0"/>
              <a:cs typeface="Arial" pitchFamily="34" charset="0"/>
            </a:endParaRPr>
          </a:p>
          <a:p>
            <a:pPr>
              <a:buClr>
                <a:srgbClr val="000066"/>
              </a:buClr>
              <a:buFont typeface="Wingdings" pitchFamily="2" charset="2"/>
              <a:buChar char="§"/>
            </a:pPr>
            <a:r>
              <a:rPr lang="en-US" dirty="0" smtClean="0">
                <a:latin typeface="Arial" pitchFamily="34" charset="0"/>
                <a:cs typeface="Arial" pitchFamily="34" charset="0"/>
              </a:rPr>
              <a:t>Setting sales promotion objectives includes using:</a:t>
            </a:r>
          </a:p>
          <a:p>
            <a:pPr lvl="1">
              <a:buClr>
                <a:srgbClr val="000066"/>
              </a:buClr>
              <a:buFont typeface="Wingdings" pitchFamily="2" charset="2"/>
              <a:buChar char="§"/>
            </a:pPr>
            <a:r>
              <a:rPr lang="en-US" sz="3200" dirty="0" smtClean="0">
                <a:latin typeface="Arial" pitchFamily="34" charset="0"/>
                <a:cs typeface="Arial" pitchFamily="34" charset="0"/>
              </a:rPr>
              <a:t>Consumer promotions </a:t>
            </a:r>
          </a:p>
          <a:p>
            <a:pPr lvl="1">
              <a:buClr>
                <a:srgbClr val="000066"/>
              </a:buClr>
              <a:buFont typeface="Wingdings" pitchFamily="2" charset="2"/>
              <a:buChar char="§"/>
            </a:pPr>
            <a:r>
              <a:rPr lang="en-US" sz="3200" dirty="0" smtClean="0">
                <a:latin typeface="Arial" pitchFamily="34" charset="0"/>
                <a:cs typeface="Arial" pitchFamily="34" charset="0"/>
              </a:rPr>
              <a:t>Trade promotions </a:t>
            </a:r>
          </a:p>
          <a:p>
            <a:pPr lvl="1">
              <a:buClr>
                <a:srgbClr val="000066"/>
              </a:buClr>
              <a:buFont typeface="Wingdings" pitchFamily="2" charset="2"/>
              <a:buChar char="§"/>
            </a:pPr>
            <a:r>
              <a:rPr lang="en-US" sz="3200" dirty="0" smtClean="0">
                <a:latin typeface="Arial" pitchFamily="34" charset="0"/>
                <a:cs typeface="Arial" pitchFamily="34" charset="0"/>
              </a:rPr>
              <a:t>Sales force promotions</a:t>
            </a:r>
          </a:p>
        </p:txBody>
      </p:sp>
      <p:sp>
        <p:nvSpPr>
          <p:cNvPr id="82948" name="Text Placeholder 7"/>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Calibri" charset="0"/>
              </a:rPr>
              <a:t>Sales Promotion Objectives</a:t>
            </a:r>
          </a:p>
          <a:p>
            <a:pPr>
              <a:spcBef>
                <a:spcPct val="0"/>
              </a:spcBef>
            </a:pPr>
            <a:endParaRPr lang="en-US" sz="3200" dirty="0" smtClean="0">
              <a:latin typeface="Calibri" charset="0"/>
            </a:endParaRPr>
          </a:p>
        </p:txBody>
      </p:sp>
      <p:pic>
        <p:nvPicPr>
          <p:cNvPr id="82949" name="Picture 4" descr="ph16_13.jpg"/>
          <p:cNvPicPr>
            <a:picLocks noChangeAspect="1"/>
          </p:cNvPicPr>
          <p:nvPr/>
        </p:nvPicPr>
        <p:blipFill>
          <a:blip r:embed="rId3" cstate="print"/>
          <a:srcRect/>
          <a:stretch>
            <a:fillRect/>
          </a:stretch>
        </p:blipFill>
        <p:spPr bwMode="auto">
          <a:xfrm>
            <a:off x="5486400" y="3124200"/>
            <a:ext cx="3437425" cy="2286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2947">
                                            <p:txEl>
                                              <p:pRg st="1" end="1"/>
                                            </p:txEl>
                                          </p:spTgt>
                                        </p:tgtEl>
                                        <p:attrNameLst>
                                          <p:attrName>style.visibility</p:attrName>
                                        </p:attrNameLst>
                                      </p:cBhvr>
                                      <p:to>
                                        <p:strVal val="visible"/>
                                      </p:to>
                                    </p:set>
                                    <p:animEffect transition="in" filter="checkerboard(across)">
                                      <p:cBhvr>
                                        <p:cTn id="7" dur="500"/>
                                        <p:tgtEl>
                                          <p:spTgt spid="8294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2947">
                                            <p:txEl>
                                              <p:pRg st="2" end="2"/>
                                            </p:txEl>
                                          </p:spTgt>
                                        </p:tgtEl>
                                        <p:attrNameLst>
                                          <p:attrName>style.visibility</p:attrName>
                                        </p:attrNameLst>
                                      </p:cBhvr>
                                      <p:to>
                                        <p:strVal val="visible"/>
                                      </p:to>
                                    </p:set>
                                    <p:animEffect transition="in" filter="checkerboard(across)">
                                      <p:cBhvr>
                                        <p:cTn id="12" dur="500"/>
                                        <p:tgtEl>
                                          <p:spTgt spid="8294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82947">
                                            <p:txEl>
                                              <p:pRg st="3" end="3"/>
                                            </p:txEl>
                                          </p:spTgt>
                                        </p:tgtEl>
                                        <p:attrNameLst>
                                          <p:attrName>style.visibility</p:attrName>
                                        </p:attrNameLst>
                                      </p:cBhvr>
                                      <p:to>
                                        <p:strVal val="visible"/>
                                      </p:to>
                                    </p:set>
                                    <p:animEffect transition="in" filter="checkerboard(across)">
                                      <p:cBhvr>
                                        <p:cTn id="17" dur="500"/>
                                        <p:tgtEl>
                                          <p:spTgt spid="8294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2947">
                                            <p:txEl>
                                              <p:pRg st="4" end="4"/>
                                            </p:txEl>
                                          </p:spTgt>
                                        </p:tgtEl>
                                        <p:attrNameLst>
                                          <p:attrName>style.visibility</p:attrName>
                                        </p:attrNameLst>
                                      </p:cBhvr>
                                      <p:to>
                                        <p:strVal val="visible"/>
                                      </p:to>
                                    </p:set>
                                    <p:animEffect transition="in" filter="checkerboard(across)">
                                      <p:cBhvr>
                                        <p:cTn id="22" dur="500"/>
                                        <p:tgtEl>
                                          <p:spTgt spid="82947">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82949"/>
                                        </p:tgtEl>
                                        <p:attrNameLst>
                                          <p:attrName>style.visibility</p:attrName>
                                        </p:attrNameLst>
                                      </p:cBhvr>
                                      <p:to>
                                        <p:strVal val="visible"/>
                                      </p:to>
                                    </p:set>
                                    <p:animEffect transition="in" filter="checkerboard(across)">
                                      <p:cBhvr>
                                        <p:cTn id="25" dur="500"/>
                                        <p:tgtEl>
                                          <p:spTgt spid="82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04800" y="3886200"/>
            <a:ext cx="3429000" cy="1066800"/>
            <a:chOff x="192" y="2448"/>
            <a:chExt cx="2160" cy="672"/>
          </a:xfrm>
        </p:grpSpPr>
        <p:sp>
          <p:nvSpPr>
            <p:cNvPr id="20514" name="Line 3"/>
            <p:cNvSpPr>
              <a:spLocks noChangeShapeType="1"/>
            </p:cNvSpPr>
            <p:nvPr/>
          </p:nvSpPr>
          <p:spPr bwMode="auto">
            <a:xfrm flipH="1">
              <a:off x="1776" y="2592"/>
              <a:ext cx="576" cy="240"/>
            </a:xfrm>
            <a:prstGeom prst="line">
              <a:avLst/>
            </a:prstGeom>
            <a:noFill/>
            <a:ln w="28575">
              <a:solidFill>
                <a:schemeClr val="tx1"/>
              </a:solidFill>
              <a:round/>
              <a:headEnd/>
              <a:tailEnd/>
            </a:ln>
          </p:spPr>
          <p:txBody>
            <a:bodyPr wrap="none" lIns="0" rIns="0" anchor="ctr"/>
            <a:lstStyle/>
            <a:p>
              <a:endParaRPr lang="en-US"/>
            </a:p>
          </p:txBody>
        </p:sp>
        <p:sp>
          <p:nvSpPr>
            <p:cNvPr id="96260" name="AutoShape 4"/>
            <p:cNvSpPr>
              <a:spLocks noChangeArrowheads="1"/>
            </p:cNvSpPr>
            <p:nvPr/>
          </p:nvSpPr>
          <p:spPr bwMode="auto">
            <a:xfrm>
              <a:off x="192" y="2448"/>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lgn="ctr">
                <a:lnSpc>
                  <a:spcPct val="100000"/>
                </a:lnSpc>
                <a:defRPr/>
              </a:pPr>
              <a:r>
                <a:rPr lang="en-US" sz="2000"/>
                <a:t>Extend the Use of a Brand</a:t>
              </a:r>
            </a:p>
          </p:txBody>
        </p:sp>
      </p:grpSp>
      <p:grpSp>
        <p:nvGrpSpPr>
          <p:cNvPr id="3" name="Group 5"/>
          <p:cNvGrpSpPr>
            <a:grpSpLocks/>
          </p:cNvGrpSpPr>
          <p:nvPr/>
        </p:nvGrpSpPr>
        <p:grpSpPr bwMode="auto">
          <a:xfrm>
            <a:off x="5480050" y="2590800"/>
            <a:ext cx="3206750" cy="1066800"/>
            <a:chOff x="3452" y="1632"/>
            <a:chExt cx="2020" cy="672"/>
          </a:xfrm>
        </p:grpSpPr>
        <p:sp>
          <p:nvSpPr>
            <p:cNvPr id="20512" name="Line 6"/>
            <p:cNvSpPr>
              <a:spLocks noChangeShapeType="1"/>
            </p:cNvSpPr>
            <p:nvPr/>
          </p:nvSpPr>
          <p:spPr bwMode="auto">
            <a:xfrm flipV="1">
              <a:off x="3452" y="1968"/>
              <a:ext cx="484" cy="211"/>
            </a:xfrm>
            <a:prstGeom prst="line">
              <a:avLst/>
            </a:prstGeom>
            <a:noFill/>
            <a:ln w="28575">
              <a:solidFill>
                <a:schemeClr val="tx1"/>
              </a:solidFill>
              <a:round/>
              <a:headEnd/>
              <a:tailEnd/>
            </a:ln>
          </p:spPr>
          <p:txBody>
            <a:bodyPr wrap="none" lIns="0" rIns="0" anchor="ctr"/>
            <a:lstStyle/>
            <a:p>
              <a:endParaRPr lang="en-US"/>
            </a:p>
          </p:txBody>
        </p:sp>
        <p:sp>
          <p:nvSpPr>
            <p:cNvPr id="96263" name="AutoShape 7"/>
            <p:cNvSpPr>
              <a:spLocks noChangeArrowheads="1"/>
            </p:cNvSpPr>
            <p:nvPr/>
          </p:nvSpPr>
          <p:spPr bwMode="auto">
            <a:xfrm>
              <a:off x="3888" y="1632"/>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lgn="ctr">
                <a:defRPr/>
              </a:pPr>
              <a:r>
                <a:rPr lang="en-US" sz="2000"/>
                <a:t>Counter Competitive Offers</a:t>
              </a:r>
            </a:p>
          </p:txBody>
        </p:sp>
      </p:grpSp>
      <p:grpSp>
        <p:nvGrpSpPr>
          <p:cNvPr id="4" name="Group 8"/>
          <p:cNvGrpSpPr>
            <a:grpSpLocks/>
          </p:cNvGrpSpPr>
          <p:nvPr/>
        </p:nvGrpSpPr>
        <p:grpSpPr bwMode="auto">
          <a:xfrm>
            <a:off x="5410200" y="3886200"/>
            <a:ext cx="3276600" cy="1066800"/>
            <a:chOff x="3408" y="2448"/>
            <a:chExt cx="2064" cy="672"/>
          </a:xfrm>
        </p:grpSpPr>
        <p:sp>
          <p:nvSpPr>
            <p:cNvPr id="20510" name="Line 9"/>
            <p:cNvSpPr>
              <a:spLocks noChangeShapeType="1"/>
            </p:cNvSpPr>
            <p:nvPr/>
          </p:nvSpPr>
          <p:spPr bwMode="auto">
            <a:xfrm>
              <a:off x="3408" y="2592"/>
              <a:ext cx="528" cy="240"/>
            </a:xfrm>
            <a:prstGeom prst="line">
              <a:avLst/>
            </a:prstGeom>
            <a:noFill/>
            <a:ln w="28575">
              <a:solidFill>
                <a:schemeClr val="tx1"/>
              </a:solidFill>
              <a:round/>
              <a:headEnd/>
              <a:tailEnd/>
            </a:ln>
          </p:spPr>
          <p:txBody>
            <a:bodyPr wrap="none" lIns="0" rIns="0" anchor="ctr"/>
            <a:lstStyle/>
            <a:p>
              <a:endParaRPr lang="en-US"/>
            </a:p>
          </p:txBody>
        </p:sp>
        <p:sp>
          <p:nvSpPr>
            <p:cNvPr id="96266" name="AutoShape 10"/>
            <p:cNvSpPr>
              <a:spLocks noChangeArrowheads="1"/>
            </p:cNvSpPr>
            <p:nvPr/>
          </p:nvSpPr>
          <p:spPr bwMode="auto">
            <a:xfrm>
              <a:off x="3888" y="2448"/>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lgn="ctr">
                <a:lnSpc>
                  <a:spcPct val="100000"/>
                </a:lnSpc>
                <a:defRPr/>
              </a:pPr>
              <a:r>
                <a:rPr lang="en-US" sz="2000"/>
                <a:t>Build Customer Databases</a:t>
              </a:r>
            </a:p>
          </p:txBody>
        </p:sp>
      </p:grpSp>
      <p:grpSp>
        <p:nvGrpSpPr>
          <p:cNvPr id="5" name="Group 11"/>
          <p:cNvGrpSpPr>
            <a:grpSpLocks/>
          </p:cNvGrpSpPr>
          <p:nvPr/>
        </p:nvGrpSpPr>
        <p:grpSpPr bwMode="auto">
          <a:xfrm>
            <a:off x="1905000" y="1295400"/>
            <a:ext cx="2514600" cy="1828800"/>
            <a:chOff x="1200" y="816"/>
            <a:chExt cx="1584" cy="1152"/>
          </a:xfrm>
        </p:grpSpPr>
        <p:sp>
          <p:nvSpPr>
            <p:cNvPr id="20508" name="Line 12"/>
            <p:cNvSpPr>
              <a:spLocks noChangeShapeType="1"/>
            </p:cNvSpPr>
            <p:nvPr/>
          </p:nvSpPr>
          <p:spPr bwMode="auto">
            <a:xfrm flipH="1" flipV="1">
              <a:off x="1968" y="1488"/>
              <a:ext cx="480" cy="480"/>
            </a:xfrm>
            <a:prstGeom prst="line">
              <a:avLst/>
            </a:prstGeom>
            <a:noFill/>
            <a:ln w="28575">
              <a:solidFill>
                <a:schemeClr val="tx1"/>
              </a:solidFill>
              <a:round/>
              <a:headEnd/>
              <a:tailEnd/>
            </a:ln>
          </p:spPr>
          <p:txBody>
            <a:bodyPr wrap="none" lIns="0" rIns="0" anchor="ctr"/>
            <a:lstStyle/>
            <a:p>
              <a:endParaRPr lang="en-US"/>
            </a:p>
          </p:txBody>
        </p:sp>
        <p:sp>
          <p:nvSpPr>
            <p:cNvPr id="96269" name="AutoShape 13"/>
            <p:cNvSpPr>
              <a:spLocks noChangeArrowheads="1"/>
            </p:cNvSpPr>
            <p:nvPr/>
          </p:nvSpPr>
          <p:spPr bwMode="auto">
            <a:xfrm>
              <a:off x="1200" y="816"/>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lgn="ctr">
                <a:defRPr/>
              </a:pPr>
              <a:r>
                <a:rPr lang="en-US" sz="2000"/>
                <a:t>Increase Trial and Repurchase</a:t>
              </a:r>
            </a:p>
          </p:txBody>
        </p:sp>
      </p:grpSp>
      <p:grpSp>
        <p:nvGrpSpPr>
          <p:cNvPr id="6" name="Group 14"/>
          <p:cNvGrpSpPr>
            <a:grpSpLocks/>
          </p:cNvGrpSpPr>
          <p:nvPr/>
        </p:nvGrpSpPr>
        <p:grpSpPr bwMode="auto">
          <a:xfrm>
            <a:off x="4724400" y="1295400"/>
            <a:ext cx="2514600" cy="1752600"/>
            <a:chOff x="2976" y="816"/>
            <a:chExt cx="1584" cy="1104"/>
          </a:xfrm>
        </p:grpSpPr>
        <p:sp>
          <p:nvSpPr>
            <p:cNvPr id="20506" name="Line 15"/>
            <p:cNvSpPr>
              <a:spLocks noChangeShapeType="1"/>
            </p:cNvSpPr>
            <p:nvPr/>
          </p:nvSpPr>
          <p:spPr bwMode="auto">
            <a:xfrm flipV="1">
              <a:off x="3312" y="1488"/>
              <a:ext cx="432" cy="432"/>
            </a:xfrm>
            <a:prstGeom prst="line">
              <a:avLst/>
            </a:prstGeom>
            <a:noFill/>
            <a:ln w="28575">
              <a:solidFill>
                <a:schemeClr val="tx1"/>
              </a:solidFill>
              <a:round/>
              <a:headEnd/>
              <a:tailEnd/>
            </a:ln>
          </p:spPr>
          <p:txBody>
            <a:bodyPr wrap="none" lIns="0" rIns="0" anchor="ctr"/>
            <a:lstStyle/>
            <a:p>
              <a:endParaRPr lang="en-US"/>
            </a:p>
          </p:txBody>
        </p:sp>
        <p:sp>
          <p:nvSpPr>
            <p:cNvPr id="96272" name="AutoShape 16"/>
            <p:cNvSpPr>
              <a:spLocks noChangeArrowheads="1"/>
            </p:cNvSpPr>
            <p:nvPr/>
          </p:nvSpPr>
          <p:spPr bwMode="auto">
            <a:xfrm>
              <a:off x="2976" y="816"/>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lgn="ctr">
                <a:defRPr/>
              </a:pPr>
              <a:r>
                <a:rPr lang="en-US" sz="2000"/>
                <a:t>Increase Frequency And/or Quantity of Purchases</a:t>
              </a:r>
            </a:p>
          </p:txBody>
        </p:sp>
      </p:grpSp>
      <p:grpSp>
        <p:nvGrpSpPr>
          <p:cNvPr id="7" name="Group 17"/>
          <p:cNvGrpSpPr>
            <a:grpSpLocks/>
          </p:cNvGrpSpPr>
          <p:nvPr/>
        </p:nvGrpSpPr>
        <p:grpSpPr bwMode="auto">
          <a:xfrm>
            <a:off x="1905000" y="4419600"/>
            <a:ext cx="2514600" cy="1828800"/>
            <a:chOff x="1200" y="2784"/>
            <a:chExt cx="1584" cy="1152"/>
          </a:xfrm>
        </p:grpSpPr>
        <p:sp>
          <p:nvSpPr>
            <p:cNvPr id="20504" name="Line 18"/>
            <p:cNvSpPr>
              <a:spLocks noChangeShapeType="1"/>
            </p:cNvSpPr>
            <p:nvPr/>
          </p:nvSpPr>
          <p:spPr bwMode="auto">
            <a:xfrm rot="5400000" flipH="1" flipV="1">
              <a:off x="1968" y="2784"/>
              <a:ext cx="480" cy="480"/>
            </a:xfrm>
            <a:prstGeom prst="line">
              <a:avLst/>
            </a:prstGeom>
            <a:noFill/>
            <a:ln w="28575">
              <a:solidFill>
                <a:schemeClr val="tx1"/>
              </a:solidFill>
              <a:round/>
              <a:headEnd/>
              <a:tailEnd/>
            </a:ln>
          </p:spPr>
          <p:txBody>
            <a:bodyPr wrap="none" lIns="0" rIns="0" anchor="ctr"/>
            <a:lstStyle/>
            <a:p>
              <a:endParaRPr lang="en-US"/>
            </a:p>
          </p:txBody>
        </p:sp>
        <p:sp>
          <p:nvSpPr>
            <p:cNvPr id="96275" name="AutoShape 19"/>
            <p:cNvSpPr>
              <a:spLocks noChangeArrowheads="1"/>
            </p:cNvSpPr>
            <p:nvPr/>
          </p:nvSpPr>
          <p:spPr bwMode="auto">
            <a:xfrm>
              <a:off x="1200" y="3264"/>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lgn="ctr">
                <a:lnSpc>
                  <a:spcPct val="100000"/>
                </a:lnSpc>
                <a:defRPr/>
              </a:pPr>
              <a:r>
                <a:rPr lang="en-US" sz="2000"/>
                <a:t>Cross-sell</a:t>
              </a:r>
            </a:p>
          </p:txBody>
        </p:sp>
      </p:grpSp>
      <p:grpSp>
        <p:nvGrpSpPr>
          <p:cNvPr id="8" name="Group 20"/>
          <p:cNvGrpSpPr>
            <a:grpSpLocks/>
          </p:cNvGrpSpPr>
          <p:nvPr/>
        </p:nvGrpSpPr>
        <p:grpSpPr bwMode="auto">
          <a:xfrm>
            <a:off x="4724400" y="4419600"/>
            <a:ext cx="2514600" cy="1828800"/>
            <a:chOff x="2976" y="2784"/>
            <a:chExt cx="1584" cy="1152"/>
          </a:xfrm>
        </p:grpSpPr>
        <p:sp>
          <p:nvSpPr>
            <p:cNvPr id="20502" name="Line 21"/>
            <p:cNvSpPr>
              <a:spLocks noChangeShapeType="1"/>
            </p:cNvSpPr>
            <p:nvPr/>
          </p:nvSpPr>
          <p:spPr bwMode="auto">
            <a:xfrm rot="5400000" flipV="1">
              <a:off x="3312" y="2784"/>
              <a:ext cx="528" cy="528"/>
            </a:xfrm>
            <a:prstGeom prst="line">
              <a:avLst/>
            </a:prstGeom>
            <a:noFill/>
            <a:ln w="28575">
              <a:solidFill>
                <a:schemeClr val="tx1"/>
              </a:solidFill>
              <a:round/>
              <a:headEnd/>
              <a:tailEnd/>
            </a:ln>
          </p:spPr>
          <p:txBody>
            <a:bodyPr wrap="none" lIns="0" rIns="0" anchor="ctr"/>
            <a:lstStyle/>
            <a:p>
              <a:endParaRPr lang="en-US"/>
            </a:p>
          </p:txBody>
        </p:sp>
        <p:sp>
          <p:nvSpPr>
            <p:cNvPr id="96278" name="AutoShape 22"/>
            <p:cNvSpPr>
              <a:spLocks noChangeArrowheads="1"/>
            </p:cNvSpPr>
            <p:nvPr/>
          </p:nvSpPr>
          <p:spPr bwMode="auto">
            <a:xfrm>
              <a:off x="2976" y="3264"/>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lgn="ctr">
                <a:lnSpc>
                  <a:spcPct val="100000"/>
                </a:lnSpc>
                <a:defRPr/>
              </a:pPr>
              <a:r>
                <a:rPr lang="en-US" sz="2000"/>
                <a:t>Increase Level of Customer Retention</a:t>
              </a:r>
            </a:p>
          </p:txBody>
        </p:sp>
      </p:grpSp>
      <p:grpSp>
        <p:nvGrpSpPr>
          <p:cNvPr id="9" name="Group 23"/>
          <p:cNvGrpSpPr>
            <a:grpSpLocks/>
          </p:cNvGrpSpPr>
          <p:nvPr/>
        </p:nvGrpSpPr>
        <p:grpSpPr bwMode="auto">
          <a:xfrm>
            <a:off x="304800" y="2590800"/>
            <a:ext cx="3352800" cy="1066800"/>
            <a:chOff x="192" y="1632"/>
            <a:chExt cx="2112" cy="672"/>
          </a:xfrm>
        </p:grpSpPr>
        <p:sp>
          <p:nvSpPr>
            <p:cNvPr id="20500" name="Line 24"/>
            <p:cNvSpPr>
              <a:spLocks noChangeShapeType="1"/>
            </p:cNvSpPr>
            <p:nvPr/>
          </p:nvSpPr>
          <p:spPr bwMode="auto">
            <a:xfrm flipH="1" flipV="1">
              <a:off x="1776" y="1968"/>
              <a:ext cx="528" cy="211"/>
            </a:xfrm>
            <a:prstGeom prst="line">
              <a:avLst/>
            </a:prstGeom>
            <a:noFill/>
            <a:ln w="28575">
              <a:solidFill>
                <a:schemeClr val="tx1"/>
              </a:solidFill>
              <a:round/>
              <a:headEnd/>
              <a:tailEnd/>
            </a:ln>
          </p:spPr>
          <p:txBody>
            <a:bodyPr wrap="none" lIns="0" rIns="0" anchor="ctr"/>
            <a:lstStyle/>
            <a:p>
              <a:endParaRPr lang="en-US"/>
            </a:p>
          </p:txBody>
        </p:sp>
        <p:sp>
          <p:nvSpPr>
            <p:cNvPr id="96281" name="AutoShape 25"/>
            <p:cNvSpPr>
              <a:spLocks noChangeArrowheads="1"/>
            </p:cNvSpPr>
            <p:nvPr/>
          </p:nvSpPr>
          <p:spPr bwMode="auto">
            <a:xfrm>
              <a:off x="192" y="1632"/>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lIns="0" rIns="0" anchor="ctr"/>
            <a:lstStyle/>
            <a:p>
              <a:pPr algn="ctr">
                <a:lnSpc>
                  <a:spcPct val="100000"/>
                </a:lnSpc>
                <a:defRPr/>
              </a:pPr>
              <a:r>
                <a:rPr lang="en-US" sz="2000"/>
                <a:t>Reinforce Brand Image/Strengthen Brand Relationships</a:t>
              </a:r>
            </a:p>
          </p:txBody>
        </p:sp>
      </p:grpSp>
      <p:sp>
        <p:nvSpPr>
          <p:cNvPr id="96282" name="AutoShape 26"/>
          <p:cNvSpPr>
            <a:spLocks noChangeArrowheads="1"/>
          </p:cNvSpPr>
          <p:nvPr/>
        </p:nvSpPr>
        <p:spPr bwMode="auto">
          <a:xfrm>
            <a:off x="304800" y="38862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lnSpc>
                <a:spcPct val="100000"/>
              </a:lnSpc>
              <a:defRPr/>
            </a:pPr>
            <a:r>
              <a:rPr lang="en-US" sz="2000"/>
              <a:t>Extend the Use of a Brand</a:t>
            </a:r>
          </a:p>
        </p:txBody>
      </p:sp>
      <p:sp>
        <p:nvSpPr>
          <p:cNvPr id="96283" name="AutoShape 27"/>
          <p:cNvSpPr>
            <a:spLocks noChangeArrowheads="1"/>
          </p:cNvSpPr>
          <p:nvPr/>
        </p:nvSpPr>
        <p:spPr bwMode="auto">
          <a:xfrm>
            <a:off x="1905000" y="51816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lnSpc>
                <a:spcPct val="100000"/>
              </a:lnSpc>
              <a:defRPr/>
            </a:pPr>
            <a:r>
              <a:rPr lang="en-US" sz="2000"/>
              <a:t>Cross-sell</a:t>
            </a:r>
          </a:p>
        </p:txBody>
      </p:sp>
      <p:sp>
        <p:nvSpPr>
          <p:cNvPr id="96284" name="AutoShape 28"/>
          <p:cNvSpPr>
            <a:spLocks noChangeArrowheads="1"/>
          </p:cNvSpPr>
          <p:nvPr/>
        </p:nvSpPr>
        <p:spPr bwMode="auto">
          <a:xfrm>
            <a:off x="4724400" y="51816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lnSpc>
                <a:spcPct val="100000"/>
              </a:lnSpc>
              <a:defRPr/>
            </a:pPr>
            <a:r>
              <a:rPr lang="en-US" sz="2000" dirty="0"/>
              <a:t>Increase Level of Customer Retention</a:t>
            </a:r>
          </a:p>
        </p:txBody>
      </p:sp>
      <p:sp>
        <p:nvSpPr>
          <p:cNvPr id="96285" name="AutoShape 29"/>
          <p:cNvSpPr>
            <a:spLocks noChangeArrowheads="1"/>
          </p:cNvSpPr>
          <p:nvPr/>
        </p:nvSpPr>
        <p:spPr bwMode="auto">
          <a:xfrm>
            <a:off x="6172200" y="38862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lnSpc>
                <a:spcPct val="100000"/>
              </a:lnSpc>
              <a:defRPr/>
            </a:pPr>
            <a:r>
              <a:rPr lang="en-US" sz="2000" dirty="0"/>
              <a:t>Build Customer Databases</a:t>
            </a:r>
          </a:p>
        </p:txBody>
      </p:sp>
      <p:sp>
        <p:nvSpPr>
          <p:cNvPr id="96286" name="AutoShape 30"/>
          <p:cNvSpPr>
            <a:spLocks noChangeArrowheads="1"/>
          </p:cNvSpPr>
          <p:nvPr/>
        </p:nvSpPr>
        <p:spPr bwMode="auto">
          <a:xfrm>
            <a:off x="6172200" y="25908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defRPr/>
            </a:pPr>
            <a:r>
              <a:rPr lang="en-US" sz="2000"/>
              <a:t>Counter Competitive Offers</a:t>
            </a:r>
          </a:p>
        </p:txBody>
      </p:sp>
      <p:sp>
        <p:nvSpPr>
          <p:cNvPr id="96287" name="AutoShape 31"/>
          <p:cNvSpPr>
            <a:spLocks noChangeArrowheads="1"/>
          </p:cNvSpPr>
          <p:nvPr/>
        </p:nvSpPr>
        <p:spPr bwMode="auto">
          <a:xfrm>
            <a:off x="4724400" y="12954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defRPr/>
            </a:pPr>
            <a:r>
              <a:rPr lang="en-US" sz="2000" dirty="0"/>
              <a:t>Increase Frequency And/or Quantity of Purchases</a:t>
            </a:r>
          </a:p>
        </p:txBody>
      </p:sp>
      <p:sp>
        <p:nvSpPr>
          <p:cNvPr id="96288" name="AutoShape 32"/>
          <p:cNvSpPr>
            <a:spLocks noChangeArrowheads="1"/>
          </p:cNvSpPr>
          <p:nvPr/>
        </p:nvSpPr>
        <p:spPr bwMode="auto">
          <a:xfrm>
            <a:off x="1905000" y="12954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lIns="0" rIns="0" anchor="ctr"/>
          <a:lstStyle/>
          <a:p>
            <a:pPr algn="ctr">
              <a:defRPr/>
            </a:pPr>
            <a:r>
              <a:rPr lang="en-US" sz="2000" dirty="0"/>
              <a:t>Increase Trial and Repurchase</a:t>
            </a:r>
          </a:p>
        </p:txBody>
      </p:sp>
      <p:sp>
        <p:nvSpPr>
          <p:cNvPr id="96289" name="AutoShape 33"/>
          <p:cNvSpPr>
            <a:spLocks noChangeArrowheads="1"/>
          </p:cNvSpPr>
          <p:nvPr/>
        </p:nvSpPr>
        <p:spPr bwMode="auto">
          <a:xfrm>
            <a:off x="50800" y="203200"/>
            <a:ext cx="5892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0498" name="Rectangle 34"/>
          <p:cNvSpPr>
            <a:spLocks noGrp="1" noChangeArrowheads="1"/>
          </p:cNvSpPr>
          <p:nvPr>
            <p:ph type="title"/>
          </p:nvPr>
        </p:nvSpPr>
        <p:spPr>
          <a:xfrm>
            <a:off x="228600" y="239713"/>
            <a:ext cx="5257800" cy="635000"/>
          </a:xfrm>
        </p:spPr>
        <p:txBody>
          <a:bodyPr/>
          <a:lstStyle/>
          <a:p>
            <a:pPr eaLnBrk="1" hangingPunct="1"/>
            <a:r>
              <a:rPr lang="en-US" sz="3200" dirty="0" smtClean="0"/>
              <a:t>Sales Promotion Objectives </a:t>
            </a:r>
          </a:p>
        </p:txBody>
      </p:sp>
      <p:sp>
        <p:nvSpPr>
          <p:cNvPr id="96291" name="Oval 35"/>
          <p:cNvSpPr>
            <a:spLocks noChangeArrowheads="1"/>
          </p:cNvSpPr>
          <p:nvPr/>
        </p:nvSpPr>
        <p:spPr bwMode="auto">
          <a:xfrm>
            <a:off x="3581400" y="2743200"/>
            <a:ext cx="1981200" cy="19812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lgn="ctr">
              <a:lnSpc>
                <a:spcPct val="100000"/>
              </a:lnSpc>
              <a:spcBef>
                <a:spcPct val="0"/>
              </a:spcBef>
              <a:defRPr/>
            </a:pPr>
            <a:r>
              <a:rPr lang="en-US" b="1"/>
              <a:t>Objectives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96288"/>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96287"/>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96286"/>
                                        </p:tgtEl>
                                        <p:attrNameLst>
                                          <p:attrName>style.visibility</p:attrName>
                                        </p:attrNameLst>
                                      </p:cBhvr>
                                      <p:to>
                                        <p:strVal val="visible"/>
                                      </p:to>
                                    </p:set>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6285"/>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96284"/>
                                        </p:tgtEl>
                                        <p:attrNameLst>
                                          <p:attrName>style.visibility</p:attrName>
                                        </p:attrNameLst>
                                      </p:cBhvr>
                                      <p:to>
                                        <p:strVal val="visible"/>
                                      </p:to>
                                    </p:set>
                                  </p:childTnLst>
                                </p:cTn>
                              </p:par>
                            </p:childTnLst>
                          </p:cTn>
                        </p:par>
                        <p:par>
                          <p:cTn id="44" fill="hold">
                            <p:stCondLst>
                              <p:cond delay="500"/>
                            </p:stCondLst>
                            <p:childTnLst>
                              <p:par>
                                <p:cTn id="45" presetID="22" presetClass="entr" presetSubtype="1"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up)">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96283"/>
                                        </p:tgtEl>
                                        <p:attrNameLst>
                                          <p:attrName>style.visibility</p:attrName>
                                        </p:attrNameLst>
                                      </p:cBhvr>
                                      <p:to>
                                        <p:strVal val="visible"/>
                                      </p:to>
                                    </p:set>
                                  </p:childTnLst>
                                </p:cTn>
                              </p:par>
                            </p:childTnLst>
                          </p:cTn>
                        </p:par>
                        <p:par>
                          <p:cTn id="52" fill="hold">
                            <p:stCondLst>
                              <p:cond delay="500"/>
                            </p:stCondLst>
                            <p:childTnLst>
                              <p:par>
                                <p:cTn id="53" presetID="22" presetClass="entr" presetSubtype="2"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ipe(right)">
                                      <p:cBhvr>
                                        <p:cTn id="55" dur="500"/>
                                        <p:tgtEl>
                                          <p:spTgt spid="2"/>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96282"/>
                                        </p:tgtEl>
                                        <p:attrNameLst>
                                          <p:attrName>style.visibility</p:attrName>
                                        </p:attrNameLst>
                                      </p:cBhvr>
                                      <p:to>
                                        <p:strVal val="visible"/>
                                      </p:to>
                                    </p:set>
                                  </p:childTnLst>
                                </p:cTn>
                              </p:par>
                            </p:childTnLst>
                          </p:cTn>
                        </p:par>
                        <p:par>
                          <p:cTn id="60" fill="hold">
                            <p:stCondLst>
                              <p:cond delay="500"/>
                            </p:stCondLst>
                            <p:childTnLst>
                              <p:par>
                                <p:cTn id="61" presetID="22" presetClass="entr" presetSubtype="2"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right)">
                                      <p:cBhvr>
                                        <p:cTn id="6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82" grpId="0" animBg="1" autoUpdateAnimBg="0"/>
      <p:bldP spid="96283" grpId="0" animBg="1" autoUpdateAnimBg="0"/>
      <p:bldP spid="96284" grpId="0" animBg="1" autoUpdateAnimBg="0"/>
      <p:bldP spid="96285" grpId="0" animBg="1" autoUpdateAnimBg="0"/>
      <p:bldP spid="96286" grpId="0" animBg="1" autoUpdateAnimBg="0"/>
      <p:bldP spid="96287" grpId="0" animBg="1" autoUpdateAnimBg="0"/>
      <p:bldP spid="9628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480050" y="2743200"/>
            <a:ext cx="3206750" cy="1066800"/>
            <a:chOff x="3452" y="1632"/>
            <a:chExt cx="2020" cy="672"/>
          </a:xfrm>
        </p:grpSpPr>
        <p:sp>
          <p:nvSpPr>
            <p:cNvPr id="23582" name="Line 3"/>
            <p:cNvSpPr>
              <a:spLocks noChangeShapeType="1"/>
            </p:cNvSpPr>
            <p:nvPr/>
          </p:nvSpPr>
          <p:spPr bwMode="auto">
            <a:xfrm flipV="1">
              <a:off x="3452" y="1968"/>
              <a:ext cx="484" cy="211"/>
            </a:xfrm>
            <a:prstGeom prst="line">
              <a:avLst/>
            </a:prstGeom>
            <a:noFill/>
            <a:ln w="28575">
              <a:solidFill>
                <a:schemeClr val="tx1"/>
              </a:solidFill>
              <a:round/>
              <a:headEnd/>
              <a:tailEnd/>
            </a:ln>
          </p:spPr>
          <p:txBody>
            <a:bodyPr wrap="none" anchor="ctr"/>
            <a:lstStyle/>
            <a:p>
              <a:endParaRPr lang="en-US"/>
            </a:p>
          </p:txBody>
        </p:sp>
        <p:sp>
          <p:nvSpPr>
            <p:cNvPr id="99332" name="AutoShape 4"/>
            <p:cNvSpPr>
              <a:spLocks noChangeArrowheads="1"/>
            </p:cNvSpPr>
            <p:nvPr/>
          </p:nvSpPr>
          <p:spPr bwMode="auto">
            <a:xfrm>
              <a:off x="3888" y="1632"/>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Coupons</a:t>
              </a:r>
            </a:p>
          </p:txBody>
        </p:sp>
      </p:grpSp>
      <p:grpSp>
        <p:nvGrpSpPr>
          <p:cNvPr id="3" name="Group 5"/>
          <p:cNvGrpSpPr>
            <a:grpSpLocks/>
          </p:cNvGrpSpPr>
          <p:nvPr/>
        </p:nvGrpSpPr>
        <p:grpSpPr bwMode="auto">
          <a:xfrm>
            <a:off x="1905000" y="1295400"/>
            <a:ext cx="2514600" cy="1828800"/>
            <a:chOff x="1200" y="816"/>
            <a:chExt cx="1584" cy="1152"/>
          </a:xfrm>
        </p:grpSpPr>
        <p:sp>
          <p:nvSpPr>
            <p:cNvPr id="23580" name="Line 6"/>
            <p:cNvSpPr>
              <a:spLocks noChangeShapeType="1"/>
            </p:cNvSpPr>
            <p:nvPr/>
          </p:nvSpPr>
          <p:spPr bwMode="auto">
            <a:xfrm flipH="1" flipV="1">
              <a:off x="1968" y="1488"/>
              <a:ext cx="480" cy="480"/>
            </a:xfrm>
            <a:prstGeom prst="line">
              <a:avLst/>
            </a:prstGeom>
            <a:noFill/>
            <a:ln w="28575">
              <a:solidFill>
                <a:schemeClr val="tx1"/>
              </a:solidFill>
              <a:round/>
              <a:headEnd/>
              <a:tailEnd/>
            </a:ln>
          </p:spPr>
          <p:txBody>
            <a:bodyPr wrap="none" anchor="ctr"/>
            <a:lstStyle/>
            <a:p>
              <a:endParaRPr lang="en-US"/>
            </a:p>
          </p:txBody>
        </p:sp>
        <p:sp>
          <p:nvSpPr>
            <p:cNvPr id="99335" name="AutoShape 7"/>
            <p:cNvSpPr>
              <a:spLocks noChangeArrowheads="1"/>
            </p:cNvSpPr>
            <p:nvPr/>
          </p:nvSpPr>
          <p:spPr bwMode="auto">
            <a:xfrm>
              <a:off x="1200" y="816"/>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Premiums</a:t>
              </a:r>
            </a:p>
          </p:txBody>
        </p:sp>
      </p:grpSp>
      <p:grpSp>
        <p:nvGrpSpPr>
          <p:cNvPr id="4" name="Group 8"/>
          <p:cNvGrpSpPr>
            <a:grpSpLocks/>
          </p:cNvGrpSpPr>
          <p:nvPr/>
        </p:nvGrpSpPr>
        <p:grpSpPr bwMode="auto">
          <a:xfrm>
            <a:off x="4724400" y="1295400"/>
            <a:ext cx="2514600" cy="1752600"/>
            <a:chOff x="2976" y="816"/>
            <a:chExt cx="1584" cy="1104"/>
          </a:xfrm>
        </p:grpSpPr>
        <p:sp>
          <p:nvSpPr>
            <p:cNvPr id="23578" name="Line 9"/>
            <p:cNvSpPr>
              <a:spLocks noChangeShapeType="1"/>
            </p:cNvSpPr>
            <p:nvPr/>
          </p:nvSpPr>
          <p:spPr bwMode="auto">
            <a:xfrm flipV="1">
              <a:off x="3312" y="1488"/>
              <a:ext cx="432" cy="432"/>
            </a:xfrm>
            <a:prstGeom prst="line">
              <a:avLst/>
            </a:prstGeom>
            <a:noFill/>
            <a:ln w="28575">
              <a:solidFill>
                <a:schemeClr val="tx1"/>
              </a:solidFill>
              <a:round/>
              <a:headEnd/>
              <a:tailEnd/>
            </a:ln>
          </p:spPr>
          <p:txBody>
            <a:bodyPr wrap="none" anchor="ctr"/>
            <a:lstStyle/>
            <a:p>
              <a:endParaRPr lang="en-US"/>
            </a:p>
          </p:txBody>
        </p:sp>
        <p:sp>
          <p:nvSpPr>
            <p:cNvPr id="99338" name="AutoShape 10"/>
            <p:cNvSpPr>
              <a:spLocks noChangeArrowheads="1"/>
            </p:cNvSpPr>
            <p:nvPr/>
          </p:nvSpPr>
          <p:spPr bwMode="auto">
            <a:xfrm>
              <a:off x="2976" y="816"/>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Specialties</a:t>
              </a:r>
            </a:p>
          </p:txBody>
        </p:sp>
      </p:grpSp>
      <p:grpSp>
        <p:nvGrpSpPr>
          <p:cNvPr id="5" name="Group 11"/>
          <p:cNvGrpSpPr>
            <a:grpSpLocks/>
          </p:cNvGrpSpPr>
          <p:nvPr/>
        </p:nvGrpSpPr>
        <p:grpSpPr bwMode="auto">
          <a:xfrm>
            <a:off x="5486400" y="4191000"/>
            <a:ext cx="3048000" cy="1219200"/>
            <a:chOff x="3456" y="2640"/>
            <a:chExt cx="1920" cy="768"/>
          </a:xfrm>
        </p:grpSpPr>
        <p:sp>
          <p:nvSpPr>
            <p:cNvPr id="23576" name="Line 12"/>
            <p:cNvSpPr>
              <a:spLocks noChangeShapeType="1"/>
            </p:cNvSpPr>
            <p:nvPr/>
          </p:nvSpPr>
          <p:spPr bwMode="auto">
            <a:xfrm flipH="1" flipV="1">
              <a:off x="3456" y="2640"/>
              <a:ext cx="336" cy="192"/>
            </a:xfrm>
            <a:prstGeom prst="line">
              <a:avLst/>
            </a:prstGeom>
            <a:noFill/>
            <a:ln w="28575">
              <a:solidFill>
                <a:schemeClr val="tx1"/>
              </a:solidFill>
              <a:round/>
              <a:headEnd/>
              <a:tailEnd/>
            </a:ln>
          </p:spPr>
          <p:txBody>
            <a:bodyPr wrap="none" anchor="ctr"/>
            <a:lstStyle/>
            <a:p>
              <a:endParaRPr lang="en-US"/>
            </a:p>
          </p:txBody>
        </p:sp>
        <p:sp>
          <p:nvSpPr>
            <p:cNvPr id="99341" name="AutoShape 13"/>
            <p:cNvSpPr>
              <a:spLocks noChangeArrowheads="1"/>
            </p:cNvSpPr>
            <p:nvPr/>
          </p:nvSpPr>
          <p:spPr bwMode="auto">
            <a:xfrm>
              <a:off x="3792" y="2736"/>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Price Reductions</a:t>
              </a:r>
            </a:p>
          </p:txBody>
        </p:sp>
      </p:grpSp>
      <p:grpSp>
        <p:nvGrpSpPr>
          <p:cNvPr id="6" name="Group 14"/>
          <p:cNvGrpSpPr>
            <a:grpSpLocks/>
          </p:cNvGrpSpPr>
          <p:nvPr/>
        </p:nvGrpSpPr>
        <p:grpSpPr bwMode="auto">
          <a:xfrm>
            <a:off x="533400" y="4114800"/>
            <a:ext cx="3200400" cy="1219200"/>
            <a:chOff x="336" y="2592"/>
            <a:chExt cx="2016" cy="768"/>
          </a:xfrm>
        </p:grpSpPr>
        <p:sp>
          <p:nvSpPr>
            <p:cNvPr id="23574" name="Line 15"/>
            <p:cNvSpPr>
              <a:spLocks noChangeShapeType="1"/>
            </p:cNvSpPr>
            <p:nvPr/>
          </p:nvSpPr>
          <p:spPr bwMode="auto">
            <a:xfrm flipH="1">
              <a:off x="1776" y="2592"/>
              <a:ext cx="576" cy="240"/>
            </a:xfrm>
            <a:prstGeom prst="line">
              <a:avLst/>
            </a:prstGeom>
            <a:noFill/>
            <a:ln w="28575">
              <a:solidFill>
                <a:schemeClr val="tx1"/>
              </a:solidFill>
              <a:round/>
              <a:headEnd/>
              <a:tailEnd/>
            </a:ln>
          </p:spPr>
          <p:txBody>
            <a:bodyPr wrap="none" anchor="ctr"/>
            <a:lstStyle/>
            <a:p>
              <a:endParaRPr lang="en-US"/>
            </a:p>
          </p:txBody>
        </p:sp>
        <p:sp>
          <p:nvSpPr>
            <p:cNvPr id="99344" name="AutoShape 16"/>
            <p:cNvSpPr>
              <a:spLocks noChangeArrowheads="1"/>
            </p:cNvSpPr>
            <p:nvPr/>
          </p:nvSpPr>
          <p:spPr bwMode="auto">
            <a:xfrm>
              <a:off x="336" y="2688"/>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Sampling</a:t>
              </a:r>
            </a:p>
          </p:txBody>
        </p:sp>
      </p:grpSp>
      <p:grpSp>
        <p:nvGrpSpPr>
          <p:cNvPr id="7" name="Group 17"/>
          <p:cNvGrpSpPr>
            <a:grpSpLocks/>
          </p:cNvGrpSpPr>
          <p:nvPr/>
        </p:nvGrpSpPr>
        <p:grpSpPr bwMode="auto">
          <a:xfrm>
            <a:off x="3314700" y="4724400"/>
            <a:ext cx="2514600" cy="1676400"/>
            <a:chOff x="2088" y="2976"/>
            <a:chExt cx="1584" cy="1056"/>
          </a:xfrm>
        </p:grpSpPr>
        <p:sp>
          <p:nvSpPr>
            <p:cNvPr id="23572" name="Line 18"/>
            <p:cNvSpPr>
              <a:spLocks noChangeShapeType="1"/>
            </p:cNvSpPr>
            <p:nvPr/>
          </p:nvSpPr>
          <p:spPr bwMode="auto">
            <a:xfrm flipV="1">
              <a:off x="2880" y="2976"/>
              <a:ext cx="0" cy="384"/>
            </a:xfrm>
            <a:prstGeom prst="line">
              <a:avLst/>
            </a:prstGeom>
            <a:noFill/>
            <a:ln w="28575">
              <a:solidFill>
                <a:schemeClr val="tx1"/>
              </a:solidFill>
              <a:round/>
              <a:headEnd/>
              <a:tailEnd/>
            </a:ln>
          </p:spPr>
          <p:txBody>
            <a:bodyPr wrap="none" anchor="ctr"/>
            <a:lstStyle/>
            <a:p>
              <a:endParaRPr lang="en-US"/>
            </a:p>
          </p:txBody>
        </p:sp>
        <p:sp>
          <p:nvSpPr>
            <p:cNvPr id="99347" name="AutoShape 19"/>
            <p:cNvSpPr>
              <a:spLocks noChangeArrowheads="1"/>
            </p:cNvSpPr>
            <p:nvPr/>
          </p:nvSpPr>
          <p:spPr bwMode="auto">
            <a:xfrm>
              <a:off x="2088" y="3360"/>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Rebates</a:t>
              </a:r>
            </a:p>
          </p:txBody>
        </p:sp>
      </p:grpSp>
      <p:grpSp>
        <p:nvGrpSpPr>
          <p:cNvPr id="8" name="Group 20"/>
          <p:cNvGrpSpPr>
            <a:grpSpLocks/>
          </p:cNvGrpSpPr>
          <p:nvPr/>
        </p:nvGrpSpPr>
        <p:grpSpPr bwMode="auto">
          <a:xfrm>
            <a:off x="304800" y="2743200"/>
            <a:ext cx="3276600" cy="1066800"/>
            <a:chOff x="192" y="1728"/>
            <a:chExt cx="2064" cy="672"/>
          </a:xfrm>
        </p:grpSpPr>
        <p:sp>
          <p:nvSpPr>
            <p:cNvPr id="23570" name="Line 21"/>
            <p:cNvSpPr>
              <a:spLocks noChangeShapeType="1"/>
            </p:cNvSpPr>
            <p:nvPr/>
          </p:nvSpPr>
          <p:spPr bwMode="auto">
            <a:xfrm>
              <a:off x="1776" y="2064"/>
              <a:ext cx="480" cy="192"/>
            </a:xfrm>
            <a:prstGeom prst="line">
              <a:avLst/>
            </a:prstGeom>
            <a:noFill/>
            <a:ln w="28575">
              <a:solidFill>
                <a:schemeClr val="tx1"/>
              </a:solidFill>
              <a:round/>
              <a:headEnd/>
              <a:tailEnd/>
            </a:ln>
          </p:spPr>
          <p:txBody>
            <a:bodyPr wrap="none" anchor="ctr"/>
            <a:lstStyle/>
            <a:p>
              <a:endParaRPr lang="en-US"/>
            </a:p>
          </p:txBody>
        </p:sp>
        <p:sp>
          <p:nvSpPr>
            <p:cNvPr id="99350" name="AutoShape 22"/>
            <p:cNvSpPr>
              <a:spLocks noChangeArrowheads="1"/>
            </p:cNvSpPr>
            <p:nvPr/>
          </p:nvSpPr>
          <p:spPr bwMode="auto">
            <a:xfrm>
              <a:off x="192" y="1728"/>
              <a:ext cx="1584" cy="672"/>
            </a:xfrm>
            <a:prstGeom prst="roundRect">
              <a:avLst>
                <a:gd name="adj" fmla="val 23065"/>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85000"/>
                </a:lnSpc>
                <a:defRPr/>
              </a:pPr>
              <a:r>
                <a:rPr lang="en-US" sz="2400"/>
                <a:t>Sweepstakes, Contests, and Games</a:t>
              </a:r>
            </a:p>
          </p:txBody>
        </p:sp>
      </p:grpSp>
      <p:sp>
        <p:nvSpPr>
          <p:cNvPr id="99351" name="AutoShape 23"/>
          <p:cNvSpPr>
            <a:spLocks noChangeArrowheads="1"/>
          </p:cNvSpPr>
          <p:nvPr/>
        </p:nvSpPr>
        <p:spPr bwMode="auto">
          <a:xfrm>
            <a:off x="533400" y="42672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dirty="0"/>
              <a:t>Sampling</a:t>
            </a:r>
          </a:p>
        </p:txBody>
      </p:sp>
      <p:sp>
        <p:nvSpPr>
          <p:cNvPr id="99352" name="AutoShape 24"/>
          <p:cNvSpPr>
            <a:spLocks noChangeArrowheads="1"/>
          </p:cNvSpPr>
          <p:nvPr/>
        </p:nvSpPr>
        <p:spPr bwMode="auto">
          <a:xfrm>
            <a:off x="3314700" y="53340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dirty="0"/>
              <a:t>Rebates</a:t>
            </a:r>
          </a:p>
        </p:txBody>
      </p:sp>
      <p:sp>
        <p:nvSpPr>
          <p:cNvPr id="99353" name="AutoShape 25"/>
          <p:cNvSpPr>
            <a:spLocks noChangeArrowheads="1"/>
          </p:cNvSpPr>
          <p:nvPr/>
        </p:nvSpPr>
        <p:spPr bwMode="auto">
          <a:xfrm>
            <a:off x="6019800" y="43434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a:t>Price Reductions</a:t>
            </a:r>
          </a:p>
        </p:txBody>
      </p:sp>
      <p:sp>
        <p:nvSpPr>
          <p:cNvPr id="99354" name="AutoShape 26"/>
          <p:cNvSpPr>
            <a:spLocks noChangeArrowheads="1"/>
          </p:cNvSpPr>
          <p:nvPr/>
        </p:nvSpPr>
        <p:spPr bwMode="auto">
          <a:xfrm>
            <a:off x="6172200" y="27432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a:t>Coupons</a:t>
            </a:r>
          </a:p>
        </p:txBody>
      </p:sp>
      <p:sp>
        <p:nvSpPr>
          <p:cNvPr id="99355" name="AutoShape 27"/>
          <p:cNvSpPr>
            <a:spLocks noChangeArrowheads="1"/>
          </p:cNvSpPr>
          <p:nvPr/>
        </p:nvSpPr>
        <p:spPr bwMode="auto">
          <a:xfrm>
            <a:off x="4724400" y="12954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dirty="0"/>
              <a:t>Specialties</a:t>
            </a:r>
          </a:p>
        </p:txBody>
      </p:sp>
      <p:sp>
        <p:nvSpPr>
          <p:cNvPr id="99356" name="AutoShape 28"/>
          <p:cNvSpPr>
            <a:spLocks noChangeArrowheads="1"/>
          </p:cNvSpPr>
          <p:nvPr/>
        </p:nvSpPr>
        <p:spPr bwMode="auto">
          <a:xfrm>
            <a:off x="1905000" y="1295400"/>
            <a:ext cx="2514600" cy="1066800"/>
          </a:xfrm>
          <a:prstGeom prst="roundRect">
            <a:avLst>
              <a:gd name="adj" fmla="val 23065"/>
            </a:avLst>
          </a:prstGeom>
          <a:solidFill>
            <a:srgbClr val="FFEFD6"/>
          </a:solidFill>
          <a:ln w="38100">
            <a:solidFill>
              <a:srgbClr val="FFEFD2"/>
            </a:solidFill>
            <a:round/>
            <a:headEnd/>
            <a:tailEnd/>
          </a:ln>
          <a:effectLst>
            <a:outerShdw dist="71842" dir="2700000" algn="ctr" rotWithShape="0">
              <a:srgbClr val="707070"/>
            </a:outerShdw>
          </a:effectLst>
        </p:spPr>
        <p:txBody>
          <a:bodyPr anchor="ctr"/>
          <a:lstStyle/>
          <a:p>
            <a:pPr algn="ctr">
              <a:lnSpc>
                <a:spcPct val="85000"/>
              </a:lnSpc>
              <a:defRPr/>
            </a:pPr>
            <a:r>
              <a:rPr lang="en-US" sz="2400" dirty="0"/>
              <a:t>Premiums</a:t>
            </a:r>
          </a:p>
        </p:txBody>
      </p:sp>
      <p:sp>
        <p:nvSpPr>
          <p:cNvPr id="99357" name="AutoShape 29"/>
          <p:cNvSpPr>
            <a:spLocks noChangeArrowheads="1"/>
          </p:cNvSpPr>
          <p:nvPr/>
        </p:nvSpPr>
        <p:spPr bwMode="auto">
          <a:xfrm>
            <a:off x="-25400" y="203200"/>
            <a:ext cx="50546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3568" name="Rectangle 30"/>
          <p:cNvSpPr>
            <a:spLocks noGrp="1" noChangeArrowheads="1"/>
          </p:cNvSpPr>
          <p:nvPr>
            <p:ph type="title"/>
          </p:nvPr>
        </p:nvSpPr>
        <p:spPr>
          <a:xfrm>
            <a:off x="228600" y="239713"/>
            <a:ext cx="4419600" cy="635000"/>
          </a:xfrm>
        </p:spPr>
        <p:txBody>
          <a:bodyPr/>
          <a:lstStyle/>
          <a:p>
            <a:pPr eaLnBrk="1" hangingPunct="1"/>
            <a:r>
              <a:rPr lang="en-US" sz="3200" dirty="0" smtClean="0"/>
              <a:t>Sales Promotion Tools </a:t>
            </a:r>
          </a:p>
        </p:txBody>
      </p:sp>
      <p:sp>
        <p:nvSpPr>
          <p:cNvPr id="99359" name="Oval 31"/>
          <p:cNvSpPr>
            <a:spLocks noChangeArrowheads="1"/>
          </p:cNvSpPr>
          <p:nvPr/>
        </p:nvSpPr>
        <p:spPr bwMode="auto">
          <a:xfrm>
            <a:off x="3581400" y="2743200"/>
            <a:ext cx="1981200" cy="1981200"/>
          </a:xfrm>
          <a:prstGeom prst="ellipse">
            <a:avLst/>
          </a:prstGeom>
          <a:gradFill rotWithShape="0">
            <a:gsLst>
              <a:gs pos="0">
                <a:srgbClr val="C7D5ED"/>
              </a:gs>
              <a:gs pos="100000">
                <a:srgbClr val="84A2D6"/>
              </a:gs>
            </a:gsLst>
            <a:path path="shape">
              <a:fillToRect l="50000" t="50000" r="50000" b="50000"/>
            </a:path>
          </a:gradFill>
          <a:ln w="38100">
            <a:solidFill>
              <a:srgbClr val="001C52"/>
            </a:solidFill>
            <a:round/>
            <a:headEnd/>
            <a:tailEnd/>
          </a:ln>
          <a:effectLst>
            <a:outerShdw dist="71842" dir="2700000" algn="ctr" rotWithShape="0">
              <a:srgbClr val="707070"/>
            </a:outerShdw>
          </a:effectLst>
        </p:spPr>
        <p:txBody>
          <a:bodyPr wrap="none" lIns="0" rIns="0" anchor="ctr"/>
          <a:lstStyle/>
          <a:p>
            <a:pPr marL="174625" indent="-174625" algn="ctr">
              <a:lnSpc>
                <a:spcPct val="100000"/>
              </a:lnSpc>
              <a:spcBef>
                <a:spcPct val="0"/>
              </a:spcBef>
              <a:defRPr/>
            </a:pPr>
            <a:r>
              <a:rPr lang="en-US" b="1"/>
              <a:t>Tools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99356"/>
                                        </p:tgtEl>
                                        <p:attrNameLst>
                                          <p:attrName>style.visibility</p:attrName>
                                        </p:attrNameLst>
                                      </p:cBhvr>
                                      <p:to>
                                        <p:strVal val="visible"/>
                                      </p:to>
                                    </p:se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99355"/>
                                        </p:tgtEl>
                                        <p:attrNameLst>
                                          <p:attrName>style.visibility</p:attrName>
                                        </p:attrNameLst>
                                      </p:cBhvr>
                                      <p:to>
                                        <p:strVal val="visible"/>
                                      </p:to>
                                    </p:se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99354"/>
                                        </p:tgtEl>
                                        <p:attrNameLst>
                                          <p:attrName>style.visibility</p:attrName>
                                        </p:attrNameLst>
                                      </p:cBhvr>
                                      <p:to>
                                        <p:strVal val="visible"/>
                                      </p:to>
                                    </p:set>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9353"/>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99352"/>
                                        </p:tgtEl>
                                        <p:attrNameLst>
                                          <p:attrName>style.visibility</p:attrName>
                                        </p:attrNameLst>
                                      </p:cBhvr>
                                      <p:to>
                                        <p:strVal val="visible"/>
                                      </p:to>
                                    </p:set>
                                  </p:childTnLst>
                                </p:cTn>
                              </p:par>
                            </p:childTnLst>
                          </p:cTn>
                        </p:par>
                        <p:par>
                          <p:cTn id="44" fill="hold">
                            <p:stCondLst>
                              <p:cond delay="500"/>
                            </p:stCondLst>
                            <p:childTnLst>
                              <p:par>
                                <p:cTn id="45" presetID="22" presetClass="entr" presetSubtype="2"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right)">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99351"/>
                                        </p:tgtEl>
                                        <p:attrNameLst>
                                          <p:attrName>style.visibility</p:attrName>
                                        </p:attrNameLst>
                                      </p:cBhvr>
                                      <p:to>
                                        <p:strVal val="visible"/>
                                      </p:to>
                                    </p:set>
                                  </p:childTnLst>
                                </p:cTn>
                              </p:par>
                            </p:childTnLst>
                          </p:cTn>
                        </p:par>
                        <p:par>
                          <p:cTn id="52" fill="hold">
                            <p:stCondLst>
                              <p:cond delay="500"/>
                            </p:stCondLst>
                            <p:childTnLst>
                              <p:par>
                                <p:cTn id="53" presetID="22" presetClass="entr" presetSubtype="2"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right)">
                                      <p:cBhvr>
                                        <p:cTn id="5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51" grpId="0" animBg="1" autoUpdateAnimBg="0"/>
      <p:bldP spid="99352" grpId="0" animBg="1" autoUpdateAnimBg="0"/>
      <p:bldP spid="99353" grpId="0" animBg="1" autoUpdateAnimBg="0"/>
      <p:bldP spid="99354" grpId="0" animBg="1" autoUpdateAnimBg="0"/>
      <p:bldP spid="99355" grpId="0" animBg="1" autoUpdateAnimBg="0"/>
      <p:bldP spid="99356"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b="1" dirty="0" smtClean="0">
                <a:solidFill>
                  <a:srgbClr val="000066"/>
                </a:solidFill>
              </a:rPr>
              <a:t>Sales Promotion</a:t>
            </a:r>
          </a:p>
        </p:txBody>
      </p:sp>
      <p:sp>
        <p:nvSpPr>
          <p:cNvPr id="87043" name="Rectangle 3"/>
          <p:cNvSpPr>
            <a:spLocks noGrp="1" noChangeArrowheads="1"/>
          </p:cNvSpPr>
          <p:nvPr>
            <p:ph idx="1"/>
          </p:nvPr>
        </p:nvSpPr>
        <p:spPr>
          <a:xfrm>
            <a:off x="533400" y="2209800"/>
            <a:ext cx="8229600" cy="4038600"/>
          </a:xfrm>
        </p:spPr>
        <p:txBody>
          <a:bodyPr>
            <a:normAutofit fontScale="92500"/>
          </a:bodyPr>
          <a:lstStyle/>
          <a:p>
            <a:pPr>
              <a:buFontTx/>
              <a:buNone/>
            </a:pPr>
            <a:r>
              <a:rPr lang="en-US" b="1" dirty="0" smtClean="0">
                <a:latin typeface="+mj-lt"/>
              </a:rPr>
              <a:t>Samples</a:t>
            </a:r>
            <a:r>
              <a:rPr lang="en-US" dirty="0" smtClean="0">
                <a:latin typeface="+mj-lt"/>
              </a:rPr>
              <a:t> offer a trial amount of a product</a:t>
            </a:r>
          </a:p>
          <a:p>
            <a:pPr>
              <a:buFontTx/>
              <a:buNone/>
            </a:pPr>
            <a:r>
              <a:rPr lang="en-US" b="1" dirty="0" smtClean="0">
                <a:latin typeface="+mj-lt"/>
              </a:rPr>
              <a:t>Coupons</a:t>
            </a:r>
            <a:r>
              <a:rPr lang="en-US" dirty="0" smtClean="0">
                <a:latin typeface="+mj-lt"/>
              </a:rPr>
              <a:t> are certificates that give buyers a saving when they purchase specified products</a:t>
            </a:r>
          </a:p>
          <a:p>
            <a:pPr>
              <a:buFontTx/>
              <a:buNone/>
            </a:pPr>
            <a:r>
              <a:rPr lang="en-US" b="1" dirty="0" smtClean="0">
                <a:latin typeface="+mj-lt"/>
              </a:rPr>
              <a:t>Rebates </a:t>
            </a:r>
            <a:r>
              <a:rPr lang="en-US" dirty="0" smtClean="0">
                <a:latin typeface="+mj-lt"/>
              </a:rPr>
              <a:t>are similar to coupons except that the price reduction occurs after the purchase</a:t>
            </a:r>
          </a:p>
          <a:p>
            <a:pPr>
              <a:buFontTx/>
              <a:buNone/>
            </a:pPr>
            <a:r>
              <a:rPr lang="en-US" b="1" dirty="0" smtClean="0">
                <a:latin typeface="+mj-lt"/>
              </a:rPr>
              <a:t>Price packs </a:t>
            </a:r>
            <a:r>
              <a:rPr lang="en-US" dirty="0" smtClean="0">
                <a:latin typeface="+mj-lt"/>
              </a:rPr>
              <a:t>offer consumers savings off the regular price of a product </a:t>
            </a:r>
          </a:p>
          <a:p>
            <a:endParaRPr lang="en-US" dirty="0" smtClean="0">
              <a:latin typeface="+mj-lt"/>
            </a:endParaRPr>
          </a:p>
          <a:p>
            <a:endParaRPr lang="en-US" dirty="0" smtClean="0">
              <a:latin typeface="+mj-lt"/>
            </a:endParaRPr>
          </a:p>
          <a:p>
            <a:endParaRPr lang="en-US" dirty="0" smtClean="0">
              <a:latin typeface="+mj-lt"/>
            </a:endParaRPr>
          </a:p>
        </p:txBody>
      </p:sp>
      <p:sp>
        <p:nvSpPr>
          <p:cNvPr id="87044" name="Text Placeholder 7"/>
          <p:cNvSpPr>
            <a:spLocks noGrp="1"/>
          </p:cNvSpPr>
          <p:nvPr>
            <p:ph type="body" sz="quarter" idx="13"/>
          </p:nvPr>
        </p:nvSpPr>
        <p:spPr>
          <a:xfrm>
            <a:off x="914400" y="1143000"/>
            <a:ext cx="7162800" cy="685800"/>
          </a:xfrm>
        </p:spPr>
        <p:txBody>
          <a:bodyPr>
            <a:noAutofit/>
          </a:bodyPr>
          <a:lstStyle/>
          <a:p>
            <a:pPr>
              <a:spcBef>
                <a:spcPct val="0"/>
              </a:spcBef>
            </a:pPr>
            <a:r>
              <a:rPr lang="en-US" sz="3200" dirty="0" smtClean="0">
                <a:latin typeface="Calibri" charset="0"/>
              </a:rPr>
              <a:t>Major Sales Promotion Tools </a:t>
            </a:r>
          </a:p>
          <a:p>
            <a:pPr>
              <a:spcBef>
                <a:spcPct val="0"/>
              </a:spcBef>
            </a:pPr>
            <a:r>
              <a:rPr lang="en-US" sz="3200" dirty="0" smtClean="0">
                <a:latin typeface="Calibri" charset="0"/>
              </a:rPr>
              <a:t>Consumer Promotion Tools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checkerboard(across)">
                                      <p:cBhvr>
                                        <p:cTn id="7" dur="500"/>
                                        <p:tgtEl>
                                          <p:spTgt spid="870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7043">
                                            <p:txEl>
                                              <p:pRg st="1" end="1"/>
                                            </p:txEl>
                                          </p:spTgt>
                                        </p:tgtEl>
                                        <p:attrNameLst>
                                          <p:attrName>style.visibility</p:attrName>
                                        </p:attrNameLst>
                                      </p:cBhvr>
                                      <p:to>
                                        <p:strVal val="visible"/>
                                      </p:to>
                                    </p:set>
                                    <p:animEffect transition="in" filter="checkerboard(across)">
                                      <p:cBhvr>
                                        <p:cTn id="12" dur="500"/>
                                        <p:tgtEl>
                                          <p:spTgt spid="870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7043">
                                            <p:txEl>
                                              <p:pRg st="2" end="2"/>
                                            </p:txEl>
                                          </p:spTgt>
                                        </p:tgtEl>
                                        <p:attrNameLst>
                                          <p:attrName>style.visibility</p:attrName>
                                        </p:attrNameLst>
                                      </p:cBhvr>
                                      <p:to>
                                        <p:strVal val="visible"/>
                                      </p:to>
                                    </p:set>
                                    <p:animEffect transition="in" filter="checkerboard(across)">
                                      <p:cBhvr>
                                        <p:cTn id="17" dur="500"/>
                                        <p:tgtEl>
                                          <p:spTgt spid="870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7043">
                                            <p:txEl>
                                              <p:pRg st="3" end="3"/>
                                            </p:txEl>
                                          </p:spTgt>
                                        </p:tgtEl>
                                        <p:attrNameLst>
                                          <p:attrName>style.visibility</p:attrName>
                                        </p:attrNameLst>
                                      </p:cBhvr>
                                      <p:to>
                                        <p:strVal val="visible"/>
                                      </p:to>
                                    </p:set>
                                    <p:animEffect transition="in" filter="checkerboard(across)">
                                      <p:cBhvr>
                                        <p:cTn id="22" dur="500"/>
                                        <p:tgtEl>
                                          <p:spTgt spid="870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76200"/>
            <a:ext cx="8229600" cy="1143000"/>
          </a:xfrm>
        </p:spPr>
        <p:txBody>
          <a:bodyPr/>
          <a:lstStyle/>
          <a:p>
            <a:r>
              <a:rPr lang="en-US" b="1" dirty="0" smtClean="0">
                <a:solidFill>
                  <a:srgbClr val="000066"/>
                </a:solidFill>
              </a:rPr>
              <a:t>Sales Promotion</a:t>
            </a:r>
          </a:p>
        </p:txBody>
      </p:sp>
      <p:sp>
        <p:nvSpPr>
          <p:cNvPr id="89091" name="Rectangle 3"/>
          <p:cNvSpPr>
            <a:spLocks noGrp="1" noChangeArrowheads="1"/>
          </p:cNvSpPr>
          <p:nvPr>
            <p:ph idx="1"/>
          </p:nvPr>
        </p:nvSpPr>
        <p:spPr>
          <a:xfrm>
            <a:off x="533400" y="2133600"/>
            <a:ext cx="8153400" cy="3886200"/>
          </a:xfrm>
        </p:spPr>
        <p:txBody>
          <a:bodyPr>
            <a:noAutofit/>
          </a:bodyPr>
          <a:lstStyle/>
          <a:p>
            <a:pPr>
              <a:buFontTx/>
              <a:buNone/>
            </a:pPr>
            <a:r>
              <a:rPr lang="en-US" b="1" dirty="0" smtClean="0">
                <a:latin typeface="+mj-lt"/>
              </a:rPr>
              <a:t>Premiums</a:t>
            </a:r>
            <a:r>
              <a:rPr lang="en-US" dirty="0" smtClean="0">
                <a:latin typeface="+mj-lt"/>
              </a:rPr>
              <a:t> are goods offered either for free or at a low price</a:t>
            </a:r>
          </a:p>
          <a:p>
            <a:pPr>
              <a:buFontTx/>
              <a:buNone/>
            </a:pPr>
            <a:r>
              <a:rPr lang="en-US" b="1" dirty="0" smtClean="0">
                <a:latin typeface="+mj-lt"/>
              </a:rPr>
              <a:t>Advertising specialties </a:t>
            </a:r>
            <a:r>
              <a:rPr lang="en-US" dirty="0" smtClean="0">
                <a:latin typeface="+mj-lt"/>
              </a:rPr>
              <a:t>are useful articles imprinted with the advertiser’s name, logo, or message that are given as gifts to consumers</a:t>
            </a:r>
          </a:p>
          <a:p>
            <a:pPr>
              <a:buFontTx/>
              <a:buNone/>
            </a:pPr>
            <a:r>
              <a:rPr lang="en-US" b="1" dirty="0" smtClean="0">
                <a:latin typeface="+mj-lt"/>
              </a:rPr>
              <a:t>Point-of-purchase promotions </a:t>
            </a:r>
            <a:r>
              <a:rPr lang="en-US" dirty="0" smtClean="0">
                <a:latin typeface="+mj-lt"/>
              </a:rPr>
              <a:t>include displays and demonstrations that take place at the point of sales</a:t>
            </a:r>
          </a:p>
        </p:txBody>
      </p:sp>
      <p:sp>
        <p:nvSpPr>
          <p:cNvPr id="89092" name="Text Placeholder 7"/>
          <p:cNvSpPr>
            <a:spLocks noGrp="1"/>
          </p:cNvSpPr>
          <p:nvPr>
            <p:ph type="body" sz="quarter" idx="13"/>
          </p:nvPr>
        </p:nvSpPr>
        <p:spPr>
          <a:xfrm>
            <a:off x="838200" y="990600"/>
            <a:ext cx="7162800" cy="838200"/>
          </a:xfrm>
        </p:spPr>
        <p:txBody>
          <a:bodyPr>
            <a:noAutofit/>
          </a:bodyPr>
          <a:lstStyle/>
          <a:p>
            <a:pPr>
              <a:spcBef>
                <a:spcPct val="0"/>
              </a:spcBef>
            </a:pPr>
            <a:r>
              <a:rPr lang="en-US" sz="3200" dirty="0" smtClean="0">
                <a:latin typeface="Calibri" charset="0"/>
              </a:rPr>
              <a:t>Major Sales Promotion Tools </a:t>
            </a:r>
          </a:p>
          <a:p>
            <a:pPr>
              <a:spcBef>
                <a:spcPct val="0"/>
              </a:spcBef>
            </a:pPr>
            <a:r>
              <a:rPr lang="en-US" sz="3200" dirty="0" smtClean="0">
                <a:latin typeface="Calibri" charset="0"/>
              </a:rPr>
              <a:t>Consumer Promotion Tools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animEffect transition="in" filter="checkerboard(across)">
                                      <p:cBhvr>
                                        <p:cTn id="7" dur="500"/>
                                        <p:tgtEl>
                                          <p:spTgt spid="890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9091">
                                            <p:txEl>
                                              <p:pRg st="1" end="1"/>
                                            </p:txEl>
                                          </p:spTgt>
                                        </p:tgtEl>
                                        <p:attrNameLst>
                                          <p:attrName>style.visibility</p:attrName>
                                        </p:attrNameLst>
                                      </p:cBhvr>
                                      <p:to>
                                        <p:strVal val="visible"/>
                                      </p:to>
                                    </p:set>
                                    <p:animEffect transition="in" filter="checkerboard(across)">
                                      <p:cBhvr>
                                        <p:cTn id="12" dur="500"/>
                                        <p:tgtEl>
                                          <p:spTgt spid="890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9091">
                                            <p:txEl>
                                              <p:pRg st="2" end="2"/>
                                            </p:txEl>
                                          </p:spTgt>
                                        </p:tgtEl>
                                        <p:attrNameLst>
                                          <p:attrName>style.visibility</p:attrName>
                                        </p:attrNameLst>
                                      </p:cBhvr>
                                      <p:to>
                                        <p:strVal val="visible"/>
                                      </p:to>
                                    </p:set>
                                    <p:animEffect transition="in" filter="checkerboard(across)">
                                      <p:cBhvr>
                                        <p:cTn id="17" dur="500"/>
                                        <p:tgtEl>
                                          <p:spTgt spid="890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76200"/>
            <a:ext cx="8229600" cy="762000"/>
          </a:xfrm>
        </p:spPr>
        <p:txBody>
          <a:bodyPr/>
          <a:lstStyle/>
          <a:p>
            <a:r>
              <a:rPr lang="en-US" b="1" dirty="0" smtClean="0">
                <a:solidFill>
                  <a:srgbClr val="000066"/>
                </a:solidFill>
              </a:rPr>
              <a:t>Sales Promotion</a:t>
            </a:r>
          </a:p>
        </p:txBody>
      </p:sp>
      <p:sp>
        <p:nvSpPr>
          <p:cNvPr id="91139" name="Rectangle 3"/>
          <p:cNvSpPr>
            <a:spLocks noGrp="1" noChangeArrowheads="1"/>
          </p:cNvSpPr>
          <p:nvPr>
            <p:ph idx="1"/>
          </p:nvPr>
        </p:nvSpPr>
        <p:spPr>
          <a:xfrm>
            <a:off x="304800" y="1447800"/>
            <a:ext cx="8534400" cy="4724400"/>
          </a:xfrm>
        </p:spPr>
        <p:txBody>
          <a:bodyPr>
            <a:noAutofit/>
          </a:bodyPr>
          <a:lstStyle/>
          <a:p>
            <a:pPr>
              <a:buFontTx/>
              <a:buNone/>
            </a:pPr>
            <a:r>
              <a:rPr lang="en-US" b="1" dirty="0" smtClean="0">
                <a:latin typeface="+mj-lt"/>
              </a:rPr>
              <a:t>Contests, sweepstakes, and games </a:t>
            </a:r>
            <a:r>
              <a:rPr lang="en-US" dirty="0" smtClean="0">
                <a:latin typeface="+mj-lt"/>
              </a:rPr>
              <a:t>give consumers the chance to win something—such as cash, trips, or goods—by luck or through extra effort</a:t>
            </a:r>
          </a:p>
          <a:p>
            <a:pPr>
              <a:lnSpc>
                <a:spcPct val="90000"/>
              </a:lnSpc>
              <a:buClr>
                <a:srgbClr val="000066"/>
              </a:buClr>
              <a:buFont typeface="Wingdings" pitchFamily="2" charset="2"/>
              <a:buChar char="§"/>
            </a:pPr>
            <a:r>
              <a:rPr lang="en-US" dirty="0" smtClean="0">
                <a:latin typeface="+mj-lt"/>
              </a:rPr>
              <a:t>Contests require an entry by a consumer</a:t>
            </a:r>
          </a:p>
          <a:p>
            <a:pPr>
              <a:lnSpc>
                <a:spcPct val="90000"/>
              </a:lnSpc>
              <a:buClr>
                <a:srgbClr val="000066"/>
              </a:buClr>
              <a:buFont typeface="Wingdings" pitchFamily="2" charset="2"/>
              <a:buChar char="§"/>
            </a:pPr>
            <a:r>
              <a:rPr lang="en-US" dirty="0" smtClean="0">
                <a:latin typeface="+mj-lt"/>
              </a:rPr>
              <a:t>Sweepstakes require consumers to submit their names for a </a:t>
            </a:r>
            <a:r>
              <a:rPr lang="en-US" dirty="0" smtClean="0">
                <a:latin typeface="+mj-lt"/>
              </a:rPr>
              <a:t>lucky draw</a:t>
            </a:r>
            <a:endParaRPr lang="en-US" dirty="0" smtClean="0">
              <a:latin typeface="+mj-lt"/>
            </a:endParaRPr>
          </a:p>
          <a:p>
            <a:pPr>
              <a:lnSpc>
                <a:spcPct val="90000"/>
              </a:lnSpc>
              <a:buClr>
                <a:srgbClr val="000066"/>
              </a:buClr>
              <a:buFont typeface="Wingdings" pitchFamily="2" charset="2"/>
              <a:buChar char="§"/>
            </a:pPr>
            <a:r>
              <a:rPr lang="en-US" dirty="0" smtClean="0">
                <a:latin typeface="+mj-lt"/>
              </a:rPr>
              <a:t>Games present consumers with something that may or may not help them win a prize</a:t>
            </a:r>
          </a:p>
          <a:p>
            <a:pPr>
              <a:lnSpc>
                <a:spcPct val="90000"/>
              </a:lnSpc>
              <a:buClr>
                <a:srgbClr val="000066"/>
              </a:buClr>
              <a:buFont typeface="Wingdings" pitchFamily="2" charset="2"/>
              <a:buChar char="§"/>
            </a:pPr>
            <a:r>
              <a:rPr lang="en-US" dirty="0" smtClean="0">
                <a:latin typeface="+mj-lt"/>
              </a:rPr>
              <a:t>Event marketing</a:t>
            </a:r>
          </a:p>
        </p:txBody>
      </p:sp>
      <p:sp>
        <p:nvSpPr>
          <p:cNvPr id="91140" name="Text Placeholder 7"/>
          <p:cNvSpPr>
            <a:spLocks noGrp="1"/>
          </p:cNvSpPr>
          <p:nvPr>
            <p:ph type="body" sz="quarter" idx="13"/>
          </p:nvPr>
        </p:nvSpPr>
        <p:spPr>
          <a:xfrm>
            <a:off x="914400" y="685800"/>
            <a:ext cx="7162800" cy="838200"/>
          </a:xfrm>
        </p:spPr>
        <p:txBody>
          <a:bodyPr>
            <a:noAutofit/>
          </a:bodyPr>
          <a:lstStyle/>
          <a:p>
            <a:pPr>
              <a:spcBef>
                <a:spcPct val="0"/>
              </a:spcBef>
            </a:pPr>
            <a:r>
              <a:rPr lang="en-US" sz="3200" dirty="0" smtClean="0">
                <a:latin typeface="Calibri" charset="0"/>
              </a:rPr>
              <a:t>Major Sales Promotion Tools </a:t>
            </a:r>
          </a:p>
          <a:p>
            <a:pPr>
              <a:spcBef>
                <a:spcPct val="0"/>
              </a:spcBef>
            </a:pPr>
            <a:r>
              <a:rPr lang="en-US" sz="3200" dirty="0" smtClean="0">
                <a:latin typeface="Calibri" charset="0"/>
              </a:rPr>
              <a:t>Consumer Promotion Tools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checkerboard(across)">
                                      <p:cBhvr>
                                        <p:cTn id="7" dur="500"/>
                                        <p:tgtEl>
                                          <p:spTgt spid="911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1139">
                                            <p:txEl>
                                              <p:pRg st="1" end="1"/>
                                            </p:txEl>
                                          </p:spTgt>
                                        </p:tgtEl>
                                        <p:attrNameLst>
                                          <p:attrName>style.visibility</p:attrName>
                                        </p:attrNameLst>
                                      </p:cBhvr>
                                      <p:to>
                                        <p:strVal val="visible"/>
                                      </p:to>
                                    </p:set>
                                    <p:animEffect transition="in" filter="checkerboard(across)">
                                      <p:cBhvr>
                                        <p:cTn id="12" dur="500"/>
                                        <p:tgtEl>
                                          <p:spTgt spid="911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1139">
                                            <p:txEl>
                                              <p:pRg st="2" end="2"/>
                                            </p:txEl>
                                          </p:spTgt>
                                        </p:tgtEl>
                                        <p:attrNameLst>
                                          <p:attrName>style.visibility</p:attrName>
                                        </p:attrNameLst>
                                      </p:cBhvr>
                                      <p:to>
                                        <p:strVal val="visible"/>
                                      </p:to>
                                    </p:set>
                                    <p:animEffect transition="in" filter="checkerboard(across)">
                                      <p:cBhvr>
                                        <p:cTn id="17" dur="500"/>
                                        <p:tgtEl>
                                          <p:spTgt spid="911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1139">
                                            <p:txEl>
                                              <p:pRg st="3" end="3"/>
                                            </p:txEl>
                                          </p:spTgt>
                                        </p:tgtEl>
                                        <p:attrNameLst>
                                          <p:attrName>style.visibility</p:attrName>
                                        </p:attrNameLst>
                                      </p:cBhvr>
                                      <p:to>
                                        <p:strVal val="visible"/>
                                      </p:to>
                                    </p:set>
                                    <p:animEffect transition="in" filter="checkerboard(across)">
                                      <p:cBhvr>
                                        <p:cTn id="22" dur="500"/>
                                        <p:tgtEl>
                                          <p:spTgt spid="911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1139">
                                            <p:txEl>
                                              <p:pRg st="4" end="4"/>
                                            </p:txEl>
                                          </p:spTgt>
                                        </p:tgtEl>
                                        <p:attrNameLst>
                                          <p:attrName>style.visibility</p:attrName>
                                        </p:attrNameLst>
                                      </p:cBhvr>
                                      <p:to>
                                        <p:strVal val="visible"/>
                                      </p:to>
                                    </p:set>
                                    <p:animEffect transition="in" filter="checkerboard(across)">
                                      <p:cBhvr>
                                        <p:cTn id="27" dur="500"/>
                                        <p:tgtEl>
                                          <p:spTgt spid="911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b="1" dirty="0" smtClean="0">
                <a:solidFill>
                  <a:srgbClr val="000066"/>
                </a:solidFill>
              </a:rPr>
              <a:t>Sales Promotion</a:t>
            </a:r>
          </a:p>
        </p:txBody>
      </p:sp>
      <p:graphicFrame>
        <p:nvGraphicFramePr>
          <p:cNvPr id="15" name="Content Placeholder 14"/>
          <p:cNvGraphicFramePr>
            <a:graphicFrameLocks noGrp="1"/>
          </p:cNvGraphicFramePr>
          <p:nvPr>
            <p:ph idx="1"/>
            <p:extLst>
              <p:ext uri="{D42A27DB-BD31-4B8C-83A1-F6EECF244321}">
                <p14:modId xmlns:p14="http://schemas.microsoft.com/office/powerpoint/2010/main" xmlns="" val="1684990501"/>
              </p:ext>
            </p:extLst>
          </p:nvPr>
        </p:nvGraphicFramePr>
        <p:xfrm>
          <a:off x="1066800" y="2743200"/>
          <a:ext cx="6858000" cy="327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3188" name="Text Placeholder 10"/>
          <p:cNvSpPr>
            <a:spLocks noGrp="1"/>
          </p:cNvSpPr>
          <p:nvPr>
            <p:ph type="body" sz="quarter" idx="13"/>
          </p:nvPr>
        </p:nvSpPr>
        <p:spPr>
          <a:xfrm>
            <a:off x="914400" y="1371600"/>
            <a:ext cx="7162800" cy="838200"/>
          </a:xfrm>
        </p:spPr>
        <p:txBody>
          <a:bodyPr>
            <a:noAutofit/>
          </a:bodyPr>
          <a:lstStyle/>
          <a:p>
            <a:pPr>
              <a:spcBef>
                <a:spcPct val="0"/>
              </a:spcBef>
            </a:pPr>
            <a:r>
              <a:rPr lang="en-US" sz="3200" dirty="0" smtClean="0">
                <a:latin typeface="Calibri" charset="0"/>
              </a:rPr>
              <a:t>Major Sales Promotion Tools </a:t>
            </a:r>
          </a:p>
          <a:p>
            <a:pPr>
              <a:spcBef>
                <a:spcPct val="0"/>
              </a:spcBef>
            </a:pPr>
            <a:r>
              <a:rPr lang="en-US" sz="3200" dirty="0" smtClean="0">
                <a:latin typeface="Calibri" charset="0"/>
              </a:rPr>
              <a:t>Trade Promotion Tools</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b="1" dirty="0" smtClean="0">
                <a:solidFill>
                  <a:srgbClr val="000066"/>
                </a:solidFill>
              </a:rPr>
              <a:t>Sales Promotion</a:t>
            </a:r>
          </a:p>
        </p:txBody>
      </p:sp>
      <p:sp>
        <p:nvSpPr>
          <p:cNvPr id="95235" name="Rectangle 3"/>
          <p:cNvSpPr>
            <a:spLocks noGrp="1" noChangeArrowheads="1"/>
          </p:cNvSpPr>
          <p:nvPr>
            <p:ph idx="1"/>
          </p:nvPr>
        </p:nvSpPr>
        <p:spPr>
          <a:xfrm>
            <a:off x="609600" y="2362200"/>
            <a:ext cx="8153400" cy="4038600"/>
          </a:xfrm>
        </p:spPr>
        <p:txBody>
          <a:bodyPr/>
          <a:lstStyle/>
          <a:p>
            <a:pPr>
              <a:buFontTx/>
              <a:buNone/>
            </a:pPr>
            <a:r>
              <a:rPr lang="en-US" b="1" dirty="0" smtClean="0">
                <a:latin typeface="+mj-lt"/>
              </a:rPr>
              <a:t>Conventions</a:t>
            </a:r>
            <a:r>
              <a:rPr lang="en-US" dirty="0" smtClean="0">
                <a:latin typeface="+mj-lt"/>
              </a:rPr>
              <a:t> and trade shows are effective to reach many customers not reached with the regular sales force</a:t>
            </a:r>
          </a:p>
          <a:p>
            <a:pPr>
              <a:buFontTx/>
              <a:buNone/>
            </a:pPr>
            <a:endParaRPr lang="en-US" dirty="0" smtClean="0">
              <a:latin typeface="+mj-lt"/>
            </a:endParaRPr>
          </a:p>
          <a:p>
            <a:pPr>
              <a:buFontTx/>
              <a:buNone/>
            </a:pPr>
            <a:r>
              <a:rPr lang="en-US" b="1" dirty="0" smtClean="0">
                <a:latin typeface="+mj-lt"/>
              </a:rPr>
              <a:t>Sales contests </a:t>
            </a:r>
            <a:r>
              <a:rPr lang="en-US" dirty="0" smtClean="0">
                <a:latin typeface="+mj-lt"/>
              </a:rPr>
              <a:t>are effective in motivating salespeople or dealers to increase performance over a given period</a:t>
            </a:r>
          </a:p>
        </p:txBody>
      </p:sp>
      <p:sp>
        <p:nvSpPr>
          <p:cNvPr id="95236" name="Text Placeholder 8"/>
          <p:cNvSpPr>
            <a:spLocks noGrp="1"/>
          </p:cNvSpPr>
          <p:nvPr>
            <p:ph type="body" sz="quarter" idx="13"/>
          </p:nvPr>
        </p:nvSpPr>
        <p:spPr>
          <a:xfrm>
            <a:off x="914400" y="1371600"/>
            <a:ext cx="7162800" cy="914400"/>
          </a:xfrm>
        </p:spPr>
        <p:txBody>
          <a:bodyPr>
            <a:normAutofit lnSpcReduction="10000"/>
          </a:bodyPr>
          <a:lstStyle/>
          <a:p>
            <a:pPr>
              <a:spcBef>
                <a:spcPct val="0"/>
              </a:spcBef>
            </a:pPr>
            <a:r>
              <a:rPr lang="en-US" dirty="0" smtClean="0">
                <a:latin typeface="Calibri" charset="0"/>
              </a:rPr>
              <a:t>Major Sales Promotion Tools </a:t>
            </a:r>
          </a:p>
          <a:p>
            <a:pPr>
              <a:spcBef>
                <a:spcPct val="0"/>
              </a:spcBef>
            </a:pPr>
            <a:r>
              <a:rPr lang="en-US" dirty="0" smtClean="0">
                <a:latin typeface="Calibri" charset="0"/>
              </a:rPr>
              <a:t>Business Promotion Tools</a:t>
            </a:r>
          </a:p>
          <a:p>
            <a:pPr>
              <a:spcBef>
                <a:spcPct val="0"/>
              </a:spcBef>
            </a:pPr>
            <a:endParaRPr lang="en-US"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checkerboard(across)">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5235">
                                            <p:txEl>
                                              <p:pRg st="2" end="2"/>
                                            </p:txEl>
                                          </p:spTgt>
                                        </p:tgtEl>
                                        <p:attrNameLst>
                                          <p:attrName>style.visibility</p:attrName>
                                        </p:attrNameLst>
                                      </p:cBhvr>
                                      <p:to>
                                        <p:strVal val="visible"/>
                                      </p:to>
                                    </p:set>
                                    <p:animEffect transition="in" filter="checkerboard(across)">
                                      <p:cBhvr>
                                        <p:cTn id="12" dur="500"/>
                                        <p:tgtEl>
                                          <p:spTgt spid="952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b="1" dirty="0" smtClean="0">
                <a:solidFill>
                  <a:srgbClr val="000066"/>
                </a:solidFill>
              </a:rPr>
              <a:t>Sales Promotion</a:t>
            </a:r>
          </a:p>
        </p:txBody>
      </p:sp>
      <p:sp>
        <p:nvSpPr>
          <p:cNvPr id="97283" name="Rectangle 3"/>
          <p:cNvSpPr>
            <a:spLocks noGrp="1" noChangeArrowheads="1"/>
          </p:cNvSpPr>
          <p:nvPr>
            <p:ph idx="1"/>
          </p:nvPr>
        </p:nvSpPr>
        <p:spPr>
          <a:xfrm>
            <a:off x="762000" y="2057400"/>
            <a:ext cx="8001000" cy="3810000"/>
          </a:xfrm>
        </p:spPr>
        <p:txBody>
          <a:bodyPr/>
          <a:lstStyle/>
          <a:p>
            <a:pPr>
              <a:buClr>
                <a:srgbClr val="000066"/>
              </a:buClr>
              <a:buFont typeface="Wingdings" pitchFamily="2" charset="2"/>
              <a:buChar char="§"/>
            </a:pPr>
            <a:r>
              <a:rPr lang="en-US" dirty="0" smtClean="0">
                <a:latin typeface="+mj-lt"/>
              </a:rPr>
              <a:t>Size of the incentive</a:t>
            </a:r>
          </a:p>
          <a:p>
            <a:pPr>
              <a:buClr>
                <a:srgbClr val="000066"/>
              </a:buClr>
              <a:buFont typeface="Wingdings" pitchFamily="2" charset="2"/>
              <a:buChar char="§"/>
            </a:pPr>
            <a:r>
              <a:rPr lang="en-US" dirty="0" smtClean="0">
                <a:latin typeface="+mj-lt"/>
              </a:rPr>
              <a:t>Conditions for participation</a:t>
            </a:r>
          </a:p>
          <a:p>
            <a:pPr>
              <a:buClr>
                <a:srgbClr val="000066"/>
              </a:buClr>
              <a:buFont typeface="Wingdings" pitchFamily="2" charset="2"/>
              <a:buChar char="§"/>
            </a:pPr>
            <a:r>
              <a:rPr lang="en-US" dirty="0" smtClean="0">
                <a:latin typeface="+mj-lt"/>
              </a:rPr>
              <a:t>Promote and distribute the program</a:t>
            </a:r>
          </a:p>
          <a:p>
            <a:pPr>
              <a:buClr>
                <a:srgbClr val="000066"/>
              </a:buClr>
              <a:buFont typeface="Wingdings" pitchFamily="2" charset="2"/>
              <a:buChar char="§"/>
            </a:pPr>
            <a:r>
              <a:rPr lang="en-US" dirty="0" smtClean="0">
                <a:latin typeface="+mj-lt"/>
              </a:rPr>
              <a:t>Length of the program</a:t>
            </a:r>
          </a:p>
          <a:p>
            <a:pPr>
              <a:buClr>
                <a:srgbClr val="000066"/>
              </a:buClr>
              <a:buFont typeface="Wingdings" pitchFamily="2" charset="2"/>
              <a:buChar char="§"/>
            </a:pPr>
            <a:r>
              <a:rPr lang="en-US" dirty="0" smtClean="0">
                <a:latin typeface="+mj-lt"/>
              </a:rPr>
              <a:t>Evaluation of the program</a:t>
            </a:r>
          </a:p>
        </p:txBody>
      </p:sp>
      <p:sp>
        <p:nvSpPr>
          <p:cNvPr id="97284" name="Text Placeholder 7"/>
          <p:cNvSpPr>
            <a:spLocks noGrp="1"/>
          </p:cNvSpPr>
          <p:nvPr>
            <p:ph type="body" sz="quarter" idx="13"/>
          </p:nvPr>
        </p:nvSpPr>
        <p:spPr>
          <a:xfrm>
            <a:off x="914400" y="1371600"/>
            <a:ext cx="7162800" cy="533400"/>
          </a:xfrm>
        </p:spPr>
        <p:txBody>
          <a:bodyPr>
            <a:noAutofit/>
          </a:bodyPr>
          <a:lstStyle/>
          <a:p>
            <a:pPr>
              <a:spcBef>
                <a:spcPct val="0"/>
              </a:spcBef>
            </a:pPr>
            <a:r>
              <a:rPr lang="en-US" sz="3200" dirty="0" smtClean="0">
                <a:latin typeface="Calibri" charset="0"/>
              </a:rPr>
              <a:t>Developing the Sales Promotion Program</a:t>
            </a:r>
          </a:p>
          <a:p>
            <a:pPr>
              <a:spcBef>
                <a:spcPct val="0"/>
              </a:spcBef>
            </a:pPr>
            <a:endParaRPr lang="en-US" sz="3200" dirty="0" smtClean="0">
              <a:latin typeface="Calibri"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animEffect transition="in" filter="checkerboard(across)">
                                      <p:cBhvr>
                                        <p:cTn id="7" dur="500"/>
                                        <p:tgtEl>
                                          <p:spTgt spid="972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7283">
                                            <p:txEl>
                                              <p:pRg st="1" end="1"/>
                                            </p:txEl>
                                          </p:spTgt>
                                        </p:tgtEl>
                                        <p:attrNameLst>
                                          <p:attrName>style.visibility</p:attrName>
                                        </p:attrNameLst>
                                      </p:cBhvr>
                                      <p:to>
                                        <p:strVal val="visible"/>
                                      </p:to>
                                    </p:set>
                                    <p:animEffect transition="in" filter="checkerboard(across)">
                                      <p:cBhvr>
                                        <p:cTn id="12" dur="500"/>
                                        <p:tgtEl>
                                          <p:spTgt spid="972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7283">
                                            <p:txEl>
                                              <p:pRg st="2" end="2"/>
                                            </p:txEl>
                                          </p:spTgt>
                                        </p:tgtEl>
                                        <p:attrNameLst>
                                          <p:attrName>style.visibility</p:attrName>
                                        </p:attrNameLst>
                                      </p:cBhvr>
                                      <p:to>
                                        <p:strVal val="visible"/>
                                      </p:to>
                                    </p:set>
                                    <p:animEffect transition="in" filter="checkerboard(across)">
                                      <p:cBhvr>
                                        <p:cTn id="17" dur="500"/>
                                        <p:tgtEl>
                                          <p:spTgt spid="972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7283">
                                            <p:txEl>
                                              <p:pRg st="3" end="3"/>
                                            </p:txEl>
                                          </p:spTgt>
                                        </p:tgtEl>
                                        <p:attrNameLst>
                                          <p:attrName>style.visibility</p:attrName>
                                        </p:attrNameLst>
                                      </p:cBhvr>
                                      <p:to>
                                        <p:strVal val="visible"/>
                                      </p:to>
                                    </p:set>
                                    <p:animEffect transition="in" filter="checkerboard(across)">
                                      <p:cBhvr>
                                        <p:cTn id="22" dur="500"/>
                                        <p:tgtEl>
                                          <p:spTgt spid="972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7283">
                                            <p:txEl>
                                              <p:pRg st="4" end="4"/>
                                            </p:txEl>
                                          </p:spTgt>
                                        </p:tgtEl>
                                        <p:attrNameLst>
                                          <p:attrName>style.visibility</p:attrName>
                                        </p:attrNameLst>
                                      </p:cBhvr>
                                      <p:to>
                                        <p:strVal val="visible"/>
                                      </p:to>
                                    </p:set>
                                    <p:animEffect transition="in" filter="checkerboard(across)">
                                      <p:cBhvr>
                                        <p:cTn id="27" dur="500"/>
                                        <p:tgtEl>
                                          <p:spTgt spid="972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1527175" cy="6858000"/>
          </a:xfrm>
          <a:prstGeom prst="rect">
            <a:avLst/>
          </a:prstGeom>
          <a:solidFill>
            <a:srgbClr val="001C52"/>
          </a:solidFill>
          <a:ln w="38100">
            <a:noFill/>
            <a:miter lim="800000"/>
            <a:headEnd/>
            <a:tailEnd/>
          </a:ln>
        </p:spPr>
        <p:txBody>
          <a:bodyPr wrap="none" anchor="ctr"/>
          <a:lstStyle/>
          <a:p>
            <a:endParaRPr lang="en-US"/>
          </a:p>
        </p:txBody>
      </p:sp>
      <p:sp>
        <p:nvSpPr>
          <p:cNvPr id="97283" name="AutoShape 3"/>
          <p:cNvSpPr>
            <a:spLocks noChangeArrowheads="1"/>
          </p:cNvSpPr>
          <p:nvPr/>
        </p:nvSpPr>
        <p:spPr bwMode="auto">
          <a:xfrm>
            <a:off x="-25400" y="227013"/>
            <a:ext cx="8483600" cy="685800"/>
          </a:xfrm>
          <a:prstGeom prst="roundRect">
            <a:avLst>
              <a:gd name="adj" fmla="val 30625"/>
            </a:avLst>
          </a:prstGeom>
          <a:solidFill>
            <a:schemeClr val="bg1"/>
          </a:solidFill>
          <a:ln w="38100">
            <a:solidFill>
              <a:srgbClr val="84A2D6"/>
            </a:solidFill>
            <a:round/>
            <a:headEnd/>
            <a:tailEnd/>
          </a:ln>
          <a:effectLst>
            <a:outerShdw dist="71842" dir="2700000" algn="ctr" rotWithShape="0">
              <a:srgbClr val="3E499A"/>
            </a:outerShdw>
          </a:effectLst>
        </p:spPr>
        <p:txBody>
          <a:bodyPr wrap="none" anchor="ctr"/>
          <a:lstStyle/>
          <a:p>
            <a:pPr>
              <a:defRPr/>
            </a:pPr>
            <a:endParaRPr lang="en-US"/>
          </a:p>
        </p:txBody>
      </p:sp>
      <p:sp>
        <p:nvSpPr>
          <p:cNvPr id="21508" name="Rectangle 4"/>
          <p:cNvSpPr>
            <a:spLocks noGrp="1" noChangeArrowheads="1"/>
          </p:cNvSpPr>
          <p:nvPr>
            <p:ph type="title"/>
          </p:nvPr>
        </p:nvSpPr>
        <p:spPr>
          <a:xfrm>
            <a:off x="227013" y="241300"/>
            <a:ext cx="8154987" cy="635000"/>
          </a:xfrm>
        </p:spPr>
        <p:txBody>
          <a:bodyPr>
            <a:normAutofit/>
          </a:bodyPr>
          <a:lstStyle/>
          <a:p>
            <a:pPr eaLnBrk="1" hangingPunct="1"/>
            <a:r>
              <a:rPr lang="en-US" sz="3200" b="1" dirty="0" smtClean="0"/>
              <a:t>Promotion In Action:</a:t>
            </a:r>
            <a:r>
              <a:rPr lang="en-US" sz="3200" dirty="0" smtClean="0"/>
              <a:t> Catalina Coupons </a:t>
            </a:r>
            <a:endParaRPr lang="en-US" sz="3600" dirty="0" smtClean="0"/>
          </a:p>
        </p:txBody>
      </p:sp>
      <p:pic>
        <p:nvPicPr>
          <p:cNvPr id="97285" name="Picture 5" descr="checkout">
            <a:hlinkClick r:id="rId2"/>
          </p:cNvPr>
          <p:cNvPicPr>
            <a:picLocks noChangeAspect="1" noChangeArrowheads="1"/>
          </p:cNvPicPr>
          <p:nvPr/>
        </p:nvPicPr>
        <p:blipFill>
          <a:blip r:embed="rId3"/>
          <a:srcRect/>
          <a:stretch>
            <a:fillRect/>
          </a:stretch>
        </p:blipFill>
        <p:spPr bwMode="auto">
          <a:xfrm>
            <a:off x="3378200" y="1828800"/>
            <a:ext cx="3860800" cy="3683000"/>
          </a:xfrm>
          <a:prstGeom prst="rect">
            <a:avLst/>
          </a:prstGeom>
          <a:noFill/>
          <a:effectLst>
            <a:outerShdw dist="107763" dir="2700000" algn="ctr" rotWithShape="0">
              <a:srgbClr val="808080"/>
            </a:outerShdw>
          </a:effectLst>
        </p:spPr>
      </p:pic>
    </p:spTree>
  </p:cSld>
  <p:clrMapOvr>
    <a:masterClrMapping/>
  </p:clrMapOvr>
  <p:transition spd="med">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286000" y="2209800"/>
            <a:ext cx="6477000" cy="3048000"/>
            <a:chOff x="1440" y="1392"/>
            <a:chExt cx="4080" cy="1920"/>
          </a:xfrm>
        </p:grpSpPr>
        <p:sp>
          <p:nvSpPr>
            <p:cNvPr id="98307" name="AutoShape 3"/>
            <p:cNvSpPr>
              <a:spLocks noChangeArrowheads="1"/>
            </p:cNvSpPr>
            <p:nvPr/>
          </p:nvSpPr>
          <p:spPr bwMode="auto">
            <a:xfrm>
              <a:off x="2016" y="1392"/>
              <a:ext cx="3504" cy="1920"/>
            </a:xfrm>
            <a:prstGeom prst="roundRect">
              <a:avLst>
                <a:gd name="adj" fmla="val 8333"/>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nSpc>
                  <a:spcPct val="100000"/>
                </a:lnSpc>
                <a:defRPr/>
              </a:pPr>
              <a:r>
                <a:rPr lang="en-US" sz="2000"/>
                <a:t>Sophisticated product by Catalina that checks a consumer’s buying history and prints out personalized coupons at the check-out for:</a:t>
              </a:r>
            </a:p>
            <a:p>
              <a:pPr marL="280988" lvl="1" indent="-160338">
                <a:lnSpc>
                  <a:spcPct val="100000"/>
                </a:lnSpc>
                <a:buFontTx/>
                <a:buChar char="•"/>
                <a:defRPr/>
              </a:pPr>
              <a:r>
                <a:rPr lang="en-US" sz="2000"/>
                <a:t>$1 off 3 jars to reward a “loyal customer”</a:t>
              </a:r>
            </a:p>
            <a:p>
              <a:pPr marL="280988" lvl="1" indent="-160338">
                <a:lnSpc>
                  <a:spcPct val="100000"/>
                </a:lnSpc>
                <a:buFontTx/>
                <a:buChar char="•"/>
                <a:defRPr/>
              </a:pPr>
              <a:r>
                <a:rPr lang="en-US" sz="2000"/>
                <a:t>50</a:t>
              </a:r>
              <a:r>
                <a:rPr lang="en-US" sz="2000">
                  <a:cs typeface="Arial" charset="0"/>
                </a:rPr>
                <a:t>¢</a:t>
              </a:r>
              <a:r>
                <a:rPr lang="en-US" sz="2000"/>
                <a:t> off 1 jar to convert a “switcher” from another brand</a:t>
              </a:r>
            </a:p>
            <a:p>
              <a:pPr marL="280988" lvl="1" indent="-160338">
                <a:lnSpc>
                  <a:spcPct val="100000"/>
                </a:lnSpc>
                <a:buFontTx/>
                <a:buChar char="•"/>
                <a:defRPr/>
              </a:pPr>
              <a:r>
                <a:rPr lang="en-US" sz="2000"/>
                <a:t>$1 off 1 jar to motivate a “never buyer” to try the brand</a:t>
              </a:r>
            </a:p>
          </p:txBody>
        </p:sp>
        <p:sp>
          <p:nvSpPr>
            <p:cNvPr id="22547" name="AutoShape 4"/>
            <p:cNvSpPr>
              <a:spLocks noChangeArrowheads="1"/>
            </p:cNvSpPr>
            <p:nvPr/>
          </p:nvSpPr>
          <p:spPr bwMode="auto">
            <a:xfrm>
              <a:off x="1440" y="2089"/>
              <a:ext cx="528" cy="263"/>
            </a:xfrm>
            <a:prstGeom prst="rightArrow">
              <a:avLst>
                <a:gd name="adj1" fmla="val 50000"/>
                <a:gd name="adj2" fmla="val 50190"/>
              </a:avLst>
            </a:prstGeom>
            <a:solidFill>
              <a:srgbClr val="CC3300"/>
            </a:solidFill>
            <a:ln w="38100">
              <a:solidFill>
                <a:srgbClr val="630C21"/>
              </a:solidFill>
              <a:miter lim="800000"/>
              <a:headEnd/>
              <a:tailEnd/>
            </a:ln>
          </p:spPr>
          <p:txBody>
            <a:bodyPr wrap="none" anchor="ctr"/>
            <a:lstStyle/>
            <a:p>
              <a:endParaRPr lang="en-US"/>
            </a:p>
          </p:txBody>
        </p:sp>
      </p:grpSp>
      <p:grpSp>
        <p:nvGrpSpPr>
          <p:cNvPr id="3" name="Group 5"/>
          <p:cNvGrpSpPr>
            <a:grpSpLocks/>
          </p:cNvGrpSpPr>
          <p:nvPr/>
        </p:nvGrpSpPr>
        <p:grpSpPr bwMode="auto">
          <a:xfrm>
            <a:off x="2286000" y="1371600"/>
            <a:ext cx="6477000" cy="533400"/>
            <a:chOff x="1440" y="864"/>
            <a:chExt cx="4080" cy="336"/>
          </a:xfrm>
        </p:grpSpPr>
        <p:sp>
          <p:nvSpPr>
            <p:cNvPr id="98310" name="AutoShape 6"/>
            <p:cNvSpPr>
              <a:spLocks noChangeArrowheads="1"/>
            </p:cNvSpPr>
            <p:nvPr/>
          </p:nvSpPr>
          <p:spPr bwMode="auto">
            <a:xfrm>
              <a:off x="2016" y="864"/>
              <a:ext cx="3504" cy="336"/>
            </a:xfrm>
            <a:prstGeom prst="roundRect">
              <a:avLst>
                <a:gd name="adj" fmla="val 29375"/>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nSpc>
                  <a:spcPct val="100000"/>
                </a:lnSpc>
                <a:defRPr/>
              </a:pPr>
              <a:r>
                <a:rPr lang="en-US" sz="2000"/>
                <a:t>Personalize consumer sales promo offers</a:t>
              </a:r>
            </a:p>
          </p:txBody>
        </p:sp>
        <p:sp>
          <p:nvSpPr>
            <p:cNvPr id="22545" name="AutoShape 7"/>
            <p:cNvSpPr>
              <a:spLocks noChangeArrowheads="1"/>
            </p:cNvSpPr>
            <p:nvPr/>
          </p:nvSpPr>
          <p:spPr bwMode="auto">
            <a:xfrm>
              <a:off x="1440" y="896"/>
              <a:ext cx="528" cy="263"/>
            </a:xfrm>
            <a:prstGeom prst="rightArrow">
              <a:avLst>
                <a:gd name="adj1" fmla="val 50000"/>
                <a:gd name="adj2" fmla="val 50190"/>
              </a:avLst>
            </a:prstGeom>
            <a:solidFill>
              <a:srgbClr val="CC3300"/>
            </a:solidFill>
            <a:ln w="38100">
              <a:solidFill>
                <a:srgbClr val="630C21"/>
              </a:solidFill>
              <a:miter lim="800000"/>
              <a:headEnd/>
              <a:tailEnd/>
            </a:ln>
          </p:spPr>
          <p:txBody>
            <a:bodyPr wrap="none" anchor="ctr"/>
            <a:lstStyle/>
            <a:p>
              <a:endParaRPr lang="en-US"/>
            </a:p>
          </p:txBody>
        </p:sp>
      </p:grpSp>
      <p:grpSp>
        <p:nvGrpSpPr>
          <p:cNvPr id="4" name="Group 8"/>
          <p:cNvGrpSpPr>
            <a:grpSpLocks/>
          </p:cNvGrpSpPr>
          <p:nvPr/>
        </p:nvGrpSpPr>
        <p:grpSpPr bwMode="auto">
          <a:xfrm>
            <a:off x="2286000" y="5562600"/>
            <a:ext cx="6477000" cy="838200"/>
            <a:chOff x="1440" y="3504"/>
            <a:chExt cx="4080" cy="528"/>
          </a:xfrm>
        </p:grpSpPr>
        <p:sp>
          <p:nvSpPr>
            <p:cNvPr id="22542" name="AutoShape 9"/>
            <p:cNvSpPr>
              <a:spLocks noChangeArrowheads="1"/>
            </p:cNvSpPr>
            <p:nvPr/>
          </p:nvSpPr>
          <p:spPr bwMode="auto">
            <a:xfrm>
              <a:off x="1440" y="3607"/>
              <a:ext cx="528" cy="263"/>
            </a:xfrm>
            <a:prstGeom prst="rightArrow">
              <a:avLst>
                <a:gd name="adj1" fmla="val 50000"/>
                <a:gd name="adj2" fmla="val 50190"/>
              </a:avLst>
            </a:prstGeom>
            <a:solidFill>
              <a:srgbClr val="CC3300"/>
            </a:solidFill>
            <a:ln w="38100">
              <a:solidFill>
                <a:srgbClr val="630C21"/>
              </a:solidFill>
              <a:miter lim="800000"/>
              <a:headEnd/>
              <a:tailEnd/>
            </a:ln>
          </p:spPr>
          <p:txBody>
            <a:bodyPr rIns="0" anchor="ctr"/>
            <a:lstStyle/>
            <a:p>
              <a:endParaRPr lang="en-US"/>
            </a:p>
          </p:txBody>
        </p:sp>
        <p:sp>
          <p:nvSpPr>
            <p:cNvPr id="98314" name="AutoShape 10"/>
            <p:cNvSpPr>
              <a:spLocks noChangeArrowheads="1"/>
            </p:cNvSpPr>
            <p:nvPr/>
          </p:nvSpPr>
          <p:spPr bwMode="auto">
            <a:xfrm>
              <a:off x="2016" y="3504"/>
              <a:ext cx="3504" cy="528"/>
            </a:xfrm>
            <a:prstGeom prst="roundRect">
              <a:avLst>
                <a:gd name="adj" fmla="val 29486"/>
              </a:avLst>
            </a:prstGeom>
            <a:solidFill>
              <a:srgbClr val="84A2D6"/>
            </a:solidFill>
            <a:ln w="38100">
              <a:solidFill>
                <a:srgbClr val="001C52"/>
              </a:solidFill>
              <a:round/>
              <a:headEnd/>
              <a:tailEnd/>
            </a:ln>
            <a:effectLst>
              <a:outerShdw dist="71842" dir="2700000" algn="ctr" rotWithShape="0">
                <a:srgbClr val="707070"/>
              </a:outerShdw>
            </a:effectLst>
          </p:spPr>
          <p:txBody>
            <a:bodyPr rIns="0" anchor="ctr"/>
            <a:lstStyle/>
            <a:p>
              <a:pPr eaLnBrk="0" hangingPunct="0">
                <a:lnSpc>
                  <a:spcPct val="100000"/>
                </a:lnSpc>
                <a:spcBef>
                  <a:spcPct val="0"/>
                </a:spcBef>
                <a:defRPr/>
              </a:pPr>
              <a:r>
                <a:rPr lang="en-US" sz="2000"/>
                <a:t>This type of service has become very common in supermarkets throughout the nation</a:t>
              </a:r>
            </a:p>
          </p:txBody>
        </p:sp>
      </p:grpSp>
      <p:sp>
        <p:nvSpPr>
          <p:cNvPr id="98315" name="AutoShape 11"/>
          <p:cNvSpPr>
            <a:spLocks noChangeArrowheads="1"/>
          </p:cNvSpPr>
          <p:nvPr/>
        </p:nvSpPr>
        <p:spPr bwMode="auto">
          <a:xfrm>
            <a:off x="-25400" y="203200"/>
            <a:ext cx="8178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2534" name="Rectangle 12"/>
          <p:cNvSpPr>
            <a:spLocks noGrp="1" noChangeArrowheads="1"/>
          </p:cNvSpPr>
          <p:nvPr>
            <p:ph type="title"/>
          </p:nvPr>
        </p:nvSpPr>
        <p:spPr>
          <a:xfrm>
            <a:off x="228600" y="239713"/>
            <a:ext cx="7772400" cy="635000"/>
          </a:xfrm>
        </p:spPr>
        <p:txBody>
          <a:bodyPr/>
          <a:lstStyle/>
          <a:p>
            <a:r>
              <a:rPr lang="en-US" sz="3200" b="1" dirty="0" smtClean="0"/>
              <a:t>Promotion In Action: </a:t>
            </a:r>
            <a:r>
              <a:rPr lang="en-US" sz="3200" dirty="0" smtClean="0"/>
              <a:t>Catalina Coupons  </a:t>
            </a:r>
          </a:p>
        </p:txBody>
      </p:sp>
      <p:grpSp>
        <p:nvGrpSpPr>
          <p:cNvPr id="5" name="Group 13"/>
          <p:cNvGrpSpPr>
            <a:grpSpLocks/>
          </p:cNvGrpSpPr>
          <p:nvPr/>
        </p:nvGrpSpPr>
        <p:grpSpPr bwMode="auto">
          <a:xfrm>
            <a:off x="457200" y="1295400"/>
            <a:ext cx="2133600" cy="5105400"/>
            <a:chOff x="288" y="816"/>
            <a:chExt cx="1344" cy="3216"/>
          </a:xfrm>
        </p:grpSpPr>
        <p:sp>
          <p:nvSpPr>
            <p:cNvPr id="98318" name="AutoShape 14"/>
            <p:cNvSpPr>
              <a:spLocks noChangeArrowheads="1"/>
            </p:cNvSpPr>
            <p:nvPr/>
          </p:nvSpPr>
          <p:spPr bwMode="auto">
            <a:xfrm>
              <a:off x="288" y="816"/>
              <a:ext cx="1344" cy="3216"/>
            </a:xfrm>
            <a:prstGeom prst="roundRect">
              <a:avLst>
                <a:gd name="adj" fmla="val 6417"/>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gn="ctr">
                <a:lnSpc>
                  <a:spcPct val="100000"/>
                </a:lnSpc>
                <a:defRPr/>
              </a:pPr>
              <a:endParaRPr lang="en-US" sz="2400"/>
            </a:p>
          </p:txBody>
        </p:sp>
        <p:sp>
          <p:nvSpPr>
            <p:cNvPr id="98319" name="Text Box 15"/>
            <p:cNvSpPr txBox="1">
              <a:spLocks noChangeArrowheads="1"/>
            </p:cNvSpPr>
            <p:nvPr/>
          </p:nvSpPr>
          <p:spPr bwMode="auto">
            <a:xfrm>
              <a:off x="324" y="848"/>
              <a:ext cx="1275" cy="330"/>
            </a:xfrm>
            <a:prstGeom prst="rect">
              <a:avLst/>
            </a:prstGeom>
            <a:noFill/>
            <a:ln w="38100">
              <a:noFill/>
              <a:miter lim="800000"/>
              <a:headEnd/>
              <a:tailEnd/>
            </a:ln>
            <a:effectLst/>
          </p:spPr>
          <p:txBody>
            <a:bodyPr wrap="none">
              <a:spAutoFit/>
            </a:bodyPr>
            <a:lstStyle/>
            <a:p>
              <a:pPr algn="r">
                <a:lnSpc>
                  <a:spcPct val="100000"/>
                </a:lnSpc>
                <a:spcBef>
                  <a:spcPct val="0"/>
                </a:spcBef>
                <a:defRPr/>
              </a:pPr>
              <a:r>
                <a:rPr lang="en-US" sz="2800" b="1" dirty="0">
                  <a:solidFill>
                    <a:srgbClr val="630C21"/>
                  </a:solidFill>
                  <a:effectLst>
                    <a:outerShdw blurRad="38100" dist="38100" dir="2700000" algn="tl">
                      <a:srgbClr val="C0C0C0"/>
                    </a:outerShdw>
                  </a:effectLst>
                </a:rPr>
                <a:t>Challenge:</a:t>
              </a:r>
            </a:p>
          </p:txBody>
        </p:sp>
        <p:sp>
          <p:nvSpPr>
            <p:cNvPr id="98320" name="Text Box 16"/>
            <p:cNvSpPr txBox="1">
              <a:spLocks noChangeArrowheads="1"/>
            </p:cNvSpPr>
            <p:nvPr/>
          </p:nvSpPr>
          <p:spPr bwMode="auto">
            <a:xfrm>
              <a:off x="589" y="2010"/>
              <a:ext cx="1010" cy="330"/>
            </a:xfrm>
            <a:prstGeom prst="rect">
              <a:avLst/>
            </a:prstGeom>
            <a:noFill/>
            <a:ln w="38100">
              <a:noFill/>
              <a:miter lim="800000"/>
              <a:headEnd/>
              <a:tailEnd/>
            </a:ln>
            <a:effectLst/>
          </p:spPr>
          <p:txBody>
            <a:bodyPr wrap="none">
              <a:spAutoFit/>
            </a:bodyPr>
            <a:lstStyle/>
            <a:p>
              <a:pPr algn="r">
                <a:defRPr/>
              </a:pPr>
              <a:r>
                <a:rPr lang="en-US" sz="2800" b="1" dirty="0">
                  <a:solidFill>
                    <a:srgbClr val="630C21"/>
                  </a:solidFill>
                  <a:effectLst>
                    <a:outerShdw blurRad="38100" dist="38100" dir="2700000" algn="tl">
                      <a:srgbClr val="C0C0C0"/>
                    </a:outerShdw>
                  </a:effectLst>
                </a:rPr>
                <a:t>Answer:</a:t>
              </a:r>
            </a:p>
          </p:txBody>
        </p:sp>
        <p:sp>
          <p:nvSpPr>
            <p:cNvPr id="98321" name="Text Box 17"/>
            <p:cNvSpPr txBox="1">
              <a:spLocks noChangeArrowheads="1"/>
            </p:cNvSpPr>
            <p:nvPr/>
          </p:nvSpPr>
          <p:spPr bwMode="auto">
            <a:xfrm>
              <a:off x="588" y="3552"/>
              <a:ext cx="1011" cy="330"/>
            </a:xfrm>
            <a:prstGeom prst="rect">
              <a:avLst/>
            </a:prstGeom>
            <a:noFill/>
            <a:ln w="38100">
              <a:noFill/>
              <a:miter lim="800000"/>
              <a:headEnd/>
              <a:tailEnd/>
            </a:ln>
            <a:effectLst/>
          </p:spPr>
          <p:txBody>
            <a:bodyPr wrap="none">
              <a:spAutoFit/>
            </a:bodyPr>
            <a:lstStyle/>
            <a:p>
              <a:pPr algn="r">
                <a:lnSpc>
                  <a:spcPct val="100000"/>
                </a:lnSpc>
                <a:spcBef>
                  <a:spcPct val="0"/>
                </a:spcBef>
                <a:defRPr/>
              </a:pPr>
              <a:r>
                <a:rPr lang="en-US" sz="2800" b="1" dirty="0">
                  <a:solidFill>
                    <a:srgbClr val="630C21"/>
                  </a:solidFill>
                  <a:effectLst>
                    <a:outerShdw blurRad="38100" dist="38100" dir="2700000" algn="tl">
                      <a:srgbClr val="C0C0C0"/>
                    </a:outerShdw>
                  </a:effectLst>
                </a:rPr>
                <a:t>Results:</a:t>
              </a:r>
            </a:p>
          </p:txBody>
        </p:sp>
      </p:grpSp>
      <p:sp>
        <p:nvSpPr>
          <p:cNvPr id="98322" name="AutoShape 18"/>
          <p:cNvSpPr>
            <a:spLocks noChangeArrowheads="1"/>
          </p:cNvSpPr>
          <p:nvPr/>
        </p:nvSpPr>
        <p:spPr bwMode="auto">
          <a:xfrm>
            <a:off x="3200400" y="2209800"/>
            <a:ext cx="5562600" cy="3048000"/>
          </a:xfrm>
          <a:prstGeom prst="roundRect">
            <a:avLst>
              <a:gd name="adj" fmla="val 8333"/>
            </a:avLst>
          </a:prstGeom>
          <a:solidFill>
            <a:srgbClr val="84A2D6"/>
          </a:solidFill>
          <a:ln w="38100">
            <a:solidFill>
              <a:srgbClr val="84A2D6"/>
            </a:solidFill>
            <a:round/>
            <a:headEnd/>
            <a:tailEnd/>
          </a:ln>
          <a:effectLst>
            <a:outerShdw dist="71842" dir="2700000" algn="ctr" rotWithShape="0">
              <a:srgbClr val="707070"/>
            </a:outerShdw>
          </a:effectLst>
        </p:spPr>
        <p:txBody>
          <a:bodyPr anchor="ctr"/>
          <a:lstStyle/>
          <a:p>
            <a:pPr>
              <a:lnSpc>
                <a:spcPct val="100000"/>
              </a:lnSpc>
              <a:defRPr/>
            </a:pPr>
            <a:r>
              <a:rPr lang="en-US" sz="2000" dirty="0"/>
              <a:t>Sophisticated product by Catalina that checks a consumer’s buying history and prints out personalized coupons at the check-out for:</a:t>
            </a:r>
          </a:p>
          <a:p>
            <a:pPr marL="280988" lvl="1" indent="-160338">
              <a:lnSpc>
                <a:spcPct val="100000"/>
              </a:lnSpc>
              <a:buFontTx/>
              <a:buChar char="•"/>
              <a:defRPr/>
            </a:pPr>
            <a:r>
              <a:rPr lang="en-US" sz="2000" dirty="0"/>
              <a:t>$1 off 3 jars to reward a “loyal customer”</a:t>
            </a:r>
          </a:p>
          <a:p>
            <a:pPr marL="280988" lvl="1" indent="-160338">
              <a:lnSpc>
                <a:spcPct val="100000"/>
              </a:lnSpc>
              <a:buFontTx/>
              <a:buChar char="•"/>
              <a:defRPr/>
            </a:pPr>
            <a:r>
              <a:rPr lang="en-US" sz="2000" dirty="0"/>
              <a:t>50</a:t>
            </a:r>
            <a:r>
              <a:rPr lang="en-US" sz="2000" dirty="0">
                <a:cs typeface="Arial" charset="0"/>
              </a:rPr>
              <a:t>¢</a:t>
            </a:r>
            <a:r>
              <a:rPr lang="en-US" sz="2000" dirty="0"/>
              <a:t> off 1 jar to convert a “switcher” from another brand</a:t>
            </a:r>
          </a:p>
          <a:p>
            <a:pPr marL="280988" lvl="1" indent="-160338">
              <a:lnSpc>
                <a:spcPct val="100000"/>
              </a:lnSpc>
              <a:buFontTx/>
              <a:buChar char="•"/>
              <a:defRPr/>
            </a:pPr>
            <a:r>
              <a:rPr lang="en-US" sz="2000" dirty="0"/>
              <a:t>$1 off 1 jar to motivate a “never buyer” to try the brand</a:t>
            </a:r>
          </a:p>
        </p:txBody>
      </p:sp>
      <p:sp>
        <p:nvSpPr>
          <p:cNvPr id="98323" name="AutoShape 19"/>
          <p:cNvSpPr>
            <a:spLocks noChangeArrowheads="1"/>
          </p:cNvSpPr>
          <p:nvPr/>
        </p:nvSpPr>
        <p:spPr bwMode="auto">
          <a:xfrm>
            <a:off x="3200400" y="1371600"/>
            <a:ext cx="5562600" cy="533400"/>
          </a:xfrm>
          <a:prstGeom prst="roundRect">
            <a:avLst>
              <a:gd name="adj" fmla="val 29375"/>
            </a:avLst>
          </a:prstGeom>
          <a:solidFill>
            <a:srgbClr val="84A2D6"/>
          </a:solidFill>
          <a:ln w="38100">
            <a:solidFill>
              <a:srgbClr val="84A2D6"/>
            </a:solidFill>
            <a:round/>
            <a:headEnd/>
            <a:tailEnd/>
          </a:ln>
          <a:effectLst>
            <a:outerShdw dist="71842" dir="2700000" algn="ctr" rotWithShape="0">
              <a:srgbClr val="707070"/>
            </a:outerShdw>
          </a:effectLst>
        </p:spPr>
        <p:txBody>
          <a:bodyPr anchor="ctr"/>
          <a:lstStyle/>
          <a:p>
            <a:pPr>
              <a:lnSpc>
                <a:spcPct val="100000"/>
              </a:lnSpc>
              <a:defRPr/>
            </a:pPr>
            <a:r>
              <a:rPr lang="en-US" sz="2000" dirty="0"/>
              <a:t>Personalize consumer sales promo offers</a:t>
            </a: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98323"/>
                                        </p:tgtEl>
                                        <p:attrNameLst>
                                          <p:attrName>style.visibility</p:attrName>
                                        </p:attrNameLst>
                                      </p:cBhvr>
                                      <p:to>
                                        <p:strVal val="visible"/>
                                      </p:to>
                                    </p:se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98322"/>
                                        </p:tgtEl>
                                        <p:attrNameLst>
                                          <p:attrName>style.visibility</p:attrName>
                                        </p:attrNameLst>
                                      </p:cBhvr>
                                      <p:to>
                                        <p:strVal val="visible"/>
                                      </p:to>
                                    </p:se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22" grpId="0" animBg="1" autoUpdateAnimBg="0"/>
      <p:bldP spid="98323"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0" y="0"/>
            <a:ext cx="9144000" cy="6858000"/>
          </a:xfrm>
          <a:prstGeom prst="rect">
            <a:avLst/>
          </a:prstGeom>
          <a:solidFill>
            <a:srgbClr val="FFEFD2"/>
          </a:solidFill>
          <a:ln w="28575">
            <a:solidFill>
              <a:schemeClr val="tx1"/>
            </a:solidFill>
            <a:miter lim="800000"/>
            <a:headEnd/>
            <a:tailEnd/>
          </a:ln>
        </p:spPr>
        <p:txBody>
          <a:bodyPr wrap="none" anchor="ctr"/>
          <a:lstStyle/>
          <a:p>
            <a:endParaRPr lang="en-US"/>
          </a:p>
        </p:txBody>
      </p:sp>
      <p:pic>
        <p:nvPicPr>
          <p:cNvPr id="28675" name="Picture 3" descr="brain_bkgrd"/>
          <p:cNvPicPr>
            <a:picLocks noChangeAspect="1" noChangeArrowheads="1"/>
          </p:cNvPicPr>
          <p:nvPr/>
        </p:nvPicPr>
        <p:blipFill>
          <a:blip r:embed="rId2"/>
          <a:srcRect/>
          <a:stretch>
            <a:fillRect/>
          </a:stretch>
        </p:blipFill>
        <p:spPr bwMode="auto">
          <a:xfrm>
            <a:off x="533400" y="50800"/>
            <a:ext cx="8077200" cy="6781800"/>
          </a:xfrm>
          <a:prstGeom prst="rect">
            <a:avLst/>
          </a:prstGeom>
          <a:noFill/>
          <a:ln w="9525">
            <a:noFill/>
            <a:miter lim="800000"/>
            <a:headEnd/>
            <a:tailEnd/>
          </a:ln>
        </p:spPr>
      </p:pic>
      <p:sp>
        <p:nvSpPr>
          <p:cNvPr id="104452" name="AutoShape 4"/>
          <p:cNvSpPr>
            <a:spLocks noChangeArrowheads="1"/>
          </p:cNvSpPr>
          <p:nvPr/>
        </p:nvSpPr>
        <p:spPr bwMode="auto">
          <a:xfrm>
            <a:off x="50800" y="203200"/>
            <a:ext cx="35306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8677" name="Rectangle 5"/>
          <p:cNvSpPr>
            <a:spLocks noGrp="1" noChangeArrowheads="1"/>
          </p:cNvSpPr>
          <p:nvPr>
            <p:ph type="title"/>
          </p:nvPr>
        </p:nvSpPr>
        <p:spPr>
          <a:xfrm>
            <a:off x="228600" y="239713"/>
            <a:ext cx="3352800" cy="635000"/>
          </a:xfrm>
        </p:spPr>
        <p:txBody>
          <a:bodyPr/>
          <a:lstStyle/>
          <a:p>
            <a:pPr eaLnBrk="1" hangingPunct="1"/>
            <a:r>
              <a:rPr lang="en-US" sz="3200" dirty="0" smtClean="0"/>
              <a:t>Think About It</a:t>
            </a:r>
          </a:p>
        </p:txBody>
      </p:sp>
      <p:sp>
        <p:nvSpPr>
          <p:cNvPr id="104454" name="AutoShape 6"/>
          <p:cNvSpPr>
            <a:spLocks noChangeArrowheads="1"/>
          </p:cNvSpPr>
          <p:nvPr/>
        </p:nvSpPr>
        <p:spPr bwMode="auto">
          <a:xfrm>
            <a:off x="990600" y="1616075"/>
            <a:ext cx="7391400" cy="4784725"/>
          </a:xfrm>
          <a:prstGeom prst="roundRect">
            <a:avLst>
              <a:gd name="adj" fmla="val 6106"/>
            </a:avLst>
          </a:prstGeom>
          <a:solidFill>
            <a:schemeClr val="bg1"/>
          </a:solidFill>
          <a:ln w="38100">
            <a:solidFill>
              <a:srgbClr val="FFB610"/>
            </a:solidFill>
            <a:round/>
            <a:headEnd/>
            <a:tailEnd/>
          </a:ln>
          <a:effectLst>
            <a:outerShdw dist="71842" dir="2700000" algn="ctr" rotWithShape="0">
              <a:srgbClr val="707070"/>
            </a:outerShdw>
          </a:effectLst>
        </p:spPr>
        <p:txBody>
          <a:bodyPr anchor="ctr"/>
          <a:lstStyle/>
          <a:p>
            <a:pPr marL="174625" indent="-174625" algn="ctr">
              <a:defRPr/>
            </a:pPr>
            <a:r>
              <a:rPr lang="en-US" sz="2800" b="1" dirty="0">
                <a:solidFill>
                  <a:srgbClr val="A50021"/>
                </a:solidFill>
                <a:cs typeface="Arial" charset="0"/>
              </a:rPr>
              <a:t>Fly to NYC for $149*</a:t>
            </a:r>
          </a:p>
          <a:p>
            <a:pPr marL="174625" indent="-174625" algn="ctr">
              <a:defRPr/>
            </a:pPr>
            <a:r>
              <a:rPr lang="en-US" sz="2400" dirty="0">
                <a:solidFill>
                  <a:srgbClr val="A50021"/>
                </a:solidFill>
                <a:cs typeface="Arial" charset="0"/>
              </a:rPr>
              <a:t>*one-way based on a round-trip purchase</a:t>
            </a:r>
          </a:p>
          <a:p>
            <a:pPr marL="174625" indent="-174625" algn="ctr">
              <a:defRPr/>
            </a:pPr>
            <a:r>
              <a:rPr lang="en-US" sz="2800" b="1" dirty="0">
                <a:solidFill>
                  <a:srgbClr val="A50021"/>
                </a:solidFill>
                <a:cs typeface="Arial" charset="0"/>
              </a:rPr>
              <a:t>½ price sale*</a:t>
            </a:r>
          </a:p>
          <a:p>
            <a:pPr marL="174625" indent="-174625" algn="ctr">
              <a:defRPr/>
            </a:pPr>
            <a:r>
              <a:rPr lang="en-US" sz="2400" dirty="0">
                <a:solidFill>
                  <a:srgbClr val="A50021"/>
                </a:solidFill>
                <a:cs typeface="Arial" charset="0"/>
              </a:rPr>
              <a:t>*buy one at full price and get ½ off a second of equal or lesser value</a:t>
            </a:r>
          </a:p>
          <a:p>
            <a:pPr marL="174625" indent="-174625" algn="ctr">
              <a:defRPr/>
            </a:pPr>
            <a:r>
              <a:rPr lang="en-US" sz="2800" b="1" dirty="0">
                <a:solidFill>
                  <a:srgbClr val="A50021"/>
                </a:solidFill>
                <a:cs typeface="Arial" charset="0"/>
              </a:rPr>
              <a:t>Save up to 70%*</a:t>
            </a:r>
          </a:p>
          <a:p>
            <a:pPr marL="174625" indent="-174625" algn="ctr">
              <a:defRPr/>
            </a:pPr>
            <a:r>
              <a:rPr lang="en-US" sz="2400" dirty="0">
                <a:solidFill>
                  <a:srgbClr val="A50021"/>
                </a:solidFill>
                <a:cs typeface="Arial" charset="0"/>
              </a:rPr>
              <a:t>*a few racks are on sale for 70% off; other sale items are 20-30% off</a:t>
            </a:r>
          </a:p>
          <a:p>
            <a:pPr marL="174625" indent="-174625">
              <a:defRPr/>
            </a:pPr>
            <a:endParaRPr lang="en-US" sz="2400" dirty="0">
              <a:cs typeface="Arial" charset="0"/>
            </a:endParaRPr>
          </a:p>
          <a:p>
            <a:pPr marL="684213" lvl="1" indent="-173038">
              <a:buFontTx/>
              <a:buChar char="•"/>
              <a:defRPr/>
            </a:pPr>
            <a:r>
              <a:rPr lang="en-US" sz="2400" dirty="0">
                <a:cs typeface="Arial" charset="0"/>
              </a:rPr>
              <a:t>Are these offers ethical?</a:t>
            </a:r>
          </a:p>
          <a:p>
            <a:pPr marL="684213" lvl="1" indent="-173038">
              <a:buFontTx/>
              <a:buChar char="•"/>
              <a:defRPr/>
            </a:pPr>
            <a:r>
              <a:rPr lang="en-US" sz="2400" dirty="0">
                <a:cs typeface="Arial" charset="0"/>
              </a:rPr>
              <a:t>What do you think about firms that use them?</a:t>
            </a:r>
          </a:p>
        </p:txBody>
      </p:sp>
      <p:pic>
        <p:nvPicPr>
          <p:cNvPr id="28679" name="Picture 7" descr="brain"/>
          <p:cNvPicPr>
            <a:picLocks noChangeAspect="1" noChangeArrowheads="1"/>
          </p:cNvPicPr>
          <p:nvPr/>
        </p:nvPicPr>
        <p:blipFill>
          <a:blip r:embed="rId3"/>
          <a:srcRect/>
          <a:stretch>
            <a:fillRect/>
          </a:stretch>
        </p:blipFill>
        <p:spPr bwMode="auto">
          <a:xfrm>
            <a:off x="566738" y="1143000"/>
            <a:ext cx="1262062" cy="1295400"/>
          </a:xfrm>
          <a:prstGeom prst="rect">
            <a:avLst/>
          </a:prstGeom>
          <a:noFill/>
          <a:ln w="9525">
            <a:noFill/>
            <a:miter lim="800000"/>
            <a:headEnd/>
            <a:tailEnd/>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4454"/>
                                        </p:tgtEl>
                                        <p:attrNameLst>
                                          <p:attrName>style.visibility</p:attrName>
                                        </p:attrNameLst>
                                      </p:cBhvr>
                                      <p:to>
                                        <p:strVal val="visible"/>
                                      </p:to>
                                    </p:set>
                                    <p:animEffect transition="in" filter="wipe(left)">
                                      <p:cBhvr>
                                        <p:cTn id="7" dur="500"/>
                                        <p:tgtEl>
                                          <p:spTgt spid="1044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4"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AutoShape 2"/>
          <p:cNvSpPr>
            <a:spLocks noChangeArrowheads="1"/>
          </p:cNvSpPr>
          <p:nvPr/>
        </p:nvSpPr>
        <p:spPr bwMode="auto">
          <a:xfrm>
            <a:off x="50800" y="203200"/>
            <a:ext cx="66548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29699" name="Rectangle 3"/>
          <p:cNvSpPr>
            <a:spLocks noGrp="1" noChangeArrowheads="1"/>
          </p:cNvSpPr>
          <p:nvPr>
            <p:ph type="title"/>
          </p:nvPr>
        </p:nvSpPr>
        <p:spPr>
          <a:xfrm>
            <a:off x="228600" y="239713"/>
            <a:ext cx="6096000" cy="635000"/>
          </a:xfrm>
        </p:spPr>
        <p:txBody>
          <a:bodyPr/>
          <a:lstStyle/>
          <a:p>
            <a:pPr eaLnBrk="1" hangingPunct="1"/>
            <a:r>
              <a:rPr lang="en-US" sz="3200" dirty="0" smtClean="0"/>
              <a:t>Consumer Promotion Strategies </a:t>
            </a:r>
          </a:p>
        </p:txBody>
      </p:sp>
      <p:grpSp>
        <p:nvGrpSpPr>
          <p:cNvPr id="2" name="Group 4"/>
          <p:cNvGrpSpPr>
            <a:grpSpLocks/>
          </p:cNvGrpSpPr>
          <p:nvPr/>
        </p:nvGrpSpPr>
        <p:grpSpPr bwMode="auto">
          <a:xfrm>
            <a:off x="381000" y="1905000"/>
            <a:ext cx="8305800" cy="3429000"/>
            <a:chOff x="240" y="1200"/>
            <a:chExt cx="5232" cy="2160"/>
          </a:xfrm>
        </p:grpSpPr>
        <p:sp>
          <p:nvSpPr>
            <p:cNvPr id="29701" name="AutoShape 5"/>
            <p:cNvSpPr>
              <a:spLocks noChangeArrowheads="1"/>
            </p:cNvSpPr>
            <p:nvPr/>
          </p:nvSpPr>
          <p:spPr bwMode="auto">
            <a:xfrm>
              <a:off x="1632" y="1400"/>
              <a:ext cx="528" cy="263"/>
            </a:xfrm>
            <a:prstGeom prst="rightArrow">
              <a:avLst>
                <a:gd name="adj1" fmla="val 50000"/>
                <a:gd name="adj2" fmla="val 50190"/>
              </a:avLst>
            </a:prstGeom>
            <a:solidFill>
              <a:srgbClr val="CC3300"/>
            </a:solidFill>
            <a:ln w="38100">
              <a:solidFill>
                <a:srgbClr val="630C21"/>
              </a:solidFill>
              <a:miter lim="800000"/>
              <a:headEnd/>
              <a:tailEnd/>
            </a:ln>
          </p:spPr>
          <p:txBody>
            <a:bodyPr wrap="none" anchor="ctr"/>
            <a:lstStyle/>
            <a:p>
              <a:endParaRPr lang="en-US"/>
            </a:p>
          </p:txBody>
        </p:sp>
        <p:sp>
          <p:nvSpPr>
            <p:cNvPr id="105478" name="AutoShape 6"/>
            <p:cNvSpPr>
              <a:spLocks noChangeArrowheads="1"/>
            </p:cNvSpPr>
            <p:nvPr/>
          </p:nvSpPr>
          <p:spPr bwMode="auto">
            <a:xfrm>
              <a:off x="240" y="1200"/>
              <a:ext cx="1584" cy="624"/>
            </a:xfrm>
            <a:prstGeom prst="roundRect">
              <a:avLst>
                <a:gd name="adj" fmla="val 24838"/>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gn="ctr">
                <a:lnSpc>
                  <a:spcPct val="85000"/>
                </a:lnSpc>
                <a:defRPr/>
              </a:pPr>
              <a:r>
                <a:rPr lang="en-US" sz="2800" b="1" dirty="0"/>
                <a:t>Partnership Strategies</a:t>
              </a:r>
            </a:p>
          </p:txBody>
        </p:sp>
        <p:sp>
          <p:nvSpPr>
            <p:cNvPr id="105479" name="AutoShape 7"/>
            <p:cNvSpPr>
              <a:spLocks noChangeArrowheads="1"/>
            </p:cNvSpPr>
            <p:nvPr/>
          </p:nvSpPr>
          <p:spPr bwMode="auto">
            <a:xfrm>
              <a:off x="2208" y="1200"/>
              <a:ext cx="3264" cy="2160"/>
            </a:xfrm>
            <a:prstGeom prst="roundRect">
              <a:avLst>
                <a:gd name="adj" fmla="val 8241"/>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100000"/>
                </a:lnSpc>
                <a:defRPr/>
              </a:pPr>
              <a:r>
                <a:rPr lang="en-US" sz="2400" dirty="0"/>
                <a:t>Cross promotion:</a:t>
              </a:r>
            </a:p>
            <a:p>
              <a:pPr lvl="1" indent="-228600">
                <a:lnSpc>
                  <a:spcPct val="100000"/>
                </a:lnSpc>
                <a:buFontTx/>
                <a:buChar char="•"/>
                <a:defRPr/>
              </a:pPr>
              <a:r>
                <a:rPr lang="en-US" sz="2400" i="1" dirty="0"/>
                <a:t>Two or more products are promoted together, such as cheese and crackers</a:t>
              </a:r>
            </a:p>
            <a:p>
              <a:pPr lvl="1" indent="-228600">
                <a:lnSpc>
                  <a:spcPct val="100000"/>
                </a:lnSpc>
                <a:buFontTx/>
                <a:buChar char="•"/>
                <a:defRPr/>
              </a:pPr>
              <a:r>
                <a:rPr lang="en-US" sz="2400" dirty="0"/>
                <a:t>Brands team up to boost their image power </a:t>
              </a:r>
            </a:p>
            <a:p>
              <a:pPr lvl="1" indent="-228600">
                <a:lnSpc>
                  <a:spcPct val="100000"/>
                </a:lnSpc>
                <a:buFontTx/>
                <a:buChar char="•"/>
                <a:defRPr/>
              </a:pPr>
              <a:r>
                <a:rPr lang="en-US" sz="2400" dirty="0"/>
                <a:t>They also share in costs</a:t>
              </a:r>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1527175" cy="6858000"/>
          </a:xfrm>
          <a:prstGeom prst="rect">
            <a:avLst/>
          </a:prstGeom>
          <a:solidFill>
            <a:srgbClr val="001C52"/>
          </a:solidFill>
          <a:ln w="38100">
            <a:noFill/>
            <a:miter lim="800000"/>
            <a:headEnd/>
            <a:tailEnd/>
          </a:ln>
        </p:spPr>
        <p:txBody>
          <a:bodyPr wrap="none" anchor="ctr"/>
          <a:lstStyle/>
          <a:p>
            <a:endParaRPr lang="en-US"/>
          </a:p>
        </p:txBody>
      </p:sp>
      <p:sp>
        <p:nvSpPr>
          <p:cNvPr id="106499" name="AutoShape 3"/>
          <p:cNvSpPr>
            <a:spLocks noChangeArrowheads="1"/>
          </p:cNvSpPr>
          <p:nvPr/>
        </p:nvSpPr>
        <p:spPr bwMode="auto">
          <a:xfrm>
            <a:off x="-101600" y="227013"/>
            <a:ext cx="8331200" cy="685800"/>
          </a:xfrm>
          <a:prstGeom prst="roundRect">
            <a:avLst>
              <a:gd name="adj" fmla="val 30625"/>
            </a:avLst>
          </a:prstGeom>
          <a:solidFill>
            <a:schemeClr val="bg1"/>
          </a:solidFill>
          <a:ln w="38100">
            <a:solidFill>
              <a:srgbClr val="84A2D6"/>
            </a:solidFill>
            <a:round/>
            <a:headEnd/>
            <a:tailEnd/>
          </a:ln>
          <a:effectLst>
            <a:outerShdw dist="71842" dir="2700000" algn="ctr" rotWithShape="0">
              <a:srgbClr val="3E499A"/>
            </a:outerShdw>
          </a:effectLst>
        </p:spPr>
        <p:txBody>
          <a:bodyPr wrap="none" anchor="ctr"/>
          <a:lstStyle/>
          <a:p>
            <a:pPr>
              <a:defRPr/>
            </a:pPr>
            <a:endParaRPr lang="en-US"/>
          </a:p>
        </p:txBody>
      </p:sp>
      <p:sp>
        <p:nvSpPr>
          <p:cNvPr id="30724" name="Rectangle 4"/>
          <p:cNvSpPr>
            <a:spLocks noGrp="1" noChangeArrowheads="1"/>
          </p:cNvSpPr>
          <p:nvPr>
            <p:ph type="title"/>
          </p:nvPr>
        </p:nvSpPr>
        <p:spPr>
          <a:xfrm>
            <a:off x="227013" y="241300"/>
            <a:ext cx="7621587" cy="635000"/>
          </a:xfrm>
        </p:spPr>
        <p:txBody>
          <a:bodyPr>
            <a:normAutofit fontScale="90000"/>
          </a:bodyPr>
          <a:lstStyle/>
          <a:p>
            <a:pPr eaLnBrk="1" hangingPunct="1"/>
            <a:r>
              <a:rPr lang="en-US" sz="3200" dirty="0" smtClean="0"/>
              <a:t>A CBS/Campbell’s Soup Cross Promotion</a:t>
            </a:r>
          </a:p>
        </p:txBody>
      </p:sp>
      <p:pic>
        <p:nvPicPr>
          <p:cNvPr id="106501" name="Picture 5" descr="dun37744_p1415"/>
          <p:cNvPicPr>
            <a:picLocks noChangeAspect="1" noChangeArrowheads="1"/>
          </p:cNvPicPr>
          <p:nvPr/>
        </p:nvPicPr>
        <p:blipFill>
          <a:blip r:embed="rId2"/>
          <a:srcRect/>
          <a:stretch>
            <a:fillRect/>
          </a:stretch>
        </p:blipFill>
        <p:spPr bwMode="auto">
          <a:xfrm>
            <a:off x="762000" y="1343025"/>
            <a:ext cx="7620000" cy="5086350"/>
          </a:xfrm>
          <a:prstGeom prst="rect">
            <a:avLst/>
          </a:prstGeom>
          <a:noFill/>
          <a:effectLst>
            <a:outerShdw dist="107763" dir="2700000" algn="ctr" rotWithShape="0">
              <a:srgbClr val="808080"/>
            </a:outerShdw>
          </a:effectLst>
        </p:spPr>
      </p:pic>
      <p:sp>
        <p:nvSpPr>
          <p:cNvPr id="106502" name="Rectangle 6">
            <a:hlinkClick r:id="rId3" action="ppaction://program"/>
          </p:cNvPr>
          <p:cNvSpPr>
            <a:spLocks noChangeArrowheads="1"/>
          </p:cNvSpPr>
          <p:nvPr/>
        </p:nvSpPr>
        <p:spPr bwMode="auto">
          <a:xfrm>
            <a:off x="8077200" y="5943600"/>
            <a:ext cx="533400" cy="533400"/>
          </a:xfrm>
          <a:prstGeom prst="rect">
            <a:avLst/>
          </a:prstGeom>
          <a:solidFill>
            <a:srgbClr val="990000"/>
          </a:solidFill>
          <a:ln w="38100">
            <a:solidFill>
              <a:schemeClr val="tx1"/>
            </a:solidFill>
            <a:miter lim="800000"/>
            <a:headEnd/>
            <a:tailEnd/>
          </a:ln>
          <a:effectLst>
            <a:outerShdw dist="35921" dir="2700000" algn="ctr" rotWithShape="0">
              <a:schemeClr val="tx1"/>
            </a:outerShdw>
          </a:effectLst>
        </p:spPr>
        <p:txBody>
          <a:bodyPr wrap="none" tIns="27432" anchor="ctr"/>
          <a:lstStyle/>
          <a:p>
            <a:pPr algn="ctr" eaLnBrk="0" hangingPunct="0">
              <a:lnSpc>
                <a:spcPct val="100000"/>
              </a:lnSpc>
              <a:spcBef>
                <a:spcPct val="0"/>
              </a:spcBef>
              <a:defRPr/>
            </a:pPr>
            <a:r>
              <a:rPr lang="en-US" sz="4400" b="1">
                <a:solidFill>
                  <a:srgbClr val="F8F8F8"/>
                </a:solidFill>
              </a:rPr>
              <a:t>+</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6502"/>
                                        </p:tgtEl>
                                        <p:attrNameLst>
                                          <p:attrName>style.visibility</p:attrName>
                                        </p:attrNameLst>
                                      </p:cBhvr>
                                      <p:to>
                                        <p:strVal val="visible"/>
                                      </p:to>
                                    </p:set>
                                    <p:animEffect transition="in" filter="dissolve">
                                      <p:cBhvr>
                                        <p:cTn id="7" dur="500"/>
                                        <p:tgtEl>
                                          <p:spTgt spid="106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AutoShape 2"/>
          <p:cNvSpPr>
            <a:spLocks noChangeArrowheads="1"/>
          </p:cNvSpPr>
          <p:nvPr/>
        </p:nvSpPr>
        <p:spPr bwMode="auto">
          <a:xfrm>
            <a:off x="-25400" y="203200"/>
            <a:ext cx="65786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31747" name="Rectangle 3"/>
          <p:cNvSpPr>
            <a:spLocks noGrp="1" noChangeArrowheads="1"/>
          </p:cNvSpPr>
          <p:nvPr>
            <p:ph type="title"/>
          </p:nvPr>
        </p:nvSpPr>
        <p:spPr>
          <a:xfrm>
            <a:off x="228600" y="239713"/>
            <a:ext cx="5943600" cy="635000"/>
          </a:xfrm>
        </p:spPr>
        <p:txBody>
          <a:bodyPr>
            <a:normAutofit fontScale="90000"/>
          </a:bodyPr>
          <a:lstStyle/>
          <a:p>
            <a:pPr eaLnBrk="1" hangingPunct="1"/>
            <a:r>
              <a:rPr lang="en-US" sz="3200" dirty="0" smtClean="0"/>
              <a:t>Consumer Promotion Strategies  </a:t>
            </a:r>
          </a:p>
        </p:txBody>
      </p:sp>
      <p:grpSp>
        <p:nvGrpSpPr>
          <p:cNvPr id="2" name="Group 4"/>
          <p:cNvGrpSpPr>
            <a:grpSpLocks/>
          </p:cNvGrpSpPr>
          <p:nvPr/>
        </p:nvGrpSpPr>
        <p:grpSpPr bwMode="auto">
          <a:xfrm>
            <a:off x="381000" y="1905000"/>
            <a:ext cx="8305800" cy="3429000"/>
            <a:chOff x="240" y="1200"/>
            <a:chExt cx="5232" cy="2160"/>
          </a:xfrm>
        </p:grpSpPr>
        <p:sp>
          <p:nvSpPr>
            <p:cNvPr id="31749" name="AutoShape 5"/>
            <p:cNvSpPr>
              <a:spLocks noChangeArrowheads="1"/>
            </p:cNvSpPr>
            <p:nvPr/>
          </p:nvSpPr>
          <p:spPr bwMode="auto">
            <a:xfrm>
              <a:off x="1632" y="1400"/>
              <a:ext cx="528" cy="263"/>
            </a:xfrm>
            <a:prstGeom prst="rightArrow">
              <a:avLst>
                <a:gd name="adj1" fmla="val 50000"/>
                <a:gd name="adj2" fmla="val 50190"/>
              </a:avLst>
            </a:prstGeom>
            <a:solidFill>
              <a:srgbClr val="CC3300"/>
            </a:solidFill>
            <a:ln w="38100">
              <a:solidFill>
                <a:srgbClr val="630C21"/>
              </a:solidFill>
              <a:miter lim="800000"/>
              <a:headEnd/>
              <a:tailEnd/>
            </a:ln>
          </p:spPr>
          <p:txBody>
            <a:bodyPr wrap="none" anchor="ctr"/>
            <a:lstStyle/>
            <a:p>
              <a:endParaRPr lang="en-US"/>
            </a:p>
          </p:txBody>
        </p:sp>
        <p:sp>
          <p:nvSpPr>
            <p:cNvPr id="107526" name="AutoShape 6"/>
            <p:cNvSpPr>
              <a:spLocks noChangeArrowheads="1"/>
            </p:cNvSpPr>
            <p:nvPr/>
          </p:nvSpPr>
          <p:spPr bwMode="auto">
            <a:xfrm>
              <a:off x="240" y="1200"/>
              <a:ext cx="1584" cy="624"/>
            </a:xfrm>
            <a:prstGeom prst="roundRect">
              <a:avLst>
                <a:gd name="adj" fmla="val 24838"/>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gn="ctr">
                <a:lnSpc>
                  <a:spcPct val="85000"/>
                </a:lnSpc>
                <a:defRPr/>
              </a:pPr>
              <a:r>
                <a:rPr lang="en-US" sz="2800" b="1" dirty="0"/>
                <a:t>Loyalty Strategies</a:t>
              </a:r>
            </a:p>
          </p:txBody>
        </p:sp>
        <p:sp>
          <p:nvSpPr>
            <p:cNvPr id="107527" name="AutoShape 7"/>
            <p:cNvSpPr>
              <a:spLocks noChangeArrowheads="1"/>
            </p:cNvSpPr>
            <p:nvPr/>
          </p:nvSpPr>
          <p:spPr bwMode="auto">
            <a:xfrm>
              <a:off x="2208" y="1200"/>
              <a:ext cx="3264" cy="2160"/>
            </a:xfrm>
            <a:prstGeom prst="roundRect">
              <a:avLst>
                <a:gd name="adj" fmla="val 8241"/>
              </a:avLst>
            </a:prstGeom>
            <a:solidFill>
              <a:srgbClr val="FFEFD6"/>
            </a:solidFill>
            <a:ln w="38100">
              <a:solidFill>
                <a:srgbClr val="FFB610"/>
              </a:solidFill>
              <a:round/>
              <a:headEnd/>
              <a:tailEnd/>
            </a:ln>
            <a:effectLst>
              <a:outerShdw dist="71842" dir="2700000" algn="ctr" rotWithShape="0">
                <a:srgbClr val="707070"/>
              </a:outerShdw>
            </a:effectLst>
          </p:spPr>
          <p:txBody>
            <a:bodyPr anchor="ctr"/>
            <a:lstStyle/>
            <a:p>
              <a:pPr>
                <a:lnSpc>
                  <a:spcPct val="100000"/>
                </a:lnSpc>
                <a:defRPr/>
              </a:pPr>
              <a:r>
                <a:rPr lang="en-US" sz="2400" dirty="0"/>
                <a:t>Loyalty marketing:</a:t>
              </a:r>
            </a:p>
            <a:p>
              <a:pPr lvl="1" indent="-228600">
                <a:lnSpc>
                  <a:spcPct val="100000"/>
                </a:lnSpc>
                <a:buFontTx/>
                <a:buChar char="•"/>
                <a:defRPr/>
              </a:pPr>
              <a:r>
                <a:rPr lang="en-US" sz="2400" i="1" dirty="0"/>
                <a:t>Using promotions specifically </a:t>
              </a:r>
              <a:r>
                <a:rPr lang="en-US" sz="2400" dirty="0"/>
                <a:t>designed</a:t>
              </a:r>
              <a:r>
                <a:rPr lang="en-US" sz="2400" i="1" dirty="0"/>
                <a:t> for customer retention</a:t>
              </a:r>
              <a:r>
                <a:rPr lang="en-US" sz="2400" dirty="0"/>
                <a:t> </a:t>
              </a:r>
            </a:p>
            <a:p>
              <a:pPr marL="912813" lvl="2" indent="-174625">
                <a:lnSpc>
                  <a:spcPct val="100000"/>
                </a:lnSpc>
                <a:buFontTx/>
                <a:buChar char="•"/>
                <a:defRPr/>
              </a:pPr>
              <a:r>
                <a:rPr lang="en-US" sz="2400" dirty="0"/>
                <a:t>Example: punch card offering a free coffee (“buy 10 and get the 11th one free”)</a:t>
              </a:r>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0"/>
            <a:ext cx="1527175" cy="6858000"/>
          </a:xfrm>
          <a:prstGeom prst="rect">
            <a:avLst/>
          </a:prstGeom>
          <a:solidFill>
            <a:srgbClr val="001C52"/>
          </a:solidFill>
          <a:ln w="38100">
            <a:noFill/>
            <a:miter lim="800000"/>
            <a:headEnd/>
            <a:tailEnd/>
          </a:ln>
        </p:spPr>
        <p:txBody>
          <a:bodyPr wrap="none" anchor="ctr"/>
          <a:lstStyle/>
          <a:p>
            <a:endParaRPr lang="en-US"/>
          </a:p>
        </p:txBody>
      </p:sp>
      <p:sp>
        <p:nvSpPr>
          <p:cNvPr id="108547" name="AutoShape 3"/>
          <p:cNvSpPr>
            <a:spLocks noChangeArrowheads="1"/>
          </p:cNvSpPr>
          <p:nvPr/>
        </p:nvSpPr>
        <p:spPr bwMode="auto">
          <a:xfrm>
            <a:off x="-25400" y="227013"/>
            <a:ext cx="8940800" cy="685800"/>
          </a:xfrm>
          <a:prstGeom prst="roundRect">
            <a:avLst>
              <a:gd name="adj" fmla="val 30625"/>
            </a:avLst>
          </a:prstGeom>
          <a:solidFill>
            <a:schemeClr val="bg1"/>
          </a:solidFill>
          <a:ln w="38100">
            <a:solidFill>
              <a:srgbClr val="84A2D6"/>
            </a:solidFill>
            <a:round/>
            <a:headEnd/>
            <a:tailEnd/>
          </a:ln>
          <a:effectLst>
            <a:outerShdw dist="71842" dir="2700000" algn="ctr" rotWithShape="0">
              <a:srgbClr val="3E499A"/>
            </a:outerShdw>
          </a:effectLst>
        </p:spPr>
        <p:txBody>
          <a:bodyPr wrap="none" anchor="ctr"/>
          <a:lstStyle/>
          <a:p>
            <a:pPr>
              <a:defRPr/>
            </a:pPr>
            <a:endParaRPr lang="en-US"/>
          </a:p>
        </p:txBody>
      </p:sp>
      <p:sp>
        <p:nvSpPr>
          <p:cNvPr id="32772" name="Rectangle 4"/>
          <p:cNvSpPr>
            <a:spLocks noGrp="1" noChangeArrowheads="1"/>
          </p:cNvSpPr>
          <p:nvPr>
            <p:ph type="title"/>
          </p:nvPr>
        </p:nvSpPr>
        <p:spPr>
          <a:xfrm>
            <a:off x="227013" y="241300"/>
            <a:ext cx="8383587" cy="635000"/>
          </a:xfrm>
        </p:spPr>
        <p:txBody>
          <a:bodyPr>
            <a:normAutofit fontScale="90000"/>
          </a:bodyPr>
          <a:lstStyle/>
          <a:p>
            <a:pPr eaLnBrk="1" hangingPunct="1"/>
            <a:r>
              <a:rPr lang="en-US" sz="3000" dirty="0" smtClean="0"/>
              <a:t>An Example of Marriott Hotels Loyalty Promotion</a:t>
            </a:r>
          </a:p>
        </p:txBody>
      </p:sp>
      <p:pic>
        <p:nvPicPr>
          <p:cNvPr id="108549" name="Picture 5" descr="dun37744_p1416"/>
          <p:cNvPicPr>
            <a:picLocks noChangeAspect="1" noChangeArrowheads="1"/>
          </p:cNvPicPr>
          <p:nvPr/>
        </p:nvPicPr>
        <p:blipFill>
          <a:blip r:embed="rId2"/>
          <a:srcRect/>
          <a:stretch>
            <a:fillRect/>
          </a:stretch>
        </p:blipFill>
        <p:spPr bwMode="auto">
          <a:xfrm>
            <a:off x="3962400" y="1143000"/>
            <a:ext cx="2359025" cy="5257800"/>
          </a:xfrm>
          <a:prstGeom prst="rect">
            <a:avLst/>
          </a:prstGeom>
          <a:noFill/>
          <a:effectLst>
            <a:outerShdw dist="107763" dir="2700000" algn="ctr" rotWithShape="0">
              <a:srgbClr val="808080"/>
            </a:outerShdw>
          </a:effectLst>
        </p:spPr>
      </p:pic>
      <p:sp>
        <p:nvSpPr>
          <p:cNvPr id="108550" name="Rectangle 6">
            <a:hlinkClick r:id="rId3" action="ppaction://program"/>
          </p:cNvPr>
          <p:cNvSpPr>
            <a:spLocks noChangeArrowheads="1"/>
          </p:cNvSpPr>
          <p:nvPr/>
        </p:nvSpPr>
        <p:spPr bwMode="auto">
          <a:xfrm>
            <a:off x="6096000" y="5943600"/>
            <a:ext cx="533400" cy="533400"/>
          </a:xfrm>
          <a:prstGeom prst="rect">
            <a:avLst/>
          </a:prstGeom>
          <a:solidFill>
            <a:srgbClr val="990000"/>
          </a:solidFill>
          <a:ln w="38100">
            <a:solidFill>
              <a:schemeClr val="tx1"/>
            </a:solidFill>
            <a:miter lim="800000"/>
            <a:headEnd/>
            <a:tailEnd/>
          </a:ln>
          <a:effectLst>
            <a:outerShdw dist="35921" dir="2700000" algn="ctr" rotWithShape="0">
              <a:schemeClr val="tx1"/>
            </a:outerShdw>
          </a:effectLst>
        </p:spPr>
        <p:txBody>
          <a:bodyPr wrap="none" tIns="27432" anchor="ctr"/>
          <a:lstStyle/>
          <a:p>
            <a:pPr algn="ctr" eaLnBrk="0" hangingPunct="0">
              <a:lnSpc>
                <a:spcPct val="100000"/>
              </a:lnSpc>
              <a:spcBef>
                <a:spcPct val="0"/>
              </a:spcBef>
              <a:defRPr/>
            </a:pPr>
            <a:r>
              <a:rPr lang="en-US" sz="4400" b="1">
                <a:solidFill>
                  <a:srgbClr val="F8F8F8"/>
                </a:solidFill>
              </a:rPr>
              <a:t>+</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08550"/>
                                        </p:tgtEl>
                                        <p:attrNameLst>
                                          <p:attrName>style.visibility</p:attrName>
                                        </p:attrNameLst>
                                      </p:cBhvr>
                                      <p:to>
                                        <p:strVal val="visible"/>
                                      </p:to>
                                    </p:set>
                                    <p:animEffect transition="in" filter="dissolve">
                                      <p:cBhvr>
                                        <p:cTn id="7" dur="500"/>
                                        <p:tgtEl>
                                          <p:spTgt spid="108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0"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Oval 2"/>
          <p:cNvSpPr>
            <a:spLocks noChangeArrowheads="1"/>
          </p:cNvSpPr>
          <p:nvPr/>
        </p:nvSpPr>
        <p:spPr bwMode="auto">
          <a:xfrm>
            <a:off x="4038600" y="3733800"/>
            <a:ext cx="1066800" cy="1066800"/>
          </a:xfrm>
          <a:prstGeom prst="ellipse">
            <a:avLst/>
          </a:prstGeom>
          <a:solidFill>
            <a:srgbClr val="CC3300"/>
          </a:solidFill>
          <a:ln w="28575">
            <a:solidFill>
              <a:schemeClr val="tx1"/>
            </a:solidFill>
            <a:round/>
            <a:headEnd/>
            <a:tailEnd/>
          </a:ln>
        </p:spPr>
        <p:txBody>
          <a:bodyPr wrap="none" anchor="ctr"/>
          <a:lstStyle/>
          <a:p>
            <a:pPr algn="ctr">
              <a:lnSpc>
                <a:spcPct val="100000"/>
              </a:lnSpc>
              <a:spcBef>
                <a:spcPct val="0"/>
              </a:spcBef>
            </a:pPr>
            <a:r>
              <a:rPr lang="en-US" b="1"/>
              <a:t>Vs.</a:t>
            </a:r>
          </a:p>
        </p:txBody>
      </p:sp>
      <p:grpSp>
        <p:nvGrpSpPr>
          <p:cNvPr id="2" name="Group 3"/>
          <p:cNvGrpSpPr>
            <a:grpSpLocks/>
          </p:cNvGrpSpPr>
          <p:nvPr/>
        </p:nvGrpSpPr>
        <p:grpSpPr bwMode="auto">
          <a:xfrm>
            <a:off x="457200" y="1447800"/>
            <a:ext cx="3603625" cy="4800600"/>
            <a:chOff x="288" y="912"/>
            <a:chExt cx="2270" cy="3024"/>
          </a:xfrm>
        </p:grpSpPr>
        <p:sp>
          <p:nvSpPr>
            <p:cNvPr id="33805" name="AutoShape 4"/>
            <p:cNvSpPr>
              <a:spLocks noChangeArrowheads="1"/>
            </p:cNvSpPr>
            <p:nvPr/>
          </p:nvSpPr>
          <p:spPr bwMode="auto">
            <a:xfrm rot="5400000">
              <a:off x="1161" y="1317"/>
              <a:ext cx="528" cy="486"/>
            </a:xfrm>
            <a:prstGeom prst="rightArrow">
              <a:avLst>
                <a:gd name="adj1" fmla="val 50000"/>
                <a:gd name="adj2" fmla="val 27160"/>
              </a:avLst>
            </a:prstGeom>
            <a:solidFill>
              <a:srgbClr val="CC3300"/>
            </a:solidFill>
            <a:ln w="38100">
              <a:solidFill>
                <a:srgbClr val="630C21"/>
              </a:solidFill>
              <a:miter lim="800000"/>
              <a:headEnd/>
              <a:tailEnd/>
            </a:ln>
          </p:spPr>
          <p:txBody>
            <a:bodyPr wrap="none" anchor="ctr"/>
            <a:lstStyle/>
            <a:p>
              <a:endParaRPr lang="en-US"/>
            </a:p>
          </p:txBody>
        </p:sp>
        <p:sp>
          <p:nvSpPr>
            <p:cNvPr id="109573" name="AutoShape 5"/>
            <p:cNvSpPr>
              <a:spLocks noChangeArrowheads="1"/>
            </p:cNvSpPr>
            <p:nvPr/>
          </p:nvSpPr>
          <p:spPr bwMode="auto">
            <a:xfrm>
              <a:off x="288" y="912"/>
              <a:ext cx="2270" cy="576"/>
            </a:xfrm>
            <a:prstGeom prst="roundRect">
              <a:avLst>
                <a:gd name="adj" fmla="val 2881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gn="ctr">
                <a:lnSpc>
                  <a:spcPct val="100000"/>
                </a:lnSpc>
                <a:defRPr/>
              </a:pPr>
              <a:r>
                <a:rPr lang="en-US" sz="2600" b="1"/>
                <a:t>Strengths</a:t>
              </a:r>
            </a:p>
          </p:txBody>
        </p:sp>
        <p:sp>
          <p:nvSpPr>
            <p:cNvPr id="109574" name="AutoShape 6"/>
            <p:cNvSpPr>
              <a:spLocks noChangeArrowheads="1"/>
            </p:cNvSpPr>
            <p:nvPr/>
          </p:nvSpPr>
          <p:spPr bwMode="auto">
            <a:xfrm>
              <a:off x="288" y="1872"/>
              <a:ext cx="2270" cy="2064"/>
            </a:xfrm>
            <a:prstGeom prst="roundRect">
              <a:avLst>
                <a:gd name="adj" fmla="val 11986"/>
              </a:avLst>
            </a:prstGeom>
            <a:solidFill>
              <a:srgbClr val="FFEFD6"/>
            </a:solidFill>
            <a:ln w="38100">
              <a:solidFill>
                <a:srgbClr val="FFB610"/>
              </a:solidFill>
              <a:round/>
              <a:headEnd/>
              <a:tailEnd/>
            </a:ln>
            <a:effectLst>
              <a:outerShdw dist="71842" dir="2700000" algn="ctr" rotWithShape="0">
                <a:srgbClr val="707070"/>
              </a:outerShdw>
            </a:effectLst>
          </p:spPr>
          <p:txBody>
            <a:bodyPr lIns="182880" tIns="137160"/>
            <a:lstStyle/>
            <a:p>
              <a:pPr marL="228600" indent="-228600">
                <a:buFontTx/>
                <a:buChar char="•"/>
                <a:defRPr/>
              </a:pPr>
              <a:r>
                <a:rPr lang="en-US" sz="2400"/>
                <a:t>Good at generating trial</a:t>
              </a:r>
            </a:p>
            <a:p>
              <a:pPr marL="228600" indent="-228600">
                <a:buFontTx/>
                <a:buChar char="•"/>
                <a:defRPr/>
              </a:pPr>
              <a:r>
                <a:rPr lang="en-US" sz="2400"/>
                <a:t>Drives repurchase and increased purchase frequency</a:t>
              </a:r>
            </a:p>
            <a:p>
              <a:pPr marL="228600" indent="-228600">
                <a:buFontTx/>
                <a:buChar char="•"/>
                <a:defRPr/>
              </a:pPr>
              <a:r>
                <a:rPr lang="en-US" sz="2400"/>
                <a:t>Strengthens customer relationships</a:t>
              </a:r>
            </a:p>
          </p:txBody>
        </p:sp>
      </p:grpSp>
      <p:grpSp>
        <p:nvGrpSpPr>
          <p:cNvPr id="3" name="Group 7"/>
          <p:cNvGrpSpPr>
            <a:grpSpLocks/>
          </p:cNvGrpSpPr>
          <p:nvPr/>
        </p:nvGrpSpPr>
        <p:grpSpPr bwMode="auto">
          <a:xfrm>
            <a:off x="457200" y="1447800"/>
            <a:ext cx="3603625" cy="4800600"/>
            <a:chOff x="288" y="912"/>
            <a:chExt cx="2270" cy="3024"/>
          </a:xfrm>
        </p:grpSpPr>
        <p:sp>
          <p:nvSpPr>
            <p:cNvPr id="109576" name="AutoShape 8"/>
            <p:cNvSpPr>
              <a:spLocks noChangeArrowheads="1"/>
            </p:cNvSpPr>
            <p:nvPr/>
          </p:nvSpPr>
          <p:spPr bwMode="auto">
            <a:xfrm>
              <a:off x="288" y="912"/>
              <a:ext cx="2270" cy="576"/>
            </a:xfrm>
            <a:prstGeom prst="roundRect">
              <a:avLst>
                <a:gd name="adj" fmla="val 28819"/>
              </a:avLst>
            </a:prstGeom>
            <a:solidFill>
              <a:srgbClr val="84A2D6"/>
            </a:solidFill>
            <a:ln w="38100">
              <a:solidFill>
                <a:srgbClr val="84A2D6"/>
              </a:solidFill>
              <a:round/>
              <a:headEnd/>
              <a:tailEnd/>
            </a:ln>
            <a:effectLst>
              <a:outerShdw dist="71842" dir="2700000" algn="ctr" rotWithShape="0">
                <a:srgbClr val="707070"/>
              </a:outerShdw>
            </a:effectLst>
          </p:spPr>
          <p:txBody>
            <a:bodyPr anchor="ctr"/>
            <a:lstStyle/>
            <a:p>
              <a:pPr algn="ctr">
                <a:lnSpc>
                  <a:spcPct val="100000"/>
                </a:lnSpc>
                <a:defRPr/>
              </a:pPr>
              <a:r>
                <a:rPr lang="en-US" sz="2600" b="1" dirty="0"/>
                <a:t>Strengths</a:t>
              </a:r>
            </a:p>
          </p:txBody>
        </p:sp>
        <p:sp>
          <p:nvSpPr>
            <p:cNvPr id="109577" name="AutoShape 9"/>
            <p:cNvSpPr>
              <a:spLocks noChangeArrowheads="1"/>
            </p:cNvSpPr>
            <p:nvPr/>
          </p:nvSpPr>
          <p:spPr bwMode="auto">
            <a:xfrm>
              <a:off x="288" y="1872"/>
              <a:ext cx="2270" cy="2064"/>
            </a:xfrm>
            <a:prstGeom prst="roundRect">
              <a:avLst>
                <a:gd name="adj" fmla="val 11986"/>
              </a:avLst>
            </a:prstGeom>
            <a:solidFill>
              <a:srgbClr val="FFEFD6"/>
            </a:solidFill>
            <a:ln w="38100">
              <a:solidFill>
                <a:srgbClr val="FFEFD2"/>
              </a:solidFill>
              <a:round/>
              <a:headEnd/>
              <a:tailEnd/>
            </a:ln>
            <a:effectLst>
              <a:outerShdw dist="71842" dir="2700000" algn="ctr" rotWithShape="0">
                <a:srgbClr val="707070"/>
              </a:outerShdw>
            </a:effectLst>
          </p:spPr>
          <p:txBody>
            <a:bodyPr lIns="182880" tIns="137160"/>
            <a:lstStyle/>
            <a:p>
              <a:pPr marL="228600" indent="-228600">
                <a:buClr>
                  <a:srgbClr val="000066"/>
                </a:buClr>
                <a:buFont typeface="Wingdings" pitchFamily="2" charset="2"/>
                <a:buChar char="§"/>
                <a:defRPr/>
              </a:pPr>
              <a:r>
                <a:rPr lang="en-US" sz="2400" dirty="0"/>
                <a:t>Good at generating trial</a:t>
              </a:r>
            </a:p>
            <a:p>
              <a:pPr marL="228600" indent="-228600">
                <a:buClr>
                  <a:srgbClr val="000066"/>
                </a:buClr>
                <a:buFont typeface="Wingdings" pitchFamily="2" charset="2"/>
                <a:buChar char="§"/>
                <a:defRPr/>
              </a:pPr>
              <a:r>
                <a:rPr lang="en-US" sz="2400" dirty="0"/>
                <a:t>Drives repurchase and increased purchase frequency</a:t>
              </a:r>
            </a:p>
            <a:p>
              <a:pPr marL="228600" indent="-228600">
                <a:buClr>
                  <a:srgbClr val="000066"/>
                </a:buClr>
                <a:buFont typeface="Wingdings" pitchFamily="2" charset="2"/>
                <a:buChar char="§"/>
                <a:defRPr/>
              </a:pPr>
              <a:r>
                <a:rPr lang="en-US" sz="2400" dirty="0"/>
                <a:t>Strengthens customer relationships</a:t>
              </a:r>
            </a:p>
          </p:txBody>
        </p:sp>
      </p:grpSp>
      <p:sp>
        <p:nvSpPr>
          <p:cNvPr id="109578" name="AutoShape 10"/>
          <p:cNvSpPr>
            <a:spLocks noChangeArrowheads="1"/>
          </p:cNvSpPr>
          <p:nvPr/>
        </p:nvSpPr>
        <p:spPr bwMode="auto">
          <a:xfrm>
            <a:off x="-25400" y="203200"/>
            <a:ext cx="7188200" cy="8636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33798" name="Rectangle 11"/>
          <p:cNvSpPr>
            <a:spLocks noGrp="1" noChangeArrowheads="1"/>
          </p:cNvSpPr>
          <p:nvPr>
            <p:ph type="title"/>
          </p:nvPr>
        </p:nvSpPr>
        <p:spPr>
          <a:xfrm>
            <a:off x="228600" y="342900"/>
            <a:ext cx="6553200" cy="635000"/>
          </a:xfrm>
        </p:spPr>
        <p:txBody>
          <a:bodyPr>
            <a:noAutofit/>
          </a:bodyPr>
          <a:lstStyle/>
          <a:p>
            <a:pPr algn="l" eaLnBrk="1" hangingPunct="1">
              <a:lnSpc>
                <a:spcPct val="85000"/>
              </a:lnSpc>
            </a:pPr>
            <a:r>
              <a:rPr lang="en-US" sz="2800" dirty="0" smtClean="0"/>
              <a:t>What Are Consumer Sales Promotions Designed To Accomplish?</a:t>
            </a:r>
          </a:p>
        </p:txBody>
      </p:sp>
      <p:grpSp>
        <p:nvGrpSpPr>
          <p:cNvPr id="4" name="Group 12"/>
          <p:cNvGrpSpPr>
            <a:grpSpLocks/>
          </p:cNvGrpSpPr>
          <p:nvPr/>
        </p:nvGrpSpPr>
        <p:grpSpPr bwMode="auto">
          <a:xfrm>
            <a:off x="4953000" y="1447800"/>
            <a:ext cx="3625850" cy="4800600"/>
            <a:chOff x="3120" y="912"/>
            <a:chExt cx="2284" cy="3024"/>
          </a:xfrm>
        </p:grpSpPr>
        <p:sp>
          <p:nvSpPr>
            <p:cNvPr id="33800" name="AutoShape 13"/>
            <p:cNvSpPr>
              <a:spLocks noChangeArrowheads="1"/>
            </p:cNvSpPr>
            <p:nvPr/>
          </p:nvSpPr>
          <p:spPr bwMode="auto">
            <a:xfrm rot="5400000">
              <a:off x="4007" y="1317"/>
              <a:ext cx="528" cy="486"/>
            </a:xfrm>
            <a:prstGeom prst="rightArrow">
              <a:avLst>
                <a:gd name="adj1" fmla="val 50000"/>
                <a:gd name="adj2" fmla="val 27160"/>
              </a:avLst>
            </a:prstGeom>
            <a:solidFill>
              <a:srgbClr val="CC3300"/>
            </a:solidFill>
            <a:ln w="38100">
              <a:solidFill>
                <a:srgbClr val="630C21"/>
              </a:solidFill>
              <a:miter lim="800000"/>
              <a:headEnd/>
              <a:tailEnd/>
            </a:ln>
          </p:spPr>
          <p:txBody>
            <a:bodyPr wrap="none" anchor="ctr"/>
            <a:lstStyle/>
            <a:p>
              <a:endParaRPr lang="en-US"/>
            </a:p>
          </p:txBody>
        </p:sp>
        <p:sp>
          <p:nvSpPr>
            <p:cNvPr id="109582" name="AutoShape 14"/>
            <p:cNvSpPr>
              <a:spLocks noChangeArrowheads="1"/>
            </p:cNvSpPr>
            <p:nvPr/>
          </p:nvSpPr>
          <p:spPr bwMode="auto">
            <a:xfrm>
              <a:off x="3120" y="912"/>
              <a:ext cx="2270" cy="576"/>
            </a:xfrm>
            <a:prstGeom prst="roundRect">
              <a:avLst>
                <a:gd name="adj" fmla="val 2881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gn="ctr">
                <a:lnSpc>
                  <a:spcPct val="100000"/>
                </a:lnSpc>
                <a:defRPr/>
              </a:pPr>
              <a:r>
                <a:rPr lang="en-US" sz="2600" b="1"/>
                <a:t>Limitations</a:t>
              </a:r>
            </a:p>
          </p:txBody>
        </p:sp>
        <p:sp>
          <p:nvSpPr>
            <p:cNvPr id="109583" name="AutoShape 15"/>
            <p:cNvSpPr>
              <a:spLocks noChangeArrowheads="1"/>
            </p:cNvSpPr>
            <p:nvPr/>
          </p:nvSpPr>
          <p:spPr bwMode="auto">
            <a:xfrm>
              <a:off x="3134" y="1872"/>
              <a:ext cx="2270" cy="2064"/>
            </a:xfrm>
            <a:prstGeom prst="roundRect">
              <a:avLst>
                <a:gd name="adj" fmla="val 11986"/>
              </a:avLst>
            </a:prstGeom>
            <a:solidFill>
              <a:srgbClr val="FFEFD6"/>
            </a:solidFill>
            <a:ln w="38100">
              <a:solidFill>
                <a:srgbClr val="FFB610"/>
              </a:solidFill>
              <a:round/>
              <a:headEnd/>
              <a:tailEnd/>
            </a:ln>
            <a:effectLst>
              <a:outerShdw dist="71842" dir="2700000" algn="ctr" rotWithShape="0">
                <a:srgbClr val="707070"/>
              </a:outerShdw>
            </a:effectLst>
          </p:spPr>
          <p:txBody>
            <a:bodyPr lIns="182880" tIns="137160"/>
            <a:lstStyle/>
            <a:p>
              <a:pPr marL="228600" indent="-228600">
                <a:lnSpc>
                  <a:spcPct val="100000"/>
                </a:lnSpc>
                <a:buClr>
                  <a:srgbClr val="000066"/>
                </a:buClr>
                <a:buFont typeface="Wingdings" pitchFamily="2" charset="2"/>
                <a:buChar char="§"/>
                <a:defRPr/>
              </a:pPr>
              <a:r>
                <a:rPr lang="en-US" sz="2400" dirty="0"/>
                <a:t>Can be copied by competitors</a:t>
              </a:r>
            </a:p>
            <a:p>
              <a:pPr marL="228600" indent="-228600">
                <a:lnSpc>
                  <a:spcPct val="100000"/>
                </a:lnSpc>
                <a:buClr>
                  <a:srgbClr val="000066"/>
                </a:buClr>
                <a:buFont typeface="Wingdings" pitchFamily="2" charset="2"/>
                <a:buChar char="§"/>
                <a:defRPr/>
              </a:pPr>
              <a:r>
                <a:rPr lang="en-US" sz="2400" dirty="0"/>
                <a:t>Most promotions are not profitable</a:t>
              </a:r>
            </a:p>
            <a:p>
              <a:pPr marL="228600" indent="-228600">
                <a:lnSpc>
                  <a:spcPct val="100000"/>
                </a:lnSpc>
                <a:buClr>
                  <a:srgbClr val="000066"/>
                </a:buClr>
                <a:buFont typeface="Wingdings" pitchFamily="2" charset="2"/>
                <a:buChar char="§"/>
                <a:defRPr/>
              </a:pPr>
              <a:r>
                <a:rPr lang="en-US" sz="2400" dirty="0"/>
                <a:t>Overuse can lead to lower brand loyalty and profits</a:t>
              </a:r>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par>
                          <p:cTn id="12" fill="hold">
                            <p:stCondLst>
                              <p:cond delay="500"/>
                            </p:stCondLst>
                            <p:childTnLst>
                              <p:par>
                                <p:cTn id="13" presetID="17" presetClass="entr" presetSubtype="10" fill="hold" grpId="0" nodeType="afterEffect">
                                  <p:stCondLst>
                                    <p:cond delay="0"/>
                                  </p:stCondLst>
                                  <p:childTnLst>
                                    <p:set>
                                      <p:cBhvr>
                                        <p:cTn id="14" dur="1" fill="hold">
                                          <p:stCondLst>
                                            <p:cond delay="0"/>
                                          </p:stCondLst>
                                        </p:cTn>
                                        <p:tgtEl>
                                          <p:spTgt spid="109570"/>
                                        </p:tgtEl>
                                        <p:attrNameLst>
                                          <p:attrName>style.visibility</p:attrName>
                                        </p:attrNameLst>
                                      </p:cBhvr>
                                      <p:to>
                                        <p:strVal val="visible"/>
                                      </p:to>
                                    </p:set>
                                    <p:anim calcmode="lin" valueType="num">
                                      <p:cBhvr>
                                        <p:cTn id="15" dur="500" fill="hold"/>
                                        <p:tgtEl>
                                          <p:spTgt spid="109570"/>
                                        </p:tgtEl>
                                        <p:attrNameLst>
                                          <p:attrName>ppt_w</p:attrName>
                                        </p:attrNameLst>
                                      </p:cBhvr>
                                      <p:tavLst>
                                        <p:tav tm="0">
                                          <p:val>
                                            <p:fltVal val="0"/>
                                          </p:val>
                                        </p:tav>
                                        <p:tav tm="100000">
                                          <p:val>
                                            <p:strVal val="#ppt_w"/>
                                          </p:val>
                                        </p:tav>
                                      </p:tavLst>
                                    </p:anim>
                                    <p:anim calcmode="lin" valueType="num">
                                      <p:cBhvr>
                                        <p:cTn id="16" dur="500" fill="hold"/>
                                        <p:tgtEl>
                                          <p:spTgt spid="109570"/>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AutoShape 2"/>
          <p:cNvSpPr>
            <a:spLocks noChangeArrowheads="1"/>
          </p:cNvSpPr>
          <p:nvPr/>
        </p:nvSpPr>
        <p:spPr bwMode="auto">
          <a:xfrm>
            <a:off x="-25400" y="203200"/>
            <a:ext cx="29972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34819" name="Rectangle 3"/>
          <p:cNvSpPr>
            <a:spLocks noGrp="1" noChangeArrowheads="1"/>
          </p:cNvSpPr>
          <p:nvPr>
            <p:ph type="title"/>
          </p:nvPr>
        </p:nvSpPr>
        <p:spPr>
          <a:xfrm>
            <a:off x="228600" y="239713"/>
            <a:ext cx="2514600" cy="635000"/>
          </a:xfrm>
        </p:spPr>
        <p:txBody>
          <a:bodyPr/>
          <a:lstStyle/>
          <a:p>
            <a:pPr eaLnBrk="1" hangingPunct="1"/>
            <a:r>
              <a:rPr lang="en-US" sz="3200" dirty="0" smtClean="0"/>
              <a:t>Packaging </a:t>
            </a:r>
          </a:p>
        </p:txBody>
      </p:sp>
      <p:sp>
        <p:nvSpPr>
          <p:cNvPr id="110596" name="AutoShape 4"/>
          <p:cNvSpPr>
            <a:spLocks noChangeArrowheads="1"/>
          </p:cNvSpPr>
          <p:nvPr/>
        </p:nvSpPr>
        <p:spPr bwMode="auto">
          <a:xfrm>
            <a:off x="914400" y="1371600"/>
            <a:ext cx="7315200" cy="2209800"/>
          </a:xfrm>
          <a:prstGeom prst="roundRect">
            <a:avLst>
              <a:gd name="adj" fmla="val 13292"/>
            </a:avLst>
          </a:prstGeom>
          <a:solidFill>
            <a:srgbClr val="FFEFD6"/>
          </a:solidFill>
          <a:ln w="38100">
            <a:solidFill>
              <a:srgbClr val="FFB610"/>
            </a:solidFill>
            <a:round/>
            <a:headEnd/>
            <a:tailEnd/>
          </a:ln>
          <a:effectLst>
            <a:outerShdw dist="71842" dir="2700000" algn="ctr" rotWithShape="0">
              <a:srgbClr val="707070"/>
            </a:outerShdw>
          </a:effectLst>
        </p:spPr>
        <p:txBody>
          <a:bodyPr lIns="182880" tIns="137160"/>
          <a:lstStyle/>
          <a:p>
            <a:pPr marL="174625" indent="-174625">
              <a:lnSpc>
                <a:spcPct val="100000"/>
              </a:lnSpc>
              <a:buFontTx/>
              <a:buChar char="•"/>
              <a:defRPr/>
            </a:pPr>
            <a:r>
              <a:rPr lang="en-US" sz="2400" dirty="0"/>
              <a:t>Often the “last ad seen” for a brand</a:t>
            </a:r>
          </a:p>
          <a:p>
            <a:pPr marL="174625" indent="-174625">
              <a:lnSpc>
                <a:spcPct val="100000"/>
              </a:lnSpc>
              <a:buFontTx/>
              <a:buChar char="•"/>
              <a:defRPr/>
            </a:pPr>
            <a:r>
              <a:rPr lang="en-US" sz="2400" dirty="0"/>
              <a:t>Critical for packaged goods</a:t>
            </a:r>
          </a:p>
          <a:p>
            <a:pPr marL="630238" lvl="1" indent="-173038">
              <a:lnSpc>
                <a:spcPct val="100000"/>
              </a:lnSpc>
              <a:buFontTx/>
              <a:buChar char="•"/>
              <a:defRPr/>
            </a:pPr>
            <a:r>
              <a:rPr lang="en-US" sz="2000" i="1" dirty="0"/>
              <a:t>Heavily promoted products that are usually sold through food and drug stores in small packages and carry a low unit price</a:t>
            </a:r>
          </a:p>
        </p:txBody>
      </p:sp>
      <p:pic>
        <p:nvPicPr>
          <p:cNvPr id="34821" name="Picture 5" descr="pack-tide"/>
          <p:cNvPicPr>
            <a:picLocks noChangeAspect="1" noChangeArrowheads="1"/>
          </p:cNvPicPr>
          <p:nvPr/>
        </p:nvPicPr>
        <p:blipFill>
          <a:blip r:embed="rId2"/>
          <a:srcRect/>
          <a:stretch>
            <a:fillRect/>
          </a:stretch>
        </p:blipFill>
        <p:spPr bwMode="auto">
          <a:xfrm>
            <a:off x="1054100" y="3886200"/>
            <a:ext cx="1841500" cy="2476500"/>
          </a:xfrm>
          <a:prstGeom prst="rect">
            <a:avLst/>
          </a:prstGeom>
          <a:noFill/>
          <a:ln w="9525">
            <a:noFill/>
            <a:miter lim="800000"/>
            <a:headEnd/>
            <a:tailEnd/>
          </a:ln>
        </p:spPr>
      </p:pic>
      <p:pic>
        <p:nvPicPr>
          <p:cNvPr id="34822" name="Picture 6" descr="claamchowder"/>
          <p:cNvPicPr>
            <a:picLocks noChangeAspect="1" noChangeArrowheads="1"/>
          </p:cNvPicPr>
          <p:nvPr/>
        </p:nvPicPr>
        <p:blipFill>
          <a:blip r:embed="rId3"/>
          <a:srcRect/>
          <a:stretch>
            <a:fillRect/>
          </a:stretch>
        </p:blipFill>
        <p:spPr bwMode="auto">
          <a:xfrm>
            <a:off x="3733800" y="3962400"/>
            <a:ext cx="1524000" cy="2286000"/>
          </a:xfrm>
          <a:prstGeom prst="rect">
            <a:avLst/>
          </a:prstGeom>
          <a:noFill/>
          <a:ln w="9525">
            <a:noFill/>
            <a:miter lim="800000"/>
            <a:headEnd/>
            <a:tailEnd/>
          </a:ln>
        </p:spPr>
      </p:pic>
      <p:pic>
        <p:nvPicPr>
          <p:cNvPr id="34823" name="Picture 7" descr="cornflakes"/>
          <p:cNvPicPr>
            <a:picLocks noChangeAspect="1" noChangeArrowheads="1"/>
          </p:cNvPicPr>
          <p:nvPr/>
        </p:nvPicPr>
        <p:blipFill>
          <a:blip r:embed="rId4"/>
          <a:srcRect/>
          <a:stretch>
            <a:fillRect/>
          </a:stretch>
        </p:blipFill>
        <p:spPr bwMode="auto">
          <a:xfrm>
            <a:off x="5638800" y="4038600"/>
            <a:ext cx="2171700" cy="2286000"/>
          </a:xfrm>
          <a:prstGeom prst="rect">
            <a:avLst/>
          </a:prstGeom>
          <a:noFill/>
          <a:ln w="9525">
            <a:noFill/>
            <a:miter lim="800000"/>
            <a:headEnd/>
            <a:tailEnd/>
          </a:ln>
        </p:spPr>
      </p:pic>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0596"/>
                                        </p:tgtEl>
                                        <p:attrNameLst>
                                          <p:attrName>style.visibility</p:attrName>
                                        </p:attrNameLst>
                                      </p:cBhvr>
                                      <p:to>
                                        <p:strVal val="visible"/>
                                      </p:to>
                                    </p:set>
                                    <p:animEffect transition="in" filter="wipe(left)">
                                      <p:cBhvr>
                                        <p:cTn id="7" dur="500"/>
                                        <p:tgtEl>
                                          <p:spTgt spid="110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6"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magnify_bkgrd"/>
          <p:cNvPicPr>
            <a:picLocks noChangeAspect="1" noChangeArrowheads="1"/>
          </p:cNvPicPr>
          <p:nvPr/>
        </p:nvPicPr>
        <p:blipFill>
          <a:blip r:embed="rId2"/>
          <a:srcRect/>
          <a:stretch>
            <a:fillRect/>
          </a:stretch>
        </p:blipFill>
        <p:spPr bwMode="auto">
          <a:xfrm>
            <a:off x="-228600" y="0"/>
            <a:ext cx="9372600" cy="6858000"/>
          </a:xfrm>
          <a:prstGeom prst="rect">
            <a:avLst/>
          </a:prstGeom>
          <a:noFill/>
          <a:ln w="9525">
            <a:noFill/>
            <a:miter lim="800000"/>
            <a:headEnd/>
            <a:tailEnd/>
          </a:ln>
        </p:spPr>
      </p:pic>
      <p:sp>
        <p:nvSpPr>
          <p:cNvPr id="35843" name="AutoShape 3"/>
          <p:cNvSpPr>
            <a:spLocks noChangeArrowheads="1"/>
          </p:cNvSpPr>
          <p:nvPr/>
        </p:nvSpPr>
        <p:spPr bwMode="auto">
          <a:xfrm>
            <a:off x="838200" y="1447800"/>
            <a:ext cx="7772400" cy="5105400"/>
          </a:xfrm>
          <a:prstGeom prst="roundRect">
            <a:avLst>
              <a:gd name="adj" fmla="val 11958"/>
            </a:avLst>
          </a:prstGeom>
          <a:solidFill>
            <a:srgbClr val="FFF9EF"/>
          </a:solidFill>
          <a:ln w="28575">
            <a:solidFill>
              <a:srgbClr val="FFB610"/>
            </a:solidFill>
            <a:round/>
            <a:headEnd/>
            <a:tailEnd/>
          </a:ln>
        </p:spPr>
        <p:txBody>
          <a:bodyPr wrap="none" anchor="ctr"/>
          <a:lstStyle/>
          <a:p>
            <a:endParaRPr lang="en-US"/>
          </a:p>
        </p:txBody>
      </p:sp>
      <p:sp>
        <p:nvSpPr>
          <p:cNvPr id="111620" name="AutoShape 4"/>
          <p:cNvSpPr>
            <a:spLocks noChangeArrowheads="1"/>
          </p:cNvSpPr>
          <p:nvPr/>
        </p:nvSpPr>
        <p:spPr bwMode="auto">
          <a:xfrm>
            <a:off x="-254000" y="203200"/>
            <a:ext cx="7416800" cy="685800"/>
          </a:xfrm>
          <a:prstGeom prst="roundRect">
            <a:avLst>
              <a:gd name="adj" fmla="val 32639"/>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35845" name="Rectangle 5"/>
          <p:cNvSpPr>
            <a:spLocks noGrp="1" noChangeArrowheads="1"/>
          </p:cNvSpPr>
          <p:nvPr>
            <p:ph type="title"/>
          </p:nvPr>
        </p:nvSpPr>
        <p:spPr>
          <a:xfrm>
            <a:off x="0" y="239713"/>
            <a:ext cx="7086600" cy="635000"/>
          </a:xfrm>
        </p:spPr>
        <p:txBody>
          <a:bodyPr/>
          <a:lstStyle/>
          <a:p>
            <a:pPr eaLnBrk="1" hangingPunct="1"/>
            <a:r>
              <a:rPr lang="en-US" sz="3200" b="1" dirty="0" smtClean="0"/>
              <a:t>Insight:</a:t>
            </a:r>
            <a:r>
              <a:rPr lang="en-US" sz="3200" dirty="0" smtClean="0"/>
              <a:t> Generic Product Packaging  </a:t>
            </a:r>
          </a:p>
        </p:txBody>
      </p:sp>
      <p:sp>
        <p:nvSpPr>
          <p:cNvPr id="111622" name="AutoShape 6"/>
          <p:cNvSpPr>
            <a:spLocks noChangeArrowheads="1"/>
          </p:cNvSpPr>
          <p:nvPr/>
        </p:nvSpPr>
        <p:spPr bwMode="auto">
          <a:xfrm>
            <a:off x="1524000" y="1981200"/>
            <a:ext cx="6858000" cy="4114800"/>
          </a:xfrm>
          <a:prstGeom prst="roundRect">
            <a:avLst>
              <a:gd name="adj" fmla="val 11458"/>
            </a:avLst>
          </a:prstGeom>
          <a:noFill/>
          <a:ln w="38100">
            <a:noFill/>
            <a:round/>
            <a:headEnd/>
            <a:tailEnd/>
          </a:ln>
        </p:spPr>
        <p:txBody>
          <a:bodyPr anchor="ctr"/>
          <a:lstStyle/>
          <a:p>
            <a:pPr eaLnBrk="0" hangingPunct="0">
              <a:lnSpc>
                <a:spcPct val="100000"/>
              </a:lnSpc>
              <a:spcBef>
                <a:spcPct val="0"/>
              </a:spcBef>
            </a:pPr>
            <a:r>
              <a:rPr lang="en-US" sz="2400" dirty="0"/>
              <a:t>Generic products often come in plain white packages with black lettering that gives a basic product description (e.g. paper towels). Although they are often referred to as “unbranded,” they are in fact fairly distinctive. Their unique package design allows customers to recognize them easily, but more importantly, the package design cues a certain association (low-price) and a bundle of perceptions that differentiates them from competing and traditional brand-name products.	</a:t>
            </a:r>
          </a:p>
        </p:txBody>
      </p:sp>
      <p:pic>
        <p:nvPicPr>
          <p:cNvPr id="35847" name="Picture 7" descr="magnify"/>
          <p:cNvPicPr>
            <a:picLocks noChangeAspect="1" noChangeArrowheads="1"/>
          </p:cNvPicPr>
          <p:nvPr/>
        </p:nvPicPr>
        <p:blipFill>
          <a:blip r:embed="rId3"/>
          <a:srcRect/>
          <a:stretch>
            <a:fillRect/>
          </a:stretch>
        </p:blipFill>
        <p:spPr bwMode="auto">
          <a:xfrm>
            <a:off x="381000" y="1143000"/>
            <a:ext cx="1112838" cy="1143000"/>
          </a:xfrm>
          <a:prstGeom prst="rect">
            <a:avLst/>
          </a:prstGeom>
          <a:noFill/>
          <a:ln w="9525">
            <a:noFill/>
            <a:miter lim="800000"/>
            <a:headEnd/>
            <a:tailEnd/>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1622">
                                            <p:txEl>
                                              <p:pRg st="0" end="0"/>
                                            </p:txEl>
                                          </p:spTgt>
                                        </p:tgtEl>
                                        <p:attrNameLst>
                                          <p:attrName>style.visibility</p:attrName>
                                        </p:attrNameLst>
                                      </p:cBhvr>
                                      <p:to>
                                        <p:strVal val="visible"/>
                                      </p:to>
                                    </p:set>
                                    <p:animEffect transition="in" filter="wipe(left)">
                                      <p:cBhvr>
                                        <p:cTn id="7" dur="500"/>
                                        <p:tgtEl>
                                          <p:spTgt spid="111622">
                                            <p:txEl>
                                              <p:pRg st="0" end="0"/>
                                            </p:txEl>
                                          </p:spTgt>
                                        </p:tgtEl>
                                      </p:cBhvr>
                                    </p:animEffect>
                                  </p:childTnLst>
                                  <p:subTnLst>
                                    <p:animClr>
                                      <p:cBhvr override="childStyle">
                                        <p:cTn dur="1" fill="hold" display="0" masterRel="nextClick" afterEffect="1"/>
                                        <p:tgtEl>
                                          <p:spTgt spid="111622">
                                            <p:txEl>
                                              <p:pRg st="0" end="0"/>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2"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1527175" cy="6858000"/>
          </a:xfrm>
          <a:prstGeom prst="rect">
            <a:avLst/>
          </a:prstGeom>
          <a:solidFill>
            <a:srgbClr val="001C52"/>
          </a:solidFill>
          <a:ln w="38100">
            <a:noFill/>
            <a:miter lim="800000"/>
            <a:headEnd/>
            <a:tailEnd/>
          </a:ln>
        </p:spPr>
        <p:txBody>
          <a:bodyPr wrap="none" anchor="ctr"/>
          <a:lstStyle/>
          <a:p>
            <a:endParaRPr lang="en-US"/>
          </a:p>
        </p:txBody>
      </p:sp>
      <p:sp>
        <p:nvSpPr>
          <p:cNvPr id="112643" name="AutoShape 3"/>
          <p:cNvSpPr>
            <a:spLocks noChangeArrowheads="1"/>
          </p:cNvSpPr>
          <p:nvPr/>
        </p:nvSpPr>
        <p:spPr bwMode="auto">
          <a:xfrm>
            <a:off x="-25400" y="227013"/>
            <a:ext cx="7645400" cy="839787"/>
          </a:xfrm>
          <a:prstGeom prst="roundRect">
            <a:avLst>
              <a:gd name="adj" fmla="val 30625"/>
            </a:avLst>
          </a:prstGeom>
          <a:solidFill>
            <a:schemeClr val="bg1"/>
          </a:solidFill>
          <a:ln w="38100">
            <a:solidFill>
              <a:srgbClr val="84A2D6"/>
            </a:solidFill>
            <a:round/>
            <a:headEnd/>
            <a:tailEnd/>
          </a:ln>
          <a:effectLst>
            <a:outerShdw dist="71842" dir="2700000" algn="ctr" rotWithShape="0">
              <a:srgbClr val="3E499A"/>
            </a:outerShdw>
          </a:effectLst>
        </p:spPr>
        <p:txBody>
          <a:bodyPr wrap="none" anchor="ctr"/>
          <a:lstStyle/>
          <a:p>
            <a:pPr>
              <a:defRPr/>
            </a:pPr>
            <a:endParaRPr lang="en-US"/>
          </a:p>
        </p:txBody>
      </p:sp>
      <p:sp>
        <p:nvSpPr>
          <p:cNvPr id="36868" name="Rectangle 4"/>
          <p:cNvSpPr>
            <a:spLocks noGrp="1" noChangeArrowheads="1"/>
          </p:cNvSpPr>
          <p:nvPr>
            <p:ph type="title"/>
          </p:nvPr>
        </p:nvSpPr>
        <p:spPr>
          <a:xfrm>
            <a:off x="227013" y="355600"/>
            <a:ext cx="7164387" cy="635000"/>
          </a:xfrm>
        </p:spPr>
        <p:txBody>
          <a:bodyPr>
            <a:normAutofit fontScale="90000"/>
          </a:bodyPr>
          <a:lstStyle/>
          <a:p>
            <a:pPr eaLnBrk="1" hangingPunct="1">
              <a:lnSpc>
                <a:spcPct val="85000"/>
              </a:lnSpc>
            </a:pPr>
            <a:r>
              <a:rPr lang="en-US" sz="2800" dirty="0" smtClean="0"/>
              <a:t>Packaging is Critical to Make Brands Stand Out in The Crowded Cereal Aisle</a:t>
            </a:r>
          </a:p>
        </p:txBody>
      </p:sp>
      <p:pic>
        <p:nvPicPr>
          <p:cNvPr id="112645" name="Picture 5" descr="dun37744_p1421"/>
          <p:cNvPicPr>
            <a:picLocks noChangeAspect="1" noChangeArrowheads="1"/>
          </p:cNvPicPr>
          <p:nvPr/>
        </p:nvPicPr>
        <p:blipFill>
          <a:blip r:embed="rId2"/>
          <a:srcRect/>
          <a:stretch>
            <a:fillRect/>
          </a:stretch>
        </p:blipFill>
        <p:spPr bwMode="auto">
          <a:xfrm>
            <a:off x="762000" y="1571625"/>
            <a:ext cx="7620000" cy="4629150"/>
          </a:xfrm>
          <a:prstGeom prst="rect">
            <a:avLst/>
          </a:prstGeom>
          <a:noFill/>
          <a:effectLst>
            <a:outerShdw dist="107763" dir="2700000" algn="ctr" rotWithShape="0">
              <a:srgbClr val="808080"/>
            </a:outerShdw>
          </a:effectLst>
        </p:spPr>
      </p:pic>
    </p:spTree>
  </p:cSld>
  <p:clrMapOvr>
    <a:masterClrMapping/>
  </p:clrMapOvr>
  <p:transition spd="med">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skyline"/>
          <p:cNvPicPr>
            <a:picLocks noChangeAspect="1" noChangeArrowheads="1"/>
          </p:cNvPicPr>
          <p:nvPr/>
        </p:nvPicPr>
        <p:blipFill>
          <a:blip r:embed="rId2">
            <a:lum bright="18000" contrast="-18000"/>
          </a:blip>
          <a:srcRect l="14375" t="7500" r="10625" b="17500"/>
          <a:stretch>
            <a:fillRect/>
          </a:stretch>
        </p:blipFill>
        <p:spPr bwMode="auto">
          <a:xfrm>
            <a:off x="0" y="0"/>
            <a:ext cx="9144000" cy="6858000"/>
          </a:xfrm>
          <a:prstGeom prst="rect">
            <a:avLst/>
          </a:prstGeom>
          <a:noFill/>
          <a:ln w="9525">
            <a:noFill/>
            <a:miter lim="800000"/>
            <a:headEnd/>
            <a:tailEnd/>
          </a:ln>
        </p:spPr>
      </p:pic>
      <p:sp>
        <p:nvSpPr>
          <p:cNvPr id="113667" name="AutoShape 3"/>
          <p:cNvSpPr>
            <a:spLocks noChangeArrowheads="1"/>
          </p:cNvSpPr>
          <p:nvPr/>
        </p:nvSpPr>
        <p:spPr bwMode="auto">
          <a:xfrm>
            <a:off x="-101600" y="203200"/>
            <a:ext cx="57404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37892" name="Rectangle 4"/>
          <p:cNvSpPr>
            <a:spLocks noGrp="1" noChangeArrowheads="1"/>
          </p:cNvSpPr>
          <p:nvPr>
            <p:ph type="title"/>
          </p:nvPr>
        </p:nvSpPr>
        <p:spPr>
          <a:xfrm>
            <a:off x="228600" y="239713"/>
            <a:ext cx="5257800" cy="635000"/>
          </a:xfrm>
        </p:spPr>
        <p:txBody>
          <a:bodyPr/>
          <a:lstStyle/>
          <a:p>
            <a:pPr eaLnBrk="1" hangingPunct="1"/>
            <a:r>
              <a:rPr lang="en-US" sz="3200" dirty="0" smtClean="0"/>
              <a:t>Tales From the Real World</a:t>
            </a:r>
          </a:p>
        </p:txBody>
      </p:sp>
      <p:sp>
        <p:nvSpPr>
          <p:cNvPr id="113669" name="AutoShape 5"/>
          <p:cNvSpPr>
            <a:spLocks noChangeArrowheads="1"/>
          </p:cNvSpPr>
          <p:nvPr/>
        </p:nvSpPr>
        <p:spPr bwMode="auto">
          <a:xfrm>
            <a:off x="685800" y="1338263"/>
            <a:ext cx="7848600" cy="4986337"/>
          </a:xfrm>
          <a:prstGeom prst="roundRect">
            <a:avLst>
              <a:gd name="adj" fmla="val 11458"/>
            </a:avLst>
          </a:prstGeom>
          <a:solidFill>
            <a:srgbClr val="FFF9EF"/>
          </a:solidFill>
          <a:ln w="38100">
            <a:solidFill>
              <a:srgbClr val="FFB610"/>
            </a:solidFill>
            <a:round/>
            <a:headEnd/>
            <a:tailEnd/>
          </a:ln>
          <a:effectLst>
            <a:outerShdw dist="71842" dir="2700000" algn="ctr" rotWithShape="0">
              <a:srgbClr val="707070"/>
            </a:outerShdw>
          </a:effectLst>
        </p:spPr>
        <p:txBody>
          <a:bodyPr anchor="ctr"/>
          <a:lstStyle/>
          <a:p>
            <a:pPr>
              <a:lnSpc>
                <a:spcPct val="100000"/>
              </a:lnSpc>
              <a:spcBef>
                <a:spcPct val="0"/>
              </a:spcBef>
              <a:defRPr/>
            </a:pPr>
            <a:endParaRPr lang="en-US" sz="2400"/>
          </a:p>
        </p:txBody>
      </p:sp>
      <p:sp>
        <p:nvSpPr>
          <p:cNvPr id="37894" name="Text Box 6"/>
          <p:cNvSpPr txBox="1">
            <a:spLocks noChangeArrowheads="1"/>
          </p:cNvSpPr>
          <p:nvPr/>
        </p:nvSpPr>
        <p:spPr bwMode="auto">
          <a:xfrm>
            <a:off x="1066800" y="1851025"/>
            <a:ext cx="7315200" cy="4060825"/>
          </a:xfrm>
          <a:prstGeom prst="rect">
            <a:avLst/>
          </a:prstGeom>
          <a:noFill/>
          <a:ln w="38100">
            <a:noFill/>
            <a:miter lim="800000"/>
            <a:headEnd/>
            <a:tailEnd/>
          </a:ln>
        </p:spPr>
        <p:txBody>
          <a:bodyPr>
            <a:spAutoFit/>
          </a:bodyPr>
          <a:lstStyle/>
          <a:p>
            <a:pPr>
              <a:lnSpc>
                <a:spcPct val="100000"/>
              </a:lnSpc>
              <a:spcBef>
                <a:spcPct val="0"/>
              </a:spcBef>
            </a:pPr>
            <a:r>
              <a:rPr lang="en-US" sz="2600" dirty="0"/>
              <a:t>Packaging consultants and agencies are now typically involved in some of the earliest stages of planning for new or improved products in the real world.</a:t>
            </a:r>
          </a:p>
          <a:p>
            <a:pPr>
              <a:lnSpc>
                <a:spcPct val="100000"/>
              </a:lnSpc>
              <a:spcBef>
                <a:spcPct val="0"/>
              </a:spcBef>
            </a:pPr>
            <a:endParaRPr lang="en-US" sz="2600" dirty="0"/>
          </a:p>
          <a:p>
            <a:pPr>
              <a:lnSpc>
                <a:spcPct val="100000"/>
              </a:lnSpc>
              <a:spcBef>
                <a:spcPct val="0"/>
              </a:spcBef>
            </a:pPr>
            <a:r>
              <a:rPr lang="en-US" sz="2600" dirty="0"/>
              <a:t>This early input can lead to unique aspects of a brand’s package that may even become the most important aspects of the brand’s MC program—like the new Heinz squeezable ketchup bottle.</a:t>
            </a:r>
          </a:p>
        </p:txBody>
      </p:sp>
      <p:pic>
        <p:nvPicPr>
          <p:cNvPr id="37895" name="Picture 7" descr="book"/>
          <p:cNvPicPr>
            <a:picLocks noChangeAspect="1" noChangeArrowheads="1"/>
          </p:cNvPicPr>
          <p:nvPr/>
        </p:nvPicPr>
        <p:blipFill>
          <a:blip r:embed="rId3"/>
          <a:srcRect/>
          <a:stretch>
            <a:fillRect/>
          </a:stretch>
        </p:blipFill>
        <p:spPr bwMode="auto">
          <a:xfrm>
            <a:off x="7843838" y="1100138"/>
            <a:ext cx="963612" cy="9906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Oval 2"/>
          <p:cNvSpPr>
            <a:spLocks noChangeArrowheads="1"/>
          </p:cNvSpPr>
          <p:nvPr/>
        </p:nvSpPr>
        <p:spPr bwMode="auto">
          <a:xfrm>
            <a:off x="4038600" y="3733800"/>
            <a:ext cx="1066800" cy="1066800"/>
          </a:xfrm>
          <a:prstGeom prst="ellipse">
            <a:avLst/>
          </a:prstGeom>
          <a:solidFill>
            <a:srgbClr val="CC3300"/>
          </a:solidFill>
          <a:ln w="28575">
            <a:solidFill>
              <a:schemeClr val="tx1"/>
            </a:solidFill>
            <a:round/>
            <a:headEnd/>
            <a:tailEnd/>
          </a:ln>
        </p:spPr>
        <p:txBody>
          <a:bodyPr wrap="none" anchor="ctr"/>
          <a:lstStyle/>
          <a:p>
            <a:pPr algn="ctr">
              <a:lnSpc>
                <a:spcPct val="100000"/>
              </a:lnSpc>
              <a:spcBef>
                <a:spcPct val="0"/>
              </a:spcBef>
            </a:pPr>
            <a:r>
              <a:rPr lang="en-US" b="1"/>
              <a:t>Vs.</a:t>
            </a:r>
          </a:p>
        </p:txBody>
      </p:sp>
      <p:grpSp>
        <p:nvGrpSpPr>
          <p:cNvPr id="2" name="Group 3"/>
          <p:cNvGrpSpPr>
            <a:grpSpLocks/>
          </p:cNvGrpSpPr>
          <p:nvPr/>
        </p:nvGrpSpPr>
        <p:grpSpPr bwMode="auto">
          <a:xfrm>
            <a:off x="457200" y="1447800"/>
            <a:ext cx="3603625" cy="4800600"/>
            <a:chOff x="288" y="912"/>
            <a:chExt cx="2270" cy="3024"/>
          </a:xfrm>
        </p:grpSpPr>
        <p:sp>
          <p:nvSpPr>
            <p:cNvPr id="39949" name="AutoShape 4"/>
            <p:cNvSpPr>
              <a:spLocks noChangeArrowheads="1"/>
            </p:cNvSpPr>
            <p:nvPr/>
          </p:nvSpPr>
          <p:spPr bwMode="auto">
            <a:xfrm rot="5400000">
              <a:off x="1161" y="1317"/>
              <a:ext cx="528" cy="486"/>
            </a:xfrm>
            <a:prstGeom prst="rightArrow">
              <a:avLst>
                <a:gd name="adj1" fmla="val 50000"/>
                <a:gd name="adj2" fmla="val 27160"/>
              </a:avLst>
            </a:prstGeom>
            <a:solidFill>
              <a:srgbClr val="CC3300"/>
            </a:solidFill>
            <a:ln w="38100">
              <a:solidFill>
                <a:srgbClr val="630C21"/>
              </a:solidFill>
              <a:miter lim="800000"/>
              <a:headEnd/>
              <a:tailEnd/>
            </a:ln>
          </p:spPr>
          <p:txBody>
            <a:bodyPr wrap="none" anchor="ctr"/>
            <a:lstStyle/>
            <a:p>
              <a:endParaRPr lang="en-US"/>
            </a:p>
          </p:txBody>
        </p:sp>
        <p:sp>
          <p:nvSpPr>
            <p:cNvPr id="115717" name="AutoShape 5"/>
            <p:cNvSpPr>
              <a:spLocks noChangeArrowheads="1"/>
            </p:cNvSpPr>
            <p:nvPr/>
          </p:nvSpPr>
          <p:spPr bwMode="auto">
            <a:xfrm>
              <a:off x="288" y="912"/>
              <a:ext cx="2270" cy="576"/>
            </a:xfrm>
            <a:prstGeom prst="roundRect">
              <a:avLst>
                <a:gd name="adj" fmla="val 2881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gn="ctr">
                <a:lnSpc>
                  <a:spcPct val="100000"/>
                </a:lnSpc>
                <a:defRPr/>
              </a:pPr>
              <a:r>
                <a:rPr lang="en-US" sz="2600" b="1"/>
                <a:t>Strengths</a:t>
              </a:r>
            </a:p>
          </p:txBody>
        </p:sp>
        <p:sp>
          <p:nvSpPr>
            <p:cNvPr id="115718" name="AutoShape 6"/>
            <p:cNvSpPr>
              <a:spLocks noChangeArrowheads="1"/>
            </p:cNvSpPr>
            <p:nvPr/>
          </p:nvSpPr>
          <p:spPr bwMode="auto">
            <a:xfrm>
              <a:off x="288" y="1872"/>
              <a:ext cx="2270" cy="2064"/>
            </a:xfrm>
            <a:prstGeom prst="roundRect">
              <a:avLst>
                <a:gd name="adj" fmla="val 11986"/>
              </a:avLst>
            </a:prstGeom>
            <a:solidFill>
              <a:srgbClr val="FFEFD6"/>
            </a:solidFill>
            <a:ln w="38100">
              <a:solidFill>
                <a:srgbClr val="FFB610"/>
              </a:solidFill>
              <a:round/>
              <a:headEnd/>
              <a:tailEnd/>
            </a:ln>
            <a:effectLst>
              <a:outerShdw dist="71842" dir="2700000" algn="ctr" rotWithShape="0">
                <a:srgbClr val="707070"/>
              </a:outerShdw>
            </a:effectLst>
          </p:spPr>
          <p:txBody>
            <a:bodyPr lIns="182880" tIns="137160"/>
            <a:lstStyle/>
            <a:p>
              <a:pPr marL="228600" indent="-228600">
                <a:lnSpc>
                  <a:spcPct val="100000"/>
                </a:lnSpc>
                <a:buFontTx/>
                <a:buChar char="•"/>
                <a:defRPr/>
              </a:pPr>
              <a:r>
                <a:rPr lang="en-US" sz="2400"/>
                <a:t>Protects the product</a:t>
              </a:r>
            </a:p>
            <a:p>
              <a:pPr marL="228600" indent="-228600">
                <a:lnSpc>
                  <a:spcPct val="100000"/>
                </a:lnSpc>
                <a:buFontTx/>
                <a:buChar char="•"/>
                <a:defRPr/>
              </a:pPr>
              <a:r>
                <a:rPr lang="en-US" sz="2400"/>
                <a:t>Free media before, during and after purchase</a:t>
              </a:r>
            </a:p>
            <a:p>
              <a:pPr marL="228600" indent="-228600">
                <a:lnSpc>
                  <a:spcPct val="100000"/>
                </a:lnSpc>
                <a:buFontTx/>
                <a:buChar char="•"/>
                <a:defRPr/>
              </a:pPr>
              <a:r>
                <a:rPr lang="en-US" sz="2400"/>
                <a:t>Add value and convenience</a:t>
              </a:r>
            </a:p>
          </p:txBody>
        </p:sp>
      </p:grpSp>
      <p:grpSp>
        <p:nvGrpSpPr>
          <p:cNvPr id="3" name="Group 7"/>
          <p:cNvGrpSpPr>
            <a:grpSpLocks/>
          </p:cNvGrpSpPr>
          <p:nvPr/>
        </p:nvGrpSpPr>
        <p:grpSpPr bwMode="auto">
          <a:xfrm>
            <a:off x="457200" y="1447800"/>
            <a:ext cx="3603625" cy="4800600"/>
            <a:chOff x="288" y="912"/>
            <a:chExt cx="2270" cy="3024"/>
          </a:xfrm>
        </p:grpSpPr>
        <p:sp>
          <p:nvSpPr>
            <p:cNvPr id="115720" name="AutoShape 8"/>
            <p:cNvSpPr>
              <a:spLocks noChangeArrowheads="1"/>
            </p:cNvSpPr>
            <p:nvPr/>
          </p:nvSpPr>
          <p:spPr bwMode="auto">
            <a:xfrm>
              <a:off x="288" y="912"/>
              <a:ext cx="2270" cy="576"/>
            </a:xfrm>
            <a:prstGeom prst="roundRect">
              <a:avLst>
                <a:gd name="adj" fmla="val 28819"/>
              </a:avLst>
            </a:prstGeom>
            <a:solidFill>
              <a:srgbClr val="84A2D6"/>
            </a:solidFill>
            <a:ln w="38100">
              <a:solidFill>
                <a:srgbClr val="84A2D6"/>
              </a:solidFill>
              <a:round/>
              <a:headEnd/>
              <a:tailEnd/>
            </a:ln>
            <a:effectLst>
              <a:outerShdw dist="71842" dir="2700000" algn="ctr" rotWithShape="0">
                <a:srgbClr val="707070"/>
              </a:outerShdw>
            </a:effectLst>
          </p:spPr>
          <p:txBody>
            <a:bodyPr anchor="ctr"/>
            <a:lstStyle/>
            <a:p>
              <a:pPr algn="ctr">
                <a:lnSpc>
                  <a:spcPct val="100000"/>
                </a:lnSpc>
                <a:defRPr/>
              </a:pPr>
              <a:r>
                <a:rPr lang="en-US" sz="2600" b="1"/>
                <a:t>Strengths</a:t>
              </a:r>
            </a:p>
          </p:txBody>
        </p:sp>
        <p:sp>
          <p:nvSpPr>
            <p:cNvPr id="115721" name="AutoShape 9"/>
            <p:cNvSpPr>
              <a:spLocks noChangeArrowheads="1"/>
            </p:cNvSpPr>
            <p:nvPr/>
          </p:nvSpPr>
          <p:spPr bwMode="auto">
            <a:xfrm>
              <a:off x="288" y="1872"/>
              <a:ext cx="2270" cy="2064"/>
            </a:xfrm>
            <a:prstGeom prst="roundRect">
              <a:avLst>
                <a:gd name="adj" fmla="val 11986"/>
              </a:avLst>
            </a:prstGeom>
            <a:solidFill>
              <a:srgbClr val="FFEFD6"/>
            </a:solidFill>
            <a:ln w="38100">
              <a:solidFill>
                <a:srgbClr val="FFEFD2"/>
              </a:solidFill>
              <a:round/>
              <a:headEnd/>
              <a:tailEnd/>
            </a:ln>
            <a:effectLst>
              <a:outerShdw dist="71842" dir="2700000" algn="ctr" rotWithShape="0">
                <a:srgbClr val="707070"/>
              </a:outerShdw>
            </a:effectLst>
          </p:spPr>
          <p:txBody>
            <a:bodyPr lIns="182880" tIns="137160"/>
            <a:lstStyle/>
            <a:p>
              <a:pPr marL="228600" indent="-228600">
                <a:lnSpc>
                  <a:spcPct val="100000"/>
                </a:lnSpc>
                <a:buClr>
                  <a:srgbClr val="000066"/>
                </a:buClr>
                <a:buFont typeface="Wingdings" pitchFamily="2" charset="2"/>
                <a:buChar char="§"/>
                <a:defRPr/>
              </a:pPr>
              <a:r>
                <a:rPr lang="en-US" sz="2400" dirty="0"/>
                <a:t>Protects the product</a:t>
              </a:r>
            </a:p>
            <a:p>
              <a:pPr marL="228600" indent="-228600">
                <a:lnSpc>
                  <a:spcPct val="100000"/>
                </a:lnSpc>
                <a:buClr>
                  <a:srgbClr val="000066"/>
                </a:buClr>
                <a:buFont typeface="Wingdings" pitchFamily="2" charset="2"/>
                <a:buChar char="§"/>
                <a:defRPr/>
              </a:pPr>
              <a:r>
                <a:rPr lang="en-US" sz="2400" dirty="0"/>
                <a:t>Free media before, during, and after purchase</a:t>
              </a:r>
            </a:p>
            <a:p>
              <a:pPr marL="228600" indent="-228600">
                <a:lnSpc>
                  <a:spcPct val="100000"/>
                </a:lnSpc>
                <a:buClr>
                  <a:srgbClr val="000066"/>
                </a:buClr>
                <a:buFont typeface="Wingdings" pitchFamily="2" charset="2"/>
                <a:buChar char="§"/>
                <a:defRPr/>
              </a:pPr>
              <a:r>
                <a:rPr lang="en-US" sz="2400" dirty="0"/>
                <a:t>Adds value and convenience</a:t>
              </a:r>
            </a:p>
          </p:txBody>
        </p:sp>
      </p:grpSp>
      <p:sp>
        <p:nvSpPr>
          <p:cNvPr id="115722" name="AutoShape 10"/>
          <p:cNvSpPr>
            <a:spLocks noChangeArrowheads="1"/>
          </p:cNvSpPr>
          <p:nvPr/>
        </p:nvSpPr>
        <p:spPr bwMode="auto">
          <a:xfrm>
            <a:off x="-25400" y="203200"/>
            <a:ext cx="68834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39942" name="Rectangle 11"/>
          <p:cNvSpPr>
            <a:spLocks noGrp="1" noChangeArrowheads="1"/>
          </p:cNvSpPr>
          <p:nvPr>
            <p:ph type="title"/>
          </p:nvPr>
        </p:nvSpPr>
        <p:spPr>
          <a:xfrm>
            <a:off x="228600" y="239713"/>
            <a:ext cx="6324600" cy="635000"/>
          </a:xfrm>
        </p:spPr>
        <p:txBody>
          <a:bodyPr/>
          <a:lstStyle/>
          <a:p>
            <a:pPr eaLnBrk="1" hangingPunct="1"/>
            <a:r>
              <a:rPr lang="en-US" sz="3200" dirty="0" smtClean="0"/>
              <a:t>What Role Does Packaging Play?</a:t>
            </a:r>
          </a:p>
        </p:txBody>
      </p:sp>
      <p:grpSp>
        <p:nvGrpSpPr>
          <p:cNvPr id="4" name="Group 12"/>
          <p:cNvGrpSpPr>
            <a:grpSpLocks/>
          </p:cNvGrpSpPr>
          <p:nvPr/>
        </p:nvGrpSpPr>
        <p:grpSpPr bwMode="auto">
          <a:xfrm>
            <a:off x="4953000" y="1447800"/>
            <a:ext cx="3625850" cy="4800600"/>
            <a:chOff x="3120" y="912"/>
            <a:chExt cx="2284" cy="3024"/>
          </a:xfrm>
        </p:grpSpPr>
        <p:sp>
          <p:nvSpPr>
            <p:cNvPr id="39944" name="AutoShape 13"/>
            <p:cNvSpPr>
              <a:spLocks noChangeArrowheads="1"/>
            </p:cNvSpPr>
            <p:nvPr/>
          </p:nvSpPr>
          <p:spPr bwMode="auto">
            <a:xfrm rot="5400000">
              <a:off x="4007" y="1317"/>
              <a:ext cx="528" cy="486"/>
            </a:xfrm>
            <a:prstGeom prst="rightArrow">
              <a:avLst>
                <a:gd name="adj1" fmla="val 50000"/>
                <a:gd name="adj2" fmla="val 27160"/>
              </a:avLst>
            </a:prstGeom>
            <a:solidFill>
              <a:srgbClr val="CC3300"/>
            </a:solidFill>
            <a:ln w="38100">
              <a:solidFill>
                <a:srgbClr val="630C21"/>
              </a:solidFill>
              <a:miter lim="800000"/>
              <a:headEnd/>
              <a:tailEnd/>
            </a:ln>
          </p:spPr>
          <p:txBody>
            <a:bodyPr wrap="none" anchor="ctr"/>
            <a:lstStyle/>
            <a:p>
              <a:endParaRPr lang="en-US"/>
            </a:p>
          </p:txBody>
        </p:sp>
        <p:sp>
          <p:nvSpPr>
            <p:cNvPr id="115726" name="AutoShape 14"/>
            <p:cNvSpPr>
              <a:spLocks noChangeArrowheads="1"/>
            </p:cNvSpPr>
            <p:nvPr/>
          </p:nvSpPr>
          <p:spPr bwMode="auto">
            <a:xfrm>
              <a:off x="3120" y="912"/>
              <a:ext cx="2270" cy="576"/>
            </a:xfrm>
            <a:prstGeom prst="roundRect">
              <a:avLst>
                <a:gd name="adj" fmla="val 28819"/>
              </a:avLst>
            </a:prstGeom>
            <a:solidFill>
              <a:srgbClr val="84A2D6"/>
            </a:solidFill>
            <a:ln w="38100">
              <a:solidFill>
                <a:srgbClr val="001C52"/>
              </a:solidFill>
              <a:round/>
              <a:headEnd/>
              <a:tailEnd/>
            </a:ln>
            <a:effectLst>
              <a:outerShdw dist="71842" dir="2700000" algn="ctr" rotWithShape="0">
                <a:srgbClr val="707070"/>
              </a:outerShdw>
            </a:effectLst>
          </p:spPr>
          <p:txBody>
            <a:bodyPr anchor="ctr"/>
            <a:lstStyle/>
            <a:p>
              <a:pPr algn="ctr">
                <a:lnSpc>
                  <a:spcPct val="100000"/>
                </a:lnSpc>
                <a:defRPr/>
              </a:pPr>
              <a:r>
                <a:rPr lang="en-US" sz="2600" b="1" dirty="0"/>
                <a:t>Limitations</a:t>
              </a:r>
            </a:p>
          </p:txBody>
        </p:sp>
        <p:sp>
          <p:nvSpPr>
            <p:cNvPr id="115727" name="AutoShape 15"/>
            <p:cNvSpPr>
              <a:spLocks noChangeArrowheads="1"/>
            </p:cNvSpPr>
            <p:nvPr/>
          </p:nvSpPr>
          <p:spPr bwMode="auto">
            <a:xfrm>
              <a:off x="3134" y="1872"/>
              <a:ext cx="2270" cy="2064"/>
            </a:xfrm>
            <a:prstGeom prst="roundRect">
              <a:avLst>
                <a:gd name="adj" fmla="val 11986"/>
              </a:avLst>
            </a:prstGeom>
            <a:solidFill>
              <a:srgbClr val="FFEFD6"/>
            </a:solidFill>
            <a:ln w="38100">
              <a:solidFill>
                <a:srgbClr val="FFB610"/>
              </a:solidFill>
              <a:round/>
              <a:headEnd/>
              <a:tailEnd/>
            </a:ln>
            <a:effectLst>
              <a:outerShdw dist="71842" dir="2700000" algn="ctr" rotWithShape="0">
                <a:srgbClr val="707070"/>
              </a:outerShdw>
            </a:effectLst>
          </p:spPr>
          <p:txBody>
            <a:bodyPr lIns="182880" tIns="137160"/>
            <a:lstStyle/>
            <a:p>
              <a:pPr marL="228600" indent="-228600">
                <a:buClr>
                  <a:srgbClr val="000066"/>
                </a:buClr>
                <a:buFont typeface="Wingdings" pitchFamily="2" charset="2"/>
                <a:buChar char="§"/>
                <a:defRPr/>
              </a:pPr>
              <a:r>
                <a:rPr lang="en-US" sz="2400" dirty="0"/>
                <a:t>Can be copied by competitors</a:t>
              </a:r>
            </a:p>
            <a:p>
              <a:pPr marL="228600" indent="-228600">
                <a:buClr>
                  <a:srgbClr val="000066"/>
                </a:buClr>
                <a:buFont typeface="Wingdings" pitchFamily="2" charset="2"/>
                <a:buChar char="§"/>
                <a:defRPr/>
              </a:pPr>
              <a:r>
                <a:rPr lang="en-US" sz="2400" dirty="0"/>
                <a:t>Can contribute to waste explosion</a:t>
              </a:r>
            </a:p>
          </p:txBody>
        </p:sp>
      </p:gr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par>
                          <p:cTn id="12" fill="hold">
                            <p:stCondLst>
                              <p:cond delay="500"/>
                            </p:stCondLst>
                            <p:childTnLst>
                              <p:par>
                                <p:cTn id="13" presetID="17" presetClass="entr" presetSubtype="10" fill="hold" grpId="0" nodeType="afterEffect">
                                  <p:stCondLst>
                                    <p:cond delay="0"/>
                                  </p:stCondLst>
                                  <p:childTnLst>
                                    <p:set>
                                      <p:cBhvr>
                                        <p:cTn id="14" dur="1" fill="hold">
                                          <p:stCondLst>
                                            <p:cond delay="0"/>
                                          </p:stCondLst>
                                        </p:cTn>
                                        <p:tgtEl>
                                          <p:spTgt spid="115714"/>
                                        </p:tgtEl>
                                        <p:attrNameLst>
                                          <p:attrName>style.visibility</p:attrName>
                                        </p:attrNameLst>
                                      </p:cBhvr>
                                      <p:to>
                                        <p:strVal val="visible"/>
                                      </p:to>
                                    </p:set>
                                    <p:anim calcmode="lin" valueType="num">
                                      <p:cBhvr>
                                        <p:cTn id="15" dur="500" fill="hold"/>
                                        <p:tgtEl>
                                          <p:spTgt spid="115714"/>
                                        </p:tgtEl>
                                        <p:attrNameLst>
                                          <p:attrName>ppt_w</p:attrName>
                                        </p:attrNameLst>
                                      </p:cBhvr>
                                      <p:tavLst>
                                        <p:tav tm="0">
                                          <p:val>
                                            <p:fltVal val="0"/>
                                          </p:val>
                                        </p:tav>
                                        <p:tav tm="100000">
                                          <p:val>
                                            <p:strVal val="#ppt_w"/>
                                          </p:val>
                                        </p:tav>
                                      </p:tavLst>
                                    </p:anim>
                                    <p:anim calcmode="lin" valueType="num">
                                      <p:cBhvr>
                                        <p:cTn id="16" dur="500" fill="hold"/>
                                        <p:tgtEl>
                                          <p:spTgt spid="115714"/>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40963" name="Picture 3"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116740" name="AutoShape 4"/>
          <p:cNvSpPr>
            <a:spLocks noChangeArrowheads="1"/>
          </p:cNvSpPr>
          <p:nvPr/>
        </p:nvSpPr>
        <p:spPr bwMode="auto">
          <a:xfrm>
            <a:off x="-25400" y="203200"/>
            <a:ext cx="31496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a:p>
        </p:txBody>
      </p:sp>
      <p:sp>
        <p:nvSpPr>
          <p:cNvPr id="40965" name="Rectangle 5"/>
          <p:cNvSpPr>
            <a:spLocks noGrp="1" noChangeArrowheads="1"/>
          </p:cNvSpPr>
          <p:nvPr>
            <p:ph type="title"/>
          </p:nvPr>
        </p:nvSpPr>
        <p:spPr>
          <a:xfrm>
            <a:off x="228600" y="239713"/>
            <a:ext cx="2590800" cy="635000"/>
          </a:xfrm>
        </p:spPr>
        <p:txBody>
          <a:bodyPr/>
          <a:lstStyle/>
          <a:p>
            <a:pPr eaLnBrk="1" hangingPunct="1"/>
            <a:r>
              <a:rPr lang="en-US" sz="3000" b="1" dirty="0" smtClean="0"/>
              <a:t>Final Note: </a:t>
            </a:r>
            <a:endParaRPr lang="en-US" sz="3000" dirty="0" smtClean="0"/>
          </a:p>
        </p:txBody>
      </p:sp>
      <p:sp>
        <p:nvSpPr>
          <p:cNvPr id="40966" name="Rectangle 6"/>
          <p:cNvSpPr>
            <a:spLocks noChangeArrowheads="1"/>
          </p:cNvSpPr>
          <p:nvPr/>
        </p:nvSpPr>
        <p:spPr bwMode="auto">
          <a:xfrm>
            <a:off x="990600" y="1905000"/>
            <a:ext cx="6705600" cy="4031873"/>
          </a:xfrm>
          <a:prstGeom prst="rect">
            <a:avLst/>
          </a:prstGeom>
          <a:noFill/>
          <a:ln w="38100">
            <a:noFill/>
            <a:miter lim="800000"/>
            <a:headEnd/>
            <a:tailEnd/>
          </a:ln>
        </p:spPr>
        <p:txBody>
          <a:bodyPr>
            <a:spAutoFit/>
          </a:bodyPr>
          <a:lstStyle/>
          <a:p>
            <a:pPr eaLnBrk="0" hangingPunct="0">
              <a:lnSpc>
                <a:spcPct val="100000"/>
              </a:lnSpc>
              <a:spcBef>
                <a:spcPct val="0"/>
              </a:spcBef>
            </a:pPr>
            <a:r>
              <a:rPr lang="en-US" sz="3200" dirty="0">
                <a:latin typeface="+mj-lt"/>
              </a:rPr>
              <a:t>While advertising often gets credit </a:t>
            </a:r>
            <a:br>
              <a:rPr lang="en-US" sz="3200" dirty="0">
                <a:latin typeface="+mj-lt"/>
              </a:rPr>
            </a:br>
            <a:r>
              <a:rPr lang="en-US" sz="3200" dirty="0">
                <a:latin typeface="+mj-lt"/>
              </a:rPr>
              <a:t>for being the most glamorous part of MC, sales promotion and packaging offer the opportunity of being the most inventive areas—and those best suited to move consumers through the final steps in the buying decision toward purchase</a:t>
            </a:r>
          </a:p>
        </p:txBody>
      </p:sp>
    </p:spTree>
  </p:cSld>
  <p:clrMapOvr>
    <a:masterClrMapping/>
  </p:clrMapOvr>
  <p:transition>
    <p:pull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2554545"/>
          </a:xfrm>
          <a:prstGeom prst="rect">
            <a:avLst/>
          </a:prstGeom>
          <a:noFill/>
          <a:ln w="38100">
            <a:noFill/>
            <a:miter lim="800000"/>
            <a:headEnd/>
            <a:tailEnd/>
          </a:ln>
        </p:spPr>
        <p:txBody>
          <a:bodyPr wrap="square">
            <a:spAutoFit/>
          </a:bodyPr>
          <a:lstStyle/>
          <a:p>
            <a:pPr algn="ctr"/>
            <a:r>
              <a:rPr lang="en-GB" sz="4000" dirty="0" smtClean="0">
                <a:solidFill>
                  <a:srgbClr val="000066"/>
                </a:solidFill>
              </a:rPr>
              <a:t>“Never deprive someone of hope; </a:t>
            </a:r>
          </a:p>
          <a:p>
            <a:pPr algn="ctr"/>
            <a:r>
              <a:rPr lang="en-GB" sz="4000" dirty="0" smtClean="0">
                <a:solidFill>
                  <a:srgbClr val="000066"/>
                </a:solidFill>
              </a:rPr>
              <a:t>it might be all they have”</a:t>
            </a:r>
            <a:endParaRPr lang="en-US" sz="2400" i="1" smtClean="0">
              <a:solidFill>
                <a:srgbClr val="000066"/>
              </a:solidFill>
            </a:endParaRP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3142</TotalTime>
  <Words>4715</Words>
  <Application>Microsoft Office PowerPoint</Application>
  <PresentationFormat>On-screen Show (4:3)</PresentationFormat>
  <Paragraphs>279</Paragraphs>
  <Slides>31</Slides>
  <Notes>14</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Blank Presentation</vt:lpstr>
      <vt:lpstr>Office Theme</vt:lpstr>
      <vt:lpstr>        Sales Promotion &amp; Packaging         </vt:lpstr>
      <vt:lpstr>Slide 2</vt:lpstr>
      <vt:lpstr>Chapter Perspective</vt:lpstr>
      <vt:lpstr>Sales Promotion</vt:lpstr>
      <vt:lpstr>Two Types of Sales Promotion </vt:lpstr>
      <vt:lpstr>Sales Promotion</vt:lpstr>
      <vt:lpstr>Sales Promotion</vt:lpstr>
      <vt:lpstr>Sales Promotion Objectives </vt:lpstr>
      <vt:lpstr>Sales Promotion Tools </vt:lpstr>
      <vt:lpstr>Sales Promotion</vt:lpstr>
      <vt:lpstr>Sales Promotion</vt:lpstr>
      <vt:lpstr>Sales Promotion</vt:lpstr>
      <vt:lpstr>Sales Promotion</vt:lpstr>
      <vt:lpstr>Sales Promotion</vt:lpstr>
      <vt:lpstr>Sales Promotion</vt:lpstr>
      <vt:lpstr>Promotion In Action: Catalina Coupons </vt:lpstr>
      <vt:lpstr>Promotion In Action: Catalina Coupons  </vt:lpstr>
      <vt:lpstr>Think About It</vt:lpstr>
      <vt:lpstr>Consumer Promotion Strategies </vt:lpstr>
      <vt:lpstr>A CBS/Campbell’s Soup Cross Promotion</vt:lpstr>
      <vt:lpstr>Consumer Promotion Strategies  </vt:lpstr>
      <vt:lpstr>An Example of Marriott Hotels Loyalty Promotion</vt:lpstr>
      <vt:lpstr>What Are Consumer Sales Promotions Designed To Accomplish?</vt:lpstr>
      <vt:lpstr>Packaging </vt:lpstr>
      <vt:lpstr>Insight: Generic Product Packaging  </vt:lpstr>
      <vt:lpstr>Packaging is Critical to Make Brands Stand Out in The Crowded Cereal Aisle</vt:lpstr>
      <vt:lpstr>Tales From the Real World</vt:lpstr>
      <vt:lpstr>What Role Does Packaging Play?</vt:lpstr>
      <vt:lpstr>Final Note: </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Abid Saeed</cp:lastModifiedBy>
  <cp:revision>392</cp:revision>
  <dcterms:created xsi:type="dcterms:W3CDTF">2011-02-15T21:33:40Z</dcterms:created>
  <dcterms:modified xsi:type="dcterms:W3CDTF">2013-05-25T07:44:35Z</dcterms:modified>
</cp:coreProperties>
</file>