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37"/>
  </p:notesMasterIdLst>
  <p:sldIdLst>
    <p:sldId id="397" r:id="rId3"/>
    <p:sldId id="469" r:id="rId4"/>
    <p:sldId id="960" r:id="rId5"/>
    <p:sldId id="986" r:id="rId6"/>
    <p:sldId id="981" r:id="rId7"/>
    <p:sldId id="987" r:id="rId8"/>
    <p:sldId id="982" r:id="rId9"/>
    <p:sldId id="988" r:id="rId10"/>
    <p:sldId id="983" r:id="rId11"/>
    <p:sldId id="984" r:id="rId12"/>
    <p:sldId id="985" r:id="rId13"/>
    <p:sldId id="970" r:id="rId14"/>
    <p:sldId id="1003" r:id="rId15"/>
    <p:sldId id="989" r:id="rId16"/>
    <p:sldId id="990" r:id="rId17"/>
    <p:sldId id="991" r:id="rId18"/>
    <p:sldId id="992" r:id="rId19"/>
    <p:sldId id="1004" r:id="rId20"/>
    <p:sldId id="993" r:id="rId21"/>
    <p:sldId id="994" r:id="rId22"/>
    <p:sldId id="1006" r:id="rId23"/>
    <p:sldId id="1005" r:id="rId24"/>
    <p:sldId id="995" r:id="rId25"/>
    <p:sldId id="996" r:id="rId26"/>
    <p:sldId id="997" r:id="rId27"/>
    <p:sldId id="1007" r:id="rId28"/>
    <p:sldId id="998" r:id="rId29"/>
    <p:sldId id="999" r:id="rId30"/>
    <p:sldId id="1000" r:id="rId31"/>
    <p:sldId id="1001" r:id="rId32"/>
    <p:sldId id="1008" r:id="rId33"/>
    <p:sldId id="1002" r:id="rId34"/>
    <p:sldId id="394" r:id="rId35"/>
    <p:sldId id="393" r:id="rId3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74" autoAdjust="0"/>
    <p:restoredTop sz="58626" autoAdjust="0"/>
  </p:normalViewPr>
  <p:slideViewPr>
    <p:cSldViewPr>
      <p:cViewPr varScale="1">
        <p:scale>
          <a:sx n="44" d="100"/>
          <a:sy n="44" d="100"/>
        </p:scale>
        <p:origin x="-1578"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1FD636-9AA2-4B52-92CE-8300DA64558F}"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49FE6A85-0B56-413D-AF96-3959B7E0627E}">
      <dgm:prSet custT="1"/>
      <dgm:spPr/>
      <dgm:t>
        <a:bodyPr/>
        <a:lstStyle/>
        <a:p>
          <a:pPr rtl="0"/>
          <a:r>
            <a:rPr lang="en-US" sz="2400" b="1" dirty="0" smtClean="0">
              <a:solidFill>
                <a:schemeClr val="tx1"/>
              </a:solidFill>
            </a:rPr>
            <a:t>Objectives</a:t>
          </a:r>
          <a:endParaRPr lang="en-US" sz="2400" b="1" dirty="0">
            <a:solidFill>
              <a:schemeClr val="tx1"/>
            </a:solidFill>
          </a:endParaRPr>
        </a:p>
      </dgm:t>
    </dgm:pt>
    <dgm:pt modelId="{840E07E3-7366-4D7B-ACD4-0F173D615A66}" type="parTrans" cxnId="{8A59E4E9-9B5B-4B86-AD0E-8E8D76FA6713}">
      <dgm:prSet/>
      <dgm:spPr/>
      <dgm:t>
        <a:bodyPr/>
        <a:lstStyle/>
        <a:p>
          <a:endParaRPr lang="en-US" sz="2400" b="0">
            <a:solidFill>
              <a:schemeClr val="tx1"/>
            </a:solidFill>
          </a:endParaRPr>
        </a:p>
      </dgm:t>
    </dgm:pt>
    <dgm:pt modelId="{ACA1A1AD-5332-49FC-9612-8C6614FEF0B1}" type="sibTrans" cxnId="{8A59E4E9-9B5B-4B86-AD0E-8E8D76FA6713}">
      <dgm:prSet/>
      <dgm:spPr/>
      <dgm:t>
        <a:bodyPr/>
        <a:lstStyle/>
        <a:p>
          <a:endParaRPr lang="en-US" sz="2400" b="0">
            <a:solidFill>
              <a:schemeClr val="tx1"/>
            </a:solidFill>
          </a:endParaRPr>
        </a:p>
      </dgm:t>
    </dgm:pt>
    <dgm:pt modelId="{CE041118-22A6-435E-8EA2-D0BE43AF9AA7}">
      <dgm:prSet custT="1"/>
      <dgm:spPr/>
      <dgm:t>
        <a:bodyPr/>
        <a:lstStyle/>
        <a:p>
          <a:pPr rtl="0"/>
          <a:r>
            <a:rPr lang="en-US" sz="2400" b="0" dirty="0" smtClean="0">
              <a:solidFill>
                <a:schemeClr val="tx1"/>
              </a:solidFill>
            </a:rPr>
            <a:t>Qualify the prospect</a:t>
          </a:r>
          <a:endParaRPr lang="en-US" sz="2400" b="0" dirty="0">
            <a:solidFill>
              <a:schemeClr val="tx1"/>
            </a:solidFill>
          </a:endParaRPr>
        </a:p>
      </dgm:t>
    </dgm:pt>
    <dgm:pt modelId="{F539B45E-7EE5-48BE-B9EF-D4F24FFF1D18}" type="parTrans" cxnId="{35734C8F-01CB-45C4-A07D-6027C68B3D41}">
      <dgm:prSet/>
      <dgm:spPr/>
      <dgm:t>
        <a:bodyPr/>
        <a:lstStyle/>
        <a:p>
          <a:endParaRPr lang="en-US" sz="2400" b="0">
            <a:solidFill>
              <a:schemeClr val="tx1"/>
            </a:solidFill>
          </a:endParaRPr>
        </a:p>
      </dgm:t>
    </dgm:pt>
    <dgm:pt modelId="{FB77C83F-0074-4A40-A87A-5EC55EE7D259}" type="sibTrans" cxnId="{35734C8F-01CB-45C4-A07D-6027C68B3D41}">
      <dgm:prSet/>
      <dgm:spPr/>
      <dgm:t>
        <a:bodyPr/>
        <a:lstStyle/>
        <a:p>
          <a:endParaRPr lang="en-US" sz="2400" b="0">
            <a:solidFill>
              <a:schemeClr val="tx1"/>
            </a:solidFill>
          </a:endParaRPr>
        </a:p>
      </dgm:t>
    </dgm:pt>
    <dgm:pt modelId="{9A05CEF4-87B7-4886-9F3E-1E45A7A59BDF}">
      <dgm:prSet custT="1"/>
      <dgm:spPr/>
      <dgm:t>
        <a:bodyPr/>
        <a:lstStyle/>
        <a:p>
          <a:pPr rtl="0"/>
          <a:r>
            <a:rPr lang="en-US" sz="2400" b="0" dirty="0" smtClean="0">
              <a:solidFill>
                <a:schemeClr val="tx1"/>
              </a:solidFill>
            </a:rPr>
            <a:t>Gather information</a:t>
          </a:r>
          <a:endParaRPr lang="en-US" sz="2400" b="0" dirty="0">
            <a:solidFill>
              <a:schemeClr val="tx1"/>
            </a:solidFill>
          </a:endParaRPr>
        </a:p>
      </dgm:t>
    </dgm:pt>
    <dgm:pt modelId="{6CBEB830-BF76-4B75-96FD-516FD714739F}" type="parTrans" cxnId="{6A9C3737-8C14-4A42-A9EE-4A26335C970C}">
      <dgm:prSet/>
      <dgm:spPr/>
      <dgm:t>
        <a:bodyPr/>
        <a:lstStyle/>
        <a:p>
          <a:endParaRPr lang="en-US" sz="2400" b="0">
            <a:solidFill>
              <a:schemeClr val="tx1"/>
            </a:solidFill>
          </a:endParaRPr>
        </a:p>
      </dgm:t>
    </dgm:pt>
    <dgm:pt modelId="{9BD93CF8-A376-47F9-A26E-AE7046F87703}" type="sibTrans" cxnId="{6A9C3737-8C14-4A42-A9EE-4A26335C970C}">
      <dgm:prSet/>
      <dgm:spPr/>
      <dgm:t>
        <a:bodyPr/>
        <a:lstStyle/>
        <a:p>
          <a:endParaRPr lang="en-US" sz="2400" b="0">
            <a:solidFill>
              <a:schemeClr val="tx1"/>
            </a:solidFill>
          </a:endParaRPr>
        </a:p>
      </dgm:t>
    </dgm:pt>
    <dgm:pt modelId="{E83BF9CC-82CE-4F82-B5B2-0B88F2615445}">
      <dgm:prSet custT="1"/>
      <dgm:spPr/>
      <dgm:t>
        <a:bodyPr/>
        <a:lstStyle/>
        <a:p>
          <a:pPr rtl="0"/>
          <a:r>
            <a:rPr lang="en-US" sz="2400" b="0" dirty="0" smtClean="0">
              <a:solidFill>
                <a:schemeClr val="tx1"/>
              </a:solidFill>
            </a:rPr>
            <a:t>Make an immediate sale</a:t>
          </a:r>
          <a:endParaRPr lang="en-US" sz="2400" b="0" dirty="0">
            <a:solidFill>
              <a:schemeClr val="tx1"/>
            </a:solidFill>
          </a:endParaRPr>
        </a:p>
      </dgm:t>
    </dgm:pt>
    <dgm:pt modelId="{76C80DC7-910E-4E5D-BCC0-5389AA3FBA11}" type="parTrans" cxnId="{AFA2C90A-45EB-4AAB-86BB-BE2F961B2E6A}">
      <dgm:prSet/>
      <dgm:spPr/>
      <dgm:t>
        <a:bodyPr/>
        <a:lstStyle/>
        <a:p>
          <a:endParaRPr lang="en-US" sz="2400" b="0">
            <a:solidFill>
              <a:schemeClr val="tx1"/>
            </a:solidFill>
          </a:endParaRPr>
        </a:p>
      </dgm:t>
    </dgm:pt>
    <dgm:pt modelId="{B50B7211-F9AB-4414-8F9C-8ECF7D22EEFB}" type="sibTrans" cxnId="{AFA2C90A-45EB-4AAB-86BB-BE2F961B2E6A}">
      <dgm:prSet/>
      <dgm:spPr/>
      <dgm:t>
        <a:bodyPr/>
        <a:lstStyle/>
        <a:p>
          <a:endParaRPr lang="en-US" sz="2400" b="0">
            <a:solidFill>
              <a:schemeClr val="tx1"/>
            </a:solidFill>
          </a:endParaRPr>
        </a:p>
      </dgm:t>
    </dgm:pt>
    <dgm:pt modelId="{F33C6BFE-9D30-4533-86AA-C9C08C69EAB8}">
      <dgm:prSet custT="1"/>
      <dgm:spPr/>
      <dgm:t>
        <a:bodyPr/>
        <a:lstStyle/>
        <a:p>
          <a:pPr rtl="0"/>
          <a:r>
            <a:rPr lang="en-US" sz="2400" b="1" dirty="0" smtClean="0">
              <a:solidFill>
                <a:schemeClr val="tx1"/>
              </a:solidFill>
            </a:rPr>
            <a:t>Approaches</a:t>
          </a:r>
          <a:endParaRPr lang="en-US" sz="2400" b="1" dirty="0">
            <a:solidFill>
              <a:schemeClr val="tx1"/>
            </a:solidFill>
          </a:endParaRPr>
        </a:p>
      </dgm:t>
    </dgm:pt>
    <dgm:pt modelId="{D372EBC0-0CD5-48DB-AB3F-21033ACE2FC2}" type="parTrans" cxnId="{FFF7B897-DDED-429E-B614-781220466E74}">
      <dgm:prSet/>
      <dgm:spPr/>
      <dgm:t>
        <a:bodyPr/>
        <a:lstStyle/>
        <a:p>
          <a:endParaRPr lang="en-US" sz="2400" b="0">
            <a:solidFill>
              <a:schemeClr val="tx1"/>
            </a:solidFill>
          </a:endParaRPr>
        </a:p>
      </dgm:t>
    </dgm:pt>
    <dgm:pt modelId="{8A3EEAF2-BA03-4F6A-AB5E-453B2893D68F}" type="sibTrans" cxnId="{FFF7B897-DDED-429E-B614-781220466E74}">
      <dgm:prSet/>
      <dgm:spPr/>
      <dgm:t>
        <a:bodyPr/>
        <a:lstStyle/>
        <a:p>
          <a:endParaRPr lang="en-US" sz="2400" b="0">
            <a:solidFill>
              <a:schemeClr val="tx1"/>
            </a:solidFill>
          </a:endParaRPr>
        </a:p>
      </dgm:t>
    </dgm:pt>
    <dgm:pt modelId="{08F71E68-8429-4B52-9967-D376F66B14D5}">
      <dgm:prSet custT="1"/>
      <dgm:spPr/>
      <dgm:t>
        <a:bodyPr/>
        <a:lstStyle/>
        <a:p>
          <a:pPr rtl="0"/>
          <a:r>
            <a:rPr lang="en-US" sz="2400" b="0" dirty="0" smtClean="0">
              <a:solidFill>
                <a:schemeClr val="tx1"/>
              </a:solidFill>
            </a:rPr>
            <a:t>Personal visit</a:t>
          </a:r>
          <a:endParaRPr lang="en-US" sz="2400" b="0" dirty="0">
            <a:solidFill>
              <a:schemeClr val="tx1"/>
            </a:solidFill>
          </a:endParaRPr>
        </a:p>
      </dgm:t>
    </dgm:pt>
    <dgm:pt modelId="{F8B8356F-E241-4F65-AF38-9F9810478592}" type="parTrans" cxnId="{606B9842-0006-4921-8320-19DA775AA23D}">
      <dgm:prSet/>
      <dgm:spPr/>
      <dgm:t>
        <a:bodyPr/>
        <a:lstStyle/>
        <a:p>
          <a:endParaRPr lang="en-US" sz="2400" b="0">
            <a:solidFill>
              <a:schemeClr val="tx1"/>
            </a:solidFill>
          </a:endParaRPr>
        </a:p>
      </dgm:t>
    </dgm:pt>
    <dgm:pt modelId="{2CC07233-5CDD-4067-8BEB-2724280636FB}" type="sibTrans" cxnId="{606B9842-0006-4921-8320-19DA775AA23D}">
      <dgm:prSet/>
      <dgm:spPr/>
      <dgm:t>
        <a:bodyPr/>
        <a:lstStyle/>
        <a:p>
          <a:endParaRPr lang="en-US" sz="2400" b="0">
            <a:solidFill>
              <a:schemeClr val="tx1"/>
            </a:solidFill>
          </a:endParaRPr>
        </a:p>
      </dgm:t>
    </dgm:pt>
    <dgm:pt modelId="{BEAEED78-EE12-44E6-87EE-C071822B96EC}">
      <dgm:prSet custT="1"/>
      <dgm:spPr/>
      <dgm:t>
        <a:bodyPr/>
        <a:lstStyle/>
        <a:p>
          <a:r>
            <a:rPr lang="en-US" sz="2400" b="0" dirty="0" smtClean="0">
              <a:solidFill>
                <a:schemeClr val="tx1"/>
              </a:solidFill>
            </a:rPr>
            <a:t>Phone call</a:t>
          </a:r>
          <a:endParaRPr lang="en-US" sz="2400" b="0" dirty="0">
            <a:solidFill>
              <a:schemeClr val="tx1"/>
            </a:solidFill>
          </a:endParaRPr>
        </a:p>
      </dgm:t>
    </dgm:pt>
    <dgm:pt modelId="{9B1E1264-71B4-464D-B605-D082273763D0}" type="parTrans" cxnId="{B3CC308C-0D9A-4E93-B1E1-86FCF1BA4220}">
      <dgm:prSet/>
      <dgm:spPr/>
      <dgm:t>
        <a:bodyPr/>
        <a:lstStyle/>
        <a:p>
          <a:endParaRPr lang="en-US" sz="2400" b="0">
            <a:solidFill>
              <a:schemeClr val="tx1"/>
            </a:solidFill>
          </a:endParaRPr>
        </a:p>
      </dgm:t>
    </dgm:pt>
    <dgm:pt modelId="{D538CDCC-2DA5-4CCE-B314-585DD97A7065}" type="sibTrans" cxnId="{B3CC308C-0D9A-4E93-B1E1-86FCF1BA4220}">
      <dgm:prSet/>
      <dgm:spPr/>
      <dgm:t>
        <a:bodyPr/>
        <a:lstStyle/>
        <a:p>
          <a:endParaRPr lang="en-US" sz="2400" b="0">
            <a:solidFill>
              <a:schemeClr val="tx1"/>
            </a:solidFill>
          </a:endParaRPr>
        </a:p>
      </dgm:t>
    </dgm:pt>
    <dgm:pt modelId="{62156EB2-F66D-4729-A51F-0795A3D7AFD7}">
      <dgm:prSet custT="1"/>
      <dgm:spPr/>
      <dgm:t>
        <a:bodyPr/>
        <a:lstStyle/>
        <a:p>
          <a:r>
            <a:rPr lang="en-US" sz="2400" b="0" dirty="0" smtClean="0">
              <a:solidFill>
                <a:schemeClr val="tx1"/>
              </a:solidFill>
            </a:rPr>
            <a:t>Letter</a:t>
          </a:r>
          <a:endParaRPr lang="en-US" sz="2400" b="0" dirty="0">
            <a:solidFill>
              <a:schemeClr val="tx1"/>
            </a:solidFill>
          </a:endParaRPr>
        </a:p>
      </dgm:t>
    </dgm:pt>
    <dgm:pt modelId="{54E73840-F0E2-454F-9AB7-574A737A8A54}" type="parTrans" cxnId="{6E634130-3DFB-4845-B447-2A6D0F01B84B}">
      <dgm:prSet/>
      <dgm:spPr/>
      <dgm:t>
        <a:bodyPr/>
        <a:lstStyle/>
        <a:p>
          <a:endParaRPr lang="en-US" sz="2400" b="0">
            <a:solidFill>
              <a:schemeClr val="tx1"/>
            </a:solidFill>
          </a:endParaRPr>
        </a:p>
      </dgm:t>
    </dgm:pt>
    <dgm:pt modelId="{F5C47E4C-CD7E-4EE8-9F00-2E1B2F15D77E}" type="sibTrans" cxnId="{6E634130-3DFB-4845-B447-2A6D0F01B84B}">
      <dgm:prSet/>
      <dgm:spPr/>
      <dgm:t>
        <a:bodyPr/>
        <a:lstStyle/>
        <a:p>
          <a:endParaRPr lang="en-US" sz="2400" b="0">
            <a:solidFill>
              <a:schemeClr val="tx1"/>
            </a:solidFill>
          </a:endParaRPr>
        </a:p>
      </dgm:t>
    </dgm:pt>
    <dgm:pt modelId="{4412C174-CF28-429B-94CE-29BD2C620BAC}" type="pres">
      <dgm:prSet presAssocID="{EA1FD636-9AA2-4B52-92CE-8300DA64558F}" presName="Name0" presStyleCnt="0">
        <dgm:presLayoutVars>
          <dgm:dir/>
          <dgm:animLvl val="lvl"/>
          <dgm:resizeHandles val="exact"/>
        </dgm:presLayoutVars>
      </dgm:prSet>
      <dgm:spPr/>
      <dgm:t>
        <a:bodyPr/>
        <a:lstStyle/>
        <a:p>
          <a:endParaRPr lang="en-US"/>
        </a:p>
      </dgm:t>
    </dgm:pt>
    <dgm:pt modelId="{580CD704-6E63-4E47-B8D2-67C13D2D6CBC}" type="pres">
      <dgm:prSet presAssocID="{49FE6A85-0B56-413D-AF96-3959B7E0627E}" presName="composite" presStyleCnt="0"/>
      <dgm:spPr/>
      <dgm:t>
        <a:bodyPr/>
        <a:lstStyle/>
        <a:p>
          <a:endParaRPr lang="en-US"/>
        </a:p>
      </dgm:t>
    </dgm:pt>
    <dgm:pt modelId="{CCC82DAA-3337-4442-9835-B24D26E5F82B}" type="pres">
      <dgm:prSet presAssocID="{49FE6A85-0B56-413D-AF96-3959B7E0627E}" presName="parTx" presStyleLbl="alignNode1" presStyleIdx="0" presStyleCnt="2">
        <dgm:presLayoutVars>
          <dgm:chMax val="0"/>
          <dgm:chPref val="0"/>
          <dgm:bulletEnabled val="1"/>
        </dgm:presLayoutVars>
      </dgm:prSet>
      <dgm:spPr/>
      <dgm:t>
        <a:bodyPr/>
        <a:lstStyle/>
        <a:p>
          <a:endParaRPr lang="en-US"/>
        </a:p>
      </dgm:t>
    </dgm:pt>
    <dgm:pt modelId="{F24EF660-5159-499F-8CF6-ECA185B3E307}" type="pres">
      <dgm:prSet presAssocID="{49FE6A85-0B56-413D-AF96-3959B7E0627E}" presName="desTx" presStyleLbl="alignAccFollowNode1" presStyleIdx="0" presStyleCnt="2">
        <dgm:presLayoutVars>
          <dgm:bulletEnabled val="1"/>
        </dgm:presLayoutVars>
      </dgm:prSet>
      <dgm:spPr/>
      <dgm:t>
        <a:bodyPr/>
        <a:lstStyle/>
        <a:p>
          <a:endParaRPr lang="en-US"/>
        </a:p>
      </dgm:t>
    </dgm:pt>
    <dgm:pt modelId="{88617F19-E2CE-4736-949E-B0B535E941A0}" type="pres">
      <dgm:prSet presAssocID="{ACA1A1AD-5332-49FC-9612-8C6614FEF0B1}" presName="space" presStyleCnt="0"/>
      <dgm:spPr/>
      <dgm:t>
        <a:bodyPr/>
        <a:lstStyle/>
        <a:p>
          <a:endParaRPr lang="en-US"/>
        </a:p>
      </dgm:t>
    </dgm:pt>
    <dgm:pt modelId="{E33509D1-7B18-4854-9F96-7886EAEDDEFC}" type="pres">
      <dgm:prSet presAssocID="{F33C6BFE-9D30-4533-86AA-C9C08C69EAB8}" presName="composite" presStyleCnt="0"/>
      <dgm:spPr/>
      <dgm:t>
        <a:bodyPr/>
        <a:lstStyle/>
        <a:p>
          <a:endParaRPr lang="en-US"/>
        </a:p>
      </dgm:t>
    </dgm:pt>
    <dgm:pt modelId="{C2EF0DB7-567C-4D1B-8273-105764DFC5F1}" type="pres">
      <dgm:prSet presAssocID="{F33C6BFE-9D30-4533-86AA-C9C08C69EAB8}" presName="parTx" presStyleLbl="alignNode1" presStyleIdx="1" presStyleCnt="2">
        <dgm:presLayoutVars>
          <dgm:chMax val="0"/>
          <dgm:chPref val="0"/>
          <dgm:bulletEnabled val="1"/>
        </dgm:presLayoutVars>
      </dgm:prSet>
      <dgm:spPr/>
      <dgm:t>
        <a:bodyPr/>
        <a:lstStyle/>
        <a:p>
          <a:endParaRPr lang="en-US"/>
        </a:p>
      </dgm:t>
    </dgm:pt>
    <dgm:pt modelId="{2AA430C5-88F4-4804-9A32-2006559FC125}" type="pres">
      <dgm:prSet presAssocID="{F33C6BFE-9D30-4533-86AA-C9C08C69EAB8}" presName="desTx" presStyleLbl="alignAccFollowNode1" presStyleIdx="1" presStyleCnt="2">
        <dgm:presLayoutVars>
          <dgm:bulletEnabled val="1"/>
        </dgm:presLayoutVars>
      </dgm:prSet>
      <dgm:spPr/>
      <dgm:t>
        <a:bodyPr/>
        <a:lstStyle/>
        <a:p>
          <a:endParaRPr lang="en-US"/>
        </a:p>
      </dgm:t>
    </dgm:pt>
  </dgm:ptLst>
  <dgm:cxnLst>
    <dgm:cxn modelId="{606B9842-0006-4921-8320-19DA775AA23D}" srcId="{F33C6BFE-9D30-4533-86AA-C9C08C69EAB8}" destId="{08F71E68-8429-4B52-9967-D376F66B14D5}" srcOrd="0" destOrd="0" parTransId="{F8B8356F-E241-4F65-AF38-9F9810478592}" sibTransId="{2CC07233-5CDD-4067-8BEB-2724280636FB}"/>
    <dgm:cxn modelId="{D5A56645-664B-4E87-B1EE-5120A5178B2B}" type="presOf" srcId="{CE041118-22A6-435E-8EA2-D0BE43AF9AA7}" destId="{F24EF660-5159-499F-8CF6-ECA185B3E307}" srcOrd="0" destOrd="0" presId="urn:microsoft.com/office/officeart/2005/8/layout/hList1"/>
    <dgm:cxn modelId="{5DD7766D-3BCB-4399-B8A6-B47A7376C870}" type="presOf" srcId="{62156EB2-F66D-4729-A51F-0795A3D7AFD7}" destId="{2AA430C5-88F4-4804-9A32-2006559FC125}" srcOrd="0" destOrd="2" presId="urn:microsoft.com/office/officeart/2005/8/layout/hList1"/>
    <dgm:cxn modelId="{02478F0D-5DC6-4F21-B5F1-5C3389E070E6}" type="presOf" srcId="{F33C6BFE-9D30-4533-86AA-C9C08C69EAB8}" destId="{C2EF0DB7-567C-4D1B-8273-105764DFC5F1}" srcOrd="0" destOrd="0" presId="urn:microsoft.com/office/officeart/2005/8/layout/hList1"/>
    <dgm:cxn modelId="{C74934ED-EF47-44B7-89ED-FF017F9ED014}" type="presOf" srcId="{9A05CEF4-87B7-4886-9F3E-1E45A7A59BDF}" destId="{F24EF660-5159-499F-8CF6-ECA185B3E307}" srcOrd="0" destOrd="1" presId="urn:microsoft.com/office/officeart/2005/8/layout/hList1"/>
    <dgm:cxn modelId="{35734C8F-01CB-45C4-A07D-6027C68B3D41}" srcId="{49FE6A85-0B56-413D-AF96-3959B7E0627E}" destId="{CE041118-22A6-435E-8EA2-D0BE43AF9AA7}" srcOrd="0" destOrd="0" parTransId="{F539B45E-7EE5-48BE-B9EF-D4F24FFF1D18}" sibTransId="{FB77C83F-0074-4A40-A87A-5EC55EE7D259}"/>
    <dgm:cxn modelId="{8A59E4E9-9B5B-4B86-AD0E-8E8D76FA6713}" srcId="{EA1FD636-9AA2-4B52-92CE-8300DA64558F}" destId="{49FE6A85-0B56-413D-AF96-3959B7E0627E}" srcOrd="0" destOrd="0" parTransId="{840E07E3-7366-4D7B-ACD4-0F173D615A66}" sibTransId="{ACA1A1AD-5332-49FC-9612-8C6614FEF0B1}"/>
    <dgm:cxn modelId="{C1719F94-5D8A-4672-8E96-3A582137BA3C}" type="presOf" srcId="{08F71E68-8429-4B52-9967-D376F66B14D5}" destId="{2AA430C5-88F4-4804-9A32-2006559FC125}" srcOrd="0" destOrd="0" presId="urn:microsoft.com/office/officeart/2005/8/layout/hList1"/>
    <dgm:cxn modelId="{6E634130-3DFB-4845-B447-2A6D0F01B84B}" srcId="{F33C6BFE-9D30-4533-86AA-C9C08C69EAB8}" destId="{62156EB2-F66D-4729-A51F-0795A3D7AFD7}" srcOrd="2" destOrd="0" parTransId="{54E73840-F0E2-454F-9AB7-574A737A8A54}" sibTransId="{F5C47E4C-CD7E-4EE8-9F00-2E1B2F15D77E}"/>
    <dgm:cxn modelId="{1BE63315-3106-45EC-AB1B-1373E1F87933}" type="presOf" srcId="{49FE6A85-0B56-413D-AF96-3959B7E0627E}" destId="{CCC82DAA-3337-4442-9835-B24D26E5F82B}" srcOrd="0" destOrd="0" presId="urn:microsoft.com/office/officeart/2005/8/layout/hList1"/>
    <dgm:cxn modelId="{10BD3937-A139-43FE-B40A-BB45A0D18963}" type="presOf" srcId="{EA1FD636-9AA2-4B52-92CE-8300DA64558F}" destId="{4412C174-CF28-429B-94CE-29BD2C620BAC}" srcOrd="0" destOrd="0" presId="urn:microsoft.com/office/officeart/2005/8/layout/hList1"/>
    <dgm:cxn modelId="{FFF7B897-DDED-429E-B614-781220466E74}" srcId="{EA1FD636-9AA2-4B52-92CE-8300DA64558F}" destId="{F33C6BFE-9D30-4533-86AA-C9C08C69EAB8}" srcOrd="1" destOrd="0" parTransId="{D372EBC0-0CD5-48DB-AB3F-21033ACE2FC2}" sibTransId="{8A3EEAF2-BA03-4F6A-AB5E-453B2893D68F}"/>
    <dgm:cxn modelId="{B3CC308C-0D9A-4E93-B1E1-86FCF1BA4220}" srcId="{F33C6BFE-9D30-4533-86AA-C9C08C69EAB8}" destId="{BEAEED78-EE12-44E6-87EE-C071822B96EC}" srcOrd="1" destOrd="0" parTransId="{9B1E1264-71B4-464D-B605-D082273763D0}" sibTransId="{D538CDCC-2DA5-4CCE-B314-585DD97A7065}"/>
    <dgm:cxn modelId="{6A9C3737-8C14-4A42-A9EE-4A26335C970C}" srcId="{49FE6A85-0B56-413D-AF96-3959B7E0627E}" destId="{9A05CEF4-87B7-4886-9F3E-1E45A7A59BDF}" srcOrd="1" destOrd="0" parTransId="{6CBEB830-BF76-4B75-96FD-516FD714739F}" sibTransId="{9BD93CF8-A376-47F9-A26E-AE7046F87703}"/>
    <dgm:cxn modelId="{AFA2C90A-45EB-4AAB-86BB-BE2F961B2E6A}" srcId="{49FE6A85-0B56-413D-AF96-3959B7E0627E}" destId="{E83BF9CC-82CE-4F82-B5B2-0B88F2615445}" srcOrd="2" destOrd="0" parTransId="{76C80DC7-910E-4E5D-BCC0-5389AA3FBA11}" sibTransId="{B50B7211-F9AB-4414-8F9C-8ECF7D22EEFB}"/>
    <dgm:cxn modelId="{EB9FD90C-F1E3-4B82-A631-F16CC98B8E0F}" type="presOf" srcId="{BEAEED78-EE12-44E6-87EE-C071822B96EC}" destId="{2AA430C5-88F4-4804-9A32-2006559FC125}" srcOrd="0" destOrd="1" presId="urn:microsoft.com/office/officeart/2005/8/layout/hList1"/>
    <dgm:cxn modelId="{8747D861-59DB-48DB-BA54-BB10AB688A96}" type="presOf" srcId="{E83BF9CC-82CE-4F82-B5B2-0B88F2615445}" destId="{F24EF660-5159-499F-8CF6-ECA185B3E307}" srcOrd="0" destOrd="2" presId="urn:microsoft.com/office/officeart/2005/8/layout/hList1"/>
    <dgm:cxn modelId="{0DF48240-75E5-426E-B705-6825A55BC5A0}" type="presParOf" srcId="{4412C174-CF28-429B-94CE-29BD2C620BAC}" destId="{580CD704-6E63-4E47-B8D2-67C13D2D6CBC}" srcOrd="0" destOrd="0" presId="urn:microsoft.com/office/officeart/2005/8/layout/hList1"/>
    <dgm:cxn modelId="{5BB0A527-1E49-47B2-8976-B50852673968}" type="presParOf" srcId="{580CD704-6E63-4E47-B8D2-67C13D2D6CBC}" destId="{CCC82DAA-3337-4442-9835-B24D26E5F82B}" srcOrd="0" destOrd="0" presId="urn:microsoft.com/office/officeart/2005/8/layout/hList1"/>
    <dgm:cxn modelId="{26EDC4F7-0DCA-47AB-900B-734F3F0CD5B3}" type="presParOf" srcId="{580CD704-6E63-4E47-B8D2-67C13D2D6CBC}" destId="{F24EF660-5159-499F-8CF6-ECA185B3E307}" srcOrd="1" destOrd="0" presId="urn:microsoft.com/office/officeart/2005/8/layout/hList1"/>
    <dgm:cxn modelId="{2C19E245-8AD1-4CFF-BD29-82B9A54AAABA}" type="presParOf" srcId="{4412C174-CF28-429B-94CE-29BD2C620BAC}" destId="{88617F19-E2CE-4736-949E-B0B535E941A0}" srcOrd="1" destOrd="0" presId="urn:microsoft.com/office/officeart/2005/8/layout/hList1"/>
    <dgm:cxn modelId="{890F6046-74BA-4E0E-ABE6-3B274086F334}" type="presParOf" srcId="{4412C174-CF28-429B-94CE-29BD2C620BAC}" destId="{E33509D1-7B18-4854-9F96-7886EAEDDEFC}" srcOrd="2" destOrd="0" presId="urn:microsoft.com/office/officeart/2005/8/layout/hList1"/>
    <dgm:cxn modelId="{1B223453-F0C5-412D-99A5-DD049FA21EBF}" type="presParOf" srcId="{E33509D1-7B18-4854-9F96-7886EAEDDEFC}" destId="{C2EF0DB7-567C-4D1B-8273-105764DFC5F1}" srcOrd="0" destOrd="0" presId="urn:microsoft.com/office/officeart/2005/8/layout/hList1"/>
    <dgm:cxn modelId="{9DAFBB26-04C2-45FF-B840-325CD0CC1B6D}" type="presParOf" srcId="{E33509D1-7B18-4854-9F96-7886EAEDDEFC}" destId="{2AA430C5-88F4-4804-9A32-2006559FC125}" srcOrd="1" destOrd="0" presId="urn:microsoft.com/office/officeart/2005/8/layout/hList1"/>
  </dgm:cxnLst>
  <dgm:bg/>
  <dgm:whole/>
</dgm:dataModel>
</file>

<file path=ppt/diagrams/data2.xml><?xml version="1.0" encoding="utf-8"?>
<dgm:dataModel xmlns:dgm="http://schemas.openxmlformats.org/drawingml/2006/diagram" xmlns:a="http://schemas.openxmlformats.org/drawingml/2006/main">
  <dgm:ptLst>
    <dgm:pt modelId="{77D1D6FB-CBB6-415B-93D9-3A64C7FA4EA2}" type="doc">
      <dgm:prSet loTypeId="urn:microsoft.com/office/officeart/2005/8/layout/default#11" loCatId="list" qsTypeId="urn:microsoft.com/office/officeart/2005/8/quickstyle/simple1" qsCatId="simple" csTypeId="urn:microsoft.com/office/officeart/2005/8/colors/colorful1#10" csCatId="colorful"/>
      <dgm:spPr/>
      <dgm:t>
        <a:bodyPr/>
        <a:lstStyle/>
        <a:p>
          <a:endParaRPr lang="en-US"/>
        </a:p>
      </dgm:t>
    </dgm:pt>
    <dgm:pt modelId="{26D83A84-8C32-41E3-A056-9AD5F5C44CBE}">
      <dgm:prSet/>
      <dgm:spPr/>
      <dgm:t>
        <a:bodyPr/>
        <a:lstStyle/>
        <a:p>
          <a:pPr rtl="0"/>
          <a:r>
            <a:rPr lang="en-US" b="1" dirty="0" smtClean="0">
              <a:solidFill>
                <a:schemeClr val="tx1"/>
              </a:solidFill>
            </a:rPr>
            <a:t>Pushy</a:t>
          </a:r>
          <a:endParaRPr lang="en-US" b="1" dirty="0">
            <a:solidFill>
              <a:schemeClr val="tx1"/>
            </a:solidFill>
          </a:endParaRPr>
        </a:p>
      </dgm:t>
    </dgm:pt>
    <dgm:pt modelId="{95FC7453-4C6A-4C38-BDD4-0D1F74351E2B}" type="parTrans" cxnId="{16D9D575-17D3-4687-9B34-30A0BAE67A13}">
      <dgm:prSet/>
      <dgm:spPr/>
      <dgm:t>
        <a:bodyPr/>
        <a:lstStyle/>
        <a:p>
          <a:endParaRPr lang="en-US" b="1">
            <a:solidFill>
              <a:schemeClr val="tx1"/>
            </a:solidFill>
          </a:endParaRPr>
        </a:p>
      </dgm:t>
    </dgm:pt>
    <dgm:pt modelId="{B6BAAEEA-D6BC-4A77-A721-40B36C14BAA9}" type="sibTrans" cxnId="{16D9D575-17D3-4687-9B34-30A0BAE67A13}">
      <dgm:prSet/>
      <dgm:spPr/>
      <dgm:t>
        <a:bodyPr/>
        <a:lstStyle/>
        <a:p>
          <a:endParaRPr lang="en-US" b="1">
            <a:solidFill>
              <a:schemeClr val="tx1"/>
            </a:solidFill>
          </a:endParaRPr>
        </a:p>
      </dgm:t>
    </dgm:pt>
    <dgm:pt modelId="{9C73F73E-97C0-4A6B-99C6-7FA263A9D33F}">
      <dgm:prSet/>
      <dgm:spPr/>
      <dgm:t>
        <a:bodyPr/>
        <a:lstStyle/>
        <a:p>
          <a:pPr rtl="0"/>
          <a:r>
            <a:rPr lang="en-US" b="1" dirty="0" smtClean="0">
              <a:solidFill>
                <a:schemeClr val="tx1"/>
              </a:solidFill>
            </a:rPr>
            <a:t>Late</a:t>
          </a:r>
          <a:endParaRPr lang="en-US" b="1" dirty="0">
            <a:solidFill>
              <a:schemeClr val="tx1"/>
            </a:solidFill>
          </a:endParaRPr>
        </a:p>
      </dgm:t>
    </dgm:pt>
    <dgm:pt modelId="{2CC1C1F4-24F6-48AF-810B-408112A401EC}" type="parTrans" cxnId="{8B2F9CA1-9DC4-4303-9194-EC0C784FC4B8}">
      <dgm:prSet/>
      <dgm:spPr/>
      <dgm:t>
        <a:bodyPr/>
        <a:lstStyle/>
        <a:p>
          <a:endParaRPr lang="en-US" b="1">
            <a:solidFill>
              <a:schemeClr val="tx1"/>
            </a:solidFill>
          </a:endParaRPr>
        </a:p>
      </dgm:t>
    </dgm:pt>
    <dgm:pt modelId="{F1411BD7-99BD-4CD0-AF7F-0F4D51037E99}" type="sibTrans" cxnId="{8B2F9CA1-9DC4-4303-9194-EC0C784FC4B8}">
      <dgm:prSet/>
      <dgm:spPr/>
      <dgm:t>
        <a:bodyPr/>
        <a:lstStyle/>
        <a:p>
          <a:endParaRPr lang="en-US" b="1">
            <a:solidFill>
              <a:schemeClr val="tx1"/>
            </a:solidFill>
          </a:endParaRPr>
        </a:p>
      </dgm:t>
    </dgm:pt>
    <dgm:pt modelId="{50973C52-9822-4A76-8DE3-7B132CF858AB}">
      <dgm:prSet/>
      <dgm:spPr/>
      <dgm:t>
        <a:bodyPr/>
        <a:lstStyle/>
        <a:p>
          <a:pPr rtl="0"/>
          <a:r>
            <a:rPr lang="en-US" b="1" dirty="0" smtClean="0">
              <a:solidFill>
                <a:schemeClr val="tx1"/>
              </a:solidFill>
            </a:rPr>
            <a:t>Deceitful</a:t>
          </a:r>
          <a:endParaRPr lang="en-US" b="1" dirty="0">
            <a:solidFill>
              <a:schemeClr val="tx1"/>
            </a:solidFill>
          </a:endParaRPr>
        </a:p>
      </dgm:t>
    </dgm:pt>
    <dgm:pt modelId="{620C936E-BBAB-47F4-9A64-95ADFBFBA1C3}" type="parTrans" cxnId="{380DA7EF-6B48-46BE-9FE5-1E4B990DDB6E}">
      <dgm:prSet/>
      <dgm:spPr/>
      <dgm:t>
        <a:bodyPr/>
        <a:lstStyle/>
        <a:p>
          <a:endParaRPr lang="en-US" b="1">
            <a:solidFill>
              <a:schemeClr val="tx1"/>
            </a:solidFill>
          </a:endParaRPr>
        </a:p>
      </dgm:t>
    </dgm:pt>
    <dgm:pt modelId="{B67F6261-ED8A-41A9-9234-577BDEE13CAF}" type="sibTrans" cxnId="{380DA7EF-6B48-46BE-9FE5-1E4B990DDB6E}">
      <dgm:prSet/>
      <dgm:spPr/>
      <dgm:t>
        <a:bodyPr/>
        <a:lstStyle/>
        <a:p>
          <a:endParaRPr lang="en-US" b="1">
            <a:solidFill>
              <a:schemeClr val="tx1"/>
            </a:solidFill>
          </a:endParaRPr>
        </a:p>
      </dgm:t>
    </dgm:pt>
    <dgm:pt modelId="{A24A6EA2-6B6D-4CB3-AF8C-B39004DB8333}">
      <dgm:prSet/>
      <dgm:spPr/>
      <dgm:t>
        <a:bodyPr/>
        <a:lstStyle/>
        <a:p>
          <a:pPr rtl="0"/>
          <a:r>
            <a:rPr lang="en-US" b="1" dirty="0" smtClean="0">
              <a:solidFill>
                <a:schemeClr val="tx1"/>
              </a:solidFill>
            </a:rPr>
            <a:t>Disorganized</a:t>
          </a:r>
          <a:endParaRPr lang="en-US" b="1" dirty="0">
            <a:solidFill>
              <a:schemeClr val="tx1"/>
            </a:solidFill>
          </a:endParaRPr>
        </a:p>
      </dgm:t>
    </dgm:pt>
    <dgm:pt modelId="{0B298098-B9FE-4703-B1D2-4392074D2838}" type="parTrans" cxnId="{1F768B99-C0FE-4E12-8702-3DAE0FC2C9D8}">
      <dgm:prSet/>
      <dgm:spPr/>
      <dgm:t>
        <a:bodyPr/>
        <a:lstStyle/>
        <a:p>
          <a:endParaRPr lang="en-US" b="1">
            <a:solidFill>
              <a:schemeClr val="tx1"/>
            </a:solidFill>
          </a:endParaRPr>
        </a:p>
      </dgm:t>
    </dgm:pt>
    <dgm:pt modelId="{C0DAD2DE-AC56-4AFF-8B58-430C4B9136A7}" type="sibTrans" cxnId="{1F768B99-C0FE-4E12-8702-3DAE0FC2C9D8}">
      <dgm:prSet/>
      <dgm:spPr/>
      <dgm:t>
        <a:bodyPr/>
        <a:lstStyle/>
        <a:p>
          <a:endParaRPr lang="en-US" b="1">
            <a:solidFill>
              <a:schemeClr val="tx1"/>
            </a:solidFill>
          </a:endParaRPr>
        </a:p>
      </dgm:t>
    </dgm:pt>
    <dgm:pt modelId="{5E96305D-DD94-421E-B703-FF63C93714A1}">
      <dgm:prSet/>
      <dgm:spPr/>
      <dgm:t>
        <a:bodyPr/>
        <a:lstStyle/>
        <a:p>
          <a:pPr rtl="0"/>
          <a:r>
            <a:rPr lang="en-US" b="1" dirty="0" smtClean="0">
              <a:solidFill>
                <a:schemeClr val="tx1"/>
              </a:solidFill>
            </a:rPr>
            <a:t>Unprepared</a:t>
          </a:r>
          <a:endParaRPr lang="en-US" b="1" dirty="0">
            <a:solidFill>
              <a:schemeClr val="tx1"/>
            </a:solidFill>
          </a:endParaRPr>
        </a:p>
      </dgm:t>
    </dgm:pt>
    <dgm:pt modelId="{A96A7142-EEC2-442F-9C26-D1EF41AFB87C}" type="parTrans" cxnId="{DB7E06E4-D7DD-4D63-A44C-DF7BA579914C}">
      <dgm:prSet/>
      <dgm:spPr/>
      <dgm:t>
        <a:bodyPr/>
        <a:lstStyle/>
        <a:p>
          <a:endParaRPr lang="en-US" b="1">
            <a:solidFill>
              <a:schemeClr val="tx1"/>
            </a:solidFill>
          </a:endParaRPr>
        </a:p>
      </dgm:t>
    </dgm:pt>
    <dgm:pt modelId="{AA0645BD-4ECB-47DC-90B2-C4F406388114}" type="sibTrans" cxnId="{DB7E06E4-D7DD-4D63-A44C-DF7BA579914C}">
      <dgm:prSet/>
      <dgm:spPr/>
      <dgm:t>
        <a:bodyPr/>
        <a:lstStyle/>
        <a:p>
          <a:endParaRPr lang="en-US" b="1">
            <a:solidFill>
              <a:schemeClr val="tx1"/>
            </a:solidFill>
          </a:endParaRPr>
        </a:p>
      </dgm:t>
    </dgm:pt>
    <dgm:pt modelId="{0F9D0D66-8BED-4C0D-85EB-C18EA1E8DE5D}" type="pres">
      <dgm:prSet presAssocID="{77D1D6FB-CBB6-415B-93D9-3A64C7FA4EA2}" presName="diagram" presStyleCnt="0">
        <dgm:presLayoutVars>
          <dgm:dir/>
          <dgm:resizeHandles val="exact"/>
        </dgm:presLayoutVars>
      </dgm:prSet>
      <dgm:spPr/>
      <dgm:t>
        <a:bodyPr/>
        <a:lstStyle/>
        <a:p>
          <a:endParaRPr lang="en-US"/>
        </a:p>
      </dgm:t>
    </dgm:pt>
    <dgm:pt modelId="{F5455D78-0527-4F46-9B95-DB5E40633185}" type="pres">
      <dgm:prSet presAssocID="{26D83A84-8C32-41E3-A056-9AD5F5C44CBE}" presName="node" presStyleLbl="node1" presStyleIdx="0" presStyleCnt="5">
        <dgm:presLayoutVars>
          <dgm:bulletEnabled val="1"/>
        </dgm:presLayoutVars>
      </dgm:prSet>
      <dgm:spPr/>
      <dgm:t>
        <a:bodyPr/>
        <a:lstStyle/>
        <a:p>
          <a:endParaRPr lang="en-US"/>
        </a:p>
      </dgm:t>
    </dgm:pt>
    <dgm:pt modelId="{80DC8C18-6529-424F-9AA0-D271C0D4C5C3}" type="pres">
      <dgm:prSet presAssocID="{B6BAAEEA-D6BC-4A77-A721-40B36C14BAA9}" presName="sibTrans" presStyleCnt="0"/>
      <dgm:spPr/>
      <dgm:t>
        <a:bodyPr/>
        <a:lstStyle/>
        <a:p>
          <a:endParaRPr lang="en-US"/>
        </a:p>
      </dgm:t>
    </dgm:pt>
    <dgm:pt modelId="{734F1A6A-CA94-4A52-8411-02BAD0A3FD02}" type="pres">
      <dgm:prSet presAssocID="{9C73F73E-97C0-4A6B-99C6-7FA263A9D33F}" presName="node" presStyleLbl="node1" presStyleIdx="1" presStyleCnt="5">
        <dgm:presLayoutVars>
          <dgm:bulletEnabled val="1"/>
        </dgm:presLayoutVars>
      </dgm:prSet>
      <dgm:spPr/>
      <dgm:t>
        <a:bodyPr/>
        <a:lstStyle/>
        <a:p>
          <a:endParaRPr lang="en-US"/>
        </a:p>
      </dgm:t>
    </dgm:pt>
    <dgm:pt modelId="{F94906D7-CAD5-4603-9C67-C9CDA94E47F1}" type="pres">
      <dgm:prSet presAssocID="{F1411BD7-99BD-4CD0-AF7F-0F4D51037E99}" presName="sibTrans" presStyleCnt="0"/>
      <dgm:spPr/>
      <dgm:t>
        <a:bodyPr/>
        <a:lstStyle/>
        <a:p>
          <a:endParaRPr lang="en-US"/>
        </a:p>
      </dgm:t>
    </dgm:pt>
    <dgm:pt modelId="{F02E4FAA-7E19-460F-A6DE-9591BA770C1B}" type="pres">
      <dgm:prSet presAssocID="{50973C52-9822-4A76-8DE3-7B132CF858AB}" presName="node" presStyleLbl="node1" presStyleIdx="2" presStyleCnt="5">
        <dgm:presLayoutVars>
          <dgm:bulletEnabled val="1"/>
        </dgm:presLayoutVars>
      </dgm:prSet>
      <dgm:spPr/>
      <dgm:t>
        <a:bodyPr/>
        <a:lstStyle/>
        <a:p>
          <a:endParaRPr lang="en-US"/>
        </a:p>
      </dgm:t>
    </dgm:pt>
    <dgm:pt modelId="{7B36F0DE-FA4F-4E99-9B66-0023CF0B13EA}" type="pres">
      <dgm:prSet presAssocID="{B67F6261-ED8A-41A9-9234-577BDEE13CAF}" presName="sibTrans" presStyleCnt="0"/>
      <dgm:spPr/>
      <dgm:t>
        <a:bodyPr/>
        <a:lstStyle/>
        <a:p>
          <a:endParaRPr lang="en-US"/>
        </a:p>
      </dgm:t>
    </dgm:pt>
    <dgm:pt modelId="{2B6ECDCB-946D-4C06-8ADB-D76BCF254E25}" type="pres">
      <dgm:prSet presAssocID="{A24A6EA2-6B6D-4CB3-AF8C-B39004DB8333}" presName="node" presStyleLbl="node1" presStyleIdx="3" presStyleCnt="5">
        <dgm:presLayoutVars>
          <dgm:bulletEnabled val="1"/>
        </dgm:presLayoutVars>
      </dgm:prSet>
      <dgm:spPr/>
      <dgm:t>
        <a:bodyPr/>
        <a:lstStyle/>
        <a:p>
          <a:endParaRPr lang="en-US"/>
        </a:p>
      </dgm:t>
    </dgm:pt>
    <dgm:pt modelId="{A89DD627-6F03-4D32-93FE-612592F3197A}" type="pres">
      <dgm:prSet presAssocID="{C0DAD2DE-AC56-4AFF-8B58-430C4B9136A7}" presName="sibTrans" presStyleCnt="0"/>
      <dgm:spPr/>
      <dgm:t>
        <a:bodyPr/>
        <a:lstStyle/>
        <a:p>
          <a:endParaRPr lang="en-US"/>
        </a:p>
      </dgm:t>
    </dgm:pt>
    <dgm:pt modelId="{2B27EA02-1B38-4E45-8B55-9AF46910D23B}" type="pres">
      <dgm:prSet presAssocID="{5E96305D-DD94-421E-B703-FF63C93714A1}" presName="node" presStyleLbl="node1" presStyleIdx="4" presStyleCnt="5">
        <dgm:presLayoutVars>
          <dgm:bulletEnabled val="1"/>
        </dgm:presLayoutVars>
      </dgm:prSet>
      <dgm:spPr/>
      <dgm:t>
        <a:bodyPr/>
        <a:lstStyle/>
        <a:p>
          <a:endParaRPr lang="en-US"/>
        </a:p>
      </dgm:t>
    </dgm:pt>
  </dgm:ptLst>
  <dgm:cxnLst>
    <dgm:cxn modelId="{380DA7EF-6B48-46BE-9FE5-1E4B990DDB6E}" srcId="{77D1D6FB-CBB6-415B-93D9-3A64C7FA4EA2}" destId="{50973C52-9822-4A76-8DE3-7B132CF858AB}" srcOrd="2" destOrd="0" parTransId="{620C936E-BBAB-47F4-9A64-95ADFBFBA1C3}" sibTransId="{B67F6261-ED8A-41A9-9234-577BDEE13CAF}"/>
    <dgm:cxn modelId="{766DD238-FCD7-41F5-8A3F-E94FC5A36166}" type="presOf" srcId="{5E96305D-DD94-421E-B703-FF63C93714A1}" destId="{2B27EA02-1B38-4E45-8B55-9AF46910D23B}" srcOrd="0" destOrd="0" presId="urn:microsoft.com/office/officeart/2005/8/layout/default#11"/>
    <dgm:cxn modelId="{DB7E06E4-D7DD-4D63-A44C-DF7BA579914C}" srcId="{77D1D6FB-CBB6-415B-93D9-3A64C7FA4EA2}" destId="{5E96305D-DD94-421E-B703-FF63C93714A1}" srcOrd="4" destOrd="0" parTransId="{A96A7142-EEC2-442F-9C26-D1EF41AFB87C}" sibTransId="{AA0645BD-4ECB-47DC-90B2-C4F406388114}"/>
    <dgm:cxn modelId="{6D293A0D-CED5-4F23-BF2C-B74A74A91B9F}" type="presOf" srcId="{77D1D6FB-CBB6-415B-93D9-3A64C7FA4EA2}" destId="{0F9D0D66-8BED-4C0D-85EB-C18EA1E8DE5D}" srcOrd="0" destOrd="0" presId="urn:microsoft.com/office/officeart/2005/8/layout/default#11"/>
    <dgm:cxn modelId="{F3ED081D-209D-4FEE-8820-56122DF39062}" type="presOf" srcId="{9C73F73E-97C0-4A6B-99C6-7FA263A9D33F}" destId="{734F1A6A-CA94-4A52-8411-02BAD0A3FD02}" srcOrd="0" destOrd="0" presId="urn:microsoft.com/office/officeart/2005/8/layout/default#11"/>
    <dgm:cxn modelId="{1F768B99-C0FE-4E12-8702-3DAE0FC2C9D8}" srcId="{77D1D6FB-CBB6-415B-93D9-3A64C7FA4EA2}" destId="{A24A6EA2-6B6D-4CB3-AF8C-B39004DB8333}" srcOrd="3" destOrd="0" parTransId="{0B298098-B9FE-4703-B1D2-4392074D2838}" sibTransId="{C0DAD2DE-AC56-4AFF-8B58-430C4B9136A7}"/>
    <dgm:cxn modelId="{75EF0A90-4327-4538-9F75-DCB1039497B0}" type="presOf" srcId="{A24A6EA2-6B6D-4CB3-AF8C-B39004DB8333}" destId="{2B6ECDCB-946D-4C06-8ADB-D76BCF254E25}" srcOrd="0" destOrd="0" presId="urn:microsoft.com/office/officeart/2005/8/layout/default#11"/>
    <dgm:cxn modelId="{16D9D575-17D3-4687-9B34-30A0BAE67A13}" srcId="{77D1D6FB-CBB6-415B-93D9-3A64C7FA4EA2}" destId="{26D83A84-8C32-41E3-A056-9AD5F5C44CBE}" srcOrd="0" destOrd="0" parTransId="{95FC7453-4C6A-4C38-BDD4-0D1F74351E2B}" sibTransId="{B6BAAEEA-D6BC-4A77-A721-40B36C14BAA9}"/>
    <dgm:cxn modelId="{F34F0F80-D606-4EEB-A8E3-A18DC736B6B9}" type="presOf" srcId="{50973C52-9822-4A76-8DE3-7B132CF858AB}" destId="{F02E4FAA-7E19-460F-A6DE-9591BA770C1B}" srcOrd="0" destOrd="0" presId="urn:microsoft.com/office/officeart/2005/8/layout/default#11"/>
    <dgm:cxn modelId="{8B2F9CA1-9DC4-4303-9194-EC0C784FC4B8}" srcId="{77D1D6FB-CBB6-415B-93D9-3A64C7FA4EA2}" destId="{9C73F73E-97C0-4A6B-99C6-7FA263A9D33F}" srcOrd="1" destOrd="0" parTransId="{2CC1C1F4-24F6-48AF-810B-408112A401EC}" sibTransId="{F1411BD7-99BD-4CD0-AF7F-0F4D51037E99}"/>
    <dgm:cxn modelId="{BBFE521F-58F7-4F34-ADC3-FA681A61BFE5}" type="presOf" srcId="{26D83A84-8C32-41E3-A056-9AD5F5C44CBE}" destId="{F5455D78-0527-4F46-9B95-DB5E40633185}" srcOrd="0" destOrd="0" presId="urn:microsoft.com/office/officeart/2005/8/layout/default#11"/>
    <dgm:cxn modelId="{1BB1BADF-B6B4-46EC-9B7F-7E6E6B314E44}" type="presParOf" srcId="{0F9D0D66-8BED-4C0D-85EB-C18EA1E8DE5D}" destId="{F5455D78-0527-4F46-9B95-DB5E40633185}" srcOrd="0" destOrd="0" presId="urn:microsoft.com/office/officeart/2005/8/layout/default#11"/>
    <dgm:cxn modelId="{036228A6-D1DB-46DA-8C6C-CEB883E21B04}" type="presParOf" srcId="{0F9D0D66-8BED-4C0D-85EB-C18EA1E8DE5D}" destId="{80DC8C18-6529-424F-9AA0-D271C0D4C5C3}" srcOrd="1" destOrd="0" presId="urn:microsoft.com/office/officeart/2005/8/layout/default#11"/>
    <dgm:cxn modelId="{DF370475-AA0F-4F1E-BA41-01EDF43EC8F8}" type="presParOf" srcId="{0F9D0D66-8BED-4C0D-85EB-C18EA1E8DE5D}" destId="{734F1A6A-CA94-4A52-8411-02BAD0A3FD02}" srcOrd="2" destOrd="0" presId="urn:microsoft.com/office/officeart/2005/8/layout/default#11"/>
    <dgm:cxn modelId="{427AC146-DA36-41D3-8CBD-C95517655A90}" type="presParOf" srcId="{0F9D0D66-8BED-4C0D-85EB-C18EA1E8DE5D}" destId="{F94906D7-CAD5-4603-9C67-C9CDA94E47F1}" srcOrd="3" destOrd="0" presId="urn:microsoft.com/office/officeart/2005/8/layout/default#11"/>
    <dgm:cxn modelId="{A230D793-2582-42D3-B9CD-84CF4A62F9D2}" type="presParOf" srcId="{0F9D0D66-8BED-4C0D-85EB-C18EA1E8DE5D}" destId="{F02E4FAA-7E19-460F-A6DE-9591BA770C1B}" srcOrd="4" destOrd="0" presId="urn:microsoft.com/office/officeart/2005/8/layout/default#11"/>
    <dgm:cxn modelId="{29F4ECC5-182B-472B-AC0F-699285ACD961}" type="presParOf" srcId="{0F9D0D66-8BED-4C0D-85EB-C18EA1E8DE5D}" destId="{7B36F0DE-FA4F-4E99-9B66-0023CF0B13EA}" srcOrd="5" destOrd="0" presId="urn:microsoft.com/office/officeart/2005/8/layout/default#11"/>
    <dgm:cxn modelId="{7E27D9BB-54D6-44DC-ACBE-DEF156714565}" type="presParOf" srcId="{0F9D0D66-8BED-4C0D-85EB-C18EA1E8DE5D}" destId="{2B6ECDCB-946D-4C06-8ADB-D76BCF254E25}" srcOrd="6" destOrd="0" presId="urn:microsoft.com/office/officeart/2005/8/layout/default#11"/>
    <dgm:cxn modelId="{3CA73BD6-1EF1-4172-9B01-56520E8AF0B0}" type="presParOf" srcId="{0F9D0D66-8BED-4C0D-85EB-C18EA1E8DE5D}" destId="{A89DD627-6F03-4D32-93FE-612592F3197A}" srcOrd="7" destOrd="0" presId="urn:microsoft.com/office/officeart/2005/8/layout/default#11"/>
    <dgm:cxn modelId="{FC187646-F5E4-42BF-AE02-9F861D70B8B9}" type="presParOf" srcId="{0F9D0D66-8BED-4C0D-85EB-C18EA1E8DE5D}" destId="{2B27EA02-1B38-4E45-8B55-9AF46910D23B}" srcOrd="8" destOrd="0" presId="urn:microsoft.com/office/officeart/2005/8/layout/default#11"/>
  </dgm:cxnLst>
  <dgm:bg/>
  <dgm:whole/>
</dgm:dataModel>
</file>

<file path=ppt/diagrams/data3.xml><?xml version="1.0" encoding="utf-8"?>
<dgm:dataModel xmlns:dgm="http://schemas.openxmlformats.org/drawingml/2006/diagram" xmlns:a="http://schemas.openxmlformats.org/drawingml/2006/main">
  <dgm:ptLst>
    <dgm:pt modelId="{F9723CDC-C292-4689-B17F-A7EC88AD3700}" type="doc">
      <dgm:prSet loTypeId="urn:microsoft.com/office/officeart/2005/8/layout/default#12" loCatId="list" qsTypeId="urn:microsoft.com/office/officeart/2005/8/quickstyle/simple1" qsCatId="simple" csTypeId="urn:microsoft.com/office/officeart/2005/8/colors/accent1_3" csCatId="accent1"/>
      <dgm:spPr/>
      <dgm:t>
        <a:bodyPr/>
        <a:lstStyle/>
        <a:p>
          <a:endParaRPr lang="en-US"/>
        </a:p>
      </dgm:t>
    </dgm:pt>
    <dgm:pt modelId="{C3508296-82DA-43BC-B870-9260ED3D59F8}">
      <dgm:prSet/>
      <dgm:spPr/>
      <dgm:t>
        <a:bodyPr/>
        <a:lstStyle/>
        <a:p>
          <a:pPr rtl="0"/>
          <a:r>
            <a:rPr lang="en-US" b="1" dirty="0" smtClean="0">
              <a:solidFill>
                <a:schemeClr val="tx1"/>
              </a:solidFill>
            </a:rPr>
            <a:t>Good listeners</a:t>
          </a:r>
          <a:endParaRPr lang="en-US" b="1" dirty="0">
            <a:solidFill>
              <a:schemeClr val="tx1"/>
            </a:solidFill>
          </a:endParaRPr>
        </a:p>
      </dgm:t>
    </dgm:pt>
    <dgm:pt modelId="{2F98E6DA-F914-41D2-A598-DEC09558B6F2}" type="parTrans" cxnId="{5B01F3AB-EEF7-47B1-BF0A-013E11691DF5}">
      <dgm:prSet/>
      <dgm:spPr/>
      <dgm:t>
        <a:bodyPr/>
        <a:lstStyle/>
        <a:p>
          <a:endParaRPr lang="en-US" b="1">
            <a:solidFill>
              <a:schemeClr val="tx1"/>
            </a:solidFill>
          </a:endParaRPr>
        </a:p>
      </dgm:t>
    </dgm:pt>
    <dgm:pt modelId="{BEEF2C5F-30F3-42BC-A0E2-96AA76E2DFA4}" type="sibTrans" cxnId="{5B01F3AB-EEF7-47B1-BF0A-013E11691DF5}">
      <dgm:prSet/>
      <dgm:spPr/>
      <dgm:t>
        <a:bodyPr/>
        <a:lstStyle/>
        <a:p>
          <a:endParaRPr lang="en-US" b="1">
            <a:solidFill>
              <a:schemeClr val="tx1"/>
            </a:solidFill>
          </a:endParaRPr>
        </a:p>
      </dgm:t>
    </dgm:pt>
    <dgm:pt modelId="{2640AA8B-ADCF-41D2-8526-63A7A276178A}">
      <dgm:prSet/>
      <dgm:spPr/>
      <dgm:t>
        <a:bodyPr/>
        <a:lstStyle/>
        <a:p>
          <a:pPr rtl="0"/>
          <a:r>
            <a:rPr lang="en-US" b="1" dirty="0" smtClean="0">
              <a:solidFill>
                <a:schemeClr val="tx1"/>
              </a:solidFill>
            </a:rPr>
            <a:t>Empathetic</a:t>
          </a:r>
          <a:endParaRPr lang="en-US" b="1" dirty="0">
            <a:solidFill>
              <a:schemeClr val="tx1"/>
            </a:solidFill>
          </a:endParaRPr>
        </a:p>
      </dgm:t>
    </dgm:pt>
    <dgm:pt modelId="{853EC3C0-A15B-414A-94F5-5A39A6643402}" type="parTrans" cxnId="{536CD9CE-9F96-4FEC-BEDC-42E60E67A361}">
      <dgm:prSet/>
      <dgm:spPr/>
      <dgm:t>
        <a:bodyPr/>
        <a:lstStyle/>
        <a:p>
          <a:endParaRPr lang="en-US" b="1">
            <a:solidFill>
              <a:schemeClr val="tx1"/>
            </a:solidFill>
          </a:endParaRPr>
        </a:p>
      </dgm:t>
    </dgm:pt>
    <dgm:pt modelId="{179B4A7A-1AB6-4595-B0C4-2CF7814C9A6E}" type="sibTrans" cxnId="{536CD9CE-9F96-4FEC-BEDC-42E60E67A361}">
      <dgm:prSet/>
      <dgm:spPr/>
      <dgm:t>
        <a:bodyPr/>
        <a:lstStyle/>
        <a:p>
          <a:endParaRPr lang="en-US" b="1">
            <a:solidFill>
              <a:schemeClr val="tx1"/>
            </a:solidFill>
          </a:endParaRPr>
        </a:p>
      </dgm:t>
    </dgm:pt>
    <dgm:pt modelId="{50EDEDA2-1A29-41EB-8FD1-0B4E59F777B9}">
      <dgm:prSet/>
      <dgm:spPr/>
      <dgm:t>
        <a:bodyPr/>
        <a:lstStyle/>
        <a:p>
          <a:pPr rtl="0"/>
          <a:r>
            <a:rPr lang="en-US" b="1" dirty="0" smtClean="0">
              <a:solidFill>
                <a:schemeClr val="tx1"/>
              </a:solidFill>
            </a:rPr>
            <a:t>Honest</a:t>
          </a:r>
          <a:endParaRPr lang="en-US" b="1" dirty="0">
            <a:solidFill>
              <a:schemeClr val="tx1"/>
            </a:solidFill>
          </a:endParaRPr>
        </a:p>
      </dgm:t>
    </dgm:pt>
    <dgm:pt modelId="{5ACE0867-6940-4227-95FF-FCB664C89004}" type="parTrans" cxnId="{1FBA15FA-00A4-456F-BF92-5E197B5FD17E}">
      <dgm:prSet/>
      <dgm:spPr/>
      <dgm:t>
        <a:bodyPr/>
        <a:lstStyle/>
        <a:p>
          <a:endParaRPr lang="en-US" b="1">
            <a:solidFill>
              <a:schemeClr val="tx1"/>
            </a:solidFill>
          </a:endParaRPr>
        </a:p>
      </dgm:t>
    </dgm:pt>
    <dgm:pt modelId="{A4FB4F95-F6E9-4240-9B3B-33D484BB80EC}" type="sibTrans" cxnId="{1FBA15FA-00A4-456F-BF92-5E197B5FD17E}">
      <dgm:prSet/>
      <dgm:spPr/>
      <dgm:t>
        <a:bodyPr/>
        <a:lstStyle/>
        <a:p>
          <a:endParaRPr lang="en-US" b="1">
            <a:solidFill>
              <a:schemeClr val="tx1"/>
            </a:solidFill>
          </a:endParaRPr>
        </a:p>
      </dgm:t>
    </dgm:pt>
    <dgm:pt modelId="{57DC1BBA-A17B-4E1F-A3D1-AB587A70454C}">
      <dgm:prSet/>
      <dgm:spPr/>
      <dgm:t>
        <a:bodyPr/>
        <a:lstStyle/>
        <a:p>
          <a:pPr rtl="0"/>
          <a:r>
            <a:rPr lang="en-US" b="1" dirty="0" smtClean="0">
              <a:solidFill>
                <a:schemeClr val="tx1"/>
              </a:solidFill>
            </a:rPr>
            <a:t>Dependable</a:t>
          </a:r>
          <a:endParaRPr lang="en-US" b="1" dirty="0">
            <a:solidFill>
              <a:schemeClr val="tx1"/>
            </a:solidFill>
          </a:endParaRPr>
        </a:p>
      </dgm:t>
    </dgm:pt>
    <dgm:pt modelId="{4ED447FD-F1EB-40BA-B1BC-45B1DB37028A}" type="parTrans" cxnId="{BB7B2E33-EB8F-4E28-A6FE-66DE87A817FE}">
      <dgm:prSet/>
      <dgm:spPr/>
      <dgm:t>
        <a:bodyPr/>
        <a:lstStyle/>
        <a:p>
          <a:endParaRPr lang="en-US" b="1">
            <a:solidFill>
              <a:schemeClr val="tx1"/>
            </a:solidFill>
          </a:endParaRPr>
        </a:p>
      </dgm:t>
    </dgm:pt>
    <dgm:pt modelId="{90013A5E-82C8-4C83-B6F0-FF424675EC14}" type="sibTrans" cxnId="{BB7B2E33-EB8F-4E28-A6FE-66DE87A817FE}">
      <dgm:prSet/>
      <dgm:spPr/>
      <dgm:t>
        <a:bodyPr/>
        <a:lstStyle/>
        <a:p>
          <a:endParaRPr lang="en-US" b="1">
            <a:solidFill>
              <a:schemeClr val="tx1"/>
            </a:solidFill>
          </a:endParaRPr>
        </a:p>
      </dgm:t>
    </dgm:pt>
    <dgm:pt modelId="{4156B975-01C4-4928-B973-829E4A52C925}">
      <dgm:prSet/>
      <dgm:spPr/>
      <dgm:t>
        <a:bodyPr/>
        <a:lstStyle/>
        <a:p>
          <a:pPr rtl="0"/>
          <a:r>
            <a:rPr lang="en-US" b="1" dirty="0" smtClean="0">
              <a:solidFill>
                <a:schemeClr val="tx1"/>
              </a:solidFill>
            </a:rPr>
            <a:t>Thorough</a:t>
          </a:r>
          <a:endParaRPr lang="en-US" b="1" dirty="0">
            <a:solidFill>
              <a:schemeClr val="tx1"/>
            </a:solidFill>
          </a:endParaRPr>
        </a:p>
      </dgm:t>
    </dgm:pt>
    <dgm:pt modelId="{691C6875-1C97-4DC3-99BE-601891AE1924}" type="parTrans" cxnId="{EC284607-2E5B-4601-BBA0-BF0270C710E4}">
      <dgm:prSet/>
      <dgm:spPr/>
      <dgm:t>
        <a:bodyPr/>
        <a:lstStyle/>
        <a:p>
          <a:endParaRPr lang="en-US" b="1">
            <a:solidFill>
              <a:schemeClr val="tx1"/>
            </a:solidFill>
          </a:endParaRPr>
        </a:p>
      </dgm:t>
    </dgm:pt>
    <dgm:pt modelId="{0822C13F-11D1-4E84-AACC-C7553E1317C2}" type="sibTrans" cxnId="{EC284607-2E5B-4601-BBA0-BF0270C710E4}">
      <dgm:prSet/>
      <dgm:spPr/>
      <dgm:t>
        <a:bodyPr/>
        <a:lstStyle/>
        <a:p>
          <a:endParaRPr lang="en-US" b="1">
            <a:solidFill>
              <a:schemeClr val="tx1"/>
            </a:solidFill>
          </a:endParaRPr>
        </a:p>
      </dgm:t>
    </dgm:pt>
    <dgm:pt modelId="{C6BDB54F-5A5D-4806-8125-932A3F8138C8}">
      <dgm:prSet/>
      <dgm:spPr/>
      <dgm:t>
        <a:bodyPr/>
        <a:lstStyle/>
        <a:p>
          <a:pPr rtl="0"/>
          <a:r>
            <a:rPr lang="en-US" b="1" dirty="0" smtClean="0">
              <a:solidFill>
                <a:schemeClr val="tx1"/>
              </a:solidFill>
            </a:rPr>
            <a:t>Follow-up types</a:t>
          </a:r>
          <a:endParaRPr lang="en-US" b="1" i="1" dirty="0">
            <a:solidFill>
              <a:schemeClr val="tx1"/>
            </a:solidFill>
          </a:endParaRPr>
        </a:p>
      </dgm:t>
    </dgm:pt>
    <dgm:pt modelId="{C981536A-E23A-4674-9740-6EBF2958A27A}" type="parTrans" cxnId="{CC4F7746-8052-4F8F-A8BB-4A4946A1EF92}">
      <dgm:prSet/>
      <dgm:spPr/>
      <dgm:t>
        <a:bodyPr/>
        <a:lstStyle/>
        <a:p>
          <a:endParaRPr lang="en-US" b="1">
            <a:solidFill>
              <a:schemeClr val="tx1"/>
            </a:solidFill>
          </a:endParaRPr>
        </a:p>
      </dgm:t>
    </dgm:pt>
    <dgm:pt modelId="{13BB046E-8E0A-4A58-8912-17AC3956AEA0}" type="sibTrans" cxnId="{CC4F7746-8052-4F8F-A8BB-4A4946A1EF92}">
      <dgm:prSet/>
      <dgm:spPr/>
      <dgm:t>
        <a:bodyPr/>
        <a:lstStyle/>
        <a:p>
          <a:endParaRPr lang="en-US" b="1">
            <a:solidFill>
              <a:schemeClr val="tx1"/>
            </a:solidFill>
          </a:endParaRPr>
        </a:p>
      </dgm:t>
    </dgm:pt>
    <dgm:pt modelId="{3D2ED25B-4052-4636-BFE2-6142809384B8}" type="pres">
      <dgm:prSet presAssocID="{F9723CDC-C292-4689-B17F-A7EC88AD3700}" presName="diagram" presStyleCnt="0">
        <dgm:presLayoutVars>
          <dgm:dir/>
          <dgm:resizeHandles val="exact"/>
        </dgm:presLayoutVars>
      </dgm:prSet>
      <dgm:spPr/>
      <dgm:t>
        <a:bodyPr/>
        <a:lstStyle/>
        <a:p>
          <a:endParaRPr lang="en-US"/>
        </a:p>
      </dgm:t>
    </dgm:pt>
    <dgm:pt modelId="{1F2B7864-E112-4003-BD7E-1F71AB0C4995}" type="pres">
      <dgm:prSet presAssocID="{C3508296-82DA-43BC-B870-9260ED3D59F8}" presName="node" presStyleLbl="node1" presStyleIdx="0" presStyleCnt="6">
        <dgm:presLayoutVars>
          <dgm:bulletEnabled val="1"/>
        </dgm:presLayoutVars>
      </dgm:prSet>
      <dgm:spPr/>
      <dgm:t>
        <a:bodyPr/>
        <a:lstStyle/>
        <a:p>
          <a:endParaRPr lang="en-US"/>
        </a:p>
      </dgm:t>
    </dgm:pt>
    <dgm:pt modelId="{1CFB10F3-0BF8-46D1-8131-8FB897B4E327}" type="pres">
      <dgm:prSet presAssocID="{BEEF2C5F-30F3-42BC-A0E2-96AA76E2DFA4}" presName="sibTrans" presStyleCnt="0"/>
      <dgm:spPr/>
      <dgm:t>
        <a:bodyPr/>
        <a:lstStyle/>
        <a:p>
          <a:endParaRPr lang="en-US"/>
        </a:p>
      </dgm:t>
    </dgm:pt>
    <dgm:pt modelId="{55817BAC-DC6D-4D58-B3FE-494CAB8E2CB9}" type="pres">
      <dgm:prSet presAssocID="{2640AA8B-ADCF-41D2-8526-63A7A276178A}" presName="node" presStyleLbl="node1" presStyleIdx="1" presStyleCnt="6">
        <dgm:presLayoutVars>
          <dgm:bulletEnabled val="1"/>
        </dgm:presLayoutVars>
      </dgm:prSet>
      <dgm:spPr/>
      <dgm:t>
        <a:bodyPr/>
        <a:lstStyle/>
        <a:p>
          <a:endParaRPr lang="en-US"/>
        </a:p>
      </dgm:t>
    </dgm:pt>
    <dgm:pt modelId="{5640D740-2298-4FB5-A4BF-E13F06DB9E3F}" type="pres">
      <dgm:prSet presAssocID="{179B4A7A-1AB6-4595-B0C4-2CF7814C9A6E}" presName="sibTrans" presStyleCnt="0"/>
      <dgm:spPr/>
      <dgm:t>
        <a:bodyPr/>
        <a:lstStyle/>
        <a:p>
          <a:endParaRPr lang="en-US"/>
        </a:p>
      </dgm:t>
    </dgm:pt>
    <dgm:pt modelId="{5C8F4B07-C7EC-4372-BC32-0F064D899F46}" type="pres">
      <dgm:prSet presAssocID="{50EDEDA2-1A29-41EB-8FD1-0B4E59F777B9}" presName="node" presStyleLbl="node1" presStyleIdx="2" presStyleCnt="6">
        <dgm:presLayoutVars>
          <dgm:bulletEnabled val="1"/>
        </dgm:presLayoutVars>
      </dgm:prSet>
      <dgm:spPr/>
      <dgm:t>
        <a:bodyPr/>
        <a:lstStyle/>
        <a:p>
          <a:endParaRPr lang="en-US"/>
        </a:p>
      </dgm:t>
    </dgm:pt>
    <dgm:pt modelId="{1FC599F6-1E3D-4110-BC83-711600D37ECB}" type="pres">
      <dgm:prSet presAssocID="{A4FB4F95-F6E9-4240-9B3B-33D484BB80EC}" presName="sibTrans" presStyleCnt="0"/>
      <dgm:spPr/>
      <dgm:t>
        <a:bodyPr/>
        <a:lstStyle/>
        <a:p>
          <a:endParaRPr lang="en-US"/>
        </a:p>
      </dgm:t>
    </dgm:pt>
    <dgm:pt modelId="{F349BFA4-93DB-468B-8A6F-6170E87F5C06}" type="pres">
      <dgm:prSet presAssocID="{57DC1BBA-A17B-4E1F-A3D1-AB587A70454C}" presName="node" presStyleLbl="node1" presStyleIdx="3" presStyleCnt="6">
        <dgm:presLayoutVars>
          <dgm:bulletEnabled val="1"/>
        </dgm:presLayoutVars>
      </dgm:prSet>
      <dgm:spPr/>
      <dgm:t>
        <a:bodyPr/>
        <a:lstStyle/>
        <a:p>
          <a:endParaRPr lang="en-US"/>
        </a:p>
      </dgm:t>
    </dgm:pt>
    <dgm:pt modelId="{71279ADE-FABD-4940-A182-1B1EA8B6B403}" type="pres">
      <dgm:prSet presAssocID="{90013A5E-82C8-4C83-B6F0-FF424675EC14}" presName="sibTrans" presStyleCnt="0"/>
      <dgm:spPr/>
      <dgm:t>
        <a:bodyPr/>
        <a:lstStyle/>
        <a:p>
          <a:endParaRPr lang="en-US"/>
        </a:p>
      </dgm:t>
    </dgm:pt>
    <dgm:pt modelId="{37644099-F677-42F0-9D12-2C183C4A8A95}" type="pres">
      <dgm:prSet presAssocID="{4156B975-01C4-4928-B973-829E4A52C925}" presName="node" presStyleLbl="node1" presStyleIdx="4" presStyleCnt="6">
        <dgm:presLayoutVars>
          <dgm:bulletEnabled val="1"/>
        </dgm:presLayoutVars>
      </dgm:prSet>
      <dgm:spPr/>
      <dgm:t>
        <a:bodyPr/>
        <a:lstStyle/>
        <a:p>
          <a:endParaRPr lang="en-US"/>
        </a:p>
      </dgm:t>
    </dgm:pt>
    <dgm:pt modelId="{68E64175-D45C-4EFB-B5DA-C1E1B7E78337}" type="pres">
      <dgm:prSet presAssocID="{0822C13F-11D1-4E84-AACC-C7553E1317C2}" presName="sibTrans" presStyleCnt="0"/>
      <dgm:spPr/>
      <dgm:t>
        <a:bodyPr/>
        <a:lstStyle/>
        <a:p>
          <a:endParaRPr lang="en-US"/>
        </a:p>
      </dgm:t>
    </dgm:pt>
    <dgm:pt modelId="{F5EC0634-9865-4570-BB89-892F66378566}" type="pres">
      <dgm:prSet presAssocID="{C6BDB54F-5A5D-4806-8125-932A3F8138C8}" presName="node" presStyleLbl="node1" presStyleIdx="5" presStyleCnt="6">
        <dgm:presLayoutVars>
          <dgm:bulletEnabled val="1"/>
        </dgm:presLayoutVars>
      </dgm:prSet>
      <dgm:spPr/>
      <dgm:t>
        <a:bodyPr/>
        <a:lstStyle/>
        <a:p>
          <a:endParaRPr lang="en-US"/>
        </a:p>
      </dgm:t>
    </dgm:pt>
  </dgm:ptLst>
  <dgm:cxnLst>
    <dgm:cxn modelId="{102B6226-9B16-4CDA-9FA6-A20C5FB222BD}" type="presOf" srcId="{C3508296-82DA-43BC-B870-9260ED3D59F8}" destId="{1F2B7864-E112-4003-BD7E-1F71AB0C4995}" srcOrd="0" destOrd="0" presId="urn:microsoft.com/office/officeart/2005/8/layout/default#12"/>
    <dgm:cxn modelId="{EC284607-2E5B-4601-BBA0-BF0270C710E4}" srcId="{F9723CDC-C292-4689-B17F-A7EC88AD3700}" destId="{4156B975-01C4-4928-B973-829E4A52C925}" srcOrd="4" destOrd="0" parTransId="{691C6875-1C97-4DC3-99BE-601891AE1924}" sibTransId="{0822C13F-11D1-4E84-AACC-C7553E1317C2}"/>
    <dgm:cxn modelId="{5B01F3AB-EEF7-47B1-BF0A-013E11691DF5}" srcId="{F9723CDC-C292-4689-B17F-A7EC88AD3700}" destId="{C3508296-82DA-43BC-B870-9260ED3D59F8}" srcOrd="0" destOrd="0" parTransId="{2F98E6DA-F914-41D2-A598-DEC09558B6F2}" sibTransId="{BEEF2C5F-30F3-42BC-A0E2-96AA76E2DFA4}"/>
    <dgm:cxn modelId="{39E9C56E-F482-4BF4-9220-AEECC2E22B5F}" type="presOf" srcId="{2640AA8B-ADCF-41D2-8526-63A7A276178A}" destId="{55817BAC-DC6D-4D58-B3FE-494CAB8E2CB9}" srcOrd="0" destOrd="0" presId="urn:microsoft.com/office/officeart/2005/8/layout/default#12"/>
    <dgm:cxn modelId="{5B7DCF2A-7381-412F-B534-5AD5316249C9}" type="presOf" srcId="{C6BDB54F-5A5D-4806-8125-932A3F8138C8}" destId="{F5EC0634-9865-4570-BB89-892F66378566}" srcOrd="0" destOrd="0" presId="urn:microsoft.com/office/officeart/2005/8/layout/default#12"/>
    <dgm:cxn modelId="{9F16AE81-B8D6-4D03-A6C0-699ECC82A848}" type="presOf" srcId="{4156B975-01C4-4928-B973-829E4A52C925}" destId="{37644099-F677-42F0-9D12-2C183C4A8A95}" srcOrd="0" destOrd="0" presId="urn:microsoft.com/office/officeart/2005/8/layout/default#12"/>
    <dgm:cxn modelId="{0C9347F6-A4AC-4273-8518-C2816DB66A1C}" type="presOf" srcId="{57DC1BBA-A17B-4E1F-A3D1-AB587A70454C}" destId="{F349BFA4-93DB-468B-8A6F-6170E87F5C06}" srcOrd="0" destOrd="0" presId="urn:microsoft.com/office/officeart/2005/8/layout/default#12"/>
    <dgm:cxn modelId="{4838CE21-B1EB-46A1-8634-7B0D93B91D43}" type="presOf" srcId="{50EDEDA2-1A29-41EB-8FD1-0B4E59F777B9}" destId="{5C8F4B07-C7EC-4372-BC32-0F064D899F46}" srcOrd="0" destOrd="0" presId="urn:microsoft.com/office/officeart/2005/8/layout/default#12"/>
    <dgm:cxn modelId="{1FBA15FA-00A4-456F-BF92-5E197B5FD17E}" srcId="{F9723CDC-C292-4689-B17F-A7EC88AD3700}" destId="{50EDEDA2-1A29-41EB-8FD1-0B4E59F777B9}" srcOrd="2" destOrd="0" parTransId="{5ACE0867-6940-4227-95FF-FCB664C89004}" sibTransId="{A4FB4F95-F6E9-4240-9B3B-33D484BB80EC}"/>
    <dgm:cxn modelId="{BB7B2E33-EB8F-4E28-A6FE-66DE87A817FE}" srcId="{F9723CDC-C292-4689-B17F-A7EC88AD3700}" destId="{57DC1BBA-A17B-4E1F-A3D1-AB587A70454C}" srcOrd="3" destOrd="0" parTransId="{4ED447FD-F1EB-40BA-B1BC-45B1DB37028A}" sibTransId="{90013A5E-82C8-4C83-B6F0-FF424675EC14}"/>
    <dgm:cxn modelId="{869637B2-DA0A-4A08-9FA8-69A1450CADB2}" type="presOf" srcId="{F9723CDC-C292-4689-B17F-A7EC88AD3700}" destId="{3D2ED25B-4052-4636-BFE2-6142809384B8}" srcOrd="0" destOrd="0" presId="urn:microsoft.com/office/officeart/2005/8/layout/default#12"/>
    <dgm:cxn modelId="{536CD9CE-9F96-4FEC-BEDC-42E60E67A361}" srcId="{F9723CDC-C292-4689-B17F-A7EC88AD3700}" destId="{2640AA8B-ADCF-41D2-8526-63A7A276178A}" srcOrd="1" destOrd="0" parTransId="{853EC3C0-A15B-414A-94F5-5A39A6643402}" sibTransId="{179B4A7A-1AB6-4595-B0C4-2CF7814C9A6E}"/>
    <dgm:cxn modelId="{CC4F7746-8052-4F8F-A8BB-4A4946A1EF92}" srcId="{F9723CDC-C292-4689-B17F-A7EC88AD3700}" destId="{C6BDB54F-5A5D-4806-8125-932A3F8138C8}" srcOrd="5" destOrd="0" parTransId="{C981536A-E23A-4674-9740-6EBF2958A27A}" sibTransId="{13BB046E-8E0A-4A58-8912-17AC3956AEA0}"/>
    <dgm:cxn modelId="{5B2BF39E-1FCB-49F1-9B3A-10BAD882DDFC}" type="presParOf" srcId="{3D2ED25B-4052-4636-BFE2-6142809384B8}" destId="{1F2B7864-E112-4003-BD7E-1F71AB0C4995}" srcOrd="0" destOrd="0" presId="urn:microsoft.com/office/officeart/2005/8/layout/default#12"/>
    <dgm:cxn modelId="{DB12DA26-DE9F-447D-ACBD-668A5AA0733C}" type="presParOf" srcId="{3D2ED25B-4052-4636-BFE2-6142809384B8}" destId="{1CFB10F3-0BF8-46D1-8131-8FB897B4E327}" srcOrd="1" destOrd="0" presId="urn:microsoft.com/office/officeart/2005/8/layout/default#12"/>
    <dgm:cxn modelId="{CE4AE36F-11EE-4983-9584-3BBA5FD29C77}" type="presParOf" srcId="{3D2ED25B-4052-4636-BFE2-6142809384B8}" destId="{55817BAC-DC6D-4D58-B3FE-494CAB8E2CB9}" srcOrd="2" destOrd="0" presId="urn:microsoft.com/office/officeart/2005/8/layout/default#12"/>
    <dgm:cxn modelId="{EC92A4C4-79DA-4E28-A3DC-D5646406D9E9}" type="presParOf" srcId="{3D2ED25B-4052-4636-BFE2-6142809384B8}" destId="{5640D740-2298-4FB5-A4BF-E13F06DB9E3F}" srcOrd="3" destOrd="0" presId="urn:microsoft.com/office/officeart/2005/8/layout/default#12"/>
    <dgm:cxn modelId="{1FB8311B-B960-425A-9A01-9DCB14161868}" type="presParOf" srcId="{3D2ED25B-4052-4636-BFE2-6142809384B8}" destId="{5C8F4B07-C7EC-4372-BC32-0F064D899F46}" srcOrd="4" destOrd="0" presId="urn:microsoft.com/office/officeart/2005/8/layout/default#12"/>
    <dgm:cxn modelId="{6FFE5B58-FFF4-47EE-B179-38F7719855E8}" type="presParOf" srcId="{3D2ED25B-4052-4636-BFE2-6142809384B8}" destId="{1FC599F6-1E3D-4110-BC83-711600D37ECB}" srcOrd="5" destOrd="0" presId="urn:microsoft.com/office/officeart/2005/8/layout/default#12"/>
    <dgm:cxn modelId="{919FFAFA-C89B-4BCF-B212-D15E21072AE1}" type="presParOf" srcId="{3D2ED25B-4052-4636-BFE2-6142809384B8}" destId="{F349BFA4-93DB-468B-8A6F-6170E87F5C06}" srcOrd="6" destOrd="0" presId="urn:microsoft.com/office/officeart/2005/8/layout/default#12"/>
    <dgm:cxn modelId="{CD088F5B-F9F1-4F6D-80FE-9898497ED05F}" type="presParOf" srcId="{3D2ED25B-4052-4636-BFE2-6142809384B8}" destId="{71279ADE-FABD-4940-A182-1B1EA8B6B403}" srcOrd="7" destOrd="0" presId="urn:microsoft.com/office/officeart/2005/8/layout/default#12"/>
    <dgm:cxn modelId="{707F266D-D623-4C66-B72C-A9EB83D2D0C5}" type="presParOf" srcId="{3D2ED25B-4052-4636-BFE2-6142809384B8}" destId="{37644099-F677-42F0-9D12-2C183C4A8A95}" srcOrd="8" destOrd="0" presId="urn:microsoft.com/office/officeart/2005/8/layout/default#12"/>
    <dgm:cxn modelId="{0019C8F8-5CEC-49C8-B9AD-D27AB903EF8F}" type="presParOf" srcId="{3D2ED25B-4052-4636-BFE2-6142809384B8}" destId="{68E64175-D45C-4EFB-B5DA-C1E1B7E78337}" srcOrd="9" destOrd="0" presId="urn:microsoft.com/office/officeart/2005/8/layout/default#12"/>
    <dgm:cxn modelId="{F039211F-3D1B-4524-8328-9F648E3AB64E}" type="presParOf" srcId="{3D2ED25B-4052-4636-BFE2-6142809384B8}" destId="{F5EC0634-9865-4570-BB89-892F66378566}" srcOrd="10" destOrd="0" presId="urn:microsoft.com/office/officeart/2005/8/layout/default#12"/>
  </dgm:cxnLst>
  <dgm:bg/>
  <dgm:whole/>
</dgm:dataModel>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1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5/23/2013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 </a:t>
            </a:r>
          </a:p>
          <a:p>
            <a:pPr marL="0" marR="0" indent="0" algn="l" defTabSz="914400" rtl="0" eaLnBrk="0" fontAlgn="base" latinLnBrk="0" hangingPunct="0">
              <a:lnSpc>
                <a:spcPct val="100000"/>
              </a:lnSpc>
              <a:spcBef>
                <a:spcPct val="0"/>
              </a:spcBef>
              <a:spcAft>
                <a:spcPct val="0"/>
              </a:spcAft>
              <a:buClrTx/>
              <a:buSzTx/>
              <a:buFontTx/>
              <a:buNone/>
              <a:tabLst/>
              <a:defRPr/>
            </a:pPr>
            <a:r>
              <a:rPr lang="x-none" sz="1200" kern="1200" smtClean="0">
                <a:solidFill>
                  <a:schemeClr val="tx1"/>
                </a:solidFill>
                <a:effectLst/>
                <a:latin typeface="+mn-lt"/>
                <a:ea typeface="ＭＳ Ｐゴシック" charset="-128"/>
                <a:cs typeface="ＭＳ Ｐゴシック" charset="-128"/>
              </a:rPr>
              <a:t>In this chapter, we explore advertising and PR. Advertising involves communicating the company’s or brand’s value proposition by using paid media to inform, persuade, and remind consumers. PR involves building good relations with various company publics—from consumers and the general public to the media, investor, donor, and government publics. As with all the promotion mix tools, advertising and PR must be blended into the overall IMC program. In chapters 16 and 17, we will discuss the remaining promotion mix tools: personal selling, sales promotion, and direct marketing.</a:t>
            </a:r>
            <a:endParaRPr lang="en-US" sz="1200" kern="1200" dirty="0" smtClean="0">
              <a:solidFill>
                <a:schemeClr val="tx1"/>
              </a:solidFill>
              <a:effectLst/>
              <a:latin typeface="+mn-lt"/>
              <a:ea typeface="ＭＳ Ｐゴシック" charset="-128"/>
              <a:cs typeface="ＭＳ Ｐゴシック" charset="-128"/>
            </a:endParaRPr>
          </a:p>
          <a:p>
            <a:endParaRPr lang="en-US" dirty="0" smtClean="0"/>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charset="-128"/>
                <a:cs typeface="ＭＳ Ｐゴシック" charset="-128"/>
              </a:rPr>
              <a:t>The </a:t>
            </a:r>
            <a:r>
              <a:rPr lang="en-US" sz="1200" b="1" kern="1200" dirty="0" smtClean="0">
                <a:solidFill>
                  <a:schemeClr val="tx1"/>
                </a:solidFill>
                <a:effectLst/>
                <a:latin typeface="+mn-lt"/>
                <a:ea typeface="ＭＳ Ｐゴシック" charset="-128"/>
                <a:cs typeface="ＭＳ Ｐゴシック" charset="-128"/>
              </a:rPr>
              <a:t>selling process</a:t>
            </a:r>
            <a:r>
              <a:rPr lang="en-US" sz="1200" kern="1200" dirty="0" smtClean="0">
                <a:solidFill>
                  <a:schemeClr val="tx1"/>
                </a:solidFill>
                <a:effectLst/>
                <a:latin typeface="+mn-lt"/>
                <a:ea typeface="ＭＳ Ｐゴシック" charset="-128"/>
                <a:cs typeface="ＭＳ Ｐゴシック" charset="-128"/>
              </a:rPr>
              <a:t> consists of several steps that salespeople must master. These steps focus on the goal of getting new customers and obtaining orders from them. However, most salespeople spend much of their time maintaining existing accounts and building long-term customer </a:t>
            </a:r>
            <a:r>
              <a:rPr lang="en-US" sz="1200" i="1" kern="1200" dirty="0" smtClean="0">
                <a:solidFill>
                  <a:schemeClr val="tx1"/>
                </a:solidFill>
                <a:effectLst/>
                <a:latin typeface="+mn-lt"/>
                <a:ea typeface="ＭＳ Ｐゴシック" charset="-128"/>
                <a:cs typeface="ＭＳ Ｐゴシック" charset="-128"/>
              </a:rPr>
              <a:t>relationships</a:t>
            </a:r>
            <a:r>
              <a:rPr lang="en-US" sz="1200" kern="1200" dirty="0" smtClean="0">
                <a:solidFill>
                  <a:schemeClr val="tx1"/>
                </a:solidFill>
                <a:effectLst/>
                <a:latin typeface="+mn-lt"/>
                <a:ea typeface="ＭＳ Ｐゴシック" charset="-128"/>
                <a:cs typeface="ＭＳ Ｐゴシック" charset="-128"/>
              </a:rPr>
              <a:t>. We will discuss the relationship aspect of the personal selling process in a later section.</a:t>
            </a:r>
          </a:p>
          <a:p>
            <a:r>
              <a:rPr lang="en-US" sz="1200" b="1" kern="1200" dirty="0" smtClean="0">
                <a:solidFill>
                  <a:schemeClr val="tx1"/>
                </a:solidFill>
                <a:effectLst/>
                <a:latin typeface="+mn-lt"/>
                <a:ea typeface="ＭＳ Ｐゴシック" charset="-128"/>
                <a:cs typeface="ＭＳ Ｐゴシック" charset="-128"/>
              </a:rPr>
              <a:t>Steps in the Selling Process</a:t>
            </a:r>
          </a:p>
          <a:p>
            <a:r>
              <a:rPr lang="en-US" sz="1200" kern="1200" dirty="0" smtClean="0">
                <a:solidFill>
                  <a:schemeClr val="tx1"/>
                </a:solidFill>
                <a:effectLst/>
                <a:latin typeface="+mn-lt"/>
                <a:ea typeface="ＭＳ Ｐゴシック" charset="-128"/>
                <a:cs typeface="ＭＳ Ｐゴシック" charset="-128"/>
              </a:rPr>
              <a:t>As shown in Figure 16.3, the selling process consists of seven steps: prospecting and qualifying, preapproach, approach, presentation and demonstration, handling objections, closing, and follow-up.</a:t>
            </a:r>
          </a:p>
          <a:p>
            <a:endParaRPr lang="en-US" sz="1200" kern="1200" dirty="0">
              <a:solidFill>
                <a:schemeClr val="tx1"/>
              </a:solidFill>
              <a:effectLst/>
              <a:latin typeface="+mn-lt"/>
              <a:ea typeface="ＭＳ Ｐゴシック" charset="-128"/>
              <a:cs typeface="ＭＳ Ｐゴシック" charset="-128"/>
            </a:endParaRPr>
          </a:p>
        </p:txBody>
      </p:sp>
      <p:sp>
        <p:nvSpPr>
          <p:cNvPr id="55300" name="Slide Number Placeholder 3"/>
          <p:cNvSpPr>
            <a:spLocks noGrp="1"/>
          </p:cNvSpPr>
          <p:nvPr>
            <p:ph type="sldNum" sz="quarter" idx="5"/>
          </p:nvPr>
        </p:nvSpPr>
        <p:spPr bwMode="auto">
          <a:noFill/>
          <a:ln>
            <a:miter lim="800000"/>
            <a:headEnd/>
            <a:tailEnd/>
          </a:ln>
        </p:spPr>
        <p:txBody>
          <a:bodyPr/>
          <a:lstStyle/>
          <a:p>
            <a:fld id="{A84C4B7A-5CC9-4C5E-BBE1-B9D045034BA3}" type="slidenum">
              <a:rPr lang="en-US"/>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charset="-128"/>
                <a:cs typeface="ＭＳ Ｐゴシック" charset="-128"/>
              </a:rPr>
              <a:t>The first step in the selling process is </a:t>
            </a:r>
            <a:r>
              <a:rPr lang="en-US" sz="1200" b="1" kern="1200" dirty="0" smtClean="0">
                <a:solidFill>
                  <a:schemeClr val="tx1"/>
                </a:solidFill>
                <a:effectLst/>
                <a:latin typeface="+mn-lt"/>
                <a:ea typeface="ＭＳ Ｐゴシック" charset="-128"/>
                <a:cs typeface="ＭＳ Ｐゴシック" charset="-128"/>
              </a:rPr>
              <a:t>prospecting</a:t>
            </a:r>
            <a:r>
              <a:rPr lang="en-US" sz="1200" kern="1200" dirty="0" smtClean="0">
                <a:solidFill>
                  <a:schemeClr val="tx1"/>
                </a:solidFill>
                <a:effectLst/>
                <a:latin typeface="+mn-lt"/>
                <a:ea typeface="ＭＳ Ｐゴシック" charset="-128"/>
                <a:cs typeface="ＭＳ Ｐゴシック" charset="-128"/>
              </a:rPr>
              <a:t>—identifying qualified potential customers. Approaching the right customers is crucial to selling success. Salespeople don’t want to call on just any potential customers. They want to call on those who are most likely to appreciate and respond to the company’s value proposition—those the company can serve well and profitably. </a:t>
            </a:r>
          </a:p>
          <a:p>
            <a:r>
              <a:rPr lang="en-US" sz="1200" kern="1200" dirty="0" smtClean="0">
                <a:solidFill>
                  <a:schemeClr val="tx1"/>
                </a:solidFill>
                <a:effectLst/>
                <a:latin typeface="+mn-lt"/>
                <a:ea typeface="ＭＳ Ｐゴシック" charset="-128"/>
                <a:cs typeface="ＭＳ Ｐゴシック" charset="-128"/>
              </a:rPr>
              <a:t>A salesperson must often approach many prospects to get only a few sales. Although the company supplies some leads, salespeople need skill in finding their own. The best source is referrals. Salespeople can ask current customers for referrals and cultivate other referral sources, such as suppliers, dealers, noncompeting salespeople, and Web or other social network contacts. They can also search for prospects in directories or on the Internet and track down leads using the telephone and e-mail. Or, as a last resort, they can drop in unannounced on various offices (a practice known as </a:t>
            </a:r>
            <a:r>
              <a:rPr lang="en-US" sz="1200" i="1" kern="1200" dirty="0" smtClean="0">
                <a:solidFill>
                  <a:schemeClr val="tx1"/>
                </a:solidFill>
                <a:effectLst/>
                <a:latin typeface="+mn-lt"/>
                <a:ea typeface="ＭＳ Ｐゴシック" charset="-128"/>
                <a:cs typeface="ＭＳ Ｐゴシック" charset="-128"/>
              </a:rPr>
              <a:t>cold calling</a:t>
            </a:r>
            <a:r>
              <a:rPr lang="en-US" sz="1200" kern="1200" dirty="0" smtClean="0">
                <a:solidFill>
                  <a:schemeClr val="tx1"/>
                </a:solidFill>
                <a:effectLst/>
                <a:latin typeface="+mn-lt"/>
                <a:ea typeface="ＭＳ Ｐゴシック" charset="-128"/>
                <a:cs typeface="ＭＳ Ｐゴシック" charset="-128"/>
              </a:rPr>
              <a:t>).</a:t>
            </a:r>
          </a:p>
          <a:p>
            <a:endParaRPr lang="en-US" dirty="0" smtClean="0"/>
          </a:p>
        </p:txBody>
      </p:sp>
      <p:sp>
        <p:nvSpPr>
          <p:cNvPr id="57348" name="Slide Number Placeholder 3"/>
          <p:cNvSpPr>
            <a:spLocks noGrp="1"/>
          </p:cNvSpPr>
          <p:nvPr>
            <p:ph type="sldNum" sz="quarter" idx="5"/>
          </p:nvPr>
        </p:nvSpPr>
        <p:spPr bwMode="auto">
          <a:noFill/>
          <a:ln>
            <a:miter lim="800000"/>
            <a:headEnd/>
            <a:tailEnd/>
          </a:ln>
        </p:spPr>
        <p:txBody>
          <a:bodyPr/>
          <a:lstStyle/>
          <a:p>
            <a:fld id="{2B8FCCD7-E7FD-4CB0-A853-2C28F467CDFD}" type="slidenum">
              <a:rPr lang="en-US"/>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a:lstStyle/>
          <a:p>
            <a:pPr marL="0" marR="0" indent="0" algn="l" defTabSz="914400" rtl="0" eaLnBrk="0" fontAlgn="base" latinLnBrk="0" hangingPunct="0">
              <a:lnSpc>
                <a:spcPct val="100000"/>
              </a:lnSpc>
              <a:spcBef>
                <a:spcPct val="0"/>
              </a:spcBef>
              <a:spcAft>
                <a:spcPct val="0"/>
              </a:spcAft>
              <a:buClrTx/>
              <a:buSzTx/>
              <a:buFontTx/>
              <a:buNone/>
              <a:tabLst/>
              <a:defRPr/>
            </a:pPr>
            <a:r>
              <a:rPr lang="en-US" sz="1200" kern="1200" dirty="0" smtClean="0">
                <a:solidFill>
                  <a:schemeClr val="tx1"/>
                </a:solidFill>
                <a:effectLst/>
                <a:latin typeface="+mn-lt"/>
                <a:ea typeface="ＭＳ Ｐゴシック" charset="-128"/>
                <a:cs typeface="ＭＳ Ｐゴシック" charset="-128"/>
              </a:rPr>
              <a:t>Salespeople also need to know how to </a:t>
            </a:r>
            <a:r>
              <a:rPr lang="en-US" sz="1200" i="1" kern="1200" dirty="0" smtClean="0">
                <a:solidFill>
                  <a:schemeClr val="tx1"/>
                </a:solidFill>
                <a:effectLst/>
                <a:latin typeface="+mn-lt"/>
                <a:ea typeface="ＭＳ Ｐゴシック" charset="-128"/>
                <a:cs typeface="ＭＳ Ｐゴシック" charset="-128"/>
              </a:rPr>
              <a:t>qualify</a:t>
            </a:r>
            <a:r>
              <a:rPr lang="en-US" sz="1200" kern="1200" dirty="0" smtClean="0">
                <a:solidFill>
                  <a:schemeClr val="tx1"/>
                </a:solidFill>
                <a:effectLst/>
                <a:latin typeface="+mn-lt"/>
                <a:ea typeface="ＭＳ Ｐゴシック" charset="-128"/>
                <a:cs typeface="ＭＳ Ｐゴシック" charset="-128"/>
              </a:rPr>
              <a:t> leads—that is, how to identify the good ones and screen out the poor ones. Prospects can be qualified by looking at their financial ability, volume of business, special needs, location, and possibilities for growth.</a:t>
            </a:r>
          </a:p>
          <a:p>
            <a:pPr marL="0" marR="0" indent="0" algn="l" defTabSz="914400" rtl="0" eaLnBrk="0" fontAlgn="base" latinLnBrk="0" hangingPunct="0">
              <a:lnSpc>
                <a:spcPct val="100000"/>
              </a:lnSpc>
              <a:spcBef>
                <a:spcPct val="0"/>
              </a:spcBef>
              <a:spcAft>
                <a:spcPct val="0"/>
              </a:spcAft>
              <a:buClrTx/>
              <a:buSzTx/>
              <a:buFontTx/>
              <a:buNone/>
              <a:tabLst/>
              <a:defRPr/>
            </a:pPr>
            <a:endParaRPr lang="en-US" sz="1200" kern="1200" dirty="0" smtClean="0">
              <a:solidFill>
                <a:schemeClr val="tx1"/>
              </a:solidFill>
              <a:effectLst/>
              <a:latin typeface="+mn-lt"/>
              <a:ea typeface="ＭＳ Ｐゴシック" charset="-128"/>
              <a:cs typeface="ＭＳ Ｐゴシック" charset="-128"/>
            </a:endParaRPr>
          </a:p>
          <a:p>
            <a:pPr marL="0" marR="0" indent="0" algn="l" defTabSz="914400" rtl="0" eaLnBrk="0" fontAlgn="base" latinLnBrk="0" hangingPunct="0">
              <a:lnSpc>
                <a:spcPct val="100000"/>
              </a:lnSpc>
              <a:spcBef>
                <a:spcPct val="0"/>
              </a:spcBef>
              <a:spcAft>
                <a:spcPct val="0"/>
              </a:spcAft>
              <a:buClrTx/>
              <a:buSzTx/>
              <a:buFontTx/>
              <a:buNone/>
              <a:tabLst/>
              <a:defRPr/>
            </a:pPr>
            <a:r>
              <a:rPr lang="en-US" sz="1200" kern="1200" dirty="0" smtClean="0">
                <a:solidFill>
                  <a:schemeClr val="tx1"/>
                </a:solidFill>
                <a:effectLst/>
                <a:latin typeface="+mn-lt"/>
                <a:ea typeface="ＭＳ Ｐゴシック" charset="-128"/>
                <a:cs typeface="ＭＳ Ｐゴシック" charset="-128"/>
              </a:rPr>
              <a:t>Discussion Question: Ask the students what questions they might ask to qualify a prospect.</a:t>
            </a:r>
          </a:p>
          <a:p>
            <a:endParaRPr lang="en-US" dirty="0" smtClean="0"/>
          </a:p>
        </p:txBody>
      </p:sp>
      <p:sp>
        <p:nvSpPr>
          <p:cNvPr id="59396" name="Slide Number Placeholder 3"/>
          <p:cNvSpPr>
            <a:spLocks noGrp="1"/>
          </p:cNvSpPr>
          <p:nvPr>
            <p:ph type="sldNum" sz="quarter" idx="5"/>
          </p:nvPr>
        </p:nvSpPr>
        <p:spPr bwMode="auto">
          <a:noFill/>
          <a:ln>
            <a:miter lim="800000"/>
            <a:headEnd/>
            <a:tailEnd/>
          </a:ln>
        </p:spPr>
        <p:txBody>
          <a:bodyPr/>
          <a:lstStyle/>
          <a:p>
            <a:fld id="{B4727EA1-002B-48D5-9D22-4345885EB973}" type="slidenum">
              <a:rPr lang="en-US"/>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ＭＳ Ｐゴシック" charset="-128"/>
              </a:rPr>
              <a:t>Preapproach</a:t>
            </a:r>
          </a:p>
          <a:p>
            <a:r>
              <a:rPr lang="en-US" sz="1200" kern="1200" dirty="0" smtClean="0">
                <a:solidFill>
                  <a:schemeClr val="tx1"/>
                </a:solidFill>
                <a:effectLst/>
                <a:latin typeface="+mn-lt"/>
                <a:ea typeface="ＭＳ Ｐゴシック" charset="-128"/>
                <a:cs typeface="ＭＳ Ｐゴシック" charset="-128"/>
              </a:rPr>
              <a:t>Before calling on a prospect, the salesperson should learn as much as possible about the organization (what it needs, who is involved in the buying) and its buyers (their characteristics and buying styles). This step is known as </a:t>
            </a:r>
            <a:r>
              <a:rPr lang="en-US" sz="1200" b="1" kern="1200" dirty="0" smtClean="0">
                <a:solidFill>
                  <a:schemeClr val="tx1"/>
                </a:solidFill>
                <a:effectLst/>
                <a:latin typeface="+mn-lt"/>
                <a:ea typeface="ＭＳ Ｐゴシック" charset="-128"/>
                <a:cs typeface="ＭＳ Ｐゴシック" charset="-128"/>
              </a:rPr>
              <a:t>preapproach</a:t>
            </a:r>
            <a:r>
              <a:rPr lang="en-US" sz="1200" kern="1200" dirty="0" smtClean="0">
                <a:solidFill>
                  <a:schemeClr val="tx1"/>
                </a:solidFill>
                <a:effectLst/>
                <a:latin typeface="+mn-lt"/>
                <a:ea typeface="ＭＳ Ｐゴシック" charset="-128"/>
                <a:cs typeface="ＭＳ Ｐゴシック" charset="-128"/>
              </a:rPr>
              <a:t>. A successful sale begins long before the salesperson sets foot into a prospect’s office. Preapproach begins with good research and preparation. The salesperson can consult standard industry and online sources, acquaintances, and others to learn about the company. Then the salesperson must apply the research gathered to develop a customer strategy.</a:t>
            </a:r>
          </a:p>
          <a:p>
            <a:r>
              <a:rPr lang="en-US" sz="1200" kern="1200" dirty="0" smtClean="0">
                <a:solidFill>
                  <a:schemeClr val="tx1"/>
                </a:solidFill>
                <a:effectLst/>
                <a:latin typeface="+mn-lt"/>
                <a:ea typeface="ＭＳ Ｐゴシック" charset="-128"/>
                <a:cs typeface="ＭＳ Ｐゴシック" charset="-128"/>
              </a:rPr>
              <a:t>The salesperson should set </a:t>
            </a:r>
            <a:r>
              <a:rPr lang="en-US" sz="1200" i="1" kern="1200" dirty="0" smtClean="0">
                <a:solidFill>
                  <a:schemeClr val="tx1"/>
                </a:solidFill>
                <a:effectLst/>
                <a:latin typeface="+mn-lt"/>
                <a:ea typeface="ＭＳ Ｐゴシック" charset="-128"/>
                <a:cs typeface="ＭＳ Ｐゴシック" charset="-128"/>
              </a:rPr>
              <a:t>call objectives</a:t>
            </a:r>
            <a:r>
              <a:rPr lang="en-US" sz="1200" kern="1200" dirty="0" smtClean="0">
                <a:solidFill>
                  <a:schemeClr val="tx1"/>
                </a:solidFill>
                <a:effectLst/>
                <a:latin typeface="+mn-lt"/>
                <a:ea typeface="ＭＳ Ｐゴシック" charset="-128"/>
                <a:cs typeface="ＭＳ Ｐゴシック" charset="-128"/>
              </a:rPr>
              <a:t>, which may be to qualify the prospect, gather information, or make an immediate sale. Another task is to determine the best approach, which might be a personal visit, a phone call, a letter, or an e-mail. The ideal timing should be considered carefully because many prospects are busiest at certain times of the day or week. Finally, the salesperson should give thought to an overall sales strategy for the account.</a:t>
            </a:r>
          </a:p>
          <a:p>
            <a:endParaRPr lang="en-US" dirty="0" smtClean="0"/>
          </a:p>
        </p:txBody>
      </p:sp>
      <p:sp>
        <p:nvSpPr>
          <p:cNvPr id="61444" name="Slide Number Placeholder 3"/>
          <p:cNvSpPr>
            <a:spLocks noGrp="1"/>
          </p:cNvSpPr>
          <p:nvPr>
            <p:ph type="sldNum" sz="quarter" idx="5"/>
          </p:nvPr>
        </p:nvSpPr>
        <p:spPr bwMode="auto">
          <a:noFill/>
          <a:ln>
            <a:miter lim="800000"/>
            <a:headEnd/>
            <a:tailEnd/>
          </a:ln>
        </p:spPr>
        <p:txBody>
          <a:bodyPr/>
          <a:lstStyle/>
          <a:p>
            <a:fld id="{593A38F3-83D9-43E0-AE50-273E1C2542CF}" type="slidenum">
              <a:rPr lang="en-US"/>
              <a:pPr/>
              <a:t>8</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ＭＳ Ｐゴシック" charset="-128"/>
              </a:rPr>
              <a:t>Personal Selling and Managing Customer Relationships</a:t>
            </a:r>
          </a:p>
          <a:p>
            <a:r>
              <a:rPr lang="en-US" sz="1200" kern="1200" dirty="0" smtClean="0">
                <a:solidFill>
                  <a:schemeClr val="tx1"/>
                </a:solidFill>
                <a:effectLst/>
                <a:latin typeface="+mn-lt"/>
                <a:ea typeface="ＭＳ Ｐゴシック" charset="-128"/>
                <a:cs typeface="ＭＳ Ｐゴシック" charset="-128"/>
              </a:rPr>
              <a:t>The steps in the just-described selling process are </a:t>
            </a:r>
            <a:r>
              <a:rPr lang="en-US" sz="1200" i="1" kern="1200" dirty="0" smtClean="0">
                <a:solidFill>
                  <a:schemeClr val="tx1"/>
                </a:solidFill>
                <a:effectLst/>
                <a:latin typeface="+mn-lt"/>
                <a:ea typeface="ＭＳ Ｐゴシック" charset="-128"/>
                <a:cs typeface="ＭＳ Ｐゴシック" charset="-128"/>
              </a:rPr>
              <a:t>transaction oriented</a:t>
            </a:r>
            <a:r>
              <a:rPr lang="en-US" sz="1200" kern="1200" dirty="0" smtClean="0">
                <a:solidFill>
                  <a:schemeClr val="tx1"/>
                </a:solidFill>
                <a:effectLst/>
                <a:latin typeface="+mn-lt"/>
                <a:ea typeface="ＭＳ Ｐゴシック" charset="-128"/>
                <a:cs typeface="ＭＳ Ｐゴシック" charset="-128"/>
              </a:rPr>
              <a:t>—their aim is to help salespeople close a specific sale with a customer. But in most cases, the company is not simply seeking a sale. Rather, it wants to serve the customer over the long haul in a mutually profitable </a:t>
            </a:r>
            <a:r>
              <a:rPr lang="en-US" sz="1200" i="1" kern="1200" dirty="0" smtClean="0">
                <a:solidFill>
                  <a:schemeClr val="tx1"/>
                </a:solidFill>
                <a:effectLst/>
                <a:latin typeface="+mn-lt"/>
                <a:ea typeface="ＭＳ Ｐゴシック" charset="-128"/>
                <a:cs typeface="ＭＳ Ｐゴシック" charset="-128"/>
              </a:rPr>
              <a:t>relationship</a:t>
            </a:r>
            <a:r>
              <a:rPr lang="en-US" sz="1200" kern="1200" dirty="0" smtClean="0">
                <a:solidFill>
                  <a:schemeClr val="tx1"/>
                </a:solidFill>
                <a:effectLst/>
                <a:latin typeface="+mn-lt"/>
                <a:ea typeface="ＭＳ Ｐゴシック" charset="-128"/>
                <a:cs typeface="ＭＳ Ｐゴシック" charset="-128"/>
              </a:rPr>
              <a:t>. The sales force usually plays an important role in customer relationship building. Thus, as shown in Figure 16.3, the selling process must be understood in the context of building and maintaining profitable customer relationships.</a:t>
            </a:r>
          </a:p>
          <a:p>
            <a:r>
              <a:rPr lang="en-US" sz="1200" kern="1200" dirty="0" smtClean="0">
                <a:solidFill>
                  <a:schemeClr val="tx1"/>
                </a:solidFill>
                <a:effectLst/>
                <a:latin typeface="+mn-lt"/>
                <a:ea typeface="ＭＳ Ｐゴシック" charset="-128"/>
                <a:cs typeface="ＭＳ Ｐゴシック" charset="-128"/>
              </a:rPr>
              <a:t>Successful sales organizations recognize that winning and keeping accounts requires more than making good products and directing the sales force to close lots of sales. If the company wishes only to close sales and capture short-term business, it can do this by simply slashing its prices to meet or beat those of competitors. Instead, most companies want their salespeople to practice </a:t>
            </a:r>
            <a:r>
              <a:rPr lang="en-US" sz="1200" i="1" kern="1200" dirty="0" smtClean="0">
                <a:solidFill>
                  <a:schemeClr val="tx1"/>
                </a:solidFill>
                <a:effectLst/>
                <a:latin typeface="+mn-lt"/>
                <a:ea typeface="ＭＳ Ｐゴシック" charset="-128"/>
                <a:cs typeface="ＭＳ Ｐゴシック" charset="-128"/>
              </a:rPr>
              <a:t>value selling</a:t>
            </a:r>
            <a:r>
              <a:rPr lang="en-US" sz="1200" kern="1200" dirty="0" smtClean="0">
                <a:solidFill>
                  <a:schemeClr val="tx1"/>
                </a:solidFill>
                <a:effectLst/>
                <a:latin typeface="+mn-lt"/>
                <a:ea typeface="ＭＳ Ｐゴシック" charset="-128"/>
                <a:cs typeface="ＭＳ Ｐゴシック" charset="-128"/>
              </a:rPr>
              <a:t>—demonstrating and delivering superior customer value and capturing a return on that value that is fair for both the customer and the company. For example, companies like Procter &amp; Gamble understand that they aren’t just selling products to and through their retailer customers. They are partnering with these retail accounts to create more value for final consumers to their mutual benefit. P&amp;G knows that it can succeed only if its retail partners succeed</a:t>
            </a:r>
          </a:p>
          <a:p>
            <a:r>
              <a:rPr lang="en-US" sz="1200" kern="1200" dirty="0" smtClean="0">
                <a:solidFill>
                  <a:schemeClr val="tx1"/>
                </a:solidFill>
                <a:effectLst/>
                <a:latin typeface="+mn-lt"/>
                <a:ea typeface="ＭＳ Ｐゴシック" charset="-128"/>
                <a:cs typeface="ＭＳ Ｐゴシック" charset="-128"/>
              </a:rPr>
              <a:t>Unfortunately, in the heat of closing sales—especially in a tight economy—salespeople too often take the easy way out by cutting prices rather than selling value. Sales management’s challenge is to transform salespeople from customer advocates for price cuts into company advocates for value. </a:t>
            </a:r>
          </a:p>
          <a:p>
            <a:r>
              <a:rPr lang="en-US" sz="1200" kern="1200" dirty="0" smtClean="0">
                <a:solidFill>
                  <a:schemeClr val="tx1"/>
                </a:solidFill>
                <a:effectLst/>
                <a:latin typeface="+mn-lt"/>
                <a:ea typeface="ＭＳ Ｐゴシック" charset="-128"/>
                <a:cs typeface="ＭＳ Ｐゴシック" charset="-128"/>
              </a:rPr>
              <a:t>Value selling requires listening to customers, understanding their needs, and carefully coordinating the whole company’s efforts to create lasting relationships based on customer value. “If you’re not selling value, you’re not selling smart,” concludes one sales consultant.</a:t>
            </a:r>
            <a:endParaRPr lang="en-US" dirty="0" smtClean="0"/>
          </a:p>
        </p:txBody>
      </p:sp>
      <p:sp>
        <p:nvSpPr>
          <p:cNvPr id="77828" name="Slide Number Placeholder 3"/>
          <p:cNvSpPr>
            <a:spLocks noGrp="1"/>
          </p:cNvSpPr>
          <p:nvPr>
            <p:ph type="sldNum" sz="quarter" idx="5"/>
          </p:nvPr>
        </p:nvSpPr>
        <p:spPr bwMode="auto">
          <a:noFill/>
          <a:ln>
            <a:miter lim="800000"/>
            <a:headEnd/>
            <a:tailEnd/>
          </a:ln>
        </p:spPr>
        <p:txBody>
          <a:bodyPr/>
          <a:lstStyle/>
          <a:p>
            <a:fld id="{FF5744E7-41C4-4519-A603-C9141753C52F}" type="slidenum">
              <a:rPr lang="en-US"/>
              <a:pPr/>
              <a:t>12</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ＭＳ Ｐゴシック" charset="-128"/>
              </a:rPr>
              <a:t>Approach</a:t>
            </a:r>
          </a:p>
          <a:p>
            <a:r>
              <a:rPr lang="en-US" sz="1200" kern="1200" dirty="0" smtClean="0">
                <a:solidFill>
                  <a:schemeClr val="tx1"/>
                </a:solidFill>
                <a:effectLst/>
                <a:latin typeface="+mn-lt"/>
                <a:ea typeface="ＭＳ Ｐゴシック" charset="-128"/>
                <a:cs typeface="ＭＳ Ｐゴシック" charset="-128"/>
              </a:rPr>
              <a:t>During the </a:t>
            </a:r>
            <a:r>
              <a:rPr lang="en-US" sz="1200" b="1" kern="1200" dirty="0" smtClean="0">
                <a:solidFill>
                  <a:schemeClr val="tx1"/>
                </a:solidFill>
                <a:effectLst/>
                <a:latin typeface="+mn-lt"/>
                <a:ea typeface="ＭＳ Ｐゴシック" charset="-128"/>
                <a:cs typeface="ＭＳ Ｐゴシック" charset="-128"/>
              </a:rPr>
              <a:t>approach</a:t>
            </a:r>
            <a:r>
              <a:rPr lang="en-US" sz="1200" kern="1200" dirty="0" smtClean="0">
                <a:solidFill>
                  <a:schemeClr val="tx1"/>
                </a:solidFill>
                <a:effectLst/>
                <a:latin typeface="+mn-lt"/>
                <a:ea typeface="ＭＳ Ｐゴシック" charset="-128"/>
                <a:cs typeface="ＭＳ Ｐゴシック" charset="-128"/>
              </a:rPr>
              <a:t> step, the salesperson should know how to meet and greet the buyer and get the relationship off to a good start. This step involves the salesperson’s appearance, opening lines, and follow-up remarks. The opening lines should be positive to build goodwill from the outset. This opening might be followed by some key questions to learn more about the customer’s needs or by showing a display or sample to attract the buyer’s attention and curiosity. As in all stages of the selling process, listening to the customer is crucial.</a:t>
            </a:r>
          </a:p>
          <a:p>
            <a:endParaRPr lang="en-US" dirty="0" smtClean="0"/>
          </a:p>
        </p:txBody>
      </p:sp>
      <p:sp>
        <p:nvSpPr>
          <p:cNvPr id="63492" name="Slide Number Placeholder 3"/>
          <p:cNvSpPr>
            <a:spLocks noGrp="1"/>
          </p:cNvSpPr>
          <p:nvPr>
            <p:ph type="sldNum" sz="quarter" idx="5"/>
          </p:nvPr>
        </p:nvSpPr>
        <p:spPr bwMode="auto">
          <a:noFill/>
          <a:ln>
            <a:miter lim="800000"/>
            <a:headEnd/>
            <a:tailEnd/>
          </a:ln>
        </p:spPr>
        <p:txBody>
          <a:bodyPr/>
          <a:lstStyle/>
          <a:p>
            <a:fld id="{BE5C485A-ED46-4A00-A2EC-DCF4AD33438C}" type="slidenum">
              <a:rPr lang="en-US"/>
              <a:pPr/>
              <a:t>13</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ＭＳ Ｐゴシック" charset="-128"/>
              </a:rPr>
              <a:t>Presentation and Demonstration</a:t>
            </a:r>
          </a:p>
          <a:p>
            <a:r>
              <a:rPr lang="en-US" sz="1200" kern="1200" dirty="0" smtClean="0">
                <a:solidFill>
                  <a:schemeClr val="tx1"/>
                </a:solidFill>
                <a:effectLst/>
                <a:latin typeface="+mn-lt"/>
                <a:ea typeface="ＭＳ Ｐゴシック" charset="-128"/>
                <a:cs typeface="ＭＳ Ｐゴシック" charset="-128"/>
              </a:rPr>
              <a:t>During the </a:t>
            </a:r>
            <a:r>
              <a:rPr lang="en-US" sz="1200" b="1" kern="1200" dirty="0" smtClean="0">
                <a:solidFill>
                  <a:schemeClr val="tx1"/>
                </a:solidFill>
                <a:effectLst/>
                <a:latin typeface="+mn-lt"/>
                <a:ea typeface="ＭＳ Ｐゴシック" charset="-128"/>
                <a:cs typeface="ＭＳ Ｐゴシック" charset="-128"/>
              </a:rPr>
              <a:t>presentation</a:t>
            </a:r>
            <a:r>
              <a:rPr lang="en-US" sz="1200" kern="1200" dirty="0" smtClean="0">
                <a:solidFill>
                  <a:schemeClr val="tx1"/>
                </a:solidFill>
                <a:effectLst/>
                <a:latin typeface="+mn-lt"/>
                <a:ea typeface="ＭＳ Ｐゴシック" charset="-128"/>
                <a:cs typeface="ＭＳ Ｐゴシック" charset="-128"/>
              </a:rPr>
              <a:t> step of the selling process, the salesperson tells the “value story” to the buyer, showing how the company’s offer solves the customer’s problems. The </a:t>
            </a:r>
            <a:r>
              <a:rPr lang="en-US" sz="1200" i="1" kern="1200" dirty="0" smtClean="0">
                <a:solidFill>
                  <a:schemeClr val="tx1"/>
                </a:solidFill>
                <a:effectLst/>
                <a:latin typeface="+mn-lt"/>
                <a:ea typeface="ＭＳ Ｐゴシック" charset="-128"/>
                <a:cs typeface="ＭＳ Ｐゴシック" charset="-128"/>
              </a:rPr>
              <a:t>customer-solution approach</a:t>
            </a:r>
            <a:r>
              <a:rPr lang="en-US" sz="1200" kern="1200" dirty="0" smtClean="0">
                <a:solidFill>
                  <a:schemeClr val="tx1"/>
                </a:solidFill>
                <a:effectLst/>
                <a:latin typeface="+mn-lt"/>
                <a:ea typeface="ＭＳ Ｐゴシック" charset="-128"/>
                <a:cs typeface="ＭＳ Ｐゴシック" charset="-128"/>
              </a:rPr>
              <a:t> fits better with today’s relationship marketing focus than does a hard sell or glad-handing approach. “Stop selling and start helping,” advises one sales consultant. “Your goal should be to sell your customers exactly what will benefit them most,” says another. Buyers today want solutions, not smiles; results, not razzle-dazzle. Moreover, they don’t want just products. More than ever in today’s economic climate, buyers want to know how those products will add value to their businesses. They want salespeople who listen to their concerns, understand their needs, and respond with the right products and services.</a:t>
            </a:r>
          </a:p>
        </p:txBody>
      </p:sp>
      <p:sp>
        <p:nvSpPr>
          <p:cNvPr id="67588" name="Slide Number Placeholder 3"/>
          <p:cNvSpPr>
            <a:spLocks noGrp="1"/>
          </p:cNvSpPr>
          <p:nvPr>
            <p:ph type="sldNum" sz="quarter" idx="5"/>
          </p:nvPr>
        </p:nvSpPr>
        <p:spPr bwMode="auto">
          <a:noFill/>
          <a:ln>
            <a:miter lim="800000"/>
            <a:headEnd/>
            <a:tailEnd/>
          </a:ln>
        </p:spPr>
        <p:txBody>
          <a:bodyPr/>
          <a:lstStyle/>
          <a:p>
            <a:fld id="{6F2E74DB-9E48-4FDD-83BF-FB1C29BBCA4C}" type="slidenum">
              <a:rPr lang="en-US"/>
              <a:pPr/>
              <a:t>18</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r>
              <a:rPr lang="en-US" b="1" dirty="0" smtClean="0"/>
              <a:t>Note to Instructor</a:t>
            </a:r>
          </a:p>
          <a:p>
            <a:r>
              <a:rPr lang="en-US" dirty="0" smtClean="0"/>
              <a:t>Before advancing to second set of traits—ask students what qualities buyers like in a salesperson.</a:t>
            </a:r>
          </a:p>
          <a:p>
            <a:pPr marL="0" marR="0" indent="0" algn="l" defTabSz="914400" rtl="0" eaLnBrk="0" fontAlgn="base" latinLnBrk="0" hangingPunct="0">
              <a:lnSpc>
                <a:spcPct val="100000"/>
              </a:lnSpc>
              <a:spcBef>
                <a:spcPct val="0"/>
              </a:spcBef>
              <a:spcAft>
                <a:spcPct val="0"/>
              </a:spcAft>
              <a:buClrTx/>
              <a:buSzTx/>
              <a:buFontTx/>
              <a:buNone/>
              <a:tabLst/>
              <a:defRPr/>
            </a:pPr>
            <a:r>
              <a:rPr lang="en-US" sz="1200" kern="1200" dirty="0" smtClean="0">
                <a:solidFill>
                  <a:schemeClr val="tx1"/>
                </a:solidFill>
                <a:effectLst/>
                <a:latin typeface="+mn-lt"/>
                <a:ea typeface="ＭＳ Ｐゴシック" charset="-128"/>
                <a:cs typeface="ＭＳ Ｐゴシック" charset="-128"/>
              </a:rPr>
              <a:t>But before salespeople can </a:t>
            </a:r>
            <a:r>
              <a:rPr lang="en-US" sz="1200" i="1" kern="1200" dirty="0" smtClean="0">
                <a:solidFill>
                  <a:schemeClr val="tx1"/>
                </a:solidFill>
                <a:effectLst/>
                <a:latin typeface="+mn-lt"/>
                <a:ea typeface="ＭＳ Ｐゴシック" charset="-128"/>
                <a:cs typeface="ＭＳ Ｐゴシック" charset="-128"/>
              </a:rPr>
              <a:t>present</a:t>
            </a:r>
            <a:r>
              <a:rPr lang="en-US" sz="1200" kern="1200" dirty="0" smtClean="0">
                <a:solidFill>
                  <a:schemeClr val="tx1"/>
                </a:solidFill>
                <a:effectLst/>
                <a:latin typeface="+mn-lt"/>
                <a:ea typeface="ＭＳ Ｐゴシック" charset="-128"/>
                <a:cs typeface="ＭＳ Ｐゴシック" charset="-128"/>
              </a:rPr>
              <a:t> customer solutions, they must </a:t>
            </a:r>
            <a:r>
              <a:rPr lang="en-US" sz="1200" i="1" kern="1200" dirty="0" smtClean="0">
                <a:solidFill>
                  <a:schemeClr val="tx1"/>
                </a:solidFill>
                <a:effectLst/>
                <a:latin typeface="+mn-lt"/>
                <a:ea typeface="ＭＳ Ｐゴシック" charset="-128"/>
                <a:cs typeface="ＭＳ Ｐゴシック" charset="-128"/>
              </a:rPr>
              <a:t>develop</a:t>
            </a:r>
            <a:r>
              <a:rPr lang="en-US" sz="1200" kern="1200" dirty="0" smtClean="0">
                <a:solidFill>
                  <a:schemeClr val="tx1"/>
                </a:solidFill>
                <a:effectLst/>
                <a:latin typeface="+mn-lt"/>
                <a:ea typeface="ＭＳ Ｐゴシック" charset="-128"/>
                <a:cs typeface="ＭＳ Ｐゴシック" charset="-128"/>
              </a:rPr>
              <a:t> solutions to present. The solutions approach calls for good listening and problem-solving skills. The qualities that buyers </a:t>
            </a:r>
            <a:r>
              <a:rPr lang="en-US" sz="1200" i="1" kern="1200" dirty="0" smtClean="0">
                <a:solidFill>
                  <a:schemeClr val="tx1"/>
                </a:solidFill>
                <a:effectLst/>
                <a:latin typeface="+mn-lt"/>
                <a:ea typeface="ＭＳ Ｐゴシック" charset="-128"/>
                <a:cs typeface="ＭＳ Ｐゴシック" charset="-128"/>
              </a:rPr>
              <a:t>dislike most</a:t>
            </a:r>
            <a:r>
              <a:rPr lang="en-US" sz="1200" kern="1200" dirty="0" smtClean="0">
                <a:solidFill>
                  <a:schemeClr val="tx1"/>
                </a:solidFill>
                <a:effectLst/>
                <a:latin typeface="+mn-lt"/>
                <a:ea typeface="ＭＳ Ｐゴシック" charset="-128"/>
                <a:cs typeface="ＭＳ Ｐゴシック" charset="-128"/>
              </a:rPr>
              <a:t> in salespeople include being pushy, late, deceitful, unprepared, disorganized, or overly talkative. The qualities they </a:t>
            </a:r>
            <a:r>
              <a:rPr lang="en-US" sz="1200" i="1" kern="1200" dirty="0" smtClean="0">
                <a:solidFill>
                  <a:schemeClr val="tx1"/>
                </a:solidFill>
                <a:effectLst/>
                <a:latin typeface="+mn-lt"/>
                <a:ea typeface="ＭＳ Ｐゴシック" charset="-128"/>
                <a:cs typeface="ＭＳ Ｐゴシック" charset="-128"/>
              </a:rPr>
              <a:t>value most</a:t>
            </a:r>
            <a:r>
              <a:rPr lang="en-US" sz="1200" kern="1200" dirty="0" smtClean="0">
                <a:solidFill>
                  <a:schemeClr val="tx1"/>
                </a:solidFill>
                <a:effectLst/>
                <a:latin typeface="+mn-lt"/>
                <a:ea typeface="ＭＳ Ｐゴシック" charset="-128"/>
                <a:cs typeface="ＭＳ Ｐゴシック" charset="-128"/>
              </a:rPr>
              <a:t> include good listening, empathy, honesty, dependability, thoroughness, and follow-through. Great salespeople know how to sell, but more importantly they know how to listen and build strong customer relationships. According to an old sales adage, “You have two ears and one mouth. Use them proportionally.” A classic ad from office products maker Boise Cascade makes the listening point. It shows a Boise salesperson with huge ears drawn on. “With Boise, you’ll notice a difference right away, especially with our sales force,” says the ad. “At Boise . . . our account representatives have the unique ability to listen to your needs.”</a:t>
            </a:r>
          </a:p>
          <a:p>
            <a:r>
              <a:rPr lang="en-US" sz="1200" kern="1200" dirty="0" smtClean="0">
                <a:solidFill>
                  <a:schemeClr val="tx1"/>
                </a:solidFill>
                <a:effectLst/>
                <a:latin typeface="+mn-lt"/>
                <a:ea typeface="ＭＳ Ｐゴシック" charset="-128"/>
                <a:cs typeface="ＭＳ Ｐゴシック" charset="-128"/>
              </a:rPr>
              <a:t>Finally, salespeople must also plan their presentation methods. Good interpersonal communication skills count when it comes to making effective sales presentations. However, the current media-rich and cluttered communications environment presents many new challenges for sales presenters. Today’s information-overloaded customers demand richer presentation experiences. For their part, presenters now face multiple distractions during presentations from mobile phones, text messages, and mobile Internet devices. As a result, salespeople must deliver their messages in more engaging and compelling ways.</a:t>
            </a:r>
          </a:p>
          <a:p>
            <a:r>
              <a:rPr lang="en-US" sz="1200" kern="1200" dirty="0" smtClean="0">
                <a:solidFill>
                  <a:schemeClr val="tx1"/>
                </a:solidFill>
                <a:effectLst/>
                <a:latin typeface="+mn-lt"/>
                <a:ea typeface="ＭＳ Ｐゴシック" charset="-128"/>
                <a:cs typeface="ＭＳ Ｐゴシック" charset="-128"/>
              </a:rPr>
              <a:t>Thus, today’s salespeople are employing advanced presentation technologies that allow for full multimedia presentations to only one or a few people. The venerable old sales presentation flip chart has been replaced with sophisticated presentation software, online presentation technologies, interactive whiteboards, digital projectors, and tablet computers.</a:t>
            </a:r>
          </a:p>
          <a:p>
            <a:pPr marL="0" marR="0" indent="0" algn="l" defTabSz="914400" rtl="0" eaLnBrk="0" fontAlgn="base" latinLnBrk="0" hangingPunct="0">
              <a:lnSpc>
                <a:spcPct val="100000"/>
              </a:lnSpc>
              <a:spcBef>
                <a:spcPct val="0"/>
              </a:spcBef>
              <a:spcAft>
                <a:spcPct val="0"/>
              </a:spcAft>
              <a:buClrTx/>
              <a:buSzTx/>
              <a:buFontTx/>
              <a:buNone/>
              <a:tabLst/>
              <a:defRPr/>
            </a:pPr>
            <a:endParaRPr lang="en-US" sz="1200" kern="1200" dirty="0" smtClean="0">
              <a:solidFill>
                <a:schemeClr val="tx1"/>
              </a:solidFill>
              <a:effectLst/>
              <a:latin typeface="+mn-lt"/>
              <a:ea typeface="ＭＳ Ｐゴシック" charset="-128"/>
              <a:cs typeface="ＭＳ Ｐゴシック" charset="-128"/>
            </a:endParaRPr>
          </a:p>
          <a:p>
            <a:endParaRPr lang="en-US" dirty="0" smtClean="0"/>
          </a:p>
        </p:txBody>
      </p:sp>
      <p:sp>
        <p:nvSpPr>
          <p:cNvPr id="69636" name="Slide Number Placeholder 3"/>
          <p:cNvSpPr>
            <a:spLocks noGrp="1"/>
          </p:cNvSpPr>
          <p:nvPr>
            <p:ph type="sldNum" sz="quarter" idx="5"/>
          </p:nvPr>
        </p:nvSpPr>
        <p:spPr bwMode="auto">
          <a:noFill/>
          <a:ln>
            <a:miter lim="800000"/>
            <a:headEnd/>
            <a:tailEnd/>
          </a:ln>
        </p:spPr>
        <p:txBody>
          <a:bodyPr/>
          <a:lstStyle/>
          <a:p>
            <a:fld id="{CC974646-13B3-4DAA-B631-6A914CE2F089}" type="slidenum">
              <a:rPr lang="en-US"/>
              <a:pPr/>
              <a:t>21</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a:lstStyle/>
          <a:p>
            <a:r>
              <a:rPr lang="en-US" b="1" dirty="0" smtClean="0"/>
              <a:t>Note to Instructor</a:t>
            </a:r>
          </a:p>
          <a:p>
            <a:r>
              <a:rPr lang="en-US" dirty="0" smtClean="0"/>
              <a:t>When handling objections from buyers, salespeople should:</a:t>
            </a:r>
          </a:p>
          <a:p>
            <a:pPr lvl="1"/>
            <a:r>
              <a:rPr lang="en-US" dirty="0" smtClean="0"/>
              <a:t>Be positive</a:t>
            </a:r>
          </a:p>
          <a:p>
            <a:pPr lvl="1"/>
            <a:r>
              <a:rPr lang="en-US" dirty="0" smtClean="0"/>
              <a:t>Seek out hidden objections</a:t>
            </a:r>
          </a:p>
          <a:p>
            <a:pPr lvl="1"/>
            <a:r>
              <a:rPr lang="en-US" dirty="0" smtClean="0"/>
              <a:t>Ask the buyer to clarify any objections</a:t>
            </a:r>
          </a:p>
          <a:p>
            <a:pPr lvl="1"/>
            <a:r>
              <a:rPr lang="en-US" dirty="0" smtClean="0"/>
              <a:t>Take objections as opportunities to provide more information</a:t>
            </a:r>
          </a:p>
          <a:p>
            <a:pPr lvl="1"/>
            <a:r>
              <a:rPr lang="en-US" dirty="0" smtClean="0"/>
              <a:t>Turn objections into reasons for buying</a:t>
            </a:r>
          </a:p>
          <a:p>
            <a:endParaRPr lang="en-US" dirty="0" smtClean="0"/>
          </a:p>
        </p:txBody>
      </p:sp>
      <p:sp>
        <p:nvSpPr>
          <p:cNvPr id="71684" name="Slide Number Placeholder 3"/>
          <p:cNvSpPr>
            <a:spLocks noGrp="1"/>
          </p:cNvSpPr>
          <p:nvPr>
            <p:ph type="sldNum" sz="quarter" idx="5"/>
          </p:nvPr>
        </p:nvSpPr>
        <p:spPr bwMode="auto">
          <a:noFill/>
          <a:ln>
            <a:miter lim="800000"/>
            <a:headEnd/>
            <a:tailEnd/>
          </a:ln>
        </p:spPr>
        <p:txBody>
          <a:bodyPr/>
          <a:lstStyle/>
          <a:p>
            <a:fld id="{B2F2FBAA-39EC-4350-B47F-80CF5CCE6ACE}" type="slidenum">
              <a:rPr lang="en-US"/>
              <a:pPr/>
              <a:t>22</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a:lstStyle/>
          <a:p>
            <a:pPr marL="533400" indent="-533400">
              <a:lnSpc>
                <a:spcPct val="80000"/>
              </a:lnSpc>
            </a:pPr>
            <a:r>
              <a:rPr lang="en-US" b="1" dirty="0" smtClean="0"/>
              <a:t>Note to Instructor</a:t>
            </a:r>
          </a:p>
          <a:p>
            <a:pPr marL="533400" indent="-533400">
              <a:lnSpc>
                <a:spcPct val="80000"/>
              </a:lnSpc>
            </a:pPr>
            <a:endParaRPr lang="en-US" b="1" dirty="0" smtClean="0"/>
          </a:p>
          <a:p>
            <a:pPr marL="533400" indent="-533400">
              <a:lnSpc>
                <a:spcPct val="80000"/>
              </a:lnSpc>
            </a:pPr>
            <a:r>
              <a:rPr lang="en-US" b="1" dirty="0" smtClean="0"/>
              <a:t>Discussion Question</a:t>
            </a:r>
          </a:p>
          <a:p>
            <a:pPr marL="533400" indent="-533400">
              <a:lnSpc>
                <a:spcPct val="80000"/>
              </a:lnSpc>
            </a:pPr>
            <a:r>
              <a:rPr lang="en-US" i="1" dirty="0" smtClean="0"/>
              <a:t>How does a salesperson can close a sale?</a:t>
            </a:r>
          </a:p>
          <a:p>
            <a:pPr marL="533400" indent="-533400"/>
            <a:r>
              <a:rPr lang="en-US" dirty="0" smtClean="0"/>
              <a:t>Closing techniques can include:</a:t>
            </a:r>
          </a:p>
          <a:p>
            <a:pPr marL="533400" indent="-533400">
              <a:buFontTx/>
              <a:buChar char="•"/>
            </a:pPr>
            <a:r>
              <a:rPr lang="en-US" dirty="0" smtClean="0"/>
              <a:t>Asking for the order</a:t>
            </a:r>
          </a:p>
          <a:p>
            <a:pPr marL="533400" indent="-533400">
              <a:buFontTx/>
              <a:buChar char="•"/>
            </a:pPr>
            <a:r>
              <a:rPr lang="en-US" dirty="0" smtClean="0"/>
              <a:t>Reviewing points of agreement</a:t>
            </a:r>
          </a:p>
          <a:p>
            <a:pPr marL="533400" indent="-533400">
              <a:buFontTx/>
              <a:buChar char="•"/>
            </a:pPr>
            <a:r>
              <a:rPr lang="en-US" dirty="0" smtClean="0"/>
              <a:t>Offering to help write up the order</a:t>
            </a:r>
          </a:p>
          <a:p>
            <a:pPr marL="533400" indent="-533400">
              <a:buFontTx/>
              <a:buChar char="•"/>
            </a:pPr>
            <a:r>
              <a:rPr lang="en-US" dirty="0" smtClean="0"/>
              <a:t>Asking if the buyer wants this model or another one</a:t>
            </a:r>
          </a:p>
          <a:p>
            <a:pPr marL="533400" indent="-533400">
              <a:buFontTx/>
              <a:buChar char="•"/>
            </a:pPr>
            <a:r>
              <a:rPr lang="en-US" dirty="0" smtClean="0"/>
              <a:t>Making note that the buyer will lose out if the order is not placed now</a:t>
            </a:r>
          </a:p>
          <a:p>
            <a:pPr marL="533400" indent="-533400">
              <a:buFontTx/>
              <a:buChar char="•"/>
            </a:pPr>
            <a:r>
              <a:rPr lang="en-US" dirty="0" smtClean="0"/>
              <a:t>Offering incentives to buy, including lower price or additional quantity</a:t>
            </a:r>
          </a:p>
          <a:p>
            <a:pPr marL="533400" indent="-533400"/>
            <a:endParaRPr lang="en-US" dirty="0" smtClean="0"/>
          </a:p>
        </p:txBody>
      </p:sp>
      <p:sp>
        <p:nvSpPr>
          <p:cNvPr id="73732" name="Slide Number Placeholder 3"/>
          <p:cNvSpPr>
            <a:spLocks noGrp="1"/>
          </p:cNvSpPr>
          <p:nvPr>
            <p:ph type="sldNum" sz="quarter" idx="5"/>
          </p:nvPr>
        </p:nvSpPr>
        <p:spPr bwMode="auto">
          <a:noFill/>
          <a:ln>
            <a:miter lim="800000"/>
            <a:headEnd/>
            <a:tailEnd/>
          </a:ln>
        </p:spPr>
        <p:txBody>
          <a:bodyPr/>
          <a:lstStyle/>
          <a:p>
            <a:fld id="{1C1B3F68-C481-4D60-8916-2EEBF5A9DEE3}" type="slidenum">
              <a:rPr lang="en-US"/>
              <a:pPr/>
              <a:t>26</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ＭＳ Ｐゴシック" charset="-128"/>
              </a:rPr>
              <a:t>Follow-Up</a:t>
            </a:r>
          </a:p>
          <a:p>
            <a:r>
              <a:rPr lang="en-US" sz="1200" kern="1200" dirty="0" smtClean="0">
                <a:solidFill>
                  <a:schemeClr val="tx1"/>
                </a:solidFill>
                <a:effectLst/>
                <a:latin typeface="+mn-lt"/>
                <a:ea typeface="ＭＳ Ｐゴシック" charset="-128"/>
                <a:cs typeface="ＭＳ Ｐゴシック" charset="-128"/>
              </a:rPr>
              <a:t>The last step in the selling process—</a:t>
            </a:r>
            <a:r>
              <a:rPr lang="en-US" sz="1200" b="1" kern="1200" dirty="0" smtClean="0">
                <a:solidFill>
                  <a:schemeClr val="tx1"/>
                </a:solidFill>
                <a:effectLst/>
                <a:latin typeface="+mn-lt"/>
                <a:ea typeface="ＭＳ Ｐゴシック" charset="-128"/>
                <a:cs typeface="ＭＳ Ｐゴシック" charset="-128"/>
              </a:rPr>
              <a:t>follow-up</a:t>
            </a:r>
            <a:r>
              <a:rPr lang="en-US" sz="1200" kern="1200" dirty="0" smtClean="0">
                <a:solidFill>
                  <a:schemeClr val="tx1"/>
                </a:solidFill>
                <a:effectLst/>
                <a:latin typeface="+mn-lt"/>
                <a:ea typeface="ＭＳ Ｐゴシック" charset="-128"/>
                <a:cs typeface="ＭＳ Ｐゴシック" charset="-128"/>
              </a:rPr>
              <a:t>—is necessary if the salesperson wants to ensure customer satisfaction and repeat business. Right after closing, the salesperson should complete any details on delivery time, purchase terms, and other matters. The salesperson then should schedule a follow-up call after the buyer receives the initial order to make sure proper installation, instruction, and servicing occur. This visit would reveal any problems, assure the buyer of the salesperson’s interest, and reduce any buyer concerns that might have arisen since the sale.</a:t>
            </a:r>
            <a:endParaRPr lang="en-US" sz="1200" kern="1200" dirty="0">
              <a:solidFill>
                <a:schemeClr val="tx1"/>
              </a:solidFill>
              <a:effectLst/>
              <a:latin typeface="+mn-lt"/>
              <a:ea typeface="ＭＳ Ｐゴシック" charset="-128"/>
              <a:cs typeface="ＭＳ Ｐゴシック" charset="-128"/>
            </a:endParaRPr>
          </a:p>
        </p:txBody>
      </p:sp>
      <p:sp>
        <p:nvSpPr>
          <p:cNvPr id="75780" name="Slide Number Placeholder 3"/>
          <p:cNvSpPr>
            <a:spLocks noGrp="1"/>
          </p:cNvSpPr>
          <p:nvPr>
            <p:ph type="sldNum" sz="quarter" idx="5"/>
          </p:nvPr>
        </p:nvSpPr>
        <p:spPr bwMode="auto">
          <a:noFill/>
          <a:ln>
            <a:miter lim="800000"/>
            <a:headEnd/>
            <a:tailEnd/>
          </a:ln>
        </p:spPr>
        <p:txBody>
          <a:bodyPr/>
          <a:lstStyle/>
          <a:p>
            <a:fld id="{4DE8208F-9591-46DF-BC19-386F763EAB74}" type="slidenum">
              <a:rPr lang="en-US"/>
              <a:pPr/>
              <a:t>31</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dirty="0"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33</a:t>
            </a:fld>
            <a:endParaRPr lang="en-GB"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654363D-D65A-46FD-9501-FFEB73C9A343}" type="slidenum">
              <a:rPr lang="en-US" smtClean="0"/>
              <a:pPr>
                <a:defRPr/>
              </a:pPr>
              <a:t>34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5/23/2013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5/23/2013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5/23/2013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5/23/2013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5/23/2013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Data" Target="../diagrams/data2.xml"/><Relationship Id="rId7" Type="http://schemas.openxmlformats.org/officeDocument/2006/relationships/diagramData" Target="../diagrams/data3.xml"/><Relationship Id="rId2" Type="http://schemas.openxmlformats.org/officeDocument/2006/relationships/notesSlide" Target="../notesSlides/notesSlide10.xml"/><Relationship Id="rId1" Type="http://schemas.openxmlformats.org/officeDocument/2006/relationships/slideLayout" Target="../slideLayouts/slideLayout23.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diagramColors" Target="../diagrams/colors3.xml"/><Relationship Id="rId4" Type="http://schemas.openxmlformats.org/officeDocument/2006/relationships/diagramLayout" Target="../diagrams/layout2.xml"/><Relationship Id="rId9"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4290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b="1" dirty="0" smtClean="0">
                <a:solidFill>
                  <a:srgbClr val="000066"/>
                </a:solidFill>
                <a:latin typeface="Calibri" charset="0"/>
              </a:rPr>
              <a:t>Personal </a:t>
            </a:r>
            <a:r>
              <a:rPr lang="en-US" b="1" dirty="0" smtClean="0">
                <a:solidFill>
                  <a:srgbClr val="000066"/>
                </a:solidFill>
                <a:latin typeface="Calibri" charset="0"/>
              </a:rPr>
              <a:t>Selling Process </a:t>
            </a:r>
            <a:r>
              <a:rPr lang="en-US" b="1" dirty="0" smtClean="0">
                <a:solidFill>
                  <a:srgbClr val="000066"/>
                </a:solidFill>
                <a:latin typeface="Calibri" charset="0"/>
              </a:rPr>
              <a:t/>
            </a:r>
            <a:br>
              <a:rPr lang="en-US" b="1" dirty="0" smtClean="0">
                <a:solidFill>
                  <a:srgbClr val="000066"/>
                </a:solidFill>
                <a:latin typeface="Calibri" charset="0"/>
              </a:rPr>
            </a:br>
            <a:r>
              <a:rPr lang="en-US" sz="4800" dirty="0" smtClean="0">
                <a:latin typeface="Calibri" charset="0"/>
              </a:rPr>
              <a:t/>
            </a:r>
            <a:br>
              <a:rPr lang="en-US" sz="4800" dirty="0" smtClean="0">
                <a:latin typeface="Calibri" charset="0"/>
              </a:rPr>
            </a:br>
            <a:r>
              <a:rPr lang="en-US" dirty="0" smtClean="0">
                <a:solidFill>
                  <a:srgbClr val="000066"/>
                </a:solidFill>
                <a:latin typeface="Calibri" charset="0"/>
              </a:rPr>
              <a:t/>
            </a:r>
            <a:br>
              <a:rPr lang="en-US" dirty="0" smtClean="0">
                <a:solidFill>
                  <a:srgbClr val="000066"/>
                </a:solidFill>
                <a:latin typeface="Calibri" charset="0"/>
              </a:rPr>
            </a:b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LECTURE-25</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524000"/>
            <a:ext cx="7924800" cy="4648200"/>
          </a:xfrm>
        </p:spPr>
        <p:txBody>
          <a:bodyPr>
            <a:noAutofit/>
          </a:bodyPr>
          <a:lstStyle/>
          <a:p>
            <a:pPr marL="342900" lvl="1" indent="-342900">
              <a:buClr>
                <a:srgbClr val="000066"/>
              </a:buClr>
              <a:buNone/>
            </a:pPr>
            <a:endParaRPr lang="en-US" sz="3200" dirty="0" smtClean="0"/>
          </a:p>
          <a:p>
            <a:pPr marL="342900" lvl="1" indent="-342900">
              <a:buClr>
                <a:srgbClr val="000066"/>
              </a:buClr>
              <a:buFont typeface="Wingdings" pitchFamily="2" charset="2"/>
              <a:buChar char="§"/>
            </a:pPr>
            <a:r>
              <a:rPr lang="en-US" sz="3200" dirty="0" smtClean="0"/>
              <a:t>The </a:t>
            </a:r>
            <a:r>
              <a:rPr lang="en-US" sz="3200" dirty="0" smtClean="0"/>
              <a:t>Preliminary steps in Personal </a:t>
            </a:r>
            <a:r>
              <a:rPr lang="en-US" sz="3200" dirty="0" smtClean="0"/>
              <a:t>Selling </a:t>
            </a:r>
            <a:r>
              <a:rPr lang="en-US" sz="3200" dirty="0" smtClean="0"/>
              <a:t>Process</a:t>
            </a:r>
          </a:p>
          <a:p>
            <a:pPr marL="342900" lvl="1" indent="-342900">
              <a:buClr>
                <a:srgbClr val="000066"/>
              </a:buClr>
              <a:buNone/>
            </a:pPr>
            <a:endParaRPr lang="en-US" sz="3200" dirty="0" smtClean="0"/>
          </a:p>
          <a:p>
            <a:pPr marL="342900" lvl="1" indent="-342900">
              <a:buClr>
                <a:srgbClr val="000066"/>
              </a:buClr>
              <a:buFont typeface="Wingdings" pitchFamily="2" charset="2"/>
              <a:buChar char="§"/>
            </a:pPr>
            <a:r>
              <a:rPr lang="en-US" sz="3200" dirty="0" smtClean="0"/>
              <a:t>The </a:t>
            </a:r>
            <a:r>
              <a:rPr lang="en-US" sz="3200" dirty="0" smtClean="0"/>
              <a:t>Advance steps </a:t>
            </a:r>
            <a:r>
              <a:rPr lang="en-US" sz="3200" dirty="0" smtClean="0"/>
              <a:t>in Personal Selling Process</a:t>
            </a:r>
          </a:p>
          <a:p>
            <a:pPr marL="342900" lvl="1" indent="-342900">
              <a:buClr>
                <a:srgbClr val="000066"/>
              </a:buClr>
              <a:buFont typeface="Wingdings" pitchFamily="2" charset="2"/>
              <a:buChar char="§"/>
            </a:pPr>
            <a:endParaRPr lang="en-US" sz="3200" dirty="0" smtClean="0"/>
          </a:p>
          <a:p>
            <a:pPr marL="342900" lvl="1" indent="-342900">
              <a:buClr>
                <a:srgbClr val="000066"/>
              </a:buClr>
              <a:buNone/>
            </a:pPr>
            <a:endParaRPr lang="en-US" sz="3200" dirty="0" smtClean="0"/>
          </a:p>
        </p:txBody>
      </p:sp>
      <p:sp>
        <p:nvSpPr>
          <p:cNvPr id="14339" name="Text Placeholder 3"/>
          <p:cNvSpPr>
            <a:spLocks noGrp="1"/>
          </p:cNvSpPr>
          <p:nvPr>
            <p:ph type="body" sz="quarter" idx="13"/>
          </p:nvPr>
        </p:nvSpPr>
        <p:spPr>
          <a:xfrm>
            <a:off x="914400" y="457200"/>
            <a:ext cx="7162800" cy="609600"/>
          </a:xfrm>
        </p:spPr>
        <p:txBody>
          <a:bodyPr>
            <a:normAutofit fontScale="92500" lnSpcReduction="10000"/>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7" dur="500"/>
                                        <p:tgtEl>
                                          <p:spTgt spid="1433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12" dur="500"/>
                                        <p:tgtEl>
                                          <p:spTgt spid="1433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b="1" dirty="0" smtClean="0">
                <a:solidFill>
                  <a:srgbClr val="000066"/>
                </a:solidFill>
              </a:rPr>
              <a:t>The Personal Selling Process</a:t>
            </a:r>
          </a:p>
        </p:txBody>
      </p:sp>
      <p:sp>
        <p:nvSpPr>
          <p:cNvPr id="54275" name="Rectangle 3"/>
          <p:cNvSpPr>
            <a:spLocks noGrp="1" noChangeArrowheads="1"/>
          </p:cNvSpPr>
          <p:nvPr>
            <p:ph idx="1"/>
          </p:nvPr>
        </p:nvSpPr>
        <p:spPr>
          <a:xfrm>
            <a:off x="685800" y="1219200"/>
            <a:ext cx="7772400" cy="1752600"/>
          </a:xfrm>
        </p:spPr>
        <p:txBody>
          <a:bodyPr/>
          <a:lstStyle/>
          <a:p>
            <a:pPr>
              <a:buFontTx/>
              <a:buNone/>
            </a:pPr>
            <a:r>
              <a:rPr lang="en-US" dirty="0" smtClean="0">
                <a:latin typeface="+mj-lt"/>
              </a:rPr>
              <a:t>The goal of the personal selling process is to get new customers and obtain orders from them</a:t>
            </a:r>
          </a:p>
        </p:txBody>
      </p:sp>
      <p:pic>
        <p:nvPicPr>
          <p:cNvPr id="54276" name="Picture 5" descr="fig16_03wo"/>
          <p:cNvPicPr>
            <a:picLocks noChangeAspect="1" noChangeArrowheads="1"/>
          </p:cNvPicPr>
          <p:nvPr/>
        </p:nvPicPr>
        <p:blipFill>
          <a:blip r:embed="rId3" cstate="print"/>
          <a:srcRect/>
          <a:stretch>
            <a:fillRect/>
          </a:stretch>
        </p:blipFill>
        <p:spPr bwMode="auto">
          <a:xfrm>
            <a:off x="1143000" y="3030484"/>
            <a:ext cx="7162800" cy="2684516"/>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animEffect transition="in" filter="checkerboard(across)">
                                      <p:cBhvr>
                                        <p:cTn id="7" dur="500"/>
                                        <p:tgtEl>
                                          <p:spTgt spid="542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4276"/>
                                        </p:tgtEl>
                                        <p:attrNameLst>
                                          <p:attrName>style.visibility</p:attrName>
                                        </p:attrNameLst>
                                      </p:cBhvr>
                                      <p:to>
                                        <p:strVal val="visible"/>
                                      </p:to>
                                    </p:set>
                                    <p:animEffect transition="in" filter="checkerboard(across)">
                                      <p:cBhvr>
                                        <p:cTn id="12" dur="500"/>
                                        <p:tgtEl>
                                          <p:spTgt spid="54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b="1" dirty="0" smtClean="0">
                <a:solidFill>
                  <a:srgbClr val="000066"/>
                </a:solidFill>
              </a:rPr>
              <a:t>The Personal Selling Process</a:t>
            </a:r>
          </a:p>
        </p:txBody>
      </p:sp>
      <p:sp>
        <p:nvSpPr>
          <p:cNvPr id="56323" name="Rectangle 3"/>
          <p:cNvSpPr>
            <a:spLocks noGrp="1" noChangeArrowheads="1"/>
          </p:cNvSpPr>
          <p:nvPr>
            <p:ph idx="1"/>
          </p:nvPr>
        </p:nvSpPr>
        <p:spPr>
          <a:xfrm>
            <a:off x="762000" y="2209800"/>
            <a:ext cx="7696200" cy="3962400"/>
          </a:xfrm>
        </p:spPr>
        <p:txBody>
          <a:bodyPr/>
          <a:lstStyle/>
          <a:p>
            <a:pPr>
              <a:buClr>
                <a:srgbClr val="000066"/>
              </a:buClr>
              <a:buFont typeface="Wingdings" pitchFamily="2" charset="2"/>
              <a:buChar char="§"/>
            </a:pPr>
            <a:r>
              <a:rPr lang="en-US" b="1" dirty="0" smtClean="0">
                <a:latin typeface="+mj-lt"/>
              </a:rPr>
              <a:t>Prospecting</a:t>
            </a:r>
            <a:r>
              <a:rPr lang="en-US" dirty="0" smtClean="0">
                <a:latin typeface="+mj-lt"/>
              </a:rPr>
              <a:t> identifies qualified potential customers through referrals from:</a:t>
            </a:r>
          </a:p>
          <a:p>
            <a:pPr>
              <a:buClr>
                <a:srgbClr val="000066"/>
              </a:buClr>
              <a:buFont typeface="Wingdings" pitchFamily="2" charset="2"/>
              <a:buChar char="§"/>
            </a:pPr>
            <a:r>
              <a:rPr lang="en-US" dirty="0" smtClean="0">
                <a:latin typeface="+mj-lt"/>
              </a:rPr>
              <a:t>Customers</a:t>
            </a:r>
          </a:p>
          <a:p>
            <a:pPr>
              <a:buClr>
                <a:srgbClr val="000066"/>
              </a:buClr>
              <a:buFont typeface="Wingdings" pitchFamily="2" charset="2"/>
              <a:buChar char="§"/>
            </a:pPr>
            <a:r>
              <a:rPr lang="en-US" dirty="0" smtClean="0">
                <a:latin typeface="+mj-lt"/>
              </a:rPr>
              <a:t>Suppliers</a:t>
            </a:r>
          </a:p>
          <a:p>
            <a:pPr>
              <a:buClr>
                <a:srgbClr val="000066"/>
              </a:buClr>
              <a:buFont typeface="Wingdings" pitchFamily="2" charset="2"/>
              <a:buChar char="§"/>
            </a:pPr>
            <a:r>
              <a:rPr lang="en-US" dirty="0" smtClean="0">
                <a:latin typeface="+mj-lt"/>
              </a:rPr>
              <a:t>Dealers</a:t>
            </a:r>
          </a:p>
          <a:p>
            <a:pPr>
              <a:buClr>
                <a:srgbClr val="000066"/>
              </a:buClr>
              <a:buFont typeface="Wingdings" pitchFamily="2" charset="2"/>
              <a:buChar char="§"/>
            </a:pPr>
            <a:r>
              <a:rPr lang="en-US" dirty="0" smtClean="0">
                <a:latin typeface="+mj-lt"/>
              </a:rPr>
              <a:t>Internet</a:t>
            </a:r>
          </a:p>
          <a:p>
            <a:pPr>
              <a:buClr>
                <a:srgbClr val="000066"/>
              </a:buClr>
              <a:buFont typeface="Wingdings" pitchFamily="2" charset="2"/>
              <a:buChar char="§"/>
            </a:pPr>
            <a:endParaRPr lang="en-US" dirty="0" smtClean="0">
              <a:latin typeface="+mj-lt"/>
            </a:endParaRPr>
          </a:p>
          <a:p>
            <a:pPr>
              <a:buClr>
                <a:srgbClr val="000066"/>
              </a:buClr>
              <a:buFont typeface="Wingdings" pitchFamily="2" charset="2"/>
              <a:buChar char="§"/>
            </a:pPr>
            <a:endParaRPr lang="en-US" dirty="0" smtClean="0">
              <a:latin typeface="+mj-lt"/>
            </a:endParaRPr>
          </a:p>
        </p:txBody>
      </p:sp>
      <p:sp>
        <p:nvSpPr>
          <p:cNvPr id="56324" name="Text Placeholder 7"/>
          <p:cNvSpPr>
            <a:spLocks noGrp="1"/>
          </p:cNvSpPr>
          <p:nvPr>
            <p:ph type="body" sz="quarter" idx="13"/>
          </p:nvPr>
        </p:nvSpPr>
        <p:spPr>
          <a:xfrm>
            <a:off x="914400" y="1371600"/>
            <a:ext cx="7162800" cy="685800"/>
          </a:xfrm>
        </p:spPr>
        <p:txBody>
          <a:bodyPr>
            <a:normAutofit fontScale="92500"/>
          </a:bodyPr>
          <a:lstStyle/>
          <a:p>
            <a:pPr>
              <a:spcBef>
                <a:spcPct val="0"/>
              </a:spcBef>
            </a:pPr>
            <a:r>
              <a:rPr lang="en-US" sz="3200" dirty="0" smtClean="0">
                <a:latin typeface="+mj-lt"/>
              </a:rPr>
              <a:t>Steps in the Personal Selling Process</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6323">
                                            <p:txEl>
                                              <p:pRg st="0" end="0"/>
                                            </p:txEl>
                                          </p:spTgt>
                                        </p:tgtEl>
                                        <p:attrNameLst>
                                          <p:attrName>style.visibility</p:attrName>
                                        </p:attrNameLst>
                                      </p:cBhvr>
                                      <p:to>
                                        <p:strVal val="visible"/>
                                      </p:to>
                                    </p:set>
                                    <p:animEffect transition="in" filter="checkerboard(across)">
                                      <p:cBhvr>
                                        <p:cTn id="7" dur="500"/>
                                        <p:tgtEl>
                                          <p:spTgt spid="563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6323">
                                            <p:txEl>
                                              <p:pRg st="1" end="1"/>
                                            </p:txEl>
                                          </p:spTgt>
                                        </p:tgtEl>
                                        <p:attrNameLst>
                                          <p:attrName>style.visibility</p:attrName>
                                        </p:attrNameLst>
                                      </p:cBhvr>
                                      <p:to>
                                        <p:strVal val="visible"/>
                                      </p:to>
                                    </p:set>
                                    <p:animEffect transition="in" filter="checkerboard(across)">
                                      <p:cBhvr>
                                        <p:cTn id="12" dur="500"/>
                                        <p:tgtEl>
                                          <p:spTgt spid="563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6323">
                                            <p:txEl>
                                              <p:pRg st="2" end="2"/>
                                            </p:txEl>
                                          </p:spTgt>
                                        </p:tgtEl>
                                        <p:attrNameLst>
                                          <p:attrName>style.visibility</p:attrName>
                                        </p:attrNameLst>
                                      </p:cBhvr>
                                      <p:to>
                                        <p:strVal val="visible"/>
                                      </p:to>
                                    </p:set>
                                    <p:animEffect transition="in" filter="checkerboard(across)">
                                      <p:cBhvr>
                                        <p:cTn id="17" dur="500"/>
                                        <p:tgtEl>
                                          <p:spTgt spid="563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6323">
                                            <p:txEl>
                                              <p:pRg st="3" end="3"/>
                                            </p:txEl>
                                          </p:spTgt>
                                        </p:tgtEl>
                                        <p:attrNameLst>
                                          <p:attrName>style.visibility</p:attrName>
                                        </p:attrNameLst>
                                      </p:cBhvr>
                                      <p:to>
                                        <p:strVal val="visible"/>
                                      </p:to>
                                    </p:set>
                                    <p:animEffect transition="in" filter="checkerboard(across)">
                                      <p:cBhvr>
                                        <p:cTn id="22" dur="500"/>
                                        <p:tgtEl>
                                          <p:spTgt spid="5632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6323">
                                            <p:txEl>
                                              <p:pRg st="4" end="4"/>
                                            </p:txEl>
                                          </p:spTgt>
                                        </p:tgtEl>
                                        <p:attrNameLst>
                                          <p:attrName>style.visibility</p:attrName>
                                        </p:attrNameLst>
                                      </p:cBhvr>
                                      <p:to>
                                        <p:strVal val="visible"/>
                                      </p:to>
                                    </p:set>
                                    <p:animEffect transition="in" filter="checkerboard(across)">
                                      <p:cBhvr>
                                        <p:cTn id="27" dur="500"/>
                                        <p:tgtEl>
                                          <p:spTgt spid="563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533400"/>
            <a:ext cx="8077200" cy="609600"/>
          </a:xfrm>
        </p:spPr>
        <p:txBody>
          <a:bodyPr>
            <a:noAutofit/>
          </a:bodyPr>
          <a:lstStyle/>
          <a:p>
            <a:pPr eaLnBrk="1" hangingPunct="1"/>
            <a:r>
              <a:rPr lang="en-US" b="1" dirty="0" smtClean="0">
                <a:solidFill>
                  <a:srgbClr val="000066"/>
                </a:solidFill>
              </a:rPr>
              <a:t>Prospecting</a:t>
            </a:r>
          </a:p>
        </p:txBody>
      </p:sp>
      <p:sp>
        <p:nvSpPr>
          <p:cNvPr id="57347" name="Rectangle 3"/>
          <p:cNvSpPr>
            <a:spLocks noGrp="1" noChangeArrowheads="1"/>
          </p:cNvSpPr>
          <p:nvPr>
            <p:ph type="body" sz="half" idx="1"/>
          </p:nvPr>
        </p:nvSpPr>
        <p:spPr>
          <a:xfrm>
            <a:off x="457200" y="2057400"/>
            <a:ext cx="3733800" cy="4495800"/>
          </a:xfrm>
        </p:spPr>
        <p:txBody>
          <a:bodyPr>
            <a:noAutofit/>
          </a:bodyPr>
          <a:lstStyle/>
          <a:p>
            <a:pPr marL="533400" indent="-533400" eaLnBrk="1" hangingPunct="1">
              <a:lnSpc>
                <a:spcPct val="90000"/>
              </a:lnSpc>
              <a:buClr>
                <a:srgbClr val="000066"/>
              </a:buClr>
              <a:buFont typeface="Wingdings" pitchFamily="2" charset="2"/>
              <a:buAutoNum type="arabicPeriod"/>
            </a:pPr>
            <a:r>
              <a:rPr lang="en-US" sz="3200" b="0" dirty="0" smtClean="0">
                <a:cs typeface="Times New Roman" pitchFamily="18" charset="0"/>
              </a:rPr>
              <a:t>Present Customers</a:t>
            </a:r>
          </a:p>
          <a:p>
            <a:pPr marL="533400" indent="-533400" eaLnBrk="1" hangingPunct="1">
              <a:lnSpc>
                <a:spcPct val="90000"/>
              </a:lnSpc>
              <a:buClr>
                <a:srgbClr val="000066"/>
              </a:buClr>
              <a:buFont typeface="Wingdings" pitchFamily="2" charset="2"/>
              <a:buAutoNum type="arabicPeriod"/>
            </a:pPr>
            <a:r>
              <a:rPr lang="en-US" sz="3200" b="0" dirty="0" smtClean="0">
                <a:cs typeface="Times New Roman" pitchFamily="18" charset="0"/>
              </a:rPr>
              <a:t>Former Customers</a:t>
            </a:r>
            <a:r>
              <a:rPr lang="en-US" sz="3200" b="0" dirty="0" smtClean="0"/>
              <a:t> </a:t>
            </a:r>
            <a:endParaRPr lang="en-US" sz="3200" b="0" dirty="0" smtClean="0">
              <a:cs typeface="Times New Roman" pitchFamily="18" charset="0"/>
            </a:endParaRPr>
          </a:p>
          <a:p>
            <a:pPr marL="533400" indent="-533400" eaLnBrk="1" hangingPunct="1">
              <a:lnSpc>
                <a:spcPct val="90000"/>
              </a:lnSpc>
              <a:buClr>
                <a:srgbClr val="000066"/>
              </a:buClr>
              <a:buFont typeface="Wingdings" pitchFamily="2" charset="2"/>
              <a:buAutoNum type="arabicPeriod"/>
            </a:pPr>
            <a:r>
              <a:rPr lang="en-US" sz="3200" b="0" dirty="0" smtClean="0">
                <a:cs typeface="Times New Roman" pitchFamily="18" charset="0"/>
              </a:rPr>
              <a:t>End Less Chain</a:t>
            </a:r>
          </a:p>
          <a:p>
            <a:pPr marL="533400" indent="-533400" eaLnBrk="1" hangingPunct="1">
              <a:lnSpc>
                <a:spcPct val="90000"/>
              </a:lnSpc>
              <a:buClr>
                <a:srgbClr val="000066"/>
              </a:buClr>
              <a:buFont typeface="Wingdings" pitchFamily="2" charset="2"/>
              <a:buAutoNum type="arabicPeriod"/>
            </a:pPr>
            <a:r>
              <a:rPr lang="en-US" sz="3200" b="0" dirty="0" smtClean="0">
                <a:cs typeface="Times New Roman" pitchFamily="18" charset="0"/>
              </a:rPr>
              <a:t>Center Of Influence</a:t>
            </a:r>
            <a:r>
              <a:rPr lang="en-US" sz="3200" b="0" dirty="0" smtClean="0"/>
              <a:t> </a:t>
            </a:r>
            <a:endParaRPr lang="en-US" sz="3200" b="0" dirty="0" smtClean="0">
              <a:cs typeface="Times New Roman" pitchFamily="18" charset="0"/>
            </a:endParaRPr>
          </a:p>
          <a:p>
            <a:pPr marL="533400" indent="-533400" eaLnBrk="1" hangingPunct="1">
              <a:lnSpc>
                <a:spcPct val="90000"/>
              </a:lnSpc>
              <a:buClr>
                <a:srgbClr val="000066"/>
              </a:buClr>
              <a:buFont typeface="Wingdings" pitchFamily="2" charset="2"/>
              <a:buAutoNum type="arabicPeriod"/>
            </a:pPr>
            <a:r>
              <a:rPr lang="en-US" sz="3200" b="0" dirty="0" smtClean="0">
                <a:cs typeface="Times New Roman" pitchFamily="18" charset="0"/>
              </a:rPr>
              <a:t>Cold Calling</a:t>
            </a:r>
            <a:r>
              <a:rPr lang="en-US" sz="3200" b="0" dirty="0" smtClean="0"/>
              <a:t> </a:t>
            </a:r>
            <a:endParaRPr lang="en-US" sz="3200" b="0" dirty="0" smtClean="0">
              <a:cs typeface="Times New Roman" pitchFamily="18" charset="0"/>
            </a:endParaRPr>
          </a:p>
          <a:p>
            <a:pPr marL="533400" indent="-533400" eaLnBrk="1" hangingPunct="1">
              <a:lnSpc>
                <a:spcPct val="90000"/>
              </a:lnSpc>
              <a:buClr>
                <a:srgbClr val="000066"/>
              </a:buClr>
              <a:buFont typeface="Wingdings" pitchFamily="2" charset="2"/>
              <a:buAutoNum type="arabicPeriod"/>
            </a:pPr>
            <a:r>
              <a:rPr lang="en-US" sz="3200" b="0" dirty="0" smtClean="0">
                <a:cs typeface="Times New Roman" pitchFamily="18" charset="0"/>
              </a:rPr>
              <a:t>Spotters</a:t>
            </a:r>
            <a:r>
              <a:rPr lang="en-US" sz="3200" b="0" dirty="0" smtClean="0"/>
              <a:t> </a:t>
            </a:r>
          </a:p>
          <a:p>
            <a:pPr marL="533400" indent="-533400" eaLnBrk="1" hangingPunct="1">
              <a:lnSpc>
                <a:spcPct val="90000"/>
              </a:lnSpc>
              <a:buClr>
                <a:srgbClr val="CC0066"/>
              </a:buClr>
            </a:pPr>
            <a:endParaRPr lang="en-US" sz="3200" b="0" dirty="0" smtClean="0"/>
          </a:p>
        </p:txBody>
      </p:sp>
      <p:sp>
        <p:nvSpPr>
          <p:cNvPr id="57348" name="Rectangle 4"/>
          <p:cNvSpPr>
            <a:spLocks noGrp="1" noChangeArrowheads="1"/>
          </p:cNvSpPr>
          <p:nvPr>
            <p:ph type="body" sz="half" idx="2"/>
          </p:nvPr>
        </p:nvSpPr>
        <p:spPr>
          <a:xfrm>
            <a:off x="4267200" y="1981200"/>
            <a:ext cx="4572000" cy="4724400"/>
          </a:xfrm>
        </p:spPr>
        <p:txBody>
          <a:bodyPr>
            <a:noAutofit/>
          </a:bodyPr>
          <a:lstStyle/>
          <a:p>
            <a:pPr marL="533400" indent="-533400" eaLnBrk="1" hangingPunct="1">
              <a:lnSpc>
                <a:spcPct val="90000"/>
              </a:lnSpc>
              <a:buClr>
                <a:srgbClr val="000066"/>
              </a:buClr>
              <a:buFont typeface="+mj-lt"/>
              <a:buAutoNum type="arabicPeriod" startAt="7"/>
            </a:pPr>
            <a:r>
              <a:rPr lang="en-US" sz="3200" b="0" dirty="0" smtClean="0">
                <a:cs typeface="Times New Roman" pitchFamily="18" charset="0"/>
              </a:rPr>
              <a:t>Directories</a:t>
            </a:r>
            <a:r>
              <a:rPr lang="en-US" sz="3200" b="0" dirty="0" smtClean="0"/>
              <a:t> </a:t>
            </a:r>
          </a:p>
          <a:p>
            <a:pPr marL="533400" indent="-533400" eaLnBrk="1" hangingPunct="1">
              <a:lnSpc>
                <a:spcPct val="90000"/>
              </a:lnSpc>
              <a:buClr>
                <a:srgbClr val="000066"/>
              </a:buClr>
              <a:buFont typeface="+mj-lt"/>
              <a:buAutoNum type="arabicPeriod" startAt="7"/>
            </a:pPr>
            <a:r>
              <a:rPr lang="en-US" sz="3200" b="0" dirty="0" smtClean="0">
                <a:cs typeface="Times New Roman" pitchFamily="18" charset="0"/>
              </a:rPr>
              <a:t>Mailing Lists </a:t>
            </a:r>
          </a:p>
          <a:p>
            <a:pPr marL="533400" indent="-533400" eaLnBrk="1" hangingPunct="1">
              <a:lnSpc>
                <a:spcPct val="90000"/>
              </a:lnSpc>
              <a:buClr>
                <a:srgbClr val="000066"/>
              </a:buClr>
              <a:buFont typeface="+mj-lt"/>
              <a:buAutoNum type="arabicPeriod" startAt="7"/>
            </a:pPr>
            <a:r>
              <a:rPr lang="en-US" sz="3200" b="0" dirty="0" smtClean="0">
                <a:cs typeface="Times New Roman" pitchFamily="18" charset="0"/>
              </a:rPr>
              <a:t>Prospecting Services</a:t>
            </a:r>
            <a:r>
              <a:rPr lang="en-US" sz="3200" b="0" dirty="0" smtClean="0"/>
              <a:t> </a:t>
            </a:r>
          </a:p>
          <a:p>
            <a:pPr marL="533400" indent="-533400" eaLnBrk="1" hangingPunct="1">
              <a:lnSpc>
                <a:spcPct val="90000"/>
              </a:lnSpc>
              <a:buClr>
                <a:srgbClr val="000066"/>
              </a:buClr>
              <a:buFont typeface="+mj-lt"/>
              <a:buAutoNum type="arabicPeriod" startAt="7"/>
            </a:pPr>
            <a:r>
              <a:rPr lang="en-US" sz="3200" b="0" dirty="0" smtClean="0">
                <a:cs typeface="Times New Roman" pitchFamily="18" charset="0"/>
              </a:rPr>
              <a:t>Advertising</a:t>
            </a:r>
            <a:r>
              <a:rPr lang="en-US" sz="3200" b="0" dirty="0" smtClean="0"/>
              <a:t> </a:t>
            </a:r>
          </a:p>
          <a:p>
            <a:pPr marL="533400" indent="-533400" eaLnBrk="1" hangingPunct="1">
              <a:lnSpc>
                <a:spcPct val="90000"/>
              </a:lnSpc>
              <a:buClr>
                <a:srgbClr val="000066"/>
              </a:buClr>
              <a:buFont typeface="+mj-lt"/>
              <a:buAutoNum type="arabicPeriod" startAt="7"/>
            </a:pPr>
            <a:r>
              <a:rPr lang="en-US" sz="3200" b="0" dirty="0" smtClean="0">
                <a:cs typeface="Times New Roman" pitchFamily="18" charset="0"/>
              </a:rPr>
              <a:t>Personal Contacts</a:t>
            </a:r>
            <a:r>
              <a:rPr lang="en-US" sz="3200" b="0" dirty="0" smtClean="0"/>
              <a:t> </a:t>
            </a:r>
          </a:p>
          <a:p>
            <a:pPr marL="533400" indent="-533400" eaLnBrk="1" hangingPunct="1">
              <a:lnSpc>
                <a:spcPct val="90000"/>
              </a:lnSpc>
              <a:buClr>
                <a:srgbClr val="000066"/>
              </a:buClr>
              <a:buFont typeface="+mj-lt"/>
              <a:buAutoNum type="arabicPeriod" startAt="7"/>
            </a:pPr>
            <a:r>
              <a:rPr lang="en-US" sz="3200" b="0" dirty="0" smtClean="0">
                <a:cs typeface="Times New Roman" pitchFamily="18" charset="0"/>
              </a:rPr>
              <a:t>Trade Shows And Exhibitions</a:t>
            </a:r>
            <a:r>
              <a:rPr lang="en-US" sz="3200" b="0" dirty="0" smtClean="0"/>
              <a:t> </a:t>
            </a:r>
          </a:p>
          <a:p>
            <a:pPr marL="533400" indent="-533400" eaLnBrk="1" hangingPunct="1">
              <a:lnSpc>
                <a:spcPct val="90000"/>
              </a:lnSpc>
              <a:buClr>
                <a:srgbClr val="000066"/>
              </a:buClr>
              <a:buFont typeface="+mj-lt"/>
              <a:buAutoNum type="arabicPeriod" startAt="7"/>
            </a:pPr>
            <a:r>
              <a:rPr lang="en-US" sz="3200" b="0" dirty="0" smtClean="0"/>
              <a:t>Internet/Social Media</a:t>
            </a:r>
          </a:p>
        </p:txBody>
      </p:sp>
      <p:sp>
        <p:nvSpPr>
          <p:cNvPr id="57349" name="Text Box 5"/>
          <p:cNvSpPr txBox="1">
            <a:spLocks noChangeArrowheads="1"/>
          </p:cNvSpPr>
          <p:nvPr/>
        </p:nvSpPr>
        <p:spPr bwMode="auto">
          <a:xfrm>
            <a:off x="1600200" y="1295400"/>
            <a:ext cx="5486400" cy="584775"/>
          </a:xfrm>
          <a:prstGeom prst="rect">
            <a:avLst/>
          </a:prstGeom>
          <a:noFill/>
          <a:ln w="12700" cap="sq">
            <a:noFill/>
            <a:miter lim="800000"/>
            <a:headEnd type="none" w="sm" len="sm"/>
            <a:tailEnd type="none" w="sm" len="sm"/>
          </a:ln>
        </p:spPr>
        <p:txBody>
          <a:bodyPr>
            <a:spAutoFit/>
          </a:bodyPr>
          <a:lstStyle/>
          <a:p>
            <a:pPr algn="ctr">
              <a:spcBef>
                <a:spcPct val="50000"/>
              </a:spcBef>
            </a:pPr>
            <a:r>
              <a:rPr lang="en-US" sz="3200" b="1" dirty="0">
                <a:solidFill>
                  <a:srgbClr val="002060"/>
                </a:solidFill>
              </a:rPr>
              <a:t>Identifying</a:t>
            </a:r>
            <a:r>
              <a:rPr lang="en-US" sz="2800" b="1" dirty="0">
                <a:solidFill>
                  <a:srgbClr val="002060"/>
                </a:solidFill>
              </a:rPr>
              <a:t> Prospects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7346"/>
                                        </p:tgtEl>
                                        <p:attrNameLst>
                                          <p:attrName>style.visibility</p:attrName>
                                        </p:attrNameLst>
                                      </p:cBhvr>
                                      <p:to>
                                        <p:strVal val="visible"/>
                                      </p:to>
                                    </p:set>
                                    <p:animEffect transition="in" filter="checkerboard(across)">
                                      <p:cBhvr>
                                        <p:cTn id="7" dur="500"/>
                                        <p:tgtEl>
                                          <p:spTgt spid="5734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7349"/>
                                        </p:tgtEl>
                                        <p:attrNameLst>
                                          <p:attrName>style.visibility</p:attrName>
                                        </p:attrNameLst>
                                      </p:cBhvr>
                                      <p:to>
                                        <p:strVal val="visible"/>
                                      </p:to>
                                    </p:set>
                                    <p:animEffect transition="in" filter="checkerboard(across)">
                                      <p:cBhvr>
                                        <p:cTn id="12" dur="500"/>
                                        <p:tgtEl>
                                          <p:spTgt spid="57349"/>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57347">
                                            <p:txEl>
                                              <p:pRg st="0" end="0"/>
                                            </p:txEl>
                                          </p:spTgt>
                                        </p:tgtEl>
                                        <p:attrNameLst>
                                          <p:attrName>style.visibility</p:attrName>
                                        </p:attrNameLst>
                                      </p:cBhvr>
                                      <p:to>
                                        <p:strVal val="visible"/>
                                      </p:to>
                                    </p:set>
                                    <p:animEffect transition="in" filter="checkerboard(across)">
                                      <p:cBhvr>
                                        <p:cTn id="17" dur="500"/>
                                        <p:tgtEl>
                                          <p:spTgt spid="5734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57347">
                                            <p:txEl>
                                              <p:pRg st="1" end="1"/>
                                            </p:txEl>
                                          </p:spTgt>
                                        </p:tgtEl>
                                        <p:attrNameLst>
                                          <p:attrName>style.visibility</p:attrName>
                                        </p:attrNameLst>
                                      </p:cBhvr>
                                      <p:to>
                                        <p:strVal val="visible"/>
                                      </p:to>
                                    </p:set>
                                    <p:animEffect transition="in" filter="checkerboard(across)">
                                      <p:cBhvr>
                                        <p:cTn id="22" dur="500"/>
                                        <p:tgtEl>
                                          <p:spTgt spid="5734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57347">
                                            <p:txEl>
                                              <p:pRg st="2" end="2"/>
                                            </p:txEl>
                                          </p:spTgt>
                                        </p:tgtEl>
                                        <p:attrNameLst>
                                          <p:attrName>style.visibility</p:attrName>
                                        </p:attrNameLst>
                                      </p:cBhvr>
                                      <p:to>
                                        <p:strVal val="visible"/>
                                      </p:to>
                                    </p:set>
                                    <p:animEffect transition="in" filter="checkerboard(across)">
                                      <p:cBhvr>
                                        <p:cTn id="27" dur="500"/>
                                        <p:tgtEl>
                                          <p:spTgt spid="57347">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57347">
                                            <p:txEl>
                                              <p:pRg st="3" end="3"/>
                                            </p:txEl>
                                          </p:spTgt>
                                        </p:tgtEl>
                                        <p:attrNameLst>
                                          <p:attrName>style.visibility</p:attrName>
                                        </p:attrNameLst>
                                      </p:cBhvr>
                                      <p:to>
                                        <p:strVal val="visible"/>
                                      </p:to>
                                    </p:set>
                                    <p:animEffect transition="in" filter="checkerboard(across)">
                                      <p:cBhvr>
                                        <p:cTn id="32" dur="500"/>
                                        <p:tgtEl>
                                          <p:spTgt spid="57347">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57347">
                                            <p:txEl>
                                              <p:pRg st="4" end="4"/>
                                            </p:txEl>
                                          </p:spTgt>
                                        </p:tgtEl>
                                        <p:attrNameLst>
                                          <p:attrName>style.visibility</p:attrName>
                                        </p:attrNameLst>
                                      </p:cBhvr>
                                      <p:to>
                                        <p:strVal val="visible"/>
                                      </p:to>
                                    </p:set>
                                    <p:animEffect transition="in" filter="checkerboard(across)">
                                      <p:cBhvr>
                                        <p:cTn id="37" dur="500"/>
                                        <p:tgtEl>
                                          <p:spTgt spid="57347">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57347">
                                            <p:txEl>
                                              <p:pRg st="5" end="5"/>
                                            </p:txEl>
                                          </p:spTgt>
                                        </p:tgtEl>
                                        <p:attrNameLst>
                                          <p:attrName>style.visibility</p:attrName>
                                        </p:attrNameLst>
                                      </p:cBhvr>
                                      <p:to>
                                        <p:strVal val="visible"/>
                                      </p:to>
                                    </p:set>
                                    <p:animEffect transition="in" filter="checkerboard(across)">
                                      <p:cBhvr>
                                        <p:cTn id="42" dur="500"/>
                                        <p:tgtEl>
                                          <p:spTgt spid="57347">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nodeType="clickEffect">
                                  <p:stCondLst>
                                    <p:cond delay="0"/>
                                  </p:stCondLst>
                                  <p:childTnLst>
                                    <p:set>
                                      <p:cBhvr>
                                        <p:cTn id="46" dur="1" fill="hold">
                                          <p:stCondLst>
                                            <p:cond delay="0"/>
                                          </p:stCondLst>
                                        </p:cTn>
                                        <p:tgtEl>
                                          <p:spTgt spid="57348">
                                            <p:txEl>
                                              <p:pRg st="0" end="0"/>
                                            </p:txEl>
                                          </p:spTgt>
                                        </p:tgtEl>
                                        <p:attrNameLst>
                                          <p:attrName>style.visibility</p:attrName>
                                        </p:attrNameLst>
                                      </p:cBhvr>
                                      <p:to>
                                        <p:strVal val="visible"/>
                                      </p:to>
                                    </p:set>
                                    <p:animEffect transition="in" filter="checkerboard(across)">
                                      <p:cBhvr>
                                        <p:cTn id="47" dur="500"/>
                                        <p:tgtEl>
                                          <p:spTgt spid="57348">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nodeType="clickEffect">
                                  <p:stCondLst>
                                    <p:cond delay="0"/>
                                  </p:stCondLst>
                                  <p:childTnLst>
                                    <p:set>
                                      <p:cBhvr>
                                        <p:cTn id="51" dur="1" fill="hold">
                                          <p:stCondLst>
                                            <p:cond delay="0"/>
                                          </p:stCondLst>
                                        </p:cTn>
                                        <p:tgtEl>
                                          <p:spTgt spid="57348">
                                            <p:txEl>
                                              <p:pRg st="1" end="1"/>
                                            </p:txEl>
                                          </p:spTgt>
                                        </p:tgtEl>
                                        <p:attrNameLst>
                                          <p:attrName>style.visibility</p:attrName>
                                        </p:attrNameLst>
                                      </p:cBhvr>
                                      <p:to>
                                        <p:strVal val="visible"/>
                                      </p:to>
                                    </p:set>
                                    <p:animEffect transition="in" filter="checkerboard(across)">
                                      <p:cBhvr>
                                        <p:cTn id="52" dur="500"/>
                                        <p:tgtEl>
                                          <p:spTgt spid="57348">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 presetClass="entr" presetSubtype="10" fill="hold" nodeType="clickEffect">
                                  <p:stCondLst>
                                    <p:cond delay="0"/>
                                  </p:stCondLst>
                                  <p:childTnLst>
                                    <p:set>
                                      <p:cBhvr>
                                        <p:cTn id="56" dur="1" fill="hold">
                                          <p:stCondLst>
                                            <p:cond delay="0"/>
                                          </p:stCondLst>
                                        </p:cTn>
                                        <p:tgtEl>
                                          <p:spTgt spid="57348">
                                            <p:txEl>
                                              <p:pRg st="2" end="2"/>
                                            </p:txEl>
                                          </p:spTgt>
                                        </p:tgtEl>
                                        <p:attrNameLst>
                                          <p:attrName>style.visibility</p:attrName>
                                        </p:attrNameLst>
                                      </p:cBhvr>
                                      <p:to>
                                        <p:strVal val="visible"/>
                                      </p:to>
                                    </p:set>
                                    <p:animEffect transition="in" filter="checkerboard(across)">
                                      <p:cBhvr>
                                        <p:cTn id="57" dur="500"/>
                                        <p:tgtEl>
                                          <p:spTgt spid="57348">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5" presetClass="entr" presetSubtype="10" fill="hold" nodeType="clickEffect">
                                  <p:stCondLst>
                                    <p:cond delay="0"/>
                                  </p:stCondLst>
                                  <p:childTnLst>
                                    <p:set>
                                      <p:cBhvr>
                                        <p:cTn id="61" dur="1" fill="hold">
                                          <p:stCondLst>
                                            <p:cond delay="0"/>
                                          </p:stCondLst>
                                        </p:cTn>
                                        <p:tgtEl>
                                          <p:spTgt spid="57348">
                                            <p:txEl>
                                              <p:pRg st="3" end="3"/>
                                            </p:txEl>
                                          </p:spTgt>
                                        </p:tgtEl>
                                        <p:attrNameLst>
                                          <p:attrName>style.visibility</p:attrName>
                                        </p:attrNameLst>
                                      </p:cBhvr>
                                      <p:to>
                                        <p:strVal val="visible"/>
                                      </p:to>
                                    </p:set>
                                    <p:animEffect transition="in" filter="checkerboard(across)">
                                      <p:cBhvr>
                                        <p:cTn id="62" dur="500"/>
                                        <p:tgtEl>
                                          <p:spTgt spid="57348">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5" presetClass="entr" presetSubtype="10" fill="hold" nodeType="clickEffect">
                                  <p:stCondLst>
                                    <p:cond delay="0"/>
                                  </p:stCondLst>
                                  <p:childTnLst>
                                    <p:set>
                                      <p:cBhvr>
                                        <p:cTn id="66" dur="1" fill="hold">
                                          <p:stCondLst>
                                            <p:cond delay="0"/>
                                          </p:stCondLst>
                                        </p:cTn>
                                        <p:tgtEl>
                                          <p:spTgt spid="57348">
                                            <p:txEl>
                                              <p:pRg st="4" end="4"/>
                                            </p:txEl>
                                          </p:spTgt>
                                        </p:tgtEl>
                                        <p:attrNameLst>
                                          <p:attrName>style.visibility</p:attrName>
                                        </p:attrNameLst>
                                      </p:cBhvr>
                                      <p:to>
                                        <p:strVal val="visible"/>
                                      </p:to>
                                    </p:set>
                                    <p:animEffect transition="in" filter="checkerboard(across)">
                                      <p:cBhvr>
                                        <p:cTn id="67" dur="500"/>
                                        <p:tgtEl>
                                          <p:spTgt spid="57348">
                                            <p:txEl>
                                              <p:pRg st="4" end="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5" presetClass="entr" presetSubtype="10" fill="hold" nodeType="clickEffect">
                                  <p:stCondLst>
                                    <p:cond delay="0"/>
                                  </p:stCondLst>
                                  <p:childTnLst>
                                    <p:set>
                                      <p:cBhvr>
                                        <p:cTn id="71" dur="1" fill="hold">
                                          <p:stCondLst>
                                            <p:cond delay="0"/>
                                          </p:stCondLst>
                                        </p:cTn>
                                        <p:tgtEl>
                                          <p:spTgt spid="57348">
                                            <p:txEl>
                                              <p:pRg st="5" end="5"/>
                                            </p:txEl>
                                          </p:spTgt>
                                        </p:tgtEl>
                                        <p:attrNameLst>
                                          <p:attrName>style.visibility</p:attrName>
                                        </p:attrNameLst>
                                      </p:cBhvr>
                                      <p:to>
                                        <p:strVal val="visible"/>
                                      </p:to>
                                    </p:set>
                                    <p:animEffect transition="in" filter="checkerboard(across)">
                                      <p:cBhvr>
                                        <p:cTn id="72" dur="500"/>
                                        <p:tgtEl>
                                          <p:spTgt spid="57348">
                                            <p:txEl>
                                              <p:pRg st="5" end="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 presetClass="entr" presetSubtype="10" fill="hold" nodeType="clickEffect">
                                  <p:stCondLst>
                                    <p:cond delay="0"/>
                                  </p:stCondLst>
                                  <p:childTnLst>
                                    <p:set>
                                      <p:cBhvr>
                                        <p:cTn id="76" dur="1" fill="hold">
                                          <p:stCondLst>
                                            <p:cond delay="0"/>
                                          </p:stCondLst>
                                        </p:cTn>
                                        <p:tgtEl>
                                          <p:spTgt spid="57348">
                                            <p:txEl>
                                              <p:pRg st="6" end="6"/>
                                            </p:txEl>
                                          </p:spTgt>
                                        </p:tgtEl>
                                        <p:attrNameLst>
                                          <p:attrName>style.visibility</p:attrName>
                                        </p:attrNameLst>
                                      </p:cBhvr>
                                      <p:to>
                                        <p:strVal val="visible"/>
                                      </p:to>
                                    </p:set>
                                    <p:animEffect transition="in" filter="checkerboard(across)">
                                      <p:cBhvr>
                                        <p:cTn id="77" dur="500"/>
                                        <p:tgtEl>
                                          <p:spTgt spid="5734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p:bldP spid="5734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b="1" dirty="0" smtClean="0">
                <a:solidFill>
                  <a:srgbClr val="000066"/>
                </a:solidFill>
              </a:rPr>
              <a:t>The Personal Selling Process</a:t>
            </a:r>
          </a:p>
        </p:txBody>
      </p:sp>
      <p:sp>
        <p:nvSpPr>
          <p:cNvPr id="58371" name="Rectangle 3"/>
          <p:cNvSpPr>
            <a:spLocks noGrp="1" noChangeArrowheads="1"/>
          </p:cNvSpPr>
          <p:nvPr>
            <p:ph idx="1"/>
          </p:nvPr>
        </p:nvSpPr>
        <p:spPr>
          <a:xfrm>
            <a:off x="1447800" y="1981200"/>
            <a:ext cx="7010400" cy="3733800"/>
          </a:xfrm>
        </p:spPr>
        <p:txBody>
          <a:bodyPr>
            <a:noAutofit/>
          </a:bodyPr>
          <a:lstStyle/>
          <a:p>
            <a:pPr>
              <a:buClr>
                <a:srgbClr val="000066"/>
              </a:buClr>
              <a:buFont typeface="Wingdings" pitchFamily="2" charset="2"/>
              <a:buChar char="§"/>
            </a:pPr>
            <a:r>
              <a:rPr lang="en-US" b="1" dirty="0" smtClean="0">
                <a:latin typeface="+mj-lt"/>
              </a:rPr>
              <a:t>Qualifying</a:t>
            </a:r>
            <a:r>
              <a:rPr lang="en-US" dirty="0" smtClean="0">
                <a:latin typeface="+mj-lt"/>
              </a:rPr>
              <a:t> is identifying good customers and screening out poor ones by looking at:</a:t>
            </a:r>
          </a:p>
          <a:p>
            <a:pPr lvl="1">
              <a:buClr>
                <a:srgbClr val="000066"/>
              </a:buClr>
              <a:buFont typeface="Wingdings" pitchFamily="2" charset="2"/>
              <a:buChar char="§"/>
            </a:pPr>
            <a:r>
              <a:rPr lang="en-US" sz="3200" dirty="0" smtClean="0">
                <a:latin typeface="+mj-lt"/>
              </a:rPr>
              <a:t>Financial ability</a:t>
            </a:r>
          </a:p>
          <a:p>
            <a:pPr lvl="1">
              <a:buClr>
                <a:srgbClr val="000066"/>
              </a:buClr>
              <a:buFont typeface="Wingdings" pitchFamily="2" charset="2"/>
              <a:buChar char="§"/>
            </a:pPr>
            <a:r>
              <a:rPr lang="en-US" sz="3200" dirty="0" smtClean="0">
                <a:latin typeface="+mj-lt"/>
              </a:rPr>
              <a:t>Volume of business</a:t>
            </a:r>
          </a:p>
          <a:p>
            <a:pPr lvl="1">
              <a:buClr>
                <a:srgbClr val="000066"/>
              </a:buClr>
              <a:buFont typeface="Wingdings" pitchFamily="2" charset="2"/>
              <a:buChar char="§"/>
            </a:pPr>
            <a:r>
              <a:rPr lang="en-US" sz="3200" dirty="0" smtClean="0">
                <a:latin typeface="+mj-lt"/>
              </a:rPr>
              <a:t>Needs</a:t>
            </a:r>
          </a:p>
          <a:p>
            <a:pPr lvl="1">
              <a:buClr>
                <a:srgbClr val="000066"/>
              </a:buClr>
              <a:buFont typeface="Wingdings" pitchFamily="2" charset="2"/>
              <a:buChar char="§"/>
            </a:pPr>
            <a:r>
              <a:rPr lang="en-US" sz="3200" dirty="0" smtClean="0">
                <a:latin typeface="+mj-lt"/>
              </a:rPr>
              <a:t>Location</a:t>
            </a:r>
          </a:p>
          <a:p>
            <a:pPr lvl="1">
              <a:buClr>
                <a:srgbClr val="000066"/>
              </a:buClr>
              <a:buFont typeface="Wingdings" pitchFamily="2" charset="2"/>
              <a:buChar char="§"/>
            </a:pPr>
            <a:r>
              <a:rPr lang="en-US" sz="3200" dirty="0" smtClean="0">
                <a:latin typeface="+mj-lt"/>
              </a:rPr>
              <a:t>Growth potential</a:t>
            </a:r>
          </a:p>
          <a:p>
            <a:pPr>
              <a:buClr>
                <a:srgbClr val="000066"/>
              </a:buClr>
              <a:buFont typeface="Wingdings" pitchFamily="2" charset="2"/>
              <a:buChar char="§"/>
            </a:pPr>
            <a:endParaRPr lang="en-US" dirty="0" smtClean="0">
              <a:latin typeface="+mj-lt"/>
            </a:endParaRPr>
          </a:p>
        </p:txBody>
      </p:sp>
      <p:sp>
        <p:nvSpPr>
          <p:cNvPr id="58372" name="Text Placeholder 7"/>
          <p:cNvSpPr>
            <a:spLocks noGrp="1"/>
          </p:cNvSpPr>
          <p:nvPr>
            <p:ph type="body" sz="quarter" idx="13"/>
          </p:nvPr>
        </p:nvSpPr>
        <p:spPr>
          <a:xfrm>
            <a:off x="914400" y="1371600"/>
            <a:ext cx="7162800" cy="609600"/>
          </a:xfrm>
        </p:spPr>
        <p:txBody>
          <a:bodyPr>
            <a:normAutofit fontScale="92500"/>
          </a:bodyPr>
          <a:lstStyle/>
          <a:p>
            <a:pPr>
              <a:spcBef>
                <a:spcPct val="0"/>
              </a:spcBef>
            </a:pPr>
            <a:r>
              <a:rPr lang="en-US" sz="3200" dirty="0" smtClean="0">
                <a:latin typeface="+mj-lt"/>
              </a:rPr>
              <a:t>Steps in the Personal Selling Process</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animEffect transition="in" filter="checkerboard(across)">
                                      <p:cBhvr>
                                        <p:cTn id="7" dur="500"/>
                                        <p:tgtEl>
                                          <p:spTgt spid="583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8371">
                                            <p:txEl>
                                              <p:pRg st="1" end="1"/>
                                            </p:txEl>
                                          </p:spTgt>
                                        </p:tgtEl>
                                        <p:attrNameLst>
                                          <p:attrName>style.visibility</p:attrName>
                                        </p:attrNameLst>
                                      </p:cBhvr>
                                      <p:to>
                                        <p:strVal val="visible"/>
                                      </p:to>
                                    </p:set>
                                    <p:animEffect transition="in" filter="checkerboard(across)">
                                      <p:cBhvr>
                                        <p:cTn id="12" dur="500"/>
                                        <p:tgtEl>
                                          <p:spTgt spid="583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8371">
                                            <p:txEl>
                                              <p:pRg st="2" end="2"/>
                                            </p:txEl>
                                          </p:spTgt>
                                        </p:tgtEl>
                                        <p:attrNameLst>
                                          <p:attrName>style.visibility</p:attrName>
                                        </p:attrNameLst>
                                      </p:cBhvr>
                                      <p:to>
                                        <p:strVal val="visible"/>
                                      </p:to>
                                    </p:set>
                                    <p:animEffect transition="in" filter="checkerboard(across)">
                                      <p:cBhvr>
                                        <p:cTn id="17" dur="500"/>
                                        <p:tgtEl>
                                          <p:spTgt spid="583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8371">
                                            <p:txEl>
                                              <p:pRg st="3" end="3"/>
                                            </p:txEl>
                                          </p:spTgt>
                                        </p:tgtEl>
                                        <p:attrNameLst>
                                          <p:attrName>style.visibility</p:attrName>
                                        </p:attrNameLst>
                                      </p:cBhvr>
                                      <p:to>
                                        <p:strVal val="visible"/>
                                      </p:to>
                                    </p:set>
                                    <p:animEffect transition="in" filter="checkerboard(across)">
                                      <p:cBhvr>
                                        <p:cTn id="22" dur="500"/>
                                        <p:tgtEl>
                                          <p:spTgt spid="583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8371">
                                            <p:txEl>
                                              <p:pRg st="4" end="4"/>
                                            </p:txEl>
                                          </p:spTgt>
                                        </p:tgtEl>
                                        <p:attrNameLst>
                                          <p:attrName>style.visibility</p:attrName>
                                        </p:attrNameLst>
                                      </p:cBhvr>
                                      <p:to>
                                        <p:strVal val="visible"/>
                                      </p:to>
                                    </p:set>
                                    <p:animEffect transition="in" filter="checkerboard(across)">
                                      <p:cBhvr>
                                        <p:cTn id="27" dur="500"/>
                                        <p:tgtEl>
                                          <p:spTgt spid="583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58371">
                                            <p:txEl>
                                              <p:pRg st="5" end="5"/>
                                            </p:txEl>
                                          </p:spTgt>
                                        </p:tgtEl>
                                        <p:attrNameLst>
                                          <p:attrName>style.visibility</p:attrName>
                                        </p:attrNameLst>
                                      </p:cBhvr>
                                      <p:to>
                                        <p:strVal val="visible"/>
                                      </p:to>
                                    </p:set>
                                    <p:animEffect transition="in" filter="checkerboard(across)">
                                      <p:cBhvr>
                                        <p:cTn id="32" dur="500"/>
                                        <p:tgtEl>
                                          <p:spTgt spid="583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79413" y="3638550"/>
            <a:ext cx="4173537" cy="2686050"/>
            <a:chOff x="239" y="2340"/>
            <a:chExt cx="2629" cy="1692"/>
          </a:xfrm>
        </p:grpSpPr>
        <p:sp>
          <p:nvSpPr>
            <p:cNvPr id="83971" name="AutoShape 3"/>
            <p:cNvSpPr>
              <a:spLocks noChangeArrowheads="1"/>
            </p:cNvSpPr>
            <p:nvPr/>
          </p:nvSpPr>
          <p:spPr bwMode="auto">
            <a:xfrm>
              <a:off x="239" y="2736"/>
              <a:ext cx="1584" cy="1296"/>
            </a:xfrm>
            <a:prstGeom prst="roundRect">
              <a:avLst>
                <a:gd name="adj" fmla="val 15819"/>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gn="ctr">
                <a:spcBef>
                  <a:spcPct val="20000"/>
                </a:spcBef>
                <a:defRPr/>
              </a:pPr>
              <a:r>
                <a:rPr lang="en-US" sz="2800" dirty="0">
                  <a:solidFill>
                    <a:srgbClr val="000066"/>
                  </a:solidFill>
                </a:rPr>
                <a:t>Money</a:t>
              </a:r>
            </a:p>
          </p:txBody>
        </p:sp>
        <p:cxnSp>
          <p:nvCxnSpPr>
            <p:cNvPr id="17423" name="AutoShape 4"/>
            <p:cNvCxnSpPr>
              <a:cxnSpLocks noChangeShapeType="1"/>
              <a:stCxn id="83983" idx="4"/>
              <a:endCxn id="83971" idx="0"/>
            </p:cNvCxnSpPr>
            <p:nvPr/>
          </p:nvCxnSpPr>
          <p:spPr bwMode="auto">
            <a:xfrm flipH="1">
              <a:off x="1031" y="2340"/>
              <a:ext cx="1837" cy="384"/>
            </a:xfrm>
            <a:prstGeom prst="straightConnector1">
              <a:avLst/>
            </a:prstGeom>
            <a:noFill/>
            <a:ln w="28575">
              <a:solidFill>
                <a:schemeClr val="tx1"/>
              </a:solidFill>
              <a:round/>
              <a:headEnd/>
              <a:tailEnd/>
            </a:ln>
          </p:spPr>
        </p:cxnSp>
      </p:grpSp>
      <p:grpSp>
        <p:nvGrpSpPr>
          <p:cNvPr id="3" name="Group 5"/>
          <p:cNvGrpSpPr>
            <a:grpSpLocks/>
          </p:cNvGrpSpPr>
          <p:nvPr/>
        </p:nvGrpSpPr>
        <p:grpSpPr bwMode="auto">
          <a:xfrm>
            <a:off x="4552950" y="3638550"/>
            <a:ext cx="4210050" cy="2686050"/>
            <a:chOff x="2868" y="2340"/>
            <a:chExt cx="2652" cy="1692"/>
          </a:xfrm>
        </p:grpSpPr>
        <p:sp>
          <p:nvSpPr>
            <p:cNvPr id="83974" name="AutoShape 6"/>
            <p:cNvSpPr>
              <a:spLocks noChangeArrowheads="1"/>
            </p:cNvSpPr>
            <p:nvPr/>
          </p:nvSpPr>
          <p:spPr bwMode="auto">
            <a:xfrm>
              <a:off x="3936" y="2736"/>
              <a:ext cx="1584" cy="1296"/>
            </a:xfrm>
            <a:prstGeom prst="roundRect">
              <a:avLst>
                <a:gd name="adj" fmla="val 17208"/>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gn="ctr">
                <a:spcBef>
                  <a:spcPct val="20000"/>
                </a:spcBef>
                <a:defRPr/>
              </a:pPr>
              <a:r>
                <a:rPr lang="en-US" sz="2800" b="1" dirty="0"/>
                <a:t>Need</a:t>
              </a:r>
            </a:p>
          </p:txBody>
        </p:sp>
        <p:cxnSp>
          <p:nvCxnSpPr>
            <p:cNvPr id="17421" name="AutoShape 7"/>
            <p:cNvCxnSpPr>
              <a:cxnSpLocks noChangeShapeType="1"/>
              <a:stCxn id="83983" idx="4"/>
              <a:endCxn id="83974" idx="0"/>
            </p:cNvCxnSpPr>
            <p:nvPr/>
          </p:nvCxnSpPr>
          <p:spPr bwMode="auto">
            <a:xfrm>
              <a:off x="2868" y="2340"/>
              <a:ext cx="1860" cy="384"/>
            </a:xfrm>
            <a:prstGeom prst="straightConnector1">
              <a:avLst/>
            </a:prstGeom>
            <a:noFill/>
            <a:ln w="28575">
              <a:solidFill>
                <a:schemeClr val="tx1"/>
              </a:solidFill>
              <a:round/>
              <a:headEnd/>
              <a:tailEnd/>
            </a:ln>
          </p:spPr>
        </p:cxnSp>
      </p:grpSp>
      <p:grpSp>
        <p:nvGrpSpPr>
          <p:cNvPr id="4" name="Group 8"/>
          <p:cNvGrpSpPr>
            <a:grpSpLocks/>
          </p:cNvGrpSpPr>
          <p:nvPr/>
        </p:nvGrpSpPr>
        <p:grpSpPr bwMode="auto">
          <a:xfrm>
            <a:off x="3313113" y="3638550"/>
            <a:ext cx="2514600" cy="2686050"/>
            <a:chOff x="2087" y="2340"/>
            <a:chExt cx="1584" cy="1692"/>
          </a:xfrm>
        </p:grpSpPr>
        <p:sp>
          <p:nvSpPr>
            <p:cNvPr id="83977" name="AutoShape 9"/>
            <p:cNvSpPr>
              <a:spLocks noChangeArrowheads="1"/>
            </p:cNvSpPr>
            <p:nvPr/>
          </p:nvSpPr>
          <p:spPr bwMode="auto">
            <a:xfrm>
              <a:off x="2087" y="2736"/>
              <a:ext cx="1584" cy="1296"/>
            </a:xfrm>
            <a:prstGeom prst="roundRect">
              <a:avLst>
                <a:gd name="adj" fmla="val 17130"/>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gn="ctr">
                <a:lnSpc>
                  <a:spcPct val="90000"/>
                </a:lnSpc>
                <a:spcBef>
                  <a:spcPct val="20000"/>
                </a:spcBef>
                <a:defRPr/>
              </a:pPr>
              <a:r>
                <a:rPr lang="en-US" sz="2800" dirty="0">
                  <a:solidFill>
                    <a:srgbClr val="000066"/>
                  </a:solidFill>
                </a:rPr>
                <a:t>Authority</a:t>
              </a:r>
            </a:p>
          </p:txBody>
        </p:sp>
        <p:cxnSp>
          <p:nvCxnSpPr>
            <p:cNvPr id="17419" name="AutoShape 10"/>
            <p:cNvCxnSpPr>
              <a:cxnSpLocks noChangeShapeType="1"/>
              <a:stCxn id="83977" idx="0"/>
              <a:endCxn id="83983" idx="4"/>
            </p:cNvCxnSpPr>
            <p:nvPr/>
          </p:nvCxnSpPr>
          <p:spPr bwMode="auto">
            <a:xfrm flipH="1" flipV="1">
              <a:off x="2868" y="2340"/>
              <a:ext cx="11" cy="384"/>
            </a:xfrm>
            <a:prstGeom prst="straightConnector1">
              <a:avLst/>
            </a:prstGeom>
            <a:noFill/>
            <a:ln w="28575">
              <a:solidFill>
                <a:schemeClr val="tx1"/>
              </a:solidFill>
              <a:round/>
              <a:headEnd/>
              <a:tailEnd/>
            </a:ln>
          </p:spPr>
        </p:cxnSp>
      </p:grpSp>
      <p:sp>
        <p:nvSpPr>
          <p:cNvPr id="83979" name="AutoShape 11"/>
          <p:cNvSpPr>
            <a:spLocks noChangeArrowheads="1"/>
          </p:cNvSpPr>
          <p:nvPr/>
        </p:nvSpPr>
        <p:spPr bwMode="auto">
          <a:xfrm>
            <a:off x="381000" y="4267200"/>
            <a:ext cx="2514600" cy="2057400"/>
          </a:xfrm>
          <a:prstGeom prst="roundRect">
            <a:avLst>
              <a:gd name="adj" fmla="val 15819"/>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gn="ctr">
              <a:spcBef>
                <a:spcPct val="20000"/>
              </a:spcBef>
              <a:defRPr/>
            </a:pPr>
            <a:r>
              <a:rPr lang="en-US" sz="2800" b="1" dirty="0"/>
              <a:t>Money</a:t>
            </a:r>
          </a:p>
        </p:txBody>
      </p:sp>
      <p:sp>
        <p:nvSpPr>
          <p:cNvPr id="83980" name="AutoShape 12"/>
          <p:cNvSpPr>
            <a:spLocks noChangeArrowheads="1"/>
          </p:cNvSpPr>
          <p:nvPr/>
        </p:nvSpPr>
        <p:spPr bwMode="auto">
          <a:xfrm>
            <a:off x="3314700" y="4267200"/>
            <a:ext cx="2514600" cy="2057400"/>
          </a:xfrm>
          <a:prstGeom prst="roundRect">
            <a:avLst>
              <a:gd name="adj" fmla="val 17130"/>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gn="ctr">
              <a:lnSpc>
                <a:spcPct val="90000"/>
              </a:lnSpc>
              <a:spcBef>
                <a:spcPct val="20000"/>
              </a:spcBef>
              <a:defRPr/>
            </a:pPr>
            <a:r>
              <a:rPr lang="en-US" sz="2800" b="1" dirty="0"/>
              <a:t>Authority</a:t>
            </a:r>
          </a:p>
        </p:txBody>
      </p:sp>
      <p:sp>
        <p:nvSpPr>
          <p:cNvPr id="17416" name="Rectangle 14"/>
          <p:cNvSpPr>
            <a:spLocks noGrp="1" noChangeArrowheads="1"/>
          </p:cNvSpPr>
          <p:nvPr>
            <p:ph type="title"/>
          </p:nvPr>
        </p:nvSpPr>
        <p:spPr>
          <a:xfrm>
            <a:off x="685800" y="239713"/>
            <a:ext cx="7772400" cy="635000"/>
          </a:xfrm>
        </p:spPr>
        <p:txBody>
          <a:bodyPr>
            <a:noAutofit/>
          </a:bodyPr>
          <a:lstStyle/>
          <a:p>
            <a:r>
              <a:rPr lang="en-US" b="1" dirty="0" smtClean="0">
                <a:solidFill>
                  <a:srgbClr val="000066"/>
                </a:solidFill>
              </a:rPr>
              <a:t>Qualifying Prospects</a:t>
            </a:r>
          </a:p>
        </p:txBody>
      </p:sp>
      <p:sp>
        <p:nvSpPr>
          <p:cNvPr id="83983" name="Oval 15"/>
          <p:cNvSpPr>
            <a:spLocks noChangeArrowheads="1"/>
          </p:cNvSpPr>
          <p:nvPr/>
        </p:nvSpPr>
        <p:spPr bwMode="auto">
          <a:xfrm>
            <a:off x="3352800" y="1219200"/>
            <a:ext cx="2400300" cy="2400300"/>
          </a:xfrm>
          <a:prstGeom prst="ellipse">
            <a:avLst/>
          </a:prstGeom>
          <a:gradFill rotWithShape="0">
            <a:gsLst>
              <a:gs pos="0">
                <a:srgbClr val="C7D5ED"/>
              </a:gs>
              <a:gs pos="100000">
                <a:srgbClr val="84A2D6"/>
              </a:gs>
            </a:gsLst>
            <a:path path="shape">
              <a:fillToRect l="50000" t="50000" r="50000" b="50000"/>
            </a:path>
          </a:gradFill>
          <a:ln w="38100">
            <a:solidFill>
              <a:srgbClr val="001C52"/>
            </a:solidFill>
            <a:round/>
            <a:headEnd/>
            <a:tailEnd/>
          </a:ln>
          <a:effectLst>
            <a:outerShdw dist="71842" dir="2700000" algn="ctr" rotWithShape="0">
              <a:srgbClr val="707070"/>
            </a:outerShdw>
          </a:effectLst>
        </p:spPr>
        <p:txBody>
          <a:bodyPr wrap="none" lIns="0" rIns="0" anchor="ctr"/>
          <a:lstStyle/>
          <a:p>
            <a:pPr marL="174625" indent="-174625" algn="ctr">
              <a:spcBef>
                <a:spcPct val="20000"/>
              </a:spcBef>
              <a:defRPr/>
            </a:pPr>
            <a:r>
              <a:rPr lang="en-US" sz="2800" b="1" dirty="0"/>
              <a:t>MAN </a:t>
            </a:r>
          </a:p>
          <a:p>
            <a:pPr marL="174625" indent="-174625" algn="ctr">
              <a:spcBef>
                <a:spcPct val="20000"/>
              </a:spcBef>
              <a:defRPr/>
            </a:pPr>
            <a:r>
              <a:rPr lang="en-US" sz="2800" b="1" dirty="0"/>
              <a:t>APPROACH</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83983"/>
                                        </p:tgtEl>
                                        <p:attrNameLst>
                                          <p:attrName>style.visibility</p:attrName>
                                        </p:attrNameLst>
                                      </p:cBhvr>
                                      <p:to>
                                        <p:strVal val="visible"/>
                                      </p:to>
                                    </p:set>
                                    <p:animEffect transition="in" filter="checkerboard(across)">
                                      <p:cBhvr>
                                        <p:cTn id="7" dur="500"/>
                                        <p:tgtEl>
                                          <p:spTgt spid="8398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83979"/>
                                        </p:tgtEl>
                                        <p:attrNameLst>
                                          <p:attrName>style.visibility</p:attrName>
                                        </p:attrNameLst>
                                      </p:cBhvr>
                                      <p:to>
                                        <p:strVal val="visible"/>
                                      </p:to>
                                    </p:se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83980"/>
                                        </p:tgtEl>
                                        <p:attrNameLst>
                                          <p:attrName>style.visibility</p:attrName>
                                        </p:attrNameLst>
                                      </p:cBhvr>
                                      <p:to>
                                        <p:strVal val="visible"/>
                                      </p:to>
                                    </p:set>
                                  </p:childTnLst>
                                </p:cTn>
                              </p:par>
                            </p:childTnLst>
                          </p:cTn>
                        </p:par>
                        <p:par>
                          <p:cTn id="25" fill="hold">
                            <p:stCondLst>
                              <p:cond delay="500"/>
                            </p:stCondLst>
                            <p:childTnLst>
                              <p:par>
                                <p:cTn id="26" presetID="22" presetClass="entr" presetSubtype="1"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up)">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9" grpId="0" animBg="1" autoUpdateAnimBg="0"/>
      <p:bldP spid="83980" grpId="0" animBg="1" autoUpdateAnimBg="0"/>
      <p:bldP spid="8398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57200" y="76200"/>
            <a:ext cx="8229600" cy="1143000"/>
          </a:xfrm>
        </p:spPr>
        <p:txBody>
          <a:bodyPr/>
          <a:lstStyle/>
          <a:p>
            <a:r>
              <a:rPr lang="en-US" b="1" dirty="0" smtClean="0">
                <a:solidFill>
                  <a:srgbClr val="000066"/>
                </a:solidFill>
              </a:rPr>
              <a:t>The Personal Selling Process</a:t>
            </a:r>
          </a:p>
        </p:txBody>
      </p:sp>
      <p:sp>
        <p:nvSpPr>
          <p:cNvPr id="60419" name="Rectangle 3"/>
          <p:cNvSpPr>
            <a:spLocks noGrp="1" noChangeArrowheads="1"/>
          </p:cNvSpPr>
          <p:nvPr>
            <p:ph idx="1"/>
          </p:nvPr>
        </p:nvSpPr>
        <p:spPr>
          <a:xfrm>
            <a:off x="381000" y="1524000"/>
            <a:ext cx="8382000" cy="1981200"/>
          </a:xfrm>
        </p:spPr>
        <p:txBody>
          <a:bodyPr>
            <a:noAutofit/>
          </a:bodyPr>
          <a:lstStyle/>
          <a:p>
            <a:pPr>
              <a:buFontTx/>
              <a:buNone/>
            </a:pPr>
            <a:r>
              <a:rPr lang="en-US" b="1" dirty="0" smtClean="0">
                <a:latin typeface="+mj-lt"/>
              </a:rPr>
              <a:t>Pre-approach</a:t>
            </a:r>
            <a:r>
              <a:rPr lang="en-US" dirty="0" smtClean="0">
                <a:latin typeface="+mj-lt"/>
              </a:rPr>
              <a:t> is the process of learning as much as possible about a prospect, including needs, who is involved in the buying, and the characteristics and styles of the buyers</a:t>
            </a:r>
          </a:p>
        </p:txBody>
      </p:sp>
      <p:sp>
        <p:nvSpPr>
          <p:cNvPr id="60420" name="Text Placeholder 8"/>
          <p:cNvSpPr>
            <a:spLocks noGrp="1"/>
          </p:cNvSpPr>
          <p:nvPr>
            <p:ph type="body" sz="quarter" idx="13"/>
          </p:nvPr>
        </p:nvSpPr>
        <p:spPr>
          <a:xfrm>
            <a:off x="914400" y="990600"/>
            <a:ext cx="7162800" cy="533400"/>
          </a:xfrm>
        </p:spPr>
        <p:txBody>
          <a:bodyPr>
            <a:noAutofit/>
          </a:bodyPr>
          <a:lstStyle/>
          <a:p>
            <a:pPr>
              <a:spcBef>
                <a:spcPct val="0"/>
              </a:spcBef>
            </a:pPr>
            <a:r>
              <a:rPr lang="en-US" sz="3200" dirty="0" smtClean="0">
                <a:latin typeface="Calibri" charset="0"/>
              </a:rPr>
              <a:t>Steps in the Personal Selling Process</a:t>
            </a:r>
          </a:p>
          <a:p>
            <a:pPr>
              <a:spcBef>
                <a:spcPct val="0"/>
              </a:spcBef>
            </a:pPr>
            <a:endParaRPr lang="en-US" sz="3200" dirty="0" smtClean="0">
              <a:latin typeface="Calibri" charset="0"/>
            </a:endParaRPr>
          </a:p>
        </p:txBody>
      </p:sp>
      <p:graphicFrame>
        <p:nvGraphicFramePr>
          <p:cNvPr id="4" name="Diagram 3"/>
          <p:cNvGraphicFramePr/>
          <p:nvPr/>
        </p:nvGraphicFramePr>
        <p:xfrm>
          <a:off x="914400" y="4038600"/>
          <a:ext cx="7620000" cy="2362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animEffect transition="in" filter="checkerboard(across)">
                                      <p:cBhvr>
                                        <p:cTn id="7" dur="500"/>
                                        <p:tgtEl>
                                          <p:spTgt spid="604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p:bldGraphic spid="4"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5" name="Rectangle 3"/>
          <p:cNvSpPr>
            <a:spLocks noGrp="1" noChangeArrowheads="1"/>
          </p:cNvSpPr>
          <p:nvPr>
            <p:ph type="title"/>
          </p:nvPr>
        </p:nvSpPr>
        <p:spPr>
          <a:xfrm>
            <a:off x="457200" y="152400"/>
            <a:ext cx="8077200" cy="685800"/>
          </a:xfrm>
        </p:spPr>
        <p:txBody>
          <a:bodyPr>
            <a:noAutofit/>
          </a:bodyPr>
          <a:lstStyle/>
          <a:p>
            <a:pPr eaLnBrk="1" hangingPunct="1"/>
            <a:r>
              <a:rPr lang="en-US" b="1" dirty="0" smtClean="0">
                <a:solidFill>
                  <a:srgbClr val="000066"/>
                </a:solidFill>
              </a:rPr>
              <a:t>PREPARATION</a:t>
            </a:r>
          </a:p>
        </p:txBody>
      </p:sp>
      <p:sp>
        <p:nvSpPr>
          <p:cNvPr id="54276" name="Rectangle 4"/>
          <p:cNvSpPr>
            <a:spLocks noGrp="1" noChangeArrowheads="1"/>
          </p:cNvSpPr>
          <p:nvPr>
            <p:ph type="body" idx="1"/>
          </p:nvPr>
        </p:nvSpPr>
        <p:spPr>
          <a:xfrm>
            <a:off x="457200" y="1371601"/>
            <a:ext cx="8229600" cy="5257800"/>
          </a:xfrm>
        </p:spPr>
        <p:txBody>
          <a:bodyPr>
            <a:noAutofit/>
          </a:bodyPr>
          <a:lstStyle/>
          <a:p>
            <a:pPr eaLnBrk="1" hangingPunct="1">
              <a:lnSpc>
                <a:spcPct val="90000"/>
              </a:lnSpc>
              <a:buClr>
                <a:srgbClr val="000066"/>
              </a:buClr>
              <a:buFont typeface="Wingdings" pitchFamily="2" charset="2"/>
              <a:buChar char="§"/>
            </a:pPr>
            <a:r>
              <a:rPr lang="en-US" sz="2800" b="1" dirty="0" smtClean="0">
                <a:solidFill>
                  <a:srgbClr val="000066"/>
                </a:solidFill>
              </a:rPr>
              <a:t>Who is the customer?</a:t>
            </a:r>
          </a:p>
          <a:p>
            <a:pPr lvl="1" eaLnBrk="1" hangingPunct="1">
              <a:lnSpc>
                <a:spcPct val="90000"/>
              </a:lnSpc>
              <a:buClr>
                <a:srgbClr val="000066"/>
              </a:buClr>
              <a:buFont typeface="Wingdings" pitchFamily="2" charset="2"/>
              <a:buChar char="§"/>
            </a:pPr>
            <a:r>
              <a:rPr lang="en-US" b="0" dirty="0" smtClean="0"/>
              <a:t>Who will be the actual decision maker?</a:t>
            </a:r>
          </a:p>
          <a:p>
            <a:pPr lvl="1" eaLnBrk="1" hangingPunct="1">
              <a:lnSpc>
                <a:spcPct val="90000"/>
              </a:lnSpc>
              <a:buClr>
                <a:srgbClr val="000066"/>
              </a:buClr>
              <a:buFont typeface="Wingdings" pitchFamily="2" charset="2"/>
              <a:buChar char="§"/>
            </a:pPr>
            <a:r>
              <a:rPr lang="en-US" b="0" dirty="0" smtClean="0"/>
              <a:t>Who will influence the decision?</a:t>
            </a:r>
          </a:p>
          <a:p>
            <a:pPr lvl="1" eaLnBrk="1" hangingPunct="1">
              <a:lnSpc>
                <a:spcPct val="90000"/>
              </a:lnSpc>
              <a:buClr>
                <a:srgbClr val="000066"/>
              </a:buClr>
              <a:buFont typeface="Wingdings" pitchFamily="2" charset="2"/>
              <a:buChar char="§"/>
            </a:pPr>
            <a:r>
              <a:rPr lang="en-US" b="0" dirty="0" smtClean="0"/>
              <a:t>Who will be the actual user?</a:t>
            </a:r>
          </a:p>
          <a:p>
            <a:pPr lvl="1" eaLnBrk="1" hangingPunct="1">
              <a:lnSpc>
                <a:spcPct val="90000"/>
              </a:lnSpc>
              <a:buClr>
                <a:srgbClr val="000066"/>
              </a:buClr>
              <a:buFont typeface="Wingdings" pitchFamily="2" charset="2"/>
              <a:buChar char="§"/>
            </a:pPr>
            <a:r>
              <a:rPr lang="en-US" b="0" dirty="0" smtClean="0"/>
              <a:t>With Whom will develop favorable relationship?</a:t>
            </a:r>
          </a:p>
          <a:p>
            <a:pPr eaLnBrk="1" hangingPunct="1">
              <a:lnSpc>
                <a:spcPct val="90000"/>
              </a:lnSpc>
              <a:buClr>
                <a:srgbClr val="000066"/>
              </a:buClr>
              <a:buFont typeface="Wingdings" pitchFamily="2" charset="2"/>
              <a:buChar char="§"/>
            </a:pPr>
            <a:r>
              <a:rPr lang="en-US" sz="2800" b="1" dirty="0" smtClean="0">
                <a:solidFill>
                  <a:srgbClr val="000066"/>
                </a:solidFill>
              </a:rPr>
              <a:t>What are the customer’s needs?</a:t>
            </a:r>
          </a:p>
          <a:p>
            <a:pPr lvl="1" eaLnBrk="1" hangingPunct="1">
              <a:lnSpc>
                <a:spcPct val="90000"/>
              </a:lnSpc>
              <a:buClr>
                <a:srgbClr val="000066"/>
              </a:buClr>
              <a:buFont typeface="Wingdings" pitchFamily="2" charset="2"/>
              <a:buChar char="§"/>
            </a:pPr>
            <a:r>
              <a:rPr lang="en-US" b="0" dirty="0" smtClean="0"/>
              <a:t>Identify the prospects need</a:t>
            </a:r>
          </a:p>
          <a:p>
            <a:pPr lvl="1" eaLnBrk="1" hangingPunct="1">
              <a:lnSpc>
                <a:spcPct val="90000"/>
              </a:lnSpc>
              <a:buClr>
                <a:srgbClr val="000066"/>
              </a:buClr>
              <a:buFont typeface="Wingdings" pitchFamily="2" charset="2"/>
              <a:buChar char="§"/>
            </a:pPr>
            <a:r>
              <a:rPr lang="en-US" b="0" dirty="0" smtClean="0"/>
              <a:t>Try to understand his liking or disliking</a:t>
            </a:r>
          </a:p>
          <a:p>
            <a:pPr eaLnBrk="1" hangingPunct="1">
              <a:lnSpc>
                <a:spcPct val="90000"/>
              </a:lnSpc>
              <a:buClr>
                <a:srgbClr val="000066"/>
              </a:buClr>
              <a:buFont typeface="Wingdings" pitchFamily="2" charset="2"/>
              <a:buChar char="§"/>
            </a:pPr>
            <a:r>
              <a:rPr lang="en-US" sz="2800" b="1" dirty="0" smtClean="0">
                <a:solidFill>
                  <a:srgbClr val="000066"/>
                </a:solidFill>
              </a:rPr>
              <a:t>What other information is required?</a:t>
            </a:r>
          </a:p>
          <a:p>
            <a:pPr lvl="1" eaLnBrk="1" hangingPunct="1">
              <a:lnSpc>
                <a:spcPct val="90000"/>
              </a:lnSpc>
              <a:buClr>
                <a:srgbClr val="000066"/>
              </a:buClr>
              <a:buFont typeface="Wingdings" pitchFamily="2" charset="2"/>
              <a:buChar char="§"/>
            </a:pPr>
            <a:r>
              <a:rPr lang="en-US" b="0" dirty="0" smtClean="0"/>
              <a:t>Family back ground</a:t>
            </a:r>
          </a:p>
          <a:p>
            <a:pPr lvl="1" eaLnBrk="1" hangingPunct="1">
              <a:lnSpc>
                <a:spcPct val="90000"/>
              </a:lnSpc>
              <a:buClr>
                <a:srgbClr val="000066"/>
              </a:buClr>
              <a:buFont typeface="Wingdings" pitchFamily="2" charset="2"/>
              <a:buChar char="§"/>
            </a:pPr>
            <a:r>
              <a:rPr lang="en-US" b="0" dirty="0" smtClean="0"/>
              <a:t>Hobbies / Interest / Memberships etc.</a:t>
            </a:r>
          </a:p>
        </p:txBody>
      </p:sp>
      <p:sp>
        <p:nvSpPr>
          <p:cNvPr id="54277" name="Text Box 5"/>
          <p:cNvSpPr txBox="1">
            <a:spLocks noChangeArrowheads="1"/>
          </p:cNvSpPr>
          <p:nvPr/>
        </p:nvSpPr>
        <p:spPr bwMode="auto">
          <a:xfrm>
            <a:off x="1752600" y="838200"/>
            <a:ext cx="5486400" cy="584775"/>
          </a:xfrm>
          <a:prstGeom prst="rect">
            <a:avLst/>
          </a:prstGeom>
          <a:noFill/>
          <a:ln w="12700" cap="sq">
            <a:noFill/>
            <a:miter lim="800000"/>
            <a:headEnd type="none" w="sm" len="sm"/>
            <a:tailEnd type="none" w="sm" len="sm"/>
          </a:ln>
        </p:spPr>
        <p:txBody>
          <a:bodyPr>
            <a:spAutoFit/>
          </a:bodyPr>
          <a:lstStyle/>
          <a:p>
            <a:pPr algn="ctr">
              <a:spcBef>
                <a:spcPct val="50000"/>
              </a:spcBef>
            </a:pPr>
            <a:r>
              <a:rPr lang="en-US" sz="3200" b="1" dirty="0">
                <a:solidFill>
                  <a:srgbClr val="002060"/>
                </a:solidFill>
              </a:rPr>
              <a:t>PRE</a:t>
            </a:r>
            <a:r>
              <a:rPr lang="en-US" sz="2800" b="1" dirty="0">
                <a:solidFill>
                  <a:srgbClr val="002060"/>
                </a:solidFill>
              </a:rPr>
              <a:t> APPROACH</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iterate type="lt">
                                    <p:tmPct val="0"/>
                                  </p:iterate>
                                  <p:childTnLst>
                                    <p:set>
                                      <p:cBhvr>
                                        <p:cTn id="6" dur="1" fill="hold">
                                          <p:stCondLst>
                                            <p:cond delay="0"/>
                                          </p:stCondLst>
                                        </p:cTn>
                                        <p:tgtEl>
                                          <p:spTgt spid="54275"/>
                                        </p:tgtEl>
                                        <p:attrNameLst>
                                          <p:attrName>style.visibility</p:attrName>
                                        </p:attrNameLst>
                                      </p:cBhvr>
                                      <p:to>
                                        <p:strVal val="visible"/>
                                      </p:to>
                                    </p:set>
                                    <p:animEffect transition="in" filter="blinds(horizontal)">
                                      <p:cBhvr>
                                        <p:cTn id="7" dur="500"/>
                                        <p:tgtEl>
                                          <p:spTgt spid="54275"/>
                                        </p:tgtEl>
                                      </p:cBhvr>
                                    </p:animEffect>
                                  </p:childTnLst>
                                </p:cTn>
                              </p:par>
                              <p:par>
                                <p:cTn id="8" presetID="3" presetClass="entr" presetSubtype="10" fill="hold" grpId="0" nodeType="withEffect">
                                  <p:stCondLst>
                                    <p:cond delay="0"/>
                                  </p:stCondLst>
                                  <p:iterate type="lt">
                                    <p:tmPct val="0"/>
                                  </p:iterate>
                                  <p:childTnLst>
                                    <p:set>
                                      <p:cBhvr>
                                        <p:cTn id="9" dur="1" fill="hold">
                                          <p:stCondLst>
                                            <p:cond delay="0"/>
                                          </p:stCondLst>
                                        </p:cTn>
                                        <p:tgtEl>
                                          <p:spTgt spid="54277"/>
                                        </p:tgtEl>
                                        <p:attrNameLst>
                                          <p:attrName>style.visibility</p:attrName>
                                        </p:attrNameLst>
                                      </p:cBhvr>
                                      <p:to>
                                        <p:strVal val="visible"/>
                                      </p:to>
                                    </p:set>
                                    <p:animEffect transition="in" filter="blinds(horizontal)">
                                      <p:cBhvr>
                                        <p:cTn id="10" dur="500"/>
                                        <p:tgtEl>
                                          <p:spTgt spid="54277"/>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iterate type="lt">
                                    <p:tmPct val="0"/>
                                  </p:iterate>
                                  <p:childTnLst>
                                    <p:set>
                                      <p:cBhvr>
                                        <p:cTn id="14" dur="1" fill="hold">
                                          <p:stCondLst>
                                            <p:cond delay="0"/>
                                          </p:stCondLst>
                                        </p:cTn>
                                        <p:tgtEl>
                                          <p:spTgt spid="54276">
                                            <p:txEl>
                                              <p:pRg st="0" end="0"/>
                                            </p:txEl>
                                          </p:spTgt>
                                        </p:tgtEl>
                                        <p:attrNameLst>
                                          <p:attrName>style.visibility</p:attrName>
                                        </p:attrNameLst>
                                      </p:cBhvr>
                                      <p:to>
                                        <p:strVal val="visible"/>
                                      </p:to>
                                    </p:set>
                                    <p:animEffect transition="in" filter="blinds(horizontal)">
                                      <p:cBhvr>
                                        <p:cTn id="15" dur="500"/>
                                        <p:tgtEl>
                                          <p:spTgt spid="5427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54276">
                                            <p:txEl>
                                              <p:pRg st="1" end="1"/>
                                            </p:txEl>
                                          </p:spTgt>
                                        </p:tgtEl>
                                        <p:attrNameLst>
                                          <p:attrName>style.visibility</p:attrName>
                                        </p:attrNameLst>
                                      </p:cBhvr>
                                      <p:to>
                                        <p:strVal val="visible"/>
                                      </p:to>
                                    </p:set>
                                    <p:animEffect transition="in" filter="blinds(horizontal)">
                                      <p:cBhvr>
                                        <p:cTn id="20" dur="500"/>
                                        <p:tgtEl>
                                          <p:spTgt spid="54276">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54276">
                                            <p:txEl>
                                              <p:pRg st="2" end="2"/>
                                            </p:txEl>
                                          </p:spTgt>
                                        </p:tgtEl>
                                        <p:attrNameLst>
                                          <p:attrName>style.visibility</p:attrName>
                                        </p:attrNameLst>
                                      </p:cBhvr>
                                      <p:to>
                                        <p:strVal val="visible"/>
                                      </p:to>
                                    </p:set>
                                    <p:animEffect transition="in" filter="blinds(horizontal)">
                                      <p:cBhvr>
                                        <p:cTn id="25" dur="500"/>
                                        <p:tgtEl>
                                          <p:spTgt spid="54276">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54276">
                                            <p:txEl>
                                              <p:pRg st="3" end="3"/>
                                            </p:txEl>
                                          </p:spTgt>
                                        </p:tgtEl>
                                        <p:attrNameLst>
                                          <p:attrName>style.visibility</p:attrName>
                                        </p:attrNameLst>
                                      </p:cBhvr>
                                      <p:to>
                                        <p:strVal val="visible"/>
                                      </p:to>
                                    </p:set>
                                    <p:animEffect transition="in" filter="blinds(horizontal)">
                                      <p:cBhvr>
                                        <p:cTn id="30" dur="500"/>
                                        <p:tgtEl>
                                          <p:spTgt spid="5427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54276">
                                            <p:txEl>
                                              <p:pRg st="4" end="4"/>
                                            </p:txEl>
                                          </p:spTgt>
                                        </p:tgtEl>
                                        <p:attrNameLst>
                                          <p:attrName>style.visibility</p:attrName>
                                        </p:attrNameLst>
                                      </p:cBhvr>
                                      <p:to>
                                        <p:strVal val="visible"/>
                                      </p:to>
                                    </p:set>
                                    <p:animEffect transition="in" filter="blinds(horizontal)">
                                      <p:cBhvr>
                                        <p:cTn id="35" dur="500"/>
                                        <p:tgtEl>
                                          <p:spTgt spid="54276">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54276">
                                            <p:txEl>
                                              <p:pRg st="5" end="5"/>
                                            </p:txEl>
                                          </p:spTgt>
                                        </p:tgtEl>
                                        <p:attrNameLst>
                                          <p:attrName>style.visibility</p:attrName>
                                        </p:attrNameLst>
                                      </p:cBhvr>
                                      <p:to>
                                        <p:strVal val="visible"/>
                                      </p:to>
                                    </p:set>
                                    <p:animEffect transition="in" filter="blinds(horizontal)">
                                      <p:cBhvr>
                                        <p:cTn id="40" dur="500"/>
                                        <p:tgtEl>
                                          <p:spTgt spid="54276">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54276">
                                            <p:txEl>
                                              <p:pRg st="6" end="6"/>
                                            </p:txEl>
                                          </p:spTgt>
                                        </p:tgtEl>
                                        <p:attrNameLst>
                                          <p:attrName>style.visibility</p:attrName>
                                        </p:attrNameLst>
                                      </p:cBhvr>
                                      <p:to>
                                        <p:strVal val="visible"/>
                                      </p:to>
                                    </p:set>
                                    <p:animEffect transition="in" filter="blinds(horizontal)">
                                      <p:cBhvr>
                                        <p:cTn id="45" dur="500"/>
                                        <p:tgtEl>
                                          <p:spTgt spid="54276">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nodeType="clickEffect">
                                  <p:stCondLst>
                                    <p:cond delay="0"/>
                                  </p:stCondLst>
                                  <p:childTnLst>
                                    <p:set>
                                      <p:cBhvr>
                                        <p:cTn id="49" dur="1" fill="hold">
                                          <p:stCondLst>
                                            <p:cond delay="0"/>
                                          </p:stCondLst>
                                        </p:cTn>
                                        <p:tgtEl>
                                          <p:spTgt spid="54276">
                                            <p:txEl>
                                              <p:pRg st="7" end="7"/>
                                            </p:txEl>
                                          </p:spTgt>
                                        </p:tgtEl>
                                        <p:attrNameLst>
                                          <p:attrName>style.visibility</p:attrName>
                                        </p:attrNameLst>
                                      </p:cBhvr>
                                      <p:to>
                                        <p:strVal val="visible"/>
                                      </p:to>
                                    </p:set>
                                    <p:animEffect transition="in" filter="blinds(horizontal)">
                                      <p:cBhvr>
                                        <p:cTn id="50" dur="500"/>
                                        <p:tgtEl>
                                          <p:spTgt spid="54276">
                                            <p:txEl>
                                              <p:pRg st="7" end="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nodeType="clickEffect">
                                  <p:stCondLst>
                                    <p:cond delay="0"/>
                                  </p:stCondLst>
                                  <p:childTnLst>
                                    <p:set>
                                      <p:cBhvr>
                                        <p:cTn id="54" dur="1" fill="hold">
                                          <p:stCondLst>
                                            <p:cond delay="0"/>
                                          </p:stCondLst>
                                        </p:cTn>
                                        <p:tgtEl>
                                          <p:spTgt spid="54276">
                                            <p:txEl>
                                              <p:pRg st="8" end="8"/>
                                            </p:txEl>
                                          </p:spTgt>
                                        </p:tgtEl>
                                        <p:attrNameLst>
                                          <p:attrName>style.visibility</p:attrName>
                                        </p:attrNameLst>
                                      </p:cBhvr>
                                      <p:to>
                                        <p:strVal val="visible"/>
                                      </p:to>
                                    </p:set>
                                    <p:animEffect transition="in" filter="blinds(horizontal)">
                                      <p:cBhvr>
                                        <p:cTn id="55" dur="500"/>
                                        <p:tgtEl>
                                          <p:spTgt spid="54276">
                                            <p:txEl>
                                              <p:pRg st="8" end="8"/>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nodeType="clickEffect">
                                  <p:stCondLst>
                                    <p:cond delay="0"/>
                                  </p:stCondLst>
                                  <p:childTnLst>
                                    <p:set>
                                      <p:cBhvr>
                                        <p:cTn id="59" dur="1" fill="hold">
                                          <p:stCondLst>
                                            <p:cond delay="0"/>
                                          </p:stCondLst>
                                        </p:cTn>
                                        <p:tgtEl>
                                          <p:spTgt spid="54276">
                                            <p:txEl>
                                              <p:pRg st="9" end="9"/>
                                            </p:txEl>
                                          </p:spTgt>
                                        </p:tgtEl>
                                        <p:attrNameLst>
                                          <p:attrName>style.visibility</p:attrName>
                                        </p:attrNameLst>
                                      </p:cBhvr>
                                      <p:to>
                                        <p:strVal val="visible"/>
                                      </p:to>
                                    </p:set>
                                    <p:animEffect transition="in" filter="blinds(horizontal)">
                                      <p:cBhvr>
                                        <p:cTn id="60" dur="500"/>
                                        <p:tgtEl>
                                          <p:spTgt spid="54276">
                                            <p:txEl>
                                              <p:pRg st="9" end="9"/>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nodeType="clickEffect">
                                  <p:stCondLst>
                                    <p:cond delay="0"/>
                                  </p:stCondLst>
                                  <p:childTnLst>
                                    <p:set>
                                      <p:cBhvr>
                                        <p:cTn id="64" dur="1" fill="hold">
                                          <p:stCondLst>
                                            <p:cond delay="0"/>
                                          </p:stCondLst>
                                        </p:cTn>
                                        <p:tgtEl>
                                          <p:spTgt spid="54276">
                                            <p:txEl>
                                              <p:pRg st="10" end="10"/>
                                            </p:txEl>
                                          </p:spTgt>
                                        </p:tgtEl>
                                        <p:attrNameLst>
                                          <p:attrName>style.visibility</p:attrName>
                                        </p:attrNameLst>
                                      </p:cBhvr>
                                      <p:to>
                                        <p:strVal val="visible"/>
                                      </p:to>
                                    </p:set>
                                    <p:animEffect transition="in" filter="blinds(horizontal)">
                                      <p:cBhvr>
                                        <p:cTn id="65" dur="500"/>
                                        <p:tgtEl>
                                          <p:spTgt spid="5427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p:bldP spid="54277"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381000"/>
            <a:ext cx="8077200" cy="609600"/>
          </a:xfrm>
        </p:spPr>
        <p:txBody>
          <a:bodyPr>
            <a:noAutofit/>
          </a:bodyPr>
          <a:lstStyle/>
          <a:p>
            <a:pPr eaLnBrk="1" hangingPunct="1"/>
            <a:r>
              <a:rPr lang="en-US" b="1" dirty="0" smtClean="0">
                <a:solidFill>
                  <a:srgbClr val="000066"/>
                </a:solidFill>
              </a:rPr>
              <a:t>PREPARATION….</a:t>
            </a:r>
          </a:p>
        </p:txBody>
      </p:sp>
      <p:sp>
        <p:nvSpPr>
          <p:cNvPr id="10243" name="Rectangle 3"/>
          <p:cNvSpPr>
            <a:spLocks noGrp="1" noChangeArrowheads="1"/>
          </p:cNvSpPr>
          <p:nvPr>
            <p:ph type="body" idx="1"/>
          </p:nvPr>
        </p:nvSpPr>
        <p:spPr>
          <a:xfrm>
            <a:off x="533400" y="1905000"/>
            <a:ext cx="7620000" cy="4648200"/>
          </a:xfrm>
        </p:spPr>
        <p:txBody>
          <a:bodyPr>
            <a:normAutofit lnSpcReduction="10000"/>
          </a:bodyPr>
          <a:lstStyle/>
          <a:p>
            <a:pPr eaLnBrk="1" hangingPunct="1">
              <a:buClr>
                <a:srgbClr val="000066"/>
              </a:buClr>
              <a:buFont typeface="Wingdings" pitchFamily="2" charset="2"/>
              <a:buChar char="§"/>
            </a:pPr>
            <a:r>
              <a:rPr lang="en-US" b="1" dirty="0" smtClean="0">
                <a:solidFill>
                  <a:srgbClr val="000066"/>
                </a:solidFill>
              </a:rPr>
              <a:t>Where does one obtain information?</a:t>
            </a:r>
          </a:p>
          <a:p>
            <a:pPr lvl="1" eaLnBrk="1" hangingPunct="1">
              <a:buClr>
                <a:srgbClr val="000066"/>
              </a:buClr>
              <a:buFont typeface="Wingdings" pitchFamily="2" charset="2"/>
              <a:buChar char="§"/>
            </a:pPr>
            <a:r>
              <a:rPr lang="en-US" sz="3200" b="0" dirty="0" smtClean="0"/>
              <a:t>Company’s internal records</a:t>
            </a:r>
          </a:p>
          <a:p>
            <a:pPr lvl="1" eaLnBrk="1" hangingPunct="1">
              <a:buClr>
                <a:srgbClr val="000066"/>
              </a:buClr>
              <a:buFont typeface="Wingdings" pitchFamily="2" charset="2"/>
              <a:buChar char="§"/>
            </a:pPr>
            <a:r>
              <a:rPr lang="en-US" sz="3200" b="0" dirty="0" smtClean="0"/>
              <a:t>Annual reports</a:t>
            </a:r>
          </a:p>
          <a:p>
            <a:pPr lvl="1" eaLnBrk="1" hangingPunct="1">
              <a:buClr>
                <a:srgbClr val="000066"/>
              </a:buClr>
              <a:buFont typeface="Wingdings" pitchFamily="2" charset="2"/>
              <a:buChar char="§"/>
            </a:pPr>
            <a:r>
              <a:rPr lang="en-US" sz="3200" b="0" dirty="0" smtClean="0"/>
              <a:t>Catalogs</a:t>
            </a:r>
          </a:p>
          <a:p>
            <a:pPr lvl="1" eaLnBrk="1" hangingPunct="1">
              <a:buClr>
                <a:srgbClr val="000066"/>
              </a:buClr>
              <a:buFont typeface="Wingdings" pitchFamily="2" charset="2"/>
              <a:buChar char="§"/>
            </a:pPr>
            <a:r>
              <a:rPr lang="en-US" sz="3200" b="0" dirty="0" smtClean="0"/>
              <a:t>Trade publications</a:t>
            </a:r>
          </a:p>
          <a:p>
            <a:pPr lvl="1" eaLnBrk="1" hangingPunct="1">
              <a:buClr>
                <a:srgbClr val="000066"/>
              </a:buClr>
              <a:buFont typeface="Wingdings" pitchFamily="2" charset="2"/>
              <a:buChar char="§"/>
            </a:pPr>
            <a:r>
              <a:rPr lang="en-US" sz="3200" b="0" dirty="0" smtClean="0"/>
              <a:t>Advertisements</a:t>
            </a:r>
          </a:p>
          <a:p>
            <a:pPr lvl="1" eaLnBrk="1" hangingPunct="1">
              <a:buClr>
                <a:srgbClr val="000066"/>
              </a:buClr>
              <a:buFont typeface="Wingdings" pitchFamily="2" charset="2"/>
              <a:buChar char="§"/>
            </a:pPr>
            <a:r>
              <a:rPr lang="en-US" sz="3200" b="0" dirty="0" smtClean="0"/>
              <a:t>Yellow pages</a:t>
            </a:r>
          </a:p>
          <a:p>
            <a:pPr lvl="1" eaLnBrk="1" hangingPunct="1">
              <a:buClr>
                <a:srgbClr val="000066"/>
              </a:buClr>
              <a:buFont typeface="Wingdings" pitchFamily="2" charset="2"/>
              <a:buChar char="§"/>
            </a:pPr>
            <a:r>
              <a:rPr lang="en-US" sz="3200" b="0" dirty="0" smtClean="0"/>
              <a:t>Company’s official website</a:t>
            </a:r>
          </a:p>
          <a:p>
            <a:pPr eaLnBrk="1" hangingPunct="1">
              <a:buFont typeface="Wingdings" pitchFamily="2" charset="2"/>
              <a:buNone/>
            </a:pPr>
            <a:endParaRPr lang="en-US" dirty="0" smtClean="0"/>
          </a:p>
        </p:txBody>
      </p:sp>
      <p:sp>
        <p:nvSpPr>
          <p:cNvPr id="10244" name="Text Box 4"/>
          <p:cNvSpPr txBox="1">
            <a:spLocks noChangeArrowheads="1"/>
          </p:cNvSpPr>
          <p:nvPr/>
        </p:nvSpPr>
        <p:spPr bwMode="auto">
          <a:xfrm>
            <a:off x="1600200" y="1143000"/>
            <a:ext cx="5486400" cy="519113"/>
          </a:xfrm>
          <a:prstGeom prst="rect">
            <a:avLst/>
          </a:prstGeom>
          <a:noFill/>
          <a:ln w="12700" cap="sq">
            <a:noFill/>
            <a:miter lim="800000"/>
            <a:headEnd type="none" w="sm" len="sm"/>
            <a:tailEnd type="none" w="sm" len="sm"/>
          </a:ln>
        </p:spPr>
        <p:txBody>
          <a:bodyPr>
            <a:spAutoFit/>
          </a:bodyPr>
          <a:lstStyle/>
          <a:p>
            <a:pPr algn="ctr">
              <a:spcBef>
                <a:spcPct val="50000"/>
              </a:spcBef>
            </a:pPr>
            <a:r>
              <a:rPr lang="en-US" sz="2800" b="1" dirty="0">
                <a:solidFill>
                  <a:srgbClr val="002060"/>
                </a:solidFill>
              </a:rPr>
              <a:t>PRE APPROACH</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iterate type="lt">
                                    <p:tmPct val="0"/>
                                  </p:iterate>
                                  <p:childTnLst>
                                    <p:set>
                                      <p:cBhvr>
                                        <p:cTn id="6" dur="1" fill="hold">
                                          <p:stCondLst>
                                            <p:cond delay="0"/>
                                          </p:stCondLst>
                                        </p:cTn>
                                        <p:tgtEl>
                                          <p:spTgt spid="10242"/>
                                        </p:tgtEl>
                                        <p:attrNameLst>
                                          <p:attrName>style.visibility</p:attrName>
                                        </p:attrNameLst>
                                      </p:cBhvr>
                                      <p:to>
                                        <p:strVal val="visible"/>
                                      </p:to>
                                    </p:set>
                                    <p:animEffect transition="in" filter="blinds(horizontal)">
                                      <p:cBhvr>
                                        <p:cTn id="7" dur="500"/>
                                        <p:tgtEl>
                                          <p:spTgt spid="10242"/>
                                        </p:tgtEl>
                                      </p:cBhvr>
                                    </p:animEffect>
                                  </p:childTnLst>
                                </p:cTn>
                              </p:par>
                              <p:par>
                                <p:cTn id="8" presetID="3" presetClass="entr" presetSubtype="10" fill="hold" nodeType="withEffect">
                                  <p:stCondLst>
                                    <p:cond delay="0"/>
                                  </p:stCondLst>
                                  <p:iterate type="lt">
                                    <p:tmPct val="0"/>
                                  </p:iterate>
                                  <p:childTnLst>
                                    <p:set>
                                      <p:cBhvr>
                                        <p:cTn id="9" dur="1" fill="hold">
                                          <p:stCondLst>
                                            <p:cond delay="0"/>
                                          </p:stCondLst>
                                        </p:cTn>
                                        <p:tgtEl>
                                          <p:spTgt spid="10244">
                                            <p:txEl>
                                              <p:pRg st="0" end="0"/>
                                            </p:txEl>
                                          </p:spTgt>
                                        </p:tgtEl>
                                        <p:attrNameLst>
                                          <p:attrName>style.visibility</p:attrName>
                                        </p:attrNameLst>
                                      </p:cBhvr>
                                      <p:to>
                                        <p:strVal val="visible"/>
                                      </p:to>
                                    </p:set>
                                    <p:animEffect transition="in" filter="blinds(horizontal)">
                                      <p:cBhvr>
                                        <p:cTn id="10" dur="500"/>
                                        <p:tgtEl>
                                          <p:spTgt spid="1024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iterate type="lt">
                                    <p:tmPct val="0"/>
                                  </p:iterate>
                                  <p:childTnLst>
                                    <p:set>
                                      <p:cBhvr>
                                        <p:cTn id="14" dur="1" fill="hold">
                                          <p:stCondLst>
                                            <p:cond delay="0"/>
                                          </p:stCondLst>
                                        </p:cTn>
                                        <p:tgtEl>
                                          <p:spTgt spid="10243">
                                            <p:txEl>
                                              <p:pRg st="0" end="0"/>
                                            </p:txEl>
                                          </p:spTgt>
                                        </p:tgtEl>
                                        <p:attrNameLst>
                                          <p:attrName>style.visibility</p:attrName>
                                        </p:attrNameLst>
                                      </p:cBhvr>
                                      <p:to>
                                        <p:strVal val="visible"/>
                                      </p:to>
                                    </p:set>
                                    <p:animEffect transition="in" filter="blinds(horizontal)">
                                      <p:cBhvr>
                                        <p:cTn id="15" dur="500"/>
                                        <p:tgtEl>
                                          <p:spTgt spid="1024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0243">
                                            <p:txEl>
                                              <p:pRg st="1" end="1"/>
                                            </p:txEl>
                                          </p:spTgt>
                                        </p:tgtEl>
                                        <p:attrNameLst>
                                          <p:attrName>style.visibility</p:attrName>
                                        </p:attrNameLst>
                                      </p:cBhvr>
                                      <p:to>
                                        <p:strVal val="visible"/>
                                      </p:to>
                                    </p:set>
                                    <p:animEffect transition="in" filter="blinds(horizontal)">
                                      <p:cBhvr>
                                        <p:cTn id="20" dur="500"/>
                                        <p:tgtEl>
                                          <p:spTgt spid="1024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10243">
                                            <p:txEl>
                                              <p:pRg st="2" end="2"/>
                                            </p:txEl>
                                          </p:spTgt>
                                        </p:tgtEl>
                                        <p:attrNameLst>
                                          <p:attrName>style.visibility</p:attrName>
                                        </p:attrNameLst>
                                      </p:cBhvr>
                                      <p:to>
                                        <p:strVal val="visible"/>
                                      </p:to>
                                    </p:set>
                                    <p:animEffect transition="in" filter="blinds(horizontal)">
                                      <p:cBhvr>
                                        <p:cTn id="25" dur="500"/>
                                        <p:tgtEl>
                                          <p:spTgt spid="1024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10243">
                                            <p:txEl>
                                              <p:pRg st="3" end="3"/>
                                            </p:txEl>
                                          </p:spTgt>
                                        </p:tgtEl>
                                        <p:attrNameLst>
                                          <p:attrName>style.visibility</p:attrName>
                                        </p:attrNameLst>
                                      </p:cBhvr>
                                      <p:to>
                                        <p:strVal val="visible"/>
                                      </p:to>
                                    </p:set>
                                    <p:animEffect transition="in" filter="blinds(horizontal)">
                                      <p:cBhvr>
                                        <p:cTn id="30" dur="500"/>
                                        <p:tgtEl>
                                          <p:spTgt spid="1024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10243">
                                            <p:txEl>
                                              <p:pRg st="4" end="4"/>
                                            </p:txEl>
                                          </p:spTgt>
                                        </p:tgtEl>
                                        <p:attrNameLst>
                                          <p:attrName>style.visibility</p:attrName>
                                        </p:attrNameLst>
                                      </p:cBhvr>
                                      <p:to>
                                        <p:strVal val="visible"/>
                                      </p:to>
                                    </p:set>
                                    <p:animEffect transition="in" filter="blinds(horizontal)">
                                      <p:cBhvr>
                                        <p:cTn id="35" dur="500"/>
                                        <p:tgtEl>
                                          <p:spTgt spid="10243">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10243">
                                            <p:txEl>
                                              <p:pRg st="5" end="5"/>
                                            </p:txEl>
                                          </p:spTgt>
                                        </p:tgtEl>
                                        <p:attrNameLst>
                                          <p:attrName>style.visibility</p:attrName>
                                        </p:attrNameLst>
                                      </p:cBhvr>
                                      <p:to>
                                        <p:strVal val="visible"/>
                                      </p:to>
                                    </p:set>
                                    <p:animEffect transition="in" filter="blinds(horizontal)">
                                      <p:cBhvr>
                                        <p:cTn id="40" dur="500"/>
                                        <p:tgtEl>
                                          <p:spTgt spid="10243">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10243">
                                            <p:txEl>
                                              <p:pRg st="6" end="6"/>
                                            </p:txEl>
                                          </p:spTgt>
                                        </p:tgtEl>
                                        <p:attrNameLst>
                                          <p:attrName>style.visibility</p:attrName>
                                        </p:attrNameLst>
                                      </p:cBhvr>
                                      <p:to>
                                        <p:strVal val="visible"/>
                                      </p:to>
                                    </p:set>
                                    <p:animEffect transition="in" filter="blinds(horizontal)">
                                      <p:cBhvr>
                                        <p:cTn id="45" dur="500"/>
                                        <p:tgtEl>
                                          <p:spTgt spid="10243">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nodeType="clickEffect">
                                  <p:stCondLst>
                                    <p:cond delay="0"/>
                                  </p:stCondLst>
                                  <p:childTnLst>
                                    <p:set>
                                      <p:cBhvr>
                                        <p:cTn id="49" dur="1" fill="hold">
                                          <p:stCondLst>
                                            <p:cond delay="0"/>
                                          </p:stCondLst>
                                        </p:cTn>
                                        <p:tgtEl>
                                          <p:spTgt spid="10243">
                                            <p:txEl>
                                              <p:pRg st="7" end="7"/>
                                            </p:txEl>
                                          </p:spTgt>
                                        </p:tgtEl>
                                        <p:attrNameLst>
                                          <p:attrName>style.visibility</p:attrName>
                                        </p:attrNameLst>
                                      </p:cBhvr>
                                      <p:to>
                                        <p:strVal val="visible"/>
                                      </p:to>
                                    </p:set>
                                    <p:animEffect transition="in" filter="blinds(horizontal)">
                                      <p:cBhvr>
                                        <p:cTn id="50" dur="500"/>
                                        <p:tgtEl>
                                          <p:spTgt spid="1024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457200"/>
            <a:ext cx="8077200" cy="685800"/>
          </a:xfrm>
        </p:spPr>
        <p:txBody>
          <a:bodyPr>
            <a:noAutofit/>
          </a:bodyPr>
          <a:lstStyle/>
          <a:p>
            <a:pPr eaLnBrk="1" hangingPunct="1"/>
            <a:r>
              <a:rPr lang="en-US" b="1" dirty="0" smtClean="0">
                <a:solidFill>
                  <a:srgbClr val="000066"/>
                </a:solidFill>
              </a:rPr>
              <a:t>PREPARATION....</a:t>
            </a:r>
          </a:p>
        </p:txBody>
      </p:sp>
      <p:sp>
        <p:nvSpPr>
          <p:cNvPr id="13315" name="Rectangle 3"/>
          <p:cNvSpPr>
            <a:spLocks noGrp="1" noChangeArrowheads="1"/>
          </p:cNvSpPr>
          <p:nvPr>
            <p:ph type="body" idx="1"/>
          </p:nvPr>
        </p:nvSpPr>
        <p:spPr>
          <a:xfrm>
            <a:off x="533400" y="1828800"/>
            <a:ext cx="7620000" cy="4648200"/>
          </a:xfrm>
        </p:spPr>
        <p:txBody>
          <a:bodyPr>
            <a:noAutofit/>
          </a:bodyPr>
          <a:lstStyle/>
          <a:p>
            <a:pPr eaLnBrk="1" hangingPunct="1">
              <a:lnSpc>
                <a:spcPct val="90000"/>
              </a:lnSpc>
              <a:buClr>
                <a:srgbClr val="000066"/>
              </a:buClr>
              <a:buFont typeface="Wingdings" pitchFamily="2" charset="2"/>
              <a:buChar char="§"/>
            </a:pPr>
            <a:r>
              <a:rPr lang="en-US" b="1" dirty="0" smtClean="0">
                <a:solidFill>
                  <a:srgbClr val="000066"/>
                </a:solidFill>
              </a:rPr>
              <a:t>Specify the objectives</a:t>
            </a:r>
          </a:p>
          <a:p>
            <a:pPr lvl="1" eaLnBrk="1" hangingPunct="1">
              <a:lnSpc>
                <a:spcPct val="90000"/>
              </a:lnSpc>
              <a:buClr>
                <a:srgbClr val="000066"/>
              </a:buClr>
              <a:buFont typeface="Wingdings" pitchFamily="2" charset="2"/>
              <a:buChar char="§"/>
            </a:pPr>
            <a:r>
              <a:rPr lang="en-US" sz="3200" b="0" dirty="0" smtClean="0"/>
              <a:t>Why am I going?</a:t>
            </a:r>
          </a:p>
          <a:p>
            <a:pPr lvl="1" eaLnBrk="1" hangingPunct="1">
              <a:lnSpc>
                <a:spcPct val="90000"/>
              </a:lnSpc>
              <a:buClr>
                <a:srgbClr val="000066"/>
              </a:buClr>
              <a:buFont typeface="Wingdings" pitchFamily="2" charset="2"/>
              <a:buChar char="§"/>
            </a:pPr>
            <a:r>
              <a:rPr lang="en-US" sz="3200" b="0" dirty="0" smtClean="0"/>
              <a:t>What am I trying to happen?</a:t>
            </a:r>
          </a:p>
          <a:p>
            <a:pPr lvl="1" eaLnBrk="1" hangingPunct="1">
              <a:lnSpc>
                <a:spcPct val="90000"/>
              </a:lnSpc>
              <a:buClr>
                <a:srgbClr val="000066"/>
              </a:buClr>
              <a:buFont typeface="Wingdings" pitchFamily="2" charset="2"/>
              <a:buChar char="§"/>
            </a:pPr>
            <a:r>
              <a:rPr lang="en-US" sz="3200" b="0" dirty="0" smtClean="0"/>
              <a:t>What am I going to recommend?</a:t>
            </a:r>
          </a:p>
          <a:p>
            <a:pPr eaLnBrk="1" hangingPunct="1">
              <a:lnSpc>
                <a:spcPct val="90000"/>
              </a:lnSpc>
              <a:buClr>
                <a:srgbClr val="000066"/>
              </a:buClr>
              <a:buFont typeface="Wingdings" pitchFamily="2" charset="2"/>
              <a:buChar char="§"/>
            </a:pPr>
            <a:r>
              <a:rPr lang="en-US" b="1" dirty="0" smtClean="0">
                <a:solidFill>
                  <a:srgbClr val="000066"/>
                </a:solidFill>
              </a:rPr>
              <a:t>Develop a strategy</a:t>
            </a:r>
          </a:p>
          <a:p>
            <a:pPr lvl="1" eaLnBrk="1" hangingPunct="1">
              <a:lnSpc>
                <a:spcPct val="90000"/>
              </a:lnSpc>
              <a:buClr>
                <a:srgbClr val="000066"/>
              </a:buClr>
              <a:buFont typeface="Wingdings" pitchFamily="2" charset="2"/>
              <a:buChar char="§"/>
            </a:pPr>
            <a:r>
              <a:rPr lang="en-US" sz="3200" b="0" dirty="0" smtClean="0"/>
              <a:t>Course of action</a:t>
            </a:r>
          </a:p>
          <a:p>
            <a:pPr lvl="1" eaLnBrk="1" hangingPunct="1">
              <a:lnSpc>
                <a:spcPct val="90000"/>
              </a:lnSpc>
              <a:buClr>
                <a:srgbClr val="000066"/>
              </a:buClr>
              <a:buFont typeface="Wingdings" pitchFamily="2" charset="2"/>
              <a:buChar char="§"/>
            </a:pPr>
            <a:r>
              <a:rPr lang="en-US" sz="3200" b="0" dirty="0" smtClean="0"/>
              <a:t>Various alternatives</a:t>
            </a:r>
          </a:p>
          <a:p>
            <a:pPr eaLnBrk="1" hangingPunct="1">
              <a:lnSpc>
                <a:spcPct val="90000"/>
              </a:lnSpc>
              <a:buClr>
                <a:srgbClr val="000066"/>
              </a:buClr>
              <a:buFont typeface="Wingdings" pitchFamily="2" charset="2"/>
              <a:buChar char="§"/>
            </a:pPr>
            <a:r>
              <a:rPr lang="en-US" b="1" dirty="0" smtClean="0">
                <a:solidFill>
                  <a:srgbClr val="000066"/>
                </a:solidFill>
              </a:rPr>
              <a:t>Make an appointment</a:t>
            </a:r>
          </a:p>
          <a:p>
            <a:pPr lvl="1" eaLnBrk="1" hangingPunct="1">
              <a:lnSpc>
                <a:spcPct val="90000"/>
              </a:lnSpc>
              <a:buClr>
                <a:srgbClr val="000066"/>
              </a:buClr>
              <a:buFont typeface="Wingdings" pitchFamily="2" charset="2"/>
              <a:buChar char="§"/>
            </a:pPr>
            <a:r>
              <a:rPr lang="en-US" sz="3200" b="0" dirty="0" smtClean="0"/>
              <a:t>Sales call are costly</a:t>
            </a:r>
          </a:p>
        </p:txBody>
      </p:sp>
      <p:sp>
        <p:nvSpPr>
          <p:cNvPr id="13316" name="Rectangle 4"/>
          <p:cNvSpPr>
            <a:spLocks noChangeArrowheads="1"/>
          </p:cNvSpPr>
          <p:nvPr/>
        </p:nvSpPr>
        <p:spPr bwMode="auto">
          <a:xfrm>
            <a:off x="2819400" y="1233488"/>
            <a:ext cx="3252814" cy="584775"/>
          </a:xfrm>
          <a:prstGeom prst="rect">
            <a:avLst/>
          </a:prstGeom>
          <a:noFill/>
          <a:ln w="12700" cap="sq">
            <a:noFill/>
            <a:miter lim="800000"/>
            <a:headEnd type="none" w="sm" len="sm"/>
            <a:tailEnd type="none" w="sm" len="sm"/>
          </a:ln>
        </p:spPr>
        <p:txBody>
          <a:bodyPr wrap="none">
            <a:spAutoFit/>
          </a:bodyPr>
          <a:lstStyle/>
          <a:p>
            <a:pPr algn="ctr"/>
            <a:r>
              <a:rPr lang="en-US" sz="3200" b="1" dirty="0">
                <a:solidFill>
                  <a:srgbClr val="002060"/>
                </a:solidFill>
              </a:rPr>
              <a:t>CALL</a:t>
            </a:r>
            <a:r>
              <a:rPr lang="en-US" sz="2800" b="1" dirty="0">
                <a:solidFill>
                  <a:srgbClr val="002060"/>
                </a:solidFill>
              </a:rPr>
              <a:t> PLANNING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blinds(horizontal)">
                                      <p:cBhvr>
                                        <p:cTn id="7" dur="500"/>
                                        <p:tgtEl>
                                          <p:spTgt spid="13314"/>
                                        </p:tgtEl>
                                      </p:cBhvr>
                                    </p:animEffect>
                                  </p:childTnLst>
                                </p:cTn>
                              </p:par>
                              <p:par>
                                <p:cTn id="8" presetID="3" presetClass="entr" presetSubtype="10" fill="hold" nodeType="withEffect">
                                  <p:stCondLst>
                                    <p:cond delay="0"/>
                                  </p:stCondLst>
                                  <p:childTnLst>
                                    <p:set>
                                      <p:cBhvr>
                                        <p:cTn id="9" dur="1" fill="hold">
                                          <p:stCondLst>
                                            <p:cond delay="0"/>
                                          </p:stCondLst>
                                        </p:cTn>
                                        <p:tgtEl>
                                          <p:spTgt spid="13316">
                                            <p:txEl>
                                              <p:pRg st="0" end="0"/>
                                            </p:txEl>
                                          </p:spTgt>
                                        </p:tgtEl>
                                        <p:attrNameLst>
                                          <p:attrName>style.visibility</p:attrName>
                                        </p:attrNameLst>
                                      </p:cBhvr>
                                      <p:to>
                                        <p:strVal val="visible"/>
                                      </p:to>
                                    </p:set>
                                    <p:animEffect transition="in" filter="blinds(horizontal)">
                                      <p:cBhvr>
                                        <p:cTn id="10" dur="500"/>
                                        <p:tgtEl>
                                          <p:spTgt spid="1331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3315">
                                            <p:txEl>
                                              <p:pRg st="0" end="0"/>
                                            </p:txEl>
                                          </p:spTgt>
                                        </p:tgtEl>
                                        <p:attrNameLst>
                                          <p:attrName>style.visibility</p:attrName>
                                        </p:attrNameLst>
                                      </p:cBhvr>
                                      <p:to>
                                        <p:strVal val="visible"/>
                                      </p:to>
                                    </p:set>
                                    <p:animEffect transition="in" filter="blinds(horizontal)">
                                      <p:cBhvr>
                                        <p:cTn id="15" dur="500"/>
                                        <p:tgtEl>
                                          <p:spTgt spid="1331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3315">
                                            <p:txEl>
                                              <p:pRg st="1" end="1"/>
                                            </p:txEl>
                                          </p:spTgt>
                                        </p:tgtEl>
                                        <p:attrNameLst>
                                          <p:attrName>style.visibility</p:attrName>
                                        </p:attrNameLst>
                                      </p:cBhvr>
                                      <p:to>
                                        <p:strVal val="visible"/>
                                      </p:to>
                                    </p:set>
                                    <p:animEffect transition="in" filter="blinds(horizontal)">
                                      <p:cBhvr>
                                        <p:cTn id="20" dur="500"/>
                                        <p:tgtEl>
                                          <p:spTgt spid="1331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13315">
                                            <p:txEl>
                                              <p:pRg st="2" end="2"/>
                                            </p:txEl>
                                          </p:spTgt>
                                        </p:tgtEl>
                                        <p:attrNameLst>
                                          <p:attrName>style.visibility</p:attrName>
                                        </p:attrNameLst>
                                      </p:cBhvr>
                                      <p:to>
                                        <p:strVal val="visible"/>
                                      </p:to>
                                    </p:set>
                                    <p:animEffect transition="in" filter="blinds(horizontal)">
                                      <p:cBhvr>
                                        <p:cTn id="25" dur="500"/>
                                        <p:tgtEl>
                                          <p:spTgt spid="1331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13315">
                                            <p:txEl>
                                              <p:pRg st="3" end="3"/>
                                            </p:txEl>
                                          </p:spTgt>
                                        </p:tgtEl>
                                        <p:attrNameLst>
                                          <p:attrName>style.visibility</p:attrName>
                                        </p:attrNameLst>
                                      </p:cBhvr>
                                      <p:to>
                                        <p:strVal val="visible"/>
                                      </p:to>
                                    </p:set>
                                    <p:animEffect transition="in" filter="blinds(horizontal)">
                                      <p:cBhvr>
                                        <p:cTn id="30" dur="500"/>
                                        <p:tgtEl>
                                          <p:spTgt spid="1331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13315">
                                            <p:txEl>
                                              <p:pRg st="4" end="4"/>
                                            </p:txEl>
                                          </p:spTgt>
                                        </p:tgtEl>
                                        <p:attrNameLst>
                                          <p:attrName>style.visibility</p:attrName>
                                        </p:attrNameLst>
                                      </p:cBhvr>
                                      <p:to>
                                        <p:strVal val="visible"/>
                                      </p:to>
                                    </p:set>
                                    <p:animEffect transition="in" filter="blinds(horizontal)">
                                      <p:cBhvr>
                                        <p:cTn id="35" dur="500"/>
                                        <p:tgtEl>
                                          <p:spTgt spid="13315">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13315">
                                            <p:txEl>
                                              <p:pRg st="5" end="5"/>
                                            </p:txEl>
                                          </p:spTgt>
                                        </p:tgtEl>
                                        <p:attrNameLst>
                                          <p:attrName>style.visibility</p:attrName>
                                        </p:attrNameLst>
                                      </p:cBhvr>
                                      <p:to>
                                        <p:strVal val="visible"/>
                                      </p:to>
                                    </p:set>
                                    <p:animEffect transition="in" filter="blinds(horizontal)">
                                      <p:cBhvr>
                                        <p:cTn id="40" dur="500"/>
                                        <p:tgtEl>
                                          <p:spTgt spid="13315">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13315">
                                            <p:txEl>
                                              <p:pRg st="6" end="6"/>
                                            </p:txEl>
                                          </p:spTgt>
                                        </p:tgtEl>
                                        <p:attrNameLst>
                                          <p:attrName>style.visibility</p:attrName>
                                        </p:attrNameLst>
                                      </p:cBhvr>
                                      <p:to>
                                        <p:strVal val="visible"/>
                                      </p:to>
                                    </p:set>
                                    <p:animEffect transition="in" filter="blinds(horizontal)">
                                      <p:cBhvr>
                                        <p:cTn id="45" dur="500"/>
                                        <p:tgtEl>
                                          <p:spTgt spid="13315">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nodeType="clickEffect">
                                  <p:stCondLst>
                                    <p:cond delay="0"/>
                                  </p:stCondLst>
                                  <p:childTnLst>
                                    <p:set>
                                      <p:cBhvr>
                                        <p:cTn id="49" dur="1" fill="hold">
                                          <p:stCondLst>
                                            <p:cond delay="0"/>
                                          </p:stCondLst>
                                        </p:cTn>
                                        <p:tgtEl>
                                          <p:spTgt spid="13315">
                                            <p:txEl>
                                              <p:pRg st="7" end="7"/>
                                            </p:txEl>
                                          </p:spTgt>
                                        </p:tgtEl>
                                        <p:attrNameLst>
                                          <p:attrName>style.visibility</p:attrName>
                                        </p:attrNameLst>
                                      </p:cBhvr>
                                      <p:to>
                                        <p:strVal val="visible"/>
                                      </p:to>
                                    </p:set>
                                    <p:animEffect transition="in" filter="blinds(horizontal)">
                                      <p:cBhvr>
                                        <p:cTn id="50" dur="500"/>
                                        <p:tgtEl>
                                          <p:spTgt spid="13315">
                                            <p:txEl>
                                              <p:pRg st="7" end="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nodeType="clickEffect">
                                  <p:stCondLst>
                                    <p:cond delay="0"/>
                                  </p:stCondLst>
                                  <p:childTnLst>
                                    <p:set>
                                      <p:cBhvr>
                                        <p:cTn id="54" dur="1" fill="hold">
                                          <p:stCondLst>
                                            <p:cond delay="0"/>
                                          </p:stCondLst>
                                        </p:cTn>
                                        <p:tgtEl>
                                          <p:spTgt spid="13315">
                                            <p:txEl>
                                              <p:pRg st="8" end="8"/>
                                            </p:txEl>
                                          </p:spTgt>
                                        </p:tgtEl>
                                        <p:attrNameLst>
                                          <p:attrName>style.visibility</p:attrName>
                                        </p:attrNameLst>
                                      </p:cBhvr>
                                      <p:to>
                                        <p:strVal val="visible"/>
                                      </p:to>
                                    </p:set>
                                    <p:animEffect transition="in" filter="blinds(horizontal)">
                                      <p:cBhvr>
                                        <p:cTn id="55" dur="500"/>
                                        <p:tgtEl>
                                          <p:spTgt spid="1331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b="1" dirty="0" smtClean="0">
                <a:solidFill>
                  <a:srgbClr val="000066"/>
                </a:solidFill>
              </a:rPr>
              <a:t>The Personal Selling Process</a:t>
            </a:r>
          </a:p>
        </p:txBody>
      </p:sp>
      <p:sp>
        <p:nvSpPr>
          <p:cNvPr id="76803" name="Rectangle 3"/>
          <p:cNvSpPr>
            <a:spLocks noGrp="1" noChangeArrowheads="1"/>
          </p:cNvSpPr>
          <p:nvPr>
            <p:ph idx="1"/>
          </p:nvPr>
        </p:nvSpPr>
        <p:spPr>
          <a:xfrm>
            <a:off x="762000" y="1981200"/>
            <a:ext cx="7696200" cy="3962400"/>
          </a:xfrm>
        </p:spPr>
        <p:txBody>
          <a:bodyPr>
            <a:normAutofit/>
          </a:bodyPr>
          <a:lstStyle/>
          <a:p>
            <a:endParaRPr lang="en-US" dirty="0" smtClean="0">
              <a:latin typeface="+mj-lt"/>
            </a:endParaRPr>
          </a:p>
          <a:p>
            <a:pPr>
              <a:buFontTx/>
              <a:buNone/>
            </a:pPr>
            <a:r>
              <a:rPr lang="en-US" b="1" dirty="0" smtClean="0">
                <a:latin typeface="+mj-lt"/>
              </a:rPr>
              <a:t>Personal selling </a:t>
            </a:r>
            <a:r>
              <a:rPr lang="en-US" dirty="0" smtClean="0">
                <a:latin typeface="+mj-lt"/>
              </a:rPr>
              <a:t>is transaction-oriented to close a specific sale with a specific customer</a:t>
            </a:r>
          </a:p>
          <a:p>
            <a:endParaRPr lang="en-US" dirty="0" smtClean="0">
              <a:latin typeface="+mj-lt"/>
            </a:endParaRPr>
          </a:p>
          <a:p>
            <a:pPr>
              <a:buClr>
                <a:srgbClr val="000066"/>
              </a:buClr>
              <a:buFont typeface="Wingdings" pitchFamily="2" charset="2"/>
              <a:buChar char="§"/>
            </a:pPr>
            <a:r>
              <a:rPr lang="en-US" dirty="0" smtClean="0">
                <a:latin typeface="+mj-lt"/>
              </a:rPr>
              <a:t>The long-term goal is to develop a mutually profitable relationship</a:t>
            </a:r>
          </a:p>
        </p:txBody>
      </p:sp>
      <p:sp>
        <p:nvSpPr>
          <p:cNvPr id="76804" name="Text Placeholder 7"/>
          <p:cNvSpPr>
            <a:spLocks noGrp="1"/>
          </p:cNvSpPr>
          <p:nvPr>
            <p:ph type="body" sz="quarter" idx="13"/>
          </p:nvPr>
        </p:nvSpPr>
        <p:spPr>
          <a:xfrm>
            <a:off x="533400" y="1371600"/>
            <a:ext cx="8077200" cy="762000"/>
          </a:xfrm>
        </p:spPr>
        <p:txBody>
          <a:bodyPr>
            <a:noAutofit/>
          </a:bodyPr>
          <a:lstStyle/>
          <a:p>
            <a:pPr>
              <a:spcBef>
                <a:spcPct val="0"/>
              </a:spcBef>
            </a:pPr>
            <a:r>
              <a:rPr lang="en-US" sz="3200" dirty="0" smtClean="0">
                <a:latin typeface="Calibri" charset="0"/>
              </a:rPr>
              <a:t>Personal Selling and Managing Customer Relationships</a:t>
            </a:r>
          </a:p>
          <a:p>
            <a:pPr>
              <a:spcBef>
                <a:spcPct val="0"/>
              </a:spcBef>
            </a:pPr>
            <a:endParaRPr lang="en-US" sz="3200"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6803">
                                            <p:txEl>
                                              <p:pRg st="1" end="1"/>
                                            </p:txEl>
                                          </p:spTgt>
                                        </p:tgtEl>
                                        <p:attrNameLst>
                                          <p:attrName>style.visibility</p:attrName>
                                        </p:attrNameLst>
                                      </p:cBhvr>
                                      <p:to>
                                        <p:strVal val="visible"/>
                                      </p:to>
                                    </p:set>
                                    <p:animEffect transition="in" filter="checkerboard(across)">
                                      <p:cBhvr>
                                        <p:cTn id="7" dur="500"/>
                                        <p:tgtEl>
                                          <p:spTgt spid="7680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6803">
                                            <p:txEl>
                                              <p:pRg st="3" end="3"/>
                                            </p:txEl>
                                          </p:spTgt>
                                        </p:tgtEl>
                                        <p:attrNameLst>
                                          <p:attrName>style.visibility</p:attrName>
                                        </p:attrNameLst>
                                      </p:cBhvr>
                                      <p:to>
                                        <p:strVal val="visible"/>
                                      </p:to>
                                    </p:set>
                                    <p:animEffect transition="in" filter="checkerboard(across)">
                                      <p:cBhvr>
                                        <p:cTn id="12" dur="500"/>
                                        <p:tgtEl>
                                          <p:spTgt spid="7680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b="1" dirty="0" smtClean="0">
                <a:solidFill>
                  <a:srgbClr val="000066"/>
                </a:solidFill>
              </a:rPr>
              <a:t>The Personal Selling Process</a:t>
            </a:r>
          </a:p>
        </p:txBody>
      </p:sp>
      <p:sp>
        <p:nvSpPr>
          <p:cNvPr id="62467" name="Rectangle 3"/>
          <p:cNvSpPr>
            <a:spLocks noGrp="1" noChangeArrowheads="1"/>
          </p:cNvSpPr>
          <p:nvPr>
            <p:ph idx="1"/>
          </p:nvPr>
        </p:nvSpPr>
        <p:spPr>
          <a:xfrm>
            <a:off x="685800" y="2057400"/>
            <a:ext cx="7772400" cy="4038600"/>
          </a:xfrm>
        </p:spPr>
        <p:txBody>
          <a:bodyPr>
            <a:normAutofit/>
          </a:bodyPr>
          <a:lstStyle/>
          <a:p>
            <a:pPr>
              <a:buFontTx/>
              <a:buNone/>
            </a:pPr>
            <a:r>
              <a:rPr lang="en-US" b="1" dirty="0" smtClean="0">
                <a:latin typeface="+mj-lt"/>
              </a:rPr>
              <a:t>Approach </a:t>
            </a:r>
            <a:r>
              <a:rPr lang="en-US" dirty="0" smtClean="0">
                <a:latin typeface="+mj-lt"/>
              </a:rPr>
              <a:t>is the process where the salesperson meets and greets the buyer and gets the relationship off to a good start and involves the salesperson’s</a:t>
            </a:r>
            <a:r>
              <a:rPr lang="en-US" dirty="0" smtClean="0">
                <a:latin typeface="+mj-lt"/>
              </a:rPr>
              <a:t>:</a:t>
            </a:r>
            <a:endParaRPr lang="en-US" dirty="0" smtClean="0">
              <a:latin typeface="+mj-lt"/>
            </a:endParaRPr>
          </a:p>
        </p:txBody>
      </p:sp>
      <p:sp>
        <p:nvSpPr>
          <p:cNvPr id="62468" name="Text Placeholder 7"/>
          <p:cNvSpPr>
            <a:spLocks noGrp="1"/>
          </p:cNvSpPr>
          <p:nvPr>
            <p:ph type="body" sz="quarter" idx="13"/>
          </p:nvPr>
        </p:nvSpPr>
        <p:spPr>
          <a:xfrm>
            <a:off x="914400" y="1371600"/>
            <a:ext cx="7162800" cy="685800"/>
          </a:xfrm>
        </p:spPr>
        <p:txBody>
          <a:bodyPr>
            <a:normAutofit/>
          </a:bodyPr>
          <a:lstStyle/>
          <a:p>
            <a:pPr>
              <a:spcBef>
                <a:spcPct val="0"/>
              </a:spcBef>
            </a:pPr>
            <a:r>
              <a:rPr lang="en-US" sz="3200" dirty="0" smtClean="0">
                <a:latin typeface="Calibri" charset="0"/>
              </a:rPr>
              <a:t>Steps in the Personal Selling Process</a:t>
            </a:r>
          </a:p>
          <a:p>
            <a:pPr>
              <a:spcBef>
                <a:spcPct val="0"/>
              </a:spcBef>
            </a:pPr>
            <a:endParaRPr lang="en-US" sz="3200"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2467">
                                            <p:txEl>
                                              <p:pRg st="0" end="0"/>
                                            </p:txEl>
                                          </p:spTgt>
                                        </p:tgtEl>
                                        <p:attrNameLst>
                                          <p:attrName>style.visibility</p:attrName>
                                        </p:attrNameLst>
                                      </p:cBhvr>
                                      <p:to>
                                        <p:strVal val="visible"/>
                                      </p:to>
                                    </p:set>
                                    <p:animEffect transition="in" filter="checkerboard(across)">
                                      <p:cBhvr>
                                        <p:cTn id="7" dur="500"/>
                                        <p:tgtEl>
                                          <p:spTgt spid="624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152400"/>
            <a:ext cx="8077200" cy="685800"/>
          </a:xfrm>
        </p:spPr>
        <p:txBody>
          <a:bodyPr>
            <a:normAutofit fontScale="90000"/>
          </a:bodyPr>
          <a:lstStyle/>
          <a:p>
            <a:pPr eaLnBrk="1" hangingPunct="1"/>
            <a:r>
              <a:rPr lang="en-US" b="1" dirty="0" smtClean="0">
                <a:solidFill>
                  <a:srgbClr val="000066"/>
                </a:solidFill>
              </a:rPr>
              <a:t>Presentation</a:t>
            </a:r>
          </a:p>
        </p:txBody>
      </p:sp>
      <p:sp>
        <p:nvSpPr>
          <p:cNvPr id="13315" name="Rectangle 3"/>
          <p:cNvSpPr>
            <a:spLocks noGrp="1" noChangeArrowheads="1"/>
          </p:cNvSpPr>
          <p:nvPr>
            <p:ph type="body" idx="1"/>
          </p:nvPr>
        </p:nvSpPr>
        <p:spPr>
          <a:xfrm>
            <a:off x="533400" y="1371600"/>
            <a:ext cx="8077200" cy="5105400"/>
          </a:xfrm>
        </p:spPr>
        <p:txBody>
          <a:bodyPr>
            <a:noAutofit/>
          </a:bodyPr>
          <a:lstStyle/>
          <a:p>
            <a:pPr lvl="1">
              <a:buClr>
                <a:srgbClr val="000066"/>
              </a:buClr>
              <a:buFont typeface="Wingdings" pitchFamily="2" charset="2"/>
              <a:buChar char="§"/>
            </a:pPr>
            <a:r>
              <a:rPr lang="en-GB" b="1" dirty="0" smtClean="0">
                <a:solidFill>
                  <a:srgbClr val="000066"/>
                </a:solidFill>
              </a:rPr>
              <a:t>First impressions are essentials. </a:t>
            </a:r>
            <a:endParaRPr lang="en-US" b="1" dirty="0" smtClean="0">
              <a:solidFill>
                <a:srgbClr val="000066"/>
              </a:solidFill>
            </a:endParaRPr>
          </a:p>
          <a:p>
            <a:pPr lvl="2">
              <a:buClr>
                <a:srgbClr val="000066"/>
              </a:buClr>
              <a:buFont typeface="Wingdings" pitchFamily="2" charset="2"/>
              <a:buChar char="§"/>
            </a:pPr>
            <a:r>
              <a:rPr lang="en-GB" sz="2800" b="0" dirty="0" smtClean="0"/>
              <a:t>Wear neat, conservative clothes</a:t>
            </a:r>
            <a:endParaRPr lang="en-US" sz="2800" b="0" dirty="0" smtClean="0"/>
          </a:p>
          <a:p>
            <a:pPr lvl="2">
              <a:buClr>
                <a:srgbClr val="000066"/>
              </a:buClr>
              <a:buFont typeface="Wingdings" pitchFamily="2" charset="2"/>
              <a:buChar char="§"/>
            </a:pPr>
            <a:r>
              <a:rPr lang="en-GB" sz="2800" b="0" dirty="0" smtClean="0"/>
              <a:t>Be clean and carefully groomed</a:t>
            </a:r>
            <a:endParaRPr lang="en-US" sz="2800" b="0" dirty="0" smtClean="0"/>
          </a:p>
          <a:p>
            <a:pPr lvl="2">
              <a:buClr>
                <a:srgbClr val="000066"/>
              </a:buClr>
              <a:buFont typeface="Wingdings" pitchFamily="2" charset="2"/>
              <a:buChar char="§"/>
            </a:pPr>
            <a:r>
              <a:rPr lang="en-GB" sz="2800" b="0" dirty="0" smtClean="0"/>
              <a:t>Know the prospect’s name and pronounce it correctly</a:t>
            </a:r>
            <a:endParaRPr lang="en-US" sz="2800" b="0" dirty="0" smtClean="0"/>
          </a:p>
          <a:p>
            <a:pPr lvl="2">
              <a:buClr>
                <a:srgbClr val="000066"/>
              </a:buClr>
              <a:buFont typeface="Wingdings" pitchFamily="2" charset="2"/>
              <a:buChar char="§"/>
            </a:pPr>
            <a:r>
              <a:rPr lang="en-GB" sz="2800" b="0" dirty="0" smtClean="0"/>
              <a:t>Be alert and pleasant</a:t>
            </a:r>
            <a:endParaRPr lang="en-US" sz="2800" b="0" dirty="0" smtClean="0"/>
          </a:p>
          <a:p>
            <a:pPr lvl="2">
              <a:buClr>
                <a:srgbClr val="000066"/>
              </a:buClr>
              <a:buFont typeface="Wingdings" pitchFamily="2" charset="2"/>
              <a:buChar char="§"/>
            </a:pPr>
            <a:r>
              <a:rPr lang="en-GB" sz="2800" b="0" dirty="0" smtClean="0"/>
              <a:t>Let the prospect offer to shake hands</a:t>
            </a:r>
            <a:endParaRPr lang="en-US" sz="2800" b="0" dirty="0" smtClean="0"/>
          </a:p>
          <a:p>
            <a:pPr lvl="2">
              <a:buClr>
                <a:srgbClr val="000066"/>
              </a:buClr>
              <a:buFont typeface="Wingdings" pitchFamily="2" charset="2"/>
              <a:buChar char="§"/>
            </a:pPr>
            <a:r>
              <a:rPr lang="en-GB" sz="2800" b="0" dirty="0" smtClean="0"/>
              <a:t>Forget about yourself and concentrate on the prospect</a:t>
            </a:r>
            <a:endParaRPr lang="en-US" sz="2800" b="0" dirty="0" smtClean="0"/>
          </a:p>
          <a:p>
            <a:pPr lvl="2">
              <a:buClr>
                <a:srgbClr val="000066"/>
              </a:buClr>
              <a:buFont typeface="Wingdings" pitchFamily="2" charset="2"/>
              <a:buChar char="§"/>
            </a:pPr>
            <a:r>
              <a:rPr lang="en-GB" sz="2800" b="0" dirty="0" smtClean="0"/>
              <a:t>Avoid smoking or chewing gum</a:t>
            </a:r>
            <a:endParaRPr lang="en-US" sz="2800" b="0" dirty="0" smtClean="0"/>
          </a:p>
        </p:txBody>
      </p:sp>
      <p:sp>
        <p:nvSpPr>
          <p:cNvPr id="13316" name="Rectangle 4"/>
          <p:cNvSpPr>
            <a:spLocks noChangeArrowheads="1"/>
          </p:cNvSpPr>
          <p:nvPr/>
        </p:nvSpPr>
        <p:spPr bwMode="auto">
          <a:xfrm>
            <a:off x="3322637" y="914400"/>
            <a:ext cx="2239963" cy="523875"/>
          </a:xfrm>
          <a:prstGeom prst="rect">
            <a:avLst/>
          </a:prstGeom>
          <a:noFill/>
          <a:ln w="12700" cap="sq">
            <a:noFill/>
            <a:miter lim="800000"/>
            <a:headEnd type="none" w="sm" len="sm"/>
            <a:tailEnd type="none" w="sm" len="sm"/>
          </a:ln>
        </p:spPr>
        <p:txBody>
          <a:bodyPr wrap="none">
            <a:spAutoFit/>
          </a:bodyPr>
          <a:lstStyle/>
          <a:p>
            <a:pPr algn="ctr"/>
            <a:r>
              <a:rPr lang="en-US" sz="2800" b="1" dirty="0">
                <a:solidFill>
                  <a:srgbClr val="002060"/>
                </a:solidFill>
              </a:rPr>
              <a:t>APPROACH</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blinds(horizontal)">
                                      <p:cBhvr>
                                        <p:cTn id="7" dur="500"/>
                                        <p:tgtEl>
                                          <p:spTgt spid="13314"/>
                                        </p:tgtEl>
                                      </p:cBhvr>
                                    </p:animEffect>
                                  </p:childTnLst>
                                </p:cTn>
                              </p:par>
                              <p:par>
                                <p:cTn id="8" presetID="3" presetClass="entr" presetSubtype="10" fill="hold" nodeType="withEffect">
                                  <p:stCondLst>
                                    <p:cond delay="0"/>
                                  </p:stCondLst>
                                  <p:childTnLst>
                                    <p:set>
                                      <p:cBhvr>
                                        <p:cTn id="9" dur="1" fill="hold">
                                          <p:stCondLst>
                                            <p:cond delay="0"/>
                                          </p:stCondLst>
                                        </p:cTn>
                                        <p:tgtEl>
                                          <p:spTgt spid="13316">
                                            <p:txEl>
                                              <p:pRg st="0" end="0"/>
                                            </p:txEl>
                                          </p:spTgt>
                                        </p:tgtEl>
                                        <p:attrNameLst>
                                          <p:attrName>style.visibility</p:attrName>
                                        </p:attrNameLst>
                                      </p:cBhvr>
                                      <p:to>
                                        <p:strVal val="visible"/>
                                      </p:to>
                                    </p:set>
                                    <p:animEffect transition="in" filter="blinds(horizontal)">
                                      <p:cBhvr>
                                        <p:cTn id="10" dur="500"/>
                                        <p:tgtEl>
                                          <p:spTgt spid="1331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3315">
                                            <p:txEl>
                                              <p:pRg st="0" end="0"/>
                                            </p:txEl>
                                          </p:spTgt>
                                        </p:tgtEl>
                                        <p:attrNameLst>
                                          <p:attrName>style.visibility</p:attrName>
                                        </p:attrNameLst>
                                      </p:cBhvr>
                                      <p:to>
                                        <p:strVal val="visible"/>
                                      </p:to>
                                    </p:set>
                                    <p:animEffect transition="in" filter="blinds(horizontal)">
                                      <p:cBhvr>
                                        <p:cTn id="15" dur="500"/>
                                        <p:tgtEl>
                                          <p:spTgt spid="1331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3315">
                                            <p:txEl>
                                              <p:pRg st="1" end="1"/>
                                            </p:txEl>
                                          </p:spTgt>
                                        </p:tgtEl>
                                        <p:attrNameLst>
                                          <p:attrName>style.visibility</p:attrName>
                                        </p:attrNameLst>
                                      </p:cBhvr>
                                      <p:to>
                                        <p:strVal val="visible"/>
                                      </p:to>
                                    </p:set>
                                    <p:animEffect transition="in" filter="blinds(horizontal)">
                                      <p:cBhvr>
                                        <p:cTn id="20" dur="500"/>
                                        <p:tgtEl>
                                          <p:spTgt spid="1331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13315">
                                            <p:txEl>
                                              <p:pRg st="2" end="2"/>
                                            </p:txEl>
                                          </p:spTgt>
                                        </p:tgtEl>
                                        <p:attrNameLst>
                                          <p:attrName>style.visibility</p:attrName>
                                        </p:attrNameLst>
                                      </p:cBhvr>
                                      <p:to>
                                        <p:strVal val="visible"/>
                                      </p:to>
                                    </p:set>
                                    <p:animEffect transition="in" filter="blinds(horizontal)">
                                      <p:cBhvr>
                                        <p:cTn id="25" dur="500"/>
                                        <p:tgtEl>
                                          <p:spTgt spid="1331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13315">
                                            <p:txEl>
                                              <p:pRg st="3" end="3"/>
                                            </p:txEl>
                                          </p:spTgt>
                                        </p:tgtEl>
                                        <p:attrNameLst>
                                          <p:attrName>style.visibility</p:attrName>
                                        </p:attrNameLst>
                                      </p:cBhvr>
                                      <p:to>
                                        <p:strVal val="visible"/>
                                      </p:to>
                                    </p:set>
                                    <p:animEffect transition="in" filter="blinds(horizontal)">
                                      <p:cBhvr>
                                        <p:cTn id="30" dur="500"/>
                                        <p:tgtEl>
                                          <p:spTgt spid="1331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13315">
                                            <p:txEl>
                                              <p:pRg st="4" end="4"/>
                                            </p:txEl>
                                          </p:spTgt>
                                        </p:tgtEl>
                                        <p:attrNameLst>
                                          <p:attrName>style.visibility</p:attrName>
                                        </p:attrNameLst>
                                      </p:cBhvr>
                                      <p:to>
                                        <p:strVal val="visible"/>
                                      </p:to>
                                    </p:set>
                                    <p:animEffect transition="in" filter="blinds(horizontal)">
                                      <p:cBhvr>
                                        <p:cTn id="35" dur="500"/>
                                        <p:tgtEl>
                                          <p:spTgt spid="13315">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13315">
                                            <p:txEl>
                                              <p:pRg st="5" end="5"/>
                                            </p:txEl>
                                          </p:spTgt>
                                        </p:tgtEl>
                                        <p:attrNameLst>
                                          <p:attrName>style.visibility</p:attrName>
                                        </p:attrNameLst>
                                      </p:cBhvr>
                                      <p:to>
                                        <p:strVal val="visible"/>
                                      </p:to>
                                    </p:set>
                                    <p:animEffect transition="in" filter="blinds(horizontal)">
                                      <p:cBhvr>
                                        <p:cTn id="40" dur="500"/>
                                        <p:tgtEl>
                                          <p:spTgt spid="13315">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13315">
                                            <p:txEl>
                                              <p:pRg st="6" end="6"/>
                                            </p:txEl>
                                          </p:spTgt>
                                        </p:tgtEl>
                                        <p:attrNameLst>
                                          <p:attrName>style.visibility</p:attrName>
                                        </p:attrNameLst>
                                      </p:cBhvr>
                                      <p:to>
                                        <p:strVal val="visible"/>
                                      </p:to>
                                    </p:set>
                                    <p:animEffect transition="in" filter="blinds(horizontal)">
                                      <p:cBhvr>
                                        <p:cTn id="45" dur="500"/>
                                        <p:tgtEl>
                                          <p:spTgt spid="13315">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nodeType="clickEffect">
                                  <p:stCondLst>
                                    <p:cond delay="0"/>
                                  </p:stCondLst>
                                  <p:childTnLst>
                                    <p:set>
                                      <p:cBhvr>
                                        <p:cTn id="49" dur="1" fill="hold">
                                          <p:stCondLst>
                                            <p:cond delay="0"/>
                                          </p:stCondLst>
                                        </p:cTn>
                                        <p:tgtEl>
                                          <p:spTgt spid="13315">
                                            <p:txEl>
                                              <p:pRg st="7" end="7"/>
                                            </p:txEl>
                                          </p:spTgt>
                                        </p:tgtEl>
                                        <p:attrNameLst>
                                          <p:attrName>style.visibility</p:attrName>
                                        </p:attrNameLst>
                                      </p:cBhvr>
                                      <p:to>
                                        <p:strVal val="visible"/>
                                      </p:to>
                                    </p:set>
                                    <p:animEffect transition="in" filter="blinds(horizontal)">
                                      <p:cBhvr>
                                        <p:cTn id="50" dur="500"/>
                                        <p:tgtEl>
                                          <p:spTgt spid="1331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152400"/>
            <a:ext cx="8077200" cy="685800"/>
          </a:xfrm>
        </p:spPr>
        <p:txBody>
          <a:bodyPr>
            <a:normAutofit fontScale="90000"/>
          </a:bodyPr>
          <a:lstStyle/>
          <a:p>
            <a:pPr eaLnBrk="1" hangingPunct="1"/>
            <a:r>
              <a:rPr lang="en-US" b="1" dirty="0" smtClean="0">
                <a:solidFill>
                  <a:srgbClr val="000066"/>
                </a:solidFill>
              </a:rPr>
              <a:t>Presentation</a:t>
            </a:r>
          </a:p>
        </p:txBody>
      </p:sp>
      <p:sp>
        <p:nvSpPr>
          <p:cNvPr id="13315" name="Rectangle 3"/>
          <p:cNvSpPr>
            <a:spLocks noGrp="1" noChangeArrowheads="1"/>
          </p:cNvSpPr>
          <p:nvPr>
            <p:ph type="body" idx="1"/>
          </p:nvPr>
        </p:nvSpPr>
        <p:spPr>
          <a:xfrm>
            <a:off x="533400" y="1371600"/>
            <a:ext cx="8077200" cy="5029200"/>
          </a:xfrm>
        </p:spPr>
        <p:txBody>
          <a:bodyPr>
            <a:noAutofit/>
          </a:bodyPr>
          <a:lstStyle/>
          <a:p>
            <a:pPr lvl="1">
              <a:buClr>
                <a:srgbClr val="000066"/>
              </a:buClr>
              <a:buFont typeface="Wingdings" pitchFamily="2" charset="2"/>
              <a:buChar char="§"/>
            </a:pPr>
            <a:r>
              <a:rPr lang="en-GB" sz="2400" b="1" dirty="0" smtClean="0">
                <a:solidFill>
                  <a:srgbClr val="000066"/>
                </a:solidFill>
              </a:rPr>
              <a:t>Beginning the presentation.</a:t>
            </a:r>
            <a:endParaRPr lang="en-US" sz="2400" b="1" dirty="0" smtClean="0">
              <a:solidFill>
                <a:srgbClr val="000066"/>
              </a:solidFill>
            </a:endParaRPr>
          </a:p>
          <a:p>
            <a:pPr lvl="2">
              <a:buClr>
                <a:srgbClr val="000066"/>
              </a:buClr>
              <a:buFont typeface="Wingdings" pitchFamily="2" charset="2"/>
              <a:buChar char="§"/>
            </a:pPr>
            <a:r>
              <a:rPr lang="en-GB" b="0" dirty="0" smtClean="0"/>
              <a:t>Ask questions</a:t>
            </a:r>
            <a:endParaRPr lang="en-US" b="0" dirty="0" smtClean="0"/>
          </a:p>
          <a:p>
            <a:pPr lvl="2">
              <a:buClr>
                <a:srgbClr val="000066"/>
              </a:buClr>
              <a:buFont typeface="Wingdings" pitchFamily="2" charset="2"/>
              <a:buChar char="§"/>
            </a:pPr>
            <a:r>
              <a:rPr lang="en-GB" b="0" dirty="0" smtClean="0"/>
              <a:t>Use  a reference</a:t>
            </a:r>
            <a:endParaRPr lang="en-US" b="0" dirty="0" smtClean="0"/>
          </a:p>
          <a:p>
            <a:pPr lvl="2">
              <a:buClr>
                <a:srgbClr val="000066"/>
              </a:buClr>
              <a:buFont typeface="Wingdings" pitchFamily="2" charset="2"/>
              <a:buChar char="§"/>
            </a:pPr>
            <a:r>
              <a:rPr lang="en-GB" b="0" dirty="0" smtClean="0"/>
              <a:t>Offer a benefit</a:t>
            </a:r>
            <a:endParaRPr lang="en-US" b="0" dirty="0" smtClean="0"/>
          </a:p>
          <a:p>
            <a:pPr lvl="2">
              <a:buClr>
                <a:srgbClr val="000066"/>
              </a:buClr>
              <a:buFont typeface="Wingdings" pitchFamily="2" charset="2"/>
              <a:buChar char="§"/>
            </a:pPr>
            <a:r>
              <a:rPr lang="en-GB" b="0" dirty="0" smtClean="0"/>
              <a:t>Offer a service</a:t>
            </a:r>
            <a:endParaRPr lang="en-US" b="0" dirty="0" smtClean="0"/>
          </a:p>
          <a:p>
            <a:pPr lvl="2">
              <a:buClr>
                <a:srgbClr val="000066"/>
              </a:buClr>
              <a:buFont typeface="Wingdings" pitchFamily="2" charset="2"/>
              <a:buChar char="§"/>
            </a:pPr>
            <a:r>
              <a:rPr lang="en-GB" b="0" dirty="0" smtClean="0"/>
              <a:t>Compliment the prospect</a:t>
            </a:r>
            <a:endParaRPr lang="en-US" b="0" dirty="0" smtClean="0"/>
          </a:p>
          <a:p>
            <a:pPr lvl="2">
              <a:buClr>
                <a:srgbClr val="000066"/>
              </a:buClr>
              <a:buFont typeface="Wingdings" pitchFamily="2" charset="2"/>
              <a:buChar char="§"/>
            </a:pPr>
            <a:r>
              <a:rPr lang="en-GB" b="0" dirty="0" smtClean="0"/>
              <a:t>Give something of value</a:t>
            </a:r>
          </a:p>
          <a:p>
            <a:pPr lvl="1">
              <a:buClr>
                <a:srgbClr val="000066"/>
              </a:buClr>
              <a:buFont typeface="Wingdings" pitchFamily="2" charset="2"/>
              <a:buChar char="§"/>
            </a:pPr>
            <a:r>
              <a:rPr lang="en-US" sz="2400" b="1" dirty="0" smtClean="0">
                <a:solidFill>
                  <a:srgbClr val="000066"/>
                </a:solidFill>
              </a:rPr>
              <a:t>Probing for needs</a:t>
            </a:r>
          </a:p>
          <a:p>
            <a:pPr lvl="2">
              <a:buClr>
                <a:srgbClr val="000066"/>
              </a:buClr>
              <a:buFont typeface="Wingdings" pitchFamily="2" charset="2"/>
              <a:buChar char="§"/>
            </a:pPr>
            <a:r>
              <a:rPr lang="en-GB" b="0" i="1" dirty="0" smtClean="0"/>
              <a:t>SPIN selling</a:t>
            </a:r>
            <a:endParaRPr lang="en-US" b="0" i="1" dirty="0" smtClean="0"/>
          </a:p>
          <a:p>
            <a:pPr lvl="2">
              <a:buClr>
                <a:srgbClr val="000066"/>
              </a:buClr>
              <a:buFontTx/>
              <a:buNone/>
            </a:pPr>
            <a:r>
              <a:rPr lang="en-GB" b="0" dirty="0" smtClean="0"/>
              <a:t>S(Situation question) P(Problem question) I(Implication question N(Need assessment)</a:t>
            </a:r>
            <a:endParaRPr lang="en-US" b="0" dirty="0" smtClean="0"/>
          </a:p>
          <a:p>
            <a:pPr lvl="2">
              <a:buClr>
                <a:srgbClr val="000066"/>
              </a:buClr>
              <a:buFont typeface="Wingdings" pitchFamily="2" charset="2"/>
              <a:buChar char="§"/>
            </a:pPr>
            <a:endParaRPr lang="en-US" sz="2800" b="0" dirty="0" smtClean="0"/>
          </a:p>
        </p:txBody>
      </p:sp>
      <p:sp>
        <p:nvSpPr>
          <p:cNvPr id="13316" name="Rectangle 4"/>
          <p:cNvSpPr>
            <a:spLocks noChangeArrowheads="1"/>
          </p:cNvSpPr>
          <p:nvPr/>
        </p:nvSpPr>
        <p:spPr bwMode="auto">
          <a:xfrm>
            <a:off x="3398837" y="838200"/>
            <a:ext cx="2239963" cy="523875"/>
          </a:xfrm>
          <a:prstGeom prst="rect">
            <a:avLst/>
          </a:prstGeom>
          <a:noFill/>
          <a:ln w="12700" cap="sq">
            <a:noFill/>
            <a:miter lim="800000"/>
            <a:headEnd type="none" w="sm" len="sm"/>
            <a:tailEnd type="none" w="sm" len="sm"/>
          </a:ln>
        </p:spPr>
        <p:txBody>
          <a:bodyPr wrap="none">
            <a:spAutoFit/>
          </a:bodyPr>
          <a:lstStyle/>
          <a:p>
            <a:pPr algn="ctr"/>
            <a:r>
              <a:rPr lang="en-US" sz="2800" b="1" dirty="0">
                <a:solidFill>
                  <a:srgbClr val="002060"/>
                </a:solidFill>
              </a:rPr>
              <a:t>APPROACH</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blinds(horizontal)">
                                      <p:cBhvr>
                                        <p:cTn id="7" dur="500"/>
                                        <p:tgtEl>
                                          <p:spTgt spid="13314"/>
                                        </p:tgtEl>
                                      </p:cBhvr>
                                    </p:animEffect>
                                  </p:childTnLst>
                                </p:cTn>
                              </p:par>
                              <p:par>
                                <p:cTn id="8" presetID="3" presetClass="entr" presetSubtype="10" fill="hold" nodeType="withEffect">
                                  <p:stCondLst>
                                    <p:cond delay="0"/>
                                  </p:stCondLst>
                                  <p:childTnLst>
                                    <p:set>
                                      <p:cBhvr>
                                        <p:cTn id="9" dur="1" fill="hold">
                                          <p:stCondLst>
                                            <p:cond delay="0"/>
                                          </p:stCondLst>
                                        </p:cTn>
                                        <p:tgtEl>
                                          <p:spTgt spid="13316">
                                            <p:txEl>
                                              <p:pRg st="0" end="0"/>
                                            </p:txEl>
                                          </p:spTgt>
                                        </p:tgtEl>
                                        <p:attrNameLst>
                                          <p:attrName>style.visibility</p:attrName>
                                        </p:attrNameLst>
                                      </p:cBhvr>
                                      <p:to>
                                        <p:strVal val="visible"/>
                                      </p:to>
                                    </p:set>
                                    <p:animEffect transition="in" filter="blinds(horizontal)">
                                      <p:cBhvr>
                                        <p:cTn id="10" dur="500"/>
                                        <p:tgtEl>
                                          <p:spTgt spid="1331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3315">
                                            <p:txEl>
                                              <p:pRg st="0" end="0"/>
                                            </p:txEl>
                                          </p:spTgt>
                                        </p:tgtEl>
                                        <p:attrNameLst>
                                          <p:attrName>style.visibility</p:attrName>
                                        </p:attrNameLst>
                                      </p:cBhvr>
                                      <p:to>
                                        <p:strVal val="visible"/>
                                      </p:to>
                                    </p:set>
                                    <p:animEffect transition="in" filter="blinds(horizontal)">
                                      <p:cBhvr>
                                        <p:cTn id="15" dur="500"/>
                                        <p:tgtEl>
                                          <p:spTgt spid="1331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3315">
                                            <p:txEl>
                                              <p:pRg st="1" end="1"/>
                                            </p:txEl>
                                          </p:spTgt>
                                        </p:tgtEl>
                                        <p:attrNameLst>
                                          <p:attrName>style.visibility</p:attrName>
                                        </p:attrNameLst>
                                      </p:cBhvr>
                                      <p:to>
                                        <p:strVal val="visible"/>
                                      </p:to>
                                    </p:set>
                                    <p:animEffect transition="in" filter="blinds(horizontal)">
                                      <p:cBhvr>
                                        <p:cTn id="20" dur="500"/>
                                        <p:tgtEl>
                                          <p:spTgt spid="1331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13315">
                                            <p:txEl>
                                              <p:pRg st="2" end="2"/>
                                            </p:txEl>
                                          </p:spTgt>
                                        </p:tgtEl>
                                        <p:attrNameLst>
                                          <p:attrName>style.visibility</p:attrName>
                                        </p:attrNameLst>
                                      </p:cBhvr>
                                      <p:to>
                                        <p:strVal val="visible"/>
                                      </p:to>
                                    </p:set>
                                    <p:animEffect transition="in" filter="blinds(horizontal)">
                                      <p:cBhvr>
                                        <p:cTn id="25" dur="500"/>
                                        <p:tgtEl>
                                          <p:spTgt spid="1331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13315">
                                            <p:txEl>
                                              <p:pRg st="3" end="3"/>
                                            </p:txEl>
                                          </p:spTgt>
                                        </p:tgtEl>
                                        <p:attrNameLst>
                                          <p:attrName>style.visibility</p:attrName>
                                        </p:attrNameLst>
                                      </p:cBhvr>
                                      <p:to>
                                        <p:strVal val="visible"/>
                                      </p:to>
                                    </p:set>
                                    <p:animEffect transition="in" filter="blinds(horizontal)">
                                      <p:cBhvr>
                                        <p:cTn id="30" dur="500"/>
                                        <p:tgtEl>
                                          <p:spTgt spid="1331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13315">
                                            <p:txEl>
                                              <p:pRg st="4" end="4"/>
                                            </p:txEl>
                                          </p:spTgt>
                                        </p:tgtEl>
                                        <p:attrNameLst>
                                          <p:attrName>style.visibility</p:attrName>
                                        </p:attrNameLst>
                                      </p:cBhvr>
                                      <p:to>
                                        <p:strVal val="visible"/>
                                      </p:to>
                                    </p:set>
                                    <p:animEffect transition="in" filter="blinds(horizontal)">
                                      <p:cBhvr>
                                        <p:cTn id="35" dur="500"/>
                                        <p:tgtEl>
                                          <p:spTgt spid="13315">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13315">
                                            <p:txEl>
                                              <p:pRg st="5" end="5"/>
                                            </p:txEl>
                                          </p:spTgt>
                                        </p:tgtEl>
                                        <p:attrNameLst>
                                          <p:attrName>style.visibility</p:attrName>
                                        </p:attrNameLst>
                                      </p:cBhvr>
                                      <p:to>
                                        <p:strVal val="visible"/>
                                      </p:to>
                                    </p:set>
                                    <p:animEffect transition="in" filter="blinds(horizontal)">
                                      <p:cBhvr>
                                        <p:cTn id="40" dur="500"/>
                                        <p:tgtEl>
                                          <p:spTgt spid="13315">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13315">
                                            <p:txEl>
                                              <p:pRg st="6" end="6"/>
                                            </p:txEl>
                                          </p:spTgt>
                                        </p:tgtEl>
                                        <p:attrNameLst>
                                          <p:attrName>style.visibility</p:attrName>
                                        </p:attrNameLst>
                                      </p:cBhvr>
                                      <p:to>
                                        <p:strVal val="visible"/>
                                      </p:to>
                                    </p:set>
                                    <p:animEffect transition="in" filter="blinds(horizontal)">
                                      <p:cBhvr>
                                        <p:cTn id="45" dur="500"/>
                                        <p:tgtEl>
                                          <p:spTgt spid="13315">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nodeType="clickEffect">
                                  <p:stCondLst>
                                    <p:cond delay="0"/>
                                  </p:stCondLst>
                                  <p:childTnLst>
                                    <p:set>
                                      <p:cBhvr>
                                        <p:cTn id="49" dur="1" fill="hold">
                                          <p:stCondLst>
                                            <p:cond delay="0"/>
                                          </p:stCondLst>
                                        </p:cTn>
                                        <p:tgtEl>
                                          <p:spTgt spid="13315">
                                            <p:txEl>
                                              <p:pRg st="7" end="7"/>
                                            </p:txEl>
                                          </p:spTgt>
                                        </p:tgtEl>
                                        <p:attrNameLst>
                                          <p:attrName>style.visibility</p:attrName>
                                        </p:attrNameLst>
                                      </p:cBhvr>
                                      <p:to>
                                        <p:strVal val="visible"/>
                                      </p:to>
                                    </p:set>
                                    <p:animEffect transition="in" filter="blinds(horizontal)">
                                      <p:cBhvr>
                                        <p:cTn id="50" dur="500"/>
                                        <p:tgtEl>
                                          <p:spTgt spid="13315">
                                            <p:txEl>
                                              <p:pRg st="7" end="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nodeType="clickEffect">
                                  <p:stCondLst>
                                    <p:cond delay="0"/>
                                  </p:stCondLst>
                                  <p:childTnLst>
                                    <p:set>
                                      <p:cBhvr>
                                        <p:cTn id="54" dur="1" fill="hold">
                                          <p:stCondLst>
                                            <p:cond delay="0"/>
                                          </p:stCondLst>
                                        </p:cTn>
                                        <p:tgtEl>
                                          <p:spTgt spid="13315">
                                            <p:txEl>
                                              <p:pRg st="8" end="8"/>
                                            </p:txEl>
                                          </p:spTgt>
                                        </p:tgtEl>
                                        <p:attrNameLst>
                                          <p:attrName>style.visibility</p:attrName>
                                        </p:attrNameLst>
                                      </p:cBhvr>
                                      <p:to>
                                        <p:strVal val="visible"/>
                                      </p:to>
                                    </p:set>
                                    <p:animEffect transition="in" filter="blinds(horizontal)">
                                      <p:cBhvr>
                                        <p:cTn id="55" dur="500"/>
                                        <p:tgtEl>
                                          <p:spTgt spid="13315">
                                            <p:txEl>
                                              <p:pRg st="8" end="8"/>
                                            </p:txEl>
                                          </p:spTgt>
                                        </p:tgtEl>
                                      </p:cBhvr>
                                    </p:animEffect>
                                  </p:childTnLst>
                                </p:cTn>
                              </p:par>
                              <p:par>
                                <p:cTn id="56" presetID="3" presetClass="entr" presetSubtype="10" fill="hold" nodeType="withEffect">
                                  <p:stCondLst>
                                    <p:cond delay="0"/>
                                  </p:stCondLst>
                                  <p:childTnLst>
                                    <p:set>
                                      <p:cBhvr>
                                        <p:cTn id="57" dur="1" fill="hold">
                                          <p:stCondLst>
                                            <p:cond delay="0"/>
                                          </p:stCondLst>
                                        </p:cTn>
                                        <p:tgtEl>
                                          <p:spTgt spid="13315">
                                            <p:txEl>
                                              <p:pRg st="9" end="9"/>
                                            </p:txEl>
                                          </p:spTgt>
                                        </p:tgtEl>
                                        <p:attrNameLst>
                                          <p:attrName>style.visibility</p:attrName>
                                        </p:attrNameLst>
                                      </p:cBhvr>
                                      <p:to>
                                        <p:strVal val="visible"/>
                                      </p:to>
                                    </p:set>
                                    <p:animEffect transition="in" filter="blinds(horizontal)">
                                      <p:cBhvr>
                                        <p:cTn id="58" dur="500"/>
                                        <p:tgtEl>
                                          <p:spTgt spid="1331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457200"/>
            <a:ext cx="8077200" cy="685800"/>
          </a:xfrm>
        </p:spPr>
        <p:txBody>
          <a:bodyPr>
            <a:normAutofit fontScale="90000"/>
          </a:bodyPr>
          <a:lstStyle/>
          <a:p>
            <a:pPr eaLnBrk="1" hangingPunct="1"/>
            <a:r>
              <a:rPr lang="en-US" b="1" dirty="0" smtClean="0">
                <a:solidFill>
                  <a:srgbClr val="000066"/>
                </a:solidFill>
              </a:rPr>
              <a:t>Presentation</a:t>
            </a:r>
          </a:p>
        </p:txBody>
      </p:sp>
      <p:sp>
        <p:nvSpPr>
          <p:cNvPr id="13315" name="Rectangle 3"/>
          <p:cNvSpPr>
            <a:spLocks noGrp="1" noChangeArrowheads="1"/>
          </p:cNvSpPr>
          <p:nvPr>
            <p:ph type="body" idx="1"/>
          </p:nvPr>
        </p:nvSpPr>
        <p:spPr>
          <a:xfrm>
            <a:off x="533400" y="1752600"/>
            <a:ext cx="8077200" cy="4648200"/>
          </a:xfrm>
        </p:spPr>
        <p:txBody>
          <a:bodyPr>
            <a:normAutofit/>
          </a:bodyPr>
          <a:lstStyle/>
          <a:p>
            <a:pPr>
              <a:buClr>
                <a:srgbClr val="000066"/>
              </a:buClr>
              <a:buFont typeface="Wingdings" pitchFamily="2" charset="2"/>
              <a:buChar char="§"/>
            </a:pPr>
            <a:r>
              <a:rPr lang="en-GB" b="1" dirty="0" smtClean="0">
                <a:solidFill>
                  <a:srgbClr val="000066"/>
                </a:solidFill>
              </a:rPr>
              <a:t>Benefits of questions</a:t>
            </a:r>
            <a:endParaRPr lang="en-US" b="1" dirty="0" smtClean="0">
              <a:solidFill>
                <a:srgbClr val="000066"/>
              </a:solidFill>
            </a:endParaRPr>
          </a:p>
          <a:p>
            <a:pPr lvl="2">
              <a:buClr>
                <a:srgbClr val="000066"/>
              </a:buClr>
              <a:buFont typeface="Wingdings" pitchFamily="2" charset="2"/>
              <a:buChar char="§"/>
            </a:pPr>
            <a:r>
              <a:rPr lang="en-GB" sz="3200" b="0" dirty="0" smtClean="0"/>
              <a:t>Learn about prospect’s needs</a:t>
            </a:r>
            <a:endParaRPr lang="en-US" sz="3200" b="0" dirty="0" smtClean="0"/>
          </a:p>
          <a:p>
            <a:pPr lvl="2">
              <a:buClr>
                <a:srgbClr val="000066"/>
              </a:buClr>
              <a:buFont typeface="Wingdings" pitchFamily="2" charset="2"/>
              <a:buChar char="§"/>
            </a:pPr>
            <a:r>
              <a:rPr lang="en-GB" sz="3200" b="0" dirty="0" smtClean="0"/>
              <a:t>To maintain control</a:t>
            </a:r>
            <a:endParaRPr lang="en-US" sz="3200" b="0" dirty="0" smtClean="0"/>
          </a:p>
          <a:p>
            <a:pPr lvl="2">
              <a:buClr>
                <a:srgbClr val="000066"/>
              </a:buClr>
              <a:buFont typeface="Wingdings" pitchFamily="2" charset="2"/>
              <a:buChar char="§"/>
            </a:pPr>
            <a:r>
              <a:rPr lang="en-GB" sz="3200" b="0" dirty="0" smtClean="0"/>
              <a:t>To involve the prospect</a:t>
            </a:r>
            <a:endParaRPr lang="en-US" sz="3200" b="0" dirty="0" smtClean="0"/>
          </a:p>
          <a:p>
            <a:pPr lvl="2">
              <a:buClr>
                <a:srgbClr val="000066"/>
              </a:buClr>
              <a:buFont typeface="Wingdings" pitchFamily="2" charset="2"/>
              <a:buChar char="§"/>
            </a:pPr>
            <a:r>
              <a:rPr lang="en-GB" sz="3200" b="0" dirty="0" smtClean="0"/>
              <a:t>To build relationship</a:t>
            </a:r>
            <a:endParaRPr lang="en-US" sz="3200" b="0" dirty="0" smtClean="0"/>
          </a:p>
          <a:p>
            <a:pPr lvl="2">
              <a:buClr>
                <a:srgbClr val="000066"/>
              </a:buClr>
              <a:buFont typeface="Wingdings" pitchFamily="2" charset="2"/>
              <a:buChar char="§"/>
            </a:pPr>
            <a:r>
              <a:rPr lang="en-GB" sz="3200" b="0" dirty="0" smtClean="0"/>
              <a:t>To establish trust</a:t>
            </a:r>
            <a:endParaRPr lang="en-US" sz="3200" b="0" dirty="0" smtClean="0"/>
          </a:p>
        </p:txBody>
      </p:sp>
      <p:sp>
        <p:nvSpPr>
          <p:cNvPr id="13316" name="Rectangle 4"/>
          <p:cNvSpPr>
            <a:spLocks noChangeArrowheads="1"/>
          </p:cNvSpPr>
          <p:nvPr/>
        </p:nvSpPr>
        <p:spPr bwMode="auto">
          <a:xfrm>
            <a:off x="3475037" y="1233488"/>
            <a:ext cx="2239963" cy="523875"/>
          </a:xfrm>
          <a:prstGeom prst="rect">
            <a:avLst/>
          </a:prstGeom>
          <a:noFill/>
          <a:ln w="12700" cap="sq">
            <a:noFill/>
            <a:miter lim="800000"/>
            <a:headEnd type="none" w="sm" len="sm"/>
            <a:tailEnd type="none" w="sm" len="sm"/>
          </a:ln>
        </p:spPr>
        <p:txBody>
          <a:bodyPr wrap="none">
            <a:spAutoFit/>
          </a:bodyPr>
          <a:lstStyle/>
          <a:p>
            <a:pPr algn="ctr"/>
            <a:r>
              <a:rPr lang="en-US" sz="2800" b="1" dirty="0">
                <a:solidFill>
                  <a:srgbClr val="002060"/>
                </a:solidFill>
              </a:rPr>
              <a:t>APPROACH</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blinds(horizontal)">
                                      <p:cBhvr>
                                        <p:cTn id="7" dur="500"/>
                                        <p:tgtEl>
                                          <p:spTgt spid="13314"/>
                                        </p:tgtEl>
                                      </p:cBhvr>
                                    </p:animEffect>
                                  </p:childTnLst>
                                </p:cTn>
                              </p:par>
                              <p:par>
                                <p:cTn id="8" presetID="3" presetClass="entr" presetSubtype="10" fill="hold" nodeType="withEffect">
                                  <p:stCondLst>
                                    <p:cond delay="0"/>
                                  </p:stCondLst>
                                  <p:childTnLst>
                                    <p:set>
                                      <p:cBhvr>
                                        <p:cTn id="9" dur="1" fill="hold">
                                          <p:stCondLst>
                                            <p:cond delay="0"/>
                                          </p:stCondLst>
                                        </p:cTn>
                                        <p:tgtEl>
                                          <p:spTgt spid="13316">
                                            <p:txEl>
                                              <p:pRg st="0" end="0"/>
                                            </p:txEl>
                                          </p:spTgt>
                                        </p:tgtEl>
                                        <p:attrNameLst>
                                          <p:attrName>style.visibility</p:attrName>
                                        </p:attrNameLst>
                                      </p:cBhvr>
                                      <p:to>
                                        <p:strVal val="visible"/>
                                      </p:to>
                                    </p:set>
                                    <p:animEffect transition="in" filter="blinds(horizontal)">
                                      <p:cBhvr>
                                        <p:cTn id="10" dur="500"/>
                                        <p:tgtEl>
                                          <p:spTgt spid="1331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3315">
                                            <p:txEl>
                                              <p:pRg st="0" end="0"/>
                                            </p:txEl>
                                          </p:spTgt>
                                        </p:tgtEl>
                                        <p:attrNameLst>
                                          <p:attrName>style.visibility</p:attrName>
                                        </p:attrNameLst>
                                      </p:cBhvr>
                                      <p:to>
                                        <p:strVal val="visible"/>
                                      </p:to>
                                    </p:set>
                                    <p:animEffect transition="in" filter="blinds(horizontal)">
                                      <p:cBhvr>
                                        <p:cTn id="15" dur="500"/>
                                        <p:tgtEl>
                                          <p:spTgt spid="1331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3315">
                                            <p:txEl>
                                              <p:pRg st="1" end="1"/>
                                            </p:txEl>
                                          </p:spTgt>
                                        </p:tgtEl>
                                        <p:attrNameLst>
                                          <p:attrName>style.visibility</p:attrName>
                                        </p:attrNameLst>
                                      </p:cBhvr>
                                      <p:to>
                                        <p:strVal val="visible"/>
                                      </p:to>
                                    </p:set>
                                    <p:animEffect transition="in" filter="blinds(horizontal)">
                                      <p:cBhvr>
                                        <p:cTn id="20" dur="500"/>
                                        <p:tgtEl>
                                          <p:spTgt spid="1331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13315">
                                            <p:txEl>
                                              <p:pRg st="2" end="2"/>
                                            </p:txEl>
                                          </p:spTgt>
                                        </p:tgtEl>
                                        <p:attrNameLst>
                                          <p:attrName>style.visibility</p:attrName>
                                        </p:attrNameLst>
                                      </p:cBhvr>
                                      <p:to>
                                        <p:strVal val="visible"/>
                                      </p:to>
                                    </p:set>
                                    <p:animEffect transition="in" filter="blinds(horizontal)">
                                      <p:cBhvr>
                                        <p:cTn id="25" dur="500"/>
                                        <p:tgtEl>
                                          <p:spTgt spid="1331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13315">
                                            <p:txEl>
                                              <p:pRg st="3" end="3"/>
                                            </p:txEl>
                                          </p:spTgt>
                                        </p:tgtEl>
                                        <p:attrNameLst>
                                          <p:attrName>style.visibility</p:attrName>
                                        </p:attrNameLst>
                                      </p:cBhvr>
                                      <p:to>
                                        <p:strVal val="visible"/>
                                      </p:to>
                                    </p:set>
                                    <p:animEffect transition="in" filter="blinds(horizontal)">
                                      <p:cBhvr>
                                        <p:cTn id="30" dur="500"/>
                                        <p:tgtEl>
                                          <p:spTgt spid="1331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13315">
                                            <p:txEl>
                                              <p:pRg st="4" end="4"/>
                                            </p:txEl>
                                          </p:spTgt>
                                        </p:tgtEl>
                                        <p:attrNameLst>
                                          <p:attrName>style.visibility</p:attrName>
                                        </p:attrNameLst>
                                      </p:cBhvr>
                                      <p:to>
                                        <p:strVal val="visible"/>
                                      </p:to>
                                    </p:set>
                                    <p:animEffect transition="in" filter="blinds(horizontal)">
                                      <p:cBhvr>
                                        <p:cTn id="35" dur="500"/>
                                        <p:tgtEl>
                                          <p:spTgt spid="13315">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13315">
                                            <p:txEl>
                                              <p:pRg st="5" end="5"/>
                                            </p:txEl>
                                          </p:spTgt>
                                        </p:tgtEl>
                                        <p:attrNameLst>
                                          <p:attrName>style.visibility</p:attrName>
                                        </p:attrNameLst>
                                      </p:cBhvr>
                                      <p:to>
                                        <p:strVal val="visible"/>
                                      </p:to>
                                    </p:set>
                                    <p:animEffect transition="in" filter="blinds(horizontal)">
                                      <p:cBhvr>
                                        <p:cTn id="40" dur="500"/>
                                        <p:tgtEl>
                                          <p:spTgt spid="133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228600"/>
            <a:ext cx="8077200" cy="685800"/>
          </a:xfrm>
        </p:spPr>
        <p:txBody>
          <a:bodyPr>
            <a:normAutofit fontScale="90000"/>
          </a:bodyPr>
          <a:lstStyle/>
          <a:p>
            <a:pPr eaLnBrk="1" hangingPunct="1"/>
            <a:r>
              <a:rPr lang="en-US" b="1" dirty="0" smtClean="0">
                <a:solidFill>
                  <a:srgbClr val="000066"/>
                </a:solidFill>
              </a:rPr>
              <a:t>Presentation</a:t>
            </a:r>
          </a:p>
        </p:txBody>
      </p:sp>
      <p:sp>
        <p:nvSpPr>
          <p:cNvPr id="13315" name="Rectangle 3"/>
          <p:cNvSpPr>
            <a:spLocks noGrp="1" noChangeArrowheads="1"/>
          </p:cNvSpPr>
          <p:nvPr>
            <p:ph type="body" idx="1"/>
          </p:nvPr>
        </p:nvSpPr>
        <p:spPr>
          <a:xfrm>
            <a:off x="533400" y="1371600"/>
            <a:ext cx="8077200" cy="5029200"/>
          </a:xfrm>
        </p:spPr>
        <p:txBody>
          <a:bodyPr>
            <a:noAutofit/>
          </a:bodyPr>
          <a:lstStyle/>
          <a:p>
            <a:pPr lvl="1">
              <a:buClr>
                <a:srgbClr val="000066"/>
              </a:buClr>
              <a:buFont typeface="Wingdings" pitchFamily="2" charset="2"/>
              <a:buChar char="§"/>
            </a:pPr>
            <a:r>
              <a:rPr lang="en-GB" b="1" dirty="0" smtClean="0">
                <a:solidFill>
                  <a:srgbClr val="000066"/>
                </a:solidFill>
              </a:rPr>
              <a:t>Types of questions</a:t>
            </a:r>
            <a:endParaRPr lang="en-US" b="1" dirty="0" smtClean="0">
              <a:solidFill>
                <a:srgbClr val="000066"/>
              </a:solidFill>
            </a:endParaRPr>
          </a:p>
          <a:p>
            <a:pPr lvl="1">
              <a:buClr>
                <a:srgbClr val="000066"/>
              </a:buClr>
              <a:buFont typeface="Wingdings" pitchFamily="2" charset="2"/>
              <a:buChar char="§"/>
            </a:pPr>
            <a:r>
              <a:rPr lang="en-GB" b="1" dirty="0" smtClean="0"/>
              <a:t>Open ended questions</a:t>
            </a:r>
            <a:endParaRPr lang="en-US" b="1" dirty="0" smtClean="0"/>
          </a:p>
          <a:p>
            <a:pPr lvl="2">
              <a:buClr>
                <a:srgbClr val="000066"/>
              </a:buClr>
              <a:buFont typeface="Wingdings" pitchFamily="2" charset="2"/>
              <a:buChar char="§"/>
            </a:pPr>
            <a:r>
              <a:rPr lang="en-GB" sz="2800" b="0" dirty="0" smtClean="0"/>
              <a:t>Broad questions that are asked early in the presentation</a:t>
            </a:r>
            <a:endParaRPr lang="en-US" sz="2800" b="0" dirty="0" smtClean="0"/>
          </a:p>
          <a:p>
            <a:pPr lvl="1">
              <a:buClr>
                <a:srgbClr val="000066"/>
              </a:buClr>
              <a:buFont typeface="Wingdings" pitchFamily="2" charset="2"/>
              <a:buChar char="§"/>
            </a:pPr>
            <a:r>
              <a:rPr lang="en-GB" b="1" dirty="0" smtClean="0"/>
              <a:t>Reflective  questions</a:t>
            </a:r>
            <a:endParaRPr lang="en-US" b="1" dirty="0" smtClean="0"/>
          </a:p>
          <a:p>
            <a:pPr lvl="2">
              <a:buClr>
                <a:srgbClr val="000066"/>
              </a:buClr>
              <a:buFont typeface="Wingdings" pitchFamily="2" charset="2"/>
              <a:buChar char="§"/>
            </a:pPr>
            <a:r>
              <a:rPr lang="en-GB" sz="2800" b="0" dirty="0" smtClean="0"/>
              <a:t>Questions asked in response to prospect’s comments</a:t>
            </a:r>
            <a:endParaRPr lang="en-US" sz="2800" b="0" dirty="0" smtClean="0"/>
          </a:p>
          <a:p>
            <a:pPr lvl="1">
              <a:buClr>
                <a:srgbClr val="000066"/>
              </a:buClr>
              <a:buFont typeface="Wingdings" pitchFamily="2" charset="2"/>
              <a:buChar char="§"/>
            </a:pPr>
            <a:r>
              <a:rPr lang="en-GB" b="1" dirty="0" smtClean="0"/>
              <a:t>Directive questions</a:t>
            </a:r>
            <a:endParaRPr lang="en-US" b="1" dirty="0" smtClean="0"/>
          </a:p>
          <a:p>
            <a:pPr lvl="2">
              <a:buClr>
                <a:srgbClr val="000066"/>
              </a:buClr>
              <a:buFont typeface="Wingdings" pitchFamily="2" charset="2"/>
              <a:buChar char="§"/>
            </a:pPr>
            <a:r>
              <a:rPr lang="en-GB" sz="2800" b="0" dirty="0" smtClean="0"/>
              <a:t>Leading questions designed to point the prospect towards areas of agreement</a:t>
            </a:r>
            <a:endParaRPr lang="en-US" sz="2800" b="0" dirty="0" smtClean="0"/>
          </a:p>
          <a:p>
            <a:pPr lvl="2">
              <a:buClr>
                <a:srgbClr val="000066"/>
              </a:buClr>
              <a:buFont typeface="Wingdings" pitchFamily="2" charset="2"/>
              <a:buChar char="§"/>
            </a:pPr>
            <a:endParaRPr lang="en-US" sz="2800" b="0" dirty="0" smtClean="0"/>
          </a:p>
        </p:txBody>
      </p:sp>
      <p:sp>
        <p:nvSpPr>
          <p:cNvPr id="13316" name="Rectangle 4"/>
          <p:cNvSpPr>
            <a:spLocks noChangeArrowheads="1"/>
          </p:cNvSpPr>
          <p:nvPr/>
        </p:nvSpPr>
        <p:spPr bwMode="auto">
          <a:xfrm>
            <a:off x="3322637" y="914400"/>
            <a:ext cx="2239963" cy="523875"/>
          </a:xfrm>
          <a:prstGeom prst="rect">
            <a:avLst/>
          </a:prstGeom>
          <a:noFill/>
          <a:ln w="12700" cap="sq">
            <a:noFill/>
            <a:miter lim="800000"/>
            <a:headEnd type="none" w="sm" len="sm"/>
            <a:tailEnd type="none" w="sm" len="sm"/>
          </a:ln>
        </p:spPr>
        <p:txBody>
          <a:bodyPr wrap="none">
            <a:spAutoFit/>
          </a:bodyPr>
          <a:lstStyle/>
          <a:p>
            <a:pPr algn="ctr"/>
            <a:r>
              <a:rPr lang="en-US" sz="2800" b="1" dirty="0">
                <a:solidFill>
                  <a:srgbClr val="002060"/>
                </a:solidFill>
              </a:rPr>
              <a:t>APPROACH</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blinds(horizontal)">
                                      <p:cBhvr>
                                        <p:cTn id="7" dur="500"/>
                                        <p:tgtEl>
                                          <p:spTgt spid="13314"/>
                                        </p:tgtEl>
                                      </p:cBhvr>
                                    </p:animEffect>
                                  </p:childTnLst>
                                </p:cTn>
                              </p:par>
                              <p:par>
                                <p:cTn id="8" presetID="3" presetClass="entr" presetSubtype="10" fill="hold" nodeType="withEffect">
                                  <p:stCondLst>
                                    <p:cond delay="0"/>
                                  </p:stCondLst>
                                  <p:childTnLst>
                                    <p:set>
                                      <p:cBhvr>
                                        <p:cTn id="9" dur="1" fill="hold">
                                          <p:stCondLst>
                                            <p:cond delay="0"/>
                                          </p:stCondLst>
                                        </p:cTn>
                                        <p:tgtEl>
                                          <p:spTgt spid="13316">
                                            <p:txEl>
                                              <p:pRg st="0" end="0"/>
                                            </p:txEl>
                                          </p:spTgt>
                                        </p:tgtEl>
                                        <p:attrNameLst>
                                          <p:attrName>style.visibility</p:attrName>
                                        </p:attrNameLst>
                                      </p:cBhvr>
                                      <p:to>
                                        <p:strVal val="visible"/>
                                      </p:to>
                                    </p:set>
                                    <p:animEffect transition="in" filter="blinds(horizontal)">
                                      <p:cBhvr>
                                        <p:cTn id="10" dur="500"/>
                                        <p:tgtEl>
                                          <p:spTgt spid="1331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3315">
                                            <p:txEl>
                                              <p:pRg st="0" end="0"/>
                                            </p:txEl>
                                          </p:spTgt>
                                        </p:tgtEl>
                                        <p:attrNameLst>
                                          <p:attrName>style.visibility</p:attrName>
                                        </p:attrNameLst>
                                      </p:cBhvr>
                                      <p:to>
                                        <p:strVal val="visible"/>
                                      </p:to>
                                    </p:set>
                                    <p:animEffect transition="in" filter="blinds(horizontal)">
                                      <p:cBhvr>
                                        <p:cTn id="15" dur="500"/>
                                        <p:tgtEl>
                                          <p:spTgt spid="1331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3315">
                                            <p:txEl>
                                              <p:pRg st="1" end="1"/>
                                            </p:txEl>
                                          </p:spTgt>
                                        </p:tgtEl>
                                        <p:attrNameLst>
                                          <p:attrName>style.visibility</p:attrName>
                                        </p:attrNameLst>
                                      </p:cBhvr>
                                      <p:to>
                                        <p:strVal val="visible"/>
                                      </p:to>
                                    </p:set>
                                    <p:animEffect transition="in" filter="blinds(horizontal)">
                                      <p:cBhvr>
                                        <p:cTn id="20" dur="500"/>
                                        <p:tgtEl>
                                          <p:spTgt spid="13315">
                                            <p:txEl>
                                              <p:pRg st="1" end="1"/>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13315">
                                            <p:txEl>
                                              <p:pRg st="2" end="2"/>
                                            </p:txEl>
                                          </p:spTgt>
                                        </p:tgtEl>
                                        <p:attrNameLst>
                                          <p:attrName>style.visibility</p:attrName>
                                        </p:attrNameLst>
                                      </p:cBhvr>
                                      <p:to>
                                        <p:strVal val="visible"/>
                                      </p:to>
                                    </p:set>
                                    <p:animEffect transition="in" filter="blinds(horizontal)">
                                      <p:cBhvr>
                                        <p:cTn id="23" dur="500"/>
                                        <p:tgtEl>
                                          <p:spTgt spid="1331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13315">
                                            <p:txEl>
                                              <p:pRg st="3" end="3"/>
                                            </p:txEl>
                                          </p:spTgt>
                                        </p:tgtEl>
                                        <p:attrNameLst>
                                          <p:attrName>style.visibility</p:attrName>
                                        </p:attrNameLst>
                                      </p:cBhvr>
                                      <p:to>
                                        <p:strVal val="visible"/>
                                      </p:to>
                                    </p:set>
                                    <p:animEffect transition="in" filter="blinds(horizontal)">
                                      <p:cBhvr>
                                        <p:cTn id="28" dur="500"/>
                                        <p:tgtEl>
                                          <p:spTgt spid="13315">
                                            <p:txEl>
                                              <p:pRg st="3" end="3"/>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13315">
                                            <p:txEl>
                                              <p:pRg st="4" end="4"/>
                                            </p:txEl>
                                          </p:spTgt>
                                        </p:tgtEl>
                                        <p:attrNameLst>
                                          <p:attrName>style.visibility</p:attrName>
                                        </p:attrNameLst>
                                      </p:cBhvr>
                                      <p:to>
                                        <p:strVal val="visible"/>
                                      </p:to>
                                    </p:set>
                                    <p:animEffect transition="in" filter="blinds(horizontal)">
                                      <p:cBhvr>
                                        <p:cTn id="31" dur="500"/>
                                        <p:tgtEl>
                                          <p:spTgt spid="13315">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13315">
                                            <p:txEl>
                                              <p:pRg st="5" end="5"/>
                                            </p:txEl>
                                          </p:spTgt>
                                        </p:tgtEl>
                                        <p:attrNameLst>
                                          <p:attrName>style.visibility</p:attrName>
                                        </p:attrNameLst>
                                      </p:cBhvr>
                                      <p:to>
                                        <p:strVal val="visible"/>
                                      </p:to>
                                    </p:set>
                                    <p:animEffect transition="in" filter="blinds(horizontal)">
                                      <p:cBhvr>
                                        <p:cTn id="36" dur="500"/>
                                        <p:tgtEl>
                                          <p:spTgt spid="13315">
                                            <p:txEl>
                                              <p:pRg st="5" end="5"/>
                                            </p:txEl>
                                          </p:spTgt>
                                        </p:tgtEl>
                                      </p:cBhvr>
                                    </p:animEffect>
                                  </p:childTnLst>
                                </p:cTn>
                              </p:par>
                              <p:par>
                                <p:cTn id="37" presetID="3" presetClass="entr" presetSubtype="10" fill="hold" nodeType="withEffect">
                                  <p:stCondLst>
                                    <p:cond delay="0"/>
                                  </p:stCondLst>
                                  <p:childTnLst>
                                    <p:set>
                                      <p:cBhvr>
                                        <p:cTn id="38" dur="1" fill="hold">
                                          <p:stCondLst>
                                            <p:cond delay="0"/>
                                          </p:stCondLst>
                                        </p:cTn>
                                        <p:tgtEl>
                                          <p:spTgt spid="13315">
                                            <p:txEl>
                                              <p:pRg st="6" end="6"/>
                                            </p:txEl>
                                          </p:spTgt>
                                        </p:tgtEl>
                                        <p:attrNameLst>
                                          <p:attrName>style.visibility</p:attrName>
                                        </p:attrNameLst>
                                      </p:cBhvr>
                                      <p:to>
                                        <p:strVal val="visible"/>
                                      </p:to>
                                    </p:set>
                                    <p:animEffect transition="in" filter="blinds(horizontal)">
                                      <p:cBhvr>
                                        <p:cTn id="39" dur="500"/>
                                        <p:tgtEl>
                                          <p:spTgt spid="133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b="1" dirty="0" smtClean="0">
                <a:solidFill>
                  <a:srgbClr val="000066"/>
                </a:solidFill>
              </a:rPr>
              <a:t>The Personal Selling Process</a:t>
            </a:r>
          </a:p>
        </p:txBody>
      </p:sp>
      <p:sp>
        <p:nvSpPr>
          <p:cNvPr id="66563" name="Rectangle 3"/>
          <p:cNvSpPr>
            <a:spLocks noGrp="1" noChangeArrowheads="1"/>
          </p:cNvSpPr>
          <p:nvPr>
            <p:ph idx="1"/>
          </p:nvPr>
        </p:nvSpPr>
        <p:spPr>
          <a:xfrm>
            <a:off x="685800" y="1905000"/>
            <a:ext cx="8153400" cy="4419600"/>
          </a:xfrm>
        </p:spPr>
        <p:txBody>
          <a:bodyPr>
            <a:normAutofit/>
          </a:bodyPr>
          <a:lstStyle/>
          <a:p>
            <a:pPr>
              <a:buFontTx/>
              <a:buNone/>
            </a:pPr>
            <a:r>
              <a:rPr lang="en-US" b="1" dirty="0" smtClean="0">
                <a:latin typeface="+mj-lt"/>
              </a:rPr>
              <a:t>Presentation</a:t>
            </a:r>
            <a:r>
              <a:rPr lang="en-US" dirty="0" smtClean="0">
                <a:latin typeface="+mj-lt"/>
              </a:rPr>
              <a:t> is when the salesperson tells the product story to the buyer, presenting customer benefits and showing how the product solves the customer’s problems</a:t>
            </a:r>
          </a:p>
          <a:p>
            <a:pPr>
              <a:buClr>
                <a:srgbClr val="000066"/>
              </a:buClr>
              <a:buFont typeface="Wingdings" pitchFamily="2" charset="2"/>
              <a:buChar char="§"/>
            </a:pPr>
            <a:r>
              <a:rPr lang="en-US" dirty="0" smtClean="0">
                <a:latin typeface="+mj-lt"/>
              </a:rPr>
              <a:t>Need-satisfaction approach: Buyers want solutions and salespeople should listen and respond with the right products and services to solve customer problems</a:t>
            </a:r>
          </a:p>
        </p:txBody>
      </p:sp>
      <p:sp>
        <p:nvSpPr>
          <p:cNvPr id="66564" name="Text Placeholder 7"/>
          <p:cNvSpPr>
            <a:spLocks noGrp="1"/>
          </p:cNvSpPr>
          <p:nvPr>
            <p:ph type="body" sz="quarter" idx="13"/>
          </p:nvPr>
        </p:nvSpPr>
        <p:spPr>
          <a:xfrm>
            <a:off x="914400" y="1143000"/>
            <a:ext cx="7162800" cy="609600"/>
          </a:xfrm>
        </p:spPr>
        <p:txBody>
          <a:bodyPr>
            <a:noAutofit/>
          </a:bodyPr>
          <a:lstStyle/>
          <a:p>
            <a:pPr>
              <a:spcBef>
                <a:spcPct val="0"/>
              </a:spcBef>
            </a:pPr>
            <a:r>
              <a:rPr lang="en-US" sz="3200" dirty="0" smtClean="0">
                <a:latin typeface="Calibri" charset="0"/>
              </a:rPr>
              <a:t>Steps in the Personal Selling Process</a:t>
            </a:r>
          </a:p>
          <a:p>
            <a:pPr>
              <a:spcBef>
                <a:spcPct val="0"/>
              </a:spcBef>
            </a:pPr>
            <a:endParaRPr lang="en-US" sz="3200"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6563">
                                            <p:txEl>
                                              <p:pRg st="0" end="0"/>
                                            </p:txEl>
                                          </p:spTgt>
                                        </p:tgtEl>
                                        <p:attrNameLst>
                                          <p:attrName>style.visibility</p:attrName>
                                        </p:attrNameLst>
                                      </p:cBhvr>
                                      <p:to>
                                        <p:strVal val="visible"/>
                                      </p:to>
                                    </p:set>
                                    <p:animEffect transition="in" filter="checkerboard(across)">
                                      <p:cBhvr>
                                        <p:cTn id="7" dur="500"/>
                                        <p:tgtEl>
                                          <p:spTgt spid="66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6563">
                                            <p:txEl>
                                              <p:pRg st="1" end="1"/>
                                            </p:txEl>
                                          </p:spTgt>
                                        </p:tgtEl>
                                        <p:attrNameLst>
                                          <p:attrName>style.visibility</p:attrName>
                                        </p:attrNameLst>
                                      </p:cBhvr>
                                      <p:to>
                                        <p:strVal val="visible"/>
                                      </p:to>
                                    </p:set>
                                    <p:animEffect transition="in" filter="checkerboard(across)">
                                      <p:cBhvr>
                                        <p:cTn id="12" dur="500"/>
                                        <p:tgtEl>
                                          <p:spTgt spid="665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normAutofit/>
          </a:bodyPr>
          <a:lstStyle/>
          <a:p>
            <a:r>
              <a:rPr lang="en-GB" sz="4000" b="1" dirty="0" smtClean="0">
                <a:solidFill>
                  <a:srgbClr val="000066"/>
                </a:solidFill>
              </a:rPr>
              <a:t>Convincing the prospect</a:t>
            </a:r>
            <a:endParaRPr lang="en-US" sz="4000" b="1" dirty="0" smtClean="0">
              <a:solidFill>
                <a:srgbClr val="000066"/>
              </a:solidFill>
            </a:endParaRPr>
          </a:p>
        </p:txBody>
      </p:sp>
      <p:sp>
        <p:nvSpPr>
          <p:cNvPr id="3" name="Content Placeholder 2"/>
          <p:cNvSpPr>
            <a:spLocks noGrp="1"/>
          </p:cNvSpPr>
          <p:nvPr>
            <p:ph idx="1"/>
          </p:nvPr>
        </p:nvSpPr>
        <p:spPr/>
        <p:txBody>
          <a:bodyPr/>
          <a:lstStyle/>
          <a:p>
            <a:pPr>
              <a:buClr>
                <a:srgbClr val="000066"/>
              </a:buClr>
              <a:buFont typeface="Wingdings" pitchFamily="2" charset="2"/>
              <a:buChar char="§"/>
            </a:pPr>
            <a:r>
              <a:rPr lang="en-GB" b="0" dirty="0" smtClean="0"/>
              <a:t>Seek agreement</a:t>
            </a:r>
            <a:endParaRPr lang="en-US" b="0" dirty="0" smtClean="0"/>
          </a:p>
          <a:p>
            <a:pPr>
              <a:buClr>
                <a:srgbClr val="000066"/>
              </a:buClr>
              <a:buFont typeface="Wingdings" pitchFamily="2" charset="2"/>
              <a:buChar char="§"/>
            </a:pPr>
            <a:r>
              <a:rPr lang="en-GB" b="0" dirty="0" smtClean="0"/>
              <a:t>Read signals</a:t>
            </a:r>
            <a:endParaRPr lang="en-US" b="0" dirty="0" smtClean="0"/>
          </a:p>
          <a:p>
            <a:pPr>
              <a:buClr>
                <a:srgbClr val="000066"/>
              </a:buClr>
              <a:buFont typeface="Wingdings" pitchFamily="2" charset="2"/>
              <a:buChar char="§"/>
            </a:pPr>
            <a:r>
              <a:rPr lang="en-GB" b="0" dirty="0" smtClean="0"/>
              <a:t>Emphasize benefit relating to customer</a:t>
            </a:r>
            <a:endParaRPr lang="en-US" b="0" dirty="0" smtClean="0"/>
          </a:p>
          <a:p>
            <a:pPr>
              <a:buClr>
                <a:srgbClr val="000066"/>
              </a:buClr>
              <a:buFont typeface="Wingdings" pitchFamily="2" charset="2"/>
              <a:buChar char="§"/>
            </a:pPr>
            <a:r>
              <a:rPr lang="en-GB" b="0" dirty="0" smtClean="0"/>
              <a:t>Narrow choice</a:t>
            </a:r>
            <a:endParaRPr lang="en-US" b="0" dirty="0" smtClean="0"/>
          </a:p>
          <a:p>
            <a:pPr>
              <a:buClr>
                <a:srgbClr val="000066"/>
              </a:buClr>
              <a:buFontTx/>
              <a:buNone/>
            </a:pPr>
            <a:endParaRPr lang="en-US" b="0" dirty="0" smtClean="0"/>
          </a:p>
          <a:p>
            <a:pPr>
              <a:buClr>
                <a:srgbClr val="000066"/>
              </a:buClr>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1143000"/>
            <a:ext cx="8229600" cy="457200"/>
          </a:xfrm>
        </p:spPr>
        <p:txBody>
          <a:bodyPr>
            <a:normAutofit fontScale="90000"/>
          </a:bodyPr>
          <a:lstStyle/>
          <a:p>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US" dirty="0" smtClean="0"/>
              <a:t/>
            </a:r>
            <a:br>
              <a:rPr lang="en-US" dirty="0" smtClean="0"/>
            </a:br>
            <a:endParaRPr lang="en-US" dirty="0" smtClean="0"/>
          </a:p>
        </p:txBody>
      </p:sp>
      <p:sp>
        <p:nvSpPr>
          <p:cNvPr id="3" name="Content Placeholder 2"/>
          <p:cNvSpPr>
            <a:spLocks noGrp="1"/>
          </p:cNvSpPr>
          <p:nvPr>
            <p:ph idx="1"/>
          </p:nvPr>
        </p:nvSpPr>
        <p:spPr>
          <a:xfrm>
            <a:off x="609600" y="1371600"/>
            <a:ext cx="8229600" cy="4454525"/>
          </a:xfrm>
        </p:spPr>
        <p:txBody>
          <a:bodyPr>
            <a:normAutofit/>
          </a:bodyPr>
          <a:lstStyle/>
          <a:p>
            <a:pPr>
              <a:buClr>
                <a:srgbClr val="000066"/>
              </a:buClr>
              <a:buFont typeface="Wingdings" pitchFamily="2" charset="2"/>
              <a:buChar char="§"/>
            </a:pPr>
            <a:r>
              <a:rPr lang="en-GB" b="0" dirty="0" smtClean="0"/>
              <a:t>Visual Aids/Exhibits</a:t>
            </a:r>
            <a:endParaRPr lang="en-US" b="0" dirty="0" smtClean="0"/>
          </a:p>
          <a:p>
            <a:pPr>
              <a:buClr>
                <a:srgbClr val="000066"/>
              </a:buClr>
              <a:buFont typeface="Wingdings" pitchFamily="2" charset="2"/>
              <a:buChar char="§"/>
            </a:pPr>
            <a:r>
              <a:rPr lang="en-GB" b="0" dirty="0" smtClean="0"/>
              <a:t>Testimonials</a:t>
            </a:r>
            <a:endParaRPr lang="en-US" b="0" dirty="0" smtClean="0"/>
          </a:p>
          <a:p>
            <a:pPr>
              <a:buClr>
                <a:srgbClr val="000066"/>
              </a:buClr>
              <a:buFont typeface="Wingdings" pitchFamily="2" charset="2"/>
              <a:buChar char="§"/>
            </a:pPr>
            <a:r>
              <a:rPr lang="en-GB" b="0" dirty="0" smtClean="0"/>
              <a:t>Examples</a:t>
            </a:r>
            <a:endParaRPr lang="en-US" b="0" dirty="0" smtClean="0"/>
          </a:p>
          <a:p>
            <a:pPr>
              <a:buClr>
                <a:srgbClr val="000066"/>
              </a:buClr>
              <a:buFont typeface="Wingdings" pitchFamily="2" charset="2"/>
              <a:buChar char="§"/>
            </a:pPr>
            <a:r>
              <a:rPr lang="en-GB" b="0" dirty="0" smtClean="0"/>
              <a:t>Guarantees</a:t>
            </a:r>
            <a:endParaRPr lang="en-US" b="0" dirty="0" smtClean="0"/>
          </a:p>
          <a:p>
            <a:pPr>
              <a:buClr>
                <a:srgbClr val="000066"/>
              </a:buClr>
              <a:buFont typeface="Wingdings" pitchFamily="2" charset="2"/>
              <a:buChar char="§"/>
            </a:pPr>
            <a:r>
              <a:rPr lang="en-GB" b="0" dirty="0" smtClean="0"/>
              <a:t>Demonstrations	</a:t>
            </a:r>
            <a:endParaRPr lang="en-US" b="0" dirty="0" smtClean="0"/>
          </a:p>
          <a:p>
            <a:pPr>
              <a:buClr>
                <a:srgbClr val="000066"/>
              </a:buClr>
            </a:pPr>
            <a:endParaRPr lang="en-US" b="0" dirty="0" smtClean="0"/>
          </a:p>
        </p:txBody>
      </p:sp>
      <p:sp>
        <p:nvSpPr>
          <p:cNvPr id="4"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p>
            <a:pPr lvl="0" algn="ctr" fontAlgn="auto">
              <a:spcAft>
                <a:spcPts val="0"/>
              </a:spcAft>
            </a:pPr>
            <a:r>
              <a:rPr lang="en-GB" sz="4000" b="1" dirty="0" smtClean="0">
                <a:solidFill>
                  <a:srgbClr val="000066"/>
                </a:solidFill>
              </a:rPr>
              <a:t>Presentation technique</a:t>
            </a:r>
            <a:endParaRPr kumimoji="0" lang="en-US" sz="4000" b="1" i="0" u="none" strike="noStrike" kern="1200" cap="none" spc="0" normalizeH="0" baseline="0" noProof="0" dirty="0" smtClean="0">
              <a:ln>
                <a:noFill/>
              </a:ln>
              <a:solidFill>
                <a:srgbClr val="000066"/>
              </a:solidFill>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b="1" dirty="0" smtClean="0">
                <a:solidFill>
                  <a:srgbClr val="000066"/>
                </a:solidFill>
              </a:rPr>
              <a:t>The Personal Selling Process</a:t>
            </a:r>
          </a:p>
        </p:txBody>
      </p:sp>
      <p:graphicFrame>
        <p:nvGraphicFramePr>
          <p:cNvPr id="6" name="Content Placeholder 5"/>
          <p:cNvGraphicFramePr>
            <a:graphicFrameLocks noGrp="1"/>
          </p:cNvGraphicFramePr>
          <p:nvPr>
            <p:ph idx="1"/>
            <p:extLst>
              <p:ext uri="{D42A27DB-BD31-4B8C-83A1-F6EECF244321}">
                <p14:modId xmlns="" xmlns:p14="http://schemas.microsoft.com/office/powerpoint/2010/main" val="1100809562"/>
              </p:ext>
            </p:extLst>
          </p:nvPr>
        </p:nvGraphicFramePr>
        <p:xfrm>
          <a:off x="685800" y="2667000"/>
          <a:ext cx="3886200" cy="3429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8612" name="Rectangle 3"/>
          <p:cNvSpPr>
            <a:spLocks noGrp="1" noChangeArrowheads="1"/>
          </p:cNvSpPr>
          <p:nvPr>
            <p:ph type="body" sz="quarter" idx="13"/>
          </p:nvPr>
        </p:nvSpPr>
        <p:spPr>
          <a:xfrm>
            <a:off x="914400" y="1371600"/>
            <a:ext cx="7162800" cy="685800"/>
          </a:xfrm>
        </p:spPr>
        <p:txBody>
          <a:bodyPr>
            <a:normAutofit/>
          </a:bodyPr>
          <a:lstStyle/>
          <a:p>
            <a:pPr>
              <a:spcBef>
                <a:spcPct val="0"/>
              </a:spcBef>
            </a:pPr>
            <a:r>
              <a:rPr lang="en-US" sz="3200" dirty="0" smtClean="0">
                <a:latin typeface="Calibri" charset="0"/>
              </a:rPr>
              <a:t>Steps in the Personal Selling Process</a:t>
            </a:r>
          </a:p>
          <a:p>
            <a:pPr>
              <a:spcBef>
                <a:spcPct val="0"/>
              </a:spcBef>
            </a:pPr>
            <a:endParaRPr lang="en-US" sz="3200" dirty="0" smtClean="0">
              <a:latin typeface="Calibri" charset="0"/>
            </a:endParaRPr>
          </a:p>
          <a:p>
            <a:pPr>
              <a:spcBef>
                <a:spcPct val="0"/>
              </a:spcBef>
            </a:pPr>
            <a:endParaRPr lang="en-US" sz="3200" dirty="0" smtClean="0">
              <a:latin typeface="Calibri" charset="0"/>
            </a:endParaRPr>
          </a:p>
        </p:txBody>
      </p:sp>
      <p:graphicFrame>
        <p:nvGraphicFramePr>
          <p:cNvPr id="7" name="Content Placeholder 4"/>
          <p:cNvGraphicFramePr>
            <a:graphicFrameLocks/>
          </p:cNvGraphicFramePr>
          <p:nvPr/>
        </p:nvGraphicFramePr>
        <p:xfrm>
          <a:off x="4572000" y="2743200"/>
          <a:ext cx="4343400" cy="3352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8614" name="TextBox 7"/>
          <p:cNvSpPr txBox="1">
            <a:spLocks noChangeArrowheads="1"/>
          </p:cNvSpPr>
          <p:nvPr/>
        </p:nvSpPr>
        <p:spPr bwMode="auto">
          <a:xfrm>
            <a:off x="1143000" y="1981200"/>
            <a:ext cx="2590800" cy="584775"/>
          </a:xfrm>
          <a:prstGeom prst="rect">
            <a:avLst/>
          </a:prstGeom>
          <a:noFill/>
          <a:ln w="9525">
            <a:noFill/>
            <a:miter lim="800000"/>
            <a:headEnd/>
            <a:tailEnd/>
          </a:ln>
        </p:spPr>
        <p:txBody>
          <a:bodyPr>
            <a:spAutoFit/>
          </a:bodyPr>
          <a:lstStyle/>
          <a:p>
            <a:pPr algn="ctr"/>
            <a:r>
              <a:rPr lang="en-US" sz="3200" dirty="0"/>
              <a:t>Bad Traits</a:t>
            </a:r>
          </a:p>
        </p:txBody>
      </p:sp>
      <p:sp>
        <p:nvSpPr>
          <p:cNvPr id="68615" name="TextBox 8"/>
          <p:cNvSpPr txBox="1">
            <a:spLocks noChangeArrowheads="1"/>
          </p:cNvSpPr>
          <p:nvPr/>
        </p:nvSpPr>
        <p:spPr bwMode="auto">
          <a:xfrm>
            <a:off x="5715000" y="1981200"/>
            <a:ext cx="2590800" cy="584775"/>
          </a:xfrm>
          <a:prstGeom prst="rect">
            <a:avLst/>
          </a:prstGeom>
          <a:noFill/>
          <a:ln w="9525">
            <a:noFill/>
            <a:miter lim="800000"/>
            <a:headEnd/>
            <a:tailEnd/>
          </a:ln>
        </p:spPr>
        <p:txBody>
          <a:bodyPr>
            <a:spAutoFit/>
          </a:bodyPr>
          <a:lstStyle/>
          <a:p>
            <a:pPr algn="ctr"/>
            <a:r>
              <a:rPr lang="en-US" sz="3200" dirty="0"/>
              <a:t>Good traits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8614"/>
                                        </p:tgtEl>
                                        <p:attrNameLst>
                                          <p:attrName>style.visibility</p:attrName>
                                        </p:attrNameLst>
                                      </p:cBhvr>
                                      <p:to>
                                        <p:strVal val="visible"/>
                                      </p:to>
                                    </p:set>
                                    <p:animEffect transition="in" filter="checkerboard(across)">
                                      <p:cBhvr>
                                        <p:cTn id="7" dur="500"/>
                                        <p:tgtEl>
                                          <p:spTgt spid="6861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heckerboard(across)">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68615"/>
                                        </p:tgtEl>
                                        <p:attrNameLst>
                                          <p:attrName>style.visibility</p:attrName>
                                        </p:attrNameLst>
                                      </p:cBhvr>
                                      <p:to>
                                        <p:strVal val="visible"/>
                                      </p:to>
                                    </p:set>
                                    <p:animEffect transition="in" filter="checkerboard(across)">
                                      <p:cBhvr>
                                        <p:cTn id="15" dur="500"/>
                                        <p:tgtEl>
                                          <p:spTgt spid="68615"/>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checkerboard(across)">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7" grpId="0">
        <p:bldAsOne/>
      </p:bldGraphic>
      <p:bldP spid="68614" grpId="0"/>
      <p:bldP spid="686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b="1" dirty="0" smtClean="0">
                <a:solidFill>
                  <a:srgbClr val="000066"/>
                </a:solidFill>
              </a:rPr>
              <a:t>The Personal Selling Process</a:t>
            </a:r>
          </a:p>
        </p:txBody>
      </p:sp>
      <p:sp>
        <p:nvSpPr>
          <p:cNvPr id="70659" name="Rectangle 3"/>
          <p:cNvSpPr>
            <a:spLocks noGrp="1" noChangeArrowheads="1"/>
          </p:cNvSpPr>
          <p:nvPr>
            <p:ph idx="1"/>
          </p:nvPr>
        </p:nvSpPr>
        <p:spPr>
          <a:xfrm>
            <a:off x="762000" y="2438400"/>
            <a:ext cx="4648200" cy="3352800"/>
          </a:xfrm>
        </p:spPr>
        <p:txBody>
          <a:bodyPr>
            <a:normAutofit/>
          </a:bodyPr>
          <a:lstStyle/>
          <a:p>
            <a:pPr>
              <a:buFontTx/>
              <a:buNone/>
            </a:pPr>
            <a:r>
              <a:rPr lang="en-US" b="1" dirty="0" smtClean="0">
                <a:latin typeface="+mj-lt"/>
              </a:rPr>
              <a:t>Handling objections </a:t>
            </a:r>
            <a:r>
              <a:rPr lang="en-US" dirty="0" smtClean="0">
                <a:latin typeface="+mj-lt"/>
              </a:rPr>
              <a:t>is the process where salespeople resolve problems that are logical, psychological, or unspoken</a:t>
            </a:r>
          </a:p>
        </p:txBody>
      </p:sp>
      <p:sp>
        <p:nvSpPr>
          <p:cNvPr id="70660" name="Text Placeholder 7"/>
          <p:cNvSpPr>
            <a:spLocks noGrp="1"/>
          </p:cNvSpPr>
          <p:nvPr>
            <p:ph type="body" sz="quarter" idx="13"/>
          </p:nvPr>
        </p:nvSpPr>
        <p:spPr>
          <a:xfrm>
            <a:off x="914400" y="1371600"/>
            <a:ext cx="7162800" cy="609600"/>
          </a:xfrm>
        </p:spPr>
        <p:txBody>
          <a:bodyPr>
            <a:normAutofit/>
          </a:bodyPr>
          <a:lstStyle/>
          <a:p>
            <a:pPr>
              <a:spcBef>
                <a:spcPct val="0"/>
              </a:spcBef>
            </a:pPr>
            <a:r>
              <a:rPr lang="en-US" sz="3200" dirty="0" smtClean="0">
                <a:latin typeface="Calibri" charset="0"/>
              </a:rPr>
              <a:t>Steps in the Personal Selling Process</a:t>
            </a:r>
          </a:p>
          <a:p>
            <a:pPr>
              <a:spcBef>
                <a:spcPct val="0"/>
              </a:spcBef>
            </a:pPr>
            <a:endParaRPr lang="en-US" sz="3200" dirty="0" smtClean="0">
              <a:latin typeface="Calibri" charset="0"/>
            </a:endParaRPr>
          </a:p>
        </p:txBody>
      </p:sp>
      <p:pic>
        <p:nvPicPr>
          <p:cNvPr id="70661" name="Picture 5" descr="ph16_07.jpg"/>
          <p:cNvPicPr>
            <a:picLocks noChangeAspect="1"/>
          </p:cNvPicPr>
          <p:nvPr/>
        </p:nvPicPr>
        <p:blipFill>
          <a:blip r:embed="rId3" cstate="print"/>
          <a:srcRect/>
          <a:stretch>
            <a:fillRect/>
          </a:stretch>
        </p:blipFill>
        <p:spPr bwMode="auto">
          <a:xfrm>
            <a:off x="5638800" y="1981200"/>
            <a:ext cx="2573338" cy="3849636"/>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0659">
                                            <p:txEl>
                                              <p:pRg st="0" end="0"/>
                                            </p:txEl>
                                          </p:spTgt>
                                        </p:tgtEl>
                                        <p:attrNameLst>
                                          <p:attrName>style.visibility</p:attrName>
                                        </p:attrNameLst>
                                      </p:cBhvr>
                                      <p:to>
                                        <p:strVal val="visible"/>
                                      </p:to>
                                    </p:set>
                                    <p:animEffect transition="in" filter="checkerboard(across)">
                                      <p:cBhvr>
                                        <p:cTn id="7" dur="500"/>
                                        <p:tgtEl>
                                          <p:spTgt spid="70659">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70661"/>
                                        </p:tgtEl>
                                        <p:attrNameLst>
                                          <p:attrName>style.visibility</p:attrName>
                                        </p:attrNameLst>
                                      </p:cBhvr>
                                      <p:to>
                                        <p:strVal val="visible"/>
                                      </p:to>
                                    </p:set>
                                    <p:animEffect transition="in" filter="checkerboard(across)">
                                      <p:cBhvr>
                                        <p:cTn id="10" dur="500"/>
                                        <p:tgtEl>
                                          <p:spTgt spid="706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381000" y="1600200"/>
            <a:ext cx="8229600" cy="457200"/>
          </a:xfrm>
        </p:spPr>
        <p:txBody>
          <a:bodyPr>
            <a:normAutofit fontScale="90000"/>
          </a:bodyPr>
          <a:lstStyle/>
          <a:p>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US" dirty="0" smtClean="0"/>
              <a:t/>
            </a:r>
            <a:br>
              <a:rPr lang="en-US" dirty="0" smtClean="0"/>
            </a:br>
            <a:r>
              <a:rPr lang="en-GB" dirty="0" smtClean="0"/>
              <a:t> </a:t>
            </a:r>
            <a:r>
              <a:rPr lang="en-US" dirty="0" smtClean="0"/>
              <a:t/>
            </a:r>
            <a:br>
              <a:rPr lang="en-US" dirty="0" smtClean="0"/>
            </a:br>
            <a:endParaRPr lang="en-US" dirty="0" smtClean="0"/>
          </a:p>
        </p:txBody>
      </p:sp>
      <p:sp>
        <p:nvSpPr>
          <p:cNvPr id="3" name="Content Placeholder 2"/>
          <p:cNvSpPr>
            <a:spLocks noGrp="1"/>
          </p:cNvSpPr>
          <p:nvPr>
            <p:ph idx="1"/>
          </p:nvPr>
        </p:nvSpPr>
        <p:spPr>
          <a:xfrm>
            <a:off x="609600" y="1295400"/>
            <a:ext cx="8077200" cy="4454525"/>
          </a:xfrm>
        </p:spPr>
        <p:txBody>
          <a:bodyPr>
            <a:noAutofit/>
          </a:bodyPr>
          <a:lstStyle/>
          <a:p>
            <a:pPr>
              <a:buClr>
                <a:srgbClr val="000066"/>
              </a:buClr>
              <a:buFont typeface="Wingdings" pitchFamily="2" charset="2"/>
              <a:buChar char="§"/>
            </a:pPr>
            <a:r>
              <a:rPr lang="en-GB" dirty="0" smtClean="0">
                <a:solidFill>
                  <a:srgbClr val="000066"/>
                </a:solidFill>
              </a:rPr>
              <a:t>Sales resistance: </a:t>
            </a:r>
            <a:r>
              <a:rPr lang="en-GB" b="0" dirty="0" smtClean="0"/>
              <a:t>Actions or statements by a prospect that postpone, hinder or prevent the completion of a sale.</a:t>
            </a:r>
          </a:p>
          <a:p>
            <a:pPr>
              <a:buClr>
                <a:srgbClr val="000066"/>
              </a:buClr>
              <a:buFontTx/>
              <a:buNone/>
            </a:pPr>
            <a:endParaRPr lang="en-US" b="0" dirty="0" smtClean="0"/>
          </a:p>
          <a:p>
            <a:pPr>
              <a:buClr>
                <a:srgbClr val="000066"/>
              </a:buClr>
              <a:buFont typeface="Wingdings" pitchFamily="2" charset="2"/>
              <a:buChar char="§"/>
            </a:pPr>
            <a:r>
              <a:rPr lang="en-GB" dirty="0" smtClean="0">
                <a:solidFill>
                  <a:srgbClr val="000066"/>
                </a:solidFill>
              </a:rPr>
              <a:t>Objection:</a:t>
            </a:r>
            <a:r>
              <a:rPr lang="en-GB" b="0" dirty="0" smtClean="0">
                <a:solidFill>
                  <a:srgbClr val="000066"/>
                </a:solidFill>
              </a:rPr>
              <a:t> </a:t>
            </a:r>
            <a:r>
              <a:rPr lang="en-GB" b="0" dirty="0" smtClean="0"/>
              <a:t>Outwards expression of a prospect’s doubts or negative feelings about a sales proposal.</a:t>
            </a:r>
          </a:p>
          <a:p>
            <a:pPr>
              <a:buClr>
                <a:srgbClr val="000066"/>
              </a:buClr>
              <a:buFont typeface="Wingdings" pitchFamily="2" charset="2"/>
              <a:buChar char="§"/>
            </a:pPr>
            <a:endParaRPr lang="en-GB" b="0" dirty="0" smtClean="0"/>
          </a:p>
          <a:p>
            <a:pPr>
              <a:buClr>
                <a:srgbClr val="000066"/>
              </a:buClr>
              <a:buFont typeface="Wingdings" pitchFamily="2" charset="2"/>
              <a:buChar char="§"/>
            </a:pPr>
            <a:r>
              <a:rPr lang="en-GB" b="0" dirty="0" smtClean="0"/>
              <a:t>Objections </a:t>
            </a:r>
            <a:r>
              <a:rPr lang="en-GB" b="0" dirty="0" smtClean="0"/>
              <a:t>represent sales opportunities.</a:t>
            </a:r>
            <a:endParaRPr lang="en-US" b="0" dirty="0" smtClean="0"/>
          </a:p>
          <a:p>
            <a:pPr>
              <a:buClr>
                <a:srgbClr val="000066"/>
              </a:buClr>
              <a:buFontTx/>
              <a:buNone/>
            </a:pPr>
            <a:endParaRPr lang="en-US" b="0" dirty="0" smtClean="0"/>
          </a:p>
        </p:txBody>
      </p:sp>
      <p:sp>
        <p:nvSpPr>
          <p:cNvPr id="4" name="Title 1"/>
          <p:cNvSpPr txBox="1">
            <a:spLocks/>
          </p:cNvSpPr>
          <p:nvPr/>
        </p:nvSpPr>
        <p:spPr>
          <a:xfrm>
            <a:off x="457200" y="274638"/>
            <a:ext cx="8229600" cy="1143000"/>
          </a:xfrm>
          <a:prstGeom prst="rect">
            <a:avLst/>
          </a:prstGeom>
        </p:spPr>
        <p:txBody>
          <a:bodyPr vert="horz" lIns="91440" tIns="45720" rIns="91440" bIns="45720" rtlCol="0" anchor="ctr">
            <a:normAutofit fontScale="92500"/>
          </a:bodyPr>
          <a:lstStyle/>
          <a:p>
            <a:pPr lvl="0" algn="ctr" fontAlgn="auto">
              <a:spcAft>
                <a:spcPts val="0"/>
              </a:spcAft>
            </a:pPr>
            <a:r>
              <a:rPr lang="en-GB" sz="4000" b="1" dirty="0" smtClean="0">
                <a:solidFill>
                  <a:srgbClr val="000066"/>
                </a:solidFill>
              </a:rPr>
              <a:t>Identifying and handling objections</a:t>
            </a:r>
            <a:endParaRPr kumimoji="0" lang="en-US" sz="4000" b="1" i="0" u="none" strike="noStrike" kern="1200" cap="none" spc="0" normalizeH="0" baseline="0" noProof="0" dirty="0" smtClean="0">
              <a:ln>
                <a:noFill/>
              </a:ln>
              <a:solidFill>
                <a:srgbClr val="000066"/>
              </a:solidFill>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checkerboard(across)">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381000" y="381000"/>
            <a:ext cx="8458200" cy="838200"/>
          </a:xfrm>
        </p:spPr>
        <p:txBody>
          <a:bodyPr>
            <a:normAutofit/>
          </a:bodyPr>
          <a:lstStyle/>
          <a:p>
            <a:r>
              <a:rPr lang="en-GB" sz="4000" b="1" dirty="0" smtClean="0">
                <a:solidFill>
                  <a:srgbClr val="000066"/>
                </a:solidFill>
              </a:rPr>
              <a:t>Types of objections</a:t>
            </a:r>
            <a:endParaRPr lang="en-US" sz="4000" b="1" dirty="0" smtClean="0">
              <a:solidFill>
                <a:srgbClr val="000066"/>
              </a:solidFill>
            </a:endParaRPr>
          </a:p>
        </p:txBody>
      </p:sp>
      <p:sp>
        <p:nvSpPr>
          <p:cNvPr id="3" name="Content Placeholder 2"/>
          <p:cNvSpPr>
            <a:spLocks noGrp="1"/>
          </p:cNvSpPr>
          <p:nvPr>
            <p:ph idx="1"/>
          </p:nvPr>
        </p:nvSpPr>
        <p:spPr>
          <a:xfrm>
            <a:off x="838200" y="1676400"/>
            <a:ext cx="7848600" cy="4454525"/>
          </a:xfrm>
        </p:spPr>
        <p:txBody>
          <a:bodyPr>
            <a:normAutofit/>
          </a:bodyPr>
          <a:lstStyle/>
          <a:p>
            <a:pPr>
              <a:buClr>
                <a:srgbClr val="000066"/>
              </a:buClr>
              <a:buFont typeface="Wingdings" pitchFamily="2" charset="2"/>
              <a:buChar char="§"/>
            </a:pPr>
            <a:r>
              <a:rPr lang="en-GB" b="0" dirty="0" smtClean="0"/>
              <a:t>Timing</a:t>
            </a:r>
            <a:endParaRPr lang="en-US" b="0" dirty="0" smtClean="0"/>
          </a:p>
          <a:p>
            <a:pPr>
              <a:buClr>
                <a:srgbClr val="000066"/>
              </a:buClr>
              <a:buFont typeface="Wingdings" pitchFamily="2" charset="2"/>
              <a:buChar char="§"/>
            </a:pPr>
            <a:r>
              <a:rPr lang="en-GB" b="0" dirty="0" smtClean="0"/>
              <a:t>Price</a:t>
            </a:r>
            <a:endParaRPr lang="en-US" b="0" dirty="0" smtClean="0"/>
          </a:p>
          <a:p>
            <a:pPr>
              <a:buClr>
                <a:srgbClr val="000066"/>
              </a:buClr>
              <a:buFont typeface="Wingdings" pitchFamily="2" charset="2"/>
              <a:buChar char="§"/>
            </a:pPr>
            <a:r>
              <a:rPr lang="en-GB" b="0" dirty="0" smtClean="0"/>
              <a:t>Competition</a:t>
            </a:r>
          </a:p>
          <a:p>
            <a:pPr>
              <a:buClr>
                <a:srgbClr val="000066"/>
              </a:buClr>
              <a:buFont typeface="Wingdings" pitchFamily="2" charset="2"/>
              <a:buChar char="§"/>
            </a:pPr>
            <a:r>
              <a:rPr lang="en-GB" b="0" dirty="0" smtClean="0"/>
              <a:t>Source</a:t>
            </a:r>
            <a:endParaRPr lang="en-US" b="0" dirty="0" smtClean="0"/>
          </a:p>
          <a:p>
            <a:pPr>
              <a:buClr>
                <a:srgbClr val="000066"/>
              </a:buClr>
              <a:buFont typeface="Wingdings" pitchFamily="2" charset="2"/>
              <a:buChar char="§"/>
            </a:pPr>
            <a:endParaRPr lang="en-US" b="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609600"/>
            <a:ext cx="8077200" cy="457200"/>
          </a:xfrm>
        </p:spPr>
        <p:txBody>
          <a:bodyPr>
            <a:normAutofit fontScale="90000"/>
          </a:bodyPr>
          <a:lstStyle/>
          <a:p>
            <a:r>
              <a:rPr lang="en-GB" b="1" dirty="0" smtClean="0">
                <a:solidFill>
                  <a:srgbClr val="000066"/>
                </a:solidFill>
              </a:rPr>
              <a:t>Confronting an objections</a:t>
            </a:r>
            <a:endParaRPr lang="en-US" b="1" dirty="0" smtClean="0">
              <a:solidFill>
                <a:srgbClr val="000066"/>
              </a:solidFill>
            </a:endParaRPr>
          </a:p>
        </p:txBody>
      </p:sp>
      <p:sp>
        <p:nvSpPr>
          <p:cNvPr id="3" name="Content Placeholder 2"/>
          <p:cNvSpPr>
            <a:spLocks noGrp="1"/>
          </p:cNvSpPr>
          <p:nvPr>
            <p:ph idx="1"/>
          </p:nvPr>
        </p:nvSpPr>
        <p:spPr>
          <a:xfrm>
            <a:off x="457200" y="1371600"/>
            <a:ext cx="8153400" cy="4953000"/>
          </a:xfrm>
        </p:spPr>
        <p:txBody>
          <a:bodyPr/>
          <a:lstStyle/>
          <a:p>
            <a:pPr>
              <a:buClr>
                <a:srgbClr val="000066"/>
              </a:buClr>
              <a:buFont typeface="Wingdings" pitchFamily="2" charset="2"/>
              <a:buChar char="§"/>
            </a:pPr>
            <a:r>
              <a:rPr lang="en-GB" sz="2400" b="1" dirty="0" smtClean="0">
                <a:solidFill>
                  <a:srgbClr val="000066"/>
                </a:solidFill>
              </a:rPr>
              <a:t>Listen carefully:</a:t>
            </a:r>
            <a:r>
              <a:rPr lang="en-GB" sz="2400" b="0" i="1" dirty="0" smtClean="0">
                <a:solidFill>
                  <a:srgbClr val="CC0066"/>
                </a:solidFill>
              </a:rPr>
              <a:t>	</a:t>
            </a:r>
          </a:p>
          <a:p>
            <a:pPr lvl="1">
              <a:buClr>
                <a:srgbClr val="000066"/>
              </a:buClr>
              <a:buFont typeface="Wingdings" pitchFamily="2" charset="2"/>
              <a:buChar char="§"/>
            </a:pPr>
            <a:r>
              <a:rPr lang="en-GB" sz="2400" b="0" dirty="0" smtClean="0"/>
              <a:t>Make sure you know what has been said</a:t>
            </a:r>
            <a:endParaRPr lang="en-US" sz="2400" b="0" dirty="0" smtClean="0"/>
          </a:p>
          <a:p>
            <a:pPr>
              <a:buClr>
                <a:srgbClr val="000066"/>
              </a:buClr>
              <a:buFont typeface="Wingdings" pitchFamily="2" charset="2"/>
              <a:buChar char="§"/>
            </a:pPr>
            <a:r>
              <a:rPr lang="en-GB" sz="2400" b="1" dirty="0" smtClean="0">
                <a:solidFill>
                  <a:srgbClr val="000066"/>
                </a:solidFill>
              </a:rPr>
              <a:t>Ask Questions: 	</a:t>
            </a:r>
          </a:p>
          <a:p>
            <a:pPr lvl="1">
              <a:buClr>
                <a:srgbClr val="000066"/>
              </a:buClr>
              <a:buFont typeface="Wingdings" pitchFamily="2" charset="2"/>
              <a:buChar char="§"/>
            </a:pPr>
            <a:r>
              <a:rPr lang="en-GB" sz="2400" b="0" dirty="0" smtClean="0"/>
              <a:t>Clarify the objection so there is no misunderstanding</a:t>
            </a:r>
            <a:endParaRPr lang="en-US" sz="2400" b="0" dirty="0" smtClean="0"/>
          </a:p>
          <a:p>
            <a:pPr>
              <a:buClr>
                <a:srgbClr val="000066"/>
              </a:buClr>
              <a:buFont typeface="Wingdings" pitchFamily="2" charset="2"/>
              <a:buChar char="§"/>
            </a:pPr>
            <a:r>
              <a:rPr lang="en-GB" sz="2400" b="1" dirty="0" smtClean="0">
                <a:solidFill>
                  <a:srgbClr val="000066"/>
                </a:solidFill>
              </a:rPr>
              <a:t>Respond to the objection:</a:t>
            </a:r>
            <a:r>
              <a:rPr lang="en-GB" sz="2400" b="0" i="1" dirty="0" smtClean="0">
                <a:solidFill>
                  <a:srgbClr val="CC0066"/>
                </a:solidFill>
              </a:rPr>
              <a:t>	</a:t>
            </a:r>
          </a:p>
          <a:p>
            <a:pPr lvl="1">
              <a:buClr>
                <a:srgbClr val="000066"/>
              </a:buClr>
              <a:buFont typeface="Wingdings" pitchFamily="2" charset="2"/>
              <a:buChar char="§"/>
            </a:pPr>
            <a:r>
              <a:rPr lang="en-GB" sz="2400" b="0" dirty="0" smtClean="0"/>
              <a:t>Use an appropriate technique be tactful and honest</a:t>
            </a:r>
          </a:p>
          <a:p>
            <a:pPr lvl="2">
              <a:buClr>
                <a:srgbClr val="000066"/>
              </a:buClr>
              <a:buFont typeface="Wingdings" pitchFamily="2" charset="2"/>
              <a:buChar char="§"/>
            </a:pPr>
            <a:r>
              <a:rPr lang="en-GB" b="0" dirty="0" smtClean="0"/>
              <a:t>Yes.....But method</a:t>
            </a:r>
          </a:p>
          <a:p>
            <a:pPr lvl="2">
              <a:buClr>
                <a:srgbClr val="000066"/>
              </a:buClr>
              <a:buFont typeface="Wingdings" pitchFamily="2" charset="2"/>
              <a:buChar char="§"/>
            </a:pPr>
            <a:r>
              <a:rPr lang="en-GB" b="0" dirty="0" smtClean="0"/>
              <a:t>Boomerang method</a:t>
            </a:r>
          </a:p>
          <a:p>
            <a:pPr lvl="2">
              <a:buClr>
                <a:srgbClr val="000066"/>
              </a:buClr>
              <a:buFont typeface="Wingdings" pitchFamily="2" charset="2"/>
              <a:buChar char="§"/>
            </a:pPr>
            <a:r>
              <a:rPr lang="en-GB" b="0" dirty="0" smtClean="0"/>
              <a:t>Comparison method</a:t>
            </a:r>
          </a:p>
          <a:p>
            <a:pPr lvl="2">
              <a:buClr>
                <a:srgbClr val="000066"/>
              </a:buClr>
              <a:buFont typeface="Wingdings" pitchFamily="2" charset="2"/>
              <a:buChar char="§"/>
            </a:pPr>
            <a:r>
              <a:rPr lang="en-GB" b="0" dirty="0" smtClean="0"/>
              <a:t>The compensation method</a:t>
            </a:r>
          </a:p>
          <a:p>
            <a:pPr lvl="2">
              <a:buClr>
                <a:srgbClr val="000066"/>
              </a:buClr>
              <a:buFont typeface="Wingdings" pitchFamily="2" charset="2"/>
              <a:buChar char="§"/>
            </a:pPr>
            <a:r>
              <a:rPr lang="en-GB" b="0" dirty="0" smtClean="0"/>
              <a:t>Case history method</a:t>
            </a:r>
            <a:endParaRPr lang="en-US" b="0" dirty="0" smtClean="0"/>
          </a:p>
          <a:p>
            <a:endParaRPr lang="en-US" sz="24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heckerboard(across)">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heckerboard(across)">
                                      <p:cBhvr>
                                        <p:cTn id="15" dur="500"/>
                                        <p:tgtEl>
                                          <p:spTgt spid="3">
                                            <p:txEl>
                                              <p:pRg st="2" end="2"/>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checkerboard(across)">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checkerboard(across)">
                                      <p:cBhvr>
                                        <p:cTn id="23" dur="500"/>
                                        <p:tgtEl>
                                          <p:spTgt spid="3">
                                            <p:txEl>
                                              <p:pRg st="4" end="4"/>
                                            </p:txEl>
                                          </p:spTgt>
                                        </p:tgtEl>
                                      </p:cBhvr>
                                    </p:animEffect>
                                  </p:childTnLst>
                                </p:cTn>
                              </p:par>
                              <p:par>
                                <p:cTn id="24" presetID="5" presetClass="entr" presetSubtype="1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checkerboard(across)">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checkerboard(across)">
                                      <p:cBhvr>
                                        <p:cTn id="31" dur="500"/>
                                        <p:tgtEl>
                                          <p:spTgt spid="3">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checkerboard(across)">
                                      <p:cBhvr>
                                        <p:cTn id="36" dur="500"/>
                                        <p:tgtEl>
                                          <p:spTgt spid="3">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 presetClass="entr" presetSubtype="1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checkerboard(across)">
                                      <p:cBhvr>
                                        <p:cTn id="41" dur="500"/>
                                        <p:tgtEl>
                                          <p:spTgt spid="3">
                                            <p:txEl>
                                              <p:pRg st="8" end="8"/>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 presetClass="entr" presetSubtype="10" fill="hold" nodeType="clickEffect">
                                  <p:stCondLst>
                                    <p:cond delay="0"/>
                                  </p:stCondLst>
                                  <p:childTnLst>
                                    <p:set>
                                      <p:cBhvr>
                                        <p:cTn id="45" dur="1" fill="hold">
                                          <p:stCondLst>
                                            <p:cond delay="0"/>
                                          </p:stCondLst>
                                        </p:cTn>
                                        <p:tgtEl>
                                          <p:spTgt spid="3">
                                            <p:txEl>
                                              <p:pRg st="9" end="9"/>
                                            </p:txEl>
                                          </p:spTgt>
                                        </p:tgtEl>
                                        <p:attrNameLst>
                                          <p:attrName>style.visibility</p:attrName>
                                        </p:attrNameLst>
                                      </p:cBhvr>
                                      <p:to>
                                        <p:strVal val="visible"/>
                                      </p:to>
                                    </p:set>
                                    <p:animEffect transition="in" filter="checkerboard(across)">
                                      <p:cBhvr>
                                        <p:cTn id="46" dur="500"/>
                                        <p:tgtEl>
                                          <p:spTgt spid="3">
                                            <p:txEl>
                                              <p:pRg st="9" end="9"/>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5" presetClass="entr" presetSubtype="10" fill="hold" nodeType="click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Effect transition="in" filter="checkerboard(across)">
                                      <p:cBhvr>
                                        <p:cTn id="51"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US" b="1" dirty="0" smtClean="0">
                <a:solidFill>
                  <a:srgbClr val="000066"/>
                </a:solidFill>
              </a:rPr>
              <a:t>The Personal Selling Process</a:t>
            </a:r>
          </a:p>
        </p:txBody>
      </p:sp>
      <p:sp>
        <p:nvSpPr>
          <p:cNvPr id="72707" name="Rectangle 3"/>
          <p:cNvSpPr>
            <a:spLocks noGrp="1" noChangeArrowheads="1"/>
          </p:cNvSpPr>
          <p:nvPr>
            <p:ph idx="1"/>
          </p:nvPr>
        </p:nvSpPr>
        <p:spPr>
          <a:xfrm>
            <a:off x="457200" y="2286000"/>
            <a:ext cx="8229600" cy="3840163"/>
          </a:xfrm>
        </p:spPr>
        <p:txBody>
          <a:bodyPr/>
          <a:lstStyle/>
          <a:p>
            <a:pPr>
              <a:buFontTx/>
              <a:buNone/>
            </a:pPr>
            <a:r>
              <a:rPr lang="en-US" b="1" dirty="0" smtClean="0">
                <a:latin typeface="+mj-lt"/>
              </a:rPr>
              <a:t>Closing</a:t>
            </a:r>
            <a:r>
              <a:rPr lang="en-US" dirty="0" smtClean="0">
                <a:latin typeface="+mj-lt"/>
              </a:rPr>
              <a:t> is the process where salespeople should recognize signals from the buyer—including physical actions, comments, and questions—to close the sale</a:t>
            </a:r>
          </a:p>
        </p:txBody>
      </p:sp>
      <p:sp>
        <p:nvSpPr>
          <p:cNvPr id="72708" name="Text Placeholder 7"/>
          <p:cNvSpPr>
            <a:spLocks noGrp="1"/>
          </p:cNvSpPr>
          <p:nvPr>
            <p:ph type="body" sz="quarter" idx="13"/>
          </p:nvPr>
        </p:nvSpPr>
        <p:spPr>
          <a:xfrm>
            <a:off x="914400" y="1371600"/>
            <a:ext cx="7162800" cy="685800"/>
          </a:xfrm>
        </p:spPr>
        <p:txBody>
          <a:bodyPr>
            <a:normAutofit/>
          </a:bodyPr>
          <a:lstStyle/>
          <a:p>
            <a:pPr>
              <a:spcBef>
                <a:spcPct val="0"/>
              </a:spcBef>
            </a:pPr>
            <a:r>
              <a:rPr lang="en-US" sz="3200" dirty="0" smtClean="0">
                <a:latin typeface="Calibri" charset="0"/>
              </a:rPr>
              <a:t>Steps in the Personal Selling Process</a:t>
            </a:r>
          </a:p>
          <a:p>
            <a:pPr>
              <a:spcBef>
                <a:spcPct val="0"/>
              </a:spcBef>
            </a:pPr>
            <a:endParaRPr lang="en-US" sz="3200"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animEffect transition="in" filter="checkerboard(across)">
                                      <p:cBhvr>
                                        <p:cTn id="7" dur="500"/>
                                        <p:tgtEl>
                                          <p:spTgt spid="7270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609600"/>
            <a:ext cx="8077200" cy="457200"/>
          </a:xfrm>
        </p:spPr>
        <p:txBody>
          <a:bodyPr>
            <a:normAutofit fontScale="90000"/>
          </a:bodyPr>
          <a:lstStyle/>
          <a:p>
            <a:r>
              <a:rPr lang="en-GB" b="1" dirty="0" smtClean="0">
                <a:solidFill>
                  <a:srgbClr val="000066"/>
                </a:solidFill>
              </a:rPr>
              <a:t>Closing</a:t>
            </a:r>
            <a:endParaRPr lang="en-US" b="1" dirty="0" smtClean="0">
              <a:solidFill>
                <a:srgbClr val="000066"/>
              </a:solidFill>
            </a:endParaRPr>
          </a:p>
        </p:txBody>
      </p:sp>
      <p:sp>
        <p:nvSpPr>
          <p:cNvPr id="3" name="Content Placeholder 2"/>
          <p:cNvSpPr>
            <a:spLocks noGrp="1"/>
          </p:cNvSpPr>
          <p:nvPr>
            <p:ph idx="1"/>
          </p:nvPr>
        </p:nvSpPr>
        <p:spPr>
          <a:xfrm>
            <a:off x="457200" y="1981200"/>
            <a:ext cx="8153400" cy="3692525"/>
          </a:xfrm>
        </p:spPr>
        <p:txBody>
          <a:bodyPr>
            <a:normAutofit/>
          </a:bodyPr>
          <a:lstStyle/>
          <a:p>
            <a:pPr>
              <a:buClr>
                <a:srgbClr val="000066"/>
              </a:buClr>
              <a:buFont typeface="Wingdings" pitchFamily="2" charset="2"/>
              <a:buChar char="§"/>
            </a:pPr>
            <a:r>
              <a:rPr lang="en-GB" b="1" dirty="0" smtClean="0">
                <a:solidFill>
                  <a:srgbClr val="000066"/>
                </a:solidFill>
              </a:rPr>
              <a:t>When to close </a:t>
            </a:r>
          </a:p>
          <a:p>
            <a:pPr lvl="1">
              <a:buClr>
                <a:srgbClr val="000066"/>
              </a:buClr>
              <a:buFont typeface="Wingdings" pitchFamily="2" charset="2"/>
              <a:buChar char="§"/>
            </a:pPr>
            <a:r>
              <a:rPr lang="en-GB" sz="3200" b="0" dirty="0" smtClean="0"/>
              <a:t>Looking &amp; listening for buying signals</a:t>
            </a:r>
            <a:endParaRPr lang="en-US" sz="3200" b="0" dirty="0" smtClean="0"/>
          </a:p>
          <a:p>
            <a:pPr lvl="1">
              <a:buClr>
                <a:srgbClr val="000066"/>
              </a:buClr>
              <a:buFont typeface="Wingdings" pitchFamily="2" charset="2"/>
              <a:buChar char="§"/>
            </a:pPr>
            <a:r>
              <a:rPr lang="en-GB" sz="3200" b="0" dirty="0" smtClean="0"/>
              <a:t>Verbal buying signals</a:t>
            </a:r>
            <a:endParaRPr lang="en-US" sz="3200" b="0" dirty="0" smtClean="0"/>
          </a:p>
          <a:p>
            <a:pPr lvl="1">
              <a:buClr>
                <a:srgbClr val="000066"/>
              </a:buClr>
              <a:buFont typeface="Wingdings" pitchFamily="2" charset="2"/>
              <a:buChar char="§"/>
            </a:pPr>
            <a:r>
              <a:rPr lang="en-GB" sz="3200" b="0" dirty="0" smtClean="0"/>
              <a:t>Non verbal buying signals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609600"/>
            <a:ext cx="8077200" cy="457200"/>
          </a:xfrm>
        </p:spPr>
        <p:txBody>
          <a:bodyPr>
            <a:normAutofit fontScale="90000"/>
          </a:bodyPr>
          <a:lstStyle/>
          <a:p>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endParaRPr lang="en-US" dirty="0" smtClean="0"/>
          </a:p>
        </p:txBody>
      </p:sp>
      <p:sp>
        <p:nvSpPr>
          <p:cNvPr id="3" name="Content Placeholder 2"/>
          <p:cNvSpPr>
            <a:spLocks noGrp="1"/>
          </p:cNvSpPr>
          <p:nvPr>
            <p:ph idx="1"/>
          </p:nvPr>
        </p:nvSpPr>
        <p:spPr>
          <a:xfrm>
            <a:off x="304800" y="914400"/>
            <a:ext cx="8153400" cy="4454525"/>
          </a:xfrm>
        </p:spPr>
        <p:txBody>
          <a:bodyPr>
            <a:noAutofit/>
          </a:bodyPr>
          <a:lstStyle/>
          <a:p>
            <a:pPr>
              <a:buClr>
                <a:srgbClr val="000066"/>
              </a:buClr>
              <a:buFont typeface="Wingdings" pitchFamily="2" charset="2"/>
              <a:buChar char="§"/>
            </a:pPr>
            <a:r>
              <a:rPr lang="en-GB" b="1" dirty="0" smtClean="0">
                <a:solidFill>
                  <a:srgbClr val="000066"/>
                </a:solidFill>
              </a:rPr>
              <a:t>How to close</a:t>
            </a:r>
            <a:endParaRPr lang="en-US" b="1" dirty="0" smtClean="0">
              <a:solidFill>
                <a:srgbClr val="000066"/>
              </a:solidFill>
            </a:endParaRPr>
          </a:p>
          <a:p>
            <a:pPr lvl="1">
              <a:buClr>
                <a:srgbClr val="000066"/>
              </a:buClr>
              <a:buFont typeface="Wingdings" pitchFamily="2" charset="2"/>
              <a:buChar char="§"/>
            </a:pPr>
            <a:r>
              <a:rPr lang="en-GB" sz="3200" dirty="0" smtClean="0"/>
              <a:t>Alternative proposal close</a:t>
            </a:r>
            <a:endParaRPr lang="en-US" sz="3200" dirty="0" smtClean="0"/>
          </a:p>
          <a:p>
            <a:pPr lvl="2">
              <a:buClr>
                <a:srgbClr val="000066"/>
              </a:buClr>
              <a:buFont typeface="Wingdings" pitchFamily="2" charset="2"/>
              <a:buChar char="§"/>
            </a:pPr>
            <a:r>
              <a:rPr lang="en-GB" sz="3200" b="0" dirty="0" smtClean="0"/>
              <a:t>Choice between details….truck or rail shipment</a:t>
            </a:r>
            <a:endParaRPr lang="en-US" sz="3200" b="0" dirty="0" smtClean="0"/>
          </a:p>
          <a:p>
            <a:pPr lvl="1">
              <a:buClr>
                <a:srgbClr val="000066"/>
              </a:buClr>
              <a:buFont typeface="Wingdings" pitchFamily="2" charset="2"/>
              <a:buChar char="§"/>
            </a:pPr>
            <a:r>
              <a:rPr lang="en-GB" sz="3200" dirty="0" smtClean="0"/>
              <a:t>Assumptive Close</a:t>
            </a:r>
          </a:p>
          <a:p>
            <a:pPr lvl="2">
              <a:buClr>
                <a:srgbClr val="000066"/>
              </a:buClr>
              <a:buFont typeface="Wingdings" pitchFamily="2" charset="2"/>
              <a:buChar char="§"/>
            </a:pPr>
            <a:r>
              <a:rPr lang="en-GB" sz="3200" b="0" dirty="0" smtClean="0"/>
              <a:t>Prepare all documents and ask the prospect to sign</a:t>
            </a:r>
            <a:endParaRPr lang="en-US" sz="3200" b="0" dirty="0" smtClean="0"/>
          </a:p>
          <a:p>
            <a:pPr lvl="1">
              <a:buClr>
                <a:srgbClr val="000066"/>
              </a:buClr>
              <a:buFont typeface="Wingdings" pitchFamily="2" charset="2"/>
              <a:buChar char="§"/>
            </a:pPr>
            <a:r>
              <a:rPr lang="en-GB" sz="3200" dirty="0" smtClean="0"/>
              <a:t>Gift Close </a:t>
            </a:r>
          </a:p>
          <a:p>
            <a:pPr lvl="2">
              <a:buClr>
                <a:srgbClr val="000066"/>
              </a:buClr>
              <a:buFont typeface="Wingdings" pitchFamily="2" charset="2"/>
              <a:buChar char="§"/>
            </a:pPr>
            <a:r>
              <a:rPr lang="en-GB" sz="3200" b="0" dirty="0" smtClean="0"/>
              <a:t>Added inducement for taking immediate action</a:t>
            </a:r>
            <a:endParaRPr lang="en-US" sz="3200" b="0" dirty="0" smtClean="0"/>
          </a:p>
        </p:txBody>
      </p:sp>
      <p:sp>
        <p:nvSpPr>
          <p:cNvPr id="4" name="Title 1"/>
          <p:cNvSpPr txBox="1">
            <a:spLocks/>
          </p:cNvSpPr>
          <p:nvPr/>
        </p:nvSpPr>
        <p:spPr>
          <a:xfrm>
            <a:off x="609600" y="304800"/>
            <a:ext cx="8077200" cy="4572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000" b="1" i="0" u="none" strike="noStrike" kern="1200" cap="none" spc="0" normalizeH="0" baseline="0" noProof="0" dirty="0" smtClean="0">
                <a:ln>
                  <a:noFill/>
                </a:ln>
                <a:solidFill>
                  <a:srgbClr val="000066"/>
                </a:solidFill>
                <a:effectLst/>
                <a:uLnTx/>
                <a:uFillTx/>
                <a:latin typeface="+mj-lt"/>
                <a:ea typeface="+mj-ea"/>
                <a:cs typeface="+mj-cs"/>
              </a:rPr>
              <a:t>Closing</a:t>
            </a:r>
            <a:endParaRPr kumimoji="0" lang="en-US" sz="4000" b="1" i="0" u="none" strike="noStrike" kern="1200" cap="none" spc="0" normalizeH="0" baseline="0" noProof="0" dirty="0" smtClean="0">
              <a:ln>
                <a:noFill/>
              </a:ln>
              <a:solidFill>
                <a:srgbClr val="000066"/>
              </a:solidFill>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heckerboard(across)">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checkerboard(across)">
                                      <p:cBhvr>
                                        <p:cTn id="20" dur="500"/>
                                        <p:tgtEl>
                                          <p:spTgt spid="3">
                                            <p:txEl>
                                              <p:pRg st="3" end="3"/>
                                            </p:txEl>
                                          </p:spTgt>
                                        </p:tgtEl>
                                      </p:cBhvr>
                                    </p:animEffect>
                                  </p:childTnLst>
                                </p:cTn>
                              </p:par>
                              <p:par>
                                <p:cTn id="21" presetID="5" presetClass="entr" presetSubtype="1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checkerboard(across)">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checkerboard(across)">
                                      <p:cBhvr>
                                        <p:cTn id="28" dur="500"/>
                                        <p:tgtEl>
                                          <p:spTgt spid="3">
                                            <p:txEl>
                                              <p:pRg st="5" end="5"/>
                                            </p:txEl>
                                          </p:spTgt>
                                        </p:tgtEl>
                                      </p:cBhvr>
                                    </p:animEffect>
                                  </p:childTnLst>
                                </p:cTn>
                              </p:par>
                              <p:par>
                                <p:cTn id="29" presetID="5" presetClass="entr" presetSubtype="1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checkerboard(across)">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609600"/>
            <a:ext cx="8077200" cy="457200"/>
          </a:xfrm>
        </p:spPr>
        <p:txBody>
          <a:bodyPr>
            <a:normAutofit fontScale="90000"/>
          </a:bodyPr>
          <a:lstStyle/>
          <a:p>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endParaRPr lang="en-US" dirty="0" smtClean="0"/>
          </a:p>
        </p:txBody>
      </p:sp>
      <p:sp>
        <p:nvSpPr>
          <p:cNvPr id="3" name="Content Placeholder 2"/>
          <p:cNvSpPr>
            <a:spLocks noGrp="1"/>
          </p:cNvSpPr>
          <p:nvPr>
            <p:ph idx="1"/>
          </p:nvPr>
        </p:nvSpPr>
        <p:spPr>
          <a:xfrm>
            <a:off x="533400" y="1066800"/>
            <a:ext cx="8153400" cy="4953000"/>
          </a:xfrm>
        </p:spPr>
        <p:txBody>
          <a:bodyPr>
            <a:noAutofit/>
          </a:bodyPr>
          <a:lstStyle/>
          <a:p>
            <a:pPr>
              <a:buClr>
                <a:srgbClr val="000066"/>
              </a:buClr>
              <a:buFont typeface="Wingdings" pitchFamily="2" charset="2"/>
              <a:buChar char="§"/>
            </a:pPr>
            <a:r>
              <a:rPr lang="en-GB" sz="2800" b="1" dirty="0" smtClean="0">
                <a:solidFill>
                  <a:srgbClr val="000066"/>
                </a:solidFill>
              </a:rPr>
              <a:t>How to close</a:t>
            </a:r>
            <a:endParaRPr lang="en-US" sz="2800" b="1" dirty="0" smtClean="0">
              <a:solidFill>
                <a:srgbClr val="000066"/>
              </a:solidFill>
            </a:endParaRPr>
          </a:p>
          <a:p>
            <a:pPr lvl="1">
              <a:buClr>
                <a:srgbClr val="000066"/>
              </a:buClr>
              <a:buFont typeface="Wingdings" pitchFamily="2" charset="2"/>
              <a:buChar char="§"/>
            </a:pPr>
            <a:r>
              <a:rPr lang="en-GB" dirty="0" smtClean="0"/>
              <a:t>Action close </a:t>
            </a:r>
          </a:p>
          <a:p>
            <a:pPr lvl="2">
              <a:buClr>
                <a:srgbClr val="000066"/>
              </a:buClr>
              <a:buFont typeface="Wingdings" pitchFamily="2" charset="2"/>
              <a:buChar char="§"/>
            </a:pPr>
            <a:r>
              <a:rPr lang="en-GB" sz="2800" b="0" dirty="0" smtClean="0"/>
              <a:t>Follow up with other people and do the needful yourself</a:t>
            </a:r>
            <a:endParaRPr lang="en-US" sz="2800" b="0" dirty="0" smtClean="0"/>
          </a:p>
          <a:p>
            <a:pPr lvl="1">
              <a:buClr>
                <a:srgbClr val="000066"/>
              </a:buClr>
              <a:buFont typeface="Wingdings" pitchFamily="2" charset="2"/>
              <a:buChar char="§"/>
            </a:pPr>
            <a:r>
              <a:rPr lang="en-GB" dirty="0" smtClean="0"/>
              <a:t>One-more-yes </a:t>
            </a:r>
          </a:p>
          <a:p>
            <a:pPr lvl="2">
              <a:buClr>
                <a:srgbClr val="000066"/>
              </a:buClr>
              <a:buFont typeface="Wingdings" pitchFamily="2" charset="2"/>
              <a:buChar char="§"/>
            </a:pPr>
            <a:r>
              <a:rPr lang="en-GB" sz="2800" b="0" dirty="0" smtClean="0"/>
              <a:t>Restate the benefits in a series of question that will result in positive response and final question ask the person to complete the sales</a:t>
            </a:r>
            <a:endParaRPr lang="en-US" sz="2800" b="0" dirty="0" smtClean="0"/>
          </a:p>
          <a:p>
            <a:pPr lvl="1">
              <a:buClr>
                <a:srgbClr val="000066"/>
              </a:buClr>
              <a:buFont typeface="Wingdings" pitchFamily="2" charset="2"/>
              <a:buChar char="§"/>
            </a:pPr>
            <a:r>
              <a:rPr lang="en-GB" dirty="0" smtClean="0"/>
              <a:t>Balance Sheet </a:t>
            </a:r>
          </a:p>
          <a:p>
            <a:pPr lvl="2">
              <a:buClr>
                <a:srgbClr val="000066"/>
              </a:buClr>
              <a:buFont typeface="Wingdings" pitchFamily="2" charset="2"/>
              <a:buChar char="§"/>
            </a:pPr>
            <a:r>
              <a:rPr lang="en-GB" sz="2800" b="0" dirty="0" smtClean="0"/>
              <a:t>List reasons for action now and delaying and out weight the reasons for delay</a:t>
            </a:r>
            <a:endParaRPr lang="en-US" sz="2800" b="0" dirty="0" smtClean="0"/>
          </a:p>
          <a:p>
            <a:pPr lvl="1">
              <a:buClr>
                <a:srgbClr val="000066"/>
              </a:buClr>
              <a:buFontTx/>
              <a:buNone/>
            </a:pPr>
            <a:endParaRPr lang="en-US" b="0" dirty="0" smtClean="0"/>
          </a:p>
          <a:p>
            <a:pPr>
              <a:buClr>
                <a:srgbClr val="000066"/>
              </a:buClr>
              <a:buFont typeface="Wingdings" pitchFamily="2" charset="2"/>
              <a:buChar char="§"/>
            </a:pPr>
            <a:endParaRPr lang="en-US" sz="2800" b="0" dirty="0" smtClean="0"/>
          </a:p>
        </p:txBody>
      </p:sp>
      <p:sp>
        <p:nvSpPr>
          <p:cNvPr id="4" name="Title 1"/>
          <p:cNvSpPr txBox="1">
            <a:spLocks/>
          </p:cNvSpPr>
          <p:nvPr/>
        </p:nvSpPr>
        <p:spPr>
          <a:xfrm>
            <a:off x="609600" y="304800"/>
            <a:ext cx="8077200" cy="762000"/>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000" b="1" i="0" u="none" strike="noStrike" kern="1200" cap="none" spc="0" normalizeH="0" baseline="0" noProof="0" dirty="0" smtClean="0">
                <a:ln>
                  <a:noFill/>
                </a:ln>
                <a:solidFill>
                  <a:srgbClr val="000066"/>
                </a:solidFill>
                <a:effectLst/>
                <a:uLnTx/>
                <a:uFillTx/>
                <a:latin typeface="+mj-lt"/>
                <a:ea typeface="+mj-ea"/>
                <a:cs typeface="+mj-cs"/>
              </a:rPr>
              <a:t>Closing</a:t>
            </a:r>
            <a:endParaRPr kumimoji="0" lang="en-US" sz="4000" b="1" i="0" u="none" strike="noStrike" kern="1200" cap="none" spc="0" normalizeH="0" baseline="0" noProof="0" dirty="0" smtClean="0">
              <a:ln>
                <a:noFill/>
              </a:ln>
              <a:solidFill>
                <a:srgbClr val="000066"/>
              </a:solidFill>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heckerboard(across)">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checkerboard(across)">
                                      <p:cBhvr>
                                        <p:cTn id="20" dur="500"/>
                                        <p:tgtEl>
                                          <p:spTgt spid="3">
                                            <p:txEl>
                                              <p:pRg st="3" end="3"/>
                                            </p:txEl>
                                          </p:spTgt>
                                        </p:tgtEl>
                                      </p:cBhvr>
                                    </p:animEffect>
                                  </p:childTnLst>
                                </p:cTn>
                              </p:par>
                              <p:par>
                                <p:cTn id="21" presetID="5" presetClass="entr" presetSubtype="1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checkerboard(across)">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checkerboard(across)">
                                      <p:cBhvr>
                                        <p:cTn id="28" dur="500"/>
                                        <p:tgtEl>
                                          <p:spTgt spid="3">
                                            <p:txEl>
                                              <p:pRg st="5" end="5"/>
                                            </p:txEl>
                                          </p:spTgt>
                                        </p:tgtEl>
                                      </p:cBhvr>
                                    </p:animEffect>
                                  </p:childTnLst>
                                </p:cTn>
                              </p:par>
                              <p:par>
                                <p:cTn id="29" presetID="5" presetClass="entr" presetSubtype="1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checkerboard(across)">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609600"/>
            <a:ext cx="8077200" cy="457200"/>
          </a:xfrm>
        </p:spPr>
        <p:txBody>
          <a:bodyPr>
            <a:normAutofit fontScale="90000"/>
          </a:bodyPr>
          <a:lstStyle/>
          <a:p>
            <a:r>
              <a:rPr lang="en-GB" b="1" dirty="0" smtClean="0">
                <a:solidFill>
                  <a:srgbClr val="000066"/>
                </a:solidFill>
              </a:rPr>
              <a:t/>
            </a:r>
            <a:br>
              <a:rPr lang="en-GB" b="1" dirty="0" smtClean="0">
                <a:solidFill>
                  <a:srgbClr val="000066"/>
                </a:solidFill>
              </a:rPr>
            </a:br>
            <a:r>
              <a:rPr lang="en-GB" b="1" dirty="0" smtClean="0">
                <a:solidFill>
                  <a:srgbClr val="000066"/>
                </a:solidFill>
              </a:rPr>
              <a:t/>
            </a:r>
            <a:br>
              <a:rPr lang="en-GB" b="1" dirty="0" smtClean="0">
                <a:solidFill>
                  <a:srgbClr val="000066"/>
                </a:solidFill>
              </a:rPr>
            </a:br>
            <a:r>
              <a:rPr lang="en-GB" b="1" dirty="0" smtClean="0">
                <a:solidFill>
                  <a:srgbClr val="000066"/>
                </a:solidFill>
              </a:rPr>
              <a:t/>
            </a:r>
            <a:br>
              <a:rPr lang="en-GB" b="1" dirty="0" smtClean="0">
                <a:solidFill>
                  <a:srgbClr val="000066"/>
                </a:solidFill>
              </a:rPr>
            </a:br>
            <a:r>
              <a:rPr lang="en-GB" b="1" dirty="0" smtClean="0">
                <a:solidFill>
                  <a:srgbClr val="000066"/>
                </a:solidFill>
              </a:rPr>
              <a:t/>
            </a:r>
            <a:br>
              <a:rPr lang="en-GB" b="1" dirty="0" smtClean="0">
                <a:solidFill>
                  <a:srgbClr val="000066"/>
                </a:solidFill>
              </a:rPr>
            </a:br>
            <a:r>
              <a:rPr lang="en-GB" b="1" dirty="0" smtClean="0">
                <a:solidFill>
                  <a:srgbClr val="000066"/>
                </a:solidFill>
              </a:rPr>
              <a:t/>
            </a:r>
            <a:br>
              <a:rPr lang="en-GB" b="1" dirty="0" smtClean="0">
                <a:solidFill>
                  <a:srgbClr val="000066"/>
                </a:solidFill>
              </a:rPr>
            </a:br>
            <a:r>
              <a:rPr lang="en-GB" b="1" dirty="0" smtClean="0">
                <a:solidFill>
                  <a:srgbClr val="000066"/>
                </a:solidFill>
              </a:rPr>
              <a:t/>
            </a:r>
            <a:br>
              <a:rPr lang="en-GB" b="1" dirty="0" smtClean="0">
                <a:solidFill>
                  <a:srgbClr val="000066"/>
                </a:solidFill>
              </a:rPr>
            </a:br>
            <a:r>
              <a:rPr lang="en-GB" b="1" dirty="0" smtClean="0">
                <a:solidFill>
                  <a:srgbClr val="000066"/>
                </a:solidFill>
              </a:rPr>
              <a:t/>
            </a:r>
            <a:br>
              <a:rPr lang="en-GB" b="1" dirty="0" smtClean="0">
                <a:solidFill>
                  <a:srgbClr val="000066"/>
                </a:solidFill>
              </a:rPr>
            </a:br>
            <a:r>
              <a:rPr lang="en-GB" b="1" dirty="0" smtClean="0">
                <a:solidFill>
                  <a:srgbClr val="000066"/>
                </a:solidFill>
              </a:rPr>
              <a:t/>
            </a:r>
            <a:br>
              <a:rPr lang="en-GB" b="1" dirty="0" smtClean="0">
                <a:solidFill>
                  <a:srgbClr val="000066"/>
                </a:solidFill>
              </a:rPr>
            </a:br>
            <a:r>
              <a:rPr lang="en-GB" b="1" dirty="0" smtClean="0">
                <a:solidFill>
                  <a:srgbClr val="000066"/>
                </a:solidFill>
              </a:rPr>
              <a:t/>
            </a:r>
            <a:br>
              <a:rPr lang="en-GB" b="1" dirty="0" smtClean="0">
                <a:solidFill>
                  <a:srgbClr val="000066"/>
                </a:solidFill>
              </a:rPr>
            </a:br>
            <a:r>
              <a:rPr lang="en-GB" b="1" dirty="0" smtClean="0">
                <a:solidFill>
                  <a:srgbClr val="000066"/>
                </a:solidFill>
              </a:rPr>
              <a:t/>
            </a:r>
            <a:br>
              <a:rPr lang="en-GB" b="1" dirty="0" smtClean="0">
                <a:solidFill>
                  <a:srgbClr val="000066"/>
                </a:solidFill>
              </a:rPr>
            </a:br>
            <a:endParaRPr lang="en-US" b="1" dirty="0" smtClean="0">
              <a:solidFill>
                <a:srgbClr val="000066"/>
              </a:solidFill>
            </a:endParaRPr>
          </a:p>
        </p:txBody>
      </p:sp>
      <p:sp>
        <p:nvSpPr>
          <p:cNvPr id="3" name="Content Placeholder 2"/>
          <p:cNvSpPr>
            <a:spLocks noGrp="1"/>
          </p:cNvSpPr>
          <p:nvPr>
            <p:ph idx="1"/>
          </p:nvPr>
        </p:nvSpPr>
        <p:spPr>
          <a:xfrm>
            <a:off x="533400" y="1371600"/>
            <a:ext cx="8153400" cy="4454525"/>
          </a:xfrm>
        </p:spPr>
        <p:txBody>
          <a:bodyPr>
            <a:normAutofit/>
          </a:bodyPr>
          <a:lstStyle/>
          <a:p>
            <a:pPr>
              <a:buClr>
                <a:srgbClr val="000066"/>
              </a:buClr>
              <a:buFont typeface="Wingdings" pitchFamily="2" charset="2"/>
              <a:buChar char="§"/>
            </a:pPr>
            <a:r>
              <a:rPr lang="en-GB" b="0" dirty="0" smtClean="0"/>
              <a:t>Qualification</a:t>
            </a:r>
            <a:endParaRPr lang="en-US" b="0" dirty="0" smtClean="0"/>
          </a:p>
          <a:p>
            <a:pPr>
              <a:buClr>
                <a:srgbClr val="000066"/>
              </a:buClr>
              <a:buFont typeface="Wingdings" pitchFamily="2" charset="2"/>
              <a:buChar char="§"/>
            </a:pPr>
            <a:r>
              <a:rPr lang="en-GB" b="0" dirty="0" smtClean="0"/>
              <a:t>Preparation</a:t>
            </a:r>
            <a:endParaRPr lang="en-US" b="0" dirty="0" smtClean="0"/>
          </a:p>
          <a:p>
            <a:pPr>
              <a:buClr>
                <a:srgbClr val="000066"/>
              </a:buClr>
              <a:buFont typeface="Wingdings" pitchFamily="2" charset="2"/>
              <a:buChar char="§"/>
            </a:pPr>
            <a:r>
              <a:rPr lang="en-GB" b="0" dirty="0" smtClean="0"/>
              <a:t>Presentation</a:t>
            </a:r>
            <a:endParaRPr lang="en-US" b="0" dirty="0" smtClean="0"/>
          </a:p>
          <a:p>
            <a:pPr>
              <a:buClr>
                <a:srgbClr val="000066"/>
              </a:buClr>
              <a:buFont typeface="Wingdings" pitchFamily="2" charset="2"/>
              <a:buChar char="§"/>
            </a:pPr>
            <a:r>
              <a:rPr lang="en-GB" b="0" dirty="0" smtClean="0"/>
              <a:t>Closing</a:t>
            </a:r>
            <a:endParaRPr lang="en-US" b="0" dirty="0" smtClean="0"/>
          </a:p>
          <a:p>
            <a:pPr lvl="1">
              <a:buClr>
                <a:srgbClr val="000066"/>
              </a:buClr>
              <a:buFont typeface="Wingdings" pitchFamily="2" charset="2"/>
              <a:buChar char="§"/>
            </a:pPr>
            <a:endParaRPr lang="en-US" sz="3200" b="0" dirty="0" smtClean="0"/>
          </a:p>
          <a:p>
            <a:pPr>
              <a:buClr>
                <a:srgbClr val="000066"/>
              </a:buClr>
              <a:buFont typeface="Wingdings" pitchFamily="2" charset="2"/>
              <a:buChar char="§"/>
            </a:pPr>
            <a:endParaRPr lang="en-US" b="0" dirty="0" smtClean="0"/>
          </a:p>
        </p:txBody>
      </p:sp>
      <p:sp>
        <p:nvSpPr>
          <p:cNvPr id="4" name="Title 1"/>
          <p:cNvSpPr txBox="1">
            <a:spLocks/>
          </p:cNvSpPr>
          <p:nvPr/>
        </p:nvSpPr>
        <p:spPr>
          <a:xfrm>
            <a:off x="609600" y="457200"/>
            <a:ext cx="8077200" cy="457200"/>
          </a:xfrm>
          <a:prstGeom prst="rect">
            <a:avLst/>
          </a:prstGeom>
        </p:spPr>
        <p:txBody>
          <a:bodyPr vert="horz" lIns="91440" tIns="45720" rIns="91440" bIns="45720" rtlCol="0" anchor="ctr">
            <a:noAutofit/>
          </a:bodyPr>
          <a:lstStyle/>
          <a:p>
            <a:pPr lvl="0" algn="ctr" fontAlgn="auto">
              <a:spcAft>
                <a:spcPts val="0"/>
              </a:spcAft>
            </a:pPr>
            <a:r>
              <a:rPr lang="en-GB" sz="4000" b="1" dirty="0" smtClean="0">
                <a:solidFill>
                  <a:srgbClr val="000066"/>
                </a:solidFill>
              </a:rPr>
              <a:t>Sales funnel</a:t>
            </a:r>
            <a:endParaRPr kumimoji="0" lang="en-US" sz="5400" b="1" i="0" u="none" strike="noStrike" kern="1200" cap="none" spc="0" normalizeH="0" baseline="0" noProof="0" dirty="0" smtClean="0">
              <a:ln>
                <a:noFill/>
              </a:ln>
              <a:solidFill>
                <a:srgbClr val="000066"/>
              </a:solidFill>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b="1" dirty="0" smtClean="0">
                <a:solidFill>
                  <a:srgbClr val="000066"/>
                </a:solidFill>
              </a:rPr>
              <a:t>The Personal Selling Process</a:t>
            </a:r>
          </a:p>
        </p:txBody>
      </p:sp>
      <p:sp>
        <p:nvSpPr>
          <p:cNvPr id="74755" name="Rectangle 3"/>
          <p:cNvSpPr>
            <a:spLocks noGrp="1" noChangeArrowheads="1"/>
          </p:cNvSpPr>
          <p:nvPr>
            <p:ph idx="1"/>
          </p:nvPr>
        </p:nvSpPr>
        <p:spPr>
          <a:xfrm>
            <a:off x="457200" y="2057400"/>
            <a:ext cx="8229600" cy="4068763"/>
          </a:xfrm>
        </p:spPr>
        <p:txBody>
          <a:bodyPr/>
          <a:lstStyle/>
          <a:p>
            <a:pPr>
              <a:buFontTx/>
              <a:buNone/>
            </a:pPr>
            <a:r>
              <a:rPr lang="en-US" b="1" dirty="0" smtClean="0">
                <a:latin typeface="+mj-lt"/>
              </a:rPr>
              <a:t>Follow-up </a:t>
            </a:r>
            <a:r>
              <a:rPr lang="en-US" dirty="0" smtClean="0">
                <a:latin typeface="+mj-lt"/>
              </a:rPr>
              <a:t>is the last step in which the salesperson follows up after the sale to ensure customer satisfaction and repeat business</a:t>
            </a:r>
          </a:p>
        </p:txBody>
      </p:sp>
      <p:sp>
        <p:nvSpPr>
          <p:cNvPr id="74756" name="Text Placeholder 7"/>
          <p:cNvSpPr>
            <a:spLocks noGrp="1"/>
          </p:cNvSpPr>
          <p:nvPr>
            <p:ph type="body" sz="quarter" idx="13"/>
          </p:nvPr>
        </p:nvSpPr>
        <p:spPr>
          <a:xfrm>
            <a:off x="914400" y="1371600"/>
            <a:ext cx="7162800" cy="685800"/>
          </a:xfrm>
        </p:spPr>
        <p:txBody>
          <a:bodyPr>
            <a:normAutofit/>
          </a:bodyPr>
          <a:lstStyle/>
          <a:p>
            <a:pPr>
              <a:spcBef>
                <a:spcPct val="0"/>
              </a:spcBef>
            </a:pPr>
            <a:r>
              <a:rPr lang="en-US" sz="3200" dirty="0" smtClean="0">
                <a:latin typeface="Calibri" charset="0"/>
              </a:rPr>
              <a:t>Steps in the Personal Selling Process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4755">
                                            <p:txEl>
                                              <p:pRg st="0" end="0"/>
                                            </p:txEl>
                                          </p:spTgt>
                                        </p:tgtEl>
                                        <p:attrNameLst>
                                          <p:attrName>style.visibility</p:attrName>
                                        </p:attrNameLst>
                                      </p:cBhvr>
                                      <p:to>
                                        <p:strVal val="visible"/>
                                      </p:to>
                                    </p:set>
                                    <p:animEffect transition="in" filter="checkerboard(across)">
                                      <p:cBhvr>
                                        <p:cTn id="7" dur="500"/>
                                        <p:tgtEl>
                                          <p:spTgt spid="747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609600"/>
            <a:ext cx="8077200" cy="457200"/>
          </a:xfrm>
        </p:spPr>
        <p:txBody>
          <a:bodyPr>
            <a:normAutofit fontScale="90000"/>
          </a:bodyPr>
          <a:lstStyle/>
          <a:p>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endParaRPr lang="en-US" dirty="0" smtClean="0"/>
          </a:p>
        </p:txBody>
      </p:sp>
      <p:sp>
        <p:nvSpPr>
          <p:cNvPr id="3" name="Content Placeholder 2"/>
          <p:cNvSpPr>
            <a:spLocks noGrp="1"/>
          </p:cNvSpPr>
          <p:nvPr>
            <p:ph idx="1"/>
          </p:nvPr>
        </p:nvSpPr>
        <p:spPr>
          <a:xfrm>
            <a:off x="533400" y="1143000"/>
            <a:ext cx="8153400" cy="5334000"/>
          </a:xfrm>
        </p:spPr>
        <p:txBody>
          <a:bodyPr/>
          <a:lstStyle/>
          <a:p>
            <a:pPr>
              <a:buClr>
                <a:srgbClr val="000066"/>
              </a:buClr>
              <a:buFont typeface="Wingdings" pitchFamily="2" charset="2"/>
              <a:buChar char="§"/>
            </a:pPr>
            <a:r>
              <a:rPr lang="en-GB" sz="2400" b="0" dirty="0" smtClean="0"/>
              <a:t>Post Sale Action</a:t>
            </a:r>
            <a:endParaRPr lang="en-US" sz="2400" b="0" dirty="0" smtClean="0"/>
          </a:p>
          <a:p>
            <a:pPr>
              <a:buClr>
                <a:srgbClr val="000066"/>
              </a:buClr>
              <a:buFont typeface="Wingdings" pitchFamily="2" charset="2"/>
              <a:buChar char="§"/>
            </a:pPr>
            <a:r>
              <a:rPr lang="en-GB" sz="2400" b="0" dirty="0" smtClean="0"/>
              <a:t>Customer Relations</a:t>
            </a:r>
            <a:endParaRPr lang="en-US" sz="2400" b="0" dirty="0" smtClean="0"/>
          </a:p>
          <a:p>
            <a:pPr>
              <a:buClr>
                <a:srgbClr val="000066"/>
              </a:buClr>
              <a:buFont typeface="Wingdings" pitchFamily="2" charset="2"/>
              <a:buChar char="§"/>
            </a:pPr>
            <a:r>
              <a:rPr lang="en-GB" sz="2400" b="0" dirty="0" smtClean="0"/>
              <a:t>Handle Complaints Promptly and Pleasantly</a:t>
            </a:r>
            <a:endParaRPr lang="en-US" sz="2400" b="0" dirty="0" smtClean="0"/>
          </a:p>
          <a:p>
            <a:pPr>
              <a:buClr>
                <a:srgbClr val="000066"/>
              </a:buClr>
              <a:buFont typeface="Wingdings" pitchFamily="2" charset="2"/>
              <a:buChar char="§"/>
            </a:pPr>
            <a:r>
              <a:rPr lang="en-GB" sz="2400" b="0" dirty="0" smtClean="0"/>
              <a:t>Maintain Contact with Customers</a:t>
            </a:r>
            <a:endParaRPr lang="en-US" sz="2400" b="0" dirty="0" smtClean="0"/>
          </a:p>
          <a:p>
            <a:pPr>
              <a:buClr>
                <a:srgbClr val="000066"/>
              </a:buClr>
              <a:buFont typeface="Wingdings" pitchFamily="2" charset="2"/>
              <a:buChar char="§"/>
            </a:pPr>
            <a:r>
              <a:rPr lang="en-GB" sz="2400" b="0" dirty="0" smtClean="0"/>
              <a:t>Keep Serving the Customers</a:t>
            </a:r>
            <a:endParaRPr lang="en-US" sz="2400" b="0" dirty="0" smtClean="0"/>
          </a:p>
          <a:p>
            <a:pPr>
              <a:buClr>
                <a:srgbClr val="000066"/>
              </a:buClr>
              <a:buFont typeface="Wingdings" pitchFamily="2" charset="2"/>
              <a:buChar char="§"/>
            </a:pPr>
            <a:r>
              <a:rPr lang="en-GB" sz="2400" b="0" dirty="0" smtClean="0"/>
              <a:t>Show Appreciation</a:t>
            </a:r>
          </a:p>
          <a:p>
            <a:pPr>
              <a:buClr>
                <a:srgbClr val="000066"/>
              </a:buClr>
              <a:buFont typeface="Wingdings" pitchFamily="2" charset="2"/>
              <a:buChar char="§"/>
            </a:pPr>
            <a:r>
              <a:rPr lang="en-US" sz="2400" b="1" dirty="0" smtClean="0">
                <a:solidFill>
                  <a:srgbClr val="000066"/>
                </a:solidFill>
              </a:rPr>
              <a:t>Self Analysis</a:t>
            </a:r>
          </a:p>
          <a:p>
            <a:pPr lvl="1">
              <a:buClr>
                <a:srgbClr val="000066"/>
              </a:buClr>
              <a:buFont typeface="Wingdings" pitchFamily="2" charset="2"/>
              <a:buChar char="§"/>
            </a:pPr>
            <a:r>
              <a:rPr lang="en-US" sz="2400" b="0" dirty="0" smtClean="0"/>
              <a:t>Were the plan sales objectives achieved?</a:t>
            </a:r>
          </a:p>
          <a:p>
            <a:pPr lvl="1">
              <a:buClr>
                <a:srgbClr val="000066"/>
              </a:buClr>
              <a:buFont typeface="Wingdings" pitchFamily="2" charset="2"/>
              <a:buChar char="§"/>
            </a:pPr>
            <a:r>
              <a:rPr lang="en-US" sz="2400" b="0" dirty="0" smtClean="0"/>
              <a:t>What could I have done better?</a:t>
            </a:r>
          </a:p>
          <a:p>
            <a:pPr lvl="1">
              <a:buClr>
                <a:srgbClr val="000066"/>
              </a:buClr>
              <a:buFont typeface="Wingdings" pitchFamily="2" charset="2"/>
              <a:buChar char="§"/>
            </a:pPr>
            <a:r>
              <a:rPr lang="en-US" sz="2400" b="0" dirty="0" smtClean="0"/>
              <a:t>What did I learn from this sales call that will contribute to my future success?</a:t>
            </a:r>
          </a:p>
          <a:p>
            <a:pPr lvl="1">
              <a:buClr>
                <a:srgbClr val="000066"/>
              </a:buClr>
              <a:buFont typeface="Wingdings" pitchFamily="2" charset="2"/>
              <a:buChar char="§"/>
            </a:pPr>
            <a:endParaRPr lang="en-US" sz="2400" b="0" dirty="0" smtClean="0">
              <a:solidFill>
                <a:srgbClr val="CC0066"/>
              </a:solidFill>
            </a:endParaRPr>
          </a:p>
          <a:p>
            <a:pPr lvl="1">
              <a:buClr>
                <a:srgbClr val="000066"/>
              </a:buClr>
              <a:buFont typeface="Wingdings" pitchFamily="2" charset="2"/>
              <a:buChar char="§"/>
            </a:pPr>
            <a:endParaRPr lang="en-US" sz="2400" b="0" dirty="0" smtClean="0"/>
          </a:p>
          <a:p>
            <a:pPr>
              <a:buClr>
                <a:srgbClr val="000066"/>
              </a:buClr>
              <a:buFont typeface="Wingdings" pitchFamily="2" charset="2"/>
              <a:buChar char="§"/>
            </a:pPr>
            <a:endParaRPr lang="en-US" sz="2400" b="0" dirty="0" smtClean="0"/>
          </a:p>
        </p:txBody>
      </p:sp>
      <p:sp>
        <p:nvSpPr>
          <p:cNvPr id="5" name="Title 1"/>
          <p:cNvSpPr txBox="1">
            <a:spLocks/>
          </p:cNvSpPr>
          <p:nvPr/>
        </p:nvSpPr>
        <p:spPr>
          <a:xfrm>
            <a:off x="609600" y="304800"/>
            <a:ext cx="8077200" cy="457200"/>
          </a:xfrm>
          <a:prstGeom prst="rect">
            <a:avLst/>
          </a:prstGeom>
        </p:spPr>
        <p:txBody>
          <a:bodyPr vert="horz" lIns="91440" tIns="45720" rIns="91440" bIns="45720" rtlCol="0" anchor="ctr">
            <a:noAutofit/>
          </a:bodyPr>
          <a:lstStyle/>
          <a:p>
            <a:pPr lvl="0" algn="ctr" fontAlgn="auto">
              <a:spcAft>
                <a:spcPts val="0"/>
              </a:spcAft>
            </a:pPr>
            <a:r>
              <a:rPr lang="en-GB" sz="4000" b="1" dirty="0" smtClean="0">
                <a:solidFill>
                  <a:srgbClr val="000066"/>
                </a:solidFill>
              </a:rPr>
              <a:t>Follow up</a:t>
            </a:r>
            <a:endParaRPr kumimoji="0" lang="en-US" sz="4000" b="1" i="0" u="none" strike="noStrike" kern="1200" cap="none" spc="0" normalizeH="0" baseline="0" noProof="0" dirty="0" smtClean="0">
              <a:ln>
                <a:noFill/>
              </a:ln>
              <a:solidFill>
                <a:srgbClr val="000066"/>
              </a:solidFill>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heckerboard(across)">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heckerboard(across)">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checkerboard(across)">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checkerboard(across)">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checkerboard(across)">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3"/>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4"/>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514600"/>
            <a:ext cx="7467600" cy="2554545"/>
          </a:xfrm>
          <a:prstGeom prst="rect">
            <a:avLst/>
          </a:prstGeom>
          <a:noFill/>
          <a:ln w="38100">
            <a:noFill/>
            <a:miter lim="800000"/>
            <a:headEnd/>
            <a:tailEnd/>
          </a:ln>
        </p:spPr>
        <p:txBody>
          <a:bodyPr wrap="square">
            <a:spAutoFit/>
          </a:bodyPr>
          <a:lstStyle/>
          <a:p>
            <a:pPr algn="ctr"/>
            <a:r>
              <a:rPr lang="en-GB" sz="4000" dirty="0" smtClean="0">
                <a:solidFill>
                  <a:srgbClr val="000066"/>
                </a:solidFill>
              </a:rPr>
              <a:t>Don’t use time or words carelessly. </a:t>
            </a:r>
          </a:p>
          <a:p>
            <a:pPr algn="ctr"/>
            <a:r>
              <a:rPr lang="en-GB" sz="4000" dirty="0" smtClean="0">
                <a:solidFill>
                  <a:srgbClr val="000066"/>
                </a:solidFill>
              </a:rPr>
              <a:t>Neither can be retrieved.</a:t>
            </a:r>
            <a:endParaRPr lang="en-US" sz="2400" i="1" dirty="0" smtClean="0">
              <a:solidFill>
                <a:srgbClr val="000066"/>
              </a:solidFill>
            </a:endParaRPr>
          </a:p>
          <a:p>
            <a:pPr algn="ctr"/>
            <a:endParaRPr lang="en-GB" sz="4000" dirty="0">
              <a:solidFill>
                <a:srgbClr val="000066"/>
              </a:solidFill>
              <a:latin typeface="Times New Roman" pitchFamily="18"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3136</TotalTime>
  <Words>2794</Words>
  <Application>Microsoft Office PowerPoint</Application>
  <PresentationFormat>On-screen Show (4:3)</PresentationFormat>
  <Paragraphs>326</Paragraphs>
  <Slides>34</Slides>
  <Notes>15</Notes>
  <HiddenSlides>0</HiddenSlides>
  <MMClips>0</MMClips>
  <ScaleCrop>false</ScaleCrop>
  <HeadingPairs>
    <vt:vector size="4" baseType="variant">
      <vt:variant>
        <vt:lpstr>Theme</vt:lpstr>
      </vt:variant>
      <vt:variant>
        <vt:i4>2</vt:i4>
      </vt:variant>
      <vt:variant>
        <vt:lpstr>Slide Titles</vt:lpstr>
      </vt:variant>
      <vt:variant>
        <vt:i4>34</vt:i4>
      </vt:variant>
    </vt:vector>
  </HeadingPairs>
  <TitlesOfParts>
    <vt:vector size="36" baseType="lpstr">
      <vt:lpstr>Blank Presentation</vt:lpstr>
      <vt:lpstr>Office Theme</vt:lpstr>
      <vt:lpstr>        Personal Selling Process          </vt:lpstr>
      <vt:lpstr>Slide 2</vt:lpstr>
      <vt:lpstr>The Personal Selling Process</vt:lpstr>
      <vt:lpstr>The Personal Selling Process</vt:lpstr>
      <vt:lpstr>Prospecting</vt:lpstr>
      <vt:lpstr>The Personal Selling Process</vt:lpstr>
      <vt:lpstr>Qualifying Prospects</vt:lpstr>
      <vt:lpstr>The Personal Selling Process</vt:lpstr>
      <vt:lpstr>PREPARATION</vt:lpstr>
      <vt:lpstr>PREPARATION….</vt:lpstr>
      <vt:lpstr>PREPARATION....</vt:lpstr>
      <vt:lpstr>The Personal Selling Process</vt:lpstr>
      <vt:lpstr>The Personal Selling Process</vt:lpstr>
      <vt:lpstr>Presentation</vt:lpstr>
      <vt:lpstr>Presentation</vt:lpstr>
      <vt:lpstr>Presentation</vt:lpstr>
      <vt:lpstr>Presentation</vt:lpstr>
      <vt:lpstr>The Personal Selling Process</vt:lpstr>
      <vt:lpstr>Convincing the prospect</vt:lpstr>
      <vt:lpstr>      </vt:lpstr>
      <vt:lpstr>The Personal Selling Process</vt:lpstr>
      <vt:lpstr>The Personal Selling Process</vt:lpstr>
      <vt:lpstr>             </vt:lpstr>
      <vt:lpstr>Types of objections</vt:lpstr>
      <vt:lpstr>Confronting an objections</vt:lpstr>
      <vt:lpstr>The Personal Selling Process</vt:lpstr>
      <vt:lpstr>Closing</vt:lpstr>
      <vt:lpstr>          </vt:lpstr>
      <vt:lpstr>          </vt:lpstr>
      <vt:lpstr>          </vt:lpstr>
      <vt:lpstr>The Personal Selling Process</vt:lpstr>
      <vt:lpstr>          </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Abid Saeed</cp:lastModifiedBy>
  <cp:revision>393</cp:revision>
  <dcterms:created xsi:type="dcterms:W3CDTF">2011-02-15T21:33:40Z</dcterms:created>
  <dcterms:modified xsi:type="dcterms:W3CDTF">2013-05-23T16:42:20Z</dcterms:modified>
</cp:coreProperties>
</file>