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26"/>
  </p:notesMasterIdLst>
  <p:sldIdLst>
    <p:sldId id="397" r:id="rId3"/>
    <p:sldId id="469" r:id="rId4"/>
    <p:sldId id="942" r:id="rId5"/>
    <p:sldId id="943" r:id="rId6"/>
    <p:sldId id="944" r:id="rId7"/>
    <p:sldId id="945" r:id="rId8"/>
    <p:sldId id="946" r:id="rId9"/>
    <p:sldId id="947" r:id="rId10"/>
    <p:sldId id="948" r:id="rId11"/>
    <p:sldId id="949" r:id="rId12"/>
    <p:sldId id="950" r:id="rId13"/>
    <p:sldId id="951" r:id="rId14"/>
    <p:sldId id="952" r:id="rId15"/>
    <p:sldId id="953" r:id="rId16"/>
    <p:sldId id="954" r:id="rId17"/>
    <p:sldId id="955" r:id="rId18"/>
    <p:sldId id="956" r:id="rId19"/>
    <p:sldId id="957" r:id="rId20"/>
    <p:sldId id="958" r:id="rId21"/>
    <p:sldId id="959" r:id="rId22"/>
    <p:sldId id="960" r:id="rId23"/>
    <p:sldId id="394" r:id="rId24"/>
    <p:sldId id="393"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58626" autoAdjust="0"/>
  </p:normalViewPr>
  <p:slideViewPr>
    <p:cSldViewPr>
      <p:cViewPr varScale="1">
        <p:scale>
          <a:sx n="44" d="100"/>
          <a:sy n="44" d="100"/>
        </p:scale>
        <p:origin x="-157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533799-6936-4EB2-8AB2-23C908685E67}" type="doc">
      <dgm:prSet loTypeId="urn:microsoft.com/office/officeart/2005/8/layout/vList2" loCatId="list" qsTypeId="urn:microsoft.com/office/officeart/2005/8/quickstyle/simple1" qsCatId="simple" csTypeId="urn:microsoft.com/office/officeart/2005/8/colors/colorful1#7" csCatId="colorful"/>
      <dgm:spPr/>
      <dgm:t>
        <a:bodyPr/>
        <a:lstStyle/>
        <a:p>
          <a:endParaRPr lang="en-US"/>
        </a:p>
      </dgm:t>
    </dgm:pt>
    <dgm:pt modelId="{64CCE054-D66B-4CAE-90EA-836F16288820}">
      <dgm:prSet/>
      <dgm:spPr/>
      <dgm:t>
        <a:bodyPr/>
        <a:lstStyle/>
        <a:p>
          <a:pPr rtl="0"/>
          <a:r>
            <a:rPr lang="en-US" dirty="0" smtClean="0">
              <a:solidFill>
                <a:schemeClr val="tx1"/>
              </a:solidFill>
            </a:rPr>
            <a:t>Territorial sales force structure</a:t>
          </a:r>
          <a:endParaRPr lang="en-US" dirty="0">
            <a:solidFill>
              <a:schemeClr val="tx1"/>
            </a:solidFill>
          </a:endParaRPr>
        </a:p>
      </dgm:t>
    </dgm:pt>
    <dgm:pt modelId="{FDA698CD-C3E5-4D25-A9D3-48F44A953E02}" type="parTrans" cxnId="{EEF015D7-4429-4D7B-B3FF-6F4687F4FBF5}">
      <dgm:prSet/>
      <dgm:spPr/>
      <dgm:t>
        <a:bodyPr/>
        <a:lstStyle/>
        <a:p>
          <a:endParaRPr lang="en-US">
            <a:solidFill>
              <a:schemeClr val="tx1"/>
            </a:solidFill>
          </a:endParaRPr>
        </a:p>
      </dgm:t>
    </dgm:pt>
    <dgm:pt modelId="{5055460A-26D7-4D26-B8E8-7059236CEC73}" type="sibTrans" cxnId="{EEF015D7-4429-4D7B-B3FF-6F4687F4FBF5}">
      <dgm:prSet/>
      <dgm:spPr/>
      <dgm:t>
        <a:bodyPr/>
        <a:lstStyle/>
        <a:p>
          <a:endParaRPr lang="en-US">
            <a:solidFill>
              <a:schemeClr val="tx1"/>
            </a:solidFill>
          </a:endParaRPr>
        </a:p>
      </dgm:t>
    </dgm:pt>
    <dgm:pt modelId="{28EC3A1B-08C6-49B6-BC59-7E8EA06ADE84}">
      <dgm:prSet/>
      <dgm:spPr/>
      <dgm:t>
        <a:bodyPr/>
        <a:lstStyle/>
        <a:p>
          <a:pPr rtl="0"/>
          <a:r>
            <a:rPr lang="en-US" dirty="0" smtClean="0">
              <a:solidFill>
                <a:schemeClr val="tx1"/>
              </a:solidFill>
            </a:rPr>
            <a:t>Product sales force structure </a:t>
          </a:r>
          <a:endParaRPr lang="en-US" dirty="0">
            <a:solidFill>
              <a:schemeClr val="tx1"/>
            </a:solidFill>
          </a:endParaRPr>
        </a:p>
      </dgm:t>
    </dgm:pt>
    <dgm:pt modelId="{12C90761-DEFA-42B1-9607-40A2BDDEE63D}" type="parTrans" cxnId="{C5FCA15F-903C-4B18-BB1C-07EAB2E38875}">
      <dgm:prSet/>
      <dgm:spPr/>
      <dgm:t>
        <a:bodyPr/>
        <a:lstStyle/>
        <a:p>
          <a:endParaRPr lang="en-US">
            <a:solidFill>
              <a:schemeClr val="tx1"/>
            </a:solidFill>
          </a:endParaRPr>
        </a:p>
      </dgm:t>
    </dgm:pt>
    <dgm:pt modelId="{D03A0185-CDB2-4E1C-9F86-76AF122BD84E}" type="sibTrans" cxnId="{C5FCA15F-903C-4B18-BB1C-07EAB2E38875}">
      <dgm:prSet/>
      <dgm:spPr/>
      <dgm:t>
        <a:bodyPr/>
        <a:lstStyle/>
        <a:p>
          <a:endParaRPr lang="en-US">
            <a:solidFill>
              <a:schemeClr val="tx1"/>
            </a:solidFill>
          </a:endParaRPr>
        </a:p>
      </dgm:t>
    </dgm:pt>
    <dgm:pt modelId="{AB2183D5-EAA4-41D9-971C-A30CA4B1003C}">
      <dgm:prSet/>
      <dgm:spPr/>
      <dgm:t>
        <a:bodyPr/>
        <a:lstStyle/>
        <a:p>
          <a:pPr rtl="0"/>
          <a:r>
            <a:rPr lang="en-US" dirty="0" smtClean="0">
              <a:solidFill>
                <a:schemeClr val="tx1"/>
              </a:solidFill>
            </a:rPr>
            <a:t>Customer sales force structure</a:t>
          </a:r>
          <a:endParaRPr lang="en-US" dirty="0">
            <a:solidFill>
              <a:schemeClr val="tx1"/>
            </a:solidFill>
          </a:endParaRPr>
        </a:p>
      </dgm:t>
    </dgm:pt>
    <dgm:pt modelId="{2A35CAC0-491A-4180-82FE-A720BF35C11C}" type="parTrans" cxnId="{76B02569-A0F9-48B8-BDAC-E384EBADB386}">
      <dgm:prSet/>
      <dgm:spPr/>
      <dgm:t>
        <a:bodyPr/>
        <a:lstStyle/>
        <a:p>
          <a:endParaRPr lang="en-US">
            <a:solidFill>
              <a:schemeClr val="tx1"/>
            </a:solidFill>
          </a:endParaRPr>
        </a:p>
      </dgm:t>
    </dgm:pt>
    <dgm:pt modelId="{93EEAA73-7455-47BF-BF7C-4C0A4001FE0A}" type="sibTrans" cxnId="{76B02569-A0F9-48B8-BDAC-E384EBADB386}">
      <dgm:prSet/>
      <dgm:spPr/>
      <dgm:t>
        <a:bodyPr/>
        <a:lstStyle/>
        <a:p>
          <a:endParaRPr lang="en-US">
            <a:solidFill>
              <a:schemeClr val="tx1"/>
            </a:solidFill>
          </a:endParaRPr>
        </a:p>
      </dgm:t>
    </dgm:pt>
    <dgm:pt modelId="{94E60BC1-40AB-4E27-82AA-6C04266B60B3}">
      <dgm:prSet/>
      <dgm:spPr/>
      <dgm:t>
        <a:bodyPr/>
        <a:lstStyle/>
        <a:p>
          <a:pPr rtl="0"/>
          <a:r>
            <a:rPr lang="en-US" dirty="0" smtClean="0">
              <a:solidFill>
                <a:schemeClr val="tx1"/>
              </a:solidFill>
            </a:rPr>
            <a:t>Complex sales force structure </a:t>
          </a:r>
          <a:endParaRPr lang="en-US" dirty="0">
            <a:solidFill>
              <a:schemeClr val="tx1"/>
            </a:solidFill>
          </a:endParaRPr>
        </a:p>
      </dgm:t>
    </dgm:pt>
    <dgm:pt modelId="{D1368A3D-A754-44FA-AA7B-02426B1890C1}" type="parTrans" cxnId="{86F09477-DB04-4AA9-8069-83C0079BD508}">
      <dgm:prSet/>
      <dgm:spPr/>
      <dgm:t>
        <a:bodyPr/>
        <a:lstStyle/>
        <a:p>
          <a:endParaRPr lang="en-US">
            <a:solidFill>
              <a:schemeClr val="tx1"/>
            </a:solidFill>
          </a:endParaRPr>
        </a:p>
      </dgm:t>
    </dgm:pt>
    <dgm:pt modelId="{06001361-F261-48DF-81FA-6E01E0EC6C21}" type="sibTrans" cxnId="{86F09477-DB04-4AA9-8069-83C0079BD508}">
      <dgm:prSet/>
      <dgm:spPr/>
      <dgm:t>
        <a:bodyPr/>
        <a:lstStyle/>
        <a:p>
          <a:endParaRPr lang="en-US">
            <a:solidFill>
              <a:schemeClr val="tx1"/>
            </a:solidFill>
          </a:endParaRPr>
        </a:p>
      </dgm:t>
    </dgm:pt>
    <dgm:pt modelId="{2DB284C1-8A71-454A-B578-108C24D04993}" type="pres">
      <dgm:prSet presAssocID="{94533799-6936-4EB2-8AB2-23C908685E67}" presName="linear" presStyleCnt="0">
        <dgm:presLayoutVars>
          <dgm:animLvl val="lvl"/>
          <dgm:resizeHandles val="exact"/>
        </dgm:presLayoutVars>
      </dgm:prSet>
      <dgm:spPr/>
      <dgm:t>
        <a:bodyPr/>
        <a:lstStyle/>
        <a:p>
          <a:endParaRPr lang="en-US"/>
        </a:p>
      </dgm:t>
    </dgm:pt>
    <dgm:pt modelId="{85DBE6AC-7100-4A5A-A247-CA7E98CA4195}" type="pres">
      <dgm:prSet presAssocID="{64CCE054-D66B-4CAE-90EA-836F16288820}" presName="parentText" presStyleLbl="node1" presStyleIdx="0" presStyleCnt="4">
        <dgm:presLayoutVars>
          <dgm:chMax val="0"/>
          <dgm:bulletEnabled val="1"/>
        </dgm:presLayoutVars>
      </dgm:prSet>
      <dgm:spPr/>
      <dgm:t>
        <a:bodyPr/>
        <a:lstStyle/>
        <a:p>
          <a:endParaRPr lang="en-US"/>
        </a:p>
      </dgm:t>
    </dgm:pt>
    <dgm:pt modelId="{51544902-73E5-4DED-8D96-F6CECF752AC4}" type="pres">
      <dgm:prSet presAssocID="{5055460A-26D7-4D26-B8E8-7059236CEC73}" presName="spacer" presStyleCnt="0"/>
      <dgm:spPr/>
      <dgm:t>
        <a:bodyPr/>
        <a:lstStyle/>
        <a:p>
          <a:endParaRPr lang="en-US"/>
        </a:p>
      </dgm:t>
    </dgm:pt>
    <dgm:pt modelId="{6513571D-AC74-479E-AF8E-93368A5F5441}" type="pres">
      <dgm:prSet presAssocID="{28EC3A1B-08C6-49B6-BC59-7E8EA06ADE84}" presName="parentText" presStyleLbl="node1" presStyleIdx="1" presStyleCnt="4">
        <dgm:presLayoutVars>
          <dgm:chMax val="0"/>
          <dgm:bulletEnabled val="1"/>
        </dgm:presLayoutVars>
      </dgm:prSet>
      <dgm:spPr/>
      <dgm:t>
        <a:bodyPr/>
        <a:lstStyle/>
        <a:p>
          <a:endParaRPr lang="en-US"/>
        </a:p>
      </dgm:t>
    </dgm:pt>
    <dgm:pt modelId="{865ACE75-B4D5-4B93-8840-B69A7A6A1A9D}" type="pres">
      <dgm:prSet presAssocID="{D03A0185-CDB2-4E1C-9F86-76AF122BD84E}" presName="spacer" presStyleCnt="0"/>
      <dgm:spPr/>
      <dgm:t>
        <a:bodyPr/>
        <a:lstStyle/>
        <a:p>
          <a:endParaRPr lang="en-US"/>
        </a:p>
      </dgm:t>
    </dgm:pt>
    <dgm:pt modelId="{75C7199E-D957-4BAD-9C1B-13497E30AF50}" type="pres">
      <dgm:prSet presAssocID="{AB2183D5-EAA4-41D9-971C-A30CA4B1003C}" presName="parentText" presStyleLbl="node1" presStyleIdx="2" presStyleCnt="4">
        <dgm:presLayoutVars>
          <dgm:chMax val="0"/>
          <dgm:bulletEnabled val="1"/>
        </dgm:presLayoutVars>
      </dgm:prSet>
      <dgm:spPr/>
      <dgm:t>
        <a:bodyPr/>
        <a:lstStyle/>
        <a:p>
          <a:endParaRPr lang="en-US"/>
        </a:p>
      </dgm:t>
    </dgm:pt>
    <dgm:pt modelId="{FD1D6BDC-0FA1-4988-B15A-32C63CACC463}" type="pres">
      <dgm:prSet presAssocID="{93EEAA73-7455-47BF-BF7C-4C0A4001FE0A}" presName="spacer" presStyleCnt="0"/>
      <dgm:spPr/>
      <dgm:t>
        <a:bodyPr/>
        <a:lstStyle/>
        <a:p>
          <a:endParaRPr lang="en-US"/>
        </a:p>
      </dgm:t>
    </dgm:pt>
    <dgm:pt modelId="{7D2C2C58-79C4-4472-9BC5-F67A8B23428E}" type="pres">
      <dgm:prSet presAssocID="{94E60BC1-40AB-4E27-82AA-6C04266B60B3}" presName="parentText" presStyleLbl="node1" presStyleIdx="3" presStyleCnt="4">
        <dgm:presLayoutVars>
          <dgm:chMax val="0"/>
          <dgm:bulletEnabled val="1"/>
        </dgm:presLayoutVars>
      </dgm:prSet>
      <dgm:spPr/>
      <dgm:t>
        <a:bodyPr/>
        <a:lstStyle/>
        <a:p>
          <a:endParaRPr lang="en-US"/>
        </a:p>
      </dgm:t>
    </dgm:pt>
  </dgm:ptLst>
  <dgm:cxnLst>
    <dgm:cxn modelId="{C5FCA15F-903C-4B18-BB1C-07EAB2E38875}" srcId="{94533799-6936-4EB2-8AB2-23C908685E67}" destId="{28EC3A1B-08C6-49B6-BC59-7E8EA06ADE84}" srcOrd="1" destOrd="0" parTransId="{12C90761-DEFA-42B1-9607-40A2BDDEE63D}" sibTransId="{D03A0185-CDB2-4E1C-9F86-76AF122BD84E}"/>
    <dgm:cxn modelId="{19CE45D4-2CF1-4463-9819-A3AA644072AA}" type="presOf" srcId="{94E60BC1-40AB-4E27-82AA-6C04266B60B3}" destId="{7D2C2C58-79C4-4472-9BC5-F67A8B23428E}" srcOrd="0" destOrd="0" presId="urn:microsoft.com/office/officeart/2005/8/layout/vList2"/>
    <dgm:cxn modelId="{ADF17931-F596-44FC-B55A-4337FF61658C}" type="presOf" srcId="{64CCE054-D66B-4CAE-90EA-836F16288820}" destId="{85DBE6AC-7100-4A5A-A247-CA7E98CA4195}" srcOrd="0" destOrd="0" presId="urn:microsoft.com/office/officeart/2005/8/layout/vList2"/>
    <dgm:cxn modelId="{EEF015D7-4429-4D7B-B3FF-6F4687F4FBF5}" srcId="{94533799-6936-4EB2-8AB2-23C908685E67}" destId="{64CCE054-D66B-4CAE-90EA-836F16288820}" srcOrd="0" destOrd="0" parTransId="{FDA698CD-C3E5-4D25-A9D3-48F44A953E02}" sibTransId="{5055460A-26D7-4D26-B8E8-7059236CEC73}"/>
    <dgm:cxn modelId="{020E0A68-527F-4508-86B9-59382E9E67B0}" type="presOf" srcId="{94533799-6936-4EB2-8AB2-23C908685E67}" destId="{2DB284C1-8A71-454A-B578-108C24D04993}" srcOrd="0" destOrd="0" presId="urn:microsoft.com/office/officeart/2005/8/layout/vList2"/>
    <dgm:cxn modelId="{86F09477-DB04-4AA9-8069-83C0079BD508}" srcId="{94533799-6936-4EB2-8AB2-23C908685E67}" destId="{94E60BC1-40AB-4E27-82AA-6C04266B60B3}" srcOrd="3" destOrd="0" parTransId="{D1368A3D-A754-44FA-AA7B-02426B1890C1}" sibTransId="{06001361-F261-48DF-81FA-6E01E0EC6C21}"/>
    <dgm:cxn modelId="{AC0B1DC8-CD88-424D-A695-ABCBB5640CFC}" type="presOf" srcId="{28EC3A1B-08C6-49B6-BC59-7E8EA06ADE84}" destId="{6513571D-AC74-479E-AF8E-93368A5F5441}" srcOrd="0" destOrd="0" presId="urn:microsoft.com/office/officeart/2005/8/layout/vList2"/>
    <dgm:cxn modelId="{76B02569-A0F9-48B8-BDAC-E384EBADB386}" srcId="{94533799-6936-4EB2-8AB2-23C908685E67}" destId="{AB2183D5-EAA4-41D9-971C-A30CA4B1003C}" srcOrd="2" destOrd="0" parTransId="{2A35CAC0-491A-4180-82FE-A720BF35C11C}" sibTransId="{93EEAA73-7455-47BF-BF7C-4C0A4001FE0A}"/>
    <dgm:cxn modelId="{D82B3E93-C029-43B4-A6F3-AC104909621E}" type="presOf" srcId="{AB2183D5-EAA4-41D9-971C-A30CA4B1003C}" destId="{75C7199E-D957-4BAD-9C1B-13497E30AF50}" srcOrd="0" destOrd="0" presId="urn:microsoft.com/office/officeart/2005/8/layout/vList2"/>
    <dgm:cxn modelId="{DE0642A6-CBE9-4D78-AAE2-B723EDD20092}" type="presParOf" srcId="{2DB284C1-8A71-454A-B578-108C24D04993}" destId="{85DBE6AC-7100-4A5A-A247-CA7E98CA4195}" srcOrd="0" destOrd="0" presId="urn:microsoft.com/office/officeart/2005/8/layout/vList2"/>
    <dgm:cxn modelId="{F5980722-5BD8-45B0-AA1F-6DB983401A38}" type="presParOf" srcId="{2DB284C1-8A71-454A-B578-108C24D04993}" destId="{51544902-73E5-4DED-8D96-F6CECF752AC4}" srcOrd="1" destOrd="0" presId="urn:microsoft.com/office/officeart/2005/8/layout/vList2"/>
    <dgm:cxn modelId="{7C6FED1A-A619-402B-93B7-55E27666FB30}" type="presParOf" srcId="{2DB284C1-8A71-454A-B578-108C24D04993}" destId="{6513571D-AC74-479E-AF8E-93368A5F5441}" srcOrd="2" destOrd="0" presId="urn:microsoft.com/office/officeart/2005/8/layout/vList2"/>
    <dgm:cxn modelId="{952B017F-03C9-456D-AE04-4FEAF4604061}" type="presParOf" srcId="{2DB284C1-8A71-454A-B578-108C24D04993}" destId="{865ACE75-B4D5-4B93-8840-B69A7A6A1A9D}" srcOrd="3" destOrd="0" presId="urn:microsoft.com/office/officeart/2005/8/layout/vList2"/>
    <dgm:cxn modelId="{5E946B28-E7FC-4F33-B7C0-175A26F28E05}" type="presParOf" srcId="{2DB284C1-8A71-454A-B578-108C24D04993}" destId="{75C7199E-D957-4BAD-9C1B-13497E30AF50}" srcOrd="4" destOrd="0" presId="urn:microsoft.com/office/officeart/2005/8/layout/vList2"/>
    <dgm:cxn modelId="{52B4D08D-AF93-4143-BE5E-0C525ACE183B}" type="presParOf" srcId="{2DB284C1-8A71-454A-B578-108C24D04993}" destId="{FD1D6BDC-0FA1-4988-B15A-32C63CACC463}" srcOrd="5" destOrd="0" presId="urn:microsoft.com/office/officeart/2005/8/layout/vList2"/>
    <dgm:cxn modelId="{E8D97CC2-B9F1-4F4B-8F5F-087161A7FE56}" type="presParOf" srcId="{2DB284C1-8A71-454A-B578-108C24D04993}" destId="{7D2C2C58-79C4-4472-9BC5-F67A8B23428E}"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DDEB60F2-0D9F-4A63-A58C-89B76CE20D3E}" type="doc">
      <dgm:prSet loTypeId="urn:microsoft.com/office/officeart/2005/8/layout/default#8" loCatId="list" qsTypeId="urn:microsoft.com/office/officeart/2005/8/quickstyle/simple1" qsCatId="simple" csTypeId="urn:microsoft.com/office/officeart/2005/8/colors/colorful4" csCatId="colorful"/>
      <dgm:spPr/>
      <dgm:t>
        <a:bodyPr/>
        <a:lstStyle/>
        <a:p>
          <a:endParaRPr lang="en-US"/>
        </a:p>
      </dgm:t>
    </dgm:pt>
    <dgm:pt modelId="{8D4057A9-A621-433A-9A56-5A9233B4EB61}">
      <dgm:prSet/>
      <dgm:spPr/>
      <dgm:t>
        <a:bodyPr/>
        <a:lstStyle/>
        <a:p>
          <a:pPr rtl="0"/>
          <a:r>
            <a:rPr lang="en-US" dirty="0" smtClean="0">
              <a:solidFill>
                <a:schemeClr val="tx1"/>
              </a:solidFill>
            </a:rPr>
            <a:t>Fixed amounts</a:t>
          </a:r>
          <a:endParaRPr lang="en-US" dirty="0">
            <a:solidFill>
              <a:schemeClr val="tx1"/>
            </a:solidFill>
          </a:endParaRPr>
        </a:p>
      </dgm:t>
    </dgm:pt>
    <dgm:pt modelId="{A75617E2-898B-45B4-9759-F34FED6A89A2}" type="parTrans" cxnId="{176D331F-4F23-4D44-8E68-3E35E3475DB9}">
      <dgm:prSet/>
      <dgm:spPr/>
      <dgm:t>
        <a:bodyPr/>
        <a:lstStyle/>
        <a:p>
          <a:endParaRPr lang="en-US">
            <a:solidFill>
              <a:schemeClr val="tx1"/>
            </a:solidFill>
          </a:endParaRPr>
        </a:p>
      </dgm:t>
    </dgm:pt>
    <dgm:pt modelId="{8BC358FB-4A35-43BA-B753-DE81CB2ADF3A}" type="sibTrans" cxnId="{176D331F-4F23-4D44-8E68-3E35E3475DB9}">
      <dgm:prSet/>
      <dgm:spPr/>
      <dgm:t>
        <a:bodyPr/>
        <a:lstStyle/>
        <a:p>
          <a:endParaRPr lang="en-US">
            <a:solidFill>
              <a:schemeClr val="tx1"/>
            </a:solidFill>
          </a:endParaRPr>
        </a:p>
      </dgm:t>
    </dgm:pt>
    <dgm:pt modelId="{BE97D5D3-E3C5-4710-AFD0-B12CE5ACF939}">
      <dgm:prSet/>
      <dgm:spPr/>
      <dgm:t>
        <a:bodyPr/>
        <a:lstStyle/>
        <a:p>
          <a:pPr rtl="0"/>
          <a:r>
            <a:rPr lang="en-US" dirty="0" smtClean="0">
              <a:solidFill>
                <a:schemeClr val="tx1"/>
              </a:solidFill>
            </a:rPr>
            <a:t>Variable amounts</a:t>
          </a:r>
          <a:endParaRPr lang="en-US" dirty="0">
            <a:solidFill>
              <a:schemeClr val="tx1"/>
            </a:solidFill>
          </a:endParaRPr>
        </a:p>
      </dgm:t>
    </dgm:pt>
    <dgm:pt modelId="{3EF837EC-1935-4D5E-90EA-BF0E4D2B6A23}" type="parTrans" cxnId="{7F5338FB-FC78-4DFB-BD30-E537FAB3A1FB}">
      <dgm:prSet/>
      <dgm:spPr/>
      <dgm:t>
        <a:bodyPr/>
        <a:lstStyle/>
        <a:p>
          <a:endParaRPr lang="en-US">
            <a:solidFill>
              <a:schemeClr val="tx1"/>
            </a:solidFill>
          </a:endParaRPr>
        </a:p>
      </dgm:t>
    </dgm:pt>
    <dgm:pt modelId="{A07F5A0B-9695-4D14-9897-4FBDACD9F486}" type="sibTrans" cxnId="{7F5338FB-FC78-4DFB-BD30-E537FAB3A1FB}">
      <dgm:prSet/>
      <dgm:spPr/>
      <dgm:t>
        <a:bodyPr/>
        <a:lstStyle/>
        <a:p>
          <a:endParaRPr lang="en-US">
            <a:solidFill>
              <a:schemeClr val="tx1"/>
            </a:solidFill>
          </a:endParaRPr>
        </a:p>
      </dgm:t>
    </dgm:pt>
    <dgm:pt modelId="{817A7492-AC30-4C84-9B2E-1F8C2B9CA4C5}">
      <dgm:prSet/>
      <dgm:spPr/>
      <dgm:t>
        <a:bodyPr/>
        <a:lstStyle/>
        <a:p>
          <a:pPr rtl="0"/>
          <a:r>
            <a:rPr lang="en-US" dirty="0" smtClean="0">
              <a:solidFill>
                <a:schemeClr val="tx1"/>
              </a:solidFill>
            </a:rPr>
            <a:t>Expenses</a:t>
          </a:r>
          <a:endParaRPr lang="en-US" dirty="0">
            <a:solidFill>
              <a:schemeClr val="tx1"/>
            </a:solidFill>
          </a:endParaRPr>
        </a:p>
      </dgm:t>
    </dgm:pt>
    <dgm:pt modelId="{1333C25A-1329-483E-AF76-7DF646D02CBB}" type="parTrans" cxnId="{E718D51F-B96B-4444-8815-795D9EE46897}">
      <dgm:prSet/>
      <dgm:spPr/>
      <dgm:t>
        <a:bodyPr/>
        <a:lstStyle/>
        <a:p>
          <a:endParaRPr lang="en-US">
            <a:solidFill>
              <a:schemeClr val="tx1"/>
            </a:solidFill>
          </a:endParaRPr>
        </a:p>
      </dgm:t>
    </dgm:pt>
    <dgm:pt modelId="{D7960CB6-BF9C-490F-A268-59852AE25EA9}" type="sibTrans" cxnId="{E718D51F-B96B-4444-8815-795D9EE46897}">
      <dgm:prSet/>
      <dgm:spPr/>
      <dgm:t>
        <a:bodyPr/>
        <a:lstStyle/>
        <a:p>
          <a:endParaRPr lang="en-US">
            <a:solidFill>
              <a:schemeClr val="tx1"/>
            </a:solidFill>
          </a:endParaRPr>
        </a:p>
      </dgm:t>
    </dgm:pt>
    <dgm:pt modelId="{78D31A32-CB96-4A37-B8A4-A13AD78CA2B8}">
      <dgm:prSet/>
      <dgm:spPr/>
      <dgm:t>
        <a:bodyPr/>
        <a:lstStyle/>
        <a:p>
          <a:pPr rtl="0"/>
          <a:r>
            <a:rPr lang="en-US" dirty="0" smtClean="0">
              <a:solidFill>
                <a:schemeClr val="tx1"/>
              </a:solidFill>
            </a:rPr>
            <a:t>Fringe benefits</a:t>
          </a:r>
          <a:endParaRPr lang="en-US" dirty="0">
            <a:solidFill>
              <a:schemeClr val="tx1"/>
            </a:solidFill>
          </a:endParaRPr>
        </a:p>
      </dgm:t>
    </dgm:pt>
    <dgm:pt modelId="{EA85A213-0F7C-4E1D-BB83-A856B3BA79A0}" type="parTrans" cxnId="{B645A3C4-1318-4572-B7CB-615F339518F3}">
      <dgm:prSet/>
      <dgm:spPr/>
      <dgm:t>
        <a:bodyPr/>
        <a:lstStyle/>
        <a:p>
          <a:endParaRPr lang="en-US">
            <a:solidFill>
              <a:schemeClr val="tx1"/>
            </a:solidFill>
          </a:endParaRPr>
        </a:p>
      </dgm:t>
    </dgm:pt>
    <dgm:pt modelId="{AF09244C-CDCD-4A83-A028-9B16BA127D81}" type="sibTrans" cxnId="{B645A3C4-1318-4572-B7CB-615F339518F3}">
      <dgm:prSet/>
      <dgm:spPr/>
      <dgm:t>
        <a:bodyPr/>
        <a:lstStyle/>
        <a:p>
          <a:endParaRPr lang="en-US">
            <a:solidFill>
              <a:schemeClr val="tx1"/>
            </a:solidFill>
          </a:endParaRPr>
        </a:p>
      </dgm:t>
    </dgm:pt>
    <dgm:pt modelId="{1E5B5BC8-3D61-49FB-B5EE-282B46D25FC0}" type="pres">
      <dgm:prSet presAssocID="{DDEB60F2-0D9F-4A63-A58C-89B76CE20D3E}" presName="diagram" presStyleCnt="0">
        <dgm:presLayoutVars>
          <dgm:dir/>
          <dgm:resizeHandles val="exact"/>
        </dgm:presLayoutVars>
      </dgm:prSet>
      <dgm:spPr/>
      <dgm:t>
        <a:bodyPr/>
        <a:lstStyle/>
        <a:p>
          <a:endParaRPr lang="en-US"/>
        </a:p>
      </dgm:t>
    </dgm:pt>
    <dgm:pt modelId="{E7C3D276-F6AD-453C-855D-36E2CC7B26CD}" type="pres">
      <dgm:prSet presAssocID="{8D4057A9-A621-433A-9A56-5A9233B4EB61}" presName="node" presStyleLbl="node1" presStyleIdx="0" presStyleCnt="4">
        <dgm:presLayoutVars>
          <dgm:bulletEnabled val="1"/>
        </dgm:presLayoutVars>
      </dgm:prSet>
      <dgm:spPr/>
      <dgm:t>
        <a:bodyPr/>
        <a:lstStyle/>
        <a:p>
          <a:endParaRPr lang="en-US"/>
        </a:p>
      </dgm:t>
    </dgm:pt>
    <dgm:pt modelId="{2D4788B5-EF45-4419-9886-A3A763C056EA}" type="pres">
      <dgm:prSet presAssocID="{8BC358FB-4A35-43BA-B753-DE81CB2ADF3A}" presName="sibTrans" presStyleCnt="0"/>
      <dgm:spPr/>
      <dgm:t>
        <a:bodyPr/>
        <a:lstStyle/>
        <a:p>
          <a:endParaRPr lang="en-US"/>
        </a:p>
      </dgm:t>
    </dgm:pt>
    <dgm:pt modelId="{43225379-83C3-41CF-8344-9030B9FBCC4E}" type="pres">
      <dgm:prSet presAssocID="{BE97D5D3-E3C5-4710-AFD0-B12CE5ACF939}" presName="node" presStyleLbl="node1" presStyleIdx="1" presStyleCnt="4">
        <dgm:presLayoutVars>
          <dgm:bulletEnabled val="1"/>
        </dgm:presLayoutVars>
      </dgm:prSet>
      <dgm:spPr/>
      <dgm:t>
        <a:bodyPr/>
        <a:lstStyle/>
        <a:p>
          <a:endParaRPr lang="en-US"/>
        </a:p>
      </dgm:t>
    </dgm:pt>
    <dgm:pt modelId="{1268644D-F6F9-44FA-8AA1-C8AB442321BE}" type="pres">
      <dgm:prSet presAssocID="{A07F5A0B-9695-4D14-9897-4FBDACD9F486}" presName="sibTrans" presStyleCnt="0"/>
      <dgm:spPr/>
      <dgm:t>
        <a:bodyPr/>
        <a:lstStyle/>
        <a:p>
          <a:endParaRPr lang="en-US"/>
        </a:p>
      </dgm:t>
    </dgm:pt>
    <dgm:pt modelId="{0966F43E-0838-459B-B545-5522FB022AF9}" type="pres">
      <dgm:prSet presAssocID="{817A7492-AC30-4C84-9B2E-1F8C2B9CA4C5}" presName="node" presStyleLbl="node1" presStyleIdx="2" presStyleCnt="4">
        <dgm:presLayoutVars>
          <dgm:bulletEnabled val="1"/>
        </dgm:presLayoutVars>
      </dgm:prSet>
      <dgm:spPr/>
      <dgm:t>
        <a:bodyPr/>
        <a:lstStyle/>
        <a:p>
          <a:endParaRPr lang="en-US"/>
        </a:p>
      </dgm:t>
    </dgm:pt>
    <dgm:pt modelId="{4FEDE558-B6F2-43AA-B9E3-2613B181D9F0}" type="pres">
      <dgm:prSet presAssocID="{D7960CB6-BF9C-490F-A268-59852AE25EA9}" presName="sibTrans" presStyleCnt="0"/>
      <dgm:spPr/>
      <dgm:t>
        <a:bodyPr/>
        <a:lstStyle/>
        <a:p>
          <a:endParaRPr lang="en-US"/>
        </a:p>
      </dgm:t>
    </dgm:pt>
    <dgm:pt modelId="{DA09EEB9-81F6-468F-A2F6-FF299DF2DB49}" type="pres">
      <dgm:prSet presAssocID="{78D31A32-CB96-4A37-B8A4-A13AD78CA2B8}" presName="node" presStyleLbl="node1" presStyleIdx="3" presStyleCnt="4">
        <dgm:presLayoutVars>
          <dgm:bulletEnabled val="1"/>
        </dgm:presLayoutVars>
      </dgm:prSet>
      <dgm:spPr/>
      <dgm:t>
        <a:bodyPr/>
        <a:lstStyle/>
        <a:p>
          <a:endParaRPr lang="en-US"/>
        </a:p>
      </dgm:t>
    </dgm:pt>
  </dgm:ptLst>
  <dgm:cxnLst>
    <dgm:cxn modelId="{4E01E7D1-C82A-45B0-AC24-1D03449CB7CF}" type="presOf" srcId="{817A7492-AC30-4C84-9B2E-1F8C2B9CA4C5}" destId="{0966F43E-0838-459B-B545-5522FB022AF9}" srcOrd="0" destOrd="0" presId="urn:microsoft.com/office/officeart/2005/8/layout/default#8"/>
    <dgm:cxn modelId="{93FA9805-A488-4D0C-B2B1-D859917E7F9C}" type="presOf" srcId="{8D4057A9-A621-433A-9A56-5A9233B4EB61}" destId="{E7C3D276-F6AD-453C-855D-36E2CC7B26CD}" srcOrd="0" destOrd="0" presId="urn:microsoft.com/office/officeart/2005/8/layout/default#8"/>
    <dgm:cxn modelId="{B645A3C4-1318-4572-B7CB-615F339518F3}" srcId="{DDEB60F2-0D9F-4A63-A58C-89B76CE20D3E}" destId="{78D31A32-CB96-4A37-B8A4-A13AD78CA2B8}" srcOrd="3" destOrd="0" parTransId="{EA85A213-0F7C-4E1D-BB83-A856B3BA79A0}" sibTransId="{AF09244C-CDCD-4A83-A028-9B16BA127D81}"/>
    <dgm:cxn modelId="{176D331F-4F23-4D44-8E68-3E35E3475DB9}" srcId="{DDEB60F2-0D9F-4A63-A58C-89B76CE20D3E}" destId="{8D4057A9-A621-433A-9A56-5A9233B4EB61}" srcOrd="0" destOrd="0" parTransId="{A75617E2-898B-45B4-9759-F34FED6A89A2}" sibTransId="{8BC358FB-4A35-43BA-B753-DE81CB2ADF3A}"/>
    <dgm:cxn modelId="{DA221DF5-A432-4E48-B348-F1AD27A4D932}" type="presOf" srcId="{BE97D5D3-E3C5-4710-AFD0-B12CE5ACF939}" destId="{43225379-83C3-41CF-8344-9030B9FBCC4E}" srcOrd="0" destOrd="0" presId="urn:microsoft.com/office/officeart/2005/8/layout/default#8"/>
    <dgm:cxn modelId="{E718D51F-B96B-4444-8815-795D9EE46897}" srcId="{DDEB60F2-0D9F-4A63-A58C-89B76CE20D3E}" destId="{817A7492-AC30-4C84-9B2E-1F8C2B9CA4C5}" srcOrd="2" destOrd="0" parTransId="{1333C25A-1329-483E-AF76-7DF646D02CBB}" sibTransId="{D7960CB6-BF9C-490F-A268-59852AE25EA9}"/>
    <dgm:cxn modelId="{211D21C0-12A4-45F1-894F-E4FAAD9D2491}" type="presOf" srcId="{78D31A32-CB96-4A37-B8A4-A13AD78CA2B8}" destId="{DA09EEB9-81F6-468F-A2F6-FF299DF2DB49}" srcOrd="0" destOrd="0" presId="urn:microsoft.com/office/officeart/2005/8/layout/default#8"/>
    <dgm:cxn modelId="{7F5338FB-FC78-4DFB-BD30-E537FAB3A1FB}" srcId="{DDEB60F2-0D9F-4A63-A58C-89B76CE20D3E}" destId="{BE97D5D3-E3C5-4710-AFD0-B12CE5ACF939}" srcOrd="1" destOrd="0" parTransId="{3EF837EC-1935-4D5E-90EA-BF0E4D2B6A23}" sibTransId="{A07F5A0B-9695-4D14-9897-4FBDACD9F486}"/>
    <dgm:cxn modelId="{00DB77F6-19DD-43EE-8125-A5D8A7FE2EF3}" type="presOf" srcId="{DDEB60F2-0D9F-4A63-A58C-89B76CE20D3E}" destId="{1E5B5BC8-3D61-49FB-B5EE-282B46D25FC0}" srcOrd="0" destOrd="0" presId="urn:microsoft.com/office/officeart/2005/8/layout/default#8"/>
    <dgm:cxn modelId="{752BA325-742B-4691-B69D-2993B11106F0}" type="presParOf" srcId="{1E5B5BC8-3D61-49FB-B5EE-282B46D25FC0}" destId="{E7C3D276-F6AD-453C-855D-36E2CC7B26CD}" srcOrd="0" destOrd="0" presId="urn:microsoft.com/office/officeart/2005/8/layout/default#8"/>
    <dgm:cxn modelId="{2EB55FE3-5B6E-4C6D-87A3-805F11EDD486}" type="presParOf" srcId="{1E5B5BC8-3D61-49FB-B5EE-282B46D25FC0}" destId="{2D4788B5-EF45-4419-9886-A3A763C056EA}" srcOrd="1" destOrd="0" presId="urn:microsoft.com/office/officeart/2005/8/layout/default#8"/>
    <dgm:cxn modelId="{E74FDE1A-1D70-4632-AA4F-52234A2D34A1}" type="presParOf" srcId="{1E5B5BC8-3D61-49FB-B5EE-282B46D25FC0}" destId="{43225379-83C3-41CF-8344-9030B9FBCC4E}" srcOrd="2" destOrd="0" presId="urn:microsoft.com/office/officeart/2005/8/layout/default#8"/>
    <dgm:cxn modelId="{896E6314-A153-430F-83BE-5A75B480E425}" type="presParOf" srcId="{1E5B5BC8-3D61-49FB-B5EE-282B46D25FC0}" destId="{1268644D-F6F9-44FA-8AA1-C8AB442321BE}" srcOrd="3" destOrd="0" presId="urn:microsoft.com/office/officeart/2005/8/layout/default#8"/>
    <dgm:cxn modelId="{73BA007B-B786-4ECC-9DD6-6088C22FB0CA}" type="presParOf" srcId="{1E5B5BC8-3D61-49FB-B5EE-282B46D25FC0}" destId="{0966F43E-0838-459B-B545-5522FB022AF9}" srcOrd="4" destOrd="0" presId="urn:microsoft.com/office/officeart/2005/8/layout/default#8"/>
    <dgm:cxn modelId="{6763D07C-ADC9-4D84-BF7F-2EB539FF2C19}" type="presParOf" srcId="{1E5B5BC8-3D61-49FB-B5EE-282B46D25FC0}" destId="{4FEDE558-B6F2-43AA-B9E3-2613B181D9F0}" srcOrd="5" destOrd="0" presId="urn:microsoft.com/office/officeart/2005/8/layout/default#8"/>
    <dgm:cxn modelId="{4B46C409-E241-4FA8-AF32-6E86B6D62299}" type="presParOf" srcId="{1E5B5BC8-3D61-49FB-B5EE-282B46D25FC0}" destId="{DA09EEB9-81F6-468F-A2F6-FF299DF2DB49}" srcOrd="6" destOrd="0" presId="urn:microsoft.com/office/officeart/2005/8/layout/default#8"/>
  </dgm:cxnLst>
  <dgm:bg/>
  <dgm:whole/>
</dgm:dataModel>
</file>

<file path=ppt/diagrams/data3.xml><?xml version="1.0" encoding="utf-8"?>
<dgm:dataModel xmlns:dgm="http://schemas.openxmlformats.org/drawingml/2006/diagram" xmlns:a="http://schemas.openxmlformats.org/drawingml/2006/main">
  <dgm:ptLst>
    <dgm:pt modelId="{8231F7B5-48C7-4120-B4E6-13896BA95022}" type="doc">
      <dgm:prSet loTypeId="urn:microsoft.com/office/officeart/2005/8/layout/default#9" loCatId="list" qsTypeId="urn:microsoft.com/office/officeart/2005/8/quickstyle/simple1" qsCatId="simple" csTypeId="urn:microsoft.com/office/officeart/2005/8/colors/colorful1#8" csCatId="colorful" phldr="1"/>
      <dgm:spPr/>
      <dgm:t>
        <a:bodyPr/>
        <a:lstStyle/>
        <a:p>
          <a:endParaRPr lang="en-US"/>
        </a:p>
      </dgm:t>
    </dgm:pt>
    <dgm:pt modelId="{92C58651-8795-4FD4-B645-35BF2C143227}">
      <dgm:prSet phldrT="[Text]"/>
      <dgm:spPr/>
      <dgm:t>
        <a:bodyPr/>
        <a:lstStyle/>
        <a:p>
          <a:r>
            <a:rPr lang="en-US" dirty="0" smtClean="0">
              <a:solidFill>
                <a:schemeClr val="tx1"/>
              </a:solidFill>
            </a:rPr>
            <a:t>Training</a:t>
          </a:r>
          <a:endParaRPr lang="en-US" dirty="0">
            <a:solidFill>
              <a:schemeClr val="tx1"/>
            </a:solidFill>
          </a:endParaRPr>
        </a:p>
      </dgm:t>
    </dgm:pt>
    <dgm:pt modelId="{14926EB0-BE05-4E69-9274-805017C47615}" type="parTrans" cxnId="{88B72C70-225B-4479-B06B-A3D9FBD7414D}">
      <dgm:prSet/>
      <dgm:spPr/>
      <dgm:t>
        <a:bodyPr/>
        <a:lstStyle/>
        <a:p>
          <a:endParaRPr lang="en-US">
            <a:solidFill>
              <a:schemeClr val="tx1"/>
            </a:solidFill>
          </a:endParaRPr>
        </a:p>
      </dgm:t>
    </dgm:pt>
    <dgm:pt modelId="{2C203269-FD98-4D90-8A07-049EA17705AF}" type="sibTrans" cxnId="{88B72C70-225B-4479-B06B-A3D9FBD7414D}">
      <dgm:prSet/>
      <dgm:spPr/>
      <dgm:t>
        <a:bodyPr/>
        <a:lstStyle/>
        <a:p>
          <a:endParaRPr lang="en-US">
            <a:solidFill>
              <a:schemeClr val="tx1"/>
            </a:solidFill>
          </a:endParaRPr>
        </a:p>
      </dgm:t>
    </dgm:pt>
    <dgm:pt modelId="{6727BF5F-B092-4E7D-B544-A5178B72F2A3}">
      <dgm:prSet/>
      <dgm:spPr/>
      <dgm:t>
        <a:bodyPr/>
        <a:lstStyle/>
        <a:p>
          <a:r>
            <a:rPr lang="en-US" dirty="0" smtClean="0">
              <a:solidFill>
                <a:schemeClr val="tx1"/>
              </a:solidFill>
            </a:rPr>
            <a:t>Sales meetings</a:t>
          </a:r>
        </a:p>
      </dgm:t>
    </dgm:pt>
    <dgm:pt modelId="{94C4BA21-84B9-4B46-8326-6E3473F9B905}" type="parTrans" cxnId="{A54E1DDA-A732-4F93-8473-EC7B450FEF5D}">
      <dgm:prSet/>
      <dgm:spPr/>
      <dgm:t>
        <a:bodyPr/>
        <a:lstStyle/>
        <a:p>
          <a:endParaRPr lang="en-US">
            <a:solidFill>
              <a:schemeClr val="tx1"/>
            </a:solidFill>
          </a:endParaRPr>
        </a:p>
      </dgm:t>
    </dgm:pt>
    <dgm:pt modelId="{5A7C7229-A1B0-42E2-B529-50919FE8978C}" type="sibTrans" cxnId="{A54E1DDA-A732-4F93-8473-EC7B450FEF5D}">
      <dgm:prSet/>
      <dgm:spPr/>
      <dgm:t>
        <a:bodyPr/>
        <a:lstStyle/>
        <a:p>
          <a:endParaRPr lang="en-US">
            <a:solidFill>
              <a:schemeClr val="tx1"/>
            </a:solidFill>
          </a:endParaRPr>
        </a:p>
      </dgm:t>
    </dgm:pt>
    <dgm:pt modelId="{10A5202B-1C47-4B8C-9FC3-70B7327A3E27}">
      <dgm:prSet/>
      <dgm:spPr/>
      <dgm:t>
        <a:bodyPr/>
        <a:lstStyle/>
        <a:p>
          <a:r>
            <a:rPr lang="en-US" dirty="0" smtClean="0">
              <a:solidFill>
                <a:schemeClr val="tx1"/>
              </a:solidFill>
            </a:rPr>
            <a:t>Live sales presentations</a:t>
          </a:r>
        </a:p>
      </dgm:t>
    </dgm:pt>
    <dgm:pt modelId="{727165E0-F0CF-409D-A900-265E05B8D9A4}" type="parTrans" cxnId="{5F4FACBC-C468-4B03-BDDF-C71BB45F1CA7}">
      <dgm:prSet/>
      <dgm:spPr/>
      <dgm:t>
        <a:bodyPr/>
        <a:lstStyle/>
        <a:p>
          <a:endParaRPr lang="en-US">
            <a:solidFill>
              <a:schemeClr val="tx1"/>
            </a:solidFill>
          </a:endParaRPr>
        </a:p>
      </dgm:t>
    </dgm:pt>
    <dgm:pt modelId="{309857DD-DF23-49B9-AE54-C6C23EEBE2C5}" type="sibTrans" cxnId="{5F4FACBC-C468-4B03-BDDF-C71BB45F1CA7}">
      <dgm:prSet/>
      <dgm:spPr/>
      <dgm:t>
        <a:bodyPr/>
        <a:lstStyle/>
        <a:p>
          <a:endParaRPr lang="en-US">
            <a:solidFill>
              <a:schemeClr val="tx1"/>
            </a:solidFill>
          </a:endParaRPr>
        </a:p>
      </dgm:t>
    </dgm:pt>
    <dgm:pt modelId="{4565A05A-9F5E-4943-BB9A-6A21873F39E5}">
      <dgm:prSet/>
      <dgm:spPr/>
      <dgm:t>
        <a:bodyPr/>
        <a:lstStyle/>
        <a:p>
          <a:r>
            <a:rPr lang="en-US" dirty="0" smtClean="0">
              <a:solidFill>
                <a:schemeClr val="tx1"/>
              </a:solidFill>
            </a:rPr>
            <a:t>Servicing accounts</a:t>
          </a:r>
          <a:endParaRPr lang="en-US" dirty="0">
            <a:solidFill>
              <a:schemeClr val="tx1"/>
            </a:solidFill>
          </a:endParaRPr>
        </a:p>
      </dgm:t>
    </dgm:pt>
    <dgm:pt modelId="{34D07316-474A-41D0-BA56-33789441D91F}" type="parTrans" cxnId="{5F172FF4-004E-4E68-8BA7-0498AAC15284}">
      <dgm:prSet/>
      <dgm:spPr/>
      <dgm:t>
        <a:bodyPr/>
        <a:lstStyle/>
        <a:p>
          <a:endParaRPr lang="en-US">
            <a:solidFill>
              <a:schemeClr val="tx1"/>
            </a:solidFill>
          </a:endParaRPr>
        </a:p>
      </dgm:t>
    </dgm:pt>
    <dgm:pt modelId="{7869E925-B904-4D27-A7D6-7FBF1E776F5F}" type="sibTrans" cxnId="{5F172FF4-004E-4E68-8BA7-0498AAC15284}">
      <dgm:prSet/>
      <dgm:spPr/>
      <dgm:t>
        <a:bodyPr/>
        <a:lstStyle/>
        <a:p>
          <a:endParaRPr lang="en-US">
            <a:solidFill>
              <a:schemeClr val="tx1"/>
            </a:solidFill>
          </a:endParaRPr>
        </a:p>
      </dgm:t>
    </dgm:pt>
    <dgm:pt modelId="{DB0F357F-C4E3-4A8A-9A26-A1A245A400CB}" type="pres">
      <dgm:prSet presAssocID="{8231F7B5-48C7-4120-B4E6-13896BA95022}" presName="diagram" presStyleCnt="0">
        <dgm:presLayoutVars>
          <dgm:dir/>
          <dgm:resizeHandles val="exact"/>
        </dgm:presLayoutVars>
      </dgm:prSet>
      <dgm:spPr/>
      <dgm:t>
        <a:bodyPr/>
        <a:lstStyle/>
        <a:p>
          <a:endParaRPr lang="en-US"/>
        </a:p>
      </dgm:t>
    </dgm:pt>
    <dgm:pt modelId="{C6FD7842-57CD-40A2-A633-5C92C2627291}" type="pres">
      <dgm:prSet presAssocID="{92C58651-8795-4FD4-B645-35BF2C143227}" presName="node" presStyleLbl="node1" presStyleIdx="0" presStyleCnt="4" custLinFactNeighborX="-26" custLinFactNeighborY="390">
        <dgm:presLayoutVars>
          <dgm:bulletEnabled val="1"/>
        </dgm:presLayoutVars>
      </dgm:prSet>
      <dgm:spPr/>
      <dgm:t>
        <a:bodyPr/>
        <a:lstStyle/>
        <a:p>
          <a:endParaRPr lang="en-US"/>
        </a:p>
      </dgm:t>
    </dgm:pt>
    <dgm:pt modelId="{92C318EC-3352-4343-B00F-86FBB9A9BCBB}" type="pres">
      <dgm:prSet presAssocID="{2C203269-FD98-4D90-8A07-049EA17705AF}" presName="sibTrans" presStyleCnt="0"/>
      <dgm:spPr/>
    </dgm:pt>
    <dgm:pt modelId="{CC72DB8F-449A-48C4-A3E3-862341556B01}" type="pres">
      <dgm:prSet presAssocID="{6727BF5F-B092-4E7D-B544-A5178B72F2A3}" presName="node" presStyleLbl="node1" presStyleIdx="1" presStyleCnt="4">
        <dgm:presLayoutVars>
          <dgm:bulletEnabled val="1"/>
        </dgm:presLayoutVars>
      </dgm:prSet>
      <dgm:spPr/>
      <dgm:t>
        <a:bodyPr/>
        <a:lstStyle/>
        <a:p>
          <a:endParaRPr lang="en-US"/>
        </a:p>
      </dgm:t>
    </dgm:pt>
    <dgm:pt modelId="{587850D8-0A31-47AC-A896-C990C141BB4D}" type="pres">
      <dgm:prSet presAssocID="{5A7C7229-A1B0-42E2-B529-50919FE8978C}" presName="sibTrans" presStyleCnt="0"/>
      <dgm:spPr/>
    </dgm:pt>
    <dgm:pt modelId="{71C12107-546C-4FA1-B564-832B83C662D5}" type="pres">
      <dgm:prSet presAssocID="{10A5202B-1C47-4B8C-9FC3-70B7327A3E27}" presName="node" presStyleLbl="node1" presStyleIdx="2" presStyleCnt="4">
        <dgm:presLayoutVars>
          <dgm:bulletEnabled val="1"/>
        </dgm:presLayoutVars>
      </dgm:prSet>
      <dgm:spPr/>
      <dgm:t>
        <a:bodyPr/>
        <a:lstStyle/>
        <a:p>
          <a:endParaRPr lang="en-US"/>
        </a:p>
      </dgm:t>
    </dgm:pt>
    <dgm:pt modelId="{07E14A91-3FE1-469F-B62D-7DE2315FED3B}" type="pres">
      <dgm:prSet presAssocID="{309857DD-DF23-49B9-AE54-C6C23EEBE2C5}" presName="sibTrans" presStyleCnt="0"/>
      <dgm:spPr/>
    </dgm:pt>
    <dgm:pt modelId="{2E66277B-07C1-421F-8895-35ABAE8A50D8}" type="pres">
      <dgm:prSet presAssocID="{4565A05A-9F5E-4943-BB9A-6A21873F39E5}" presName="node" presStyleLbl="node1" presStyleIdx="3" presStyleCnt="4">
        <dgm:presLayoutVars>
          <dgm:bulletEnabled val="1"/>
        </dgm:presLayoutVars>
      </dgm:prSet>
      <dgm:spPr/>
      <dgm:t>
        <a:bodyPr/>
        <a:lstStyle/>
        <a:p>
          <a:endParaRPr lang="en-US"/>
        </a:p>
      </dgm:t>
    </dgm:pt>
  </dgm:ptLst>
  <dgm:cxnLst>
    <dgm:cxn modelId="{5F4FACBC-C468-4B03-BDDF-C71BB45F1CA7}" srcId="{8231F7B5-48C7-4120-B4E6-13896BA95022}" destId="{10A5202B-1C47-4B8C-9FC3-70B7327A3E27}" srcOrd="2" destOrd="0" parTransId="{727165E0-F0CF-409D-A900-265E05B8D9A4}" sibTransId="{309857DD-DF23-49B9-AE54-C6C23EEBE2C5}"/>
    <dgm:cxn modelId="{ADF17D4E-A2A6-47CA-9893-7F97C152E74A}" type="presOf" srcId="{8231F7B5-48C7-4120-B4E6-13896BA95022}" destId="{DB0F357F-C4E3-4A8A-9A26-A1A245A400CB}" srcOrd="0" destOrd="0" presId="urn:microsoft.com/office/officeart/2005/8/layout/default#9"/>
    <dgm:cxn modelId="{2A797C64-7BDD-4174-A8C7-46F8E30A122B}" type="presOf" srcId="{10A5202B-1C47-4B8C-9FC3-70B7327A3E27}" destId="{71C12107-546C-4FA1-B564-832B83C662D5}" srcOrd="0" destOrd="0" presId="urn:microsoft.com/office/officeart/2005/8/layout/default#9"/>
    <dgm:cxn modelId="{5F172FF4-004E-4E68-8BA7-0498AAC15284}" srcId="{8231F7B5-48C7-4120-B4E6-13896BA95022}" destId="{4565A05A-9F5E-4943-BB9A-6A21873F39E5}" srcOrd="3" destOrd="0" parTransId="{34D07316-474A-41D0-BA56-33789441D91F}" sibTransId="{7869E925-B904-4D27-A7D6-7FBF1E776F5F}"/>
    <dgm:cxn modelId="{F0B049A5-871A-4FA1-82B9-668FD310D81B}" type="presOf" srcId="{6727BF5F-B092-4E7D-B544-A5178B72F2A3}" destId="{CC72DB8F-449A-48C4-A3E3-862341556B01}" srcOrd="0" destOrd="0" presId="urn:microsoft.com/office/officeart/2005/8/layout/default#9"/>
    <dgm:cxn modelId="{A54E1DDA-A732-4F93-8473-EC7B450FEF5D}" srcId="{8231F7B5-48C7-4120-B4E6-13896BA95022}" destId="{6727BF5F-B092-4E7D-B544-A5178B72F2A3}" srcOrd="1" destOrd="0" parTransId="{94C4BA21-84B9-4B46-8326-6E3473F9B905}" sibTransId="{5A7C7229-A1B0-42E2-B529-50919FE8978C}"/>
    <dgm:cxn modelId="{C703CC79-516E-453E-9073-823283EAE37C}" type="presOf" srcId="{4565A05A-9F5E-4943-BB9A-6A21873F39E5}" destId="{2E66277B-07C1-421F-8895-35ABAE8A50D8}" srcOrd="0" destOrd="0" presId="urn:microsoft.com/office/officeart/2005/8/layout/default#9"/>
    <dgm:cxn modelId="{E0E02184-01A4-4416-8269-7C060CB1387E}" type="presOf" srcId="{92C58651-8795-4FD4-B645-35BF2C143227}" destId="{C6FD7842-57CD-40A2-A633-5C92C2627291}" srcOrd="0" destOrd="0" presId="urn:microsoft.com/office/officeart/2005/8/layout/default#9"/>
    <dgm:cxn modelId="{88B72C70-225B-4479-B06B-A3D9FBD7414D}" srcId="{8231F7B5-48C7-4120-B4E6-13896BA95022}" destId="{92C58651-8795-4FD4-B645-35BF2C143227}" srcOrd="0" destOrd="0" parTransId="{14926EB0-BE05-4E69-9274-805017C47615}" sibTransId="{2C203269-FD98-4D90-8A07-049EA17705AF}"/>
    <dgm:cxn modelId="{CC6FEC7E-4E97-42FE-914E-DA9997BAEB8D}" type="presParOf" srcId="{DB0F357F-C4E3-4A8A-9A26-A1A245A400CB}" destId="{C6FD7842-57CD-40A2-A633-5C92C2627291}" srcOrd="0" destOrd="0" presId="urn:microsoft.com/office/officeart/2005/8/layout/default#9"/>
    <dgm:cxn modelId="{BB07DE2B-CE3D-48AD-AB7B-B44E1D573F40}" type="presParOf" srcId="{DB0F357F-C4E3-4A8A-9A26-A1A245A400CB}" destId="{92C318EC-3352-4343-B00F-86FBB9A9BCBB}" srcOrd="1" destOrd="0" presId="urn:microsoft.com/office/officeart/2005/8/layout/default#9"/>
    <dgm:cxn modelId="{40BF4815-0C0F-4D1E-AB57-180E10BCAB1C}" type="presParOf" srcId="{DB0F357F-C4E3-4A8A-9A26-A1A245A400CB}" destId="{CC72DB8F-449A-48C4-A3E3-862341556B01}" srcOrd="2" destOrd="0" presId="urn:microsoft.com/office/officeart/2005/8/layout/default#9"/>
    <dgm:cxn modelId="{54764907-8D31-4098-A790-9AEBAC8C26DA}" type="presParOf" srcId="{DB0F357F-C4E3-4A8A-9A26-A1A245A400CB}" destId="{587850D8-0A31-47AC-A896-C990C141BB4D}" srcOrd="3" destOrd="0" presId="urn:microsoft.com/office/officeart/2005/8/layout/default#9"/>
    <dgm:cxn modelId="{62EF57E5-3090-406C-A398-5780C0DE494C}" type="presParOf" srcId="{DB0F357F-C4E3-4A8A-9A26-A1A245A400CB}" destId="{71C12107-546C-4FA1-B564-832B83C662D5}" srcOrd="4" destOrd="0" presId="urn:microsoft.com/office/officeart/2005/8/layout/default#9"/>
    <dgm:cxn modelId="{C8A60566-63DA-46E9-9122-A83459EC306B}" type="presParOf" srcId="{DB0F357F-C4E3-4A8A-9A26-A1A245A400CB}" destId="{07E14A91-3FE1-469F-B62D-7DE2315FED3B}" srcOrd="5" destOrd="0" presId="urn:microsoft.com/office/officeart/2005/8/layout/default#9"/>
    <dgm:cxn modelId="{0737CA95-9216-4A8E-95D0-CB1B12D4591C}" type="presParOf" srcId="{DB0F357F-C4E3-4A8A-9A26-A1A245A400CB}" destId="{2E66277B-07C1-421F-8895-35ABAE8A50D8}" srcOrd="6" destOrd="0" presId="urn:microsoft.com/office/officeart/2005/8/layout/default#9"/>
  </dgm:cxnLst>
  <dgm:bg/>
  <dgm:whole/>
</dgm:dataModel>
</file>

<file path=ppt/diagrams/data4.xml><?xml version="1.0" encoding="utf-8"?>
<dgm:dataModel xmlns:dgm="http://schemas.openxmlformats.org/drawingml/2006/diagram" xmlns:a="http://schemas.openxmlformats.org/drawingml/2006/main">
  <dgm:ptLst>
    <dgm:pt modelId="{47FC61E5-35F7-407B-912A-CDF44E617BE0}" type="doc">
      <dgm:prSet loTypeId="urn:microsoft.com/office/officeart/2005/8/layout/default#10" loCatId="list" qsTypeId="urn:microsoft.com/office/officeart/2005/8/quickstyle/simple1" qsCatId="simple" csTypeId="urn:microsoft.com/office/officeart/2005/8/colors/colorful1#9" csCatId="colorful"/>
      <dgm:spPr/>
      <dgm:t>
        <a:bodyPr/>
        <a:lstStyle/>
        <a:p>
          <a:endParaRPr lang="en-US"/>
        </a:p>
      </dgm:t>
    </dgm:pt>
    <dgm:pt modelId="{889430D5-A164-4CA5-9ECC-289DF6E3731B}">
      <dgm:prSet/>
      <dgm:spPr/>
      <dgm:t>
        <a:bodyPr/>
        <a:lstStyle/>
        <a:p>
          <a:pPr rtl="0"/>
          <a:r>
            <a:rPr lang="en-US" b="0" dirty="0" smtClean="0">
              <a:solidFill>
                <a:schemeClr val="tx1"/>
              </a:solidFill>
            </a:rPr>
            <a:t>Sales reports</a:t>
          </a:r>
          <a:endParaRPr lang="en-US" dirty="0">
            <a:solidFill>
              <a:schemeClr val="tx1"/>
            </a:solidFill>
          </a:endParaRPr>
        </a:p>
      </dgm:t>
    </dgm:pt>
    <dgm:pt modelId="{1C061A24-EBED-4787-82C8-1C9DE42D8636}" type="parTrans" cxnId="{360FAA36-568D-4E41-8F65-4C4344283195}">
      <dgm:prSet/>
      <dgm:spPr/>
      <dgm:t>
        <a:bodyPr/>
        <a:lstStyle/>
        <a:p>
          <a:endParaRPr lang="en-US">
            <a:solidFill>
              <a:schemeClr val="tx1"/>
            </a:solidFill>
          </a:endParaRPr>
        </a:p>
      </dgm:t>
    </dgm:pt>
    <dgm:pt modelId="{9650A55C-9C06-4C87-9E71-EBA72F86AC92}" type="sibTrans" cxnId="{360FAA36-568D-4E41-8F65-4C4344283195}">
      <dgm:prSet/>
      <dgm:spPr/>
      <dgm:t>
        <a:bodyPr/>
        <a:lstStyle/>
        <a:p>
          <a:endParaRPr lang="en-US">
            <a:solidFill>
              <a:schemeClr val="tx1"/>
            </a:solidFill>
          </a:endParaRPr>
        </a:p>
      </dgm:t>
    </dgm:pt>
    <dgm:pt modelId="{F13AA54A-86F6-41B4-8E76-86B89EE1A47F}">
      <dgm:prSet/>
      <dgm:spPr/>
      <dgm:t>
        <a:bodyPr/>
        <a:lstStyle/>
        <a:p>
          <a:pPr rtl="0"/>
          <a:r>
            <a:rPr lang="en-US" b="0" dirty="0" smtClean="0">
              <a:solidFill>
                <a:schemeClr val="tx1"/>
              </a:solidFill>
            </a:rPr>
            <a:t>Call reports</a:t>
          </a:r>
          <a:endParaRPr lang="en-US" dirty="0">
            <a:solidFill>
              <a:schemeClr val="tx1"/>
            </a:solidFill>
          </a:endParaRPr>
        </a:p>
      </dgm:t>
    </dgm:pt>
    <dgm:pt modelId="{CBFE47AD-E18B-4887-BCE8-261EDAB9D2C9}" type="parTrans" cxnId="{DEC0F1AB-60DD-469C-9182-C76895F5A1B7}">
      <dgm:prSet/>
      <dgm:spPr/>
      <dgm:t>
        <a:bodyPr/>
        <a:lstStyle/>
        <a:p>
          <a:endParaRPr lang="en-US">
            <a:solidFill>
              <a:schemeClr val="tx1"/>
            </a:solidFill>
          </a:endParaRPr>
        </a:p>
      </dgm:t>
    </dgm:pt>
    <dgm:pt modelId="{D8DB191F-B9A3-4D07-903E-D06392FBDBD9}" type="sibTrans" cxnId="{DEC0F1AB-60DD-469C-9182-C76895F5A1B7}">
      <dgm:prSet/>
      <dgm:spPr/>
      <dgm:t>
        <a:bodyPr/>
        <a:lstStyle/>
        <a:p>
          <a:endParaRPr lang="en-US">
            <a:solidFill>
              <a:schemeClr val="tx1"/>
            </a:solidFill>
          </a:endParaRPr>
        </a:p>
      </dgm:t>
    </dgm:pt>
    <dgm:pt modelId="{1CA8D21C-622D-4D2E-B5B7-586D1A734D1A}">
      <dgm:prSet/>
      <dgm:spPr/>
      <dgm:t>
        <a:bodyPr/>
        <a:lstStyle/>
        <a:p>
          <a:pPr rtl="0"/>
          <a:r>
            <a:rPr lang="en-US" b="0" dirty="0" smtClean="0">
              <a:solidFill>
                <a:schemeClr val="tx1"/>
              </a:solidFill>
            </a:rPr>
            <a:t>Expense reports</a:t>
          </a:r>
          <a:endParaRPr lang="en-US" dirty="0">
            <a:solidFill>
              <a:schemeClr val="tx1"/>
            </a:solidFill>
          </a:endParaRPr>
        </a:p>
      </dgm:t>
    </dgm:pt>
    <dgm:pt modelId="{DA98621C-1C73-4B77-B3AA-8A95DAB4EA50}" type="parTrans" cxnId="{1664D26D-F6DB-4F93-97A4-830C14503AD9}">
      <dgm:prSet/>
      <dgm:spPr/>
      <dgm:t>
        <a:bodyPr/>
        <a:lstStyle/>
        <a:p>
          <a:endParaRPr lang="en-US">
            <a:solidFill>
              <a:schemeClr val="tx1"/>
            </a:solidFill>
          </a:endParaRPr>
        </a:p>
      </dgm:t>
    </dgm:pt>
    <dgm:pt modelId="{45310C2E-CFA0-407E-9AD8-F4C9F58CF139}" type="sibTrans" cxnId="{1664D26D-F6DB-4F93-97A4-830C14503AD9}">
      <dgm:prSet/>
      <dgm:spPr/>
      <dgm:t>
        <a:bodyPr/>
        <a:lstStyle/>
        <a:p>
          <a:endParaRPr lang="en-US">
            <a:solidFill>
              <a:schemeClr val="tx1"/>
            </a:solidFill>
          </a:endParaRPr>
        </a:p>
      </dgm:t>
    </dgm:pt>
    <dgm:pt modelId="{62DEA8AE-4F96-40DE-8ABF-1580D07E5E86}" type="pres">
      <dgm:prSet presAssocID="{47FC61E5-35F7-407B-912A-CDF44E617BE0}" presName="diagram" presStyleCnt="0">
        <dgm:presLayoutVars>
          <dgm:dir/>
          <dgm:resizeHandles val="exact"/>
        </dgm:presLayoutVars>
      </dgm:prSet>
      <dgm:spPr/>
      <dgm:t>
        <a:bodyPr/>
        <a:lstStyle/>
        <a:p>
          <a:endParaRPr lang="en-US"/>
        </a:p>
      </dgm:t>
    </dgm:pt>
    <dgm:pt modelId="{D750CF31-45ED-45A9-9116-C39696E83AD6}" type="pres">
      <dgm:prSet presAssocID="{889430D5-A164-4CA5-9ECC-289DF6E3731B}" presName="node" presStyleLbl="node1" presStyleIdx="0" presStyleCnt="3">
        <dgm:presLayoutVars>
          <dgm:bulletEnabled val="1"/>
        </dgm:presLayoutVars>
      </dgm:prSet>
      <dgm:spPr/>
      <dgm:t>
        <a:bodyPr/>
        <a:lstStyle/>
        <a:p>
          <a:endParaRPr lang="en-US"/>
        </a:p>
      </dgm:t>
    </dgm:pt>
    <dgm:pt modelId="{452A23EA-9686-4275-9299-E4D4BC577528}" type="pres">
      <dgm:prSet presAssocID="{9650A55C-9C06-4C87-9E71-EBA72F86AC92}" presName="sibTrans" presStyleCnt="0"/>
      <dgm:spPr/>
    </dgm:pt>
    <dgm:pt modelId="{70EB5566-8500-47F6-B64F-92B35505107D}" type="pres">
      <dgm:prSet presAssocID="{F13AA54A-86F6-41B4-8E76-86B89EE1A47F}" presName="node" presStyleLbl="node1" presStyleIdx="1" presStyleCnt="3">
        <dgm:presLayoutVars>
          <dgm:bulletEnabled val="1"/>
        </dgm:presLayoutVars>
      </dgm:prSet>
      <dgm:spPr/>
      <dgm:t>
        <a:bodyPr/>
        <a:lstStyle/>
        <a:p>
          <a:endParaRPr lang="en-US"/>
        </a:p>
      </dgm:t>
    </dgm:pt>
    <dgm:pt modelId="{569F2741-3FE0-48D1-B538-CCB015D0D7B9}" type="pres">
      <dgm:prSet presAssocID="{D8DB191F-B9A3-4D07-903E-D06392FBDBD9}" presName="sibTrans" presStyleCnt="0"/>
      <dgm:spPr/>
    </dgm:pt>
    <dgm:pt modelId="{02AD945C-FC86-4B98-9E67-DEC0C0858778}" type="pres">
      <dgm:prSet presAssocID="{1CA8D21C-622D-4D2E-B5B7-586D1A734D1A}" presName="node" presStyleLbl="node1" presStyleIdx="2" presStyleCnt="3">
        <dgm:presLayoutVars>
          <dgm:bulletEnabled val="1"/>
        </dgm:presLayoutVars>
      </dgm:prSet>
      <dgm:spPr/>
      <dgm:t>
        <a:bodyPr/>
        <a:lstStyle/>
        <a:p>
          <a:endParaRPr lang="en-US"/>
        </a:p>
      </dgm:t>
    </dgm:pt>
  </dgm:ptLst>
  <dgm:cxnLst>
    <dgm:cxn modelId="{55A4344B-B92C-4838-BDF2-639F6011163F}" type="presOf" srcId="{F13AA54A-86F6-41B4-8E76-86B89EE1A47F}" destId="{70EB5566-8500-47F6-B64F-92B35505107D}" srcOrd="0" destOrd="0" presId="urn:microsoft.com/office/officeart/2005/8/layout/default#10"/>
    <dgm:cxn modelId="{96CD9A0F-2BAE-46B6-8098-324507C30974}" type="presOf" srcId="{1CA8D21C-622D-4D2E-B5B7-586D1A734D1A}" destId="{02AD945C-FC86-4B98-9E67-DEC0C0858778}" srcOrd="0" destOrd="0" presId="urn:microsoft.com/office/officeart/2005/8/layout/default#10"/>
    <dgm:cxn modelId="{1664D26D-F6DB-4F93-97A4-830C14503AD9}" srcId="{47FC61E5-35F7-407B-912A-CDF44E617BE0}" destId="{1CA8D21C-622D-4D2E-B5B7-586D1A734D1A}" srcOrd="2" destOrd="0" parTransId="{DA98621C-1C73-4B77-B3AA-8A95DAB4EA50}" sibTransId="{45310C2E-CFA0-407E-9AD8-F4C9F58CF139}"/>
    <dgm:cxn modelId="{C08CA6C8-84FF-43A4-B27D-121A646660EA}" type="presOf" srcId="{889430D5-A164-4CA5-9ECC-289DF6E3731B}" destId="{D750CF31-45ED-45A9-9116-C39696E83AD6}" srcOrd="0" destOrd="0" presId="urn:microsoft.com/office/officeart/2005/8/layout/default#10"/>
    <dgm:cxn modelId="{DEC0F1AB-60DD-469C-9182-C76895F5A1B7}" srcId="{47FC61E5-35F7-407B-912A-CDF44E617BE0}" destId="{F13AA54A-86F6-41B4-8E76-86B89EE1A47F}" srcOrd="1" destOrd="0" parTransId="{CBFE47AD-E18B-4887-BCE8-261EDAB9D2C9}" sibTransId="{D8DB191F-B9A3-4D07-903E-D06392FBDBD9}"/>
    <dgm:cxn modelId="{360FAA36-568D-4E41-8F65-4C4344283195}" srcId="{47FC61E5-35F7-407B-912A-CDF44E617BE0}" destId="{889430D5-A164-4CA5-9ECC-289DF6E3731B}" srcOrd="0" destOrd="0" parTransId="{1C061A24-EBED-4787-82C8-1C9DE42D8636}" sibTransId="{9650A55C-9C06-4C87-9E71-EBA72F86AC92}"/>
    <dgm:cxn modelId="{DC03025E-D61B-4E80-9298-01E9ED065452}" type="presOf" srcId="{47FC61E5-35F7-407B-912A-CDF44E617BE0}" destId="{62DEA8AE-4F96-40DE-8ABF-1580D07E5E86}" srcOrd="0" destOrd="0" presId="urn:microsoft.com/office/officeart/2005/8/layout/default#10"/>
    <dgm:cxn modelId="{17C14587-AAFC-4B52-BFCD-BF31CCD53BA1}" type="presParOf" srcId="{62DEA8AE-4F96-40DE-8ABF-1580D07E5E86}" destId="{D750CF31-45ED-45A9-9116-C39696E83AD6}" srcOrd="0" destOrd="0" presId="urn:microsoft.com/office/officeart/2005/8/layout/default#10"/>
    <dgm:cxn modelId="{C5B13913-6D5E-441B-B3A6-C93595EFBD5A}" type="presParOf" srcId="{62DEA8AE-4F96-40DE-8ABF-1580D07E5E86}" destId="{452A23EA-9686-4275-9299-E4D4BC577528}" srcOrd="1" destOrd="0" presId="urn:microsoft.com/office/officeart/2005/8/layout/default#10"/>
    <dgm:cxn modelId="{66DB007A-9F93-44C3-AD3D-61F33C4E38DD}" type="presParOf" srcId="{62DEA8AE-4F96-40DE-8ABF-1580D07E5E86}" destId="{70EB5566-8500-47F6-B64F-92B35505107D}" srcOrd="2" destOrd="0" presId="urn:microsoft.com/office/officeart/2005/8/layout/default#10"/>
    <dgm:cxn modelId="{9217556E-E792-49D2-9ECC-0ADF76C99095}" type="presParOf" srcId="{62DEA8AE-4F96-40DE-8ABF-1580D07E5E86}" destId="{569F2741-3FE0-48D1-B538-CCB015D0D7B9}" srcOrd="3" destOrd="0" presId="urn:microsoft.com/office/officeart/2005/8/layout/default#10"/>
    <dgm:cxn modelId="{1C4195E1-73D0-47BE-873F-317423BBA5CE}" type="presParOf" srcId="{62DEA8AE-4F96-40DE-8ABF-1580D07E5E86}" destId="{02AD945C-FC86-4B98-9E67-DEC0C0858778}" srcOrd="4" destOrd="0" presId="urn:microsoft.com/office/officeart/2005/8/layout/default#10"/>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8">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9">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0">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dirty="0" smtClean="0"/>
          </a:p>
          <a:p>
            <a:r>
              <a:rPr lang="en-US" b="1" dirty="0" smtClean="0"/>
              <a:t>Discussion Question</a:t>
            </a:r>
          </a:p>
          <a:p>
            <a:r>
              <a:rPr lang="en-US" b="1" i="1" dirty="0" smtClean="0"/>
              <a:t>Who has held a sales position? What were your responsibilities?</a:t>
            </a:r>
          </a:p>
          <a:p>
            <a:r>
              <a:rPr lang="en-US" dirty="0" smtClean="0"/>
              <a:t>You can the ask them to describe the job so you can use it as an example in future slides. Many students will have worked at inside sales positions and many of them have cold called extensively as part of their jobs. You can also ask them how they were paid—salary, commission, bonus? This will tie into future slides.</a:t>
            </a:r>
          </a:p>
          <a:p>
            <a:endParaRPr lang="en-US" dirty="0" smtClean="0"/>
          </a:p>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Sales professionals succeed not by taking advantage of customers but by listening to their needs and helping them to forge solutions. Personal selling consists of interpersonal interactions with customers and prospects to make sales and maintain customer relationships. Sales promotion involves using short-term incentives to encourage customer purchasing, reseller support, and sales force efforts.</a:t>
            </a:r>
          </a:p>
          <a:p>
            <a:r>
              <a:rPr lang="en-US" sz="1200" b="1" kern="1200" dirty="0" smtClean="0">
                <a:solidFill>
                  <a:schemeClr val="tx1"/>
                </a:solidFill>
                <a:effectLst/>
                <a:latin typeface="+mn-lt"/>
                <a:ea typeface="ＭＳ Ｐゴシック" charset="-128"/>
                <a:cs typeface="ＭＳ Ｐゴシック" charset="-128"/>
              </a:rPr>
              <a:t>The Role of the Sales Force</a:t>
            </a:r>
          </a:p>
          <a:p>
            <a:r>
              <a:rPr lang="en-US" sz="1200" kern="1200" dirty="0" smtClean="0">
                <a:solidFill>
                  <a:schemeClr val="tx1"/>
                </a:solidFill>
                <a:effectLst/>
                <a:latin typeface="+mn-lt"/>
                <a:ea typeface="ＭＳ Ｐゴシック" charset="-128"/>
                <a:cs typeface="ＭＳ Ｐゴシック" charset="-128"/>
              </a:rPr>
              <a:t>Personal selling is the interpersonal arm of the promotion mix. Advertising consists largely of nonpersonal communication with large groups of consumers. By contrast, personal selling involves interpersonal interactions between salespeople and individual customers—whether face-to-face, by phone, via e-mail, through video or Internet conferences, or by other means. Personal selling can be more effective than advertising in more complex selling situations. Salespeople can probe customers to learn more about their problems and then adjust the marketing offer and presentation to fit each customer’s special needs.</a:t>
            </a:r>
          </a:p>
          <a:p>
            <a:r>
              <a:rPr lang="en-US" sz="1200" kern="1200" dirty="0" smtClean="0">
                <a:solidFill>
                  <a:schemeClr val="tx1"/>
                </a:solidFill>
                <a:effectLst/>
                <a:latin typeface="+mn-lt"/>
                <a:ea typeface="ＭＳ Ｐゴシック" charset="-128"/>
                <a:cs typeface="ＭＳ Ｐゴシック" charset="-128"/>
              </a:rPr>
              <a:t>The role of personal selling varies from company to company. Some firms have no salespeople at all—for example, companies that sell only online or through catalogs, or companies that sell through manufacturer’s reps, sales agents, or brokers. In most firms, however, the sales force plays a major role. In companies that sell business products and services, such as IBM, DuPont, or Boeing, salespeople work directly with customers. In consumer product companies such as Nestlé or Nike, the sales force plays an important behind-the-scenes role. It works with wholesalers and retailers to gain their support and help them be more effective in selling the company’s products to final buyers.</a:t>
            </a:r>
            <a:endParaRPr lang="en-US" sz="1200" kern="1200" dirty="0">
              <a:solidFill>
                <a:schemeClr val="tx1"/>
              </a:solidFill>
              <a:effectLst/>
              <a:latin typeface="+mn-lt"/>
              <a:ea typeface="ＭＳ Ｐゴシック" charset="-128"/>
              <a:cs typeface="ＭＳ Ｐゴシック" charset="-128"/>
            </a:endParaRPr>
          </a:p>
        </p:txBody>
      </p:sp>
      <p:sp>
        <p:nvSpPr>
          <p:cNvPr id="20484" name="Slide Number Placeholder 3"/>
          <p:cNvSpPr>
            <a:spLocks noGrp="1"/>
          </p:cNvSpPr>
          <p:nvPr>
            <p:ph type="sldNum" sz="quarter" idx="5"/>
          </p:nvPr>
        </p:nvSpPr>
        <p:spPr bwMode="auto">
          <a:noFill/>
          <a:ln>
            <a:miter lim="800000"/>
            <a:headEnd/>
            <a:tailEnd/>
          </a:ln>
        </p:spPr>
        <p:txBody>
          <a:bodyPr/>
          <a:lstStyle/>
          <a:p>
            <a:fld id="{0BFE554B-5544-4DDE-B7A5-C466AAE9E31A}" type="slidenum">
              <a:rPr lang="en-US"/>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a:lstStyle/>
          <a:p>
            <a:pPr marL="533400" indent="-533400">
              <a:lnSpc>
                <a:spcPct val="80000"/>
              </a:lnSpc>
            </a:pPr>
            <a:r>
              <a:rPr lang="en-US" dirty="0" smtClean="0"/>
              <a:t>Examples of people who do the selling include:</a:t>
            </a:r>
          </a:p>
          <a:p>
            <a:pPr marL="0" lvl="0" indent="0" algn="l">
              <a:lnSpc>
                <a:spcPct val="80000"/>
              </a:lnSpc>
              <a:buNone/>
            </a:pPr>
            <a:r>
              <a:rPr lang="en-US" dirty="0" smtClean="0"/>
              <a:t>Salespeople </a:t>
            </a:r>
          </a:p>
          <a:p>
            <a:pPr marL="0" lvl="0" indent="0" algn="l">
              <a:lnSpc>
                <a:spcPct val="80000"/>
              </a:lnSpc>
              <a:buNone/>
            </a:pPr>
            <a:r>
              <a:rPr lang="en-US" dirty="0" smtClean="0"/>
              <a:t>Sales representatives</a:t>
            </a:r>
          </a:p>
          <a:p>
            <a:pPr marL="0" lvl="0" indent="0" algn="l">
              <a:lnSpc>
                <a:spcPct val="80000"/>
              </a:lnSpc>
              <a:buNone/>
            </a:pPr>
            <a:r>
              <a:rPr lang="en-US" dirty="0" smtClean="0"/>
              <a:t>District managers</a:t>
            </a:r>
          </a:p>
          <a:p>
            <a:pPr marL="0" lvl="0" indent="0" algn="l">
              <a:lnSpc>
                <a:spcPct val="80000"/>
              </a:lnSpc>
              <a:buNone/>
            </a:pPr>
            <a:r>
              <a:rPr lang="en-US" dirty="0" smtClean="0"/>
              <a:t>Account executives</a:t>
            </a:r>
          </a:p>
          <a:p>
            <a:pPr marL="0" lvl="0" indent="0" algn="l">
              <a:lnSpc>
                <a:spcPct val="80000"/>
              </a:lnSpc>
              <a:buNone/>
            </a:pPr>
            <a:r>
              <a:rPr lang="en-US" dirty="0" smtClean="0"/>
              <a:t>Sales engineers</a:t>
            </a:r>
          </a:p>
          <a:p>
            <a:pPr marL="0" lvl="0" indent="0" algn="l">
              <a:lnSpc>
                <a:spcPct val="80000"/>
              </a:lnSpc>
              <a:buNone/>
            </a:pPr>
            <a:r>
              <a:rPr lang="en-US" dirty="0" smtClean="0"/>
              <a:t>Agents</a:t>
            </a:r>
          </a:p>
          <a:p>
            <a:pPr marL="0" lvl="0" indent="0" algn="l">
              <a:lnSpc>
                <a:spcPct val="80000"/>
              </a:lnSpc>
              <a:buNone/>
            </a:pPr>
            <a:r>
              <a:rPr lang="en-US" dirty="0" smtClean="0"/>
              <a:t>Account development reps</a:t>
            </a:r>
          </a:p>
          <a:p>
            <a:pPr marL="795338" lvl="1" indent="-165100">
              <a:lnSpc>
                <a:spcPct val="80000"/>
              </a:lnSpc>
            </a:pPr>
            <a:endParaRPr lang="en-US" dirty="0" smtClean="0"/>
          </a:p>
          <a:p>
            <a:pPr marL="0" lvl="0" indent="0" algn="l">
              <a:lnSpc>
                <a:spcPct val="80000"/>
              </a:lnSpc>
              <a:buNone/>
            </a:pPr>
            <a:r>
              <a:rPr lang="en-US" sz="1200" kern="1200" dirty="0" smtClean="0">
                <a:solidFill>
                  <a:schemeClr val="tx1"/>
                </a:solidFill>
                <a:effectLst/>
                <a:latin typeface="+mn-lt"/>
                <a:ea typeface="ＭＳ Ｐゴシック" charset="-128"/>
                <a:cs typeface="+mn-cs"/>
              </a:rPr>
              <a:t>Most salespeople are well-educated and well-trained professionals who add value for customers and maintain long-term customer relationships. They listen to their customers, assess customer needs, and organize the company’s efforts to solve customer problems. The best salespeople are the ones who work closely with customers for mutual gain.</a:t>
            </a:r>
            <a:endParaRPr lang="en-US" dirty="0" smtClean="0"/>
          </a:p>
          <a:p>
            <a:r>
              <a:rPr lang="en-US" sz="1200" b="1" i="1" kern="1200" dirty="0" smtClean="0">
                <a:solidFill>
                  <a:schemeClr val="tx1"/>
                </a:solidFill>
                <a:effectLst/>
                <a:latin typeface="+mn-lt"/>
                <a:ea typeface="ＭＳ Ｐゴシック" charset="-128"/>
                <a:cs typeface="ＭＳ Ｐゴシック" charset="-128"/>
              </a:rPr>
              <a:t>Linking the Company with Its Customers</a:t>
            </a:r>
          </a:p>
          <a:p>
            <a:r>
              <a:rPr lang="en-US" sz="1200" kern="1200" dirty="0" smtClean="0">
                <a:solidFill>
                  <a:schemeClr val="tx1"/>
                </a:solidFill>
                <a:effectLst/>
                <a:latin typeface="+mn-lt"/>
                <a:ea typeface="ＭＳ Ｐゴシック" charset="-128"/>
                <a:cs typeface="ＭＳ Ｐゴシック" charset="-128"/>
              </a:rPr>
              <a:t>The sales force serves as a critical link between a company and its customers. In many cases, salespeople serve two masters—the seller and the buyer. First, they </a:t>
            </a:r>
            <a:r>
              <a:rPr lang="en-US" sz="1200" i="1" kern="1200" dirty="0" smtClean="0">
                <a:solidFill>
                  <a:schemeClr val="tx1"/>
                </a:solidFill>
                <a:effectLst/>
                <a:latin typeface="+mn-lt"/>
                <a:ea typeface="ＭＳ Ｐゴシック" charset="-128"/>
                <a:cs typeface="ＭＳ Ｐゴシック" charset="-128"/>
              </a:rPr>
              <a:t>represent the company to customers</a:t>
            </a:r>
            <a:r>
              <a:rPr lang="en-US" sz="1200" kern="1200" dirty="0" smtClean="0">
                <a:solidFill>
                  <a:schemeClr val="tx1"/>
                </a:solidFill>
                <a:effectLst/>
                <a:latin typeface="+mn-lt"/>
                <a:ea typeface="ＭＳ Ｐゴシック" charset="-128"/>
                <a:cs typeface="ＭＳ Ｐゴシック" charset="-128"/>
              </a:rPr>
              <a:t>. They find and develop new customers and communicate information about the company’s products and services. They sell products by approaching customers, presenting their offerings, answering objections, negotiating prices and terms, closing sales, and servicing accounts.</a:t>
            </a:r>
          </a:p>
          <a:p>
            <a:r>
              <a:rPr lang="en-US" sz="1200" kern="1200" dirty="0" smtClean="0">
                <a:solidFill>
                  <a:schemeClr val="tx1"/>
                </a:solidFill>
                <a:effectLst/>
                <a:latin typeface="+mn-lt"/>
                <a:ea typeface="ＭＳ Ｐゴシック" charset="-128"/>
                <a:cs typeface="ＭＳ Ｐゴシック" charset="-128"/>
              </a:rPr>
              <a:t>In fact, to many customers, the salesperson </a:t>
            </a:r>
            <a:r>
              <a:rPr lang="en-US" sz="1200" i="1" kern="1200" dirty="0" smtClean="0">
                <a:solidFill>
                  <a:schemeClr val="tx1"/>
                </a:solidFill>
                <a:effectLst/>
                <a:latin typeface="+mn-lt"/>
                <a:ea typeface="ＭＳ Ｐゴシック" charset="-128"/>
                <a:cs typeface="ＭＳ Ｐゴシック" charset="-128"/>
              </a:rPr>
              <a:t>is</a:t>
            </a:r>
            <a:r>
              <a:rPr lang="en-US" sz="1200" kern="1200" dirty="0" smtClean="0">
                <a:solidFill>
                  <a:schemeClr val="tx1"/>
                </a:solidFill>
                <a:effectLst/>
                <a:latin typeface="+mn-lt"/>
                <a:ea typeface="ＭＳ Ｐゴシック" charset="-128"/>
                <a:cs typeface="ＭＳ Ｐゴシック" charset="-128"/>
              </a:rPr>
              <a:t> the company—the only tangible manifestation of the company that they see. Hence, customers may become loyal to salespeople as well as to the companies and products they represent. This concept of </a:t>
            </a:r>
            <a:r>
              <a:rPr lang="en-US" sz="1200" i="1" kern="1200" dirty="0" smtClean="0">
                <a:solidFill>
                  <a:schemeClr val="tx1"/>
                </a:solidFill>
                <a:effectLst/>
                <a:latin typeface="+mn-lt"/>
                <a:ea typeface="ＭＳ Ｐゴシック" charset="-128"/>
                <a:cs typeface="ＭＳ Ｐゴシック" charset="-128"/>
              </a:rPr>
              <a:t>salesperson-owned loyalty</a:t>
            </a:r>
            <a:r>
              <a:rPr lang="en-US" sz="1200" kern="1200" dirty="0" smtClean="0">
                <a:solidFill>
                  <a:schemeClr val="tx1"/>
                </a:solidFill>
                <a:effectLst/>
                <a:latin typeface="+mn-lt"/>
                <a:ea typeface="ＭＳ Ｐゴシック" charset="-128"/>
                <a:cs typeface="ＭＳ Ｐゴシック" charset="-128"/>
              </a:rPr>
              <a:t> lends even more importance to the salesperson’s customer relationship-building abilities. Strong relationships with the salesperson will result in strong relationships with the company and its products. Conversely, poor salesperson relationships will probably result in poor company and product relationships.</a:t>
            </a:r>
          </a:p>
          <a:p>
            <a:r>
              <a:rPr lang="en-US" sz="1200" kern="1200" dirty="0" smtClean="0">
                <a:solidFill>
                  <a:schemeClr val="tx1"/>
                </a:solidFill>
                <a:effectLst/>
                <a:latin typeface="+mn-lt"/>
                <a:ea typeface="ＭＳ Ｐゴシック" charset="-128"/>
                <a:cs typeface="ＭＳ Ｐゴシック" charset="-128"/>
              </a:rPr>
              <a:t>Given its role in linking the company with its customers, the sales force must be strongly customer-solutions focused. In fact, such a customer-solutions focus is a must not only for the sales force but also for the entire organization. </a:t>
            </a:r>
          </a:p>
          <a:p>
            <a:r>
              <a:rPr lang="en-US" sz="1200" b="1" i="1" kern="1200" dirty="0" smtClean="0">
                <a:solidFill>
                  <a:schemeClr val="tx1"/>
                </a:solidFill>
                <a:effectLst/>
                <a:latin typeface="+mn-lt"/>
                <a:ea typeface="ＭＳ Ｐゴシック" charset="-128"/>
                <a:cs typeface="ＭＳ Ｐゴシック" charset="-128"/>
              </a:rPr>
              <a:t>Coordinating Marketing and Sales</a:t>
            </a:r>
          </a:p>
          <a:p>
            <a:r>
              <a:rPr lang="en-US" sz="1200" kern="1200" dirty="0" smtClean="0">
                <a:solidFill>
                  <a:schemeClr val="tx1"/>
                </a:solidFill>
                <a:effectLst/>
                <a:latin typeface="+mn-lt"/>
                <a:ea typeface="ＭＳ Ｐゴシック" charset="-128"/>
                <a:cs typeface="ＭＳ Ｐゴシック" charset="-128"/>
              </a:rPr>
              <a:t>Ideally, the sales force and other marketing functions (marketing planners, brand managers, and researchers) should work together closely to jointly create value for customers. Unfortunately, however, some companies still treat sales and marketing as separate functions. When this happens, the separate sales and marketing groups may not get along well. When things go wrong, marketers blame the sales force for its poor execution of what they see as an otherwise splendid strategy. In turn, the sales team blames the marketers for being out of touch with what’s really going on with customers. Neither group fully values the other’s contributions. However, if not repaired, such disconnects between marketing and sales can damage customer relationships and company performance.</a:t>
            </a:r>
          </a:p>
          <a:p>
            <a:r>
              <a:rPr lang="en-US" sz="1200" kern="1200" dirty="0" smtClean="0">
                <a:solidFill>
                  <a:schemeClr val="tx1"/>
                </a:solidFill>
                <a:effectLst/>
                <a:latin typeface="+mn-lt"/>
                <a:ea typeface="ＭＳ Ｐゴシック" charset="-128"/>
                <a:cs typeface="ＭＳ Ｐゴシック" charset="-128"/>
              </a:rPr>
              <a:t>A company can take several actions to help bring its marketing and sales functions closer together. At the most basic level, it can increase communications between the two groups by arranging joint meetings and spelling out communications channels. It can create opportunities for salespeople and marketers to work together. Brand managers and researchers can tag along on sales calls or sit in on sales planning sessions. In turn, salespeople can sit in on marketing planning sessions and share their firsthand customer knowledge.</a:t>
            </a:r>
          </a:p>
          <a:p>
            <a:r>
              <a:rPr lang="en-US" sz="1200" kern="1200" dirty="0" smtClean="0">
                <a:solidFill>
                  <a:schemeClr val="tx1"/>
                </a:solidFill>
                <a:effectLst/>
                <a:latin typeface="+mn-lt"/>
                <a:ea typeface="ＭＳ Ｐゴシック" charset="-128"/>
                <a:cs typeface="ＭＳ Ｐゴシック" charset="-128"/>
              </a:rPr>
              <a:t>A company can also create joint objectives and reward systems for sales and marketing teams or appoint marketing-sales liaisons—people from marketing who “live with the sales force” and help coordinate marketing and sales force programs and efforts. Finally, it can appoint a high-level marketing executive to oversee both marketing and sales. Such a person can help infuse marketing and sales with the common goal of creating value for customers to capture value in return.</a:t>
            </a:r>
            <a:endParaRPr lang="en-US" dirty="0" smtClean="0"/>
          </a:p>
        </p:txBody>
      </p:sp>
      <p:sp>
        <p:nvSpPr>
          <p:cNvPr id="22532" name="Slide Number Placeholder 3"/>
          <p:cNvSpPr>
            <a:spLocks noGrp="1"/>
          </p:cNvSpPr>
          <p:nvPr>
            <p:ph type="sldNum" sz="quarter" idx="5"/>
          </p:nvPr>
        </p:nvSpPr>
        <p:spPr bwMode="auto">
          <a:noFill/>
          <a:ln>
            <a:miter lim="800000"/>
            <a:headEnd/>
            <a:tailEnd/>
          </a:ln>
        </p:spPr>
        <p:txBody>
          <a:bodyPr/>
          <a:lstStyle/>
          <a:p>
            <a:fld id="{CA20DA28-D980-4518-B1DA-629291EC3106}" type="slidenum">
              <a:rPr lang="en-US"/>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We define </a:t>
            </a:r>
            <a:r>
              <a:rPr lang="en-US" sz="1200" b="1" kern="1200" dirty="0" smtClean="0">
                <a:solidFill>
                  <a:schemeClr val="tx1"/>
                </a:solidFill>
                <a:effectLst/>
                <a:latin typeface="+mn-lt"/>
                <a:ea typeface="ＭＳ Ｐゴシック" charset="-128"/>
                <a:cs typeface="ＭＳ Ｐゴシック" charset="-128"/>
              </a:rPr>
              <a:t>sales force management</a:t>
            </a:r>
            <a:r>
              <a:rPr lang="en-US" sz="1200" kern="1200" dirty="0" smtClean="0">
                <a:solidFill>
                  <a:schemeClr val="tx1"/>
                </a:solidFill>
                <a:effectLst/>
                <a:latin typeface="+mn-lt"/>
                <a:ea typeface="ＭＳ Ｐゴシック" charset="-128"/>
                <a:cs typeface="ＭＳ Ｐゴシック" charset="-128"/>
              </a:rPr>
              <a:t> as analyzing, planning, implementing, and controlling sales force activities. It includes designing sales force strategy and structure, as well as recruiting, selecting, training, compensating, supervising, and evaluating the firm’s salespeople. These major sales force management decisions are shown in Figure 16.1 and discussed in the following sections.</a:t>
            </a:r>
          </a:p>
          <a:p>
            <a:endParaRPr lang="en-US" dirty="0" smtClean="0"/>
          </a:p>
        </p:txBody>
      </p:sp>
      <p:sp>
        <p:nvSpPr>
          <p:cNvPr id="24580" name="Slide Number Placeholder 3"/>
          <p:cNvSpPr>
            <a:spLocks noGrp="1"/>
          </p:cNvSpPr>
          <p:nvPr>
            <p:ph type="sldNum" sz="quarter" idx="5"/>
          </p:nvPr>
        </p:nvSpPr>
        <p:spPr bwMode="auto">
          <a:noFill/>
          <a:ln>
            <a:miter lim="800000"/>
            <a:headEnd/>
            <a:tailEnd/>
          </a:ln>
        </p:spPr>
        <p:txBody>
          <a:bodyPr/>
          <a:lstStyle/>
          <a:p>
            <a:fld id="{1597E99E-C912-4BDD-BBE7-F4733E666ED8}" type="slidenum">
              <a:rPr lang="en-US"/>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a:lstStyle/>
          <a:p>
            <a:r>
              <a:rPr lang="en-US" b="1" dirty="0" smtClean="0"/>
              <a:t>Note to Instructor</a:t>
            </a:r>
          </a:p>
          <a:p>
            <a:r>
              <a:rPr lang="en-US" dirty="0" smtClean="0"/>
              <a:t>These are the four ways that sales responsibilities can be divided. </a:t>
            </a:r>
          </a:p>
          <a:p>
            <a:endParaRPr lang="en-US" dirty="0" smtClean="0"/>
          </a:p>
          <a:p>
            <a:r>
              <a:rPr lang="en-US" b="1" dirty="0" smtClean="0"/>
              <a:t>Discussion Question</a:t>
            </a:r>
          </a:p>
          <a:p>
            <a:r>
              <a:rPr lang="en-US" i="1" dirty="0" smtClean="0"/>
              <a:t>How will a company decide which structure is best for them?</a:t>
            </a:r>
          </a:p>
          <a:p>
            <a:r>
              <a:rPr lang="en-US" dirty="0" smtClean="0"/>
              <a:t>The decision is based on how many product lines, how many industries, the size of the sales force, and the number of buyers.</a:t>
            </a:r>
          </a:p>
          <a:p>
            <a:r>
              <a:rPr lang="en-US" sz="1200" b="1" i="1" kern="1200" dirty="0" smtClean="0">
                <a:solidFill>
                  <a:schemeClr val="tx1"/>
                </a:solidFill>
                <a:effectLst/>
                <a:latin typeface="+mn-lt"/>
                <a:ea typeface="ＭＳ Ｐゴシック" charset="-128"/>
                <a:cs typeface="ＭＳ Ｐゴシック" charset="-128"/>
              </a:rPr>
              <a:t>The Sales Force Structure</a:t>
            </a:r>
          </a:p>
          <a:p>
            <a:r>
              <a:rPr lang="en-US" sz="1200" kern="1200" dirty="0" smtClean="0">
                <a:solidFill>
                  <a:schemeClr val="tx1"/>
                </a:solidFill>
                <a:effectLst/>
                <a:latin typeface="+mn-lt"/>
                <a:ea typeface="ＭＳ Ｐゴシック" charset="-128"/>
                <a:cs typeface="ＭＳ Ｐゴシック" charset="-128"/>
              </a:rPr>
              <a:t>A company can divide sales responsibilities along any of several lines. The structure decision is simple if the company sells only one product line to one industry with customers in many locations. In that case the company would use a </a:t>
            </a:r>
            <a:r>
              <a:rPr lang="en-US" sz="1200" i="1" kern="1200" dirty="0" smtClean="0">
                <a:solidFill>
                  <a:schemeClr val="tx1"/>
                </a:solidFill>
                <a:effectLst/>
                <a:latin typeface="+mn-lt"/>
                <a:ea typeface="ＭＳ Ｐゴシック" charset="-128"/>
                <a:cs typeface="ＭＳ Ｐゴシック" charset="-128"/>
              </a:rPr>
              <a:t>territorial sales force structure</a:t>
            </a:r>
            <a:r>
              <a:rPr lang="en-US" sz="1200" kern="1200" dirty="0" smtClean="0">
                <a:solidFill>
                  <a:schemeClr val="tx1"/>
                </a:solidFill>
                <a:effectLst/>
                <a:latin typeface="+mn-lt"/>
                <a:ea typeface="ＭＳ Ｐゴシック" charset="-128"/>
                <a:cs typeface="ＭＳ Ｐゴシック" charset="-128"/>
              </a:rPr>
              <a:t>. However, if the company sells many products to many types of customers, it might need a </a:t>
            </a:r>
            <a:r>
              <a:rPr lang="en-US" sz="1200" i="1" kern="1200" dirty="0" smtClean="0">
                <a:solidFill>
                  <a:schemeClr val="tx1"/>
                </a:solidFill>
                <a:effectLst/>
                <a:latin typeface="+mn-lt"/>
                <a:ea typeface="ＭＳ Ｐゴシック" charset="-128"/>
                <a:cs typeface="ＭＳ Ｐゴシック" charset="-128"/>
              </a:rPr>
              <a:t>product sales force structure</a:t>
            </a:r>
            <a:r>
              <a:rPr lang="en-US" sz="1200" kern="1200" dirty="0" smtClean="0">
                <a:solidFill>
                  <a:schemeClr val="tx1"/>
                </a:solidFill>
                <a:effectLst/>
                <a:latin typeface="+mn-lt"/>
                <a:ea typeface="ＭＳ Ｐゴシック" charset="-128"/>
                <a:cs typeface="ＭＳ Ｐゴシック" charset="-128"/>
              </a:rPr>
              <a:t>, a </a:t>
            </a:r>
            <a:r>
              <a:rPr lang="en-US" sz="1200" i="1" kern="1200" dirty="0" smtClean="0">
                <a:solidFill>
                  <a:schemeClr val="tx1"/>
                </a:solidFill>
                <a:effectLst/>
                <a:latin typeface="+mn-lt"/>
                <a:ea typeface="ＭＳ Ｐゴシック" charset="-128"/>
                <a:cs typeface="ＭＳ Ｐゴシック" charset="-128"/>
              </a:rPr>
              <a:t>customer sales force structure</a:t>
            </a:r>
            <a:r>
              <a:rPr lang="en-US" sz="1200" kern="1200" dirty="0" smtClean="0">
                <a:solidFill>
                  <a:schemeClr val="tx1"/>
                </a:solidFill>
                <a:effectLst/>
                <a:latin typeface="+mn-lt"/>
                <a:ea typeface="ＭＳ Ｐゴシック" charset="-128"/>
                <a:cs typeface="ＭＳ Ｐゴシック" charset="-128"/>
              </a:rPr>
              <a:t>, or a combination of the two.</a:t>
            </a:r>
          </a:p>
          <a:p>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a:lstStyle/>
          <a:p>
            <a:fld id="{FEDDDA4A-8420-4957-A9D7-D6EC05EE9056}" type="slidenum">
              <a:rPr lang="en-US"/>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In the </a:t>
            </a:r>
            <a:r>
              <a:rPr lang="en-US" sz="1200" b="1" kern="1200" dirty="0" smtClean="0">
                <a:solidFill>
                  <a:schemeClr val="tx1"/>
                </a:solidFill>
                <a:effectLst/>
                <a:latin typeface="+mn-lt"/>
                <a:ea typeface="ＭＳ Ｐゴシック" charset="-128"/>
                <a:cs typeface="ＭＳ Ｐゴシック" charset="-128"/>
              </a:rPr>
              <a:t>territorial sales force structure</a:t>
            </a:r>
            <a:r>
              <a:rPr lang="en-US" sz="1200" kern="1200" dirty="0" smtClean="0">
                <a:solidFill>
                  <a:schemeClr val="tx1"/>
                </a:solidFill>
                <a:effectLst/>
                <a:latin typeface="+mn-lt"/>
                <a:ea typeface="ＭＳ Ｐゴシック" charset="-128"/>
                <a:cs typeface="ＭＳ Ｐゴシック" charset="-128"/>
              </a:rPr>
              <a:t>, each salesperson is assigned to an exclusive geographic area and sells the company’s full line of products or services to all customers in that territory. This organization clearly defines each salesperson’s job and fixes accountability. It also increases the salesperson’s desire to build local customer relationships that, in turn, improve selling effectiveness. Finally, because each salesperson travels within a limited geographic area, travel expenses are relatively small. A territorial sales organization is often supported by many levels of sales management positions. For example, individual territory sales reps may report to area managers, who in turn report to regional managers who report to a director of sales. </a:t>
            </a:r>
            <a:endParaRPr lang="en-US" sz="1200" kern="1200" dirty="0">
              <a:solidFill>
                <a:schemeClr val="tx1"/>
              </a:solidFill>
              <a:effectLst/>
              <a:latin typeface="+mn-lt"/>
              <a:ea typeface="ＭＳ Ｐゴシック" charset="-128"/>
              <a:cs typeface="ＭＳ Ｐゴシック" charset="-128"/>
            </a:endParaRPr>
          </a:p>
        </p:txBody>
      </p:sp>
      <p:sp>
        <p:nvSpPr>
          <p:cNvPr id="28676" name="Slide Number Placeholder 3"/>
          <p:cNvSpPr>
            <a:spLocks noGrp="1"/>
          </p:cNvSpPr>
          <p:nvPr>
            <p:ph type="sldNum" sz="quarter" idx="5"/>
          </p:nvPr>
        </p:nvSpPr>
        <p:spPr bwMode="auto">
          <a:noFill/>
          <a:ln>
            <a:miter lim="800000"/>
            <a:headEnd/>
            <a:tailEnd/>
          </a:ln>
        </p:spPr>
        <p:txBody>
          <a:bodyPr/>
          <a:lstStyle/>
          <a:p>
            <a:fld id="{58155020-AC46-4DAC-96D7-D4E9C725E7E1}" type="slidenum">
              <a:rPr lang="en-US"/>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If a company has numerous and complex products, it can adopt a </a:t>
            </a:r>
            <a:r>
              <a:rPr lang="en-US" sz="1200" b="1" kern="1200" dirty="0" smtClean="0">
                <a:solidFill>
                  <a:schemeClr val="tx1"/>
                </a:solidFill>
                <a:effectLst/>
                <a:latin typeface="+mn-lt"/>
                <a:ea typeface="ＭＳ Ｐゴシック" charset="-128"/>
                <a:cs typeface="ＭＳ Ｐゴシック" charset="-128"/>
              </a:rPr>
              <a:t>product sales force structure</a:t>
            </a:r>
            <a:r>
              <a:rPr lang="en-US" sz="1200" kern="1200" dirty="0" smtClean="0">
                <a:solidFill>
                  <a:schemeClr val="tx1"/>
                </a:solidFill>
                <a:effectLst/>
                <a:latin typeface="+mn-lt"/>
                <a:ea typeface="ＭＳ Ｐゴシック" charset="-128"/>
                <a:cs typeface="ＭＳ Ｐゴシック" charset="-128"/>
              </a:rPr>
              <a:t>, in which the sales force specializes along product lines. For example, GE employs different sales forces within different product and service divisions of its major businesses. Within GE Infrastructure, for instance, the company has separate sales forces for aviation, energy, transportation, and water processing products and technologies. No single salesperson can become expert in all of these product categories, so product specialization is required. Similarly, GE Healthcare employs different sales forces for diagnostic imaging, life sciences, and integrated IT products and services. In all, a company as large and complex as GE might have dozens of separate sales forces serving its diverse product and service portfolio.</a:t>
            </a:r>
          </a:p>
          <a:p>
            <a:endParaRPr lang="en-US" dirty="0" smtClean="0"/>
          </a:p>
        </p:txBody>
      </p:sp>
      <p:sp>
        <p:nvSpPr>
          <p:cNvPr id="30724" name="Slide Number Placeholder 3"/>
          <p:cNvSpPr>
            <a:spLocks noGrp="1"/>
          </p:cNvSpPr>
          <p:nvPr>
            <p:ph type="sldNum" sz="quarter" idx="5"/>
          </p:nvPr>
        </p:nvSpPr>
        <p:spPr bwMode="auto">
          <a:noFill/>
          <a:ln>
            <a:miter lim="800000"/>
            <a:headEnd/>
            <a:tailEnd/>
          </a:ln>
        </p:spPr>
        <p:txBody>
          <a:bodyPr/>
          <a:lstStyle/>
          <a:p>
            <a:fld id="{CAF7EF76-DBB8-46C4-9B50-547590F8B331}" type="slidenum">
              <a:rPr lang="en-US"/>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Using a </a:t>
            </a:r>
            <a:r>
              <a:rPr lang="en-US" sz="1200" b="1" kern="1200" dirty="0" smtClean="0">
                <a:solidFill>
                  <a:schemeClr val="tx1"/>
                </a:solidFill>
                <a:effectLst/>
                <a:latin typeface="+mn-lt"/>
                <a:ea typeface="ＭＳ Ｐゴシック" charset="-128"/>
                <a:cs typeface="ＭＳ Ｐゴシック" charset="-128"/>
              </a:rPr>
              <a:t>customer </a:t>
            </a:r>
            <a:r>
              <a:rPr lang="en-US" sz="1200" kern="1200" dirty="0" smtClean="0">
                <a:solidFill>
                  <a:schemeClr val="tx1"/>
                </a:solidFill>
                <a:effectLst/>
                <a:latin typeface="+mn-lt"/>
                <a:ea typeface="ＭＳ Ｐゴシック" charset="-128"/>
                <a:cs typeface="ＭＳ Ｐゴシック" charset="-128"/>
              </a:rPr>
              <a:t>(or</a:t>
            </a:r>
            <a:r>
              <a:rPr lang="en-US" sz="1200" b="1" kern="1200" dirty="0" smtClean="0">
                <a:solidFill>
                  <a:schemeClr val="tx1"/>
                </a:solidFill>
                <a:effectLst/>
                <a:latin typeface="+mn-lt"/>
                <a:ea typeface="ＭＳ Ｐゴシック" charset="-128"/>
                <a:cs typeface="ＭＳ Ｐゴシック" charset="-128"/>
              </a:rPr>
              <a:t> market</a:t>
            </a:r>
            <a:r>
              <a:rPr lang="en-US" sz="1200" kern="1200" dirty="0" smtClean="0">
                <a:solidFill>
                  <a:schemeClr val="tx1"/>
                </a:solidFill>
                <a:effectLst/>
                <a:latin typeface="+mn-lt"/>
                <a:ea typeface="ＭＳ Ｐゴシック" charset="-128"/>
                <a:cs typeface="ＭＳ Ｐゴシック" charset="-128"/>
              </a:rPr>
              <a:t>)</a:t>
            </a:r>
            <a:r>
              <a:rPr lang="en-US" sz="1200" b="1" kern="1200" dirty="0" smtClean="0">
                <a:solidFill>
                  <a:schemeClr val="tx1"/>
                </a:solidFill>
                <a:effectLst/>
                <a:latin typeface="+mn-lt"/>
                <a:ea typeface="ＭＳ Ｐゴシック" charset="-128"/>
                <a:cs typeface="ＭＳ Ｐゴシック" charset="-128"/>
              </a:rPr>
              <a:t> sales force structure</a:t>
            </a:r>
            <a:r>
              <a:rPr lang="en-US" sz="1200" kern="1200" dirty="0" smtClean="0">
                <a:solidFill>
                  <a:schemeClr val="tx1"/>
                </a:solidFill>
                <a:effectLst/>
                <a:latin typeface="+mn-lt"/>
                <a:ea typeface="ＭＳ Ｐゴシック" charset="-128"/>
                <a:cs typeface="ＭＳ Ｐゴシック" charset="-128"/>
              </a:rPr>
              <a:t>, a company organizes its sales force along customer or industry lines. Separate sales forces may be set up for different industries, serving current customers versus finding new ones, and serving major accounts versus regular accounts. Organizing the sales force around customers can help a company build closer relationships with important customers. Many companies even have special sales forces to handle the needs of individual large customers. For example, appliance maker Whirlpool assigns individual teams of salespeople to big retail customers such as Sears, Lowe’s, Best Buy, and Home Depot. Each Whirlpool sales team aligns with the large customer’s buying team.</a:t>
            </a:r>
            <a:endParaRPr lang="en-US" dirty="0" smtClean="0"/>
          </a:p>
        </p:txBody>
      </p:sp>
      <p:sp>
        <p:nvSpPr>
          <p:cNvPr id="32772" name="Slide Number Placeholder 3"/>
          <p:cNvSpPr>
            <a:spLocks noGrp="1"/>
          </p:cNvSpPr>
          <p:nvPr>
            <p:ph type="sldNum" sz="quarter" idx="5"/>
          </p:nvPr>
        </p:nvSpPr>
        <p:spPr bwMode="auto">
          <a:noFill/>
          <a:ln>
            <a:miter lim="800000"/>
            <a:headEnd/>
            <a:tailEnd/>
          </a:ln>
        </p:spPr>
        <p:txBody>
          <a:bodyPr/>
          <a:lstStyle/>
          <a:p>
            <a:fld id="{B00D2063-D2DC-4ED9-A9DD-8058E5B31589}" type="slidenum">
              <a:rPr lang="en-US"/>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When a company sells a wide variety of products to many types of customers over a broad geographic area, it often employs a </a:t>
            </a:r>
            <a:r>
              <a:rPr lang="en-US" sz="1200" i="1" kern="1200" dirty="0" smtClean="0">
                <a:solidFill>
                  <a:schemeClr val="tx1"/>
                </a:solidFill>
                <a:effectLst/>
                <a:latin typeface="+mn-lt"/>
                <a:ea typeface="ＭＳ Ｐゴシック" charset="-128"/>
                <a:cs typeface="ＭＳ Ｐゴシック" charset="-128"/>
              </a:rPr>
              <a:t>complex sales force structure, </a:t>
            </a:r>
            <a:r>
              <a:rPr lang="en-US" sz="1200" kern="1200" dirty="0" smtClean="0">
                <a:solidFill>
                  <a:schemeClr val="tx1"/>
                </a:solidFill>
                <a:effectLst/>
                <a:latin typeface="+mn-lt"/>
                <a:ea typeface="ＭＳ Ｐゴシック" charset="-128"/>
                <a:cs typeface="ＭＳ Ｐゴシック" charset="-128"/>
              </a:rPr>
              <a:t>which combines several types of organization. Salespeople can be specialized by customer and territory; product and territory; product and customer; or territory, product, and customer. For example, Whirlpool specializes its sales force by customer (with different sales teams for Sears, Lowe’s, Best Buy, Home Depot, and smaller independent retailers) </a:t>
            </a:r>
            <a:r>
              <a:rPr lang="en-US" sz="1200" i="1" kern="1200" dirty="0" smtClean="0">
                <a:solidFill>
                  <a:schemeClr val="tx1"/>
                </a:solidFill>
                <a:effectLst/>
                <a:latin typeface="+mn-lt"/>
                <a:ea typeface="ＭＳ Ｐゴシック" charset="-128"/>
                <a:cs typeface="ＭＳ Ｐゴシック" charset="-128"/>
              </a:rPr>
              <a:t>and</a:t>
            </a:r>
            <a:r>
              <a:rPr lang="en-US" sz="1200" kern="1200" dirty="0" smtClean="0">
                <a:solidFill>
                  <a:schemeClr val="tx1"/>
                </a:solidFill>
                <a:effectLst/>
                <a:latin typeface="+mn-lt"/>
                <a:ea typeface="ＭＳ Ｐゴシック" charset="-128"/>
                <a:cs typeface="ＭＳ Ｐゴシック" charset="-128"/>
              </a:rPr>
              <a:t> by territory for each key customer group (territory representatives, territory managers, regional managers, and so on). No single structure is best for all companies and situations. Each company should select a sales force structure that best serves the needs of its customers and fits its overall marketing strategy.</a:t>
            </a:r>
            <a:endParaRPr lang="en-US" sz="1200" kern="1200" dirty="0">
              <a:solidFill>
                <a:schemeClr val="tx1"/>
              </a:solidFill>
              <a:effectLst/>
              <a:latin typeface="+mn-lt"/>
              <a:ea typeface="ＭＳ Ｐゴシック" charset="-128"/>
              <a:cs typeface="ＭＳ Ｐゴシック" charset="-128"/>
            </a:endParaRPr>
          </a:p>
        </p:txBody>
      </p:sp>
      <p:sp>
        <p:nvSpPr>
          <p:cNvPr id="34820" name="Slide Number Placeholder 3"/>
          <p:cNvSpPr>
            <a:spLocks noGrp="1"/>
          </p:cNvSpPr>
          <p:nvPr>
            <p:ph type="sldNum" sz="quarter" idx="5"/>
          </p:nvPr>
        </p:nvSpPr>
        <p:spPr bwMode="auto">
          <a:noFill/>
          <a:ln>
            <a:miter lim="800000"/>
            <a:headEnd/>
            <a:tailEnd/>
          </a:ln>
        </p:spPr>
        <p:txBody>
          <a:bodyPr/>
          <a:lstStyle/>
          <a:p>
            <a:fld id="{28CF2D58-F3DA-490A-A902-5227C670840D}" type="slidenum">
              <a:rPr lang="en-US"/>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Sales forces may range in size from only a few salespeople to tens of thousands. Some sales forces are huge—for example, PepsiCo employs 36,000 salespeople; American Express, 23,400; GE, 16,400; and Xerox, 15,000. Salespeople constitute one of the company’s most productive—and most expensive—assets. Therefore, increasing their numbers will increase both sales and costs.</a:t>
            </a:r>
          </a:p>
          <a:p>
            <a:r>
              <a:rPr lang="en-US" sz="1200" kern="1200" dirty="0" smtClean="0">
                <a:solidFill>
                  <a:schemeClr val="tx1"/>
                </a:solidFill>
                <a:effectLst/>
                <a:latin typeface="+mn-lt"/>
                <a:ea typeface="ＭＳ Ｐゴシック" charset="-128"/>
                <a:cs typeface="ＭＳ Ｐゴシック" charset="-128"/>
              </a:rPr>
              <a:t>Many companies use some form of </a:t>
            </a:r>
            <a:r>
              <a:rPr lang="en-US" sz="1200" i="1" kern="1200" dirty="0" smtClean="0">
                <a:solidFill>
                  <a:schemeClr val="tx1"/>
                </a:solidFill>
                <a:effectLst/>
                <a:latin typeface="+mn-lt"/>
                <a:ea typeface="ＭＳ Ｐゴシック" charset="-128"/>
                <a:cs typeface="ＭＳ Ｐゴシック" charset="-128"/>
              </a:rPr>
              <a:t>workload approach</a:t>
            </a:r>
            <a:r>
              <a:rPr lang="en-US" sz="1200" kern="1200" dirty="0" smtClean="0">
                <a:solidFill>
                  <a:schemeClr val="tx1"/>
                </a:solidFill>
                <a:effectLst/>
                <a:latin typeface="+mn-lt"/>
                <a:ea typeface="ＭＳ Ｐゴシック" charset="-128"/>
                <a:cs typeface="ＭＳ Ｐゴシック" charset="-128"/>
              </a:rPr>
              <a:t> to set sales force size. Using this approach, a company first groups accounts into different classes according to size, account status, or other factors related to the amount of effort required to maintain the account. It then determines the number of salespeople needed to call on each class of accounts the desired number of times.</a:t>
            </a:r>
          </a:p>
          <a:p>
            <a:r>
              <a:rPr lang="en-US" sz="1200" kern="1200" dirty="0" smtClean="0">
                <a:solidFill>
                  <a:schemeClr val="tx1"/>
                </a:solidFill>
                <a:effectLst/>
                <a:latin typeface="+mn-lt"/>
                <a:ea typeface="ＭＳ Ｐゴシック" charset="-128"/>
                <a:cs typeface="ＭＳ Ｐゴシック" charset="-128"/>
              </a:rPr>
              <a:t>The company might think as follows: Suppose we have 1,000 A-level accounts and 2,000 B-level accounts. A-level accounts require 36 calls per year, and B-level accounts require 12 calls per year. In this case, the sales force’s </a:t>
            </a:r>
            <a:r>
              <a:rPr lang="en-US" sz="1200" i="1" kern="1200" dirty="0" smtClean="0">
                <a:solidFill>
                  <a:schemeClr val="tx1"/>
                </a:solidFill>
                <a:effectLst/>
                <a:latin typeface="+mn-lt"/>
                <a:ea typeface="ＭＳ Ｐゴシック" charset="-128"/>
                <a:cs typeface="ＭＳ Ｐゴシック" charset="-128"/>
              </a:rPr>
              <a:t>workload</a:t>
            </a:r>
            <a:r>
              <a:rPr lang="en-US" sz="1200" kern="1200" dirty="0" smtClean="0">
                <a:solidFill>
                  <a:schemeClr val="tx1"/>
                </a:solidFill>
                <a:effectLst/>
                <a:latin typeface="+mn-lt"/>
                <a:ea typeface="ＭＳ Ｐゴシック" charset="-128"/>
                <a:cs typeface="ＭＳ Ｐゴシック" charset="-128"/>
              </a:rPr>
              <a:t>—the number of calls it must make per year—is 60,000 calls [(1,000 × 36) + (2,000 × 12) = 36,000 + 24,000 = 60,000]. Suppose our average salesperson can make 1,000 calls a year. Thus, we need 60 salespeople (60,000 ÷ 1,000).</a:t>
            </a:r>
          </a:p>
        </p:txBody>
      </p:sp>
      <p:sp>
        <p:nvSpPr>
          <p:cNvPr id="36868" name="Slide Number Placeholder 3"/>
          <p:cNvSpPr>
            <a:spLocks noGrp="1"/>
          </p:cNvSpPr>
          <p:nvPr>
            <p:ph type="sldNum" sz="quarter" idx="5"/>
          </p:nvPr>
        </p:nvSpPr>
        <p:spPr bwMode="auto">
          <a:noFill/>
          <a:ln>
            <a:miter lim="800000"/>
            <a:headEnd/>
            <a:tailEnd/>
          </a:ln>
        </p:spPr>
        <p:txBody>
          <a:bodyPr/>
          <a:lstStyle/>
          <a:p>
            <a:fld id="{D4806947-B535-4590-A460-213947DD3DCB}" type="slidenum">
              <a:rPr lang="en-US"/>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Other Sales Force Strategy and Structure Issues</a:t>
            </a:r>
          </a:p>
          <a:p>
            <a:r>
              <a:rPr lang="en-US" sz="1200" kern="1200" dirty="0" smtClean="0">
                <a:solidFill>
                  <a:schemeClr val="tx1"/>
                </a:solidFill>
                <a:effectLst/>
                <a:latin typeface="+mn-lt"/>
                <a:ea typeface="ＭＳ Ｐゴシック" charset="-128"/>
                <a:cs typeface="ＭＳ Ｐゴシック" charset="-128"/>
              </a:rPr>
              <a:t>Sales management must also determine who will be involved in the selling effort and how various sales and sales support people will work together.</a:t>
            </a:r>
          </a:p>
          <a:p>
            <a:r>
              <a:rPr lang="en-US" sz="1200" b="1" kern="1200" dirty="0" smtClean="0">
                <a:solidFill>
                  <a:schemeClr val="tx1"/>
                </a:solidFill>
                <a:effectLst/>
                <a:latin typeface="+mn-lt"/>
                <a:ea typeface="ＭＳ Ｐゴシック" charset="-128"/>
                <a:cs typeface="ＭＳ Ｐゴシック" charset="-128"/>
              </a:rPr>
              <a:t> Outside and Inside Sales Forces.</a:t>
            </a:r>
            <a:r>
              <a:rPr lang="en-US" sz="1200" kern="1200" dirty="0" smtClean="0">
                <a:solidFill>
                  <a:schemeClr val="tx1"/>
                </a:solidFill>
                <a:effectLst/>
                <a:latin typeface="+mn-lt"/>
                <a:ea typeface="ＭＳ Ｐゴシック" charset="-128"/>
                <a:cs typeface="ＭＳ Ｐゴシック" charset="-128"/>
              </a:rPr>
              <a:t> A company may have an </a:t>
            </a:r>
            <a:r>
              <a:rPr lang="en-US" sz="1200" b="1" kern="1200" dirty="0" smtClean="0">
                <a:solidFill>
                  <a:schemeClr val="tx1"/>
                </a:solidFill>
                <a:effectLst/>
                <a:latin typeface="+mn-lt"/>
                <a:ea typeface="ＭＳ Ｐゴシック" charset="-128"/>
                <a:cs typeface="ＭＳ Ｐゴシック" charset="-128"/>
              </a:rPr>
              <a:t>outside sales force </a:t>
            </a:r>
            <a:r>
              <a:rPr lang="en-US" sz="1200" kern="1200" dirty="0" smtClean="0">
                <a:solidFill>
                  <a:schemeClr val="tx1"/>
                </a:solidFill>
                <a:effectLst/>
                <a:latin typeface="+mn-lt"/>
                <a:ea typeface="ＭＳ Ｐゴシック" charset="-128"/>
                <a:cs typeface="ＭＳ Ｐゴシック" charset="-128"/>
              </a:rPr>
              <a:t>(or</a:t>
            </a:r>
            <a:r>
              <a:rPr lang="en-US" sz="1200" b="1" kern="1200" dirty="0" smtClean="0">
                <a:solidFill>
                  <a:schemeClr val="tx1"/>
                </a:solidFill>
                <a:effectLst/>
                <a:latin typeface="+mn-lt"/>
                <a:ea typeface="ＭＳ Ｐゴシック" charset="-128"/>
                <a:cs typeface="ＭＳ Ｐゴシック" charset="-128"/>
              </a:rPr>
              <a:t> field sales force</a:t>
            </a:r>
            <a:r>
              <a:rPr lang="en-US" sz="1200" kern="1200" dirty="0" smtClean="0">
                <a:solidFill>
                  <a:schemeClr val="tx1"/>
                </a:solidFill>
                <a:effectLst/>
                <a:latin typeface="+mn-lt"/>
                <a:ea typeface="ＭＳ Ｐゴシック" charset="-128"/>
                <a:cs typeface="ＭＳ Ｐゴシック" charset="-128"/>
              </a:rPr>
              <a:t>), an </a:t>
            </a:r>
            <a:r>
              <a:rPr lang="en-US" sz="1200" b="1" kern="1200" dirty="0" smtClean="0">
                <a:solidFill>
                  <a:schemeClr val="tx1"/>
                </a:solidFill>
                <a:effectLst/>
                <a:latin typeface="+mn-lt"/>
                <a:ea typeface="ＭＳ Ｐゴシック" charset="-128"/>
                <a:cs typeface="ＭＳ Ｐゴシック" charset="-128"/>
              </a:rPr>
              <a:t>inside sales force</a:t>
            </a:r>
            <a:r>
              <a:rPr lang="en-US" sz="1200" kern="1200" dirty="0" smtClean="0">
                <a:solidFill>
                  <a:schemeClr val="tx1"/>
                </a:solidFill>
                <a:effectLst/>
                <a:latin typeface="+mn-lt"/>
                <a:ea typeface="ＭＳ Ｐゴシック" charset="-128"/>
                <a:cs typeface="ＭＳ Ｐゴシック" charset="-128"/>
              </a:rPr>
              <a:t>, or both. Outside salespeople travel to call on customers in the field. In contrast, inside salespeople conduct business from their offices via telephone, the Internet, or visits from buyers.</a:t>
            </a:r>
          </a:p>
          <a:p>
            <a:r>
              <a:rPr lang="en-US" sz="1200" kern="1200" dirty="0" smtClean="0">
                <a:solidFill>
                  <a:schemeClr val="tx1"/>
                </a:solidFill>
                <a:effectLst/>
                <a:latin typeface="+mn-lt"/>
                <a:ea typeface="ＭＳ Ｐゴシック" charset="-128"/>
                <a:cs typeface="ＭＳ Ｐゴシック" charset="-128"/>
              </a:rPr>
              <a:t>Some inside salespeople provide support for the outside sales force, freeing them to spend more time selling to major accounts and finding new prospects. For example, </a:t>
            </a:r>
            <a:r>
              <a:rPr lang="en-US" sz="1200" i="1" kern="1200" dirty="0" smtClean="0">
                <a:solidFill>
                  <a:schemeClr val="tx1"/>
                </a:solidFill>
                <a:effectLst/>
                <a:latin typeface="+mn-lt"/>
                <a:ea typeface="ＭＳ Ｐゴシック" charset="-128"/>
                <a:cs typeface="ＭＳ Ｐゴシック" charset="-128"/>
              </a:rPr>
              <a:t>technical sales support people</a:t>
            </a:r>
            <a:r>
              <a:rPr lang="en-US" sz="1200" kern="1200" dirty="0" smtClean="0">
                <a:solidFill>
                  <a:schemeClr val="tx1"/>
                </a:solidFill>
                <a:effectLst/>
                <a:latin typeface="+mn-lt"/>
                <a:ea typeface="ＭＳ Ｐゴシック" charset="-128"/>
                <a:cs typeface="ＭＳ Ｐゴシック" charset="-128"/>
              </a:rPr>
              <a:t> provide technical information and answers to customers’ questions. </a:t>
            </a:r>
            <a:r>
              <a:rPr lang="en-US" sz="1200" i="1" kern="1200" dirty="0" smtClean="0">
                <a:solidFill>
                  <a:schemeClr val="tx1"/>
                </a:solidFill>
                <a:effectLst/>
                <a:latin typeface="+mn-lt"/>
                <a:ea typeface="ＭＳ Ｐゴシック" charset="-128"/>
                <a:cs typeface="ＭＳ Ｐゴシック" charset="-128"/>
              </a:rPr>
              <a:t>Sales assistants</a:t>
            </a:r>
            <a:r>
              <a:rPr lang="en-US" sz="1200" kern="1200" dirty="0" smtClean="0">
                <a:solidFill>
                  <a:schemeClr val="tx1"/>
                </a:solidFill>
                <a:effectLst/>
                <a:latin typeface="+mn-lt"/>
                <a:ea typeface="ＭＳ Ｐゴシック" charset="-128"/>
                <a:cs typeface="ＭＳ Ｐゴシック" charset="-128"/>
              </a:rPr>
              <a:t> provide administrative backup for outside salespeople. They call ahead and confirm appointments, follow up on deliveries, and answer customers’ questions when outside salespeople cannot be reached. Using such combinations of inside and outside salespeople can help serve important customers better. The inside rep provides daily access and support, whereas the outside rep provides face-to-face collaboration and relationship building.</a:t>
            </a:r>
          </a:p>
          <a:p>
            <a:r>
              <a:rPr lang="en-US" sz="1200" kern="1200" dirty="0" smtClean="0">
                <a:solidFill>
                  <a:schemeClr val="tx1"/>
                </a:solidFill>
                <a:effectLst/>
                <a:latin typeface="+mn-lt"/>
                <a:ea typeface="ＭＳ Ｐゴシック" charset="-128"/>
                <a:cs typeface="ＭＳ Ｐゴシック" charset="-128"/>
              </a:rPr>
              <a:t>Other inside salespeople do more than just provide support. </a:t>
            </a:r>
            <a:r>
              <a:rPr lang="en-US" sz="1200" i="1" kern="1200" dirty="0" smtClean="0">
                <a:solidFill>
                  <a:schemeClr val="tx1"/>
                </a:solidFill>
                <a:effectLst/>
                <a:latin typeface="+mn-lt"/>
                <a:ea typeface="ＭＳ Ｐゴシック" charset="-128"/>
                <a:cs typeface="ＭＳ Ｐゴシック" charset="-128"/>
              </a:rPr>
              <a:t>Telemarketers</a:t>
            </a:r>
            <a:r>
              <a:rPr lang="en-US" sz="1200" kern="1200" dirty="0" smtClean="0">
                <a:solidFill>
                  <a:schemeClr val="tx1"/>
                </a:solidFill>
                <a:effectLst/>
                <a:latin typeface="+mn-lt"/>
                <a:ea typeface="ＭＳ Ｐゴシック" charset="-128"/>
                <a:cs typeface="ＭＳ Ｐゴシック" charset="-128"/>
              </a:rPr>
              <a:t> and </a:t>
            </a:r>
            <a:r>
              <a:rPr lang="en-US" sz="1200" i="1" kern="1200" dirty="0" smtClean="0">
                <a:solidFill>
                  <a:schemeClr val="tx1"/>
                </a:solidFill>
                <a:effectLst/>
                <a:latin typeface="+mn-lt"/>
                <a:ea typeface="ＭＳ Ｐゴシック" charset="-128"/>
                <a:cs typeface="ＭＳ Ｐゴシック" charset="-128"/>
              </a:rPr>
              <a:t>Internet sellers</a:t>
            </a:r>
            <a:r>
              <a:rPr lang="en-US" sz="1200" kern="1200" dirty="0" smtClean="0">
                <a:solidFill>
                  <a:schemeClr val="tx1"/>
                </a:solidFill>
                <a:effectLst/>
                <a:latin typeface="+mn-lt"/>
                <a:ea typeface="ＭＳ Ｐゴシック" charset="-128"/>
                <a:cs typeface="ＭＳ Ｐゴシック" charset="-128"/>
              </a:rPr>
              <a:t> use the phone and Internet to find new leads and qualify their prospects or sell and service accounts directly. Telemarketing and Internet selling can be very effective, less costly ways to sell to smaller, harder-to-reach customers. Depending on the complexity of the product and customer, for example, a telemarketer can make from 20 to 33 decision-maker contacts a day, compared to the average of four that an outside salesperson can make. In addition, whereas an average business-to-business field sales call can cost $350 or more, a routine industrial telemarketing call costs only about $5; a complex call costs about $20.</a:t>
            </a:r>
          </a:p>
          <a:p>
            <a:r>
              <a:rPr lang="en-US" sz="1200" kern="1200" dirty="0" smtClean="0">
                <a:solidFill>
                  <a:schemeClr val="tx1"/>
                </a:solidFill>
                <a:effectLst/>
                <a:latin typeface="+mn-lt"/>
                <a:ea typeface="ＭＳ Ｐゴシック" charset="-128"/>
                <a:cs typeface="ＭＳ Ｐゴシック" charset="-128"/>
              </a:rPr>
              <a:t>Although the federal government’s Do Not Call Registry put a dent in telephone sales to consumers, telemarketing remains a vital tool for most B-to-B marketers. For some smaller companies, telephone and Internet selling may be the primary sales approaches. However, larger companies also use these tactics, either to sell directly to small and midsize customers or help out with larger ones. </a:t>
            </a:r>
          </a:p>
          <a:p>
            <a:r>
              <a:rPr lang="en-US" sz="1200" kern="1200" dirty="0" smtClean="0">
                <a:solidFill>
                  <a:schemeClr val="tx1"/>
                </a:solidFill>
                <a:effectLst/>
                <a:latin typeface="+mn-lt"/>
                <a:ea typeface="ＭＳ Ｐゴシック" charset="-128"/>
                <a:cs typeface="ＭＳ Ｐゴシック" charset="-128"/>
              </a:rPr>
              <a:t>In the leaner times following the recent recession, many companies have their in-person customer visits in favor of more telephone, e-mail, and Internet selling. Moreover, in today’s digital environment, many buyers are more receptive to phone and Internet selling. “Today’s generation of buyer simply does not need the same level of face-to-face contact that it once did," says a telephone selling expert. “They are quite content to use the Internet to gather information and use the telephone to cement the deal.” As a result of these trends, according to one study, telephone selling is growing at a rate of 7.5 percent per year compared with field sales at 0.5 percent. The study also notes the emergence of the “hybrid sales rep,” a modern cross between a field sales rep and an inside rep, who often works from a remote location. Some 41 percent of outside sales activity is now done over the phone, from either a home office, a company office, or on the go.</a:t>
            </a:r>
          </a:p>
          <a:p>
            <a:r>
              <a:rPr lang="en-US" sz="1200" kern="1200" dirty="0" smtClean="0">
                <a:solidFill>
                  <a:schemeClr val="tx1"/>
                </a:solidFill>
                <a:effectLst/>
                <a:latin typeface="+mn-lt"/>
                <a:ea typeface="ＭＳ Ｐゴシック" charset="-128"/>
                <a:cs typeface="ＭＳ Ｐゴシック" charset="-128"/>
              </a:rPr>
              <a:t>For many types of products and selling situations, phone or Internet selling can be as effective as a personal sales call</a:t>
            </a:r>
            <a:r>
              <a:rPr lang="en-US" dirty="0" smtClean="0">
                <a:effectLst/>
              </a:rPr>
              <a:t> </a:t>
            </a:r>
            <a:r>
              <a:rPr lang="en-US" sz="1200" kern="1200" dirty="0" smtClean="0">
                <a:solidFill>
                  <a:schemeClr val="tx1"/>
                </a:solidFill>
                <a:effectLst/>
                <a:latin typeface="+mn-lt"/>
                <a:ea typeface="ＭＳ Ｐゴシック" charset="-128"/>
                <a:cs typeface="ＭＳ Ｐゴシック" charset="-128"/>
              </a:rPr>
              <a:t>See discussions at “The Costs of Personal Selling,” </a:t>
            </a:r>
            <a:r>
              <a:rPr lang="en-US" sz="1200" b="1" kern="1200" dirty="0" smtClean="0">
                <a:solidFill>
                  <a:schemeClr val="tx1"/>
                </a:solidFill>
                <a:effectLst/>
                <a:latin typeface="+mn-lt"/>
                <a:ea typeface="ＭＳ Ｐゴシック" charset="-128"/>
                <a:cs typeface="ＭＳ Ｐゴシック" charset="-128"/>
              </a:rPr>
              <a:t>Team Selling.</a:t>
            </a:r>
            <a:r>
              <a:rPr lang="en-US" sz="1200" kern="1200" dirty="0" smtClean="0">
                <a:solidFill>
                  <a:schemeClr val="tx1"/>
                </a:solidFill>
                <a:effectLst/>
                <a:latin typeface="+mn-lt"/>
                <a:ea typeface="ＭＳ Ｐゴシック" charset="-128"/>
                <a:cs typeface="ＭＳ Ｐゴシック" charset="-128"/>
              </a:rPr>
              <a:t> As products become more complex, and as customers grow larger and more demanding, a single salesperson simply can’t handle all of a large customer’s needs. Instead, most companies now use </a:t>
            </a:r>
            <a:r>
              <a:rPr lang="en-US" sz="1200" b="1" kern="1200" dirty="0" smtClean="0">
                <a:solidFill>
                  <a:schemeClr val="tx1"/>
                </a:solidFill>
                <a:effectLst/>
                <a:latin typeface="+mn-lt"/>
                <a:ea typeface="ＭＳ Ｐゴシック" charset="-128"/>
                <a:cs typeface="ＭＳ Ｐゴシック" charset="-128"/>
              </a:rPr>
              <a:t>team selling</a:t>
            </a:r>
            <a:r>
              <a:rPr lang="en-US" sz="1200" kern="1200" dirty="0" smtClean="0">
                <a:solidFill>
                  <a:schemeClr val="tx1"/>
                </a:solidFill>
                <a:effectLst/>
                <a:latin typeface="+mn-lt"/>
                <a:ea typeface="ＭＳ Ｐゴシック" charset="-128"/>
                <a:cs typeface="ＭＳ Ｐゴシック" charset="-128"/>
              </a:rPr>
              <a:t> to service large, complex accounts. Sales teams can unearth problems, solutions, and sales opportunities that no individual salesperson could. Such teams might include experts from any area or level of the selling firm—sales, marketing, technical and support services, R&amp;D, engineering, operations, finance, and others.</a:t>
            </a:r>
          </a:p>
          <a:p>
            <a:r>
              <a:rPr lang="en-US" sz="1200" kern="1200" dirty="0" smtClean="0">
                <a:solidFill>
                  <a:schemeClr val="tx1"/>
                </a:solidFill>
                <a:effectLst/>
                <a:latin typeface="+mn-lt"/>
                <a:ea typeface="ＭＳ Ｐゴシック" charset="-128"/>
                <a:cs typeface="ＭＳ Ｐゴシック" charset="-128"/>
              </a:rPr>
              <a:t>In many cases, the move to team selling mirrors similar changes in customers’ buying organizations. Many large customer companies have implemented team-based purchasing, requiring marketers to employ equivalent team-based selling. When dealing with large, complex accounts, one salesperson can’t be an expert in everything the customer needs. Instead, selling is done by strategic account teams, quarterbacked by senior account managers or customer business managers.</a:t>
            </a:r>
          </a:p>
          <a:p>
            <a:r>
              <a:rPr lang="en-US" sz="1200" kern="1200" dirty="0" smtClean="0">
                <a:solidFill>
                  <a:schemeClr val="tx1"/>
                </a:solidFill>
                <a:effectLst/>
                <a:latin typeface="+mn-lt"/>
                <a:ea typeface="ＭＳ Ｐゴシック" charset="-128"/>
                <a:cs typeface="ＭＳ Ｐゴシック" charset="-128"/>
              </a:rPr>
              <a:t>Some companies, such as IBM, Xerox, and P&amp;G, have used teams for a long time. As we will discuss again later in the chapter, P&amp;G sales reps are organized into Customer Business Development (CBD) teams. Each CBD team is assigned to a major P&amp;G customer, such as Walmart, Safeway, or CVS Pharmacy. The CBD organization places the focus on serving the complete needs of each major customer. It lets P&amp;G “grow business by working as a ‘strategic partner’ with our accounts,” not just as a supplier.</a:t>
            </a:r>
          </a:p>
          <a:p>
            <a:r>
              <a:rPr lang="en-US" sz="1200" kern="1200" dirty="0" smtClean="0">
                <a:solidFill>
                  <a:schemeClr val="tx1"/>
                </a:solidFill>
                <a:effectLst/>
                <a:latin typeface="+mn-lt"/>
                <a:ea typeface="ＭＳ Ｐゴシック" charset="-128"/>
                <a:cs typeface="ＭＳ Ｐゴシック" charset="-128"/>
              </a:rPr>
              <a:t>Team selling does have some pitfalls, however. For example, salespeople are by nature competitive and have often been trained and rewarded for outstanding individual performance. Salespeople who are used to having customers all to themselves may have trouble learning to work with and trust others on a team. In addition, selling teams can confuse or overwhelm customers who are used to working with only one salesperson. Finally, difficulties in evaluating individual contributions to the team selling effort can create some sticky compensation issues.</a:t>
            </a:r>
          </a:p>
          <a:p>
            <a:pPr marL="533400" indent="-533400"/>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872F0457-2975-482D-97E4-F9FF730FCA29}" type="slidenum">
              <a:rPr lang="en-US"/>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Recruiting and Selecting Salespeople</a:t>
            </a:r>
          </a:p>
          <a:p>
            <a:r>
              <a:rPr lang="en-US" sz="1200" kern="1200" dirty="0" smtClean="0">
                <a:solidFill>
                  <a:schemeClr val="tx1"/>
                </a:solidFill>
                <a:effectLst/>
                <a:latin typeface="+mn-lt"/>
                <a:ea typeface="ＭＳ Ｐゴシック" charset="-128"/>
                <a:cs typeface="ＭＳ Ｐゴシック" charset="-128"/>
              </a:rPr>
              <a:t>At the heart of any successful sales force operation is the recruitment and selection of good salespeople. The performance difference between an average salesperson and a top salesperson can be substantial. In a typical sales force, the top 30 percent of the salespeople might bring in 60 percent of the sales. Thus, careful salesperson selection can greatly increase overall sales force performance. Beyond the differences in sales performance, poor selection results in costly turnover. When a salesperson quits, the costs of finding and training a new salesperson—plus the costs of lost sales—can be very high. Also, a sales force with many new people is less productive, and turnover disrupts important customer relationships.</a:t>
            </a:r>
          </a:p>
          <a:p>
            <a:r>
              <a:rPr lang="en-US" sz="1200" kern="1200" dirty="0" smtClean="0">
                <a:solidFill>
                  <a:schemeClr val="tx1"/>
                </a:solidFill>
                <a:effectLst/>
                <a:latin typeface="+mn-lt"/>
                <a:ea typeface="ＭＳ Ｐゴシック" charset="-128"/>
                <a:cs typeface="ＭＳ Ｐゴシック" charset="-128"/>
              </a:rPr>
              <a:t>What sets great salespeople apart from all the rest? In an effort to profile top sales performers, Gallup Consulting, a division of the well-known Gallup polling organization, has interviewed hundreds of thousands of salespeople. Its research suggests that the best salespeople possess four key talents: intrinsic motivation, a disciplined work style, the ability to close a sale, and, perhaps most important, the ability to build relationships with customers.</a:t>
            </a:r>
          </a:p>
          <a:p>
            <a:r>
              <a:rPr lang="en-US" sz="1200" kern="1200" dirty="0" smtClean="0">
                <a:solidFill>
                  <a:schemeClr val="tx1"/>
                </a:solidFill>
                <a:effectLst/>
                <a:latin typeface="+mn-lt"/>
                <a:ea typeface="ＭＳ Ｐゴシック" charset="-128"/>
                <a:cs typeface="ＭＳ Ｐゴシック" charset="-128"/>
              </a:rPr>
              <a:t>But motivation and discipline mean little unless they result in closing more sales and building better customer relationships. Super salespeople build the skills and knowledge they need to get the job done. Perhaps most important, top salespeople are excellent customer problem solvers and relationship builders. They understand their customers’ needs. Talk to sales executives and they’ll describe top performers in these terms: good listeners, empathetic, patient, caring, and responsive. Top performers can put themselves on the buyer’s side of the desk and see the world through their customers’ eyes. They don’t want just to be liked; they want to add value for their customers.</a:t>
            </a:r>
          </a:p>
          <a:p>
            <a:r>
              <a:rPr lang="en-US" sz="1200" kern="1200" dirty="0" smtClean="0">
                <a:solidFill>
                  <a:schemeClr val="tx1"/>
                </a:solidFill>
                <a:effectLst/>
                <a:latin typeface="+mn-lt"/>
                <a:ea typeface="ＭＳ Ｐゴシック" charset="-128"/>
                <a:cs typeface="ＭＳ Ｐゴシック" charset="-128"/>
              </a:rPr>
              <a:t>That said, there is no one right way to sell. Each successful salesperson uses a different approach, one that best applies his or her unique strengths and talents. For example, some salespeople enjoy the thrill of a harder sell in confronting challenges and winning people over. Others might apply “softer” talents to reach the same goal. “The key is for sales reps to understand and nurture their innate talents so they can develop their own personal approach and win business </a:t>
            </a:r>
            <a:r>
              <a:rPr lang="en-US" sz="1200" i="1" kern="1200" dirty="0" smtClean="0">
                <a:solidFill>
                  <a:schemeClr val="tx1"/>
                </a:solidFill>
                <a:effectLst/>
                <a:latin typeface="+mn-lt"/>
                <a:ea typeface="ＭＳ Ｐゴシック" charset="-128"/>
                <a:cs typeface="ＭＳ Ｐゴシック" charset="-128"/>
              </a:rPr>
              <a:t>their</a:t>
            </a:r>
            <a:r>
              <a:rPr lang="en-US" sz="1200" kern="1200" dirty="0" smtClean="0">
                <a:solidFill>
                  <a:schemeClr val="tx1"/>
                </a:solidFill>
                <a:effectLst/>
                <a:latin typeface="+mn-lt"/>
                <a:ea typeface="ＭＳ Ｐゴシック" charset="-128"/>
                <a:cs typeface="ＭＳ Ｐゴシック" charset="-128"/>
              </a:rPr>
              <a:t> way,” says a selling expert.</a:t>
            </a:r>
          </a:p>
          <a:p>
            <a:r>
              <a:rPr lang="en-US" sz="1200" kern="1200" dirty="0" smtClean="0">
                <a:solidFill>
                  <a:schemeClr val="tx1"/>
                </a:solidFill>
                <a:effectLst/>
                <a:latin typeface="+mn-lt"/>
                <a:ea typeface="ＭＳ Ｐゴシック" charset="-128"/>
                <a:cs typeface="ＭＳ Ｐゴシック" charset="-128"/>
              </a:rPr>
              <a:t>When recruiting, a company should analyze the sales job itself and the characteristics of its most successful salespeople to identify the traits needed by a successful salesperson in their industry. Then it must recruit the right salespeople. The human resources department looks for applicants by getting names from current salespeople, using employment agencies, searching the Internet, placing classified ads, and working through college placement services. Another source is to attract top salespeople from other companies. Proven salespeople need less training and can be productive immediately.</a:t>
            </a:r>
          </a:p>
          <a:p>
            <a:r>
              <a:rPr lang="en-US" sz="1200" kern="1200" dirty="0" smtClean="0">
                <a:solidFill>
                  <a:schemeClr val="tx1"/>
                </a:solidFill>
                <a:effectLst/>
                <a:latin typeface="+mn-lt"/>
                <a:ea typeface="ＭＳ Ｐゴシック" charset="-128"/>
                <a:cs typeface="ＭＳ Ｐゴシック" charset="-128"/>
              </a:rPr>
              <a:t>Recruiting will attract many applicants from which the company must select the best. The selection procedure can vary from a single informal interview to lengthy testing and interviewing. Many companies give formal tests to sales applicants. Tests typically measure sales aptitude, analytical and organizational skills, personality traits, and other characteristics. But test scores provide only one piece of information in a set that includes personal characteristics, references, past employment history, and interviewer reactions.</a:t>
            </a:r>
          </a:p>
          <a:p>
            <a:endParaRPr lang="en-US" dirty="0" smtClean="0"/>
          </a:p>
        </p:txBody>
      </p:sp>
      <p:sp>
        <p:nvSpPr>
          <p:cNvPr id="40964" name="Slide Number Placeholder 3"/>
          <p:cNvSpPr>
            <a:spLocks noGrp="1"/>
          </p:cNvSpPr>
          <p:nvPr>
            <p:ph type="sldNum" sz="quarter" idx="5"/>
          </p:nvPr>
        </p:nvSpPr>
        <p:spPr bwMode="auto">
          <a:noFill/>
          <a:ln>
            <a:miter lim="800000"/>
            <a:headEnd/>
            <a:tailEnd/>
          </a:ln>
        </p:spPr>
        <p:txBody>
          <a:bodyPr/>
          <a:lstStyle/>
          <a:p>
            <a:fld id="{4D5E2F7D-4454-4113-B6B9-B4C9CF33DE6B}" type="slidenum">
              <a:rPr lang="en-US"/>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1" kern="1200" dirty="0" smtClean="0">
                <a:solidFill>
                  <a:schemeClr val="tx1"/>
                </a:solidFill>
                <a:effectLst/>
                <a:latin typeface="+mn-lt"/>
                <a:ea typeface="ＭＳ Ｐゴシック" charset="-128"/>
                <a:cs typeface="ＭＳ Ｐゴシック" charset="-128"/>
              </a:rPr>
              <a:t>Training Salespeople</a:t>
            </a:r>
          </a:p>
          <a:p>
            <a:r>
              <a:rPr lang="en-US" sz="1200" kern="1200" dirty="0" smtClean="0">
                <a:solidFill>
                  <a:schemeClr val="tx1"/>
                </a:solidFill>
                <a:effectLst/>
                <a:latin typeface="+mn-lt"/>
                <a:ea typeface="ＭＳ Ｐゴシック" charset="-128"/>
                <a:cs typeface="ＭＳ Ｐゴシック" charset="-128"/>
              </a:rPr>
              <a:t>New salespeople may spend anywhere from a few weeks or months to a year or more in training. After the initial training ends, most companies provide continuing sales training via seminars, sales meetings, and Internet e-learning throughout the salesperson’s career. According to one source, North American firms spent more nearly $2 billion on sales training last year. Although training can be expensive, it can also yield dramatic returns. For instance, one recent study showed that sales training conducted by ADP, an administrative services firm, resulted in an ROI of nearly 338 percent in only 90 days.</a:t>
            </a:r>
          </a:p>
          <a:p>
            <a:r>
              <a:rPr lang="en-US" sz="1200" kern="1200" dirty="0" smtClean="0">
                <a:solidFill>
                  <a:schemeClr val="tx1"/>
                </a:solidFill>
                <a:effectLst/>
                <a:latin typeface="+mn-lt"/>
                <a:ea typeface="ＭＳ Ｐゴシック" charset="-128"/>
                <a:cs typeface="ＭＳ Ｐゴシック" charset="-128"/>
              </a:rPr>
              <a:t>Training programs have several goals. First, salespeople need to know about customers and how to build relationships with them. Therefore, the training program must teach them about different types of customers and their needs, buying motives, and buying habits. It must also teach them how to sell effectively and train them in the basics of the selling process. Salespeople also need to know and identify with the company, its products, and its competitors. Therefore, an effective training program teaches them about the company’s objectives, organization, products, and the strategies of major competitors.</a:t>
            </a:r>
          </a:p>
          <a:p>
            <a:r>
              <a:rPr lang="en-US" sz="1200" kern="1200" dirty="0" smtClean="0">
                <a:solidFill>
                  <a:schemeClr val="tx1"/>
                </a:solidFill>
                <a:effectLst/>
                <a:latin typeface="+mn-lt"/>
                <a:ea typeface="ＭＳ Ｐゴシック" charset="-128"/>
                <a:cs typeface="ＭＳ Ｐゴシック" charset="-128"/>
              </a:rPr>
              <a:t>Today, many companies are adding e-learning to their sales training programs. Online training may range from simple text-based product training and Internet-based sales exercises that build sales skills to sophisticated simulations that re-create the dynamics of real-life sales calls. One of the most basic forms is virtual instructor-led training (VILT). Using this method, a small group of salespeople at remote locations logs on to a Web conferencing site, where a sales instructor leads training sessions using online visual, audio, and interactive learning tools.</a:t>
            </a:r>
          </a:p>
          <a:p>
            <a:r>
              <a:rPr lang="en-US" sz="1200" kern="1200" dirty="0" smtClean="0">
                <a:solidFill>
                  <a:schemeClr val="tx1"/>
                </a:solidFill>
                <a:effectLst/>
                <a:latin typeface="+mn-lt"/>
                <a:ea typeface="ＭＳ Ｐゴシック" charset="-128"/>
                <a:cs typeface="ＭＳ Ｐゴシック" charset="-128"/>
              </a:rPr>
              <a:t>Training online instead of on-site can cut travel and other training costs, and it takes up less of a salesperson’s selling time. It also makes on-demand training available to salespeople, letting them train as little or as much as needed, whenever and wherever needed. Although most e‑learning is Web-based, many companies now offer on-demand training from anywhere via almost any mobile digital device.</a:t>
            </a:r>
          </a:p>
          <a:p>
            <a:r>
              <a:rPr lang="en-US" sz="1200" kern="1200" dirty="0" smtClean="0">
                <a:solidFill>
                  <a:schemeClr val="tx1"/>
                </a:solidFill>
                <a:effectLst/>
                <a:latin typeface="+mn-lt"/>
                <a:ea typeface="ＭＳ Ｐゴシック" charset="-128"/>
                <a:cs typeface="ＭＳ Ｐゴシック" charset="-128"/>
              </a:rPr>
              <a:t>Many companies are now using imaginative and sophisticated e-learning techniques to make sales training more efficient—and sometimes even more fun. </a:t>
            </a:r>
            <a:endParaRPr lang="en-US" dirty="0"/>
          </a:p>
        </p:txBody>
      </p:sp>
      <p:sp>
        <p:nvSpPr>
          <p:cNvPr id="4" name="Slide Number Placeholder 3"/>
          <p:cNvSpPr>
            <a:spLocks noGrp="1"/>
          </p:cNvSpPr>
          <p:nvPr>
            <p:ph type="sldNum" sz="quarter" idx="10"/>
          </p:nvPr>
        </p:nvSpPr>
        <p:spPr/>
        <p:txBody>
          <a:bodyPr/>
          <a:lstStyle/>
          <a:p>
            <a:fld id="{0B633CBF-CAE8-4916-8F42-1C1FED9F478B}" type="slidenum">
              <a:rPr lang="en-US" smtClean="0"/>
              <a:pPr/>
              <a:t>14</a:t>
            </a:fld>
            <a:endParaRPr lang="en-US" dirty="0"/>
          </a:p>
        </p:txBody>
      </p:sp>
    </p:spTree>
    <p:extLst>
      <p:ext uri="{BB962C8B-B14F-4D97-AF65-F5344CB8AC3E}">
        <p14:creationId xmlns:p14="http://schemas.microsoft.com/office/powerpoint/2010/main" xmlns="" val="1114622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Compensating Salespeople</a:t>
            </a:r>
          </a:p>
          <a:p>
            <a:r>
              <a:rPr lang="en-US" sz="1200" kern="1200" dirty="0" smtClean="0">
                <a:solidFill>
                  <a:schemeClr val="tx1"/>
                </a:solidFill>
                <a:effectLst/>
                <a:latin typeface="+mn-lt"/>
                <a:ea typeface="ＭＳ Ｐゴシック" charset="-128"/>
                <a:cs typeface="ＭＳ Ｐゴシック" charset="-128"/>
              </a:rPr>
              <a:t>To attract good salespeople, a company must have an appealing compensation plan. Compensation consists of four elements: a fixed amount, a variable amount, expenses, and fringe benefits. The fixed amount, usually a salary, gives the salesperson some stable income. The variable amount, which might be commissions or bonuses based on sales performance, rewards the salesperson for greater effort and success.</a:t>
            </a:r>
          </a:p>
          <a:p>
            <a:r>
              <a:rPr lang="en-US" sz="1200" kern="1200" dirty="0" smtClean="0">
                <a:solidFill>
                  <a:schemeClr val="tx1"/>
                </a:solidFill>
                <a:effectLst/>
                <a:latin typeface="+mn-lt"/>
                <a:ea typeface="ＭＳ Ｐゴシック" charset="-128"/>
                <a:cs typeface="ＭＳ Ｐゴシック" charset="-128"/>
              </a:rPr>
              <a:t>Management must determine what </a:t>
            </a:r>
            <a:r>
              <a:rPr lang="en-US" sz="1200" i="1" kern="1200" dirty="0" smtClean="0">
                <a:solidFill>
                  <a:schemeClr val="tx1"/>
                </a:solidFill>
                <a:effectLst/>
                <a:latin typeface="+mn-lt"/>
                <a:ea typeface="ＭＳ Ｐゴシック" charset="-128"/>
                <a:cs typeface="ＭＳ Ｐゴシック" charset="-128"/>
              </a:rPr>
              <a:t>mix</a:t>
            </a:r>
            <a:r>
              <a:rPr lang="en-US" sz="1200" kern="1200" dirty="0" smtClean="0">
                <a:solidFill>
                  <a:schemeClr val="tx1"/>
                </a:solidFill>
                <a:effectLst/>
                <a:latin typeface="+mn-lt"/>
                <a:ea typeface="ＭＳ Ｐゴシック" charset="-128"/>
                <a:cs typeface="ＭＳ Ｐゴシック" charset="-128"/>
              </a:rPr>
              <a:t> of these compensation elements makes the most sense for each sales job. Different combinations of fixed and variable compensation give rise to four basic types of compensation plans: straight salary, straight commission, salary plus bonus, and salary plus commission. According to one study of sales force compensation, 18 percent of companies pay straight salary, 19 percent pay straight commission, and 63 percent pay a combination of salary plus incentives. A study showed that the average salesperson’s pay consists of about 67 percent salary and 33 percent incentive pay.</a:t>
            </a:r>
          </a:p>
          <a:p>
            <a:r>
              <a:rPr lang="en-US" sz="1200" kern="1200" dirty="0" smtClean="0">
                <a:solidFill>
                  <a:schemeClr val="tx1"/>
                </a:solidFill>
                <a:effectLst/>
                <a:latin typeface="+mn-lt"/>
                <a:ea typeface="ＭＳ Ｐゴシック" charset="-128"/>
                <a:cs typeface="ＭＳ Ｐゴシック" charset="-128"/>
              </a:rPr>
              <a:t>A sales force compensation plan can both motivate salespeople and direct their activities. Compensation should direct salespeople toward activities that are consistent with the overall sales force and marketing objectives. For example, if the strategy is to acquire new business, grow rapidly, and gain market share, the compensation plan might include a larger commission component, coupled with a new-account bonus to encourage high sales performance and new account development. In contrast, if the goal is to maximize current account profitability, the compensation plan might contain a larger base-salary component with additional incentives for current account sales or customer satisfaction.</a:t>
            </a:r>
          </a:p>
          <a:p>
            <a:r>
              <a:rPr lang="en-US" sz="1200" kern="1200" dirty="0" smtClean="0">
                <a:solidFill>
                  <a:schemeClr val="tx1"/>
                </a:solidFill>
                <a:effectLst/>
                <a:latin typeface="+mn-lt"/>
                <a:ea typeface="ＭＳ Ｐゴシック" charset="-128"/>
                <a:cs typeface="ＭＳ Ｐゴシック" charset="-128"/>
              </a:rPr>
              <a:t>In fact, more and more companies are moving away from high commission plans that may drive salespeople to make short-term grabs for business. They worry that a salesperson who is pushing too hard to close a deal may ruin the customer relationship. Instead, companies are designing compensation plans that reward salespeople for building customer relationships and growing the long-run value of each customer.</a:t>
            </a:r>
          </a:p>
          <a:p>
            <a:r>
              <a:rPr lang="en-US" sz="1200" kern="1200" dirty="0" smtClean="0">
                <a:solidFill>
                  <a:schemeClr val="tx1"/>
                </a:solidFill>
                <a:effectLst/>
                <a:latin typeface="+mn-lt"/>
                <a:ea typeface="ＭＳ Ｐゴシック" charset="-128"/>
                <a:cs typeface="ＭＳ Ｐゴシック" charset="-128"/>
              </a:rPr>
              <a:t>When times get tough economically, some companies are tempted to cut costs by reducing sales compensation. However, although some cost-cutting measures make sense when business is sluggish, cutting sales force compensation across the board is usually a “don’t-go-there, last-of-the-last-resorts” action, says one sales compensation expert. “Keep in mind that if you burn the salesperson, you might burn the customer relationship.” If the company must reduce its compensation expenses, says the expert, a better strategy than across-the-board cuts is to “keep the pay up for top performers and turn the [low performers] loose.”</a:t>
            </a:r>
            <a:endParaRPr lang="en-US" dirty="0" smtClean="0"/>
          </a:p>
        </p:txBody>
      </p:sp>
      <p:sp>
        <p:nvSpPr>
          <p:cNvPr id="43012" name="Slide Number Placeholder 3"/>
          <p:cNvSpPr>
            <a:spLocks noGrp="1"/>
          </p:cNvSpPr>
          <p:nvPr>
            <p:ph type="sldNum" sz="quarter" idx="5"/>
          </p:nvPr>
        </p:nvSpPr>
        <p:spPr bwMode="auto">
          <a:noFill/>
          <a:ln>
            <a:miter lim="800000"/>
            <a:headEnd/>
            <a:tailEnd/>
          </a:ln>
        </p:spPr>
        <p:txBody>
          <a:bodyPr/>
          <a:lstStyle/>
          <a:p>
            <a:fld id="{49988362-20C6-48BA-888F-E988DCDD6E74}" type="slidenum">
              <a:rPr lang="en-US"/>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Supervising and Motivating Salespeople</a:t>
            </a:r>
          </a:p>
          <a:p>
            <a:r>
              <a:rPr lang="en-US" sz="1200" kern="1200" dirty="0" smtClean="0">
                <a:solidFill>
                  <a:schemeClr val="tx1"/>
                </a:solidFill>
                <a:effectLst/>
                <a:latin typeface="+mn-lt"/>
                <a:ea typeface="ＭＳ Ｐゴシック" charset="-128"/>
                <a:cs typeface="ＭＳ Ｐゴシック" charset="-128"/>
              </a:rPr>
              <a:t>New salespeople need more than a territory, compensation, and training—they need supervision and motivation. The goal of </a:t>
            </a:r>
            <a:r>
              <a:rPr lang="en-US" sz="1200" i="1" kern="1200" dirty="0" smtClean="0">
                <a:solidFill>
                  <a:schemeClr val="tx1"/>
                </a:solidFill>
                <a:effectLst/>
                <a:latin typeface="+mn-lt"/>
                <a:ea typeface="ＭＳ Ｐゴシック" charset="-128"/>
                <a:cs typeface="ＭＳ Ｐゴシック" charset="-128"/>
              </a:rPr>
              <a:t>supervision</a:t>
            </a:r>
            <a:r>
              <a:rPr lang="en-US" sz="1200" kern="1200" dirty="0" smtClean="0">
                <a:solidFill>
                  <a:schemeClr val="tx1"/>
                </a:solidFill>
                <a:effectLst/>
                <a:latin typeface="+mn-lt"/>
                <a:ea typeface="ＭＳ Ｐゴシック" charset="-128"/>
                <a:cs typeface="ＭＳ Ｐゴシック" charset="-128"/>
              </a:rPr>
              <a:t> is to help salespeople “work smart” by doing the right things in the right ways. The goal of </a:t>
            </a:r>
            <a:r>
              <a:rPr lang="en-US" sz="1200" i="1" kern="1200" dirty="0" smtClean="0">
                <a:solidFill>
                  <a:schemeClr val="tx1"/>
                </a:solidFill>
                <a:effectLst/>
                <a:latin typeface="+mn-lt"/>
                <a:ea typeface="ＭＳ Ｐゴシック" charset="-128"/>
                <a:cs typeface="ＭＳ Ｐゴシック" charset="-128"/>
              </a:rPr>
              <a:t>motivation</a:t>
            </a:r>
            <a:r>
              <a:rPr lang="en-US" sz="1200" kern="1200" dirty="0" smtClean="0">
                <a:solidFill>
                  <a:schemeClr val="tx1"/>
                </a:solidFill>
                <a:effectLst/>
                <a:latin typeface="+mn-lt"/>
                <a:ea typeface="ＭＳ Ｐゴシック" charset="-128"/>
                <a:cs typeface="ＭＳ Ｐゴシック" charset="-128"/>
              </a:rPr>
              <a:t> is to encourage salespeople to “work hard” and energetically toward sales force goals. If salespeople work smart and work hard, they will realize their full potential—to their own and the company’s benefit.</a:t>
            </a:r>
          </a:p>
          <a:p>
            <a:r>
              <a:rPr lang="en-US" sz="1200" b="1" i="1" kern="1200" dirty="0" smtClean="0">
                <a:solidFill>
                  <a:schemeClr val="tx1"/>
                </a:solidFill>
                <a:effectLst/>
                <a:latin typeface="+mn-lt"/>
                <a:ea typeface="ＭＳ Ｐゴシック" charset="-128"/>
                <a:cs typeface="ＭＳ Ｐゴシック" charset="-128"/>
              </a:rPr>
              <a:t>Supervising Salespeople</a:t>
            </a:r>
          </a:p>
          <a:p>
            <a:r>
              <a:rPr lang="en-US" sz="1200" kern="1200" dirty="0" smtClean="0">
                <a:solidFill>
                  <a:schemeClr val="tx1"/>
                </a:solidFill>
                <a:effectLst/>
                <a:latin typeface="+mn-lt"/>
                <a:ea typeface="ＭＳ Ｐゴシック" charset="-128"/>
                <a:cs typeface="ＭＳ Ｐゴシック" charset="-128"/>
              </a:rPr>
              <a:t>Companies vary in how closely they supervise their salespeople. Many help salespeople identify target customers and set call objectives. Some may also specify how much time the sales force should spend prospecting for new accounts and set other time management priorities. One tool is the weekly, monthly, or annual </a:t>
            </a:r>
            <a:r>
              <a:rPr lang="en-US" sz="1200" i="1" kern="1200" dirty="0" smtClean="0">
                <a:solidFill>
                  <a:schemeClr val="tx1"/>
                </a:solidFill>
                <a:effectLst/>
                <a:latin typeface="+mn-lt"/>
                <a:ea typeface="ＭＳ Ｐゴシック" charset="-128"/>
                <a:cs typeface="ＭＳ Ｐゴシック" charset="-128"/>
              </a:rPr>
              <a:t>call plan</a:t>
            </a:r>
            <a:r>
              <a:rPr lang="en-US" sz="1200" kern="1200" dirty="0" smtClean="0">
                <a:solidFill>
                  <a:schemeClr val="tx1"/>
                </a:solidFill>
                <a:effectLst/>
                <a:latin typeface="+mn-lt"/>
                <a:ea typeface="ＭＳ Ｐゴシック" charset="-128"/>
                <a:cs typeface="ＭＳ Ｐゴシック" charset="-128"/>
              </a:rPr>
              <a:t> that shows which customers and prospects to call on and which activities to carry out. Another tool is </a:t>
            </a:r>
            <a:r>
              <a:rPr lang="en-US" sz="1200" i="1" kern="1200" dirty="0" smtClean="0">
                <a:solidFill>
                  <a:schemeClr val="tx1"/>
                </a:solidFill>
                <a:effectLst/>
                <a:latin typeface="+mn-lt"/>
                <a:ea typeface="ＭＳ Ｐゴシック" charset="-128"/>
                <a:cs typeface="ＭＳ Ｐゴシック" charset="-128"/>
              </a:rPr>
              <a:t>time-and-duty analysis</a:t>
            </a:r>
            <a:r>
              <a:rPr lang="en-US" sz="1200" kern="1200" dirty="0" smtClean="0">
                <a:solidFill>
                  <a:schemeClr val="tx1"/>
                </a:solidFill>
                <a:effectLst/>
                <a:latin typeface="+mn-lt"/>
                <a:ea typeface="ＭＳ Ｐゴシック" charset="-128"/>
                <a:cs typeface="ＭＳ Ｐゴシック" charset="-128"/>
              </a:rPr>
              <a:t>. In addition to time spent selling, the salesperson spends time traveling, waiting, taking breaks, and doing administrative chores.</a:t>
            </a:r>
            <a:endParaRPr lang="en-US" sz="1200" kern="1200" dirty="0">
              <a:solidFill>
                <a:schemeClr val="tx1"/>
              </a:solidFill>
              <a:effectLst/>
              <a:latin typeface="+mn-lt"/>
              <a:ea typeface="ＭＳ Ｐゴシック" charset="-128"/>
              <a:cs typeface="ＭＳ Ｐゴシック" charset="-128"/>
            </a:endParaRPr>
          </a:p>
        </p:txBody>
      </p:sp>
      <p:sp>
        <p:nvSpPr>
          <p:cNvPr id="45060" name="Slide Number Placeholder 3"/>
          <p:cNvSpPr>
            <a:spLocks noGrp="1"/>
          </p:cNvSpPr>
          <p:nvPr>
            <p:ph type="sldNum" sz="quarter" idx="5"/>
          </p:nvPr>
        </p:nvSpPr>
        <p:spPr bwMode="auto">
          <a:noFill/>
          <a:ln>
            <a:miter lim="800000"/>
            <a:headEnd/>
            <a:tailEnd/>
          </a:ln>
        </p:spPr>
        <p:txBody>
          <a:bodyPr/>
          <a:lstStyle/>
          <a:p>
            <a:fld id="{988A72FA-0411-4C18-A2C1-F3CDBE050EF1}" type="slidenum">
              <a:rPr lang="en-US"/>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Figure 16.2 shows how salespeople spend their time. On average, active selling time accounts for only 11 percent of total working time! If selling time could be raised from 11 percent to 33 percent, this would triple the time spent selling. Companies are always looking for ways to save time—simplifying administrative duties, developing better sales-call and routing plans, supplying more and better customer information, and using phone, e-mail, or Internet conferencing instead of traveling. </a:t>
            </a:r>
          </a:p>
          <a:p>
            <a:r>
              <a:rPr lang="en-US" sz="1200" kern="1200" dirty="0" smtClean="0">
                <a:solidFill>
                  <a:schemeClr val="tx1"/>
                </a:solidFill>
                <a:effectLst/>
                <a:latin typeface="+mn-lt"/>
                <a:ea typeface="ＭＳ Ｐゴシック" charset="-128"/>
                <a:cs typeface="ＭＳ Ｐゴシック" charset="-128"/>
              </a:rPr>
              <a:t>Many firms have adopted </a:t>
            </a:r>
            <a:r>
              <a:rPr lang="en-US" sz="1200" i="1" kern="1200" dirty="0" smtClean="0">
                <a:solidFill>
                  <a:schemeClr val="tx1"/>
                </a:solidFill>
                <a:effectLst/>
                <a:latin typeface="+mn-lt"/>
                <a:ea typeface="ＭＳ Ｐゴシック" charset="-128"/>
                <a:cs typeface="ＭＳ Ｐゴシック" charset="-128"/>
              </a:rPr>
              <a:t>sales force automation systems</a:t>
            </a:r>
            <a:r>
              <a:rPr lang="en-US" sz="1200" kern="1200" dirty="0" smtClean="0">
                <a:solidFill>
                  <a:schemeClr val="tx1"/>
                </a:solidFill>
                <a:effectLst/>
                <a:latin typeface="+mn-lt"/>
                <a:ea typeface="ＭＳ Ｐゴシック" charset="-128"/>
                <a:cs typeface="ＭＳ Ｐゴシック" charset="-128"/>
              </a:rPr>
              <a:t>: computerized, digitized sales force operations that let salespeople work more effectively anytime, anywhere. Companies now routinely equip their salespeople with technologies such as laptops or tablets, smartphones, wireless connections, videoconferencing technologies, and customer-contact and relationship management software. Armed with these technologies, salespeople can more effectively and efficiently profile customers and prospects, analyze and forecast sales, schedule sales calls, make presentations, prepare sales and expense reports, and manage account relationships. The result is better time management, improved customer service, lower sales costs, and higher sales performance. In all, technology has reshaped the ways in which salespeople carry out their duties and engage customers.</a:t>
            </a:r>
          </a:p>
          <a:p>
            <a:r>
              <a:rPr lang="en-US" sz="1200" kern="1200" dirty="0" smtClean="0">
                <a:solidFill>
                  <a:schemeClr val="tx1"/>
                </a:solidFill>
                <a:effectLst/>
                <a:latin typeface="+mn-lt"/>
                <a:ea typeface="ＭＳ Ｐゴシック" charset="-128"/>
                <a:cs typeface="ＭＳ Ｐゴシック" charset="-128"/>
              </a:rPr>
              <a:t>See Charles Fifield, “Necessary Condition #3—The Right Day-to-Day Operational Focus,” December 2010, www.baylor.edu/content/services/document.php/127101.pdf. For another summary, see Gerhard Gschwandtner, “How Much Time Do Your Salespeople Spend Selling?”</a:t>
            </a:r>
            <a:r>
              <a:rPr lang="en-US" sz="1200" i="1" kern="1200" dirty="0" smtClean="0">
                <a:solidFill>
                  <a:schemeClr val="tx1"/>
                </a:solidFill>
                <a:effectLst/>
                <a:latin typeface="+mn-lt"/>
                <a:ea typeface="ＭＳ Ｐゴシック" charset="-128"/>
                <a:cs typeface="ＭＳ Ｐゴシック" charset="-128"/>
              </a:rPr>
              <a:t> Selling Power</a:t>
            </a:r>
            <a:r>
              <a:rPr lang="en-US" sz="1200" kern="1200" dirty="0" smtClean="0">
                <a:solidFill>
                  <a:schemeClr val="tx1"/>
                </a:solidFill>
                <a:effectLst/>
                <a:latin typeface="+mn-lt"/>
                <a:ea typeface="ＭＳ Ｐゴシック" charset="-128"/>
                <a:cs typeface="ＭＳ Ｐゴシック" charset="-128"/>
              </a:rPr>
              <a:t>, March/April 2011, p. 8.</a:t>
            </a:r>
            <a:endParaRPr lang="en-US" sz="1200" kern="1200" dirty="0">
              <a:solidFill>
                <a:schemeClr val="tx1"/>
              </a:solidFill>
              <a:effectLst/>
              <a:latin typeface="+mn-lt"/>
              <a:ea typeface="ＭＳ Ｐゴシック" charset="-128"/>
              <a:cs typeface="ＭＳ Ｐゴシック" charset="-128"/>
            </a:endParaRPr>
          </a:p>
        </p:txBody>
      </p:sp>
      <p:sp>
        <p:nvSpPr>
          <p:cNvPr id="47108" name="Slide Number Placeholder 3"/>
          <p:cNvSpPr>
            <a:spLocks noGrp="1"/>
          </p:cNvSpPr>
          <p:nvPr>
            <p:ph type="sldNum" sz="quarter" idx="5"/>
          </p:nvPr>
        </p:nvSpPr>
        <p:spPr bwMode="auto">
          <a:noFill/>
          <a:ln>
            <a:miter lim="800000"/>
            <a:headEnd/>
            <a:tailEnd/>
          </a:ln>
        </p:spPr>
        <p:txBody>
          <a:bodyPr/>
          <a:lstStyle/>
          <a:p>
            <a:fld id="{09846A1D-59C8-44D9-83B2-701FBCBCFA04}" type="slidenum">
              <a:rPr lang="en-US"/>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normAutofit fontScale="55000" lnSpcReduction="20000"/>
          </a:bodyPr>
          <a:lstStyle/>
          <a:p>
            <a:r>
              <a:rPr lang="en-US" sz="1200" b="1" i="1" kern="1200" dirty="0" smtClean="0">
                <a:solidFill>
                  <a:schemeClr val="tx1"/>
                </a:solidFill>
                <a:effectLst/>
                <a:latin typeface="+mn-lt"/>
                <a:ea typeface="ＭＳ Ｐゴシック" charset="-128"/>
                <a:cs typeface="ＭＳ Ｐゴシック" charset="-128"/>
              </a:rPr>
              <a:t>Selling and the Internet</a:t>
            </a:r>
          </a:p>
          <a:p>
            <a:r>
              <a:rPr lang="en-US" sz="1200" kern="1200" dirty="0" smtClean="0">
                <a:solidFill>
                  <a:schemeClr val="tx1"/>
                </a:solidFill>
                <a:effectLst/>
                <a:latin typeface="+mn-lt"/>
                <a:ea typeface="ＭＳ Ｐゴシック" charset="-128"/>
                <a:cs typeface="ＭＳ Ｐゴシック" charset="-128"/>
              </a:rPr>
              <a:t>Perhaps the fastest-growing sales technology tool is the Internet. The Internet offers explosive potential for conducting sales operations and interacting with and serving customers. Some analysts even predict that the Internet will mean the death of person-to-person selling, as salespeople are ultimately replaced by websites, online social networking, mobile apps, and other tools that allow direct customer contact. “Don’t believe it,” says one sales expert (see Real Marketing 16.1). These technologies will make salespeople more effective rather than replacing them. Sales organizations are now both enhancing their effectiveness and saving time and money by using a host of innovative Internet approaches to train sales reps, hold sales meetings, service accounts, and conduct sales meetings with customers:</a:t>
            </a:r>
          </a:p>
          <a:p>
            <a:r>
              <a:rPr lang="en-US" sz="1200" kern="1200" dirty="0" smtClean="0">
                <a:solidFill>
                  <a:schemeClr val="tx1"/>
                </a:solidFill>
                <a:effectLst/>
                <a:latin typeface="+mn-lt"/>
                <a:ea typeface="ＭＳ Ｐゴシック" charset="-128"/>
                <a:cs typeface="ＭＳ Ｐゴシック" charset="-128"/>
              </a:rPr>
              <a:t>With the Internet as a new business platform, all stakeholders—prospects, customers, salespeople, and marketers—can now connect, learn, plan, analyze, engage, collaborate, and conduct business together in ways that were not even imaginable a few years ago. The Internet supports customer-focused methodologies and productivity-enhancing technologies that transform selling from an art to an interactive science. It has forever changed the process by which people buy and companies sell. Will all this new sales technology reduce the role of face-to-face selling? The good news is that the Internet will not make salespeople obsolete. It will make them a lot more productive and effective.</a:t>
            </a:r>
          </a:p>
          <a:p>
            <a:r>
              <a:rPr lang="en-US" sz="1200" kern="1200" dirty="0" smtClean="0">
                <a:solidFill>
                  <a:schemeClr val="tx1"/>
                </a:solidFill>
                <a:effectLst/>
                <a:latin typeface="+mn-lt"/>
                <a:ea typeface="ＭＳ Ｐゴシック" charset="-128"/>
                <a:cs typeface="ＭＳ Ｐゴシック" charset="-128"/>
              </a:rPr>
              <a:t>Internet-based technologies can produce big organizational benefits for sales forces. They help conserve salespeople’s valuable time, save travel dollars, and give salespeople a new vehicle for selling and servicing accounts. Over the past decade, customer buying patterns have changed. In today’s digital world, customers often know almost as much about a company’s products as their salespeople do. This gives customers more control over the sales process than they had in the days when brochures and pricing were only available from a sales rep. New sales force technologies recognize and take advantage of these buying process changes, creating new avenues for connecting with customers in the Internet age.</a:t>
            </a:r>
          </a:p>
          <a:p>
            <a:r>
              <a:rPr lang="en-US" sz="1200" kern="1200" dirty="0" smtClean="0">
                <a:solidFill>
                  <a:schemeClr val="tx1"/>
                </a:solidFill>
                <a:effectLst/>
                <a:latin typeface="+mn-lt"/>
                <a:ea typeface="ＭＳ Ｐゴシック" charset="-128"/>
                <a:cs typeface="ＭＳ Ｐゴシック" charset="-128"/>
              </a:rPr>
              <a:t>For example, sales organizations now generate lists of prospective customers from online databases and networking sites, such as Hoovers and LinkedIn. They create dialogs when prospective customers visit their websites through live chats with the sales team. They use Internet conferencing tools such as WebEx, GoToMeeting, or TelePresence to talk live with customers about products and services. They provide informational videos and other information on their YouTube channels and Facebook pages. Other digital tools allow salespeople to monitor Internet interactions between customers about how they would like to buy, how they feel about a vendor, and what it would take to make a sale.</a:t>
            </a:r>
          </a:p>
          <a:p>
            <a:r>
              <a:rPr lang="en-US" sz="1200" kern="1200" dirty="0" smtClean="0">
                <a:solidFill>
                  <a:schemeClr val="tx1"/>
                </a:solidFill>
                <a:effectLst/>
                <a:latin typeface="+mn-lt"/>
                <a:ea typeface="ＭＳ Ｐゴシック" charset="-128"/>
                <a:cs typeface="ＭＳ Ｐゴシック" charset="-128"/>
              </a:rPr>
              <a:t>Today’s sales forces are also ramping up their use of social networking media. A recent survey of business-to-business marketers found that, although they have recently cut back on traditional media and event spending, 68 percent are investing more in social media, ranging from proprietary online customer communities to webinars and Twitter, Facebook, and YouTube applications. Consider Makino, a leading manufacturer of metal cutting and machining technology:</a:t>
            </a:r>
          </a:p>
          <a:p>
            <a:r>
              <a:rPr lang="en-US" sz="1200" kern="1200" dirty="0" smtClean="0">
                <a:solidFill>
                  <a:schemeClr val="tx1"/>
                </a:solidFill>
                <a:effectLst/>
                <a:latin typeface="+mn-lt"/>
                <a:ea typeface="ＭＳ Ｐゴシック" charset="-128"/>
                <a:cs typeface="ＭＳ Ｐゴシック" charset="-128"/>
              </a:rPr>
              <a:t>Makino complements its sales force efforts through a wide variety of social media initiatives that inform customers and enhance customer relationships. For example, it hosts an ongoing series of industry-specific webinars that position the company as an industry thought leader. Makino produces about three webinars each month and has archived more than 100 on topics ranging from how to get the most out of your machine tools to how metal-cutting processes are done. Webinar content is tailored to specific industries, such as aerospace or medical, and is promoted through carefully targeted banner ads and e-mail invitations. The webinars help to build Makino’s customer database, generate leads, build customer relationships, and prepare the way for salespeople by serving up relevant information and educating customers online. Makino also uses Twitter, Facebook, and YouTube to inform customers and prospects about the latest Makino innovations and events and dramatically demonstrate the company’s machines in action. “We’ve shifted dramatically into the electronic marketing area,” says Makino’s marketing manager. “It speeds up the sales cycle and makes it more efficient—for both the company and the customer. The results have been ‘outstanding.’”</a:t>
            </a:r>
          </a:p>
          <a:p>
            <a:r>
              <a:rPr lang="en-US" sz="1200" kern="1200" dirty="0" smtClean="0">
                <a:solidFill>
                  <a:schemeClr val="tx1"/>
                </a:solidFill>
                <a:effectLst/>
                <a:latin typeface="+mn-lt"/>
                <a:ea typeface="ＭＳ Ｐゴシック" charset="-128"/>
                <a:cs typeface="ＭＳ Ｐゴシック" charset="-128"/>
              </a:rPr>
              <a:t>Ultimately, digital technologies are “delivering instant information that builds relationships and enables sales to be more efficient and cost-effective and more productive,” says one sales technology analyst. “Think of it as . . . doing what the best reps always did but doing it better, faster, and cheaper,” says another.</a:t>
            </a:r>
          </a:p>
          <a:p>
            <a:r>
              <a:rPr lang="en-US" sz="1200" kern="1200" dirty="0" smtClean="0">
                <a:solidFill>
                  <a:schemeClr val="tx1"/>
                </a:solidFill>
                <a:effectLst/>
                <a:latin typeface="+mn-lt"/>
                <a:ea typeface="ＭＳ Ｐゴシック" charset="-128"/>
                <a:cs typeface="ＭＳ Ｐゴシック" charset="-128"/>
              </a:rPr>
              <a:t>However, the technologies also have some drawbacks. For starters, they’re not cheap. In addition, such systems can intimidate low-tech salespeople or clients. Even more, there are some things you just can’t present or teach via the Internet—things that require personal interactions. For these reasons, some high-tech experts recommend that sales executives use Internet technologies to supplement training, sales meetings, and preliminary client sales presentations but resort to old-fashioned, face-to-face meetings when the time draws near to close the deal.</a:t>
            </a:r>
          </a:p>
          <a:p>
            <a:endParaRPr lang="en-US" sz="1200" kern="1200" dirty="0">
              <a:solidFill>
                <a:schemeClr val="tx1"/>
              </a:solidFill>
              <a:effectLst/>
              <a:latin typeface="+mn-lt"/>
              <a:ea typeface="ＭＳ Ｐゴシック" charset="-128"/>
              <a:cs typeface="ＭＳ Ｐゴシック" charset="-128"/>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6AA91DB2-1C65-4923-8EF6-D18D50DF5C14}" type="slidenum">
              <a:rPr lang="en-US"/>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Motivating Salespeople</a:t>
            </a:r>
          </a:p>
          <a:p>
            <a:r>
              <a:rPr lang="en-US" sz="1200" kern="1200" dirty="0" smtClean="0">
                <a:solidFill>
                  <a:schemeClr val="tx1"/>
                </a:solidFill>
                <a:effectLst/>
                <a:latin typeface="+mn-lt"/>
                <a:ea typeface="ＭＳ Ｐゴシック" charset="-128"/>
                <a:cs typeface="ＭＳ Ｐゴシック" charset="-128"/>
              </a:rPr>
              <a:t>Beyond directing salespeople, sales managers must also motivate them. Some salespeople will do their best without any special urging from management. To them, selling may be the most fascinating job in the world. But selling can also be frustrating. Salespeople often work alone, and they must sometimes travel away from home. They may also face aggressive competing salespeople and difficult customers. Therefore, salespeople often need special encouragement to do their best.</a:t>
            </a:r>
          </a:p>
          <a:p>
            <a:r>
              <a:rPr lang="en-US" sz="1200" kern="1200" dirty="0" smtClean="0">
                <a:solidFill>
                  <a:schemeClr val="tx1"/>
                </a:solidFill>
                <a:effectLst/>
                <a:latin typeface="+mn-lt"/>
                <a:ea typeface="ＭＳ Ｐゴシック" charset="-128"/>
                <a:cs typeface="ＭＳ Ｐゴシック" charset="-128"/>
              </a:rPr>
              <a:t>Management can boost sales force morale and performance through its organizational climate, sales quotas, and positive incentives. </a:t>
            </a:r>
            <a:r>
              <a:rPr lang="en-US" sz="1200" i="1" kern="1200" dirty="0" smtClean="0">
                <a:solidFill>
                  <a:schemeClr val="tx1"/>
                </a:solidFill>
                <a:effectLst/>
                <a:latin typeface="+mn-lt"/>
                <a:ea typeface="ＭＳ Ｐゴシック" charset="-128"/>
                <a:cs typeface="ＭＳ Ｐゴシック" charset="-128"/>
              </a:rPr>
              <a:t>Organizational climate</a:t>
            </a:r>
            <a:r>
              <a:rPr lang="en-US" sz="1200" kern="1200" dirty="0" smtClean="0">
                <a:solidFill>
                  <a:schemeClr val="tx1"/>
                </a:solidFill>
                <a:effectLst/>
                <a:latin typeface="+mn-lt"/>
                <a:ea typeface="ＭＳ Ｐゴシック" charset="-128"/>
                <a:cs typeface="ＭＳ Ｐゴシック" charset="-128"/>
              </a:rPr>
              <a:t> describes the feeling that salespeople have about their opportunities, value, and rewards for a good performance. Some companies treat salespeople as if they are not very important, so performance suffers accordingly. Other companies treat their salespeople as valued contributors and allow virtually unlimited opportunity for income and promotion. Not surprisingly, these companies enjoy higher sales force performance and less turnover.</a:t>
            </a:r>
          </a:p>
          <a:p>
            <a:r>
              <a:rPr lang="en-US" sz="1200" kern="1200" dirty="0" smtClean="0">
                <a:solidFill>
                  <a:schemeClr val="tx1"/>
                </a:solidFill>
                <a:effectLst/>
                <a:latin typeface="+mn-lt"/>
                <a:ea typeface="ＭＳ Ｐゴシック" charset="-128"/>
                <a:cs typeface="ＭＳ Ｐゴシック" charset="-128"/>
              </a:rPr>
              <a:t>Many companies motivate their salespeople by setting </a:t>
            </a:r>
            <a:r>
              <a:rPr lang="en-US" sz="1200" b="1" kern="1200" dirty="0" smtClean="0">
                <a:solidFill>
                  <a:schemeClr val="tx1"/>
                </a:solidFill>
                <a:effectLst/>
                <a:latin typeface="+mn-lt"/>
                <a:ea typeface="ＭＳ Ｐゴシック" charset="-128"/>
                <a:cs typeface="ＭＳ Ｐゴシック" charset="-128"/>
              </a:rPr>
              <a:t>sales quotas</a:t>
            </a:r>
            <a:r>
              <a:rPr lang="en-US" sz="1200" kern="1200" dirty="0" smtClean="0">
                <a:solidFill>
                  <a:schemeClr val="tx1"/>
                </a:solidFill>
                <a:effectLst/>
                <a:latin typeface="+mn-lt"/>
                <a:ea typeface="ＭＳ Ｐゴシック" charset="-128"/>
                <a:cs typeface="ＭＳ Ｐゴシック" charset="-128"/>
              </a:rPr>
              <a:t>—standards stating the amount they should sell and how sales should be divided among the company’s products. Compensation is often related to how well salespeople meet their quotas. Companies also use various </a:t>
            </a:r>
            <a:r>
              <a:rPr lang="en-US" sz="1200" i="1" kern="1200" dirty="0" smtClean="0">
                <a:solidFill>
                  <a:schemeClr val="tx1"/>
                </a:solidFill>
                <a:effectLst/>
                <a:latin typeface="+mn-lt"/>
                <a:ea typeface="ＭＳ Ｐゴシック" charset="-128"/>
                <a:cs typeface="ＭＳ Ｐゴシック" charset="-128"/>
              </a:rPr>
              <a:t>positive incentives</a:t>
            </a:r>
            <a:r>
              <a:rPr lang="en-US" sz="1200" kern="1200" dirty="0" smtClean="0">
                <a:solidFill>
                  <a:schemeClr val="tx1"/>
                </a:solidFill>
                <a:effectLst/>
                <a:latin typeface="+mn-lt"/>
                <a:ea typeface="ＭＳ Ｐゴシック" charset="-128"/>
                <a:cs typeface="ＭＳ Ｐゴシック" charset="-128"/>
              </a:rPr>
              <a:t> to increase the sales force effort. </a:t>
            </a:r>
            <a:r>
              <a:rPr lang="en-US" sz="1200" i="1" kern="1200" dirty="0" smtClean="0">
                <a:solidFill>
                  <a:schemeClr val="tx1"/>
                </a:solidFill>
                <a:effectLst/>
                <a:latin typeface="+mn-lt"/>
                <a:ea typeface="ＭＳ Ｐゴシック" charset="-128"/>
                <a:cs typeface="ＭＳ Ｐゴシック" charset="-128"/>
              </a:rPr>
              <a:t>Sales meetings</a:t>
            </a:r>
            <a:r>
              <a:rPr lang="en-US" sz="1200" kern="1200" dirty="0" smtClean="0">
                <a:solidFill>
                  <a:schemeClr val="tx1"/>
                </a:solidFill>
                <a:effectLst/>
                <a:latin typeface="+mn-lt"/>
                <a:ea typeface="ＭＳ Ｐゴシック" charset="-128"/>
                <a:cs typeface="ＭＳ Ｐゴシック" charset="-128"/>
              </a:rPr>
              <a:t> provide social occasions, breaks from the routine, chances to meet and talk with “company brass,” and opportunities to air feelings and identify with a larger group. Companies also sponsor </a:t>
            </a:r>
            <a:r>
              <a:rPr lang="en-US" sz="1200" i="1" kern="1200" dirty="0" smtClean="0">
                <a:solidFill>
                  <a:schemeClr val="tx1"/>
                </a:solidFill>
                <a:effectLst/>
                <a:latin typeface="+mn-lt"/>
                <a:ea typeface="ＭＳ Ｐゴシック" charset="-128"/>
                <a:cs typeface="ＭＳ Ｐゴシック" charset="-128"/>
              </a:rPr>
              <a:t>sales contests</a:t>
            </a:r>
            <a:r>
              <a:rPr lang="en-US" sz="1200" kern="1200" dirty="0" smtClean="0">
                <a:solidFill>
                  <a:schemeClr val="tx1"/>
                </a:solidFill>
                <a:effectLst/>
                <a:latin typeface="+mn-lt"/>
                <a:ea typeface="ＭＳ Ｐゴシック" charset="-128"/>
                <a:cs typeface="ＭＳ Ｐゴシック" charset="-128"/>
              </a:rPr>
              <a:t> to spur the sales force to make a selling effort above and beyond what is normally expected. Other incentives include honors, merchandise and cash awards, trips, and profit-sharing plans.</a:t>
            </a:r>
          </a:p>
          <a:p>
            <a:endParaRPr lang="en-US" dirty="0" smtClean="0"/>
          </a:p>
          <a:p>
            <a:endParaRPr lang="en-US" dirty="0" smtClean="0"/>
          </a:p>
        </p:txBody>
      </p:sp>
      <p:sp>
        <p:nvSpPr>
          <p:cNvPr id="51204" name="Slide Number Placeholder 3"/>
          <p:cNvSpPr>
            <a:spLocks noGrp="1"/>
          </p:cNvSpPr>
          <p:nvPr>
            <p:ph type="sldNum" sz="quarter" idx="5"/>
          </p:nvPr>
        </p:nvSpPr>
        <p:spPr bwMode="auto">
          <a:noFill/>
          <a:ln>
            <a:miter lim="800000"/>
            <a:headEnd/>
            <a:tailEnd/>
          </a:ln>
        </p:spPr>
        <p:txBody>
          <a:bodyPr/>
          <a:lstStyle/>
          <a:p>
            <a:fld id="{2B672AC5-A3D7-4229-A568-3D73043FD4C3}" type="slidenum">
              <a:rPr lang="en-US"/>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Evaluating Salespeople and Sales Force Performance</a:t>
            </a:r>
          </a:p>
          <a:p>
            <a:r>
              <a:rPr lang="en-US" sz="1200" kern="1200" dirty="0" smtClean="0">
                <a:solidFill>
                  <a:schemeClr val="tx1"/>
                </a:solidFill>
                <a:effectLst/>
                <a:latin typeface="+mn-lt"/>
                <a:ea typeface="ＭＳ Ｐゴシック" charset="-128"/>
                <a:cs typeface="ＭＳ Ｐゴシック" charset="-128"/>
              </a:rPr>
              <a:t>We have thus far described how management communicates what salespeople should be doing and how it motivates them to do it. This process requires good feedback, which means getting regular information about salespeople to evaluate their performance.</a:t>
            </a:r>
          </a:p>
          <a:p>
            <a:r>
              <a:rPr lang="en-US" sz="1200" kern="1200" dirty="0" smtClean="0">
                <a:solidFill>
                  <a:schemeClr val="tx1"/>
                </a:solidFill>
                <a:effectLst/>
                <a:latin typeface="+mn-lt"/>
                <a:ea typeface="ＭＳ Ｐゴシック" charset="-128"/>
                <a:cs typeface="ＭＳ Ｐゴシック" charset="-128"/>
              </a:rPr>
              <a:t>Management gets information about its salespeople in several ways. The most important source is </a:t>
            </a:r>
            <a:r>
              <a:rPr lang="en-US" sz="1200" i="1" kern="1200" dirty="0" smtClean="0">
                <a:solidFill>
                  <a:schemeClr val="tx1"/>
                </a:solidFill>
                <a:effectLst/>
                <a:latin typeface="+mn-lt"/>
                <a:ea typeface="ＭＳ Ｐゴシック" charset="-128"/>
                <a:cs typeface="ＭＳ Ｐゴシック" charset="-128"/>
              </a:rPr>
              <a:t>sales reports</a:t>
            </a:r>
            <a:r>
              <a:rPr lang="en-US" sz="1200" kern="1200" dirty="0" smtClean="0">
                <a:solidFill>
                  <a:schemeClr val="tx1"/>
                </a:solidFill>
                <a:effectLst/>
                <a:latin typeface="+mn-lt"/>
                <a:ea typeface="ＭＳ Ｐゴシック" charset="-128"/>
                <a:cs typeface="ＭＳ Ｐゴシック" charset="-128"/>
              </a:rPr>
              <a:t>, including weekly or monthly work plans and longer-term territory marketing plans. Salespeople also write up their completed activities on </a:t>
            </a:r>
            <a:r>
              <a:rPr lang="en-US" sz="1200" i="1" kern="1200" dirty="0" smtClean="0">
                <a:solidFill>
                  <a:schemeClr val="tx1"/>
                </a:solidFill>
                <a:effectLst/>
                <a:latin typeface="+mn-lt"/>
                <a:ea typeface="ＭＳ Ｐゴシック" charset="-128"/>
                <a:cs typeface="ＭＳ Ｐゴシック" charset="-128"/>
              </a:rPr>
              <a:t>call reports</a:t>
            </a:r>
            <a:r>
              <a:rPr lang="en-US" sz="1200" kern="1200" dirty="0" smtClean="0">
                <a:solidFill>
                  <a:schemeClr val="tx1"/>
                </a:solidFill>
                <a:effectLst/>
                <a:latin typeface="+mn-lt"/>
                <a:ea typeface="ＭＳ Ｐゴシック" charset="-128"/>
                <a:cs typeface="ＭＳ Ｐゴシック" charset="-128"/>
              </a:rPr>
              <a:t> and turn in </a:t>
            </a:r>
            <a:r>
              <a:rPr lang="en-US" sz="1200" i="1" kern="1200" dirty="0" smtClean="0">
                <a:solidFill>
                  <a:schemeClr val="tx1"/>
                </a:solidFill>
                <a:effectLst/>
                <a:latin typeface="+mn-lt"/>
                <a:ea typeface="ＭＳ Ｐゴシック" charset="-128"/>
                <a:cs typeface="ＭＳ Ｐゴシック" charset="-128"/>
              </a:rPr>
              <a:t>expense reports</a:t>
            </a:r>
            <a:r>
              <a:rPr lang="en-US" sz="1200" kern="1200" dirty="0" smtClean="0">
                <a:solidFill>
                  <a:schemeClr val="tx1"/>
                </a:solidFill>
                <a:effectLst/>
                <a:latin typeface="+mn-lt"/>
                <a:ea typeface="ＭＳ Ｐゴシック" charset="-128"/>
                <a:cs typeface="ＭＳ Ｐゴシック" charset="-128"/>
              </a:rPr>
              <a:t> for which they are partly or wholly reimbursed. The company can also monitor the sales and profit performance data in the salesperson’s territory. Additional information comes from personal observation, customer surveys, and talks with other salespeople.</a:t>
            </a:r>
          </a:p>
          <a:p>
            <a:r>
              <a:rPr lang="en-US" sz="1200" kern="1200" dirty="0" smtClean="0">
                <a:solidFill>
                  <a:schemeClr val="tx1"/>
                </a:solidFill>
                <a:effectLst/>
                <a:latin typeface="+mn-lt"/>
                <a:ea typeface="ＭＳ Ｐゴシック" charset="-128"/>
                <a:cs typeface="ＭＳ Ｐゴシック" charset="-128"/>
              </a:rPr>
              <a:t>Using various sales force reports and other information, sales management evaluates the members of the sales force. It evaluates salespeople on their ability to “plan their work and work their plan.” Formal evaluation forces management to develop and communicate clear standards for judging performance. It also provides salespeople with constructive feedback and motivates them to perform well.</a:t>
            </a:r>
          </a:p>
          <a:p>
            <a:r>
              <a:rPr lang="en-US" sz="1200" kern="1200" dirty="0" smtClean="0">
                <a:solidFill>
                  <a:schemeClr val="tx1"/>
                </a:solidFill>
                <a:effectLst/>
                <a:latin typeface="+mn-lt"/>
                <a:ea typeface="ＭＳ Ｐゴシック" charset="-128"/>
                <a:cs typeface="ＭＳ Ｐゴシック" charset="-128"/>
              </a:rPr>
              <a:t>On a broader level, management should evaluate the performance of the sales force as a whole. Is the sales force accomplishing its customer relationship, sales, and profit objectives? Is it working well with other areas of the marketing and company organization? Are sales force costs in line with outcomes? As with other marketing activities, the company wants to measure its </a:t>
            </a:r>
            <a:r>
              <a:rPr lang="en-US" sz="1200" i="1" kern="1200" dirty="0" smtClean="0">
                <a:solidFill>
                  <a:schemeClr val="tx1"/>
                </a:solidFill>
                <a:effectLst/>
                <a:latin typeface="+mn-lt"/>
                <a:ea typeface="ＭＳ Ｐゴシック" charset="-128"/>
                <a:cs typeface="ＭＳ Ｐゴシック" charset="-128"/>
              </a:rPr>
              <a:t>return on sales investment</a:t>
            </a:r>
            <a:r>
              <a:rPr lang="en-US" sz="1200" kern="1200" dirty="0" smtClean="0">
                <a:solidFill>
                  <a:schemeClr val="tx1"/>
                </a:solidFill>
                <a:effectLst/>
                <a:latin typeface="+mn-lt"/>
                <a:ea typeface="ＭＳ Ｐゴシック" charset="-128"/>
                <a:cs typeface="ＭＳ Ｐゴシック" charset="-128"/>
              </a:rPr>
              <a:t>.</a:t>
            </a:r>
          </a:p>
          <a:p>
            <a:endParaRPr lang="en-US" dirty="0" smtClean="0"/>
          </a:p>
        </p:txBody>
      </p:sp>
      <p:sp>
        <p:nvSpPr>
          <p:cNvPr id="53252" name="Slide Number Placeholder 3"/>
          <p:cNvSpPr>
            <a:spLocks noGrp="1"/>
          </p:cNvSpPr>
          <p:nvPr>
            <p:ph type="sldNum" sz="quarter" idx="5"/>
          </p:nvPr>
        </p:nvSpPr>
        <p:spPr bwMode="auto">
          <a:noFill/>
          <a:ln>
            <a:miter lim="800000"/>
            <a:headEnd/>
            <a:tailEnd/>
          </a:ln>
        </p:spPr>
        <p:txBody>
          <a:bodyPr/>
          <a:lstStyle/>
          <a:p>
            <a:fld id="{9878FEAB-3E1C-4879-B2BD-4A9EC03B906F}" type="slidenum">
              <a:rPr lang="en-US"/>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The </a:t>
            </a:r>
            <a:r>
              <a:rPr lang="en-US" sz="1200" b="1" kern="1200" dirty="0" smtClean="0">
                <a:solidFill>
                  <a:schemeClr val="tx1"/>
                </a:solidFill>
                <a:effectLst/>
                <a:latin typeface="+mn-lt"/>
                <a:ea typeface="ＭＳ Ｐゴシック" charset="-128"/>
                <a:cs typeface="ＭＳ Ｐゴシック" charset="-128"/>
              </a:rPr>
              <a:t>selling process</a:t>
            </a:r>
            <a:r>
              <a:rPr lang="en-US" sz="1200" kern="1200" dirty="0" smtClean="0">
                <a:solidFill>
                  <a:schemeClr val="tx1"/>
                </a:solidFill>
                <a:effectLst/>
                <a:latin typeface="+mn-lt"/>
                <a:ea typeface="ＭＳ Ｐゴシック" charset="-128"/>
                <a:cs typeface="ＭＳ Ｐゴシック" charset="-128"/>
              </a:rPr>
              <a:t> consists of several steps that salespeople must master. These steps focus on the goal of getting new customers and obtaining orders from them. However, most salespeople spend much of their time maintaining existing accounts and building long-term customer </a:t>
            </a:r>
            <a:r>
              <a:rPr lang="en-US" sz="1200" i="1" kern="1200" dirty="0" smtClean="0">
                <a:solidFill>
                  <a:schemeClr val="tx1"/>
                </a:solidFill>
                <a:effectLst/>
                <a:latin typeface="+mn-lt"/>
                <a:ea typeface="ＭＳ Ｐゴシック" charset="-128"/>
                <a:cs typeface="ＭＳ Ｐゴシック" charset="-128"/>
              </a:rPr>
              <a:t>relationships</a:t>
            </a:r>
            <a:r>
              <a:rPr lang="en-US" sz="1200" kern="1200" dirty="0" smtClean="0">
                <a:solidFill>
                  <a:schemeClr val="tx1"/>
                </a:solidFill>
                <a:effectLst/>
                <a:latin typeface="+mn-lt"/>
                <a:ea typeface="ＭＳ Ｐゴシック" charset="-128"/>
                <a:cs typeface="ＭＳ Ｐゴシック" charset="-128"/>
              </a:rPr>
              <a:t>. We will discuss the relationship aspect of the personal selling process in a later section.</a:t>
            </a:r>
          </a:p>
          <a:p>
            <a:r>
              <a:rPr lang="en-US" sz="1200" b="1" kern="1200" dirty="0" smtClean="0">
                <a:solidFill>
                  <a:schemeClr val="tx1"/>
                </a:solidFill>
                <a:effectLst/>
                <a:latin typeface="+mn-lt"/>
                <a:ea typeface="ＭＳ Ｐゴシック" charset="-128"/>
                <a:cs typeface="ＭＳ Ｐゴシック" charset="-128"/>
              </a:rPr>
              <a:t>Steps in the Selling Process</a:t>
            </a:r>
          </a:p>
          <a:p>
            <a:r>
              <a:rPr lang="en-US" sz="1200" kern="1200" dirty="0" smtClean="0">
                <a:solidFill>
                  <a:schemeClr val="tx1"/>
                </a:solidFill>
                <a:effectLst/>
                <a:latin typeface="+mn-lt"/>
                <a:ea typeface="ＭＳ Ｐゴシック" charset="-128"/>
                <a:cs typeface="ＭＳ Ｐゴシック" charset="-128"/>
              </a:rPr>
              <a:t>As shown in Figure 16.3, the selling process consists of seven steps: prospecting and qualifying, preapproach, approach, presentation and demonstration, handling objections, closing, and follow-up.</a:t>
            </a:r>
          </a:p>
          <a:p>
            <a:endParaRPr lang="en-US" sz="1200" kern="1200" dirty="0">
              <a:solidFill>
                <a:schemeClr val="tx1"/>
              </a:solidFill>
              <a:effectLst/>
              <a:latin typeface="+mn-lt"/>
              <a:ea typeface="ＭＳ Ｐゴシック" charset="-128"/>
              <a:cs typeface="ＭＳ Ｐゴシック"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A84C4B7A-5CC9-4C5E-BBE1-B9D045034BA3}" type="slidenum">
              <a:rPr lang="en-US"/>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22</a:t>
            </a:fld>
            <a:endParaRPr lang="en-GB"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23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charset="0"/>
              </a:rPr>
              <a:t>Personal Selling </a:t>
            </a:r>
            <a:br>
              <a:rPr lang="en-US" b="1" dirty="0" smtClean="0">
                <a:solidFill>
                  <a:srgbClr val="000066"/>
                </a:solidFill>
                <a:latin typeface="Calibri" charset="0"/>
              </a:rPr>
            </a:br>
            <a:r>
              <a:rPr lang="en-US" sz="4800" dirty="0" smtClean="0">
                <a:latin typeface="Calibri" charset="0"/>
              </a:rPr>
              <a:t/>
            </a:r>
            <a:br>
              <a:rPr lang="en-US" sz="4800" dirty="0" smtClean="0">
                <a:latin typeface="Calibri"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LECTURE-24</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Personal Selling</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Managing the Sales Force</a:t>
            </a:r>
          </a:p>
          <a:p>
            <a:pPr marL="342900" lvl="1" indent="-342900">
              <a:buClr>
                <a:srgbClr val="000066"/>
              </a:buClr>
              <a:buNone/>
            </a:pPr>
            <a:endParaRPr lang="en-US" sz="3200" dirty="0" smtClean="0"/>
          </a:p>
          <a:p>
            <a:pPr marL="342900" lvl="1" indent="-342900">
              <a:buClr>
                <a:srgbClr val="000066"/>
              </a:buClr>
              <a:buNone/>
            </a:pPr>
            <a:endParaRPr lang="en-US" sz="3200"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dirty="0" smtClean="0">
                <a:solidFill>
                  <a:srgbClr val="000066"/>
                </a:solidFill>
              </a:rPr>
              <a:t>Personal Selling</a:t>
            </a:r>
          </a:p>
        </p:txBody>
      </p:sp>
      <p:sp>
        <p:nvSpPr>
          <p:cNvPr id="19459" name="Rectangle 3"/>
          <p:cNvSpPr>
            <a:spLocks noGrp="1" noChangeArrowheads="1"/>
          </p:cNvSpPr>
          <p:nvPr>
            <p:ph idx="1"/>
          </p:nvPr>
        </p:nvSpPr>
        <p:spPr>
          <a:xfrm>
            <a:off x="457200" y="2209800"/>
            <a:ext cx="8229600" cy="3916363"/>
          </a:xfrm>
        </p:spPr>
        <p:txBody>
          <a:bodyPr/>
          <a:lstStyle/>
          <a:p>
            <a:pPr>
              <a:buFontTx/>
              <a:buNone/>
            </a:pPr>
            <a:r>
              <a:rPr lang="en-US" b="1" dirty="0" smtClean="0">
                <a:latin typeface="+mj-lt"/>
              </a:rPr>
              <a:t>Personal selling </a:t>
            </a:r>
            <a:r>
              <a:rPr lang="en-US" dirty="0" smtClean="0">
                <a:latin typeface="+mj-lt"/>
              </a:rPr>
              <a:t>is the interpersonal part of the promotion mix and can include: </a:t>
            </a:r>
          </a:p>
          <a:p>
            <a:pPr>
              <a:buClr>
                <a:srgbClr val="000066"/>
              </a:buClr>
              <a:buFont typeface="Wingdings" pitchFamily="2" charset="2"/>
              <a:buChar char="§"/>
            </a:pPr>
            <a:r>
              <a:rPr lang="en-US" dirty="0" smtClean="0">
                <a:latin typeface="+mj-lt"/>
              </a:rPr>
              <a:t>Face-to-face communication</a:t>
            </a:r>
          </a:p>
          <a:p>
            <a:pPr>
              <a:buClr>
                <a:srgbClr val="000066"/>
              </a:buClr>
              <a:buFont typeface="Wingdings" pitchFamily="2" charset="2"/>
              <a:buChar char="§"/>
            </a:pPr>
            <a:r>
              <a:rPr lang="en-US" dirty="0" smtClean="0">
                <a:latin typeface="+mj-lt"/>
              </a:rPr>
              <a:t>Telephone communication</a:t>
            </a:r>
          </a:p>
          <a:p>
            <a:pPr>
              <a:buClr>
                <a:srgbClr val="000066"/>
              </a:buClr>
              <a:buFont typeface="Wingdings" pitchFamily="2" charset="2"/>
              <a:buChar char="§"/>
            </a:pPr>
            <a:r>
              <a:rPr lang="en-US" dirty="0" smtClean="0">
                <a:latin typeface="+mj-lt"/>
              </a:rPr>
              <a:t>Video or Web conferencing</a:t>
            </a:r>
          </a:p>
        </p:txBody>
      </p:sp>
      <p:sp>
        <p:nvSpPr>
          <p:cNvPr id="19460" name="Text Placeholder 4"/>
          <p:cNvSpPr>
            <a:spLocks noGrp="1"/>
          </p:cNvSpPr>
          <p:nvPr>
            <p:ph type="body" sz="quarter" idx="13"/>
          </p:nvPr>
        </p:nvSpPr>
        <p:spPr>
          <a:xfrm>
            <a:off x="914400" y="1219200"/>
            <a:ext cx="7162800" cy="990600"/>
          </a:xfrm>
        </p:spPr>
        <p:txBody>
          <a:bodyPr>
            <a:normAutofit/>
          </a:bodyPr>
          <a:lstStyle/>
          <a:p>
            <a:pPr>
              <a:spcBef>
                <a:spcPct val="0"/>
              </a:spcBef>
            </a:pPr>
            <a:r>
              <a:rPr lang="en-US" sz="3200" dirty="0" smtClean="0">
                <a:latin typeface="+mj-lt"/>
              </a:rPr>
              <a:t>Personal Selling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checkerboard(across)">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checkerboard(across)">
                                      <p:cBhvr>
                                        <p:cTn id="17" dur="5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checkerboard(across)">
                                      <p:cBhvr>
                                        <p:cTn id="22" dur="5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b="1" dirty="0" smtClean="0">
                <a:solidFill>
                  <a:srgbClr val="000066"/>
                </a:solidFill>
              </a:rPr>
              <a:t>Personal Selling</a:t>
            </a:r>
          </a:p>
        </p:txBody>
      </p:sp>
      <p:sp>
        <p:nvSpPr>
          <p:cNvPr id="21507" name="Rectangle 3"/>
          <p:cNvSpPr>
            <a:spLocks noGrp="1" noChangeArrowheads="1"/>
          </p:cNvSpPr>
          <p:nvPr>
            <p:ph idx="1"/>
          </p:nvPr>
        </p:nvSpPr>
        <p:spPr>
          <a:xfrm>
            <a:off x="457200" y="2362200"/>
            <a:ext cx="8229600" cy="3763963"/>
          </a:xfrm>
        </p:spPr>
        <p:txBody>
          <a:bodyPr>
            <a:normAutofit/>
          </a:bodyPr>
          <a:lstStyle/>
          <a:p>
            <a:pPr>
              <a:buFontTx/>
              <a:buNone/>
            </a:pPr>
            <a:r>
              <a:rPr lang="en-US" b="1" dirty="0" smtClean="0">
                <a:latin typeface="+mj-lt"/>
              </a:rPr>
              <a:t>Salespeople</a:t>
            </a:r>
            <a:r>
              <a:rPr lang="en-US" dirty="0" smtClean="0">
                <a:latin typeface="+mj-lt"/>
              </a:rPr>
              <a:t> are an effective link between the company and its customers to produce customer value and company profit by:</a:t>
            </a:r>
          </a:p>
          <a:p>
            <a:pPr>
              <a:buClr>
                <a:srgbClr val="000066"/>
              </a:buClr>
              <a:buFont typeface="Wingdings" pitchFamily="2" charset="2"/>
              <a:buChar char="§"/>
            </a:pPr>
            <a:r>
              <a:rPr lang="en-US" dirty="0" smtClean="0">
                <a:latin typeface="+mj-lt"/>
              </a:rPr>
              <a:t>Representing the company to customers</a:t>
            </a:r>
          </a:p>
          <a:p>
            <a:pPr>
              <a:buClr>
                <a:srgbClr val="000066"/>
              </a:buClr>
              <a:buFont typeface="Wingdings" pitchFamily="2" charset="2"/>
              <a:buChar char="§"/>
            </a:pPr>
            <a:r>
              <a:rPr lang="en-US" dirty="0" smtClean="0">
                <a:latin typeface="+mj-lt"/>
              </a:rPr>
              <a:t>Representing customers to the company</a:t>
            </a:r>
          </a:p>
          <a:p>
            <a:pPr>
              <a:buClr>
                <a:srgbClr val="000066"/>
              </a:buClr>
              <a:buFont typeface="Wingdings" pitchFamily="2" charset="2"/>
              <a:buChar char="§"/>
            </a:pPr>
            <a:r>
              <a:rPr lang="en-US" dirty="0" smtClean="0">
                <a:latin typeface="+mj-lt"/>
              </a:rPr>
              <a:t>Working closely with marketing</a:t>
            </a:r>
          </a:p>
          <a:p>
            <a:endParaRPr lang="en-US" dirty="0" smtClean="0">
              <a:latin typeface="+mj-lt"/>
            </a:endParaRPr>
          </a:p>
        </p:txBody>
      </p:sp>
      <p:sp>
        <p:nvSpPr>
          <p:cNvPr id="21508" name="Text Placeholder 9"/>
          <p:cNvSpPr>
            <a:spLocks noGrp="1"/>
          </p:cNvSpPr>
          <p:nvPr>
            <p:ph type="body" sz="quarter" idx="13"/>
          </p:nvPr>
        </p:nvSpPr>
        <p:spPr>
          <a:xfrm>
            <a:off x="914400" y="1371600"/>
            <a:ext cx="7162800" cy="762000"/>
          </a:xfrm>
        </p:spPr>
        <p:txBody>
          <a:bodyPr>
            <a:normAutofit/>
          </a:bodyPr>
          <a:lstStyle/>
          <a:p>
            <a:pPr>
              <a:spcBef>
                <a:spcPct val="0"/>
              </a:spcBef>
            </a:pPr>
            <a:r>
              <a:rPr lang="en-US" sz="3200" dirty="0" smtClean="0">
                <a:latin typeface="Calibri" charset="0"/>
              </a:rPr>
              <a:t>The Nature of Personal Selling</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checkerboard(across)">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checkerboard(across)">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checkerboard(across)">
                                      <p:cBhvr>
                                        <p:cTn id="17" dur="5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checkerboard(across)">
                                      <p:cBhvr>
                                        <p:cTn id="22"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b="1" dirty="0" smtClean="0">
                <a:solidFill>
                  <a:srgbClr val="000066"/>
                </a:solidFill>
              </a:rPr>
              <a:t>Managing the Sales Force</a:t>
            </a:r>
          </a:p>
        </p:txBody>
      </p:sp>
      <p:sp>
        <p:nvSpPr>
          <p:cNvPr id="23555" name="Rectangle 3"/>
          <p:cNvSpPr>
            <a:spLocks noGrp="1" noChangeArrowheads="1"/>
          </p:cNvSpPr>
          <p:nvPr>
            <p:ph idx="1"/>
          </p:nvPr>
        </p:nvSpPr>
        <p:spPr>
          <a:xfrm>
            <a:off x="685800" y="1447800"/>
            <a:ext cx="7772400" cy="2514600"/>
          </a:xfrm>
        </p:spPr>
        <p:txBody>
          <a:bodyPr/>
          <a:lstStyle/>
          <a:p>
            <a:endParaRPr lang="en-US" dirty="0" smtClean="0">
              <a:latin typeface="Calibri" charset="0"/>
            </a:endParaRPr>
          </a:p>
          <a:p>
            <a:pPr>
              <a:buClr>
                <a:srgbClr val="000066"/>
              </a:buClr>
              <a:buFont typeface="Wingdings" pitchFamily="2" charset="2"/>
              <a:buChar char="§"/>
            </a:pPr>
            <a:r>
              <a:rPr lang="en-US" dirty="0" smtClean="0">
                <a:latin typeface="+mj-lt"/>
              </a:rPr>
              <a:t>Sales force management is the analysis, planning, implementation, and control of sales force activities</a:t>
            </a:r>
          </a:p>
        </p:txBody>
      </p:sp>
      <p:pic>
        <p:nvPicPr>
          <p:cNvPr id="23556" name="Picture 5" descr="fig16_01wo"/>
          <p:cNvPicPr>
            <a:picLocks noChangeAspect="1" noChangeArrowheads="1"/>
          </p:cNvPicPr>
          <p:nvPr/>
        </p:nvPicPr>
        <p:blipFill>
          <a:blip r:embed="rId3" cstate="print"/>
          <a:srcRect/>
          <a:stretch>
            <a:fillRect/>
          </a:stretch>
        </p:blipFill>
        <p:spPr bwMode="auto">
          <a:xfrm>
            <a:off x="304800" y="3886200"/>
            <a:ext cx="8305800" cy="8032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checkerboard(across)">
                                      <p:cBhvr>
                                        <p:cTn id="7" dur="500"/>
                                        <p:tgtEl>
                                          <p:spTgt spid="23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3556"/>
                                        </p:tgtEl>
                                        <p:attrNameLst>
                                          <p:attrName>style.visibility</p:attrName>
                                        </p:attrNameLst>
                                      </p:cBhvr>
                                      <p:to>
                                        <p:strVal val="visible"/>
                                      </p:to>
                                    </p:set>
                                    <p:animEffect transition="in" filter="checkerboard(across)">
                                      <p:cBhvr>
                                        <p:cTn id="12"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b="1" dirty="0" smtClean="0">
                <a:solidFill>
                  <a:srgbClr val="000066"/>
                </a:solidFill>
              </a:rPr>
              <a:t> Managing the Sales Force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126985290"/>
              </p:ext>
            </p:extLst>
          </p:nvPr>
        </p:nvGraphicFramePr>
        <p:xfrm>
          <a:off x="1295400" y="2362200"/>
          <a:ext cx="68580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604" name="Rectangle 3"/>
          <p:cNvSpPr>
            <a:spLocks noGrp="1" noChangeArrowheads="1"/>
          </p:cNvSpPr>
          <p:nvPr>
            <p:ph type="body" sz="quarter" idx="13"/>
          </p:nvPr>
        </p:nvSpPr>
        <p:spPr>
          <a:xfrm>
            <a:off x="914400" y="1371600"/>
            <a:ext cx="7162800" cy="609600"/>
          </a:xfrm>
        </p:spPr>
        <p:txBody>
          <a:bodyPr>
            <a:normAutofit/>
          </a:bodyPr>
          <a:lstStyle/>
          <a:p>
            <a:pPr>
              <a:spcBef>
                <a:spcPct val="0"/>
              </a:spcBef>
            </a:pPr>
            <a:r>
              <a:rPr lang="en-US" sz="3200" dirty="0" smtClean="0">
                <a:latin typeface="Calibri" charset="0"/>
              </a:rPr>
              <a:t>Designing Sales Force Structure</a:t>
            </a:r>
          </a:p>
          <a:p>
            <a:pPr>
              <a:spcBef>
                <a:spcPct val="0"/>
              </a:spcBef>
            </a:pPr>
            <a:endParaRPr lang="en-US" sz="3200" dirty="0" smtClean="0">
              <a:latin typeface="Calibri" charset="0"/>
            </a:endParaRPr>
          </a:p>
          <a:p>
            <a:pPr>
              <a:spcBef>
                <a:spcPct val="0"/>
              </a:spcBef>
            </a:pPr>
            <a:endParaRPr lang="en-US" sz="3200" dirty="0" smtClean="0">
              <a:latin typeface="Calibri" charset="0"/>
            </a:endParaRP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27651" name="Rectangle 3"/>
          <p:cNvSpPr>
            <a:spLocks noGrp="1" noChangeArrowheads="1"/>
          </p:cNvSpPr>
          <p:nvPr>
            <p:ph idx="1"/>
          </p:nvPr>
        </p:nvSpPr>
        <p:spPr>
          <a:xfrm>
            <a:off x="533400" y="1905000"/>
            <a:ext cx="8229600" cy="4495800"/>
          </a:xfrm>
        </p:spPr>
        <p:txBody>
          <a:bodyPr>
            <a:noAutofit/>
          </a:bodyPr>
          <a:lstStyle/>
          <a:p>
            <a:pPr>
              <a:lnSpc>
                <a:spcPct val="80000"/>
              </a:lnSpc>
              <a:buFontTx/>
              <a:buNone/>
            </a:pPr>
            <a:r>
              <a:rPr lang="en-US" b="1" dirty="0" smtClean="0">
                <a:latin typeface="+mj-lt"/>
              </a:rPr>
              <a:t>Territorial sales force structure </a:t>
            </a:r>
            <a:r>
              <a:rPr lang="en-US" dirty="0" smtClean="0">
                <a:latin typeface="+mj-lt"/>
              </a:rPr>
              <a:t>refers to a structure where each salesperson is assigned an exclusive geographic area and sells the company’s full line of products and services to all customers in that territory</a:t>
            </a:r>
          </a:p>
          <a:p>
            <a:pPr>
              <a:lnSpc>
                <a:spcPct val="80000"/>
              </a:lnSpc>
              <a:buClr>
                <a:srgbClr val="000066"/>
              </a:buClr>
              <a:buFont typeface="Wingdings" pitchFamily="2" charset="2"/>
              <a:buChar char="§"/>
            </a:pPr>
            <a:r>
              <a:rPr lang="en-US" dirty="0" smtClean="0">
                <a:latin typeface="+mj-lt"/>
              </a:rPr>
              <a:t>Defines salesperson’s job </a:t>
            </a:r>
          </a:p>
          <a:p>
            <a:pPr>
              <a:lnSpc>
                <a:spcPct val="80000"/>
              </a:lnSpc>
              <a:buClr>
                <a:srgbClr val="000066"/>
              </a:buClr>
              <a:buFont typeface="Wingdings" pitchFamily="2" charset="2"/>
              <a:buChar char="§"/>
            </a:pPr>
            <a:r>
              <a:rPr lang="en-US" dirty="0" smtClean="0">
                <a:latin typeface="+mj-lt"/>
              </a:rPr>
              <a:t>Fixes accountability</a:t>
            </a:r>
          </a:p>
          <a:p>
            <a:pPr>
              <a:lnSpc>
                <a:spcPct val="80000"/>
              </a:lnSpc>
              <a:buClr>
                <a:srgbClr val="000066"/>
              </a:buClr>
              <a:buFont typeface="Wingdings" pitchFamily="2" charset="2"/>
              <a:buChar char="§"/>
            </a:pPr>
            <a:r>
              <a:rPr lang="en-US" dirty="0" smtClean="0">
                <a:latin typeface="+mj-lt"/>
              </a:rPr>
              <a:t>Lowers sales expenses</a:t>
            </a:r>
          </a:p>
          <a:p>
            <a:pPr>
              <a:lnSpc>
                <a:spcPct val="80000"/>
              </a:lnSpc>
              <a:buClr>
                <a:srgbClr val="000066"/>
              </a:buClr>
              <a:buFont typeface="Wingdings" pitchFamily="2" charset="2"/>
              <a:buChar char="§"/>
            </a:pPr>
            <a:r>
              <a:rPr lang="en-US" dirty="0" smtClean="0">
                <a:latin typeface="+mj-lt"/>
              </a:rPr>
              <a:t>Improves relationship building and selling effectiveness</a:t>
            </a:r>
          </a:p>
        </p:txBody>
      </p:sp>
      <p:sp>
        <p:nvSpPr>
          <p:cNvPr id="27652" name="Text Placeholder 7"/>
          <p:cNvSpPr>
            <a:spLocks noGrp="1"/>
          </p:cNvSpPr>
          <p:nvPr>
            <p:ph type="body" sz="quarter" idx="13"/>
          </p:nvPr>
        </p:nvSpPr>
        <p:spPr>
          <a:xfrm>
            <a:off x="914400" y="1371600"/>
            <a:ext cx="7162800" cy="762000"/>
          </a:xfrm>
        </p:spPr>
        <p:txBody>
          <a:bodyPr>
            <a:normAutofit/>
          </a:bodyPr>
          <a:lstStyle/>
          <a:p>
            <a:pPr>
              <a:spcBef>
                <a:spcPct val="0"/>
              </a:spcBef>
            </a:pPr>
            <a:r>
              <a:rPr lang="en-US" sz="3200" dirty="0" smtClean="0">
                <a:latin typeface="Calibri" charset="0"/>
              </a:rPr>
              <a:t>Sales Force Structure</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checkerboard(across)">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checkerboard(across)">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checkerboard(across)">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checkerboard(across)">
                                      <p:cBhvr>
                                        <p:cTn id="22" dur="500"/>
                                        <p:tgtEl>
                                          <p:spTgt spid="276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7651">
                                            <p:txEl>
                                              <p:pRg st="4" end="4"/>
                                            </p:txEl>
                                          </p:spTgt>
                                        </p:tgtEl>
                                        <p:attrNameLst>
                                          <p:attrName>style.visibility</p:attrName>
                                        </p:attrNameLst>
                                      </p:cBhvr>
                                      <p:to>
                                        <p:strVal val="visible"/>
                                      </p:to>
                                    </p:set>
                                    <p:animEffect transition="in" filter="checkerboard(across)">
                                      <p:cBhvr>
                                        <p:cTn id="27" dur="500"/>
                                        <p:tgtEl>
                                          <p:spTgt spid="2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29699" name="Rectangle 3"/>
          <p:cNvSpPr>
            <a:spLocks noGrp="1" noChangeArrowheads="1"/>
          </p:cNvSpPr>
          <p:nvPr>
            <p:ph idx="1"/>
          </p:nvPr>
        </p:nvSpPr>
        <p:spPr>
          <a:xfrm>
            <a:off x="457200" y="2286000"/>
            <a:ext cx="8229600" cy="3840163"/>
          </a:xfrm>
        </p:spPr>
        <p:txBody>
          <a:bodyPr/>
          <a:lstStyle/>
          <a:p>
            <a:pPr>
              <a:buFontTx/>
              <a:buNone/>
            </a:pPr>
            <a:r>
              <a:rPr lang="en-US" b="1" dirty="0" smtClean="0"/>
              <a:t>Product sales force </a:t>
            </a:r>
            <a:r>
              <a:rPr lang="en-US" dirty="0" smtClean="0"/>
              <a:t>structure refers to a structure where each salesperson sells along product lines</a:t>
            </a:r>
          </a:p>
          <a:p>
            <a:pPr>
              <a:buClr>
                <a:srgbClr val="000066"/>
              </a:buClr>
              <a:buFont typeface="Wingdings" pitchFamily="2" charset="2"/>
              <a:buChar char="§"/>
            </a:pPr>
            <a:r>
              <a:rPr lang="en-US" dirty="0" smtClean="0"/>
              <a:t>Improves product knowledge</a:t>
            </a:r>
          </a:p>
          <a:p>
            <a:pPr>
              <a:buClr>
                <a:srgbClr val="000066"/>
              </a:buClr>
              <a:buFont typeface="Wingdings" pitchFamily="2" charset="2"/>
              <a:buChar char="§"/>
            </a:pPr>
            <a:r>
              <a:rPr lang="en-US" dirty="0" smtClean="0"/>
              <a:t>Can lead to territorial conflicts</a:t>
            </a:r>
          </a:p>
        </p:txBody>
      </p:sp>
      <p:sp>
        <p:nvSpPr>
          <p:cNvPr id="29700" name="Text Placeholder 7"/>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Calibri" charset="0"/>
              </a:rPr>
              <a:t>Sales Force Structure</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checkerboard(across)">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checkerboard(across)">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checkerboard(across)">
                                      <p:cBhvr>
                                        <p:cTn id="17" dur="5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31747" name="Rectangle 3"/>
          <p:cNvSpPr>
            <a:spLocks noGrp="1" noChangeArrowheads="1"/>
          </p:cNvSpPr>
          <p:nvPr>
            <p:ph idx="1"/>
          </p:nvPr>
        </p:nvSpPr>
        <p:spPr>
          <a:xfrm>
            <a:off x="457200" y="2057400"/>
            <a:ext cx="8229600" cy="4068763"/>
          </a:xfrm>
        </p:spPr>
        <p:txBody>
          <a:bodyPr/>
          <a:lstStyle/>
          <a:p>
            <a:endParaRPr lang="en-US" dirty="0" smtClean="0">
              <a:latin typeface="+mj-lt"/>
            </a:endParaRPr>
          </a:p>
          <a:p>
            <a:pPr>
              <a:buFontTx/>
              <a:buNone/>
            </a:pPr>
            <a:r>
              <a:rPr lang="en-US" b="1" dirty="0" smtClean="0">
                <a:latin typeface="+mj-lt"/>
              </a:rPr>
              <a:t>Customer sales force structure </a:t>
            </a:r>
            <a:r>
              <a:rPr lang="en-US" dirty="0" smtClean="0">
                <a:latin typeface="+mj-lt"/>
              </a:rPr>
              <a:t>refers to a structure where each salesperson sells along customer or industry lines</a:t>
            </a:r>
          </a:p>
          <a:p>
            <a:pPr>
              <a:buClr>
                <a:srgbClr val="000066"/>
              </a:buClr>
              <a:buFont typeface="Wingdings" pitchFamily="2" charset="2"/>
              <a:buChar char="§"/>
            </a:pPr>
            <a:r>
              <a:rPr lang="en-US" dirty="0" smtClean="0">
                <a:latin typeface="+mj-lt"/>
              </a:rPr>
              <a:t>Improves customer relationships</a:t>
            </a:r>
          </a:p>
        </p:txBody>
      </p:sp>
      <p:sp>
        <p:nvSpPr>
          <p:cNvPr id="31748" name="Text Placeholder 7"/>
          <p:cNvSpPr>
            <a:spLocks noGrp="1"/>
          </p:cNvSpPr>
          <p:nvPr>
            <p:ph type="body" sz="quarter" idx="13"/>
          </p:nvPr>
        </p:nvSpPr>
        <p:spPr>
          <a:xfrm>
            <a:off x="914400" y="1371600"/>
            <a:ext cx="7162800" cy="685800"/>
          </a:xfrm>
        </p:spPr>
        <p:txBody>
          <a:bodyPr>
            <a:noAutofit/>
          </a:bodyPr>
          <a:lstStyle/>
          <a:p>
            <a:pPr>
              <a:spcBef>
                <a:spcPct val="0"/>
              </a:spcBef>
            </a:pPr>
            <a:r>
              <a:rPr lang="en-US" sz="3200" dirty="0" smtClean="0">
                <a:latin typeface="Calibri" charset="0"/>
              </a:rPr>
              <a:t>Sales Force Structure</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animEffect transition="in" filter="checkerboard(across)">
                                      <p:cBhvr>
                                        <p:cTn id="7" dur="500"/>
                                        <p:tgtEl>
                                          <p:spTgt spid="317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1747">
                                            <p:txEl>
                                              <p:pRg st="2" end="2"/>
                                            </p:txEl>
                                          </p:spTgt>
                                        </p:tgtEl>
                                        <p:attrNameLst>
                                          <p:attrName>style.visibility</p:attrName>
                                        </p:attrNameLst>
                                      </p:cBhvr>
                                      <p:to>
                                        <p:strVal val="visible"/>
                                      </p:to>
                                    </p:set>
                                    <p:animEffect transition="in" filter="checkerboard(across)">
                                      <p:cBhvr>
                                        <p:cTn id="12" dur="500"/>
                                        <p:tgtEl>
                                          <p:spTgt spid="31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33795" name="Rectangle 3"/>
          <p:cNvSpPr>
            <a:spLocks noGrp="1" noChangeArrowheads="1"/>
          </p:cNvSpPr>
          <p:nvPr>
            <p:ph idx="1"/>
          </p:nvPr>
        </p:nvSpPr>
        <p:spPr>
          <a:xfrm>
            <a:off x="457200" y="2057400"/>
            <a:ext cx="8229600" cy="4068763"/>
          </a:xfrm>
        </p:spPr>
        <p:txBody>
          <a:bodyPr/>
          <a:lstStyle/>
          <a:p>
            <a:endParaRPr lang="en-US" dirty="0" smtClean="0">
              <a:latin typeface="+mj-lt"/>
            </a:endParaRPr>
          </a:p>
          <a:p>
            <a:pPr>
              <a:buFontTx/>
              <a:buNone/>
            </a:pPr>
            <a:r>
              <a:rPr lang="en-US" b="1" dirty="0" smtClean="0">
                <a:latin typeface="+mj-lt"/>
              </a:rPr>
              <a:t>Complex sales force </a:t>
            </a:r>
            <a:r>
              <a:rPr lang="en-US" dirty="0" smtClean="0">
                <a:latin typeface="+mj-lt"/>
              </a:rPr>
              <a:t>structure refers to a structure where a wide variety of products is sold to many types of customers over a broad geographic area and combines several types of sales force structures</a:t>
            </a:r>
          </a:p>
        </p:txBody>
      </p:sp>
      <p:sp>
        <p:nvSpPr>
          <p:cNvPr id="33796" name="Text Placeholder 7"/>
          <p:cNvSpPr>
            <a:spLocks noGrp="1"/>
          </p:cNvSpPr>
          <p:nvPr>
            <p:ph type="body" sz="quarter" idx="13"/>
          </p:nvPr>
        </p:nvSpPr>
        <p:spPr>
          <a:xfrm>
            <a:off x="914400" y="1371600"/>
            <a:ext cx="7162800" cy="685800"/>
          </a:xfrm>
        </p:spPr>
        <p:txBody>
          <a:bodyPr>
            <a:noAutofit/>
          </a:bodyPr>
          <a:lstStyle/>
          <a:p>
            <a:pPr>
              <a:spcBef>
                <a:spcPct val="0"/>
              </a:spcBef>
            </a:pPr>
            <a:r>
              <a:rPr lang="en-US" sz="3200" dirty="0" smtClean="0">
                <a:latin typeface="Calibri" charset="0"/>
              </a:rPr>
              <a:t>Sales Force Structure</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checkerboard(across)">
                                      <p:cBhvr>
                                        <p:cTn id="7" dur="500"/>
                                        <p:tgtEl>
                                          <p:spTgt spid="337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35843" name="Rectangle 3"/>
          <p:cNvSpPr>
            <a:spLocks noGrp="1" noChangeArrowheads="1"/>
          </p:cNvSpPr>
          <p:nvPr>
            <p:ph idx="1"/>
          </p:nvPr>
        </p:nvSpPr>
        <p:spPr>
          <a:xfrm>
            <a:off x="762000" y="1905000"/>
            <a:ext cx="7696200" cy="4343400"/>
          </a:xfrm>
        </p:spPr>
        <p:txBody>
          <a:bodyPr>
            <a:normAutofit/>
          </a:bodyPr>
          <a:lstStyle/>
          <a:p>
            <a:pPr>
              <a:lnSpc>
                <a:spcPct val="90000"/>
              </a:lnSpc>
              <a:buFontTx/>
              <a:buNone/>
            </a:pPr>
            <a:r>
              <a:rPr lang="en-US" b="1" dirty="0" smtClean="0">
                <a:latin typeface="Arial" pitchFamily="34" charset="0"/>
                <a:cs typeface="Arial" pitchFamily="34" charset="0"/>
              </a:rPr>
              <a:t>Salespeople</a:t>
            </a:r>
            <a:r>
              <a:rPr lang="en-US" dirty="0" smtClean="0">
                <a:latin typeface="Arial" pitchFamily="34" charset="0"/>
                <a:cs typeface="Arial" pitchFamily="34" charset="0"/>
              </a:rPr>
              <a:t> are one of the company’s most productive and expensive assets.</a:t>
            </a:r>
          </a:p>
          <a:p>
            <a:pPr>
              <a:lnSpc>
                <a:spcPct val="90000"/>
              </a:lnSpc>
              <a:buClr>
                <a:srgbClr val="000066"/>
              </a:buClr>
              <a:buFont typeface="Wingdings" pitchFamily="2" charset="2"/>
              <a:buChar char="§"/>
            </a:pPr>
            <a:r>
              <a:rPr lang="en-US" dirty="0" smtClean="0">
                <a:latin typeface="Arial" pitchFamily="34" charset="0"/>
                <a:cs typeface="Arial" pitchFamily="34" charset="0"/>
              </a:rPr>
              <a:t>Increases in sales force size can increase sales and costs</a:t>
            </a:r>
          </a:p>
          <a:p>
            <a:pPr>
              <a:lnSpc>
                <a:spcPct val="90000"/>
              </a:lnSpc>
              <a:buClr>
                <a:srgbClr val="000066"/>
              </a:buClr>
              <a:buFont typeface="Wingdings" pitchFamily="2" charset="2"/>
              <a:buChar char="§"/>
            </a:pPr>
            <a:r>
              <a:rPr lang="en-US" b="1" dirty="0" smtClean="0">
                <a:latin typeface="Arial" pitchFamily="34" charset="0"/>
                <a:cs typeface="Arial" pitchFamily="34" charset="0"/>
              </a:rPr>
              <a:t>Workload approach </a:t>
            </a:r>
            <a:r>
              <a:rPr lang="en-US" dirty="0" smtClean="0">
                <a:latin typeface="Arial" pitchFamily="34" charset="0"/>
                <a:cs typeface="Arial" pitchFamily="34" charset="0"/>
              </a:rPr>
              <a:t>to sales forces size refers to grouping accounts into different classes to determine the number of salespeople needed</a:t>
            </a:r>
          </a:p>
          <a:p>
            <a:pPr>
              <a:lnSpc>
                <a:spcPct val="90000"/>
              </a:lnSpc>
            </a:pPr>
            <a:endParaRPr lang="en-US" dirty="0" smtClean="0">
              <a:latin typeface="Arial" pitchFamily="34" charset="0"/>
              <a:cs typeface="Arial" pitchFamily="34" charset="0"/>
            </a:endParaRPr>
          </a:p>
        </p:txBody>
      </p:sp>
      <p:sp>
        <p:nvSpPr>
          <p:cNvPr id="35844" name="Text Placeholder 7"/>
          <p:cNvSpPr>
            <a:spLocks noGrp="1"/>
          </p:cNvSpPr>
          <p:nvPr>
            <p:ph type="body" sz="quarter" idx="13"/>
          </p:nvPr>
        </p:nvSpPr>
        <p:spPr>
          <a:xfrm>
            <a:off x="914400" y="1371600"/>
            <a:ext cx="7162800" cy="533400"/>
          </a:xfrm>
        </p:spPr>
        <p:txBody>
          <a:bodyPr>
            <a:noAutofit/>
          </a:bodyPr>
          <a:lstStyle/>
          <a:p>
            <a:pPr>
              <a:spcBef>
                <a:spcPct val="0"/>
              </a:spcBef>
            </a:pPr>
            <a:r>
              <a:rPr lang="en-US" sz="3200" dirty="0" smtClean="0">
                <a:latin typeface="Calibri" charset="0"/>
              </a:rPr>
              <a:t>Sales Force Size</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checkerboard(across)">
                                      <p:cBhvr>
                                        <p:cTn id="7" dur="500"/>
                                        <p:tgtEl>
                                          <p:spTgt spid="35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checkerboard(across)">
                                      <p:cBhvr>
                                        <p:cTn id="12" dur="500"/>
                                        <p:tgtEl>
                                          <p:spTgt spid="35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checkerboard(across)">
                                      <p:cBhvr>
                                        <p:cTn id="17" dur="5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37891" name="Rectangle 3"/>
          <p:cNvSpPr>
            <a:spLocks noGrp="1" noChangeArrowheads="1"/>
          </p:cNvSpPr>
          <p:nvPr>
            <p:ph idx="1"/>
          </p:nvPr>
        </p:nvSpPr>
        <p:spPr>
          <a:xfrm>
            <a:off x="609600" y="1905000"/>
            <a:ext cx="7848600" cy="4343400"/>
          </a:xfrm>
        </p:spPr>
        <p:txBody>
          <a:bodyPr>
            <a:noAutofit/>
          </a:bodyPr>
          <a:lstStyle/>
          <a:p>
            <a:pPr>
              <a:lnSpc>
                <a:spcPct val="90000"/>
              </a:lnSpc>
              <a:buFontTx/>
              <a:buNone/>
            </a:pPr>
            <a:r>
              <a:rPr lang="en-US" b="1" dirty="0" smtClean="0">
                <a:latin typeface="Calibri" charset="0"/>
              </a:rPr>
              <a:t>Outside salespeople </a:t>
            </a:r>
            <a:r>
              <a:rPr lang="en-US" dirty="0" smtClean="0">
                <a:latin typeface="Calibri" charset="0"/>
              </a:rPr>
              <a:t>call on customers in the field</a:t>
            </a:r>
          </a:p>
          <a:p>
            <a:pPr>
              <a:lnSpc>
                <a:spcPct val="90000"/>
              </a:lnSpc>
              <a:buFontTx/>
              <a:buNone/>
            </a:pPr>
            <a:r>
              <a:rPr lang="en-US" b="1" dirty="0" smtClean="0">
                <a:latin typeface="Calibri" charset="0"/>
              </a:rPr>
              <a:t>Inside salespeople </a:t>
            </a:r>
            <a:r>
              <a:rPr lang="en-US" dirty="0" smtClean="0">
                <a:latin typeface="Calibri" charset="0"/>
              </a:rPr>
              <a:t>conduct business from their offices and often provide support for the outside salespeople</a:t>
            </a:r>
          </a:p>
          <a:p>
            <a:pPr lvl="1">
              <a:lnSpc>
                <a:spcPct val="90000"/>
              </a:lnSpc>
            </a:pPr>
            <a:r>
              <a:rPr lang="en-US" sz="3200" dirty="0" smtClean="0">
                <a:latin typeface="Calibri" charset="0"/>
              </a:rPr>
              <a:t>Technical sales support people</a:t>
            </a:r>
          </a:p>
          <a:p>
            <a:pPr lvl="1">
              <a:lnSpc>
                <a:spcPct val="90000"/>
              </a:lnSpc>
            </a:pPr>
            <a:r>
              <a:rPr lang="en-US" sz="3200" dirty="0" smtClean="0">
                <a:latin typeface="Calibri" charset="0"/>
              </a:rPr>
              <a:t>Sales assistants</a:t>
            </a:r>
          </a:p>
          <a:p>
            <a:pPr>
              <a:lnSpc>
                <a:spcPct val="90000"/>
              </a:lnSpc>
              <a:buFontTx/>
              <a:buNone/>
            </a:pPr>
            <a:r>
              <a:rPr lang="en-US" b="1" dirty="0" smtClean="0">
                <a:latin typeface="Calibri" charset="0"/>
              </a:rPr>
              <a:t>Team selling </a:t>
            </a:r>
            <a:r>
              <a:rPr lang="en-US" dirty="0" smtClean="0">
                <a:latin typeface="Calibri" charset="0"/>
              </a:rPr>
              <a:t>is used to service large, complex accounts</a:t>
            </a:r>
          </a:p>
          <a:p>
            <a:pPr>
              <a:lnSpc>
                <a:spcPct val="90000"/>
              </a:lnSpc>
            </a:pPr>
            <a:endParaRPr lang="en-US" dirty="0" smtClean="0">
              <a:latin typeface="Calibri" charset="0"/>
            </a:endParaRPr>
          </a:p>
        </p:txBody>
      </p:sp>
      <p:sp>
        <p:nvSpPr>
          <p:cNvPr id="37892" name="Text Placeholder 7"/>
          <p:cNvSpPr>
            <a:spLocks noGrp="1"/>
          </p:cNvSpPr>
          <p:nvPr>
            <p:ph type="body" sz="quarter" idx="13"/>
          </p:nvPr>
        </p:nvSpPr>
        <p:spPr>
          <a:xfrm>
            <a:off x="381000" y="1371600"/>
            <a:ext cx="8305800" cy="609600"/>
          </a:xfrm>
        </p:spPr>
        <p:txBody>
          <a:bodyPr>
            <a:noAutofit/>
          </a:bodyPr>
          <a:lstStyle/>
          <a:p>
            <a:pPr>
              <a:spcBef>
                <a:spcPct val="0"/>
              </a:spcBef>
            </a:pPr>
            <a:r>
              <a:rPr lang="en-US" sz="3200" dirty="0" smtClean="0">
                <a:latin typeface="Calibri" charset="0"/>
              </a:rPr>
              <a:t>Other Sales Force Strategy and Structure Issues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checkerboard(across)">
                                      <p:cBhvr>
                                        <p:cTn id="7" dur="500"/>
                                        <p:tgtEl>
                                          <p:spTgt spid="378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Effect transition="in" filter="checkerboard(across)">
                                      <p:cBhvr>
                                        <p:cTn id="12" dur="500"/>
                                        <p:tgtEl>
                                          <p:spTgt spid="378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1">
                                            <p:txEl>
                                              <p:pRg st="2" end="2"/>
                                            </p:txEl>
                                          </p:spTgt>
                                        </p:tgtEl>
                                        <p:attrNameLst>
                                          <p:attrName>style.visibility</p:attrName>
                                        </p:attrNameLst>
                                      </p:cBhvr>
                                      <p:to>
                                        <p:strVal val="visible"/>
                                      </p:to>
                                    </p:set>
                                    <p:animEffect transition="in" filter="checkerboard(across)">
                                      <p:cBhvr>
                                        <p:cTn id="17" dur="500"/>
                                        <p:tgtEl>
                                          <p:spTgt spid="378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7891">
                                            <p:txEl>
                                              <p:pRg st="3" end="3"/>
                                            </p:txEl>
                                          </p:spTgt>
                                        </p:tgtEl>
                                        <p:attrNameLst>
                                          <p:attrName>style.visibility</p:attrName>
                                        </p:attrNameLst>
                                      </p:cBhvr>
                                      <p:to>
                                        <p:strVal val="visible"/>
                                      </p:to>
                                    </p:set>
                                    <p:animEffect transition="in" filter="checkerboard(across)">
                                      <p:cBhvr>
                                        <p:cTn id="22" dur="500"/>
                                        <p:tgtEl>
                                          <p:spTgt spid="378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7891">
                                            <p:txEl>
                                              <p:pRg st="4" end="4"/>
                                            </p:txEl>
                                          </p:spTgt>
                                        </p:tgtEl>
                                        <p:attrNameLst>
                                          <p:attrName>style.visibility</p:attrName>
                                        </p:attrNameLst>
                                      </p:cBhvr>
                                      <p:to>
                                        <p:strVal val="visible"/>
                                      </p:to>
                                    </p:set>
                                    <p:animEffect transition="in" filter="checkerboard(across)">
                                      <p:cBhvr>
                                        <p:cTn id="27" dur="500"/>
                                        <p:tgtEl>
                                          <p:spTgt spid="378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b="1" dirty="0" smtClean="0">
                <a:solidFill>
                  <a:srgbClr val="000066"/>
                </a:solidFill>
              </a:rPr>
              <a:t>Managing the Sales Force</a:t>
            </a:r>
          </a:p>
        </p:txBody>
      </p:sp>
      <p:sp>
        <p:nvSpPr>
          <p:cNvPr id="39939" name="Rectangle 3"/>
          <p:cNvSpPr>
            <a:spLocks noGrp="1" noChangeArrowheads="1"/>
          </p:cNvSpPr>
          <p:nvPr>
            <p:ph idx="1"/>
          </p:nvPr>
        </p:nvSpPr>
        <p:spPr>
          <a:xfrm>
            <a:off x="685800" y="2209800"/>
            <a:ext cx="7772400" cy="3886200"/>
          </a:xfrm>
        </p:spPr>
        <p:txBody>
          <a:bodyPr/>
          <a:lstStyle/>
          <a:p>
            <a:endParaRPr lang="en-US" dirty="0" smtClean="0">
              <a:latin typeface="+mj-lt"/>
            </a:endParaRPr>
          </a:p>
          <a:p>
            <a:pPr>
              <a:buClr>
                <a:srgbClr val="000066"/>
              </a:buClr>
              <a:buFont typeface="Wingdings" pitchFamily="2" charset="2"/>
              <a:buChar char="§"/>
            </a:pPr>
            <a:r>
              <a:rPr lang="en-US" dirty="0" smtClean="0">
                <a:latin typeface="+mj-lt"/>
              </a:rPr>
              <a:t>Careful selection and training increases sales performance</a:t>
            </a:r>
          </a:p>
          <a:p>
            <a:pPr>
              <a:buClr>
                <a:srgbClr val="000066"/>
              </a:buClr>
              <a:buFont typeface="Wingdings" pitchFamily="2" charset="2"/>
              <a:buChar char="§"/>
            </a:pPr>
            <a:r>
              <a:rPr lang="en-US" dirty="0" smtClean="0">
                <a:latin typeface="+mj-lt"/>
              </a:rPr>
              <a:t>Poor selection increases recruiting and training costs, lost sales and disrupts customer relationships</a:t>
            </a:r>
          </a:p>
          <a:p>
            <a:pPr marL="0" indent="0">
              <a:buNone/>
            </a:pPr>
            <a:endParaRPr lang="en-US" dirty="0" smtClean="0">
              <a:latin typeface="+mj-lt"/>
            </a:endParaRPr>
          </a:p>
        </p:txBody>
      </p:sp>
      <p:sp>
        <p:nvSpPr>
          <p:cNvPr id="39940" name="Text Placeholder 8"/>
          <p:cNvSpPr>
            <a:spLocks noGrp="1"/>
          </p:cNvSpPr>
          <p:nvPr>
            <p:ph type="body" sz="quarter" idx="13"/>
          </p:nvPr>
        </p:nvSpPr>
        <p:spPr>
          <a:xfrm>
            <a:off x="914400" y="1371600"/>
            <a:ext cx="7162800" cy="838200"/>
          </a:xfrm>
        </p:spPr>
        <p:txBody>
          <a:bodyPr>
            <a:noAutofit/>
          </a:bodyPr>
          <a:lstStyle/>
          <a:p>
            <a:pPr>
              <a:spcBef>
                <a:spcPct val="0"/>
              </a:spcBef>
            </a:pPr>
            <a:r>
              <a:rPr lang="en-US" sz="3200" dirty="0" smtClean="0">
                <a:latin typeface="Calibri" charset="0"/>
              </a:rPr>
              <a:t>Recruiting and Selecting Salespeople</a:t>
            </a:r>
          </a:p>
          <a:p>
            <a:pPr>
              <a:spcBef>
                <a:spcPct val="0"/>
              </a:spcBef>
            </a:pPr>
            <a:r>
              <a:rPr lang="en-US" sz="3200" dirty="0" smtClean="0">
                <a:latin typeface="Calibri" charset="0"/>
              </a:rPr>
              <a:t>Issues in Recruiting and Selecting</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9">
                                            <p:txEl>
                                              <p:pRg st="1" end="1"/>
                                            </p:txEl>
                                          </p:spTgt>
                                        </p:tgtEl>
                                        <p:attrNameLst>
                                          <p:attrName>style.visibility</p:attrName>
                                        </p:attrNameLst>
                                      </p:cBhvr>
                                      <p:to>
                                        <p:strVal val="visible"/>
                                      </p:to>
                                    </p:set>
                                    <p:animEffect transition="in" filter="checkerboard(across)">
                                      <p:cBhvr>
                                        <p:cTn id="7" dur="500"/>
                                        <p:tgtEl>
                                          <p:spTgt spid="399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9">
                                            <p:txEl>
                                              <p:pRg st="2" end="2"/>
                                            </p:txEl>
                                          </p:spTgt>
                                        </p:tgtEl>
                                        <p:attrNameLst>
                                          <p:attrName>style.visibility</p:attrName>
                                        </p:attrNameLst>
                                      </p:cBhvr>
                                      <p:to>
                                        <p:strVal val="visible"/>
                                      </p:to>
                                    </p:set>
                                    <p:animEffect transition="in" filter="checkerboard(across)">
                                      <p:cBhvr>
                                        <p:cTn id="12"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66"/>
                </a:solidFill>
              </a:rPr>
              <a:t>Managing the Sales Force</a:t>
            </a:r>
            <a:br>
              <a:rPr lang="en-US" b="1" dirty="0" smtClean="0">
                <a:solidFill>
                  <a:srgbClr val="000066"/>
                </a:solidFill>
              </a:rPr>
            </a:br>
            <a:endParaRPr lang="en-US" b="1" dirty="0">
              <a:solidFill>
                <a:srgbClr val="000066"/>
              </a:solidFill>
            </a:endParaRPr>
          </a:p>
        </p:txBody>
      </p:sp>
      <p:sp>
        <p:nvSpPr>
          <p:cNvPr id="3" name="Content Placeholder 2"/>
          <p:cNvSpPr>
            <a:spLocks noGrp="1"/>
          </p:cNvSpPr>
          <p:nvPr>
            <p:ph idx="1"/>
          </p:nvPr>
        </p:nvSpPr>
        <p:spPr>
          <a:xfrm>
            <a:off x="457200" y="1981200"/>
            <a:ext cx="8229600" cy="4144963"/>
          </a:xfrm>
        </p:spPr>
        <p:txBody>
          <a:bodyPr>
            <a:normAutofit/>
          </a:bodyPr>
          <a:lstStyle/>
          <a:p>
            <a:pPr>
              <a:buClr>
                <a:srgbClr val="000066"/>
              </a:buClr>
              <a:buFont typeface="Wingdings" pitchFamily="2" charset="2"/>
              <a:buChar char="§"/>
            </a:pPr>
            <a:r>
              <a:rPr lang="en-US" dirty="0" smtClean="0"/>
              <a:t>Goals of training</a:t>
            </a:r>
          </a:p>
          <a:p>
            <a:pPr lvl="1">
              <a:buClr>
                <a:srgbClr val="000066"/>
              </a:buClr>
              <a:buFont typeface="Wingdings" pitchFamily="2" charset="2"/>
              <a:buChar char="§"/>
            </a:pPr>
            <a:r>
              <a:rPr lang="en-US" sz="3200" dirty="0" smtClean="0"/>
              <a:t>Customer knowledge</a:t>
            </a:r>
          </a:p>
          <a:p>
            <a:pPr lvl="1">
              <a:buClr>
                <a:srgbClr val="000066"/>
              </a:buClr>
              <a:buFont typeface="Wingdings" pitchFamily="2" charset="2"/>
              <a:buChar char="§"/>
            </a:pPr>
            <a:r>
              <a:rPr lang="en-US" sz="3200" dirty="0" smtClean="0"/>
              <a:t>Selling process</a:t>
            </a:r>
          </a:p>
          <a:p>
            <a:pPr lvl="1">
              <a:buClr>
                <a:srgbClr val="000066"/>
              </a:buClr>
              <a:buFont typeface="Wingdings" pitchFamily="2" charset="2"/>
              <a:buChar char="§"/>
            </a:pPr>
            <a:r>
              <a:rPr lang="en-US" sz="3200" dirty="0" smtClean="0"/>
              <a:t>Knowledge of  products, company, competitors</a:t>
            </a:r>
          </a:p>
        </p:txBody>
      </p:sp>
      <p:sp>
        <p:nvSpPr>
          <p:cNvPr id="4" name="Text Placeholder 3"/>
          <p:cNvSpPr>
            <a:spLocks noGrp="1"/>
          </p:cNvSpPr>
          <p:nvPr>
            <p:ph type="body" sz="quarter" idx="13"/>
          </p:nvPr>
        </p:nvSpPr>
        <p:spPr>
          <a:xfrm>
            <a:off x="914400" y="838200"/>
            <a:ext cx="7239000" cy="990600"/>
          </a:xfrm>
        </p:spPr>
        <p:txBody>
          <a:bodyPr>
            <a:normAutofit/>
          </a:bodyPr>
          <a:lstStyle/>
          <a:p>
            <a:r>
              <a:rPr lang="en-US" sz="3200" dirty="0" smtClean="0"/>
              <a:t>Training </a:t>
            </a:r>
            <a:endParaRPr lang="en-US" sz="3200" dirty="0"/>
          </a:p>
          <a:p>
            <a:endParaRPr lang="en-US" sz="3200" dirty="0"/>
          </a:p>
        </p:txBody>
      </p:sp>
    </p:spTree>
    <p:extLst>
      <p:ext uri="{BB962C8B-B14F-4D97-AF65-F5344CB8AC3E}">
        <p14:creationId xmlns:p14="http://schemas.microsoft.com/office/powerpoint/2010/main" xmlns="" val="221293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b="1" dirty="0" smtClean="0">
                <a:solidFill>
                  <a:srgbClr val="000066"/>
                </a:solidFill>
              </a:rPr>
              <a:t> Managing the Sales Force</a:t>
            </a:r>
          </a:p>
        </p:txBody>
      </p:sp>
      <p:graphicFrame>
        <p:nvGraphicFramePr>
          <p:cNvPr id="5" name="Content Placeholder 4"/>
          <p:cNvGraphicFramePr>
            <a:graphicFrameLocks noGrp="1"/>
          </p:cNvGraphicFramePr>
          <p:nvPr>
            <p:ph idx="1"/>
          </p:nvPr>
        </p:nvGraphicFramePr>
        <p:xfrm>
          <a:off x="1066800" y="2209800"/>
          <a:ext cx="38100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988" name="Rectangle 3"/>
          <p:cNvSpPr>
            <a:spLocks noGrp="1" noChangeArrowheads="1"/>
          </p:cNvSpPr>
          <p:nvPr>
            <p:ph type="body" sz="quarter" idx="13"/>
          </p:nvPr>
        </p:nvSpPr>
        <p:spPr>
          <a:xfrm>
            <a:off x="914400" y="1371600"/>
            <a:ext cx="7162800" cy="685800"/>
          </a:xfrm>
        </p:spPr>
        <p:txBody>
          <a:bodyPr>
            <a:normAutofit fontScale="92500"/>
          </a:bodyPr>
          <a:lstStyle/>
          <a:p>
            <a:pPr>
              <a:spcBef>
                <a:spcPct val="0"/>
              </a:spcBef>
            </a:pPr>
            <a:r>
              <a:rPr lang="en-US" sz="3200" dirty="0" smtClean="0">
                <a:latin typeface="Arial" pitchFamily="34" charset="0"/>
                <a:cs typeface="Arial" pitchFamily="34" charset="0"/>
              </a:rPr>
              <a:t>Salesperson compensation based on</a:t>
            </a:r>
          </a:p>
          <a:p>
            <a:pPr>
              <a:spcBef>
                <a:spcPct val="0"/>
              </a:spcBef>
            </a:pPr>
            <a:endParaRPr lang="en-US" sz="3200" dirty="0" smtClean="0">
              <a:latin typeface="Arial" pitchFamily="34" charset="0"/>
              <a:cs typeface="Arial" pitchFamily="34" charset="0"/>
            </a:endParaRPr>
          </a:p>
        </p:txBody>
      </p:sp>
      <p:pic>
        <p:nvPicPr>
          <p:cNvPr id="41990" name="Picture 5" descr="ph16_05.jpg"/>
          <p:cNvPicPr>
            <a:picLocks noChangeAspect="1"/>
          </p:cNvPicPr>
          <p:nvPr/>
        </p:nvPicPr>
        <p:blipFill>
          <a:blip r:embed="rId7" cstate="print"/>
          <a:srcRect/>
          <a:stretch>
            <a:fillRect/>
          </a:stretch>
        </p:blipFill>
        <p:spPr bwMode="auto">
          <a:xfrm>
            <a:off x="5334000" y="2895600"/>
            <a:ext cx="3417811" cy="2286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41990"/>
                                        </p:tgtEl>
                                        <p:attrNameLst>
                                          <p:attrName>style.visibility</p:attrName>
                                        </p:attrNameLst>
                                      </p:cBhvr>
                                      <p:to>
                                        <p:strVal val="visible"/>
                                      </p:to>
                                    </p:set>
                                    <p:animEffect transition="in" filter="checkerboard(across)">
                                      <p:cBhvr>
                                        <p:cTn id="10" dur="500"/>
                                        <p:tgtEl>
                                          <p:spTgt spid="419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44035" name="Rectangle 3"/>
          <p:cNvSpPr>
            <a:spLocks noGrp="1" noChangeArrowheads="1"/>
          </p:cNvSpPr>
          <p:nvPr>
            <p:ph idx="1"/>
          </p:nvPr>
        </p:nvSpPr>
        <p:spPr>
          <a:xfrm>
            <a:off x="990600" y="1981200"/>
            <a:ext cx="7467600" cy="3733800"/>
          </a:xfrm>
        </p:spPr>
        <p:txBody>
          <a:bodyPr/>
          <a:lstStyle/>
          <a:p>
            <a:pPr>
              <a:buClr>
                <a:srgbClr val="000066"/>
              </a:buClr>
              <a:buFont typeface="Wingdings" pitchFamily="2" charset="2"/>
              <a:buChar char="§"/>
            </a:pPr>
            <a:endParaRPr lang="en-US" dirty="0" smtClean="0">
              <a:latin typeface="+mj-lt"/>
            </a:endParaRPr>
          </a:p>
          <a:p>
            <a:pPr>
              <a:buClr>
                <a:srgbClr val="000066"/>
              </a:buClr>
              <a:buFont typeface="Wingdings" pitchFamily="2" charset="2"/>
              <a:buChar char="§"/>
            </a:pPr>
            <a:r>
              <a:rPr lang="en-US" dirty="0" smtClean="0">
                <a:latin typeface="+mj-lt"/>
              </a:rPr>
              <a:t>The goal of supervision is to help salespeople work smart by doing the right things in the right ways</a:t>
            </a:r>
          </a:p>
          <a:p>
            <a:pPr>
              <a:buClr>
                <a:srgbClr val="000066"/>
              </a:buClr>
              <a:buFont typeface="Wingdings" pitchFamily="2" charset="2"/>
              <a:buChar char="§"/>
            </a:pPr>
            <a:r>
              <a:rPr lang="en-US" dirty="0" smtClean="0">
                <a:latin typeface="+mj-lt"/>
              </a:rPr>
              <a:t>The goal of motivation is to encourage salespeople to work hard and energetically toward sales force goals</a:t>
            </a:r>
          </a:p>
        </p:txBody>
      </p:sp>
      <p:sp>
        <p:nvSpPr>
          <p:cNvPr id="44036" name="Text Placeholder 7"/>
          <p:cNvSpPr>
            <a:spLocks noGrp="1"/>
          </p:cNvSpPr>
          <p:nvPr>
            <p:ph type="body" sz="quarter" idx="13"/>
          </p:nvPr>
        </p:nvSpPr>
        <p:spPr>
          <a:xfrm>
            <a:off x="914400" y="1371600"/>
            <a:ext cx="7162800" cy="838200"/>
          </a:xfrm>
        </p:spPr>
        <p:txBody>
          <a:bodyPr>
            <a:normAutofit fontScale="92500" lnSpcReduction="20000"/>
          </a:bodyPr>
          <a:lstStyle/>
          <a:p>
            <a:pPr>
              <a:spcBef>
                <a:spcPct val="0"/>
              </a:spcBef>
            </a:pPr>
            <a:r>
              <a:rPr lang="en-US" sz="3200" dirty="0" smtClean="0">
                <a:latin typeface="+mj-lt"/>
              </a:rPr>
              <a:t>Supervising and Motivating Salespeople</a:t>
            </a:r>
          </a:p>
          <a:p>
            <a:pPr>
              <a:spcBef>
                <a:spcPct val="0"/>
              </a:spcBef>
            </a:pPr>
            <a:endParaRPr lang="en-US" sz="3200" dirty="0" smtClean="0">
              <a:latin typeface="+mj-lt"/>
            </a:endParaRPr>
          </a:p>
        </p:txBody>
      </p:sp>
    </p:spTree>
    <p:extLst>
      <p:ext uri="{BB962C8B-B14F-4D97-AF65-F5344CB8AC3E}">
        <p14:creationId xmlns:p14="http://schemas.microsoft.com/office/powerpoint/2010/main" xmlns="" val="754216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animEffect transition="in" filter="checkerboard(across)">
                                      <p:cBhvr>
                                        <p:cTn id="7" dur="500"/>
                                        <p:tgtEl>
                                          <p:spTgt spid="440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4035">
                                            <p:txEl>
                                              <p:pRg st="2" end="2"/>
                                            </p:txEl>
                                          </p:spTgt>
                                        </p:tgtEl>
                                        <p:attrNameLst>
                                          <p:attrName>style.visibility</p:attrName>
                                        </p:attrNameLst>
                                      </p:cBhvr>
                                      <p:to>
                                        <p:strVal val="visible"/>
                                      </p:to>
                                    </p:set>
                                    <p:animEffect transition="in" filter="checkerboard(across)">
                                      <p:cBhvr>
                                        <p:cTn id="12"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46083" name="Rectangle 3"/>
          <p:cNvSpPr>
            <a:spLocks noGrp="1" noChangeArrowheads="1"/>
          </p:cNvSpPr>
          <p:nvPr>
            <p:ph type="body" sz="quarter" idx="13"/>
          </p:nvPr>
        </p:nvSpPr>
        <p:spPr>
          <a:xfrm>
            <a:off x="914400" y="1371600"/>
            <a:ext cx="7162800" cy="685800"/>
          </a:xfrm>
        </p:spPr>
        <p:txBody>
          <a:bodyPr>
            <a:normAutofit/>
          </a:bodyPr>
          <a:lstStyle/>
          <a:p>
            <a:pPr>
              <a:spcBef>
                <a:spcPct val="0"/>
              </a:spcBef>
            </a:pPr>
            <a:r>
              <a:rPr lang="en-US" sz="3200" dirty="0" smtClean="0">
                <a:latin typeface="Calibri" charset="0"/>
              </a:rPr>
              <a:t>How Salespeople Spend Their Time</a:t>
            </a:r>
          </a:p>
        </p:txBody>
      </p:sp>
      <p:pic>
        <p:nvPicPr>
          <p:cNvPr id="46084" name="Picture 6" descr="fig16_02wo"/>
          <p:cNvPicPr>
            <a:picLocks noChangeAspect="1" noChangeArrowheads="1"/>
          </p:cNvPicPr>
          <p:nvPr/>
        </p:nvPicPr>
        <p:blipFill>
          <a:blip r:embed="rId3" cstate="print"/>
          <a:srcRect/>
          <a:stretch>
            <a:fillRect/>
          </a:stretch>
        </p:blipFill>
        <p:spPr bwMode="auto">
          <a:xfrm>
            <a:off x="4495800" y="1905000"/>
            <a:ext cx="4108450" cy="4343400"/>
          </a:xfrm>
          <a:prstGeom prst="rect">
            <a:avLst/>
          </a:prstGeom>
          <a:noFill/>
          <a:ln w="9525">
            <a:noFill/>
            <a:miter lim="800000"/>
            <a:headEnd/>
            <a:tailEnd/>
          </a:ln>
        </p:spPr>
      </p:pic>
      <p:pic>
        <p:nvPicPr>
          <p:cNvPr id="46085" name="Picture 4" descr="ph16_10.jpg"/>
          <p:cNvPicPr>
            <a:picLocks noChangeAspect="1"/>
          </p:cNvPicPr>
          <p:nvPr/>
        </p:nvPicPr>
        <p:blipFill>
          <a:blip r:embed="rId4" cstate="print"/>
          <a:srcRect/>
          <a:stretch>
            <a:fillRect/>
          </a:stretch>
        </p:blipFill>
        <p:spPr bwMode="auto">
          <a:xfrm>
            <a:off x="76200" y="2590800"/>
            <a:ext cx="4267200" cy="28432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checkerboard(across)">
                                      <p:cBhvr>
                                        <p:cTn id="7" dur="500"/>
                                        <p:tgtEl>
                                          <p:spTgt spid="46084"/>
                                        </p:tgtEl>
                                      </p:cBhvr>
                                    </p:animEffect>
                                  </p:childTnLst>
                                </p:cTn>
                              </p:par>
                              <p:par>
                                <p:cTn id="8" presetID="5" presetClass="entr" presetSubtype="10" fill="hold" nodeType="withEffect">
                                  <p:stCondLst>
                                    <p:cond delay="0"/>
                                  </p:stCondLst>
                                  <p:childTnLst>
                                    <p:set>
                                      <p:cBhvr>
                                        <p:cTn id="9" dur="1" fill="hold">
                                          <p:stCondLst>
                                            <p:cond delay="0"/>
                                          </p:stCondLst>
                                        </p:cTn>
                                        <p:tgtEl>
                                          <p:spTgt spid="46085"/>
                                        </p:tgtEl>
                                        <p:attrNameLst>
                                          <p:attrName>style.visibility</p:attrName>
                                        </p:attrNameLst>
                                      </p:cBhvr>
                                      <p:to>
                                        <p:strVal val="visible"/>
                                      </p:to>
                                    </p:set>
                                    <p:animEffect transition="in" filter="checkerboard(across)">
                                      <p:cBhvr>
                                        <p:cTn id="10" dur="500"/>
                                        <p:tgtEl>
                                          <p:spTgt spid="46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48131" name="Rectangle 3"/>
          <p:cNvSpPr>
            <a:spLocks noGrp="1" noChangeArrowheads="1"/>
          </p:cNvSpPr>
          <p:nvPr>
            <p:ph idx="1"/>
          </p:nvPr>
        </p:nvSpPr>
        <p:spPr>
          <a:xfrm>
            <a:off x="457200" y="2057400"/>
            <a:ext cx="8229600" cy="4068763"/>
          </a:xfrm>
        </p:spPr>
        <p:txBody>
          <a:bodyPr/>
          <a:lstStyle/>
          <a:p>
            <a:pPr algn="ctr">
              <a:buFontTx/>
              <a:buNone/>
            </a:pPr>
            <a:r>
              <a:rPr lang="en-US" dirty="0" smtClean="0">
                <a:latin typeface="+mj-lt"/>
              </a:rPr>
              <a:t>Major tool to support salespeople</a:t>
            </a:r>
          </a:p>
          <a:p>
            <a:pPr lvl="1"/>
            <a:endParaRPr lang="en-US" dirty="0" smtClean="0">
              <a:latin typeface="+mj-lt"/>
            </a:endParaRPr>
          </a:p>
        </p:txBody>
      </p:sp>
      <p:sp>
        <p:nvSpPr>
          <p:cNvPr id="48132" name="Text Placeholder 7"/>
          <p:cNvSpPr>
            <a:spLocks noGrp="1"/>
          </p:cNvSpPr>
          <p:nvPr>
            <p:ph type="body" sz="quarter" idx="13"/>
          </p:nvPr>
        </p:nvSpPr>
        <p:spPr>
          <a:xfrm>
            <a:off x="914400" y="1371600"/>
            <a:ext cx="7162800" cy="609600"/>
          </a:xfrm>
        </p:spPr>
        <p:txBody>
          <a:bodyPr>
            <a:noAutofit/>
          </a:bodyPr>
          <a:lstStyle/>
          <a:p>
            <a:pPr>
              <a:spcBef>
                <a:spcPct val="0"/>
              </a:spcBef>
            </a:pPr>
            <a:r>
              <a:rPr lang="en-US" sz="3200" dirty="0" smtClean="0">
                <a:latin typeface="Calibri" charset="0"/>
              </a:rPr>
              <a:t>Selling and the Internet</a:t>
            </a:r>
          </a:p>
          <a:p>
            <a:pPr>
              <a:spcBef>
                <a:spcPct val="0"/>
              </a:spcBef>
            </a:pPr>
            <a:endParaRPr lang="en-US" sz="3200" dirty="0" smtClean="0">
              <a:latin typeface="Calibri" charset="0"/>
            </a:endParaRPr>
          </a:p>
        </p:txBody>
      </p:sp>
      <p:graphicFrame>
        <p:nvGraphicFramePr>
          <p:cNvPr id="9" name="Diagram 8"/>
          <p:cNvGraphicFramePr/>
          <p:nvPr>
            <p:extLst>
              <p:ext uri="{D42A27DB-BD31-4B8C-83A1-F6EECF244321}">
                <p14:modId xmlns:p14="http://schemas.microsoft.com/office/powerpoint/2010/main" xmlns="" val="3763916184"/>
              </p:ext>
            </p:extLst>
          </p:nvPr>
        </p:nvGraphicFramePr>
        <p:xfrm>
          <a:off x="3886200" y="2667000"/>
          <a:ext cx="4419600" cy="297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8134" name="Picture 6" descr="ph16_06.jpg"/>
          <p:cNvPicPr>
            <a:picLocks noChangeAspect="1"/>
          </p:cNvPicPr>
          <p:nvPr/>
        </p:nvPicPr>
        <p:blipFill>
          <a:blip r:embed="rId7" cstate="print"/>
          <a:srcRect/>
          <a:stretch>
            <a:fillRect/>
          </a:stretch>
        </p:blipFill>
        <p:spPr bwMode="auto">
          <a:xfrm>
            <a:off x="25400" y="2743200"/>
            <a:ext cx="3708400" cy="27765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checkerboard(across)">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par>
                                <p:cTn id="13" presetID="5" presetClass="entr" presetSubtype="10" fill="hold" nodeType="withEffect">
                                  <p:stCondLst>
                                    <p:cond delay="0"/>
                                  </p:stCondLst>
                                  <p:childTnLst>
                                    <p:set>
                                      <p:cBhvr>
                                        <p:cTn id="14" dur="1" fill="hold">
                                          <p:stCondLst>
                                            <p:cond delay="0"/>
                                          </p:stCondLst>
                                        </p:cTn>
                                        <p:tgtEl>
                                          <p:spTgt spid="48134"/>
                                        </p:tgtEl>
                                        <p:attrNameLst>
                                          <p:attrName>style.visibility</p:attrName>
                                        </p:attrNameLst>
                                      </p:cBhvr>
                                      <p:to>
                                        <p:strVal val="visible"/>
                                      </p:to>
                                    </p:set>
                                    <p:animEffect transition="in" filter="checkerboard(across)">
                                      <p:cBhvr>
                                        <p:cTn id="15" dur="5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Graphic spid="9"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b="1" dirty="0" smtClean="0">
                <a:solidFill>
                  <a:srgbClr val="000066"/>
                </a:solidFill>
              </a:rPr>
              <a:t> Managing the Sales Force</a:t>
            </a:r>
          </a:p>
        </p:txBody>
      </p:sp>
      <p:sp>
        <p:nvSpPr>
          <p:cNvPr id="50179" name="Rectangle 3"/>
          <p:cNvSpPr>
            <a:spLocks noGrp="1" noChangeArrowheads="1"/>
          </p:cNvSpPr>
          <p:nvPr>
            <p:ph idx="1"/>
          </p:nvPr>
        </p:nvSpPr>
        <p:spPr>
          <a:xfrm>
            <a:off x="457200" y="2209800"/>
            <a:ext cx="8229600" cy="3916363"/>
          </a:xfrm>
        </p:spPr>
        <p:txBody>
          <a:bodyPr/>
          <a:lstStyle/>
          <a:p>
            <a:pPr>
              <a:buClr>
                <a:srgbClr val="000066"/>
              </a:buClr>
              <a:buFont typeface="Wingdings" pitchFamily="2" charset="2"/>
              <a:buChar char="§"/>
            </a:pPr>
            <a:r>
              <a:rPr lang="en-US" dirty="0" smtClean="0">
                <a:latin typeface="+mj-lt"/>
              </a:rPr>
              <a:t>Sales morale and performance can be increased through:</a:t>
            </a:r>
          </a:p>
          <a:p>
            <a:pPr lvl="1">
              <a:buClr>
                <a:srgbClr val="000066"/>
              </a:buClr>
              <a:buFont typeface="Wingdings" pitchFamily="2" charset="2"/>
              <a:buChar char="§"/>
            </a:pPr>
            <a:r>
              <a:rPr lang="en-US" sz="3200" dirty="0" smtClean="0">
                <a:latin typeface="+mj-lt"/>
              </a:rPr>
              <a:t>Organizational climate</a:t>
            </a:r>
          </a:p>
          <a:p>
            <a:pPr lvl="1">
              <a:buClr>
                <a:srgbClr val="000066"/>
              </a:buClr>
              <a:buFont typeface="Wingdings" pitchFamily="2" charset="2"/>
              <a:buChar char="§"/>
            </a:pPr>
            <a:r>
              <a:rPr lang="en-US" sz="3200" dirty="0" smtClean="0">
                <a:latin typeface="+mj-lt"/>
              </a:rPr>
              <a:t>Sales quotas</a:t>
            </a:r>
          </a:p>
          <a:p>
            <a:pPr lvl="1">
              <a:buClr>
                <a:srgbClr val="000066"/>
              </a:buClr>
              <a:buFont typeface="Wingdings" pitchFamily="2" charset="2"/>
              <a:buChar char="§"/>
            </a:pPr>
            <a:r>
              <a:rPr lang="en-US" sz="3200" dirty="0" smtClean="0">
                <a:latin typeface="+mj-lt"/>
              </a:rPr>
              <a:t>Positive incentives</a:t>
            </a:r>
          </a:p>
        </p:txBody>
      </p:sp>
      <p:sp>
        <p:nvSpPr>
          <p:cNvPr id="50180" name="Text Placeholder 9"/>
          <p:cNvSpPr>
            <a:spLocks noGrp="1"/>
          </p:cNvSpPr>
          <p:nvPr>
            <p:ph type="body" sz="quarter" idx="13"/>
          </p:nvPr>
        </p:nvSpPr>
        <p:spPr>
          <a:xfrm>
            <a:off x="914400" y="1371600"/>
            <a:ext cx="7162800" cy="609600"/>
          </a:xfrm>
        </p:spPr>
        <p:txBody>
          <a:bodyPr>
            <a:normAutofit/>
          </a:bodyPr>
          <a:lstStyle/>
          <a:p>
            <a:pPr>
              <a:spcBef>
                <a:spcPct val="0"/>
              </a:spcBef>
            </a:pPr>
            <a:r>
              <a:rPr lang="en-US" sz="3200" dirty="0" smtClean="0">
                <a:latin typeface="Calibri" charset="0"/>
              </a:rPr>
              <a:t>Supervising and Motivating Salespeople</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checkerboard(across)">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checkerboard(across)">
                                      <p:cBhvr>
                                        <p:cTn id="12" dur="500"/>
                                        <p:tgtEl>
                                          <p:spTgt spid="5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checkerboard(across)">
                                      <p:cBhvr>
                                        <p:cTn id="17" dur="500"/>
                                        <p:tgtEl>
                                          <p:spTgt spid="5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Effect transition="in" filter="checkerboard(across)">
                                      <p:cBhvr>
                                        <p:cTn id="22" dur="500"/>
                                        <p:tgtEl>
                                          <p:spTgt spid="50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b="1" dirty="0" smtClean="0">
                <a:solidFill>
                  <a:srgbClr val="000066"/>
                </a:solidFill>
              </a:rPr>
              <a:t> Managing the Sales Force</a:t>
            </a:r>
          </a:p>
        </p:txBody>
      </p:sp>
      <p:graphicFrame>
        <p:nvGraphicFramePr>
          <p:cNvPr id="9" name="Content Placeholder 8"/>
          <p:cNvGraphicFramePr>
            <a:graphicFrameLocks noGrp="1"/>
          </p:cNvGraphicFramePr>
          <p:nvPr>
            <p:ph idx="1"/>
          </p:nvPr>
        </p:nvGraphicFramePr>
        <p:xfrm>
          <a:off x="2057400" y="2667000"/>
          <a:ext cx="36576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2228" name="Text Placeholder 7"/>
          <p:cNvSpPr>
            <a:spLocks noGrp="1"/>
          </p:cNvSpPr>
          <p:nvPr>
            <p:ph type="body" sz="quarter" idx="13"/>
          </p:nvPr>
        </p:nvSpPr>
        <p:spPr>
          <a:xfrm>
            <a:off x="609600" y="1371600"/>
            <a:ext cx="8077200" cy="762000"/>
          </a:xfrm>
        </p:spPr>
        <p:txBody>
          <a:bodyPr>
            <a:noAutofit/>
          </a:bodyPr>
          <a:lstStyle/>
          <a:p>
            <a:pPr>
              <a:spcBef>
                <a:spcPct val="0"/>
              </a:spcBef>
            </a:pPr>
            <a:r>
              <a:rPr lang="en-US" sz="3200" dirty="0" smtClean="0">
                <a:latin typeface="Calibri" charset="0"/>
              </a:rPr>
              <a:t>Evaluating Salespeople and Sales Force Performance</a:t>
            </a:r>
          </a:p>
          <a:p>
            <a:pPr>
              <a:spcBef>
                <a:spcPct val="0"/>
              </a:spcBef>
            </a:pPr>
            <a:endParaRPr lang="en-US" sz="3200" dirty="0" smtClean="0">
              <a:latin typeface="Calibri" charset="0"/>
            </a:endParaRPr>
          </a:p>
        </p:txBody>
      </p:sp>
      <p:pic>
        <p:nvPicPr>
          <p:cNvPr id="52229" name="Picture 4" descr="ph16_04.jpg"/>
          <p:cNvPicPr>
            <a:picLocks noChangeAspect="1"/>
          </p:cNvPicPr>
          <p:nvPr/>
        </p:nvPicPr>
        <p:blipFill>
          <a:blip r:embed="rId7" cstate="print"/>
          <a:srcRect/>
          <a:stretch>
            <a:fillRect/>
          </a:stretch>
        </p:blipFill>
        <p:spPr bwMode="auto">
          <a:xfrm>
            <a:off x="5791200" y="3354038"/>
            <a:ext cx="2743200" cy="182756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par>
                                <p:cTn id="8" presetID="5" presetClass="entr" presetSubtype="10" fill="hold" nodeType="withEffect">
                                  <p:stCondLst>
                                    <p:cond delay="0"/>
                                  </p:stCondLst>
                                  <p:childTnLst>
                                    <p:set>
                                      <p:cBhvr>
                                        <p:cTn id="9" dur="1" fill="hold">
                                          <p:stCondLst>
                                            <p:cond delay="0"/>
                                          </p:stCondLst>
                                        </p:cTn>
                                        <p:tgtEl>
                                          <p:spTgt spid="52229"/>
                                        </p:tgtEl>
                                        <p:attrNameLst>
                                          <p:attrName>style.visibility</p:attrName>
                                        </p:attrNameLst>
                                      </p:cBhvr>
                                      <p:to>
                                        <p:strVal val="visible"/>
                                      </p:to>
                                    </p:set>
                                    <p:animEffect transition="in" filter="checkerboard(across)">
                                      <p:cBhvr>
                                        <p:cTn id="10" dur="5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54275" name="Rectangle 3"/>
          <p:cNvSpPr>
            <a:spLocks noGrp="1" noChangeArrowheads="1"/>
          </p:cNvSpPr>
          <p:nvPr>
            <p:ph idx="1"/>
          </p:nvPr>
        </p:nvSpPr>
        <p:spPr>
          <a:xfrm>
            <a:off x="685800" y="1219200"/>
            <a:ext cx="7772400" cy="1752600"/>
          </a:xfrm>
        </p:spPr>
        <p:txBody>
          <a:bodyPr/>
          <a:lstStyle/>
          <a:p>
            <a:pPr>
              <a:buFontTx/>
              <a:buNone/>
            </a:pPr>
            <a:r>
              <a:rPr lang="en-US" dirty="0" smtClean="0">
                <a:latin typeface="+mj-lt"/>
              </a:rPr>
              <a:t>The goal of the personal selling process is to get new customers and obtain orders from them</a:t>
            </a:r>
          </a:p>
        </p:txBody>
      </p:sp>
      <p:pic>
        <p:nvPicPr>
          <p:cNvPr id="54276" name="Picture 5" descr="fig16_03wo"/>
          <p:cNvPicPr>
            <a:picLocks noChangeAspect="1" noChangeArrowheads="1"/>
          </p:cNvPicPr>
          <p:nvPr/>
        </p:nvPicPr>
        <p:blipFill>
          <a:blip r:embed="rId3" cstate="print"/>
          <a:srcRect/>
          <a:stretch>
            <a:fillRect/>
          </a:stretch>
        </p:blipFill>
        <p:spPr bwMode="auto">
          <a:xfrm>
            <a:off x="1143000" y="3030484"/>
            <a:ext cx="7162800" cy="268451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checkerboard(across)">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4276"/>
                                        </p:tgtEl>
                                        <p:attrNameLst>
                                          <p:attrName>style.visibility</p:attrName>
                                        </p:attrNameLst>
                                      </p:cBhvr>
                                      <p:to>
                                        <p:strVal val="visible"/>
                                      </p:to>
                                    </p:set>
                                    <p:animEffect transition="in" filter="checkerboard(across)">
                                      <p:cBhvr>
                                        <p:cTn id="12"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1938992"/>
          </a:xfrm>
          <a:prstGeom prst="rect">
            <a:avLst/>
          </a:prstGeom>
          <a:noFill/>
          <a:ln w="38100">
            <a:noFill/>
            <a:miter lim="800000"/>
            <a:headEnd/>
            <a:tailEnd/>
          </a:ln>
        </p:spPr>
        <p:txBody>
          <a:bodyPr wrap="square">
            <a:spAutoFit/>
          </a:bodyPr>
          <a:lstStyle/>
          <a:p>
            <a:pPr algn="ctr"/>
            <a:r>
              <a:rPr lang="en-GB" sz="4000" dirty="0" smtClean="0">
                <a:solidFill>
                  <a:srgbClr val="000066"/>
                </a:solidFill>
              </a:rPr>
              <a:t>“Enjoy life. This is not a dress rehearsal.” </a:t>
            </a:r>
          </a:p>
          <a:p>
            <a:pPr algn="ctr"/>
            <a:endParaRPr lang="en-GB" sz="2000" dirty="0" smtClean="0">
              <a:solidFill>
                <a:srgbClr val="000066"/>
              </a:solidFill>
            </a:endParaRPr>
          </a:p>
          <a:p>
            <a:pPr algn="ctr"/>
            <a:r>
              <a:rPr lang="en-GB" sz="2000" dirty="0" smtClean="0">
                <a:solidFill>
                  <a:srgbClr val="000066"/>
                </a:solidFill>
              </a:rPr>
              <a:t>Author Unknown</a:t>
            </a: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3135</TotalTime>
  <Words>7219</Words>
  <Application>Microsoft Office PowerPoint</Application>
  <PresentationFormat>On-screen Show (4:3)</PresentationFormat>
  <Paragraphs>251</Paragraphs>
  <Slides>23</Slides>
  <Notes>23</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Blank Presentation</vt:lpstr>
      <vt:lpstr>Office Theme</vt:lpstr>
      <vt:lpstr>        Personal Selling          </vt:lpstr>
      <vt:lpstr>Slide 2</vt:lpstr>
      <vt:lpstr>Personal Selling</vt:lpstr>
      <vt:lpstr>Personal Selling</vt:lpstr>
      <vt:lpstr>Managing the Sales Force</vt:lpstr>
      <vt:lpstr> Managing the Sales Force</vt:lpstr>
      <vt:lpstr> Managing the Sales Force</vt:lpstr>
      <vt:lpstr> Managing the Sales Force</vt:lpstr>
      <vt:lpstr> Managing the Sales Force</vt:lpstr>
      <vt:lpstr> Managing the Sales Force</vt:lpstr>
      <vt:lpstr> Managing the Sales Force</vt:lpstr>
      <vt:lpstr> Managing the Sales Force</vt:lpstr>
      <vt:lpstr>Managing the Sales Force</vt:lpstr>
      <vt:lpstr>Managing the Sales Force </vt:lpstr>
      <vt:lpstr> Managing the Sales Force</vt:lpstr>
      <vt:lpstr> Managing the Sales Force</vt:lpstr>
      <vt:lpstr> Managing the Sales Force</vt:lpstr>
      <vt:lpstr> Managing the Sales Force</vt:lpstr>
      <vt:lpstr> Managing the Sales Force</vt:lpstr>
      <vt:lpstr> Managing the Sales Force</vt:lpstr>
      <vt:lpstr>The Personal Selling Process</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Abid Saeed</cp:lastModifiedBy>
  <cp:revision>388</cp:revision>
  <dcterms:created xsi:type="dcterms:W3CDTF">2011-02-15T21:33:40Z</dcterms:created>
  <dcterms:modified xsi:type="dcterms:W3CDTF">2013-05-23T16:43:31Z</dcterms:modified>
</cp:coreProperties>
</file>