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28"/>
  </p:notesMasterIdLst>
  <p:sldIdLst>
    <p:sldId id="397" r:id="rId3"/>
    <p:sldId id="469" r:id="rId4"/>
    <p:sldId id="940" r:id="rId5"/>
    <p:sldId id="941" r:id="rId6"/>
    <p:sldId id="935" r:id="rId7"/>
    <p:sldId id="936" r:id="rId8"/>
    <p:sldId id="937" r:id="rId9"/>
    <p:sldId id="942" r:id="rId10"/>
    <p:sldId id="943" r:id="rId11"/>
    <p:sldId id="939" r:id="rId12"/>
    <p:sldId id="938" r:id="rId13"/>
    <p:sldId id="946" r:id="rId14"/>
    <p:sldId id="947" r:id="rId15"/>
    <p:sldId id="944" r:id="rId16"/>
    <p:sldId id="945" r:id="rId17"/>
    <p:sldId id="948" r:id="rId18"/>
    <p:sldId id="949" r:id="rId19"/>
    <p:sldId id="950" r:id="rId20"/>
    <p:sldId id="951" r:id="rId21"/>
    <p:sldId id="952" r:id="rId22"/>
    <p:sldId id="953" r:id="rId23"/>
    <p:sldId id="954" r:id="rId24"/>
    <p:sldId id="956" r:id="rId25"/>
    <p:sldId id="394" r:id="rId26"/>
    <p:sldId id="393"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9472" autoAdjust="0"/>
  </p:normalViewPr>
  <p:slideViewPr>
    <p:cSldViewPr>
      <p:cViewPr varScale="1">
        <p:scale>
          <a:sx n="70" d="100"/>
          <a:sy n="70" d="100"/>
        </p:scale>
        <p:origin x="-129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1854"/>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BCDA6E-C976-4D7B-B639-121202B46BFA}" type="doc">
      <dgm:prSet loTypeId="urn:microsoft.com/office/officeart/2005/8/layout/default#5" loCatId="list" qsTypeId="urn:microsoft.com/office/officeart/2005/8/quickstyle/simple1" qsCatId="simple" csTypeId="urn:microsoft.com/office/officeart/2005/8/colors/colorful1#2" csCatId="colorful" phldr="1"/>
      <dgm:spPr/>
      <dgm:t>
        <a:bodyPr/>
        <a:lstStyle/>
        <a:p>
          <a:endParaRPr lang="en-US"/>
        </a:p>
      </dgm:t>
    </dgm:pt>
    <dgm:pt modelId="{05A147AA-6B49-4BB2-9E90-4C6297A9009A}">
      <dgm:prSet custT="1"/>
      <dgm:spPr/>
      <dgm:t>
        <a:bodyPr/>
        <a:lstStyle/>
        <a:p>
          <a:pPr rtl="0"/>
          <a:r>
            <a:rPr lang="en-US" sz="2000" b="1" dirty="0" smtClean="0">
              <a:solidFill>
                <a:schemeClr val="tx1"/>
              </a:solidFill>
            </a:rPr>
            <a:t>News</a:t>
          </a:r>
          <a:endParaRPr lang="en-US" sz="2000" b="1" dirty="0">
            <a:solidFill>
              <a:schemeClr val="tx1"/>
            </a:solidFill>
          </a:endParaRPr>
        </a:p>
      </dgm:t>
    </dgm:pt>
    <dgm:pt modelId="{56843214-AD4F-4FD4-A0BE-38D161E32217}" type="parTrans" cxnId="{2F13F5FC-F994-4415-BD3C-98D9FEBC4895}">
      <dgm:prSet/>
      <dgm:spPr/>
      <dgm:t>
        <a:bodyPr/>
        <a:lstStyle/>
        <a:p>
          <a:endParaRPr lang="en-US" sz="2000" b="1">
            <a:solidFill>
              <a:schemeClr val="tx1"/>
            </a:solidFill>
          </a:endParaRPr>
        </a:p>
      </dgm:t>
    </dgm:pt>
    <dgm:pt modelId="{6CA30ECF-EE4A-4369-BB52-E991B9656566}" type="sibTrans" cxnId="{2F13F5FC-F994-4415-BD3C-98D9FEBC4895}">
      <dgm:prSet/>
      <dgm:spPr/>
      <dgm:t>
        <a:bodyPr/>
        <a:lstStyle/>
        <a:p>
          <a:endParaRPr lang="en-US" sz="2000" b="1">
            <a:solidFill>
              <a:schemeClr val="tx1"/>
            </a:solidFill>
          </a:endParaRPr>
        </a:p>
      </dgm:t>
    </dgm:pt>
    <dgm:pt modelId="{D7627CFD-825F-4037-B5FE-0754FFEAEEB2}">
      <dgm:prSet custT="1"/>
      <dgm:spPr/>
      <dgm:t>
        <a:bodyPr/>
        <a:lstStyle/>
        <a:p>
          <a:pPr rtl="0"/>
          <a:r>
            <a:rPr lang="en-US" sz="2000" b="1" dirty="0" smtClean="0">
              <a:solidFill>
                <a:schemeClr val="tx1"/>
              </a:solidFill>
            </a:rPr>
            <a:t>Speeches</a:t>
          </a:r>
          <a:endParaRPr lang="en-US" sz="2000" b="1" dirty="0">
            <a:solidFill>
              <a:schemeClr val="tx1"/>
            </a:solidFill>
          </a:endParaRPr>
        </a:p>
      </dgm:t>
    </dgm:pt>
    <dgm:pt modelId="{3400699E-5073-4CA0-89D6-20D808FB52D7}" type="parTrans" cxnId="{B182737E-2D10-4836-A24D-C090867F709D}">
      <dgm:prSet/>
      <dgm:spPr/>
      <dgm:t>
        <a:bodyPr/>
        <a:lstStyle/>
        <a:p>
          <a:endParaRPr lang="en-US" sz="2000" b="1">
            <a:solidFill>
              <a:schemeClr val="tx1"/>
            </a:solidFill>
          </a:endParaRPr>
        </a:p>
      </dgm:t>
    </dgm:pt>
    <dgm:pt modelId="{EB4E9913-8E6E-44D6-8FBD-28C2710AE218}" type="sibTrans" cxnId="{B182737E-2D10-4836-A24D-C090867F709D}">
      <dgm:prSet/>
      <dgm:spPr/>
      <dgm:t>
        <a:bodyPr/>
        <a:lstStyle/>
        <a:p>
          <a:endParaRPr lang="en-US" sz="2000" b="1">
            <a:solidFill>
              <a:schemeClr val="tx1"/>
            </a:solidFill>
          </a:endParaRPr>
        </a:p>
      </dgm:t>
    </dgm:pt>
    <dgm:pt modelId="{EB78108D-DD38-4404-8504-E8F395038C1C}">
      <dgm:prSet custT="1"/>
      <dgm:spPr/>
      <dgm:t>
        <a:bodyPr/>
        <a:lstStyle/>
        <a:p>
          <a:pPr rtl="0"/>
          <a:r>
            <a:rPr lang="en-US" sz="2000" b="1" dirty="0" smtClean="0">
              <a:solidFill>
                <a:schemeClr val="tx1"/>
              </a:solidFill>
            </a:rPr>
            <a:t>Special events</a:t>
          </a:r>
          <a:endParaRPr lang="en-US" sz="2000" b="1" dirty="0">
            <a:solidFill>
              <a:schemeClr val="tx1"/>
            </a:solidFill>
          </a:endParaRPr>
        </a:p>
      </dgm:t>
    </dgm:pt>
    <dgm:pt modelId="{103139D1-73E3-487E-9ACB-873DAD309EFE}" type="parTrans" cxnId="{F4701F10-B7F6-4C31-966E-934EEAF6A0BD}">
      <dgm:prSet/>
      <dgm:spPr/>
      <dgm:t>
        <a:bodyPr/>
        <a:lstStyle/>
        <a:p>
          <a:endParaRPr lang="en-US" sz="2000" b="1">
            <a:solidFill>
              <a:schemeClr val="tx1"/>
            </a:solidFill>
          </a:endParaRPr>
        </a:p>
      </dgm:t>
    </dgm:pt>
    <dgm:pt modelId="{2C7D3DB2-AA6E-4A37-BE0E-8188A620A8CE}" type="sibTrans" cxnId="{F4701F10-B7F6-4C31-966E-934EEAF6A0BD}">
      <dgm:prSet/>
      <dgm:spPr/>
      <dgm:t>
        <a:bodyPr/>
        <a:lstStyle/>
        <a:p>
          <a:endParaRPr lang="en-US" sz="2000" b="1">
            <a:solidFill>
              <a:schemeClr val="tx1"/>
            </a:solidFill>
          </a:endParaRPr>
        </a:p>
      </dgm:t>
    </dgm:pt>
    <dgm:pt modelId="{943B4C90-0F06-4A71-A243-A63C34381794}">
      <dgm:prSet custT="1"/>
      <dgm:spPr/>
      <dgm:t>
        <a:bodyPr/>
        <a:lstStyle/>
        <a:p>
          <a:pPr rtl="0"/>
          <a:r>
            <a:rPr lang="en-US" sz="2000" b="1" dirty="0" smtClean="0">
              <a:solidFill>
                <a:schemeClr val="tx1"/>
              </a:solidFill>
            </a:rPr>
            <a:t>Written materials</a:t>
          </a:r>
          <a:endParaRPr lang="en-US" sz="2000" b="1" dirty="0">
            <a:solidFill>
              <a:schemeClr val="tx1"/>
            </a:solidFill>
          </a:endParaRPr>
        </a:p>
      </dgm:t>
    </dgm:pt>
    <dgm:pt modelId="{BA772058-95C9-40DA-BCD3-74CE885E638F}" type="parTrans" cxnId="{400FCD2F-AB61-4F24-9C4C-80A5E48FB1B6}">
      <dgm:prSet/>
      <dgm:spPr/>
      <dgm:t>
        <a:bodyPr/>
        <a:lstStyle/>
        <a:p>
          <a:endParaRPr lang="en-US" sz="2000" b="1">
            <a:solidFill>
              <a:schemeClr val="tx1"/>
            </a:solidFill>
          </a:endParaRPr>
        </a:p>
      </dgm:t>
    </dgm:pt>
    <dgm:pt modelId="{3F754EBE-B618-4E7C-8405-E3C9B4AADDB8}" type="sibTrans" cxnId="{400FCD2F-AB61-4F24-9C4C-80A5E48FB1B6}">
      <dgm:prSet/>
      <dgm:spPr/>
      <dgm:t>
        <a:bodyPr/>
        <a:lstStyle/>
        <a:p>
          <a:endParaRPr lang="en-US" sz="2000" b="1">
            <a:solidFill>
              <a:schemeClr val="tx1"/>
            </a:solidFill>
          </a:endParaRPr>
        </a:p>
      </dgm:t>
    </dgm:pt>
    <dgm:pt modelId="{CA067D53-DF9C-4771-9D7F-EA8FD031D572}">
      <dgm:prSet custT="1"/>
      <dgm:spPr/>
      <dgm:t>
        <a:bodyPr/>
        <a:lstStyle/>
        <a:p>
          <a:pPr rtl="0"/>
          <a:r>
            <a:rPr lang="en-US" sz="2000" b="1" dirty="0" smtClean="0">
              <a:solidFill>
                <a:schemeClr val="tx1"/>
              </a:solidFill>
            </a:rPr>
            <a:t>Corporate identity materials</a:t>
          </a:r>
          <a:endParaRPr lang="en-US" sz="2000" b="1" dirty="0">
            <a:solidFill>
              <a:schemeClr val="tx1"/>
            </a:solidFill>
          </a:endParaRPr>
        </a:p>
      </dgm:t>
    </dgm:pt>
    <dgm:pt modelId="{98C52F9C-F8FD-426B-AA4E-90722DE6150C}" type="parTrans" cxnId="{C4582740-A05F-4083-941D-A355568CFC40}">
      <dgm:prSet/>
      <dgm:spPr/>
      <dgm:t>
        <a:bodyPr/>
        <a:lstStyle/>
        <a:p>
          <a:endParaRPr lang="en-US" sz="2000" b="1">
            <a:solidFill>
              <a:schemeClr val="tx1"/>
            </a:solidFill>
          </a:endParaRPr>
        </a:p>
      </dgm:t>
    </dgm:pt>
    <dgm:pt modelId="{61B1A444-FA3A-49D8-ACE4-F3F9EEBE8F65}" type="sibTrans" cxnId="{C4582740-A05F-4083-941D-A355568CFC40}">
      <dgm:prSet/>
      <dgm:spPr/>
      <dgm:t>
        <a:bodyPr/>
        <a:lstStyle/>
        <a:p>
          <a:endParaRPr lang="en-US" sz="2000" b="1">
            <a:solidFill>
              <a:schemeClr val="tx1"/>
            </a:solidFill>
          </a:endParaRPr>
        </a:p>
      </dgm:t>
    </dgm:pt>
    <dgm:pt modelId="{2725D638-7A4F-4A98-A934-F838D4DE6D10}">
      <dgm:prSet custT="1"/>
      <dgm:spPr/>
      <dgm:t>
        <a:bodyPr/>
        <a:lstStyle/>
        <a:p>
          <a:pPr rtl="0"/>
          <a:r>
            <a:rPr lang="en-US" sz="2000" b="1" dirty="0" smtClean="0">
              <a:solidFill>
                <a:schemeClr val="tx1"/>
              </a:solidFill>
            </a:rPr>
            <a:t>Public service activities</a:t>
          </a:r>
          <a:endParaRPr lang="en-US" sz="2000" b="1" dirty="0">
            <a:solidFill>
              <a:schemeClr val="tx1"/>
            </a:solidFill>
          </a:endParaRPr>
        </a:p>
      </dgm:t>
    </dgm:pt>
    <dgm:pt modelId="{5698643E-4660-4780-964D-EC00566A6DB7}" type="parTrans" cxnId="{A0EC6125-5DA2-43E6-A2E4-28B4A638BB45}">
      <dgm:prSet/>
      <dgm:spPr/>
      <dgm:t>
        <a:bodyPr/>
        <a:lstStyle/>
        <a:p>
          <a:endParaRPr lang="en-US" sz="2000" b="1">
            <a:solidFill>
              <a:schemeClr val="tx1"/>
            </a:solidFill>
          </a:endParaRPr>
        </a:p>
      </dgm:t>
    </dgm:pt>
    <dgm:pt modelId="{524ED2D7-D693-4093-B639-F6C7A0D54AE3}" type="sibTrans" cxnId="{A0EC6125-5DA2-43E6-A2E4-28B4A638BB45}">
      <dgm:prSet/>
      <dgm:spPr/>
      <dgm:t>
        <a:bodyPr/>
        <a:lstStyle/>
        <a:p>
          <a:endParaRPr lang="en-US" sz="2000" b="1">
            <a:solidFill>
              <a:schemeClr val="tx1"/>
            </a:solidFill>
          </a:endParaRPr>
        </a:p>
      </dgm:t>
    </dgm:pt>
    <dgm:pt modelId="{0725E441-6768-4C4C-9FEC-F1E399D31372}">
      <dgm:prSet custT="1"/>
      <dgm:spPr/>
      <dgm:t>
        <a:bodyPr/>
        <a:lstStyle/>
        <a:p>
          <a:pPr rtl="0"/>
          <a:r>
            <a:rPr lang="en-US" sz="2000" b="1" dirty="0" smtClean="0">
              <a:solidFill>
                <a:schemeClr val="tx1"/>
              </a:solidFill>
            </a:rPr>
            <a:t>Buzz marketing</a:t>
          </a:r>
          <a:endParaRPr lang="en-US" sz="2000" b="1" dirty="0">
            <a:solidFill>
              <a:schemeClr val="tx1"/>
            </a:solidFill>
          </a:endParaRPr>
        </a:p>
      </dgm:t>
    </dgm:pt>
    <dgm:pt modelId="{3B005140-0C3A-49C6-8636-305A197D2D57}" type="parTrans" cxnId="{96B902A5-1B86-4172-9A6B-39EEDA5723AD}">
      <dgm:prSet/>
      <dgm:spPr/>
      <dgm:t>
        <a:bodyPr/>
        <a:lstStyle/>
        <a:p>
          <a:endParaRPr lang="en-US" sz="2000" b="1">
            <a:solidFill>
              <a:schemeClr val="tx1"/>
            </a:solidFill>
          </a:endParaRPr>
        </a:p>
      </dgm:t>
    </dgm:pt>
    <dgm:pt modelId="{94BA557E-3C34-409D-B723-BEDA0661D9F3}" type="sibTrans" cxnId="{96B902A5-1B86-4172-9A6B-39EEDA5723AD}">
      <dgm:prSet/>
      <dgm:spPr/>
      <dgm:t>
        <a:bodyPr/>
        <a:lstStyle/>
        <a:p>
          <a:endParaRPr lang="en-US" sz="2000" b="1">
            <a:solidFill>
              <a:schemeClr val="tx1"/>
            </a:solidFill>
          </a:endParaRPr>
        </a:p>
      </dgm:t>
    </dgm:pt>
    <dgm:pt modelId="{45185EA2-CE0B-471D-B7F5-5427BD1D1A05}">
      <dgm:prSet custT="1"/>
      <dgm:spPr/>
      <dgm:t>
        <a:bodyPr/>
        <a:lstStyle/>
        <a:p>
          <a:pPr rtl="0"/>
          <a:r>
            <a:rPr lang="en-US" sz="2000" b="1" dirty="0" smtClean="0">
              <a:solidFill>
                <a:schemeClr val="tx1"/>
              </a:solidFill>
            </a:rPr>
            <a:t>Social networking</a:t>
          </a:r>
          <a:endParaRPr lang="en-US" sz="2000" b="1" dirty="0">
            <a:solidFill>
              <a:schemeClr val="tx1"/>
            </a:solidFill>
          </a:endParaRPr>
        </a:p>
      </dgm:t>
    </dgm:pt>
    <dgm:pt modelId="{8B1649EA-593F-43B7-B37F-9B7479E9E842}" type="parTrans" cxnId="{EDA560AD-2FE0-4BB9-B7B3-F687907B307A}">
      <dgm:prSet/>
      <dgm:spPr/>
      <dgm:t>
        <a:bodyPr/>
        <a:lstStyle/>
        <a:p>
          <a:endParaRPr lang="en-US" sz="2000" b="1">
            <a:solidFill>
              <a:schemeClr val="tx1"/>
            </a:solidFill>
          </a:endParaRPr>
        </a:p>
      </dgm:t>
    </dgm:pt>
    <dgm:pt modelId="{4EAE2D53-6E8C-4F68-9B7B-644EA15E864C}" type="sibTrans" cxnId="{EDA560AD-2FE0-4BB9-B7B3-F687907B307A}">
      <dgm:prSet/>
      <dgm:spPr/>
      <dgm:t>
        <a:bodyPr/>
        <a:lstStyle/>
        <a:p>
          <a:endParaRPr lang="en-US" sz="2000" b="1">
            <a:solidFill>
              <a:schemeClr val="tx1"/>
            </a:solidFill>
          </a:endParaRPr>
        </a:p>
      </dgm:t>
    </dgm:pt>
    <dgm:pt modelId="{64653D65-D1CE-4052-986D-BABC65FA8B3E}">
      <dgm:prSet custT="1"/>
      <dgm:spPr/>
      <dgm:t>
        <a:bodyPr/>
        <a:lstStyle/>
        <a:p>
          <a:pPr algn="ctr" rtl="0"/>
          <a:endParaRPr lang="en-US" sz="2000" b="1" dirty="0" smtClean="0">
            <a:solidFill>
              <a:schemeClr val="tx1"/>
            </a:solidFill>
          </a:endParaRPr>
        </a:p>
        <a:p>
          <a:pPr algn="ctr" rtl="0"/>
          <a:r>
            <a:rPr lang="en-US" sz="2000" b="1" dirty="0" smtClean="0">
              <a:solidFill>
                <a:schemeClr val="tx1"/>
              </a:solidFill>
            </a:rPr>
            <a:t>Internet</a:t>
          </a:r>
          <a:endParaRPr lang="en-US" sz="2000" b="1" dirty="0">
            <a:solidFill>
              <a:schemeClr val="tx1"/>
            </a:solidFill>
          </a:endParaRPr>
        </a:p>
      </dgm:t>
    </dgm:pt>
    <dgm:pt modelId="{F4BCA20D-5644-4856-9A6E-C6188F8C6DCE}" type="parTrans" cxnId="{FD622B38-5643-4CD9-996F-3D9B31457393}">
      <dgm:prSet/>
      <dgm:spPr/>
      <dgm:t>
        <a:bodyPr/>
        <a:lstStyle/>
        <a:p>
          <a:endParaRPr lang="en-US" sz="2000" b="1">
            <a:solidFill>
              <a:schemeClr val="tx1"/>
            </a:solidFill>
          </a:endParaRPr>
        </a:p>
      </dgm:t>
    </dgm:pt>
    <dgm:pt modelId="{21CCAE3B-DEC3-42C6-ADEA-441C10E524D6}" type="sibTrans" cxnId="{FD622B38-5643-4CD9-996F-3D9B31457393}">
      <dgm:prSet/>
      <dgm:spPr/>
      <dgm:t>
        <a:bodyPr/>
        <a:lstStyle/>
        <a:p>
          <a:endParaRPr lang="en-US" sz="2000" b="1">
            <a:solidFill>
              <a:schemeClr val="tx1"/>
            </a:solidFill>
          </a:endParaRPr>
        </a:p>
      </dgm:t>
    </dgm:pt>
    <dgm:pt modelId="{6C901818-A22B-4067-8CCC-FCB26B85E028}">
      <dgm:prSet custT="1"/>
      <dgm:spPr/>
      <dgm:t>
        <a:bodyPr/>
        <a:lstStyle/>
        <a:p>
          <a:pPr algn="l" rtl="0"/>
          <a:endParaRPr lang="en-US" sz="1600" b="1" dirty="0">
            <a:solidFill>
              <a:schemeClr val="tx1"/>
            </a:solidFill>
          </a:endParaRPr>
        </a:p>
      </dgm:t>
    </dgm:pt>
    <dgm:pt modelId="{B0648739-C9BE-4D32-BC9B-E3F5B72BB1D6}" type="parTrans" cxnId="{05B99385-F992-4034-BA99-18DAF9605E1F}">
      <dgm:prSet/>
      <dgm:spPr/>
      <dgm:t>
        <a:bodyPr/>
        <a:lstStyle/>
        <a:p>
          <a:endParaRPr lang="en-US" sz="2000" b="1">
            <a:solidFill>
              <a:schemeClr val="tx1"/>
            </a:solidFill>
          </a:endParaRPr>
        </a:p>
      </dgm:t>
    </dgm:pt>
    <dgm:pt modelId="{E273A9A3-9876-435C-8F30-EFEDE4D474C2}" type="sibTrans" cxnId="{05B99385-F992-4034-BA99-18DAF9605E1F}">
      <dgm:prSet/>
      <dgm:spPr/>
      <dgm:t>
        <a:bodyPr/>
        <a:lstStyle/>
        <a:p>
          <a:endParaRPr lang="en-US" sz="2000" b="1">
            <a:solidFill>
              <a:schemeClr val="tx1"/>
            </a:solidFill>
          </a:endParaRPr>
        </a:p>
      </dgm:t>
    </dgm:pt>
    <dgm:pt modelId="{06464768-CBDF-4EDB-93EF-19BE80F0F95C}" type="pres">
      <dgm:prSet presAssocID="{0FBCDA6E-C976-4D7B-B639-121202B46BFA}" presName="diagram" presStyleCnt="0">
        <dgm:presLayoutVars>
          <dgm:dir/>
          <dgm:resizeHandles val="exact"/>
        </dgm:presLayoutVars>
      </dgm:prSet>
      <dgm:spPr/>
      <dgm:t>
        <a:bodyPr/>
        <a:lstStyle/>
        <a:p>
          <a:endParaRPr lang="en-US"/>
        </a:p>
      </dgm:t>
    </dgm:pt>
    <dgm:pt modelId="{6B0937A6-C2ED-4909-AF50-6F0D7DA65AF3}" type="pres">
      <dgm:prSet presAssocID="{05A147AA-6B49-4BB2-9E90-4C6297A9009A}" presName="node" presStyleLbl="node1" presStyleIdx="0" presStyleCnt="9">
        <dgm:presLayoutVars>
          <dgm:bulletEnabled val="1"/>
        </dgm:presLayoutVars>
      </dgm:prSet>
      <dgm:spPr/>
      <dgm:t>
        <a:bodyPr/>
        <a:lstStyle/>
        <a:p>
          <a:endParaRPr lang="en-US"/>
        </a:p>
      </dgm:t>
    </dgm:pt>
    <dgm:pt modelId="{D10C58EA-37BE-48A1-9444-9733778F405C}" type="pres">
      <dgm:prSet presAssocID="{6CA30ECF-EE4A-4369-BB52-E991B9656566}" presName="sibTrans" presStyleCnt="0"/>
      <dgm:spPr/>
      <dgm:t>
        <a:bodyPr/>
        <a:lstStyle/>
        <a:p>
          <a:endParaRPr lang="en-US"/>
        </a:p>
      </dgm:t>
    </dgm:pt>
    <dgm:pt modelId="{EB31C58E-6C52-43E4-83B1-C99D016D2715}" type="pres">
      <dgm:prSet presAssocID="{D7627CFD-825F-4037-B5FE-0754FFEAEEB2}" presName="node" presStyleLbl="node1" presStyleIdx="1" presStyleCnt="9">
        <dgm:presLayoutVars>
          <dgm:bulletEnabled val="1"/>
        </dgm:presLayoutVars>
      </dgm:prSet>
      <dgm:spPr/>
      <dgm:t>
        <a:bodyPr/>
        <a:lstStyle/>
        <a:p>
          <a:endParaRPr lang="en-US"/>
        </a:p>
      </dgm:t>
    </dgm:pt>
    <dgm:pt modelId="{24B37053-5A48-4AA5-B38F-FB421B53D765}" type="pres">
      <dgm:prSet presAssocID="{EB4E9913-8E6E-44D6-8FBD-28C2710AE218}" presName="sibTrans" presStyleCnt="0"/>
      <dgm:spPr/>
      <dgm:t>
        <a:bodyPr/>
        <a:lstStyle/>
        <a:p>
          <a:endParaRPr lang="en-US"/>
        </a:p>
      </dgm:t>
    </dgm:pt>
    <dgm:pt modelId="{D394C62C-1B7F-425A-BF49-4EB5396992E8}" type="pres">
      <dgm:prSet presAssocID="{EB78108D-DD38-4404-8504-E8F395038C1C}" presName="node" presStyleLbl="node1" presStyleIdx="2" presStyleCnt="9">
        <dgm:presLayoutVars>
          <dgm:bulletEnabled val="1"/>
        </dgm:presLayoutVars>
      </dgm:prSet>
      <dgm:spPr/>
      <dgm:t>
        <a:bodyPr/>
        <a:lstStyle/>
        <a:p>
          <a:endParaRPr lang="en-US"/>
        </a:p>
      </dgm:t>
    </dgm:pt>
    <dgm:pt modelId="{49C0FABA-4A69-4BB2-AD6A-BC58A99CD74C}" type="pres">
      <dgm:prSet presAssocID="{2C7D3DB2-AA6E-4A37-BE0E-8188A620A8CE}" presName="sibTrans" presStyleCnt="0"/>
      <dgm:spPr/>
      <dgm:t>
        <a:bodyPr/>
        <a:lstStyle/>
        <a:p>
          <a:endParaRPr lang="en-US"/>
        </a:p>
      </dgm:t>
    </dgm:pt>
    <dgm:pt modelId="{A7965A54-D2BD-4901-82D9-B4EFAEAB9FF3}" type="pres">
      <dgm:prSet presAssocID="{943B4C90-0F06-4A71-A243-A63C34381794}" presName="node" presStyleLbl="node1" presStyleIdx="3" presStyleCnt="9">
        <dgm:presLayoutVars>
          <dgm:bulletEnabled val="1"/>
        </dgm:presLayoutVars>
      </dgm:prSet>
      <dgm:spPr/>
      <dgm:t>
        <a:bodyPr/>
        <a:lstStyle/>
        <a:p>
          <a:endParaRPr lang="en-US"/>
        </a:p>
      </dgm:t>
    </dgm:pt>
    <dgm:pt modelId="{2BF042E3-2AC6-4DBE-A465-F7FEB788243A}" type="pres">
      <dgm:prSet presAssocID="{3F754EBE-B618-4E7C-8405-E3C9B4AADDB8}" presName="sibTrans" presStyleCnt="0"/>
      <dgm:spPr/>
      <dgm:t>
        <a:bodyPr/>
        <a:lstStyle/>
        <a:p>
          <a:endParaRPr lang="en-US"/>
        </a:p>
      </dgm:t>
    </dgm:pt>
    <dgm:pt modelId="{CA694DC4-1856-4EFF-9FE8-99131F63D073}" type="pres">
      <dgm:prSet presAssocID="{CA067D53-DF9C-4771-9D7F-EA8FD031D572}" presName="node" presStyleLbl="node1" presStyleIdx="4" presStyleCnt="9">
        <dgm:presLayoutVars>
          <dgm:bulletEnabled val="1"/>
        </dgm:presLayoutVars>
      </dgm:prSet>
      <dgm:spPr/>
      <dgm:t>
        <a:bodyPr/>
        <a:lstStyle/>
        <a:p>
          <a:endParaRPr lang="en-US"/>
        </a:p>
      </dgm:t>
    </dgm:pt>
    <dgm:pt modelId="{A7E44CD9-5CFF-4DFD-9BD0-F2F583DCAF32}" type="pres">
      <dgm:prSet presAssocID="{61B1A444-FA3A-49D8-ACE4-F3F9EEBE8F65}" presName="sibTrans" presStyleCnt="0"/>
      <dgm:spPr/>
      <dgm:t>
        <a:bodyPr/>
        <a:lstStyle/>
        <a:p>
          <a:endParaRPr lang="en-US"/>
        </a:p>
      </dgm:t>
    </dgm:pt>
    <dgm:pt modelId="{FB07EB37-F80F-4A83-86A7-FE2C6A040F5F}" type="pres">
      <dgm:prSet presAssocID="{2725D638-7A4F-4A98-A934-F838D4DE6D10}" presName="node" presStyleLbl="node1" presStyleIdx="5" presStyleCnt="9">
        <dgm:presLayoutVars>
          <dgm:bulletEnabled val="1"/>
        </dgm:presLayoutVars>
      </dgm:prSet>
      <dgm:spPr/>
      <dgm:t>
        <a:bodyPr/>
        <a:lstStyle/>
        <a:p>
          <a:endParaRPr lang="en-US"/>
        </a:p>
      </dgm:t>
    </dgm:pt>
    <dgm:pt modelId="{4C02EF7E-E6EC-4780-B884-ED2B25643427}" type="pres">
      <dgm:prSet presAssocID="{524ED2D7-D693-4093-B639-F6C7A0D54AE3}" presName="sibTrans" presStyleCnt="0"/>
      <dgm:spPr/>
      <dgm:t>
        <a:bodyPr/>
        <a:lstStyle/>
        <a:p>
          <a:endParaRPr lang="en-US"/>
        </a:p>
      </dgm:t>
    </dgm:pt>
    <dgm:pt modelId="{926A3F68-076F-402C-8678-E8B36CF65F4D}" type="pres">
      <dgm:prSet presAssocID="{0725E441-6768-4C4C-9FEC-F1E399D31372}" presName="node" presStyleLbl="node1" presStyleIdx="6" presStyleCnt="9">
        <dgm:presLayoutVars>
          <dgm:bulletEnabled val="1"/>
        </dgm:presLayoutVars>
      </dgm:prSet>
      <dgm:spPr/>
      <dgm:t>
        <a:bodyPr/>
        <a:lstStyle/>
        <a:p>
          <a:endParaRPr lang="en-US"/>
        </a:p>
      </dgm:t>
    </dgm:pt>
    <dgm:pt modelId="{731C997B-EA3A-4A95-BFA4-AC7DB5460BA7}" type="pres">
      <dgm:prSet presAssocID="{94BA557E-3C34-409D-B723-BEDA0661D9F3}" presName="sibTrans" presStyleCnt="0"/>
      <dgm:spPr/>
      <dgm:t>
        <a:bodyPr/>
        <a:lstStyle/>
        <a:p>
          <a:endParaRPr lang="en-US"/>
        </a:p>
      </dgm:t>
    </dgm:pt>
    <dgm:pt modelId="{7F0D2433-7482-41A6-BAAD-8B4F3C6F35CF}" type="pres">
      <dgm:prSet presAssocID="{45185EA2-CE0B-471D-B7F5-5427BD1D1A05}" presName="node" presStyleLbl="node1" presStyleIdx="7" presStyleCnt="9">
        <dgm:presLayoutVars>
          <dgm:bulletEnabled val="1"/>
        </dgm:presLayoutVars>
      </dgm:prSet>
      <dgm:spPr/>
      <dgm:t>
        <a:bodyPr/>
        <a:lstStyle/>
        <a:p>
          <a:endParaRPr lang="en-US"/>
        </a:p>
      </dgm:t>
    </dgm:pt>
    <dgm:pt modelId="{A2FD3811-6498-4A22-8E55-17F0992236BE}" type="pres">
      <dgm:prSet presAssocID="{4EAE2D53-6E8C-4F68-9B7B-644EA15E864C}" presName="sibTrans" presStyleCnt="0"/>
      <dgm:spPr/>
      <dgm:t>
        <a:bodyPr/>
        <a:lstStyle/>
        <a:p>
          <a:endParaRPr lang="en-US"/>
        </a:p>
      </dgm:t>
    </dgm:pt>
    <dgm:pt modelId="{311F2DD9-D47A-4771-9B8C-B98871823B13}" type="pres">
      <dgm:prSet presAssocID="{64653D65-D1CE-4052-986D-BABC65FA8B3E}" presName="node" presStyleLbl="node1" presStyleIdx="8" presStyleCnt="9">
        <dgm:presLayoutVars>
          <dgm:bulletEnabled val="1"/>
        </dgm:presLayoutVars>
      </dgm:prSet>
      <dgm:spPr/>
      <dgm:t>
        <a:bodyPr/>
        <a:lstStyle/>
        <a:p>
          <a:endParaRPr lang="en-US"/>
        </a:p>
      </dgm:t>
    </dgm:pt>
  </dgm:ptLst>
  <dgm:cxnLst>
    <dgm:cxn modelId="{879AFDCD-BA0C-43D3-9FE4-97D3A05E219A}" type="presOf" srcId="{0725E441-6768-4C4C-9FEC-F1E399D31372}" destId="{926A3F68-076F-402C-8678-E8B36CF65F4D}" srcOrd="0" destOrd="0" presId="urn:microsoft.com/office/officeart/2005/8/layout/default#5"/>
    <dgm:cxn modelId="{EAE3E2F2-F0E3-4902-9355-26CE09B0669C}" type="presOf" srcId="{6C901818-A22B-4067-8CCC-FCB26B85E028}" destId="{311F2DD9-D47A-4771-9B8C-B98871823B13}" srcOrd="0" destOrd="1" presId="urn:microsoft.com/office/officeart/2005/8/layout/default#5"/>
    <dgm:cxn modelId="{44D64359-6686-4FC4-B743-73217434B3B5}" type="presOf" srcId="{2725D638-7A4F-4A98-A934-F838D4DE6D10}" destId="{FB07EB37-F80F-4A83-86A7-FE2C6A040F5F}" srcOrd="0" destOrd="0" presId="urn:microsoft.com/office/officeart/2005/8/layout/default#5"/>
    <dgm:cxn modelId="{F19844BF-1E47-433F-B887-EC28829C88B9}" type="presOf" srcId="{05A147AA-6B49-4BB2-9E90-4C6297A9009A}" destId="{6B0937A6-C2ED-4909-AF50-6F0D7DA65AF3}" srcOrd="0" destOrd="0" presId="urn:microsoft.com/office/officeart/2005/8/layout/default#5"/>
    <dgm:cxn modelId="{77A3F10F-F513-4FC8-9FD3-6430A734E2B4}" type="presOf" srcId="{45185EA2-CE0B-471D-B7F5-5427BD1D1A05}" destId="{7F0D2433-7482-41A6-BAAD-8B4F3C6F35CF}" srcOrd="0" destOrd="0" presId="urn:microsoft.com/office/officeart/2005/8/layout/default#5"/>
    <dgm:cxn modelId="{B9817FB2-1659-40C9-A9B1-65C0B892ACF0}" type="presOf" srcId="{64653D65-D1CE-4052-986D-BABC65FA8B3E}" destId="{311F2DD9-D47A-4771-9B8C-B98871823B13}" srcOrd="0" destOrd="0" presId="urn:microsoft.com/office/officeart/2005/8/layout/default#5"/>
    <dgm:cxn modelId="{C4582740-A05F-4083-941D-A355568CFC40}" srcId="{0FBCDA6E-C976-4D7B-B639-121202B46BFA}" destId="{CA067D53-DF9C-4771-9D7F-EA8FD031D572}" srcOrd="4" destOrd="0" parTransId="{98C52F9C-F8FD-426B-AA4E-90722DE6150C}" sibTransId="{61B1A444-FA3A-49D8-ACE4-F3F9EEBE8F65}"/>
    <dgm:cxn modelId="{92879380-7343-46F7-83E3-04732EE36683}" type="presOf" srcId="{CA067D53-DF9C-4771-9D7F-EA8FD031D572}" destId="{CA694DC4-1856-4EFF-9FE8-99131F63D073}" srcOrd="0" destOrd="0" presId="urn:microsoft.com/office/officeart/2005/8/layout/default#5"/>
    <dgm:cxn modelId="{B182737E-2D10-4836-A24D-C090867F709D}" srcId="{0FBCDA6E-C976-4D7B-B639-121202B46BFA}" destId="{D7627CFD-825F-4037-B5FE-0754FFEAEEB2}" srcOrd="1" destOrd="0" parTransId="{3400699E-5073-4CA0-89D6-20D808FB52D7}" sibTransId="{EB4E9913-8E6E-44D6-8FBD-28C2710AE218}"/>
    <dgm:cxn modelId="{96B902A5-1B86-4172-9A6B-39EEDA5723AD}" srcId="{0FBCDA6E-C976-4D7B-B639-121202B46BFA}" destId="{0725E441-6768-4C4C-9FEC-F1E399D31372}" srcOrd="6" destOrd="0" parTransId="{3B005140-0C3A-49C6-8636-305A197D2D57}" sibTransId="{94BA557E-3C34-409D-B723-BEDA0661D9F3}"/>
    <dgm:cxn modelId="{05B99385-F992-4034-BA99-18DAF9605E1F}" srcId="{64653D65-D1CE-4052-986D-BABC65FA8B3E}" destId="{6C901818-A22B-4067-8CCC-FCB26B85E028}" srcOrd="0" destOrd="0" parTransId="{B0648739-C9BE-4D32-BC9B-E3F5B72BB1D6}" sibTransId="{E273A9A3-9876-435C-8F30-EFEDE4D474C2}"/>
    <dgm:cxn modelId="{3BEFE284-01ED-413A-9256-36B225761EB1}" type="presOf" srcId="{943B4C90-0F06-4A71-A243-A63C34381794}" destId="{A7965A54-D2BD-4901-82D9-B4EFAEAB9FF3}" srcOrd="0" destOrd="0" presId="urn:microsoft.com/office/officeart/2005/8/layout/default#5"/>
    <dgm:cxn modelId="{F4701F10-B7F6-4C31-966E-934EEAF6A0BD}" srcId="{0FBCDA6E-C976-4D7B-B639-121202B46BFA}" destId="{EB78108D-DD38-4404-8504-E8F395038C1C}" srcOrd="2" destOrd="0" parTransId="{103139D1-73E3-487E-9ACB-873DAD309EFE}" sibTransId="{2C7D3DB2-AA6E-4A37-BE0E-8188A620A8CE}"/>
    <dgm:cxn modelId="{EDA560AD-2FE0-4BB9-B7B3-F687907B307A}" srcId="{0FBCDA6E-C976-4D7B-B639-121202B46BFA}" destId="{45185EA2-CE0B-471D-B7F5-5427BD1D1A05}" srcOrd="7" destOrd="0" parTransId="{8B1649EA-593F-43B7-B37F-9B7479E9E842}" sibTransId="{4EAE2D53-6E8C-4F68-9B7B-644EA15E864C}"/>
    <dgm:cxn modelId="{2F13F5FC-F994-4415-BD3C-98D9FEBC4895}" srcId="{0FBCDA6E-C976-4D7B-B639-121202B46BFA}" destId="{05A147AA-6B49-4BB2-9E90-4C6297A9009A}" srcOrd="0" destOrd="0" parTransId="{56843214-AD4F-4FD4-A0BE-38D161E32217}" sibTransId="{6CA30ECF-EE4A-4369-BB52-E991B9656566}"/>
    <dgm:cxn modelId="{FD622B38-5643-4CD9-996F-3D9B31457393}" srcId="{0FBCDA6E-C976-4D7B-B639-121202B46BFA}" destId="{64653D65-D1CE-4052-986D-BABC65FA8B3E}" srcOrd="8" destOrd="0" parTransId="{F4BCA20D-5644-4856-9A6E-C6188F8C6DCE}" sibTransId="{21CCAE3B-DEC3-42C6-ADEA-441C10E524D6}"/>
    <dgm:cxn modelId="{CB54BDDE-BA41-4805-A1A3-56F0CCC979A9}" type="presOf" srcId="{D7627CFD-825F-4037-B5FE-0754FFEAEEB2}" destId="{EB31C58E-6C52-43E4-83B1-C99D016D2715}" srcOrd="0" destOrd="0" presId="urn:microsoft.com/office/officeart/2005/8/layout/default#5"/>
    <dgm:cxn modelId="{A0EC6125-5DA2-43E6-A2E4-28B4A638BB45}" srcId="{0FBCDA6E-C976-4D7B-B639-121202B46BFA}" destId="{2725D638-7A4F-4A98-A934-F838D4DE6D10}" srcOrd="5" destOrd="0" parTransId="{5698643E-4660-4780-964D-EC00566A6DB7}" sibTransId="{524ED2D7-D693-4093-B639-F6C7A0D54AE3}"/>
    <dgm:cxn modelId="{0BD627A1-D969-4A3E-BB80-ED11E98B42BF}" type="presOf" srcId="{EB78108D-DD38-4404-8504-E8F395038C1C}" destId="{D394C62C-1B7F-425A-BF49-4EB5396992E8}" srcOrd="0" destOrd="0" presId="urn:microsoft.com/office/officeart/2005/8/layout/default#5"/>
    <dgm:cxn modelId="{400FCD2F-AB61-4F24-9C4C-80A5E48FB1B6}" srcId="{0FBCDA6E-C976-4D7B-B639-121202B46BFA}" destId="{943B4C90-0F06-4A71-A243-A63C34381794}" srcOrd="3" destOrd="0" parTransId="{BA772058-95C9-40DA-BCD3-74CE885E638F}" sibTransId="{3F754EBE-B618-4E7C-8405-E3C9B4AADDB8}"/>
    <dgm:cxn modelId="{68C96749-746A-4AFE-967A-9326A51F76EF}" type="presOf" srcId="{0FBCDA6E-C976-4D7B-B639-121202B46BFA}" destId="{06464768-CBDF-4EDB-93EF-19BE80F0F95C}" srcOrd="0" destOrd="0" presId="urn:microsoft.com/office/officeart/2005/8/layout/default#5"/>
    <dgm:cxn modelId="{669B7286-46FF-4F52-B3C5-321C89CDAF76}" type="presParOf" srcId="{06464768-CBDF-4EDB-93EF-19BE80F0F95C}" destId="{6B0937A6-C2ED-4909-AF50-6F0D7DA65AF3}" srcOrd="0" destOrd="0" presId="urn:microsoft.com/office/officeart/2005/8/layout/default#5"/>
    <dgm:cxn modelId="{DF7DF185-B0C5-4CED-AF09-F1A7AA90CBB4}" type="presParOf" srcId="{06464768-CBDF-4EDB-93EF-19BE80F0F95C}" destId="{D10C58EA-37BE-48A1-9444-9733778F405C}" srcOrd="1" destOrd="0" presId="urn:microsoft.com/office/officeart/2005/8/layout/default#5"/>
    <dgm:cxn modelId="{4C34DAB4-3485-407A-98C8-299A5A64D043}" type="presParOf" srcId="{06464768-CBDF-4EDB-93EF-19BE80F0F95C}" destId="{EB31C58E-6C52-43E4-83B1-C99D016D2715}" srcOrd="2" destOrd="0" presId="urn:microsoft.com/office/officeart/2005/8/layout/default#5"/>
    <dgm:cxn modelId="{0B360992-26B5-43A2-B980-DD28F84DBCE5}" type="presParOf" srcId="{06464768-CBDF-4EDB-93EF-19BE80F0F95C}" destId="{24B37053-5A48-4AA5-B38F-FB421B53D765}" srcOrd="3" destOrd="0" presId="urn:microsoft.com/office/officeart/2005/8/layout/default#5"/>
    <dgm:cxn modelId="{9E6907E4-9D0F-4A8B-B559-1D4E8C326DFF}" type="presParOf" srcId="{06464768-CBDF-4EDB-93EF-19BE80F0F95C}" destId="{D394C62C-1B7F-425A-BF49-4EB5396992E8}" srcOrd="4" destOrd="0" presId="urn:microsoft.com/office/officeart/2005/8/layout/default#5"/>
    <dgm:cxn modelId="{13933089-A446-4792-A821-1754C83FDE75}" type="presParOf" srcId="{06464768-CBDF-4EDB-93EF-19BE80F0F95C}" destId="{49C0FABA-4A69-4BB2-AD6A-BC58A99CD74C}" srcOrd="5" destOrd="0" presId="urn:microsoft.com/office/officeart/2005/8/layout/default#5"/>
    <dgm:cxn modelId="{3EC05360-795F-4635-85B8-1DDCFA718DBF}" type="presParOf" srcId="{06464768-CBDF-4EDB-93EF-19BE80F0F95C}" destId="{A7965A54-D2BD-4901-82D9-B4EFAEAB9FF3}" srcOrd="6" destOrd="0" presId="urn:microsoft.com/office/officeart/2005/8/layout/default#5"/>
    <dgm:cxn modelId="{B046BEAF-F81C-4028-8370-CCAB809844C7}" type="presParOf" srcId="{06464768-CBDF-4EDB-93EF-19BE80F0F95C}" destId="{2BF042E3-2AC6-4DBE-A465-F7FEB788243A}" srcOrd="7" destOrd="0" presId="urn:microsoft.com/office/officeart/2005/8/layout/default#5"/>
    <dgm:cxn modelId="{19E3EAD4-6E4A-45BD-A58E-9A7335EF3A6E}" type="presParOf" srcId="{06464768-CBDF-4EDB-93EF-19BE80F0F95C}" destId="{CA694DC4-1856-4EFF-9FE8-99131F63D073}" srcOrd="8" destOrd="0" presId="urn:microsoft.com/office/officeart/2005/8/layout/default#5"/>
    <dgm:cxn modelId="{B190BFBD-24B8-4DC5-A6E8-8CA610CDD282}" type="presParOf" srcId="{06464768-CBDF-4EDB-93EF-19BE80F0F95C}" destId="{A7E44CD9-5CFF-4DFD-9BD0-F2F583DCAF32}" srcOrd="9" destOrd="0" presId="urn:microsoft.com/office/officeart/2005/8/layout/default#5"/>
    <dgm:cxn modelId="{6605BFFD-3BAF-4A5E-B46B-228E499DFFE7}" type="presParOf" srcId="{06464768-CBDF-4EDB-93EF-19BE80F0F95C}" destId="{FB07EB37-F80F-4A83-86A7-FE2C6A040F5F}" srcOrd="10" destOrd="0" presId="urn:microsoft.com/office/officeart/2005/8/layout/default#5"/>
    <dgm:cxn modelId="{E84F4939-4E07-4001-A5F2-425CBFCAABEE}" type="presParOf" srcId="{06464768-CBDF-4EDB-93EF-19BE80F0F95C}" destId="{4C02EF7E-E6EC-4780-B884-ED2B25643427}" srcOrd="11" destOrd="0" presId="urn:microsoft.com/office/officeart/2005/8/layout/default#5"/>
    <dgm:cxn modelId="{2AB56FFB-9983-483F-9D52-5290B76754F3}" type="presParOf" srcId="{06464768-CBDF-4EDB-93EF-19BE80F0F95C}" destId="{926A3F68-076F-402C-8678-E8B36CF65F4D}" srcOrd="12" destOrd="0" presId="urn:microsoft.com/office/officeart/2005/8/layout/default#5"/>
    <dgm:cxn modelId="{BECA0C9A-7E4D-4EAB-AD32-699FEB8A412F}" type="presParOf" srcId="{06464768-CBDF-4EDB-93EF-19BE80F0F95C}" destId="{731C997B-EA3A-4A95-BFA4-AC7DB5460BA7}" srcOrd="13" destOrd="0" presId="urn:microsoft.com/office/officeart/2005/8/layout/default#5"/>
    <dgm:cxn modelId="{6298F071-F093-47F3-941C-C7C7D0DF19C4}" type="presParOf" srcId="{06464768-CBDF-4EDB-93EF-19BE80F0F95C}" destId="{7F0D2433-7482-41A6-BAAD-8B4F3C6F35CF}" srcOrd="14" destOrd="0" presId="urn:microsoft.com/office/officeart/2005/8/layout/default#5"/>
    <dgm:cxn modelId="{3DBFC17C-14CC-4F80-BBD8-85FC34E616AB}" type="presParOf" srcId="{06464768-CBDF-4EDB-93EF-19BE80F0F95C}" destId="{A2FD3811-6498-4A22-8E55-17F0992236BE}" srcOrd="15" destOrd="0" presId="urn:microsoft.com/office/officeart/2005/8/layout/default#5"/>
    <dgm:cxn modelId="{E2880101-5EA2-4F0D-9EBD-6B42C30B131D}" type="presParOf" srcId="{06464768-CBDF-4EDB-93EF-19BE80F0F95C}" destId="{311F2DD9-D47A-4771-9B8C-B98871823B13}" srcOrd="16" destOrd="0" presId="urn:microsoft.com/office/officeart/2005/8/layout/defaul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0937A6-C2ED-4909-AF50-6F0D7DA65AF3}">
      <dsp:nvSpPr>
        <dsp:cNvPr id="0" name=""/>
        <dsp:cNvSpPr/>
      </dsp:nvSpPr>
      <dsp:spPr>
        <a:xfrm>
          <a:off x="269319" y="1637"/>
          <a:ext cx="1903362" cy="114201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tx1"/>
              </a:solidFill>
            </a:rPr>
            <a:t>News</a:t>
          </a:r>
          <a:endParaRPr lang="en-US" sz="2000" b="1" kern="1200" dirty="0">
            <a:solidFill>
              <a:schemeClr val="tx1"/>
            </a:solidFill>
          </a:endParaRPr>
        </a:p>
      </dsp:txBody>
      <dsp:txXfrm>
        <a:off x="269319" y="1637"/>
        <a:ext cx="1903362" cy="1142017"/>
      </dsp:txXfrm>
    </dsp:sp>
    <dsp:sp modelId="{EB31C58E-6C52-43E4-83B1-C99D016D2715}">
      <dsp:nvSpPr>
        <dsp:cNvPr id="0" name=""/>
        <dsp:cNvSpPr/>
      </dsp:nvSpPr>
      <dsp:spPr>
        <a:xfrm>
          <a:off x="2363018" y="1637"/>
          <a:ext cx="1903362" cy="114201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tx1"/>
              </a:solidFill>
            </a:rPr>
            <a:t>Speeches</a:t>
          </a:r>
          <a:endParaRPr lang="en-US" sz="2000" b="1" kern="1200" dirty="0">
            <a:solidFill>
              <a:schemeClr val="tx1"/>
            </a:solidFill>
          </a:endParaRPr>
        </a:p>
      </dsp:txBody>
      <dsp:txXfrm>
        <a:off x="2363018" y="1637"/>
        <a:ext cx="1903362" cy="1142017"/>
      </dsp:txXfrm>
    </dsp:sp>
    <dsp:sp modelId="{D394C62C-1B7F-425A-BF49-4EB5396992E8}">
      <dsp:nvSpPr>
        <dsp:cNvPr id="0" name=""/>
        <dsp:cNvSpPr/>
      </dsp:nvSpPr>
      <dsp:spPr>
        <a:xfrm>
          <a:off x="4456717" y="1637"/>
          <a:ext cx="1903362" cy="114201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tx1"/>
              </a:solidFill>
            </a:rPr>
            <a:t>Special events</a:t>
          </a:r>
          <a:endParaRPr lang="en-US" sz="2000" b="1" kern="1200" dirty="0">
            <a:solidFill>
              <a:schemeClr val="tx1"/>
            </a:solidFill>
          </a:endParaRPr>
        </a:p>
      </dsp:txBody>
      <dsp:txXfrm>
        <a:off x="4456717" y="1637"/>
        <a:ext cx="1903362" cy="1142017"/>
      </dsp:txXfrm>
    </dsp:sp>
    <dsp:sp modelId="{A7965A54-D2BD-4901-82D9-B4EFAEAB9FF3}">
      <dsp:nvSpPr>
        <dsp:cNvPr id="0" name=""/>
        <dsp:cNvSpPr/>
      </dsp:nvSpPr>
      <dsp:spPr>
        <a:xfrm>
          <a:off x="269319" y="1333991"/>
          <a:ext cx="1903362" cy="114201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tx1"/>
              </a:solidFill>
            </a:rPr>
            <a:t>Written materials</a:t>
          </a:r>
          <a:endParaRPr lang="en-US" sz="2000" b="1" kern="1200" dirty="0">
            <a:solidFill>
              <a:schemeClr val="tx1"/>
            </a:solidFill>
          </a:endParaRPr>
        </a:p>
      </dsp:txBody>
      <dsp:txXfrm>
        <a:off x="269319" y="1333991"/>
        <a:ext cx="1903362" cy="1142017"/>
      </dsp:txXfrm>
    </dsp:sp>
    <dsp:sp modelId="{CA694DC4-1856-4EFF-9FE8-99131F63D073}">
      <dsp:nvSpPr>
        <dsp:cNvPr id="0" name=""/>
        <dsp:cNvSpPr/>
      </dsp:nvSpPr>
      <dsp:spPr>
        <a:xfrm>
          <a:off x="2363018" y="1333991"/>
          <a:ext cx="1903362" cy="114201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tx1"/>
              </a:solidFill>
            </a:rPr>
            <a:t>Corporate identity materials</a:t>
          </a:r>
          <a:endParaRPr lang="en-US" sz="2000" b="1" kern="1200" dirty="0">
            <a:solidFill>
              <a:schemeClr val="tx1"/>
            </a:solidFill>
          </a:endParaRPr>
        </a:p>
      </dsp:txBody>
      <dsp:txXfrm>
        <a:off x="2363018" y="1333991"/>
        <a:ext cx="1903362" cy="1142017"/>
      </dsp:txXfrm>
    </dsp:sp>
    <dsp:sp modelId="{FB07EB37-F80F-4A83-86A7-FE2C6A040F5F}">
      <dsp:nvSpPr>
        <dsp:cNvPr id="0" name=""/>
        <dsp:cNvSpPr/>
      </dsp:nvSpPr>
      <dsp:spPr>
        <a:xfrm>
          <a:off x="4456717" y="1333991"/>
          <a:ext cx="1903362" cy="114201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tx1"/>
              </a:solidFill>
            </a:rPr>
            <a:t>Public service activities</a:t>
          </a:r>
          <a:endParaRPr lang="en-US" sz="2000" b="1" kern="1200" dirty="0">
            <a:solidFill>
              <a:schemeClr val="tx1"/>
            </a:solidFill>
          </a:endParaRPr>
        </a:p>
      </dsp:txBody>
      <dsp:txXfrm>
        <a:off x="4456717" y="1333991"/>
        <a:ext cx="1903362" cy="1142017"/>
      </dsp:txXfrm>
    </dsp:sp>
    <dsp:sp modelId="{926A3F68-076F-402C-8678-E8B36CF65F4D}">
      <dsp:nvSpPr>
        <dsp:cNvPr id="0" name=""/>
        <dsp:cNvSpPr/>
      </dsp:nvSpPr>
      <dsp:spPr>
        <a:xfrm>
          <a:off x="269319" y="2666345"/>
          <a:ext cx="1903362" cy="114201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tx1"/>
              </a:solidFill>
            </a:rPr>
            <a:t>Buzz marketing</a:t>
          </a:r>
          <a:endParaRPr lang="en-US" sz="2000" b="1" kern="1200" dirty="0">
            <a:solidFill>
              <a:schemeClr val="tx1"/>
            </a:solidFill>
          </a:endParaRPr>
        </a:p>
      </dsp:txBody>
      <dsp:txXfrm>
        <a:off x="269319" y="2666345"/>
        <a:ext cx="1903362" cy="1142017"/>
      </dsp:txXfrm>
    </dsp:sp>
    <dsp:sp modelId="{7F0D2433-7482-41A6-BAAD-8B4F3C6F35CF}">
      <dsp:nvSpPr>
        <dsp:cNvPr id="0" name=""/>
        <dsp:cNvSpPr/>
      </dsp:nvSpPr>
      <dsp:spPr>
        <a:xfrm>
          <a:off x="2363018" y="2666345"/>
          <a:ext cx="1903362" cy="114201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solidFill>
                <a:schemeClr val="tx1"/>
              </a:solidFill>
            </a:rPr>
            <a:t>Social networking</a:t>
          </a:r>
          <a:endParaRPr lang="en-US" sz="2000" b="1" kern="1200" dirty="0">
            <a:solidFill>
              <a:schemeClr val="tx1"/>
            </a:solidFill>
          </a:endParaRPr>
        </a:p>
      </dsp:txBody>
      <dsp:txXfrm>
        <a:off x="2363018" y="2666345"/>
        <a:ext cx="1903362" cy="1142017"/>
      </dsp:txXfrm>
    </dsp:sp>
    <dsp:sp modelId="{311F2DD9-D47A-4771-9B8C-B98871823B13}">
      <dsp:nvSpPr>
        <dsp:cNvPr id="0" name=""/>
        <dsp:cNvSpPr/>
      </dsp:nvSpPr>
      <dsp:spPr>
        <a:xfrm>
          <a:off x="4456717" y="2666345"/>
          <a:ext cx="1903362" cy="114201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ctr" defTabSz="889000" rtl="0">
            <a:lnSpc>
              <a:spcPct val="90000"/>
            </a:lnSpc>
            <a:spcBef>
              <a:spcPct val="0"/>
            </a:spcBef>
            <a:spcAft>
              <a:spcPct val="35000"/>
            </a:spcAft>
          </a:pPr>
          <a:endParaRPr lang="en-US" sz="2000" b="1" kern="1200" dirty="0" smtClean="0">
            <a:solidFill>
              <a:schemeClr val="tx1"/>
            </a:solidFill>
          </a:endParaRPr>
        </a:p>
        <a:p>
          <a:pPr lvl="0" algn="ctr" defTabSz="889000" rtl="0">
            <a:lnSpc>
              <a:spcPct val="90000"/>
            </a:lnSpc>
            <a:spcBef>
              <a:spcPct val="0"/>
            </a:spcBef>
            <a:spcAft>
              <a:spcPct val="35000"/>
            </a:spcAft>
          </a:pPr>
          <a:r>
            <a:rPr lang="en-US" sz="2000" b="1" kern="1200" dirty="0" smtClean="0">
              <a:solidFill>
                <a:schemeClr val="tx1"/>
              </a:solidFill>
            </a:rPr>
            <a:t>Internet</a:t>
          </a:r>
          <a:endParaRPr lang="en-US" sz="2000" b="1" kern="1200" dirty="0">
            <a:solidFill>
              <a:schemeClr val="tx1"/>
            </a:solidFill>
          </a:endParaRPr>
        </a:p>
        <a:p>
          <a:pPr marL="171450" lvl="1" indent="-171450" algn="l" defTabSz="711200" rtl="0">
            <a:lnSpc>
              <a:spcPct val="90000"/>
            </a:lnSpc>
            <a:spcBef>
              <a:spcPct val="0"/>
            </a:spcBef>
            <a:spcAft>
              <a:spcPct val="15000"/>
            </a:spcAft>
            <a:buChar char="••"/>
          </a:pPr>
          <a:endParaRPr lang="en-US" sz="1600" b="1" kern="1200" dirty="0">
            <a:solidFill>
              <a:schemeClr val="tx1"/>
            </a:solidFill>
          </a:endParaRPr>
        </a:p>
      </dsp:txBody>
      <dsp:txXfrm>
        <a:off x="4456717" y="2666345"/>
        <a:ext cx="1903362" cy="1142017"/>
      </dsp:txXfrm>
    </dsp:sp>
  </dsp:spTree>
</dsp:drawing>
</file>

<file path=ppt/diagrams/layout1.xml><?xml version="1.0" encoding="utf-8"?>
<dgm:layoutDef xmlns:dgm="http://schemas.openxmlformats.org/drawingml/2006/diagram" xmlns:a="http://schemas.openxmlformats.org/drawingml/2006/main" uniqueId="urn:microsoft.com/office/officeart/2005/8/layout/default#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5/22/2013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224E2A15-5858-4209-8D5E-FBA39918D4D0}" type="slidenum">
              <a:rPr lang="en-US" smtClean="0"/>
              <a:pPr/>
              <a:t>3</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normAutofit fontScale="85000" lnSpcReduction="20000"/>
          </a:bodyPr>
          <a:lstStyle/>
          <a:p>
            <a:r>
              <a:rPr lang="en-US" sz="1200" kern="1200" dirty="0" smtClean="0">
                <a:solidFill>
                  <a:schemeClr val="tx1"/>
                </a:solidFill>
                <a:effectLst/>
                <a:latin typeface="+mn-lt"/>
                <a:ea typeface="ＭＳ Ｐゴシック" charset="-128"/>
                <a:cs typeface="+mn-cs"/>
              </a:rPr>
              <a:t>Not long ago, public relations was considered a marketing stepchild because of its limited marketing use. That situation is changing fast, however, as more marketers recognize PR’s brand-building power. </a:t>
            </a:r>
          </a:p>
          <a:p>
            <a:r>
              <a:rPr lang="x-none" sz="1200" kern="1200" smtClean="0">
                <a:solidFill>
                  <a:schemeClr val="tx1"/>
                </a:solidFill>
                <a:effectLst/>
                <a:latin typeface="+mn-lt"/>
                <a:ea typeface="ＭＳ Ｐゴシック" charset="-128"/>
                <a:cs typeface="+mn-cs"/>
              </a:rPr>
              <a:t>Public relations is used to promote products, people, places, ideas, activities, organizations, and even nations. Companies use PR to build good relations with consumers, investors, the media, and their communities. Trade associations have used PR to rebuild interest in commodities, such as eggs, apples, potatoes, milk, and even onions. For example, the Vidalia Onion Committee built a PR campaign around </a:t>
            </a:r>
            <a:r>
              <a:rPr lang="en-US" sz="1200" kern="1200" dirty="0" smtClean="0">
                <a:solidFill>
                  <a:schemeClr val="tx1"/>
                </a:solidFill>
                <a:effectLst/>
                <a:latin typeface="+mn-lt"/>
                <a:ea typeface="ＭＳ Ｐゴシック" charset="-128"/>
                <a:cs typeface="+mn-cs"/>
              </a:rPr>
              <a:t>the </a:t>
            </a:r>
            <a:r>
              <a:rPr lang="x-none" sz="1200" kern="1200" smtClean="0">
                <a:solidFill>
                  <a:schemeClr val="tx1"/>
                </a:solidFill>
                <a:effectLst/>
                <a:latin typeface="+mn-lt"/>
                <a:ea typeface="ＭＳ Ｐゴシック" charset="-128"/>
                <a:cs typeface="+mn-cs"/>
              </a:rPr>
              <a:t>DreamWorks character Shrek—complete with Shrek images on packaging and in-store displays with giant inflatable Shreks—that successfully promoted onions to children. Even government organizations use PR to build awareness. For example, the National Heart, Lung, and Blood Institute (NHLBI) of the National Institutes of Health sponsors a long-running PR campaign that builds awareness of heart disease in women:</a:t>
            </a:r>
            <a:endParaRPr lang="en-US" sz="1200" kern="1200" dirty="0" smtClean="0">
              <a:solidFill>
                <a:schemeClr val="tx1"/>
              </a:solidFill>
              <a:effectLst/>
              <a:latin typeface="+mn-lt"/>
              <a:ea typeface="ＭＳ Ｐゴシック" charset="-128"/>
              <a:cs typeface="+mn-cs"/>
            </a:endParaRPr>
          </a:p>
          <a:p>
            <a:r>
              <a:rPr lang="en-US" sz="1200" kern="1200" dirty="0" smtClean="0">
                <a:solidFill>
                  <a:schemeClr val="tx1"/>
                </a:solidFill>
                <a:effectLst/>
                <a:latin typeface="+mn-lt"/>
                <a:ea typeface="ＭＳ Ｐゴシック" charset="-128"/>
                <a:cs typeface="+mn-cs"/>
              </a:rPr>
              <a:t>Heart disease is the number one killer of women; it kills more women each year than all forms of cancer combined. But a 2000 survey by the NHLBI showed that only 34 percent of women knew this, and that most people thought of heart disease as a problem mostly affecting men. So with the help of Ogilvy Public Relations Worldwide, the NHLBI set out to “create a personal and urgent wakeup call to American women.” In 2002, it launched a national PR campaign—“The Heart Truth”—to raise awareness of heart disease among women and get women to discuss the issue with their doctors.</a:t>
            </a:r>
          </a:p>
          <a:p>
            <a:r>
              <a:rPr lang="en-US" sz="1200" kern="1200" dirty="0" smtClean="0">
                <a:solidFill>
                  <a:schemeClr val="tx1"/>
                </a:solidFill>
                <a:effectLst/>
                <a:latin typeface="+mn-lt"/>
                <a:ea typeface="ＭＳ Ｐゴシック" charset="-128"/>
                <a:cs typeface="+mn-cs"/>
              </a:rPr>
              <a:t>The centerpiece of the campaign is the Red Dress, now the national symbol for women and heart disease awareness. The campaign creates awareness through an interactive website, Facebook and Pinterest pages, mass media placements, and campaign materials—everything from brochures, DVDs, and posters to speaker’s kits and airport dioramas. It also sponsors several major national events, such as the National Wear Red Day, an annual Red Dress Collection Fashion Show, and The Heart Truth Road Show, featuring heart disease risk factor screenings in major U.S. cities. Finally, the campaign works with more than three-dozen corporate sponsors, such as Diet Coke, St. Joseph aspirin, Tylenol, Cheerios, CVS Pharmacy, Swarovski, and Bobbi Brown Cosmetics. So far, some 2.65 billion product packages have carried the Red Dress symbol. </a:t>
            </a:r>
          </a:p>
          <a:p>
            <a:r>
              <a:rPr lang="en-US" sz="1200" kern="1200" dirty="0" smtClean="0">
                <a:solidFill>
                  <a:schemeClr val="tx1"/>
                </a:solidFill>
                <a:effectLst/>
                <a:latin typeface="+mn-lt"/>
                <a:ea typeface="ＭＳ Ｐゴシック" charset="-128"/>
                <a:cs typeface="+mn-cs"/>
              </a:rPr>
              <a:t>The results are impressive: Awareness among American women of heart disease as the number one killer of women has increased to 57 percent, and the number of heart disease deaths in women has declined steadily from one in three women to one in four. The American Heart Association has also adopted the Red Dress symbol and introduced its own complementary campaign.</a:t>
            </a:r>
          </a:p>
          <a:p>
            <a:endParaRPr lang="en-US" sz="1200" kern="1200" dirty="0" smtClean="0">
              <a:solidFill>
                <a:schemeClr val="tx1"/>
              </a:solidFill>
              <a:effectLst/>
              <a:latin typeface="+mn-lt"/>
              <a:ea typeface="ＭＳ Ｐゴシック" charset="-128"/>
              <a:cs typeface="+mn-cs"/>
            </a:endParaRPr>
          </a:p>
          <a:p>
            <a:endParaRPr lang="en-US" sz="1200" kern="1200" dirty="0">
              <a:solidFill>
                <a:schemeClr val="tx1"/>
              </a:solidFill>
              <a:effectLst/>
              <a:latin typeface="+mn-lt"/>
              <a:ea typeface="ＭＳ Ｐゴシック" charset="-128"/>
              <a:cs typeface="+mn-cs"/>
            </a:endParaRPr>
          </a:p>
        </p:txBody>
      </p:sp>
      <p:sp>
        <p:nvSpPr>
          <p:cNvPr id="67588" name="Slide Number Placeholder 3"/>
          <p:cNvSpPr>
            <a:spLocks noGrp="1"/>
          </p:cNvSpPr>
          <p:nvPr>
            <p:ph type="sldNum" sz="quarter" idx="5"/>
          </p:nvPr>
        </p:nvSpPr>
        <p:spPr bwMode="auto">
          <a:noFill/>
          <a:ln>
            <a:miter lim="800000"/>
            <a:headEnd/>
            <a:tailEnd/>
          </a:ln>
        </p:spPr>
        <p:txBody>
          <a:bodyPr/>
          <a:lstStyle/>
          <a:p>
            <a:fld id="{8DD374D4-CCC1-4803-AB52-A67631C7ACFF}" type="slidenum">
              <a:rPr lang="en-US"/>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a:lstStyle/>
          <a:p>
            <a:r>
              <a:rPr lang="x-none" sz="1200" kern="1200" smtClean="0">
                <a:solidFill>
                  <a:schemeClr val="tx1"/>
                </a:solidFill>
                <a:effectLst/>
                <a:latin typeface="+mn-lt"/>
                <a:ea typeface="ＭＳ Ｐゴシック" charset="-128"/>
                <a:cs typeface="+mn-cs"/>
              </a:rPr>
              <a:t>Another major mass-promotion tool, public relations, consists of activities designed to build good relations with the company’s various publics. PR departments may perform any or all of the following functions:</a:t>
            </a:r>
            <a:endParaRPr lang="en-US" sz="1200" kern="1200" dirty="0" smtClean="0">
              <a:solidFill>
                <a:schemeClr val="tx1"/>
              </a:solidFill>
              <a:effectLst/>
              <a:latin typeface="+mn-lt"/>
              <a:ea typeface="ＭＳ Ｐゴシック" charset="-128"/>
              <a:cs typeface="+mn-cs"/>
            </a:endParaRPr>
          </a:p>
          <a:p>
            <a:pPr lvl="0"/>
            <a:r>
              <a:rPr lang="en-US" sz="1200" i="1" kern="1200" dirty="0" smtClean="0">
                <a:solidFill>
                  <a:schemeClr val="tx1"/>
                </a:solidFill>
                <a:effectLst/>
                <a:latin typeface="+mn-lt"/>
                <a:ea typeface="ＭＳ Ｐゴシック" charset="-128"/>
                <a:cs typeface="+mn-cs"/>
              </a:rPr>
              <a:t>Press relations or press agency: </a:t>
            </a:r>
            <a:r>
              <a:rPr lang="en-US" sz="1200" kern="1200" dirty="0" smtClean="0">
                <a:solidFill>
                  <a:schemeClr val="tx1"/>
                </a:solidFill>
                <a:effectLst/>
                <a:latin typeface="+mn-lt"/>
                <a:ea typeface="ＭＳ Ｐゴシック" charset="-128"/>
                <a:cs typeface="+mn-cs"/>
              </a:rPr>
              <a:t>Creating and placing newsworthy information in the news media to attract attention to a person, product, or service.</a:t>
            </a:r>
          </a:p>
          <a:p>
            <a:pPr lvl="0"/>
            <a:r>
              <a:rPr lang="en-US" sz="1200" i="1" kern="1200" dirty="0" smtClean="0">
                <a:solidFill>
                  <a:schemeClr val="tx1"/>
                </a:solidFill>
                <a:effectLst/>
                <a:latin typeface="+mn-lt"/>
                <a:ea typeface="ＭＳ Ｐゴシック" charset="-128"/>
                <a:cs typeface="+mn-cs"/>
              </a:rPr>
              <a:t>Product publicity: </a:t>
            </a:r>
            <a:r>
              <a:rPr lang="en-US" sz="1200" kern="1200" dirty="0" smtClean="0">
                <a:solidFill>
                  <a:schemeClr val="tx1"/>
                </a:solidFill>
                <a:effectLst/>
                <a:latin typeface="+mn-lt"/>
                <a:ea typeface="ＭＳ Ｐゴシック" charset="-128"/>
                <a:cs typeface="+mn-cs"/>
              </a:rPr>
              <a:t>Publicizing specific products.</a:t>
            </a:r>
          </a:p>
          <a:p>
            <a:pPr lvl="0"/>
            <a:r>
              <a:rPr lang="en-US" sz="1200" i="1" kern="1200" dirty="0" smtClean="0">
                <a:solidFill>
                  <a:schemeClr val="tx1"/>
                </a:solidFill>
                <a:effectLst/>
                <a:latin typeface="+mn-lt"/>
                <a:ea typeface="ＭＳ Ｐゴシック" charset="-128"/>
                <a:cs typeface="+mn-cs"/>
              </a:rPr>
              <a:t>Public affairs: </a:t>
            </a:r>
            <a:r>
              <a:rPr lang="en-US" sz="1200" kern="1200" dirty="0" smtClean="0">
                <a:solidFill>
                  <a:schemeClr val="tx1"/>
                </a:solidFill>
                <a:effectLst/>
                <a:latin typeface="+mn-lt"/>
                <a:ea typeface="ＭＳ Ｐゴシック" charset="-128"/>
                <a:cs typeface="+mn-cs"/>
              </a:rPr>
              <a:t>Building and maintaining national or local community relationships.</a:t>
            </a:r>
          </a:p>
          <a:p>
            <a:r>
              <a:rPr lang="en-US" sz="1200" kern="1200" dirty="0" smtClean="0">
                <a:solidFill>
                  <a:schemeClr val="tx1"/>
                </a:solidFill>
                <a:effectLst/>
                <a:latin typeface="+mn-lt"/>
                <a:ea typeface="ＭＳ Ｐゴシック" charset="-128"/>
                <a:cs typeface="+mn-cs"/>
              </a:rPr>
              <a:t>Adapted from Scott Cutlip, Allen Center, and Glen Broom, </a:t>
            </a:r>
            <a:r>
              <a:rPr lang="en-US" sz="1200" i="1" kern="1200" dirty="0" smtClean="0">
                <a:solidFill>
                  <a:schemeClr val="tx1"/>
                </a:solidFill>
                <a:effectLst/>
                <a:latin typeface="+mn-lt"/>
                <a:ea typeface="ＭＳ Ｐゴシック" charset="-128"/>
                <a:cs typeface="+mn-cs"/>
              </a:rPr>
              <a:t>Effective Public Relations</a:t>
            </a:r>
            <a:r>
              <a:rPr lang="en-US" sz="1200" kern="1200" dirty="0" smtClean="0">
                <a:solidFill>
                  <a:schemeClr val="tx1"/>
                </a:solidFill>
                <a:effectLst/>
                <a:latin typeface="+mn-lt"/>
                <a:ea typeface="ＭＳ Ｐゴシック" charset="-128"/>
                <a:cs typeface="+mn-cs"/>
              </a:rPr>
              <a:t>, 10th ed. (Upper Saddle River, NJ: Prentice Hall, 2009), Chapter 1.</a:t>
            </a:r>
          </a:p>
          <a:p>
            <a:endParaRPr lang="en-US" dirty="0" smtClean="0"/>
          </a:p>
        </p:txBody>
      </p:sp>
      <p:sp>
        <p:nvSpPr>
          <p:cNvPr id="71684" name="Slide Number Placeholder 3"/>
          <p:cNvSpPr>
            <a:spLocks noGrp="1"/>
          </p:cNvSpPr>
          <p:nvPr>
            <p:ph type="sldNum" sz="quarter" idx="5"/>
          </p:nvPr>
        </p:nvSpPr>
        <p:spPr bwMode="auto">
          <a:noFill/>
          <a:ln>
            <a:miter lim="800000"/>
            <a:headEnd/>
            <a:tailEnd/>
          </a:ln>
        </p:spPr>
        <p:txBody>
          <a:bodyPr/>
          <a:lstStyle/>
          <a:p>
            <a:fld id="{3BDB0A27-369B-4D01-9B58-D6B627800E13}" type="slidenum">
              <a:rPr lang="en-US"/>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pPr lvl="0"/>
            <a:r>
              <a:rPr lang="en-US" sz="1200" i="1" kern="1200" dirty="0" smtClean="0">
                <a:solidFill>
                  <a:schemeClr val="tx1"/>
                </a:solidFill>
                <a:effectLst/>
                <a:latin typeface="+mn-lt"/>
                <a:ea typeface="ＭＳ Ｐゴシック" charset="-128"/>
                <a:cs typeface="+mn-cs"/>
              </a:rPr>
              <a:t>Lobbying: </a:t>
            </a:r>
            <a:r>
              <a:rPr lang="en-US" sz="1200" kern="1200" dirty="0" smtClean="0">
                <a:solidFill>
                  <a:schemeClr val="tx1"/>
                </a:solidFill>
                <a:effectLst/>
                <a:latin typeface="+mn-lt"/>
                <a:ea typeface="ＭＳ Ｐゴシック" charset="-128"/>
                <a:cs typeface="+mn-cs"/>
              </a:rPr>
              <a:t>Building and maintaining relationships with legislators and government officials to influence legislation and regulation.</a:t>
            </a:r>
          </a:p>
          <a:p>
            <a:pPr lvl="0"/>
            <a:r>
              <a:rPr lang="en-US" sz="1200" i="1" kern="1200" dirty="0" smtClean="0">
                <a:solidFill>
                  <a:schemeClr val="tx1"/>
                </a:solidFill>
                <a:effectLst/>
                <a:latin typeface="+mn-lt"/>
                <a:ea typeface="ＭＳ Ｐゴシック" charset="-128"/>
                <a:cs typeface="+mn-cs"/>
              </a:rPr>
              <a:t>Investor relations: </a:t>
            </a:r>
            <a:r>
              <a:rPr lang="en-US" sz="1200" kern="1200" dirty="0" smtClean="0">
                <a:solidFill>
                  <a:schemeClr val="tx1"/>
                </a:solidFill>
                <a:effectLst/>
                <a:latin typeface="+mn-lt"/>
                <a:ea typeface="ＭＳ Ｐゴシック" charset="-128"/>
                <a:cs typeface="+mn-cs"/>
              </a:rPr>
              <a:t>Maintaining relationships with shareholders and others in the financial community.</a:t>
            </a:r>
          </a:p>
          <a:p>
            <a:pPr lvl="0"/>
            <a:r>
              <a:rPr lang="en-US" sz="1200" i="1" kern="1200" dirty="0" smtClean="0">
                <a:solidFill>
                  <a:schemeClr val="tx1"/>
                </a:solidFill>
                <a:effectLst/>
                <a:latin typeface="+mn-lt"/>
                <a:ea typeface="ＭＳ Ｐゴシック" charset="-128"/>
                <a:cs typeface="+mn-cs"/>
              </a:rPr>
              <a:t>Development: </a:t>
            </a:r>
            <a:r>
              <a:rPr lang="en-US" sz="1200" kern="1200" dirty="0" smtClean="0">
                <a:solidFill>
                  <a:schemeClr val="tx1"/>
                </a:solidFill>
                <a:effectLst/>
                <a:latin typeface="+mn-lt"/>
                <a:ea typeface="ＭＳ Ｐゴシック" charset="-128"/>
                <a:cs typeface="+mn-cs"/>
              </a:rPr>
              <a:t>Working with donors or members of nonprofit organizations to gain financial or volunteer support.</a:t>
            </a:r>
          </a:p>
          <a:p>
            <a:endParaRPr lang="en-US" dirty="0" smtClean="0"/>
          </a:p>
        </p:txBody>
      </p:sp>
      <p:sp>
        <p:nvSpPr>
          <p:cNvPr id="73732" name="Slide Number Placeholder 3"/>
          <p:cNvSpPr>
            <a:spLocks noGrp="1"/>
          </p:cNvSpPr>
          <p:nvPr>
            <p:ph type="sldNum" sz="quarter" idx="5"/>
          </p:nvPr>
        </p:nvSpPr>
        <p:spPr bwMode="auto">
          <a:noFill/>
          <a:ln>
            <a:miter lim="800000"/>
            <a:headEnd/>
            <a:tailEnd/>
          </a:ln>
        </p:spPr>
        <p:txBody>
          <a:bodyPr/>
          <a:lstStyle/>
          <a:p>
            <a:fld id="{FAC56559-7929-4975-87FD-FCBD81B3B79D}" type="slidenum">
              <a:rPr lang="en-US"/>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x-none" sz="1200" kern="1200" smtClean="0">
                <a:solidFill>
                  <a:schemeClr val="tx1"/>
                </a:solidFill>
                <a:effectLst/>
                <a:latin typeface="+mn-lt"/>
                <a:ea typeface="ＭＳ Ｐゴシック" charset="-128"/>
                <a:cs typeface="+mn-cs"/>
              </a:rPr>
              <a:t>Although public relations still captures only a small portion of the overall marketing budgets of most firms, PR can be a powerful brand-building tool. And in this digital age, the lines between advertising and PR are becoming more and more blurred. For example, are brand </a:t>
            </a:r>
            <a:r>
              <a:rPr lang="en-US" sz="1200" kern="1200" dirty="0" smtClean="0">
                <a:solidFill>
                  <a:schemeClr val="tx1"/>
                </a:solidFill>
                <a:effectLst/>
                <a:latin typeface="+mn-lt"/>
                <a:ea typeface="ＭＳ Ｐゴシック" charset="-128"/>
                <a:cs typeface="+mn-cs"/>
              </a:rPr>
              <a:t>website</a:t>
            </a:r>
            <a:r>
              <a:rPr lang="x-none" sz="1200" kern="1200" smtClean="0">
                <a:solidFill>
                  <a:schemeClr val="tx1"/>
                </a:solidFill>
                <a:effectLst/>
                <a:latin typeface="+mn-lt"/>
                <a:ea typeface="ＭＳ Ｐゴシック" charset="-128"/>
                <a:cs typeface="+mn-cs"/>
              </a:rPr>
              <a:t>s, blogs, online social networks, and viral brand videos advertising efforts or PR efforts? All are both. The point is that PR should work hand in hand with advertising within an integrated marketing communications program to help build brands and customer relationships. </a:t>
            </a:r>
            <a:endParaRPr lang="en-US" sz="1200" kern="1200" dirty="0" smtClean="0">
              <a:solidFill>
                <a:schemeClr val="tx1"/>
              </a:solidFill>
              <a:effectLst/>
              <a:latin typeface="+mn-lt"/>
              <a:ea typeface="ＭＳ Ｐゴシック" charset="-128"/>
              <a:cs typeface="+mn-cs"/>
            </a:endParaRPr>
          </a:p>
          <a:p>
            <a:r>
              <a:rPr lang="x-none" sz="1200" kern="1200" smtClean="0">
                <a:solidFill>
                  <a:schemeClr val="tx1"/>
                </a:solidFill>
                <a:effectLst/>
                <a:latin typeface="+mn-lt"/>
                <a:ea typeface="ＭＳ Ｐゴシック" charset="-128"/>
                <a:cs typeface="+mn-cs"/>
              </a:rPr>
              <a:t>“This is PR’s time to shine,” says P&amp;G</a:t>
            </a:r>
            <a:r>
              <a:rPr lang="en-US" sz="1200" kern="1200" dirty="0" smtClean="0">
                <a:solidFill>
                  <a:schemeClr val="tx1"/>
                </a:solidFill>
                <a:effectLst/>
                <a:latin typeface="+mn-lt"/>
                <a:ea typeface="ＭＳ Ｐゴシック" charset="-128"/>
                <a:cs typeface="+mn-cs"/>
              </a:rPr>
              <a:t>’s</a:t>
            </a:r>
            <a:r>
              <a:rPr lang="x-none" sz="1200" kern="1200" smtClean="0">
                <a:solidFill>
                  <a:schemeClr val="tx1"/>
                </a:solidFill>
                <a:effectLst/>
                <a:latin typeface="+mn-lt"/>
                <a:ea typeface="ＭＳ Ｐゴシック" charset="-128"/>
                <a:cs typeface="+mn-cs"/>
              </a:rPr>
              <a:t> global marketing and brand building officer. “PR is going to grow its impact on the future [of] marketing because it is a great amplifier, builds relationships and invites consumer participation,” he says. “PR [gives] our big ideas a megaphone that we used to spur participation [leading] to spontaneous combustion.”</a:t>
            </a:r>
            <a:endParaRPr lang="en-US" sz="1200" kern="1200" dirty="0" smtClean="0">
              <a:solidFill>
                <a:schemeClr val="tx1"/>
              </a:solidFill>
              <a:effectLst/>
              <a:latin typeface="+mn-lt"/>
              <a:ea typeface="ＭＳ Ｐゴシック" charset="-128"/>
              <a:cs typeface="+mn-cs"/>
            </a:endParaRPr>
          </a:p>
          <a:p>
            <a:r>
              <a:rPr lang="en-US" sz="1200" b="1" kern="1200" dirty="0" smtClean="0">
                <a:solidFill>
                  <a:schemeClr val="tx1"/>
                </a:solidFill>
                <a:effectLst/>
                <a:latin typeface="+mn-lt"/>
                <a:ea typeface="ＭＳ Ｐゴシック" charset="-128"/>
                <a:cs typeface="+mn-cs"/>
              </a:rPr>
              <a:t>The Role and Impact of PR</a:t>
            </a:r>
          </a:p>
          <a:p>
            <a:r>
              <a:rPr lang="x-none" sz="1200" kern="1200" smtClean="0">
                <a:solidFill>
                  <a:schemeClr val="tx1"/>
                </a:solidFill>
                <a:effectLst/>
                <a:latin typeface="+mn-lt"/>
                <a:ea typeface="ＭＳ Ｐゴシック" charset="-128"/>
                <a:cs typeface="+mn-cs"/>
              </a:rPr>
              <a:t>Public relations can have a strong impact on public awareness at a much lower cost than advertising can. </a:t>
            </a:r>
            <a:r>
              <a:rPr lang="en-US" sz="1200" kern="1200" dirty="0" smtClean="0">
                <a:solidFill>
                  <a:schemeClr val="tx1"/>
                </a:solidFill>
                <a:effectLst/>
                <a:latin typeface="+mn-lt"/>
                <a:ea typeface="ＭＳ Ｐゴシック" charset="-128"/>
                <a:cs typeface="+mn-cs"/>
              </a:rPr>
              <a:t>When using public relations, t</a:t>
            </a:r>
            <a:r>
              <a:rPr lang="x-none" sz="1200" kern="1200" smtClean="0">
                <a:solidFill>
                  <a:schemeClr val="tx1"/>
                </a:solidFill>
                <a:effectLst/>
                <a:latin typeface="+mn-lt"/>
                <a:ea typeface="ＭＳ Ｐゴシック" charset="-128"/>
                <a:cs typeface="+mn-cs"/>
              </a:rPr>
              <a:t>he company does not pay for the space or time in the media. Rather, it pays for a staff to develop and circulate information and manage events. If the company develops an interesting story or event, it could be picked up by several different media</a:t>
            </a:r>
            <a:r>
              <a:rPr lang="en-US" sz="1200" kern="1200" dirty="0" smtClean="0">
                <a:solidFill>
                  <a:schemeClr val="tx1"/>
                </a:solidFill>
                <a:effectLst/>
                <a:latin typeface="+mn-lt"/>
                <a:ea typeface="ＭＳ Ｐゴシック" charset="-128"/>
                <a:cs typeface="+mn-cs"/>
              </a:rPr>
              <a:t> and have</a:t>
            </a:r>
            <a:r>
              <a:rPr lang="x-none" sz="1200" kern="1200" smtClean="0">
                <a:solidFill>
                  <a:schemeClr val="tx1"/>
                </a:solidFill>
                <a:effectLst/>
                <a:latin typeface="+mn-lt"/>
                <a:ea typeface="ＭＳ Ｐゴシック" charset="-128"/>
                <a:cs typeface="+mn-cs"/>
              </a:rPr>
              <a:t> the same effect as advertising that would cost millions of dollars. </a:t>
            </a:r>
            <a:r>
              <a:rPr lang="en-US" sz="1200" kern="1200" dirty="0" smtClean="0">
                <a:solidFill>
                  <a:schemeClr val="tx1"/>
                </a:solidFill>
                <a:effectLst/>
                <a:latin typeface="+mn-lt"/>
                <a:ea typeface="ＭＳ Ｐゴシック" charset="-128"/>
                <a:cs typeface="+mn-cs"/>
              </a:rPr>
              <a:t>What’s more, public relations has the power to engage consumers and make them a part of the brand story and its telling </a:t>
            </a:r>
            <a:r>
              <a:rPr lang="x-none" sz="1200" kern="1200" smtClean="0">
                <a:solidFill>
                  <a:schemeClr val="tx1"/>
                </a:solidFill>
                <a:effectLst/>
                <a:latin typeface="+mn-lt"/>
                <a:ea typeface="ＭＳ Ｐゴシック" charset="-128"/>
                <a:cs typeface="+mn-cs"/>
              </a:rPr>
              <a:t>Consider the recent </a:t>
            </a:r>
            <a:r>
              <a:rPr lang="en-US" sz="1200" kern="1200" dirty="0" smtClean="0">
                <a:solidFill>
                  <a:schemeClr val="tx1"/>
                </a:solidFill>
                <a:effectLst/>
                <a:latin typeface="+mn-lt"/>
                <a:ea typeface="ＭＳ Ｐゴシック" charset="-128"/>
                <a:cs typeface="+mn-cs"/>
              </a:rPr>
              <a:t>Wrangler NextBlue PR campaign:</a:t>
            </a:r>
          </a:p>
          <a:p>
            <a:r>
              <a:rPr lang="en-US" sz="1200" kern="1200" dirty="0" smtClean="0">
                <a:solidFill>
                  <a:schemeClr val="tx1"/>
                </a:solidFill>
                <a:effectLst/>
                <a:latin typeface="+mn-lt"/>
                <a:ea typeface="ＭＳ Ｐゴシック" charset="-128"/>
                <a:cs typeface="+mn-cs"/>
              </a:rPr>
              <a:t>Wrangler wanted to reach out beyond its core consumers—to a young, metropolitan mindset. But rather than using ads or standard PR approaches, it created NextBlue, an online project giving consumers and fledgling designers a chance to create the next style of Wrangler jeans. Working with its PR agency, Wrangler created a microsite that asked consumers to create videos of themselves and their jeans designs. The campaign was promoted on Wrangler’s website and Facebook page and in its e-mails to Wrangler subscribers. The brand also used a mix of traditional PR media, along with paid ads on Facebook and social media promotions on YouTube and Twitter, allowing the public to comment and vote on the submitted designs. </a:t>
            </a:r>
          </a:p>
          <a:p>
            <a:r>
              <a:rPr lang="en-US" sz="1200" kern="1200" dirty="0" smtClean="0">
                <a:solidFill>
                  <a:schemeClr val="tx1"/>
                </a:solidFill>
                <a:effectLst/>
                <a:latin typeface="+mn-lt"/>
                <a:ea typeface="ＭＳ Ｐゴシック" charset="-128"/>
                <a:cs typeface="+mn-cs"/>
              </a:rPr>
              <a:t>The rich integration of a paid, owned, earned, and shared PR media produced the desired results. Within just two weeks, Wrangler received 50 video submissions. The winning entry will be sold on Wrangler.com as the first design in the NextBlue line. But in addition to the new design, Wrangler also signed up 19 young designers to blog for its Next Blue site, garnered 5,000 new subscribers to its e-mail database, and counted more than 80,000 views of the finalist videos. “The heart of the NextBlue [PR] project was a brand collaboration with consumers,” says a Wrangler marketing communications executive. “The social media are a natural fit for [that].</a:t>
            </a:r>
          </a:p>
          <a:p>
            <a:r>
              <a:rPr lang="en-US" sz="1200" kern="1200" dirty="0" smtClean="0">
                <a:solidFill>
                  <a:schemeClr val="tx1"/>
                </a:solidFill>
                <a:effectLst/>
                <a:latin typeface="+mn-lt"/>
                <a:ea typeface="ＭＳ Ｐゴシック" charset="-128"/>
                <a:cs typeface="+mn-cs"/>
              </a:rPr>
              <a:t>As with the other promotion tools, in considering when and how to use product public relations, management should set PR objectives, choose the PR messages and vehicles, implement the PR plan, and evaluate the results. The firm’s PR should be blended smoothly with other promotion activities within the company’s overall integrated marketing communications effort.</a:t>
            </a:r>
            <a:r>
              <a:rPr lang="en-US" sz="1200" kern="1200" cap="all" dirty="0" smtClean="0">
                <a:solidFill>
                  <a:schemeClr val="tx1"/>
                </a:solidFill>
                <a:effectLst/>
                <a:latin typeface="+mn-lt"/>
                <a:ea typeface="ＭＳ Ｐゴシック" charset="-128"/>
                <a:cs typeface="+mn-cs"/>
              </a:rPr>
              <a:t> </a:t>
            </a:r>
            <a:r>
              <a:rPr lang="en-US" sz="1200" kern="1200" dirty="0" smtClean="0">
                <a:solidFill>
                  <a:schemeClr val="tx1"/>
                </a:solidFill>
                <a:effectLst/>
                <a:latin typeface="+mn-lt"/>
                <a:ea typeface="ＭＳ Ｐゴシック" charset="-128"/>
                <a:cs typeface="+mn-cs"/>
              </a:rPr>
              <a:t>Michael Bush, “P&amp;G’s Marc Pritchard Touts Value of PR,”</a:t>
            </a:r>
            <a:r>
              <a:rPr lang="en-US" sz="1200" i="1" kern="1200" dirty="0" smtClean="0">
                <a:solidFill>
                  <a:schemeClr val="tx1"/>
                </a:solidFill>
                <a:effectLst/>
                <a:latin typeface="+mn-lt"/>
                <a:ea typeface="ＭＳ Ｐゴシック" charset="-128"/>
                <a:cs typeface="+mn-cs"/>
              </a:rPr>
              <a:t> Advertising Age</a:t>
            </a:r>
            <a:r>
              <a:rPr lang="en-US" sz="1200" kern="1200" dirty="0" smtClean="0">
                <a:solidFill>
                  <a:schemeClr val="tx1"/>
                </a:solidFill>
                <a:effectLst/>
                <a:latin typeface="+mn-lt"/>
                <a:ea typeface="ＭＳ Ｐゴシック" charset="-128"/>
                <a:cs typeface="+mn-cs"/>
              </a:rPr>
              <a:t>, October 27, 2010, http://adage.com/article/news/p-g-s-marc-pritchard-touts-pr/146749/.</a:t>
            </a:r>
          </a:p>
          <a:p>
            <a:r>
              <a:rPr lang="en-US" sz="1200" kern="1200" dirty="0" smtClean="0">
                <a:solidFill>
                  <a:schemeClr val="tx1"/>
                </a:solidFill>
                <a:effectLst/>
                <a:latin typeface="+mn-lt"/>
                <a:ea typeface="ＭＳ Ｐゴシック" charset="-128"/>
                <a:cs typeface="+mn-cs"/>
              </a:rPr>
              <a:t>Adapted from information in Julie Liesse, “The Big Idea,” </a:t>
            </a:r>
            <a:r>
              <a:rPr lang="en-US" sz="1200" i="1" kern="1200" dirty="0" smtClean="0">
                <a:solidFill>
                  <a:schemeClr val="tx1"/>
                </a:solidFill>
                <a:effectLst/>
                <a:latin typeface="+mn-lt"/>
                <a:ea typeface="ＭＳ Ｐゴシック" charset="-128"/>
                <a:cs typeface="+mn-cs"/>
              </a:rPr>
              <a:t>Advertising Age,</a:t>
            </a:r>
            <a:r>
              <a:rPr lang="en-US" sz="1200" kern="1200" dirty="0" smtClean="0">
                <a:solidFill>
                  <a:schemeClr val="tx1"/>
                </a:solidFill>
                <a:effectLst/>
                <a:latin typeface="+mn-lt"/>
                <a:ea typeface="ＭＳ Ｐゴシック" charset="-128"/>
                <a:cs typeface="+mn-cs"/>
              </a:rPr>
              <a:t> November 28, 2011, pp. C4-C6.</a:t>
            </a:r>
          </a:p>
          <a:p>
            <a:endParaRPr lang="en-US" dirty="0"/>
          </a:p>
        </p:txBody>
      </p:sp>
      <p:sp>
        <p:nvSpPr>
          <p:cNvPr id="4" name="Slide Number Placeholder 3"/>
          <p:cNvSpPr>
            <a:spLocks noGrp="1"/>
          </p:cNvSpPr>
          <p:nvPr>
            <p:ph type="sldNum" sz="quarter" idx="10"/>
          </p:nvPr>
        </p:nvSpPr>
        <p:spPr/>
        <p:txBody>
          <a:bodyPr/>
          <a:lstStyle/>
          <a:p>
            <a:fld id="{5F308C7D-099F-4787-AC09-CC1B953A49B4}" type="slidenum">
              <a:rPr lang="en-US" smtClean="0"/>
              <a:pPr/>
              <a:t>10</a:t>
            </a:fld>
            <a:endParaRPr lang="en-US" dirty="0"/>
          </a:p>
        </p:txBody>
      </p:sp>
    </p:spTree>
    <p:extLst>
      <p:ext uri="{BB962C8B-B14F-4D97-AF65-F5344CB8AC3E}">
        <p14:creationId xmlns:p14="http://schemas.microsoft.com/office/powerpoint/2010/main" xmlns="" val="1586807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The Role and Impact of PR</a:t>
            </a:r>
          </a:p>
          <a:p>
            <a:r>
              <a:rPr lang="en-US" sz="1200" kern="1200" dirty="0" smtClean="0">
                <a:solidFill>
                  <a:schemeClr val="tx1"/>
                </a:solidFill>
                <a:effectLst/>
                <a:latin typeface="+mn-lt"/>
                <a:ea typeface="ＭＳ Ｐゴシック" charset="-128"/>
                <a:cs typeface="+mn-cs"/>
              </a:rPr>
              <a:t>Public relations can have a strong impact on public awareness at a much lower cost than advertising can. When using public relations, the company does not pay for the space or time in the media. Rather, it pays for a staff to develop and circulate information and manage events. If the company develops an interesting story or event, it could be picked up by several different media and have the same effect as advertising that would cost millions of dollars. What’s more, public relations has the power to engage consumers and make them a part of the brand story and its telling.</a:t>
            </a:r>
            <a:endParaRPr lang="en-US" dirty="0" smtClean="0"/>
          </a:p>
        </p:txBody>
      </p:sp>
      <p:sp>
        <p:nvSpPr>
          <p:cNvPr id="75780" name="Slide Number Placeholder 3"/>
          <p:cNvSpPr>
            <a:spLocks noGrp="1"/>
          </p:cNvSpPr>
          <p:nvPr>
            <p:ph type="sldNum" sz="quarter" idx="5"/>
          </p:nvPr>
        </p:nvSpPr>
        <p:spPr bwMode="auto">
          <a:noFill/>
          <a:ln>
            <a:miter lim="800000"/>
            <a:headEnd/>
            <a:tailEnd/>
          </a:ln>
        </p:spPr>
        <p:txBody>
          <a:bodyPr/>
          <a:lstStyle/>
          <a:p>
            <a:fld id="{2FE0A42F-DF6A-46E1-ACDF-566E204BBB96}" type="slidenum">
              <a:rPr lang="en-US"/>
              <a:pPr/>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24</a:t>
            </a:fld>
            <a:endParaRPr lang="en-GB"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25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hyperlink" Target="PeopleSoft.exe" TargetMode="External"/><Relationship Id="rId2" Type="http://schemas.openxmlformats.org/officeDocument/2006/relationships/image" Target="../media/image6.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hyperlink" Target="Figure17-10.exe" TargetMode="External"/><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hyperlink" Target="CoatWriteUp.exe" TargetMode="External"/><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latin typeface="Calibri" charset="0"/>
              </a:rPr>
              <a:t>Public Relations</a:t>
            </a: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LECTURE-23</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7924800" cy="5029200"/>
          </a:xfrm>
        </p:spPr>
        <p:txBody>
          <a:bodyPr>
            <a:noAutofit/>
          </a:bodyPr>
          <a:lstStyle/>
          <a:p>
            <a:pPr marL="342900" lvl="1" indent="-342900">
              <a:buClr>
                <a:srgbClr val="000066"/>
              </a:buClr>
              <a:buFont typeface="Wingdings" pitchFamily="2" charset="2"/>
              <a:buChar char="§"/>
            </a:pPr>
            <a:r>
              <a:rPr lang="en-US" sz="3200" dirty="0" smtClean="0"/>
              <a:t>Public Relations</a:t>
            </a:r>
          </a:p>
          <a:p>
            <a:pPr marL="742950" lvl="2" indent="-342900">
              <a:buClr>
                <a:srgbClr val="000066"/>
              </a:buClr>
              <a:buFont typeface="Wingdings" pitchFamily="2" charset="2"/>
              <a:buChar char="§"/>
            </a:pPr>
            <a:r>
              <a:rPr lang="en-US" sz="2800" dirty="0" smtClean="0"/>
              <a:t>What is public relations </a:t>
            </a:r>
          </a:p>
          <a:p>
            <a:pPr marL="742950" lvl="2" indent="-342900">
              <a:buClr>
                <a:srgbClr val="000066"/>
              </a:buClr>
              <a:buFont typeface="Wingdings" pitchFamily="2" charset="2"/>
              <a:buChar char="§"/>
            </a:pPr>
            <a:r>
              <a:rPr lang="en-US" sz="2800" dirty="0" smtClean="0"/>
              <a:t>The Role and Impact of Public Relations</a:t>
            </a:r>
          </a:p>
          <a:p>
            <a:pPr marL="342900" lvl="1" indent="-342900">
              <a:buClr>
                <a:srgbClr val="000066"/>
              </a:buClr>
              <a:buSzPct val="125000"/>
              <a:buFont typeface="Wingdings" pitchFamily="2" charset="2"/>
              <a:buChar char="§"/>
            </a:pPr>
            <a:r>
              <a:rPr lang="en-US" sz="3200" dirty="0" smtClean="0"/>
              <a:t>Major Public Relations Tools</a:t>
            </a:r>
          </a:p>
          <a:p>
            <a:pPr marL="342900" lvl="1" indent="-342900">
              <a:buClr>
                <a:srgbClr val="000066"/>
              </a:buClr>
              <a:buSzPct val="125000"/>
              <a:buFont typeface="Wingdings" pitchFamily="2" charset="2"/>
              <a:buChar char="§"/>
            </a:pPr>
            <a:r>
              <a:rPr lang="en-US" sz="3200" dirty="0" smtClean="0"/>
              <a:t>What are the strengths and limitations of brand publicity? </a:t>
            </a:r>
          </a:p>
          <a:p>
            <a:pPr marL="342900" lvl="1" indent="-342900">
              <a:buClr>
                <a:srgbClr val="000066"/>
              </a:buClr>
              <a:buSzPct val="125000"/>
              <a:buFont typeface="Wingdings" pitchFamily="2" charset="2"/>
              <a:buChar char="§"/>
            </a:pPr>
            <a:r>
              <a:rPr lang="en-US" sz="3200" dirty="0" smtClean="0"/>
              <a:t>What are the brand publicity tools?</a:t>
            </a:r>
          </a:p>
          <a:p>
            <a:pPr marL="342900" lvl="1" indent="-342900">
              <a:buClr>
                <a:srgbClr val="000066"/>
              </a:buClr>
              <a:buSzPct val="125000"/>
              <a:buFont typeface="Wingdings" pitchFamily="2" charset="2"/>
              <a:buChar char="§"/>
            </a:pPr>
            <a:r>
              <a:rPr lang="en-US" sz="3200" dirty="0" smtClean="0"/>
              <a:t>Why is corporate communication important to IMC programs?</a:t>
            </a:r>
          </a:p>
          <a:p>
            <a:pPr marL="342900" lvl="1" indent="-342900">
              <a:buClr>
                <a:srgbClr val="000066"/>
              </a:buClr>
              <a:buSzPct val="125000"/>
              <a:buFont typeface="Wingdings" pitchFamily="2" charset="2"/>
              <a:buChar char="§"/>
            </a:pPr>
            <a:endParaRPr lang="en-US" sz="3200" dirty="0" smtClean="0"/>
          </a:p>
          <a:p>
            <a:pPr marL="342900" lvl="1" indent="-342900">
              <a:buClr>
                <a:srgbClr val="000066"/>
              </a:buClr>
              <a:buSzPct val="125000"/>
              <a:buFont typeface="Wingdings" pitchFamily="2" charset="2"/>
              <a:buChar char="§"/>
            </a:pPr>
            <a:endParaRPr lang="en-US" sz="3200"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37"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1" name="AutoShape 1035"/>
          <p:cNvSpPr>
            <a:spLocks noChangeArrowheads="1"/>
          </p:cNvSpPr>
          <p:nvPr/>
        </p:nvSpPr>
        <p:spPr bwMode="auto">
          <a:xfrm>
            <a:off x="457200" y="1371600"/>
            <a:ext cx="8229600" cy="2438400"/>
          </a:xfrm>
          <a:prstGeom prst="roundRect">
            <a:avLst>
              <a:gd name="adj" fmla="val 1581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marL="457200" indent="-457200" algn="l">
              <a:spcBef>
                <a:spcPct val="20000"/>
              </a:spcBef>
              <a:defRPr/>
            </a:pPr>
            <a:r>
              <a:rPr lang="en-US" sz="2800" b="1" dirty="0">
                <a:latin typeface="Arial" charset="0"/>
              </a:rPr>
              <a:t>Two major developments recently:</a:t>
            </a:r>
          </a:p>
          <a:p>
            <a:pPr marL="457200" indent="-457200" algn="l">
              <a:spcBef>
                <a:spcPct val="20000"/>
              </a:spcBef>
              <a:buFontTx/>
              <a:buAutoNum type="arabicParenR"/>
              <a:defRPr/>
            </a:pPr>
            <a:r>
              <a:rPr lang="en-US" sz="2400" dirty="0">
                <a:latin typeface="Arial" charset="0"/>
              </a:rPr>
              <a:t>Public relations has forced all marketers to value   	stakeholder </a:t>
            </a:r>
            <a:r>
              <a:rPr lang="en-US" sz="2400" b="1" i="1" dirty="0">
                <a:latin typeface="Arial" charset="0"/>
              </a:rPr>
              <a:t>relationships</a:t>
            </a:r>
          </a:p>
          <a:p>
            <a:pPr marL="457200" indent="-457200" algn="l">
              <a:spcBef>
                <a:spcPct val="20000"/>
              </a:spcBef>
              <a:buFontTx/>
              <a:buAutoNum type="arabicParenR"/>
              <a:defRPr/>
            </a:pPr>
            <a:r>
              <a:rPr lang="en-US" sz="2400" dirty="0">
                <a:latin typeface="Arial" charset="0"/>
              </a:rPr>
              <a:t>IMC is helping to bridge the gap between Public 	Relations and Marketing</a:t>
            </a:r>
          </a:p>
        </p:txBody>
      </p:sp>
      <p:sp>
        <p:nvSpPr>
          <p:cNvPr id="5123" name="AutoShape 1027"/>
          <p:cNvSpPr>
            <a:spLocks noChangeArrowheads="1"/>
          </p:cNvSpPr>
          <p:nvPr/>
        </p:nvSpPr>
        <p:spPr bwMode="auto">
          <a:xfrm>
            <a:off x="-254000" y="203200"/>
            <a:ext cx="42926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15364" name="Rectangle 1028"/>
          <p:cNvSpPr>
            <a:spLocks noGrp="1" noChangeArrowheads="1"/>
          </p:cNvSpPr>
          <p:nvPr>
            <p:ph type="title"/>
          </p:nvPr>
        </p:nvSpPr>
        <p:spPr>
          <a:xfrm>
            <a:off x="227013" y="239713"/>
            <a:ext cx="3659187" cy="635000"/>
          </a:xfrm>
        </p:spPr>
        <p:txBody>
          <a:bodyPr/>
          <a:lstStyle/>
          <a:p>
            <a:pPr eaLnBrk="1" hangingPunct="1"/>
            <a:r>
              <a:rPr lang="en-US" sz="3000" dirty="0" smtClean="0"/>
              <a:t>Lecture Perspective</a:t>
            </a:r>
          </a:p>
        </p:txBody>
      </p:sp>
      <p:grpSp>
        <p:nvGrpSpPr>
          <p:cNvPr id="2" name="Group 1063"/>
          <p:cNvGrpSpPr>
            <a:grpSpLocks/>
          </p:cNvGrpSpPr>
          <p:nvPr/>
        </p:nvGrpSpPr>
        <p:grpSpPr bwMode="auto">
          <a:xfrm>
            <a:off x="533400" y="4267200"/>
            <a:ext cx="8013700" cy="1936750"/>
            <a:chOff x="336" y="2688"/>
            <a:chExt cx="5048" cy="1220"/>
          </a:xfrm>
        </p:grpSpPr>
        <p:sp>
          <p:nvSpPr>
            <p:cNvPr id="5130" name="AutoShape 1034"/>
            <p:cNvSpPr>
              <a:spLocks noChangeArrowheads="1"/>
            </p:cNvSpPr>
            <p:nvPr/>
          </p:nvSpPr>
          <p:spPr bwMode="auto">
            <a:xfrm>
              <a:off x="336" y="2852"/>
              <a:ext cx="2016" cy="1056"/>
            </a:xfrm>
            <a:prstGeom prst="roundRect">
              <a:avLst>
                <a:gd name="adj" fmla="val 16005"/>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defRPr/>
              </a:pPr>
              <a:r>
                <a:rPr lang="en-US" sz="2400" b="1" dirty="0">
                  <a:latin typeface="Arial" charset="0"/>
                </a:rPr>
                <a:t>Marketing</a:t>
              </a:r>
            </a:p>
            <a:p>
              <a:pPr>
                <a:defRPr/>
              </a:pPr>
              <a:r>
                <a:rPr lang="en-US" sz="2400" i="1" dirty="0">
                  <a:latin typeface="Arial" charset="0"/>
                </a:rPr>
                <a:t>Traditionally separate from the PR area</a:t>
              </a:r>
            </a:p>
          </p:txBody>
        </p:sp>
        <p:sp>
          <p:nvSpPr>
            <p:cNvPr id="5155" name="AutoShape 1059"/>
            <p:cNvSpPr>
              <a:spLocks noChangeArrowheads="1"/>
            </p:cNvSpPr>
            <p:nvPr/>
          </p:nvSpPr>
          <p:spPr bwMode="auto">
            <a:xfrm>
              <a:off x="3368" y="2852"/>
              <a:ext cx="2016" cy="1056"/>
            </a:xfrm>
            <a:prstGeom prst="roundRect">
              <a:avLst>
                <a:gd name="adj" fmla="val 16005"/>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defRPr/>
              </a:pPr>
              <a:r>
                <a:rPr lang="en-US" sz="2400" b="1" dirty="0">
                  <a:latin typeface="Arial" charset="0"/>
                </a:rPr>
                <a:t>Public Relations</a:t>
              </a:r>
            </a:p>
            <a:p>
              <a:pPr>
                <a:defRPr/>
              </a:pPr>
              <a:r>
                <a:rPr lang="en-US" sz="2400" i="1" dirty="0">
                  <a:latin typeface="Arial" charset="0"/>
                </a:rPr>
                <a:t>Traditionally separate from the Marketing area</a:t>
              </a:r>
            </a:p>
          </p:txBody>
        </p:sp>
        <p:sp>
          <p:nvSpPr>
            <p:cNvPr id="5156" name="Text Box 1060"/>
            <p:cNvSpPr txBox="1">
              <a:spLocks noChangeArrowheads="1"/>
            </p:cNvSpPr>
            <p:nvPr/>
          </p:nvSpPr>
          <p:spPr bwMode="auto">
            <a:xfrm>
              <a:off x="2559" y="2688"/>
              <a:ext cx="644" cy="404"/>
            </a:xfrm>
            <a:prstGeom prst="rect">
              <a:avLst/>
            </a:prstGeom>
            <a:noFill/>
            <a:ln w="28575">
              <a:noFill/>
              <a:miter lim="800000"/>
              <a:headEnd/>
              <a:tailEnd/>
            </a:ln>
            <a:effectLst/>
          </p:spPr>
          <p:txBody>
            <a:bodyPr wrap="none">
              <a:spAutoFit/>
            </a:bodyPr>
            <a:lstStyle/>
            <a:p>
              <a:pPr>
                <a:defRPr/>
              </a:pPr>
              <a:r>
                <a:rPr lang="en-US" sz="3600" b="1" dirty="0">
                  <a:solidFill>
                    <a:srgbClr val="990000"/>
                  </a:solidFill>
                  <a:effectLst>
                    <a:outerShdw blurRad="38100" dist="38100" dir="2700000" algn="tl">
                      <a:srgbClr val="C0C0C0"/>
                    </a:outerShdw>
                  </a:effectLst>
                  <a:latin typeface="Arial" charset="0"/>
                </a:rPr>
                <a:t>IMC</a:t>
              </a:r>
            </a:p>
          </p:txBody>
        </p:sp>
        <p:sp>
          <p:nvSpPr>
            <p:cNvPr id="15369" name="Line 1061"/>
            <p:cNvSpPr>
              <a:spLocks noChangeShapeType="1"/>
            </p:cNvSpPr>
            <p:nvPr/>
          </p:nvSpPr>
          <p:spPr bwMode="auto">
            <a:xfrm flipH="1">
              <a:off x="2400" y="3092"/>
              <a:ext cx="480" cy="288"/>
            </a:xfrm>
            <a:prstGeom prst="line">
              <a:avLst/>
            </a:prstGeom>
            <a:noFill/>
            <a:ln w="28575">
              <a:solidFill>
                <a:schemeClr val="tx1"/>
              </a:solidFill>
              <a:round/>
              <a:headEnd/>
              <a:tailEnd type="triangle" w="med" len="med"/>
            </a:ln>
          </p:spPr>
          <p:txBody>
            <a:bodyPr wrap="none" anchor="ctr"/>
            <a:lstStyle/>
            <a:p>
              <a:endParaRPr lang="en-US"/>
            </a:p>
          </p:txBody>
        </p:sp>
        <p:sp>
          <p:nvSpPr>
            <p:cNvPr id="15370" name="Line 1062"/>
            <p:cNvSpPr>
              <a:spLocks noChangeShapeType="1"/>
            </p:cNvSpPr>
            <p:nvPr/>
          </p:nvSpPr>
          <p:spPr bwMode="auto">
            <a:xfrm>
              <a:off x="2880" y="3092"/>
              <a:ext cx="480" cy="288"/>
            </a:xfrm>
            <a:prstGeom prst="line">
              <a:avLst/>
            </a:prstGeom>
            <a:noFill/>
            <a:ln w="28575">
              <a:solidFill>
                <a:schemeClr val="tx1"/>
              </a:solidFill>
              <a:round/>
              <a:headEnd/>
              <a:tailEnd type="triangle" w="med" len="med"/>
            </a:ln>
          </p:spPr>
          <p:txBody>
            <a:bodyPr wrap="none" anchor="ctr"/>
            <a:lstStyle/>
            <a:p>
              <a:endParaRPr lang="en-US"/>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wipe(left)">
                                      <p:cBhvr>
                                        <p:cTn id="7" dur="500"/>
                                        <p:tgtEl>
                                          <p:spTgt spid="513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ou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1"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1026"/>
          <p:cNvSpPr>
            <a:spLocks noChangeArrowheads="1"/>
          </p:cNvSpPr>
          <p:nvPr/>
        </p:nvSpPr>
        <p:spPr bwMode="auto">
          <a:xfrm>
            <a:off x="0" y="228600"/>
            <a:ext cx="54864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18435" name="Rectangle 1027"/>
          <p:cNvSpPr>
            <a:spLocks noGrp="1" noChangeArrowheads="1"/>
          </p:cNvSpPr>
          <p:nvPr>
            <p:ph type="title"/>
          </p:nvPr>
        </p:nvSpPr>
        <p:spPr>
          <a:xfrm>
            <a:off x="0" y="239713"/>
            <a:ext cx="5105400" cy="635000"/>
          </a:xfrm>
        </p:spPr>
        <p:txBody>
          <a:bodyPr/>
          <a:lstStyle/>
          <a:p>
            <a:pPr eaLnBrk="1" hangingPunct="1"/>
            <a:r>
              <a:rPr lang="en-US" sz="3200" dirty="0" smtClean="0"/>
              <a:t>What is Public Relations?</a:t>
            </a:r>
          </a:p>
        </p:txBody>
      </p:sp>
      <p:pic>
        <p:nvPicPr>
          <p:cNvPr id="18436" name="Picture 1030" descr="dictionary"/>
          <p:cNvPicPr>
            <a:picLocks noChangeAspect="1" noChangeArrowheads="1"/>
          </p:cNvPicPr>
          <p:nvPr/>
        </p:nvPicPr>
        <p:blipFill>
          <a:blip r:embed="rId2" cstate="print"/>
          <a:srcRect/>
          <a:stretch>
            <a:fillRect/>
          </a:stretch>
        </p:blipFill>
        <p:spPr bwMode="auto">
          <a:xfrm>
            <a:off x="762000" y="1441450"/>
            <a:ext cx="7620000" cy="4502150"/>
          </a:xfrm>
          <a:prstGeom prst="rect">
            <a:avLst/>
          </a:prstGeom>
          <a:noFill/>
          <a:ln w="9525">
            <a:noFill/>
            <a:miter lim="800000"/>
            <a:headEnd/>
            <a:tailEnd/>
          </a:ln>
        </p:spPr>
      </p:pic>
      <p:pic>
        <p:nvPicPr>
          <p:cNvPr id="18437" name="Picture 1031" descr="definition"/>
          <p:cNvPicPr>
            <a:picLocks noChangeAspect="1" noChangeArrowheads="1"/>
          </p:cNvPicPr>
          <p:nvPr/>
        </p:nvPicPr>
        <p:blipFill>
          <a:blip r:embed="rId3" cstate="print"/>
          <a:srcRect/>
          <a:stretch>
            <a:fillRect/>
          </a:stretch>
        </p:blipFill>
        <p:spPr bwMode="auto">
          <a:xfrm>
            <a:off x="7315200" y="1295400"/>
            <a:ext cx="1187450" cy="1219200"/>
          </a:xfrm>
          <a:prstGeom prst="rect">
            <a:avLst/>
          </a:prstGeom>
          <a:noFill/>
          <a:ln w="9525">
            <a:noFill/>
            <a:miter lim="800000"/>
            <a:headEnd/>
            <a:tailEnd/>
          </a:ln>
        </p:spPr>
      </p:pic>
      <p:sp>
        <p:nvSpPr>
          <p:cNvPr id="18438" name="Rectangle 1032"/>
          <p:cNvSpPr>
            <a:spLocks noChangeArrowheads="1"/>
          </p:cNvSpPr>
          <p:nvPr/>
        </p:nvSpPr>
        <p:spPr bwMode="auto">
          <a:xfrm>
            <a:off x="1295400" y="1968500"/>
            <a:ext cx="5943600" cy="2679700"/>
          </a:xfrm>
          <a:prstGeom prst="rect">
            <a:avLst/>
          </a:prstGeom>
          <a:noFill/>
          <a:ln w="38100">
            <a:noFill/>
            <a:miter lim="800000"/>
            <a:headEnd/>
            <a:tailEnd/>
          </a:ln>
        </p:spPr>
        <p:txBody>
          <a:bodyPr>
            <a:spAutoFit/>
          </a:bodyPr>
          <a:lstStyle/>
          <a:p>
            <a:pPr algn="l">
              <a:spcBef>
                <a:spcPct val="20000"/>
              </a:spcBef>
            </a:pPr>
            <a:r>
              <a:rPr lang="en-US" sz="3400" b="1" dirty="0"/>
              <a:t>Public relations (PR):</a:t>
            </a:r>
            <a:r>
              <a:rPr lang="en-US" sz="3400" dirty="0"/>
              <a:t> </a:t>
            </a:r>
            <a:br>
              <a:rPr lang="en-US" sz="3400" dirty="0"/>
            </a:br>
            <a:r>
              <a:rPr lang="en-US" sz="3400" dirty="0"/>
              <a:t>A communication function used to promote mutual understanding between an organization and its various stakeholder groups</a:t>
            </a:r>
          </a:p>
        </p:txBody>
      </p:sp>
    </p:spTree>
  </p:cSld>
  <p:clrMapOvr>
    <a:masterClrMapping/>
  </p:clrMapOvr>
  <p:transition>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idx="1"/>
          </p:nvPr>
        </p:nvSpPr>
        <p:spPr>
          <a:xfrm>
            <a:off x="381000" y="1752600"/>
            <a:ext cx="8153400" cy="4114800"/>
          </a:xfrm>
        </p:spPr>
        <p:txBody>
          <a:bodyPr>
            <a:noAutofit/>
          </a:bodyPr>
          <a:lstStyle/>
          <a:p>
            <a:pPr marL="914400" lvl="1" indent="-457200">
              <a:lnSpc>
                <a:spcPct val="90000"/>
              </a:lnSpc>
              <a:buFontTx/>
              <a:buNone/>
            </a:pPr>
            <a:r>
              <a:rPr lang="en-US" sz="3200" b="1" dirty="0" smtClean="0">
                <a:latin typeface="+mj-lt"/>
              </a:rPr>
              <a:t>Public relations</a:t>
            </a:r>
            <a:r>
              <a:rPr lang="en-US" sz="3200" dirty="0" smtClean="0">
                <a:latin typeface="+mj-lt"/>
              </a:rPr>
              <a:t> involves building good relations with the company’s various publics by obtaining favorable publicity, building up a good corporate image, and handling or heading off unfavorable rumors, stories, and events</a:t>
            </a:r>
          </a:p>
          <a:p>
            <a:pPr marL="914400" lvl="1" indent="-457200">
              <a:lnSpc>
                <a:spcPct val="90000"/>
              </a:lnSpc>
              <a:buFontTx/>
              <a:buNone/>
            </a:pPr>
            <a:r>
              <a:rPr lang="en-US" sz="3200" dirty="0" smtClean="0">
                <a:latin typeface="+mj-lt"/>
              </a:rPr>
              <a:t>Public relations is used to promote product, people, ideas, and activities</a:t>
            </a:r>
          </a:p>
        </p:txBody>
      </p:sp>
      <p:sp>
        <p:nvSpPr>
          <p:cNvPr id="66563" name="Rectangle 2"/>
          <p:cNvSpPr>
            <a:spLocks noGrp="1" noChangeArrowheads="1"/>
          </p:cNvSpPr>
          <p:nvPr>
            <p:ph type="title"/>
          </p:nvPr>
        </p:nvSpPr>
        <p:spPr/>
        <p:txBody>
          <a:bodyPr>
            <a:normAutofit/>
          </a:bodyPr>
          <a:lstStyle/>
          <a:p>
            <a:r>
              <a:rPr lang="en-US" sz="4000" b="1" dirty="0" smtClean="0">
                <a:solidFill>
                  <a:srgbClr val="000066"/>
                </a:solidFill>
              </a:rPr>
              <a:t>Public Relations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Effect transition="in" filter="checkerboard(across)">
                                      <p:cBhvr>
                                        <p:cTn id="7" dur="500"/>
                                        <p:tgtEl>
                                          <p:spTgt spid="665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2">
                                            <p:txEl>
                                              <p:pRg st="1" end="1"/>
                                            </p:txEl>
                                          </p:spTgt>
                                        </p:tgtEl>
                                        <p:attrNameLst>
                                          <p:attrName>style.visibility</p:attrName>
                                        </p:attrNameLst>
                                      </p:cBhvr>
                                      <p:to>
                                        <p:strVal val="visible"/>
                                      </p:to>
                                    </p:set>
                                    <p:animEffect transition="in" filter="checkerboard(across)">
                                      <p:cBhvr>
                                        <p:cTn id="12" dur="500"/>
                                        <p:tgtEl>
                                          <p:spTgt spid="6656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a:bodyPr>
          <a:lstStyle/>
          <a:p>
            <a:r>
              <a:rPr lang="en-US" sz="4000" b="1" dirty="0" smtClean="0">
                <a:solidFill>
                  <a:srgbClr val="000066"/>
                </a:solidFill>
              </a:rPr>
              <a:t>Public Relations</a:t>
            </a:r>
          </a:p>
        </p:txBody>
      </p:sp>
      <p:sp>
        <p:nvSpPr>
          <p:cNvPr id="70659" name="Rectangle 3"/>
          <p:cNvSpPr>
            <a:spLocks noGrp="1" noChangeArrowheads="1"/>
          </p:cNvSpPr>
          <p:nvPr>
            <p:ph idx="1"/>
          </p:nvPr>
        </p:nvSpPr>
        <p:spPr>
          <a:xfrm>
            <a:off x="990600" y="1524000"/>
            <a:ext cx="7315200" cy="4114800"/>
          </a:xfrm>
        </p:spPr>
        <p:txBody>
          <a:bodyPr>
            <a:normAutofit fontScale="92500" lnSpcReduction="10000"/>
          </a:bodyPr>
          <a:lstStyle/>
          <a:p>
            <a:pPr marL="533400" indent="-533400">
              <a:lnSpc>
                <a:spcPct val="90000"/>
              </a:lnSpc>
              <a:buFontTx/>
              <a:buNone/>
            </a:pPr>
            <a:r>
              <a:rPr lang="en-US" b="1" dirty="0" smtClean="0">
                <a:latin typeface="+mj-lt"/>
              </a:rPr>
              <a:t>Press relations or press agency</a:t>
            </a:r>
            <a:r>
              <a:rPr lang="en-US" dirty="0" smtClean="0">
                <a:latin typeface="+mj-lt"/>
              </a:rPr>
              <a:t> involves the creation and placing of newsworthy information to attract attention to a person, product, or service</a:t>
            </a:r>
          </a:p>
          <a:p>
            <a:pPr marL="533400" indent="-533400">
              <a:lnSpc>
                <a:spcPct val="90000"/>
              </a:lnSpc>
              <a:buFontTx/>
              <a:buNone/>
            </a:pPr>
            <a:r>
              <a:rPr lang="en-US" b="1" dirty="0" smtClean="0">
                <a:latin typeface="+mj-lt"/>
              </a:rPr>
              <a:t>Product publicity</a:t>
            </a:r>
            <a:r>
              <a:rPr lang="en-US" dirty="0" smtClean="0">
                <a:latin typeface="+mj-lt"/>
              </a:rPr>
              <a:t> involves publicizing specific products</a:t>
            </a:r>
          </a:p>
          <a:p>
            <a:pPr marL="533400" indent="-533400">
              <a:lnSpc>
                <a:spcPct val="90000"/>
              </a:lnSpc>
              <a:buFontTx/>
              <a:buNone/>
            </a:pPr>
            <a:r>
              <a:rPr lang="en-US" b="1" dirty="0" smtClean="0">
                <a:latin typeface="+mj-lt"/>
              </a:rPr>
              <a:t>Public affairs</a:t>
            </a:r>
            <a:r>
              <a:rPr lang="en-US" dirty="0" smtClean="0">
                <a:latin typeface="+mj-lt"/>
              </a:rPr>
              <a:t> involves building and maintaining national or local community relations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checkerboard(across)">
                                      <p:cBhvr>
                                        <p:cTn id="7" dur="500"/>
                                        <p:tgtEl>
                                          <p:spTgt spid="70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checkerboard(across)">
                                      <p:cBhvr>
                                        <p:cTn id="12" dur="500"/>
                                        <p:tgtEl>
                                          <p:spTgt spid="706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0659">
                                            <p:txEl>
                                              <p:pRg st="2" end="2"/>
                                            </p:txEl>
                                          </p:spTgt>
                                        </p:tgtEl>
                                        <p:attrNameLst>
                                          <p:attrName>style.visibility</p:attrName>
                                        </p:attrNameLst>
                                      </p:cBhvr>
                                      <p:to>
                                        <p:strVal val="visible"/>
                                      </p:to>
                                    </p:set>
                                    <p:animEffect transition="in" filter="checkerboard(across)">
                                      <p:cBhvr>
                                        <p:cTn id="17" dur="500"/>
                                        <p:tgtEl>
                                          <p:spTgt spid="706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r>
              <a:rPr lang="en-US" sz="4000" b="1" dirty="0" smtClean="0">
                <a:solidFill>
                  <a:srgbClr val="000066"/>
                </a:solidFill>
              </a:rPr>
              <a:t>Public Relations</a:t>
            </a:r>
          </a:p>
        </p:txBody>
      </p:sp>
      <p:sp>
        <p:nvSpPr>
          <p:cNvPr id="72707" name="Rectangle 3"/>
          <p:cNvSpPr>
            <a:spLocks noGrp="1" noChangeArrowheads="1"/>
          </p:cNvSpPr>
          <p:nvPr>
            <p:ph idx="1"/>
          </p:nvPr>
        </p:nvSpPr>
        <p:spPr>
          <a:xfrm>
            <a:off x="838200" y="1295400"/>
            <a:ext cx="7696200" cy="4953000"/>
          </a:xfrm>
        </p:spPr>
        <p:txBody>
          <a:bodyPr>
            <a:normAutofit lnSpcReduction="10000"/>
          </a:bodyPr>
          <a:lstStyle/>
          <a:p>
            <a:pPr marL="533400" indent="-533400">
              <a:lnSpc>
                <a:spcPct val="90000"/>
              </a:lnSpc>
              <a:buFontTx/>
              <a:buNone/>
            </a:pPr>
            <a:r>
              <a:rPr lang="en-US" b="1" dirty="0" smtClean="0">
                <a:latin typeface="+mj-lt"/>
              </a:rPr>
              <a:t>Lobbying</a:t>
            </a:r>
            <a:r>
              <a:rPr lang="en-US" dirty="0" smtClean="0">
                <a:latin typeface="+mj-lt"/>
              </a:rPr>
              <a:t> involves building and maintaining relations with legislators and government officials to influence legislation and regulation</a:t>
            </a:r>
          </a:p>
          <a:p>
            <a:pPr marL="533400" indent="-533400">
              <a:lnSpc>
                <a:spcPct val="90000"/>
              </a:lnSpc>
              <a:buFontTx/>
              <a:buNone/>
            </a:pPr>
            <a:r>
              <a:rPr lang="en-US" b="1" dirty="0" smtClean="0">
                <a:latin typeface="+mj-lt"/>
              </a:rPr>
              <a:t>Investor relations</a:t>
            </a:r>
            <a:r>
              <a:rPr lang="en-US" dirty="0" smtClean="0">
                <a:latin typeface="+mj-lt"/>
              </a:rPr>
              <a:t> involves maintaining relationships with shareholders and others in the financial community</a:t>
            </a:r>
          </a:p>
          <a:p>
            <a:pPr marL="533400" indent="-533400">
              <a:lnSpc>
                <a:spcPct val="90000"/>
              </a:lnSpc>
              <a:buFontTx/>
              <a:buNone/>
            </a:pPr>
            <a:r>
              <a:rPr lang="en-US" b="1" dirty="0" smtClean="0">
                <a:latin typeface="+mj-lt"/>
              </a:rPr>
              <a:t>Development</a:t>
            </a:r>
            <a:r>
              <a:rPr lang="en-US" dirty="0" smtClean="0">
                <a:latin typeface="+mj-lt"/>
              </a:rPr>
              <a:t> involves public relations with donors or members of nonprofit organizations to gain financial or volunteer support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Effect transition="in" filter="checkerboard(across)">
                                      <p:cBhvr>
                                        <p:cTn id="7" dur="500"/>
                                        <p:tgtEl>
                                          <p:spTgt spid="727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2707">
                                            <p:txEl>
                                              <p:pRg st="1" end="1"/>
                                            </p:txEl>
                                          </p:spTgt>
                                        </p:tgtEl>
                                        <p:attrNameLst>
                                          <p:attrName>style.visibility</p:attrName>
                                        </p:attrNameLst>
                                      </p:cBhvr>
                                      <p:to>
                                        <p:strVal val="visible"/>
                                      </p:to>
                                    </p:set>
                                    <p:animEffect transition="in" filter="checkerboard(across)">
                                      <p:cBhvr>
                                        <p:cTn id="12" dur="500"/>
                                        <p:tgtEl>
                                          <p:spTgt spid="727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2707">
                                            <p:txEl>
                                              <p:pRg st="2" end="2"/>
                                            </p:txEl>
                                          </p:spTgt>
                                        </p:tgtEl>
                                        <p:attrNameLst>
                                          <p:attrName>style.visibility</p:attrName>
                                        </p:attrNameLst>
                                      </p:cBhvr>
                                      <p:to>
                                        <p:strVal val="visible"/>
                                      </p:to>
                                    </p:set>
                                    <p:animEffect transition="in" filter="checkerboard(across)">
                                      <p:cBhvr>
                                        <p:cTn id="17" dur="500"/>
                                        <p:tgtEl>
                                          <p:spTgt spid="727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8"/>
          <p:cNvGrpSpPr>
            <a:grpSpLocks/>
          </p:cNvGrpSpPr>
          <p:nvPr/>
        </p:nvGrpSpPr>
        <p:grpSpPr bwMode="auto">
          <a:xfrm>
            <a:off x="5562600" y="3124200"/>
            <a:ext cx="3124200" cy="1371600"/>
            <a:chOff x="3504" y="1968"/>
            <a:chExt cx="1968" cy="864"/>
          </a:xfrm>
        </p:grpSpPr>
        <p:sp>
          <p:nvSpPr>
            <p:cNvPr id="19482" name="Line 49"/>
            <p:cNvSpPr>
              <a:spLocks noChangeShapeType="1"/>
            </p:cNvSpPr>
            <p:nvPr/>
          </p:nvSpPr>
          <p:spPr bwMode="auto">
            <a:xfrm flipV="1">
              <a:off x="3504" y="2400"/>
              <a:ext cx="480" cy="0"/>
            </a:xfrm>
            <a:prstGeom prst="line">
              <a:avLst/>
            </a:prstGeom>
            <a:noFill/>
            <a:ln w="28575">
              <a:solidFill>
                <a:schemeClr val="tx1"/>
              </a:solidFill>
              <a:round/>
              <a:headEnd/>
              <a:tailEnd/>
            </a:ln>
          </p:spPr>
          <p:txBody>
            <a:bodyPr wrap="none" anchor="ctr"/>
            <a:lstStyle/>
            <a:p>
              <a:endParaRPr lang="en-US"/>
            </a:p>
          </p:txBody>
        </p:sp>
        <p:sp>
          <p:nvSpPr>
            <p:cNvPr id="22578" name="AutoShape 50"/>
            <p:cNvSpPr>
              <a:spLocks noChangeArrowheads="1"/>
            </p:cNvSpPr>
            <p:nvPr/>
          </p:nvSpPr>
          <p:spPr bwMode="auto">
            <a:xfrm>
              <a:off x="38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dirty="0">
                  <a:latin typeface="Arial" charset="0"/>
                </a:rPr>
                <a:t>Coordinate Relationships With Stakeholders</a:t>
              </a:r>
            </a:p>
          </p:txBody>
        </p:sp>
      </p:grpSp>
      <p:grpSp>
        <p:nvGrpSpPr>
          <p:cNvPr id="3" name="Group 51"/>
          <p:cNvGrpSpPr>
            <a:grpSpLocks/>
          </p:cNvGrpSpPr>
          <p:nvPr/>
        </p:nvGrpSpPr>
        <p:grpSpPr bwMode="auto">
          <a:xfrm>
            <a:off x="5029200" y="4419600"/>
            <a:ext cx="2514600" cy="1905000"/>
            <a:chOff x="3168" y="2784"/>
            <a:chExt cx="1584" cy="1200"/>
          </a:xfrm>
        </p:grpSpPr>
        <p:sp>
          <p:nvSpPr>
            <p:cNvPr id="19480" name="Line 52"/>
            <p:cNvSpPr>
              <a:spLocks noChangeShapeType="1"/>
            </p:cNvSpPr>
            <p:nvPr/>
          </p:nvSpPr>
          <p:spPr bwMode="auto">
            <a:xfrm>
              <a:off x="3456" y="2784"/>
              <a:ext cx="528" cy="528"/>
            </a:xfrm>
            <a:prstGeom prst="line">
              <a:avLst/>
            </a:prstGeom>
            <a:noFill/>
            <a:ln w="28575">
              <a:solidFill>
                <a:schemeClr val="tx1"/>
              </a:solidFill>
              <a:round/>
              <a:headEnd/>
              <a:tailEnd/>
            </a:ln>
          </p:spPr>
          <p:txBody>
            <a:bodyPr wrap="none" anchor="ctr"/>
            <a:lstStyle/>
            <a:p>
              <a:endParaRPr lang="en-US"/>
            </a:p>
          </p:txBody>
        </p:sp>
        <p:sp>
          <p:nvSpPr>
            <p:cNvPr id="22581" name="AutoShape 53"/>
            <p:cNvSpPr>
              <a:spLocks noChangeArrowheads="1"/>
            </p:cNvSpPr>
            <p:nvPr/>
          </p:nvSpPr>
          <p:spPr bwMode="auto">
            <a:xfrm>
              <a:off x="3168" y="3120"/>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dirty="0">
                  <a:latin typeface="Arial" charset="0"/>
                </a:rPr>
                <a:t>Collect and Analyze Stakeholder Attitudes</a:t>
              </a:r>
            </a:p>
          </p:txBody>
        </p:sp>
      </p:grpSp>
      <p:grpSp>
        <p:nvGrpSpPr>
          <p:cNvPr id="4" name="Group 54"/>
          <p:cNvGrpSpPr>
            <a:grpSpLocks/>
          </p:cNvGrpSpPr>
          <p:nvPr/>
        </p:nvGrpSpPr>
        <p:grpSpPr bwMode="auto">
          <a:xfrm>
            <a:off x="1600200" y="1295400"/>
            <a:ext cx="2514600" cy="1905000"/>
            <a:chOff x="1008" y="816"/>
            <a:chExt cx="1584" cy="1200"/>
          </a:xfrm>
        </p:grpSpPr>
        <p:sp>
          <p:nvSpPr>
            <p:cNvPr id="19478" name="Line 55"/>
            <p:cNvSpPr>
              <a:spLocks noChangeShapeType="1"/>
            </p:cNvSpPr>
            <p:nvPr/>
          </p:nvSpPr>
          <p:spPr bwMode="auto">
            <a:xfrm flipH="1" flipV="1">
              <a:off x="1776" y="1488"/>
              <a:ext cx="528" cy="528"/>
            </a:xfrm>
            <a:prstGeom prst="line">
              <a:avLst/>
            </a:prstGeom>
            <a:noFill/>
            <a:ln w="28575">
              <a:solidFill>
                <a:schemeClr val="tx1"/>
              </a:solidFill>
              <a:round/>
              <a:headEnd/>
              <a:tailEnd/>
            </a:ln>
          </p:spPr>
          <p:txBody>
            <a:bodyPr wrap="none" anchor="ctr"/>
            <a:lstStyle/>
            <a:p>
              <a:endParaRPr lang="en-US"/>
            </a:p>
          </p:txBody>
        </p:sp>
        <p:sp>
          <p:nvSpPr>
            <p:cNvPr id="22584" name="AutoShape 56"/>
            <p:cNvSpPr>
              <a:spLocks noChangeArrowheads="1"/>
            </p:cNvSpPr>
            <p:nvPr/>
          </p:nvSpPr>
          <p:spPr bwMode="auto">
            <a:xfrm>
              <a:off x="100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dirty="0">
                  <a:latin typeface="Arial" charset="0"/>
                </a:rPr>
                <a:t>Serve As the Official Channel of Information</a:t>
              </a:r>
            </a:p>
          </p:txBody>
        </p:sp>
      </p:grpSp>
      <p:grpSp>
        <p:nvGrpSpPr>
          <p:cNvPr id="5" name="Group 57"/>
          <p:cNvGrpSpPr>
            <a:grpSpLocks/>
          </p:cNvGrpSpPr>
          <p:nvPr/>
        </p:nvGrpSpPr>
        <p:grpSpPr bwMode="auto">
          <a:xfrm>
            <a:off x="5029200" y="1295400"/>
            <a:ext cx="2514600" cy="1905000"/>
            <a:chOff x="3168" y="816"/>
            <a:chExt cx="1584" cy="1200"/>
          </a:xfrm>
        </p:grpSpPr>
        <p:sp>
          <p:nvSpPr>
            <p:cNvPr id="19476" name="Line 58"/>
            <p:cNvSpPr>
              <a:spLocks noChangeShapeType="1"/>
            </p:cNvSpPr>
            <p:nvPr/>
          </p:nvSpPr>
          <p:spPr bwMode="auto">
            <a:xfrm flipV="1">
              <a:off x="3408" y="1488"/>
              <a:ext cx="528" cy="528"/>
            </a:xfrm>
            <a:prstGeom prst="line">
              <a:avLst/>
            </a:prstGeom>
            <a:noFill/>
            <a:ln w="28575">
              <a:solidFill>
                <a:schemeClr val="tx1"/>
              </a:solidFill>
              <a:round/>
              <a:headEnd/>
              <a:tailEnd/>
            </a:ln>
          </p:spPr>
          <p:txBody>
            <a:bodyPr wrap="none" anchor="ctr"/>
            <a:lstStyle/>
            <a:p>
              <a:endParaRPr lang="en-US"/>
            </a:p>
          </p:txBody>
        </p:sp>
        <p:sp>
          <p:nvSpPr>
            <p:cNvPr id="22587" name="AutoShape 59"/>
            <p:cNvSpPr>
              <a:spLocks noChangeArrowheads="1"/>
            </p:cNvSpPr>
            <p:nvPr/>
          </p:nvSpPr>
          <p:spPr bwMode="auto">
            <a:xfrm>
              <a:off x="316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dirty="0">
                  <a:latin typeface="Arial" charset="0"/>
                </a:rPr>
                <a:t>Keep the Public Aware of Organization’s Activities</a:t>
              </a:r>
            </a:p>
          </p:txBody>
        </p:sp>
      </p:grpSp>
      <p:grpSp>
        <p:nvGrpSpPr>
          <p:cNvPr id="6" name="Group 60"/>
          <p:cNvGrpSpPr>
            <a:grpSpLocks/>
          </p:cNvGrpSpPr>
          <p:nvPr/>
        </p:nvGrpSpPr>
        <p:grpSpPr bwMode="auto">
          <a:xfrm>
            <a:off x="1600200" y="4343400"/>
            <a:ext cx="2514600" cy="1978025"/>
            <a:chOff x="1008" y="2736"/>
            <a:chExt cx="1584" cy="1246"/>
          </a:xfrm>
        </p:grpSpPr>
        <p:sp>
          <p:nvSpPr>
            <p:cNvPr id="19474" name="Line 61"/>
            <p:cNvSpPr>
              <a:spLocks noChangeShapeType="1"/>
            </p:cNvSpPr>
            <p:nvPr/>
          </p:nvSpPr>
          <p:spPr bwMode="auto">
            <a:xfrm flipH="1">
              <a:off x="1776" y="2736"/>
              <a:ext cx="576" cy="576"/>
            </a:xfrm>
            <a:prstGeom prst="line">
              <a:avLst/>
            </a:prstGeom>
            <a:noFill/>
            <a:ln w="28575">
              <a:solidFill>
                <a:schemeClr val="tx1"/>
              </a:solidFill>
              <a:round/>
              <a:headEnd/>
              <a:tailEnd/>
            </a:ln>
          </p:spPr>
          <p:txBody>
            <a:bodyPr wrap="none" anchor="ctr"/>
            <a:lstStyle/>
            <a:p>
              <a:endParaRPr lang="en-US"/>
            </a:p>
          </p:txBody>
        </p:sp>
        <p:sp>
          <p:nvSpPr>
            <p:cNvPr id="22590" name="AutoShape 62"/>
            <p:cNvSpPr>
              <a:spLocks noChangeArrowheads="1"/>
            </p:cNvSpPr>
            <p:nvPr/>
          </p:nvSpPr>
          <p:spPr bwMode="auto">
            <a:xfrm>
              <a:off x="1008" y="311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dirty="0">
                  <a:latin typeface="Arial" charset="0"/>
                </a:rPr>
                <a:t>Plan and Administer Information Programs</a:t>
              </a:r>
            </a:p>
          </p:txBody>
        </p:sp>
      </p:grpSp>
      <p:grpSp>
        <p:nvGrpSpPr>
          <p:cNvPr id="7" name="Group 63"/>
          <p:cNvGrpSpPr>
            <a:grpSpLocks/>
          </p:cNvGrpSpPr>
          <p:nvPr/>
        </p:nvGrpSpPr>
        <p:grpSpPr bwMode="auto">
          <a:xfrm>
            <a:off x="457200" y="3124200"/>
            <a:ext cx="3124200" cy="1371600"/>
            <a:chOff x="288" y="1968"/>
            <a:chExt cx="1968" cy="864"/>
          </a:xfrm>
        </p:grpSpPr>
        <p:sp>
          <p:nvSpPr>
            <p:cNvPr id="19472" name="Line 64"/>
            <p:cNvSpPr>
              <a:spLocks noChangeShapeType="1"/>
            </p:cNvSpPr>
            <p:nvPr/>
          </p:nvSpPr>
          <p:spPr bwMode="auto">
            <a:xfrm flipH="1">
              <a:off x="1824" y="2400"/>
              <a:ext cx="432" cy="0"/>
            </a:xfrm>
            <a:prstGeom prst="line">
              <a:avLst/>
            </a:prstGeom>
            <a:noFill/>
            <a:ln w="28575">
              <a:solidFill>
                <a:schemeClr val="tx1"/>
              </a:solidFill>
              <a:round/>
              <a:headEnd/>
              <a:tailEnd/>
            </a:ln>
          </p:spPr>
          <p:txBody>
            <a:bodyPr anchor="ctr"/>
            <a:lstStyle/>
            <a:p>
              <a:endParaRPr lang="en-US" sz="2400"/>
            </a:p>
          </p:txBody>
        </p:sp>
        <p:sp>
          <p:nvSpPr>
            <p:cNvPr id="22593" name="AutoShape 65"/>
            <p:cNvSpPr>
              <a:spLocks noChangeArrowheads="1"/>
            </p:cNvSpPr>
            <p:nvPr/>
          </p:nvSpPr>
          <p:spPr bwMode="auto">
            <a:xfrm>
              <a:off x="2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Coordinate the Programs With Other MC Functions</a:t>
              </a:r>
            </a:p>
          </p:txBody>
        </p:sp>
      </p:grpSp>
      <p:sp>
        <p:nvSpPr>
          <p:cNvPr id="22594" name="AutoShape 66"/>
          <p:cNvSpPr>
            <a:spLocks noChangeArrowheads="1"/>
          </p:cNvSpPr>
          <p:nvPr/>
        </p:nvSpPr>
        <p:spPr bwMode="auto">
          <a:xfrm>
            <a:off x="1600200" y="4949825"/>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Plan and Administer Information Programs</a:t>
            </a:r>
          </a:p>
        </p:txBody>
      </p:sp>
      <p:sp>
        <p:nvSpPr>
          <p:cNvPr id="22595" name="AutoShape 67"/>
          <p:cNvSpPr>
            <a:spLocks noChangeArrowheads="1"/>
          </p:cNvSpPr>
          <p:nvPr/>
        </p:nvSpPr>
        <p:spPr bwMode="auto">
          <a:xfrm>
            <a:off x="5029200" y="49530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Collect and Analyze Stakeholder Attitudes</a:t>
            </a:r>
          </a:p>
        </p:txBody>
      </p:sp>
      <p:sp>
        <p:nvSpPr>
          <p:cNvPr id="22596" name="AutoShape 68"/>
          <p:cNvSpPr>
            <a:spLocks noChangeArrowheads="1"/>
          </p:cNvSpPr>
          <p:nvPr/>
        </p:nvSpPr>
        <p:spPr bwMode="auto">
          <a:xfrm>
            <a:off x="6172200" y="31242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Coordinate Relationships With Stakeholders</a:t>
            </a:r>
          </a:p>
        </p:txBody>
      </p:sp>
      <p:sp>
        <p:nvSpPr>
          <p:cNvPr id="22597" name="AutoShape 69"/>
          <p:cNvSpPr>
            <a:spLocks noChangeArrowheads="1"/>
          </p:cNvSpPr>
          <p:nvPr/>
        </p:nvSpPr>
        <p:spPr bwMode="auto">
          <a:xfrm>
            <a:off x="5029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Keep the Public Aware of Organization’s Activities</a:t>
            </a:r>
          </a:p>
        </p:txBody>
      </p:sp>
      <p:sp>
        <p:nvSpPr>
          <p:cNvPr id="22598" name="AutoShape 70"/>
          <p:cNvSpPr>
            <a:spLocks noChangeArrowheads="1"/>
          </p:cNvSpPr>
          <p:nvPr/>
        </p:nvSpPr>
        <p:spPr bwMode="auto">
          <a:xfrm>
            <a:off x="1600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400" dirty="0">
                <a:latin typeface="Arial" charset="0"/>
              </a:rPr>
              <a:t>Serve As the Official Channel of Information</a:t>
            </a:r>
          </a:p>
        </p:txBody>
      </p:sp>
      <p:sp>
        <p:nvSpPr>
          <p:cNvPr id="22530" name="AutoShape 2"/>
          <p:cNvSpPr>
            <a:spLocks noChangeArrowheads="1"/>
          </p:cNvSpPr>
          <p:nvPr/>
        </p:nvSpPr>
        <p:spPr bwMode="auto">
          <a:xfrm>
            <a:off x="0" y="203200"/>
            <a:ext cx="45212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19470" name="Rectangle 3"/>
          <p:cNvSpPr>
            <a:spLocks noGrp="1" noChangeArrowheads="1"/>
          </p:cNvSpPr>
          <p:nvPr>
            <p:ph type="title"/>
          </p:nvPr>
        </p:nvSpPr>
        <p:spPr>
          <a:xfrm>
            <a:off x="228600" y="239713"/>
            <a:ext cx="4267200" cy="635000"/>
          </a:xfrm>
        </p:spPr>
        <p:txBody>
          <a:bodyPr/>
          <a:lstStyle/>
          <a:p>
            <a:pPr eaLnBrk="1" hangingPunct="1"/>
            <a:r>
              <a:rPr lang="en-US" sz="3200" dirty="0" smtClean="0"/>
              <a:t>PR Responsibilities </a:t>
            </a:r>
          </a:p>
        </p:txBody>
      </p:sp>
      <p:sp>
        <p:nvSpPr>
          <p:cNvPr id="22599" name="Oval 71"/>
          <p:cNvSpPr>
            <a:spLocks noChangeArrowheads="1"/>
          </p:cNvSpPr>
          <p:nvPr/>
        </p:nvSpPr>
        <p:spPr bwMode="auto">
          <a:xfrm>
            <a:off x="3467100" y="27051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lgn="ctr">
              <a:defRPr/>
            </a:pPr>
            <a:r>
              <a:rPr lang="en-US" sz="3400" b="1" dirty="0">
                <a:latin typeface="Arial" charset="0"/>
              </a:rPr>
              <a:t>PR</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22598"/>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22597"/>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22596"/>
                                        </p:tgtEl>
                                        <p:attrNameLst>
                                          <p:attrName>style.visibility</p:attrName>
                                        </p:attrNameLst>
                                      </p:cBhvr>
                                      <p:to>
                                        <p:strVal val="visible"/>
                                      </p:to>
                                    </p:se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22595"/>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22594"/>
                                        </p:tgtEl>
                                        <p:attrNameLst>
                                          <p:attrName>style.visibility</p:attrName>
                                        </p:attrNameLst>
                                      </p:cBhvr>
                                      <p:to>
                                        <p:strVal val="visible"/>
                                      </p:to>
                                    </p:set>
                                  </p:childTnLst>
                                </p:cTn>
                              </p:par>
                            </p:childTnLst>
                          </p:cTn>
                        </p:par>
                        <p:par>
                          <p:cTn id="44" fill="hold">
                            <p:stCondLst>
                              <p:cond delay="500"/>
                            </p:stCondLst>
                            <p:childTnLst>
                              <p:par>
                                <p:cTn id="45" presetID="22" presetClass="entr" presetSubtype="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94" grpId="0" animBg="1" autoUpdateAnimBg="0"/>
      <p:bldP spid="22595" grpId="0" animBg="1" autoUpdateAnimBg="0"/>
      <p:bldP spid="22596" grpId="0" animBg="1" autoUpdateAnimBg="0"/>
      <p:bldP spid="22597" grpId="0" animBg="1" autoUpdateAnimBg="0"/>
      <p:bldP spid="2259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5562600" y="3124200"/>
            <a:ext cx="3124200" cy="1371600"/>
            <a:chOff x="3504" y="1968"/>
            <a:chExt cx="1968" cy="864"/>
          </a:xfrm>
        </p:grpSpPr>
        <p:sp>
          <p:nvSpPr>
            <p:cNvPr id="20506" name="Line 17"/>
            <p:cNvSpPr>
              <a:spLocks noChangeShapeType="1"/>
            </p:cNvSpPr>
            <p:nvPr/>
          </p:nvSpPr>
          <p:spPr bwMode="auto">
            <a:xfrm flipV="1">
              <a:off x="3504" y="2400"/>
              <a:ext cx="480" cy="0"/>
            </a:xfrm>
            <a:prstGeom prst="line">
              <a:avLst/>
            </a:prstGeom>
            <a:noFill/>
            <a:ln w="28575">
              <a:solidFill>
                <a:schemeClr val="tx1"/>
              </a:solidFill>
              <a:round/>
              <a:headEnd/>
              <a:tailEnd/>
            </a:ln>
          </p:spPr>
          <p:txBody>
            <a:bodyPr wrap="none" lIns="0" rIns="0" anchor="ctr"/>
            <a:lstStyle/>
            <a:p>
              <a:endParaRPr lang="en-US"/>
            </a:p>
          </p:txBody>
        </p:sp>
        <p:sp>
          <p:nvSpPr>
            <p:cNvPr id="52242" name="AutoShape 18"/>
            <p:cNvSpPr>
              <a:spLocks noChangeArrowheads="1"/>
            </p:cNvSpPr>
            <p:nvPr/>
          </p:nvSpPr>
          <p:spPr bwMode="auto">
            <a:xfrm>
              <a:off x="38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spcBef>
                  <a:spcPct val="20000"/>
                </a:spcBef>
                <a:defRPr/>
              </a:pPr>
              <a:r>
                <a:rPr lang="en-US" dirty="0">
                  <a:latin typeface="Arial" charset="0"/>
                </a:rPr>
                <a:t>Corporate Communications</a:t>
              </a:r>
            </a:p>
          </p:txBody>
        </p:sp>
      </p:grpSp>
      <p:grpSp>
        <p:nvGrpSpPr>
          <p:cNvPr id="3" name="Group 19"/>
          <p:cNvGrpSpPr>
            <a:grpSpLocks/>
          </p:cNvGrpSpPr>
          <p:nvPr/>
        </p:nvGrpSpPr>
        <p:grpSpPr bwMode="auto">
          <a:xfrm>
            <a:off x="5029200" y="4419600"/>
            <a:ext cx="2514600" cy="1905000"/>
            <a:chOff x="3168" y="2784"/>
            <a:chExt cx="1584" cy="1200"/>
          </a:xfrm>
        </p:grpSpPr>
        <p:sp>
          <p:nvSpPr>
            <p:cNvPr id="20504" name="Line 20"/>
            <p:cNvSpPr>
              <a:spLocks noChangeShapeType="1"/>
            </p:cNvSpPr>
            <p:nvPr/>
          </p:nvSpPr>
          <p:spPr bwMode="auto">
            <a:xfrm>
              <a:off x="3456" y="2784"/>
              <a:ext cx="528" cy="528"/>
            </a:xfrm>
            <a:prstGeom prst="line">
              <a:avLst/>
            </a:prstGeom>
            <a:noFill/>
            <a:ln w="28575">
              <a:solidFill>
                <a:schemeClr val="tx1"/>
              </a:solidFill>
              <a:round/>
              <a:headEnd/>
              <a:tailEnd/>
            </a:ln>
          </p:spPr>
          <p:txBody>
            <a:bodyPr wrap="none" lIns="0" rIns="0" anchor="ctr"/>
            <a:lstStyle/>
            <a:p>
              <a:endParaRPr lang="en-US"/>
            </a:p>
          </p:txBody>
        </p:sp>
        <p:sp>
          <p:nvSpPr>
            <p:cNvPr id="52245" name="AutoShape 21"/>
            <p:cNvSpPr>
              <a:spLocks noChangeArrowheads="1"/>
            </p:cNvSpPr>
            <p:nvPr/>
          </p:nvSpPr>
          <p:spPr bwMode="auto">
            <a:xfrm>
              <a:off x="3168" y="3120"/>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spcBef>
                  <a:spcPct val="20000"/>
                </a:spcBef>
                <a:defRPr/>
              </a:pPr>
              <a:r>
                <a:rPr lang="en-US" dirty="0">
                  <a:latin typeface="Arial" charset="0"/>
                </a:rPr>
                <a:t>Employee Relations</a:t>
              </a:r>
            </a:p>
          </p:txBody>
        </p:sp>
      </p:grpSp>
      <p:grpSp>
        <p:nvGrpSpPr>
          <p:cNvPr id="4" name="Group 22"/>
          <p:cNvGrpSpPr>
            <a:grpSpLocks/>
          </p:cNvGrpSpPr>
          <p:nvPr/>
        </p:nvGrpSpPr>
        <p:grpSpPr bwMode="auto">
          <a:xfrm>
            <a:off x="1600200" y="1295400"/>
            <a:ext cx="2514600" cy="1905000"/>
            <a:chOff x="1008" y="816"/>
            <a:chExt cx="1584" cy="1200"/>
          </a:xfrm>
        </p:grpSpPr>
        <p:sp>
          <p:nvSpPr>
            <p:cNvPr id="20502" name="Line 23"/>
            <p:cNvSpPr>
              <a:spLocks noChangeShapeType="1"/>
            </p:cNvSpPr>
            <p:nvPr/>
          </p:nvSpPr>
          <p:spPr bwMode="auto">
            <a:xfrm flipH="1" flipV="1">
              <a:off x="1776" y="1488"/>
              <a:ext cx="528" cy="528"/>
            </a:xfrm>
            <a:prstGeom prst="line">
              <a:avLst/>
            </a:prstGeom>
            <a:noFill/>
            <a:ln w="28575">
              <a:solidFill>
                <a:schemeClr val="tx1"/>
              </a:solidFill>
              <a:round/>
              <a:headEnd/>
              <a:tailEnd/>
            </a:ln>
          </p:spPr>
          <p:txBody>
            <a:bodyPr wrap="none" lIns="0" rIns="0" anchor="ctr"/>
            <a:lstStyle/>
            <a:p>
              <a:endParaRPr lang="en-US"/>
            </a:p>
          </p:txBody>
        </p:sp>
        <p:sp>
          <p:nvSpPr>
            <p:cNvPr id="52248" name="AutoShape 24"/>
            <p:cNvSpPr>
              <a:spLocks noChangeArrowheads="1"/>
            </p:cNvSpPr>
            <p:nvPr/>
          </p:nvSpPr>
          <p:spPr bwMode="auto">
            <a:xfrm>
              <a:off x="100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spcBef>
                  <a:spcPct val="20000"/>
                </a:spcBef>
                <a:defRPr/>
              </a:pPr>
              <a:r>
                <a:rPr lang="en-US" dirty="0">
                  <a:latin typeface="Arial" charset="0"/>
                </a:rPr>
                <a:t>Brand Publicity</a:t>
              </a:r>
            </a:p>
          </p:txBody>
        </p:sp>
      </p:grpSp>
      <p:grpSp>
        <p:nvGrpSpPr>
          <p:cNvPr id="5" name="Group 25"/>
          <p:cNvGrpSpPr>
            <a:grpSpLocks/>
          </p:cNvGrpSpPr>
          <p:nvPr/>
        </p:nvGrpSpPr>
        <p:grpSpPr bwMode="auto">
          <a:xfrm>
            <a:off x="5029200" y="1295400"/>
            <a:ext cx="2514600" cy="1905000"/>
            <a:chOff x="3168" y="816"/>
            <a:chExt cx="1584" cy="1200"/>
          </a:xfrm>
        </p:grpSpPr>
        <p:sp>
          <p:nvSpPr>
            <p:cNvPr id="20500" name="Line 26"/>
            <p:cNvSpPr>
              <a:spLocks noChangeShapeType="1"/>
            </p:cNvSpPr>
            <p:nvPr/>
          </p:nvSpPr>
          <p:spPr bwMode="auto">
            <a:xfrm flipV="1">
              <a:off x="3408" y="1488"/>
              <a:ext cx="528" cy="528"/>
            </a:xfrm>
            <a:prstGeom prst="line">
              <a:avLst/>
            </a:prstGeom>
            <a:noFill/>
            <a:ln w="28575">
              <a:solidFill>
                <a:schemeClr val="tx1"/>
              </a:solidFill>
              <a:round/>
              <a:headEnd/>
              <a:tailEnd/>
            </a:ln>
          </p:spPr>
          <p:txBody>
            <a:bodyPr wrap="none" lIns="0" rIns="0" anchor="ctr"/>
            <a:lstStyle/>
            <a:p>
              <a:endParaRPr lang="en-US"/>
            </a:p>
          </p:txBody>
        </p:sp>
        <p:sp>
          <p:nvSpPr>
            <p:cNvPr id="52251" name="AutoShape 27"/>
            <p:cNvSpPr>
              <a:spLocks noChangeArrowheads="1"/>
            </p:cNvSpPr>
            <p:nvPr/>
          </p:nvSpPr>
          <p:spPr bwMode="auto">
            <a:xfrm>
              <a:off x="316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spcBef>
                  <a:spcPct val="20000"/>
                </a:spcBef>
                <a:defRPr/>
              </a:pPr>
              <a:r>
                <a:rPr lang="en-US" dirty="0">
                  <a:latin typeface="Arial" charset="0"/>
                </a:rPr>
                <a:t>Media Relations</a:t>
              </a:r>
            </a:p>
          </p:txBody>
        </p:sp>
      </p:grpSp>
      <p:grpSp>
        <p:nvGrpSpPr>
          <p:cNvPr id="6" name="Group 28"/>
          <p:cNvGrpSpPr>
            <a:grpSpLocks/>
          </p:cNvGrpSpPr>
          <p:nvPr/>
        </p:nvGrpSpPr>
        <p:grpSpPr bwMode="auto">
          <a:xfrm>
            <a:off x="1600200" y="4343400"/>
            <a:ext cx="2514600" cy="1978025"/>
            <a:chOff x="1008" y="2736"/>
            <a:chExt cx="1584" cy="1246"/>
          </a:xfrm>
        </p:grpSpPr>
        <p:sp>
          <p:nvSpPr>
            <p:cNvPr id="20498" name="Line 29"/>
            <p:cNvSpPr>
              <a:spLocks noChangeShapeType="1"/>
            </p:cNvSpPr>
            <p:nvPr/>
          </p:nvSpPr>
          <p:spPr bwMode="auto">
            <a:xfrm flipH="1">
              <a:off x="1776" y="2736"/>
              <a:ext cx="576" cy="576"/>
            </a:xfrm>
            <a:prstGeom prst="line">
              <a:avLst/>
            </a:prstGeom>
            <a:noFill/>
            <a:ln w="28575">
              <a:solidFill>
                <a:schemeClr val="tx1"/>
              </a:solidFill>
              <a:round/>
              <a:headEnd/>
              <a:tailEnd/>
            </a:ln>
          </p:spPr>
          <p:txBody>
            <a:bodyPr wrap="none" lIns="0" rIns="0" anchor="ctr"/>
            <a:lstStyle/>
            <a:p>
              <a:endParaRPr lang="en-US"/>
            </a:p>
          </p:txBody>
        </p:sp>
        <p:sp>
          <p:nvSpPr>
            <p:cNvPr id="52254" name="AutoShape 30"/>
            <p:cNvSpPr>
              <a:spLocks noChangeArrowheads="1"/>
            </p:cNvSpPr>
            <p:nvPr/>
          </p:nvSpPr>
          <p:spPr bwMode="auto">
            <a:xfrm>
              <a:off x="1008" y="311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spcBef>
                  <a:spcPct val="20000"/>
                </a:spcBef>
                <a:defRPr/>
              </a:pPr>
              <a:r>
                <a:rPr lang="en-US" dirty="0">
                  <a:latin typeface="Arial" charset="0"/>
                </a:rPr>
                <a:t>Financial/</a:t>
              </a:r>
              <a:br>
                <a:rPr lang="en-US" dirty="0">
                  <a:latin typeface="Arial" charset="0"/>
                </a:rPr>
              </a:br>
              <a:r>
                <a:rPr lang="en-US" dirty="0">
                  <a:latin typeface="Arial" charset="0"/>
                </a:rPr>
                <a:t>Investor Relations</a:t>
              </a:r>
            </a:p>
          </p:txBody>
        </p:sp>
      </p:grpSp>
      <p:grpSp>
        <p:nvGrpSpPr>
          <p:cNvPr id="7" name="Group 31"/>
          <p:cNvGrpSpPr>
            <a:grpSpLocks/>
          </p:cNvGrpSpPr>
          <p:nvPr/>
        </p:nvGrpSpPr>
        <p:grpSpPr bwMode="auto">
          <a:xfrm>
            <a:off x="457200" y="3124200"/>
            <a:ext cx="3124200" cy="1371600"/>
            <a:chOff x="288" y="1968"/>
            <a:chExt cx="1968" cy="864"/>
          </a:xfrm>
        </p:grpSpPr>
        <p:sp>
          <p:nvSpPr>
            <p:cNvPr id="20496" name="Line 32"/>
            <p:cNvSpPr>
              <a:spLocks noChangeShapeType="1"/>
            </p:cNvSpPr>
            <p:nvPr/>
          </p:nvSpPr>
          <p:spPr bwMode="auto">
            <a:xfrm flipH="1">
              <a:off x="1824" y="2400"/>
              <a:ext cx="432" cy="0"/>
            </a:xfrm>
            <a:prstGeom prst="line">
              <a:avLst/>
            </a:prstGeom>
            <a:noFill/>
            <a:ln w="28575">
              <a:solidFill>
                <a:schemeClr val="tx1"/>
              </a:solidFill>
              <a:round/>
              <a:headEnd/>
              <a:tailEnd/>
            </a:ln>
          </p:spPr>
          <p:txBody>
            <a:bodyPr lIns="0" rIns="0" anchor="ctr"/>
            <a:lstStyle/>
            <a:p>
              <a:pPr algn="ctr"/>
              <a:endParaRPr lang="en-US" sz="2400"/>
            </a:p>
          </p:txBody>
        </p:sp>
        <p:sp>
          <p:nvSpPr>
            <p:cNvPr id="52257" name="AutoShape 33"/>
            <p:cNvSpPr>
              <a:spLocks noChangeArrowheads="1"/>
            </p:cNvSpPr>
            <p:nvPr/>
          </p:nvSpPr>
          <p:spPr bwMode="auto">
            <a:xfrm>
              <a:off x="2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lgn="ctr">
                <a:spcBef>
                  <a:spcPct val="20000"/>
                </a:spcBef>
                <a:defRPr/>
              </a:pPr>
              <a:r>
                <a:rPr lang="en-US" sz="2400" dirty="0">
                  <a:latin typeface="Arial" charset="0"/>
                </a:rPr>
                <a:t>Crisis Management</a:t>
              </a:r>
            </a:p>
          </p:txBody>
        </p:sp>
      </p:grpSp>
      <p:sp>
        <p:nvSpPr>
          <p:cNvPr id="52258" name="AutoShape 34"/>
          <p:cNvSpPr>
            <a:spLocks noChangeArrowheads="1"/>
          </p:cNvSpPr>
          <p:nvPr/>
        </p:nvSpPr>
        <p:spPr bwMode="auto">
          <a:xfrm>
            <a:off x="1600200" y="4949825"/>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spcBef>
                <a:spcPct val="20000"/>
              </a:spcBef>
              <a:defRPr/>
            </a:pPr>
            <a:r>
              <a:rPr lang="en-US" sz="2400" dirty="0">
                <a:latin typeface="Arial" charset="0"/>
              </a:rPr>
              <a:t>Financial/</a:t>
            </a:r>
            <a:br>
              <a:rPr lang="en-US" sz="2400" dirty="0">
                <a:latin typeface="Arial" charset="0"/>
              </a:rPr>
            </a:br>
            <a:r>
              <a:rPr lang="en-US" sz="2400" dirty="0">
                <a:latin typeface="Arial" charset="0"/>
              </a:rPr>
              <a:t>Investor Relations</a:t>
            </a:r>
          </a:p>
        </p:txBody>
      </p:sp>
      <p:sp>
        <p:nvSpPr>
          <p:cNvPr id="52259" name="AutoShape 35"/>
          <p:cNvSpPr>
            <a:spLocks noChangeArrowheads="1"/>
          </p:cNvSpPr>
          <p:nvPr/>
        </p:nvSpPr>
        <p:spPr bwMode="auto">
          <a:xfrm>
            <a:off x="5029200" y="49530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spcBef>
                <a:spcPct val="20000"/>
              </a:spcBef>
              <a:defRPr/>
            </a:pPr>
            <a:r>
              <a:rPr lang="en-US" sz="2400" dirty="0">
                <a:latin typeface="Arial" charset="0"/>
              </a:rPr>
              <a:t>Employee Relations</a:t>
            </a:r>
          </a:p>
        </p:txBody>
      </p:sp>
      <p:sp>
        <p:nvSpPr>
          <p:cNvPr id="52260" name="AutoShape 36"/>
          <p:cNvSpPr>
            <a:spLocks noChangeArrowheads="1"/>
          </p:cNvSpPr>
          <p:nvPr/>
        </p:nvSpPr>
        <p:spPr bwMode="auto">
          <a:xfrm>
            <a:off x="6172200" y="31242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spcBef>
                <a:spcPct val="20000"/>
              </a:spcBef>
              <a:defRPr/>
            </a:pPr>
            <a:r>
              <a:rPr lang="en-US" sz="2400" dirty="0">
                <a:latin typeface="Arial" charset="0"/>
              </a:rPr>
              <a:t>Corporate Communications</a:t>
            </a:r>
          </a:p>
        </p:txBody>
      </p:sp>
      <p:sp>
        <p:nvSpPr>
          <p:cNvPr id="52261" name="AutoShape 37"/>
          <p:cNvSpPr>
            <a:spLocks noChangeArrowheads="1"/>
          </p:cNvSpPr>
          <p:nvPr/>
        </p:nvSpPr>
        <p:spPr bwMode="auto">
          <a:xfrm>
            <a:off x="5029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spcBef>
                <a:spcPct val="20000"/>
              </a:spcBef>
              <a:defRPr/>
            </a:pPr>
            <a:r>
              <a:rPr lang="en-US" sz="2400" dirty="0">
                <a:latin typeface="Arial" charset="0"/>
              </a:rPr>
              <a:t>Media Relations</a:t>
            </a:r>
          </a:p>
        </p:txBody>
      </p:sp>
      <p:sp>
        <p:nvSpPr>
          <p:cNvPr id="52262" name="AutoShape 38"/>
          <p:cNvSpPr>
            <a:spLocks noChangeArrowheads="1"/>
          </p:cNvSpPr>
          <p:nvPr/>
        </p:nvSpPr>
        <p:spPr bwMode="auto">
          <a:xfrm>
            <a:off x="1600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spcBef>
                <a:spcPct val="20000"/>
              </a:spcBef>
              <a:defRPr/>
            </a:pPr>
            <a:r>
              <a:rPr lang="en-US" sz="2400" dirty="0">
                <a:latin typeface="Arial" charset="0"/>
              </a:rPr>
              <a:t>Brand Publicity</a:t>
            </a:r>
          </a:p>
        </p:txBody>
      </p:sp>
      <p:sp>
        <p:nvSpPr>
          <p:cNvPr id="52234" name="AutoShape 10"/>
          <p:cNvSpPr>
            <a:spLocks noChangeArrowheads="1"/>
          </p:cNvSpPr>
          <p:nvPr/>
        </p:nvSpPr>
        <p:spPr bwMode="auto">
          <a:xfrm>
            <a:off x="0" y="203200"/>
            <a:ext cx="34544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20494" name="Rectangle 11"/>
          <p:cNvSpPr>
            <a:spLocks noGrp="1" noChangeArrowheads="1"/>
          </p:cNvSpPr>
          <p:nvPr>
            <p:ph type="title"/>
          </p:nvPr>
        </p:nvSpPr>
        <p:spPr>
          <a:xfrm>
            <a:off x="228600" y="239713"/>
            <a:ext cx="2590800" cy="635000"/>
          </a:xfrm>
        </p:spPr>
        <p:txBody>
          <a:bodyPr/>
          <a:lstStyle/>
          <a:p>
            <a:pPr eaLnBrk="1" hangingPunct="1"/>
            <a:r>
              <a:rPr lang="en-US" sz="3200" dirty="0" smtClean="0"/>
              <a:t>PR Activities </a:t>
            </a:r>
          </a:p>
        </p:txBody>
      </p:sp>
      <p:sp>
        <p:nvSpPr>
          <p:cNvPr id="52263" name="Oval 39"/>
          <p:cNvSpPr>
            <a:spLocks noChangeArrowheads="1"/>
          </p:cNvSpPr>
          <p:nvPr/>
        </p:nvSpPr>
        <p:spPr bwMode="auto">
          <a:xfrm>
            <a:off x="3467100" y="27051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lgn="ctr">
              <a:defRPr/>
            </a:pPr>
            <a:r>
              <a:rPr lang="en-US" sz="2800" b="1" dirty="0">
                <a:latin typeface="Arial" charset="0"/>
              </a:rPr>
              <a:t>PR</a:t>
            </a:r>
          </a:p>
          <a:p>
            <a:pPr marL="174625" indent="-174625" algn="ctr">
              <a:defRPr/>
            </a:pPr>
            <a:r>
              <a:rPr lang="en-US" sz="2800" b="1" dirty="0">
                <a:latin typeface="Arial" charset="0"/>
              </a:rPr>
              <a:t>Activities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52262"/>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52261"/>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52260"/>
                                        </p:tgtEl>
                                        <p:attrNameLst>
                                          <p:attrName>style.visibility</p:attrName>
                                        </p:attrNameLst>
                                      </p:cBhvr>
                                      <p:to>
                                        <p:strVal val="visible"/>
                                      </p:to>
                                    </p:se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52259"/>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52258"/>
                                        </p:tgtEl>
                                        <p:attrNameLst>
                                          <p:attrName>style.visibility</p:attrName>
                                        </p:attrNameLst>
                                      </p:cBhvr>
                                      <p:to>
                                        <p:strVal val="visible"/>
                                      </p:to>
                                    </p:set>
                                  </p:childTnLst>
                                </p:cTn>
                              </p:par>
                            </p:childTnLst>
                          </p:cTn>
                        </p:par>
                        <p:par>
                          <p:cTn id="44" fill="hold">
                            <p:stCondLst>
                              <p:cond delay="500"/>
                            </p:stCondLst>
                            <p:childTnLst>
                              <p:par>
                                <p:cTn id="45" presetID="22" presetClass="entr" presetSubtype="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58" grpId="0" animBg="1" autoUpdateAnimBg="0"/>
      <p:bldP spid="52259" grpId="0" animBg="1" autoUpdateAnimBg="0"/>
      <p:bldP spid="52260" grpId="0" animBg="1" autoUpdateAnimBg="0"/>
      <p:bldP spid="52261" grpId="0" animBg="1" autoUpdateAnimBg="0"/>
      <p:bldP spid="5226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Autofit/>
          </a:bodyPr>
          <a:lstStyle/>
          <a:p>
            <a:r>
              <a:rPr lang="en-US" sz="4000" b="1" dirty="0" smtClean="0">
                <a:solidFill>
                  <a:srgbClr val="000066"/>
                </a:solidFill>
              </a:rPr>
              <a:t>Public Relations</a:t>
            </a:r>
          </a:p>
        </p:txBody>
      </p:sp>
      <p:sp>
        <p:nvSpPr>
          <p:cNvPr id="59395" name="Text Placeholder 7"/>
          <p:cNvSpPr>
            <a:spLocks noGrp="1"/>
          </p:cNvSpPr>
          <p:nvPr>
            <p:ph type="body" sz="quarter" idx="13"/>
          </p:nvPr>
        </p:nvSpPr>
        <p:spPr>
          <a:xfrm>
            <a:off x="914400" y="1371600"/>
            <a:ext cx="7162800" cy="609600"/>
          </a:xfrm>
        </p:spPr>
        <p:txBody>
          <a:bodyPr>
            <a:normAutofit/>
          </a:bodyPr>
          <a:lstStyle/>
          <a:p>
            <a:r>
              <a:rPr lang="en-US" dirty="0" smtClean="0"/>
              <a:t>Major Public Relations Tools</a:t>
            </a:r>
          </a:p>
          <a:p>
            <a:endParaRPr lang="en-US" dirty="0" smtClean="0"/>
          </a:p>
        </p:txBody>
      </p:sp>
      <p:graphicFrame>
        <p:nvGraphicFramePr>
          <p:cNvPr id="7" name="Diagram 6"/>
          <p:cNvGraphicFramePr/>
          <p:nvPr>
            <p:extLst>
              <p:ext uri="{D42A27DB-BD31-4B8C-83A1-F6EECF244321}">
                <p14:modId xmlns:p14="http://schemas.microsoft.com/office/powerpoint/2010/main" xmlns="" val="2839734375"/>
              </p:ext>
            </p:extLst>
          </p:nvPr>
        </p:nvGraphicFramePr>
        <p:xfrm>
          <a:off x="1295400" y="2438400"/>
          <a:ext cx="6629400" cy="3810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a:bodyPr>
          <a:lstStyle/>
          <a:p>
            <a:r>
              <a:rPr lang="en-US" sz="4000" b="1" dirty="0" smtClean="0">
                <a:solidFill>
                  <a:srgbClr val="000066"/>
                </a:solidFill>
              </a:rPr>
              <a:t>Public Relations</a:t>
            </a:r>
          </a:p>
        </p:txBody>
      </p:sp>
      <p:sp>
        <p:nvSpPr>
          <p:cNvPr id="74755" name="Rectangle 3"/>
          <p:cNvSpPr>
            <a:spLocks noGrp="1" noChangeArrowheads="1"/>
          </p:cNvSpPr>
          <p:nvPr>
            <p:ph idx="1"/>
          </p:nvPr>
        </p:nvSpPr>
        <p:spPr/>
        <p:txBody>
          <a:bodyPr/>
          <a:lstStyle/>
          <a:p>
            <a:pPr marL="533400" indent="-533400" algn="ctr">
              <a:buFontTx/>
              <a:buNone/>
            </a:pPr>
            <a:endParaRPr lang="en-US" b="1" i="1" dirty="0" smtClean="0">
              <a:latin typeface="+mj-lt"/>
            </a:endParaRPr>
          </a:p>
          <a:p>
            <a:pPr marL="533400" indent="-533400">
              <a:buClr>
                <a:srgbClr val="000066"/>
              </a:buClr>
              <a:buFont typeface="Wingdings" pitchFamily="2" charset="2"/>
              <a:buChar char="§"/>
            </a:pPr>
            <a:r>
              <a:rPr lang="en-US" dirty="0" smtClean="0">
                <a:latin typeface="+mj-lt"/>
              </a:rPr>
              <a:t>Lower cost than advertising</a:t>
            </a:r>
          </a:p>
          <a:p>
            <a:pPr marL="533400" indent="-533400">
              <a:buClr>
                <a:srgbClr val="000066"/>
              </a:buClr>
              <a:buFont typeface="Wingdings" pitchFamily="2" charset="2"/>
              <a:buChar char="§"/>
            </a:pPr>
            <a:r>
              <a:rPr lang="en-US" dirty="0" smtClean="0">
                <a:latin typeface="+mj-lt"/>
              </a:rPr>
              <a:t>Stronger impact on public awareness than advertising</a:t>
            </a:r>
          </a:p>
        </p:txBody>
      </p:sp>
      <p:sp>
        <p:nvSpPr>
          <p:cNvPr id="74756"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dirty="0" smtClean="0">
                <a:latin typeface="Calibri" charset="0"/>
              </a:rPr>
              <a:t>The Role and Impact of Public Relations</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5">
                                            <p:txEl>
                                              <p:pRg st="1" end="1"/>
                                            </p:txEl>
                                          </p:spTgt>
                                        </p:tgtEl>
                                        <p:attrNameLst>
                                          <p:attrName>style.visibility</p:attrName>
                                        </p:attrNameLst>
                                      </p:cBhvr>
                                      <p:to>
                                        <p:strVal val="visible"/>
                                      </p:to>
                                    </p:set>
                                    <p:animEffect transition="in" filter="checkerboard(across)">
                                      <p:cBhvr>
                                        <p:cTn id="7" dur="500"/>
                                        <p:tgtEl>
                                          <p:spTgt spid="747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4755">
                                            <p:txEl>
                                              <p:pRg st="2" end="2"/>
                                            </p:txEl>
                                          </p:spTgt>
                                        </p:tgtEl>
                                        <p:attrNameLst>
                                          <p:attrName>style.visibility</p:attrName>
                                        </p:attrNameLst>
                                      </p:cBhvr>
                                      <p:to>
                                        <p:strVal val="visible"/>
                                      </p:to>
                                    </p:set>
                                    <p:animEffect transition="in" filter="checkerboard(across)">
                                      <p:cBhvr>
                                        <p:cTn id="12" dur="500"/>
                                        <p:tgtEl>
                                          <p:spTgt spid="747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0"/>
            <a:ext cx="1527175" cy="6858000"/>
          </a:xfrm>
          <a:prstGeom prst="rect">
            <a:avLst/>
          </a:prstGeom>
          <a:solidFill>
            <a:srgbClr val="001C52"/>
          </a:solidFill>
          <a:ln w="38100">
            <a:noFill/>
            <a:miter lim="800000"/>
            <a:headEnd/>
            <a:tailEnd/>
          </a:ln>
        </p:spPr>
        <p:txBody>
          <a:bodyPr wrap="none" anchor="ctr"/>
          <a:lstStyle/>
          <a:p>
            <a:endParaRPr lang="en-US"/>
          </a:p>
        </p:txBody>
      </p:sp>
      <p:sp>
        <p:nvSpPr>
          <p:cNvPr id="56323" name="AutoShape 3"/>
          <p:cNvSpPr>
            <a:spLocks noChangeArrowheads="1"/>
          </p:cNvSpPr>
          <p:nvPr/>
        </p:nvSpPr>
        <p:spPr bwMode="auto">
          <a:xfrm>
            <a:off x="-228600" y="228600"/>
            <a:ext cx="5257800" cy="685800"/>
          </a:xfrm>
          <a:prstGeom prst="roundRect">
            <a:avLst>
              <a:gd name="adj" fmla="val 30625"/>
            </a:avLst>
          </a:prstGeom>
          <a:solidFill>
            <a:schemeClr val="bg1"/>
          </a:solidFill>
          <a:ln w="38100">
            <a:solidFill>
              <a:srgbClr val="84A2D6"/>
            </a:solidFill>
            <a:round/>
            <a:headEnd/>
            <a:tailEnd/>
          </a:ln>
          <a:effectLst>
            <a:outerShdw dist="71842" dir="2700000" algn="ctr" rotWithShape="0">
              <a:srgbClr val="3E499A"/>
            </a:outerShdw>
          </a:effectLst>
        </p:spPr>
        <p:txBody>
          <a:bodyPr wrap="none" anchor="ctr"/>
          <a:lstStyle/>
          <a:p>
            <a:pPr>
              <a:defRPr/>
            </a:pPr>
            <a:endParaRPr lang="en-US" dirty="0"/>
          </a:p>
        </p:txBody>
      </p:sp>
      <p:sp>
        <p:nvSpPr>
          <p:cNvPr id="24580" name="Rectangle 4"/>
          <p:cNvSpPr>
            <a:spLocks noGrp="1" noChangeArrowheads="1"/>
          </p:cNvSpPr>
          <p:nvPr>
            <p:ph type="title"/>
          </p:nvPr>
        </p:nvSpPr>
        <p:spPr>
          <a:xfrm>
            <a:off x="227013" y="241300"/>
            <a:ext cx="4649787" cy="635000"/>
          </a:xfrm>
        </p:spPr>
        <p:txBody>
          <a:bodyPr/>
          <a:lstStyle/>
          <a:p>
            <a:pPr eaLnBrk="1" hangingPunct="1"/>
            <a:r>
              <a:rPr lang="en-US" sz="3200" b="1" dirty="0" smtClean="0"/>
              <a:t>PR In Action:</a:t>
            </a:r>
            <a:r>
              <a:rPr lang="en-US" sz="3200" dirty="0" smtClean="0"/>
              <a:t> Maytag</a:t>
            </a:r>
            <a:endParaRPr lang="en-US" sz="3600" dirty="0" smtClean="0"/>
          </a:p>
        </p:txBody>
      </p:sp>
      <p:pic>
        <p:nvPicPr>
          <p:cNvPr id="56328" name="Picture 8" descr="scharm4"/>
          <p:cNvPicPr>
            <a:picLocks noChangeAspect="1" noChangeArrowheads="1"/>
          </p:cNvPicPr>
          <p:nvPr/>
        </p:nvPicPr>
        <p:blipFill>
          <a:blip r:embed="rId2" cstate="print"/>
          <a:srcRect/>
          <a:stretch>
            <a:fillRect/>
          </a:stretch>
        </p:blipFill>
        <p:spPr bwMode="auto">
          <a:xfrm>
            <a:off x="2667000" y="1570038"/>
            <a:ext cx="4656138" cy="4373562"/>
          </a:xfrm>
          <a:prstGeom prst="rect">
            <a:avLst/>
          </a:prstGeom>
          <a:noFill/>
          <a:effectLst>
            <a:outerShdw dist="107763" dir="2700000" algn="ctr" rotWithShape="0">
              <a:srgbClr val="808080"/>
            </a:outerShdw>
          </a:effectLst>
        </p:spPr>
      </p:pic>
    </p:spTree>
  </p:cSld>
  <p:clrMapOvr>
    <a:masterClrMapping/>
  </p:clrMapOvr>
  <p:transition spd="med">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53"/>
          <p:cNvGrpSpPr>
            <a:grpSpLocks/>
          </p:cNvGrpSpPr>
          <p:nvPr/>
        </p:nvGrpSpPr>
        <p:grpSpPr bwMode="auto">
          <a:xfrm>
            <a:off x="2286000" y="1295400"/>
            <a:ext cx="6477000" cy="838200"/>
            <a:chOff x="1440" y="816"/>
            <a:chExt cx="4080" cy="528"/>
          </a:xfrm>
        </p:grpSpPr>
        <p:sp>
          <p:nvSpPr>
            <p:cNvPr id="57350" name="AutoShape 2054"/>
            <p:cNvSpPr>
              <a:spLocks noChangeArrowheads="1"/>
            </p:cNvSpPr>
            <p:nvPr/>
          </p:nvSpPr>
          <p:spPr bwMode="auto">
            <a:xfrm>
              <a:off x="2016" y="816"/>
              <a:ext cx="3504" cy="528"/>
            </a:xfrm>
            <a:prstGeom prst="roundRect">
              <a:avLst>
                <a:gd name="adj" fmla="val 29375"/>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gn="l">
                <a:spcBef>
                  <a:spcPct val="20000"/>
                </a:spcBef>
                <a:defRPr/>
              </a:pPr>
              <a:r>
                <a:rPr lang="en-US" dirty="0">
                  <a:latin typeface="Arial" charset="0"/>
                </a:rPr>
                <a:t>Help introduce the new Neptune washer</a:t>
              </a:r>
            </a:p>
          </p:txBody>
        </p:sp>
        <p:sp>
          <p:nvSpPr>
            <p:cNvPr id="25619" name="AutoShape 2055"/>
            <p:cNvSpPr>
              <a:spLocks noChangeArrowheads="1"/>
            </p:cNvSpPr>
            <p:nvPr/>
          </p:nvSpPr>
          <p:spPr bwMode="auto">
            <a:xfrm>
              <a:off x="1440" y="896"/>
              <a:ext cx="528" cy="263"/>
            </a:xfrm>
            <a:prstGeom prst="rightArrow">
              <a:avLst>
                <a:gd name="adj1" fmla="val 50000"/>
                <a:gd name="adj2" fmla="val 50190"/>
              </a:avLst>
            </a:prstGeom>
            <a:solidFill>
              <a:srgbClr val="CC3300"/>
            </a:solidFill>
            <a:ln w="38100">
              <a:solidFill>
                <a:srgbClr val="630C21"/>
              </a:solidFill>
              <a:miter lim="800000"/>
              <a:headEnd/>
              <a:tailEnd/>
            </a:ln>
          </p:spPr>
          <p:txBody>
            <a:bodyPr wrap="none" anchor="ctr"/>
            <a:lstStyle/>
            <a:p>
              <a:endParaRPr lang="en-US"/>
            </a:p>
          </p:txBody>
        </p:sp>
      </p:grpSp>
      <p:grpSp>
        <p:nvGrpSpPr>
          <p:cNvPr id="3" name="Group 2050"/>
          <p:cNvGrpSpPr>
            <a:grpSpLocks/>
          </p:cNvGrpSpPr>
          <p:nvPr/>
        </p:nvGrpSpPr>
        <p:grpSpPr bwMode="auto">
          <a:xfrm>
            <a:off x="2286000" y="2438400"/>
            <a:ext cx="6477000" cy="2438400"/>
            <a:chOff x="1440" y="1536"/>
            <a:chExt cx="4080" cy="1536"/>
          </a:xfrm>
        </p:grpSpPr>
        <p:sp>
          <p:nvSpPr>
            <p:cNvPr id="57347" name="AutoShape 2051"/>
            <p:cNvSpPr>
              <a:spLocks noChangeArrowheads="1"/>
            </p:cNvSpPr>
            <p:nvPr/>
          </p:nvSpPr>
          <p:spPr bwMode="auto">
            <a:xfrm>
              <a:off x="2016" y="1536"/>
              <a:ext cx="3504" cy="1536"/>
            </a:xfrm>
            <a:prstGeom prst="roundRect">
              <a:avLst>
                <a:gd name="adj" fmla="val 919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marL="174625" indent="-174625" algn="l">
                <a:lnSpc>
                  <a:spcPct val="90000"/>
                </a:lnSpc>
                <a:spcBef>
                  <a:spcPct val="20000"/>
                </a:spcBef>
                <a:defRPr/>
              </a:pPr>
              <a:r>
                <a:rPr lang="en-US" dirty="0">
                  <a:latin typeface="Arial" charset="0"/>
                </a:rPr>
                <a:t>A public relations program featuring:</a:t>
              </a:r>
            </a:p>
            <a:p>
              <a:pPr marL="174625" indent="-174625" algn="l">
                <a:lnSpc>
                  <a:spcPct val="90000"/>
                </a:lnSpc>
                <a:spcBef>
                  <a:spcPct val="20000"/>
                </a:spcBef>
                <a:buFontTx/>
                <a:buChar char="•"/>
                <a:defRPr/>
              </a:pPr>
              <a:r>
                <a:rPr lang="en-US" sz="2000" dirty="0">
                  <a:latin typeface="Arial" charset="0"/>
                </a:rPr>
                <a:t>New York launch party for news media and appliance dealers starring the Maytag “Lonely Repairman” and famous TV “moms”</a:t>
              </a:r>
            </a:p>
            <a:p>
              <a:pPr marL="174625" indent="-174625" algn="l">
                <a:lnSpc>
                  <a:spcPct val="90000"/>
                </a:lnSpc>
                <a:spcBef>
                  <a:spcPct val="20000"/>
                </a:spcBef>
                <a:buFontTx/>
                <a:buChar char="•"/>
                <a:defRPr/>
              </a:pPr>
              <a:r>
                <a:rPr lang="en-US" sz="2000" dirty="0">
                  <a:latin typeface="Arial" charset="0"/>
                </a:rPr>
                <a:t>Sponsored a water conservation test in a small Kansas town demonstrating overall water savings for the town</a:t>
              </a:r>
            </a:p>
          </p:txBody>
        </p:sp>
        <p:sp>
          <p:nvSpPr>
            <p:cNvPr id="25617" name="AutoShape 2052"/>
            <p:cNvSpPr>
              <a:spLocks noChangeArrowheads="1"/>
            </p:cNvSpPr>
            <p:nvPr/>
          </p:nvSpPr>
          <p:spPr bwMode="auto">
            <a:xfrm>
              <a:off x="1440" y="1999"/>
              <a:ext cx="528" cy="263"/>
            </a:xfrm>
            <a:prstGeom prst="rightArrow">
              <a:avLst>
                <a:gd name="adj1" fmla="val 50000"/>
                <a:gd name="adj2" fmla="val 50190"/>
              </a:avLst>
            </a:prstGeom>
            <a:solidFill>
              <a:srgbClr val="CC3300"/>
            </a:solidFill>
            <a:ln w="38100">
              <a:solidFill>
                <a:srgbClr val="630C21"/>
              </a:solidFill>
              <a:miter lim="800000"/>
              <a:headEnd/>
              <a:tailEnd/>
            </a:ln>
          </p:spPr>
          <p:txBody>
            <a:bodyPr wrap="none" anchor="ctr"/>
            <a:lstStyle/>
            <a:p>
              <a:endParaRPr lang="en-US"/>
            </a:p>
          </p:txBody>
        </p:sp>
      </p:grpSp>
      <p:sp>
        <p:nvSpPr>
          <p:cNvPr id="57352" name="AutoShape 2056"/>
          <p:cNvSpPr>
            <a:spLocks noChangeArrowheads="1"/>
          </p:cNvSpPr>
          <p:nvPr/>
        </p:nvSpPr>
        <p:spPr bwMode="auto">
          <a:xfrm>
            <a:off x="3200400" y="2438400"/>
            <a:ext cx="5562600" cy="2438400"/>
          </a:xfrm>
          <a:prstGeom prst="roundRect">
            <a:avLst>
              <a:gd name="adj" fmla="val 9199"/>
            </a:avLst>
          </a:prstGeom>
          <a:solidFill>
            <a:srgbClr val="84A2D6"/>
          </a:solidFill>
          <a:ln w="38100">
            <a:solidFill>
              <a:srgbClr val="84A2D6"/>
            </a:solidFill>
            <a:round/>
            <a:headEnd/>
            <a:tailEnd/>
          </a:ln>
          <a:effectLst>
            <a:outerShdw dist="71842" dir="2700000" algn="ctr" rotWithShape="0">
              <a:srgbClr val="707070"/>
            </a:outerShdw>
          </a:effectLst>
        </p:spPr>
        <p:txBody>
          <a:bodyPr anchor="ctr"/>
          <a:lstStyle/>
          <a:p>
            <a:pPr marL="174625" indent="-174625" algn="l">
              <a:lnSpc>
                <a:spcPct val="90000"/>
              </a:lnSpc>
              <a:spcBef>
                <a:spcPct val="20000"/>
              </a:spcBef>
              <a:defRPr/>
            </a:pPr>
            <a:r>
              <a:rPr lang="en-US" sz="2400" dirty="0">
                <a:latin typeface="Arial" charset="0"/>
              </a:rPr>
              <a:t>A public relations program featuring:</a:t>
            </a:r>
          </a:p>
          <a:p>
            <a:pPr marL="174625" indent="-174625" algn="l">
              <a:lnSpc>
                <a:spcPct val="90000"/>
              </a:lnSpc>
              <a:spcBef>
                <a:spcPct val="20000"/>
              </a:spcBef>
              <a:buFontTx/>
              <a:buChar char="•"/>
              <a:defRPr/>
            </a:pPr>
            <a:r>
              <a:rPr lang="en-US" sz="2000" dirty="0">
                <a:latin typeface="Arial" charset="0"/>
              </a:rPr>
              <a:t>New York launch party for news media and appliance dealers starring the Maytag “Lonely Repairman” and famous TV “moms”</a:t>
            </a:r>
          </a:p>
          <a:p>
            <a:pPr marL="174625" indent="-174625" algn="l">
              <a:lnSpc>
                <a:spcPct val="90000"/>
              </a:lnSpc>
              <a:spcBef>
                <a:spcPct val="20000"/>
              </a:spcBef>
              <a:buFontTx/>
              <a:buChar char="•"/>
              <a:defRPr/>
            </a:pPr>
            <a:r>
              <a:rPr lang="en-US" sz="2000" dirty="0">
                <a:latin typeface="Arial" charset="0"/>
              </a:rPr>
              <a:t>Sponsored a water conservation test in a small Kansas town demonstrating overall water savings for the town</a:t>
            </a:r>
          </a:p>
        </p:txBody>
      </p:sp>
      <p:sp>
        <p:nvSpPr>
          <p:cNvPr id="57353" name="AutoShape 2057"/>
          <p:cNvSpPr>
            <a:spLocks noChangeArrowheads="1"/>
          </p:cNvSpPr>
          <p:nvPr/>
        </p:nvSpPr>
        <p:spPr bwMode="auto">
          <a:xfrm>
            <a:off x="3200400" y="1295400"/>
            <a:ext cx="5562600" cy="838200"/>
          </a:xfrm>
          <a:prstGeom prst="roundRect">
            <a:avLst>
              <a:gd name="adj" fmla="val 29375"/>
            </a:avLst>
          </a:prstGeom>
          <a:solidFill>
            <a:srgbClr val="84A2D6"/>
          </a:solidFill>
          <a:ln w="38100">
            <a:solidFill>
              <a:srgbClr val="84A2D6"/>
            </a:solidFill>
            <a:round/>
            <a:headEnd/>
            <a:tailEnd/>
          </a:ln>
          <a:effectLst>
            <a:outerShdw dist="71842" dir="2700000" algn="ctr" rotWithShape="0">
              <a:srgbClr val="707070"/>
            </a:outerShdw>
          </a:effectLst>
        </p:spPr>
        <p:txBody>
          <a:bodyPr anchor="ctr"/>
          <a:lstStyle/>
          <a:p>
            <a:pPr algn="l">
              <a:spcBef>
                <a:spcPct val="20000"/>
              </a:spcBef>
              <a:defRPr/>
            </a:pPr>
            <a:r>
              <a:rPr lang="en-US" sz="2400" dirty="0">
                <a:latin typeface="Arial" charset="0"/>
              </a:rPr>
              <a:t>Help introduce the new Neptune washer</a:t>
            </a:r>
          </a:p>
        </p:txBody>
      </p:sp>
      <p:grpSp>
        <p:nvGrpSpPr>
          <p:cNvPr id="4" name="Group 2058"/>
          <p:cNvGrpSpPr>
            <a:grpSpLocks/>
          </p:cNvGrpSpPr>
          <p:nvPr/>
        </p:nvGrpSpPr>
        <p:grpSpPr bwMode="auto">
          <a:xfrm>
            <a:off x="2286000" y="5181600"/>
            <a:ext cx="6477000" cy="990600"/>
            <a:chOff x="1440" y="3264"/>
            <a:chExt cx="4080" cy="624"/>
          </a:xfrm>
        </p:grpSpPr>
        <p:sp>
          <p:nvSpPr>
            <p:cNvPr id="25614" name="AutoShape 2059"/>
            <p:cNvSpPr>
              <a:spLocks noChangeArrowheads="1"/>
            </p:cNvSpPr>
            <p:nvPr/>
          </p:nvSpPr>
          <p:spPr bwMode="auto">
            <a:xfrm>
              <a:off x="1440" y="3367"/>
              <a:ext cx="528" cy="263"/>
            </a:xfrm>
            <a:prstGeom prst="rightArrow">
              <a:avLst>
                <a:gd name="adj1" fmla="val 50000"/>
                <a:gd name="adj2" fmla="val 50190"/>
              </a:avLst>
            </a:prstGeom>
            <a:solidFill>
              <a:srgbClr val="CC3300"/>
            </a:solidFill>
            <a:ln w="38100">
              <a:solidFill>
                <a:srgbClr val="630C21"/>
              </a:solidFill>
              <a:miter lim="800000"/>
              <a:headEnd/>
              <a:tailEnd/>
            </a:ln>
          </p:spPr>
          <p:txBody>
            <a:bodyPr rIns="0" anchor="ctr"/>
            <a:lstStyle/>
            <a:p>
              <a:endParaRPr lang="en-US" sz="2000"/>
            </a:p>
          </p:txBody>
        </p:sp>
        <p:sp>
          <p:nvSpPr>
            <p:cNvPr id="57356" name="AutoShape 2060"/>
            <p:cNvSpPr>
              <a:spLocks noChangeArrowheads="1"/>
            </p:cNvSpPr>
            <p:nvPr/>
          </p:nvSpPr>
          <p:spPr bwMode="auto">
            <a:xfrm>
              <a:off x="2016" y="3264"/>
              <a:ext cx="3504" cy="624"/>
            </a:xfrm>
            <a:prstGeom prst="roundRect">
              <a:avLst>
                <a:gd name="adj" fmla="val 29486"/>
              </a:avLst>
            </a:prstGeom>
            <a:solidFill>
              <a:srgbClr val="84A2D6"/>
            </a:solidFill>
            <a:ln w="38100">
              <a:solidFill>
                <a:srgbClr val="001C52"/>
              </a:solidFill>
              <a:round/>
              <a:headEnd/>
              <a:tailEnd/>
            </a:ln>
            <a:effectLst>
              <a:outerShdw dist="71842" dir="2700000" algn="ctr" rotWithShape="0">
                <a:srgbClr val="707070"/>
              </a:outerShdw>
            </a:effectLst>
          </p:spPr>
          <p:txBody>
            <a:bodyPr rIns="0" anchor="ctr"/>
            <a:lstStyle/>
            <a:p>
              <a:pPr marL="174625" indent="-174625" algn="l">
                <a:lnSpc>
                  <a:spcPct val="90000"/>
                </a:lnSpc>
                <a:spcBef>
                  <a:spcPct val="20000"/>
                </a:spcBef>
                <a:buFontTx/>
                <a:buChar char="•"/>
                <a:defRPr/>
              </a:pPr>
              <a:r>
                <a:rPr lang="en-US" sz="2000" dirty="0">
                  <a:latin typeface="Arial" charset="0"/>
                </a:rPr>
                <a:t>Most successful Maytag product launch ever </a:t>
              </a:r>
            </a:p>
            <a:p>
              <a:pPr marL="174625" indent="-174625" algn="l">
                <a:lnSpc>
                  <a:spcPct val="90000"/>
                </a:lnSpc>
                <a:spcBef>
                  <a:spcPct val="20000"/>
                </a:spcBef>
                <a:buFontTx/>
                <a:buChar char="•"/>
                <a:defRPr/>
              </a:pPr>
              <a:r>
                <a:rPr lang="en-US" sz="2000" dirty="0">
                  <a:latin typeface="Arial" charset="0"/>
                </a:rPr>
                <a:t>Maytag stock increased 100%</a:t>
              </a:r>
            </a:p>
          </p:txBody>
        </p:sp>
      </p:grpSp>
      <p:sp>
        <p:nvSpPr>
          <p:cNvPr id="57357" name="AutoShape 2061"/>
          <p:cNvSpPr>
            <a:spLocks noChangeArrowheads="1"/>
          </p:cNvSpPr>
          <p:nvPr/>
        </p:nvSpPr>
        <p:spPr bwMode="auto">
          <a:xfrm>
            <a:off x="-25400" y="203200"/>
            <a:ext cx="5130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25608" name="Rectangle 2062"/>
          <p:cNvSpPr>
            <a:spLocks noGrp="1" noChangeArrowheads="1"/>
          </p:cNvSpPr>
          <p:nvPr>
            <p:ph type="title"/>
          </p:nvPr>
        </p:nvSpPr>
        <p:spPr>
          <a:xfrm>
            <a:off x="228600" y="239713"/>
            <a:ext cx="4572000" cy="635000"/>
          </a:xfrm>
        </p:spPr>
        <p:txBody>
          <a:bodyPr>
            <a:normAutofit/>
          </a:bodyPr>
          <a:lstStyle/>
          <a:p>
            <a:pPr eaLnBrk="1" hangingPunct="1"/>
            <a:r>
              <a:rPr lang="en-US" sz="3200" b="1" dirty="0" smtClean="0"/>
              <a:t>PR In Action:</a:t>
            </a:r>
            <a:r>
              <a:rPr lang="en-US" sz="3200" dirty="0" smtClean="0"/>
              <a:t> Maytag</a:t>
            </a:r>
          </a:p>
        </p:txBody>
      </p:sp>
      <p:grpSp>
        <p:nvGrpSpPr>
          <p:cNvPr id="5" name="Group 2063"/>
          <p:cNvGrpSpPr>
            <a:grpSpLocks/>
          </p:cNvGrpSpPr>
          <p:nvPr/>
        </p:nvGrpSpPr>
        <p:grpSpPr bwMode="auto">
          <a:xfrm>
            <a:off x="457200" y="1295400"/>
            <a:ext cx="2133600" cy="5105400"/>
            <a:chOff x="288" y="816"/>
            <a:chExt cx="1344" cy="3216"/>
          </a:xfrm>
        </p:grpSpPr>
        <p:sp>
          <p:nvSpPr>
            <p:cNvPr id="57360" name="AutoShape 2064"/>
            <p:cNvSpPr>
              <a:spLocks noChangeArrowheads="1"/>
            </p:cNvSpPr>
            <p:nvPr/>
          </p:nvSpPr>
          <p:spPr bwMode="auto">
            <a:xfrm>
              <a:off x="288" y="816"/>
              <a:ext cx="1344" cy="3216"/>
            </a:xfrm>
            <a:prstGeom prst="roundRect">
              <a:avLst>
                <a:gd name="adj" fmla="val 6417"/>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endParaRPr lang="en-US" dirty="0">
                <a:latin typeface="Arial" charset="0"/>
              </a:endParaRPr>
            </a:p>
          </p:txBody>
        </p:sp>
        <p:sp>
          <p:nvSpPr>
            <p:cNvPr id="57361" name="Text Box 2065"/>
            <p:cNvSpPr txBox="1">
              <a:spLocks noChangeArrowheads="1"/>
            </p:cNvSpPr>
            <p:nvPr/>
          </p:nvSpPr>
          <p:spPr bwMode="auto">
            <a:xfrm>
              <a:off x="336" y="848"/>
              <a:ext cx="1263" cy="327"/>
            </a:xfrm>
            <a:prstGeom prst="rect">
              <a:avLst/>
            </a:prstGeom>
            <a:noFill/>
            <a:ln w="38100">
              <a:noFill/>
              <a:miter lim="800000"/>
              <a:headEnd/>
              <a:tailEnd/>
            </a:ln>
            <a:effectLst/>
          </p:spPr>
          <p:txBody>
            <a:bodyPr wrap="none">
              <a:spAutoFit/>
            </a:bodyPr>
            <a:lstStyle/>
            <a:p>
              <a:pPr algn="r">
                <a:defRPr/>
              </a:pPr>
              <a:r>
                <a:rPr lang="en-US" sz="2800" b="1" dirty="0">
                  <a:solidFill>
                    <a:srgbClr val="630C21"/>
                  </a:solidFill>
                  <a:effectLst>
                    <a:outerShdw blurRad="38100" dist="38100" dir="2700000" algn="tl">
                      <a:srgbClr val="C0C0C0"/>
                    </a:outerShdw>
                  </a:effectLst>
                  <a:latin typeface="Arial" charset="0"/>
                </a:rPr>
                <a:t>Challenge:</a:t>
              </a:r>
            </a:p>
          </p:txBody>
        </p:sp>
        <p:sp>
          <p:nvSpPr>
            <p:cNvPr id="57362" name="Text Box 2066"/>
            <p:cNvSpPr txBox="1">
              <a:spLocks noChangeArrowheads="1"/>
            </p:cNvSpPr>
            <p:nvPr/>
          </p:nvSpPr>
          <p:spPr bwMode="auto">
            <a:xfrm>
              <a:off x="598" y="1920"/>
              <a:ext cx="1001" cy="327"/>
            </a:xfrm>
            <a:prstGeom prst="rect">
              <a:avLst/>
            </a:prstGeom>
            <a:noFill/>
            <a:ln w="38100">
              <a:noFill/>
              <a:miter lim="800000"/>
              <a:headEnd/>
              <a:tailEnd/>
            </a:ln>
            <a:effectLst/>
          </p:spPr>
          <p:txBody>
            <a:bodyPr wrap="none">
              <a:spAutoFit/>
            </a:bodyPr>
            <a:lstStyle/>
            <a:p>
              <a:pPr algn="r">
                <a:defRPr/>
              </a:pPr>
              <a:r>
                <a:rPr lang="en-US" sz="2800" b="1" dirty="0">
                  <a:solidFill>
                    <a:srgbClr val="630C21"/>
                  </a:solidFill>
                  <a:effectLst>
                    <a:outerShdw blurRad="38100" dist="38100" dir="2700000" algn="tl">
                      <a:srgbClr val="C0C0C0"/>
                    </a:outerShdw>
                  </a:effectLst>
                  <a:latin typeface="Arial" charset="0"/>
                </a:rPr>
                <a:t>Answer:</a:t>
              </a:r>
            </a:p>
          </p:txBody>
        </p:sp>
        <p:sp>
          <p:nvSpPr>
            <p:cNvPr id="57363" name="Text Box 2067"/>
            <p:cNvSpPr txBox="1">
              <a:spLocks noChangeArrowheads="1"/>
            </p:cNvSpPr>
            <p:nvPr/>
          </p:nvSpPr>
          <p:spPr bwMode="auto">
            <a:xfrm>
              <a:off x="597" y="3312"/>
              <a:ext cx="1002" cy="327"/>
            </a:xfrm>
            <a:prstGeom prst="rect">
              <a:avLst/>
            </a:prstGeom>
            <a:noFill/>
            <a:ln w="38100">
              <a:noFill/>
              <a:miter lim="800000"/>
              <a:headEnd/>
              <a:tailEnd/>
            </a:ln>
            <a:effectLst/>
          </p:spPr>
          <p:txBody>
            <a:bodyPr wrap="none">
              <a:spAutoFit/>
            </a:bodyPr>
            <a:lstStyle/>
            <a:p>
              <a:pPr algn="r">
                <a:defRPr/>
              </a:pPr>
              <a:r>
                <a:rPr lang="en-US" sz="2800" b="1" dirty="0">
                  <a:solidFill>
                    <a:srgbClr val="630C21"/>
                  </a:solidFill>
                  <a:effectLst>
                    <a:outerShdw blurRad="38100" dist="38100" dir="2700000" algn="tl">
                      <a:srgbClr val="C0C0C0"/>
                    </a:outerShdw>
                  </a:effectLst>
                  <a:latin typeface="Arial" charset="0"/>
                </a:rPr>
                <a:t>Results:</a:t>
              </a:r>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57353"/>
                                        </p:tgtEl>
                                        <p:attrNameLst>
                                          <p:attrName>style.visibility</p:attrName>
                                        </p:attrNameLst>
                                      </p:cBhvr>
                                      <p:to>
                                        <p:strVal val="visible"/>
                                      </p:to>
                                    </p:se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57352"/>
                                        </p:tgtEl>
                                        <p:attrNameLst>
                                          <p:attrName>style.visibility</p:attrName>
                                        </p:attrNameLst>
                                      </p:cBhvr>
                                      <p:to>
                                        <p:strVal val="visible"/>
                                      </p:to>
                                    </p:se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2" grpId="0" animBg="1" autoUpdateAnimBg="0"/>
      <p:bldP spid="57353"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2"/>
          <p:cNvSpPr>
            <a:spLocks noChangeArrowheads="1"/>
          </p:cNvSpPr>
          <p:nvPr/>
        </p:nvSpPr>
        <p:spPr bwMode="auto">
          <a:xfrm>
            <a:off x="-25400" y="203200"/>
            <a:ext cx="52832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22531" name="Rectangle 3"/>
          <p:cNvSpPr>
            <a:spLocks noGrp="1" noChangeArrowheads="1"/>
          </p:cNvSpPr>
          <p:nvPr>
            <p:ph type="title"/>
          </p:nvPr>
        </p:nvSpPr>
        <p:spPr>
          <a:xfrm>
            <a:off x="228600" y="239713"/>
            <a:ext cx="4953000" cy="635000"/>
          </a:xfrm>
        </p:spPr>
        <p:txBody>
          <a:bodyPr/>
          <a:lstStyle/>
          <a:p>
            <a:pPr eaLnBrk="1" hangingPunct="1"/>
            <a:r>
              <a:rPr lang="en-US" sz="3200" dirty="0" smtClean="0"/>
              <a:t>What Is Brand Publicity?</a:t>
            </a:r>
          </a:p>
        </p:txBody>
      </p:sp>
      <p:pic>
        <p:nvPicPr>
          <p:cNvPr id="22532" name="Picture 4" descr="dictionary"/>
          <p:cNvPicPr>
            <a:picLocks noChangeAspect="1" noChangeArrowheads="1"/>
          </p:cNvPicPr>
          <p:nvPr/>
        </p:nvPicPr>
        <p:blipFill>
          <a:blip r:embed="rId2" cstate="print"/>
          <a:srcRect/>
          <a:stretch>
            <a:fillRect/>
          </a:stretch>
        </p:blipFill>
        <p:spPr bwMode="auto">
          <a:xfrm>
            <a:off x="914400" y="1289050"/>
            <a:ext cx="7620000" cy="4806950"/>
          </a:xfrm>
          <a:prstGeom prst="rect">
            <a:avLst/>
          </a:prstGeom>
          <a:noFill/>
          <a:ln w="9525">
            <a:noFill/>
            <a:miter lim="800000"/>
            <a:headEnd/>
            <a:tailEnd/>
          </a:ln>
        </p:spPr>
      </p:pic>
      <p:pic>
        <p:nvPicPr>
          <p:cNvPr id="22533" name="Picture 5" descr="definition"/>
          <p:cNvPicPr>
            <a:picLocks noChangeAspect="1" noChangeArrowheads="1"/>
          </p:cNvPicPr>
          <p:nvPr/>
        </p:nvPicPr>
        <p:blipFill>
          <a:blip r:embed="rId3" cstate="print"/>
          <a:srcRect/>
          <a:stretch>
            <a:fillRect/>
          </a:stretch>
        </p:blipFill>
        <p:spPr bwMode="auto">
          <a:xfrm>
            <a:off x="7346950" y="1143000"/>
            <a:ext cx="1187450" cy="1219200"/>
          </a:xfrm>
          <a:prstGeom prst="rect">
            <a:avLst/>
          </a:prstGeom>
          <a:noFill/>
          <a:ln w="9525">
            <a:noFill/>
            <a:miter lim="800000"/>
            <a:headEnd/>
            <a:tailEnd/>
          </a:ln>
        </p:spPr>
      </p:pic>
      <p:sp>
        <p:nvSpPr>
          <p:cNvPr id="22534" name="Rectangle 6"/>
          <p:cNvSpPr>
            <a:spLocks noChangeArrowheads="1"/>
          </p:cNvSpPr>
          <p:nvPr/>
        </p:nvSpPr>
        <p:spPr bwMode="auto">
          <a:xfrm>
            <a:off x="1447800" y="1793875"/>
            <a:ext cx="5943600" cy="3387725"/>
          </a:xfrm>
          <a:prstGeom prst="rect">
            <a:avLst/>
          </a:prstGeom>
          <a:noFill/>
          <a:ln w="38100">
            <a:noFill/>
            <a:miter lim="800000"/>
            <a:headEnd/>
            <a:tailEnd/>
          </a:ln>
        </p:spPr>
        <p:txBody>
          <a:bodyPr>
            <a:spAutoFit/>
          </a:bodyPr>
          <a:lstStyle/>
          <a:p>
            <a:pPr algn="l">
              <a:spcBef>
                <a:spcPct val="20000"/>
              </a:spcBef>
            </a:pPr>
            <a:r>
              <a:rPr lang="en-US" sz="3600" b="1"/>
              <a:t>Brand publicity:</a:t>
            </a:r>
            <a:r>
              <a:rPr lang="en-US" sz="3600"/>
              <a:t> </a:t>
            </a:r>
            <a:br>
              <a:rPr lang="en-US" sz="3600"/>
            </a:br>
            <a:r>
              <a:rPr lang="en-US" sz="3600"/>
              <a:t>The use of nonpaid media messages to deliver brand information designed to positively influence customers and prospects</a:t>
            </a:r>
          </a:p>
        </p:txBody>
      </p:sp>
    </p:spTree>
  </p:cSld>
  <p:clrMapOvr>
    <a:masterClrMapping/>
  </p:clrMapOvr>
  <p:transition>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8"/>
          <p:cNvGrpSpPr>
            <a:grpSpLocks/>
          </p:cNvGrpSpPr>
          <p:nvPr/>
        </p:nvGrpSpPr>
        <p:grpSpPr bwMode="auto">
          <a:xfrm>
            <a:off x="2838450" y="1219200"/>
            <a:ext cx="5695950" cy="2209800"/>
            <a:chOff x="1788" y="768"/>
            <a:chExt cx="3588" cy="1392"/>
          </a:xfrm>
        </p:grpSpPr>
        <p:sp>
          <p:nvSpPr>
            <p:cNvPr id="55299" name="AutoShape 3"/>
            <p:cNvSpPr>
              <a:spLocks noChangeArrowheads="1"/>
            </p:cNvSpPr>
            <p:nvPr/>
          </p:nvSpPr>
          <p:spPr bwMode="auto">
            <a:xfrm>
              <a:off x="2256" y="768"/>
              <a:ext cx="3120"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marL="174625" indent="-174625" algn="l">
                <a:lnSpc>
                  <a:spcPct val="85000"/>
                </a:lnSpc>
                <a:spcBef>
                  <a:spcPct val="20000"/>
                </a:spcBef>
                <a:defRPr/>
              </a:pPr>
              <a:r>
                <a:rPr lang="en-US" sz="2000" b="1" dirty="0">
                  <a:latin typeface="Arial" charset="0"/>
                </a:rPr>
                <a:t>Reviewing the situation</a:t>
              </a:r>
            </a:p>
            <a:p>
              <a:pPr marL="174625" indent="-174625" algn="l">
                <a:lnSpc>
                  <a:spcPct val="85000"/>
                </a:lnSpc>
                <a:spcBef>
                  <a:spcPct val="20000"/>
                </a:spcBef>
                <a:buFontTx/>
                <a:buChar char="•"/>
                <a:defRPr/>
              </a:pPr>
              <a:r>
                <a:rPr lang="en-US" sz="2000" dirty="0">
                  <a:latin typeface="Arial" charset="0"/>
                </a:rPr>
                <a:t>Fits with organization’s overall SWOT assessment</a:t>
              </a:r>
            </a:p>
          </p:txBody>
        </p:sp>
        <p:cxnSp>
          <p:nvCxnSpPr>
            <p:cNvPr id="23567" name="AutoShape 4"/>
            <p:cNvCxnSpPr>
              <a:cxnSpLocks noChangeShapeType="1"/>
              <a:stCxn id="55308" idx="6"/>
              <a:endCxn id="55299" idx="1"/>
            </p:cNvCxnSpPr>
            <p:nvPr/>
          </p:nvCxnSpPr>
          <p:spPr bwMode="auto">
            <a:xfrm flipV="1">
              <a:off x="1788" y="1104"/>
              <a:ext cx="456" cy="1056"/>
            </a:xfrm>
            <a:prstGeom prst="straightConnector1">
              <a:avLst/>
            </a:prstGeom>
            <a:noFill/>
            <a:ln w="28575">
              <a:solidFill>
                <a:schemeClr val="tx1"/>
              </a:solidFill>
              <a:round/>
              <a:headEnd/>
              <a:tailEnd/>
            </a:ln>
          </p:spPr>
        </p:cxnSp>
      </p:grpSp>
      <p:grpSp>
        <p:nvGrpSpPr>
          <p:cNvPr id="3" name="Group 19"/>
          <p:cNvGrpSpPr>
            <a:grpSpLocks/>
          </p:cNvGrpSpPr>
          <p:nvPr/>
        </p:nvGrpSpPr>
        <p:grpSpPr bwMode="auto">
          <a:xfrm>
            <a:off x="2838450" y="2552700"/>
            <a:ext cx="5695950" cy="1752600"/>
            <a:chOff x="1788" y="1608"/>
            <a:chExt cx="3588" cy="1104"/>
          </a:xfrm>
        </p:grpSpPr>
        <p:sp>
          <p:nvSpPr>
            <p:cNvPr id="55302" name="AutoShape 6"/>
            <p:cNvSpPr>
              <a:spLocks noChangeArrowheads="1"/>
            </p:cNvSpPr>
            <p:nvPr/>
          </p:nvSpPr>
          <p:spPr bwMode="auto">
            <a:xfrm>
              <a:off x="2256" y="1608"/>
              <a:ext cx="3120" cy="1104"/>
            </a:xfrm>
            <a:prstGeom prst="roundRect">
              <a:avLst>
                <a:gd name="adj" fmla="val 16269"/>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marL="174625" indent="-174625" algn="l">
                <a:lnSpc>
                  <a:spcPct val="85000"/>
                </a:lnSpc>
                <a:spcBef>
                  <a:spcPct val="20000"/>
                </a:spcBef>
                <a:defRPr/>
              </a:pPr>
              <a:r>
                <a:rPr lang="en-US" sz="2000" b="1" dirty="0">
                  <a:latin typeface="Arial" charset="0"/>
                </a:rPr>
                <a:t>Setting objectives</a:t>
              </a:r>
            </a:p>
            <a:p>
              <a:pPr marL="174625" indent="-174625" algn="l">
                <a:lnSpc>
                  <a:spcPct val="85000"/>
                </a:lnSpc>
                <a:spcBef>
                  <a:spcPct val="20000"/>
                </a:spcBef>
                <a:buFontTx/>
                <a:buChar char="•"/>
                <a:defRPr/>
              </a:pPr>
              <a:r>
                <a:rPr lang="en-US" sz="2000" dirty="0">
                  <a:latin typeface="Arial" charset="0"/>
                </a:rPr>
                <a:t>Similar to advertising, but can also include:</a:t>
              </a:r>
            </a:p>
            <a:p>
              <a:pPr marL="630238" lvl="1" indent="-173038" algn="l">
                <a:lnSpc>
                  <a:spcPct val="85000"/>
                </a:lnSpc>
                <a:spcBef>
                  <a:spcPct val="20000"/>
                </a:spcBef>
                <a:buFontTx/>
                <a:buChar char="•"/>
                <a:defRPr/>
              </a:pPr>
              <a:r>
                <a:rPr lang="en-US" sz="2000" dirty="0">
                  <a:latin typeface="Arial" charset="0"/>
                </a:rPr>
                <a:t>Creating word of mouth buzz (excited talk about a brand)</a:t>
              </a:r>
            </a:p>
          </p:txBody>
        </p:sp>
        <p:cxnSp>
          <p:nvCxnSpPr>
            <p:cNvPr id="23565" name="AutoShape 7"/>
            <p:cNvCxnSpPr>
              <a:cxnSpLocks noChangeShapeType="1"/>
              <a:stCxn id="55308" idx="6"/>
              <a:endCxn id="55302" idx="1"/>
            </p:cNvCxnSpPr>
            <p:nvPr/>
          </p:nvCxnSpPr>
          <p:spPr bwMode="auto">
            <a:xfrm>
              <a:off x="1788" y="2160"/>
              <a:ext cx="456" cy="0"/>
            </a:xfrm>
            <a:prstGeom prst="straightConnector1">
              <a:avLst/>
            </a:prstGeom>
            <a:noFill/>
            <a:ln w="28575">
              <a:solidFill>
                <a:schemeClr val="tx1"/>
              </a:solidFill>
              <a:round/>
              <a:headEnd/>
              <a:tailEnd/>
            </a:ln>
          </p:spPr>
        </p:cxnSp>
      </p:grpSp>
      <p:grpSp>
        <p:nvGrpSpPr>
          <p:cNvPr id="4" name="Group 20"/>
          <p:cNvGrpSpPr>
            <a:grpSpLocks/>
          </p:cNvGrpSpPr>
          <p:nvPr/>
        </p:nvGrpSpPr>
        <p:grpSpPr bwMode="auto">
          <a:xfrm>
            <a:off x="2838450" y="3429000"/>
            <a:ext cx="5695950" cy="2971800"/>
            <a:chOff x="1788" y="2160"/>
            <a:chExt cx="3588" cy="1872"/>
          </a:xfrm>
        </p:grpSpPr>
        <p:sp>
          <p:nvSpPr>
            <p:cNvPr id="55310" name="AutoShape 14"/>
            <p:cNvSpPr>
              <a:spLocks noChangeArrowheads="1"/>
            </p:cNvSpPr>
            <p:nvPr/>
          </p:nvSpPr>
          <p:spPr bwMode="auto">
            <a:xfrm>
              <a:off x="2256" y="2880"/>
              <a:ext cx="3120" cy="1152"/>
            </a:xfrm>
            <a:prstGeom prst="roundRect">
              <a:avLst>
                <a:gd name="adj" fmla="val 1562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marL="174625" indent="-174625" algn="l">
                <a:lnSpc>
                  <a:spcPct val="85000"/>
                </a:lnSpc>
                <a:spcBef>
                  <a:spcPct val="20000"/>
                </a:spcBef>
                <a:defRPr/>
              </a:pPr>
              <a:r>
                <a:rPr lang="en-US" sz="2000" b="1" dirty="0">
                  <a:latin typeface="Arial" charset="0"/>
                </a:rPr>
                <a:t>Developing strategies and tactics</a:t>
              </a:r>
            </a:p>
            <a:p>
              <a:pPr marL="174625" indent="-174625" algn="l">
                <a:lnSpc>
                  <a:spcPct val="85000"/>
                </a:lnSpc>
                <a:spcBef>
                  <a:spcPct val="20000"/>
                </a:spcBef>
                <a:buFontTx/>
                <a:buChar char="•"/>
                <a:defRPr/>
              </a:pPr>
              <a:r>
                <a:rPr lang="en-US" sz="2000" dirty="0">
                  <a:latin typeface="Arial" charset="0"/>
                </a:rPr>
                <a:t>Traditional media</a:t>
              </a:r>
            </a:p>
            <a:p>
              <a:pPr marL="174625" indent="-174625" algn="l">
                <a:lnSpc>
                  <a:spcPct val="85000"/>
                </a:lnSpc>
                <a:spcBef>
                  <a:spcPct val="20000"/>
                </a:spcBef>
                <a:buFontTx/>
                <a:buChar char="•"/>
                <a:defRPr/>
              </a:pPr>
              <a:r>
                <a:rPr lang="en-US" sz="2000" dirty="0">
                  <a:latin typeface="Arial" charset="0"/>
                </a:rPr>
                <a:t>Guerilla marketing techniques</a:t>
              </a:r>
            </a:p>
            <a:p>
              <a:pPr marL="174625" indent="-174625" algn="l">
                <a:lnSpc>
                  <a:spcPct val="85000"/>
                </a:lnSpc>
                <a:spcBef>
                  <a:spcPct val="20000"/>
                </a:spcBef>
                <a:buFontTx/>
                <a:buChar char="•"/>
                <a:defRPr/>
              </a:pPr>
              <a:r>
                <a:rPr lang="en-US" sz="2000" dirty="0">
                  <a:latin typeface="Arial" charset="0"/>
                </a:rPr>
                <a:t>Viral marketing (spreading word of mouth via the internet)</a:t>
              </a:r>
            </a:p>
          </p:txBody>
        </p:sp>
        <p:cxnSp>
          <p:nvCxnSpPr>
            <p:cNvPr id="23563" name="AutoShape 15"/>
            <p:cNvCxnSpPr>
              <a:cxnSpLocks noChangeShapeType="1"/>
              <a:stCxn id="55308" idx="6"/>
              <a:endCxn id="55310" idx="1"/>
            </p:cNvCxnSpPr>
            <p:nvPr/>
          </p:nvCxnSpPr>
          <p:spPr bwMode="auto">
            <a:xfrm>
              <a:off x="1788" y="2160"/>
              <a:ext cx="456" cy="1296"/>
            </a:xfrm>
            <a:prstGeom prst="straightConnector1">
              <a:avLst/>
            </a:prstGeom>
            <a:noFill/>
            <a:ln w="28575">
              <a:solidFill>
                <a:schemeClr val="tx1"/>
              </a:solidFill>
              <a:round/>
              <a:headEnd/>
              <a:tailEnd/>
            </a:ln>
          </p:spPr>
        </p:cxnSp>
      </p:grpSp>
      <p:sp>
        <p:nvSpPr>
          <p:cNvPr id="55312" name="AutoShape 16"/>
          <p:cNvSpPr>
            <a:spLocks noChangeArrowheads="1"/>
          </p:cNvSpPr>
          <p:nvPr/>
        </p:nvSpPr>
        <p:spPr bwMode="auto">
          <a:xfrm>
            <a:off x="3581400" y="1219200"/>
            <a:ext cx="49530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marL="174625" indent="-174625" algn="l">
              <a:lnSpc>
                <a:spcPct val="85000"/>
              </a:lnSpc>
              <a:spcBef>
                <a:spcPct val="20000"/>
              </a:spcBef>
              <a:defRPr/>
            </a:pPr>
            <a:r>
              <a:rPr lang="en-US" sz="2000" b="1" dirty="0">
                <a:latin typeface="Arial" charset="0"/>
              </a:rPr>
              <a:t>Reviewing the situation</a:t>
            </a:r>
          </a:p>
          <a:p>
            <a:pPr marL="174625" indent="-174625" algn="l">
              <a:lnSpc>
                <a:spcPct val="85000"/>
              </a:lnSpc>
              <a:spcBef>
                <a:spcPct val="20000"/>
              </a:spcBef>
              <a:buFontTx/>
              <a:buChar char="•"/>
              <a:defRPr/>
            </a:pPr>
            <a:r>
              <a:rPr lang="en-US" sz="2000" dirty="0">
                <a:latin typeface="Arial" charset="0"/>
              </a:rPr>
              <a:t>Fits with organization’s overall SWOT assessment</a:t>
            </a:r>
          </a:p>
        </p:txBody>
      </p:sp>
      <p:sp>
        <p:nvSpPr>
          <p:cNvPr id="55313" name="AutoShape 17"/>
          <p:cNvSpPr>
            <a:spLocks noChangeArrowheads="1"/>
          </p:cNvSpPr>
          <p:nvPr/>
        </p:nvSpPr>
        <p:spPr bwMode="auto">
          <a:xfrm>
            <a:off x="3581400" y="2552700"/>
            <a:ext cx="4953000" cy="1752600"/>
          </a:xfrm>
          <a:prstGeom prst="roundRect">
            <a:avLst>
              <a:gd name="adj" fmla="val 16269"/>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marL="174625" indent="-174625" algn="l">
              <a:lnSpc>
                <a:spcPct val="85000"/>
              </a:lnSpc>
              <a:spcBef>
                <a:spcPct val="20000"/>
              </a:spcBef>
              <a:defRPr/>
            </a:pPr>
            <a:r>
              <a:rPr lang="en-US" sz="2000" b="1" dirty="0">
                <a:latin typeface="Arial" charset="0"/>
              </a:rPr>
              <a:t>Setting objectives</a:t>
            </a:r>
          </a:p>
          <a:p>
            <a:pPr marL="174625" indent="-174625" algn="l">
              <a:lnSpc>
                <a:spcPct val="85000"/>
              </a:lnSpc>
              <a:spcBef>
                <a:spcPct val="20000"/>
              </a:spcBef>
              <a:buFontTx/>
              <a:buChar char="•"/>
              <a:defRPr/>
            </a:pPr>
            <a:r>
              <a:rPr lang="en-US" sz="2000" dirty="0">
                <a:latin typeface="Arial" charset="0"/>
              </a:rPr>
              <a:t>Similar to advertising, but can also include:</a:t>
            </a:r>
          </a:p>
          <a:p>
            <a:pPr marL="630238" lvl="1" indent="-173038" algn="l">
              <a:lnSpc>
                <a:spcPct val="85000"/>
              </a:lnSpc>
              <a:spcBef>
                <a:spcPct val="20000"/>
              </a:spcBef>
              <a:buFontTx/>
              <a:buChar char="•"/>
              <a:defRPr/>
            </a:pPr>
            <a:r>
              <a:rPr lang="en-US" sz="2000" dirty="0">
                <a:latin typeface="Arial" charset="0"/>
              </a:rPr>
              <a:t>Creating word of mouth buzz (excited talk about a brand)</a:t>
            </a:r>
          </a:p>
        </p:txBody>
      </p:sp>
      <p:sp>
        <p:nvSpPr>
          <p:cNvPr id="55306" name="AutoShape 10"/>
          <p:cNvSpPr>
            <a:spLocks noChangeArrowheads="1"/>
          </p:cNvSpPr>
          <p:nvPr/>
        </p:nvSpPr>
        <p:spPr bwMode="auto">
          <a:xfrm>
            <a:off x="-25400" y="203200"/>
            <a:ext cx="5207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23560" name="Rectangle 11"/>
          <p:cNvSpPr>
            <a:spLocks noGrp="1" noChangeArrowheads="1"/>
          </p:cNvSpPr>
          <p:nvPr>
            <p:ph type="title"/>
          </p:nvPr>
        </p:nvSpPr>
        <p:spPr>
          <a:xfrm>
            <a:off x="228600" y="239713"/>
            <a:ext cx="4572000" cy="635000"/>
          </a:xfrm>
        </p:spPr>
        <p:txBody>
          <a:bodyPr/>
          <a:lstStyle/>
          <a:p>
            <a:pPr eaLnBrk="1" hangingPunct="1"/>
            <a:r>
              <a:rPr lang="en-US" sz="3200" dirty="0" smtClean="0"/>
              <a:t>Brand Publicity Process </a:t>
            </a:r>
          </a:p>
        </p:txBody>
      </p:sp>
      <p:sp>
        <p:nvSpPr>
          <p:cNvPr id="55308" name="Oval 12"/>
          <p:cNvSpPr>
            <a:spLocks noChangeArrowheads="1"/>
          </p:cNvSpPr>
          <p:nvPr/>
        </p:nvSpPr>
        <p:spPr bwMode="auto">
          <a:xfrm>
            <a:off x="609600" y="23241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spcBef>
                <a:spcPct val="20000"/>
              </a:spcBef>
              <a:defRPr/>
            </a:pPr>
            <a:r>
              <a:rPr lang="en-US" sz="2800" b="1" dirty="0">
                <a:latin typeface="Arial" charset="0"/>
              </a:rPr>
              <a:t>Process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55312"/>
                                        </p:tgtEl>
                                        <p:attrNameLst>
                                          <p:attrName>style.visibility</p:attrName>
                                        </p:attrNameLst>
                                      </p:cBhvr>
                                      <p:to>
                                        <p:strVal val="visible"/>
                                      </p:to>
                                    </p:se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55313"/>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12" grpId="0" animBg="1" autoUpdateAnimBg="0"/>
      <p:bldP spid="55313"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AutoShape 2"/>
          <p:cNvSpPr>
            <a:spLocks noChangeArrowheads="1"/>
          </p:cNvSpPr>
          <p:nvPr/>
        </p:nvSpPr>
        <p:spPr bwMode="auto">
          <a:xfrm>
            <a:off x="-25400" y="203200"/>
            <a:ext cx="80264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26627" name="Rectangle 3"/>
          <p:cNvSpPr>
            <a:spLocks noGrp="1" noChangeArrowheads="1"/>
          </p:cNvSpPr>
          <p:nvPr>
            <p:ph type="title"/>
          </p:nvPr>
        </p:nvSpPr>
        <p:spPr>
          <a:xfrm>
            <a:off x="228600" y="239713"/>
            <a:ext cx="7391400" cy="635000"/>
          </a:xfrm>
        </p:spPr>
        <p:txBody>
          <a:bodyPr>
            <a:normAutofit fontScale="90000"/>
          </a:bodyPr>
          <a:lstStyle/>
          <a:p>
            <a:pPr eaLnBrk="1" hangingPunct="1"/>
            <a:r>
              <a:rPr lang="en-US" sz="2800" b="1" dirty="0" smtClean="0"/>
              <a:t>Key Part of Brand Publicity: Media Relations</a:t>
            </a:r>
          </a:p>
        </p:txBody>
      </p:sp>
      <p:pic>
        <p:nvPicPr>
          <p:cNvPr id="26628" name="Picture 4" descr="dictionary"/>
          <p:cNvPicPr>
            <a:picLocks noChangeAspect="1" noChangeArrowheads="1"/>
          </p:cNvPicPr>
          <p:nvPr/>
        </p:nvPicPr>
        <p:blipFill>
          <a:blip r:embed="rId2" cstate="print"/>
          <a:srcRect/>
          <a:stretch>
            <a:fillRect/>
          </a:stretch>
        </p:blipFill>
        <p:spPr bwMode="auto">
          <a:xfrm>
            <a:off x="914400" y="1289050"/>
            <a:ext cx="7620000" cy="5111750"/>
          </a:xfrm>
          <a:prstGeom prst="rect">
            <a:avLst/>
          </a:prstGeom>
          <a:noFill/>
          <a:ln w="9525">
            <a:noFill/>
            <a:miter lim="800000"/>
            <a:headEnd/>
            <a:tailEnd/>
          </a:ln>
        </p:spPr>
      </p:pic>
      <p:pic>
        <p:nvPicPr>
          <p:cNvPr id="26629" name="Picture 5" descr="definition"/>
          <p:cNvPicPr>
            <a:picLocks noChangeAspect="1" noChangeArrowheads="1"/>
          </p:cNvPicPr>
          <p:nvPr/>
        </p:nvPicPr>
        <p:blipFill>
          <a:blip r:embed="rId3" cstate="print"/>
          <a:srcRect/>
          <a:stretch>
            <a:fillRect/>
          </a:stretch>
        </p:blipFill>
        <p:spPr bwMode="auto">
          <a:xfrm>
            <a:off x="7346950" y="1143000"/>
            <a:ext cx="1187450" cy="1219200"/>
          </a:xfrm>
          <a:prstGeom prst="rect">
            <a:avLst/>
          </a:prstGeom>
          <a:noFill/>
          <a:ln w="9525">
            <a:noFill/>
            <a:miter lim="800000"/>
            <a:headEnd/>
            <a:tailEnd/>
          </a:ln>
        </p:spPr>
      </p:pic>
      <p:sp>
        <p:nvSpPr>
          <p:cNvPr id="26630" name="Rectangle 6"/>
          <p:cNvSpPr>
            <a:spLocks noChangeArrowheads="1"/>
          </p:cNvSpPr>
          <p:nvPr/>
        </p:nvSpPr>
        <p:spPr bwMode="auto">
          <a:xfrm>
            <a:off x="1295400" y="1676400"/>
            <a:ext cx="6400800" cy="4376583"/>
          </a:xfrm>
          <a:prstGeom prst="rect">
            <a:avLst/>
          </a:prstGeom>
          <a:noFill/>
          <a:ln w="38100">
            <a:noFill/>
            <a:miter lim="800000"/>
            <a:headEnd/>
            <a:tailEnd/>
          </a:ln>
        </p:spPr>
        <p:txBody>
          <a:bodyPr>
            <a:spAutoFit/>
          </a:bodyPr>
          <a:lstStyle/>
          <a:p>
            <a:pPr marL="174625" indent="-174625" algn="l">
              <a:spcBef>
                <a:spcPct val="20000"/>
              </a:spcBef>
            </a:pPr>
            <a:r>
              <a:rPr lang="en-US" sz="2400" b="1" dirty="0">
                <a:solidFill>
                  <a:srgbClr val="990000"/>
                </a:solidFill>
              </a:rPr>
              <a:t>Key part of brand publicity:</a:t>
            </a:r>
          </a:p>
          <a:p>
            <a:pPr marL="174625" indent="-174625" algn="l">
              <a:spcBef>
                <a:spcPct val="20000"/>
              </a:spcBef>
            </a:pPr>
            <a:r>
              <a:rPr lang="en-US" sz="2400" b="1" dirty="0"/>
              <a:t>Media relations:</a:t>
            </a:r>
            <a:r>
              <a:rPr lang="en-US" sz="2400" dirty="0"/>
              <a:t> Maintaining a positive professional relationship with the media in general or with media that specialize in covering a specific industry</a:t>
            </a:r>
          </a:p>
          <a:p>
            <a:pPr marL="174625" indent="-174625" algn="l">
              <a:spcBef>
                <a:spcPct val="20000"/>
              </a:spcBef>
              <a:buFontTx/>
              <a:buChar char="•"/>
            </a:pPr>
            <a:r>
              <a:rPr lang="en-US" sz="2400" dirty="0"/>
              <a:t>The challenge: getting past media gatekeepers</a:t>
            </a:r>
          </a:p>
          <a:p>
            <a:pPr marL="465138" lvl="1" indent="-176213" algn="l">
              <a:spcBef>
                <a:spcPct val="20000"/>
              </a:spcBef>
              <a:buFontTx/>
              <a:buChar char="•"/>
            </a:pPr>
            <a:r>
              <a:rPr lang="en-US" sz="2400" dirty="0"/>
              <a:t>Editors and reporters who select (or reject) stories for their publications or stations based on what they think will interest their audiences</a:t>
            </a:r>
          </a:p>
        </p:txBody>
      </p:sp>
    </p:spTree>
  </p:cSld>
  <p:clrMapOvr>
    <a:masterClrMapping/>
  </p:clrMapOvr>
  <p:transition>
    <p:pull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skyline"/>
          <p:cNvPicPr>
            <a:picLocks noChangeAspect="1" noChangeArrowheads="1"/>
          </p:cNvPicPr>
          <p:nvPr/>
        </p:nvPicPr>
        <p:blipFill>
          <a:blip r:embed="rId2" cstate="print">
            <a:lum bright="18000" contrast="-18000"/>
          </a:blip>
          <a:srcRect l="14375" t="7500" r="10625" b="17500"/>
          <a:stretch>
            <a:fillRect/>
          </a:stretch>
        </p:blipFill>
        <p:spPr bwMode="auto">
          <a:xfrm>
            <a:off x="0" y="0"/>
            <a:ext cx="9144000" cy="6858000"/>
          </a:xfrm>
          <a:prstGeom prst="rect">
            <a:avLst/>
          </a:prstGeom>
          <a:noFill/>
          <a:ln w="9525">
            <a:noFill/>
            <a:miter lim="800000"/>
            <a:headEnd/>
            <a:tailEnd/>
          </a:ln>
        </p:spPr>
      </p:pic>
      <p:sp>
        <p:nvSpPr>
          <p:cNvPr id="39939" name="AutoShape 3"/>
          <p:cNvSpPr>
            <a:spLocks noChangeArrowheads="1"/>
          </p:cNvSpPr>
          <p:nvPr/>
        </p:nvSpPr>
        <p:spPr bwMode="auto">
          <a:xfrm>
            <a:off x="-25400" y="203200"/>
            <a:ext cx="57404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27652" name="Rectangle 4"/>
          <p:cNvSpPr>
            <a:spLocks noGrp="1" noChangeArrowheads="1"/>
          </p:cNvSpPr>
          <p:nvPr>
            <p:ph type="title"/>
          </p:nvPr>
        </p:nvSpPr>
        <p:spPr>
          <a:xfrm>
            <a:off x="228600" y="239713"/>
            <a:ext cx="5257800" cy="635000"/>
          </a:xfrm>
        </p:spPr>
        <p:txBody>
          <a:bodyPr/>
          <a:lstStyle/>
          <a:p>
            <a:pPr eaLnBrk="1" hangingPunct="1"/>
            <a:r>
              <a:rPr lang="en-US" sz="3200" dirty="0" smtClean="0"/>
              <a:t>Tales From the Real World</a:t>
            </a:r>
          </a:p>
        </p:txBody>
      </p:sp>
      <p:sp>
        <p:nvSpPr>
          <p:cNvPr id="39941" name="AutoShape 5"/>
          <p:cNvSpPr>
            <a:spLocks noChangeArrowheads="1"/>
          </p:cNvSpPr>
          <p:nvPr/>
        </p:nvSpPr>
        <p:spPr bwMode="auto">
          <a:xfrm>
            <a:off x="685800" y="1338263"/>
            <a:ext cx="7848600" cy="4986337"/>
          </a:xfrm>
          <a:prstGeom prst="roundRect">
            <a:avLst>
              <a:gd name="adj" fmla="val 11458"/>
            </a:avLst>
          </a:prstGeom>
          <a:solidFill>
            <a:srgbClr val="FFF9EF"/>
          </a:solidFill>
          <a:ln w="38100">
            <a:solidFill>
              <a:srgbClr val="FFB610"/>
            </a:solidFill>
            <a:round/>
            <a:headEnd/>
            <a:tailEnd/>
          </a:ln>
          <a:effectLst>
            <a:outerShdw dist="71842" dir="2700000" algn="ctr" rotWithShape="0">
              <a:srgbClr val="707070"/>
            </a:outerShdw>
          </a:effectLst>
        </p:spPr>
        <p:txBody>
          <a:bodyPr anchor="ctr"/>
          <a:lstStyle/>
          <a:p>
            <a:pPr algn="l">
              <a:defRPr/>
            </a:pPr>
            <a:endParaRPr lang="en-US" dirty="0">
              <a:latin typeface="Arial" charset="0"/>
            </a:endParaRPr>
          </a:p>
        </p:txBody>
      </p:sp>
      <p:sp>
        <p:nvSpPr>
          <p:cNvPr id="27654" name="Text Box 6"/>
          <p:cNvSpPr txBox="1">
            <a:spLocks noChangeArrowheads="1"/>
          </p:cNvSpPr>
          <p:nvPr/>
        </p:nvSpPr>
        <p:spPr bwMode="auto">
          <a:xfrm>
            <a:off x="1066800" y="1851025"/>
            <a:ext cx="7315200" cy="4154984"/>
          </a:xfrm>
          <a:prstGeom prst="rect">
            <a:avLst/>
          </a:prstGeom>
          <a:noFill/>
          <a:ln w="38100">
            <a:noFill/>
            <a:miter lim="800000"/>
            <a:headEnd/>
            <a:tailEnd/>
          </a:ln>
        </p:spPr>
        <p:txBody>
          <a:bodyPr>
            <a:spAutoFit/>
          </a:bodyPr>
          <a:lstStyle/>
          <a:p>
            <a:pPr algn="l"/>
            <a:r>
              <a:rPr lang="en-US" sz="2400" dirty="0">
                <a:latin typeface="Arial" charset="0"/>
              </a:rPr>
              <a:t>In the real world, PR people know that the media </a:t>
            </a:r>
            <a:br>
              <a:rPr lang="en-US" sz="2400" dirty="0">
                <a:latin typeface="Arial" charset="0"/>
              </a:rPr>
            </a:br>
            <a:r>
              <a:rPr lang="en-US" sz="2400" dirty="0">
                <a:latin typeface="Arial" charset="0"/>
              </a:rPr>
              <a:t>is not always going to cover a story exactly the way they would wish. So, like a football coach’s reaction to a referee’s “call,” PR professionals sometimes challenge the media on their “call.” </a:t>
            </a:r>
          </a:p>
          <a:p>
            <a:pPr algn="l"/>
            <a:endParaRPr lang="en-US" sz="2400" dirty="0">
              <a:latin typeface="Arial" charset="0"/>
            </a:endParaRPr>
          </a:p>
          <a:p>
            <a:pPr algn="l"/>
            <a:r>
              <a:rPr lang="en-US" sz="2400" dirty="0">
                <a:latin typeface="Arial" charset="0"/>
              </a:rPr>
              <a:t>The result is often the same as in sports: the current story will stand, but the media may write something more favorable next time. Just like a referee refusing a coach’s plea to reconsider a call, but then calling the other team for a penalty on the next series.</a:t>
            </a:r>
          </a:p>
        </p:txBody>
      </p:sp>
      <p:pic>
        <p:nvPicPr>
          <p:cNvPr id="27655" name="Picture 7" descr="book"/>
          <p:cNvPicPr>
            <a:picLocks noChangeAspect="1" noChangeArrowheads="1"/>
          </p:cNvPicPr>
          <p:nvPr/>
        </p:nvPicPr>
        <p:blipFill>
          <a:blip r:embed="rId3" cstate="print"/>
          <a:srcRect/>
          <a:stretch>
            <a:fillRect/>
          </a:stretch>
        </p:blipFill>
        <p:spPr bwMode="auto">
          <a:xfrm>
            <a:off x="7843838" y="1100138"/>
            <a:ext cx="963612" cy="9906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8" name="Oval 16"/>
          <p:cNvSpPr>
            <a:spLocks noChangeArrowheads="1"/>
          </p:cNvSpPr>
          <p:nvPr/>
        </p:nvSpPr>
        <p:spPr bwMode="auto">
          <a:xfrm>
            <a:off x="4038600" y="3733800"/>
            <a:ext cx="1066800" cy="1066800"/>
          </a:xfrm>
          <a:prstGeom prst="ellipse">
            <a:avLst/>
          </a:prstGeom>
          <a:solidFill>
            <a:srgbClr val="CC3300"/>
          </a:solidFill>
          <a:ln w="28575">
            <a:solidFill>
              <a:schemeClr val="tx1"/>
            </a:solidFill>
            <a:round/>
            <a:headEnd/>
            <a:tailEnd/>
          </a:ln>
        </p:spPr>
        <p:txBody>
          <a:bodyPr wrap="none" anchor="ctr"/>
          <a:lstStyle/>
          <a:p>
            <a:r>
              <a:rPr lang="en-US" sz="2800" b="1">
                <a:latin typeface="Arial" charset="0"/>
              </a:rPr>
              <a:t>Vs.</a:t>
            </a:r>
          </a:p>
        </p:txBody>
      </p:sp>
      <p:grpSp>
        <p:nvGrpSpPr>
          <p:cNvPr id="2" name="Group 17"/>
          <p:cNvGrpSpPr>
            <a:grpSpLocks/>
          </p:cNvGrpSpPr>
          <p:nvPr/>
        </p:nvGrpSpPr>
        <p:grpSpPr bwMode="auto">
          <a:xfrm>
            <a:off x="457200" y="1447800"/>
            <a:ext cx="3603625" cy="4800600"/>
            <a:chOff x="288" y="912"/>
            <a:chExt cx="2270" cy="3024"/>
          </a:xfrm>
        </p:grpSpPr>
        <p:sp>
          <p:nvSpPr>
            <p:cNvPr id="28685" name="AutoShape 18"/>
            <p:cNvSpPr>
              <a:spLocks noChangeArrowheads="1"/>
            </p:cNvSpPr>
            <p:nvPr/>
          </p:nvSpPr>
          <p:spPr bwMode="auto">
            <a:xfrm rot="5400000">
              <a:off x="1161" y="1317"/>
              <a:ext cx="528" cy="486"/>
            </a:xfrm>
            <a:prstGeom prst="rightArrow">
              <a:avLst>
                <a:gd name="adj1" fmla="val 50000"/>
                <a:gd name="adj2" fmla="val 27160"/>
              </a:avLst>
            </a:prstGeom>
            <a:solidFill>
              <a:srgbClr val="CC3300"/>
            </a:solidFill>
            <a:ln w="38100">
              <a:solidFill>
                <a:srgbClr val="630C21"/>
              </a:solidFill>
              <a:miter lim="800000"/>
              <a:headEnd/>
              <a:tailEnd/>
            </a:ln>
          </p:spPr>
          <p:txBody>
            <a:bodyPr wrap="none" anchor="ctr"/>
            <a:lstStyle/>
            <a:p>
              <a:endParaRPr lang="en-US"/>
            </a:p>
          </p:txBody>
        </p:sp>
        <p:sp>
          <p:nvSpPr>
            <p:cNvPr id="59411" name="AutoShape 19"/>
            <p:cNvSpPr>
              <a:spLocks noChangeArrowheads="1"/>
            </p:cNvSpPr>
            <p:nvPr/>
          </p:nvSpPr>
          <p:spPr bwMode="auto">
            <a:xfrm>
              <a:off x="288" y="912"/>
              <a:ext cx="2270" cy="576"/>
            </a:xfrm>
            <a:prstGeom prst="roundRect">
              <a:avLst>
                <a:gd name="adj" fmla="val 2881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spcBef>
                  <a:spcPct val="20000"/>
                </a:spcBef>
                <a:defRPr/>
              </a:pPr>
              <a:r>
                <a:rPr lang="en-US" sz="2600" b="1" dirty="0">
                  <a:latin typeface="Arial" charset="0"/>
                </a:rPr>
                <a:t>Strengths</a:t>
              </a:r>
            </a:p>
          </p:txBody>
        </p:sp>
        <p:sp>
          <p:nvSpPr>
            <p:cNvPr id="59412" name="AutoShape 20"/>
            <p:cNvSpPr>
              <a:spLocks noChangeArrowheads="1"/>
            </p:cNvSpPr>
            <p:nvPr/>
          </p:nvSpPr>
          <p:spPr bwMode="auto">
            <a:xfrm>
              <a:off x="288" y="1872"/>
              <a:ext cx="2270" cy="2064"/>
            </a:xfrm>
            <a:prstGeom prst="roundRect">
              <a:avLst>
                <a:gd name="adj" fmla="val 11986"/>
              </a:avLst>
            </a:prstGeom>
            <a:solidFill>
              <a:srgbClr val="FFEFD6"/>
            </a:solidFill>
            <a:ln w="38100">
              <a:solidFill>
                <a:srgbClr val="FFB610"/>
              </a:solidFill>
              <a:round/>
              <a:headEnd/>
              <a:tailEnd/>
            </a:ln>
            <a:effectLst>
              <a:outerShdw dist="71842" dir="2700000" algn="ctr" rotWithShape="0">
                <a:srgbClr val="707070"/>
              </a:outerShdw>
            </a:effectLst>
          </p:spPr>
          <p:txBody>
            <a:bodyPr lIns="182880" tIns="137160"/>
            <a:lstStyle/>
            <a:p>
              <a:pPr marL="228600" indent="-228600" algn="l">
                <a:lnSpc>
                  <a:spcPct val="90000"/>
                </a:lnSpc>
                <a:spcBef>
                  <a:spcPct val="10000"/>
                </a:spcBef>
                <a:buFontTx/>
                <a:buChar char="•"/>
                <a:defRPr/>
              </a:pPr>
              <a:r>
                <a:rPr lang="en-US" sz="2200" dirty="0">
                  <a:latin typeface="Arial" charset="0"/>
                </a:rPr>
                <a:t>Builds a climate of acceptance for the brand</a:t>
              </a:r>
            </a:p>
            <a:p>
              <a:pPr marL="228600" indent="-228600" algn="l">
                <a:lnSpc>
                  <a:spcPct val="90000"/>
                </a:lnSpc>
                <a:spcBef>
                  <a:spcPct val="10000"/>
                </a:spcBef>
                <a:buFontTx/>
                <a:buChar char="•"/>
                <a:defRPr/>
              </a:pPr>
              <a:r>
                <a:rPr lang="en-US" sz="2200" dirty="0">
                  <a:latin typeface="Arial" charset="0"/>
                </a:rPr>
                <a:t>Makes brand’s claims more credible</a:t>
              </a:r>
            </a:p>
            <a:p>
              <a:pPr marL="228600" indent="-228600" algn="l">
                <a:lnSpc>
                  <a:spcPct val="90000"/>
                </a:lnSpc>
                <a:spcBef>
                  <a:spcPct val="10000"/>
                </a:spcBef>
                <a:buFontTx/>
                <a:buChar char="•"/>
                <a:defRPr/>
              </a:pPr>
              <a:r>
                <a:rPr lang="en-US" sz="2200" dirty="0">
                  <a:latin typeface="Arial" charset="0"/>
                </a:rPr>
                <a:t>Breaks through clutter</a:t>
              </a:r>
            </a:p>
            <a:p>
              <a:pPr marL="228600" indent="-228600" algn="l">
                <a:lnSpc>
                  <a:spcPct val="90000"/>
                </a:lnSpc>
                <a:spcBef>
                  <a:spcPct val="10000"/>
                </a:spcBef>
                <a:buFontTx/>
                <a:buChar char="•"/>
                <a:defRPr/>
              </a:pPr>
              <a:r>
                <a:rPr lang="en-US" sz="2200" dirty="0">
                  <a:latin typeface="Arial" charset="0"/>
                </a:rPr>
                <a:t>Reaches the hard-to-reach</a:t>
              </a:r>
            </a:p>
            <a:p>
              <a:pPr marL="228600" indent="-228600" algn="l">
                <a:lnSpc>
                  <a:spcPct val="90000"/>
                </a:lnSpc>
                <a:spcBef>
                  <a:spcPct val="10000"/>
                </a:spcBef>
                <a:buFontTx/>
                <a:buChar char="•"/>
                <a:defRPr/>
              </a:pPr>
              <a:r>
                <a:rPr lang="en-US" sz="2200" dirty="0">
                  <a:latin typeface="Arial" charset="0"/>
                </a:rPr>
                <a:t>Cost effective</a:t>
              </a:r>
            </a:p>
          </p:txBody>
        </p:sp>
      </p:grpSp>
      <p:grpSp>
        <p:nvGrpSpPr>
          <p:cNvPr id="3" name="Group 21"/>
          <p:cNvGrpSpPr>
            <a:grpSpLocks/>
          </p:cNvGrpSpPr>
          <p:nvPr/>
        </p:nvGrpSpPr>
        <p:grpSpPr bwMode="auto">
          <a:xfrm>
            <a:off x="457200" y="1447800"/>
            <a:ext cx="3603625" cy="4800600"/>
            <a:chOff x="288" y="912"/>
            <a:chExt cx="2270" cy="3024"/>
          </a:xfrm>
        </p:grpSpPr>
        <p:sp>
          <p:nvSpPr>
            <p:cNvPr id="59414" name="AutoShape 22"/>
            <p:cNvSpPr>
              <a:spLocks noChangeArrowheads="1"/>
            </p:cNvSpPr>
            <p:nvPr/>
          </p:nvSpPr>
          <p:spPr bwMode="auto">
            <a:xfrm>
              <a:off x="288" y="912"/>
              <a:ext cx="2270" cy="576"/>
            </a:xfrm>
            <a:prstGeom prst="roundRect">
              <a:avLst>
                <a:gd name="adj" fmla="val 28819"/>
              </a:avLst>
            </a:prstGeom>
            <a:solidFill>
              <a:srgbClr val="84A2D6"/>
            </a:solidFill>
            <a:ln w="38100">
              <a:solidFill>
                <a:srgbClr val="84A2D6"/>
              </a:solidFill>
              <a:round/>
              <a:headEnd/>
              <a:tailEnd/>
            </a:ln>
            <a:effectLst>
              <a:outerShdw dist="71842" dir="2700000" algn="ctr" rotWithShape="0">
                <a:srgbClr val="707070"/>
              </a:outerShdw>
            </a:effectLst>
          </p:spPr>
          <p:txBody>
            <a:bodyPr anchor="ctr"/>
            <a:lstStyle/>
            <a:p>
              <a:pPr algn="ctr">
                <a:spcBef>
                  <a:spcPct val="20000"/>
                </a:spcBef>
                <a:defRPr/>
              </a:pPr>
              <a:r>
                <a:rPr lang="en-US" sz="2600" b="1" dirty="0">
                  <a:latin typeface="Arial" charset="0"/>
                </a:rPr>
                <a:t>Strengths</a:t>
              </a:r>
            </a:p>
          </p:txBody>
        </p:sp>
        <p:sp>
          <p:nvSpPr>
            <p:cNvPr id="59415" name="AutoShape 23"/>
            <p:cNvSpPr>
              <a:spLocks noChangeArrowheads="1"/>
            </p:cNvSpPr>
            <p:nvPr/>
          </p:nvSpPr>
          <p:spPr bwMode="auto">
            <a:xfrm>
              <a:off x="288" y="1872"/>
              <a:ext cx="2270" cy="2064"/>
            </a:xfrm>
            <a:prstGeom prst="roundRect">
              <a:avLst>
                <a:gd name="adj" fmla="val 11986"/>
              </a:avLst>
            </a:prstGeom>
            <a:solidFill>
              <a:srgbClr val="FFEFD6"/>
            </a:solidFill>
            <a:ln w="38100">
              <a:solidFill>
                <a:srgbClr val="FFEFD2"/>
              </a:solidFill>
              <a:round/>
              <a:headEnd/>
              <a:tailEnd/>
            </a:ln>
            <a:effectLst>
              <a:outerShdw dist="71842" dir="2700000" algn="ctr" rotWithShape="0">
                <a:srgbClr val="707070"/>
              </a:outerShdw>
            </a:effectLst>
          </p:spPr>
          <p:txBody>
            <a:bodyPr lIns="182880" tIns="137160"/>
            <a:lstStyle/>
            <a:p>
              <a:pPr marL="228600" indent="-228600" algn="l">
                <a:lnSpc>
                  <a:spcPct val="90000"/>
                </a:lnSpc>
                <a:spcBef>
                  <a:spcPct val="10000"/>
                </a:spcBef>
                <a:buFontTx/>
                <a:buChar char="•"/>
                <a:defRPr/>
              </a:pPr>
              <a:r>
                <a:rPr lang="en-US" sz="2200" dirty="0">
                  <a:latin typeface="Arial" charset="0"/>
                </a:rPr>
                <a:t>Builds a climate of acceptance for the brand</a:t>
              </a:r>
            </a:p>
            <a:p>
              <a:pPr marL="228600" indent="-228600" algn="l">
                <a:lnSpc>
                  <a:spcPct val="90000"/>
                </a:lnSpc>
                <a:spcBef>
                  <a:spcPct val="10000"/>
                </a:spcBef>
                <a:buFontTx/>
                <a:buChar char="•"/>
                <a:defRPr/>
              </a:pPr>
              <a:r>
                <a:rPr lang="en-US" sz="2200" dirty="0">
                  <a:latin typeface="Arial" charset="0"/>
                </a:rPr>
                <a:t>Makes brand’s claims more credible</a:t>
              </a:r>
            </a:p>
            <a:p>
              <a:pPr marL="228600" indent="-228600" algn="l">
                <a:lnSpc>
                  <a:spcPct val="90000"/>
                </a:lnSpc>
                <a:spcBef>
                  <a:spcPct val="10000"/>
                </a:spcBef>
                <a:buFontTx/>
                <a:buChar char="•"/>
                <a:defRPr/>
              </a:pPr>
              <a:r>
                <a:rPr lang="en-US" sz="2200" dirty="0">
                  <a:latin typeface="Arial" charset="0"/>
                </a:rPr>
                <a:t>Breaks through clutter</a:t>
              </a:r>
            </a:p>
            <a:p>
              <a:pPr marL="228600" indent="-228600" algn="l">
                <a:lnSpc>
                  <a:spcPct val="90000"/>
                </a:lnSpc>
                <a:spcBef>
                  <a:spcPct val="10000"/>
                </a:spcBef>
                <a:buFontTx/>
                <a:buChar char="•"/>
                <a:defRPr/>
              </a:pPr>
              <a:r>
                <a:rPr lang="en-US" sz="2200" dirty="0">
                  <a:latin typeface="Arial" charset="0"/>
                </a:rPr>
                <a:t>Reaches the hard-to-reach</a:t>
              </a:r>
            </a:p>
            <a:p>
              <a:pPr marL="228600" indent="-228600" algn="l">
                <a:lnSpc>
                  <a:spcPct val="90000"/>
                </a:lnSpc>
                <a:spcBef>
                  <a:spcPct val="10000"/>
                </a:spcBef>
                <a:buFontTx/>
                <a:buChar char="•"/>
                <a:defRPr/>
              </a:pPr>
              <a:r>
                <a:rPr lang="en-US" sz="2200" dirty="0">
                  <a:latin typeface="Arial" charset="0"/>
                </a:rPr>
                <a:t>Cost effective</a:t>
              </a:r>
            </a:p>
          </p:txBody>
        </p:sp>
      </p:grpSp>
      <p:sp>
        <p:nvSpPr>
          <p:cNvPr id="59402" name="AutoShape 10"/>
          <p:cNvSpPr>
            <a:spLocks noChangeArrowheads="1"/>
          </p:cNvSpPr>
          <p:nvPr/>
        </p:nvSpPr>
        <p:spPr bwMode="auto">
          <a:xfrm>
            <a:off x="-25400" y="203200"/>
            <a:ext cx="7874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28678" name="Rectangle 11"/>
          <p:cNvSpPr>
            <a:spLocks noGrp="1" noChangeArrowheads="1"/>
          </p:cNvSpPr>
          <p:nvPr>
            <p:ph type="title"/>
          </p:nvPr>
        </p:nvSpPr>
        <p:spPr>
          <a:xfrm>
            <a:off x="228600" y="239713"/>
            <a:ext cx="7315200" cy="635000"/>
          </a:xfrm>
        </p:spPr>
        <p:txBody>
          <a:bodyPr>
            <a:normAutofit fontScale="90000"/>
          </a:bodyPr>
          <a:lstStyle/>
          <a:p>
            <a:pPr eaLnBrk="1" hangingPunct="1"/>
            <a:r>
              <a:rPr lang="en-US" sz="2800" b="1" dirty="0" smtClean="0"/>
              <a:t>Strengths And Limitations Of Brand Publicity </a:t>
            </a:r>
          </a:p>
        </p:txBody>
      </p:sp>
      <p:grpSp>
        <p:nvGrpSpPr>
          <p:cNvPr id="4" name="Group 24"/>
          <p:cNvGrpSpPr>
            <a:grpSpLocks/>
          </p:cNvGrpSpPr>
          <p:nvPr/>
        </p:nvGrpSpPr>
        <p:grpSpPr bwMode="auto">
          <a:xfrm>
            <a:off x="4953000" y="1447800"/>
            <a:ext cx="3625850" cy="4800600"/>
            <a:chOff x="3120" y="912"/>
            <a:chExt cx="2284" cy="3024"/>
          </a:xfrm>
        </p:grpSpPr>
        <p:sp>
          <p:nvSpPr>
            <p:cNvPr id="28680" name="AutoShape 25"/>
            <p:cNvSpPr>
              <a:spLocks noChangeArrowheads="1"/>
            </p:cNvSpPr>
            <p:nvPr/>
          </p:nvSpPr>
          <p:spPr bwMode="auto">
            <a:xfrm rot="5400000">
              <a:off x="4007" y="1317"/>
              <a:ext cx="528" cy="486"/>
            </a:xfrm>
            <a:prstGeom prst="rightArrow">
              <a:avLst>
                <a:gd name="adj1" fmla="val 50000"/>
                <a:gd name="adj2" fmla="val 27160"/>
              </a:avLst>
            </a:prstGeom>
            <a:solidFill>
              <a:srgbClr val="CC3300"/>
            </a:solidFill>
            <a:ln w="38100">
              <a:solidFill>
                <a:srgbClr val="630C21"/>
              </a:solidFill>
              <a:miter lim="800000"/>
              <a:headEnd/>
              <a:tailEnd/>
            </a:ln>
          </p:spPr>
          <p:txBody>
            <a:bodyPr wrap="none" anchor="ctr"/>
            <a:lstStyle/>
            <a:p>
              <a:endParaRPr lang="en-US"/>
            </a:p>
          </p:txBody>
        </p:sp>
        <p:sp>
          <p:nvSpPr>
            <p:cNvPr id="59418" name="AutoShape 26"/>
            <p:cNvSpPr>
              <a:spLocks noChangeArrowheads="1"/>
            </p:cNvSpPr>
            <p:nvPr/>
          </p:nvSpPr>
          <p:spPr bwMode="auto">
            <a:xfrm>
              <a:off x="3120" y="912"/>
              <a:ext cx="2270" cy="576"/>
            </a:xfrm>
            <a:prstGeom prst="roundRect">
              <a:avLst>
                <a:gd name="adj" fmla="val 2881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gn="ctr">
                <a:spcBef>
                  <a:spcPct val="20000"/>
                </a:spcBef>
                <a:defRPr/>
              </a:pPr>
              <a:r>
                <a:rPr lang="en-US" sz="2600" b="1" dirty="0">
                  <a:latin typeface="Arial" charset="0"/>
                </a:rPr>
                <a:t>Limitations</a:t>
              </a:r>
            </a:p>
          </p:txBody>
        </p:sp>
        <p:sp>
          <p:nvSpPr>
            <p:cNvPr id="59419" name="AutoShape 27"/>
            <p:cNvSpPr>
              <a:spLocks noChangeArrowheads="1"/>
            </p:cNvSpPr>
            <p:nvPr/>
          </p:nvSpPr>
          <p:spPr bwMode="auto">
            <a:xfrm>
              <a:off x="3134" y="1872"/>
              <a:ext cx="2270" cy="2064"/>
            </a:xfrm>
            <a:prstGeom prst="roundRect">
              <a:avLst>
                <a:gd name="adj" fmla="val 11986"/>
              </a:avLst>
            </a:prstGeom>
            <a:solidFill>
              <a:srgbClr val="FFEFD6"/>
            </a:solidFill>
            <a:ln w="38100">
              <a:solidFill>
                <a:srgbClr val="FFB610"/>
              </a:solidFill>
              <a:round/>
              <a:headEnd/>
              <a:tailEnd/>
            </a:ln>
            <a:effectLst>
              <a:outerShdw dist="71842" dir="2700000" algn="ctr" rotWithShape="0">
                <a:srgbClr val="707070"/>
              </a:outerShdw>
            </a:effectLst>
          </p:spPr>
          <p:txBody>
            <a:bodyPr lIns="182880" tIns="137160"/>
            <a:lstStyle/>
            <a:p>
              <a:pPr marL="174625" indent="-174625" algn="l">
                <a:spcBef>
                  <a:spcPct val="20000"/>
                </a:spcBef>
                <a:buFontTx/>
                <a:buChar char="•"/>
                <a:defRPr/>
              </a:pPr>
              <a:r>
                <a:rPr lang="en-US" sz="2200" dirty="0">
                  <a:latin typeface="Arial" charset="0"/>
                </a:rPr>
                <a:t>Less control over message</a:t>
              </a:r>
            </a:p>
            <a:p>
              <a:pPr marL="174625" indent="-174625" algn="l">
                <a:spcBef>
                  <a:spcPct val="20000"/>
                </a:spcBef>
                <a:buFontTx/>
                <a:buChar char="•"/>
                <a:defRPr/>
              </a:pPr>
              <a:r>
                <a:rPr lang="en-US" sz="2200" dirty="0">
                  <a:latin typeface="Arial" charset="0"/>
                </a:rPr>
                <a:t>Limited frequency </a:t>
              </a:r>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par>
                          <p:cTn id="12" fill="hold">
                            <p:stCondLst>
                              <p:cond delay="500"/>
                            </p:stCondLst>
                            <p:childTnLst>
                              <p:par>
                                <p:cTn id="13" presetID="17" presetClass="entr" presetSubtype="10" fill="hold" grpId="0" nodeType="afterEffect">
                                  <p:stCondLst>
                                    <p:cond delay="0"/>
                                  </p:stCondLst>
                                  <p:childTnLst>
                                    <p:set>
                                      <p:cBhvr>
                                        <p:cTn id="14" dur="1" fill="hold">
                                          <p:stCondLst>
                                            <p:cond delay="0"/>
                                          </p:stCondLst>
                                        </p:cTn>
                                        <p:tgtEl>
                                          <p:spTgt spid="59408"/>
                                        </p:tgtEl>
                                        <p:attrNameLst>
                                          <p:attrName>style.visibility</p:attrName>
                                        </p:attrNameLst>
                                      </p:cBhvr>
                                      <p:to>
                                        <p:strVal val="visible"/>
                                      </p:to>
                                    </p:set>
                                    <p:anim calcmode="lin" valueType="num">
                                      <p:cBhvr>
                                        <p:cTn id="15" dur="500" fill="hold"/>
                                        <p:tgtEl>
                                          <p:spTgt spid="59408"/>
                                        </p:tgtEl>
                                        <p:attrNameLst>
                                          <p:attrName>ppt_w</p:attrName>
                                        </p:attrNameLst>
                                      </p:cBhvr>
                                      <p:tavLst>
                                        <p:tav tm="0">
                                          <p:val>
                                            <p:fltVal val="0"/>
                                          </p:val>
                                        </p:tav>
                                        <p:tav tm="100000">
                                          <p:val>
                                            <p:strVal val="#ppt_w"/>
                                          </p:val>
                                        </p:tav>
                                      </p:tavLst>
                                    </p:anim>
                                    <p:anim calcmode="lin" valueType="num">
                                      <p:cBhvr>
                                        <p:cTn id="16" dur="500" fill="hold"/>
                                        <p:tgtEl>
                                          <p:spTgt spid="59408"/>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8"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8" name="Oval 12"/>
          <p:cNvSpPr>
            <a:spLocks noChangeArrowheads="1"/>
          </p:cNvSpPr>
          <p:nvPr/>
        </p:nvSpPr>
        <p:spPr bwMode="auto">
          <a:xfrm>
            <a:off x="685800" y="26670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spcBef>
                <a:spcPct val="20000"/>
              </a:spcBef>
              <a:defRPr/>
            </a:pPr>
            <a:r>
              <a:rPr lang="en-US" sz="2800" b="1" dirty="0">
                <a:latin typeface="Arial" charset="0"/>
              </a:rPr>
              <a:t>Publicity</a:t>
            </a:r>
            <a:br>
              <a:rPr lang="en-US" sz="2800" b="1" dirty="0">
                <a:latin typeface="Arial" charset="0"/>
              </a:rPr>
            </a:br>
            <a:r>
              <a:rPr lang="en-US" sz="2800" b="1" dirty="0">
                <a:latin typeface="Arial" charset="0"/>
              </a:rPr>
              <a:t>Tools</a:t>
            </a:r>
          </a:p>
        </p:txBody>
      </p:sp>
      <p:grpSp>
        <p:nvGrpSpPr>
          <p:cNvPr id="2" name="Group 2"/>
          <p:cNvGrpSpPr>
            <a:grpSpLocks/>
          </p:cNvGrpSpPr>
          <p:nvPr/>
        </p:nvGrpSpPr>
        <p:grpSpPr bwMode="auto">
          <a:xfrm>
            <a:off x="2914650" y="1447800"/>
            <a:ext cx="5695950" cy="2324100"/>
            <a:chOff x="1836" y="912"/>
            <a:chExt cx="3588" cy="1464"/>
          </a:xfrm>
        </p:grpSpPr>
        <p:sp>
          <p:nvSpPr>
            <p:cNvPr id="60419" name="AutoShape 3"/>
            <p:cNvSpPr>
              <a:spLocks noChangeArrowheads="1"/>
            </p:cNvSpPr>
            <p:nvPr/>
          </p:nvSpPr>
          <p:spPr bwMode="auto">
            <a:xfrm>
              <a:off x="2304" y="912"/>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20000"/>
                </a:spcBef>
                <a:defRPr/>
              </a:pPr>
              <a:r>
                <a:rPr lang="en-US" sz="2800" dirty="0">
                  <a:latin typeface="Arial" charset="0"/>
                </a:rPr>
                <a:t>News Release </a:t>
              </a:r>
              <a:br>
                <a:rPr lang="en-US" sz="2800" dirty="0">
                  <a:latin typeface="Arial" charset="0"/>
                </a:rPr>
              </a:br>
              <a:r>
                <a:rPr lang="en-US" sz="2800" dirty="0">
                  <a:latin typeface="Arial" charset="0"/>
                </a:rPr>
                <a:t>(Press Release)</a:t>
              </a:r>
            </a:p>
          </p:txBody>
        </p:sp>
        <p:cxnSp>
          <p:nvCxnSpPr>
            <p:cNvPr id="29711" name="AutoShape 4"/>
            <p:cNvCxnSpPr>
              <a:cxnSpLocks noChangeShapeType="1"/>
              <a:stCxn id="60428" idx="6"/>
              <a:endCxn id="60419" idx="1"/>
            </p:cNvCxnSpPr>
            <p:nvPr/>
          </p:nvCxnSpPr>
          <p:spPr bwMode="auto">
            <a:xfrm flipV="1">
              <a:off x="1836" y="1272"/>
              <a:ext cx="456" cy="1104"/>
            </a:xfrm>
            <a:prstGeom prst="straightConnector1">
              <a:avLst/>
            </a:prstGeom>
            <a:noFill/>
            <a:ln w="28575">
              <a:solidFill>
                <a:schemeClr val="tx1"/>
              </a:solidFill>
              <a:round/>
              <a:headEnd/>
              <a:tailEnd/>
            </a:ln>
          </p:spPr>
        </p:cxnSp>
      </p:grpSp>
      <p:grpSp>
        <p:nvGrpSpPr>
          <p:cNvPr id="3" name="Group 5"/>
          <p:cNvGrpSpPr>
            <a:grpSpLocks/>
          </p:cNvGrpSpPr>
          <p:nvPr/>
        </p:nvGrpSpPr>
        <p:grpSpPr bwMode="auto">
          <a:xfrm>
            <a:off x="2914650" y="3200400"/>
            <a:ext cx="5695950" cy="1143000"/>
            <a:chOff x="1836" y="2016"/>
            <a:chExt cx="3588" cy="720"/>
          </a:xfrm>
        </p:grpSpPr>
        <p:sp>
          <p:nvSpPr>
            <p:cNvPr id="60422" name="AutoShape 6"/>
            <p:cNvSpPr>
              <a:spLocks noChangeArrowheads="1"/>
            </p:cNvSpPr>
            <p:nvPr/>
          </p:nvSpPr>
          <p:spPr bwMode="auto">
            <a:xfrm>
              <a:off x="2304" y="2016"/>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spcBef>
                  <a:spcPct val="50000"/>
                </a:spcBef>
                <a:defRPr/>
              </a:pPr>
              <a:r>
                <a:rPr lang="en-US" sz="2800" dirty="0">
                  <a:latin typeface="Arial" charset="0"/>
                </a:rPr>
                <a:t>Pitch Letter</a:t>
              </a:r>
            </a:p>
          </p:txBody>
        </p:sp>
        <p:cxnSp>
          <p:nvCxnSpPr>
            <p:cNvPr id="29709" name="AutoShape 7"/>
            <p:cNvCxnSpPr>
              <a:cxnSpLocks noChangeShapeType="1"/>
              <a:stCxn id="60428" idx="6"/>
              <a:endCxn id="60422" idx="1"/>
            </p:cNvCxnSpPr>
            <p:nvPr/>
          </p:nvCxnSpPr>
          <p:spPr bwMode="auto">
            <a:xfrm>
              <a:off x="1836" y="2376"/>
              <a:ext cx="456" cy="0"/>
            </a:xfrm>
            <a:prstGeom prst="straightConnector1">
              <a:avLst/>
            </a:prstGeom>
            <a:noFill/>
            <a:ln w="28575">
              <a:solidFill>
                <a:schemeClr val="tx1"/>
              </a:solidFill>
              <a:round/>
              <a:headEnd/>
              <a:tailEnd/>
            </a:ln>
          </p:spPr>
        </p:cxnSp>
      </p:grpSp>
      <p:sp>
        <p:nvSpPr>
          <p:cNvPr id="60424" name="AutoShape 8"/>
          <p:cNvSpPr>
            <a:spLocks noChangeArrowheads="1"/>
          </p:cNvSpPr>
          <p:nvPr/>
        </p:nvSpPr>
        <p:spPr bwMode="auto">
          <a:xfrm>
            <a:off x="3657600" y="3200400"/>
            <a:ext cx="4953000" cy="11430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spcBef>
                <a:spcPct val="50000"/>
              </a:spcBef>
              <a:defRPr/>
            </a:pPr>
            <a:r>
              <a:rPr lang="en-US" sz="2800" dirty="0">
                <a:latin typeface="Arial" charset="0"/>
              </a:rPr>
              <a:t>Pitch Letter</a:t>
            </a:r>
          </a:p>
        </p:txBody>
      </p:sp>
      <p:sp>
        <p:nvSpPr>
          <p:cNvPr id="60425" name="AutoShape 9"/>
          <p:cNvSpPr>
            <a:spLocks noChangeArrowheads="1"/>
          </p:cNvSpPr>
          <p:nvPr/>
        </p:nvSpPr>
        <p:spPr bwMode="auto">
          <a:xfrm>
            <a:off x="3657600" y="1447800"/>
            <a:ext cx="4953000" cy="11430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spcBef>
                <a:spcPct val="20000"/>
              </a:spcBef>
              <a:defRPr/>
            </a:pPr>
            <a:r>
              <a:rPr lang="en-US" sz="2800" dirty="0">
                <a:latin typeface="Arial" charset="0"/>
              </a:rPr>
              <a:t>News Release </a:t>
            </a:r>
            <a:br>
              <a:rPr lang="en-US" sz="2800" dirty="0">
                <a:latin typeface="Arial" charset="0"/>
              </a:rPr>
            </a:br>
            <a:r>
              <a:rPr lang="en-US" sz="2800" dirty="0">
                <a:latin typeface="Arial" charset="0"/>
              </a:rPr>
              <a:t>(Press Release)</a:t>
            </a:r>
          </a:p>
        </p:txBody>
      </p:sp>
      <p:sp>
        <p:nvSpPr>
          <p:cNvPr id="60426" name="AutoShape 10"/>
          <p:cNvSpPr>
            <a:spLocks noChangeArrowheads="1"/>
          </p:cNvSpPr>
          <p:nvPr/>
        </p:nvSpPr>
        <p:spPr bwMode="auto">
          <a:xfrm>
            <a:off x="-25400" y="203200"/>
            <a:ext cx="6731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29704" name="Rectangle 11"/>
          <p:cNvSpPr>
            <a:spLocks noGrp="1" noChangeArrowheads="1"/>
          </p:cNvSpPr>
          <p:nvPr>
            <p:ph type="title"/>
          </p:nvPr>
        </p:nvSpPr>
        <p:spPr>
          <a:xfrm>
            <a:off x="228600" y="239713"/>
            <a:ext cx="6172200" cy="635000"/>
          </a:xfrm>
        </p:spPr>
        <p:txBody>
          <a:bodyPr/>
          <a:lstStyle/>
          <a:p>
            <a:pPr eaLnBrk="1" hangingPunct="1"/>
            <a:r>
              <a:rPr lang="en-US" sz="3200" dirty="0" smtClean="0"/>
              <a:t>What Are Brand Publicity Tools?</a:t>
            </a:r>
          </a:p>
        </p:txBody>
      </p:sp>
      <p:grpSp>
        <p:nvGrpSpPr>
          <p:cNvPr id="4" name="Group 13"/>
          <p:cNvGrpSpPr>
            <a:grpSpLocks/>
          </p:cNvGrpSpPr>
          <p:nvPr/>
        </p:nvGrpSpPr>
        <p:grpSpPr bwMode="auto">
          <a:xfrm>
            <a:off x="2914650" y="3771900"/>
            <a:ext cx="5695950" cy="2324100"/>
            <a:chOff x="1836" y="2376"/>
            <a:chExt cx="3588" cy="1464"/>
          </a:xfrm>
        </p:grpSpPr>
        <p:sp>
          <p:nvSpPr>
            <p:cNvPr id="60430" name="AutoShape 14"/>
            <p:cNvSpPr>
              <a:spLocks noChangeArrowheads="1"/>
            </p:cNvSpPr>
            <p:nvPr/>
          </p:nvSpPr>
          <p:spPr bwMode="auto">
            <a:xfrm>
              <a:off x="2304" y="3120"/>
              <a:ext cx="3120" cy="720"/>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spcBef>
                  <a:spcPct val="20000"/>
                </a:spcBef>
                <a:defRPr/>
              </a:pPr>
              <a:r>
                <a:rPr lang="en-US" sz="2800" dirty="0">
                  <a:latin typeface="Arial" charset="0"/>
                </a:rPr>
                <a:t>News Kit (Press Kit)</a:t>
              </a:r>
            </a:p>
          </p:txBody>
        </p:sp>
        <p:cxnSp>
          <p:nvCxnSpPr>
            <p:cNvPr id="29707" name="AutoShape 15"/>
            <p:cNvCxnSpPr>
              <a:cxnSpLocks noChangeShapeType="1"/>
              <a:stCxn id="60428" idx="6"/>
              <a:endCxn id="60430" idx="1"/>
            </p:cNvCxnSpPr>
            <p:nvPr/>
          </p:nvCxnSpPr>
          <p:spPr bwMode="auto">
            <a:xfrm>
              <a:off x="1836" y="2376"/>
              <a:ext cx="456" cy="1104"/>
            </a:xfrm>
            <a:prstGeom prst="straightConnector1">
              <a:avLst/>
            </a:prstGeom>
            <a:noFill/>
            <a:ln w="28575">
              <a:solidFill>
                <a:schemeClr val="tx1"/>
              </a:solidFill>
              <a:round/>
              <a:headEnd/>
              <a:tailEnd/>
            </a:ln>
          </p:spPr>
        </p:cxn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60425"/>
                                        </p:tgtEl>
                                        <p:attrNameLst>
                                          <p:attrName>style.visibility</p:attrName>
                                        </p:attrNameLst>
                                      </p:cBhvr>
                                      <p:to>
                                        <p:strVal val="visible"/>
                                      </p:to>
                                    </p:se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60424"/>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4" grpId="0" animBg="1" autoUpdateAnimBg="0"/>
      <p:bldP spid="60425"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1527175" cy="6858000"/>
          </a:xfrm>
          <a:prstGeom prst="rect">
            <a:avLst/>
          </a:prstGeom>
          <a:solidFill>
            <a:srgbClr val="001C52"/>
          </a:solidFill>
          <a:ln w="38100">
            <a:noFill/>
            <a:miter lim="800000"/>
            <a:headEnd/>
            <a:tailEnd/>
          </a:ln>
        </p:spPr>
        <p:txBody>
          <a:bodyPr wrap="none" anchor="ctr"/>
          <a:lstStyle/>
          <a:p>
            <a:endParaRPr lang="en-US"/>
          </a:p>
        </p:txBody>
      </p:sp>
      <p:sp>
        <p:nvSpPr>
          <p:cNvPr id="10243" name="AutoShape 3"/>
          <p:cNvSpPr>
            <a:spLocks noChangeArrowheads="1"/>
          </p:cNvSpPr>
          <p:nvPr/>
        </p:nvSpPr>
        <p:spPr bwMode="auto">
          <a:xfrm>
            <a:off x="0" y="227013"/>
            <a:ext cx="8839200" cy="685800"/>
          </a:xfrm>
          <a:prstGeom prst="roundRect">
            <a:avLst>
              <a:gd name="adj" fmla="val 30625"/>
            </a:avLst>
          </a:prstGeom>
          <a:solidFill>
            <a:schemeClr val="bg1"/>
          </a:solidFill>
          <a:ln w="38100">
            <a:solidFill>
              <a:srgbClr val="84A2D6"/>
            </a:solidFill>
            <a:round/>
            <a:headEnd/>
            <a:tailEnd/>
          </a:ln>
          <a:effectLst>
            <a:outerShdw dist="71842" dir="2700000" algn="ctr" rotWithShape="0">
              <a:srgbClr val="3E499A"/>
            </a:outerShdw>
          </a:effectLst>
        </p:spPr>
        <p:txBody>
          <a:bodyPr wrap="none" anchor="ctr"/>
          <a:lstStyle/>
          <a:p>
            <a:pPr>
              <a:defRPr/>
            </a:pPr>
            <a:endParaRPr lang="en-US" dirty="0"/>
          </a:p>
        </p:txBody>
      </p:sp>
      <p:sp>
        <p:nvSpPr>
          <p:cNvPr id="30724" name="Rectangle 4"/>
          <p:cNvSpPr>
            <a:spLocks noGrp="1" noChangeArrowheads="1"/>
          </p:cNvSpPr>
          <p:nvPr>
            <p:ph type="title"/>
          </p:nvPr>
        </p:nvSpPr>
        <p:spPr>
          <a:xfrm>
            <a:off x="227013" y="241300"/>
            <a:ext cx="8535987" cy="635000"/>
          </a:xfrm>
        </p:spPr>
        <p:txBody>
          <a:bodyPr>
            <a:normAutofit fontScale="90000"/>
          </a:bodyPr>
          <a:lstStyle/>
          <a:p>
            <a:pPr eaLnBrk="1" hangingPunct="1"/>
            <a:r>
              <a:rPr lang="en-US" sz="2800" b="1" dirty="0" smtClean="0"/>
              <a:t>A New Release Developed By PeopleSoft’s Agency </a:t>
            </a:r>
          </a:p>
        </p:txBody>
      </p:sp>
      <p:pic>
        <p:nvPicPr>
          <p:cNvPr id="10255" name="Picture 15" descr="dun37744_p1709"/>
          <p:cNvPicPr>
            <a:picLocks noChangeAspect="1" noChangeArrowheads="1"/>
          </p:cNvPicPr>
          <p:nvPr/>
        </p:nvPicPr>
        <p:blipFill>
          <a:blip r:embed="rId2" cstate="print"/>
          <a:srcRect/>
          <a:stretch>
            <a:fillRect/>
          </a:stretch>
        </p:blipFill>
        <p:spPr bwMode="auto">
          <a:xfrm>
            <a:off x="3754438" y="1536700"/>
            <a:ext cx="3408362" cy="4686300"/>
          </a:xfrm>
          <a:prstGeom prst="rect">
            <a:avLst/>
          </a:prstGeom>
          <a:noFill/>
          <a:effectLst>
            <a:outerShdw dist="107763" dir="2700000" algn="ctr" rotWithShape="0">
              <a:srgbClr val="808080"/>
            </a:outerShdw>
          </a:effectLst>
        </p:spPr>
      </p:pic>
      <p:sp>
        <p:nvSpPr>
          <p:cNvPr id="10256" name="Rectangle 16">
            <a:hlinkClick r:id="rId3" action="ppaction://program"/>
          </p:cNvPr>
          <p:cNvSpPr>
            <a:spLocks noChangeArrowheads="1"/>
          </p:cNvSpPr>
          <p:nvPr/>
        </p:nvSpPr>
        <p:spPr bwMode="auto">
          <a:xfrm>
            <a:off x="6858000" y="5791200"/>
            <a:ext cx="533400" cy="533400"/>
          </a:xfrm>
          <a:prstGeom prst="rect">
            <a:avLst/>
          </a:prstGeom>
          <a:solidFill>
            <a:srgbClr val="990000"/>
          </a:solidFill>
          <a:ln w="38100">
            <a:solidFill>
              <a:schemeClr val="tx1"/>
            </a:solidFill>
            <a:miter lim="800000"/>
            <a:headEnd/>
            <a:tailEnd/>
          </a:ln>
          <a:effectLst>
            <a:outerShdw dist="35921" dir="2700000" algn="ctr" rotWithShape="0">
              <a:schemeClr val="tx1"/>
            </a:outerShdw>
          </a:effectLst>
        </p:spPr>
        <p:txBody>
          <a:bodyPr wrap="none" tIns="27432" anchor="ctr"/>
          <a:lstStyle/>
          <a:p>
            <a:pPr eaLnBrk="0" hangingPunct="0">
              <a:defRPr/>
            </a:pPr>
            <a:r>
              <a:rPr lang="en-US" sz="4400" b="1" dirty="0">
                <a:solidFill>
                  <a:srgbClr val="F8F8F8"/>
                </a:solidFill>
                <a:latin typeface="Arial" charset="0"/>
              </a:rPr>
              <a:t>+</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256"/>
                                        </p:tgtEl>
                                        <p:attrNameLst>
                                          <p:attrName>style.visibility</p:attrName>
                                        </p:attrNameLst>
                                      </p:cBhvr>
                                      <p:to>
                                        <p:strVal val="visible"/>
                                      </p:to>
                                    </p:set>
                                    <p:animEffect transition="in" filter="dissolve">
                                      <p:cBhvr>
                                        <p:cTn id="7" dur="500"/>
                                        <p:tgtEl>
                                          <p:spTgt spid="10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6"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0" y="0"/>
            <a:ext cx="1527175" cy="6858000"/>
          </a:xfrm>
          <a:prstGeom prst="rect">
            <a:avLst/>
          </a:prstGeom>
          <a:solidFill>
            <a:srgbClr val="001C52"/>
          </a:solidFill>
          <a:ln w="38100">
            <a:noFill/>
            <a:miter lim="800000"/>
            <a:headEnd/>
            <a:tailEnd/>
          </a:ln>
        </p:spPr>
        <p:txBody>
          <a:bodyPr wrap="none" anchor="ctr"/>
          <a:lstStyle/>
          <a:p>
            <a:endParaRPr lang="en-US"/>
          </a:p>
        </p:txBody>
      </p:sp>
      <p:sp>
        <p:nvSpPr>
          <p:cNvPr id="61443" name="AutoShape 3"/>
          <p:cNvSpPr>
            <a:spLocks noChangeArrowheads="1"/>
          </p:cNvSpPr>
          <p:nvPr/>
        </p:nvSpPr>
        <p:spPr bwMode="auto">
          <a:xfrm>
            <a:off x="-25400" y="227013"/>
            <a:ext cx="7035800" cy="685800"/>
          </a:xfrm>
          <a:prstGeom prst="roundRect">
            <a:avLst>
              <a:gd name="adj" fmla="val 30625"/>
            </a:avLst>
          </a:prstGeom>
          <a:solidFill>
            <a:schemeClr val="bg1"/>
          </a:solidFill>
          <a:ln w="38100">
            <a:solidFill>
              <a:srgbClr val="84A2D6"/>
            </a:solidFill>
            <a:round/>
            <a:headEnd/>
            <a:tailEnd/>
          </a:ln>
          <a:effectLst>
            <a:outerShdw dist="71842" dir="2700000" algn="ctr" rotWithShape="0">
              <a:srgbClr val="3E499A"/>
            </a:outerShdw>
          </a:effectLst>
        </p:spPr>
        <p:txBody>
          <a:bodyPr wrap="none" anchor="ctr"/>
          <a:lstStyle/>
          <a:p>
            <a:pPr>
              <a:defRPr/>
            </a:pPr>
            <a:endParaRPr lang="en-US" dirty="0"/>
          </a:p>
        </p:txBody>
      </p:sp>
      <p:sp>
        <p:nvSpPr>
          <p:cNvPr id="31748" name="Rectangle 4"/>
          <p:cNvSpPr>
            <a:spLocks noGrp="1" noChangeArrowheads="1"/>
          </p:cNvSpPr>
          <p:nvPr>
            <p:ph type="title"/>
          </p:nvPr>
        </p:nvSpPr>
        <p:spPr>
          <a:xfrm>
            <a:off x="227013" y="241300"/>
            <a:ext cx="6402387" cy="635000"/>
          </a:xfrm>
        </p:spPr>
        <p:txBody>
          <a:bodyPr>
            <a:normAutofit fontScale="90000"/>
          </a:bodyPr>
          <a:lstStyle/>
          <a:p>
            <a:pPr eaLnBrk="1" hangingPunct="1"/>
            <a:r>
              <a:rPr lang="en-US" sz="2800" b="1" dirty="0" smtClean="0"/>
              <a:t>A Pitch Letter From A Clothing Maker  </a:t>
            </a:r>
          </a:p>
        </p:txBody>
      </p:sp>
      <p:pic>
        <p:nvPicPr>
          <p:cNvPr id="31749" name="Picture 10" descr="dun37744_1710a"/>
          <p:cNvPicPr>
            <a:picLocks noChangeAspect="1" noChangeArrowheads="1"/>
          </p:cNvPicPr>
          <p:nvPr/>
        </p:nvPicPr>
        <p:blipFill>
          <a:blip r:embed="rId2" cstate="print"/>
          <a:srcRect/>
          <a:stretch>
            <a:fillRect/>
          </a:stretch>
        </p:blipFill>
        <p:spPr bwMode="auto">
          <a:xfrm>
            <a:off x="2438400" y="1255713"/>
            <a:ext cx="5638800" cy="5221287"/>
          </a:xfrm>
          <a:prstGeom prst="rect">
            <a:avLst/>
          </a:prstGeom>
          <a:noFill/>
          <a:ln w="9525">
            <a:noFill/>
            <a:miter lim="800000"/>
            <a:headEnd/>
            <a:tailEnd/>
          </a:ln>
        </p:spPr>
      </p:pic>
      <p:sp>
        <p:nvSpPr>
          <p:cNvPr id="61451" name="Rectangle 11">
            <a:hlinkClick r:id="rId3" action="ppaction://program"/>
          </p:cNvPr>
          <p:cNvSpPr>
            <a:spLocks noChangeArrowheads="1"/>
          </p:cNvSpPr>
          <p:nvPr/>
        </p:nvSpPr>
        <p:spPr bwMode="auto">
          <a:xfrm>
            <a:off x="7315200" y="5715000"/>
            <a:ext cx="533400" cy="533400"/>
          </a:xfrm>
          <a:prstGeom prst="rect">
            <a:avLst/>
          </a:prstGeom>
          <a:solidFill>
            <a:srgbClr val="990000"/>
          </a:solidFill>
          <a:ln w="38100">
            <a:solidFill>
              <a:schemeClr val="tx1"/>
            </a:solidFill>
            <a:miter lim="800000"/>
            <a:headEnd/>
            <a:tailEnd/>
          </a:ln>
          <a:effectLst>
            <a:outerShdw dist="35921" dir="2700000" algn="ctr" rotWithShape="0">
              <a:schemeClr val="tx1"/>
            </a:outerShdw>
          </a:effectLst>
        </p:spPr>
        <p:txBody>
          <a:bodyPr wrap="none" tIns="27432" anchor="ctr"/>
          <a:lstStyle/>
          <a:p>
            <a:pPr eaLnBrk="0" hangingPunct="0">
              <a:defRPr/>
            </a:pPr>
            <a:r>
              <a:rPr lang="en-US" sz="4400" b="1" dirty="0">
                <a:solidFill>
                  <a:srgbClr val="F8F8F8"/>
                </a:solidFill>
                <a:latin typeface="Arial" charset="0"/>
              </a:rPr>
              <a:t>+</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1451"/>
                                        </p:tgtEl>
                                        <p:attrNameLst>
                                          <p:attrName>style.visibility</p:attrName>
                                        </p:attrNameLst>
                                      </p:cBhvr>
                                      <p:to>
                                        <p:strVal val="visible"/>
                                      </p:to>
                                    </p:set>
                                    <p:animEffect transition="in" filter="dissolve">
                                      <p:cBhvr>
                                        <p:cTn id="7" dur="500"/>
                                        <p:tgtEl>
                                          <p:spTgt spid="61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1"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0"/>
            <a:ext cx="1527175" cy="6858000"/>
          </a:xfrm>
          <a:prstGeom prst="rect">
            <a:avLst/>
          </a:prstGeom>
          <a:solidFill>
            <a:srgbClr val="001C52"/>
          </a:solidFill>
          <a:ln w="38100">
            <a:noFill/>
            <a:miter lim="800000"/>
            <a:headEnd/>
            <a:tailEnd/>
          </a:ln>
        </p:spPr>
        <p:txBody>
          <a:bodyPr wrap="none" anchor="ctr"/>
          <a:lstStyle/>
          <a:p>
            <a:endParaRPr lang="en-US"/>
          </a:p>
        </p:txBody>
      </p:sp>
      <p:sp>
        <p:nvSpPr>
          <p:cNvPr id="62467" name="AutoShape 3"/>
          <p:cNvSpPr>
            <a:spLocks noChangeArrowheads="1"/>
          </p:cNvSpPr>
          <p:nvPr/>
        </p:nvSpPr>
        <p:spPr bwMode="auto">
          <a:xfrm>
            <a:off x="-25400" y="227013"/>
            <a:ext cx="8864600" cy="685800"/>
          </a:xfrm>
          <a:prstGeom prst="roundRect">
            <a:avLst>
              <a:gd name="adj" fmla="val 30625"/>
            </a:avLst>
          </a:prstGeom>
          <a:solidFill>
            <a:schemeClr val="bg1"/>
          </a:solidFill>
          <a:ln w="38100">
            <a:solidFill>
              <a:srgbClr val="84A2D6"/>
            </a:solidFill>
            <a:round/>
            <a:headEnd/>
            <a:tailEnd/>
          </a:ln>
          <a:effectLst>
            <a:outerShdw dist="71842" dir="2700000" algn="ctr" rotWithShape="0">
              <a:srgbClr val="3E499A"/>
            </a:outerShdw>
          </a:effectLst>
        </p:spPr>
        <p:txBody>
          <a:bodyPr wrap="none" anchor="ctr"/>
          <a:lstStyle/>
          <a:p>
            <a:pPr>
              <a:defRPr/>
            </a:pPr>
            <a:endParaRPr lang="en-US" dirty="0"/>
          </a:p>
        </p:txBody>
      </p:sp>
      <p:sp>
        <p:nvSpPr>
          <p:cNvPr id="32772" name="Rectangle 4"/>
          <p:cNvSpPr>
            <a:spLocks noGrp="1" noChangeArrowheads="1"/>
          </p:cNvSpPr>
          <p:nvPr>
            <p:ph type="title"/>
          </p:nvPr>
        </p:nvSpPr>
        <p:spPr>
          <a:xfrm>
            <a:off x="227013" y="241300"/>
            <a:ext cx="8231187" cy="635000"/>
          </a:xfrm>
        </p:spPr>
        <p:txBody>
          <a:bodyPr>
            <a:normAutofit fontScale="90000"/>
          </a:bodyPr>
          <a:lstStyle/>
          <a:p>
            <a:pPr eaLnBrk="1" hangingPunct="1"/>
            <a:r>
              <a:rPr lang="en-US" sz="3200" b="1" dirty="0" smtClean="0"/>
              <a:t>A News Story Written About The New Jacket </a:t>
            </a:r>
          </a:p>
        </p:txBody>
      </p:sp>
      <p:pic>
        <p:nvPicPr>
          <p:cNvPr id="62474" name="Picture 10" descr="dun37744_p1711"/>
          <p:cNvPicPr>
            <a:picLocks noChangeAspect="1" noChangeArrowheads="1"/>
          </p:cNvPicPr>
          <p:nvPr/>
        </p:nvPicPr>
        <p:blipFill>
          <a:blip r:embed="rId2" cstate="print"/>
          <a:srcRect/>
          <a:stretch>
            <a:fillRect/>
          </a:stretch>
        </p:blipFill>
        <p:spPr bwMode="auto">
          <a:xfrm>
            <a:off x="3886200" y="1447800"/>
            <a:ext cx="2962275" cy="4876800"/>
          </a:xfrm>
          <a:prstGeom prst="rect">
            <a:avLst/>
          </a:prstGeom>
          <a:noFill/>
          <a:effectLst>
            <a:outerShdw dist="107763" dir="2700000" algn="ctr" rotWithShape="0">
              <a:srgbClr val="808080"/>
            </a:outerShdw>
          </a:effectLst>
        </p:spPr>
      </p:pic>
      <p:sp>
        <p:nvSpPr>
          <p:cNvPr id="62476" name="Rectangle 12">
            <a:hlinkClick r:id="rId3" action="ppaction://program"/>
          </p:cNvPr>
          <p:cNvSpPr>
            <a:spLocks noChangeArrowheads="1"/>
          </p:cNvSpPr>
          <p:nvPr/>
        </p:nvSpPr>
        <p:spPr bwMode="auto">
          <a:xfrm>
            <a:off x="6858000" y="5791200"/>
            <a:ext cx="533400" cy="533400"/>
          </a:xfrm>
          <a:prstGeom prst="rect">
            <a:avLst/>
          </a:prstGeom>
          <a:solidFill>
            <a:srgbClr val="990000"/>
          </a:solidFill>
          <a:ln w="38100">
            <a:solidFill>
              <a:schemeClr val="tx1"/>
            </a:solidFill>
            <a:miter lim="800000"/>
            <a:headEnd/>
            <a:tailEnd/>
          </a:ln>
          <a:effectLst>
            <a:outerShdw dist="35921" dir="2700000" algn="ctr" rotWithShape="0">
              <a:schemeClr val="tx1"/>
            </a:outerShdw>
          </a:effectLst>
        </p:spPr>
        <p:txBody>
          <a:bodyPr wrap="none" tIns="27432" anchor="ctr"/>
          <a:lstStyle/>
          <a:p>
            <a:pPr eaLnBrk="0" hangingPunct="0">
              <a:defRPr/>
            </a:pPr>
            <a:r>
              <a:rPr lang="en-US" sz="4400" b="1" dirty="0">
                <a:solidFill>
                  <a:srgbClr val="F8F8F8"/>
                </a:solidFill>
                <a:latin typeface="Arial" charset="0"/>
              </a:rPr>
              <a:t>+</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2476"/>
                                        </p:tgtEl>
                                        <p:attrNameLst>
                                          <p:attrName>style.visibility</p:attrName>
                                        </p:attrNameLst>
                                      </p:cBhvr>
                                      <p:to>
                                        <p:strVal val="visible"/>
                                      </p:to>
                                    </p:set>
                                    <p:animEffect transition="in" filter="dissolve">
                                      <p:cBhvr>
                                        <p:cTn id="7" dur="500"/>
                                        <p:tgtEl>
                                          <p:spTgt spid="624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8" name="AutoShape 10"/>
          <p:cNvSpPr>
            <a:spLocks noChangeArrowheads="1"/>
          </p:cNvSpPr>
          <p:nvPr/>
        </p:nvSpPr>
        <p:spPr bwMode="auto">
          <a:xfrm>
            <a:off x="-25400" y="203200"/>
            <a:ext cx="7416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34819" name="Rectangle 11"/>
          <p:cNvSpPr>
            <a:spLocks noGrp="1" noChangeArrowheads="1"/>
          </p:cNvSpPr>
          <p:nvPr>
            <p:ph type="title"/>
          </p:nvPr>
        </p:nvSpPr>
        <p:spPr>
          <a:xfrm>
            <a:off x="228600" y="239713"/>
            <a:ext cx="6858000" cy="635000"/>
          </a:xfrm>
        </p:spPr>
        <p:txBody>
          <a:bodyPr/>
          <a:lstStyle/>
          <a:p>
            <a:pPr eaLnBrk="1" hangingPunct="1"/>
            <a:r>
              <a:rPr lang="en-US" sz="3200" dirty="0" smtClean="0"/>
              <a:t>What Is Corporate Communication?</a:t>
            </a:r>
          </a:p>
        </p:txBody>
      </p:sp>
      <p:pic>
        <p:nvPicPr>
          <p:cNvPr id="34820" name="Picture 40" descr="dictionary"/>
          <p:cNvPicPr>
            <a:picLocks noChangeAspect="1" noChangeArrowheads="1"/>
          </p:cNvPicPr>
          <p:nvPr/>
        </p:nvPicPr>
        <p:blipFill>
          <a:blip r:embed="rId2" cstate="print"/>
          <a:srcRect/>
          <a:stretch>
            <a:fillRect/>
          </a:stretch>
        </p:blipFill>
        <p:spPr bwMode="auto">
          <a:xfrm>
            <a:off x="685800" y="1289050"/>
            <a:ext cx="7762875" cy="5340350"/>
          </a:xfrm>
          <a:prstGeom prst="rect">
            <a:avLst/>
          </a:prstGeom>
          <a:noFill/>
          <a:ln w="9525">
            <a:noFill/>
            <a:miter lim="800000"/>
            <a:headEnd/>
            <a:tailEnd/>
          </a:ln>
        </p:spPr>
      </p:pic>
      <p:pic>
        <p:nvPicPr>
          <p:cNvPr id="34821" name="Picture 41" descr="definition"/>
          <p:cNvPicPr>
            <a:picLocks noChangeAspect="1" noChangeArrowheads="1"/>
          </p:cNvPicPr>
          <p:nvPr/>
        </p:nvPicPr>
        <p:blipFill>
          <a:blip r:embed="rId3" cstate="print"/>
          <a:srcRect/>
          <a:stretch>
            <a:fillRect/>
          </a:stretch>
        </p:blipFill>
        <p:spPr bwMode="auto">
          <a:xfrm>
            <a:off x="7346950" y="1143000"/>
            <a:ext cx="1187450" cy="1219200"/>
          </a:xfrm>
          <a:prstGeom prst="rect">
            <a:avLst/>
          </a:prstGeom>
          <a:noFill/>
          <a:ln w="9525">
            <a:noFill/>
            <a:miter lim="800000"/>
            <a:headEnd/>
            <a:tailEnd/>
          </a:ln>
        </p:spPr>
      </p:pic>
      <p:sp>
        <p:nvSpPr>
          <p:cNvPr id="34822" name="Rectangle 42"/>
          <p:cNvSpPr>
            <a:spLocks noChangeArrowheads="1"/>
          </p:cNvSpPr>
          <p:nvPr/>
        </p:nvSpPr>
        <p:spPr bwMode="auto">
          <a:xfrm>
            <a:off x="1219200" y="1752600"/>
            <a:ext cx="6705600" cy="3197225"/>
          </a:xfrm>
          <a:prstGeom prst="rect">
            <a:avLst/>
          </a:prstGeom>
          <a:noFill/>
          <a:ln w="38100">
            <a:noFill/>
            <a:miter lim="800000"/>
            <a:headEnd/>
            <a:tailEnd/>
          </a:ln>
        </p:spPr>
        <p:txBody>
          <a:bodyPr>
            <a:spAutoFit/>
          </a:bodyPr>
          <a:lstStyle/>
          <a:p>
            <a:pPr algn="l">
              <a:spcBef>
                <a:spcPct val="20000"/>
              </a:spcBef>
            </a:pPr>
            <a:r>
              <a:rPr lang="en-US" sz="3400" b="1"/>
              <a:t>Corporate communication:</a:t>
            </a:r>
            <a:r>
              <a:rPr lang="en-US" sz="3400"/>
              <a:t> </a:t>
            </a:r>
            <a:br>
              <a:rPr lang="en-US" sz="3400"/>
            </a:br>
            <a:r>
              <a:rPr lang="en-US" sz="3400" i="1"/>
              <a:t>High level public relations carried out by</a:t>
            </a:r>
            <a:r>
              <a:rPr lang="en-US" sz="3400"/>
              <a:t> </a:t>
            </a:r>
            <a:r>
              <a:rPr lang="en-US" sz="3400" i="1"/>
              <a:t>executives who work at a senior level in a company and advise top management on how the organization presents itself</a:t>
            </a:r>
          </a:p>
        </p:txBody>
      </p:sp>
      <p:sp>
        <p:nvSpPr>
          <p:cNvPr id="63531" name="Text Box 43"/>
          <p:cNvSpPr txBox="1">
            <a:spLocks noChangeArrowheads="1"/>
          </p:cNvSpPr>
          <p:nvPr/>
        </p:nvSpPr>
        <p:spPr bwMode="auto">
          <a:xfrm>
            <a:off x="1601788" y="5105400"/>
            <a:ext cx="5940425" cy="946150"/>
          </a:xfrm>
          <a:prstGeom prst="rect">
            <a:avLst/>
          </a:prstGeom>
          <a:noFill/>
          <a:ln w="28575">
            <a:noFill/>
            <a:miter lim="800000"/>
            <a:headEnd/>
            <a:tailEnd/>
          </a:ln>
          <a:effectLst/>
        </p:spPr>
        <p:txBody>
          <a:bodyPr wrap="none">
            <a:spAutoFit/>
          </a:bodyPr>
          <a:lstStyle/>
          <a:p>
            <a:pPr>
              <a:defRPr/>
            </a:pPr>
            <a:r>
              <a:rPr lang="en-US" sz="2800" b="1" dirty="0">
                <a:solidFill>
                  <a:srgbClr val="990000"/>
                </a:solidFill>
                <a:effectLst>
                  <a:outerShdw blurRad="38100" dist="38100" dir="2700000" algn="tl">
                    <a:srgbClr val="C0C0C0"/>
                  </a:outerShdw>
                </a:effectLst>
                <a:latin typeface="Arial" charset="0"/>
              </a:rPr>
              <a:t>Goal: to manage the image </a:t>
            </a:r>
            <a:br>
              <a:rPr lang="en-US" sz="2800" b="1" dirty="0">
                <a:solidFill>
                  <a:srgbClr val="990000"/>
                </a:solidFill>
                <a:effectLst>
                  <a:outerShdw blurRad="38100" dist="38100" dir="2700000" algn="tl">
                    <a:srgbClr val="C0C0C0"/>
                  </a:outerShdw>
                </a:effectLst>
                <a:latin typeface="Arial" charset="0"/>
              </a:rPr>
            </a:br>
            <a:r>
              <a:rPr lang="en-US" sz="2800" b="1" dirty="0">
                <a:solidFill>
                  <a:srgbClr val="990000"/>
                </a:solidFill>
                <a:effectLst>
                  <a:outerShdw blurRad="38100" dist="38100" dir="2700000" algn="tl">
                    <a:srgbClr val="C0C0C0"/>
                  </a:outerShdw>
                </a:effectLst>
                <a:latin typeface="Arial" charset="0"/>
              </a:rPr>
              <a:t>and reputation of the organization</a:t>
            </a:r>
          </a:p>
        </p:txBody>
      </p:sp>
    </p:spTree>
  </p:cSld>
  <p:clrMapOvr>
    <a:masterClrMapping/>
  </p:clrMapOvr>
  <p:transition>
    <p:pull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2923877"/>
          </a:xfrm>
          <a:prstGeom prst="rect">
            <a:avLst/>
          </a:prstGeom>
          <a:noFill/>
          <a:ln w="38100">
            <a:noFill/>
            <a:miter lim="800000"/>
            <a:headEnd/>
            <a:tailEnd/>
          </a:ln>
        </p:spPr>
        <p:txBody>
          <a:bodyPr wrap="square">
            <a:spAutoFit/>
          </a:bodyPr>
          <a:lstStyle/>
          <a:p>
            <a:pPr algn="ctr"/>
            <a:r>
              <a:rPr lang="en-GB" sz="4000" dirty="0" smtClean="0">
                <a:solidFill>
                  <a:srgbClr val="000066"/>
                </a:solidFill>
              </a:rPr>
              <a:t>“Take care of your reputation. It’s your most valuable asset”</a:t>
            </a:r>
            <a:endParaRPr lang="en-US" sz="2400" i="1" dirty="0" smtClean="0">
              <a:solidFill>
                <a:srgbClr val="000066"/>
              </a:solidFill>
            </a:endParaRPr>
          </a:p>
          <a:p>
            <a:pPr algn="ctr"/>
            <a:r>
              <a:rPr lang="en-GB" sz="3200" smtClean="0">
                <a:solidFill>
                  <a:srgbClr val="000066"/>
                </a:solidFill>
              </a:rPr>
              <a:t/>
            </a:r>
            <a:br>
              <a:rPr lang="en-GB" sz="3200" smtClean="0">
                <a:solidFill>
                  <a:srgbClr val="000066"/>
                </a:solidFill>
              </a:rPr>
            </a:br>
            <a:endParaRPr lang="en-US" sz="3200" dirty="0" smtClean="0">
              <a:solidFill>
                <a:srgbClr val="CC0066"/>
              </a:solidFill>
            </a:endParaRP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3120</TotalTime>
  <Words>2425</Words>
  <Application>Microsoft Office PowerPoint</Application>
  <PresentationFormat>On-screen Show (4:3)</PresentationFormat>
  <Paragraphs>204</Paragraphs>
  <Slides>25</Slides>
  <Notes>10</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Blank Presentation</vt:lpstr>
      <vt:lpstr>Office Theme</vt:lpstr>
      <vt:lpstr>    Public Relations       </vt:lpstr>
      <vt:lpstr>Slide 2</vt:lpstr>
      <vt:lpstr>Lecture Perspective</vt:lpstr>
      <vt:lpstr>What is Public Relations?</vt:lpstr>
      <vt:lpstr>Public Relations</vt:lpstr>
      <vt:lpstr>Public Relations</vt:lpstr>
      <vt:lpstr>Public Relations</vt:lpstr>
      <vt:lpstr>PR Responsibilities </vt:lpstr>
      <vt:lpstr>PR Activities </vt:lpstr>
      <vt:lpstr>Public Relations</vt:lpstr>
      <vt:lpstr>Public Relations</vt:lpstr>
      <vt:lpstr>PR In Action: Maytag</vt:lpstr>
      <vt:lpstr>PR In Action: Maytag</vt:lpstr>
      <vt:lpstr>What Is Brand Publicity?</vt:lpstr>
      <vt:lpstr>Brand Publicity Process </vt:lpstr>
      <vt:lpstr>Key Part of Brand Publicity: Media Relations</vt:lpstr>
      <vt:lpstr>Tales From the Real World</vt:lpstr>
      <vt:lpstr>Strengths And Limitations Of Brand Publicity </vt:lpstr>
      <vt:lpstr>What Are Brand Publicity Tools?</vt:lpstr>
      <vt:lpstr>A New Release Developed By PeopleSoft’s Agency </vt:lpstr>
      <vt:lpstr>A Pitch Letter From A Clothing Maker  </vt:lpstr>
      <vt:lpstr>A News Story Written About The New Jacket </vt:lpstr>
      <vt:lpstr>What Is Corporate Communication?</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Administrator</cp:lastModifiedBy>
  <cp:revision>379</cp:revision>
  <dcterms:created xsi:type="dcterms:W3CDTF">2011-02-15T21:33:40Z</dcterms:created>
  <dcterms:modified xsi:type="dcterms:W3CDTF">2013-05-22T09:29:04Z</dcterms:modified>
</cp:coreProperties>
</file>