
<file path=[Content_Types].xml><?xml version="1.0" encoding="utf-8"?>
<Types xmlns="http://schemas.openxmlformats.org/package/2006/content-types">
  <Override PartName="/ppt/slides/slide29.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Layouts/slideLayout28.xml" ContentType="application/vnd.openxmlformats-officedocument.presentationml.slideLayout+xml"/>
  <Override PartName="/ppt/diagrams/quickStyle2.xml" ContentType="application/vnd.openxmlformats-officedocument.drawingml.diagramStyle+xml"/>
  <Override PartName="/ppt/notesSlides/notesSlide38.xml" ContentType="application/vnd.openxmlformats-officedocument.presentationml.notesSlide+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24.xml" ContentType="application/vnd.openxmlformats-officedocument.presentationml.slideLayout+xml"/>
  <Override PartName="/ppt/notesSlides/notesSlide16.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20.xml" ContentType="application/vnd.openxmlformats-officedocument.presentationml.slideLayout+xml"/>
  <Override PartName="/ppt/notesSlides/notesSlide23.xml" ContentType="application/vnd.openxmlformats-officedocument.presentationml.notesSlide+xml"/>
  <Override PartName="/ppt/diagrams/layout5.xml" ContentType="application/vnd.openxmlformats-officedocument.drawingml.diagramLayout+xml"/>
  <Override PartName="/ppt/diagrams/data6.xml" ContentType="application/vnd.openxmlformats-officedocument.drawingml.diagramData+xml"/>
  <Override PartName="/ppt/notesSlides/notesSlide41.xml" ContentType="application/vnd.openxmlformats-officedocument.presentationml.notesSlide+xml"/>
  <Override PartName="/ppt/notesSlides/notesSlide12.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diagrams/layout1.xml" ContentType="application/vnd.openxmlformats-officedocument.drawingml.diagramLayout+xml"/>
  <Override PartName="/ppt/diagrams/data2.xml" ContentType="application/vnd.openxmlformats-officedocument.drawingml.diagramData+xml"/>
  <Override PartName="/ppt/slides/slide9.xml" ContentType="application/vnd.openxmlformats-officedocument.presentationml.slide+xml"/>
  <Override PartName="/ppt/viewProps.xml" ContentType="application/vnd.openxmlformats-officedocument.presentationml.viewProps+xml"/>
  <Override PartName="/ppt/diagrams/colors4.xml" ContentType="application/vnd.openxmlformats-officedocument.drawingml.diagramColor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29.xml" ContentType="application/vnd.openxmlformats-officedocument.presentationml.slideLayout+xml"/>
  <Override PartName="/ppt/notesSlides/notesSlide3.xml" ContentType="application/vnd.openxmlformats-officedocument.presentationml.notesSlide+xml"/>
  <Default Extension="png" ContentType="image/png"/>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18.xml" ContentType="application/vnd.openxmlformats-officedocument.presentationml.slideLayout+xml"/>
  <Override PartName="/ppt/theme/theme2.xml" ContentType="application/vnd.openxmlformats-officedocument.theme+xml"/>
  <Override PartName="/ppt/diagrams/quickStyle3.xml" ContentType="application/vnd.openxmlformats-officedocument.drawingml.diagramStyle+xml"/>
  <Override PartName="/ppt/notesSlides/notesSlide3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Override PartName="/ppt/slideLayouts/slideLayout16.xml" ContentType="application/vnd.openxmlformats-officedocument.presentationml.slideLayout+xml"/>
  <Override PartName="/ppt/slideLayouts/slideLayout25.xml" ContentType="application/vnd.openxmlformats-officedocument.presentationml.slideLayout+xml"/>
  <Default Extension="jpeg" ContentType="image/jpeg"/>
  <Override PartName="/ppt/diagrams/quickStyle1.xml" ContentType="application/vnd.openxmlformats-officedocument.drawingml.diagramStyle+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3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slideLayouts/slideLayout23.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ppt/notesSlides/notesSlide35.xml" ContentType="application/vnd.openxmlformats-officedocument.presentationml.notesSlide+xml"/>
  <Override PartName="/ppt/diagrams/layout6.xml" ContentType="application/vnd.openxmlformats-officedocument.drawingml.diagram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slideLayouts/slideLayout21.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diagrams/layout4.xml" ContentType="application/vnd.openxmlformats-officedocument.drawingml.diagramLayout+xml"/>
  <Override PartName="/ppt/notesSlides/notesSlide33.xml" ContentType="application/vnd.openxmlformats-officedocument.presentationml.notesSlide+xml"/>
  <Override PartName="/ppt/notesSlides/notesSlide42.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diagrams/layout2.xml" ContentType="application/vnd.openxmlformats-officedocument.drawingml.diagramLayout+xml"/>
  <Override PartName="/ppt/notesSlides/notesSlide31.xml" ContentType="application/vnd.openxmlformats-officedocument.presentationml.notesSlide+xml"/>
  <Override PartName="/ppt/diagrams/data5.xml" ContentType="application/vnd.openxmlformats-officedocument.drawingml.diagramData+xml"/>
  <Override PartName="/ppt/notesSlides/notesSlide40.xml" ContentType="application/vnd.openxmlformats-officedocument.presentationml.notesSlide+xml"/>
  <Override PartName="/ppt/notesSlides/notesSlide6.xml" ContentType="application/vnd.openxmlformats-officedocument.presentationml.notesSlide+xml"/>
  <Override PartName="/ppt/diagrams/data3.xml" ContentType="application/vnd.openxmlformats-officedocument.drawingml.diagramData+xml"/>
  <Override PartName="/ppt/diagrams/colors5.xml" ContentType="application/vnd.openxmlformats-officedocument.drawingml.diagramColors+xml"/>
  <Override PartName="/ppt/slides/slide8.xml" ContentType="application/vnd.openxmlformats-officedocument.presentationml.slide+xml"/>
  <Override PartName="/ppt/notesSlides/notesSlide4.xml" ContentType="application/vnd.openxmlformats-officedocument.presentationml.notesSlide+xml"/>
  <Override PartName="/ppt/diagrams/data1.xml" ContentType="application/vnd.openxmlformats-officedocument.drawingml.diagramData+xml"/>
  <Override PartName="/ppt/diagrams/colors3.xml" ContentType="application/vnd.openxmlformats-officedocument.drawingml.diagramColors+xml"/>
  <Override PartName="/ppt/diagrams/quickStyle6.xml" ContentType="application/vnd.openxmlformats-officedocument.drawingml.diagramStyl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diagrams/colors1.xml" ContentType="application/vnd.openxmlformats-officedocument.drawingml.diagramColors+xml"/>
  <Override PartName="/ppt/diagrams/quickStyle4.xml" ContentType="application/vnd.openxmlformats-officedocument.drawingml.diagramStyle+xml"/>
  <Override PartName="/ppt/slideMasters/slideMaster1.xml" ContentType="application/vnd.openxmlformats-officedocument.presentationml.slideMaster+xml"/>
  <Override PartName="/ppt/slides/slide27.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Layouts/slideLayout15.xml" ContentType="application/vnd.openxmlformats-officedocument.presentationml.slideLayout+xml"/>
  <Override PartName="/ppt/slideLayouts/slideLayout26.xml" ContentType="application/vnd.openxmlformats-officedocument.presentationml.slideLayout+xml"/>
  <Override PartName="/ppt/notesSlides/notesSlide18.xml" ContentType="application/vnd.openxmlformats-officedocument.presentationml.notesSlide+xml"/>
  <Override PartName="/ppt/notesSlides/notesSlide36.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Layouts/slideLayout22.xml" ContentType="application/vnd.openxmlformats-officedocument.presentationml.slideLayout+xml"/>
  <Override PartName="/ppt/notesSlides/notesSlide25.xml" ContentType="application/vnd.openxmlformats-officedocument.presentationml.notesSlide+xml"/>
  <Override PartName="/ppt/notesSlides/notesSlide43.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32.xml" ContentType="application/vnd.openxmlformats-officedocument.presentationml.notesSlide+xml"/>
  <Override PartName="/ppt/notesSlides/notesSlide9.xml" ContentType="application/vnd.openxmlformats-officedocument.presentationml.notesSlide+xml"/>
  <Override PartName="/ppt/notesSlides/notesSlide21.xml" ContentType="application/vnd.openxmlformats-officedocument.presentationml.notesSlide+xml"/>
  <Override PartName="/ppt/diagrams/layout3.xml" ContentType="application/vnd.openxmlformats-officedocument.drawingml.diagramLayout+xml"/>
  <Override PartName="/ppt/diagrams/data4.xml" ContentType="application/vnd.openxmlformats-officedocument.drawingml.diagramData+xml"/>
  <Override PartName="/ppt/notesSlides/notesSlide10.xml" ContentType="application/vnd.openxmlformats-officedocument.presentationml.notesSlide+xml"/>
  <Override PartName="/ppt/diagrams/colors6.xml" ContentType="application/vnd.openxmlformats-officedocument.drawingml.diagramColors+xml"/>
  <Override PartName="/ppt/slides/slide7.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Masters/slideMaster2.xml" ContentType="application/vnd.openxmlformats-officedocument.presentationml.slideMaster+xml"/>
  <Override PartName="/ppt/slides/slide28.xml" ContentType="application/vnd.openxmlformats-officedocument.presentationml.slide+xml"/>
  <Override PartName="/ppt/slides/slide39.xml" ContentType="application/vnd.openxmlformats-officedocument.presentationml.slide+xml"/>
  <Override PartName="/ppt/notesSlides/notesSlide1.xml" ContentType="application/vnd.openxmlformats-officedocument.presentationml.notesSlide+xml"/>
  <Override PartName="/ppt/diagrams/colors2.xml" ContentType="application/vnd.openxmlformats-officedocument.drawingml.diagramColors+xml"/>
  <Override PartName="/ppt/diagrams/quickStyle5.xml" ContentType="application/vnd.openxmlformats-officedocument.drawingml.diagramStyle+xml"/>
  <Override PartName="/ppt/slides/slide3.xml" ContentType="application/vnd.openxmlformats-officedocument.presentationml.slide+xml"/>
  <Override PartName="/ppt/slides/slide17.xml" ContentType="application/vnd.openxmlformats-officedocument.presentationml.slide+xml"/>
  <Override PartName="/ppt/slideLayouts/slideLayout5.xml" ContentType="application/vnd.openxmlformats-officedocument.presentationml.slideLayout+xml"/>
  <Override PartName="/ppt/slideLayouts/slideLayout27.xml" ContentType="application/vnd.openxmlformats-officedocument.presentationml.slideLayout+xml"/>
  <Override PartName="/ppt/notesSlides/notesSlide19.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991" r:id="rId2"/>
  </p:sldMasterIdLst>
  <p:notesMasterIdLst>
    <p:notesMasterId r:id="rId46"/>
  </p:notesMasterIdLst>
  <p:sldIdLst>
    <p:sldId id="397" r:id="rId3"/>
    <p:sldId id="469" r:id="rId4"/>
    <p:sldId id="795" r:id="rId5"/>
    <p:sldId id="796" r:id="rId6"/>
    <p:sldId id="797" r:id="rId7"/>
    <p:sldId id="798" r:id="rId8"/>
    <p:sldId id="799" r:id="rId9"/>
    <p:sldId id="800" r:id="rId10"/>
    <p:sldId id="801" r:id="rId11"/>
    <p:sldId id="802" r:id="rId12"/>
    <p:sldId id="803" r:id="rId13"/>
    <p:sldId id="804" r:id="rId14"/>
    <p:sldId id="805" r:id="rId15"/>
    <p:sldId id="806" r:id="rId16"/>
    <p:sldId id="807" r:id="rId17"/>
    <p:sldId id="808" r:id="rId18"/>
    <p:sldId id="809" r:id="rId19"/>
    <p:sldId id="810" r:id="rId20"/>
    <p:sldId id="811" r:id="rId21"/>
    <p:sldId id="812" r:id="rId22"/>
    <p:sldId id="813" r:id="rId23"/>
    <p:sldId id="814" r:id="rId24"/>
    <p:sldId id="815" r:id="rId25"/>
    <p:sldId id="816" r:id="rId26"/>
    <p:sldId id="817" r:id="rId27"/>
    <p:sldId id="818" r:id="rId28"/>
    <p:sldId id="819" r:id="rId29"/>
    <p:sldId id="820" r:id="rId30"/>
    <p:sldId id="821" r:id="rId31"/>
    <p:sldId id="822" r:id="rId32"/>
    <p:sldId id="823" r:id="rId33"/>
    <p:sldId id="824" r:id="rId34"/>
    <p:sldId id="825" r:id="rId35"/>
    <p:sldId id="826" r:id="rId36"/>
    <p:sldId id="827" r:id="rId37"/>
    <p:sldId id="828" r:id="rId38"/>
    <p:sldId id="829" r:id="rId39"/>
    <p:sldId id="830" r:id="rId40"/>
    <p:sldId id="831" r:id="rId41"/>
    <p:sldId id="832" r:id="rId42"/>
    <p:sldId id="833" r:id="rId43"/>
    <p:sldId id="394" r:id="rId44"/>
    <p:sldId id="393" r:id="rId45"/>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ヒラギノ角ゴ Pro W3"/>
        <a:cs typeface="Arial" charset="0"/>
      </a:defRPr>
    </a:lvl1pPr>
    <a:lvl2pPr marL="457200" algn="l" rtl="0" fontAlgn="base">
      <a:spcBef>
        <a:spcPct val="0"/>
      </a:spcBef>
      <a:spcAft>
        <a:spcPct val="0"/>
      </a:spcAft>
      <a:defRPr kern="1200">
        <a:solidFill>
          <a:schemeClr val="tx1"/>
        </a:solidFill>
        <a:latin typeface="Arial" charset="0"/>
        <a:ea typeface="ヒラギノ角ゴ Pro W3"/>
        <a:cs typeface="Arial" charset="0"/>
      </a:defRPr>
    </a:lvl2pPr>
    <a:lvl3pPr marL="914400" algn="l" rtl="0" fontAlgn="base">
      <a:spcBef>
        <a:spcPct val="0"/>
      </a:spcBef>
      <a:spcAft>
        <a:spcPct val="0"/>
      </a:spcAft>
      <a:defRPr kern="1200">
        <a:solidFill>
          <a:schemeClr val="tx1"/>
        </a:solidFill>
        <a:latin typeface="Arial" charset="0"/>
        <a:ea typeface="ヒラギノ角ゴ Pro W3"/>
        <a:cs typeface="Arial" charset="0"/>
      </a:defRPr>
    </a:lvl3pPr>
    <a:lvl4pPr marL="1371600" algn="l" rtl="0" fontAlgn="base">
      <a:spcBef>
        <a:spcPct val="0"/>
      </a:spcBef>
      <a:spcAft>
        <a:spcPct val="0"/>
      </a:spcAft>
      <a:defRPr kern="1200">
        <a:solidFill>
          <a:schemeClr val="tx1"/>
        </a:solidFill>
        <a:latin typeface="Arial" charset="0"/>
        <a:ea typeface="ヒラギノ角ゴ Pro W3"/>
        <a:cs typeface="Arial" charset="0"/>
      </a:defRPr>
    </a:lvl4pPr>
    <a:lvl5pPr marL="1828800" algn="l" rtl="0" fontAlgn="base">
      <a:spcBef>
        <a:spcPct val="0"/>
      </a:spcBef>
      <a:spcAft>
        <a:spcPct val="0"/>
      </a:spcAft>
      <a:defRPr kern="1200">
        <a:solidFill>
          <a:schemeClr val="tx1"/>
        </a:solidFill>
        <a:latin typeface="Arial" charset="0"/>
        <a:ea typeface="ヒラギノ角ゴ Pro W3"/>
        <a:cs typeface="Arial" charset="0"/>
      </a:defRPr>
    </a:lvl5pPr>
    <a:lvl6pPr marL="2286000" algn="l" defTabSz="914400" rtl="0" eaLnBrk="1" latinLnBrk="0" hangingPunct="1">
      <a:defRPr kern="1200">
        <a:solidFill>
          <a:schemeClr val="tx1"/>
        </a:solidFill>
        <a:latin typeface="Arial" charset="0"/>
        <a:ea typeface="ヒラギノ角ゴ Pro W3"/>
        <a:cs typeface="Arial" charset="0"/>
      </a:defRPr>
    </a:lvl6pPr>
    <a:lvl7pPr marL="2743200" algn="l" defTabSz="914400" rtl="0" eaLnBrk="1" latinLnBrk="0" hangingPunct="1">
      <a:defRPr kern="1200">
        <a:solidFill>
          <a:schemeClr val="tx1"/>
        </a:solidFill>
        <a:latin typeface="Arial" charset="0"/>
        <a:ea typeface="ヒラギノ角ゴ Pro W3"/>
        <a:cs typeface="Arial" charset="0"/>
      </a:defRPr>
    </a:lvl7pPr>
    <a:lvl8pPr marL="3200400" algn="l" defTabSz="914400" rtl="0" eaLnBrk="1" latinLnBrk="0" hangingPunct="1">
      <a:defRPr kern="1200">
        <a:solidFill>
          <a:schemeClr val="tx1"/>
        </a:solidFill>
        <a:latin typeface="Arial" charset="0"/>
        <a:ea typeface="ヒラギノ角ゴ Pro W3"/>
        <a:cs typeface="Arial" charset="0"/>
      </a:defRPr>
    </a:lvl8pPr>
    <a:lvl9pPr marL="3657600" algn="l" defTabSz="914400" rtl="0" eaLnBrk="1" latinLnBrk="0" hangingPunct="1">
      <a:defRPr kern="1200">
        <a:solidFill>
          <a:schemeClr val="tx1"/>
        </a:solidFill>
        <a:latin typeface="Arial" charset="0"/>
        <a:ea typeface="ヒラギノ角ゴ Pro W3"/>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clrMru>
    <a:srgbClr val="000066"/>
    <a:srgbClr val="D60093"/>
    <a:srgbClr val="FF0000"/>
    <a:srgbClr val="FF33CC"/>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74" autoAdjust="0"/>
    <p:restoredTop sz="67169" autoAdjust="0"/>
  </p:normalViewPr>
  <p:slideViewPr>
    <p:cSldViewPr>
      <p:cViewPr varScale="1">
        <p:scale>
          <a:sx n="51" d="100"/>
          <a:sy n="51" d="100"/>
        </p:scale>
        <p:origin x="-1368" y="-96"/>
      </p:cViewPr>
      <p:guideLst>
        <p:guide orient="horz" pos="2160"/>
        <p:guide pos="2880"/>
      </p:guideLst>
    </p:cSldViewPr>
  </p:slideViewPr>
  <p:outlineViewPr>
    <p:cViewPr>
      <p:scale>
        <a:sx n="33" d="100"/>
        <a:sy n="33" d="100"/>
      </p:scale>
      <p:origin x="0" y="0"/>
    </p:cViewPr>
  </p:outlineViewPr>
  <p:notesTextViewPr>
    <p:cViewPr>
      <p:scale>
        <a:sx n="100" d="100"/>
        <a:sy n="100" d="100"/>
      </p:scale>
      <p:origin x="0" y="30"/>
    </p:cViewPr>
  </p:notesTextViewPr>
  <p:sorterViewPr>
    <p:cViewPr>
      <p:scale>
        <a:sx n="80" d="100"/>
        <a:sy n="80" d="100"/>
      </p:scale>
      <p:origin x="0" y="0"/>
    </p:cViewPr>
  </p:sorterViewPr>
  <p:notesViewPr>
    <p:cSldViewPr>
      <p:cViewPr>
        <p:scale>
          <a:sx n="90" d="100"/>
          <a:sy n="90" d="100"/>
        </p:scale>
        <p:origin x="-2256" y="1008"/>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viewProps" Target="viewProps.xml"/><Relationship Id="rId8" Type="http://schemas.openxmlformats.org/officeDocument/2006/relationships/slide" Target="slides/slide6.xml"/></Relationships>
</file>

<file path=ppt/diagrams/colors1.xml><?xml version="1.0" encoding="utf-8"?>
<dgm:colorsDef xmlns:dgm="http://schemas.openxmlformats.org/drawingml/2006/diagram" xmlns:a="http://schemas.openxmlformats.org/drawingml/2006/main" uniqueId="urn:microsoft.com/office/officeart/2005/8/colors/accent1_2#5">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2">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6">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7">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1#3">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C17C770-CA54-4BE3-9475-7038A357A1B2}" type="doc">
      <dgm:prSet loTypeId="urn:microsoft.com/office/officeart/2005/8/layout/default#1" loCatId="list" qsTypeId="urn:microsoft.com/office/officeart/2005/8/quickstyle/simple1#7" qsCatId="simple" csTypeId="urn:microsoft.com/office/officeart/2005/8/colors/accent1_2#5" csCatId="accent1" phldr="1"/>
      <dgm:spPr/>
      <dgm:t>
        <a:bodyPr/>
        <a:lstStyle/>
        <a:p>
          <a:endParaRPr lang="en-US"/>
        </a:p>
      </dgm:t>
    </dgm:pt>
    <dgm:pt modelId="{72D6666D-2FAB-4519-837E-4B0D90E5EE8C}">
      <dgm:prSet phldrT="[Text]"/>
      <dgm:spPr/>
      <dgm:t>
        <a:bodyPr/>
        <a:lstStyle/>
        <a:p>
          <a:r>
            <a:rPr lang="en-US" dirty="0" smtClean="0">
              <a:solidFill>
                <a:schemeClr val="tx1"/>
              </a:solidFill>
            </a:rPr>
            <a:t>Information</a:t>
          </a:r>
          <a:endParaRPr lang="en-US" dirty="0">
            <a:solidFill>
              <a:schemeClr val="tx1"/>
            </a:solidFill>
          </a:endParaRPr>
        </a:p>
      </dgm:t>
    </dgm:pt>
    <dgm:pt modelId="{9E87D077-656A-4982-A57F-5D9A34AB5E85}" type="parTrans" cxnId="{8777850A-D1AF-4467-AEAE-62D61A46C0B3}">
      <dgm:prSet/>
      <dgm:spPr/>
      <dgm:t>
        <a:bodyPr/>
        <a:lstStyle/>
        <a:p>
          <a:endParaRPr lang="en-US">
            <a:solidFill>
              <a:schemeClr val="tx1"/>
            </a:solidFill>
          </a:endParaRPr>
        </a:p>
      </dgm:t>
    </dgm:pt>
    <dgm:pt modelId="{EBF30239-7944-4312-A466-84ADF6B9D109}" type="sibTrans" cxnId="{8777850A-D1AF-4467-AEAE-62D61A46C0B3}">
      <dgm:prSet/>
      <dgm:spPr/>
      <dgm:t>
        <a:bodyPr/>
        <a:lstStyle/>
        <a:p>
          <a:endParaRPr lang="en-US">
            <a:solidFill>
              <a:schemeClr val="tx1"/>
            </a:solidFill>
          </a:endParaRPr>
        </a:p>
      </dgm:t>
    </dgm:pt>
    <dgm:pt modelId="{EF785052-C288-4962-9F57-7DE9AD5BEBC4}">
      <dgm:prSet phldrT="[Text]"/>
      <dgm:spPr/>
      <dgm:t>
        <a:bodyPr/>
        <a:lstStyle/>
        <a:p>
          <a:r>
            <a:rPr lang="en-US" dirty="0" smtClean="0">
              <a:solidFill>
                <a:schemeClr val="tx1"/>
              </a:solidFill>
            </a:rPr>
            <a:t>Promotion</a:t>
          </a:r>
          <a:endParaRPr lang="en-US" dirty="0">
            <a:solidFill>
              <a:schemeClr val="tx1"/>
            </a:solidFill>
          </a:endParaRPr>
        </a:p>
      </dgm:t>
    </dgm:pt>
    <dgm:pt modelId="{F611E283-73D0-403B-8DE8-2F4B370B5DC7}" type="parTrans" cxnId="{8559983D-1605-4B0E-A863-0F4FD4AE0716}">
      <dgm:prSet/>
      <dgm:spPr/>
      <dgm:t>
        <a:bodyPr/>
        <a:lstStyle/>
        <a:p>
          <a:endParaRPr lang="en-US">
            <a:solidFill>
              <a:schemeClr val="tx1"/>
            </a:solidFill>
          </a:endParaRPr>
        </a:p>
      </dgm:t>
    </dgm:pt>
    <dgm:pt modelId="{2538B079-B4B0-4C2B-8EC7-C7FCF48FA2FE}" type="sibTrans" cxnId="{8559983D-1605-4B0E-A863-0F4FD4AE0716}">
      <dgm:prSet/>
      <dgm:spPr/>
      <dgm:t>
        <a:bodyPr/>
        <a:lstStyle/>
        <a:p>
          <a:endParaRPr lang="en-US">
            <a:solidFill>
              <a:schemeClr val="tx1"/>
            </a:solidFill>
          </a:endParaRPr>
        </a:p>
      </dgm:t>
    </dgm:pt>
    <dgm:pt modelId="{3AAF60AE-1D67-4C3D-B0D2-75478CF50968}">
      <dgm:prSet phldrT="[Text]"/>
      <dgm:spPr/>
      <dgm:t>
        <a:bodyPr/>
        <a:lstStyle/>
        <a:p>
          <a:r>
            <a:rPr lang="en-US" dirty="0" smtClean="0">
              <a:solidFill>
                <a:schemeClr val="tx1"/>
              </a:solidFill>
            </a:rPr>
            <a:t>Contact</a:t>
          </a:r>
          <a:endParaRPr lang="en-US" dirty="0">
            <a:solidFill>
              <a:schemeClr val="tx1"/>
            </a:solidFill>
          </a:endParaRPr>
        </a:p>
      </dgm:t>
    </dgm:pt>
    <dgm:pt modelId="{53540745-C35A-4FC5-A8B4-B7CD4162776F}" type="parTrans" cxnId="{1E413C80-625E-4AC8-8B97-E17948A3BAFD}">
      <dgm:prSet/>
      <dgm:spPr/>
      <dgm:t>
        <a:bodyPr/>
        <a:lstStyle/>
        <a:p>
          <a:endParaRPr lang="en-US">
            <a:solidFill>
              <a:schemeClr val="tx1"/>
            </a:solidFill>
          </a:endParaRPr>
        </a:p>
      </dgm:t>
    </dgm:pt>
    <dgm:pt modelId="{325E146B-0724-474D-ACCD-D0CF3DAC66C1}" type="sibTrans" cxnId="{1E413C80-625E-4AC8-8B97-E17948A3BAFD}">
      <dgm:prSet/>
      <dgm:spPr/>
      <dgm:t>
        <a:bodyPr/>
        <a:lstStyle/>
        <a:p>
          <a:endParaRPr lang="en-US">
            <a:solidFill>
              <a:schemeClr val="tx1"/>
            </a:solidFill>
          </a:endParaRPr>
        </a:p>
      </dgm:t>
    </dgm:pt>
    <dgm:pt modelId="{E1B568BF-7F57-465B-85FF-87DC2C56AADA}">
      <dgm:prSet phldrT="[Text]"/>
      <dgm:spPr/>
      <dgm:t>
        <a:bodyPr/>
        <a:lstStyle/>
        <a:p>
          <a:r>
            <a:rPr lang="en-US" dirty="0" smtClean="0">
              <a:solidFill>
                <a:schemeClr val="tx1"/>
              </a:solidFill>
            </a:rPr>
            <a:t>Matching</a:t>
          </a:r>
          <a:endParaRPr lang="en-US" dirty="0">
            <a:solidFill>
              <a:schemeClr val="tx1"/>
            </a:solidFill>
          </a:endParaRPr>
        </a:p>
      </dgm:t>
    </dgm:pt>
    <dgm:pt modelId="{30FE41AD-AA37-47C1-94F3-9E40AC8503D4}" type="parTrans" cxnId="{FC78FB9D-5F2F-4FE3-BCFE-91361FD3FD4D}">
      <dgm:prSet/>
      <dgm:spPr/>
      <dgm:t>
        <a:bodyPr/>
        <a:lstStyle/>
        <a:p>
          <a:endParaRPr lang="en-US">
            <a:solidFill>
              <a:schemeClr val="tx1"/>
            </a:solidFill>
          </a:endParaRPr>
        </a:p>
      </dgm:t>
    </dgm:pt>
    <dgm:pt modelId="{DB127270-CD11-4176-91CC-E4DB3BA01E2F}" type="sibTrans" cxnId="{FC78FB9D-5F2F-4FE3-BCFE-91361FD3FD4D}">
      <dgm:prSet/>
      <dgm:spPr/>
      <dgm:t>
        <a:bodyPr/>
        <a:lstStyle/>
        <a:p>
          <a:endParaRPr lang="en-US">
            <a:solidFill>
              <a:schemeClr val="tx1"/>
            </a:solidFill>
          </a:endParaRPr>
        </a:p>
      </dgm:t>
    </dgm:pt>
    <dgm:pt modelId="{53C39151-E643-4243-8279-DF0FB11A0C1F}">
      <dgm:prSet phldrT="[Text]"/>
      <dgm:spPr/>
      <dgm:t>
        <a:bodyPr/>
        <a:lstStyle/>
        <a:p>
          <a:r>
            <a:rPr lang="en-US" dirty="0" smtClean="0">
              <a:solidFill>
                <a:schemeClr val="tx1"/>
              </a:solidFill>
            </a:rPr>
            <a:t>Negotiation</a:t>
          </a:r>
          <a:endParaRPr lang="en-US" dirty="0">
            <a:solidFill>
              <a:schemeClr val="tx1"/>
            </a:solidFill>
          </a:endParaRPr>
        </a:p>
      </dgm:t>
    </dgm:pt>
    <dgm:pt modelId="{342DA4C5-8069-4B8A-965F-447678DFFC03}" type="parTrans" cxnId="{BB7AEA0B-0764-4C1A-B938-71BD9740F80D}">
      <dgm:prSet/>
      <dgm:spPr/>
      <dgm:t>
        <a:bodyPr/>
        <a:lstStyle/>
        <a:p>
          <a:endParaRPr lang="en-US">
            <a:solidFill>
              <a:schemeClr val="tx1"/>
            </a:solidFill>
          </a:endParaRPr>
        </a:p>
      </dgm:t>
    </dgm:pt>
    <dgm:pt modelId="{545C17D7-4DC9-4C0B-81EA-EF1A4F083C35}" type="sibTrans" cxnId="{BB7AEA0B-0764-4C1A-B938-71BD9740F80D}">
      <dgm:prSet/>
      <dgm:spPr/>
      <dgm:t>
        <a:bodyPr/>
        <a:lstStyle/>
        <a:p>
          <a:endParaRPr lang="en-US">
            <a:solidFill>
              <a:schemeClr val="tx1"/>
            </a:solidFill>
          </a:endParaRPr>
        </a:p>
      </dgm:t>
    </dgm:pt>
    <dgm:pt modelId="{B94509F1-C5A2-4A28-B1D6-DA6946C8FFE3}">
      <dgm:prSet phldrT="[Text]"/>
      <dgm:spPr/>
      <dgm:t>
        <a:bodyPr/>
        <a:lstStyle/>
        <a:p>
          <a:r>
            <a:rPr lang="en-US" dirty="0" smtClean="0">
              <a:solidFill>
                <a:schemeClr val="tx1"/>
              </a:solidFill>
            </a:rPr>
            <a:t>Physical distribution</a:t>
          </a:r>
          <a:endParaRPr lang="en-US" dirty="0">
            <a:solidFill>
              <a:schemeClr val="tx1"/>
            </a:solidFill>
          </a:endParaRPr>
        </a:p>
      </dgm:t>
    </dgm:pt>
    <dgm:pt modelId="{ADD60A84-C777-4217-8762-790AC5430665}" type="parTrans" cxnId="{DF4A26F6-0B51-4572-8FC0-7FD005FF50AF}">
      <dgm:prSet/>
      <dgm:spPr/>
      <dgm:t>
        <a:bodyPr/>
        <a:lstStyle/>
        <a:p>
          <a:endParaRPr lang="en-US">
            <a:solidFill>
              <a:schemeClr val="tx1"/>
            </a:solidFill>
          </a:endParaRPr>
        </a:p>
      </dgm:t>
    </dgm:pt>
    <dgm:pt modelId="{F8D85286-07BA-45DD-93FC-9E069B34215B}" type="sibTrans" cxnId="{DF4A26F6-0B51-4572-8FC0-7FD005FF50AF}">
      <dgm:prSet/>
      <dgm:spPr/>
      <dgm:t>
        <a:bodyPr/>
        <a:lstStyle/>
        <a:p>
          <a:endParaRPr lang="en-US">
            <a:solidFill>
              <a:schemeClr val="tx1"/>
            </a:solidFill>
          </a:endParaRPr>
        </a:p>
      </dgm:t>
    </dgm:pt>
    <dgm:pt modelId="{BAC2C1A2-742A-4E20-9A3D-294DBDC5D146}">
      <dgm:prSet phldrT="[Text]"/>
      <dgm:spPr/>
      <dgm:t>
        <a:bodyPr/>
        <a:lstStyle/>
        <a:p>
          <a:r>
            <a:rPr lang="en-US" dirty="0" smtClean="0">
              <a:solidFill>
                <a:schemeClr val="tx1"/>
              </a:solidFill>
            </a:rPr>
            <a:t>Financing</a:t>
          </a:r>
          <a:endParaRPr lang="en-US" dirty="0">
            <a:solidFill>
              <a:schemeClr val="tx1"/>
            </a:solidFill>
          </a:endParaRPr>
        </a:p>
      </dgm:t>
    </dgm:pt>
    <dgm:pt modelId="{49B7C469-4579-43CC-B9C2-CCF6E3381DC3}" type="parTrans" cxnId="{336E5E4A-5C3A-41F4-98CA-3B90C7A5F465}">
      <dgm:prSet/>
      <dgm:spPr/>
      <dgm:t>
        <a:bodyPr/>
        <a:lstStyle/>
        <a:p>
          <a:endParaRPr lang="en-US">
            <a:solidFill>
              <a:schemeClr val="tx1"/>
            </a:solidFill>
          </a:endParaRPr>
        </a:p>
      </dgm:t>
    </dgm:pt>
    <dgm:pt modelId="{185137D9-2D0B-4732-B57A-12DD3CCE6CD6}" type="sibTrans" cxnId="{336E5E4A-5C3A-41F4-98CA-3B90C7A5F465}">
      <dgm:prSet/>
      <dgm:spPr/>
      <dgm:t>
        <a:bodyPr/>
        <a:lstStyle/>
        <a:p>
          <a:endParaRPr lang="en-US">
            <a:solidFill>
              <a:schemeClr val="tx1"/>
            </a:solidFill>
          </a:endParaRPr>
        </a:p>
      </dgm:t>
    </dgm:pt>
    <dgm:pt modelId="{6860030D-0A81-3F42-8326-DC7B1A689394}">
      <dgm:prSet phldrT="[Text]"/>
      <dgm:spPr/>
      <dgm:t>
        <a:bodyPr/>
        <a:lstStyle/>
        <a:p>
          <a:r>
            <a:rPr lang="en-US" dirty="0" smtClean="0">
              <a:solidFill>
                <a:schemeClr val="tx1"/>
              </a:solidFill>
            </a:rPr>
            <a:t>Risk taking</a:t>
          </a:r>
          <a:endParaRPr lang="en-US" dirty="0">
            <a:solidFill>
              <a:schemeClr val="tx1"/>
            </a:solidFill>
          </a:endParaRPr>
        </a:p>
      </dgm:t>
    </dgm:pt>
    <dgm:pt modelId="{93BD0CA3-BB08-4940-86B1-CFB645AFFB91}" type="parTrans" cxnId="{78A12A4A-73F9-6D43-958B-EBDA2F8DB030}">
      <dgm:prSet/>
      <dgm:spPr/>
      <dgm:t>
        <a:bodyPr/>
        <a:lstStyle/>
        <a:p>
          <a:endParaRPr lang="en-US">
            <a:solidFill>
              <a:schemeClr val="tx1"/>
            </a:solidFill>
          </a:endParaRPr>
        </a:p>
      </dgm:t>
    </dgm:pt>
    <dgm:pt modelId="{55FDC3E6-7549-2141-B4C9-4D80A2853360}" type="sibTrans" cxnId="{78A12A4A-73F9-6D43-958B-EBDA2F8DB030}">
      <dgm:prSet/>
      <dgm:spPr/>
      <dgm:t>
        <a:bodyPr/>
        <a:lstStyle/>
        <a:p>
          <a:endParaRPr lang="en-US">
            <a:solidFill>
              <a:schemeClr val="tx1"/>
            </a:solidFill>
          </a:endParaRPr>
        </a:p>
      </dgm:t>
    </dgm:pt>
    <dgm:pt modelId="{65399501-A881-4E3D-B071-83B368AF214D}" type="pres">
      <dgm:prSet presAssocID="{6C17C770-CA54-4BE3-9475-7038A357A1B2}" presName="diagram" presStyleCnt="0">
        <dgm:presLayoutVars>
          <dgm:dir/>
          <dgm:resizeHandles val="exact"/>
        </dgm:presLayoutVars>
      </dgm:prSet>
      <dgm:spPr/>
      <dgm:t>
        <a:bodyPr/>
        <a:lstStyle/>
        <a:p>
          <a:endParaRPr lang="en-US"/>
        </a:p>
      </dgm:t>
    </dgm:pt>
    <dgm:pt modelId="{AB138CDD-3268-4BBA-AC1F-B1C7BAE05B12}" type="pres">
      <dgm:prSet presAssocID="{72D6666D-2FAB-4519-837E-4B0D90E5EE8C}" presName="node" presStyleLbl="node1" presStyleIdx="0" presStyleCnt="8">
        <dgm:presLayoutVars>
          <dgm:bulletEnabled val="1"/>
        </dgm:presLayoutVars>
      </dgm:prSet>
      <dgm:spPr/>
      <dgm:t>
        <a:bodyPr/>
        <a:lstStyle/>
        <a:p>
          <a:endParaRPr lang="en-US"/>
        </a:p>
      </dgm:t>
    </dgm:pt>
    <dgm:pt modelId="{3E473FE9-8262-4A1F-AA1F-94290D649761}" type="pres">
      <dgm:prSet presAssocID="{EBF30239-7944-4312-A466-84ADF6B9D109}" presName="sibTrans" presStyleCnt="0"/>
      <dgm:spPr/>
    </dgm:pt>
    <dgm:pt modelId="{32D0E8BD-84F0-4114-ACD6-0BCE05C6372F}" type="pres">
      <dgm:prSet presAssocID="{EF785052-C288-4962-9F57-7DE9AD5BEBC4}" presName="node" presStyleLbl="node1" presStyleIdx="1" presStyleCnt="8">
        <dgm:presLayoutVars>
          <dgm:bulletEnabled val="1"/>
        </dgm:presLayoutVars>
      </dgm:prSet>
      <dgm:spPr/>
      <dgm:t>
        <a:bodyPr/>
        <a:lstStyle/>
        <a:p>
          <a:endParaRPr lang="en-US"/>
        </a:p>
      </dgm:t>
    </dgm:pt>
    <dgm:pt modelId="{488FADE8-BBED-4BFC-A416-167A9084827D}" type="pres">
      <dgm:prSet presAssocID="{2538B079-B4B0-4C2B-8EC7-C7FCF48FA2FE}" presName="sibTrans" presStyleCnt="0"/>
      <dgm:spPr/>
    </dgm:pt>
    <dgm:pt modelId="{E09423AC-F3BC-492B-8E85-F9F2DB722C55}" type="pres">
      <dgm:prSet presAssocID="{3AAF60AE-1D67-4C3D-B0D2-75478CF50968}" presName="node" presStyleLbl="node1" presStyleIdx="2" presStyleCnt="8">
        <dgm:presLayoutVars>
          <dgm:bulletEnabled val="1"/>
        </dgm:presLayoutVars>
      </dgm:prSet>
      <dgm:spPr/>
      <dgm:t>
        <a:bodyPr/>
        <a:lstStyle/>
        <a:p>
          <a:endParaRPr lang="en-US"/>
        </a:p>
      </dgm:t>
    </dgm:pt>
    <dgm:pt modelId="{DCE93431-026A-49F7-92DF-52FDB18472B9}" type="pres">
      <dgm:prSet presAssocID="{325E146B-0724-474D-ACCD-D0CF3DAC66C1}" presName="sibTrans" presStyleCnt="0"/>
      <dgm:spPr/>
    </dgm:pt>
    <dgm:pt modelId="{3E0E7CAA-908D-445B-8CF8-EB68EABD970B}" type="pres">
      <dgm:prSet presAssocID="{E1B568BF-7F57-465B-85FF-87DC2C56AADA}" presName="node" presStyleLbl="node1" presStyleIdx="3" presStyleCnt="8">
        <dgm:presLayoutVars>
          <dgm:bulletEnabled val="1"/>
        </dgm:presLayoutVars>
      </dgm:prSet>
      <dgm:spPr/>
      <dgm:t>
        <a:bodyPr/>
        <a:lstStyle/>
        <a:p>
          <a:endParaRPr lang="en-US"/>
        </a:p>
      </dgm:t>
    </dgm:pt>
    <dgm:pt modelId="{E7517737-9620-4FB8-8BA7-734FBC6A36AD}" type="pres">
      <dgm:prSet presAssocID="{DB127270-CD11-4176-91CC-E4DB3BA01E2F}" presName="sibTrans" presStyleCnt="0"/>
      <dgm:spPr/>
    </dgm:pt>
    <dgm:pt modelId="{D90424F1-6118-4DE7-8566-60AB4522720E}" type="pres">
      <dgm:prSet presAssocID="{53C39151-E643-4243-8279-DF0FB11A0C1F}" presName="node" presStyleLbl="node1" presStyleIdx="4" presStyleCnt="8">
        <dgm:presLayoutVars>
          <dgm:bulletEnabled val="1"/>
        </dgm:presLayoutVars>
      </dgm:prSet>
      <dgm:spPr/>
      <dgm:t>
        <a:bodyPr/>
        <a:lstStyle/>
        <a:p>
          <a:endParaRPr lang="en-US"/>
        </a:p>
      </dgm:t>
    </dgm:pt>
    <dgm:pt modelId="{5386094B-1D22-42AF-B4C5-A59E3C2147EB}" type="pres">
      <dgm:prSet presAssocID="{545C17D7-4DC9-4C0B-81EA-EF1A4F083C35}" presName="sibTrans" presStyleCnt="0"/>
      <dgm:spPr/>
    </dgm:pt>
    <dgm:pt modelId="{C556D2B0-3711-450D-9F7C-EF33CCA3F1BF}" type="pres">
      <dgm:prSet presAssocID="{B94509F1-C5A2-4A28-B1D6-DA6946C8FFE3}" presName="node" presStyleLbl="node1" presStyleIdx="5" presStyleCnt="8">
        <dgm:presLayoutVars>
          <dgm:bulletEnabled val="1"/>
        </dgm:presLayoutVars>
      </dgm:prSet>
      <dgm:spPr/>
      <dgm:t>
        <a:bodyPr/>
        <a:lstStyle/>
        <a:p>
          <a:endParaRPr lang="en-US"/>
        </a:p>
      </dgm:t>
    </dgm:pt>
    <dgm:pt modelId="{33BD9FCF-4186-40AC-B486-17B1D7A3713B}" type="pres">
      <dgm:prSet presAssocID="{F8D85286-07BA-45DD-93FC-9E069B34215B}" presName="sibTrans" presStyleCnt="0"/>
      <dgm:spPr/>
    </dgm:pt>
    <dgm:pt modelId="{08F962C5-5DC3-4C8B-99A8-D86583696D82}" type="pres">
      <dgm:prSet presAssocID="{BAC2C1A2-742A-4E20-9A3D-294DBDC5D146}" presName="node" presStyleLbl="node1" presStyleIdx="6" presStyleCnt="8">
        <dgm:presLayoutVars>
          <dgm:bulletEnabled val="1"/>
        </dgm:presLayoutVars>
      </dgm:prSet>
      <dgm:spPr/>
      <dgm:t>
        <a:bodyPr/>
        <a:lstStyle/>
        <a:p>
          <a:endParaRPr lang="en-US"/>
        </a:p>
      </dgm:t>
    </dgm:pt>
    <dgm:pt modelId="{D9F47C37-CFE2-B54E-8BCE-5FDB23A76B50}" type="pres">
      <dgm:prSet presAssocID="{185137D9-2D0B-4732-B57A-12DD3CCE6CD6}" presName="sibTrans" presStyleCnt="0"/>
      <dgm:spPr/>
    </dgm:pt>
    <dgm:pt modelId="{12333244-C1F6-8443-B664-8F448F775CFF}" type="pres">
      <dgm:prSet presAssocID="{6860030D-0A81-3F42-8326-DC7B1A689394}" presName="node" presStyleLbl="node1" presStyleIdx="7" presStyleCnt="8">
        <dgm:presLayoutVars>
          <dgm:bulletEnabled val="1"/>
        </dgm:presLayoutVars>
      </dgm:prSet>
      <dgm:spPr/>
      <dgm:t>
        <a:bodyPr/>
        <a:lstStyle/>
        <a:p>
          <a:endParaRPr lang="en-US"/>
        </a:p>
      </dgm:t>
    </dgm:pt>
  </dgm:ptLst>
  <dgm:cxnLst>
    <dgm:cxn modelId="{1E413C80-625E-4AC8-8B97-E17948A3BAFD}" srcId="{6C17C770-CA54-4BE3-9475-7038A357A1B2}" destId="{3AAF60AE-1D67-4C3D-B0D2-75478CF50968}" srcOrd="2" destOrd="0" parTransId="{53540745-C35A-4FC5-A8B4-B7CD4162776F}" sibTransId="{325E146B-0724-474D-ACCD-D0CF3DAC66C1}"/>
    <dgm:cxn modelId="{2ED49A8C-C14D-401F-9742-9E048841AA6D}" type="presOf" srcId="{E1B568BF-7F57-465B-85FF-87DC2C56AADA}" destId="{3E0E7CAA-908D-445B-8CF8-EB68EABD970B}" srcOrd="0" destOrd="0" presId="urn:microsoft.com/office/officeart/2005/8/layout/default#1"/>
    <dgm:cxn modelId="{FC78FB9D-5F2F-4FE3-BCFE-91361FD3FD4D}" srcId="{6C17C770-CA54-4BE3-9475-7038A357A1B2}" destId="{E1B568BF-7F57-465B-85FF-87DC2C56AADA}" srcOrd="3" destOrd="0" parTransId="{30FE41AD-AA37-47C1-94F3-9E40AC8503D4}" sibTransId="{DB127270-CD11-4176-91CC-E4DB3BA01E2F}"/>
    <dgm:cxn modelId="{2F8BA8EB-6017-4994-ABF1-AC776E3BA21E}" type="presOf" srcId="{EF785052-C288-4962-9F57-7DE9AD5BEBC4}" destId="{32D0E8BD-84F0-4114-ACD6-0BCE05C6372F}" srcOrd="0" destOrd="0" presId="urn:microsoft.com/office/officeart/2005/8/layout/default#1"/>
    <dgm:cxn modelId="{40647970-2D5A-442D-93E9-C8EA977A8782}" type="presOf" srcId="{6860030D-0A81-3F42-8326-DC7B1A689394}" destId="{12333244-C1F6-8443-B664-8F448F775CFF}" srcOrd="0" destOrd="0" presId="urn:microsoft.com/office/officeart/2005/8/layout/default#1"/>
    <dgm:cxn modelId="{5803B06A-8CC3-4278-9BBE-D09D756F5637}" type="presOf" srcId="{B94509F1-C5A2-4A28-B1D6-DA6946C8FFE3}" destId="{C556D2B0-3711-450D-9F7C-EF33CCA3F1BF}" srcOrd="0" destOrd="0" presId="urn:microsoft.com/office/officeart/2005/8/layout/default#1"/>
    <dgm:cxn modelId="{A30C8B62-9BC7-472B-A119-FFA6D59DEDFE}" type="presOf" srcId="{BAC2C1A2-742A-4E20-9A3D-294DBDC5D146}" destId="{08F962C5-5DC3-4C8B-99A8-D86583696D82}" srcOrd="0" destOrd="0" presId="urn:microsoft.com/office/officeart/2005/8/layout/default#1"/>
    <dgm:cxn modelId="{A0908531-53B9-4DDE-821B-F0896A308931}" type="presOf" srcId="{3AAF60AE-1D67-4C3D-B0D2-75478CF50968}" destId="{E09423AC-F3BC-492B-8E85-F9F2DB722C55}" srcOrd="0" destOrd="0" presId="urn:microsoft.com/office/officeart/2005/8/layout/default#1"/>
    <dgm:cxn modelId="{8559983D-1605-4B0E-A863-0F4FD4AE0716}" srcId="{6C17C770-CA54-4BE3-9475-7038A357A1B2}" destId="{EF785052-C288-4962-9F57-7DE9AD5BEBC4}" srcOrd="1" destOrd="0" parTransId="{F611E283-73D0-403B-8DE8-2F4B370B5DC7}" sibTransId="{2538B079-B4B0-4C2B-8EC7-C7FCF48FA2FE}"/>
    <dgm:cxn modelId="{78A12A4A-73F9-6D43-958B-EBDA2F8DB030}" srcId="{6C17C770-CA54-4BE3-9475-7038A357A1B2}" destId="{6860030D-0A81-3F42-8326-DC7B1A689394}" srcOrd="7" destOrd="0" parTransId="{93BD0CA3-BB08-4940-86B1-CFB645AFFB91}" sibTransId="{55FDC3E6-7549-2141-B4C9-4D80A2853360}"/>
    <dgm:cxn modelId="{8777850A-D1AF-4467-AEAE-62D61A46C0B3}" srcId="{6C17C770-CA54-4BE3-9475-7038A357A1B2}" destId="{72D6666D-2FAB-4519-837E-4B0D90E5EE8C}" srcOrd="0" destOrd="0" parTransId="{9E87D077-656A-4982-A57F-5D9A34AB5E85}" sibTransId="{EBF30239-7944-4312-A466-84ADF6B9D109}"/>
    <dgm:cxn modelId="{2683EE8A-BDFF-49C4-A56D-709D34AB4D6C}" type="presOf" srcId="{6C17C770-CA54-4BE3-9475-7038A357A1B2}" destId="{65399501-A881-4E3D-B071-83B368AF214D}" srcOrd="0" destOrd="0" presId="urn:microsoft.com/office/officeart/2005/8/layout/default#1"/>
    <dgm:cxn modelId="{DF4A26F6-0B51-4572-8FC0-7FD005FF50AF}" srcId="{6C17C770-CA54-4BE3-9475-7038A357A1B2}" destId="{B94509F1-C5A2-4A28-B1D6-DA6946C8FFE3}" srcOrd="5" destOrd="0" parTransId="{ADD60A84-C777-4217-8762-790AC5430665}" sibTransId="{F8D85286-07BA-45DD-93FC-9E069B34215B}"/>
    <dgm:cxn modelId="{2C8D6088-0510-412A-8AA1-9F3AC79C54B2}" type="presOf" srcId="{53C39151-E643-4243-8279-DF0FB11A0C1F}" destId="{D90424F1-6118-4DE7-8566-60AB4522720E}" srcOrd="0" destOrd="0" presId="urn:microsoft.com/office/officeart/2005/8/layout/default#1"/>
    <dgm:cxn modelId="{9CF95763-AB6A-4874-8AB7-4BC311A3AD89}" type="presOf" srcId="{72D6666D-2FAB-4519-837E-4B0D90E5EE8C}" destId="{AB138CDD-3268-4BBA-AC1F-B1C7BAE05B12}" srcOrd="0" destOrd="0" presId="urn:microsoft.com/office/officeart/2005/8/layout/default#1"/>
    <dgm:cxn modelId="{BB7AEA0B-0764-4C1A-B938-71BD9740F80D}" srcId="{6C17C770-CA54-4BE3-9475-7038A357A1B2}" destId="{53C39151-E643-4243-8279-DF0FB11A0C1F}" srcOrd="4" destOrd="0" parTransId="{342DA4C5-8069-4B8A-965F-447678DFFC03}" sibTransId="{545C17D7-4DC9-4C0B-81EA-EF1A4F083C35}"/>
    <dgm:cxn modelId="{336E5E4A-5C3A-41F4-98CA-3B90C7A5F465}" srcId="{6C17C770-CA54-4BE3-9475-7038A357A1B2}" destId="{BAC2C1A2-742A-4E20-9A3D-294DBDC5D146}" srcOrd="6" destOrd="0" parTransId="{49B7C469-4579-43CC-B9C2-CCF6E3381DC3}" sibTransId="{185137D9-2D0B-4732-B57A-12DD3CCE6CD6}"/>
    <dgm:cxn modelId="{D0FA69C4-F157-480F-B5AD-9CFB41241F13}" type="presParOf" srcId="{65399501-A881-4E3D-B071-83B368AF214D}" destId="{AB138CDD-3268-4BBA-AC1F-B1C7BAE05B12}" srcOrd="0" destOrd="0" presId="urn:microsoft.com/office/officeart/2005/8/layout/default#1"/>
    <dgm:cxn modelId="{933B61C1-B7A5-4616-A5E9-9C9E5D08EBEA}" type="presParOf" srcId="{65399501-A881-4E3D-B071-83B368AF214D}" destId="{3E473FE9-8262-4A1F-AA1F-94290D649761}" srcOrd="1" destOrd="0" presId="urn:microsoft.com/office/officeart/2005/8/layout/default#1"/>
    <dgm:cxn modelId="{3D921ECC-7637-424E-9DE8-CF4FA3E6A555}" type="presParOf" srcId="{65399501-A881-4E3D-B071-83B368AF214D}" destId="{32D0E8BD-84F0-4114-ACD6-0BCE05C6372F}" srcOrd="2" destOrd="0" presId="urn:microsoft.com/office/officeart/2005/8/layout/default#1"/>
    <dgm:cxn modelId="{9C0C5377-5A29-48DA-9981-ED24B4AE1CB1}" type="presParOf" srcId="{65399501-A881-4E3D-B071-83B368AF214D}" destId="{488FADE8-BBED-4BFC-A416-167A9084827D}" srcOrd="3" destOrd="0" presId="urn:microsoft.com/office/officeart/2005/8/layout/default#1"/>
    <dgm:cxn modelId="{D315C044-F256-4935-9D0D-FF4C10276703}" type="presParOf" srcId="{65399501-A881-4E3D-B071-83B368AF214D}" destId="{E09423AC-F3BC-492B-8E85-F9F2DB722C55}" srcOrd="4" destOrd="0" presId="urn:microsoft.com/office/officeart/2005/8/layout/default#1"/>
    <dgm:cxn modelId="{734F6D80-DE77-4780-A51D-609D38E96427}" type="presParOf" srcId="{65399501-A881-4E3D-B071-83B368AF214D}" destId="{DCE93431-026A-49F7-92DF-52FDB18472B9}" srcOrd="5" destOrd="0" presId="urn:microsoft.com/office/officeart/2005/8/layout/default#1"/>
    <dgm:cxn modelId="{2AA76077-4BCE-40C5-B187-C700ADBEF7E1}" type="presParOf" srcId="{65399501-A881-4E3D-B071-83B368AF214D}" destId="{3E0E7CAA-908D-445B-8CF8-EB68EABD970B}" srcOrd="6" destOrd="0" presId="urn:microsoft.com/office/officeart/2005/8/layout/default#1"/>
    <dgm:cxn modelId="{D8000B2C-4A9B-4001-B159-ABDD54259CFB}" type="presParOf" srcId="{65399501-A881-4E3D-B071-83B368AF214D}" destId="{E7517737-9620-4FB8-8BA7-734FBC6A36AD}" srcOrd="7" destOrd="0" presId="urn:microsoft.com/office/officeart/2005/8/layout/default#1"/>
    <dgm:cxn modelId="{7E8E1022-A9A3-4C8F-85E5-DD43D2A69BA5}" type="presParOf" srcId="{65399501-A881-4E3D-B071-83B368AF214D}" destId="{D90424F1-6118-4DE7-8566-60AB4522720E}" srcOrd="8" destOrd="0" presId="urn:microsoft.com/office/officeart/2005/8/layout/default#1"/>
    <dgm:cxn modelId="{AAB9FF66-424F-4650-831E-B8092DF8F516}" type="presParOf" srcId="{65399501-A881-4E3D-B071-83B368AF214D}" destId="{5386094B-1D22-42AF-B4C5-A59E3C2147EB}" srcOrd="9" destOrd="0" presId="urn:microsoft.com/office/officeart/2005/8/layout/default#1"/>
    <dgm:cxn modelId="{1FEF61E5-9542-42B0-8F98-F6C70620AFC6}" type="presParOf" srcId="{65399501-A881-4E3D-B071-83B368AF214D}" destId="{C556D2B0-3711-450D-9F7C-EF33CCA3F1BF}" srcOrd="10" destOrd="0" presId="urn:microsoft.com/office/officeart/2005/8/layout/default#1"/>
    <dgm:cxn modelId="{3A2A50C1-177D-487A-87DA-960F6EB24E80}" type="presParOf" srcId="{65399501-A881-4E3D-B071-83B368AF214D}" destId="{33BD9FCF-4186-40AC-B486-17B1D7A3713B}" srcOrd="11" destOrd="0" presId="urn:microsoft.com/office/officeart/2005/8/layout/default#1"/>
    <dgm:cxn modelId="{3E67149A-CC1E-4587-8EB6-19EA472167AB}" type="presParOf" srcId="{65399501-A881-4E3D-B071-83B368AF214D}" destId="{08F962C5-5DC3-4C8B-99A8-D86583696D82}" srcOrd="12" destOrd="0" presId="urn:microsoft.com/office/officeart/2005/8/layout/default#1"/>
    <dgm:cxn modelId="{3F1660AE-2128-4A0A-B615-A66745744D8A}" type="presParOf" srcId="{65399501-A881-4E3D-B071-83B368AF214D}" destId="{D9F47C37-CFE2-B54E-8BCE-5FDB23A76B50}" srcOrd="13" destOrd="0" presId="urn:microsoft.com/office/officeart/2005/8/layout/default#1"/>
    <dgm:cxn modelId="{54D7A536-6E67-4D01-A564-A9A418822291}" type="presParOf" srcId="{65399501-A881-4E3D-B071-83B368AF214D}" destId="{12333244-C1F6-8443-B664-8F448F775CFF}" srcOrd="14" destOrd="0" presId="urn:microsoft.com/office/officeart/2005/8/layout/default#1"/>
  </dgm:cxnLst>
  <dgm:bg/>
  <dgm:whole/>
</dgm:dataModel>
</file>

<file path=ppt/diagrams/data2.xml><?xml version="1.0" encoding="utf-8"?>
<dgm:dataModel xmlns:dgm="http://schemas.openxmlformats.org/drawingml/2006/diagram" xmlns:a="http://schemas.openxmlformats.org/drawingml/2006/main">
  <dgm:ptLst>
    <dgm:pt modelId="{39A9F5C1-B873-4228-9849-99FC6825CE85}" type="doc">
      <dgm:prSet loTypeId="urn:microsoft.com/office/officeart/2005/8/layout/matrix3" loCatId="matrix" qsTypeId="urn:microsoft.com/office/officeart/2005/8/quickstyle/simple1#8" qsCatId="simple" csTypeId="urn:microsoft.com/office/officeart/2005/8/colors/colorful1#1" csCatId="colorful"/>
      <dgm:spPr/>
      <dgm:t>
        <a:bodyPr/>
        <a:lstStyle/>
        <a:p>
          <a:endParaRPr lang="en-US"/>
        </a:p>
      </dgm:t>
    </dgm:pt>
    <dgm:pt modelId="{5C4BDCAE-9551-4133-A89F-910DF7FA233C}">
      <dgm:prSet/>
      <dgm:spPr/>
      <dgm:t>
        <a:bodyPr/>
        <a:lstStyle/>
        <a:p>
          <a:pPr rtl="0"/>
          <a:r>
            <a:rPr lang="en-US" dirty="0" smtClean="0"/>
            <a:t>Analyzing consumer needs</a:t>
          </a:r>
          <a:endParaRPr lang="en-US" dirty="0"/>
        </a:p>
      </dgm:t>
    </dgm:pt>
    <dgm:pt modelId="{4DB660DD-E2F9-43E1-A14F-7CF36562F19C}" type="parTrans" cxnId="{73970DE2-0C1D-41B6-B555-2F6AA1860258}">
      <dgm:prSet/>
      <dgm:spPr/>
      <dgm:t>
        <a:bodyPr/>
        <a:lstStyle/>
        <a:p>
          <a:endParaRPr lang="en-US"/>
        </a:p>
      </dgm:t>
    </dgm:pt>
    <dgm:pt modelId="{08CA27A9-172F-4EC2-8C9F-E7E606C97452}" type="sibTrans" cxnId="{73970DE2-0C1D-41B6-B555-2F6AA1860258}">
      <dgm:prSet/>
      <dgm:spPr/>
      <dgm:t>
        <a:bodyPr/>
        <a:lstStyle/>
        <a:p>
          <a:endParaRPr lang="en-US"/>
        </a:p>
      </dgm:t>
    </dgm:pt>
    <dgm:pt modelId="{DB607EA4-9F2B-4C23-9905-B5E862F233D7}">
      <dgm:prSet/>
      <dgm:spPr/>
      <dgm:t>
        <a:bodyPr/>
        <a:lstStyle/>
        <a:p>
          <a:pPr rtl="0"/>
          <a:r>
            <a:rPr lang="en-US" dirty="0" smtClean="0"/>
            <a:t>Setting channel objectives</a:t>
          </a:r>
          <a:endParaRPr lang="en-US" dirty="0"/>
        </a:p>
      </dgm:t>
    </dgm:pt>
    <dgm:pt modelId="{55F98BAA-FA87-4B5C-8BB9-60D6331AAAFB}" type="parTrans" cxnId="{5872A4D7-6538-4C26-894D-88C8B92AB84D}">
      <dgm:prSet/>
      <dgm:spPr/>
      <dgm:t>
        <a:bodyPr/>
        <a:lstStyle/>
        <a:p>
          <a:endParaRPr lang="en-US"/>
        </a:p>
      </dgm:t>
    </dgm:pt>
    <dgm:pt modelId="{9F8EB822-92FB-4795-8993-9B1A967C73AD}" type="sibTrans" cxnId="{5872A4D7-6538-4C26-894D-88C8B92AB84D}">
      <dgm:prSet/>
      <dgm:spPr/>
      <dgm:t>
        <a:bodyPr/>
        <a:lstStyle/>
        <a:p>
          <a:endParaRPr lang="en-US"/>
        </a:p>
      </dgm:t>
    </dgm:pt>
    <dgm:pt modelId="{22EB4E69-32FD-4166-853D-F4F68DBC0D95}">
      <dgm:prSet/>
      <dgm:spPr/>
      <dgm:t>
        <a:bodyPr/>
        <a:lstStyle/>
        <a:p>
          <a:pPr rtl="0"/>
          <a:r>
            <a:rPr lang="en-US" dirty="0" smtClean="0"/>
            <a:t>Identifying major channel alternatives</a:t>
          </a:r>
          <a:endParaRPr lang="en-US" dirty="0"/>
        </a:p>
      </dgm:t>
    </dgm:pt>
    <dgm:pt modelId="{9E46F9EF-A919-4C91-A5C0-A306F18D5B23}" type="parTrans" cxnId="{CC59DAA2-193E-4B11-8865-5972B16F84B9}">
      <dgm:prSet/>
      <dgm:spPr/>
      <dgm:t>
        <a:bodyPr/>
        <a:lstStyle/>
        <a:p>
          <a:endParaRPr lang="en-US"/>
        </a:p>
      </dgm:t>
    </dgm:pt>
    <dgm:pt modelId="{DCE84AF0-3D80-48BB-BFC6-ECB400F533C9}" type="sibTrans" cxnId="{CC59DAA2-193E-4B11-8865-5972B16F84B9}">
      <dgm:prSet/>
      <dgm:spPr/>
      <dgm:t>
        <a:bodyPr/>
        <a:lstStyle/>
        <a:p>
          <a:endParaRPr lang="en-US"/>
        </a:p>
      </dgm:t>
    </dgm:pt>
    <dgm:pt modelId="{679DBB8E-F366-4EB3-B2E3-5E6B7737B589}">
      <dgm:prSet/>
      <dgm:spPr/>
      <dgm:t>
        <a:bodyPr/>
        <a:lstStyle/>
        <a:p>
          <a:pPr rtl="0"/>
          <a:r>
            <a:rPr lang="en-US" dirty="0" smtClean="0"/>
            <a:t>Evaluation</a:t>
          </a:r>
          <a:endParaRPr lang="en-US" dirty="0"/>
        </a:p>
      </dgm:t>
    </dgm:pt>
    <dgm:pt modelId="{238113C9-099F-4550-8CCF-F7AB19C6D18C}" type="parTrans" cxnId="{E2015D94-4F48-4979-B413-B148DCB11807}">
      <dgm:prSet/>
      <dgm:spPr/>
      <dgm:t>
        <a:bodyPr/>
        <a:lstStyle/>
        <a:p>
          <a:endParaRPr lang="en-US"/>
        </a:p>
      </dgm:t>
    </dgm:pt>
    <dgm:pt modelId="{28ACF5A8-A337-4574-B6CE-CC205A35DEDA}" type="sibTrans" cxnId="{E2015D94-4F48-4979-B413-B148DCB11807}">
      <dgm:prSet/>
      <dgm:spPr/>
      <dgm:t>
        <a:bodyPr/>
        <a:lstStyle/>
        <a:p>
          <a:endParaRPr lang="en-US"/>
        </a:p>
      </dgm:t>
    </dgm:pt>
    <dgm:pt modelId="{F6BFB4FE-BD60-4AFE-BC3B-B3D769E01A4B}">
      <dgm:prSet/>
      <dgm:spPr/>
      <dgm:t>
        <a:bodyPr/>
        <a:lstStyle/>
        <a:p>
          <a:pPr rtl="0"/>
          <a:endParaRPr lang="en-US" dirty="0"/>
        </a:p>
      </dgm:t>
    </dgm:pt>
    <dgm:pt modelId="{9C431DCA-8B0F-49E3-8EC1-C7B7F18F932C}" type="parTrans" cxnId="{00D39F54-38BD-4C12-809B-0D0C55217468}">
      <dgm:prSet/>
      <dgm:spPr/>
      <dgm:t>
        <a:bodyPr/>
        <a:lstStyle/>
        <a:p>
          <a:endParaRPr lang="en-US"/>
        </a:p>
      </dgm:t>
    </dgm:pt>
    <dgm:pt modelId="{9214F143-14B5-43E2-9689-6F4BB2E989D4}" type="sibTrans" cxnId="{00D39F54-38BD-4C12-809B-0D0C55217468}">
      <dgm:prSet/>
      <dgm:spPr/>
      <dgm:t>
        <a:bodyPr/>
        <a:lstStyle/>
        <a:p>
          <a:endParaRPr lang="en-US"/>
        </a:p>
      </dgm:t>
    </dgm:pt>
    <dgm:pt modelId="{47F5D96E-7157-499F-8747-22495EF70854}" type="pres">
      <dgm:prSet presAssocID="{39A9F5C1-B873-4228-9849-99FC6825CE85}" presName="matrix" presStyleCnt="0">
        <dgm:presLayoutVars>
          <dgm:chMax val="1"/>
          <dgm:dir/>
          <dgm:resizeHandles val="exact"/>
        </dgm:presLayoutVars>
      </dgm:prSet>
      <dgm:spPr/>
      <dgm:t>
        <a:bodyPr/>
        <a:lstStyle/>
        <a:p>
          <a:endParaRPr lang="en-US"/>
        </a:p>
      </dgm:t>
    </dgm:pt>
    <dgm:pt modelId="{B2E9F038-7222-437A-98FB-B8CDF99E686E}" type="pres">
      <dgm:prSet presAssocID="{39A9F5C1-B873-4228-9849-99FC6825CE85}" presName="diamond" presStyleLbl="bgShp" presStyleIdx="0" presStyleCnt="1"/>
      <dgm:spPr/>
      <dgm:t>
        <a:bodyPr/>
        <a:lstStyle/>
        <a:p>
          <a:endParaRPr lang="en-US"/>
        </a:p>
      </dgm:t>
    </dgm:pt>
    <dgm:pt modelId="{BCC45769-DECC-4063-9830-D8FCBE231391}" type="pres">
      <dgm:prSet presAssocID="{39A9F5C1-B873-4228-9849-99FC6825CE85}" presName="quad1" presStyleLbl="node1" presStyleIdx="0" presStyleCnt="4">
        <dgm:presLayoutVars>
          <dgm:chMax val="0"/>
          <dgm:chPref val="0"/>
          <dgm:bulletEnabled val="1"/>
        </dgm:presLayoutVars>
      </dgm:prSet>
      <dgm:spPr/>
      <dgm:t>
        <a:bodyPr/>
        <a:lstStyle/>
        <a:p>
          <a:endParaRPr lang="en-US"/>
        </a:p>
      </dgm:t>
    </dgm:pt>
    <dgm:pt modelId="{18A5F90E-57A9-47B0-BC6B-B9F78A4853ED}" type="pres">
      <dgm:prSet presAssocID="{39A9F5C1-B873-4228-9849-99FC6825CE85}" presName="quad2" presStyleLbl="node1" presStyleIdx="1" presStyleCnt="4">
        <dgm:presLayoutVars>
          <dgm:chMax val="0"/>
          <dgm:chPref val="0"/>
          <dgm:bulletEnabled val="1"/>
        </dgm:presLayoutVars>
      </dgm:prSet>
      <dgm:spPr/>
      <dgm:t>
        <a:bodyPr/>
        <a:lstStyle/>
        <a:p>
          <a:endParaRPr lang="en-US"/>
        </a:p>
      </dgm:t>
    </dgm:pt>
    <dgm:pt modelId="{FA4BF5B0-5298-4254-BE56-11351A5302D9}" type="pres">
      <dgm:prSet presAssocID="{39A9F5C1-B873-4228-9849-99FC6825CE85}" presName="quad3" presStyleLbl="node1" presStyleIdx="2" presStyleCnt="4">
        <dgm:presLayoutVars>
          <dgm:chMax val="0"/>
          <dgm:chPref val="0"/>
          <dgm:bulletEnabled val="1"/>
        </dgm:presLayoutVars>
      </dgm:prSet>
      <dgm:spPr/>
      <dgm:t>
        <a:bodyPr/>
        <a:lstStyle/>
        <a:p>
          <a:endParaRPr lang="en-US"/>
        </a:p>
      </dgm:t>
    </dgm:pt>
    <dgm:pt modelId="{316BC83E-74E4-46E9-A00A-B32D961B0BFE}" type="pres">
      <dgm:prSet presAssocID="{39A9F5C1-B873-4228-9849-99FC6825CE85}" presName="quad4" presStyleLbl="node1" presStyleIdx="3" presStyleCnt="4">
        <dgm:presLayoutVars>
          <dgm:chMax val="0"/>
          <dgm:chPref val="0"/>
          <dgm:bulletEnabled val="1"/>
        </dgm:presLayoutVars>
      </dgm:prSet>
      <dgm:spPr/>
      <dgm:t>
        <a:bodyPr/>
        <a:lstStyle/>
        <a:p>
          <a:endParaRPr lang="en-US"/>
        </a:p>
      </dgm:t>
    </dgm:pt>
  </dgm:ptLst>
  <dgm:cxnLst>
    <dgm:cxn modelId="{A9DA7981-9BE9-47E5-95EF-C369DC1960E5}" type="presOf" srcId="{5C4BDCAE-9551-4133-A89F-910DF7FA233C}" destId="{BCC45769-DECC-4063-9830-D8FCBE231391}" srcOrd="0" destOrd="0" presId="urn:microsoft.com/office/officeart/2005/8/layout/matrix3"/>
    <dgm:cxn modelId="{FB6E1654-5B84-46DA-8FCF-D0364644324D}" type="presOf" srcId="{DB607EA4-9F2B-4C23-9905-B5E862F233D7}" destId="{18A5F90E-57A9-47B0-BC6B-B9F78A4853ED}" srcOrd="0" destOrd="0" presId="urn:microsoft.com/office/officeart/2005/8/layout/matrix3"/>
    <dgm:cxn modelId="{E2015D94-4F48-4979-B413-B148DCB11807}" srcId="{39A9F5C1-B873-4228-9849-99FC6825CE85}" destId="{679DBB8E-F366-4EB3-B2E3-5E6B7737B589}" srcOrd="3" destOrd="0" parTransId="{238113C9-099F-4550-8CCF-F7AB19C6D18C}" sibTransId="{28ACF5A8-A337-4574-B6CE-CC205A35DEDA}"/>
    <dgm:cxn modelId="{1930DC7F-5AF9-4AF3-9F9B-16F3AB21B581}" type="presOf" srcId="{22EB4E69-32FD-4166-853D-F4F68DBC0D95}" destId="{FA4BF5B0-5298-4254-BE56-11351A5302D9}" srcOrd="0" destOrd="0" presId="urn:microsoft.com/office/officeart/2005/8/layout/matrix3"/>
    <dgm:cxn modelId="{D8F74A99-A991-47FE-B7A0-4BE231C4D370}" type="presOf" srcId="{39A9F5C1-B873-4228-9849-99FC6825CE85}" destId="{47F5D96E-7157-499F-8747-22495EF70854}" srcOrd="0" destOrd="0" presId="urn:microsoft.com/office/officeart/2005/8/layout/matrix3"/>
    <dgm:cxn modelId="{664C4CD2-4865-4F11-8E3E-EAFEA474B409}" type="presOf" srcId="{679DBB8E-F366-4EB3-B2E3-5E6B7737B589}" destId="{316BC83E-74E4-46E9-A00A-B32D961B0BFE}" srcOrd="0" destOrd="0" presId="urn:microsoft.com/office/officeart/2005/8/layout/matrix3"/>
    <dgm:cxn modelId="{73970DE2-0C1D-41B6-B555-2F6AA1860258}" srcId="{39A9F5C1-B873-4228-9849-99FC6825CE85}" destId="{5C4BDCAE-9551-4133-A89F-910DF7FA233C}" srcOrd="0" destOrd="0" parTransId="{4DB660DD-E2F9-43E1-A14F-7CF36562F19C}" sibTransId="{08CA27A9-172F-4EC2-8C9F-E7E606C97452}"/>
    <dgm:cxn modelId="{5872A4D7-6538-4C26-894D-88C8B92AB84D}" srcId="{39A9F5C1-B873-4228-9849-99FC6825CE85}" destId="{DB607EA4-9F2B-4C23-9905-B5E862F233D7}" srcOrd="1" destOrd="0" parTransId="{55F98BAA-FA87-4B5C-8BB9-60D6331AAAFB}" sibTransId="{9F8EB822-92FB-4795-8993-9B1A967C73AD}"/>
    <dgm:cxn modelId="{CC59DAA2-193E-4B11-8865-5972B16F84B9}" srcId="{39A9F5C1-B873-4228-9849-99FC6825CE85}" destId="{22EB4E69-32FD-4166-853D-F4F68DBC0D95}" srcOrd="2" destOrd="0" parTransId="{9E46F9EF-A919-4C91-A5C0-A306F18D5B23}" sibTransId="{DCE84AF0-3D80-48BB-BFC6-ECB400F533C9}"/>
    <dgm:cxn modelId="{00D39F54-38BD-4C12-809B-0D0C55217468}" srcId="{39A9F5C1-B873-4228-9849-99FC6825CE85}" destId="{F6BFB4FE-BD60-4AFE-BC3B-B3D769E01A4B}" srcOrd="4" destOrd="0" parTransId="{9C431DCA-8B0F-49E3-8EC1-C7B7F18F932C}" sibTransId="{9214F143-14B5-43E2-9689-6F4BB2E989D4}"/>
    <dgm:cxn modelId="{23A359E9-C350-493F-BFEE-5364960CB5F4}" type="presParOf" srcId="{47F5D96E-7157-499F-8747-22495EF70854}" destId="{B2E9F038-7222-437A-98FB-B8CDF99E686E}" srcOrd="0" destOrd="0" presId="urn:microsoft.com/office/officeart/2005/8/layout/matrix3"/>
    <dgm:cxn modelId="{A5F0CF2F-2B2C-4770-AB59-F3014EBB4117}" type="presParOf" srcId="{47F5D96E-7157-499F-8747-22495EF70854}" destId="{BCC45769-DECC-4063-9830-D8FCBE231391}" srcOrd="1" destOrd="0" presId="urn:microsoft.com/office/officeart/2005/8/layout/matrix3"/>
    <dgm:cxn modelId="{B65A4182-8591-4747-8DCD-0D05D1EE703B}" type="presParOf" srcId="{47F5D96E-7157-499F-8747-22495EF70854}" destId="{18A5F90E-57A9-47B0-BC6B-B9F78A4853ED}" srcOrd="2" destOrd="0" presId="urn:microsoft.com/office/officeart/2005/8/layout/matrix3"/>
    <dgm:cxn modelId="{BADB5FCC-3952-4B2C-9841-003DB960944D}" type="presParOf" srcId="{47F5D96E-7157-499F-8747-22495EF70854}" destId="{FA4BF5B0-5298-4254-BE56-11351A5302D9}" srcOrd="3" destOrd="0" presId="urn:microsoft.com/office/officeart/2005/8/layout/matrix3"/>
    <dgm:cxn modelId="{862B4B99-8116-4CC9-A133-41CCDDA0272B}" type="presParOf" srcId="{47F5D96E-7157-499F-8747-22495EF70854}" destId="{316BC83E-74E4-46E9-A00A-B32D961B0BFE}" srcOrd="4" destOrd="0" presId="urn:microsoft.com/office/officeart/2005/8/layout/matrix3"/>
  </dgm:cxnLst>
  <dgm:bg/>
  <dgm:whole/>
</dgm:dataModel>
</file>

<file path=ppt/diagrams/data3.xml><?xml version="1.0" encoding="utf-8"?>
<dgm:dataModel xmlns:dgm="http://schemas.openxmlformats.org/drawingml/2006/diagram" xmlns:a="http://schemas.openxmlformats.org/drawingml/2006/main">
  <dgm:ptLst>
    <dgm:pt modelId="{34526CE7-FB48-4096-A3FA-D6B0E5CF4021}" type="doc">
      <dgm:prSet loTypeId="urn:microsoft.com/office/officeart/2005/8/layout/vList2" loCatId="list" qsTypeId="urn:microsoft.com/office/officeart/2005/8/quickstyle/simple1#9" qsCatId="simple" csTypeId="urn:microsoft.com/office/officeart/2005/8/colors/colorful1#2" csCatId="colorful" phldr="1"/>
      <dgm:spPr/>
      <dgm:t>
        <a:bodyPr/>
        <a:lstStyle/>
        <a:p>
          <a:endParaRPr lang="en-US"/>
        </a:p>
      </dgm:t>
    </dgm:pt>
    <dgm:pt modelId="{CECE435A-9C40-4982-B08B-102807545C2E}">
      <dgm:prSet phldrT="[Text]"/>
      <dgm:spPr/>
      <dgm:t>
        <a:bodyPr/>
        <a:lstStyle/>
        <a:p>
          <a:r>
            <a:rPr lang="en-US" dirty="0" smtClean="0"/>
            <a:t>Intensive distribution</a:t>
          </a:r>
          <a:endParaRPr lang="en-US" dirty="0"/>
        </a:p>
      </dgm:t>
    </dgm:pt>
    <dgm:pt modelId="{0837A8EA-E729-43EB-B899-7B9FBFA4F5C9}" type="parTrans" cxnId="{78034E05-7ED1-482F-A6E0-2124C4172091}">
      <dgm:prSet/>
      <dgm:spPr/>
      <dgm:t>
        <a:bodyPr/>
        <a:lstStyle/>
        <a:p>
          <a:endParaRPr lang="en-US"/>
        </a:p>
      </dgm:t>
    </dgm:pt>
    <dgm:pt modelId="{E41E0E69-0C11-40AF-A6E7-1FCE0960C98C}" type="sibTrans" cxnId="{78034E05-7ED1-482F-A6E0-2124C4172091}">
      <dgm:prSet/>
      <dgm:spPr/>
      <dgm:t>
        <a:bodyPr/>
        <a:lstStyle/>
        <a:p>
          <a:endParaRPr lang="en-US"/>
        </a:p>
      </dgm:t>
    </dgm:pt>
    <dgm:pt modelId="{0820B9B8-BC30-45F6-B73C-F58725F13370}">
      <dgm:prSet phldrT="[Text]"/>
      <dgm:spPr/>
      <dgm:t>
        <a:bodyPr/>
        <a:lstStyle/>
        <a:p>
          <a:r>
            <a:rPr lang="en-US" dirty="0" smtClean="0"/>
            <a:t>Candy and toothpaste</a:t>
          </a:r>
          <a:endParaRPr lang="en-US" dirty="0"/>
        </a:p>
      </dgm:t>
    </dgm:pt>
    <dgm:pt modelId="{606E9029-6448-4466-9F82-DD144A4EE0B0}" type="parTrans" cxnId="{3678AB9F-0AB5-4535-8675-5612F0F7ED15}">
      <dgm:prSet/>
      <dgm:spPr/>
      <dgm:t>
        <a:bodyPr/>
        <a:lstStyle/>
        <a:p>
          <a:endParaRPr lang="en-US"/>
        </a:p>
      </dgm:t>
    </dgm:pt>
    <dgm:pt modelId="{A3A61180-9378-4048-9776-1E6DF09D65BD}" type="sibTrans" cxnId="{3678AB9F-0AB5-4535-8675-5612F0F7ED15}">
      <dgm:prSet/>
      <dgm:spPr/>
      <dgm:t>
        <a:bodyPr/>
        <a:lstStyle/>
        <a:p>
          <a:endParaRPr lang="en-US"/>
        </a:p>
      </dgm:t>
    </dgm:pt>
    <dgm:pt modelId="{F7CCB281-1E41-42D9-8E58-9BD5DF738E0C}">
      <dgm:prSet phldrT="[Text]"/>
      <dgm:spPr/>
      <dgm:t>
        <a:bodyPr/>
        <a:lstStyle/>
        <a:p>
          <a:r>
            <a:rPr lang="en-US" dirty="0" smtClean="0"/>
            <a:t>Exclusive distribution</a:t>
          </a:r>
          <a:endParaRPr lang="en-US" dirty="0"/>
        </a:p>
      </dgm:t>
    </dgm:pt>
    <dgm:pt modelId="{A11A896B-15D4-4EAA-9A3B-8F8FCDFCBB24}" type="parTrans" cxnId="{06372670-5969-4085-A377-220176019BCC}">
      <dgm:prSet/>
      <dgm:spPr/>
      <dgm:t>
        <a:bodyPr/>
        <a:lstStyle/>
        <a:p>
          <a:endParaRPr lang="en-US"/>
        </a:p>
      </dgm:t>
    </dgm:pt>
    <dgm:pt modelId="{CCBC9858-DA03-406E-9227-442DFFFCFD11}" type="sibTrans" cxnId="{06372670-5969-4085-A377-220176019BCC}">
      <dgm:prSet/>
      <dgm:spPr/>
      <dgm:t>
        <a:bodyPr/>
        <a:lstStyle/>
        <a:p>
          <a:endParaRPr lang="en-US"/>
        </a:p>
      </dgm:t>
    </dgm:pt>
    <dgm:pt modelId="{D9222153-2744-4FE0-930D-E18E6A284622}">
      <dgm:prSet phldrT="[Text]"/>
      <dgm:spPr/>
      <dgm:t>
        <a:bodyPr/>
        <a:lstStyle/>
        <a:p>
          <a:r>
            <a:rPr lang="en-US" dirty="0" smtClean="0"/>
            <a:t>Luxury automobiles and prestige clothing</a:t>
          </a:r>
          <a:endParaRPr lang="en-US" dirty="0"/>
        </a:p>
      </dgm:t>
    </dgm:pt>
    <dgm:pt modelId="{D9631374-4034-48AC-B89C-A71BA3A583FA}" type="parTrans" cxnId="{2CED3833-7E54-4285-B3BF-16A399C8F2A9}">
      <dgm:prSet/>
      <dgm:spPr/>
      <dgm:t>
        <a:bodyPr/>
        <a:lstStyle/>
        <a:p>
          <a:endParaRPr lang="en-US"/>
        </a:p>
      </dgm:t>
    </dgm:pt>
    <dgm:pt modelId="{5EA0CBED-4C6E-4F9D-8023-C35E8E525CF3}" type="sibTrans" cxnId="{2CED3833-7E54-4285-B3BF-16A399C8F2A9}">
      <dgm:prSet/>
      <dgm:spPr/>
      <dgm:t>
        <a:bodyPr/>
        <a:lstStyle/>
        <a:p>
          <a:endParaRPr lang="en-US"/>
        </a:p>
      </dgm:t>
    </dgm:pt>
    <dgm:pt modelId="{F3176FEE-BDE3-4DFF-8A73-F61E1BCB861C}">
      <dgm:prSet phldrT="[Text]"/>
      <dgm:spPr/>
      <dgm:t>
        <a:bodyPr/>
        <a:lstStyle/>
        <a:p>
          <a:r>
            <a:rPr lang="en-US" b="0" dirty="0" smtClean="0">
              <a:solidFill>
                <a:schemeClr val="bg1"/>
              </a:solidFill>
            </a:rPr>
            <a:t>Selective distribution</a:t>
          </a:r>
          <a:endParaRPr lang="en-US" b="0" dirty="0">
            <a:solidFill>
              <a:schemeClr val="bg1"/>
            </a:solidFill>
          </a:endParaRPr>
        </a:p>
      </dgm:t>
    </dgm:pt>
    <dgm:pt modelId="{8671D06F-4FC0-4431-95EA-C31FD18C00D9}" type="parTrans" cxnId="{6E0779B7-AAD5-4953-9418-184BA0777B28}">
      <dgm:prSet/>
      <dgm:spPr/>
      <dgm:t>
        <a:bodyPr/>
        <a:lstStyle/>
        <a:p>
          <a:endParaRPr lang="en-US"/>
        </a:p>
      </dgm:t>
    </dgm:pt>
    <dgm:pt modelId="{65EA9ECE-7885-4687-BA07-BA629F438DF2}" type="sibTrans" cxnId="{6E0779B7-AAD5-4953-9418-184BA0777B28}">
      <dgm:prSet/>
      <dgm:spPr/>
      <dgm:t>
        <a:bodyPr/>
        <a:lstStyle/>
        <a:p>
          <a:endParaRPr lang="en-US"/>
        </a:p>
      </dgm:t>
    </dgm:pt>
    <dgm:pt modelId="{C5BAEF43-CAD4-4510-9C01-985AF5F46A8D}">
      <dgm:prSet phldrT="[Text]"/>
      <dgm:spPr/>
      <dgm:t>
        <a:bodyPr/>
        <a:lstStyle/>
        <a:p>
          <a:r>
            <a:rPr lang="en-US" dirty="0" smtClean="0"/>
            <a:t>Television and home appliance</a:t>
          </a:r>
          <a:endParaRPr lang="en-US" dirty="0"/>
        </a:p>
      </dgm:t>
    </dgm:pt>
    <dgm:pt modelId="{47D61BBA-035D-4E68-B9BA-D2A82AE22587}" type="parTrans" cxnId="{768F4DF1-E57B-4516-8931-D0E921C0F814}">
      <dgm:prSet/>
      <dgm:spPr/>
      <dgm:t>
        <a:bodyPr/>
        <a:lstStyle/>
        <a:p>
          <a:endParaRPr lang="en-US"/>
        </a:p>
      </dgm:t>
    </dgm:pt>
    <dgm:pt modelId="{C722E52C-778B-4484-92D2-91678D7FF04E}" type="sibTrans" cxnId="{768F4DF1-E57B-4516-8931-D0E921C0F814}">
      <dgm:prSet/>
      <dgm:spPr/>
      <dgm:t>
        <a:bodyPr/>
        <a:lstStyle/>
        <a:p>
          <a:endParaRPr lang="en-US"/>
        </a:p>
      </dgm:t>
    </dgm:pt>
    <dgm:pt modelId="{EDD8C2DC-A859-444D-8093-87A40CDEE9B1}" type="pres">
      <dgm:prSet presAssocID="{34526CE7-FB48-4096-A3FA-D6B0E5CF4021}" presName="linear" presStyleCnt="0">
        <dgm:presLayoutVars>
          <dgm:animLvl val="lvl"/>
          <dgm:resizeHandles val="exact"/>
        </dgm:presLayoutVars>
      </dgm:prSet>
      <dgm:spPr/>
      <dgm:t>
        <a:bodyPr/>
        <a:lstStyle/>
        <a:p>
          <a:endParaRPr lang="en-US"/>
        </a:p>
      </dgm:t>
    </dgm:pt>
    <dgm:pt modelId="{FD026518-85AB-49B3-B288-F593AD51212F}" type="pres">
      <dgm:prSet presAssocID="{CECE435A-9C40-4982-B08B-102807545C2E}" presName="parentText" presStyleLbl="node1" presStyleIdx="0" presStyleCnt="3">
        <dgm:presLayoutVars>
          <dgm:chMax val="0"/>
          <dgm:bulletEnabled val="1"/>
        </dgm:presLayoutVars>
      </dgm:prSet>
      <dgm:spPr/>
      <dgm:t>
        <a:bodyPr/>
        <a:lstStyle/>
        <a:p>
          <a:endParaRPr lang="en-US"/>
        </a:p>
      </dgm:t>
    </dgm:pt>
    <dgm:pt modelId="{20B871B6-66AB-4150-837E-0A4F74384FC3}" type="pres">
      <dgm:prSet presAssocID="{CECE435A-9C40-4982-B08B-102807545C2E}" presName="childText" presStyleLbl="revTx" presStyleIdx="0" presStyleCnt="3">
        <dgm:presLayoutVars>
          <dgm:bulletEnabled val="1"/>
        </dgm:presLayoutVars>
      </dgm:prSet>
      <dgm:spPr/>
      <dgm:t>
        <a:bodyPr/>
        <a:lstStyle/>
        <a:p>
          <a:endParaRPr lang="en-US"/>
        </a:p>
      </dgm:t>
    </dgm:pt>
    <dgm:pt modelId="{AB800A7F-7C67-4C08-9BF3-93CF1218172A}" type="pres">
      <dgm:prSet presAssocID="{F7CCB281-1E41-42D9-8E58-9BD5DF738E0C}" presName="parentText" presStyleLbl="node1" presStyleIdx="1" presStyleCnt="3">
        <dgm:presLayoutVars>
          <dgm:chMax val="0"/>
          <dgm:bulletEnabled val="1"/>
        </dgm:presLayoutVars>
      </dgm:prSet>
      <dgm:spPr/>
      <dgm:t>
        <a:bodyPr/>
        <a:lstStyle/>
        <a:p>
          <a:endParaRPr lang="en-US"/>
        </a:p>
      </dgm:t>
    </dgm:pt>
    <dgm:pt modelId="{8638A905-E331-413A-B80E-E955BB1BF2B7}" type="pres">
      <dgm:prSet presAssocID="{F7CCB281-1E41-42D9-8E58-9BD5DF738E0C}" presName="childText" presStyleLbl="revTx" presStyleIdx="1" presStyleCnt="3">
        <dgm:presLayoutVars>
          <dgm:bulletEnabled val="1"/>
        </dgm:presLayoutVars>
      </dgm:prSet>
      <dgm:spPr/>
      <dgm:t>
        <a:bodyPr/>
        <a:lstStyle/>
        <a:p>
          <a:endParaRPr lang="en-US"/>
        </a:p>
      </dgm:t>
    </dgm:pt>
    <dgm:pt modelId="{A3C3563F-D65C-4C69-93AD-B77FB626248E}" type="pres">
      <dgm:prSet presAssocID="{F3176FEE-BDE3-4DFF-8A73-F61E1BCB861C}" presName="parentText" presStyleLbl="node1" presStyleIdx="2" presStyleCnt="3">
        <dgm:presLayoutVars>
          <dgm:chMax val="0"/>
          <dgm:bulletEnabled val="1"/>
        </dgm:presLayoutVars>
      </dgm:prSet>
      <dgm:spPr/>
      <dgm:t>
        <a:bodyPr/>
        <a:lstStyle/>
        <a:p>
          <a:endParaRPr lang="en-US"/>
        </a:p>
      </dgm:t>
    </dgm:pt>
    <dgm:pt modelId="{531175E8-8CEB-4629-B116-45AA7002B37A}" type="pres">
      <dgm:prSet presAssocID="{F3176FEE-BDE3-4DFF-8A73-F61E1BCB861C}" presName="childText" presStyleLbl="revTx" presStyleIdx="2" presStyleCnt="3">
        <dgm:presLayoutVars>
          <dgm:bulletEnabled val="1"/>
        </dgm:presLayoutVars>
      </dgm:prSet>
      <dgm:spPr/>
      <dgm:t>
        <a:bodyPr/>
        <a:lstStyle/>
        <a:p>
          <a:endParaRPr lang="en-US"/>
        </a:p>
      </dgm:t>
    </dgm:pt>
  </dgm:ptLst>
  <dgm:cxnLst>
    <dgm:cxn modelId="{768F4DF1-E57B-4516-8931-D0E921C0F814}" srcId="{F3176FEE-BDE3-4DFF-8A73-F61E1BCB861C}" destId="{C5BAEF43-CAD4-4510-9C01-985AF5F46A8D}" srcOrd="0" destOrd="0" parTransId="{47D61BBA-035D-4E68-B9BA-D2A82AE22587}" sibTransId="{C722E52C-778B-4484-92D2-91678D7FF04E}"/>
    <dgm:cxn modelId="{641FC87D-6A6C-4B3B-9A25-C470C04C5F67}" type="presOf" srcId="{0820B9B8-BC30-45F6-B73C-F58725F13370}" destId="{20B871B6-66AB-4150-837E-0A4F74384FC3}" srcOrd="0" destOrd="0" presId="urn:microsoft.com/office/officeart/2005/8/layout/vList2"/>
    <dgm:cxn modelId="{17322F52-E3F8-4972-A823-1F8821F1B00B}" type="presOf" srcId="{CECE435A-9C40-4982-B08B-102807545C2E}" destId="{FD026518-85AB-49B3-B288-F593AD51212F}" srcOrd="0" destOrd="0" presId="urn:microsoft.com/office/officeart/2005/8/layout/vList2"/>
    <dgm:cxn modelId="{06372670-5969-4085-A377-220176019BCC}" srcId="{34526CE7-FB48-4096-A3FA-D6B0E5CF4021}" destId="{F7CCB281-1E41-42D9-8E58-9BD5DF738E0C}" srcOrd="1" destOrd="0" parTransId="{A11A896B-15D4-4EAA-9A3B-8F8FCDFCBB24}" sibTransId="{CCBC9858-DA03-406E-9227-442DFFFCFD11}"/>
    <dgm:cxn modelId="{78034E05-7ED1-482F-A6E0-2124C4172091}" srcId="{34526CE7-FB48-4096-A3FA-D6B0E5CF4021}" destId="{CECE435A-9C40-4982-B08B-102807545C2E}" srcOrd="0" destOrd="0" parTransId="{0837A8EA-E729-43EB-B899-7B9FBFA4F5C9}" sibTransId="{E41E0E69-0C11-40AF-A6E7-1FCE0960C98C}"/>
    <dgm:cxn modelId="{12F740ED-5D4A-4A37-8CDB-59A431D539CD}" type="presOf" srcId="{C5BAEF43-CAD4-4510-9C01-985AF5F46A8D}" destId="{531175E8-8CEB-4629-B116-45AA7002B37A}" srcOrd="0" destOrd="0" presId="urn:microsoft.com/office/officeart/2005/8/layout/vList2"/>
    <dgm:cxn modelId="{D5CA8C60-5AE5-4446-8CBD-96B47AC5A965}" type="presOf" srcId="{F3176FEE-BDE3-4DFF-8A73-F61E1BCB861C}" destId="{A3C3563F-D65C-4C69-93AD-B77FB626248E}" srcOrd="0" destOrd="0" presId="urn:microsoft.com/office/officeart/2005/8/layout/vList2"/>
    <dgm:cxn modelId="{3678AB9F-0AB5-4535-8675-5612F0F7ED15}" srcId="{CECE435A-9C40-4982-B08B-102807545C2E}" destId="{0820B9B8-BC30-45F6-B73C-F58725F13370}" srcOrd="0" destOrd="0" parTransId="{606E9029-6448-4466-9F82-DD144A4EE0B0}" sibTransId="{A3A61180-9378-4048-9776-1E6DF09D65BD}"/>
    <dgm:cxn modelId="{7CAE7274-BB21-4749-9229-1429B8D541CC}" type="presOf" srcId="{F7CCB281-1E41-42D9-8E58-9BD5DF738E0C}" destId="{AB800A7F-7C67-4C08-9BF3-93CF1218172A}" srcOrd="0" destOrd="0" presId="urn:microsoft.com/office/officeart/2005/8/layout/vList2"/>
    <dgm:cxn modelId="{6E0779B7-AAD5-4953-9418-184BA0777B28}" srcId="{34526CE7-FB48-4096-A3FA-D6B0E5CF4021}" destId="{F3176FEE-BDE3-4DFF-8A73-F61E1BCB861C}" srcOrd="2" destOrd="0" parTransId="{8671D06F-4FC0-4431-95EA-C31FD18C00D9}" sibTransId="{65EA9ECE-7885-4687-BA07-BA629F438DF2}"/>
    <dgm:cxn modelId="{58888AD4-C6AA-4C32-BA9B-0641AD65DA3A}" type="presOf" srcId="{34526CE7-FB48-4096-A3FA-D6B0E5CF4021}" destId="{EDD8C2DC-A859-444D-8093-87A40CDEE9B1}" srcOrd="0" destOrd="0" presId="urn:microsoft.com/office/officeart/2005/8/layout/vList2"/>
    <dgm:cxn modelId="{2CED3833-7E54-4285-B3BF-16A399C8F2A9}" srcId="{F7CCB281-1E41-42D9-8E58-9BD5DF738E0C}" destId="{D9222153-2744-4FE0-930D-E18E6A284622}" srcOrd="0" destOrd="0" parTransId="{D9631374-4034-48AC-B89C-A71BA3A583FA}" sibTransId="{5EA0CBED-4C6E-4F9D-8023-C35E8E525CF3}"/>
    <dgm:cxn modelId="{BA7B993A-1030-41E9-8DA4-6ED5A2791D9F}" type="presOf" srcId="{D9222153-2744-4FE0-930D-E18E6A284622}" destId="{8638A905-E331-413A-B80E-E955BB1BF2B7}" srcOrd="0" destOrd="0" presId="urn:microsoft.com/office/officeart/2005/8/layout/vList2"/>
    <dgm:cxn modelId="{4213D0D9-8846-4A19-B27E-424C1E73D788}" type="presParOf" srcId="{EDD8C2DC-A859-444D-8093-87A40CDEE9B1}" destId="{FD026518-85AB-49B3-B288-F593AD51212F}" srcOrd="0" destOrd="0" presId="urn:microsoft.com/office/officeart/2005/8/layout/vList2"/>
    <dgm:cxn modelId="{B516A5DD-9257-4567-AB0A-036F3A14CCF5}" type="presParOf" srcId="{EDD8C2DC-A859-444D-8093-87A40CDEE9B1}" destId="{20B871B6-66AB-4150-837E-0A4F74384FC3}" srcOrd="1" destOrd="0" presId="urn:microsoft.com/office/officeart/2005/8/layout/vList2"/>
    <dgm:cxn modelId="{152DACCF-E832-4900-9D91-A0E818B50032}" type="presParOf" srcId="{EDD8C2DC-A859-444D-8093-87A40CDEE9B1}" destId="{AB800A7F-7C67-4C08-9BF3-93CF1218172A}" srcOrd="2" destOrd="0" presId="urn:microsoft.com/office/officeart/2005/8/layout/vList2"/>
    <dgm:cxn modelId="{E175A2BD-1E30-4551-8102-C81E8177BBAF}" type="presParOf" srcId="{EDD8C2DC-A859-444D-8093-87A40CDEE9B1}" destId="{8638A905-E331-413A-B80E-E955BB1BF2B7}" srcOrd="3" destOrd="0" presId="urn:microsoft.com/office/officeart/2005/8/layout/vList2"/>
    <dgm:cxn modelId="{667FCA99-FB0E-4446-B376-CD43EB1875C9}" type="presParOf" srcId="{EDD8C2DC-A859-444D-8093-87A40CDEE9B1}" destId="{A3C3563F-D65C-4C69-93AD-B77FB626248E}" srcOrd="4" destOrd="0" presId="urn:microsoft.com/office/officeart/2005/8/layout/vList2"/>
    <dgm:cxn modelId="{E70A3AB3-13AB-4391-B79E-D6322E271591}" type="presParOf" srcId="{EDD8C2DC-A859-444D-8093-87A40CDEE9B1}" destId="{531175E8-8CEB-4629-B116-45AA7002B37A}" srcOrd="5" destOrd="0" presId="urn:microsoft.com/office/officeart/2005/8/layout/vList2"/>
  </dgm:cxnLst>
  <dgm:bg/>
  <dgm:whole/>
</dgm:dataModel>
</file>

<file path=ppt/diagrams/data4.xml><?xml version="1.0" encoding="utf-8"?>
<dgm:dataModel xmlns:dgm="http://schemas.openxmlformats.org/drawingml/2006/diagram" xmlns:a="http://schemas.openxmlformats.org/drawingml/2006/main">
  <dgm:ptLst>
    <dgm:pt modelId="{5330E801-D099-4231-B3EC-71BD7C7219A9}" type="doc">
      <dgm:prSet loTypeId="urn:microsoft.com/office/officeart/2005/8/layout/hProcess9" loCatId="process" qsTypeId="urn:microsoft.com/office/officeart/2005/8/quickstyle/simple1#10" qsCatId="simple" csTypeId="urn:microsoft.com/office/officeart/2005/8/colors/accent1_2#6" csCatId="accent1"/>
      <dgm:spPr/>
      <dgm:t>
        <a:bodyPr/>
        <a:lstStyle/>
        <a:p>
          <a:endParaRPr lang="en-US"/>
        </a:p>
      </dgm:t>
    </dgm:pt>
    <dgm:pt modelId="{9F598023-A81B-48FE-A8B6-44ED05B7883B}">
      <dgm:prSet/>
      <dgm:spPr/>
      <dgm:t>
        <a:bodyPr/>
        <a:lstStyle/>
        <a:p>
          <a:pPr rtl="0"/>
          <a:r>
            <a:rPr lang="en-US" dirty="0" smtClean="0">
              <a:solidFill>
                <a:schemeClr val="tx1"/>
              </a:solidFill>
            </a:rPr>
            <a:t>Selecting channel members</a:t>
          </a:r>
          <a:endParaRPr lang="en-US" dirty="0">
            <a:solidFill>
              <a:schemeClr val="tx1"/>
            </a:solidFill>
          </a:endParaRPr>
        </a:p>
      </dgm:t>
    </dgm:pt>
    <dgm:pt modelId="{D236CD4A-1FBA-4021-BD57-FFC30107EDE7}" type="parTrans" cxnId="{9C23C77D-1028-4C2D-9F3D-3AFE2F8771D0}">
      <dgm:prSet/>
      <dgm:spPr/>
      <dgm:t>
        <a:bodyPr/>
        <a:lstStyle/>
        <a:p>
          <a:endParaRPr lang="en-US">
            <a:solidFill>
              <a:schemeClr val="tx1"/>
            </a:solidFill>
          </a:endParaRPr>
        </a:p>
      </dgm:t>
    </dgm:pt>
    <dgm:pt modelId="{1B04A8E9-52B9-49AF-83AC-CC066A033859}" type="sibTrans" cxnId="{9C23C77D-1028-4C2D-9F3D-3AFE2F8771D0}">
      <dgm:prSet/>
      <dgm:spPr/>
      <dgm:t>
        <a:bodyPr/>
        <a:lstStyle/>
        <a:p>
          <a:endParaRPr lang="en-US">
            <a:solidFill>
              <a:schemeClr val="tx1"/>
            </a:solidFill>
          </a:endParaRPr>
        </a:p>
      </dgm:t>
    </dgm:pt>
    <dgm:pt modelId="{C3FD84E9-F9A7-43DF-B5D6-3646915168AC}">
      <dgm:prSet/>
      <dgm:spPr/>
      <dgm:t>
        <a:bodyPr/>
        <a:lstStyle/>
        <a:p>
          <a:pPr rtl="0"/>
          <a:r>
            <a:rPr lang="en-US" dirty="0" smtClean="0">
              <a:solidFill>
                <a:schemeClr val="tx1"/>
              </a:solidFill>
            </a:rPr>
            <a:t>Managing channel members</a:t>
          </a:r>
          <a:endParaRPr lang="en-US" dirty="0">
            <a:solidFill>
              <a:schemeClr val="tx1"/>
            </a:solidFill>
          </a:endParaRPr>
        </a:p>
      </dgm:t>
    </dgm:pt>
    <dgm:pt modelId="{67B06E83-2E73-4691-B60F-5FDCF1F12646}" type="parTrans" cxnId="{42ED1085-0E53-413A-9149-3093ADE62F2E}">
      <dgm:prSet/>
      <dgm:spPr/>
      <dgm:t>
        <a:bodyPr/>
        <a:lstStyle/>
        <a:p>
          <a:endParaRPr lang="en-US">
            <a:solidFill>
              <a:schemeClr val="tx1"/>
            </a:solidFill>
          </a:endParaRPr>
        </a:p>
      </dgm:t>
    </dgm:pt>
    <dgm:pt modelId="{557BDCD1-BF7B-4F3A-A9CE-186E03D95984}" type="sibTrans" cxnId="{42ED1085-0E53-413A-9149-3093ADE62F2E}">
      <dgm:prSet/>
      <dgm:spPr/>
      <dgm:t>
        <a:bodyPr/>
        <a:lstStyle/>
        <a:p>
          <a:endParaRPr lang="en-US">
            <a:solidFill>
              <a:schemeClr val="tx1"/>
            </a:solidFill>
          </a:endParaRPr>
        </a:p>
      </dgm:t>
    </dgm:pt>
    <dgm:pt modelId="{60ECA08F-CD2D-410D-B588-BB5AC012A52A}">
      <dgm:prSet/>
      <dgm:spPr/>
      <dgm:t>
        <a:bodyPr/>
        <a:lstStyle/>
        <a:p>
          <a:pPr rtl="0"/>
          <a:r>
            <a:rPr lang="en-US" dirty="0" smtClean="0">
              <a:solidFill>
                <a:schemeClr val="tx1"/>
              </a:solidFill>
            </a:rPr>
            <a:t>Motivating channel members</a:t>
          </a:r>
          <a:endParaRPr lang="en-US" dirty="0">
            <a:solidFill>
              <a:schemeClr val="tx1"/>
            </a:solidFill>
          </a:endParaRPr>
        </a:p>
      </dgm:t>
    </dgm:pt>
    <dgm:pt modelId="{A0107723-AC97-48D3-9245-806C83CFCC9A}" type="parTrans" cxnId="{66838AD1-0EE6-469C-A587-09EF3E908425}">
      <dgm:prSet/>
      <dgm:spPr/>
      <dgm:t>
        <a:bodyPr/>
        <a:lstStyle/>
        <a:p>
          <a:endParaRPr lang="en-US">
            <a:solidFill>
              <a:schemeClr val="tx1"/>
            </a:solidFill>
          </a:endParaRPr>
        </a:p>
      </dgm:t>
    </dgm:pt>
    <dgm:pt modelId="{6CA4370D-EA62-4F3C-8F40-DEDBFD9834CC}" type="sibTrans" cxnId="{66838AD1-0EE6-469C-A587-09EF3E908425}">
      <dgm:prSet/>
      <dgm:spPr/>
      <dgm:t>
        <a:bodyPr/>
        <a:lstStyle/>
        <a:p>
          <a:endParaRPr lang="en-US">
            <a:solidFill>
              <a:schemeClr val="tx1"/>
            </a:solidFill>
          </a:endParaRPr>
        </a:p>
      </dgm:t>
    </dgm:pt>
    <dgm:pt modelId="{6E4F92C4-E339-465C-89AB-F67B8EA11C7D}">
      <dgm:prSet/>
      <dgm:spPr/>
      <dgm:t>
        <a:bodyPr/>
        <a:lstStyle/>
        <a:p>
          <a:pPr rtl="0"/>
          <a:r>
            <a:rPr lang="en-US" dirty="0" smtClean="0">
              <a:solidFill>
                <a:schemeClr val="tx1"/>
              </a:solidFill>
            </a:rPr>
            <a:t>Evaluating channel members</a:t>
          </a:r>
          <a:endParaRPr lang="en-US" dirty="0">
            <a:solidFill>
              <a:schemeClr val="tx1"/>
            </a:solidFill>
          </a:endParaRPr>
        </a:p>
      </dgm:t>
    </dgm:pt>
    <dgm:pt modelId="{0FEA59FC-9AC3-4FBC-971A-D52837828209}" type="parTrans" cxnId="{09B3DCC3-4DF9-4BAF-8F97-0F8D56ED33A3}">
      <dgm:prSet/>
      <dgm:spPr/>
      <dgm:t>
        <a:bodyPr/>
        <a:lstStyle/>
        <a:p>
          <a:endParaRPr lang="en-US">
            <a:solidFill>
              <a:schemeClr val="tx1"/>
            </a:solidFill>
          </a:endParaRPr>
        </a:p>
      </dgm:t>
    </dgm:pt>
    <dgm:pt modelId="{FFFCDEED-963B-4375-92F2-9C47288576F0}" type="sibTrans" cxnId="{09B3DCC3-4DF9-4BAF-8F97-0F8D56ED33A3}">
      <dgm:prSet/>
      <dgm:spPr/>
      <dgm:t>
        <a:bodyPr/>
        <a:lstStyle/>
        <a:p>
          <a:endParaRPr lang="en-US">
            <a:solidFill>
              <a:schemeClr val="tx1"/>
            </a:solidFill>
          </a:endParaRPr>
        </a:p>
      </dgm:t>
    </dgm:pt>
    <dgm:pt modelId="{DD6A0825-17A1-486F-A335-359DDA7DE497}" type="pres">
      <dgm:prSet presAssocID="{5330E801-D099-4231-B3EC-71BD7C7219A9}" presName="CompostProcess" presStyleCnt="0">
        <dgm:presLayoutVars>
          <dgm:dir/>
          <dgm:resizeHandles val="exact"/>
        </dgm:presLayoutVars>
      </dgm:prSet>
      <dgm:spPr/>
      <dgm:t>
        <a:bodyPr/>
        <a:lstStyle/>
        <a:p>
          <a:endParaRPr lang="en-US"/>
        </a:p>
      </dgm:t>
    </dgm:pt>
    <dgm:pt modelId="{6182BFF0-4B1D-4BB4-81CE-FFD821472C03}" type="pres">
      <dgm:prSet presAssocID="{5330E801-D099-4231-B3EC-71BD7C7219A9}" presName="arrow" presStyleLbl="bgShp" presStyleIdx="0" presStyleCnt="1" custLinFactNeighborX="-1198"/>
      <dgm:spPr/>
    </dgm:pt>
    <dgm:pt modelId="{B1A7FB99-C541-4789-8ED2-93AEC54AC945}" type="pres">
      <dgm:prSet presAssocID="{5330E801-D099-4231-B3EC-71BD7C7219A9}" presName="linearProcess" presStyleCnt="0"/>
      <dgm:spPr/>
    </dgm:pt>
    <dgm:pt modelId="{1D691BE7-8A38-4CDF-940A-B9BDFB6F3B16}" type="pres">
      <dgm:prSet presAssocID="{9F598023-A81B-48FE-A8B6-44ED05B7883B}" presName="textNode" presStyleLbl="node1" presStyleIdx="0" presStyleCnt="4" custLinFactX="-18287" custLinFactNeighborX="-100000" custLinFactNeighborY="-3429">
        <dgm:presLayoutVars>
          <dgm:bulletEnabled val="1"/>
        </dgm:presLayoutVars>
      </dgm:prSet>
      <dgm:spPr/>
      <dgm:t>
        <a:bodyPr/>
        <a:lstStyle/>
        <a:p>
          <a:endParaRPr lang="en-US"/>
        </a:p>
      </dgm:t>
    </dgm:pt>
    <dgm:pt modelId="{15FC6A31-2A06-4D92-A676-3004EB900456}" type="pres">
      <dgm:prSet presAssocID="{1B04A8E9-52B9-49AF-83AC-CC066A033859}" presName="sibTrans" presStyleCnt="0"/>
      <dgm:spPr/>
    </dgm:pt>
    <dgm:pt modelId="{DFD5DF4A-5191-4ECC-825D-ABDF22E45FCB}" type="pres">
      <dgm:prSet presAssocID="{C3FD84E9-F9A7-43DF-B5D6-3646915168AC}" presName="textNode" presStyleLbl="node1" presStyleIdx="1" presStyleCnt="4">
        <dgm:presLayoutVars>
          <dgm:bulletEnabled val="1"/>
        </dgm:presLayoutVars>
      </dgm:prSet>
      <dgm:spPr/>
      <dgm:t>
        <a:bodyPr/>
        <a:lstStyle/>
        <a:p>
          <a:endParaRPr lang="en-US"/>
        </a:p>
      </dgm:t>
    </dgm:pt>
    <dgm:pt modelId="{7E4C53BD-0E83-4F92-868F-F860BC62B9BE}" type="pres">
      <dgm:prSet presAssocID="{557BDCD1-BF7B-4F3A-A9CE-186E03D95984}" presName="sibTrans" presStyleCnt="0"/>
      <dgm:spPr/>
    </dgm:pt>
    <dgm:pt modelId="{A60A34CF-BDD4-4BDF-9774-4B4EEE272F96}" type="pres">
      <dgm:prSet presAssocID="{60ECA08F-CD2D-410D-B588-BB5AC012A52A}" presName="textNode" presStyleLbl="node1" presStyleIdx="2" presStyleCnt="4">
        <dgm:presLayoutVars>
          <dgm:bulletEnabled val="1"/>
        </dgm:presLayoutVars>
      </dgm:prSet>
      <dgm:spPr/>
      <dgm:t>
        <a:bodyPr/>
        <a:lstStyle/>
        <a:p>
          <a:endParaRPr lang="en-US"/>
        </a:p>
      </dgm:t>
    </dgm:pt>
    <dgm:pt modelId="{DA81F4B0-312D-4F6A-AF08-D0A869E08015}" type="pres">
      <dgm:prSet presAssocID="{6CA4370D-EA62-4F3C-8F40-DEDBFD9834CC}" presName="sibTrans" presStyleCnt="0"/>
      <dgm:spPr/>
    </dgm:pt>
    <dgm:pt modelId="{EF10F2DD-DB41-4C27-A628-FEE2C58CB4A9}" type="pres">
      <dgm:prSet presAssocID="{6E4F92C4-E339-465C-89AB-F67B8EA11C7D}" presName="textNode" presStyleLbl="node1" presStyleIdx="3" presStyleCnt="4">
        <dgm:presLayoutVars>
          <dgm:bulletEnabled val="1"/>
        </dgm:presLayoutVars>
      </dgm:prSet>
      <dgm:spPr/>
      <dgm:t>
        <a:bodyPr/>
        <a:lstStyle/>
        <a:p>
          <a:endParaRPr lang="en-US"/>
        </a:p>
      </dgm:t>
    </dgm:pt>
  </dgm:ptLst>
  <dgm:cxnLst>
    <dgm:cxn modelId="{42ED1085-0E53-413A-9149-3093ADE62F2E}" srcId="{5330E801-D099-4231-B3EC-71BD7C7219A9}" destId="{C3FD84E9-F9A7-43DF-B5D6-3646915168AC}" srcOrd="1" destOrd="0" parTransId="{67B06E83-2E73-4691-B60F-5FDCF1F12646}" sibTransId="{557BDCD1-BF7B-4F3A-A9CE-186E03D95984}"/>
    <dgm:cxn modelId="{66838AD1-0EE6-469C-A587-09EF3E908425}" srcId="{5330E801-D099-4231-B3EC-71BD7C7219A9}" destId="{60ECA08F-CD2D-410D-B588-BB5AC012A52A}" srcOrd="2" destOrd="0" parTransId="{A0107723-AC97-48D3-9245-806C83CFCC9A}" sibTransId="{6CA4370D-EA62-4F3C-8F40-DEDBFD9834CC}"/>
    <dgm:cxn modelId="{E1BDE983-E363-4CBC-8573-FB7A0087B175}" type="presOf" srcId="{C3FD84E9-F9A7-43DF-B5D6-3646915168AC}" destId="{DFD5DF4A-5191-4ECC-825D-ABDF22E45FCB}" srcOrd="0" destOrd="0" presId="urn:microsoft.com/office/officeart/2005/8/layout/hProcess9"/>
    <dgm:cxn modelId="{9C23C77D-1028-4C2D-9F3D-3AFE2F8771D0}" srcId="{5330E801-D099-4231-B3EC-71BD7C7219A9}" destId="{9F598023-A81B-48FE-A8B6-44ED05B7883B}" srcOrd="0" destOrd="0" parTransId="{D236CD4A-1FBA-4021-BD57-FFC30107EDE7}" sibTransId="{1B04A8E9-52B9-49AF-83AC-CC066A033859}"/>
    <dgm:cxn modelId="{4AC60FD2-97A7-4A28-B79B-CC13E5040591}" type="presOf" srcId="{9F598023-A81B-48FE-A8B6-44ED05B7883B}" destId="{1D691BE7-8A38-4CDF-940A-B9BDFB6F3B16}" srcOrd="0" destOrd="0" presId="urn:microsoft.com/office/officeart/2005/8/layout/hProcess9"/>
    <dgm:cxn modelId="{DEF97CAB-1C0F-439F-ADFC-BB611B9E1860}" type="presOf" srcId="{6E4F92C4-E339-465C-89AB-F67B8EA11C7D}" destId="{EF10F2DD-DB41-4C27-A628-FEE2C58CB4A9}" srcOrd="0" destOrd="0" presId="urn:microsoft.com/office/officeart/2005/8/layout/hProcess9"/>
    <dgm:cxn modelId="{09B3DCC3-4DF9-4BAF-8F97-0F8D56ED33A3}" srcId="{5330E801-D099-4231-B3EC-71BD7C7219A9}" destId="{6E4F92C4-E339-465C-89AB-F67B8EA11C7D}" srcOrd="3" destOrd="0" parTransId="{0FEA59FC-9AC3-4FBC-971A-D52837828209}" sibTransId="{FFFCDEED-963B-4375-92F2-9C47288576F0}"/>
    <dgm:cxn modelId="{0EB62143-F663-4514-8F3C-68EC86435F2B}" type="presOf" srcId="{5330E801-D099-4231-B3EC-71BD7C7219A9}" destId="{DD6A0825-17A1-486F-A335-359DDA7DE497}" srcOrd="0" destOrd="0" presId="urn:microsoft.com/office/officeart/2005/8/layout/hProcess9"/>
    <dgm:cxn modelId="{EB14482A-E736-4A92-B34F-9E43A93E4AE8}" type="presOf" srcId="{60ECA08F-CD2D-410D-B588-BB5AC012A52A}" destId="{A60A34CF-BDD4-4BDF-9774-4B4EEE272F96}" srcOrd="0" destOrd="0" presId="urn:microsoft.com/office/officeart/2005/8/layout/hProcess9"/>
    <dgm:cxn modelId="{5835B50B-1A11-4E6E-B201-A6A443BFDC4C}" type="presParOf" srcId="{DD6A0825-17A1-486F-A335-359DDA7DE497}" destId="{6182BFF0-4B1D-4BB4-81CE-FFD821472C03}" srcOrd="0" destOrd="0" presId="urn:microsoft.com/office/officeart/2005/8/layout/hProcess9"/>
    <dgm:cxn modelId="{29CCF2B2-8B18-400B-88C7-2140D06E8B2B}" type="presParOf" srcId="{DD6A0825-17A1-486F-A335-359DDA7DE497}" destId="{B1A7FB99-C541-4789-8ED2-93AEC54AC945}" srcOrd="1" destOrd="0" presId="urn:microsoft.com/office/officeart/2005/8/layout/hProcess9"/>
    <dgm:cxn modelId="{39F80D9C-A1B8-420F-AFDF-8E7AA1710458}" type="presParOf" srcId="{B1A7FB99-C541-4789-8ED2-93AEC54AC945}" destId="{1D691BE7-8A38-4CDF-940A-B9BDFB6F3B16}" srcOrd="0" destOrd="0" presId="urn:microsoft.com/office/officeart/2005/8/layout/hProcess9"/>
    <dgm:cxn modelId="{72B459C4-0B49-43D6-8EF6-40222982A46F}" type="presParOf" srcId="{B1A7FB99-C541-4789-8ED2-93AEC54AC945}" destId="{15FC6A31-2A06-4D92-A676-3004EB900456}" srcOrd="1" destOrd="0" presId="urn:microsoft.com/office/officeart/2005/8/layout/hProcess9"/>
    <dgm:cxn modelId="{1301EB41-82FC-429B-A919-4B736D10919B}" type="presParOf" srcId="{B1A7FB99-C541-4789-8ED2-93AEC54AC945}" destId="{DFD5DF4A-5191-4ECC-825D-ABDF22E45FCB}" srcOrd="2" destOrd="0" presId="urn:microsoft.com/office/officeart/2005/8/layout/hProcess9"/>
    <dgm:cxn modelId="{8D0DCC27-F592-40CA-8CB4-EEBF10F5A9A1}" type="presParOf" srcId="{B1A7FB99-C541-4789-8ED2-93AEC54AC945}" destId="{7E4C53BD-0E83-4F92-868F-F860BC62B9BE}" srcOrd="3" destOrd="0" presId="urn:microsoft.com/office/officeart/2005/8/layout/hProcess9"/>
    <dgm:cxn modelId="{199163FE-9140-405C-B480-4752988ED0EA}" type="presParOf" srcId="{B1A7FB99-C541-4789-8ED2-93AEC54AC945}" destId="{A60A34CF-BDD4-4BDF-9774-4B4EEE272F96}" srcOrd="4" destOrd="0" presId="urn:microsoft.com/office/officeart/2005/8/layout/hProcess9"/>
    <dgm:cxn modelId="{BA5D4B1E-0398-4D09-B935-31B3EED9E71C}" type="presParOf" srcId="{B1A7FB99-C541-4789-8ED2-93AEC54AC945}" destId="{DA81F4B0-312D-4F6A-AF08-D0A869E08015}" srcOrd="5" destOrd="0" presId="urn:microsoft.com/office/officeart/2005/8/layout/hProcess9"/>
    <dgm:cxn modelId="{64E515C0-2E44-472F-A416-DA42E5E914F5}" type="presParOf" srcId="{B1A7FB99-C541-4789-8ED2-93AEC54AC945}" destId="{EF10F2DD-DB41-4C27-A628-FEE2C58CB4A9}" srcOrd="6" destOrd="0" presId="urn:microsoft.com/office/officeart/2005/8/layout/hProcess9"/>
  </dgm:cxnLst>
  <dgm:bg/>
  <dgm:whole/>
</dgm:dataModel>
</file>

<file path=ppt/diagrams/data5.xml><?xml version="1.0" encoding="utf-8"?>
<dgm:dataModel xmlns:dgm="http://schemas.openxmlformats.org/drawingml/2006/diagram" xmlns:a="http://schemas.openxmlformats.org/drawingml/2006/main">
  <dgm:ptLst>
    <dgm:pt modelId="{22875F27-BA1A-4B24-B7AA-3AB956EC41BD}" type="doc">
      <dgm:prSet loTypeId="urn:microsoft.com/office/officeart/2005/8/layout/default#2" loCatId="list" qsTypeId="urn:microsoft.com/office/officeart/2005/8/quickstyle/simple1#11" qsCatId="simple" csTypeId="urn:microsoft.com/office/officeart/2005/8/colors/accent1_2#7" csCatId="accent1" phldr="1"/>
      <dgm:spPr/>
      <dgm:t>
        <a:bodyPr/>
        <a:lstStyle/>
        <a:p>
          <a:endParaRPr lang="en-US"/>
        </a:p>
      </dgm:t>
    </dgm:pt>
    <dgm:pt modelId="{A2CA672D-383B-4554-A16C-D26E97B014A4}">
      <dgm:prSet phldrT="[Text]"/>
      <dgm:spPr/>
      <dgm:t>
        <a:bodyPr/>
        <a:lstStyle/>
        <a:p>
          <a:r>
            <a:rPr lang="en-US" dirty="0" smtClean="0">
              <a:solidFill>
                <a:schemeClr val="tx1"/>
              </a:solidFill>
            </a:rPr>
            <a:t>Warehousing</a:t>
          </a:r>
          <a:endParaRPr lang="en-US" dirty="0">
            <a:solidFill>
              <a:schemeClr val="tx1"/>
            </a:solidFill>
          </a:endParaRPr>
        </a:p>
      </dgm:t>
    </dgm:pt>
    <dgm:pt modelId="{7E517A93-7FC1-4372-A830-8556E3941A33}" type="parTrans" cxnId="{3530D05B-88D2-426B-9AAC-A4809012A104}">
      <dgm:prSet/>
      <dgm:spPr/>
      <dgm:t>
        <a:bodyPr/>
        <a:lstStyle/>
        <a:p>
          <a:endParaRPr lang="en-US">
            <a:solidFill>
              <a:schemeClr val="tx1"/>
            </a:solidFill>
          </a:endParaRPr>
        </a:p>
      </dgm:t>
    </dgm:pt>
    <dgm:pt modelId="{1C1B2D5D-4CD0-411D-916C-03A0DDDD2E9B}" type="sibTrans" cxnId="{3530D05B-88D2-426B-9AAC-A4809012A104}">
      <dgm:prSet/>
      <dgm:spPr/>
      <dgm:t>
        <a:bodyPr/>
        <a:lstStyle/>
        <a:p>
          <a:endParaRPr lang="en-US">
            <a:solidFill>
              <a:schemeClr val="tx1"/>
            </a:solidFill>
          </a:endParaRPr>
        </a:p>
      </dgm:t>
    </dgm:pt>
    <dgm:pt modelId="{77AE500B-E89A-4364-82CB-95824EB502FE}">
      <dgm:prSet phldrT="[Text]"/>
      <dgm:spPr/>
      <dgm:t>
        <a:bodyPr/>
        <a:lstStyle/>
        <a:p>
          <a:r>
            <a:rPr lang="en-US" dirty="0" smtClean="0">
              <a:solidFill>
                <a:schemeClr val="tx1"/>
              </a:solidFill>
            </a:rPr>
            <a:t>Inventory management</a:t>
          </a:r>
          <a:endParaRPr lang="en-US" dirty="0">
            <a:solidFill>
              <a:schemeClr val="tx1"/>
            </a:solidFill>
          </a:endParaRPr>
        </a:p>
      </dgm:t>
    </dgm:pt>
    <dgm:pt modelId="{D42F7AD0-7296-4011-AF72-3E654114F8FD}" type="parTrans" cxnId="{9C7F1C3F-11B0-4B70-AA1D-12C3F3A19C67}">
      <dgm:prSet/>
      <dgm:spPr/>
      <dgm:t>
        <a:bodyPr/>
        <a:lstStyle/>
        <a:p>
          <a:endParaRPr lang="en-US">
            <a:solidFill>
              <a:schemeClr val="tx1"/>
            </a:solidFill>
          </a:endParaRPr>
        </a:p>
      </dgm:t>
    </dgm:pt>
    <dgm:pt modelId="{A0EE215D-D12F-47EC-871E-471967C27836}" type="sibTrans" cxnId="{9C7F1C3F-11B0-4B70-AA1D-12C3F3A19C67}">
      <dgm:prSet/>
      <dgm:spPr/>
      <dgm:t>
        <a:bodyPr/>
        <a:lstStyle/>
        <a:p>
          <a:endParaRPr lang="en-US">
            <a:solidFill>
              <a:schemeClr val="tx1"/>
            </a:solidFill>
          </a:endParaRPr>
        </a:p>
      </dgm:t>
    </dgm:pt>
    <dgm:pt modelId="{CD7B7203-6B09-4842-8687-FEF937449EAB}">
      <dgm:prSet phldrT="[Text]"/>
      <dgm:spPr/>
      <dgm:t>
        <a:bodyPr/>
        <a:lstStyle/>
        <a:p>
          <a:r>
            <a:rPr lang="en-US" dirty="0" smtClean="0">
              <a:solidFill>
                <a:schemeClr val="tx1"/>
              </a:solidFill>
            </a:rPr>
            <a:t>Transportation</a:t>
          </a:r>
          <a:endParaRPr lang="en-US" dirty="0">
            <a:solidFill>
              <a:schemeClr val="tx1"/>
            </a:solidFill>
          </a:endParaRPr>
        </a:p>
      </dgm:t>
    </dgm:pt>
    <dgm:pt modelId="{55A8D911-8ED2-400B-BABE-8BB9DCB90035}" type="parTrans" cxnId="{2B6B9C26-B1AD-4652-9189-176811135E5B}">
      <dgm:prSet/>
      <dgm:spPr/>
      <dgm:t>
        <a:bodyPr/>
        <a:lstStyle/>
        <a:p>
          <a:endParaRPr lang="en-US">
            <a:solidFill>
              <a:schemeClr val="tx1"/>
            </a:solidFill>
          </a:endParaRPr>
        </a:p>
      </dgm:t>
    </dgm:pt>
    <dgm:pt modelId="{BF1C39F1-52F3-4541-AA29-F1673589B4C1}" type="sibTrans" cxnId="{2B6B9C26-B1AD-4652-9189-176811135E5B}">
      <dgm:prSet/>
      <dgm:spPr/>
      <dgm:t>
        <a:bodyPr/>
        <a:lstStyle/>
        <a:p>
          <a:endParaRPr lang="en-US">
            <a:solidFill>
              <a:schemeClr val="tx1"/>
            </a:solidFill>
          </a:endParaRPr>
        </a:p>
      </dgm:t>
    </dgm:pt>
    <dgm:pt modelId="{EE975796-B273-416F-89D2-91A33A5106AF}">
      <dgm:prSet phldrT="[Text]"/>
      <dgm:spPr/>
      <dgm:t>
        <a:bodyPr/>
        <a:lstStyle/>
        <a:p>
          <a:r>
            <a:rPr lang="en-US" dirty="0" smtClean="0">
              <a:solidFill>
                <a:schemeClr val="tx1"/>
              </a:solidFill>
            </a:rPr>
            <a:t>Logistics information management</a:t>
          </a:r>
          <a:endParaRPr lang="en-US" dirty="0">
            <a:solidFill>
              <a:schemeClr val="tx1"/>
            </a:solidFill>
          </a:endParaRPr>
        </a:p>
      </dgm:t>
    </dgm:pt>
    <dgm:pt modelId="{3925A5DD-0D74-48CB-967A-A0435A252BA2}" type="parTrans" cxnId="{AC9615B1-418D-4B68-A6DF-609641304547}">
      <dgm:prSet/>
      <dgm:spPr/>
      <dgm:t>
        <a:bodyPr/>
        <a:lstStyle/>
        <a:p>
          <a:endParaRPr lang="en-US">
            <a:solidFill>
              <a:schemeClr val="tx1"/>
            </a:solidFill>
          </a:endParaRPr>
        </a:p>
      </dgm:t>
    </dgm:pt>
    <dgm:pt modelId="{89B8B8B1-1F1E-4101-9B9E-41B9721082D2}" type="sibTrans" cxnId="{AC9615B1-418D-4B68-A6DF-609641304547}">
      <dgm:prSet/>
      <dgm:spPr/>
      <dgm:t>
        <a:bodyPr/>
        <a:lstStyle/>
        <a:p>
          <a:endParaRPr lang="en-US">
            <a:solidFill>
              <a:schemeClr val="tx1"/>
            </a:solidFill>
          </a:endParaRPr>
        </a:p>
      </dgm:t>
    </dgm:pt>
    <dgm:pt modelId="{4AA988A2-5C16-4A34-9308-82521AE5DD00}" type="pres">
      <dgm:prSet presAssocID="{22875F27-BA1A-4B24-B7AA-3AB956EC41BD}" presName="diagram" presStyleCnt="0">
        <dgm:presLayoutVars>
          <dgm:dir/>
          <dgm:resizeHandles val="exact"/>
        </dgm:presLayoutVars>
      </dgm:prSet>
      <dgm:spPr/>
      <dgm:t>
        <a:bodyPr/>
        <a:lstStyle/>
        <a:p>
          <a:endParaRPr lang="en-US"/>
        </a:p>
      </dgm:t>
    </dgm:pt>
    <dgm:pt modelId="{7B6351B7-68F4-4633-A361-72261F585412}" type="pres">
      <dgm:prSet presAssocID="{A2CA672D-383B-4554-A16C-D26E97B014A4}" presName="node" presStyleLbl="node1" presStyleIdx="0" presStyleCnt="4">
        <dgm:presLayoutVars>
          <dgm:bulletEnabled val="1"/>
        </dgm:presLayoutVars>
      </dgm:prSet>
      <dgm:spPr/>
      <dgm:t>
        <a:bodyPr/>
        <a:lstStyle/>
        <a:p>
          <a:endParaRPr lang="en-US"/>
        </a:p>
      </dgm:t>
    </dgm:pt>
    <dgm:pt modelId="{8D3E4CAB-C31F-433C-9C00-2B2D6DA6B1DC}" type="pres">
      <dgm:prSet presAssocID="{1C1B2D5D-4CD0-411D-916C-03A0DDDD2E9B}" presName="sibTrans" presStyleCnt="0"/>
      <dgm:spPr/>
    </dgm:pt>
    <dgm:pt modelId="{BA1780C2-9637-45AF-BB60-F73956F42604}" type="pres">
      <dgm:prSet presAssocID="{77AE500B-E89A-4364-82CB-95824EB502FE}" presName="node" presStyleLbl="node1" presStyleIdx="1" presStyleCnt="4">
        <dgm:presLayoutVars>
          <dgm:bulletEnabled val="1"/>
        </dgm:presLayoutVars>
      </dgm:prSet>
      <dgm:spPr/>
      <dgm:t>
        <a:bodyPr/>
        <a:lstStyle/>
        <a:p>
          <a:endParaRPr lang="en-US"/>
        </a:p>
      </dgm:t>
    </dgm:pt>
    <dgm:pt modelId="{F36DC0D0-B281-4C70-AF51-1D86DF3F4982}" type="pres">
      <dgm:prSet presAssocID="{A0EE215D-D12F-47EC-871E-471967C27836}" presName="sibTrans" presStyleCnt="0"/>
      <dgm:spPr/>
    </dgm:pt>
    <dgm:pt modelId="{ABDA03D2-7BCE-4E69-8399-D7C92A1349B8}" type="pres">
      <dgm:prSet presAssocID="{CD7B7203-6B09-4842-8687-FEF937449EAB}" presName="node" presStyleLbl="node1" presStyleIdx="2" presStyleCnt="4">
        <dgm:presLayoutVars>
          <dgm:bulletEnabled val="1"/>
        </dgm:presLayoutVars>
      </dgm:prSet>
      <dgm:spPr/>
      <dgm:t>
        <a:bodyPr/>
        <a:lstStyle/>
        <a:p>
          <a:endParaRPr lang="en-US"/>
        </a:p>
      </dgm:t>
    </dgm:pt>
    <dgm:pt modelId="{472EAFD7-029D-4C54-B687-DB414D74F403}" type="pres">
      <dgm:prSet presAssocID="{BF1C39F1-52F3-4541-AA29-F1673589B4C1}" presName="sibTrans" presStyleCnt="0"/>
      <dgm:spPr/>
    </dgm:pt>
    <dgm:pt modelId="{2F6D3D8D-762A-45D9-921C-26C3AD992ED7}" type="pres">
      <dgm:prSet presAssocID="{EE975796-B273-416F-89D2-91A33A5106AF}" presName="node" presStyleLbl="node1" presStyleIdx="3" presStyleCnt="4">
        <dgm:presLayoutVars>
          <dgm:bulletEnabled val="1"/>
        </dgm:presLayoutVars>
      </dgm:prSet>
      <dgm:spPr/>
      <dgm:t>
        <a:bodyPr/>
        <a:lstStyle/>
        <a:p>
          <a:endParaRPr lang="en-US"/>
        </a:p>
      </dgm:t>
    </dgm:pt>
  </dgm:ptLst>
  <dgm:cxnLst>
    <dgm:cxn modelId="{972B5AA6-D25D-4CEF-B1B2-5753A940F081}" type="presOf" srcId="{EE975796-B273-416F-89D2-91A33A5106AF}" destId="{2F6D3D8D-762A-45D9-921C-26C3AD992ED7}" srcOrd="0" destOrd="0" presId="urn:microsoft.com/office/officeart/2005/8/layout/default#2"/>
    <dgm:cxn modelId="{AC9615B1-418D-4B68-A6DF-609641304547}" srcId="{22875F27-BA1A-4B24-B7AA-3AB956EC41BD}" destId="{EE975796-B273-416F-89D2-91A33A5106AF}" srcOrd="3" destOrd="0" parTransId="{3925A5DD-0D74-48CB-967A-A0435A252BA2}" sibTransId="{89B8B8B1-1F1E-4101-9B9E-41B9721082D2}"/>
    <dgm:cxn modelId="{98599B25-77D0-4B5F-8BA6-8EAB91421552}" type="presOf" srcId="{A2CA672D-383B-4554-A16C-D26E97B014A4}" destId="{7B6351B7-68F4-4633-A361-72261F585412}" srcOrd="0" destOrd="0" presId="urn:microsoft.com/office/officeart/2005/8/layout/default#2"/>
    <dgm:cxn modelId="{3530D05B-88D2-426B-9AAC-A4809012A104}" srcId="{22875F27-BA1A-4B24-B7AA-3AB956EC41BD}" destId="{A2CA672D-383B-4554-A16C-D26E97B014A4}" srcOrd="0" destOrd="0" parTransId="{7E517A93-7FC1-4372-A830-8556E3941A33}" sibTransId="{1C1B2D5D-4CD0-411D-916C-03A0DDDD2E9B}"/>
    <dgm:cxn modelId="{9C7F1C3F-11B0-4B70-AA1D-12C3F3A19C67}" srcId="{22875F27-BA1A-4B24-B7AA-3AB956EC41BD}" destId="{77AE500B-E89A-4364-82CB-95824EB502FE}" srcOrd="1" destOrd="0" parTransId="{D42F7AD0-7296-4011-AF72-3E654114F8FD}" sibTransId="{A0EE215D-D12F-47EC-871E-471967C27836}"/>
    <dgm:cxn modelId="{2B6B9C26-B1AD-4652-9189-176811135E5B}" srcId="{22875F27-BA1A-4B24-B7AA-3AB956EC41BD}" destId="{CD7B7203-6B09-4842-8687-FEF937449EAB}" srcOrd="2" destOrd="0" parTransId="{55A8D911-8ED2-400B-BABE-8BB9DCB90035}" sibTransId="{BF1C39F1-52F3-4541-AA29-F1673589B4C1}"/>
    <dgm:cxn modelId="{EB197903-F636-443C-AD29-068AC1D462E2}" type="presOf" srcId="{22875F27-BA1A-4B24-B7AA-3AB956EC41BD}" destId="{4AA988A2-5C16-4A34-9308-82521AE5DD00}" srcOrd="0" destOrd="0" presId="urn:microsoft.com/office/officeart/2005/8/layout/default#2"/>
    <dgm:cxn modelId="{D751DC9F-2FBB-4082-9B11-5A7B61AF1145}" type="presOf" srcId="{77AE500B-E89A-4364-82CB-95824EB502FE}" destId="{BA1780C2-9637-45AF-BB60-F73956F42604}" srcOrd="0" destOrd="0" presId="urn:microsoft.com/office/officeart/2005/8/layout/default#2"/>
    <dgm:cxn modelId="{24BBE85D-CC40-4DBF-9FFC-DBCE6EFD061F}" type="presOf" srcId="{CD7B7203-6B09-4842-8687-FEF937449EAB}" destId="{ABDA03D2-7BCE-4E69-8399-D7C92A1349B8}" srcOrd="0" destOrd="0" presId="urn:microsoft.com/office/officeart/2005/8/layout/default#2"/>
    <dgm:cxn modelId="{05F233DB-BC94-47DA-9742-3EDD0FB60311}" type="presParOf" srcId="{4AA988A2-5C16-4A34-9308-82521AE5DD00}" destId="{7B6351B7-68F4-4633-A361-72261F585412}" srcOrd="0" destOrd="0" presId="urn:microsoft.com/office/officeart/2005/8/layout/default#2"/>
    <dgm:cxn modelId="{354F229C-160C-4587-822A-1BF2A5559C3D}" type="presParOf" srcId="{4AA988A2-5C16-4A34-9308-82521AE5DD00}" destId="{8D3E4CAB-C31F-433C-9C00-2B2D6DA6B1DC}" srcOrd="1" destOrd="0" presId="urn:microsoft.com/office/officeart/2005/8/layout/default#2"/>
    <dgm:cxn modelId="{A55A93D8-CD00-4F0A-B02B-B1CC0BB7B933}" type="presParOf" srcId="{4AA988A2-5C16-4A34-9308-82521AE5DD00}" destId="{BA1780C2-9637-45AF-BB60-F73956F42604}" srcOrd="2" destOrd="0" presId="urn:microsoft.com/office/officeart/2005/8/layout/default#2"/>
    <dgm:cxn modelId="{D10CE161-C479-4DB1-8383-D1E1908C2B07}" type="presParOf" srcId="{4AA988A2-5C16-4A34-9308-82521AE5DD00}" destId="{F36DC0D0-B281-4C70-AF51-1D86DF3F4982}" srcOrd="3" destOrd="0" presId="urn:microsoft.com/office/officeart/2005/8/layout/default#2"/>
    <dgm:cxn modelId="{A9EFA1E2-BC8C-4C03-ABBF-7AA9A54CA235}" type="presParOf" srcId="{4AA988A2-5C16-4A34-9308-82521AE5DD00}" destId="{ABDA03D2-7BCE-4E69-8399-D7C92A1349B8}" srcOrd="4" destOrd="0" presId="urn:microsoft.com/office/officeart/2005/8/layout/default#2"/>
    <dgm:cxn modelId="{43CC4419-D8B0-4907-A44E-81AF66871FBD}" type="presParOf" srcId="{4AA988A2-5C16-4A34-9308-82521AE5DD00}" destId="{472EAFD7-029D-4C54-B687-DB414D74F403}" srcOrd="5" destOrd="0" presId="urn:microsoft.com/office/officeart/2005/8/layout/default#2"/>
    <dgm:cxn modelId="{70467B52-1D62-4D9E-B4D3-511653E9F043}" type="presParOf" srcId="{4AA988A2-5C16-4A34-9308-82521AE5DD00}" destId="{2F6D3D8D-762A-45D9-921C-26C3AD992ED7}" srcOrd="6" destOrd="0" presId="urn:microsoft.com/office/officeart/2005/8/layout/default#2"/>
  </dgm:cxnLst>
  <dgm:bg/>
  <dgm:whole/>
</dgm:dataModel>
</file>

<file path=ppt/diagrams/data6.xml><?xml version="1.0" encoding="utf-8"?>
<dgm:dataModel xmlns:dgm="http://schemas.openxmlformats.org/drawingml/2006/diagram" xmlns:a="http://schemas.openxmlformats.org/drawingml/2006/main">
  <dgm:ptLst>
    <dgm:pt modelId="{158E7159-AB3D-4169-965F-275BED7204B2}" type="doc">
      <dgm:prSet loTypeId="urn:microsoft.com/office/officeart/2005/8/layout/default#3" loCatId="list" qsTypeId="urn:microsoft.com/office/officeart/2005/8/quickstyle/simple1#12" qsCatId="simple" csTypeId="urn:microsoft.com/office/officeart/2005/8/colors/colorful1#3" csCatId="colorful" phldr="1"/>
      <dgm:spPr/>
      <dgm:t>
        <a:bodyPr/>
        <a:lstStyle/>
        <a:p>
          <a:endParaRPr lang="en-US"/>
        </a:p>
      </dgm:t>
    </dgm:pt>
    <dgm:pt modelId="{38E95006-59C7-496E-B7A8-A4A04549F8BD}">
      <dgm:prSet phldrT="[Text]"/>
      <dgm:spPr/>
      <dgm:t>
        <a:bodyPr/>
        <a:lstStyle/>
        <a:p>
          <a:r>
            <a:rPr lang="en-US" dirty="0" smtClean="0">
              <a:solidFill>
                <a:schemeClr val="tx1"/>
              </a:solidFill>
            </a:rPr>
            <a:t>Truck</a:t>
          </a:r>
          <a:endParaRPr lang="en-US" dirty="0">
            <a:solidFill>
              <a:schemeClr val="tx1"/>
            </a:solidFill>
          </a:endParaRPr>
        </a:p>
      </dgm:t>
    </dgm:pt>
    <dgm:pt modelId="{16969F08-13C5-4267-9C52-08F4CAC27FD3}" type="parTrans" cxnId="{587F1B03-4D5D-49E6-AE9D-6D1E025CD87C}">
      <dgm:prSet/>
      <dgm:spPr/>
      <dgm:t>
        <a:bodyPr/>
        <a:lstStyle/>
        <a:p>
          <a:endParaRPr lang="en-US">
            <a:solidFill>
              <a:schemeClr val="tx1"/>
            </a:solidFill>
          </a:endParaRPr>
        </a:p>
      </dgm:t>
    </dgm:pt>
    <dgm:pt modelId="{D67A43E2-C513-476C-A471-6C77199BBEAA}" type="sibTrans" cxnId="{587F1B03-4D5D-49E6-AE9D-6D1E025CD87C}">
      <dgm:prSet/>
      <dgm:spPr/>
      <dgm:t>
        <a:bodyPr/>
        <a:lstStyle/>
        <a:p>
          <a:endParaRPr lang="en-US">
            <a:solidFill>
              <a:schemeClr val="tx1"/>
            </a:solidFill>
          </a:endParaRPr>
        </a:p>
      </dgm:t>
    </dgm:pt>
    <dgm:pt modelId="{4F3361AE-562E-4767-941E-50E8B8751801}">
      <dgm:prSet/>
      <dgm:spPr/>
      <dgm:t>
        <a:bodyPr/>
        <a:lstStyle/>
        <a:p>
          <a:r>
            <a:rPr lang="en-US" dirty="0" smtClean="0">
              <a:solidFill>
                <a:schemeClr val="tx1"/>
              </a:solidFill>
            </a:rPr>
            <a:t>Rail</a:t>
          </a:r>
        </a:p>
      </dgm:t>
    </dgm:pt>
    <dgm:pt modelId="{E1DFBB52-4DD4-4D52-A11A-A626F7343D3A}" type="parTrans" cxnId="{5CB32DE2-4739-43E5-94A3-5EA9578C8CC7}">
      <dgm:prSet/>
      <dgm:spPr/>
      <dgm:t>
        <a:bodyPr/>
        <a:lstStyle/>
        <a:p>
          <a:endParaRPr lang="en-US">
            <a:solidFill>
              <a:schemeClr val="tx1"/>
            </a:solidFill>
          </a:endParaRPr>
        </a:p>
      </dgm:t>
    </dgm:pt>
    <dgm:pt modelId="{570CC46E-4AEA-4E9C-A075-18BE210804FC}" type="sibTrans" cxnId="{5CB32DE2-4739-43E5-94A3-5EA9578C8CC7}">
      <dgm:prSet/>
      <dgm:spPr/>
      <dgm:t>
        <a:bodyPr/>
        <a:lstStyle/>
        <a:p>
          <a:endParaRPr lang="en-US">
            <a:solidFill>
              <a:schemeClr val="tx1"/>
            </a:solidFill>
          </a:endParaRPr>
        </a:p>
      </dgm:t>
    </dgm:pt>
    <dgm:pt modelId="{1772C438-8144-43CB-AAB9-72501A2C0CBF}">
      <dgm:prSet/>
      <dgm:spPr/>
      <dgm:t>
        <a:bodyPr/>
        <a:lstStyle/>
        <a:p>
          <a:r>
            <a:rPr lang="en-US" dirty="0" smtClean="0">
              <a:solidFill>
                <a:schemeClr val="tx1"/>
              </a:solidFill>
            </a:rPr>
            <a:t>Water</a:t>
          </a:r>
        </a:p>
      </dgm:t>
    </dgm:pt>
    <dgm:pt modelId="{7DC91E78-9CCA-430F-B62B-D15054756E78}" type="parTrans" cxnId="{3F6BF4EC-B3BD-4CBB-AA31-B7ECF502ECB5}">
      <dgm:prSet/>
      <dgm:spPr/>
      <dgm:t>
        <a:bodyPr/>
        <a:lstStyle/>
        <a:p>
          <a:endParaRPr lang="en-US">
            <a:solidFill>
              <a:schemeClr val="tx1"/>
            </a:solidFill>
          </a:endParaRPr>
        </a:p>
      </dgm:t>
    </dgm:pt>
    <dgm:pt modelId="{C7C50155-BA81-45C4-B671-94FBAF3114C0}" type="sibTrans" cxnId="{3F6BF4EC-B3BD-4CBB-AA31-B7ECF502ECB5}">
      <dgm:prSet/>
      <dgm:spPr/>
      <dgm:t>
        <a:bodyPr/>
        <a:lstStyle/>
        <a:p>
          <a:endParaRPr lang="en-US">
            <a:solidFill>
              <a:schemeClr val="tx1"/>
            </a:solidFill>
          </a:endParaRPr>
        </a:p>
      </dgm:t>
    </dgm:pt>
    <dgm:pt modelId="{76DAEF12-31A0-4815-BCB3-C7A011CAA943}">
      <dgm:prSet/>
      <dgm:spPr/>
      <dgm:t>
        <a:bodyPr/>
        <a:lstStyle/>
        <a:p>
          <a:r>
            <a:rPr lang="en-US" dirty="0" smtClean="0">
              <a:solidFill>
                <a:schemeClr val="tx1"/>
              </a:solidFill>
            </a:rPr>
            <a:t>Pipeline</a:t>
          </a:r>
        </a:p>
      </dgm:t>
    </dgm:pt>
    <dgm:pt modelId="{C8D0529B-30AC-45A0-8806-AAF23C885854}" type="parTrans" cxnId="{B0A71887-4D95-440C-9376-9AE04660E6C5}">
      <dgm:prSet/>
      <dgm:spPr/>
      <dgm:t>
        <a:bodyPr/>
        <a:lstStyle/>
        <a:p>
          <a:endParaRPr lang="en-US">
            <a:solidFill>
              <a:schemeClr val="tx1"/>
            </a:solidFill>
          </a:endParaRPr>
        </a:p>
      </dgm:t>
    </dgm:pt>
    <dgm:pt modelId="{97EF0F2C-9848-4F64-9583-94DF3D459AC2}" type="sibTrans" cxnId="{B0A71887-4D95-440C-9376-9AE04660E6C5}">
      <dgm:prSet/>
      <dgm:spPr/>
      <dgm:t>
        <a:bodyPr/>
        <a:lstStyle/>
        <a:p>
          <a:endParaRPr lang="en-US">
            <a:solidFill>
              <a:schemeClr val="tx1"/>
            </a:solidFill>
          </a:endParaRPr>
        </a:p>
      </dgm:t>
    </dgm:pt>
    <dgm:pt modelId="{08480199-7281-440E-9891-BDCA8E02EC58}">
      <dgm:prSet/>
      <dgm:spPr/>
      <dgm:t>
        <a:bodyPr/>
        <a:lstStyle/>
        <a:p>
          <a:r>
            <a:rPr lang="en-US" dirty="0" smtClean="0">
              <a:solidFill>
                <a:schemeClr val="tx1"/>
              </a:solidFill>
            </a:rPr>
            <a:t>Air</a:t>
          </a:r>
        </a:p>
      </dgm:t>
    </dgm:pt>
    <dgm:pt modelId="{29BE0159-148A-43E3-806E-94940598F102}" type="parTrans" cxnId="{870BEF30-8E40-4DD0-BE29-10AD22DEAED3}">
      <dgm:prSet/>
      <dgm:spPr/>
      <dgm:t>
        <a:bodyPr/>
        <a:lstStyle/>
        <a:p>
          <a:endParaRPr lang="en-US">
            <a:solidFill>
              <a:schemeClr val="tx1"/>
            </a:solidFill>
          </a:endParaRPr>
        </a:p>
      </dgm:t>
    </dgm:pt>
    <dgm:pt modelId="{4B3A9005-B53B-4432-88DF-1691591F4992}" type="sibTrans" cxnId="{870BEF30-8E40-4DD0-BE29-10AD22DEAED3}">
      <dgm:prSet/>
      <dgm:spPr/>
      <dgm:t>
        <a:bodyPr/>
        <a:lstStyle/>
        <a:p>
          <a:endParaRPr lang="en-US">
            <a:solidFill>
              <a:schemeClr val="tx1"/>
            </a:solidFill>
          </a:endParaRPr>
        </a:p>
      </dgm:t>
    </dgm:pt>
    <dgm:pt modelId="{662FE8BF-4E47-4EB6-A5C0-620934FDA1F1}">
      <dgm:prSet/>
      <dgm:spPr/>
      <dgm:t>
        <a:bodyPr/>
        <a:lstStyle/>
        <a:p>
          <a:r>
            <a:rPr lang="en-US" dirty="0" smtClean="0">
              <a:solidFill>
                <a:schemeClr val="tx1"/>
              </a:solidFill>
            </a:rPr>
            <a:t>Internet</a:t>
          </a:r>
        </a:p>
      </dgm:t>
    </dgm:pt>
    <dgm:pt modelId="{48B3E172-23CE-443F-8CD4-FC084018CE32}" type="parTrans" cxnId="{53A9C5B4-BB9F-4205-832C-DE00396990DE}">
      <dgm:prSet/>
      <dgm:spPr/>
      <dgm:t>
        <a:bodyPr/>
        <a:lstStyle/>
        <a:p>
          <a:endParaRPr lang="en-US">
            <a:solidFill>
              <a:schemeClr val="tx1"/>
            </a:solidFill>
          </a:endParaRPr>
        </a:p>
      </dgm:t>
    </dgm:pt>
    <dgm:pt modelId="{E8CA453B-47A3-41AA-8766-EFB572BA2F81}" type="sibTrans" cxnId="{53A9C5B4-BB9F-4205-832C-DE00396990DE}">
      <dgm:prSet/>
      <dgm:spPr/>
      <dgm:t>
        <a:bodyPr/>
        <a:lstStyle/>
        <a:p>
          <a:endParaRPr lang="en-US">
            <a:solidFill>
              <a:schemeClr val="tx1"/>
            </a:solidFill>
          </a:endParaRPr>
        </a:p>
      </dgm:t>
    </dgm:pt>
    <dgm:pt modelId="{61A8DC85-D1B2-4844-BDF8-DDD9362492CD}" type="pres">
      <dgm:prSet presAssocID="{158E7159-AB3D-4169-965F-275BED7204B2}" presName="diagram" presStyleCnt="0">
        <dgm:presLayoutVars>
          <dgm:dir/>
          <dgm:resizeHandles val="exact"/>
        </dgm:presLayoutVars>
      </dgm:prSet>
      <dgm:spPr/>
      <dgm:t>
        <a:bodyPr/>
        <a:lstStyle/>
        <a:p>
          <a:endParaRPr lang="en-US"/>
        </a:p>
      </dgm:t>
    </dgm:pt>
    <dgm:pt modelId="{0B6DF204-F535-4287-BDBF-907B804A885E}" type="pres">
      <dgm:prSet presAssocID="{38E95006-59C7-496E-B7A8-A4A04549F8BD}" presName="node" presStyleLbl="node1" presStyleIdx="0" presStyleCnt="6">
        <dgm:presLayoutVars>
          <dgm:bulletEnabled val="1"/>
        </dgm:presLayoutVars>
      </dgm:prSet>
      <dgm:spPr/>
      <dgm:t>
        <a:bodyPr/>
        <a:lstStyle/>
        <a:p>
          <a:endParaRPr lang="en-US"/>
        </a:p>
      </dgm:t>
    </dgm:pt>
    <dgm:pt modelId="{6D0AF3C1-44FB-4C9E-8FA9-043ED9FF888C}" type="pres">
      <dgm:prSet presAssocID="{D67A43E2-C513-476C-A471-6C77199BBEAA}" presName="sibTrans" presStyleCnt="0"/>
      <dgm:spPr/>
    </dgm:pt>
    <dgm:pt modelId="{29F3269C-9FF4-4E9C-ACB5-72D057CD8FDA}" type="pres">
      <dgm:prSet presAssocID="{4F3361AE-562E-4767-941E-50E8B8751801}" presName="node" presStyleLbl="node1" presStyleIdx="1" presStyleCnt="6">
        <dgm:presLayoutVars>
          <dgm:bulletEnabled val="1"/>
        </dgm:presLayoutVars>
      </dgm:prSet>
      <dgm:spPr/>
      <dgm:t>
        <a:bodyPr/>
        <a:lstStyle/>
        <a:p>
          <a:endParaRPr lang="en-US"/>
        </a:p>
      </dgm:t>
    </dgm:pt>
    <dgm:pt modelId="{0E196FC2-A222-4D34-8C04-4E8F6916F769}" type="pres">
      <dgm:prSet presAssocID="{570CC46E-4AEA-4E9C-A075-18BE210804FC}" presName="sibTrans" presStyleCnt="0"/>
      <dgm:spPr/>
    </dgm:pt>
    <dgm:pt modelId="{D75F357A-4461-464B-B813-5E71CFC7E745}" type="pres">
      <dgm:prSet presAssocID="{1772C438-8144-43CB-AAB9-72501A2C0CBF}" presName="node" presStyleLbl="node1" presStyleIdx="2" presStyleCnt="6">
        <dgm:presLayoutVars>
          <dgm:bulletEnabled val="1"/>
        </dgm:presLayoutVars>
      </dgm:prSet>
      <dgm:spPr/>
      <dgm:t>
        <a:bodyPr/>
        <a:lstStyle/>
        <a:p>
          <a:endParaRPr lang="en-US"/>
        </a:p>
      </dgm:t>
    </dgm:pt>
    <dgm:pt modelId="{2A4B2AE1-EDB2-431A-AAEE-8F5BD63387B8}" type="pres">
      <dgm:prSet presAssocID="{C7C50155-BA81-45C4-B671-94FBAF3114C0}" presName="sibTrans" presStyleCnt="0"/>
      <dgm:spPr/>
    </dgm:pt>
    <dgm:pt modelId="{5924948B-6838-4BAA-B601-08E12DBFE7AF}" type="pres">
      <dgm:prSet presAssocID="{76DAEF12-31A0-4815-BCB3-C7A011CAA943}" presName="node" presStyleLbl="node1" presStyleIdx="3" presStyleCnt="6">
        <dgm:presLayoutVars>
          <dgm:bulletEnabled val="1"/>
        </dgm:presLayoutVars>
      </dgm:prSet>
      <dgm:spPr/>
      <dgm:t>
        <a:bodyPr/>
        <a:lstStyle/>
        <a:p>
          <a:endParaRPr lang="en-US"/>
        </a:p>
      </dgm:t>
    </dgm:pt>
    <dgm:pt modelId="{3D1C86F1-3763-4B85-B065-4215AF395B79}" type="pres">
      <dgm:prSet presAssocID="{97EF0F2C-9848-4F64-9583-94DF3D459AC2}" presName="sibTrans" presStyleCnt="0"/>
      <dgm:spPr/>
    </dgm:pt>
    <dgm:pt modelId="{08688A34-1518-4498-9F61-2A3AD959A6BE}" type="pres">
      <dgm:prSet presAssocID="{08480199-7281-440E-9891-BDCA8E02EC58}" presName="node" presStyleLbl="node1" presStyleIdx="4" presStyleCnt="6">
        <dgm:presLayoutVars>
          <dgm:bulletEnabled val="1"/>
        </dgm:presLayoutVars>
      </dgm:prSet>
      <dgm:spPr/>
      <dgm:t>
        <a:bodyPr/>
        <a:lstStyle/>
        <a:p>
          <a:endParaRPr lang="en-US"/>
        </a:p>
      </dgm:t>
    </dgm:pt>
    <dgm:pt modelId="{FAD03583-CEEF-41C1-BD5D-218072E7A64B}" type="pres">
      <dgm:prSet presAssocID="{4B3A9005-B53B-4432-88DF-1691591F4992}" presName="sibTrans" presStyleCnt="0"/>
      <dgm:spPr/>
    </dgm:pt>
    <dgm:pt modelId="{B3FB5044-423C-491B-ADF5-859026FB3D18}" type="pres">
      <dgm:prSet presAssocID="{662FE8BF-4E47-4EB6-A5C0-620934FDA1F1}" presName="node" presStyleLbl="node1" presStyleIdx="5" presStyleCnt="6">
        <dgm:presLayoutVars>
          <dgm:bulletEnabled val="1"/>
        </dgm:presLayoutVars>
      </dgm:prSet>
      <dgm:spPr/>
      <dgm:t>
        <a:bodyPr/>
        <a:lstStyle/>
        <a:p>
          <a:endParaRPr lang="en-US"/>
        </a:p>
      </dgm:t>
    </dgm:pt>
  </dgm:ptLst>
  <dgm:cxnLst>
    <dgm:cxn modelId="{870BEF30-8E40-4DD0-BE29-10AD22DEAED3}" srcId="{158E7159-AB3D-4169-965F-275BED7204B2}" destId="{08480199-7281-440E-9891-BDCA8E02EC58}" srcOrd="4" destOrd="0" parTransId="{29BE0159-148A-43E3-806E-94940598F102}" sibTransId="{4B3A9005-B53B-4432-88DF-1691591F4992}"/>
    <dgm:cxn modelId="{53A9C5B4-BB9F-4205-832C-DE00396990DE}" srcId="{158E7159-AB3D-4169-965F-275BED7204B2}" destId="{662FE8BF-4E47-4EB6-A5C0-620934FDA1F1}" srcOrd="5" destOrd="0" parTransId="{48B3E172-23CE-443F-8CD4-FC084018CE32}" sibTransId="{E8CA453B-47A3-41AA-8766-EFB572BA2F81}"/>
    <dgm:cxn modelId="{FC79D9F8-C371-4BCD-974B-9E10AA52BCBE}" type="presOf" srcId="{662FE8BF-4E47-4EB6-A5C0-620934FDA1F1}" destId="{B3FB5044-423C-491B-ADF5-859026FB3D18}" srcOrd="0" destOrd="0" presId="urn:microsoft.com/office/officeart/2005/8/layout/default#3"/>
    <dgm:cxn modelId="{E42E8F5C-C2AB-4A9C-ACC2-A4D09ADA42C4}" type="presOf" srcId="{4F3361AE-562E-4767-941E-50E8B8751801}" destId="{29F3269C-9FF4-4E9C-ACB5-72D057CD8FDA}" srcOrd="0" destOrd="0" presId="urn:microsoft.com/office/officeart/2005/8/layout/default#3"/>
    <dgm:cxn modelId="{AD3C4BA2-D548-4574-BD93-426A32BA19C1}" type="presOf" srcId="{08480199-7281-440E-9891-BDCA8E02EC58}" destId="{08688A34-1518-4498-9F61-2A3AD959A6BE}" srcOrd="0" destOrd="0" presId="urn:microsoft.com/office/officeart/2005/8/layout/default#3"/>
    <dgm:cxn modelId="{14E98650-138C-439A-BB45-E37EB6023125}" type="presOf" srcId="{1772C438-8144-43CB-AAB9-72501A2C0CBF}" destId="{D75F357A-4461-464B-B813-5E71CFC7E745}" srcOrd="0" destOrd="0" presId="urn:microsoft.com/office/officeart/2005/8/layout/default#3"/>
    <dgm:cxn modelId="{587F1B03-4D5D-49E6-AE9D-6D1E025CD87C}" srcId="{158E7159-AB3D-4169-965F-275BED7204B2}" destId="{38E95006-59C7-496E-B7A8-A4A04549F8BD}" srcOrd="0" destOrd="0" parTransId="{16969F08-13C5-4267-9C52-08F4CAC27FD3}" sibTransId="{D67A43E2-C513-476C-A471-6C77199BBEAA}"/>
    <dgm:cxn modelId="{5CB32DE2-4739-43E5-94A3-5EA9578C8CC7}" srcId="{158E7159-AB3D-4169-965F-275BED7204B2}" destId="{4F3361AE-562E-4767-941E-50E8B8751801}" srcOrd="1" destOrd="0" parTransId="{E1DFBB52-4DD4-4D52-A11A-A626F7343D3A}" sibTransId="{570CC46E-4AEA-4E9C-A075-18BE210804FC}"/>
    <dgm:cxn modelId="{B0B45C12-31ED-428F-8C3B-A774018947CD}" type="presOf" srcId="{38E95006-59C7-496E-B7A8-A4A04549F8BD}" destId="{0B6DF204-F535-4287-BDBF-907B804A885E}" srcOrd="0" destOrd="0" presId="urn:microsoft.com/office/officeart/2005/8/layout/default#3"/>
    <dgm:cxn modelId="{3F6BF4EC-B3BD-4CBB-AA31-B7ECF502ECB5}" srcId="{158E7159-AB3D-4169-965F-275BED7204B2}" destId="{1772C438-8144-43CB-AAB9-72501A2C0CBF}" srcOrd="2" destOrd="0" parTransId="{7DC91E78-9CCA-430F-B62B-D15054756E78}" sibTransId="{C7C50155-BA81-45C4-B671-94FBAF3114C0}"/>
    <dgm:cxn modelId="{B0A71887-4D95-440C-9376-9AE04660E6C5}" srcId="{158E7159-AB3D-4169-965F-275BED7204B2}" destId="{76DAEF12-31A0-4815-BCB3-C7A011CAA943}" srcOrd="3" destOrd="0" parTransId="{C8D0529B-30AC-45A0-8806-AAF23C885854}" sibTransId="{97EF0F2C-9848-4F64-9583-94DF3D459AC2}"/>
    <dgm:cxn modelId="{23555620-5B44-424E-A852-15A450D0127D}" type="presOf" srcId="{76DAEF12-31A0-4815-BCB3-C7A011CAA943}" destId="{5924948B-6838-4BAA-B601-08E12DBFE7AF}" srcOrd="0" destOrd="0" presId="urn:microsoft.com/office/officeart/2005/8/layout/default#3"/>
    <dgm:cxn modelId="{ED73B2AD-3B25-4E65-AF92-28FB150203CE}" type="presOf" srcId="{158E7159-AB3D-4169-965F-275BED7204B2}" destId="{61A8DC85-D1B2-4844-BDF8-DDD9362492CD}" srcOrd="0" destOrd="0" presId="urn:microsoft.com/office/officeart/2005/8/layout/default#3"/>
    <dgm:cxn modelId="{02F7AA9B-EE9E-42B0-B3B1-C19E93C73027}" type="presParOf" srcId="{61A8DC85-D1B2-4844-BDF8-DDD9362492CD}" destId="{0B6DF204-F535-4287-BDBF-907B804A885E}" srcOrd="0" destOrd="0" presId="urn:microsoft.com/office/officeart/2005/8/layout/default#3"/>
    <dgm:cxn modelId="{ABDBA07A-7240-4C4F-9C63-05DF24513CC5}" type="presParOf" srcId="{61A8DC85-D1B2-4844-BDF8-DDD9362492CD}" destId="{6D0AF3C1-44FB-4C9E-8FA9-043ED9FF888C}" srcOrd="1" destOrd="0" presId="urn:microsoft.com/office/officeart/2005/8/layout/default#3"/>
    <dgm:cxn modelId="{30B0A608-2AE5-4C87-902B-CD25782AB4B8}" type="presParOf" srcId="{61A8DC85-D1B2-4844-BDF8-DDD9362492CD}" destId="{29F3269C-9FF4-4E9C-ACB5-72D057CD8FDA}" srcOrd="2" destOrd="0" presId="urn:microsoft.com/office/officeart/2005/8/layout/default#3"/>
    <dgm:cxn modelId="{29A6E841-82E4-497A-AB1E-79C13BAB23AD}" type="presParOf" srcId="{61A8DC85-D1B2-4844-BDF8-DDD9362492CD}" destId="{0E196FC2-A222-4D34-8C04-4E8F6916F769}" srcOrd="3" destOrd="0" presId="urn:microsoft.com/office/officeart/2005/8/layout/default#3"/>
    <dgm:cxn modelId="{6496FDA8-7D98-44B9-AB51-59502EE26100}" type="presParOf" srcId="{61A8DC85-D1B2-4844-BDF8-DDD9362492CD}" destId="{D75F357A-4461-464B-B813-5E71CFC7E745}" srcOrd="4" destOrd="0" presId="urn:microsoft.com/office/officeart/2005/8/layout/default#3"/>
    <dgm:cxn modelId="{639AB655-E2F4-488E-9B07-A8B96172B812}" type="presParOf" srcId="{61A8DC85-D1B2-4844-BDF8-DDD9362492CD}" destId="{2A4B2AE1-EDB2-431A-AAEE-8F5BD63387B8}" srcOrd="5" destOrd="0" presId="urn:microsoft.com/office/officeart/2005/8/layout/default#3"/>
    <dgm:cxn modelId="{DA7309B1-5211-4914-9389-83EEC4AD1C13}" type="presParOf" srcId="{61A8DC85-D1B2-4844-BDF8-DDD9362492CD}" destId="{5924948B-6838-4BAA-B601-08E12DBFE7AF}" srcOrd="6" destOrd="0" presId="urn:microsoft.com/office/officeart/2005/8/layout/default#3"/>
    <dgm:cxn modelId="{5C65CE53-EBE7-46F7-9B9B-AB167CCB5F76}" type="presParOf" srcId="{61A8DC85-D1B2-4844-BDF8-DDD9362492CD}" destId="{3D1C86F1-3763-4B85-B065-4215AF395B79}" srcOrd="7" destOrd="0" presId="urn:microsoft.com/office/officeart/2005/8/layout/default#3"/>
    <dgm:cxn modelId="{1FBE07AC-F9F4-4E7E-93E7-A5DCBFBD276D}" type="presParOf" srcId="{61A8DC85-D1B2-4844-BDF8-DDD9362492CD}" destId="{08688A34-1518-4498-9F61-2A3AD959A6BE}" srcOrd="8" destOrd="0" presId="urn:microsoft.com/office/officeart/2005/8/layout/default#3"/>
    <dgm:cxn modelId="{70E3EF89-3500-48AE-A840-E6368FCEB3F8}" type="presParOf" srcId="{61A8DC85-D1B2-4844-BDF8-DDD9362492CD}" destId="{FAD03583-CEEF-41C1-BD5D-218072E7A64B}" srcOrd="9" destOrd="0" presId="urn:microsoft.com/office/officeart/2005/8/layout/default#3"/>
    <dgm:cxn modelId="{CA6E469B-67B6-4C36-86DA-A983F176ED8E}" type="presParOf" srcId="{61A8DC85-D1B2-4844-BDF8-DDD9362492CD}" destId="{B3FB5044-423C-491B-ADF5-859026FB3D18}" srcOrd="10" destOrd="0" presId="urn:microsoft.com/office/officeart/2005/8/layout/default#3"/>
  </dgm:cxnLst>
  <dgm:bg/>
  <dgm:whole/>
</dgm:dataModel>
</file>

<file path=ppt/diagrams/layout1.xml><?xml version="1.0" encoding="utf-8"?>
<dgm:layoutDef xmlns:dgm="http://schemas.openxmlformats.org/drawingml/2006/diagram" xmlns:a="http://schemas.openxmlformats.org/drawingml/2006/main" uniqueId="urn:microsoft.com/office/officeart/2005/8/layout/default#1">
  <dgm:title val=""/>
  <dgm:desc val=""/>
  <dgm:catLst>
    <dgm:cat type="list" pri="1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matrix3">
  <dgm:title val=""/>
  <dgm:desc val=""/>
  <dgm:catLst>
    <dgm:cat type="matrix" pri="1000"/>
    <dgm:cat type="convert" pri="18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0" destOrd="0"/>
        <dgm:cxn modelId="8" srcId="0" destId="4" srcOrd="1" destOrd="0"/>
      </dgm:cxnLst>
      <dgm:bg/>
      <dgm:whole/>
    </dgm:dataModel>
  </dgm:sampData>
  <dgm:styleData useDef="1">
    <dgm:dataModel>
      <dgm:ptLst/>
      <dgm:bg/>
      <dgm:whole/>
    </dgm:dataModel>
  </dgm:styleData>
  <dgm:clrData useDef="1">
    <dgm:dataModel>
      <dgm:ptLst/>
      <dgm:bg/>
      <dgm:whole/>
    </dgm:dataModel>
  </dgm:clrData>
  <dgm:layoutNode name="matrix">
    <dgm:varLst>
      <dgm:chMax val="1"/>
      <dgm:dir/>
      <dgm:resizeHandles val="exact"/>
    </dgm:varLst>
    <dgm:alg type="composite">
      <dgm:param type="ar" val="1"/>
    </dgm:alg>
    <dgm:shape xmlns:r="http://schemas.openxmlformats.org/officeDocument/2006/relationships" r:blip="">
      <dgm:adjLst/>
    </dgm:shape>
    <dgm:presOf/>
    <dgm:choose name="Name0">
      <dgm:if name="Name1" func="var" arg="dir" op="equ" val="norm">
        <dgm:constrLst>
          <dgm:constr type="w" for="ch" forName="diamond" refType="w"/>
          <dgm:constr type="h" for="ch" forName="diamond" refType="h"/>
          <dgm:constr type="w" for="ch" forName="quad1" refType="w" fact="0.39"/>
          <dgm:constr type="h" for="ch" forName="quad1" refType="h" fact="0.39"/>
          <dgm:constr type="ctrX" for="ch" forName="quad1" refType="w" fact="0.29"/>
          <dgm:constr type="ctrY" for="ch" forName="quad1" refType="h" fact="0.29"/>
          <dgm:constr type="w" for="ch" forName="quad2" refType="w" fact="0.39"/>
          <dgm:constr type="h" for="ch" forName="quad2" refType="h" fact="0.39"/>
          <dgm:constr type="ctrX" for="ch" forName="quad2" refType="w" fact="0.71"/>
          <dgm:constr type="ctrY" for="ch" forName="quad2" refType="h" fact="0.29"/>
          <dgm:constr type="w" for="ch" forName="quad3" refType="w" fact="0.39"/>
          <dgm:constr type="h" for="ch" forName="quad3" refType="h" fact="0.39"/>
          <dgm:constr type="ctrX" for="ch" forName="quad3" refType="w" fact="0.29"/>
          <dgm:constr type="ctrY" for="ch" forName="quad3" refType="h" fact="0.71"/>
          <dgm:constr type="w" for="ch" forName="quad4" refType="w" fact="0.39"/>
          <dgm:constr type="h" for="ch" forName="quad4" refType="h" fact="0.39"/>
          <dgm:constr type="ctrX" for="ch" forName="quad4" refType="w" fact="0.71"/>
          <dgm:constr type="ctrY" for="ch" forName="quad4" refType="h" fact="0.71"/>
          <dgm:constr type="primFontSz" for="des" ptType="node" op="equ" val="65"/>
        </dgm:constrLst>
      </dgm:if>
      <dgm:else name="Name2">
        <dgm:constrLst>
          <dgm:constr type="w" for="ch" forName="diamond" refType="w"/>
          <dgm:constr type="h" for="ch" forName="diamond" refType="h"/>
          <dgm:constr type="w" for="ch" forName="quad1" refType="w" fact="0.39"/>
          <dgm:constr type="h" for="ch" forName="quad1" refType="h" fact="0.39"/>
          <dgm:constr type="ctrX" for="ch" forName="quad1" refType="w" fact="0.71"/>
          <dgm:constr type="ctrY" for="ch" forName="quad1" refType="h" fact="0.29"/>
          <dgm:constr type="w" for="ch" forName="quad2" refType="w" fact="0.39"/>
          <dgm:constr type="h" for="ch" forName="quad2" refType="h" fact="0.39"/>
          <dgm:constr type="ctrX" for="ch" forName="quad2" refType="w" fact="0.29"/>
          <dgm:constr type="ctrY" for="ch" forName="quad2" refType="h" fact="0.29"/>
          <dgm:constr type="w" for="ch" forName="quad3" refType="w" fact="0.39"/>
          <dgm:constr type="h" for="ch" forName="quad3" refType="h" fact="0.39"/>
          <dgm:constr type="ctrX" for="ch" forName="quad3" refType="w" fact="0.71"/>
          <dgm:constr type="ctrY" for="ch" forName="quad3" refType="h" fact="0.71"/>
          <dgm:constr type="w" for="ch" forName="quad4" refType="w" fact="0.39"/>
          <dgm:constr type="h" for="ch" forName="quad4" refType="h" fact="0.39"/>
          <dgm:constr type="ctrX" for="ch" forName="quad4" refType="w" fact="0.29"/>
          <dgm:constr type="ctrY" for="ch" forName="quad4" refType="h" fact="0.71"/>
          <dgm:constr type="primFontSz" for="des" ptType="node" op="equ" val="65"/>
        </dgm:constrLst>
      </dgm:else>
    </dgm:choose>
    <dgm:ruleLst/>
    <dgm:choose name="Name3">
      <dgm:if name="Name4" axis="ch" ptType="node" func="cnt" op="gte" val="1">
        <dgm:layoutNode name="diamond" styleLbl="bgShp">
          <dgm:alg type="sp"/>
          <dgm:shape xmlns:r="http://schemas.openxmlformats.org/officeDocument/2006/relationships" type="diamond" r:blip="">
            <dgm:adjLst/>
          </dgm:shape>
          <dgm:presOf/>
          <dgm:constrLst>
            <dgm:constr type="w" refType="h" op="equ"/>
          </dgm:constrLst>
          <dgm:ruleLst/>
        </dgm:layoutNode>
        <dgm:layoutNode name="quad1">
          <dgm:varLst>
            <dgm:chMax val="0"/>
            <dgm:chPref val="0"/>
            <dgm:bulletEnabled val="1"/>
          </dgm:varLst>
          <dgm:alg type="tx"/>
          <dgm:shape xmlns:r="http://schemas.openxmlformats.org/officeDocument/2006/relationships" type="roundRect" r:blip="">
            <dgm:adjLst/>
          </dgm:shape>
          <dgm:presOf axis="ch desOrSelf" ptType="node node" st="1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2">
          <dgm:varLst>
            <dgm:chMax val="0"/>
            <dgm:chPref val="0"/>
            <dgm:bulletEnabled val="1"/>
          </dgm:varLst>
          <dgm:alg type="tx"/>
          <dgm:shape xmlns:r="http://schemas.openxmlformats.org/officeDocument/2006/relationships" type="roundRect" r:blip="">
            <dgm:adjLst/>
          </dgm:shape>
          <dgm:presOf axis="ch desOrSelf" ptType="node node" st="2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3">
          <dgm:varLst>
            <dgm:chMax val="0"/>
            <dgm:chPref val="0"/>
            <dgm:bulletEnabled val="1"/>
          </dgm:varLst>
          <dgm:alg type="tx"/>
          <dgm:shape xmlns:r="http://schemas.openxmlformats.org/officeDocument/2006/relationships" type="roundRect" r:blip="">
            <dgm:adjLst/>
          </dgm:shape>
          <dgm:presOf axis="ch desOrSelf" ptType="node node" st="3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4">
          <dgm:varLst>
            <dgm:chMax val="0"/>
            <dgm:chPref val="0"/>
            <dgm:bulletEnabled val="1"/>
          </dgm:varLst>
          <dgm:alg type="tx"/>
          <dgm:shape xmlns:r="http://schemas.openxmlformats.org/officeDocument/2006/relationships" type="roundRect" r:blip="">
            <dgm:adjLst/>
          </dgm:shape>
          <dgm:presOf axis="ch desOrSelf" ptType="node node" st="4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5"/>
    </dgm:choose>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5.xml><?xml version="1.0" encoding="utf-8"?>
<dgm:layoutDef xmlns:dgm="http://schemas.openxmlformats.org/drawingml/2006/diagram" xmlns:a="http://schemas.openxmlformats.org/drawingml/2006/main" uniqueId="urn:microsoft.com/office/officeart/2005/8/layout/default#2">
  <dgm:title val=""/>
  <dgm:desc val=""/>
  <dgm:catLst>
    <dgm:cat type="list" pri="1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default#3">
  <dgm:title val=""/>
  <dgm:desc val=""/>
  <dgm:catLst>
    <dgm:cat type="list" pri="1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7">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8">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9">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10">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12">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wrap="square" lIns="91440" tIns="45720" rIns="91440" bIns="45720" numCol="1" anchor="t" anchorCtr="0" compatLnSpc="1">
            <a:prstTxWarp prst="textNoShape">
              <a:avLst/>
            </a:prstTxWarp>
          </a:bodyPr>
          <a:lstStyle>
            <a:lvl1pPr>
              <a:defRPr sz="1200" dirty="0">
                <a:latin typeface="Calibri" charset="0"/>
                <a:ea typeface="ヒラギノ角ゴ Pro W3" charset="-128"/>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a:defRPr sz="1200">
                <a:latin typeface="Calibri" charset="0"/>
                <a:ea typeface="ヒラギノ角ゴ Pro W3" charset="-128"/>
                <a:cs typeface="+mn-cs"/>
              </a:defRPr>
            </a:lvl1pPr>
          </a:lstStyle>
          <a:p>
            <a:pPr>
              <a:defRPr/>
            </a:pPr>
            <a:fld id="{029140A7-37D1-4692-A3A4-60DBA2196F23}" type="datetime1">
              <a:rPr lang="en-US"/>
              <a:pPr>
                <a:defRPr/>
              </a:pPr>
              <a:t>4/3/2013</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wrap="square" lIns="91440" tIns="45720" rIns="91440" bIns="45720" numCol="1" anchor="ctr" anchorCtr="0" compatLnSpc="1">
            <a:prstTxWarp prst="textNoShape">
              <a:avLst/>
            </a:prstTxWarp>
          </a:bodyP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wrap="square" lIns="91440" tIns="45720" rIns="91440" bIns="45720" numCol="1" anchor="t" anchorCtr="0" compatLnSpc="1">
            <a:prstTxWarp prst="textNoShape">
              <a:avLst/>
            </a:prstTxWarp>
            <a:normAutofit/>
          </a:bodyPr>
          <a:lstStyle/>
          <a:p>
            <a:pPr lvl="0"/>
            <a:r>
              <a:rPr lang="en-US" noProof="0" smtClean="0"/>
              <a:t>Click to edit Master text styles</a:t>
            </a:r>
          </a:p>
          <a:p>
            <a:pPr lvl="1"/>
            <a:r>
              <a:rPr lang="en-US" noProof="0" smtClean="0"/>
              <a:t>Second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wrap="square" lIns="91440" tIns="45720" rIns="91440" bIns="45720" numCol="1" anchor="b" anchorCtr="0" compatLnSpc="1">
            <a:prstTxWarp prst="textNoShape">
              <a:avLst/>
            </a:prstTxWarp>
          </a:bodyPr>
          <a:lstStyle>
            <a:lvl1pPr>
              <a:defRPr sz="1200" dirty="0">
                <a:latin typeface="Calibri" charset="0"/>
                <a:ea typeface="ヒラギノ角ゴ Pro W3" charset="-128"/>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atin typeface="Calibri" charset="0"/>
                <a:ea typeface="ヒラギノ角ゴ Pro W3" charset="-128"/>
                <a:cs typeface="+mn-cs"/>
              </a:defRPr>
            </a:lvl1pPr>
          </a:lstStyle>
          <a:p>
            <a:pPr>
              <a:defRPr/>
            </a:pPr>
            <a:fld id="{5654363D-D65A-46FD-9501-FFEB73C9A343}" type="slidenum">
              <a:rPr lang="en-US"/>
              <a:pPr>
                <a:defRPr/>
              </a:pPr>
              <a:t>‹#›</a:t>
            </a:fld>
            <a:endParaRPr 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0"/>
      </a:spcBef>
      <a:spcAft>
        <a:spcPct val="0"/>
      </a:spcAft>
      <a:defRPr sz="1200" kern="1200">
        <a:solidFill>
          <a:schemeClr val="tx1"/>
        </a:solidFill>
        <a:latin typeface="+mn-lt"/>
        <a:ea typeface="MS PGothic" pitchFamily="34" charset="-128"/>
        <a:cs typeface="ＭＳ Ｐゴシック" charset="-128"/>
      </a:defRPr>
    </a:lvl1pPr>
    <a:lvl2pPr marL="457200" algn="l" rtl="0" eaLnBrk="0" fontAlgn="base" hangingPunct="0">
      <a:spcBef>
        <a:spcPct val="0"/>
      </a:spcBef>
      <a:spcAft>
        <a:spcPct val="0"/>
      </a:spcAft>
      <a:defRPr sz="1200" kern="1200">
        <a:solidFill>
          <a:schemeClr val="tx1"/>
        </a:solidFill>
        <a:latin typeface="+mn-lt"/>
        <a:ea typeface="MS PGothic" pitchFamily="34" charset="-128"/>
        <a:cs typeface="+mn-cs"/>
      </a:defRPr>
    </a:lvl2pPr>
    <a:lvl3pPr marL="1143000" indent="-228600" algn="l" rtl="0" eaLnBrk="0" fontAlgn="base" hangingPunct="0">
      <a:spcBef>
        <a:spcPct val="30000"/>
      </a:spcBef>
      <a:spcAft>
        <a:spcPct val="0"/>
      </a:spcAft>
      <a:defRPr sz="1200" kern="1200">
        <a:solidFill>
          <a:schemeClr val="tx1"/>
        </a:solidFill>
        <a:latin typeface="+mn-lt"/>
        <a:ea typeface="MS PGothic" pitchFamily="34" charset="-128"/>
        <a:cs typeface="+mn-cs"/>
      </a:defRPr>
    </a:lvl3pPr>
    <a:lvl4pPr marL="1600200" indent="-228600" algn="l" rtl="0" eaLnBrk="0" fontAlgn="base" hangingPunct="0">
      <a:spcBef>
        <a:spcPct val="30000"/>
      </a:spcBef>
      <a:spcAft>
        <a:spcPct val="0"/>
      </a:spcAft>
      <a:defRPr sz="1200" kern="1200">
        <a:solidFill>
          <a:schemeClr val="tx1"/>
        </a:solidFill>
        <a:latin typeface="+mn-lt"/>
        <a:ea typeface="MS PGothic" pitchFamily="34" charset="-128"/>
        <a:cs typeface="+mn-cs"/>
      </a:defRPr>
    </a:lvl4pPr>
    <a:lvl5pPr marL="2057400" indent="-228600" algn="l" rtl="0" eaLnBrk="0" fontAlgn="base" hangingPunct="0">
      <a:spcBef>
        <a:spcPct val="30000"/>
      </a:spcBef>
      <a:spcAft>
        <a:spcPct val="0"/>
      </a:spcAft>
      <a:defRPr sz="1200" kern="1200">
        <a:solidFill>
          <a:schemeClr val="tx1"/>
        </a:solidFill>
        <a:latin typeface="+mn-lt"/>
        <a:ea typeface="MS PGothic" pitchFamily="34"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a:noFill/>
        </p:spPr>
        <p:txBody>
          <a:bodyPr/>
          <a:lstStyle/>
          <a:p>
            <a:fld id="{70F3343B-D261-4B44-A69F-D49E5C3EDD2A}" type="slidenum">
              <a:rPr lang="en-US" smtClean="0"/>
              <a:pPr/>
              <a:t>1</a:t>
            </a:fld>
            <a:endParaRPr lang="en-US" smtClean="0"/>
          </a:p>
        </p:txBody>
      </p:sp>
      <p:sp>
        <p:nvSpPr>
          <p:cNvPr id="39939" name="Rectangle 2"/>
          <p:cNvSpPr>
            <a:spLocks noGrp="1" noRot="1" noChangeAspect="1" noChangeArrowheads="1" noTextEdit="1"/>
          </p:cNvSpPr>
          <p:nvPr>
            <p:ph type="sldImg"/>
          </p:nvPr>
        </p:nvSpPr>
        <p:spPr>
          <a:ln/>
        </p:spPr>
      </p:sp>
      <p:sp>
        <p:nvSpPr>
          <p:cNvPr id="39940"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Slide Image Placeholder 1"/>
          <p:cNvSpPr>
            <a:spLocks noGrp="1" noRot="1" noChangeAspect="1" noTextEdit="1"/>
          </p:cNvSpPr>
          <p:nvPr>
            <p:ph type="sldImg"/>
          </p:nvPr>
        </p:nvSpPr>
        <p:spPr bwMode="auto">
          <a:noFill/>
          <a:ln>
            <a:solidFill>
              <a:srgbClr val="000000"/>
            </a:solidFill>
            <a:miter lim="800000"/>
            <a:headEnd/>
            <a:tailEnd/>
          </a:ln>
        </p:spPr>
      </p:sp>
      <p:sp>
        <p:nvSpPr>
          <p:cNvPr id="15362" name="Notes Placeholder 2"/>
          <p:cNvSpPr>
            <a:spLocks noGrp="1"/>
          </p:cNvSpPr>
          <p:nvPr>
            <p:ph type="body" idx="1"/>
          </p:nvPr>
        </p:nvSpPr>
        <p:spPr bwMode="auto">
          <a:noFill/>
        </p:spPr>
        <p:txBody>
          <a:bodyPr/>
          <a:lstStyle/>
          <a:p>
            <a:r>
              <a:rPr lang="en-US" dirty="0" smtClean="0"/>
              <a:t> Companies rarely work alone in creating value for customers and building profitable customer relationships. Instead, most are only a single link in a larger supply chain and marketing channel. As such, a firm’s success depends not only on how well </a:t>
            </a:r>
            <a:r>
              <a:rPr lang="en-US" i="1" dirty="0" smtClean="0"/>
              <a:t>it</a:t>
            </a:r>
            <a:r>
              <a:rPr lang="en-US" dirty="0" smtClean="0"/>
              <a:t> performs but also on how well its </a:t>
            </a:r>
            <a:r>
              <a:rPr lang="en-US" i="1" dirty="0" smtClean="0"/>
              <a:t>entire marketing channel</a:t>
            </a:r>
            <a:r>
              <a:rPr lang="en-US" dirty="0" smtClean="0"/>
              <a:t> competes with competitors’ channels. The first part of this chapter explores the nature of marketing channels and the marketer’s channel design and management decisions. We then examine physical distribution—or logistics—an area that is growing dramatically in importance and sophistication. In the next chapter, we’ll look more closely at two major channel intermediaries: retailers and wholesalers.</a:t>
            </a:r>
          </a:p>
          <a:p>
            <a:endParaRPr lang="en-US" dirty="0" smtClean="0"/>
          </a:p>
          <a:p>
            <a:endParaRPr lang="en-US" dirty="0" smtClean="0"/>
          </a:p>
        </p:txBody>
      </p:sp>
      <p:sp>
        <p:nvSpPr>
          <p:cNvPr id="15363" name="Slide Number Placeholder 3"/>
          <p:cNvSpPr>
            <a:spLocks noGrp="1"/>
          </p:cNvSpPr>
          <p:nvPr>
            <p:ph type="sldNum" sz="quarter" idx="5"/>
          </p:nvPr>
        </p:nvSpPr>
        <p:spPr bwMode="auto">
          <a:noFill/>
          <a:ln>
            <a:miter lim="800000"/>
            <a:headEnd/>
            <a:tailEnd/>
          </a:ln>
        </p:spPr>
        <p:txBody>
          <a:bodyPr/>
          <a:lstStyle/>
          <a:p>
            <a:fld id="{C956BEB2-6B46-46DE-8D76-9713F436DE71}" type="slidenum">
              <a:rPr lang="en-US" smtClean="0">
                <a:latin typeface="Calibri" pitchFamily="34" charset="0"/>
                <a:ea typeface="ヒラギノ角ゴ Pro W3"/>
                <a:cs typeface="ヒラギノ角ゴ Pro W3"/>
              </a:rPr>
              <a:pPr/>
              <a:t>2</a:t>
            </a:fld>
            <a:endParaRPr lang="en-US" smtClean="0">
              <a:latin typeface="Calibri" pitchFamily="34" charset="0"/>
              <a:ea typeface="ヒラギノ角ゴ Pro W3"/>
              <a:cs typeface="ヒラギノ角ゴ Pro W3"/>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Slide Image Placeholder 1"/>
          <p:cNvSpPr>
            <a:spLocks noGrp="1" noRot="1" noChangeAspect="1" noTextEdit="1"/>
          </p:cNvSpPr>
          <p:nvPr>
            <p:ph type="sldImg"/>
          </p:nvPr>
        </p:nvSpPr>
        <p:spPr bwMode="auto">
          <a:noFill/>
          <a:ln>
            <a:solidFill>
              <a:srgbClr val="000000"/>
            </a:solidFill>
            <a:miter lim="800000"/>
            <a:headEnd/>
            <a:tailEnd/>
          </a:ln>
        </p:spPr>
      </p:sp>
      <p:sp>
        <p:nvSpPr>
          <p:cNvPr id="20482" name="Notes Placeholder 2"/>
          <p:cNvSpPr>
            <a:spLocks noGrp="1"/>
          </p:cNvSpPr>
          <p:nvPr>
            <p:ph type="body" idx="1"/>
          </p:nvPr>
        </p:nvSpPr>
        <p:spPr bwMode="auto">
          <a:noFill/>
        </p:spPr>
        <p:txBody>
          <a:bodyPr/>
          <a:lstStyle/>
          <a:p>
            <a:r>
              <a:rPr lang="en-US" smtClean="0"/>
              <a:t>Producing a product or service and making it available to buyers requires building relationships not only with customers but also with key suppliers and resellers in the company’s </a:t>
            </a:r>
            <a:r>
              <a:rPr lang="en-US" i="1" smtClean="0"/>
              <a:t>supply chain</a:t>
            </a:r>
            <a:r>
              <a:rPr lang="en-US" smtClean="0"/>
              <a:t>. This supply chain consists of upstream and downstream partners. Upstream from the company is the set of firms that supply the raw materials, components, parts, information, finances, and expertise needed to create a product or service. Marketers, however, have traditionally focused on the downstream side of the supply chain—the </a:t>
            </a:r>
            <a:r>
              <a:rPr lang="en-US" i="1" smtClean="0"/>
              <a:t>marketing channels</a:t>
            </a:r>
            <a:r>
              <a:rPr lang="en-US" smtClean="0"/>
              <a:t> (or </a:t>
            </a:r>
            <a:r>
              <a:rPr lang="en-US" i="1" smtClean="0"/>
              <a:t>distribution channels</a:t>
            </a:r>
            <a:r>
              <a:rPr lang="en-US" smtClean="0"/>
              <a:t>) that look toward the customer. Downstream marketing channel partners, such as wholesalers and retailers, form a vital link between the firm and its customers.</a:t>
            </a:r>
          </a:p>
        </p:txBody>
      </p:sp>
      <p:sp>
        <p:nvSpPr>
          <p:cNvPr id="20483" name="Slide Number Placeholder 3"/>
          <p:cNvSpPr>
            <a:spLocks noGrp="1"/>
          </p:cNvSpPr>
          <p:nvPr>
            <p:ph type="sldNum" sz="quarter" idx="5"/>
          </p:nvPr>
        </p:nvSpPr>
        <p:spPr bwMode="auto">
          <a:noFill/>
          <a:ln>
            <a:miter lim="800000"/>
            <a:headEnd/>
            <a:tailEnd/>
          </a:ln>
        </p:spPr>
        <p:txBody>
          <a:bodyPr/>
          <a:lstStyle/>
          <a:p>
            <a:fld id="{E1DD8EB7-BAD4-4F9C-B1FA-8DC5B9B252D8}" type="slidenum">
              <a:rPr lang="en-US" smtClean="0">
                <a:latin typeface="Calibri" pitchFamily="34" charset="0"/>
                <a:ea typeface="ヒラギノ角ゴ Pro W3"/>
                <a:cs typeface="ヒラギノ角ゴ Pro W3"/>
              </a:rPr>
              <a:pPr/>
              <a:t>3</a:t>
            </a:fld>
            <a:endParaRPr lang="en-US" smtClean="0">
              <a:latin typeface="Calibri" pitchFamily="34" charset="0"/>
              <a:ea typeface="ヒラギノ角ゴ Pro W3"/>
              <a:cs typeface="ヒラギノ角ゴ Pro W3"/>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Slide Image Placeholder 1"/>
          <p:cNvSpPr>
            <a:spLocks noGrp="1" noRot="1" noChangeAspect="1" noTextEdit="1"/>
          </p:cNvSpPr>
          <p:nvPr>
            <p:ph type="sldImg"/>
          </p:nvPr>
        </p:nvSpPr>
        <p:spPr bwMode="auto">
          <a:noFill/>
          <a:ln>
            <a:solidFill>
              <a:srgbClr val="000000"/>
            </a:solidFill>
            <a:miter lim="800000"/>
            <a:headEnd/>
            <a:tailEnd/>
          </a:ln>
        </p:spPr>
      </p:sp>
      <p:sp>
        <p:nvSpPr>
          <p:cNvPr id="22530" name="Notes Placeholder 2"/>
          <p:cNvSpPr>
            <a:spLocks noGrp="1"/>
          </p:cNvSpPr>
          <p:nvPr>
            <p:ph type="body" idx="1"/>
          </p:nvPr>
        </p:nvSpPr>
        <p:spPr bwMode="auto">
          <a:noFill/>
        </p:spPr>
        <p:txBody>
          <a:bodyPr/>
          <a:lstStyle/>
          <a:p>
            <a:r>
              <a:rPr lang="en-US" smtClean="0"/>
              <a:t>The term </a:t>
            </a:r>
            <a:r>
              <a:rPr lang="en-US" i="1" smtClean="0"/>
              <a:t>supply chain</a:t>
            </a:r>
            <a:r>
              <a:rPr lang="en-US" smtClean="0"/>
              <a:t> may be too limited, as it takes a </a:t>
            </a:r>
            <a:r>
              <a:rPr lang="en-US" i="1" smtClean="0"/>
              <a:t>make-and-sell</a:t>
            </a:r>
            <a:r>
              <a:rPr lang="en-US" smtClean="0"/>
              <a:t> view of the business. It suggests that raw materials, productive inputs, and factory capacity should serve as the starting point for market planning. A better term would be </a:t>
            </a:r>
            <a:r>
              <a:rPr lang="en-US" i="1" smtClean="0"/>
              <a:t>demand chain</a:t>
            </a:r>
            <a:r>
              <a:rPr lang="en-US" smtClean="0"/>
              <a:t> because it suggests a </a:t>
            </a:r>
            <a:r>
              <a:rPr lang="en-US" i="1" smtClean="0"/>
              <a:t>sense-and-respond</a:t>
            </a:r>
            <a:r>
              <a:rPr lang="en-US" smtClean="0"/>
              <a:t> view of the market. Under this view, planning starts by identifying the needs of target customers, to which the company responds by organizing a chain of resources and activities with the goal of creating customer value.</a:t>
            </a:r>
          </a:p>
        </p:txBody>
      </p:sp>
      <p:sp>
        <p:nvSpPr>
          <p:cNvPr id="22531" name="Slide Number Placeholder 3"/>
          <p:cNvSpPr>
            <a:spLocks noGrp="1"/>
          </p:cNvSpPr>
          <p:nvPr>
            <p:ph type="sldNum" sz="quarter" idx="5"/>
          </p:nvPr>
        </p:nvSpPr>
        <p:spPr bwMode="auto">
          <a:noFill/>
          <a:ln>
            <a:miter lim="800000"/>
            <a:headEnd/>
            <a:tailEnd/>
          </a:ln>
        </p:spPr>
        <p:txBody>
          <a:bodyPr/>
          <a:lstStyle/>
          <a:p>
            <a:fld id="{0332A6C7-E360-4700-A859-6DCB23397260}" type="slidenum">
              <a:rPr lang="en-US" smtClean="0">
                <a:latin typeface="Calibri" pitchFamily="34" charset="0"/>
                <a:ea typeface="ヒラギノ角ゴ Pro W3"/>
                <a:cs typeface="ヒラギノ角ゴ Pro W3"/>
              </a:rPr>
              <a:pPr/>
              <a:t>4</a:t>
            </a:fld>
            <a:endParaRPr lang="en-US" smtClean="0">
              <a:latin typeface="Calibri" pitchFamily="34" charset="0"/>
              <a:ea typeface="ヒラギノ角ゴ Pro W3"/>
              <a:cs typeface="ヒラギノ角ゴ Pro W3"/>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Slide Image Placeholder 1"/>
          <p:cNvSpPr>
            <a:spLocks noGrp="1" noRot="1" noChangeAspect="1" noTextEdit="1"/>
          </p:cNvSpPr>
          <p:nvPr>
            <p:ph type="sldImg"/>
          </p:nvPr>
        </p:nvSpPr>
        <p:spPr bwMode="auto">
          <a:noFill/>
          <a:ln>
            <a:solidFill>
              <a:srgbClr val="000000"/>
            </a:solidFill>
            <a:miter lim="800000"/>
            <a:headEnd/>
            <a:tailEnd/>
          </a:ln>
        </p:spPr>
      </p:sp>
      <p:sp>
        <p:nvSpPr>
          <p:cNvPr id="24578" name="Notes Placeholder 2"/>
          <p:cNvSpPr>
            <a:spLocks noGrp="1"/>
          </p:cNvSpPr>
          <p:nvPr>
            <p:ph type="body" idx="1"/>
          </p:nvPr>
        </p:nvSpPr>
        <p:spPr bwMode="auto">
          <a:noFill/>
        </p:spPr>
        <p:txBody>
          <a:bodyPr/>
          <a:lstStyle/>
          <a:p>
            <a:r>
              <a:rPr lang="en-US" smtClean="0"/>
              <a:t>Yet, even a demand chain view of a business may be too limited because it takes a step-by-step, linear view of purchase-production-consumption activities. Instead, most large companies today are engaged in building and managing a complex, continuously evolving value delivery network. As defined in Chapter 2, a </a:t>
            </a:r>
            <a:r>
              <a:rPr lang="en-US" b="1" smtClean="0"/>
              <a:t>value delivery network</a:t>
            </a:r>
            <a:r>
              <a:rPr lang="en-US" smtClean="0"/>
              <a:t> is made up of the company, suppliers, distributors, and, ultimately, customers who “partner” with each other to improve the performance of the entire system.</a:t>
            </a:r>
          </a:p>
        </p:txBody>
      </p:sp>
      <p:sp>
        <p:nvSpPr>
          <p:cNvPr id="24579" name="Slide Number Placeholder 3"/>
          <p:cNvSpPr>
            <a:spLocks noGrp="1"/>
          </p:cNvSpPr>
          <p:nvPr>
            <p:ph type="sldNum" sz="quarter" idx="5"/>
          </p:nvPr>
        </p:nvSpPr>
        <p:spPr bwMode="auto">
          <a:noFill/>
          <a:ln>
            <a:miter lim="800000"/>
            <a:headEnd/>
            <a:tailEnd/>
          </a:ln>
        </p:spPr>
        <p:txBody>
          <a:bodyPr/>
          <a:lstStyle/>
          <a:p>
            <a:fld id="{ACB4771E-3DCE-4847-B9A4-9A29140E2F03}" type="slidenum">
              <a:rPr lang="en-US" smtClean="0">
                <a:latin typeface="Calibri" pitchFamily="34" charset="0"/>
                <a:ea typeface="ヒラギノ角ゴ Pro W3"/>
                <a:cs typeface="ヒラギノ角ゴ Pro W3"/>
              </a:rPr>
              <a:pPr/>
              <a:t>5</a:t>
            </a:fld>
            <a:endParaRPr lang="en-US" smtClean="0">
              <a:latin typeface="Calibri" pitchFamily="34" charset="0"/>
              <a:ea typeface="ヒラギノ角ゴ Pro W3"/>
              <a:cs typeface="ヒラギノ角ゴ Pro W3"/>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Slide Image Placeholder 1"/>
          <p:cNvSpPr>
            <a:spLocks noGrp="1" noRot="1" noChangeAspect="1" noTextEdit="1"/>
          </p:cNvSpPr>
          <p:nvPr>
            <p:ph type="sldImg"/>
          </p:nvPr>
        </p:nvSpPr>
        <p:spPr bwMode="auto">
          <a:noFill/>
          <a:ln>
            <a:solidFill>
              <a:srgbClr val="000000"/>
            </a:solidFill>
            <a:miter lim="800000"/>
            <a:headEnd/>
            <a:tailEnd/>
          </a:ln>
        </p:spPr>
      </p:sp>
      <p:sp>
        <p:nvSpPr>
          <p:cNvPr id="26626" name="Notes Placeholder 2"/>
          <p:cNvSpPr>
            <a:spLocks noGrp="1"/>
          </p:cNvSpPr>
          <p:nvPr>
            <p:ph type="body" idx="1"/>
          </p:nvPr>
        </p:nvSpPr>
        <p:spPr bwMode="auto">
          <a:noFill/>
        </p:spPr>
        <p:txBody>
          <a:bodyPr/>
          <a:lstStyle/>
          <a:p>
            <a:r>
              <a:rPr lang="en-US" dirty="0" smtClean="0"/>
              <a:t>Few </a:t>
            </a:r>
            <a:r>
              <a:rPr lang="en-US" dirty="0" smtClean="0"/>
              <a:t>producers sell their goods directly to final users. Instead, most use intermediaries to bring their products to market. They try to forge a </a:t>
            </a:r>
            <a:r>
              <a:rPr lang="en-US" b="1" dirty="0" smtClean="0"/>
              <a:t>marketing channel </a:t>
            </a:r>
            <a:r>
              <a:rPr lang="en-US" dirty="0" smtClean="0"/>
              <a:t>(or </a:t>
            </a:r>
            <a:r>
              <a:rPr lang="en-US" b="1" dirty="0" smtClean="0"/>
              <a:t>distribution channel</a:t>
            </a:r>
            <a:r>
              <a:rPr lang="en-US" dirty="0" smtClean="0"/>
              <a:t>)—a set of interdependent organizations that help make a product or service available for use or consumption by the consumer or business user.</a:t>
            </a:r>
          </a:p>
          <a:p>
            <a:r>
              <a:rPr lang="en-US" dirty="0" smtClean="0"/>
              <a:t>A company’s channel decisions directly affect every other marketing decision. Pricing depends on whether the company works with national discount chains, uses high-quality specialty stores, or sells directly to consumers online. The firm’s sales force and communications decisions depend on how much persuasion, training, motivation, and support its channel partners need. Whether a company develops or acquires certain new products may depend on how well those products fit the capabilities of its channel members. </a:t>
            </a:r>
          </a:p>
          <a:p>
            <a:r>
              <a:rPr lang="en-US" dirty="0" smtClean="0"/>
              <a:t>Companies often pay too little attention to their distribution channels—sometimes with damaging results. In contrast, many companies have used imaginative distribution systems to gain a competitive advantage. Enterprise Rent-A-Car revolutionized the car-rental business by setting up off-airport rental offices. Apple turned the retail music business on its head by selling music for the iPod via the Internet on iTunes. FedEx’s creative and imposing distribution system made it a leader in express package delivery. And Amazon.com forever changed the face of retailing and became the </a:t>
            </a:r>
            <a:r>
              <a:rPr lang="en-US" dirty="0" err="1" smtClean="0"/>
              <a:t>Walmart</a:t>
            </a:r>
            <a:r>
              <a:rPr lang="en-US" dirty="0" smtClean="0"/>
              <a:t> of the Internet by selling anything and everything without using physical stores.</a:t>
            </a:r>
          </a:p>
          <a:p>
            <a:r>
              <a:rPr lang="en-US" dirty="0" smtClean="0"/>
              <a:t>Distribution channel decisions often involve long-term commitments to other firms. For example, companies such as Ford, McDonald’s, or HP can easily change their advertising, pricing, or promotion programs. They can scrap old products and introduce new ones as market tastes demand. But when they set up distribution channels through contracts with franchisees, independent dealers, or large retailers, they cannot readily replace these channels with company-owned stores or Internet sites if the conditions change. Therefore, management must design its channels carefully, with an eye on both today’s likely selling environment and tomorrow’s as well.</a:t>
            </a:r>
          </a:p>
        </p:txBody>
      </p:sp>
      <p:sp>
        <p:nvSpPr>
          <p:cNvPr id="26627" name="Slide Number Placeholder 3"/>
          <p:cNvSpPr>
            <a:spLocks noGrp="1"/>
          </p:cNvSpPr>
          <p:nvPr>
            <p:ph type="sldNum" sz="quarter" idx="5"/>
          </p:nvPr>
        </p:nvSpPr>
        <p:spPr bwMode="auto">
          <a:noFill/>
          <a:ln>
            <a:miter lim="800000"/>
            <a:headEnd/>
            <a:tailEnd/>
          </a:ln>
        </p:spPr>
        <p:txBody>
          <a:bodyPr/>
          <a:lstStyle/>
          <a:p>
            <a:fld id="{B543312C-DEDE-4382-8774-4C25FF6136BF}" type="slidenum">
              <a:rPr lang="en-US" smtClean="0">
                <a:latin typeface="Calibri" pitchFamily="34" charset="0"/>
                <a:ea typeface="ヒラギノ角ゴ Pro W3"/>
                <a:cs typeface="ヒラギノ角ゴ Pro W3"/>
              </a:rPr>
              <a:pPr/>
              <a:t>6</a:t>
            </a:fld>
            <a:endParaRPr lang="en-US" smtClean="0">
              <a:latin typeface="Calibri" pitchFamily="34" charset="0"/>
              <a:ea typeface="ヒラギノ角ゴ Pro W3"/>
              <a:cs typeface="ヒラギノ角ゴ Pro W3"/>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Slide Image Placeholder 1"/>
          <p:cNvSpPr>
            <a:spLocks noGrp="1" noRot="1" noChangeAspect="1" noTextEdit="1"/>
          </p:cNvSpPr>
          <p:nvPr>
            <p:ph type="sldImg"/>
          </p:nvPr>
        </p:nvSpPr>
        <p:spPr bwMode="auto">
          <a:noFill/>
          <a:ln>
            <a:solidFill>
              <a:srgbClr val="000000"/>
            </a:solidFill>
            <a:miter lim="800000"/>
            <a:headEnd/>
            <a:tailEnd/>
          </a:ln>
        </p:spPr>
      </p:sp>
      <p:sp>
        <p:nvSpPr>
          <p:cNvPr id="28674" name="Notes Placeholder 2"/>
          <p:cNvSpPr>
            <a:spLocks noGrp="1"/>
          </p:cNvSpPr>
          <p:nvPr>
            <p:ph type="body" idx="1"/>
          </p:nvPr>
        </p:nvSpPr>
        <p:spPr bwMode="auto">
          <a:noFill/>
        </p:spPr>
        <p:txBody>
          <a:bodyPr/>
          <a:lstStyle/>
          <a:p>
            <a:r>
              <a:rPr lang="en-US" b="1" smtClean="0"/>
              <a:t>How Channel Members Add Value</a:t>
            </a:r>
          </a:p>
          <a:p>
            <a:r>
              <a:rPr lang="en-US" smtClean="0"/>
              <a:t>Why do producers give some of the selling job to channel partners? After all, doing so means giving up some control over how and to whom they sell their products. Producers use intermediaries because they create greater efficiency in making goods available to target markets. Through their contacts, experience, specialization, and scale of operation, intermediaries usually offer the firm more than it can achieve on its own.</a:t>
            </a:r>
          </a:p>
        </p:txBody>
      </p:sp>
      <p:sp>
        <p:nvSpPr>
          <p:cNvPr id="28675" name="Slide Number Placeholder 3"/>
          <p:cNvSpPr>
            <a:spLocks noGrp="1"/>
          </p:cNvSpPr>
          <p:nvPr>
            <p:ph type="sldNum" sz="quarter" idx="5"/>
          </p:nvPr>
        </p:nvSpPr>
        <p:spPr bwMode="auto">
          <a:noFill/>
          <a:ln>
            <a:miter lim="800000"/>
            <a:headEnd/>
            <a:tailEnd/>
          </a:ln>
        </p:spPr>
        <p:txBody>
          <a:bodyPr/>
          <a:lstStyle/>
          <a:p>
            <a:fld id="{4AF4C3F8-7151-4AF8-9281-5DB37CA1E02B}" type="slidenum">
              <a:rPr lang="en-US" smtClean="0">
                <a:latin typeface="Calibri" pitchFamily="34" charset="0"/>
                <a:ea typeface="ヒラギノ角ゴ Pro W3"/>
                <a:cs typeface="ヒラギノ角ゴ Pro W3"/>
              </a:rPr>
              <a:pPr/>
              <a:t>7</a:t>
            </a:fld>
            <a:endParaRPr lang="en-US" smtClean="0">
              <a:latin typeface="Calibri" pitchFamily="34" charset="0"/>
              <a:ea typeface="ヒラギノ角ゴ Pro W3"/>
              <a:cs typeface="ヒラギノ角ゴ Pro W3"/>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Slide Image Placeholder 1"/>
          <p:cNvSpPr>
            <a:spLocks noGrp="1" noRot="1" noChangeAspect="1" noTextEdit="1"/>
          </p:cNvSpPr>
          <p:nvPr>
            <p:ph type="sldImg"/>
          </p:nvPr>
        </p:nvSpPr>
        <p:spPr bwMode="auto">
          <a:noFill/>
          <a:ln>
            <a:solidFill>
              <a:srgbClr val="000000"/>
            </a:solidFill>
            <a:miter lim="800000"/>
            <a:headEnd/>
            <a:tailEnd/>
          </a:ln>
        </p:spPr>
      </p:sp>
      <p:sp>
        <p:nvSpPr>
          <p:cNvPr id="30722" name="Notes Placeholder 2"/>
          <p:cNvSpPr>
            <a:spLocks noGrp="1"/>
          </p:cNvSpPr>
          <p:nvPr>
            <p:ph type="body" idx="1"/>
          </p:nvPr>
        </p:nvSpPr>
        <p:spPr bwMode="auto">
          <a:noFill/>
        </p:spPr>
        <p:txBody>
          <a:bodyPr/>
          <a:lstStyle/>
          <a:p>
            <a:r>
              <a:rPr lang="en-US" smtClean="0"/>
              <a:t>Figure 12.1 shows how using intermediaries can provide economies. Figure 12.1A shows three manufacturers, each using direct marketing to reach three customers. This system requires nine different contacts. Figure 12.1B shows the three manufacturers working through one distributor, which contacts the three customers. This system requires only six contacts. In this way, intermediaries reduce the amount of work that must be done by both producers and consumers.</a:t>
            </a:r>
          </a:p>
          <a:p>
            <a:r>
              <a:rPr lang="en-US" smtClean="0"/>
              <a:t>From the economic system’s point of view, the role of marketing intermediaries is to transform the assortments of products made by producers into the assortments wanted by consumers. Producers make narrow assortments of products in large quantities, but consumers want broad assortments of products in small quantities. Marketing channel members buy large quantities from many producers and break them down into the smaller quantities and broader assortments desired by consumers.</a:t>
            </a:r>
          </a:p>
          <a:p>
            <a:endParaRPr lang="en-US" smtClean="0"/>
          </a:p>
        </p:txBody>
      </p:sp>
      <p:sp>
        <p:nvSpPr>
          <p:cNvPr id="30723" name="Slide Number Placeholder 3"/>
          <p:cNvSpPr>
            <a:spLocks noGrp="1"/>
          </p:cNvSpPr>
          <p:nvPr>
            <p:ph type="sldNum" sz="quarter" idx="5"/>
          </p:nvPr>
        </p:nvSpPr>
        <p:spPr bwMode="auto">
          <a:noFill/>
          <a:ln>
            <a:miter lim="800000"/>
            <a:headEnd/>
            <a:tailEnd/>
          </a:ln>
        </p:spPr>
        <p:txBody>
          <a:bodyPr/>
          <a:lstStyle/>
          <a:p>
            <a:fld id="{70733DB0-35AE-4D24-8BBF-C2C4C2A40EB0}" type="slidenum">
              <a:rPr lang="en-US" smtClean="0">
                <a:latin typeface="Calibri" pitchFamily="34" charset="0"/>
                <a:ea typeface="ヒラギノ角ゴ Pro W3"/>
                <a:cs typeface="ヒラギノ角ゴ Pro W3"/>
              </a:rPr>
              <a:pPr/>
              <a:t>8</a:t>
            </a:fld>
            <a:endParaRPr lang="en-US" smtClean="0">
              <a:latin typeface="Calibri" pitchFamily="34" charset="0"/>
              <a:ea typeface="ヒラギノ角ゴ Pro W3"/>
              <a:cs typeface="ヒラギノ角ゴ Pro W3"/>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Slide Image Placeholder 1"/>
          <p:cNvSpPr>
            <a:spLocks noGrp="1" noRot="1" noChangeAspect="1" noTextEdit="1"/>
          </p:cNvSpPr>
          <p:nvPr>
            <p:ph type="sldImg"/>
          </p:nvPr>
        </p:nvSpPr>
        <p:spPr bwMode="auto">
          <a:noFill/>
          <a:ln>
            <a:solidFill>
              <a:srgbClr val="000000"/>
            </a:solidFill>
            <a:miter lim="800000"/>
            <a:headEnd/>
            <a:tailEnd/>
          </a:ln>
        </p:spPr>
      </p:sp>
      <p:sp>
        <p:nvSpPr>
          <p:cNvPr id="63491" name="Notes Placeholder 2"/>
          <p:cNvSpPr>
            <a:spLocks noGrp="1"/>
          </p:cNvSpPr>
          <p:nvPr>
            <p:ph type="body" idx="1"/>
          </p:nvPr>
        </p:nvSpPr>
        <p:spPr bwMode="auto"/>
        <p:txBody>
          <a:bodyPr/>
          <a:lstStyle/>
          <a:p>
            <a:pPr>
              <a:defRPr/>
            </a:pPr>
            <a:r>
              <a:rPr lang="en-US" i="1" dirty="0" smtClean="0"/>
              <a:t>Note to Instructor</a:t>
            </a:r>
          </a:p>
          <a:p>
            <a:pPr>
              <a:defRPr/>
            </a:pPr>
            <a:r>
              <a:rPr lang="en-US" dirty="0" smtClean="0"/>
              <a:t>In making products and services available to consumers, channel members add value by bridging the major time, place, and possession gaps that separate goods and services from those who use them. Members of the marketing channel perform many key functions. </a:t>
            </a:r>
          </a:p>
          <a:p>
            <a:pPr>
              <a:defRPr/>
            </a:pPr>
            <a:endParaRPr lang="en-US" dirty="0" smtClean="0"/>
          </a:p>
          <a:p>
            <a:pPr>
              <a:defRPr/>
            </a:pPr>
            <a:endParaRPr lang="en-US" i="1" dirty="0" smtClean="0"/>
          </a:p>
          <a:p>
            <a:pPr>
              <a:defRPr/>
            </a:pPr>
            <a:r>
              <a:rPr lang="en-US" dirty="0" smtClean="0"/>
              <a:t>Channels perform the following functions:</a:t>
            </a:r>
          </a:p>
          <a:p>
            <a:pPr lvl="1">
              <a:buFont typeface="Arial" pitchFamily="34" charset="0"/>
              <a:buChar char="•"/>
              <a:defRPr/>
            </a:pPr>
            <a:r>
              <a:rPr lang="en-US" b="1" i="1" dirty="0" smtClean="0"/>
              <a:t>Information:</a:t>
            </a:r>
            <a:r>
              <a:rPr lang="en-US" b="1" dirty="0" smtClean="0"/>
              <a:t> </a:t>
            </a:r>
            <a:r>
              <a:rPr lang="en-US" dirty="0" smtClean="0"/>
              <a:t>Gathering and distributing marketing research and intelligence information about actors and forces in the marketing environment needed for planning and aiding exchange.</a:t>
            </a:r>
          </a:p>
          <a:p>
            <a:pPr lvl="1">
              <a:buFont typeface="Arial" pitchFamily="34" charset="0"/>
              <a:buChar char="•"/>
              <a:defRPr/>
            </a:pPr>
            <a:r>
              <a:rPr lang="en-US" b="1" i="1" dirty="0" smtClean="0"/>
              <a:t>Promotion:</a:t>
            </a:r>
            <a:r>
              <a:rPr lang="en-US" b="1" dirty="0" smtClean="0"/>
              <a:t> </a:t>
            </a:r>
            <a:r>
              <a:rPr lang="en-US" dirty="0" smtClean="0"/>
              <a:t>Developing and spreading persuasive communications about an offer.</a:t>
            </a:r>
          </a:p>
          <a:p>
            <a:pPr lvl="1">
              <a:buFont typeface="Arial" pitchFamily="34" charset="0"/>
              <a:buChar char="•"/>
              <a:defRPr/>
            </a:pPr>
            <a:r>
              <a:rPr lang="en-US" b="1" i="1" dirty="0" smtClean="0"/>
              <a:t>Contact:</a:t>
            </a:r>
            <a:r>
              <a:rPr lang="en-US" b="1" dirty="0" smtClean="0"/>
              <a:t> </a:t>
            </a:r>
            <a:r>
              <a:rPr lang="en-US" dirty="0" smtClean="0"/>
              <a:t>Finding and communicating with prospective buyers.</a:t>
            </a:r>
          </a:p>
          <a:p>
            <a:pPr lvl="1">
              <a:buFont typeface="Arial" pitchFamily="34" charset="0"/>
              <a:buChar char="•"/>
              <a:defRPr/>
            </a:pPr>
            <a:r>
              <a:rPr lang="en-US" b="1" i="1" dirty="0" smtClean="0"/>
              <a:t>Matching:</a:t>
            </a:r>
            <a:r>
              <a:rPr lang="en-US" b="1" dirty="0" smtClean="0"/>
              <a:t> </a:t>
            </a:r>
            <a:r>
              <a:rPr lang="en-US" dirty="0" smtClean="0"/>
              <a:t>Shaping and fitting the offer to the buyer’s needs, including activities such as manufacturing, grading, assembling, and packaging.</a:t>
            </a:r>
          </a:p>
          <a:p>
            <a:pPr lvl="1">
              <a:buFont typeface="Arial" pitchFamily="34" charset="0"/>
              <a:buChar char="•"/>
              <a:defRPr/>
            </a:pPr>
            <a:r>
              <a:rPr lang="en-US" b="1" i="1" dirty="0" smtClean="0"/>
              <a:t>Negotiation:</a:t>
            </a:r>
            <a:r>
              <a:rPr lang="en-US" i="1" dirty="0" smtClean="0"/>
              <a:t> </a:t>
            </a:r>
            <a:r>
              <a:rPr lang="en-US" dirty="0" smtClean="0"/>
              <a:t>Reaching an agreement on price and other terms of the offer so that ownership or possession can be transferred.</a:t>
            </a:r>
          </a:p>
          <a:p>
            <a:pPr lvl="1">
              <a:buFont typeface="Arial" pitchFamily="34" charset="0"/>
              <a:buChar char="•"/>
              <a:defRPr/>
            </a:pPr>
            <a:r>
              <a:rPr lang="en-US" b="1" i="1" dirty="0" smtClean="0"/>
              <a:t>Physical distribution: </a:t>
            </a:r>
            <a:r>
              <a:rPr lang="en-US" dirty="0" smtClean="0"/>
              <a:t>Transporting and storing goods.</a:t>
            </a:r>
          </a:p>
          <a:p>
            <a:pPr lvl="1">
              <a:buFont typeface="Arial" pitchFamily="34" charset="0"/>
              <a:buChar char="•"/>
              <a:defRPr/>
            </a:pPr>
            <a:r>
              <a:rPr lang="en-US" i="1" dirty="0" smtClean="0"/>
              <a:t>F</a:t>
            </a:r>
            <a:r>
              <a:rPr lang="en-US" b="1" i="1" dirty="0" smtClean="0"/>
              <a:t>inancing:</a:t>
            </a:r>
            <a:r>
              <a:rPr lang="en-US" dirty="0" smtClean="0"/>
              <a:t> Acquiring and using funds to cover the costs of the channel work.</a:t>
            </a:r>
          </a:p>
          <a:p>
            <a:pPr lvl="1">
              <a:buFont typeface="Arial" pitchFamily="34" charset="0"/>
              <a:buChar char="•"/>
              <a:defRPr/>
            </a:pPr>
            <a:r>
              <a:rPr lang="en-US" b="1" i="1" dirty="0" smtClean="0"/>
              <a:t>Risk taking:</a:t>
            </a:r>
            <a:r>
              <a:rPr lang="en-US" dirty="0" smtClean="0"/>
              <a:t> Assuming the risks of carrying out the channel work</a:t>
            </a:r>
          </a:p>
          <a:p>
            <a:pPr marL="457200" lvl="1" indent="0">
              <a:buFont typeface="Arial" pitchFamily="34" charset="0"/>
              <a:buNone/>
              <a:defRPr/>
            </a:pPr>
            <a:r>
              <a:rPr lang="x-none" smtClean="0"/>
              <a:t>The question is not </a:t>
            </a:r>
            <a:r>
              <a:rPr lang="x-none" i="1" smtClean="0"/>
              <a:t>whether</a:t>
            </a:r>
            <a:r>
              <a:rPr lang="x-none" smtClean="0"/>
              <a:t> these functions need to be performed—they must be—but rather </a:t>
            </a:r>
            <a:r>
              <a:rPr lang="x-none" i="1" smtClean="0"/>
              <a:t>who</a:t>
            </a:r>
            <a:r>
              <a:rPr lang="x-none" smtClean="0"/>
              <a:t> will perform them. To the extent that the manufacturer performs these functions, its costs go up</a:t>
            </a:r>
            <a:r>
              <a:rPr lang="en-US" dirty="0" smtClean="0"/>
              <a:t>;</a:t>
            </a:r>
            <a:r>
              <a:rPr lang="x-none" smtClean="0"/>
              <a:t> therefore, its prices must be higher. When some of these functions are shifted to intermediaries, the producer’s costs and prices may be lower, but the intermediaries must charge more to cover the costs of their work. In dividing the work of the channel, the various functions should be assigned to the channel members who can add the most value for the cost.</a:t>
            </a:r>
            <a:endParaRPr lang="en-US" dirty="0" smtClean="0"/>
          </a:p>
          <a:p>
            <a:pPr marL="457200" lvl="1" indent="0">
              <a:buFont typeface="Arial" pitchFamily="34" charset="0"/>
              <a:buNone/>
              <a:defRPr/>
            </a:pPr>
            <a:endParaRPr lang="en-US" dirty="0" smtClean="0"/>
          </a:p>
        </p:txBody>
      </p:sp>
      <p:sp>
        <p:nvSpPr>
          <p:cNvPr id="32771" name="Slide Number Placeholder 3"/>
          <p:cNvSpPr>
            <a:spLocks noGrp="1"/>
          </p:cNvSpPr>
          <p:nvPr>
            <p:ph type="sldNum" sz="quarter" idx="5"/>
          </p:nvPr>
        </p:nvSpPr>
        <p:spPr bwMode="auto">
          <a:noFill/>
          <a:ln>
            <a:miter lim="800000"/>
            <a:headEnd/>
            <a:tailEnd/>
          </a:ln>
        </p:spPr>
        <p:txBody>
          <a:bodyPr/>
          <a:lstStyle/>
          <a:p>
            <a:fld id="{865AC31F-7987-42A9-A2B6-6D29159F41BD}" type="slidenum">
              <a:rPr lang="en-US" smtClean="0">
                <a:latin typeface="Calibri" pitchFamily="34" charset="0"/>
                <a:ea typeface="ヒラギノ角ゴ Pro W3"/>
                <a:cs typeface="ヒラギノ角ゴ Pro W3"/>
              </a:rPr>
              <a:pPr/>
              <a:t>9</a:t>
            </a:fld>
            <a:endParaRPr lang="en-US" smtClean="0">
              <a:latin typeface="Calibri" pitchFamily="34" charset="0"/>
              <a:ea typeface="ヒラギノ角ゴ Pro W3"/>
              <a:cs typeface="ヒラギノ角ゴ Pro W3"/>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Slide Image Placeholder 1"/>
          <p:cNvSpPr>
            <a:spLocks noGrp="1" noRot="1" noChangeAspect="1" noTextEdit="1"/>
          </p:cNvSpPr>
          <p:nvPr>
            <p:ph type="sldImg"/>
          </p:nvPr>
        </p:nvSpPr>
        <p:spPr bwMode="auto">
          <a:noFill/>
          <a:ln>
            <a:solidFill>
              <a:srgbClr val="000000"/>
            </a:solidFill>
            <a:miter lim="800000"/>
            <a:headEnd/>
            <a:tailEnd/>
          </a:ln>
        </p:spPr>
      </p:sp>
      <p:sp>
        <p:nvSpPr>
          <p:cNvPr id="34818" name="Notes Placeholder 2"/>
          <p:cNvSpPr>
            <a:spLocks noGrp="1"/>
          </p:cNvSpPr>
          <p:nvPr>
            <p:ph type="body" idx="1"/>
          </p:nvPr>
        </p:nvSpPr>
        <p:spPr bwMode="auto">
          <a:noFill/>
        </p:spPr>
        <p:txBody>
          <a:bodyPr/>
          <a:lstStyle/>
          <a:p>
            <a:r>
              <a:rPr lang="en-US" b="1" dirty="0" smtClean="0"/>
              <a:t>Note to Instructor</a:t>
            </a:r>
          </a:p>
          <a:p>
            <a:pPr lvl="1"/>
            <a:r>
              <a:rPr lang="en-US" dirty="0" smtClean="0"/>
              <a:t>The remaining channels in Figure 12.2A are </a:t>
            </a:r>
            <a:r>
              <a:rPr lang="en-US" b="1" dirty="0" smtClean="0"/>
              <a:t>indirect marketing channels</a:t>
            </a:r>
            <a:r>
              <a:rPr lang="en-US" dirty="0" smtClean="0"/>
              <a:t>, containing one or more intermediaries. </a:t>
            </a:r>
          </a:p>
          <a:p>
            <a:pPr lvl="1"/>
            <a:r>
              <a:rPr lang="en-US" dirty="0" smtClean="0"/>
              <a:t>Figure 12.2B shows some common business distribution channels. The business marketer can use its own sales force to sell directly to business customers. Or it can sell to various types of intermediaries, who in turn sell to these customers. </a:t>
            </a:r>
          </a:p>
          <a:p>
            <a:r>
              <a:rPr lang="en-US" dirty="0" smtClean="0"/>
              <a:t>Channel 1, called a</a:t>
            </a:r>
            <a:r>
              <a:rPr lang="en-US" b="1" dirty="0" smtClean="0"/>
              <a:t> direct marketing channel</a:t>
            </a:r>
            <a:r>
              <a:rPr lang="en-US" dirty="0" smtClean="0"/>
              <a:t>, has no intermediary levels; the company sells directly to consumers. </a:t>
            </a:r>
          </a:p>
          <a:p>
            <a:r>
              <a:rPr lang="en-US" dirty="0" smtClean="0"/>
              <a:t>Companies can design their distribution channels to make products and services available to customers in different ways. Each layer of marketing intermediaries that performs some work in bringing the product and its ownership closer to the final buyer is a </a:t>
            </a:r>
            <a:r>
              <a:rPr lang="en-US" b="1" dirty="0" smtClean="0"/>
              <a:t>channel level</a:t>
            </a:r>
            <a:r>
              <a:rPr lang="en-US" dirty="0" smtClean="0"/>
              <a:t>. Because both the producer and the final consumer perform some work, they are part of every channel.</a:t>
            </a:r>
          </a:p>
          <a:p>
            <a:r>
              <a:rPr lang="en-US" dirty="0" smtClean="0"/>
              <a:t>The </a:t>
            </a:r>
            <a:r>
              <a:rPr lang="en-US" i="1" dirty="0" smtClean="0"/>
              <a:t>number of intermediary levels</a:t>
            </a:r>
            <a:r>
              <a:rPr lang="en-US" dirty="0" smtClean="0"/>
              <a:t> indicates the </a:t>
            </a:r>
            <a:r>
              <a:rPr lang="en-US" i="1" dirty="0" smtClean="0"/>
              <a:t>length</a:t>
            </a:r>
            <a:r>
              <a:rPr lang="en-US" dirty="0" smtClean="0"/>
              <a:t> of a channel. Figure 12.2 shows both consumer and business channels of different lengths. Figure 12.2A shows several common consumer distribution channels. Channel 1, called a </a:t>
            </a:r>
            <a:r>
              <a:rPr lang="en-US" b="1" dirty="0" smtClean="0"/>
              <a:t>direct marketing channel</a:t>
            </a:r>
            <a:r>
              <a:rPr lang="en-US" dirty="0" smtClean="0"/>
              <a:t>, has no intermediary levels—the company sells directly to consumers. For example, Mary Kay Cosmetics and Amway sell their products door-to-door, through home and office sales parties, and on the Internet; companies ranging from GEICO insurance to Omaha Steaks sell directly to customers via the Internet and telephone. The remaining channels in Figure 12.2A are </a:t>
            </a:r>
            <a:r>
              <a:rPr lang="en-US" b="1" dirty="0" smtClean="0"/>
              <a:t>indirect marketing channels</a:t>
            </a:r>
            <a:r>
              <a:rPr lang="en-US" dirty="0" smtClean="0"/>
              <a:t>, containing one or more intermediaries.</a:t>
            </a:r>
          </a:p>
          <a:p>
            <a:r>
              <a:rPr lang="en-US" dirty="0" smtClean="0"/>
              <a:t>Figure 12.2B shows some common business distribution channels. The business marketer can use its own sales force to sell directly to business customers. Or it can sell to various types of intermediaries, who in turn sell to these customers. Although consumer and business marketing channels with even more levels can sometimes be found, these are less common. From the producer’s point of view, a greater number of levels means less control and greater channel complexity. </a:t>
            </a:r>
          </a:p>
        </p:txBody>
      </p:sp>
      <p:sp>
        <p:nvSpPr>
          <p:cNvPr id="34819" name="Slide Number Placeholder 3"/>
          <p:cNvSpPr>
            <a:spLocks noGrp="1"/>
          </p:cNvSpPr>
          <p:nvPr>
            <p:ph type="sldNum" sz="quarter" idx="5"/>
          </p:nvPr>
        </p:nvSpPr>
        <p:spPr bwMode="auto">
          <a:noFill/>
          <a:ln>
            <a:miter lim="800000"/>
            <a:headEnd/>
            <a:tailEnd/>
          </a:ln>
        </p:spPr>
        <p:txBody>
          <a:bodyPr/>
          <a:lstStyle/>
          <a:p>
            <a:fld id="{8CDA2AA5-A4F1-4AAB-BA83-B929E4E81F9E}" type="slidenum">
              <a:rPr lang="en-US" smtClean="0">
                <a:latin typeface="Calibri" pitchFamily="34" charset="0"/>
                <a:ea typeface="ヒラギノ角ゴ Pro W3"/>
                <a:cs typeface="ヒラギノ角ゴ Pro W3"/>
              </a:rPr>
              <a:pPr/>
              <a:t>10</a:t>
            </a:fld>
            <a:endParaRPr lang="en-US" smtClean="0">
              <a:latin typeface="Calibri" pitchFamily="34" charset="0"/>
              <a:ea typeface="ヒラギノ角ゴ Pro W3"/>
              <a:cs typeface="ヒラギノ角ゴ Pro W3"/>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Slide Image Placeholder 1"/>
          <p:cNvSpPr>
            <a:spLocks noGrp="1" noRot="1" noChangeAspect="1" noTextEdit="1"/>
          </p:cNvSpPr>
          <p:nvPr>
            <p:ph type="sldImg"/>
          </p:nvPr>
        </p:nvSpPr>
        <p:spPr bwMode="auto">
          <a:noFill/>
          <a:ln>
            <a:solidFill>
              <a:srgbClr val="000000"/>
            </a:solidFill>
            <a:miter lim="800000"/>
            <a:headEnd/>
            <a:tailEnd/>
          </a:ln>
        </p:spPr>
      </p:sp>
      <p:sp>
        <p:nvSpPr>
          <p:cNvPr id="36866" name="Notes Placeholder 2"/>
          <p:cNvSpPr>
            <a:spLocks noGrp="1"/>
          </p:cNvSpPr>
          <p:nvPr>
            <p:ph type="body" idx="1"/>
          </p:nvPr>
        </p:nvSpPr>
        <p:spPr bwMode="auto">
          <a:noFill/>
        </p:spPr>
        <p:txBody>
          <a:bodyPr/>
          <a:lstStyle/>
          <a:p>
            <a:r>
              <a:rPr lang="en-US" smtClean="0"/>
              <a:t>Moreover, all the institutions in the channel are connected by several types of </a:t>
            </a:r>
            <a:r>
              <a:rPr lang="en-US" i="1" smtClean="0"/>
              <a:t>flows</a:t>
            </a:r>
            <a:r>
              <a:rPr lang="en-US" smtClean="0"/>
              <a:t>. These include the </a:t>
            </a:r>
            <a:r>
              <a:rPr lang="en-US" i="1" smtClean="0"/>
              <a:t>physical flow</a:t>
            </a:r>
            <a:r>
              <a:rPr lang="en-US" smtClean="0"/>
              <a:t> of products, the </a:t>
            </a:r>
            <a:r>
              <a:rPr lang="en-US" i="1" smtClean="0"/>
              <a:t>flow of ownership</a:t>
            </a:r>
            <a:r>
              <a:rPr lang="en-US" smtClean="0"/>
              <a:t>, the </a:t>
            </a:r>
            <a:r>
              <a:rPr lang="en-US" i="1" smtClean="0"/>
              <a:t>payment flow</a:t>
            </a:r>
            <a:r>
              <a:rPr lang="en-US" smtClean="0"/>
              <a:t>, the </a:t>
            </a:r>
            <a:r>
              <a:rPr lang="en-US" i="1" smtClean="0"/>
              <a:t>information flow</a:t>
            </a:r>
            <a:r>
              <a:rPr lang="en-US" smtClean="0"/>
              <a:t>, and the </a:t>
            </a:r>
            <a:r>
              <a:rPr lang="en-US" i="1" smtClean="0"/>
              <a:t>promotion flow</a:t>
            </a:r>
            <a:r>
              <a:rPr lang="en-US" smtClean="0"/>
              <a:t>. These flows can make even channels with only one or a few levels very complex.</a:t>
            </a:r>
          </a:p>
        </p:txBody>
      </p:sp>
      <p:sp>
        <p:nvSpPr>
          <p:cNvPr id="36867" name="Slide Number Placeholder 3"/>
          <p:cNvSpPr>
            <a:spLocks noGrp="1"/>
          </p:cNvSpPr>
          <p:nvPr>
            <p:ph type="sldNum" sz="quarter" idx="5"/>
          </p:nvPr>
        </p:nvSpPr>
        <p:spPr bwMode="auto">
          <a:noFill/>
          <a:ln>
            <a:miter lim="800000"/>
            <a:headEnd/>
            <a:tailEnd/>
          </a:ln>
        </p:spPr>
        <p:txBody>
          <a:bodyPr/>
          <a:lstStyle/>
          <a:p>
            <a:fld id="{897F2F97-2747-4AB2-8E14-473FD4A55600}" type="slidenum">
              <a:rPr lang="en-US" smtClean="0">
                <a:latin typeface="Calibri" pitchFamily="34" charset="0"/>
                <a:ea typeface="ヒラギノ角ゴ Pro W3"/>
                <a:cs typeface="ヒラギノ角ゴ Pro W3"/>
              </a:rPr>
              <a:pPr/>
              <a:t>11</a:t>
            </a:fld>
            <a:endParaRPr lang="en-US" smtClean="0">
              <a:latin typeface="Calibri" pitchFamily="34" charset="0"/>
              <a:ea typeface="ヒラギノ角ゴ Pro W3"/>
              <a:cs typeface="ヒラギノ角ゴ Pro W3"/>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Slide Image Placeholder 1"/>
          <p:cNvSpPr>
            <a:spLocks noGrp="1" noRot="1" noChangeAspect="1" noTextEdit="1"/>
          </p:cNvSpPr>
          <p:nvPr>
            <p:ph type="sldImg"/>
          </p:nvPr>
        </p:nvSpPr>
        <p:spPr bwMode="auto">
          <a:noFill/>
          <a:ln>
            <a:solidFill>
              <a:srgbClr val="000000"/>
            </a:solidFill>
            <a:miter lim="800000"/>
            <a:headEnd/>
            <a:tailEnd/>
          </a:ln>
        </p:spPr>
      </p:sp>
      <p:sp>
        <p:nvSpPr>
          <p:cNvPr id="38914" name="Notes Placeholder 2"/>
          <p:cNvSpPr>
            <a:spLocks noGrp="1"/>
          </p:cNvSpPr>
          <p:nvPr>
            <p:ph type="body" idx="1"/>
          </p:nvPr>
        </p:nvSpPr>
        <p:spPr bwMode="auto">
          <a:noFill/>
        </p:spPr>
        <p:txBody>
          <a:bodyPr/>
          <a:lstStyle/>
          <a:p>
            <a:r>
              <a:rPr lang="en-US" dirty="0" smtClean="0"/>
              <a:t>Distribution channels are more than simple collections of firms tied together by various flows. They are complex behavioral systems in which people and companies interact to accomplish individual, company, and channel goals. Some channel systems consist of only informal interactions among loosely organized firms. Others consist of formal interactions guided by strong organizational structures. Moreover, channel systems do not stand still—new types of intermediaries emerge and whole new channel systems evolve. Here we look at channel behavior and how members organize to do the work of the channel.</a:t>
            </a:r>
          </a:p>
          <a:p>
            <a:r>
              <a:rPr lang="en-US" b="1" dirty="0" smtClean="0"/>
              <a:t>Channel Behavior</a:t>
            </a:r>
          </a:p>
          <a:p>
            <a:r>
              <a:rPr lang="en-US" dirty="0" smtClean="0"/>
              <a:t>A marketing channel consists of firms that have partnered for their common good. Each channel member depends on the others. For example, a Ford dealer depends on Ford to design cars that meet customer needs. In turn, Ford depends on the dealer to attract customers, persuade them to buy Ford cars, and service the cars after the sale. Each Ford dealer also depends on other dealers to provide good sales and service that will uphold the brand’s reputation. In fact, the success of individual Ford dealers depends on how well the entire Ford marketing channel competes with the channels of other auto manufacturers.</a:t>
            </a:r>
          </a:p>
          <a:p>
            <a:r>
              <a:rPr lang="en-US" dirty="0" smtClean="0"/>
              <a:t>Each channel member plays a specialized role in the channel. For example, the role of Samsung is to produce electronics products that consumers will like and create demand through national advertising. Best Buy’s role is to display these Samsung products in convenient locations, answer buyers’ questions, and complete sales. The channel will be most effective when each member assumes the tasks it can do best.</a:t>
            </a:r>
          </a:p>
          <a:p>
            <a:r>
              <a:rPr lang="en-US" dirty="0" smtClean="0"/>
              <a:t>Ideally, because the success of individual channel members depends on the overall channel’s success, all channel firms should work together smoothly. They should understand and accept their roles, coordinate their activities, and cooperate to attain overall channel goals. However, individual channel members rarely take such a broad view. Cooperating to achieve overall channel goals sometimes means giving up individual company goals. Although channel members depend on one another, they often act alone in their own short-run best interests. They often disagree on who should do what and for what rewards. Such disagreements over goals, roles, and rewards generate </a:t>
            </a:r>
            <a:r>
              <a:rPr lang="en-US" b="1" dirty="0" smtClean="0"/>
              <a:t>channel conflict</a:t>
            </a:r>
            <a:r>
              <a:rPr lang="en-US" dirty="0" smtClean="0"/>
              <a:t>.</a:t>
            </a:r>
          </a:p>
          <a:p>
            <a:r>
              <a:rPr lang="en-US" i="1" dirty="0" smtClean="0"/>
              <a:t>Horizontal conflict</a:t>
            </a:r>
            <a:r>
              <a:rPr lang="en-US" dirty="0" smtClean="0"/>
              <a:t> occurs among firms at the same level of the channel. For instance, some Ford dealers in Chicago might complain that other dealers in the city steal sales from them by pricing too low or advertising outside their assigned territories. Or Holiday Inn franchisees might complain about other Holiday Inn operators overcharging guests or giving poor service, hurting the overall Holiday Inn image.</a:t>
            </a:r>
          </a:p>
          <a:p>
            <a:r>
              <a:rPr lang="en-US" i="1" dirty="0" smtClean="0"/>
              <a:t>Vertical conflict</a:t>
            </a:r>
            <a:r>
              <a:rPr lang="en-US" dirty="0" smtClean="0"/>
              <a:t>, conflict between different levels of the same channel, is even more common.</a:t>
            </a:r>
          </a:p>
        </p:txBody>
      </p:sp>
      <p:sp>
        <p:nvSpPr>
          <p:cNvPr id="38915" name="Slide Number Placeholder 3"/>
          <p:cNvSpPr>
            <a:spLocks noGrp="1"/>
          </p:cNvSpPr>
          <p:nvPr>
            <p:ph type="sldNum" sz="quarter" idx="5"/>
          </p:nvPr>
        </p:nvSpPr>
        <p:spPr bwMode="auto">
          <a:noFill/>
          <a:ln>
            <a:miter lim="800000"/>
            <a:headEnd/>
            <a:tailEnd/>
          </a:ln>
        </p:spPr>
        <p:txBody>
          <a:bodyPr/>
          <a:lstStyle/>
          <a:p>
            <a:fld id="{76DD9BE9-25E0-4988-B6B0-4944C4C00CA0}" type="slidenum">
              <a:rPr lang="en-US" smtClean="0">
                <a:latin typeface="Calibri" pitchFamily="34" charset="0"/>
                <a:ea typeface="ヒラギノ角ゴ Pro W3"/>
                <a:cs typeface="ヒラギノ角ゴ Pro W3"/>
              </a:rPr>
              <a:pPr/>
              <a:t>12</a:t>
            </a:fld>
            <a:endParaRPr lang="en-US" smtClean="0">
              <a:latin typeface="Calibri" pitchFamily="34" charset="0"/>
              <a:ea typeface="ヒラギノ角ゴ Pro W3"/>
              <a:cs typeface="ヒラギノ角ゴ Pro W3"/>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Slide Image Placeholder 1"/>
          <p:cNvSpPr>
            <a:spLocks noGrp="1" noRot="1" noChangeAspect="1" noTextEdit="1"/>
          </p:cNvSpPr>
          <p:nvPr>
            <p:ph type="sldImg"/>
          </p:nvPr>
        </p:nvSpPr>
        <p:spPr bwMode="auto">
          <a:noFill/>
          <a:ln>
            <a:solidFill>
              <a:srgbClr val="000000"/>
            </a:solidFill>
            <a:miter lim="800000"/>
            <a:headEnd/>
            <a:tailEnd/>
          </a:ln>
        </p:spPr>
      </p:sp>
      <p:sp>
        <p:nvSpPr>
          <p:cNvPr id="40962" name="Notes Placeholder 2"/>
          <p:cNvSpPr>
            <a:spLocks noGrp="1"/>
          </p:cNvSpPr>
          <p:nvPr>
            <p:ph type="body" idx="1"/>
          </p:nvPr>
        </p:nvSpPr>
        <p:spPr bwMode="auto">
          <a:noFill/>
        </p:spPr>
        <p:txBody>
          <a:bodyPr/>
          <a:lstStyle/>
          <a:p>
            <a:endParaRPr lang="en-US" i="1" smtClean="0"/>
          </a:p>
          <a:p>
            <a:r>
              <a:rPr lang="en-US" i="1" smtClean="0"/>
              <a:t>Conventional distribution channels</a:t>
            </a:r>
            <a:r>
              <a:rPr lang="en-US" smtClean="0"/>
              <a:t> have lacked such leadership and power, often resulting in damaging conflict and poor performance.</a:t>
            </a:r>
          </a:p>
        </p:txBody>
      </p:sp>
      <p:sp>
        <p:nvSpPr>
          <p:cNvPr id="40963" name="Slide Number Placeholder 3"/>
          <p:cNvSpPr>
            <a:spLocks noGrp="1"/>
          </p:cNvSpPr>
          <p:nvPr>
            <p:ph type="sldNum" sz="quarter" idx="5"/>
          </p:nvPr>
        </p:nvSpPr>
        <p:spPr bwMode="auto">
          <a:noFill/>
          <a:ln>
            <a:miter lim="800000"/>
            <a:headEnd/>
            <a:tailEnd/>
          </a:ln>
        </p:spPr>
        <p:txBody>
          <a:bodyPr/>
          <a:lstStyle/>
          <a:p>
            <a:fld id="{01D69707-12C9-4659-8711-D380F40222C0}" type="slidenum">
              <a:rPr lang="en-US" smtClean="0">
                <a:latin typeface="Calibri" pitchFamily="34" charset="0"/>
                <a:ea typeface="ヒラギノ角ゴ Pro W3"/>
                <a:cs typeface="ヒラギノ角ゴ Pro W3"/>
              </a:rPr>
              <a:pPr/>
              <a:t>13</a:t>
            </a:fld>
            <a:endParaRPr lang="en-US" smtClean="0">
              <a:latin typeface="Calibri" pitchFamily="34" charset="0"/>
              <a:ea typeface="ヒラギノ角ゴ Pro W3"/>
              <a:cs typeface="ヒラギノ角ゴ Pro W3"/>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Slide Image Placeholder 1"/>
          <p:cNvSpPr>
            <a:spLocks noGrp="1" noRot="1" noChangeAspect="1" noTextEdit="1"/>
          </p:cNvSpPr>
          <p:nvPr>
            <p:ph type="sldImg"/>
          </p:nvPr>
        </p:nvSpPr>
        <p:spPr bwMode="auto">
          <a:noFill/>
          <a:ln>
            <a:solidFill>
              <a:srgbClr val="000000"/>
            </a:solidFill>
            <a:miter lim="800000"/>
            <a:headEnd/>
            <a:tailEnd/>
          </a:ln>
        </p:spPr>
      </p:sp>
      <p:sp>
        <p:nvSpPr>
          <p:cNvPr id="43010" name="Notes Placeholder 2"/>
          <p:cNvSpPr>
            <a:spLocks noGrp="1"/>
          </p:cNvSpPr>
          <p:nvPr>
            <p:ph type="body" idx="1"/>
          </p:nvPr>
        </p:nvSpPr>
        <p:spPr bwMode="auto">
          <a:noFill/>
        </p:spPr>
        <p:txBody>
          <a:bodyPr/>
          <a:lstStyle/>
          <a:p>
            <a:r>
              <a:rPr lang="en-US" smtClean="0"/>
              <a:t>For the channel as a whole to perform well, each channel member’s role must be specified, and channel conflict must be managed. The channel will perform better if it includes a firm, agency, or mechanism that provides leadership and has the power to assign roles and manage conflict.</a:t>
            </a:r>
          </a:p>
          <a:p>
            <a:r>
              <a:rPr lang="en-US" smtClean="0"/>
              <a:t>A </a:t>
            </a:r>
            <a:r>
              <a:rPr lang="en-US" b="1" smtClean="0"/>
              <a:t>vertical marketing system (VMS)</a:t>
            </a:r>
            <a:r>
              <a:rPr lang="en-US" smtClean="0"/>
              <a:t>  consists of producers, wholesalers, and retailers acting as a unified system. One channel member owns the others, has contracts with them, or wields so much power that they must all cooperate. The VMS can be dominated by the producer, the wholesaler, or the retailer.</a:t>
            </a:r>
          </a:p>
          <a:p>
            <a:endParaRPr lang="en-US" smtClean="0"/>
          </a:p>
        </p:txBody>
      </p:sp>
      <p:sp>
        <p:nvSpPr>
          <p:cNvPr id="43011" name="Slide Number Placeholder 3"/>
          <p:cNvSpPr>
            <a:spLocks noGrp="1"/>
          </p:cNvSpPr>
          <p:nvPr>
            <p:ph type="sldNum" sz="quarter" idx="5"/>
          </p:nvPr>
        </p:nvSpPr>
        <p:spPr bwMode="auto">
          <a:noFill/>
          <a:ln>
            <a:miter lim="800000"/>
            <a:headEnd/>
            <a:tailEnd/>
          </a:ln>
        </p:spPr>
        <p:txBody>
          <a:bodyPr/>
          <a:lstStyle/>
          <a:p>
            <a:fld id="{3585B2CC-D2DA-4025-BB9D-33A39DF60A12}" type="slidenum">
              <a:rPr lang="en-US" smtClean="0">
                <a:latin typeface="Calibri" pitchFamily="34" charset="0"/>
                <a:ea typeface="ヒラギノ角ゴ Pro W3"/>
                <a:cs typeface="ヒラギノ角ゴ Pro W3"/>
              </a:rPr>
              <a:pPr/>
              <a:t>14</a:t>
            </a:fld>
            <a:endParaRPr lang="en-US" smtClean="0">
              <a:latin typeface="Calibri" pitchFamily="34" charset="0"/>
              <a:ea typeface="ヒラギノ角ゴ Pro W3"/>
              <a:cs typeface="ヒラギノ角ゴ Pro W3"/>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Slide Image Placeholder 1"/>
          <p:cNvSpPr>
            <a:spLocks noGrp="1" noRot="1" noChangeAspect="1" noTextEdit="1"/>
          </p:cNvSpPr>
          <p:nvPr>
            <p:ph type="sldImg"/>
          </p:nvPr>
        </p:nvSpPr>
        <p:spPr bwMode="auto">
          <a:noFill/>
          <a:ln>
            <a:solidFill>
              <a:srgbClr val="000000"/>
            </a:solidFill>
            <a:miter lim="800000"/>
            <a:headEnd/>
            <a:tailEnd/>
          </a:ln>
        </p:spPr>
      </p:sp>
      <p:sp>
        <p:nvSpPr>
          <p:cNvPr id="45058" name="Notes Placeholder 2"/>
          <p:cNvSpPr>
            <a:spLocks noGrp="1"/>
          </p:cNvSpPr>
          <p:nvPr>
            <p:ph type="body" idx="1"/>
          </p:nvPr>
        </p:nvSpPr>
        <p:spPr bwMode="auto">
          <a:noFill/>
        </p:spPr>
        <p:txBody>
          <a:bodyPr/>
          <a:lstStyle/>
          <a:p>
            <a:r>
              <a:rPr lang="en-US" b="1" i="1" smtClean="0"/>
              <a:t>Corporate VMS</a:t>
            </a:r>
          </a:p>
          <a:p>
            <a:r>
              <a:rPr lang="en-US" smtClean="0"/>
              <a:t>A </a:t>
            </a:r>
            <a:r>
              <a:rPr lang="en-US" b="1" smtClean="0"/>
              <a:t>corporate VMS</a:t>
            </a:r>
            <a:r>
              <a:rPr lang="en-US" smtClean="0"/>
              <a:t> integrates successive stages of production and distribution under single ownership. Coordination and conflict management are attained through regular organizational channels. </a:t>
            </a:r>
          </a:p>
        </p:txBody>
      </p:sp>
      <p:sp>
        <p:nvSpPr>
          <p:cNvPr id="45059" name="Slide Number Placeholder 3"/>
          <p:cNvSpPr>
            <a:spLocks noGrp="1"/>
          </p:cNvSpPr>
          <p:nvPr>
            <p:ph type="sldNum" sz="quarter" idx="5"/>
          </p:nvPr>
        </p:nvSpPr>
        <p:spPr bwMode="auto">
          <a:noFill/>
          <a:ln>
            <a:miter lim="800000"/>
            <a:headEnd/>
            <a:tailEnd/>
          </a:ln>
        </p:spPr>
        <p:txBody>
          <a:bodyPr/>
          <a:lstStyle/>
          <a:p>
            <a:fld id="{5F2FCCB6-DE5F-4D51-AE2B-ABF880181E01}" type="slidenum">
              <a:rPr lang="en-US" smtClean="0">
                <a:latin typeface="Calibri" pitchFamily="34" charset="0"/>
                <a:ea typeface="ヒラギノ角ゴ Pro W3"/>
                <a:cs typeface="ヒラギノ角ゴ Pro W3"/>
              </a:rPr>
              <a:pPr/>
              <a:t>15</a:t>
            </a:fld>
            <a:endParaRPr lang="en-US" smtClean="0">
              <a:latin typeface="Calibri" pitchFamily="34" charset="0"/>
              <a:ea typeface="ヒラギノ角ゴ Pro W3"/>
              <a:cs typeface="ヒラギノ角ゴ Pro W3"/>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Slide Image Placeholder 1"/>
          <p:cNvSpPr>
            <a:spLocks noGrp="1" noRot="1" noChangeAspect="1" noTextEdit="1"/>
          </p:cNvSpPr>
          <p:nvPr>
            <p:ph type="sldImg"/>
          </p:nvPr>
        </p:nvSpPr>
        <p:spPr bwMode="auto">
          <a:noFill/>
          <a:ln>
            <a:solidFill>
              <a:srgbClr val="000000"/>
            </a:solidFill>
            <a:miter lim="800000"/>
            <a:headEnd/>
            <a:tailEnd/>
          </a:ln>
        </p:spPr>
      </p:sp>
      <p:sp>
        <p:nvSpPr>
          <p:cNvPr id="47106" name="Notes Placeholder 2"/>
          <p:cNvSpPr>
            <a:spLocks noGrp="1"/>
          </p:cNvSpPr>
          <p:nvPr>
            <p:ph type="body" idx="1"/>
          </p:nvPr>
        </p:nvSpPr>
        <p:spPr bwMode="auto">
          <a:noFill/>
        </p:spPr>
        <p:txBody>
          <a:bodyPr/>
          <a:lstStyle/>
          <a:p>
            <a:r>
              <a:rPr lang="en-US" b="1" i="1" smtClean="0"/>
              <a:t>Contractual VMS</a:t>
            </a:r>
          </a:p>
          <a:p>
            <a:r>
              <a:rPr lang="en-US" smtClean="0"/>
              <a:t>A </a:t>
            </a:r>
            <a:r>
              <a:rPr lang="en-US" b="1" smtClean="0"/>
              <a:t>contractual VMS</a:t>
            </a:r>
            <a:r>
              <a:rPr lang="en-US" smtClean="0"/>
              <a:t> consists of independent firms at different levels of production and distribution who join together through contracts to obtain more economies or sales impact than each could achieve alone. Channel members coordinate their activities and manage conflict through contractual agreements.</a:t>
            </a:r>
          </a:p>
          <a:p>
            <a:endParaRPr lang="en-US" smtClean="0"/>
          </a:p>
        </p:txBody>
      </p:sp>
      <p:sp>
        <p:nvSpPr>
          <p:cNvPr id="47107" name="Slide Number Placeholder 3"/>
          <p:cNvSpPr>
            <a:spLocks noGrp="1"/>
          </p:cNvSpPr>
          <p:nvPr>
            <p:ph type="sldNum" sz="quarter" idx="5"/>
          </p:nvPr>
        </p:nvSpPr>
        <p:spPr bwMode="auto">
          <a:noFill/>
          <a:ln>
            <a:miter lim="800000"/>
            <a:headEnd/>
            <a:tailEnd/>
          </a:ln>
        </p:spPr>
        <p:txBody>
          <a:bodyPr/>
          <a:lstStyle/>
          <a:p>
            <a:fld id="{139DF8CF-D53C-4216-9C69-1E3C84755A9D}" type="slidenum">
              <a:rPr lang="en-US" smtClean="0">
                <a:latin typeface="Calibri" pitchFamily="34" charset="0"/>
                <a:ea typeface="ヒラギノ角ゴ Pro W3"/>
                <a:cs typeface="ヒラギノ角ゴ Pro W3"/>
              </a:rPr>
              <a:pPr/>
              <a:t>16</a:t>
            </a:fld>
            <a:endParaRPr lang="en-US" smtClean="0">
              <a:latin typeface="Calibri" pitchFamily="34" charset="0"/>
              <a:ea typeface="ヒラギノ角ゴ Pro W3"/>
              <a:cs typeface="ヒラギノ角ゴ Pro W3"/>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Slide Image Placeholder 1"/>
          <p:cNvSpPr>
            <a:spLocks noGrp="1" noRot="1" noChangeAspect="1" noTextEdit="1"/>
          </p:cNvSpPr>
          <p:nvPr>
            <p:ph type="sldImg"/>
          </p:nvPr>
        </p:nvSpPr>
        <p:spPr bwMode="auto">
          <a:noFill/>
          <a:ln>
            <a:solidFill>
              <a:srgbClr val="000000"/>
            </a:solidFill>
            <a:miter lim="800000"/>
            <a:headEnd/>
            <a:tailEnd/>
          </a:ln>
        </p:spPr>
      </p:sp>
      <p:sp>
        <p:nvSpPr>
          <p:cNvPr id="49154" name="Notes Placeholder 2"/>
          <p:cNvSpPr>
            <a:spLocks noGrp="1"/>
          </p:cNvSpPr>
          <p:nvPr>
            <p:ph type="body" idx="1"/>
          </p:nvPr>
        </p:nvSpPr>
        <p:spPr bwMode="auto">
          <a:noFill/>
        </p:spPr>
        <p:txBody>
          <a:bodyPr/>
          <a:lstStyle/>
          <a:p>
            <a:r>
              <a:rPr lang="en-US" dirty="0" smtClean="0"/>
              <a:t>The </a:t>
            </a:r>
            <a:r>
              <a:rPr lang="en-US" b="1" dirty="0" smtClean="0"/>
              <a:t>franchise organization</a:t>
            </a:r>
            <a:r>
              <a:rPr lang="en-US" dirty="0" smtClean="0"/>
              <a:t> is the most common type of contractual relationship. In this system, a channel member called a </a:t>
            </a:r>
            <a:r>
              <a:rPr lang="en-US" i="1" dirty="0" smtClean="0"/>
              <a:t>franchisor</a:t>
            </a:r>
            <a:r>
              <a:rPr lang="en-US" dirty="0" smtClean="0"/>
              <a:t> links several stages in the production-distribution process. In the United States alone, some 3,000 franchisors and 825,000 franchise outlets account for more than $2.1 trillion of economic output. Industry analysts estimate that a new franchise outlet opens somewhere in the United States every eight minutes and that about one out of every 12 retail business outlets is a franchised business. Almost every kind of business has been franchised—from motels and fast-food restaurants to dental centers and dating services, from wedding consultants and handyman services to fitness centers and funeral homes.</a:t>
            </a:r>
          </a:p>
          <a:p>
            <a:r>
              <a:rPr lang="en-US" dirty="0" smtClean="0"/>
              <a:t>There are three types of franchises. The first type is the </a:t>
            </a:r>
            <a:r>
              <a:rPr lang="en-US" i="1" dirty="0" smtClean="0"/>
              <a:t>manufacturer-sponsored retailer franchise system</a:t>
            </a:r>
            <a:r>
              <a:rPr lang="en-US" dirty="0" smtClean="0"/>
              <a:t>—for example, Ford and its network of independent franchised dealers. The second type is the </a:t>
            </a:r>
            <a:r>
              <a:rPr lang="en-US" i="1" dirty="0" smtClean="0"/>
              <a:t>manufacturer-sponsored wholesaler franchise system</a:t>
            </a:r>
            <a:r>
              <a:rPr lang="en-US" dirty="0" smtClean="0"/>
              <a:t>—Coca-Cola licenses bottlers (wholesalers) in various world markets who buy Coca-Cola syrup concentrate and then bottle and sell the finished product to retailers locally. The third type is the </a:t>
            </a:r>
            <a:r>
              <a:rPr lang="en-US" i="1" dirty="0" smtClean="0"/>
              <a:t>service-firm-sponsored retailer franchise system</a:t>
            </a:r>
            <a:r>
              <a:rPr lang="en-US" dirty="0" smtClean="0"/>
              <a:t>—for example, Burger King and its nearly 12,300 franchisee-operated restaurants around the world. Other examples can be found in everything from auto rentals (Hertz, Avis), apparel retailers (The Athlete’s Foot, Plato’s Closet), and motels (Holiday Inn, Ramada Inn) to supplemental education (Huntington Learning Center, </a:t>
            </a:r>
            <a:r>
              <a:rPr lang="en-US" dirty="0" err="1" smtClean="0"/>
              <a:t>Kumon</a:t>
            </a:r>
            <a:r>
              <a:rPr lang="en-US" dirty="0" smtClean="0"/>
              <a:t>) and personal services (Great Clips, Massage Envy, Mr. Handyman).</a:t>
            </a:r>
          </a:p>
          <a:p>
            <a:r>
              <a:rPr lang="en-US" dirty="0" smtClean="0"/>
              <a:t>The fact that most consumers cannot tell the difference between contractual and corporate VMSs shows how successfully the contractual organizations compete with corporate chains. </a:t>
            </a:r>
            <a:endParaRPr lang="en-US" b="1" dirty="0" smtClean="0"/>
          </a:p>
        </p:txBody>
      </p:sp>
      <p:sp>
        <p:nvSpPr>
          <p:cNvPr id="49155" name="Slide Number Placeholder 3"/>
          <p:cNvSpPr>
            <a:spLocks noGrp="1"/>
          </p:cNvSpPr>
          <p:nvPr>
            <p:ph type="sldNum" sz="quarter" idx="5"/>
          </p:nvPr>
        </p:nvSpPr>
        <p:spPr bwMode="auto">
          <a:noFill/>
          <a:ln>
            <a:miter lim="800000"/>
            <a:headEnd/>
            <a:tailEnd/>
          </a:ln>
        </p:spPr>
        <p:txBody>
          <a:bodyPr/>
          <a:lstStyle/>
          <a:p>
            <a:fld id="{1B40BB8E-0D2E-483F-975C-C0625C5E0B23}" type="slidenum">
              <a:rPr lang="en-US" smtClean="0">
                <a:latin typeface="Calibri" pitchFamily="34" charset="0"/>
                <a:ea typeface="ヒラギノ角ゴ Pro W3"/>
                <a:cs typeface="ヒラギノ角ゴ Pro W3"/>
              </a:rPr>
              <a:pPr/>
              <a:t>17</a:t>
            </a:fld>
            <a:endParaRPr lang="en-US" smtClean="0">
              <a:latin typeface="Calibri" pitchFamily="34" charset="0"/>
              <a:ea typeface="ヒラギノ角ゴ Pro W3"/>
              <a:cs typeface="ヒラギノ角ゴ Pro W3"/>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Slide Image Placeholder 1"/>
          <p:cNvSpPr>
            <a:spLocks noGrp="1" noRot="1" noChangeAspect="1" noTextEdit="1"/>
          </p:cNvSpPr>
          <p:nvPr>
            <p:ph type="sldImg"/>
          </p:nvPr>
        </p:nvSpPr>
        <p:spPr bwMode="auto">
          <a:noFill/>
          <a:ln>
            <a:solidFill>
              <a:srgbClr val="000000"/>
            </a:solidFill>
            <a:miter lim="800000"/>
            <a:headEnd/>
            <a:tailEnd/>
          </a:ln>
        </p:spPr>
      </p:sp>
      <p:sp>
        <p:nvSpPr>
          <p:cNvPr id="51202" name="Notes Placeholder 2"/>
          <p:cNvSpPr>
            <a:spLocks noGrp="1"/>
          </p:cNvSpPr>
          <p:nvPr>
            <p:ph type="body" idx="1"/>
          </p:nvPr>
        </p:nvSpPr>
        <p:spPr bwMode="auto">
          <a:noFill/>
        </p:spPr>
        <p:txBody>
          <a:bodyPr/>
          <a:lstStyle/>
          <a:p>
            <a:r>
              <a:rPr lang="en-US" smtClean="0"/>
              <a:t>In an </a:t>
            </a:r>
            <a:r>
              <a:rPr lang="en-US" b="1" smtClean="0"/>
              <a:t>administered VMS</a:t>
            </a:r>
            <a:r>
              <a:rPr lang="en-US" smtClean="0"/>
              <a:t>, leadership is assumed not through common ownership or contractual ties but through the size and power of one or a few dominant channel members. Manufacturers of a top brand can obtain strong trade cooperation and support from resellers. For example, GE, P&amp;G, and Kraft can command unusual cooperation from many resellers regarding displays, shelf space, promotions, and price policies. In turn, large retailers such as Walmart, Home Depot, and Barnes &amp; Noble can exert strong influence on the many manufacturers that supply the products they sell. </a:t>
            </a:r>
          </a:p>
          <a:p>
            <a:r>
              <a:rPr lang="en-US" smtClean="0"/>
              <a:t>For example, with commodity prices increasing, many consumer goods manufacturers want to pass these costs along to Walmart and other retailers in the form of higher prices. However, Walmart wants to hold the line on its own costs and prices in order to maintain its low-price positioning with customers in tighter times. This creates push and pull between Walmart and its suppliers, a tussle in which Walmart—the biggest grocery seller in the United States—usually gets its way. Take Clorox Company, for instance. Although the company’s strong consumer brand preference gives in significant negotiating power, Walmart simple holds more cards. Sales to Walmart make up 26 percent of Clorox’s sales, so maintaining a strong relationships with the giant retailer is crucial.</a:t>
            </a:r>
          </a:p>
        </p:txBody>
      </p:sp>
      <p:sp>
        <p:nvSpPr>
          <p:cNvPr id="51203" name="Slide Number Placeholder 3"/>
          <p:cNvSpPr>
            <a:spLocks noGrp="1"/>
          </p:cNvSpPr>
          <p:nvPr>
            <p:ph type="sldNum" sz="quarter" idx="5"/>
          </p:nvPr>
        </p:nvSpPr>
        <p:spPr bwMode="auto">
          <a:noFill/>
          <a:ln>
            <a:miter lim="800000"/>
            <a:headEnd/>
            <a:tailEnd/>
          </a:ln>
        </p:spPr>
        <p:txBody>
          <a:bodyPr/>
          <a:lstStyle/>
          <a:p>
            <a:fld id="{7EE01560-A0BC-4452-AC33-AAE969442C98}" type="slidenum">
              <a:rPr lang="en-US" smtClean="0">
                <a:latin typeface="Calibri" pitchFamily="34" charset="0"/>
                <a:ea typeface="ヒラギノ角ゴ Pro W3"/>
                <a:cs typeface="ヒラギノ角ゴ Pro W3"/>
              </a:rPr>
              <a:pPr/>
              <a:t>18</a:t>
            </a:fld>
            <a:endParaRPr lang="en-US" smtClean="0">
              <a:latin typeface="Calibri" pitchFamily="34" charset="0"/>
              <a:ea typeface="ヒラギノ角ゴ Pro W3"/>
              <a:cs typeface="ヒラギノ角ゴ Pro W3"/>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Slide Image Placeholder 1"/>
          <p:cNvSpPr>
            <a:spLocks noGrp="1" noRot="1" noChangeAspect="1" noTextEdit="1"/>
          </p:cNvSpPr>
          <p:nvPr>
            <p:ph type="sldImg"/>
          </p:nvPr>
        </p:nvSpPr>
        <p:spPr bwMode="auto">
          <a:noFill/>
          <a:ln>
            <a:solidFill>
              <a:srgbClr val="000000"/>
            </a:solidFill>
            <a:miter lim="800000"/>
            <a:headEnd/>
            <a:tailEnd/>
          </a:ln>
        </p:spPr>
      </p:sp>
      <p:sp>
        <p:nvSpPr>
          <p:cNvPr id="53250" name="Notes Placeholder 2"/>
          <p:cNvSpPr>
            <a:spLocks noGrp="1"/>
          </p:cNvSpPr>
          <p:nvPr>
            <p:ph type="body" idx="1"/>
          </p:nvPr>
        </p:nvSpPr>
        <p:spPr bwMode="auto">
          <a:noFill/>
        </p:spPr>
        <p:txBody>
          <a:bodyPr/>
          <a:lstStyle/>
          <a:p>
            <a:r>
              <a:rPr lang="en-US" b="1" dirty="0" smtClean="0"/>
              <a:t>Note to Instructor</a:t>
            </a:r>
          </a:p>
          <a:p>
            <a:endParaRPr lang="en-US" b="1" dirty="0" smtClean="0"/>
          </a:p>
          <a:p>
            <a:r>
              <a:rPr lang="en-US" b="1" dirty="0" smtClean="0"/>
              <a:t>Discussion Question</a:t>
            </a:r>
          </a:p>
          <a:p>
            <a:r>
              <a:rPr lang="en-US" i="1" dirty="0" smtClean="0"/>
              <a:t>Can you think of an example where two companies join for a horizontal marketing system. </a:t>
            </a:r>
          </a:p>
          <a:p>
            <a:endParaRPr lang="en-US" i="1" dirty="0" smtClean="0"/>
          </a:p>
          <a:p>
            <a:r>
              <a:rPr lang="en-US" dirty="0" smtClean="0"/>
              <a:t>Students might notice that McDonald’s is in Wal-Mart or their gas station also has a coffee franchise.</a:t>
            </a:r>
          </a:p>
          <a:p>
            <a:endParaRPr lang="en-US" dirty="0" smtClean="0"/>
          </a:p>
          <a:p>
            <a:r>
              <a:rPr lang="en-US" b="1" dirty="0" smtClean="0"/>
              <a:t>Horizontal Marketing Systems</a:t>
            </a:r>
          </a:p>
          <a:p>
            <a:r>
              <a:rPr lang="en-US" dirty="0" smtClean="0"/>
              <a:t>Another channel development is the </a:t>
            </a:r>
            <a:r>
              <a:rPr lang="en-US" b="1" dirty="0" smtClean="0"/>
              <a:t>horizontal marketing system</a:t>
            </a:r>
            <a:r>
              <a:rPr lang="en-US" dirty="0" smtClean="0"/>
              <a:t>, in which two or more companies at one level join together to follow a new marketing opportunity. By working together, companies can combine their financial, production, or marketing resources to accomplish more than any one company could alone.</a:t>
            </a:r>
          </a:p>
          <a:p>
            <a:r>
              <a:rPr lang="en-US" dirty="0" smtClean="0"/>
              <a:t>Companies might join forces with competitors or </a:t>
            </a:r>
            <a:r>
              <a:rPr lang="en-US" dirty="0" err="1" smtClean="0"/>
              <a:t>noncompetitors</a:t>
            </a:r>
            <a:r>
              <a:rPr lang="en-US" dirty="0" smtClean="0"/>
              <a:t>. They might work with each other on a temporary or permanent basis, or they may create a separate company. For example, </a:t>
            </a:r>
            <a:r>
              <a:rPr lang="en-US" dirty="0" err="1" smtClean="0"/>
              <a:t>Walmart</a:t>
            </a:r>
            <a:r>
              <a:rPr lang="en-US" dirty="0" smtClean="0"/>
              <a:t>—famous for squeezing costs out of its supply chain—wants to team with PepsiCo’s Frito-Lay unit to buy potatoes jointly for a lower price than either company could get alone. That would help both companies to earn more on the spuds and chips they sell in </a:t>
            </a:r>
            <a:r>
              <a:rPr lang="en-US" dirty="0" err="1" smtClean="0"/>
              <a:t>Walmart’s</a:t>
            </a:r>
            <a:r>
              <a:rPr lang="en-US" dirty="0" smtClean="0"/>
              <a:t> stores. </a:t>
            </a:r>
            <a:r>
              <a:rPr lang="en-US" dirty="0" err="1" smtClean="0"/>
              <a:t>Walmart</a:t>
            </a:r>
            <a:r>
              <a:rPr lang="en-US" dirty="0" smtClean="0"/>
              <a:t> also partners with McDonald’s to place “express” versions of McDonald’s restaurants in </a:t>
            </a:r>
            <a:r>
              <a:rPr lang="en-US" dirty="0" err="1" smtClean="0"/>
              <a:t>Walmart</a:t>
            </a:r>
            <a:r>
              <a:rPr lang="en-US" dirty="0" smtClean="0"/>
              <a:t> stores. McDonald’s benefits from </a:t>
            </a:r>
            <a:r>
              <a:rPr lang="en-US" dirty="0" err="1" smtClean="0"/>
              <a:t>Walmart’s</a:t>
            </a:r>
            <a:r>
              <a:rPr lang="en-US" dirty="0" smtClean="0"/>
              <a:t> heavy store traffic, and </a:t>
            </a:r>
            <a:r>
              <a:rPr lang="en-US" dirty="0" err="1" smtClean="0"/>
              <a:t>Walmart</a:t>
            </a:r>
            <a:r>
              <a:rPr lang="en-US" dirty="0" smtClean="0"/>
              <a:t> keeps hungry shoppers from needing to go elsewhere to eat.</a:t>
            </a:r>
          </a:p>
          <a:p>
            <a:r>
              <a:rPr lang="en-US" dirty="0" smtClean="0"/>
              <a:t>Competitors Microsoft and Yahoo! have joined forces to create a horizontal Internet search alliance. Until 2020, Microsoft’s Bing will power Yahoo! searches. In turn, Yahoo! will sell premium search advertising services for both companies. The collaboration, dubbed </a:t>
            </a:r>
            <a:r>
              <a:rPr lang="en-US" dirty="0" err="1" smtClean="0"/>
              <a:t>Bingahoo</a:t>
            </a:r>
            <a:r>
              <a:rPr lang="en-US" dirty="0" smtClean="0"/>
              <a:t> by industry insiders, has proven beneficial. Because one advertising purchase brings results on both Bing and Yahoo!, advertisers have more incentive to use the combined platform. In the first year, total ad spending climbed 44 percent, making the two companies together a stronger challenger to industry leader Google. </a:t>
            </a:r>
          </a:p>
          <a:p>
            <a:endParaRPr lang="en-US" dirty="0" smtClean="0"/>
          </a:p>
          <a:p>
            <a:endParaRPr lang="en-US" dirty="0" smtClean="0"/>
          </a:p>
        </p:txBody>
      </p:sp>
      <p:sp>
        <p:nvSpPr>
          <p:cNvPr id="53251" name="Slide Number Placeholder 3"/>
          <p:cNvSpPr>
            <a:spLocks noGrp="1"/>
          </p:cNvSpPr>
          <p:nvPr>
            <p:ph type="sldNum" sz="quarter" idx="5"/>
          </p:nvPr>
        </p:nvSpPr>
        <p:spPr bwMode="auto">
          <a:noFill/>
          <a:ln>
            <a:miter lim="800000"/>
            <a:headEnd/>
            <a:tailEnd/>
          </a:ln>
        </p:spPr>
        <p:txBody>
          <a:bodyPr/>
          <a:lstStyle/>
          <a:p>
            <a:fld id="{4399CFEF-2839-4EE8-84CD-37F19AAE59BC}" type="slidenum">
              <a:rPr lang="en-US" smtClean="0">
                <a:latin typeface="Calibri" pitchFamily="34" charset="0"/>
                <a:ea typeface="ヒラギノ角ゴ Pro W3"/>
                <a:cs typeface="ヒラギノ角ゴ Pro W3"/>
              </a:rPr>
              <a:pPr/>
              <a:t>19</a:t>
            </a:fld>
            <a:endParaRPr lang="en-US" smtClean="0">
              <a:latin typeface="Calibri" pitchFamily="34" charset="0"/>
              <a:ea typeface="ヒラギノ角ゴ Pro W3"/>
              <a:cs typeface="ヒラギノ角ゴ Pro W3"/>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Slide Image Placeholder 1"/>
          <p:cNvSpPr>
            <a:spLocks noGrp="1" noRot="1" noChangeAspect="1" noTextEdit="1"/>
          </p:cNvSpPr>
          <p:nvPr>
            <p:ph type="sldImg"/>
          </p:nvPr>
        </p:nvSpPr>
        <p:spPr bwMode="auto">
          <a:noFill/>
          <a:ln>
            <a:solidFill>
              <a:srgbClr val="000000"/>
            </a:solidFill>
            <a:miter lim="800000"/>
            <a:headEnd/>
            <a:tailEnd/>
          </a:ln>
        </p:spPr>
      </p:sp>
      <p:sp>
        <p:nvSpPr>
          <p:cNvPr id="55298" name="Notes Placeholder 2"/>
          <p:cNvSpPr>
            <a:spLocks noGrp="1"/>
          </p:cNvSpPr>
          <p:nvPr>
            <p:ph type="body" idx="1"/>
          </p:nvPr>
        </p:nvSpPr>
        <p:spPr bwMode="auto">
          <a:noFill/>
        </p:spPr>
        <p:txBody>
          <a:bodyPr/>
          <a:lstStyle/>
          <a:p>
            <a:r>
              <a:rPr lang="en-US" b="1" smtClean="0"/>
              <a:t>Multichannel Distribution Systems</a:t>
            </a:r>
          </a:p>
          <a:p>
            <a:r>
              <a:rPr lang="en-US" smtClean="0"/>
              <a:t>In the past, many companies used a single channel to sell to a single market or market segment. Today, with the proliferation of customer segments and channel possibilities, more and more companies have adopted </a:t>
            </a:r>
            <a:r>
              <a:rPr lang="en-US" b="1" smtClean="0"/>
              <a:t>multichannel distribution systems</a:t>
            </a:r>
            <a:r>
              <a:rPr lang="en-US" smtClean="0"/>
              <a:t>. Such multichannel marketing occurs when a single firm sets up two or more marketing channels to reach one or more customer segments. </a:t>
            </a:r>
          </a:p>
        </p:txBody>
      </p:sp>
      <p:sp>
        <p:nvSpPr>
          <p:cNvPr id="55299" name="Slide Number Placeholder 3"/>
          <p:cNvSpPr>
            <a:spLocks noGrp="1"/>
          </p:cNvSpPr>
          <p:nvPr>
            <p:ph type="sldNum" sz="quarter" idx="5"/>
          </p:nvPr>
        </p:nvSpPr>
        <p:spPr bwMode="auto">
          <a:noFill/>
          <a:ln>
            <a:miter lim="800000"/>
            <a:headEnd/>
            <a:tailEnd/>
          </a:ln>
        </p:spPr>
        <p:txBody>
          <a:bodyPr/>
          <a:lstStyle/>
          <a:p>
            <a:fld id="{E83195B0-920E-443E-94C5-046B467ABA28}" type="slidenum">
              <a:rPr lang="en-US" smtClean="0">
                <a:latin typeface="Calibri" pitchFamily="34" charset="0"/>
                <a:ea typeface="ヒラギノ角ゴ Pro W3"/>
                <a:cs typeface="ヒラギノ角ゴ Pro W3"/>
              </a:rPr>
              <a:pPr/>
              <a:t>20</a:t>
            </a:fld>
            <a:endParaRPr lang="en-US" smtClean="0">
              <a:latin typeface="Calibri" pitchFamily="34" charset="0"/>
              <a:ea typeface="ヒラギノ角ゴ Pro W3"/>
              <a:cs typeface="ヒラギノ角ゴ Pro W3"/>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Slide Image Placeholder 1"/>
          <p:cNvSpPr>
            <a:spLocks noGrp="1" noRot="1" noChangeAspect="1" noTextEdit="1"/>
          </p:cNvSpPr>
          <p:nvPr>
            <p:ph type="sldImg"/>
          </p:nvPr>
        </p:nvSpPr>
        <p:spPr bwMode="auto">
          <a:noFill/>
          <a:ln>
            <a:solidFill>
              <a:srgbClr val="000000"/>
            </a:solidFill>
            <a:miter lim="800000"/>
            <a:headEnd/>
            <a:tailEnd/>
          </a:ln>
        </p:spPr>
      </p:sp>
      <p:sp>
        <p:nvSpPr>
          <p:cNvPr id="75779" name="Notes Placeholder 2"/>
          <p:cNvSpPr>
            <a:spLocks noGrp="1"/>
          </p:cNvSpPr>
          <p:nvPr>
            <p:ph type="body" idx="1"/>
          </p:nvPr>
        </p:nvSpPr>
        <p:spPr bwMode="auto"/>
        <p:txBody>
          <a:bodyPr/>
          <a:lstStyle/>
          <a:p>
            <a:pPr>
              <a:defRPr/>
            </a:pPr>
            <a:r>
              <a:rPr lang="x-none" smtClean="0"/>
              <a:t>Multichannel distribution systems offer many advantages to companies facing large and complex markets. With each new channel, the company expands its sales and market coverage and gains opportunities to tailor its products and services to the specific needs of diverse customer segments. But such multichannel systems are harder to control, and they generate conflict as more channels compete for customers and sales. For example, when John Deere began selling selected consumer products through Lowe’s home improvement stores, many of its dealers complained loudly. To avoid such conflicts in its Internet marketing channels, the company routes all of its </a:t>
            </a:r>
            <a:r>
              <a:rPr lang="en-US" dirty="0" smtClean="0"/>
              <a:t>website</a:t>
            </a:r>
            <a:r>
              <a:rPr lang="x-none" smtClean="0"/>
              <a:t> sales to John Deere dealers.</a:t>
            </a:r>
            <a:endParaRPr lang="en-US" dirty="0" smtClean="0"/>
          </a:p>
          <a:p>
            <a:pPr marL="914400" lvl="1" indent="-457200">
              <a:lnSpc>
                <a:spcPct val="80000"/>
              </a:lnSpc>
              <a:buFont typeface="Arial" pitchFamily="34" charset="0"/>
              <a:buChar char="•"/>
              <a:defRPr/>
            </a:pPr>
            <a:endParaRPr lang="en-US" dirty="0" smtClean="0"/>
          </a:p>
          <a:p>
            <a:pPr>
              <a:defRPr/>
            </a:pPr>
            <a:r>
              <a:rPr lang="x-none" sz="950" smtClean="0"/>
              <a:t>Figure 12.4</a:t>
            </a:r>
            <a:r>
              <a:rPr lang="x-none" smtClean="0"/>
              <a:t> shows a multichannel marketing system. In the figure, the producer sells directly to consumer segment 1 using catalogs, telemarketing, and the Internet and reaches consumer segment 2 through retailers. It sells indirectly to business segment 1 through distributors and dealers and to business segment 2 through its own sales force.</a:t>
            </a:r>
            <a:endParaRPr lang="en-US" dirty="0" smtClean="0"/>
          </a:p>
          <a:p>
            <a:pPr>
              <a:defRPr/>
            </a:pPr>
            <a:r>
              <a:rPr lang="en-US" dirty="0" smtClean="0"/>
              <a:t>These days, almost every large company and many small ones distribute through multiple channels. </a:t>
            </a:r>
          </a:p>
          <a:p>
            <a:pPr>
              <a:defRPr/>
            </a:pPr>
            <a:endParaRPr lang="en-US" dirty="0" smtClean="0"/>
          </a:p>
        </p:txBody>
      </p:sp>
      <p:sp>
        <p:nvSpPr>
          <p:cNvPr id="57347" name="Slide Number Placeholder 3"/>
          <p:cNvSpPr>
            <a:spLocks noGrp="1"/>
          </p:cNvSpPr>
          <p:nvPr>
            <p:ph type="sldNum" sz="quarter" idx="5"/>
          </p:nvPr>
        </p:nvSpPr>
        <p:spPr bwMode="auto">
          <a:noFill/>
          <a:ln>
            <a:miter lim="800000"/>
            <a:headEnd/>
            <a:tailEnd/>
          </a:ln>
        </p:spPr>
        <p:txBody>
          <a:bodyPr/>
          <a:lstStyle/>
          <a:p>
            <a:fld id="{89DAE007-A47B-4EBA-BB61-5D1A959CAD8E}" type="slidenum">
              <a:rPr lang="en-US" smtClean="0">
                <a:latin typeface="Calibri" pitchFamily="34" charset="0"/>
                <a:ea typeface="ヒラギノ角ゴ Pro W3"/>
                <a:cs typeface="ヒラギノ角ゴ Pro W3"/>
              </a:rPr>
              <a:pPr/>
              <a:t>21</a:t>
            </a:fld>
            <a:endParaRPr lang="en-US" smtClean="0">
              <a:latin typeface="Calibri" pitchFamily="34" charset="0"/>
              <a:ea typeface="ヒラギノ角ゴ Pro W3"/>
              <a:cs typeface="ヒラギノ角ゴ Pro W3"/>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Slide Image Placeholder 1"/>
          <p:cNvSpPr>
            <a:spLocks noGrp="1" noRot="1" noChangeAspect="1" noTextEdit="1"/>
          </p:cNvSpPr>
          <p:nvPr>
            <p:ph type="sldImg"/>
          </p:nvPr>
        </p:nvSpPr>
        <p:spPr bwMode="auto">
          <a:noFill/>
          <a:ln>
            <a:solidFill>
              <a:srgbClr val="000000"/>
            </a:solidFill>
            <a:miter lim="800000"/>
            <a:headEnd/>
            <a:tailEnd/>
          </a:ln>
        </p:spPr>
      </p:sp>
      <p:sp>
        <p:nvSpPr>
          <p:cNvPr id="76803" name="Notes Placeholder 2"/>
          <p:cNvSpPr>
            <a:spLocks noGrp="1"/>
          </p:cNvSpPr>
          <p:nvPr>
            <p:ph type="body" idx="1"/>
          </p:nvPr>
        </p:nvSpPr>
        <p:spPr bwMode="auto"/>
        <p:txBody>
          <a:bodyPr>
            <a:normAutofit fontScale="77500" lnSpcReduction="20000"/>
          </a:bodyPr>
          <a:lstStyle/>
          <a:p>
            <a:pPr>
              <a:defRPr/>
            </a:pPr>
            <a:r>
              <a:rPr lang="x-none" smtClean="0"/>
              <a:t>Changes in technology and the explosive growth of direct and online marketing are having a profound impact on the nature and design of marketing channels. One major trend is toward </a:t>
            </a:r>
            <a:r>
              <a:rPr lang="x-none" b="1" smtClean="0"/>
              <a:t>disintermediation</a:t>
            </a:r>
            <a:r>
              <a:rPr lang="x-none" smtClean="0"/>
              <a:t>—a big term with a clear message and important consequences. Disintermediation occurs when product or service producers cut out intermediaries and go directly to final buyers or when radically new types of channel intermediaries displace traditional ones.</a:t>
            </a:r>
            <a:endParaRPr lang="en-US" dirty="0" smtClean="0"/>
          </a:p>
          <a:p>
            <a:pPr>
              <a:defRPr/>
            </a:pPr>
            <a:r>
              <a:rPr lang="x-none" smtClean="0"/>
              <a:t>Thus, in many industries, traditional intermediaries are dropping by the wayside. For example, Southwest, JetBlue, and other airlines sell tickets directly to final buyers, cutting travel agents from their marketing channels altogether. In other cases, new forms of resellers are displacing traditional intermediaries</a:t>
            </a:r>
            <a:r>
              <a:rPr lang="en-US" dirty="0" smtClean="0"/>
              <a:t>, as is the case with </a:t>
            </a:r>
            <a:r>
              <a:rPr lang="x-none" smtClean="0"/>
              <a:t>online marketers </a:t>
            </a:r>
            <a:r>
              <a:rPr lang="en-US" dirty="0" smtClean="0"/>
              <a:t>taking business from </a:t>
            </a:r>
            <a:r>
              <a:rPr lang="x-none" smtClean="0"/>
              <a:t>traditional brick-and-mortar retailers. </a:t>
            </a:r>
            <a:r>
              <a:rPr lang="en-US" dirty="0" smtClean="0"/>
              <a:t>For example, online </a:t>
            </a:r>
            <a:r>
              <a:rPr lang="x-none" smtClean="0"/>
              <a:t>music download services such as iTunes and Amazon MP3 </a:t>
            </a:r>
            <a:r>
              <a:rPr lang="en-US" dirty="0" smtClean="0"/>
              <a:t>have pretty much put traditional </a:t>
            </a:r>
            <a:r>
              <a:rPr lang="x-none" smtClean="0"/>
              <a:t>music-store retailers</a:t>
            </a:r>
            <a:r>
              <a:rPr lang="en-US" dirty="0" smtClean="0"/>
              <a:t> out of business</a:t>
            </a:r>
            <a:r>
              <a:rPr lang="x-none" smtClean="0"/>
              <a:t>. </a:t>
            </a:r>
            <a:r>
              <a:rPr lang="en-US" dirty="0" smtClean="0"/>
              <a:t>And Amazon.com almost single-handedly bankrupted the nation’s number two bookseller, Borders, in less than 10 years, and it has recently forced highly successful store retailers such as Best Buy to dramatically rethink their entire operating models</a:t>
            </a:r>
            <a:r>
              <a:rPr lang="x-none" smtClean="0"/>
              <a:t>.</a:t>
            </a:r>
            <a:r>
              <a:rPr lang="en-US" dirty="0" smtClean="0"/>
              <a:t> In fact, many retailing experts question whether stores like Best Buy can compete in the long run against online rivals.</a:t>
            </a:r>
          </a:p>
          <a:p>
            <a:pPr>
              <a:defRPr/>
            </a:pPr>
            <a:r>
              <a:rPr lang="x-none" smtClean="0"/>
              <a:t>Disintermediation presents both opportunities and problems for producers and resellers. Channel innovators who find new ways to add value in the channel can </a:t>
            </a:r>
            <a:r>
              <a:rPr lang="en-US" dirty="0" smtClean="0"/>
              <a:t>displace </a:t>
            </a:r>
            <a:r>
              <a:rPr lang="x-none" smtClean="0"/>
              <a:t>traditional resellers and reap the rewards. In turn, traditional intermediaries must continue to innovate to avoid being swept aside. For example, </a:t>
            </a:r>
            <a:r>
              <a:rPr lang="en-US" dirty="0" smtClean="0"/>
              <a:t>superstore booksellers Borders and Barnes &amp; Noble pioneered huge book selections and low prices, sending most small independent bookstores into ruin. Then, along came Amazon.com, which threatened even the largest brick-and-mortar bookstores through online book sales. Now, both offline and online sellers of physical books are being threatened by digital book downloads and e-readers. Rather than being threatened by these digital developments, however, Amazon.com is leading them with its highly successful Kindle e‑readers. By contrast, Barnes &amp; Noble—the giant that helped put so many independent bookstores out of business—is a latecomer to e-books with its Nook e‑reader and now finds itself locked in a battle for survival</a:t>
            </a:r>
            <a:r>
              <a:rPr lang="x-none" smtClean="0"/>
              <a:t>.</a:t>
            </a:r>
            <a:endParaRPr lang="en-US" dirty="0" smtClean="0"/>
          </a:p>
          <a:p>
            <a:pPr>
              <a:defRPr/>
            </a:pPr>
            <a:r>
              <a:rPr lang="en-US" dirty="0" smtClean="0"/>
              <a:t>Like resellers</a:t>
            </a:r>
            <a:r>
              <a:rPr lang="x-none" smtClean="0"/>
              <a:t>, to remain competitive, product and service producers must develop new channel opportunities, such as the Internet and other direct channels. However, developing these new channels often brings them into direct competition with their established channels, resulting in conflict. To ease this problem, companies often look for ways to make going direct a plus for the entire channel. For example, guitar and amp maker Fender knows that many customers would prefer to buy its guitars, amps, and accessories online. But selling directly through its </a:t>
            </a:r>
            <a:r>
              <a:rPr lang="en-US" dirty="0" smtClean="0"/>
              <a:t>website</a:t>
            </a:r>
            <a:r>
              <a:rPr lang="x-none" smtClean="0"/>
              <a:t> would create conflicts with retail partners, from large chains such as Guitar Center, Sam Ash, and Best Buy to small shops scattered throughout the world, such as the Musician’s Junkyard in Windsor, Vermont, or Freddy for Music in Amman, Jordan. So Fender’s </a:t>
            </a:r>
            <a:r>
              <a:rPr lang="en-US" dirty="0" smtClean="0"/>
              <a:t>website</a:t>
            </a:r>
            <a:r>
              <a:rPr lang="x-none" smtClean="0"/>
              <a:t> provides detailed information about the company’s products, but you can’t buy a new Fender Stratocaster or Acoustasonic guitar there. Instead, the Fender </a:t>
            </a:r>
            <a:r>
              <a:rPr lang="en-US" dirty="0" smtClean="0"/>
              <a:t>website</a:t>
            </a:r>
            <a:r>
              <a:rPr lang="x-none" smtClean="0"/>
              <a:t> refers you to </a:t>
            </a:r>
            <a:r>
              <a:rPr lang="en-US" dirty="0" smtClean="0"/>
              <a:t>its </a:t>
            </a:r>
            <a:r>
              <a:rPr lang="x-none" smtClean="0"/>
              <a:t>resellers’ </a:t>
            </a:r>
            <a:r>
              <a:rPr lang="en-US" dirty="0" smtClean="0"/>
              <a:t>website</a:t>
            </a:r>
            <a:r>
              <a:rPr lang="x-none" smtClean="0"/>
              <a:t>s and stores. Thus, Fender’s direct marketing helps both the company and its channel partners.</a:t>
            </a:r>
            <a:endParaRPr lang="en-US" dirty="0" smtClean="0"/>
          </a:p>
        </p:txBody>
      </p:sp>
      <p:sp>
        <p:nvSpPr>
          <p:cNvPr id="59395" name="Slide Number Placeholder 3"/>
          <p:cNvSpPr>
            <a:spLocks noGrp="1"/>
          </p:cNvSpPr>
          <p:nvPr>
            <p:ph type="sldNum" sz="quarter" idx="5"/>
          </p:nvPr>
        </p:nvSpPr>
        <p:spPr bwMode="auto">
          <a:noFill/>
          <a:ln>
            <a:miter lim="800000"/>
            <a:headEnd/>
            <a:tailEnd/>
          </a:ln>
        </p:spPr>
        <p:txBody>
          <a:bodyPr/>
          <a:lstStyle/>
          <a:p>
            <a:fld id="{5E8BA3C1-4950-4B91-840A-BD91367F7296}" type="slidenum">
              <a:rPr lang="en-US" smtClean="0">
                <a:latin typeface="Calibri" pitchFamily="34" charset="0"/>
                <a:ea typeface="ヒラギノ角ゴ Pro W3"/>
                <a:cs typeface="ヒラギノ角ゴ Pro W3"/>
              </a:rPr>
              <a:pPr/>
              <a:t>22</a:t>
            </a:fld>
            <a:endParaRPr lang="en-US" smtClean="0">
              <a:latin typeface="Calibri" pitchFamily="34" charset="0"/>
              <a:ea typeface="ヒラギノ角ゴ Pro W3"/>
              <a:cs typeface="ヒラギノ角ゴ Pro W3"/>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Slide Image Placeholder 1"/>
          <p:cNvSpPr>
            <a:spLocks noGrp="1" noRot="1" noChangeAspect="1" noTextEdit="1"/>
          </p:cNvSpPr>
          <p:nvPr>
            <p:ph type="sldImg"/>
          </p:nvPr>
        </p:nvSpPr>
        <p:spPr bwMode="auto">
          <a:noFill/>
          <a:ln>
            <a:solidFill>
              <a:srgbClr val="000000"/>
            </a:solidFill>
            <a:miter lim="800000"/>
            <a:headEnd/>
            <a:tailEnd/>
          </a:ln>
        </p:spPr>
      </p:sp>
      <p:sp>
        <p:nvSpPr>
          <p:cNvPr id="61442" name="Notes Placeholder 2"/>
          <p:cNvSpPr>
            <a:spLocks noGrp="1"/>
          </p:cNvSpPr>
          <p:nvPr>
            <p:ph type="body" idx="1"/>
          </p:nvPr>
        </p:nvSpPr>
        <p:spPr bwMode="auto">
          <a:noFill/>
        </p:spPr>
        <p:txBody>
          <a:bodyPr/>
          <a:lstStyle/>
          <a:p>
            <a:r>
              <a:rPr lang="en-US" b="1" dirty="0" smtClean="0"/>
              <a:t>Note to Instructor</a:t>
            </a:r>
          </a:p>
          <a:p>
            <a:endParaRPr lang="en-US" b="1" dirty="0" smtClean="0"/>
          </a:p>
          <a:p>
            <a:r>
              <a:rPr lang="en-US" b="1" dirty="0" smtClean="0"/>
              <a:t>Discussion Questions</a:t>
            </a:r>
          </a:p>
          <a:p>
            <a:r>
              <a:rPr lang="en-US" i="1" dirty="0" smtClean="0"/>
              <a:t>How might customer needs differ? Ask them how their needs on purchasing a book might differ from their parents? How does this translate to channel issues? </a:t>
            </a:r>
          </a:p>
          <a:p>
            <a:r>
              <a:rPr lang="en-US" dirty="0" smtClean="0"/>
              <a:t>It will come down to analyzing customer needs in terms of:</a:t>
            </a:r>
          </a:p>
          <a:p>
            <a:pPr>
              <a:buFontTx/>
              <a:buChar char="•"/>
            </a:pPr>
            <a:r>
              <a:rPr lang="en-US" dirty="0" smtClean="0"/>
              <a:t>Distance to travel</a:t>
            </a:r>
          </a:p>
          <a:p>
            <a:pPr>
              <a:buFontTx/>
              <a:buChar char="•"/>
            </a:pPr>
            <a:r>
              <a:rPr lang="en-US" dirty="0" smtClean="0"/>
              <a:t>In person versus online</a:t>
            </a:r>
          </a:p>
          <a:p>
            <a:pPr>
              <a:buFontTx/>
              <a:buChar char="•"/>
            </a:pPr>
            <a:r>
              <a:rPr lang="en-US" dirty="0" smtClean="0"/>
              <a:t>Breadth of assortment</a:t>
            </a:r>
          </a:p>
          <a:p>
            <a:pPr>
              <a:buFontTx/>
              <a:buChar char="•"/>
            </a:pPr>
            <a:r>
              <a:rPr lang="en-US" dirty="0" smtClean="0"/>
              <a:t>Customer service</a:t>
            </a:r>
          </a:p>
        </p:txBody>
      </p:sp>
      <p:sp>
        <p:nvSpPr>
          <p:cNvPr id="61443" name="Slide Number Placeholder 3"/>
          <p:cNvSpPr>
            <a:spLocks noGrp="1"/>
          </p:cNvSpPr>
          <p:nvPr>
            <p:ph type="sldNum" sz="quarter" idx="5"/>
          </p:nvPr>
        </p:nvSpPr>
        <p:spPr bwMode="auto">
          <a:noFill/>
          <a:ln>
            <a:miter lim="800000"/>
            <a:headEnd/>
            <a:tailEnd/>
          </a:ln>
        </p:spPr>
        <p:txBody>
          <a:bodyPr/>
          <a:lstStyle/>
          <a:p>
            <a:fld id="{C7CA7458-5C16-410F-89F9-2E5D1DC543D3}" type="slidenum">
              <a:rPr lang="en-US" smtClean="0">
                <a:latin typeface="Calibri" pitchFamily="34" charset="0"/>
                <a:ea typeface="ヒラギノ角ゴ Pro W3"/>
                <a:cs typeface="ヒラギノ角ゴ Pro W3"/>
              </a:rPr>
              <a:pPr/>
              <a:t>23</a:t>
            </a:fld>
            <a:endParaRPr lang="en-US" smtClean="0">
              <a:latin typeface="Calibri" pitchFamily="34" charset="0"/>
              <a:ea typeface="ヒラギノ角ゴ Pro W3"/>
              <a:cs typeface="ヒラギノ角ゴ Pro W3"/>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Slide Image Placeholder 1"/>
          <p:cNvSpPr>
            <a:spLocks noGrp="1" noRot="1" noChangeAspect="1" noTextEdit="1"/>
          </p:cNvSpPr>
          <p:nvPr>
            <p:ph type="sldImg"/>
          </p:nvPr>
        </p:nvSpPr>
        <p:spPr bwMode="auto">
          <a:noFill/>
          <a:ln>
            <a:solidFill>
              <a:srgbClr val="000000"/>
            </a:solidFill>
            <a:miter lim="800000"/>
            <a:headEnd/>
            <a:tailEnd/>
          </a:ln>
        </p:spPr>
      </p:sp>
      <p:sp>
        <p:nvSpPr>
          <p:cNvPr id="63490" name="Notes Placeholder 2"/>
          <p:cNvSpPr>
            <a:spLocks noGrp="1"/>
          </p:cNvSpPr>
          <p:nvPr>
            <p:ph type="body" idx="1"/>
          </p:nvPr>
        </p:nvSpPr>
        <p:spPr bwMode="auto">
          <a:noFill/>
        </p:spPr>
        <p:txBody>
          <a:bodyPr/>
          <a:lstStyle/>
          <a:p>
            <a:r>
              <a:rPr lang="en-US" b="1" smtClean="0"/>
              <a:t>Analyzing Consumer Needs</a:t>
            </a:r>
          </a:p>
          <a:p>
            <a:r>
              <a:rPr lang="en-US" smtClean="0"/>
              <a:t>As noted previously, marketing channels are part of the overall </a:t>
            </a:r>
            <a:r>
              <a:rPr lang="en-US" i="1" smtClean="0"/>
              <a:t>customer-value delivery network</a:t>
            </a:r>
            <a:r>
              <a:rPr lang="en-US" smtClean="0"/>
              <a:t>. Each channel member and level adds value for the customer. Thus, designing the marketing channel starts with finding out what target consumers want from the channel. Do consumers want to buy from nearby locations or are they willing to travel to more distant and centralized locations? Would customers rather buy in person, by phone, or online? Do they value breadth of assortment or do they prefer specialization? Do consumers want many add-on services (delivery, installation, repairs), or will they obtain these services elsewhere? The faster the delivery, the greater the assortment provided, and the more add-on services supplied, the greater the channel’s service level.</a:t>
            </a:r>
          </a:p>
          <a:p>
            <a:r>
              <a:rPr lang="en-US" smtClean="0"/>
              <a:t>Providing the fastest delivery, the greatest assortment, and the most services may not be possible or practical, however. The company and its channel members may not have the resources or skills needed to provide all the desired services. Also, providing higher levels of service results in higher costs for the channel and higher prices for consumers. For example, your local independent hardware store probably provides more personalized service, a more convenient location, and less shopping hassle than the nearest huge Home Depot or Lowe’s store. But it may also charge higher prices. The company must balance consumer needs not only against the feasibility and costs of meeting these needs but also against customer price preferences. The success of discount retailing shows that consumers will often accept lower service levels in exchange for lower prices.</a:t>
            </a:r>
          </a:p>
          <a:p>
            <a:r>
              <a:rPr lang="en-US" smtClean="0"/>
              <a:t>.</a:t>
            </a:r>
          </a:p>
          <a:p>
            <a:endParaRPr lang="en-US" smtClean="0"/>
          </a:p>
        </p:txBody>
      </p:sp>
      <p:sp>
        <p:nvSpPr>
          <p:cNvPr id="63491" name="Slide Number Placeholder 3"/>
          <p:cNvSpPr>
            <a:spLocks noGrp="1"/>
          </p:cNvSpPr>
          <p:nvPr>
            <p:ph type="sldNum" sz="quarter" idx="5"/>
          </p:nvPr>
        </p:nvSpPr>
        <p:spPr bwMode="auto">
          <a:noFill/>
          <a:ln>
            <a:miter lim="800000"/>
            <a:headEnd/>
            <a:tailEnd/>
          </a:ln>
        </p:spPr>
        <p:txBody>
          <a:bodyPr/>
          <a:lstStyle/>
          <a:p>
            <a:fld id="{CB41B5C5-6688-4B40-B5A5-30C8A91D9A7F}" type="slidenum">
              <a:rPr lang="en-US" smtClean="0">
                <a:latin typeface="Calibri" pitchFamily="34" charset="0"/>
                <a:ea typeface="ヒラギノ角ゴ Pro W3"/>
                <a:cs typeface="ヒラギノ角ゴ Pro W3"/>
              </a:rPr>
              <a:pPr/>
              <a:t>24</a:t>
            </a:fld>
            <a:endParaRPr lang="en-US" smtClean="0">
              <a:latin typeface="Calibri" pitchFamily="34" charset="0"/>
              <a:ea typeface="ヒラギノ角ゴ Pro W3"/>
              <a:cs typeface="ヒラギノ角ゴ Pro W3"/>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Slide Image Placeholder 1"/>
          <p:cNvSpPr>
            <a:spLocks noGrp="1" noRot="1" noChangeAspect="1" noTextEdit="1"/>
          </p:cNvSpPr>
          <p:nvPr>
            <p:ph type="sldImg"/>
          </p:nvPr>
        </p:nvSpPr>
        <p:spPr bwMode="auto">
          <a:noFill/>
          <a:ln>
            <a:solidFill>
              <a:srgbClr val="000000"/>
            </a:solidFill>
            <a:miter lim="800000"/>
            <a:headEnd/>
            <a:tailEnd/>
          </a:ln>
        </p:spPr>
      </p:sp>
      <p:sp>
        <p:nvSpPr>
          <p:cNvPr id="65538" name="Notes Placeholder 2"/>
          <p:cNvSpPr>
            <a:spLocks noGrp="1"/>
          </p:cNvSpPr>
          <p:nvPr>
            <p:ph type="body" idx="1"/>
          </p:nvPr>
        </p:nvSpPr>
        <p:spPr bwMode="auto">
          <a:noFill/>
        </p:spPr>
        <p:txBody>
          <a:bodyPr/>
          <a:lstStyle/>
          <a:p>
            <a:r>
              <a:rPr lang="en-US" b="1" dirty="0" smtClean="0"/>
              <a:t>Setting Channel Objectives</a:t>
            </a:r>
          </a:p>
          <a:p>
            <a:r>
              <a:rPr lang="en-US" dirty="0" smtClean="0"/>
              <a:t>Companies should state their marketing channel objectives in terms of targeted levels of customer service. Usually, a company can identify several segments wanting different levels of service. The company should decide which segments to serve and the best channels to use in each case. In each segment, the company wants to minimize the total channel cost of meeting customer-service requirements.</a:t>
            </a:r>
          </a:p>
          <a:p>
            <a:r>
              <a:rPr lang="en-US" dirty="0" smtClean="0"/>
              <a:t>The company’s channel objectives are also influenced by the nature of the company, its products, its marketing intermediaries, its competitors, and the environment. For example, the company’s size and financial situation determine which marketing functions it can handle itself and which it must give to intermediaries. Companies selling perishable products, for example, may require more direct marketing to avoid delays and too much handling.</a:t>
            </a:r>
          </a:p>
          <a:p>
            <a:r>
              <a:rPr lang="en-US" dirty="0" smtClean="0"/>
              <a:t>In some cases, a company may want to compete in or near the same outlets that carry competitors’ products. For example, Maytag wants its appliances displayed alongside competing brands to facilitate comparison shopping. In other cases, companies may avoid the channels used by competitors. Mary Kay Cosmetics, for example, sells directly to consumers through its corps of more than two million independent beauty consultants in more than 35 markets worldwide rather than going head-to-head with other cosmetics makers for scarce positions in retail stores. GEICO primarily markets auto and homeowner’s insurance directly to consumers via the telephone and the Internet rather than through agents.</a:t>
            </a:r>
          </a:p>
          <a:p>
            <a:r>
              <a:rPr lang="en-US" dirty="0" smtClean="0"/>
              <a:t>Finally, environmental factors such as economic conditions and legal constraints may affect channel objectives and design. For example, in a depressed economy, producers will want to distribute their goods in the most economical way, using shorter channels and dropping unneeded services that add to the final price of the goods. </a:t>
            </a:r>
          </a:p>
        </p:txBody>
      </p:sp>
      <p:sp>
        <p:nvSpPr>
          <p:cNvPr id="65539" name="Slide Number Placeholder 3"/>
          <p:cNvSpPr>
            <a:spLocks noGrp="1"/>
          </p:cNvSpPr>
          <p:nvPr>
            <p:ph type="sldNum" sz="quarter" idx="5"/>
          </p:nvPr>
        </p:nvSpPr>
        <p:spPr bwMode="auto">
          <a:noFill/>
          <a:ln>
            <a:miter lim="800000"/>
            <a:headEnd/>
            <a:tailEnd/>
          </a:ln>
        </p:spPr>
        <p:txBody>
          <a:bodyPr/>
          <a:lstStyle/>
          <a:p>
            <a:fld id="{07B20A00-81C8-41C3-BF95-C69C4B02E7D6}" type="slidenum">
              <a:rPr lang="en-US" smtClean="0">
                <a:latin typeface="Calibri" pitchFamily="34" charset="0"/>
                <a:ea typeface="ヒラギノ角ゴ Pro W3"/>
                <a:cs typeface="ヒラギノ角ゴ Pro W3"/>
              </a:rPr>
              <a:pPr/>
              <a:t>25</a:t>
            </a:fld>
            <a:endParaRPr lang="en-US" smtClean="0">
              <a:latin typeface="Calibri" pitchFamily="34" charset="0"/>
              <a:ea typeface="ヒラギノ角ゴ Pro W3"/>
              <a:cs typeface="ヒラギノ角ゴ Pro W3"/>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Slide Image Placeholder 1"/>
          <p:cNvSpPr>
            <a:spLocks noGrp="1" noRot="1" noChangeAspect="1" noTextEdit="1"/>
          </p:cNvSpPr>
          <p:nvPr>
            <p:ph type="sldImg"/>
          </p:nvPr>
        </p:nvSpPr>
        <p:spPr bwMode="auto">
          <a:noFill/>
          <a:ln>
            <a:solidFill>
              <a:srgbClr val="000000"/>
            </a:solidFill>
            <a:miter lim="800000"/>
            <a:headEnd/>
            <a:tailEnd/>
          </a:ln>
        </p:spPr>
      </p:sp>
      <p:sp>
        <p:nvSpPr>
          <p:cNvPr id="67586" name="Notes Placeholder 2"/>
          <p:cNvSpPr>
            <a:spLocks noGrp="1"/>
          </p:cNvSpPr>
          <p:nvPr>
            <p:ph type="body" idx="1"/>
          </p:nvPr>
        </p:nvSpPr>
        <p:spPr bwMode="auto">
          <a:noFill/>
        </p:spPr>
        <p:txBody>
          <a:bodyPr/>
          <a:lstStyle/>
          <a:p>
            <a:r>
              <a:rPr lang="en-US" b="1" dirty="0" smtClean="0"/>
              <a:t>Note to Instructor</a:t>
            </a:r>
          </a:p>
          <a:p>
            <a:endParaRPr lang="en-US" dirty="0" smtClean="0"/>
          </a:p>
          <a:p>
            <a:r>
              <a:rPr lang="en-US" b="1" dirty="0" smtClean="0"/>
              <a:t>Identifying Major Alternatives</a:t>
            </a:r>
          </a:p>
          <a:p>
            <a:r>
              <a:rPr lang="en-US" dirty="0" smtClean="0"/>
              <a:t>When the company has defined its channel objectives, it should next identify its major channel alternatives in terms of the </a:t>
            </a:r>
            <a:r>
              <a:rPr lang="en-US" i="1" dirty="0" smtClean="0"/>
              <a:t>types</a:t>
            </a:r>
            <a:r>
              <a:rPr lang="en-US" dirty="0" smtClean="0"/>
              <a:t> of intermediaries, the </a:t>
            </a:r>
            <a:r>
              <a:rPr lang="en-US" i="1" dirty="0" smtClean="0"/>
              <a:t>number</a:t>
            </a:r>
            <a:r>
              <a:rPr lang="en-US" dirty="0" smtClean="0"/>
              <a:t> of intermediaries, and the </a:t>
            </a:r>
            <a:r>
              <a:rPr lang="en-US" i="1" dirty="0" smtClean="0"/>
              <a:t>responsibilities</a:t>
            </a:r>
            <a:r>
              <a:rPr lang="en-US" dirty="0" smtClean="0"/>
              <a:t> of each channel member.</a:t>
            </a:r>
            <a:r>
              <a:rPr lang="en-US" b="1" dirty="0" smtClean="0"/>
              <a:t> Types of intermediaries</a:t>
            </a:r>
            <a:r>
              <a:rPr lang="en-US" dirty="0" smtClean="0"/>
              <a:t> refers to channel members available to carry out channel work. Examples include the company sales force, manufacturer’s agency, and industrial distributors.</a:t>
            </a:r>
          </a:p>
          <a:p>
            <a:r>
              <a:rPr lang="en-US" dirty="0" smtClean="0"/>
              <a:t>Using many types of resellers in a channel provides both benefits and drawbacks. For example, by selling through retailers and value-added resellers in addition to its own direct channels, Dell can reach more and different kinds of buyers. However, the new channels will be more difficult to manage and control. In addition, the direct and indirect channels will compete with each other for many of the same customers, causing potential conflict. In fact, Dell often finds itself “stuck in the middle,” with its direct sales reps complaining about competition from retail stores, whereas its value-added resellers complain that the direct sales reps are undercutting their business.</a:t>
            </a:r>
          </a:p>
          <a:p>
            <a:endParaRPr lang="en-US" dirty="0" smtClean="0"/>
          </a:p>
          <a:p>
            <a:endParaRPr lang="en-US" dirty="0" smtClean="0"/>
          </a:p>
        </p:txBody>
      </p:sp>
      <p:sp>
        <p:nvSpPr>
          <p:cNvPr id="67587" name="Slide Number Placeholder 3"/>
          <p:cNvSpPr>
            <a:spLocks noGrp="1"/>
          </p:cNvSpPr>
          <p:nvPr>
            <p:ph type="sldNum" sz="quarter" idx="5"/>
          </p:nvPr>
        </p:nvSpPr>
        <p:spPr bwMode="auto">
          <a:noFill/>
          <a:ln>
            <a:miter lim="800000"/>
            <a:headEnd/>
            <a:tailEnd/>
          </a:ln>
        </p:spPr>
        <p:txBody>
          <a:bodyPr/>
          <a:lstStyle/>
          <a:p>
            <a:fld id="{82660C1D-9BB6-4A31-AE00-49284DCE6580}" type="slidenum">
              <a:rPr lang="en-US" smtClean="0">
                <a:latin typeface="Calibri" pitchFamily="34" charset="0"/>
                <a:ea typeface="ヒラギノ角ゴ Pro W3"/>
                <a:cs typeface="ヒラギノ角ゴ Pro W3"/>
              </a:rPr>
              <a:pPr/>
              <a:t>26</a:t>
            </a:fld>
            <a:endParaRPr lang="en-US" smtClean="0">
              <a:latin typeface="Calibri" pitchFamily="34" charset="0"/>
              <a:ea typeface="ヒラギノ角ゴ Pro W3"/>
              <a:cs typeface="ヒラギノ角ゴ Pro W3"/>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3" name="Slide Image Placeholder 1"/>
          <p:cNvSpPr>
            <a:spLocks noGrp="1" noRot="1" noChangeAspect="1" noTextEdit="1"/>
          </p:cNvSpPr>
          <p:nvPr>
            <p:ph type="sldImg"/>
          </p:nvPr>
        </p:nvSpPr>
        <p:spPr bwMode="auto">
          <a:noFill/>
          <a:ln>
            <a:solidFill>
              <a:srgbClr val="000000"/>
            </a:solidFill>
            <a:miter lim="800000"/>
            <a:headEnd/>
            <a:tailEnd/>
          </a:ln>
        </p:spPr>
      </p:sp>
      <p:sp>
        <p:nvSpPr>
          <p:cNvPr id="69634" name="Notes Placeholder 2"/>
          <p:cNvSpPr>
            <a:spLocks noGrp="1"/>
          </p:cNvSpPr>
          <p:nvPr>
            <p:ph type="body" idx="1"/>
          </p:nvPr>
        </p:nvSpPr>
        <p:spPr bwMode="auto">
          <a:noFill/>
        </p:spPr>
        <p:txBody>
          <a:bodyPr/>
          <a:lstStyle/>
          <a:p>
            <a:r>
              <a:rPr lang="en-US" b="1" i="1" smtClean="0"/>
              <a:t>Number of Marketing Intermediaries</a:t>
            </a:r>
          </a:p>
          <a:p>
            <a:r>
              <a:rPr lang="en-US" smtClean="0"/>
              <a:t>Companies must also determine the number of channel members to use at each level. Three strategies are available: intensive distribution, exclusive distribution, and selective distribution. Producers of convenience products and common raw materials typically seek </a:t>
            </a:r>
            <a:r>
              <a:rPr lang="en-US" b="1" smtClean="0"/>
              <a:t>intensive distribution</a:t>
            </a:r>
            <a:r>
              <a:rPr lang="en-US" smtClean="0"/>
              <a:t>—a strategy in which they stock their products in as many outlets as possible. These products must be available where and when consumers want them. For example, toothpaste, candy, and other similar items are sold in millions of outlets to provide maximum brand exposure and consumer convenience. Kraft, Coca-Cola, Kimberly-Clark, and other consumer-goods companies distribute their products in this way.</a:t>
            </a:r>
          </a:p>
          <a:p>
            <a:r>
              <a:rPr lang="en-US" smtClean="0"/>
              <a:t>&lt;ex12.08&gt;</a:t>
            </a:r>
          </a:p>
          <a:p>
            <a:r>
              <a:rPr lang="en-US" smtClean="0"/>
              <a:t>By contrast, some producers purposely limit the number of intermediaries handling their products. The extreme form of this practice is </a:t>
            </a:r>
            <a:r>
              <a:rPr lang="en-US" b="1" smtClean="0"/>
              <a:t>exclusive distribution</a:t>
            </a:r>
            <a:r>
              <a:rPr lang="en-US" smtClean="0"/>
              <a:t>, in which the producer gives only a limited number of dealers the exclusive right to distribute its products in their territories. Exclusive distribution is often found in the distribution of luxury brands. For example, exclusive Bentley automobiles are typically sold by only a handful of authorized dealers in any given market area. However, some shopping goods producers also practice exclusive distribution. For instance, outdoor power equipment maker STIHL doesn’t sell its chain saws, blowers, hedge trimmers, and other products through mass merchandisers such as Lowe’s, Home Depot, or Sears. Instead, it sells only through a select corps of independent hardware and lawn and garden dealers. By granting exclusive distribution, STIHL gains stronger dealer selling support. Exclusive distribution also enhances the STIHL brand’s image and allows for higher markups resulting from greater value-added dealer service.</a:t>
            </a:r>
          </a:p>
          <a:p>
            <a:r>
              <a:rPr lang="en-US" smtClean="0"/>
              <a:t>Between intensive and exclusive distribution lies </a:t>
            </a:r>
            <a:r>
              <a:rPr lang="en-US" b="1" smtClean="0"/>
              <a:t>selective distribution</a:t>
            </a:r>
            <a:r>
              <a:rPr lang="en-US" smtClean="0"/>
              <a:t>—the use of more than one but fewer than all of the intermediaries who are willing to carry a company’s products. Most television, furniture, and home appliance brands are distributed in this manner. For example, Whirlpool and GE sell their major appliances through dealer networks and selected large retailers. By using selective distribution, they can develop good working relationships with selected channel members and expect a better-than-average selling effort. Selective distribution gives producers good market coverage with more control and less cost than does intensive distribution.</a:t>
            </a:r>
          </a:p>
          <a:p>
            <a:r>
              <a:rPr lang="en-US" smtClean="0"/>
              <a:t>The producer and the intermediaries need to agree on the terms and responsibilities of each channel member. They should agree on price policies, conditions of sale, territory rights, and the specific services to be performed by each party. The producer should establish a list price and a fair set of discounts for the intermediaries. It must define each channel member’s territory, and it should be careful about where it places new resellers.</a:t>
            </a:r>
          </a:p>
          <a:p>
            <a:r>
              <a:rPr lang="en-US" smtClean="0"/>
              <a:t>Mutual services and duties need to be spelled out carefully, especially in franchise and exclusive distribution channels. For example, McDonald’s provides franchisees with promotional support, a record-keeping system, training at Hamburger University, and general management assistance. In turn, franchisees must meet company standards for physical facilities and food quality, cooperate with new promotion programs, provide requested information, and buy specified food products.</a:t>
            </a:r>
          </a:p>
          <a:p>
            <a:endParaRPr lang="en-US" smtClean="0"/>
          </a:p>
        </p:txBody>
      </p:sp>
      <p:sp>
        <p:nvSpPr>
          <p:cNvPr id="69635" name="Slide Number Placeholder 3"/>
          <p:cNvSpPr>
            <a:spLocks noGrp="1"/>
          </p:cNvSpPr>
          <p:nvPr>
            <p:ph type="sldNum" sz="quarter" idx="5"/>
          </p:nvPr>
        </p:nvSpPr>
        <p:spPr bwMode="auto">
          <a:noFill/>
          <a:ln>
            <a:miter lim="800000"/>
            <a:headEnd/>
            <a:tailEnd/>
          </a:ln>
        </p:spPr>
        <p:txBody>
          <a:bodyPr/>
          <a:lstStyle/>
          <a:p>
            <a:fld id="{4E4058B9-7683-4915-B67E-BFB7099E08D6}" type="slidenum">
              <a:rPr lang="en-US" smtClean="0">
                <a:latin typeface="Calibri" pitchFamily="34" charset="0"/>
                <a:ea typeface="ヒラギノ角ゴ Pro W3"/>
                <a:cs typeface="ヒラギノ角ゴ Pro W3"/>
              </a:rPr>
              <a:pPr/>
              <a:t>27</a:t>
            </a:fld>
            <a:endParaRPr lang="en-US" smtClean="0">
              <a:latin typeface="Calibri" pitchFamily="34" charset="0"/>
              <a:ea typeface="ヒラギノ角ゴ Pro W3"/>
              <a:cs typeface="ヒラギノ角ゴ Pro W3"/>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1" name="Slide Image Placeholder 1"/>
          <p:cNvSpPr>
            <a:spLocks noGrp="1" noRot="1" noChangeAspect="1" noTextEdit="1"/>
          </p:cNvSpPr>
          <p:nvPr>
            <p:ph type="sldImg"/>
          </p:nvPr>
        </p:nvSpPr>
        <p:spPr bwMode="auto">
          <a:noFill/>
          <a:ln>
            <a:solidFill>
              <a:srgbClr val="000000"/>
            </a:solidFill>
            <a:miter lim="800000"/>
            <a:headEnd/>
            <a:tailEnd/>
          </a:ln>
        </p:spPr>
      </p:sp>
      <p:sp>
        <p:nvSpPr>
          <p:cNvPr id="71682" name="Notes Placeholder 2"/>
          <p:cNvSpPr>
            <a:spLocks noGrp="1"/>
          </p:cNvSpPr>
          <p:nvPr>
            <p:ph type="body" idx="1"/>
          </p:nvPr>
        </p:nvSpPr>
        <p:spPr bwMode="auto">
          <a:noFill/>
        </p:spPr>
        <p:txBody>
          <a:bodyPr/>
          <a:lstStyle/>
          <a:p>
            <a:r>
              <a:rPr lang="en-US" b="1" smtClean="0"/>
              <a:t>Note to Instructor</a:t>
            </a:r>
          </a:p>
          <a:p>
            <a:r>
              <a:rPr lang="en-US" smtClean="0"/>
              <a:t>Using </a:t>
            </a:r>
            <a:r>
              <a:rPr lang="en-US" i="1" smtClean="0"/>
              <a:t>economic criteria</a:t>
            </a:r>
            <a:r>
              <a:rPr lang="en-US" smtClean="0"/>
              <a:t>, a company compares the likely sales, costs, and profitability of different channel alternatives. </a:t>
            </a:r>
          </a:p>
          <a:p>
            <a:r>
              <a:rPr lang="en-US" smtClean="0"/>
              <a:t>The company must also consider </a:t>
            </a:r>
            <a:r>
              <a:rPr lang="en-US" i="1" smtClean="0"/>
              <a:t>control issues</a:t>
            </a:r>
            <a:r>
              <a:rPr lang="en-US" smtClean="0"/>
              <a:t>. Using intermediaries usually means giving them some control over the marketing of the product, and some intermediaries take more control than others. Other things being equal, the company prefers to keep as much control as possible. </a:t>
            </a:r>
          </a:p>
          <a:p>
            <a:r>
              <a:rPr lang="en-US" smtClean="0"/>
              <a:t>Finally, the company must apply </a:t>
            </a:r>
            <a:r>
              <a:rPr lang="en-US" i="1" smtClean="0"/>
              <a:t>adaptive criteria</a:t>
            </a:r>
            <a:r>
              <a:rPr lang="en-US" smtClean="0"/>
              <a:t>. Channels often involve long-term commitments, yet the company wants to keep the channel flexible so that it can adapt to environmental changes. </a:t>
            </a:r>
          </a:p>
        </p:txBody>
      </p:sp>
      <p:sp>
        <p:nvSpPr>
          <p:cNvPr id="71683" name="Slide Number Placeholder 3"/>
          <p:cNvSpPr>
            <a:spLocks noGrp="1"/>
          </p:cNvSpPr>
          <p:nvPr>
            <p:ph type="sldNum" sz="quarter" idx="5"/>
          </p:nvPr>
        </p:nvSpPr>
        <p:spPr bwMode="auto">
          <a:noFill/>
          <a:ln>
            <a:miter lim="800000"/>
            <a:headEnd/>
            <a:tailEnd/>
          </a:ln>
        </p:spPr>
        <p:txBody>
          <a:bodyPr/>
          <a:lstStyle/>
          <a:p>
            <a:fld id="{0C3AEE4E-86D2-4D45-8FE9-A5E36765F10F}" type="slidenum">
              <a:rPr lang="en-US" smtClean="0">
                <a:latin typeface="Calibri" pitchFamily="34" charset="0"/>
                <a:ea typeface="ヒラギノ角ゴ Pro W3"/>
                <a:cs typeface="ヒラギノ角ゴ Pro W3"/>
              </a:rPr>
              <a:pPr/>
              <a:t>28</a:t>
            </a:fld>
            <a:endParaRPr lang="en-US" smtClean="0">
              <a:latin typeface="Calibri" pitchFamily="34" charset="0"/>
              <a:ea typeface="ヒラギノ角ゴ Pro W3"/>
              <a:cs typeface="ヒラギノ角ゴ Pro W3"/>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9" name="Slide Image Placeholder 1"/>
          <p:cNvSpPr>
            <a:spLocks noGrp="1" noRot="1" noChangeAspect="1" noTextEdit="1"/>
          </p:cNvSpPr>
          <p:nvPr>
            <p:ph type="sldImg"/>
          </p:nvPr>
        </p:nvSpPr>
        <p:spPr bwMode="auto">
          <a:noFill/>
          <a:ln>
            <a:solidFill>
              <a:srgbClr val="000000"/>
            </a:solidFill>
            <a:miter lim="800000"/>
            <a:headEnd/>
            <a:tailEnd/>
          </a:ln>
        </p:spPr>
      </p:sp>
      <p:sp>
        <p:nvSpPr>
          <p:cNvPr id="73730" name="Notes Placeholder 2"/>
          <p:cNvSpPr>
            <a:spLocks noGrp="1"/>
          </p:cNvSpPr>
          <p:nvPr>
            <p:ph type="body" idx="1"/>
          </p:nvPr>
        </p:nvSpPr>
        <p:spPr bwMode="auto">
          <a:noFill/>
        </p:spPr>
        <p:txBody>
          <a:bodyPr/>
          <a:lstStyle/>
          <a:p>
            <a:r>
              <a:rPr lang="en-US" b="1" dirty="0" smtClean="0"/>
              <a:t>Designing International Distribution Channels</a:t>
            </a:r>
          </a:p>
          <a:p>
            <a:r>
              <a:rPr lang="en-US" dirty="0" smtClean="0"/>
              <a:t>International marketers face many additional complexities in designing their channels. Each country has its own unique distribution system that has evolved over time and changes very slowly. These channel systems can vary widely from country to country. Thus, global marketers must usually adapt their channel strategies to the existing structures within each country.</a:t>
            </a:r>
          </a:p>
          <a:p>
            <a:r>
              <a:rPr lang="en-US" dirty="0" smtClean="0"/>
              <a:t>In some markets, the distribution system is complex and hard to penetrate, consisting of many layers and large numbers of intermediaries. For example, many Western companies find Japan’s distribution system difficult to navigate. It’s steeped in tradition and very complex, with many distributors touching the product before it arrives on the store shelf.</a:t>
            </a:r>
          </a:p>
          <a:p>
            <a:r>
              <a:rPr lang="en-US" dirty="0" smtClean="0"/>
              <a:t>At the other extreme, distribution systems in developing countries may be scattered, inefficient, or altogether lacking. For example, China and India are huge markets—each with a population well over one billion people. However, because of inadequate distribution systems, most companies can profitably access only a small portion of the population located in each country’s most affluent cities. Rural markets in both countries are highly decentralized, made of many distinct submarkets, each with its own subculture. China’s distribution system is so fragmented that logistics costs to wrap, bundle, load, unload, sort, reload, and transport goods amount to more than 17 percent of the nation’s GDP, far higher than in most other countries. (U.S. logistics costs account for just under 9 percent of the nation’s GDP.) After years of effort, even </a:t>
            </a:r>
            <a:r>
              <a:rPr lang="en-US" dirty="0" err="1" smtClean="0"/>
              <a:t>Walmart</a:t>
            </a:r>
            <a:r>
              <a:rPr lang="en-US" dirty="0" smtClean="0"/>
              <a:t> executives admit that they have been unable to assemble an efficient supply chain in China.</a:t>
            </a:r>
          </a:p>
          <a:p>
            <a:r>
              <a:rPr lang="en-US" dirty="0" smtClean="0"/>
              <a:t>Sometimes local conditions can greatly influence how a company distributes products in global markets. For example, in low-income neighborhoods in Brazil where consumers have limited access to supermarkets, Nestlé supplements its distribution with thousands of self-employed salespeople who sell Nestlé products door to door. And in crowded cities in Asia and Africa, fast-food restaurants such as McDonald’s and KFC offer delivery: </a:t>
            </a:r>
          </a:p>
          <a:p>
            <a:r>
              <a:rPr lang="en-US" dirty="0" smtClean="0"/>
              <a:t>&lt;ex12.09&gt;</a:t>
            </a:r>
          </a:p>
          <a:p>
            <a:r>
              <a:rPr lang="en-US" dirty="0" smtClean="0"/>
              <a:t>When Americans are too busy or lazy to cook, they often place an order with their favorite Chinese restaurant. So who do people in China call when they want food delivered? Increasingly, McDonald’s and KFC. In the United States, McDonald’s derives about two-thirds of its sales from drive -through customers. However, in parts of the world where cities are too crowded and real estate costs too high to justify building drive-</a:t>
            </a:r>
            <a:r>
              <a:rPr lang="en-US" dirty="0" err="1" smtClean="0"/>
              <a:t>throughs</a:t>
            </a:r>
            <a:r>
              <a:rPr lang="en-US" dirty="0" smtClean="0"/>
              <a:t>, delivery is becoming an important part of fast-food strategy. In cities like Beijing, Seoul, and Cairo, armies of motorbike delivery drivers outfitted in colorful uniforms and bearing food in specially designed boxes strapped to their backs make their way through bustling traffic to deliver Big Macs and buckets of chicken wings. At McDonald’s, “we’ve used the slogan, ‘If you can’t come to us, we’ll come to you,’” says the president of the chain’s Asia/Pacific, Middle East, and Africa division, which operates 8,800 McDonald’s restaurants in 15 countries. In Egypt, more than 30 percent of McDonald’s total sales come from delivery. And delivery accounts for nearly 12 percent of McDonald’s sales in Singapore. Similarly, for KFC, delivery accounts for a third of sales in Egypt and nearly half in Kuwait. </a:t>
            </a:r>
          </a:p>
        </p:txBody>
      </p:sp>
      <p:sp>
        <p:nvSpPr>
          <p:cNvPr id="73731" name="Slide Number Placeholder 3"/>
          <p:cNvSpPr>
            <a:spLocks noGrp="1"/>
          </p:cNvSpPr>
          <p:nvPr>
            <p:ph type="sldNum" sz="quarter" idx="5"/>
          </p:nvPr>
        </p:nvSpPr>
        <p:spPr bwMode="auto">
          <a:noFill/>
          <a:ln>
            <a:miter lim="800000"/>
            <a:headEnd/>
            <a:tailEnd/>
          </a:ln>
        </p:spPr>
        <p:txBody>
          <a:bodyPr/>
          <a:lstStyle/>
          <a:p>
            <a:fld id="{2AB5F31E-BF9D-4CE3-AAF0-2DDFF0FCF8CC}" type="slidenum">
              <a:rPr lang="en-US" smtClean="0">
                <a:latin typeface="Calibri" pitchFamily="34" charset="0"/>
                <a:ea typeface="ヒラギノ角ゴ Pro W3"/>
                <a:cs typeface="ヒラギノ角ゴ Pro W3"/>
              </a:rPr>
              <a:pPr/>
              <a:t>29</a:t>
            </a:fld>
            <a:endParaRPr lang="en-US" smtClean="0">
              <a:latin typeface="Calibri" pitchFamily="34" charset="0"/>
              <a:ea typeface="ヒラギノ角ゴ Pro W3"/>
              <a:cs typeface="ヒラギノ角ゴ Pro W3"/>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Slide Image Placeholder 1"/>
          <p:cNvSpPr>
            <a:spLocks noGrp="1" noRot="1" noChangeAspect="1" noTextEdit="1"/>
          </p:cNvSpPr>
          <p:nvPr>
            <p:ph type="sldImg"/>
          </p:nvPr>
        </p:nvSpPr>
        <p:spPr bwMode="auto">
          <a:noFill/>
          <a:ln>
            <a:solidFill>
              <a:srgbClr val="000000"/>
            </a:solidFill>
            <a:miter lim="800000"/>
            <a:headEnd/>
            <a:tailEnd/>
          </a:ln>
        </p:spPr>
      </p:sp>
      <p:sp>
        <p:nvSpPr>
          <p:cNvPr id="75778" name="Notes Placeholder 2"/>
          <p:cNvSpPr>
            <a:spLocks noGrp="1"/>
          </p:cNvSpPr>
          <p:nvPr>
            <p:ph type="body" idx="1"/>
          </p:nvPr>
        </p:nvSpPr>
        <p:spPr bwMode="auto">
          <a:noFill/>
        </p:spPr>
        <p:txBody>
          <a:bodyPr/>
          <a:lstStyle/>
          <a:p>
            <a:r>
              <a:rPr lang="en-US" b="1" dirty="0" smtClean="0"/>
              <a:t>Note to Instructor</a:t>
            </a:r>
          </a:p>
          <a:p>
            <a:endParaRPr lang="en-US" b="1" dirty="0" smtClean="0"/>
          </a:p>
          <a:p>
            <a:r>
              <a:rPr lang="en-US" b="1" dirty="0" smtClean="0"/>
              <a:t>Discussion Question</a:t>
            </a:r>
          </a:p>
          <a:p>
            <a:r>
              <a:rPr lang="en-US" i="1" dirty="0" smtClean="0"/>
              <a:t>If you were a manufacturer, how would you select channel members?</a:t>
            </a:r>
          </a:p>
          <a:p>
            <a:r>
              <a:rPr lang="en-US" dirty="0" smtClean="0"/>
              <a:t>Most likely they will look at years in business, profitability, and other products served. In managing channel members companies practice Partner relationship management (PRM) and supply chain management (SCM) to develop long term relationships.</a:t>
            </a:r>
          </a:p>
          <a:p>
            <a:endParaRPr lang="en-US" dirty="0" smtClean="0"/>
          </a:p>
          <a:p>
            <a:r>
              <a:rPr lang="en-US" b="1" dirty="0" smtClean="0"/>
              <a:t>Discussion Question</a:t>
            </a:r>
          </a:p>
          <a:p>
            <a:r>
              <a:rPr lang="en-US" i="1" dirty="0" smtClean="0"/>
              <a:t>How do you motivate and evaluate channel members?  </a:t>
            </a:r>
          </a:p>
          <a:p>
            <a:r>
              <a:rPr lang="en-US" dirty="0" smtClean="0"/>
              <a:t>Some students might have worked in stores where the salespeople were given rewards for excellent sales or service.</a:t>
            </a:r>
          </a:p>
          <a:p>
            <a:endParaRPr lang="en-US" dirty="0" smtClean="0"/>
          </a:p>
          <a:p>
            <a:r>
              <a:rPr lang="en-US" dirty="0" smtClean="0"/>
              <a:t>Once the company has reviewed its channel alternatives and determined the best channel design, it must implement and manage the chosen channel. </a:t>
            </a:r>
            <a:r>
              <a:rPr lang="en-US" b="1" dirty="0" smtClean="0"/>
              <a:t>Marketing channel management</a:t>
            </a:r>
            <a:r>
              <a:rPr lang="en-US" dirty="0" smtClean="0"/>
              <a:t> calls for selecting, managing, and motivating individual channel members and evaluating their performance over time.</a:t>
            </a:r>
          </a:p>
          <a:p>
            <a:endParaRPr lang="en-US" dirty="0" smtClean="0"/>
          </a:p>
          <a:p>
            <a:r>
              <a:rPr lang="en-US" b="1" dirty="0" smtClean="0"/>
              <a:t>Selecting Channel Members</a:t>
            </a:r>
          </a:p>
          <a:p>
            <a:r>
              <a:rPr lang="en-US" dirty="0" smtClean="0"/>
              <a:t>Producers vary in their ability to attract qualified marketing intermediaries. Some producers have no trouble signing up channel members. For example, when Toyota first introduced its Lexus line in the United States, it had no trouble attracting new dealers. In fact, it had to turn down many would-be resellers.</a:t>
            </a:r>
          </a:p>
          <a:p>
            <a:r>
              <a:rPr lang="en-US" dirty="0" smtClean="0"/>
              <a:t>At the other extreme are producers who have to work hard to line up enough qualified intermediaries. For example, when Timex first tried to sell its inexpensive watches through regular jewelry stores, most jewelry stores refused to carry them. The company then managed to get its watches into mass-merchandise outlets. This turned out to be a wise decision because of the rapid growth of mass merchandising.</a:t>
            </a:r>
          </a:p>
          <a:p>
            <a:r>
              <a:rPr lang="en-US" dirty="0" smtClean="0"/>
              <a:t>Even established brands may have difficulty gaining and keeping their desired distribution, especially when dealing with powerful resellers. For example, you won’t find P&amp;G’s Pampers diapers in a Costco store. After P&amp;G declined to manufacture Costco’s Kirkland store brand diapers a few years ago, Costco gave Pampers the boot and now only carries </a:t>
            </a:r>
            <a:r>
              <a:rPr lang="en-US" dirty="0" err="1" smtClean="0"/>
              <a:t>Huggies</a:t>
            </a:r>
            <a:r>
              <a:rPr lang="en-US" dirty="0" smtClean="0"/>
              <a:t> and its own Kirkland brand (manufactured by </a:t>
            </a:r>
            <a:r>
              <a:rPr lang="en-US" dirty="0" err="1" smtClean="0"/>
              <a:t>Huggies</a:t>
            </a:r>
            <a:r>
              <a:rPr lang="en-US" dirty="0" smtClean="0"/>
              <a:t> maker Kimberly-Clark). The removal by Costco, the number-two diaper retailer after </a:t>
            </a:r>
            <a:r>
              <a:rPr lang="en-US" dirty="0" err="1" smtClean="0"/>
              <a:t>Walmart</a:t>
            </a:r>
            <a:r>
              <a:rPr lang="en-US" dirty="0" smtClean="0"/>
              <a:t>, has cost P&amp;G an estimated $150 million to $200 million in annual sales.</a:t>
            </a:r>
          </a:p>
          <a:p>
            <a:r>
              <a:rPr lang="en-US" dirty="0" smtClean="0"/>
              <a:t>When selecting intermediaries, the company should determine what characteristics distinguish the better ones. It will want to evaluate each channel member’s years in business, other lines carried, location, growth and profit record, cooperativeness, and reputation. </a:t>
            </a:r>
          </a:p>
          <a:p>
            <a:r>
              <a:rPr lang="en-US" b="1" dirty="0" smtClean="0"/>
              <a:t>Managing and Motivating Channel Members</a:t>
            </a:r>
          </a:p>
          <a:p>
            <a:r>
              <a:rPr lang="en-US" dirty="0" smtClean="0"/>
              <a:t>Once selected, channel members must be continuously managed and motivated to do their best. The company must sell not only </a:t>
            </a:r>
            <a:r>
              <a:rPr lang="en-US" i="1" dirty="0" smtClean="0"/>
              <a:t>through</a:t>
            </a:r>
            <a:r>
              <a:rPr lang="en-US" dirty="0" smtClean="0"/>
              <a:t> the intermediaries but also </a:t>
            </a:r>
            <a:r>
              <a:rPr lang="en-US" i="1" dirty="0" smtClean="0"/>
              <a:t>to</a:t>
            </a:r>
            <a:r>
              <a:rPr lang="en-US" dirty="0" smtClean="0"/>
              <a:t> and </a:t>
            </a:r>
            <a:r>
              <a:rPr lang="en-US" i="1" dirty="0" smtClean="0"/>
              <a:t>with</a:t>
            </a:r>
            <a:r>
              <a:rPr lang="en-US" dirty="0" smtClean="0"/>
              <a:t> them. Most companies see their intermediaries as first-line customers and partners. They practice strong </a:t>
            </a:r>
            <a:r>
              <a:rPr lang="en-US" i="1" dirty="0" smtClean="0"/>
              <a:t>partner relationship management</a:t>
            </a:r>
            <a:r>
              <a:rPr lang="en-US" dirty="0" smtClean="0"/>
              <a:t> to forge long-term partnerships with channel members. This creates a value delivery system that meets the needs of both the company </a:t>
            </a:r>
            <a:r>
              <a:rPr lang="en-US" i="1" dirty="0" smtClean="0"/>
              <a:t>and</a:t>
            </a:r>
            <a:r>
              <a:rPr lang="en-US" dirty="0" smtClean="0"/>
              <a:t> its marketing partners.</a:t>
            </a:r>
          </a:p>
          <a:p>
            <a:r>
              <a:rPr lang="en-US" dirty="0" smtClean="0"/>
              <a:t>In managing its channels, a company must convince suppliers and distributors that they can succeed better by working together as a part of a cohesive value delivery system. Thus, P&amp;G works closely with Target to create superior value for final consumers. The two jointly plan merchandising goals and strategies, inventory levels, and advertising and promotion programs. Similarly, Toyota works to create supplier satisfaction, which in turn helps to create greater customer satisfaction. Whether its heavy-equipment manufacturer Caterpillar partnering with its network of large dealers or cosmetics maker </a:t>
            </a:r>
            <a:r>
              <a:rPr lang="en-US" dirty="0" err="1" smtClean="0"/>
              <a:t>L’Oréal</a:t>
            </a:r>
            <a:r>
              <a:rPr lang="en-US" dirty="0" smtClean="0"/>
              <a:t> building mutually beneficial relationships with its large network of suppliers, companies must work in close harmony with others in the channel to find better ways to bring value to customers (see Real Marketing 12.1).</a:t>
            </a:r>
          </a:p>
          <a:p>
            <a:r>
              <a:rPr lang="en-US" dirty="0" smtClean="0"/>
              <a:t>Many companies are now installing integrated high-tech partnership relationship management (PRM) systems to coordinate their whole-channel marketing efforts. Just as they use CRM software systems to help manage relationships with important customers, companies can now use PRM and supply chain management (SCM) software to help recruit, train, organize, manage, motivate, and evaluate relationships with channel partners.</a:t>
            </a:r>
          </a:p>
          <a:p>
            <a:r>
              <a:rPr lang="en-US" b="1" dirty="0" smtClean="0"/>
              <a:t>Evaluating Channel Members</a:t>
            </a:r>
          </a:p>
          <a:p>
            <a:r>
              <a:rPr lang="en-US" dirty="0" smtClean="0"/>
              <a:t>The company must regularly check channel member performance against standards such as sales quotas, average inventory levels, customer delivery time, treatment of damaged and lost goods, cooperation in company promotion and training programs, and services to the customer. The company should recognize and reward intermediaries who are performing well and adding good value for consumers. Those who are performing poorly should be assisted or, as a last resort, replaced.</a:t>
            </a:r>
          </a:p>
          <a:p>
            <a:r>
              <a:rPr lang="en-US" dirty="0" smtClean="0"/>
              <a:t>Finally, companies need to be sensitive to the needs of their channel partners. Those who treat their partners poorly risk not only losing their support but also causing some legal problems. The next section describes various rights and duties pertaining to companies and other channel members.</a:t>
            </a:r>
          </a:p>
          <a:p>
            <a:endParaRPr lang="en-US" dirty="0" smtClean="0"/>
          </a:p>
        </p:txBody>
      </p:sp>
      <p:sp>
        <p:nvSpPr>
          <p:cNvPr id="75779" name="Slide Number Placeholder 3"/>
          <p:cNvSpPr>
            <a:spLocks noGrp="1"/>
          </p:cNvSpPr>
          <p:nvPr>
            <p:ph type="sldNum" sz="quarter" idx="5"/>
          </p:nvPr>
        </p:nvSpPr>
        <p:spPr bwMode="auto">
          <a:noFill/>
          <a:ln>
            <a:miter lim="800000"/>
            <a:headEnd/>
            <a:tailEnd/>
          </a:ln>
        </p:spPr>
        <p:txBody>
          <a:bodyPr/>
          <a:lstStyle/>
          <a:p>
            <a:fld id="{46B6743E-F90B-4C61-893D-313DDF93DC66}" type="slidenum">
              <a:rPr lang="en-US" smtClean="0">
                <a:latin typeface="Calibri" pitchFamily="34" charset="0"/>
                <a:ea typeface="ヒラギノ角ゴ Pro W3"/>
                <a:cs typeface="ヒラギノ角ゴ Pro W3"/>
              </a:rPr>
              <a:pPr/>
              <a:t>30</a:t>
            </a:fld>
            <a:endParaRPr lang="en-US" smtClean="0">
              <a:latin typeface="Calibri" pitchFamily="34" charset="0"/>
              <a:ea typeface="ヒラギノ角ゴ Pro W3"/>
              <a:cs typeface="ヒラギノ角ゴ Pro W3"/>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5" name="Slide Image Placeholder 1"/>
          <p:cNvSpPr>
            <a:spLocks noGrp="1" noRot="1" noChangeAspect="1" noTextEdit="1"/>
          </p:cNvSpPr>
          <p:nvPr>
            <p:ph type="sldImg"/>
          </p:nvPr>
        </p:nvSpPr>
        <p:spPr bwMode="auto">
          <a:noFill/>
          <a:ln>
            <a:solidFill>
              <a:srgbClr val="000000"/>
            </a:solidFill>
            <a:miter lim="800000"/>
            <a:headEnd/>
            <a:tailEnd/>
          </a:ln>
        </p:spPr>
      </p:sp>
      <p:sp>
        <p:nvSpPr>
          <p:cNvPr id="77826" name="Notes Placeholder 2"/>
          <p:cNvSpPr>
            <a:spLocks noGrp="1"/>
          </p:cNvSpPr>
          <p:nvPr>
            <p:ph type="body" idx="1"/>
          </p:nvPr>
        </p:nvSpPr>
        <p:spPr bwMode="auto">
          <a:noFill/>
        </p:spPr>
        <p:txBody>
          <a:bodyPr/>
          <a:lstStyle/>
          <a:p>
            <a:r>
              <a:rPr lang="en-US" dirty="0" smtClean="0"/>
              <a:t>For the most part, companies are legally free to develop whatever channel arrangements suit them. In fact, the laws affecting channels seek to prevent the exclusionary tactics of some companies that might keep another company from using a desired channel. Most channel law deals with the mutual rights and duties of channel members once they have formed a relationship.</a:t>
            </a:r>
          </a:p>
          <a:p>
            <a:r>
              <a:rPr lang="en-US" dirty="0" smtClean="0"/>
              <a:t>Many producers and wholesalers like to develop exclusive channels for their products. When the seller allows only certain outlets to carry its products, this strategy is called </a:t>
            </a:r>
            <a:r>
              <a:rPr lang="en-US" i="1" dirty="0" smtClean="0"/>
              <a:t>exclusive distribution</a:t>
            </a:r>
            <a:r>
              <a:rPr lang="en-US" dirty="0" smtClean="0"/>
              <a:t>. When the seller requires that these dealers not handle competitors’ products, its strategy is called </a:t>
            </a:r>
            <a:r>
              <a:rPr lang="en-US" i="1" dirty="0" smtClean="0"/>
              <a:t>exclusive dealing</a:t>
            </a:r>
            <a:r>
              <a:rPr lang="en-US" dirty="0" smtClean="0"/>
              <a:t>. Both parties can benefit from exclusive arrangements: The seller obtains more loyal and dependable outlets, and the dealers obtain a steady source of supply and stronger seller support. But exclusive arrangements also exclude other producers from selling to these dealers. This situation brings exclusive dealing contracts under the scope of the Clayton Act of 1914. They are legal as long as they do not substantially lessen competition or tend to create a monopoly and as long as both parties enter into the agreement voluntarily.</a:t>
            </a:r>
          </a:p>
          <a:p>
            <a:r>
              <a:rPr lang="en-US" dirty="0" smtClean="0"/>
              <a:t>Exclusive dealing often includes </a:t>
            </a:r>
            <a:r>
              <a:rPr lang="en-US" i="1" dirty="0" smtClean="0"/>
              <a:t>exclusive territorial agreements</a:t>
            </a:r>
            <a:r>
              <a:rPr lang="en-US" dirty="0" smtClean="0"/>
              <a:t>. The producer may agree not to sell to other dealers in a given area, or the buyer may agree to sell only in its own territory. The first practice is normal under franchise systems as a way to increase dealer enthusiasm and commitment. It is also perfectly legal—a seller has no legal obligation to sell through more outlets than it wishes. The second practice, whereby the producer tries to keep a dealer from selling outside its territory, has become a major legal issue.</a:t>
            </a:r>
          </a:p>
          <a:p>
            <a:r>
              <a:rPr lang="en-US" dirty="0" smtClean="0"/>
              <a:t>Producers of a strong brand sometimes sell it to dealers only if the dealers will take some or all of the rest of its line. This is called </a:t>
            </a:r>
            <a:r>
              <a:rPr lang="en-US" i="1" dirty="0" smtClean="0"/>
              <a:t>full-line forcing</a:t>
            </a:r>
            <a:r>
              <a:rPr lang="en-US" dirty="0" smtClean="0"/>
              <a:t>. Such </a:t>
            </a:r>
            <a:r>
              <a:rPr lang="en-US" i="1" dirty="0" smtClean="0"/>
              <a:t>tying agreements</a:t>
            </a:r>
            <a:r>
              <a:rPr lang="en-US" dirty="0" smtClean="0"/>
              <a:t> are not necessarily illegal, but they violate the Clayton Act if they tend to lessen competition substantially. The practice may prevent consumers from freely choosing among competing suppliers of these other brands.</a:t>
            </a:r>
          </a:p>
          <a:p>
            <a:r>
              <a:rPr lang="en-US" dirty="0" smtClean="0"/>
              <a:t>Finally, producers are free to select their dealers, but their right to terminate dealers is somewhat restricted. In general, sellers can drop dealers “for cause.” However, they cannot drop dealers if, for example, the dealers refuse to cooperate in a doubtful legal arrangement, such as exclusive dealing or tying agreements.</a:t>
            </a:r>
          </a:p>
          <a:p>
            <a:endParaRPr lang="en-US" dirty="0" smtClean="0"/>
          </a:p>
        </p:txBody>
      </p:sp>
      <p:sp>
        <p:nvSpPr>
          <p:cNvPr id="77827" name="Slide Number Placeholder 3"/>
          <p:cNvSpPr>
            <a:spLocks noGrp="1"/>
          </p:cNvSpPr>
          <p:nvPr>
            <p:ph type="sldNum" sz="quarter" idx="5"/>
          </p:nvPr>
        </p:nvSpPr>
        <p:spPr bwMode="auto">
          <a:noFill/>
          <a:ln>
            <a:miter lim="800000"/>
            <a:headEnd/>
            <a:tailEnd/>
          </a:ln>
        </p:spPr>
        <p:txBody>
          <a:bodyPr/>
          <a:lstStyle/>
          <a:p>
            <a:fld id="{56B26ACE-2E4C-4D5D-9140-AFB470F5684D}" type="slidenum">
              <a:rPr lang="en-US" smtClean="0">
                <a:latin typeface="Calibri" pitchFamily="34" charset="0"/>
                <a:ea typeface="ヒラギノ角ゴ Pro W3"/>
                <a:cs typeface="ヒラギノ角ゴ Pro W3"/>
              </a:rPr>
              <a:pPr/>
              <a:t>31</a:t>
            </a:fld>
            <a:endParaRPr lang="en-US" smtClean="0">
              <a:latin typeface="Calibri" pitchFamily="34" charset="0"/>
              <a:ea typeface="ヒラギノ角ゴ Pro W3"/>
              <a:cs typeface="ヒラギノ角ゴ Pro W3"/>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3" name="Slide Image Placeholder 1"/>
          <p:cNvSpPr>
            <a:spLocks noGrp="1" noRot="1" noChangeAspect="1" noTextEdit="1"/>
          </p:cNvSpPr>
          <p:nvPr>
            <p:ph type="sldImg"/>
          </p:nvPr>
        </p:nvSpPr>
        <p:spPr bwMode="auto">
          <a:noFill/>
          <a:ln>
            <a:solidFill>
              <a:srgbClr val="000000"/>
            </a:solidFill>
            <a:miter lim="800000"/>
            <a:headEnd/>
            <a:tailEnd/>
          </a:ln>
        </p:spPr>
      </p:sp>
      <p:sp>
        <p:nvSpPr>
          <p:cNvPr id="79874" name="Notes Placeholder 2"/>
          <p:cNvSpPr>
            <a:spLocks noGrp="1"/>
          </p:cNvSpPr>
          <p:nvPr>
            <p:ph type="body" idx="1"/>
          </p:nvPr>
        </p:nvSpPr>
        <p:spPr bwMode="auto">
          <a:noFill/>
        </p:spPr>
        <p:txBody>
          <a:bodyPr/>
          <a:lstStyle/>
          <a:p>
            <a:r>
              <a:rPr lang="en-US" smtClean="0"/>
              <a:t>In today’s global marketplace, selling a product is sometimes easier than getting it to customers. Companies must decide on the best way to store, handle, and move their products and services so that they are available to customers in the right assortments, at the right time, and in the right place. Logistics effectiveness has a major impact on both customer satisfaction and company costs. Here we consider the nature and importance of logistics management in the supply chain, the goals of the logistics system, major logistics functions, and the need for integrated supply chain management.</a:t>
            </a:r>
          </a:p>
        </p:txBody>
      </p:sp>
      <p:sp>
        <p:nvSpPr>
          <p:cNvPr id="79875" name="Slide Number Placeholder 3"/>
          <p:cNvSpPr>
            <a:spLocks noGrp="1"/>
          </p:cNvSpPr>
          <p:nvPr>
            <p:ph type="sldNum" sz="quarter" idx="5"/>
          </p:nvPr>
        </p:nvSpPr>
        <p:spPr bwMode="auto">
          <a:noFill/>
          <a:ln>
            <a:miter lim="800000"/>
            <a:headEnd/>
            <a:tailEnd/>
          </a:ln>
        </p:spPr>
        <p:txBody>
          <a:bodyPr/>
          <a:lstStyle/>
          <a:p>
            <a:fld id="{D6DD66E8-0E37-4ED3-8B72-E4AB48A1BB9E}" type="slidenum">
              <a:rPr lang="en-US" smtClean="0">
                <a:latin typeface="Calibri" pitchFamily="34" charset="0"/>
                <a:ea typeface="ヒラギノ角ゴ Pro W3"/>
                <a:cs typeface="ヒラギノ角ゴ Pro W3"/>
              </a:rPr>
              <a:pPr/>
              <a:t>32</a:t>
            </a:fld>
            <a:endParaRPr lang="en-US" smtClean="0">
              <a:latin typeface="Calibri" pitchFamily="34" charset="0"/>
              <a:ea typeface="ヒラギノ角ゴ Pro W3"/>
              <a:cs typeface="ヒラギノ角ゴ Pro W3"/>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1" name="Slide Image Placeholder 1"/>
          <p:cNvSpPr>
            <a:spLocks noGrp="1" noRot="1" noChangeAspect="1" noTextEdit="1"/>
          </p:cNvSpPr>
          <p:nvPr>
            <p:ph type="sldImg"/>
          </p:nvPr>
        </p:nvSpPr>
        <p:spPr bwMode="auto">
          <a:noFill/>
          <a:ln>
            <a:solidFill>
              <a:srgbClr val="000000"/>
            </a:solidFill>
            <a:miter lim="800000"/>
            <a:headEnd/>
            <a:tailEnd/>
          </a:ln>
        </p:spPr>
      </p:sp>
      <p:sp>
        <p:nvSpPr>
          <p:cNvPr id="87043" name="Notes Placeholder 2"/>
          <p:cNvSpPr>
            <a:spLocks noGrp="1"/>
          </p:cNvSpPr>
          <p:nvPr>
            <p:ph type="body" idx="1"/>
          </p:nvPr>
        </p:nvSpPr>
        <p:spPr bwMode="auto"/>
        <p:txBody>
          <a:bodyPr/>
          <a:lstStyle/>
          <a:p>
            <a:pPr>
              <a:defRPr/>
            </a:pPr>
            <a:r>
              <a:rPr lang="en-US" b="1" dirty="0" smtClean="0"/>
              <a:t>Nature and Importance of Marketing Logistics</a:t>
            </a:r>
          </a:p>
          <a:p>
            <a:pPr marL="533400" indent="-533400">
              <a:defRPr/>
            </a:pPr>
            <a:endParaRPr lang="en-US" b="1" dirty="0" smtClean="0"/>
          </a:p>
          <a:p>
            <a:pPr marL="533400" indent="-533400">
              <a:buFontTx/>
              <a:buChar char="•"/>
              <a:defRPr/>
            </a:pPr>
            <a:endParaRPr lang="en-US" dirty="0" smtClean="0"/>
          </a:p>
          <a:p>
            <a:pPr>
              <a:defRPr/>
            </a:pPr>
            <a:r>
              <a:rPr lang="x-none" smtClean="0"/>
              <a:t>To some managers, marketing logistics means only trucks and warehouses. But modern logistics is much more than this. </a:t>
            </a:r>
            <a:r>
              <a:rPr lang="x-none" b="1" smtClean="0"/>
              <a:t>Marketing logistics</a:t>
            </a:r>
            <a:r>
              <a:rPr lang="x-none" smtClean="0"/>
              <a:t>—also called </a:t>
            </a:r>
            <a:r>
              <a:rPr lang="x-none" b="1" smtClean="0"/>
              <a:t>physical distribution</a:t>
            </a:r>
            <a:r>
              <a:rPr lang="x-none" smtClean="0"/>
              <a:t>—involves planning, implementing, and controlling the physical flow of goods, services, and related information from points of origin to points of consumption to meet customer requirements at a profit. In short, it involves getting the right product to the right customer in the right place at the right time.</a:t>
            </a:r>
            <a:endParaRPr lang="en-US" dirty="0" smtClean="0"/>
          </a:p>
          <a:p>
            <a:pPr marL="533400" indent="-533400">
              <a:defRPr/>
            </a:pPr>
            <a:r>
              <a:rPr lang="en-US" dirty="0" smtClean="0"/>
              <a:t>In the past, physical distribution planners typically started with products at the plant and then tried to find low-cost solutions to get them to customers. However, today’s </a:t>
            </a:r>
            <a:r>
              <a:rPr lang="en-US" i="1" dirty="0" smtClean="0"/>
              <a:t>customer-centered</a:t>
            </a:r>
            <a:r>
              <a:rPr lang="en-US" dirty="0" smtClean="0"/>
              <a:t> logistics starts with the marketplace and works backward to the factory or even to sources of supply. Marketing logistics involves not only </a:t>
            </a:r>
            <a:r>
              <a:rPr lang="en-US" i="1" dirty="0" smtClean="0"/>
              <a:t>outbound logistics</a:t>
            </a:r>
            <a:r>
              <a:rPr lang="en-US" dirty="0" smtClean="0"/>
              <a:t> (moving products from the factory to resellers and ultimately to customers) but also </a:t>
            </a:r>
            <a:r>
              <a:rPr lang="en-US" i="1" dirty="0" smtClean="0"/>
              <a:t>inbound logistics</a:t>
            </a:r>
            <a:r>
              <a:rPr lang="en-US" dirty="0" smtClean="0"/>
              <a:t> (moving products and materials from suppliers to the factory) and </a:t>
            </a:r>
            <a:r>
              <a:rPr lang="en-US" i="1" dirty="0" smtClean="0"/>
              <a:t>reverse logistics</a:t>
            </a:r>
            <a:r>
              <a:rPr lang="en-US" dirty="0" smtClean="0"/>
              <a:t> (reusing, recycling, refurbishing, or disposing of broken, unwanted, or excess products returned by consumers or resellers). </a:t>
            </a:r>
          </a:p>
          <a:p>
            <a:pPr marL="533400" indent="-533400">
              <a:buFontTx/>
              <a:buChar char="•"/>
              <a:defRPr/>
            </a:pPr>
            <a:endParaRPr lang="en-US" dirty="0" smtClean="0"/>
          </a:p>
          <a:p>
            <a:pPr marL="533400" indent="-533400">
              <a:defRPr/>
            </a:pPr>
            <a:endParaRPr lang="en-US" dirty="0" smtClean="0"/>
          </a:p>
          <a:p>
            <a:pPr marL="533400" indent="-533400">
              <a:defRPr/>
            </a:pPr>
            <a:endParaRPr lang="en-US" dirty="0" smtClean="0"/>
          </a:p>
        </p:txBody>
      </p:sp>
      <p:sp>
        <p:nvSpPr>
          <p:cNvPr id="81923" name="Slide Number Placeholder 3"/>
          <p:cNvSpPr>
            <a:spLocks noGrp="1"/>
          </p:cNvSpPr>
          <p:nvPr>
            <p:ph type="sldNum" sz="quarter" idx="5"/>
          </p:nvPr>
        </p:nvSpPr>
        <p:spPr bwMode="auto">
          <a:noFill/>
          <a:ln>
            <a:miter lim="800000"/>
            <a:headEnd/>
            <a:tailEnd/>
          </a:ln>
        </p:spPr>
        <p:txBody>
          <a:bodyPr/>
          <a:lstStyle/>
          <a:p>
            <a:fld id="{2F0A64EA-6FC1-435B-9E46-11FA431961B3}" type="slidenum">
              <a:rPr lang="en-US" smtClean="0">
                <a:latin typeface="Calibri" pitchFamily="34" charset="0"/>
                <a:ea typeface="ヒラギノ角ゴ Pro W3"/>
                <a:cs typeface="ヒラギノ角ゴ Pro W3"/>
              </a:rPr>
              <a:pPr/>
              <a:t>33</a:t>
            </a:fld>
            <a:endParaRPr lang="en-US" smtClean="0">
              <a:latin typeface="Calibri" pitchFamily="34" charset="0"/>
              <a:ea typeface="ヒラギノ角ゴ Pro W3"/>
              <a:cs typeface="ヒラギノ角ゴ Pro W3"/>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69" name="Slide Image Placeholder 1"/>
          <p:cNvSpPr>
            <a:spLocks noGrp="1" noRot="1" noChangeAspect="1" noTextEdit="1"/>
          </p:cNvSpPr>
          <p:nvPr>
            <p:ph type="sldImg"/>
          </p:nvPr>
        </p:nvSpPr>
        <p:spPr bwMode="auto">
          <a:noFill/>
          <a:ln>
            <a:solidFill>
              <a:srgbClr val="000000"/>
            </a:solidFill>
            <a:miter lim="800000"/>
            <a:headEnd/>
            <a:tailEnd/>
          </a:ln>
        </p:spPr>
      </p:sp>
      <p:sp>
        <p:nvSpPr>
          <p:cNvPr id="83970" name="Notes Placeholder 2"/>
          <p:cNvSpPr>
            <a:spLocks noGrp="1"/>
          </p:cNvSpPr>
          <p:nvPr>
            <p:ph type="body" idx="1"/>
          </p:nvPr>
        </p:nvSpPr>
        <p:spPr bwMode="auto">
          <a:noFill/>
        </p:spPr>
        <p:txBody>
          <a:bodyPr/>
          <a:lstStyle/>
          <a:p>
            <a:r>
              <a:rPr lang="en-US" smtClean="0"/>
              <a:t>That is, it involves entire</a:t>
            </a:r>
            <a:r>
              <a:rPr lang="en-US" b="1" smtClean="0"/>
              <a:t> supply chain management</a:t>
            </a:r>
            <a:r>
              <a:rPr lang="en-US" smtClean="0"/>
              <a:t>—managing upstream and downstream value-added flows of materials, final goods, and related information among suppliers, the company, resellers, and final consumers, as shown in Figure 12.5.</a:t>
            </a:r>
          </a:p>
        </p:txBody>
      </p:sp>
      <p:sp>
        <p:nvSpPr>
          <p:cNvPr id="83971" name="Slide Number Placeholder 3"/>
          <p:cNvSpPr>
            <a:spLocks noGrp="1"/>
          </p:cNvSpPr>
          <p:nvPr>
            <p:ph type="sldNum" sz="quarter" idx="5"/>
          </p:nvPr>
        </p:nvSpPr>
        <p:spPr bwMode="auto">
          <a:noFill/>
          <a:ln>
            <a:miter lim="800000"/>
            <a:headEnd/>
            <a:tailEnd/>
          </a:ln>
        </p:spPr>
        <p:txBody>
          <a:bodyPr/>
          <a:lstStyle/>
          <a:p>
            <a:fld id="{47A41C8F-3657-48BE-B483-5DC22892BC10}" type="slidenum">
              <a:rPr lang="en-US" smtClean="0">
                <a:latin typeface="Calibri" pitchFamily="34" charset="0"/>
                <a:ea typeface="ヒラギノ角ゴ Pro W3"/>
                <a:cs typeface="ヒラギノ角ゴ Pro W3"/>
              </a:rPr>
              <a:pPr/>
              <a:t>34</a:t>
            </a:fld>
            <a:endParaRPr lang="en-US" smtClean="0">
              <a:latin typeface="Calibri" pitchFamily="34" charset="0"/>
              <a:ea typeface="ヒラギノ角ゴ Pro W3"/>
              <a:cs typeface="ヒラギノ角ゴ Pro W3"/>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7" name="Slide Image Placeholder 1"/>
          <p:cNvSpPr>
            <a:spLocks noGrp="1" noRot="1" noChangeAspect="1" noTextEdit="1"/>
          </p:cNvSpPr>
          <p:nvPr>
            <p:ph type="sldImg"/>
          </p:nvPr>
        </p:nvSpPr>
        <p:spPr bwMode="auto">
          <a:noFill/>
          <a:ln>
            <a:solidFill>
              <a:srgbClr val="000000"/>
            </a:solidFill>
            <a:miter lim="800000"/>
            <a:headEnd/>
            <a:tailEnd/>
          </a:ln>
        </p:spPr>
      </p:sp>
      <p:sp>
        <p:nvSpPr>
          <p:cNvPr id="89091" name="Notes Placeholder 2"/>
          <p:cNvSpPr>
            <a:spLocks noGrp="1"/>
          </p:cNvSpPr>
          <p:nvPr>
            <p:ph type="body" idx="1"/>
          </p:nvPr>
        </p:nvSpPr>
        <p:spPr bwMode="auto"/>
        <p:txBody>
          <a:bodyPr/>
          <a:lstStyle/>
          <a:p>
            <a:pPr marL="533400" indent="-533400">
              <a:defRPr/>
            </a:pPr>
            <a:r>
              <a:rPr lang="en-US" b="1" dirty="0" smtClean="0"/>
              <a:t>Discussion Question</a:t>
            </a:r>
          </a:p>
          <a:p>
            <a:pPr marL="533400" indent="-533400">
              <a:defRPr/>
            </a:pPr>
            <a:r>
              <a:rPr lang="en-US" i="1" dirty="0" smtClean="0"/>
              <a:t>What is the importance of logistics? </a:t>
            </a:r>
          </a:p>
          <a:p>
            <a:pPr marL="533400" indent="-533400">
              <a:defRPr/>
            </a:pPr>
            <a:r>
              <a:rPr lang="en-US" dirty="0" smtClean="0"/>
              <a:t>Their responses should include:</a:t>
            </a:r>
          </a:p>
          <a:p>
            <a:pPr marL="533400" indent="-533400">
              <a:buFontTx/>
              <a:buChar char="•"/>
              <a:defRPr/>
            </a:pPr>
            <a:r>
              <a:rPr lang="en-US" dirty="0" smtClean="0"/>
              <a:t>Competitive advantage by giving customers better service at lower prices.</a:t>
            </a:r>
          </a:p>
          <a:p>
            <a:pPr marL="533400" indent="-533400">
              <a:buFontTx/>
              <a:buChar char="•"/>
              <a:defRPr/>
            </a:pPr>
            <a:r>
              <a:rPr lang="en-US" dirty="0" smtClean="0"/>
              <a:t>Cost savings to the company and its customers.</a:t>
            </a:r>
          </a:p>
          <a:p>
            <a:pPr marL="533400" indent="-533400">
              <a:buFontTx/>
              <a:buChar char="•"/>
              <a:defRPr/>
            </a:pPr>
            <a:r>
              <a:rPr lang="en-US" dirty="0" smtClean="0"/>
              <a:t>Product variety requires improved logistics.</a:t>
            </a:r>
          </a:p>
          <a:p>
            <a:pPr marL="533400" indent="-533400">
              <a:buFontTx/>
              <a:buChar char="•"/>
              <a:defRPr/>
            </a:pPr>
            <a:r>
              <a:rPr lang="en-US" dirty="0" smtClean="0"/>
              <a:t>Information technology has created opportunities for distribution efficiency.</a:t>
            </a:r>
          </a:p>
          <a:p>
            <a:pPr>
              <a:defRPr/>
            </a:pPr>
            <a:endParaRPr lang="en-US" dirty="0" smtClean="0"/>
          </a:p>
          <a:p>
            <a:pPr>
              <a:defRPr/>
            </a:pPr>
            <a:r>
              <a:rPr lang="x-none" smtClean="0"/>
              <a:t>The logistics manager’s task is to coordinate the activities of suppliers, purchasing agents, marketers, channel members, and customers. These activities include forecasting, information systems, purchasing, production planning, order processing, inventory, warehousing, and transportation planning.</a:t>
            </a:r>
            <a:endParaRPr lang="en-US" dirty="0" smtClean="0"/>
          </a:p>
          <a:p>
            <a:pPr>
              <a:defRPr/>
            </a:pPr>
            <a:r>
              <a:rPr lang="x-none" smtClean="0"/>
              <a:t>Companies today are placing greater emphasis on logistics for several reasons. First, companies can gain a powerful competitive advantage by using improved logistics to give customers better service or lower prices. Second, improved logistics can yield tremendous cost savings to both a company and its customers. As much as 20 percent of an average product’s price is accounted for by shipping and transport alone. This far exceeds the cost of advertising and many other marketing costs. American companies </a:t>
            </a:r>
            <a:r>
              <a:rPr lang="en-US" dirty="0" smtClean="0"/>
              <a:t>spend</a:t>
            </a:r>
            <a:r>
              <a:rPr lang="x-none" smtClean="0"/>
              <a:t> $1.1 trillion </a:t>
            </a:r>
            <a:r>
              <a:rPr lang="en-US" dirty="0" smtClean="0"/>
              <a:t>each</a:t>
            </a:r>
            <a:r>
              <a:rPr lang="x-none" smtClean="0"/>
              <a:t> year—about 7.7 percent of GDP—to wrap, bundle, load, unload, sort, reload, and transport goods. That’s more than the national GDPs of all but 13 countries worldwide.</a:t>
            </a:r>
            <a:endParaRPr lang="en-US" dirty="0" smtClean="0"/>
          </a:p>
          <a:p>
            <a:pPr>
              <a:defRPr/>
            </a:pPr>
            <a:r>
              <a:rPr lang="x-none" smtClean="0"/>
              <a:t>Shaving off even a small fraction of logistics costs can mean substantial savings. For example, Walmart recently undertook a program of logistics improvements through more efficient sourcing, better inventory management, and greater supply chain productivity that will reduce supply chain costs by 5 to15 percent over the next five years—that’s a whopping $4 billion to $12 billion.</a:t>
            </a:r>
            <a:endParaRPr lang="en-US" dirty="0" smtClean="0"/>
          </a:p>
          <a:p>
            <a:pPr>
              <a:defRPr/>
            </a:pPr>
            <a:r>
              <a:rPr lang="x-none" smtClean="0"/>
              <a:t>Third, the explosion in product variety has created a need for improved logistics management. For example, in 1916 the typical Piggly Wiggly grocery store carried only 605 items. Today, a Piggly Wiggly carries a bewildering stock of between 20,000 and 35,000 items, depending on store size. A Walmart Supercenter store carries more than 100,000 products, 30,000 of which are grocery products. Ordering, shipping, stocking, and controlling such a variety of products presents a sizable logistics challenge.</a:t>
            </a:r>
            <a:endParaRPr lang="en-US" dirty="0" smtClean="0"/>
          </a:p>
          <a:p>
            <a:pPr>
              <a:defRPr/>
            </a:pPr>
            <a:r>
              <a:rPr lang="x-none" smtClean="0"/>
              <a:t>Improvements in information technology have also created opportunities for major gains in distribution efficiency. Today’s companies are using sophisticated supply chain management software, Internet-based logistics systems, point-of-sale scanners, RFID tags, satellite tracking, and electronic transfer of order and payment data. Such technology lets them quickly and efficiently manage the flow of goods, information, and finances through the supply chain.</a:t>
            </a:r>
            <a:endParaRPr lang="en-US" dirty="0" smtClean="0"/>
          </a:p>
          <a:p>
            <a:pPr>
              <a:defRPr/>
            </a:pPr>
            <a:r>
              <a:rPr lang="x-none" smtClean="0"/>
              <a:t>Finally, more than almost any other marketing function, logistics affects the environment and a firm’s environmental sustainability efforts. Transportation, warehousing, packaging, and other logistics functions are typically the biggest supply chain contributors to the company’s environmental footprint. At the same time, they also provide one of the most fertile areas for cost savings. </a:t>
            </a:r>
            <a:r>
              <a:rPr lang="en-US" dirty="0" smtClean="0"/>
              <a:t>In other words,</a:t>
            </a:r>
            <a:r>
              <a:rPr lang="x-none" smtClean="0"/>
              <a:t> developing a </a:t>
            </a:r>
            <a:r>
              <a:rPr lang="x-none" i="1" smtClean="0"/>
              <a:t>green supply chain</a:t>
            </a:r>
            <a:r>
              <a:rPr lang="x-none" smtClean="0"/>
              <a:t> is not only environmentally responsible but can also be profitable. Here’s a simple example:</a:t>
            </a:r>
            <a:endParaRPr lang="en-US" dirty="0" smtClean="0"/>
          </a:p>
          <a:p>
            <a:pPr>
              <a:defRPr/>
            </a:pPr>
            <a:r>
              <a:rPr lang="en-US" dirty="0" smtClean="0"/>
              <a:t>Consumer package goods maker SC Johnson made a seemingly simple but smart—and profitable—change in the way it packs its trucks. Under the old system, a load of its Ziploc products filled a truck trailer before reaching the maximum weight limit. In contrast, a load of Windex glass cleaner hit the maximum weight before the trailer was full. By strategically mixing the two products, SC Johnson found it could send the same amount of products with 2,098 fewer shipments, while burning 168,000 fewer gallons of diesel fuel and eliminating 1,882 tons of greenhouse gasses. Says the company’s director of environmental issues, “Loading a truck may seem simple, but making sure that a truck is truly full is a science. Consistently hitting a trailer’s maximum weight provided a huge opportunity to reduce our energy consumption, cut our greenhouse gas emissions, and save money [in the bargain.]” “Sustainability shouldn’t be about Washington jamming green stuff down your throat,” concludes one supply chain expert. “This is a lot about money, about reducing costs.” </a:t>
            </a:r>
          </a:p>
          <a:p>
            <a:pPr>
              <a:defRPr/>
            </a:pPr>
            <a:r>
              <a:rPr lang="en-US" dirty="0" smtClean="0"/>
              <a:t>See supply chain facts from “Fast Facts on the Global Supply Chain,” </a:t>
            </a:r>
            <a:r>
              <a:rPr lang="en-US" i="1" dirty="0" smtClean="0"/>
              <a:t>CSCMP,</a:t>
            </a:r>
            <a:r>
              <a:rPr lang="en-US" dirty="0" smtClean="0"/>
              <a:t> http://cscmp.org/press/fastfacts.asp, accessed September 2012.</a:t>
            </a:r>
          </a:p>
          <a:p>
            <a:pPr>
              <a:defRPr/>
            </a:pPr>
            <a:r>
              <a:rPr lang="en-US" dirty="0" smtClean="0"/>
              <a:t>William B. Cassidy, “Walmart Squeezes Costs from Supply Chain,”</a:t>
            </a:r>
            <a:r>
              <a:rPr lang="en-US" i="1" dirty="0" smtClean="0"/>
              <a:t> Journal of Commerce</a:t>
            </a:r>
            <a:r>
              <a:rPr lang="en-US" dirty="0" smtClean="0"/>
              <a:t>, January 5, 2010; and “Walmart Vows to ‘Drive Unnecessary Costs Out of Supply Chain’,” </a:t>
            </a:r>
            <a:r>
              <a:rPr lang="en-US" i="1" dirty="0" smtClean="0"/>
              <a:t>Procurement Leaders,</a:t>
            </a:r>
            <a:r>
              <a:rPr lang="en-US" dirty="0" smtClean="0"/>
              <a:t> January 24, 2011, www.procurementleaders.com/news/latestnews/0401-walmart-drives-supply-chain/.</a:t>
            </a:r>
          </a:p>
          <a:p>
            <a:pPr>
              <a:defRPr/>
            </a:pPr>
            <a:r>
              <a:rPr lang="en-US" dirty="0" smtClean="0"/>
              <a:t>Andy Brack, “Piggly Wiggly Center Offers Info-Packed Field Trip</a:t>
            </a:r>
            <a:r>
              <a:rPr lang="en-US" i="1" dirty="0" smtClean="0"/>
              <a:t>,”</a:t>
            </a:r>
            <a:r>
              <a:rPr lang="en-US" dirty="0" smtClean="0"/>
              <a:t> </a:t>
            </a:r>
            <a:r>
              <a:rPr lang="en-US" i="1" dirty="0" smtClean="0"/>
              <a:t>Charleston Currents</a:t>
            </a:r>
            <a:r>
              <a:rPr lang="en-US" dirty="0" smtClean="0"/>
              <a:t>,</a:t>
            </a:r>
            <a:r>
              <a:rPr lang="en-US" i="1" dirty="0" smtClean="0"/>
              <a:t> </a:t>
            </a:r>
            <a:r>
              <a:rPr lang="en-US" dirty="0" smtClean="0"/>
              <a:t>January 4, 2010, www.charlestoncurrents.com/issue/10_issues/10.0104.html; and information from http://en.wikipedia.org/wiki/Piggly_wiggly and http://walmartstores.com, accessed September 2012.</a:t>
            </a:r>
          </a:p>
          <a:p>
            <a:pPr>
              <a:defRPr/>
            </a:pPr>
            <a:r>
              <a:rPr lang="en-US" dirty="0" smtClean="0"/>
              <a:t>Bill Mongrelluzzo, “Supply Chain Expert Sees Profits in Sustainability,” </a:t>
            </a:r>
            <a:r>
              <a:rPr lang="en-US" i="1" dirty="0" smtClean="0"/>
              <a:t>Journal of Commerce</a:t>
            </a:r>
            <a:r>
              <a:rPr lang="en-US" dirty="0" smtClean="0"/>
              <a:t>, March 11, 2010, www.joc.com/logistics-economy/sustainability-can-lead-profits-says-expert. SC Johnson example from “SC Johnson Reduces Greenhouse Gasses by the Truckload,” </a:t>
            </a:r>
            <a:r>
              <a:rPr lang="en-US" i="1" dirty="0" smtClean="0"/>
              <a:t>CRS Press Release,</a:t>
            </a:r>
            <a:r>
              <a:rPr lang="en-US" dirty="0" smtClean="0"/>
              <a:t> www.csrwire.com/press_releases/22882-SC-Johnson-Reduces-Greenhouse-Gases-by-the-Truckload. Also see Leon Kaye, “Environmental Leaders,” </a:t>
            </a:r>
            <a:r>
              <a:rPr lang="en-US" i="1" dirty="0" smtClean="0"/>
              <a:t>Sustainable Industries, </a:t>
            </a:r>
            <a:r>
              <a:rPr lang="en-US" dirty="0" smtClean="0"/>
              <a:t>April 4, 2012, http://sustainableindustries.com/articles/2012/04/johnson-controls?page=2.</a:t>
            </a:r>
          </a:p>
          <a:p>
            <a:pPr>
              <a:defRPr/>
            </a:pPr>
            <a:endParaRPr lang="en-US" dirty="0" smtClean="0"/>
          </a:p>
          <a:p>
            <a:pPr>
              <a:defRPr/>
            </a:pPr>
            <a:r>
              <a:rPr lang="x-none" smtClean="0"/>
              <a:t>The goal of marketing logistics should be to provide a </a:t>
            </a:r>
            <a:r>
              <a:rPr lang="x-none" i="1" smtClean="0"/>
              <a:t>targeted</a:t>
            </a:r>
            <a:r>
              <a:rPr lang="x-none" smtClean="0"/>
              <a:t> level of customer service at the least cost. A company must first research the importance of various distribution services to customers and then set desired service levels for each segment. The objective is to maximize </a:t>
            </a:r>
            <a:r>
              <a:rPr lang="x-none" i="1" smtClean="0"/>
              <a:t>profits</a:t>
            </a:r>
            <a:r>
              <a:rPr lang="x-none" smtClean="0"/>
              <a:t>, not sales. Therefore, the company must weigh the benefits of providing higher levels of service against the costs. Some companies offer less service than their competitors and charge a lower price. Other companies offer more service and charge higher prices to cover higher costs.</a:t>
            </a:r>
            <a:endParaRPr lang="en-US" dirty="0" smtClean="0"/>
          </a:p>
          <a:p>
            <a:pPr>
              <a:defRPr/>
            </a:pPr>
            <a:endParaRPr lang="en-US" dirty="0" smtClean="0"/>
          </a:p>
          <a:p>
            <a:pPr>
              <a:defRPr/>
            </a:pPr>
            <a:endParaRPr lang="en-US" dirty="0" smtClean="0"/>
          </a:p>
        </p:txBody>
      </p:sp>
      <p:sp>
        <p:nvSpPr>
          <p:cNvPr id="86019" name="Slide Number Placeholder 3"/>
          <p:cNvSpPr>
            <a:spLocks noGrp="1"/>
          </p:cNvSpPr>
          <p:nvPr>
            <p:ph type="sldNum" sz="quarter" idx="5"/>
          </p:nvPr>
        </p:nvSpPr>
        <p:spPr bwMode="auto">
          <a:noFill/>
          <a:ln>
            <a:miter lim="800000"/>
            <a:headEnd/>
            <a:tailEnd/>
          </a:ln>
        </p:spPr>
        <p:txBody>
          <a:bodyPr/>
          <a:lstStyle/>
          <a:p>
            <a:fld id="{A1990328-27FB-485C-83F7-3B4C2EFBAD7F}" type="slidenum">
              <a:rPr lang="en-US" smtClean="0">
                <a:latin typeface="Calibri" pitchFamily="34" charset="0"/>
                <a:ea typeface="ヒラギノ角ゴ Pro W3"/>
                <a:cs typeface="ヒラギノ角ゴ Pro W3"/>
              </a:rPr>
              <a:pPr/>
              <a:t>35</a:t>
            </a:fld>
            <a:endParaRPr lang="en-US" smtClean="0">
              <a:latin typeface="Calibri" pitchFamily="34" charset="0"/>
              <a:ea typeface="ヒラギノ角ゴ Pro W3"/>
              <a:cs typeface="ヒラギノ角ゴ Pro W3"/>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5" name="Slide Image Placeholder 1"/>
          <p:cNvSpPr>
            <a:spLocks noGrp="1" noRot="1" noChangeAspect="1" noTextEdit="1"/>
          </p:cNvSpPr>
          <p:nvPr>
            <p:ph type="sldImg"/>
          </p:nvPr>
        </p:nvSpPr>
        <p:spPr bwMode="auto">
          <a:noFill/>
          <a:ln>
            <a:solidFill>
              <a:srgbClr val="000000"/>
            </a:solidFill>
            <a:miter lim="800000"/>
            <a:headEnd/>
            <a:tailEnd/>
          </a:ln>
        </p:spPr>
      </p:sp>
      <p:sp>
        <p:nvSpPr>
          <p:cNvPr id="88066" name="Notes Placeholder 2"/>
          <p:cNvSpPr>
            <a:spLocks noGrp="1"/>
          </p:cNvSpPr>
          <p:nvPr>
            <p:ph type="body" idx="1"/>
          </p:nvPr>
        </p:nvSpPr>
        <p:spPr bwMode="auto">
          <a:noFill/>
        </p:spPr>
        <p:txBody>
          <a:bodyPr/>
          <a:lstStyle/>
          <a:p>
            <a:r>
              <a:rPr lang="en-US" b="1" i="1" smtClean="0"/>
              <a:t>Warehousing</a:t>
            </a:r>
          </a:p>
          <a:p>
            <a:r>
              <a:rPr lang="en-US" smtClean="0"/>
              <a:t>Production and consumption cycles rarely match, so most companies must store their goods while they wait to be sold. For example, Snapper, Toro, and other lawn mower manufacturers run their factories all year long and store up products for the heavy spring and summer buying seasons. The storage function overcomes differences in needed quantities and timing, ensuring that products are available when customers are ready to buy them.</a:t>
            </a:r>
          </a:p>
          <a:p>
            <a:r>
              <a:rPr lang="en-US" smtClean="0"/>
              <a:t>A company must decide on </a:t>
            </a:r>
            <a:r>
              <a:rPr lang="en-US" i="1" smtClean="0"/>
              <a:t>how many</a:t>
            </a:r>
            <a:r>
              <a:rPr lang="en-US" smtClean="0"/>
              <a:t> and </a:t>
            </a:r>
            <a:r>
              <a:rPr lang="en-US" i="1" smtClean="0"/>
              <a:t>what types</a:t>
            </a:r>
            <a:r>
              <a:rPr lang="en-US" smtClean="0"/>
              <a:t> of warehouses it needs and </a:t>
            </a:r>
            <a:r>
              <a:rPr lang="en-US" i="1" smtClean="0"/>
              <a:t>where</a:t>
            </a:r>
            <a:r>
              <a:rPr lang="en-US" smtClean="0"/>
              <a:t> they will be located. The company might use either </a:t>
            </a:r>
            <a:r>
              <a:rPr lang="en-US" i="1" smtClean="0"/>
              <a:t>storage warehouses</a:t>
            </a:r>
            <a:r>
              <a:rPr lang="en-US" smtClean="0"/>
              <a:t> or </a:t>
            </a:r>
            <a:r>
              <a:rPr lang="en-US" i="1" smtClean="0"/>
              <a:t>distribution centers</a:t>
            </a:r>
            <a:r>
              <a:rPr lang="en-US" smtClean="0"/>
              <a:t>. Storage warehouses store goods for moderate to long periods. In contrast, </a:t>
            </a:r>
            <a:r>
              <a:rPr lang="en-US" b="1" smtClean="0"/>
              <a:t>distribution centers</a:t>
            </a:r>
            <a:r>
              <a:rPr lang="en-US" smtClean="0"/>
              <a:t> are designed to move goods rather than just store them. They are large and highly automated warehouses designed to receive goods from various plants and suppliers, take orders, fill them efficiently, and deliver goods to customers as quickly as possible.</a:t>
            </a:r>
          </a:p>
          <a:p>
            <a:r>
              <a:rPr lang="en-US" smtClean="0"/>
              <a:t>For example, Home Depot operates 19 giant Rapid Deployment Centers (RDCs)—huge, highly mechanized distribution centers that supply almost all of the daily needs of Home Depot's 2,250 stores around the country The RDC in Westfield, Massachusetts, covers 657,000 square feet under a single roof (13 football fields) and serves some 115 Home Depot stores throughout New England. Nothing is stored at the RDCs. Instead, they are “pass-through” centers at which product shipments are received from suppliers, processed, and efficiently redistributed to individual Home Depot stores. The RDCs provide a maximum 72-hour turnaround from the time products reach the center until their delivery to stores, where 80 percent go directly to the sales floor. With such rapid and accurate delivery, individual Home Depot stores can improve merchandise availability to customers while at the same time carrying less in-store stock and reducing inventory costs.</a:t>
            </a:r>
          </a:p>
          <a:p>
            <a:r>
              <a:rPr lang="en-US" smtClean="0"/>
              <a:t>Like almost everything else these days, warehousing has seen dramatic changes in technology in recent years. Outdated materials-handling methods are steadily being replaced by newer, computer-controlled systems requiring few employees. Computers and scanners read orders and direct lift trucks, electric hoists, or robots to gather goods, move them to loading docks, and issue invoices. For example, office supplies retailer Staples now employs “a team of super-retrievers—in day-glo orange—that keep its warehouse humming”:</a:t>
            </a:r>
          </a:p>
          <a:p>
            <a:r>
              <a:rPr lang="en-US" smtClean="0"/>
              <a:t>Imagine a team of employees that works 16 hours a day, seven days a week. They never call in sick or show up late. They demand no benefits, require no health insurance, and receive no paychecks. And they never complain. Sounds like a bunch of robots, huh? They are, in fact, robots—and they’re dramatically changing the way Staples delivers notepads, pens, and paper clips to its customers. Every day, at Staples’ huge Chambersburg, Pennsylvania, distribution center, 150 robots resemble a well-trained breed of working dogs, say, golden retrievers. When orders come in, the robots retrieve racks with the appropriate items and carry them to picking stations, then wait patiently as humans pull the correct products and place them in boxes. When orders are filled, the robots neatly park the racks back among the rest. The robots pretty much take care of themselves. When they run low on power, they head to battery-charging terminals, or, as warehouse personnel say, “They get themselves a drink of water.” The robots now run 50 percent of the Chambersburg facility, where average daily output is up 60 percent since they arrived on the scene.</a:t>
            </a:r>
          </a:p>
          <a:p>
            <a:endParaRPr lang="en-US" smtClean="0"/>
          </a:p>
        </p:txBody>
      </p:sp>
      <p:sp>
        <p:nvSpPr>
          <p:cNvPr id="88067" name="Slide Number Placeholder 3"/>
          <p:cNvSpPr>
            <a:spLocks noGrp="1"/>
          </p:cNvSpPr>
          <p:nvPr>
            <p:ph type="sldNum" sz="quarter" idx="5"/>
          </p:nvPr>
        </p:nvSpPr>
        <p:spPr bwMode="auto">
          <a:noFill/>
          <a:ln>
            <a:miter lim="800000"/>
            <a:headEnd/>
            <a:tailEnd/>
          </a:ln>
        </p:spPr>
        <p:txBody>
          <a:bodyPr/>
          <a:lstStyle/>
          <a:p>
            <a:fld id="{AB90D05E-3B83-42D9-9424-D1ADD92BC32A}" type="slidenum">
              <a:rPr lang="en-US" smtClean="0">
                <a:latin typeface="Calibri" pitchFamily="34" charset="0"/>
                <a:ea typeface="ヒラギノ角ゴ Pro W3"/>
                <a:cs typeface="ヒラギノ角ゴ Pro W3"/>
              </a:rPr>
              <a:pPr/>
              <a:t>36</a:t>
            </a:fld>
            <a:endParaRPr lang="en-US" smtClean="0">
              <a:latin typeface="Calibri" pitchFamily="34" charset="0"/>
              <a:ea typeface="ヒラギノ角ゴ Pro W3"/>
              <a:cs typeface="ヒラギノ角ゴ Pro W3"/>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3" name="Slide Image Placeholder 1"/>
          <p:cNvSpPr>
            <a:spLocks noGrp="1" noRot="1" noChangeAspect="1" noTextEdit="1"/>
          </p:cNvSpPr>
          <p:nvPr>
            <p:ph type="sldImg"/>
          </p:nvPr>
        </p:nvSpPr>
        <p:spPr bwMode="auto">
          <a:noFill/>
          <a:ln>
            <a:solidFill>
              <a:srgbClr val="000000"/>
            </a:solidFill>
            <a:miter lim="800000"/>
            <a:headEnd/>
            <a:tailEnd/>
          </a:ln>
        </p:spPr>
      </p:sp>
      <p:sp>
        <p:nvSpPr>
          <p:cNvPr id="90114" name="Notes Placeholder 2"/>
          <p:cNvSpPr>
            <a:spLocks noGrp="1"/>
          </p:cNvSpPr>
          <p:nvPr>
            <p:ph type="body" idx="1"/>
          </p:nvPr>
        </p:nvSpPr>
        <p:spPr bwMode="auto">
          <a:noFill/>
        </p:spPr>
        <p:txBody>
          <a:bodyPr/>
          <a:lstStyle/>
          <a:p>
            <a:r>
              <a:rPr lang="en-US" b="1" i="1" dirty="0" smtClean="0"/>
              <a:t>Inventory Management</a:t>
            </a:r>
          </a:p>
          <a:p>
            <a:r>
              <a:rPr lang="en-US" dirty="0" smtClean="0"/>
              <a:t>Inventory management also affects customer satisfaction. Here, managers must maintain the delicate balance between carrying too little inventory and carrying too much. With too little stock, the firm risks not having products when customers want to buy. To remedy this, the firm may need costly emergency shipments or production. Carrying too much inventory results in higher-than-necessary inventory-carrying costs and stock obsolescence. Thus, in managing inventory, firms must balance the costs of carrying larger inventories against resulting sales and profits.</a:t>
            </a:r>
          </a:p>
          <a:p>
            <a:r>
              <a:rPr lang="en-US" dirty="0" smtClean="0"/>
              <a:t>Many companies have greatly reduced their inventories and related costs through </a:t>
            </a:r>
            <a:r>
              <a:rPr lang="en-US" i="1" dirty="0" smtClean="0"/>
              <a:t>just-in-time</a:t>
            </a:r>
            <a:r>
              <a:rPr lang="en-US" dirty="0" smtClean="0"/>
              <a:t> logistics systems. With such systems, producers and retailers carry only small inventories of parts or merchandise, often enough for only a few days of operations. New stock arrives exactly when needed, rather than being stored in inventory until being used. Just-in-time systems require accurate forecasting along with fast, frequent, and flexible delivery so that new supplies will be available when needed. However, these systems result in substantial savings in inventory-carrying and handling costs.</a:t>
            </a:r>
          </a:p>
          <a:p>
            <a:r>
              <a:rPr lang="en-US" dirty="0" smtClean="0"/>
              <a:t>Marketers are always looking for new ways to make inventory management more efficient. In the not-too-distant future, handling inventory might even become fully automated. For example, in Chapter 3 we discussed RFID or “smart tag” technology, by which small transmitter chips are embedded in or placed on products and packaging for everything from flowers and razors to tires. “Smart” products could make the entire supply chain—which accounts for nearly 75 percent of a product’s cost—intelligent and automated.</a:t>
            </a:r>
          </a:p>
          <a:p>
            <a:r>
              <a:rPr lang="en-US" dirty="0" smtClean="0"/>
              <a:t>Companies using RFID know, at any time, exactly where a product is located physically within the supply chain. “Smart shelves” would not only tell them when it’s time to reorder but also place the order automatically with their suppliers. Such exciting new information technology are revolutionizing distribution as we know it. Many large and resourceful marketing companies, such as </a:t>
            </a:r>
            <a:r>
              <a:rPr lang="en-US" dirty="0" err="1" smtClean="0"/>
              <a:t>Walmart</a:t>
            </a:r>
            <a:r>
              <a:rPr lang="en-US" dirty="0" smtClean="0"/>
              <a:t>, P&amp;G, Kraft, IBM, and HP are investing heavily to make the full use of RFID technology a reality.</a:t>
            </a:r>
          </a:p>
        </p:txBody>
      </p:sp>
      <p:sp>
        <p:nvSpPr>
          <p:cNvPr id="90115" name="Slide Number Placeholder 3"/>
          <p:cNvSpPr>
            <a:spLocks noGrp="1"/>
          </p:cNvSpPr>
          <p:nvPr>
            <p:ph type="sldNum" sz="quarter" idx="5"/>
          </p:nvPr>
        </p:nvSpPr>
        <p:spPr bwMode="auto">
          <a:noFill/>
          <a:ln>
            <a:miter lim="800000"/>
            <a:headEnd/>
            <a:tailEnd/>
          </a:ln>
        </p:spPr>
        <p:txBody>
          <a:bodyPr/>
          <a:lstStyle/>
          <a:p>
            <a:fld id="{D9289FA1-8E02-4FD6-BA39-1A29BCB4D7CB}" type="slidenum">
              <a:rPr lang="en-US" smtClean="0">
                <a:latin typeface="Calibri" pitchFamily="34" charset="0"/>
                <a:ea typeface="ヒラギノ角ゴ Pro W3"/>
                <a:cs typeface="ヒラギノ角ゴ Pro W3"/>
              </a:rPr>
              <a:pPr/>
              <a:t>37</a:t>
            </a:fld>
            <a:endParaRPr lang="en-US" smtClean="0">
              <a:latin typeface="Calibri" pitchFamily="34" charset="0"/>
              <a:ea typeface="ヒラギノ角ゴ Pro W3"/>
              <a:cs typeface="ヒラギノ角ゴ Pro W3"/>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1" name="Slide Image Placeholder 1"/>
          <p:cNvSpPr>
            <a:spLocks noGrp="1" noRot="1" noChangeAspect="1" noTextEdit="1"/>
          </p:cNvSpPr>
          <p:nvPr>
            <p:ph type="sldImg"/>
          </p:nvPr>
        </p:nvSpPr>
        <p:spPr bwMode="auto">
          <a:noFill/>
          <a:ln>
            <a:solidFill>
              <a:srgbClr val="000000"/>
            </a:solidFill>
            <a:miter lim="800000"/>
            <a:headEnd/>
            <a:tailEnd/>
          </a:ln>
        </p:spPr>
      </p:sp>
      <p:sp>
        <p:nvSpPr>
          <p:cNvPr id="92162" name="Notes Placeholder 2"/>
          <p:cNvSpPr>
            <a:spLocks noGrp="1"/>
          </p:cNvSpPr>
          <p:nvPr>
            <p:ph type="body" idx="1"/>
          </p:nvPr>
        </p:nvSpPr>
        <p:spPr bwMode="auto">
          <a:noFill/>
        </p:spPr>
        <p:txBody>
          <a:bodyPr/>
          <a:lstStyle/>
          <a:p>
            <a:r>
              <a:rPr lang="en-US" b="1" i="1" smtClean="0"/>
              <a:t>Transportation</a:t>
            </a:r>
          </a:p>
          <a:p>
            <a:r>
              <a:rPr lang="en-US" smtClean="0"/>
              <a:t>The choice of transportation carriers affects the pricing of products, delivery performance, and the condition of goods when they arrive—all of which will affect customer satisfaction. In shipping goods to its warehouses, dealers, and customers, the company can choose among five main transportation modes: truck, rail, water, pipeline, and air, along with an alternative mode for digital products—the Internet.</a:t>
            </a:r>
          </a:p>
          <a:p>
            <a:r>
              <a:rPr lang="en-US" smtClean="0"/>
              <a:t>&lt;ex12.13&gt;</a:t>
            </a:r>
          </a:p>
          <a:p>
            <a:r>
              <a:rPr lang="en-US" i="1" smtClean="0"/>
              <a:t>Trucks</a:t>
            </a:r>
            <a:r>
              <a:rPr lang="en-US" smtClean="0"/>
              <a:t> have increased their share of transportation steadily and now account for 40 percent of total cargo ton-miles moved in the United States. U.S. trucks travel more than 431 billion miles a year—more than double the distance traveled 25 years ago—carrying 8.7 billion tons of freight. According to the American Trucking Association, 80 percent of U.S. communities depend solely on trucks for their goods and commodities. Trucks are highly flexible in their routing and time schedules, and they can usually offer faster service than railroads. They are efficient for short hauls of high-value merchandise. Trucking firms have evolved in recent years to become full-service providers of global transportation services. For example, large trucking firms now offer everything from satellite tracking, Internet-based shipment management, and logistics planning software to cross-border shipping operations.</a:t>
            </a:r>
          </a:p>
          <a:p>
            <a:r>
              <a:rPr lang="en-US" i="1" smtClean="0"/>
              <a:t>Railroads</a:t>
            </a:r>
            <a:r>
              <a:rPr lang="en-US" smtClean="0"/>
              <a:t> account for 40 percent of the total cargo ton-miles moved. They are one of the most cost-effective modes for shipping large amounts of bulk products—coal, sand, minerals, and farm and forest products—over long distances. In recent years, railroads have increased their customer services by designing new equipment to handle special categories of goods, providing flatcars for carrying truck trailers by rail (piggyback), and providing in-transit services such as the diversion of shipped goods to other destinations en route and the processing of goods en route.</a:t>
            </a:r>
          </a:p>
          <a:p>
            <a:r>
              <a:rPr lang="en-US" i="1" smtClean="0"/>
              <a:t>Water carriers</a:t>
            </a:r>
            <a:r>
              <a:rPr lang="en-US" smtClean="0"/>
              <a:t>, which account for less than 5 percent of the cargo ton-miles, transport large amounts of goods by ships and barges on U.S. coastal and inland waterways. Although the cost of water transportation is very low for shipping bulky, low-value, nonperishable products such as sand, coal, grain, oil, and metallic ores, water transportation is the slowest mode and may be affected by the weather. </a:t>
            </a:r>
            <a:r>
              <a:rPr lang="en-US" i="1" smtClean="0"/>
              <a:t>Pipelines</a:t>
            </a:r>
            <a:r>
              <a:rPr lang="en-US" smtClean="0"/>
              <a:t>, which account for less than 1 percent of the cargo ton-miles, are a specialized means of shipping petroleum, natural gas, and chemicals from sources to markets. Most pipelines are used by their owners to ship their own products.</a:t>
            </a:r>
          </a:p>
          <a:p>
            <a:r>
              <a:rPr lang="en-US" smtClean="0"/>
              <a:t>Although </a:t>
            </a:r>
            <a:r>
              <a:rPr lang="en-US" i="1" smtClean="0"/>
              <a:t>air</a:t>
            </a:r>
            <a:r>
              <a:rPr lang="en-US" smtClean="0"/>
              <a:t> carriers transport less than 1 percent of the cargo ton-miles of the nation’s goods, they are an important transportation mode. Airfreight rates are much higher than rail or truck rates, but airfreight is ideal when speed is needed or distant markets have to be reached. Among the most frequently airfreighted products are perishables (such as fresh fish, cut flowers) and high-value, low-bulk items (technical instruments, jewelry). Companies find that airfreight also reduces inventory levels, packaging costs, and the number of warehouses needed.</a:t>
            </a:r>
          </a:p>
          <a:p>
            <a:r>
              <a:rPr lang="en-US" smtClean="0"/>
              <a:t>The </a:t>
            </a:r>
            <a:r>
              <a:rPr lang="en-US" i="1" smtClean="0"/>
              <a:t>Internet</a:t>
            </a:r>
            <a:r>
              <a:rPr lang="en-US" smtClean="0"/>
              <a:t> carries digital products from producer to customer via satellite, cable, phone wire, or wireless signal. Software firms, the media, music and video companies, and education all make use of the Internet to transport digital products. The Internet holds the potential for lower product distribution costs. Whereas planes, trucks, and trains move freight and packages, digital technology moves information bits.</a:t>
            </a:r>
          </a:p>
          <a:p>
            <a:r>
              <a:rPr lang="en-US" smtClean="0"/>
              <a:t>Shippers also use </a:t>
            </a:r>
            <a:r>
              <a:rPr lang="en-US" b="1" smtClean="0"/>
              <a:t>intermodal transportation</a:t>
            </a:r>
            <a:r>
              <a:rPr lang="en-US" smtClean="0"/>
              <a:t>—combining two or more modes of transportation. Twelve percent of the total cargo ton-miles are moved via multiple modes. </a:t>
            </a:r>
            <a:r>
              <a:rPr lang="en-US" i="1" smtClean="0"/>
              <a:t>Piggyback</a:t>
            </a:r>
            <a:r>
              <a:rPr lang="en-US" smtClean="0"/>
              <a:t> describes the use of rail and trucks; </a:t>
            </a:r>
            <a:r>
              <a:rPr lang="en-US" i="1" smtClean="0"/>
              <a:t>fishyback</a:t>
            </a:r>
            <a:r>
              <a:rPr lang="en-US" smtClean="0"/>
              <a:t>, water and trucks; </a:t>
            </a:r>
            <a:r>
              <a:rPr lang="en-US" i="1" smtClean="0"/>
              <a:t>trainship</a:t>
            </a:r>
            <a:r>
              <a:rPr lang="en-US" smtClean="0"/>
              <a:t>, water and rail; and </a:t>
            </a:r>
            <a:r>
              <a:rPr lang="en-US" i="1" smtClean="0"/>
              <a:t>airtruck</a:t>
            </a:r>
            <a:r>
              <a:rPr lang="en-US" smtClean="0"/>
              <a:t>, air and trucks. Combining modes provides advantages that no single mode can deliver. Each combination offers advantages to the shipper. For example, not only is piggyback cheaper than trucking alone, but it also provides flexibility and convenience.</a:t>
            </a:r>
          </a:p>
          <a:p>
            <a:r>
              <a:rPr lang="en-US" smtClean="0"/>
              <a:t>In choosing a transportation mode for a product, shippers must balance many considerations: speed, dependability, availability, capacity, cost, and others. Thus, if a shipper needs speed, air and truck are the prime choices. If the goal is low cost, then water or rail might be best.</a:t>
            </a:r>
          </a:p>
        </p:txBody>
      </p:sp>
      <p:sp>
        <p:nvSpPr>
          <p:cNvPr id="92163" name="Slide Number Placeholder 3"/>
          <p:cNvSpPr>
            <a:spLocks noGrp="1"/>
          </p:cNvSpPr>
          <p:nvPr>
            <p:ph type="sldNum" sz="quarter" idx="5"/>
          </p:nvPr>
        </p:nvSpPr>
        <p:spPr bwMode="auto">
          <a:noFill/>
          <a:ln>
            <a:miter lim="800000"/>
            <a:headEnd/>
            <a:tailEnd/>
          </a:ln>
        </p:spPr>
        <p:txBody>
          <a:bodyPr/>
          <a:lstStyle/>
          <a:p>
            <a:fld id="{9E3D7FDA-46B4-4C24-9229-E33DC6579E64}" type="slidenum">
              <a:rPr lang="en-US" smtClean="0">
                <a:latin typeface="Calibri" pitchFamily="34" charset="0"/>
                <a:ea typeface="ヒラギノ角ゴ Pro W3"/>
                <a:cs typeface="ヒラギノ角ゴ Pro W3"/>
              </a:rPr>
              <a:pPr/>
              <a:t>38</a:t>
            </a:fld>
            <a:endParaRPr lang="en-US" smtClean="0">
              <a:latin typeface="Calibri" pitchFamily="34" charset="0"/>
              <a:ea typeface="ヒラギノ角ゴ Pro W3"/>
              <a:cs typeface="ヒラギノ角ゴ Pro W3"/>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09" name="Slide Image Placeholder 1"/>
          <p:cNvSpPr>
            <a:spLocks noGrp="1" noRot="1" noChangeAspect="1" noTextEdit="1"/>
          </p:cNvSpPr>
          <p:nvPr>
            <p:ph type="sldImg"/>
          </p:nvPr>
        </p:nvSpPr>
        <p:spPr bwMode="auto">
          <a:noFill/>
          <a:ln>
            <a:solidFill>
              <a:srgbClr val="000000"/>
            </a:solidFill>
            <a:miter lim="800000"/>
            <a:headEnd/>
            <a:tailEnd/>
          </a:ln>
        </p:spPr>
      </p:sp>
      <p:sp>
        <p:nvSpPr>
          <p:cNvPr id="94210" name="Notes Placeholder 2"/>
          <p:cNvSpPr>
            <a:spLocks noGrp="1"/>
          </p:cNvSpPr>
          <p:nvPr>
            <p:ph type="body" idx="1"/>
          </p:nvPr>
        </p:nvSpPr>
        <p:spPr bwMode="auto">
          <a:noFill/>
        </p:spPr>
        <p:txBody>
          <a:bodyPr/>
          <a:lstStyle/>
          <a:p>
            <a:r>
              <a:rPr lang="en-US" b="1" i="1" smtClean="0"/>
              <a:t>Logistics Information Management</a:t>
            </a:r>
          </a:p>
          <a:p>
            <a:r>
              <a:rPr lang="en-US" smtClean="0"/>
              <a:t>Companies manage their supply chains through information. Channel partners often link up to share information and make better joint logistics decisions. From a logistics perspective, flows of information, such as customer transactions, billing, shipment and inventory levels, and even customer data, are closely linked to channel performance. Companies need simple, accessible, fast, and accurate processes for capturing, processing, and sharing channel information.</a:t>
            </a:r>
          </a:p>
          <a:p>
            <a:r>
              <a:rPr lang="en-US" smtClean="0"/>
              <a:t>Information can be shared and managed in many ways, but most sharing takes place through </a:t>
            </a:r>
            <a:r>
              <a:rPr lang="en-US" i="1" smtClean="0"/>
              <a:t>electronic data interchange</a:t>
            </a:r>
            <a:r>
              <a:rPr lang="en-US" smtClean="0"/>
              <a:t> (</a:t>
            </a:r>
            <a:r>
              <a:rPr lang="en-US" i="1" smtClean="0"/>
              <a:t>EDI</a:t>
            </a:r>
            <a:r>
              <a:rPr lang="en-US" smtClean="0"/>
              <a:t>), the digital exchange of data between organizations, which primarily is transmitted via the Internet. Walmart, for example, requires EDI links with its more than 100,000 suppliers through its Retail Link sales data system. If new suppliers don’t have EDI capability, Walmart will work with them to find and implement the needed tools.</a:t>
            </a:r>
          </a:p>
          <a:p>
            <a:r>
              <a:rPr lang="en-US" smtClean="0"/>
              <a:t>In some cases, suppliers might actually be asked to generate orders and arrange deliveries for their customers. Many large retailers—such as Walmart and Home Depot—work closely with major suppliers such as P&amp;G or Moen to set up </a:t>
            </a:r>
            <a:r>
              <a:rPr lang="en-US" i="1" smtClean="0"/>
              <a:t>vendor-managed inventory</a:t>
            </a:r>
            <a:r>
              <a:rPr lang="en-US" smtClean="0"/>
              <a:t> </a:t>
            </a:r>
            <a:r>
              <a:rPr lang="en-US" i="1" smtClean="0"/>
              <a:t>(VMI)</a:t>
            </a:r>
            <a:r>
              <a:rPr lang="en-US" smtClean="0"/>
              <a:t> systems or </a:t>
            </a:r>
            <a:r>
              <a:rPr lang="en-US" i="1" smtClean="0"/>
              <a:t>continuous inventory replenishment</a:t>
            </a:r>
            <a:r>
              <a:rPr lang="en-US" smtClean="0"/>
              <a:t> systems. Using VMI, the customer shares real-time data on sales and current inventory levels with the supplier. The supplier then takes full responsibility for managing inventories and deliveries. Some retailers even go so far as to shift inventory and delivery costs to the supplier. Such systems require close cooperation between the buyer and seller.</a:t>
            </a:r>
          </a:p>
          <a:p>
            <a:endParaRPr lang="en-US" smtClean="0"/>
          </a:p>
        </p:txBody>
      </p:sp>
      <p:sp>
        <p:nvSpPr>
          <p:cNvPr id="94211" name="Slide Number Placeholder 3"/>
          <p:cNvSpPr>
            <a:spLocks noGrp="1"/>
          </p:cNvSpPr>
          <p:nvPr>
            <p:ph type="sldNum" sz="quarter" idx="5"/>
          </p:nvPr>
        </p:nvSpPr>
        <p:spPr bwMode="auto">
          <a:noFill/>
          <a:ln>
            <a:miter lim="800000"/>
            <a:headEnd/>
            <a:tailEnd/>
          </a:ln>
        </p:spPr>
        <p:txBody>
          <a:bodyPr/>
          <a:lstStyle/>
          <a:p>
            <a:fld id="{EAA4E1BF-8F40-4FF5-9938-BB36026AEF94}" type="slidenum">
              <a:rPr lang="en-US" smtClean="0">
                <a:latin typeface="Calibri" pitchFamily="34" charset="0"/>
                <a:ea typeface="ヒラギノ角ゴ Pro W3"/>
                <a:cs typeface="ヒラギノ角ゴ Pro W3"/>
              </a:rPr>
              <a:pPr/>
              <a:t>39</a:t>
            </a:fld>
            <a:endParaRPr lang="en-US" smtClean="0">
              <a:latin typeface="Calibri" pitchFamily="34" charset="0"/>
              <a:ea typeface="ヒラギノ角ゴ Pro W3"/>
              <a:cs typeface="ヒラギノ角ゴ Pro W3"/>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7" name="Slide Image Placeholder 1"/>
          <p:cNvSpPr>
            <a:spLocks noGrp="1" noRot="1" noChangeAspect="1" noTextEdit="1"/>
          </p:cNvSpPr>
          <p:nvPr>
            <p:ph type="sldImg"/>
          </p:nvPr>
        </p:nvSpPr>
        <p:spPr bwMode="auto">
          <a:noFill/>
          <a:ln>
            <a:solidFill>
              <a:srgbClr val="000000"/>
            </a:solidFill>
            <a:miter lim="800000"/>
            <a:headEnd/>
            <a:tailEnd/>
          </a:ln>
        </p:spPr>
      </p:sp>
      <p:sp>
        <p:nvSpPr>
          <p:cNvPr id="96258" name="Notes Placeholder 2"/>
          <p:cNvSpPr>
            <a:spLocks noGrp="1"/>
          </p:cNvSpPr>
          <p:nvPr>
            <p:ph type="body" idx="1"/>
          </p:nvPr>
        </p:nvSpPr>
        <p:spPr bwMode="auto">
          <a:noFill/>
        </p:spPr>
        <p:txBody>
          <a:bodyPr/>
          <a:lstStyle/>
          <a:p>
            <a:r>
              <a:rPr lang="en-US" b="1" smtClean="0"/>
              <a:t>Integrated Logistics Management</a:t>
            </a:r>
          </a:p>
          <a:p>
            <a:r>
              <a:rPr lang="en-US" smtClean="0"/>
              <a:t>Today, more and more companies are adopting the concept of </a:t>
            </a:r>
            <a:r>
              <a:rPr lang="en-US" b="1" smtClean="0"/>
              <a:t>integrated logistics management</a:t>
            </a:r>
            <a:r>
              <a:rPr lang="en-US" smtClean="0"/>
              <a:t>. This concept recognizes that providing better customer service and trimming distribution costs require </a:t>
            </a:r>
            <a:r>
              <a:rPr lang="en-US" i="1" smtClean="0"/>
              <a:t>teamwork</a:t>
            </a:r>
            <a:r>
              <a:rPr lang="en-US" smtClean="0"/>
              <a:t>, both inside the company and among all the marketing channel organizations. Inside, the company’s various departments must work closely together to maximize its own logistics performance. Outside, the company must integrate its logistics system with those of its suppliers and customers to maximize the performance of the entire distribution network.</a:t>
            </a:r>
          </a:p>
          <a:p>
            <a:r>
              <a:rPr lang="en-US" b="1" i="1" smtClean="0"/>
              <a:t>Cross-Functional Teamwork Inside the Company</a:t>
            </a:r>
          </a:p>
          <a:p>
            <a:r>
              <a:rPr lang="en-US" smtClean="0"/>
              <a:t>Most companies assign responsibility for various logistics activities to many different departments—marketing, sales, finance, operations, and purchasing. Too often, each function tries to optimize its own logistics performance without regard for the activities of the other functions. However, transportation, inventory, warehousing, and information management activities interact, often in an inverse way. Lower inventory levels reduce inventory-carrying costs. But they may also reduce customer service and increase costs from stockouts, back orders, special production runs, and costly fast-freight shipments. Because distribution activities involve strong trade-offs, decisions by different functions must be coordinated to achieve better overall logistics performance.</a:t>
            </a:r>
          </a:p>
          <a:p>
            <a:r>
              <a:rPr lang="en-US" smtClean="0"/>
              <a:t>The goal of integrated supply chain management is to harmonize all of the company’s logistics decisions. Close working relationships among departments can be achieved in several ways. Some companies have created permanent logistics committees composed of managers responsible for different physical distribution activities. Companies can also create supply chain manager positions that link the logistics activities of functional areas. For example, P&amp;G has created product supply managers who manage all the supply chain activities for each product category. Many companies have a vice president of logistics with cross-functional authority.</a:t>
            </a:r>
          </a:p>
          <a:p>
            <a:r>
              <a:rPr lang="en-US" smtClean="0"/>
              <a:t>Finally, companies can employ sophisticated, systemwide supply chain management software, now available from a wide range of software enterprises large and small, from SAP and Oracle to Infor and Logility. The important thing is that the company must coordinate its logistics and marketing activities to create high market satisfaction at a reasonable cost.</a:t>
            </a:r>
          </a:p>
          <a:p>
            <a:r>
              <a:rPr lang="en-US" b="1" i="1" smtClean="0"/>
              <a:t>Building Logistics Partnerships</a:t>
            </a:r>
          </a:p>
          <a:p>
            <a:r>
              <a:rPr lang="en-US" smtClean="0"/>
              <a:t>Companies must do more than improve their own logistics. They must also work with other channel partners to improve whole-channel distribution. The members of a marketing channel are linked closely in creating customer value and building customer relationships. One company’s distribution system is another company’s supply system. The success of each channel member depends on the performance of the entire supply chain. For example, IKEA can create its stylish but affordable furniture and deliver the “IKEA lifestyle” only if its entire supply chain—consisting of thousands of merchandise designers and suppliers, transport companies, warehouses, and service providers—operates at maximum efficiency and customer-focused effectiveness.</a:t>
            </a:r>
          </a:p>
          <a:p>
            <a:r>
              <a:rPr lang="en-US" smtClean="0"/>
              <a:t>Smart companies coordinate their logistics strategies and forge strong partnerships with suppliers and customers to improve customer service and reduce channel costs. Many companies have created </a:t>
            </a:r>
            <a:r>
              <a:rPr lang="en-US" i="1" smtClean="0"/>
              <a:t>cross-functional</a:t>
            </a:r>
            <a:r>
              <a:rPr lang="en-US" smtClean="0"/>
              <a:t>, </a:t>
            </a:r>
            <a:r>
              <a:rPr lang="en-US" i="1" smtClean="0"/>
              <a:t>cross-company teams</a:t>
            </a:r>
            <a:r>
              <a:rPr lang="en-US" smtClean="0"/>
              <a:t>. For example, Nestlé’s Purina pet food unit has a team of dozens of people working in Bentonville, Arkansas, the home base of Walmart. The Purina Walmart team members work jointly with their counterparts at Walmart to find ways to squeeze costs out of their distribution system. Working together benefits not only Purina and Walmart but also their shared, final consumers.</a:t>
            </a:r>
          </a:p>
          <a:p>
            <a:r>
              <a:rPr lang="en-US" smtClean="0"/>
              <a:t>Other companies partner through </a:t>
            </a:r>
            <a:r>
              <a:rPr lang="en-US" i="1" smtClean="0"/>
              <a:t>shared projects</a:t>
            </a:r>
            <a:r>
              <a:rPr lang="en-US" smtClean="0"/>
              <a:t>. For example, many large retailers conduct joint in-store programs with suppliers. Home Depot allows key suppliers to use its stores as a testing ground for new merchandising programs. The suppliers spend time at Home Depot stores watching how their product sells and how customers relate to it. They then create programs specially tailored to Home Depot and its customers. Clearly, both the supplier and the customer benefit from such partnerships. The point is that all supply chain members must work together in the cause of bringing value to final consumers.</a:t>
            </a:r>
          </a:p>
          <a:p>
            <a:endParaRPr lang="en-US" smtClean="0"/>
          </a:p>
        </p:txBody>
      </p:sp>
      <p:sp>
        <p:nvSpPr>
          <p:cNvPr id="96259" name="Slide Number Placeholder 3"/>
          <p:cNvSpPr>
            <a:spLocks noGrp="1"/>
          </p:cNvSpPr>
          <p:nvPr>
            <p:ph type="sldNum" sz="quarter" idx="5"/>
          </p:nvPr>
        </p:nvSpPr>
        <p:spPr bwMode="auto">
          <a:noFill/>
          <a:ln>
            <a:miter lim="800000"/>
            <a:headEnd/>
            <a:tailEnd/>
          </a:ln>
        </p:spPr>
        <p:txBody>
          <a:bodyPr/>
          <a:lstStyle/>
          <a:p>
            <a:fld id="{E76D5362-6B82-4009-A61E-3389E9D83E25}" type="slidenum">
              <a:rPr lang="en-US" smtClean="0">
                <a:latin typeface="Calibri" pitchFamily="34" charset="0"/>
                <a:ea typeface="ヒラギノ角ゴ Pro W3"/>
                <a:cs typeface="ヒラギノ角ゴ Pro W3"/>
              </a:rPr>
              <a:pPr/>
              <a:t>40</a:t>
            </a:fld>
            <a:endParaRPr lang="en-US" smtClean="0">
              <a:latin typeface="Calibri" pitchFamily="34" charset="0"/>
              <a:ea typeface="ヒラギノ角ゴ Pro W3"/>
              <a:cs typeface="ヒラギノ角ゴ Pro W3"/>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5" name="Slide Image Placeholder 1"/>
          <p:cNvSpPr>
            <a:spLocks noGrp="1" noRot="1" noChangeAspect="1" noTextEdit="1"/>
          </p:cNvSpPr>
          <p:nvPr>
            <p:ph type="sldImg"/>
          </p:nvPr>
        </p:nvSpPr>
        <p:spPr bwMode="auto">
          <a:noFill/>
          <a:ln>
            <a:solidFill>
              <a:srgbClr val="000000"/>
            </a:solidFill>
            <a:miter lim="800000"/>
            <a:headEnd/>
            <a:tailEnd/>
          </a:ln>
        </p:spPr>
      </p:sp>
      <p:sp>
        <p:nvSpPr>
          <p:cNvPr id="98306" name="Notes Placeholder 2"/>
          <p:cNvSpPr>
            <a:spLocks noGrp="1"/>
          </p:cNvSpPr>
          <p:nvPr>
            <p:ph type="body" idx="1"/>
          </p:nvPr>
        </p:nvSpPr>
        <p:spPr bwMode="auto">
          <a:noFill/>
        </p:spPr>
        <p:txBody>
          <a:bodyPr/>
          <a:lstStyle/>
          <a:p>
            <a:r>
              <a:rPr lang="en-US" b="1" i="1" smtClean="0"/>
              <a:t>Third-Party Logistics</a:t>
            </a:r>
          </a:p>
          <a:p>
            <a:r>
              <a:rPr lang="en-US" dirty="0" smtClean="0"/>
              <a:t>Although most big companies love to make and sell their products, many loathe the associated logistics “grunt work.” They detest the bundling, loading, unloading, sorting, storing, reloading, transporting, customs clearing, and tracking required to supply their factories and get products to their customers. They hate it so much that a growing number of firms now outsource some or all of their logistics to </a:t>
            </a:r>
            <a:r>
              <a:rPr lang="en-US" b="1" dirty="0" smtClean="0"/>
              <a:t>third-party logistics (3PL) providers</a:t>
            </a:r>
            <a:r>
              <a:rPr lang="en-US" dirty="0" smtClean="0"/>
              <a:t> such as Ryder, Penske Logistics, BAX Global, DHL Logistics, FedEx Logistics, and UPS Business Solutions. Outsourced logistics providers can help companies improve their own logistics systems or even take over and manage part or all of their logistics operations . Here’s an example:</a:t>
            </a:r>
          </a:p>
          <a:p>
            <a:r>
              <a:rPr lang="en-US" dirty="0" err="1" smtClean="0"/>
              <a:t>Stonyfield</a:t>
            </a:r>
            <a:r>
              <a:rPr lang="en-US" dirty="0" smtClean="0"/>
              <a:t> Farm, the world’s largest yogurt maker, had a distribution problem. As the company grew, inefficiencies had crept into its distribution system. To help fix the problem, </a:t>
            </a:r>
            <a:r>
              <a:rPr lang="en-US" dirty="0" err="1" smtClean="0"/>
              <a:t>Stonyfield</a:t>
            </a:r>
            <a:r>
              <a:rPr lang="en-US" dirty="0" smtClean="0"/>
              <a:t> turned to 3PL provider Ryder Supply Chain Solutions. Together, Ryder and </a:t>
            </a:r>
            <a:r>
              <a:rPr lang="en-US" dirty="0" err="1" smtClean="0"/>
              <a:t>Stonyfield</a:t>
            </a:r>
            <a:r>
              <a:rPr lang="en-US" dirty="0" smtClean="0"/>
              <a:t> designed a new transportation system that cut processing and distribution costs and improved service levels, while at the same time dramatically reducing the company’s carbon footprint. After evaluating the </a:t>
            </a:r>
            <a:r>
              <a:rPr lang="en-US" dirty="0" err="1" smtClean="0"/>
              <a:t>Stonyfield</a:t>
            </a:r>
            <a:r>
              <a:rPr lang="en-US" dirty="0" smtClean="0"/>
              <a:t> network, Ryder identified optimal transportation solutions, including the use of fuel-efficient </a:t>
            </a:r>
            <a:r>
              <a:rPr lang="en-US" dirty="0" err="1" smtClean="0"/>
              <a:t>RydeGreen</a:t>
            </a:r>
            <a:r>
              <a:rPr lang="en-US" dirty="0" smtClean="0"/>
              <a:t> vehicles. It helped </a:t>
            </a:r>
            <a:r>
              <a:rPr lang="en-US" dirty="0" err="1" smtClean="0"/>
              <a:t>Stonyfield</a:t>
            </a:r>
            <a:r>
              <a:rPr lang="en-US" dirty="0" smtClean="0"/>
              <a:t> set up a small, dedicated truck fleet to make regional deliveries in New England and replaced </a:t>
            </a:r>
            <a:r>
              <a:rPr lang="en-US" dirty="0" err="1" smtClean="0"/>
              <a:t>Stonyfield’s</a:t>
            </a:r>
            <a:r>
              <a:rPr lang="en-US" dirty="0" smtClean="0"/>
              <a:t> national less-than-truckload distribution network with a regional </a:t>
            </a:r>
            <a:r>
              <a:rPr lang="en-US" dirty="0" err="1" smtClean="0"/>
              <a:t>multistop</a:t>
            </a:r>
            <a:r>
              <a:rPr lang="en-US" dirty="0" smtClean="0"/>
              <a:t> truckload system. As a result, </a:t>
            </a:r>
            <a:r>
              <a:rPr lang="en-US" dirty="0" err="1" smtClean="0"/>
              <a:t>Stonyfield</a:t>
            </a:r>
            <a:r>
              <a:rPr lang="en-US" dirty="0" smtClean="0"/>
              <a:t> now moves more product in fewer trucks, cutting in half the number of miles traveled. In all, the changes produced a 40 percent reduction in transportation-related carbon dioxide emissions and knocked an eye-popping 13 percent off </a:t>
            </a:r>
            <a:r>
              <a:rPr lang="en-US" dirty="0" err="1" smtClean="0"/>
              <a:t>Stonyfield’s</a:t>
            </a:r>
            <a:r>
              <a:rPr lang="en-US" dirty="0" smtClean="0"/>
              <a:t> transportation costs. </a:t>
            </a:r>
          </a:p>
          <a:p>
            <a:r>
              <a:rPr lang="en-US" dirty="0" smtClean="0"/>
              <a:t>Ryder, UPS, and other 3PL providers help clients tighten up sluggish, overstuffed supply chains; slash inventories; and get products to customers more quickly and reliably. According to a survey of chief logistics executives at </a:t>
            </a:r>
            <a:r>
              <a:rPr lang="en-US" i="1" dirty="0" smtClean="0"/>
              <a:t>Fortune 500</a:t>
            </a:r>
            <a:r>
              <a:rPr lang="en-US" dirty="0" smtClean="0"/>
              <a:t> companies, 82 percent of these companies use 3PL (also called </a:t>
            </a:r>
            <a:r>
              <a:rPr lang="en-US" i="1" dirty="0" smtClean="0"/>
              <a:t>outsourced logistics</a:t>
            </a:r>
            <a:r>
              <a:rPr lang="en-US" dirty="0" smtClean="0"/>
              <a:t> or </a:t>
            </a:r>
            <a:r>
              <a:rPr lang="en-US" i="1" dirty="0" smtClean="0"/>
              <a:t>contract logistics</a:t>
            </a:r>
            <a:r>
              <a:rPr lang="en-US" dirty="0" smtClean="0"/>
              <a:t>) services. In all, North American shippers spend 47 percent of their logistics budget on outsourced logistics.</a:t>
            </a:r>
          </a:p>
          <a:p>
            <a:r>
              <a:rPr lang="en-US" dirty="0" smtClean="0"/>
              <a:t>Companies use third-party logistics providers for several reasons. First, since getting the product to market is their main focus, using these providers makes the most sense, as they can often do it more efficiently and at lower cost. Outsourcing typically results in a 15 to 30 percent cost savings. Second, outsourcing logistics frees a company to focus more intensely on its core business. Finally, integrated logistics companies understand increasingly complex logistics environments.</a:t>
            </a:r>
          </a:p>
        </p:txBody>
      </p:sp>
      <p:sp>
        <p:nvSpPr>
          <p:cNvPr id="98307" name="Slide Number Placeholder 3"/>
          <p:cNvSpPr>
            <a:spLocks noGrp="1"/>
          </p:cNvSpPr>
          <p:nvPr>
            <p:ph type="sldNum" sz="quarter" idx="5"/>
          </p:nvPr>
        </p:nvSpPr>
        <p:spPr bwMode="auto">
          <a:noFill/>
          <a:ln>
            <a:miter lim="800000"/>
            <a:headEnd/>
            <a:tailEnd/>
          </a:ln>
        </p:spPr>
        <p:txBody>
          <a:bodyPr/>
          <a:lstStyle/>
          <a:p>
            <a:fld id="{846A7207-44A8-4F1F-9165-CB933928531B}" type="slidenum">
              <a:rPr lang="en-US" smtClean="0">
                <a:latin typeface="Calibri" pitchFamily="34" charset="0"/>
                <a:ea typeface="ヒラギノ角ゴ Pro W3"/>
                <a:cs typeface="ヒラギノ角ゴ Pro W3"/>
              </a:rPr>
              <a:pPr/>
              <a:t>41</a:t>
            </a:fld>
            <a:endParaRPr lang="en-US" smtClean="0">
              <a:latin typeface="Calibri" pitchFamily="34" charset="0"/>
              <a:ea typeface="ヒラギノ角ゴ Pro W3"/>
              <a:cs typeface="ヒラギノ角ゴ Pro W3"/>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Slide Image Placeholder 1"/>
          <p:cNvSpPr>
            <a:spLocks noGrp="1" noRot="1" noChangeAspect="1" noTextEdit="1"/>
          </p:cNvSpPr>
          <p:nvPr>
            <p:ph type="sldImg"/>
          </p:nvPr>
        </p:nvSpPr>
        <p:spPr>
          <a:ln/>
        </p:spPr>
      </p:sp>
      <p:sp>
        <p:nvSpPr>
          <p:cNvPr id="55299" name="Notes Placeholder 2"/>
          <p:cNvSpPr>
            <a:spLocks noGrp="1"/>
          </p:cNvSpPr>
          <p:nvPr>
            <p:ph type="body" idx="1"/>
          </p:nvPr>
        </p:nvSpPr>
        <p:spPr>
          <a:noFill/>
          <a:ln/>
        </p:spPr>
        <p:txBody>
          <a:bodyPr/>
          <a:lstStyle/>
          <a:p>
            <a:pPr eaLnBrk="1" hangingPunct="1">
              <a:spcBef>
                <a:spcPct val="0"/>
              </a:spcBef>
            </a:pPr>
            <a:endParaRPr lang="en-GB" dirty="0" smtClean="0"/>
          </a:p>
        </p:txBody>
      </p:sp>
      <p:sp>
        <p:nvSpPr>
          <p:cNvPr id="55300" name="Slide Number Placeholder 3"/>
          <p:cNvSpPr>
            <a:spLocks noGrp="1"/>
          </p:cNvSpPr>
          <p:nvPr>
            <p:ph type="sldNum" sz="quarter" idx="5"/>
          </p:nvPr>
        </p:nvSpPr>
        <p:spPr>
          <a:noFill/>
        </p:spPr>
        <p:txBody>
          <a:bodyPr/>
          <a:lstStyle/>
          <a:p>
            <a:fld id="{F68EAA19-4688-42B3-9FA4-0651518670DA}" type="slidenum">
              <a:rPr lang="en-GB" smtClean="0">
                <a:latin typeface="Times New Roman" pitchFamily="18" charset="0"/>
              </a:rPr>
              <a:pPr/>
              <a:t>42</a:t>
            </a:fld>
            <a:endParaRPr lang="en-GB" smtClean="0">
              <a:latin typeface="Times New Roman" pitchFamily="18" charset="0"/>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5654363D-D65A-46FD-9501-FFEB73C9A343}" type="slidenum">
              <a:rPr lang="en-US" smtClean="0"/>
              <a:pPr>
                <a:defRPr/>
              </a:pPr>
              <a:t>43</a:t>
            </a:fld>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4" name="Rectangle 5"/>
          <p:cNvSpPr txBox="1">
            <a:spLocks noChangeArrowheads="1"/>
          </p:cNvSpPr>
          <p:nvPr userDrawn="1"/>
        </p:nvSpPr>
        <p:spPr bwMode="auto">
          <a:xfrm>
            <a:off x="6248400" y="6477000"/>
            <a:ext cx="1965325" cy="198438"/>
          </a:xfrm>
          <a:prstGeom prst="rect">
            <a:avLst/>
          </a:prstGeom>
          <a:noFill/>
          <a:ln w="9525">
            <a:noFill/>
            <a:round/>
            <a:headEnd/>
            <a:tailEnd/>
          </a:ln>
          <a:effectLst/>
        </p:spPr>
        <p:txBody>
          <a:bodyPr lIns="0" tIns="0" rIns="0" bIns="0"/>
          <a:lstStyle/>
          <a:p>
            <a:pPr algn="ctr">
              <a:lnSpc>
                <a:spcPct val="102000"/>
              </a:lnSpc>
              <a:buFont typeface="Wingdings" charset="2"/>
              <a:buNone/>
              <a:tabLst>
                <a:tab pos="723900" algn="l"/>
                <a:tab pos="1447800" algn="l"/>
                <a:tab pos="2171700" algn="l"/>
              </a:tabLst>
              <a:defRPr/>
            </a:pPr>
            <a:r>
              <a:rPr lang="en-US" sz="1600" b="1" dirty="0">
                <a:ea typeface="ヒラギノ角ゴ Pro W3" charset="-128"/>
                <a:cs typeface="Tahoma" charset="0"/>
              </a:rPr>
              <a:t>1-  </a:t>
            </a:r>
            <a:fld id="{7D21C116-A41E-479D-905C-43A02FCF2D8B}" type="slidenum">
              <a:rPr lang="en-US" sz="1600" b="1">
                <a:ea typeface="ヒラギノ角ゴ Pro W3" charset="-128"/>
                <a:cs typeface="Tahoma" charset="0"/>
              </a:rPr>
              <a:pPr algn="ctr">
                <a:lnSpc>
                  <a:spcPct val="102000"/>
                </a:lnSpc>
                <a:buFont typeface="Wingdings" charset="2"/>
                <a:buNone/>
                <a:tabLst>
                  <a:tab pos="723900" algn="l"/>
                  <a:tab pos="1447800" algn="l"/>
                  <a:tab pos="2171700" algn="l"/>
                </a:tabLst>
                <a:defRPr/>
              </a:pPr>
              <a:t>‹#›</a:t>
            </a:fld>
            <a:endParaRPr lang="en-US" sz="1600" b="1" dirty="0">
              <a:ea typeface="ヒラギノ角ゴ Pro W3" charset="-128"/>
              <a:cs typeface="Tahoma" charset="0"/>
            </a:endParaRPr>
          </a:p>
        </p:txBody>
      </p:sp>
      <p:sp>
        <p:nvSpPr>
          <p:cNvPr id="5" name="Rectangle 5"/>
          <p:cNvSpPr txBox="1">
            <a:spLocks noChangeArrowheads="1"/>
          </p:cNvSpPr>
          <p:nvPr userDrawn="1"/>
        </p:nvSpPr>
        <p:spPr bwMode="auto">
          <a:xfrm>
            <a:off x="76200" y="6400800"/>
            <a:ext cx="4495800" cy="762000"/>
          </a:xfrm>
          <a:prstGeom prst="rect">
            <a:avLst/>
          </a:prstGeom>
          <a:noFill/>
          <a:ln w="9525">
            <a:noFill/>
            <a:round/>
            <a:headEnd/>
            <a:tailEnd/>
          </a:ln>
          <a:effectLst/>
        </p:spPr>
        <p:txBody>
          <a:bodyPr lIns="0" tIns="0" rIns="0" bIns="0"/>
          <a:lstStyle/>
          <a:p>
            <a:pPr>
              <a:lnSpc>
                <a:spcPct val="102000"/>
              </a:lnSpc>
              <a:buFont typeface="Wingdings" charset="2"/>
              <a:buNone/>
              <a:tabLst>
                <a:tab pos="723900" algn="l"/>
                <a:tab pos="1447800" algn="l"/>
                <a:tab pos="2171700" algn="l"/>
              </a:tabLst>
              <a:defRPr/>
            </a:pPr>
            <a:r>
              <a:rPr lang="en-US" sz="1400" b="1" dirty="0">
                <a:solidFill>
                  <a:srgbClr val="A6A6A6"/>
                </a:solidFill>
                <a:ea typeface="ヒラギノ角ゴ Pro W3" charset="-128"/>
                <a:cs typeface="Tahoma" charset="0"/>
              </a:rPr>
              <a:t>Copyright © 2012 Pearson Education, Inc.  </a:t>
            </a:r>
          </a:p>
          <a:p>
            <a:pPr>
              <a:lnSpc>
                <a:spcPct val="102000"/>
              </a:lnSpc>
              <a:buFont typeface="Wingdings" charset="2"/>
              <a:buNone/>
              <a:tabLst>
                <a:tab pos="723900" algn="l"/>
                <a:tab pos="1447800" algn="l"/>
                <a:tab pos="2171700" algn="l"/>
              </a:tabLst>
              <a:defRPr/>
            </a:pPr>
            <a:r>
              <a:rPr lang="en-US" sz="1400" b="1" dirty="0">
                <a:solidFill>
                  <a:srgbClr val="A6A6A6"/>
                </a:solidFill>
                <a:ea typeface="ヒラギノ角ゴ Pro W3" charset="-128"/>
                <a:cs typeface="Tahoma" charset="0"/>
              </a:rPr>
              <a:t>Publishing as Prentice Hall</a:t>
            </a:r>
          </a:p>
        </p:txBody>
      </p:sp>
      <p:sp>
        <p:nvSpPr>
          <p:cNvPr id="2" name="Title 1"/>
          <p:cNvSpPr>
            <a:spLocks noGrp="1"/>
          </p:cNvSpPr>
          <p:nvPr>
            <p:ph type="ctrTitle"/>
          </p:nvPr>
        </p:nvSpPr>
        <p:spPr>
          <a:xfrm>
            <a:off x="304800" y="2797175"/>
            <a:ext cx="7162800" cy="1470025"/>
          </a:xfrm>
        </p:spPr>
        <p:txBody>
          <a:bodyPr/>
          <a:lstStyle>
            <a:lvl1pPr>
              <a:defRPr sz="3600"/>
            </a:lvl1pPr>
          </a:lstStyle>
          <a:p>
            <a:r>
              <a:rPr lang="en-US" dirty="0" smtClean="0"/>
              <a:t>Click to edit Master title style</a:t>
            </a:r>
            <a:endParaRPr lang="en-US" dirty="0"/>
          </a:p>
        </p:txBody>
      </p:sp>
      <p:sp>
        <p:nvSpPr>
          <p:cNvPr id="3" name="Subtitle 2"/>
          <p:cNvSpPr>
            <a:spLocks noGrp="1"/>
          </p:cNvSpPr>
          <p:nvPr>
            <p:ph type="subTitle" idx="1"/>
          </p:nvPr>
        </p:nvSpPr>
        <p:spPr>
          <a:xfrm>
            <a:off x="609600" y="4648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9" name="Title 8"/>
          <p:cNvSpPr>
            <a:spLocks noGrp="1"/>
          </p:cNvSpPr>
          <p:nvPr>
            <p:ph type="title"/>
          </p:nvPr>
        </p:nvSpPr>
        <p:spPr/>
        <p:txBody>
          <a:bodyPr/>
          <a:lstStyle/>
          <a:p>
            <a:r>
              <a:rPr lang="en-US" smtClean="0"/>
              <a:t>Click to edit Master title style</a:t>
            </a:r>
            <a:endParaRPr lang="en-US"/>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2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lvl1pPr>
              <a:defRPr b="0"/>
            </a:lvl1pPr>
            <a:lvl2pPr>
              <a:defRPr b="0"/>
            </a:lvl2pPr>
            <a:lvl3pPr>
              <a:defRPr b="0"/>
            </a:lvl3pPr>
            <a:lvl4pPr>
              <a:defRPr b="0"/>
            </a:lvl4pPr>
            <a:lvl5pPr>
              <a:defRPr b="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8" name="Text Placeholder 7"/>
          <p:cNvSpPr>
            <a:spLocks noGrp="1"/>
          </p:cNvSpPr>
          <p:nvPr>
            <p:ph type="body" sz="quarter" idx="13"/>
          </p:nvPr>
        </p:nvSpPr>
        <p:spPr>
          <a:xfrm>
            <a:off x="914400" y="1371600"/>
            <a:ext cx="7162800" cy="381000"/>
          </a:xfrm>
        </p:spPr>
        <p:txBody>
          <a:bodyPr/>
          <a:lstStyle>
            <a:lvl1pPr algn="ctr">
              <a:buNone/>
              <a:defRPr sz="2800" b="1" i="0">
                <a:solidFill>
                  <a:schemeClr val="tx2"/>
                </a:solidFill>
              </a:defRPr>
            </a:lvl1pPr>
          </a:lstStyle>
          <a:p>
            <a:pPr lvl="0"/>
            <a:r>
              <a:rPr lang="en-US" dirty="0" smtClean="0"/>
              <a:t>Click to edit Master text styles</a:t>
            </a:r>
            <a:endParaRPr lang="en-US" dirty="0"/>
          </a:p>
        </p:txBody>
      </p:sp>
      <p:sp>
        <p:nvSpPr>
          <p:cNvPr id="5" name="Title 4"/>
          <p:cNvSpPr>
            <a:spLocks noGrp="1"/>
          </p:cNvSpPr>
          <p:nvPr>
            <p:ph type="title"/>
          </p:nvPr>
        </p:nvSpPr>
        <p:spPr/>
        <p:txBody>
          <a:bodyPr/>
          <a:lstStyle/>
          <a:p>
            <a:r>
              <a:rPr lang="en-US" smtClean="0"/>
              <a:t>Click to edit Master title style</a:t>
            </a:r>
            <a:endParaRPr lang="en-US"/>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3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228600"/>
            <a:ext cx="7772400" cy="1143000"/>
          </a:xfrm>
        </p:spPr>
        <p:txBody>
          <a:bodyPr/>
          <a:lstStyle>
            <a:lvl1pPr>
              <a:defRPr sz="4000" b="1"/>
            </a:lvl1pPr>
          </a:lstStyle>
          <a:p>
            <a:r>
              <a:rPr lang="en-US" dirty="0" smtClean="0"/>
              <a:t>Click to edit Master title style</a:t>
            </a:r>
            <a:endParaRPr lang="en-US" dirty="0"/>
          </a:p>
        </p:txBody>
      </p:sp>
      <p:sp>
        <p:nvSpPr>
          <p:cNvPr id="3" name="Content Placeholder 2"/>
          <p:cNvSpPr>
            <a:spLocks noGrp="1"/>
          </p:cNvSpPr>
          <p:nvPr>
            <p:ph idx="1"/>
          </p:nvPr>
        </p:nvSpPr>
        <p:spPr>
          <a:xfrm>
            <a:off x="685800" y="1981200"/>
            <a:ext cx="2971800" cy="4114800"/>
          </a:xfrm>
        </p:spPr>
        <p:txBody>
          <a:bodyPr/>
          <a:lstStyle>
            <a:lvl1pPr>
              <a:defRPr b="0"/>
            </a:lvl1pPr>
            <a:lvl2pPr>
              <a:defRPr b="0"/>
            </a:lvl2pPr>
            <a:lvl3pPr>
              <a:defRPr b="0"/>
            </a:lvl3pPr>
            <a:lvl4pPr>
              <a:defRPr b="0"/>
            </a:lvl4pPr>
            <a:lvl5pPr>
              <a:defRPr b="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8" name="Text Placeholder 7"/>
          <p:cNvSpPr>
            <a:spLocks noGrp="1"/>
          </p:cNvSpPr>
          <p:nvPr>
            <p:ph type="body" sz="quarter" idx="13"/>
          </p:nvPr>
        </p:nvSpPr>
        <p:spPr>
          <a:xfrm>
            <a:off x="457200" y="1447800"/>
            <a:ext cx="3200400" cy="381000"/>
          </a:xfrm>
        </p:spPr>
        <p:txBody>
          <a:bodyPr/>
          <a:lstStyle>
            <a:lvl1pPr algn="ctr">
              <a:buNone/>
              <a:defRPr sz="2000" b="0" i="1">
                <a:solidFill>
                  <a:srgbClr val="C00000"/>
                </a:solidFill>
              </a:defRPr>
            </a:lvl1pPr>
          </a:lstStyle>
          <a:p>
            <a:pPr lvl="0"/>
            <a:r>
              <a:rPr lang="en-US" dirty="0" smtClean="0"/>
              <a:t>Click to edit Master text styles</a:t>
            </a:r>
            <a:endParaRPr lang="en-US" dirty="0"/>
          </a:p>
        </p:txBody>
      </p:sp>
      <p:sp>
        <p:nvSpPr>
          <p:cNvPr id="13" name="Content Placeholder 12"/>
          <p:cNvSpPr>
            <a:spLocks noGrp="1"/>
          </p:cNvSpPr>
          <p:nvPr>
            <p:ph sz="quarter" idx="14"/>
          </p:nvPr>
        </p:nvSpPr>
        <p:spPr>
          <a:xfrm>
            <a:off x="3810000" y="1524000"/>
            <a:ext cx="434340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685800" y="6248400"/>
            <a:ext cx="19050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
        <p:nvSpPr>
          <p:cNvPr id="6" name="Footer Placeholder 5"/>
          <p:cNvSpPr>
            <a:spLocks noGrp="1"/>
          </p:cNvSpPr>
          <p:nvPr>
            <p:ph type="ftr" sz="quarter" idx="11"/>
          </p:nvPr>
        </p:nvSpPr>
        <p:spPr>
          <a:xfrm>
            <a:off x="3124200" y="6248400"/>
            <a:ext cx="28956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a:xfrm>
            <a:off x="685800" y="6248400"/>
            <a:ext cx="19050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
        <p:nvSpPr>
          <p:cNvPr id="8" name="Footer Placeholder 7"/>
          <p:cNvSpPr>
            <a:spLocks noGrp="1"/>
          </p:cNvSpPr>
          <p:nvPr>
            <p:ph type="ftr" sz="quarter" idx="11"/>
          </p:nvPr>
        </p:nvSpPr>
        <p:spPr>
          <a:xfrm>
            <a:off x="3124200" y="6248400"/>
            <a:ext cx="28956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7" name="Text Placeholder 7"/>
          <p:cNvSpPr>
            <a:spLocks noGrp="1"/>
          </p:cNvSpPr>
          <p:nvPr>
            <p:ph type="body" sz="quarter" idx="13"/>
          </p:nvPr>
        </p:nvSpPr>
        <p:spPr>
          <a:xfrm>
            <a:off x="914400" y="1447800"/>
            <a:ext cx="7162800" cy="381000"/>
          </a:xfrm>
        </p:spPr>
        <p:txBody>
          <a:bodyPr/>
          <a:lstStyle>
            <a:lvl1pPr algn="ctr">
              <a:buNone/>
              <a:defRPr sz="2800" b="1" i="0">
                <a:solidFill>
                  <a:schemeClr val="tx2"/>
                </a:solidFill>
              </a:defRPr>
            </a:lvl1pPr>
          </a:lstStyle>
          <a:p>
            <a:pPr lvl="0"/>
            <a:r>
              <a:rPr lang="en-US" dirty="0" smtClean="0"/>
              <a:t>Click to edit Master text styles</a:t>
            </a:r>
            <a:endParaRPr lang="en-US" dirty="0"/>
          </a:p>
        </p:txBody>
      </p:sp>
      <p:sp>
        <p:nvSpPr>
          <p:cNvPr id="4" name="Date Placeholder 2"/>
          <p:cNvSpPr>
            <a:spLocks noGrp="1"/>
          </p:cNvSpPr>
          <p:nvPr>
            <p:ph type="dt" sz="half" idx="14"/>
          </p:nvPr>
        </p:nvSpPr>
        <p:spPr>
          <a:xfrm>
            <a:off x="685800" y="6248400"/>
            <a:ext cx="19050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
        <p:nvSpPr>
          <p:cNvPr id="5" name="Footer Placeholder 3"/>
          <p:cNvSpPr>
            <a:spLocks noGrp="1"/>
          </p:cNvSpPr>
          <p:nvPr>
            <p:ph type="ftr" sz="quarter" idx="15"/>
          </p:nvPr>
        </p:nvSpPr>
        <p:spPr>
          <a:xfrm>
            <a:off x="3124200" y="6248400"/>
            <a:ext cx="28956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85800" y="6248400"/>
            <a:ext cx="19050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
        <p:nvSpPr>
          <p:cNvPr id="3" name="Footer Placeholder 2"/>
          <p:cNvSpPr>
            <a:spLocks noGrp="1"/>
          </p:cNvSpPr>
          <p:nvPr>
            <p:ph type="ftr" sz="quarter" idx="11"/>
          </p:nvPr>
        </p:nvSpPr>
        <p:spPr>
          <a:xfrm>
            <a:off x="3124200" y="6248400"/>
            <a:ext cx="28956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objAndTx">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838200" y="304800"/>
            <a:ext cx="7793038" cy="1462088"/>
          </a:xfrm>
        </p:spPr>
        <p:txBody>
          <a:bodyPr/>
          <a:lstStyle>
            <a:lvl1pPr>
              <a:defRPr b="1" i="0" baseline="0"/>
            </a:lvl1pPr>
          </a:lstStyle>
          <a:p>
            <a:r>
              <a:rPr lang="en-US" dirty="0" smtClean="0"/>
              <a:t>Click to edit Master title style</a:t>
            </a:r>
            <a:endParaRPr lang="en-US" dirty="0"/>
          </a:p>
        </p:txBody>
      </p:sp>
      <p:sp>
        <p:nvSpPr>
          <p:cNvPr id="3" name="Content Placeholder 2"/>
          <p:cNvSpPr>
            <a:spLocks noGrp="1"/>
          </p:cNvSpPr>
          <p:nvPr>
            <p:ph sz="half" idx="1"/>
          </p:nvPr>
        </p:nvSpPr>
        <p:spPr>
          <a:xfrm>
            <a:off x="1182688" y="2017713"/>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5145088" y="2017713"/>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1162050" y="6243638"/>
            <a:ext cx="19050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
        <p:nvSpPr>
          <p:cNvPr id="6" name="Footer Placeholder 5"/>
          <p:cNvSpPr>
            <a:spLocks noGrp="1"/>
          </p:cNvSpPr>
          <p:nvPr>
            <p:ph type="ftr" sz="quarter" idx="11"/>
          </p:nvPr>
        </p:nvSpPr>
        <p:spPr>
          <a:xfrm>
            <a:off x="3657600" y="6243638"/>
            <a:ext cx="28956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userDrawn="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6" name="Text Placeholder 10"/>
          <p:cNvSpPr>
            <a:spLocks noGrp="1"/>
          </p:cNvSpPr>
          <p:nvPr>
            <p:ph type="body" sz="quarter" idx="17"/>
          </p:nvPr>
        </p:nvSpPr>
        <p:spPr>
          <a:xfrm>
            <a:off x="1447800" y="1371600"/>
            <a:ext cx="6172200" cy="533400"/>
          </a:xfrm>
        </p:spPr>
        <p:txBody>
          <a:bodyPr/>
          <a:lstStyle>
            <a:lvl1pPr algn="ctr">
              <a:buNone/>
              <a:defRPr i="1">
                <a:solidFill>
                  <a:schemeClr val="tx2"/>
                </a:solidFill>
              </a:defRPr>
            </a:lvl1pPr>
          </a:lstStyle>
          <a:p>
            <a:pPr lvl="0"/>
            <a:r>
              <a:rPr lang="en-US" dirty="0" smtClean="0"/>
              <a:t>Click to edit Master text styles</a:t>
            </a:r>
          </a:p>
        </p:txBody>
      </p:sp>
      <p:sp>
        <p:nvSpPr>
          <p:cNvPr id="4" name="Date Placeholder 3"/>
          <p:cNvSpPr>
            <a:spLocks noGrp="1"/>
          </p:cNvSpPr>
          <p:nvPr>
            <p:ph type="dt" sz="half" idx="18"/>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
        <p:nvSpPr>
          <p:cNvPr id="5" name="Footer Placeholder 4"/>
          <p:cNvSpPr>
            <a:spLocks noGrp="1"/>
          </p:cNvSpPr>
          <p:nvPr>
            <p:ph type="ftr" sz="quarter" idx="19"/>
          </p:nvPr>
        </p:nvSpPr>
        <p:spPr>
          <a:xfrm>
            <a:off x="6096000" y="6324600"/>
            <a:ext cx="2895600" cy="365125"/>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
        <p:nvSpPr>
          <p:cNvPr id="7" name="Slide Number Placeholder 5"/>
          <p:cNvSpPr>
            <a:spLocks noGrp="1"/>
          </p:cNvSpPr>
          <p:nvPr>
            <p:ph type="sldNum" sz="quarter" idx="20"/>
          </p:nvPr>
        </p:nvSpPr>
        <p:spPr>
          <a:xfrm>
            <a:off x="6248400" y="6248400"/>
            <a:ext cx="1905000" cy="457200"/>
          </a:xfrm>
          <a:prstGeom prst="rect">
            <a:avLst/>
          </a:prstGeom>
        </p:spPr>
        <p:txBody>
          <a:bodyPr vert="horz" wrap="square" lIns="91440" tIns="45720" rIns="91440" bIns="45720" numCol="1" anchor="t" anchorCtr="0" compatLnSpc="1">
            <a:prstTxWarp prst="textNoShape">
              <a:avLst/>
            </a:prstTxWarp>
          </a:bodyPr>
          <a:lstStyle>
            <a:lvl1pPr>
              <a:defRPr>
                <a:ea typeface="ヒラギノ角ゴ Pro W3" charset="-128"/>
                <a:cs typeface="+mn-cs"/>
              </a:defRPr>
            </a:lvl1pPr>
          </a:lstStyle>
          <a:p>
            <a:pPr>
              <a:defRPr/>
            </a:pPr>
            <a:fld id="{BEBBEC51-9F77-4057-9E0A-2EA96F38AD74}" type="slidenum">
              <a:rPr lang="en-US"/>
              <a:pPr>
                <a:defRPr/>
              </a:pPr>
              <a:t>‹#›</a:t>
            </a:fld>
            <a:endParaRPr lang="en-US" dirty="0"/>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304800"/>
            <a:ext cx="7793038" cy="1462088"/>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1182688" y="2017713"/>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145088" y="2017713"/>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1162050" y="6243638"/>
            <a:ext cx="19050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
        <p:nvSpPr>
          <p:cNvPr id="6" name="Footer Placeholder 5"/>
          <p:cNvSpPr>
            <a:spLocks noGrp="1"/>
          </p:cNvSpPr>
          <p:nvPr>
            <p:ph type="ftr" sz="quarter" idx="11"/>
          </p:nvPr>
        </p:nvSpPr>
        <p:spPr>
          <a:xfrm>
            <a:off x="3657600" y="6243638"/>
            <a:ext cx="28956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Tree>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B5F7A4B6-BBC1-4750-AD1B-FAB6BDBEDB5A}" type="datetimeFigureOut">
              <a:rPr lang="en-US" smtClean="0"/>
              <a:pPr/>
              <a:t>4/3/2013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C64E193-CC23-4DE4-BBAD-06AE49F8BAA7}" type="slidenum">
              <a:rPr lang="en-US" smtClean="0"/>
              <a:pPr/>
              <a:t>‹#›</a:t>
            </a:fld>
            <a:endParaRPr lang="en-US"/>
          </a:p>
        </p:txBody>
      </p:sp>
      <p:sp>
        <p:nvSpPr>
          <p:cNvPr id="7" name="Rectangle 5"/>
          <p:cNvSpPr txBox="1">
            <a:spLocks noChangeArrowheads="1"/>
          </p:cNvSpPr>
          <p:nvPr userDrawn="1"/>
        </p:nvSpPr>
        <p:spPr bwMode="auto">
          <a:xfrm>
            <a:off x="6248400" y="6477000"/>
            <a:ext cx="1965325" cy="198438"/>
          </a:xfrm>
          <a:prstGeom prst="rect">
            <a:avLst/>
          </a:prstGeom>
          <a:noFill/>
          <a:ln w="9525">
            <a:noFill/>
            <a:round/>
            <a:headEnd/>
            <a:tailEnd/>
          </a:ln>
          <a:effectLst/>
        </p:spPr>
        <p:txBody>
          <a:bodyPr lIns="0" tIns="0" rIns="0" bIns="0"/>
          <a:lstStyle/>
          <a:p>
            <a:pPr algn="ctr">
              <a:lnSpc>
                <a:spcPct val="102000"/>
              </a:lnSpc>
              <a:buFont typeface="Wingdings" charset="2"/>
              <a:buNone/>
              <a:tabLst>
                <a:tab pos="723900" algn="l"/>
                <a:tab pos="1447800" algn="l"/>
                <a:tab pos="2171700" algn="l"/>
              </a:tabLst>
              <a:defRPr/>
            </a:pPr>
            <a:r>
              <a:rPr lang="en-US" sz="1600" b="1" dirty="0">
                <a:ea typeface="ヒラギノ角ゴ Pro W3" charset="-128"/>
                <a:cs typeface="Tahoma" charset="0"/>
              </a:rPr>
              <a:t>1-  </a:t>
            </a:r>
            <a:fld id="{7D21C116-A41E-479D-905C-43A02FCF2D8B}" type="slidenum">
              <a:rPr lang="en-US" sz="1600" b="1">
                <a:ea typeface="ヒラギノ角ゴ Pro W3" charset="-128"/>
                <a:cs typeface="Tahoma" charset="0"/>
              </a:rPr>
              <a:pPr algn="ctr">
                <a:lnSpc>
                  <a:spcPct val="102000"/>
                </a:lnSpc>
                <a:buFont typeface="Wingdings" charset="2"/>
                <a:buNone/>
                <a:tabLst>
                  <a:tab pos="723900" algn="l"/>
                  <a:tab pos="1447800" algn="l"/>
                  <a:tab pos="2171700" algn="l"/>
                </a:tabLst>
                <a:defRPr/>
              </a:pPr>
              <a:t>‹#›</a:t>
            </a:fld>
            <a:endParaRPr lang="en-US" sz="1600" b="1" dirty="0">
              <a:ea typeface="ヒラギノ角ゴ Pro W3" charset="-128"/>
              <a:cs typeface="Tahoma" charset="0"/>
            </a:endParaRPr>
          </a:p>
        </p:txBody>
      </p:sp>
      <p:sp>
        <p:nvSpPr>
          <p:cNvPr id="8" name="Rectangle 5"/>
          <p:cNvSpPr txBox="1">
            <a:spLocks noChangeArrowheads="1"/>
          </p:cNvSpPr>
          <p:nvPr userDrawn="1"/>
        </p:nvSpPr>
        <p:spPr bwMode="auto">
          <a:xfrm>
            <a:off x="76200" y="6400800"/>
            <a:ext cx="4495800" cy="762000"/>
          </a:xfrm>
          <a:prstGeom prst="rect">
            <a:avLst/>
          </a:prstGeom>
          <a:noFill/>
          <a:ln w="9525">
            <a:noFill/>
            <a:round/>
            <a:headEnd/>
            <a:tailEnd/>
          </a:ln>
          <a:effectLst/>
        </p:spPr>
        <p:txBody>
          <a:bodyPr lIns="0" tIns="0" rIns="0" bIns="0"/>
          <a:lstStyle/>
          <a:p>
            <a:pPr>
              <a:lnSpc>
                <a:spcPct val="102000"/>
              </a:lnSpc>
              <a:buFont typeface="Wingdings" charset="2"/>
              <a:buNone/>
              <a:tabLst>
                <a:tab pos="723900" algn="l"/>
                <a:tab pos="1447800" algn="l"/>
                <a:tab pos="2171700" algn="l"/>
              </a:tabLst>
              <a:defRPr/>
            </a:pPr>
            <a:r>
              <a:rPr lang="en-US" sz="1400" b="1" dirty="0">
                <a:solidFill>
                  <a:srgbClr val="A6A6A6"/>
                </a:solidFill>
                <a:ea typeface="ヒラギノ角ゴ Pro W3" charset="-128"/>
                <a:cs typeface="Tahoma" charset="0"/>
              </a:rPr>
              <a:t>Copyright © 2012 Pearson Education, Inc.  </a:t>
            </a:r>
          </a:p>
          <a:p>
            <a:pPr>
              <a:lnSpc>
                <a:spcPct val="102000"/>
              </a:lnSpc>
              <a:buFont typeface="Wingdings" charset="2"/>
              <a:buNone/>
              <a:tabLst>
                <a:tab pos="723900" algn="l"/>
                <a:tab pos="1447800" algn="l"/>
                <a:tab pos="2171700" algn="l"/>
              </a:tabLst>
              <a:defRPr/>
            </a:pPr>
            <a:r>
              <a:rPr lang="en-US" sz="1400" b="1" dirty="0">
                <a:solidFill>
                  <a:srgbClr val="A6A6A6"/>
                </a:solidFill>
                <a:ea typeface="ヒラギノ角ゴ Pro W3" charset="-128"/>
                <a:cs typeface="Tahoma" charset="0"/>
              </a:rPr>
              <a:t>Publishing as Prentice Hall</a:t>
            </a:r>
          </a:p>
        </p:txBody>
      </p:sp>
    </p:spTree>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5F7A4B6-BBC1-4750-AD1B-FAB6BDBEDB5A}" type="datetimeFigureOut">
              <a:rPr lang="en-US" smtClean="0"/>
              <a:pPr/>
              <a:t>4/3/2013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C64E193-CC23-4DE4-BBAD-06AE49F8BAA7}" type="slidenum">
              <a:rPr lang="en-US" smtClean="0"/>
              <a:pPr/>
              <a:t>‹#›</a:t>
            </a:fld>
            <a:endParaRPr lang="en-US"/>
          </a:p>
        </p:txBody>
      </p:sp>
    </p:spTree>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5F7A4B6-BBC1-4750-AD1B-FAB6BDBEDB5A}" type="datetimeFigureOut">
              <a:rPr lang="en-US" smtClean="0"/>
              <a:pPr/>
              <a:t>4/3/2013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C64E193-CC23-4DE4-BBAD-06AE49F8BAA7}" type="slidenum">
              <a:rPr lang="en-US" smtClean="0"/>
              <a:pPr/>
              <a:t>‹#›</a:t>
            </a:fld>
            <a:endParaRPr lang="en-US"/>
          </a:p>
        </p:txBody>
      </p:sp>
    </p:spTree>
  </p:cSld>
  <p:clrMapOvr>
    <a:masterClrMapping/>
  </p:clrMapOvr>
  <p:transition/>
  <p:hf sldNum="0"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fld id="{EC64E193-CC23-4DE4-BBAD-06AE49F8BAA7}" type="slidenum">
              <a:rPr lang="en-US" smtClean="0"/>
              <a:pPr/>
              <a:t>‹#›</a:t>
            </a:fld>
            <a:endParaRPr lang="en-US"/>
          </a:p>
        </p:txBody>
      </p:sp>
    </p:spTree>
  </p:cSld>
  <p:clrMapOvr>
    <a:masterClrMapping/>
  </p:clrMapOv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pPr>
              <a:defRPr/>
            </a:pPr>
            <a:endParaRPr lang="en-US"/>
          </a:p>
        </p:txBody>
      </p:sp>
      <p:sp>
        <p:nvSpPr>
          <p:cNvPr id="8" name="Footer Placeholder 7"/>
          <p:cNvSpPr>
            <a:spLocks noGrp="1"/>
          </p:cNvSpPr>
          <p:nvPr>
            <p:ph type="ftr" sz="quarter" idx="11"/>
          </p:nvPr>
        </p:nvSpPr>
        <p:spPr/>
        <p:txBody>
          <a:bodyPr/>
          <a:lstStyle/>
          <a:p>
            <a:pPr>
              <a:defRPr/>
            </a:pPr>
            <a:endParaRPr lang="en-US"/>
          </a:p>
        </p:txBody>
      </p:sp>
      <p:sp>
        <p:nvSpPr>
          <p:cNvPr id="9" name="Slide Number Placeholder 8"/>
          <p:cNvSpPr>
            <a:spLocks noGrp="1"/>
          </p:cNvSpPr>
          <p:nvPr>
            <p:ph type="sldNum" sz="quarter" idx="12"/>
          </p:nvPr>
        </p:nvSpPr>
        <p:spPr/>
        <p:txBody>
          <a:bodyPr/>
          <a:lstStyle/>
          <a:p>
            <a:fld id="{EC64E193-CC23-4DE4-BBAD-06AE49F8BAA7}" type="slidenum">
              <a:rPr lang="en-US" smtClean="0"/>
              <a:pPr/>
              <a:t>‹#›</a:t>
            </a:fld>
            <a:endParaRPr lang="en-US"/>
          </a:p>
        </p:txBody>
      </p:sp>
    </p:spTree>
  </p:cSld>
  <p:clrMapOvr>
    <a:masterClrMapping/>
  </p:clrMapOv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B5F7A4B6-BBC1-4750-AD1B-FAB6BDBEDB5A}" type="datetimeFigureOut">
              <a:rPr lang="en-US" smtClean="0"/>
              <a:pPr/>
              <a:t>4/3/2013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C64E193-CC23-4DE4-BBAD-06AE49F8BAA7}" type="slidenum">
              <a:rPr lang="en-US" smtClean="0"/>
              <a:pPr/>
              <a:t>‹#›</a:t>
            </a:fld>
            <a:endParaRPr lang="en-US"/>
          </a:p>
        </p:txBody>
      </p:sp>
    </p:spTree>
  </p:cSld>
  <p:clrMapOvr>
    <a:masterClrMapping/>
  </p:clrMapOvr>
  <p:transition/>
  <p:hf sldNum="0" hdr="0" ftr="0" dt="0"/>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endParaRPr lang="en-US"/>
          </a:p>
        </p:txBody>
      </p:sp>
      <p:sp>
        <p:nvSpPr>
          <p:cNvPr id="3" name="Footer Placeholder 2"/>
          <p:cNvSpPr>
            <a:spLocks noGrp="1"/>
          </p:cNvSpPr>
          <p:nvPr>
            <p:ph type="ftr" sz="quarter" idx="11"/>
          </p:nvPr>
        </p:nvSpPr>
        <p:spPr/>
        <p:txBody>
          <a:bodyPr/>
          <a:lstStyle/>
          <a:p>
            <a:pPr>
              <a:defRPr/>
            </a:pPr>
            <a:endParaRPr lang="en-US"/>
          </a:p>
        </p:txBody>
      </p:sp>
      <p:sp>
        <p:nvSpPr>
          <p:cNvPr id="4" name="Slide Number Placeholder 3"/>
          <p:cNvSpPr>
            <a:spLocks noGrp="1"/>
          </p:cNvSpPr>
          <p:nvPr>
            <p:ph type="sldNum" sz="quarter" idx="12"/>
          </p:nvPr>
        </p:nvSpPr>
        <p:spPr/>
        <p:txBody>
          <a:bodyPr/>
          <a:lstStyle/>
          <a:p>
            <a:fld id="{EC64E193-CC23-4DE4-BBAD-06AE49F8BAA7}" type="slidenum">
              <a:rPr lang="en-US" smtClean="0"/>
              <a:pPr/>
              <a:t>‹#›</a:t>
            </a:fld>
            <a:endParaRPr lang="en-US"/>
          </a:p>
        </p:txBody>
      </p:sp>
    </p:spTree>
  </p:cSld>
  <p:clrMapOvr>
    <a:masterClrMapping/>
  </p:clrMapOv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5F7A4B6-BBC1-4750-AD1B-FAB6BDBEDB5A}" type="datetimeFigureOut">
              <a:rPr lang="en-US" smtClean="0"/>
              <a:pPr/>
              <a:t>4/3/2013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C64E193-CC23-4DE4-BBAD-06AE49F8BAA7}" type="slidenum">
              <a:rPr lang="en-US" smtClean="0"/>
              <a:pPr/>
              <a:t>‹#›</a:t>
            </a:fld>
            <a:endParaRPr lang="en-US"/>
          </a:p>
        </p:txBody>
      </p:sp>
    </p:spTree>
  </p:cSld>
  <p:clrMapOvr>
    <a:masterClrMapping/>
  </p:clrMapOvr>
  <p:transition/>
  <p:hf sldNum="0" hdr="0" ftr="0" dt="0"/>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5F7A4B6-BBC1-4750-AD1B-FAB6BDBEDB5A}" type="datetimeFigureOut">
              <a:rPr lang="en-US" smtClean="0"/>
              <a:pPr/>
              <a:t>4/3/2013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C64E193-CC23-4DE4-BBAD-06AE49F8BAA7}" type="slidenum">
              <a:rPr lang="en-US" smtClean="0"/>
              <a:pPr/>
              <a:t>‹#›</a:t>
            </a:fld>
            <a:endParaRPr lang="en-US"/>
          </a:p>
        </p:txBody>
      </p:sp>
    </p:spTree>
  </p:cSld>
  <p:clrMapOvr>
    <a:masterClrMapping/>
  </p:clrMapOvr>
  <p:transition/>
  <p:hf sldNum="0" hdr="0" ftr="0" dt="0"/>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5F7A4B6-BBC1-4750-AD1B-FAB6BDBEDB5A}" type="datetimeFigureOut">
              <a:rPr lang="en-US" smtClean="0"/>
              <a:pPr/>
              <a:t>4/3/2013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C64E193-CC23-4DE4-BBAD-06AE49F8BAA7}" type="slidenum">
              <a:rPr lang="en-US" smtClean="0"/>
              <a:pPr/>
              <a:t>‹#›</a:t>
            </a:fld>
            <a:endParaRPr lang="en-US"/>
          </a:p>
        </p:txBody>
      </p:sp>
    </p:spTree>
  </p:cSld>
  <p:clrMapOvr>
    <a:masterClrMapping/>
  </p:clrMapOvr>
  <p:transition/>
  <p:hf sldNum="0" hdr="0" ftr="0" dt="0"/>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5F7A4B6-BBC1-4750-AD1B-FAB6BDBEDB5A}" type="datetimeFigureOut">
              <a:rPr lang="en-US" smtClean="0"/>
              <a:pPr/>
              <a:t>4/3/2013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C64E193-CC23-4DE4-BBAD-06AE49F8BAA7}" type="slidenum">
              <a:rPr lang="en-US" smtClean="0"/>
              <a:pPr/>
              <a:t>‹#›</a:t>
            </a:fld>
            <a:endParaRPr lang="en-US"/>
          </a:p>
        </p:txBody>
      </p:sp>
    </p:spTree>
  </p:cSld>
  <p:clrMapOvr>
    <a:masterClrMapping/>
  </p:clrMapOvr>
  <p:transition/>
  <p:hf sldNum="0" hdr="0" ftr="0" dt="0"/>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userDrawn="1">
  <p:cSld name="2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lvl1pPr>
              <a:defRPr b="0"/>
            </a:lvl1pPr>
            <a:lvl2pPr>
              <a:defRPr b="0"/>
            </a:lvl2pPr>
            <a:lvl3pPr>
              <a:defRPr b="0"/>
            </a:lvl3pPr>
            <a:lvl4pPr>
              <a:defRPr b="0"/>
            </a:lvl4pPr>
            <a:lvl5pPr>
              <a:defRPr b="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8" name="Text Placeholder 7"/>
          <p:cNvSpPr>
            <a:spLocks noGrp="1"/>
          </p:cNvSpPr>
          <p:nvPr>
            <p:ph type="body" sz="quarter" idx="13"/>
          </p:nvPr>
        </p:nvSpPr>
        <p:spPr>
          <a:xfrm>
            <a:off x="914400" y="1371600"/>
            <a:ext cx="7162800" cy="381000"/>
          </a:xfrm>
        </p:spPr>
        <p:txBody>
          <a:bodyPr/>
          <a:lstStyle>
            <a:lvl1pPr algn="ctr">
              <a:buNone/>
              <a:defRPr sz="2800" b="1" i="0">
                <a:solidFill>
                  <a:schemeClr val="tx2"/>
                </a:solidFill>
              </a:defRPr>
            </a:lvl1pPr>
          </a:lstStyle>
          <a:p>
            <a:pPr lvl="0"/>
            <a:r>
              <a:rPr lang="en-US" dirty="0" smtClean="0"/>
              <a:t>Click to edit Master text styles</a:t>
            </a:r>
            <a:endParaRPr lang="en-US" dirty="0"/>
          </a:p>
        </p:txBody>
      </p:sp>
      <p:sp>
        <p:nvSpPr>
          <p:cNvPr id="5" name="Title 4"/>
          <p:cNvSpPr>
            <a:spLocks noGrp="1"/>
          </p:cNvSpPr>
          <p:nvPr>
            <p:ph type="title"/>
          </p:nvPr>
        </p:nvSpPr>
        <p:spPr/>
        <p:txBody>
          <a:bodyPr/>
          <a:lstStyle/>
          <a:p>
            <a:r>
              <a:rPr lang="en-US" smtClean="0"/>
              <a:t>Click to edit Master title style</a:t>
            </a:r>
            <a:endParaRPr lang="en-US"/>
          </a:p>
        </p:txBody>
      </p:sp>
    </p:spTree>
  </p:cSld>
  <p:clrMapOvr>
    <a:masterClrMapping/>
  </p:clrMapOvr>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userDrawn="1">
  <p:cSld name="2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a:lvl1pPr>
          </a:lstStyle>
          <a:p>
            <a:r>
              <a:rPr lang="en-US" dirty="0" smtClean="0"/>
              <a:t>Click to edit Master title style</a:t>
            </a:r>
            <a:endParaRPr lang="en-US" dirty="0"/>
          </a:p>
        </p:txBody>
      </p:sp>
      <p:sp>
        <p:nvSpPr>
          <p:cNvPr id="7" name="Text Placeholder 7"/>
          <p:cNvSpPr>
            <a:spLocks noGrp="1"/>
          </p:cNvSpPr>
          <p:nvPr>
            <p:ph type="body" sz="quarter" idx="13"/>
          </p:nvPr>
        </p:nvSpPr>
        <p:spPr>
          <a:xfrm>
            <a:off x="914400" y="1600200"/>
            <a:ext cx="7162800" cy="381000"/>
          </a:xfrm>
        </p:spPr>
        <p:txBody>
          <a:bodyPr/>
          <a:lstStyle>
            <a:lvl1pPr algn="ctr">
              <a:buNone/>
              <a:defRPr sz="2800" b="1" i="0">
                <a:solidFill>
                  <a:schemeClr val="tx2"/>
                </a:solidFill>
              </a:defRPr>
            </a:lvl1pPr>
          </a:lstStyle>
          <a:p>
            <a:pPr lvl="0"/>
            <a:r>
              <a:rPr lang="en-US" dirty="0" smtClean="0"/>
              <a:t>Click to edit Master text styles</a:t>
            </a:r>
            <a:endParaRPr lang="en-US" dirty="0"/>
          </a:p>
        </p:txBody>
      </p:sp>
      <p:sp>
        <p:nvSpPr>
          <p:cNvPr id="4" name="Date Placeholder 2"/>
          <p:cNvSpPr>
            <a:spLocks noGrp="1"/>
          </p:cNvSpPr>
          <p:nvPr>
            <p:ph type="dt" sz="half" idx="14"/>
          </p:nvPr>
        </p:nvSpPr>
        <p:spPr>
          <a:xfrm>
            <a:off x="685800" y="6248400"/>
            <a:ext cx="1905000" cy="457200"/>
          </a:xfrm>
          <a:prstGeom prst="rect">
            <a:avLst/>
          </a:prstGeom>
        </p:spPr>
        <p:txBody>
          <a:bodyPr vert="horz" wrap="square" lIns="91440" tIns="45720" rIns="91440" bIns="45720" numCol="1" anchor="t" anchorCtr="0" compatLnSpc="1">
            <a:prstTxWarp prst="textNoShape">
              <a:avLst/>
            </a:prstTxWarp>
          </a:bodyPr>
          <a:lstStyle>
            <a:lvl1pPr>
              <a:defRPr dirty="0">
                <a:latin typeface="Arial" charset="0"/>
                <a:ea typeface="ヒラギノ角ゴ Pro W3" charset="-128"/>
                <a:cs typeface="+mn-cs"/>
              </a:defRPr>
            </a:lvl1pPr>
          </a:lstStyle>
          <a:p>
            <a:pPr>
              <a:defRPr/>
            </a:pPr>
            <a:endParaRPr lang="en-US"/>
          </a:p>
        </p:txBody>
      </p:sp>
      <p:sp>
        <p:nvSpPr>
          <p:cNvPr id="5" name="Footer Placeholder 3"/>
          <p:cNvSpPr>
            <a:spLocks noGrp="1"/>
          </p:cNvSpPr>
          <p:nvPr>
            <p:ph type="ftr" sz="quarter" idx="15"/>
          </p:nvPr>
        </p:nvSpPr>
        <p:spPr>
          <a:xfrm>
            <a:off x="3124200" y="6248400"/>
            <a:ext cx="2895600" cy="457200"/>
          </a:xfrm>
          <a:prstGeom prst="rect">
            <a:avLst/>
          </a:prstGeom>
        </p:spPr>
        <p:txBody>
          <a:bodyPr vert="horz" wrap="square" lIns="91440" tIns="45720" rIns="91440" bIns="45720" numCol="1" anchor="t" anchorCtr="0" compatLnSpc="1">
            <a:prstTxWarp prst="textNoShape">
              <a:avLst/>
            </a:prstTxWarp>
          </a:bodyPr>
          <a:lstStyle>
            <a:lvl1pPr>
              <a:defRPr dirty="0">
                <a:latin typeface="Arial" charset="0"/>
                <a:ea typeface="ヒラギノ角ゴ Pro W3" charset="-128"/>
                <a:cs typeface="+mn-cs"/>
              </a:defRPr>
            </a:lvl1pPr>
          </a:lstStyle>
          <a:p>
            <a:pPr>
              <a:defRPr/>
            </a:pPr>
            <a:endParaRPr lang="en-US"/>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userDrawn="1">
  <p:cSld name="3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a:lvl1pPr>
          </a:lstStyle>
          <a:p>
            <a:r>
              <a:rPr lang="en-US" dirty="0" smtClean="0"/>
              <a:t>Click to edit Master title style</a:t>
            </a:r>
            <a:endParaRPr lang="en-US" dirty="0"/>
          </a:p>
        </p:txBody>
      </p:sp>
      <p:sp>
        <p:nvSpPr>
          <p:cNvPr id="7" name="Text Placeholder 7"/>
          <p:cNvSpPr>
            <a:spLocks noGrp="1"/>
          </p:cNvSpPr>
          <p:nvPr>
            <p:ph type="body" sz="quarter" idx="13"/>
          </p:nvPr>
        </p:nvSpPr>
        <p:spPr>
          <a:xfrm>
            <a:off x="914400" y="1600200"/>
            <a:ext cx="7162800" cy="381000"/>
          </a:xfrm>
        </p:spPr>
        <p:txBody>
          <a:bodyPr/>
          <a:lstStyle>
            <a:lvl1pPr algn="ctr">
              <a:buNone/>
              <a:defRPr sz="2800" b="1" i="0">
                <a:solidFill>
                  <a:schemeClr val="tx2"/>
                </a:solidFill>
              </a:defRPr>
            </a:lvl1pPr>
          </a:lstStyle>
          <a:p>
            <a:pPr lvl="0"/>
            <a:r>
              <a:rPr lang="en-US" dirty="0" smtClean="0"/>
              <a:t>Click to edit Master text styles</a:t>
            </a:r>
            <a:endParaRPr lang="en-US" dirty="0"/>
          </a:p>
        </p:txBody>
      </p:sp>
      <p:sp>
        <p:nvSpPr>
          <p:cNvPr id="4" name="Date Placeholder 2"/>
          <p:cNvSpPr>
            <a:spLocks noGrp="1"/>
          </p:cNvSpPr>
          <p:nvPr>
            <p:ph type="dt" sz="half" idx="14"/>
          </p:nvPr>
        </p:nvSpPr>
        <p:spPr>
          <a:xfrm>
            <a:off x="685800" y="6248400"/>
            <a:ext cx="1905000" cy="457200"/>
          </a:xfrm>
          <a:prstGeom prst="rect">
            <a:avLst/>
          </a:prstGeom>
        </p:spPr>
        <p:txBody>
          <a:bodyPr vert="horz" wrap="square" lIns="91440" tIns="45720" rIns="91440" bIns="45720" numCol="1" anchor="t" anchorCtr="0" compatLnSpc="1">
            <a:prstTxWarp prst="textNoShape">
              <a:avLst/>
            </a:prstTxWarp>
          </a:bodyPr>
          <a:lstStyle>
            <a:lvl1pPr>
              <a:defRPr dirty="0">
                <a:latin typeface="Arial" charset="0"/>
                <a:ea typeface="ヒラギノ角ゴ Pro W3" charset="-128"/>
                <a:cs typeface="+mn-cs"/>
              </a:defRPr>
            </a:lvl1pPr>
          </a:lstStyle>
          <a:p>
            <a:pPr>
              <a:defRPr/>
            </a:pPr>
            <a:endParaRPr lang="en-US"/>
          </a:p>
        </p:txBody>
      </p:sp>
      <p:sp>
        <p:nvSpPr>
          <p:cNvPr id="5" name="Footer Placeholder 3"/>
          <p:cNvSpPr>
            <a:spLocks noGrp="1"/>
          </p:cNvSpPr>
          <p:nvPr>
            <p:ph type="ftr" sz="quarter" idx="15"/>
          </p:nvPr>
        </p:nvSpPr>
        <p:spPr>
          <a:xfrm>
            <a:off x="3124200" y="6248400"/>
            <a:ext cx="2895600" cy="457200"/>
          </a:xfrm>
          <a:prstGeom prst="rect">
            <a:avLst/>
          </a:prstGeom>
        </p:spPr>
        <p:txBody>
          <a:bodyPr vert="horz" wrap="square" lIns="91440" tIns="45720" rIns="91440" bIns="45720" numCol="1" anchor="t" anchorCtr="0" compatLnSpc="1">
            <a:prstTxWarp prst="textNoShape">
              <a:avLst/>
            </a:prstTxWarp>
          </a:bodyPr>
          <a:lstStyle>
            <a:lvl1pPr>
              <a:defRPr dirty="0">
                <a:latin typeface="Arial" charset="0"/>
                <a:ea typeface="ヒラギノ角ゴ Pro W3" charset="-128"/>
                <a:cs typeface="+mn-cs"/>
              </a:defRPr>
            </a:lvl1pPr>
          </a:lstStyle>
          <a:p>
            <a:pPr>
              <a:defRPr/>
            </a:pPr>
            <a:endParaRPr lang="en-US"/>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userDrawn="1">
  <p:cSld name="4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a:lvl1pPr>
          </a:lstStyle>
          <a:p>
            <a:r>
              <a:rPr lang="en-US" dirty="0" smtClean="0"/>
              <a:t>Click to edit Master title style</a:t>
            </a:r>
            <a:endParaRPr lang="en-US" dirty="0"/>
          </a:p>
        </p:txBody>
      </p:sp>
      <p:sp>
        <p:nvSpPr>
          <p:cNvPr id="7" name="Text Placeholder 7"/>
          <p:cNvSpPr>
            <a:spLocks noGrp="1"/>
          </p:cNvSpPr>
          <p:nvPr>
            <p:ph type="body" sz="quarter" idx="13"/>
          </p:nvPr>
        </p:nvSpPr>
        <p:spPr>
          <a:xfrm>
            <a:off x="914400" y="1600200"/>
            <a:ext cx="7162800" cy="381000"/>
          </a:xfrm>
        </p:spPr>
        <p:txBody>
          <a:bodyPr/>
          <a:lstStyle>
            <a:lvl1pPr algn="ctr">
              <a:buNone/>
              <a:defRPr sz="2800" b="1" i="0">
                <a:solidFill>
                  <a:schemeClr val="tx2"/>
                </a:solidFill>
              </a:defRPr>
            </a:lvl1pPr>
          </a:lstStyle>
          <a:p>
            <a:pPr lvl="0"/>
            <a:r>
              <a:rPr lang="en-US" dirty="0" smtClean="0"/>
              <a:t>Click to edit Master text styles</a:t>
            </a:r>
            <a:endParaRPr lang="en-US" dirty="0"/>
          </a:p>
        </p:txBody>
      </p:sp>
      <p:sp>
        <p:nvSpPr>
          <p:cNvPr id="4" name="Date Placeholder 2"/>
          <p:cNvSpPr>
            <a:spLocks noGrp="1"/>
          </p:cNvSpPr>
          <p:nvPr>
            <p:ph type="dt" sz="half" idx="14"/>
          </p:nvPr>
        </p:nvSpPr>
        <p:spPr>
          <a:xfrm>
            <a:off x="685800" y="6248400"/>
            <a:ext cx="1905000" cy="457200"/>
          </a:xfrm>
          <a:prstGeom prst="rect">
            <a:avLst/>
          </a:prstGeom>
        </p:spPr>
        <p:txBody>
          <a:bodyPr vert="horz" wrap="square" lIns="91440" tIns="45720" rIns="91440" bIns="45720" numCol="1" anchor="t" anchorCtr="0" compatLnSpc="1">
            <a:prstTxWarp prst="textNoShape">
              <a:avLst/>
            </a:prstTxWarp>
          </a:bodyPr>
          <a:lstStyle>
            <a:lvl1pPr>
              <a:defRPr dirty="0">
                <a:latin typeface="Arial" charset="0"/>
                <a:ea typeface="ヒラギノ角ゴ Pro W3" charset="-128"/>
                <a:cs typeface="+mn-cs"/>
              </a:defRPr>
            </a:lvl1pPr>
          </a:lstStyle>
          <a:p>
            <a:pPr>
              <a:defRPr/>
            </a:pPr>
            <a:endParaRPr lang="en-US"/>
          </a:p>
        </p:txBody>
      </p:sp>
      <p:sp>
        <p:nvSpPr>
          <p:cNvPr id="5" name="Footer Placeholder 3"/>
          <p:cNvSpPr>
            <a:spLocks noGrp="1"/>
          </p:cNvSpPr>
          <p:nvPr>
            <p:ph type="ftr" sz="quarter" idx="15"/>
          </p:nvPr>
        </p:nvSpPr>
        <p:spPr>
          <a:xfrm>
            <a:off x="3124200" y="6248400"/>
            <a:ext cx="2895600" cy="457200"/>
          </a:xfrm>
          <a:prstGeom prst="rect">
            <a:avLst/>
          </a:prstGeom>
        </p:spPr>
        <p:txBody>
          <a:bodyPr vert="horz" wrap="square" lIns="91440" tIns="45720" rIns="91440" bIns="45720" numCol="1" anchor="t" anchorCtr="0" compatLnSpc="1">
            <a:prstTxWarp prst="textNoShape">
              <a:avLst/>
            </a:prstTxWarp>
          </a:bodyPr>
          <a:lstStyle>
            <a:lvl1pPr>
              <a:defRPr dirty="0">
                <a:latin typeface="Arial" charset="0"/>
                <a:ea typeface="ヒラギノ角ゴ Pro W3" charset="-128"/>
                <a:cs typeface="+mn-cs"/>
              </a:defRPr>
            </a:lvl1pPr>
          </a:lstStyle>
          <a:p>
            <a:pPr>
              <a:defRPr/>
            </a:pPr>
            <a:endParaRPr lang="en-US"/>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userDrawn="1">
  <p:cSld name="5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a:lvl1pPr>
          </a:lstStyle>
          <a:p>
            <a:r>
              <a:rPr lang="en-US" dirty="0" smtClean="0"/>
              <a:t>Click to edit Master title style</a:t>
            </a:r>
            <a:endParaRPr lang="en-US" dirty="0"/>
          </a:p>
        </p:txBody>
      </p:sp>
      <p:sp>
        <p:nvSpPr>
          <p:cNvPr id="7" name="Text Placeholder 7"/>
          <p:cNvSpPr>
            <a:spLocks noGrp="1"/>
          </p:cNvSpPr>
          <p:nvPr>
            <p:ph type="body" sz="quarter" idx="13"/>
          </p:nvPr>
        </p:nvSpPr>
        <p:spPr>
          <a:xfrm>
            <a:off x="914400" y="1600200"/>
            <a:ext cx="7162800" cy="381000"/>
          </a:xfrm>
        </p:spPr>
        <p:txBody>
          <a:bodyPr/>
          <a:lstStyle>
            <a:lvl1pPr algn="ctr">
              <a:buNone/>
              <a:defRPr sz="2800" b="1" i="0">
                <a:solidFill>
                  <a:schemeClr val="tx2"/>
                </a:solidFill>
              </a:defRPr>
            </a:lvl1pPr>
          </a:lstStyle>
          <a:p>
            <a:pPr lvl="0"/>
            <a:r>
              <a:rPr lang="en-US" dirty="0" smtClean="0"/>
              <a:t>Click to edit Master text styles</a:t>
            </a:r>
            <a:endParaRPr lang="en-US" dirty="0"/>
          </a:p>
        </p:txBody>
      </p:sp>
      <p:sp>
        <p:nvSpPr>
          <p:cNvPr id="4" name="Date Placeholder 2"/>
          <p:cNvSpPr>
            <a:spLocks noGrp="1"/>
          </p:cNvSpPr>
          <p:nvPr>
            <p:ph type="dt" sz="half" idx="14"/>
          </p:nvPr>
        </p:nvSpPr>
        <p:spPr>
          <a:xfrm>
            <a:off x="685800" y="6248400"/>
            <a:ext cx="1905000" cy="457200"/>
          </a:xfrm>
          <a:prstGeom prst="rect">
            <a:avLst/>
          </a:prstGeom>
        </p:spPr>
        <p:txBody>
          <a:bodyPr vert="horz" wrap="square" lIns="91440" tIns="45720" rIns="91440" bIns="45720" numCol="1" anchor="t" anchorCtr="0" compatLnSpc="1">
            <a:prstTxWarp prst="textNoShape">
              <a:avLst/>
            </a:prstTxWarp>
          </a:bodyPr>
          <a:lstStyle>
            <a:lvl1pPr>
              <a:defRPr dirty="0">
                <a:latin typeface="Arial" charset="0"/>
                <a:ea typeface="ヒラギノ角ゴ Pro W3" charset="-128"/>
                <a:cs typeface="+mn-cs"/>
              </a:defRPr>
            </a:lvl1pPr>
          </a:lstStyle>
          <a:p>
            <a:pPr>
              <a:defRPr/>
            </a:pPr>
            <a:endParaRPr lang="en-US"/>
          </a:p>
        </p:txBody>
      </p:sp>
      <p:sp>
        <p:nvSpPr>
          <p:cNvPr id="5" name="Footer Placeholder 3"/>
          <p:cNvSpPr>
            <a:spLocks noGrp="1"/>
          </p:cNvSpPr>
          <p:nvPr>
            <p:ph type="ftr" sz="quarter" idx="15"/>
          </p:nvPr>
        </p:nvSpPr>
        <p:spPr>
          <a:xfrm>
            <a:off x="3124200" y="6248400"/>
            <a:ext cx="2895600" cy="457200"/>
          </a:xfrm>
          <a:prstGeom prst="rect">
            <a:avLst/>
          </a:prstGeom>
        </p:spPr>
        <p:txBody>
          <a:bodyPr vert="horz" wrap="square" lIns="91440" tIns="45720" rIns="91440" bIns="45720" numCol="1" anchor="t" anchorCtr="0" compatLnSpc="1">
            <a:prstTxWarp prst="textNoShape">
              <a:avLst/>
            </a:prstTxWarp>
          </a:bodyPr>
          <a:lstStyle>
            <a:lvl1pPr>
              <a:defRPr dirty="0">
                <a:latin typeface="Arial" charset="0"/>
                <a:ea typeface="ヒラギノ角ゴ Pro W3" charset="-128"/>
                <a:cs typeface="+mn-cs"/>
              </a:defRPr>
            </a:lvl1pPr>
          </a:lstStyle>
          <a:p>
            <a:pPr>
              <a:defRPr/>
            </a:pPr>
            <a:endParaRPr lang="en-US"/>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userDrawn="1">
  <p:cSld name="6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a:lvl1pPr>
          </a:lstStyle>
          <a:p>
            <a:r>
              <a:rPr lang="en-US" dirty="0" smtClean="0"/>
              <a:t>Click to edit Master title style</a:t>
            </a:r>
            <a:endParaRPr lang="en-US" dirty="0"/>
          </a:p>
        </p:txBody>
      </p:sp>
      <p:sp>
        <p:nvSpPr>
          <p:cNvPr id="7" name="Text Placeholder 7"/>
          <p:cNvSpPr>
            <a:spLocks noGrp="1"/>
          </p:cNvSpPr>
          <p:nvPr>
            <p:ph type="body" sz="quarter" idx="13"/>
          </p:nvPr>
        </p:nvSpPr>
        <p:spPr>
          <a:xfrm>
            <a:off x="914400" y="1600200"/>
            <a:ext cx="7162800" cy="381000"/>
          </a:xfrm>
        </p:spPr>
        <p:txBody>
          <a:bodyPr/>
          <a:lstStyle>
            <a:lvl1pPr algn="ctr">
              <a:buNone/>
              <a:defRPr sz="2800" b="1" i="0">
                <a:solidFill>
                  <a:schemeClr val="tx2"/>
                </a:solidFill>
              </a:defRPr>
            </a:lvl1pPr>
          </a:lstStyle>
          <a:p>
            <a:pPr lvl="0"/>
            <a:r>
              <a:rPr lang="en-US" dirty="0" smtClean="0"/>
              <a:t>Click to edit Master text styles</a:t>
            </a:r>
            <a:endParaRPr lang="en-US" dirty="0"/>
          </a:p>
        </p:txBody>
      </p:sp>
      <p:sp>
        <p:nvSpPr>
          <p:cNvPr id="4" name="Date Placeholder 2"/>
          <p:cNvSpPr>
            <a:spLocks noGrp="1"/>
          </p:cNvSpPr>
          <p:nvPr>
            <p:ph type="dt" sz="half" idx="14"/>
          </p:nvPr>
        </p:nvSpPr>
        <p:spPr>
          <a:xfrm>
            <a:off x="685800" y="6248400"/>
            <a:ext cx="1905000" cy="457200"/>
          </a:xfrm>
          <a:prstGeom prst="rect">
            <a:avLst/>
          </a:prstGeom>
        </p:spPr>
        <p:txBody>
          <a:bodyPr vert="horz" wrap="square" lIns="91440" tIns="45720" rIns="91440" bIns="45720" numCol="1" anchor="t" anchorCtr="0" compatLnSpc="1">
            <a:prstTxWarp prst="textNoShape">
              <a:avLst/>
            </a:prstTxWarp>
          </a:bodyPr>
          <a:lstStyle>
            <a:lvl1pPr>
              <a:defRPr dirty="0">
                <a:latin typeface="Arial" charset="0"/>
                <a:ea typeface="ヒラギノ角ゴ Pro W3" charset="-128"/>
                <a:cs typeface="+mn-cs"/>
              </a:defRPr>
            </a:lvl1pPr>
          </a:lstStyle>
          <a:p>
            <a:pPr>
              <a:defRPr/>
            </a:pPr>
            <a:endParaRPr lang="en-US"/>
          </a:p>
        </p:txBody>
      </p:sp>
      <p:sp>
        <p:nvSpPr>
          <p:cNvPr id="5" name="Footer Placeholder 3"/>
          <p:cNvSpPr>
            <a:spLocks noGrp="1"/>
          </p:cNvSpPr>
          <p:nvPr>
            <p:ph type="ftr" sz="quarter" idx="15"/>
          </p:nvPr>
        </p:nvSpPr>
        <p:spPr>
          <a:xfrm>
            <a:off x="3124200" y="6248400"/>
            <a:ext cx="2895600" cy="457200"/>
          </a:xfrm>
          <a:prstGeom prst="rect">
            <a:avLst/>
          </a:prstGeom>
        </p:spPr>
        <p:txBody>
          <a:bodyPr vert="horz" wrap="square" lIns="91440" tIns="45720" rIns="91440" bIns="45720" numCol="1" anchor="t" anchorCtr="0" compatLnSpc="1">
            <a:prstTxWarp prst="textNoShape">
              <a:avLst/>
            </a:prstTxWarp>
          </a:bodyPr>
          <a:lstStyle>
            <a:lvl1pPr>
              <a:defRPr dirty="0">
                <a:latin typeface="Arial" charset="0"/>
                <a:ea typeface="ヒラギノ角ゴ Pro W3" charset="-128"/>
                <a:cs typeface="+mn-cs"/>
              </a:defRPr>
            </a:lvl1pPr>
          </a:lstStyle>
          <a:p>
            <a:pPr>
              <a:defRPr/>
            </a:pPr>
            <a:endParaRPr lang="en-US"/>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userDrawn="1">
  <p:cSld name="7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a:lvl1pPr>
          </a:lstStyle>
          <a:p>
            <a:r>
              <a:rPr lang="en-US" dirty="0" smtClean="0"/>
              <a:t>Click to edit Master title style</a:t>
            </a:r>
            <a:endParaRPr lang="en-US" dirty="0"/>
          </a:p>
        </p:txBody>
      </p:sp>
      <p:sp>
        <p:nvSpPr>
          <p:cNvPr id="7" name="Text Placeholder 7"/>
          <p:cNvSpPr>
            <a:spLocks noGrp="1"/>
          </p:cNvSpPr>
          <p:nvPr>
            <p:ph type="body" sz="quarter" idx="13"/>
          </p:nvPr>
        </p:nvSpPr>
        <p:spPr>
          <a:xfrm>
            <a:off x="914400" y="1600200"/>
            <a:ext cx="7162800" cy="381000"/>
          </a:xfrm>
        </p:spPr>
        <p:txBody>
          <a:bodyPr/>
          <a:lstStyle>
            <a:lvl1pPr algn="ctr">
              <a:buNone/>
              <a:defRPr sz="2800" b="1" i="0">
                <a:solidFill>
                  <a:schemeClr val="tx2"/>
                </a:solidFill>
              </a:defRPr>
            </a:lvl1pPr>
          </a:lstStyle>
          <a:p>
            <a:pPr lvl="0"/>
            <a:r>
              <a:rPr lang="en-US" dirty="0" smtClean="0"/>
              <a:t>Click to edit Master text styles</a:t>
            </a:r>
            <a:endParaRPr lang="en-US" dirty="0"/>
          </a:p>
        </p:txBody>
      </p:sp>
      <p:sp>
        <p:nvSpPr>
          <p:cNvPr id="4" name="Date Placeholder 2"/>
          <p:cNvSpPr>
            <a:spLocks noGrp="1"/>
          </p:cNvSpPr>
          <p:nvPr>
            <p:ph type="dt" sz="half" idx="14"/>
          </p:nvPr>
        </p:nvSpPr>
        <p:spPr>
          <a:xfrm>
            <a:off x="685800" y="6248400"/>
            <a:ext cx="1905000" cy="457200"/>
          </a:xfrm>
          <a:prstGeom prst="rect">
            <a:avLst/>
          </a:prstGeom>
        </p:spPr>
        <p:txBody>
          <a:bodyPr vert="horz" wrap="square" lIns="91440" tIns="45720" rIns="91440" bIns="45720" numCol="1" anchor="t" anchorCtr="0" compatLnSpc="1">
            <a:prstTxWarp prst="textNoShape">
              <a:avLst/>
            </a:prstTxWarp>
          </a:bodyPr>
          <a:lstStyle>
            <a:lvl1pPr>
              <a:defRPr dirty="0">
                <a:latin typeface="Arial" charset="0"/>
                <a:ea typeface="ヒラギノ角ゴ Pro W3" charset="-128"/>
                <a:cs typeface="+mn-cs"/>
              </a:defRPr>
            </a:lvl1pPr>
          </a:lstStyle>
          <a:p>
            <a:pPr>
              <a:defRPr/>
            </a:pPr>
            <a:endParaRPr lang="en-US"/>
          </a:p>
        </p:txBody>
      </p:sp>
      <p:sp>
        <p:nvSpPr>
          <p:cNvPr id="5" name="Footer Placeholder 3"/>
          <p:cNvSpPr>
            <a:spLocks noGrp="1"/>
          </p:cNvSpPr>
          <p:nvPr>
            <p:ph type="ftr" sz="quarter" idx="15"/>
          </p:nvPr>
        </p:nvSpPr>
        <p:spPr>
          <a:xfrm>
            <a:off x="3124200" y="6248400"/>
            <a:ext cx="2895600" cy="457200"/>
          </a:xfrm>
          <a:prstGeom prst="rect">
            <a:avLst/>
          </a:prstGeom>
        </p:spPr>
        <p:txBody>
          <a:bodyPr vert="horz" wrap="square" lIns="91440" tIns="45720" rIns="91440" bIns="45720" numCol="1" anchor="t" anchorCtr="0" compatLnSpc="1">
            <a:prstTxWarp prst="textNoShape">
              <a:avLst/>
            </a:prstTxWarp>
          </a:bodyPr>
          <a:lstStyle>
            <a:lvl1pPr>
              <a:defRPr dirty="0">
                <a:latin typeface="Arial" charset="0"/>
                <a:ea typeface="ヒラギノ角ゴ Pro W3" charset="-128"/>
                <a:cs typeface="+mn-cs"/>
              </a:defRPr>
            </a:lvl1pPr>
          </a:lstStyle>
          <a:p>
            <a:pPr>
              <a:defRPr/>
            </a:pPr>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18" Type="http://schemas.openxmlformats.org/officeDocument/2006/relationships/slideLayout" Target="../slideLayouts/slideLayout2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slideLayout" Target="../slideLayouts/slideLayout28.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10" Type="http://schemas.openxmlformats.org/officeDocument/2006/relationships/slideLayout" Target="../slideLayouts/slideLayout21.xml"/><Relationship Id="rId19" Type="http://schemas.openxmlformats.org/officeDocument/2006/relationships/theme" Target="../theme/theme2.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6" name="Rectangle 5"/>
          <p:cNvSpPr txBox="1">
            <a:spLocks noChangeArrowheads="1"/>
          </p:cNvSpPr>
          <p:nvPr userDrawn="1"/>
        </p:nvSpPr>
        <p:spPr bwMode="auto">
          <a:xfrm>
            <a:off x="6248400" y="6477000"/>
            <a:ext cx="1965325" cy="198438"/>
          </a:xfrm>
          <a:prstGeom prst="rect">
            <a:avLst/>
          </a:prstGeom>
          <a:noFill/>
          <a:ln w="9525">
            <a:noFill/>
            <a:round/>
            <a:headEnd/>
            <a:tailEnd/>
          </a:ln>
          <a:effectLst/>
        </p:spPr>
        <p:txBody>
          <a:bodyPr lIns="0" tIns="0" rIns="0" bIns="0"/>
          <a:lstStyle/>
          <a:p>
            <a:pPr algn="ctr">
              <a:lnSpc>
                <a:spcPct val="102000"/>
              </a:lnSpc>
              <a:buFont typeface="Wingdings" charset="2"/>
              <a:buNone/>
              <a:tabLst>
                <a:tab pos="723900" algn="l"/>
                <a:tab pos="1447800" algn="l"/>
                <a:tab pos="2171700" algn="l"/>
              </a:tabLst>
              <a:defRPr/>
            </a:pPr>
            <a:r>
              <a:rPr lang="en-US" sz="1600" b="1" dirty="0">
                <a:ea typeface="ヒラギノ角ゴ Pro W3" charset="-128"/>
                <a:cs typeface="Tahoma" charset="0"/>
              </a:rPr>
              <a:t>1- </a:t>
            </a:r>
            <a:fld id="{1F067F38-D56E-4C21-A4BD-2AADC6C785D9}" type="slidenum">
              <a:rPr lang="en-US" sz="1600" b="1">
                <a:ea typeface="ヒラギノ角ゴ Pro W3" charset="-128"/>
                <a:cs typeface="Tahoma" charset="0"/>
              </a:rPr>
              <a:pPr algn="ctr">
                <a:lnSpc>
                  <a:spcPct val="102000"/>
                </a:lnSpc>
                <a:buFont typeface="Wingdings" charset="2"/>
                <a:buNone/>
                <a:tabLst>
                  <a:tab pos="723900" algn="l"/>
                  <a:tab pos="1447800" algn="l"/>
                  <a:tab pos="2171700" algn="l"/>
                </a:tabLst>
                <a:defRPr/>
              </a:pPr>
              <a:t>‹#›</a:t>
            </a:fld>
            <a:endParaRPr lang="en-US" sz="1600" b="1" dirty="0">
              <a:ea typeface="ヒラギノ角ゴ Pro W3" charset="-128"/>
              <a:cs typeface="Tahoma" charset="0"/>
            </a:endParaRPr>
          </a:p>
        </p:txBody>
      </p:sp>
      <p:sp>
        <p:nvSpPr>
          <p:cNvPr id="7" name="Rectangle 5"/>
          <p:cNvSpPr txBox="1">
            <a:spLocks noChangeArrowheads="1"/>
          </p:cNvSpPr>
          <p:nvPr userDrawn="1"/>
        </p:nvSpPr>
        <p:spPr bwMode="auto">
          <a:xfrm>
            <a:off x="76200" y="6400800"/>
            <a:ext cx="4495800" cy="762000"/>
          </a:xfrm>
          <a:prstGeom prst="rect">
            <a:avLst/>
          </a:prstGeom>
          <a:noFill/>
          <a:ln w="9525">
            <a:noFill/>
            <a:round/>
            <a:headEnd/>
            <a:tailEnd/>
          </a:ln>
          <a:effectLst/>
        </p:spPr>
        <p:txBody>
          <a:bodyPr lIns="0" tIns="0" rIns="0" bIns="0"/>
          <a:lstStyle/>
          <a:p>
            <a:pPr>
              <a:lnSpc>
                <a:spcPct val="102000"/>
              </a:lnSpc>
              <a:buFont typeface="Wingdings" charset="2"/>
              <a:buNone/>
              <a:tabLst>
                <a:tab pos="723900" algn="l"/>
                <a:tab pos="1447800" algn="l"/>
                <a:tab pos="2171700" algn="l"/>
              </a:tabLst>
              <a:defRPr/>
            </a:pPr>
            <a:r>
              <a:rPr lang="en-US" sz="1400" b="1" dirty="0">
                <a:solidFill>
                  <a:srgbClr val="A6A6A6"/>
                </a:solidFill>
                <a:ea typeface="ヒラギノ角ゴ Pro W3" charset="-128"/>
                <a:cs typeface="Tahoma" charset="0"/>
              </a:rPr>
              <a:t>Copyright © 2012 Pearson Education, Inc.  </a:t>
            </a:r>
          </a:p>
          <a:p>
            <a:pPr>
              <a:lnSpc>
                <a:spcPct val="102000"/>
              </a:lnSpc>
              <a:buFont typeface="Wingdings" charset="2"/>
              <a:buNone/>
              <a:tabLst>
                <a:tab pos="723900" algn="l"/>
                <a:tab pos="1447800" algn="l"/>
                <a:tab pos="2171700" algn="l"/>
              </a:tabLst>
              <a:defRPr/>
            </a:pPr>
            <a:r>
              <a:rPr lang="en-US" sz="1400" b="1" dirty="0">
                <a:solidFill>
                  <a:srgbClr val="A6A6A6"/>
                </a:solidFill>
                <a:ea typeface="ヒラギノ角ゴ Pro W3" charset="-128"/>
                <a:cs typeface="Tahoma" charset="0"/>
              </a:rPr>
              <a:t>Publishing as Prentice Hall</a:t>
            </a:r>
          </a:p>
        </p:txBody>
      </p:sp>
    </p:spTree>
  </p:cSld>
  <p:clrMap bg1="dk2" tx1="lt1" bg2="dk1" tx2="lt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hf sldNum="0" hdr="0" ftr="0" dt="0"/>
  <p:txStyles>
    <p:titleStyle>
      <a:lvl1pPr algn="ctr" rtl="0" eaLnBrk="0" fontAlgn="base" hangingPunct="0">
        <a:spcBef>
          <a:spcPct val="0"/>
        </a:spcBef>
        <a:spcAft>
          <a:spcPct val="0"/>
        </a:spcAft>
        <a:defRPr sz="3600" b="1">
          <a:solidFill>
            <a:schemeClr val="tx1"/>
          </a:solidFill>
          <a:latin typeface="+mj-lt"/>
          <a:ea typeface="+mj-ea"/>
          <a:cs typeface="ヒラギノ角ゴ Pro W3"/>
        </a:defRPr>
      </a:lvl1pPr>
      <a:lvl2pPr algn="ctr" rtl="0" eaLnBrk="0" fontAlgn="base" hangingPunct="0">
        <a:spcBef>
          <a:spcPct val="0"/>
        </a:spcBef>
        <a:spcAft>
          <a:spcPct val="0"/>
        </a:spcAft>
        <a:defRPr sz="3600" b="1">
          <a:solidFill>
            <a:schemeClr val="tx1"/>
          </a:solidFill>
          <a:latin typeface="Arial" charset="0"/>
          <a:ea typeface="ヒラギノ角ゴ Pro W3" pitchFamily="1" charset="-128"/>
          <a:cs typeface="ヒラギノ角ゴ Pro W3"/>
        </a:defRPr>
      </a:lvl2pPr>
      <a:lvl3pPr algn="ctr" rtl="0" eaLnBrk="0" fontAlgn="base" hangingPunct="0">
        <a:spcBef>
          <a:spcPct val="0"/>
        </a:spcBef>
        <a:spcAft>
          <a:spcPct val="0"/>
        </a:spcAft>
        <a:defRPr sz="3600" b="1">
          <a:solidFill>
            <a:schemeClr val="tx1"/>
          </a:solidFill>
          <a:latin typeface="Arial" charset="0"/>
          <a:ea typeface="ヒラギノ角ゴ Pro W3" pitchFamily="1" charset="-128"/>
          <a:cs typeface="ヒラギノ角ゴ Pro W3"/>
        </a:defRPr>
      </a:lvl3pPr>
      <a:lvl4pPr algn="ctr" rtl="0" eaLnBrk="0" fontAlgn="base" hangingPunct="0">
        <a:spcBef>
          <a:spcPct val="0"/>
        </a:spcBef>
        <a:spcAft>
          <a:spcPct val="0"/>
        </a:spcAft>
        <a:defRPr sz="3600" b="1">
          <a:solidFill>
            <a:schemeClr val="tx1"/>
          </a:solidFill>
          <a:latin typeface="Arial" charset="0"/>
          <a:ea typeface="ヒラギノ角ゴ Pro W3" pitchFamily="1" charset="-128"/>
          <a:cs typeface="ヒラギノ角ゴ Pro W3"/>
        </a:defRPr>
      </a:lvl4pPr>
      <a:lvl5pPr algn="ctr" rtl="0" eaLnBrk="0" fontAlgn="base" hangingPunct="0">
        <a:spcBef>
          <a:spcPct val="0"/>
        </a:spcBef>
        <a:spcAft>
          <a:spcPct val="0"/>
        </a:spcAft>
        <a:defRPr sz="3600" b="1">
          <a:solidFill>
            <a:schemeClr val="tx1"/>
          </a:solidFill>
          <a:latin typeface="Arial" charset="0"/>
          <a:ea typeface="ヒラギノ角ゴ Pro W3" pitchFamily="1" charset="-128"/>
          <a:cs typeface="ヒラギノ角ゴ Pro W3"/>
        </a:defRPr>
      </a:lvl5pPr>
      <a:lvl6pPr marL="457200" algn="ctr" rtl="0" fontAlgn="base">
        <a:spcBef>
          <a:spcPct val="0"/>
        </a:spcBef>
        <a:spcAft>
          <a:spcPct val="0"/>
        </a:spcAft>
        <a:defRPr sz="4400">
          <a:solidFill>
            <a:schemeClr val="tx2"/>
          </a:solidFill>
          <a:latin typeface="Arial" charset="0"/>
          <a:ea typeface="ヒラギノ角ゴ Pro W3" pitchFamily="1" charset="-128"/>
        </a:defRPr>
      </a:lvl6pPr>
      <a:lvl7pPr marL="914400" algn="ctr" rtl="0" fontAlgn="base">
        <a:spcBef>
          <a:spcPct val="0"/>
        </a:spcBef>
        <a:spcAft>
          <a:spcPct val="0"/>
        </a:spcAft>
        <a:defRPr sz="4400">
          <a:solidFill>
            <a:schemeClr val="tx2"/>
          </a:solidFill>
          <a:latin typeface="Arial" charset="0"/>
          <a:ea typeface="ヒラギノ角ゴ Pro W3" pitchFamily="1" charset="-128"/>
        </a:defRPr>
      </a:lvl7pPr>
      <a:lvl8pPr marL="1371600" algn="ctr" rtl="0" fontAlgn="base">
        <a:spcBef>
          <a:spcPct val="0"/>
        </a:spcBef>
        <a:spcAft>
          <a:spcPct val="0"/>
        </a:spcAft>
        <a:defRPr sz="4400">
          <a:solidFill>
            <a:schemeClr val="tx2"/>
          </a:solidFill>
          <a:latin typeface="Arial" charset="0"/>
          <a:ea typeface="ヒラギノ角ゴ Pro W3" pitchFamily="1" charset="-128"/>
        </a:defRPr>
      </a:lvl8pPr>
      <a:lvl9pPr marL="1828800" algn="ctr" rtl="0" fontAlgn="base">
        <a:spcBef>
          <a:spcPct val="0"/>
        </a:spcBef>
        <a:spcAft>
          <a:spcPct val="0"/>
        </a:spcAft>
        <a:defRPr sz="4400">
          <a:solidFill>
            <a:schemeClr val="tx2"/>
          </a:solidFill>
          <a:latin typeface="Arial" charset="0"/>
          <a:ea typeface="ヒラギノ角ゴ Pro W3" pitchFamily="1" charset="-128"/>
        </a:defRPr>
      </a:lvl9pPr>
    </p:titleStyle>
    <p:bodyStyle>
      <a:lvl1pPr marL="342900" indent="-342900" algn="l" rtl="0" eaLnBrk="0" fontAlgn="base" hangingPunct="0">
        <a:spcBef>
          <a:spcPct val="20000"/>
        </a:spcBef>
        <a:spcAft>
          <a:spcPct val="0"/>
        </a:spcAft>
        <a:buChar char="•"/>
        <a:defRPr sz="3200">
          <a:solidFill>
            <a:schemeClr val="tx1"/>
          </a:solidFill>
          <a:latin typeface="Calibri" pitchFamily="34" charset="0"/>
          <a:ea typeface="+mn-ea"/>
          <a:cs typeface="Calibri" pitchFamily="34" charset="0"/>
        </a:defRPr>
      </a:lvl1pPr>
      <a:lvl2pPr marL="742950" indent="-285750" algn="l" rtl="0" eaLnBrk="0" fontAlgn="base" hangingPunct="0">
        <a:spcBef>
          <a:spcPct val="20000"/>
        </a:spcBef>
        <a:spcAft>
          <a:spcPct val="0"/>
        </a:spcAft>
        <a:buChar char="–"/>
        <a:defRPr sz="2800">
          <a:solidFill>
            <a:schemeClr val="tx1"/>
          </a:solidFill>
          <a:latin typeface="Calibri" pitchFamily="34" charset="0"/>
          <a:ea typeface="+mn-ea"/>
          <a:cs typeface="Calibri" pitchFamily="34" charset="0"/>
        </a:defRPr>
      </a:lvl2pPr>
      <a:lvl3pPr marL="1143000" indent="-228600" algn="l" rtl="0" eaLnBrk="0" fontAlgn="base" hangingPunct="0">
        <a:spcBef>
          <a:spcPct val="20000"/>
        </a:spcBef>
        <a:spcAft>
          <a:spcPct val="0"/>
        </a:spcAft>
        <a:buChar char="•"/>
        <a:defRPr sz="2400">
          <a:solidFill>
            <a:schemeClr val="tx1"/>
          </a:solidFill>
          <a:latin typeface="Calibri" pitchFamily="34" charset="0"/>
          <a:ea typeface="+mn-ea"/>
          <a:cs typeface="Calibri" pitchFamily="34" charset="0"/>
        </a:defRPr>
      </a:lvl3pPr>
      <a:lvl4pPr marL="1600200" indent="-228600" algn="l" rtl="0" eaLnBrk="0" fontAlgn="base" hangingPunct="0">
        <a:spcBef>
          <a:spcPct val="20000"/>
        </a:spcBef>
        <a:spcAft>
          <a:spcPct val="0"/>
        </a:spcAft>
        <a:buChar char="–"/>
        <a:defRPr sz="2000">
          <a:solidFill>
            <a:schemeClr val="tx1"/>
          </a:solidFill>
          <a:latin typeface="Calibri" pitchFamily="34" charset="0"/>
          <a:ea typeface="+mn-ea"/>
          <a:cs typeface="Calibri" pitchFamily="34" charset="0"/>
        </a:defRPr>
      </a:lvl4pPr>
      <a:lvl5pPr marL="2057400" indent="-228600" algn="l" rtl="0" eaLnBrk="0" fontAlgn="base" hangingPunct="0">
        <a:spcBef>
          <a:spcPct val="20000"/>
        </a:spcBef>
        <a:spcAft>
          <a:spcPct val="0"/>
        </a:spcAft>
        <a:buChar char="»"/>
        <a:defRPr sz="2000">
          <a:solidFill>
            <a:schemeClr val="tx1"/>
          </a:solidFill>
          <a:latin typeface="Calibri" pitchFamily="34" charset="0"/>
          <a:ea typeface="+mn-ea"/>
          <a:cs typeface="Calibri" pitchFamily="34" charset="0"/>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5F7A4B6-BBC1-4750-AD1B-FAB6BDBEDB5A}" type="datetimeFigureOut">
              <a:rPr lang="en-US" smtClean="0"/>
              <a:pPr/>
              <a:t>4/3/2013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C64E193-CC23-4DE4-BBAD-06AE49F8BAA7}" type="slidenum">
              <a:rPr lang="en-US" smtClean="0"/>
              <a:pPr/>
              <a:t>‹#›</a:t>
            </a:fld>
            <a:endParaRPr lang="en-US"/>
          </a:p>
        </p:txBody>
      </p:sp>
      <p:sp>
        <p:nvSpPr>
          <p:cNvPr id="7" name="Rectangle 5"/>
          <p:cNvSpPr txBox="1">
            <a:spLocks noChangeArrowheads="1"/>
          </p:cNvSpPr>
          <p:nvPr userDrawn="1"/>
        </p:nvSpPr>
        <p:spPr bwMode="auto">
          <a:xfrm>
            <a:off x="6248400" y="6477000"/>
            <a:ext cx="1965325" cy="198438"/>
          </a:xfrm>
          <a:prstGeom prst="rect">
            <a:avLst/>
          </a:prstGeom>
          <a:noFill/>
          <a:ln w="9525">
            <a:noFill/>
            <a:round/>
            <a:headEnd/>
            <a:tailEnd/>
          </a:ln>
          <a:effectLst/>
        </p:spPr>
        <p:txBody>
          <a:bodyPr lIns="0" tIns="0" rIns="0" bIns="0"/>
          <a:lstStyle/>
          <a:p>
            <a:pPr algn="ctr">
              <a:lnSpc>
                <a:spcPct val="102000"/>
              </a:lnSpc>
              <a:buFont typeface="Wingdings" charset="2"/>
              <a:buNone/>
              <a:tabLst>
                <a:tab pos="723900" algn="l"/>
                <a:tab pos="1447800" algn="l"/>
                <a:tab pos="2171700" algn="l"/>
              </a:tabLst>
              <a:defRPr/>
            </a:pPr>
            <a:r>
              <a:rPr lang="en-US" sz="1600" b="1" dirty="0">
                <a:ea typeface="ヒラギノ角ゴ Pro W3" charset="-128"/>
                <a:cs typeface="Tahoma" charset="0"/>
              </a:rPr>
              <a:t>1- </a:t>
            </a:r>
            <a:fld id="{1F067F38-D56E-4C21-A4BD-2AADC6C785D9}" type="slidenum">
              <a:rPr lang="en-US" sz="1600" b="1">
                <a:ea typeface="ヒラギノ角ゴ Pro W3" charset="-128"/>
                <a:cs typeface="Tahoma" charset="0"/>
              </a:rPr>
              <a:pPr algn="ctr">
                <a:lnSpc>
                  <a:spcPct val="102000"/>
                </a:lnSpc>
                <a:buFont typeface="Wingdings" charset="2"/>
                <a:buNone/>
                <a:tabLst>
                  <a:tab pos="723900" algn="l"/>
                  <a:tab pos="1447800" algn="l"/>
                  <a:tab pos="2171700" algn="l"/>
                </a:tabLst>
                <a:defRPr/>
              </a:pPr>
              <a:t>‹#›</a:t>
            </a:fld>
            <a:endParaRPr lang="en-US" sz="1600" b="1" dirty="0">
              <a:ea typeface="ヒラギノ角ゴ Pro W3" charset="-128"/>
              <a:cs typeface="Tahoma" charset="0"/>
            </a:endParaRPr>
          </a:p>
        </p:txBody>
      </p:sp>
      <p:sp>
        <p:nvSpPr>
          <p:cNvPr id="8" name="Rectangle 5"/>
          <p:cNvSpPr txBox="1">
            <a:spLocks noChangeArrowheads="1"/>
          </p:cNvSpPr>
          <p:nvPr userDrawn="1"/>
        </p:nvSpPr>
        <p:spPr bwMode="auto">
          <a:xfrm>
            <a:off x="76200" y="6400800"/>
            <a:ext cx="4495800" cy="762000"/>
          </a:xfrm>
          <a:prstGeom prst="rect">
            <a:avLst/>
          </a:prstGeom>
          <a:noFill/>
          <a:ln w="9525">
            <a:noFill/>
            <a:round/>
            <a:headEnd/>
            <a:tailEnd/>
          </a:ln>
          <a:effectLst/>
        </p:spPr>
        <p:txBody>
          <a:bodyPr lIns="0" tIns="0" rIns="0" bIns="0"/>
          <a:lstStyle/>
          <a:p>
            <a:pPr>
              <a:lnSpc>
                <a:spcPct val="102000"/>
              </a:lnSpc>
              <a:buFont typeface="Wingdings" charset="2"/>
              <a:buNone/>
              <a:tabLst>
                <a:tab pos="723900" algn="l"/>
                <a:tab pos="1447800" algn="l"/>
                <a:tab pos="2171700" algn="l"/>
              </a:tabLst>
              <a:defRPr/>
            </a:pPr>
            <a:r>
              <a:rPr lang="en-US" sz="1400" b="1" dirty="0">
                <a:solidFill>
                  <a:srgbClr val="A6A6A6"/>
                </a:solidFill>
                <a:ea typeface="ヒラギノ角ゴ Pro W3" charset="-128"/>
                <a:cs typeface="Tahoma" charset="0"/>
              </a:rPr>
              <a:t>Copyright © 2012 Pearson Education, Inc.  </a:t>
            </a:r>
          </a:p>
          <a:p>
            <a:pPr>
              <a:lnSpc>
                <a:spcPct val="102000"/>
              </a:lnSpc>
              <a:buFont typeface="Wingdings" charset="2"/>
              <a:buNone/>
              <a:tabLst>
                <a:tab pos="723900" algn="l"/>
                <a:tab pos="1447800" algn="l"/>
                <a:tab pos="2171700" algn="l"/>
              </a:tabLst>
              <a:defRPr/>
            </a:pPr>
            <a:r>
              <a:rPr lang="en-US" sz="1400" b="1" dirty="0">
                <a:solidFill>
                  <a:srgbClr val="A6A6A6"/>
                </a:solidFill>
                <a:ea typeface="ヒラギノ角ゴ Pro W3" charset="-128"/>
                <a:cs typeface="Tahoma" charset="0"/>
              </a:rPr>
              <a:t>Publishing as Prentice Hall</a:t>
            </a:r>
          </a:p>
        </p:txBody>
      </p:sp>
    </p:spTree>
  </p:cSld>
  <p:clrMap bg1="lt1" tx1="dk1" bg2="lt2" tx2="dk2" accent1="accent1" accent2="accent2" accent3="accent3" accent4="accent4" accent5="accent5" accent6="accent6" hlink="hlink" folHlink="folHlink"/>
  <p:sldLayoutIdLst>
    <p:sldLayoutId id="2147483992" r:id="rId1"/>
    <p:sldLayoutId id="2147483993" r:id="rId2"/>
    <p:sldLayoutId id="2147483994" r:id="rId3"/>
    <p:sldLayoutId id="2147483995" r:id="rId4"/>
    <p:sldLayoutId id="2147483996" r:id="rId5"/>
    <p:sldLayoutId id="2147483997" r:id="rId6"/>
    <p:sldLayoutId id="2147483998" r:id="rId7"/>
    <p:sldLayoutId id="2147483999" r:id="rId8"/>
    <p:sldLayoutId id="2147484000" r:id="rId9"/>
    <p:sldLayoutId id="2147484001" r:id="rId10"/>
    <p:sldLayoutId id="2147484002" r:id="rId11"/>
    <p:sldLayoutId id="2147484003" r:id="rId12"/>
    <p:sldLayoutId id="2147484015" r:id="rId13"/>
    <p:sldLayoutId id="2147484016" r:id="rId14"/>
    <p:sldLayoutId id="2147484017" r:id="rId15"/>
    <p:sldLayoutId id="2147484018" r:id="rId16"/>
    <p:sldLayoutId id="2147484019" r:id="rId17"/>
    <p:sldLayoutId id="2147484020" r:id="rId18"/>
  </p:sldLayoutIdLst>
  <p:transition/>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3.xml"/></Relationships>
</file>

<file path=ppt/slides/_rels/slide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8.xml"/><Relationship Id="rId1" Type="http://schemas.openxmlformats.org/officeDocument/2006/relationships/slideLayout" Target="../slideLayouts/slideLayout24.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1.xml"/><Relationship Id="rId2" Type="http://schemas.openxmlformats.org/officeDocument/2006/relationships/notesSlide" Target="../notesSlides/notesSlide9.xml"/><Relationship Id="rId1" Type="http://schemas.openxmlformats.org/officeDocument/2006/relationships/slideLayout" Target="../slideLayouts/slideLayout25.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0.xml.rels><?xml version="1.0" encoding="UTF-8" standalone="yes"?>
<Relationships xmlns="http://schemas.openxmlformats.org/package/2006/relationships"><Relationship Id="rId3" Type="http://schemas.openxmlformats.org/officeDocument/2006/relationships/hyperlink" Target="http://media.pearsoncmg.com/ph/bp/bp_akamai/ebert/Hasbro.html" TargetMode="External"/><Relationship Id="rId2" Type="http://schemas.openxmlformats.org/officeDocument/2006/relationships/notesSlide" Target="../notesSlides/notesSlide10.xml"/><Relationship Id="rId1" Type="http://schemas.openxmlformats.org/officeDocument/2006/relationships/slideLayout" Target="../slideLayouts/slideLayout26.xml"/><Relationship Id="rId5" Type="http://schemas.openxmlformats.org/officeDocument/2006/relationships/image" Target="../media/image3.jpeg"/><Relationship Id="rId4" Type="http://schemas.openxmlformats.org/officeDocument/2006/relationships/image" Target="../media/image2.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3.xml"/></Relationships>
</file>

<file path=ppt/slides/_rels/slide1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5.xml"/><Relationship Id="rId1" Type="http://schemas.openxmlformats.org/officeDocument/2006/relationships/slideLayout" Target="../slideLayouts/slideLayout2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3.xml"/></Relationships>
</file>

<file path=ppt/slides/_rels/slide1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9.xml"/><Relationship Id="rId1" Type="http://schemas.openxmlformats.org/officeDocument/2006/relationships/slideLayout" Target="../slideLayouts/slideLayout23.xml"/></Relationships>
</file>

<file path=ppt/slides/_rels/slide20.xml.rels><?xml version="1.0" encoding="UTF-8" standalone="yes"?>
<Relationships xmlns="http://schemas.openxmlformats.org/package/2006/relationships"><Relationship Id="rId3" Type="http://schemas.openxmlformats.org/officeDocument/2006/relationships/hyperlink" Target="http://www.peapod.com/" TargetMode="External"/><Relationship Id="rId2" Type="http://schemas.openxmlformats.org/officeDocument/2006/relationships/notesSlide" Target="../notesSlides/notesSlide20.xml"/><Relationship Id="rId1" Type="http://schemas.openxmlformats.org/officeDocument/2006/relationships/slideLayout" Target="../slideLayouts/slideLayout23.xml"/><Relationship Id="rId4" Type="http://schemas.openxmlformats.org/officeDocument/2006/relationships/image" Target="../media/image6.png"/></Relationships>
</file>

<file path=ppt/slides/_rels/slide2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1.xml"/><Relationship Id="rId1" Type="http://schemas.openxmlformats.org/officeDocument/2006/relationships/slideLayout" Target="../slideLayouts/slideLayout27.xml"/></Relationships>
</file>

<file path=ppt/slides/_rels/slide22.xml.rels><?xml version="1.0" encoding="UTF-8" standalone="yes"?>
<Relationships xmlns="http://schemas.openxmlformats.org/package/2006/relationships"><Relationship Id="rId3" Type="http://schemas.openxmlformats.org/officeDocument/2006/relationships/hyperlink" Target="http://www.pg.com/en_US/products/all_products/index.shtml" TargetMode="External"/><Relationship Id="rId2" Type="http://schemas.openxmlformats.org/officeDocument/2006/relationships/notesSlide" Target="../notesSlides/notesSlide22.xml"/><Relationship Id="rId1" Type="http://schemas.openxmlformats.org/officeDocument/2006/relationships/slideLayout" Target="../slideLayouts/slideLayout23.xml"/><Relationship Id="rId5" Type="http://schemas.openxmlformats.org/officeDocument/2006/relationships/image" Target="../media/image8.jpeg"/><Relationship Id="rId4" Type="http://schemas.openxmlformats.org/officeDocument/2006/relationships/image" Target="../media/image6.png"/></Relationships>
</file>

<file path=ppt/slides/_rels/slide23.xml.rels><?xml version="1.0" encoding="UTF-8" standalone="yes"?>
<Relationships xmlns="http://schemas.openxmlformats.org/package/2006/relationships"><Relationship Id="rId3" Type="http://schemas.openxmlformats.org/officeDocument/2006/relationships/diagramData" Target="../diagrams/data2.xml"/><Relationship Id="rId2" Type="http://schemas.openxmlformats.org/officeDocument/2006/relationships/notesSlide" Target="../notesSlides/notesSlide23.xml"/><Relationship Id="rId1" Type="http://schemas.openxmlformats.org/officeDocument/2006/relationships/slideLayout" Target="../slideLayouts/slideLayout13.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3.xml"/></Relationships>
</file>

<file path=ppt/slides/_rels/slide27.xml.rels><?xml version="1.0" encoding="UTF-8" standalone="yes"?>
<Relationships xmlns="http://schemas.openxmlformats.org/package/2006/relationships"><Relationship Id="rId3" Type="http://schemas.openxmlformats.org/officeDocument/2006/relationships/diagramData" Target="../diagrams/data3.xml"/><Relationship Id="rId2" Type="http://schemas.openxmlformats.org/officeDocument/2006/relationships/notesSlide" Target="../notesSlides/notesSlide27.xml"/><Relationship Id="rId1" Type="http://schemas.openxmlformats.org/officeDocument/2006/relationships/slideLayout" Target="../slideLayouts/slideLayout28.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2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8.xml"/><Relationship Id="rId1" Type="http://schemas.openxmlformats.org/officeDocument/2006/relationships/slideLayout" Target="../slideLayouts/slideLayout23.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3.xml"/></Relationships>
</file>

<file path=ppt/slides/_rels/slide30.xml.rels><?xml version="1.0" encoding="UTF-8" standalone="yes"?>
<Relationships xmlns="http://schemas.openxmlformats.org/package/2006/relationships"><Relationship Id="rId3" Type="http://schemas.openxmlformats.org/officeDocument/2006/relationships/diagramData" Target="../diagrams/data4.xml"/><Relationship Id="rId2" Type="http://schemas.openxmlformats.org/officeDocument/2006/relationships/notesSlide" Target="../notesSlides/notesSlide30.xml"/><Relationship Id="rId1" Type="http://schemas.openxmlformats.org/officeDocument/2006/relationships/slideLayout" Target="../slideLayouts/slideLayout13.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32.xml"/><Relationship Id="rId1" Type="http://schemas.openxmlformats.org/officeDocument/2006/relationships/slideLayout" Target="../slideLayouts/slideLayout23.xml"/></Relationships>
</file>

<file path=ppt/slides/_rels/slide3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33.xml"/><Relationship Id="rId1" Type="http://schemas.openxmlformats.org/officeDocument/2006/relationships/slideLayout" Target="../slideLayouts/slideLayout29.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3.xml"/></Relationships>
</file>

<file path=ppt/slides/_rels/slide35.xml.rels><?xml version="1.0" encoding="UTF-8" standalone="yes"?>
<Relationships xmlns="http://schemas.openxmlformats.org/package/2006/relationships"><Relationship Id="rId3" Type="http://schemas.openxmlformats.org/officeDocument/2006/relationships/diagramData" Target="../diagrams/data5.xml"/><Relationship Id="rId2" Type="http://schemas.openxmlformats.org/officeDocument/2006/relationships/notesSlide" Target="../notesSlides/notesSlide35.xml"/><Relationship Id="rId1" Type="http://schemas.openxmlformats.org/officeDocument/2006/relationships/slideLayout" Target="../slideLayouts/slideLayout13.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3.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3.xml"/></Relationships>
</file>

<file path=ppt/slides/_rels/slide38.xml.rels><?xml version="1.0" encoding="UTF-8" standalone="yes"?>
<Relationships xmlns="http://schemas.openxmlformats.org/package/2006/relationships"><Relationship Id="rId3" Type="http://schemas.openxmlformats.org/officeDocument/2006/relationships/diagramData" Target="../diagrams/data6.xml"/><Relationship Id="rId2" Type="http://schemas.openxmlformats.org/officeDocument/2006/relationships/notesSlide" Target="../notesSlides/notesSlide38.xml"/><Relationship Id="rId1" Type="http://schemas.openxmlformats.org/officeDocument/2006/relationships/slideLayout" Target="../slideLayouts/slideLayout23.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3.xml"/></Relationships>
</file>

<file path=ppt/slides/_rels/slide4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40.xml"/><Relationship Id="rId1" Type="http://schemas.openxmlformats.org/officeDocument/2006/relationships/slideLayout" Target="../slideLayouts/slideLayout23.xml"/></Relationships>
</file>

<file path=ppt/slides/_rels/slide4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41.xml"/><Relationship Id="rId1" Type="http://schemas.openxmlformats.org/officeDocument/2006/relationships/slideLayout" Target="../slideLayouts/slideLayout23.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15.xml"/></Relationships>
</file>

<file path=ppt/slides/_rels/slide4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43.xml"/><Relationship Id="rId1" Type="http://schemas.openxmlformats.org/officeDocument/2006/relationships/slideLayout" Target="../slideLayouts/slideLayout17.xml"/><Relationship Id="rId4" Type="http://schemas.openxmlformats.org/officeDocument/2006/relationships/image" Target="../media/image15.png"/></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242" name="Rectangle 2"/>
          <p:cNvSpPr>
            <a:spLocks noGrp="1" noChangeArrowheads="1"/>
          </p:cNvSpPr>
          <p:nvPr>
            <p:ph type="ctrTitle"/>
          </p:nvPr>
        </p:nvSpPr>
        <p:spPr>
          <a:xfrm>
            <a:off x="762000" y="3200400"/>
            <a:ext cx="7848600" cy="1524000"/>
          </a:xfrm>
        </p:spPr>
        <p:txBody>
          <a:bodyPr>
            <a:noAutofit/>
          </a:bodyPr>
          <a:lstStyle/>
          <a:p>
            <a:r>
              <a:rPr lang="en-US" dirty="0" smtClean="0">
                <a:solidFill>
                  <a:srgbClr val="000066"/>
                </a:solidFill>
              </a:rPr>
              <a:t/>
            </a:r>
            <a:br>
              <a:rPr lang="en-US" dirty="0" smtClean="0">
                <a:solidFill>
                  <a:srgbClr val="000066"/>
                </a:solidFill>
              </a:rPr>
            </a:br>
            <a:r>
              <a:rPr lang="en-US" dirty="0" smtClean="0">
                <a:solidFill>
                  <a:srgbClr val="000066"/>
                </a:solidFill>
              </a:rPr>
              <a:t/>
            </a:r>
            <a:br>
              <a:rPr lang="en-US" dirty="0" smtClean="0">
                <a:solidFill>
                  <a:srgbClr val="000066"/>
                </a:solidFill>
              </a:rPr>
            </a:br>
            <a:r>
              <a:rPr lang="en-US" dirty="0" smtClean="0">
                <a:solidFill>
                  <a:srgbClr val="000066"/>
                </a:solidFill>
              </a:rPr>
              <a:t/>
            </a:r>
            <a:br>
              <a:rPr lang="en-US" dirty="0" smtClean="0">
                <a:solidFill>
                  <a:srgbClr val="000066"/>
                </a:solidFill>
              </a:rPr>
            </a:br>
            <a:r>
              <a:rPr lang="en-US" sz="4000" b="1" dirty="0" smtClean="0">
                <a:solidFill>
                  <a:srgbClr val="000066"/>
                </a:solidFill>
              </a:rPr>
              <a:t/>
            </a:r>
            <a:br>
              <a:rPr lang="en-US" sz="4000" b="1" dirty="0" smtClean="0">
                <a:solidFill>
                  <a:srgbClr val="000066"/>
                </a:solidFill>
              </a:rPr>
            </a:br>
            <a:r>
              <a:rPr lang="en-US" b="1" dirty="0" smtClean="0">
                <a:solidFill>
                  <a:srgbClr val="000066"/>
                </a:solidFill>
              </a:rPr>
              <a:t>Marketing Channels:   Delivering Customer Value</a:t>
            </a:r>
            <a:br>
              <a:rPr lang="en-US" b="1" dirty="0" smtClean="0">
                <a:solidFill>
                  <a:srgbClr val="000066"/>
                </a:solidFill>
              </a:rPr>
            </a:br>
            <a:r>
              <a:rPr lang="en-US" sz="4000" b="1" dirty="0" smtClean="0">
                <a:solidFill>
                  <a:srgbClr val="000066"/>
                </a:solidFill>
              </a:rPr>
              <a:t/>
            </a:r>
            <a:br>
              <a:rPr lang="en-US" sz="4000" b="1" dirty="0" smtClean="0">
                <a:solidFill>
                  <a:srgbClr val="000066"/>
                </a:solidFill>
              </a:rPr>
            </a:br>
            <a:r>
              <a:rPr lang="en-US" dirty="0" smtClean="0">
                <a:solidFill>
                  <a:srgbClr val="000066"/>
                </a:solidFill>
              </a:rPr>
              <a:t/>
            </a:r>
            <a:br>
              <a:rPr lang="en-US" dirty="0" smtClean="0">
                <a:solidFill>
                  <a:srgbClr val="000066"/>
                </a:solidFill>
              </a:rPr>
            </a:br>
            <a:r>
              <a:rPr lang="en-US" dirty="0" smtClean="0">
                <a:solidFill>
                  <a:srgbClr val="000066"/>
                </a:solidFill>
              </a:rPr>
              <a:t/>
            </a:r>
            <a:br>
              <a:rPr lang="en-US" dirty="0" smtClean="0">
                <a:solidFill>
                  <a:srgbClr val="000066"/>
                </a:solidFill>
              </a:rPr>
            </a:br>
            <a:r>
              <a:rPr lang="en-US" dirty="0" smtClean="0">
                <a:solidFill>
                  <a:srgbClr val="000066"/>
                </a:solidFill>
              </a:rPr>
              <a:t/>
            </a:r>
            <a:br>
              <a:rPr lang="en-US" dirty="0" smtClean="0">
                <a:solidFill>
                  <a:srgbClr val="000066"/>
                </a:solidFill>
              </a:rPr>
            </a:br>
            <a:endParaRPr lang="en-US" b="1" dirty="0" smtClean="0">
              <a:solidFill>
                <a:srgbClr val="000066"/>
              </a:solidFill>
            </a:endParaRPr>
          </a:p>
        </p:txBody>
      </p:sp>
      <p:sp>
        <p:nvSpPr>
          <p:cNvPr id="10243" name="Text Box 4"/>
          <p:cNvSpPr txBox="1">
            <a:spLocks noChangeArrowheads="1"/>
          </p:cNvSpPr>
          <p:nvPr/>
        </p:nvSpPr>
        <p:spPr bwMode="auto">
          <a:xfrm>
            <a:off x="457200" y="1600200"/>
            <a:ext cx="8077200" cy="769938"/>
          </a:xfrm>
          <a:prstGeom prst="rect">
            <a:avLst/>
          </a:prstGeom>
          <a:noFill/>
          <a:ln w="9525">
            <a:noFill/>
            <a:miter lim="800000"/>
            <a:headEnd/>
            <a:tailEnd/>
          </a:ln>
        </p:spPr>
        <p:txBody>
          <a:bodyPr>
            <a:spAutoFit/>
          </a:bodyPr>
          <a:lstStyle/>
          <a:p>
            <a:pPr algn="ctr">
              <a:spcBef>
                <a:spcPct val="50000"/>
              </a:spcBef>
            </a:pPr>
            <a:r>
              <a:rPr lang="en-US" sz="4400" b="1" dirty="0" smtClean="0">
                <a:solidFill>
                  <a:srgbClr val="CC0066"/>
                </a:solidFill>
                <a:latin typeface="Castellar" pitchFamily="18" charset="0"/>
              </a:rPr>
              <a:t>LECTURE-18</a:t>
            </a:r>
            <a:endParaRPr lang="en-US" sz="4400" b="1" dirty="0">
              <a:solidFill>
                <a:srgbClr val="CC0066"/>
              </a:solidFill>
              <a:latin typeface="Castellar" pitchFamily="18"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withEffect">
                                  <p:stCondLst>
                                    <p:cond delay="0"/>
                                  </p:stCondLst>
                                  <p:childTnLst>
                                    <p:set>
                                      <p:cBhvr>
                                        <p:cTn id="6" dur="1" fill="hold">
                                          <p:stCondLst>
                                            <p:cond delay="0"/>
                                          </p:stCondLst>
                                        </p:cTn>
                                        <p:tgtEl>
                                          <p:spTgt spid="10243"/>
                                        </p:tgtEl>
                                        <p:attrNameLst>
                                          <p:attrName>style.visibility</p:attrName>
                                        </p:attrNameLst>
                                      </p:cBhvr>
                                      <p:to>
                                        <p:strVal val="visible"/>
                                      </p:to>
                                    </p:set>
                                    <p:animEffect transition="in" filter="checkerboard(across)">
                                      <p:cBhvr>
                                        <p:cTn id="7" dur="500"/>
                                        <p:tgtEl>
                                          <p:spTgt spid="10243"/>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10242"/>
                                        </p:tgtEl>
                                        <p:attrNameLst>
                                          <p:attrName>style.visibility</p:attrName>
                                        </p:attrNameLst>
                                      </p:cBhvr>
                                      <p:to>
                                        <p:strVal val="visible"/>
                                      </p:to>
                                    </p:set>
                                    <p:animEffect transition="in" filter="checkerboard(across)">
                                      <p:cBhvr>
                                        <p:cTn id="12" dur="500"/>
                                        <p:tgtEl>
                                          <p:spTgt spid="102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2" grpId="0"/>
      <p:bldP spid="10243" grpId="0"/>
    </p:bld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4338" name="Rectangle 3"/>
          <p:cNvSpPr>
            <a:spLocks noGrp="1" noChangeArrowheads="1"/>
          </p:cNvSpPr>
          <p:nvPr>
            <p:ph idx="1"/>
          </p:nvPr>
        </p:nvSpPr>
        <p:spPr>
          <a:xfrm>
            <a:off x="685800" y="1143000"/>
            <a:ext cx="8001000" cy="5715000"/>
          </a:xfrm>
        </p:spPr>
        <p:txBody>
          <a:bodyPr>
            <a:noAutofit/>
          </a:bodyPr>
          <a:lstStyle/>
          <a:p>
            <a:pPr>
              <a:buClr>
                <a:srgbClr val="000066"/>
              </a:buClr>
              <a:buFont typeface="Wingdings" pitchFamily="2" charset="2"/>
              <a:buChar char="§"/>
            </a:pPr>
            <a:r>
              <a:rPr lang="en-US" dirty="0" smtClean="0"/>
              <a:t>Supply Chains and the Value Delivery Network</a:t>
            </a:r>
          </a:p>
          <a:p>
            <a:pPr>
              <a:buClr>
                <a:srgbClr val="000066"/>
              </a:buClr>
              <a:buFont typeface="Wingdings" pitchFamily="2" charset="2"/>
              <a:buChar char="§"/>
            </a:pPr>
            <a:r>
              <a:rPr lang="en-US" dirty="0" smtClean="0"/>
              <a:t>The Nature and Importance of Marketing Channels</a:t>
            </a:r>
          </a:p>
          <a:p>
            <a:pPr>
              <a:buClr>
                <a:srgbClr val="000066"/>
              </a:buClr>
              <a:buFont typeface="Wingdings" pitchFamily="2" charset="2"/>
              <a:buChar char="§"/>
            </a:pPr>
            <a:r>
              <a:rPr lang="en-US" dirty="0" smtClean="0"/>
              <a:t>Channel Behavior and Organization</a:t>
            </a:r>
          </a:p>
          <a:p>
            <a:pPr>
              <a:buClr>
                <a:srgbClr val="000066"/>
              </a:buClr>
              <a:buFont typeface="Wingdings" pitchFamily="2" charset="2"/>
              <a:buChar char="§"/>
            </a:pPr>
            <a:r>
              <a:rPr lang="en-US" dirty="0" smtClean="0"/>
              <a:t>Channel Design Decisions</a:t>
            </a:r>
          </a:p>
          <a:p>
            <a:pPr>
              <a:buClr>
                <a:srgbClr val="000066"/>
              </a:buClr>
              <a:buFont typeface="Wingdings" pitchFamily="2" charset="2"/>
              <a:buChar char="§"/>
            </a:pPr>
            <a:r>
              <a:rPr lang="en-US" dirty="0" smtClean="0"/>
              <a:t>Channel Management Decisions</a:t>
            </a:r>
          </a:p>
          <a:p>
            <a:pPr>
              <a:buClr>
                <a:srgbClr val="000066"/>
              </a:buClr>
              <a:buFont typeface="Wingdings" pitchFamily="2" charset="2"/>
              <a:buChar char="§"/>
            </a:pPr>
            <a:r>
              <a:rPr lang="en-US" dirty="0" smtClean="0"/>
              <a:t>Public Policy and Distribution Decisions</a:t>
            </a:r>
          </a:p>
          <a:p>
            <a:pPr>
              <a:buClr>
                <a:srgbClr val="000066"/>
              </a:buClr>
              <a:buFont typeface="Wingdings" pitchFamily="2" charset="2"/>
              <a:buChar char="§"/>
            </a:pPr>
            <a:r>
              <a:rPr lang="en-US" dirty="0" smtClean="0"/>
              <a:t>Marketing Logistics and Supply Chain Management</a:t>
            </a:r>
          </a:p>
        </p:txBody>
      </p:sp>
      <p:sp>
        <p:nvSpPr>
          <p:cNvPr id="14339" name="Text Placeholder 3"/>
          <p:cNvSpPr>
            <a:spLocks noGrp="1"/>
          </p:cNvSpPr>
          <p:nvPr>
            <p:ph type="body" sz="quarter" idx="13"/>
          </p:nvPr>
        </p:nvSpPr>
        <p:spPr>
          <a:xfrm>
            <a:off x="914400" y="457200"/>
            <a:ext cx="7162800" cy="609600"/>
          </a:xfrm>
        </p:spPr>
        <p:txBody>
          <a:bodyPr>
            <a:normAutofit fontScale="92500" lnSpcReduction="10000"/>
          </a:bodyPr>
          <a:lstStyle/>
          <a:p>
            <a:r>
              <a:rPr lang="en-US" sz="4000" dirty="0" smtClean="0">
                <a:solidFill>
                  <a:srgbClr val="000066"/>
                </a:solidFill>
              </a:rPr>
              <a:t>Topic Outline</a:t>
            </a:r>
            <a:endParaRPr lang="en-US" sz="4000" dirty="0" smtClean="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14338">
                                            <p:txEl>
                                              <p:pRg st="0" end="0"/>
                                            </p:txEl>
                                          </p:spTgt>
                                        </p:tgtEl>
                                        <p:attrNameLst>
                                          <p:attrName>style.visibility</p:attrName>
                                        </p:attrNameLst>
                                      </p:cBhvr>
                                      <p:to>
                                        <p:strVal val="visible"/>
                                      </p:to>
                                    </p:set>
                                    <p:animEffect transition="in" filter="checkerboard(across)">
                                      <p:cBhvr>
                                        <p:cTn id="7" dur="500"/>
                                        <p:tgtEl>
                                          <p:spTgt spid="1433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14338">
                                            <p:txEl>
                                              <p:pRg st="1" end="1"/>
                                            </p:txEl>
                                          </p:spTgt>
                                        </p:tgtEl>
                                        <p:attrNameLst>
                                          <p:attrName>style.visibility</p:attrName>
                                        </p:attrNameLst>
                                      </p:cBhvr>
                                      <p:to>
                                        <p:strVal val="visible"/>
                                      </p:to>
                                    </p:set>
                                    <p:animEffect transition="in" filter="checkerboard(across)">
                                      <p:cBhvr>
                                        <p:cTn id="12" dur="500"/>
                                        <p:tgtEl>
                                          <p:spTgt spid="14338">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14338">
                                            <p:txEl>
                                              <p:pRg st="2" end="2"/>
                                            </p:txEl>
                                          </p:spTgt>
                                        </p:tgtEl>
                                        <p:attrNameLst>
                                          <p:attrName>style.visibility</p:attrName>
                                        </p:attrNameLst>
                                      </p:cBhvr>
                                      <p:to>
                                        <p:strVal val="visible"/>
                                      </p:to>
                                    </p:set>
                                    <p:animEffect transition="in" filter="checkerboard(across)">
                                      <p:cBhvr>
                                        <p:cTn id="17" dur="500"/>
                                        <p:tgtEl>
                                          <p:spTgt spid="14338">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14338">
                                            <p:txEl>
                                              <p:pRg st="3" end="3"/>
                                            </p:txEl>
                                          </p:spTgt>
                                        </p:tgtEl>
                                        <p:attrNameLst>
                                          <p:attrName>style.visibility</p:attrName>
                                        </p:attrNameLst>
                                      </p:cBhvr>
                                      <p:to>
                                        <p:strVal val="visible"/>
                                      </p:to>
                                    </p:set>
                                    <p:animEffect transition="in" filter="checkerboard(across)">
                                      <p:cBhvr>
                                        <p:cTn id="22" dur="500"/>
                                        <p:tgtEl>
                                          <p:spTgt spid="14338">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5" presetClass="entr" presetSubtype="10" fill="hold" grpId="0" nodeType="clickEffect">
                                  <p:stCondLst>
                                    <p:cond delay="0"/>
                                  </p:stCondLst>
                                  <p:childTnLst>
                                    <p:set>
                                      <p:cBhvr>
                                        <p:cTn id="26" dur="1" fill="hold">
                                          <p:stCondLst>
                                            <p:cond delay="0"/>
                                          </p:stCondLst>
                                        </p:cTn>
                                        <p:tgtEl>
                                          <p:spTgt spid="14338">
                                            <p:txEl>
                                              <p:pRg st="4" end="4"/>
                                            </p:txEl>
                                          </p:spTgt>
                                        </p:tgtEl>
                                        <p:attrNameLst>
                                          <p:attrName>style.visibility</p:attrName>
                                        </p:attrNameLst>
                                      </p:cBhvr>
                                      <p:to>
                                        <p:strVal val="visible"/>
                                      </p:to>
                                    </p:set>
                                    <p:animEffect transition="in" filter="checkerboard(across)">
                                      <p:cBhvr>
                                        <p:cTn id="27" dur="500"/>
                                        <p:tgtEl>
                                          <p:spTgt spid="14338">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5" presetClass="entr" presetSubtype="10" fill="hold" grpId="0" nodeType="clickEffect">
                                  <p:stCondLst>
                                    <p:cond delay="0"/>
                                  </p:stCondLst>
                                  <p:childTnLst>
                                    <p:set>
                                      <p:cBhvr>
                                        <p:cTn id="31" dur="1" fill="hold">
                                          <p:stCondLst>
                                            <p:cond delay="0"/>
                                          </p:stCondLst>
                                        </p:cTn>
                                        <p:tgtEl>
                                          <p:spTgt spid="14338">
                                            <p:txEl>
                                              <p:pRg st="5" end="5"/>
                                            </p:txEl>
                                          </p:spTgt>
                                        </p:tgtEl>
                                        <p:attrNameLst>
                                          <p:attrName>style.visibility</p:attrName>
                                        </p:attrNameLst>
                                      </p:cBhvr>
                                      <p:to>
                                        <p:strVal val="visible"/>
                                      </p:to>
                                    </p:set>
                                    <p:animEffect transition="in" filter="checkerboard(across)">
                                      <p:cBhvr>
                                        <p:cTn id="32" dur="500"/>
                                        <p:tgtEl>
                                          <p:spTgt spid="14338">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5" presetClass="entr" presetSubtype="10" fill="hold" grpId="0" nodeType="clickEffect">
                                  <p:stCondLst>
                                    <p:cond delay="0"/>
                                  </p:stCondLst>
                                  <p:childTnLst>
                                    <p:set>
                                      <p:cBhvr>
                                        <p:cTn id="36" dur="1" fill="hold">
                                          <p:stCondLst>
                                            <p:cond delay="0"/>
                                          </p:stCondLst>
                                        </p:cTn>
                                        <p:tgtEl>
                                          <p:spTgt spid="14338">
                                            <p:txEl>
                                              <p:pRg st="6" end="6"/>
                                            </p:txEl>
                                          </p:spTgt>
                                        </p:tgtEl>
                                        <p:attrNameLst>
                                          <p:attrName>style.visibility</p:attrName>
                                        </p:attrNameLst>
                                      </p:cBhvr>
                                      <p:to>
                                        <p:strVal val="visible"/>
                                      </p:to>
                                    </p:set>
                                    <p:animEffect transition="in" filter="checkerboard(across)">
                                      <p:cBhvr>
                                        <p:cTn id="37" dur="500"/>
                                        <p:tgtEl>
                                          <p:spTgt spid="14338">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38"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2"/>
          <p:cNvSpPr>
            <a:spLocks noGrp="1" noChangeArrowheads="1"/>
          </p:cNvSpPr>
          <p:nvPr>
            <p:ph type="title"/>
          </p:nvPr>
        </p:nvSpPr>
        <p:spPr/>
        <p:txBody>
          <a:bodyPr>
            <a:noAutofit/>
          </a:bodyPr>
          <a:lstStyle/>
          <a:p>
            <a:r>
              <a:rPr lang="en-US" sz="4000" b="1" dirty="0" smtClean="0">
                <a:solidFill>
                  <a:srgbClr val="000066"/>
                </a:solidFill>
              </a:rPr>
              <a:t/>
            </a:r>
            <a:br>
              <a:rPr lang="en-US" sz="4000" b="1" dirty="0" smtClean="0">
                <a:solidFill>
                  <a:srgbClr val="000066"/>
                </a:solidFill>
              </a:rPr>
            </a:br>
            <a:r>
              <a:rPr lang="en-US" sz="4000" b="1" dirty="0" smtClean="0">
                <a:solidFill>
                  <a:srgbClr val="000066"/>
                </a:solidFill>
              </a:rPr>
              <a:t>Supply Chains and the </a:t>
            </a:r>
            <a:br>
              <a:rPr lang="en-US" sz="4000" b="1" dirty="0" smtClean="0">
                <a:solidFill>
                  <a:srgbClr val="000066"/>
                </a:solidFill>
              </a:rPr>
            </a:br>
            <a:r>
              <a:rPr lang="en-US" sz="4000" b="1" dirty="0" smtClean="0">
                <a:solidFill>
                  <a:srgbClr val="000066"/>
                </a:solidFill>
              </a:rPr>
              <a:t>Value Delivery Network</a:t>
            </a:r>
          </a:p>
        </p:txBody>
      </p:sp>
      <p:sp>
        <p:nvSpPr>
          <p:cNvPr id="19458" name="Rectangle 3"/>
          <p:cNvSpPr>
            <a:spLocks noGrp="1" noChangeArrowheads="1"/>
          </p:cNvSpPr>
          <p:nvPr>
            <p:ph idx="1"/>
          </p:nvPr>
        </p:nvSpPr>
        <p:spPr>
          <a:xfrm>
            <a:off x="685800" y="2057400"/>
            <a:ext cx="7696200" cy="4114800"/>
          </a:xfrm>
        </p:spPr>
        <p:txBody>
          <a:bodyPr>
            <a:normAutofit fontScale="92500" lnSpcReduction="10000"/>
          </a:bodyPr>
          <a:lstStyle/>
          <a:p>
            <a:pPr marL="533400" indent="-533400">
              <a:lnSpc>
                <a:spcPct val="80000"/>
              </a:lnSpc>
              <a:buFontTx/>
              <a:buNone/>
            </a:pPr>
            <a:endParaRPr lang="en-US" b="1" dirty="0" smtClean="0"/>
          </a:p>
          <a:p>
            <a:pPr marL="533400" indent="-533400">
              <a:lnSpc>
                <a:spcPct val="80000"/>
              </a:lnSpc>
              <a:buFontTx/>
              <a:buNone/>
            </a:pPr>
            <a:r>
              <a:rPr lang="en-US" b="1" dirty="0" smtClean="0"/>
              <a:t>Upstream partners:</a:t>
            </a:r>
          </a:p>
          <a:p>
            <a:pPr marL="533400" indent="-533400">
              <a:lnSpc>
                <a:spcPct val="80000"/>
              </a:lnSpc>
              <a:buFontTx/>
              <a:buNone/>
            </a:pPr>
            <a:r>
              <a:rPr lang="en-US" dirty="0" smtClean="0"/>
              <a:t>	Include raw material suppliers, components, parts, information, finances, and expertise to create a product or service.</a:t>
            </a:r>
          </a:p>
          <a:p>
            <a:pPr marL="533400" indent="-533400">
              <a:lnSpc>
                <a:spcPct val="80000"/>
              </a:lnSpc>
              <a:buFontTx/>
              <a:buNone/>
            </a:pPr>
            <a:endParaRPr lang="en-US" dirty="0" smtClean="0"/>
          </a:p>
          <a:p>
            <a:pPr marL="533400" indent="-533400">
              <a:lnSpc>
                <a:spcPct val="80000"/>
              </a:lnSpc>
              <a:buFontTx/>
              <a:buNone/>
            </a:pPr>
            <a:r>
              <a:rPr lang="en-US" b="1" dirty="0" smtClean="0"/>
              <a:t>Downstream partners:</a:t>
            </a:r>
          </a:p>
          <a:p>
            <a:pPr marL="533400" indent="-533400">
              <a:lnSpc>
                <a:spcPct val="80000"/>
              </a:lnSpc>
              <a:buFontTx/>
              <a:buNone/>
            </a:pPr>
            <a:r>
              <a:rPr lang="en-US" dirty="0" smtClean="0"/>
              <a:t>	Include the marketing channels or distribution channels that look toward the customer.</a:t>
            </a:r>
          </a:p>
        </p:txBody>
      </p:sp>
      <p:sp>
        <p:nvSpPr>
          <p:cNvPr id="19459" name="Text Placeholder 3"/>
          <p:cNvSpPr>
            <a:spLocks noGrp="1"/>
          </p:cNvSpPr>
          <p:nvPr>
            <p:ph type="body" sz="quarter" idx="13"/>
          </p:nvPr>
        </p:nvSpPr>
        <p:spPr>
          <a:xfrm>
            <a:off x="914400" y="1752600"/>
            <a:ext cx="7162800" cy="533400"/>
          </a:xfrm>
        </p:spPr>
        <p:txBody>
          <a:bodyPr>
            <a:normAutofit/>
          </a:bodyPr>
          <a:lstStyle/>
          <a:p>
            <a:pPr>
              <a:spcBef>
                <a:spcPct val="0"/>
              </a:spcBef>
            </a:pPr>
            <a:r>
              <a:rPr lang="en-US" dirty="0" smtClean="0">
                <a:latin typeface="Arial" charset="0"/>
              </a:rPr>
              <a:t>Supply Chain Partners</a:t>
            </a:r>
          </a:p>
          <a:p>
            <a:pPr>
              <a:spcBef>
                <a:spcPct val="0"/>
              </a:spcBef>
            </a:pPr>
            <a:endParaRPr lang="en-US" dirty="0" smtClean="0">
              <a:latin typeface="Arial"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19458">
                                            <p:txEl>
                                              <p:pRg st="1" end="1"/>
                                            </p:txEl>
                                          </p:spTgt>
                                        </p:tgtEl>
                                        <p:attrNameLst>
                                          <p:attrName>style.visibility</p:attrName>
                                        </p:attrNameLst>
                                      </p:cBhvr>
                                      <p:to>
                                        <p:strVal val="visible"/>
                                      </p:to>
                                    </p:set>
                                    <p:animEffect transition="in" filter="checkerboard(across)">
                                      <p:cBhvr>
                                        <p:cTn id="7" dur="500"/>
                                        <p:tgtEl>
                                          <p:spTgt spid="19458">
                                            <p:txEl>
                                              <p:pRg st="1" end="1"/>
                                            </p:txEl>
                                          </p:spTgt>
                                        </p:tgtEl>
                                      </p:cBhvr>
                                    </p:animEffect>
                                  </p:childTnLst>
                                </p:cTn>
                              </p:par>
                              <p:par>
                                <p:cTn id="8" presetID="5" presetClass="entr" presetSubtype="10" fill="hold" grpId="0" nodeType="withEffect">
                                  <p:stCondLst>
                                    <p:cond delay="0"/>
                                  </p:stCondLst>
                                  <p:childTnLst>
                                    <p:set>
                                      <p:cBhvr>
                                        <p:cTn id="9" dur="1" fill="hold">
                                          <p:stCondLst>
                                            <p:cond delay="0"/>
                                          </p:stCondLst>
                                        </p:cTn>
                                        <p:tgtEl>
                                          <p:spTgt spid="19458">
                                            <p:txEl>
                                              <p:pRg st="2" end="2"/>
                                            </p:txEl>
                                          </p:spTgt>
                                        </p:tgtEl>
                                        <p:attrNameLst>
                                          <p:attrName>style.visibility</p:attrName>
                                        </p:attrNameLst>
                                      </p:cBhvr>
                                      <p:to>
                                        <p:strVal val="visible"/>
                                      </p:to>
                                    </p:set>
                                    <p:animEffect transition="in" filter="checkerboard(across)">
                                      <p:cBhvr>
                                        <p:cTn id="10" dur="500"/>
                                        <p:tgtEl>
                                          <p:spTgt spid="19458">
                                            <p:txEl>
                                              <p:pRg st="2" end="2"/>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5" presetClass="entr" presetSubtype="10" fill="hold" grpId="0" nodeType="clickEffect">
                                  <p:stCondLst>
                                    <p:cond delay="0"/>
                                  </p:stCondLst>
                                  <p:childTnLst>
                                    <p:set>
                                      <p:cBhvr>
                                        <p:cTn id="14" dur="1" fill="hold">
                                          <p:stCondLst>
                                            <p:cond delay="0"/>
                                          </p:stCondLst>
                                        </p:cTn>
                                        <p:tgtEl>
                                          <p:spTgt spid="19458">
                                            <p:txEl>
                                              <p:pRg st="4" end="4"/>
                                            </p:txEl>
                                          </p:spTgt>
                                        </p:tgtEl>
                                        <p:attrNameLst>
                                          <p:attrName>style.visibility</p:attrName>
                                        </p:attrNameLst>
                                      </p:cBhvr>
                                      <p:to>
                                        <p:strVal val="visible"/>
                                      </p:to>
                                    </p:set>
                                    <p:animEffect transition="in" filter="checkerboard(across)">
                                      <p:cBhvr>
                                        <p:cTn id="15" dur="500"/>
                                        <p:tgtEl>
                                          <p:spTgt spid="19458">
                                            <p:txEl>
                                              <p:pRg st="4" end="4"/>
                                            </p:txEl>
                                          </p:spTgt>
                                        </p:tgtEl>
                                      </p:cBhvr>
                                    </p:animEffect>
                                  </p:childTnLst>
                                </p:cTn>
                              </p:par>
                              <p:par>
                                <p:cTn id="16" presetID="5" presetClass="entr" presetSubtype="10" fill="hold" grpId="0" nodeType="withEffect">
                                  <p:stCondLst>
                                    <p:cond delay="0"/>
                                  </p:stCondLst>
                                  <p:childTnLst>
                                    <p:set>
                                      <p:cBhvr>
                                        <p:cTn id="17" dur="1" fill="hold">
                                          <p:stCondLst>
                                            <p:cond delay="0"/>
                                          </p:stCondLst>
                                        </p:cTn>
                                        <p:tgtEl>
                                          <p:spTgt spid="19458">
                                            <p:txEl>
                                              <p:pRg st="5" end="5"/>
                                            </p:txEl>
                                          </p:spTgt>
                                        </p:tgtEl>
                                        <p:attrNameLst>
                                          <p:attrName>style.visibility</p:attrName>
                                        </p:attrNameLst>
                                      </p:cBhvr>
                                      <p:to>
                                        <p:strVal val="visible"/>
                                      </p:to>
                                    </p:set>
                                    <p:animEffect transition="in" filter="checkerboard(across)">
                                      <p:cBhvr>
                                        <p:cTn id="18" dur="500"/>
                                        <p:tgtEl>
                                          <p:spTgt spid="19458">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8" grpId="0" uiExpand="1"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2"/>
          <p:cNvSpPr>
            <a:spLocks noGrp="1" noChangeArrowheads="1"/>
          </p:cNvSpPr>
          <p:nvPr>
            <p:ph type="title"/>
          </p:nvPr>
        </p:nvSpPr>
        <p:spPr/>
        <p:txBody>
          <a:bodyPr>
            <a:noAutofit/>
          </a:bodyPr>
          <a:lstStyle/>
          <a:p>
            <a:r>
              <a:rPr lang="en-US" sz="4000" b="1" dirty="0" smtClean="0">
                <a:solidFill>
                  <a:srgbClr val="000066"/>
                </a:solidFill>
              </a:rPr>
              <a:t>Supply Chains and the </a:t>
            </a:r>
            <a:br>
              <a:rPr lang="en-US" sz="4000" b="1" dirty="0" smtClean="0">
                <a:solidFill>
                  <a:srgbClr val="000066"/>
                </a:solidFill>
              </a:rPr>
            </a:br>
            <a:r>
              <a:rPr lang="en-US" sz="4000" b="1" dirty="0" smtClean="0">
                <a:solidFill>
                  <a:srgbClr val="000066"/>
                </a:solidFill>
              </a:rPr>
              <a:t>Value Delivery Network</a:t>
            </a:r>
          </a:p>
        </p:txBody>
      </p:sp>
      <p:sp>
        <p:nvSpPr>
          <p:cNvPr id="21506" name="Rectangle 3"/>
          <p:cNvSpPr>
            <a:spLocks noGrp="1" noChangeArrowheads="1"/>
          </p:cNvSpPr>
          <p:nvPr>
            <p:ph idx="1"/>
          </p:nvPr>
        </p:nvSpPr>
        <p:spPr>
          <a:xfrm>
            <a:off x="457200" y="2362200"/>
            <a:ext cx="8229600" cy="4191000"/>
          </a:xfrm>
        </p:spPr>
        <p:txBody>
          <a:bodyPr/>
          <a:lstStyle/>
          <a:p>
            <a:pPr marL="533400" indent="-533400">
              <a:lnSpc>
                <a:spcPct val="90000"/>
              </a:lnSpc>
              <a:buFontTx/>
              <a:buNone/>
            </a:pPr>
            <a:r>
              <a:rPr lang="en-US" sz="2800" b="1" dirty="0" smtClean="0"/>
              <a:t>Supply chain</a:t>
            </a:r>
            <a:r>
              <a:rPr lang="en-US" sz="2800" dirty="0" smtClean="0"/>
              <a:t> “make and sell” view includes the firm’s raw materials, productive inputs, and factory capacity</a:t>
            </a:r>
          </a:p>
          <a:p>
            <a:pPr marL="533400" indent="-533400">
              <a:lnSpc>
                <a:spcPct val="90000"/>
              </a:lnSpc>
              <a:buFontTx/>
              <a:buNone/>
            </a:pPr>
            <a:endParaRPr lang="en-US" sz="2800" dirty="0" smtClean="0"/>
          </a:p>
          <a:p>
            <a:pPr marL="533400" indent="-533400">
              <a:lnSpc>
                <a:spcPct val="90000"/>
              </a:lnSpc>
              <a:buFontTx/>
              <a:buNone/>
            </a:pPr>
            <a:r>
              <a:rPr lang="en-US" sz="2800" b="1" dirty="0" smtClean="0"/>
              <a:t>Demand chain</a:t>
            </a:r>
            <a:r>
              <a:rPr lang="en-US" sz="2800" dirty="0" smtClean="0"/>
              <a:t> “sense and respond” view suggests that planning starts with the needs of the target customer, and the firm responds to these needs by organizing a chain of resources and activities with the goal of creating customer value</a:t>
            </a:r>
          </a:p>
          <a:p>
            <a:pPr marL="533400" indent="-533400">
              <a:lnSpc>
                <a:spcPct val="90000"/>
              </a:lnSpc>
            </a:pPr>
            <a:endParaRPr lang="en-US" sz="2800" dirty="0" smtClean="0"/>
          </a:p>
        </p:txBody>
      </p:sp>
      <p:sp>
        <p:nvSpPr>
          <p:cNvPr id="21507" name="Text Placeholder 3"/>
          <p:cNvSpPr>
            <a:spLocks noGrp="1"/>
          </p:cNvSpPr>
          <p:nvPr>
            <p:ph type="body" sz="quarter" idx="13"/>
          </p:nvPr>
        </p:nvSpPr>
        <p:spPr>
          <a:xfrm>
            <a:off x="914400" y="1524000"/>
            <a:ext cx="7162800" cy="762000"/>
          </a:xfrm>
        </p:spPr>
        <p:txBody>
          <a:bodyPr>
            <a:normAutofit/>
          </a:bodyPr>
          <a:lstStyle/>
          <a:p>
            <a:pPr>
              <a:spcBef>
                <a:spcPct val="0"/>
              </a:spcBef>
            </a:pPr>
            <a:r>
              <a:rPr lang="en-US" dirty="0" smtClean="0">
                <a:latin typeface="Arial" charset="0"/>
              </a:rPr>
              <a:t>Supply Chain Views</a:t>
            </a:r>
          </a:p>
          <a:p>
            <a:pPr>
              <a:spcBef>
                <a:spcPct val="0"/>
              </a:spcBef>
            </a:pPr>
            <a:endParaRPr lang="en-US" dirty="0" smtClean="0">
              <a:latin typeface="Arial"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21506">
                                            <p:txEl>
                                              <p:pRg st="0" end="0"/>
                                            </p:txEl>
                                          </p:spTgt>
                                        </p:tgtEl>
                                        <p:attrNameLst>
                                          <p:attrName>style.visibility</p:attrName>
                                        </p:attrNameLst>
                                      </p:cBhvr>
                                      <p:to>
                                        <p:strVal val="visible"/>
                                      </p:to>
                                    </p:set>
                                    <p:animEffect transition="in" filter="checkerboard(across)">
                                      <p:cBhvr>
                                        <p:cTn id="7" dur="500"/>
                                        <p:tgtEl>
                                          <p:spTgt spid="2150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21506">
                                            <p:txEl>
                                              <p:pRg st="2" end="2"/>
                                            </p:txEl>
                                          </p:spTgt>
                                        </p:tgtEl>
                                        <p:attrNameLst>
                                          <p:attrName>style.visibility</p:attrName>
                                        </p:attrNameLst>
                                      </p:cBhvr>
                                      <p:to>
                                        <p:strVal val="visible"/>
                                      </p:to>
                                    </p:set>
                                    <p:animEffect transition="in" filter="checkerboard(across)">
                                      <p:cBhvr>
                                        <p:cTn id="12" dur="500"/>
                                        <p:tgtEl>
                                          <p:spTgt spid="21506">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06"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2"/>
          <p:cNvSpPr>
            <a:spLocks noGrp="1" noChangeArrowheads="1"/>
          </p:cNvSpPr>
          <p:nvPr>
            <p:ph type="title"/>
          </p:nvPr>
        </p:nvSpPr>
        <p:spPr/>
        <p:txBody>
          <a:bodyPr>
            <a:noAutofit/>
          </a:bodyPr>
          <a:lstStyle/>
          <a:p>
            <a:r>
              <a:rPr lang="en-US" sz="4000" b="1" dirty="0" smtClean="0">
                <a:solidFill>
                  <a:srgbClr val="000066"/>
                </a:solidFill>
              </a:rPr>
              <a:t>Supply Chains and the </a:t>
            </a:r>
            <a:br>
              <a:rPr lang="en-US" sz="4000" b="1" dirty="0" smtClean="0">
                <a:solidFill>
                  <a:srgbClr val="000066"/>
                </a:solidFill>
              </a:rPr>
            </a:br>
            <a:r>
              <a:rPr lang="en-US" sz="4000" b="1" dirty="0" smtClean="0">
                <a:solidFill>
                  <a:srgbClr val="000066"/>
                </a:solidFill>
              </a:rPr>
              <a:t>Value Delivery Network</a:t>
            </a:r>
          </a:p>
        </p:txBody>
      </p:sp>
      <p:sp>
        <p:nvSpPr>
          <p:cNvPr id="23554" name="Content Placeholder 6"/>
          <p:cNvSpPr>
            <a:spLocks noGrp="1"/>
          </p:cNvSpPr>
          <p:nvPr>
            <p:ph idx="1"/>
          </p:nvPr>
        </p:nvSpPr>
        <p:spPr>
          <a:xfrm>
            <a:off x="685800" y="2743200"/>
            <a:ext cx="7620000" cy="3581400"/>
          </a:xfrm>
        </p:spPr>
        <p:txBody>
          <a:bodyPr/>
          <a:lstStyle/>
          <a:p>
            <a:pPr>
              <a:buFontTx/>
              <a:buNone/>
            </a:pPr>
            <a:r>
              <a:rPr lang="en-US" sz="2800" b="1" dirty="0" smtClean="0"/>
              <a:t>Value delivery network</a:t>
            </a:r>
            <a:r>
              <a:rPr lang="en-US" sz="2800" dirty="0" smtClean="0"/>
              <a:t> is the firm’s suppliers, distributors, and ultimately customers who partner with each other to improve the performance of the entire system</a:t>
            </a:r>
          </a:p>
          <a:p>
            <a:endParaRPr lang="en-US" sz="2800" dirty="0" smtClean="0"/>
          </a:p>
        </p:txBody>
      </p:sp>
      <p:sp>
        <p:nvSpPr>
          <p:cNvPr id="23555" name="Rectangle 3"/>
          <p:cNvSpPr>
            <a:spLocks noGrp="1" noChangeArrowheads="1"/>
          </p:cNvSpPr>
          <p:nvPr>
            <p:ph type="body" sz="quarter" idx="13"/>
          </p:nvPr>
        </p:nvSpPr>
        <p:spPr>
          <a:xfrm>
            <a:off x="914400" y="1600200"/>
            <a:ext cx="7162800" cy="685800"/>
          </a:xfrm>
        </p:spPr>
        <p:txBody>
          <a:bodyPr>
            <a:normAutofit/>
          </a:bodyPr>
          <a:lstStyle/>
          <a:p>
            <a:pPr marL="533400" indent="-533400">
              <a:lnSpc>
                <a:spcPct val="90000"/>
              </a:lnSpc>
              <a:spcBef>
                <a:spcPct val="0"/>
              </a:spcBef>
            </a:pPr>
            <a:r>
              <a:rPr lang="en-US" dirty="0" smtClean="0">
                <a:latin typeface="Arial" charset="0"/>
              </a:rPr>
              <a:t>Value Delivery Network</a:t>
            </a:r>
          </a:p>
          <a:p>
            <a:pPr marL="533400" indent="-533400">
              <a:lnSpc>
                <a:spcPct val="90000"/>
              </a:lnSpc>
              <a:spcBef>
                <a:spcPct val="0"/>
              </a:spcBef>
            </a:pPr>
            <a:endParaRPr lang="en-US" dirty="0" smtClean="0">
              <a:latin typeface="Arial"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23554">
                                            <p:txEl>
                                              <p:pRg st="0" end="0"/>
                                            </p:txEl>
                                          </p:spTgt>
                                        </p:tgtEl>
                                        <p:attrNameLst>
                                          <p:attrName>style.visibility</p:attrName>
                                        </p:attrNameLst>
                                      </p:cBhvr>
                                      <p:to>
                                        <p:strVal val="visible"/>
                                      </p:to>
                                    </p:set>
                                    <p:animEffect transition="in" filter="checkerboard(across)">
                                      <p:cBhvr>
                                        <p:cTn id="7" dur="500"/>
                                        <p:tgtEl>
                                          <p:spTgt spid="2355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54"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Rectangle 2"/>
          <p:cNvSpPr>
            <a:spLocks noGrp="1" noChangeArrowheads="1"/>
          </p:cNvSpPr>
          <p:nvPr>
            <p:ph type="title"/>
          </p:nvPr>
        </p:nvSpPr>
        <p:spPr/>
        <p:txBody>
          <a:bodyPr>
            <a:noAutofit/>
          </a:bodyPr>
          <a:lstStyle/>
          <a:p>
            <a:r>
              <a:rPr lang="en-US" sz="4000" b="1" dirty="0" smtClean="0">
                <a:solidFill>
                  <a:srgbClr val="000066"/>
                </a:solidFill>
              </a:rPr>
              <a:t>The Nature and Importance of   Marketing Channels</a:t>
            </a:r>
          </a:p>
        </p:txBody>
      </p:sp>
      <p:sp>
        <p:nvSpPr>
          <p:cNvPr id="25602" name="Rectangle 3"/>
          <p:cNvSpPr>
            <a:spLocks noGrp="1" noChangeArrowheads="1"/>
          </p:cNvSpPr>
          <p:nvPr>
            <p:ph idx="1"/>
          </p:nvPr>
        </p:nvSpPr>
        <p:spPr>
          <a:xfrm>
            <a:off x="685800" y="2362200"/>
            <a:ext cx="7772400" cy="3657600"/>
          </a:xfrm>
        </p:spPr>
        <p:txBody>
          <a:bodyPr>
            <a:normAutofit/>
          </a:bodyPr>
          <a:lstStyle/>
          <a:p>
            <a:pPr marL="533400" indent="-533400">
              <a:buFontTx/>
              <a:buNone/>
            </a:pPr>
            <a:r>
              <a:rPr lang="en-US" b="1" dirty="0" smtClean="0"/>
              <a:t>Intermediaries</a:t>
            </a:r>
            <a:r>
              <a:rPr lang="en-US" dirty="0" smtClean="0"/>
              <a:t> offer producers greater efficiency in making goods available to target markets. Through their contacts, experience, specialization, and scale of operations, intermediaries usually offer the firm more than it can achieve on its own.</a:t>
            </a:r>
          </a:p>
        </p:txBody>
      </p:sp>
      <p:sp>
        <p:nvSpPr>
          <p:cNvPr id="25603" name="Text Placeholder 3"/>
          <p:cNvSpPr>
            <a:spLocks noGrp="1"/>
          </p:cNvSpPr>
          <p:nvPr>
            <p:ph type="body" sz="quarter" idx="13"/>
          </p:nvPr>
        </p:nvSpPr>
        <p:spPr>
          <a:xfrm>
            <a:off x="914400" y="1676400"/>
            <a:ext cx="7162800" cy="609600"/>
          </a:xfrm>
        </p:spPr>
        <p:txBody>
          <a:bodyPr>
            <a:normAutofit/>
          </a:bodyPr>
          <a:lstStyle/>
          <a:p>
            <a:pPr>
              <a:spcBef>
                <a:spcPct val="0"/>
              </a:spcBef>
            </a:pPr>
            <a:r>
              <a:rPr lang="en-US" dirty="0" smtClean="0">
                <a:latin typeface="Arial" charset="0"/>
              </a:rPr>
              <a:t>How Channel Members Add Value</a:t>
            </a:r>
          </a:p>
          <a:p>
            <a:pPr>
              <a:spcBef>
                <a:spcPct val="0"/>
              </a:spcBef>
            </a:pPr>
            <a:endParaRPr lang="en-US" dirty="0" smtClean="0">
              <a:latin typeface="Arial"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25602">
                                            <p:txEl>
                                              <p:pRg st="0" end="0"/>
                                            </p:txEl>
                                          </p:spTgt>
                                        </p:tgtEl>
                                        <p:attrNameLst>
                                          <p:attrName>style.visibility</p:attrName>
                                        </p:attrNameLst>
                                      </p:cBhvr>
                                      <p:to>
                                        <p:strVal val="visible"/>
                                      </p:to>
                                    </p:set>
                                    <p:animEffect transition="in" filter="checkerboard(across)">
                                      <p:cBhvr>
                                        <p:cTn id="7" dur="500"/>
                                        <p:tgtEl>
                                          <p:spTgt spid="2560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602"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2"/>
          <p:cNvSpPr>
            <a:spLocks noGrp="1" noChangeArrowheads="1"/>
          </p:cNvSpPr>
          <p:nvPr>
            <p:ph type="title"/>
          </p:nvPr>
        </p:nvSpPr>
        <p:spPr/>
        <p:txBody>
          <a:bodyPr>
            <a:normAutofit fontScale="90000"/>
          </a:bodyPr>
          <a:lstStyle/>
          <a:p>
            <a:r>
              <a:rPr lang="en-US" b="1" dirty="0" smtClean="0">
                <a:solidFill>
                  <a:srgbClr val="000066"/>
                </a:solidFill>
              </a:rPr>
              <a:t/>
            </a:r>
            <a:br>
              <a:rPr lang="en-US" b="1" dirty="0" smtClean="0">
                <a:solidFill>
                  <a:srgbClr val="000066"/>
                </a:solidFill>
              </a:rPr>
            </a:br>
            <a:r>
              <a:rPr lang="en-US" b="1" dirty="0" smtClean="0">
                <a:solidFill>
                  <a:srgbClr val="000066"/>
                </a:solidFill>
              </a:rPr>
              <a:t>The Nature and Importance of   Marketing Channels</a:t>
            </a:r>
          </a:p>
        </p:txBody>
      </p:sp>
      <p:sp>
        <p:nvSpPr>
          <p:cNvPr id="27650" name="Content Placeholder 6"/>
          <p:cNvSpPr>
            <a:spLocks noGrp="1"/>
          </p:cNvSpPr>
          <p:nvPr>
            <p:ph idx="1"/>
          </p:nvPr>
        </p:nvSpPr>
        <p:spPr>
          <a:xfrm>
            <a:off x="457200" y="2667000"/>
            <a:ext cx="8229600" cy="3459163"/>
          </a:xfrm>
        </p:spPr>
        <p:txBody>
          <a:bodyPr>
            <a:normAutofit fontScale="92500" lnSpcReduction="20000"/>
          </a:bodyPr>
          <a:lstStyle/>
          <a:p>
            <a:pPr>
              <a:buClr>
                <a:srgbClr val="000066"/>
              </a:buClr>
              <a:buFont typeface="Wingdings" pitchFamily="2" charset="2"/>
              <a:buChar char="§"/>
            </a:pPr>
            <a:r>
              <a:rPr lang="en-US" dirty="0" smtClean="0"/>
              <a:t>From an economic view, intermediaries transform the assortment of products into assortments wanted by consumers</a:t>
            </a:r>
          </a:p>
          <a:p>
            <a:pPr>
              <a:buClr>
                <a:srgbClr val="000066"/>
              </a:buClr>
              <a:buNone/>
            </a:pPr>
            <a:endParaRPr lang="en-US" dirty="0" smtClean="0"/>
          </a:p>
          <a:p>
            <a:pPr>
              <a:buClr>
                <a:srgbClr val="000066"/>
              </a:buClr>
              <a:buFont typeface="Wingdings" pitchFamily="2" charset="2"/>
              <a:buChar char="§"/>
            </a:pPr>
            <a:r>
              <a:rPr lang="en-US" dirty="0" smtClean="0"/>
              <a:t>Channel members add value by bridging the major time, place, and possession gaps that separate goods and services from those who would use them</a:t>
            </a:r>
          </a:p>
          <a:p>
            <a:endParaRPr lang="en-US" dirty="0" smtClean="0"/>
          </a:p>
        </p:txBody>
      </p:sp>
      <p:sp>
        <p:nvSpPr>
          <p:cNvPr id="27651" name="Rectangle 3"/>
          <p:cNvSpPr>
            <a:spLocks noGrp="1" noChangeArrowheads="1"/>
          </p:cNvSpPr>
          <p:nvPr>
            <p:ph type="body" sz="quarter" idx="13"/>
          </p:nvPr>
        </p:nvSpPr>
        <p:spPr>
          <a:xfrm>
            <a:off x="914400" y="1905000"/>
            <a:ext cx="7162800" cy="838200"/>
          </a:xfrm>
        </p:spPr>
        <p:txBody>
          <a:bodyPr>
            <a:normAutofit/>
          </a:bodyPr>
          <a:lstStyle/>
          <a:p>
            <a:pPr>
              <a:spcBef>
                <a:spcPct val="0"/>
              </a:spcBef>
            </a:pPr>
            <a:r>
              <a:rPr lang="en-US" dirty="0" smtClean="0"/>
              <a:t>How Channel Members Add Value</a:t>
            </a:r>
          </a:p>
          <a:p>
            <a:pPr>
              <a:spcBef>
                <a:spcPct val="0"/>
              </a:spcBef>
            </a:pPr>
            <a:endParaRPr lang="en-US" dirty="0" smtClean="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27650">
                                            <p:txEl>
                                              <p:pRg st="0" end="0"/>
                                            </p:txEl>
                                          </p:spTgt>
                                        </p:tgtEl>
                                        <p:attrNameLst>
                                          <p:attrName>style.visibility</p:attrName>
                                        </p:attrNameLst>
                                      </p:cBhvr>
                                      <p:to>
                                        <p:strVal val="visible"/>
                                      </p:to>
                                    </p:set>
                                    <p:animEffect transition="in" filter="checkerboard(across)">
                                      <p:cBhvr>
                                        <p:cTn id="7" dur="500"/>
                                        <p:tgtEl>
                                          <p:spTgt spid="2765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27650">
                                            <p:txEl>
                                              <p:pRg st="2" end="2"/>
                                            </p:txEl>
                                          </p:spTgt>
                                        </p:tgtEl>
                                        <p:attrNameLst>
                                          <p:attrName>style.visibility</p:attrName>
                                        </p:attrNameLst>
                                      </p:cBhvr>
                                      <p:to>
                                        <p:strVal val="visible"/>
                                      </p:to>
                                    </p:set>
                                    <p:animEffect transition="in" filter="checkerboard(across)">
                                      <p:cBhvr>
                                        <p:cTn id="12" dur="500"/>
                                        <p:tgtEl>
                                          <p:spTgt spid="27650">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650"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2"/>
          <p:cNvSpPr>
            <a:spLocks noGrp="1" noChangeArrowheads="1"/>
          </p:cNvSpPr>
          <p:nvPr>
            <p:ph type="title"/>
          </p:nvPr>
        </p:nvSpPr>
        <p:spPr>
          <a:xfrm>
            <a:off x="685800" y="457200"/>
            <a:ext cx="7772400" cy="1143000"/>
          </a:xfrm>
        </p:spPr>
        <p:txBody>
          <a:bodyPr>
            <a:normAutofit fontScale="90000"/>
          </a:bodyPr>
          <a:lstStyle/>
          <a:p>
            <a:r>
              <a:rPr lang="en-US" dirty="0" smtClean="0">
                <a:solidFill>
                  <a:srgbClr val="000066"/>
                </a:solidFill>
              </a:rPr>
              <a:t>The Nature and Importance of   Marketing Channels</a:t>
            </a:r>
          </a:p>
        </p:txBody>
      </p:sp>
      <p:sp>
        <p:nvSpPr>
          <p:cNvPr id="29698" name="Rectangle 3"/>
          <p:cNvSpPr>
            <a:spLocks noGrp="1" noChangeArrowheads="1"/>
          </p:cNvSpPr>
          <p:nvPr>
            <p:ph type="body" sz="quarter" idx="13"/>
          </p:nvPr>
        </p:nvSpPr>
        <p:spPr>
          <a:xfrm>
            <a:off x="914400" y="1600200"/>
            <a:ext cx="7162800" cy="609600"/>
          </a:xfrm>
        </p:spPr>
        <p:txBody>
          <a:bodyPr>
            <a:normAutofit/>
          </a:bodyPr>
          <a:lstStyle/>
          <a:p>
            <a:r>
              <a:rPr lang="en-US" dirty="0" smtClean="0"/>
              <a:t>How Channel Members Add Value</a:t>
            </a:r>
          </a:p>
          <a:p>
            <a:endParaRPr lang="en-US" dirty="0" smtClean="0"/>
          </a:p>
        </p:txBody>
      </p:sp>
      <p:pic>
        <p:nvPicPr>
          <p:cNvPr id="29699" name="Picture 6" descr="fig12_01wo"/>
          <p:cNvPicPr>
            <a:picLocks noChangeAspect="1" noChangeArrowheads="1"/>
          </p:cNvPicPr>
          <p:nvPr/>
        </p:nvPicPr>
        <p:blipFill>
          <a:blip r:embed="rId3"/>
          <a:srcRect/>
          <a:stretch>
            <a:fillRect/>
          </a:stretch>
        </p:blipFill>
        <p:spPr bwMode="auto">
          <a:xfrm>
            <a:off x="304800" y="2427288"/>
            <a:ext cx="8153400" cy="3363912"/>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29699"/>
                                        </p:tgtEl>
                                        <p:attrNameLst>
                                          <p:attrName>style.visibility</p:attrName>
                                        </p:attrNameLst>
                                      </p:cBhvr>
                                      <p:to>
                                        <p:strVal val="visible"/>
                                      </p:to>
                                    </p:set>
                                    <p:animEffect transition="in" filter="checkerboard(across)">
                                      <p:cBhvr>
                                        <p:cTn id="7" dur="500"/>
                                        <p:tgtEl>
                                          <p:spTgt spid="296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Rectangle 2"/>
          <p:cNvSpPr>
            <a:spLocks noGrp="1" noChangeArrowheads="1"/>
          </p:cNvSpPr>
          <p:nvPr>
            <p:ph type="title"/>
          </p:nvPr>
        </p:nvSpPr>
        <p:spPr/>
        <p:txBody>
          <a:bodyPr>
            <a:normAutofit fontScale="90000"/>
          </a:bodyPr>
          <a:lstStyle/>
          <a:p>
            <a:r>
              <a:rPr lang="en-US" dirty="0" smtClean="0">
                <a:solidFill>
                  <a:srgbClr val="000066"/>
                </a:solidFill>
              </a:rPr>
              <a:t>The Nature and Importance of   Marketing Channels</a:t>
            </a:r>
          </a:p>
        </p:txBody>
      </p:sp>
      <p:sp>
        <p:nvSpPr>
          <p:cNvPr id="31746" name="Rectangle 3"/>
          <p:cNvSpPr>
            <a:spLocks noGrp="1" noChangeArrowheads="1"/>
          </p:cNvSpPr>
          <p:nvPr>
            <p:ph type="body" sz="quarter" idx="13"/>
          </p:nvPr>
        </p:nvSpPr>
        <p:spPr>
          <a:xfrm>
            <a:off x="914400" y="1524000"/>
            <a:ext cx="7162800" cy="685800"/>
          </a:xfrm>
        </p:spPr>
        <p:txBody>
          <a:bodyPr>
            <a:normAutofit/>
          </a:bodyPr>
          <a:lstStyle/>
          <a:p>
            <a:r>
              <a:rPr lang="en-US" smtClean="0"/>
              <a:t>How Channel Members Add Value</a:t>
            </a:r>
          </a:p>
          <a:p>
            <a:endParaRPr lang="en-US" smtClean="0"/>
          </a:p>
          <a:p>
            <a:endParaRPr lang="en-US" smtClean="0"/>
          </a:p>
          <a:p>
            <a:endParaRPr lang="en-US" smtClean="0"/>
          </a:p>
        </p:txBody>
      </p:sp>
      <p:graphicFrame>
        <p:nvGraphicFramePr>
          <p:cNvPr id="4" name="Diagram 3"/>
          <p:cNvGraphicFramePr/>
          <p:nvPr/>
        </p:nvGraphicFramePr>
        <p:xfrm>
          <a:off x="1524000" y="2362200"/>
          <a:ext cx="6096000" cy="406400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heckerboard(across)">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Rectangle 2"/>
          <p:cNvSpPr>
            <a:spLocks noGrp="1" noChangeArrowheads="1"/>
          </p:cNvSpPr>
          <p:nvPr>
            <p:ph type="title"/>
          </p:nvPr>
        </p:nvSpPr>
        <p:spPr/>
        <p:txBody>
          <a:bodyPr>
            <a:normAutofit fontScale="90000"/>
          </a:bodyPr>
          <a:lstStyle/>
          <a:p>
            <a:r>
              <a:rPr lang="en-US" dirty="0" smtClean="0">
                <a:solidFill>
                  <a:srgbClr val="000066"/>
                </a:solidFill>
              </a:rPr>
              <a:t>The Nature and Importance of   Marketing Channels</a:t>
            </a:r>
          </a:p>
        </p:txBody>
      </p:sp>
      <p:sp>
        <p:nvSpPr>
          <p:cNvPr id="33794" name="Rectangle 3"/>
          <p:cNvSpPr>
            <a:spLocks noGrp="1" noChangeArrowheads="1"/>
          </p:cNvSpPr>
          <p:nvPr>
            <p:ph type="body" sz="quarter" idx="13"/>
          </p:nvPr>
        </p:nvSpPr>
        <p:spPr>
          <a:xfrm>
            <a:off x="914400" y="1600200"/>
            <a:ext cx="7162800" cy="838200"/>
          </a:xfrm>
        </p:spPr>
        <p:txBody>
          <a:bodyPr>
            <a:normAutofit/>
          </a:bodyPr>
          <a:lstStyle/>
          <a:p>
            <a:r>
              <a:rPr lang="en-US" dirty="0" smtClean="0"/>
              <a:t>Number of Channel Levels </a:t>
            </a:r>
          </a:p>
          <a:p>
            <a:endParaRPr lang="en-US" dirty="0" smtClean="0"/>
          </a:p>
        </p:txBody>
      </p:sp>
      <p:pic>
        <p:nvPicPr>
          <p:cNvPr id="33795" name="Picture 9" descr="Movie%20icon">
            <a:hlinkClick r:id="rId3"/>
          </p:cNvPr>
          <p:cNvPicPr>
            <a:picLocks noChangeAspect="1" noChangeArrowheads="1"/>
          </p:cNvPicPr>
          <p:nvPr/>
        </p:nvPicPr>
        <p:blipFill>
          <a:blip r:embed="rId4"/>
          <a:srcRect/>
          <a:stretch>
            <a:fillRect/>
          </a:stretch>
        </p:blipFill>
        <p:spPr bwMode="auto">
          <a:xfrm>
            <a:off x="8229600" y="152400"/>
            <a:ext cx="703263" cy="793750"/>
          </a:xfrm>
          <a:prstGeom prst="rect">
            <a:avLst/>
          </a:prstGeom>
          <a:noFill/>
          <a:ln w="9525">
            <a:noFill/>
            <a:miter lim="800000"/>
            <a:headEnd/>
            <a:tailEnd/>
          </a:ln>
        </p:spPr>
      </p:pic>
      <p:pic>
        <p:nvPicPr>
          <p:cNvPr id="33796" name="Picture 6" descr="fig12_02wo"/>
          <p:cNvPicPr>
            <a:picLocks noChangeAspect="1" noChangeArrowheads="1"/>
          </p:cNvPicPr>
          <p:nvPr/>
        </p:nvPicPr>
        <p:blipFill>
          <a:blip r:embed="rId5"/>
          <a:srcRect/>
          <a:stretch>
            <a:fillRect/>
          </a:stretch>
        </p:blipFill>
        <p:spPr bwMode="auto">
          <a:xfrm>
            <a:off x="523875" y="2738438"/>
            <a:ext cx="7705725" cy="3357562"/>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33796"/>
                                        </p:tgtEl>
                                        <p:attrNameLst>
                                          <p:attrName>style.visibility</p:attrName>
                                        </p:attrNameLst>
                                      </p:cBhvr>
                                      <p:to>
                                        <p:strVal val="visible"/>
                                      </p:to>
                                    </p:set>
                                    <p:animEffect transition="in" filter="checkerboard(across)">
                                      <p:cBhvr>
                                        <p:cTn id="7" dur="500"/>
                                        <p:tgtEl>
                                          <p:spTgt spid="3379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Rectangle 2"/>
          <p:cNvSpPr>
            <a:spLocks noGrp="1" noChangeArrowheads="1"/>
          </p:cNvSpPr>
          <p:nvPr>
            <p:ph type="title"/>
          </p:nvPr>
        </p:nvSpPr>
        <p:spPr/>
        <p:txBody>
          <a:bodyPr>
            <a:normAutofit fontScale="90000"/>
          </a:bodyPr>
          <a:lstStyle/>
          <a:p>
            <a:r>
              <a:rPr lang="en-US" b="1" dirty="0" smtClean="0">
                <a:solidFill>
                  <a:srgbClr val="000066"/>
                </a:solidFill>
              </a:rPr>
              <a:t>The Nature and Importance of  Marketing Channels</a:t>
            </a:r>
          </a:p>
        </p:txBody>
      </p:sp>
      <p:sp>
        <p:nvSpPr>
          <p:cNvPr id="35842" name="Rectangle 3"/>
          <p:cNvSpPr>
            <a:spLocks noGrp="1" noChangeArrowheads="1"/>
          </p:cNvSpPr>
          <p:nvPr>
            <p:ph idx="1"/>
          </p:nvPr>
        </p:nvSpPr>
        <p:spPr>
          <a:xfrm>
            <a:off x="457200" y="2332037"/>
            <a:ext cx="8229600" cy="4221163"/>
          </a:xfrm>
        </p:spPr>
        <p:txBody>
          <a:bodyPr/>
          <a:lstStyle/>
          <a:p>
            <a:pPr>
              <a:buFontTx/>
              <a:buNone/>
            </a:pPr>
            <a:r>
              <a:rPr lang="en-US" dirty="0" smtClean="0"/>
              <a:t>Connected by types of flows:</a:t>
            </a:r>
          </a:p>
          <a:p>
            <a:pPr>
              <a:buClr>
                <a:srgbClr val="000066"/>
              </a:buClr>
              <a:buFont typeface="Wingdings" pitchFamily="2" charset="2"/>
              <a:buChar char="§"/>
            </a:pPr>
            <a:r>
              <a:rPr lang="en-US" dirty="0" smtClean="0"/>
              <a:t>Physical flow of products</a:t>
            </a:r>
          </a:p>
          <a:p>
            <a:pPr>
              <a:buClr>
                <a:srgbClr val="000066"/>
              </a:buClr>
              <a:buFont typeface="Wingdings" pitchFamily="2" charset="2"/>
              <a:buChar char="§"/>
            </a:pPr>
            <a:r>
              <a:rPr lang="en-US" dirty="0" smtClean="0"/>
              <a:t>Flow of ownership</a:t>
            </a:r>
          </a:p>
          <a:p>
            <a:pPr>
              <a:buClr>
                <a:srgbClr val="000066"/>
              </a:buClr>
              <a:buFont typeface="Wingdings" pitchFamily="2" charset="2"/>
              <a:buChar char="§"/>
            </a:pPr>
            <a:r>
              <a:rPr lang="en-US" dirty="0" smtClean="0"/>
              <a:t>Payment flow</a:t>
            </a:r>
          </a:p>
          <a:p>
            <a:pPr>
              <a:buClr>
                <a:srgbClr val="000066"/>
              </a:buClr>
              <a:buFont typeface="Wingdings" pitchFamily="2" charset="2"/>
              <a:buChar char="§"/>
            </a:pPr>
            <a:r>
              <a:rPr lang="en-US" dirty="0" smtClean="0"/>
              <a:t>Information flow</a:t>
            </a:r>
          </a:p>
          <a:p>
            <a:pPr>
              <a:buClr>
                <a:srgbClr val="000066"/>
              </a:buClr>
              <a:buFont typeface="Wingdings" pitchFamily="2" charset="2"/>
              <a:buChar char="§"/>
            </a:pPr>
            <a:r>
              <a:rPr lang="en-US" dirty="0" smtClean="0"/>
              <a:t>Promotion flow</a:t>
            </a:r>
          </a:p>
        </p:txBody>
      </p:sp>
      <p:sp>
        <p:nvSpPr>
          <p:cNvPr id="35843" name="Text Placeholder 6"/>
          <p:cNvSpPr>
            <a:spLocks noGrp="1"/>
          </p:cNvSpPr>
          <p:nvPr>
            <p:ph type="body" sz="quarter" idx="13"/>
          </p:nvPr>
        </p:nvSpPr>
        <p:spPr>
          <a:xfrm>
            <a:off x="914400" y="1600200"/>
            <a:ext cx="7162800" cy="838200"/>
          </a:xfrm>
        </p:spPr>
        <p:txBody>
          <a:bodyPr>
            <a:normAutofit/>
          </a:bodyPr>
          <a:lstStyle/>
          <a:p>
            <a:pPr>
              <a:spcBef>
                <a:spcPct val="0"/>
              </a:spcBef>
            </a:pPr>
            <a:r>
              <a:rPr lang="en-US" dirty="0" smtClean="0"/>
              <a:t>Number of Channel Levels</a:t>
            </a:r>
          </a:p>
          <a:p>
            <a:pPr>
              <a:spcBef>
                <a:spcPct val="0"/>
              </a:spcBef>
            </a:pPr>
            <a:endParaRPr lang="en-US" dirty="0" smtClean="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35842">
                                            <p:txEl>
                                              <p:pRg st="1" end="1"/>
                                            </p:txEl>
                                          </p:spTgt>
                                        </p:tgtEl>
                                        <p:attrNameLst>
                                          <p:attrName>style.visibility</p:attrName>
                                        </p:attrNameLst>
                                      </p:cBhvr>
                                      <p:to>
                                        <p:strVal val="visible"/>
                                      </p:to>
                                    </p:set>
                                    <p:animEffect transition="in" filter="checkerboard(across)">
                                      <p:cBhvr>
                                        <p:cTn id="7" dur="500"/>
                                        <p:tgtEl>
                                          <p:spTgt spid="35842">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35842">
                                            <p:txEl>
                                              <p:pRg st="2" end="2"/>
                                            </p:txEl>
                                          </p:spTgt>
                                        </p:tgtEl>
                                        <p:attrNameLst>
                                          <p:attrName>style.visibility</p:attrName>
                                        </p:attrNameLst>
                                      </p:cBhvr>
                                      <p:to>
                                        <p:strVal val="visible"/>
                                      </p:to>
                                    </p:set>
                                    <p:animEffect transition="in" filter="checkerboard(across)">
                                      <p:cBhvr>
                                        <p:cTn id="12" dur="500"/>
                                        <p:tgtEl>
                                          <p:spTgt spid="35842">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nodeType="clickEffect">
                                  <p:stCondLst>
                                    <p:cond delay="0"/>
                                  </p:stCondLst>
                                  <p:childTnLst>
                                    <p:set>
                                      <p:cBhvr>
                                        <p:cTn id="16" dur="1" fill="hold">
                                          <p:stCondLst>
                                            <p:cond delay="0"/>
                                          </p:stCondLst>
                                        </p:cTn>
                                        <p:tgtEl>
                                          <p:spTgt spid="35842">
                                            <p:txEl>
                                              <p:pRg st="3" end="3"/>
                                            </p:txEl>
                                          </p:spTgt>
                                        </p:tgtEl>
                                        <p:attrNameLst>
                                          <p:attrName>style.visibility</p:attrName>
                                        </p:attrNameLst>
                                      </p:cBhvr>
                                      <p:to>
                                        <p:strVal val="visible"/>
                                      </p:to>
                                    </p:set>
                                    <p:animEffect transition="in" filter="checkerboard(across)">
                                      <p:cBhvr>
                                        <p:cTn id="17" dur="500"/>
                                        <p:tgtEl>
                                          <p:spTgt spid="35842">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nodeType="clickEffect">
                                  <p:stCondLst>
                                    <p:cond delay="0"/>
                                  </p:stCondLst>
                                  <p:childTnLst>
                                    <p:set>
                                      <p:cBhvr>
                                        <p:cTn id="21" dur="1" fill="hold">
                                          <p:stCondLst>
                                            <p:cond delay="0"/>
                                          </p:stCondLst>
                                        </p:cTn>
                                        <p:tgtEl>
                                          <p:spTgt spid="35842">
                                            <p:txEl>
                                              <p:pRg st="4" end="4"/>
                                            </p:txEl>
                                          </p:spTgt>
                                        </p:tgtEl>
                                        <p:attrNameLst>
                                          <p:attrName>style.visibility</p:attrName>
                                        </p:attrNameLst>
                                      </p:cBhvr>
                                      <p:to>
                                        <p:strVal val="visible"/>
                                      </p:to>
                                    </p:set>
                                    <p:animEffect transition="in" filter="checkerboard(across)">
                                      <p:cBhvr>
                                        <p:cTn id="22" dur="500"/>
                                        <p:tgtEl>
                                          <p:spTgt spid="35842">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5" presetClass="entr" presetSubtype="10" fill="hold" nodeType="clickEffect">
                                  <p:stCondLst>
                                    <p:cond delay="0"/>
                                  </p:stCondLst>
                                  <p:childTnLst>
                                    <p:set>
                                      <p:cBhvr>
                                        <p:cTn id="26" dur="1" fill="hold">
                                          <p:stCondLst>
                                            <p:cond delay="0"/>
                                          </p:stCondLst>
                                        </p:cTn>
                                        <p:tgtEl>
                                          <p:spTgt spid="35842">
                                            <p:txEl>
                                              <p:pRg st="5" end="5"/>
                                            </p:txEl>
                                          </p:spTgt>
                                        </p:tgtEl>
                                        <p:attrNameLst>
                                          <p:attrName>style.visibility</p:attrName>
                                        </p:attrNameLst>
                                      </p:cBhvr>
                                      <p:to>
                                        <p:strVal val="visible"/>
                                      </p:to>
                                    </p:set>
                                    <p:animEffect transition="in" filter="checkerboard(across)">
                                      <p:cBhvr>
                                        <p:cTn id="27" dur="500"/>
                                        <p:tgtEl>
                                          <p:spTgt spid="35842">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Rectangle 2"/>
          <p:cNvSpPr>
            <a:spLocks noGrp="1" noChangeArrowheads="1"/>
          </p:cNvSpPr>
          <p:nvPr>
            <p:ph type="title"/>
          </p:nvPr>
        </p:nvSpPr>
        <p:spPr/>
        <p:txBody>
          <a:bodyPr>
            <a:noAutofit/>
          </a:bodyPr>
          <a:lstStyle/>
          <a:p>
            <a:r>
              <a:rPr lang="en-US" sz="4000" b="1" dirty="0" smtClean="0">
                <a:solidFill>
                  <a:srgbClr val="000066"/>
                </a:solidFill>
              </a:rPr>
              <a:t>Channel Behavior and Organization</a:t>
            </a:r>
          </a:p>
        </p:txBody>
      </p:sp>
      <p:sp>
        <p:nvSpPr>
          <p:cNvPr id="37890" name="Rectangle 3"/>
          <p:cNvSpPr>
            <a:spLocks noGrp="1" noChangeArrowheads="1"/>
          </p:cNvSpPr>
          <p:nvPr>
            <p:ph idx="1"/>
          </p:nvPr>
        </p:nvSpPr>
        <p:spPr>
          <a:xfrm>
            <a:off x="685800" y="2438400"/>
            <a:ext cx="7772400" cy="4114800"/>
          </a:xfrm>
        </p:spPr>
        <p:txBody>
          <a:bodyPr/>
          <a:lstStyle/>
          <a:p>
            <a:pPr marL="533400" indent="-533400">
              <a:lnSpc>
                <a:spcPct val="80000"/>
              </a:lnSpc>
              <a:buFontTx/>
              <a:buNone/>
            </a:pPr>
            <a:r>
              <a:rPr lang="en-US" b="1" dirty="0" smtClean="0"/>
              <a:t>Marketing channel </a:t>
            </a:r>
            <a:r>
              <a:rPr lang="en-US" dirty="0" smtClean="0"/>
              <a:t>consists of firms that have partnered for their common good with each member playing a specialized role</a:t>
            </a:r>
          </a:p>
          <a:p>
            <a:pPr marL="533400" indent="-533400">
              <a:lnSpc>
                <a:spcPct val="80000"/>
              </a:lnSpc>
              <a:buFontTx/>
              <a:buNone/>
            </a:pPr>
            <a:r>
              <a:rPr lang="en-US" b="1" dirty="0" smtClean="0"/>
              <a:t>Channel conflict</a:t>
            </a:r>
            <a:r>
              <a:rPr lang="en-US" dirty="0" smtClean="0"/>
              <a:t> refers to disagreement over goals, roles, and rewards by channel members</a:t>
            </a:r>
          </a:p>
          <a:p>
            <a:pPr marL="533400" indent="-533400">
              <a:lnSpc>
                <a:spcPct val="80000"/>
              </a:lnSpc>
            </a:pPr>
            <a:r>
              <a:rPr lang="en-US" dirty="0" smtClean="0"/>
              <a:t>Horizontal conflict</a:t>
            </a:r>
          </a:p>
          <a:p>
            <a:pPr marL="533400" indent="-533400">
              <a:lnSpc>
                <a:spcPct val="80000"/>
              </a:lnSpc>
            </a:pPr>
            <a:r>
              <a:rPr lang="en-US" dirty="0" smtClean="0"/>
              <a:t>Vertical conflict</a:t>
            </a:r>
          </a:p>
        </p:txBody>
      </p:sp>
      <p:sp>
        <p:nvSpPr>
          <p:cNvPr id="37891" name="Text Placeholder 3"/>
          <p:cNvSpPr>
            <a:spLocks noGrp="1"/>
          </p:cNvSpPr>
          <p:nvPr>
            <p:ph type="body" sz="quarter" idx="13"/>
          </p:nvPr>
        </p:nvSpPr>
        <p:spPr>
          <a:xfrm>
            <a:off x="914400" y="1600200"/>
            <a:ext cx="7162800" cy="685800"/>
          </a:xfrm>
        </p:spPr>
        <p:txBody>
          <a:bodyPr>
            <a:normAutofit/>
          </a:bodyPr>
          <a:lstStyle/>
          <a:p>
            <a:pPr>
              <a:spcBef>
                <a:spcPct val="0"/>
              </a:spcBef>
            </a:pPr>
            <a:r>
              <a:rPr lang="en-US" dirty="0" smtClean="0">
                <a:latin typeface="Arial" charset="0"/>
              </a:rPr>
              <a:t>Channel Behavior </a:t>
            </a:r>
          </a:p>
          <a:p>
            <a:pPr>
              <a:spcBef>
                <a:spcPct val="0"/>
              </a:spcBef>
            </a:pPr>
            <a:endParaRPr lang="en-US" dirty="0" smtClean="0">
              <a:latin typeface="Arial"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37890">
                                            <p:txEl>
                                              <p:pRg st="0" end="0"/>
                                            </p:txEl>
                                          </p:spTgt>
                                        </p:tgtEl>
                                        <p:attrNameLst>
                                          <p:attrName>style.visibility</p:attrName>
                                        </p:attrNameLst>
                                      </p:cBhvr>
                                      <p:to>
                                        <p:strVal val="visible"/>
                                      </p:to>
                                    </p:set>
                                    <p:animEffect transition="in" filter="checkerboard(across)">
                                      <p:cBhvr>
                                        <p:cTn id="7" dur="500"/>
                                        <p:tgtEl>
                                          <p:spTgt spid="3789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37890">
                                            <p:txEl>
                                              <p:pRg st="1" end="1"/>
                                            </p:txEl>
                                          </p:spTgt>
                                        </p:tgtEl>
                                        <p:attrNameLst>
                                          <p:attrName>style.visibility</p:attrName>
                                        </p:attrNameLst>
                                      </p:cBhvr>
                                      <p:to>
                                        <p:strVal val="visible"/>
                                      </p:to>
                                    </p:set>
                                    <p:animEffect transition="in" filter="checkerboard(across)">
                                      <p:cBhvr>
                                        <p:cTn id="12" dur="500"/>
                                        <p:tgtEl>
                                          <p:spTgt spid="37890">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37890">
                                            <p:txEl>
                                              <p:pRg st="2" end="2"/>
                                            </p:txEl>
                                          </p:spTgt>
                                        </p:tgtEl>
                                        <p:attrNameLst>
                                          <p:attrName>style.visibility</p:attrName>
                                        </p:attrNameLst>
                                      </p:cBhvr>
                                      <p:to>
                                        <p:strVal val="visible"/>
                                      </p:to>
                                    </p:set>
                                    <p:animEffect transition="in" filter="checkerboard(across)">
                                      <p:cBhvr>
                                        <p:cTn id="17" dur="500"/>
                                        <p:tgtEl>
                                          <p:spTgt spid="37890">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37890">
                                            <p:txEl>
                                              <p:pRg st="3" end="3"/>
                                            </p:txEl>
                                          </p:spTgt>
                                        </p:tgtEl>
                                        <p:attrNameLst>
                                          <p:attrName>style.visibility</p:attrName>
                                        </p:attrNameLst>
                                      </p:cBhvr>
                                      <p:to>
                                        <p:strVal val="visible"/>
                                      </p:to>
                                    </p:set>
                                    <p:animEffect transition="in" filter="checkerboard(across)">
                                      <p:cBhvr>
                                        <p:cTn id="22" dur="500"/>
                                        <p:tgtEl>
                                          <p:spTgt spid="37890">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890"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Rectangle 2"/>
          <p:cNvSpPr>
            <a:spLocks noGrp="1" noChangeArrowheads="1"/>
          </p:cNvSpPr>
          <p:nvPr>
            <p:ph type="title"/>
          </p:nvPr>
        </p:nvSpPr>
        <p:spPr/>
        <p:txBody>
          <a:bodyPr>
            <a:noAutofit/>
          </a:bodyPr>
          <a:lstStyle/>
          <a:p>
            <a:r>
              <a:rPr lang="en-US" sz="4000" b="1" dirty="0" smtClean="0">
                <a:solidFill>
                  <a:srgbClr val="000066"/>
                </a:solidFill>
              </a:rPr>
              <a:t>Channel Behavior and Organization</a:t>
            </a:r>
          </a:p>
        </p:txBody>
      </p:sp>
      <p:sp>
        <p:nvSpPr>
          <p:cNvPr id="39938" name="Rectangle 3"/>
          <p:cNvSpPr>
            <a:spLocks noGrp="1" noChangeArrowheads="1"/>
          </p:cNvSpPr>
          <p:nvPr>
            <p:ph idx="1"/>
          </p:nvPr>
        </p:nvSpPr>
        <p:spPr>
          <a:xfrm>
            <a:off x="685800" y="2133600"/>
            <a:ext cx="7772400" cy="4114800"/>
          </a:xfrm>
        </p:spPr>
        <p:txBody>
          <a:bodyPr/>
          <a:lstStyle/>
          <a:p>
            <a:pPr marL="533400" indent="-533400">
              <a:buFontTx/>
              <a:buNone/>
            </a:pPr>
            <a:r>
              <a:rPr lang="en-US" b="1" dirty="0" smtClean="0"/>
              <a:t>Conventional distribution systems </a:t>
            </a:r>
            <a:r>
              <a:rPr lang="en-US" dirty="0" smtClean="0"/>
              <a:t>consist of one or more independent producers, wholesalers, and retailers. Each seeks to maximize its own profits, and there is little control over the other members and no formal means for assigning roles and resolving conflict.</a:t>
            </a:r>
          </a:p>
        </p:txBody>
      </p:sp>
      <p:sp>
        <p:nvSpPr>
          <p:cNvPr id="39939" name="Text Placeholder 3"/>
          <p:cNvSpPr>
            <a:spLocks noGrp="1"/>
          </p:cNvSpPr>
          <p:nvPr>
            <p:ph type="body" sz="quarter" idx="13"/>
          </p:nvPr>
        </p:nvSpPr>
        <p:spPr>
          <a:xfrm>
            <a:off x="914400" y="1447800"/>
            <a:ext cx="7162800" cy="685800"/>
          </a:xfrm>
        </p:spPr>
        <p:txBody>
          <a:bodyPr>
            <a:normAutofit/>
          </a:bodyPr>
          <a:lstStyle/>
          <a:p>
            <a:pPr>
              <a:spcBef>
                <a:spcPct val="0"/>
              </a:spcBef>
            </a:pPr>
            <a:r>
              <a:rPr lang="en-US" dirty="0" smtClean="0">
                <a:latin typeface="Arial" charset="0"/>
              </a:rPr>
              <a:t>Conventional Distributions Systems </a:t>
            </a:r>
          </a:p>
          <a:p>
            <a:pPr>
              <a:spcBef>
                <a:spcPct val="0"/>
              </a:spcBef>
            </a:pPr>
            <a:endParaRPr lang="en-US" dirty="0" smtClean="0">
              <a:latin typeface="Arial"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39938">
                                            <p:txEl>
                                              <p:pRg st="0" end="0"/>
                                            </p:txEl>
                                          </p:spTgt>
                                        </p:tgtEl>
                                        <p:attrNameLst>
                                          <p:attrName>style.visibility</p:attrName>
                                        </p:attrNameLst>
                                      </p:cBhvr>
                                      <p:to>
                                        <p:strVal val="visible"/>
                                      </p:to>
                                    </p:set>
                                    <p:animEffect transition="in" filter="checkerboard(across)">
                                      <p:cBhvr>
                                        <p:cTn id="7" dur="500"/>
                                        <p:tgtEl>
                                          <p:spTgt spid="3993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938"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Rectangle 2"/>
          <p:cNvSpPr>
            <a:spLocks noGrp="1" noChangeArrowheads="1"/>
          </p:cNvSpPr>
          <p:nvPr>
            <p:ph type="title"/>
          </p:nvPr>
        </p:nvSpPr>
        <p:spPr/>
        <p:txBody>
          <a:bodyPr>
            <a:noAutofit/>
          </a:bodyPr>
          <a:lstStyle/>
          <a:p>
            <a:r>
              <a:rPr lang="en-US" sz="4000" b="1" dirty="0" smtClean="0">
                <a:solidFill>
                  <a:srgbClr val="000066"/>
                </a:solidFill>
              </a:rPr>
              <a:t>Channel Behavior and Organization</a:t>
            </a:r>
          </a:p>
        </p:txBody>
      </p:sp>
      <p:sp>
        <p:nvSpPr>
          <p:cNvPr id="41986" name="Rectangle 3"/>
          <p:cNvSpPr>
            <a:spLocks noGrp="1" noChangeArrowheads="1"/>
          </p:cNvSpPr>
          <p:nvPr>
            <p:ph idx="1"/>
          </p:nvPr>
        </p:nvSpPr>
        <p:spPr>
          <a:xfrm>
            <a:off x="457200" y="2332037"/>
            <a:ext cx="8229600" cy="3916363"/>
          </a:xfrm>
        </p:spPr>
        <p:txBody>
          <a:bodyPr/>
          <a:lstStyle/>
          <a:p>
            <a:pPr marL="533400" indent="-533400">
              <a:lnSpc>
                <a:spcPct val="90000"/>
              </a:lnSpc>
              <a:buFontTx/>
              <a:buNone/>
            </a:pPr>
            <a:r>
              <a:rPr lang="en-US" sz="2800" b="1" dirty="0" smtClean="0"/>
              <a:t>Vertical marketing systems (VMSs)</a:t>
            </a:r>
            <a:r>
              <a:rPr lang="en-US" sz="2800" dirty="0" smtClean="0"/>
              <a:t> provide channel leadership and consist of producers, wholesalers, and retailers acting as a unified system and consist of:</a:t>
            </a:r>
          </a:p>
          <a:p>
            <a:pPr marL="533400" indent="-533400">
              <a:lnSpc>
                <a:spcPct val="90000"/>
              </a:lnSpc>
              <a:buClr>
                <a:srgbClr val="000066"/>
              </a:buClr>
              <a:buFont typeface="Wingdings" pitchFamily="2" charset="2"/>
              <a:buChar char="§"/>
            </a:pPr>
            <a:r>
              <a:rPr lang="en-US" sz="2800" dirty="0" smtClean="0"/>
              <a:t>Corporate marketing systems</a:t>
            </a:r>
          </a:p>
          <a:p>
            <a:pPr marL="533400" indent="-533400">
              <a:lnSpc>
                <a:spcPct val="90000"/>
              </a:lnSpc>
              <a:buClr>
                <a:srgbClr val="000066"/>
              </a:buClr>
              <a:buFont typeface="Wingdings" pitchFamily="2" charset="2"/>
              <a:buChar char="§"/>
            </a:pPr>
            <a:r>
              <a:rPr lang="en-US" sz="2800" dirty="0" smtClean="0"/>
              <a:t>Contractual marketing systems</a:t>
            </a:r>
          </a:p>
          <a:p>
            <a:pPr marL="533400" indent="-533400">
              <a:lnSpc>
                <a:spcPct val="90000"/>
              </a:lnSpc>
              <a:buClr>
                <a:srgbClr val="000066"/>
              </a:buClr>
              <a:buFont typeface="Wingdings" pitchFamily="2" charset="2"/>
              <a:buChar char="§"/>
            </a:pPr>
            <a:r>
              <a:rPr lang="en-US" sz="2800" dirty="0" smtClean="0"/>
              <a:t>Administered marketing systems</a:t>
            </a:r>
          </a:p>
        </p:txBody>
      </p:sp>
      <p:sp>
        <p:nvSpPr>
          <p:cNvPr id="41987" name="Text Placeholder 3"/>
          <p:cNvSpPr>
            <a:spLocks noGrp="1"/>
          </p:cNvSpPr>
          <p:nvPr>
            <p:ph type="body" sz="quarter" idx="13"/>
          </p:nvPr>
        </p:nvSpPr>
        <p:spPr>
          <a:xfrm>
            <a:off x="914400" y="1676400"/>
            <a:ext cx="7162800" cy="762000"/>
          </a:xfrm>
        </p:spPr>
        <p:txBody>
          <a:bodyPr>
            <a:normAutofit/>
          </a:bodyPr>
          <a:lstStyle/>
          <a:p>
            <a:pPr>
              <a:spcBef>
                <a:spcPct val="0"/>
              </a:spcBef>
            </a:pPr>
            <a:r>
              <a:rPr lang="en-US" dirty="0" smtClean="0">
                <a:latin typeface="Arial" charset="0"/>
              </a:rPr>
              <a:t>Vertical Marketing Systems </a:t>
            </a:r>
          </a:p>
          <a:p>
            <a:pPr>
              <a:spcBef>
                <a:spcPct val="0"/>
              </a:spcBef>
            </a:pPr>
            <a:endParaRPr lang="en-US" dirty="0" smtClean="0">
              <a:latin typeface="Arial"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41986">
                                            <p:txEl>
                                              <p:pRg st="0" end="0"/>
                                            </p:txEl>
                                          </p:spTgt>
                                        </p:tgtEl>
                                        <p:attrNameLst>
                                          <p:attrName>style.visibility</p:attrName>
                                        </p:attrNameLst>
                                      </p:cBhvr>
                                      <p:to>
                                        <p:strVal val="visible"/>
                                      </p:to>
                                    </p:set>
                                    <p:animEffect transition="in" filter="checkerboard(across)">
                                      <p:cBhvr>
                                        <p:cTn id="7" dur="500"/>
                                        <p:tgtEl>
                                          <p:spTgt spid="4198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41986">
                                            <p:txEl>
                                              <p:pRg st="1" end="1"/>
                                            </p:txEl>
                                          </p:spTgt>
                                        </p:tgtEl>
                                        <p:attrNameLst>
                                          <p:attrName>style.visibility</p:attrName>
                                        </p:attrNameLst>
                                      </p:cBhvr>
                                      <p:to>
                                        <p:strVal val="visible"/>
                                      </p:to>
                                    </p:set>
                                    <p:animEffect transition="in" filter="checkerboard(across)">
                                      <p:cBhvr>
                                        <p:cTn id="12" dur="500"/>
                                        <p:tgtEl>
                                          <p:spTgt spid="4198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41986">
                                            <p:txEl>
                                              <p:pRg st="2" end="2"/>
                                            </p:txEl>
                                          </p:spTgt>
                                        </p:tgtEl>
                                        <p:attrNameLst>
                                          <p:attrName>style.visibility</p:attrName>
                                        </p:attrNameLst>
                                      </p:cBhvr>
                                      <p:to>
                                        <p:strVal val="visible"/>
                                      </p:to>
                                    </p:set>
                                    <p:animEffect transition="in" filter="checkerboard(across)">
                                      <p:cBhvr>
                                        <p:cTn id="17" dur="500"/>
                                        <p:tgtEl>
                                          <p:spTgt spid="41986">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41986">
                                            <p:txEl>
                                              <p:pRg st="3" end="3"/>
                                            </p:txEl>
                                          </p:spTgt>
                                        </p:tgtEl>
                                        <p:attrNameLst>
                                          <p:attrName>style.visibility</p:attrName>
                                        </p:attrNameLst>
                                      </p:cBhvr>
                                      <p:to>
                                        <p:strVal val="visible"/>
                                      </p:to>
                                    </p:set>
                                    <p:animEffect transition="in" filter="checkerboard(across)">
                                      <p:cBhvr>
                                        <p:cTn id="22" dur="500"/>
                                        <p:tgtEl>
                                          <p:spTgt spid="41986">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986"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Rectangle 2"/>
          <p:cNvSpPr>
            <a:spLocks noGrp="1" noChangeArrowheads="1"/>
          </p:cNvSpPr>
          <p:nvPr>
            <p:ph type="title"/>
          </p:nvPr>
        </p:nvSpPr>
        <p:spPr/>
        <p:txBody>
          <a:bodyPr>
            <a:normAutofit fontScale="90000"/>
          </a:bodyPr>
          <a:lstStyle/>
          <a:p>
            <a:r>
              <a:rPr lang="en-US" b="1" dirty="0" smtClean="0">
                <a:solidFill>
                  <a:srgbClr val="000066"/>
                </a:solidFill>
              </a:rPr>
              <a:t/>
            </a:r>
            <a:br>
              <a:rPr lang="en-US" b="1" dirty="0" smtClean="0">
                <a:solidFill>
                  <a:srgbClr val="000066"/>
                </a:solidFill>
              </a:rPr>
            </a:br>
            <a:r>
              <a:rPr lang="en-US" b="1" dirty="0" smtClean="0">
                <a:solidFill>
                  <a:srgbClr val="000066"/>
                </a:solidFill>
              </a:rPr>
              <a:t>Channel Behavior and Organization</a:t>
            </a:r>
          </a:p>
        </p:txBody>
      </p:sp>
      <p:sp>
        <p:nvSpPr>
          <p:cNvPr id="44034" name="Content Placeholder 5"/>
          <p:cNvSpPr>
            <a:spLocks noGrp="1"/>
          </p:cNvSpPr>
          <p:nvPr>
            <p:ph idx="1"/>
          </p:nvPr>
        </p:nvSpPr>
        <p:spPr>
          <a:xfrm>
            <a:off x="381000" y="2514600"/>
            <a:ext cx="3657600" cy="3962400"/>
          </a:xfrm>
        </p:spPr>
        <p:txBody>
          <a:bodyPr/>
          <a:lstStyle/>
          <a:p>
            <a:pPr>
              <a:buFontTx/>
              <a:buNone/>
            </a:pPr>
            <a:r>
              <a:rPr lang="en-US" sz="2800" b="1" dirty="0" smtClean="0"/>
              <a:t>Corporate vertical marketing system </a:t>
            </a:r>
            <a:r>
              <a:rPr lang="en-US" sz="2800" dirty="0" smtClean="0"/>
              <a:t>integrates successive stages of production and distribution under single ownership </a:t>
            </a:r>
          </a:p>
          <a:p>
            <a:endParaRPr lang="en-US" sz="2800" dirty="0" smtClean="0"/>
          </a:p>
        </p:txBody>
      </p:sp>
      <p:sp>
        <p:nvSpPr>
          <p:cNvPr id="44035" name="Rectangle 3"/>
          <p:cNvSpPr>
            <a:spLocks noGrp="1" noChangeArrowheads="1"/>
          </p:cNvSpPr>
          <p:nvPr>
            <p:ph type="body" sz="quarter" idx="13"/>
          </p:nvPr>
        </p:nvSpPr>
        <p:spPr>
          <a:xfrm>
            <a:off x="914400" y="1905000"/>
            <a:ext cx="7162800" cy="685800"/>
          </a:xfrm>
        </p:spPr>
        <p:txBody>
          <a:bodyPr/>
          <a:lstStyle/>
          <a:p>
            <a:pPr>
              <a:spcBef>
                <a:spcPct val="0"/>
              </a:spcBef>
            </a:pPr>
            <a:r>
              <a:rPr lang="en-US" dirty="0" smtClean="0"/>
              <a:t>Vertical Marketing Systems</a:t>
            </a:r>
          </a:p>
          <a:p>
            <a:pPr>
              <a:spcBef>
                <a:spcPct val="0"/>
              </a:spcBef>
            </a:pPr>
            <a:endParaRPr lang="en-US" dirty="0" smtClean="0"/>
          </a:p>
        </p:txBody>
      </p:sp>
      <p:pic>
        <p:nvPicPr>
          <p:cNvPr id="44036" name="Picture 7" descr="ph12_05"/>
          <p:cNvPicPr>
            <a:picLocks noChangeAspect="1" noChangeArrowheads="1"/>
          </p:cNvPicPr>
          <p:nvPr/>
        </p:nvPicPr>
        <p:blipFill>
          <a:blip r:embed="rId3"/>
          <a:srcRect/>
          <a:stretch>
            <a:fillRect/>
          </a:stretch>
        </p:blipFill>
        <p:spPr bwMode="auto">
          <a:xfrm>
            <a:off x="3962400" y="2816225"/>
            <a:ext cx="4572000" cy="2822575"/>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44034">
                                            <p:txEl>
                                              <p:pRg st="0" end="0"/>
                                            </p:txEl>
                                          </p:spTgt>
                                        </p:tgtEl>
                                        <p:attrNameLst>
                                          <p:attrName>style.visibility</p:attrName>
                                        </p:attrNameLst>
                                      </p:cBhvr>
                                      <p:to>
                                        <p:strVal val="visible"/>
                                      </p:to>
                                    </p:set>
                                    <p:animEffect transition="in" filter="checkerboard(across)">
                                      <p:cBhvr>
                                        <p:cTn id="7" dur="500"/>
                                        <p:tgtEl>
                                          <p:spTgt spid="44034">
                                            <p:txEl>
                                              <p:pRg st="0" end="0"/>
                                            </p:txEl>
                                          </p:spTgt>
                                        </p:tgtEl>
                                      </p:cBhvr>
                                    </p:animEffect>
                                  </p:childTnLst>
                                </p:cTn>
                              </p:par>
                              <p:par>
                                <p:cTn id="8" presetID="5" presetClass="entr" presetSubtype="10" fill="hold" nodeType="withEffect">
                                  <p:stCondLst>
                                    <p:cond delay="0"/>
                                  </p:stCondLst>
                                  <p:childTnLst>
                                    <p:set>
                                      <p:cBhvr>
                                        <p:cTn id="9" dur="1" fill="hold">
                                          <p:stCondLst>
                                            <p:cond delay="0"/>
                                          </p:stCondLst>
                                        </p:cTn>
                                        <p:tgtEl>
                                          <p:spTgt spid="44036"/>
                                        </p:tgtEl>
                                        <p:attrNameLst>
                                          <p:attrName>style.visibility</p:attrName>
                                        </p:attrNameLst>
                                      </p:cBhvr>
                                      <p:to>
                                        <p:strVal val="visible"/>
                                      </p:to>
                                    </p:set>
                                    <p:animEffect transition="in" filter="checkerboard(across)">
                                      <p:cBhvr>
                                        <p:cTn id="10" dur="500"/>
                                        <p:tgtEl>
                                          <p:spTgt spid="440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034"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Rectangle 2"/>
          <p:cNvSpPr>
            <a:spLocks noGrp="1" noChangeArrowheads="1"/>
          </p:cNvSpPr>
          <p:nvPr>
            <p:ph type="title"/>
          </p:nvPr>
        </p:nvSpPr>
        <p:spPr/>
        <p:txBody>
          <a:bodyPr>
            <a:noAutofit/>
          </a:bodyPr>
          <a:lstStyle/>
          <a:p>
            <a:r>
              <a:rPr lang="en-US" sz="4000" b="1" dirty="0" smtClean="0">
                <a:solidFill>
                  <a:srgbClr val="000066"/>
                </a:solidFill>
              </a:rPr>
              <a:t/>
            </a:r>
            <a:br>
              <a:rPr lang="en-US" sz="4000" b="1" dirty="0" smtClean="0">
                <a:solidFill>
                  <a:srgbClr val="000066"/>
                </a:solidFill>
              </a:rPr>
            </a:br>
            <a:r>
              <a:rPr lang="en-US" sz="4000" b="1" dirty="0" smtClean="0">
                <a:solidFill>
                  <a:srgbClr val="000066"/>
                </a:solidFill>
              </a:rPr>
              <a:t>Channel Behavior and Organization</a:t>
            </a:r>
          </a:p>
        </p:txBody>
      </p:sp>
      <p:sp>
        <p:nvSpPr>
          <p:cNvPr id="46082" name="Rectangle 3"/>
          <p:cNvSpPr>
            <a:spLocks noGrp="1" noChangeArrowheads="1"/>
          </p:cNvSpPr>
          <p:nvPr>
            <p:ph idx="1"/>
          </p:nvPr>
        </p:nvSpPr>
        <p:spPr>
          <a:xfrm>
            <a:off x="457200" y="2514600"/>
            <a:ext cx="8229600" cy="3611563"/>
          </a:xfrm>
        </p:spPr>
        <p:txBody>
          <a:bodyPr/>
          <a:lstStyle/>
          <a:p>
            <a:pPr marL="533400" indent="-533400">
              <a:buFontTx/>
              <a:buNone/>
            </a:pPr>
            <a:r>
              <a:rPr lang="en-US" sz="2800" b="1" dirty="0" smtClean="0"/>
              <a:t>Contractual vertical marketing system</a:t>
            </a:r>
            <a:r>
              <a:rPr lang="en-US" sz="2800" dirty="0" smtClean="0"/>
              <a:t> consists of independent firms at different levels of production and distribution who join together through contracts to obtain more economies or sales impact than each could achieve alone. The most common form is the franchise organization.</a:t>
            </a:r>
          </a:p>
        </p:txBody>
      </p:sp>
      <p:sp>
        <p:nvSpPr>
          <p:cNvPr id="46083" name="Text Placeholder 3"/>
          <p:cNvSpPr>
            <a:spLocks noGrp="1"/>
          </p:cNvSpPr>
          <p:nvPr>
            <p:ph type="body" sz="quarter" idx="13"/>
          </p:nvPr>
        </p:nvSpPr>
        <p:spPr>
          <a:xfrm>
            <a:off x="914400" y="1828800"/>
            <a:ext cx="7162800" cy="838200"/>
          </a:xfrm>
        </p:spPr>
        <p:txBody>
          <a:bodyPr>
            <a:normAutofit/>
          </a:bodyPr>
          <a:lstStyle/>
          <a:p>
            <a:pPr>
              <a:spcBef>
                <a:spcPct val="0"/>
              </a:spcBef>
            </a:pPr>
            <a:r>
              <a:rPr lang="en-US" dirty="0" smtClean="0">
                <a:latin typeface="Arial" charset="0"/>
              </a:rPr>
              <a:t>Vertical Marketing Systems </a:t>
            </a:r>
          </a:p>
          <a:p>
            <a:pPr>
              <a:spcBef>
                <a:spcPct val="0"/>
              </a:spcBef>
            </a:pPr>
            <a:endParaRPr lang="en-US" dirty="0" smtClean="0">
              <a:latin typeface="Arial"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46082">
                                            <p:txEl>
                                              <p:pRg st="0" end="0"/>
                                            </p:txEl>
                                          </p:spTgt>
                                        </p:tgtEl>
                                        <p:attrNameLst>
                                          <p:attrName>style.visibility</p:attrName>
                                        </p:attrNameLst>
                                      </p:cBhvr>
                                      <p:to>
                                        <p:strVal val="visible"/>
                                      </p:to>
                                    </p:set>
                                    <p:animEffect transition="in" filter="checkerboard(across)">
                                      <p:cBhvr>
                                        <p:cTn id="7" dur="500"/>
                                        <p:tgtEl>
                                          <p:spTgt spid="4608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082"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Rectangle 2"/>
          <p:cNvSpPr>
            <a:spLocks noGrp="1" noChangeArrowheads="1"/>
          </p:cNvSpPr>
          <p:nvPr>
            <p:ph type="title"/>
          </p:nvPr>
        </p:nvSpPr>
        <p:spPr/>
        <p:txBody>
          <a:bodyPr>
            <a:noAutofit/>
          </a:bodyPr>
          <a:lstStyle/>
          <a:p>
            <a:r>
              <a:rPr lang="en-US" sz="4000" b="1" dirty="0" smtClean="0">
                <a:solidFill>
                  <a:srgbClr val="000066"/>
                </a:solidFill>
              </a:rPr>
              <a:t>Channel Behavior and Organization</a:t>
            </a:r>
          </a:p>
        </p:txBody>
      </p:sp>
      <p:sp>
        <p:nvSpPr>
          <p:cNvPr id="48130" name="Rectangle 3"/>
          <p:cNvSpPr>
            <a:spLocks noGrp="1" noChangeArrowheads="1"/>
          </p:cNvSpPr>
          <p:nvPr>
            <p:ph idx="1"/>
          </p:nvPr>
        </p:nvSpPr>
        <p:spPr>
          <a:xfrm>
            <a:off x="457200" y="2438400"/>
            <a:ext cx="8229600" cy="3687763"/>
          </a:xfrm>
        </p:spPr>
        <p:txBody>
          <a:bodyPr>
            <a:noAutofit/>
          </a:bodyPr>
          <a:lstStyle/>
          <a:p>
            <a:pPr marL="533400" indent="-533400">
              <a:buFontTx/>
              <a:buNone/>
            </a:pPr>
            <a:r>
              <a:rPr lang="en-US" sz="2800" b="1" dirty="0" smtClean="0"/>
              <a:t>Franchise organization</a:t>
            </a:r>
            <a:r>
              <a:rPr lang="en-US" sz="2800" dirty="0" smtClean="0"/>
              <a:t> links several stages in the production distribution process</a:t>
            </a:r>
          </a:p>
          <a:p>
            <a:pPr marL="914400" lvl="1" indent="-457200">
              <a:buClr>
                <a:srgbClr val="000066"/>
              </a:buClr>
              <a:buFont typeface="Wingdings" pitchFamily="2" charset="2"/>
              <a:buChar char="§"/>
            </a:pPr>
            <a:r>
              <a:rPr lang="en-US" dirty="0" smtClean="0"/>
              <a:t>Manufacturer-sponsored retailer franchise system</a:t>
            </a:r>
          </a:p>
          <a:p>
            <a:pPr marL="914400" lvl="1" indent="-457200">
              <a:buClr>
                <a:srgbClr val="000066"/>
              </a:buClr>
              <a:buFont typeface="Wingdings" pitchFamily="2" charset="2"/>
              <a:buChar char="§"/>
            </a:pPr>
            <a:r>
              <a:rPr lang="en-US" dirty="0" smtClean="0"/>
              <a:t>Manufacturer-sponsored wholesaler franchise system</a:t>
            </a:r>
          </a:p>
          <a:p>
            <a:pPr marL="914400" lvl="1" indent="-457200">
              <a:buClr>
                <a:srgbClr val="000066"/>
              </a:buClr>
              <a:buFont typeface="Wingdings" pitchFamily="2" charset="2"/>
              <a:buChar char="§"/>
            </a:pPr>
            <a:r>
              <a:rPr lang="en-US" dirty="0" smtClean="0"/>
              <a:t>Service firm-sponsored retailer franchise system</a:t>
            </a:r>
          </a:p>
        </p:txBody>
      </p:sp>
      <p:sp>
        <p:nvSpPr>
          <p:cNvPr id="48131" name="Text Placeholder 4"/>
          <p:cNvSpPr>
            <a:spLocks noGrp="1"/>
          </p:cNvSpPr>
          <p:nvPr>
            <p:ph type="body" sz="quarter" idx="13"/>
          </p:nvPr>
        </p:nvSpPr>
        <p:spPr>
          <a:xfrm>
            <a:off x="914400" y="1600200"/>
            <a:ext cx="7162800" cy="838200"/>
          </a:xfrm>
        </p:spPr>
        <p:txBody>
          <a:bodyPr>
            <a:normAutofit/>
          </a:bodyPr>
          <a:lstStyle/>
          <a:p>
            <a:pPr>
              <a:spcBef>
                <a:spcPct val="0"/>
              </a:spcBef>
            </a:pPr>
            <a:r>
              <a:rPr lang="en-US" dirty="0" smtClean="0">
                <a:latin typeface="Arial" charset="0"/>
              </a:rPr>
              <a:t>Vertical Marketing Systems </a:t>
            </a:r>
          </a:p>
          <a:p>
            <a:pPr>
              <a:spcBef>
                <a:spcPct val="0"/>
              </a:spcBef>
            </a:pPr>
            <a:endParaRPr lang="en-US" dirty="0" smtClean="0">
              <a:latin typeface="Arial"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48130">
                                            <p:txEl>
                                              <p:pRg st="0" end="0"/>
                                            </p:txEl>
                                          </p:spTgt>
                                        </p:tgtEl>
                                        <p:attrNameLst>
                                          <p:attrName>style.visibility</p:attrName>
                                        </p:attrNameLst>
                                      </p:cBhvr>
                                      <p:to>
                                        <p:strVal val="visible"/>
                                      </p:to>
                                    </p:set>
                                    <p:animEffect transition="in" filter="checkerboard(across)">
                                      <p:cBhvr>
                                        <p:cTn id="7" dur="500"/>
                                        <p:tgtEl>
                                          <p:spTgt spid="4813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48130">
                                            <p:txEl>
                                              <p:pRg st="1" end="1"/>
                                            </p:txEl>
                                          </p:spTgt>
                                        </p:tgtEl>
                                        <p:attrNameLst>
                                          <p:attrName>style.visibility</p:attrName>
                                        </p:attrNameLst>
                                      </p:cBhvr>
                                      <p:to>
                                        <p:strVal val="visible"/>
                                      </p:to>
                                    </p:set>
                                    <p:animEffect transition="in" filter="checkerboard(across)">
                                      <p:cBhvr>
                                        <p:cTn id="12" dur="500"/>
                                        <p:tgtEl>
                                          <p:spTgt spid="48130">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48130">
                                            <p:txEl>
                                              <p:pRg st="2" end="2"/>
                                            </p:txEl>
                                          </p:spTgt>
                                        </p:tgtEl>
                                        <p:attrNameLst>
                                          <p:attrName>style.visibility</p:attrName>
                                        </p:attrNameLst>
                                      </p:cBhvr>
                                      <p:to>
                                        <p:strVal val="visible"/>
                                      </p:to>
                                    </p:set>
                                    <p:animEffect transition="in" filter="checkerboard(across)">
                                      <p:cBhvr>
                                        <p:cTn id="17" dur="500"/>
                                        <p:tgtEl>
                                          <p:spTgt spid="48130">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48130">
                                            <p:txEl>
                                              <p:pRg st="3" end="3"/>
                                            </p:txEl>
                                          </p:spTgt>
                                        </p:tgtEl>
                                        <p:attrNameLst>
                                          <p:attrName>style.visibility</p:attrName>
                                        </p:attrNameLst>
                                      </p:cBhvr>
                                      <p:to>
                                        <p:strVal val="visible"/>
                                      </p:to>
                                    </p:set>
                                    <p:animEffect transition="in" filter="checkerboard(across)">
                                      <p:cBhvr>
                                        <p:cTn id="22" dur="500"/>
                                        <p:tgtEl>
                                          <p:spTgt spid="48130">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130"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Rectangle 2"/>
          <p:cNvSpPr>
            <a:spLocks noGrp="1" noChangeArrowheads="1"/>
          </p:cNvSpPr>
          <p:nvPr>
            <p:ph type="title"/>
          </p:nvPr>
        </p:nvSpPr>
        <p:spPr/>
        <p:txBody>
          <a:bodyPr>
            <a:noAutofit/>
          </a:bodyPr>
          <a:lstStyle/>
          <a:p>
            <a:r>
              <a:rPr lang="en-US" sz="4000" b="1" dirty="0" smtClean="0">
                <a:solidFill>
                  <a:srgbClr val="000066"/>
                </a:solidFill>
              </a:rPr>
              <a:t/>
            </a:r>
            <a:br>
              <a:rPr lang="en-US" sz="4000" b="1" dirty="0" smtClean="0">
                <a:solidFill>
                  <a:srgbClr val="000066"/>
                </a:solidFill>
              </a:rPr>
            </a:br>
            <a:r>
              <a:rPr lang="en-US" sz="4000" b="1" dirty="0" smtClean="0">
                <a:solidFill>
                  <a:srgbClr val="000066"/>
                </a:solidFill>
              </a:rPr>
              <a:t>Channel Behavior and Organization</a:t>
            </a:r>
          </a:p>
        </p:txBody>
      </p:sp>
      <p:sp>
        <p:nvSpPr>
          <p:cNvPr id="50178" name="Rectangle 3"/>
          <p:cNvSpPr>
            <a:spLocks noGrp="1" noChangeArrowheads="1"/>
          </p:cNvSpPr>
          <p:nvPr>
            <p:ph idx="1"/>
          </p:nvPr>
        </p:nvSpPr>
        <p:spPr>
          <a:xfrm>
            <a:off x="457200" y="2438400"/>
            <a:ext cx="8229600" cy="3687763"/>
          </a:xfrm>
        </p:spPr>
        <p:txBody>
          <a:bodyPr/>
          <a:lstStyle/>
          <a:p>
            <a:pPr marL="533400" indent="-533400">
              <a:buFontTx/>
              <a:buNone/>
            </a:pPr>
            <a:endParaRPr lang="en-US" sz="2800" dirty="0" smtClean="0"/>
          </a:p>
          <a:p>
            <a:pPr marL="914400" lvl="1" indent="-457200">
              <a:buFontTx/>
              <a:buNone/>
            </a:pPr>
            <a:r>
              <a:rPr lang="en-US" b="1" dirty="0" smtClean="0"/>
              <a:t>Administered vertical marketing</a:t>
            </a:r>
            <a:r>
              <a:rPr lang="en-US" dirty="0" smtClean="0"/>
              <a:t> </a:t>
            </a:r>
            <a:r>
              <a:rPr lang="en-US" b="1" dirty="0" smtClean="0"/>
              <a:t>system</a:t>
            </a:r>
            <a:r>
              <a:rPr lang="en-US" dirty="0" smtClean="0"/>
              <a:t> has a few dominant channel members without common ownership. Leadership comes from size and power.</a:t>
            </a:r>
          </a:p>
        </p:txBody>
      </p:sp>
      <p:sp>
        <p:nvSpPr>
          <p:cNvPr id="50179" name="Text Placeholder 3"/>
          <p:cNvSpPr>
            <a:spLocks noGrp="1"/>
          </p:cNvSpPr>
          <p:nvPr>
            <p:ph type="body" sz="quarter" idx="13"/>
          </p:nvPr>
        </p:nvSpPr>
        <p:spPr>
          <a:xfrm>
            <a:off x="914400" y="1981200"/>
            <a:ext cx="7162800" cy="1143000"/>
          </a:xfrm>
        </p:spPr>
        <p:txBody>
          <a:bodyPr>
            <a:normAutofit/>
          </a:bodyPr>
          <a:lstStyle/>
          <a:p>
            <a:pPr>
              <a:spcBef>
                <a:spcPct val="0"/>
              </a:spcBef>
            </a:pPr>
            <a:r>
              <a:rPr lang="en-US" dirty="0" smtClean="0">
                <a:latin typeface="Arial" charset="0"/>
              </a:rPr>
              <a:t>Vertical Marketing Systems </a:t>
            </a:r>
          </a:p>
          <a:p>
            <a:pPr>
              <a:spcBef>
                <a:spcPct val="0"/>
              </a:spcBef>
            </a:pPr>
            <a:endParaRPr lang="en-US" dirty="0" smtClean="0">
              <a:latin typeface="Arial"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50178">
                                            <p:txEl>
                                              <p:pRg st="1" end="1"/>
                                            </p:txEl>
                                          </p:spTgt>
                                        </p:tgtEl>
                                        <p:attrNameLst>
                                          <p:attrName>style.visibility</p:attrName>
                                        </p:attrNameLst>
                                      </p:cBhvr>
                                      <p:to>
                                        <p:strVal val="visible"/>
                                      </p:to>
                                    </p:set>
                                    <p:animEffect transition="in" filter="checkerboard(across)">
                                      <p:cBhvr>
                                        <p:cTn id="7" dur="500"/>
                                        <p:tgtEl>
                                          <p:spTgt spid="50178">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178"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Rectangle 2"/>
          <p:cNvSpPr>
            <a:spLocks noGrp="1" noChangeArrowheads="1"/>
          </p:cNvSpPr>
          <p:nvPr>
            <p:ph type="title"/>
          </p:nvPr>
        </p:nvSpPr>
        <p:spPr>
          <a:xfrm>
            <a:off x="457200" y="152400"/>
            <a:ext cx="8229600" cy="1143000"/>
          </a:xfrm>
        </p:spPr>
        <p:txBody>
          <a:bodyPr>
            <a:noAutofit/>
          </a:bodyPr>
          <a:lstStyle/>
          <a:p>
            <a:r>
              <a:rPr lang="en-US" sz="4000" b="1" dirty="0" smtClean="0">
                <a:solidFill>
                  <a:srgbClr val="000066"/>
                </a:solidFill>
              </a:rPr>
              <a:t>Channel Behavior and Organization</a:t>
            </a:r>
          </a:p>
        </p:txBody>
      </p:sp>
      <p:sp>
        <p:nvSpPr>
          <p:cNvPr id="52226" name="Rectangle 3"/>
          <p:cNvSpPr>
            <a:spLocks noGrp="1" noChangeArrowheads="1"/>
          </p:cNvSpPr>
          <p:nvPr>
            <p:ph idx="1"/>
          </p:nvPr>
        </p:nvSpPr>
        <p:spPr>
          <a:xfrm>
            <a:off x="228600" y="2209800"/>
            <a:ext cx="4191000" cy="4343400"/>
          </a:xfrm>
        </p:spPr>
        <p:txBody>
          <a:bodyPr>
            <a:noAutofit/>
          </a:bodyPr>
          <a:lstStyle/>
          <a:p>
            <a:pPr marL="228600" lvl="1" indent="-171450">
              <a:lnSpc>
                <a:spcPct val="80000"/>
              </a:lnSpc>
              <a:buFontTx/>
              <a:buNone/>
            </a:pPr>
            <a:r>
              <a:rPr lang="en-US" b="1" dirty="0" smtClean="0"/>
              <a:t>Horizontal marketing systems</a:t>
            </a:r>
            <a:r>
              <a:rPr lang="en-US" dirty="0" smtClean="0"/>
              <a:t> are when two or more companies at one level join together to follow a new marketing opportunity. Companies combine financial, production, or marketing resources to accomplish more than any one company could alone.</a:t>
            </a:r>
          </a:p>
        </p:txBody>
      </p:sp>
      <p:sp>
        <p:nvSpPr>
          <p:cNvPr id="52227" name="Text Placeholder 3"/>
          <p:cNvSpPr>
            <a:spLocks noGrp="1"/>
          </p:cNvSpPr>
          <p:nvPr>
            <p:ph type="body" sz="quarter" idx="13"/>
          </p:nvPr>
        </p:nvSpPr>
        <p:spPr>
          <a:xfrm>
            <a:off x="914400" y="1371600"/>
            <a:ext cx="7162800" cy="685800"/>
          </a:xfrm>
        </p:spPr>
        <p:txBody>
          <a:bodyPr>
            <a:normAutofit/>
          </a:bodyPr>
          <a:lstStyle/>
          <a:p>
            <a:pPr>
              <a:spcBef>
                <a:spcPct val="0"/>
              </a:spcBef>
            </a:pPr>
            <a:r>
              <a:rPr lang="en-US" dirty="0" smtClean="0">
                <a:latin typeface="Arial" charset="0"/>
              </a:rPr>
              <a:t>Horizontal Marketing System</a:t>
            </a:r>
          </a:p>
          <a:p>
            <a:pPr>
              <a:spcBef>
                <a:spcPct val="0"/>
              </a:spcBef>
            </a:pPr>
            <a:endParaRPr lang="en-US" dirty="0" smtClean="0">
              <a:latin typeface="Arial" charset="0"/>
            </a:endParaRPr>
          </a:p>
        </p:txBody>
      </p:sp>
      <p:pic>
        <p:nvPicPr>
          <p:cNvPr id="52228" name="Picture 4" descr="ph12_06.jpg"/>
          <p:cNvPicPr>
            <a:picLocks noChangeAspect="1"/>
          </p:cNvPicPr>
          <p:nvPr/>
        </p:nvPicPr>
        <p:blipFill>
          <a:blip r:embed="rId3"/>
          <a:srcRect/>
          <a:stretch>
            <a:fillRect/>
          </a:stretch>
        </p:blipFill>
        <p:spPr bwMode="auto">
          <a:xfrm>
            <a:off x="4495800" y="2743200"/>
            <a:ext cx="4038600" cy="2852738"/>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52226">
                                            <p:txEl>
                                              <p:pRg st="0" end="0"/>
                                            </p:txEl>
                                          </p:spTgt>
                                        </p:tgtEl>
                                        <p:attrNameLst>
                                          <p:attrName>style.visibility</p:attrName>
                                        </p:attrNameLst>
                                      </p:cBhvr>
                                      <p:to>
                                        <p:strVal val="visible"/>
                                      </p:to>
                                    </p:set>
                                    <p:animEffect transition="in" filter="checkerboard(across)">
                                      <p:cBhvr>
                                        <p:cTn id="7" dur="500"/>
                                        <p:tgtEl>
                                          <p:spTgt spid="52226">
                                            <p:txEl>
                                              <p:pRg st="0" end="0"/>
                                            </p:txEl>
                                          </p:spTgt>
                                        </p:tgtEl>
                                      </p:cBhvr>
                                    </p:animEffect>
                                  </p:childTnLst>
                                </p:cTn>
                              </p:par>
                              <p:par>
                                <p:cTn id="8" presetID="5" presetClass="entr" presetSubtype="10" fill="hold" nodeType="withEffect">
                                  <p:stCondLst>
                                    <p:cond delay="0"/>
                                  </p:stCondLst>
                                  <p:childTnLst>
                                    <p:set>
                                      <p:cBhvr>
                                        <p:cTn id="9" dur="1" fill="hold">
                                          <p:stCondLst>
                                            <p:cond delay="0"/>
                                          </p:stCondLst>
                                        </p:cTn>
                                        <p:tgtEl>
                                          <p:spTgt spid="52228"/>
                                        </p:tgtEl>
                                        <p:attrNameLst>
                                          <p:attrName>style.visibility</p:attrName>
                                        </p:attrNameLst>
                                      </p:cBhvr>
                                      <p:to>
                                        <p:strVal val="visible"/>
                                      </p:to>
                                    </p:set>
                                    <p:animEffect transition="in" filter="checkerboard(across)">
                                      <p:cBhvr>
                                        <p:cTn id="10" dur="500"/>
                                        <p:tgtEl>
                                          <p:spTgt spid="522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226"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Rectangle 2"/>
          <p:cNvSpPr>
            <a:spLocks noGrp="1" noChangeArrowheads="1"/>
          </p:cNvSpPr>
          <p:nvPr>
            <p:ph type="title"/>
          </p:nvPr>
        </p:nvSpPr>
        <p:spPr/>
        <p:txBody>
          <a:bodyPr>
            <a:noAutofit/>
          </a:bodyPr>
          <a:lstStyle/>
          <a:p>
            <a:r>
              <a:rPr lang="en-US" sz="4000" b="1" dirty="0" smtClean="0">
                <a:solidFill>
                  <a:srgbClr val="000066"/>
                </a:solidFill>
              </a:rPr>
              <a:t>Channel Behavior and Organization</a:t>
            </a:r>
          </a:p>
        </p:txBody>
      </p:sp>
      <p:sp>
        <p:nvSpPr>
          <p:cNvPr id="54274" name="Rectangle 3"/>
          <p:cNvSpPr>
            <a:spLocks noGrp="1" noChangeArrowheads="1"/>
          </p:cNvSpPr>
          <p:nvPr>
            <p:ph idx="1"/>
          </p:nvPr>
        </p:nvSpPr>
        <p:spPr>
          <a:xfrm>
            <a:off x="685800" y="2743200"/>
            <a:ext cx="7772400" cy="3581400"/>
          </a:xfrm>
        </p:spPr>
        <p:txBody>
          <a:bodyPr/>
          <a:lstStyle/>
          <a:p>
            <a:pPr marL="914400" lvl="1" indent="-457200">
              <a:buFontTx/>
              <a:buNone/>
            </a:pPr>
            <a:r>
              <a:rPr lang="en-US" b="1" dirty="0" smtClean="0"/>
              <a:t>Multichannel Distribution systems (Hybrid marketing channels)</a:t>
            </a:r>
            <a:r>
              <a:rPr lang="en-US" dirty="0" smtClean="0"/>
              <a:t> are when a single firm sets up two or more marketing channels to reach one or more customer segments</a:t>
            </a:r>
          </a:p>
        </p:txBody>
      </p:sp>
      <p:sp>
        <p:nvSpPr>
          <p:cNvPr id="54275" name="Text Placeholder 4"/>
          <p:cNvSpPr>
            <a:spLocks noGrp="1"/>
          </p:cNvSpPr>
          <p:nvPr>
            <p:ph type="body" sz="quarter" idx="13"/>
          </p:nvPr>
        </p:nvSpPr>
        <p:spPr>
          <a:xfrm>
            <a:off x="914400" y="1524000"/>
            <a:ext cx="7162800" cy="990600"/>
          </a:xfrm>
        </p:spPr>
        <p:txBody>
          <a:bodyPr>
            <a:normAutofit/>
          </a:bodyPr>
          <a:lstStyle/>
          <a:p>
            <a:pPr marL="533400" indent="-533400">
              <a:spcBef>
                <a:spcPct val="0"/>
              </a:spcBef>
            </a:pPr>
            <a:r>
              <a:rPr lang="en-US" sz="2400" dirty="0" smtClean="0">
                <a:latin typeface="Arial" charset="0"/>
              </a:rPr>
              <a:t>Multichannel Distribution Systems </a:t>
            </a:r>
          </a:p>
          <a:p>
            <a:pPr marL="533400" indent="-533400">
              <a:spcBef>
                <a:spcPct val="0"/>
              </a:spcBef>
            </a:pPr>
            <a:r>
              <a:rPr lang="en-US" sz="2400" dirty="0" smtClean="0">
                <a:latin typeface="Arial" charset="0"/>
              </a:rPr>
              <a:t>Hybrid Marketing Channels</a:t>
            </a:r>
          </a:p>
          <a:p>
            <a:pPr marL="533400" indent="-533400">
              <a:spcBef>
                <a:spcPct val="0"/>
              </a:spcBef>
            </a:pPr>
            <a:endParaRPr lang="en-US" sz="2400" dirty="0" smtClean="0">
              <a:latin typeface="Arial" charset="0"/>
            </a:endParaRPr>
          </a:p>
        </p:txBody>
      </p:sp>
      <p:pic>
        <p:nvPicPr>
          <p:cNvPr id="54276" name="Picture 2" descr="http://upload.wikimedia.org/wikipedia/commons/thumb/f/fa/Globe.svg/600px-Globe.svg.png">
            <a:hlinkClick r:id="rId3"/>
          </p:cNvPr>
          <p:cNvPicPr>
            <a:picLocks noChangeAspect="1" noChangeArrowheads="1"/>
          </p:cNvPicPr>
          <p:nvPr/>
        </p:nvPicPr>
        <p:blipFill>
          <a:blip r:embed="rId4"/>
          <a:srcRect/>
          <a:stretch>
            <a:fillRect/>
          </a:stretch>
        </p:blipFill>
        <p:spPr bwMode="auto">
          <a:xfrm>
            <a:off x="7543800" y="5867400"/>
            <a:ext cx="530225" cy="530225"/>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54274">
                                            <p:txEl>
                                              <p:pRg st="0" end="0"/>
                                            </p:txEl>
                                          </p:spTgt>
                                        </p:tgtEl>
                                        <p:attrNameLst>
                                          <p:attrName>style.visibility</p:attrName>
                                        </p:attrNameLst>
                                      </p:cBhvr>
                                      <p:to>
                                        <p:strVal val="visible"/>
                                      </p:to>
                                    </p:set>
                                    <p:animEffect transition="in" filter="checkerboard(across)">
                                      <p:cBhvr>
                                        <p:cTn id="7" dur="500"/>
                                        <p:tgtEl>
                                          <p:spTgt spid="5427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274"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Rectangle 2"/>
          <p:cNvSpPr>
            <a:spLocks noGrp="1" noChangeArrowheads="1"/>
          </p:cNvSpPr>
          <p:nvPr>
            <p:ph type="title"/>
          </p:nvPr>
        </p:nvSpPr>
        <p:spPr>
          <a:xfrm>
            <a:off x="685800" y="152400"/>
            <a:ext cx="7772400" cy="1295400"/>
          </a:xfrm>
        </p:spPr>
        <p:txBody>
          <a:bodyPr>
            <a:normAutofit fontScale="90000"/>
          </a:bodyPr>
          <a:lstStyle/>
          <a:p>
            <a:r>
              <a:rPr lang="en-US" dirty="0" smtClean="0">
                <a:solidFill>
                  <a:srgbClr val="000066"/>
                </a:solidFill>
              </a:rPr>
              <a:t>Channel Behavior and Organization</a:t>
            </a:r>
          </a:p>
        </p:txBody>
      </p:sp>
      <p:sp>
        <p:nvSpPr>
          <p:cNvPr id="56322" name="Rectangle 3"/>
          <p:cNvSpPr>
            <a:spLocks noGrp="1" noChangeArrowheads="1"/>
          </p:cNvSpPr>
          <p:nvPr>
            <p:ph type="body" sz="quarter" idx="13"/>
          </p:nvPr>
        </p:nvSpPr>
        <p:spPr>
          <a:xfrm>
            <a:off x="914400" y="1524000"/>
            <a:ext cx="7162800" cy="685800"/>
          </a:xfrm>
        </p:spPr>
        <p:txBody>
          <a:bodyPr>
            <a:normAutofit/>
          </a:bodyPr>
          <a:lstStyle/>
          <a:p>
            <a:pPr>
              <a:lnSpc>
                <a:spcPct val="90000"/>
              </a:lnSpc>
            </a:pPr>
            <a:r>
              <a:rPr lang="en-US" sz="2000" dirty="0" smtClean="0"/>
              <a:t>Multichannel Distribution System </a:t>
            </a:r>
          </a:p>
          <a:p>
            <a:pPr>
              <a:lnSpc>
                <a:spcPct val="90000"/>
              </a:lnSpc>
            </a:pPr>
            <a:endParaRPr lang="en-US" sz="2000" dirty="0" smtClean="0"/>
          </a:p>
          <a:p>
            <a:pPr>
              <a:lnSpc>
                <a:spcPct val="90000"/>
              </a:lnSpc>
            </a:pPr>
            <a:endParaRPr lang="en-US" sz="2000" dirty="0" smtClean="0"/>
          </a:p>
        </p:txBody>
      </p:sp>
      <p:pic>
        <p:nvPicPr>
          <p:cNvPr id="56323" name="Picture 6" descr="fig12_04wo"/>
          <p:cNvPicPr>
            <a:picLocks noChangeAspect="1" noChangeArrowheads="1"/>
          </p:cNvPicPr>
          <p:nvPr/>
        </p:nvPicPr>
        <p:blipFill>
          <a:blip r:embed="rId3"/>
          <a:srcRect/>
          <a:stretch>
            <a:fillRect/>
          </a:stretch>
        </p:blipFill>
        <p:spPr bwMode="auto">
          <a:xfrm>
            <a:off x="914400" y="2057400"/>
            <a:ext cx="6781800" cy="4130675"/>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56323"/>
                                        </p:tgtEl>
                                        <p:attrNameLst>
                                          <p:attrName>style.visibility</p:attrName>
                                        </p:attrNameLst>
                                      </p:cBhvr>
                                      <p:to>
                                        <p:strVal val="visible"/>
                                      </p:to>
                                    </p:set>
                                    <p:animEffect transition="in" filter="checkerboard(across)">
                                      <p:cBhvr>
                                        <p:cTn id="7" dur="500"/>
                                        <p:tgtEl>
                                          <p:spTgt spid="563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Rectangle 2"/>
          <p:cNvSpPr>
            <a:spLocks noGrp="1" noChangeArrowheads="1"/>
          </p:cNvSpPr>
          <p:nvPr>
            <p:ph type="title"/>
          </p:nvPr>
        </p:nvSpPr>
        <p:spPr/>
        <p:txBody>
          <a:bodyPr>
            <a:noAutofit/>
          </a:bodyPr>
          <a:lstStyle/>
          <a:p>
            <a:r>
              <a:rPr lang="en-US" sz="4000" b="1" dirty="0" smtClean="0">
                <a:solidFill>
                  <a:srgbClr val="000066"/>
                </a:solidFill>
              </a:rPr>
              <a:t>Channel Behavior and Organization</a:t>
            </a:r>
          </a:p>
        </p:txBody>
      </p:sp>
      <p:sp>
        <p:nvSpPr>
          <p:cNvPr id="58370" name="Rectangle 3"/>
          <p:cNvSpPr>
            <a:spLocks noGrp="1" noChangeArrowheads="1"/>
          </p:cNvSpPr>
          <p:nvPr>
            <p:ph idx="1"/>
          </p:nvPr>
        </p:nvSpPr>
        <p:spPr>
          <a:xfrm>
            <a:off x="3733800" y="1981200"/>
            <a:ext cx="4724400" cy="4114800"/>
          </a:xfrm>
        </p:spPr>
        <p:txBody>
          <a:bodyPr/>
          <a:lstStyle/>
          <a:p>
            <a:pPr marL="533400" indent="-533400" algn="ctr">
              <a:buFontTx/>
              <a:buNone/>
            </a:pPr>
            <a:endParaRPr lang="en-US" sz="2400" b="1" i="1" dirty="0" smtClean="0">
              <a:latin typeface="Times New Roman" pitchFamily="18" charset="0"/>
            </a:endParaRPr>
          </a:p>
          <a:p>
            <a:pPr marL="533400" indent="-533400">
              <a:buFontTx/>
              <a:buNone/>
            </a:pPr>
            <a:r>
              <a:rPr lang="en-US" sz="2800" b="1" dirty="0" smtClean="0"/>
              <a:t>Disintermediation</a:t>
            </a:r>
            <a:r>
              <a:rPr lang="en-US" sz="2800" dirty="0" smtClean="0"/>
              <a:t> occurs when product or service producers cut out intermediaries and go directly to final buyers, or when radically new types of channel intermediaries displace traditional ones</a:t>
            </a:r>
          </a:p>
        </p:txBody>
      </p:sp>
      <p:sp>
        <p:nvSpPr>
          <p:cNvPr id="58371" name="Text Placeholder 5"/>
          <p:cNvSpPr>
            <a:spLocks noGrp="1"/>
          </p:cNvSpPr>
          <p:nvPr>
            <p:ph type="body" sz="quarter" idx="13"/>
          </p:nvPr>
        </p:nvSpPr>
        <p:spPr>
          <a:xfrm>
            <a:off x="914400" y="1371600"/>
            <a:ext cx="7162800" cy="685800"/>
          </a:xfrm>
        </p:spPr>
        <p:txBody>
          <a:bodyPr>
            <a:normAutofit/>
          </a:bodyPr>
          <a:lstStyle/>
          <a:p>
            <a:pPr>
              <a:spcBef>
                <a:spcPct val="0"/>
              </a:spcBef>
            </a:pPr>
            <a:r>
              <a:rPr lang="en-US" dirty="0" smtClean="0">
                <a:latin typeface="Arial" charset="0"/>
              </a:rPr>
              <a:t>Changing Channel Organization</a:t>
            </a:r>
          </a:p>
          <a:p>
            <a:pPr>
              <a:spcBef>
                <a:spcPct val="0"/>
              </a:spcBef>
            </a:pPr>
            <a:endParaRPr lang="en-US" dirty="0" smtClean="0">
              <a:latin typeface="Arial" charset="0"/>
            </a:endParaRPr>
          </a:p>
        </p:txBody>
      </p:sp>
      <p:pic>
        <p:nvPicPr>
          <p:cNvPr id="58372" name="Picture 2" descr="http://upload.wikimedia.org/wikipedia/commons/thumb/f/fa/Globe.svg/600px-Globe.svg.png">
            <a:hlinkClick r:id="rId3"/>
          </p:cNvPr>
          <p:cNvPicPr>
            <a:picLocks noChangeAspect="1" noChangeArrowheads="1"/>
          </p:cNvPicPr>
          <p:nvPr/>
        </p:nvPicPr>
        <p:blipFill>
          <a:blip r:embed="rId4"/>
          <a:srcRect/>
          <a:stretch>
            <a:fillRect/>
          </a:stretch>
        </p:blipFill>
        <p:spPr bwMode="auto">
          <a:xfrm>
            <a:off x="7620000" y="5867400"/>
            <a:ext cx="530225" cy="530225"/>
          </a:xfrm>
          <a:prstGeom prst="rect">
            <a:avLst/>
          </a:prstGeom>
          <a:noFill/>
          <a:ln w="9525">
            <a:noFill/>
            <a:miter lim="800000"/>
            <a:headEnd/>
            <a:tailEnd/>
          </a:ln>
        </p:spPr>
      </p:pic>
      <p:pic>
        <p:nvPicPr>
          <p:cNvPr id="58373" name="Picture 6" descr="ph12_07.jpg"/>
          <p:cNvPicPr>
            <a:picLocks noChangeAspect="1"/>
          </p:cNvPicPr>
          <p:nvPr/>
        </p:nvPicPr>
        <p:blipFill>
          <a:blip r:embed="rId5"/>
          <a:srcRect r="45570"/>
          <a:stretch>
            <a:fillRect/>
          </a:stretch>
        </p:blipFill>
        <p:spPr bwMode="auto">
          <a:xfrm>
            <a:off x="228600" y="2438400"/>
            <a:ext cx="3276600" cy="3521075"/>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58370">
                                            <p:txEl>
                                              <p:pRg st="1" end="1"/>
                                            </p:txEl>
                                          </p:spTgt>
                                        </p:tgtEl>
                                        <p:attrNameLst>
                                          <p:attrName>style.visibility</p:attrName>
                                        </p:attrNameLst>
                                      </p:cBhvr>
                                      <p:to>
                                        <p:strVal val="visible"/>
                                      </p:to>
                                    </p:set>
                                    <p:animEffect transition="in" filter="checkerboard(across)">
                                      <p:cBhvr>
                                        <p:cTn id="7" dur="500"/>
                                        <p:tgtEl>
                                          <p:spTgt spid="58370">
                                            <p:txEl>
                                              <p:pRg st="1" end="1"/>
                                            </p:txEl>
                                          </p:spTgt>
                                        </p:tgtEl>
                                      </p:cBhvr>
                                    </p:animEffect>
                                  </p:childTnLst>
                                </p:cTn>
                              </p:par>
                              <p:par>
                                <p:cTn id="8" presetID="5" presetClass="entr" presetSubtype="10" fill="hold" nodeType="withEffect">
                                  <p:stCondLst>
                                    <p:cond delay="0"/>
                                  </p:stCondLst>
                                  <p:childTnLst>
                                    <p:set>
                                      <p:cBhvr>
                                        <p:cTn id="9" dur="1" fill="hold">
                                          <p:stCondLst>
                                            <p:cond delay="0"/>
                                          </p:stCondLst>
                                        </p:cTn>
                                        <p:tgtEl>
                                          <p:spTgt spid="58373"/>
                                        </p:tgtEl>
                                        <p:attrNameLst>
                                          <p:attrName>style.visibility</p:attrName>
                                        </p:attrNameLst>
                                      </p:cBhvr>
                                      <p:to>
                                        <p:strVal val="visible"/>
                                      </p:to>
                                    </p:set>
                                    <p:animEffect transition="in" filter="checkerboard(across)">
                                      <p:cBhvr>
                                        <p:cTn id="10" dur="500"/>
                                        <p:tgtEl>
                                          <p:spTgt spid="5837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370"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Rectangle 2"/>
          <p:cNvSpPr>
            <a:spLocks noGrp="1" noChangeArrowheads="1"/>
          </p:cNvSpPr>
          <p:nvPr>
            <p:ph type="title"/>
          </p:nvPr>
        </p:nvSpPr>
        <p:spPr/>
        <p:txBody>
          <a:bodyPr>
            <a:normAutofit/>
          </a:bodyPr>
          <a:lstStyle/>
          <a:p>
            <a:r>
              <a:rPr lang="en-US" sz="3600" b="1" dirty="0" smtClean="0">
                <a:solidFill>
                  <a:srgbClr val="000066"/>
                </a:solidFill>
              </a:rPr>
              <a:t>Channel Design Decisions</a:t>
            </a:r>
          </a:p>
        </p:txBody>
      </p:sp>
      <p:graphicFrame>
        <p:nvGraphicFramePr>
          <p:cNvPr id="4" name="Diagram 3"/>
          <p:cNvGraphicFramePr/>
          <p:nvPr/>
        </p:nvGraphicFramePr>
        <p:xfrm>
          <a:off x="457200" y="2133600"/>
          <a:ext cx="8229600" cy="39925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heckerboard(across)">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Rectangle 2"/>
          <p:cNvSpPr>
            <a:spLocks noGrp="1" noChangeArrowheads="1"/>
          </p:cNvSpPr>
          <p:nvPr>
            <p:ph type="title"/>
          </p:nvPr>
        </p:nvSpPr>
        <p:spPr/>
        <p:txBody>
          <a:bodyPr>
            <a:noAutofit/>
          </a:bodyPr>
          <a:lstStyle/>
          <a:p>
            <a:r>
              <a:rPr lang="en-US" sz="4000" b="1" dirty="0" smtClean="0">
                <a:solidFill>
                  <a:srgbClr val="000066"/>
                </a:solidFill>
              </a:rPr>
              <a:t>Channel Design Decisions</a:t>
            </a:r>
          </a:p>
        </p:txBody>
      </p:sp>
      <p:sp>
        <p:nvSpPr>
          <p:cNvPr id="62466" name="Rectangle 3"/>
          <p:cNvSpPr>
            <a:spLocks noGrp="1" noChangeArrowheads="1"/>
          </p:cNvSpPr>
          <p:nvPr>
            <p:ph idx="1"/>
          </p:nvPr>
        </p:nvSpPr>
        <p:spPr>
          <a:xfrm>
            <a:off x="457200" y="2103437"/>
            <a:ext cx="8229600" cy="3916363"/>
          </a:xfrm>
        </p:spPr>
        <p:txBody>
          <a:bodyPr/>
          <a:lstStyle/>
          <a:p>
            <a:pPr marL="533400" indent="-533400" algn="ctr">
              <a:buFontTx/>
              <a:buNone/>
            </a:pPr>
            <a:endParaRPr lang="en-US" sz="2400" b="1" i="1" dirty="0" smtClean="0">
              <a:solidFill>
                <a:srgbClr val="1A643E"/>
              </a:solidFill>
              <a:latin typeface="Times New Roman" pitchFamily="18" charset="0"/>
            </a:endParaRPr>
          </a:p>
          <a:p>
            <a:pPr marL="533400" indent="-533400">
              <a:buClr>
                <a:srgbClr val="000066"/>
              </a:buClr>
              <a:buFont typeface="Wingdings" pitchFamily="2" charset="2"/>
              <a:buChar char="§"/>
            </a:pPr>
            <a:r>
              <a:rPr lang="en-US" sz="2800" dirty="0" smtClean="0"/>
              <a:t>Finding out what target consumers want from the channel</a:t>
            </a:r>
          </a:p>
          <a:p>
            <a:pPr marL="533400" indent="-533400">
              <a:buClr>
                <a:srgbClr val="000066"/>
              </a:buClr>
              <a:buFont typeface="Wingdings" pitchFamily="2" charset="2"/>
              <a:buChar char="§"/>
            </a:pPr>
            <a:r>
              <a:rPr lang="en-US" sz="2800" dirty="0" smtClean="0"/>
              <a:t>What segments to serve</a:t>
            </a:r>
          </a:p>
          <a:p>
            <a:pPr marL="533400" indent="-533400">
              <a:buClr>
                <a:srgbClr val="000066"/>
              </a:buClr>
              <a:buFont typeface="Wingdings" pitchFamily="2" charset="2"/>
              <a:buChar char="§"/>
            </a:pPr>
            <a:r>
              <a:rPr lang="en-US" sz="2800" dirty="0" smtClean="0"/>
              <a:t>Best channels to use</a:t>
            </a:r>
          </a:p>
          <a:p>
            <a:pPr marL="533400" indent="-533400">
              <a:buClr>
                <a:srgbClr val="000066"/>
              </a:buClr>
              <a:buFont typeface="Wingdings" pitchFamily="2" charset="2"/>
              <a:buChar char="§"/>
            </a:pPr>
            <a:r>
              <a:rPr lang="en-US" sz="2800" dirty="0" smtClean="0"/>
              <a:t>Minimizing the cost of meeting customer service requirements</a:t>
            </a:r>
          </a:p>
        </p:txBody>
      </p:sp>
      <p:sp>
        <p:nvSpPr>
          <p:cNvPr id="62467" name="Text Placeholder 3"/>
          <p:cNvSpPr>
            <a:spLocks noGrp="1"/>
          </p:cNvSpPr>
          <p:nvPr>
            <p:ph type="body" sz="quarter" idx="13"/>
          </p:nvPr>
        </p:nvSpPr>
        <p:spPr>
          <a:xfrm>
            <a:off x="914400" y="1371600"/>
            <a:ext cx="7162800" cy="762000"/>
          </a:xfrm>
        </p:spPr>
        <p:txBody>
          <a:bodyPr>
            <a:normAutofit/>
          </a:bodyPr>
          <a:lstStyle/>
          <a:p>
            <a:pPr>
              <a:spcBef>
                <a:spcPct val="0"/>
              </a:spcBef>
            </a:pPr>
            <a:r>
              <a:rPr lang="en-US" dirty="0" smtClean="0">
                <a:latin typeface="Arial" charset="0"/>
              </a:rPr>
              <a:t>Analyzing Consumer Needs</a:t>
            </a:r>
          </a:p>
          <a:p>
            <a:pPr>
              <a:spcBef>
                <a:spcPct val="0"/>
              </a:spcBef>
            </a:pPr>
            <a:endParaRPr lang="en-US" dirty="0" smtClean="0">
              <a:latin typeface="Arial"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62466">
                                            <p:txEl>
                                              <p:pRg st="1" end="1"/>
                                            </p:txEl>
                                          </p:spTgt>
                                        </p:tgtEl>
                                        <p:attrNameLst>
                                          <p:attrName>style.visibility</p:attrName>
                                        </p:attrNameLst>
                                      </p:cBhvr>
                                      <p:to>
                                        <p:strVal val="visible"/>
                                      </p:to>
                                    </p:set>
                                    <p:animEffect transition="in" filter="checkerboard(across)">
                                      <p:cBhvr>
                                        <p:cTn id="7" dur="500"/>
                                        <p:tgtEl>
                                          <p:spTgt spid="62466">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62466">
                                            <p:txEl>
                                              <p:pRg st="2" end="2"/>
                                            </p:txEl>
                                          </p:spTgt>
                                        </p:tgtEl>
                                        <p:attrNameLst>
                                          <p:attrName>style.visibility</p:attrName>
                                        </p:attrNameLst>
                                      </p:cBhvr>
                                      <p:to>
                                        <p:strVal val="visible"/>
                                      </p:to>
                                    </p:set>
                                    <p:animEffect transition="in" filter="checkerboard(across)">
                                      <p:cBhvr>
                                        <p:cTn id="12" dur="500"/>
                                        <p:tgtEl>
                                          <p:spTgt spid="62466">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62466">
                                            <p:txEl>
                                              <p:pRg st="3" end="3"/>
                                            </p:txEl>
                                          </p:spTgt>
                                        </p:tgtEl>
                                        <p:attrNameLst>
                                          <p:attrName>style.visibility</p:attrName>
                                        </p:attrNameLst>
                                      </p:cBhvr>
                                      <p:to>
                                        <p:strVal val="visible"/>
                                      </p:to>
                                    </p:set>
                                    <p:animEffect transition="in" filter="checkerboard(across)">
                                      <p:cBhvr>
                                        <p:cTn id="17" dur="500"/>
                                        <p:tgtEl>
                                          <p:spTgt spid="62466">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62466">
                                            <p:txEl>
                                              <p:pRg st="4" end="4"/>
                                            </p:txEl>
                                          </p:spTgt>
                                        </p:tgtEl>
                                        <p:attrNameLst>
                                          <p:attrName>style.visibility</p:attrName>
                                        </p:attrNameLst>
                                      </p:cBhvr>
                                      <p:to>
                                        <p:strVal val="visible"/>
                                      </p:to>
                                    </p:set>
                                    <p:animEffect transition="in" filter="checkerboard(across)">
                                      <p:cBhvr>
                                        <p:cTn id="22" dur="500"/>
                                        <p:tgtEl>
                                          <p:spTgt spid="62466">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466"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Rectangle 2"/>
          <p:cNvSpPr>
            <a:spLocks noGrp="1" noChangeArrowheads="1"/>
          </p:cNvSpPr>
          <p:nvPr>
            <p:ph type="title"/>
          </p:nvPr>
        </p:nvSpPr>
        <p:spPr/>
        <p:txBody>
          <a:bodyPr>
            <a:normAutofit/>
          </a:bodyPr>
          <a:lstStyle/>
          <a:p>
            <a:r>
              <a:rPr lang="en-US" sz="4000" b="1" dirty="0" smtClean="0">
                <a:solidFill>
                  <a:srgbClr val="000066"/>
                </a:solidFill>
              </a:rPr>
              <a:t>Channel Design Decisions</a:t>
            </a:r>
          </a:p>
        </p:txBody>
      </p:sp>
      <p:sp>
        <p:nvSpPr>
          <p:cNvPr id="64514" name="Rectangle 3"/>
          <p:cNvSpPr>
            <a:spLocks noGrp="1" noChangeArrowheads="1"/>
          </p:cNvSpPr>
          <p:nvPr>
            <p:ph idx="1"/>
          </p:nvPr>
        </p:nvSpPr>
        <p:spPr>
          <a:xfrm>
            <a:off x="457200" y="2362200"/>
            <a:ext cx="8229600" cy="3763963"/>
          </a:xfrm>
        </p:spPr>
        <p:txBody>
          <a:bodyPr/>
          <a:lstStyle/>
          <a:p>
            <a:pPr marL="533400" indent="-533400">
              <a:buClr>
                <a:srgbClr val="000066"/>
              </a:buClr>
              <a:buFont typeface="Wingdings" pitchFamily="2" charset="2"/>
              <a:buChar char="§"/>
            </a:pPr>
            <a:r>
              <a:rPr lang="en-US" sz="2800" dirty="0" smtClean="0"/>
              <a:t>Targeted levels of customer service</a:t>
            </a:r>
          </a:p>
          <a:p>
            <a:pPr marL="533400" indent="-533400">
              <a:buClr>
                <a:srgbClr val="000066"/>
              </a:buClr>
              <a:buFont typeface="Wingdings" pitchFamily="2" charset="2"/>
              <a:buChar char="§"/>
            </a:pPr>
            <a:r>
              <a:rPr lang="en-US" sz="2800" dirty="0" smtClean="0"/>
              <a:t>Balance consumer needs not only against the feasibility and costs of meeting these needs but also against customer price preferences</a:t>
            </a:r>
          </a:p>
        </p:txBody>
      </p:sp>
      <p:sp>
        <p:nvSpPr>
          <p:cNvPr id="64515" name="Text Placeholder 3"/>
          <p:cNvSpPr>
            <a:spLocks noGrp="1"/>
          </p:cNvSpPr>
          <p:nvPr>
            <p:ph type="body" sz="quarter" idx="13"/>
          </p:nvPr>
        </p:nvSpPr>
        <p:spPr>
          <a:xfrm>
            <a:off x="914400" y="1371600"/>
            <a:ext cx="7162800" cy="685800"/>
          </a:xfrm>
        </p:spPr>
        <p:txBody>
          <a:bodyPr>
            <a:normAutofit/>
          </a:bodyPr>
          <a:lstStyle/>
          <a:p>
            <a:pPr>
              <a:spcBef>
                <a:spcPct val="0"/>
              </a:spcBef>
            </a:pPr>
            <a:r>
              <a:rPr lang="en-US" dirty="0" smtClean="0">
                <a:latin typeface="Arial" charset="0"/>
              </a:rPr>
              <a:t>Setting Channel Objectives</a:t>
            </a:r>
          </a:p>
          <a:p>
            <a:pPr>
              <a:spcBef>
                <a:spcPct val="0"/>
              </a:spcBef>
            </a:pPr>
            <a:endParaRPr lang="en-US" dirty="0" smtClean="0">
              <a:latin typeface="Arial"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64514">
                                            <p:txEl>
                                              <p:pRg st="0" end="0"/>
                                            </p:txEl>
                                          </p:spTgt>
                                        </p:tgtEl>
                                        <p:attrNameLst>
                                          <p:attrName>style.visibility</p:attrName>
                                        </p:attrNameLst>
                                      </p:cBhvr>
                                      <p:to>
                                        <p:strVal val="visible"/>
                                      </p:to>
                                    </p:set>
                                    <p:animEffect transition="in" filter="checkerboard(across)">
                                      <p:cBhvr>
                                        <p:cTn id="7" dur="500"/>
                                        <p:tgtEl>
                                          <p:spTgt spid="6451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64514">
                                            <p:txEl>
                                              <p:pRg st="1" end="1"/>
                                            </p:txEl>
                                          </p:spTgt>
                                        </p:tgtEl>
                                        <p:attrNameLst>
                                          <p:attrName>style.visibility</p:attrName>
                                        </p:attrNameLst>
                                      </p:cBhvr>
                                      <p:to>
                                        <p:strVal val="visible"/>
                                      </p:to>
                                    </p:set>
                                    <p:animEffect transition="in" filter="checkerboard(across)">
                                      <p:cBhvr>
                                        <p:cTn id="12" dur="500"/>
                                        <p:tgtEl>
                                          <p:spTgt spid="6451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514"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Rectangle 2"/>
          <p:cNvSpPr>
            <a:spLocks noGrp="1" noChangeArrowheads="1"/>
          </p:cNvSpPr>
          <p:nvPr>
            <p:ph type="title"/>
          </p:nvPr>
        </p:nvSpPr>
        <p:spPr/>
        <p:txBody>
          <a:bodyPr>
            <a:normAutofit/>
          </a:bodyPr>
          <a:lstStyle/>
          <a:p>
            <a:r>
              <a:rPr lang="en-US" sz="4000" b="1" dirty="0" smtClean="0">
                <a:solidFill>
                  <a:srgbClr val="000066"/>
                </a:solidFill>
              </a:rPr>
              <a:t>Channel Design Decisions</a:t>
            </a:r>
          </a:p>
        </p:txBody>
      </p:sp>
      <p:sp>
        <p:nvSpPr>
          <p:cNvPr id="66562" name="Rectangle 3"/>
          <p:cNvSpPr>
            <a:spLocks noGrp="1" noChangeArrowheads="1"/>
          </p:cNvSpPr>
          <p:nvPr>
            <p:ph idx="1"/>
          </p:nvPr>
        </p:nvSpPr>
        <p:spPr>
          <a:xfrm>
            <a:off x="457200" y="2209800"/>
            <a:ext cx="8229600" cy="3916363"/>
          </a:xfrm>
        </p:spPr>
        <p:txBody>
          <a:bodyPr/>
          <a:lstStyle/>
          <a:p>
            <a:pPr>
              <a:buClr>
                <a:srgbClr val="000066"/>
              </a:buClr>
              <a:buFont typeface="Wingdings" pitchFamily="2" charset="2"/>
              <a:buChar char="§"/>
            </a:pPr>
            <a:r>
              <a:rPr lang="en-US" dirty="0" smtClean="0"/>
              <a:t>Types of intermediaries</a:t>
            </a:r>
          </a:p>
          <a:p>
            <a:pPr>
              <a:buClr>
                <a:srgbClr val="000066"/>
              </a:buClr>
              <a:buFont typeface="Wingdings" pitchFamily="2" charset="2"/>
              <a:buChar char="§"/>
            </a:pPr>
            <a:r>
              <a:rPr lang="en-US" dirty="0" smtClean="0"/>
              <a:t>Number of marketing intermediaries</a:t>
            </a:r>
          </a:p>
          <a:p>
            <a:pPr>
              <a:buClr>
                <a:srgbClr val="000066"/>
              </a:buClr>
              <a:buFont typeface="Wingdings" pitchFamily="2" charset="2"/>
              <a:buChar char="§"/>
            </a:pPr>
            <a:r>
              <a:rPr lang="en-US" dirty="0" smtClean="0"/>
              <a:t>Responsibilities of channel members</a:t>
            </a:r>
          </a:p>
        </p:txBody>
      </p:sp>
      <p:sp>
        <p:nvSpPr>
          <p:cNvPr id="66563" name="Text Placeholder 3"/>
          <p:cNvSpPr>
            <a:spLocks noGrp="1"/>
          </p:cNvSpPr>
          <p:nvPr>
            <p:ph type="body" sz="quarter" idx="13"/>
          </p:nvPr>
        </p:nvSpPr>
        <p:spPr>
          <a:xfrm>
            <a:off x="914400" y="1371600"/>
            <a:ext cx="7162800" cy="762000"/>
          </a:xfrm>
        </p:spPr>
        <p:txBody>
          <a:bodyPr>
            <a:normAutofit/>
          </a:bodyPr>
          <a:lstStyle/>
          <a:p>
            <a:pPr>
              <a:spcBef>
                <a:spcPct val="0"/>
              </a:spcBef>
            </a:pPr>
            <a:r>
              <a:rPr lang="en-US" dirty="0" smtClean="0"/>
              <a:t>Identifying Major Alternatives</a:t>
            </a:r>
          </a:p>
          <a:p>
            <a:pPr>
              <a:spcBef>
                <a:spcPct val="0"/>
              </a:spcBef>
            </a:pPr>
            <a:endParaRPr lang="en-US" dirty="0" smtClean="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66562">
                                            <p:txEl>
                                              <p:pRg st="0" end="0"/>
                                            </p:txEl>
                                          </p:spTgt>
                                        </p:tgtEl>
                                        <p:attrNameLst>
                                          <p:attrName>style.visibility</p:attrName>
                                        </p:attrNameLst>
                                      </p:cBhvr>
                                      <p:to>
                                        <p:strVal val="visible"/>
                                      </p:to>
                                    </p:set>
                                    <p:animEffect transition="in" filter="checkerboard(across)">
                                      <p:cBhvr>
                                        <p:cTn id="7" dur="500"/>
                                        <p:tgtEl>
                                          <p:spTgt spid="6656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66562">
                                            <p:txEl>
                                              <p:pRg st="1" end="1"/>
                                            </p:txEl>
                                          </p:spTgt>
                                        </p:tgtEl>
                                        <p:attrNameLst>
                                          <p:attrName>style.visibility</p:attrName>
                                        </p:attrNameLst>
                                      </p:cBhvr>
                                      <p:to>
                                        <p:strVal val="visible"/>
                                      </p:to>
                                    </p:set>
                                    <p:animEffect transition="in" filter="checkerboard(across)">
                                      <p:cBhvr>
                                        <p:cTn id="12" dur="500"/>
                                        <p:tgtEl>
                                          <p:spTgt spid="6656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66562">
                                            <p:txEl>
                                              <p:pRg st="2" end="2"/>
                                            </p:txEl>
                                          </p:spTgt>
                                        </p:tgtEl>
                                        <p:attrNameLst>
                                          <p:attrName>style.visibility</p:attrName>
                                        </p:attrNameLst>
                                      </p:cBhvr>
                                      <p:to>
                                        <p:strVal val="visible"/>
                                      </p:to>
                                    </p:set>
                                    <p:animEffect transition="in" filter="checkerboard(across)">
                                      <p:cBhvr>
                                        <p:cTn id="17" dur="500"/>
                                        <p:tgtEl>
                                          <p:spTgt spid="6656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562" grpId="0"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Rectangle 2"/>
          <p:cNvSpPr>
            <a:spLocks noGrp="1" noChangeArrowheads="1"/>
          </p:cNvSpPr>
          <p:nvPr>
            <p:ph type="title"/>
          </p:nvPr>
        </p:nvSpPr>
        <p:spPr>
          <a:xfrm>
            <a:off x="685800" y="381000"/>
            <a:ext cx="7772400" cy="1143000"/>
          </a:xfrm>
        </p:spPr>
        <p:txBody>
          <a:bodyPr>
            <a:normAutofit/>
          </a:bodyPr>
          <a:lstStyle/>
          <a:p>
            <a:r>
              <a:rPr lang="en-US" sz="4000" dirty="0" smtClean="0">
                <a:solidFill>
                  <a:srgbClr val="000066"/>
                </a:solidFill>
              </a:rPr>
              <a:t>Channel Design Decisions</a:t>
            </a:r>
          </a:p>
        </p:txBody>
      </p:sp>
      <p:sp>
        <p:nvSpPr>
          <p:cNvPr id="68610" name="Rectangle 3"/>
          <p:cNvSpPr>
            <a:spLocks noGrp="1" noChangeArrowheads="1"/>
          </p:cNvSpPr>
          <p:nvPr>
            <p:ph type="body" sz="quarter" idx="13"/>
          </p:nvPr>
        </p:nvSpPr>
        <p:spPr>
          <a:xfrm>
            <a:off x="914400" y="1371600"/>
            <a:ext cx="7162800" cy="609600"/>
          </a:xfrm>
        </p:spPr>
        <p:txBody>
          <a:bodyPr>
            <a:normAutofit/>
          </a:bodyPr>
          <a:lstStyle/>
          <a:p>
            <a:r>
              <a:rPr lang="en-US" dirty="0" smtClean="0"/>
              <a:t>Identifying Major Alternatives</a:t>
            </a:r>
          </a:p>
        </p:txBody>
      </p:sp>
      <p:graphicFrame>
        <p:nvGraphicFramePr>
          <p:cNvPr id="4" name="Diagram 3"/>
          <p:cNvGraphicFramePr/>
          <p:nvPr/>
        </p:nvGraphicFramePr>
        <p:xfrm>
          <a:off x="1600200" y="2133600"/>
          <a:ext cx="5943600" cy="4064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heckerboard(across)">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7" name="Rectangle 2"/>
          <p:cNvSpPr>
            <a:spLocks noGrp="1" noChangeArrowheads="1"/>
          </p:cNvSpPr>
          <p:nvPr>
            <p:ph type="title"/>
          </p:nvPr>
        </p:nvSpPr>
        <p:spPr/>
        <p:txBody>
          <a:bodyPr>
            <a:normAutofit/>
          </a:bodyPr>
          <a:lstStyle/>
          <a:p>
            <a:r>
              <a:rPr lang="en-US" sz="4000" b="1" dirty="0" smtClean="0">
                <a:solidFill>
                  <a:srgbClr val="000066"/>
                </a:solidFill>
              </a:rPr>
              <a:t>Channel Design Decisions</a:t>
            </a:r>
          </a:p>
        </p:txBody>
      </p:sp>
      <p:sp>
        <p:nvSpPr>
          <p:cNvPr id="70658" name="Rectangle 3"/>
          <p:cNvSpPr>
            <a:spLocks noGrp="1" noChangeArrowheads="1"/>
          </p:cNvSpPr>
          <p:nvPr>
            <p:ph idx="1"/>
          </p:nvPr>
        </p:nvSpPr>
        <p:spPr>
          <a:xfrm>
            <a:off x="685800" y="1981200"/>
            <a:ext cx="4114800" cy="4114800"/>
          </a:xfrm>
        </p:spPr>
        <p:txBody>
          <a:bodyPr/>
          <a:lstStyle/>
          <a:p>
            <a:endParaRPr lang="en-US" dirty="0" smtClean="0"/>
          </a:p>
          <a:p>
            <a:pPr>
              <a:buFontTx/>
              <a:buNone/>
            </a:pPr>
            <a:r>
              <a:rPr lang="en-US" dirty="0" smtClean="0"/>
              <a:t>Each alternative should be evaluated against:</a:t>
            </a:r>
          </a:p>
          <a:p>
            <a:pPr lvl="1">
              <a:buClr>
                <a:srgbClr val="000066"/>
              </a:buClr>
              <a:buFont typeface="Wingdings" pitchFamily="2" charset="2"/>
              <a:buChar char="§"/>
            </a:pPr>
            <a:r>
              <a:rPr lang="en-US" dirty="0" smtClean="0"/>
              <a:t>Economic criteria</a:t>
            </a:r>
          </a:p>
          <a:p>
            <a:pPr lvl="1">
              <a:buClr>
                <a:srgbClr val="000066"/>
              </a:buClr>
              <a:buFont typeface="Wingdings" pitchFamily="2" charset="2"/>
              <a:buChar char="§"/>
            </a:pPr>
            <a:r>
              <a:rPr lang="en-US" dirty="0" smtClean="0"/>
              <a:t>Control</a:t>
            </a:r>
          </a:p>
          <a:p>
            <a:pPr lvl="1">
              <a:buClr>
                <a:srgbClr val="000066"/>
              </a:buClr>
              <a:buFont typeface="Wingdings" pitchFamily="2" charset="2"/>
              <a:buChar char="§"/>
            </a:pPr>
            <a:r>
              <a:rPr lang="en-US" dirty="0" smtClean="0"/>
              <a:t>Adaptive criteria</a:t>
            </a:r>
          </a:p>
        </p:txBody>
      </p:sp>
      <p:sp>
        <p:nvSpPr>
          <p:cNvPr id="70659" name="Text Placeholder 3"/>
          <p:cNvSpPr>
            <a:spLocks noGrp="1"/>
          </p:cNvSpPr>
          <p:nvPr>
            <p:ph type="body" sz="quarter" idx="13"/>
          </p:nvPr>
        </p:nvSpPr>
        <p:spPr>
          <a:xfrm>
            <a:off x="914400" y="1371600"/>
            <a:ext cx="7162800" cy="762000"/>
          </a:xfrm>
        </p:spPr>
        <p:txBody>
          <a:bodyPr>
            <a:normAutofit/>
          </a:bodyPr>
          <a:lstStyle/>
          <a:p>
            <a:pPr>
              <a:spcBef>
                <a:spcPct val="0"/>
              </a:spcBef>
            </a:pPr>
            <a:r>
              <a:rPr lang="en-US" dirty="0" smtClean="0"/>
              <a:t>Evaluating the Major Alternatives</a:t>
            </a:r>
          </a:p>
          <a:p>
            <a:pPr>
              <a:spcBef>
                <a:spcPct val="0"/>
              </a:spcBef>
            </a:pPr>
            <a:endParaRPr lang="en-US" dirty="0" smtClean="0"/>
          </a:p>
        </p:txBody>
      </p:sp>
      <p:pic>
        <p:nvPicPr>
          <p:cNvPr id="70660" name="Picture 4" descr="ph12_09.jpg"/>
          <p:cNvPicPr>
            <a:picLocks noChangeAspect="1"/>
          </p:cNvPicPr>
          <p:nvPr/>
        </p:nvPicPr>
        <p:blipFill>
          <a:blip r:embed="rId3"/>
          <a:srcRect/>
          <a:stretch>
            <a:fillRect/>
          </a:stretch>
        </p:blipFill>
        <p:spPr bwMode="auto">
          <a:xfrm>
            <a:off x="4876800" y="2133600"/>
            <a:ext cx="3322638" cy="3848100"/>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70658">
                                            <p:txEl>
                                              <p:pRg st="1" end="1"/>
                                            </p:txEl>
                                          </p:spTgt>
                                        </p:tgtEl>
                                        <p:attrNameLst>
                                          <p:attrName>style.visibility</p:attrName>
                                        </p:attrNameLst>
                                      </p:cBhvr>
                                      <p:to>
                                        <p:strVal val="visible"/>
                                      </p:to>
                                    </p:set>
                                    <p:animEffect transition="in" filter="checkerboard(across)">
                                      <p:cBhvr>
                                        <p:cTn id="7" dur="500"/>
                                        <p:tgtEl>
                                          <p:spTgt spid="70658">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70658">
                                            <p:txEl>
                                              <p:pRg st="2" end="2"/>
                                            </p:txEl>
                                          </p:spTgt>
                                        </p:tgtEl>
                                        <p:attrNameLst>
                                          <p:attrName>style.visibility</p:attrName>
                                        </p:attrNameLst>
                                      </p:cBhvr>
                                      <p:to>
                                        <p:strVal val="visible"/>
                                      </p:to>
                                    </p:set>
                                    <p:animEffect transition="in" filter="checkerboard(across)">
                                      <p:cBhvr>
                                        <p:cTn id="12" dur="500"/>
                                        <p:tgtEl>
                                          <p:spTgt spid="70658">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70658">
                                            <p:txEl>
                                              <p:pRg st="3" end="3"/>
                                            </p:txEl>
                                          </p:spTgt>
                                        </p:tgtEl>
                                        <p:attrNameLst>
                                          <p:attrName>style.visibility</p:attrName>
                                        </p:attrNameLst>
                                      </p:cBhvr>
                                      <p:to>
                                        <p:strVal val="visible"/>
                                      </p:to>
                                    </p:set>
                                    <p:animEffect transition="in" filter="checkerboard(across)">
                                      <p:cBhvr>
                                        <p:cTn id="17" dur="500"/>
                                        <p:tgtEl>
                                          <p:spTgt spid="70658">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70658">
                                            <p:txEl>
                                              <p:pRg st="4" end="4"/>
                                            </p:txEl>
                                          </p:spTgt>
                                        </p:tgtEl>
                                        <p:attrNameLst>
                                          <p:attrName>style.visibility</p:attrName>
                                        </p:attrNameLst>
                                      </p:cBhvr>
                                      <p:to>
                                        <p:strVal val="visible"/>
                                      </p:to>
                                    </p:set>
                                    <p:animEffect transition="in" filter="checkerboard(across)">
                                      <p:cBhvr>
                                        <p:cTn id="22" dur="500"/>
                                        <p:tgtEl>
                                          <p:spTgt spid="70658">
                                            <p:txEl>
                                              <p:pRg st="4" end="4"/>
                                            </p:txEl>
                                          </p:spTgt>
                                        </p:tgtEl>
                                      </p:cBhvr>
                                    </p:animEffect>
                                  </p:childTnLst>
                                </p:cTn>
                              </p:par>
                              <p:par>
                                <p:cTn id="23" presetID="5" presetClass="entr" presetSubtype="10" fill="hold" nodeType="withEffect">
                                  <p:stCondLst>
                                    <p:cond delay="0"/>
                                  </p:stCondLst>
                                  <p:childTnLst>
                                    <p:set>
                                      <p:cBhvr>
                                        <p:cTn id="24" dur="1" fill="hold">
                                          <p:stCondLst>
                                            <p:cond delay="0"/>
                                          </p:stCondLst>
                                        </p:cTn>
                                        <p:tgtEl>
                                          <p:spTgt spid="70660"/>
                                        </p:tgtEl>
                                        <p:attrNameLst>
                                          <p:attrName>style.visibility</p:attrName>
                                        </p:attrNameLst>
                                      </p:cBhvr>
                                      <p:to>
                                        <p:strVal val="visible"/>
                                      </p:to>
                                    </p:set>
                                    <p:animEffect transition="in" filter="checkerboard(across)">
                                      <p:cBhvr>
                                        <p:cTn id="25" dur="500"/>
                                        <p:tgtEl>
                                          <p:spTgt spid="706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0658" grpId="0" uiExpand="1"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Rectangle 2"/>
          <p:cNvSpPr>
            <a:spLocks noGrp="1" noChangeArrowheads="1"/>
          </p:cNvSpPr>
          <p:nvPr>
            <p:ph type="title"/>
          </p:nvPr>
        </p:nvSpPr>
        <p:spPr/>
        <p:txBody>
          <a:bodyPr>
            <a:normAutofit/>
          </a:bodyPr>
          <a:lstStyle/>
          <a:p>
            <a:r>
              <a:rPr lang="en-US" sz="4000" b="1" dirty="0" smtClean="0">
                <a:solidFill>
                  <a:srgbClr val="000066"/>
                </a:solidFill>
              </a:rPr>
              <a:t>Channel Design Decisions</a:t>
            </a:r>
          </a:p>
        </p:txBody>
      </p:sp>
      <p:sp>
        <p:nvSpPr>
          <p:cNvPr id="72706" name="Content Placeholder 5"/>
          <p:cNvSpPr>
            <a:spLocks noGrp="1"/>
          </p:cNvSpPr>
          <p:nvPr>
            <p:ph idx="1"/>
          </p:nvPr>
        </p:nvSpPr>
        <p:spPr>
          <a:xfrm>
            <a:off x="609600" y="2362200"/>
            <a:ext cx="7772400" cy="4114800"/>
          </a:xfrm>
        </p:spPr>
        <p:txBody>
          <a:bodyPr>
            <a:normAutofit/>
          </a:bodyPr>
          <a:lstStyle/>
          <a:p>
            <a:pPr>
              <a:buClr>
                <a:srgbClr val="000066"/>
              </a:buClr>
              <a:buFont typeface="Wingdings" pitchFamily="2" charset="2"/>
              <a:buChar char="§"/>
            </a:pPr>
            <a:r>
              <a:rPr lang="en-US" sz="3000" dirty="0" smtClean="0"/>
              <a:t>Channel systems can vary from country to country</a:t>
            </a:r>
          </a:p>
          <a:p>
            <a:pPr>
              <a:buClr>
                <a:srgbClr val="000066"/>
              </a:buClr>
              <a:buFont typeface="Wingdings" pitchFamily="2" charset="2"/>
              <a:buChar char="§"/>
            </a:pPr>
            <a:r>
              <a:rPr lang="en-US" sz="3000" dirty="0" smtClean="0"/>
              <a:t>Must be able to adapt channel strategies to the existing structures within each country</a:t>
            </a:r>
          </a:p>
          <a:p>
            <a:pPr>
              <a:buClr>
                <a:srgbClr val="000066"/>
              </a:buClr>
              <a:buFont typeface="Wingdings" pitchFamily="2" charset="2"/>
              <a:buChar char="§"/>
            </a:pPr>
            <a:endParaRPr lang="en-US" dirty="0" smtClean="0"/>
          </a:p>
        </p:txBody>
      </p:sp>
      <p:sp>
        <p:nvSpPr>
          <p:cNvPr id="72707" name="Rectangle 3"/>
          <p:cNvSpPr>
            <a:spLocks noGrp="1" noChangeArrowheads="1"/>
          </p:cNvSpPr>
          <p:nvPr>
            <p:ph type="body" sz="quarter" idx="13"/>
          </p:nvPr>
        </p:nvSpPr>
        <p:spPr/>
        <p:txBody>
          <a:bodyPr>
            <a:normAutofit fontScale="77500" lnSpcReduction="20000"/>
          </a:bodyPr>
          <a:lstStyle/>
          <a:p>
            <a:pPr>
              <a:spcBef>
                <a:spcPct val="0"/>
              </a:spcBef>
            </a:pPr>
            <a:endParaRPr lang="en-US" smtClean="0"/>
          </a:p>
          <a:p>
            <a:pPr>
              <a:spcBef>
                <a:spcPct val="0"/>
              </a:spcBef>
            </a:pPr>
            <a:endParaRPr lang="en-US" smtClean="0"/>
          </a:p>
        </p:txBody>
      </p:sp>
      <p:sp>
        <p:nvSpPr>
          <p:cNvPr id="72708" name="Text Box 11"/>
          <p:cNvSpPr txBox="1">
            <a:spLocks noChangeArrowheads="1"/>
          </p:cNvSpPr>
          <p:nvPr/>
        </p:nvSpPr>
        <p:spPr bwMode="auto">
          <a:xfrm>
            <a:off x="609600" y="1462087"/>
            <a:ext cx="7937500" cy="519113"/>
          </a:xfrm>
          <a:prstGeom prst="rect">
            <a:avLst/>
          </a:prstGeom>
          <a:noFill/>
          <a:ln w="9525">
            <a:noFill/>
            <a:miter lim="800000"/>
            <a:headEnd/>
            <a:tailEnd/>
          </a:ln>
        </p:spPr>
        <p:txBody>
          <a:bodyPr wrap="none">
            <a:spAutoFit/>
          </a:bodyPr>
          <a:lstStyle/>
          <a:p>
            <a:r>
              <a:rPr lang="en-US" sz="2800" b="1" dirty="0">
                <a:solidFill>
                  <a:schemeClr val="tx2"/>
                </a:solidFill>
              </a:rPr>
              <a:t>Designing International Distribution Channels</a:t>
            </a:r>
            <a:endParaRPr lang="en-US" sz="2400" b="1" dirty="0">
              <a:solidFill>
                <a:schemeClr val="tx2"/>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72706">
                                            <p:txEl>
                                              <p:pRg st="0" end="0"/>
                                            </p:txEl>
                                          </p:spTgt>
                                        </p:tgtEl>
                                        <p:attrNameLst>
                                          <p:attrName>style.visibility</p:attrName>
                                        </p:attrNameLst>
                                      </p:cBhvr>
                                      <p:to>
                                        <p:strVal val="visible"/>
                                      </p:to>
                                    </p:set>
                                    <p:animEffect transition="in" filter="checkerboard(across)">
                                      <p:cBhvr>
                                        <p:cTn id="7" dur="500"/>
                                        <p:tgtEl>
                                          <p:spTgt spid="7270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72706">
                                            <p:txEl>
                                              <p:pRg st="1" end="1"/>
                                            </p:txEl>
                                          </p:spTgt>
                                        </p:tgtEl>
                                        <p:attrNameLst>
                                          <p:attrName>style.visibility</p:attrName>
                                        </p:attrNameLst>
                                      </p:cBhvr>
                                      <p:to>
                                        <p:strVal val="visible"/>
                                      </p:to>
                                    </p:set>
                                    <p:animEffect transition="in" filter="checkerboard(across)">
                                      <p:cBhvr>
                                        <p:cTn id="12" dur="500"/>
                                        <p:tgtEl>
                                          <p:spTgt spid="72706">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706" grpId="0" build="p"/>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2"/>
          <p:cNvSpPr>
            <a:spLocks noGrp="1" noChangeArrowheads="1"/>
          </p:cNvSpPr>
          <p:nvPr>
            <p:ph type="title"/>
          </p:nvPr>
        </p:nvSpPr>
        <p:spPr/>
        <p:txBody>
          <a:bodyPr>
            <a:noAutofit/>
          </a:bodyPr>
          <a:lstStyle/>
          <a:p>
            <a:r>
              <a:rPr lang="en-US" sz="4000" b="1" dirty="0" smtClean="0">
                <a:solidFill>
                  <a:srgbClr val="000066"/>
                </a:solidFill>
              </a:rPr>
              <a:t/>
            </a:r>
            <a:br>
              <a:rPr lang="en-US" sz="4000" b="1" dirty="0" smtClean="0">
                <a:solidFill>
                  <a:srgbClr val="000066"/>
                </a:solidFill>
              </a:rPr>
            </a:br>
            <a:r>
              <a:rPr lang="en-US" sz="4000" b="1" dirty="0" smtClean="0">
                <a:solidFill>
                  <a:srgbClr val="000066"/>
                </a:solidFill>
              </a:rPr>
              <a:t>Channel Management Decisions</a:t>
            </a:r>
          </a:p>
        </p:txBody>
      </p:sp>
      <p:graphicFrame>
        <p:nvGraphicFramePr>
          <p:cNvPr id="4" name="Diagram 3"/>
          <p:cNvGraphicFramePr/>
          <p:nvPr/>
        </p:nvGraphicFramePr>
        <p:xfrm>
          <a:off x="247650" y="1905000"/>
          <a:ext cx="8229600" cy="39925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heckerboard(across)">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1" name="Rectangle 2"/>
          <p:cNvSpPr>
            <a:spLocks noGrp="1" noChangeArrowheads="1"/>
          </p:cNvSpPr>
          <p:nvPr>
            <p:ph type="title"/>
          </p:nvPr>
        </p:nvSpPr>
        <p:spPr/>
        <p:txBody>
          <a:bodyPr>
            <a:noAutofit/>
          </a:bodyPr>
          <a:lstStyle/>
          <a:p>
            <a:r>
              <a:rPr lang="en-US" sz="4000" b="1" dirty="0" smtClean="0">
                <a:solidFill>
                  <a:srgbClr val="000066"/>
                </a:solidFill>
              </a:rPr>
              <a:t>Public Policy and Distribution Decisions</a:t>
            </a:r>
          </a:p>
        </p:txBody>
      </p:sp>
      <p:sp>
        <p:nvSpPr>
          <p:cNvPr id="76802" name="Rectangle 3"/>
          <p:cNvSpPr>
            <a:spLocks noGrp="1" noChangeArrowheads="1"/>
          </p:cNvSpPr>
          <p:nvPr>
            <p:ph idx="1"/>
          </p:nvPr>
        </p:nvSpPr>
        <p:spPr>
          <a:xfrm>
            <a:off x="457200" y="1722437"/>
            <a:ext cx="8229600" cy="4525963"/>
          </a:xfrm>
        </p:spPr>
        <p:txBody>
          <a:bodyPr/>
          <a:lstStyle/>
          <a:p>
            <a:pPr marL="533400" indent="-533400">
              <a:buFontTx/>
              <a:buNone/>
            </a:pPr>
            <a:r>
              <a:rPr lang="en-US" sz="2800" b="1" dirty="0" smtClean="0"/>
              <a:t>Exclusive distribution</a:t>
            </a:r>
            <a:r>
              <a:rPr lang="en-US" sz="2800" dirty="0" smtClean="0"/>
              <a:t> is when the seller allows only certain outlets to carry its products</a:t>
            </a:r>
          </a:p>
          <a:p>
            <a:pPr marL="533400" indent="-533400">
              <a:buFontTx/>
              <a:buNone/>
            </a:pPr>
            <a:r>
              <a:rPr lang="en-US" sz="2800" b="1" dirty="0" smtClean="0"/>
              <a:t>Exclusive dealing</a:t>
            </a:r>
            <a:r>
              <a:rPr lang="en-US" sz="2800" dirty="0" smtClean="0"/>
              <a:t> is when the seller requires that the sellers not handle competitor’s products</a:t>
            </a:r>
          </a:p>
          <a:p>
            <a:pPr marL="533400" indent="-533400">
              <a:lnSpc>
                <a:spcPct val="90000"/>
              </a:lnSpc>
              <a:buFontTx/>
              <a:buNone/>
            </a:pPr>
            <a:r>
              <a:rPr lang="en-US" sz="2800" b="1" dirty="0" smtClean="0"/>
              <a:t>Exclusive territorial agreements</a:t>
            </a:r>
            <a:r>
              <a:rPr lang="en-US" sz="2800" dirty="0" smtClean="0"/>
              <a:t> are where producer or seller limit territory</a:t>
            </a:r>
          </a:p>
          <a:p>
            <a:pPr marL="533400" indent="-533400">
              <a:lnSpc>
                <a:spcPct val="90000"/>
              </a:lnSpc>
              <a:buFontTx/>
              <a:buNone/>
            </a:pPr>
            <a:r>
              <a:rPr lang="en-US" sz="2800" b="1" dirty="0" smtClean="0"/>
              <a:t>Tying agreements </a:t>
            </a:r>
            <a:r>
              <a:rPr lang="en-US" sz="2800" dirty="0" smtClean="0"/>
              <a:t>are agreements where the dealer must take most or all of the line</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76802">
                                            <p:txEl>
                                              <p:pRg st="0" end="0"/>
                                            </p:txEl>
                                          </p:spTgt>
                                        </p:tgtEl>
                                        <p:attrNameLst>
                                          <p:attrName>style.visibility</p:attrName>
                                        </p:attrNameLst>
                                      </p:cBhvr>
                                      <p:to>
                                        <p:strVal val="visible"/>
                                      </p:to>
                                    </p:set>
                                    <p:animEffect transition="in" filter="checkerboard(across)">
                                      <p:cBhvr>
                                        <p:cTn id="7" dur="500"/>
                                        <p:tgtEl>
                                          <p:spTgt spid="7680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76802">
                                            <p:txEl>
                                              <p:pRg st="1" end="1"/>
                                            </p:txEl>
                                          </p:spTgt>
                                        </p:tgtEl>
                                        <p:attrNameLst>
                                          <p:attrName>style.visibility</p:attrName>
                                        </p:attrNameLst>
                                      </p:cBhvr>
                                      <p:to>
                                        <p:strVal val="visible"/>
                                      </p:to>
                                    </p:set>
                                    <p:animEffect transition="in" filter="checkerboard(across)">
                                      <p:cBhvr>
                                        <p:cTn id="12" dur="500"/>
                                        <p:tgtEl>
                                          <p:spTgt spid="7680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76802">
                                            <p:txEl>
                                              <p:pRg st="2" end="2"/>
                                            </p:txEl>
                                          </p:spTgt>
                                        </p:tgtEl>
                                        <p:attrNameLst>
                                          <p:attrName>style.visibility</p:attrName>
                                        </p:attrNameLst>
                                      </p:cBhvr>
                                      <p:to>
                                        <p:strVal val="visible"/>
                                      </p:to>
                                    </p:set>
                                    <p:animEffect transition="in" filter="checkerboard(across)">
                                      <p:cBhvr>
                                        <p:cTn id="17" dur="500"/>
                                        <p:tgtEl>
                                          <p:spTgt spid="76802">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76802">
                                            <p:txEl>
                                              <p:pRg st="3" end="3"/>
                                            </p:txEl>
                                          </p:spTgt>
                                        </p:tgtEl>
                                        <p:attrNameLst>
                                          <p:attrName>style.visibility</p:attrName>
                                        </p:attrNameLst>
                                      </p:cBhvr>
                                      <p:to>
                                        <p:strVal val="visible"/>
                                      </p:to>
                                    </p:set>
                                    <p:animEffect transition="in" filter="checkerboard(across)">
                                      <p:cBhvr>
                                        <p:cTn id="22" dur="500"/>
                                        <p:tgtEl>
                                          <p:spTgt spid="7680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6802" grpId="0" build="p"/>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9" name="Rectangle 2"/>
          <p:cNvSpPr>
            <a:spLocks noGrp="1" noChangeArrowheads="1"/>
          </p:cNvSpPr>
          <p:nvPr>
            <p:ph type="title"/>
          </p:nvPr>
        </p:nvSpPr>
        <p:spPr/>
        <p:txBody>
          <a:bodyPr>
            <a:noAutofit/>
          </a:bodyPr>
          <a:lstStyle/>
          <a:p>
            <a:r>
              <a:rPr lang="en-US" sz="4000" b="1" dirty="0" smtClean="0">
                <a:solidFill>
                  <a:srgbClr val="000066"/>
                </a:solidFill>
              </a:rPr>
              <a:t>Marketing Logistics and           </a:t>
            </a:r>
            <a:br>
              <a:rPr lang="en-US" sz="4000" b="1" dirty="0" smtClean="0">
                <a:solidFill>
                  <a:srgbClr val="000066"/>
                </a:solidFill>
              </a:rPr>
            </a:br>
            <a:r>
              <a:rPr lang="en-US" sz="4000" b="1" dirty="0" smtClean="0">
                <a:solidFill>
                  <a:srgbClr val="000066"/>
                </a:solidFill>
              </a:rPr>
              <a:t>Supply Chain Management</a:t>
            </a:r>
          </a:p>
        </p:txBody>
      </p:sp>
      <p:sp>
        <p:nvSpPr>
          <p:cNvPr id="78850" name="Rectangle 3"/>
          <p:cNvSpPr>
            <a:spLocks noGrp="1" noChangeArrowheads="1"/>
          </p:cNvSpPr>
          <p:nvPr>
            <p:ph idx="1"/>
          </p:nvPr>
        </p:nvSpPr>
        <p:spPr>
          <a:xfrm>
            <a:off x="304800" y="2209800"/>
            <a:ext cx="5410200" cy="3962400"/>
          </a:xfrm>
        </p:spPr>
        <p:txBody>
          <a:bodyPr>
            <a:noAutofit/>
          </a:bodyPr>
          <a:lstStyle/>
          <a:p>
            <a:pPr marL="533400" indent="-533400">
              <a:buFontTx/>
              <a:buNone/>
            </a:pPr>
            <a:r>
              <a:rPr lang="en-US" sz="2800" b="1" dirty="0" smtClean="0"/>
              <a:t>Marketing logistics</a:t>
            </a:r>
            <a:r>
              <a:rPr lang="en-US" sz="2800" dirty="0" smtClean="0"/>
              <a:t> (physical distribution) involves planning, implementing, and controlling the physical flow of goods, services, and related information from points of origin to points of consumption to meet consumer requirements at a profit</a:t>
            </a:r>
          </a:p>
        </p:txBody>
      </p:sp>
      <p:sp>
        <p:nvSpPr>
          <p:cNvPr id="78851" name="Text Placeholder 3"/>
          <p:cNvSpPr>
            <a:spLocks noGrp="1"/>
          </p:cNvSpPr>
          <p:nvPr>
            <p:ph type="body" sz="quarter" idx="13"/>
          </p:nvPr>
        </p:nvSpPr>
        <p:spPr>
          <a:xfrm>
            <a:off x="914400" y="1524000"/>
            <a:ext cx="7162800" cy="685800"/>
          </a:xfrm>
        </p:spPr>
        <p:txBody>
          <a:bodyPr>
            <a:normAutofit fontScale="85000" lnSpcReduction="10000"/>
          </a:bodyPr>
          <a:lstStyle/>
          <a:p>
            <a:pPr>
              <a:spcBef>
                <a:spcPct val="0"/>
              </a:spcBef>
            </a:pPr>
            <a:r>
              <a:rPr lang="en-US" dirty="0" smtClean="0">
                <a:latin typeface="Arial" charset="0"/>
              </a:rPr>
              <a:t>Nature and Importance of Marketing Logistics</a:t>
            </a:r>
          </a:p>
          <a:p>
            <a:pPr>
              <a:spcBef>
                <a:spcPct val="0"/>
              </a:spcBef>
            </a:pPr>
            <a:endParaRPr lang="en-US" dirty="0" smtClean="0">
              <a:latin typeface="Arial" charset="0"/>
            </a:endParaRPr>
          </a:p>
        </p:txBody>
      </p:sp>
      <p:pic>
        <p:nvPicPr>
          <p:cNvPr id="78852" name="Picture 4" descr="ph12_13.jpg"/>
          <p:cNvPicPr>
            <a:picLocks noChangeAspect="1"/>
          </p:cNvPicPr>
          <p:nvPr/>
        </p:nvPicPr>
        <p:blipFill>
          <a:blip r:embed="rId3" cstate="print"/>
          <a:srcRect/>
          <a:stretch>
            <a:fillRect/>
          </a:stretch>
        </p:blipFill>
        <p:spPr bwMode="auto">
          <a:xfrm>
            <a:off x="5819775" y="2667000"/>
            <a:ext cx="2867025" cy="2890838"/>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78850">
                                            <p:txEl>
                                              <p:pRg st="0" end="0"/>
                                            </p:txEl>
                                          </p:spTgt>
                                        </p:tgtEl>
                                        <p:attrNameLst>
                                          <p:attrName>style.visibility</p:attrName>
                                        </p:attrNameLst>
                                      </p:cBhvr>
                                      <p:to>
                                        <p:strVal val="visible"/>
                                      </p:to>
                                    </p:set>
                                    <p:animEffect transition="in" filter="checkerboard(across)">
                                      <p:cBhvr>
                                        <p:cTn id="7" dur="500"/>
                                        <p:tgtEl>
                                          <p:spTgt spid="78850">
                                            <p:txEl>
                                              <p:pRg st="0" end="0"/>
                                            </p:txEl>
                                          </p:spTgt>
                                        </p:tgtEl>
                                      </p:cBhvr>
                                    </p:animEffect>
                                  </p:childTnLst>
                                </p:cTn>
                              </p:par>
                              <p:par>
                                <p:cTn id="8" presetID="5" presetClass="entr" presetSubtype="10" fill="hold" nodeType="withEffect">
                                  <p:stCondLst>
                                    <p:cond delay="0"/>
                                  </p:stCondLst>
                                  <p:childTnLst>
                                    <p:set>
                                      <p:cBhvr>
                                        <p:cTn id="9" dur="1" fill="hold">
                                          <p:stCondLst>
                                            <p:cond delay="0"/>
                                          </p:stCondLst>
                                        </p:cTn>
                                        <p:tgtEl>
                                          <p:spTgt spid="78852"/>
                                        </p:tgtEl>
                                        <p:attrNameLst>
                                          <p:attrName>style.visibility</p:attrName>
                                        </p:attrNameLst>
                                      </p:cBhvr>
                                      <p:to>
                                        <p:strVal val="visible"/>
                                      </p:to>
                                    </p:set>
                                    <p:animEffect transition="in" filter="checkerboard(across)">
                                      <p:cBhvr>
                                        <p:cTn id="10" dur="500"/>
                                        <p:tgtEl>
                                          <p:spTgt spid="788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8850" grpId="0" build="p"/>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7" name="Rectangle 2"/>
          <p:cNvSpPr>
            <a:spLocks noGrp="1" noChangeArrowheads="1"/>
          </p:cNvSpPr>
          <p:nvPr>
            <p:ph type="title"/>
          </p:nvPr>
        </p:nvSpPr>
        <p:spPr>
          <a:xfrm>
            <a:off x="685800" y="457200"/>
            <a:ext cx="7772400" cy="1143000"/>
          </a:xfrm>
        </p:spPr>
        <p:txBody>
          <a:bodyPr>
            <a:normAutofit fontScale="90000"/>
          </a:bodyPr>
          <a:lstStyle/>
          <a:p>
            <a:r>
              <a:rPr lang="en-US" dirty="0" smtClean="0">
                <a:solidFill>
                  <a:srgbClr val="000066"/>
                </a:solidFill>
              </a:rPr>
              <a:t>Marketing Logistics and           Supply Chain Management</a:t>
            </a:r>
          </a:p>
        </p:txBody>
      </p:sp>
      <p:sp>
        <p:nvSpPr>
          <p:cNvPr id="80898" name="Rectangle 3"/>
          <p:cNvSpPr>
            <a:spLocks noGrp="1" noChangeArrowheads="1"/>
          </p:cNvSpPr>
          <p:nvPr>
            <p:ph type="body" sz="quarter" idx="13"/>
          </p:nvPr>
        </p:nvSpPr>
        <p:spPr>
          <a:xfrm>
            <a:off x="914400" y="1905000"/>
            <a:ext cx="7162800" cy="762000"/>
          </a:xfrm>
        </p:spPr>
        <p:txBody>
          <a:bodyPr>
            <a:normAutofit fontScale="92500" lnSpcReduction="20000"/>
          </a:bodyPr>
          <a:lstStyle/>
          <a:p>
            <a:r>
              <a:rPr lang="en-US" dirty="0" smtClean="0"/>
              <a:t>Nature and Importance of Marketing Logistics</a:t>
            </a:r>
          </a:p>
          <a:p>
            <a:endParaRPr lang="en-US" dirty="0" smtClean="0"/>
          </a:p>
        </p:txBody>
      </p:sp>
      <p:pic>
        <p:nvPicPr>
          <p:cNvPr id="80899" name="Picture 6" descr="fig12_05wo"/>
          <p:cNvPicPr>
            <a:picLocks noChangeAspect="1" noChangeArrowheads="1"/>
          </p:cNvPicPr>
          <p:nvPr/>
        </p:nvPicPr>
        <p:blipFill>
          <a:blip r:embed="rId3"/>
          <a:srcRect/>
          <a:stretch>
            <a:fillRect/>
          </a:stretch>
        </p:blipFill>
        <p:spPr bwMode="auto">
          <a:xfrm>
            <a:off x="228600" y="3295650"/>
            <a:ext cx="8382000" cy="2038350"/>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80899"/>
                                        </p:tgtEl>
                                        <p:attrNameLst>
                                          <p:attrName>style.visibility</p:attrName>
                                        </p:attrNameLst>
                                      </p:cBhvr>
                                      <p:to>
                                        <p:strVal val="visible"/>
                                      </p:to>
                                    </p:set>
                                    <p:animEffect transition="in" filter="checkerboard(across)">
                                      <p:cBhvr>
                                        <p:cTn id="7" dur="500"/>
                                        <p:tgtEl>
                                          <p:spTgt spid="808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5" name="Rectangle 2"/>
          <p:cNvSpPr>
            <a:spLocks noGrp="1" noChangeArrowheads="1"/>
          </p:cNvSpPr>
          <p:nvPr>
            <p:ph type="title"/>
          </p:nvPr>
        </p:nvSpPr>
        <p:spPr/>
        <p:txBody>
          <a:bodyPr>
            <a:noAutofit/>
          </a:bodyPr>
          <a:lstStyle/>
          <a:p>
            <a:r>
              <a:rPr lang="en-US" sz="4000" b="1" dirty="0" smtClean="0">
                <a:solidFill>
                  <a:srgbClr val="000066"/>
                </a:solidFill>
              </a:rPr>
              <a:t>Marketing Logistics and </a:t>
            </a:r>
            <a:br>
              <a:rPr lang="en-US" sz="4000" b="1" dirty="0" smtClean="0">
                <a:solidFill>
                  <a:srgbClr val="000066"/>
                </a:solidFill>
              </a:rPr>
            </a:br>
            <a:r>
              <a:rPr lang="en-US" sz="4000" b="1" dirty="0" smtClean="0">
                <a:solidFill>
                  <a:srgbClr val="000066"/>
                </a:solidFill>
              </a:rPr>
              <a:t>Supply Chain Management</a:t>
            </a:r>
          </a:p>
        </p:txBody>
      </p:sp>
      <p:sp>
        <p:nvSpPr>
          <p:cNvPr id="82946" name="Rectangle 3"/>
          <p:cNvSpPr>
            <a:spLocks noGrp="1" noChangeArrowheads="1"/>
          </p:cNvSpPr>
          <p:nvPr>
            <p:ph idx="1"/>
          </p:nvPr>
        </p:nvSpPr>
        <p:spPr>
          <a:xfrm>
            <a:off x="457200" y="2667000"/>
            <a:ext cx="8229600" cy="3459163"/>
          </a:xfrm>
        </p:spPr>
        <p:txBody>
          <a:bodyPr/>
          <a:lstStyle/>
          <a:p>
            <a:pPr marL="533400" indent="-533400">
              <a:buFontTx/>
              <a:buNone/>
            </a:pPr>
            <a:r>
              <a:rPr lang="en-US" sz="2800" b="1" dirty="0" smtClean="0"/>
              <a:t>Supply chain management</a:t>
            </a:r>
            <a:r>
              <a:rPr lang="en-US" sz="2800" dirty="0" smtClean="0"/>
              <a:t> is the process of managing upstream and downstream value-added flows of materials, final goods, and related information among suppliers, the company, resellers, and final consumers</a:t>
            </a:r>
          </a:p>
        </p:txBody>
      </p:sp>
      <p:sp>
        <p:nvSpPr>
          <p:cNvPr id="82947" name="Text Placeholder 3"/>
          <p:cNvSpPr>
            <a:spLocks noGrp="1"/>
          </p:cNvSpPr>
          <p:nvPr>
            <p:ph type="body" sz="quarter" idx="13"/>
          </p:nvPr>
        </p:nvSpPr>
        <p:spPr>
          <a:xfrm>
            <a:off x="838200" y="1600200"/>
            <a:ext cx="7162800" cy="762000"/>
          </a:xfrm>
        </p:spPr>
        <p:txBody>
          <a:bodyPr>
            <a:normAutofit fontScale="92500" lnSpcReduction="20000"/>
          </a:bodyPr>
          <a:lstStyle/>
          <a:p>
            <a:pPr>
              <a:spcBef>
                <a:spcPct val="0"/>
              </a:spcBef>
            </a:pPr>
            <a:r>
              <a:rPr lang="en-US" dirty="0" smtClean="0"/>
              <a:t>Nature and Importance of Marketing Logistics</a:t>
            </a:r>
          </a:p>
          <a:p>
            <a:pPr>
              <a:spcBef>
                <a:spcPct val="0"/>
              </a:spcBef>
            </a:pPr>
            <a:endParaRPr lang="en-US" dirty="0" smtClean="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82946">
                                            <p:txEl>
                                              <p:pRg st="0" end="0"/>
                                            </p:txEl>
                                          </p:spTgt>
                                        </p:tgtEl>
                                        <p:attrNameLst>
                                          <p:attrName>style.visibility</p:attrName>
                                        </p:attrNameLst>
                                      </p:cBhvr>
                                      <p:to>
                                        <p:strVal val="visible"/>
                                      </p:to>
                                    </p:set>
                                    <p:animEffect transition="in" filter="checkerboard(across)">
                                      <p:cBhvr>
                                        <p:cTn id="7" dur="500"/>
                                        <p:tgtEl>
                                          <p:spTgt spid="8294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2946" grpId="0" build="p"/>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3" name="Rectangle 2"/>
          <p:cNvSpPr>
            <a:spLocks noGrp="1" noChangeArrowheads="1"/>
          </p:cNvSpPr>
          <p:nvPr>
            <p:ph type="title"/>
          </p:nvPr>
        </p:nvSpPr>
        <p:spPr/>
        <p:txBody>
          <a:bodyPr>
            <a:noAutofit/>
          </a:bodyPr>
          <a:lstStyle/>
          <a:p>
            <a:r>
              <a:rPr lang="en-US" sz="4000" b="1" dirty="0" smtClean="0">
                <a:solidFill>
                  <a:srgbClr val="000066"/>
                </a:solidFill>
              </a:rPr>
              <a:t>Marketing Logistics and </a:t>
            </a:r>
            <a:br>
              <a:rPr lang="en-US" sz="4000" b="1" dirty="0" smtClean="0">
                <a:solidFill>
                  <a:srgbClr val="000066"/>
                </a:solidFill>
              </a:rPr>
            </a:br>
            <a:r>
              <a:rPr lang="en-US" sz="4000" b="1" dirty="0" smtClean="0">
                <a:solidFill>
                  <a:srgbClr val="000066"/>
                </a:solidFill>
              </a:rPr>
              <a:t>Supply Chain Management</a:t>
            </a:r>
          </a:p>
        </p:txBody>
      </p:sp>
      <p:sp>
        <p:nvSpPr>
          <p:cNvPr id="84994" name="Rectangle 3"/>
          <p:cNvSpPr>
            <a:spLocks noGrp="1" noChangeArrowheads="1"/>
          </p:cNvSpPr>
          <p:nvPr>
            <p:ph idx="1"/>
          </p:nvPr>
        </p:nvSpPr>
        <p:spPr/>
        <p:txBody>
          <a:bodyPr/>
          <a:lstStyle/>
          <a:p>
            <a:pPr algn="ctr">
              <a:buFontTx/>
              <a:buNone/>
            </a:pPr>
            <a:r>
              <a:rPr lang="en-US" sz="2800" b="1" smtClean="0">
                <a:solidFill>
                  <a:schemeClr val="tx2"/>
                </a:solidFill>
              </a:rPr>
              <a:t>Major Logistics Functions</a:t>
            </a:r>
          </a:p>
          <a:p>
            <a:pPr algn="ctr">
              <a:buFontTx/>
              <a:buNone/>
            </a:pPr>
            <a:endParaRPr lang="en-US" b="1" i="1" smtClean="0">
              <a:solidFill>
                <a:srgbClr val="1A643E"/>
              </a:solidFill>
            </a:endParaRPr>
          </a:p>
        </p:txBody>
      </p:sp>
      <p:graphicFrame>
        <p:nvGraphicFramePr>
          <p:cNvPr id="4" name="Diagram 3"/>
          <p:cNvGraphicFramePr/>
          <p:nvPr/>
        </p:nvGraphicFramePr>
        <p:xfrm>
          <a:off x="1524000" y="2370137"/>
          <a:ext cx="6096000" cy="406400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heckerboard(across)">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1" name="Rectangle 2"/>
          <p:cNvSpPr>
            <a:spLocks noGrp="1" noChangeArrowheads="1"/>
          </p:cNvSpPr>
          <p:nvPr>
            <p:ph type="title"/>
          </p:nvPr>
        </p:nvSpPr>
        <p:spPr/>
        <p:txBody>
          <a:bodyPr>
            <a:normAutofit fontScale="90000"/>
          </a:bodyPr>
          <a:lstStyle/>
          <a:p>
            <a:r>
              <a:rPr lang="en-US" b="1" dirty="0" smtClean="0">
                <a:solidFill>
                  <a:srgbClr val="000066"/>
                </a:solidFill>
              </a:rPr>
              <a:t>Marketing Logistics and </a:t>
            </a:r>
            <a:br>
              <a:rPr lang="en-US" b="1" dirty="0" smtClean="0">
                <a:solidFill>
                  <a:srgbClr val="000066"/>
                </a:solidFill>
              </a:rPr>
            </a:br>
            <a:r>
              <a:rPr lang="en-US" b="1" dirty="0" smtClean="0">
                <a:solidFill>
                  <a:srgbClr val="000066"/>
                </a:solidFill>
              </a:rPr>
              <a:t>Supply Chain Management</a:t>
            </a:r>
          </a:p>
        </p:txBody>
      </p:sp>
      <p:sp>
        <p:nvSpPr>
          <p:cNvPr id="87042" name="Content Placeholder 6"/>
          <p:cNvSpPr>
            <a:spLocks noGrp="1"/>
          </p:cNvSpPr>
          <p:nvPr>
            <p:ph idx="1"/>
          </p:nvPr>
        </p:nvSpPr>
        <p:spPr>
          <a:xfrm>
            <a:off x="457200" y="2408237"/>
            <a:ext cx="8229600" cy="3840163"/>
          </a:xfrm>
        </p:spPr>
        <p:txBody>
          <a:bodyPr/>
          <a:lstStyle/>
          <a:p>
            <a:pPr>
              <a:buClr>
                <a:srgbClr val="000066"/>
              </a:buClr>
              <a:buFont typeface="Wingdings" pitchFamily="2" charset="2"/>
              <a:buChar char="§"/>
            </a:pPr>
            <a:r>
              <a:rPr lang="en-US" dirty="0" smtClean="0"/>
              <a:t>How many</a:t>
            </a:r>
          </a:p>
          <a:p>
            <a:pPr>
              <a:buClr>
                <a:srgbClr val="000066"/>
              </a:buClr>
              <a:buFont typeface="Wingdings" pitchFamily="2" charset="2"/>
              <a:buChar char="§"/>
            </a:pPr>
            <a:r>
              <a:rPr lang="en-US" dirty="0" smtClean="0"/>
              <a:t>What types</a:t>
            </a:r>
          </a:p>
          <a:p>
            <a:pPr>
              <a:buClr>
                <a:srgbClr val="000066"/>
              </a:buClr>
              <a:buFont typeface="Wingdings" pitchFamily="2" charset="2"/>
              <a:buChar char="§"/>
            </a:pPr>
            <a:r>
              <a:rPr lang="en-US" dirty="0" smtClean="0"/>
              <a:t>Where to locate</a:t>
            </a:r>
          </a:p>
          <a:p>
            <a:pPr>
              <a:buClr>
                <a:srgbClr val="000066"/>
              </a:buClr>
              <a:buFont typeface="Wingdings" pitchFamily="2" charset="2"/>
              <a:buChar char="§"/>
            </a:pPr>
            <a:r>
              <a:rPr lang="en-US" dirty="0" smtClean="0"/>
              <a:t>Warehouses</a:t>
            </a:r>
          </a:p>
          <a:p>
            <a:pPr>
              <a:buClr>
                <a:srgbClr val="000066"/>
              </a:buClr>
              <a:buFont typeface="Wingdings" pitchFamily="2" charset="2"/>
              <a:buChar char="§"/>
            </a:pPr>
            <a:r>
              <a:rPr lang="en-US" dirty="0" smtClean="0"/>
              <a:t>Distribution centers</a:t>
            </a:r>
          </a:p>
          <a:p>
            <a:pPr>
              <a:buClr>
                <a:srgbClr val="000066"/>
              </a:buClr>
              <a:buFont typeface="Wingdings" pitchFamily="2" charset="2"/>
              <a:buChar char="§"/>
            </a:pPr>
            <a:endParaRPr lang="en-US" dirty="0" smtClean="0"/>
          </a:p>
        </p:txBody>
      </p:sp>
      <p:sp>
        <p:nvSpPr>
          <p:cNvPr id="87043" name="Rectangle 3"/>
          <p:cNvSpPr>
            <a:spLocks noGrp="1" noChangeArrowheads="1"/>
          </p:cNvSpPr>
          <p:nvPr>
            <p:ph type="body" sz="quarter" idx="13"/>
          </p:nvPr>
        </p:nvSpPr>
        <p:spPr>
          <a:xfrm>
            <a:off x="914400" y="1524000"/>
            <a:ext cx="7162800" cy="914400"/>
          </a:xfrm>
        </p:spPr>
        <p:txBody>
          <a:bodyPr>
            <a:normAutofit/>
          </a:bodyPr>
          <a:lstStyle/>
          <a:p>
            <a:pPr>
              <a:spcBef>
                <a:spcPct val="0"/>
              </a:spcBef>
            </a:pPr>
            <a:r>
              <a:rPr lang="en-US" dirty="0" smtClean="0"/>
              <a:t>Warehousing Decisions</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87042">
                                            <p:txEl>
                                              <p:pRg st="0" end="0"/>
                                            </p:txEl>
                                          </p:spTgt>
                                        </p:tgtEl>
                                        <p:attrNameLst>
                                          <p:attrName>style.visibility</p:attrName>
                                        </p:attrNameLst>
                                      </p:cBhvr>
                                      <p:to>
                                        <p:strVal val="visible"/>
                                      </p:to>
                                    </p:set>
                                    <p:animEffect transition="in" filter="checkerboard(across)">
                                      <p:cBhvr>
                                        <p:cTn id="7" dur="500"/>
                                        <p:tgtEl>
                                          <p:spTgt spid="8704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87042">
                                            <p:txEl>
                                              <p:pRg st="1" end="1"/>
                                            </p:txEl>
                                          </p:spTgt>
                                        </p:tgtEl>
                                        <p:attrNameLst>
                                          <p:attrName>style.visibility</p:attrName>
                                        </p:attrNameLst>
                                      </p:cBhvr>
                                      <p:to>
                                        <p:strVal val="visible"/>
                                      </p:to>
                                    </p:set>
                                    <p:animEffect transition="in" filter="checkerboard(across)">
                                      <p:cBhvr>
                                        <p:cTn id="12" dur="500"/>
                                        <p:tgtEl>
                                          <p:spTgt spid="8704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87042">
                                            <p:txEl>
                                              <p:pRg st="2" end="2"/>
                                            </p:txEl>
                                          </p:spTgt>
                                        </p:tgtEl>
                                        <p:attrNameLst>
                                          <p:attrName>style.visibility</p:attrName>
                                        </p:attrNameLst>
                                      </p:cBhvr>
                                      <p:to>
                                        <p:strVal val="visible"/>
                                      </p:to>
                                    </p:set>
                                    <p:animEffect transition="in" filter="checkerboard(across)">
                                      <p:cBhvr>
                                        <p:cTn id="17" dur="500"/>
                                        <p:tgtEl>
                                          <p:spTgt spid="87042">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87042">
                                            <p:txEl>
                                              <p:pRg st="3" end="3"/>
                                            </p:txEl>
                                          </p:spTgt>
                                        </p:tgtEl>
                                        <p:attrNameLst>
                                          <p:attrName>style.visibility</p:attrName>
                                        </p:attrNameLst>
                                      </p:cBhvr>
                                      <p:to>
                                        <p:strVal val="visible"/>
                                      </p:to>
                                    </p:set>
                                    <p:animEffect transition="in" filter="checkerboard(across)">
                                      <p:cBhvr>
                                        <p:cTn id="22" dur="500"/>
                                        <p:tgtEl>
                                          <p:spTgt spid="87042">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5" presetClass="entr" presetSubtype="10" fill="hold" grpId="0" nodeType="clickEffect">
                                  <p:stCondLst>
                                    <p:cond delay="0"/>
                                  </p:stCondLst>
                                  <p:childTnLst>
                                    <p:set>
                                      <p:cBhvr>
                                        <p:cTn id="26" dur="1" fill="hold">
                                          <p:stCondLst>
                                            <p:cond delay="0"/>
                                          </p:stCondLst>
                                        </p:cTn>
                                        <p:tgtEl>
                                          <p:spTgt spid="87042">
                                            <p:txEl>
                                              <p:pRg st="4" end="4"/>
                                            </p:txEl>
                                          </p:spTgt>
                                        </p:tgtEl>
                                        <p:attrNameLst>
                                          <p:attrName>style.visibility</p:attrName>
                                        </p:attrNameLst>
                                      </p:cBhvr>
                                      <p:to>
                                        <p:strVal val="visible"/>
                                      </p:to>
                                    </p:set>
                                    <p:animEffect transition="in" filter="checkerboard(across)">
                                      <p:cBhvr>
                                        <p:cTn id="27" dur="500"/>
                                        <p:tgtEl>
                                          <p:spTgt spid="8704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7042" grpId="0" build="p"/>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89" name="Rectangle 2"/>
          <p:cNvSpPr>
            <a:spLocks noGrp="1" noChangeArrowheads="1"/>
          </p:cNvSpPr>
          <p:nvPr>
            <p:ph type="title"/>
          </p:nvPr>
        </p:nvSpPr>
        <p:spPr/>
        <p:txBody>
          <a:bodyPr>
            <a:noAutofit/>
          </a:bodyPr>
          <a:lstStyle/>
          <a:p>
            <a:r>
              <a:rPr lang="en-US" sz="4000" b="1" dirty="0" smtClean="0">
                <a:solidFill>
                  <a:srgbClr val="000066"/>
                </a:solidFill>
              </a:rPr>
              <a:t>Marketing Logistics and </a:t>
            </a:r>
            <a:br>
              <a:rPr lang="en-US" sz="4000" b="1" dirty="0" smtClean="0">
                <a:solidFill>
                  <a:srgbClr val="000066"/>
                </a:solidFill>
              </a:rPr>
            </a:br>
            <a:r>
              <a:rPr lang="en-US" sz="4000" b="1" dirty="0" smtClean="0">
                <a:solidFill>
                  <a:srgbClr val="000066"/>
                </a:solidFill>
              </a:rPr>
              <a:t>Supply Chain Management</a:t>
            </a:r>
          </a:p>
        </p:txBody>
      </p:sp>
      <p:sp>
        <p:nvSpPr>
          <p:cNvPr id="89090" name="Content Placeholder 6"/>
          <p:cNvSpPr>
            <a:spLocks noGrp="1"/>
          </p:cNvSpPr>
          <p:nvPr>
            <p:ph idx="1"/>
          </p:nvPr>
        </p:nvSpPr>
        <p:spPr>
          <a:xfrm>
            <a:off x="457200" y="2362200"/>
            <a:ext cx="8229600" cy="3763963"/>
          </a:xfrm>
        </p:spPr>
        <p:txBody>
          <a:bodyPr/>
          <a:lstStyle/>
          <a:p>
            <a:pPr>
              <a:buClr>
                <a:srgbClr val="000066"/>
              </a:buClr>
              <a:buFont typeface="Wingdings" pitchFamily="2" charset="2"/>
              <a:buChar char="§"/>
            </a:pPr>
            <a:r>
              <a:rPr lang="en-US" dirty="0" smtClean="0"/>
              <a:t>Just-in-time systems</a:t>
            </a:r>
          </a:p>
          <a:p>
            <a:pPr>
              <a:buClr>
                <a:srgbClr val="000066"/>
              </a:buClr>
              <a:buFont typeface="Wingdings" pitchFamily="2" charset="2"/>
              <a:buChar char="§"/>
            </a:pPr>
            <a:r>
              <a:rPr lang="en-US" dirty="0" smtClean="0"/>
              <a:t>RFID</a:t>
            </a:r>
          </a:p>
          <a:p>
            <a:pPr lvl="1">
              <a:buClr>
                <a:srgbClr val="000066"/>
              </a:buClr>
              <a:buFont typeface="Wingdings" pitchFamily="2" charset="2"/>
              <a:buChar char="§"/>
            </a:pPr>
            <a:r>
              <a:rPr lang="en-US" dirty="0" smtClean="0"/>
              <a:t>Knowing exact product location</a:t>
            </a:r>
          </a:p>
          <a:p>
            <a:pPr>
              <a:buClr>
                <a:srgbClr val="000066"/>
              </a:buClr>
              <a:buFont typeface="Wingdings" pitchFamily="2" charset="2"/>
              <a:buChar char="§"/>
            </a:pPr>
            <a:r>
              <a:rPr lang="en-US" dirty="0" smtClean="0"/>
              <a:t>Smart shelves</a:t>
            </a:r>
          </a:p>
          <a:p>
            <a:pPr lvl="1">
              <a:buClr>
                <a:srgbClr val="000066"/>
              </a:buClr>
              <a:buFont typeface="Wingdings" pitchFamily="2" charset="2"/>
              <a:buChar char="§"/>
            </a:pPr>
            <a:r>
              <a:rPr lang="en-US" dirty="0" smtClean="0"/>
              <a:t>Placing orders automatically</a:t>
            </a:r>
          </a:p>
          <a:p>
            <a:pPr>
              <a:buClr>
                <a:srgbClr val="000066"/>
              </a:buClr>
              <a:buFont typeface="Wingdings" pitchFamily="2" charset="2"/>
              <a:buChar char="§"/>
            </a:pPr>
            <a:endParaRPr lang="en-US" dirty="0" smtClean="0"/>
          </a:p>
        </p:txBody>
      </p:sp>
      <p:sp>
        <p:nvSpPr>
          <p:cNvPr id="89091" name="Rectangle 3"/>
          <p:cNvSpPr>
            <a:spLocks noGrp="1" noChangeArrowheads="1"/>
          </p:cNvSpPr>
          <p:nvPr>
            <p:ph type="body" sz="quarter" idx="13"/>
          </p:nvPr>
        </p:nvSpPr>
        <p:spPr>
          <a:xfrm>
            <a:off x="914400" y="1600200"/>
            <a:ext cx="7162800" cy="838200"/>
          </a:xfrm>
        </p:spPr>
        <p:txBody>
          <a:bodyPr>
            <a:normAutofit/>
          </a:bodyPr>
          <a:lstStyle/>
          <a:p>
            <a:pPr>
              <a:spcBef>
                <a:spcPct val="0"/>
              </a:spcBef>
            </a:pPr>
            <a:r>
              <a:rPr lang="en-US" dirty="0" smtClean="0"/>
              <a:t>Inventory Management</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89090">
                                            <p:txEl>
                                              <p:pRg st="0" end="0"/>
                                            </p:txEl>
                                          </p:spTgt>
                                        </p:tgtEl>
                                        <p:attrNameLst>
                                          <p:attrName>style.visibility</p:attrName>
                                        </p:attrNameLst>
                                      </p:cBhvr>
                                      <p:to>
                                        <p:strVal val="visible"/>
                                      </p:to>
                                    </p:set>
                                    <p:animEffect transition="in" filter="checkerboard(across)">
                                      <p:cBhvr>
                                        <p:cTn id="7" dur="500"/>
                                        <p:tgtEl>
                                          <p:spTgt spid="8909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89090">
                                            <p:txEl>
                                              <p:pRg st="1" end="1"/>
                                            </p:txEl>
                                          </p:spTgt>
                                        </p:tgtEl>
                                        <p:attrNameLst>
                                          <p:attrName>style.visibility</p:attrName>
                                        </p:attrNameLst>
                                      </p:cBhvr>
                                      <p:to>
                                        <p:strVal val="visible"/>
                                      </p:to>
                                    </p:set>
                                    <p:animEffect transition="in" filter="checkerboard(across)">
                                      <p:cBhvr>
                                        <p:cTn id="12" dur="500"/>
                                        <p:tgtEl>
                                          <p:spTgt spid="89090">
                                            <p:txEl>
                                              <p:pRg st="1" end="1"/>
                                            </p:txEl>
                                          </p:spTgt>
                                        </p:tgtEl>
                                      </p:cBhvr>
                                    </p:animEffect>
                                  </p:childTnLst>
                                </p:cTn>
                              </p:par>
                              <p:par>
                                <p:cTn id="13" presetID="5" presetClass="entr" presetSubtype="10" fill="hold" grpId="0" nodeType="withEffect">
                                  <p:stCondLst>
                                    <p:cond delay="0"/>
                                  </p:stCondLst>
                                  <p:childTnLst>
                                    <p:set>
                                      <p:cBhvr>
                                        <p:cTn id="14" dur="1" fill="hold">
                                          <p:stCondLst>
                                            <p:cond delay="0"/>
                                          </p:stCondLst>
                                        </p:cTn>
                                        <p:tgtEl>
                                          <p:spTgt spid="89090">
                                            <p:txEl>
                                              <p:pRg st="2" end="2"/>
                                            </p:txEl>
                                          </p:spTgt>
                                        </p:tgtEl>
                                        <p:attrNameLst>
                                          <p:attrName>style.visibility</p:attrName>
                                        </p:attrNameLst>
                                      </p:cBhvr>
                                      <p:to>
                                        <p:strVal val="visible"/>
                                      </p:to>
                                    </p:set>
                                    <p:animEffect transition="in" filter="checkerboard(across)">
                                      <p:cBhvr>
                                        <p:cTn id="15" dur="500"/>
                                        <p:tgtEl>
                                          <p:spTgt spid="89090">
                                            <p:txEl>
                                              <p:pRg st="2" end="2"/>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5" presetClass="entr" presetSubtype="10" fill="hold" grpId="0" nodeType="clickEffect">
                                  <p:stCondLst>
                                    <p:cond delay="0"/>
                                  </p:stCondLst>
                                  <p:childTnLst>
                                    <p:set>
                                      <p:cBhvr>
                                        <p:cTn id="19" dur="1" fill="hold">
                                          <p:stCondLst>
                                            <p:cond delay="0"/>
                                          </p:stCondLst>
                                        </p:cTn>
                                        <p:tgtEl>
                                          <p:spTgt spid="89090">
                                            <p:txEl>
                                              <p:pRg st="3" end="3"/>
                                            </p:txEl>
                                          </p:spTgt>
                                        </p:tgtEl>
                                        <p:attrNameLst>
                                          <p:attrName>style.visibility</p:attrName>
                                        </p:attrNameLst>
                                      </p:cBhvr>
                                      <p:to>
                                        <p:strVal val="visible"/>
                                      </p:to>
                                    </p:set>
                                    <p:animEffect transition="in" filter="checkerboard(across)">
                                      <p:cBhvr>
                                        <p:cTn id="20" dur="500"/>
                                        <p:tgtEl>
                                          <p:spTgt spid="89090">
                                            <p:txEl>
                                              <p:pRg st="3" end="3"/>
                                            </p:txEl>
                                          </p:spTgt>
                                        </p:tgtEl>
                                      </p:cBhvr>
                                    </p:animEffect>
                                  </p:childTnLst>
                                </p:cTn>
                              </p:par>
                              <p:par>
                                <p:cTn id="21" presetID="5" presetClass="entr" presetSubtype="10" fill="hold" grpId="0" nodeType="withEffect">
                                  <p:stCondLst>
                                    <p:cond delay="0"/>
                                  </p:stCondLst>
                                  <p:childTnLst>
                                    <p:set>
                                      <p:cBhvr>
                                        <p:cTn id="22" dur="1" fill="hold">
                                          <p:stCondLst>
                                            <p:cond delay="0"/>
                                          </p:stCondLst>
                                        </p:cTn>
                                        <p:tgtEl>
                                          <p:spTgt spid="89090">
                                            <p:txEl>
                                              <p:pRg st="4" end="4"/>
                                            </p:txEl>
                                          </p:spTgt>
                                        </p:tgtEl>
                                        <p:attrNameLst>
                                          <p:attrName>style.visibility</p:attrName>
                                        </p:attrNameLst>
                                      </p:cBhvr>
                                      <p:to>
                                        <p:strVal val="visible"/>
                                      </p:to>
                                    </p:set>
                                    <p:animEffect transition="in" filter="checkerboard(across)">
                                      <p:cBhvr>
                                        <p:cTn id="23" dur="500"/>
                                        <p:tgtEl>
                                          <p:spTgt spid="89090">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9090" grpId="0" build="p"/>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7" name="Rectangle 2"/>
          <p:cNvSpPr>
            <a:spLocks noGrp="1" noChangeArrowheads="1"/>
          </p:cNvSpPr>
          <p:nvPr>
            <p:ph type="title"/>
          </p:nvPr>
        </p:nvSpPr>
        <p:spPr/>
        <p:txBody>
          <a:bodyPr>
            <a:noAutofit/>
          </a:bodyPr>
          <a:lstStyle/>
          <a:p>
            <a:r>
              <a:rPr lang="en-US" sz="4000" b="1" dirty="0" smtClean="0">
                <a:solidFill>
                  <a:srgbClr val="000066"/>
                </a:solidFill>
              </a:rPr>
              <a:t/>
            </a:r>
            <a:br>
              <a:rPr lang="en-US" sz="4000" b="1" dirty="0" smtClean="0">
                <a:solidFill>
                  <a:srgbClr val="000066"/>
                </a:solidFill>
              </a:rPr>
            </a:br>
            <a:r>
              <a:rPr lang="en-US" sz="4000" b="1" dirty="0" smtClean="0">
                <a:solidFill>
                  <a:srgbClr val="000066"/>
                </a:solidFill>
              </a:rPr>
              <a:t>Marketing Logistics and </a:t>
            </a:r>
            <a:br>
              <a:rPr lang="en-US" sz="4000" b="1" dirty="0" smtClean="0">
                <a:solidFill>
                  <a:srgbClr val="000066"/>
                </a:solidFill>
              </a:rPr>
            </a:br>
            <a:r>
              <a:rPr lang="en-US" sz="4000" b="1" dirty="0" smtClean="0">
                <a:solidFill>
                  <a:srgbClr val="000066"/>
                </a:solidFill>
              </a:rPr>
              <a:t>Supply Chain Management</a:t>
            </a:r>
          </a:p>
        </p:txBody>
      </p:sp>
      <p:sp>
        <p:nvSpPr>
          <p:cNvPr id="91138" name="Rectangle 3"/>
          <p:cNvSpPr>
            <a:spLocks noGrp="1" noChangeArrowheads="1"/>
          </p:cNvSpPr>
          <p:nvPr>
            <p:ph type="body" sz="quarter" idx="13"/>
          </p:nvPr>
        </p:nvSpPr>
        <p:spPr>
          <a:xfrm>
            <a:off x="914400" y="1828800"/>
            <a:ext cx="7162800" cy="685800"/>
          </a:xfrm>
        </p:spPr>
        <p:txBody>
          <a:bodyPr>
            <a:normAutofit/>
          </a:bodyPr>
          <a:lstStyle/>
          <a:p>
            <a:pPr>
              <a:spcBef>
                <a:spcPct val="0"/>
              </a:spcBef>
            </a:pPr>
            <a:r>
              <a:rPr lang="en-US" dirty="0" smtClean="0"/>
              <a:t>Major Logistics Functions</a:t>
            </a:r>
          </a:p>
          <a:p>
            <a:pPr>
              <a:spcBef>
                <a:spcPct val="0"/>
              </a:spcBef>
            </a:pPr>
            <a:endParaRPr lang="en-US" sz="2000" dirty="0" smtClean="0"/>
          </a:p>
        </p:txBody>
      </p:sp>
      <p:sp>
        <p:nvSpPr>
          <p:cNvPr id="91139" name="Content Placeholder 5"/>
          <p:cNvSpPr>
            <a:spLocks noGrp="1"/>
          </p:cNvSpPr>
          <p:nvPr>
            <p:ph idx="1"/>
          </p:nvPr>
        </p:nvSpPr>
        <p:spPr>
          <a:xfrm>
            <a:off x="1295400" y="2362200"/>
            <a:ext cx="6629400" cy="1828800"/>
          </a:xfrm>
        </p:spPr>
        <p:txBody>
          <a:bodyPr>
            <a:normAutofit/>
          </a:bodyPr>
          <a:lstStyle/>
          <a:p>
            <a:pPr marL="533400" indent="-533400">
              <a:buFontTx/>
              <a:buNone/>
            </a:pPr>
            <a:r>
              <a:rPr lang="en-US" sz="2800" b="1" dirty="0" smtClean="0"/>
              <a:t>Transportation </a:t>
            </a:r>
            <a:r>
              <a:rPr lang="en-US" sz="2800" dirty="0" smtClean="0"/>
              <a:t>affects the pricing of products, delivery performance, and condition of the goods when they arrive</a:t>
            </a:r>
          </a:p>
          <a:p>
            <a:pPr marL="533400" indent="-533400"/>
            <a:endParaRPr lang="en-US" sz="2800" dirty="0" smtClean="0"/>
          </a:p>
        </p:txBody>
      </p:sp>
      <p:graphicFrame>
        <p:nvGraphicFramePr>
          <p:cNvPr id="8" name="Diagram 7"/>
          <p:cNvGraphicFramePr/>
          <p:nvPr/>
        </p:nvGraphicFramePr>
        <p:xfrm>
          <a:off x="2133600" y="4216400"/>
          <a:ext cx="5105400" cy="22606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91139">
                                            <p:txEl>
                                              <p:pRg st="0" end="0"/>
                                            </p:txEl>
                                          </p:spTgt>
                                        </p:tgtEl>
                                        <p:attrNameLst>
                                          <p:attrName>style.visibility</p:attrName>
                                        </p:attrNameLst>
                                      </p:cBhvr>
                                      <p:to>
                                        <p:strVal val="visible"/>
                                      </p:to>
                                    </p:set>
                                    <p:animEffect transition="in" filter="checkerboard(across)">
                                      <p:cBhvr>
                                        <p:cTn id="7" dur="500"/>
                                        <p:tgtEl>
                                          <p:spTgt spid="9113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checkerboard(across)">
                                      <p:cBhvr>
                                        <p:cTn id="1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1139" grpId="0" build="p"/>
      <p:bldGraphic spid="8" grpId="0">
        <p:bldAsOne/>
      </p:bldGraphic>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5" name="Rectangle 2"/>
          <p:cNvSpPr>
            <a:spLocks noGrp="1" noChangeArrowheads="1"/>
          </p:cNvSpPr>
          <p:nvPr>
            <p:ph type="title"/>
          </p:nvPr>
        </p:nvSpPr>
        <p:spPr/>
        <p:txBody>
          <a:bodyPr>
            <a:noAutofit/>
          </a:bodyPr>
          <a:lstStyle/>
          <a:p>
            <a:r>
              <a:rPr lang="en-US" sz="4000" b="1" dirty="0" smtClean="0">
                <a:solidFill>
                  <a:srgbClr val="000066"/>
                </a:solidFill>
              </a:rPr>
              <a:t>Marketing Logistics and           </a:t>
            </a:r>
            <a:br>
              <a:rPr lang="en-US" sz="4000" b="1" dirty="0" smtClean="0">
                <a:solidFill>
                  <a:srgbClr val="000066"/>
                </a:solidFill>
              </a:rPr>
            </a:br>
            <a:r>
              <a:rPr lang="en-US" sz="4000" b="1" dirty="0" smtClean="0">
                <a:solidFill>
                  <a:srgbClr val="000066"/>
                </a:solidFill>
              </a:rPr>
              <a:t>Supply Chain Management</a:t>
            </a:r>
          </a:p>
        </p:txBody>
      </p:sp>
      <p:sp>
        <p:nvSpPr>
          <p:cNvPr id="93186" name="Rectangle 3"/>
          <p:cNvSpPr>
            <a:spLocks noGrp="1" noChangeArrowheads="1"/>
          </p:cNvSpPr>
          <p:nvPr>
            <p:ph idx="1"/>
          </p:nvPr>
        </p:nvSpPr>
        <p:spPr>
          <a:xfrm>
            <a:off x="457200" y="2362200"/>
            <a:ext cx="8229600" cy="3763963"/>
          </a:xfrm>
        </p:spPr>
        <p:txBody>
          <a:bodyPr/>
          <a:lstStyle/>
          <a:p>
            <a:pPr marL="533400" indent="-533400">
              <a:buFontTx/>
              <a:buNone/>
            </a:pPr>
            <a:r>
              <a:rPr lang="en-US" sz="2800" b="1" dirty="0" smtClean="0"/>
              <a:t>Logistics information management</a:t>
            </a:r>
            <a:r>
              <a:rPr lang="en-US" sz="2800" dirty="0" smtClean="0"/>
              <a:t> is the management of the flow of information, including customer orders, billing, inventory levels, and customer data</a:t>
            </a:r>
            <a:r>
              <a:rPr lang="en-US" sz="2800" b="1" dirty="0" smtClean="0"/>
              <a:t> </a:t>
            </a:r>
          </a:p>
          <a:p>
            <a:pPr marL="533400" indent="-533400">
              <a:buClr>
                <a:srgbClr val="000066"/>
              </a:buClr>
              <a:buFont typeface="Wingdings" pitchFamily="2" charset="2"/>
              <a:buChar char="§"/>
            </a:pPr>
            <a:r>
              <a:rPr lang="en-US" sz="2800" dirty="0" smtClean="0"/>
              <a:t>EDI (electronic data interchange)</a:t>
            </a:r>
          </a:p>
          <a:p>
            <a:pPr marL="533400" indent="-533400">
              <a:buClr>
                <a:srgbClr val="000066"/>
              </a:buClr>
              <a:buFont typeface="Wingdings" pitchFamily="2" charset="2"/>
              <a:buChar char="§"/>
            </a:pPr>
            <a:r>
              <a:rPr lang="en-US" sz="2800" dirty="0" smtClean="0"/>
              <a:t>VMI (vendor-managed inventory)</a:t>
            </a:r>
          </a:p>
        </p:txBody>
      </p:sp>
      <p:sp>
        <p:nvSpPr>
          <p:cNvPr id="93187" name="Text Placeholder 3"/>
          <p:cNvSpPr>
            <a:spLocks noGrp="1"/>
          </p:cNvSpPr>
          <p:nvPr>
            <p:ph type="body" sz="quarter" idx="13"/>
          </p:nvPr>
        </p:nvSpPr>
        <p:spPr>
          <a:xfrm>
            <a:off x="914400" y="1524000"/>
            <a:ext cx="7162800" cy="762000"/>
          </a:xfrm>
        </p:spPr>
        <p:txBody>
          <a:bodyPr>
            <a:normAutofit/>
          </a:bodyPr>
          <a:lstStyle/>
          <a:p>
            <a:pPr>
              <a:spcBef>
                <a:spcPct val="0"/>
              </a:spcBef>
            </a:pPr>
            <a:r>
              <a:rPr lang="en-US" dirty="0" smtClean="0"/>
              <a:t>Logistics Information Management</a:t>
            </a:r>
          </a:p>
          <a:p>
            <a:pPr>
              <a:spcBef>
                <a:spcPct val="0"/>
              </a:spcBef>
            </a:pPr>
            <a:endParaRPr lang="en-US" dirty="0" smtClean="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93186">
                                            <p:txEl>
                                              <p:pRg st="0" end="0"/>
                                            </p:txEl>
                                          </p:spTgt>
                                        </p:tgtEl>
                                        <p:attrNameLst>
                                          <p:attrName>style.visibility</p:attrName>
                                        </p:attrNameLst>
                                      </p:cBhvr>
                                      <p:to>
                                        <p:strVal val="visible"/>
                                      </p:to>
                                    </p:set>
                                    <p:animEffect transition="in" filter="checkerboard(across)">
                                      <p:cBhvr>
                                        <p:cTn id="7" dur="500"/>
                                        <p:tgtEl>
                                          <p:spTgt spid="9318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93186">
                                            <p:txEl>
                                              <p:pRg st="1" end="1"/>
                                            </p:txEl>
                                          </p:spTgt>
                                        </p:tgtEl>
                                        <p:attrNameLst>
                                          <p:attrName>style.visibility</p:attrName>
                                        </p:attrNameLst>
                                      </p:cBhvr>
                                      <p:to>
                                        <p:strVal val="visible"/>
                                      </p:to>
                                    </p:set>
                                    <p:animEffect transition="in" filter="checkerboard(across)">
                                      <p:cBhvr>
                                        <p:cTn id="12" dur="500"/>
                                        <p:tgtEl>
                                          <p:spTgt spid="9318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93186">
                                            <p:txEl>
                                              <p:pRg st="2" end="2"/>
                                            </p:txEl>
                                          </p:spTgt>
                                        </p:tgtEl>
                                        <p:attrNameLst>
                                          <p:attrName>style.visibility</p:attrName>
                                        </p:attrNameLst>
                                      </p:cBhvr>
                                      <p:to>
                                        <p:strVal val="visible"/>
                                      </p:to>
                                    </p:set>
                                    <p:animEffect transition="in" filter="checkerboard(across)">
                                      <p:cBhvr>
                                        <p:cTn id="17" dur="500"/>
                                        <p:tgtEl>
                                          <p:spTgt spid="93186">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3186" grpId="0" build="p"/>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3" name="Rectangle 2"/>
          <p:cNvSpPr>
            <a:spLocks noGrp="1" noChangeArrowheads="1"/>
          </p:cNvSpPr>
          <p:nvPr>
            <p:ph type="title"/>
          </p:nvPr>
        </p:nvSpPr>
        <p:spPr/>
        <p:txBody>
          <a:bodyPr>
            <a:noAutofit/>
          </a:bodyPr>
          <a:lstStyle/>
          <a:p>
            <a:r>
              <a:rPr lang="en-US" sz="4000" b="1" dirty="0" smtClean="0">
                <a:solidFill>
                  <a:srgbClr val="000066"/>
                </a:solidFill>
              </a:rPr>
              <a:t>Marketing Logistics and           </a:t>
            </a:r>
            <a:br>
              <a:rPr lang="en-US" sz="4000" b="1" dirty="0" smtClean="0">
                <a:solidFill>
                  <a:srgbClr val="000066"/>
                </a:solidFill>
              </a:rPr>
            </a:br>
            <a:r>
              <a:rPr lang="en-US" sz="4000" b="1" dirty="0" smtClean="0">
                <a:solidFill>
                  <a:srgbClr val="000066"/>
                </a:solidFill>
              </a:rPr>
              <a:t>Supply Chain Management</a:t>
            </a:r>
          </a:p>
        </p:txBody>
      </p:sp>
      <p:sp>
        <p:nvSpPr>
          <p:cNvPr id="95234" name="Rectangle 3"/>
          <p:cNvSpPr>
            <a:spLocks noGrp="1" noChangeArrowheads="1"/>
          </p:cNvSpPr>
          <p:nvPr>
            <p:ph idx="1"/>
          </p:nvPr>
        </p:nvSpPr>
        <p:spPr>
          <a:xfrm>
            <a:off x="76200" y="2286000"/>
            <a:ext cx="4495800" cy="4114800"/>
          </a:xfrm>
        </p:spPr>
        <p:txBody>
          <a:bodyPr>
            <a:normAutofit/>
          </a:bodyPr>
          <a:lstStyle/>
          <a:p>
            <a:pPr marL="285750" indent="-285750">
              <a:buFontTx/>
              <a:buNone/>
            </a:pPr>
            <a:r>
              <a:rPr lang="en-US" sz="2800" b="1" dirty="0" smtClean="0"/>
              <a:t>Integrated logistics management </a:t>
            </a:r>
            <a:r>
              <a:rPr lang="en-US" sz="2800" dirty="0" smtClean="0"/>
              <a:t>is the recognition that providing customer service and trimming distribution costs requires teamwork internally and externally</a:t>
            </a:r>
          </a:p>
        </p:txBody>
      </p:sp>
      <p:sp>
        <p:nvSpPr>
          <p:cNvPr id="95235" name="Text Placeholder 3"/>
          <p:cNvSpPr>
            <a:spLocks noGrp="1"/>
          </p:cNvSpPr>
          <p:nvPr>
            <p:ph type="body" sz="quarter" idx="13"/>
          </p:nvPr>
        </p:nvSpPr>
        <p:spPr>
          <a:xfrm>
            <a:off x="914400" y="1524000"/>
            <a:ext cx="7162800" cy="838200"/>
          </a:xfrm>
        </p:spPr>
        <p:txBody>
          <a:bodyPr>
            <a:normAutofit/>
          </a:bodyPr>
          <a:lstStyle/>
          <a:p>
            <a:pPr>
              <a:spcBef>
                <a:spcPct val="0"/>
              </a:spcBef>
            </a:pPr>
            <a:r>
              <a:rPr lang="en-US" dirty="0" smtClean="0"/>
              <a:t>Integrated Logistics Management</a:t>
            </a:r>
          </a:p>
          <a:p>
            <a:pPr>
              <a:spcBef>
                <a:spcPct val="0"/>
              </a:spcBef>
            </a:pPr>
            <a:endParaRPr lang="en-US" dirty="0" smtClean="0"/>
          </a:p>
        </p:txBody>
      </p:sp>
      <p:pic>
        <p:nvPicPr>
          <p:cNvPr id="95236" name="Picture 4" descr="ph12_16.jpg"/>
          <p:cNvPicPr>
            <a:picLocks noChangeAspect="1"/>
          </p:cNvPicPr>
          <p:nvPr/>
        </p:nvPicPr>
        <p:blipFill>
          <a:blip r:embed="rId3"/>
          <a:srcRect/>
          <a:stretch>
            <a:fillRect/>
          </a:stretch>
        </p:blipFill>
        <p:spPr bwMode="auto">
          <a:xfrm>
            <a:off x="4614863" y="2438400"/>
            <a:ext cx="3995737" cy="3276600"/>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95234">
                                            <p:txEl>
                                              <p:pRg st="0" end="0"/>
                                            </p:txEl>
                                          </p:spTgt>
                                        </p:tgtEl>
                                        <p:attrNameLst>
                                          <p:attrName>style.visibility</p:attrName>
                                        </p:attrNameLst>
                                      </p:cBhvr>
                                      <p:to>
                                        <p:strVal val="visible"/>
                                      </p:to>
                                    </p:set>
                                    <p:animEffect transition="in" filter="checkerboard(across)">
                                      <p:cBhvr>
                                        <p:cTn id="7" dur="500"/>
                                        <p:tgtEl>
                                          <p:spTgt spid="95234">
                                            <p:txEl>
                                              <p:pRg st="0" end="0"/>
                                            </p:txEl>
                                          </p:spTgt>
                                        </p:tgtEl>
                                      </p:cBhvr>
                                    </p:animEffect>
                                  </p:childTnLst>
                                </p:cTn>
                              </p:par>
                              <p:par>
                                <p:cTn id="8" presetID="5" presetClass="entr" presetSubtype="10" fill="hold" nodeType="withEffect">
                                  <p:stCondLst>
                                    <p:cond delay="0"/>
                                  </p:stCondLst>
                                  <p:childTnLst>
                                    <p:set>
                                      <p:cBhvr>
                                        <p:cTn id="9" dur="1" fill="hold">
                                          <p:stCondLst>
                                            <p:cond delay="0"/>
                                          </p:stCondLst>
                                        </p:cTn>
                                        <p:tgtEl>
                                          <p:spTgt spid="95236"/>
                                        </p:tgtEl>
                                        <p:attrNameLst>
                                          <p:attrName>style.visibility</p:attrName>
                                        </p:attrNameLst>
                                      </p:cBhvr>
                                      <p:to>
                                        <p:strVal val="visible"/>
                                      </p:to>
                                    </p:set>
                                    <p:animEffect transition="in" filter="checkerboard(across)">
                                      <p:cBhvr>
                                        <p:cTn id="10" dur="500"/>
                                        <p:tgtEl>
                                          <p:spTgt spid="952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5234" grpId="0" build="p"/>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1" name="Rectangle 2"/>
          <p:cNvSpPr>
            <a:spLocks noGrp="1" noChangeArrowheads="1"/>
          </p:cNvSpPr>
          <p:nvPr>
            <p:ph type="title"/>
          </p:nvPr>
        </p:nvSpPr>
        <p:spPr/>
        <p:txBody>
          <a:bodyPr>
            <a:noAutofit/>
          </a:bodyPr>
          <a:lstStyle/>
          <a:p>
            <a:r>
              <a:rPr lang="en-US" sz="4000" b="1" dirty="0" smtClean="0">
                <a:solidFill>
                  <a:srgbClr val="000066"/>
                </a:solidFill>
              </a:rPr>
              <a:t>Marketing Logistics and           </a:t>
            </a:r>
            <a:br>
              <a:rPr lang="en-US" sz="4000" b="1" dirty="0" smtClean="0">
                <a:solidFill>
                  <a:srgbClr val="000066"/>
                </a:solidFill>
              </a:rPr>
            </a:br>
            <a:r>
              <a:rPr lang="en-US" sz="4000" b="1" dirty="0" smtClean="0">
                <a:solidFill>
                  <a:srgbClr val="000066"/>
                </a:solidFill>
              </a:rPr>
              <a:t>Supply Chain Management</a:t>
            </a:r>
          </a:p>
        </p:txBody>
      </p:sp>
      <p:sp>
        <p:nvSpPr>
          <p:cNvPr id="97282" name="Content Placeholder 4"/>
          <p:cNvSpPr>
            <a:spLocks noGrp="1"/>
          </p:cNvSpPr>
          <p:nvPr>
            <p:ph idx="1"/>
          </p:nvPr>
        </p:nvSpPr>
        <p:spPr>
          <a:xfrm>
            <a:off x="4267200" y="2971800"/>
            <a:ext cx="3733800" cy="2438400"/>
          </a:xfrm>
        </p:spPr>
        <p:txBody>
          <a:bodyPr/>
          <a:lstStyle/>
          <a:p>
            <a:pPr marL="176213" indent="-176213">
              <a:lnSpc>
                <a:spcPct val="90000"/>
              </a:lnSpc>
              <a:buFontTx/>
              <a:buNone/>
            </a:pPr>
            <a:r>
              <a:rPr lang="en-US" sz="2800" b="1" dirty="0" smtClean="0"/>
              <a:t>Third-party logistics</a:t>
            </a:r>
            <a:r>
              <a:rPr lang="en-US" sz="2800" dirty="0" smtClean="0"/>
              <a:t> is the outsourcing of logistics functions to third-party logistics providers (3PLs)</a:t>
            </a:r>
          </a:p>
          <a:p>
            <a:pPr marL="176213" indent="-176213"/>
            <a:endParaRPr lang="en-US" sz="2800" dirty="0" smtClean="0"/>
          </a:p>
        </p:txBody>
      </p:sp>
      <p:sp>
        <p:nvSpPr>
          <p:cNvPr id="97283" name="Rectangle 3"/>
          <p:cNvSpPr>
            <a:spLocks noGrp="1" noChangeArrowheads="1"/>
          </p:cNvSpPr>
          <p:nvPr>
            <p:ph type="body" sz="quarter" idx="13"/>
          </p:nvPr>
        </p:nvSpPr>
        <p:spPr>
          <a:xfrm>
            <a:off x="914400" y="1524000"/>
            <a:ext cx="7162800" cy="609600"/>
          </a:xfrm>
        </p:spPr>
        <p:txBody>
          <a:bodyPr>
            <a:normAutofit/>
          </a:bodyPr>
          <a:lstStyle/>
          <a:p>
            <a:pPr>
              <a:lnSpc>
                <a:spcPct val="90000"/>
              </a:lnSpc>
              <a:spcBef>
                <a:spcPct val="0"/>
              </a:spcBef>
            </a:pPr>
            <a:r>
              <a:rPr lang="en-US" dirty="0" smtClean="0"/>
              <a:t>Integrated Logistics Management</a:t>
            </a:r>
          </a:p>
          <a:p>
            <a:pPr>
              <a:lnSpc>
                <a:spcPct val="90000"/>
              </a:lnSpc>
              <a:spcBef>
                <a:spcPct val="0"/>
              </a:spcBef>
            </a:pPr>
            <a:endParaRPr lang="en-US" sz="2000" i="1" dirty="0" smtClean="0"/>
          </a:p>
        </p:txBody>
      </p:sp>
      <p:pic>
        <p:nvPicPr>
          <p:cNvPr id="97284" name="Picture 5" descr="ph12_17.jpg"/>
          <p:cNvPicPr>
            <a:picLocks noChangeAspect="1"/>
          </p:cNvPicPr>
          <p:nvPr/>
        </p:nvPicPr>
        <p:blipFill>
          <a:blip r:embed="rId3"/>
          <a:srcRect/>
          <a:stretch>
            <a:fillRect/>
          </a:stretch>
        </p:blipFill>
        <p:spPr bwMode="auto">
          <a:xfrm>
            <a:off x="457200" y="2132013"/>
            <a:ext cx="3352800" cy="4344987"/>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97284"/>
                                        </p:tgtEl>
                                        <p:attrNameLst>
                                          <p:attrName>style.visibility</p:attrName>
                                        </p:attrNameLst>
                                      </p:cBhvr>
                                      <p:to>
                                        <p:strVal val="visible"/>
                                      </p:to>
                                    </p:set>
                                    <p:animEffect transition="in" filter="checkerboard(across)">
                                      <p:cBhvr>
                                        <p:cTn id="7" dur="500"/>
                                        <p:tgtEl>
                                          <p:spTgt spid="97284"/>
                                        </p:tgtEl>
                                      </p:cBhvr>
                                    </p:animEffect>
                                  </p:childTnLst>
                                </p:cTn>
                              </p:par>
                              <p:par>
                                <p:cTn id="8" presetID="5" presetClass="entr" presetSubtype="10" fill="hold" grpId="0" nodeType="withEffect">
                                  <p:stCondLst>
                                    <p:cond delay="0"/>
                                  </p:stCondLst>
                                  <p:childTnLst>
                                    <p:set>
                                      <p:cBhvr>
                                        <p:cTn id="9" dur="1" fill="hold">
                                          <p:stCondLst>
                                            <p:cond delay="0"/>
                                          </p:stCondLst>
                                        </p:cTn>
                                        <p:tgtEl>
                                          <p:spTgt spid="97282">
                                            <p:txEl>
                                              <p:pRg st="0" end="0"/>
                                            </p:txEl>
                                          </p:spTgt>
                                        </p:tgtEl>
                                        <p:attrNameLst>
                                          <p:attrName>style.visibility</p:attrName>
                                        </p:attrNameLst>
                                      </p:cBhvr>
                                      <p:to>
                                        <p:strVal val="visible"/>
                                      </p:to>
                                    </p:set>
                                    <p:animEffect transition="in" filter="checkerboard(across)">
                                      <p:cBhvr>
                                        <p:cTn id="10" dur="500"/>
                                        <p:tgtEl>
                                          <p:spTgt spid="9728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7282" grpId="0" build="p"/>
    </p:bldLst>
  </p:timing>
</p:sld>
</file>

<file path=ppt/slides/slide42.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28674" name="Rectangle 4"/>
          <p:cNvSpPr>
            <a:spLocks noChangeArrowheads="1"/>
          </p:cNvSpPr>
          <p:nvPr/>
        </p:nvSpPr>
        <p:spPr bwMode="auto">
          <a:xfrm>
            <a:off x="1814513" y="3703638"/>
            <a:ext cx="450850" cy="274637"/>
          </a:xfrm>
          <a:prstGeom prst="rect">
            <a:avLst/>
          </a:prstGeom>
          <a:noFill/>
          <a:ln w="12700" cap="sq">
            <a:noFill/>
            <a:miter lim="800000"/>
            <a:headEnd type="none" w="sm" len="sm"/>
            <a:tailEnd type="none" w="sm" len="sm"/>
          </a:ln>
        </p:spPr>
        <p:txBody>
          <a:bodyPr wrap="none" anchor="ctr">
            <a:spAutoFit/>
          </a:bodyPr>
          <a:lstStyle/>
          <a:p>
            <a:r>
              <a:rPr lang="en-US" sz="1200">
                <a:cs typeface="Times New Roman" pitchFamily="18" charset="0"/>
              </a:rPr>
              <a:t>      </a:t>
            </a:r>
            <a:endParaRPr lang="en-US"/>
          </a:p>
        </p:txBody>
      </p:sp>
      <p:sp>
        <p:nvSpPr>
          <p:cNvPr id="5" name="Title 4"/>
          <p:cNvSpPr>
            <a:spLocks noGrp="1"/>
          </p:cNvSpPr>
          <p:nvPr>
            <p:ph type="title"/>
          </p:nvPr>
        </p:nvSpPr>
        <p:spPr/>
        <p:txBody>
          <a:bodyPr>
            <a:normAutofit/>
          </a:bodyPr>
          <a:lstStyle/>
          <a:p>
            <a:r>
              <a:rPr lang="en-US" sz="4000" b="1" dirty="0" smtClean="0">
                <a:solidFill>
                  <a:srgbClr val="000066"/>
                </a:solidFill>
              </a:rPr>
              <a:t>Bibliography</a:t>
            </a:r>
          </a:p>
        </p:txBody>
      </p:sp>
      <p:sp>
        <p:nvSpPr>
          <p:cNvPr id="6" name="Rectangle 5"/>
          <p:cNvSpPr>
            <a:spLocks noChangeArrowheads="1"/>
          </p:cNvSpPr>
          <p:nvPr/>
        </p:nvSpPr>
        <p:spPr bwMode="auto">
          <a:xfrm>
            <a:off x="457200" y="1507153"/>
            <a:ext cx="8458200" cy="5262979"/>
          </a:xfrm>
          <a:prstGeom prst="rect">
            <a:avLst/>
          </a:prstGeom>
          <a:noFill/>
          <a:ln w="12700" cap="sq">
            <a:noFill/>
            <a:miter lim="800000"/>
            <a:headEnd type="none" w="sm" len="sm"/>
            <a:tailEnd type="none" w="sm" len="sm"/>
          </a:ln>
          <a:effectLst/>
        </p:spPr>
        <p:txBody>
          <a:bodyPr anchor="ctr">
            <a:spAutoFit/>
          </a:bodyPr>
          <a:lstStyle/>
          <a:p>
            <a:pPr>
              <a:buClr>
                <a:srgbClr val="000066"/>
              </a:buClr>
              <a:buFont typeface="Wingdings" pitchFamily="2" charset="2"/>
              <a:buChar char="§"/>
              <a:defRPr/>
            </a:pPr>
            <a:r>
              <a:rPr lang="en-US" sz="2400" dirty="0" smtClean="0">
                <a:latin typeface="+mj-lt"/>
              </a:rPr>
              <a:t>  Principles of Marketing by Philip </a:t>
            </a:r>
            <a:r>
              <a:rPr lang="en-US" sz="2400" dirty="0" err="1" smtClean="0">
                <a:latin typeface="+mj-lt"/>
              </a:rPr>
              <a:t>Kotler</a:t>
            </a:r>
            <a:r>
              <a:rPr lang="en-US" sz="2400" dirty="0" smtClean="0">
                <a:latin typeface="+mj-lt"/>
              </a:rPr>
              <a:t> &amp; Gary Armstrong </a:t>
            </a:r>
          </a:p>
          <a:p>
            <a:pPr>
              <a:buClr>
                <a:srgbClr val="000066"/>
              </a:buClr>
              <a:defRPr/>
            </a:pPr>
            <a:r>
              <a:rPr lang="en-US" sz="2400" dirty="0" smtClean="0">
                <a:latin typeface="+mj-lt"/>
              </a:rPr>
              <a:t>    Fifteenth Edition, Published by Prentice Hall</a:t>
            </a:r>
          </a:p>
          <a:p>
            <a:pPr>
              <a:buClr>
                <a:srgbClr val="000066"/>
              </a:buClr>
              <a:buFont typeface="Wingdings" pitchFamily="2" charset="2"/>
              <a:buChar char="§"/>
              <a:defRPr/>
            </a:pPr>
            <a:endParaRPr lang="en-US" sz="2400" dirty="0" smtClean="0">
              <a:latin typeface="+mj-lt"/>
            </a:endParaRPr>
          </a:p>
          <a:p>
            <a:pPr>
              <a:buClr>
                <a:srgbClr val="000066"/>
              </a:buClr>
              <a:buFont typeface="Wingdings" pitchFamily="2" charset="2"/>
              <a:buChar char="§"/>
              <a:defRPr/>
            </a:pPr>
            <a:r>
              <a:rPr lang="en-US" sz="2400" dirty="0" smtClean="0">
                <a:latin typeface="+mj-lt"/>
              </a:rPr>
              <a:t>  Marketing </a:t>
            </a:r>
            <a:r>
              <a:rPr lang="en-US" sz="2400" dirty="0">
                <a:latin typeface="+mj-lt"/>
              </a:rPr>
              <a:t>Management – A South Asian Perspective      </a:t>
            </a:r>
          </a:p>
          <a:p>
            <a:pPr>
              <a:buClr>
                <a:srgbClr val="000066"/>
              </a:buClr>
              <a:defRPr/>
            </a:pPr>
            <a:r>
              <a:rPr lang="en-US" sz="2400" dirty="0">
                <a:latin typeface="+mj-lt"/>
              </a:rPr>
              <a:t> </a:t>
            </a:r>
            <a:r>
              <a:rPr lang="en-US" sz="2400" dirty="0" smtClean="0">
                <a:latin typeface="+mj-lt"/>
              </a:rPr>
              <a:t>   by </a:t>
            </a:r>
            <a:r>
              <a:rPr lang="en-US" sz="2400" dirty="0">
                <a:latin typeface="+mj-lt"/>
              </a:rPr>
              <a:t>Philip Kotler, Kevin Lane Keller, Abraham Koshy &amp; </a:t>
            </a:r>
          </a:p>
          <a:p>
            <a:pPr>
              <a:buClr>
                <a:srgbClr val="000066"/>
              </a:buClr>
              <a:defRPr/>
            </a:pPr>
            <a:r>
              <a:rPr lang="en-US" sz="2400" dirty="0" smtClean="0">
                <a:latin typeface="+mj-lt"/>
              </a:rPr>
              <a:t>    </a:t>
            </a:r>
            <a:r>
              <a:rPr lang="en-US" sz="2400" dirty="0">
                <a:latin typeface="+mj-lt"/>
              </a:rPr>
              <a:t>Mithileshwar Jha, 13th Edition, Published by Pearson </a:t>
            </a:r>
          </a:p>
          <a:p>
            <a:pPr>
              <a:buClr>
                <a:srgbClr val="000066"/>
              </a:buClr>
              <a:defRPr/>
            </a:pPr>
            <a:r>
              <a:rPr lang="en-US" sz="2400" dirty="0">
                <a:latin typeface="+mj-lt"/>
              </a:rPr>
              <a:t>    </a:t>
            </a:r>
            <a:r>
              <a:rPr lang="en-US" sz="2400" dirty="0" smtClean="0">
                <a:latin typeface="+mj-lt"/>
              </a:rPr>
              <a:t>Education</a:t>
            </a:r>
            <a:r>
              <a:rPr lang="en-US" sz="2400" dirty="0">
                <a:latin typeface="+mj-lt"/>
              </a:rPr>
              <a:t>, </a:t>
            </a:r>
            <a:r>
              <a:rPr lang="en-US" sz="2400" dirty="0" smtClean="0">
                <a:latin typeface="+mj-lt"/>
              </a:rPr>
              <a:t>Inc.</a:t>
            </a:r>
          </a:p>
          <a:p>
            <a:pPr>
              <a:buClr>
                <a:srgbClr val="000066"/>
              </a:buClr>
              <a:defRPr/>
            </a:pPr>
            <a:endParaRPr lang="en-US" sz="2400" dirty="0" smtClean="0">
              <a:latin typeface="+mj-lt"/>
            </a:endParaRPr>
          </a:p>
          <a:p>
            <a:pPr>
              <a:buClr>
                <a:srgbClr val="000066"/>
              </a:buClr>
              <a:buFont typeface="Wingdings" pitchFamily="2" charset="2"/>
              <a:buChar char="§"/>
              <a:defRPr/>
            </a:pPr>
            <a:r>
              <a:rPr lang="en-US" sz="2400" dirty="0" smtClean="0">
                <a:latin typeface="+mj-lt"/>
              </a:rPr>
              <a:t>  Principles and Practices of Marketing by Jobber, D. 4th </a:t>
            </a:r>
          </a:p>
          <a:p>
            <a:pPr>
              <a:buClr>
                <a:srgbClr val="000066"/>
              </a:buClr>
            </a:pPr>
            <a:r>
              <a:rPr lang="en-US" sz="2400" dirty="0" smtClean="0">
                <a:latin typeface="+mj-lt"/>
              </a:rPr>
              <a:t>    edition, McGraw Hill International.</a:t>
            </a:r>
          </a:p>
          <a:p>
            <a:pPr>
              <a:buClr>
                <a:srgbClr val="000066"/>
              </a:buClr>
            </a:pPr>
            <a:endParaRPr lang="en-US" sz="2400" dirty="0" smtClean="0">
              <a:latin typeface="+mj-lt"/>
            </a:endParaRPr>
          </a:p>
          <a:p>
            <a:pPr>
              <a:buClr>
                <a:srgbClr val="000066"/>
              </a:buClr>
              <a:buFont typeface="Wingdings" pitchFamily="2" charset="2"/>
              <a:buChar char="§"/>
              <a:defRPr/>
            </a:pPr>
            <a:r>
              <a:rPr lang="en-US" sz="2400" dirty="0" smtClean="0">
                <a:latin typeface="+mj-lt"/>
              </a:rPr>
              <a:t>  Principles of Advertising &amp; IMC by Tom Duncan 2</a:t>
            </a:r>
            <a:r>
              <a:rPr lang="en-US" sz="2400" baseline="30000" dirty="0" smtClean="0">
                <a:latin typeface="+mj-lt"/>
              </a:rPr>
              <a:t>nd      </a:t>
            </a:r>
          </a:p>
          <a:p>
            <a:pPr>
              <a:buClr>
                <a:srgbClr val="000066"/>
              </a:buClr>
              <a:defRPr/>
            </a:pPr>
            <a:r>
              <a:rPr lang="en-US" sz="2400" baseline="30000" dirty="0" smtClean="0">
                <a:latin typeface="+mj-lt"/>
              </a:rPr>
              <a:t>      </a:t>
            </a:r>
            <a:r>
              <a:rPr lang="en-US" sz="2400" dirty="0" smtClean="0">
                <a:latin typeface="+mj-lt"/>
              </a:rPr>
              <a:t>Edition, Published by McGraw-Hill Irwin.</a:t>
            </a:r>
          </a:p>
          <a:p>
            <a:endParaRPr lang="en-US" sz="2400" dirty="0" smtClean="0">
              <a:latin typeface="+mj-lt"/>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heckerboard(across)">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6">
                                            <p:txEl>
                                              <p:pRg st="0" end="0"/>
                                            </p:txEl>
                                          </p:spTgt>
                                        </p:tgtEl>
                                        <p:attrNameLst>
                                          <p:attrName>style.visibility</p:attrName>
                                        </p:attrNameLst>
                                      </p:cBhvr>
                                      <p:to>
                                        <p:strVal val="visible"/>
                                      </p:to>
                                    </p:set>
                                    <p:animEffect transition="in" filter="checkerboard(across)">
                                      <p:cBhvr>
                                        <p:cTn id="12" dur="500"/>
                                        <p:tgtEl>
                                          <p:spTgt spid="6">
                                            <p:txEl>
                                              <p:pRg st="0" end="0"/>
                                            </p:txEl>
                                          </p:spTgt>
                                        </p:tgtEl>
                                      </p:cBhvr>
                                    </p:animEffect>
                                  </p:childTnLst>
                                </p:cTn>
                              </p:par>
                              <p:par>
                                <p:cTn id="13" presetID="5" presetClass="entr" presetSubtype="10" fill="hold" nodeType="withEffect">
                                  <p:stCondLst>
                                    <p:cond delay="0"/>
                                  </p:stCondLst>
                                  <p:childTnLst>
                                    <p:set>
                                      <p:cBhvr>
                                        <p:cTn id="14" dur="1" fill="hold">
                                          <p:stCondLst>
                                            <p:cond delay="0"/>
                                          </p:stCondLst>
                                        </p:cTn>
                                        <p:tgtEl>
                                          <p:spTgt spid="6">
                                            <p:txEl>
                                              <p:pRg st="1" end="1"/>
                                            </p:txEl>
                                          </p:spTgt>
                                        </p:tgtEl>
                                        <p:attrNameLst>
                                          <p:attrName>style.visibility</p:attrName>
                                        </p:attrNameLst>
                                      </p:cBhvr>
                                      <p:to>
                                        <p:strVal val="visible"/>
                                      </p:to>
                                    </p:set>
                                    <p:animEffect transition="in" filter="checkerboard(across)">
                                      <p:cBhvr>
                                        <p:cTn id="15" dur="500"/>
                                        <p:tgtEl>
                                          <p:spTgt spid="6">
                                            <p:txEl>
                                              <p:pRg st="1" end="1"/>
                                            </p:txEl>
                                          </p:spTgt>
                                        </p:tgtEl>
                                      </p:cBhvr>
                                    </p:animEffect>
                                  </p:childTnLst>
                                </p:cTn>
                              </p:par>
                            </p:childTnLst>
                          </p:cTn>
                        </p:par>
                        <p:par>
                          <p:cTn id="16" fill="hold">
                            <p:stCondLst>
                              <p:cond delay="500"/>
                            </p:stCondLst>
                            <p:childTnLst>
                              <p:par>
                                <p:cTn id="17" presetID="5" presetClass="entr" presetSubtype="10" fill="hold" nodeType="afterEffect">
                                  <p:stCondLst>
                                    <p:cond delay="0"/>
                                  </p:stCondLst>
                                  <p:childTnLst>
                                    <p:set>
                                      <p:cBhvr>
                                        <p:cTn id="18" dur="1" fill="hold">
                                          <p:stCondLst>
                                            <p:cond delay="0"/>
                                          </p:stCondLst>
                                        </p:cTn>
                                        <p:tgtEl>
                                          <p:spTgt spid="6">
                                            <p:txEl>
                                              <p:pRg st="3" end="3"/>
                                            </p:txEl>
                                          </p:spTgt>
                                        </p:tgtEl>
                                        <p:attrNameLst>
                                          <p:attrName>style.visibility</p:attrName>
                                        </p:attrNameLst>
                                      </p:cBhvr>
                                      <p:to>
                                        <p:strVal val="visible"/>
                                      </p:to>
                                    </p:set>
                                    <p:animEffect transition="in" filter="checkerboard(across)">
                                      <p:cBhvr>
                                        <p:cTn id="19" dur="500"/>
                                        <p:tgtEl>
                                          <p:spTgt spid="6">
                                            <p:txEl>
                                              <p:pRg st="3" end="3"/>
                                            </p:txEl>
                                          </p:spTgt>
                                        </p:tgtEl>
                                      </p:cBhvr>
                                    </p:animEffect>
                                  </p:childTnLst>
                                </p:cTn>
                              </p:par>
                              <p:par>
                                <p:cTn id="20" presetID="5" presetClass="entr" presetSubtype="10" fill="hold" nodeType="withEffect">
                                  <p:stCondLst>
                                    <p:cond delay="0"/>
                                  </p:stCondLst>
                                  <p:childTnLst>
                                    <p:set>
                                      <p:cBhvr>
                                        <p:cTn id="21" dur="1" fill="hold">
                                          <p:stCondLst>
                                            <p:cond delay="0"/>
                                          </p:stCondLst>
                                        </p:cTn>
                                        <p:tgtEl>
                                          <p:spTgt spid="6">
                                            <p:txEl>
                                              <p:pRg st="4" end="4"/>
                                            </p:txEl>
                                          </p:spTgt>
                                        </p:tgtEl>
                                        <p:attrNameLst>
                                          <p:attrName>style.visibility</p:attrName>
                                        </p:attrNameLst>
                                      </p:cBhvr>
                                      <p:to>
                                        <p:strVal val="visible"/>
                                      </p:to>
                                    </p:set>
                                    <p:animEffect transition="in" filter="checkerboard(across)">
                                      <p:cBhvr>
                                        <p:cTn id="22" dur="500"/>
                                        <p:tgtEl>
                                          <p:spTgt spid="6">
                                            <p:txEl>
                                              <p:pRg st="4" end="4"/>
                                            </p:txEl>
                                          </p:spTgt>
                                        </p:tgtEl>
                                      </p:cBhvr>
                                    </p:animEffect>
                                  </p:childTnLst>
                                </p:cTn>
                              </p:par>
                              <p:par>
                                <p:cTn id="23" presetID="5" presetClass="entr" presetSubtype="10" fill="hold" nodeType="withEffect">
                                  <p:stCondLst>
                                    <p:cond delay="0"/>
                                  </p:stCondLst>
                                  <p:childTnLst>
                                    <p:set>
                                      <p:cBhvr>
                                        <p:cTn id="24" dur="1" fill="hold">
                                          <p:stCondLst>
                                            <p:cond delay="0"/>
                                          </p:stCondLst>
                                        </p:cTn>
                                        <p:tgtEl>
                                          <p:spTgt spid="6">
                                            <p:txEl>
                                              <p:pRg st="5" end="5"/>
                                            </p:txEl>
                                          </p:spTgt>
                                        </p:tgtEl>
                                        <p:attrNameLst>
                                          <p:attrName>style.visibility</p:attrName>
                                        </p:attrNameLst>
                                      </p:cBhvr>
                                      <p:to>
                                        <p:strVal val="visible"/>
                                      </p:to>
                                    </p:set>
                                    <p:animEffect transition="in" filter="checkerboard(across)">
                                      <p:cBhvr>
                                        <p:cTn id="25" dur="500"/>
                                        <p:tgtEl>
                                          <p:spTgt spid="6">
                                            <p:txEl>
                                              <p:pRg st="5" end="5"/>
                                            </p:txEl>
                                          </p:spTgt>
                                        </p:tgtEl>
                                      </p:cBhvr>
                                    </p:animEffect>
                                  </p:childTnLst>
                                </p:cTn>
                              </p:par>
                              <p:par>
                                <p:cTn id="26" presetID="5" presetClass="entr" presetSubtype="10" fill="hold" nodeType="withEffect">
                                  <p:stCondLst>
                                    <p:cond delay="0"/>
                                  </p:stCondLst>
                                  <p:childTnLst>
                                    <p:set>
                                      <p:cBhvr>
                                        <p:cTn id="27" dur="1" fill="hold">
                                          <p:stCondLst>
                                            <p:cond delay="0"/>
                                          </p:stCondLst>
                                        </p:cTn>
                                        <p:tgtEl>
                                          <p:spTgt spid="6">
                                            <p:txEl>
                                              <p:pRg st="6" end="6"/>
                                            </p:txEl>
                                          </p:spTgt>
                                        </p:tgtEl>
                                        <p:attrNameLst>
                                          <p:attrName>style.visibility</p:attrName>
                                        </p:attrNameLst>
                                      </p:cBhvr>
                                      <p:to>
                                        <p:strVal val="visible"/>
                                      </p:to>
                                    </p:set>
                                    <p:animEffect transition="in" filter="checkerboard(across)">
                                      <p:cBhvr>
                                        <p:cTn id="28" dur="500"/>
                                        <p:tgtEl>
                                          <p:spTgt spid="6">
                                            <p:txEl>
                                              <p:pRg st="6" end="6"/>
                                            </p:txEl>
                                          </p:spTgt>
                                        </p:tgtEl>
                                      </p:cBhvr>
                                    </p:animEffect>
                                  </p:childTnLst>
                                </p:cTn>
                              </p:par>
                            </p:childTnLst>
                          </p:cTn>
                        </p:par>
                        <p:par>
                          <p:cTn id="29" fill="hold">
                            <p:stCondLst>
                              <p:cond delay="1000"/>
                            </p:stCondLst>
                            <p:childTnLst>
                              <p:par>
                                <p:cTn id="30" presetID="5" presetClass="entr" presetSubtype="10" fill="hold" nodeType="afterEffect">
                                  <p:stCondLst>
                                    <p:cond delay="0"/>
                                  </p:stCondLst>
                                  <p:childTnLst>
                                    <p:set>
                                      <p:cBhvr>
                                        <p:cTn id="31" dur="1" fill="hold">
                                          <p:stCondLst>
                                            <p:cond delay="0"/>
                                          </p:stCondLst>
                                        </p:cTn>
                                        <p:tgtEl>
                                          <p:spTgt spid="6">
                                            <p:txEl>
                                              <p:pRg st="8" end="8"/>
                                            </p:txEl>
                                          </p:spTgt>
                                        </p:tgtEl>
                                        <p:attrNameLst>
                                          <p:attrName>style.visibility</p:attrName>
                                        </p:attrNameLst>
                                      </p:cBhvr>
                                      <p:to>
                                        <p:strVal val="visible"/>
                                      </p:to>
                                    </p:set>
                                    <p:animEffect transition="in" filter="checkerboard(across)">
                                      <p:cBhvr>
                                        <p:cTn id="32" dur="500"/>
                                        <p:tgtEl>
                                          <p:spTgt spid="6">
                                            <p:txEl>
                                              <p:pRg st="8" end="8"/>
                                            </p:txEl>
                                          </p:spTgt>
                                        </p:tgtEl>
                                      </p:cBhvr>
                                    </p:animEffect>
                                  </p:childTnLst>
                                </p:cTn>
                              </p:par>
                              <p:par>
                                <p:cTn id="33" presetID="5" presetClass="entr" presetSubtype="10" fill="hold" grpId="0" nodeType="withEffect">
                                  <p:stCondLst>
                                    <p:cond delay="0"/>
                                  </p:stCondLst>
                                  <p:childTnLst>
                                    <p:set>
                                      <p:cBhvr>
                                        <p:cTn id="34" dur="1" fill="hold">
                                          <p:stCondLst>
                                            <p:cond delay="0"/>
                                          </p:stCondLst>
                                        </p:cTn>
                                        <p:tgtEl>
                                          <p:spTgt spid="6">
                                            <p:txEl>
                                              <p:pRg st="9" end="9"/>
                                            </p:txEl>
                                          </p:spTgt>
                                        </p:tgtEl>
                                        <p:attrNameLst>
                                          <p:attrName>style.visibility</p:attrName>
                                        </p:attrNameLst>
                                      </p:cBhvr>
                                      <p:to>
                                        <p:strVal val="visible"/>
                                      </p:to>
                                    </p:set>
                                    <p:animEffect transition="in" filter="checkerboard(across)">
                                      <p:cBhvr>
                                        <p:cTn id="35" dur="500"/>
                                        <p:tgtEl>
                                          <p:spTgt spid="6">
                                            <p:txEl>
                                              <p:pRg st="9" end="9"/>
                                            </p:txEl>
                                          </p:spTgt>
                                        </p:tgtEl>
                                      </p:cBhvr>
                                    </p:animEffect>
                                  </p:childTnLst>
                                </p:cTn>
                              </p:par>
                            </p:childTnLst>
                          </p:cTn>
                        </p:par>
                        <p:par>
                          <p:cTn id="36" fill="hold">
                            <p:stCondLst>
                              <p:cond delay="1500"/>
                            </p:stCondLst>
                            <p:childTnLst>
                              <p:par>
                                <p:cTn id="37" presetID="5" presetClass="entr" presetSubtype="10" fill="hold" nodeType="afterEffect">
                                  <p:stCondLst>
                                    <p:cond delay="0"/>
                                  </p:stCondLst>
                                  <p:childTnLst>
                                    <p:set>
                                      <p:cBhvr>
                                        <p:cTn id="38" dur="1" fill="hold">
                                          <p:stCondLst>
                                            <p:cond delay="0"/>
                                          </p:stCondLst>
                                        </p:cTn>
                                        <p:tgtEl>
                                          <p:spTgt spid="6">
                                            <p:txEl>
                                              <p:pRg st="11" end="11"/>
                                            </p:txEl>
                                          </p:spTgt>
                                        </p:tgtEl>
                                        <p:attrNameLst>
                                          <p:attrName>style.visibility</p:attrName>
                                        </p:attrNameLst>
                                      </p:cBhvr>
                                      <p:to>
                                        <p:strVal val="visible"/>
                                      </p:to>
                                    </p:set>
                                    <p:animEffect transition="in" filter="checkerboard(across)">
                                      <p:cBhvr>
                                        <p:cTn id="39" dur="500"/>
                                        <p:tgtEl>
                                          <p:spTgt spid="6">
                                            <p:txEl>
                                              <p:pRg st="11" end="11"/>
                                            </p:txEl>
                                          </p:spTgt>
                                        </p:tgtEl>
                                      </p:cBhvr>
                                    </p:animEffect>
                                  </p:childTnLst>
                                </p:cTn>
                              </p:par>
                              <p:par>
                                <p:cTn id="40" presetID="5" presetClass="entr" presetSubtype="10" fill="hold" nodeType="withEffect">
                                  <p:stCondLst>
                                    <p:cond delay="0"/>
                                  </p:stCondLst>
                                  <p:childTnLst>
                                    <p:set>
                                      <p:cBhvr>
                                        <p:cTn id="41" dur="1" fill="hold">
                                          <p:stCondLst>
                                            <p:cond delay="0"/>
                                          </p:stCondLst>
                                        </p:cTn>
                                        <p:tgtEl>
                                          <p:spTgt spid="6">
                                            <p:txEl>
                                              <p:pRg st="12" end="12"/>
                                            </p:txEl>
                                          </p:spTgt>
                                        </p:tgtEl>
                                        <p:attrNameLst>
                                          <p:attrName>style.visibility</p:attrName>
                                        </p:attrNameLst>
                                      </p:cBhvr>
                                      <p:to>
                                        <p:strVal val="visible"/>
                                      </p:to>
                                    </p:set>
                                    <p:animEffect transition="in" filter="checkerboard(across)">
                                      <p:cBhvr>
                                        <p:cTn id="42" dur="500"/>
                                        <p:tgtEl>
                                          <p:spTgt spid="6">
                                            <p:txEl>
                                              <p:pRg st="12" end="1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build="allAtOnce"/>
    </p:bldLst>
  </p:timing>
</p:sld>
</file>

<file path=ppt/slides/slide4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9698" name="Picture 31" descr="dictionary"/>
          <p:cNvPicPr>
            <a:picLocks noChangeAspect="1" noChangeArrowheads="1"/>
          </p:cNvPicPr>
          <p:nvPr/>
        </p:nvPicPr>
        <p:blipFill>
          <a:blip r:embed="rId3"/>
          <a:srcRect/>
          <a:stretch>
            <a:fillRect/>
          </a:stretch>
        </p:blipFill>
        <p:spPr bwMode="auto">
          <a:xfrm>
            <a:off x="685800" y="1289050"/>
            <a:ext cx="7762875" cy="5340350"/>
          </a:xfrm>
          <a:prstGeom prst="rect">
            <a:avLst/>
          </a:prstGeom>
          <a:noFill/>
          <a:ln w="9525">
            <a:noFill/>
            <a:miter lim="800000"/>
            <a:headEnd/>
            <a:tailEnd/>
          </a:ln>
        </p:spPr>
      </p:pic>
      <p:pic>
        <p:nvPicPr>
          <p:cNvPr id="29699" name="Picture 32" descr="definition"/>
          <p:cNvPicPr>
            <a:picLocks noChangeAspect="1" noChangeArrowheads="1"/>
          </p:cNvPicPr>
          <p:nvPr/>
        </p:nvPicPr>
        <p:blipFill>
          <a:blip r:embed="rId4"/>
          <a:srcRect/>
          <a:stretch>
            <a:fillRect/>
          </a:stretch>
        </p:blipFill>
        <p:spPr bwMode="auto">
          <a:xfrm>
            <a:off x="7346950" y="1143000"/>
            <a:ext cx="1187450" cy="1219200"/>
          </a:xfrm>
          <a:prstGeom prst="rect">
            <a:avLst/>
          </a:prstGeom>
          <a:noFill/>
          <a:ln w="9525">
            <a:noFill/>
            <a:miter lim="800000"/>
            <a:headEnd/>
            <a:tailEnd/>
          </a:ln>
        </p:spPr>
      </p:pic>
      <p:sp>
        <p:nvSpPr>
          <p:cNvPr id="25611" name="AutoShape 11"/>
          <p:cNvSpPr>
            <a:spLocks noChangeArrowheads="1"/>
          </p:cNvSpPr>
          <p:nvPr/>
        </p:nvSpPr>
        <p:spPr bwMode="auto">
          <a:xfrm>
            <a:off x="228600" y="203200"/>
            <a:ext cx="8382000" cy="685800"/>
          </a:xfrm>
          <a:prstGeom prst="roundRect">
            <a:avLst>
              <a:gd name="adj" fmla="val 30625"/>
            </a:avLst>
          </a:prstGeom>
          <a:solidFill>
            <a:srgbClr val="CEBEA5"/>
          </a:solidFill>
          <a:ln w="38100">
            <a:solidFill>
              <a:srgbClr val="630C21"/>
            </a:solidFill>
            <a:round/>
            <a:headEnd/>
            <a:tailEnd/>
          </a:ln>
          <a:effectLst>
            <a:outerShdw dist="71842" dir="2700000" algn="ctr" rotWithShape="0">
              <a:srgbClr val="7C6744"/>
            </a:outerShdw>
          </a:effectLst>
        </p:spPr>
        <p:txBody>
          <a:bodyPr wrap="none" anchor="ctr"/>
          <a:lstStyle/>
          <a:p>
            <a:pPr>
              <a:defRPr/>
            </a:pPr>
            <a:endParaRPr lang="en-US" dirty="0">
              <a:latin typeface="Arial" pitchFamily="34" charset="0"/>
            </a:endParaRPr>
          </a:p>
        </p:txBody>
      </p:sp>
      <p:sp>
        <p:nvSpPr>
          <p:cNvPr id="29701" name="Rectangle 12"/>
          <p:cNvSpPr>
            <a:spLocks noGrp="1" noChangeArrowheads="1"/>
          </p:cNvSpPr>
          <p:nvPr>
            <p:ph type="title"/>
          </p:nvPr>
        </p:nvSpPr>
        <p:spPr>
          <a:xfrm>
            <a:off x="304800" y="228600"/>
            <a:ext cx="7086600" cy="635000"/>
          </a:xfrm>
        </p:spPr>
        <p:txBody>
          <a:bodyPr>
            <a:noAutofit/>
          </a:bodyPr>
          <a:lstStyle/>
          <a:p>
            <a:pPr eaLnBrk="1" hangingPunct="1"/>
            <a:r>
              <a:rPr lang="en-US" sz="4000" b="1" smtClean="0">
                <a:solidFill>
                  <a:srgbClr val="000066"/>
                </a:solidFill>
              </a:rPr>
              <a:t>The End</a:t>
            </a:r>
            <a:endParaRPr lang="en-US" sz="4000" b="1" dirty="0" smtClean="0">
              <a:solidFill>
                <a:srgbClr val="000066"/>
              </a:solidFill>
            </a:endParaRPr>
          </a:p>
        </p:txBody>
      </p:sp>
      <p:sp>
        <p:nvSpPr>
          <p:cNvPr id="29702" name="Rectangle 30"/>
          <p:cNvSpPr>
            <a:spLocks noChangeArrowheads="1"/>
          </p:cNvSpPr>
          <p:nvPr/>
        </p:nvSpPr>
        <p:spPr bwMode="auto">
          <a:xfrm>
            <a:off x="762000" y="2514600"/>
            <a:ext cx="7467600" cy="3539430"/>
          </a:xfrm>
          <a:prstGeom prst="rect">
            <a:avLst/>
          </a:prstGeom>
          <a:noFill/>
          <a:ln w="38100">
            <a:noFill/>
            <a:miter lim="800000"/>
            <a:headEnd/>
            <a:tailEnd/>
          </a:ln>
        </p:spPr>
        <p:txBody>
          <a:bodyPr wrap="square">
            <a:spAutoFit/>
          </a:bodyPr>
          <a:lstStyle/>
          <a:p>
            <a:pPr algn="ctr"/>
            <a:r>
              <a:rPr lang="en-GB" sz="4000" dirty="0" smtClean="0">
                <a:solidFill>
                  <a:srgbClr val="000066"/>
                </a:solidFill>
              </a:rPr>
              <a:t>"It has been my philosophy of life that difficulties vanish when faced boldly." </a:t>
            </a:r>
            <a:r>
              <a:rPr lang="en-GB" sz="4400" dirty="0" smtClean="0">
                <a:solidFill>
                  <a:srgbClr val="000066"/>
                </a:solidFill>
              </a:rPr>
              <a:t/>
            </a:r>
            <a:br>
              <a:rPr lang="en-GB" sz="4400" dirty="0" smtClean="0">
                <a:solidFill>
                  <a:srgbClr val="000066"/>
                </a:solidFill>
              </a:rPr>
            </a:br>
            <a:r>
              <a:rPr lang="en-GB" sz="2400" dirty="0" smtClean="0">
                <a:solidFill>
                  <a:srgbClr val="000066"/>
                </a:solidFill>
              </a:rPr>
              <a:t>Isaac Asimov</a:t>
            </a:r>
            <a:endParaRPr lang="en-US" sz="4400" dirty="0" smtClean="0">
              <a:solidFill>
                <a:srgbClr val="000066"/>
              </a:solidFill>
            </a:endParaRPr>
          </a:p>
          <a:p>
            <a:pPr algn="ctr"/>
            <a:r>
              <a:rPr lang="en-GB" sz="4000" dirty="0" smtClean="0">
                <a:solidFill>
                  <a:srgbClr val="000066"/>
                </a:solidFill>
                <a:latin typeface="Times New Roman" pitchFamily="18" charset="0"/>
              </a:rPr>
              <a:t/>
            </a:r>
            <a:br>
              <a:rPr lang="en-GB" sz="4000" dirty="0" smtClean="0">
                <a:solidFill>
                  <a:srgbClr val="000066"/>
                </a:solidFill>
                <a:latin typeface="Times New Roman" pitchFamily="18" charset="0"/>
              </a:rPr>
            </a:br>
            <a:endParaRPr lang="en-GB" sz="4000" dirty="0">
              <a:solidFill>
                <a:srgbClr val="000066"/>
              </a:solidFill>
              <a:latin typeface="Times New Roman" pitchFamily="18" charset="0"/>
            </a:endParaRPr>
          </a:p>
        </p:txBody>
      </p:sp>
    </p:spTree>
  </p:cSld>
  <p:clrMapOvr>
    <a:masterClrMapping/>
  </p:clrMapOvr>
  <p:transition/>
  <p:timing>
    <p:tnLst>
      <p:par>
        <p:cTn id="1" dur="indefinite" restart="never" nodeType="tmRoot"/>
      </p:par>
    </p:tnLst>
  </p:timing>
</p:sld>
</file>

<file path=ppt/theme/theme1.xml><?xml version="1.0" encoding="utf-8"?>
<a:theme xmlns:a="http://schemas.openxmlformats.org/drawingml/2006/main" name="Blank Presentation">
  <a:themeElements>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ea typeface="ヒラギノ角ゴ Pro W3" pitchFamily="1"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ea typeface="ヒラギノ角ゴ Pro W3" pitchFamily="1" charset="-128"/>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2743</TotalTime>
  <Words>13277</Words>
  <Application>Microsoft Office PowerPoint</Application>
  <PresentationFormat>On-screen Show (4:3)</PresentationFormat>
  <Paragraphs>474</Paragraphs>
  <Slides>43</Slides>
  <Notes>43</Notes>
  <HiddenSlides>0</HiddenSlides>
  <MMClips>0</MMClips>
  <ScaleCrop>false</ScaleCrop>
  <HeadingPairs>
    <vt:vector size="4" baseType="variant">
      <vt:variant>
        <vt:lpstr>Theme</vt:lpstr>
      </vt:variant>
      <vt:variant>
        <vt:i4>2</vt:i4>
      </vt:variant>
      <vt:variant>
        <vt:lpstr>Slide Titles</vt:lpstr>
      </vt:variant>
      <vt:variant>
        <vt:i4>43</vt:i4>
      </vt:variant>
    </vt:vector>
  </HeadingPairs>
  <TitlesOfParts>
    <vt:vector size="45" baseType="lpstr">
      <vt:lpstr>Blank Presentation</vt:lpstr>
      <vt:lpstr>Office Theme</vt:lpstr>
      <vt:lpstr>    Marketing Channels:   Delivering Customer Value     </vt:lpstr>
      <vt:lpstr>Slide 2</vt:lpstr>
      <vt:lpstr> Supply Chains and the  Value Delivery Network</vt:lpstr>
      <vt:lpstr>Supply Chains and the  Value Delivery Network</vt:lpstr>
      <vt:lpstr>Supply Chains and the  Value Delivery Network</vt:lpstr>
      <vt:lpstr>The Nature and Importance of   Marketing Channels</vt:lpstr>
      <vt:lpstr> The Nature and Importance of   Marketing Channels</vt:lpstr>
      <vt:lpstr>The Nature and Importance of   Marketing Channels</vt:lpstr>
      <vt:lpstr>The Nature and Importance of   Marketing Channels</vt:lpstr>
      <vt:lpstr>The Nature and Importance of   Marketing Channels</vt:lpstr>
      <vt:lpstr>The Nature and Importance of  Marketing Channels</vt:lpstr>
      <vt:lpstr>Channel Behavior and Organization</vt:lpstr>
      <vt:lpstr>Channel Behavior and Organization</vt:lpstr>
      <vt:lpstr>Channel Behavior and Organization</vt:lpstr>
      <vt:lpstr> Channel Behavior and Organization</vt:lpstr>
      <vt:lpstr> Channel Behavior and Organization</vt:lpstr>
      <vt:lpstr>Channel Behavior and Organization</vt:lpstr>
      <vt:lpstr> Channel Behavior and Organization</vt:lpstr>
      <vt:lpstr>Channel Behavior and Organization</vt:lpstr>
      <vt:lpstr>Channel Behavior and Organization</vt:lpstr>
      <vt:lpstr>Channel Behavior and Organization</vt:lpstr>
      <vt:lpstr>Channel Behavior and Organization</vt:lpstr>
      <vt:lpstr>Channel Design Decisions</vt:lpstr>
      <vt:lpstr>Channel Design Decisions</vt:lpstr>
      <vt:lpstr>Channel Design Decisions</vt:lpstr>
      <vt:lpstr>Channel Design Decisions</vt:lpstr>
      <vt:lpstr>Channel Design Decisions</vt:lpstr>
      <vt:lpstr>Channel Design Decisions</vt:lpstr>
      <vt:lpstr>Channel Design Decisions</vt:lpstr>
      <vt:lpstr> Channel Management Decisions</vt:lpstr>
      <vt:lpstr>Public Policy and Distribution Decisions</vt:lpstr>
      <vt:lpstr>Marketing Logistics and            Supply Chain Management</vt:lpstr>
      <vt:lpstr>Marketing Logistics and           Supply Chain Management</vt:lpstr>
      <vt:lpstr>Marketing Logistics and  Supply Chain Management</vt:lpstr>
      <vt:lpstr>Marketing Logistics and  Supply Chain Management</vt:lpstr>
      <vt:lpstr>Marketing Logistics and  Supply Chain Management</vt:lpstr>
      <vt:lpstr>Marketing Logistics and  Supply Chain Management</vt:lpstr>
      <vt:lpstr> Marketing Logistics and  Supply Chain Management</vt:lpstr>
      <vt:lpstr>Marketing Logistics and            Supply Chain Management</vt:lpstr>
      <vt:lpstr>Marketing Logistics and            Supply Chain Management</vt:lpstr>
      <vt:lpstr>Marketing Logistics and            Supply Chain Management</vt:lpstr>
      <vt:lpstr>Bibliography</vt:lpstr>
      <vt:lpstr>The End</vt:lpstr>
    </vt:vector>
  </TitlesOfParts>
  <Company>School of Management</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utter</dc:creator>
  <cp:lastModifiedBy>Abid Saeed</cp:lastModifiedBy>
  <cp:revision>338</cp:revision>
  <dcterms:created xsi:type="dcterms:W3CDTF">2011-02-15T21:33:40Z</dcterms:created>
  <dcterms:modified xsi:type="dcterms:W3CDTF">2013-04-03T07:14:35Z</dcterms:modified>
</cp:coreProperties>
</file>