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notesSlides/notesSlide17.xml" ContentType="application/vnd.openxmlformats-officedocument.presentationml.notesSlide+xml"/>
  <Override PartName="/ppt/diagrams/quickStyle1.xml" ContentType="application/vnd.openxmlformats-officedocument.drawingml.diagramStyl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layout2.xml" ContentType="application/vnd.openxmlformats-officedocument.drawingml.diagramLayout+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34"/>
  </p:notesMasterIdLst>
  <p:sldIdLst>
    <p:sldId id="397" r:id="rId3"/>
    <p:sldId id="469" r:id="rId4"/>
    <p:sldId id="736" r:id="rId5"/>
    <p:sldId id="737" r:id="rId6"/>
    <p:sldId id="738" r:id="rId7"/>
    <p:sldId id="739" r:id="rId8"/>
    <p:sldId id="740" r:id="rId9"/>
    <p:sldId id="741" r:id="rId10"/>
    <p:sldId id="742" r:id="rId11"/>
    <p:sldId id="743" r:id="rId12"/>
    <p:sldId id="744" r:id="rId13"/>
    <p:sldId id="745" r:id="rId14"/>
    <p:sldId id="746" r:id="rId15"/>
    <p:sldId id="747" r:id="rId16"/>
    <p:sldId id="748" r:id="rId17"/>
    <p:sldId id="749" r:id="rId18"/>
    <p:sldId id="750" r:id="rId19"/>
    <p:sldId id="751" r:id="rId20"/>
    <p:sldId id="752" r:id="rId21"/>
    <p:sldId id="753" r:id="rId22"/>
    <p:sldId id="754" r:id="rId23"/>
    <p:sldId id="755" r:id="rId24"/>
    <p:sldId id="756" r:id="rId25"/>
    <p:sldId id="757" r:id="rId26"/>
    <p:sldId id="758" r:id="rId27"/>
    <p:sldId id="759" r:id="rId28"/>
    <p:sldId id="760" r:id="rId29"/>
    <p:sldId id="761" r:id="rId30"/>
    <p:sldId id="762" r:id="rId31"/>
    <p:sldId id="394" r:id="rId32"/>
    <p:sldId id="393"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4" autoAdjust="0"/>
    <p:restoredTop sz="67169" autoAdjust="0"/>
  </p:normalViewPr>
  <p:slideViewPr>
    <p:cSldViewPr>
      <p:cViewPr varScale="1">
        <p:scale>
          <a:sx n="42" d="100"/>
          <a:sy n="42" d="100"/>
        </p:scale>
        <p:origin x="-21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9A0797-9D7D-43DE-93A0-DD44CB063F0D}" type="doc">
      <dgm:prSet loTypeId="urn:microsoft.com/office/officeart/2005/8/layout/vList2" loCatId="list" qsTypeId="urn:microsoft.com/office/officeart/2005/8/quickstyle/simple1#3" qsCatId="simple" csTypeId="urn:microsoft.com/office/officeart/2005/8/colors/colorful1#5" csCatId="colorful"/>
      <dgm:spPr/>
      <dgm:t>
        <a:bodyPr/>
        <a:lstStyle/>
        <a:p>
          <a:endParaRPr lang="en-US"/>
        </a:p>
      </dgm:t>
    </dgm:pt>
    <dgm:pt modelId="{F3694E4F-035C-4536-8856-DF95CA0BF377}">
      <dgm:prSet custT="1"/>
      <dgm:spPr/>
      <dgm:t>
        <a:bodyPr/>
        <a:lstStyle/>
        <a:p>
          <a:pPr algn="ctr" rtl="0"/>
          <a:r>
            <a:rPr lang="en-US" sz="3200" b="1" dirty="0" smtClean="0"/>
            <a:t>Pure competition</a:t>
          </a:r>
          <a:endParaRPr lang="en-US" sz="3200" b="1" dirty="0"/>
        </a:p>
      </dgm:t>
    </dgm:pt>
    <dgm:pt modelId="{8C463D59-6DAE-40B4-A945-EE141F303AD0}" type="parTrans" cxnId="{41791F01-0A4B-470B-B0E7-A2193D5554DF}">
      <dgm:prSet/>
      <dgm:spPr/>
      <dgm:t>
        <a:bodyPr/>
        <a:lstStyle/>
        <a:p>
          <a:pPr algn="ctr"/>
          <a:endParaRPr lang="en-US" sz="2000" b="1"/>
        </a:p>
      </dgm:t>
    </dgm:pt>
    <dgm:pt modelId="{B516BEF0-91FC-4BD0-990B-0DD18268A6DF}" type="sibTrans" cxnId="{41791F01-0A4B-470B-B0E7-A2193D5554DF}">
      <dgm:prSet/>
      <dgm:spPr/>
      <dgm:t>
        <a:bodyPr/>
        <a:lstStyle/>
        <a:p>
          <a:pPr algn="ctr"/>
          <a:endParaRPr lang="en-US" sz="2000" b="1"/>
        </a:p>
      </dgm:t>
    </dgm:pt>
    <dgm:pt modelId="{C0DF9960-911A-4534-A712-4CE8FD19DA70}">
      <dgm:prSet custT="1"/>
      <dgm:spPr/>
      <dgm:t>
        <a:bodyPr/>
        <a:lstStyle/>
        <a:p>
          <a:pPr algn="ctr" rtl="0"/>
          <a:r>
            <a:rPr lang="en-US" sz="3200" b="1" dirty="0" smtClean="0"/>
            <a:t>Monopolistic competition</a:t>
          </a:r>
          <a:endParaRPr lang="en-US" sz="3200" b="1" dirty="0"/>
        </a:p>
      </dgm:t>
    </dgm:pt>
    <dgm:pt modelId="{6926934B-47CE-4FC7-8707-E8959A56746E}" type="parTrans" cxnId="{D2EB3AC9-FA51-4F45-A04D-7B713A27FDE0}">
      <dgm:prSet/>
      <dgm:spPr/>
      <dgm:t>
        <a:bodyPr/>
        <a:lstStyle/>
        <a:p>
          <a:pPr algn="ctr"/>
          <a:endParaRPr lang="en-US" sz="2000" b="1"/>
        </a:p>
      </dgm:t>
    </dgm:pt>
    <dgm:pt modelId="{BA695A30-B3CF-4A18-85D8-4AD66B90D5A9}" type="sibTrans" cxnId="{D2EB3AC9-FA51-4F45-A04D-7B713A27FDE0}">
      <dgm:prSet/>
      <dgm:spPr/>
      <dgm:t>
        <a:bodyPr/>
        <a:lstStyle/>
        <a:p>
          <a:pPr algn="ctr"/>
          <a:endParaRPr lang="en-US" sz="2000" b="1"/>
        </a:p>
      </dgm:t>
    </dgm:pt>
    <dgm:pt modelId="{7D95305A-8051-440A-8F32-3BE464183F7C}">
      <dgm:prSet custT="1"/>
      <dgm:spPr/>
      <dgm:t>
        <a:bodyPr/>
        <a:lstStyle/>
        <a:p>
          <a:pPr algn="ctr" rtl="0"/>
          <a:r>
            <a:rPr lang="en-US" sz="3200" b="1" dirty="0" smtClean="0"/>
            <a:t>Oligopolistic competition</a:t>
          </a:r>
          <a:endParaRPr lang="en-US" sz="3200" b="1" dirty="0"/>
        </a:p>
      </dgm:t>
    </dgm:pt>
    <dgm:pt modelId="{7FF108EC-E92B-4EDF-BD45-29FE0BCE04B0}" type="parTrans" cxnId="{3510363E-306B-4858-93A8-C2606EC7ECBF}">
      <dgm:prSet/>
      <dgm:spPr/>
      <dgm:t>
        <a:bodyPr/>
        <a:lstStyle/>
        <a:p>
          <a:pPr algn="ctr"/>
          <a:endParaRPr lang="en-US" sz="2000" b="1"/>
        </a:p>
      </dgm:t>
    </dgm:pt>
    <dgm:pt modelId="{496C9600-4453-4ECC-BAA2-B02E950B2959}" type="sibTrans" cxnId="{3510363E-306B-4858-93A8-C2606EC7ECBF}">
      <dgm:prSet/>
      <dgm:spPr/>
      <dgm:t>
        <a:bodyPr/>
        <a:lstStyle/>
        <a:p>
          <a:pPr algn="ctr"/>
          <a:endParaRPr lang="en-US" sz="2000" b="1"/>
        </a:p>
      </dgm:t>
    </dgm:pt>
    <dgm:pt modelId="{318A5C12-4F2E-46BA-8971-2B696ABF0F96}">
      <dgm:prSet custT="1"/>
      <dgm:spPr/>
      <dgm:t>
        <a:bodyPr/>
        <a:lstStyle/>
        <a:p>
          <a:pPr algn="ctr" rtl="0"/>
          <a:r>
            <a:rPr lang="en-US" sz="3200" b="1" dirty="0" smtClean="0"/>
            <a:t>Pure monopoly</a:t>
          </a:r>
          <a:endParaRPr lang="en-US" sz="3200" b="1" dirty="0"/>
        </a:p>
      </dgm:t>
    </dgm:pt>
    <dgm:pt modelId="{84578431-8AE8-46E0-97A2-FD15B0A92855}" type="parTrans" cxnId="{46F10E67-B675-4522-8A31-562459208000}">
      <dgm:prSet/>
      <dgm:spPr/>
      <dgm:t>
        <a:bodyPr/>
        <a:lstStyle/>
        <a:p>
          <a:pPr algn="ctr"/>
          <a:endParaRPr lang="en-US" sz="2000" b="1"/>
        </a:p>
      </dgm:t>
    </dgm:pt>
    <dgm:pt modelId="{2918553C-644E-4DA2-A8B0-A7BDA95A7534}" type="sibTrans" cxnId="{46F10E67-B675-4522-8A31-562459208000}">
      <dgm:prSet/>
      <dgm:spPr/>
      <dgm:t>
        <a:bodyPr/>
        <a:lstStyle/>
        <a:p>
          <a:pPr algn="ctr"/>
          <a:endParaRPr lang="en-US" sz="2000" b="1"/>
        </a:p>
      </dgm:t>
    </dgm:pt>
    <dgm:pt modelId="{88DEAD23-7304-4E81-A08F-C9DF64D460D1}" type="pres">
      <dgm:prSet presAssocID="{EA9A0797-9D7D-43DE-93A0-DD44CB063F0D}" presName="linear" presStyleCnt="0">
        <dgm:presLayoutVars>
          <dgm:animLvl val="lvl"/>
          <dgm:resizeHandles val="exact"/>
        </dgm:presLayoutVars>
      </dgm:prSet>
      <dgm:spPr/>
      <dgm:t>
        <a:bodyPr/>
        <a:lstStyle/>
        <a:p>
          <a:endParaRPr lang="en-US"/>
        </a:p>
      </dgm:t>
    </dgm:pt>
    <dgm:pt modelId="{E82D7A3F-CA9E-49F0-9CE9-1F0A0EB0436E}" type="pres">
      <dgm:prSet presAssocID="{F3694E4F-035C-4536-8856-DF95CA0BF377}" presName="parentText" presStyleLbl="node1" presStyleIdx="0" presStyleCnt="4" custLinFactNeighborY="-22917">
        <dgm:presLayoutVars>
          <dgm:chMax val="0"/>
          <dgm:bulletEnabled val="1"/>
        </dgm:presLayoutVars>
      </dgm:prSet>
      <dgm:spPr/>
      <dgm:t>
        <a:bodyPr/>
        <a:lstStyle/>
        <a:p>
          <a:endParaRPr lang="en-US"/>
        </a:p>
      </dgm:t>
    </dgm:pt>
    <dgm:pt modelId="{2D7D5AA2-013C-4425-A1BC-DA44D1D016A8}" type="pres">
      <dgm:prSet presAssocID="{B516BEF0-91FC-4BD0-990B-0DD18268A6DF}" presName="spacer" presStyleCnt="0"/>
      <dgm:spPr/>
    </dgm:pt>
    <dgm:pt modelId="{092B133D-BEE3-439C-A3A0-95D08B50D0C1}" type="pres">
      <dgm:prSet presAssocID="{C0DF9960-911A-4534-A712-4CE8FD19DA70}" presName="parentText" presStyleLbl="node1" presStyleIdx="1" presStyleCnt="4">
        <dgm:presLayoutVars>
          <dgm:chMax val="0"/>
          <dgm:bulletEnabled val="1"/>
        </dgm:presLayoutVars>
      </dgm:prSet>
      <dgm:spPr/>
      <dgm:t>
        <a:bodyPr/>
        <a:lstStyle/>
        <a:p>
          <a:endParaRPr lang="en-US"/>
        </a:p>
      </dgm:t>
    </dgm:pt>
    <dgm:pt modelId="{4FE04406-78AB-46F7-AD1F-D0EBF9389B8A}" type="pres">
      <dgm:prSet presAssocID="{BA695A30-B3CF-4A18-85D8-4AD66B90D5A9}" presName="spacer" presStyleCnt="0"/>
      <dgm:spPr/>
    </dgm:pt>
    <dgm:pt modelId="{8CBBC105-5472-4E11-B464-BF020AAF03CD}" type="pres">
      <dgm:prSet presAssocID="{7D95305A-8051-440A-8F32-3BE464183F7C}" presName="parentText" presStyleLbl="node1" presStyleIdx="2" presStyleCnt="4">
        <dgm:presLayoutVars>
          <dgm:chMax val="0"/>
          <dgm:bulletEnabled val="1"/>
        </dgm:presLayoutVars>
      </dgm:prSet>
      <dgm:spPr/>
      <dgm:t>
        <a:bodyPr/>
        <a:lstStyle/>
        <a:p>
          <a:endParaRPr lang="en-US"/>
        </a:p>
      </dgm:t>
    </dgm:pt>
    <dgm:pt modelId="{BF83F708-3A94-4AA0-BDDB-14B537C08346}" type="pres">
      <dgm:prSet presAssocID="{496C9600-4453-4ECC-BAA2-B02E950B2959}" presName="spacer" presStyleCnt="0"/>
      <dgm:spPr/>
    </dgm:pt>
    <dgm:pt modelId="{2198CC07-3446-42FE-A7C6-62259D8CE85C}" type="pres">
      <dgm:prSet presAssocID="{318A5C12-4F2E-46BA-8971-2B696ABF0F96}" presName="parentText" presStyleLbl="node1" presStyleIdx="3" presStyleCnt="4">
        <dgm:presLayoutVars>
          <dgm:chMax val="0"/>
          <dgm:bulletEnabled val="1"/>
        </dgm:presLayoutVars>
      </dgm:prSet>
      <dgm:spPr/>
      <dgm:t>
        <a:bodyPr/>
        <a:lstStyle/>
        <a:p>
          <a:endParaRPr lang="en-US"/>
        </a:p>
      </dgm:t>
    </dgm:pt>
  </dgm:ptLst>
  <dgm:cxnLst>
    <dgm:cxn modelId="{90B2FB6A-84D3-4A6F-AD20-79EB0628E674}" type="presOf" srcId="{F3694E4F-035C-4536-8856-DF95CA0BF377}" destId="{E82D7A3F-CA9E-49F0-9CE9-1F0A0EB0436E}" srcOrd="0" destOrd="0" presId="urn:microsoft.com/office/officeart/2005/8/layout/vList2"/>
    <dgm:cxn modelId="{C635383D-160F-4CA0-A458-BC002E553E1B}" type="presOf" srcId="{318A5C12-4F2E-46BA-8971-2B696ABF0F96}" destId="{2198CC07-3446-42FE-A7C6-62259D8CE85C}" srcOrd="0" destOrd="0" presId="urn:microsoft.com/office/officeart/2005/8/layout/vList2"/>
    <dgm:cxn modelId="{254E4A23-1539-4A0F-828D-DC9F4791657D}" type="presOf" srcId="{C0DF9960-911A-4534-A712-4CE8FD19DA70}" destId="{092B133D-BEE3-439C-A3A0-95D08B50D0C1}" srcOrd="0" destOrd="0" presId="urn:microsoft.com/office/officeart/2005/8/layout/vList2"/>
    <dgm:cxn modelId="{3510363E-306B-4858-93A8-C2606EC7ECBF}" srcId="{EA9A0797-9D7D-43DE-93A0-DD44CB063F0D}" destId="{7D95305A-8051-440A-8F32-3BE464183F7C}" srcOrd="2" destOrd="0" parTransId="{7FF108EC-E92B-4EDF-BD45-29FE0BCE04B0}" sibTransId="{496C9600-4453-4ECC-BAA2-B02E950B2959}"/>
    <dgm:cxn modelId="{31FB7859-11F2-4AB0-A0C2-C946AA4B3EB7}" type="presOf" srcId="{EA9A0797-9D7D-43DE-93A0-DD44CB063F0D}" destId="{88DEAD23-7304-4E81-A08F-C9DF64D460D1}" srcOrd="0" destOrd="0" presId="urn:microsoft.com/office/officeart/2005/8/layout/vList2"/>
    <dgm:cxn modelId="{89929D48-4BD6-4AC8-84BB-AB2F110D1505}" type="presOf" srcId="{7D95305A-8051-440A-8F32-3BE464183F7C}" destId="{8CBBC105-5472-4E11-B464-BF020AAF03CD}" srcOrd="0" destOrd="0" presId="urn:microsoft.com/office/officeart/2005/8/layout/vList2"/>
    <dgm:cxn modelId="{41791F01-0A4B-470B-B0E7-A2193D5554DF}" srcId="{EA9A0797-9D7D-43DE-93A0-DD44CB063F0D}" destId="{F3694E4F-035C-4536-8856-DF95CA0BF377}" srcOrd="0" destOrd="0" parTransId="{8C463D59-6DAE-40B4-A945-EE141F303AD0}" sibTransId="{B516BEF0-91FC-4BD0-990B-0DD18268A6DF}"/>
    <dgm:cxn modelId="{D2EB3AC9-FA51-4F45-A04D-7B713A27FDE0}" srcId="{EA9A0797-9D7D-43DE-93A0-DD44CB063F0D}" destId="{C0DF9960-911A-4534-A712-4CE8FD19DA70}" srcOrd="1" destOrd="0" parTransId="{6926934B-47CE-4FC7-8707-E8959A56746E}" sibTransId="{BA695A30-B3CF-4A18-85D8-4AD66B90D5A9}"/>
    <dgm:cxn modelId="{46F10E67-B675-4522-8A31-562459208000}" srcId="{EA9A0797-9D7D-43DE-93A0-DD44CB063F0D}" destId="{318A5C12-4F2E-46BA-8971-2B696ABF0F96}" srcOrd="3" destOrd="0" parTransId="{84578431-8AE8-46E0-97A2-FD15B0A92855}" sibTransId="{2918553C-644E-4DA2-A8B0-A7BDA95A7534}"/>
    <dgm:cxn modelId="{972552C4-A99A-4B44-9DC1-97321F3BEF94}" type="presParOf" srcId="{88DEAD23-7304-4E81-A08F-C9DF64D460D1}" destId="{E82D7A3F-CA9E-49F0-9CE9-1F0A0EB0436E}" srcOrd="0" destOrd="0" presId="urn:microsoft.com/office/officeart/2005/8/layout/vList2"/>
    <dgm:cxn modelId="{21C13100-37AB-44E8-8CE8-BB32B60E2A3E}" type="presParOf" srcId="{88DEAD23-7304-4E81-A08F-C9DF64D460D1}" destId="{2D7D5AA2-013C-4425-A1BC-DA44D1D016A8}" srcOrd="1" destOrd="0" presId="urn:microsoft.com/office/officeart/2005/8/layout/vList2"/>
    <dgm:cxn modelId="{DDDE4506-AC2A-4F1A-B7D6-0104E21EDFE2}" type="presParOf" srcId="{88DEAD23-7304-4E81-A08F-C9DF64D460D1}" destId="{092B133D-BEE3-439C-A3A0-95D08B50D0C1}" srcOrd="2" destOrd="0" presId="urn:microsoft.com/office/officeart/2005/8/layout/vList2"/>
    <dgm:cxn modelId="{1171C234-1FA7-4290-9484-4A6686A2E580}" type="presParOf" srcId="{88DEAD23-7304-4E81-A08F-C9DF64D460D1}" destId="{4FE04406-78AB-46F7-AD1F-D0EBF9389B8A}" srcOrd="3" destOrd="0" presId="urn:microsoft.com/office/officeart/2005/8/layout/vList2"/>
    <dgm:cxn modelId="{62F3DC7D-837F-403D-A8E5-1BBCEEAE3FFE}" type="presParOf" srcId="{88DEAD23-7304-4E81-A08F-C9DF64D460D1}" destId="{8CBBC105-5472-4E11-B464-BF020AAF03CD}" srcOrd="4" destOrd="0" presId="urn:microsoft.com/office/officeart/2005/8/layout/vList2"/>
    <dgm:cxn modelId="{3A696768-E951-4BE7-9647-96EB4C90D3F9}" type="presParOf" srcId="{88DEAD23-7304-4E81-A08F-C9DF64D460D1}" destId="{BF83F708-3A94-4AA0-BDDB-14B537C08346}" srcOrd="5" destOrd="0" presId="urn:microsoft.com/office/officeart/2005/8/layout/vList2"/>
    <dgm:cxn modelId="{E7487611-4572-46F8-B444-5E26A8DC720A}" type="presParOf" srcId="{88DEAD23-7304-4E81-A08F-C9DF64D460D1}" destId="{2198CC07-3446-42FE-A7C6-62259D8CE85C}" srcOrd="6"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CC2B583E-4049-4E39-8D87-DE827D79D462}" type="doc">
      <dgm:prSet loTypeId="urn:microsoft.com/office/officeart/2005/8/layout/vList2" loCatId="list" qsTypeId="urn:microsoft.com/office/officeart/2005/8/quickstyle/simple1#4" qsCatId="simple" csTypeId="urn:microsoft.com/office/officeart/2005/8/colors/colorful1#6" csCatId="colorful"/>
      <dgm:spPr/>
      <dgm:t>
        <a:bodyPr/>
        <a:lstStyle/>
        <a:p>
          <a:endParaRPr lang="en-US"/>
        </a:p>
      </dgm:t>
    </dgm:pt>
    <dgm:pt modelId="{6BCBE455-5E3F-4E94-9848-B36E8991B90C}">
      <dgm:prSet/>
      <dgm:spPr/>
      <dgm:t>
        <a:bodyPr/>
        <a:lstStyle/>
        <a:p>
          <a:pPr algn="ctr" rtl="0"/>
          <a:r>
            <a:rPr lang="en-US" b="1" dirty="0" smtClean="0">
              <a:solidFill>
                <a:schemeClr val="tx1"/>
              </a:solidFill>
            </a:rPr>
            <a:t>Economic conditions</a:t>
          </a:r>
          <a:endParaRPr lang="en-US" b="1" dirty="0">
            <a:solidFill>
              <a:schemeClr val="tx1"/>
            </a:solidFill>
          </a:endParaRPr>
        </a:p>
      </dgm:t>
    </dgm:pt>
    <dgm:pt modelId="{01B7E6CE-C2A7-443C-8E83-B2D2ADE2164E}" type="parTrans" cxnId="{0BCD0BD2-688B-4592-AFB4-64E4C188384F}">
      <dgm:prSet/>
      <dgm:spPr/>
      <dgm:t>
        <a:bodyPr/>
        <a:lstStyle/>
        <a:p>
          <a:pPr algn="ctr"/>
          <a:endParaRPr lang="en-US" b="1">
            <a:solidFill>
              <a:schemeClr val="tx1"/>
            </a:solidFill>
          </a:endParaRPr>
        </a:p>
      </dgm:t>
    </dgm:pt>
    <dgm:pt modelId="{AEBF687F-C21C-481C-A57E-BD1A5A9E5EC2}" type="sibTrans" cxnId="{0BCD0BD2-688B-4592-AFB4-64E4C188384F}">
      <dgm:prSet/>
      <dgm:spPr/>
      <dgm:t>
        <a:bodyPr/>
        <a:lstStyle/>
        <a:p>
          <a:pPr algn="ctr"/>
          <a:endParaRPr lang="en-US" b="1">
            <a:solidFill>
              <a:schemeClr val="tx1"/>
            </a:solidFill>
          </a:endParaRPr>
        </a:p>
      </dgm:t>
    </dgm:pt>
    <dgm:pt modelId="{06370EE4-B050-4D26-A41B-9E5487562849}">
      <dgm:prSet/>
      <dgm:spPr/>
      <dgm:t>
        <a:bodyPr/>
        <a:lstStyle/>
        <a:p>
          <a:pPr algn="ctr" rtl="0"/>
          <a:r>
            <a:rPr lang="en-US" b="1" dirty="0" smtClean="0">
              <a:solidFill>
                <a:schemeClr val="tx1"/>
              </a:solidFill>
            </a:rPr>
            <a:t>Reseller’s response to price </a:t>
          </a:r>
          <a:endParaRPr lang="en-US" b="1" dirty="0">
            <a:solidFill>
              <a:schemeClr val="tx1"/>
            </a:solidFill>
          </a:endParaRPr>
        </a:p>
      </dgm:t>
    </dgm:pt>
    <dgm:pt modelId="{9A76CA53-D2C2-472F-8A79-E5A8F4EAFD8C}" type="parTrans" cxnId="{20EE869A-A52F-4105-AA41-768D83CB2BF1}">
      <dgm:prSet/>
      <dgm:spPr/>
      <dgm:t>
        <a:bodyPr/>
        <a:lstStyle/>
        <a:p>
          <a:pPr algn="ctr"/>
          <a:endParaRPr lang="en-US" b="1">
            <a:solidFill>
              <a:schemeClr val="tx1"/>
            </a:solidFill>
          </a:endParaRPr>
        </a:p>
      </dgm:t>
    </dgm:pt>
    <dgm:pt modelId="{F2B15A05-770C-4F37-AB8C-BD319503960E}" type="sibTrans" cxnId="{20EE869A-A52F-4105-AA41-768D83CB2BF1}">
      <dgm:prSet/>
      <dgm:spPr/>
      <dgm:t>
        <a:bodyPr/>
        <a:lstStyle/>
        <a:p>
          <a:pPr algn="ctr"/>
          <a:endParaRPr lang="en-US" b="1">
            <a:solidFill>
              <a:schemeClr val="tx1"/>
            </a:solidFill>
          </a:endParaRPr>
        </a:p>
      </dgm:t>
    </dgm:pt>
    <dgm:pt modelId="{F7AE4D41-4566-4C08-90E5-7D443A000EDE}">
      <dgm:prSet/>
      <dgm:spPr/>
      <dgm:t>
        <a:bodyPr/>
        <a:lstStyle/>
        <a:p>
          <a:pPr algn="ctr" rtl="0"/>
          <a:r>
            <a:rPr lang="en-US" b="1" dirty="0" smtClean="0">
              <a:solidFill>
                <a:schemeClr val="tx1"/>
              </a:solidFill>
            </a:rPr>
            <a:t>Government</a:t>
          </a:r>
          <a:endParaRPr lang="en-US" b="1" dirty="0">
            <a:solidFill>
              <a:schemeClr val="tx1"/>
            </a:solidFill>
          </a:endParaRPr>
        </a:p>
      </dgm:t>
    </dgm:pt>
    <dgm:pt modelId="{931B48E7-3313-418D-9479-A5E2ACE761CF}" type="parTrans" cxnId="{0A4E619B-5F1C-421A-8F78-5F016A5DF7CD}">
      <dgm:prSet/>
      <dgm:spPr/>
      <dgm:t>
        <a:bodyPr/>
        <a:lstStyle/>
        <a:p>
          <a:pPr algn="ctr"/>
          <a:endParaRPr lang="en-US" b="1">
            <a:solidFill>
              <a:schemeClr val="tx1"/>
            </a:solidFill>
          </a:endParaRPr>
        </a:p>
      </dgm:t>
    </dgm:pt>
    <dgm:pt modelId="{26006C79-363A-45A1-AC6D-E2A9BD867367}" type="sibTrans" cxnId="{0A4E619B-5F1C-421A-8F78-5F016A5DF7CD}">
      <dgm:prSet/>
      <dgm:spPr/>
      <dgm:t>
        <a:bodyPr/>
        <a:lstStyle/>
        <a:p>
          <a:pPr algn="ctr"/>
          <a:endParaRPr lang="en-US" b="1">
            <a:solidFill>
              <a:schemeClr val="tx1"/>
            </a:solidFill>
          </a:endParaRPr>
        </a:p>
      </dgm:t>
    </dgm:pt>
    <dgm:pt modelId="{07A2D0EE-79D4-4229-B1FB-7DDE9FCC33FC}">
      <dgm:prSet/>
      <dgm:spPr/>
      <dgm:t>
        <a:bodyPr/>
        <a:lstStyle/>
        <a:p>
          <a:pPr algn="ctr" rtl="0"/>
          <a:r>
            <a:rPr lang="en-US" b="1" dirty="0" smtClean="0">
              <a:solidFill>
                <a:schemeClr val="tx1"/>
              </a:solidFill>
            </a:rPr>
            <a:t>Social concerns</a:t>
          </a:r>
          <a:endParaRPr lang="en-US" b="1" dirty="0">
            <a:solidFill>
              <a:schemeClr val="tx1"/>
            </a:solidFill>
          </a:endParaRPr>
        </a:p>
      </dgm:t>
    </dgm:pt>
    <dgm:pt modelId="{1EDE051D-1A6A-4E9C-AD4F-E61B4921E6EB}" type="parTrans" cxnId="{EED8903D-193F-4B27-8DB2-420B44C6573F}">
      <dgm:prSet/>
      <dgm:spPr/>
      <dgm:t>
        <a:bodyPr/>
        <a:lstStyle/>
        <a:p>
          <a:pPr algn="ctr"/>
          <a:endParaRPr lang="en-US" b="1">
            <a:solidFill>
              <a:schemeClr val="tx1"/>
            </a:solidFill>
          </a:endParaRPr>
        </a:p>
      </dgm:t>
    </dgm:pt>
    <dgm:pt modelId="{CAC621F2-3EC2-4A8E-945B-436DD11279F0}" type="sibTrans" cxnId="{EED8903D-193F-4B27-8DB2-420B44C6573F}">
      <dgm:prSet/>
      <dgm:spPr/>
      <dgm:t>
        <a:bodyPr/>
        <a:lstStyle/>
        <a:p>
          <a:pPr algn="ctr"/>
          <a:endParaRPr lang="en-US" b="1">
            <a:solidFill>
              <a:schemeClr val="tx1"/>
            </a:solidFill>
          </a:endParaRPr>
        </a:p>
      </dgm:t>
    </dgm:pt>
    <dgm:pt modelId="{34AEE5F2-F88A-4CB9-A940-DC0E9061BAF2}" type="pres">
      <dgm:prSet presAssocID="{CC2B583E-4049-4E39-8D87-DE827D79D462}" presName="linear" presStyleCnt="0">
        <dgm:presLayoutVars>
          <dgm:animLvl val="lvl"/>
          <dgm:resizeHandles val="exact"/>
        </dgm:presLayoutVars>
      </dgm:prSet>
      <dgm:spPr/>
      <dgm:t>
        <a:bodyPr/>
        <a:lstStyle/>
        <a:p>
          <a:endParaRPr lang="en-US"/>
        </a:p>
      </dgm:t>
    </dgm:pt>
    <dgm:pt modelId="{D0DF0E17-994A-4EF7-A66E-168508F7951A}" type="pres">
      <dgm:prSet presAssocID="{6BCBE455-5E3F-4E94-9848-B36E8991B90C}" presName="parentText" presStyleLbl="node1" presStyleIdx="0" presStyleCnt="4" custLinFactNeighborY="-85281">
        <dgm:presLayoutVars>
          <dgm:chMax val="0"/>
          <dgm:bulletEnabled val="1"/>
        </dgm:presLayoutVars>
      </dgm:prSet>
      <dgm:spPr/>
      <dgm:t>
        <a:bodyPr/>
        <a:lstStyle/>
        <a:p>
          <a:endParaRPr lang="en-US"/>
        </a:p>
      </dgm:t>
    </dgm:pt>
    <dgm:pt modelId="{8D2F1E7E-0778-4216-8DD2-1FF71FEFFA7C}" type="pres">
      <dgm:prSet presAssocID="{AEBF687F-C21C-481C-A57E-BD1A5A9E5EC2}" presName="spacer" presStyleCnt="0"/>
      <dgm:spPr/>
    </dgm:pt>
    <dgm:pt modelId="{68AA413F-2B37-420F-8F40-756323B9C122}" type="pres">
      <dgm:prSet presAssocID="{06370EE4-B050-4D26-A41B-9E5487562849}" presName="parentText" presStyleLbl="node1" presStyleIdx="1" presStyleCnt="4">
        <dgm:presLayoutVars>
          <dgm:chMax val="0"/>
          <dgm:bulletEnabled val="1"/>
        </dgm:presLayoutVars>
      </dgm:prSet>
      <dgm:spPr/>
      <dgm:t>
        <a:bodyPr/>
        <a:lstStyle/>
        <a:p>
          <a:endParaRPr lang="en-US"/>
        </a:p>
      </dgm:t>
    </dgm:pt>
    <dgm:pt modelId="{F2F72205-7A17-4B75-86D8-258720AB3000}" type="pres">
      <dgm:prSet presAssocID="{F2B15A05-770C-4F37-AB8C-BD319503960E}" presName="spacer" presStyleCnt="0"/>
      <dgm:spPr/>
    </dgm:pt>
    <dgm:pt modelId="{3B80254D-A270-4773-BB96-E978AF6796E4}" type="pres">
      <dgm:prSet presAssocID="{F7AE4D41-4566-4C08-90E5-7D443A000EDE}" presName="parentText" presStyleLbl="node1" presStyleIdx="2" presStyleCnt="4">
        <dgm:presLayoutVars>
          <dgm:chMax val="0"/>
          <dgm:bulletEnabled val="1"/>
        </dgm:presLayoutVars>
      </dgm:prSet>
      <dgm:spPr/>
      <dgm:t>
        <a:bodyPr/>
        <a:lstStyle/>
        <a:p>
          <a:endParaRPr lang="en-US"/>
        </a:p>
      </dgm:t>
    </dgm:pt>
    <dgm:pt modelId="{C56552D5-7675-4E13-B91D-E9C17557E252}" type="pres">
      <dgm:prSet presAssocID="{26006C79-363A-45A1-AC6D-E2A9BD867367}" presName="spacer" presStyleCnt="0"/>
      <dgm:spPr/>
    </dgm:pt>
    <dgm:pt modelId="{FE136E24-E207-4A51-8012-91A3F16D639F}" type="pres">
      <dgm:prSet presAssocID="{07A2D0EE-79D4-4229-B1FB-7DDE9FCC33FC}" presName="parentText" presStyleLbl="node1" presStyleIdx="3" presStyleCnt="4">
        <dgm:presLayoutVars>
          <dgm:chMax val="0"/>
          <dgm:bulletEnabled val="1"/>
        </dgm:presLayoutVars>
      </dgm:prSet>
      <dgm:spPr/>
      <dgm:t>
        <a:bodyPr/>
        <a:lstStyle/>
        <a:p>
          <a:endParaRPr lang="en-US"/>
        </a:p>
      </dgm:t>
    </dgm:pt>
  </dgm:ptLst>
  <dgm:cxnLst>
    <dgm:cxn modelId="{A36CB03C-B741-405C-8E28-EC78985B2608}" type="presOf" srcId="{6BCBE455-5E3F-4E94-9848-B36E8991B90C}" destId="{D0DF0E17-994A-4EF7-A66E-168508F7951A}" srcOrd="0" destOrd="0" presId="urn:microsoft.com/office/officeart/2005/8/layout/vList2"/>
    <dgm:cxn modelId="{EED8903D-193F-4B27-8DB2-420B44C6573F}" srcId="{CC2B583E-4049-4E39-8D87-DE827D79D462}" destId="{07A2D0EE-79D4-4229-B1FB-7DDE9FCC33FC}" srcOrd="3" destOrd="0" parTransId="{1EDE051D-1A6A-4E9C-AD4F-E61B4921E6EB}" sibTransId="{CAC621F2-3EC2-4A8E-945B-436DD11279F0}"/>
    <dgm:cxn modelId="{AD37297F-3C77-4DC9-9EE2-F0642090150F}" type="presOf" srcId="{F7AE4D41-4566-4C08-90E5-7D443A000EDE}" destId="{3B80254D-A270-4773-BB96-E978AF6796E4}" srcOrd="0" destOrd="0" presId="urn:microsoft.com/office/officeart/2005/8/layout/vList2"/>
    <dgm:cxn modelId="{1F4F700F-527A-479D-8141-5FDFC6C2F17E}" type="presOf" srcId="{CC2B583E-4049-4E39-8D87-DE827D79D462}" destId="{34AEE5F2-F88A-4CB9-A940-DC0E9061BAF2}" srcOrd="0" destOrd="0" presId="urn:microsoft.com/office/officeart/2005/8/layout/vList2"/>
    <dgm:cxn modelId="{0ACF9311-6B11-4216-BE36-13294D67446B}" type="presOf" srcId="{07A2D0EE-79D4-4229-B1FB-7DDE9FCC33FC}" destId="{FE136E24-E207-4A51-8012-91A3F16D639F}" srcOrd="0" destOrd="0" presId="urn:microsoft.com/office/officeart/2005/8/layout/vList2"/>
    <dgm:cxn modelId="{0A4E619B-5F1C-421A-8F78-5F016A5DF7CD}" srcId="{CC2B583E-4049-4E39-8D87-DE827D79D462}" destId="{F7AE4D41-4566-4C08-90E5-7D443A000EDE}" srcOrd="2" destOrd="0" parTransId="{931B48E7-3313-418D-9479-A5E2ACE761CF}" sibTransId="{26006C79-363A-45A1-AC6D-E2A9BD867367}"/>
    <dgm:cxn modelId="{0BCD0BD2-688B-4592-AFB4-64E4C188384F}" srcId="{CC2B583E-4049-4E39-8D87-DE827D79D462}" destId="{6BCBE455-5E3F-4E94-9848-B36E8991B90C}" srcOrd="0" destOrd="0" parTransId="{01B7E6CE-C2A7-443C-8E83-B2D2ADE2164E}" sibTransId="{AEBF687F-C21C-481C-A57E-BD1A5A9E5EC2}"/>
    <dgm:cxn modelId="{20EE869A-A52F-4105-AA41-768D83CB2BF1}" srcId="{CC2B583E-4049-4E39-8D87-DE827D79D462}" destId="{06370EE4-B050-4D26-A41B-9E5487562849}" srcOrd="1" destOrd="0" parTransId="{9A76CA53-D2C2-472F-8A79-E5A8F4EAFD8C}" sibTransId="{F2B15A05-770C-4F37-AB8C-BD319503960E}"/>
    <dgm:cxn modelId="{B26CDB8E-DC80-4603-B043-1341ED8D8327}" type="presOf" srcId="{06370EE4-B050-4D26-A41B-9E5487562849}" destId="{68AA413F-2B37-420F-8F40-756323B9C122}" srcOrd="0" destOrd="0" presId="urn:microsoft.com/office/officeart/2005/8/layout/vList2"/>
    <dgm:cxn modelId="{62040FAE-019B-4ABD-A2D1-FE2CCA1EFA8D}" type="presParOf" srcId="{34AEE5F2-F88A-4CB9-A940-DC0E9061BAF2}" destId="{D0DF0E17-994A-4EF7-A66E-168508F7951A}" srcOrd="0" destOrd="0" presId="urn:microsoft.com/office/officeart/2005/8/layout/vList2"/>
    <dgm:cxn modelId="{921D09FE-CFD0-4C9E-9DFE-F3004D526E65}" type="presParOf" srcId="{34AEE5F2-F88A-4CB9-A940-DC0E9061BAF2}" destId="{8D2F1E7E-0778-4216-8DD2-1FF71FEFFA7C}" srcOrd="1" destOrd="0" presId="urn:microsoft.com/office/officeart/2005/8/layout/vList2"/>
    <dgm:cxn modelId="{0DBCDAA6-4C7A-4A8C-BE37-064F4C0BBFE7}" type="presParOf" srcId="{34AEE5F2-F88A-4CB9-A940-DC0E9061BAF2}" destId="{68AA413F-2B37-420F-8F40-756323B9C122}" srcOrd="2" destOrd="0" presId="urn:microsoft.com/office/officeart/2005/8/layout/vList2"/>
    <dgm:cxn modelId="{BF8E697D-659F-4368-B322-DDD5CC618E04}" type="presParOf" srcId="{34AEE5F2-F88A-4CB9-A940-DC0E9061BAF2}" destId="{F2F72205-7A17-4B75-86D8-258720AB3000}" srcOrd="3" destOrd="0" presId="urn:microsoft.com/office/officeart/2005/8/layout/vList2"/>
    <dgm:cxn modelId="{8AEC2254-B6A9-4622-972C-7D5BF80A0E25}" type="presParOf" srcId="{34AEE5F2-F88A-4CB9-A940-DC0E9061BAF2}" destId="{3B80254D-A270-4773-BB96-E978AF6796E4}" srcOrd="4" destOrd="0" presId="urn:microsoft.com/office/officeart/2005/8/layout/vList2"/>
    <dgm:cxn modelId="{57908E91-03BD-4331-A442-B8C99D0788AA}" type="presParOf" srcId="{34AEE5F2-F88A-4CB9-A940-DC0E9061BAF2}" destId="{C56552D5-7675-4E13-B91D-E9C17557E252}" srcOrd="5" destOrd="0" presId="urn:microsoft.com/office/officeart/2005/8/layout/vList2"/>
    <dgm:cxn modelId="{7098B2A7-A7E9-4E03-861D-ED2EC7C5B573}" type="presParOf" srcId="{34AEE5F2-F88A-4CB9-A940-DC0E9061BAF2}" destId="{FE136E24-E207-4A51-8012-91A3F16D639F}" srcOrd="6"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3/27/2013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We now look at the second major marketing mix tool—pricing. If effective product development, promotion, and distribution sow the seeds of business success, effective pricing is the harvest. Firms successful at creating customer value with the other marketing mix activities must still capture some of this value in the prices they earn. In this chapter, we discuss the importance of pricing, dig into three major pricing strategies, and look at internal and external considerations that affect pricing decisions. In the next chapter, we examine some additional pricing considerations and approaches.</a:t>
            </a:r>
          </a:p>
          <a:p>
            <a:r>
              <a:rPr lang="en-US" dirty="0" smtClean="0"/>
              <a:t>Companies today face a fierce and fast-changing pricing environment. Value-seeking customers have put increased pricing pressure on many companies. Thanks to economic woes in recent years, the pricing power of the Internet, and value-driven retailers such as </a:t>
            </a:r>
            <a:r>
              <a:rPr lang="en-US" dirty="0" err="1" smtClean="0"/>
              <a:t>Walmart</a:t>
            </a:r>
            <a:r>
              <a:rPr lang="en-US" dirty="0" smtClean="0"/>
              <a:t>, today’s more frugal consumers are pursuing spend-less strategies. In response, it seems that almost every company has been looking for ways to cut prices.</a:t>
            </a:r>
          </a:p>
          <a:p>
            <a:r>
              <a:rPr lang="en-US" dirty="0" smtClean="0"/>
              <a:t>&lt;ex10.02&gt;</a:t>
            </a:r>
          </a:p>
          <a:p>
            <a:r>
              <a:rPr lang="en-US" dirty="0" smtClean="0"/>
              <a:t>Yet, cutting prices is often not the best answer. Reducing prices unnecessarily can lead to lost profits and damaging price wars. It can cheapen a brand by signaling to customers that price is more important than the customer value a brand delivers. Instead, in both good economic times and bad, companies should sell value, not price. In some cases, that means selling lesser products at rock-bottom prices. But in most cases, it means persuading customers that paying a higher price for the company’s brand is justified by the greater value they gain.</a:t>
            </a: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a:lstStyle/>
          <a:p>
            <a:r>
              <a:rPr lang="en-US" b="1" dirty="0" smtClean="0"/>
              <a:t>Note to Instructor</a:t>
            </a:r>
          </a:p>
          <a:p>
            <a:endParaRPr lang="en-US" b="1" dirty="0" smtClean="0"/>
          </a:p>
          <a:p>
            <a:r>
              <a:rPr lang="en-US" b="1" dirty="0" smtClean="0"/>
              <a:t>Discussion Question</a:t>
            </a:r>
          </a:p>
          <a:p>
            <a:r>
              <a:rPr lang="en-US" i="1" dirty="0" smtClean="0"/>
              <a:t>How does a company like Starbuck’s price their products?</a:t>
            </a:r>
          </a:p>
          <a:p>
            <a:r>
              <a:rPr lang="en-US" dirty="0" smtClean="0"/>
              <a:t>This will lead to a good overview of the chapter as students will most likely focus on customers, costs and competitors.</a:t>
            </a:r>
          </a:p>
          <a:p>
            <a:r>
              <a:rPr lang="en-US" dirty="0" smtClean="0"/>
              <a:t>, price has been the major factor affecting buyer choice. In recent decades, however, </a:t>
            </a:r>
            <a:r>
              <a:rPr lang="en-US" dirty="0" err="1" smtClean="0"/>
              <a:t>nonprice</a:t>
            </a:r>
            <a:r>
              <a:rPr lang="en-US" dirty="0" smtClean="0"/>
              <a:t> factors have gained increasing importance. Even so, price remains one of the most important elements that determines a firm’s market share and profitability.</a:t>
            </a:r>
          </a:p>
          <a:p>
            <a:r>
              <a:rPr lang="en-US" dirty="0" smtClean="0"/>
              <a:t>Price is the only element in the marketing mix that produces revenue; all other elements represent costs. Price is also one of the most flexible marketing mix elements. Unlike product features and channel commitments, prices can be changed quickly. At the same time, pricing is the number-one problem facing many marketing executives, and many companies do not handle pricing well. Some managers view pricing as a big headache, preferring instead to focus on other marketing mix elements. However, smart managers treat pricing as a key strategic tool for creating and capturing customer value. Prices have a direct impact on a firm’s bottom line. A small percentage improvement in price can generate a large percentage increase in profitability. More importantly, as part of a company’s overall value proposition, price plays a key role in creating customer value and building customer relationships. “Instead of running away from pricing,” says an expert, “savvy marketers are embracing it.”</a:t>
            </a:r>
          </a:p>
        </p:txBody>
      </p:sp>
      <p:sp>
        <p:nvSpPr>
          <p:cNvPr id="20483" name="Slide Number Placeholder 3"/>
          <p:cNvSpPr>
            <a:spLocks noGrp="1"/>
          </p:cNvSpPr>
          <p:nvPr>
            <p:ph type="sldNum" sz="quarter" idx="5"/>
          </p:nvPr>
        </p:nvSpPr>
        <p:spPr bwMode="auto">
          <a:noFill/>
          <a:ln>
            <a:miter lim="800000"/>
            <a:headEnd/>
            <a:tailEnd/>
          </a:ln>
        </p:spPr>
        <p:txBody>
          <a:bodyPr/>
          <a:lstStyle/>
          <a:p>
            <a:fld id="{BF954AC3-D52F-4479-8041-AC04F25D48F4}" type="slidenum">
              <a:rPr lang="en-US" smtClean="0">
                <a:latin typeface="Calibri" pitchFamily="34" charset="0"/>
                <a:ea typeface="ヒラギノ角ゴ Pro W3"/>
                <a:cs typeface="ヒラギノ角ゴ Pro W3"/>
              </a:rPr>
              <a:pPr/>
              <a:t>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a:lstStyle/>
          <a:p>
            <a:r>
              <a:rPr lang="en-US" smtClean="0"/>
              <a:t>The price the company charges will fall somewhere between one that is too low to produce a profit and one that is too high to produce any demand. Figure 10.1 summarizes the major considerations in setting price. Customer perceptions of the product’s value set the ceiling for prices. If customers perceive that the product’s price is greater than its value, they will not buy the product. Likewise, product costs set the floor for prices. If the company prices the product below its costs, the company’s profits will suffer. In setting its price between these two extremes, the company must consider several external and internal factors, including competitors’ strategies and prices, the overall marketing strategy and mix, and the nature of the market and demand.</a:t>
            </a:r>
          </a:p>
          <a:p>
            <a:endParaRPr lang="en-US" smtClean="0"/>
          </a:p>
        </p:txBody>
      </p:sp>
      <p:sp>
        <p:nvSpPr>
          <p:cNvPr id="22531" name="Slide Number Placeholder 3"/>
          <p:cNvSpPr>
            <a:spLocks noGrp="1"/>
          </p:cNvSpPr>
          <p:nvPr>
            <p:ph type="sldNum" sz="quarter" idx="5"/>
          </p:nvPr>
        </p:nvSpPr>
        <p:spPr bwMode="auto">
          <a:noFill/>
          <a:ln>
            <a:miter lim="800000"/>
            <a:headEnd/>
            <a:tailEnd/>
          </a:ln>
        </p:spPr>
        <p:txBody>
          <a:bodyPr/>
          <a:lstStyle/>
          <a:p>
            <a:fld id="{5491ABF2-3805-4C1D-8CEF-7E6D9AD6ED4E}" type="slidenum">
              <a:rPr lang="en-US" smtClean="0">
                <a:latin typeface="Calibri" pitchFamily="34" charset="0"/>
                <a:ea typeface="ヒラギノ角ゴ Pro W3"/>
                <a:cs typeface="ヒラギノ角ゴ Pro W3"/>
              </a:rPr>
              <a:pPr/>
              <a:t>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a:lstStyle/>
          <a:p>
            <a:r>
              <a:rPr lang="en-US" smtClean="0"/>
              <a:t>Figure 10.1 suggests three major pricing strategies: customer value-based pricing, cost-based pricing, and competition-based pricing.</a:t>
            </a:r>
          </a:p>
          <a:p>
            <a:endParaRPr lang="en-US" smtClean="0"/>
          </a:p>
        </p:txBody>
      </p:sp>
      <p:sp>
        <p:nvSpPr>
          <p:cNvPr id="24579" name="Slide Number Placeholder 3"/>
          <p:cNvSpPr>
            <a:spLocks noGrp="1"/>
          </p:cNvSpPr>
          <p:nvPr>
            <p:ph type="sldNum" sz="quarter" idx="5"/>
          </p:nvPr>
        </p:nvSpPr>
        <p:spPr bwMode="auto">
          <a:noFill/>
          <a:ln>
            <a:miter lim="800000"/>
            <a:headEnd/>
            <a:tailEnd/>
          </a:ln>
        </p:spPr>
        <p:txBody>
          <a:bodyPr/>
          <a:lstStyle/>
          <a:p>
            <a:fld id="{E272CA0D-4AC9-47A0-A9D4-7EFABAB25C5C}" type="slidenum">
              <a:rPr lang="en-US" smtClean="0">
                <a:latin typeface="Calibri" pitchFamily="34" charset="0"/>
                <a:ea typeface="ヒラギノ角ゴ Pro W3"/>
                <a:cs typeface="ヒラギノ角ゴ Pro W3"/>
              </a:rPr>
              <a:pPr/>
              <a:t>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a:lstStyle/>
          <a:p>
            <a:r>
              <a:rPr lang="en-US" b="1" dirty="0" smtClean="0"/>
              <a:t>Note to Instructor</a:t>
            </a:r>
          </a:p>
          <a:p>
            <a:r>
              <a:rPr lang="en-US" dirty="0" smtClean="0"/>
              <a:t>Students often confuse value with low price. You might want to bring up a product that some of them will value even at a high price. You can bring up the latest </a:t>
            </a:r>
            <a:r>
              <a:rPr lang="en-US" dirty="0" err="1" smtClean="0"/>
              <a:t>iPhone</a:t>
            </a:r>
            <a:r>
              <a:rPr lang="en-US" dirty="0" smtClean="0"/>
              <a:t> product or a luxury car. Some students will feel that the price for these products is too high, however, others will see the value these products offer to the consumer.</a:t>
            </a:r>
          </a:p>
          <a:p>
            <a:endParaRPr lang="en-US" dirty="0" smtClean="0"/>
          </a:p>
          <a:p>
            <a:r>
              <a:rPr lang="en-US" b="1" dirty="0" smtClean="0"/>
              <a:t>Customer Value-Based Pricing</a:t>
            </a:r>
          </a:p>
          <a:p>
            <a:r>
              <a:rPr lang="en-US" dirty="0" smtClean="0"/>
              <a:t>In the end, the customer will decide whether a product’s price is right. Pricing decisions, like other marketing mix decisions, must start with customer value. When customers buy a product, they exchange something of value (the price) to get something of value (the benefits of having or using the product). Effective, customer-oriented pricing involves understanding how much value consumers place on the benefits they receive from the product and setting a price that captures that value.</a:t>
            </a:r>
          </a:p>
          <a:p>
            <a:r>
              <a:rPr lang="en-US" b="1" dirty="0" smtClean="0"/>
              <a:t>Customer value-based pricing</a:t>
            </a:r>
            <a:r>
              <a:rPr lang="en-US" dirty="0" smtClean="0"/>
              <a:t> uses buyers’ perceptions of value as the key to pricing. Value-based pricing means that the marketer cannot design a product and marketing program and then set the price. </a:t>
            </a:r>
          </a:p>
          <a:p>
            <a:r>
              <a:rPr lang="en-US" dirty="0" smtClean="0"/>
              <a:t>Figure 10.2 compares value-based pricing with cost-based pricing. Although costs are an important consideration in setting prices, cost-based pricing is often product driven. The company designs what it considers to be a good product, adds up the costs of making the product, and sets a price that covers costs plus a target profit. Marketing must then convince buyers that the product’s value at that price justifies its purchase. If the price turns out to be too high, the company must settle for lower markups or lower sales, both resulting in disappointing profits.</a:t>
            </a:r>
          </a:p>
          <a:p>
            <a:r>
              <a:rPr lang="en-US" dirty="0" smtClean="0"/>
              <a:t>Value-based pricing reverses this process. The company first assesses customer needs and value perceptions. It then sets its target price based on customer perceptions of value. The targeted value and price drive decisions about what costs can be incurred and the resulting product design. As a result, pricing begins with analyzing consumer needs and value perceptions, and the price is set to match perceived value.</a:t>
            </a:r>
          </a:p>
          <a:p>
            <a:r>
              <a:rPr lang="en-US" dirty="0" smtClean="0"/>
              <a:t>It’s important to remember that “good value” is not the same as “low price.” For example, a Steinway piano—any Steinway piano—costs a lot. But to those who own one, a Steinway is a great value.</a:t>
            </a:r>
          </a:p>
        </p:txBody>
      </p:sp>
      <p:sp>
        <p:nvSpPr>
          <p:cNvPr id="26627" name="Slide Number Placeholder 3"/>
          <p:cNvSpPr>
            <a:spLocks noGrp="1"/>
          </p:cNvSpPr>
          <p:nvPr>
            <p:ph type="sldNum" sz="quarter" idx="5"/>
          </p:nvPr>
        </p:nvSpPr>
        <p:spPr bwMode="auto">
          <a:noFill/>
          <a:ln>
            <a:miter lim="800000"/>
            <a:headEnd/>
            <a:tailEnd/>
          </a:ln>
        </p:spPr>
        <p:txBody>
          <a:bodyPr/>
          <a:lstStyle/>
          <a:p>
            <a:fld id="{C82B3D48-14E3-4C9B-8ADB-D0B2FA2E910C}" type="slidenum">
              <a:rPr lang="en-US" smtClean="0">
                <a:latin typeface="Calibri" pitchFamily="34" charset="0"/>
                <a:ea typeface="ヒラギノ角ゴ Pro W3"/>
                <a:cs typeface="ヒラギノ角ゴ Pro W3"/>
              </a:rPr>
              <a:pPr/>
              <a:t>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a:lstStyle/>
          <a:p>
            <a:endParaRPr lang="en-US" smtClean="0"/>
          </a:p>
        </p:txBody>
      </p:sp>
      <p:sp>
        <p:nvSpPr>
          <p:cNvPr id="28675" name="Slide Number Placeholder 3"/>
          <p:cNvSpPr>
            <a:spLocks noGrp="1"/>
          </p:cNvSpPr>
          <p:nvPr>
            <p:ph type="sldNum" sz="quarter" idx="5"/>
          </p:nvPr>
        </p:nvSpPr>
        <p:spPr bwMode="auto">
          <a:noFill/>
          <a:ln>
            <a:miter lim="800000"/>
            <a:headEnd/>
            <a:tailEnd/>
          </a:ln>
        </p:spPr>
        <p:txBody>
          <a:bodyPr/>
          <a:lstStyle/>
          <a:p>
            <a:fld id="{E0CA7E60-462C-467A-9334-4A952094CAFE}" type="slidenum">
              <a:rPr lang="en-US" smtClean="0">
                <a:latin typeface="Calibri" pitchFamily="34" charset="0"/>
                <a:ea typeface="ヒラギノ角ゴ Pro W3"/>
                <a:cs typeface="ヒラギノ角ゴ Pro W3"/>
              </a:rPr>
              <a:pPr/>
              <a:t>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a:lstStyle/>
          <a:p>
            <a:r>
              <a:rPr lang="en-US" b="1" dirty="0" smtClean="0"/>
              <a:t>Note to Instructor</a:t>
            </a:r>
          </a:p>
          <a:p>
            <a:r>
              <a:rPr lang="en-US" dirty="0" smtClean="0"/>
              <a:t>Existing brands are being redesigned to offer more quality for a given price or the same quality for less price.</a:t>
            </a:r>
          </a:p>
          <a:p>
            <a:r>
              <a:rPr lang="en-US" dirty="0" smtClean="0"/>
              <a:t>In many cases good-value pricing includes less expensive items. </a:t>
            </a:r>
            <a:r>
              <a:rPr lang="en-US" b="1" i="1" dirty="0" smtClean="0"/>
              <a:t>Good-Value Pricing</a:t>
            </a:r>
          </a:p>
          <a:p>
            <a:r>
              <a:rPr lang="en-US" dirty="0" smtClean="0"/>
              <a:t>The Great Recession of 2008 to 2009 caused a fundamental and lasting shift in consumer attitudes toward price and quality. In response, many companies have changed their pricing approaches to bring them in line with changing economic conditions and consumer price perceptions. More and more, marketers have adopted </a:t>
            </a:r>
            <a:r>
              <a:rPr lang="en-US" b="1" dirty="0" smtClean="0"/>
              <a:t>good-value pricing</a:t>
            </a:r>
            <a:r>
              <a:rPr lang="en-US" dirty="0" smtClean="0"/>
              <a:t> strategies—offering the right combination of quality and good service at a fair price.</a:t>
            </a:r>
          </a:p>
          <a:p>
            <a:r>
              <a:rPr lang="en-US" dirty="0" smtClean="0"/>
              <a:t>In many cases, this has involved introducing less-expensive versions of established, brand-name products. For example, fast-food restaurants such as Taco Bell and McDonald’s offer value menu and dollar menu items. Every car company now offers small, inexpensive models better suited to tighter consumer budgets and thriftier spending habits. P&amp;G has introduced “Basic” versions of its Bounty and Charmin brands that sell for less and recently launched bargain-priced Gain dish soap, its first new dish soap in almost 40 years. The company has also reduced the size of some Tide laundry detergent packages from 100 ounces to 75 ounces and sells the smaller size packages for 20 percent less at </a:t>
            </a:r>
            <a:r>
              <a:rPr lang="en-US" dirty="0" err="1" smtClean="0"/>
              <a:t>Walmart</a:t>
            </a:r>
            <a:r>
              <a:rPr lang="en-US" dirty="0" smtClean="0"/>
              <a:t> and other discount stores. “Today, when you ask the consumer, ‘What is value?’ the No. 1 answer is ‘brand names for less,’” says a pricing expert. </a:t>
            </a:r>
          </a:p>
          <a:p>
            <a:r>
              <a:rPr lang="en-US" dirty="0" smtClean="0"/>
              <a:t>In other cases, good-value pricing has involved redesigning existing brands to offer more quality for a given price or the same quality for less. Some companies even succeed by offering less value but at very low prices. For example, passengers flying low-cost European airline </a:t>
            </a:r>
            <a:r>
              <a:rPr lang="en-US" dirty="0" err="1" smtClean="0"/>
              <a:t>Ryanair</a:t>
            </a:r>
            <a:r>
              <a:rPr lang="en-US" dirty="0" smtClean="0"/>
              <a:t> won’t get much in the way of free amenities, but they’ll like the airline’s unbelievably low prices See Christine </a:t>
            </a:r>
            <a:r>
              <a:rPr lang="en-US" dirty="0" err="1" smtClean="0"/>
              <a:t>Birkner</a:t>
            </a:r>
            <a:r>
              <a:rPr lang="en-US" dirty="0" smtClean="0"/>
              <a:t>, “Marketing in 2012: The End of the Middle?” </a:t>
            </a:r>
            <a:r>
              <a:rPr lang="en-US" i="1" dirty="0" smtClean="0"/>
              <a:t>Marketing News, </a:t>
            </a:r>
            <a:r>
              <a:rPr lang="en-US" dirty="0" smtClean="0"/>
              <a:t>January 31, 2012, pp. 22-23.</a:t>
            </a:r>
          </a:p>
          <a:p>
            <a:endParaRPr lang="en-US" dirty="0" smtClean="0"/>
          </a:p>
        </p:txBody>
      </p:sp>
      <p:sp>
        <p:nvSpPr>
          <p:cNvPr id="30723" name="Slide Number Placeholder 3"/>
          <p:cNvSpPr>
            <a:spLocks noGrp="1"/>
          </p:cNvSpPr>
          <p:nvPr>
            <p:ph type="sldNum" sz="quarter" idx="5"/>
          </p:nvPr>
        </p:nvSpPr>
        <p:spPr bwMode="auto">
          <a:noFill/>
          <a:ln>
            <a:miter lim="800000"/>
            <a:headEnd/>
            <a:tailEnd/>
          </a:ln>
        </p:spPr>
        <p:txBody>
          <a:bodyPr/>
          <a:lstStyle/>
          <a:p>
            <a:fld id="{BAA34E72-DFA5-4426-BD35-FEA17B5DDBCF}" type="slidenum">
              <a:rPr lang="en-US" smtClean="0">
                <a:latin typeface="Calibri" pitchFamily="34" charset="0"/>
                <a:ea typeface="ヒラギノ角ゴ Pro W3"/>
                <a:cs typeface="ヒラギノ角ゴ Pro W3"/>
              </a:rPr>
              <a:pPr/>
              <a:t>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a:lstStyle/>
          <a:p>
            <a:r>
              <a:rPr lang="en-US" b="1" smtClean="0"/>
              <a:t>Note to Instructor</a:t>
            </a:r>
          </a:p>
          <a:p>
            <a:r>
              <a:rPr lang="en-US" smtClean="0"/>
              <a:t>An important type of good-value pricing at the retail level is </a:t>
            </a:r>
            <a:r>
              <a:rPr lang="en-US" i="1" smtClean="0"/>
              <a:t>everyday low pricing</a:t>
            </a:r>
            <a:r>
              <a:rPr lang="en-US" smtClean="0"/>
              <a:t> (</a:t>
            </a:r>
            <a:r>
              <a:rPr lang="en-US" i="1" smtClean="0"/>
              <a:t>EDLP</a:t>
            </a:r>
            <a:r>
              <a:rPr lang="en-US" smtClean="0"/>
              <a:t>). EDLP involves charging a constant, everyday low price with few or no temporary price discounts. Retailers such as Costco and Lumber Liquidators practice EDLP. However, the king of EDLP is Walmart, which practically defined the concept. Except for a few sale items every month, Walmart promises everyday low prices on everything it sells. </a:t>
            </a:r>
          </a:p>
        </p:txBody>
      </p:sp>
      <p:sp>
        <p:nvSpPr>
          <p:cNvPr id="32771" name="Slide Number Placeholder 3"/>
          <p:cNvSpPr>
            <a:spLocks noGrp="1"/>
          </p:cNvSpPr>
          <p:nvPr>
            <p:ph type="sldNum" sz="quarter" idx="5"/>
          </p:nvPr>
        </p:nvSpPr>
        <p:spPr bwMode="auto">
          <a:noFill/>
          <a:ln>
            <a:miter lim="800000"/>
            <a:headEnd/>
            <a:tailEnd/>
          </a:ln>
        </p:spPr>
        <p:txBody>
          <a:bodyPr/>
          <a:lstStyle/>
          <a:p>
            <a:fld id="{B51A0C18-DB3F-40BD-88EB-AB822D1879B3}" type="slidenum">
              <a:rPr lang="en-US" smtClean="0">
                <a:latin typeface="Calibri" pitchFamily="34" charset="0"/>
                <a:ea typeface="ヒラギノ角ゴ Pro W3"/>
                <a:cs typeface="ヒラギノ角ゴ Pro W3"/>
              </a:rPr>
              <a:pPr/>
              <a:t>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a:lstStyle/>
          <a:p>
            <a:r>
              <a:rPr lang="en-US" i="1" smtClean="0"/>
              <a:t>High-low pricing</a:t>
            </a:r>
            <a:r>
              <a:rPr lang="en-US" smtClean="0"/>
              <a:t> involves charging higher prices on an everyday basis but running frequent promotions to lower prices temporarily on selected items. Department stores such as Kohl’s and Macy’s practice high-low pricing by having frequent sale days, early-bird savings, and bonus earnings for store credit-card holders.</a:t>
            </a:r>
          </a:p>
          <a:p>
            <a:endParaRPr lang="en-US" smtClean="0"/>
          </a:p>
        </p:txBody>
      </p:sp>
      <p:sp>
        <p:nvSpPr>
          <p:cNvPr id="34819" name="Slide Number Placeholder 3"/>
          <p:cNvSpPr>
            <a:spLocks noGrp="1"/>
          </p:cNvSpPr>
          <p:nvPr>
            <p:ph type="sldNum" sz="quarter" idx="5"/>
          </p:nvPr>
        </p:nvSpPr>
        <p:spPr bwMode="auto">
          <a:noFill/>
          <a:ln>
            <a:miter lim="800000"/>
            <a:headEnd/>
            <a:tailEnd/>
          </a:ln>
        </p:spPr>
        <p:txBody>
          <a:bodyPr/>
          <a:lstStyle/>
          <a:p>
            <a:fld id="{825F028D-8E47-4338-AB43-A5C71F733A80}" type="slidenum">
              <a:rPr lang="en-US" smtClean="0">
                <a:latin typeface="Calibri" pitchFamily="34" charset="0"/>
                <a:ea typeface="ヒラギノ角ゴ Pro W3"/>
                <a:cs typeface="ヒラギノ角ゴ Pro W3"/>
              </a:rPr>
              <a:pPr/>
              <a:t>10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a:lstStyle/>
          <a:p>
            <a:r>
              <a:rPr lang="en-US" b="1" i="1" smtClean="0"/>
              <a:t>Value-Added Pricing</a:t>
            </a:r>
          </a:p>
          <a:p>
            <a:r>
              <a:rPr lang="en-US" smtClean="0"/>
              <a:t>Value-based pricing doesn’t mean simply charging what customers want to pay or setting low prices to meet competition. Instead, many companies adopt </a:t>
            </a:r>
            <a:r>
              <a:rPr lang="en-US" b="1" smtClean="0"/>
              <a:t>value-added pricing</a:t>
            </a:r>
            <a:r>
              <a:rPr lang="en-US" smtClean="0"/>
              <a:t> strategies. Rather than cutting prices to match competitors, they attach value-added features and services to differentiate their offers and thus support their higher prices. For example, even as recession-era consumer spending habits linger, some movie theater chains are </a:t>
            </a:r>
            <a:r>
              <a:rPr lang="en-US" i="1" smtClean="0"/>
              <a:t>adding</a:t>
            </a:r>
            <a:r>
              <a:rPr lang="en-US" smtClean="0"/>
              <a:t> amenities and charging </a:t>
            </a:r>
            <a:r>
              <a:rPr lang="en-US" i="1" smtClean="0"/>
              <a:t>more</a:t>
            </a:r>
            <a:r>
              <a:rPr lang="en-US" smtClean="0"/>
              <a:t> rather than cutting services to maintain lower admission prices.</a:t>
            </a:r>
          </a:p>
          <a:p>
            <a:endParaRPr lang="en-US" smtClean="0"/>
          </a:p>
        </p:txBody>
      </p:sp>
      <p:sp>
        <p:nvSpPr>
          <p:cNvPr id="36867" name="Slide Number Placeholder 3"/>
          <p:cNvSpPr>
            <a:spLocks noGrp="1"/>
          </p:cNvSpPr>
          <p:nvPr>
            <p:ph type="sldNum" sz="quarter" idx="5"/>
          </p:nvPr>
        </p:nvSpPr>
        <p:spPr bwMode="auto">
          <a:noFill/>
          <a:ln>
            <a:miter lim="800000"/>
            <a:headEnd/>
            <a:tailEnd/>
          </a:ln>
        </p:spPr>
        <p:txBody>
          <a:bodyPr/>
          <a:lstStyle/>
          <a:p>
            <a:fld id="{CC25A35F-F041-4334-94CC-2A103B1E3A32}" type="slidenum">
              <a:rPr lang="en-US" smtClean="0">
                <a:latin typeface="Calibri" pitchFamily="34" charset="0"/>
                <a:ea typeface="ヒラギノ角ゴ Pro W3"/>
                <a:cs typeface="ヒラギノ角ゴ Pro W3"/>
              </a:rPr>
              <a:pPr/>
              <a:t>11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a:lstStyle/>
          <a:p>
            <a:r>
              <a:rPr lang="en-US" smtClean="0"/>
              <a:t>Whereas customer-value perceptions set the price ceiling, costs set the floor for the price that the company can charge. </a:t>
            </a:r>
            <a:r>
              <a:rPr lang="en-US" b="1" smtClean="0"/>
              <a:t>Cost-based pricing</a:t>
            </a:r>
            <a:r>
              <a:rPr lang="en-US" smtClean="0"/>
              <a:t> involves setting prices based on the costs of producing, distributing, and selling the product plus a fair rate of return for its effort and risk. A company’s costs may be an important element in its pricing strategy.</a:t>
            </a:r>
          </a:p>
          <a:p>
            <a:r>
              <a:rPr lang="en-US" smtClean="0"/>
              <a:t>Some companies, such as Walmart or Southwest Airlines, work to become the </a:t>
            </a:r>
            <a:r>
              <a:rPr lang="en-US" i="1" smtClean="0"/>
              <a:t>low-cost</a:t>
            </a:r>
            <a:r>
              <a:rPr lang="en-US" smtClean="0"/>
              <a:t> </a:t>
            </a:r>
            <a:r>
              <a:rPr lang="en-US" i="1" smtClean="0"/>
              <a:t>producers</a:t>
            </a:r>
            <a:r>
              <a:rPr lang="en-US" smtClean="0"/>
              <a:t> in their industries. Companies with lower costs can set lower prices that result in smaller margins but greater sales and profits. However, other companies—such as Apple, BMW, and Steinway—intentionally pay higher costs so that they can add value and claim higher prices and margins. </a:t>
            </a:r>
          </a:p>
        </p:txBody>
      </p:sp>
      <p:sp>
        <p:nvSpPr>
          <p:cNvPr id="38915" name="Slide Number Placeholder 3"/>
          <p:cNvSpPr>
            <a:spLocks noGrp="1"/>
          </p:cNvSpPr>
          <p:nvPr>
            <p:ph type="sldNum" sz="quarter" idx="5"/>
          </p:nvPr>
        </p:nvSpPr>
        <p:spPr bwMode="auto">
          <a:noFill/>
          <a:ln>
            <a:miter lim="800000"/>
            <a:headEnd/>
            <a:tailEnd/>
          </a:ln>
        </p:spPr>
        <p:txBody>
          <a:bodyPr/>
          <a:lstStyle/>
          <a:p>
            <a:fld id="{1A321D5A-EF9F-4B40-A0FC-865ED4EC274D}" type="slidenum">
              <a:rPr lang="en-US" smtClean="0">
                <a:latin typeface="Calibri" pitchFamily="34" charset="0"/>
                <a:ea typeface="ヒラギノ角ゴ Pro W3"/>
                <a:cs typeface="ヒラギノ角ゴ Pro W3"/>
              </a:rPr>
              <a:pPr/>
              <a:t>12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a:lstStyle/>
          <a:p>
            <a:r>
              <a:rPr lang="en-US" b="1" smtClean="0"/>
              <a:t>Fixed costs</a:t>
            </a:r>
            <a:r>
              <a:rPr lang="en-US" smtClean="0"/>
              <a:t> (also known as </a:t>
            </a:r>
            <a:r>
              <a:rPr lang="en-US" b="1" smtClean="0"/>
              <a:t>overhead</a:t>
            </a:r>
            <a:r>
              <a:rPr lang="en-US" smtClean="0"/>
              <a:t>) are costs that do not vary with production or sales level. For example, a company must pay each month’s bills for rent, heat, interest, and executive salaries regardless of the company’s level of output. </a:t>
            </a:r>
          </a:p>
        </p:txBody>
      </p:sp>
      <p:sp>
        <p:nvSpPr>
          <p:cNvPr id="40963" name="Slide Number Placeholder 3"/>
          <p:cNvSpPr>
            <a:spLocks noGrp="1"/>
          </p:cNvSpPr>
          <p:nvPr>
            <p:ph type="sldNum" sz="quarter" idx="5"/>
          </p:nvPr>
        </p:nvSpPr>
        <p:spPr bwMode="auto">
          <a:noFill/>
          <a:ln>
            <a:miter lim="800000"/>
            <a:headEnd/>
            <a:tailEnd/>
          </a:ln>
        </p:spPr>
        <p:txBody>
          <a:bodyPr/>
          <a:lstStyle/>
          <a:p>
            <a:fld id="{B6BD7363-090E-47D9-B988-F28E3E940EA0}" type="slidenum">
              <a:rPr lang="en-US" smtClean="0">
                <a:latin typeface="Calibri" pitchFamily="34" charset="0"/>
                <a:ea typeface="ヒラギノ角ゴ Pro W3"/>
                <a:cs typeface="ヒラギノ角ゴ Pro W3"/>
              </a:rPr>
              <a:pPr/>
              <a:t>13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a:lstStyle/>
          <a:p>
            <a:r>
              <a:rPr lang="en-US" b="1" smtClean="0"/>
              <a:t>Variable costs</a:t>
            </a:r>
            <a:r>
              <a:rPr lang="en-US" smtClean="0"/>
              <a:t> vary directly with the level of production. Each PC produced by HP involves a cost of computer chips, wires, plastic, packaging, and other inputs. Although these costs tend to be the same for each unit produced, they are called variable costs because the total varies with the number of units produced. </a:t>
            </a:r>
          </a:p>
        </p:txBody>
      </p:sp>
      <p:sp>
        <p:nvSpPr>
          <p:cNvPr id="43011" name="Slide Number Placeholder 3"/>
          <p:cNvSpPr>
            <a:spLocks noGrp="1"/>
          </p:cNvSpPr>
          <p:nvPr>
            <p:ph type="sldNum" sz="quarter" idx="5"/>
          </p:nvPr>
        </p:nvSpPr>
        <p:spPr bwMode="auto">
          <a:noFill/>
          <a:ln>
            <a:miter lim="800000"/>
            <a:headEnd/>
            <a:tailEnd/>
          </a:ln>
        </p:spPr>
        <p:txBody>
          <a:bodyPr/>
          <a:lstStyle/>
          <a:p>
            <a:fld id="{7CB5A939-712A-463F-9F1C-D14C2A5FADC3}" type="slidenum">
              <a:rPr lang="en-US" smtClean="0">
                <a:latin typeface="Calibri" pitchFamily="34" charset="0"/>
                <a:ea typeface="ヒラギノ角ゴ Pro W3"/>
                <a:cs typeface="ヒラギノ角ゴ Pro W3"/>
              </a:rPr>
              <a:pPr/>
              <a:t>14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a:lstStyle/>
          <a:p>
            <a:r>
              <a:rPr lang="en-US" smtClean="0"/>
              <a:t>Management wants to charge a price that will at least cover the total production costs at a given level of production.</a:t>
            </a:r>
          </a:p>
          <a:p>
            <a:r>
              <a:rPr lang="en-US" smtClean="0"/>
              <a:t>The company must watch its costs carefully. If it costs the company more than its competitors to produce and sell a similar product, the company will need to charge a higher price or make less profit, putting it at a competitive disadvantage.</a:t>
            </a:r>
          </a:p>
          <a:p>
            <a:endParaRPr lang="en-US" smtClean="0"/>
          </a:p>
        </p:txBody>
      </p:sp>
      <p:sp>
        <p:nvSpPr>
          <p:cNvPr id="45059" name="Slide Number Placeholder 3"/>
          <p:cNvSpPr>
            <a:spLocks noGrp="1"/>
          </p:cNvSpPr>
          <p:nvPr>
            <p:ph type="sldNum" sz="quarter" idx="5"/>
          </p:nvPr>
        </p:nvSpPr>
        <p:spPr bwMode="auto">
          <a:noFill/>
          <a:ln>
            <a:miter lim="800000"/>
            <a:headEnd/>
            <a:tailEnd/>
          </a:ln>
        </p:spPr>
        <p:txBody>
          <a:bodyPr/>
          <a:lstStyle/>
          <a:p>
            <a:fld id="{0FA24FB4-B8D3-4EBF-AC47-54E83DCFE12C}" type="slidenum">
              <a:rPr lang="en-US" smtClean="0">
                <a:latin typeface="Calibri" pitchFamily="34" charset="0"/>
                <a:ea typeface="ヒラギノ角ゴ Pro W3"/>
                <a:cs typeface="ヒラギノ角ゴ Pro W3"/>
              </a:rPr>
              <a:pPr/>
              <a:t>15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a:lstStyle/>
          <a:p>
            <a:r>
              <a:rPr lang="en-US" b="1" dirty="0" smtClean="0"/>
              <a:t>Note to Instructor</a:t>
            </a:r>
          </a:p>
          <a:p>
            <a:r>
              <a:rPr lang="en-US" dirty="0" smtClean="0"/>
              <a:t>It is best to use an example like the Texas Instruments (TI) example given in the book: </a:t>
            </a:r>
          </a:p>
          <a:p>
            <a:pPr marL="344488" lvl="1" indent="-177800"/>
            <a:r>
              <a:rPr lang="en-US" dirty="0" smtClean="0"/>
              <a:t>TI has built a plant to produce 1,000 calculators per day. Figure 10.3A shows the typical </a:t>
            </a:r>
            <a:r>
              <a:rPr lang="en-US" dirty="0" err="1" smtClean="0"/>
              <a:t>short‑run</a:t>
            </a:r>
            <a:r>
              <a:rPr lang="en-US" dirty="0" smtClean="0"/>
              <a:t> average cost curve (SRAC). It shows that the cost per calculator is high if TI’s factory produces only a few per day. But as production moves up to 1,000 calculators per day, average cost falls. This is because fixed costs are spread over more units, with each one bearing a smaller share of the fixed cost. TI can try to produce more than 1,000 calculators per day, but average costs will increase because the plant becomes inefficient. Workers have to wait for machines, the machines break down more often, and workers get in each other’s way.</a:t>
            </a:r>
          </a:p>
          <a:p>
            <a:pPr marL="344488" lvl="1" indent="-177800"/>
            <a:r>
              <a:rPr lang="en-US" dirty="0" smtClean="0"/>
              <a:t>If TI believed it could sell 2,000 calculators a day, it should consider building a larger plant. The plant would use more efficient machinery and work arrangements. Also, the unit cost of producing 2,000 calculators per day would be lower than the unit cost of producing 1,000 units per day, as shown in the </a:t>
            </a:r>
            <a:r>
              <a:rPr lang="en-US" dirty="0" err="1" smtClean="0"/>
              <a:t>long‑run</a:t>
            </a:r>
            <a:r>
              <a:rPr lang="en-US" dirty="0" smtClean="0"/>
              <a:t> average cost (LRAC) curve (Figure 10.3B). In fact, a 3,000‑capacity plant would even be more efficient, according to Figure 10.3B. But a 4,000-daily production plant would be less efficient because of increasing diseconomies of scale—too many workers to manage, paperwork slowing things down, and so on. Figure 10.3B shows that a 3,000-daily production plant is the best size to build if demand is strong enough to support this level of production.</a:t>
            </a:r>
          </a:p>
          <a:p>
            <a:endParaRPr lang="en-US" dirty="0" smtClean="0"/>
          </a:p>
        </p:txBody>
      </p:sp>
      <p:sp>
        <p:nvSpPr>
          <p:cNvPr id="47107" name="Slide Number Placeholder 3"/>
          <p:cNvSpPr>
            <a:spLocks noGrp="1"/>
          </p:cNvSpPr>
          <p:nvPr>
            <p:ph type="sldNum" sz="quarter" idx="5"/>
          </p:nvPr>
        </p:nvSpPr>
        <p:spPr bwMode="auto">
          <a:noFill/>
          <a:ln>
            <a:miter lim="800000"/>
            <a:headEnd/>
            <a:tailEnd/>
          </a:ln>
        </p:spPr>
        <p:txBody>
          <a:bodyPr/>
          <a:lstStyle/>
          <a:p>
            <a:fld id="{76BB6302-C7B3-40C9-A91F-A7F28B641B26}" type="slidenum">
              <a:rPr lang="en-US" smtClean="0">
                <a:latin typeface="Calibri" pitchFamily="34" charset="0"/>
                <a:ea typeface="ヒラギノ角ゴ Pro W3"/>
                <a:cs typeface="ヒラギノ角ゴ Pro W3"/>
              </a:rPr>
              <a:pPr/>
              <a:t>16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a:lstStyle/>
          <a:p>
            <a:r>
              <a:rPr lang="en-US" b="1" dirty="0" smtClean="0"/>
              <a:t>Note to Instructor</a:t>
            </a:r>
          </a:p>
          <a:p>
            <a:r>
              <a:rPr lang="en-US" dirty="0" smtClean="0"/>
              <a:t>The TI example continues as follows:</a:t>
            </a:r>
          </a:p>
          <a:p>
            <a:r>
              <a:rPr lang="en-US" dirty="0" smtClean="0"/>
              <a:t>Suppose TI runs a plant that produces 3,000 calculators per day. As TI gains experience in producing calculators, it learns how to do it better. Workers learn shortcuts and become more familiar with their equipment. With practice, the work becomes better organized, and TI finds better equipment and production processes. With higher volume, TI becomes more efficient and gains economies of scale. As a result, average cost tends to fall with accumulated production experience. This is shown in Figure 10.4. Thus, the average cost of producing the first 100,000 calculators is $10 per calculator. When the company has produced the first 200,000 calculators, the average cost has fallen to $9. After its accumulated production experience doubles again to 400,000, the average cost is $7. Here accumulated production is drawn on a </a:t>
            </a:r>
            <a:r>
              <a:rPr lang="en-US" dirty="0" err="1" smtClean="0"/>
              <a:t>semilog</a:t>
            </a:r>
            <a:r>
              <a:rPr lang="en-US" dirty="0" smtClean="0"/>
              <a:t> scale so that equal distances represent the same percentage increase in output.</a:t>
            </a:r>
          </a:p>
          <a:p>
            <a:r>
              <a:rPr lang="en-US" dirty="0" smtClean="0"/>
              <a:t>This drop in the average cost with accumulated production experience is called the </a:t>
            </a:r>
            <a:r>
              <a:rPr lang="en-US" b="1" dirty="0" smtClean="0"/>
              <a:t>experience curve</a:t>
            </a:r>
            <a:r>
              <a:rPr lang="en-US" dirty="0" smtClean="0"/>
              <a:t> (or the </a:t>
            </a:r>
            <a:r>
              <a:rPr lang="en-US" b="1" dirty="0" smtClean="0"/>
              <a:t>learning curve</a:t>
            </a:r>
            <a:r>
              <a:rPr lang="en-US" dirty="0" smtClean="0"/>
              <a:t>).</a:t>
            </a:r>
          </a:p>
          <a:p>
            <a:r>
              <a:rPr lang="en-US" dirty="0" smtClean="0"/>
              <a:t>If a downward-sloping experience curve exists, this is highly significant for the company. Not only will the company’s unit production cost fall, but it will fall faster if the company makes and sells more during a given time period. But the market has to stand ready to buy the higher output. And to take advantage of the experience curve, TI must get a large market share early in the product’s life cycle. This suggests the following pricing strategy: TI should price its calculators low; its sales will then increase, and its costs will decrease through gaining more experience, and then it can lower its prices further.</a:t>
            </a:r>
          </a:p>
          <a:p>
            <a:r>
              <a:rPr lang="en-US" dirty="0" smtClean="0"/>
              <a:t>Some companies have built successful strategies around the experience curve. However, a single-minded focus on reducing costs and exploiting the experience curve will not always work. Experience-curve pricing carries some major risks. The aggressive pricing might give the product a cheap image. The strategy also assumes that competitors are weak and not willing to fight it out by meeting the company’s price cuts. Finally, while the company is building volume under one technology, a competitor may find a lower-cost technology that lets it start at prices lower than those of the market leader, who still operates on the old experience curve.</a:t>
            </a:r>
          </a:p>
          <a:p>
            <a:endParaRPr lang="en-US" dirty="0" smtClean="0"/>
          </a:p>
          <a:p>
            <a:endParaRPr lang="en-US" i="1" dirty="0" smtClean="0"/>
          </a:p>
        </p:txBody>
      </p:sp>
      <p:sp>
        <p:nvSpPr>
          <p:cNvPr id="49155" name="Slide Number Placeholder 3"/>
          <p:cNvSpPr>
            <a:spLocks noGrp="1"/>
          </p:cNvSpPr>
          <p:nvPr>
            <p:ph type="sldNum" sz="quarter" idx="5"/>
          </p:nvPr>
        </p:nvSpPr>
        <p:spPr bwMode="auto">
          <a:noFill/>
          <a:ln>
            <a:miter lim="800000"/>
            <a:headEnd/>
            <a:tailEnd/>
          </a:ln>
        </p:spPr>
        <p:txBody>
          <a:bodyPr/>
          <a:lstStyle/>
          <a:p>
            <a:fld id="{C6A58173-4FDA-4F48-B848-11F0342363B6}" type="slidenum">
              <a:rPr lang="en-US" smtClean="0">
                <a:latin typeface="Calibri" pitchFamily="34" charset="0"/>
                <a:ea typeface="ヒラギノ角ゴ Pro W3"/>
                <a:cs typeface="ヒラギノ角ゴ Pro W3"/>
              </a:rPr>
              <a:pPr/>
              <a:t>17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a:lstStyle/>
          <a:p>
            <a:r>
              <a:rPr lang="en-US" b="1" i="1" dirty="0" smtClean="0"/>
              <a:t>Cost-Plus Pricing</a:t>
            </a:r>
          </a:p>
          <a:p>
            <a:r>
              <a:rPr lang="en-US" dirty="0" smtClean="0"/>
              <a:t>The simplest pricing method is </a:t>
            </a:r>
            <a:r>
              <a:rPr lang="en-US" b="1" dirty="0" smtClean="0"/>
              <a:t>cost-plus pricing</a:t>
            </a:r>
            <a:r>
              <a:rPr lang="en-US" dirty="0" smtClean="0"/>
              <a:t> (or </a:t>
            </a:r>
            <a:r>
              <a:rPr lang="en-US" b="1" dirty="0" smtClean="0"/>
              <a:t>markup pricing</a:t>
            </a:r>
            <a:r>
              <a:rPr lang="en-US" dirty="0" smtClean="0"/>
              <a:t>)—adding a standard markup to the cost of the product. Construction companies, for example, submit job bids by estimating the total project cost and adding a standard markup for profit. Lawyers, accountants, and other professionals typically price by adding a standard markup to their costs. Some sellers tell their customers they will charge cost plus a specified markup; for example, aerospace companies often price this way to the government.</a:t>
            </a:r>
          </a:p>
          <a:p>
            <a:r>
              <a:rPr lang="en-US" dirty="0" smtClean="0"/>
              <a:t>To illustrate markup pricing, suppose a toaster manufacturer had the following costs and expected sales:</a:t>
            </a:r>
          </a:p>
          <a:p>
            <a:r>
              <a:rPr lang="en-US" dirty="0" smtClean="0"/>
              <a:t>Variable cost		$10</a:t>
            </a:r>
          </a:p>
          <a:p>
            <a:r>
              <a:rPr lang="en-US" dirty="0" smtClean="0"/>
              <a:t>Fixed costs		$300,000</a:t>
            </a:r>
          </a:p>
          <a:p>
            <a:r>
              <a:rPr lang="en-US" dirty="0" smtClean="0"/>
              <a:t>Expected unit sales	50,000</a:t>
            </a:r>
          </a:p>
          <a:p>
            <a:r>
              <a:rPr lang="en-US" dirty="0" smtClean="0"/>
              <a:t>Then the manufacturer’s cost per toaster is given by the following:</a:t>
            </a:r>
          </a:p>
          <a:p>
            <a:r>
              <a:rPr lang="en-US" dirty="0" smtClean="0"/>
              <a:t>Now suppose the manufacturer wants to earn a 20 percent markup on sales. The manufacturer’s markup price is given by the following:</a:t>
            </a:r>
          </a:p>
          <a:p>
            <a:r>
              <a:rPr lang="en-US" dirty="0" smtClean="0"/>
              <a:t>The manufacturer would charge dealers $20 per toaster and make a profit of $4 per unit. The dealers, in turn, will mark up the toaster. If dealers want to earn 50 percent on the sales price, they will mark up the toaster to $40 ($20 + 50% of $40). This number is equivalent to a </a:t>
            </a:r>
            <a:r>
              <a:rPr lang="en-US" i="1" dirty="0" smtClean="0"/>
              <a:t>markup on cost</a:t>
            </a:r>
            <a:r>
              <a:rPr lang="en-US" dirty="0" smtClean="0"/>
              <a:t> of 100 percent ($20/$20).</a:t>
            </a:r>
          </a:p>
          <a:p>
            <a:r>
              <a:rPr lang="en-US" dirty="0" smtClean="0"/>
              <a:t>Does using standard markups to set prices make sense? Generally, no. Any pricing method that ignores demand and competitor prices is not likely to lead to the best price. Still, markup pricing remains popular for many reasons. First, sellers are more certain about costs than about demand. By tying the price to cost, sellers simplify pricing; they do not need to make frequent adjustments as demand changes. Second, when all firms in the industry use this pricing method, prices tend to be similar, so price competition is minimized. Third, many people feel that cost-plus pricing is fairer to both buyers and sellers. Sellers earn a fair return on their investment but do not take advantage of buyers when buyers’ demand becomes great.</a:t>
            </a:r>
          </a:p>
          <a:p>
            <a:r>
              <a:rPr lang="en-US" dirty="0" smtClean="0"/>
              <a:t>The arithmetic of markups and margins is discussed in Appendix 2, Marketing by the Numbers.</a:t>
            </a:r>
          </a:p>
        </p:txBody>
      </p:sp>
      <p:sp>
        <p:nvSpPr>
          <p:cNvPr id="51203" name="Slide Number Placeholder 3"/>
          <p:cNvSpPr>
            <a:spLocks noGrp="1"/>
          </p:cNvSpPr>
          <p:nvPr>
            <p:ph type="sldNum" sz="quarter" idx="5"/>
          </p:nvPr>
        </p:nvSpPr>
        <p:spPr bwMode="auto">
          <a:noFill/>
          <a:ln>
            <a:miter lim="800000"/>
            <a:headEnd/>
            <a:tailEnd/>
          </a:ln>
        </p:spPr>
        <p:txBody>
          <a:bodyPr/>
          <a:lstStyle/>
          <a:p>
            <a:fld id="{3A3AA3D9-F6DB-4377-926A-DE4E54D0617D}" type="slidenum">
              <a:rPr lang="en-US" smtClean="0">
                <a:latin typeface="Calibri" pitchFamily="34" charset="0"/>
                <a:ea typeface="ヒラギノ角ゴ Pro W3"/>
                <a:cs typeface="ヒラギノ角ゴ Pro W3"/>
              </a:rPr>
              <a:pPr/>
              <a:t>18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a:lstStyle/>
          <a:p>
            <a:r>
              <a:rPr lang="en-US" b="1" i="1" dirty="0" smtClean="0"/>
              <a:t>Break-Even Analysis and Target Profit Pricing</a:t>
            </a:r>
          </a:p>
          <a:p>
            <a:r>
              <a:rPr lang="en-US" dirty="0" smtClean="0"/>
              <a:t>Another cost-oriented pricing approach is </a:t>
            </a:r>
            <a:r>
              <a:rPr lang="en-US" b="1" dirty="0" smtClean="0"/>
              <a:t>break-even pricing</a:t>
            </a:r>
            <a:r>
              <a:rPr lang="en-US" dirty="0" smtClean="0"/>
              <a:t> (or a variation called </a:t>
            </a:r>
            <a:r>
              <a:rPr lang="en-US" b="1" dirty="0" smtClean="0"/>
              <a:t>target return pricing</a:t>
            </a:r>
            <a:r>
              <a:rPr lang="en-US" dirty="0" smtClean="0"/>
              <a:t>). The firm tries to determine the price at which it will break even or make the target return it is seeking.</a:t>
            </a:r>
          </a:p>
          <a:p>
            <a:r>
              <a:rPr lang="en-US" dirty="0" smtClean="0"/>
              <a:t>Target return pricing uses the concept of a </a:t>
            </a:r>
            <a:r>
              <a:rPr lang="en-US" i="1" dirty="0" smtClean="0"/>
              <a:t>break-even chart</a:t>
            </a:r>
            <a:r>
              <a:rPr lang="en-US" dirty="0" smtClean="0"/>
              <a:t>, which shows the total cost and total revenue expected at different sales volume levels. Figure 10.5 shows a break-even chart for the toaster manufacturer discussed here. Fixed costs are $300,000 regardless of sales volume. Variable costs are added to fixed costs to form total costs, which rise with volume. The total revenue curve starts at zero and rises with each unit sold. The slope of the total revenue curve reflects the price of $20 per unit.</a:t>
            </a:r>
          </a:p>
          <a:p>
            <a:r>
              <a:rPr lang="en-US" dirty="0" smtClean="0"/>
              <a:t>The total revenue and total cost curves cross at 30,000 units. This is the </a:t>
            </a:r>
            <a:r>
              <a:rPr lang="en-US" i="1" dirty="0" smtClean="0"/>
              <a:t>break-even volume</a:t>
            </a:r>
            <a:r>
              <a:rPr lang="en-US" dirty="0" smtClean="0"/>
              <a:t>. At $20, the company must sell at least 30,000 units to break even, that is, for total revenue to cover total cost. Break-even volume can be calculated using the following formula:</a:t>
            </a:r>
          </a:p>
          <a:p>
            <a:r>
              <a:rPr lang="en-US" dirty="0" smtClean="0"/>
              <a:t>If the company wants to make a profit, it must sell more than 30,000 units at $20 each. Suppose the toaster manufacturer has invested $1,000,000 in the business and wants to set a price to earn a 20 percent return, or $200,000. In that case, it must sell at least 50,000 units at $20 each. If the company charges a higher price, it will not need to sell as many toasters to achieve its target return. But the market may not buy even this lower volume at the higher price. Much depends on price elasticity and competitors’ prices.</a:t>
            </a:r>
          </a:p>
          <a:p>
            <a:r>
              <a:rPr lang="en-US" dirty="0" smtClean="0"/>
              <a:t>The manufacturer should consider different prices and estimate break-even volumes, probable demand, and profits for each. This is done in Table 10.1. The table shows that as price increases, the break-even volume drops (column 2). But as price increases, the demand for toasters also decreases (column 3). At the $14 price, because the manufacturer clears only $4 per toaster ($14 less $10 in variable costs), it must sell a very high volume to break even. Even though the low price attracts many buyers, demand still falls below the high break-even point, and the manufacturer loses money. At the other extreme, with a $22 price, the manufacturer clears $12 per toaster and must sell only 25,000 units to break even. But at this high price, consumers buy too few toasters, and profits are negative. The table shows that a price of $18 yields the highest profits. Note that none of the prices produce the manufacturer’s target return of $200,000. To achieve this return, the manufacturer will have to search for ways to lower the fixed or variable costs, thus lowering the break-even volume.</a:t>
            </a:r>
          </a:p>
        </p:txBody>
      </p:sp>
      <p:sp>
        <p:nvSpPr>
          <p:cNvPr id="53251" name="Slide Number Placeholder 3"/>
          <p:cNvSpPr>
            <a:spLocks noGrp="1"/>
          </p:cNvSpPr>
          <p:nvPr>
            <p:ph type="sldNum" sz="quarter" idx="5"/>
          </p:nvPr>
        </p:nvSpPr>
        <p:spPr bwMode="auto">
          <a:noFill/>
          <a:ln>
            <a:miter lim="800000"/>
            <a:headEnd/>
            <a:tailEnd/>
          </a:ln>
        </p:spPr>
        <p:txBody>
          <a:bodyPr/>
          <a:lstStyle/>
          <a:p>
            <a:fld id="{585674FD-9790-4038-9911-59587ED78A2E}" type="slidenum">
              <a:rPr lang="en-US" smtClean="0">
                <a:latin typeface="Calibri" pitchFamily="34" charset="0"/>
                <a:ea typeface="ヒラギノ角ゴ Pro W3"/>
                <a:cs typeface="ヒラギノ角ゴ Pro W3"/>
              </a:rPr>
              <a:pPr/>
              <a:t>19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a:lstStyle/>
          <a:p>
            <a:r>
              <a:rPr lang="en-US" b="1" dirty="0" smtClean="0"/>
              <a:t>Competition-Based Pricing	</a:t>
            </a:r>
          </a:p>
          <a:p>
            <a:r>
              <a:rPr lang="en-US" b="1" dirty="0" smtClean="0"/>
              <a:t>Competition-based pricing</a:t>
            </a:r>
            <a:r>
              <a:rPr lang="en-US" dirty="0" smtClean="0"/>
              <a:t> involves setting prices based on competitors’ strategies, costs, prices, and market offerings. Consumers will base their judgments of a product’s value on the prices that competitors charge for similar products.</a:t>
            </a:r>
          </a:p>
          <a:p>
            <a:r>
              <a:rPr lang="en-US" dirty="0" smtClean="0"/>
              <a:t>In assessing competitors’ pricing strategies, the company should ask several questions. First, how does the company’s market offering compare with competitors’ offerings in terms of customer value? If consumers perceive that the company’s product or service provides greater value, the company can charge a higher price. If consumers perceive less value relative to competing products, the company must either charge a lower price or change customer perceptions to justify a higher price.</a:t>
            </a:r>
          </a:p>
          <a:p>
            <a:r>
              <a:rPr lang="en-US" dirty="0" smtClean="0"/>
              <a:t>Next, how strong are current competitors and what are their current pricing strategies? If the company faces a host of smaller competitors charging high prices relative to the value they deliver, it might charge lower prices to drive weaker competitors from the market. If the market is dominated by larger, lower-price competitors, the company may decide to target </a:t>
            </a:r>
            <a:r>
              <a:rPr lang="en-US" dirty="0" err="1" smtClean="0"/>
              <a:t>unserved</a:t>
            </a:r>
            <a:r>
              <a:rPr lang="en-US" dirty="0" smtClean="0"/>
              <a:t> market niches with value-added products at higher prices.</a:t>
            </a:r>
          </a:p>
        </p:txBody>
      </p:sp>
      <p:sp>
        <p:nvSpPr>
          <p:cNvPr id="55299" name="Slide Number Placeholder 3"/>
          <p:cNvSpPr>
            <a:spLocks noGrp="1"/>
          </p:cNvSpPr>
          <p:nvPr>
            <p:ph type="sldNum" sz="quarter" idx="5"/>
          </p:nvPr>
        </p:nvSpPr>
        <p:spPr bwMode="auto">
          <a:noFill/>
          <a:ln>
            <a:miter lim="800000"/>
            <a:headEnd/>
            <a:tailEnd/>
          </a:ln>
        </p:spPr>
        <p:txBody>
          <a:bodyPr/>
          <a:lstStyle/>
          <a:p>
            <a:fld id="{8251682E-BD37-4636-AC43-E862A6AB48B2}" type="slidenum">
              <a:rPr lang="en-US" smtClean="0">
                <a:latin typeface="Calibri" pitchFamily="34" charset="0"/>
                <a:ea typeface="ヒラギノ角ゴ Pro W3"/>
                <a:cs typeface="ヒラギノ角ゴ Pro W3"/>
              </a:rPr>
              <a:pPr/>
              <a:t>20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a:lstStyle/>
          <a:p>
            <a:r>
              <a:rPr lang="en-US" b="1" dirty="0" smtClean="0"/>
              <a:t>Overall Marketing Strategy, Objectives, and Mix</a:t>
            </a:r>
          </a:p>
          <a:p>
            <a:r>
              <a:rPr lang="en-US" dirty="0" smtClean="0"/>
              <a:t>Price is only one element of the company’s broader marketing strategy. So, before setting price, the company must decide on its overall marketing strategy for the product or service. Sometimes, a company’s overall strategy is built around its price and value story. For example, grocery retailer Trader Joe’s unique price-value positioning has made it one of the nation’s fastest-growing, most popular food stores. Trader Joe’s understands that success comes not just from what products you offer customers or from the prices you charge. It comes from offering the combination of products, prices, and store operations that produces the greatest customer </a:t>
            </a:r>
            <a:r>
              <a:rPr lang="en-US" i="1" dirty="0" smtClean="0"/>
              <a:t>value</a:t>
            </a:r>
            <a:r>
              <a:rPr lang="en-US" dirty="0" smtClean="0"/>
              <a:t>—what customers get for the prices they pay. If the company has selected its target market and positioning carefully, then its marketing mix strategy, including price, will be fairly straightforward. For example, Kohler’s </a:t>
            </a:r>
            <a:r>
              <a:rPr lang="en-US" dirty="0" err="1" smtClean="0"/>
              <a:t>Kallista</a:t>
            </a:r>
            <a:r>
              <a:rPr lang="en-US" dirty="0" smtClean="0"/>
              <a:t> line of bath and kitchen fixtures is positioned for the luxury market. It “combines passion with a profound sense of aesthetic and functional efficiency,” giving you “the bold look of Kohler.” Each </a:t>
            </a:r>
            <a:r>
              <a:rPr lang="en-US" dirty="0" err="1" smtClean="0"/>
              <a:t>Kallista</a:t>
            </a:r>
            <a:r>
              <a:rPr lang="en-US" dirty="0" smtClean="0"/>
              <a:t> product features “exquisite details—from surfaces finished by hand to cultured stone—carefully articulated to express a simple, singular elegance.” The </a:t>
            </a:r>
            <a:r>
              <a:rPr lang="en-US" dirty="0" err="1" smtClean="0"/>
              <a:t>Kallista</a:t>
            </a:r>
            <a:r>
              <a:rPr lang="en-US" dirty="0" smtClean="0"/>
              <a:t> line’s luxury positioning requires charging a higher price. In contrast, Kohler’s Sterling division offers more affordable fixtures that are “inspired by the realities of life.” Sterling fixtures are positioned on simplicity, convenience, comfort, and economical design for budget-conscious homeowners. Sterling’s mid-market positioning calls for charging lower prices. Thus, pricing strategy is largely determined by decisions on market positioning.</a:t>
            </a:r>
          </a:p>
          <a:p>
            <a:r>
              <a:rPr lang="en-US" dirty="0" smtClean="0"/>
              <a:t>Pricing may play an important role in helping to accomplish company objectives at many levels. A firm can set prices to attract new customers or profitably retain existing ones. It can set prices low to prevent competition from entering the market or set prices at competitors’ levels to stabilize the market. It can price to keep the loyalty and support of resellers or avoid government intervention. Prices can be reduced temporarily to create excitement for a brand. Or one product may be priced to help the sales of other products in the company’s line.</a:t>
            </a:r>
          </a:p>
          <a:p>
            <a:r>
              <a:rPr lang="en-US" dirty="0" smtClean="0"/>
              <a:t>Price decisions must be coordinated with product design, distribution, and promotion decisions to form a consistent and effective integrated marketing mix program. Decisions made for other marketing mix variables may affect pricing decisions. For example, a decision to position the product on high-performance quality will mean that the seller must charge a higher price to cover higher costs. And producers whose resellers are expected to support and promote their products may have to build larger reseller margins into their prices.</a:t>
            </a:r>
          </a:p>
          <a:p>
            <a:r>
              <a:rPr lang="en-US" dirty="0" smtClean="0"/>
              <a:t>See www.kohler.com and www.sterlingplumbing.com, accessed June 2012.</a:t>
            </a:r>
          </a:p>
          <a:p>
            <a:endParaRPr lang="en-US" dirty="0" smtClean="0"/>
          </a:p>
        </p:txBody>
      </p:sp>
      <p:sp>
        <p:nvSpPr>
          <p:cNvPr id="57347" name="Slide Number Placeholder 3"/>
          <p:cNvSpPr>
            <a:spLocks noGrp="1"/>
          </p:cNvSpPr>
          <p:nvPr>
            <p:ph type="sldNum" sz="quarter" idx="5"/>
          </p:nvPr>
        </p:nvSpPr>
        <p:spPr bwMode="auto">
          <a:noFill/>
          <a:ln>
            <a:miter lim="800000"/>
            <a:headEnd/>
            <a:tailEnd/>
          </a:ln>
        </p:spPr>
        <p:txBody>
          <a:bodyPr/>
          <a:lstStyle/>
          <a:p>
            <a:fld id="{31CFF307-E7E5-4ABB-89B4-F5C2931919DD}" type="slidenum">
              <a:rPr lang="en-US" smtClean="0">
                <a:latin typeface="Calibri" pitchFamily="34" charset="0"/>
                <a:ea typeface="ヒラギノ角ゴ Pro W3"/>
                <a:cs typeface="ヒラギノ角ゴ Pro W3"/>
              </a:rPr>
              <a:pPr/>
              <a:t>21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a:lstStyle/>
          <a:p>
            <a:r>
              <a:rPr lang="en-US" smtClean="0"/>
              <a:t>Companies often position their products on price and then tailor other marketing mix decisions to the prices they want to charge. Here, price is a crucial product-positioning factor that defines the product’s market, competition, and design. Many firms support such price-positioning strategies with a technique called </a:t>
            </a:r>
            <a:r>
              <a:rPr lang="en-US" b="1" smtClean="0"/>
              <a:t>target costing</a:t>
            </a:r>
            <a:r>
              <a:rPr lang="en-US" smtClean="0"/>
              <a:t>. Target costing reverses the usual process of first designing a new product, determining its cost, and then asking, “Can we sell it for that?” Instead, it starts with an ideal selling price based on customer-value considerations and then targets costs that will ensure that the price is met. </a:t>
            </a:r>
          </a:p>
          <a:p>
            <a:r>
              <a:rPr lang="en-US" smtClean="0"/>
              <a:t>Other companies deemphasize price and use other marketing mix tools to create </a:t>
            </a:r>
            <a:r>
              <a:rPr lang="en-US" i="1" smtClean="0"/>
              <a:t>nonprice</a:t>
            </a:r>
            <a:r>
              <a:rPr lang="en-US" smtClean="0"/>
              <a:t> positions. Often, the best strategy is not to charge the lowest price but rather differentiate the marketing offer to make it worth a higher price.</a:t>
            </a:r>
          </a:p>
          <a:p>
            <a:r>
              <a:rPr lang="en-US" smtClean="0"/>
              <a:t>Thus, marketers must consider the total marketing strategy and mix when setting prices. But again, even when featuring price, marketers need to remember that customers rarely buy on price alone. Instead, they seek products that give them the best value in terms of benefits received for the prices paid.</a:t>
            </a:r>
          </a:p>
          <a:p>
            <a:r>
              <a:rPr lang="en-US" smtClean="0"/>
              <a:t>Some marketers even position their products on </a:t>
            </a:r>
            <a:r>
              <a:rPr lang="en-US" i="1" smtClean="0"/>
              <a:t>high</a:t>
            </a:r>
            <a:r>
              <a:rPr lang="en-US" smtClean="0"/>
              <a:t> prices, featuring high prices as part of their product’s allure.</a:t>
            </a:r>
          </a:p>
        </p:txBody>
      </p:sp>
      <p:sp>
        <p:nvSpPr>
          <p:cNvPr id="59395" name="Slide Number Placeholder 3"/>
          <p:cNvSpPr>
            <a:spLocks noGrp="1"/>
          </p:cNvSpPr>
          <p:nvPr>
            <p:ph type="sldNum" sz="quarter" idx="5"/>
          </p:nvPr>
        </p:nvSpPr>
        <p:spPr bwMode="auto">
          <a:noFill/>
          <a:ln>
            <a:miter lim="800000"/>
            <a:headEnd/>
            <a:tailEnd/>
          </a:ln>
        </p:spPr>
        <p:txBody>
          <a:bodyPr/>
          <a:lstStyle/>
          <a:p>
            <a:fld id="{B6CF73D4-D63B-4914-9631-7F7E4C8D7692}" type="slidenum">
              <a:rPr lang="en-US" smtClean="0">
                <a:latin typeface="Calibri" pitchFamily="34" charset="0"/>
                <a:ea typeface="ヒラギノ角ゴ Pro W3"/>
                <a:cs typeface="ヒラギノ角ゴ Pro W3"/>
              </a:rPr>
              <a:pPr/>
              <a:t>22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a:lstStyle/>
          <a:p>
            <a:r>
              <a:rPr lang="en-US" b="1" dirty="0" smtClean="0"/>
              <a:t>Organizational Considerations</a:t>
            </a:r>
          </a:p>
          <a:p>
            <a:r>
              <a:rPr lang="en-US" dirty="0" smtClean="0"/>
              <a:t>Management must decide who within the organization should set prices. Companies handle pricing in a variety of ways. In small companies, prices are often set by top management rather than by the marketing or sales departments. In large companies, pricing is typically handled by divisional or product managers. In industrial markets, salespeople may be allowed to negotiate with customers within certain price ranges. Even so, top management sets the pricing objectives and policies, and it often approves the prices proposed by lower-level management or salespeople.</a:t>
            </a:r>
          </a:p>
          <a:p>
            <a:r>
              <a:rPr lang="en-US" dirty="0" smtClean="0"/>
              <a:t>In industries in which pricing is a key factor (airlines, aerospace, steel, railroads, oil companies), companies often have pricing departments to set the best prices or help others set them. These departments report to the marketing department or top management. Others who have an influence on pricing include sales managers, production managers, finance managers, and accountants.</a:t>
            </a:r>
          </a:p>
          <a:p>
            <a:endParaRPr lang="en-US" dirty="0" smtClean="0"/>
          </a:p>
        </p:txBody>
      </p:sp>
      <p:sp>
        <p:nvSpPr>
          <p:cNvPr id="61443" name="Slide Number Placeholder 3"/>
          <p:cNvSpPr>
            <a:spLocks noGrp="1"/>
          </p:cNvSpPr>
          <p:nvPr>
            <p:ph type="sldNum" sz="quarter" idx="5"/>
          </p:nvPr>
        </p:nvSpPr>
        <p:spPr bwMode="auto">
          <a:noFill/>
          <a:ln>
            <a:miter lim="800000"/>
            <a:headEnd/>
            <a:tailEnd/>
          </a:ln>
        </p:spPr>
        <p:txBody>
          <a:bodyPr/>
          <a:lstStyle/>
          <a:p>
            <a:fld id="{A5AE64A7-C4EB-4139-8DB4-10987E24826D}" type="slidenum">
              <a:rPr lang="en-US" smtClean="0">
                <a:latin typeface="Calibri" pitchFamily="34" charset="0"/>
                <a:ea typeface="ヒラギノ角ゴ Pro W3"/>
                <a:cs typeface="ヒラギノ角ゴ Pro W3"/>
              </a:rPr>
              <a:pPr/>
              <a:t>23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a:lstStyle/>
          <a:p>
            <a:r>
              <a:rPr lang="en-US" b="1" smtClean="0"/>
              <a:t>The Market and Demand</a:t>
            </a:r>
          </a:p>
          <a:p>
            <a:r>
              <a:rPr lang="en-US" smtClean="0"/>
              <a:t>As noted earlier, good pricing starts with an understanding of how customers’ perceptions of value affect the prices they are willing to pay. Both consumer and industrial buyers balance the price of a product or service against the benefits of owning it. Thus, before setting prices, the marketer must understand the relationship between price and demand for the company’s product. In this section, we take a deeper look at the price-demand relationship and how it varies for different types of markets. We then discuss methods for analyzing the price-demand relationship.</a:t>
            </a:r>
          </a:p>
          <a:p>
            <a:endParaRPr lang="en-US" smtClean="0"/>
          </a:p>
        </p:txBody>
      </p:sp>
      <p:sp>
        <p:nvSpPr>
          <p:cNvPr id="63491" name="Slide Number Placeholder 3"/>
          <p:cNvSpPr>
            <a:spLocks noGrp="1"/>
          </p:cNvSpPr>
          <p:nvPr>
            <p:ph type="sldNum" sz="quarter" idx="5"/>
          </p:nvPr>
        </p:nvSpPr>
        <p:spPr bwMode="auto">
          <a:noFill/>
          <a:ln>
            <a:miter lim="800000"/>
            <a:headEnd/>
            <a:tailEnd/>
          </a:ln>
        </p:spPr>
        <p:txBody>
          <a:bodyPr/>
          <a:lstStyle/>
          <a:p>
            <a:fld id="{657ADFCB-5851-42C6-B9DE-B11D66722B60}" type="slidenum">
              <a:rPr lang="en-US" smtClean="0">
                <a:latin typeface="Calibri" pitchFamily="34" charset="0"/>
                <a:ea typeface="ヒラギノ角ゴ Pro W3"/>
                <a:cs typeface="ヒラギノ角ゴ Pro W3"/>
              </a:rPr>
              <a:pPr/>
              <a:t>24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a:lstStyle/>
          <a:p>
            <a:r>
              <a:rPr lang="en-US" b="1" dirty="0" smtClean="0"/>
              <a:t>Note to Instructor</a:t>
            </a:r>
          </a:p>
          <a:p>
            <a:endParaRPr lang="en-US" b="1" dirty="0" smtClean="0"/>
          </a:p>
          <a:p>
            <a:endParaRPr lang="en-US" b="1" dirty="0" smtClean="0"/>
          </a:p>
          <a:p>
            <a:r>
              <a:rPr lang="en-US" b="1" dirty="0" smtClean="0"/>
              <a:t>Discussion Question</a:t>
            </a:r>
          </a:p>
          <a:p>
            <a:r>
              <a:rPr lang="en-US" i="1" dirty="0" smtClean="0"/>
              <a:t>How has the Internet has changed pricing competition?</a:t>
            </a:r>
          </a:p>
          <a:p>
            <a:endParaRPr lang="en-US" dirty="0" smtClean="0"/>
          </a:p>
          <a:p>
            <a:r>
              <a:rPr lang="en-US" dirty="0" smtClean="0"/>
              <a:t>Under </a:t>
            </a:r>
            <a:r>
              <a:rPr lang="en-US" i="1" dirty="0" smtClean="0"/>
              <a:t>pure competition, the market consists of many buyers and sellers trading in a uniform</a:t>
            </a:r>
          </a:p>
          <a:p>
            <a:r>
              <a:rPr lang="en-US" dirty="0" smtClean="0"/>
              <a:t>commodity, such as wheat, copper, or financial securities. No single buyer or seller has</a:t>
            </a:r>
          </a:p>
          <a:p>
            <a:r>
              <a:rPr lang="en-US" dirty="0" smtClean="0"/>
              <a:t>much effect on the going market price. In a purely competitive market, marketing research,</a:t>
            </a:r>
          </a:p>
          <a:p>
            <a:r>
              <a:rPr lang="en-US" dirty="0" smtClean="0"/>
              <a:t>product development, pricing, advertising, and sales promotion play little or no role. Thus,</a:t>
            </a:r>
          </a:p>
          <a:p>
            <a:r>
              <a:rPr lang="en-US" dirty="0" smtClean="0"/>
              <a:t>sellers in these markets do not spend much time on marketing strategy.</a:t>
            </a:r>
          </a:p>
          <a:p>
            <a:r>
              <a:rPr lang="en-US" dirty="0" smtClean="0"/>
              <a:t>Under </a:t>
            </a:r>
            <a:r>
              <a:rPr lang="en-US" i="1" dirty="0" smtClean="0"/>
              <a:t>monopolistic competition, the market consists of many buyers and sellers who</a:t>
            </a:r>
          </a:p>
          <a:p>
            <a:r>
              <a:rPr lang="en-US" dirty="0" smtClean="0"/>
              <a:t>trade over a range of prices rather than a single market price. A range of prices occurs because</a:t>
            </a:r>
          </a:p>
          <a:p>
            <a:r>
              <a:rPr lang="en-US" dirty="0" smtClean="0"/>
              <a:t>sellers can differentiate their offers to buyers. </a:t>
            </a:r>
          </a:p>
          <a:p>
            <a:r>
              <a:rPr lang="en-US" dirty="0" smtClean="0"/>
              <a:t>Under </a:t>
            </a:r>
            <a:r>
              <a:rPr lang="en-US" i="1" dirty="0" smtClean="0"/>
              <a:t>oligopolistic competition, the market consists of a few sellers who are highly sensitive</a:t>
            </a:r>
          </a:p>
          <a:p>
            <a:r>
              <a:rPr lang="en-US" dirty="0" smtClean="0"/>
              <a:t>to each other’s pricing and marketing strategies. Because there are few sellers, each</a:t>
            </a:r>
          </a:p>
          <a:p>
            <a:r>
              <a:rPr lang="en-US" dirty="0" smtClean="0"/>
              <a:t>seller is alert and responsive to competitors’ pricing strategies and moves.</a:t>
            </a:r>
          </a:p>
          <a:p>
            <a:r>
              <a:rPr lang="en-US" dirty="0" smtClean="0"/>
              <a:t>In a </a:t>
            </a:r>
            <a:r>
              <a:rPr lang="en-US" i="1" dirty="0" smtClean="0"/>
              <a:t>pure monopoly, the market consists of one seller. The seller may be a government</a:t>
            </a:r>
          </a:p>
          <a:p>
            <a:r>
              <a:rPr lang="en-US" dirty="0" smtClean="0"/>
              <a:t>monopoly (the U.S. Postal Service), a private regulated monopoly (a power company), or a</a:t>
            </a:r>
          </a:p>
          <a:p>
            <a:r>
              <a:rPr lang="en-US" dirty="0" smtClean="0"/>
              <a:t>private </a:t>
            </a:r>
            <a:r>
              <a:rPr lang="en-US" dirty="0" err="1" smtClean="0"/>
              <a:t>nonregulated</a:t>
            </a:r>
            <a:r>
              <a:rPr lang="en-US" dirty="0" smtClean="0"/>
              <a:t> monopoly (DuPont when it introduced nylon). Pricing is handled differently</a:t>
            </a:r>
          </a:p>
          <a:p>
            <a:r>
              <a:rPr lang="en-US" dirty="0" smtClean="0"/>
              <a:t>in each case.</a:t>
            </a:r>
          </a:p>
        </p:txBody>
      </p:sp>
      <p:sp>
        <p:nvSpPr>
          <p:cNvPr id="65539" name="Slide Number Placeholder 3"/>
          <p:cNvSpPr>
            <a:spLocks noGrp="1"/>
          </p:cNvSpPr>
          <p:nvPr>
            <p:ph type="sldNum" sz="quarter" idx="5"/>
          </p:nvPr>
        </p:nvSpPr>
        <p:spPr bwMode="auto">
          <a:noFill/>
          <a:ln>
            <a:miter lim="800000"/>
            <a:headEnd/>
            <a:tailEnd/>
          </a:ln>
        </p:spPr>
        <p:txBody>
          <a:bodyPr/>
          <a:lstStyle/>
          <a:p>
            <a:fld id="{720F89EF-2EB9-45E9-95D6-3E8C8130FB97}" type="slidenum">
              <a:rPr lang="en-US" smtClean="0">
                <a:latin typeface="Calibri" pitchFamily="34" charset="0"/>
                <a:ea typeface="ヒラギノ角ゴ Pro W3"/>
                <a:cs typeface="ヒラギノ角ゴ Pro W3"/>
              </a:rPr>
              <a:pPr/>
              <a:t>25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a:lstStyle/>
          <a:p>
            <a:r>
              <a:rPr lang="en-US" smtClean="0"/>
              <a:t>Each price the company might charge will lead to a different level of demand. The relationship between the price charged and the resulting demand level is shown in the </a:t>
            </a:r>
            <a:r>
              <a:rPr lang="en-US" b="1" smtClean="0"/>
              <a:t>demand curve</a:t>
            </a:r>
            <a:r>
              <a:rPr lang="en-US" smtClean="0"/>
              <a:t> in Figure 10.6. The demand curve shows the number of units the market will buy in a given time period at different prices that might be charged. In the normal case, demand and price are inversely related—that is, the higher the price, the lower the demand. Thus, the company would sell less if it raised its price from </a:t>
            </a:r>
            <a:r>
              <a:rPr lang="en-US" i="1" smtClean="0"/>
              <a:t>P</a:t>
            </a:r>
            <a:r>
              <a:rPr lang="en-US" baseline="-25000" smtClean="0"/>
              <a:t>1</a:t>
            </a:r>
            <a:r>
              <a:rPr lang="en-US" smtClean="0"/>
              <a:t> to </a:t>
            </a:r>
            <a:r>
              <a:rPr lang="en-US" i="1" smtClean="0"/>
              <a:t>P</a:t>
            </a:r>
            <a:r>
              <a:rPr lang="en-US" baseline="-25000" smtClean="0"/>
              <a:t>2</a:t>
            </a:r>
            <a:r>
              <a:rPr lang="en-US" smtClean="0"/>
              <a:t>. In short, consumers with limited budgets probably will buy less of something if its price is too high.</a:t>
            </a:r>
          </a:p>
        </p:txBody>
      </p:sp>
      <p:sp>
        <p:nvSpPr>
          <p:cNvPr id="67587" name="Slide Number Placeholder 3"/>
          <p:cNvSpPr>
            <a:spLocks noGrp="1"/>
          </p:cNvSpPr>
          <p:nvPr>
            <p:ph type="sldNum" sz="quarter" idx="5"/>
          </p:nvPr>
        </p:nvSpPr>
        <p:spPr bwMode="auto">
          <a:noFill/>
          <a:ln>
            <a:miter lim="800000"/>
            <a:headEnd/>
            <a:tailEnd/>
          </a:ln>
        </p:spPr>
        <p:txBody>
          <a:bodyPr/>
          <a:lstStyle/>
          <a:p>
            <a:fld id="{56FF5529-BF7F-4DCE-AD85-B705C52246CF}" type="slidenum">
              <a:rPr lang="en-US" smtClean="0">
                <a:latin typeface="Calibri" pitchFamily="34" charset="0"/>
                <a:ea typeface="ヒラギノ角ゴ Pro W3"/>
                <a:cs typeface="ヒラギノ角ゴ Pro W3"/>
              </a:rPr>
              <a:pPr/>
              <a:t>26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bwMode="auto">
          <a:noFill/>
          <a:ln>
            <a:solidFill>
              <a:srgbClr val="000000"/>
            </a:solidFill>
            <a:miter lim="800000"/>
            <a:headEnd/>
            <a:tailEnd/>
          </a:ln>
        </p:spPr>
      </p:sp>
      <p:sp>
        <p:nvSpPr>
          <p:cNvPr id="69634" name="Notes Placeholder 2"/>
          <p:cNvSpPr>
            <a:spLocks noGrp="1"/>
          </p:cNvSpPr>
          <p:nvPr>
            <p:ph type="body" idx="1"/>
          </p:nvPr>
        </p:nvSpPr>
        <p:spPr bwMode="auto">
          <a:noFill/>
        </p:spPr>
        <p:txBody>
          <a:bodyPr/>
          <a:lstStyle/>
          <a:p>
            <a:r>
              <a:rPr lang="en-US" b="1" i="1" dirty="0" smtClean="0"/>
              <a:t>Price Elasticity of Demand</a:t>
            </a:r>
          </a:p>
          <a:p>
            <a:r>
              <a:rPr lang="en-US" dirty="0" smtClean="0"/>
              <a:t>Consider the two demand curves in Figure 10.6. In Figure 10.6A, a price increase from </a:t>
            </a:r>
            <a:r>
              <a:rPr lang="en-US" i="1" dirty="0" smtClean="0"/>
              <a:t>P</a:t>
            </a:r>
            <a:r>
              <a:rPr lang="en-US" baseline="-25000" dirty="0" smtClean="0"/>
              <a:t>1</a:t>
            </a:r>
            <a:r>
              <a:rPr lang="en-US" dirty="0" smtClean="0"/>
              <a:t> to </a:t>
            </a:r>
            <a:r>
              <a:rPr lang="en-US" i="1" dirty="0" smtClean="0"/>
              <a:t>P</a:t>
            </a:r>
            <a:r>
              <a:rPr lang="en-US" baseline="-25000" dirty="0" smtClean="0"/>
              <a:t>2</a:t>
            </a:r>
            <a:r>
              <a:rPr lang="en-US" dirty="0" smtClean="0"/>
              <a:t> leads to a relatively small drop in demand from </a:t>
            </a:r>
            <a:r>
              <a:rPr lang="en-US" i="1" dirty="0" smtClean="0"/>
              <a:t>Q</a:t>
            </a:r>
            <a:r>
              <a:rPr lang="en-US" baseline="-25000" dirty="0" smtClean="0"/>
              <a:t>1</a:t>
            </a:r>
            <a:r>
              <a:rPr lang="en-US" dirty="0" smtClean="0"/>
              <a:t> to </a:t>
            </a:r>
            <a:r>
              <a:rPr lang="en-US" i="1" dirty="0" smtClean="0"/>
              <a:t>Q</a:t>
            </a:r>
            <a:r>
              <a:rPr lang="en-US" baseline="-25000" dirty="0" smtClean="0"/>
              <a:t>2</a:t>
            </a:r>
            <a:r>
              <a:rPr lang="en-US" dirty="0" smtClean="0"/>
              <a:t>. In Figure 10.6B, however, the same price increase leads to a large drop in demand from </a:t>
            </a:r>
            <a:r>
              <a:rPr lang="en-US" i="1" dirty="0" smtClean="0"/>
              <a:t>Qꞌ</a:t>
            </a:r>
            <a:r>
              <a:rPr lang="en-US" baseline="-25000" dirty="0" smtClean="0"/>
              <a:t>1</a:t>
            </a:r>
            <a:r>
              <a:rPr lang="en-US" dirty="0" smtClean="0"/>
              <a:t> to </a:t>
            </a:r>
            <a:r>
              <a:rPr lang="en-US" i="1" dirty="0" smtClean="0"/>
              <a:t>Qꞌ</a:t>
            </a:r>
            <a:r>
              <a:rPr lang="en-US" baseline="-25000" dirty="0" smtClean="0"/>
              <a:t>2</a:t>
            </a:r>
            <a:r>
              <a:rPr lang="en-US" dirty="0" smtClean="0"/>
              <a:t>. If demand hardly changes with a small change in price, we say the demand is </a:t>
            </a:r>
            <a:r>
              <a:rPr lang="en-US" i="1" dirty="0" smtClean="0"/>
              <a:t>inelastic</a:t>
            </a:r>
            <a:r>
              <a:rPr lang="en-US" dirty="0" smtClean="0"/>
              <a:t>. If demand changes greatly, we say the demand is </a:t>
            </a:r>
            <a:r>
              <a:rPr lang="en-US" i="1" dirty="0" smtClean="0"/>
              <a:t>elastic</a:t>
            </a:r>
            <a:r>
              <a:rPr lang="en-US" dirty="0" smtClean="0"/>
              <a:t>. The </a:t>
            </a:r>
            <a:r>
              <a:rPr lang="en-US" b="1" dirty="0" smtClean="0"/>
              <a:t>price elasticity</a:t>
            </a:r>
            <a:r>
              <a:rPr lang="en-US" dirty="0" smtClean="0"/>
              <a:t> of demand is given by the following formula:</a:t>
            </a:r>
          </a:p>
          <a:p>
            <a:r>
              <a:rPr lang="en-US" dirty="0" smtClean="0"/>
              <a:t>Suppose demand falls by 10 percent when a seller raises its price by 2 percent. The price elasticity of demand is therefore -5 (the minus sign confirms the inverse relation between price and demand), and demand is elastic. If demand falls by 2 percent with a 2 percent increase in price, then elasticity is -1. In this case, the seller’s total revenue stays the same: The seller sells fewer items but at a higher price that preserves the same total revenue. If demand falls by 1 percent when price is increased by 2 percent, then elasticity is -, and demand is inelastic. The less elastic the demand, the more it pays for the seller to raise the price.</a:t>
            </a:r>
          </a:p>
          <a:p>
            <a:r>
              <a:rPr lang="en-US" dirty="0" smtClean="0"/>
              <a:t>What determines the price elasticity of demand? Buyers are less price sensitive when the product they are buying is unique or when it is high in quality, prestige, or exclusiveness; substitute products are hard to find or when they cannot easily compare the quality of substitutes; and the total expenditure for a product is low relative to their income or when the cost is shared by another party.</a:t>
            </a:r>
          </a:p>
          <a:p>
            <a:r>
              <a:rPr lang="en-US" dirty="0" smtClean="0"/>
              <a:t>If demand is elastic rather than inelastic, sellers will consider lowering their prices. A lower price will produce more total revenue. This practice makes sense as long as the extra costs of producing and selling more do not exceed the extra revenue. At the same time, most firms want to avoid pricing that turns their products into commodities. In recent years, forces such as dips in the economy, deregulation, and the instant price comparisons afforded by the Internet and other technologies have increased consumer price sensitivity, turning products ranging from phones and computers to new automobiles into commodities in some consumers’ eyes.</a:t>
            </a:r>
          </a:p>
          <a:p>
            <a:r>
              <a:rPr lang="en-US" dirty="0" smtClean="0"/>
              <a:t>Marketers need to work harder than ever to differentiate their offerings when a dozen competitors are selling virtually the same product at a comparable or lower price. More than ever, companies need to understand the price sensitivity of their customers and the trade-offs people are willing to make between price and product characteristics.</a:t>
            </a:r>
          </a:p>
          <a:p>
            <a:endParaRPr lang="en-US" dirty="0" smtClean="0"/>
          </a:p>
        </p:txBody>
      </p:sp>
      <p:sp>
        <p:nvSpPr>
          <p:cNvPr id="69635" name="Slide Number Placeholder 3"/>
          <p:cNvSpPr>
            <a:spLocks noGrp="1"/>
          </p:cNvSpPr>
          <p:nvPr>
            <p:ph type="sldNum" sz="quarter" idx="5"/>
          </p:nvPr>
        </p:nvSpPr>
        <p:spPr bwMode="auto">
          <a:noFill/>
          <a:ln>
            <a:miter lim="800000"/>
            <a:headEnd/>
            <a:tailEnd/>
          </a:ln>
        </p:spPr>
        <p:txBody>
          <a:bodyPr/>
          <a:lstStyle/>
          <a:p>
            <a:fld id="{198E236D-7ED1-4712-B6F1-A8D394FF70EE}" type="slidenum">
              <a:rPr lang="en-US" smtClean="0">
                <a:latin typeface="Calibri" pitchFamily="34" charset="0"/>
                <a:ea typeface="ヒラギノ角ゴ Pro W3"/>
                <a:cs typeface="ヒラギノ角ゴ Pro W3"/>
              </a:rPr>
              <a:pPr/>
              <a:t>27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bwMode="auto">
          <a:noFill/>
          <a:ln>
            <a:solidFill>
              <a:srgbClr val="000000"/>
            </a:solidFill>
            <a:miter lim="800000"/>
            <a:headEnd/>
            <a:tailEnd/>
          </a:ln>
        </p:spPr>
      </p:sp>
      <p:sp>
        <p:nvSpPr>
          <p:cNvPr id="71682" name="Notes Placeholder 2"/>
          <p:cNvSpPr>
            <a:spLocks noGrp="1"/>
          </p:cNvSpPr>
          <p:nvPr>
            <p:ph type="body" idx="1"/>
          </p:nvPr>
        </p:nvSpPr>
        <p:spPr bwMode="auto">
          <a:noFill/>
        </p:spPr>
        <p:txBody>
          <a:bodyPr/>
          <a:lstStyle/>
          <a:p>
            <a:endParaRPr lang="en-US" smtClean="0"/>
          </a:p>
        </p:txBody>
      </p:sp>
      <p:sp>
        <p:nvSpPr>
          <p:cNvPr id="71683" name="Slide Number Placeholder 3"/>
          <p:cNvSpPr>
            <a:spLocks noGrp="1"/>
          </p:cNvSpPr>
          <p:nvPr>
            <p:ph type="sldNum" sz="quarter" idx="5"/>
          </p:nvPr>
        </p:nvSpPr>
        <p:spPr bwMode="auto">
          <a:noFill/>
          <a:ln>
            <a:miter lim="800000"/>
            <a:headEnd/>
            <a:tailEnd/>
          </a:ln>
        </p:spPr>
        <p:txBody>
          <a:bodyPr/>
          <a:lstStyle/>
          <a:p>
            <a:fld id="{74B0F116-DF1E-4C2C-948E-E90D75C29521}" type="slidenum">
              <a:rPr lang="en-US" smtClean="0">
                <a:latin typeface="Calibri" pitchFamily="34" charset="0"/>
                <a:ea typeface="ヒラギノ角ゴ Pro W3"/>
                <a:cs typeface="ヒラギノ角ゴ Pro W3"/>
              </a:rPr>
              <a:pPr/>
              <a:t>28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a:lstStyle/>
          <a:p>
            <a:r>
              <a:rPr lang="en-US" b="1" dirty="0" smtClean="0"/>
              <a:t>The Economy</a:t>
            </a:r>
          </a:p>
          <a:p>
            <a:r>
              <a:rPr lang="en-US" dirty="0" smtClean="0"/>
              <a:t>Economic conditions can have a strong impact on the firm’s pricing strategies. Economic factors such as a boom or recession, inflation, and interest rates affect pricing decisions because they affect consumer spending, consumer perceptions of the product’s price and value, and the company’s costs of producing and selling a product.</a:t>
            </a:r>
          </a:p>
          <a:p>
            <a:r>
              <a:rPr lang="en-US" dirty="0" smtClean="0"/>
              <a:t>In the aftermath of the recent Great Recession, many consumers have rethought the price-value equation. They have tightened their belts and become more value conscious. Consumers will likely continue their thriftier ways well beyond any economic recovery. As a result, many marketers have increased their emphasis on value-for-the-money pricing strategies.</a:t>
            </a:r>
          </a:p>
          <a:p>
            <a:r>
              <a:rPr lang="en-US" dirty="0" smtClean="0"/>
              <a:t>The most obvious response to the new economic realities is to cut prices and offer discounts. Thousands of companies have done just that. Lower prices make products more affordable and help spur short-term sales. However, such price cuts can have undesirable long-term consequences. Lower prices mean lower margins. Deep discounts may cheapen a brand in consumers’ eyes. And once a company cuts prices, it’s difficult to raise them again when the economy recovers. </a:t>
            </a:r>
          </a:p>
          <a:p>
            <a:r>
              <a:rPr lang="en-US" dirty="0" smtClean="0"/>
              <a:t>Rather than cutting prices, many companies have instead shifted their marketing focus to more affordable items in their product mixes. For example, whereas its previous promotions emphasized high-end products and pricey concepts such as creating dream kitchens, Home Depot’s more recent advertising pushes items like potting soil and hand tools under the tagline: “More saving. More doing. That’s the power of Home Depot.” </a:t>
            </a:r>
          </a:p>
          <a:p>
            <a:r>
              <a:rPr lang="en-US" dirty="0" smtClean="0"/>
              <a:t>Other companies are holding prices but redefining the “value” in their value propositions. Consider upscale grocery retailer Whole Foods Market:</a:t>
            </a:r>
          </a:p>
          <a:p>
            <a:r>
              <a:rPr lang="en-US" dirty="0" smtClean="0"/>
              <a:t>&lt;ex10.11&gt;</a:t>
            </a:r>
          </a:p>
          <a:p>
            <a:r>
              <a:rPr lang="en-US" dirty="0" smtClean="0"/>
              <a:t>Whole Foods Market grew rapidly by serving up high-quality grocery items to upscale customers who were willing and able to pay more for the extra value they got. Then came the Great Recession of 2008, and even relatively affluent customers began cutting back and spending less. All of a sudden, Whole Foods Market faced a difficult question: Should it hold the line on its premium price positioning, or should it cut prices and reposition itself to fit the leaner times? Whole Foods decided to stick with its core up-market positioning, but it also began to subtly realign its value proposition. Rather than dropping everyday prices across the board, Whole Foods lowered prices on selected basic items and offered significant sales on others. It also started emphasizing its lower-price private-label brand, 365 Everyday Value. </a:t>
            </a:r>
          </a:p>
          <a:p>
            <a:r>
              <a:rPr lang="en-US" dirty="0" smtClean="0"/>
              <a:t>At the same time, however, Whole Foods Market launched a new marketing program that did more than simply promote more affordable merchandise. It convinced shoppers that, for what you get, Whole </a:t>
            </a:r>
            <a:r>
              <a:rPr lang="en-US" dirty="0" err="1" smtClean="0"/>
              <a:t>Foods’s</a:t>
            </a:r>
            <a:r>
              <a:rPr lang="en-US" dirty="0" smtClean="0"/>
              <a:t> regular products and prices offer good value as well. When it comes to quality food, price isn’t everything. The upscale retailer even assigned workers to serve as “value tour guides” to escort shoppers around stores and point out the value in both sale and regular items. As one tour guide notes, “Value means getting a good exchange for your money.” As a result of subtle shifts in its value strategy, Whole Foods Market is now back on track in the post-recession economy. It is meeting the challenges of more frugal times in a way that preserves all the things that have made it special to customers through the years.</a:t>
            </a:r>
          </a:p>
          <a:p>
            <a:r>
              <a:rPr lang="en-US" dirty="0" smtClean="0"/>
              <a:t>Remember, even in tough economic times, consumers do not buy based on prices alone. They balance the price they pay against the value they receive. For example, according to one survey, despite selling its shoes for as much as $150 a pair, Nike commands the highest consumer loyalty of any brand in the footwear segment. Customers perceive the value of Nike’s products and the Nike ownership experience to be well worth the price. Thus, no matter what price they charge—low or high—companies need to offer great </a:t>
            </a:r>
            <a:r>
              <a:rPr lang="en-US" i="1" dirty="0" smtClean="0"/>
              <a:t>value for the money</a:t>
            </a:r>
            <a:r>
              <a:rPr lang="en-US" dirty="0" smtClean="0"/>
              <a:t>.</a:t>
            </a:r>
          </a:p>
          <a:p>
            <a:r>
              <a:rPr lang="en-US" b="1" dirty="0" smtClean="0"/>
              <a:t>Other External Factors</a:t>
            </a:r>
          </a:p>
          <a:p>
            <a:r>
              <a:rPr lang="en-US" dirty="0" smtClean="0"/>
              <a:t>Beyond the market and the economy, the company must consider several other factors in its external environment when setting prices. It must know what impact its prices will have on other parties in its environment. How will </a:t>
            </a:r>
            <a:r>
              <a:rPr lang="en-US" i="1" dirty="0" smtClean="0"/>
              <a:t>resellers</a:t>
            </a:r>
            <a:r>
              <a:rPr lang="en-US" dirty="0" smtClean="0"/>
              <a:t> react to various prices? The company should set prices that give resellers a fair profit, encourage their support, and help them to sell the product effectively. The </a:t>
            </a:r>
            <a:r>
              <a:rPr lang="en-US" i="1" dirty="0" smtClean="0"/>
              <a:t>government</a:t>
            </a:r>
            <a:r>
              <a:rPr lang="en-US" dirty="0" smtClean="0"/>
              <a:t> is another important external influence on pricing decisions. Finally, </a:t>
            </a:r>
            <a:r>
              <a:rPr lang="en-US" i="1" dirty="0" smtClean="0"/>
              <a:t>social concerns</a:t>
            </a:r>
            <a:r>
              <a:rPr lang="en-US" dirty="0" smtClean="0"/>
              <a:t> may need to be taken into account. In setting prices, a company’s short-term sales, market share, and profit goals may need to be tempered by broader societal considerations. </a:t>
            </a:r>
          </a:p>
        </p:txBody>
      </p:sp>
      <p:sp>
        <p:nvSpPr>
          <p:cNvPr id="73731" name="Slide Number Placeholder 3"/>
          <p:cNvSpPr>
            <a:spLocks noGrp="1"/>
          </p:cNvSpPr>
          <p:nvPr>
            <p:ph type="sldNum" sz="quarter" idx="5"/>
          </p:nvPr>
        </p:nvSpPr>
        <p:spPr bwMode="auto">
          <a:noFill/>
          <a:ln>
            <a:miter lim="800000"/>
            <a:headEnd/>
            <a:tailEnd/>
          </a:ln>
        </p:spPr>
        <p:txBody>
          <a:bodyPr/>
          <a:lstStyle/>
          <a:p>
            <a:fld id="{B84812FD-0C15-4398-956E-DAF91900EA85}" type="slidenum">
              <a:rPr lang="en-US" smtClean="0">
                <a:latin typeface="Calibri" pitchFamily="34" charset="0"/>
                <a:ea typeface="ヒラギノ角ゴ Pro W3"/>
                <a:cs typeface="ヒラギノ角ゴ Pro W3"/>
              </a:rPr>
              <a:pPr/>
              <a:t>29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30</a:t>
            </a:fld>
            <a:endParaRPr lang="en-GB" smtClean="0">
              <a:latin typeface="Times New Roman"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31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3/27/2013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3/27/2013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i="0"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i="0" dirty="0">
                <a:ea typeface="ヒラギノ角ゴ Pro W3" charset="-128"/>
                <a:cs typeface="+mn-cs"/>
              </a:defRPr>
            </a:lvl1pPr>
          </a:lstStyle>
          <a:p>
            <a:pPr>
              <a:defRPr/>
            </a:pP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i="0"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i="0" dirty="0">
                <a:ea typeface="ヒラギノ角ゴ Pro W3" charset="-128"/>
                <a:cs typeface="+mn-cs"/>
              </a:defRPr>
            </a:lvl1pPr>
          </a:lstStyle>
          <a:p>
            <a:pPr>
              <a:defRPr/>
            </a:pP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i="0"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i="0" dirty="0">
                <a:ea typeface="ヒラギノ角ゴ Pro W3" charset="-128"/>
                <a:cs typeface="+mn-cs"/>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3/27/2013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11" r:id="rId13"/>
    <p:sldLayoutId id="2147484012" r:id="rId14"/>
    <p:sldLayoutId id="2147484013" r:id="rId15"/>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25.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9.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17.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Pricing:</a:t>
            </a:r>
            <a:br>
              <a:rPr lang="en-US" sz="4000" b="1" dirty="0" smtClean="0">
                <a:solidFill>
                  <a:srgbClr val="000066"/>
                </a:solidFill>
              </a:rPr>
            </a:br>
            <a:r>
              <a:rPr lang="en-US" sz="4000" b="1" dirty="0" smtClean="0">
                <a:solidFill>
                  <a:srgbClr val="000066"/>
                </a:solidFill>
              </a:rPr>
              <a:t>Understanding and Capturing Customer Value</a:t>
            </a:r>
            <a:r>
              <a:rPr lang="en-US" sz="4000" dirty="0" smtClean="0"/>
              <a:t/>
            </a:r>
            <a:br>
              <a:rPr lang="en-US" sz="4000" dirty="0" smtClean="0"/>
            </a:br>
            <a:r>
              <a:rPr lang="en-US" sz="4000" dirty="0" smtClean="0"/>
              <a:t/>
            </a:r>
            <a:br>
              <a:rPr lang="en-US" sz="4000" dirty="0" smtClean="0"/>
            </a:br>
            <a:r>
              <a:rPr lang="en-US" sz="4000" dirty="0" smtClean="0">
                <a:solidFill>
                  <a:srgbClr val="000066"/>
                </a:solidFill>
              </a:rPr>
              <a:t/>
            </a:r>
            <a:br>
              <a:rPr lang="en-US" sz="4000" dirty="0" smtClean="0">
                <a:solidFill>
                  <a:srgbClr val="000066"/>
                </a:solidFill>
              </a:rPr>
            </a:br>
            <a:r>
              <a:rPr lang="en-US" sz="4000" dirty="0" smtClean="0">
                <a:solidFill>
                  <a:srgbClr val="000066"/>
                </a:solidFill>
              </a:rPr>
              <a:t/>
            </a:r>
            <a:br>
              <a:rPr lang="en-US" sz="4000"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LECTURE-16</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752600"/>
            <a:ext cx="8001000" cy="3048000"/>
          </a:xfrm>
        </p:spPr>
        <p:txBody>
          <a:bodyPr>
            <a:noAutofit/>
          </a:bodyPr>
          <a:lstStyle/>
          <a:p>
            <a:pPr>
              <a:buClr>
                <a:srgbClr val="000066"/>
              </a:buClr>
              <a:buFont typeface="Wingdings" pitchFamily="2" charset="2"/>
              <a:buChar char="§"/>
            </a:pPr>
            <a:r>
              <a:rPr lang="en-US" dirty="0" smtClean="0"/>
              <a:t>What Is a Price?</a:t>
            </a:r>
          </a:p>
          <a:p>
            <a:pPr>
              <a:buClr>
                <a:srgbClr val="000066"/>
              </a:buClr>
              <a:buFont typeface="Wingdings" pitchFamily="2" charset="2"/>
              <a:buChar char="§"/>
            </a:pPr>
            <a:r>
              <a:rPr lang="en-US" dirty="0" smtClean="0"/>
              <a:t>Major Pricing Strategies</a:t>
            </a:r>
          </a:p>
          <a:p>
            <a:pPr>
              <a:buClr>
                <a:srgbClr val="000066"/>
              </a:buClr>
              <a:buFont typeface="Wingdings" pitchFamily="2" charset="2"/>
              <a:buChar char="§"/>
            </a:pPr>
            <a:r>
              <a:rPr lang="en-US" dirty="0" smtClean="0"/>
              <a:t>Other Internal and External Considerations Affecting Price Decisions</a:t>
            </a:r>
          </a:p>
          <a:p>
            <a:pPr>
              <a:buClr>
                <a:srgbClr val="000066"/>
              </a:buClr>
              <a:buFont typeface="Wingdings" pitchFamily="2" charset="2"/>
              <a:buChar char="§"/>
            </a:pPr>
            <a:endParaRPr lang="en-US" dirty="0" smtClean="0"/>
          </a:p>
          <a:p>
            <a:pPr>
              <a:buClr>
                <a:srgbClr val="000066"/>
              </a:buClr>
              <a:buNone/>
            </a:pPr>
            <a:endParaRPr lang="en-US" dirty="0" smtClean="0"/>
          </a:p>
        </p:txBody>
      </p:sp>
      <p:sp>
        <p:nvSpPr>
          <p:cNvPr id="14339" name="Text Placeholder 3"/>
          <p:cNvSpPr>
            <a:spLocks noGrp="1"/>
          </p:cNvSpPr>
          <p:nvPr>
            <p:ph type="body" sz="quarter" idx="13"/>
          </p:nvPr>
        </p:nvSpPr>
        <p:spPr>
          <a:xfrm>
            <a:off x="914400" y="3048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3"/>
          <p:cNvSpPr>
            <a:spLocks noGrp="1" noChangeArrowheads="1"/>
          </p:cNvSpPr>
          <p:nvPr>
            <p:ph idx="1"/>
          </p:nvPr>
        </p:nvSpPr>
        <p:spPr>
          <a:xfrm>
            <a:off x="533400" y="1752600"/>
            <a:ext cx="7620000" cy="4419600"/>
          </a:xfrm>
        </p:spPr>
        <p:txBody>
          <a:bodyPr/>
          <a:lstStyle/>
          <a:p>
            <a:pPr marL="533400" indent="-533400">
              <a:lnSpc>
                <a:spcPct val="80000"/>
              </a:lnSpc>
              <a:buFontTx/>
              <a:buNone/>
            </a:pPr>
            <a:r>
              <a:rPr lang="en-US" b="1" dirty="0" smtClean="0"/>
              <a:t>Price</a:t>
            </a:r>
            <a:r>
              <a:rPr lang="en-US" dirty="0" smtClean="0"/>
              <a:t> is the amount of money charged for a product or service. It is the sum of all the values that consumers give up in order to gain the benefits of having or using a product or service.</a:t>
            </a:r>
          </a:p>
          <a:p>
            <a:pPr marL="533400" indent="-533400">
              <a:lnSpc>
                <a:spcPct val="80000"/>
              </a:lnSpc>
              <a:buFontTx/>
              <a:buNone/>
            </a:pPr>
            <a:endParaRPr lang="en-US" dirty="0" smtClean="0"/>
          </a:p>
          <a:p>
            <a:pPr marL="533400" indent="-533400">
              <a:lnSpc>
                <a:spcPct val="80000"/>
              </a:lnSpc>
              <a:buFontTx/>
              <a:buNone/>
            </a:pPr>
            <a:r>
              <a:rPr lang="en-US" b="1" dirty="0" smtClean="0"/>
              <a:t>Price</a:t>
            </a:r>
            <a:r>
              <a:rPr lang="en-US" dirty="0" smtClean="0"/>
              <a:t> is the only element in the marketing mix that produces revenue; all other elements represent costs</a:t>
            </a:r>
          </a:p>
          <a:p>
            <a:pPr marL="533400" indent="-533400">
              <a:lnSpc>
                <a:spcPct val="80000"/>
              </a:lnSpc>
              <a:buFontTx/>
              <a:buNone/>
            </a:pPr>
            <a:endParaRPr lang="en-US" dirty="0" smtClean="0"/>
          </a:p>
        </p:txBody>
      </p:sp>
      <p:sp>
        <p:nvSpPr>
          <p:cNvPr id="19458" name="Rectangle 2"/>
          <p:cNvSpPr>
            <a:spLocks noGrp="1" noChangeArrowheads="1"/>
          </p:cNvSpPr>
          <p:nvPr>
            <p:ph type="title"/>
          </p:nvPr>
        </p:nvSpPr>
        <p:spPr/>
        <p:txBody>
          <a:bodyPr>
            <a:normAutofit/>
          </a:bodyPr>
          <a:lstStyle/>
          <a:p>
            <a:r>
              <a:rPr lang="en-US" sz="4000" b="1" dirty="0" smtClean="0">
                <a:solidFill>
                  <a:srgbClr val="000066"/>
                </a:solidFill>
              </a:rPr>
              <a:t>What Is a Price?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9457">
                                            <p:txEl>
                                              <p:pRg st="0" end="0"/>
                                            </p:txEl>
                                          </p:spTgt>
                                        </p:tgtEl>
                                        <p:attrNameLst>
                                          <p:attrName>style.visibility</p:attrName>
                                        </p:attrNameLst>
                                      </p:cBhvr>
                                      <p:to>
                                        <p:strVal val="visible"/>
                                      </p:to>
                                    </p:set>
                                    <p:animEffect transition="in" filter="checkerboard(across)">
                                      <p:cBhvr>
                                        <p:cTn id="7" dur="500"/>
                                        <p:tgtEl>
                                          <p:spTgt spid="1945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9457">
                                            <p:txEl>
                                              <p:pRg st="2" end="2"/>
                                            </p:txEl>
                                          </p:spTgt>
                                        </p:tgtEl>
                                        <p:attrNameLst>
                                          <p:attrName>style.visibility</p:attrName>
                                        </p:attrNameLst>
                                      </p:cBhvr>
                                      <p:to>
                                        <p:strVal val="visible"/>
                                      </p:to>
                                    </p:set>
                                    <p:animEffect transition="in" filter="checkerboard(across)">
                                      <p:cBhvr>
                                        <p:cTn id="12" dur="500"/>
                                        <p:tgtEl>
                                          <p:spTgt spid="1945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noAutofit/>
          </a:bodyPr>
          <a:lstStyle/>
          <a:p>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Major Pricing Strategies</a:t>
            </a:r>
          </a:p>
        </p:txBody>
      </p:sp>
      <p:sp>
        <p:nvSpPr>
          <p:cNvPr id="21506" name="Content Placeholder 6"/>
          <p:cNvSpPr>
            <a:spLocks noGrp="1"/>
          </p:cNvSpPr>
          <p:nvPr>
            <p:ph idx="1"/>
          </p:nvPr>
        </p:nvSpPr>
        <p:spPr>
          <a:xfrm>
            <a:off x="1066800" y="2438400"/>
            <a:ext cx="4267200" cy="3810000"/>
          </a:xfrm>
        </p:spPr>
        <p:txBody>
          <a:bodyPr>
            <a:noAutofit/>
          </a:bodyPr>
          <a:lstStyle/>
          <a:p>
            <a:pPr>
              <a:buFontTx/>
              <a:buNone/>
            </a:pPr>
            <a:r>
              <a:rPr lang="en-US" dirty="0" smtClean="0"/>
              <a:t>Understanding how much value consumers place on the benefits they receive from the product and setting a price that captures that value</a:t>
            </a:r>
          </a:p>
          <a:p>
            <a:pPr>
              <a:buFontTx/>
              <a:buNone/>
            </a:pPr>
            <a:endParaRPr lang="en-US" sz="3600" dirty="0" smtClean="0"/>
          </a:p>
        </p:txBody>
      </p:sp>
      <p:sp>
        <p:nvSpPr>
          <p:cNvPr id="21507" name="Text Placeholder 10"/>
          <p:cNvSpPr>
            <a:spLocks noGrp="1"/>
          </p:cNvSpPr>
          <p:nvPr>
            <p:ph type="body" sz="quarter" idx="13"/>
          </p:nvPr>
        </p:nvSpPr>
        <p:spPr>
          <a:xfrm>
            <a:off x="914400" y="1676400"/>
            <a:ext cx="7162800" cy="838200"/>
          </a:xfrm>
        </p:spPr>
        <p:txBody>
          <a:bodyPr>
            <a:normAutofit/>
          </a:bodyPr>
          <a:lstStyle/>
          <a:p>
            <a:r>
              <a:rPr lang="en-US" dirty="0" smtClean="0"/>
              <a:t>Customer Value-Based Pricing</a:t>
            </a:r>
          </a:p>
          <a:p>
            <a:endParaRPr lang="en-US" dirty="0" smtClean="0"/>
          </a:p>
        </p:txBody>
      </p:sp>
      <p:sp>
        <p:nvSpPr>
          <p:cNvPr id="21508" name="Text Box 8"/>
          <p:cNvSpPr txBox="1">
            <a:spLocks noChangeArrowheads="1"/>
          </p:cNvSpPr>
          <p:nvPr/>
        </p:nvSpPr>
        <p:spPr bwMode="auto">
          <a:xfrm>
            <a:off x="5699125" y="2012950"/>
            <a:ext cx="184150" cy="366713"/>
          </a:xfrm>
          <a:prstGeom prst="rect">
            <a:avLst/>
          </a:prstGeom>
          <a:noFill/>
          <a:ln w="9525">
            <a:noFill/>
            <a:miter lim="800000"/>
            <a:headEnd/>
            <a:tailEnd/>
          </a:ln>
        </p:spPr>
        <p:txBody>
          <a:bodyPr wrap="none">
            <a:spAutoFit/>
          </a:bodyPr>
          <a:lstStyle/>
          <a:p>
            <a:endParaRPr lang="en-US" i="0">
              <a:cs typeface="ヒラギノ角ゴ Pro W3"/>
            </a:endParaRPr>
          </a:p>
        </p:txBody>
      </p:sp>
      <p:pic>
        <p:nvPicPr>
          <p:cNvPr id="21509" name="Picture 8" descr="ph10_02"/>
          <p:cNvPicPr>
            <a:picLocks noChangeAspect="1" noChangeArrowheads="1"/>
          </p:cNvPicPr>
          <p:nvPr/>
        </p:nvPicPr>
        <p:blipFill>
          <a:blip r:embed="rId3" cstate="print"/>
          <a:srcRect/>
          <a:stretch>
            <a:fillRect/>
          </a:stretch>
        </p:blipFill>
        <p:spPr bwMode="auto">
          <a:xfrm>
            <a:off x="5410200" y="3379787"/>
            <a:ext cx="2895600" cy="19542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animEffect transition="in" filter="checkerboard(across)">
                                      <p:cBhvr>
                                        <p:cTn id="7" dur="500"/>
                                        <p:tgtEl>
                                          <p:spTgt spid="21506">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21509"/>
                                        </p:tgtEl>
                                        <p:attrNameLst>
                                          <p:attrName>style.visibility</p:attrName>
                                        </p:attrNameLst>
                                      </p:cBhvr>
                                      <p:to>
                                        <p:strVal val="visible"/>
                                      </p:to>
                                    </p:set>
                                    <p:animEffect transition="in" filter="checkerboard(across)">
                                      <p:cBhvr>
                                        <p:cTn id="10" dur="500"/>
                                        <p:tgtEl>
                                          <p:spTgt spid="21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p:cNvSpPr>
            <a:spLocks noGrp="1" noChangeArrowheads="1"/>
          </p:cNvSpPr>
          <p:nvPr>
            <p:ph type="title"/>
          </p:nvPr>
        </p:nvSpPr>
        <p:spPr/>
        <p:txBody>
          <a:bodyPr>
            <a:normAutofit/>
          </a:bodyPr>
          <a:lstStyle/>
          <a:p>
            <a:r>
              <a:rPr lang="en-US" sz="4000" dirty="0" smtClean="0">
                <a:solidFill>
                  <a:srgbClr val="000066"/>
                </a:solidFill>
              </a:rPr>
              <a:t>Major Pricing Strategies</a:t>
            </a:r>
          </a:p>
        </p:txBody>
      </p:sp>
      <p:sp>
        <p:nvSpPr>
          <p:cNvPr id="23554" name="Content Placeholder 4"/>
          <p:cNvSpPr>
            <a:spLocks noGrp="1"/>
          </p:cNvSpPr>
          <p:nvPr>
            <p:ph type="body" sz="quarter" idx="13"/>
          </p:nvPr>
        </p:nvSpPr>
        <p:spPr>
          <a:xfrm>
            <a:off x="914400" y="1676400"/>
            <a:ext cx="7162800" cy="609600"/>
          </a:xfrm>
        </p:spPr>
        <p:txBody>
          <a:bodyPr>
            <a:normAutofit/>
          </a:bodyPr>
          <a:lstStyle/>
          <a:p>
            <a:r>
              <a:rPr lang="en-US" dirty="0" smtClean="0"/>
              <a:t>Customer Value-Based Pricing</a:t>
            </a:r>
          </a:p>
          <a:p>
            <a:endParaRPr lang="en-US" dirty="0" smtClean="0"/>
          </a:p>
          <a:p>
            <a:endParaRPr lang="en-US" dirty="0" smtClean="0"/>
          </a:p>
          <a:p>
            <a:endParaRPr lang="en-US" dirty="0" smtClean="0"/>
          </a:p>
          <a:p>
            <a:endParaRPr lang="en-US" dirty="0" smtClean="0"/>
          </a:p>
        </p:txBody>
      </p:sp>
      <p:pic>
        <p:nvPicPr>
          <p:cNvPr id="23555" name="Picture 5" descr="fig10_01wo"/>
          <p:cNvPicPr>
            <a:picLocks noChangeAspect="1" noChangeArrowheads="1"/>
          </p:cNvPicPr>
          <p:nvPr/>
        </p:nvPicPr>
        <p:blipFill>
          <a:blip r:embed="rId3"/>
          <a:srcRect/>
          <a:stretch>
            <a:fillRect/>
          </a:stretch>
        </p:blipFill>
        <p:spPr bwMode="auto">
          <a:xfrm>
            <a:off x="381000" y="2474913"/>
            <a:ext cx="8058150" cy="24018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checkerboard(across)">
                                      <p:cBhvr>
                                        <p:cTn id="7" dur="500"/>
                                        <p:tgtEl>
                                          <p:spTgt spid="23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normAutofit/>
          </a:bodyPr>
          <a:lstStyle/>
          <a:p>
            <a:r>
              <a:rPr lang="en-US" sz="4000" b="1" dirty="0" smtClean="0">
                <a:solidFill>
                  <a:srgbClr val="000066"/>
                </a:solidFill>
              </a:rPr>
              <a:t>Major Pricing Strategies</a:t>
            </a:r>
          </a:p>
        </p:txBody>
      </p:sp>
      <p:sp>
        <p:nvSpPr>
          <p:cNvPr id="25602" name="Rectangle 3"/>
          <p:cNvSpPr>
            <a:spLocks noGrp="1" noChangeArrowheads="1"/>
          </p:cNvSpPr>
          <p:nvPr>
            <p:ph idx="1"/>
          </p:nvPr>
        </p:nvSpPr>
        <p:spPr>
          <a:xfrm>
            <a:off x="990600" y="1905000"/>
            <a:ext cx="7086600" cy="4267200"/>
          </a:xfrm>
        </p:spPr>
        <p:txBody>
          <a:bodyPr>
            <a:normAutofit fontScale="92500"/>
          </a:bodyPr>
          <a:lstStyle/>
          <a:p>
            <a:pPr marL="533400" indent="-533400" algn="ctr">
              <a:lnSpc>
                <a:spcPct val="90000"/>
              </a:lnSpc>
              <a:buFontTx/>
              <a:buNone/>
            </a:pPr>
            <a:endParaRPr lang="en-US" b="1" i="1" dirty="0" smtClean="0">
              <a:latin typeface="Times New Roman" pitchFamily="18" charset="0"/>
            </a:endParaRPr>
          </a:p>
          <a:p>
            <a:pPr marL="533400" indent="-533400">
              <a:lnSpc>
                <a:spcPct val="90000"/>
              </a:lnSpc>
              <a:buFontTx/>
              <a:buNone/>
            </a:pPr>
            <a:r>
              <a:rPr lang="en-US" b="1" dirty="0" smtClean="0"/>
              <a:t>Value-based pricing</a:t>
            </a:r>
            <a:r>
              <a:rPr lang="en-US" dirty="0" smtClean="0"/>
              <a:t> uses the buyers’ perceptions of value, not the sellers cost, as the key to pricing. Price is considered before the marketing program is set.</a:t>
            </a:r>
          </a:p>
          <a:p>
            <a:pPr marL="533400" indent="-533400">
              <a:lnSpc>
                <a:spcPct val="90000"/>
              </a:lnSpc>
              <a:buClr>
                <a:srgbClr val="000066"/>
              </a:buClr>
              <a:buFont typeface="Wingdings" pitchFamily="2" charset="2"/>
              <a:buChar char="§"/>
            </a:pPr>
            <a:r>
              <a:rPr lang="en-US" dirty="0" smtClean="0"/>
              <a:t>Value-based pricing is customer driven</a:t>
            </a:r>
          </a:p>
          <a:p>
            <a:pPr marL="533400" indent="-533400">
              <a:lnSpc>
                <a:spcPct val="90000"/>
              </a:lnSpc>
              <a:buClr>
                <a:srgbClr val="000066"/>
              </a:buClr>
              <a:buFont typeface="Wingdings" pitchFamily="2" charset="2"/>
              <a:buChar char="§"/>
            </a:pPr>
            <a:r>
              <a:rPr lang="en-US" dirty="0" smtClean="0"/>
              <a:t>Cost-based pricing is product driven</a:t>
            </a:r>
          </a:p>
        </p:txBody>
      </p:sp>
      <p:sp>
        <p:nvSpPr>
          <p:cNvPr id="25603" name="Text Placeholder 3"/>
          <p:cNvSpPr>
            <a:spLocks noGrp="1"/>
          </p:cNvSpPr>
          <p:nvPr>
            <p:ph type="body" sz="quarter" idx="13"/>
          </p:nvPr>
        </p:nvSpPr>
        <p:spPr>
          <a:xfrm>
            <a:off x="914400" y="1371600"/>
            <a:ext cx="7162800" cy="762000"/>
          </a:xfrm>
        </p:spPr>
        <p:txBody>
          <a:bodyPr>
            <a:normAutofit/>
          </a:bodyPr>
          <a:lstStyle/>
          <a:p>
            <a:r>
              <a:rPr lang="en-US" dirty="0" smtClean="0"/>
              <a:t>Customer Value-Based Pricing</a:t>
            </a:r>
          </a:p>
          <a:p>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5602">
                                            <p:txEl>
                                              <p:pRg st="1" end="1"/>
                                            </p:txEl>
                                          </p:spTgt>
                                        </p:tgtEl>
                                        <p:attrNameLst>
                                          <p:attrName>style.visibility</p:attrName>
                                        </p:attrNameLst>
                                      </p:cBhvr>
                                      <p:to>
                                        <p:strVal val="visible"/>
                                      </p:to>
                                    </p:set>
                                    <p:animEffect transition="in" filter="checkerboard(across)">
                                      <p:cBhvr>
                                        <p:cTn id="7" dur="500"/>
                                        <p:tgtEl>
                                          <p:spTgt spid="2560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5602">
                                            <p:txEl>
                                              <p:pRg st="2" end="2"/>
                                            </p:txEl>
                                          </p:spTgt>
                                        </p:tgtEl>
                                        <p:attrNameLst>
                                          <p:attrName>style.visibility</p:attrName>
                                        </p:attrNameLst>
                                      </p:cBhvr>
                                      <p:to>
                                        <p:strVal val="visible"/>
                                      </p:to>
                                    </p:set>
                                    <p:animEffect transition="in" filter="checkerboard(across)">
                                      <p:cBhvr>
                                        <p:cTn id="12" dur="500"/>
                                        <p:tgtEl>
                                          <p:spTgt spid="2560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5602">
                                            <p:txEl>
                                              <p:pRg st="3" end="3"/>
                                            </p:txEl>
                                          </p:spTgt>
                                        </p:tgtEl>
                                        <p:attrNameLst>
                                          <p:attrName>style.visibility</p:attrName>
                                        </p:attrNameLst>
                                      </p:cBhvr>
                                      <p:to>
                                        <p:strVal val="visible"/>
                                      </p:to>
                                    </p:set>
                                    <p:animEffect transition="in" filter="checkerboard(across)">
                                      <p:cBhvr>
                                        <p:cTn id="17" dur="500"/>
                                        <p:tgtEl>
                                          <p:spTgt spid="2560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09600" y="457200"/>
            <a:ext cx="7772400" cy="1143000"/>
          </a:xfrm>
        </p:spPr>
        <p:txBody>
          <a:bodyPr>
            <a:normAutofit/>
          </a:bodyPr>
          <a:lstStyle/>
          <a:p>
            <a:r>
              <a:rPr lang="en-US" sz="4000" dirty="0" smtClean="0">
                <a:solidFill>
                  <a:srgbClr val="000066"/>
                </a:solidFill>
              </a:rPr>
              <a:t>Major Pricing Strategies</a:t>
            </a:r>
          </a:p>
        </p:txBody>
      </p:sp>
      <p:sp>
        <p:nvSpPr>
          <p:cNvPr id="27650" name="Rectangle 3"/>
          <p:cNvSpPr>
            <a:spLocks noGrp="1" noChangeArrowheads="1"/>
          </p:cNvSpPr>
          <p:nvPr>
            <p:ph type="body" sz="quarter" idx="13"/>
          </p:nvPr>
        </p:nvSpPr>
        <p:spPr>
          <a:xfrm>
            <a:off x="914400" y="1600200"/>
            <a:ext cx="7162800" cy="685800"/>
          </a:xfrm>
        </p:spPr>
        <p:txBody>
          <a:bodyPr>
            <a:normAutofit/>
          </a:bodyPr>
          <a:lstStyle/>
          <a:p>
            <a:r>
              <a:rPr lang="en-US" dirty="0" smtClean="0"/>
              <a:t>Customer Value-Based Pricing</a:t>
            </a:r>
          </a:p>
          <a:p>
            <a:endParaRPr lang="en-US" dirty="0" smtClean="0"/>
          </a:p>
          <a:p>
            <a:endParaRPr lang="en-US" dirty="0" smtClean="0"/>
          </a:p>
        </p:txBody>
      </p:sp>
      <p:pic>
        <p:nvPicPr>
          <p:cNvPr id="27651" name="Picture 6" descr="fig10_02wo"/>
          <p:cNvPicPr>
            <a:picLocks noChangeAspect="1" noChangeArrowheads="1"/>
          </p:cNvPicPr>
          <p:nvPr/>
        </p:nvPicPr>
        <p:blipFill>
          <a:blip r:embed="rId3"/>
          <a:srcRect/>
          <a:stretch>
            <a:fillRect/>
          </a:stretch>
        </p:blipFill>
        <p:spPr bwMode="auto">
          <a:xfrm>
            <a:off x="838200" y="2647950"/>
            <a:ext cx="7543800" cy="26098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7651"/>
                                        </p:tgtEl>
                                        <p:attrNameLst>
                                          <p:attrName>style.visibility</p:attrName>
                                        </p:attrNameLst>
                                      </p:cBhvr>
                                      <p:to>
                                        <p:strVal val="visible"/>
                                      </p:to>
                                    </p:set>
                                    <p:animEffect transition="in" filter="checkerboard(across)">
                                      <p:cBhvr>
                                        <p:cTn id="7" dur="500"/>
                                        <p:tgtEl>
                                          <p:spTgt spid="27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normAutofit/>
          </a:bodyPr>
          <a:lstStyle/>
          <a:p>
            <a:r>
              <a:rPr lang="en-US" sz="4000" b="1" dirty="0" smtClean="0">
                <a:solidFill>
                  <a:srgbClr val="000066"/>
                </a:solidFill>
              </a:rPr>
              <a:t>Major Pricing Strategies</a:t>
            </a:r>
          </a:p>
        </p:txBody>
      </p:sp>
      <p:sp>
        <p:nvSpPr>
          <p:cNvPr id="29698" name="Rectangle 3"/>
          <p:cNvSpPr>
            <a:spLocks noGrp="1" noChangeArrowheads="1"/>
          </p:cNvSpPr>
          <p:nvPr>
            <p:ph idx="1"/>
          </p:nvPr>
        </p:nvSpPr>
        <p:spPr>
          <a:xfrm>
            <a:off x="685800" y="1981200"/>
            <a:ext cx="7772400" cy="2667000"/>
          </a:xfrm>
        </p:spPr>
        <p:txBody>
          <a:bodyPr/>
          <a:lstStyle/>
          <a:p>
            <a:pPr marL="533400" indent="-533400" algn="ctr">
              <a:buFontTx/>
              <a:buNone/>
            </a:pPr>
            <a:endParaRPr lang="en-US" b="1" i="1" dirty="0" smtClean="0">
              <a:latin typeface="Times New Roman" pitchFamily="18" charset="0"/>
            </a:endParaRPr>
          </a:p>
          <a:p>
            <a:pPr marL="533400" indent="-533400" algn="ctr">
              <a:buFontTx/>
              <a:buNone/>
            </a:pPr>
            <a:r>
              <a:rPr lang="en-US" b="1" dirty="0" smtClean="0"/>
              <a:t>Good-value pricing</a:t>
            </a:r>
            <a:r>
              <a:rPr lang="en-US" dirty="0" smtClean="0"/>
              <a:t> </a:t>
            </a:r>
          </a:p>
          <a:p>
            <a:pPr marL="533400" indent="-533400" algn="ctr">
              <a:buFontTx/>
              <a:buNone/>
            </a:pPr>
            <a:r>
              <a:rPr lang="en-US" dirty="0" smtClean="0"/>
              <a:t>offers the right combination of quality and good service at a fair price</a:t>
            </a:r>
          </a:p>
          <a:p>
            <a:pPr marL="533400" indent="-533400">
              <a:buFontTx/>
              <a:buNone/>
            </a:pPr>
            <a:endParaRPr lang="en-US" sz="1200" dirty="0" smtClean="0"/>
          </a:p>
        </p:txBody>
      </p:sp>
      <p:sp>
        <p:nvSpPr>
          <p:cNvPr id="29699" name="Text Placeholder 3"/>
          <p:cNvSpPr>
            <a:spLocks noGrp="1"/>
          </p:cNvSpPr>
          <p:nvPr>
            <p:ph type="body" sz="quarter" idx="13"/>
          </p:nvPr>
        </p:nvSpPr>
        <p:spPr>
          <a:xfrm>
            <a:off x="914400" y="1371600"/>
            <a:ext cx="7162800" cy="838200"/>
          </a:xfrm>
        </p:spPr>
        <p:txBody>
          <a:bodyPr>
            <a:normAutofit/>
          </a:bodyPr>
          <a:lstStyle/>
          <a:p>
            <a:r>
              <a:rPr lang="en-US" smtClean="0"/>
              <a:t>Customer Value-Based Pricing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9698">
                                            <p:txEl>
                                              <p:pRg st="1" end="1"/>
                                            </p:txEl>
                                          </p:spTgt>
                                        </p:tgtEl>
                                        <p:attrNameLst>
                                          <p:attrName>style.visibility</p:attrName>
                                        </p:attrNameLst>
                                      </p:cBhvr>
                                      <p:to>
                                        <p:strVal val="visible"/>
                                      </p:to>
                                    </p:set>
                                    <p:animEffect transition="in" filter="checkerboard(across)">
                                      <p:cBhvr>
                                        <p:cTn id="7" dur="500"/>
                                        <p:tgtEl>
                                          <p:spTgt spid="2969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9698">
                                            <p:txEl>
                                              <p:pRg st="2" end="2"/>
                                            </p:txEl>
                                          </p:spTgt>
                                        </p:tgtEl>
                                        <p:attrNameLst>
                                          <p:attrName>style.visibility</p:attrName>
                                        </p:attrNameLst>
                                      </p:cBhvr>
                                      <p:to>
                                        <p:strVal val="visible"/>
                                      </p:to>
                                    </p:set>
                                    <p:animEffect transition="in" filter="checkerboard(across)">
                                      <p:cBhvr>
                                        <p:cTn id="12" dur="500"/>
                                        <p:tgtEl>
                                          <p:spTgt spid="2969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normAutofit/>
          </a:bodyPr>
          <a:lstStyle/>
          <a:p>
            <a:r>
              <a:rPr lang="en-US" sz="4000" b="1" dirty="0" smtClean="0">
                <a:solidFill>
                  <a:srgbClr val="000066"/>
                </a:solidFill>
              </a:rPr>
              <a:t>Major Pricing Strategies</a:t>
            </a:r>
          </a:p>
        </p:txBody>
      </p:sp>
      <p:sp>
        <p:nvSpPr>
          <p:cNvPr id="31746" name="Rectangle 3"/>
          <p:cNvSpPr>
            <a:spLocks noGrp="1" noChangeArrowheads="1"/>
          </p:cNvSpPr>
          <p:nvPr>
            <p:ph idx="1"/>
          </p:nvPr>
        </p:nvSpPr>
        <p:spPr>
          <a:xfrm>
            <a:off x="685800" y="2590800"/>
            <a:ext cx="7772400" cy="2362200"/>
          </a:xfrm>
        </p:spPr>
        <p:txBody>
          <a:bodyPr/>
          <a:lstStyle/>
          <a:p>
            <a:pPr marL="533400" indent="-533400">
              <a:buFontTx/>
              <a:buNone/>
            </a:pPr>
            <a:r>
              <a:rPr lang="en-US" b="1" dirty="0" smtClean="0"/>
              <a:t>Everyday low pricing (EDLP) </a:t>
            </a:r>
            <a:r>
              <a:rPr lang="en-US" dirty="0" smtClean="0"/>
              <a:t>charging a constant everyday low price with few or no temporary price discounts</a:t>
            </a:r>
          </a:p>
          <a:p>
            <a:pPr marL="533400" indent="-533400">
              <a:buFontTx/>
              <a:buNone/>
            </a:pPr>
            <a:endParaRPr lang="en-US" sz="1000" dirty="0" smtClean="0"/>
          </a:p>
        </p:txBody>
      </p:sp>
      <p:sp>
        <p:nvSpPr>
          <p:cNvPr id="31747" name="Text Placeholder 4"/>
          <p:cNvSpPr>
            <a:spLocks noGrp="1"/>
          </p:cNvSpPr>
          <p:nvPr>
            <p:ph type="body" sz="quarter" idx="13"/>
          </p:nvPr>
        </p:nvSpPr>
        <p:spPr>
          <a:xfrm>
            <a:off x="914400" y="1371600"/>
            <a:ext cx="7162800" cy="838200"/>
          </a:xfrm>
        </p:spPr>
        <p:txBody>
          <a:bodyPr>
            <a:normAutofit/>
          </a:bodyPr>
          <a:lstStyle/>
          <a:p>
            <a:r>
              <a:rPr lang="en-US" smtClean="0"/>
              <a:t>Customer Value-Based Pricing</a:t>
            </a:r>
          </a:p>
          <a:p>
            <a:endParaRPr lang="en-US"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animEffect transition="in" filter="checkerboard(across)">
                                      <p:cBhvr>
                                        <p:cTn id="7" dur="500"/>
                                        <p:tgtEl>
                                          <p:spTgt spid="3174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normAutofit/>
          </a:bodyPr>
          <a:lstStyle/>
          <a:p>
            <a:r>
              <a:rPr lang="en-US" sz="4000" b="1" dirty="0" smtClean="0">
                <a:solidFill>
                  <a:srgbClr val="000066"/>
                </a:solidFill>
              </a:rPr>
              <a:t>Major Pricing Strategies</a:t>
            </a:r>
          </a:p>
        </p:txBody>
      </p:sp>
      <p:sp>
        <p:nvSpPr>
          <p:cNvPr id="33794" name="Rectangle 3"/>
          <p:cNvSpPr>
            <a:spLocks noGrp="1" noChangeArrowheads="1"/>
          </p:cNvSpPr>
          <p:nvPr>
            <p:ph idx="1"/>
          </p:nvPr>
        </p:nvSpPr>
        <p:spPr>
          <a:xfrm>
            <a:off x="685800" y="2514600"/>
            <a:ext cx="7772400" cy="2667000"/>
          </a:xfrm>
        </p:spPr>
        <p:txBody>
          <a:bodyPr/>
          <a:lstStyle/>
          <a:p>
            <a:pPr marL="533400" indent="-533400">
              <a:buFontTx/>
              <a:buNone/>
            </a:pPr>
            <a:endParaRPr lang="en-US" sz="1000" dirty="0" smtClean="0"/>
          </a:p>
          <a:p>
            <a:pPr marL="533400" indent="-533400">
              <a:buFontTx/>
              <a:buNone/>
            </a:pPr>
            <a:r>
              <a:rPr lang="en-US" b="1" dirty="0" smtClean="0"/>
              <a:t>High-low pricing </a:t>
            </a:r>
            <a:r>
              <a:rPr lang="en-US" dirty="0" smtClean="0"/>
              <a:t>charging higher prices on an everyday basis but running frequent promotions to lower prices temporarily on selected items</a:t>
            </a:r>
          </a:p>
        </p:txBody>
      </p:sp>
      <p:sp>
        <p:nvSpPr>
          <p:cNvPr id="33795" name="Text Placeholder 4"/>
          <p:cNvSpPr>
            <a:spLocks noGrp="1"/>
          </p:cNvSpPr>
          <p:nvPr>
            <p:ph type="body" sz="quarter" idx="13"/>
          </p:nvPr>
        </p:nvSpPr>
        <p:spPr>
          <a:xfrm>
            <a:off x="914400" y="1524000"/>
            <a:ext cx="7162800" cy="762000"/>
          </a:xfrm>
        </p:spPr>
        <p:txBody>
          <a:bodyPr>
            <a:normAutofit/>
          </a:bodyPr>
          <a:lstStyle/>
          <a:p>
            <a:r>
              <a:rPr lang="en-US" smtClean="0"/>
              <a:t>Customer Value-Based Pricing</a:t>
            </a:r>
          </a:p>
          <a:p>
            <a:endParaRPr lang="en-US"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3794">
                                            <p:txEl>
                                              <p:pRg st="1" end="1"/>
                                            </p:txEl>
                                          </p:spTgt>
                                        </p:tgtEl>
                                        <p:attrNameLst>
                                          <p:attrName>style.visibility</p:attrName>
                                        </p:attrNameLst>
                                      </p:cBhvr>
                                      <p:to>
                                        <p:strVal val="visible"/>
                                      </p:to>
                                    </p:set>
                                    <p:animEffect transition="in" filter="checkerboard(across)">
                                      <p:cBhvr>
                                        <p:cTn id="7" dur="500"/>
                                        <p:tgtEl>
                                          <p:spTgt spid="3379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normAutofit/>
          </a:bodyPr>
          <a:lstStyle/>
          <a:p>
            <a:r>
              <a:rPr lang="en-US" sz="4000" b="1" dirty="0" smtClean="0">
                <a:solidFill>
                  <a:srgbClr val="000066"/>
                </a:solidFill>
              </a:rPr>
              <a:t>Major Pricing Strategies</a:t>
            </a:r>
          </a:p>
        </p:txBody>
      </p:sp>
      <p:sp>
        <p:nvSpPr>
          <p:cNvPr id="35842" name="Rectangle 3"/>
          <p:cNvSpPr>
            <a:spLocks noGrp="1" noChangeArrowheads="1"/>
          </p:cNvSpPr>
          <p:nvPr>
            <p:ph idx="1"/>
          </p:nvPr>
        </p:nvSpPr>
        <p:spPr>
          <a:xfrm>
            <a:off x="457200" y="2133600"/>
            <a:ext cx="8229600" cy="3230563"/>
          </a:xfrm>
        </p:spPr>
        <p:txBody>
          <a:bodyPr/>
          <a:lstStyle/>
          <a:p>
            <a:endParaRPr lang="en-US" dirty="0" smtClean="0"/>
          </a:p>
          <a:p>
            <a:pPr>
              <a:buClr>
                <a:srgbClr val="000066"/>
              </a:buClr>
              <a:buFont typeface="Wingdings" pitchFamily="2" charset="2"/>
              <a:buChar char="§"/>
            </a:pPr>
            <a:r>
              <a:rPr lang="en-US" dirty="0" smtClean="0"/>
              <a:t>Value-added pricing attaches value-added features and services to differentiate offers, support higher prices, and build pricing power</a:t>
            </a:r>
          </a:p>
          <a:p>
            <a:endParaRPr lang="en-US" dirty="0" smtClean="0"/>
          </a:p>
        </p:txBody>
      </p:sp>
      <p:sp>
        <p:nvSpPr>
          <p:cNvPr id="35843" name="Text Placeholder 4"/>
          <p:cNvSpPr>
            <a:spLocks noGrp="1"/>
          </p:cNvSpPr>
          <p:nvPr>
            <p:ph type="body" sz="quarter" idx="13"/>
          </p:nvPr>
        </p:nvSpPr>
        <p:spPr>
          <a:xfrm>
            <a:off x="914400" y="1371600"/>
            <a:ext cx="7162800" cy="762000"/>
          </a:xfrm>
        </p:spPr>
        <p:txBody>
          <a:bodyPr>
            <a:normAutofit/>
          </a:bodyPr>
          <a:lstStyle/>
          <a:p>
            <a:r>
              <a:rPr lang="en-US" dirty="0" smtClean="0"/>
              <a:t>Customer Value-Based Pricing</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5842">
                                            <p:txEl>
                                              <p:pRg st="1" end="1"/>
                                            </p:txEl>
                                          </p:spTgt>
                                        </p:tgtEl>
                                        <p:attrNameLst>
                                          <p:attrName>style.visibility</p:attrName>
                                        </p:attrNameLst>
                                      </p:cBhvr>
                                      <p:to>
                                        <p:strVal val="visible"/>
                                      </p:to>
                                    </p:set>
                                    <p:animEffect transition="in" filter="checkerboard(across)">
                                      <p:cBhvr>
                                        <p:cTn id="7" dur="500"/>
                                        <p:tgtEl>
                                          <p:spTgt spid="3584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normAutofit/>
          </a:bodyPr>
          <a:lstStyle/>
          <a:p>
            <a:r>
              <a:rPr lang="en-US" sz="4000" b="1" dirty="0" smtClean="0">
                <a:solidFill>
                  <a:srgbClr val="000066"/>
                </a:solidFill>
              </a:rPr>
              <a:t>Major Pricing Strategies</a:t>
            </a:r>
          </a:p>
        </p:txBody>
      </p:sp>
      <p:sp>
        <p:nvSpPr>
          <p:cNvPr id="37890" name="Rectangle 3"/>
          <p:cNvSpPr>
            <a:spLocks noGrp="1" noChangeArrowheads="1"/>
          </p:cNvSpPr>
          <p:nvPr>
            <p:ph idx="1"/>
          </p:nvPr>
        </p:nvSpPr>
        <p:spPr>
          <a:xfrm>
            <a:off x="457200" y="2286000"/>
            <a:ext cx="8229600" cy="3840163"/>
          </a:xfrm>
        </p:spPr>
        <p:txBody>
          <a:bodyPr/>
          <a:lstStyle/>
          <a:p>
            <a:pPr marL="533400" indent="-533400">
              <a:buFontTx/>
              <a:buNone/>
            </a:pPr>
            <a:r>
              <a:rPr lang="en-US" b="1" dirty="0" smtClean="0"/>
              <a:t>Cost-based pricing </a:t>
            </a:r>
            <a:r>
              <a:rPr lang="en-US" dirty="0" smtClean="0"/>
              <a:t> setting prices based on the costs for producing, distributing, and selling the product plus a fair rate of return for effort and risk.</a:t>
            </a:r>
          </a:p>
          <a:p>
            <a:pPr marL="533400" indent="-533400">
              <a:buFontTx/>
              <a:buNone/>
            </a:pPr>
            <a:r>
              <a:rPr lang="en-US" dirty="0" smtClean="0"/>
              <a:t>Cost-based pricing adds a standard markup to the cost of the product.</a:t>
            </a:r>
          </a:p>
        </p:txBody>
      </p:sp>
      <p:sp>
        <p:nvSpPr>
          <p:cNvPr id="37891" name="Text Placeholder 3"/>
          <p:cNvSpPr>
            <a:spLocks noGrp="1"/>
          </p:cNvSpPr>
          <p:nvPr>
            <p:ph type="body" sz="quarter" idx="13"/>
          </p:nvPr>
        </p:nvSpPr>
        <p:spPr>
          <a:xfrm>
            <a:off x="914400" y="1371600"/>
            <a:ext cx="7162800" cy="914400"/>
          </a:xfrm>
        </p:spPr>
        <p:txBody>
          <a:bodyPr>
            <a:normAutofit/>
          </a:bodyPr>
          <a:lstStyle/>
          <a:p>
            <a:r>
              <a:rPr lang="en-US" dirty="0" smtClean="0">
                <a:latin typeface="Arial" charset="0"/>
              </a:rPr>
              <a:t>Cost-Based Pricing</a:t>
            </a:r>
          </a:p>
          <a:p>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7890">
                                            <p:txEl>
                                              <p:pRg st="0" end="0"/>
                                            </p:txEl>
                                          </p:spTgt>
                                        </p:tgtEl>
                                        <p:attrNameLst>
                                          <p:attrName>style.visibility</p:attrName>
                                        </p:attrNameLst>
                                      </p:cBhvr>
                                      <p:to>
                                        <p:strVal val="visible"/>
                                      </p:to>
                                    </p:set>
                                    <p:animEffect transition="in" filter="checkerboard(across)">
                                      <p:cBhvr>
                                        <p:cTn id="7" dur="500"/>
                                        <p:tgtEl>
                                          <p:spTgt spid="3789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7890">
                                            <p:txEl>
                                              <p:pRg st="1" end="1"/>
                                            </p:txEl>
                                          </p:spTgt>
                                        </p:tgtEl>
                                        <p:attrNameLst>
                                          <p:attrName>style.visibility</p:attrName>
                                        </p:attrNameLst>
                                      </p:cBhvr>
                                      <p:to>
                                        <p:strVal val="visible"/>
                                      </p:to>
                                    </p:set>
                                    <p:animEffect transition="in" filter="checkerboard(across)">
                                      <p:cBhvr>
                                        <p:cTn id="12" dur="500"/>
                                        <p:tgtEl>
                                          <p:spTgt spid="3789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normAutofit/>
          </a:bodyPr>
          <a:lstStyle/>
          <a:p>
            <a:r>
              <a:rPr lang="en-US" sz="4000" b="1" dirty="0" smtClean="0">
                <a:solidFill>
                  <a:srgbClr val="000066"/>
                </a:solidFill>
              </a:rPr>
              <a:t>Major Pricing Strategies</a:t>
            </a:r>
          </a:p>
        </p:txBody>
      </p:sp>
      <p:sp>
        <p:nvSpPr>
          <p:cNvPr id="39938" name="Rectangle 3"/>
          <p:cNvSpPr>
            <a:spLocks noGrp="1" noChangeArrowheads="1"/>
          </p:cNvSpPr>
          <p:nvPr>
            <p:ph idx="1"/>
          </p:nvPr>
        </p:nvSpPr>
        <p:spPr>
          <a:xfrm>
            <a:off x="1524000" y="1905000"/>
            <a:ext cx="6400800" cy="4114800"/>
          </a:xfrm>
        </p:spPr>
        <p:txBody>
          <a:bodyPr>
            <a:normAutofit lnSpcReduction="10000"/>
          </a:bodyPr>
          <a:lstStyle/>
          <a:p>
            <a:pPr marL="533400" indent="-533400" algn="ctr">
              <a:buFontTx/>
              <a:buNone/>
            </a:pPr>
            <a:endParaRPr lang="en-US" b="1" i="1" dirty="0" smtClean="0">
              <a:solidFill>
                <a:srgbClr val="1A643E"/>
              </a:solidFill>
              <a:latin typeface="Times New Roman" pitchFamily="18" charset="0"/>
            </a:endParaRPr>
          </a:p>
          <a:p>
            <a:pPr marL="533400" indent="-533400">
              <a:buFontTx/>
              <a:buNone/>
            </a:pPr>
            <a:r>
              <a:rPr lang="en-US" b="1" dirty="0" smtClean="0"/>
              <a:t>Fixed costs</a:t>
            </a:r>
            <a:r>
              <a:rPr lang="en-US" dirty="0" smtClean="0"/>
              <a:t> are the costs that do not vary with production or sales level </a:t>
            </a:r>
          </a:p>
          <a:p>
            <a:pPr marL="933450" lvl="1" indent="-533400">
              <a:buClr>
                <a:srgbClr val="000066"/>
              </a:buClr>
            </a:pPr>
            <a:r>
              <a:rPr lang="en-US" dirty="0" smtClean="0"/>
              <a:t>Rent</a:t>
            </a:r>
          </a:p>
          <a:p>
            <a:pPr marL="933450" lvl="1" indent="-533400">
              <a:buClr>
                <a:srgbClr val="000066"/>
              </a:buClr>
            </a:pPr>
            <a:r>
              <a:rPr lang="en-US" dirty="0" smtClean="0"/>
              <a:t>Heat</a:t>
            </a:r>
          </a:p>
          <a:p>
            <a:pPr marL="933450" lvl="1" indent="-533400">
              <a:buClr>
                <a:srgbClr val="000066"/>
              </a:buClr>
            </a:pPr>
            <a:r>
              <a:rPr lang="en-US" dirty="0" smtClean="0"/>
              <a:t>Interest</a:t>
            </a:r>
          </a:p>
          <a:p>
            <a:pPr marL="933450" lvl="1" indent="-533400">
              <a:buClr>
                <a:srgbClr val="000066"/>
              </a:buClr>
            </a:pPr>
            <a:r>
              <a:rPr lang="en-US" dirty="0" smtClean="0"/>
              <a:t>Executive salaries</a:t>
            </a:r>
          </a:p>
        </p:txBody>
      </p:sp>
      <p:sp>
        <p:nvSpPr>
          <p:cNvPr id="39939" name="Text Placeholder 3"/>
          <p:cNvSpPr>
            <a:spLocks noGrp="1"/>
          </p:cNvSpPr>
          <p:nvPr>
            <p:ph type="body" sz="quarter" idx="13"/>
          </p:nvPr>
        </p:nvSpPr>
        <p:spPr>
          <a:xfrm>
            <a:off x="914400" y="1371600"/>
            <a:ext cx="7162800" cy="838200"/>
          </a:xfrm>
        </p:spPr>
        <p:txBody>
          <a:bodyPr>
            <a:normAutofit/>
          </a:bodyPr>
          <a:lstStyle/>
          <a:p>
            <a:r>
              <a:rPr lang="en-US" dirty="0" smtClean="0"/>
              <a:t>Cost-Based Pricing</a:t>
            </a:r>
          </a:p>
          <a:p>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9938">
                                            <p:txEl>
                                              <p:pRg st="1" end="1"/>
                                            </p:txEl>
                                          </p:spTgt>
                                        </p:tgtEl>
                                        <p:attrNameLst>
                                          <p:attrName>style.visibility</p:attrName>
                                        </p:attrNameLst>
                                      </p:cBhvr>
                                      <p:to>
                                        <p:strVal val="visible"/>
                                      </p:to>
                                    </p:set>
                                    <p:animEffect transition="in" filter="checkerboard(across)">
                                      <p:cBhvr>
                                        <p:cTn id="7" dur="500"/>
                                        <p:tgtEl>
                                          <p:spTgt spid="3993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9938">
                                            <p:txEl>
                                              <p:pRg st="2" end="2"/>
                                            </p:txEl>
                                          </p:spTgt>
                                        </p:tgtEl>
                                        <p:attrNameLst>
                                          <p:attrName>style.visibility</p:attrName>
                                        </p:attrNameLst>
                                      </p:cBhvr>
                                      <p:to>
                                        <p:strVal val="visible"/>
                                      </p:to>
                                    </p:set>
                                    <p:animEffect transition="in" filter="checkerboard(across)">
                                      <p:cBhvr>
                                        <p:cTn id="12" dur="500"/>
                                        <p:tgtEl>
                                          <p:spTgt spid="399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9938">
                                            <p:txEl>
                                              <p:pRg st="3" end="3"/>
                                            </p:txEl>
                                          </p:spTgt>
                                        </p:tgtEl>
                                        <p:attrNameLst>
                                          <p:attrName>style.visibility</p:attrName>
                                        </p:attrNameLst>
                                      </p:cBhvr>
                                      <p:to>
                                        <p:strVal val="visible"/>
                                      </p:to>
                                    </p:set>
                                    <p:animEffect transition="in" filter="checkerboard(across)">
                                      <p:cBhvr>
                                        <p:cTn id="17" dur="500"/>
                                        <p:tgtEl>
                                          <p:spTgt spid="3993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9938">
                                            <p:txEl>
                                              <p:pRg st="4" end="4"/>
                                            </p:txEl>
                                          </p:spTgt>
                                        </p:tgtEl>
                                        <p:attrNameLst>
                                          <p:attrName>style.visibility</p:attrName>
                                        </p:attrNameLst>
                                      </p:cBhvr>
                                      <p:to>
                                        <p:strVal val="visible"/>
                                      </p:to>
                                    </p:set>
                                    <p:animEffect transition="in" filter="checkerboard(across)">
                                      <p:cBhvr>
                                        <p:cTn id="22" dur="500"/>
                                        <p:tgtEl>
                                          <p:spTgt spid="3993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9938">
                                            <p:txEl>
                                              <p:pRg st="5" end="5"/>
                                            </p:txEl>
                                          </p:spTgt>
                                        </p:tgtEl>
                                        <p:attrNameLst>
                                          <p:attrName>style.visibility</p:attrName>
                                        </p:attrNameLst>
                                      </p:cBhvr>
                                      <p:to>
                                        <p:strVal val="visible"/>
                                      </p:to>
                                    </p:set>
                                    <p:animEffect transition="in" filter="checkerboard(across)">
                                      <p:cBhvr>
                                        <p:cTn id="27" dur="500"/>
                                        <p:tgtEl>
                                          <p:spTgt spid="3993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noAutofit/>
          </a:bodyPr>
          <a:lstStyle/>
          <a:p>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Major Pricing Strategies</a:t>
            </a:r>
          </a:p>
        </p:txBody>
      </p:sp>
      <p:sp>
        <p:nvSpPr>
          <p:cNvPr id="41986" name="Rectangle 3"/>
          <p:cNvSpPr>
            <a:spLocks noGrp="1" noChangeArrowheads="1"/>
          </p:cNvSpPr>
          <p:nvPr>
            <p:ph idx="1"/>
          </p:nvPr>
        </p:nvSpPr>
        <p:spPr>
          <a:xfrm>
            <a:off x="457200" y="2743200"/>
            <a:ext cx="8229600" cy="3382963"/>
          </a:xfrm>
        </p:spPr>
        <p:txBody>
          <a:bodyPr/>
          <a:lstStyle/>
          <a:p>
            <a:pPr marL="533400" indent="-533400">
              <a:buFontTx/>
              <a:buNone/>
            </a:pPr>
            <a:r>
              <a:rPr lang="en-US" b="1" dirty="0" smtClean="0"/>
              <a:t>Variable costs</a:t>
            </a:r>
            <a:r>
              <a:rPr lang="en-US" dirty="0" smtClean="0"/>
              <a:t> are the costs that vary with the level of production</a:t>
            </a:r>
          </a:p>
          <a:p>
            <a:pPr marL="933450" lvl="1" indent="-533400">
              <a:buClr>
                <a:srgbClr val="000066"/>
              </a:buClr>
            </a:pPr>
            <a:r>
              <a:rPr lang="en-US" dirty="0" smtClean="0"/>
              <a:t>Packaging</a:t>
            </a:r>
          </a:p>
          <a:p>
            <a:pPr marL="933450" lvl="1" indent="-533400">
              <a:buClr>
                <a:srgbClr val="000066"/>
              </a:buClr>
            </a:pPr>
            <a:r>
              <a:rPr lang="en-US" dirty="0" smtClean="0"/>
              <a:t>Raw materials</a:t>
            </a:r>
          </a:p>
        </p:txBody>
      </p:sp>
      <p:sp>
        <p:nvSpPr>
          <p:cNvPr id="41987" name="Text Placeholder 4"/>
          <p:cNvSpPr>
            <a:spLocks noGrp="1"/>
          </p:cNvSpPr>
          <p:nvPr>
            <p:ph type="body" sz="quarter" idx="13"/>
          </p:nvPr>
        </p:nvSpPr>
        <p:spPr>
          <a:xfrm>
            <a:off x="914400" y="1600200"/>
            <a:ext cx="7162800" cy="609600"/>
          </a:xfrm>
        </p:spPr>
        <p:txBody>
          <a:bodyPr>
            <a:normAutofit/>
          </a:bodyPr>
          <a:lstStyle/>
          <a:p>
            <a:r>
              <a:rPr lang="en-US" dirty="0" smtClean="0">
                <a:latin typeface="Arial" charset="0"/>
              </a:rPr>
              <a:t>Cost-Based Pricing</a:t>
            </a:r>
          </a:p>
          <a:p>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1986">
                                            <p:txEl>
                                              <p:pRg st="0" end="0"/>
                                            </p:txEl>
                                          </p:spTgt>
                                        </p:tgtEl>
                                        <p:attrNameLst>
                                          <p:attrName>style.visibility</p:attrName>
                                        </p:attrNameLst>
                                      </p:cBhvr>
                                      <p:to>
                                        <p:strVal val="visible"/>
                                      </p:to>
                                    </p:set>
                                    <p:animEffect transition="in" filter="checkerboard(across)">
                                      <p:cBhvr>
                                        <p:cTn id="7" dur="500"/>
                                        <p:tgtEl>
                                          <p:spTgt spid="41986">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1986">
                                            <p:txEl>
                                              <p:pRg st="1" end="1"/>
                                            </p:txEl>
                                          </p:spTgt>
                                        </p:tgtEl>
                                        <p:attrNameLst>
                                          <p:attrName>style.visibility</p:attrName>
                                        </p:attrNameLst>
                                      </p:cBhvr>
                                      <p:to>
                                        <p:strVal val="visible"/>
                                      </p:to>
                                    </p:set>
                                    <p:animEffect transition="in" filter="checkerboard(across)">
                                      <p:cBhvr>
                                        <p:cTn id="10" dur="500"/>
                                        <p:tgtEl>
                                          <p:spTgt spid="41986">
                                            <p:txEl>
                                              <p:pRg st="1" end="1"/>
                                            </p:txEl>
                                          </p:spTgt>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41986">
                                            <p:txEl>
                                              <p:pRg st="2" end="2"/>
                                            </p:txEl>
                                          </p:spTgt>
                                        </p:tgtEl>
                                        <p:attrNameLst>
                                          <p:attrName>style.visibility</p:attrName>
                                        </p:attrNameLst>
                                      </p:cBhvr>
                                      <p:to>
                                        <p:strVal val="visible"/>
                                      </p:to>
                                    </p:set>
                                    <p:animEffect transition="in" filter="checkerboard(across)">
                                      <p:cBhvr>
                                        <p:cTn id="13" dur="500"/>
                                        <p:tgtEl>
                                          <p:spTgt spid="4198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normAutofit/>
          </a:bodyPr>
          <a:lstStyle/>
          <a:p>
            <a:r>
              <a:rPr lang="en-US" sz="4000" b="1" dirty="0" smtClean="0">
                <a:solidFill>
                  <a:srgbClr val="000066"/>
                </a:solidFill>
              </a:rPr>
              <a:t>Major Pricing Strategies</a:t>
            </a:r>
          </a:p>
        </p:txBody>
      </p:sp>
      <p:sp>
        <p:nvSpPr>
          <p:cNvPr id="44034" name="Rectangle 3"/>
          <p:cNvSpPr>
            <a:spLocks noGrp="1" noChangeArrowheads="1"/>
          </p:cNvSpPr>
          <p:nvPr>
            <p:ph idx="1"/>
          </p:nvPr>
        </p:nvSpPr>
        <p:spPr>
          <a:xfrm>
            <a:off x="457200" y="2590800"/>
            <a:ext cx="8229600" cy="3535363"/>
          </a:xfrm>
        </p:spPr>
        <p:txBody>
          <a:bodyPr/>
          <a:lstStyle/>
          <a:p>
            <a:pPr marL="533400" indent="-533400">
              <a:buFontTx/>
              <a:buNone/>
            </a:pPr>
            <a:r>
              <a:rPr lang="en-US" b="1" dirty="0" smtClean="0"/>
              <a:t>Total costs</a:t>
            </a:r>
            <a:r>
              <a:rPr lang="en-US" dirty="0" smtClean="0"/>
              <a:t> are the sum of the fixed and variable costs for any given level of production</a:t>
            </a:r>
          </a:p>
          <a:p>
            <a:pPr marL="533400" indent="-533400">
              <a:buFontTx/>
              <a:buNone/>
            </a:pPr>
            <a:endParaRPr lang="en-US" dirty="0" smtClean="0"/>
          </a:p>
        </p:txBody>
      </p:sp>
      <p:sp>
        <p:nvSpPr>
          <p:cNvPr id="44035" name="Text Placeholder 3"/>
          <p:cNvSpPr>
            <a:spLocks noGrp="1"/>
          </p:cNvSpPr>
          <p:nvPr>
            <p:ph type="body" sz="quarter" idx="13"/>
          </p:nvPr>
        </p:nvSpPr>
        <p:spPr>
          <a:xfrm>
            <a:off x="914400" y="1371600"/>
            <a:ext cx="7162800" cy="990600"/>
          </a:xfrm>
        </p:spPr>
        <p:txBody>
          <a:bodyPr>
            <a:normAutofit/>
          </a:bodyPr>
          <a:lstStyle/>
          <a:p>
            <a:r>
              <a:rPr lang="en-US" dirty="0" smtClean="0">
                <a:latin typeface="Arial" charset="0"/>
              </a:rPr>
              <a:t>Cost-Based Pricing</a:t>
            </a:r>
          </a:p>
          <a:p>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4034">
                                            <p:txEl>
                                              <p:pRg st="0" end="0"/>
                                            </p:txEl>
                                          </p:spTgt>
                                        </p:tgtEl>
                                        <p:attrNameLst>
                                          <p:attrName>style.visibility</p:attrName>
                                        </p:attrNameLst>
                                      </p:cBhvr>
                                      <p:to>
                                        <p:strVal val="visible"/>
                                      </p:to>
                                    </p:set>
                                    <p:animEffect transition="in" filter="checkerboard(across)">
                                      <p:cBhvr>
                                        <p:cTn id="7" dur="500"/>
                                        <p:tgtEl>
                                          <p:spTgt spid="440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85800" y="304800"/>
            <a:ext cx="7772400" cy="1143000"/>
          </a:xfrm>
        </p:spPr>
        <p:txBody>
          <a:bodyPr>
            <a:normAutofit/>
          </a:bodyPr>
          <a:lstStyle/>
          <a:p>
            <a:r>
              <a:rPr lang="en-US" sz="4000" dirty="0" smtClean="0">
                <a:solidFill>
                  <a:srgbClr val="000066"/>
                </a:solidFill>
              </a:rPr>
              <a:t>Major Pricing Strategies</a:t>
            </a:r>
          </a:p>
        </p:txBody>
      </p:sp>
      <p:sp>
        <p:nvSpPr>
          <p:cNvPr id="46082" name="Rectangle 3"/>
          <p:cNvSpPr>
            <a:spLocks noGrp="1" noChangeArrowheads="1"/>
          </p:cNvSpPr>
          <p:nvPr>
            <p:ph type="body" sz="quarter" idx="13"/>
          </p:nvPr>
        </p:nvSpPr>
        <p:spPr>
          <a:xfrm>
            <a:off x="1066800" y="1447800"/>
            <a:ext cx="7162800" cy="609600"/>
          </a:xfrm>
        </p:spPr>
        <p:txBody>
          <a:bodyPr>
            <a:normAutofit fontScale="85000" lnSpcReduction="10000"/>
          </a:bodyPr>
          <a:lstStyle/>
          <a:p>
            <a:r>
              <a:rPr lang="en-US" dirty="0" smtClean="0"/>
              <a:t>Costs as a Function of Production Experience</a:t>
            </a:r>
          </a:p>
          <a:p>
            <a:endParaRPr lang="en-US" dirty="0" smtClean="0"/>
          </a:p>
        </p:txBody>
      </p:sp>
      <p:pic>
        <p:nvPicPr>
          <p:cNvPr id="46083" name="Picture 7" descr="fig10_03wo"/>
          <p:cNvPicPr>
            <a:picLocks noChangeAspect="1" noChangeArrowheads="1"/>
          </p:cNvPicPr>
          <p:nvPr/>
        </p:nvPicPr>
        <p:blipFill>
          <a:blip r:embed="rId3"/>
          <a:srcRect/>
          <a:stretch>
            <a:fillRect/>
          </a:stretch>
        </p:blipFill>
        <p:spPr bwMode="auto">
          <a:xfrm>
            <a:off x="1143000" y="2903537"/>
            <a:ext cx="7116763" cy="296386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6083"/>
                                        </p:tgtEl>
                                        <p:attrNameLst>
                                          <p:attrName>style.visibility</p:attrName>
                                        </p:attrNameLst>
                                      </p:cBhvr>
                                      <p:to>
                                        <p:strVal val="visible"/>
                                      </p:to>
                                    </p:set>
                                    <p:animEffect transition="in" filter="checkerboard(across)">
                                      <p:cBhvr>
                                        <p:cTn id="7" dur="500"/>
                                        <p:tgtEl>
                                          <p:spTgt spid="46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normAutofit/>
          </a:bodyPr>
          <a:lstStyle/>
          <a:p>
            <a:r>
              <a:rPr lang="en-US" sz="4000" b="1" dirty="0" smtClean="0">
                <a:solidFill>
                  <a:srgbClr val="000066"/>
                </a:solidFill>
              </a:rPr>
              <a:t>Major Pricing Strategies</a:t>
            </a:r>
          </a:p>
        </p:txBody>
      </p:sp>
      <p:sp>
        <p:nvSpPr>
          <p:cNvPr id="48130" name="Content Placeholder 5"/>
          <p:cNvSpPr>
            <a:spLocks noGrp="1"/>
          </p:cNvSpPr>
          <p:nvPr>
            <p:ph idx="1"/>
          </p:nvPr>
        </p:nvSpPr>
        <p:spPr>
          <a:xfrm>
            <a:off x="609600" y="1981200"/>
            <a:ext cx="7772400" cy="1371600"/>
          </a:xfrm>
        </p:spPr>
        <p:txBody>
          <a:bodyPr>
            <a:normAutofit/>
          </a:bodyPr>
          <a:lstStyle/>
          <a:p>
            <a:pPr algn="ctr">
              <a:buFontTx/>
              <a:buNone/>
            </a:pPr>
            <a:r>
              <a:rPr lang="en-US" sz="2800" dirty="0" smtClean="0"/>
              <a:t>Experience or learning curve is when average cost falls as production increases because fixed costs are spread over more units</a:t>
            </a:r>
          </a:p>
        </p:txBody>
      </p:sp>
      <p:sp>
        <p:nvSpPr>
          <p:cNvPr id="48131" name="Rectangle 3"/>
          <p:cNvSpPr>
            <a:spLocks noGrp="1" noChangeArrowheads="1"/>
          </p:cNvSpPr>
          <p:nvPr>
            <p:ph type="body" sz="quarter" idx="13"/>
          </p:nvPr>
        </p:nvSpPr>
        <p:spPr/>
        <p:txBody>
          <a:bodyPr>
            <a:normAutofit fontScale="77500" lnSpcReduction="20000"/>
          </a:bodyPr>
          <a:lstStyle/>
          <a:p>
            <a:endParaRPr lang="en-US" smtClean="0"/>
          </a:p>
          <a:p>
            <a:endParaRPr lang="en-US" smtClean="0"/>
          </a:p>
        </p:txBody>
      </p:sp>
      <p:sp>
        <p:nvSpPr>
          <p:cNvPr id="48132" name="Text Box 9"/>
          <p:cNvSpPr txBox="1">
            <a:spLocks noChangeArrowheads="1"/>
          </p:cNvSpPr>
          <p:nvPr/>
        </p:nvSpPr>
        <p:spPr bwMode="auto">
          <a:xfrm>
            <a:off x="479425" y="1371600"/>
            <a:ext cx="7978775" cy="523220"/>
          </a:xfrm>
          <a:prstGeom prst="rect">
            <a:avLst/>
          </a:prstGeom>
          <a:noFill/>
          <a:ln w="9525">
            <a:noFill/>
            <a:miter lim="800000"/>
            <a:headEnd/>
            <a:tailEnd/>
          </a:ln>
        </p:spPr>
        <p:txBody>
          <a:bodyPr wrap="square">
            <a:spAutoFit/>
          </a:bodyPr>
          <a:lstStyle/>
          <a:p>
            <a:r>
              <a:rPr lang="en-US" sz="2800" b="1" i="0" dirty="0">
                <a:solidFill>
                  <a:schemeClr val="tx2"/>
                </a:solidFill>
                <a:cs typeface="ヒラギノ角ゴ Pro W3"/>
              </a:rPr>
              <a:t>Costs as a Function of Production Experience</a:t>
            </a:r>
          </a:p>
        </p:txBody>
      </p:sp>
      <p:pic>
        <p:nvPicPr>
          <p:cNvPr id="48133" name="Picture 7" descr="fig10_04wo"/>
          <p:cNvPicPr>
            <a:picLocks noChangeAspect="1" noChangeArrowheads="1"/>
          </p:cNvPicPr>
          <p:nvPr/>
        </p:nvPicPr>
        <p:blipFill>
          <a:blip r:embed="rId3"/>
          <a:srcRect/>
          <a:stretch>
            <a:fillRect/>
          </a:stretch>
        </p:blipFill>
        <p:spPr bwMode="auto">
          <a:xfrm>
            <a:off x="2514600" y="3495675"/>
            <a:ext cx="4648200" cy="31337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8130">
                                            <p:txEl>
                                              <p:pRg st="0" end="0"/>
                                            </p:txEl>
                                          </p:spTgt>
                                        </p:tgtEl>
                                        <p:attrNameLst>
                                          <p:attrName>style.visibility</p:attrName>
                                        </p:attrNameLst>
                                      </p:cBhvr>
                                      <p:to>
                                        <p:strVal val="visible"/>
                                      </p:to>
                                    </p:set>
                                    <p:animEffect transition="in" filter="checkerboard(across)">
                                      <p:cBhvr>
                                        <p:cTn id="7" dur="500"/>
                                        <p:tgtEl>
                                          <p:spTgt spid="481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8133"/>
                                        </p:tgtEl>
                                        <p:attrNameLst>
                                          <p:attrName>style.visibility</p:attrName>
                                        </p:attrNameLst>
                                      </p:cBhvr>
                                      <p:to>
                                        <p:strVal val="visible"/>
                                      </p:to>
                                    </p:set>
                                    <p:animEffect transition="in" filter="checkerboard(across)">
                                      <p:cBhvr>
                                        <p:cTn id="12" dur="500"/>
                                        <p:tgtEl>
                                          <p:spTgt spid="48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normAutofit/>
          </a:bodyPr>
          <a:lstStyle/>
          <a:p>
            <a:r>
              <a:rPr lang="en-US" sz="4000" b="1" dirty="0" smtClean="0">
                <a:solidFill>
                  <a:srgbClr val="000066"/>
                </a:solidFill>
              </a:rPr>
              <a:t>Major Pricing Strategies</a:t>
            </a:r>
          </a:p>
        </p:txBody>
      </p:sp>
      <p:sp>
        <p:nvSpPr>
          <p:cNvPr id="50178" name="Content Placeholder 13"/>
          <p:cNvSpPr>
            <a:spLocks noGrp="1"/>
          </p:cNvSpPr>
          <p:nvPr>
            <p:ph idx="1"/>
          </p:nvPr>
        </p:nvSpPr>
        <p:spPr>
          <a:xfrm>
            <a:off x="1143000" y="1828800"/>
            <a:ext cx="7162800" cy="4267200"/>
          </a:xfrm>
        </p:spPr>
        <p:txBody>
          <a:bodyPr>
            <a:normAutofit lnSpcReduction="10000"/>
          </a:bodyPr>
          <a:lstStyle/>
          <a:p>
            <a:pPr>
              <a:buClr>
                <a:srgbClr val="000066"/>
              </a:buClr>
              <a:buFont typeface="Wingdings" pitchFamily="2" charset="2"/>
              <a:buChar char="§"/>
            </a:pPr>
            <a:r>
              <a:rPr lang="en-US" dirty="0" smtClean="0"/>
              <a:t>Cost-plus pricing adds a standard markup to the cost of the product</a:t>
            </a:r>
          </a:p>
          <a:p>
            <a:pPr>
              <a:buClr>
                <a:srgbClr val="000066"/>
              </a:buClr>
              <a:buFont typeface="Wingdings" pitchFamily="2" charset="2"/>
              <a:buChar char="§"/>
            </a:pPr>
            <a:r>
              <a:rPr lang="en-US" dirty="0" smtClean="0"/>
              <a:t>Benefits</a:t>
            </a:r>
          </a:p>
          <a:p>
            <a:pPr lvl="1">
              <a:buClr>
                <a:srgbClr val="000066"/>
              </a:buClr>
              <a:buFont typeface="Wingdings" pitchFamily="2" charset="2"/>
              <a:buChar char="§"/>
            </a:pPr>
            <a:r>
              <a:rPr lang="en-US" sz="2400" dirty="0" smtClean="0"/>
              <a:t>Sellers are certain about costs</a:t>
            </a:r>
          </a:p>
          <a:p>
            <a:pPr lvl="1">
              <a:buClr>
                <a:srgbClr val="000066"/>
              </a:buClr>
              <a:buFont typeface="Wingdings" pitchFamily="2" charset="2"/>
              <a:buChar char="§"/>
            </a:pPr>
            <a:r>
              <a:rPr lang="en-US" sz="2400" dirty="0" smtClean="0"/>
              <a:t>Prices are similar in industry and price competition is minimized</a:t>
            </a:r>
          </a:p>
          <a:p>
            <a:pPr lvl="1">
              <a:buClr>
                <a:srgbClr val="000066"/>
              </a:buClr>
              <a:buFont typeface="Wingdings" pitchFamily="2" charset="2"/>
              <a:buChar char="§"/>
            </a:pPr>
            <a:r>
              <a:rPr lang="en-US" sz="2400" dirty="0" smtClean="0"/>
              <a:t>Buyers feel it is fair</a:t>
            </a:r>
          </a:p>
          <a:p>
            <a:pPr>
              <a:buClr>
                <a:srgbClr val="000066"/>
              </a:buClr>
              <a:buFont typeface="Wingdings" pitchFamily="2" charset="2"/>
              <a:buChar char="§"/>
            </a:pPr>
            <a:r>
              <a:rPr lang="en-US" dirty="0" smtClean="0"/>
              <a:t>Disadvantages</a:t>
            </a:r>
          </a:p>
          <a:p>
            <a:pPr lvl="1">
              <a:buClr>
                <a:srgbClr val="000066"/>
              </a:buClr>
              <a:buFont typeface="Wingdings" pitchFamily="2" charset="2"/>
              <a:buChar char="§"/>
            </a:pPr>
            <a:r>
              <a:rPr lang="en-US" dirty="0" smtClean="0"/>
              <a:t>Ignores demand and competitor prices</a:t>
            </a:r>
          </a:p>
          <a:p>
            <a:pPr>
              <a:buFont typeface="Wingdings" pitchFamily="2" charset="2"/>
              <a:buChar char="§"/>
            </a:pPr>
            <a:endParaRPr lang="en-US" dirty="0" smtClean="0"/>
          </a:p>
        </p:txBody>
      </p:sp>
      <p:sp>
        <p:nvSpPr>
          <p:cNvPr id="50179" name="Rectangle 3"/>
          <p:cNvSpPr>
            <a:spLocks noGrp="1" noChangeArrowheads="1"/>
          </p:cNvSpPr>
          <p:nvPr>
            <p:ph type="body" sz="quarter" idx="13"/>
          </p:nvPr>
        </p:nvSpPr>
        <p:spPr/>
        <p:txBody>
          <a:bodyPr>
            <a:normAutofit fontScale="77500" lnSpcReduction="20000"/>
          </a:bodyPr>
          <a:lstStyle/>
          <a:p>
            <a:endParaRPr lang="en-US" smtClean="0"/>
          </a:p>
          <a:p>
            <a:endParaRPr lang="en-US" smtClean="0"/>
          </a:p>
        </p:txBody>
      </p:sp>
      <p:sp>
        <p:nvSpPr>
          <p:cNvPr id="50180" name="Text Box 9"/>
          <p:cNvSpPr txBox="1">
            <a:spLocks noChangeArrowheads="1"/>
          </p:cNvSpPr>
          <p:nvPr/>
        </p:nvSpPr>
        <p:spPr bwMode="auto">
          <a:xfrm>
            <a:off x="3200400" y="1219200"/>
            <a:ext cx="3176588" cy="523220"/>
          </a:xfrm>
          <a:prstGeom prst="rect">
            <a:avLst/>
          </a:prstGeom>
          <a:noFill/>
          <a:ln w="9525">
            <a:noFill/>
            <a:miter lim="800000"/>
            <a:headEnd/>
            <a:tailEnd/>
          </a:ln>
        </p:spPr>
        <p:txBody>
          <a:bodyPr wrap="square">
            <a:spAutoFit/>
          </a:bodyPr>
          <a:lstStyle/>
          <a:p>
            <a:r>
              <a:rPr lang="en-US" sz="2800" b="1" i="0" dirty="0">
                <a:solidFill>
                  <a:schemeClr val="tx2"/>
                </a:solidFill>
                <a:cs typeface="ヒラギノ角ゴ Pro W3"/>
              </a:rPr>
              <a:t>Cost-Plus Pricing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0178">
                                            <p:txEl>
                                              <p:pRg st="0" end="0"/>
                                            </p:txEl>
                                          </p:spTgt>
                                        </p:tgtEl>
                                        <p:attrNameLst>
                                          <p:attrName>style.visibility</p:attrName>
                                        </p:attrNameLst>
                                      </p:cBhvr>
                                      <p:to>
                                        <p:strVal val="visible"/>
                                      </p:to>
                                    </p:set>
                                    <p:animEffect transition="in" filter="checkerboard(across)">
                                      <p:cBhvr>
                                        <p:cTn id="7" dur="500"/>
                                        <p:tgtEl>
                                          <p:spTgt spid="501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0178">
                                            <p:txEl>
                                              <p:pRg st="1" end="1"/>
                                            </p:txEl>
                                          </p:spTgt>
                                        </p:tgtEl>
                                        <p:attrNameLst>
                                          <p:attrName>style.visibility</p:attrName>
                                        </p:attrNameLst>
                                      </p:cBhvr>
                                      <p:to>
                                        <p:strVal val="visible"/>
                                      </p:to>
                                    </p:set>
                                    <p:animEffect transition="in" filter="checkerboard(across)">
                                      <p:cBhvr>
                                        <p:cTn id="12" dur="500"/>
                                        <p:tgtEl>
                                          <p:spTgt spid="501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0178">
                                            <p:txEl>
                                              <p:pRg st="2" end="2"/>
                                            </p:txEl>
                                          </p:spTgt>
                                        </p:tgtEl>
                                        <p:attrNameLst>
                                          <p:attrName>style.visibility</p:attrName>
                                        </p:attrNameLst>
                                      </p:cBhvr>
                                      <p:to>
                                        <p:strVal val="visible"/>
                                      </p:to>
                                    </p:set>
                                    <p:animEffect transition="in" filter="checkerboard(across)">
                                      <p:cBhvr>
                                        <p:cTn id="17" dur="500"/>
                                        <p:tgtEl>
                                          <p:spTgt spid="5017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0178">
                                            <p:txEl>
                                              <p:pRg st="3" end="3"/>
                                            </p:txEl>
                                          </p:spTgt>
                                        </p:tgtEl>
                                        <p:attrNameLst>
                                          <p:attrName>style.visibility</p:attrName>
                                        </p:attrNameLst>
                                      </p:cBhvr>
                                      <p:to>
                                        <p:strVal val="visible"/>
                                      </p:to>
                                    </p:set>
                                    <p:animEffect transition="in" filter="checkerboard(across)">
                                      <p:cBhvr>
                                        <p:cTn id="22" dur="500"/>
                                        <p:tgtEl>
                                          <p:spTgt spid="5017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0178">
                                            <p:txEl>
                                              <p:pRg st="4" end="4"/>
                                            </p:txEl>
                                          </p:spTgt>
                                        </p:tgtEl>
                                        <p:attrNameLst>
                                          <p:attrName>style.visibility</p:attrName>
                                        </p:attrNameLst>
                                      </p:cBhvr>
                                      <p:to>
                                        <p:strVal val="visible"/>
                                      </p:to>
                                    </p:set>
                                    <p:animEffect transition="in" filter="checkerboard(across)">
                                      <p:cBhvr>
                                        <p:cTn id="27" dur="500"/>
                                        <p:tgtEl>
                                          <p:spTgt spid="5017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50178">
                                            <p:txEl>
                                              <p:pRg st="5" end="5"/>
                                            </p:txEl>
                                          </p:spTgt>
                                        </p:tgtEl>
                                        <p:attrNameLst>
                                          <p:attrName>style.visibility</p:attrName>
                                        </p:attrNameLst>
                                      </p:cBhvr>
                                      <p:to>
                                        <p:strVal val="visible"/>
                                      </p:to>
                                    </p:set>
                                    <p:animEffect transition="in" filter="checkerboard(across)">
                                      <p:cBhvr>
                                        <p:cTn id="32" dur="500"/>
                                        <p:tgtEl>
                                          <p:spTgt spid="5017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50178">
                                            <p:txEl>
                                              <p:pRg st="6" end="6"/>
                                            </p:txEl>
                                          </p:spTgt>
                                        </p:tgtEl>
                                        <p:attrNameLst>
                                          <p:attrName>style.visibility</p:attrName>
                                        </p:attrNameLst>
                                      </p:cBhvr>
                                      <p:to>
                                        <p:strVal val="visible"/>
                                      </p:to>
                                    </p:set>
                                    <p:animEffect transition="in" filter="checkerboard(across)">
                                      <p:cBhvr>
                                        <p:cTn id="37" dur="500"/>
                                        <p:tgtEl>
                                          <p:spTgt spid="5017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normAutofit/>
          </a:bodyPr>
          <a:lstStyle/>
          <a:p>
            <a:r>
              <a:rPr lang="en-US" sz="4000" b="1" dirty="0" smtClean="0">
                <a:solidFill>
                  <a:srgbClr val="000066"/>
                </a:solidFill>
              </a:rPr>
              <a:t>Major Pricing Strategies</a:t>
            </a:r>
          </a:p>
        </p:txBody>
      </p:sp>
      <p:sp>
        <p:nvSpPr>
          <p:cNvPr id="52226" name="Rectangle 3"/>
          <p:cNvSpPr>
            <a:spLocks noGrp="1" noChangeArrowheads="1"/>
          </p:cNvSpPr>
          <p:nvPr>
            <p:ph idx="1"/>
          </p:nvPr>
        </p:nvSpPr>
        <p:spPr>
          <a:xfrm>
            <a:off x="914400" y="2133600"/>
            <a:ext cx="7543800" cy="3962400"/>
          </a:xfrm>
        </p:spPr>
        <p:txBody>
          <a:bodyPr/>
          <a:lstStyle/>
          <a:p>
            <a:pPr marL="533400" indent="-533400">
              <a:lnSpc>
                <a:spcPct val="90000"/>
              </a:lnSpc>
              <a:buFontTx/>
              <a:buNone/>
            </a:pPr>
            <a:r>
              <a:rPr lang="en-US" b="1" dirty="0" smtClean="0"/>
              <a:t>Break-even pricing </a:t>
            </a:r>
            <a:r>
              <a:rPr lang="en-US" dirty="0" smtClean="0"/>
              <a:t>is the price at which total costs are equal to total revenue and there is no profit</a:t>
            </a:r>
          </a:p>
          <a:p>
            <a:pPr marL="533400" indent="-533400">
              <a:lnSpc>
                <a:spcPct val="90000"/>
              </a:lnSpc>
              <a:buFontTx/>
              <a:buNone/>
            </a:pPr>
            <a:endParaRPr lang="en-US" dirty="0" smtClean="0"/>
          </a:p>
          <a:p>
            <a:pPr marL="533400" indent="-533400">
              <a:lnSpc>
                <a:spcPct val="90000"/>
              </a:lnSpc>
              <a:buFontTx/>
              <a:buNone/>
            </a:pPr>
            <a:r>
              <a:rPr lang="en-US" b="1" dirty="0" smtClean="0"/>
              <a:t>Target return pricing </a:t>
            </a:r>
            <a:r>
              <a:rPr lang="en-US" dirty="0" smtClean="0"/>
              <a:t>is the price at which the firm will break even or make the profit it’s seeking</a:t>
            </a:r>
            <a:endParaRPr lang="en-US" sz="2800" dirty="0" smtClean="0"/>
          </a:p>
        </p:txBody>
      </p:sp>
      <p:sp>
        <p:nvSpPr>
          <p:cNvPr id="52227" name="Text Placeholder 3"/>
          <p:cNvSpPr>
            <a:spLocks noGrp="1"/>
          </p:cNvSpPr>
          <p:nvPr>
            <p:ph type="body" sz="quarter" idx="13"/>
          </p:nvPr>
        </p:nvSpPr>
        <p:spPr>
          <a:xfrm>
            <a:off x="1143000" y="1371600"/>
            <a:ext cx="7010400" cy="685800"/>
          </a:xfrm>
        </p:spPr>
        <p:txBody>
          <a:bodyPr/>
          <a:lstStyle/>
          <a:p>
            <a:r>
              <a:rPr lang="en-US" sz="2400" dirty="0" smtClean="0">
                <a:latin typeface="Arial" charset="0"/>
              </a:rPr>
              <a:t>Break-Even Analysis and Target Profit Pricing</a:t>
            </a:r>
          </a:p>
          <a:p>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2226">
                                            <p:txEl>
                                              <p:pRg st="0" end="0"/>
                                            </p:txEl>
                                          </p:spTgt>
                                        </p:tgtEl>
                                        <p:attrNameLst>
                                          <p:attrName>style.visibility</p:attrName>
                                        </p:attrNameLst>
                                      </p:cBhvr>
                                      <p:to>
                                        <p:strVal val="visible"/>
                                      </p:to>
                                    </p:set>
                                    <p:animEffect transition="in" filter="checkerboard(across)">
                                      <p:cBhvr>
                                        <p:cTn id="7" dur="500"/>
                                        <p:tgtEl>
                                          <p:spTgt spid="522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2226">
                                            <p:txEl>
                                              <p:pRg st="2" end="2"/>
                                            </p:txEl>
                                          </p:spTgt>
                                        </p:tgtEl>
                                        <p:attrNameLst>
                                          <p:attrName>style.visibility</p:attrName>
                                        </p:attrNameLst>
                                      </p:cBhvr>
                                      <p:to>
                                        <p:strVal val="visible"/>
                                      </p:to>
                                    </p:set>
                                    <p:animEffect transition="in" filter="checkerboard(across)">
                                      <p:cBhvr>
                                        <p:cTn id="12" dur="500"/>
                                        <p:tgtEl>
                                          <p:spTgt spid="522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normAutofit/>
          </a:bodyPr>
          <a:lstStyle/>
          <a:p>
            <a:r>
              <a:rPr lang="en-US" sz="4000" b="1" dirty="0" smtClean="0">
                <a:solidFill>
                  <a:srgbClr val="000066"/>
                </a:solidFill>
              </a:rPr>
              <a:t>Major Pricing Strategies</a:t>
            </a:r>
          </a:p>
        </p:txBody>
      </p:sp>
      <p:sp>
        <p:nvSpPr>
          <p:cNvPr id="54274" name="Rectangle 3"/>
          <p:cNvSpPr>
            <a:spLocks noGrp="1" noChangeArrowheads="1"/>
          </p:cNvSpPr>
          <p:nvPr>
            <p:ph idx="1"/>
          </p:nvPr>
        </p:nvSpPr>
        <p:spPr>
          <a:xfrm>
            <a:off x="914400" y="2057400"/>
            <a:ext cx="7391400" cy="3962400"/>
          </a:xfrm>
        </p:spPr>
        <p:txBody>
          <a:bodyPr/>
          <a:lstStyle/>
          <a:p>
            <a:pPr>
              <a:buClr>
                <a:srgbClr val="000066"/>
              </a:buClr>
              <a:buFont typeface="Wingdings" pitchFamily="2" charset="2"/>
              <a:buChar char="§"/>
            </a:pPr>
            <a:r>
              <a:rPr lang="en-US" dirty="0" smtClean="0"/>
              <a:t>Setting prices based on competitors’ strategies, costs, prices, and market offerings. </a:t>
            </a:r>
          </a:p>
          <a:p>
            <a:pPr>
              <a:buClr>
                <a:srgbClr val="000066"/>
              </a:buClr>
              <a:buFont typeface="Wingdings" pitchFamily="2" charset="2"/>
              <a:buChar char="§"/>
            </a:pPr>
            <a:r>
              <a:rPr lang="en-US" dirty="0" smtClean="0"/>
              <a:t>Consumers will base their judgments of a product’s value on the prices that competitors charge for similar products.</a:t>
            </a:r>
            <a:endParaRPr lang="en-US" b="1" i="1" dirty="0" smtClean="0">
              <a:latin typeface="Times New Roman" pitchFamily="18" charset="0"/>
            </a:endParaRPr>
          </a:p>
        </p:txBody>
      </p:sp>
      <p:sp>
        <p:nvSpPr>
          <p:cNvPr id="54275" name="Text Placeholder 3"/>
          <p:cNvSpPr>
            <a:spLocks noGrp="1"/>
          </p:cNvSpPr>
          <p:nvPr>
            <p:ph type="body" sz="quarter" idx="13"/>
          </p:nvPr>
        </p:nvSpPr>
        <p:spPr>
          <a:xfrm>
            <a:off x="1143000" y="1371600"/>
            <a:ext cx="7010400" cy="762000"/>
          </a:xfrm>
        </p:spPr>
        <p:txBody>
          <a:bodyPr/>
          <a:lstStyle/>
          <a:p>
            <a:r>
              <a:rPr lang="en-US" sz="3200" dirty="0" smtClean="0"/>
              <a:t>Competition-based pricing</a:t>
            </a:r>
            <a:endParaRPr lang="en-US" sz="3200"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4274">
                                            <p:txEl>
                                              <p:pRg st="0" end="0"/>
                                            </p:txEl>
                                          </p:spTgt>
                                        </p:tgtEl>
                                        <p:attrNameLst>
                                          <p:attrName>style.visibility</p:attrName>
                                        </p:attrNameLst>
                                      </p:cBhvr>
                                      <p:to>
                                        <p:strVal val="visible"/>
                                      </p:to>
                                    </p:set>
                                    <p:animEffect transition="in" filter="checkerboard(across)">
                                      <p:cBhvr>
                                        <p:cTn id="7" dur="500"/>
                                        <p:tgtEl>
                                          <p:spTgt spid="542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4274">
                                            <p:txEl>
                                              <p:pRg st="1" end="1"/>
                                            </p:txEl>
                                          </p:spTgt>
                                        </p:tgtEl>
                                        <p:attrNameLst>
                                          <p:attrName>style.visibility</p:attrName>
                                        </p:attrNameLst>
                                      </p:cBhvr>
                                      <p:to>
                                        <p:strVal val="visible"/>
                                      </p:to>
                                    </p:set>
                                    <p:animEffect transition="in" filter="checkerboard(across)">
                                      <p:cBhvr>
                                        <p:cTn id="12" dur="500"/>
                                        <p:tgtEl>
                                          <p:spTgt spid="5427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normAutofit/>
          </a:bodyPr>
          <a:lstStyle/>
          <a:p>
            <a:r>
              <a:rPr lang="en-US" sz="4000" b="1" dirty="0" smtClean="0">
                <a:solidFill>
                  <a:srgbClr val="000066"/>
                </a:solidFill>
              </a:rPr>
              <a:t>Considerations in Setting Price</a:t>
            </a:r>
          </a:p>
        </p:txBody>
      </p:sp>
      <p:pic>
        <p:nvPicPr>
          <p:cNvPr id="56322" name="Picture 5" descr="fig10_01wo"/>
          <p:cNvPicPr>
            <a:picLocks noChangeAspect="1" noChangeArrowheads="1"/>
          </p:cNvPicPr>
          <p:nvPr/>
        </p:nvPicPr>
        <p:blipFill>
          <a:blip r:embed="rId3"/>
          <a:srcRect/>
          <a:stretch>
            <a:fillRect/>
          </a:stretch>
        </p:blipFill>
        <p:spPr bwMode="auto">
          <a:xfrm>
            <a:off x="381000" y="2514600"/>
            <a:ext cx="8229600" cy="24542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6322"/>
                                        </p:tgtEl>
                                        <p:attrNameLst>
                                          <p:attrName>style.visibility</p:attrName>
                                        </p:attrNameLst>
                                      </p:cBhvr>
                                      <p:to>
                                        <p:strVal val="visible"/>
                                      </p:to>
                                    </p:set>
                                    <p:animEffect transition="in" filter="checkerboard(across)">
                                      <p:cBhvr>
                                        <p:cTn id="7" dur="500"/>
                                        <p:tgtEl>
                                          <p:spTgt spid="56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85800" y="457200"/>
            <a:ext cx="7772400" cy="1905000"/>
          </a:xfrm>
        </p:spPr>
        <p:txBody>
          <a:bodyPr>
            <a:noAutofit/>
          </a:bodyPr>
          <a:lstStyle/>
          <a:p>
            <a:r>
              <a:rPr lang="en-US" sz="4000" b="1" dirty="0" smtClean="0">
                <a:solidFill>
                  <a:srgbClr val="000066"/>
                </a:solidFill>
              </a:rPr>
              <a:t>Other Internal and External Considerations Affecting Price Decisions</a:t>
            </a:r>
            <a:br>
              <a:rPr lang="en-US" sz="4000" b="1" dirty="0" smtClean="0">
                <a:solidFill>
                  <a:srgbClr val="000066"/>
                </a:solidFill>
              </a:rPr>
            </a:br>
            <a:endParaRPr lang="en-US" sz="4000" b="1" dirty="0" smtClean="0">
              <a:solidFill>
                <a:srgbClr val="000066"/>
              </a:solidFill>
            </a:endParaRPr>
          </a:p>
        </p:txBody>
      </p:sp>
      <p:sp>
        <p:nvSpPr>
          <p:cNvPr id="58370" name="Rectangle 3"/>
          <p:cNvSpPr>
            <a:spLocks noGrp="1" noChangeArrowheads="1"/>
          </p:cNvSpPr>
          <p:nvPr>
            <p:ph idx="1"/>
          </p:nvPr>
        </p:nvSpPr>
        <p:spPr>
          <a:xfrm>
            <a:off x="762000" y="2514600"/>
            <a:ext cx="7848600" cy="3429000"/>
          </a:xfrm>
        </p:spPr>
        <p:txBody>
          <a:bodyPr>
            <a:normAutofit/>
          </a:bodyPr>
          <a:lstStyle/>
          <a:p>
            <a:pPr marL="533400" indent="-533400">
              <a:buFontTx/>
              <a:buNone/>
            </a:pPr>
            <a:r>
              <a:rPr lang="en-US" b="1" dirty="0" smtClean="0"/>
              <a:t>Target costing</a:t>
            </a:r>
            <a:r>
              <a:rPr lang="en-US" dirty="0" smtClean="0"/>
              <a:t> starts with an ideal selling price based on consumer value considerations and then targets costs that will ensure that the price is met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8370">
                                            <p:txEl>
                                              <p:pRg st="0" end="0"/>
                                            </p:txEl>
                                          </p:spTgt>
                                        </p:tgtEl>
                                        <p:attrNameLst>
                                          <p:attrName>style.visibility</p:attrName>
                                        </p:attrNameLst>
                                      </p:cBhvr>
                                      <p:to>
                                        <p:strVal val="visible"/>
                                      </p:to>
                                    </p:set>
                                    <p:animEffect transition="in" filter="checkerboard(across)">
                                      <p:cBhvr>
                                        <p:cTn id="7" dur="500"/>
                                        <p:tgtEl>
                                          <p:spTgt spid="583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762000" y="685800"/>
            <a:ext cx="7772400" cy="1371600"/>
          </a:xfrm>
        </p:spPr>
        <p:txBody>
          <a:bodyPr>
            <a:noAutofit/>
          </a:bodyPr>
          <a:lstStyle/>
          <a:p>
            <a:r>
              <a:rPr lang="en-US" sz="4000" b="1" dirty="0" smtClean="0">
                <a:solidFill>
                  <a:srgbClr val="000066"/>
                </a:solidFill>
              </a:rPr>
              <a:t>Other Internal and External Considerations Affecting Price Decisions</a:t>
            </a:r>
            <a:br>
              <a:rPr lang="en-US" sz="4000" b="1" dirty="0" smtClean="0">
                <a:solidFill>
                  <a:srgbClr val="000066"/>
                </a:solidFill>
              </a:rPr>
            </a:br>
            <a:endParaRPr lang="en-US" sz="4000" b="1" dirty="0" smtClean="0">
              <a:solidFill>
                <a:srgbClr val="000066"/>
              </a:solidFill>
            </a:endParaRPr>
          </a:p>
        </p:txBody>
      </p:sp>
      <p:sp>
        <p:nvSpPr>
          <p:cNvPr id="60418" name="Rectangle 3"/>
          <p:cNvSpPr>
            <a:spLocks noGrp="1" noChangeArrowheads="1"/>
          </p:cNvSpPr>
          <p:nvPr>
            <p:ph idx="1"/>
          </p:nvPr>
        </p:nvSpPr>
        <p:spPr>
          <a:xfrm>
            <a:off x="457200" y="2514600"/>
            <a:ext cx="8229600" cy="3611563"/>
          </a:xfrm>
        </p:spPr>
        <p:txBody>
          <a:bodyPr/>
          <a:lstStyle/>
          <a:p>
            <a:pPr>
              <a:buFontTx/>
              <a:buNone/>
            </a:pPr>
            <a:r>
              <a:rPr lang="en-US" dirty="0" smtClean="0"/>
              <a:t>Organizational considerations include:</a:t>
            </a:r>
          </a:p>
          <a:p>
            <a:pPr>
              <a:buClr>
                <a:srgbClr val="000066"/>
              </a:buClr>
              <a:buFont typeface="Wingdings" pitchFamily="2" charset="2"/>
              <a:buChar char="§"/>
            </a:pPr>
            <a:r>
              <a:rPr lang="en-US" dirty="0" smtClean="0"/>
              <a:t>Who should set the price</a:t>
            </a:r>
          </a:p>
          <a:p>
            <a:pPr>
              <a:buClr>
                <a:srgbClr val="000066"/>
              </a:buClr>
              <a:buFont typeface="Wingdings" pitchFamily="2" charset="2"/>
              <a:buChar char="§"/>
            </a:pPr>
            <a:r>
              <a:rPr lang="en-US" dirty="0" smtClean="0"/>
              <a:t>Who can influence the prices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0418">
                                            <p:txEl>
                                              <p:pRg st="0" end="0"/>
                                            </p:txEl>
                                          </p:spTgt>
                                        </p:tgtEl>
                                        <p:attrNameLst>
                                          <p:attrName>style.visibility</p:attrName>
                                        </p:attrNameLst>
                                      </p:cBhvr>
                                      <p:to>
                                        <p:strVal val="visible"/>
                                      </p:to>
                                    </p:set>
                                    <p:animEffect transition="in" filter="checkerboard(across)">
                                      <p:cBhvr>
                                        <p:cTn id="7" dur="500"/>
                                        <p:tgtEl>
                                          <p:spTgt spid="604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0418">
                                            <p:txEl>
                                              <p:pRg st="1" end="1"/>
                                            </p:txEl>
                                          </p:spTgt>
                                        </p:tgtEl>
                                        <p:attrNameLst>
                                          <p:attrName>style.visibility</p:attrName>
                                        </p:attrNameLst>
                                      </p:cBhvr>
                                      <p:to>
                                        <p:strVal val="visible"/>
                                      </p:to>
                                    </p:set>
                                    <p:animEffect transition="in" filter="checkerboard(across)">
                                      <p:cBhvr>
                                        <p:cTn id="12" dur="500"/>
                                        <p:tgtEl>
                                          <p:spTgt spid="604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0418">
                                            <p:txEl>
                                              <p:pRg st="2" end="2"/>
                                            </p:txEl>
                                          </p:spTgt>
                                        </p:tgtEl>
                                        <p:attrNameLst>
                                          <p:attrName>style.visibility</p:attrName>
                                        </p:attrNameLst>
                                      </p:cBhvr>
                                      <p:to>
                                        <p:strVal val="visible"/>
                                      </p:to>
                                    </p:set>
                                    <p:animEffect transition="in" filter="checkerboard(across)">
                                      <p:cBhvr>
                                        <p:cTn id="17" dur="500"/>
                                        <p:tgtEl>
                                          <p:spTgt spid="604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609600" y="457200"/>
            <a:ext cx="7772400" cy="1143000"/>
          </a:xfrm>
        </p:spPr>
        <p:txBody>
          <a:bodyPr>
            <a:noAutofit/>
          </a:bodyPr>
          <a:lstStyle/>
          <a:p>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Other Internal and External Considerations Affecting Price Decisions</a:t>
            </a:r>
            <a:br>
              <a:rPr lang="en-US" sz="4000" b="1" dirty="0" smtClean="0">
                <a:solidFill>
                  <a:srgbClr val="000066"/>
                </a:solidFill>
              </a:rPr>
            </a:br>
            <a:endParaRPr lang="en-US" sz="4000" b="1" dirty="0" smtClean="0">
              <a:solidFill>
                <a:srgbClr val="000066"/>
              </a:solidFill>
            </a:endParaRPr>
          </a:p>
        </p:txBody>
      </p:sp>
      <p:sp>
        <p:nvSpPr>
          <p:cNvPr id="62466" name="Rectangle 3"/>
          <p:cNvSpPr>
            <a:spLocks noGrp="1" noChangeArrowheads="1"/>
          </p:cNvSpPr>
          <p:nvPr>
            <p:ph idx="1"/>
          </p:nvPr>
        </p:nvSpPr>
        <p:spPr>
          <a:xfrm>
            <a:off x="914400" y="2895600"/>
            <a:ext cx="7315200" cy="2819400"/>
          </a:xfrm>
        </p:spPr>
        <p:txBody>
          <a:bodyPr/>
          <a:lstStyle/>
          <a:p>
            <a:pPr>
              <a:buClr>
                <a:srgbClr val="000066"/>
              </a:buClr>
              <a:buFont typeface="Wingdings" pitchFamily="2" charset="2"/>
              <a:buChar char="§"/>
            </a:pPr>
            <a:r>
              <a:rPr lang="en-US" dirty="0" smtClean="0"/>
              <a:t>Before setting prices, the marketer must understand the relationship between price and demand for its products</a:t>
            </a:r>
          </a:p>
        </p:txBody>
      </p:sp>
      <p:sp>
        <p:nvSpPr>
          <p:cNvPr id="62467" name="Text Placeholder 3"/>
          <p:cNvSpPr>
            <a:spLocks noGrp="1"/>
          </p:cNvSpPr>
          <p:nvPr>
            <p:ph type="body" sz="quarter" idx="13"/>
          </p:nvPr>
        </p:nvSpPr>
        <p:spPr>
          <a:xfrm>
            <a:off x="838200" y="2057400"/>
            <a:ext cx="7162800" cy="762000"/>
          </a:xfrm>
        </p:spPr>
        <p:txBody>
          <a:bodyPr/>
          <a:lstStyle/>
          <a:p>
            <a:r>
              <a:rPr lang="en-US" dirty="0" smtClean="0"/>
              <a:t>The Market and Demand</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2466">
                                            <p:txEl>
                                              <p:pRg st="0" end="0"/>
                                            </p:txEl>
                                          </p:spTgt>
                                        </p:tgtEl>
                                        <p:attrNameLst>
                                          <p:attrName>style.visibility</p:attrName>
                                        </p:attrNameLst>
                                      </p:cBhvr>
                                      <p:to>
                                        <p:strVal val="visible"/>
                                      </p:to>
                                    </p:set>
                                    <p:animEffect transition="in" filter="checkerboard(across)">
                                      <p:cBhvr>
                                        <p:cTn id="7" dur="500"/>
                                        <p:tgtEl>
                                          <p:spTgt spid="6246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685800" y="228600"/>
            <a:ext cx="7772400" cy="1524000"/>
          </a:xfrm>
        </p:spPr>
        <p:txBody>
          <a:bodyPr>
            <a:normAutofit fontScale="90000"/>
          </a:bodyPr>
          <a:lstStyle/>
          <a:p>
            <a:pPr>
              <a:lnSpc>
                <a:spcPct val="90000"/>
              </a:lnSpc>
            </a:pPr>
            <a:r>
              <a:rPr lang="en-US" b="1" dirty="0" smtClean="0">
                <a:solidFill>
                  <a:srgbClr val="000066"/>
                </a:solidFill>
              </a:rPr>
              <a:t>Other Internal and External Consideration Affecting Price Decisions</a:t>
            </a:r>
          </a:p>
        </p:txBody>
      </p:sp>
      <p:graphicFrame>
        <p:nvGraphicFramePr>
          <p:cNvPr id="7" name="Content Placeholder 6"/>
          <p:cNvGraphicFramePr>
            <a:graphicFrameLocks noGrp="1"/>
          </p:cNvGraphicFramePr>
          <p:nvPr>
            <p:ph idx="1"/>
          </p:nvPr>
        </p:nvGraphicFramePr>
        <p:xfrm>
          <a:off x="1905000" y="3048000"/>
          <a:ext cx="5334000" cy="304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4515" name="Rectangle 3"/>
          <p:cNvSpPr>
            <a:spLocks noGrp="1" noChangeArrowheads="1"/>
          </p:cNvSpPr>
          <p:nvPr>
            <p:ph type="body" sz="quarter" idx="13"/>
          </p:nvPr>
        </p:nvSpPr>
        <p:spPr>
          <a:xfrm>
            <a:off x="685800" y="1981200"/>
            <a:ext cx="7391400" cy="762000"/>
          </a:xfrm>
        </p:spPr>
        <p:txBody>
          <a:bodyPr>
            <a:normAutofit/>
          </a:bodyPr>
          <a:lstStyle/>
          <a:p>
            <a:pPr>
              <a:lnSpc>
                <a:spcPct val="90000"/>
              </a:lnSpc>
              <a:spcBef>
                <a:spcPct val="0"/>
              </a:spcBef>
            </a:pPr>
            <a:r>
              <a:rPr lang="en-US" sz="3200" dirty="0" smtClean="0"/>
              <a:t>Competition</a:t>
            </a:r>
          </a:p>
          <a:p>
            <a:pPr>
              <a:lnSpc>
                <a:spcPct val="90000"/>
              </a:lnSpc>
              <a:spcBef>
                <a:spcPct val="0"/>
              </a:spcBef>
            </a:pPr>
            <a:endParaRPr lang="en-US" sz="2400" dirty="0" smtClean="0"/>
          </a:p>
          <a:p>
            <a:pPr>
              <a:lnSpc>
                <a:spcPct val="90000"/>
              </a:lnSpc>
              <a:spcBef>
                <a:spcPct val="0"/>
              </a:spcBef>
            </a:pPr>
            <a:endParaRPr lang="en-US"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457200" y="228600"/>
            <a:ext cx="8229600" cy="1143000"/>
          </a:xfrm>
        </p:spPr>
        <p:txBody>
          <a:bodyPr>
            <a:noAutofit/>
          </a:bodyPr>
          <a:lstStyle/>
          <a:p>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Other Internal and External Considerations Affecting Price Decisions</a:t>
            </a:r>
          </a:p>
        </p:txBody>
      </p:sp>
      <p:sp>
        <p:nvSpPr>
          <p:cNvPr id="66562" name="Rectangle 3"/>
          <p:cNvSpPr>
            <a:spLocks noGrp="1" noChangeArrowheads="1"/>
          </p:cNvSpPr>
          <p:nvPr>
            <p:ph idx="1"/>
          </p:nvPr>
        </p:nvSpPr>
        <p:spPr>
          <a:xfrm>
            <a:off x="533400" y="1905000"/>
            <a:ext cx="8229600" cy="4495800"/>
          </a:xfrm>
        </p:spPr>
        <p:txBody>
          <a:bodyPr>
            <a:noAutofit/>
          </a:bodyPr>
          <a:lstStyle/>
          <a:p>
            <a:pPr marL="533400" indent="-533400">
              <a:lnSpc>
                <a:spcPct val="90000"/>
              </a:lnSpc>
              <a:buFontTx/>
              <a:buNone/>
            </a:pPr>
            <a:r>
              <a:rPr lang="en-US" b="1" dirty="0" smtClean="0"/>
              <a:t>The demand curve </a:t>
            </a:r>
            <a:r>
              <a:rPr lang="en-US" dirty="0" smtClean="0"/>
              <a:t>shows the number of units the market will buy in a given period at different prices</a:t>
            </a:r>
          </a:p>
          <a:p>
            <a:pPr marL="533400" indent="-533400">
              <a:lnSpc>
                <a:spcPct val="90000"/>
              </a:lnSpc>
              <a:buClr>
                <a:srgbClr val="000066"/>
              </a:buClr>
              <a:buFont typeface="Wingdings" pitchFamily="2" charset="2"/>
              <a:buChar char="§"/>
            </a:pPr>
            <a:r>
              <a:rPr lang="en-US" dirty="0" smtClean="0"/>
              <a:t>Normally, demand and price are inversely related</a:t>
            </a:r>
          </a:p>
          <a:p>
            <a:pPr marL="533400" indent="-533400">
              <a:lnSpc>
                <a:spcPct val="90000"/>
              </a:lnSpc>
              <a:buClr>
                <a:srgbClr val="000066"/>
              </a:buClr>
              <a:buFont typeface="Wingdings" pitchFamily="2" charset="2"/>
              <a:buChar char="§"/>
            </a:pPr>
            <a:r>
              <a:rPr lang="en-US" dirty="0" smtClean="0"/>
              <a:t>Higher price = lower demand</a:t>
            </a:r>
          </a:p>
          <a:p>
            <a:pPr marL="533400" indent="-533400">
              <a:lnSpc>
                <a:spcPct val="90000"/>
              </a:lnSpc>
              <a:buClr>
                <a:srgbClr val="000066"/>
              </a:buClr>
              <a:buFont typeface="Wingdings" pitchFamily="2" charset="2"/>
              <a:buChar char="§"/>
            </a:pPr>
            <a:r>
              <a:rPr lang="en-US" dirty="0" smtClean="0"/>
              <a:t>For prestige (luxury) goods, higher price can equal higher demand when consumers perceive higher prices as higher quality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6562">
                                            <p:txEl>
                                              <p:pRg st="0" end="0"/>
                                            </p:txEl>
                                          </p:spTgt>
                                        </p:tgtEl>
                                        <p:attrNameLst>
                                          <p:attrName>style.visibility</p:attrName>
                                        </p:attrNameLst>
                                      </p:cBhvr>
                                      <p:to>
                                        <p:strVal val="visible"/>
                                      </p:to>
                                    </p:set>
                                    <p:animEffect transition="in" filter="checkerboard(across)">
                                      <p:cBhvr>
                                        <p:cTn id="7" dur="500"/>
                                        <p:tgtEl>
                                          <p:spTgt spid="665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6562">
                                            <p:txEl>
                                              <p:pRg st="1" end="1"/>
                                            </p:txEl>
                                          </p:spTgt>
                                        </p:tgtEl>
                                        <p:attrNameLst>
                                          <p:attrName>style.visibility</p:attrName>
                                        </p:attrNameLst>
                                      </p:cBhvr>
                                      <p:to>
                                        <p:strVal val="visible"/>
                                      </p:to>
                                    </p:set>
                                    <p:animEffect transition="in" filter="checkerboard(across)">
                                      <p:cBhvr>
                                        <p:cTn id="12" dur="500"/>
                                        <p:tgtEl>
                                          <p:spTgt spid="665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6562">
                                            <p:txEl>
                                              <p:pRg st="2" end="2"/>
                                            </p:txEl>
                                          </p:spTgt>
                                        </p:tgtEl>
                                        <p:attrNameLst>
                                          <p:attrName>style.visibility</p:attrName>
                                        </p:attrNameLst>
                                      </p:cBhvr>
                                      <p:to>
                                        <p:strVal val="visible"/>
                                      </p:to>
                                    </p:set>
                                    <p:animEffect transition="in" filter="checkerboard(across)">
                                      <p:cBhvr>
                                        <p:cTn id="17" dur="500"/>
                                        <p:tgtEl>
                                          <p:spTgt spid="665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6562">
                                            <p:txEl>
                                              <p:pRg st="3" end="3"/>
                                            </p:txEl>
                                          </p:spTgt>
                                        </p:tgtEl>
                                        <p:attrNameLst>
                                          <p:attrName>style.visibility</p:attrName>
                                        </p:attrNameLst>
                                      </p:cBhvr>
                                      <p:to>
                                        <p:strVal val="visible"/>
                                      </p:to>
                                    </p:set>
                                    <p:animEffect transition="in" filter="checkerboard(across)">
                                      <p:cBhvr>
                                        <p:cTn id="22" dur="500"/>
                                        <p:tgtEl>
                                          <p:spTgt spid="6656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685800" y="685800"/>
            <a:ext cx="7772400" cy="1371600"/>
          </a:xfrm>
        </p:spPr>
        <p:txBody>
          <a:bodyPr>
            <a:noAutofit/>
          </a:bodyPr>
          <a:lstStyle/>
          <a:p>
            <a:r>
              <a:rPr lang="en-US" sz="4000" b="1" dirty="0" smtClean="0">
                <a:solidFill>
                  <a:srgbClr val="000066"/>
                </a:solidFill>
              </a:rPr>
              <a:t>Other Internal and External Considerations Affecting Price Decisions</a:t>
            </a:r>
            <a:br>
              <a:rPr lang="en-US" sz="4000" b="1" dirty="0" smtClean="0">
                <a:solidFill>
                  <a:srgbClr val="000066"/>
                </a:solidFill>
              </a:rPr>
            </a:br>
            <a:endParaRPr lang="en-US" sz="4000" b="1" dirty="0" smtClean="0">
              <a:solidFill>
                <a:srgbClr val="000066"/>
              </a:solidFill>
            </a:endParaRPr>
          </a:p>
        </p:txBody>
      </p:sp>
      <p:sp>
        <p:nvSpPr>
          <p:cNvPr id="68610" name="Rectangle 3"/>
          <p:cNvSpPr>
            <a:spLocks noGrp="1" noChangeArrowheads="1"/>
          </p:cNvSpPr>
          <p:nvPr>
            <p:ph idx="1"/>
          </p:nvPr>
        </p:nvSpPr>
        <p:spPr>
          <a:xfrm>
            <a:off x="304800" y="2133600"/>
            <a:ext cx="8458200" cy="3200400"/>
          </a:xfrm>
        </p:spPr>
        <p:txBody>
          <a:bodyPr/>
          <a:lstStyle/>
          <a:p>
            <a:pPr marL="533400" indent="-533400" algn="ctr">
              <a:lnSpc>
                <a:spcPct val="80000"/>
              </a:lnSpc>
              <a:buFontTx/>
              <a:buNone/>
            </a:pPr>
            <a:endParaRPr lang="en-US" b="1" i="1" dirty="0" smtClean="0">
              <a:latin typeface="Times New Roman" pitchFamily="18" charset="0"/>
            </a:endParaRPr>
          </a:p>
          <a:p>
            <a:pPr marL="533400" indent="-533400">
              <a:lnSpc>
                <a:spcPct val="80000"/>
              </a:lnSpc>
              <a:buFontTx/>
              <a:buNone/>
            </a:pPr>
            <a:r>
              <a:rPr lang="en-US" sz="2800" b="1" dirty="0" smtClean="0"/>
              <a:t>Price elasticity of demand</a:t>
            </a:r>
            <a:r>
              <a:rPr lang="en-US" sz="2800" dirty="0" smtClean="0"/>
              <a:t> illustrates the response of demand to a change in price</a:t>
            </a:r>
          </a:p>
          <a:p>
            <a:pPr marL="533400" indent="-533400">
              <a:lnSpc>
                <a:spcPct val="80000"/>
              </a:lnSpc>
              <a:buFontTx/>
              <a:buNone/>
            </a:pPr>
            <a:r>
              <a:rPr lang="en-US" sz="2800" b="1" dirty="0" smtClean="0"/>
              <a:t>Inelastic demand</a:t>
            </a:r>
            <a:r>
              <a:rPr lang="en-US" sz="2800" dirty="0" smtClean="0"/>
              <a:t> occurs when demand hardly changes when there is a small change in price </a:t>
            </a:r>
          </a:p>
          <a:p>
            <a:pPr marL="533400" indent="-533400">
              <a:lnSpc>
                <a:spcPct val="80000"/>
              </a:lnSpc>
              <a:buFontTx/>
              <a:buNone/>
            </a:pPr>
            <a:r>
              <a:rPr lang="en-US" sz="2800" b="1" dirty="0" smtClean="0"/>
              <a:t>Elastic demand</a:t>
            </a:r>
            <a:r>
              <a:rPr lang="en-US" sz="2800" dirty="0" smtClean="0"/>
              <a:t> occurs when demand changes greatly for a small change in price</a:t>
            </a:r>
          </a:p>
          <a:p>
            <a:pPr marL="914400" lvl="1" indent="-457200">
              <a:lnSpc>
                <a:spcPct val="80000"/>
              </a:lnSpc>
              <a:buFontTx/>
              <a:buNone/>
            </a:pPr>
            <a:endParaRPr lang="en-US" sz="2000" dirty="0" smtClean="0"/>
          </a:p>
        </p:txBody>
      </p:sp>
      <p:sp>
        <p:nvSpPr>
          <p:cNvPr id="68611" name="Rectangle 1"/>
          <p:cNvSpPr>
            <a:spLocks noChangeArrowheads="1"/>
          </p:cNvSpPr>
          <p:nvPr/>
        </p:nvSpPr>
        <p:spPr bwMode="auto">
          <a:xfrm>
            <a:off x="1447800" y="5202237"/>
            <a:ext cx="6553200" cy="1274763"/>
          </a:xfrm>
          <a:prstGeom prst="rect">
            <a:avLst/>
          </a:prstGeom>
          <a:noFill/>
          <a:ln w="9525">
            <a:noFill/>
            <a:miter lim="800000"/>
            <a:headEnd/>
            <a:tailEnd/>
          </a:ln>
        </p:spPr>
        <p:txBody>
          <a:bodyPr>
            <a:spAutoFit/>
          </a:bodyPr>
          <a:lstStyle/>
          <a:p>
            <a:pPr marL="533400" indent="-533400" algn="ctr">
              <a:lnSpc>
                <a:spcPct val="80000"/>
              </a:lnSpc>
            </a:pPr>
            <a:r>
              <a:rPr lang="en-US" sz="3200" b="1" dirty="0">
                <a:latin typeface="Calibri" pitchFamily="34" charset="0"/>
                <a:cs typeface="ヒラギノ角ゴ Pro W3"/>
              </a:rPr>
              <a:t>Price elasticity of demand </a:t>
            </a:r>
            <a:r>
              <a:rPr lang="en-US" sz="3200" dirty="0">
                <a:latin typeface="Calibri" pitchFamily="34" charset="0"/>
                <a:cs typeface="ヒラギノ角ゴ Pro W3"/>
              </a:rPr>
              <a:t>=</a:t>
            </a:r>
          </a:p>
          <a:p>
            <a:pPr marL="533400" indent="-533400" algn="ctr">
              <a:lnSpc>
                <a:spcPct val="80000"/>
              </a:lnSpc>
            </a:pPr>
            <a:r>
              <a:rPr lang="en-US" sz="3200" dirty="0">
                <a:latin typeface="Calibri" pitchFamily="34" charset="0"/>
                <a:cs typeface="ヒラギノ角ゴ Pro W3"/>
              </a:rPr>
              <a:t> </a:t>
            </a:r>
            <a:r>
              <a:rPr lang="en-US" sz="3200" u="sng" dirty="0">
                <a:latin typeface="Calibri" pitchFamily="34" charset="0"/>
                <a:cs typeface="ヒラギノ角ゴ Pro W3"/>
              </a:rPr>
              <a:t>% change in quantity demand</a:t>
            </a:r>
          </a:p>
          <a:p>
            <a:pPr marL="533400" indent="-533400" algn="ctr">
              <a:lnSpc>
                <a:spcPct val="80000"/>
              </a:lnSpc>
            </a:pPr>
            <a:r>
              <a:rPr lang="en-US" sz="3200" dirty="0">
                <a:latin typeface="Calibri" pitchFamily="34" charset="0"/>
                <a:cs typeface="ヒラギノ角ゴ Pro W3"/>
              </a:rPr>
              <a:t>              % change in price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8610">
                                            <p:txEl>
                                              <p:pRg st="1" end="1"/>
                                            </p:txEl>
                                          </p:spTgt>
                                        </p:tgtEl>
                                        <p:attrNameLst>
                                          <p:attrName>style.visibility</p:attrName>
                                        </p:attrNameLst>
                                      </p:cBhvr>
                                      <p:to>
                                        <p:strVal val="visible"/>
                                      </p:to>
                                    </p:set>
                                    <p:animEffect transition="in" filter="checkerboard(across)">
                                      <p:cBhvr>
                                        <p:cTn id="7" dur="500"/>
                                        <p:tgtEl>
                                          <p:spTgt spid="686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8610">
                                            <p:txEl>
                                              <p:pRg st="2" end="2"/>
                                            </p:txEl>
                                          </p:spTgt>
                                        </p:tgtEl>
                                        <p:attrNameLst>
                                          <p:attrName>style.visibility</p:attrName>
                                        </p:attrNameLst>
                                      </p:cBhvr>
                                      <p:to>
                                        <p:strVal val="visible"/>
                                      </p:to>
                                    </p:set>
                                    <p:animEffect transition="in" filter="checkerboard(across)">
                                      <p:cBhvr>
                                        <p:cTn id="12" dur="500"/>
                                        <p:tgtEl>
                                          <p:spTgt spid="686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8610">
                                            <p:txEl>
                                              <p:pRg st="3" end="3"/>
                                            </p:txEl>
                                          </p:spTgt>
                                        </p:tgtEl>
                                        <p:attrNameLst>
                                          <p:attrName>style.visibility</p:attrName>
                                        </p:attrNameLst>
                                      </p:cBhvr>
                                      <p:to>
                                        <p:strVal val="visible"/>
                                      </p:to>
                                    </p:set>
                                    <p:animEffect transition="in" filter="checkerboard(across)">
                                      <p:cBhvr>
                                        <p:cTn id="17" dur="500"/>
                                        <p:tgtEl>
                                          <p:spTgt spid="6861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8611"/>
                                        </p:tgtEl>
                                        <p:attrNameLst>
                                          <p:attrName>style.visibility</p:attrName>
                                        </p:attrNameLst>
                                      </p:cBhvr>
                                      <p:to>
                                        <p:strVal val="visible"/>
                                      </p:to>
                                    </p:set>
                                    <p:animEffect transition="in" filter="checkerboard(across)">
                                      <p:cBhvr>
                                        <p:cTn id="22" dur="500"/>
                                        <p:tgtEl>
                                          <p:spTgt spid="686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build="p"/>
      <p:bldP spid="686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a:xfrm>
            <a:off x="685800" y="381000"/>
            <a:ext cx="7772400" cy="1828800"/>
          </a:xfrm>
        </p:spPr>
        <p:txBody>
          <a:bodyPr>
            <a:normAutofit fontScale="90000"/>
          </a:bodyPr>
          <a:lstStyle/>
          <a:p>
            <a:r>
              <a:rPr lang="en-US" b="1" dirty="0" smtClean="0">
                <a:solidFill>
                  <a:srgbClr val="000066"/>
                </a:solidFill>
              </a:rPr>
              <a:t>Other Internal and External Considerations Affecting Price Decisions</a:t>
            </a:r>
            <a:br>
              <a:rPr lang="en-US" b="1" dirty="0" smtClean="0">
                <a:solidFill>
                  <a:srgbClr val="000066"/>
                </a:solidFill>
              </a:rPr>
            </a:br>
            <a:endParaRPr lang="en-US" b="1" dirty="0" smtClean="0">
              <a:solidFill>
                <a:srgbClr val="000066"/>
              </a:solidFill>
            </a:endParaRPr>
          </a:p>
        </p:txBody>
      </p:sp>
      <p:pic>
        <p:nvPicPr>
          <p:cNvPr id="70658" name="Picture 6" descr="fig10_06wo"/>
          <p:cNvPicPr>
            <a:picLocks noChangeAspect="1" noChangeArrowheads="1"/>
          </p:cNvPicPr>
          <p:nvPr/>
        </p:nvPicPr>
        <p:blipFill>
          <a:blip r:embed="rId3"/>
          <a:srcRect/>
          <a:stretch>
            <a:fillRect/>
          </a:stretch>
        </p:blipFill>
        <p:spPr bwMode="auto">
          <a:xfrm>
            <a:off x="609600" y="2438400"/>
            <a:ext cx="8153400" cy="4114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0658"/>
                                        </p:tgtEl>
                                        <p:attrNameLst>
                                          <p:attrName>style.visibility</p:attrName>
                                        </p:attrNameLst>
                                      </p:cBhvr>
                                      <p:to>
                                        <p:strVal val="visible"/>
                                      </p:to>
                                    </p:set>
                                    <p:animEffect transition="in" filter="checkerboard(across)">
                                      <p:cBhvr>
                                        <p:cTn id="7" dur="500"/>
                                        <p:tgtEl>
                                          <p:spTgt spid="706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85800" y="228600"/>
            <a:ext cx="7772400" cy="1905000"/>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Other Internal and External Consideration Affecting Price Decisions</a:t>
            </a:r>
            <a:br>
              <a:rPr lang="en-US" b="1" dirty="0" smtClean="0">
                <a:solidFill>
                  <a:srgbClr val="000066"/>
                </a:solidFill>
              </a:rPr>
            </a:br>
            <a:endParaRPr lang="en-US" b="1" dirty="0" smtClean="0">
              <a:solidFill>
                <a:srgbClr val="000066"/>
              </a:solidFill>
            </a:endParaRPr>
          </a:p>
        </p:txBody>
      </p:sp>
      <p:graphicFrame>
        <p:nvGraphicFramePr>
          <p:cNvPr id="8" name="Content Placeholder 7"/>
          <p:cNvGraphicFramePr>
            <a:graphicFrameLocks noGrp="1"/>
          </p:cNvGraphicFramePr>
          <p:nvPr>
            <p:ph idx="1"/>
          </p:nvPr>
        </p:nvGraphicFramePr>
        <p:xfrm>
          <a:off x="2971800" y="2590800"/>
          <a:ext cx="3962400" cy="38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2707" name="Text Placeholder 3"/>
          <p:cNvSpPr>
            <a:spLocks noGrp="1"/>
          </p:cNvSpPr>
          <p:nvPr>
            <p:ph type="body" sz="quarter" idx="13"/>
          </p:nvPr>
        </p:nvSpPr>
        <p:spPr/>
        <p:txBody>
          <a:bodyPr>
            <a:normAutofit fontScale="77500" lnSpcReduction="20000"/>
          </a:bodyPr>
          <a:lstStyle/>
          <a:p>
            <a:endParaRPr lang="en-US" smtClean="0"/>
          </a:p>
          <a:p>
            <a:endParaRPr 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157948"/>
            <a:ext cx="7467600" cy="3785652"/>
          </a:xfrm>
          <a:prstGeom prst="rect">
            <a:avLst/>
          </a:prstGeom>
          <a:noFill/>
          <a:ln w="38100">
            <a:noFill/>
            <a:miter lim="800000"/>
            <a:headEnd/>
            <a:tailEnd/>
          </a:ln>
        </p:spPr>
        <p:txBody>
          <a:bodyPr wrap="square">
            <a:spAutoFit/>
          </a:bodyPr>
          <a:lstStyle/>
          <a:p>
            <a:pPr algn="ctr"/>
            <a:r>
              <a:rPr lang="en-US" sz="4000" dirty="0" smtClean="0">
                <a:solidFill>
                  <a:srgbClr val="000066"/>
                </a:solidFill>
              </a:rPr>
              <a:t>People will always throw stones in your path! It depends on you! What do you make from it:</a:t>
            </a:r>
          </a:p>
          <a:p>
            <a:pPr algn="ctr"/>
            <a:r>
              <a:rPr lang="en-US" sz="4000" dirty="0" smtClean="0">
                <a:solidFill>
                  <a:srgbClr val="000066"/>
                </a:solidFill>
              </a:rPr>
              <a:t>A “Wall” of difficulties</a:t>
            </a:r>
          </a:p>
          <a:p>
            <a:pPr algn="ctr"/>
            <a:r>
              <a:rPr lang="en-US" sz="4000" dirty="0" smtClean="0">
                <a:solidFill>
                  <a:srgbClr val="000066"/>
                </a:solidFill>
              </a:rPr>
              <a:t>or</a:t>
            </a:r>
          </a:p>
          <a:p>
            <a:pPr algn="ctr"/>
            <a:r>
              <a:rPr lang="en-US" sz="4000" dirty="0" smtClean="0">
                <a:solidFill>
                  <a:srgbClr val="000066"/>
                </a:solidFill>
              </a:rPr>
              <a:t>A “Bridge” of success.</a:t>
            </a:r>
            <a:endParaRPr lang="en-US" sz="4000" i="1"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2609</TotalTime>
  <Words>6882</Words>
  <Application>Microsoft Office PowerPoint</Application>
  <PresentationFormat>On-screen Show (4:3)</PresentationFormat>
  <Paragraphs>294</Paragraphs>
  <Slides>31</Slides>
  <Notes>31</Notes>
  <HiddenSlides>0</HiddenSlides>
  <MMClips>0</MMClips>
  <ScaleCrop>false</ScaleCrop>
  <HeadingPairs>
    <vt:vector size="4" baseType="variant">
      <vt:variant>
        <vt:lpstr>Theme</vt:lpstr>
      </vt:variant>
      <vt:variant>
        <vt:i4>2</vt:i4>
      </vt:variant>
      <vt:variant>
        <vt:lpstr>Slide Titles</vt:lpstr>
      </vt:variant>
      <vt:variant>
        <vt:i4>31</vt:i4>
      </vt:variant>
    </vt:vector>
  </HeadingPairs>
  <TitlesOfParts>
    <vt:vector size="33" baseType="lpstr">
      <vt:lpstr>Blank Presentation</vt:lpstr>
      <vt:lpstr>Office Theme</vt:lpstr>
      <vt:lpstr>      Pricing: Understanding and Capturing Customer Value       </vt:lpstr>
      <vt:lpstr>Slide 2</vt:lpstr>
      <vt:lpstr>What Is a Price?</vt:lpstr>
      <vt:lpstr> Major Pricing Strategies</vt:lpstr>
      <vt:lpstr>Major Pricing Strategies</vt:lpstr>
      <vt:lpstr>Major Pricing Strategies</vt:lpstr>
      <vt:lpstr>Major Pricing Strategies</vt:lpstr>
      <vt:lpstr>Major Pricing Strategies</vt:lpstr>
      <vt:lpstr>Major Pricing Strategies</vt:lpstr>
      <vt:lpstr>Major Pricing Strategies</vt:lpstr>
      <vt:lpstr>Major Pricing Strategies</vt:lpstr>
      <vt:lpstr>Major Pricing Strategies</vt:lpstr>
      <vt:lpstr>Major Pricing Strategies</vt:lpstr>
      <vt:lpstr> Major Pricing Strategies</vt:lpstr>
      <vt:lpstr>Major Pricing Strategies</vt:lpstr>
      <vt:lpstr>Major Pricing Strategies</vt:lpstr>
      <vt:lpstr>Major Pricing Strategies</vt:lpstr>
      <vt:lpstr>Major Pricing Strategies</vt:lpstr>
      <vt:lpstr>Major Pricing Strategies</vt:lpstr>
      <vt:lpstr>Major Pricing Strategies</vt:lpstr>
      <vt:lpstr>Considerations in Setting Price</vt:lpstr>
      <vt:lpstr>Other Internal and External Considerations Affecting Price Decisions </vt:lpstr>
      <vt:lpstr>Other Internal and External Considerations Affecting Price Decisions </vt:lpstr>
      <vt:lpstr> Other Internal and External Considerations Affecting Price Decisions </vt:lpstr>
      <vt:lpstr>Other Internal and External Consideration Affecting Price Decisions</vt:lpstr>
      <vt:lpstr> Other Internal and External Considerations Affecting Price Decisions</vt:lpstr>
      <vt:lpstr>Other Internal and External Considerations Affecting Price Decisions </vt:lpstr>
      <vt:lpstr>Other Internal and External Considerations Affecting Price Decisions </vt:lpstr>
      <vt:lpstr> Other Internal and External Consideration Affecting Price Decisions </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NTS</cp:lastModifiedBy>
  <cp:revision>315</cp:revision>
  <dcterms:created xsi:type="dcterms:W3CDTF">2011-02-15T21:33:40Z</dcterms:created>
  <dcterms:modified xsi:type="dcterms:W3CDTF">2013-03-27T10:10:42Z</dcterms:modified>
</cp:coreProperties>
</file>