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7"/>
  </p:notesMasterIdLst>
  <p:sldIdLst>
    <p:sldId id="397" r:id="rId3"/>
    <p:sldId id="469" r:id="rId4"/>
    <p:sldId id="704" r:id="rId5"/>
    <p:sldId id="705" r:id="rId6"/>
    <p:sldId id="706" r:id="rId7"/>
    <p:sldId id="707" r:id="rId8"/>
    <p:sldId id="708" r:id="rId9"/>
    <p:sldId id="709" r:id="rId10"/>
    <p:sldId id="710" r:id="rId11"/>
    <p:sldId id="711" r:id="rId12"/>
    <p:sldId id="712" r:id="rId13"/>
    <p:sldId id="713" r:id="rId14"/>
    <p:sldId id="714" r:id="rId15"/>
    <p:sldId id="715" r:id="rId16"/>
    <p:sldId id="716" r:id="rId17"/>
    <p:sldId id="717" r:id="rId18"/>
    <p:sldId id="718" r:id="rId19"/>
    <p:sldId id="719" r:id="rId20"/>
    <p:sldId id="720" r:id="rId21"/>
    <p:sldId id="721" r:id="rId22"/>
    <p:sldId id="722" r:id="rId23"/>
    <p:sldId id="723" r:id="rId24"/>
    <p:sldId id="724" r:id="rId25"/>
    <p:sldId id="725" r:id="rId26"/>
    <p:sldId id="726" r:id="rId27"/>
    <p:sldId id="727" r:id="rId28"/>
    <p:sldId id="728" r:id="rId29"/>
    <p:sldId id="729" r:id="rId30"/>
    <p:sldId id="730" r:id="rId31"/>
    <p:sldId id="731" r:id="rId32"/>
    <p:sldId id="732" r:id="rId33"/>
    <p:sldId id="733" r:id="rId34"/>
    <p:sldId id="394" r:id="rId35"/>
    <p:sldId id="393"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67169" autoAdjust="0"/>
  </p:normalViewPr>
  <p:slideViewPr>
    <p:cSldViewPr>
      <p:cViewPr varScale="1">
        <p:scale>
          <a:sx n="29" d="100"/>
          <a:sy n="29" d="100"/>
        </p:scale>
        <p:origin x="-1862"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C43F41-DD12-4198-A1B4-6F73D84DCC68}"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n-US"/>
        </a:p>
      </dgm:t>
    </dgm:pt>
    <dgm:pt modelId="{B54C9045-CAB0-4AF4-B940-B192EE9E151D}">
      <dgm:prSet/>
      <dgm:spPr/>
      <dgm:t>
        <a:bodyPr/>
        <a:lstStyle/>
        <a:p>
          <a:r>
            <a:rPr lang="en-US" u="none" dirty="0" smtClean="0"/>
            <a:t>When firms test market</a:t>
          </a:r>
          <a:endParaRPr lang="en-US" u="none" dirty="0"/>
        </a:p>
      </dgm:t>
    </dgm:pt>
    <dgm:pt modelId="{230F1187-1B8E-4B1D-ACB8-F0D9524375EB}" type="parTrans" cxnId="{A8AE734A-9A1A-4E67-90C2-B56EC9BBD8A2}">
      <dgm:prSet/>
      <dgm:spPr/>
      <dgm:t>
        <a:bodyPr/>
        <a:lstStyle/>
        <a:p>
          <a:endParaRPr lang="en-US"/>
        </a:p>
      </dgm:t>
    </dgm:pt>
    <dgm:pt modelId="{5415077A-04F1-4D6B-B6C1-18D0E40442BE}" type="sibTrans" cxnId="{A8AE734A-9A1A-4E67-90C2-B56EC9BBD8A2}">
      <dgm:prSet/>
      <dgm:spPr/>
      <dgm:t>
        <a:bodyPr/>
        <a:lstStyle/>
        <a:p>
          <a:endParaRPr lang="en-US"/>
        </a:p>
      </dgm:t>
    </dgm:pt>
    <dgm:pt modelId="{193F78A4-CC2F-4C24-ACF6-8E47CFC0AE96}">
      <dgm:prSet/>
      <dgm:spPr/>
      <dgm:t>
        <a:bodyPr/>
        <a:lstStyle/>
        <a:p>
          <a:r>
            <a:rPr lang="en-US" dirty="0" smtClean="0"/>
            <a:t>New product with large investment</a:t>
          </a:r>
          <a:endParaRPr lang="en-US" dirty="0"/>
        </a:p>
      </dgm:t>
    </dgm:pt>
    <dgm:pt modelId="{B1CA2F17-B222-4134-9D47-38300C790061}" type="parTrans" cxnId="{8743D295-8B0A-4283-994C-12B4F088E1A7}">
      <dgm:prSet/>
      <dgm:spPr/>
      <dgm:t>
        <a:bodyPr/>
        <a:lstStyle/>
        <a:p>
          <a:endParaRPr lang="en-US"/>
        </a:p>
      </dgm:t>
    </dgm:pt>
    <dgm:pt modelId="{6E8C28C6-29E9-4AA6-9479-BDB8B9C79DF9}" type="sibTrans" cxnId="{8743D295-8B0A-4283-994C-12B4F088E1A7}">
      <dgm:prSet/>
      <dgm:spPr/>
      <dgm:t>
        <a:bodyPr/>
        <a:lstStyle/>
        <a:p>
          <a:endParaRPr lang="en-US"/>
        </a:p>
      </dgm:t>
    </dgm:pt>
    <dgm:pt modelId="{0A0C9280-3F57-401E-8EC1-694584987721}">
      <dgm:prSet/>
      <dgm:spPr/>
      <dgm:t>
        <a:bodyPr/>
        <a:lstStyle/>
        <a:p>
          <a:r>
            <a:rPr lang="en-US" dirty="0" smtClean="0"/>
            <a:t>Uncertainty about product or marketing program</a:t>
          </a:r>
          <a:endParaRPr lang="en-US" dirty="0"/>
        </a:p>
      </dgm:t>
    </dgm:pt>
    <dgm:pt modelId="{5D40D177-A486-4380-B857-0BF6199AA402}" type="parTrans" cxnId="{912953B5-AF5E-404E-B009-F81944147062}">
      <dgm:prSet/>
      <dgm:spPr/>
      <dgm:t>
        <a:bodyPr/>
        <a:lstStyle/>
        <a:p>
          <a:endParaRPr lang="en-US"/>
        </a:p>
      </dgm:t>
    </dgm:pt>
    <dgm:pt modelId="{40302CE3-11BD-4C1A-A950-BCF2677229F7}" type="sibTrans" cxnId="{912953B5-AF5E-404E-B009-F81944147062}">
      <dgm:prSet/>
      <dgm:spPr/>
      <dgm:t>
        <a:bodyPr/>
        <a:lstStyle/>
        <a:p>
          <a:endParaRPr lang="en-US"/>
        </a:p>
      </dgm:t>
    </dgm:pt>
    <dgm:pt modelId="{F520897E-CB2E-42EF-B2E0-EEBED97B9C32}">
      <dgm:prSet/>
      <dgm:spPr/>
      <dgm:t>
        <a:bodyPr/>
        <a:lstStyle/>
        <a:p>
          <a:r>
            <a:rPr lang="en-US" u="none" dirty="0" smtClean="0"/>
            <a:t>When firms may not test market</a:t>
          </a:r>
          <a:endParaRPr lang="en-US" u="none" dirty="0"/>
        </a:p>
      </dgm:t>
    </dgm:pt>
    <dgm:pt modelId="{FBB8238E-3DD1-401E-AE6F-0177BB19922D}" type="parTrans" cxnId="{C561C8F0-E071-4DB3-B751-6C653154413C}">
      <dgm:prSet/>
      <dgm:spPr/>
      <dgm:t>
        <a:bodyPr/>
        <a:lstStyle/>
        <a:p>
          <a:endParaRPr lang="en-US"/>
        </a:p>
      </dgm:t>
    </dgm:pt>
    <dgm:pt modelId="{DDD89992-F2AC-42B1-BCD7-C010716E17EB}" type="sibTrans" cxnId="{C561C8F0-E071-4DB3-B751-6C653154413C}">
      <dgm:prSet/>
      <dgm:spPr/>
      <dgm:t>
        <a:bodyPr/>
        <a:lstStyle/>
        <a:p>
          <a:endParaRPr lang="en-US"/>
        </a:p>
      </dgm:t>
    </dgm:pt>
    <dgm:pt modelId="{1B43C59E-C701-4220-BD59-56130031B87B}">
      <dgm:prSet/>
      <dgm:spPr/>
      <dgm:t>
        <a:bodyPr/>
        <a:lstStyle/>
        <a:p>
          <a:r>
            <a:rPr lang="en-US" dirty="0" smtClean="0"/>
            <a:t>Simple line extension</a:t>
          </a:r>
          <a:endParaRPr lang="en-US" dirty="0"/>
        </a:p>
      </dgm:t>
    </dgm:pt>
    <dgm:pt modelId="{25A43208-1FD9-462B-9A1B-E72ACDA1E410}" type="parTrans" cxnId="{3FC1F526-11BE-4816-B3FF-79035FB29B23}">
      <dgm:prSet/>
      <dgm:spPr/>
      <dgm:t>
        <a:bodyPr/>
        <a:lstStyle/>
        <a:p>
          <a:endParaRPr lang="en-US"/>
        </a:p>
      </dgm:t>
    </dgm:pt>
    <dgm:pt modelId="{C1027328-6A8B-4D12-97CF-F55CF5EBB32B}" type="sibTrans" cxnId="{3FC1F526-11BE-4816-B3FF-79035FB29B23}">
      <dgm:prSet/>
      <dgm:spPr/>
      <dgm:t>
        <a:bodyPr/>
        <a:lstStyle/>
        <a:p>
          <a:endParaRPr lang="en-US"/>
        </a:p>
      </dgm:t>
    </dgm:pt>
    <dgm:pt modelId="{8B4234C7-BC24-4A5D-903C-CA79D1B3B60E}">
      <dgm:prSet/>
      <dgm:spPr/>
      <dgm:t>
        <a:bodyPr/>
        <a:lstStyle/>
        <a:p>
          <a:r>
            <a:rPr lang="en-US" dirty="0" smtClean="0"/>
            <a:t>Copy of competitor product</a:t>
          </a:r>
          <a:endParaRPr lang="en-US" dirty="0"/>
        </a:p>
      </dgm:t>
    </dgm:pt>
    <dgm:pt modelId="{E5E84346-7198-4BB6-9C28-45D3670C41E6}" type="parTrans" cxnId="{3E61D521-6F21-48E4-A9C4-29F089EA9E21}">
      <dgm:prSet/>
      <dgm:spPr/>
      <dgm:t>
        <a:bodyPr/>
        <a:lstStyle/>
        <a:p>
          <a:endParaRPr lang="en-US"/>
        </a:p>
      </dgm:t>
    </dgm:pt>
    <dgm:pt modelId="{A592C7ED-9219-4F89-AE53-75007C2528C1}" type="sibTrans" cxnId="{3E61D521-6F21-48E4-A9C4-29F089EA9E21}">
      <dgm:prSet/>
      <dgm:spPr/>
      <dgm:t>
        <a:bodyPr/>
        <a:lstStyle/>
        <a:p>
          <a:endParaRPr lang="en-US"/>
        </a:p>
      </dgm:t>
    </dgm:pt>
    <dgm:pt modelId="{1A834F9B-F574-4A14-8A0B-2E19376ED038}">
      <dgm:prSet/>
      <dgm:spPr/>
      <dgm:t>
        <a:bodyPr/>
        <a:lstStyle/>
        <a:p>
          <a:r>
            <a:rPr lang="en-US" dirty="0" smtClean="0"/>
            <a:t>Low costs</a:t>
          </a:r>
          <a:endParaRPr lang="en-US" dirty="0"/>
        </a:p>
      </dgm:t>
    </dgm:pt>
    <dgm:pt modelId="{2E8E263F-5B41-4700-9BF2-9CE2E287EA67}" type="parTrans" cxnId="{FA3704C1-DB55-44A3-B30A-CD10E7455243}">
      <dgm:prSet/>
      <dgm:spPr/>
      <dgm:t>
        <a:bodyPr/>
        <a:lstStyle/>
        <a:p>
          <a:endParaRPr lang="en-US"/>
        </a:p>
      </dgm:t>
    </dgm:pt>
    <dgm:pt modelId="{3B147451-7236-4314-AE2D-DCD4464D7426}" type="sibTrans" cxnId="{FA3704C1-DB55-44A3-B30A-CD10E7455243}">
      <dgm:prSet/>
      <dgm:spPr/>
      <dgm:t>
        <a:bodyPr/>
        <a:lstStyle/>
        <a:p>
          <a:endParaRPr lang="en-US"/>
        </a:p>
      </dgm:t>
    </dgm:pt>
    <dgm:pt modelId="{F40583C2-0F07-4B01-AE2F-0D772B7B3717}">
      <dgm:prSet/>
      <dgm:spPr/>
      <dgm:t>
        <a:bodyPr/>
        <a:lstStyle/>
        <a:p>
          <a:r>
            <a:rPr lang="en-US" dirty="0" smtClean="0"/>
            <a:t>Management confidence</a:t>
          </a:r>
          <a:endParaRPr lang="en-US" dirty="0"/>
        </a:p>
      </dgm:t>
    </dgm:pt>
    <dgm:pt modelId="{EC61DE5A-BFB3-4DAA-B0FB-1D241A5D46BF}" type="parTrans" cxnId="{87C95099-7EB3-48A8-A96F-FB4744C4FDC7}">
      <dgm:prSet/>
      <dgm:spPr/>
      <dgm:t>
        <a:bodyPr/>
        <a:lstStyle/>
        <a:p>
          <a:endParaRPr lang="en-US"/>
        </a:p>
      </dgm:t>
    </dgm:pt>
    <dgm:pt modelId="{B714C016-C968-48E6-9CB2-7F6A6C2556FA}" type="sibTrans" cxnId="{87C95099-7EB3-48A8-A96F-FB4744C4FDC7}">
      <dgm:prSet/>
      <dgm:spPr/>
      <dgm:t>
        <a:bodyPr/>
        <a:lstStyle/>
        <a:p>
          <a:endParaRPr lang="en-US"/>
        </a:p>
      </dgm:t>
    </dgm:pt>
    <dgm:pt modelId="{370298C9-9ACB-4031-A90F-B9AC5DA707F1}" type="pres">
      <dgm:prSet presAssocID="{58C43F41-DD12-4198-A1B4-6F73D84DCC68}" presName="Name0" presStyleCnt="0">
        <dgm:presLayoutVars>
          <dgm:dir/>
          <dgm:animLvl val="lvl"/>
          <dgm:resizeHandles val="exact"/>
        </dgm:presLayoutVars>
      </dgm:prSet>
      <dgm:spPr/>
      <dgm:t>
        <a:bodyPr/>
        <a:lstStyle/>
        <a:p>
          <a:endParaRPr lang="en-US"/>
        </a:p>
      </dgm:t>
    </dgm:pt>
    <dgm:pt modelId="{3815B123-70A3-4255-A2F5-E140F4BA3AE4}" type="pres">
      <dgm:prSet presAssocID="{B54C9045-CAB0-4AF4-B940-B192EE9E151D}" presName="composite" presStyleCnt="0"/>
      <dgm:spPr/>
    </dgm:pt>
    <dgm:pt modelId="{3C0BC8AC-C877-4E72-B205-5E676D6B61FC}" type="pres">
      <dgm:prSet presAssocID="{B54C9045-CAB0-4AF4-B940-B192EE9E151D}" presName="parTx" presStyleLbl="alignNode1" presStyleIdx="0" presStyleCnt="2" custLinFactNeighborX="-1" custLinFactNeighborY="-19135">
        <dgm:presLayoutVars>
          <dgm:chMax val="0"/>
          <dgm:chPref val="0"/>
          <dgm:bulletEnabled val="1"/>
        </dgm:presLayoutVars>
      </dgm:prSet>
      <dgm:spPr/>
      <dgm:t>
        <a:bodyPr/>
        <a:lstStyle/>
        <a:p>
          <a:endParaRPr lang="en-US"/>
        </a:p>
      </dgm:t>
    </dgm:pt>
    <dgm:pt modelId="{77150CF9-7DB6-4887-9C2D-CD5694B87C8E}" type="pres">
      <dgm:prSet presAssocID="{B54C9045-CAB0-4AF4-B940-B192EE9E151D}" presName="desTx" presStyleLbl="alignAccFollowNode1" presStyleIdx="0" presStyleCnt="2">
        <dgm:presLayoutVars>
          <dgm:bulletEnabled val="1"/>
        </dgm:presLayoutVars>
      </dgm:prSet>
      <dgm:spPr/>
      <dgm:t>
        <a:bodyPr/>
        <a:lstStyle/>
        <a:p>
          <a:endParaRPr lang="en-US"/>
        </a:p>
      </dgm:t>
    </dgm:pt>
    <dgm:pt modelId="{A8409D34-4613-46E3-9BC0-49939C873D8D}" type="pres">
      <dgm:prSet presAssocID="{5415077A-04F1-4D6B-B6C1-18D0E40442BE}" presName="space" presStyleCnt="0"/>
      <dgm:spPr/>
    </dgm:pt>
    <dgm:pt modelId="{EFC830B9-2F43-41DF-8F3E-BDE71EA5833F}" type="pres">
      <dgm:prSet presAssocID="{F520897E-CB2E-42EF-B2E0-EEBED97B9C32}" presName="composite" presStyleCnt="0"/>
      <dgm:spPr/>
    </dgm:pt>
    <dgm:pt modelId="{5E3975C0-4B73-4A9E-9E33-51C92E3C8954}" type="pres">
      <dgm:prSet presAssocID="{F520897E-CB2E-42EF-B2E0-EEBED97B9C32}" presName="parTx" presStyleLbl="alignNode1" presStyleIdx="1" presStyleCnt="2" custLinFactNeighborX="6375" custLinFactNeighborY="-10317">
        <dgm:presLayoutVars>
          <dgm:chMax val="0"/>
          <dgm:chPref val="0"/>
          <dgm:bulletEnabled val="1"/>
        </dgm:presLayoutVars>
      </dgm:prSet>
      <dgm:spPr/>
      <dgm:t>
        <a:bodyPr/>
        <a:lstStyle/>
        <a:p>
          <a:endParaRPr lang="en-US"/>
        </a:p>
      </dgm:t>
    </dgm:pt>
    <dgm:pt modelId="{8A36C206-FD27-4D75-AB23-655A5B931FBC}" type="pres">
      <dgm:prSet presAssocID="{F520897E-CB2E-42EF-B2E0-EEBED97B9C32}" presName="desTx" presStyleLbl="alignAccFollowNode1" presStyleIdx="1" presStyleCnt="2">
        <dgm:presLayoutVars>
          <dgm:bulletEnabled val="1"/>
        </dgm:presLayoutVars>
      </dgm:prSet>
      <dgm:spPr/>
      <dgm:t>
        <a:bodyPr/>
        <a:lstStyle/>
        <a:p>
          <a:endParaRPr lang="en-US"/>
        </a:p>
      </dgm:t>
    </dgm:pt>
  </dgm:ptLst>
  <dgm:cxnLst>
    <dgm:cxn modelId="{3FC1F526-11BE-4816-B3FF-79035FB29B23}" srcId="{F520897E-CB2E-42EF-B2E0-EEBED97B9C32}" destId="{1B43C59E-C701-4220-BD59-56130031B87B}" srcOrd="0" destOrd="0" parTransId="{25A43208-1FD9-462B-9A1B-E72ACDA1E410}" sibTransId="{C1027328-6A8B-4D12-97CF-F55CF5EBB32B}"/>
    <dgm:cxn modelId="{3E2B12E4-6A87-438D-9532-94A3F78F432E}" type="presOf" srcId="{58C43F41-DD12-4198-A1B4-6F73D84DCC68}" destId="{370298C9-9ACB-4031-A90F-B9AC5DA707F1}" srcOrd="0" destOrd="0" presId="urn:microsoft.com/office/officeart/2005/8/layout/hList1"/>
    <dgm:cxn modelId="{BA317D67-32D3-4DBB-91C6-79B39137993A}" type="presOf" srcId="{0A0C9280-3F57-401E-8EC1-694584987721}" destId="{77150CF9-7DB6-4887-9C2D-CD5694B87C8E}" srcOrd="0" destOrd="1" presId="urn:microsoft.com/office/officeart/2005/8/layout/hList1"/>
    <dgm:cxn modelId="{C561C8F0-E071-4DB3-B751-6C653154413C}" srcId="{58C43F41-DD12-4198-A1B4-6F73D84DCC68}" destId="{F520897E-CB2E-42EF-B2E0-EEBED97B9C32}" srcOrd="1" destOrd="0" parTransId="{FBB8238E-3DD1-401E-AE6F-0177BB19922D}" sibTransId="{DDD89992-F2AC-42B1-BCD7-C010716E17EB}"/>
    <dgm:cxn modelId="{93E78883-3760-4083-AC6E-A347FF7D0DCD}" type="presOf" srcId="{F40583C2-0F07-4B01-AE2F-0D772B7B3717}" destId="{8A36C206-FD27-4D75-AB23-655A5B931FBC}" srcOrd="0" destOrd="3" presId="urn:microsoft.com/office/officeart/2005/8/layout/hList1"/>
    <dgm:cxn modelId="{87C95099-7EB3-48A8-A96F-FB4744C4FDC7}" srcId="{F520897E-CB2E-42EF-B2E0-EEBED97B9C32}" destId="{F40583C2-0F07-4B01-AE2F-0D772B7B3717}" srcOrd="3" destOrd="0" parTransId="{EC61DE5A-BFB3-4DAA-B0FB-1D241A5D46BF}" sibTransId="{B714C016-C968-48E6-9CB2-7F6A6C2556FA}"/>
    <dgm:cxn modelId="{912953B5-AF5E-404E-B009-F81944147062}" srcId="{B54C9045-CAB0-4AF4-B940-B192EE9E151D}" destId="{0A0C9280-3F57-401E-8EC1-694584987721}" srcOrd="1" destOrd="0" parTransId="{5D40D177-A486-4380-B857-0BF6199AA402}" sibTransId="{40302CE3-11BD-4C1A-A950-BCF2677229F7}"/>
    <dgm:cxn modelId="{04ACCD31-0E6B-45B4-A328-D67B58DC4CDC}" type="presOf" srcId="{1A834F9B-F574-4A14-8A0B-2E19376ED038}" destId="{8A36C206-FD27-4D75-AB23-655A5B931FBC}" srcOrd="0" destOrd="2" presId="urn:microsoft.com/office/officeart/2005/8/layout/hList1"/>
    <dgm:cxn modelId="{93CD81E1-3B83-46A5-AEC1-8281E3E5AA92}" type="presOf" srcId="{193F78A4-CC2F-4C24-ACF6-8E47CFC0AE96}" destId="{77150CF9-7DB6-4887-9C2D-CD5694B87C8E}" srcOrd="0" destOrd="0" presId="urn:microsoft.com/office/officeart/2005/8/layout/hList1"/>
    <dgm:cxn modelId="{84EB52EA-7B89-408C-80E9-3041D389613A}" type="presOf" srcId="{F520897E-CB2E-42EF-B2E0-EEBED97B9C32}" destId="{5E3975C0-4B73-4A9E-9E33-51C92E3C8954}" srcOrd="0" destOrd="0" presId="urn:microsoft.com/office/officeart/2005/8/layout/hList1"/>
    <dgm:cxn modelId="{FA3704C1-DB55-44A3-B30A-CD10E7455243}" srcId="{F520897E-CB2E-42EF-B2E0-EEBED97B9C32}" destId="{1A834F9B-F574-4A14-8A0B-2E19376ED038}" srcOrd="2" destOrd="0" parTransId="{2E8E263F-5B41-4700-9BF2-9CE2E287EA67}" sibTransId="{3B147451-7236-4314-AE2D-DCD4464D7426}"/>
    <dgm:cxn modelId="{D9D5B411-4D16-4811-B03E-DE0281802A74}" type="presOf" srcId="{B54C9045-CAB0-4AF4-B940-B192EE9E151D}" destId="{3C0BC8AC-C877-4E72-B205-5E676D6B61FC}" srcOrd="0" destOrd="0" presId="urn:microsoft.com/office/officeart/2005/8/layout/hList1"/>
    <dgm:cxn modelId="{3E61D521-6F21-48E4-A9C4-29F089EA9E21}" srcId="{F520897E-CB2E-42EF-B2E0-EEBED97B9C32}" destId="{8B4234C7-BC24-4A5D-903C-CA79D1B3B60E}" srcOrd="1" destOrd="0" parTransId="{E5E84346-7198-4BB6-9C28-45D3670C41E6}" sibTransId="{A592C7ED-9219-4F89-AE53-75007C2528C1}"/>
    <dgm:cxn modelId="{607F6F8A-3B0B-4BE9-9519-A8A66A5E1AE8}" type="presOf" srcId="{1B43C59E-C701-4220-BD59-56130031B87B}" destId="{8A36C206-FD27-4D75-AB23-655A5B931FBC}" srcOrd="0" destOrd="0" presId="urn:microsoft.com/office/officeart/2005/8/layout/hList1"/>
    <dgm:cxn modelId="{A8AE734A-9A1A-4E67-90C2-B56EC9BBD8A2}" srcId="{58C43F41-DD12-4198-A1B4-6F73D84DCC68}" destId="{B54C9045-CAB0-4AF4-B940-B192EE9E151D}" srcOrd="0" destOrd="0" parTransId="{230F1187-1B8E-4B1D-ACB8-F0D9524375EB}" sibTransId="{5415077A-04F1-4D6B-B6C1-18D0E40442BE}"/>
    <dgm:cxn modelId="{8743D295-8B0A-4283-994C-12B4F088E1A7}" srcId="{B54C9045-CAB0-4AF4-B940-B192EE9E151D}" destId="{193F78A4-CC2F-4C24-ACF6-8E47CFC0AE96}" srcOrd="0" destOrd="0" parTransId="{B1CA2F17-B222-4134-9D47-38300C790061}" sibTransId="{6E8C28C6-29E9-4AA6-9479-BDB8B9C79DF9}"/>
    <dgm:cxn modelId="{354B8DCB-2275-4E76-B008-8D9F60E5EBDB}" type="presOf" srcId="{8B4234C7-BC24-4A5D-903C-CA79D1B3B60E}" destId="{8A36C206-FD27-4D75-AB23-655A5B931FBC}" srcOrd="0" destOrd="1" presId="urn:microsoft.com/office/officeart/2005/8/layout/hList1"/>
    <dgm:cxn modelId="{E6991D19-5AB0-40E1-8D76-3C856A56E6AC}" type="presParOf" srcId="{370298C9-9ACB-4031-A90F-B9AC5DA707F1}" destId="{3815B123-70A3-4255-A2F5-E140F4BA3AE4}" srcOrd="0" destOrd="0" presId="urn:microsoft.com/office/officeart/2005/8/layout/hList1"/>
    <dgm:cxn modelId="{8E9C43F2-857C-4721-8F4C-CE2983985E2E}" type="presParOf" srcId="{3815B123-70A3-4255-A2F5-E140F4BA3AE4}" destId="{3C0BC8AC-C877-4E72-B205-5E676D6B61FC}" srcOrd="0" destOrd="0" presId="urn:microsoft.com/office/officeart/2005/8/layout/hList1"/>
    <dgm:cxn modelId="{BC63B48C-7602-4768-BE23-18E10AA32841}" type="presParOf" srcId="{3815B123-70A3-4255-A2F5-E140F4BA3AE4}" destId="{77150CF9-7DB6-4887-9C2D-CD5694B87C8E}" srcOrd="1" destOrd="0" presId="urn:microsoft.com/office/officeart/2005/8/layout/hList1"/>
    <dgm:cxn modelId="{5D07662B-5231-4950-9438-B17A72F5008B}" type="presParOf" srcId="{370298C9-9ACB-4031-A90F-B9AC5DA707F1}" destId="{A8409D34-4613-46E3-9BC0-49939C873D8D}" srcOrd="1" destOrd="0" presId="urn:microsoft.com/office/officeart/2005/8/layout/hList1"/>
    <dgm:cxn modelId="{139C5EB6-2167-4D5B-AE91-090C1F40FDE0}" type="presParOf" srcId="{370298C9-9ACB-4031-A90F-B9AC5DA707F1}" destId="{EFC830B9-2F43-41DF-8F3E-BDE71EA5833F}" srcOrd="2" destOrd="0" presId="urn:microsoft.com/office/officeart/2005/8/layout/hList1"/>
    <dgm:cxn modelId="{E70A5783-13B8-45BD-B972-D1B684F81401}" type="presParOf" srcId="{EFC830B9-2F43-41DF-8F3E-BDE71EA5833F}" destId="{5E3975C0-4B73-4A9E-9E33-51C92E3C8954}" srcOrd="0" destOrd="0" presId="urn:microsoft.com/office/officeart/2005/8/layout/hList1"/>
    <dgm:cxn modelId="{47CC576A-5191-443F-ACEC-623844EE3488}" type="presParOf" srcId="{EFC830B9-2F43-41DF-8F3E-BDE71EA5833F}" destId="{8A36C206-FD27-4D75-AB23-655A5B931FBC}"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DCAF1E-EE97-40EA-959F-D2D381EBC00E}" type="doc">
      <dgm:prSet loTypeId="urn:microsoft.com/office/officeart/2005/8/layout/vList2" loCatId="list" qsTypeId="urn:microsoft.com/office/officeart/2005/8/quickstyle/simple1#2" qsCatId="simple" csTypeId="urn:microsoft.com/office/officeart/2005/8/colors/colorful5" csCatId="colorful" phldr="1"/>
      <dgm:spPr/>
      <dgm:t>
        <a:bodyPr/>
        <a:lstStyle/>
        <a:p>
          <a:endParaRPr lang="en-US"/>
        </a:p>
      </dgm:t>
    </dgm:pt>
    <dgm:pt modelId="{D6F65B45-B3BF-456B-930E-A43C570B8301}">
      <dgm:prSet custT="1"/>
      <dgm:spPr/>
      <dgm:t>
        <a:bodyPr/>
        <a:lstStyle/>
        <a:p>
          <a:pPr rtl="0"/>
          <a:r>
            <a:rPr lang="en-US" sz="3200" b="1" dirty="0" smtClean="0"/>
            <a:t>Simulated test markets</a:t>
          </a:r>
          <a:endParaRPr lang="en-US" sz="3200" dirty="0"/>
        </a:p>
      </dgm:t>
    </dgm:pt>
    <dgm:pt modelId="{BDC03AEB-768D-4F09-B608-5E1F8CF38CFE}" type="sibTrans" cxnId="{4D75DCF7-CC1E-4CDF-A2C8-6FA2297E6F0F}">
      <dgm:prSet/>
      <dgm:spPr/>
      <dgm:t>
        <a:bodyPr/>
        <a:lstStyle/>
        <a:p>
          <a:endParaRPr lang="en-US" sz="1600"/>
        </a:p>
      </dgm:t>
    </dgm:pt>
    <dgm:pt modelId="{ECC4140E-F3CC-4ECB-800E-FCDDE9EF203B}" type="parTrans" cxnId="{4D75DCF7-CC1E-4CDF-A2C8-6FA2297E6F0F}">
      <dgm:prSet/>
      <dgm:spPr/>
      <dgm:t>
        <a:bodyPr/>
        <a:lstStyle/>
        <a:p>
          <a:endParaRPr lang="en-US" sz="1600"/>
        </a:p>
      </dgm:t>
    </dgm:pt>
    <dgm:pt modelId="{17F3FDA3-65A8-4771-94E1-FCB2EBEA6F59}">
      <dgm:prSet custT="1"/>
      <dgm:spPr/>
      <dgm:t>
        <a:bodyPr/>
        <a:lstStyle/>
        <a:p>
          <a:pPr rtl="0"/>
          <a:r>
            <a:rPr lang="en-US" sz="3200" b="1" dirty="0" smtClean="0"/>
            <a:t>Standard </a:t>
          </a:r>
          <a:r>
            <a:rPr lang="en-US" sz="2800" b="1" dirty="0" smtClean="0"/>
            <a:t>test</a:t>
          </a:r>
          <a:r>
            <a:rPr lang="en-US" sz="3200" b="1" dirty="0" smtClean="0"/>
            <a:t> markets</a:t>
          </a:r>
          <a:r>
            <a:rPr lang="en-US" sz="3200" dirty="0" smtClean="0"/>
            <a:t> </a:t>
          </a:r>
          <a:endParaRPr lang="en-US" sz="3200" b="1" i="1" dirty="0"/>
        </a:p>
      </dgm:t>
    </dgm:pt>
    <dgm:pt modelId="{F9AD631C-4179-4DA7-9F3B-A245B4BD1D2E}" type="sibTrans" cxnId="{2020741F-74C4-4660-B0FC-7C2FA9759225}">
      <dgm:prSet/>
      <dgm:spPr/>
      <dgm:t>
        <a:bodyPr/>
        <a:lstStyle/>
        <a:p>
          <a:endParaRPr lang="en-US" sz="1600"/>
        </a:p>
      </dgm:t>
    </dgm:pt>
    <dgm:pt modelId="{154DF69F-42C5-4187-84B7-E001D9668D05}" type="parTrans" cxnId="{2020741F-74C4-4660-B0FC-7C2FA9759225}">
      <dgm:prSet/>
      <dgm:spPr/>
      <dgm:t>
        <a:bodyPr/>
        <a:lstStyle/>
        <a:p>
          <a:endParaRPr lang="en-US" sz="1600"/>
        </a:p>
      </dgm:t>
    </dgm:pt>
    <dgm:pt modelId="{5E804687-5B8A-47CF-9CFE-716039857C31}">
      <dgm:prSet custT="1"/>
      <dgm:spPr/>
      <dgm:t>
        <a:bodyPr/>
        <a:lstStyle/>
        <a:p>
          <a:pPr rtl="0"/>
          <a:r>
            <a:rPr lang="en-US" sz="3200" b="1" dirty="0" smtClean="0"/>
            <a:t>Controlled test markets</a:t>
          </a:r>
          <a:endParaRPr lang="en-US" sz="3200" b="1" i="1" dirty="0"/>
        </a:p>
      </dgm:t>
    </dgm:pt>
    <dgm:pt modelId="{3D5928B4-5EC7-4141-BDAE-711217E16E95}" type="sibTrans" cxnId="{BA3F6E2F-2B7C-4780-9DA4-D4330552403A}">
      <dgm:prSet/>
      <dgm:spPr/>
      <dgm:t>
        <a:bodyPr/>
        <a:lstStyle/>
        <a:p>
          <a:endParaRPr lang="en-US" sz="1600"/>
        </a:p>
      </dgm:t>
    </dgm:pt>
    <dgm:pt modelId="{B8EAB5CB-3C06-4D3B-AD92-7651B57374C9}" type="parTrans" cxnId="{BA3F6E2F-2B7C-4780-9DA4-D4330552403A}">
      <dgm:prSet/>
      <dgm:spPr/>
      <dgm:t>
        <a:bodyPr/>
        <a:lstStyle/>
        <a:p>
          <a:endParaRPr lang="en-US" sz="1600"/>
        </a:p>
      </dgm:t>
    </dgm:pt>
    <dgm:pt modelId="{F4174CD8-DB9D-436C-B9CF-C58844E588CD}" type="pres">
      <dgm:prSet presAssocID="{CFDCAF1E-EE97-40EA-959F-D2D381EBC00E}" presName="linear" presStyleCnt="0">
        <dgm:presLayoutVars>
          <dgm:animLvl val="lvl"/>
          <dgm:resizeHandles val="exact"/>
        </dgm:presLayoutVars>
      </dgm:prSet>
      <dgm:spPr/>
      <dgm:t>
        <a:bodyPr/>
        <a:lstStyle/>
        <a:p>
          <a:endParaRPr lang="en-US"/>
        </a:p>
      </dgm:t>
    </dgm:pt>
    <dgm:pt modelId="{439A37D0-E4DF-4D0E-AB2F-5806DA1DA756}" type="pres">
      <dgm:prSet presAssocID="{17F3FDA3-65A8-4771-94E1-FCB2EBEA6F59}" presName="parentText" presStyleLbl="node1" presStyleIdx="0" presStyleCnt="3">
        <dgm:presLayoutVars>
          <dgm:chMax val="0"/>
          <dgm:bulletEnabled val="1"/>
        </dgm:presLayoutVars>
      </dgm:prSet>
      <dgm:spPr/>
      <dgm:t>
        <a:bodyPr/>
        <a:lstStyle/>
        <a:p>
          <a:endParaRPr lang="en-US"/>
        </a:p>
      </dgm:t>
    </dgm:pt>
    <dgm:pt modelId="{B828EA8A-D530-4E1A-8326-947C60F53ADC}" type="pres">
      <dgm:prSet presAssocID="{F9AD631C-4179-4DA7-9F3B-A245B4BD1D2E}" presName="spacer" presStyleCnt="0"/>
      <dgm:spPr/>
      <dgm:t>
        <a:bodyPr/>
        <a:lstStyle/>
        <a:p>
          <a:endParaRPr lang="en-US"/>
        </a:p>
      </dgm:t>
    </dgm:pt>
    <dgm:pt modelId="{487BF59E-E501-45CC-9FC6-624A127DCDAC}" type="pres">
      <dgm:prSet presAssocID="{5E804687-5B8A-47CF-9CFE-716039857C31}" presName="parentText" presStyleLbl="node1" presStyleIdx="1" presStyleCnt="3">
        <dgm:presLayoutVars>
          <dgm:chMax val="0"/>
          <dgm:bulletEnabled val="1"/>
        </dgm:presLayoutVars>
      </dgm:prSet>
      <dgm:spPr/>
      <dgm:t>
        <a:bodyPr/>
        <a:lstStyle/>
        <a:p>
          <a:endParaRPr lang="en-US"/>
        </a:p>
      </dgm:t>
    </dgm:pt>
    <dgm:pt modelId="{8817B83E-2510-4FDC-80DB-EA9B01C6A5A8}" type="pres">
      <dgm:prSet presAssocID="{3D5928B4-5EC7-4141-BDAE-711217E16E95}" presName="spacer" presStyleCnt="0"/>
      <dgm:spPr/>
      <dgm:t>
        <a:bodyPr/>
        <a:lstStyle/>
        <a:p>
          <a:endParaRPr lang="en-US"/>
        </a:p>
      </dgm:t>
    </dgm:pt>
    <dgm:pt modelId="{159F3165-7AB3-4BE7-8E6F-1EFEC2AC7C87}" type="pres">
      <dgm:prSet presAssocID="{D6F65B45-B3BF-456B-930E-A43C570B8301}" presName="parentText" presStyleLbl="node1" presStyleIdx="2" presStyleCnt="3" custLinFactY="119596" custLinFactNeighborX="-20290" custLinFactNeighborY="200000">
        <dgm:presLayoutVars>
          <dgm:chMax val="0"/>
          <dgm:bulletEnabled val="1"/>
        </dgm:presLayoutVars>
      </dgm:prSet>
      <dgm:spPr/>
      <dgm:t>
        <a:bodyPr/>
        <a:lstStyle/>
        <a:p>
          <a:endParaRPr lang="en-US"/>
        </a:p>
      </dgm:t>
    </dgm:pt>
  </dgm:ptLst>
  <dgm:cxnLst>
    <dgm:cxn modelId="{FF981DF3-7032-4019-9327-9B3FDB9582EC}" type="presOf" srcId="{17F3FDA3-65A8-4771-94E1-FCB2EBEA6F59}" destId="{439A37D0-E4DF-4D0E-AB2F-5806DA1DA756}" srcOrd="0" destOrd="0" presId="urn:microsoft.com/office/officeart/2005/8/layout/vList2"/>
    <dgm:cxn modelId="{BA3F6E2F-2B7C-4780-9DA4-D4330552403A}" srcId="{CFDCAF1E-EE97-40EA-959F-D2D381EBC00E}" destId="{5E804687-5B8A-47CF-9CFE-716039857C31}" srcOrd="1" destOrd="0" parTransId="{B8EAB5CB-3C06-4D3B-AD92-7651B57374C9}" sibTransId="{3D5928B4-5EC7-4141-BDAE-711217E16E95}"/>
    <dgm:cxn modelId="{2020741F-74C4-4660-B0FC-7C2FA9759225}" srcId="{CFDCAF1E-EE97-40EA-959F-D2D381EBC00E}" destId="{17F3FDA3-65A8-4771-94E1-FCB2EBEA6F59}" srcOrd="0" destOrd="0" parTransId="{154DF69F-42C5-4187-84B7-E001D9668D05}" sibTransId="{F9AD631C-4179-4DA7-9F3B-A245B4BD1D2E}"/>
    <dgm:cxn modelId="{4D75DCF7-CC1E-4CDF-A2C8-6FA2297E6F0F}" srcId="{CFDCAF1E-EE97-40EA-959F-D2D381EBC00E}" destId="{D6F65B45-B3BF-456B-930E-A43C570B8301}" srcOrd="2" destOrd="0" parTransId="{ECC4140E-F3CC-4ECB-800E-FCDDE9EF203B}" sibTransId="{BDC03AEB-768D-4F09-B608-5E1F8CF38CFE}"/>
    <dgm:cxn modelId="{09533231-A7AB-4DAA-A1C4-5B48F1A3CDCB}" type="presOf" srcId="{5E804687-5B8A-47CF-9CFE-716039857C31}" destId="{487BF59E-E501-45CC-9FC6-624A127DCDAC}" srcOrd="0" destOrd="0" presId="urn:microsoft.com/office/officeart/2005/8/layout/vList2"/>
    <dgm:cxn modelId="{98A34201-DC1B-472F-BB3C-D01E192120DD}" type="presOf" srcId="{D6F65B45-B3BF-456B-930E-A43C570B8301}" destId="{159F3165-7AB3-4BE7-8E6F-1EFEC2AC7C87}" srcOrd="0" destOrd="0" presId="urn:microsoft.com/office/officeart/2005/8/layout/vList2"/>
    <dgm:cxn modelId="{2BA64047-5450-472E-AA43-323649E52CD8}" type="presOf" srcId="{CFDCAF1E-EE97-40EA-959F-D2D381EBC00E}" destId="{F4174CD8-DB9D-436C-B9CF-C58844E588CD}" srcOrd="0" destOrd="0" presId="urn:microsoft.com/office/officeart/2005/8/layout/vList2"/>
    <dgm:cxn modelId="{DA8A9597-90B4-4E93-A7A7-C5ED9928CA2F}" type="presParOf" srcId="{F4174CD8-DB9D-436C-B9CF-C58844E588CD}" destId="{439A37D0-E4DF-4D0E-AB2F-5806DA1DA756}" srcOrd="0" destOrd="0" presId="urn:microsoft.com/office/officeart/2005/8/layout/vList2"/>
    <dgm:cxn modelId="{2AA4F661-D2C7-43FA-826D-300D188FEEE0}" type="presParOf" srcId="{F4174CD8-DB9D-436C-B9CF-C58844E588CD}" destId="{B828EA8A-D530-4E1A-8326-947C60F53ADC}" srcOrd="1" destOrd="0" presId="urn:microsoft.com/office/officeart/2005/8/layout/vList2"/>
    <dgm:cxn modelId="{C7BE858E-1EB7-4D01-B670-388461AB9402}" type="presParOf" srcId="{F4174CD8-DB9D-436C-B9CF-C58844E588CD}" destId="{487BF59E-E501-45CC-9FC6-624A127DCDAC}" srcOrd="2" destOrd="0" presId="urn:microsoft.com/office/officeart/2005/8/layout/vList2"/>
    <dgm:cxn modelId="{B95F446F-C793-44D9-A597-8FEB998E831B}" type="presParOf" srcId="{F4174CD8-DB9D-436C-B9CF-C58844E588CD}" destId="{8817B83E-2510-4FDC-80DB-EA9B01C6A5A8}" srcOrd="3" destOrd="0" presId="urn:microsoft.com/office/officeart/2005/8/layout/vList2"/>
    <dgm:cxn modelId="{D10B5B77-541E-4215-9C8E-5E035F1011FF}" type="presParOf" srcId="{F4174CD8-DB9D-436C-B9CF-C58844E588CD}" destId="{159F3165-7AB3-4BE7-8E6F-1EFEC2AC7C87}"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0BC8AC-C877-4E72-B205-5E676D6B61FC}">
      <dsp:nvSpPr>
        <dsp:cNvPr id="0" name=""/>
        <dsp:cNvSpPr/>
      </dsp:nvSpPr>
      <dsp:spPr>
        <a:xfrm>
          <a:off x="1" y="0"/>
          <a:ext cx="2848570" cy="86417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u="none" kern="1200" dirty="0" smtClean="0"/>
            <a:t>When firms test market</a:t>
          </a:r>
          <a:endParaRPr lang="en-US" sz="2500" u="none" kern="1200" dirty="0"/>
        </a:p>
      </dsp:txBody>
      <dsp:txXfrm>
        <a:off x="1" y="0"/>
        <a:ext cx="2848570" cy="864178"/>
      </dsp:txXfrm>
    </dsp:sp>
    <dsp:sp modelId="{77150CF9-7DB6-4887-9C2D-CD5694B87C8E}">
      <dsp:nvSpPr>
        <dsp:cNvPr id="0" name=""/>
        <dsp:cNvSpPr/>
      </dsp:nvSpPr>
      <dsp:spPr>
        <a:xfrm>
          <a:off x="29" y="877136"/>
          <a:ext cx="2848570" cy="31739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New product with large investment</a:t>
          </a:r>
          <a:endParaRPr lang="en-US" sz="2500" kern="1200" dirty="0"/>
        </a:p>
        <a:p>
          <a:pPr marL="228600" lvl="1" indent="-228600" algn="l" defTabSz="1111250">
            <a:lnSpc>
              <a:spcPct val="90000"/>
            </a:lnSpc>
            <a:spcBef>
              <a:spcPct val="0"/>
            </a:spcBef>
            <a:spcAft>
              <a:spcPct val="15000"/>
            </a:spcAft>
            <a:buChar char="••"/>
          </a:pPr>
          <a:r>
            <a:rPr lang="en-US" sz="2500" kern="1200" dirty="0" smtClean="0"/>
            <a:t>Uncertainty about product or marketing program</a:t>
          </a:r>
          <a:endParaRPr lang="en-US" sz="2500" kern="1200" dirty="0"/>
        </a:p>
      </dsp:txBody>
      <dsp:txXfrm>
        <a:off x="29" y="877136"/>
        <a:ext cx="2848570" cy="3173906"/>
      </dsp:txXfrm>
    </dsp:sp>
    <dsp:sp modelId="{5E3975C0-4B73-4A9E-9E33-51C92E3C8954}">
      <dsp:nvSpPr>
        <dsp:cNvPr id="0" name=""/>
        <dsp:cNvSpPr/>
      </dsp:nvSpPr>
      <dsp:spPr>
        <a:xfrm>
          <a:off x="3247429" y="0"/>
          <a:ext cx="2848570" cy="86417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u="none" kern="1200" dirty="0" smtClean="0"/>
            <a:t>When firms may not test market</a:t>
          </a:r>
          <a:endParaRPr lang="en-US" sz="2500" u="none" kern="1200" dirty="0"/>
        </a:p>
      </dsp:txBody>
      <dsp:txXfrm>
        <a:off x="3247429" y="0"/>
        <a:ext cx="2848570" cy="864178"/>
      </dsp:txXfrm>
    </dsp:sp>
    <dsp:sp modelId="{8A36C206-FD27-4D75-AB23-655A5B931FBC}">
      <dsp:nvSpPr>
        <dsp:cNvPr id="0" name=""/>
        <dsp:cNvSpPr/>
      </dsp:nvSpPr>
      <dsp:spPr>
        <a:xfrm>
          <a:off x="3247399" y="877136"/>
          <a:ext cx="2848570" cy="31739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Simple line extension</a:t>
          </a:r>
          <a:endParaRPr lang="en-US" sz="2500" kern="1200" dirty="0"/>
        </a:p>
        <a:p>
          <a:pPr marL="228600" lvl="1" indent="-228600" algn="l" defTabSz="1111250">
            <a:lnSpc>
              <a:spcPct val="90000"/>
            </a:lnSpc>
            <a:spcBef>
              <a:spcPct val="0"/>
            </a:spcBef>
            <a:spcAft>
              <a:spcPct val="15000"/>
            </a:spcAft>
            <a:buChar char="••"/>
          </a:pPr>
          <a:r>
            <a:rPr lang="en-US" sz="2500" kern="1200" dirty="0" smtClean="0"/>
            <a:t>Copy of competitor product</a:t>
          </a:r>
          <a:endParaRPr lang="en-US" sz="2500" kern="1200" dirty="0"/>
        </a:p>
        <a:p>
          <a:pPr marL="228600" lvl="1" indent="-228600" algn="l" defTabSz="1111250">
            <a:lnSpc>
              <a:spcPct val="90000"/>
            </a:lnSpc>
            <a:spcBef>
              <a:spcPct val="0"/>
            </a:spcBef>
            <a:spcAft>
              <a:spcPct val="15000"/>
            </a:spcAft>
            <a:buChar char="••"/>
          </a:pPr>
          <a:r>
            <a:rPr lang="en-US" sz="2500" kern="1200" dirty="0" smtClean="0"/>
            <a:t>Low costs</a:t>
          </a:r>
          <a:endParaRPr lang="en-US" sz="2500" kern="1200" dirty="0"/>
        </a:p>
        <a:p>
          <a:pPr marL="228600" lvl="1" indent="-228600" algn="l" defTabSz="1111250">
            <a:lnSpc>
              <a:spcPct val="90000"/>
            </a:lnSpc>
            <a:spcBef>
              <a:spcPct val="0"/>
            </a:spcBef>
            <a:spcAft>
              <a:spcPct val="15000"/>
            </a:spcAft>
            <a:buChar char="••"/>
          </a:pPr>
          <a:r>
            <a:rPr lang="en-US" sz="2500" kern="1200" dirty="0" smtClean="0"/>
            <a:t>Management confidence</a:t>
          </a:r>
          <a:endParaRPr lang="en-US" sz="2500" kern="1200" dirty="0"/>
        </a:p>
      </dsp:txBody>
      <dsp:txXfrm>
        <a:off x="3247399" y="877136"/>
        <a:ext cx="2848570" cy="317390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39A37D0-E4DF-4D0E-AB2F-5806DA1DA756}">
      <dsp:nvSpPr>
        <dsp:cNvPr id="0" name=""/>
        <dsp:cNvSpPr/>
      </dsp:nvSpPr>
      <dsp:spPr>
        <a:xfrm>
          <a:off x="0" y="712"/>
          <a:ext cx="5257800" cy="65144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b="1" kern="1200" dirty="0" smtClean="0"/>
            <a:t>Standard </a:t>
          </a:r>
          <a:r>
            <a:rPr lang="en-US" sz="2800" b="1" kern="1200" dirty="0" smtClean="0"/>
            <a:t>test</a:t>
          </a:r>
          <a:r>
            <a:rPr lang="en-US" sz="3200" b="1" kern="1200" dirty="0" smtClean="0"/>
            <a:t> markets</a:t>
          </a:r>
          <a:r>
            <a:rPr lang="en-US" sz="3200" kern="1200" dirty="0" smtClean="0"/>
            <a:t> </a:t>
          </a:r>
          <a:endParaRPr lang="en-US" sz="3200" b="1" i="1" kern="1200" dirty="0"/>
        </a:p>
      </dsp:txBody>
      <dsp:txXfrm>
        <a:off x="0" y="712"/>
        <a:ext cx="5257800" cy="651440"/>
      </dsp:txXfrm>
    </dsp:sp>
    <dsp:sp modelId="{487BF59E-E501-45CC-9FC6-624A127DCDAC}">
      <dsp:nvSpPr>
        <dsp:cNvPr id="0" name=""/>
        <dsp:cNvSpPr/>
      </dsp:nvSpPr>
      <dsp:spPr>
        <a:xfrm>
          <a:off x="0" y="664879"/>
          <a:ext cx="5257800" cy="65144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b="1" kern="1200" dirty="0" smtClean="0"/>
            <a:t>Controlled test markets</a:t>
          </a:r>
          <a:endParaRPr lang="en-US" sz="3200" b="1" i="1" kern="1200" dirty="0"/>
        </a:p>
      </dsp:txBody>
      <dsp:txXfrm>
        <a:off x="0" y="664879"/>
        <a:ext cx="5257800" cy="651440"/>
      </dsp:txXfrm>
    </dsp:sp>
    <dsp:sp modelId="{159F3165-7AB3-4BE7-8E6F-1EFEC2AC7C87}">
      <dsp:nvSpPr>
        <dsp:cNvPr id="0" name=""/>
        <dsp:cNvSpPr/>
      </dsp:nvSpPr>
      <dsp:spPr>
        <a:xfrm>
          <a:off x="0" y="1329759"/>
          <a:ext cx="5257800" cy="65144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b="1" kern="1200" dirty="0" smtClean="0"/>
            <a:t>Simulated test markets</a:t>
          </a:r>
          <a:endParaRPr lang="en-US" sz="3200" kern="1200" dirty="0"/>
        </a:p>
      </dsp:txBody>
      <dsp:txXfrm>
        <a:off x="0" y="1329759"/>
        <a:ext cx="5257800" cy="65144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3/23/2013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msnbc.msn.com/id/33890453/ns/business-local_busines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a:lstStyle/>
          <a:p>
            <a:r>
              <a:rPr lang="en-US" smtClean="0"/>
              <a:t>New products are important—to both customers and the marketers who serve them. For companies, new products are a key source of growth. For customers, they bring new solutions and variety to their lives. Yet, innovation can be very expensive and very risky. New products face tough odds. According to one estimate, 90 percent of all new products in America fail. Each year, companies lose an estimated $20 billion to $30 billion on failed food products alone. </a:t>
            </a:r>
          </a:p>
          <a:p>
            <a:endParaRPr lang="en-US" smtClean="0"/>
          </a:p>
          <a:p>
            <a:endParaRPr lang="en-US" smtClean="0"/>
          </a:p>
          <a:p>
            <a:endParaRPr lang="en-US" smtClean="0"/>
          </a:p>
        </p:txBody>
      </p:sp>
      <p:sp>
        <p:nvSpPr>
          <p:cNvPr id="17411" name="Slide Number Placeholder 3"/>
          <p:cNvSpPr>
            <a:spLocks noGrp="1"/>
          </p:cNvSpPr>
          <p:nvPr>
            <p:ph type="sldNum" sz="quarter" idx="5"/>
          </p:nvPr>
        </p:nvSpPr>
        <p:spPr bwMode="auto">
          <a:noFill/>
          <a:ln>
            <a:miter lim="800000"/>
            <a:headEnd/>
            <a:tailEnd/>
          </a:ln>
        </p:spPr>
        <p:txBody>
          <a:bodyPr/>
          <a:lstStyle/>
          <a:p>
            <a:fld id="{6B4C86D1-54E9-4679-A93B-F7694B6DC93D}"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endParaRPr lang="en-US" smtClean="0"/>
          </a:p>
          <a:p>
            <a:r>
              <a:rPr lang="en-US" smtClean="0"/>
              <a:t>A firm can obtain new products in two ways. One is through </a:t>
            </a:r>
            <a:r>
              <a:rPr lang="en-US" i="1" smtClean="0"/>
              <a:t>acquisition</a:t>
            </a:r>
            <a:r>
              <a:rPr lang="en-US" smtClean="0"/>
              <a:t>—by buying a whole company, a patent, or a license to produce someone else’s product. The other is through the firm’s own </a:t>
            </a:r>
            <a:r>
              <a:rPr lang="en-US" b="1" smtClean="0"/>
              <a:t>new-product development</a:t>
            </a:r>
            <a:r>
              <a:rPr lang="en-US" smtClean="0"/>
              <a:t> efforts. By </a:t>
            </a:r>
            <a:r>
              <a:rPr lang="en-US" i="1" smtClean="0"/>
              <a:t>new products</a:t>
            </a:r>
            <a:r>
              <a:rPr lang="en-US" smtClean="0"/>
              <a:t> we mean original products, product improvements, product modifications, and new brands that the firm develops through its own R&amp;D efforts. In this chapter, we concentrate on new-product development.</a:t>
            </a:r>
          </a:p>
          <a:p>
            <a:r>
              <a:rPr lang="en-US" smtClean="0"/>
              <a:t>New products are important to both customers and the marketers who serve them: They bring new solutions and variety to customers’ lives, and they are a key source of growth for companies. In today’s fast-changing environment, many companies rely on new products for the majority of their growth. For example, new products have almost completely transformed Apple in recent years. Sales of the iPhone and iPad—neither of which was available just six years ago—now bring in 72 percent of the company’s total revenues. </a:t>
            </a:r>
          </a:p>
          <a:p>
            <a:r>
              <a:rPr lang="en-US" smtClean="0"/>
              <a:t>Yet innovation can be very expensive and very risky. New products face tough odds. By one estimate, 67 percent of all new products introduced by established companies fail. For new companies, the failure rate soars to 90 percent. Each year, U.S. companies lose an estimated $260 billion on failed new products.</a:t>
            </a:r>
          </a:p>
          <a:p>
            <a:r>
              <a:rPr lang="en-US" smtClean="0"/>
              <a:t>Why do so many new products fail? There are several reasons. Although an idea may be good, the company may overestimate market size. The actual product may be poorly designed. Or it might be incorrectly positioned, launched at the wrong time, priced too high, or poorly advertised. A high-level executive might push a favorite idea despite poor marketing research findings. Sometimes the costs of product development are higher than expected, and sometimes competitors fight back harder than expected. </a:t>
            </a:r>
          </a:p>
          <a:p>
            <a:r>
              <a:rPr lang="en-US" smtClean="0"/>
              <a:t>So, companies face a problem: They must develop new products, but the odds weigh heavily against success. To create successful new products, a company must understand its consumers, markets, and competitors and develop products that deliver superior value to customers.</a:t>
            </a:r>
          </a:p>
          <a:p>
            <a:r>
              <a:rPr lang="en-US" smtClean="0"/>
              <a:t>New-product development starts with</a:t>
            </a:r>
          </a:p>
          <a:p>
            <a:r>
              <a:rPr lang="en-US" smtClean="0"/>
              <a:t>good new-product ideas—</a:t>
            </a:r>
            <a:r>
              <a:rPr lang="en-US" i="1" smtClean="0"/>
              <a:t>lots of</a:t>
            </a:r>
          </a:p>
          <a:p>
            <a:r>
              <a:rPr lang="en-US" smtClean="0"/>
              <a:t>them. For example, Cisco’s recent</a:t>
            </a:r>
          </a:p>
          <a:p>
            <a:r>
              <a:rPr lang="en-US" smtClean="0"/>
              <a:t>I-Prize “crowdsourcing” challenge</a:t>
            </a:r>
          </a:p>
          <a:p>
            <a:r>
              <a:rPr lang="en-US" smtClean="0"/>
              <a:t>attracted 1,200 ideas from 2,500</a:t>
            </a:r>
          </a:p>
          <a:p>
            <a:r>
              <a:rPr lang="en-US" smtClean="0"/>
              <a:t>innovators in 104 countries.</a:t>
            </a:r>
          </a:p>
          <a:p>
            <a:r>
              <a:rPr lang="en-US" smtClean="0"/>
              <a:t>The remaining steps reduce the</a:t>
            </a:r>
          </a:p>
          <a:p>
            <a:r>
              <a:rPr lang="en-US" smtClean="0"/>
              <a:t>number of ideas and develop</a:t>
            </a:r>
          </a:p>
          <a:p>
            <a:r>
              <a:rPr lang="en-US" smtClean="0"/>
              <a:t>only the best ones into</a:t>
            </a:r>
          </a:p>
          <a:p>
            <a:r>
              <a:rPr lang="en-US" smtClean="0"/>
              <a:t>profitable products. Of the 1,200</a:t>
            </a:r>
          </a:p>
          <a:p>
            <a:r>
              <a:rPr lang="en-US" smtClean="0"/>
              <a:t>ideas from Cisco’s I-Prize</a:t>
            </a:r>
          </a:p>
          <a:p>
            <a:r>
              <a:rPr lang="en-US" smtClean="0"/>
              <a:t>challenge, only a handful were</a:t>
            </a:r>
          </a:p>
          <a:p>
            <a:r>
              <a:rPr lang="en-US" smtClean="0"/>
              <a:t>developed.</a:t>
            </a:r>
          </a:p>
        </p:txBody>
      </p:sp>
      <p:sp>
        <p:nvSpPr>
          <p:cNvPr id="19459" name="Slide Number Placeholder 3"/>
          <p:cNvSpPr>
            <a:spLocks noGrp="1"/>
          </p:cNvSpPr>
          <p:nvPr>
            <p:ph type="sldNum" sz="quarter" idx="5"/>
          </p:nvPr>
        </p:nvSpPr>
        <p:spPr bwMode="auto">
          <a:noFill/>
          <a:ln>
            <a:miter lim="800000"/>
            <a:headEnd/>
            <a:tailEnd/>
          </a:ln>
        </p:spPr>
        <p:txBody>
          <a:bodyPr/>
          <a:lstStyle/>
          <a:p>
            <a:fld id="{8F10E3E7-6D6D-499D-B822-00AF44D99CC7}"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In groups of four come up with one idea for a new product. </a:t>
            </a:r>
          </a:p>
          <a:p>
            <a:r>
              <a:rPr lang="en-US" smtClean="0"/>
              <a:t>It might be helpful if you assign each group a category including kitchen products, office supplies, laptop accessories, dessert products, bathroom accessories, children’s toys, baby products, etc. Students will realize this is very difficult.</a:t>
            </a:r>
          </a:p>
        </p:txBody>
      </p:sp>
      <p:sp>
        <p:nvSpPr>
          <p:cNvPr id="21507" name="Slide Number Placeholder 3"/>
          <p:cNvSpPr>
            <a:spLocks noGrp="1"/>
          </p:cNvSpPr>
          <p:nvPr>
            <p:ph type="sldNum" sz="quarter" idx="5"/>
          </p:nvPr>
        </p:nvSpPr>
        <p:spPr bwMode="auto">
          <a:noFill/>
          <a:ln>
            <a:miter lim="800000"/>
            <a:headEnd/>
            <a:tailEnd/>
          </a:ln>
        </p:spPr>
        <p:txBody>
          <a:bodyPr/>
          <a:lstStyle/>
          <a:p>
            <a:fld id="{6B096EFE-F0B3-4167-8EE3-57C801DDBCBC}"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p:txBody>
          <a:bodyPr>
            <a:normAutofit fontScale="70000" lnSpcReduction="20000"/>
          </a:bodyPr>
          <a:lstStyle/>
          <a:p>
            <a:pPr>
              <a:defRPr/>
            </a:pPr>
            <a:r>
              <a:rPr lang="en-US" b="1" dirty="0" smtClean="0">
                <a:ea typeface="ＭＳ Ｐゴシック" charset="-128"/>
              </a:rPr>
              <a:t>Idea Generation</a:t>
            </a:r>
          </a:p>
          <a:p>
            <a:pPr>
              <a:defRPr/>
            </a:pPr>
            <a:r>
              <a:rPr lang="en-US" dirty="0" smtClean="0">
                <a:ea typeface="ＭＳ Ｐゴシック" charset="-128"/>
              </a:rPr>
              <a:t>New-product development starts with </a:t>
            </a:r>
            <a:r>
              <a:rPr lang="en-US" b="1" dirty="0" smtClean="0">
                <a:ea typeface="ＭＳ Ｐゴシック" charset="-128"/>
              </a:rPr>
              <a:t>idea generation</a:t>
            </a:r>
            <a:r>
              <a:rPr lang="en-US" dirty="0" smtClean="0">
                <a:ea typeface="ＭＳ Ｐゴシック" charset="-128"/>
              </a:rPr>
              <a:t>—the systematic search for new-product ideas. A company typically generates hundreds—even thousands—of ideas to find a few good ones. Major sources of new-product ideas include internal sources and external sources such as customers, competitors, distributors and suppliers, and others.</a:t>
            </a:r>
          </a:p>
          <a:p>
            <a:pPr>
              <a:defRPr/>
            </a:pPr>
            <a:r>
              <a:rPr lang="en-US" b="1" i="1" dirty="0" smtClean="0">
                <a:ea typeface="ＭＳ Ｐゴシック" charset="-128"/>
              </a:rPr>
              <a:t>Internal Idea Sources</a:t>
            </a:r>
          </a:p>
          <a:p>
            <a:pPr>
              <a:defRPr/>
            </a:pPr>
            <a:r>
              <a:rPr lang="en-US" dirty="0" smtClean="0">
                <a:ea typeface="ＭＳ Ｐゴシック" charset="-128"/>
              </a:rPr>
              <a:t>Using </a:t>
            </a:r>
            <a:r>
              <a:rPr lang="en-US" i="1" dirty="0" smtClean="0">
                <a:ea typeface="ＭＳ Ｐゴシック" charset="-128"/>
              </a:rPr>
              <a:t>internal sources</a:t>
            </a:r>
            <a:r>
              <a:rPr lang="en-US" dirty="0" smtClean="0">
                <a:ea typeface="ＭＳ Ｐゴシック" charset="-128"/>
              </a:rPr>
              <a:t>, the company can find new ideas through formal R&amp;D. However, in a recent study, only 33 percent of companies surveyed rated traditional R&amp;D as a leading source of innovation ideas. In contrast, 41 percent of companies identified customers as a key source, followed by heads of company business units (35 percent), employees (33 percent), and the sales force (17 percent). </a:t>
            </a:r>
          </a:p>
          <a:p>
            <a:pPr>
              <a:defRPr/>
            </a:pPr>
            <a:r>
              <a:rPr lang="en-US" dirty="0" smtClean="0">
                <a:ea typeface="ＭＳ Ｐゴシック" charset="-128"/>
              </a:rPr>
              <a:t>Thus, beyond its internal R&amp;D process, a company can pick the brains of its own people—from executives to salespeople to scientists, engineers, and manufacturing staff. Many companies have developed successful internal social networks and </a:t>
            </a:r>
            <a:r>
              <a:rPr lang="en-US" i="1" dirty="0" smtClean="0">
                <a:ea typeface="ＭＳ Ｐゴシック" charset="-128"/>
              </a:rPr>
              <a:t>intrapreneurial</a:t>
            </a:r>
            <a:r>
              <a:rPr lang="en-US" dirty="0" smtClean="0">
                <a:ea typeface="ＭＳ Ｐゴシック" charset="-128"/>
              </a:rPr>
              <a:t> programs that encourage employees to develop new-product ideas. For example, Twitter hosts an annual “Hack Week: Let’s Hack Together” event, which actively promotes internal innovation through experimentation around the company.</a:t>
            </a:r>
          </a:p>
          <a:p>
            <a:pPr>
              <a:defRPr/>
            </a:pPr>
            <a:r>
              <a:rPr lang="en-US" dirty="0" smtClean="0">
                <a:ea typeface="ＭＳ Ｐゴシック" charset="-128"/>
              </a:rPr>
              <a:t>&lt;ex09.02&gt;</a:t>
            </a:r>
          </a:p>
          <a:p>
            <a:pPr>
              <a:defRPr/>
            </a:pPr>
            <a:r>
              <a:rPr lang="en-US" dirty="0" smtClean="0">
                <a:ea typeface="ＭＳ Ｐゴシック" charset="-128"/>
              </a:rPr>
              <a:t>During Hack Week, a wide range of Twitter folks take time away from their day-to-day work to collaborate and see what crazy cool new things they can develop. Says one employee, “No meetings for a week. No releases for a week. And almost no rules. Go Hack Week!” This year, employees across the company formed nearly 100 teams to work on a variety of projects. Some developed ways to make Twitter even easier to use; others tested out cool new features or tools. Some projects were technical and strategic; some were simply fun and off the wall, giving people a chance to stretch their creative muscles. It’s still too soon to know exactly what will result from this year’s Hack Week, says Twitter, but “we can’t wait to find out. One thing we do know: We’ll have a bunch of awesome new products, features, and ideas.”</a:t>
            </a:r>
          </a:p>
          <a:p>
            <a:pPr>
              <a:defRPr/>
            </a:pPr>
            <a:r>
              <a:rPr lang="en-US" b="1" i="1" dirty="0" smtClean="0">
                <a:ea typeface="ＭＳ Ｐゴシック" charset="-128"/>
              </a:rPr>
              <a:t>External Idea Sources</a:t>
            </a:r>
          </a:p>
          <a:p>
            <a:pPr>
              <a:defRPr/>
            </a:pPr>
            <a:r>
              <a:rPr lang="en-US" dirty="0" smtClean="0">
                <a:ea typeface="ＭＳ Ｐゴシック" charset="-128"/>
              </a:rPr>
              <a:t>Companies can also obtain good new-product ideas from any of a number of external sources. For example, </a:t>
            </a:r>
            <a:r>
              <a:rPr lang="en-US" i="1" dirty="0" smtClean="0">
                <a:ea typeface="ＭＳ Ｐゴシック" charset="-128"/>
              </a:rPr>
              <a:t>distributors and suppliers</a:t>
            </a:r>
            <a:r>
              <a:rPr lang="en-US" dirty="0" smtClean="0">
                <a:ea typeface="ＭＳ Ｐゴシック" charset="-128"/>
              </a:rPr>
              <a:t> can contribute ideas. Distributors are close to the market and can pass along information about consumer problems and new-product possibilities. Suppliers can tell the company about new concepts, techniques, and materials that can be used to develop new products. </a:t>
            </a:r>
          </a:p>
          <a:p>
            <a:pPr>
              <a:defRPr/>
            </a:pPr>
            <a:r>
              <a:rPr lang="en-US" i="1" dirty="0" smtClean="0">
                <a:ea typeface="ＭＳ Ｐゴシック" charset="-128"/>
              </a:rPr>
              <a:t>Competitors</a:t>
            </a:r>
            <a:r>
              <a:rPr lang="en-US" dirty="0" smtClean="0">
                <a:ea typeface="ＭＳ Ｐゴシック" charset="-128"/>
              </a:rPr>
              <a:t> are another important source. Companies watch competitors’ ads to get clues about their new products. They buy competing new products, take them apart to see how they work, analyze their sales, and decide whether they should bring out a new product of their own. Other idea sources include trade magazines, shows, websites, and seminars; government agencies; advertising agencies; marketing research firms; university and commercial laboratories; and inventors.</a:t>
            </a:r>
          </a:p>
          <a:p>
            <a:pPr>
              <a:defRPr/>
            </a:pPr>
            <a:r>
              <a:rPr lang="en-US" dirty="0" smtClean="0">
                <a:ea typeface="ＭＳ Ｐゴシック" charset="-128"/>
              </a:rPr>
              <a:t>Perhaps the most important sources of new-product ideas are </a:t>
            </a:r>
            <a:r>
              <a:rPr lang="en-US" i="1" dirty="0" smtClean="0">
                <a:ea typeface="ＭＳ Ｐゴシック" charset="-128"/>
              </a:rPr>
              <a:t>customers</a:t>
            </a:r>
            <a:r>
              <a:rPr lang="en-US" dirty="0" smtClean="0">
                <a:ea typeface="ＭＳ Ｐゴシック" charset="-128"/>
              </a:rPr>
              <a:t> themselves. The company can analyze customer questions and complaints to find new products that better solve consumer problems. Or it can invite customers to share suggestions and ideas. For example, the Danish-based LEGO Group, maker of the classic LEGO plastic bricks that have been fixtures in homes around the world for more than 60 years, systematically taps users for new-product ideas and input:</a:t>
            </a:r>
          </a:p>
          <a:p>
            <a:pPr>
              <a:defRPr/>
            </a:pPr>
            <a:r>
              <a:rPr lang="en-US" dirty="0" smtClean="0">
                <a:ea typeface="ＭＳ Ｐゴシック" charset="-128"/>
              </a:rPr>
              <a:t>&lt;ex09.03&gt;</a:t>
            </a:r>
          </a:p>
          <a:p>
            <a:pPr>
              <a:defRPr/>
            </a:pPr>
            <a:r>
              <a:rPr lang="en-US" dirty="0" smtClean="0">
                <a:ea typeface="ＭＳ Ｐゴシック" charset="-128"/>
              </a:rPr>
              <a:t>At the LEGO CUUSOO website, LEGO invites users to submit ideas for new LEGO products and to vote for other users’ ideas. Ideas supported by 10,000 votes get an internal review and a shot at production. Consumers who have their ideas chosen will earn 1 percent of the total net sales of the product. So far, the CUUSOO effort has produced dozens of major product ideas and three new products. The most recent release is LEGO Minecraft Micro World, which lets users of Mojang’s popular videogame, </a:t>
            </a:r>
            <a:endParaRPr lang="en-US" dirty="0">
              <a:ea typeface="ＭＳ Ｐゴシック" charset="-128"/>
            </a:endParaRPr>
          </a:p>
        </p:txBody>
      </p:sp>
      <p:sp>
        <p:nvSpPr>
          <p:cNvPr id="23555" name="Slide Number Placeholder 3"/>
          <p:cNvSpPr>
            <a:spLocks noGrp="1"/>
          </p:cNvSpPr>
          <p:nvPr>
            <p:ph type="sldNum" sz="quarter" idx="5"/>
          </p:nvPr>
        </p:nvSpPr>
        <p:spPr bwMode="auto">
          <a:noFill/>
          <a:ln>
            <a:miter lim="800000"/>
            <a:headEnd/>
            <a:tailEnd/>
          </a:ln>
        </p:spPr>
        <p:txBody>
          <a:bodyPr/>
          <a:lstStyle/>
          <a:p>
            <a:fld id="{9B3313E7-8EBC-4C6F-A3D4-72048A74561B}"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a:lstStyle/>
          <a:p>
            <a:r>
              <a:rPr lang="en-US" i="1" smtClean="0"/>
              <a:t>Crowdsourcing  </a:t>
            </a:r>
            <a:endParaRPr lang="en-US" b="1" i="1" smtClean="0"/>
          </a:p>
          <a:p>
            <a:r>
              <a:rPr lang="en-US" smtClean="0"/>
              <a:t>More broadly, many companies are now developing </a:t>
            </a:r>
            <a:r>
              <a:rPr lang="en-US" i="1" smtClean="0"/>
              <a:t>crowdsourcing</a:t>
            </a:r>
            <a:r>
              <a:rPr lang="en-US" smtClean="0"/>
              <a:t> or </a:t>
            </a:r>
            <a:r>
              <a:rPr lang="en-US" i="1" smtClean="0"/>
              <a:t>open-innovation</a:t>
            </a:r>
            <a:r>
              <a:rPr lang="en-US" smtClean="0"/>
              <a:t> new-product idea programs. </a:t>
            </a:r>
            <a:r>
              <a:rPr lang="en-US" b="1" smtClean="0"/>
              <a:t>Crowdsourcing</a:t>
            </a:r>
            <a:r>
              <a:rPr lang="en-US" smtClean="0"/>
              <a:t> throws the innovation doors wide open, inviting broad communities of people—customers, employees, independent scientists and researchers, and even the public at large—into the new-product innovation process. For example, rather than relying only on its own R&amp;D labs to produce all of the new-product innovations needed to support growth, Procter &amp; Gamble developed its Connect + Develop crowdsourcing process. Through Connect + Develop, the company uncovers promising innovations from entrepreneurs, scientists, engineers, and other researchers—even consumers themselves—that will help it meet its goal of improving consumers’ lives (see Real marketing 9.1).</a:t>
            </a:r>
          </a:p>
          <a:p>
            <a:endParaRPr lang="en-US" smtClean="0"/>
          </a:p>
          <a:p>
            <a:r>
              <a:rPr lang="en-US" smtClean="0"/>
              <a:t>“The first rule of innovation these days is that the most powerful ideas often come from the most unexpected places—the quiet genius of employees inside your company, the hidden genius of customers,” says one expert. “Tapping into this hidden genius doesn’t require fancy technology or deep pockets—it just requires a leadership mindset that invites outside brainpower into the organization.”</a:t>
            </a:r>
          </a:p>
          <a:p>
            <a:r>
              <a:rPr lang="en-US" smtClean="0"/>
              <a:t>Rather than creating and managing their own crowdsourcing platforms, companies can use third-party crowdsourcing networks, such as InnoCentive, TopCoder, Hypios, and jovoto. For example, organizations ranging from Facebook and PayPal to ESPN, NASA, and the Salk Institute tap into TopCoder’s network of nearly 400,000 mathematicians, engineers, software developers, and designers for ideas and solutions, offering prizes of $100 to $100,000. PayPal recently posted a challenge to the TopCoder community seeking the development of an innovative Android or iPhone app that would successfully and securely run its check-out process, awarding the winners $5,000 each. After only four weeks of competition and two weeks of review, PayPal had its solutions. The Android app came from a programmer in the United States; the iPhone app from a programmer in Colombia.</a:t>
            </a:r>
          </a:p>
          <a:p>
            <a:r>
              <a:rPr lang="en-US" smtClean="0"/>
              <a:t>Crowdsourcing can produce a flood of innovative ideas. In fact, opening the floodgates to anyone and everyone can overwhelm the company with ideas—some good and some bad. For example, when Cisco Systems sponsored an open-innovation effort called I-Prize, soliciting ideas from external sources, it received more than 820 distinct ideas from more than 2,900 innovators from 156 countries. “The evaluation process was far more labor-intensive than we’d anticipated,” says Cisco’s chief technology officer. It required “significant investments of time, energy, patience, and imagination . . . to discern the gems hidden within rough stones.” In the end, a team of six Cisco people worked full-time for three months to carve out 32 semifinalist ideas, as well as nine teams representing 14 countries in six continents for the final phase of the competition.</a:t>
            </a:r>
          </a:p>
          <a:p>
            <a:r>
              <a:rPr lang="en-US" smtClean="0"/>
              <a:t>Truly innovative companies don’t rely only on one source or another for new-product ideas. Instead, they develop extensive innovation networks that capture ideas and inspiration from every possible source, from employees and customers to outside innovators and multiple points beyond.</a:t>
            </a:r>
          </a:p>
          <a:p>
            <a:endParaRPr lang="en-US" smtClean="0"/>
          </a:p>
        </p:txBody>
      </p:sp>
      <p:sp>
        <p:nvSpPr>
          <p:cNvPr id="25603" name="Slide Number Placeholder 3"/>
          <p:cNvSpPr>
            <a:spLocks noGrp="1"/>
          </p:cNvSpPr>
          <p:nvPr>
            <p:ph type="sldNum" sz="quarter" idx="5"/>
          </p:nvPr>
        </p:nvSpPr>
        <p:spPr bwMode="auto">
          <a:noFill/>
          <a:ln>
            <a:miter lim="800000"/>
            <a:headEnd/>
            <a:tailEnd/>
          </a:ln>
        </p:spPr>
        <p:txBody>
          <a:bodyPr/>
          <a:lstStyle/>
          <a:p>
            <a:fld id="{F78212D7-C230-4577-B905-A81D6B6E6C54}"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a:lstStyle/>
          <a:p>
            <a:r>
              <a:rPr lang="en-US" b="1" smtClean="0"/>
              <a:t>Idea Screening</a:t>
            </a:r>
          </a:p>
          <a:p>
            <a:r>
              <a:rPr lang="en-US" smtClean="0"/>
              <a:t>The purpose of idea generation is to create a large number of ideas. The purpose of the succeeding stages is to </a:t>
            </a:r>
            <a:r>
              <a:rPr lang="en-US" i="1" smtClean="0"/>
              <a:t>reduce</a:t>
            </a:r>
            <a:r>
              <a:rPr lang="en-US" smtClean="0"/>
              <a:t> that number. The first idea-reducing stage is </a:t>
            </a:r>
            <a:r>
              <a:rPr lang="en-US" b="1" smtClean="0"/>
              <a:t>idea screening</a:t>
            </a:r>
            <a:r>
              <a:rPr lang="en-US" smtClean="0"/>
              <a:t>, which helps spot good ideas and drop poor ones as soon as possible. Product development costs rise greatly in later stages, so the company wants to go ahead only with those product ideas that will turn into profitable products.</a:t>
            </a:r>
          </a:p>
          <a:p>
            <a:r>
              <a:rPr lang="en-US" smtClean="0"/>
              <a:t>Many companies require their executives to write up new-product ideas in a standard format that can be reviewed by a new-product committee. The write-up describes the product or the service, the proposed customer value proposition, the target market, and the competition. It makes some rough estimates of market size, product price, development time and costs, manufacturing costs, and rate of return. The committee then evaluates the idea against a set of general criteria.</a:t>
            </a:r>
          </a:p>
          <a:p>
            <a:r>
              <a:rPr lang="en-US" smtClean="0"/>
              <a:t>One marketing expert proposes an R-W-W (“real, win, worth doing”) new-product screening framework that asks three questions. First, </a:t>
            </a:r>
            <a:r>
              <a:rPr lang="en-US" i="1" smtClean="0"/>
              <a:t>Is it real?</a:t>
            </a:r>
            <a:r>
              <a:rPr lang="en-US" smtClean="0"/>
              <a:t> Is there a real need and desire for the product and will customers buy it? Is there a clear product concept and will such a product satisfy the market? Second, </a:t>
            </a:r>
            <a:r>
              <a:rPr lang="en-US" i="1" smtClean="0"/>
              <a:t>Can we win?</a:t>
            </a:r>
            <a:r>
              <a:rPr lang="en-US" smtClean="0"/>
              <a:t> Does the product offer a sustainable competitive advantage? Does the company have the resources to make such a product a success? Finally, </a:t>
            </a:r>
            <a:r>
              <a:rPr lang="en-US" i="1" smtClean="0"/>
              <a:t>Is it worth doing?</a:t>
            </a:r>
            <a:r>
              <a:rPr lang="en-US" smtClean="0"/>
              <a:t> Does the product fit the company’s overall growth strategy? Does it offer sufficient profit potential? The company should be able to answer yes to all three R-W-W questions before developing the new-product idea further.</a:t>
            </a:r>
          </a:p>
        </p:txBody>
      </p:sp>
      <p:sp>
        <p:nvSpPr>
          <p:cNvPr id="27651" name="Slide Number Placeholder 3"/>
          <p:cNvSpPr>
            <a:spLocks noGrp="1"/>
          </p:cNvSpPr>
          <p:nvPr>
            <p:ph type="sldNum" sz="quarter" idx="5"/>
          </p:nvPr>
        </p:nvSpPr>
        <p:spPr bwMode="auto">
          <a:noFill/>
          <a:ln>
            <a:miter lim="800000"/>
            <a:headEnd/>
            <a:tailEnd/>
          </a:ln>
        </p:spPr>
        <p:txBody>
          <a:bodyPr/>
          <a:lstStyle/>
          <a:p>
            <a:fld id="{498C3CB2-798C-45CA-BAEE-B0CF56E839F4}"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a:lstStyle/>
          <a:p>
            <a:r>
              <a:rPr lang="en-US" b="1" smtClean="0"/>
              <a:t>Concept Development and Testing</a:t>
            </a:r>
          </a:p>
          <a:p>
            <a:r>
              <a:rPr lang="en-US" smtClean="0"/>
              <a:t>An attractive idea must then be developed into a </a:t>
            </a:r>
            <a:r>
              <a:rPr lang="en-US" b="1" smtClean="0"/>
              <a:t>product concept</a:t>
            </a:r>
            <a:r>
              <a:rPr lang="en-US" smtClean="0"/>
              <a:t>. It is important to distinguish between a product idea, a product concept, and a product image. A </a:t>
            </a:r>
            <a:r>
              <a:rPr lang="en-US" i="1" smtClean="0"/>
              <a:t>product idea</a:t>
            </a:r>
            <a:r>
              <a:rPr lang="en-US" smtClean="0"/>
              <a:t> is an idea for a possible product that the company can see itself offering to the market. A </a:t>
            </a:r>
            <a:r>
              <a:rPr lang="en-US" i="1" smtClean="0"/>
              <a:t>product concept</a:t>
            </a:r>
            <a:r>
              <a:rPr lang="en-US" smtClean="0"/>
              <a:t> is a detailed version of the idea stated in meaningful consumer terms. A </a:t>
            </a:r>
            <a:r>
              <a:rPr lang="en-US" i="1" smtClean="0"/>
              <a:t>product image</a:t>
            </a:r>
            <a:r>
              <a:rPr lang="en-US" smtClean="0"/>
              <a:t> is the way consumers perceive an actual or potential product.</a:t>
            </a:r>
          </a:p>
          <a:p>
            <a:endParaRPr lang="en-US" smtClean="0"/>
          </a:p>
        </p:txBody>
      </p:sp>
      <p:sp>
        <p:nvSpPr>
          <p:cNvPr id="29699" name="Slide Number Placeholder 3"/>
          <p:cNvSpPr>
            <a:spLocks noGrp="1"/>
          </p:cNvSpPr>
          <p:nvPr>
            <p:ph type="sldNum" sz="quarter" idx="5"/>
          </p:nvPr>
        </p:nvSpPr>
        <p:spPr bwMode="auto">
          <a:noFill/>
          <a:ln>
            <a:miter lim="800000"/>
            <a:headEnd/>
            <a:tailEnd/>
          </a:ln>
        </p:spPr>
        <p:txBody>
          <a:bodyPr/>
          <a:lstStyle/>
          <a:p>
            <a:fld id="{FC7C4A8A-25EF-436F-973E-A942DC5C8FDF}"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a:lstStyle/>
          <a:p>
            <a:r>
              <a:rPr lang="en-US" b="1" i="1" smtClean="0"/>
              <a:t>Concept Testing</a:t>
            </a:r>
          </a:p>
          <a:p>
            <a:r>
              <a:rPr lang="en-US" b="1" smtClean="0"/>
              <a:t>Concept testing</a:t>
            </a:r>
            <a:r>
              <a:rPr lang="en-US" smtClean="0"/>
              <a:t> calls for testing new-product concepts with groups of target consumers. The concepts may be presented to consumers symbolically or physically. Here, in more detail, is concept 3:</a:t>
            </a:r>
          </a:p>
          <a:p>
            <a:r>
              <a:rPr lang="en-US" smtClean="0"/>
              <a:t>An efficient, fun-to-drive, battery-powered compact car that seats four. This 100 percent electric wonder provides practical and reliable transportation with no pollution. It goes 300 miles on a single charge and costs pennies per mile to operate. It’s a sensible, responsible alternative to today’s pollution-producing gas-guzzlers. Its fully equipped price is $25,000.</a:t>
            </a:r>
          </a:p>
          <a:p>
            <a:r>
              <a:rPr lang="en-US" smtClean="0"/>
              <a:t>Many firms routinely test new-product concepts with consumers before attempting to turn them into actual new products. For some concept tests, a word or picture description might be sufficient. However, a more concrete and physical presentation of the concept will increase the reliability of the concept test. After being exposed to the concept, consumers then may be asked to react to it by answering questions similar to those in Table 9.1.</a:t>
            </a:r>
          </a:p>
          <a:p>
            <a:r>
              <a:rPr lang="en-US" smtClean="0"/>
              <a:t>The answers to such questions will help the company decide which concept has the strongest appeal. For example, the last question asks about the consumer’s intention to buy. Suppose 2 percent of consumers say they “definitely” would buy, and another 5 percent say “probably.” The company could project these figures to the full population in this target group to estimate sales volume. Even then, however, the estimate is uncertain because people do not always carry out their stated intentions.</a:t>
            </a:r>
          </a:p>
        </p:txBody>
      </p:sp>
      <p:sp>
        <p:nvSpPr>
          <p:cNvPr id="31747" name="Slide Number Placeholder 3"/>
          <p:cNvSpPr>
            <a:spLocks noGrp="1"/>
          </p:cNvSpPr>
          <p:nvPr>
            <p:ph type="sldNum" sz="quarter" idx="5"/>
          </p:nvPr>
        </p:nvSpPr>
        <p:spPr bwMode="auto">
          <a:noFill/>
          <a:ln>
            <a:miter lim="800000"/>
            <a:headEnd/>
            <a:tailEnd/>
          </a:ln>
        </p:spPr>
        <p:txBody>
          <a:bodyPr/>
          <a:lstStyle/>
          <a:p>
            <a:fld id="{85293A41-8C88-4248-8346-3B36F35A83A3}"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a:lstStyle/>
          <a:p>
            <a:r>
              <a:rPr lang="en-US" b="1" smtClean="0"/>
              <a:t>Marketing Strategy Development</a:t>
            </a:r>
          </a:p>
          <a:p>
            <a:r>
              <a:rPr lang="en-US" smtClean="0"/>
              <a:t>Suppose the carmaker finds that concept 3 for the electric car tests best. The next step is </a:t>
            </a:r>
            <a:r>
              <a:rPr lang="en-US" b="1" smtClean="0"/>
              <a:t>marketing strategy development</a:t>
            </a:r>
            <a:r>
              <a:rPr lang="en-US" smtClean="0"/>
              <a:t>, designing an initial marketing strategy for introducing this car to the market.</a:t>
            </a:r>
          </a:p>
          <a:p>
            <a:r>
              <a:rPr lang="en-US" smtClean="0"/>
              <a:t>The </a:t>
            </a:r>
            <a:r>
              <a:rPr lang="en-US" i="1" smtClean="0"/>
              <a:t>marketing strategy statement</a:t>
            </a:r>
            <a:r>
              <a:rPr lang="en-US" smtClean="0"/>
              <a:t> consists of three parts. The first part describes the target market; the planned value proposition; and the sales, market share, and profit goals for the first few years. The second part of the marketing strategy statement outlines the product’s planned price, distribution, and marketing budget for the first year.</a:t>
            </a:r>
          </a:p>
          <a:p>
            <a:r>
              <a:rPr lang="en-US" smtClean="0"/>
              <a:t>The third part of the marketing strategy statement describes the planned long-run sales, profit goals, and marketing mix strategy:.</a:t>
            </a:r>
          </a:p>
        </p:txBody>
      </p:sp>
      <p:sp>
        <p:nvSpPr>
          <p:cNvPr id="33795" name="Slide Number Placeholder 3"/>
          <p:cNvSpPr>
            <a:spLocks noGrp="1"/>
          </p:cNvSpPr>
          <p:nvPr>
            <p:ph type="sldNum" sz="quarter" idx="5"/>
          </p:nvPr>
        </p:nvSpPr>
        <p:spPr bwMode="auto">
          <a:noFill/>
          <a:ln>
            <a:miter lim="800000"/>
            <a:headEnd/>
            <a:tailEnd/>
          </a:ln>
        </p:spPr>
        <p:txBody>
          <a:bodyPr/>
          <a:lstStyle/>
          <a:p>
            <a:fld id="{803D3626-2B1B-4439-B6FD-6F6692F2229A}"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a:lstStyle/>
          <a:p>
            <a:r>
              <a:rPr lang="en-US" b="1" smtClean="0"/>
              <a:t>Business Analysis</a:t>
            </a:r>
          </a:p>
          <a:p>
            <a:r>
              <a:rPr lang="en-US" smtClean="0"/>
              <a:t>Once management has decided on its product concept and marketing strategy, it can evaluate the business attractiveness of the proposal. </a:t>
            </a:r>
            <a:r>
              <a:rPr lang="en-US" b="1" smtClean="0"/>
              <a:t>Business analysis</a:t>
            </a:r>
            <a:r>
              <a:rPr lang="en-US" smtClean="0"/>
              <a:t> involves a review of the sales, costs, and profit projections for a new product to find out whether they satisfy the company’s objectives. If they do, the product can move to the product development stage.</a:t>
            </a:r>
          </a:p>
          <a:p>
            <a:r>
              <a:rPr lang="en-US" smtClean="0"/>
              <a:t>To estimate sales, the company might look at the sales history of similar products and conduct market surveys. It can then estimate minimum and maximum sales to assess the range of risk. After preparing the sales forecast, management can estimate the expected costs and profits for the product, including marketing, R&amp;D, operations, accounting, and finance costs. The company then uses the sales and costs figures to analyze the new product’s financial attractiveness.</a:t>
            </a:r>
          </a:p>
          <a:p>
            <a:endParaRPr lang="en-US" smtClean="0"/>
          </a:p>
        </p:txBody>
      </p:sp>
      <p:sp>
        <p:nvSpPr>
          <p:cNvPr id="35843" name="Slide Number Placeholder 3"/>
          <p:cNvSpPr>
            <a:spLocks noGrp="1"/>
          </p:cNvSpPr>
          <p:nvPr>
            <p:ph type="sldNum" sz="quarter" idx="5"/>
          </p:nvPr>
        </p:nvSpPr>
        <p:spPr bwMode="auto">
          <a:noFill/>
          <a:ln>
            <a:miter lim="800000"/>
            <a:headEnd/>
            <a:tailEnd/>
          </a:ln>
        </p:spPr>
        <p:txBody>
          <a:bodyPr/>
          <a:lstStyle/>
          <a:p>
            <a:fld id="{FAA7AD6E-4998-47DF-AB05-E29106B0C514}"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r>
              <a:rPr lang="en-US" b="1" smtClean="0"/>
              <a:t>Product Development</a:t>
            </a:r>
          </a:p>
          <a:p>
            <a:r>
              <a:rPr lang="en-US" smtClean="0"/>
              <a:t>For many new-product concepts, a product may exist only as a word description, a drawing, or perhaps a crude mock-up. If the product concept passes the business test, it moves into </a:t>
            </a:r>
            <a:r>
              <a:rPr lang="en-US" b="1" smtClean="0"/>
              <a:t>product development</a:t>
            </a:r>
            <a:r>
              <a:rPr lang="en-US" smtClean="0"/>
              <a:t>. Here, R&amp;D or engineering develops the product concept into a physical product. The product development step, however, now calls for a huge jump in investment. It will show whether the product idea can be turned into a workable product.</a:t>
            </a:r>
          </a:p>
          <a:p>
            <a:r>
              <a:rPr lang="en-US" smtClean="0"/>
              <a:t>The R&amp;D department will develop and test one or more physical versions of the product concept. R&amp;D hopes to design a prototype that will satisfy and excite consumers and that can be produced quickly and at budgeted costs. Developing a successful prototype can take days, weeks, months, or even years depending on the product and prototype methods.</a:t>
            </a:r>
          </a:p>
          <a:p>
            <a:r>
              <a:rPr lang="en-US" smtClean="0"/>
              <a:t>Often, products undergo rigorous tests to make sure that they perform safely and effectively, or that consumers will find value in them. Companies can do their own product testing or outsource testing to other firms that specialize in testing.</a:t>
            </a:r>
          </a:p>
          <a:p>
            <a:r>
              <a:rPr lang="en-US" smtClean="0"/>
              <a:t>A new product must have the required functional features and also convey the intended psychological characteristics. The all-electric car, for example, should strike consumers as being well built, comfortable, and safe. Management must learn what makes consumers decide that a car is well built. To some consumers, this means that the car has “solid-sounding” doors. To others, it means that the car is able to withstand a heavy impact in crash tests. Consumer tests are conducted in which consumers test-drive the car and rate its attributes.</a:t>
            </a:r>
          </a:p>
          <a:p>
            <a:endParaRPr lang="en-US" smtClean="0"/>
          </a:p>
        </p:txBody>
      </p:sp>
      <p:sp>
        <p:nvSpPr>
          <p:cNvPr id="37891" name="Slide Number Placeholder 3"/>
          <p:cNvSpPr>
            <a:spLocks noGrp="1"/>
          </p:cNvSpPr>
          <p:nvPr>
            <p:ph type="sldNum" sz="quarter" idx="5"/>
          </p:nvPr>
        </p:nvSpPr>
        <p:spPr bwMode="auto">
          <a:noFill/>
          <a:ln>
            <a:miter lim="800000"/>
            <a:headEnd/>
            <a:tailEnd/>
          </a:ln>
        </p:spPr>
        <p:txBody>
          <a:bodyPr/>
          <a:lstStyle/>
          <a:p>
            <a:fld id="{D2C6A473-CAA0-4955-AE8A-40955B136497}"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xfrm>
            <a:off x="685800" y="4191000"/>
            <a:ext cx="5486400" cy="4114800"/>
          </a:xfrm>
          <a:noFill/>
        </p:spPr>
        <p:txBody>
          <a:bodyPr/>
          <a:lstStyle/>
          <a:p>
            <a:r>
              <a:rPr lang="en-US" b="1" smtClean="0"/>
              <a:t>Test Marketing</a:t>
            </a:r>
          </a:p>
          <a:p>
            <a:r>
              <a:rPr lang="en-US" smtClean="0"/>
              <a:t>If the product passes both the concept test and the product test, the next step is </a:t>
            </a:r>
            <a:r>
              <a:rPr lang="en-US" b="1" smtClean="0"/>
              <a:t>test marketing</a:t>
            </a:r>
            <a:r>
              <a:rPr lang="en-US" smtClean="0"/>
              <a:t>, the stage at which the product and its proposed marketing program are introduced into realistic market settings. Test marketing gives the marketer experience with marketing a product before going to the great expense of full introduction. It lets the company test the product and its entire marketing program—targeting and positioning strategy, advertising, distribution, pricing, branding and packaging, and budget levels.</a:t>
            </a:r>
          </a:p>
          <a:p>
            <a:endParaRPr lang="en-US" smtClean="0"/>
          </a:p>
        </p:txBody>
      </p:sp>
      <p:sp>
        <p:nvSpPr>
          <p:cNvPr id="39939" name="Slide Number Placeholder 3"/>
          <p:cNvSpPr>
            <a:spLocks noGrp="1"/>
          </p:cNvSpPr>
          <p:nvPr>
            <p:ph type="sldNum" sz="quarter" idx="5"/>
          </p:nvPr>
        </p:nvSpPr>
        <p:spPr bwMode="auto">
          <a:noFill/>
          <a:ln>
            <a:miter lim="800000"/>
            <a:headEnd/>
            <a:tailEnd/>
          </a:ln>
        </p:spPr>
        <p:txBody>
          <a:bodyPr/>
          <a:lstStyle/>
          <a:p>
            <a:fld id="{118DA6D0-8D08-4FC2-B5B9-E46D19A93A65}"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r>
              <a:rPr lang="en-US" smtClean="0"/>
              <a:t>The amount of test marketing needed varies with each new product. Test marketing costs can be high, and it takes time that may allow competitors to gain advantages. When the costs of developing and introducing the product are low, or when management is already confident about the new product, the company may do little or no test marketing. In fact, test marketing by consumer-goods firms has been declining in recent years. Companies often do not test-market simple line extensions or copies of competitors’ successful products.</a:t>
            </a:r>
          </a:p>
          <a:p>
            <a:r>
              <a:rPr lang="en-US" smtClean="0"/>
              <a:t>However, when introducing a new product requires a big investment, when the risks are high, or when management is not sure of the product or its marketing program, a company may do a lot of test marketing. For instance, </a:t>
            </a:r>
            <a:r>
              <a:rPr lang="en-US" smtClean="0">
                <a:hlinkClick r:id="rId3"/>
              </a:rPr>
              <a:t>Starbucks</a:t>
            </a:r>
            <a:r>
              <a:rPr lang="en-US" smtClean="0"/>
              <a:t> VIA instant coffee was one of the company’s biggest, most risky product rollouts ever.  The company spent 20 years developing the coffee and several months testing the product in Starbucks shops in Chicago and Seattle before releasing the product nationally. In the spring and summer of 2009, Starbucks patrons in the two test markets were offered recession-friendly $1.00 cups of coffee as well as coupons and free samples of VIA to take home with them. In addition, a Taste Challenge was created in Chicago to help drum up interest and induce trial. Performance of VIA exceeded expectations in all three cities and the promotional efforts were applied to the national rollout as well. Last year, the new brand generated more than $250 million in sales and Starbucks hopes to build it into a billion-dollar brand. Said CEO Howard Schultz, “We took a lot of time with it because we knew it could undermine the company if we didn’t do it right.”</a:t>
            </a:r>
          </a:p>
          <a:p>
            <a:endParaRPr lang="en-US" smtClean="0"/>
          </a:p>
        </p:txBody>
      </p:sp>
      <p:sp>
        <p:nvSpPr>
          <p:cNvPr id="41987" name="Slide Number Placeholder 3"/>
          <p:cNvSpPr>
            <a:spLocks noGrp="1"/>
          </p:cNvSpPr>
          <p:nvPr>
            <p:ph type="sldNum" sz="quarter" idx="5"/>
          </p:nvPr>
        </p:nvSpPr>
        <p:spPr bwMode="auto">
          <a:noFill/>
          <a:ln>
            <a:miter lim="800000"/>
            <a:headEnd/>
            <a:tailEnd/>
          </a:ln>
        </p:spPr>
        <p:txBody>
          <a:bodyPr/>
          <a:lstStyle/>
          <a:p>
            <a:fld id="{4A5C3E76-7A20-4617-BBA9-FD6464D7D58C}"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a:lstStyle/>
          <a:p>
            <a:r>
              <a:rPr lang="en-US" b="1" smtClean="0"/>
              <a:t>Note to Instructor</a:t>
            </a:r>
          </a:p>
          <a:p>
            <a:r>
              <a:rPr lang="en-US" b="1" smtClean="0"/>
              <a:t>Standard test markets</a:t>
            </a:r>
            <a:r>
              <a:rPr lang="en-US" smtClean="0"/>
              <a:t> are small representative markets where the firm conducts a full marketing campaign and uses store audits, consumer and distributor surveys, and other measures to gauge product performance. Results are used to forecast national sales and profits, discover product problems, and fine-tune the marketing program.</a:t>
            </a:r>
          </a:p>
          <a:p>
            <a:r>
              <a:rPr lang="en-US" b="1" smtClean="0"/>
              <a:t>Controlled test markets</a:t>
            </a:r>
            <a:r>
              <a:rPr lang="en-US" smtClean="0"/>
              <a:t> are panels of stores that have agreed to carry new products for a fee. In general they are less expensive than standard test market, faster than standard test markets, but competitors gain access to the new product. </a:t>
            </a:r>
          </a:p>
          <a:p>
            <a:r>
              <a:rPr lang="en-US" b="1" smtClean="0"/>
              <a:t>Simulated test markets</a:t>
            </a:r>
            <a:r>
              <a:rPr lang="en-US" smtClean="0"/>
              <a:t> are events where the firm will create a shopping environment and note how many consumers buy the new product and competing products. Provides measure of trial and the effectiveness of promotion. Researchers can interview consumers.</a:t>
            </a:r>
          </a:p>
          <a:p>
            <a:endParaRPr lang="en-US" smtClean="0"/>
          </a:p>
        </p:txBody>
      </p:sp>
      <p:sp>
        <p:nvSpPr>
          <p:cNvPr id="44035" name="Slide Number Placeholder 3"/>
          <p:cNvSpPr>
            <a:spLocks noGrp="1"/>
          </p:cNvSpPr>
          <p:nvPr>
            <p:ph type="sldNum" sz="quarter" idx="5"/>
          </p:nvPr>
        </p:nvSpPr>
        <p:spPr bwMode="auto">
          <a:noFill/>
          <a:ln>
            <a:miter lim="800000"/>
            <a:headEnd/>
            <a:tailEnd/>
          </a:ln>
        </p:spPr>
        <p:txBody>
          <a:bodyPr/>
          <a:lstStyle/>
          <a:p>
            <a:fld id="{54F0D2AB-5148-4A8C-BC7F-090293BF00C5}"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a:lstStyle/>
          <a:p>
            <a:r>
              <a:rPr lang="en-US" smtClean="0"/>
              <a:t>As an alternative to extensive and costly standard test markets, companies can use controlled test markets or simulated test markets. In </a:t>
            </a:r>
            <a:r>
              <a:rPr lang="en-US" i="1" smtClean="0"/>
              <a:t>controlled test markets</a:t>
            </a:r>
            <a:r>
              <a:rPr lang="en-US" smtClean="0"/>
              <a:t>, such as SymphonyIRI’s BehaviorScan, new products and tactics are tested among controlled panels of shoppers and stores. By combining information on each test consumer’s purchases with consumer demographic and TV viewing information, BehaviorScan can provide store-by-store, week-by-week reports on the sales of tested products and the impact of in-store and in-home marketing efforts. Using </a:t>
            </a:r>
            <a:r>
              <a:rPr lang="en-US" i="1" smtClean="0"/>
              <a:t>simulated test markets</a:t>
            </a:r>
            <a:r>
              <a:rPr lang="en-US" smtClean="0"/>
              <a:t>, researchers measure consumer responses to new products and marketing tactics in laboratory stores or simulated online shopping environments. Both controlled test markets and simulated test markets reduce the costs of test marketing and speed up the process. </a:t>
            </a:r>
          </a:p>
          <a:p>
            <a:r>
              <a:rPr lang="en-US" smtClean="0"/>
              <a:t>For information on BehaviorScan Rx, see http://www.symphonyiri.com/SolutionsandServices/Detail.aspx?ProductID=186, accessed May 2012.</a:t>
            </a:r>
          </a:p>
          <a:p>
            <a:endParaRPr lang="en-US" smtClean="0"/>
          </a:p>
        </p:txBody>
      </p:sp>
      <p:sp>
        <p:nvSpPr>
          <p:cNvPr id="46083" name="Slide Number Placeholder 3"/>
          <p:cNvSpPr>
            <a:spLocks noGrp="1"/>
          </p:cNvSpPr>
          <p:nvPr>
            <p:ph type="sldNum" sz="quarter" idx="5"/>
          </p:nvPr>
        </p:nvSpPr>
        <p:spPr bwMode="auto">
          <a:noFill/>
          <a:ln>
            <a:miter lim="800000"/>
            <a:headEnd/>
            <a:tailEnd/>
          </a:ln>
        </p:spPr>
        <p:txBody>
          <a:bodyPr/>
          <a:lstStyle/>
          <a:p>
            <a:fld id="{DA88F21E-00E7-427C-8D00-26FD367FCDAC}"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r>
              <a:rPr lang="en-US" b="1" smtClean="0"/>
              <a:t>Commercialization</a:t>
            </a:r>
          </a:p>
          <a:p>
            <a:r>
              <a:rPr lang="en-US" smtClean="0"/>
              <a:t>Test marketing gives management the information needed to make a final decision about whether to launch the new product. If the company goes ahead with </a:t>
            </a:r>
            <a:r>
              <a:rPr lang="en-US" b="1" smtClean="0"/>
              <a:t>commercialization</a:t>
            </a:r>
            <a:r>
              <a:rPr lang="en-US" smtClean="0"/>
              <a:t>—introducing the new product into the market—it will face high costs. For example, the company may need to build or rent a manufacturing facility. And, in the case of a major new consumer product, it may spend hundreds of millions of dollars for advertising, sales promotion, and other marketing efforts in the first year. For instance, to introduce its McCafé coffee in the United States, McDonald’s spent $100 million on an advertising blitz that spanned TV, print, radio, outdoor, the Internet, events, public relations, and sampling. Similarly, Nokia spent $100 million on a campaign to launch its Ace smartphone in the highly competitive U.S. mobile market.</a:t>
            </a:r>
          </a:p>
          <a:p>
            <a:r>
              <a:rPr lang="en-US" smtClean="0"/>
              <a:t>A company launching a new product must first decide on introduction </a:t>
            </a:r>
            <a:r>
              <a:rPr lang="en-US" i="1" smtClean="0"/>
              <a:t>timing</a:t>
            </a:r>
            <a:r>
              <a:rPr lang="en-US" smtClean="0"/>
              <a:t>. If the new product will eat into the sales of other company products, the introduction may be delayed. If the product can be improved further, or if the economy is down, the company may wait until the following year to launch it. However, if competitors are ready to introduce their own competing products, the company may push to introduce its new product sooner.</a:t>
            </a:r>
          </a:p>
          <a:p>
            <a:r>
              <a:rPr lang="en-US" smtClean="0"/>
              <a:t>Next, the company must decide </a:t>
            </a:r>
            <a:r>
              <a:rPr lang="en-US" i="1" smtClean="0"/>
              <a:t>where</a:t>
            </a:r>
            <a:r>
              <a:rPr lang="en-US" smtClean="0"/>
              <a:t> to launch the new product—in a single location, a region, the national market, or the international market. Some companies may quickly introduce new models into the full national market. Companies with international distribution systems may introduce new products through swift global rollouts. General Motors did this with its global car, the new Malibu, which will be sold in 100 countries on six continents. The global Malibu launch was back by live, high-definition video run on Facebook and various mobile media, timed to coincide with major auto shows in both Shanghai and New York. The car’s designers and marketers were available in a live Web session to field consumer questions posted on Twitter or Chevrolet’s Facebook page.</a:t>
            </a:r>
          </a:p>
          <a:p>
            <a:endParaRPr lang="en-US" smtClean="0"/>
          </a:p>
        </p:txBody>
      </p:sp>
      <p:sp>
        <p:nvSpPr>
          <p:cNvPr id="48131" name="Slide Number Placeholder 3"/>
          <p:cNvSpPr>
            <a:spLocks noGrp="1"/>
          </p:cNvSpPr>
          <p:nvPr>
            <p:ph type="sldNum" sz="quarter" idx="5"/>
          </p:nvPr>
        </p:nvSpPr>
        <p:spPr bwMode="auto">
          <a:noFill/>
          <a:ln>
            <a:miter lim="800000"/>
            <a:headEnd/>
            <a:tailEnd/>
          </a:ln>
        </p:spPr>
        <p:txBody>
          <a:bodyPr/>
          <a:lstStyle/>
          <a:p>
            <a:fld id="{2C7649A7-0E88-442B-843D-B004DC42B5BE}"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a:lstStyle/>
          <a:p>
            <a:r>
              <a:rPr lang="en-US" smtClean="0"/>
              <a:t>The new-product development process shown in Figure 9.1 highlights the important activities needed to find, develop, and introduce new products. However, new-product development involves more than just going through a set of steps. Companies must take a holistic approach to managing this process. Successful new-product development requires a customer-centered, team-based, and systematic effort.</a:t>
            </a:r>
          </a:p>
          <a:p>
            <a:endParaRPr lang="en-US" smtClean="0"/>
          </a:p>
        </p:txBody>
      </p:sp>
      <p:sp>
        <p:nvSpPr>
          <p:cNvPr id="50179" name="Slide Number Placeholder 3"/>
          <p:cNvSpPr>
            <a:spLocks noGrp="1"/>
          </p:cNvSpPr>
          <p:nvPr>
            <p:ph type="sldNum" sz="quarter" idx="5"/>
          </p:nvPr>
        </p:nvSpPr>
        <p:spPr bwMode="auto">
          <a:noFill/>
          <a:ln>
            <a:miter lim="800000"/>
            <a:headEnd/>
            <a:tailEnd/>
          </a:ln>
        </p:spPr>
        <p:txBody>
          <a:bodyPr/>
          <a:lstStyle/>
          <a:p>
            <a:fld id="{8AF90444-E921-4B99-9A13-EC611B358B1C}"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a:lstStyle/>
          <a:p>
            <a:r>
              <a:rPr lang="en-US" b="1" smtClean="0"/>
              <a:t>Customer-Centered New-Product Development</a:t>
            </a:r>
          </a:p>
          <a:p>
            <a:r>
              <a:rPr lang="en-US" smtClean="0"/>
              <a:t>Above all else, new-product development must be customer centered. When looking for and developing new products, companies often rely too heavily on technical research in their R&amp;D laboratories. But like everything else in marketing, successful new-product development begins with a thorough understanding of what consumers need and value. </a:t>
            </a:r>
            <a:r>
              <a:rPr lang="en-US" b="1" smtClean="0"/>
              <a:t>Customer-centered new-product development</a:t>
            </a:r>
            <a:r>
              <a:rPr lang="en-US" smtClean="0"/>
              <a:t> focuses on finding new ways to solve customer problems and create more customer-satisfying experiences.</a:t>
            </a:r>
          </a:p>
          <a:p>
            <a:r>
              <a:rPr lang="en-US" smtClean="0"/>
              <a:t>One study found that the most successful new products are ones that are differentiated, solve major customer problems, and offer a compelling customer value proposition. Another study showed that companies that directly engage their customers in the new-product innovation process had twice the return on assets and triple the growth in operating income of firms that did not. Thus, customer involvement has a positive effect on the new-product development process and product success.</a:t>
            </a:r>
          </a:p>
          <a:p>
            <a:r>
              <a:rPr lang="en-US" smtClean="0"/>
              <a:t>For example, whereas the consumer package goods industry’s new-product success rate is only about 15 to 20 percent, P&amp;G’s success rate is over 50 percent. According to former P&amp;G CEO A. G. Lafley, the most important factor in this success is understanding what consumers want. In the past, says Lafley, P&amp;G tried to push new products down to consumers rather than first understanding their needs. But now, P&amp;G employs an immersion process it calls “Living It,” in which researchers go so far as to live with shoppers for several days at a time to envision product ideas based directly on consumer needs. P&amp;Gers also hang out in stores for similar insights, a process they call “Working It.” No other company in the world has invested more in consumer research than P&amp;G. Each year, the company interacts with more than five million customers in 100 countries. It conducts more than 20,000 research studies every year and invests more than $400 million annually in what it calls “consumer understanding.” “We figured out how to keep the consumer at the center of all our decisions,” concludes Lafley. “As a result, we don’t go far wrong.”</a:t>
            </a:r>
          </a:p>
          <a:p>
            <a:r>
              <a:rPr lang="en-US" smtClean="0"/>
              <a:t>Thus, today’s innovative companies get out of the research lab and connect with customers in search of fresh ways to meet customer needs. Customer-centered new-product development begins and ends with understanding customers and involving them in the process. </a:t>
            </a:r>
          </a:p>
        </p:txBody>
      </p:sp>
      <p:sp>
        <p:nvSpPr>
          <p:cNvPr id="52227" name="Slide Number Placeholder 3"/>
          <p:cNvSpPr>
            <a:spLocks noGrp="1"/>
          </p:cNvSpPr>
          <p:nvPr>
            <p:ph type="sldNum" sz="quarter" idx="5"/>
          </p:nvPr>
        </p:nvSpPr>
        <p:spPr bwMode="auto">
          <a:noFill/>
          <a:ln>
            <a:miter lim="800000"/>
            <a:headEnd/>
            <a:tailEnd/>
          </a:ln>
        </p:spPr>
        <p:txBody>
          <a:bodyPr/>
          <a:lstStyle/>
          <a:p>
            <a:fld id="{40798F5A-6722-4E2D-B48B-E9CD03C0D6CD}"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a:lstStyle/>
          <a:p>
            <a:r>
              <a:rPr lang="en-US" b="1" smtClean="0"/>
              <a:t>Team-Based New-Product Development</a:t>
            </a:r>
          </a:p>
          <a:p>
            <a:r>
              <a:rPr lang="en-US" smtClean="0"/>
              <a:t>Good new-product development also requires a total-company, cross-functional effort. Some companies organize their new-product development process into the orderly sequence of steps shown in Figure 9.1, starting with idea generation and ending with commercialization. Under this </a:t>
            </a:r>
            <a:r>
              <a:rPr lang="en-US" i="1" smtClean="0"/>
              <a:t>sequential product development</a:t>
            </a:r>
            <a:r>
              <a:rPr lang="en-US" smtClean="0"/>
              <a:t> approach, one company department works individually to complete its stage of the process before passing the new product along to the next department and stage. This orderly, step-by-step process can help bring control to complex and risky projects. But it can also be dangerously slow. In fast-changing, highly competitive markets, such slow-but-sure product development can result in product failures, lost sales and profits, and crumbling market positions.</a:t>
            </a:r>
          </a:p>
          <a:p>
            <a:r>
              <a:rPr lang="en-US" smtClean="0"/>
              <a:t>To get their new products to market more quickly, many companies use a </a:t>
            </a:r>
            <a:r>
              <a:rPr lang="en-US" b="1" smtClean="0"/>
              <a:t>team-based new-product development</a:t>
            </a:r>
            <a:r>
              <a:rPr lang="en-US" smtClean="0"/>
              <a:t> approach. Under this approach, company departments work closely together in cross-functional teams, overlapping the steps in the product development process to save time and increase effectiveness. Instead of passing the new product from department to department, the company assembles a team of people from various departments that stays with the new product from start to finish. Such teams usually include people from the marketing, finance, design, manufacturing, and legal departments and even supplier and customer companies. In the sequential process, a bottleneck at one phase can seriously slow an entire project. In the team-based approach, however, if one area hits snags, it works to resolve them while the team moves on.</a:t>
            </a:r>
          </a:p>
          <a:p>
            <a:r>
              <a:rPr lang="en-US" smtClean="0"/>
              <a:t>The team-based approach does have some limitations, however. For example, it sometimes creates more organizational tension and confusion than the more orderly sequential approach. However, in rapidly changing industries facing increasingly shorter product life cycles, the rewards of fast and flexible product development far exceed the risks. Companies that combine a customer-centered approach with team-based new-product development gain a big competitive edge by getting the right new products to market faster.</a:t>
            </a:r>
          </a:p>
        </p:txBody>
      </p:sp>
      <p:sp>
        <p:nvSpPr>
          <p:cNvPr id="54275" name="Slide Number Placeholder 3"/>
          <p:cNvSpPr>
            <a:spLocks noGrp="1"/>
          </p:cNvSpPr>
          <p:nvPr>
            <p:ph type="sldNum" sz="quarter" idx="5"/>
          </p:nvPr>
        </p:nvSpPr>
        <p:spPr bwMode="auto">
          <a:noFill/>
          <a:ln>
            <a:miter lim="800000"/>
            <a:headEnd/>
            <a:tailEnd/>
          </a:ln>
        </p:spPr>
        <p:txBody>
          <a:bodyPr/>
          <a:lstStyle/>
          <a:p>
            <a:fld id="{A574E318-A702-41C1-B226-EFCF721EADA3}"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a:lstStyle/>
          <a:p>
            <a:r>
              <a:rPr lang="en-US" b="1" smtClean="0"/>
              <a:t>Systematic New-Product Development</a:t>
            </a:r>
          </a:p>
          <a:p>
            <a:r>
              <a:rPr lang="en-US" smtClean="0"/>
              <a:t>Finally, the new-product development process should be holistic and systematic rather than compartmentalized and haphazard. Otherwise, few new ideas will surface, and many good ideas will sputter and die. To avoid these problems, a company can install an </a:t>
            </a:r>
            <a:r>
              <a:rPr lang="en-US" i="1" smtClean="0"/>
              <a:t>innovation management system</a:t>
            </a:r>
            <a:r>
              <a:rPr lang="en-US" smtClean="0"/>
              <a:t> to collect, review, evaluate, and manage new-product ideas.</a:t>
            </a:r>
          </a:p>
          <a:p>
            <a:r>
              <a:rPr lang="en-US" smtClean="0"/>
              <a:t>The company can appoint a respected senior person to be its innovation manager. It can set up Web-based idea management software and encourage all company stakeholders—employees, suppliers, distributors, dealers—to become involved in finding and developing new products. It can assign a cross-functional innovation management committee to evaluate proposed new-product ideas and help bring good ideas to market. It can also create recognition programs to reward those who contribute the best ideas.</a:t>
            </a:r>
          </a:p>
          <a:p>
            <a:r>
              <a:rPr lang="en-US" smtClean="0"/>
              <a:t>The innovation management system approach yields two favorable outcomes. First, it helps create an innovation-oriented company culture. It shows that top management supports, encourages, and rewards innovation. Second, it will yield a larger number of new-product ideas, among which will be found some especially good ones. The good new ideas will be more systematically developed, producing more new-product successes. No longer will good ideas wither for the lack of a sounding board or a senior product advocate.</a:t>
            </a:r>
          </a:p>
          <a:p>
            <a:r>
              <a:rPr lang="en-US" smtClean="0"/>
              <a:t>Thus, new-product success requires more than simply thinking up a few good ideas, turning them into products, and finding customers for them. It requires a holistic approach for finding new ways to create valued customer experiences, from generating and screening new-product ideas to creating and rolling out want-satisfying products to customers.</a:t>
            </a:r>
          </a:p>
          <a:p>
            <a:r>
              <a:rPr lang="en-US" smtClean="0"/>
              <a:t>More than this, successful new-product development requires a whole-company commitment. At companies known for their new-product prowess, such as Google, Apple, 3M, P&amp;G, and GE, the entire culture encourages, supports, and rewards innovation. </a:t>
            </a:r>
          </a:p>
          <a:p>
            <a:r>
              <a:rPr lang="en-US" smtClean="0"/>
              <a:t>When tough economic times hit, or when a company faces financial difficulties, management may be tempted to reduce spending on new-product development. However, such thinking is usually shortsighted. By cutting back on new products, the company may make itself less competitive during or after the downturn. In fact, tough times might call for even greater new-product development, as the company struggles to better align its market offerings with changing consumer needs and tastes. In difficult times, innovation more often helps than hurts in making the company more competitive and positioning it better for the future. Summarizes one analyst:</a:t>
            </a:r>
          </a:p>
          <a:p>
            <a:r>
              <a:rPr lang="en-US" smtClean="0"/>
              <a:t>Innovation is a messy process—hard to measure and hard to manage. When revenues and earnings decline, executives often conclude that their innovation efforts just aren’t worth it. Better to focus on the tried and true than to risk money on untested ideas. The contrary view, of course, is that innovation is both a vaccine against market downturns and an elixir that rejuvenates growth. For example, imagine how much worse off Apple would be had it not—in the midst of very difficult times for the company a decade ago—created the iPod, iTunes, and iPhone.</a:t>
            </a:r>
          </a:p>
          <a:p>
            <a:r>
              <a:rPr lang="en-US" b="1" smtClean="0"/>
              <a:t>Thus, rain or shine, good times or bad, a company must continue to innovate and develop new products if it wants to grow and prosper. Adapted from</a:t>
            </a:r>
            <a:endParaRPr lang="en-US" smtClean="0"/>
          </a:p>
        </p:txBody>
      </p:sp>
      <p:sp>
        <p:nvSpPr>
          <p:cNvPr id="56323" name="Slide Number Placeholder 3"/>
          <p:cNvSpPr>
            <a:spLocks noGrp="1"/>
          </p:cNvSpPr>
          <p:nvPr>
            <p:ph type="sldNum" sz="quarter" idx="5"/>
          </p:nvPr>
        </p:nvSpPr>
        <p:spPr bwMode="auto">
          <a:noFill/>
          <a:ln>
            <a:miter lim="800000"/>
            <a:headEnd/>
            <a:tailEnd/>
          </a:ln>
        </p:spPr>
        <p:txBody>
          <a:bodyPr/>
          <a:lstStyle/>
          <a:p>
            <a:fld id="{B54DE333-043B-4DBB-A599-831B1BE3653C}"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a:lstStyle/>
          <a:p>
            <a:r>
              <a:rPr lang="en-US" b="1" smtClean="0"/>
              <a:t>Note to Instructor</a:t>
            </a:r>
          </a:p>
          <a:p>
            <a:r>
              <a:rPr lang="en-US" b="1" smtClean="0"/>
              <a:t>Product life cycle (PLC)</a:t>
            </a:r>
          </a:p>
          <a:p>
            <a:r>
              <a:rPr lang="en-US" smtClean="0"/>
              <a:t>The course of a product’s sales and profits</a:t>
            </a:r>
          </a:p>
          <a:p>
            <a:r>
              <a:rPr lang="en-US" smtClean="0"/>
              <a:t>over its lifetime. It involves five distinct</a:t>
            </a:r>
          </a:p>
          <a:p>
            <a:r>
              <a:rPr lang="en-US" smtClean="0"/>
              <a:t>stages: product development,</a:t>
            </a:r>
          </a:p>
          <a:p>
            <a:r>
              <a:rPr lang="en-US" smtClean="0"/>
              <a:t>introduction, growth, maturity, and</a:t>
            </a:r>
          </a:p>
          <a:p>
            <a:r>
              <a:rPr lang="en-US" smtClean="0"/>
              <a:t>decline.</a:t>
            </a:r>
            <a:endParaRPr lang="en-US" b="1" smtClean="0"/>
          </a:p>
          <a:p>
            <a:endParaRPr lang="en-US" b="1" smtClean="0"/>
          </a:p>
          <a:p>
            <a:r>
              <a:rPr lang="en-US" b="1" smtClean="0"/>
              <a:t>Discussion Question</a:t>
            </a:r>
          </a:p>
          <a:p>
            <a:r>
              <a:rPr lang="en-US" i="1" smtClean="0"/>
              <a:t>Name a product at each stage of the PLC.</a:t>
            </a:r>
          </a:p>
          <a:p>
            <a:endParaRPr lang="en-US" i="1" smtClean="0"/>
          </a:p>
        </p:txBody>
      </p:sp>
      <p:sp>
        <p:nvSpPr>
          <p:cNvPr id="58371" name="Slide Number Placeholder 3"/>
          <p:cNvSpPr>
            <a:spLocks noGrp="1"/>
          </p:cNvSpPr>
          <p:nvPr>
            <p:ph type="sldNum" sz="quarter" idx="5"/>
          </p:nvPr>
        </p:nvSpPr>
        <p:spPr bwMode="auto">
          <a:noFill/>
          <a:ln>
            <a:miter lim="800000"/>
            <a:headEnd/>
            <a:tailEnd/>
          </a:ln>
        </p:spPr>
        <p:txBody>
          <a:bodyPr/>
          <a:lstStyle/>
          <a:p>
            <a:fld id="{7F9D870A-4680-4D9C-9A35-910B1B26EDD0}"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a:lstStyle/>
          <a:p>
            <a:r>
              <a:rPr lang="en-US" i="1" smtClean="0"/>
              <a:t>Product development</a:t>
            </a:r>
            <a:r>
              <a:rPr lang="en-US" smtClean="0"/>
              <a:t> begins when the company finds and develops a new-product idea. During product development, sales are zero, and the company’s investment costs mount.</a:t>
            </a:r>
          </a:p>
          <a:p>
            <a:r>
              <a:rPr lang="en-US" i="1" smtClean="0"/>
              <a:t>Introduction</a:t>
            </a:r>
            <a:r>
              <a:rPr lang="en-US" smtClean="0"/>
              <a:t> is a period of slow sales growth as the product is introduced in the market. Profits are nonexistent in this stage because of the heavy expenses of product introduction.</a:t>
            </a:r>
          </a:p>
          <a:p>
            <a:r>
              <a:rPr lang="en-US" i="1" smtClean="0"/>
              <a:t>Growth</a:t>
            </a:r>
            <a:r>
              <a:rPr lang="en-US" smtClean="0"/>
              <a:t> is a period of rapid market acceptance and increasing profits.</a:t>
            </a:r>
          </a:p>
          <a:p>
            <a:r>
              <a:rPr lang="en-US" i="1" smtClean="0"/>
              <a:t>Maturity</a:t>
            </a:r>
            <a:r>
              <a:rPr lang="en-US" smtClean="0"/>
              <a:t> is a period of slowdown in sales growth because the product has achieved acceptance by most potential buyers. Profits level off or decline because of increased marketing outlays to defend the product against competition.</a:t>
            </a:r>
          </a:p>
          <a:p>
            <a:r>
              <a:rPr lang="en-US" i="1" smtClean="0"/>
              <a:t>Decline</a:t>
            </a:r>
            <a:r>
              <a:rPr lang="en-US" smtClean="0"/>
              <a:t> is the period when sales fall off and profits drop.</a:t>
            </a:r>
          </a:p>
          <a:p>
            <a:r>
              <a:rPr lang="en-US" smtClean="0"/>
              <a:t>Not all products follow all five stages of the product life cycle. Some products are introduced and die quickly; others stay in the mature stage for a long, long time. Some enter the decline stage and are then cycled back into the growth stage through strong promotion or repositioning. It seems that a well-managed brand could live forever. Venerable brands like Coca-Cola, Gillette, Budweiser, Guinness, American Express, Wells Fargo, Kikkoman, Frye, and TABASCO sauce, for instance, are still going strong after more than 100 years. Guinness beer has been around for more than 250years, Life Savers mints recently celebrated “100 years of keeping your mouth fresh,” and TABASCO sauce brags that it’s “over 140 years old and still able to totally whup your butt!”</a:t>
            </a:r>
          </a:p>
          <a:p>
            <a:r>
              <a:rPr lang="en-US" smtClean="0"/>
              <a:t>&lt;ex09.09&gt;</a:t>
            </a:r>
          </a:p>
          <a:p>
            <a:r>
              <a:rPr lang="en-US" smtClean="0"/>
              <a:t>The PLC concept can describe a </a:t>
            </a:r>
            <a:r>
              <a:rPr lang="en-US" i="1" smtClean="0"/>
              <a:t>product class</a:t>
            </a:r>
            <a:r>
              <a:rPr lang="en-US" smtClean="0"/>
              <a:t> (gasoline-powered automobiles), a </a:t>
            </a:r>
            <a:r>
              <a:rPr lang="en-US" i="1" smtClean="0"/>
              <a:t>product form</a:t>
            </a:r>
            <a:r>
              <a:rPr lang="en-US" smtClean="0"/>
              <a:t> (SUVs), or a </a:t>
            </a:r>
            <a:r>
              <a:rPr lang="en-US" i="1" smtClean="0"/>
              <a:t>brand</a:t>
            </a:r>
            <a:r>
              <a:rPr lang="en-US" smtClean="0"/>
              <a:t> (the Ford Escape). The PLC concept applies differently in each case. Product classes have the longest life cycles; the sales of many product classes stay in the mature stage for a long time. Product forms, in contrast, tend to have the standard PLC shape. Product forms such as “dial telephones” and “VHS tapes” passed through a regular history of introduction, rapid growth, maturity, and decline.</a:t>
            </a:r>
          </a:p>
          <a:p>
            <a:r>
              <a:rPr lang="en-US" smtClean="0"/>
              <a:t>A specific brand’s life cycle can change quickly because of changing competitive attacks and responses. For example, although laundry soaps (product class) and powdered detergents (product form) have enjoyed fairly long life cycles, the life cycles of specific brands have tended to be much shorter. Today’s leading brands of powdered laundry soap are Tide and Cheer; the leading brands almost 100 years ago were Fels-Naptha, Octagon, and Kirkman.</a:t>
            </a:r>
          </a:p>
        </p:txBody>
      </p:sp>
      <p:sp>
        <p:nvSpPr>
          <p:cNvPr id="60419" name="Slide Number Placeholder 3"/>
          <p:cNvSpPr>
            <a:spLocks noGrp="1"/>
          </p:cNvSpPr>
          <p:nvPr>
            <p:ph type="sldNum" sz="quarter" idx="5"/>
          </p:nvPr>
        </p:nvSpPr>
        <p:spPr bwMode="auto">
          <a:noFill/>
          <a:ln>
            <a:miter lim="800000"/>
            <a:headEnd/>
            <a:tailEnd/>
          </a:ln>
        </p:spPr>
        <p:txBody>
          <a:bodyPr/>
          <a:lstStyle/>
          <a:p>
            <a:fld id="{FB1E4F48-89A1-4A7B-A8A2-1EFA04126E7E}"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p:txBody>
          <a:bodyPr/>
          <a:lstStyle/>
          <a:p>
            <a:pPr marL="533400" indent="-533400">
              <a:defRPr/>
            </a:pPr>
            <a:r>
              <a:rPr lang="en-US" b="1" dirty="0" smtClean="0">
                <a:ea typeface="ＭＳ Ｐゴシック" charset="-128"/>
              </a:rPr>
              <a:t>Note to Instructor</a:t>
            </a:r>
          </a:p>
          <a:p>
            <a:pPr marL="533400" indent="-533400">
              <a:defRPr/>
            </a:pPr>
            <a:r>
              <a:rPr lang="en-US" b="1" dirty="0" smtClean="0">
                <a:ea typeface="ＭＳ Ｐゴシック" charset="-128"/>
              </a:rPr>
              <a:t>Style </a:t>
            </a:r>
            <a:r>
              <a:rPr lang="en-US" dirty="0" smtClean="0">
                <a:ea typeface="ＭＳ Ｐゴシック" charset="-128"/>
              </a:rPr>
              <a:t>is a basic and distinctive mode of expression.</a:t>
            </a:r>
          </a:p>
          <a:p>
            <a:pPr marL="533400" indent="-533400">
              <a:defRPr/>
            </a:pPr>
            <a:r>
              <a:rPr lang="en-US" b="1" dirty="0" smtClean="0">
                <a:ea typeface="ＭＳ Ｐゴシック" charset="-128"/>
              </a:rPr>
              <a:t>Fashion </a:t>
            </a:r>
            <a:r>
              <a:rPr lang="en-US" dirty="0" smtClean="0">
                <a:ea typeface="ＭＳ Ｐゴシック" charset="-128"/>
              </a:rPr>
              <a:t>is a currently accepted popular style in a given field.</a:t>
            </a:r>
          </a:p>
          <a:p>
            <a:pPr marL="533400" indent="-533400">
              <a:defRPr/>
            </a:pPr>
            <a:endParaRPr lang="en-US" dirty="0" smtClean="0">
              <a:ea typeface="ＭＳ Ｐゴシック" charset="-128"/>
            </a:endParaRPr>
          </a:p>
          <a:p>
            <a:pPr>
              <a:defRPr/>
            </a:pPr>
            <a:r>
              <a:rPr lang="en-US" dirty="0" smtClean="0">
                <a:ea typeface="ＭＳ Ｐゴシック" charset="-128"/>
              </a:rPr>
              <a:t>The PLC concept also can be applied to what are known as styles, fashions, and fads. Their special life cycles are shown in Figure 9.3. A </a:t>
            </a:r>
            <a:r>
              <a:rPr lang="en-US" b="1" dirty="0" smtClean="0">
                <a:ea typeface="ＭＳ Ｐゴシック" charset="-128"/>
              </a:rPr>
              <a:t>style</a:t>
            </a:r>
            <a:r>
              <a:rPr lang="en-US" dirty="0" smtClean="0">
                <a:ea typeface="ＭＳ Ｐゴシック" charset="-128"/>
              </a:rPr>
              <a:t> is a basic and distinctive mode of expression. For example, styles appear in homes (colonial, ranch, transitional), clothing (formal, casual), and art (realist, surrealist, abstract). Once a style is invented, it may last for generations, passing in and out of vogue. A style has a cycle showing several periods of renewed interest.</a:t>
            </a:r>
          </a:p>
          <a:p>
            <a:pPr>
              <a:defRPr/>
            </a:pPr>
            <a:r>
              <a:rPr lang="en-US" dirty="0" smtClean="0">
                <a:ea typeface="ＭＳ Ｐゴシック" charset="-128"/>
              </a:rPr>
              <a:t>A </a:t>
            </a:r>
            <a:r>
              <a:rPr lang="en-US" b="1" dirty="0" smtClean="0">
                <a:ea typeface="ＭＳ Ｐゴシック" charset="-128"/>
              </a:rPr>
              <a:t>fashion</a:t>
            </a:r>
            <a:r>
              <a:rPr lang="en-US" dirty="0" smtClean="0">
                <a:ea typeface="ＭＳ Ｐゴシック" charset="-128"/>
              </a:rPr>
              <a:t> is a currently accepted or popular style in a given field. For example, the more formal “business attire” look of corporate dress of the 1980s and 1990s gave way to the “business casual” look of the 2000s. Fashions tend to grow slowly, remain popular for a while, and then decline slowly.</a:t>
            </a:r>
          </a:p>
          <a:p>
            <a:pPr>
              <a:defRPr/>
            </a:pPr>
            <a:r>
              <a:rPr lang="en-US" b="1" dirty="0" smtClean="0">
                <a:ea typeface="ＭＳ Ｐゴシック" charset="-128"/>
              </a:rPr>
              <a:t>Fads</a:t>
            </a:r>
            <a:r>
              <a:rPr lang="en-US" dirty="0" smtClean="0">
                <a:ea typeface="ＭＳ Ｐゴシック" charset="-128"/>
              </a:rPr>
              <a:t> are temporary periods of unusually high sales driven by consumer enthusiasm and immediate product or brand popularity. A fad may be part of an otherwise normal life cycle, as in the case of recent surges in the sales of poker chips and accessories. Or the fad may comprise a brand’s or product’s entire life cycle. Pet Rocks are a classic example. Upon hearing his friends complain about how expensive it was to care for their dogs, advertising copywriter Gary Dahl joked about his pet rock. He soon wrote a spoof of a dog-training manual for it, titled “The Care and Training of Your Pet Rock.” Soon Dahl was selling some 1.5 million ordinary beach pebbles at $4 a pop. Yet the fad, which broke one October, had sunk like a stone by the next February. Dahl’s advice to those who want to succeed with a fad: “Enjoy it while it lasts.” Other examples of fads include Silly Bandz, Crocs, and Pogs.</a:t>
            </a:r>
          </a:p>
          <a:p>
            <a:pPr>
              <a:defRPr/>
            </a:pPr>
            <a:r>
              <a:rPr lang="en-US" dirty="0" smtClean="0">
                <a:ea typeface="ＭＳ Ｐゴシック" charset="-128"/>
              </a:rPr>
              <a:t>Marketers can apply the product life-cycle concept as a useful framework for describing how products and markets work. And when used carefully, the PLC concept can help in developing good marketing strategies for its different stages. However, using the PLC concept for forecasting product performance or developing marketing strategies presents some practical problems. For example, in practice, it is difficult to forecast the sales level at each PLC stage, the length of each stage, and the shape of the PLC curve. Using the PLC concept to develop marketing strategy also can be difficult because strategy is both a cause and a result of the PLC. The product’s current PLC position suggests the best marketing strategies, and the resulting marketing strategies affect product performance in later stages.</a:t>
            </a:r>
          </a:p>
          <a:p>
            <a:pPr>
              <a:defRPr/>
            </a:pPr>
            <a:r>
              <a:rPr lang="en-US" dirty="0" smtClean="0">
                <a:ea typeface="ＭＳ Ｐゴシック" charset="-128"/>
              </a:rPr>
              <a:t>This definition is based on one found in Bryan Lilly and Tammy R. Nelson, “Fads: Segmenting the Fad-Buyer Market,” </a:t>
            </a:r>
            <a:r>
              <a:rPr lang="en-US" i="1" dirty="0" smtClean="0">
                <a:ea typeface="ＭＳ Ｐゴシック" charset="-128"/>
              </a:rPr>
              <a:t>Journal of Consumer Marketing</a:t>
            </a:r>
            <a:r>
              <a:rPr lang="en-US" dirty="0" smtClean="0">
                <a:ea typeface="ＭＳ Ｐゴシック" charset="-128"/>
              </a:rPr>
              <a:t>, Vol. 20, No. 3, 2003, pp. 252–265.</a:t>
            </a:r>
          </a:p>
          <a:p>
            <a:pPr>
              <a:defRPr/>
            </a:pPr>
            <a:r>
              <a:rPr lang="en-US" dirty="0" smtClean="0">
                <a:ea typeface="ＭＳ Ｐゴシック" charset="-128"/>
              </a:rPr>
              <a:t>See Katya Kazakina and Robert Johnson, “A Fad’s Father Seeks a Sequel,” </a:t>
            </a:r>
            <a:r>
              <a:rPr lang="en-US" i="1" dirty="0" smtClean="0">
                <a:ea typeface="ＭＳ Ｐゴシック" charset="-128"/>
              </a:rPr>
              <a:t>New York Times</a:t>
            </a:r>
            <a:r>
              <a:rPr lang="en-US" dirty="0" smtClean="0">
                <a:ea typeface="ＭＳ Ｐゴシック" charset="-128"/>
              </a:rPr>
              <a:t>, May 30, 2004, www.nytimes.com; John Schwartz, “The Joy of Silly,” </a:t>
            </a:r>
            <a:r>
              <a:rPr lang="en-US" i="1" dirty="0" smtClean="0">
                <a:ea typeface="ＭＳ Ｐゴシック" charset="-128"/>
              </a:rPr>
              <a:t>New York Times</a:t>
            </a:r>
            <a:r>
              <a:rPr lang="en-US" dirty="0" smtClean="0">
                <a:ea typeface="ＭＳ Ｐゴシック" charset="-128"/>
              </a:rPr>
              <a:t>, January 20, 2008, p. 5; and www.crazyfads.com, accessed May 2012.</a:t>
            </a:r>
          </a:p>
          <a:p>
            <a:pPr marL="533400" indent="-533400">
              <a:defRPr/>
            </a:pPr>
            <a:endParaRPr lang="en-US" dirty="0" smtClean="0">
              <a:ea typeface="ＭＳ Ｐゴシック" charset="-128"/>
            </a:endParaRPr>
          </a:p>
          <a:p>
            <a:pPr marL="533400" indent="-533400">
              <a:defRPr/>
            </a:pPr>
            <a:endParaRPr lang="en-US" dirty="0" smtClean="0">
              <a:ea typeface="ＭＳ Ｐゴシック" charset="-128"/>
            </a:endParaRPr>
          </a:p>
          <a:p>
            <a:pPr marL="533400" indent="-533400">
              <a:defRPr/>
            </a:pPr>
            <a:endParaRPr lang="en-US" dirty="0" smtClean="0">
              <a:ea typeface="ＭＳ Ｐゴシック" charset="-128"/>
            </a:endParaRPr>
          </a:p>
          <a:p>
            <a:pPr marL="533400" indent="-533400">
              <a:defRPr/>
            </a:pPr>
            <a:endParaRPr lang="en-US" dirty="0" smtClean="0">
              <a:ea typeface="ＭＳ Ｐゴシック" charset="-128"/>
            </a:endParaRPr>
          </a:p>
          <a:p>
            <a:pPr marL="533400" indent="-533400">
              <a:defRPr/>
            </a:pPr>
            <a:endParaRPr lang="en-US" dirty="0" smtClean="0">
              <a:ea typeface="ＭＳ Ｐゴシック" charset="-128"/>
            </a:endParaRPr>
          </a:p>
        </p:txBody>
      </p:sp>
      <p:sp>
        <p:nvSpPr>
          <p:cNvPr id="62467" name="Slide Number Placeholder 3"/>
          <p:cNvSpPr>
            <a:spLocks noGrp="1"/>
          </p:cNvSpPr>
          <p:nvPr>
            <p:ph type="sldNum" sz="quarter" idx="5"/>
          </p:nvPr>
        </p:nvSpPr>
        <p:spPr bwMode="auto">
          <a:noFill/>
          <a:ln>
            <a:miter lim="800000"/>
            <a:headEnd/>
            <a:tailEnd/>
          </a:ln>
        </p:spPr>
        <p:txBody>
          <a:bodyPr/>
          <a:lstStyle/>
          <a:p>
            <a:fld id="{2B546BF3-D75F-4B8B-9D1C-22798A00E947}"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a:lstStyle/>
          <a:p>
            <a:r>
              <a:rPr lang="en-US" smtClean="0"/>
              <a:t>now look at strategies for each of the other life-cycle stages.</a:t>
            </a:r>
          </a:p>
          <a:p>
            <a:r>
              <a:rPr lang="en-US" b="1" smtClean="0"/>
              <a:t>Introduction Stage</a:t>
            </a:r>
          </a:p>
          <a:p>
            <a:r>
              <a:rPr lang="en-US" smtClean="0"/>
              <a:t>The </a:t>
            </a:r>
            <a:r>
              <a:rPr lang="en-US" b="1" smtClean="0"/>
              <a:t>introduction stage</a:t>
            </a:r>
            <a:r>
              <a:rPr lang="en-US" smtClean="0"/>
              <a:t> starts when a new product is first launched. Introduction takes time, and sales growth is apt to be slow. Well-known products such as frozen foods and HDTVs lingered for many years before they entered a stage of more rapid growth.</a:t>
            </a:r>
          </a:p>
          <a:p>
            <a:r>
              <a:rPr lang="en-US" smtClean="0"/>
              <a:t>In this stage, as compared to other stages, profits are negative or low because of the low sales and high distribution and promotion expenses. Much money is needed to attract distributors and build their inventories. Promotion spending is relatively high to inform consumers of the new product and get them to try it. Because the market is not generally ready for product refinements at this stage, the company and its few competitors produce basic versions of the product. These firms focus their selling on those buyers who are the most ready to buy.</a:t>
            </a:r>
          </a:p>
          <a:p>
            <a:r>
              <a:rPr lang="en-US" smtClean="0"/>
              <a:t>A company, especially the </a:t>
            </a:r>
            <a:r>
              <a:rPr lang="en-US" i="1" smtClean="0"/>
              <a:t>market pioneer</a:t>
            </a:r>
            <a:r>
              <a:rPr lang="en-US" smtClean="0"/>
              <a:t>, must choose a launch strategy that is consistent with the intended product positioning. It should realize that the initial strategy is just the first step in a grander marketing plan for the product’s entire life cycle. If the pioneer chooses its launch strategy to make a “killing,” it may be sacrificing long-run revenue for the sake of short-run gain. The pioneer has the best chance of building and retaining market leadership if it plays its cards correctly from the start.</a:t>
            </a:r>
          </a:p>
        </p:txBody>
      </p:sp>
      <p:sp>
        <p:nvSpPr>
          <p:cNvPr id="64515" name="Slide Number Placeholder 3"/>
          <p:cNvSpPr>
            <a:spLocks noGrp="1"/>
          </p:cNvSpPr>
          <p:nvPr>
            <p:ph type="sldNum" sz="quarter" idx="5"/>
          </p:nvPr>
        </p:nvSpPr>
        <p:spPr bwMode="auto">
          <a:noFill/>
          <a:ln>
            <a:miter lim="800000"/>
            <a:headEnd/>
            <a:tailEnd/>
          </a:ln>
        </p:spPr>
        <p:txBody>
          <a:bodyPr/>
          <a:lstStyle/>
          <a:p>
            <a:fld id="{B6FAF05C-9843-418B-8C27-D5EB675EDF4A}"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a:lstStyle/>
          <a:p>
            <a:r>
              <a:rPr lang="en-US" b="1" smtClean="0"/>
              <a:t>Growth Stage</a:t>
            </a:r>
          </a:p>
          <a:p>
            <a:r>
              <a:rPr lang="en-US" smtClean="0"/>
              <a:t>If the new product satisfies the market, it will enter a </a:t>
            </a:r>
            <a:r>
              <a:rPr lang="en-US" b="1" smtClean="0"/>
              <a:t>growth stage</a:t>
            </a:r>
            <a:r>
              <a:rPr lang="en-US" smtClean="0"/>
              <a:t>, in which sales will start climbing quickly. The early adopters will continue to buy, and later buyers will start following their lead, especially if they hear favorable word of mouth. Attracted by the opportunities for profit, new competitors will enter the market. They will introduce new product features, and the market will expand. The increase in competitors leads to an increase in the number of distribution outlets, and sales jump just to build reseller inventories. Prices remain where they are or decrease only slightly. Companies keep their promotion spending at the same or a slightly higher level. Educating the market remains a goal, but now the company must also meet the competition.</a:t>
            </a:r>
          </a:p>
          <a:p>
            <a:r>
              <a:rPr lang="en-US" smtClean="0"/>
              <a:t>Profits increase during the growth stage as promotion costs are spread over a large volume and as unit manufacturing costs decrease. The firm uses several strategies to sustain rapid market growth as long as possible. It improves product quality and adds new product features and models. It enters new market segments and new distribution channels. It shifts some advertising from building product awareness to building product conviction and purchase, and it lowers prices at the right time to attract more buyers.</a:t>
            </a:r>
          </a:p>
          <a:p>
            <a:r>
              <a:rPr lang="en-US" smtClean="0"/>
              <a:t>In the growth stage, the firm faces a trade-off between high market share and high current profit. By spending a lot of money on product improvement, promotion, and distribution, the company can capture a dominant position. In doing so, however, it gives up maximum current profit, which it hopes to make up in the next stage.</a:t>
            </a:r>
          </a:p>
          <a:p>
            <a:endParaRPr lang="en-US" smtClean="0"/>
          </a:p>
        </p:txBody>
      </p:sp>
      <p:sp>
        <p:nvSpPr>
          <p:cNvPr id="66563" name="Slide Number Placeholder 3"/>
          <p:cNvSpPr>
            <a:spLocks noGrp="1"/>
          </p:cNvSpPr>
          <p:nvPr>
            <p:ph type="sldNum" sz="quarter" idx="5"/>
          </p:nvPr>
        </p:nvSpPr>
        <p:spPr bwMode="auto">
          <a:noFill/>
          <a:ln>
            <a:miter lim="800000"/>
            <a:headEnd/>
            <a:tailEnd/>
          </a:ln>
        </p:spPr>
        <p:txBody>
          <a:bodyPr/>
          <a:lstStyle/>
          <a:p>
            <a:fld id="{0E4E58DB-EF15-4957-8995-5A0DAA5E1DF2}"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a:lstStyle/>
          <a:p>
            <a:r>
              <a:rPr lang="en-US" b="1" smtClean="0"/>
              <a:t>Maturity Stage</a:t>
            </a:r>
          </a:p>
          <a:p>
            <a:r>
              <a:rPr lang="en-US" smtClean="0"/>
              <a:t>At some point, a product’s sales growth will slow down, and it will enter the </a:t>
            </a:r>
            <a:r>
              <a:rPr lang="en-US" b="1" smtClean="0"/>
              <a:t>maturity stage</a:t>
            </a:r>
            <a:r>
              <a:rPr lang="en-US" smtClean="0"/>
              <a:t>. This maturity stage normally lasts longer than the previous stages, and it poses strong challenges to marketing management. Most products are in the maturity stage of the life cycle, and therefore most of marketing management deals with the mature product.</a:t>
            </a:r>
          </a:p>
          <a:p>
            <a:r>
              <a:rPr lang="en-US" smtClean="0"/>
              <a:t>The slowdown in sales growth results in many producers with many products to sell. In turn, this overcapacity leads to greater competition. Competitors begin marking down prices, increasing their advertising and sales promotions, and upping their product development budgets to find better versions of the product. These steps lead to a drop in profit. Some of the weaker competitors start dropping out, and the industry eventually contains only well-established competitors.</a:t>
            </a:r>
          </a:p>
          <a:p>
            <a:r>
              <a:rPr lang="en-US" smtClean="0"/>
              <a:t>Although many products in the mature stage appear to remain unchanged for long periods, most successful ones are actually evolving to meet changing consumer needs. Product managers should do more than simply ride along with or defend their mature products—a good offense is the best defense. They should consider modifying the market, product offering, and marketing mix.</a:t>
            </a:r>
          </a:p>
          <a:p>
            <a:r>
              <a:rPr lang="en-US" smtClean="0"/>
              <a:t>.</a:t>
            </a:r>
          </a:p>
          <a:p>
            <a:endParaRPr lang="en-US" smtClean="0"/>
          </a:p>
        </p:txBody>
      </p:sp>
      <p:sp>
        <p:nvSpPr>
          <p:cNvPr id="68611" name="Slide Number Placeholder 3"/>
          <p:cNvSpPr>
            <a:spLocks noGrp="1"/>
          </p:cNvSpPr>
          <p:nvPr>
            <p:ph type="sldNum" sz="quarter" idx="5"/>
          </p:nvPr>
        </p:nvSpPr>
        <p:spPr bwMode="auto">
          <a:noFill/>
          <a:ln>
            <a:miter lim="800000"/>
            <a:headEnd/>
            <a:tailEnd/>
          </a:ln>
        </p:spPr>
        <p:txBody>
          <a:bodyPr/>
          <a:lstStyle/>
          <a:p>
            <a:fld id="{BFF48BA0-E0B8-4AF7-9B63-0F4CB6942ED2}"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p:txBody>
          <a:bodyPr>
            <a:normAutofit fontScale="92500" lnSpcReduction="10000"/>
          </a:bodyPr>
          <a:lstStyle/>
          <a:p>
            <a:pPr>
              <a:defRPr/>
            </a:pPr>
            <a:r>
              <a:rPr lang="en-US" b="1" dirty="0" smtClean="0">
                <a:ea typeface="ＭＳ Ｐゴシック" charset="-128"/>
              </a:rPr>
              <a:t>Note to Instructor</a:t>
            </a:r>
          </a:p>
          <a:p>
            <a:pPr>
              <a:defRPr/>
            </a:pPr>
            <a:r>
              <a:rPr lang="en-US" dirty="0" smtClean="0">
                <a:ea typeface="ＭＳ Ｐゴシック" charset="-128"/>
              </a:rPr>
              <a:t>This link is for 1000 Uses of Glad website. It is described below, and in the book, as a way to modify the product. </a:t>
            </a:r>
          </a:p>
          <a:p>
            <a:pPr>
              <a:defRPr/>
            </a:pPr>
            <a:r>
              <a:rPr lang="en-US" dirty="0" smtClean="0">
                <a:ea typeface="ＭＳ Ｐゴシック" charset="-128"/>
              </a:rPr>
              <a:t>In modifying the market, the company tries to increase the consumption of the current product. It may look for new users and new market segments. The manager may also look for ways to increase usage among present customers. The company might also try modifying the product—changing</a:t>
            </a:r>
            <a:r>
              <a:rPr lang="en-US" b="1" dirty="0" smtClean="0">
                <a:ea typeface="ＭＳ Ｐゴシック" charset="-128"/>
              </a:rPr>
              <a:t> </a:t>
            </a:r>
            <a:r>
              <a:rPr lang="en-US" dirty="0" smtClean="0">
                <a:ea typeface="ＭＳ Ｐゴシック" charset="-128"/>
              </a:rPr>
              <a:t>characteristics such as quality, features, style, or packaging to attract new users and to inspire more usage. It can improve the product’s styling and attractiveness. It might improve the product’s quality and performance—its durability, reliability, speed, taste. </a:t>
            </a:r>
          </a:p>
          <a:p>
            <a:pPr>
              <a:defRPr/>
            </a:pPr>
            <a:r>
              <a:rPr lang="en-US" dirty="0" smtClean="0">
                <a:ea typeface="ＭＳ Ｐゴシック" charset="-128"/>
              </a:rPr>
              <a:t>In </a:t>
            </a:r>
            <a:r>
              <a:rPr lang="en-US" i="1" dirty="0" smtClean="0">
                <a:ea typeface="ＭＳ Ｐゴシック" charset="-128"/>
              </a:rPr>
              <a:t>modifying the market, the company tries to increase consumption by finding new users</a:t>
            </a:r>
          </a:p>
          <a:p>
            <a:pPr>
              <a:defRPr/>
            </a:pPr>
            <a:r>
              <a:rPr lang="en-US" dirty="0" smtClean="0">
                <a:ea typeface="ＭＳ Ｐゴシック" charset="-128"/>
              </a:rPr>
              <a:t>and new market segments for its brands.</a:t>
            </a:r>
          </a:p>
          <a:p>
            <a:pPr>
              <a:defRPr/>
            </a:pPr>
            <a:r>
              <a:rPr lang="en-US" i="1" dirty="0" smtClean="0">
                <a:ea typeface="ＭＳ Ｐゴシック" charset="-128"/>
              </a:rPr>
              <a:t>modifying the</a:t>
            </a:r>
          </a:p>
          <a:p>
            <a:pPr>
              <a:defRPr/>
            </a:pPr>
            <a:r>
              <a:rPr lang="en-US" i="1" dirty="0" smtClean="0">
                <a:ea typeface="ＭＳ Ｐゴシック" charset="-128"/>
              </a:rPr>
              <a:t>product—changing characteristics such as quality, features,</a:t>
            </a:r>
          </a:p>
          <a:p>
            <a:pPr>
              <a:defRPr/>
            </a:pPr>
            <a:r>
              <a:rPr lang="en-US" dirty="0" smtClean="0">
                <a:ea typeface="ＭＳ Ｐゴシック" charset="-128"/>
              </a:rPr>
              <a:t>style, or packaging to attract new users and inspire</a:t>
            </a:r>
          </a:p>
          <a:p>
            <a:pPr>
              <a:defRPr/>
            </a:pPr>
            <a:r>
              <a:rPr lang="en-US" dirty="0" smtClean="0">
                <a:ea typeface="ＭＳ Ｐゴシック" charset="-128"/>
              </a:rPr>
              <a:t>more usage. It can improve the product’s styling</a:t>
            </a:r>
          </a:p>
          <a:p>
            <a:pPr>
              <a:defRPr/>
            </a:pPr>
            <a:r>
              <a:rPr lang="en-US" dirty="0" smtClean="0">
                <a:ea typeface="ＭＳ Ｐゴシック" charset="-128"/>
              </a:rPr>
              <a:t>and attractiveness. It might improve the product’s</a:t>
            </a:r>
          </a:p>
          <a:p>
            <a:pPr>
              <a:defRPr/>
            </a:pPr>
            <a:r>
              <a:rPr lang="en-US" dirty="0" smtClean="0">
                <a:ea typeface="ＭＳ Ｐゴシック" charset="-128"/>
              </a:rPr>
              <a:t>quality and performance—its durability, reliability,</a:t>
            </a:r>
          </a:p>
          <a:p>
            <a:pPr>
              <a:defRPr/>
            </a:pPr>
            <a:r>
              <a:rPr lang="en-US" dirty="0" smtClean="0">
                <a:ea typeface="ＭＳ Ｐゴシック" charset="-128"/>
              </a:rPr>
              <a:t>speed, and taste.</a:t>
            </a:r>
          </a:p>
          <a:p>
            <a:pPr>
              <a:defRPr/>
            </a:pPr>
            <a:r>
              <a:rPr lang="en-US" i="1" dirty="0" smtClean="0">
                <a:ea typeface="ＭＳ Ｐゴシック" charset="-128"/>
              </a:rPr>
              <a:t>modifying the marketing mix—improving sales by changing</a:t>
            </a:r>
          </a:p>
          <a:p>
            <a:pPr>
              <a:defRPr/>
            </a:pPr>
            <a:r>
              <a:rPr lang="en-US" dirty="0" smtClean="0">
                <a:ea typeface="ＭＳ Ｐゴシック" charset="-128"/>
              </a:rPr>
              <a:t>one or more marketing mix elements. The company can offer new or improved services to</a:t>
            </a:r>
          </a:p>
          <a:p>
            <a:pPr>
              <a:defRPr/>
            </a:pPr>
            <a:r>
              <a:rPr lang="en-US" dirty="0" smtClean="0">
                <a:ea typeface="ＭＳ Ｐゴシック" charset="-128"/>
              </a:rPr>
              <a:t>buyers. It can cut prices to attract new users and competitors’ customers. It can launch a better</a:t>
            </a:r>
          </a:p>
          <a:p>
            <a:pPr>
              <a:defRPr/>
            </a:pPr>
            <a:r>
              <a:rPr lang="en-US" dirty="0" smtClean="0">
                <a:ea typeface="ＭＳ Ｐゴシック" charset="-128"/>
              </a:rPr>
              <a:t>advertising campaign or use aggressive sales promotions—trade deals, cents-off, premiums,</a:t>
            </a:r>
          </a:p>
          <a:p>
            <a:pPr>
              <a:defRPr/>
            </a:pPr>
            <a:r>
              <a:rPr lang="en-US" dirty="0" smtClean="0">
                <a:ea typeface="ＭＳ Ｐゴシック" charset="-128"/>
              </a:rPr>
              <a:t>and contests. In addition to pricing and promotion, the company can also move into</a:t>
            </a:r>
          </a:p>
          <a:p>
            <a:pPr>
              <a:defRPr/>
            </a:pPr>
            <a:r>
              <a:rPr lang="en-US" dirty="0" smtClean="0">
                <a:ea typeface="ＭＳ Ｐゴシック" charset="-128"/>
              </a:rPr>
              <a:t>new marketing channels to help serve new users.</a:t>
            </a:r>
          </a:p>
        </p:txBody>
      </p:sp>
      <p:sp>
        <p:nvSpPr>
          <p:cNvPr id="70659" name="Slide Number Placeholder 3"/>
          <p:cNvSpPr>
            <a:spLocks noGrp="1"/>
          </p:cNvSpPr>
          <p:nvPr>
            <p:ph type="sldNum" sz="quarter" idx="5"/>
          </p:nvPr>
        </p:nvSpPr>
        <p:spPr bwMode="auto">
          <a:noFill/>
          <a:ln>
            <a:miter lim="800000"/>
            <a:headEnd/>
            <a:tailEnd/>
          </a:ln>
        </p:spPr>
        <p:txBody>
          <a:bodyPr/>
          <a:lstStyle/>
          <a:p>
            <a:fld id="{6D8B4179-8A25-4C8C-B98C-B3F6BB443EE9}"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a:lstStyle/>
          <a:p>
            <a:r>
              <a:rPr lang="en-US" b="1" smtClean="0"/>
              <a:t>Decline Stage</a:t>
            </a:r>
          </a:p>
          <a:p>
            <a:r>
              <a:rPr lang="en-US" smtClean="0"/>
              <a:t>The sales of most product forms and brands eventually dip. The decline may be slow, as in the cases of stamps and oatmeal cereal, or rapid, as in the cases of VHS tapes. Sales may plunge to zero, or they may drop to a low level where they continue for many years. This is the </a:t>
            </a:r>
            <a:r>
              <a:rPr lang="en-US" b="1" smtClean="0"/>
              <a:t>decline stage</a:t>
            </a:r>
            <a:r>
              <a:rPr lang="en-US" smtClean="0"/>
              <a:t>.</a:t>
            </a:r>
          </a:p>
          <a:p>
            <a:r>
              <a:rPr lang="en-US" smtClean="0"/>
              <a:t>Sales decline for many reasons, including technological advances, shifts in consumer tastes, and increased competition. As sales and profits decline, some firms withdraw from the market. Those remaining may prune their product offerings. In addition, they may drop smaller market segments and marginal trade channels, or they may cut the promotion budget and reduce their prices further.</a:t>
            </a:r>
          </a:p>
          <a:p>
            <a:r>
              <a:rPr lang="en-US" smtClean="0"/>
              <a:t>Carrying a weak product can be very costly to a firm, and not just in profit terms. There are many hidden costs. A weak product may take up too much of management’s time. It often requires frequent price and inventory adjustments. It requires advertising and sales-force attention that might be better used to make “healthy” products more profitable. A product’s failing reputation can cause customer concerns about the company and its other products. The biggest cost may well lie in the future. Keeping weak products delays the search for replacements, creates a lopsided product mix, hurts current profits, and weakens the company’s foothold on the future.</a:t>
            </a:r>
          </a:p>
          <a:p>
            <a:r>
              <a:rPr lang="en-US" smtClean="0"/>
              <a:t>For these reasons, companies must identify products in the decline stage and decide whether to maintain, harvest, or drop them. Management may decide to </a:t>
            </a:r>
            <a:r>
              <a:rPr lang="en-US" i="1" smtClean="0"/>
              <a:t>maintain</a:t>
            </a:r>
            <a:r>
              <a:rPr lang="en-US" smtClean="0"/>
              <a:t> its brand, repositioning or reinvigorating it in hopes of moving it back into the growth stage of the product life cycle. P&amp;G has done this with several brands, including Mr. Clean and Old Spice. And Converse found fresh strategies for breathing new life into the venerable old Converse All Stars brand Management may decide to </a:t>
            </a:r>
            <a:r>
              <a:rPr lang="en-US" i="1" smtClean="0"/>
              <a:t>harvest</a:t>
            </a:r>
            <a:r>
              <a:rPr lang="en-US" smtClean="0"/>
              <a:t> the product, which means reducing various costs (plant and equipment, maintenance, R&amp;D, advertising, sales force), hoping that sales hold up. If successful, harvesting will increase the company’s profits in the short run. Finally, management may decide to </a:t>
            </a:r>
            <a:r>
              <a:rPr lang="en-US" i="1" smtClean="0"/>
              <a:t>drop</a:t>
            </a:r>
            <a:r>
              <a:rPr lang="en-US" smtClean="0"/>
              <a:t> the product from its line. The company can sell the product to another firm or simply liquidate it at salvage value. In recent years, P&amp;G has sold off several lesser or declining brands, such as Folgers coffee, Crisco oil, Comet cleanser, Sure deodorant, Duncan Hines cake mixes, and Jif peanut butter. If the company plans to find a buyer, it will not want to run down the product through harvesting.</a:t>
            </a:r>
          </a:p>
          <a:p>
            <a:r>
              <a:rPr lang="en-US" smtClean="0"/>
              <a:t>Table 9.2 summarizes the key characteristics of each stage of the PLC. The table also lists the marketing objectives and strategies for each stage.</a:t>
            </a:r>
          </a:p>
          <a:p>
            <a:r>
              <a:rPr lang="en-US" smtClean="0"/>
              <a:t>For a more comprehensive discussion of marketing strategies over the course of the PLC.</a:t>
            </a:r>
          </a:p>
        </p:txBody>
      </p:sp>
      <p:sp>
        <p:nvSpPr>
          <p:cNvPr id="72707" name="Slide Number Placeholder 3"/>
          <p:cNvSpPr>
            <a:spLocks noGrp="1"/>
          </p:cNvSpPr>
          <p:nvPr>
            <p:ph type="sldNum" sz="quarter" idx="5"/>
          </p:nvPr>
        </p:nvSpPr>
        <p:spPr bwMode="auto">
          <a:noFill/>
          <a:ln>
            <a:miter lim="800000"/>
            <a:headEnd/>
            <a:tailEnd/>
          </a:ln>
        </p:spPr>
        <p:txBody>
          <a:bodyPr/>
          <a:lstStyle/>
          <a:p>
            <a:fld id="{D192A9DD-E831-42CD-9F2A-BE3C261CC2D3}" type="slidenum">
              <a:rPr lang="en-US" smtClean="0">
                <a:latin typeface="Calibri" pitchFamily="34" charset="0"/>
                <a:ea typeface="ヒラギノ角ゴ Pro W3"/>
                <a:cs typeface="ヒラギノ角ゴ Pro W3"/>
              </a:rPr>
              <a:pPr/>
              <a:t>30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a:lstStyle/>
          <a:p>
            <a:r>
              <a:rPr lang="en-US" b="1" smtClean="0"/>
              <a:t>Product Decisions and Social Responsibility</a:t>
            </a:r>
          </a:p>
          <a:p>
            <a:r>
              <a:rPr lang="en-US" smtClean="0"/>
              <a:t>Marketers should carefully consider public policy issues and regulations regarding acquiring or dropping products, patent protection, product quality and safety, and product warranties.</a:t>
            </a:r>
          </a:p>
          <a:p>
            <a:r>
              <a:rPr lang="en-US" smtClean="0"/>
              <a:t>Regarding new products, the government may prevent companies from adding products through acquisitions if the effect threatens to lessen competition. Companies dropping products must be aware that they have legal obligations, written or implied, to their suppliers, dealers, and customers who have a stake in the dropped product. Companies must also obey U.S. patent laws when developing new products. A company cannot make its product illegally similar to another company’s established product.</a:t>
            </a:r>
          </a:p>
          <a:p>
            <a:r>
              <a:rPr lang="en-US" smtClean="0"/>
              <a:t>Manufacturers must comply with specific laws regarding product quality and safety. The Federal Food, Drug, and Cosmetic Act protects consumers from unsafe and adulterated food, drugs, and cosmetics. Various acts provide for the inspection of sanitary conditions in the meat- and poultry-processing industries. Safety legislation has been passed to regulate fabrics, chemical substances, automobiles, toys, and drugs and poisons. The Consumer Product Safety Act of 1972 established the Consumer Product Safety Commission, which has the authority to ban or seize potentially harmful products and set severe penalties for violation of the law.</a:t>
            </a:r>
          </a:p>
          <a:p>
            <a:r>
              <a:rPr lang="en-US" smtClean="0"/>
              <a:t>If consumers have been injured by a product with a defective design, they can sue manufacturers or dealers. A recent survey of manufacturing companies found that product liability was the second-largest litigation concern, behind only labor and employment matters. Product liability suits are now occurring in U.S. district courts at the rate of over 60,000 per year, up from 19,500 in 1990. Although manufacturers are found to be at fault in only 6 percent of all product liability cases, when they are found guilty, the median jury award is $1.5 million, and individual awards can run into the tens or even hundreds of millions of dollars. Class-action suits can run into the billions. For example, after it recalled some seven million vehicles for acceleration pedal-related issues, Toyota will face more than 100 class-action and individual lawsuits beginning in 2013 that could end up costing the company $3 billion or more.</a:t>
            </a:r>
          </a:p>
          <a:p>
            <a:r>
              <a:rPr lang="en-US" smtClean="0"/>
              <a:t>This litigation phenomenon has resulted in huge increases in product liability insurance premiums, causing big problems in some industries. Some companies pass these higher rates along to consumers by raising prices. Others are forced to discontinue high-risk product lines. Some companies are now appointing </a:t>
            </a:r>
            <a:r>
              <a:rPr lang="en-US" i="1" smtClean="0"/>
              <a:t>product stewards</a:t>
            </a:r>
            <a:r>
              <a:rPr lang="en-US" smtClean="0"/>
              <a:t>, whose job is to protect consumers from harm and the company from liability by proactively ferreting out potential product problems.</a:t>
            </a:r>
          </a:p>
          <a:p>
            <a:endParaRPr lang="en-US" smtClean="0"/>
          </a:p>
        </p:txBody>
      </p:sp>
      <p:sp>
        <p:nvSpPr>
          <p:cNvPr id="74755" name="Slide Number Placeholder 3"/>
          <p:cNvSpPr>
            <a:spLocks noGrp="1"/>
          </p:cNvSpPr>
          <p:nvPr>
            <p:ph type="sldNum" sz="quarter" idx="5"/>
          </p:nvPr>
        </p:nvSpPr>
        <p:spPr bwMode="auto">
          <a:noFill/>
          <a:ln>
            <a:miter lim="800000"/>
            <a:headEnd/>
            <a:tailEnd/>
          </a:ln>
        </p:spPr>
        <p:txBody>
          <a:bodyPr/>
          <a:lstStyle/>
          <a:p>
            <a:fld id="{0B58583B-9C7A-4940-804A-004C836F7B72}" type="slidenum">
              <a:rPr lang="en-US" smtClean="0">
                <a:latin typeface="Calibri" pitchFamily="34" charset="0"/>
                <a:ea typeface="ヒラギノ角ゴ Pro W3"/>
                <a:cs typeface="ヒラギノ角ゴ Pro W3"/>
              </a:rPr>
              <a:pPr/>
              <a:t>31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a:lstStyle/>
          <a:p>
            <a:r>
              <a:rPr lang="en-US" b="1" smtClean="0"/>
              <a:t>International Product and Services Marketing</a:t>
            </a:r>
          </a:p>
          <a:p>
            <a:r>
              <a:rPr lang="en-US" smtClean="0"/>
              <a:t>International product and services marketers face special challenges. First they must figure out what products and services to introduce and in which countries. Then they must decide how much to standardize or adapt their products and services for world markets.</a:t>
            </a:r>
          </a:p>
          <a:p>
            <a:r>
              <a:rPr lang="en-US" smtClean="0"/>
              <a:t>On the one hand, companies would like to standardize their offerings. Standardization helps a company develop a consistent worldwide image. It also lowers the product design, manufacturing, and marketing costs of offering a large variety of products. On the other hand, markets and consumers around the world differ widely. Companies must usually respond to these differences by adapting their product offerings. For example, by carefully adapting its menu and operations to local tastes and eating styles, YUM! Brands—parent company of quintessential fast-food restaurants KFC, Pizza Hut, and Taco Bell—has become the largest restaurant company in mainland China. </a:t>
            </a:r>
          </a:p>
          <a:p>
            <a:r>
              <a:rPr lang="en-US" smtClean="0"/>
              <a:t>Service marketers also face special challenges when going global. Some service industries have a long history of international operations. For example, the commercial banking industry was one of the first to grow internationally. Banks had to provide global services to meet the foreign exchange and credit needs of their home country clients who wanted to sell overseas. In recent years, many banks have become truly global. Germany’s Deutsche Bank, for example, serves more than 19 million customers through 3,083 branches in 72 countries. For its clients around the world who wish to grow globally, Deutsche Bank can raise money not only in Frankfurt but also in Zurich, London, Paris, Tokyo, and Moscow.</a:t>
            </a:r>
          </a:p>
          <a:p>
            <a:r>
              <a:rPr lang="en-US" smtClean="0"/>
              <a:t>Professional and business services industries, such as accounting, management consulting, and advertising, have also globalized. The international growth of these firms followed the globalization of the client companies they serve. For example, as more clients employ worldwide marketing and advertising strategies, advertising agencies have responded by globalizing their own operations. McCann Worldgroup, a large U.S.-based advertising and marketing services agency, operates in more than 130 countries. It serves international clients such as Coca-Cola, GM, ExxonMobil, Microsoft, MasterCard, Johnson &amp; Johnson, and Unilever in markets ranging from the United States and Canada to Korea and Kazakhstan. Moreover, McCann Worldgroup is one company in the Interpublic Group of Companies, an immense, worldwide network of advertising and marketing services companies.</a:t>
            </a:r>
          </a:p>
          <a:p>
            <a:r>
              <a:rPr lang="en-US" smtClean="0"/>
              <a:t>Retailers are among the latest service businesses to go global. As their home markets become saturated, American retailers such as Walmart, Office Depot, and Saks Fifth Avenue are expanding into faster-growing markets abroad. For example, since 1991, Walmart has entered 27 countries outside the United States; its international division’s sales accounts for 26 percent of total sales. Foreign retailers are making similar moves. Asian shoppers can now buy American products in French-owned Carrefour stores. Carrefour, the world’s second-largest retailer behind Walmart, now operates more than 15,500 stores in more than 35 countries. It is the leading retailer in Europe, Brazil, and Argentina and the largest foreign retailer in China.</a:t>
            </a:r>
          </a:p>
          <a:p>
            <a:r>
              <a:rPr lang="en-US" smtClean="0"/>
              <a:t>The trend toward growth of global service companies will continue, especially in banking, airlines, telecommunications, and professional services. Today, service firms are no longer simply following their manufacturing customers. Instead, they are taking the lead in international expansion.</a:t>
            </a:r>
          </a:p>
          <a:p>
            <a:r>
              <a:rPr lang="en-US" smtClean="0"/>
              <a:t> </a:t>
            </a:r>
          </a:p>
          <a:p>
            <a:endParaRPr lang="en-US" smtClean="0"/>
          </a:p>
          <a:p>
            <a:endParaRPr lang="en-US" smtClean="0"/>
          </a:p>
          <a:p>
            <a:endParaRPr lang="en-US" smtClean="0"/>
          </a:p>
          <a:p>
            <a:endParaRPr lang="en-US" smtClean="0"/>
          </a:p>
        </p:txBody>
      </p:sp>
      <p:sp>
        <p:nvSpPr>
          <p:cNvPr id="76803" name="Slide Number Placeholder 3"/>
          <p:cNvSpPr>
            <a:spLocks noGrp="1"/>
          </p:cNvSpPr>
          <p:nvPr>
            <p:ph type="sldNum" sz="quarter" idx="5"/>
          </p:nvPr>
        </p:nvSpPr>
        <p:spPr bwMode="auto">
          <a:noFill/>
          <a:ln>
            <a:miter lim="800000"/>
            <a:headEnd/>
            <a:tailEnd/>
          </a:ln>
        </p:spPr>
        <p:txBody>
          <a:bodyPr/>
          <a:lstStyle/>
          <a:p>
            <a:fld id="{023BDA08-D295-4606-82CC-353D2C732C31}" type="slidenum">
              <a:rPr lang="en-US" smtClean="0">
                <a:latin typeface="Calibri" pitchFamily="34" charset="0"/>
                <a:ea typeface="ヒラギノ角ゴ Pro W3"/>
                <a:cs typeface="ヒラギノ角ゴ Pro W3"/>
              </a:rPr>
              <a:pPr/>
              <a:t>32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33</a:t>
            </a:fld>
            <a:endParaRPr lang="en-GB" smtClean="0">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1143000"/>
          </a:xfrm>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8382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1143000"/>
          </a:xfrm>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8382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1143000"/>
          </a:xfrm>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8382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8" r:id="rId13"/>
    <p:sldLayoutId id="2147484009" r:id="rId14"/>
    <p:sldLayoutId id="2147484010" r:id="rId15"/>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hyperlink" Target="http://www.1000uses.com/" TargetMode="External"/><Relationship Id="rId2" Type="http://schemas.openxmlformats.org/officeDocument/2006/relationships/notesSlide" Target="../notesSlides/notesSlide29.xml"/><Relationship Id="rId1" Type="http://schemas.openxmlformats.org/officeDocument/2006/relationships/slideLayout" Target="../slideLayouts/slideLayout23.xml"/><Relationship Id="rId5" Type="http://schemas.openxmlformats.org/officeDocument/2006/relationships/image" Target="../media/image11.jpe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17.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New-Product Development and Product Life-Cycle Strategies</a:t>
            </a:r>
            <a:r>
              <a:rPr lang="en-US" sz="4000" dirty="0" smtClean="0"/>
              <a:t/>
            </a:r>
            <a:br>
              <a:rPr lang="en-US" sz="4000" dirty="0" smtClean="0"/>
            </a:br>
            <a:r>
              <a:rPr lang="en-US" sz="4000" dirty="0" smtClean="0">
                <a:solidFill>
                  <a:srgbClr val="000066"/>
                </a:solidFill>
              </a:rPr>
              <a:t/>
            </a:r>
            <a:br>
              <a:rPr lang="en-US" sz="4000" dirty="0" smtClean="0">
                <a:solidFill>
                  <a:srgbClr val="000066"/>
                </a:solidFill>
              </a:rPr>
            </a:br>
            <a:r>
              <a:rPr lang="en-US" sz="4000" dirty="0" smtClean="0">
                <a:solidFill>
                  <a:srgbClr val="000066"/>
                </a:solidFill>
              </a:rPr>
              <a:t/>
            </a:r>
            <a:br>
              <a:rPr lang="en-US" sz="4000"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LECTURE-15</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4572000"/>
          </a:xfrm>
        </p:spPr>
        <p:txBody>
          <a:bodyPr>
            <a:noAutofit/>
          </a:bodyPr>
          <a:lstStyle/>
          <a:p>
            <a:pPr>
              <a:buClr>
                <a:srgbClr val="000066"/>
              </a:buClr>
              <a:buFont typeface="Wingdings" pitchFamily="2" charset="2"/>
              <a:buChar char="§"/>
            </a:pPr>
            <a:r>
              <a:rPr lang="en-US" dirty="0" smtClean="0"/>
              <a:t>New-Product Development Strategy</a:t>
            </a:r>
          </a:p>
          <a:p>
            <a:pPr>
              <a:buClr>
                <a:srgbClr val="000066"/>
              </a:buClr>
              <a:buFont typeface="Wingdings" pitchFamily="2" charset="2"/>
              <a:buChar char="§"/>
            </a:pPr>
            <a:r>
              <a:rPr lang="en-US" dirty="0" smtClean="0"/>
              <a:t>New-Product Development Process</a:t>
            </a:r>
          </a:p>
          <a:p>
            <a:pPr>
              <a:buClr>
                <a:srgbClr val="000066"/>
              </a:buClr>
              <a:buFont typeface="Wingdings" pitchFamily="2" charset="2"/>
              <a:buChar char="§"/>
            </a:pPr>
            <a:r>
              <a:rPr lang="en-US" dirty="0" smtClean="0"/>
              <a:t>Managing New-Product Development</a:t>
            </a:r>
          </a:p>
          <a:p>
            <a:pPr>
              <a:buClr>
                <a:srgbClr val="000066"/>
              </a:buClr>
              <a:buFont typeface="Wingdings" pitchFamily="2" charset="2"/>
              <a:buChar char="§"/>
            </a:pPr>
            <a:r>
              <a:rPr lang="en-US" dirty="0" smtClean="0"/>
              <a:t>Product Life-Cycle Strategies</a:t>
            </a:r>
          </a:p>
          <a:p>
            <a:pPr>
              <a:buClr>
                <a:srgbClr val="000066"/>
              </a:buClr>
              <a:buFont typeface="Wingdings" pitchFamily="2" charset="2"/>
              <a:buChar char="§"/>
            </a:pPr>
            <a:r>
              <a:rPr lang="en-US" dirty="0" smtClean="0"/>
              <a:t>Additional Product and Service Considerations</a:t>
            </a:r>
          </a:p>
          <a:p>
            <a:pPr>
              <a:buClr>
                <a:srgbClr val="000066"/>
              </a:buClr>
              <a:buFont typeface="Wingdings" pitchFamily="2" charset="2"/>
              <a:buChar char="§"/>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noAutofit/>
          </a:bodyPr>
          <a:lstStyle/>
          <a:p>
            <a:r>
              <a:rPr lang="en-US" sz="4000" b="1" dirty="0" smtClean="0">
                <a:solidFill>
                  <a:srgbClr val="000066"/>
                </a:solidFill>
              </a:rPr>
              <a:t>New-Product Development Strategy</a:t>
            </a:r>
          </a:p>
        </p:txBody>
      </p:sp>
      <p:sp>
        <p:nvSpPr>
          <p:cNvPr id="16386" name="Rectangle 3"/>
          <p:cNvSpPr>
            <a:spLocks noGrp="1" noChangeArrowheads="1"/>
          </p:cNvSpPr>
          <p:nvPr>
            <p:ph idx="1"/>
          </p:nvPr>
        </p:nvSpPr>
        <p:spPr>
          <a:xfrm>
            <a:off x="685800" y="2209800"/>
            <a:ext cx="8153400" cy="3886200"/>
          </a:xfrm>
        </p:spPr>
        <p:txBody>
          <a:bodyPr>
            <a:noAutofit/>
          </a:bodyPr>
          <a:lstStyle/>
          <a:p>
            <a:pPr marL="533400" indent="-533400">
              <a:lnSpc>
                <a:spcPct val="90000"/>
              </a:lnSpc>
              <a:buFontTx/>
              <a:buNone/>
            </a:pPr>
            <a:endParaRPr lang="en-US" b="1" dirty="0" smtClean="0"/>
          </a:p>
          <a:p>
            <a:pPr marL="533400" indent="-533400">
              <a:lnSpc>
                <a:spcPct val="90000"/>
              </a:lnSpc>
              <a:buFontTx/>
              <a:buNone/>
            </a:pPr>
            <a:r>
              <a:rPr lang="en-US" b="1" dirty="0" smtClean="0"/>
              <a:t>Acquisition</a:t>
            </a:r>
            <a:r>
              <a:rPr lang="en-US" dirty="0" smtClean="0"/>
              <a:t> refers to the buying of a whole company, a patent, or a license to produce someone else’s product</a:t>
            </a:r>
          </a:p>
          <a:p>
            <a:pPr marL="533400" indent="-533400">
              <a:lnSpc>
                <a:spcPct val="90000"/>
              </a:lnSpc>
              <a:buFontTx/>
              <a:buNone/>
            </a:pPr>
            <a:r>
              <a:rPr lang="en-US" b="1" dirty="0" smtClean="0"/>
              <a:t>New product development</a:t>
            </a:r>
            <a:r>
              <a:rPr lang="en-US" dirty="0" smtClean="0"/>
              <a:t> refers to original products, product improvements, product modifications, and new brands developed from the firm’s own research and development</a:t>
            </a:r>
          </a:p>
        </p:txBody>
      </p:sp>
      <p:sp>
        <p:nvSpPr>
          <p:cNvPr id="16387" name="Text Placeholder 3"/>
          <p:cNvSpPr>
            <a:spLocks noGrp="1"/>
          </p:cNvSpPr>
          <p:nvPr>
            <p:ph type="body" sz="quarter" idx="13"/>
          </p:nvPr>
        </p:nvSpPr>
        <p:spPr>
          <a:xfrm>
            <a:off x="914400" y="1600200"/>
            <a:ext cx="7162800" cy="838200"/>
          </a:xfrm>
        </p:spPr>
        <p:txBody>
          <a:bodyPr>
            <a:normAutofit/>
          </a:bodyPr>
          <a:lstStyle/>
          <a:p>
            <a:pPr>
              <a:lnSpc>
                <a:spcPct val="90000"/>
              </a:lnSpc>
            </a:pPr>
            <a:r>
              <a:rPr lang="en-US" sz="2400" dirty="0" smtClean="0"/>
              <a:t>Two ways to obtain new products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6386">
                                            <p:txEl>
                                              <p:pRg st="1" end="1"/>
                                            </p:txEl>
                                          </p:spTgt>
                                        </p:tgtEl>
                                        <p:attrNameLst>
                                          <p:attrName>style.visibility</p:attrName>
                                        </p:attrNameLst>
                                      </p:cBhvr>
                                      <p:to>
                                        <p:strVal val="visible"/>
                                      </p:to>
                                    </p:set>
                                    <p:animEffect transition="in" filter="checkerboard(across)">
                                      <p:cBhvr>
                                        <p:cTn id="7" dur="500"/>
                                        <p:tgtEl>
                                          <p:spTgt spid="1638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6386">
                                            <p:txEl>
                                              <p:pRg st="2" end="2"/>
                                            </p:txEl>
                                          </p:spTgt>
                                        </p:tgtEl>
                                        <p:attrNameLst>
                                          <p:attrName>style.visibility</p:attrName>
                                        </p:attrNameLst>
                                      </p:cBhvr>
                                      <p:to>
                                        <p:strVal val="visible"/>
                                      </p:to>
                                    </p:set>
                                    <p:animEffect transition="in" filter="checkerboard(across)">
                                      <p:cBhvr>
                                        <p:cTn id="12" dur="500"/>
                                        <p:tgtEl>
                                          <p:spTgt spid="163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5800" y="228600"/>
            <a:ext cx="7772400" cy="1143000"/>
          </a:xfrm>
        </p:spPr>
        <p:txBody>
          <a:bodyPr>
            <a:noAutofit/>
          </a:bodyPr>
          <a:lstStyle/>
          <a:p>
            <a:r>
              <a:rPr lang="en-US" sz="4000" dirty="0" smtClean="0">
                <a:solidFill>
                  <a:srgbClr val="000066"/>
                </a:solidFill>
              </a:rPr>
              <a:t>New-Product Development Process</a:t>
            </a:r>
          </a:p>
        </p:txBody>
      </p:sp>
      <p:sp>
        <p:nvSpPr>
          <p:cNvPr id="18434" name="Rectangle 3"/>
          <p:cNvSpPr>
            <a:spLocks noGrp="1" noChangeArrowheads="1"/>
          </p:cNvSpPr>
          <p:nvPr>
            <p:ph type="body" sz="quarter" idx="13"/>
          </p:nvPr>
        </p:nvSpPr>
        <p:spPr/>
        <p:txBody>
          <a:bodyPr>
            <a:normAutofit fontScale="77500" lnSpcReduction="20000"/>
          </a:bodyPr>
          <a:lstStyle/>
          <a:p>
            <a:endParaRPr lang="en-US" smtClean="0"/>
          </a:p>
          <a:p>
            <a:endParaRPr lang="en-US" smtClean="0"/>
          </a:p>
        </p:txBody>
      </p:sp>
      <p:sp>
        <p:nvSpPr>
          <p:cNvPr id="18435" name="Text Box 6"/>
          <p:cNvSpPr txBox="1">
            <a:spLocks noChangeArrowheads="1"/>
          </p:cNvSpPr>
          <p:nvPr/>
        </p:nvSpPr>
        <p:spPr bwMode="auto">
          <a:xfrm>
            <a:off x="1371600" y="1600200"/>
            <a:ext cx="6397625" cy="461665"/>
          </a:xfrm>
          <a:prstGeom prst="rect">
            <a:avLst/>
          </a:prstGeom>
          <a:noFill/>
          <a:ln w="9525">
            <a:noFill/>
            <a:miter lim="800000"/>
            <a:headEnd/>
            <a:tailEnd/>
          </a:ln>
        </p:spPr>
        <p:txBody>
          <a:bodyPr wrap="square">
            <a:spAutoFit/>
          </a:bodyPr>
          <a:lstStyle/>
          <a:p>
            <a:r>
              <a:rPr lang="en-US" sz="2400" b="1" dirty="0">
                <a:solidFill>
                  <a:schemeClr val="tx2"/>
                </a:solidFill>
                <a:cs typeface="ヒラギノ角ゴ Pro W3"/>
              </a:rPr>
              <a:t>Major Stages in New-Product Development</a:t>
            </a:r>
          </a:p>
        </p:txBody>
      </p:sp>
      <p:pic>
        <p:nvPicPr>
          <p:cNvPr id="18436" name="Picture 7" descr="fig09_01wo"/>
          <p:cNvPicPr>
            <a:picLocks noChangeAspect="1" noChangeArrowheads="1"/>
          </p:cNvPicPr>
          <p:nvPr/>
        </p:nvPicPr>
        <p:blipFill>
          <a:blip r:embed="rId3" cstate="print"/>
          <a:srcRect/>
          <a:stretch>
            <a:fillRect/>
          </a:stretch>
        </p:blipFill>
        <p:spPr bwMode="auto">
          <a:xfrm>
            <a:off x="152400" y="2741613"/>
            <a:ext cx="8305800" cy="22113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checkerboard(across)">
                                      <p:cBhvr>
                                        <p:cTn id="7" dur="5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noAutofit/>
          </a:bodyPr>
          <a:lstStyle/>
          <a:p>
            <a:r>
              <a:rPr lang="en-US" sz="4000" b="1" dirty="0" smtClean="0">
                <a:solidFill>
                  <a:srgbClr val="000066"/>
                </a:solidFill>
              </a:rPr>
              <a:t>New-Product Development Process</a:t>
            </a:r>
          </a:p>
        </p:txBody>
      </p:sp>
      <p:sp>
        <p:nvSpPr>
          <p:cNvPr id="20482" name="Rectangle 3"/>
          <p:cNvSpPr>
            <a:spLocks noGrp="1" noChangeArrowheads="1"/>
          </p:cNvSpPr>
          <p:nvPr>
            <p:ph idx="1"/>
          </p:nvPr>
        </p:nvSpPr>
        <p:spPr>
          <a:xfrm>
            <a:off x="457200" y="2103437"/>
            <a:ext cx="8229600" cy="4297363"/>
          </a:xfrm>
        </p:spPr>
        <p:txBody>
          <a:bodyPr/>
          <a:lstStyle/>
          <a:p>
            <a:pPr marL="533400" indent="-533400">
              <a:lnSpc>
                <a:spcPct val="90000"/>
              </a:lnSpc>
              <a:buFontTx/>
              <a:buNone/>
            </a:pPr>
            <a:r>
              <a:rPr lang="en-US" b="1" dirty="0" smtClean="0"/>
              <a:t>Idea generation</a:t>
            </a:r>
            <a:r>
              <a:rPr lang="en-US" dirty="0" smtClean="0"/>
              <a:t> is the systematic search for new-product ideas</a:t>
            </a:r>
          </a:p>
          <a:p>
            <a:pPr marL="533400" indent="-533400">
              <a:lnSpc>
                <a:spcPct val="90000"/>
              </a:lnSpc>
              <a:buFontTx/>
              <a:buNone/>
            </a:pPr>
            <a:r>
              <a:rPr lang="en-US" dirty="0" smtClean="0"/>
              <a:t>Sources of new-product ideas</a:t>
            </a:r>
          </a:p>
          <a:p>
            <a:pPr marL="533400" indent="-533400">
              <a:lnSpc>
                <a:spcPct val="90000"/>
              </a:lnSpc>
              <a:buClr>
                <a:srgbClr val="000066"/>
              </a:buClr>
              <a:buFont typeface="Wingdings" pitchFamily="2" charset="2"/>
              <a:buChar char="§"/>
            </a:pPr>
            <a:r>
              <a:rPr lang="en-US" dirty="0" smtClean="0"/>
              <a:t>Internal </a:t>
            </a:r>
          </a:p>
          <a:p>
            <a:pPr marL="533400" indent="-533400">
              <a:lnSpc>
                <a:spcPct val="90000"/>
              </a:lnSpc>
              <a:buClr>
                <a:srgbClr val="000066"/>
              </a:buClr>
              <a:buFont typeface="Wingdings" pitchFamily="2" charset="2"/>
              <a:buChar char="§"/>
            </a:pPr>
            <a:r>
              <a:rPr lang="en-US" dirty="0" smtClean="0"/>
              <a:t>External</a:t>
            </a:r>
          </a:p>
        </p:txBody>
      </p:sp>
      <p:sp>
        <p:nvSpPr>
          <p:cNvPr id="20483" name="Text Placeholder 6"/>
          <p:cNvSpPr>
            <a:spLocks noGrp="1"/>
          </p:cNvSpPr>
          <p:nvPr>
            <p:ph type="body" sz="quarter" idx="13"/>
          </p:nvPr>
        </p:nvSpPr>
        <p:spPr>
          <a:xfrm>
            <a:off x="914400" y="1524000"/>
            <a:ext cx="7162800" cy="609600"/>
          </a:xfrm>
        </p:spPr>
        <p:txBody>
          <a:bodyPr/>
          <a:lstStyle/>
          <a:p>
            <a:r>
              <a:rPr lang="en-US" dirty="0" smtClean="0">
                <a:latin typeface="Arial" charset="0"/>
              </a:rPr>
              <a:t>Idea Generation</a:t>
            </a:r>
          </a:p>
          <a:p>
            <a:endParaRPr lang="en-US" dirty="0" smtClean="0"/>
          </a:p>
        </p:txBody>
      </p:sp>
      <p:pic>
        <p:nvPicPr>
          <p:cNvPr id="20484" name="Picture 7" descr="ph09_04"/>
          <p:cNvPicPr>
            <a:picLocks noChangeAspect="1" noChangeArrowheads="1"/>
          </p:cNvPicPr>
          <p:nvPr/>
        </p:nvPicPr>
        <p:blipFill>
          <a:blip r:embed="rId3" cstate="print"/>
          <a:srcRect/>
          <a:stretch>
            <a:fillRect/>
          </a:stretch>
        </p:blipFill>
        <p:spPr bwMode="auto">
          <a:xfrm>
            <a:off x="4191000" y="3657600"/>
            <a:ext cx="3810000" cy="25384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Effect transition="in" filter="checkerboard(across)">
                                      <p:cBhvr>
                                        <p:cTn id="7" dur="500"/>
                                        <p:tgtEl>
                                          <p:spTgt spid="204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2">
                                            <p:txEl>
                                              <p:pRg st="1" end="1"/>
                                            </p:txEl>
                                          </p:spTgt>
                                        </p:tgtEl>
                                        <p:attrNameLst>
                                          <p:attrName>style.visibility</p:attrName>
                                        </p:attrNameLst>
                                      </p:cBhvr>
                                      <p:to>
                                        <p:strVal val="visible"/>
                                      </p:to>
                                    </p:set>
                                    <p:animEffect transition="in" filter="checkerboard(across)">
                                      <p:cBhvr>
                                        <p:cTn id="12" dur="500"/>
                                        <p:tgtEl>
                                          <p:spTgt spid="204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482">
                                            <p:txEl>
                                              <p:pRg st="2" end="2"/>
                                            </p:txEl>
                                          </p:spTgt>
                                        </p:tgtEl>
                                        <p:attrNameLst>
                                          <p:attrName>style.visibility</p:attrName>
                                        </p:attrNameLst>
                                      </p:cBhvr>
                                      <p:to>
                                        <p:strVal val="visible"/>
                                      </p:to>
                                    </p:set>
                                    <p:animEffect transition="in" filter="checkerboard(across)">
                                      <p:cBhvr>
                                        <p:cTn id="17" dur="500"/>
                                        <p:tgtEl>
                                          <p:spTgt spid="2048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0482">
                                            <p:txEl>
                                              <p:pRg st="3" end="3"/>
                                            </p:txEl>
                                          </p:spTgt>
                                        </p:tgtEl>
                                        <p:attrNameLst>
                                          <p:attrName>style.visibility</p:attrName>
                                        </p:attrNameLst>
                                      </p:cBhvr>
                                      <p:to>
                                        <p:strVal val="visible"/>
                                      </p:to>
                                    </p:set>
                                    <p:animEffect transition="in" filter="checkerboard(across)">
                                      <p:cBhvr>
                                        <p:cTn id="22" dur="500"/>
                                        <p:tgtEl>
                                          <p:spTgt spid="20482">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20484"/>
                                        </p:tgtEl>
                                        <p:attrNameLst>
                                          <p:attrName>style.visibility</p:attrName>
                                        </p:attrNameLst>
                                      </p:cBhvr>
                                      <p:to>
                                        <p:strVal val="visible"/>
                                      </p:to>
                                    </p:set>
                                    <p:animEffect transition="in" filter="checkerboard(across)">
                                      <p:cBhvr>
                                        <p:cTn id="25"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457200" y="274638"/>
            <a:ext cx="8229600" cy="868362"/>
          </a:xfrm>
        </p:spPr>
        <p:txBody>
          <a:bodyPr>
            <a:noAutofit/>
          </a:bodyPr>
          <a:lstStyle/>
          <a:p>
            <a:r>
              <a:rPr lang="en-US" sz="4000" b="1" dirty="0" smtClean="0">
                <a:solidFill>
                  <a:srgbClr val="000066"/>
                </a:solidFill>
              </a:rPr>
              <a:t>New-Product Development Process</a:t>
            </a:r>
          </a:p>
        </p:txBody>
      </p:sp>
      <p:sp>
        <p:nvSpPr>
          <p:cNvPr id="22530" name="Rectangle 3"/>
          <p:cNvSpPr>
            <a:spLocks noGrp="1" noChangeArrowheads="1"/>
          </p:cNvSpPr>
          <p:nvPr>
            <p:ph idx="1"/>
          </p:nvPr>
        </p:nvSpPr>
        <p:spPr>
          <a:xfrm>
            <a:off x="381000" y="1828800"/>
            <a:ext cx="5410200" cy="4572000"/>
          </a:xfrm>
        </p:spPr>
        <p:txBody>
          <a:bodyPr>
            <a:noAutofit/>
          </a:bodyPr>
          <a:lstStyle/>
          <a:p>
            <a:pPr marL="533400" indent="-533400">
              <a:buFontTx/>
              <a:buNone/>
            </a:pPr>
            <a:r>
              <a:rPr lang="en-US" sz="2800" b="1" dirty="0" smtClean="0"/>
              <a:t>Internal sources</a:t>
            </a:r>
            <a:r>
              <a:rPr lang="en-US" sz="2800" dirty="0" smtClean="0"/>
              <a:t> refer to the company’s own formal research and development, management and staff, and entrepreneurial programs</a:t>
            </a:r>
          </a:p>
          <a:p>
            <a:pPr marL="533400" indent="-533400">
              <a:buFontTx/>
              <a:buNone/>
            </a:pPr>
            <a:r>
              <a:rPr lang="en-US" sz="2800" b="1" dirty="0" smtClean="0"/>
              <a:t>External sources</a:t>
            </a:r>
            <a:r>
              <a:rPr lang="en-US" sz="2800" dirty="0" smtClean="0"/>
              <a:t> refer to sources outside the company such as customers, competitors, distributors, suppliers, and outside design firms</a:t>
            </a:r>
          </a:p>
        </p:txBody>
      </p:sp>
      <p:sp>
        <p:nvSpPr>
          <p:cNvPr id="22531" name="Text Placeholder 4"/>
          <p:cNvSpPr>
            <a:spLocks noGrp="1"/>
          </p:cNvSpPr>
          <p:nvPr>
            <p:ph type="body" sz="quarter" idx="13"/>
          </p:nvPr>
        </p:nvSpPr>
        <p:spPr>
          <a:xfrm>
            <a:off x="1371600" y="1295400"/>
            <a:ext cx="6553200" cy="609600"/>
          </a:xfrm>
        </p:spPr>
        <p:txBody>
          <a:bodyPr>
            <a:normAutofit/>
          </a:bodyPr>
          <a:lstStyle/>
          <a:p>
            <a:r>
              <a:rPr lang="en-US" dirty="0" smtClean="0">
                <a:latin typeface="Arial" charset="0"/>
              </a:rPr>
              <a:t>Idea Generation</a:t>
            </a:r>
          </a:p>
          <a:p>
            <a:endParaRPr lang="en-US" dirty="0" smtClean="0">
              <a:latin typeface="Arial" charset="0"/>
            </a:endParaRPr>
          </a:p>
        </p:txBody>
      </p:sp>
      <p:pic>
        <p:nvPicPr>
          <p:cNvPr id="22532" name="Picture 7" descr="ph09_05"/>
          <p:cNvPicPr>
            <a:picLocks noChangeAspect="1" noChangeArrowheads="1"/>
          </p:cNvPicPr>
          <p:nvPr/>
        </p:nvPicPr>
        <p:blipFill>
          <a:blip r:embed="rId3" cstate="print"/>
          <a:srcRect/>
          <a:stretch>
            <a:fillRect/>
          </a:stretch>
        </p:blipFill>
        <p:spPr bwMode="auto">
          <a:xfrm>
            <a:off x="5791200" y="2819400"/>
            <a:ext cx="3278187" cy="21812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checkerboard(across)">
                                      <p:cBhvr>
                                        <p:cTn id="7" dur="500"/>
                                        <p:tgtEl>
                                          <p:spTgt spid="225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0">
                                            <p:txEl>
                                              <p:pRg st="1" end="1"/>
                                            </p:txEl>
                                          </p:spTgt>
                                        </p:tgtEl>
                                        <p:attrNameLst>
                                          <p:attrName>style.visibility</p:attrName>
                                        </p:attrNameLst>
                                      </p:cBhvr>
                                      <p:to>
                                        <p:strVal val="visible"/>
                                      </p:to>
                                    </p:set>
                                    <p:animEffect transition="in" filter="checkerboard(across)">
                                      <p:cBhvr>
                                        <p:cTn id="12" dur="500"/>
                                        <p:tgtEl>
                                          <p:spTgt spid="22530">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22532"/>
                                        </p:tgtEl>
                                        <p:attrNameLst>
                                          <p:attrName>style.visibility</p:attrName>
                                        </p:attrNameLst>
                                      </p:cBhvr>
                                      <p:to>
                                        <p:strVal val="visible"/>
                                      </p:to>
                                    </p:set>
                                    <p:animEffect transition="in" filter="checkerboard(across)">
                                      <p:cBhvr>
                                        <p:cTn id="15"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0" y="228600"/>
            <a:ext cx="9144000" cy="1143000"/>
          </a:xfrm>
        </p:spPr>
        <p:txBody>
          <a:bodyPr>
            <a:normAutofit/>
          </a:bodyPr>
          <a:lstStyle/>
          <a:p>
            <a:r>
              <a:rPr lang="en-US" sz="4000" b="1" dirty="0" smtClean="0">
                <a:solidFill>
                  <a:srgbClr val="000066"/>
                </a:solidFill>
              </a:rPr>
              <a:t>New-Product Development Process</a:t>
            </a:r>
          </a:p>
        </p:txBody>
      </p:sp>
      <p:sp>
        <p:nvSpPr>
          <p:cNvPr id="24578" name="Content Placeholder 5"/>
          <p:cNvSpPr>
            <a:spLocks noGrp="1"/>
          </p:cNvSpPr>
          <p:nvPr>
            <p:ph idx="1"/>
          </p:nvPr>
        </p:nvSpPr>
        <p:spPr>
          <a:xfrm>
            <a:off x="990600" y="2209800"/>
            <a:ext cx="7772400" cy="4114800"/>
          </a:xfrm>
        </p:spPr>
        <p:txBody>
          <a:bodyPr/>
          <a:lstStyle/>
          <a:p>
            <a:pPr algn="ctr">
              <a:buFontTx/>
              <a:buNone/>
            </a:pPr>
            <a:r>
              <a:rPr lang="en-US" dirty="0" smtClean="0"/>
              <a:t>Inviting broad communities of people—</a:t>
            </a:r>
          </a:p>
          <a:p>
            <a:pPr algn="ctr">
              <a:buFontTx/>
              <a:buNone/>
            </a:pPr>
            <a:r>
              <a:rPr lang="en-US" dirty="0" smtClean="0"/>
              <a:t>customers, employees, independent</a:t>
            </a:r>
          </a:p>
          <a:p>
            <a:pPr algn="ctr">
              <a:buFontTx/>
              <a:buNone/>
            </a:pPr>
            <a:r>
              <a:rPr lang="en-US" dirty="0" smtClean="0"/>
              <a:t>scientists and researchers, and even the</a:t>
            </a:r>
          </a:p>
          <a:p>
            <a:pPr algn="ctr">
              <a:buFontTx/>
              <a:buNone/>
            </a:pPr>
            <a:r>
              <a:rPr lang="en-US" dirty="0" smtClean="0"/>
              <a:t>public at large—into the new-product</a:t>
            </a:r>
          </a:p>
          <a:p>
            <a:pPr algn="ctr">
              <a:buFontTx/>
              <a:buNone/>
            </a:pPr>
            <a:r>
              <a:rPr lang="en-US" dirty="0" smtClean="0"/>
              <a:t>innovation process.</a:t>
            </a:r>
          </a:p>
        </p:txBody>
      </p:sp>
      <p:sp>
        <p:nvSpPr>
          <p:cNvPr id="24579" name="Rectangle 3"/>
          <p:cNvSpPr>
            <a:spLocks noGrp="1" noChangeArrowheads="1"/>
          </p:cNvSpPr>
          <p:nvPr>
            <p:ph type="body" sz="quarter" idx="13"/>
          </p:nvPr>
        </p:nvSpPr>
        <p:spPr>
          <a:xfrm>
            <a:off x="1143000" y="1371600"/>
            <a:ext cx="7162800" cy="609600"/>
          </a:xfrm>
        </p:spPr>
        <p:txBody>
          <a:bodyPr>
            <a:noAutofit/>
          </a:bodyPr>
          <a:lstStyle/>
          <a:p>
            <a:r>
              <a:rPr lang="en-US" dirty="0" smtClean="0"/>
              <a:t>Crowd sourcing</a:t>
            </a:r>
          </a:p>
          <a:p>
            <a:endParaRPr lang="en-US" dirty="0" smtClean="0"/>
          </a:p>
          <a:p>
            <a:endParaRPr lang="en-US" dirty="0" smtClean="0"/>
          </a:p>
          <a:p>
            <a:r>
              <a:rPr lang="en-US" dirty="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checkerboard(across)">
                                      <p:cBhvr>
                                        <p:cTn id="7" dur="500"/>
                                        <p:tgtEl>
                                          <p:spTgt spid="24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checkerboard(across)">
                                      <p:cBhvr>
                                        <p:cTn id="12" dur="500"/>
                                        <p:tgtEl>
                                          <p:spTgt spid="245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Effect transition="in" filter="checkerboard(across)">
                                      <p:cBhvr>
                                        <p:cTn id="17" dur="500"/>
                                        <p:tgtEl>
                                          <p:spTgt spid="245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4578">
                                            <p:txEl>
                                              <p:pRg st="3" end="3"/>
                                            </p:txEl>
                                          </p:spTgt>
                                        </p:tgtEl>
                                        <p:attrNameLst>
                                          <p:attrName>style.visibility</p:attrName>
                                        </p:attrNameLst>
                                      </p:cBhvr>
                                      <p:to>
                                        <p:strVal val="visible"/>
                                      </p:to>
                                    </p:set>
                                    <p:animEffect transition="in" filter="checkerboard(across)">
                                      <p:cBhvr>
                                        <p:cTn id="22" dur="500"/>
                                        <p:tgtEl>
                                          <p:spTgt spid="245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4578">
                                            <p:txEl>
                                              <p:pRg st="4" end="4"/>
                                            </p:txEl>
                                          </p:spTgt>
                                        </p:tgtEl>
                                        <p:attrNameLst>
                                          <p:attrName>style.visibility</p:attrName>
                                        </p:attrNameLst>
                                      </p:cBhvr>
                                      <p:to>
                                        <p:strVal val="visible"/>
                                      </p:to>
                                    </p:set>
                                    <p:animEffect transition="in" filter="checkerboard(across)">
                                      <p:cBhvr>
                                        <p:cTn id="27" dur="500"/>
                                        <p:tgtEl>
                                          <p:spTgt spid="245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0" y="228600"/>
            <a:ext cx="9144000" cy="1143000"/>
          </a:xfrm>
        </p:spPr>
        <p:txBody>
          <a:bodyPr>
            <a:normAutofit/>
          </a:bodyPr>
          <a:lstStyle/>
          <a:p>
            <a:r>
              <a:rPr lang="en-US" sz="4000" b="1" dirty="0" smtClean="0">
                <a:solidFill>
                  <a:srgbClr val="000066"/>
                </a:solidFill>
              </a:rPr>
              <a:t>New-Product Development Process</a:t>
            </a:r>
          </a:p>
        </p:txBody>
      </p:sp>
      <p:sp>
        <p:nvSpPr>
          <p:cNvPr id="26626" name="Content Placeholder 5"/>
          <p:cNvSpPr>
            <a:spLocks noGrp="1"/>
          </p:cNvSpPr>
          <p:nvPr>
            <p:ph idx="1"/>
          </p:nvPr>
        </p:nvSpPr>
        <p:spPr>
          <a:xfrm>
            <a:off x="685800" y="2209800"/>
            <a:ext cx="7772400" cy="4114800"/>
          </a:xfrm>
        </p:spPr>
        <p:txBody>
          <a:bodyPr/>
          <a:lstStyle/>
          <a:p>
            <a:pPr>
              <a:buClr>
                <a:srgbClr val="000066"/>
              </a:buClr>
              <a:buFont typeface="Wingdings" pitchFamily="2" charset="2"/>
              <a:buChar char="§"/>
            </a:pPr>
            <a:r>
              <a:rPr lang="en-US" dirty="0" smtClean="0"/>
              <a:t>Identify good ideas and drop poor ideas </a:t>
            </a:r>
          </a:p>
          <a:p>
            <a:pPr>
              <a:buClr>
                <a:srgbClr val="000066"/>
              </a:buClr>
              <a:buFont typeface="Wingdings" pitchFamily="2" charset="2"/>
              <a:buChar char="§"/>
            </a:pPr>
            <a:r>
              <a:rPr lang="en-US" dirty="0" smtClean="0"/>
              <a:t>R-W-W Screening Framework:</a:t>
            </a:r>
          </a:p>
          <a:p>
            <a:pPr lvl="1">
              <a:buClr>
                <a:srgbClr val="000066"/>
              </a:buClr>
              <a:buFont typeface="Wingdings" pitchFamily="2" charset="2"/>
              <a:buChar char="§"/>
            </a:pPr>
            <a:r>
              <a:rPr lang="en-US" dirty="0" smtClean="0"/>
              <a:t>Is it </a:t>
            </a:r>
            <a:r>
              <a:rPr lang="en-US" sz="3200" b="1" dirty="0" smtClean="0"/>
              <a:t>real</a:t>
            </a:r>
            <a:r>
              <a:rPr lang="en-US" dirty="0" smtClean="0"/>
              <a:t>?</a:t>
            </a:r>
          </a:p>
          <a:p>
            <a:pPr lvl="1">
              <a:buClr>
                <a:srgbClr val="000066"/>
              </a:buClr>
              <a:buFont typeface="Wingdings" pitchFamily="2" charset="2"/>
              <a:buChar char="§"/>
            </a:pPr>
            <a:r>
              <a:rPr lang="en-US" dirty="0" smtClean="0"/>
              <a:t>Can we </a:t>
            </a:r>
            <a:r>
              <a:rPr lang="en-US" sz="3200" b="1" dirty="0" smtClean="0"/>
              <a:t>win</a:t>
            </a:r>
            <a:r>
              <a:rPr lang="en-US" dirty="0" smtClean="0"/>
              <a:t>?</a:t>
            </a:r>
          </a:p>
          <a:p>
            <a:pPr lvl="1">
              <a:buClr>
                <a:srgbClr val="000066"/>
              </a:buClr>
              <a:buFont typeface="Wingdings" pitchFamily="2" charset="2"/>
              <a:buChar char="§"/>
            </a:pPr>
            <a:r>
              <a:rPr lang="en-US" dirty="0" smtClean="0"/>
              <a:t>Is it </a:t>
            </a:r>
            <a:r>
              <a:rPr lang="en-US" sz="3200" b="1" dirty="0" smtClean="0"/>
              <a:t>worth</a:t>
            </a:r>
            <a:r>
              <a:rPr lang="en-US" dirty="0" smtClean="0"/>
              <a:t> doing?</a:t>
            </a:r>
          </a:p>
        </p:txBody>
      </p:sp>
      <p:sp>
        <p:nvSpPr>
          <p:cNvPr id="26627" name="Rectangle 3"/>
          <p:cNvSpPr>
            <a:spLocks noGrp="1" noChangeArrowheads="1"/>
          </p:cNvSpPr>
          <p:nvPr>
            <p:ph type="body" sz="quarter" idx="13"/>
          </p:nvPr>
        </p:nvSpPr>
        <p:spPr/>
        <p:txBody>
          <a:bodyPr>
            <a:noAutofit/>
          </a:bodyPr>
          <a:lstStyle/>
          <a:p>
            <a:r>
              <a:rPr lang="en-US" smtClean="0"/>
              <a:t>Idea Screening</a:t>
            </a:r>
          </a:p>
          <a:p>
            <a:endParaRPr lang="en-US" smtClean="0"/>
          </a:p>
          <a:p>
            <a:endParaRPr lang="en-US" smtClean="0"/>
          </a:p>
          <a:p>
            <a:r>
              <a:rPr lang="en-US"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Effect transition="in" filter="checkerboard(across)">
                                      <p:cBhvr>
                                        <p:cTn id="7" dur="500"/>
                                        <p:tgtEl>
                                          <p:spTgt spid="26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6">
                                            <p:txEl>
                                              <p:pRg st="1" end="1"/>
                                            </p:txEl>
                                          </p:spTgt>
                                        </p:tgtEl>
                                        <p:attrNameLst>
                                          <p:attrName>style.visibility</p:attrName>
                                        </p:attrNameLst>
                                      </p:cBhvr>
                                      <p:to>
                                        <p:strVal val="visible"/>
                                      </p:to>
                                    </p:set>
                                    <p:animEffect transition="in" filter="checkerboard(across)">
                                      <p:cBhvr>
                                        <p:cTn id="12" dur="500"/>
                                        <p:tgtEl>
                                          <p:spTgt spid="266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6626">
                                            <p:txEl>
                                              <p:pRg st="2" end="2"/>
                                            </p:txEl>
                                          </p:spTgt>
                                        </p:tgtEl>
                                        <p:attrNameLst>
                                          <p:attrName>style.visibility</p:attrName>
                                        </p:attrNameLst>
                                      </p:cBhvr>
                                      <p:to>
                                        <p:strVal val="visible"/>
                                      </p:to>
                                    </p:set>
                                    <p:animEffect transition="in" filter="checkerboard(across)">
                                      <p:cBhvr>
                                        <p:cTn id="17" dur="500"/>
                                        <p:tgtEl>
                                          <p:spTgt spid="266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26">
                                            <p:txEl>
                                              <p:pRg st="3" end="3"/>
                                            </p:txEl>
                                          </p:spTgt>
                                        </p:tgtEl>
                                        <p:attrNameLst>
                                          <p:attrName>style.visibility</p:attrName>
                                        </p:attrNameLst>
                                      </p:cBhvr>
                                      <p:to>
                                        <p:strVal val="visible"/>
                                      </p:to>
                                    </p:set>
                                    <p:animEffect transition="in" filter="checkerboard(across)">
                                      <p:cBhvr>
                                        <p:cTn id="22" dur="500"/>
                                        <p:tgtEl>
                                          <p:spTgt spid="266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6626">
                                            <p:txEl>
                                              <p:pRg st="4" end="4"/>
                                            </p:txEl>
                                          </p:spTgt>
                                        </p:tgtEl>
                                        <p:attrNameLst>
                                          <p:attrName>style.visibility</p:attrName>
                                        </p:attrNameLst>
                                      </p:cBhvr>
                                      <p:to>
                                        <p:strVal val="visible"/>
                                      </p:to>
                                    </p:set>
                                    <p:animEffect transition="in" filter="checkerboard(across)">
                                      <p:cBhvr>
                                        <p:cTn id="27" dur="500"/>
                                        <p:tgtEl>
                                          <p:spTgt spid="266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533400" y="0"/>
            <a:ext cx="8610600" cy="1143000"/>
          </a:xfrm>
        </p:spPr>
        <p:txBody>
          <a:bodyPr>
            <a:normAutofit fontScale="90000"/>
          </a:bodyPr>
          <a:lstStyle/>
          <a:p>
            <a:r>
              <a:rPr lang="en-US" sz="4000" b="1" dirty="0" smtClean="0">
                <a:solidFill>
                  <a:srgbClr val="000066"/>
                </a:solidFill>
              </a:rPr>
              <a:t>New-Product Development Process</a:t>
            </a:r>
          </a:p>
        </p:txBody>
      </p:sp>
      <p:sp>
        <p:nvSpPr>
          <p:cNvPr id="28674" name="Rectangle 3"/>
          <p:cNvSpPr>
            <a:spLocks noGrp="1" noChangeArrowheads="1"/>
          </p:cNvSpPr>
          <p:nvPr>
            <p:ph idx="1"/>
          </p:nvPr>
        </p:nvSpPr>
        <p:spPr>
          <a:xfrm>
            <a:off x="990600" y="1981200"/>
            <a:ext cx="7696200" cy="4114800"/>
          </a:xfrm>
        </p:spPr>
        <p:txBody>
          <a:bodyPr/>
          <a:lstStyle/>
          <a:p>
            <a:pPr marL="533400" indent="-533400">
              <a:lnSpc>
                <a:spcPct val="90000"/>
              </a:lnSpc>
              <a:buFontTx/>
              <a:buNone/>
            </a:pPr>
            <a:r>
              <a:rPr lang="en-US" b="1" dirty="0" smtClean="0"/>
              <a:t>Product idea</a:t>
            </a:r>
            <a:r>
              <a:rPr lang="en-US" dirty="0" smtClean="0"/>
              <a:t> is an idea for a possible product that the company can see itself offering to the market</a:t>
            </a:r>
          </a:p>
          <a:p>
            <a:pPr marL="533400" indent="-533400">
              <a:lnSpc>
                <a:spcPct val="90000"/>
              </a:lnSpc>
              <a:buFontTx/>
              <a:buNone/>
            </a:pPr>
            <a:r>
              <a:rPr lang="en-US" b="1" dirty="0" smtClean="0"/>
              <a:t>Product concept</a:t>
            </a:r>
            <a:r>
              <a:rPr lang="en-US" dirty="0" smtClean="0"/>
              <a:t> is a detailed version of the idea stated in meaningful consumer terms</a:t>
            </a:r>
          </a:p>
          <a:p>
            <a:pPr marL="533400" indent="-533400">
              <a:lnSpc>
                <a:spcPct val="90000"/>
              </a:lnSpc>
              <a:buFontTx/>
              <a:buNone/>
            </a:pPr>
            <a:r>
              <a:rPr lang="en-US" b="1" dirty="0" smtClean="0"/>
              <a:t>Product image</a:t>
            </a:r>
            <a:r>
              <a:rPr lang="en-US" dirty="0" smtClean="0"/>
              <a:t> is the way consumers perceive an actual or potential product</a:t>
            </a:r>
          </a:p>
        </p:txBody>
      </p:sp>
      <p:sp>
        <p:nvSpPr>
          <p:cNvPr id="28675" name="Text Placeholder 4"/>
          <p:cNvSpPr>
            <a:spLocks noGrp="1"/>
          </p:cNvSpPr>
          <p:nvPr>
            <p:ph type="body" sz="quarter" idx="13"/>
          </p:nvPr>
        </p:nvSpPr>
        <p:spPr>
          <a:xfrm>
            <a:off x="1371600" y="1219200"/>
            <a:ext cx="7162800" cy="609600"/>
          </a:xfrm>
        </p:spPr>
        <p:txBody>
          <a:bodyPr/>
          <a:lstStyle/>
          <a:p>
            <a:r>
              <a:rPr lang="en-US" smtClean="0">
                <a:latin typeface="Arial" charset="0"/>
              </a:rPr>
              <a:t>Concept Development and Testing</a:t>
            </a:r>
          </a:p>
          <a:p>
            <a:endParaRPr lang="en-US"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Effect transition="in" filter="checkerboard(across)">
                                      <p:cBhvr>
                                        <p:cTn id="7" dur="500"/>
                                        <p:tgtEl>
                                          <p:spTgt spid="28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8674">
                                            <p:txEl>
                                              <p:pRg st="1" end="1"/>
                                            </p:txEl>
                                          </p:spTgt>
                                        </p:tgtEl>
                                        <p:attrNameLst>
                                          <p:attrName>style.visibility</p:attrName>
                                        </p:attrNameLst>
                                      </p:cBhvr>
                                      <p:to>
                                        <p:strVal val="visible"/>
                                      </p:to>
                                    </p:set>
                                    <p:animEffect transition="in" filter="checkerboard(across)">
                                      <p:cBhvr>
                                        <p:cTn id="12" dur="500"/>
                                        <p:tgtEl>
                                          <p:spTgt spid="286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8674">
                                            <p:txEl>
                                              <p:pRg st="2" end="2"/>
                                            </p:txEl>
                                          </p:spTgt>
                                        </p:tgtEl>
                                        <p:attrNameLst>
                                          <p:attrName>style.visibility</p:attrName>
                                        </p:attrNameLst>
                                      </p:cBhvr>
                                      <p:to>
                                        <p:strVal val="visible"/>
                                      </p:to>
                                    </p:set>
                                    <p:animEffect transition="in" filter="checkerboard(across)">
                                      <p:cBhvr>
                                        <p:cTn id="17" dur="500"/>
                                        <p:tgtEl>
                                          <p:spTgt spid="2867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152400" y="228600"/>
            <a:ext cx="8763000" cy="1143000"/>
          </a:xfrm>
        </p:spPr>
        <p:txBody>
          <a:bodyPr>
            <a:normAutofit fontScale="90000"/>
          </a:bodyPr>
          <a:lstStyle/>
          <a:p>
            <a:r>
              <a:rPr lang="en-US" sz="4000" b="1" dirty="0" smtClean="0">
                <a:solidFill>
                  <a:srgbClr val="000066"/>
                </a:solidFill>
              </a:rPr>
              <a:t>New-Product Development Process</a:t>
            </a:r>
          </a:p>
        </p:txBody>
      </p:sp>
      <p:sp>
        <p:nvSpPr>
          <p:cNvPr id="30722" name="Rectangle 3"/>
          <p:cNvSpPr>
            <a:spLocks noGrp="1" noChangeArrowheads="1"/>
          </p:cNvSpPr>
          <p:nvPr>
            <p:ph idx="1"/>
          </p:nvPr>
        </p:nvSpPr>
        <p:spPr>
          <a:xfrm>
            <a:off x="685800" y="2057400"/>
            <a:ext cx="7772400" cy="4343400"/>
          </a:xfrm>
        </p:spPr>
        <p:txBody>
          <a:bodyPr/>
          <a:lstStyle/>
          <a:p>
            <a:pPr>
              <a:buFontTx/>
              <a:buNone/>
            </a:pPr>
            <a:r>
              <a:rPr lang="en-US" dirty="0" smtClean="0"/>
              <a:t>Concept testing refers to testing new-product concepts with groups of target consumers</a:t>
            </a:r>
          </a:p>
        </p:txBody>
      </p:sp>
      <p:sp>
        <p:nvSpPr>
          <p:cNvPr id="30723" name="Text Placeholder 7"/>
          <p:cNvSpPr>
            <a:spLocks noGrp="1"/>
          </p:cNvSpPr>
          <p:nvPr>
            <p:ph type="body" sz="quarter" idx="13"/>
          </p:nvPr>
        </p:nvSpPr>
        <p:spPr>
          <a:xfrm>
            <a:off x="914400" y="1371600"/>
            <a:ext cx="7162800" cy="533400"/>
          </a:xfrm>
        </p:spPr>
        <p:txBody>
          <a:bodyPr>
            <a:normAutofit/>
          </a:bodyPr>
          <a:lstStyle/>
          <a:p>
            <a:r>
              <a:rPr lang="en-US" dirty="0" smtClean="0"/>
              <a:t>Concept Development and Testing</a:t>
            </a:r>
          </a:p>
          <a:p>
            <a:endParaRPr lang="en-US" dirty="0" smtClean="0"/>
          </a:p>
        </p:txBody>
      </p:sp>
      <p:pic>
        <p:nvPicPr>
          <p:cNvPr id="30724" name="Picture 2"/>
          <p:cNvPicPr>
            <a:picLocks noChangeAspect="1" noChangeArrowheads="1"/>
          </p:cNvPicPr>
          <p:nvPr/>
        </p:nvPicPr>
        <p:blipFill>
          <a:blip r:embed="rId3" cstate="print"/>
          <a:srcRect/>
          <a:stretch>
            <a:fillRect/>
          </a:stretch>
        </p:blipFill>
        <p:spPr bwMode="auto">
          <a:xfrm>
            <a:off x="2667000" y="3676650"/>
            <a:ext cx="4200525" cy="28003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checkerboard(across)">
                                      <p:cBhvr>
                                        <p:cTn id="7" dur="500"/>
                                        <p:tgtEl>
                                          <p:spTgt spid="30722">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0724"/>
                                        </p:tgtEl>
                                        <p:attrNameLst>
                                          <p:attrName>style.visibility</p:attrName>
                                        </p:attrNameLst>
                                      </p:cBhvr>
                                      <p:to>
                                        <p:strVal val="visible"/>
                                      </p:to>
                                    </p:set>
                                    <p:animEffect transition="in" filter="checkerboard(across)">
                                      <p:cBhvr>
                                        <p:cTn id="10"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152400" y="228600"/>
            <a:ext cx="8686800" cy="1143000"/>
          </a:xfrm>
        </p:spPr>
        <p:txBody>
          <a:bodyPr>
            <a:normAutofit fontScale="90000"/>
          </a:bodyPr>
          <a:lstStyle/>
          <a:p>
            <a:r>
              <a:rPr lang="en-US" sz="4000" b="1" dirty="0" smtClean="0">
                <a:solidFill>
                  <a:srgbClr val="000066"/>
                </a:solidFill>
              </a:rPr>
              <a:t>New-Product Development Process</a:t>
            </a:r>
          </a:p>
        </p:txBody>
      </p:sp>
      <p:sp>
        <p:nvSpPr>
          <p:cNvPr id="32770" name="Rectangle 8"/>
          <p:cNvSpPr>
            <a:spLocks noGrp="1" noChangeArrowheads="1"/>
          </p:cNvSpPr>
          <p:nvPr>
            <p:ph idx="1"/>
          </p:nvPr>
        </p:nvSpPr>
        <p:spPr>
          <a:xfrm>
            <a:off x="609600" y="1905000"/>
            <a:ext cx="7772400" cy="4114800"/>
          </a:xfrm>
        </p:spPr>
        <p:txBody>
          <a:bodyPr/>
          <a:lstStyle/>
          <a:p>
            <a:pPr>
              <a:buClr>
                <a:srgbClr val="000066"/>
              </a:buClr>
              <a:buFont typeface="Wingdings" pitchFamily="2" charset="2"/>
              <a:buChar char="§"/>
            </a:pPr>
            <a:r>
              <a:rPr lang="en-US" dirty="0" smtClean="0"/>
              <a:t>Marketing strategy development refers to the initial marketing strategy for introducing the product to the market</a:t>
            </a:r>
          </a:p>
          <a:p>
            <a:pPr>
              <a:buClr>
                <a:srgbClr val="000066"/>
              </a:buClr>
              <a:buFont typeface="Wingdings" pitchFamily="2" charset="2"/>
              <a:buChar char="§"/>
            </a:pPr>
            <a:r>
              <a:rPr lang="en-US" dirty="0" smtClean="0"/>
              <a:t>Marketing strategy statement includes:</a:t>
            </a:r>
          </a:p>
          <a:p>
            <a:pPr lvl="1">
              <a:buClr>
                <a:srgbClr val="000066"/>
              </a:buClr>
              <a:buFont typeface="Wingdings" pitchFamily="2" charset="2"/>
              <a:buChar char="§"/>
            </a:pPr>
            <a:r>
              <a:rPr lang="en-US" dirty="0" smtClean="0"/>
              <a:t>Description of the target market</a:t>
            </a:r>
          </a:p>
          <a:p>
            <a:pPr lvl="1">
              <a:buClr>
                <a:srgbClr val="000066"/>
              </a:buClr>
              <a:buFont typeface="Wingdings" pitchFamily="2" charset="2"/>
              <a:buChar char="§"/>
            </a:pPr>
            <a:r>
              <a:rPr lang="en-US" dirty="0" smtClean="0"/>
              <a:t>Value proposition</a:t>
            </a:r>
          </a:p>
          <a:p>
            <a:pPr lvl="1">
              <a:buClr>
                <a:srgbClr val="000066"/>
              </a:buClr>
              <a:buFont typeface="Wingdings" pitchFamily="2" charset="2"/>
              <a:buChar char="§"/>
            </a:pPr>
            <a:r>
              <a:rPr lang="en-US" dirty="0" smtClean="0"/>
              <a:t>Sales and profit goals</a:t>
            </a:r>
          </a:p>
        </p:txBody>
      </p:sp>
      <p:sp>
        <p:nvSpPr>
          <p:cNvPr id="32771" name="Rectangle 3"/>
          <p:cNvSpPr>
            <a:spLocks noGrp="1" noChangeArrowheads="1"/>
          </p:cNvSpPr>
          <p:nvPr>
            <p:ph type="body" sz="quarter" idx="13"/>
          </p:nvPr>
        </p:nvSpPr>
        <p:spPr>
          <a:xfrm>
            <a:off x="1143000" y="1371600"/>
            <a:ext cx="7162800" cy="609600"/>
          </a:xfrm>
        </p:spPr>
        <p:txBody>
          <a:bodyPr>
            <a:normAutofit/>
          </a:bodyPr>
          <a:lstStyle/>
          <a:p>
            <a:r>
              <a:rPr lang="en-US" dirty="0" smtClean="0"/>
              <a:t>Marketing Strategy Development</a:t>
            </a:r>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checkerboard(across)">
                                      <p:cBhvr>
                                        <p:cTn id="7" dur="500"/>
                                        <p:tgtEl>
                                          <p:spTgt spid="327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70">
                                            <p:txEl>
                                              <p:pRg st="1" end="1"/>
                                            </p:txEl>
                                          </p:spTgt>
                                        </p:tgtEl>
                                        <p:attrNameLst>
                                          <p:attrName>style.visibility</p:attrName>
                                        </p:attrNameLst>
                                      </p:cBhvr>
                                      <p:to>
                                        <p:strVal val="visible"/>
                                      </p:to>
                                    </p:set>
                                    <p:animEffect transition="in" filter="checkerboard(across)">
                                      <p:cBhvr>
                                        <p:cTn id="12" dur="500"/>
                                        <p:tgtEl>
                                          <p:spTgt spid="327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2770">
                                            <p:txEl>
                                              <p:pRg st="2" end="2"/>
                                            </p:txEl>
                                          </p:spTgt>
                                        </p:tgtEl>
                                        <p:attrNameLst>
                                          <p:attrName>style.visibility</p:attrName>
                                        </p:attrNameLst>
                                      </p:cBhvr>
                                      <p:to>
                                        <p:strVal val="visible"/>
                                      </p:to>
                                    </p:set>
                                    <p:animEffect transition="in" filter="checkerboard(across)">
                                      <p:cBhvr>
                                        <p:cTn id="17" dur="500"/>
                                        <p:tgtEl>
                                          <p:spTgt spid="327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2770">
                                            <p:txEl>
                                              <p:pRg st="3" end="3"/>
                                            </p:txEl>
                                          </p:spTgt>
                                        </p:tgtEl>
                                        <p:attrNameLst>
                                          <p:attrName>style.visibility</p:attrName>
                                        </p:attrNameLst>
                                      </p:cBhvr>
                                      <p:to>
                                        <p:strVal val="visible"/>
                                      </p:to>
                                    </p:set>
                                    <p:animEffect transition="in" filter="checkerboard(across)">
                                      <p:cBhvr>
                                        <p:cTn id="22" dur="500"/>
                                        <p:tgtEl>
                                          <p:spTgt spid="3277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2770">
                                            <p:txEl>
                                              <p:pRg st="4" end="4"/>
                                            </p:txEl>
                                          </p:spTgt>
                                        </p:tgtEl>
                                        <p:attrNameLst>
                                          <p:attrName>style.visibility</p:attrName>
                                        </p:attrNameLst>
                                      </p:cBhvr>
                                      <p:to>
                                        <p:strVal val="visible"/>
                                      </p:to>
                                    </p:set>
                                    <p:animEffect transition="in" filter="checkerboard(across)">
                                      <p:cBhvr>
                                        <p:cTn id="27" dur="500"/>
                                        <p:tgtEl>
                                          <p:spTgt spid="3277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noAutofit/>
          </a:bodyPr>
          <a:lstStyle/>
          <a:p>
            <a:r>
              <a:rPr lang="en-US" sz="4000" b="1" dirty="0" smtClean="0">
                <a:solidFill>
                  <a:srgbClr val="000066"/>
                </a:solidFill>
              </a:rPr>
              <a:t>New-Product Development Process</a:t>
            </a:r>
          </a:p>
        </p:txBody>
      </p:sp>
      <p:sp>
        <p:nvSpPr>
          <p:cNvPr id="34818" name="Rectangle 3"/>
          <p:cNvSpPr>
            <a:spLocks noGrp="1" noChangeArrowheads="1"/>
          </p:cNvSpPr>
          <p:nvPr>
            <p:ph idx="1"/>
          </p:nvPr>
        </p:nvSpPr>
        <p:spPr>
          <a:xfrm>
            <a:off x="457200" y="2057400"/>
            <a:ext cx="8229600" cy="4068763"/>
          </a:xfrm>
        </p:spPr>
        <p:txBody>
          <a:bodyPr/>
          <a:lstStyle/>
          <a:p>
            <a:pPr marL="533400" indent="-533400">
              <a:buFontTx/>
              <a:buNone/>
            </a:pPr>
            <a:endParaRPr lang="en-US" b="1" i="1" dirty="0" smtClean="0">
              <a:latin typeface="Times New Roman" pitchFamily="18" charset="0"/>
            </a:endParaRPr>
          </a:p>
          <a:p>
            <a:pPr marL="533400" indent="-533400">
              <a:buFontTx/>
              <a:buNone/>
            </a:pPr>
            <a:r>
              <a:rPr lang="en-US" b="1" dirty="0" smtClean="0"/>
              <a:t>Business analysis</a:t>
            </a:r>
            <a:r>
              <a:rPr lang="en-US" dirty="0" smtClean="0"/>
              <a:t> involves a review of the sales, costs, and profit projections to find out whether they satisfy the company’s objectives</a:t>
            </a:r>
          </a:p>
        </p:txBody>
      </p:sp>
      <p:sp>
        <p:nvSpPr>
          <p:cNvPr id="34819" name="Text Placeholder 3"/>
          <p:cNvSpPr>
            <a:spLocks noGrp="1"/>
          </p:cNvSpPr>
          <p:nvPr>
            <p:ph type="body" sz="quarter" idx="13"/>
          </p:nvPr>
        </p:nvSpPr>
        <p:spPr>
          <a:xfrm>
            <a:off x="914400" y="1371600"/>
            <a:ext cx="7162800" cy="838200"/>
          </a:xfrm>
        </p:spPr>
        <p:txBody>
          <a:bodyPr/>
          <a:lstStyle/>
          <a:p>
            <a:r>
              <a:rPr lang="en-US" dirty="0" smtClean="0">
                <a:latin typeface="Arial" charset="0"/>
              </a:rPr>
              <a:t>Marketing Strategy Development</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818">
                                            <p:txEl>
                                              <p:pRg st="1" end="1"/>
                                            </p:txEl>
                                          </p:spTgt>
                                        </p:tgtEl>
                                        <p:attrNameLst>
                                          <p:attrName>style.visibility</p:attrName>
                                        </p:attrNameLst>
                                      </p:cBhvr>
                                      <p:to>
                                        <p:strVal val="visible"/>
                                      </p:to>
                                    </p:set>
                                    <p:animEffect transition="in" filter="checkerboard(across)">
                                      <p:cBhvr>
                                        <p:cTn id="7" dur="500"/>
                                        <p:tgtEl>
                                          <p:spTgt spid="348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noAutofit/>
          </a:bodyPr>
          <a:lstStyle/>
          <a:p>
            <a:r>
              <a:rPr lang="en-US" sz="4000" b="1" dirty="0" smtClean="0">
                <a:solidFill>
                  <a:srgbClr val="000066"/>
                </a:solidFill>
              </a:rPr>
              <a:t>New-Product Development Process</a:t>
            </a:r>
          </a:p>
        </p:txBody>
      </p:sp>
      <p:sp>
        <p:nvSpPr>
          <p:cNvPr id="36866" name="Rectangle 3"/>
          <p:cNvSpPr>
            <a:spLocks noGrp="1" noChangeArrowheads="1"/>
          </p:cNvSpPr>
          <p:nvPr>
            <p:ph idx="1"/>
          </p:nvPr>
        </p:nvSpPr>
        <p:spPr>
          <a:xfrm>
            <a:off x="609600" y="2667000"/>
            <a:ext cx="7543800" cy="3429000"/>
          </a:xfrm>
        </p:spPr>
        <p:txBody>
          <a:bodyPr>
            <a:noAutofit/>
          </a:bodyPr>
          <a:lstStyle/>
          <a:p>
            <a:pPr marL="533400" indent="-533400">
              <a:buClr>
                <a:srgbClr val="000066"/>
              </a:buClr>
              <a:buFont typeface="Wingdings" pitchFamily="2" charset="2"/>
              <a:buChar char="§"/>
            </a:pPr>
            <a:r>
              <a:rPr lang="en-US" dirty="0" smtClean="0"/>
              <a:t>Involves the creation and testing of one or more physical versions by the R&amp;D or engineering departments</a:t>
            </a:r>
          </a:p>
          <a:p>
            <a:pPr marL="533400" indent="-533400">
              <a:buClr>
                <a:srgbClr val="000066"/>
              </a:buClr>
              <a:buFont typeface="Wingdings" pitchFamily="2" charset="2"/>
              <a:buChar char="§"/>
            </a:pPr>
            <a:r>
              <a:rPr lang="en-US" dirty="0" smtClean="0"/>
              <a:t>Requires an increase in investment </a:t>
            </a:r>
          </a:p>
          <a:p>
            <a:pPr marL="533400" indent="-533400">
              <a:buClr>
                <a:srgbClr val="000066"/>
              </a:buClr>
              <a:buFont typeface="Wingdings" pitchFamily="2" charset="2"/>
              <a:buChar char="§"/>
            </a:pPr>
            <a:r>
              <a:rPr lang="en-US" dirty="0" smtClean="0"/>
              <a:t>Shows whether the product idea can be turned into a workable product.</a:t>
            </a:r>
          </a:p>
        </p:txBody>
      </p:sp>
      <p:sp>
        <p:nvSpPr>
          <p:cNvPr id="36867" name="Text Placeholder 4"/>
          <p:cNvSpPr>
            <a:spLocks noGrp="1"/>
          </p:cNvSpPr>
          <p:nvPr>
            <p:ph type="body" sz="quarter" idx="13"/>
          </p:nvPr>
        </p:nvSpPr>
        <p:spPr>
          <a:xfrm>
            <a:off x="685800" y="1600200"/>
            <a:ext cx="7162800" cy="1066800"/>
          </a:xfrm>
        </p:spPr>
        <p:txBody>
          <a:bodyPr>
            <a:normAutofit/>
          </a:bodyPr>
          <a:lstStyle/>
          <a:p>
            <a:r>
              <a:rPr lang="en-US" dirty="0" smtClean="0">
                <a:latin typeface="Arial" charset="0"/>
              </a:rPr>
              <a:t>Marketing Strategy Development</a:t>
            </a:r>
          </a:p>
          <a:p>
            <a:r>
              <a:rPr lang="en-US" dirty="0" smtClean="0"/>
              <a:t>Product development </a:t>
            </a:r>
            <a:endParaRPr lang="en-US" dirty="0" smtClean="0">
              <a:latin typeface="Arial" charset="0"/>
            </a:endParaRP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checkerboard(across)">
                                      <p:cBhvr>
                                        <p:cTn id="7" dur="500"/>
                                        <p:tgtEl>
                                          <p:spTgt spid="36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6866">
                                            <p:txEl>
                                              <p:pRg st="1" end="1"/>
                                            </p:txEl>
                                          </p:spTgt>
                                        </p:tgtEl>
                                        <p:attrNameLst>
                                          <p:attrName>style.visibility</p:attrName>
                                        </p:attrNameLst>
                                      </p:cBhvr>
                                      <p:to>
                                        <p:strVal val="visible"/>
                                      </p:to>
                                    </p:set>
                                    <p:animEffect transition="in" filter="checkerboard(across)">
                                      <p:cBhvr>
                                        <p:cTn id="12" dur="500"/>
                                        <p:tgtEl>
                                          <p:spTgt spid="368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6866">
                                            <p:txEl>
                                              <p:pRg st="2" end="2"/>
                                            </p:txEl>
                                          </p:spTgt>
                                        </p:tgtEl>
                                        <p:attrNameLst>
                                          <p:attrName>style.visibility</p:attrName>
                                        </p:attrNameLst>
                                      </p:cBhvr>
                                      <p:to>
                                        <p:strVal val="visible"/>
                                      </p:to>
                                    </p:set>
                                    <p:animEffect transition="in" filter="checkerboard(across)">
                                      <p:cBhvr>
                                        <p:cTn id="17" dur="500"/>
                                        <p:tgtEl>
                                          <p:spTgt spid="3686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noAutofit/>
          </a:bodyPr>
          <a:lstStyle/>
          <a:p>
            <a:r>
              <a:rPr lang="en-US" sz="4000" b="1" dirty="0" smtClean="0">
                <a:solidFill>
                  <a:srgbClr val="000066"/>
                </a:solidFill>
              </a:rPr>
              <a:t>New-Product Development Process</a:t>
            </a:r>
          </a:p>
        </p:txBody>
      </p:sp>
      <p:sp>
        <p:nvSpPr>
          <p:cNvPr id="38914" name="Rectangle 3"/>
          <p:cNvSpPr>
            <a:spLocks noGrp="1" noChangeArrowheads="1"/>
          </p:cNvSpPr>
          <p:nvPr>
            <p:ph idx="1"/>
          </p:nvPr>
        </p:nvSpPr>
        <p:spPr>
          <a:xfrm>
            <a:off x="838200" y="2133600"/>
            <a:ext cx="4648200" cy="4343400"/>
          </a:xfrm>
        </p:spPr>
        <p:txBody>
          <a:bodyPr>
            <a:noAutofit/>
          </a:bodyPr>
          <a:lstStyle/>
          <a:p>
            <a:pPr marL="533400" indent="-533400">
              <a:lnSpc>
                <a:spcPct val="80000"/>
              </a:lnSpc>
              <a:buFontTx/>
              <a:buNone/>
            </a:pPr>
            <a:r>
              <a:rPr lang="en-US" sz="2800" b="1" dirty="0" smtClean="0"/>
              <a:t>Test marketing </a:t>
            </a:r>
            <a:r>
              <a:rPr lang="en-US" sz="2800" dirty="0" smtClean="0"/>
              <a:t>is the stage at which the product and marketing program are introduced into more realistic marketing settings</a:t>
            </a:r>
          </a:p>
          <a:p>
            <a:pPr marL="533400" indent="-533400">
              <a:lnSpc>
                <a:spcPct val="80000"/>
              </a:lnSpc>
              <a:buFontTx/>
              <a:buNone/>
            </a:pPr>
            <a:endParaRPr lang="en-US" sz="2800" dirty="0" smtClean="0"/>
          </a:p>
          <a:p>
            <a:pPr marL="533400" indent="-533400">
              <a:lnSpc>
                <a:spcPct val="80000"/>
              </a:lnSpc>
              <a:buFontTx/>
              <a:buNone/>
            </a:pPr>
            <a:r>
              <a:rPr lang="en-US" sz="2800" dirty="0" smtClean="0"/>
              <a:t>Provides the marketer with experience in testing the product and entire marketing program before full introduction</a:t>
            </a:r>
          </a:p>
          <a:p>
            <a:pPr marL="533400" indent="-533400">
              <a:lnSpc>
                <a:spcPct val="80000"/>
              </a:lnSpc>
              <a:buFontTx/>
              <a:buNone/>
            </a:pPr>
            <a:endParaRPr lang="en-US" sz="2800" dirty="0" smtClean="0"/>
          </a:p>
        </p:txBody>
      </p:sp>
      <p:sp>
        <p:nvSpPr>
          <p:cNvPr id="38915" name="Text Placeholder 4"/>
          <p:cNvSpPr>
            <a:spLocks noGrp="1"/>
          </p:cNvSpPr>
          <p:nvPr>
            <p:ph type="body" sz="quarter" idx="13"/>
          </p:nvPr>
        </p:nvSpPr>
        <p:spPr>
          <a:xfrm>
            <a:off x="990600" y="1447800"/>
            <a:ext cx="7162800" cy="762000"/>
          </a:xfrm>
        </p:spPr>
        <p:txBody>
          <a:bodyPr>
            <a:normAutofit/>
          </a:bodyPr>
          <a:lstStyle/>
          <a:p>
            <a:r>
              <a:rPr lang="en-US" dirty="0" smtClean="0"/>
              <a:t>Marketing Strategy Development</a:t>
            </a:r>
          </a:p>
          <a:p>
            <a:endParaRPr lang="en-US" dirty="0" smtClean="0"/>
          </a:p>
        </p:txBody>
      </p:sp>
      <p:pic>
        <p:nvPicPr>
          <p:cNvPr id="38916" name="Picture 2"/>
          <p:cNvPicPr>
            <a:picLocks noChangeAspect="1" noChangeArrowheads="1"/>
          </p:cNvPicPr>
          <p:nvPr/>
        </p:nvPicPr>
        <p:blipFill>
          <a:blip r:embed="rId3" cstate="print"/>
          <a:srcRect/>
          <a:stretch>
            <a:fillRect/>
          </a:stretch>
        </p:blipFill>
        <p:spPr bwMode="auto">
          <a:xfrm>
            <a:off x="5562600" y="2428875"/>
            <a:ext cx="3009900" cy="37433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checkerboard(across)">
                                      <p:cBhvr>
                                        <p:cTn id="7" dur="500"/>
                                        <p:tgtEl>
                                          <p:spTgt spid="389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8914">
                                            <p:txEl>
                                              <p:pRg st="2" end="2"/>
                                            </p:txEl>
                                          </p:spTgt>
                                        </p:tgtEl>
                                        <p:attrNameLst>
                                          <p:attrName>style.visibility</p:attrName>
                                        </p:attrNameLst>
                                      </p:cBhvr>
                                      <p:to>
                                        <p:strVal val="visible"/>
                                      </p:to>
                                    </p:set>
                                    <p:animEffect transition="in" filter="checkerboard(across)">
                                      <p:cBhvr>
                                        <p:cTn id="12" dur="500"/>
                                        <p:tgtEl>
                                          <p:spTgt spid="38914">
                                            <p:txEl>
                                              <p:pRg st="2" end="2"/>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8916"/>
                                        </p:tgtEl>
                                        <p:attrNameLst>
                                          <p:attrName>style.visibility</p:attrName>
                                        </p:attrNameLst>
                                      </p:cBhvr>
                                      <p:to>
                                        <p:strVal val="visible"/>
                                      </p:to>
                                    </p:set>
                                    <p:animEffect transition="in" filter="checkerboard(across)">
                                      <p:cBhvr>
                                        <p:cTn id="15" dur="500"/>
                                        <p:tgtEl>
                                          <p:spTgt spid="38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0" y="228600"/>
            <a:ext cx="9144000" cy="1143000"/>
          </a:xfrm>
        </p:spPr>
        <p:txBody>
          <a:bodyPr>
            <a:normAutofit/>
          </a:bodyPr>
          <a:lstStyle/>
          <a:p>
            <a:r>
              <a:rPr lang="en-US" sz="4000" b="1" dirty="0" smtClean="0">
                <a:solidFill>
                  <a:srgbClr val="000066"/>
                </a:solidFill>
              </a:rPr>
              <a:t>New-Product Development Process</a:t>
            </a:r>
          </a:p>
        </p:txBody>
      </p:sp>
      <p:sp>
        <p:nvSpPr>
          <p:cNvPr id="40962" name="Rectangle 3"/>
          <p:cNvSpPr>
            <a:spLocks noGrp="1" noChangeArrowheads="1"/>
          </p:cNvSpPr>
          <p:nvPr>
            <p:ph idx="1"/>
          </p:nvPr>
        </p:nvSpPr>
        <p:spPr/>
        <p:txBody>
          <a:bodyPr/>
          <a:lstStyle/>
          <a:p>
            <a:endParaRPr lang="en-US" smtClean="0"/>
          </a:p>
          <a:p>
            <a:endParaRPr lang="en-US" smtClean="0"/>
          </a:p>
        </p:txBody>
      </p:sp>
      <p:sp>
        <p:nvSpPr>
          <p:cNvPr id="40963" name="Text Placeholder 7"/>
          <p:cNvSpPr>
            <a:spLocks noGrp="1"/>
          </p:cNvSpPr>
          <p:nvPr>
            <p:ph type="body" sz="quarter" idx="13"/>
          </p:nvPr>
        </p:nvSpPr>
        <p:spPr>
          <a:xfrm>
            <a:off x="914400" y="1219200"/>
            <a:ext cx="7162800" cy="533400"/>
          </a:xfrm>
        </p:spPr>
        <p:txBody>
          <a:bodyPr>
            <a:normAutofit/>
          </a:bodyPr>
          <a:lstStyle/>
          <a:p>
            <a:r>
              <a:rPr lang="en-US" dirty="0" smtClean="0"/>
              <a:t>Marketing Strategy Development</a:t>
            </a:r>
          </a:p>
          <a:p>
            <a:endParaRPr lang="en-US" dirty="0" smtClean="0"/>
          </a:p>
        </p:txBody>
      </p:sp>
      <p:graphicFrame>
        <p:nvGraphicFramePr>
          <p:cNvPr id="7" name="Diagram 6"/>
          <p:cNvGraphicFramePr/>
          <p:nvPr/>
        </p:nvGraphicFramePr>
        <p:xfrm>
          <a:off x="1905000" y="1905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0" y="228600"/>
            <a:ext cx="9144000" cy="1143000"/>
          </a:xfrm>
        </p:spPr>
        <p:txBody>
          <a:bodyPr>
            <a:normAutofit/>
          </a:bodyPr>
          <a:lstStyle/>
          <a:p>
            <a:r>
              <a:rPr lang="en-US" sz="4000" dirty="0" smtClean="0">
                <a:solidFill>
                  <a:srgbClr val="000066"/>
                </a:solidFill>
              </a:rPr>
              <a:t>New-Product Development Process</a:t>
            </a:r>
          </a:p>
        </p:txBody>
      </p:sp>
      <p:sp>
        <p:nvSpPr>
          <p:cNvPr id="43010" name="Text Placeholder 5"/>
          <p:cNvSpPr>
            <a:spLocks noGrp="1"/>
          </p:cNvSpPr>
          <p:nvPr>
            <p:ph type="body" sz="quarter" idx="13"/>
          </p:nvPr>
        </p:nvSpPr>
        <p:spPr>
          <a:xfrm>
            <a:off x="838200" y="1143000"/>
            <a:ext cx="7162800" cy="609600"/>
          </a:xfrm>
        </p:spPr>
        <p:txBody>
          <a:bodyPr>
            <a:normAutofit/>
          </a:bodyPr>
          <a:lstStyle/>
          <a:p>
            <a:r>
              <a:rPr lang="en-US" smtClean="0"/>
              <a:t>Types of Test Markets</a:t>
            </a:r>
          </a:p>
          <a:p>
            <a:endParaRPr lang="en-US" smtClean="0"/>
          </a:p>
        </p:txBody>
      </p:sp>
      <p:graphicFrame>
        <p:nvGraphicFramePr>
          <p:cNvPr id="4" name="Diagram 3"/>
          <p:cNvGraphicFramePr/>
          <p:nvPr/>
        </p:nvGraphicFramePr>
        <p:xfrm>
          <a:off x="1905000" y="1905000"/>
          <a:ext cx="5257800" cy="198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3012" name="Picture 7" descr="ph09_09"/>
          <p:cNvPicPr>
            <a:picLocks noChangeAspect="1" noChangeArrowheads="1"/>
          </p:cNvPicPr>
          <p:nvPr/>
        </p:nvPicPr>
        <p:blipFill>
          <a:blip r:embed="rId8" cstate="print"/>
          <a:srcRect/>
          <a:stretch>
            <a:fillRect/>
          </a:stretch>
        </p:blipFill>
        <p:spPr bwMode="auto">
          <a:xfrm>
            <a:off x="1371600" y="4038600"/>
            <a:ext cx="6172200" cy="22748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3012"/>
                                        </p:tgtEl>
                                        <p:attrNameLst>
                                          <p:attrName>style.visibility</p:attrName>
                                        </p:attrNameLst>
                                      </p:cBhvr>
                                      <p:to>
                                        <p:strVal val="visible"/>
                                      </p:to>
                                    </p:set>
                                    <p:animEffect transition="in" filter="checkerboard(across)">
                                      <p:cBhvr>
                                        <p:cTn id="12" dur="500"/>
                                        <p:tgtEl>
                                          <p:spTgt spid="4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normAutofit fontScale="90000"/>
          </a:bodyPr>
          <a:lstStyle/>
          <a:p>
            <a:r>
              <a:rPr lang="en-US" b="1" dirty="0" smtClean="0">
                <a:solidFill>
                  <a:srgbClr val="000066"/>
                </a:solidFill>
              </a:rPr>
              <a:t>New-Product Development Process</a:t>
            </a:r>
          </a:p>
        </p:txBody>
      </p:sp>
      <p:sp>
        <p:nvSpPr>
          <p:cNvPr id="45058" name="Rectangle 3"/>
          <p:cNvSpPr>
            <a:spLocks noGrp="1" noChangeArrowheads="1"/>
          </p:cNvSpPr>
          <p:nvPr>
            <p:ph idx="1"/>
          </p:nvPr>
        </p:nvSpPr>
        <p:spPr>
          <a:xfrm>
            <a:off x="990600" y="2133600"/>
            <a:ext cx="7467600" cy="4114800"/>
          </a:xfrm>
        </p:spPr>
        <p:txBody>
          <a:bodyPr/>
          <a:lstStyle/>
          <a:p>
            <a:pPr>
              <a:buClr>
                <a:srgbClr val="000066"/>
              </a:buClr>
              <a:buFont typeface="Wingdings" pitchFamily="2" charset="2"/>
              <a:buChar char="§"/>
            </a:pPr>
            <a:r>
              <a:rPr lang="en-US" dirty="0" smtClean="0"/>
              <a:t>Advantages of simulated test markets</a:t>
            </a:r>
          </a:p>
          <a:p>
            <a:pPr lvl="1">
              <a:buClr>
                <a:srgbClr val="000066"/>
              </a:buClr>
              <a:buFont typeface="Wingdings" pitchFamily="2" charset="2"/>
              <a:buChar char="§"/>
            </a:pPr>
            <a:r>
              <a:rPr lang="en-US" dirty="0" smtClean="0"/>
              <a:t>Less expensive than other test methods</a:t>
            </a:r>
          </a:p>
          <a:p>
            <a:pPr lvl="1">
              <a:buClr>
                <a:srgbClr val="000066"/>
              </a:buClr>
              <a:buFont typeface="Wingdings" pitchFamily="2" charset="2"/>
              <a:buChar char="§"/>
            </a:pPr>
            <a:r>
              <a:rPr lang="en-US" dirty="0" smtClean="0"/>
              <a:t>Faster</a:t>
            </a:r>
          </a:p>
          <a:p>
            <a:pPr lvl="1">
              <a:buClr>
                <a:srgbClr val="000066"/>
              </a:buClr>
              <a:buFont typeface="Wingdings" pitchFamily="2" charset="2"/>
              <a:buChar char="§"/>
            </a:pPr>
            <a:r>
              <a:rPr lang="en-US" dirty="0" smtClean="0"/>
              <a:t>Restricts access by competitors</a:t>
            </a:r>
          </a:p>
          <a:p>
            <a:pPr>
              <a:buClr>
                <a:srgbClr val="000066"/>
              </a:buClr>
              <a:buFont typeface="Wingdings" pitchFamily="2" charset="2"/>
              <a:buChar char="§"/>
            </a:pPr>
            <a:r>
              <a:rPr lang="en-US" dirty="0" smtClean="0"/>
              <a:t>Disadvantages</a:t>
            </a:r>
          </a:p>
          <a:p>
            <a:pPr lvl="1">
              <a:buClr>
                <a:srgbClr val="000066"/>
              </a:buClr>
              <a:buFont typeface="Wingdings" pitchFamily="2" charset="2"/>
              <a:buChar char="§"/>
            </a:pPr>
            <a:r>
              <a:rPr lang="en-US" dirty="0" smtClean="0"/>
              <a:t>Not considered as reliable and accurate due to the controlled setting</a:t>
            </a:r>
          </a:p>
        </p:txBody>
      </p:sp>
      <p:sp>
        <p:nvSpPr>
          <p:cNvPr id="45059" name="Text Placeholder 3"/>
          <p:cNvSpPr>
            <a:spLocks noGrp="1"/>
          </p:cNvSpPr>
          <p:nvPr>
            <p:ph type="body" sz="quarter" idx="13"/>
          </p:nvPr>
        </p:nvSpPr>
        <p:spPr>
          <a:xfrm>
            <a:off x="914400" y="1524000"/>
            <a:ext cx="7162800" cy="533400"/>
          </a:xfrm>
        </p:spPr>
        <p:txBody>
          <a:bodyPr>
            <a:normAutofit/>
          </a:bodyPr>
          <a:lstStyle/>
          <a:p>
            <a:r>
              <a:rPr lang="en-US" dirty="0" smtClean="0"/>
              <a:t>Marketing Strategy Development</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Effect transition="in" filter="checkerboard(across)">
                                      <p:cBhvr>
                                        <p:cTn id="7" dur="500"/>
                                        <p:tgtEl>
                                          <p:spTgt spid="45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5058">
                                            <p:txEl>
                                              <p:pRg st="1" end="1"/>
                                            </p:txEl>
                                          </p:spTgt>
                                        </p:tgtEl>
                                        <p:attrNameLst>
                                          <p:attrName>style.visibility</p:attrName>
                                        </p:attrNameLst>
                                      </p:cBhvr>
                                      <p:to>
                                        <p:strVal val="visible"/>
                                      </p:to>
                                    </p:set>
                                    <p:animEffect transition="in" filter="checkerboard(across)">
                                      <p:cBhvr>
                                        <p:cTn id="12" dur="500"/>
                                        <p:tgtEl>
                                          <p:spTgt spid="450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5058">
                                            <p:txEl>
                                              <p:pRg st="2" end="2"/>
                                            </p:txEl>
                                          </p:spTgt>
                                        </p:tgtEl>
                                        <p:attrNameLst>
                                          <p:attrName>style.visibility</p:attrName>
                                        </p:attrNameLst>
                                      </p:cBhvr>
                                      <p:to>
                                        <p:strVal val="visible"/>
                                      </p:to>
                                    </p:set>
                                    <p:animEffect transition="in" filter="checkerboard(across)">
                                      <p:cBhvr>
                                        <p:cTn id="17" dur="500"/>
                                        <p:tgtEl>
                                          <p:spTgt spid="450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5058">
                                            <p:txEl>
                                              <p:pRg st="3" end="3"/>
                                            </p:txEl>
                                          </p:spTgt>
                                        </p:tgtEl>
                                        <p:attrNameLst>
                                          <p:attrName>style.visibility</p:attrName>
                                        </p:attrNameLst>
                                      </p:cBhvr>
                                      <p:to>
                                        <p:strVal val="visible"/>
                                      </p:to>
                                    </p:set>
                                    <p:animEffect transition="in" filter="checkerboard(across)">
                                      <p:cBhvr>
                                        <p:cTn id="22" dur="500"/>
                                        <p:tgtEl>
                                          <p:spTgt spid="450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5058">
                                            <p:txEl>
                                              <p:pRg st="4" end="4"/>
                                            </p:txEl>
                                          </p:spTgt>
                                        </p:tgtEl>
                                        <p:attrNameLst>
                                          <p:attrName>style.visibility</p:attrName>
                                        </p:attrNameLst>
                                      </p:cBhvr>
                                      <p:to>
                                        <p:strVal val="visible"/>
                                      </p:to>
                                    </p:set>
                                    <p:animEffect transition="in" filter="checkerboard(across)">
                                      <p:cBhvr>
                                        <p:cTn id="27" dur="500"/>
                                        <p:tgtEl>
                                          <p:spTgt spid="4505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5058">
                                            <p:txEl>
                                              <p:pRg st="5" end="5"/>
                                            </p:txEl>
                                          </p:spTgt>
                                        </p:tgtEl>
                                        <p:attrNameLst>
                                          <p:attrName>style.visibility</p:attrName>
                                        </p:attrNameLst>
                                      </p:cBhvr>
                                      <p:to>
                                        <p:strVal val="visible"/>
                                      </p:to>
                                    </p:set>
                                    <p:animEffect transition="in" filter="checkerboard(across)">
                                      <p:cBhvr>
                                        <p:cTn id="32" dur="500"/>
                                        <p:tgtEl>
                                          <p:spTgt spid="4505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noAutofit/>
          </a:bodyPr>
          <a:lstStyle/>
          <a:p>
            <a:r>
              <a:rPr lang="en-US" sz="4000" b="1" dirty="0" smtClean="0">
                <a:solidFill>
                  <a:srgbClr val="000066"/>
                </a:solidFill>
              </a:rPr>
              <a:t>New-Product Development Process</a:t>
            </a:r>
          </a:p>
        </p:txBody>
      </p:sp>
      <p:sp>
        <p:nvSpPr>
          <p:cNvPr id="47106" name="Rectangle 3"/>
          <p:cNvSpPr>
            <a:spLocks noGrp="1" noChangeArrowheads="1"/>
          </p:cNvSpPr>
          <p:nvPr>
            <p:ph idx="1"/>
          </p:nvPr>
        </p:nvSpPr>
        <p:spPr>
          <a:xfrm>
            <a:off x="457200" y="2057400"/>
            <a:ext cx="8229600" cy="4068763"/>
          </a:xfrm>
        </p:spPr>
        <p:txBody>
          <a:bodyPr/>
          <a:lstStyle/>
          <a:p>
            <a:pPr marL="533400" indent="-533400">
              <a:buFontTx/>
              <a:buNone/>
            </a:pPr>
            <a:r>
              <a:rPr lang="en-US" sz="2800" b="1" dirty="0" smtClean="0"/>
              <a:t>Commercialization</a:t>
            </a:r>
            <a:r>
              <a:rPr lang="en-US" sz="2800" dirty="0" smtClean="0"/>
              <a:t> is the introduction </a:t>
            </a:r>
          </a:p>
          <a:p>
            <a:pPr marL="533400" indent="-533400">
              <a:buFontTx/>
              <a:buNone/>
            </a:pPr>
            <a:r>
              <a:rPr lang="en-US" sz="2800" dirty="0" smtClean="0"/>
              <a:t>of the new product</a:t>
            </a:r>
          </a:p>
          <a:p>
            <a:pPr marL="533400" indent="-533400">
              <a:buClr>
                <a:srgbClr val="000066"/>
              </a:buClr>
              <a:buFont typeface="Wingdings" pitchFamily="2" charset="2"/>
              <a:buChar char="§"/>
            </a:pPr>
            <a:r>
              <a:rPr lang="en-US" sz="2800" dirty="0" smtClean="0"/>
              <a:t>When to launch</a:t>
            </a:r>
          </a:p>
          <a:p>
            <a:pPr marL="533400" indent="-533400">
              <a:buClr>
                <a:srgbClr val="000066"/>
              </a:buClr>
              <a:buFont typeface="Wingdings" pitchFamily="2" charset="2"/>
              <a:buChar char="§"/>
            </a:pPr>
            <a:r>
              <a:rPr lang="en-US" sz="2800" dirty="0" smtClean="0"/>
              <a:t>Where to launch</a:t>
            </a:r>
          </a:p>
          <a:p>
            <a:pPr marL="533400" indent="-533400">
              <a:buClr>
                <a:srgbClr val="000066"/>
              </a:buClr>
              <a:buFont typeface="Wingdings" pitchFamily="2" charset="2"/>
              <a:buChar char="§"/>
            </a:pPr>
            <a:r>
              <a:rPr lang="en-US" sz="2800" dirty="0" smtClean="0"/>
              <a:t>Planned market rollout</a:t>
            </a:r>
          </a:p>
        </p:txBody>
      </p:sp>
      <p:sp>
        <p:nvSpPr>
          <p:cNvPr id="47107" name="Text Placeholder 4"/>
          <p:cNvSpPr>
            <a:spLocks noGrp="1"/>
          </p:cNvSpPr>
          <p:nvPr>
            <p:ph type="body" sz="quarter" idx="13"/>
          </p:nvPr>
        </p:nvSpPr>
        <p:spPr>
          <a:xfrm>
            <a:off x="914400" y="1447800"/>
            <a:ext cx="7162800" cy="685800"/>
          </a:xfrm>
        </p:spPr>
        <p:txBody>
          <a:bodyPr>
            <a:normAutofit/>
          </a:bodyPr>
          <a:lstStyle/>
          <a:p>
            <a:r>
              <a:rPr lang="en-US" dirty="0" smtClean="0">
                <a:latin typeface="Arial" charset="0"/>
              </a:rPr>
              <a:t>Marketing Strategy Development</a:t>
            </a:r>
          </a:p>
          <a:p>
            <a:endParaRPr lang="en-US" dirty="0" smtClean="0">
              <a:latin typeface="Arial" charset="0"/>
            </a:endParaRPr>
          </a:p>
        </p:txBody>
      </p:sp>
      <p:pic>
        <p:nvPicPr>
          <p:cNvPr id="47108" name="Picture 2"/>
          <p:cNvPicPr>
            <a:picLocks noChangeAspect="1" noChangeArrowheads="1"/>
          </p:cNvPicPr>
          <p:nvPr/>
        </p:nvPicPr>
        <p:blipFill>
          <a:blip r:embed="rId3" cstate="print"/>
          <a:srcRect/>
          <a:stretch>
            <a:fillRect/>
          </a:stretch>
        </p:blipFill>
        <p:spPr bwMode="auto">
          <a:xfrm>
            <a:off x="4783137" y="2590800"/>
            <a:ext cx="4132263" cy="36290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animEffect transition="in" filter="checkerboard(across)">
                                      <p:cBhvr>
                                        <p:cTn id="7" dur="500"/>
                                        <p:tgtEl>
                                          <p:spTgt spid="471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7106">
                                            <p:txEl>
                                              <p:pRg st="1" end="1"/>
                                            </p:txEl>
                                          </p:spTgt>
                                        </p:tgtEl>
                                        <p:attrNameLst>
                                          <p:attrName>style.visibility</p:attrName>
                                        </p:attrNameLst>
                                      </p:cBhvr>
                                      <p:to>
                                        <p:strVal val="visible"/>
                                      </p:to>
                                    </p:set>
                                    <p:animEffect transition="in" filter="checkerboard(across)">
                                      <p:cBhvr>
                                        <p:cTn id="12" dur="500"/>
                                        <p:tgtEl>
                                          <p:spTgt spid="471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7106">
                                            <p:txEl>
                                              <p:pRg st="2" end="2"/>
                                            </p:txEl>
                                          </p:spTgt>
                                        </p:tgtEl>
                                        <p:attrNameLst>
                                          <p:attrName>style.visibility</p:attrName>
                                        </p:attrNameLst>
                                      </p:cBhvr>
                                      <p:to>
                                        <p:strVal val="visible"/>
                                      </p:to>
                                    </p:set>
                                    <p:animEffect transition="in" filter="checkerboard(across)">
                                      <p:cBhvr>
                                        <p:cTn id="17" dur="500"/>
                                        <p:tgtEl>
                                          <p:spTgt spid="471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7106">
                                            <p:txEl>
                                              <p:pRg st="3" end="3"/>
                                            </p:txEl>
                                          </p:spTgt>
                                        </p:tgtEl>
                                        <p:attrNameLst>
                                          <p:attrName>style.visibility</p:attrName>
                                        </p:attrNameLst>
                                      </p:cBhvr>
                                      <p:to>
                                        <p:strVal val="visible"/>
                                      </p:to>
                                    </p:set>
                                    <p:animEffect transition="in" filter="checkerboard(across)">
                                      <p:cBhvr>
                                        <p:cTn id="22" dur="500"/>
                                        <p:tgtEl>
                                          <p:spTgt spid="471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7106">
                                            <p:txEl>
                                              <p:pRg st="4" end="4"/>
                                            </p:txEl>
                                          </p:spTgt>
                                        </p:tgtEl>
                                        <p:attrNameLst>
                                          <p:attrName>style.visibility</p:attrName>
                                        </p:attrNameLst>
                                      </p:cBhvr>
                                      <p:to>
                                        <p:strVal val="visible"/>
                                      </p:to>
                                    </p:set>
                                    <p:animEffect transition="in" filter="checkerboard(across)">
                                      <p:cBhvr>
                                        <p:cTn id="27" dur="500"/>
                                        <p:tgtEl>
                                          <p:spTgt spid="47106">
                                            <p:txEl>
                                              <p:pRg st="4" end="4"/>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47108"/>
                                        </p:tgtEl>
                                        <p:attrNameLst>
                                          <p:attrName>style.visibility</p:attrName>
                                        </p:attrNameLst>
                                      </p:cBhvr>
                                      <p:to>
                                        <p:strVal val="visible"/>
                                      </p:to>
                                    </p:set>
                                    <p:animEffect transition="in" filter="checkerboard(across)">
                                      <p:cBhvr>
                                        <p:cTn id="30" dur="500"/>
                                        <p:tgtEl>
                                          <p:spTgt spid="47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noAutofit/>
          </a:bodyPr>
          <a:lstStyle/>
          <a:p>
            <a:r>
              <a:rPr lang="en-US" sz="4000" b="1" dirty="0" smtClean="0">
                <a:solidFill>
                  <a:srgbClr val="000066"/>
                </a:solidFill>
              </a:rPr>
              <a:t>Managing New-Product Development</a:t>
            </a:r>
          </a:p>
        </p:txBody>
      </p:sp>
      <p:sp>
        <p:nvSpPr>
          <p:cNvPr id="49154" name="Rectangle 3"/>
          <p:cNvSpPr>
            <a:spLocks noGrp="1" noChangeArrowheads="1"/>
          </p:cNvSpPr>
          <p:nvPr>
            <p:ph idx="1"/>
          </p:nvPr>
        </p:nvSpPr>
        <p:spPr>
          <a:xfrm>
            <a:off x="685800" y="1676400"/>
            <a:ext cx="7772400" cy="4419600"/>
          </a:xfrm>
        </p:spPr>
        <p:txBody>
          <a:bodyPr/>
          <a:lstStyle/>
          <a:p>
            <a:pPr marL="533400" indent="-533400" algn="ctr">
              <a:buFontTx/>
              <a:buNone/>
            </a:pPr>
            <a:endParaRPr lang="en-US" b="1" i="1" dirty="0" smtClean="0">
              <a:latin typeface="Times New Roman" pitchFamily="18" charset="0"/>
            </a:endParaRPr>
          </a:p>
          <a:p>
            <a:pPr marL="533400" indent="-533400">
              <a:buFontTx/>
              <a:buNone/>
            </a:pPr>
            <a:r>
              <a:rPr lang="en-US" dirty="0" smtClean="0"/>
              <a:t>Successful new-product development should be:</a:t>
            </a:r>
          </a:p>
          <a:p>
            <a:pPr marL="533400" indent="-533400">
              <a:buClr>
                <a:srgbClr val="000066"/>
              </a:buClr>
              <a:buFont typeface="Wingdings" pitchFamily="2" charset="2"/>
              <a:buChar char="§"/>
            </a:pPr>
            <a:r>
              <a:rPr lang="en-US" dirty="0" smtClean="0"/>
              <a:t>Customer centered</a:t>
            </a:r>
          </a:p>
          <a:p>
            <a:pPr marL="533400" indent="-533400">
              <a:buClr>
                <a:srgbClr val="000066"/>
              </a:buClr>
              <a:buFont typeface="Wingdings" pitchFamily="2" charset="2"/>
              <a:buChar char="§"/>
            </a:pPr>
            <a:r>
              <a:rPr lang="en-US" dirty="0" smtClean="0"/>
              <a:t>Team-based</a:t>
            </a:r>
          </a:p>
          <a:p>
            <a:pPr marL="533400" indent="-533400">
              <a:buClr>
                <a:srgbClr val="000066"/>
              </a:buClr>
              <a:buFont typeface="Wingdings" pitchFamily="2" charset="2"/>
              <a:buChar char="§"/>
            </a:pPr>
            <a:r>
              <a:rPr lang="en-US" dirty="0" smtClean="0"/>
              <a:t>Systematic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154">
                                            <p:txEl>
                                              <p:pRg st="1" end="1"/>
                                            </p:txEl>
                                          </p:spTgt>
                                        </p:tgtEl>
                                        <p:attrNameLst>
                                          <p:attrName>style.visibility</p:attrName>
                                        </p:attrNameLst>
                                      </p:cBhvr>
                                      <p:to>
                                        <p:strVal val="visible"/>
                                      </p:to>
                                    </p:set>
                                    <p:animEffect transition="in" filter="checkerboard(across)">
                                      <p:cBhvr>
                                        <p:cTn id="7" dur="500"/>
                                        <p:tgtEl>
                                          <p:spTgt spid="491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9154">
                                            <p:txEl>
                                              <p:pRg st="2" end="2"/>
                                            </p:txEl>
                                          </p:spTgt>
                                        </p:tgtEl>
                                        <p:attrNameLst>
                                          <p:attrName>style.visibility</p:attrName>
                                        </p:attrNameLst>
                                      </p:cBhvr>
                                      <p:to>
                                        <p:strVal val="visible"/>
                                      </p:to>
                                    </p:set>
                                    <p:animEffect transition="in" filter="checkerboard(across)">
                                      <p:cBhvr>
                                        <p:cTn id="12" dur="500"/>
                                        <p:tgtEl>
                                          <p:spTgt spid="491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9154">
                                            <p:txEl>
                                              <p:pRg st="3" end="3"/>
                                            </p:txEl>
                                          </p:spTgt>
                                        </p:tgtEl>
                                        <p:attrNameLst>
                                          <p:attrName>style.visibility</p:attrName>
                                        </p:attrNameLst>
                                      </p:cBhvr>
                                      <p:to>
                                        <p:strVal val="visible"/>
                                      </p:to>
                                    </p:set>
                                    <p:animEffect transition="in" filter="checkerboard(across)">
                                      <p:cBhvr>
                                        <p:cTn id="17" dur="500"/>
                                        <p:tgtEl>
                                          <p:spTgt spid="4915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9154">
                                            <p:txEl>
                                              <p:pRg st="4" end="4"/>
                                            </p:txEl>
                                          </p:spTgt>
                                        </p:tgtEl>
                                        <p:attrNameLst>
                                          <p:attrName>style.visibility</p:attrName>
                                        </p:attrNameLst>
                                      </p:cBhvr>
                                      <p:to>
                                        <p:strVal val="visible"/>
                                      </p:to>
                                    </p:set>
                                    <p:animEffect transition="in" filter="checkerboard(across)">
                                      <p:cBhvr>
                                        <p:cTn id="22" dur="500"/>
                                        <p:tgtEl>
                                          <p:spTgt spid="491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noAutofit/>
          </a:bodyPr>
          <a:lstStyle/>
          <a:p>
            <a:r>
              <a:rPr lang="en-US" sz="4000" b="1" dirty="0" smtClean="0">
                <a:solidFill>
                  <a:srgbClr val="000066"/>
                </a:solidFill>
              </a:rPr>
              <a:t>Managing New-Product Development</a:t>
            </a:r>
          </a:p>
        </p:txBody>
      </p:sp>
      <p:sp>
        <p:nvSpPr>
          <p:cNvPr id="51202" name="Rectangle 3"/>
          <p:cNvSpPr>
            <a:spLocks noGrp="1" noChangeArrowheads="1"/>
          </p:cNvSpPr>
          <p:nvPr>
            <p:ph idx="1"/>
          </p:nvPr>
        </p:nvSpPr>
        <p:spPr>
          <a:xfrm>
            <a:off x="914400" y="2438400"/>
            <a:ext cx="7239000" cy="2971800"/>
          </a:xfrm>
        </p:spPr>
        <p:txBody>
          <a:bodyPr>
            <a:normAutofit/>
          </a:bodyPr>
          <a:lstStyle/>
          <a:p>
            <a:pPr marL="533400" indent="-533400">
              <a:buFontTx/>
              <a:buNone/>
            </a:pPr>
            <a:r>
              <a:rPr lang="en-US" b="1" dirty="0" smtClean="0"/>
              <a:t>Customer-centered new product development</a:t>
            </a:r>
            <a:r>
              <a:rPr lang="en-US" dirty="0" smtClean="0"/>
              <a:t> new ways to solve customer problems and create more customer satisfying experiences</a:t>
            </a:r>
          </a:p>
        </p:txBody>
      </p:sp>
      <p:sp>
        <p:nvSpPr>
          <p:cNvPr id="51203" name="Text Placeholder 3"/>
          <p:cNvSpPr>
            <a:spLocks noGrp="1"/>
          </p:cNvSpPr>
          <p:nvPr>
            <p:ph type="body" sz="quarter" idx="13"/>
          </p:nvPr>
        </p:nvSpPr>
        <p:spPr>
          <a:xfrm>
            <a:off x="914400" y="1676400"/>
            <a:ext cx="7162800" cy="914400"/>
          </a:xfrm>
        </p:spPr>
        <p:txBody>
          <a:bodyPr>
            <a:normAutofit/>
          </a:bodyPr>
          <a:lstStyle/>
          <a:p>
            <a:r>
              <a:rPr lang="en-US" dirty="0" smtClean="0">
                <a:latin typeface="Arial" charset="0"/>
              </a:rPr>
              <a:t>New-Product Development Strategies</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animEffect transition="in" filter="checkerboard(across)">
                                      <p:cBhvr>
                                        <p:cTn id="7" dur="500"/>
                                        <p:tgtEl>
                                          <p:spTgt spid="5120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noAutofit/>
          </a:bodyPr>
          <a:lstStyle/>
          <a:p>
            <a:r>
              <a:rPr lang="en-US" sz="4000" b="1" dirty="0" smtClean="0">
                <a:solidFill>
                  <a:srgbClr val="000066"/>
                </a:solidFill>
              </a:rPr>
              <a:t>Managing New-Product Development</a:t>
            </a:r>
          </a:p>
        </p:txBody>
      </p:sp>
      <p:sp>
        <p:nvSpPr>
          <p:cNvPr id="53250" name="Rectangle 3"/>
          <p:cNvSpPr>
            <a:spLocks noGrp="1" noChangeArrowheads="1"/>
          </p:cNvSpPr>
          <p:nvPr>
            <p:ph idx="1"/>
          </p:nvPr>
        </p:nvSpPr>
        <p:spPr>
          <a:xfrm>
            <a:off x="762000" y="2438400"/>
            <a:ext cx="7924800" cy="3657600"/>
          </a:xfrm>
        </p:spPr>
        <p:txBody>
          <a:bodyPr>
            <a:noAutofit/>
          </a:bodyPr>
          <a:lstStyle/>
          <a:p>
            <a:pPr marL="533400" indent="-533400">
              <a:buFontTx/>
              <a:buNone/>
            </a:pPr>
            <a:r>
              <a:rPr lang="en-US" b="1" dirty="0" smtClean="0"/>
              <a:t>Team-based new-product development</a:t>
            </a:r>
            <a:r>
              <a:rPr lang="en-US" dirty="0" smtClean="0"/>
              <a:t>   Company departments work closely together in cross-functional teams, overlapping in the product-development process to save time and increase effectiveness</a:t>
            </a:r>
          </a:p>
        </p:txBody>
      </p:sp>
      <p:sp>
        <p:nvSpPr>
          <p:cNvPr id="53251" name="Text Placeholder 3"/>
          <p:cNvSpPr>
            <a:spLocks noGrp="1"/>
          </p:cNvSpPr>
          <p:nvPr>
            <p:ph type="body" sz="quarter" idx="13"/>
          </p:nvPr>
        </p:nvSpPr>
        <p:spPr>
          <a:xfrm>
            <a:off x="1219200" y="1752600"/>
            <a:ext cx="7162800" cy="609600"/>
          </a:xfrm>
        </p:spPr>
        <p:txBody>
          <a:bodyPr>
            <a:normAutofit/>
          </a:bodyPr>
          <a:lstStyle/>
          <a:p>
            <a:r>
              <a:rPr lang="en-US" dirty="0" smtClean="0">
                <a:latin typeface="Arial" charset="0"/>
              </a:rPr>
              <a:t>New-Product Development Strategies</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Effect transition="in" filter="checkerboard(across)">
                                      <p:cBhvr>
                                        <p:cTn id="7" dur="500"/>
                                        <p:tgtEl>
                                          <p:spTgt spid="532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noAutofit/>
          </a:bodyPr>
          <a:lstStyle/>
          <a:p>
            <a:r>
              <a:rPr lang="en-US" sz="4000" b="1" dirty="0" smtClean="0">
                <a:solidFill>
                  <a:srgbClr val="000066"/>
                </a:solidFill>
              </a:rPr>
              <a:t>Managing New-Product Development</a:t>
            </a:r>
          </a:p>
        </p:txBody>
      </p:sp>
      <p:sp>
        <p:nvSpPr>
          <p:cNvPr id="55298" name="Rectangle 3"/>
          <p:cNvSpPr>
            <a:spLocks noGrp="1" noChangeArrowheads="1"/>
          </p:cNvSpPr>
          <p:nvPr>
            <p:ph idx="1"/>
          </p:nvPr>
        </p:nvSpPr>
        <p:spPr>
          <a:xfrm>
            <a:off x="762000" y="2362200"/>
            <a:ext cx="7924800" cy="3886200"/>
          </a:xfrm>
        </p:spPr>
        <p:txBody>
          <a:bodyPr>
            <a:noAutofit/>
          </a:bodyPr>
          <a:lstStyle/>
          <a:p>
            <a:pPr marL="533400" indent="-533400">
              <a:buFontTx/>
              <a:buNone/>
            </a:pPr>
            <a:r>
              <a:rPr lang="en-US" b="1" dirty="0" smtClean="0"/>
              <a:t>Systematic new-product development</a:t>
            </a:r>
            <a:r>
              <a:rPr lang="en-US" dirty="0" smtClean="0"/>
              <a:t> </a:t>
            </a:r>
          </a:p>
          <a:p>
            <a:pPr marL="533400" indent="-533400">
              <a:buFontTx/>
              <a:buNone/>
            </a:pPr>
            <a:r>
              <a:rPr lang="en-US" dirty="0" smtClean="0"/>
              <a:t>       innovative development approach that collects, reviews, evaluates, and manages new-product ideas</a:t>
            </a:r>
          </a:p>
          <a:p>
            <a:pPr marL="533400" indent="-533400">
              <a:buClr>
                <a:srgbClr val="000066"/>
              </a:buClr>
              <a:buFont typeface="Wingdings" pitchFamily="2" charset="2"/>
              <a:buChar char="§"/>
            </a:pPr>
            <a:r>
              <a:rPr lang="en-US" dirty="0" smtClean="0"/>
              <a:t>Creates an innovation-oriented culture</a:t>
            </a:r>
          </a:p>
          <a:p>
            <a:pPr marL="533400" indent="-533400">
              <a:buClr>
                <a:srgbClr val="000066"/>
              </a:buClr>
              <a:buFont typeface="Wingdings" pitchFamily="2" charset="2"/>
              <a:buChar char="§"/>
            </a:pPr>
            <a:r>
              <a:rPr lang="en-US" dirty="0" smtClean="0"/>
              <a:t>Yields a large number of new-product ideas</a:t>
            </a:r>
          </a:p>
        </p:txBody>
      </p:sp>
      <p:sp>
        <p:nvSpPr>
          <p:cNvPr id="55299" name="Text Placeholder 4"/>
          <p:cNvSpPr>
            <a:spLocks noGrp="1"/>
          </p:cNvSpPr>
          <p:nvPr>
            <p:ph type="body" sz="quarter" idx="13"/>
          </p:nvPr>
        </p:nvSpPr>
        <p:spPr>
          <a:xfrm>
            <a:off x="914400" y="1600200"/>
            <a:ext cx="7162800" cy="609600"/>
          </a:xfrm>
        </p:spPr>
        <p:txBody>
          <a:bodyPr>
            <a:normAutofit/>
          </a:bodyPr>
          <a:lstStyle/>
          <a:p>
            <a:r>
              <a:rPr lang="en-US" dirty="0" smtClean="0">
                <a:latin typeface="Arial" charset="0"/>
              </a:rPr>
              <a:t>New-Product Development Strategies</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checkerboard(across)">
                                      <p:cBhvr>
                                        <p:cTn id="7" dur="500"/>
                                        <p:tgtEl>
                                          <p:spTgt spid="552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checkerboard(across)">
                                      <p:cBhvr>
                                        <p:cTn id="12" dur="500"/>
                                        <p:tgtEl>
                                          <p:spTgt spid="552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5298">
                                            <p:txEl>
                                              <p:pRg st="2" end="2"/>
                                            </p:txEl>
                                          </p:spTgt>
                                        </p:tgtEl>
                                        <p:attrNameLst>
                                          <p:attrName>style.visibility</p:attrName>
                                        </p:attrNameLst>
                                      </p:cBhvr>
                                      <p:to>
                                        <p:strVal val="visible"/>
                                      </p:to>
                                    </p:set>
                                    <p:animEffect transition="in" filter="checkerboard(across)">
                                      <p:cBhvr>
                                        <p:cTn id="17" dur="500"/>
                                        <p:tgtEl>
                                          <p:spTgt spid="552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5298">
                                            <p:txEl>
                                              <p:pRg st="3" end="3"/>
                                            </p:txEl>
                                          </p:spTgt>
                                        </p:tgtEl>
                                        <p:attrNameLst>
                                          <p:attrName>style.visibility</p:attrName>
                                        </p:attrNameLst>
                                      </p:cBhvr>
                                      <p:to>
                                        <p:strVal val="visible"/>
                                      </p:to>
                                    </p:set>
                                    <p:animEffect transition="in" filter="checkerboard(across)">
                                      <p:cBhvr>
                                        <p:cTn id="22" dur="500"/>
                                        <p:tgtEl>
                                          <p:spTgt spid="552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normAutofit/>
          </a:bodyPr>
          <a:lstStyle/>
          <a:p>
            <a:r>
              <a:rPr lang="en-US" sz="4000" b="1" dirty="0" smtClean="0">
                <a:solidFill>
                  <a:srgbClr val="000066"/>
                </a:solidFill>
              </a:rPr>
              <a:t>Product Life-Cycle Strategies</a:t>
            </a:r>
          </a:p>
        </p:txBody>
      </p:sp>
      <p:sp>
        <p:nvSpPr>
          <p:cNvPr id="57346" name="Rectangle 3"/>
          <p:cNvSpPr>
            <a:spLocks noGrp="1" noChangeArrowheads="1"/>
          </p:cNvSpPr>
          <p:nvPr>
            <p:ph type="body" sz="quarter" idx="13"/>
          </p:nvPr>
        </p:nvSpPr>
        <p:spPr>
          <a:xfrm>
            <a:off x="1143000" y="1447800"/>
            <a:ext cx="7162800" cy="609600"/>
          </a:xfrm>
        </p:spPr>
        <p:txBody>
          <a:bodyPr>
            <a:normAutofit/>
          </a:bodyPr>
          <a:lstStyle/>
          <a:p>
            <a:r>
              <a:rPr lang="en-US" dirty="0" smtClean="0"/>
              <a:t>Product Life Cycle</a:t>
            </a:r>
          </a:p>
        </p:txBody>
      </p:sp>
      <p:pic>
        <p:nvPicPr>
          <p:cNvPr id="57347" name="Picture 6" descr="fig09_02wo"/>
          <p:cNvPicPr>
            <a:picLocks noChangeAspect="1" noChangeArrowheads="1"/>
          </p:cNvPicPr>
          <p:nvPr/>
        </p:nvPicPr>
        <p:blipFill>
          <a:blip r:embed="rId3" cstate="print"/>
          <a:srcRect/>
          <a:stretch>
            <a:fillRect/>
          </a:stretch>
        </p:blipFill>
        <p:spPr bwMode="auto">
          <a:xfrm>
            <a:off x="1676400" y="2413000"/>
            <a:ext cx="6324600" cy="3530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7347"/>
                                        </p:tgtEl>
                                        <p:attrNameLst>
                                          <p:attrName>style.visibility</p:attrName>
                                        </p:attrNameLst>
                                      </p:cBhvr>
                                      <p:to>
                                        <p:strVal val="visible"/>
                                      </p:to>
                                    </p:set>
                                    <p:animEffect transition="in" filter="checkerboard(across)">
                                      <p:cBhvr>
                                        <p:cTn id="7" dur="500"/>
                                        <p:tgtEl>
                                          <p:spTgt spid="5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3"/>
          <p:cNvSpPr>
            <a:spLocks noGrp="1" noChangeArrowheads="1"/>
          </p:cNvSpPr>
          <p:nvPr>
            <p:ph idx="1"/>
          </p:nvPr>
        </p:nvSpPr>
        <p:spPr>
          <a:xfrm>
            <a:off x="304800" y="1143000"/>
            <a:ext cx="8610600" cy="5105400"/>
          </a:xfrm>
        </p:spPr>
        <p:txBody>
          <a:bodyPr>
            <a:noAutofit/>
          </a:bodyPr>
          <a:lstStyle/>
          <a:p>
            <a:pPr>
              <a:buClr>
                <a:srgbClr val="000066"/>
              </a:buClr>
              <a:buFont typeface="Wingdings" pitchFamily="2" charset="2"/>
              <a:buChar char="§"/>
            </a:pPr>
            <a:r>
              <a:rPr lang="en-US" sz="2800" b="1" dirty="0" smtClean="0"/>
              <a:t>Product development </a:t>
            </a:r>
          </a:p>
          <a:p>
            <a:pPr lvl="1">
              <a:buClr>
                <a:srgbClr val="000066"/>
              </a:buClr>
              <a:buFont typeface="Wingdings" pitchFamily="2" charset="2"/>
              <a:buChar char="§"/>
            </a:pPr>
            <a:r>
              <a:rPr lang="en-US" dirty="0" smtClean="0"/>
              <a:t>Sales are zero and investment costs mount</a:t>
            </a:r>
          </a:p>
          <a:p>
            <a:pPr>
              <a:buClr>
                <a:srgbClr val="000066"/>
              </a:buClr>
              <a:buFont typeface="Wingdings" pitchFamily="2" charset="2"/>
              <a:buChar char="§"/>
            </a:pPr>
            <a:r>
              <a:rPr lang="en-US" sz="2800" b="1" dirty="0" smtClean="0"/>
              <a:t>Introduction </a:t>
            </a:r>
          </a:p>
          <a:p>
            <a:pPr lvl="1">
              <a:buClr>
                <a:srgbClr val="000066"/>
              </a:buClr>
              <a:buFont typeface="Wingdings" pitchFamily="2" charset="2"/>
              <a:buChar char="§"/>
            </a:pPr>
            <a:r>
              <a:rPr lang="en-US" dirty="0" smtClean="0"/>
              <a:t>Slow sales growth and profits are nonexistent </a:t>
            </a:r>
          </a:p>
          <a:p>
            <a:pPr>
              <a:buClr>
                <a:srgbClr val="000066"/>
              </a:buClr>
              <a:buFont typeface="Wingdings" pitchFamily="2" charset="2"/>
              <a:buChar char="§"/>
            </a:pPr>
            <a:r>
              <a:rPr lang="en-US" sz="2800" b="1" dirty="0" smtClean="0"/>
              <a:t>Growth</a:t>
            </a:r>
          </a:p>
          <a:p>
            <a:pPr lvl="1">
              <a:buClr>
                <a:srgbClr val="000066"/>
              </a:buClr>
              <a:buFont typeface="Wingdings" pitchFamily="2" charset="2"/>
              <a:buChar char="§"/>
            </a:pPr>
            <a:r>
              <a:rPr lang="en-US" dirty="0" smtClean="0"/>
              <a:t>Rapid market acceptance and increasing profits.</a:t>
            </a:r>
          </a:p>
          <a:p>
            <a:pPr>
              <a:buClr>
                <a:srgbClr val="000066"/>
              </a:buClr>
              <a:buFont typeface="Wingdings" pitchFamily="2" charset="2"/>
              <a:buChar char="§"/>
            </a:pPr>
            <a:r>
              <a:rPr lang="en-US" sz="2800" b="1" dirty="0" smtClean="0"/>
              <a:t>Maturity </a:t>
            </a:r>
          </a:p>
          <a:p>
            <a:pPr lvl="1">
              <a:buClr>
                <a:srgbClr val="000066"/>
              </a:buClr>
              <a:buFont typeface="Wingdings" pitchFamily="2" charset="2"/>
              <a:buChar char="§"/>
            </a:pPr>
            <a:r>
              <a:rPr lang="en-US" dirty="0" smtClean="0"/>
              <a:t>Slowdown in sales growth and profits level off or decline</a:t>
            </a:r>
          </a:p>
          <a:p>
            <a:pPr>
              <a:buClr>
                <a:srgbClr val="000066"/>
              </a:buClr>
              <a:buFont typeface="Wingdings" pitchFamily="2" charset="2"/>
              <a:buChar char="§"/>
            </a:pPr>
            <a:r>
              <a:rPr lang="en-US" sz="2800" b="1" dirty="0" smtClean="0"/>
              <a:t>Decline</a:t>
            </a:r>
          </a:p>
          <a:p>
            <a:pPr lvl="1">
              <a:buClr>
                <a:srgbClr val="000066"/>
              </a:buClr>
              <a:buFont typeface="Wingdings" pitchFamily="2" charset="2"/>
              <a:buChar char="§"/>
            </a:pPr>
            <a:r>
              <a:rPr lang="en-US" dirty="0" smtClean="0"/>
              <a:t>Sales fall off and profits drop</a:t>
            </a:r>
            <a:endParaRPr lang="en-US" b="1" i="1" dirty="0" smtClean="0"/>
          </a:p>
        </p:txBody>
      </p:sp>
      <p:sp>
        <p:nvSpPr>
          <p:cNvPr id="59394" name="Rectangle 2"/>
          <p:cNvSpPr>
            <a:spLocks noGrp="1" noChangeArrowheads="1"/>
          </p:cNvSpPr>
          <p:nvPr>
            <p:ph type="title"/>
          </p:nvPr>
        </p:nvSpPr>
        <p:spPr>
          <a:xfrm>
            <a:off x="685800" y="304800"/>
            <a:ext cx="7772400" cy="1143000"/>
          </a:xfrm>
        </p:spPr>
        <p:txBody>
          <a:bodyPr>
            <a:normAutofit/>
          </a:bodyPr>
          <a:lstStyle/>
          <a:p>
            <a:r>
              <a:rPr lang="en-US" sz="4000" b="1" dirty="0" smtClean="0">
                <a:solidFill>
                  <a:srgbClr val="000066"/>
                </a:solidFill>
              </a:rPr>
              <a:t>Product Life-Cycle Strategies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9393">
                                            <p:txEl>
                                              <p:pRg st="0" end="0"/>
                                            </p:txEl>
                                          </p:spTgt>
                                        </p:tgtEl>
                                        <p:attrNameLst>
                                          <p:attrName>style.visibility</p:attrName>
                                        </p:attrNameLst>
                                      </p:cBhvr>
                                      <p:to>
                                        <p:strVal val="visible"/>
                                      </p:to>
                                    </p:set>
                                    <p:animEffect transition="in" filter="checkerboard(across)">
                                      <p:cBhvr>
                                        <p:cTn id="7" dur="500"/>
                                        <p:tgtEl>
                                          <p:spTgt spid="5939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9393">
                                            <p:txEl>
                                              <p:pRg st="1" end="1"/>
                                            </p:txEl>
                                          </p:spTgt>
                                        </p:tgtEl>
                                        <p:attrNameLst>
                                          <p:attrName>style.visibility</p:attrName>
                                        </p:attrNameLst>
                                      </p:cBhvr>
                                      <p:to>
                                        <p:strVal val="visible"/>
                                      </p:to>
                                    </p:set>
                                    <p:animEffect transition="in" filter="checkerboard(across)">
                                      <p:cBhvr>
                                        <p:cTn id="10" dur="500"/>
                                        <p:tgtEl>
                                          <p:spTgt spid="5939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59393">
                                            <p:txEl>
                                              <p:pRg st="2" end="2"/>
                                            </p:txEl>
                                          </p:spTgt>
                                        </p:tgtEl>
                                        <p:attrNameLst>
                                          <p:attrName>style.visibility</p:attrName>
                                        </p:attrNameLst>
                                      </p:cBhvr>
                                      <p:to>
                                        <p:strVal val="visible"/>
                                      </p:to>
                                    </p:set>
                                    <p:animEffect transition="in" filter="checkerboard(across)">
                                      <p:cBhvr>
                                        <p:cTn id="15" dur="500"/>
                                        <p:tgtEl>
                                          <p:spTgt spid="59393">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59393">
                                            <p:txEl>
                                              <p:pRg st="3" end="3"/>
                                            </p:txEl>
                                          </p:spTgt>
                                        </p:tgtEl>
                                        <p:attrNameLst>
                                          <p:attrName>style.visibility</p:attrName>
                                        </p:attrNameLst>
                                      </p:cBhvr>
                                      <p:to>
                                        <p:strVal val="visible"/>
                                      </p:to>
                                    </p:set>
                                    <p:animEffect transition="in" filter="checkerboard(across)">
                                      <p:cBhvr>
                                        <p:cTn id="18" dur="500"/>
                                        <p:tgtEl>
                                          <p:spTgt spid="5939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59393">
                                            <p:txEl>
                                              <p:pRg st="4" end="4"/>
                                            </p:txEl>
                                          </p:spTgt>
                                        </p:tgtEl>
                                        <p:attrNameLst>
                                          <p:attrName>style.visibility</p:attrName>
                                        </p:attrNameLst>
                                      </p:cBhvr>
                                      <p:to>
                                        <p:strVal val="visible"/>
                                      </p:to>
                                    </p:set>
                                    <p:animEffect transition="in" filter="checkerboard(across)">
                                      <p:cBhvr>
                                        <p:cTn id="23" dur="500"/>
                                        <p:tgtEl>
                                          <p:spTgt spid="59393">
                                            <p:txEl>
                                              <p:pRg st="4" end="4"/>
                                            </p:txEl>
                                          </p:spTgt>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59393">
                                            <p:txEl>
                                              <p:pRg st="5" end="5"/>
                                            </p:txEl>
                                          </p:spTgt>
                                        </p:tgtEl>
                                        <p:attrNameLst>
                                          <p:attrName>style.visibility</p:attrName>
                                        </p:attrNameLst>
                                      </p:cBhvr>
                                      <p:to>
                                        <p:strVal val="visible"/>
                                      </p:to>
                                    </p:set>
                                    <p:animEffect transition="in" filter="checkerboard(across)">
                                      <p:cBhvr>
                                        <p:cTn id="26" dur="500"/>
                                        <p:tgtEl>
                                          <p:spTgt spid="5939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59393">
                                            <p:txEl>
                                              <p:pRg st="6" end="6"/>
                                            </p:txEl>
                                          </p:spTgt>
                                        </p:tgtEl>
                                        <p:attrNameLst>
                                          <p:attrName>style.visibility</p:attrName>
                                        </p:attrNameLst>
                                      </p:cBhvr>
                                      <p:to>
                                        <p:strVal val="visible"/>
                                      </p:to>
                                    </p:set>
                                    <p:animEffect transition="in" filter="checkerboard(across)">
                                      <p:cBhvr>
                                        <p:cTn id="31" dur="500"/>
                                        <p:tgtEl>
                                          <p:spTgt spid="59393">
                                            <p:txEl>
                                              <p:pRg st="6" end="6"/>
                                            </p:txEl>
                                          </p:spTgt>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59393">
                                            <p:txEl>
                                              <p:pRg st="7" end="7"/>
                                            </p:txEl>
                                          </p:spTgt>
                                        </p:tgtEl>
                                        <p:attrNameLst>
                                          <p:attrName>style.visibility</p:attrName>
                                        </p:attrNameLst>
                                      </p:cBhvr>
                                      <p:to>
                                        <p:strVal val="visible"/>
                                      </p:to>
                                    </p:set>
                                    <p:animEffect transition="in" filter="checkerboard(across)">
                                      <p:cBhvr>
                                        <p:cTn id="34" dur="500"/>
                                        <p:tgtEl>
                                          <p:spTgt spid="5939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59393">
                                            <p:txEl>
                                              <p:pRg st="8" end="8"/>
                                            </p:txEl>
                                          </p:spTgt>
                                        </p:tgtEl>
                                        <p:attrNameLst>
                                          <p:attrName>style.visibility</p:attrName>
                                        </p:attrNameLst>
                                      </p:cBhvr>
                                      <p:to>
                                        <p:strVal val="visible"/>
                                      </p:to>
                                    </p:set>
                                    <p:animEffect transition="in" filter="checkerboard(across)">
                                      <p:cBhvr>
                                        <p:cTn id="39" dur="500"/>
                                        <p:tgtEl>
                                          <p:spTgt spid="59393">
                                            <p:txEl>
                                              <p:pRg st="8" end="8"/>
                                            </p:txEl>
                                          </p:spTgt>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59393">
                                            <p:txEl>
                                              <p:pRg st="9" end="9"/>
                                            </p:txEl>
                                          </p:spTgt>
                                        </p:tgtEl>
                                        <p:attrNameLst>
                                          <p:attrName>style.visibility</p:attrName>
                                        </p:attrNameLst>
                                      </p:cBhvr>
                                      <p:to>
                                        <p:strVal val="visible"/>
                                      </p:to>
                                    </p:set>
                                    <p:animEffect transition="in" filter="checkerboard(across)">
                                      <p:cBhvr>
                                        <p:cTn id="42" dur="500"/>
                                        <p:tgtEl>
                                          <p:spTgt spid="5939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normAutofit/>
          </a:bodyPr>
          <a:lstStyle/>
          <a:p>
            <a:r>
              <a:rPr lang="en-US" sz="4000" dirty="0" smtClean="0">
                <a:solidFill>
                  <a:srgbClr val="000066"/>
                </a:solidFill>
              </a:rPr>
              <a:t>Product Life-Cycle Strategies</a:t>
            </a:r>
          </a:p>
        </p:txBody>
      </p:sp>
      <p:pic>
        <p:nvPicPr>
          <p:cNvPr id="61442" name="Picture 5" descr="fig09_03wo"/>
          <p:cNvPicPr>
            <a:picLocks noChangeAspect="1" noChangeArrowheads="1"/>
          </p:cNvPicPr>
          <p:nvPr/>
        </p:nvPicPr>
        <p:blipFill>
          <a:blip r:embed="rId3" cstate="print"/>
          <a:srcRect/>
          <a:stretch>
            <a:fillRect/>
          </a:stretch>
        </p:blipFill>
        <p:spPr bwMode="auto">
          <a:xfrm>
            <a:off x="228600" y="2362200"/>
            <a:ext cx="8153400" cy="2425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checkerboard(across)">
                                      <p:cBhvr>
                                        <p:cTn id="7" dur="500"/>
                                        <p:tgtEl>
                                          <p:spTgt spid="6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normAutofit/>
          </a:bodyPr>
          <a:lstStyle/>
          <a:p>
            <a:r>
              <a:rPr lang="en-US" sz="4000" b="1" dirty="0" smtClean="0">
                <a:solidFill>
                  <a:srgbClr val="000066"/>
                </a:solidFill>
              </a:rPr>
              <a:t>Product Life-Cycle Strategies</a:t>
            </a:r>
          </a:p>
        </p:txBody>
      </p:sp>
      <p:sp>
        <p:nvSpPr>
          <p:cNvPr id="63490" name="Content Placeholder 3"/>
          <p:cNvSpPr>
            <a:spLocks noGrp="1"/>
          </p:cNvSpPr>
          <p:nvPr>
            <p:ph idx="1"/>
          </p:nvPr>
        </p:nvSpPr>
        <p:spPr>
          <a:xfrm>
            <a:off x="457200" y="2209800"/>
            <a:ext cx="8229600" cy="3916363"/>
          </a:xfrm>
        </p:spPr>
        <p:txBody>
          <a:bodyPr/>
          <a:lstStyle/>
          <a:p>
            <a:endParaRPr lang="en-US" dirty="0" smtClean="0"/>
          </a:p>
          <a:p>
            <a:pPr>
              <a:buClr>
                <a:srgbClr val="000066"/>
              </a:buClr>
              <a:buFont typeface="Wingdings" pitchFamily="2" charset="2"/>
              <a:buChar char="§"/>
            </a:pPr>
            <a:r>
              <a:rPr lang="en-US" dirty="0" smtClean="0"/>
              <a:t>Slow sales growth</a:t>
            </a:r>
          </a:p>
          <a:p>
            <a:pPr>
              <a:buClr>
                <a:srgbClr val="000066"/>
              </a:buClr>
              <a:buFont typeface="Wingdings" pitchFamily="2" charset="2"/>
              <a:buChar char="§"/>
            </a:pPr>
            <a:r>
              <a:rPr lang="en-US" dirty="0" smtClean="0"/>
              <a:t>Little or no profit</a:t>
            </a:r>
          </a:p>
          <a:p>
            <a:pPr>
              <a:buClr>
                <a:srgbClr val="000066"/>
              </a:buClr>
              <a:buFont typeface="Wingdings" pitchFamily="2" charset="2"/>
              <a:buChar char="§"/>
            </a:pPr>
            <a:r>
              <a:rPr lang="en-US" dirty="0" smtClean="0"/>
              <a:t>High distribution and promotion expense</a:t>
            </a:r>
          </a:p>
          <a:p>
            <a:pPr>
              <a:buClr>
                <a:srgbClr val="000066"/>
              </a:buClr>
              <a:buFont typeface="Wingdings" pitchFamily="2" charset="2"/>
              <a:buChar char="§"/>
            </a:pPr>
            <a:endParaRPr lang="en-US" dirty="0" smtClean="0"/>
          </a:p>
        </p:txBody>
      </p:sp>
      <p:sp>
        <p:nvSpPr>
          <p:cNvPr id="63491" name="Rectangle 3"/>
          <p:cNvSpPr>
            <a:spLocks noGrp="1" noChangeArrowheads="1"/>
          </p:cNvSpPr>
          <p:nvPr>
            <p:ph type="body" sz="quarter" idx="13"/>
          </p:nvPr>
        </p:nvSpPr>
        <p:spPr>
          <a:xfrm>
            <a:off x="914400" y="1371600"/>
            <a:ext cx="7162800" cy="762000"/>
          </a:xfrm>
        </p:spPr>
        <p:txBody>
          <a:bodyPr>
            <a:normAutofit/>
          </a:bodyPr>
          <a:lstStyle/>
          <a:p>
            <a:r>
              <a:rPr lang="en-US" dirty="0" smtClean="0"/>
              <a:t>Introduction Stage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0">
                                            <p:txEl>
                                              <p:pRg st="1" end="1"/>
                                            </p:txEl>
                                          </p:spTgt>
                                        </p:tgtEl>
                                        <p:attrNameLst>
                                          <p:attrName>style.visibility</p:attrName>
                                        </p:attrNameLst>
                                      </p:cBhvr>
                                      <p:to>
                                        <p:strVal val="visible"/>
                                      </p:to>
                                    </p:set>
                                    <p:animEffect transition="in" filter="checkerboard(across)">
                                      <p:cBhvr>
                                        <p:cTn id="7" dur="500"/>
                                        <p:tgtEl>
                                          <p:spTgt spid="6349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490">
                                            <p:txEl>
                                              <p:pRg st="2" end="2"/>
                                            </p:txEl>
                                          </p:spTgt>
                                        </p:tgtEl>
                                        <p:attrNameLst>
                                          <p:attrName>style.visibility</p:attrName>
                                        </p:attrNameLst>
                                      </p:cBhvr>
                                      <p:to>
                                        <p:strVal val="visible"/>
                                      </p:to>
                                    </p:set>
                                    <p:animEffect transition="in" filter="checkerboard(across)">
                                      <p:cBhvr>
                                        <p:cTn id="12" dur="500"/>
                                        <p:tgtEl>
                                          <p:spTgt spid="6349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3490">
                                            <p:txEl>
                                              <p:pRg st="3" end="3"/>
                                            </p:txEl>
                                          </p:spTgt>
                                        </p:tgtEl>
                                        <p:attrNameLst>
                                          <p:attrName>style.visibility</p:attrName>
                                        </p:attrNameLst>
                                      </p:cBhvr>
                                      <p:to>
                                        <p:strVal val="visible"/>
                                      </p:to>
                                    </p:set>
                                    <p:animEffect transition="in" filter="checkerboard(across)">
                                      <p:cBhvr>
                                        <p:cTn id="17" dur="500"/>
                                        <p:tgtEl>
                                          <p:spTgt spid="634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normAutofit/>
          </a:bodyPr>
          <a:lstStyle/>
          <a:p>
            <a:r>
              <a:rPr lang="en-US" sz="4000" b="1" dirty="0" smtClean="0">
                <a:solidFill>
                  <a:srgbClr val="000066"/>
                </a:solidFill>
              </a:rPr>
              <a:t>Product Life-Cycle Strategies</a:t>
            </a:r>
          </a:p>
        </p:txBody>
      </p:sp>
      <p:sp>
        <p:nvSpPr>
          <p:cNvPr id="65538" name="Content Placeholder 5"/>
          <p:cNvSpPr>
            <a:spLocks noGrp="1"/>
          </p:cNvSpPr>
          <p:nvPr>
            <p:ph idx="1"/>
          </p:nvPr>
        </p:nvSpPr>
        <p:spPr>
          <a:xfrm>
            <a:off x="838200" y="2057400"/>
            <a:ext cx="7467600" cy="4114800"/>
          </a:xfrm>
        </p:spPr>
        <p:txBody>
          <a:bodyPr>
            <a:normAutofit lnSpcReduction="10000"/>
          </a:bodyPr>
          <a:lstStyle/>
          <a:p>
            <a:pPr>
              <a:buClr>
                <a:srgbClr val="000066"/>
              </a:buClr>
              <a:buFont typeface="Wingdings" pitchFamily="2" charset="2"/>
              <a:buChar char="§"/>
            </a:pPr>
            <a:r>
              <a:rPr lang="en-US" dirty="0" smtClean="0"/>
              <a:t>Sales increase</a:t>
            </a:r>
          </a:p>
          <a:p>
            <a:pPr>
              <a:buClr>
                <a:srgbClr val="000066"/>
              </a:buClr>
              <a:buFont typeface="Wingdings" pitchFamily="2" charset="2"/>
              <a:buChar char="§"/>
            </a:pPr>
            <a:r>
              <a:rPr lang="en-US" dirty="0" smtClean="0"/>
              <a:t>New competitors enter the market</a:t>
            </a:r>
          </a:p>
          <a:p>
            <a:pPr>
              <a:buClr>
                <a:srgbClr val="000066"/>
              </a:buClr>
              <a:buFont typeface="Wingdings" pitchFamily="2" charset="2"/>
              <a:buChar char="§"/>
            </a:pPr>
            <a:r>
              <a:rPr lang="en-US" dirty="0" smtClean="0"/>
              <a:t>Price stability or decline to increase volume</a:t>
            </a:r>
          </a:p>
          <a:p>
            <a:pPr>
              <a:buClr>
                <a:srgbClr val="000066"/>
              </a:buClr>
              <a:buFont typeface="Wingdings" pitchFamily="2" charset="2"/>
              <a:buChar char="§"/>
            </a:pPr>
            <a:r>
              <a:rPr lang="en-US" dirty="0" smtClean="0"/>
              <a:t>Consumer education </a:t>
            </a:r>
          </a:p>
          <a:p>
            <a:pPr>
              <a:buClr>
                <a:srgbClr val="000066"/>
              </a:buClr>
              <a:buFont typeface="Wingdings" pitchFamily="2" charset="2"/>
              <a:buChar char="§"/>
            </a:pPr>
            <a:r>
              <a:rPr lang="en-US" dirty="0" smtClean="0"/>
              <a:t>Profits increase</a:t>
            </a:r>
          </a:p>
          <a:p>
            <a:pPr>
              <a:buClr>
                <a:srgbClr val="000066"/>
              </a:buClr>
              <a:buFont typeface="Wingdings" pitchFamily="2" charset="2"/>
              <a:buChar char="§"/>
            </a:pPr>
            <a:r>
              <a:rPr lang="en-US" dirty="0" smtClean="0"/>
              <a:t>Promotion and manufacturing costs gain economies of scale</a:t>
            </a:r>
          </a:p>
          <a:p>
            <a:endParaRPr lang="en-US" dirty="0" smtClean="0"/>
          </a:p>
        </p:txBody>
      </p:sp>
      <p:sp>
        <p:nvSpPr>
          <p:cNvPr id="65539" name="Rectangle 3"/>
          <p:cNvSpPr>
            <a:spLocks noGrp="1" noChangeArrowheads="1"/>
          </p:cNvSpPr>
          <p:nvPr>
            <p:ph type="body" sz="quarter" idx="13"/>
          </p:nvPr>
        </p:nvSpPr>
        <p:spPr>
          <a:xfrm>
            <a:off x="914400" y="1219200"/>
            <a:ext cx="7162800" cy="838200"/>
          </a:xfrm>
        </p:spPr>
        <p:txBody>
          <a:bodyPr>
            <a:normAutofit/>
          </a:bodyPr>
          <a:lstStyle/>
          <a:p>
            <a:r>
              <a:rPr lang="en-US" dirty="0" smtClean="0"/>
              <a:t>Growth Stage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Effect transition="in" filter="checkerboard(across)">
                                      <p:cBhvr>
                                        <p:cTn id="7" dur="500"/>
                                        <p:tgtEl>
                                          <p:spTgt spid="655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8">
                                            <p:txEl>
                                              <p:pRg st="1" end="1"/>
                                            </p:txEl>
                                          </p:spTgt>
                                        </p:tgtEl>
                                        <p:attrNameLst>
                                          <p:attrName>style.visibility</p:attrName>
                                        </p:attrNameLst>
                                      </p:cBhvr>
                                      <p:to>
                                        <p:strVal val="visible"/>
                                      </p:to>
                                    </p:set>
                                    <p:animEffect transition="in" filter="checkerboard(across)">
                                      <p:cBhvr>
                                        <p:cTn id="12" dur="500"/>
                                        <p:tgtEl>
                                          <p:spTgt spid="655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5538">
                                            <p:txEl>
                                              <p:pRg st="2" end="2"/>
                                            </p:txEl>
                                          </p:spTgt>
                                        </p:tgtEl>
                                        <p:attrNameLst>
                                          <p:attrName>style.visibility</p:attrName>
                                        </p:attrNameLst>
                                      </p:cBhvr>
                                      <p:to>
                                        <p:strVal val="visible"/>
                                      </p:to>
                                    </p:set>
                                    <p:animEffect transition="in" filter="checkerboard(across)">
                                      <p:cBhvr>
                                        <p:cTn id="17" dur="500"/>
                                        <p:tgtEl>
                                          <p:spTgt spid="655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5538">
                                            <p:txEl>
                                              <p:pRg st="3" end="3"/>
                                            </p:txEl>
                                          </p:spTgt>
                                        </p:tgtEl>
                                        <p:attrNameLst>
                                          <p:attrName>style.visibility</p:attrName>
                                        </p:attrNameLst>
                                      </p:cBhvr>
                                      <p:to>
                                        <p:strVal val="visible"/>
                                      </p:to>
                                    </p:set>
                                    <p:animEffect transition="in" filter="checkerboard(across)">
                                      <p:cBhvr>
                                        <p:cTn id="22" dur="500"/>
                                        <p:tgtEl>
                                          <p:spTgt spid="655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5538">
                                            <p:txEl>
                                              <p:pRg st="4" end="4"/>
                                            </p:txEl>
                                          </p:spTgt>
                                        </p:tgtEl>
                                        <p:attrNameLst>
                                          <p:attrName>style.visibility</p:attrName>
                                        </p:attrNameLst>
                                      </p:cBhvr>
                                      <p:to>
                                        <p:strVal val="visible"/>
                                      </p:to>
                                    </p:set>
                                    <p:animEffect transition="in" filter="checkerboard(across)">
                                      <p:cBhvr>
                                        <p:cTn id="27" dur="500"/>
                                        <p:tgtEl>
                                          <p:spTgt spid="655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5538">
                                            <p:txEl>
                                              <p:pRg st="5" end="5"/>
                                            </p:txEl>
                                          </p:spTgt>
                                        </p:tgtEl>
                                        <p:attrNameLst>
                                          <p:attrName>style.visibility</p:attrName>
                                        </p:attrNameLst>
                                      </p:cBhvr>
                                      <p:to>
                                        <p:strVal val="visible"/>
                                      </p:to>
                                    </p:set>
                                    <p:animEffect transition="in" filter="checkerboard(across)">
                                      <p:cBhvr>
                                        <p:cTn id="32" dur="500"/>
                                        <p:tgtEl>
                                          <p:spTgt spid="655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a:bodyPr>
          <a:lstStyle/>
          <a:p>
            <a:r>
              <a:rPr lang="en-US" sz="4000" b="1" dirty="0" smtClean="0">
                <a:solidFill>
                  <a:srgbClr val="000066"/>
                </a:solidFill>
              </a:rPr>
              <a:t>Product Life-Cycle Strategies</a:t>
            </a:r>
          </a:p>
        </p:txBody>
      </p:sp>
      <p:sp>
        <p:nvSpPr>
          <p:cNvPr id="67586" name="Content Placeholder 3"/>
          <p:cNvSpPr>
            <a:spLocks noGrp="1"/>
          </p:cNvSpPr>
          <p:nvPr>
            <p:ph idx="1"/>
          </p:nvPr>
        </p:nvSpPr>
        <p:spPr>
          <a:xfrm>
            <a:off x="1066800" y="2057400"/>
            <a:ext cx="7010400" cy="4114800"/>
          </a:xfrm>
        </p:spPr>
        <p:txBody>
          <a:bodyPr/>
          <a:lstStyle/>
          <a:p>
            <a:pPr>
              <a:buClr>
                <a:srgbClr val="000066"/>
              </a:buClr>
              <a:buFont typeface="Wingdings" pitchFamily="2" charset="2"/>
              <a:buChar char="§"/>
            </a:pPr>
            <a:r>
              <a:rPr lang="en-US" dirty="0" smtClean="0"/>
              <a:t>Slowdown in sales</a:t>
            </a:r>
          </a:p>
          <a:p>
            <a:pPr>
              <a:buClr>
                <a:srgbClr val="000066"/>
              </a:buClr>
              <a:buFont typeface="Wingdings" pitchFamily="2" charset="2"/>
              <a:buChar char="§"/>
            </a:pPr>
            <a:r>
              <a:rPr lang="en-US" dirty="0" smtClean="0"/>
              <a:t>Many suppliers</a:t>
            </a:r>
          </a:p>
          <a:p>
            <a:pPr>
              <a:buClr>
                <a:srgbClr val="000066"/>
              </a:buClr>
              <a:buFont typeface="Wingdings" pitchFamily="2" charset="2"/>
              <a:buChar char="§"/>
            </a:pPr>
            <a:r>
              <a:rPr lang="en-US" dirty="0" smtClean="0"/>
              <a:t>Substitute products</a:t>
            </a:r>
          </a:p>
          <a:p>
            <a:pPr>
              <a:buClr>
                <a:srgbClr val="000066"/>
              </a:buClr>
              <a:buFont typeface="Wingdings" pitchFamily="2" charset="2"/>
              <a:buChar char="§"/>
            </a:pPr>
            <a:r>
              <a:rPr lang="en-US" dirty="0" smtClean="0"/>
              <a:t>Overcapacity leads to competition</a:t>
            </a:r>
          </a:p>
          <a:p>
            <a:pPr>
              <a:buClr>
                <a:srgbClr val="000066"/>
              </a:buClr>
              <a:buFont typeface="Wingdings" pitchFamily="2" charset="2"/>
              <a:buChar char="§"/>
            </a:pPr>
            <a:r>
              <a:rPr lang="en-US" dirty="0" smtClean="0"/>
              <a:t>Increased promotion and R&amp;D to support sales and profits</a:t>
            </a:r>
          </a:p>
          <a:p>
            <a:pPr>
              <a:buClr>
                <a:srgbClr val="000066"/>
              </a:buClr>
              <a:buFont typeface="Wingdings" pitchFamily="2" charset="2"/>
              <a:buChar char="§"/>
            </a:pPr>
            <a:endParaRPr lang="en-US" dirty="0" smtClean="0"/>
          </a:p>
        </p:txBody>
      </p:sp>
      <p:sp>
        <p:nvSpPr>
          <p:cNvPr id="67587" name="Rectangle 3"/>
          <p:cNvSpPr>
            <a:spLocks noGrp="1" noChangeArrowheads="1"/>
          </p:cNvSpPr>
          <p:nvPr>
            <p:ph type="body" sz="quarter" idx="13"/>
          </p:nvPr>
        </p:nvSpPr>
        <p:spPr>
          <a:xfrm>
            <a:off x="914400" y="1371600"/>
            <a:ext cx="7162800" cy="838200"/>
          </a:xfrm>
        </p:spPr>
        <p:txBody>
          <a:bodyPr>
            <a:normAutofit/>
          </a:bodyPr>
          <a:lstStyle/>
          <a:p>
            <a:r>
              <a:rPr lang="en-US" smtClean="0"/>
              <a:t>Maturity Stage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6">
                                            <p:txEl>
                                              <p:pRg st="0" end="0"/>
                                            </p:txEl>
                                          </p:spTgt>
                                        </p:tgtEl>
                                        <p:attrNameLst>
                                          <p:attrName>style.visibility</p:attrName>
                                        </p:attrNameLst>
                                      </p:cBhvr>
                                      <p:to>
                                        <p:strVal val="visible"/>
                                      </p:to>
                                    </p:set>
                                    <p:animEffect transition="in" filter="checkerboard(across)">
                                      <p:cBhvr>
                                        <p:cTn id="7" dur="500"/>
                                        <p:tgtEl>
                                          <p:spTgt spid="675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7586">
                                            <p:txEl>
                                              <p:pRg st="1" end="1"/>
                                            </p:txEl>
                                          </p:spTgt>
                                        </p:tgtEl>
                                        <p:attrNameLst>
                                          <p:attrName>style.visibility</p:attrName>
                                        </p:attrNameLst>
                                      </p:cBhvr>
                                      <p:to>
                                        <p:strVal val="visible"/>
                                      </p:to>
                                    </p:set>
                                    <p:animEffect transition="in" filter="checkerboard(across)">
                                      <p:cBhvr>
                                        <p:cTn id="12" dur="500"/>
                                        <p:tgtEl>
                                          <p:spTgt spid="675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7586">
                                            <p:txEl>
                                              <p:pRg st="2" end="2"/>
                                            </p:txEl>
                                          </p:spTgt>
                                        </p:tgtEl>
                                        <p:attrNameLst>
                                          <p:attrName>style.visibility</p:attrName>
                                        </p:attrNameLst>
                                      </p:cBhvr>
                                      <p:to>
                                        <p:strVal val="visible"/>
                                      </p:to>
                                    </p:set>
                                    <p:animEffect transition="in" filter="checkerboard(across)">
                                      <p:cBhvr>
                                        <p:cTn id="17" dur="500"/>
                                        <p:tgtEl>
                                          <p:spTgt spid="675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7586">
                                            <p:txEl>
                                              <p:pRg st="3" end="3"/>
                                            </p:txEl>
                                          </p:spTgt>
                                        </p:tgtEl>
                                        <p:attrNameLst>
                                          <p:attrName>style.visibility</p:attrName>
                                        </p:attrNameLst>
                                      </p:cBhvr>
                                      <p:to>
                                        <p:strVal val="visible"/>
                                      </p:to>
                                    </p:set>
                                    <p:animEffect transition="in" filter="checkerboard(across)">
                                      <p:cBhvr>
                                        <p:cTn id="22" dur="500"/>
                                        <p:tgtEl>
                                          <p:spTgt spid="6758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7586">
                                            <p:txEl>
                                              <p:pRg st="4" end="4"/>
                                            </p:txEl>
                                          </p:spTgt>
                                        </p:tgtEl>
                                        <p:attrNameLst>
                                          <p:attrName>style.visibility</p:attrName>
                                        </p:attrNameLst>
                                      </p:cBhvr>
                                      <p:to>
                                        <p:strVal val="visible"/>
                                      </p:to>
                                    </p:set>
                                    <p:animEffect transition="in" filter="checkerboard(across)">
                                      <p:cBhvr>
                                        <p:cTn id="27" dur="500"/>
                                        <p:tgtEl>
                                          <p:spTgt spid="6758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normAutofit/>
          </a:bodyPr>
          <a:lstStyle/>
          <a:p>
            <a:r>
              <a:rPr lang="en-US" sz="4000" b="1" dirty="0" smtClean="0">
                <a:solidFill>
                  <a:srgbClr val="000066"/>
                </a:solidFill>
              </a:rPr>
              <a:t>Product Life-Cycle Strategies</a:t>
            </a:r>
          </a:p>
        </p:txBody>
      </p:sp>
      <p:sp>
        <p:nvSpPr>
          <p:cNvPr id="69634" name="Content Placeholder 5"/>
          <p:cNvSpPr>
            <a:spLocks noGrp="1"/>
          </p:cNvSpPr>
          <p:nvPr>
            <p:ph idx="1"/>
          </p:nvPr>
        </p:nvSpPr>
        <p:spPr>
          <a:xfrm>
            <a:off x="685800" y="2209800"/>
            <a:ext cx="3505200" cy="3657600"/>
          </a:xfrm>
        </p:spPr>
        <p:txBody>
          <a:bodyPr/>
          <a:lstStyle/>
          <a:p>
            <a:pPr>
              <a:buClr>
                <a:srgbClr val="000066"/>
              </a:buClr>
              <a:buFont typeface="Wingdings" pitchFamily="2" charset="2"/>
              <a:buChar char="§"/>
            </a:pPr>
            <a:r>
              <a:rPr lang="en-US" dirty="0" smtClean="0"/>
              <a:t>Market modifying</a:t>
            </a:r>
          </a:p>
          <a:p>
            <a:pPr>
              <a:buClr>
                <a:srgbClr val="000066"/>
              </a:buClr>
              <a:buFont typeface="Wingdings" pitchFamily="2" charset="2"/>
              <a:buChar char="§"/>
            </a:pPr>
            <a:r>
              <a:rPr lang="en-US" dirty="0" smtClean="0"/>
              <a:t>Product modifying</a:t>
            </a:r>
          </a:p>
          <a:p>
            <a:pPr>
              <a:buClr>
                <a:srgbClr val="000066"/>
              </a:buClr>
              <a:buFont typeface="Wingdings" pitchFamily="2" charset="2"/>
              <a:buChar char="§"/>
            </a:pPr>
            <a:r>
              <a:rPr lang="en-US" dirty="0" smtClean="0"/>
              <a:t>Marketing mix modifying</a:t>
            </a:r>
          </a:p>
          <a:p>
            <a:pPr>
              <a:buClr>
                <a:srgbClr val="000066"/>
              </a:buClr>
              <a:buFont typeface="Wingdings" pitchFamily="2" charset="2"/>
              <a:buChar char="§"/>
            </a:pPr>
            <a:endParaRPr lang="en-US" dirty="0" smtClean="0"/>
          </a:p>
        </p:txBody>
      </p:sp>
      <p:sp>
        <p:nvSpPr>
          <p:cNvPr id="69635" name="Rectangle 3"/>
          <p:cNvSpPr>
            <a:spLocks noGrp="1" noChangeArrowheads="1"/>
          </p:cNvSpPr>
          <p:nvPr>
            <p:ph type="body" sz="quarter" idx="13"/>
          </p:nvPr>
        </p:nvSpPr>
        <p:spPr>
          <a:xfrm>
            <a:off x="914400" y="1371600"/>
            <a:ext cx="7162800" cy="685800"/>
          </a:xfrm>
        </p:spPr>
        <p:txBody>
          <a:bodyPr>
            <a:normAutofit/>
          </a:bodyPr>
          <a:lstStyle/>
          <a:p>
            <a:r>
              <a:rPr lang="en-US" dirty="0" smtClean="0"/>
              <a:t>Maturity Stage Modifying Strategies</a:t>
            </a:r>
          </a:p>
        </p:txBody>
      </p:sp>
      <p:pic>
        <p:nvPicPr>
          <p:cNvPr id="69636" name="Picture 2" descr="http://upload.wikimedia.org/wikipedia/commons/thumb/f/fa/Globe.svg/600px-Globe.svg.png">
            <a:hlinkClick r:id="rId3"/>
          </p:cNvPr>
          <p:cNvPicPr>
            <a:picLocks noChangeAspect="1" noChangeArrowheads="1"/>
          </p:cNvPicPr>
          <p:nvPr/>
        </p:nvPicPr>
        <p:blipFill>
          <a:blip r:embed="rId4" cstate="print"/>
          <a:srcRect/>
          <a:stretch>
            <a:fillRect/>
          </a:stretch>
        </p:blipFill>
        <p:spPr bwMode="auto">
          <a:xfrm>
            <a:off x="7620000" y="5943600"/>
            <a:ext cx="484188" cy="484188"/>
          </a:xfrm>
          <a:prstGeom prst="rect">
            <a:avLst/>
          </a:prstGeom>
          <a:noFill/>
          <a:ln w="9525">
            <a:noFill/>
            <a:miter lim="800000"/>
            <a:headEnd/>
            <a:tailEnd/>
          </a:ln>
        </p:spPr>
      </p:pic>
      <p:pic>
        <p:nvPicPr>
          <p:cNvPr id="69637" name="Picture 8" descr="ph09_15"/>
          <p:cNvPicPr>
            <a:picLocks noChangeAspect="1" noChangeArrowheads="1"/>
          </p:cNvPicPr>
          <p:nvPr/>
        </p:nvPicPr>
        <p:blipFill>
          <a:blip r:embed="rId5" cstate="print"/>
          <a:srcRect/>
          <a:stretch>
            <a:fillRect/>
          </a:stretch>
        </p:blipFill>
        <p:spPr bwMode="auto">
          <a:xfrm>
            <a:off x="4267200" y="2209800"/>
            <a:ext cx="4191000" cy="33988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animEffect transition="in" filter="checkerboard(across)">
                                      <p:cBhvr>
                                        <p:cTn id="7" dur="500"/>
                                        <p:tgtEl>
                                          <p:spTgt spid="696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9634">
                                            <p:txEl>
                                              <p:pRg st="1" end="1"/>
                                            </p:txEl>
                                          </p:spTgt>
                                        </p:tgtEl>
                                        <p:attrNameLst>
                                          <p:attrName>style.visibility</p:attrName>
                                        </p:attrNameLst>
                                      </p:cBhvr>
                                      <p:to>
                                        <p:strVal val="visible"/>
                                      </p:to>
                                    </p:set>
                                    <p:animEffect transition="in" filter="checkerboard(across)">
                                      <p:cBhvr>
                                        <p:cTn id="12" dur="500"/>
                                        <p:tgtEl>
                                          <p:spTgt spid="696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9634">
                                            <p:txEl>
                                              <p:pRg st="2" end="2"/>
                                            </p:txEl>
                                          </p:spTgt>
                                        </p:tgtEl>
                                        <p:attrNameLst>
                                          <p:attrName>style.visibility</p:attrName>
                                        </p:attrNameLst>
                                      </p:cBhvr>
                                      <p:to>
                                        <p:strVal val="visible"/>
                                      </p:to>
                                    </p:set>
                                    <p:animEffect transition="in" filter="checkerboard(across)">
                                      <p:cBhvr>
                                        <p:cTn id="17" dur="500"/>
                                        <p:tgtEl>
                                          <p:spTgt spid="69634">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69637"/>
                                        </p:tgtEl>
                                        <p:attrNameLst>
                                          <p:attrName>style.visibility</p:attrName>
                                        </p:attrNameLst>
                                      </p:cBhvr>
                                      <p:to>
                                        <p:strVal val="visible"/>
                                      </p:to>
                                    </p:set>
                                    <p:animEffect transition="in" filter="checkerboard(across)">
                                      <p:cBhvr>
                                        <p:cTn id="20" dur="500"/>
                                        <p:tgtEl>
                                          <p:spTgt spid="6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normAutofit/>
          </a:bodyPr>
          <a:lstStyle/>
          <a:p>
            <a:r>
              <a:rPr lang="en-US" sz="4000" b="1" dirty="0" smtClean="0">
                <a:solidFill>
                  <a:srgbClr val="000066"/>
                </a:solidFill>
              </a:rPr>
              <a:t>Product Life-Cycle Strategies</a:t>
            </a:r>
          </a:p>
        </p:txBody>
      </p:sp>
      <p:sp>
        <p:nvSpPr>
          <p:cNvPr id="71682" name="Content Placeholder 3"/>
          <p:cNvSpPr>
            <a:spLocks noGrp="1"/>
          </p:cNvSpPr>
          <p:nvPr>
            <p:ph idx="1"/>
          </p:nvPr>
        </p:nvSpPr>
        <p:spPr>
          <a:xfrm>
            <a:off x="2667000" y="1981200"/>
            <a:ext cx="4419600" cy="4114800"/>
          </a:xfrm>
        </p:spPr>
        <p:txBody>
          <a:bodyPr/>
          <a:lstStyle/>
          <a:p>
            <a:endParaRPr lang="en-US" dirty="0" smtClean="0"/>
          </a:p>
          <a:p>
            <a:pPr>
              <a:buClr>
                <a:srgbClr val="000066"/>
              </a:buClr>
              <a:buFont typeface="Wingdings" pitchFamily="2" charset="2"/>
              <a:buChar char="§"/>
            </a:pPr>
            <a:r>
              <a:rPr lang="en-US" dirty="0" smtClean="0"/>
              <a:t>Maintain the product</a:t>
            </a:r>
          </a:p>
          <a:p>
            <a:pPr>
              <a:buClr>
                <a:srgbClr val="000066"/>
              </a:buClr>
              <a:buFont typeface="Wingdings" pitchFamily="2" charset="2"/>
              <a:buChar char="§"/>
            </a:pPr>
            <a:r>
              <a:rPr lang="en-US" dirty="0" smtClean="0"/>
              <a:t>Harvest the product</a:t>
            </a:r>
          </a:p>
          <a:p>
            <a:pPr>
              <a:buClr>
                <a:srgbClr val="000066"/>
              </a:buClr>
              <a:buFont typeface="Wingdings" pitchFamily="2" charset="2"/>
              <a:buChar char="§"/>
            </a:pPr>
            <a:r>
              <a:rPr lang="en-US" dirty="0" smtClean="0"/>
              <a:t>Drop the product</a:t>
            </a:r>
          </a:p>
          <a:p>
            <a:endParaRPr lang="en-US" dirty="0" smtClean="0"/>
          </a:p>
        </p:txBody>
      </p:sp>
      <p:sp>
        <p:nvSpPr>
          <p:cNvPr id="71683" name="Rectangle 3"/>
          <p:cNvSpPr>
            <a:spLocks noGrp="1" noChangeArrowheads="1"/>
          </p:cNvSpPr>
          <p:nvPr>
            <p:ph type="body" sz="quarter" idx="13"/>
          </p:nvPr>
        </p:nvSpPr>
        <p:spPr>
          <a:xfrm>
            <a:off x="914400" y="1371600"/>
            <a:ext cx="7162800" cy="914400"/>
          </a:xfrm>
        </p:spPr>
        <p:txBody>
          <a:bodyPr>
            <a:normAutofit/>
          </a:bodyPr>
          <a:lstStyle/>
          <a:p>
            <a:r>
              <a:rPr lang="en-US" dirty="0" smtClean="0"/>
              <a:t>Decline Stage</a:t>
            </a:r>
          </a:p>
          <a:p>
            <a:endParaRPr lang="en-US" dirty="0" smtClean="0"/>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2">
                                            <p:txEl>
                                              <p:pRg st="1" end="1"/>
                                            </p:txEl>
                                          </p:spTgt>
                                        </p:tgtEl>
                                        <p:attrNameLst>
                                          <p:attrName>style.visibility</p:attrName>
                                        </p:attrNameLst>
                                      </p:cBhvr>
                                      <p:to>
                                        <p:strVal val="visible"/>
                                      </p:to>
                                    </p:set>
                                    <p:animEffect transition="in" filter="checkerboard(across)">
                                      <p:cBhvr>
                                        <p:cTn id="7" dur="500"/>
                                        <p:tgtEl>
                                          <p:spTgt spid="7168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2">
                                            <p:txEl>
                                              <p:pRg st="2" end="2"/>
                                            </p:txEl>
                                          </p:spTgt>
                                        </p:tgtEl>
                                        <p:attrNameLst>
                                          <p:attrName>style.visibility</p:attrName>
                                        </p:attrNameLst>
                                      </p:cBhvr>
                                      <p:to>
                                        <p:strVal val="visible"/>
                                      </p:to>
                                    </p:set>
                                    <p:animEffect transition="in" filter="checkerboard(across)">
                                      <p:cBhvr>
                                        <p:cTn id="12" dur="500"/>
                                        <p:tgtEl>
                                          <p:spTgt spid="7168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682">
                                            <p:txEl>
                                              <p:pRg st="3" end="3"/>
                                            </p:txEl>
                                          </p:spTgt>
                                        </p:tgtEl>
                                        <p:attrNameLst>
                                          <p:attrName>style.visibility</p:attrName>
                                        </p:attrNameLst>
                                      </p:cBhvr>
                                      <p:to>
                                        <p:strVal val="visible"/>
                                      </p:to>
                                    </p:set>
                                    <p:animEffect transition="in" filter="checkerboard(across)">
                                      <p:cBhvr>
                                        <p:cTn id="17" dur="500"/>
                                        <p:tgtEl>
                                          <p:spTgt spid="7168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noAutofit/>
          </a:bodyPr>
          <a:lstStyle/>
          <a:p>
            <a:r>
              <a:rPr lang="en-US" sz="3600" b="1" dirty="0" smtClean="0">
                <a:solidFill>
                  <a:srgbClr val="000066"/>
                </a:solidFill>
              </a:rPr>
              <a:t>Additional Product and Service Considerations</a:t>
            </a:r>
          </a:p>
        </p:txBody>
      </p:sp>
      <p:sp>
        <p:nvSpPr>
          <p:cNvPr id="73730" name="Rectangle 3"/>
          <p:cNvSpPr>
            <a:spLocks noGrp="1" noChangeArrowheads="1"/>
          </p:cNvSpPr>
          <p:nvPr>
            <p:ph idx="1"/>
          </p:nvPr>
        </p:nvSpPr>
        <p:spPr>
          <a:xfrm>
            <a:off x="457200" y="2819400"/>
            <a:ext cx="8229600" cy="3154363"/>
          </a:xfrm>
        </p:spPr>
        <p:txBody>
          <a:bodyPr/>
          <a:lstStyle/>
          <a:p>
            <a:pPr marL="533400" indent="-533400" algn="ctr">
              <a:buFontTx/>
              <a:buNone/>
            </a:pPr>
            <a:endParaRPr lang="en-US" sz="2800" b="1" i="1" dirty="0" smtClean="0">
              <a:solidFill>
                <a:srgbClr val="1A643E"/>
              </a:solidFill>
              <a:latin typeface="Times New Roman" pitchFamily="18" charset="0"/>
            </a:endParaRPr>
          </a:p>
          <a:p>
            <a:pPr marL="533400" indent="-533400">
              <a:buFontTx/>
              <a:buNone/>
            </a:pPr>
            <a:r>
              <a:rPr lang="en-US" sz="2800" dirty="0" smtClean="0"/>
              <a:t>Public policy and regulations regarding developing and dropping products, patents, quality, and safety</a:t>
            </a:r>
          </a:p>
        </p:txBody>
      </p:sp>
      <p:sp>
        <p:nvSpPr>
          <p:cNvPr id="73731" name="Text Placeholder 3"/>
          <p:cNvSpPr>
            <a:spLocks noGrp="1"/>
          </p:cNvSpPr>
          <p:nvPr>
            <p:ph type="body" sz="quarter" idx="13"/>
          </p:nvPr>
        </p:nvSpPr>
        <p:spPr>
          <a:xfrm>
            <a:off x="914400" y="1676400"/>
            <a:ext cx="7162800" cy="838200"/>
          </a:xfrm>
        </p:spPr>
        <p:txBody>
          <a:bodyPr>
            <a:normAutofit fontScale="92500" lnSpcReduction="10000"/>
          </a:bodyPr>
          <a:lstStyle/>
          <a:p>
            <a:r>
              <a:rPr lang="en-US" dirty="0" smtClean="0">
                <a:latin typeface="Arial" charset="0"/>
              </a:rPr>
              <a:t>Product Decisions and Social Responsibility</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730">
                                            <p:txEl>
                                              <p:pRg st="1" end="1"/>
                                            </p:txEl>
                                          </p:spTgt>
                                        </p:tgtEl>
                                        <p:attrNameLst>
                                          <p:attrName>style.visibility</p:attrName>
                                        </p:attrNameLst>
                                      </p:cBhvr>
                                      <p:to>
                                        <p:strVal val="visible"/>
                                      </p:to>
                                    </p:set>
                                    <p:animEffect transition="in" filter="checkerboard(across)">
                                      <p:cBhvr>
                                        <p:cTn id="7" dur="500"/>
                                        <p:tgtEl>
                                          <p:spTgt spid="737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normAutofit fontScale="90000"/>
          </a:bodyPr>
          <a:lstStyle/>
          <a:p>
            <a:r>
              <a:rPr lang="en-US" b="1" dirty="0" smtClean="0">
                <a:solidFill>
                  <a:srgbClr val="000066"/>
                </a:solidFill>
              </a:rPr>
              <a:t>Additional Product and Service Considerations</a:t>
            </a:r>
          </a:p>
        </p:txBody>
      </p:sp>
      <p:sp>
        <p:nvSpPr>
          <p:cNvPr id="75778" name="Rectangle 3"/>
          <p:cNvSpPr>
            <a:spLocks noGrp="1" noChangeArrowheads="1"/>
          </p:cNvSpPr>
          <p:nvPr>
            <p:ph idx="1"/>
          </p:nvPr>
        </p:nvSpPr>
        <p:spPr>
          <a:xfrm>
            <a:off x="533400" y="2362200"/>
            <a:ext cx="5410200" cy="4114800"/>
          </a:xfrm>
        </p:spPr>
        <p:txBody>
          <a:bodyPr>
            <a:normAutofit/>
          </a:bodyPr>
          <a:lstStyle/>
          <a:p>
            <a:pPr>
              <a:buClr>
                <a:srgbClr val="000066"/>
              </a:buClr>
              <a:buFont typeface="Wingdings" pitchFamily="2" charset="2"/>
              <a:buChar char="§"/>
            </a:pPr>
            <a:r>
              <a:rPr lang="en-US" dirty="0" smtClean="0"/>
              <a:t>Determining what products and services to introduce in which countries</a:t>
            </a:r>
          </a:p>
          <a:p>
            <a:pPr>
              <a:buClr>
                <a:srgbClr val="000066"/>
              </a:buClr>
              <a:buFont typeface="Wingdings" pitchFamily="2" charset="2"/>
              <a:buChar char="§"/>
            </a:pPr>
            <a:r>
              <a:rPr lang="en-US" dirty="0" smtClean="0"/>
              <a:t>Standardization versus customization</a:t>
            </a:r>
          </a:p>
          <a:p>
            <a:pPr>
              <a:buClr>
                <a:srgbClr val="000066"/>
              </a:buClr>
              <a:buFont typeface="Wingdings" pitchFamily="2" charset="2"/>
              <a:buChar char="§"/>
            </a:pPr>
            <a:r>
              <a:rPr lang="en-US" dirty="0" smtClean="0"/>
              <a:t>Packaging and labeling </a:t>
            </a:r>
          </a:p>
          <a:p>
            <a:pPr>
              <a:buClr>
                <a:srgbClr val="000066"/>
              </a:buClr>
              <a:buFont typeface="Wingdings" pitchFamily="2" charset="2"/>
              <a:buChar char="§"/>
            </a:pPr>
            <a:r>
              <a:rPr lang="en-US" dirty="0" smtClean="0"/>
              <a:t>Customs, values, laws</a:t>
            </a:r>
          </a:p>
          <a:p>
            <a:endParaRPr lang="en-US" dirty="0" smtClean="0"/>
          </a:p>
        </p:txBody>
      </p:sp>
      <p:sp>
        <p:nvSpPr>
          <p:cNvPr id="75779" name="Text Placeholder 4"/>
          <p:cNvSpPr>
            <a:spLocks noGrp="1"/>
          </p:cNvSpPr>
          <p:nvPr>
            <p:ph type="body" sz="quarter" idx="13"/>
          </p:nvPr>
        </p:nvSpPr>
        <p:spPr>
          <a:xfrm>
            <a:off x="914400" y="1524000"/>
            <a:ext cx="7162800" cy="990600"/>
          </a:xfrm>
        </p:spPr>
        <p:txBody>
          <a:bodyPr>
            <a:normAutofit/>
          </a:bodyPr>
          <a:lstStyle/>
          <a:p>
            <a:pPr>
              <a:lnSpc>
                <a:spcPct val="90000"/>
              </a:lnSpc>
              <a:spcBef>
                <a:spcPct val="0"/>
              </a:spcBef>
            </a:pPr>
            <a:r>
              <a:rPr lang="en-US" sz="2400" dirty="0" smtClean="0"/>
              <a:t>International Product and </a:t>
            </a:r>
          </a:p>
          <a:p>
            <a:pPr>
              <a:lnSpc>
                <a:spcPct val="90000"/>
              </a:lnSpc>
              <a:spcBef>
                <a:spcPct val="0"/>
              </a:spcBef>
            </a:pPr>
            <a:r>
              <a:rPr lang="en-US" sz="2400" dirty="0" smtClean="0"/>
              <a:t>Service Marketing—Challenges</a:t>
            </a:r>
          </a:p>
          <a:p>
            <a:pPr>
              <a:lnSpc>
                <a:spcPct val="90000"/>
              </a:lnSpc>
              <a:spcBef>
                <a:spcPct val="0"/>
              </a:spcBef>
            </a:pPr>
            <a:endParaRPr lang="en-US" sz="2400" dirty="0" smtClean="0"/>
          </a:p>
        </p:txBody>
      </p:sp>
      <p:pic>
        <p:nvPicPr>
          <p:cNvPr id="75780" name="Picture 7" descr="ph09_16"/>
          <p:cNvPicPr>
            <a:picLocks noChangeAspect="1" noChangeArrowheads="1"/>
          </p:cNvPicPr>
          <p:nvPr/>
        </p:nvPicPr>
        <p:blipFill>
          <a:blip r:embed="rId3" cstate="print"/>
          <a:srcRect/>
          <a:stretch>
            <a:fillRect/>
          </a:stretch>
        </p:blipFill>
        <p:spPr bwMode="auto">
          <a:xfrm>
            <a:off x="5410200" y="3352800"/>
            <a:ext cx="3236913" cy="2286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5778">
                                            <p:txEl>
                                              <p:pRg st="0" end="0"/>
                                            </p:txEl>
                                          </p:spTgt>
                                        </p:tgtEl>
                                        <p:attrNameLst>
                                          <p:attrName>style.visibility</p:attrName>
                                        </p:attrNameLst>
                                      </p:cBhvr>
                                      <p:to>
                                        <p:strVal val="visible"/>
                                      </p:to>
                                    </p:set>
                                    <p:animEffect transition="in" filter="checkerboard(across)">
                                      <p:cBhvr>
                                        <p:cTn id="7" dur="500"/>
                                        <p:tgtEl>
                                          <p:spTgt spid="757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5778">
                                            <p:txEl>
                                              <p:pRg st="1" end="1"/>
                                            </p:txEl>
                                          </p:spTgt>
                                        </p:tgtEl>
                                        <p:attrNameLst>
                                          <p:attrName>style.visibility</p:attrName>
                                        </p:attrNameLst>
                                      </p:cBhvr>
                                      <p:to>
                                        <p:strVal val="visible"/>
                                      </p:to>
                                    </p:set>
                                    <p:animEffect transition="in" filter="checkerboard(across)">
                                      <p:cBhvr>
                                        <p:cTn id="12" dur="500"/>
                                        <p:tgtEl>
                                          <p:spTgt spid="757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5778">
                                            <p:txEl>
                                              <p:pRg st="2" end="2"/>
                                            </p:txEl>
                                          </p:spTgt>
                                        </p:tgtEl>
                                        <p:attrNameLst>
                                          <p:attrName>style.visibility</p:attrName>
                                        </p:attrNameLst>
                                      </p:cBhvr>
                                      <p:to>
                                        <p:strVal val="visible"/>
                                      </p:to>
                                    </p:set>
                                    <p:animEffect transition="in" filter="checkerboard(across)">
                                      <p:cBhvr>
                                        <p:cTn id="17" dur="500"/>
                                        <p:tgtEl>
                                          <p:spTgt spid="757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5778">
                                            <p:txEl>
                                              <p:pRg st="3" end="3"/>
                                            </p:txEl>
                                          </p:spTgt>
                                        </p:tgtEl>
                                        <p:attrNameLst>
                                          <p:attrName>style.visibility</p:attrName>
                                        </p:attrNameLst>
                                      </p:cBhvr>
                                      <p:to>
                                        <p:strVal val="visible"/>
                                      </p:to>
                                    </p:set>
                                    <p:animEffect transition="in" filter="checkerboard(across)">
                                      <p:cBhvr>
                                        <p:cTn id="22" dur="500"/>
                                        <p:tgtEl>
                                          <p:spTgt spid="75778">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75780"/>
                                        </p:tgtEl>
                                        <p:attrNameLst>
                                          <p:attrName>style.visibility</p:attrName>
                                        </p:attrNameLst>
                                      </p:cBhvr>
                                      <p:to>
                                        <p:strVal val="visible"/>
                                      </p:to>
                                    </p:set>
                                    <p:animEffect transition="in" filter="checkerboard(across)">
                                      <p:cBhvr>
                                        <p:cTn id="25" dur="500"/>
                                        <p:tgtEl>
                                          <p:spTgt spid="75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286000"/>
            <a:ext cx="7467600" cy="5416868"/>
          </a:xfrm>
          <a:prstGeom prst="rect">
            <a:avLst/>
          </a:prstGeom>
          <a:noFill/>
          <a:ln w="38100">
            <a:noFill/>
            <a:miter lim="800000"/>
            <a:headEnd/>
            <a:tailEnd/>
          </a:ln>
        </p:spPr>
        <p:txBody>
          <a:bodyPr wrap="square">
            <a:spAutoFit/>
          </a:bodyPr>
          <a:lstStyle/>
          <a:p>
            <a:pPr algn="ctr"/>
            <a:r>
              <a:rPr lang="en-GB" sz="4000" dirty="0" smtClean="0">
                <a:solidFill>
                  <a:srgbClr val="000066"/>
                </a:solidFill>
                <a:latin typeface="Calibri" pitchFamily="34" charset="0"/>
                <a:ea typeface="Calibri" pitchFamily="34" charset="0"/>
                <a:cs typeface="Calibri" pitchFamily="34" charset="0"/>
              </a:rPr>
              <a:t>“Don’t say you don’t have enough time. You have the same number of hours per day as Helen Keller, Michelangelo, Mother Theresa, Leonardo </a:t>
            </a:r>
            <a:r>
              <a:rPr lang="en-GB" sz="4000" dirty="0" err="1" smtClean="0">
                <a:solidFill>
                  <a:srgbClr val="000066"/>
                </a:solidFill>
                <a:latin typeface="Calibri" pitchFamily="34" charset="0"/>
                <a:ea typeface="Calibri" pitchFamily="34" charset="0"/>
                <a:cs typeface="Calibri" pitchFamily="34" charset="0"/>
              </a:rPr>
              <a:t>da</a:t>
            </a:r>
            <a:r>
              <a:rPr lang="en-GB" sz="4000" dirty="0" smtClean="0">
                <a:solidFill>
                  <a:srgbClr val="000066"/>
                </a:solidFill>
                <a:latin typeface="Calibri" pitchFamily="34" charset="0"/>
                <a:ea typeface="Calibri" pitchFamily="34" charset="0"/>
                <a:cs typeface="Calibri" pitchFamily="34" charset="0"/>
              </a:rPr>
              <a:t> Vinci, Thomas Jefferson &amp; Albert Einstein”</a:t>
            </a:r>
            <a:r>
              <a:rPr lang="en-GB" sz="4000" b="1" dirty="0" smtClean="0">
                <a:solidFill>
                  <a:srgbClr val="000066"/>
                </a:solidFill>
                <a:latin typeface="Calibri" pitchFamily="34" charset="0"/>
                <a:ea typeface="Calibri" pitchFamily="34" charset="0"/>
                <a:cs typeface="Calibri" pitchFamily="34" charset="0"/>
              </a:rPr>
              <a:t> </a:t>
            </a:r>
          </a:p>
          <a:p>
            <a:pPr algn="ctr"/>
            <a:r>
              <a:rPr lang="en-GB" sz="2400" dirty="0" smtClean="0">
                <a:solidFill>
                  <a:srgbClr val="000066"/>
                </a:solidFill>
                <a:latin typeface="Calibri" pitchFamily="34" charset="0"/>
                <a:ea typeface="Calibri" pitchFamily="34" charset="0"/>
                <a:cs typeface="Calibri" pitchFamily="34" charset="0"/>
              </a:rPr>
              <a:t>Author Unknown</a:t>
            </a:r>
          </a:p>
          <a:p>
            <a:pPr algn="ctr"/>
            <a:r>
              <a:rPr lang="en-US" sz="2400" dirty="0" smtClean="0"/>
              <a:t/>
            </a:r>
            <a:br>
              <a:rPr lang="en-US" sz="2400" dirty="0" smtClean="0"/>
            </a:br>
            <a:r>
              <a:rPr lang="en-US" sz="4000" dirty="0" smtClean="0">
                <a:solidFill>
                  <a:srgbClr val="000066"/>
                </a:solidFill>
              </a:rPr>
              <a:t/>
            </a:r>
            <a:br>
              <a:rPr lang="en-US" sz="4000" dirty="0" smtClean="0">
                <a:solidFill>
                  <a:srgbClr val="000066"/>
                </a:solidFill>
              </a:rPr>
            </a:br>
            <a:endParaRPr lang="en-US"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2539</TotalTime>
  <Words>10219</Words>
  <Application>Microsoft Office PowerPoint</Application>
  <PresentationFormat>On-screen Show (4:3)</PresentationFormat>
  <Paragraphs>423</Paragraphs>
  <Slides>34</Slides>
  <Notes>34</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Blank Presentation</vt:lpstr>
      <vt:lpstr>Office Theme</vt:lpstr>
      <vt:lpstr>      New-Product Development and Product Life-Cycle Strategies      </vt:lpstr>
      <vt:lpstr>Slide 2</vt:lpstr>
      <vt:lpstr>New-Product Development Strategy</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Managing New-Product Development</vt:lpstr>
      <vt:lpstr>Managing New-Product Development</vt:lpstr>
      <vt:lpstr>Managing New-Product Development</vt:lpstr>
      <vt:lpstr>Managing New-Product Development</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Additional Product and Service Considerations</vt:lpstr>
      <vt:lpstr>Additional Product and Service Considerations</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304</cp:revision>
  <dcterms:created xsi:type="dcterms:W3CDTF">2011-02-15T21:33:40Z</dcterms:created>
  <dcterms:modified xsi:type="dcterms:W3CDTF">2013-03-23T09:00:42Z</dcterms:modified>
</cp:coreProperties>
</file>