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28"/>
  </p:notesMasterIdLst>
  <p:sldIdLst>
    <p:sldId id="397" r:id="rId3"/>
    <p:sldId id="469" r:id="rId4"/>
    <p:sldId id="675" r:id="rId5"/>
    <p:sldId id="676" r:id="rId6"/>
    <p:sldId id="677" r:id="rId7"/>
    <p:sldId id="679" r:id="rId8"/>
    <p:sldId id="680" r:id="rId9"/>
    <p:sldId id="686" r:id="rId10"/>
    <p:sldId id="687" r:id="rId11"/>
    <p:sldId id="688" r:id="rId12"/>
    <p:sldId id="689" r:id="rId13"/>
    <p:sldId id="690" r:id="rId14"/>
    <p:sldId id="691" r:id="rId15"/>
    <p:sldId id="692" r:id="rId16"/>
    <p:sldId id="696" r:id="rId17"/>
    <p:sldId id="699" r:id="rId18"/>
    <p:sldId id="669" r:id="rId19"/>
    <p:sldId id="701" r:id="rId20"/>
    <p:sldId id="670" r:id="rId21"/>
    <p:sldId id="671" r:id="rId22"/>
    <p:sldId id="672" r:id="rId23"/>
    <p:sldId id="673" r:id="rId24"/>
    <p:sldId id="674" r:id="rId25"/>
    <p:sldId id="394" r:id="rId26"/>
    <p:sldId id="393" r:id="rId2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67169" autoAdjust="0"/>
  </p:normalViewPr>
  <p:slideViewPr>
    <p:cSldViewPr>
      <p:cViewPr varScale="1">
        <p:scale>
          <a:sx n="29" d="100"/>
          <a:sy n="29" d="100"/>
        </p:scale>
        <p:origin x="-1862"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3/23/2013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After examining customer-driven marketing strategy, we now take a deeper look at the marketing mix: the tactical tools that marketers use to implement their strategies and deliver superior customer value. The product and brand are usually the first and most basic marketing consideration. We start with a seemingly simple question: What </a:t>
            </a:r>
            <a:r>
              <a:rPr lang="en-US" i="1" dirty="0" smtClean="0"/>
              <a:t>is</a:t>
            </a:r>
            <a:r>
              <a:rPr lang="en-US" dirty="0" smtClean="0"/>
              <a:t> a product? In this and the next chapter, we study how companies develop and manage products and brands. </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D342FC64-4CE3-4CA0-B05C-FFAC6A5A577C}" type="slidenum">
              <a:rPr lang="en-US" smtClean="0"/>
              <a:pPr/>
              <a:t>3</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2EE31201-37D9-419B-A94E-189E38669A12}" type="slidenum">
              <a:rPr lang="en-US" smtClean="0"/>
              <a:pPr/>
              <a:t>4</a:t>
            </a:fld>
            <a:endParaRPr 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8D5E765B-A604-4DFF-99DC-3EB222DD982B}" type="slidenum">
              <a:rPr lang="en-US" smtClean="0"/>
              <a:pPr/>
              <a:t>5</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29B576CB-0612-4B49-8D83-20F27FFB93AE}" type="slidenum">
              <a:rPr lang="en-US" smtClean="0"/>
              <a:pPr/>
              <a:t>6</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869C34DA-C625-4F83-851F-97B15ABCD065}" type="slidenum">
              <a:rPr lang="en-US" smtClean="0"/>
              <a:pPr/>
              <a:t>7</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15236E4D-39B8-4BE5-9DAC-13CA61F9E099}" type="slidenum">
              <a:rPr lang="en-US" smtClean="0"/>
              <a:pPr/>
              <a:t>8</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279A5A85-7397-4F67-AF92-6A8414C17175}" type="slidenum">
              <a:rPr lang="en-US" smtClean="0"/>
              <a:pPr/>
              <a:t>9</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B875A7AD-0928-48B8-8333-14DFA2F26891}" type="slidenum">
              <a:rPr lang="en-US" smtClean="0"/>
              <a:pPr/>
              <a:t>13</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6F56913-FC00-4D55-8D9D-96CD8211D38A}" type="slidenum">
              <a:rPr lang="en-US" smtClean="0"/>
              <a:pPr/>
              <a:t>14</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EC7AD5F3-EE22-4EE5-A1A4-D36DDCA9180F}" type="slidenum">
              <a:rPr lang="en-US" smtClean="0"/>
              <a:pPr/>
              <a:t>15</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1B139A28-D48C-4358-B616-CEA0A6E2A4C2}" type="slidenum">
              <a:rPr lang="en-US" smtClean="0"/>
              <a:pPr/>
              <a:t>16</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noTextEdit="1"/>
          </p:cNvSpPr>
          <p:nvPr>
            <p:ph type="sldImg"/>
          </p:nvPr>
        </p:nvSpPr>
        <p:spPr bwMode="auto">
          <a:noFill/>
          <a:ln>
            <a:solidFill>
              <a:srgbClr val="000000"/>
            </a:solidFill>
            <a:miter lim="800000"/>
            <a:headEnd/>
            <a:tailEnd/>
          </a:ln>
        </p:spPr>
      </p:sp>
      <p:sp>
        <p:nvSpPr>
          <p:cNvPr id="87042" name="Notes Placeholder 2"/>
          <p:cNvSpPr>
            <a:spLocks noGrp="1"/>
          </p:cNvSpPr>
          <p:nvPr>
            <p:ph type="body" idx="1"/>
          </p:nvPr>
        </p:nvSpPr>
        <p:spPr bwMode="auto">
          <a:noFill/>
        </p:spPr>
        <p:txBody>
          <a:bodyPr/>
          <a:lstStyle/>
          <a:p>
            <a:r>
              <a:rPr lang="en-US" b="1" dirty="0" smtClean="0"/>
              <a:t>Brand Equity</a:t>
            </a:r>
          </a:p>
          <a:p>
            <a:r>
              <a:rPr lang="en-US" dirty="0" smtClean="0"/>
              <a:t>Brands are more than just names and symbols. They are a key element in the company’s relationships with consumers. Brands represent consumers’ perceptions and feelings about a product and its performance—everything that the product or the service </a:t>
            </a:r>
            <a:r>
              <a:rPr lang="en-US" i="1" dirty="0" smtClean="0"/>
              <a:t>means</a:t>
            </a:r>
            <a:r>
              <a:rPr lang="en-US" dirty="0" smtClean="0"/>
              <a:t> to consumers. In the final analysis, brands exist in the heads of consumers. As one well-respected marketer once said, “Products are created in the factory, but brands are created in the mind.” Adds Jason </a:t>
            </a:r>
            <a:r>
              <a:rPr lang="en-US" dirty="0" err="1" smtClean="0"/>
              <a:t>Kilar</a:t>
            </a:r>
            <a:r>
              <a:rPr lang="en-US" dirty="0" smtClean="0"/>
              <a:t>, CEO of the online video service </a:t>
            </a:r>
            <a:r>
              <a:rPr lang="en-US" dirty="0" err="1" smtClean="0"/>
              <a:t>Hulu</a:t>
            </a:r>
            <a:r>
              <a:rPr lang="en-US" dirty="0" smtClean="0"/>
              <a:t>, “A brand is what people say about you when you’re not in the room.”</a:t>
            </a:r>
          </a:p>
          <a:p>
            <a:r>
              <a:rPr lang="en-US" dirty="0" smtClean="0"/>
              <a:t>A powerful brand has high </a:t>
            </a:r>
            <a:r>
              <a:rPr lang="en-US" i="1" dirty="0" smtClean="0"/>
              <a:t>brand equity</a:t>
            </a:r>
            <a:r>
              <a:rPr lang="en-US" dirty="0" smtClean="0"/>
              <a:t>. </a:t>
            </a:r>
            <a:r>
              <a:rPr lang="en-US" b="1" dirty="0" smtClean="0"/>
              <a:t>Brand equity</a:t>
            </a:r>
            <a:r>
              <a:rPr lang="en-US" dirty="0" smtClean="0"/>
              <a:t> is the differential effect that knowing the brand name has on customer response to the product and its marketing. It’s a measure of the brand’s ability to capture consumer preference and loyalty. A brand has positive brand equity when consumers react more favorably to it than to a generic or unbranded version of the same product. It has negative brand equity if consumers react less favorably than to an unbranded version. </a:t>
            </a:r>
          </a:p>
          <a:p>
            <a:r>
              <a:rPr lang="en-US" dirty="0" smtClean="0"/>
              <a:t>Ad agency Young &amp; Rubicam’s </a:t>
            </a:r>
            <a:r>
              <a:rPr lang="en-US" dirty="0" err="1" smtClean="0"/>
              <a:t>BrandAsset</a:t>
            </a:r>
            <a:r>
              <a:rPr lang="en-US" dirty="0" smtClean="0"/>
              <a:t> Valuator measures brand strength along four consumer perception dimensions: </a:t>
            </a:r>
            <a:r>
              <a:rPr lang="en-US" i="1" dirty="0" smtClean="0"/>
              <a:t>differentiation</a:t>
            </a:r>
            <a:r>
              <a:rPr lang="en-US" dirty="0" smtClean="0"/>
              <a:t> (what makes the brand stand out), </a:t>
            </a:r>
            <a:r>
              <a:rPr lang="en-US" i="1" dirty="0" smtClean="0"/>
              <a:t>relevance</a:t>
            </a:r>
            <a:r>
              <a:rPr lang="en-US" dirty="0" smtClean="0"/>
              <a:t> (how consumers feel it meets their needs), </a:t>
            </a:r>
            <a:r>
              <a:rPr lang="en-US" i="1" dirty="0" smtClean="0"/>
              <a:t>knowledge</a:t>
            </a:r>
            <a:r>
              <a:rPr lang="en-US" dirty="0" smtClean="0"/>
              <a:t> (how much consumers know about the brand), and </a:t>
            </a:r>
            <a:r>
              <a:rPr lang="en-US" i="1" dirty="0" smtClean="0"/>
              <a:t>esteem</a:t>
            </a:r>
            <a:r>
              <a:rPr lang="en-US" dirty="0" smtClean="0"/>
              <a:t> (how highly consumers regard and respect the brand). Brands with strong brand equity rate high on all four dimensions. The brand must be distinct, or consumers will have no reason to choose it over other brands. However, the fact that a brand is highly differentiated doesn’t necessarily mean that consumers will buy it. The brand must stand out in ways that are relevant to consumers’ needs. Even a differentiated, relevant brand is far from a shoe-in. Before consumers will respond to the brand, they must first know about and understand it. And that familiarity must lead to a strong, positive consumer-brand connection.</a:t>
            </a:r>
          </a:p>
          <a:p>
            <a:r>
              <a:rPr lang="en-US" dirty="0" smtClean="0"/>
              <a:t>Thus, positive brand equity derives from consumer feelings about and connections with a brand. Consumers sometimes bond </a:t>
            </a:r>
            <a:r>
              <a:rPr lang="en-US" i="1" dirty="0" smtClean="0"/>
              <a:t>very</a:t>
            </a:r>
            <a:r>
              <a:rPr lang="en-US" dirty="0" smtClean="0"/>
              <a:t> closely with specific brands. As perhaps the ultimate expression of brand devotion, a surprising number of people—and not just Harley-Davidson fans—have their favorite brand tattooed on their bodies. Whether its contemporary new brand such as </a:t>
            </a:r>
            <a:r>
              <a:rPr lang="en-US" dirty="0" err="1" smtClean="0"/>
              <a:t>Facebook</a:t>
            </a:r>
            <a:r>
              <a:rPr lang="en-US" dirty="0" smtClean="0"/>
              <a:t> or Amazon or old classics like Harley or Reese’s, strong brands are built around an ideal of improving consumers’ lives in some relevant way (see Real Marketing 8.2).</a:t>
            </a:r>
          </a:p>
          <a:p>
            <a:r>
              <a:rPr lang="en-US" dirty="0" smtClean="0"/>
              <a:t>&lt;insert ex08.15 inside Real Marketing 8.2&gt;</a:t>
            </a:r>
          </a:p>
          <a:p>
            <a:r>
              <a:rPr lang="en-US" dirty="0" smtClean="0"/>
              <a:t>A brand with high brand equity is a very valuable asset. </a:t>
            </a:r>
            <a:r>
              <a:rPr lang="en-US" i="1" dirty="0" smtClean="0"/>
              <a:t>Brand valuation</a:t>
            </a:r>
            <a:r>
              <a:rPr lang="en-US" dirty="0" smtClean="0"/>
              <a:t> is the process of estimating the total financial value of a brand. Measuring such value is difficult. However, according to one estimate, the brand value of Apple is a whopping $153 billion, with Google at $112 billion, IBM at $100 billion, McDonald’s at $81 billion, Microsoft at $78 billion, and Coca-Cola at $73 billion. Other brands rating among the world’s most valuable include AT&amp;T, China Mobile, GE, </a:t>
            </a:r>
            <a:r>
              <a:rPr lang="en-US" dirty="0" err="1" smtClean="0"/>
              <a:t>Walmart</a:t>
            </a:r>
            <a:r>
              <a:rPr lang="en-US" dirty="0" smtClean="0"/>
              <a:t>, and Amazon.com.</a:t>
            </a:r>
          </a:p>
          <a:p>
            <a:r>
              <a:rPr lang="en-US" dirty="0" smtClean="0"/>
              <a:t>High brand equity provides a company with many competitive advantages. A powerful brand enjoys a high level of consumer brand awareness and loyalty. Because consumers expect stores to carry the particular brand, the company has more leverage in bargaining with resellers. Because a brand name carries high credibility, the company can more easily launch line and brand extensions. A powerful brand also offers the company some defense against fierce price competition.</a:t>
            </a:r>
          </a:p>
          <a:p>
            <a:r>
              <a:rPr lang="en-US" dirty="0" smtClean="0"/>
              <a:t>Above all, however, a powerful brand forms the basis for building strong and profitable customer relationships. The fundamental asset underlying brand equity is </a:t>
            </a:r>
            <a:r>
              <a:rPr lang="en-US" i="1" dirty="0" smtClean="0"/>
              <a:t>customer equity</a:t>
            </a:r>
            <a:r>
              <a:rPr lang="en-US" dirty="0" smtClean="0"/>
              <a:t>—the value of customer relationships that the brand creates. A powerful brand is important, but what it really represents is a profitable set of loyal customers. The proper focus of marketing is building customer equity, with brand management serving as a major marketing tool. Companies need to think of themselves not as portfolios of brands but as portfolios of customers.</a:t>
            </a:r>
          </a:p>
        </p:txBody>
      </p:sp>
      <p:sp>
        <p:nvSpPr>
          <p:cNvPr id="87043" name="Slide Number Placeholder 3"/>
          <p:cNvSpPr>
            <a:spLocks noGrp="1"/>
          </p:cNvSpPr>
          <p:nvPr>
            <p:ph type="sldNum" sz="quarter" idx="5"/>
          </p:nvPr>
        </p:nvSpPr>
        <p:spPr bwMode="auto">
          <a:noFill/>
          <a:ln>
            <a:miter lim="800000"/>
            <a:headEnd/>
            <a:tailEnd/>
          </a:ln>
        </p:spPr>
        <p:txBody>
          <a:bodyPr/>
          <a:lstStyle/>
          <a:p>
            <a:fld id="{AF883F4E-1FA0-4F1D-95AD-300484100E89}"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FE82404D-6833-45CF-8CB6-71FC34D3A557}" type="slidenum">
              <a:rPr lang="en-US" smtClean="0"/>
              <a:pPr/>
              <a:t>18</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noTextEdi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a:lstStyle/>
          <a:p>
            <a:r>
              <a:rPr lang="en-US" b="1" smtClean="0"/>
              <a:t>Building Strong Brands</a:t>
            </a:r>
          </a:p>
          <a:p>
            <a:r>
              <a:rPr lang="en-US" smtClean="0"/>
              <a:t>Branding poses challenging decisions to the marketer. Figure 8.5 shows that the major brand strategy decisions involve </a:t>
            </a:r>
            <a:r>
              <a:rPr lang="en-US" i="1" smtClean="0"/>
              <a:t>brand positioning</a:t>
            </a:r>
            <a:r>
              <a:rPr lang="en-US" smtClean="0"/>
              <a:t>, </a:t>
            </a:r>
            <a:r>
              <a:rPr lang="en-US" i="1" smtClean="0"/>
              <a:t>brand name selection</a:t>
            </a:r>
            <a:r>
              <a:rPr lang="en-US" smtClean="0"/>
              <a:t>, </a:t>
            </a:r>
            <a:r>
              <a:rPr lang="en-US" i="1" smtClean="0"/>
              <a:t>brand sponsorship</a:t>
            </a:r>
            <a:r>
              <a:rPr lang="en-US" smtClean="0"/>
              <a:t>, and </a:t>
            </a:r>
            <a:r>
              <a:rPr lang="en-US" i="1" smtClean="0"/>
              <a:t>brand development</a:t>
            </a:r>
            <a:r>
              <a:rPr lang="en-US" smtClean="0"/>
              <a:t>.</a:t>
            </a:r>
          </a:p>
        </p:txBody>
      </p:sp>
      <p:sp>
        <p:nvSpPr>
          <p:cNvPr id="89091" name="Slide Number Placeholder 3"/>
          <p:cNvSpPr>
            <a:spLocks noGrp="1"/>
          </p:cNvSpPr>
          <p:nvPr>
            <p:ph type="sldNum" sz="quarter" idx="5"/>
          </p:nvPr>
        </p:nvSpPr>
        <p:spPr bwMode="auto">
          <a:noFill/>
          <a:ln>
            <a:miter lim="800000"/>
            <a:headEnd/>
            <a:tailEnd/>
          </a:ln>
        </p:spPr>
        <p:txBody>
          <a:bodyPr/>
          <a:lstStyle/>
          <a:p>
            <a:fld id="{D4AB6B69-6542-40B7-A026-2D65B115EF63}"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p:txBody>
          <a:bodyPr>
            <a:normAutofit fontScale="85000" lnSpcReduction="20000"/>
          </a:bodyPr>
          <a:lstStyle/>
          <a:p>
            <a:pPr>
              <a:defRPr/>
            </a:pPr>
            <a:r>
              <a:rPr lang="en-US" b="1" i="1" dirty="0" smtClean="0">
                <a:ea typeface="ＭＳ Ｐゴシック" charset="-128"/>
              </a:rPr>
              <a:t>Brand Positioning</a:t>
            </a:r>
          </a:p>
          <a:p>
            <a:pPr>
              <a:defRPr/>
            </a:pPr>
            <a:r>
              <a:rPr lang="en-US" dirty="0" smtClean="0">
                <a:ea typeface="ＭＳ Ｐゴシック" charset="-128"/>
              </a:rPr>
              <a:t>Marketers need to position their brands clearly in target customers’ minds. They can position brands at any of three levels. At the lowest level, they can position the brand on </a:t>
            </a:r>
            <a:r>
              <a:rPr lang="en-US" i="1" dirty="0" smtClean="0">
                <a:ea typeface="ＭＳ Ｐゴシック" charset="-128"/>
              </a:rPr>
              <a:t>product attributes</a:t>
            </a:r>
            <a:r>
              <a:rPr lang="en-US" dirty="0" smtClean="0">
                <a:ea typeface="ＭＳ Ｐゴシック" charset="-128"/>
              </a:rPr>
              <a:t>. For example, P&amp;G invented the disposable diaper category with its Pampers brand. Early Pampers marketing focused on attributes such as fluid absorption, fit, and disposability. In general, however, attributes are the least desirable level for brand positioning. Competitors can easily copy attributes. More importantly, customers are not interested in attributes as such—they are interested in what the attributes will do for them.</a:t>
            </a:r>
          </a:p>
          <a:p>
            <a:pPr>
              <a:defRPr/>
            </a:pPr>
            <a:r>
              <a:rPr lang="en-US" dirty="0" smtClean="0">
                <a:ea typeface="ＭＳ Ｐゴシック" charset="-128"/>
              </a:rPr>
              <a:t>A brand can be better positioned by associating its name with a desirable </a:t>
            </a:r>
            <a:r>
              <a:rPr lang="en-US" i="1" dirty="0" smtClean="0">
                <a:ea typeface="ＭＳ Ｐゴシック" charset="-128"/>
              </a:rPr>
              <a:t>benefit</a:t>
            </a:r>
            <a:r>
              <a:rPr lang="en-US" dirty="0" smtClean="0">
                <a:ea typeface="ＭＳ Ｐゴシック" charset="-128"/>
              </a:rPr>
              <a:t>. Thus, Pampers can go beyond technical product attributes and talk about the resulting containment and skin-health benefits from dryness. Some successful brands positioned on benefits are FedEx (guaranteed on-time delivery), Nike (performance), Lexus (quality), and Walmart (low prices).</a:t>
            </a:r>
          </a:p>
          <a:p>
            <a:pPr>
              <a:defRPr/>
            </a:pPr>
            <a:r>
              <a:rPr lang="en-US" dirty="0" smtClean="0">
                <a:ea typeface="ＭＳ Ｐゴシック" charset="-128"/>
              </a:rPr>
              <a:t>The strongest brands go beyond attribute or benefit positioning. They are positioned on strong </a:t>
            </a:r>
            <a:r>
              <a:rPr lang="en-US" i="1" dirty="0" smtClean="0">
                <a:ea typeface="ＭＳ Ｐゴシック" charset="-128"/>
              </a:rPr>
              <a:t>beliefs and values, </a:t>
            </a:r>
            <a:r>
              <a:rPr lang="en-US" dirty="0" smtClean="0">
                <a:ea typeface="ＭＳ Ｐゴシック" charset="-128"/>
              </a:rPr>
              <a:t>engaging customers on a deep, emotional level. For example, to parents, Pampers mean much more than just containment and dryness. The “Pampers village” website (www.pampers.com) positions Pampers as a “where we grow together” brand that’s concerned about happy babies, parent-child relationships, and total baby care. Says a former P&amp;G executive, “Our baby care business didn’t start growing aggressively until we changed Pampers from being about dryness to helping mom with her baby’s development.”</a:t>
            </a:r>
          </a:p>
          <a:p>
            <a:pPr>
              <a:defRPr/>
            </a:pPr>
            <a:r>
              <a:rPr lang="en-US" dirty="0" smtClean="0">
                <a:ea typeface="ＭＳ Ｐゴシック" charset="-128"/>
              </a:rPr>
              <a:t>Successful brands engage customers on a deep, emotional level. Advertising agency Saatchi &amp; Saatchi suggests that brands should strive to become </a:t>
            </a:r>
            <a:r>
              <a:rPr lang="en-US" i="1" dirty="0" smtClean="0">
                <a:ea typeface="ＭＳ Ｐゴシック" charset="-128"/>
              </a:rPr>
              <a:t>lovemark</a:t>
            </a:r>
            <a:r>
              <a:rPr lang="en-US" dirty="0" smtClean="0">
                <a:ea typeface="ＭＳ Ｐゴシック" charset="-128"/>
              </a:rPr>
              <a:t>s, products or services that “inspire loyalty beyond reason.” Brands ranging from Apple, Google, Disney, and Coca-Cola to Nike, Trader Joe’s, Facebook, Wrangler, In-N-Out Burger, and even WD-40 have achieved this status with many of their customers. Lovemark brands pack an emotional wallop. Customers don’t just like these brands, they have strong emotional connections with them and love them unconditionally. </a:t>
            </a:r>
          </a:p>
          <a:p>
            <a:pPr>
              <a:defRPr/>
            </a:pPr>
            <a:r>
              <a:rPr lang="en-US" dirty="0" smtClean="0">
                <a:ea typeface="ＭＳ Ｐゴシック" charset="-128"/>
              </a:rPr>
              <a:t>When positioning a brand, the marketer should establish a mission for the brand and a vision of what the brand must be and do. A brand is the company’s promise to deliver a specific set of features, benefits, services, and experiences consistently to buyers. The brand promise must be simple and honest. Motel 6, for example, offers clean rooms, low prices, and good service but does not promise expensive furnishings or large bathrooms. In contrast, The Ritz-Carlton offers luxurious rooms and a truly memorable experience but does not promise low prices. </a:t>
            </a:r>
          </a:p>
        </p:txBody>
      </p:sp>
      <p:sp>
        <p:nvSpPr>
          <p:cNvPr id="91139" name="Slide Number Placeholder 3"/>
          <p:cNvSpPr>
            <a:spLocks noGrp="1"/>
          </p:cNvSpPr>
          <p:nvPr>
            <p:ph type="sldNum" sz="quarter" idx="5"/>
          </p:nvPr>
        </p:nvSpPr>
        <p:spPr bwMode="auto">
          <a:noFill/>
          <a:ln>
            <a:miter lim="800000"/>
            <a:headEnd/>
            <a:tailEnd/>
          </a:ln>
        </p:spPr>
        <p:txBody>
          <a:bodyPr/>
          <a:lstStyle/>
          <a:p>
            <a:fld id="{D5D4F998-F201-4951-9665-E38C4A2A70C4}"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noTextEdit="1"/>
          </p:cNvSpPr>
          <p:nvPr>
            <p:ph type="sldImg"/>
          </p:nvPr>
        </p:nvSpPr>
        <p:spPr bwMode="auto">
          <a:noFill/>
          <a:ln>
            <a:solidFill>
              <a:srgbClr val="000000"/>
            </a:solidFill>
            <a:miter lim="800000"/>
            <a:headEnd/>
            <a:tailEnd/>
          </a:ln>
        </p:spPr>
      </p:sp>
      <p:sp>
        <p:nvSpPr>
          <p:cNvPr id="93186" name="Notes Placeholder 2"/>
          <p:cNvSpPr>
            <a:spLocks noGrp="1"/>
          </p:cNvSpPr>
          <p:nvPr>
            <p:ph type="body" idx="1"/>
          </p:nvPr>
        </p:nvSpPr>
        <p:spPr bwMode="auto">
          <a:noFill/>
        </p:spPr>
        <p:txBody>
          <a:bodyPr/>
          <a:lstStyle/>
          <a:p>
            <a:pPr marL="228600" indent="-228600"/>
            <a:r>
              <a:rPr lang="en-US" b="1" dirty="0" smtClean="0"/>
              <a:t>Note to Instructor</a:t>
            </a:r>
          </a:p>
          <a:p>
            <a:pPr marL="228600" indent="-228600"/>
            <a:r>
              <a:rPr lang="en-US" dirty="0" smtClean="0"/>
              <a:t>The text has example for each of these:</a:t>
            </a:r>
          </a:p>
          <a:p>
            <a:pPr marL="569913" lvl="1" indent="-284163">
              <a:buFontTx/>
              <a:buAutoNum type="arabicPeriod"/>
            </a:pPr>
            <a:r>
              <a:rPr lang="en-US" dirty="0" smtClean="0"/>
              <a:t>It should suggest something about the product’s benefits and qualities. Examples: </a:t>
            </a:r>
            <a:r>
              <a:rPr lang="en-US" dirty="0" err="1" smtClean="0"/>
              <a:t>Beautyrest</a:t>
            </a:r>
            <a:r>
              <a:rPr lang="en-US" dirty="0" smtClean="0"/>
              <a:t>, Die Hard, Intensive Care, Curves (women’s fitness centers). </a:t>
            </a:r>
          </a:p>
          <a:p>
            <a:pPr marL="569913" lvl="1" indent="-284163">
              <a:buFontTx/>
              <a:buAutoNum type="arabicPeriod"/>
            </a:pPr>
            <a:r>
              <a:rPr lang="en-US" dirty="0" smtClean="0"/>
              <a:t>It should be easy to pronounce, recognize, and remember: Tide, Silk, iPod Touch, JetBlue. </a:t>
            </a:r>
          </a:p>
          <a:p>
            <a:pPr marL="569913" lvl="1" indent="-284163">
              <a:buFontTx/>
              <a:buAutoNum type="arabicPeriod"/>
            </a:pPr>
            <a:r>
              <a:rPr lang="en-US" dirty="0" smtClean="0"/>
              <a:t>The brand name should be distinctive: Lexus, </a:t>
            </a:r>
            <a:r>
              <a:rPr lang="en-US" dirty="0" err="1" smtClean="0"/>
              <a:t>Zappos</a:t>
            </a:r>
            <a:r>
              <a:rPr lang="en-US" dirty="0" smtClean="0"/>
              <a:t>. </a:t>
            </a:r>
          </a:p>
          <a:p>
            <a:pPr marL="569913" lvl="1" indent="-284163">
              <a:buFontTx/>
              <a:buAutoNum type="arabicPeriod"/>
            </a:pPr>
            <a:r>
              <a:rPr lang="en-US" dirty="0" smtClean="0"/>
              <a:t>It should be extendable: Amazon.com began as an online bookseller but chose a name that would allow expansion into other categories. </a:t>
            </a:r>
          </a:p>
          <a:p>
            <a:pPr marL="569913" lvl="1" indent="-284163">
              <a:buFontTx/>
              <a:buAutoNum type="arabicPeriod"/>
            </a:pPr>
            <a:r>
              <a:rPr lang="en-US" dirty="0" smtClean="0"/>
              <a:t>The name should translate easily into foreign languages. Before changing its name to Exxon, Standard Oil of New Jersey rejected the name </a:t>
            </a:r>
            <a:r>
              <a:rPr lang="en-US" dirty="0" err="1" smtClean="0"/>
              <a:t>Enco</a:t>
            </a:r>
            <a:r>
              <a:rPr lang="en-US" dirty="0" smtClean="0"/>
              <a:t>, which it learned meant a stalled engine when pronounced in Japanese</a:t>
            </a:r>
          </a:p>
        </p:txBody>
      </p:sp>
      <p:sp>
        <p:nvSpPr>
          <p:cNvPr id="93187" name="Slide Number Placeholder 3"/>
          <p:cNvSpPr>
            <a:spLocks noGrp="1"/>
          </p:cNvSpPr>
          <p:nvPr>
            <p:ph type="sldNum" sz="quarter" idx="5"/>
          </p:nvPr>
        </p:nvSpPr>
        <p:spPr bwMode="auto">
          <a:noFill/>
          <a:ln>
            <a:miter lim="800000"/>
            <a:headEnd/>
            <a:tailEnd/>
          </a:ln>
        </p:spPr>
        <p:txBody>
          <a:bodyPr/>
          <a:lstStyle/>
          <a:p>
            <a:fld id="{ED457F8F-B949-41C1-A645-4CA56EDB41BB}"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noTextEdit="1"/>
          </p:cNvSpPr>
          <p:nvPr>
            <p:ph type="sldImg"/>
          </p:nvPr>
        </p:nvSpPr>
        <p:spPr bwMode="auto">
          <a:noFill/>
          <a:ln>
            <a:solidFill>
              <a:srgbClr val="000000"/>
            </a:solidFill>
            <a:miter lim="800000"/>
            <a:headEnd/>
            <a:tailEnd/>
          </a:ln>
        </p:spPr>
      </p:sp>
      <p:sp>
        <p:nvSpPr>
          <p:cNvPr id="95234" name="Notes Placeholder 2"/>
          <p:cNvSpPr>
            <a:spLocks noGrp="1"/>
          </p:cNvSpPr>
          <p:nvPr>
            <p:ph type="body" idx="1"/>
          </p:nvPr>
        </p:nvSpPr>
        <p:spPr bwMode="auto">
          <a:noFill/>
        </p:spPr>
        <p:txBody>
          <a:bodyPr/>
          <a:lstStyle/>
          <a:p>
            <a:r>
              <a:rPr lang="en-US" b="1" i="1" dirty="0" smtClean="0"/>
              <a:t>Brand Sponsorship</a:t>
            </a:r>
          </a:p>
          <a:p>
            <a:r>
              <a:rPr lang="en-US" dirty="0" smtClean="0"/>
              <a:t>A manufacturer has four sponsorship options. The product may be launched as a </a:t>
            </a:r>
            <a:r>
              <a:rPr lang="en-US" i="1" dirty="0" smtClean="0"/>
              <a:t>national brand</a:t>
            </a:r>
            <a:r>
              <a:rPr lang="en-US" dirty="0" smtClean="0"/>
              <a:t> (or </a:t>
            </a:r>
            <a:r>
              <a:rPr lang="en-US" i="1" dirty="0" smtClean="0"/>
              <a:t>manufacturer’s brand</a:t>
            </a:r>
            <a:r>
              <a:rPr lang="en-US" dirty="0" smtClean="0"/>
              <a:t>), as when Samsung and Kellogg sell their output under their own brand names (the Samsung Galaxy tablet or Kellogg’s Frosted Flakes). Or the manufacturer may sell to resellers who give the product a </a:t>
            </a:r>
            <a:r>
              <a:rPr lang="en-US" i="1" dirty="0" smtClean="0"/>
              <a:t>private brand</a:t>
            </a:r>
            <a:r>
              <a:rPr lang="en-US" dirty="0" smtClean="0"/>
              <a:t> (also called a </a:t>
            </a:r>
            <a:r>
              <a:rPr lang="en-US" i="1" dirty="0" smtClean="0"/>
              <a:t>store brand</a:t>
            </a:r>
            <a:r>
              <a:rPr lang="en-US" dirty="0" smtClean="0"/>
              <a:t> or </a:t>
            </a:r>
            <a:r>
              <a:rPr lang="en-US" i="1" dirty="0" smtClean="0"/>
              <a:t>distributor brand</a:t>
            </a:r>
            <a:r>
              <a:rPr lang="en-US" dirty="0" smtClean="0"/>
              <a:t>). Although most manufacturers create their own brand names, others market </a:t>
            </a:r>
            <a:r>
              <a:rPr lang="en-US" i="1" dirty="0" smtClean="0"/>
              <a:t>licensed brands</a:t>
            </a:r>
            <a:r>
              <a:rPr lang="en-US" dirty="0" smtClean="0"/>
              <a:t>. Finally, two companies can join forces and </a:t>
            </a:r>
            <a:r>
              <a:rPr lang="en-US" i="1" dirty="0" smtClean="0"/>
              <a:t>co-brand</a:t>
            </a:r>
            <a:r>
              <a:rPr lang="en-US" dirty="0" smtClean="0"/>
              <a:t> a product. We discuss each of these options in turn.</a:t>
            </a:r>
          </a:p>
          <a:p>
            <a:r>
              <a:rPr lang="en-US" b="1" dirty="0" smtClean="0"/>
              <a:t>National Brands versus Store Brands.</a:t>
            </a:r>
            <a:r>
              <a:rPr lang="en-US" dirty="0" smtClean="0"/>
              <a:t> National brands (or manufacturers’ brands) have long dominated the retail scene. In recent times, however, an increasing number of retailers and wholesalers have created their own </a:t>
            </a:r>
            <a:r>
              <a:rPr lang="en-US" b="1" dirty="0" smtClean="0"/>
              <a:t>store brands </a:t>
            </a:r>
            <a:r>
              <a:rPr lang="en-US" dirty="0" smtClean="0"/>
              <a:t>(or </a:t>
            </a:r>
            <a:r>
              <a:rPr lang="en-US" b="1" dirty="0" smtClean="0"/>
              <a:t>private brands</a:t>
            </a:r>
            <a:r>
              <a:rPr lang="en-US" dirty="0" smtClean="0"/>
              <a:t>). Store brands have been gaining strength for more than two decades, but recent tighter economic times have created a store-brand boom. Studies show that consumers are now buying even more private brands, which on average yield a 29 percent savings. “[Thrifty] times are good times for private labels,” says a brand expert. “As consumers become more price-conscious, they also become less brand-conscious.” </a:t>
            </a:r>
          </a:p>
          <a:p>
            <a:r>
              <a:rPr lang="en-US" dirty="0" smtClean="0"/>
              <a:t>In fact, store brands are growing much faster than national brands. For example, five years ago, private labels accounted for about 20 percent of U.S. food and beverage purchases. Since the Great Recession of 2008, however, unit sales of private label goods have grown at more than twice the rate of national brands. Private labels now account for 29 percent of supermarket sales. Similarly, for apparel sales, private-label brands—such as Hollister, The Limited, Arizona Jean Company (</a:t>
            </a:r>
            <a:r>
              <a:rPr lang="en-US" dirty="0" err="1" smtClean="0"/>
              <a:t>JCPenney</a:t>
            </a:r>
            <a:r>
              <a:rPr lang="en-US" dirty="0" smtClean="0"/>
              <a:t>), and </a:t>
            </a:r>
            <a:r>
              <a:rPr lang="en-US" dirty="0" err="1" smtClean="0"/>
              <a:t>Xhilaration</a:t>
            </a:r>
            <a:r>
              <a:rPr lang="en-US" dirty="0" smtClean="0"/>
              <a:t> (Target)—now capture a 50 percent share of all U.S. apparel sales, up from 25 percent a decade ago. Even upscale retailer Saks Fifth Avenue carries its own clothing line, which features $98 men’s ties, $200 halter tops, and $250 cotton dress shirts.</a:t>
            </a:r>
          </a:p>
          <a:p>
            <a:r>
              <a:rPr lang="en-US" dirty="0" smtClean="0"/>
              <a:t>&lt;ex08.17&gt;</a:t>
            </a:r>
          </a:p>
          <a:p>
            <a:r>
              <a:rPr lang="en-US" dirty="0" smtClean="0"/>
              <a:t>Many large retailers skillfully market a deep assortment of store-brand merchandise. For example, </a:t>
            </a:r>
            <a:r>
              <a:rPr lang="en-US" dirty="0" err="1" smtClean="0"/>
              <a:t>Walmart’s</a:t>
            </a:r>
            <a:r>
              <a:rPr lang="en-US" dirty="0" smtClean="0"/>
              <a:t> private brands account for a whopping 40 percent of its sales: brands such as Great Value food products; Sam’s Choice beverages; Equate pharmacy, health, and beauty products; White Cloud brand toilet tissue and diapers; Simple Elegance laundry products; and Canopy outdoor home products. Its private label brands alone generate nearly twice the sales of all P&amp;G brands combined, and </a:t>
            </a:r>
            <a:r>
              <a:rPr lang="en-US" dirty="0" err="1" smtClean="0"/>
              <a:t>Walmart’s</a:t>
            </a:r>
            <a:r>
              <a:rPr lang="en-US" dirty="0" smtClean="0"/>
              <a:t> Great Value is the nation’s largest single food brand. At the other end of the grocery spectrum, upscale Whole Foods Market offers an array of store brand products under its 365 Everyday Value brand, from organic Canadian maple syrup and frozen chicken Caesar pizza to chewy children’s multivitamins and organic whole wheat pasta.</a:t>
            </a:r>
          </a:p>
          <a:p>
            <a:r>
              <a:rPr lang="en-US" dirty="0" smtClean="0"/>
              <a:t>Once known as “generic” or “no-name” brands, today’s store brands are shedding their image as cheap knockoffs of national brands. Store brands now offer much greater selection, and they are rapidly achieving name-brand quality. In fact, retailers such as Target and Trader Joe’s are out-innovating many of their national-brand competitors. As a result, consumers are becoming loyal to store brands for reasons besides price. “It’s much less about value and price than it used to be,” says one analyst. It’s now more about “loyalty and positive experiences.” In some cases, notes another analyst, “consumers even pay more for store brands, many of which had been positioned as gourmet or specialty items.” </a:t>
            </a:r>
          </a:p>
          <a:p>
            <a:r>
              <a:rPr lang="en-US" dirty="0" smtClean="0"/>
              <a:t>In the so-called </a:t>
            </a:r>
            <a:r>
              <a:rPr lang="en-US" i="1" dirty="0" smtClean="0"/>
              <a:t>battle of the brands</a:t>
            </a:r>
            <a:r>
              <a:rPr lang="en-US" dirty="0" smtClean="0"/>
              <a:t> between national and private brands, retailers have many advantages. They control what products they stock, where they go on the shelf, what prices they charge, and which ones they will feature in local promotions. Retailers often price their store brands lower than comparable national brands and feature the price differences in side-by-side comparisons on store shelves. Although store brands can be hard to establish and costly to stock and promote, they also yield higher profit margins for the reseller. And they give resellers exclusive products that cannot be bought from competitors, resulting in greater store traffic and loyalty. Fast-growing retailer Trader Joe’s, which carries 80 percent store brands, largely controls its own brand destiny, rather than relying on producers to make and manage the brands it needs to serve its customers best. </a:t>
            </a:r>
          </a:p>
          <a:p>
            <a:r>
              <a:rPr lang="en-US" dirty="0" smtClean="0"/>
              <a:t>To compete with store brands, national brands must sharpen their value propositions, especially when appealing to today’s more frugal consumers. Many national brands are fighting back by rolling out more discounts and coupons to defend their market share. In the long run, however, leading brand marketers must compete by investing in new brands, new features, and quality improvements that set them apart. They must design strong advertising programs to maintain high awareness and preference. And they must find ways to partner with major distributors to find distribution economies and improved joint performance. </a:t>
            </a:r>
          </a:p>
          <a:p>
            <a:r>
              <a:rPr lang="en-US" dirty="0" smtClean="0"/>
              <a:t>For example, in response to the recent surge in private-label sales, consumer product giant Procter &amp; Gamble has redoubled its efforts to develop and promote new and better products, particularly at lower price points. “We invest $2 billion a year in research and development, $400 million on consumer knowledge, and about 10 percent of sales on advertising,” says P&amp;G’s CEO, Bob McDonald. “Store brands don’t have that capacity.”</a:t>
            </a:r>
          </a:p>
          <a:p>
            <a:r>
              <a:rPr lang="en-US" b="1" dirty="0" smtClean="0"/>
              <a:t>Licensing.</a:t>
            </a:r>
            <a:r>
              <a:rPr lang="en-US" dirty="0" smtClean="0"/>
              <a:t> Most manufacturers take years and spend millions to create their own brand names. However, some companies license names or symbols previously created by other manufacturers, names of well-known celebrities, or characters from popular movies and books. For a fee, any of these can provide an instant and proven brand name.</a:t>
            </a:r>
          </a:p>
          <a:p>
            <a:r>
              <a:rPr lang="en-US" dirty="0" smtClean="0"/>
              <a:t>Apparel and accessories sellers pay large royalties to adorn their products—from blouses to ties and linens to luggage—with the names or initials of well-known fashion innovators such as Calvin Klein, Tommy Hilfiger, Gucci, or Armani. Sellers of children’s products attach an almost endless list of character names to clothing, toys, school supplies, linens, dolls, lunch boxes, cereals, and other items. Licensed character names range from classics such as Sesame Street, Disney, Barbie, Star Wars, Scooby Doo, Hello Kitty, and Dr. Seuss characters to the more recent Dora the Explorer; Go, Diego, Go!; Little </a:t>
            </a:r>
            <a:r>
              <a:rPr lang="en-US" dirty="0" err="1" smtClean="0"/>
              <a:t>Einsteins</a:t>
            </a:r>
            <a:r>
              <a:rPr lang="en-US" dirty="0" smtClean="0"/>
              <a:t>; and Hannah Montana. And currently a number of top-selling retail toys are products based on television shows and movies.</a:t>
            </a:r>
          </a:p>
          <a:p>
            <a:r>
              <a:rPr lang="en-US" dirty="0" smtClean="0"/>
              <a:t>Name and character licensing has grown rapidly in recent years. Annual retail sales of licensed products worldwide have grown from only $4 billion in 1977 to $55 billion in 1987 and more than $182 billion today. Licensing can be a highly profitable business for many companies. For example, Disney, the world’s biggest licensor, reported nearly $28 billion in worldwide merchandise sales last year and plans to double that figure in the next 5 to 7 years. And Nickelodeon has developed a stable full of hugely popular characters, such as Dora the Explorer; Go, Diego, Go!; </a:t>
            </a:r>
            <a:r>
              <a:rPr lang="en-US" dirty="0" err="1" smtClean="0"/>
              <a:t>iCarly</a:t>
            </a:r>
            <a:r>
              <a:rPr lang="en-US" dirty="0" smtClean="0"/>
              <a:t>; Team </a:t>
            </a:r>
            <a:r>
              <a:rPr lang="en-US" dirty="0" err="1" smtClean="0"/>
              <a:t>Umizoomi</a:t>
            </a:r>
            <a:r>
              <a:rPr lang="en-US" dirty="0" smtClean="0"/>
              <a:t>, and SpongeBob </a:t>
            </a:r>
            <a:r>
              <a:rPr lang="en-US" dirty="0" err="1" smtClean="0"/>
              <a:t>SquarePants</a:t>
            </a:r>
            <a:r>
              <a:rPr lang="en-US" dirty="0" smtClean="0"/>
              <a:t>. SpongeBob alone has generated more than $8 billion in sales and licensing fees over the past decade.</a:t>
            </a:r>
          </a:p>
          <a:p>
            <a:r>
              <a:rPr lang="en-US" b="1" dirty="0" smtClean="0"/>
              <a:t>Co-branding.</a:t>
            </a:r>
            <a:r>
              <a:rPr lang="en-US" dirty="0" smtClean="0"/>
              <a:t> </a:t>
            </a:r>
            <a:r>
              <a:rPr lang="en-US" b="1" dirty="0" smtClean="0"/>
              <a:t>Co-branding</a:t>
            </a:r>
            <a:r>
              <a:rPr lang="en-US" dirty="0" smtClean="0"/>
              <a:t> occurs when two established brand names of different companies are used on the same product. Co-branding offers many advantages. Because each brand dominates in a different category, the combined brands create broader consumer appeal and greater brand equity. For example, PepsiCo’s Lay’s brand joined KC Masterpiece to create Lay’s KC Masterpiece Barbeque chips. Pillsbury and </a:t>
            </a:r>
            <a:r>
              <a:rPr lang="en-US" dirty="0" err="1" smtClean="0"/>
              <a:t>Cinnabon</a:t>
            </a:r>
            <a:r>
              <a:rPr lang="en-US" dirty="0" smtClean="0"/>
              <a:t> joined forces to create Pillsbury </a:t>
            </a:r>
            <a:r>
              <a:rPr lang="en-US" dirty="0" err="1" smtClean="0"/>
              <a:t>Cinnabon</a:t>
            </a:r>
            <a:r>
              <a:rPr lang="en-US" dirty="0" smtClean="0"/>
              <a:t> cinnamon rolls. And Dairy Queen and the Girl Scouts teamed up to create Girl Scout limited edition cookie-filled Blizzards. The Thin Mint Blizzard is the most popular DQ limited edition to date, selling more than 10 million in one month.</a:t>
            </a:r>
          </a:p>
          <a:p>
            <a:r>
              <a:rPr lang="en-US" dirty="0" smtClean="0"/>
              <a:t>&lt;ex08.18&gt;</a:t>
            </a:r>
          </a:p>
          <a:p>
            <a:r>
              <a:rPr lang="en-US" dirty="0" smtClean="0"/>
              <a:t>Co-branding can take advantage of the complementary strengths of two brands. For example, the Tim </a:t>
            </a:r>
            <a:r>
              <a:rPr lang="en-US" dirty="0" err="1" smtClean="0"/>
              <a:t>Hortons</a:t>
            </a:r>
            <a:r>
              <a:rPr lang="en-US" dirty="0" smtClean="0"/>
              <a:t> coffee chain has established co-branded Tim </a:t>
            </a:r>
            <a:r>
              <a:rPr lang="en-US" dirty="0" err="1" smtClean="0"/>
              <a:t>Hortons</a:t>
            </a:r>
            <a:r>
              <a:rPr lang="en-US" dirty="0" smtClean="0"/>
              <a:t>–Cold Stone Creamery shops. Tim </a:t>
            </a:r>
            <a:r>
              <a:rPr lang="en-US" dirty="0" err="1" smtClean="0"/>
              <a:t>Hortons</a:t>
            </a:r>
            <a:r>
              <a:rPr lang="en-US" dirty="0" smtClean="0"/>
              <a:t> is strong in the morning and midday periods, with coffee and baked goods, soups, and sandwiches. By contrast, Cold Stone Creamery’s ice cream snacks are strongest in the afternoon and evening, which are Tim </a:t>
            </a:r>
            <a:r>
              <a:rPr lang="en-US" dirty="0" err="1" smtClean="0"/>
              <a:t>Hortons’s</a:t>
            </a:r>
            <a:r>
              <a:rPr lang="en-US" dirty="0" smtClean="0"/>
              <a:t> nonpeak periods. The co-branded locations offer customers a reason to visit morning, noon, and night.</a:t>
            </a:r>
          </a:p>
          <a:p>
            <a:r>
              <a:rPr lang="en-US" dirty="0" smtClean="0"/>
              <a:t>Co-branding also allows a company to expand its existing brand into a category it might otherwise have difficulty entering alone. For example, Nike and Apple co-branded the </a:t>
            </a:r>
            <a:r>
              <a:rPr lang="en-US" dirty="0" err="1" smtClean="0"/>
              <a:t>Nike+iPod</a:t>
            </a:r>
            <a:r>
              <a:rPr lang="en-US" dirty="0" smtClean="0"/>
              <a:t> Sport Kit, which lets runners link their Nike shoes with their iPods to track and enhance running performance in real time. “Your iPod </a:t>
            </a:r>
            <a:r>
              <a:rPr lang="en-US" dirty="0" err="1" smtClean="0"/>
              <a:t>Nano</a:t>
            </a:r>
            <a:r>
              <a:rPr lang="en-US" dirty="0" smtClean="0"/>
              <a:t> [or iPod Touch] becomes your coach. Your personal trainer. Your favorite workout companion.” The </a:t>
            </a:r>
            <a:r>
              <a:rPr lang="en-US" dirty="0" err="1" smtClean="0"/>
              <a:t>Nike+iPod</a:t>
            </a:r>
            <a:r>
              <a:rPr lang="en-US" dirty="0" smtClean="0"/>
              <a:t> arrangement gives Apple a presence in the sports and fitness market. At the same time, it helps Nike bring new value to its customers.</a:t>
            </a:r>
          </a:p>
          <a:p>
            <a:r>
              <a:rPr lang="en-US" dirty="0" smtClean="0"/>
              <a:t>Co-branding can also have limitations. Such relationships usually involve complex legal contracts and licenses. Co-branding partners must carefully coordinate their advertising, sales promotion, and other marketing efforts. Finally, when co-branding, each partner must trust that the other will take good care of its brand. If something damages the reputation of one brand, it can tarnish the co-brand as well.</a:t>
            </a:r>
          </a:p>
        </p:txBody>
      </p:sp>
      <p:sp>
        <p:nvSpPr>
          <p:cNvPr id="95235" name="Slide Number Placeholder 3"/>
          <p:cNvSpPr>
            <a:spLocks noGrp="1"/>
          </p:cNvSpPr>
          <p:nvPr>
            <p:ph type="sldNum" sz="quarter" idx="5"/>
          </p:nvPr>
        </p:nvSpPr>
        <p:spPr bwMode="auto">
          <a:noFill/>
          <a:ln>
            <a:miter lim="800000"/>
            <a:headEnd/>
            <a:tailEnd/>
          </a:ln>
        </p:spPr>
        <p:txBody>
          <a:bodyPr/>
          <a:lstStyle/>
          <a:p>
            <a:fld id="{FA85205A-DD81-4566-9212-403DEE56586D}"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a:lstStyle/>
          <a:p>
            <a:r>
              <a:rPr lang="en-US" b="1" i="1" dirty="0" smtClean="0"/>
              <a:t>Brand Development</a:t>
            </a:r>
          </a:p>
          <a:p>
            <a:r>
              <a:rPr lang="en-US" dirty="0" smtClean="0"/>
              <a:t>A company has four choices when it comes to developing brands (see Figure 8.6). It can introduce </a:t>
            </a:r>
            <a:r>
              <a:rPr lang="en-US" i="1" dirty="0" smtClean="0"/>
              <a:t>line extensions</a:t>
            </a:r>
            <a:r>
              <a:rPr lang="en-US" dirty="0" smtClean="0"/>
              <a:t>, </a:t>
            </a:r>
            <a:r>
              <a:rPr lang="en-US" i="1" dirty="0" smtClean="0"/>
              <a:t>brand extensions</a:t>
            </a:r>
            <a:r>
              <a:rPr lang="en-US" dirty="0" smtClean="0"/>
              <a:t>, </a:t>
            </a:r>
            <a:r>
              <a:rPr lang="en-US" i="1" dirty="0" err="1" smtClean="0"/>
              <a:t>multibrands</a:t>
            </a:r>
            <a:r>
              <a:rPr lang="en-US" dirty="0" smtClean="0"/>
              <a:t>, or </a:t>
            </a:r>
            <a:r>
              <a:rPr lang="en-US" i="1" dirty="0" smtClean="0"/>
              <a:t>new brands</a:t>
            </a:r>
            <a:r>
              <a:rPr lang="en-US" dirty="0" smtClean="0"/>
              <a:t>.</a:t>
            </a:r>
          </a:p>
          <a:p>
            <a:r>
              <a:rPr lang="en-US" b="1" dirty="0" smtClean="0"/>
              <a:t>Line Extensions.</a:t>
            </a:r>
            <a:r>
              <a:rPr lang="en-US" dirty="0" smtClean="0"/>
              <a:t> </a:t>
            </a:r>
            <a:r>
              <a:rPr lang="en-US" b="1" dirty="0" smtClean="0"/>
              <a:t>Line extensions</a:t>
            </a:r>
            <a:r>
              <a:rPr lang="en-US" dirty="0" smtClean="0"/>
              <a:t> occur when a company extends existing brand names to new forms, colors, sizes, ingredients, or flavors of an existing product category. Thus, the Cheerios line of cereals includes Honey Nut, Frosted, Yogurt Burst, </a:t>
            </a:r>
            <a:r>
              <a:rPr lang="en-US" dirty="0" err="1" smtClean="0"/>
              <a:t>MultiGrain</a:t>
            </a:r>
            <a:r>
              <a:rPr lang="en-US" dirty="0" smtClean="0"/>
              <a:t>, Banana Nut, and several other variations.</a:t>
            </a:r>
          </a:p>
          <a:p>
            <a:r>
              <a:rPr lang="en-US" dirty="0" smtClean="0"/>
              <a:t>A company might introduce line extensions as a low-cost, low-risk way to introduce new products. Or it might want to meet consumer desires for variety, use excess capacity, or simply command more shelf space from resellers. However, line extensions involve some risks. An overextended brand name might cause consumer confusion or lose some of its specific meaning. For example, the original Doritos Tortilla Chips have morphed into a U.S. roster of 22 different types of flavors and chips, plus dozens more in foreign markets. Flavors include everything from Nacho Cheese and Pizza Supreme to </a:t>
            </a:r>
            <a:r>
              <a:rPr lang="en-US" dirty="0" err="1" smtClean="0"/>
              <a:t>Blazin</a:t>
            </a:r>
            <a:r>
              <a:rPr lang="en-US" dirty="0" smtClean="0"/>
              <a:t>’ Buffalo &amp; Ranch, Fiery Fusion, and Salsa Verde. Or how about duck-flavored Gold Peking Duck Chips or wasabi-flavored Mr. Dragon’s Fire Chips (Japan). Although the line seems to be doing well with global sales of nearly $5 billion, the original Doritos chips seem like just another flavor. And how much would adding yet another flavor steal from </a:t>
            </a:r>
            <a:r>
              <a:rPr lang="en-US" dirty="0" err="1" smtClean="0"/>
              <a:t>Dorito’s</a:t>
            </a:r>
            <a:r>
              <a:rPr lang="en-US" dirty="0" smtClean="0"/>
              <a:t> own sales versus competitors? A line extension works best when it takes sales away from competing brands, not when it “cannibalizes” the company’s other items.</a:t>
            </a:r>
          </a:p>
          <a:p>
            <a:r>
              <a:rPr lang="en-US" b="1" dirty="0" smtClean="0"/>
              <a:t>Brand Extensions.</a:t>
            </a:r>
            <a:r>
              <a:rPr lang="en-US" dirty="0" smtClean="0"/>
              <a:t> A </a:t>
            </a:r>
            <a:r>
              <a:rPr lang="en-US" b="1" dirty="0" smtClean="0"/>
              <a:t>brand extension</a:t>
            </a:r>
            <a:r>
              <a:rPr lang="en-US" dirty="0" smtClean="0"/>
              <a:t> extends a current brand name to new or modified products in a new category. For example, Kellogg’s has extended its Special K cereal brand into a full line of cereals plus lines of crackers, fruit crisps, snack and nutrition bars, breakfast shakes, protein waters, and other health and nutrition products. </a:t>
            </a:r>
            <a:r>
              <a:rPr lang="en-US" dirty="0" err="1" smtClean="0"/>
              <a:t>Victorinox</a:t>
            </a:r>
            <a:r>
              <a:rPr lang="en-US" dirty="0" smtClean="0"/>
              <a:t> extended its venerable Swiss Army brand from </a:t>
            </a:r>
            <a:r>
              <a:rPr lang="en-US" dirty="0" err="1" smtClean="0"/>
              <a:t>multitool</a:t>
            </a:r>
            <a:r>
              <a:rPr lang="en-US" dirty="0" smtClean="0"/>
              <a:t> knives to products ranging from cutlery and ballpoint pens to watches, luggage, and apparel. And P&amp;G has leveraged the strength of its Mr. Clean household cleaner brand to launch several new lines: cleaning pads (Magic Eraser), bathroom cleaning tools (Magic Reach), and home auto cleaning kits (Mr. Clean </a:t>
            </a:r>
            <a:r>
              <a:rPr lang="en-US" dirty="0" err="1" smtClean="0"/>
              <a:t>AutoDry</a:t>
            </a:r>
            <a:r>
              <a:rPr lang="en-US" dirty="0" smtClean="0"/>
              <a:t>). It even launched Mr. Clean-branded car washes.</a:t>
            </a:r>
          </a:p>
          <a:p>
            <a:r>
              <a:rPr lang="en-US" dirty="0" smtClean="0"/>
              <a:t>&lt;ex08.19&gt;</a:t>
            </a:r>
          </a:p>
          <a:p>
            <a:r>
              <a:rPr lang="en-US" dirty="0" smtClean="0"/>
              <a:t>A brand extension gives a new product instant recognition and faster acceptance. It also saves the high advertising costs usually required to build a new brand name. At the same time, a brand extension strategy involves some risk. The extension may confuse the image of the main brand. Brand extensions such as </a:t>
            </a:r>
            <a:r>
              <a:rPr lang="en-US" dirty="0" err="1" smtClean="0"/>
              <a:t>Cheetos</a:t>
            </a:r>
            <a:r>
              <a:rPr lang="en-US" dirty="0" smtClean="0"/>
              <a:t> lip balm, Heinz pet food, and Life Savers gum met early deaths. And if a brand extension fails, it may harm consumer attitudes toward other products carrying the same brand name. Furthermore, a brand name may not be appropriate to a particular new product, even if it is well made and satisfying—would you consider flying on Hooters Air or wearing an Evian water-filled padded bra (both failed). Thus, before transferring a brand name to a new product, marketers must research how well the product fits the brand’s associations. </a:t>
            </a:r>
          </a:p>
          <a:p>
            <a:r>
              <a:rPr lang="en-US" b="1" dirty="0" err="1" smtClean="0"/>
              <a:t>Multibrands</a:t>
            </a:r>
            <a:r>
              <a:rPr lang="en-US" b="1" dirty="0" smtClean="0"/>
              <a:t>.</a:t>
            </a:r>
            <a:r>
              <a:rPr lang="en-US" dirty="0" smtClean="0"/>
              <a:t> Companies often market many different brands in a given product category. For example, in the United States, PepsiCo markets at least five brands of soft drinks (Pepsi, Sierra Mist, Slice, Mountain Dew, and Mug root beer), four brands of sports and energy drinks (Gatorade, No Fear, Propel, and AMP Energy), five brands of bottled teas and coffees (Lipton, </a:t>
            </a:r>
            <a:r>
              <a:rPr lang="en-US" dirty="0" err="1" smtClean="0"/>
              <a:t>SoBe</a:t>
            </a:r>
            <a:r>
              <a:rPr lang="en-US" dirty="0" smtClean="0"/>
              <a:t>, Seattle’s Best, Starbucks, and </a:t>
            </a:r>
            <a:r>
              <a:rPr lang="en-US" dirty="0" err="1" smtClean="0"/>
              <a:t>Tazo</a:t>
            </a:r>
            <a:r>
              <a:rPr lang="en-US" dirty="0" smtClean="0"/>
              <a:t>), two brands of bottled waters (</a:t>
            </a:r>
            <a:r>
              <a:rPr lang="en-US" dirty="0" err="1" smtClean="0"/>
              <a:t>Aquafina</a:t>
            </a:r>
            <a:r>
              <a:rPr lang="en-US" dirty="0" smtClean="0"/>
              <a:t> and </a:t>
            </a:r>
            <a:r>
              <a:rPr lang="en-US" dirty="0" err="1" smtClean="0"/>
              <a:t>SoBe</a:t>
            </a:r>
            <a:r>
              <a:rPr lang="en-US" dirty="0" smtClean="0"/>
              <a:t>), and two brands of fruit drinks (Tropicana and Ocean Spray). Each brand includes a long list of </a:t>
            </a:r>
            <a:r>
              <a:rPr lang="en-US" dirty="0" err="1" smtClean="0"/>
              <a:t>subbrands</a:t>
            </a:r>
            <a:r>
              <a:rPr lang="en-US" dirty="0" smtClean="0"/>
              <a:t>. For instance, </a:t>
            </a:r>
            <a:r>
              <a:rPr lang="en-US" dirty="0" err="1" smtClean="0"/>
              <a:t>SoBe</a:t>
            </a:r>
            <a:r>
              <a:rPr lang="en-US" dirty="0" smtClean="0"/>
              <a:t> consists of </a:t>
            </a:r>
            <a:r>
              <a:rPr lang="en-US" dirty="0" err="1" smtClean="0"/>
              <a:t>SoBe</a:t>
            </a:r>
            <a:r>
              <a:rPr lang="en-US" dirty="0" smtClean="0"/>
              <a:t> Teas &amp; </a:t>
            </a:r>
            <a:r>
              <a:rPr lang="en-US" dirty="0" err="1" smtClean="0"/>
              <a:t>Elixers</a:t>
            </a:r>
            <a:r>
              <a:rPr lang="en-US" dirty="0" smtClean="0"/>
              <a:t>, </a:t>
            </a:r>
            <a:r>
              <a:rPr lang="en-US" dirty="0" err="1" smtClean="0"/>
              <a:t>SoBe</a:t>
            </a:r>
            <a:r>
              <a:rPr lang="en-US" dirty="0" smtClean="0"/>
              <a:t> </a:t>
            </a:r>
            <a:r>
              <a:rPr lang="en-US" dirty="0" err="1" smtClean="0"/>
              <a:t>Lifewater</a:t>
            </a:r>
            <a:r>
              <a:rPr lang="en-US" dirty="0" smtClean="0"/>
              <a:t>, </a:t>
            </a:r>
            <a:r>
              <a:rPr lang="en-US" dirty="0" err="1" smtClean="0"/>
              <a:t>SoBe</a:t>
            </a:r>
            <a:r>
              <a:rPr lang="en-US" dirty="0" smtClean="0"/>
              <a:t> Lean, and </a:t>
            </a:r>
            <a:r>
              <a:rPr lang="en-US" dirty="0" err="1" smtClean="0"/>
              <a:t>SoBe</a:t>
            </a:r>
            <a:r>
              <a:rPr lang="en-US" dirty="0" smtClean="0"/>
              <a:t> </a:t>
            </a:r>
            <a:r>
              <a:rPr lang="en-US" dirty="0" err="1" smtClean="0"/>
              <a:t>Lifewater</a:t>
            </a:r>
            <a:r>
              <a:rPr lang="en-US" dirty="0" smtClean="0"/>
              <a:t> with </a:t>
            </a:r>
            <a:r>
              <a:rPr lang="en-US" dirty="0" err="1" smtClean="0"/>
              <a:t>Purevia</a:t>
            </a:r>
            <a:r>
              <a:rPr lang="en-US" dirty="0" smtClean="0"/>
              <a:t>. </a:t>
            </a:r>
            <a:r>
              <a:rPr lang="en-US" dirty="0" err="1" smtClean="0"/>
              <a:t>Aquafina</a:t>
            </a:r>
            <a:r>
              <a:rPr lang="en-US" dirty="0" smtClean="0"/>
              <a:t> includes regular </a:t>
            </a:r>
            <a:r>
              <a:rPr lang="en-US" dirty="0" err="1" smtClean="0"/>
              <a:t>Aquafina</a:t>
            </a:r>
            <a:r>
              <a:rPr lang="en-US" dirty="0" smtClean="0"/>
              <a:t>, </a:t>
            </a:r>
            <a:r>
              <a:rPr lang="en-US" dirty="0" err="1" smtClean="0"/>
              <a:t>Aquafina</a:t>
            </a:r>
            <a:r>
              <a:rPr lang="en-US" dirty="0" smtClean="0"/>
              <a:t> </a:t>
            </a:r>
            <a:r>
              <a:rPr lang="en-US" dirty="0" err="1" smtClean="0"/>
              <a:t>Flavorsplash</a:t>
            </a:r>
            <a:r>
              <a:rPr lang="en-US" dirty="0" smtClean="0"/>
              <a:t>, and </a:t>
            </a:r>
            <a:r>
              <a:rPr lang="en-US" dirty="0" err="1" smtClean="0"/>
              <a:t>Aquafina</a:t>
            </a:r>
            <a:r>
              <a:rPr lang="en-US" dirty="0" smtClean="0"/>
              <a:t> Sparkling. </a:t>
            </a:r>
          </a:p>
          <a:p>
            <a:r>
              <a:rPr lang="en-US" i="1" dirty="0" err="1" smtClean="0"/>
              <a:t>Multibranding</a:t>
            </a:r>
            <a:r>
              <a:rPr lang="en-US" dirty="0" smtClean="0"/>
              <a:t> offers a way to establish different features that appeal to different customer segments, lock up more reseller shelf space, and capture a larger market share. For example, although PepsiCo’s many brands of beverages compete with one another on supermarket shelves, the combined brands reap a much greater overall market share than any single brand ever could. Similarly, by positioning multiple brands in multiple segments, Pepsi’s five </a:t>
            </a:r>
            <a:r>
              <a:rPr lang="en-US" dirty="0" err="1" smtClean="0"/>
              <a:t>saft</a:t>
            </a:r>
            <a:r>
              <a:rPr lang="en-US" dirty="0" smtClean="0"/>
              <a:t> drink brands combine to capture much more market share than any single brand could capture by itself.</a:t>
            </a:r>
          </a:p>
          <a:p>
            <a:r>
              <a:rPr lang="en-US" dirty="0" smtClean="0"/>
              <a:t>A major drawback of </a:t>
            </a:r>
            <a:r>
              <a:rPr lang="en-US" dirty="0" err="1" smtClean="0"/>
              <a:t>multibranding</a:t>
            </a:r>
            <a:r>
              <a:rPr lang="en-US" dirty="0" smtClean="0"/>
              <a:t> is that each brand might obtain only a small market share, and none may be very profitable. The company may end up spreading its resources over many brands instead of building a few brands to a highly profitable level. These companies should reduce the number of brands they sell in a given category and set up tighter screening procedures for new brands. This happened to GM, which in recent years has cut numerous brands from its portfolio, including Saturn, Oldsmobile, Pontiac, Hummer, and Saab.</a:t>
            </a:r>
          </a:p>
          <a:p>
            <a:r>
              <a:rPr lang="en-US" b="1" dirty="0" smtClean="0"/>
              <a:t>New Brands.</a:t>
            </a:r>
            <a:r>
              <a:rPr lang="en-US" dirty="0" smtClean="0"/>
              <a:t> A company might believe that the power of its existing brand name is waning, so a new brand name is needed. Or it may create a new brand name when it enters a new product category for which none of its current brand names are appropriate. For example, Toyota created the separate Lexus brand aimed at luxury car consumers and the Scion brand, targeted toward Millennial consumers.</a:t>
            </a:r>
          </a:p>
          <a:p>
            <a:r>
              <a:rPr lang="en-US" dirty="0" smtClean="0"/>
              <a:t>As with </a:t>
            </a:r>
            <a:r>
              <a:rPr lang="en-US" dirty="0" err="1" smtClean="0"/>
              <a:t>multibranding</a:t>
            </a:r>
            <a:r>
              <a:rPr lang="en-US" dirty="0" smtClean="0"/>
              <a:t>, offering too many new brands can result in a company spreading its resources too thin. And in some industries, such as consumer packaged goods, consumers and retailers have become concerned that there are already too many brands, with too few differences between them. Thus, P&amp;G, PepsiCo, Kraft, and other large consumer-product marketers are now pursuing </a:t>
            </a:r>
            <a:r>
              <a:rPr lang="en-US" i="1" dirty="0" smtClean="0"/>
              <a:t>megabrand</a:t>
            </a:r>
            <a:r>
              <a:rPr lang="en-US" dirty="0" smtClean="0"/>
              <a:t> strategies—weeding out weaker or slower-growing brands and focusing their marketing dollars on brands that can achieve the number-one or number-two market share positions with good growth prospects in their categories.</a:t>
            </a:r>
          </a:p>
        </p:txBody>
      </p:sp>
      <p:sp>
        <p:nvSpPr>
          <p:cNvPr id="97283" name="Slide Number Placeholder 3"/>
          <p:cNvSpPr>
            <a:spLocks noGrp="1"/>
          </p:cNvSpPr>
          <p:nvPr>
            <p:ph type="sldNum" sz="quarter" idx="5"/>
          </p:nvPr>
        </p:nvSpPr>
        <p:spPr bwMode="auto">
          <a:noFill/>
          <a:ln>
            <a:miter lim="800000"/>
            <a:headEnd/>
            <a:tailEnd/>
          </a:ln>
        </p:spPr>
        <p:txBody>
          <a:bodyPr/>
          <a:lstStyle/>
          <a:p>
            <a:fld id="{4C94AA31-6596-4FF2-A797-58E1509A8C2E}"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24</a:t>
            </a:fld>
            <a:endParaRPr lang="en-GB"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25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6002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86300" y="3962400"/>
            <a:ext cx="3771900" cy="2209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ftr" sz="quarter" idx="10"/>
          </p:nvPr>
        </p:nvSpPr>
        <p:spPr/>
        <p:txBody>
          <a:bodyPr/>
          <a:lstStyle>
            <a:lvl1pPr>
              <a:defRPr/>
            </a:lvl1pPr>
          </a:lstStyle>
          <a:p>
            <a:pPr>
              <a:defRPr/>
            </a:pPr>
            <a:r>
              <a:rPr lang="en-US"/>
              <a:t>Copyright © 2009 Pearson Education, Inc.  Publishing as Prentice Hall             10-2</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6" r:id="rId13"/>
    <p:sldLayoutId id="2147484007" r:id="rId14"/>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pPr>
              <a:lnSpc>
                <a:spcPct val="90000"/>
              </a:lnSpc>
            </a:pP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smtClean="0">
                <a:solidFill>
                  <a:srgbClr val="000066"/>
                </a:solidFill>
              </a:rPr>
              <a:t/>
            </a:r>
            <a:br>
              <a:rPr lang="en-US" sz="4000" b="1" smtClean="0">
                <a:solidFill>
                  <a:srgbClr val="000066"/>
                </a:solidFill>
              </a:rPr>
            </a:br>
            <a:r>
              <a:rPr lang="en-US" sz="4000" b="1" smtClean="0">
                <a:solidFill>
                  <a:srgbClr val="000066"/>
                </a:solidFill>
              </a:rPr>
              <a:t>Brand, </a:t>
            </a:r>
            <a:r>
              <a:rPr lang="en-US" sz="4000" b="1" dirty="0" smtClean="0">
                <a:solidFill>
                  <a:srgbClr val="000066"/>
                </a:solidFill>
              </a:rPr>
              <a:t>Branding And  Building Customer Value</a:t>
            </a:r>
            <a:r>
              <a:rPr lang="en-US" sz="4000" dirty="0" smtClean="0">
                <a:solidFill>
                  <a:srgbClr val="000066"/>
                </a:solidFill>
              </a:rPr>
              <a:t/>
            </a:r>
            <a:br>
              <a:rPr lang="en-US" sz="4000" dirty="0" smtClean="0">
                <a:solidFill>
                  <a:srgbClr val="000066"/>
                </a:solidFill>
              </a:rPr>
            </a:br>
            <a:r>
              <a:rPr lang="en-US" sz="4000" dirty="0" smtClean="0">
                <a:solidFill>
                  <a:srgbClr val="000066"/>
                </a:solidFill>
              </a:rPr>
              <a:t/>
            </a:r>
            <a:br>
              <a:rPr lang="en-US" sz="4000"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LECTURE-14</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09600" y="1752600"/>
            <a:ext cx="8229600" cy="4572000"/>
          </a:xfrm>
        </p:spPr>
        <p:txBody>
          <a:bodyPr>
            <a:noAutofit/>
          </a:bodyPr>
          <a:lstStyle/>
          <a:p>
            <a:pPr>
              <a:buClr>
                <a:srgbClr val="000066"/>
              </a:buClr>
              <a:buNone/>
            </a:pPr>
            <a:endParaRPr lang="en-US" dirty="0" smtClean="0"/>
          </a:p>
          <a:p>
            <a:pPr>
              <a:buClr>
                <a:srgbClr val="000066"/>
              </a:buClr>
              <a:buFont typeface="Wingdings" pitchFamily="2" charset="2"/>
              <a:buChar char="§"/>
            </a:pPr>
            <a:r>
              <a:rPr lang="en-US" dirty="0" smtClean="0"/>
              <a:t>Brand</a:t>
            </a:r>
          </a:p>
          <a:p>
            <a:pPr>
              <a:buClr>
                <a:srgbClr val="000066"/>
              </a:buClr>
              <a:buFont typeface="Wingdings" pitchFamily="2" charset="2"/>
              <a:buChar char="§"/>
            </a:pPr>
            <a:r>
              <a:rPr lang="en-US" dirty="0" smtClean="0"/>
              <a:t>Branding</a:t>
            </a:r>
          </a:p>
          <a:p>
            <a:pPr>
              <a:buClr>
                <a:srgbClr val="000066"/>
              </a:buClr>
              <a:buFont typeface="Wingdings" pitchFamily="2" charset="2"/>
              <a:buChar char="§"/>
            </a:pPr>
            <a:r>
              <a:rPr lang="en-US" dirty="0" smtClean="0"/>
              <a:t>Branding Strategy: Building Strong Brands</a:t>
            </a:r>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7" dur="500"/>
                                        <p:tgtEl>
                                          <p:spTgt spid="143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17"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What is a Brand?</a:t>
            </a:r>
          </a:p>
        </p:txBody>
      </p:sp>
      <p:sp>
        <p:nvSpPr>
          <p:cNvPr id="6148" name="Rectangle 5"/>
          <p:cNvSpPr>
            <a:spLocks noGrp="1" noChangeArrowheads="1"/>
          </p:cNvSpPr>
          <p:nvPr>
            <p:ph type="body" idx="1"/>
          </p:nvPr>
        </p:nvSpPr>
        <p:spPr>
          <a:xfrm>
            <a:off x="457200" y="1143000"/>
            <a:ext cx="8229600" cy="2286000"/>
          </a:xfrm>
        </p:spPr>
        <p:txBody>
          <a:bodyPr>
            <a:normAutofit fontScale="92500" lnSpcReduction="10000"/>
          </a:bodyPr>
          <a:lstStyle/>
          <a:p>
            <a:pPr indent="4763" algn="ctr" eaLnBrk="1" hangingPunct="1">
              <a:buFontTx/>
              <a:buNone/>
            </a:pPr>
            <a:r>
              <a:rPr lang="en-US" b="0" dirty="0" smtClean="0"/>
              <a:t>A brand is a name, term, sign, symbol or design, or a combination of them, intended to identify the goods or services of one seller or group of sellers and to differentiate them from those of competitors.</a:t>
            </a:r>
          </a:p>
          <a:p>
            <a:pPr indent="4763" eaLnBrk="1" hangingPunct="1">
              <a:buFontTx/>
              <a:buNone/>
            </a:pPr>
            <a:endParaRPr lang="en-US" dirty="0" smtClean="0"/>
          </a:p>
        </p:txBody>
      </p:sp>
      <p:sp>
        <p:nvSpPr>
          <p:cNvPr id="9220" name="AutoShape 2" descr="data:image/jpeg;base64,/9j/4AAQSkZJRgABAQAAAQABAAD/2wCEAAkGBhQSERQUExQWFRQWGBsaFRgYGR8aHBwfHCEfHyIdHyAfICceHRwlGx0cHy8gJCcpLywsHR4xNTAqNSYrLCoBCQoKDgwOGg8PGikkHyQpLCwvNCwwLCwqLy0pKSkwLCkxKi0sLC4sLCwvLCwsLCwsLCwsLDAsLCwsLCwsLCwsLP/AABEIALABHwMBIgACEQEDEQH/xAAcAAACAwEBAQEAAAAAAAAAAAAFBgMEBwIAAQj/xABLEAACAgAEBAQDBAQJCwMFAQABAgMRAAQSIQUGEzEiQVFhBzJxFCOBkUJSodEWF1NygpKTscEVJDNDVGJjorLh8dLi8DQ1RHPCJf/EABsBAAIDAQEBAAAAAAAAAAAAAAAEAQIDBQYH/8QAOBEAAQMCAwUFBwQBBQEAAAAAAQACEQMhBBIxE0FRYaEFcYGR8BQiMkKx0fEVUsHhIzNTcoLSBv/aAAwDAQACEQMRAD8A1zjfHVy4UVrkexGgIF1uWJOyoo3Zj2GKuQ5riKKZpIkZtZXSxIKrfisjYEC7NX+zAjjHApJc3mDIsmmRIVhdFVwFUhnQgkVqYb3sR+WKPEOVJgzdKOULJKH8JhsFVoarNEBrcbjxE+oIXL3zIC7VLDYVzA1zoJEzPLTwnvkHiIZ5+cMuEBRjIzHTGiqdTtZGkWAO4N+lG8Dm5qzIiecwRGKMjVUp1EGvlJUKzCxttd132wMblqYToFWbRFCiwmwO9mQMwa42Y0CVBJWwO94p5vhefcRl0me1DlNSgLICFXbVVKCXobkgEn0qXv8AwtqeFwsgAtP/ACO7haN2vApx4DxubMElsu0UdnSzkWa2qh5+ZPbyF4ucZllWImGtQNmwDt57EjAzkvJyxxN1hIrs1hXbVpXsqjegaFkDzPl2BLjecWOFi10wK7V3YH12r8/ocM0ZMSuNjAxtRwZAA4feSgycRzhgMnh72DoX5QGvbXfevf2x1keM5kNGZVBSQgKQoB389mJ/AgYrZbiiLkTHRuin6FW2ojy01t+r+BxS4OqLNCYwzPfjBWOgDsSCiatgTuaw7lsZAXOzaXRjhvGJ/tAjnrfaglUasbhiP/OPZXjE8uZ0pXSDb+CjpBq7LA/sv2wNmjTMyZiRF3AVl2TV4aB/QY9r8z+GLXDFTLZsJW5REFBO5o+SKav/AMYgtF7XhSHHjaU0yyhVLMaVQST6Abk4XD8SuHaUb7SpEgYpSuSQpo7Bb7g4LcwcObMZWaFH6bSoyByL06hV1Yva8ZjJ8AhqFZrStm/ASdNigLahQv8AE4UTVlqy8QjIvWvevmA3717GvLH37dHQPUSiaHiG59BvufbGYv8ABDWoWSaLwxMgMcGklqAWRzrOthuTfmcdS/BVmYN14kttTdOEqF+XZFLlK0ovzAm97OBQtC4pzFl8uheaZEUMEO9nUey0LN+1euLeSzqTRrJEweNxaspsEeoOMuPwPLBdWYjtUZARDV+F6d7YlpNb6iSf0VA7Y0ngnDBl8vDCNP3aKvhGkEgbkCzVmz3PfAhU04pLNLMkHTVYGCM8gLan0hioUMtKAw8RJsk0NrMj8fWJP84IV1VTN0wzpHq7Etp2XbuR237b4hm5cYTSyQyhBPXWjdNaMwGnWKZWVioAO9GhtirByVojaMZiQiVAk5IBL1e4JvQdJK+e1eYvFnRFlLIn3kWl49CvzNpXxU5B0EqCSA3YkAH8jXbFDM82RiRADpUMRMZEZdKiNpLF15LfY7Yg4zwHTlmUBp40tkgrve1EjxMqglgo32As7YH5HlfrmZJWkaIkFZGQo7B0eNozr8RCKRpf1O9kG6sBLCXa/hUdqAE0ZDjUczMqaiUNOCrDSaBo2NiQQf8AxiLmLjH2bLyS1elSfyBP/b6kYm4RkGhjCPJ1K7NoCfmF2LHuTtfoMDeectI+TlEQVm0sNLCwQQQR9fQ+Ro+WLMEkSrVIE5Uix5viboJS0erMPGqKyF9CuTTg/LR7GwfKqvB7kvnJ5MzJlJnWQofDIoIDfgSaN7VZHphb4TzBFlljy4lOkAnV49SHRZMm3g+8ZwFUUlBjd4N8kR9TNzSxG4nEZdhqKNIpaypfxGl0rd1Zathht4sZHcl2m4grQpHoEnsBeEo8VzE0+a6T6FhVFDVf3rgtVdtCroBFWdffDbxRqiavOh+ZwscsRXlc057vmpT/AFGEY/YmPP4slzi0fK0u8dy6NKAJ4mFDHxLMyzZjS4UxLGNhY6jgtW53QDQKq/Eexw08E4oMxl45gK1qCV/VPZl/BgR+GFzliO48+3mcyR/USIf4Yu8jkiPMJ5JmZa+j6Zf75DicJLXBpPxNDvHeirBE8DCNcR4mkCFnPkxAHc6QWNfgD7YDZ3jA8bSZxIlQgMkWlnXUwUaywatyL8Ir188V+cEUOesxSCbLywGWrWJnI3b0VgKs7WoHngfLy9A4LrnId2kYHwkW7xSC/HuAYqI8wx7Y7jGNgE/Rc57nSQETzRSP5M7Oz61jpWjlpn2XUpWgPywU4BxF5VkWUASxOY3K7A7KwYCzVqwsWaN7nCTBlcqk4SPMiaUyq0YiRpCv3ms6yHKBbPfw7Dzvd84NwkZeMrqLszF5Hbu7t3Y1sPIADsABgqhrW/1CKZJKB86/EbL8N0LKHkkcWI0q9PbUSSABew9d/TGe/wAbkJ4h9qdsy8ITRDl1UKEsDUz29O93VXtW+1Yo/Hrhjrno5iDokiCqfK0JsfWmBxnOSzPTkSSgdDq9HsdJBo+22FE4GiF+u8rmBIiuAwDKGAYFSLF7g7g+xxLilwbiX2jLxTaGj6iBtD/ML3o1i7iVmg+b4+6MwXKZmRVNF0VKPY2oaQMw37getY74XzPl8wWVX0yILkjkBjkQerK1Gv8Ae7e+A/xIz08eUl6ZCRmGXW4jMhvTstAjQG3HUIIB713wm8Sz5lhjT7Tl83P0o/sZhA64kNBo3CswMRTUHLaR7YELS+C80ZbNlvs8ok096BHnViwNQvaxYwUxi+R47mcjIiQ5Zkia6WKJpGYI7ii0lnSANgpA3J7nBA898R6scUidBpXTxNEXSii2I63bcq1HtqYEjTgQtYx8IvCLyFzxmM/M4MaiFA4LBWBDBhp8V6SCpIoWfCWNWBhw4uzDLzFL19N9Nd70mq97xIQbJbz/AMQ8ujZlUUyDLRl5WFBNVhVjB82LGrqhv3xxyd8Ssvnn6WgwzUSEaiGrvpYdz7EDCHyckceSKnpPJmNTtG2lixH3UEZB3syuZPUBRiXmKNMvJlYMskfXGZQRsoXXpiCx2xXe5JdbbnsBjpHD05LBM8e715JPau1W0BB6DHMhUeI1t547wNzECyThWPyLqVbrdttXvQse1nHMTi8eM9iI20Hs7UoPpV77/THcXFhYDo8ZPyk0QfoRYuvLFWcMsqRh1LEFk1r2A79iLO43274kyMXWXUXDR2RpA2NbHvZq7222xKhFcfGatz2xR4PQQoptY2KjzoDsL86FDHzj71l3Pla6/wCaWAY/1bxClcy8XNBljtCwVWZtNkmhQomvc1ifK5/UxRlKSAXpPmPUEbEYC8azzTDRBDJIFIOpdKr4SDsXKhu1ULu+4x3PxITPlioZJVl8SMpVgpU6tj+j2N9tsCExYhmziIyKzANISEBO7ECyB67C8TYW5eBRQtBJNmSOlPLKpkYAEzavBZPZdWwHpgUgEmArnAeZUzEUTmo3lMgSMtZPTYg12vYX7Xi5n+KJFYLDWI3kCXRYINyPbcC/fCzwnl6PLpl3mzCK2UM6sQwC3Obok0QQCDXviX+D0SfZ1Oa1SrlpYYtbC5OpR1d7NafLACN6Mj40RvgvHUzEcLWFklhWbp3bBWrf3AJq6wSwocK5aQosYzI60eRGUkETAlDt4x+kCCNrrDRkct04o49RbQirqPc6QBZ9zV4EEEWKhl4PE2oFdmFMASAQe4+nt2xYy2VSNQqKFUeQwoczZjPDO/5qzaIoFl6ZXwSEOQyXXzFd6vyGAkXMGall1SPnIMu0kpGiEl12QohGgnSLby73hpuHc5syEs6sGmIWlZrLLIjI16WFGiQfwI3B9xitkOCxQwmFF+7OqwzF71klrLEk2Se5xn+X4vxHrVAZpU1TdIzoU1AIpGrwDcMTpurOLuW5imi+zuTmpQI5jOjxEMZAF0rQWgL7VtV7nEHCEGbT+UDEDmnbJcJhhjMcUaRobJVAFFnuaHniLg/AYcqHEQYdRtTlnZ2JAAFliT2AGFTlPjGdXMBM4k2idbRmQUjiyVBW6QqRRatxh7xjUpbN1471qypnCE8f48mWjJZS/lpA239SdhfphQTmHhv2oQS5KJSy6xKsavHXqx0gjytqoXucD0mlzmfzmW6wjaNywRrogGrFei6f2YH858ziPJnLAETQAxrMrVvuDW16WFgg/wCAxq1hyZmG/Dks3PGfK4W3HnwWv5XKRxrUaKi+iAAfsxNhd+Hc7vwzKNJZYxLue5AsA/1awA+MfGp4MvAsUjQxyy6Z5ku0X0sdr3P9GvPC63A3Jx45y/BnIulmIxIlg0bBBHmCKIPuMBV+F/DAUIykdobXdt6/WF+P+leMQj5ymSIRrJOY9buuvMMdlWhRUKStnsSQT5d8VeW+Y5slMJYtOoJ0w8m6oW8beYGqrFE+uBWhfqMDHsfnHmbnnP5mZSZOiwijTRC7KCZdw1X85u/YV6Yb+RviFnpM3HlGSJ1QPG62RIDEtayWYmywF2PPAoha7JGGBDAEEUQRYIPkR5jHEWVRPlVV+gA/uxIThX4n8SclCSNbSsLFRKW7d/Fsu3nvti7GOeYaJVHODdSmnEWcg1xulldSlbHcWKse474znN/Gar6eUc71btp371QU71v3xSHxmnuvsibnYamv6fL3wyMFWO7qFicTT4rS+CcKXLZeGBd1iRUBqr0irr1J3/HF3ChyX8Qlz8jRGFopFXV31KQCAd6BBsjYj8cE+cuDy5jKSLBLJFMoLRNG5S2ANK1HdT2o+x8sLVKbqZyuF1s1weJCDP8AC+FM79rgbpsNbLGVtBIQQHHmAGOrT+VY45N+FsWSk60jmecXpNaVUnuQLNtudzhY4L8SJ5lVFYCHL5TVnNau0vUUlOmr6wdchqj3BbzIxo/KfCHy+VjSV5JJSA0peRpPGRuFLE0o7AD0vuScaHEVCInko2TQZhGMVc9w5Zauwy/K6mmX6H/A2D5jFrFDjmZZIWKGmJVVPeizBQfwvGCuhHHOVZswqg5mihJR9BVxexFqwBBHsMXMlwF0jWIzERqAAsS6CR7sSzb+ZFYq5CG52jeWZqLAEysN10tvpIG4f08sdcWhCSIqSTKW0g1K5+d1UUCSLrUe3lgQj2Xy6ooVAFUdgMdugIIIsEUQcD+B5hmRg7amjkdCxFXpOxNedVfvjpOP5ckgZiElQS1SKaA7k77AeuIJAVmsc7QSo1yM0Y0wyKUHyrICSvsCCCR9bxPlOHlW6jtrkIq6oAeijyH5k49DxiB1Z1miZE+dg6kL9SDQ/HH3M8WhjYLJLGjHcKzqpP4E3gkKdm+Ygq3he5k4BJNNBNGIXMQdTHOCUIevEKumFenngzmOIxRoHeREQ1TMwCm+1EmjeOsrnEkGqN1dfVWDD17j2IP44ggOstKTn0jtGjiOV7FKnF+TpZVzGnp6pMwJoyWZdFRhQdlNkEfKQQRifL8sTJmhKTBKGSJZGdSHQxrRMVAgWd62o4asI/MfNMkcE8iSU0sogyoNADSSGk39W17nbwrjJ4a25T2Hq4jEf42xw84+0+BUvL3Jk2XljdjBUCSKjIGV5dfYymvLvte++HJCaF0D51vhF5749LlMrl4YJWMsmkGX5iVAALXvuzEb/WsTLx2Wbi6ZdHYQQozSV/rGFqb9QHOmvVWxDXtYco5dVerhq+Ibt3kRDj4NP8k2+ydcex7Gb8/89yxytl8u2jTXUcfNZF6V9AARZ77+Vb6VKgYJKSweDqYups6f9ALSMexk3IPGM7Nm1XrSPGPFKHOoafx7EmgKxquXzCuLU2LI/FSQR+BBwU6m0EgK+OwTsHU2bnAmJspMex7HE3ytXejX5Y0SKSOd/hmM5MM1lpjls0AAXF01bC63Braxe1Ag4XOG/BOaSYPn80siA2UjBt/PckCr86F/TF5c7mqHjm7frN+//wCbeuB+fz+dN6XzP9Fn+nr64d9lI+YJNuLn5StchhCKFUAKoAUDsANgB7Vj68YYUQCPQ7jFLl+QtlcuWJLGJCxJsk6Rdn1vCW+RnADzZ/odVm6SvI24v+cANqxjTpB5ILohaVaxYBDZ9c0/HKJ+ou2w8Ix8bJRkUUQi7oqKv17d8Z3wbIZvMiUx5p9MbaQ2t6cj9Xft23Prj5w/LZiSATvnjCpcp947DcGqu67jG5wjR848jvS4xjjEMN+Y3LRzlku9K360PLHky6hiwVQx7kAAn6nucZXxF87DmBlzLM8jVo0OxDA9iN/Y3fajjQuXOFSQx/eyvJI1FtTFgvst/Xc+f5YzrYcU2h2YGVpRxJquLchEarPPiC3EPtuvpyPl42VoQgZkNC7bTvqu+/4bd1yDiecDLpyzeFpGUdKSrk1atvQhq+gGN8x7GrMYGtDSwWVnYeTOZYnlMrxOVrGTYkydS3VkF6NBHiYUCvcj2wz8G5Kzr6ftLwxqJDJpUF3ti5IsEAA9Q+Z7D8dFx7FH4tzhAACluHaNSUM4Ly5BldfRTSXYs7HdiSb7+gvYdsWeJcSSBNbhyO1IjSMfoEBOLWKvEOHiZQpZ1o34GKntXcfn9awoXFxkpgAAQFjPKOVm+2PNmUaKCeb7RLGIJdQeNnMaECOtOphIe48I8yca9wHib5hGkaMxoXYQhwVcou2plO6lmDECh4dN74h/gvHQGucgX/rn3+bvv5aj+Q9Bi9kOHrCpClzZvxsW/K+w9htiFMyrWBXMw/zdm/UZH/qsDgrj46ggg0Qe99qwISdLnwvEpIQGLuY5ItJA/QKsSTtpIBv8K3x8zue1Z+CBlYSmRZHsgjSisV01XhBv8bxfzXCshG2sgIaoMjyLQ9AVOw9htj2S4bkJ31IwlcDzldmA9PE11+zGYrUycocJ71cscBMGFb4RCJIZwbCyyzdtjRJWx77Yo5zk95YliknXQg8GmEK1hSos6u1HcAC/pthkiiCqFUBVAoACgBjvFnNDtVpSxFSl8B6D+UtzcmB2ctM7K7BiGAY0t6EJa1KKzMwBXckWTWPZLlOSJXRcwGV6Da4gz0FCAagw7IAO3ez5nDJj2K7Nq09trRE27hu8Esz8pSusIbMC4RUZWNk2K6TemUEmgOxHn3BrB7IZYxxqpOogAFt9/fck/mTixj2LBoFws6mIqVAGuNu4D6IHznGWyjqrujsVWMxsVJdjpA27rZ3HpeM3zXK8UOanESPmBlYlLBh1NUznw2oq1F6iPbzxsMkKtWoA0bFi6PqPQ4jgyKIzuqhWkILkDdiBQv8ADGVSlnMp7B9onDMLBN/DUj+AfErOOburKyTRpqIzUEKCqAMak70TQMzlTv8Aod8F+SsiBns6w3EIjgU+pUW5+pcaj7nDpHCqigABZOwrcmyfqTvfriPL5JIy5RQpkbU5Aq2oCz70BgFKHZpUv7RzUDRDYtA8x/A6qfGN888CMeekeR1jjlbWrtZvYWAFBJIPlt3G+Ni6g9R+eK+fyUM6FJVSRD5MAR/2PvjV1Nj4D5jklMJjauELnUokiL3WWZTnqDJwmLIxO8jd5ZABqb10gkmvJdv36Hybw+SHJxLLfVNvJffU5LEH33x7hvKuTy764oY1fybuR9NRNfhgx1B6j88MPdTDQymICTLqlR5qVXSSuscTnwt9D/djmfNIiF3ZVRd2YkAD6nA5uacmdvtMG/8AxF/fjMNJ0CgkDes4h45GFF6Q3roHp7D3OKma5jy97sPYCI+1+RHbzHn+Bw9py3wphssRHtI3/qxBPyvwcfOsA+sjD/8ArDhxNNxgTPglG0S0XITJy64OUy5HYxIR/VGFPl/NSFAuYkycuVt9Qdx1IwCaB/RNbd9xffbDJkuYMkipHHmIAqgKiiRT22AG/wCGBMvwsyLMWKSWSSfvD3O+M2FrZD5E8vwtXgugtvCjzXEcjk+hEuZESrIZdK3IGuxpJF0PFtfoPTEnGpoI4NEccebMmY1JCHHzOSb2vYGz6Vjn+KjI/qSf2hwU4DyZlcmzNDHTMKLMSxr0F9hixfSFwXE/XrKqKb9IAC9wREeVpnaNsxpCsEshFF+FSe4u7bzPoKGDmKWR4PHExZAQSKNm/T9uwH0Axdws8ybLdggJSzvOQPFYeHxsAQpknbz2XUsS+5FMT6bDuaap51RSzsFUdyxAH5nbGGfEP4dZ88RlzGWjeVZWDo8bAMhoCjZBBBGxHlWLvCfg1nM0Q/Ecy6j9TWZX/Mkov4asUWsDinrivxX4dAdPX6r3QWEGQk+ljw3+OOslzBn81vDkxloz2kzTeIj1ESb/AJsMXuXORcnkQOhCofzkbxOf6R7fQUMH8ChVMhk3TeSVpWPfYKo+ijt+JJ98JUvxX+8dEy2spLovq0CNWi/k2Oojb9pxoGK+YyKv6qfIqaP/AH/HEGYsgRN0iN8XVpqgFhI2AMtWzmMFSdG2nqA6u1Kx2xPB8Ug0gT7P4eppZuqKVeokdnw/OC4JSxQo3vhsXgy/pu7j0JAH/KBf44u9Ieg/L/56DENJOohS4AaGUmH4k7AiFWLaKAmBP3ny9k7r/rB+hY73g1wnjzZiGVmjEZQdtWqwV1d9I+mDPSX0Hn5evfHmiBBFbEUcS4SCFA1WI85j7SpeWaQJGACqAekVbE/8X9mOPhLwYQ8TWm1npzKxAGkMpA099Qat9xve3bE3MnJXE8sziHXmoiumArp1R2y1qUjchVC6t/LtWGb4X8gZnKt185J49JCRg3p1VbMR8zbV51645lCnWaQCd/rcnXuZlJCVOOcZzAz8qnNSqhz2nSMwVAh7HYN4QGr3GBOV5nlceLOZlK6TWcww11pEiAajWrVqW9xpI86GtcR+FPD55ZJpIWLyMWc9RxZPfYHbFf8AiZ4Z/IN/av8Avx1ElIWYZji04aU/5SzGldbBVmuwA50qS25XSqEm7LAj3kmzGbXY8RzQJUsC0ulT4SVAs72wo0dtS2dxel/xM8M/kG/tX/fiWb4RcOf5onY+8r/v7++BTKFfCrMSNLmA+alzI0rXUcPpIZhYomgwr8sF+b+Z5Io2iXwSyeCOtyL87v09hV35YvcqcpZLJmU5MAFqWSpC/wAt0DZNHc4AcwcpxZjOM+ZzpTWAqxR7eHsAW3sk98Z1XZRw6LSiaefNUMD1ZB+Fc45+ElJKniOwdyFkAo76lvcAE7g9j6YIyc/yx6hFlyTtvLMtDerpd++x374LRckcMyrKHQM7fL1Czk9vLt39sS8S+F+Rl3EZiPrGxX9m4xkM9wCnTXwr6klvTqQHJK4lzvxRropFWxCKO/oC2rUT228wfxceEwSLwqczyvLM0UvULEmjoPhXyoeo7m8D+FfCaPL5lJmmMkcfi0OK3G4JPYgHfDjm81C6NG7eF1KnuLDAg/TY98Sw5TNQ9VGKqMeAygBGpIbB7tSbLHOBcr5SXK5WQIpniyjz5iNidMqESqrbH5llRbqtmxdzHLeVE8kCwwNIsYKKVKl3I1aQS+kMFttB3YdiN8OUfwkyIojrgqmhSMxJsn6o32Xc7dt8W/4ucvR+9zdFdJ/zqX5fT5u2GFziVnuS5aikzLZUZeIPHGrPIYm6bPIqlAn3l6dRIsk2FJ2xzFy3lG6PUjjR/sv2mRV8IFUNL2xIXUTRPet+2H5/hlkyqIXzBWOumv2mSl07jSNWxHlXbHl+GOTD9QPmQ+nTrGZk1ae9Xqur3rEolKPw/hQ8Ezqylkj67hjW4X7vevpi70Tl54kysKGBo2LSBNZsBq8fuQv5++HXK8n5ePLSZYdRo5Tb6pGZjsB8xOobKMVcn8PcrF/ozMn82ZwPyusZ1ae0ZGbjY/Dca66jxVCTmkDhff3JN4Vx7PM1TQlQY3IIibdgDpB38O4/u9cfMrx/PGGQvCep4BEvSYDcmyd6oAftGNGj4Cg/SkP1a/8ADHE3Lsbfpyj+a5X+7CpoS4/4qYFuO4z10KsC4D43b+o/hZ5k8skya87EIJklXS4XRq3FV+vuKPfyONB4vxV4poUUWHSZm2s+AKRVkbWd8D3+HOUZxIwlZ1IILSu24NjufXDDNk0dgzIrMoIUkWQG2IH1HfDgblGp7tw5C5MeoVGzvH3PekuTnHMLl+qwUFsv1IyE1IzdIOVJDWjhtR0tsVqjd4JZHmGWXNNljSFTISzLuQojIWtRWz1LsH5QNgTsZ/yDl6I6MdFdJGkUV2FfSgB9AMdng0GkL0k0htQGkbN6/X3xKuhPF+OSxyRQDQrPE7mdh90Cguqv8TvsD54ocD5rmZsur6Mx10kctANo9BAo2dxvRJrcgYa81kkkXRIiuv6rAEfljjJcMihBEUaRg99Khb/LGRa7NMp5teiKWUsv+bzrvFtLc0ujmaabPTZaARokC3I7qXZjtsqhl9a3P9+OeKc8nLRDqxKZguqWJX3VboHYMAa3omvKzgzm+WoJJhOVZZqrXG7IxHodJF/jiLMcn5V2LNGbZND07jWvenpvHvvbWcVLal4K3bWwZLczDAAkDWd950OvlEbw2a+IwSR1EBZVMPi1qLE24NV6eX92O4/iLGzgCJijmVY21blou4YV4bFEGz3F1giORsoAR0zv0/03/wBV8n6XliaLlLLK7OI6LFmqzQZxpZgLpSRtYxEVeIVjV7PizHTHWO/jfu6D+W+eBm5Uj6Jj1wmUEuG2DaaoD1B/dgLxnn6cZkxxqsSIXDF97KgnxVelaBbStsaA21YbeGcr5fLsrxJpZI+mp1MaUtqrc/rG7xUl5EyjFfu/CpkJWyQxkrUWu2J2FGxVYC2qWxN1anXwLaznZDliwN+N9e762SWeb5oo40yzySnWpmeSMlneUnwBd6HYhF3I7VVk7y/zokUNZmSWWViz3osVbeFSvhpQjWdh4Wo1RwZXkXJAgjLpY0kHxXa9j3/P187wH4j8OldwiLEmWW3CC9buQdmb5lT5R4T2BFelMlVtwmjiMBXGRwLd5MCT4jnoLDuhXc3z3EUIgP3pTUnUVgt+G0NeIvTDwgHcgd9sXMzzUFyD5xYZXULqWMAa2F0CACaB7+oHl5YF8H+HEIRzmkSSaVgzFLUJW9IRRG+5O13g43LMBy7ZZlZoWN6S7bUQwCkG1UECgDtjVmcmXLnYr2RrclGSQdTppePx9Uq5P4sxtrLLEVjieV+lKWdQgHhMckcb2SasWPXF2fnqaGLLTz5VEhzDoilZtboZBaa16YFHz0sa98FV5LyuvW6vM2hox1pZJqV9mUB2IAI2OOIeRMopj8MjCI3CrzSOkZ8iis5VSPI1t5Y2XNS5J8XQgkWTLGOZGIRGkpZQrmNjG+iiwcfKQNt/bF/i3P02VnMM+UpnQnLFJGcTvYAiWovC2++qq79t8EX+H2TaHoPG0kfU6g1yyOyuTZKsW1LZskA72b74vcV5ahzMkUkofXCbjKyumk+oCsBdbX6bYFKG8x84Nk8vE8sI60ljph9SrW5t9IurHYdz+OAL/EidYVmP2M3VxCVuqL9R2/Dyw0c2cqJno1UsUZCSjAX37gjzB2/LAeLk7OLCkC5tEjTsyRESUPLUG7YWqbTMY0XcwjsCKLdoBmm85tOUA/dJfJ3Mkypm5I4UMUuYUSkuQy9TVQWhvse/02wd45w3V0HRFUhSw0myV3vUfXa/wwPi5D4jHDPAiowmnV+qZQGGgkhiPfY9yRR9caMOW4hHpVRr0EB9+5FX3/ZiO1MLUruZUa5sxB47p463EWXHpVKQZUpwYJMcN8axprogPLUb5vMdeXcRBQv84D/y31Iw6YE8t8FbLRsjMGJa7H0A8/pibP8AF+k2npSuKBtBq73t6+X7RgwlMsp+98Rue9LUxDb6rnj+rpWBYDKWHsD9R516/TAW0nF04buWOwFeQ/ee3917+FgO32fMV66Njtex/S9NvxoYiTjUWksMrN4WUVo/W1eIb0QNJ39x64pXwxqOkG3NPUq4Y2Iui3BlYQIG71+y9vM+VY45g/8ApZ/P7tv7sVRzMKBEMvlew2sgb/gQbHlivxDjHWyuZHTkjKxMfGKu7H+Hn6jDtJuXK3hCVqOzS7vQJcvBqvRl6YmiWF/lpoD6+2BHEc5Clp9niJ0/MrWN1/m9wT+YwEIx4jY47TaMGSVyHVZEALWTx0IwiWOSV0iWR9AXwqbA+ZhbHS1KLOx9sXDxReqsVNqeNpQaoUpUUb3BtxtXrilmeXI5gWJdTJCIpdJA1pv4WsHtqaiKI1HfFnM8ERmjZWeNo0MalDXgarU2CK8Km+4rYjHFXXUT8wr9wER3edDIiDSCEAUlmJYKAC6jv3Ix1meOqgh+7kMkxpI6AewCzXqIVQoBJN+lXYx1PwJCYmUtG0KlI2QiwpABU6gQVOlTuO6g49mOBo6xeJw0Lao5NVuCQQbLWG1AkEEEb+woQvScaVRDrR1M0vSCkCw1Md9600h3BN2PXEea5kijWZmD1DII5CFuvArlv5gRrJPofa5n4MjCIMzsYpOqpZrJamG/tTnYUBtVViCTlqJpJH1S1KbkQSHpv4QhtexBVQCMCEPn506SCXMZaWKJlZo2tGJpS+llB8DFVJAJI2okHEEvxHgVSTHJqBQBdcNHWH0nWJTGo8DDxMD22N4unkqFl0SPNLGqskaPJYQMpXagGLaSVDMWIBNHEuY5Py7NqCtGSVb7pig1IGUNQ21aWK3W4oHsMCFzFzfF/mwdHRsx8o8LhQTSlmRmUK7EKpBNkj3q3w3jqziNkSTTJrpiuy6G0kMb2JN160cVH5Jyr6uohldgB1JGLOoXtoY7pRNjTW++LHCuXUy5HTebSNVI0jMniNnY+5J/HAhXM5xKKKurIker5dbBbr0s748eJxXXUS9RX5h8wFle/cDevTArmTln7W8VyaEVZUegCxEgUULBA7HevPbAocgMJNay0OtJIFNlQrR6AK/XHm3mMahrCLlZkunRNI4rDpLdWPSApJ1igG+Uk32PkfPHI4zBbr1otSWXGtbWu9i9q98KY5DmEUkQli0yQ5eMkhrBgrcex3/ZiduQdXWZ2WRmeVo0YEIBKQTqK05ah3ugfLE5GcVGZ3BNmWzSSKHjZXU9mUgg17jHUs6qLZgo9SQB+3FHl/h8kECxyydVgT4vYnYWdzQ2s7nCNLkYM5xjNxcQIZYkT7LE7aUKkeJxuLa/8fTaoYCTewV5MBNnG8/mjIsOWVF1LqaeQgqB/uqDbN+zC/wvPZxjOYM4uYOXkaOSOaNYwxUAnQymwN6BNDFKLhmWXiWQhy5EmX+z5tfnLjc+JdV9gbFXtihwPg2Wig4yURFkjbNQx+LcRhL0gX22715HB7O0iST6MJluMLAGtY2N8gGfE3HhC1DhmbaWJXaMxsRujEEj8RsR6HA/NZtppmhSTpIlCRhWtmIvQl7ClIJaidwB5nHHIo//AM3J/wD6I/7sCOIctRTZtkmZk1FpIqoawwTUoJFhlZB230n64vSaMxBOnrRJ13E3aNTp/Eow3DtI1QZp9fl1JOqjeVMDuATtakG/ywR4Vn+tEHrS1lXU/ospph+BHfzFYV35Fiy8bMczIigLrZgpHgbWpoih4q2HfB/lyBhCWcENI7yUdiAx2seR00SPUnFqgblkGb8IWdMuzQRFuMqPjPNEWVBaVZAoZUBCXqZqpVF2xN1sD5+hxdfisQmSEsBLIjOiHuVWrP4WP2+hwv8AEuC5ibiCTyIrwZdby0YerlbvI4IrYbKN674qcf5VzMxjzUZVc5FMrxIWGgIPCULhdWlkskepOFkyjOc5zgiedX6g+zaDMdBIRX+VttytAkkA1W+CWb4tFEYg7hTM+iL/AHmILUPwB/Z64R+Pck5nMT5uZdC9T7M0cbSEpJ0QQ0Uygbo17HfdR64Kc0crzZ6KQkiKVFU5YAhgsi0+rVVrb0u36Kj1rAhN+PYrcMaUxJ1lVZdI6gU6l1edGhse/bCJzPneJjOSDLpmOiBR0hSCgCEmK1oSbyAWSbHYbYELRMVeJ57owvJQOgXRbTf4nYYz/MS8SqXpyZwsEH2ctCgDpXiDihpnBvSSRdL6nEUsHE32E2aaMhU3iWIkOk2omwWDKwiW78788CFonCuI9eJJQkkeofLIulxvW4/b7isW8ZT9r4pHCI4UzZPTVkZ0FrWXkBQ2Lv7RpoegXffdm5eiziZ6RJ5p3iUER6ol0OtIQ3UWgrhtYK0O/oBgQmrNZ6OIXI6oCaBZgBf44q5viuWKssksWk2rBnWu1kHf0INe+K/MvBmzCIEKq6tqVyWBU1Vrp8/Y7YDS8mTatQlQt1TJfiW7RU/R3BsE7etY3YymRJdCWqPqAkNbIRL/ACdw+mbTl6QgMbWlJ7A77Xjhsnw0FgRlgV+YWu1bb77emBmf5BeRpG6qjqFmZd9Ja/AT/NBb9mLA5OkJnVnQxzPqItu2pTVfL2Ui/fGvufvKzmpPwBMUnFIUoGWNd9IBYDega7+hH5jFpmoWew74TV5ImVQFmUMrkpJ4g6rSqF22bwrRB9sNubg1xul1qUrf1FXjCo1gjKZW9Nz3TmEJM4jxqWe9LSJqiaWCNG6etRdamHjLMqswVaA8NnfAxOa5MpI3jkkSFI2zcch6gQP3MbnxhkBBKNYIuqIxRymc0hjNrV8pTsik69SxiN4dtwHdI5UcbFWb0OA/GJNdplwzNnGZwrXrZ5VKLHvuRGWkdmOw8ONiGgevWiGyStxRwQCDYIsHFOXi6gkBXfTsSq2AR3F9tvP0xLw/K9KKOO70Iq366QB/hgHneCOfDpYhRIEZSvZ2vcMRvVg+Ru9sKLZFRxcfyU39T/vj7/lX/hTf1P8AvgPLwmVgykS0b21JW+ratVd2B/ojHf8Ak+b/AI3nXjTz7fpeWBQin+Vx/JTe/g/74tZbMrIoZTYP+GxBHcEHajheXhUtk1KdRGq2Teq7+LvQr0onbBvhuVZAxatTuXIG4F0KHrsBv63gUq3ijm+OZeL/AEk8SH0Z1B/K7wgc5cfWXNaDJOmVh1pPQZIzKAxVSV8RBIAPsLHriknJUbRgiJTL9njtQ5H30x8OoarUIm58jv6YWdWMkNC7lLsxgY19dxE8Bx5kjlutIWgrzlkj/wDlQ/1xgllc/HILjkRx/usG/uOMdyfIWzqJIZWYpEptx03aydgNyqAnfsDuMQLyX03T/PETVG0quEkFKpPi23AoE2a8u9jGYr1N7eqbd2TgzIZVM82zunctwwL41yvlc3p+0QpLp+UsNx9CKNe2FvlDm0JlnTMPIZod3MorwtZSjvdrR33OEbjXxhzU0hTLVEt0KGpz+w1+GOlhmPrXZ+F5zF0/Zqhpv3deB8Vr+U5ay0TRNHCiGFWWIqK0hvmA+vmcRtynlDLLMYE6kyskjVuysKYHy3Hcjc4yjM5iVlaRs7mJVAtHilD6xq0kiOhQBPbV3sX4TQ9uJcQSVUy82evu3WQoBZIBIJYBbDWzEDY+mGBhnn5glDVHBbvk8okUaxxqFRAFVR2AHYY+Z3IxyrpkRXX0Iv8AH2PuMZByz8Yp+osU+iWzQYUL/IdvesaLzXxlk4dJmIWKNoVkOxItl9bHY1hasx9Ay7vTFBvtDm027yBfmr8PL0CsG0amX5S7M9fTUSAffBLGZ5vi2eTWnVnJjRWabQpVi2naJBH4x4qvWPXbtiaVuIKsYOdOt3ZSVjV1A8mICjSAoZiSfQAHfCpxBdqCuoOyS0D32Ce/hM2H98lo2PYzrKvngjyS56QLECZVSBNVBdVKapj2B9LGBXHOYM7lVts67MR4QIUAJIDDftpo0a86qxviprgCSD0+60Z2S6o/I2o0n/t/5WtY5eQAWSAPfbCJzjxDMQZPIK07pJLPFHmJFpWpgSwBqlo+Y9MI0/LUc+oyzssrWqxSZjqFWGsgk0bVgI6UkEdQm9gD0aNDO0OJjquHVfs3FovHkts/yrDddWO/TWv78WEkDbgg/Q3jEpuR8oNRiuWndRGXRDQKi9VEECywI7hhfytfouV8pExMWblRlC0FfRrLByNJXfxaVWu4J2+YY2OFZEhx8v7WDcRJiOq2/AjOc25OJ2jkzMKOvzKzgEee4+hwt/DbjEssucieWSVITHo6lFl1AllLd2AYUL323rGYfEhCeK5oAEnUuwFn5F9MVo4UPqFjjoJ+n3V31crZC23+HOQ/2uD+0GCnD+JxTrrhkWRbrUpsXsa29iPzx+X1y5UFmVqX1BG/v6b42D4WzyrwidogGmEkpQEEgtpSrA3q/TE4jCtpguaZhWZUkCdT9PWn4Wk49hTy/M+cJIbJtZa1vUtITtqNFbC0DuDZG1AnEeX51nk/0eULij4gX02pNgEx+1fXCK1Thj2FHM8y5uOSQfZzIqltNRyD+aLo3tuTVehPYdyc05oUfsT0aoeLzPdjo2IGxFeYPYHAhNePYUOY862Y4XJLpEZU6wLst028mBFaiNiLsV64QslzOYglfaC9qApYr6lj8+7Et4bXvpsm6IhapxnlLK5pg00VuBQdWZHr01KQa9jj5wXlDK5Ri8MQEh2MjEu9empiTXsMKQ5lzEGXVomfMSnOsk0UgGpVVHd4132Yqljys0BWAEfxYzjAsDGAV1C4wuxK0x1PfTphTb2QRWJlELZcexkD/FbN6f8AU2bo0fCPuirOGrQpVmonuSO2HPO57OvDlZYO0kcfUXSNep9JJI0lVAXUL1AWR9RCE2Y9hAzvPWchnWN8rsEjMpEbmi2ktRVmBrVpABNkHfyxyPibO0epMhIHq1Q6iW8VWoCAEUDZLKbrYjfAhaDj2M7j+JWaEjasizx6wq6A4qy3dmFMSq2BpXuPXF8fEGXUq/YyusMU1SEbKI2Jf7vwLUqre/jBX3wIUfMfKOZkmmMAy7wzdN2SbVtIgrUNPqAL333sYp5Plzi8bFhJlmZpOoxYkknTorZR4QuwAqsPcvE4lYq0ihhVgmjuCR+xWP4H0xEvHoCARKlMSBv5gWfpQo36EHC5pMmZ6rrsx+IDAzICIGrZ3fYDvhI0HKvFI10x/Y0UM7AKCKLrpJHh/V2H+OO05Z4oAQRkWBRIyGUt4U+Vd17Xv9cOqcwZcixMlb/pelX/ANS/mPXHzifGBEyoqGSRtwgZVNeu5/u98GybxKue0cRMFjb8Wx1KA8rcltHDOub0PJO4LaOwCjwgbCqN0KoChhd4j8HSsxmyroCQwKOtqQwKkEdqKkj92NIyWeEg7FWABZT3F9v7j+Rxk3OXO2chz08cc7KisAoCqa8IPmt98aCv7M33ZjRZUsJW7UruuA6J4DcLRKjk5H4spOkQkWNOlVUJpUqAtFaGhmHnWpiKYk4ny3JfFnBWVojesW4GwfSCAFOmqVRRB28PYkYFQfEnP6WQS6megp0KWU3+jQrftuD7YuLzVxGOSNZ8yyapFVkpDIASLJQKSNuwO59MT+pz8vQJl3/zVdti9vmb9Ec5Y+DEcDB5n1t6D9/l/wDOx3w+8R4LHNlzl2BERULSmqAIIA9OwxFw3izNE7SoFMY8ek2LAth27qdiBYB2uwcU+I56dEWUOnisiLT5aS3zXeoKL9D298avqGrdxlcTK6g+1iOCHj4WZQVvPt2+9O37MWIfh7l0Qxq8yow0sA4BI9C2nVXtdYm+2T9XpdYFSL19MalOnVpq6II3vy7e+PmUzmakRnV01R0dGjwyAgMDdkqSD70fXGOxYNyaPaGJdrUJVJvhblD3ac0KH3p7enb0x1D8LsmrI33p0EFQz2NjdVXb2wyjiCdJZWYIhCm2IUDVVWTt51iD+EWV/wBpg/tU/fiNizgFP6litNo7zXHH+XIM7F0swmtQdQ3IINEWCD3onCFmPgmI2LZXNFB+rKgf/mUr/djRV4xAV1iaIrenVrWr71d1db1iI8fy4kaPqprUFmF/KBd6j2XsdiR2w02q9ogGyQyiZSTByVxBE0BsiR+sUe/+msVI/gy0pBzWa280ijA/5mJ/6caFBx7LuoZZoyCCw8QGwJBO+9WDv22xl/xi5lzEOYy4y2YkjR4S33bkBvFsdu+3njWgaj3w03PEk/WVFRwDbgeDWjqALclovLXKOWyCMuXTTqrWxYszV2sn6nYUMJXEchLDxSWdMtLKZJBqkEblY4wq2E07u70QT2A28zWYnnfiA75zMf2jY5/hzn/9tzH9qf34fZhagJcXAz3pV1RpAELUuYpJZupAmUzBy8sBUuYpNSyLulqdiNSqbAvxsT3ODHwl4ZLBkWSaN4n6znS4o0Qm/wBNjjFf4dZ//bZ/7U/vwV5T5yzsmeyqPm52Rp4wymQkEFgCCPQjBUw79kW2jXfuUNeM0r9FY+ADCX8WuKy5fIq8Mjxt1VFodJI0vtfpYGF3IZpjkOrPxCSKYoWVlzWqzRNGMqCPWgSaI3vHDzXgBdcUG5Gvc6Jndw3rV8ex+c15zzv+1z/1zjYvh7xN5OHxSTOzuzOCzWxPiNfsxnTrB5gBO43sp+Epio5wN4smXMZZXXSwsbe3bsQRuCPUYrw5CCEDSkaVsDQB/Pv+OJ5c4i/Ma/A/uwncf5kVJSAjs52QaSoI8tyBse+3qcTWe9oGRskrkgtF3mAmfISRB3EaqNbFiw/TfbV9SBp/D6YvaR2odu3t+7GbcPzLRosrMrmTqPLrW0QRuE82XS/Uah22BsjTh05bzvWjV/Duo+QEA7t4qO4sAGjuNx5YZNNzWgu9FZMqByLFB6Y+4rcT4gkEMk0l6I1LtQs0ovYeZwqv8V8oCAEzDMVQ6RHuNbaACC3fVQ/pL3vFFonPHsJJ+LmTABZZ1DBiCYxuEu+zeqkfhvWJcr8VcnJroTWkcjsCnYRqWYfN81A/vwITjjnpi9VDVVXW9el+mFXinxMymXMiv1SYxEWCqDtKpZa8Q7Ab+ljvhh4XxJZ4+oquosga1KE0aujvpPcHzGBCpcS5YjnkMkjNZUoKoUjKQy9v0tVk97ArtiKPlGPSVZi1pIjUFWxIFU3pHcBBvg7j2KZG8EwMTVAADtEAblBWOp5ZGcMHD+EEOoVVagK8Kiqqjqa/Kg3OnITZvNRZhGrSAHUGmIUkjSewO9eWHjHsQabSIV6eNrMcHB1wCPAoZwbLyeKSZVSRttKnVSKTpDHzbc2RtjFPiD/9yzP88f8ASuN+wmca+GEGZnkneSUM5shdNCgBt4b8sY4ikXtAbxXT7Hx9LDV3VKtgWxa+8fZZjw7hmZSB5oVGnp62lBpowNVgEnwlq7gX2AI3w0TTQ/a5C1LPBm3SMCrbrvs5vcmMlyDX6nat3Dh3LeWTJSwJMWjZSjyalJA3NbChVnuPPCtkuUMk+aBTMyvpXqmUuh3U3VFbJ2vCxZswLi/Ndc9oU8Q57nSImIBuLa+EiOci60bhcI+zxrW3TUEetgXfreF/jMEMAihlmlEbH7sAKTHW1lqsINQWzfcDDTDEFVVHYAAfQbYH57lrLzOzyxh2ZQpLWaA8h+r3vbzx0TMe6vJMNI1CasxfTVCZpIFbqnOVINS3SUen4WXTVFgTX41j3LrwygpDmJKYFnhZVVxR0kdrUXtX5YuryVlf5M+1u50kkEsvi8LEgGxvYxb4fy/DC5kRSHIIZizMWs2bJJs2BufTFRnm8LV3suQ5c2bdpC9xvgi5nLtAWKKdO61Y0kEVYI8qwqfxRQ/7RP8A8n/pw+Y9jRJJOHwyh6HR6slXJbERsakCKy0yED5FpgAw3o749/FjBq1dWS1oR7R0oUllsaPvCCTZfUTtdkXg3mObcojMj5iJWUkMCwsEdwcR/wANMl/tUP8AXGK528QmBhqxEhjvIoGfhTl9IXqyFQCaKxnxEaS16LqgPACAKsVhH+LUYyuZyKi3EWX0jWdyFatyPMgeWNU/hpkv9qh/rjC1zTlOE8QkSSfNLqRdK6JQoom/Q+eN8PXpsfLjZUqYPEOEBjvIrH8xzIWZD01OmTqEECmOoNXbttp7na/XFpedT2bLQlaAKgaewUAAgWBqUtXq7Y0rh3wr4TmAxhlkkC7NplBq/wCji7/EnkP+P/af+3HSGJw0WB9eKRdQqtMOEHmssXns+K8vE19h2AGnTVVuvdq9fpifhfMRzXEMhcUcZTMJZQVq1NGN/po/acaX/Elw/wD4/wDaf+3Fnh3whyUE0cqdbXG6utyWLU2LGnteIOJoQcoMwqim+VX+M4H2BAexnX/pfGYcrcRCpo1qJGVVy+qNWMn3jAC/JRdl3sgbgGlr9DZvJrIpVh5Gj5qSCLU+TUTvhTyvwpyiGKnzB6X+j+9rT7bAeW302xxssOLl1tuHUW0iIgkz37lneU4JK2WMy5KNlitJvGC4Mezkr3DHY+e3lucaL8OmJ4ZCQBetyBsOzk+Wwwe4Ty5FlmlaPUOrRdSbUkX4qr5iDufOhiBuXunlngyx6YIfQTZ0mQkmvYWQPS/bFWUg18pnE9oGvQNN2sgjyKVHDzGKbqmkDfaE0hZknjRpKtgSFtdIAraqu7xGmZLNCYAXlGYjfMgNbBRGjMhkc2E6uwBbupoGsGs7y3LqQKygNrDhb2DJo1WxLPJp8IJICjy9WTI8MWOtlvyoUBsBsPoAL7/3Y6TqzQLX9b1wW0yTdLGT5XmCAMQ20o0LQUiWTqEMzqS1GgCqDzOD3CsjKjWwjVdAUKjM3y2RuQL7nBXFbO8SjhAMjqgZgos9yew/YcLOc55W4a1gXzivDlzEEkL2ElRkatjTCtvfC+vw2yoRB4yyMrdQkGQlWDeJq3FqBXYAbAYasexi5odE7loDCRX+EGVK6TJNsGCkdMEBixO4jF3qIs2SKxZz/wAL8tI7Mryw6o+mVi0KukpoIooasd/fDjinxXjEOWTqTyLGl1beveh6mgcWJhQlLMfCPLSFmkmzDs9ayzJ4qAVbGihpCiqA97w65aAIioCSFUKCe5oVv74XF+JORLaeq1+pikA/MrWD3DeJxZiMSQuskZumU2NjR/I7Yo17XWBUlpGqD8L5qEuaeKqjOoQNTDUY9n3I0mzZXSTaqxxK3F5Rmfs+kaiwcNR09Ctz3+cP93/SVqwaCDbYbdvb6emOqxtmHBUgoBxLjLrLKolhhESKw6ovXYJv5lpBWmxZu/a5OIcalWDLyRxjqTNGDG5qtSlit+TbUCR374Ly5dWILKrFTakgGj7X2x2VvBmFrIgoZwTjH2gzHSVCOF0spVgdCsQw9QxO42Iqie+K+a4+CsqhHBVZLIIsaW0WPfex9MHAMUn4LCbtAbu9z+kdR8/NheMKoc74LJiiWNPviUqjhwDRoSy6lAPhUXqYoC1P4m9+4Bx4srKQoorFIHAiVaVa8JOrewAR7fXBtuGkMwRIiPK2NgA61J379U6vpjqHg3yBok06WVqJ/SUX+luCwI38q7Vjnez7gPryXTOKbqT9OalXjh+7DRsC+3cUN6G/7a71he5u5izEOchEPU6MWhs1pUFdMjhBZIsUNTeH2vDSnBogQQgsdtyfO999999/PF3HUoFzDL7+u5cmvkd/p29d6yvKc25xOmzvI6jSWBS78GYJ7KLFxpY28txi/l/iBm2CHpRAX954X7dZY7HiNWrhvPse940XHsNGsw/IEsKbh8yzvNc2TT5BpGKgdYoemHUlQjFVazqQySBVoG6cDucVeTszKmajQxmLWzBl0sodPvjZU7fd6IgHAvx0SdQxpWYyyyKUdQysKZWFgj3BxU4dwKCAkxRqpIoncmh5WbNe3bE7ZuUiNVGzMgysjzPAvtPEc4C6KFmewWCsdTEWt9wO59BgO/BaLL1YyyuVsMNBAF2D5jy9vfuHfjXwpmnzE0omjAkkZwCrWNRusU/4nJ/5eL+q2OC6i+fhX0aj2nhw0TWAsBEG0DilIcFP8pH5/pbCq/edq8jj3+RvDfUju/1tq7el3Z39B3w2/wATk/8ALxf1Wx7+Juf+Xi/qtiuwf+1bfquF/wB4eRU3w6naLJ8RePd4wWTa7KoxG3nuO2CGW50zmXRDmodfVKGOwEfSemGNJqTZnJAJBoGx3IM8i8ovkFlDur9RlI0giqBHn9cNOOrhjkphrmrxPatRtfFvqU3SDH0Cz+b4mypGWbKU1I6rqY2rIzEX0wNY01Xv59sT5j4juol/zfdJCotm00BIRqYIQHbphVXvqdQaFFnnHsMZ6f7epXNyu4pBzHxEn1AfZJANTaQp1OwjfQVYFKUttVE+e+D/AA/moNk3zMoUKl30yzA0AaUsiktZ01Xfa/Q/irxThq5iJonvS1bg0QQQQR7hgD+GKuc0izYUgEalUNDCIyZmVo3fYLGxAjLdlUD53Brcg2fIDbHf8III1ppG8DiI2rFi+nVWwsnT4iRsN7rEsvBtTxu0shaMkr8oG4Knw6auid+4xV4ZylFC6Sa5JHRHVS7A0XbU77ADqMe7dyMZKyhy3OUcrssall1LHExtRI9FnVfD2RRZPrY2rF2bmbLopZpAFGneib1sVXTQ8WpgQKu6223wNHIMGkAyTGoXhvWAakNsbABDk7lh83ne93YeVYhJC5LO0N6L0gXpCBqVQNQWwD/vH2oQp+IFp8s/Qdkcg6GoqdSHsQQDRZaPqDjP87xJJoZZn2zDSt921gtGUaIIm1NpLFqHmDjUsVclwyOIvoFa3Mjb34mqyPS6vbzwxRrCmLj1vS1aiahsfW4rPmz2YbraetIG0L4RJpZQQTpIFIAopqonU3c4nfiech8bGRYowEQMptysRot5gMxsj8CbGNEx7F/aR+0Knsx/cUj8M5tzBKRqvXaRXKOwqzYq9NAIoNs39EEkYm+KcpTIatQVhIm4obnY0T2sEjy28x3wfflyAv1NLCSyS6uwY3+iSDej/d7DyxzzRy+mdysuXevGPCSL0sN1avOj5YWxWSq2GiExhmuYffKwfjGiVVjAlaaOLVG7MSjFtJfxE/IL7hiLYVtjXvhRlnj4ZEsgptUhrfzc133xn/COQ+I6/s0q1GhADAKEC/7pZWDC99FDtv6Y2bhuQWCJIkACooAoV+wbDfHOwrHNJB0C6WJeA3Z2N5m2nrmv/9k="/>
          <p:cNvSpPr>
            <a:spLocks noChangeAspect="1" noChangeArrowheads="1"/>
          </p:cNvSpPr>
          <p:nvPr/>
        </p:nvSpPr>
        <p:spPr bwMode="auto">
          <a:xfrm>
            <a:off x="0" y="-800100"/>
            <a:ext cx="2733675" cy="1676400"/>
          </a:xfrm>
          <a:prstGeom prst="rect">
            <a:avLst/>
          </a:prstGeom>
          <a:noFill/>
          <a:ln w="9525">
            <a:noFill/>
            <a:miter lim="800000"/>
            <a:headEnd/>
            <a:tailEnd/>
          </a:ln>
        </p:spPr>
        <p:txBody>
          <a:bodyPr/>
          <a:lstStyle/>
          <a:p>
            <a:endParaRPr lang="en-US"/>
          </a:p>
        </p:txBody>
      </p:sp>
      <p:sp>
        <p:nvSpPr>
          <p:cNvPr id="9221" name="AutoShape 4" descr="data:image/jpeg;base64,/9j/4AAQSkZJRgABAQAAAQABAAD/2wCEAAkGBhQSERQUExQWFRQWGBsaFRgYGR8aHBwfHCEfHyIdHyAfICceHRwlGx0cHy8gJCcpLywsHR4xNTAqNSYrLCoBCQoKDgwOGg8PGikkHyQpLCwvNCwwLCwqLy0pKSkwLCkxKi0sLC4sLCwvLCwsLCwsLCwsLDAsLCwsLCwsLCwsLP/AABEIALABHwMBIgACEQEDEQH/xAAcAAACAwEBAQEAAAAAAAAAAAAFBgMEBwIAAQj/xABLEAACAgAEBAQDBAQJCwMFAQABAgMRAAQSIQUGEzEiQVFhBzJxFCOBkUJSodEWF1NygpKTscEVJDNDVGJjorLh8dLi8DQ1RHPCJf/EABsBAAIDAQEBAAAAAAAAAAAAAAAEAQIDBQYH/8QAOBEAAQMCAwUFBwQBBQEAAAAAAQACEQMhBBIxE0FRYaEFcYGR8BQiMkKx0fEVUsHhIzNTcoLSBv/aAAwDAQACEQMRAD8A1zjfHVy4UVrkexGgIF1uWJOyoo3Zj2GKuQ5riKKZpIkZtZXSxIKrfisjYEC7NX+zAjjHApJc3mDIsmmRIVhdFVwFUhnQgkVqYb3sR+WKPEOVJgzdKOULJKH8JhsFVoarNEBrcbjxE+oIXL3zIC7VLDYVzA1zoJEzPLTwnvkHiIZ5+cMuEBRjIzHTGiqdTtZGkWAO4N+lG8Dm5qzIiecwRGKMjVUp1EGvlJUKzCxttd132wMblqYToFWbRFCiwmwO9mQMwa42Y0CVBJWwO94p5vhefcRl0me1DlNSgLICFXbVVKCXobkgEn0qXv8AwtqeFwsgAtP/ACO7haN2vApx4DxubMElsu0UdnSzkWa2qh5+ZPbyF4ucZllWImGtQNmwDt57EjAzkvJyxxN1hIrs1hXbVpXsqjegaFkDzPl2BLjecWOFi10wK7V3YH12r8/ocM0ZMSuNjAxtRwZAA4feSgycRzhgMnh72DoX5QGvbXfevf2x1keM5kNGZVBSQgKQoB389mJ/AgYrZbiiLkTHRuin6FW2ojy01t+r+BxS4OqLNCYwzPfjBWOgDsSCiatgTuaw7lsZAXOzaXRjhvGJ/tAjnrfaglUasbhiP/OPZXjE8uZ0pXSDb+CjpBq7LA/sv2wNmjTMyZiRF3AVl2TV4aB/QY9r8z+GLXDFTLZsJW5REFBO5o+SKav/AMYgtF7XhSHHjaU0yyhVLMaVQST6Abk4XD8SuHaUb7SpEgYpSuSQpo7Bb7g4LcwcObMZWaFH6bSoyByL06hV1Yva8ZjJ8AhqFZrStm/ASdNigLahQv8AE4UTVlqy8QjIvWvevmA3717GvLH37dHQPUSiaHiG59BvufbGYv8ABDWoWSaLwxMgMcGklqAWRzrOthuTfmcdS/BVmYN14kttTdOEqF+XZFLlK0ovzAm97OBQtC4pzFl8uheaZEUMEO9nUey0LN+1euLeSzqTRrJEweNxaspsEeoOMuPwPLBdWYjtUZARDV+F6d7YlpNb6iSf0VA7Y0ngnDBl8vDCNP3aKvhGkEgbkCzVmz3PfAhU04pLNLMkHTVYGCM8gLan0hioUMtKAw8RJsk0NrMj8fWJP84IV1VTN0wzpHq7Etp2XbuR237b4hm5cYTSyQyhBPXWjdNaMwGnWKZWVioAO9GhtirByVojaMZiQiVAk5IBL1e4JvQdJK+e1eYvFnRFlLIn3kWl49CvzNpXxU5B0EqCSA3YkAH8jXbFDM82RiRADpUMRMZEZdKiNpLF15LfY7Yg4zwHTlmUBp40tkgrve1EjxMqglgo32As7YH5HlfrmZJWkaIkFZGQo7B0eNozr8RCKRpf1O9kG6sBLCXa/hUdqAE0ZDjUczMqaiUNOCrDSaBo2NiQQf8AxiLmLjH2bLyS1elSfyBP/b6kYm4RkGhjCPJ1K7NoCfmF2LHuTtfoMDeectI+TlEQVm0sNLCwQQQR9fQ+Ro+WLMEkSrVIE5Uix5viboJS0erMPGqKyF9CuTTg/LR7GwfKqvB7kvnJ5MzJlJnWQofDIoIDfgSaN7VZHphb4TzBFlljy4lOkAnV49SHRZMm3g+8ZwFUUlBjd4N8kR9TNzSxG4nEZdhqKNIpaypfxGl0rd1Zathht4sZHcl2m4grQpHoEnsBeEo8VzE0+a6T6FhVFDVf3rgtVdtCroBFWdffDbxRqiavOh+ZwscsRXlc057vmpT/AFGEY/YmPP4slzi0fK0u8dy6NKAJ4mFDHxLMyzZjS4UxLGNhY6jgtW53QDQKq/Eexw08E4oMxl45gK1qCV/VPZl/BgR+GFzliO48+3mcyR/USIf4Yu8jkiPMJ5JmZa+j6Zf75DicJLXBpPxNDvHeirBE8DCNcR4mkCFnPkxAHc6QWNfgD7YDZ3jA8bSZxIlQgMkWlnXUwUaywatyL8Ir188V+cEUOesxSCbLywGWrWJnI3b0VgKs7WoHngfLy9A4LrnId2kYHwkW7xSC/HuAYqI8wx7Y7jGNgE/Rc57nSQETzRSP5M7Oz61jpWjlpn2XUpWgPywU4BxF5VkWUASxOY3K7A7KwYCzVqwsWaN7nCTBlcqk4SPMiaUyq0YiRpCv3ms6yHKBbPfw7Dzvd84NwkZeMrqLszF5Hbu7t3Y1sPIADsABgqhrW/1CKZJKB86/EbL8N0LKHkkcWI0q9PbUSSABew9d/TGe/wAbkJ4h9qdsy8ITRDl1UKEsDUz29O93VXtW+1Yo/Hrhjrno5iDokiCqfK0JsfWmBxnOSzPTkSSgdDq9HsdJBo+22FE4GiF+u8rmBIiuAwDKGAYFSLF7g7g+xxLilwbiX2jLxTaGj6iBtD/ML3o1i7iVmg+b4+6MwXKZmRVNF0VKPY2oaQMw37getY74XzPl8wWVX0yILkjkBjkQerK1Gv8Ae7e+A/xIz08eUl6ZCRmGXW4jMhvTstAjQG3HUIIB713wm8Sz5lhjT7Tl83P0o/sZhA64kNBo3CswMRTUHLaR7YELS+C80ZbNlvs8ok096BHnViwNQvaxYwUxi+R47mcjIiQ5Zkia6WKJpGYI7ii0lnSANgpA3J7nBA898R6scUidBpXTxNEXSii2I63bcq1HtqYEjTgQtYx8IvCLyFzxmM/M4MaiFA4LBWBDBhp8V6SCpIoWfCWNWBhw4uzDLzFL19N9Nd70mq97xIQbJbz/AMQ8ujZlUUyDLRl5WFBNVhVjB82LGrqhv3xxyd8Ssvnn6WgwzUSEaiGrvpYdz7EDCHyckceSKnpPJmNTtG2lixH3UEZB3syuZPUBRiXmKNMvJlYMskfXGZQRsoXXpiCx2xXe5JdbbnsBjpHD05LBM8e715JPau1W0BB6DHMhUeI1t547wNzECyThWPyLqVbrdttXvQse1nHMTi8eM9iI20Hs7UoPpV77/THcXFhYDo8ZPyk0QfoRYuvLFWcMsqRh1LEFk1r2A79iLO43274kyMXWXUXDR2RpA2NbHvZq7222xKhFcfGatz2xR4PQQoptY2KjzoDsL86FDHzj71l3Pla6/wCaWAY/1bxClcy8XNBljtCwVWZtNkmhQomvc1ifK5/UxRlKSAXpPmPUEbEYC8azzTDRBDJIFIOpdKr4SDsXKhu1ULu+4x3PxITPlioZJVl8SMpVgpU6tj+j2N9tsCExYhmziIyKzANISEBO7ECyB67C8TYW5eBRQtBJNmSOlPLKpkYAEzavBZPZdWwHpgUgEmArnAeZUzEUTmo3lMgSMtZPTYg12vYX7Xi5n+KJFYLDWI3kCXRYINyPbcC/fCzwnl6PLpl3mzCK2UM6sQwC3Obok0QQCDXviX+D0SfZ1Oa1SrlpYYtbC5OpR1d7NafLACN6Mj40RvgvHUzEcLWFklhWbp3bBWrf3AJq6wSwocK5aQosYzI60eRGUkETAlDt4x+kCCNrrDRkct04o49RbQirqPc6QBZ9zV4EEEWKhl4PE2oFdmFMASAQe4+nt2xYy2VSNQqKFUeQwoczZjPDO/5qzaIoFl6ZXwSEOQyXXzFd6vyGAkXMGall1SPnIMu0kpGiEl12QohGgnSLby73hpuHc5syEs6sGmIWlZrLLIjI16WFGiQfwI3B9xitkOCxQwmFF+7OqwzF71klrLEk2Se5xn+X4vxHrVAZpU1TdIzoU1AIpGrwDcMTpurOLuW5imi+zuTmpQI5jOjxEMZAF0rQWgL7VtV7nEHCEGbT+UDEDmnbJcJhhjMcUaRobJVAFFnuaHniLg/AYcqHEQYdRtTlnZ2JAAFliT2AGFTlPjGdXMBM4k2idbRmQUjiyVBW6QqRRatxh7xjUpbN1471qypnCE8f48mWjJZS/lpA239SdhfphQTmHhv2oQS5KJSy6xKsavHXqx0gjytqoXucD0mlzmfzmW6wjaNywRrogGrFei6f2YH858ziPJnLAETQAxrMrVvuDW16WFgg/wCAxq1hyZmG/Dks3PGfK4W3HnwWv5XKRxrUaKi+iAAfsxNhd+Hc7vwzKNJZYxLue5AsA/1awA+MfGp4MvAsUjQxyy6Z5ku0X0sdr3P9GvPC63A3Jx45y/BnIulmIxIlg0bBBHmCKIPuMBV+F/DAUIykdobXdt6/WF+P+leMQj5ymSIRrJOY9buuvMMdlWhRUKStnsSQT5d8VeW+Y5slMJYtOoJ0w8m6oW8beYGqrFE+uBWhfqMDHsfnHmbnnP5mZSZOiwijTRC7KCZdw1X85u/YV6Yb+RviFnpM3HlGSJ1QPG62RIDEtayWYmywF2PPAoha7JGGBDAEEUQRYIPkR5jHEWVRPlVV+gA/uxIThX4n8SclCSNbSsLFRKW7d/Fsu3nvti7GOeYaJVHODdSmnEWcg1xulldSlbHcWKse474znN/Gar6eUc71btp371QU71v3xSHxmnuvsibnYamv6fL3wyMFWO7qFicTT4rS+CcKXLZeGBd1iRUBqr0irr1J3/HF3ChyX8Qlz8jRGFopFXV31KQCAd6BBsjYj8cE+cuDy5jKSLBLJFMoLRNG5S2ANK1HdT2o+x8sLVKbqZyuF1s1weJCDP8AC+FM79rgbpsNbLGVtBIQQHHmAGOrT+VY45N+FsWSk60jmecXpNaVUnuQLNtudzhY4L8SJ5lVFYCHL5TVnNau0vUUlOmr6wdchqj3BbzIxo/KfCHy+VjSV5JJSA0peRpPGRuFLE0o7AD0vuScaHEVCInko2TQZhGMVc9w5Zauwy/K6mmX6H/A2D5jFrFDjmZZIWKGmJVVPeizBQfwvGCuhHHOVZswqg5mihJR9BVxexFqwBBHsMXMlwF0jWIzERqAAsS6CR7sSzb+ZFYq5CG52jeWZqLAEysN10tvpIG4f08sdcWhCSIqSTKW0g1K5+d1UUCSLrUe3lgQj2Xy6ooVAFUdgMdugIIIsEUQcD+B5hmRg7amjkdCxFXpOxNedVfvjpOP5ckgZiElQS1SKaA7k77AeuIJAVmsc7QSo1yM0Y0wyKUHyrICSvsCCCR9bxPlOHlW6jtrkIq6oAeijyH5k49DxiB1Z1miZE+dg6kL9SDQ/HH3M8WhjYLJLGjHcKzqpP4E3gkKdm+Ygq3he5k4BJNNBNGIXMQdTHOCUIevEKumFenngzmOIxRoHeREQ1TMwCm+1EmjeOsrnEkGqN1dfVWDD17j2IP44ggOstKTn0jtGjiOV7FKnF+TpZVzGnp6pMwJoyWZdFRhQdlNkEfKQQRifL8sTJmhKTBKGSJZGdSHQxrRMVAgWd62o4asI/MfNMkcE8iSU0sogyoNADSSGk39W17nbwrjJ4a25T2Hq4jEf42xw84+0+BUvL3Jk2XljdjBUCSKjIGV5dfYymvLvte++HJCaF0D51vhF5749LlMrl4YJWMsmkGX5iVAALXvuzEb/WsTLx2Wbi6ZdHYQQozSV/rGFqb9QHOmvVWxDXtYco5dVerhq+Ibt3kRDj4NP8k2+ydcex7Gb8/89yxytl8u2jTXUcfNZF6V9AARZ77+Vb6VKgYJKSweDqYups6f9ALSMexk3IPGM7Nm1XrSPGPFKHOoafx7EmgKxquXzCuLU2LI/FSQR+BBwU6m0EgK+OwTsHU2bnAmJspMex7HE3ytXejX5Y0SKSOd/hmM5MM1lpjls0AAXF01bC63Braxe1Ag4XOG/BOaSYPn80siA2UjBt/PckCr86F/TF5c7mqHjm7frN+//wCbeuB+fz+dN6XzP9Fn+nr64d9lI+YJNuLn5StchhCKFUAKoAUDsANgB7Vj68YYUQCPQ7jFLl+QtlcuWJLGJCxJsk6Rdn1vCW+RnADzZ/odVm6SvI24v+cANqxjTpB5ILohaVaxYBDZ9c0/HKJ+ou2w8Ix8bJRkUUQi7oqKv17d8Z3wbIZvMiUx5p9MbaQ2t6cj9Xft23Prj5w/LZiSATvnjCpcp947DcGqu67jG5wjR848jvS4xjjEMN+Y3LRzlku9K360PLHky6hiwVQx7kAAn6nucZXxF87DmBlzLM8jVo0OxDA9iN/Y3fajjQuXOFSQx/eyvJI1FtTFgvst/Xc+f5YzrYcU2h2YGVpRxJquLchEarPPiC3EPtuvpyPl42VoQgZkNC7bTvqu+/4bd1yDiecDLpyzeFpGUdKSrk1atvQhq+gGN8x7GrMYGtDSwWVnYeTOZYnlMrxOVrGTYkydS3VkF6NBHiYUCvcj2wz8G5Kzr6ftLwxqJDJpUF3ti5IsEAA9Q+Z7D8dFx7FH4tzhAACluHaNSUM4Ly5BldfRTSXYs7HdiSb7+gvYdsWeJcSSBNbhyO1IjSMfoEBOLWKvEOHiZQpZ1o34GKntXcfn9awoXFxkpgAAQFjPKOVm+2PNmUaKCeb7RLGIJdQeNnMaECOtOphIe48I8yca9wHib5hGkaMxoXYQhwVcou2plO6lmDECh4dN74h/gvHQGucgX/rn3+bvv5aj+Q9Bi9kOHrCpClzZvxsW/K+w9htiFMyrWBXMw/zdm/UZH/qsDgrj46ggg0Qe99qwISdLnwvEpIQGLuY5ItJA/QKsSTtpIBv8K3x8zue1Z+CBlYSmRZHsgjSisV01XhBv8bxfzXCshG2sgIaoMjyLQ9AVOw9htj2S4bkJ31IwlcDzldmA9PE11+zGYrUycocJ71cscBMGFb4RCJIZwbCyyzdtjRJWx77Yo5zk95YliknXQg8GmEK1hSos6u1HcAC/pthkiiCqFUBVAoACgBjvFnNDtVpSxFSl8B6D+UtzcmB2ctM7K7BiGAY0t6EJa1KKzMwBXckWTWPZLlOSJXRcwGV6Da4gz0FCAagw7IAO3ez5nDJj2K7Nq09trRE27hu8Esz8pSusIbMC4RUZWNk2K6TemUEmgOxHn3BrB7IZYxxqpOogAFt9/fck/mTixj2LBoFws6mIqVAGuNu4D6IHznGWyjqrujsVWMxsVJdjpA27rZ3HpeM3zXK8UOanESPmBlYlLBh1NUznw2oq1F6iPbzxsMkKtWoA0bFi6PqPQ4jgyKIzuqhWkILkDdiBQv8ADGVSlnMp7B9onDMLBN/DUj+AfErOOburKyTRpqIzUEKCqAMak70TQMzlTv8Aod8F+SsiBns6w3EIjgU+pUW5+pcaj7nDpHCqigABZOwrcmyfqTvfriPL5JIy5RQpkbU5Aq2oCz70BgFKHZpUv7RzUDRDYtA8x/A6qfGN888CMeekeR1jjlbWrtZvYWAFBJIPlt3G+Ni6g9R+eK+fyUM6FJVSRD5MAR/2PvjV1Nj4D5jklMJjauELnUokiL3WWZTnqDJwmLIxO8jd5ZABqb10gkmvJdv36Hybw+SHJxLLfVNvJffU5LEH33x7hvKuTy764oY1fybuR9NRNfhgx1B6j88MPdTDQymICTLqlR5qVXSSuscTnwt9D/djmfNIiF3ZVRd2YkAD6nA5uacmdvtMG/8AxF/fjMNJ0CgkDes4h45GFF6Q3roHp7D3OKma5jy97sPYCI+1+RHbzHn+Bw9py3wphssRHtI3/qxBPyvwcfOsA+sjD/8ArDhxNNxgTPglG0S0XITJy64OUy5HYxIR/VGFPl/NSFAuYkycuVt9Qdx1IwCaB/RNbd9xffbDJkuYMkipHHmIAqgKiiRT22AG/wCGBMvwsyLMWKSWSSfvD3O+M2FrZD5E8vwtXgugtvCjzXEcjk+hEuZESrIZdK3IGuxpJF0PFtfoPTEnGpoI4NEccebMmY1JCHHzOSb2vYGz6Vjn+KjI/qSf2hwU4DyZlcmzNDHTMKLMSxr0F9hixfSFwXE/XrKqKb9IAC9wREeVpnaNsxpCsEshFF+FSe4u7bzPoKGDmKWR4PHExZAQSKNm/T9uwH0Axdws8ybLdggJSzvOQPFYeHxsAQpknbz2XUsS+5FMT6bDuaap51RSzsFUdyxAH5nbGGfEP4dZ88RlzGWjeVZWDo8bAMhoCjZBBBGxHlWLvCfg1nM0Q/Ecy6j9TWZX/Mkov4asUWsDinrivxX4dAdPX6r3QWEGQk+ljw3+OOslzBn81vDkxloz2kzTeIj1ESb/AJsMXuXORcnkQOhCofzkbxOf6R7fQUMH8ChVMhk3TeSVpWPfYKo+ijt+JJ98JUvxX+8dEy2spLovq0CNWi/k2Oojb9pxoGK+YyKv6qfIqaP/AH/HEGYsgRN0iN8XVpqgFhI2AMtWzmMFSdG2nqA6u1Kx2xPB8Ug0gT7P4eppZuqKVeokdnw/OC4JSxQo3vhsXgy/pu7j0JAH/KBf44u9Ieg/L/56DENJOohS4AaGUmH4k7AiFWLaKAmBP3ny9k7r/rB+hY73g1wnjzZiGVmjEZQdtWqwV1d9I+mDPSX0Hn5evfHmiBBFbEUcS4SCFA1WI85j7SpeWaQJGACqAekVbE/8X9mOPhLwYQ8TWm1npzKxAGkMpA099Qat9xve3bE3MnJXE8sziHXmoiumArp1R2y1qUjchVC6t/LtWGb4X8gZnKt185J49JCRg3p1VbMR8zbV51645lCnWaQCd/rcnXuZlJCVOOcZzAz8qnNSqhz2nSMwVAh7HYN4QGr3GBOV5nlceLOZlK6TWcww11pEiAajWrVqW9xpI86GtcR+FPD55ZJpIWLyMWc9RxZPfYHbFf8AiZ4Z/IN/av8Avx1ElIWYZji04aU/5SzGldbBVmuwA50qS25XSqEm7LAj3kmzGbXY8RzQJUsC0ulT4SVAs72wo0dtS2dxel/xM8M/kG/tX/fiWb4RcOf5onY+8r/v7++BTKFfCrMSNLmA+alzI0rXUcPpIZhYomgwr8sF+b+Z5Io2iXwSyeCOtyL87v09hV35YvcqcpZLJmU5MAFqWSpC/wAt0DZNHc4AcwcpxZjOM+ZzpTWAqxR7eHsAW3sk98Z1XZRw6LSiaefNUMD1ZB+Fc45+ElJKniOwdyFkAo76lvcAE7g9j6YIyc/yx6hFlyTtvLMtDerpd++x374LRckcMyrKHQM7fL1Czk9vLt39sS8S+F+Rl3EZiPrGxX9m4xkM9wCnTXwr6klvTqQHJK4lzvxRropFWxCKO/oC2rUT228wfxceEwSLwqczyvLM0UvULEmjoPhXyoeo7m8D+FfCaPL5lJmmMkcfi0OK3G4JPYgHfDjm81C6NG7eF1KnuLDAg/TY98Sw5TNQ9VGKqMeAygBGpIbB7tSbLHOBcr5SXK5WQIpniyjz5iNidMqESqrbH5llRbqtmxdzHLeVE8kCwwNIsYKKVKl3I1aQS+kMFttB3YdiN8OUfwkyIojrgqmhSMxJsn6o32Xc7dt8W/4ucvR+9zdFdJ/zqX5fT5u2GFziVnuS5aikzLZUZeIPHGrPIYm6bPIqlAn3l6dRIsk2FJ2xzFy3lG6PUjjR/sv2mRV8IFUNL2xIXUTRPet+2H5/hlkyqIXzBWOumv2mSl07jSNWxHlXbHl+GOTD9QPmQ+nTrGZk1ae9Xqur3rEolKPw/hQ8Ezqylkj67hjW4X7vevpi70Tl54kysKGBo2LSBNZsBq8fuQv5++HXK8n5ePLSZYdRo5Tb6pGZjsB8xOobKMVcn8PcrF/ozMn82ZwPyusZ1ae0ZGbjY/Dca66jxVCTmkDhff3JN4Vx7PM1TQlQY3IIibdgDpB38O4/u9cfMrx/PGGQvCep4BEvSYDcmyd6oAftGNGj4Cg/SkP1a/8ADHE3Lsbfpyj+a5X+7CpoS4/4qYFuO4z10KsC4D43b+o/hZ5k8skya87EIJklXS4XRq3FV+vuKPfyONB4vxV4poUUWHSZm2s+AKRVkbWd8D3+HOUZxIwlZ1IILSu24NjufXDDNk0dgzIrMoIUkWQG2IH1HfDgblGp7tw5C5MeoVGzvH3PekuTnHMLl+qwUFsv1IyE1IzdIOVJDWjhtR0tsVqjd4JZHmGWXNNljSFTISzLuQojIWtRWz1LsH5QNgTsZ/yDl6I6MdFdJGkUV2FfSgB9AMdng0GkL0k0htQGkbN6/X3xKuhPF+OSxyRQDQrPE7mdh90Cguqv8TvsD54ocD5rmZsur6Mx10kctANo9BAo2dxvRJrcgYa81kkkXRIiuv6rAEfljjJcMihBEUaRg99Khb/LGRa7NMp5teiKWUsv+bzrvFtLc0ujmaabPTZaARokC3I7qXZjtsqhl9a3P9+OeKc8nLRDqxKZguqWJX3VboHYMAa3omvKzgzm+WoJJhOVZZqrXG7IxHodJF/jiLMcn5V2LNGbZND07jWvenpvHvvbWcVLal4K3bWwZLczDAAkDWd950OvlEbw2a+IwSR1EBZVMPi1qLE24NV6eX92O4/iLGzgCJijmVY21blou4YV4bFEGz3F1giORsoAR0zv0/03/wBV8n6XliaLlLLK7OI6LFmqzQZxpZgLpSRtYxEVeIVjV7PizHTHWO/jfu6D+W+eBm5Uj6Jj1wmUEuG2DaaoD1B/dgLxnn6cZkxxqsSIXDF97KgnxVelaBbStsaA21YbeGcr5fLsrxJpZI+mp1MaUtqrc/rG7xUl5EyjFfu/CpkJWyQxkrUWu2J2FGxVYC2qWxN1anXwLaznZDliwN+N9e762SWeb5oo40yzySnWpmeSMlneUnwBd6HYhF3I7VVk7y/zokUNZmSWWViz3osVbeFSvhpQjWdh4Wo1RwZXkXJAgjLpY0kHxXa9j3/P187wH4j8OldwiLEmWW3CC9buQdmb5lT5R4T2BFelMlVtwmjiMBXGRwLd5MCT4jnoLDuhXc3z3EUIgP3pTUnUVgt+G0NeIvTDwgHcgd9sXMzzUFyD5xYZXULqWMAa2F0CACaB7+oHl5YF8H+HEIRzmkSSaVgzFLUJW9IRRG+5O13g43LMBy7ZZlZoWN6S7bUQwCkG1UECgDtjVmcmXLnYr2RrclGSQdTppePx9Uq5P4sxtrLLEVjieV+lKWdQgHhMckcb2SasWPXF2fnqaGLLTz5VEhzDoilZtboZBaa16YFHz0sa98FV5LyuvW6vM2hox1pZJqV9mUB2IAI2OOIeRMopj8MjCI3CrzSOkZ8iis5VSPI1t5Y2XNS5J8XQgkWTLGOZGIRGkpZQrmNjG+iiwcfKQNt/bF/i3P02VnMM+UpnQnLFJGcTvYAiWovC2++qq79t8EX+H2TaHoPG0kfU6g1yyOyuTZKsW1LZskA72b74vcV5ahzMkUkofXCbjKyumk+oCsBdbX6bYFKG8x84Nk8vE8sI60ljph9SrW5t9IurHYdz+OAL/EidYVmP2M3VxCVuqL9R2/Dyw0c2cqJno1UsUZCSjAX37gjzB2/LAeLk7OLCkC5tEjTsyRESUPLUG7YWqbTMY0XcwjsCKLdoBmm85tOUA/dJfJ3Mkypm5I4UMUuYUSkuQy9TVQWhvse/02wd45w3V0HRFUhSw0myV3vUfXa/wwPi5D4jHDPAiowmnV+qZQGGgkhiPfY9yRR9caMOW4hHpVRr0EB9+5FX3/ZiO1MLUruZUa5sxB47p463EWXHpVKQZUpwYJMcN8axprogPLUb5vMdeXcRBQv84D/y31Iw6YE8t8FbLRsjMGJa7H0A8/pibP8AF+k2npSuKBtBq73t6+X7RgwlMsp+98Rue9LUxDb6rnj+rpWBYDKWHsD9R516/TAW0nF04buWOwFeQ/ee3917+FgO32fMV66Njtex/S9NvxoYiTjUWksMrN4WUVo/W1eIb0QNJ39x64pXwxqOkG3NPUq4Y2Iui3BlYQIG71+y9vM+VY45g/8ApZ/P7tv7sVRzMKBEMvlew2sgb/gQbHlivxDjHWyuZHTkjKxMfGKu7H+Hn6jDtJuXK3hCVqOzS7vQJcvBqvRl6YmiWF/lpoD6+2BHEc5Clp9niJ0/MrWN1/m9wT+YwEIx4jY47TaMGSVyHVZEALWTx0IwiWOSV0iWR9AXwqbA+ZhbHS1KLOx9sXDxReqsVNqeNpQaoUpUUb3BtxtXrilmeXI5gWJdTJCIpdJA1pv4WsHtqaiKI1HfFnM8ERmjZWeNo0MalDXgarU2CK8Km+4rYjHFXXUT8wr9wER3edDIiDSCEAUlmJYKAC6jv3Ix1meOqgh+7kMkxpI6AewCzXqIVQoBJN+lXYx1PwJCYmUtG0KlI2QiwpABU6gQVOlTuO6g49mOBo6xeJw0Lao5NVuCQQbLWG1AkEEEb+woQvScaVRDrR1M0vSCkCw1Md9600h3BN2PXEea5kijWZmD1DII5CFuvArlv5gRrJPofa5n4MjCIMzsYpOqpZrJamG/tTnYUBtVViCTlqJpJH1S1KbkQSHpv4QhtexBVQCMCEPn506SCXMZaWKJlZo2tGJpS+llB8DFVJAJI2okHEEvxHgVSTHJqBQBdcNHWH0nWJTGo8DDxMD22N4unkqFl0SPNLGqskaPJYQMpXagGLaSVDMWIBNHEuY5Py7NqCtGSVb7pig1IGUNQ21aWK3W4oHsMCFzFzfF/mwdHRsx8o8LhQTSlmRmUK7EKpBNkj3q3w3jqziNkSTTJrpiuy6G0kMb2JN160cVH5Jyr6uohldgB1JGLOoXtoY7pRNjTW++LHCuXUy5HTebSNVI0jMniNnY+5J/HAhXM5xKKKurIker5dbBbr0s748eJxXXUS9RX5h8wFle/cDevTArmTln7W8VyaEVZUegCxEgUULBA7HevPbAocgMJNay0OtJIFNlQrR6AK/XHm3mMahrCLlZkunRNI4rDpLdWPSApJ1igG+Uk32PkfPHI4zBbr1otSWXGtbWu9i9q98KY5DmEUkQli0yQ5eMkhrBgrcex3/ZiduQdXWZ2WRmeVo0YEIBKQTqK05ah3ugfLE5GcVGZ3BNmWzSSKHjZXU9mUgg17jHUs6qLZgo9SQB+3FHl/h8kECxyydVgT4vYnYWdzQ2s7nCNLkYM5xjNxcQIZYkT7LE7aUKkeJxuLa/8fTaoYCTewV5MBNnG8/mjIsOWVF1LqaeQgqB/uqDbN+zC/wvPZxjOYM4uYOXkaOSOaNYwxUAnQymwN6BNDFKLhmWXiWQhy5EmX+z5tfnLjc+JdV9gbFXtihwPg2Wig4yURFkjbNQx+LcRhL0gX22715HB7O0iST6MJluMLAGtY2N8gGfE3HhC1DhmbaWJXaMxsRujEEj8RsR6HA/NZtppmhSTpIlCRhWtmIvQl7ClIJaidwB5nHHIo//AM3J/wD6I/7sCOIctRTZtkmZk1FpIqoawwTUoJFhlZB230n64vSaMxBOnrRJ13E3aNTp/Eow3DtI1QZp9fl1JOqjeVMDuATtakG/ywR4Vn+tEHrS1lXU/ospph+BHfzFYV35Fiy8bMczIigLrZgpHgbWpoih4q2HfB/lyBhCWcENI7yUdiAx2seR00SPUnFqgblkGb8IWdMuzQRFuMqPjPNEWVBaVZAoZUBCXqZqpVF2xN1sD5+hxdfisQmSEsBLIjOiHuVWrP4WP2+hwv8AEuC5ibiCTyIrwZdby0YerlbvI4IrYbKN674qcf5VzMxjzUZVc5FMrxIWGgIPCULhdWlkskepOFkyjOc5zgiedX6g+zaDMdBIRX+VttytAkkA1W+CWb4tFEYg7hTM+iL/AHmILUPwB/Z64R+Pck5nMT5uZdC9T7M0cbSEpJ0QQ0Uygbo17HfdR64Kc0crzZ6KQkiKVFU5YAhgsi0+rVVrb0u36Kj1rAhN+PYrcMaUxJ1lVZdI6gU6l1edGhse/bCJzPneJjOSDLpmOiBR0hSCgCEmK1oSbyAWSbHYbYELRMVeJ57owvJQOgXRbTf4nYYz/MS8SqXpyZwsEH2ctCgDpXiDihpnBvSSRdL6nEUsHE32E2aaMhU3iWIkOk2omwWDKwiW78788CFonCuI9eJJQkkeofLIulxvW4/b7isW8ZT9r4pHCI4UzZPTVkZ0FrWXkBQ2Lv7RpoegXffdm5eiziZ6RJ5p3iUER6ol0OtIQ3UWgrhtYK0O/oBgQmrNZ6OIXI6oCaBZgBf44q5viuWKssksWk2rBnWu1kHf0INe+K/MvBmzCIEKq6tqVyWBU1Vrp8/Y7YDS8mTatQlQt1TJfiW7RU/R3BsE7etY3YymRJdCWqPqAkNbIRL/ACdw+mbTl6QgMbWlJ7A77Xjhsnw0FgRlgV+YWu1bb77emBmf5BeRpG6qjqFmZd9Ja/AT/NBb9mLA5OkJnVnQxzPqItu2pTVfL2Ui/fGvufvKzmpPwBMUnFIUoGWNd9IBYDega7+hH5jFpmoWew74TV5ImVQFmUMrkpJ4g6rSqF22bwrRB9sNubg1xul1qUrf1FXjCo1gjKZW9Nz3TmEJM4jxqWe9LSJqiaWCNG6etRdamHjLMqswVaA8NnfAxOa5MpI3jkkSFI2zcch6gQP3MbnxhkBBKNYIuqIxRymc0hjNrV8pTsik69SxiN4dtwHdI5UcbFWb0OA/GJNdplwzNnGZwrXrZ5VKLHvuRGWkdmOw8ONiGgevWiGyStxRwQCDYIsHFOXi6gkBXfTsSq2AR3F9tvP0xLw/K9KKOO70Iq366QB/hgHneCOfDpYhRIEZSvZ2vcMRvVg+Ru9sKLZFRxcfyU39T/vj7/lX/hTf1P8AvgPLwmVgykS0b21JW+ratVd2B/ojHf8Ak+b/AI3nXjTz7fpeWBQin+Vx/JTe/g/74tZbMrIoZTYP+GxBHcEHajheXhUtk1KdRGq2Teq7+LvQr0onbBvhuVZAxatTuXIG4F0KHrsBv63gUq3ijm+OZeL/AEk8SH0Z1B/K7wgc5cfWXNaDJOmVh1pPQZIzKAxVSV8RBIAPsLHriknJUbRgiJTL9njtQ5H30x8OoarUIm58jv6YWdWMkNC7lLsxgY19dxE8Bx5kjlutIWgrzlkj/wDlQ/1xgllc/HILjkRx/usG/uOMdyfIWzqJIZWYpEptx03aydgNyqAnfsDuMQLyX03T/PETVG0quEkFKpPi23AoE2a8u9jGYr1N7eqbd2TgzIZVM82zunctwwL41yvlc3p+0QpLp+UsNx9CKNe2FvlDm0JlnTMPIZod3MorwtZSjvdrR33OEbjXxhzU0hTLVEt0KGpz+w1+GOlhmPrXZ+F5zF0/Zqhpv3deB8Vr+U5ay0TRNHCiGFWWIqK0hvmA+vmcRtynlDLLMYE6kyskjVuysKYHy3Hcjc4yjM5iVlaRs7mJVAtHilD6xq0kiOhQBPbV3sX4TQ9uJcQSVUy82evu3WQoBZIBIJYBbDWzEDY+mGBhnn5glDVHBbvk8okUaxxqFRAFVR2AHYY+Z3IxyrpkRXX0Iv8AH2PuMZByz8Yp+osU+iWzQYUL/IdvesaLzXxlk4dJmIWKNoVkOxItl9bHY1hasx9Ay7vTFBvtDm027yBfmr8PL0CsG0amX5S7M9fTUSAffBLGZ5vi2eTWnVnJjRWabQpVi2naJBH4x4qvWPXbtiaVuIKsYOdOt3ZSVjV1A8mICjSAoZiSfQAHfCpxBdqCuoOyS0D32Ce/hM2H98lo2PYzrKvngjyS56QLECZVSBNVBdVKapj2B9LGBXHOYM7lVts67MR4QIUAJIDDftpo0a86qxviprgCSD0+60Z2S6o/I2o0n/t/5WtY5eQAWSAPfbCJzjxDMQZPIK07pJLPFHmJFpWpgSwBqlo+Y9MI0/LUc+oyzssrWqxSZjqFWGsgk0bVgI6UkEdQm9gD0aNDO0OJjquHVfs3FovHkts/yrDddWO/TWv78WEkDbgg/Q3jEpuR8oNRiuWndRGXRDQKi9VEECywI7hhfytfouV8pExMWblRlC0FfRrLByNJXfxaVWu4J2+YY2OFZEhx8v7WDcRJiOq2/AjOc25OJ2jkzMKOvzKzgEee4+hwt/DbjEssucieWSVITHo6lFl1AllLd2AYUL323rGYfEhCeK5oAEnUuwFn5F9MVo4UPqFjjoJ+n3V31crZC23+HOQ/2uD+0GCnD+JxTrrhkWRbrUpsXsa29iPzx+X1y5UFmVqX1BG/v6b42D4WzyrwidogGmEkpQEEgtpSrA3q/TE4jCtpguaZhWZUkCdT9PWn4Wk49hTy/M+cJIbJtZa1vUtITtqNFbC0DuDZG1AnEeX51nk/0eULij4gX02pNgEx+1fXCK1Thj2FHM8y5uOSQfZzIqltNRyD+aLo3tuTVehPYdyc05oUfsT0aoeLzPdjo2IGxFeYPYHAhNePYUOY862Y4XJLpEZU6wLst028mBFaiNiLsV64QslzOYglfaC9qApYr6lj8+7Et4bXvpsm6IhapxnlLK5pg00VuBQdWZHr01KQa9jj5wXlDK5Ri8MQEh2MjEu9empiTXsMKQ5lzEGXVomfMSnOsk0UgGpVVHd4132Yqljys0BWAEfxYzjAsDGAV1C4wuxK0x1PfTphTb2QRWJlELZcexkD/FbN6f8AU2bo0fCPuirOGrQpVmonuSO2HPO57OvDlZYO0kcfUXSNep9JJI0lVAXUL1AWR9RCE2Y9hAzvPWchnWN8rsEjMpEbmi2ktRVmBrVpABNkHfyxyPibO0epMhIHq1Q6iW8VWoCAEUDZLKbrYjfAhaDj2M7j+JWaEjasizx6wq6A4qy3dmFMSq2BpXuPXF8fEGXUq/YyusMU1SEbKI2Jf7vwLUqre/jBX3wIUfMfKOZkmmMAy7wzdN2SbVtIgrUNPqAL333sYp5Plzi8bFhJlmZpOoxYkknTorZR4QuwAqsPcvE4lYq0ihhVgmjuCR+xWP4H0xEvHoCARKlMSBv5gWfpQo36EHC5pMmZ6rrsx+IDAzICIGrZ3fYDvhI0HKvFI10x/Y0UM7AKCKLrpJHh/V2H+OO05Z4oAQRkWBRIyGUt4U+Vd17Xv9cOqcwZcixMlb/pelX/ANS/mPXHzifGBEyoqGSRtwgZVNeu5/u98GybxKue0cRMFjb8Wx1KA8rcltHDOub0PJO4LaOwCjwgbCqN0KoChhd4j8HSsxmyroCQwKOtqQwKkEdqKkj92NIyWeEg7FWABZT3F9v7j+Rxk3OXO2chz08cc7KisAoCqa8IPmt98aCv7M33ZjRZUsJW7UruuA6J4DcLRKjk5H4spOkQkWNOlVUJpUqAtFaGhmHnWpiKYk4ny3JfFnBWVojesW4GwfSCAFOmqVRRB28PYkYFQfEnP6WQS6megp0KWU3+jQrftuD7YuLzVxGOSNZ8yyapFVkpDIASLJQKSNuwO59MT+pz8vQJl3/zVdti9vmb9Ec5Y+DEcDB5n1t6D9/l/wDOx3w+8R4LHNlzl2BERULSmqAIIA9OwxFw3izNE7SoFMY8ek2LAth27qdiBYB2uwcU+I56dEWUOnisiLT5aS3zXeoKL9D298avqGrdxlcTK6g+1iOCHj4WZQVvPt2+9O37MWIfh7l0Qxq8yow0sA4BI9C2nVXtdYm+2T9XpdYFSL19MalOnVpq6II3vy7e+PmUzmakRnV01R0dGjwyAgMDdkqSD70fXGOxYNyaPaGJdrUJVJvhblD3ac0KH3p7enb0x1D8LsmrI33p0EFQz2NjdVXb2wyjiCdJZWYIhCm2IUDVVWTt51iD+EWV/wBpg/tU/fiNizgFP6litNo7zXHH+XIM7F0swmtQdQ3IINEWCD3onCFmPgmI2LZXNFB+rKgf/mUr/djRV4xAV1iaIrenVrWr71d1db1iI8fy4kaPqprUFmF/KBd6j2XsdiR2w02q9ogGyQyiZSTByVxBE0BsiR+sUe/+msVI/gy0pBzWa280ijA/5mJ/6caFBx7LuoZZoyCCw8QGwJBO+9WDv22xl/xi5lzEOYy4y2YkjR4S33bkBvFsdu+3njWgaj3w03PEk/WVFRwDbgeDWjqALclovLXKOWyCMuXTTqrWxYszV2sn6nYUMJXEchLDxSWdMtLKZJBqkEblY4wq2E07u70QT2A28zWYnnfiA75zMf2jY5/hzn/9tzH9qf34fZhagJcXAz3pV1RpAELUuYpJZupAmUzBy8sBUuYpNSyLulqdiNSqbAvxsT3ODHwl4ZLBkWSaN4n6znS4o0Qm/wBNjjFf4dZ//bZ/7U/vwV5T5yzsmeyqPm52Rp4wymQkEFgCCPQjBUw79kW2jXfuUNeM0r9FY+ADCX8WuKy5fIq8Mjxt1VFodJI0vtfpYGF3IZpjkOrPxCSKYoWVlzWqzRNGMqCPWgSaI3vHDzXgBdcUG5Gvc6Jndw3rV8ex+c15zzv+1z/1zjYvh7xN5OHxSTOzuzOCzWxPiNfsxnTrB5gBO43sp+Epio5wN4smXMZZXXSwsbe3bsQRuCPUYrw5CCEDSkaVsDQB/Pv+OJ5c4i/Ma/A/uwncf5kVJSAjs52QaSoI8tyBse+3qcTWe9oGRskrkgtF3mAmfISRB3EaqNbFiw/TfbV9SBp/D6YvaR2odu3t+7GbcPzLRosrMrmTqPLrW0QRuE82XS/Uah22BsjTh05bzvWjV/Duo+QEA7t4qO4sAGjuNx5YZNNzWgu9FZMqByLFB6Y+4rcT4gkEMk0l6I1LtQs0ovYeZwqv8V8oCAEzDMVQ6RHuNbaACC3fVQ/pL3vFFonPHsJJ+LmTABZZ1DBiCYxuEu+zeqkfhvWJcr8VcnJroTWkcjsCnYRqWYfN81A/vwITjjnpi9VDVVXW9el+mFXinxMymXMiv1SYxEWCqDtKpZa8Q7Ab+ljvhh4XxJZ4+oquosga1KE0aujvpPcHzGBCpcS5YjnkMkjNZUoKoUjKQy9v0tVk97ArtiKPlGPSVZi1pIjUFWxIFU3pHcBBvg7j2KZG8EwMTVAADtEAblBWOp5ZGcMHD+EEOoVVagK8Kiqqjqa/Kg3OnITZvNRZhGrSAHUGmIUkjSewO9eWHjHsQabSIV6eNrMcHB1wCPAoZwbLyeKSZVSRttKnVSKTpDHzbc2RtjFPiD/9yzP88f8ASuN+wmca+GEGZnkneSUM5shdNCgBt4b8sY4ikXtAbxXT7Hx9LDV3VKtgWxa+8fZZjw7hmZSB5oVGnp62lBpowNVgEnwlq7gX2AI3w0TTQ/a5C1LPBm3SMCrbrvs5vcmMlyDX6nat3Dh3LeWTJSwJMWjZSjyalJA3NbChVnuPPCtkuUMk+aBTMyvpXqmUuh3U3VFbJ2vCxZswLi/Ndc9oU8Q57nSImIBuLa+EiOci60bhcI+zxrW3TUEetgXfreF/jMEMAihlmlEbH7sAKTHW1lqsINQWzfcDDTDEFVVHYAAfQbYH57lrLzOzyxh2ZQpLWaA8h+r3vbzx0TMe6vJMNI1CasxfTVCZpIFbqnOVINS3SUen4WXTVFgTX41j3LrwygpDmJKYFnhZVVxR0kdrUXtX5YuryVlf5M+1u50kkEsvi8LEgGxvYxb4fy/DC5kRSHIIZizMWs2bJJs2BufTFRnm8LV3suQ5c2bdpC9xvgi5nLtAWKKdO61Y0kEVYI8qwqfxRQ/7RP8A8n/pw+Y9jRJJOHwyh6HR6slXJbERsakCKy0yED5FpgAw3o749/FjBq1dWS1oR7R0oUllsaPvCCTZfUTtdkXg3mObcojMj5iJWUkMCwsEdwcR/wANMl/tUP8AXGK528QmBhqxEhjvIoGfhTl9IXqyFQCaKxnxEaS16LqgPACAKsVhH+LUYyuZyKi3EWX0jWdyFatyPMgeWNU/hpkv9qh/rjC1zTlOE8QkSSfNLqRdK6JQoom/Q+eN8PXpsfLjZUqYPEOEBjvIrH8xzIWZD01OmTqEECmOoNXbttp7na/XFpedT2bLQlaAKgaewUAAgWBqUtXq7Y0rh3wr4TmAxhlkkC7NplBq/wCji7/EnkP+P/af+3HSGJw0WB9eKRdQqtMOEHmssXns+K8vE19h2AGnTVVuvdq9fpifhfMRzXEMhcUcZTMJZQVq1NGN/po/acaX/Elw/wD4/wDaf+3Fnh3whyUE0cqdbXG6utyWLU2LGnteIOJoQcoMwqim+VX+M4H2BAexnX/pfGYcrcRCpo1qJGVVy+qNWMn3jAC/JRdl3sgbgGlr9DZvJrIpVh5Gj5qSCLU+TUTvhTyvwpyiGKnzB6X+j+9rT7bAeW302xxssOLl1tuHUW0iIgkz37lneU4JK2WMy5KNlitJvGC4Mezkr3DHY+e3lucaL8OmJ4ZCQBetyBsOzk+Wwwe4Ty5FlmlaPUOrRdSbUkX4qr5iDufOhiBuXunlngyx6YIfQTZ0mQkmvYWQPS/bFWUg18pnE9oGvQNN2sgjyKVHDzGKbqmkDfaE0hZknjRpKtgSFtdIAraqu7xGmZLNCYAXlGYjfMgNbBRGjMhkc2E6uwBbupoGsGs7y3LqQKygNrDhb2DJo1WxLPJp8IJICjy9WTI8MWOtlvyoUBsBsPoAL7/3Y6TqzQLX9b1wW0yTdLGT5XmCAMQ20o0LQUiWTqEMzqS1GgCqDzOD3CsjKjWwjVdAUKjM3y2RuQL7nBXFbO8SjhAMjqgZgos9yew/YcLOc55W4a1gXzivDlzEEkL2ElRkatjTCtvfC+vw2yoRB4yyMrdQkGQlWDeJq3FqBXYAbAYasexi5odE7loDCRX+EGVK6TJNsGCkdMEBixO4jF3qIs2SKxZz/wAL8tI7Mryw6o+mVi0KukpoIooasd/fDjinxXjEOWTqTyLGl1beveh6mgcWJhQlLMfCPLSFmkmzDs9ayzJ4qAVbGihpCiqA97w65aAIioCSFUKCe5oVv74XF+JORLaeq1+pikA/MrWD3DeJxZiMSQuskZumU2NjR/I7Yo17XWBUlpGqD8L5qEuaeKqjOoQNTDUY9n3I0mzZXSTaqxxK3F5Rmfs+kaiwcNR09Ctz3+cP93/SVqwaCDbYbdvb6emOqxtmHBUgoBxLjLrLKolhhESKw6ovXYJv5lpBWmxZu/a5OIcalWDLyRxjqTNGDG5qtSlit+TbUCR374Ly5dWILKrFTakgGj7X2x2VvBmFrIgoZwTjH2gzHSVCOF0spVgdCsQw9QxO42Iqie+K+a4+CsqhHBVZLIIsaW0WPfex9MHAMUn4LCbtAbu9z+kdR8/NheMKoc74LJiiWNPviUqjhwDRoSy6lAPhUXqYoC1P4m9+4Bx4srKQoorFIHAiVaVa8JOrewAR7fXBtuGkMwRIiPK2NgA61J379U6vpjqHg3yBok06WVqJ/SUX+luCwI38q7Vjnez7gPryXTOKbqT9OalXjh+7DRsC+3cUN6G/7a71he5u5izEOchEPU6MWhs1pUFdMjhBZIsUNTeH2vDSnBogQQgsdtyfO999999/PF3HUoFzDL7+u5cmvkd/p29d6yvKc25xOmzvI6jSWBS78GYJ7KLFxpY28txi/l/iBm2CHpRAX954X7dZY7HiNWrhvPse940XHsNGsw/IEsKbh8yzvNc2TT5BpGKgdYoemHUlQjFVazqQySBVoG6cDucVeTszKmajQxmLWzBl0sodPvjZU7fd6IgHAvx0SdQxpWYyyyKUdQysKZWFgj3BxU4dwKCAkxRqpIoncmh5WbNe3bE7ZuUiNVGzMgysjzPAvtPEc4C6KFmewWCsdTEWt9wO59BgO/BaLL1YyyuVsMNBAF2D5jy9vfuHfjXwpmnzE0omjAkkZwCrWNRusU/4nJ/5eL+q2OC6i+fhX0aj2nhw0TWAsBEG0DilIcFP8pH5/pbCq/edq8jj3+RvDfUju/1tq7el3Z39B3w2/wATk/8ALxf1Wx7+Juf+Xi/qtiuwf+1bfquF/wB4eRU3w6naLJ8RePd4wWTa7KoxG3nuO2CGW50zmXRDmodfVKGOwEfSemGNJqTZnJAJBoGx3IM8i8ovkFlDur9RlI0giqBHn9cNOOrhjkphrmrxPatRtfFvqU3SDH0Cz+b4mypGWbKU1I6rqY2rIzEX0wNY01Xv59sT5j4juol/zfdJCotm00BIRqYIQHbphVXvqdQaFFnnHsMZ6f7epXNyu4pBzHxEn1AfZJANTaQp1OwjfQVYFKUttVE+e+D/AA/moNk3zMoUKl30yzA0AaUsiktZ01Xfa/Q/irxThq5iJonvS1bg0QQQQR7hgD+GKuc0izYUgEalUNDCIyZmVo3fYLGxAjLdlUD53Brcg2fIDbHf8III1ppG8DiI2rFi+nVWwsnT4iRsN7rEsvBtTxu0shaMkr8oG4Knw6auid+4xV4ZylFC6Sa5JHRHVS7A0XbU77ADqMe7dyMZKyhy3OUcrssall1LHExtRI9FnVfD2RRZPrY2rF2bmbLopZpAFGneib1sVXTQ8WpgQKu6223wNHIMGkAyTGoXhvWAakNsbABDk7lh83ne93YeVYhJC5LO0N6L0gXpCBqVQNQWwD/vH2oQp+IFp8s/Qdkcg6GoqdSHsQQDRZaPqDjP87xJJoZZn2zDSt921gtGUaIIm1NpLFqHmDjUsVclwyOIvoFa3Mjb34mqyPS6vbzwxRrCmLj1vS1aiahsfW4rPmz2YbraetIG0L4RJpZQQTpIFIAopqonU3c4nfiech8bGRYowEQMptysRot5gMxsj8CbGNEx7F/aR+0Knsx/cUj8M5tzBKRqvXaRXKOwqzYq9NAIoNs39EEkYm+KcpTIatQVhIm4obnY0T2sEjy28x3wfflyAv1NLCSyS6uwY3+iSDej/d7DyxzzRy+mdysuXevGPCSL0sN1avOj5YWxWSq2GiExhmuYffKwfjGiVVjAlaaOLVG7MSjFtJfxE/IL7hiLYVtjXvhRlnj4ZEsgptUhrfzc133xn/COQ+I6/s0q1GhADAKEC/7pZWDC99FDtv6Y2bhuQWCJIkACooAoV+wbDfHOwrHNJB0C6WJeA3Z2N5m2nrmv/9k="/>
          <p:cNvSpPr>
            <a:spLocks noChangeAspect="1" noChangeArrowheads="1"/>
          </p:cNvSpPr>
          <p:nvPr/>
        </p:nvSpPr>
        <p:spPr bwMode="auto">
          <a:xfrm>
            <a:off x="0" y="-800100"/>
            <a:ext cx="2733675" cy="1676400"/>
          </a:xfrm>
          <a:prstGeom prst="rect">
            <a:avLst/>
          </a:prstGeom>
          <a:noFill/>
          <a:ln w="9525">
            <a:noFill/>
            <a:miter lim="800000"/>
            <a:headEnd/>
            <a:tailEnd/>
          </a:ln>
        </p:spPr>
        <p:txBody>
          <a:bodyPr/>
          <a:lstStyle/>
          <a:p>
            <a:endParaRPr lang="en-US"/>
          </a:p>
        </p:txBody>
      </p:sp>
      <p:sp>
        <p:nvSpPr>
          <p:cNvPr id="9222" name="AutoShape 6" descr="data:image/jpeg;base64,/9j/4AAQSkZJRgABAQAAAQABAAD/2wCEAAkGBhQSERQUExQWFRQWGBsaFRgYGR8aHBwfHCEfHyIdHyAfICceHRwlGx0cHy8gJCcpLywsHR4xNTAqNSYrLCoBCQoKDgwOGg8PGikkHyQpLCwvNCwwLCwqLy0pKSkwLCkxKi0sLC4sLCwvLCwsLCwsLCwsLDAsLCwsLCwsLCwsLP/AABEIALABHwMBIgACEQEDEQH/xAAcAAACAwEBAQEAAAAAAAAAAAAFBgMEBwIAAQj/xABLEAACAgAEBAQDBAQJCwMFAQABAgMRAAQSIQUGEzEiQVFhBzJxFCOBkUJSodEWF1NygpKTscEVJDNDVGJjorLh8dLi8DQ1RHPCJf/EABsBAAIDAQEBAAAAAAAAAAAAAAAEAQIDBQYH/8QAOBEAAQMCAwUFBwQBBQEAAAAAAQACEQMhBBIxE0FRYaEFcYGR8BQiMkKx0fEVUsHhIzNTcoLSBv/aAAwDAQACEQMRAD8A1zjfHVy4UVrkexGgIF1uWJOyoo3Zj2GKuQ5riKKZpIkZtZXSxIKrfisjYEC7NX+zAjjHApJc3mDIsmmRIVhdFVwFUhnQgkVqYb3sR+WKPEOVJgzdKOULJKH8JhsFVoarNEBrcbjxE+oIXL3zIC7VLDYVzA1zoJEzPLTwnvkHiIZ5+cMuEBRjIzHTGiqdTtZGkWAO4N+lG8Dm5qzIiecwRGKMjVUp1EGvlJUKzCxttd132wMblqYToFWbRFCiwmwO9mQMwa42Y0CVBJWwO94p5vhefcRl0me1DlNSgLICFXbVVKCXobkgEn0qXv8AwtqeFwsgAtP/ACO7haN2vApx4DxubMElsu0UdnSzkWa2qh5+ZPbyF4ucZllWImGtQNmwDt57EjAzkvJyxxN1hIrs1hXbVpXsqjegaFkDzPl2BLjecWOFi10wK7V3YH12r8/ocM0ZMSuNjAxtRwZAA4feSgycRzhgMnh72DoX5QGvbXfevf2x1keM5kNGZVBSQgKQoB389mJ/AgYrZbiiLkTHRuin6FW2ojy01t+r+BxS4OqLNCYwzPfjBWOgDsSCiatgTuaw7lsZAXOzaXRjhvGJ/tAjnrfaglUasbhiP/OPZXjE8uZ0pXSDb+CjpBq7LA/sv2wNmjTMyZiRF3AVl2TV4aB/QY9r8z+GLXDFTLZsJW5REFBO5o+SKav/AMYgtF7XhSHHjaU0yyhVLMaVQST6Abk4XD8SuHaUb7SpEgYpSuSQpo7Bb7g4LcwcObMZWaFH6bSoyByL06hV1Yva8ZjJ8AhqFZrStm/ASdNigLahQv8AE4UTVlqy8QjIvWvevmA3717GvLH37dHQPUSiaHiG59BvufbGYv8ABDWoWSaLwxMgMcGklqAWRzrOthuTfmcdS/BVmYN14kttTdOEqF+XZFLlK0ovzAm97OBQtC4pzFl8uheaZEUMEO9nUey0LN+1euLeSzqTRrJEweNxaspsEeoOMuPwPLBdWYjtUZARDV+F6d7YlpNb6iSf0VA7Y0ngnDBl8vDCNP3aKvhGkEgbkCzVmz3PfAhU04pLNLMkHTVYGCM8gLan0hioUMtKAw8RJsk0NrMj8fWJP84IV1VTN0wzpHq7Etp2XbuR237b4hm5cYTSyQyhBPXWjdNaMwGnWKZWVioAO9GhtirByVojaMZiQiVAk5IBL1e4JvQdJK+e1eYvFnRFlLIn3kWl49CvzNpXxU5B0EqCSA3YkAH8jXbFDM82RiRADpUMRMZEZdKiNpLF15LfY7Yg4zwHTlmUBp40tkgrve1EjxMqglgo32As7YH5HlfrmZJWkaIkFZGQo7B0eNozr8RCKRpf1O9kG6sBLCXa/hUdqAE0ZDjUczMqaiUNOCrDSaBo2NiQQf8AxiLmLjH2bLyS1elSfyBP/b6kYm4RkGhjCPJ1K7NoCfmF2LHuTtfoMDeectI+TlEQVm0sNLCwQQQR9fQ+Ro+WLMEkSrVIE5Uix5viboJS0erMPGqKyF9CuTTg/LR7GwfKqvB7kvnJ5MzJlJnWQofDIoIDfgSaN7VZHphb4TzBFlljy4lOkAnV49SHRZMm3g+8ZwFUUlBjd4N8kR9TNzSxG4nEZdhqKNIpaypfxGl0rd1Zathht4sZHcl2m4grQpHoEnsBeEo8VzE0+a6T6FhVFDVf3rgtVdtCroBFWdffDbxRqiavOh+ZwscsRXlc057vmpT/AFGEY/YmPP4slzi0fK0u8dy6NKAJ4mFDHxLMyzZjS4UxLGNhY6jgtW53QDQKq/Eexw08E4oMxl45gK1qCV/VPZl/BgR+GFzliO48+3mcyR/USIf4Yu8jkiPMJ5JmZa+j6Zf75DicJLXBpPxNDvHeirBE8DCNcR4mkCFnPkxAHc6QWNfgD7YDZ3jA8bSZxIlQgMkWlnXUwUaywatyL8Ir188V+cEUOesxSCbLywGWrWJnI3b0VgKs7WoHngfLy9A4LrnId2kYHwkW7xSC/HuAYqI8wx7Y7jGNgE/Rc57nSQETzRSP5M7Oz61jpWjlpn2XUpWgPywU4BxF5VkWUASxOY3K7A7KwYCzVqwsWaN7nCTBlcqk4SPMiaUyq0YiRpCv3ms6yHKBbPfw7Dzvd84NwkZeMrqLszF5Hbu7t3Y1sPIADsABgqhrW/1CKZJKB86/EbL8N0LKHkkcWI0q9PbUSSABew9d/TGe/wAbkJ4h9qdsy8ITRDl1UKEsDUz29O93VXtW+1Yo/Hrhjrno5iDokiCqfK0JsfWmBxnOSzPTkSSgdDq9HsdJBo+22FE4GiF+u8rmBIiuAwDKGAYFSLF7g7g+xxLilwbiX2jLxTaGj6iBtD/ML3o1i7iVmg+b4+6MwXKZmRVNF0VKPY2oaQMw37getY74XzPl8wWVX0yILkjkBjkQerK1Gv8Ae7e+A/xIz08eUl6ZCRmGXW4jMhvTstAjQG3HUIIB713wm8Sz5lhjT7Tl83P0o/sZhA64kNBo3CswMRTUHLaR7YELS+C80ZbNlvs8ok096BHnViwNQvaxYwUxi+R47mcjIiQ5Zkia6WKJpGYI7ii0lnSANgpA3J7nBA898R6scUidBpXTxNEXSii2I63bcq1HtqYEjTgQtYx8IvCLyFzxmM/M4MaiFA4LBWBDBhp8V6SCpIoWfCWNWBhw4uzDLzFL19N9Nd70mq97xIQbJbz/AMQ8ujZlUUyDLRl5WFBNVhVjB82LGrqhv3xxyd8Ssvnn6WgwzUSEaiGrvpYdz7EDCHyckceSKnpPJmNTtG2lixH3UEZB3syuZPUBRiXmKNMvJlYMskfXGZQRsoXXpiCx2xXe5JdbbnsBjpHD05LBM8e715JPau1W0BB6DHMhUeI1t547wNzECyThWPyLqVbrdttXvQse1nHMTi8eM9iI20Hs7UoPpV77/THcXFhYDo8ZPyk0QfoRYuvLFWcMsqRh1LEFk1r2A79iLO43274kyMXWXUXDR2RpA2NbHvZq7222xKhFcfGatz2xR4PQQoptY2KjzoDsL86FDHzj71l3Pla6/wCaWAY/1bxClcy8XNBljtCwVWZtNkmhQomvc1ifK5/UxRlKSAXpPmPUEbEYC8azzTDRBDJIFIOpdKr4SDsXKhu1ULu+4x3PxITPlioZJVl8SMpVgpU6tj+j2N9tsCExYhmziIyKzANISEBO7ECyB67C8TYW5eBRQtBJNmSOlPLKpkYAEzavBZPZdWwHpgUgEmArnAeZUzEUTmo3lMgSMtZPTYg12vYX7Xi5n+KJFYLDWI3kCXRYINyPbcC/fCzwnl6PLpl3mzCK2UM6sQwC3Obok0QQCDXviX+D0SfZ1Oa1SrlpYYtbC5OpR1d7NafLACN6Mj40RvgvHUzEcLWFklhWbp3bBWrf3AJq6wSwocK5aQosYzI60eRGUkETAlDt4x+kCCNrrDRkct04o49RbQirqPc6QBZ9zV4EEEWKhl4PE2oFdmFMASAQe4+nt2xYy2VSNQqKFUeQwoczZjPDO/5qzaIoFl6ZXwSEOQyXXzFd6vyGAkXMGall1SPnIMu0kpGiEl12QohGgnSLby73hpuHc5syEs6sGmIWlZrLLIjI16WFGiQfwI3B9xitkOCxQwmFF+7OqwzF71klrLEk2Se5xn+X4vxHrVAZpU1TdIzoU1AIpGrwDcMTpurOLuW5imi+zuTmpQI5jOjxEMZAF0rQWgL7VtV7nEHCEGbT+UDEDmnbJcJhhjMcUaRobJVAFFnuaHniLg/AYcqHEQYdRtTlnZ2JAAFliT2AGFTlPjGdXMBM4k2idbRmQUjiyVBW6QqRRatxh7xjUpbN1471qypnCE8f48mWjJZS/lpA239SdhfphQTmHhv2oQS5KJSy6xKsavHXqx0gjytqoXucD0mlzmfzmW6wjaNywRrogGrFei6f2YH858ziPJnLAETQAxrMrVvuDW16WFgg/wCAxq1hyZmG/Dks3PGfK4W3HnwWv5XKRxrUaKi+iAAfsxNhd+Hc7vwzKNJZYxLue5AsA/1awA+MfGp4MvAsUjQxyy6Z5ku0X0sdr3P9GvPC63A3Jx45y/BnIulmIxIlg0bBBHmCKIPuMBV+F/DAUIykdobXdt6/WF+P+leMQj5ymSIRrJOY9buuvMMdlWhRUKStnsSQT5d8VeW+Y5slMJYtOoJ0w8m6oW8beYGqrFE+uBWhfqMDHsfnHmbnnP5mZSZOiwijTRC7KCZdw1X85u/YV6Yb+RviFnpM3HlGSJ1QPG62RIDEtayWYmywF2PPAoha7JGGBDAEEUQRYIPkR5jHEWVRPlVV+gA/uxIThX4n8SclCSNbSsLFRKW7d/Fsu3nvti7GOeYaJVHODdSmnEWcg1xulldSlbHcWKse474znN/Gar6eUc71btp371QU71v3xSHxmnuvsibnYamv6fL3wyMFWO7qFicTT4rS+CcKXLZeGBd1iRUBqr0irr1J3/HF3ChyX8Qlz8jRGFopFXV31KQCAd6BBsjYj8cE+cuDy5jKSLBLJFMoLRNG5S2ANK1HdT2o+x8sLVKbqZyuF1s1weJCDP8AC+FM79rgbpsNbLGVtBIQQHHmAGOrT+VY45N+FsWSk60jmecXpNaVUnuQLNtudzhY4L8SJ5lVFYCHL5TVnNau0vUUlOmr6wdchqj3BbzIxo/KfCHy+VjSV5JJSA0peRpPGRuFLE0o7AD0vuScaHEVCInko2TQZhGMVc9w5Zauwy/K6mmX6H/A2D5jFrFDjmZZIWKGmJVVPeizBQfwvGCuhHHOVZswqg5mihJR9BVxexFqwBBHsMXMlwF0jWIzERqAAsS6CR7sSzb+ZFYq5CG52jeWZqLAEysN10tvpIG4f08sdcWhCSIqSTKW0g1K5+d1UUCSLrUe3lgQj2Xy6ooVAFUdgMdugIIIsEUQcD+B5hmRg7amjkdCxFXpOxNedVfvjpOP5ckgZiElQS1SKaA7k77AeuIJAVmsc7QSo1yM0Y0wyKUHyrICSvsCCCR9bxPlOHlW6jtrkIq6oAeijyH5k49DxiB1Z1miZE+dg6kL9SDQ/HH3M8WhjYLJLGjHcKzqpP4E3gkKdm+Ygq3he5k4BJNNBNGIXMQdTHOCUIevEKumFenngzmOIxRoHeREQ1TMwCm+1EmjeOsrnEkGqN1dfVWDD17j2IP44ggOstKTn0jtGjiOV7FKnF+TpZVzGnp6pMwJoyWZdFRhQdlNkEfKQQRifL8sTJmhKTBKGSJZGdSHQxrRMVAgWd62o4asI/MfNMkcE8iSU0sogyoNADSSGk39W17nbwrjJ4a25T2Hq4jEf42xw84+0+BUvL3Jk2XljdjBUCSKjIGV5dfYymvLvte++HJCaF0D51vhF5749LlMrl4YJWMsmkGX5iVAALXvuzEb/WsTLx2Wbi6ZdHYQQozSV/rGFqb9QHOmvVWxDXtYco5dVerhq+Ibt3kRDj4NP8k2+ydcex7Gb8/89yxytl8u2jTXUcfNZF6V9AARZ77+Vb6VKgYJKSweDqYups6f9ALSMexk3IPGM7Nm1XrSPGPFKHOoafx7EmgKxquXzCuLU2LI/FSQR+BBwU6m0EgK+OwTsHU2bnAmJspMex7HE3ytXejX5Y0SKSOd/hmM5MM1lpjls0AAXF01bC63Braxe1Ag4XOG/BOaSYPn80siA2UjBt/PckCr86F/TF5c7mqHjm7frN+//wCbeuB+fz+dN6XzP9Fn+nr64d9lI+YJNuLn5StchhCKFUAKoAUDsANgB7Vj68YYUQCPQ7jFLl+QtlcuWJLGJCxJsk6Rdn1vCW+RnADzZ/odVm6SvI24v+cANqxjTpB5ILohaVaxYBDZ9c0/HKJ+ou2w8Ix8bJRkUUQi7oqKv17d8Z3wbIZvMiUx5p9MbaQ2t6cj9Xft23Prj5w/LZiSATvnjCpcp947DcGqu67jG5wjR848jvS4xjjEMN+Y3LRzlku9K360PLHky6hiwVQx7kAAn6nucZXxF87DmBlzLM8jVo0OxDA9iN/Y3fajjQuXOFSQx/eyvJI1FtTFgvst/Xc+f5YzrYcU2h2YGVpRxJquLchEarPPiC3EPtuvpyPl42VoQgZkNC7bTvqu+/4bd1yDiecDLpyzeFpGUdKSrk1atvQhq+gGN8x7GrMYGtDSwWVnYeTOZYnlMrxOVrGTYkydS3VkF6NBHiYUCvcj2wz8G5Kzr6ftLwxqJDJpUF3ti5IsEAA9Q+Z7D8dFx7FH4tzhAACluHaNSUM4Ly5BldfRTSXYs7HdiSb7+gvYdsWeJcSSBNbhyO1IjSMfoEBOLWKvEOHiZQpZ1o34GKntXcfn9awoXFxkpgAAQFjPKOVm+2PNmUaKCeb7RLGIJdQeNnMaECOtOphIe48I8yca9wHib5hGkaMxoXYQhwVcou2plO6lmDECh4dN74h/gvHQGucgX/rn3+bvv5aj+Q9Bi9kOHrCpClzZvxsW/K+w9htiFMyrWBXMw/zdm/UZH/qsDgrj46ggg0Qe99qwISdLnwvEpIQGLuY5ItJA/QKsSTtpIBv8K3x8zue1Z+CBlYSmRZHsgjSisV01XhBv8bxfzXCshG2sgIaoMjyLQ9AVOw9htj2S4bkJ31IwlcDzldmA9PE11+zGYrUycocJ71cscBMGFb4RCJIZwbCyyzdtjRJWx77Yo5zk95YliknXQg8GmEK1hSos6u1HcAC/pthkiiCqFUBVAoACgBjvFnNDtVpSxFSl8B6D+UtzcmB2ctM7K7BiGAY0t6EJa1KKzMwBXckWTWPZLlOSJXRcwGV6Da4gz0FCAagw7IAO3ez5nDJj2K7Nq09trRE27hu8Esz8pSusIbMC4RUZWNk2K6TemUEmgOxHn3BrB7IZYxxqpOogAFt9/fck/mTixj2LBoFws6mIqVAGuNu4D6IHznGWyjqrujsVWMxsVJdjpA27rZ3HpeM3zXK8UOanESPmBlYlLBh1NUznw2oq1F6iPbzxsMkKtWoA0bFi6PqPQ4jgyKIzuqhWkILkDdiBQv8ADGVSlnMp7B9onDMLBN/DUj+AfErOOburKyTRpqIzUEKCqAMak70TQMzlTv8Aod8F+SsiBns6w3EIjgU+pUW5+pcaj7nDpHCqigABZOwrcmyfqTvfriPL5JIy5RQpkbU5Aq2oCz70BgFKHZpUv7RzUDRDYtA8x/A6qfGN888CMeekeR1jjlbWrtZvYWAFBJIPlt3G+Ni6g9R+eK+fyUM6FJVSRD5MAR/2PvjV1Nj4D5jklMJjauELnUokiL3WWZTnqDJwmLIxO8jd5ZABqb10gkmvJdv36Hybw+SHJxLLfVNvJffU5LEH33x7hvKuTy764oY1fybuR9NRNfhgx1B6j88MPdTDQymICTLqlR5qVXSSuscTnwt9D/djmfNIiF3ZVRd2YkAD6nA5uacmdvtMG/8AxF/fjMNJ0CgkDes4h45GFF6Q3roHp7D3OKma5jy97sPYCI+1+RHbzHn+Bw9py3wphssRHtI3/qxBPyvwcfOsA+sjD/8ArDhxNNxgTPglG0S0XITJy64OUy5HYxIR/VGFPl/NSFAuYkycuVt9Qdx1IwCaB/RNbd9xffbDJkuYMkipHHmIAqgKiiRT22AG/wCGBMvwsyLMWKSWSSfvD3O+M2FrZD5E8vwtXgugtvCjzXEcjk+hEuZESrIZdK3IGuxpJF0PFtfoPTEnGpoI4NEccebMmY1JCHHzOSb2vYGz6Vjn+KjI/qSf2hwU4DyZlcmzNDHTMKLMSxr0F9hixfSFwXE/XrKqKb9IAC9wREeVpnaNsxpCsEshFF+FSe4u7bzPoKGDmKWR4PHExZAQSKNm/T9uwH0Axdws8ybLdggJSzvOQPFYeHxsAQpknbz2XUsS+5FMT6bDuaap51RSzsFUdyxAH5nbGGfEP4dZ88RlzGWjeVZWDo8bAMhoCjZBBBGxHlWLvCfg1nM0Q/Ecy6j9TWZX/Mkov4asUWsDinrivxX4dAdPX6r3QWEGQk+ljw3+OOslzBn81vDkxloz2kzTeIj1ESb/AJsMXuXORcnkQOhCofzkbxOf6R7fQUMH8ChVMhk3TeSVpWPfYKo+ijt+JJ98JUvxX+8dEy2spLovq0CNWi/k2Oojb9pxoGK+YyKv6qfIqaP/AH/HEGYsgRN0iN8XVpqgFhI2AMtWzmMFSdG2nqA6u1Kx2xPB8Ug0gT7P4eppZuqKVeokdnw/OC4JSxQo3vhsXgy/pu7j0JAH/KBf44u9Ieg/L/56DENJOohS4AaGUmH4k7AiFWLaKAmBP3ny9k7r/rB+hY73g1wnjzZiGVmjEZQdtWqwV1d9I+mDPSX0Hn5evfHmiBBFbEUcS4SCFA1WI85j7SpeWaQJGACqAekVbE/8X9mOPhLwYQ8TWm1npzKxAGkMpA099Qat9xve3bE3MnJXE8sziHXmoiumArp1R2y1qUjchVC6t/LtWGb4X8gZnKt185J49JCRg3p1VbMR8zbV51645lCnWaQCd/rcnXuZlJCVOOcZzAz8qnNSqhz2nSMwVAh7HYN4QGr3GBOV5nlceLOZlK6TWcww11pEiAajWrVqW9xpI86GtcR+FPD55ZJpIWLyMWc9RxZPfYHbFf8AiZ4Z/IN/av8Avx1ElIWYZji04aU/5SzGldbBVmuwA50qS25XSqEm7LAj3kmzGbXY8RzQJUsC0ulT4SVAs72wo0dtS2dxel/xM8M/kG/tX/fiWb4RcOf5onY+8r/v7++BTKFfCrMSNLmA+alzI0rXUcPpIZhYomgwr8sF+b+Z5Io2iXwSyeCOtyL87v09hV35YvcqcpZLJmU5MAFqWSpC/wAt0DZNHc4AcwcpxZjOM+ZzpTWAqxR7eHsAW3sk98Z1XZRw6LSiaefNUMD1ZB+Fc45+ElJKniOwdyFkAo76lvcAE7g9j6YIyc/yx6hFlyTtvLMtDerpd++x374LRckcMyrKHQM7fL1Czk9vLt39sS8S+F+Rl3EZiPrGxX9m4xkM9wCnTXwr6klvTqQHJK4lzvxRropFWxCKO/oC2rUT228wfxceEwSLwqczyvLM0UvULEmjoPhXyoeo7m8D+FfCaPL5lJmmMkcfi0OK3G4JPYgHfDjm81C6NG7eF1KnuLDAg/TY98Sw5TNQ9VGKqMeAygBGpIbB7tSbLHOBcr5SXK5WQIpniyjz5iNidMqESqrbH5llRbqtmxdzHLeVE8kCwwNIsYKKVKl3I1aQS+kMFttB3YdiN8OUfwkyIojrgqmhSMxJsn6o32Xc7dt8W/4ucvR+9zdFdJ/zqX5fT5u2GFziVnuS5aikzLZUZeIPHGrPIYm6bPIqlAn3l6dRIsk2FJ2xzFy3lG6PUjjR/sv2mRV8IFUNL2xIXUTRPet+2H5/hlkyqIXzBWOumv2mSl07jSNWxHlXbHl+GOTD9QPmQ+nTrGZk1ae9Xqur3rEolKPw/hQ8Ezqylkj67hjW4X7vevpi70Tl54kysKGBo2LSBNZsBq8fuQv5++HXK8n5ePLSZYdRo5Tb6pGZjsB8xOobKMVcn8PcrF/ozMn82ZwPyusZ1ae0ZGbjY/Dca66jxVCTmkDhff3JN4Vx7PM1TQlQY3IIibdgDpB38O4/u9cfMrx/PGGQvCep4BEvSYDcmyd6oAftGNGj4Cg/SkP1a/8ADHE3Lsbfpyj+a5X+7CpoS4/4qYFuO4z10KsC4D43b+o/hZ5k8skya87EIJklXS4XRq3FV+vuKPfyONB4vxV4poUUWHSZm2s+AKRVkbWd8D3+HOUZxIwlZ1IILSu24NjufXDDNk0dgzIrMoIUkWQG2IH1HfDgblGp7tw5C5MeoVGzvH3PekuTnHMLl+qwUFsv1IyE1IzdIOVJDWjhtR0tsVqjd4JZHmGWXNNljSFTISzLuQojIWtRWz1LsH5QNgTsZ/yDl6I6MdFdJGkUV2FfSgB9AMdng0GkL0k0htQGkbN6/X3xKuhPF+OSxyRQDQrPE7mdh90Cguqv8TvsD54ocD5rmZsur6Mx10kctANo9BAo2dxvRJrcgYa81kkkXRIiuv6rAEfljjJcMihBEUaRg99Khb/LGRa7NMp5teiKWUsv+bzrvFtLc0ujmaabPTZaARokC3I7qXZjtsqhl9a3P9+OeKc8nLRDqxKZguqWJX3VboHYMAa3omvKzgzm+WoJJhOVZZqrXG7IxHodJF/jiLMcn5V2LNGbZND07jWvenpvHvvbWcVLal4K3bWwZLczDAAkDWd950OvlEbw2a+IwSR1EBZVMPi1qLE24NV6eX92O4/iLGzgCJijmVY21blou4YV4bFEGz3F1giORsoAR0zv0/03/wBV8n6XliaLlLLK7OI6LFmqzQZxpZgLpSRtYxEVeIVjV7PizHTHWO/jfu6D+W+eBm5Uj6Jj1wmUEuG2DaaoD1B/dgLxnn6cZkxxqsSIXDF97KgnxVelaBbStsaA21YbeGcr5fLsrxJpZI+mp1MaUtqrc/rG7xUl5EyjFfu/CpkJWyQxkrUWu2J2FGxVYC2qWxN1anXwLaznZDliwN+N9e762SWeb5oo40yzySnWpmeSMlneUnwBd6HYhF3I7VVk7y/zokUNZmSWWViz3osVbeFSvhpQjWdh4Wo1RwZXkXJAgjLpY0kHxXa9j3/P187wH4j8OldwiLEmWW3CC9buQdmb5lT5R4T2BFelMlVtwmjiMBXGRwLd5MCT4jnoLDuhXc3z3EUIgP3pTUnUVgt+G0NeIvTDwgHcgd9sXMzzUFyD5xYZXULqWMAa2F0CACaB7+oHl5YF8H+HEIRzmkSSaVgzFLUJW9IRRG+5O13g43LMBy7ZZlZoWN6S7bUQwCkG1UECgDtjVmcmXLnYr2RrclGSQdTppePx9Uq5P4sxtrLLEVjieV+lKWdQgHhMckcb2SasWPXF2fnqaGLLTz5VEhzDoilZtboZBaa16YFHz0sa98FV5LyuvW6vM2hox1pZJqV9mUB2IAI2OOIeRMopj8MjCI3CrzSOkZ8iis5VSPI1t5Y2XNS5J8XQgkWTLGOZGIRGkpZQrmNjG+iiwcfKQNt/bF/i3P02VnMM+UpnQnLFJGcTvYAiWovC2++qq79t8EX+H2TaHoPG0kfU6g1yyOyuTZKsW1LZskA72b74vcV5ahzMkUkofXCbjKyumk+oCsBdbX6bYFKG8x84Nk8vE8sI60ljph9SrW5t9IurHYdz+OAL/EidYVmP2M3VxCVuqL9R2/Dyw0c2cqJno1UsUZCSjAX37gjzB2/LAeLk7OLCkC5tEjTsyRESUPLUG7YWqbTMY0XcwjsCKLdoBmm85tOUA/dJfJ3Mkypm5I4UMUuYUSkuQy9TVQWhvse/02wd45w3V0HRFUhSw0myV3vUfXa/wwPi5D4jHDPAiowmnV+qZQGGgkhiPfY9yRR9caMOW4hHpVRr0EB9+5FX3/ZiO1MLUruZUa5sxB47p463EWXHpVKQZUpwYJMcN8axprogPLUb5vMdeXcRBQv84D/y31Iw6YE8t8FbLRsjMGJa7H0A8/pibP8AF+k2npSuKBtBq73t6+X7RgwlMsp+98Rue9LUxDb6rnj+rpWBYDKWHsD9R516/TAW0nF04buWOwFeQ/ee3917+FgO32fMV66Njtex/S9NvxoYiTjUWksMrN4WUVo/W1eIb0QNJ39x64pXwxqOkG3NPUq4Y2Iui3BlYQIG71+y9vM+VY45g/8ApZ/P7tv7sVRzMKBEMvlew2sgb/gQbHlivxDjHWyuZHTkjKxMfGKu7H+Hn6jDtJuXK3hCVqOzS7vQJcvBqvRl6YmiWF/lpoD6+2BHEc5Clp9niJ0/MrWN1/m9wT+YwEIx4jY47TaMGSVyHVZEALWTx0IwiWOSV0iWR9AXwqbA+ZhbHS1KLOx9sXDxReqsVNqeNpQaoUpUUb3BtxtXrilmeXI5gWJdTJCIpdJA1pv4WsHtqaiKI1HfFnM8ERmjZWeNo0MalDXgarU2CK8Km+4rYjHFXXUT8wr9wER3edDIiDSCEAUlmJYKAC6jv3Ix1meOqgh+7kMkxpI6AewCzXqIVQoBJN+lXYx1PwJCYmUtG0KlI2QiwpABU6gQVOlTuO6g49mOBo6xeJw0Lao5NVuCQQbLWG1AkEEEb+woQvScaVRDrR1M0vSCkCw1Md9600h3BN2PXEea5kijWZmD1DII5CFuvArlv5gRrJPofa5n4MjCIMzsYpOqpZrJamG/tTnYUBtVViCTlqJpJH1S1KbkQSHpv4QhtexBVQCMCEPn506SCXMZaWKJlZo2tGJpS+llB8DFVJAJI2okHEEvxHgVSTHJqBQBdcNHWH0nWJTGo8DDxMD22N4unkqFl0SPNLGqskaPJYQMpXagGLaSVDMWIBNHEuY5Py7NqCtGSVb7pig1IGUNQ21aWK3W4oHsMCFzFzfF/mwdHRsx8o8LhQTSlmRmUK7EKpBNkj3q3w3jqziNkSTTJrpiuy6G0kMb2JN160cVH5Jyr6uohldgB1JGLOoXtoY7pRNjTW++LHCuXUy5HTebSNVI0jMniNnY+5J/HAhXM5xKKKurIker5dbBbr0s748eJxXXUS9RX5h8wFle/cDevTArmTln7W8VyaEVZUegCxEgUULBA7HevPbAocgMJNay0OtJIFNlQrR6AK/XHm3mMahrCLlZkunRNI4rDpLdWPSApJ1igG+Uk32PkfPHI4zBbr1otSWXGtbWu9i9q98KY5DmEUkQli0yQ5eMkhrBgrcex3/ZiduQdXWZ2WRmeVo0YEIBKQTqK05ah3ugfLE5GcVGZ3BNmWzSSKHjZXU9mUgg17jHUs6qLZgo9SQB+3FHl/h8kECxyydVgT4vYnYWdzQ2s7nCNLkYM5xjNxcQIZYkT7LE7aUKkeJxuLa/8fTaoYCTewV5MBNnG8/mjIsOWVF1LqaeQgqB/uqDbN+zC/wvPZxjOYM4uYOXkaOSOaNYwxUAnQymwN6BNDFKLhmWXiWQhy5EmX+z5tfnLjc+JdV9gbFXtihwPg2Wig4yURFkjbNQx+LcRhL0gX22715HB7O0iST6MJluMLAGtY2N8gGfE3HhC1DhmbaWJXaMxsRujEEj8RsR6HA/NZtppmhSTpIlCRhWtmIvQl7ClIJaidwB5nHHIo//AM3J/wD6I/7sCOIctRTZtkmZk1FpIqoawwTUoJFhlZB230n64vSaMxBOnrRJ13E3aNTp/Eow3DtI1QZp9fl1JOqjeVMDuATtakG/ywR4Vn+tEHrS1lXU/ospph+BHfzFYV35Fiy8bMczIigLrZgpHgbWpoih4q2HfB/lyBhCWcENI7yUdiAx2seR00SPUnFqgblkGb8IWdMuzQRFuMqPjPNEWVBaVZAoZUBCXqZqpVF2xN1sD5+hxdfisQmSEsBLIjOiHuVWrP4WP2+hwv8AEuC5ibiCTyIrwZdby0YerlbvI4IrYbKN674qcf5VzMxjzUZVc5FMrxIWGgIPCULhdWlkskepOFkyjOc5zgiedX6g+zaDMdBIRX+VttytAkkA1W+CWb4tFEYg7hTM+iL/AHmILUPwB/Z64R+Pck5nMT5uZdC9T7M0cbSEpJ0QQ0Uygbo17HfdR64Kc0crzZ6KQkiKVFU5YAhgsi0+rVVrb0u36Kj1rAhN+PYrcMaUxJ1lVZdI6gU6l1edGhse/bCJzPneJjOSDLpmOiBR0hSCgCEmK1oSbyAWSbHYbYELRMVeJ57owvJQOgXRbTf4nYYz/MS8SqXpyZwsEH2ctCgDpXiDihpnBvSSRdL6nEUsHE32E2aaMhU3iWIkOk2omwWDKwiW78788CFonCuI9eJJQkkeofLIulxvW4/b7isW8ZT9r4pHCI4UzZPTVkZ0FrWXkBQ2Lv7RpoegXffdm5eiziZ6RJ5p3iUER6ol0OtIQ3UWgrhtYK0O/oBgQmrNZ6OIXI6oCaBZgBf44q5viuWKssksWk2rBnWu1kHf0INe+K/MvBmzCIEKq6tqVyWBU1Vrp8/Y7YDS8mTatQlQt1TJfiW7RU/R3BsE7etY3YymRJdCWqPqAkNbIRL/ACdw+mbTl6QgMbWlJ7A77Xjhsnw0FgRlgV+YWu1bb77emBmf5BeRpG6qjqFmZd9Ja/AT/NBb9mLA5OkJnVnQxzPqItu2pTVfL2Ui/fGvufvKzmpPwBMUnFIUoGWNd9IBYDega7+hH5jFpmoWew74TV5ImVQFmUMrkpJ4g6rSqF22bwrRB9sNubg1xul1qUrf1FXjCo1gjKZW9Nz3TmEJM4jxqWe9LSJqiaWCNG6etRdamHjLMqswVaA8NnfAxOa5MpI3jkkSFI2zcch6gQP3MbnxhkBBKNYIuqIxRymc0hjNrV8pTsik69SxiN4dtwHdI5UcbFWb0OA/GJNdplwzNnGZwrXrZ5VKLHvuRGWkdmOw8ONiGgevWiGyStxRwQCDYIsHFOXi6gkBXfTsSq2AR3F9tvP0xLw/K9KKOO70Iq366QB/hgHneCOfDpYhRIEZSvZ2vcMRvVg+Ru9sKLZFRxcfyU39T/vj7/lX/hTf1P8AvgPLwmVgykS0b21JW+ratVd2B/ojHf8Ak+b/AI3nXjTz7fpeWBQin+Vx/JTe/g/74tZbMrIoZTYP+GxBHcEHajheXhUtk1KdRGq2Teq7+LvQr0onbBvhuVZAxatTuXIG4F0KHrsBv63gUq3ijm+OZeL/AEk8SH0Z1B/K7wgc5cfWXNaDJOmVh1pPQZIzKAxVSV8RBIAPsLHriknJUbRgiJTL9njtQ5H30x8OoarUIm58jv6YWdWMkNC7lLsxgY19dxE8Bx5kjlutIWgrzlkj/wDlQ/1xgllc/HILjkRx/usG/uOMdyfIWzqJIZWYpEptx03aydgNyqAnfsDuMQLyX03T/PETVG0quEkFKpPi23AoE2a8u9jGYr1N7eqbd2TgzIZVM82zunctwwL41yvlc3p+0QpLp+UsNx9CKNe2FvlDm0JlnTMPIZod3MorwtZSjvdrR33OEbjXxhzU0hTLVEt0KGpz+w1+GOlhmPrXZ+F5zF0/Zqhpv3deB8Vr+U5ay0TRNHCiGFWWIqK0hvmA+vmcRtynlDLLMYE6kyskjVuysKYHy3Hcjc4yjM5iVlaRs7mJVAtHilD6xq0kiOhQBPbV3sX4TQ9uJcQSVUy82evu3WQoBZIBIJYBbDWzEDY+mGBhnn5glDVHBbvk8okUaxxqFRAFVR2AHYY+Z3IxyrpkRXX0Iv8AH2PuMZByz8Yp+osU+iWzQYUL/IdvesaLzXxlk4dJmIWKNoVkOxItl9bHY1hasx9Ay7vTFBvtDm027yBfmr8PL0CsG0amX5S7M9fTUSAffBLGZ5vi2eTWnVnJjRWabQpVi2naJBH4x4qvWPXbtiaVuIKsYOdOt3ZSVjV1A8mICjSAoZiSfQAHfCpxBdqCuoOyS0D32Ce/hM2H98lo2PYzrKvngjyS56QLECZVSBNVBdVKapj2B9LGBXHOYM7lVts67MR4QIUAJIDDftpo0a86qxviprgCSD0+60Z2S6o/I2o0n/t/5WtY5eQAWSAPfbCJzjxDMQZPIK07pJLPFHmJFpWpgSwBqlo+Y9MI0/LUc+oyzssrWqxSZjqFWGsgk0bVgI6UkEdQm9gD0aNDO0OJjquHVfs3FovHkts/yrDddWO/TWv78WEkDbgg/Q3jEpuR8oNRiuWndRGXRDQKi9VEECywI7hhfytfouV8pExMWblRlC0FfRrLByNJXfxaVWu4J2+YY2OFZEhx8v7WDcRJiOq2/AjOc25OJ2jkzMKOvzKzgEee4+hwt/DbjEssucieWSVITHo6lFl1AllLd2AYUL323rGYfEhCeK5oAEnUuwFn5F9MVo4UPqFjjoJ+n3V31crZC23+HOQ/2uD+0GCnD+JxTrrhkWRbrUpsXsa29iPzx+X1y5UFmVqX1BG/v6b42D4WzyrwidogGmEkpQEEgtpSrA3q/TE4jCtpguaZhWZUkCdT9PWn4Wk49hTy/M+cJIbJtZa1vUtITtqNFbC0DuDZG1AnEeX51nk/0eULij4gX02pNgEx+1fXCK1Thj2FHM8y5uOSQfZzIqltNRyD+aLo3tuTVehPYdyc05oUfsT0aoeLzPdjo2IGxFeYPYHAhNePYUOY862Y4XJLpEZU6wLst028mBFaiNiLsV64QslzOYglfaC9qApYr6lj8+7Et4bXvpsm6IhapxnlLK5pg00VuBQdWZHr01KQa9jj5wXlDK5Ri8MQEh2MjEu9empiTXsMKQ5lzEGXVomfMSnOsk0UgGpVVHd4132Yqljys0BWAEfxYzjAsDGAV1C4wuxK0x1PfTphTb2QRWJlELZcexkD/FbN6f8AU2bo0fCPuirOGrQpVmonuSO2HPO57OvDlZYO0kcfUXSNep9JJI0lVAXUL1AWR9RCE2Y9hAzvPWchnWN8rsEjMpEbmi2ktRVmBrVpABNkHfyxyPibO0epMhIHq1Q6iW8VWoCAEUDZLKbrYjfAhaDj2M7j+JWaEjasizx6wq6A4qy3dmFMSq2BpXuPXF8fEGXUq/YyusMU1SEbKI2Jf7vwLUqre/jBX3wIUfMfKOZkmmMAy7wzdN2SbVtIgrUNPqAL333sYp5Plzi8bFhJlmZpOoxYkknTorZR4QuwAqsPcvE4lYq0ihhVgmjuCR+xWP4H0xEvHoCARKlMSBv5gWfpQo36EHC5pMmZ6rrsx+IDAzICIGrZ3fYDvhI0HKvFI10x/Y0UM7AKCKLrpJHh/V2H+OO05Z4oAQRkWBRIyGUt4U+Vd17Xv9cOqcwZcixMlb/pelX/ANS/mPXHzifGBEyoqGSRtwgZVNeu5/u98GybxKue0cRMFjb8Wx1KA8rcltHDOub0PJO4LaOwCjwgbCqN0KoChhd4j8HSsxmyroCQwKOtqQwKkEdqKkj92NIyWeEg7FWABZT3F9v7j+Rxk3OXO2chz08cc7KisAoCqa8IPmt98aCv7M33ZjRZUsJW7UruuA6J4DcLRKjk5H4spOkQkWNOlVUJpUqAtFaGhmHnWpiKYk4ny3JfFnBWVojesW4GwfSCAFOmqVRRB28PYkYFQfEnP6WQS6megp0KWU3+jQrftuD7YuLzVxGOSNZ8yyapFVkpDIASLJQKSNuwO59MT+pz8vQJl3/zVdti9vmb9Ec5Y+DEcDB5n1t6D9/l/wDOx3w+8R4LHNlzl2BERULSmqAIIA9OwxFw3izNE7SoFMY8ek2LAth27qdiBYB2uwcU+I56dEWUOnisiLT5aS3zXeoKL9D298avqGrdxlcTK6g+1iOCHj4WZQVvPt2+9O37MWIfh7l0Qxq8yow0sA4BI9C2nVXtdYm+2T9XpdYFSL19MalOnVpq6II3vy7e+PmUzmakRnV01R0dGjwyAgMDdkqSD70fXGOxYNyaPaGJdrUJVJvhblD3ac0KH3p7enb0x1D8LsmrI33p0EFQz2NjdVXb2wyjiCdJZWYIhCm2IUDVVWTt51iD+EWV/wBpg/tU/fiNizgFP6litNo7zXHH+XIM7F0swmtQdQ3IINEWCD3onCFmPgmI2LZXNFB+rKgf/mUr/djRV4xAV1iaIrenVrWr71d1db1iI8fy4kaPqprUFmF/KBd6j2XsdiR2w02q9ogGyQyiZSTByVxBE0BsiR+sUe/+msVI/gy0pBzWa280ijA/5mJ/6caFBx7LuoZZoyCCw8QGwJBO+9WDv22xl/xi5lzEOYy4y2YkjR4S33bkBvFsdu+3njWgaj3w03PEk/WVFRwDbgeDWjqALclovLXKOWyCMuXTTqrWxYszV2sn6nYUMJXEchLDxSWdMtLKZJBqkEblY4wq2E07u70QT2A28zWYnnfiA75zMf2jY5/hzn/9tzH9qf34fZhagJcXAz3pV1RpAELUuYpJZupAmUzBy8sBUuYpNSyLulqdiNSqbAvxsT3ODHwl4ZLBkWSaN4n6znS4o0Qm/wBNjjFf4dZ//bZ/7U/vwV5T5yzsmeyqPm52Rp4wymQkEFgCCPQjBUw79kW2jXfuUNeM0r9FY+ADCX8WuKy5fIq8Mjxt1VFodJI0vtfpYGF3IZpjkOrPxCSKYoWVlzWqzRNGMqCPWgSaI3vHDzXgBdcUG5Gvc6Jndw3rV8ex+c15zzv+1z/1zjYvh7xN5OHxSTOzuzOCzWxPiNfsxnTrB5gBO43sp+Epio5wN4smXMZZXXSwsbe3bsQRuCPUYrw5CCEDSkaVsDQB/Pv+OJ5c4i/Ma/A/uwncf5kVJSAjs52QaSoI8tyBse+3qcTWe9oGRskrkgtF3mAmfISRB3EaqNbFiw/TfbV9SBp/D6YvaR2odu3t+7GbcPzLRosrMrmTqPLrW0QRuE82XS/Uah22BsjTh05bzvWjV/Duo+QEA7t4qO4sAGjuNx5YZNNzWgu9FZMqByLFB6Y+4rcT4gkEMk0l6I1LtQs0ovYeZwqv8V8oCAEzDMVQ6RHuNbaACC3fVQ/pL3vFFonPHsJJ+LmTABZZ1DBiCYxuEu+zeqkfhvWJcr8VcnJroTWkcjsCnYRqWYfN81A/vwITjjnpi9VDVVXW9el+mFXinxMymXMiv1SYxEWCqDtKpZa8Q7Ab+ljvhh4XxJZ4+oquosga1KE0aujvpPcHzGBCpcS5YjnkMkjNZUoKoUjKQy9v0tVk97ArtiKPlGPSVZi1pIjUFWxIFU3pHcBBvg7j2KZG8EwMTVAADtEAblBWOp5ZGcMHD+EEOoVVagK8Kiqqjqa/Kg3OnITZvNRZhGrSAHUGmIUkjSewO9eWHjHsQabSIV6eNrMcHB1wCPAoZwbLyeKSZVSRttKnVSKTpDHzbc2RtjFPiD/9yzP88f8ASuN+wmca+GEGZnkneSUM5shdNCgBt4b8sY4ikXtAbxXT7Hx9LDV3VKtgWxa+8fZZjw7hmZSB5oVGnp62lBpowNVgEnwlq7gX2AI3w0TTQ/a5C1LPBm3SMCrbrvs5vcmMlyDX6nat3Dh3LeWTJSwJMWjZSjyalJA3NbChVnuPPCtkuUMk+aBTMyvpXqmUuh3U3VFbJ2vCxZswLi/Ndc9oU8Q57nSImIBuLa+EiOci60bhcI+zxrW3TUEetgXfreF/jMEMAihlmlEbH7sAKTHW1lqsINQWzfcDDTDEFVVHYAAfQbYH57lrLzOzyxh2ZQpLWaA8h+r3vbzx0TMe6vJMNI1CasxfTVCZpIFbqnOVINS3SUen4WXTVFgTX41j3LrwygpDmJKYFnhZVVxR0kdrUXtX5YuryVlf5M+1u50kkEsvi8LEgGxvYxb4fy/DC5kRSHIIZizMWs2bJJs2BufTFRnm8LV3suQ5c2bdpC9xvgi5nLtAWKKdO61Y0kEVYI8qwqfxRQ/7RP8A8n/pw+Y9jRJJOHwyh6HR6slXJbERsakCKy0yED5FpgAw3o749/FjBq1dWS1oR7R0oUllsaPvCCTZfUTtdkXg3mObcojMj5iJWUkMCwsEdwcR/wANMl/tUP8AXGK528QmBhqxEhjvIoGfhTl9IXqyFQCaKxnxEaS16LqgPACAKsVhH+LUYyuZyKi3EWX0jWdyFatyPMgeWNU/hpkv9qh/rjC1zTlOE8QkSSfNLqRdK6JQoom/Q+eN8PXpsfLjZUqYPEOEBjvIrH8xzIWZD01OmTqEECmOoNXbttp7na/XFpedT2bLQlaAKgaewUAAgWBqUtXq7Y0rh3wr4TmAxhlkkC7NplBq/wCji7/EnkP+P/af+3HSGJw0WB9eKRdQqtMOEHmssXns+K8vE19h2AGnTVVuvdq9fpifhfMRzXEMhcUcZTMJZQVq1NGN/po/acaX/Elw/wD4/wDaf+3Fnh3whyUE0cqdbXG6utyWLU2LGnteIOJoQcoMwqim+VX+M4H2BAexnX/pfGYcrcRCpo1qJGVVy+qNWMn3jAC/JRdl3sgbgGlr9DZvJrIpVh5Gj5qSCLU+TUTvhTyvwpyiGKnzB6X+j+9rT7bAeW302xxssOLl1tuHUW0iIgkz37lneU4JK2WMy5KNlitJvGC4Mezkr3DHY+e3lucaL8OmJ4ZCQBetyBsOzk+Wwwe4Ty5FlmlaPUOrRdSbUkX4qr5iDufOhiBuXunlngyx6YIfQTZ0mQkmvYWQPS/bFWUg18pnE9oGvQNN2sgjyKVHDzGKbqmkDfaE0hZknjRpKtgSFtdIAraqu7xGmZLNCYAXlGYjfMgNbBRGjMhkc2E6uwBbupoGsGs7y3LqQKygNrDhb2DJo1WxLPJp8IJICjy9WTI8MWOtlvyoUBsBsPoAL7/3Y6TqzQLX9b1wW0yTdLGT5XmCAMQ20o0LQUiWTqEMzqS1GgCqDzOD3CsjKjWwjVdAUKjM3y2RuQL7nBXFbO8SjhAMjqgZgos9yew/YcLOc55W4a1gXzivDlzEEkL2ElRkatjTCtvfC+vw2yoRB4yyMrdQkGQlWDeJq3FqBXYAbAYasexi5odE7loDCRX+EGVK6TJNsGCkdMEBixO4jF3qIs2SKxZz/wAL8tI7Mryw6o+mVi0KukpoIooasd/fDjinxXjEOWTqTyLGl1beveh6mgcWJhQlLMfCPLSFmkmzDs9ayzJ4qAVbGihpCiqA97w65aAIioCSFUKCe5oVv74XF+JORLaeq1+pikA/MrWD3DeJxZiMSQuskZumU2NjR/I7Yo17XWBUlpGqD8L5qEuaeKqjOoQNTDUY9n3I0mzZXSTaqxxK3F5Rmfs+kaiwcNR09Ctz3+cP93/SVqwaCDbYbdvb6emOqxtmHBUgoBxLjLrLKolhhESKw6ovXYJv5lpBWmxZu/a5OIcalWDLyRxjqTNGDG5qtSlit+TbUCR374Ly5dWILKrFTakgGj7X2x2VvBmFrIgoZwTjH2gzHSVCOF0spVgdCsQw9QxO42Iqie+K+a4+CsqhHBVZLIIsaW0WPfex9MHAMUn4LCbtAbu9z+kdR8/NheMKoc74LJiiWNPviUqjhwDRoSy6lAPhUXqYoC1P4m9+4Bx4srKQoorFIHAiVaVa8JOrewAR7fXBtuGkMwRIiPK2NgA61J379U6vpjqHg3yBok06WVqJ/SUX+luCwI38q7Vjnez7gPryXTOKbqT9OalXjh+7DRsC+3cUN6G/7a71he5u5izEOchEPU6MWhs1pUFdMjhBZIsUNTeH2vDSnBogQQgsdtyfO999999/PF3HUoFzDL7+u5cmvkd/p29d6yvKc25xOmzvI6jSWBS78GYJ7KLFxpY28txi/l/iBm2CHpRAX954X7dZY7HiNWrhvPse940XHsNGsw/IEsKbh8yzvNc2TT5BpGKgdYoemHUlQjFVazqQySBVoG6cDucVeTszKmajQxmLWzBl0sodPvjZU7fd6IgHAvx0SdQxpWYyyyKUdQysKZWFgj3BxU4dwKCAkxRqpIoncmh5WbNe3bE7ZuUiNVGzMgysjzPAvtPEc4C6KFmewWCsdTEWt9wO59BgO/BaLL1YyyuVsMNBAF2D5jy9vfuHfjXwpmnzE0omjAkkZwCrWNRusU/4nJ/5eL+q2OC6i+fhX0aj2nhw0TWAsBEG0DilIcFP8pH5/pbCq/edq8jj3+RvDfUju/1tq7el3Z39B3w2/wATk/8ALxf1Wx7+Juf+Xi/qtiuwf+1bfquF/wB4eRU3w6naLJ8RePd4wWTa7KoxG3nuO2CGW50zmXRDmodfVKGOwEfSemGNJqTZnJAJBoGx3IM8i8ovkFlDur9RlI0giqBHn9cNOOrhjkphrmrxPatRtfFvqU3SDH0Cz+b4mypGWbKU1I6rqY2rIzEX0wNY01Xv59sT5j4juol/zfdJCotm00BIRqYIQHbphVXvqdQaFFnnHsMZ6f7epXNyu4pBzHxEn1AfZJANTaQp1OwjfQVYFKUttVE+e+D/AA/moNk3zMoUKl30yzA0AaUsiktZ01Xfa/Q/irxThq5iJonvS1bg0QQQQR7hgD+GKuc0izYUgEalUNDCIyZmVo3fYLGxAjLdlUD53Brcg2fIDbHf8III1ppG8DiI2rFi+nVWwsnT4iRsN7rEsvBtTxu0shaMkr8oG4Knw6auid+4xV4ZylFC6Sa5JHRHVS7A0XbU77ADqMe7dyMZKyhy3OUcrssall1LHExtRI9FnVfD2RRZPrY2rF2bmbLopZpAFGneib1sVXTQ8WpgQKu6223wNHIMGkAyTGoXhvWAakNsbABDk7lh83ne93YeVYhJC5LO0N6L0gXpCBqVQNQWwD/vH2oQp+IFp8s/Qdkcg6GoqdSHsQQDRZaPqDjP87xJJoZZn2zDSt921gtGUaIIm1NpLFqHmDjUsVclwyOIvoFa3Mjb34mqyPS6vbzwxRrCmLj1vS1aiahsfW4rPmz2YbraetIG0L4RJpZQQTpIFIAopqonU3c4nfiech8bGRYowEQMptysRot5gMxsj8CbGNEx7F/aR+0Knsx/cUj8M5tzBKRqvXaRXKOwqzYq9NAIoNs39EEkYm+KcpTIatQVhIm4obnY0T2sEjy28x3wfflyAv1NLCSyS6uwY3+iSDej/d7DyxzzRy+mdysuXevGPCSL0sN1avOj5YWxWSq2GiExhmuYffKwfjGiVVjAlaaOLVG7MSjFtJfxE/IL7hiLYVtjXvhRlnj4ZEsgptUhrfzc133xn/COQ+I6/s0q1GhADAKEC/7pZWDC99FDtv6Y2bhuQWCJIkACooAoV+wbDfHOwrHNJB0C6WJeA3Z2N5m2nrmv/9k="/>
          <p:cNvSpPr>
            <a:spLocks noChangeAspect="1" noChangeArrowheads="1"/>
          </p:cNvSpPr>
          <p:nvPr/>
        </p:nvSpPr>
        <p:spPr bwMode="auto">
          <a:xfrm>
            <a:off x="0" y="-800100"/>
            <a:ext cx="2733675" cy="1676400"/>
          </a:xfrm>
          <a:prstGeom prst="rect">
            <a:avLst/>
          </a:prstGeom>
          <a:noFill/>
          <a:ln w="9525">
            <a:noFill/>
            <a:miter lim="800000"/>
            <a:headEnd/>
            <a:tailEnd/>
          </a:ln>
        </p:spPr>
        <p:txBody>
          <a:bodyPr/>
          <a:lstStyle/>
          <a:p>
            <a:endParaRPr lang="en-US"/>
          </a:p>
        </p:txBody>
      </p:sp>
      <p:sp>
        <p:nvSpPr>
          <p:cNvPr id="9223" name="AutoShape 8" descr="data:image/jpeg;base64,/9j/4AAQSkZJRgABAQAAAQABAAD/2wCEAAkGBhQSERQUExQWFRQWGBsaFRgYGR8aHBwfHCEfHyIdHyAfICceHRwlGx0cHy8gJCcpLywsHR4xNTAqNSYrLCoBCQoKDgwOGg8PGikkHyQpLCwvNCwwLCwqLy0pKSkwLCkxKi0sLC4sLCwvLCwsLCwsLCwsLDAsLCwsLCwsLCwsLP/AABEIALABHwMBIgACEQEDEQH/xAAcAAACAwEBAQEAAAAAAAAAAAAFBgMEBwIAAQj/xABLEAACAgAEBAQDBAQJCwMFAQABAgMRAAQSIQUGEzEiQVFhBzJxFCOBkUJSodEWF1NygpKTscEVJDNDVGJjorLh8dLi8DQ1RHPCJf/EABsBAAIDAQEBAAAAAAAAAAAAAAAEAQIDBQYH/8QAOBEAAQMCAwUFBwQBBQEAAAAAAQACEQMhBBIxE0FRYaEFcYGR8BQiMkKx0fEVUsHhIzNTcoLSBv/aAAwDAQACEQMRAD8A1zjfHVy4UVrkexGgIF1uWJOyoo3Zj2GKuQ5riKKZpIkZtZXSxIKrfisjYEC7NX+zAjjHApJc3mDIsmmRIVhdFVwFUhnQgkVqYb3sR+WKPEOVJgzdKOULJKH8JhsFVoarNEBrcbjxE+oIXL3zIC7VLDYVzA1zoJEzPLTwnvkHiIZ5+cMuEBRjIzHTGiqdTtZGkWAO4N+lG8Dm5qzIiecwRGKMjVUp1EGvlJUKzCxttd132wMblqYToFWbRFCiwmwO9mQMwa42Y0CVBJWwO94p5vhefcRl0me1DlNSgLICFXbVVKCXobkgEn0qXv8AwtqeFwsgAtP/ACO7haN2vApx4DxubMElsu0UdnSzkWa2qh5+ZPbyF4ucZllWImGtQNmwDt57EjAzkvJyxxN1hIrs1hXbVpXsqjegaFkDzPl2BLjecWOFi10wK7V3YH12r8/ocM0ZMSuNjAxtRwZAA4feSgycRzhgMnh72DoX5QGvbXfevf2x1keM5kNGZVBSQgKQoB389mJ/AgYrZbiiLkTHRuin6FW2ojy01t+r+BxS4OqLNCYwzPfjBWOgDsSCiatgTuaw7lsZAXOzaXRjhvGJ/tAjnrfaglUasbhiP/OPZXjE8uZ0pXSDb+CjpBq7LA/sv2wNmjTMyZiRF3AVl2TV4aB/QY9r8z+GLXDFTLZsJW5REFBO5o+SKav/AMYgtF7XhSHHjaU0yyhVLMaVQST6Abk4XD8SuHaUb7SpEgYpSuSQpo7Bb7g4LcwcObMZWaFH6bSoyByL06hV1Yva8ZjJ8AhqFZrStm/ASdNigLahQv8AE4UTVlqy8QjIvWvevmA3717GvLH37dHQPUSiaHiG59BvufbGYv8ABDWoWSaLwxMgMcGklqAWRzrOthuTfmcdS/BVmYN14kttTdOEqF+XZFLlK0ovzAm97OBQtC4pzFl8uheaZEUMEO9nUey0LN+1euLeSzqTRrJEweNxaspsEeoOMuPwPLBdWYjtUZARDV+F6d7YlpNb6iSf0VA7Y0ngnDBl8vDCNP3aKvhGkEgbkCzVmz3PfAhU04pLNLMkHTVYGCM8gLan0hioUMtKAw8RJsk0NrMj8fWJP84IV1VTN0wzpHq7Etp2XbuR237b4hm5cYTSyQyhBPXWjdNaMwGnWKZWVioAO9GhtirByVojaMZiQiVAk5IBL1e4JvQdJK+e1eYvFnRFlLIn3kWl49CvzNpXxU5B0EqCSA3YkAH8jXbFDM82RiRADpUMRMZEZdKiNpLF15LfY7Yg4zwHTlmUBp40tkgrve1EjxMqglgo32As7YH5HlfrmZJWkaIkFZGQo7B0eNozr8RCKRpf1O9kG6sBLCXa/hUdqAE0ZDjUczMqaiUNOCrDSaBo2NiQQf8AxiLmLjH2bLyS1elSfyBP/b6kYm4RkGhjCPJ1K7NoCfmF2LHuTtfoMDeectI+TlEQVm0sNLCwQQQR9fQ+Ro+WLMEkSrVIE5Uix5viboJS0erMPGqKyF9CuTTg/LR7GwfKqvB7kvnJ5MzJlJnWQofDIoIDfgSaN7VZHphb4TzBFlljy4lOkAnV49SHRZMm3g+8ZwFUUlBjd4N8kR9TNzSxG4nEZdhqKNIpaypfxGl0rd1Zathht4sZHcl2m4grQpHoEnsBeEo8VzE0+a6T6FhVFDVf3rgtVdtCroBFWdffDbxRqiavOh+ZwscsRXlc057vmpT/AFGEY/YmPP4slzi0fK0u8dy6NKAJ4mFDHxLMyzZjS4UxLGNhY6jgtW53QDQKq/Eexw08E4oMxl45gK1qCV/VPZl/BgR+GFzliO48+3mcyR/USIf4Yu8jkiPMJ5JmZa+j6Zf75DicJLXBpPxNDvHeirBE8DCNcR4mkCFnPkxAHc6QWNfgD7YDZ3jA8bSZxIlQgMkWlnXUwUaywatyL8Ir188V+cEUOesxSCbLywGWrWJnI3b0VgKs7WoHngfLy9A4LrnId2kYHwkW7xSC/HuAYqI8wx7Y7jGNgE/Rc57nSQETzRSP5M7Oz61jpWjlpn2XUpWgPywU4BxF5VkWUASxOY3K7A7KwYCzVqwsWaN7nCTBlcqk4SPMiaUyq0YiRpCv3ms6yHKBbPfw7Dzvd84NwkZeMrqLszF5Hbu7t3Y1sPIADsABgqhrW/1CKZJKB86/EbL8N0LKHkkcWI0q9PbUSSABew9d/TGe/wAbkJ4h9qdsy8ITRDl1UKEsDUz29O93VXtW+1Yo/Hrhjrno5iDokiCqfK0JsfWmBxnOSzPTkSSgdDq9HsdJBo+22FE4GiF+u8rmBIiuAwDKGAYFSLF7g7g+xxLilwbiX2jLxTaGj6iBtD/ML3o1i7iVmg+b4+6MwXKZmRVNF0VKPY2oaQMw37getY74XzPl8wWVX0yILkjkBjkQerK1Gv8Ae7e+A/xIz08eUl6ZCRmGXW4jMhvTstAjQG3HUIIB713wm8Sz5lhjT7Tl83P0o/sZhA64kNBo3CswMRTUHLaR7YELS+C80ZbNlvs8ok096BHnViwNQvaxYwUxi+R47mcjIiQ5Zkia6WKJpGYI7ii0lnSANgpA3J7nBA898R6scUidBpXTxNEXSii2I63bcq1HtqYEjTgQtYx8IvCLyFzxmM/M4MaiFA4LBWBDBhp8V6SCpIoWfCWNWBhw4uzDLzFL19N9Nd70mq97xIQbJbz/AMQ8ujZlUUyDLRl5WFBNVhVjB82LGrqhv3xxyd8Ssvnn6WgwzUSEaiGrvpYdz7EDCHyckceSKnpPJmNTtG2lixH3UEZB3syuZPUBRiXmKNMvJlYMskfXGZQRsoXXpiCx2xXe5JdbbnsBjpHD05LBM8e715JPau1W0BB6DHMhUeI1t547wNzECyThWPyLqVbrdttXvQse1nHMTi8eM9iI20Hs7UoPpV77/THcXFhYDo8ZPyk0QfoRYuvLFWcMsqRh1LEFk1r2A79iLO43274kyMXWXUXDR2RpA2NbHvZq7222xKhFcfGatz2xR4PQQoptY2KjzoDsL86FDHzj71l3Pla6/wCaWAY/1bxClcy8XNBljtCwVWZtNkmhQomvc1ifK5/UxRlKSAXpPmPUEbEYC8azzTDRBDJIFIOpdKr4SDsXKhu1ULu+4x3PxITPlioZJVl8SMpVgpU6tj+j2N9tsCExYhmziIyKzANISEBO7ECyB67C8TYW5eBRQtBJNmSOlPLKpkYAEzavBZPZdWwHpgUgEmArnAeZUzEUTmo3lMgSMtZPTYg12vYX7Xi5n+KJFYLDWI3kCXRYINyPbcC/fCzwnl6PLpl3mzCK2UM6sQwC3Obok0QQCDXviX+D0SfZ1Oa1SrlpYYtbC5OpR1d7NafLACN6Mj40RvgvHUzEcLWFklhWbp3bBWrf3AJq6wSwocK5aQosYzI60eRGUkETAlDt4x+kCCNrrDRkct04o49RbQirqPc6QBZ9zV4EEEWKhl4PE2oFdmFMASAQe4+nt2xYy2VSNQqKFUeQwoczZjPDO/5qzaIoFl6ZXwSEOQyXXzFd6vyGAkXMGall1SPnIMu0kpGiEl12QohGgnSLby73hpuHc5syEs6sGmIWlZrLLIjI16WFGiQfwI3B9xitkOCxQwmFF+7OqwzF71klrLEk2Se5xn+X4vxHrVAZpU1TdIzoU1AIpGrwDcMTpurOLuW5imi+zuTmpQI5jOjxEMZAF0rQWgL7VtV7nEHCEGbT+UDEDmnbJcJhhjMcUaRobJVAFFnuaHniLg/AYcqHEQYdRtTlnZ2JAAFliT2AGFTlPjGdXMBM4k2idbRmQUjiyVBW6QqRRatxh7xjUpbN1471qypnCE8f48mWjJZS/lpA239SdhfphQTmHhv2oQS5KJSy6xKsavHXqx0gjytqoXucD0mlzmfzmW6wjaNywRrogGrFei6f2YH858ziPJnLAETQAxrMrVvuDW16WFgg/wCAxq1hyZmG/Dks3PGfK4W3HnwWv5XKRxrUaKi+iAAfsxNhd+Hc7vwzKNJZYxLue5AsA/1awA+MfGp4MvAsUjQxyy6Z5ku0X0sdr3P9GvPC63A3Jx45y/BnIulmIxIlg0bBBHmCKIPuMBV+F/DAUIykdobXdt6/WF+P+leMQj5ymSIRrJOY9buuvMMdlWhRUKStnsSQT5d8VeW+Y5slMJYtOoJ0w8m6oW8beYGqrFE+uBWhfqMDHsfnHmbnnP5mZSZOiwijTRC7KCZdw1X85u/YV6Yb+RviFnpM3HlGSJ1QPG62RIDEtayWYmywF2PPAoha7JGGBDAEEUQRYIPkR5jHEWVRPlVV+gA/uxIThX4n8SclCSNbSsLFRKW7d/Fsu3nvti7GOeYaJVHODdSmnEWcg1xulldSlbHcWKse474znN/Gar6eUc71btp371QU71v3xSHxmnuvsibnYamv6fL3wyMFWO7qFicTT4rS+CcKXLZeGBd1iRUBqr0irr1J3/HF3ChyX8Qlz8jRGFopFXV31KQCAd6BBsjYj8cE+cuDy5jKSLBLJFMoLRNG5S2ANK1HdT2o+x8sLVKbqZyuF1s1weJCDP8AC+FM79rgbpsNbLGVtBIQQHHmAGOrT+VY45N+FsWSk60jmecXpNaVUnuQLNtudzhY4L8SJ5lVFYCHL5TVnNau0vUUlOmr6wdchqj3BbzIxo/KfCHy+VjSV5JJSA0peRpPGRuFLE0o7AD0vuScaHEVCInko2TQZhGMVc9w5Zauwy/K6mmX6H/A2D5jFrFDjmZZIWKGmJVVPeizBQfwvGCuhHHOVZswqg5mihJR9BVxexFqwBBHsMXMlwF0jWIzERqAAsS6CR7sSzb+ZFYq5CG52jeWZqLAEysN10tvpIG4f08sdcWhCSIqSTKW0g1K5+d1UUCSLrUe3lgQj2Xy6ooVAFUdgMdugIIIsEUQcD+B5hmRg7amjkdCxFXpOxNedVfvjpOP5ckgZiElQS1SKaA7k77AeuIJAVmsc7QSo1yM0Y0wyKUHyrICSvsCCCR9bxPlOHlW6jtrkIq6oAeijyH5k49DxiB1Z1miZE+dg6kL9SDQ/HH3M8WhjYLJLGjHcKzqpP4E3gkKdm+Ygq3he5k4BJNNBNGIXMQdTHOCUIevEKumFenngzmOIxRoHeREQ1TMwCm+1EmjeOsrnEkGqN1dfVWDD17j2IP44ggOstKTn0jtGjiOV7FKnF+TpZVzGnp6pMwJoyWZdFRhQdlNkEfKQQRifL8sTJmhKTBKGSJZGdSHQxrRMVAgWd62o4asI/MfNMkcE8iSU0sogyoNADSSGk39W17nbwrjJ4a25T2Hq4jEf42xw84+0+BUvL3Jk2XljdjBUCSKjIGV5dfYymvLvte++HJCaF0D51vhF5749LlMrl4YJWMsmkGX5iVAALXvuzEb/WsTLx2Wbi6ZdHYQQozSV/rGFqb9QHOmvVWxDXtYco5dVerhq+Ibt3kRDj4NP8k2+ydcex7Gb8/89yxytl8u2jTXUcfNZF6V9AARZ77+Vb6VKgYJKSweDqYups6f9ALSMexk3IPGM7Nm1XrSPGPFKHOoafx7EmgKxquXzCuLU2LI/FSQR+BBwU6m0EgK+OwTsHU2bnAmJspMex7HE3ytXejX5Y0SKSOd/hmM5MM1lpjls0AAXF01bC63Braxe1Ag4XOG/BOaSYPn80siA2UjBt/PckCr86F/TF5c7mqHjm7frN+//wCbeuB+fz+dN6XzP9Fn+nr64d9lI+YJNuLn5StchhCKFUAKoAUDsANgB7Vj68YYUQCPQ7jFLl+QtlcuWJLGJCxJsk6Rdn1vCW+RnADzZ/odVm6SvI24v+cANqxjTpB5ILohaVaxYBDZ9c0/HKJ+ou2w8Ix8bJRkUUQi7oqKv17d8Z3wbIZvMiUx5p9MbaQ2t6cj9Xft23Prj5w/LZiSATvnjCpcp947DcGqu67jG5wjR848jvS4xjjEMN+Y3LRzlku9K360PLHky6hiwVQx7kAAn6nucZXxF87DmBlzLM8jVo0OxDA9iN/Y3fajjQuXOFSQx/eyvJI1FtTFgvst/Xc+f5YzrYcU2h2YGVpRxJquLchEarPPiC3EPtuvpyPl42VoQgZkNC7bTvqu+/4bd1yDiecDLpyzeFpGUdKSrk1atvQhq+gGN8x7GrMYGtDSwWVnYeTOZYnlMrxOVrGTYkydS3VkF6NBHiYUCvcj2wz8G5Kzr6ftLwxqJDJpUF3ti5IsEAA9Q+Z7D8dFx7FH4tzhAACluHaNSUM4Ly5BldfRTSXYs7HdiSb7+gvYdsWeJcSSBNbhyO1IjSMfoEBOLWKvEOHiZQpZ1o34GKntXcfn9awoXFxkpgAAQFjPKOVm+2PNmUaKCeb7RLGIJdQeNnMaECOtOphIe48I8yca9wHib5hGkaMxoXYQhwVcou2plO6lmDECh4dN74h/gvHQGucgX/rn3+bvv5aj+Q9Bi9kOHrCpClzZvxsW/K+w9htiFMyrWBXMw/zdm/UZH/qsDgrj46ggg0Qe99qwISdLnwvEpIQGLuY5ItJA/QKsSTtpIBv8K3x8zue1Z+CBlYSmRZHsgjSisV01XhBv8bxfzXCshG2sgIaoMjyLQ9AVOw9htj2S4bkJ31IwlcDzldmA9PE11+zGYrUycocJ71cscBMGFb4RCJIZwbCyyzdtjRJWx77Yo5zk95YliknXQg8GmEK1hSos6u1HcAC/pthkiiCqFUBVAoACgBjvFnNDtVpSxFSl8B6D+UtzcmB2ctM7K7BiGAY0t6EJa1KKzMwBXckWTWPZLlOSJXRcwGV6Da4gz0FCAagw7IAO3ez5nDJj2K7Nq09trRE27hu8Esz8pSusIbMC4RUZWNk2K6TemUEmgOxHn3BrB7IZYxxqpOogAFt9/fck/mTixj2LBoFws6mIqVAGuNu4D6IHznGWyjqrujsVWMxsVJdjpA27rZ3HpeM3zXK8UOanESPmBlYlLBh1NUznw2oq1F6iPbzxsMkKtWoA0bFi6PqPQ4jgyKIzuqhWkILkDdiBQv8ADGVSlnMp7B9onDMLBN/DUj+AfErOOburKyTRpqIzUEKCqAMak70TQMzlTv8Aod8F+SsiBns6w3EIjgU+pUW5+pcaj7nDpHCqigABZOwrcmyfqTvfriPL5JIy5RQpkbU5Aq2oCz70BgFKHZpUv7RzUDRDYtA8x/A6qfGN888CMeekeR1jjlbWrtZvYWAFBJIPlt3G+Ni6g9R+eK+fyUM6FJVSRD5MAR/2PvjV1Nj4D5jklMJjauELnUokiL3WWZTnqDJwmLIxO8jd5ZABqb10gkmvJdv36Hybw+SHJxLLfVNvJffU5LEH33x7hvKuTy764oY1fybuR9NRNfhgx1B6j88MPdTDQymICTLqlR5qVXSSuscTnwt9D/djmfNIiF3ZVRd2YkAD6nA5uacmdvtMG/8AxF/fjMNJ0CgkDes4h45GFF6Q3roHp7D3OKma5jy97sPYCI+1+RHbzHn+Bw9py3wphssRHtI3/qxBPyvwcfOsA+sjD/8ArDhxNNxgTPglG0S0XITJy64OUy5HYxIR/VGFPl/NSFAuYkycuVt9Qdx1IwCaB/RNbd9xffbDJkuYMkipHHmIAqgKiiRT22AG/wCGBMvwsyLMWKSWSSfvD3O+M2FrZD5E8vwtXgugtvCjzXEcjk+hEuZESrIZdK3IGuxpJF0PFtfoPTEnGpoI4NEccebMmY1JCHHzOSb2vYGz6Vjn+KjI/qSf2hwU4DyZlcmzNDHTMKLMSxr0F9hixfSFwXE/XrKqKb9IAC9wREeVpnaNsxpCsEshFF+FSe4u7bzPoKGDmKWR4PHExZAQSKNm/T9uwH0Axdws8ybLdggJSzvOQPFYeHxsAQpknbz2XUsS+5FMT6bDuaap51RSzsFUdyxAH5nbGGfEP4dZ88RlzGWjeVZWDo8bAMhoCjZBBBGxHlWLvCfg1nM0Q/Ecy6j9TWZX/Mkov4asUWsDinrivxX4dAdPX6r3QWEGQk+ljw3+OOslzBn81vDkxloz2kzTeIj1ESb/AJsMXuXORcnkQOhCofzkbxOf6R7fQUMH8ChVMhk3TeSVpWPfYKo+ijt+JJ98JUvxX+8dEy2spLovq0CNWi/k2Oojb9pxoGK+YyKv6qfIqaP/AH/HEGYsgRN0iN8XVpqgFhI2AMtWzmMFSdG2nqA6u1Kx2xPB8Ug0gT7P4eppZuqKVeokdnw/OC4JSxQo3vhsXgy/pu7j0JAH/KBf44u9Ieg/L/56DENJOohS4AaGUmH4k7AiFWLaKAmBP3ny9k7r/rB+hY73g1wnjzZiGVmjEZQdtWqwV1d9I+mDPSX0Hn5evfHmiBBFbEUcS4SCFA1WI85j7SpeWaQJGACqAekVbE/8X9mOPhLwYQ8TWm1npzKxAGkMpA099Qat9xve3bE3MnJXE8sziHXmoiumArp1R2y1qUjchVC6t/LtWGb4X8gZnKt185J49JCRg3p1VbMR8zbV51645lCnWaQCd/rcnXuZlJCVOOcZzAz8qnNSqhz2nSMwVAh7HYN4QGr3GBOV5nlceLOZlK6TWcww11pEiAajWrVqW9xpI86GtcR+FPD55ZJpIWLyMWc9RxZPfYHbFf8AiZ4Z/IN/av8Avx1ElIWYZji04aU/5SzGldbBVmuwA50qS25XSqEm7LAj3kmzGbXY8RzQJUsC0ulT4SVAs72wo0dtS2dxel/xM8M/kG/tX/fiWb4RcOf5onY+8r/v7++BTKFfCrMSNLmA+alzI0rXUcPpIZhYomgwr8sF+b+Z5Io2iXwSyeCOtyL87v09hV35YvcqcpZLJmU5MAFqWSpC/wAt0DZNHc4AcwcpxZjOM+ZzpTWAqxR7eHsAW3sk98Z1XZRw6LSiaefNUMD1ZB+Fc45+ElJKniOwdyFkAo76lvcAE7g9j6YIyc/yx6hFlyTtvLMtDerpd++x374LRckcMyrKHQM7fL1Czk9vLt39sS8S+F+Rl3EZiPrGxX9m4xkM9wCnTXwr6klvTqQHJK4lzvxRropFWxCKO/oC2rUT228wfxceEwSLwqczyvLM0UvULEmjoPhXyoeo7m8D+FfCaPL5lJmmMkcfi0OK3G4JPYgHfDjm81C6NG7eF1KnuLDAg/TY98Sw5TNQ9VGKqMeAygBGpIbB7tSbLHOBcr5SXK5WQIpniyjz5iNidMqESqrbH5llRbqtmxdzHLeVE8kCwwNIsYKKVKl3I1aQS+kMFttB3YdiN8OUfwkyIojrgqmhSMxJsn6o32Xc7dt8W/4ucvR+9zdFdJ/zqX5fT5u2GFziVnuS5aikzLZUZeIPHGrPIYm6bPIqlAn3l6dRIsk2FJ2xzFy3lG6PUjjR/sv2mRV8IFUNL2xIXUTRPet+2H5/hlkyqIXzBWOumv2mSl07jSNWxHlXbHl+GOTD9QPmQ+nTrGZk1ae9Xqur3rEolKPw/hQ8Ezqylkj67hjW4X7vevpi70Tl54kysKGBo2LSBNZsBq8fuQv5++HXK8n5ePLSZYdRo5Tb6pGZjsB8xOobKMVcn8PcrF/ozMn82ZwPyusZ1ae0ZGbjY/Dca66jxVCTmkDhff3JN4Vx7PM1TQlQY3IIibdgDpB38O4/u9cfMrx/PGGQvCep4BEvSYDcmyd6oAftGNGj4Cg/SkP1a/8ADHE3Lsbfpyj+a5X+7CpoS4/4qYFuO4z10KsC4D43b+o/hZ5k8skya87EIJklXS4XRq3FV+vuKPfyONB4vxV4poUUWHSZm2s+AKRVkbWd8D3+HOUZxIwlZ1IILSu24NjufXDDNk0dgzIrMoIUkWQG2IH1HfDgblGp7tw5C5MeoVGzvH3PekuTnHMLl+qwUFsv1IyE1IzdIOVJDWjhtR0tsVqjd4JZHmGWXNNljSFTISzLuQojIWtRWz1LsH5QNgTsZ/yDl6I6MdFdJGkUV2FfSgB9AMdng0GkL0k0htQGkbN6/X3xKuhPF+OSxyRQDQrPE7mdh90Cguqv8TvsD54ocD5rmZsur6Mx10kctANo9BAo2dxvRJrcgYa81kkkXRIiuv6rAEfljjJcMihBEUaRg99Khb/LGRa7NMp5teiKWUsv+bzrvFtLc0ujmaabPTZaARokC3I7qXZjtsqhl9a3P9+OeKc8nLRDqxKZguqWJX3VboHYMAa3omvKzgzm+WoJJhOVZZqrXG7IxHodJF/jiLMcn5V2LNGbZND07jWvenpvHvvbWcVLal4K3bWwZLczDAAkDWd950OvlEbw2a+IwSR1EBZVMPi1qLE24NV6eX92O4/iLGzgCJijmVY21blou4YV4bFEGz3F1giORsoAR0zv0/03/wBV8n6XliaLlLLK7OI6LFmqzQZxpZgLpSRtYxEVeIVjV7PizHTHWO/jfu6D+W+eBm5Uj6Jj1wmUEuG2DaaoD1B/dgLxnn6cZkxxqsSIXDF97KgnxVelaBbStsaA21YbeGcr5fLsrxJpZI+mp1MaUtqrc/rG7xUl5EyjFfu/CpkJWyQxkrUWu2J2FGxVYC2qWxN1anXwLaznZDliwN+N9e762SWeb5oo40yzySnWpmeSMlneUnwBd6HYhF3I7VVk7y/zokUNZmSWWViz3osVbeFSvhpQjWdh4Wo1RwZXkXJAgjLpY0kHxXa9j3/P187wH4j8OldwiLEmWW3CC9buQdmb5lT5R4T2BFelMlVtwmjiMBXGRwLd5MCT4jnoLDuhXc3z3EUIgP3pTUnUVgt+G0NeIvTDwgHcgd9sXMzzUFyD5xYZXULqWMAa2F0CACaB7+oHl5YF8H+HEIRzmkSSaVgzFLUJW9IRRG+5O13g43LMBy7ZZlZoWN6S7bUQwCkG1UECgDtjVmcmXLnYr2RrclGSQdTppePx9Uq5P4sxtrLLEVjieV+lKWdQgHhMckcb2SasWPXF2fnqaGLLTz5VEhzDoilZtboZBaa16YFHz0sa98FV5LyuvW6vM2hox1pZJqV9mUB2IAI2OOIeRMopj8MjCI3CrzSOkZ8iis5VSPI1t5Y2XNS5J8XQgkWTLGOZGIRGkpZQrmNjG+iiwcfKQNt/bF/i3P02VnMM+UpnQnLFJGcTvYAiWovC2++qq79t8EX+H2TaHoPG0kfU6g1yyOyuTZKsW1LZskA72b74vcV5ahzMkUkofXCbjKyumk+oCsBdbX6bYFKG8x84Nk8vE8sI60ljph9SrW5t9IurHYdz+OAL/EidYVmP2M3VxCVuqL9R2/Dyw0c2cqJno1UsUZCSjAX37gjzB2/LAeLk7OLCkC5tEjTsyRESUPLUG7YWqbTMY0XcwjsCKLdoBmm85tOUA/dJfJ3Mkypm5I4UMUuYUSkuQy9TVQWhvse/02wd45w3V0HRFUhSw0myV3vUfXa/wwPi5D4jHDPAiowmnV+qZQGGgkhiPfY9yRR9caMOW4hHpVRr0EB9+5FX3/ZiO1MLUruZUa5sxB47p463EWXHpVKQZUpwYJMcN8axprogPLUb5vMdeXcRBQv84D/y31Iw6YE8t8FbLRsjMGJa7H0A8/pibP8AF+k2npSuKBtBq73t6+X7RgwlMsp+98Rue9LUxDb6rnj+rpWBYDKWHsD9R516/TAW0nF04buWOwFeQ/ee3917+FgO32fMV66Njtex/S9NvxoYiTjUWksMrN4WUVo/W1eIb0QNJ39x64pXwxqOkG3NPUq4Y2Iui3BlYQIG71+y9vM+VY45g/8ApZ/P7tv7sVRzMKBEMvlew2sgb/gQbHlivxDjHWyuZHTkjKxMfGKu7H+Hn6jDtJuXK3hCVqOzS7vQJcvBqvRl6YmiWF/lpoD6+2BHEc5Clp9niJ0/MrWN1/m9wT+YwEIx4jY47TaMGSVyHVZEALWTx0IwiWOSV0iWR9AXwqbA+ZhbHS1KLOx9sXDxReqsVNqeNpQaoUpUUb3BtxtXrilmeXI5gWJdTJCIpdJA1pv4WsHtqaiKI1HfFnM8ERmjZWeNo0MalDXgarU2CK8Km+4rYjHFXXUT8wr9wER3edDIiDSCEAUlmJYKAC6jv3Ix1meOqgh+7kMkxpI6AewCzXqIVQoBJN+lXYx1PwJCYmUtG0KlI2QiwpABU6gQVOlTuO6g49mOBo6xeJw0Lao5NVuCQQbLWG1AkEEEb+woQvScaVRDrR1M0vSCkCw1Md9600h3BN2PXEea5kijWZmD1DII5CFuvArlv5gRrJPofa5n4MjCIMzsYpOqpZrJamG/tTnYUBtVViCTlqJpJH1S1KbkQSHpv4QhtexBVQCMCEPn506SCXMZaWKJlZo2tGJpS+llB8DFVJAJI2okHEEvxHgVSTHJqBQBdcNHWH0nWJTGo8DDxMD22N4unkqFl0SPNLGqskaPJYQMpXagGLaSVDMWIBNHEuY5Py7NqCtGSVb7pig1IGUNQ21aWK3W4oHsMCFzFzfF/mwdHRsx8o8LhQTSlmRmUK7EKpBNkj3q3w3jqziNkSTTJrpiuy6G0kMb2JN160cVH5Jyr6uohldgB1JGLOoXtoY7pRNjTW++LHCuXUy5HTebSNVI0jMniNnY+5J/HAhXM5xKKKurIker5dbBbr0s748eJxXXUS9RX5h8wFle/cDevTArmTln7W8VyaEVZUegCxEgUULBA7HevPbAocgMJNay0OtJIFNlQrR6AK/XHm3mMahrCLlZkunRNI4rDpLdWPSApJ1igG+Uk32PkfPHI4zBbr1otSWXGtbWu9i9q98KY5DmEUkQli0yQ5eMkhrBgrcex3/ZiduQdXWZ2WRmeVo0YEIBKQTqK05ah3ugfLE5GcVGZ3BNmWzSSKHjZXU9mUgg17jHUs6qLZgo9SQB+3FHl/h8kECxyydVgT4vYnYWdzQ2s7nCNLkYM5xjNxcQIZYkT7LE7aUKkeJxuLa/8fTaoYCTewV5MBNnG8/mjIsOWVF1LqaeQgqB/uqDbN+zC/wvPZxjOYM4uYOXkaOSOaNYwxUAnQymwN6BNDFKLhmWXiWQhy5EmX+z5tfnLjc+JdV9gbFXtihwPg2Wig4yURFkjbNQx+LcRhL0gX22715HB7O0iST6MJluMLAGtY2N8gGfE3HhC1DhmbaWJXaMxsRujEEj8RsR6HA/NZtppmhSTpIlCRhWtmIvQl7ClIJaidwB5nHHIo//AM3J/wD6I/7sCOIctRTZtkmZk1FpIqoawwTUoJFhlZB230n64vSaMxBOnrRJ13E3aNTp/Eow3DtI1QZp9fl1JOqjeVMDuATtakG/ywR4Vn+tEHrS1lXU/ospph+BHfzFYV35Fiy8bMczIigLrZgpHgbWpoih4q2HfB/lyBhCWcENI7yUdiAx2seR00SPUnFqgblkGb8IWdMuzQRFuMqPjPNEWVBaVZAoZUBCXqZqpVF2xN1sD5+hxdfisQmSEsBLIjOiHuVWrP4WP2+hwv8AEuC5ibiCTyIrwZdby0YerlbvI4IrYbKN674qcf5VzMxjzUZVc5FMrxIWGgIPCULhdWlkskepOFkyjOc5zgiedX6g+zaDMdBIRX+VttytAkkA1W+CWb4tFEYg7hTM+iL/AHmILUPwB/Z64R+Pck5nMT5uZdC9T7M0cbSEpJ0QQ0Uygbo17HfdR64Kc0crzZ6KQkiKVFU5YAhgsi0+rVVrb0u36Kj1rAhN+PYrcMaUxJ1lVZdI6gU6l1edGhse/bCJzPneJjOSDLpmOiBR0hSCgCEmK1oSbyAWSbHYbYELRMVeJ57owvJQOgXRbTf4nYYz/MS8SqXpyZwsEH2ctCgDpXiDihpnBvSSRdL6nEUsHE32E2aaMhU3iWIkOk2omwWDKwiW78788CFonCuI9eJJQkkeofLIulxvW4/b7isW8ZT9r4pHCI4UzZPTVkZ0FrWXkBQ2Lv7RpoegXffdm5eiziZ6RJ5p3iUER6ol0OtIQ3UWgrhtYK0O/oBgQmrNZ6OIXI6oCaBZgBf44q5viuWKssksWk2rBnWu1kHf0INe+K/MvBmzCIEKq6tqVyWBU1Vrp8/Y7YDS8mTatQlQt1TJfiW7RU/R3BsE7etY3YymRJdCWqPqAkNbIRL/ACdw+mbTl6QgMbWlJ7A77Xjhsnw0FgRlgV+YWu1bb77emBmf5BeRpG6qjqFmZd9Ja/AT/NBb9mLA5OkJnVnQxzPqItu2pTVfL2Ui/fGvufvKzmpPwBMUnFIUoGWNd9IBYDega7+hH5jFpmoWew74TV5ImVQFmUMrkpJ4g6rSqF22bwrRB9sNubg1xul1qUrf1FXjCo1gjKZW9Nz3TmEJM4jxqWe9LSJqiaWCNG6etRdamHjLMqswVaA8NnfAxOa5MpI3jkkSFI2zcch6gQP3MbnxhkBBKNYIuqIxRymc0hjNrV8pTsik69SxiN4dtwHdI5UcbFWb0OA/GJNdplwzNnGZwrXrZ5VKLHvuRGWkdmOw8ONiGgevWiGyStxRwQCDYIsHFOXi6gkBXfTsSq2AR3F9tvP0xLw/K9KKOO70Iq366QB/hgHneCOfDpYhRIEZSvZ2vcMRvVg+Ru9sKLZFRxcfyU39T/vj7/lX/hTf1P8AvgPLwmVgykS0b21JW+ratVd2B/ojHf8Ak+b/AI3nXjTz7fpeWBQin+Vx/JTe/g/74tZbMrIoZTYP+GxBHcEHajheXhUtk1KdRGq2Teq7+LvQr0onbBvhuVZAxatTuXIG4F0KHrsBv63gUq3ijm+OZeL/AEk8SH0Z1B/K7wgc5cfWXNaDJOmVh1pPQZIzKAxVSV8RBIAPsLHriknJUbRgiJTL9njtQ5H30x8OoarUIm58jv6YWdWMkNC7lLsxgY19dxE8Bx5kjlutIWgrzlkj/wDlQ/1xgllc/HILjkRx/usG/uOMdyfIWzqJIZWYpEptx03aydgNyqAnfsDuMQLyX03T/PETVG0quEkFKpPi23AoE2a8u9jGYr1N7eqbd2TgzIZVM82zunctwwL41yvlc3p+0QpLp+UsNx9CKNe2FvlDm0JlnTMPIZod3MorwtZSjvdrR33OEbjXxhzU0hTLVEt0KGpz+w1+GOlhmPrXZ+F5zF0/Zqhpv3deB8Vr+U5ay0TRNHCiGFWWIqK0hvmA+vmcRtynlDLLMYE6kyskjVuysKYHy3Hcjc4yjM5iVlaRs7mJVAtHilD6xq0kiOhQBPbV3sX4TQ9uJcQSVUy82evu3WQoBZIBIJYBbDWzEDY+mGBhnn5glDVHBbvk8okUaxxqFRAFVR2AHYY+Z3IxyrpkRXX0Iv8AH2PuMZByz8Yp+osU+iWzQYUL/IdvesaLzXxlk4dJmIWKNoVkOxItl9bHY1hasx9Ay7vTFBvtDm027yBfmr8PL0CsG0amX5S7M9fTUSAffBLGZ5vi2eTWnVnJjRWabQpVi2naJBH4x4qvWPXbtiaVuIKsYOdOt3ZSVjV1A8mICjSAoZiSfQAHfCpxBdqCuoOyS0D32Ce/hM2H98lo2PYzrKvngjyS56QLECZVSBNVBdVKapj2B9LGBXHOYM7lVts67MR4QIUAJIDDftpo0a86qxviprgCSD0+60Z2S6o/I2o0n/t/5WtY5eQAWSAPfbCJzjxDMQZPIK07pJLPFHmJFpWpgSwBqlo+Y9MI0/LUc+oyzssrWqxSZjqFWGsgk0bVgI6UkEdQm9gD0aNDO0OJjquHVfs3FovHkts/yrDddWO/TWv78WEkDbgg/Q3jEpuR8oNRiuWndRGXRDQKi9VEECywI7hhfytfouV8pExMWblRlC0FfRrLByNJXfxaVWu4J2+YY2OFZEhx8v7WDcRJiOq2/AjOc25OJ2jkzMKOvzKzgEee4+hwt/DbjEssucieWSVITHo6lFl1AllLd2AYUL323rGYfEhCeK5oAEnUuwFn5F9MVo4UPqFjjoJ+n3V31crZC23+HOQ/2uD+0GCnD+JxTrrhkWRbrUpsXsa29iPzx+X1y5UFmVqX1BG/v6b42D4WzyrwidogGmEkpQEEgtpSrA3q/TE4jCtpguaZhWZUkCdT9PWn4Wk49hTy/M+cJIbJtZa1vUtITtqNFbC0DuDZG1AnEeX51nk/0eULij4gX02pNgEx+1fXCK1Thj2FHM8y5uOSQfZzIqltNRyD+aLo3tuTVehPYdyc05oUfsT0aoeLzPdjo2IGxFeYPYHAhNePYUOY862Y4XJLpEZU6wLst028mBFaiNiLsV64QslzOYglfaC9qApYr6lj8+7Et4bXvpsm6IhapxnlLK5pg00VuBQdWZHr01KQa9jj5wXlDK5Ri8MQEh2MjEu9empiTXsMKQ5lzEGXVomfMSnOsk0UgGpVVHd4132Yqljys0BWAEfxYzjAsDGAV1C4wuxK0x1PfTphTb2QRWJlELZcexkD/FbN6f8AU2bo0fCPuirOGrQpVmonuSO2HPO57OvDlZYO0kcfUXSNep9JJI0lVAXUL1AWR9RCE2Y9hAzvPWchnWN8rsEjMpEbmi2ktRVmBrVpABNkHfyxyPibO0epMhIHq1Q6iW8VWoCAEUDZLKbrYjfAhaDj2M7j+JWaEjasizx6wq6A4qy3dmFMSq2BpXuPXF8fEGXUq/YyusMU1SEbKI2Jf7vwLUqre/jBX3wIUfMfKOZkmmMAy7wzdN2SbVtIgrUNPqAL333sYp5Plzi8bFhJlmZpOoxYkknTorZR4QuwAqsPcvE4lYq0ihhVgmjuCR+xWP4H0xEvHoCARKlMSBv5gWfpQo36EHC5pMmZ6rrsx+IDAzICIGrZ3fYDvhI0HKvFI10x/Y0UM7AKCKLrpJHh/V2H+OO05Z4oAQRkWBRIyGUt4U+Vd17Xv9cOqcwZcixMlb/pelX/ANS/mPXHzifGBEyoqGSRtwgZVNeu5/u98GybxKue0cRMFjb8Wx1KA8rcltHDOub0PJO4LaOwCjwgbCqN0KoChhd4j8HSsxmyroCQwKOtqQwKkEdqKkj92NIyWeEg7FWABZT3F9v7j+Rxk3OXO2chz08cc7KisAoCqa8IPmt98aCv7M33ZjRZUsJW7UruuA6J4DcLRKjk5H4spOkQkWNOlVUJpUqAtFaGhmHnWpiKYk4ny3JfFnBWVojesW4GwfSCAFOmqVRRB28PYkYFQfEnP6WQS6megp0KWU3+jQrftuD7YuLzVxGOSNZ8yyapFVkpDIASLJQKSNuwO59MT+pz8vQJl3/zVdti9vmb9Ec5Y+DEcDB5n1t6D9/l/wDOx3w+8R4LHNlzl2BERULSmqAIIA9OwxFw3izNE7SoFMY8ek2LAth27qdiBYB2uwcU+I56dEWUOnisiLT5aS3zXeoKL9D298avqGrdxlcTK6g+1iOCHj4WZQVvPt2+9O37MWIfh7l0Qxq8yow0sA4BI9C2nVXtdYm+2T9XpdYFSL19MalOnVpq6II3vy7e+PmUzmakRnV01R0dGjwyAgMDdkqSD70fXGOxYNyaPaGJdrUJVJvhblD3ac0KH3p7enb0x1D8LsmrI33p0EFQz2NjdVXb2wyjiCdJZWYIhCm2IUDVVWTt51iD+EWV/wBpg/tU/fiNizgFP6litNo7zXHH+XIM7F0swmtQdQ3IINEWCD3onCFmPgmI2LZXNFB+rKgf/mUr/djRV4xAV1iaIrenVrWr71d1db1iI8fy4kaPqprUFmF/KBd6j2XsdiR2w02q9ogGyQyiZSTByVxBE0BsiR+sUe/+msVI/gy0pBzWa280ijA/5mJ/6caFBx7LuoZZoyCCw8QGwJBO+9WDv22xl/xi5lzEOYy4y2YkjR4S33bkBvFsdu+3njWgaj3w03PEk/WVFRwDbgeDWjqALclovLXKOWyCMuXTTqrWxYszV2sn6nYUMJXEchLDxSWdMtLKZJBqkEblY4wq2E07u70QT2A28zWYnnfiA75zMf2jY5/hzn/9tzH9qf34fZhagJcXAz3pV1RpAELUuYpJZupAmUzBy8sBUuYpNSyLulqdiNSqbAvxsT3ODHwl4ZLBkWSaN4n6znS4o0Qm/wBNjjFf4dZ//bZ/7U/vwV5T5yzsmeyqPm52Rp4wymQkEFgCCPQjBUw79kW2jXfuUNeM0r9FY+ADCX8WuKy5fIq8Mjxt1VFodJI0vtfpYGF3IZpjkOrPxCSKYoWVlzWqzRNGMqCPWgSaI3vHDzXgBdcUG5Gvc6Jndw3rV8ex+c15zzv+1z/1zjYvh7xN5OHxSTOzuzOCzWxPiNfsxnTrB5gBO43sp+Epio5wN4smXMZZXXSwsbe3bsQRuCPUYrw5CCEDSkaVsDQB/Pv+OJ5c4i/Ma/A/uwncf5kVJSAjs52QaSoI8tyBse+3qcTWe9oGRskrkgtF3mAmfISRB3EaqNbFiw/TfbV9SBp/D6YvaR2odu3t+7GbcPzLRosrMrmTqPLrW0QRuE82XS/Uah22BsjTh05bzvWjV/Duo+QEA7t4qO4sAGjuNx5YZNNzWgu9FZMqByLFB6Y+4rcT4gkEMk0l6I1LtQs0ovYeZwqv8V8oCAEzDMVQ6RHuNbaACC3fVQ/pL3vFFonPHsJJ+LmTABZZ1DBiCYxuEu+zeqkfhvWJcr8VcnJroTWkcjsCnYRqWYfN81A/vwITjjnpi9VDVVXW9el+mFXinxMymXMiv1SYxEWCqDtKpZa8Q7Ab+ljvhh4XxJZ4+oquosga1KE0aujvpPcHzGBCpcS5YjnkMkjNZUoKoUjKQy9v0tVk97ArtiKPlGPSVZi1pIjUFWxIFU3pHcBBvg7j2KZG8EwMTVAADtEAblBWOp5ZGcMHD+EEOoVVagK8Kiqqjqa/Kg3OnITZvNRZhGrSAHUGmIUkjSewO9eWHjHsQabSIV6eNrMcHB1wCPAoZwbLyeKSZVSRttKnVSKTpDHzbc2RtjFPiD/9yzP88f8ASuN+wmca+GEGZnkneSUM5shdNCgBt4b8sY4ikXtAbxXT7Hx9LDV3VKtgWxa+8fZZjw7hmZSB5oVGnp62lBpowNVgEnwlq7gX2AI3w0TTQ/a5C1LPBm3SMCrbrvs5vcmMlyDX6nat3Dh3LeWTJSwJMWjZSjyalJA3NbChVnuPPCtkuUMk+aBTMyvpXqmUuh3U3VFbJ2vCxZswLi/Ndc9oU8Q57nSImIBuLa+EiOci60bhcI+zxrW3TUEetgXfreF/jMEMAihlmlEbH7sAKTHW1lqsINQWzfcDDTDEFVVHYAAfQbYH57lrLzOzyxh2ZQpLWaA8h+r3vbzx0TMe6vJMNI1CasxfTVCZpIFbqnOVINS3SUen4WXTVFgTX41j3LrwygpDmJKYFnhZVVxR0kdrUXtX5YuryVlf5M+1u50kkEsvi8LEgGxvYxb4fy/DC5kRSHIIZizMWs2bJJs2BufTFRnm8LV3suQ5c2bdpC9xvgi5nLtAWKKdO61Y0kEVYI8qwqfxRQ/7RP8A8n/pw+Y9jRJJOHwyh6HR6slXJbERsakCKy0yED5FpgAw3o749/FjBq1dWS1oR7R0oUllsaPvCCTZfUTtdkXg3mObcojMj5iJWUkMCwsEdwcR/wANMl/tUP8AXGK528QmBhqxEhjvIoGfhTl9IXqyFQCaKxnxEaS16LqgPACAKsVhH+LUYyuZyKi3EWX0jWdyFatyPMgeWNU/hpkv9qh/rjC1zTlOE8QkSSfNLqRdK6JQoom/Q+eN8PXpsfLjZUqYPEOEBjvIrH8xzIWZD01OmTqEECmOoNXbttp7na/XFpedT2bLQlaAKgaewUAAgWBqUtXq7Y0rh3wr4TmAxhlkkC7NplBq/wCji7/EnkP+P/af+3HSGJw0WB9eKRdQqtMOEHmssXns+K8vE19h2AGnTVVuvdq9fpifhfMRzXEMhcUcZTMJZQVq1NGN/po/acaX/Elw/wD4/wDaf+3Fnh3whyUE0cqdbXG6utyWLU2LGnteIOJoQcoMwqim+VX+M4H2BAexnX/pfGYcrcRCpo1qJGVVy+qNWMn3jAC/JRdl3sgbgGlr9DZvJrIpVh5Gj5qSCLU+TUTvhTyvwpyiGKnzB6X+j+9rT7bAeW302xxssOLl1tuHUW0iIgkz37lneU4JK2WMy5KNlitJvGC4Mezkr3DHY+e3lucaL8OmJ4ZCQBetyBsOzk+Wwwe4Ty5FlmlaPUOrRdSbUkX4qr5iDufOhiBuXunlngyx6YIfQTZ0mQkmvYWQPS/bFWUg18pnE9oGvQNN2sgjyKVHDzGKbqmkDfaE0hZknjRpKtgSFtdIAraqu7xGmZLNCYAXlGYjfMgNbBRGjMhkc2E6uwBbupoGsGs7y3LqQKygNrDhb2DJo1WxLPJp8IJICjy9WTI8MWOtlvyoUBsBsPoAL7/3Y6TqzQLX9b1wW0yTdLGT5XmCAMQ20o0LQUiWTqEMzqS1GgCqDzOD3CsjKjWwjVdAUKjM3y2RuQL7nBXFbO8SjhAMjqgZgos9yew/YcLOc55W4a1gXzivDlzEEkL2ElRkatjTCtvfC+vw2yoRB4yyMrdQkGQlWDeJq3FqBXYAbAYasexi5odE7loDCRX+EGVK6TJNsGCkdMEBixO4jF3qIs2SKxZz/wAL8tI7Mryw6o+mVi0KukpoIooasd/fDjinxXjEOWTqTyLGl1beveh6mgcWJhQlLMfCPLSFmkmzDs9ayzJ4qAVbGihpCiqA97w65aAIioCSFUKCe5oVv74XF+JORLaeq1+pikA/MrWD3DeJxZiMSQuskZumU2NjR/I7Yo17XWBUlpGqD8L5qEuaeKqjOoQNTDUY9n3I0mzZXSTaqxxK3F5Rmfs+kaiwcNR09Ctz3+cP93/SVqwaCDbYbdvb6emOqxtmHBUgoBxLjLrLKolhhESKw6ovXYJv5lpBWmxZu/a5OIcalWDLyRxjqTNGDG5qtSlit+TbUCR374Ly5dWILKrFTakgGj7X2x2VvBmFrIgoZwTjH2gzHSVCOF0spVgdCsQw9QxO42Iqie+K+a4+CsqhHBVZLIIsaW0WPfex9MHAMUn4LCbtAbu9z+kdR8/NheMKoc74LJiiWNPviUqjhwDRoSy6lAPhUXqYoC1P4m9+4Bx4srKQoorFIHAiVaVa8JOrewAR7fXBtuGkMwRIiPK2NgA61J379U6vpjqHg3yBok06WVqJ/SUX+luCwI38q7Vjnez7gPryXTOKbqT9OalXjh+7DRsC+3cUN6G/7a71he5u5izEOchEPU6MWhs1pUFdMjhBZIsUNTeH2vDSnBogQQgsdtyfO999999/PF3HUoFzDL7+u5cmvkd/p29d6yvKc25xOmzvI6jSWBS78GYJ7KLFxpY28txi/l/iBm2CHpRAX954X7dZY7HiNWrhvPse940XHsNGsw/IEsKbh8yzvNc2TT5BpGKgdYoemHUlQjFVazqQySBVoG6cDucVeTszKmajQxmLWzBl0sodPvjZU7fd6IgHAvx0SdQxpWYyyyKUdQysKZWFgj3BxU4dwKCAkxRqpIoncmh5WbNe3bE7ZuUiNVGzMgysjzPAvtPEc4C6KFmewWCsdTEWt9wO59BgO/BaLL1YyyuVsMNBAF2D5jy9vfuHfjXwpmnzE0omjAkkZwCrWNRusU/4nJ/5eL+q2OC6i+fhX0aj2nhw0TWAsBEG0DilIcFP8pH5/pbCq/edq8jj3+RvDfUju/1tq7el3Z39B3w2/wATk/8ALxf1Wx7+Juf+Xi/qtiuwf+1bfquF/wB4eRU3w6naLJ8RePd4wWTa7KoxG3nuO2CGW50zmXRDmodfVKGOwEfSemGNJqTZnJAJBoGx3IM8i8ovkFlDur9RlI0giqBHn9cNOOrhjkphrmrxPatRtfFvqU3SDH0Cz+b4mypGWbKU1I6rqY2rIzEX0wNY01Xv59sT5j4juol/zfdJCotm00BIRqYIQHbphVXvqdQaFFnnHsMZ6f7epXNyu4pBzHxEn1AfZJANTaQp1OwjfQVYFKUttVE+e+D/AA/moNk3zMoUKl30yzA0AaUsiktZ01Xfa/Q/irxThq5iJonvS1bg0QQQQR7hgD+GKuc0izYUgEalUNDCIyZmVo3fYLGxAjLdlUD53Brcg2fIDbHf8III1ppG8DiI2rFi+nVWwsnT4iRsN7rEsvBtTxu0shaMkr8oG4Knw6auid+4xV4ZylFC6Sa5JHRHVS7A0XbU77ADqMe7dyMZKyhy3OUcrssall1LHExtRI9FnVfD2RRZPrY2rF2bmbLopZpAFGneib1sVXTQ8WpgQKu6223wNHIMGkAyTGoXhvWAakNsbABDk7lh83ne93YeVYhJC5LO0N6L0gXpCBqVQNQWwD/vH2oQp+IFp8s/Qdkcg6GoqdSHsQQDRZaPqDjP87xJJoZZn2zDSt921gtGUaIIm1NpLFqHmDjUsVclwyOIvoFa3Mjb34mqyPS6vbzwxRrCmLj1vS1aiahsfW4rPmz2YbraetIG0L4RJpZQQTpIFIAopqonU3c4nfiech8bGRYowEQMptysRot5gMxsj8CbGNEx7F/aR+0Knsx/cUj8M5tzBKRqvXaRXKOwqzYq9NAIoNs39EEkYm+KcpTIatQVhIm4obnY0T2sEjy28x3wfflyAv1NLCSyS6uwY3+iSDej/d7DyxzzRy+mdysuXevGPCSL0sN1avOj5YWxWSq2GiExhmuYffKwfjGiVVjAlaaOLVG7MSjFtJfxE/IL7hiLYVtjXvhRlnj4ZEsgptUhrfzc133xn/COQ+I6/s0q1GhADAKEC/7pZWDC99FDtv6Y2bhuQWCJIkACooAoV+wbDfHOwrHNJB0C6WJeA3Z2N5m2nrmv/9k="/>
          <p:cNvSpPr>
            <a:spLocks noChangeAspect="1" noChangeArrowheads="1"/>
          </p:cNvSpPr>
          <p:nvPr/>
        </p:nvSpPr>
        <p:spPr bwMode="auto">
          <a:xfrm>
            <a:off x="0" y="-800100"/>
            <a:ext cx="2733675" cy="1676400"/>
          </a:xfrm>
          <a:prstGeom prst="rect">
            <a:avLst/>
          </a:prstGeom>
          <a:noFill/>
          <a:ln w="9525">
            <a:noFill/>
            <a:miter lim="800000"/>
            <a:headEnd/>
            <a:tailEnd/>
          </a:ln>
        </p:spPr>
        <p:txBody>
          <a:bodyPr/>
          <a:lstStyle/>
          <a:p>
            <a:endParaRPr lang="en-US"/>
          </a:p>
        </p:txBody>
      </p:sp>
      <p:sp>
        <p:nvSpPr>
          <p:cNvPr id="9224" name="AutoShape 10" descr="data:image/jpeg;base64,/9j/4AAQSkZJRgABAQAAAQABAAD/2wCEAAkGBhQSERQUExQWFRQWGBsaFRgYGR8aHBwfHCEfHyIdHyAfICceHRwlGx0cHy8gJCcpLywsHR4xNTAqNSYrLCoBCQoKDgwOGg8PGikkHyQpLCwvNCwwLCwqLy0pKSkwLCkxKi0sLC4sLCwvLCwsLCwsLCwsLDAsLCwsLCwsLCwsLP/AABEIALABHwMBIgACEQEDEQH/xAAcAAACAwEBAQEAAAAAAAAAAAAFBgMEBwIAAQj/xABLEAACAgAEBAQDBAQJCwMFAQABAgMRAAQSIQUGEzEiQVFhBzJxFCOBkUJSodEWF1NygpKTscEVJDNDVGJjorLh8dLi8DQ1RHPCJf/EABsBAAIDAQEBAAAAAAAAAAAAAAAEAQIDBQYH/8QAOBEAAQMCAwUFBwQBBQEAAAAAAQACEQMhBBIxE0FRYaEFcYGR8BQiMkKx0fEVUsHhIzNTcoLSBv/aAAwDAQACEQMRAD8A1zjfHVy4UVrkexGgIF1uWJOyoo3Zj2GKuQ5riKKZpIkZtZXSxIKrfisjYEC7NX+zAjjHApJc3mDIsmmRIVhdFVwFUhnQgkVqYb3sR+WKPEOVJgzdKOULJKH8JhsFVoarNEBrcbjxE+oIXL3zIC7VLDYVzA1zoJEzPLTwnvkHiIZ5+cMuEBRjIzHTGiqdTtZGkWAO4N+lG8Dm5qzIiecwRGKMjVUp1EGvlJUKzCxttd132wMblqYToFWbRFCiwmwO9mQMwa42Y0CVBJWwO94p5vhefcRl0me1DlNSgLICFXbVVKCXobkgEn0qXv8AwtqeFwsgAtP/ACO7haN2vApx4DxubMElsu0UdnSzkWa2qh5+ZPbyF4ucZllWImGtQNmwDt57EjAzkvJyxxN1hIrs1hXbVpXsqjegaFkDzPl2BLjecWOFi10wK7V3YH12r8/ocM0ZMSuNjAxtRwZAA4feSgycRzhgMnh72DoX5QGvbXfevf2x1keM5kNGZVBSQgKQoB389mJ/AgYrZbiiLkTHRuin6FW2ojy01t+r+BxS4OqLNCYwzPfjBWOgDsSCiatgTuaw7lsZAXOzaXRjhvGJ/tAjnrfaglUasbhiP/OPZXjE8uZ0pXSDb+CjpBq7LA/sv2wNmjTMyZiRF3AVl2TV4aB/QY9r8z+GLXDFTLZsJW5REFBO5o+SKav/AMYgtF7XhSHHjaU0yyhVLMaVQST6Abk4XD8SuHaUb7SpEgYpSuSQpo7Bb7g4LcwcObMZWaFH6bSoyByL06hV1Yva8ZjJ8AhqFZrStm/ASdNigLahQv8AE4UTVlqy8QjIvWvevmA3717GvLH37dHQPUSiaHiG59BvufbGYv8ABDWoWSaLwxMgMcGklqAWRzrOthuTfmcdS/BVmYN14kttTdOEqF+XZFLlK0ovzAm97OBQtC4pzFl8uheaZEUMEO9nUey0LN+1euLeSzqTRrJEweNxaspsEeoOMuPwPLBdWYjtUZARDV+F6d7YlpNb6iSf0VA7Y0ngnDBl8vDCNP3aKvhGkEgbkCzVmz3PfAhU04pLNLMkHTVYGCM8gLan0hioUMtKAw8RJsk0NrMj8fWJP84IV1VTN0wzpHq7Etp2XbuR237b4hm5cYTSyQyhBPXWjdNaMwGnWKZWVioAO9GhtirByVojaMZiQiVAk5IBL1e4JvQdJK+e1eYvFnRFlLIn3kWl49CvzNpXxU5B0EqCSA3YkAH8jXbFDM82RiRADpUMRMZEZdKiNpLF15LfY7Yg4zwHTlmUBp40tkgrve1EjxMqglgo32As7YH5HlfrmZJWkaIkFZGQo7B0eNozr8RCKRpf1O9kG6sBLCXa/hUdqAE0ZDjUczMqaiUNOCrDSaBo2NiQQf8AxiLmLjH2bLyS1elSfyBP/b6kYm4RkGhjCPJ1K7NoCfmF2LHuTtfoMDeectI+TlEQVm0sNLCwQQQR9fQ+Ro+WLMEkSrVIE5Uix5viboJS0erMPGqKyF9CuTTg/LR7GwfKqvB7kvnJ5MzJlJnWQofDIoIDfgSaN7VZHphb4TzBFlljy4lOkAnV49SHRZMm3g+8ZwFUUlBjd4N8kR9TNzSxG4nEZdhqKNIpaypfxGl0rd1Zathht4sZHcl2m4grQpHoEnsBeEo8VzE0+a6T6FhVFDVf3rgtVdtCroBFWdffDbxRqiavOh+ZwscsRXlc057vmpT/AFGEY/YmPP4slzi0fK0u8dy6NKAJ4mFDHxLMyzZjS4UxLGNhY6jgtW53QDQKq/Eexw08E4oMxl45gK1qCV/VPZl/BgR+GFzliO48+3mcyR/USIf4Yu8jkiPMJ5JmZa+j6Zf75DicJLXBpPxNDvHeirBE8DCNcR4mkCFnPkxAHc6QWNfgD7YDZ3jA8bSZxIlQgMkWlnXUwUaywatyL8Ir188V+cEUOesxSCbLywGWrWJnI3b0VgKs7WoHngfLy9A4LrnId2kYHwkW7xSC/HuAYqI8wx7Y7jGNgE/Rc57nSQETzRSP5M7Oz61jpWjlpn2XUpWgPywU4BxF5VkWUASxOY3K7A7KwYCzVqwsWaN7nCTBlcqk4SPMiaUyq0YiRpCv3ms6yHKBbPfw7Dzvd84NwkZeMrqLszF5Hbu7t3Y1sPIADsABgqhrW/1CKZJKB86/EbL8N0LKHkkcWI0q9PbUSSABew9d/TGe/wAbkJ4h9qdsy8ITRDl1UKEsDUz29O93VXtW+1Yo/Hrhjrno5iDokiCqfK0JsfWmBxnOSzPTkSSgdDq9HsdJBo+22FE4GiF+u8rmBIiuAwDKGAYFSLF7g7g+xxLilwbiX2jLxTaGj6iBtD/ML3o1i7iVmg+b4+6MwXKZmRVNF0VKPY2oaQMw37getY74XzPl8wWVX0yILkjkBjkQerK1Gv8Ae7e+A/xIz08eUl6ZCRmGXW4jMhvTstAjQG3HUIIB713wm8Sz5lhjT7Tl83P0o/sZhA64kNBo3CswMRTUHLaR7YELS+C80ZbNlvs8ok096BHnViwNQvaxYwUxi+R47mcjIiQ5Zkia6WKJpGYI7ii0lnSANgpA3J7nBA898R6scUidBpXTxNEXSii2I63bcq1HtqYEjTgQtYx8IvCLyFzxmM/M4MaiFA4LBWBDBhp8V6SCpIoWfCWNWBhw4uzDLzFL19N9Nd70mq97xIQbJbz/AMQ8ujZlUUyDLRl5WFBNVhVjB82LGrqhv3xxyd8Ssvnn6WgwzUSEaiGrvpYdz7EDCHyckceSKnpPJmNTtG2lixH3UEZB3syuZPUBRiXmKNMvJlYMskfXGZQRsoXXpiCx2xXe5JdbbnsBjpHD05LBM8e715JPau1W0BB6DHMhUeI1t547wNzECyThWPyLqVbrdttXvQse1nHMTi8eM9iI20Hs7UoPpV77/THcXFhYDo8ZPyk0QfoRYuvLFWcMsqRh1LEFk1r2A79iLO43274kyMXWXUXDR2RpA2NbHvZq7222xKhFcfGatz2xR4PQQoptY2KjzoDsL86FDHzj71l3Pla6/wCaWAY/1bxClcy8XNBljtCwVWZtNkmhQomvc1ifK5/UxRlKSAXpPmPUEbEYC8azzTDRBDJIFIOpdKr4SDsXKhu1ULu+4x3PxITPlioZJVl8SMpVgpU6tj+j2N9tsCExYhmziIyKzANISEBO7ECyB67C8TYW5eBRQtBJNmSOlPLKpkYAEzavBZPZdWwHpgUgEmArnAeZUzEUTmo3lMgSMtZPTYg12vYX7Xi5n+KJFYLDWI3kCXRYINyPbcC/fCzwnl6PLpl3mzCK2UM6sQwC3Obok0QQCDXviX+D0SfZ1Oa1SrlpYYtbC5OpR1d7NafLACN6Mj40RvgvHUzEcLWFklhWbp3bBWrf3AJq6wSwocK5aQosYzI60eRGUkETAlDt4x+kCCNrrDRkct04o49RbQirqPc6QBZ9zV4EEEWKhl4PE2oFdmFMASAQe4+nt2xYy2VSNQqKFUeQwoczZjPDO/5qzaIoFl6ZXwSEOQyXXzFd6vyGAkXMGall1SPnIMu0kpGiEl12QohGgnSLby73hpuHc5syEs6sGmIWlZrLLIjI16WFGiQfwI3B9xitkOCxQwmFF+7OqwzF71klrLEk2Se5xn+X4vxHrVAZpU1TdIzoU1AIpGrwDcMTpurOLuW5imi+zuTmpQI5jOjxEMZAF0rQWgL7VtV7nEHCEGbT+UDEDmnbJcJhhjMcUaRobJVAFFnuaHniLg/AYcqHEQYdRtTlnZ2JAAFliT2AGFTlPjGdXMBM4k2idbRmQUjiyVBW6QqRRatxh7xjUpbN1471qypnCE8f48mWjJZS/lpA239SdhfphQTmHhv2oQS5KJSy6xKsavHXqx0gjytqoXucD0mlzmfzmW6wjaNywRrogGrFei6f2YH858ziPJnLAETQAxrMrVvuDW16WFgg/wCAxq1hyZmG/Dks3PGfK4W3HnwWv5XKRxrUaKi+iAAfsxNhd+Hc7vwzKNJZYxLue5AsA/1awA+MfGp4MvAsUjQxyy6Z5ku0X0sdr3P9GvPC63A3Jx45y/BnIulmIxIlg0bBBHmCKIPuMBV+F/DAUIykdobXdt6/WF+P+leMQj5ymSIRrJOY9buuvMMdlWhRUKStnsSQT5d8VeW+Y5slMJYtOoJ0w8m6oW8beYGqrFE+uBWhfqMDHsfnHmbnnP5mZSZOiwijTRC7KCZdw1X85u/YV6Yb+RviFnpM3HlGSJ1QPG62RIDEtayWYmywF2PPAoha7JGGBDAEEUQRYIPkR5jHEWVRPlVV+gA/uxIThX4n8SclCSNbSsLFRKW7d/Fsu3nvti7GOeYaJVHODdSmnEWcg1xulldSlbHcWKse474znN/Gar6eUc71btp371QU71v3xSHxmnuvsibnYamv6fL3wyMFWO7qFicTT4rS+CcKXLZeGBd1iRUBqr0irr1J3/HF3ChyX8Qlz8jRGFopFXV31KQCAd6BBsjYj8cE+cuDy5jKSLBLJFMoLRNG5S2ANK1HdT2o+x8sLVKbqZyuF1s1weJCDP8AC+FM79rgbpsNbLGVtBIQQHHmAGOrT+VY45N+FsWSk60jmecXpNaVUnuQLNtudzhY4L8SJ5lVFYCHL5TVnNau0vUUlOmr6wdchqj3BbzIxo/KfCHy+VjSV5JJSA0peRpPGRuFLE0o7AD0vuScaHEVCInko2TQZhGMVc9w5Zauwy/K6mmX6H/A2D5jFrFDjmZZIWKGmJVVPeizBQfwvGCuhHHOVZswqg5mihJR9BVxexFqwBBHsMXMlwF0jWIzERqAAsS6CR7sSzb+ZFYq5CG52jeWZqLAEysN10tvpIG4f08sdcWhCSIqSTKW0g1K5+d1UUCSLrUe3lgQj2Xy6ooVAFUdgMdugIIIsEUQcD+B5hmRg7amjkdCxFXpOxNedVfvjpOP5ckgZiElQS1SKaA7k77AeuIJAVmsc7QSo1yM0Y0wyKUHyrICSvsCCCR9bxPlOHlW6jtrkIq6oAeijyH5k49DxiB1Z1miZE+dg6kL9SDQ/HH3M8WhjYLJLGjHcKzqpP4E3gkKdm+Ygq3he5k4BJNNBNGIXMQdTHOCUIevEKumFenngzmOIxRoHeREQ1TMwCm+1EmjeOsrnEkGqN1dfVWDD17j2IP44ggOstKTn0jtGjiOV7FKnF+TpZVzGnp6pMwJoyWZdFRhQdlNkEfKQQRifL8sTJmhKTBKGSJZGdSHQxrRMVAgWd62o4asI/MfNMkcE8iSU0sogyoNADSSGk39W17nbwrjJ4a25T2Hq4jEf42xw84+0+BUvL3Jk2XljdjBUCSKjIGV5dfYymvLvte++HJCaF0D51vhF5749LlMrl4YJWMsmkGX5iVAALXvuzEb/WsTLx2Wbi6ZdHYQQozSV/rGFqb9QHOmvVWxDXtYco5dVerhq+Ibt3kRDj4NP8k2+ydcex7Gb8/89yxytl8u2jTXUcfNZF6V9AARZ77+Vb6VKgYJKSweDqYups6f9ALSMexk3IPGM7Nm1XrSPGPFKHOoafx7EmgKxquXzCuLU2LI/FSQR+BBwU6m0EgK+OwTsHU2bnAmJspMex7HE3ytXejX5Y0SKSOd/hmM5MM1lpjls0AAXF01bC63Braxe1Ag4XOG/BOaSYPn80siA2UjBt/PckCr86F/TF5c7mqHjm7frN+//wCbeuB+fz+dN6XzP9Fn+nr64d9lI+YJNuLn5StchhCKFUAKoAUDsANgB7Vj68YYUQCPQ7jFLl+QtlcuWJLGJCxJsk6Rdn1vCW+RnADzZ/odVm6SvI24v+cANqxjTpB5ILohaVaxYBDZ9c0/HKJ+ou2w8Ix8bJRkUUQi7oqKv17d8Z3wbIZvMiUx5p9MbaQ2t6cj9Xft23Prj5w/LZiSATvnjCpcp947DcGqu67jG5wjR848jvS4xjjEMN+Y3LRzlku9K360PLHky6hiwVQx7kAAn6nucZXxF87DmBlzLM8jVo0OxDA9iN/Y3fajjQuXOFSQx/eyvJI1FtTFgvst/Xc+f5YzrYcU2h2YGVpRxJquLchEarPPiC3EPtuvpyPl42VoQgZkNC7bTvqu+/4bd1yDiecDLpyzeFpGUdKSrk1atvQhq+gGN8x7GrMYGtDSwWVnYeTOZYnlMrxOVrGTYkydS3VkF6NBHiYUCvcj2wz8G5Kzr6ftLwxqJDJpUF3ti5IsEAA9Q+Z7D8dFx7FH4tzhAACluHaNSUM4Ly5BldfRTSXYs7HdiSb7+gvYdsWeJcSSBNbhyO1IjSMfoEBOLWKvEOHiZQpZ1o34GKntXcfn9awoXFxkpgAAQFjPKOVm+2PNmUaKCeb7RLGIJdQeNnMaECOtOphIe48I8yca9wHib5hGkaMxoXYQhwVcou2plO6lmDECh4dN74h/gvHQGucgX/rn3+bvv5aj+Q9Bi9kOHrCpClzZvxsW/K+w9htiFMyrWBXMw/zdm/UZH/qsDgrj46ggg0Qe99qwISdLnwvEpIQGLuY5ItJA/QKsSTtpIBv8K3x8zue1Z+CBlYSmRZHsgjSisV01XhBv8bxfzXCshG2sgIaoMjyLQ9AVOw9htj2S4bkJ31IwlcDzldmA9PE11+zGYrUycocJ71cscBMGFb4RCJIZwbCyyzdtjRJWx77Yo5zk95YliknXQg8GmEK1hSos6u1HcAC/pthkiiCqFUBVAoACgBjvFnNDtVpSxFSl8B6D+UtzcmB2ctM7K7BiGAY0t6EJa1KKzMwBXckWTWPZLlOSJXRcwGV6Da4gz0FCAagw7IAO3ez5nDJj2K7Nq09trRE27hu8Esz8pSusIbMC4RUZWNk2K6TemUEmgOxHn3BrB7IZYxxqpOogAFt9/fck/mTixj2LBoFws6mIqVAGuNu4D6IHznGWyjqrujsVWMxsVJdjpA27rZ3HpeM3zXK8UOanESPmBlYlLBh1NUznw2oq1F6iPbzxsMkKtWoA0bFi6PqPQ4jgyKIzuqhWkILkDdiBQv8ADGVSlnMp7B9onDMLBN/DUj+AfErOOburKyTRpqIzUEKCqAMak70TQMzlTv8Aod8F+SsiBns6w3EIjgU+pUW5+pcaj7nDpHCqigABZOwrcmyfqTvfriPL5JIy5RQpkbU5Aq2oCz70BgFKHZpUv7RzUDRDYtA8x/A6qfGN888CMeekeR1jjlbWrtZvYWAFBJIPlt3G+Ni6g9R+eK+fyUM6FJVSRD5MAR/2PvjV1Nj4D5jklMJjauELnUokiL3WWZTnqDJwmLIxO8jd5ZABqb10gkmvJdv36Hybw+SHJxLLfVNvJffU5LEH33x7hvKuTy764oY1fybuR9NRNfhgx1B6j88MPdTDQymICTLqlR5qVXSSuscTnwt9D/djmfNIiF3ZVRd2YkAD6nA5uacmdvtMG/8AxF/fjMNJ0CgkDes4h45GFF6Q3roHp7D3OKma5jy97sPYCI+1+RHbzHn+Bw9py3wphssRHtI3/qxBPyvwcfOsA+sjD/8ArDhxNNxgTPglG0S0XITJy64OUy5HYxIR/VGFPl/NSFAuYkycuVt9Qdx1IwCaB/RNbd9xffbDJkuYMkipHHmIAqgKiiRT22AG/wCGBMvwsyLMWKSWSSfvD3O+M2FrZD5E8vwtXgugtvCjzXEcjk+hEuZESrIZdK3IGuxpJF0PFtfoPTEnGpoI4NEccebMmY1JCHHzOSb2vYGz6Vjn+KjI/qSf2hwU4DyZlcmzNDHTMKLMSxr0F9hixfSFwXE/XrKqKb9IAC9wREeVpnaNsxpCsEshFF+FSe4u7bzPoKGDmKWR4PHExZAQSKNm/T9uwH0Axdws8ybLdggJSzvOQPFYeHxsAQpknbz2XUsS+5FMT6bDuaap51RSzsFUdyxAH5nbGGfEP4dZ88RlzGWjeVZWDo8bAMhoCjZBBBGxHlWLvCfg1nM0Q/Ecy6j9TWZX/Mkov4asUWsDinrivxX4dAdPX6r3QWEGQk+ljw3+OOslzBn81vDkxloz2kzTeIj1ESb/AJsMXuXORcnkQOhCofzkbxOf6R7fQUMH8ChVMhk3TeSVpWPfYKo+ijt+JJ98JUvxX+8dEy2spLovq0CNWi/k2Oojb9pxoGK+YyKv6qfIqaP/AH/HEGYsgRN0iN8XVpqgFhI2AMtWzmMFSdG2nqA6u1Kx2xPB8Ug0gT7P4eppZuqKVeokdnw/OC4JSxQo3vhsXgy/pu7j0JAH/KBf44u9Ieg/L/56DENJOohS4AaGUmH4k7AiFWLaKAmBP3ny9k7r/rB+hY73g1wnjzZiGVmjEZQdtWqwV1d9I+mDPSX0Hn5evfHmiBBFbEUcS4SCFA1WI85j7SpeWaQJGACqAekVbE/8X9mOPhLwYQ8TWm1npzKxAGkMpA099Qat9xve3bE3MnJXE8sziHXmoiumArp1R2y1qUjchVC6t/LtWGb4X8gZnKt185J49JCRg3p1VbMR8zbV51645lCnWaQCd/rcnXuZlJCVOOcZzAz8qnNSqhz2nSMwVAh7HYN4QGr3GBOV5nlceLOZlK6TWcww11pEiAajWrVqW9xpI86GtcR+FPD55ZJpIWLyMWc9RxZPfYHbFf8AiZ4Z/IN/av8Avx1ElIWYZji04aU/5SzGldbBVmuwA50qS25XSqEm7LAj3kmzGbXY8RzQJUsC0ulT4SVAs72wo0dtS2dxel/xM8M/kG/tX/fiWb4RcOf5onY+8r/v7++BTKFfCrMSNLmA+alzI0rXUcPpIZhYomgwr8sF+b+Z5Io2iXwSyeCOtyL87v09hV35YvcqcpZLJmU5MAFqWSpC/wAt0DZNHc4AcwcpxZjOM+ZzpTWAqxR7eHsAW3sk98Z1XZRw6LSiaefNUMD1ZB+Fc45+ElJKniOwdyFkAo76lvcAE7g9j6YIyc/yx6hFlyTtvLMtDerpd++x374LRckcMyrKHQM7fL1Czk9vLt39sS8S+F+Rl3EZiPrGxX9m4xkM9wCnTXwr6klvTqQHJK4lzvxRropFWxCKO/oC2rUT228wfxceEwSLwqczyvLM0UvULEmjoPhXyoeo7m8D+FfCaPL5lJmmMkcfi0OK3G4JPYgHfDjm81C6NG7eF1KnuLDAg/TY98Sw5TNQ9VGKqMeAygBGpIbB7tSbLHOBcr5SXK5WQIpniyjz5iNidMqESqrbH5llRbqtmxdzHLeVE8kCwwNIsYKKVKl3I1aQS+kMFttB3YdiN8OUfwkyIojrgqmhSMxJsn6o32Xc7dt8W/4ucvR+9zdFdJ/zqX5fT5u2GFziVnuS5aikzLZUZeIPHGrPIYm6bPIqlAn3l6dRIsk2FJ2xzFy3lG6PUjjR/sv2mRV8IFUNL2xIXUTRPet+2H5/hlkyqIXzBWOumv2mSl07jSNWxHlXbHl+GOTD9QPmQ+nTrGZk1ae9Xqur3rEolKPw/hQ8Ezqylkj67hjW4X7vevpi70Tl54kysKGBo2LSBNZsBq8fuQv5++HXK8n5ePLSZYdRo5Tb6pGZjsB8xOobKMVcn8PcrF/ozMn82ZwPyusZ1ae0ZGbjY/Dca66jxVCTmkDhff3JN4Vx7PM1TQlQY3IIibdgDpB38O4/u9cfMrx/PGGQvCep4BEvSYDcmyd6oAftGNGj4Cg/SkP1a/8ADHE3Lsbfpyj+a5X+7CpoS4/4qYFuO4z10KsC4D43b+o/hZ5k8skya87EIJklXS4XRq3FV+vuKPfyONB4vxV4poUUWHSZm2s+AKRVkbWd8D3+HOUZxIwlZ1IILSu24NjufXDDNk0dgzIrMoIUkWQG2IH1HfDgblGp7tw5C5MeoVGzvH3PekuTnHMLl+qwUFsv1IyE1IzdIOVJDWjhtR0tsVqjd4JZHmGWXNNljSFTISzLuQojIWtRWz1LsH5QNgTsZ/yDl6I6MdFdJGkUV2FfSgB9AMdng0GkL0k0htQGkbN6/X3xKuhPF+OSxyRQDQrPE7mdh90Cguqv8TvsD54ocD5rmZsur6Mx10kctANo9BAo2dxvRJrcgYa81kkkXRIiuv6rAEfljjJcMihBEUaRg99Khb/LGRa7NMp5teiKWUsv+bzrvFtLc0ujmaabPTZaARokC3I7qXZjtsqhl9a3P9+OeKc8nLRDqxKZguqWJX3VboHYMAa3omvKzgzm+WoJJhOVZZqrXG7IxHodJF/jiLMcn5V2LNGbZND07jWvenpvHvvbWcVLal4K3bWwZLczDAAkDWd950OvlEbw2a+IwSR1EBZVMPi1qLE24NV6eX92O4/iLGzgCJijmVY21blou4YV4bFEGz3F1giORsoAR0zv0/03/wBV8n6XliaLlLLK7OI6LFmqzQZxpZgLpSRtYxEVeIVjV7PizHTHWO/jfu6D+W+eBm5Uj6Jj1wmUEuG2DaaoD1B/dgLxnn6cZkxxqsSIXDF97KgnxVelaBbStsaA21YbeGcr5fLsrxJpZI+mp1MaUtqrc/rG7xUl5EyjFfu/CpkJWyQxkrUWu2J2FGxVYC2qWxN1anXwLaznZDliwN+N9e762SWeb5oo40yzySnWpmeSMlneUnwBd6HYhF3I7VVk7y/zokUNZmSWWViz3osVbeFSvhpQjWdh4Wo1RwZXkXJAgjLpY0kHxXa9j3/P187wH4j8OldwiLEmWW3CC9buQdmb5lT5R4T2BFelMlVtwmjiMBXGRwLd5MCT4jnoLDuhXc3z3EUIgP3pTUnUVgt+G0NeIvTDwgHcgd9sXMzzUFyD5xYZXULqWMAa2F0CACaB7+oHl5YF8H+HEIRzmkSSaVgzFLUJW9IRRG+5O13g43LMBy7ZZlZoWN6S7bUQwCkG1UECgDtjVmcmXLnYr2RrclGSQdTppePx9Uq5P4sxtrLLEVjieV+lKWdQgHhMckcb2SasWPXF2fnqaGLLTz5VEhzDoilZtboZBaa16YFHz0sa98FV5LyuvW6vM2hox1pZJqV9mUB2IAI2OOIeRMopj8MjCI3CrzSOkZ8iis5VSPI1t5Y2XNS5J8XQgkWTLGOZGIRGkpZQrmNjG+iiwcfKQNt/bF/i3P02VnMM+UpnQnLFJGcTvYAiWovC2++qq79t8EX+H2TaHoPG0kfU6g1yyOyuTZKsW1LZskA72b74vcV5ahzMkUkofXCbjKyumk+oCsBdbX6bYFKG8x84Nk8vE8sI60ljph9SrW5t9IurHYdz+OAL/EidYVmP2M3VxCVuqL9R2/Dyw0c2cqJno1UsUZCSjAX37gjzB2/LAeLk7OLCkC5tEjTsyRESUPLUG7YWqbTMY0XcwjsCKLdoBmm85tOUA/dJfJ3Mkypm5I4UMUuYUSkuQy9TVQWhvse/02wd45w3V0HRFUhSw0myV3vUfXa/wwPi5D4jHDPAiowmnV+qZQGGgkhiPfY9yRR9caMOW4hHpVRr0EB9+5FX3/ZiO1MLUruZUa5sxB47p463EWXHpVKQZUpwYJMcN8axprogPLUb5vMdeXcRBQv84D/y31Iw6YE8t8FbLRsjMGJa7H0A8/pibP8AF+k2npSuKBtBq73t6+X7RgwlMsp+98Rue9LUxDb6rnj+rpWBYDKWHsD9R516/TAW0nF04buWOwFeQ/ee3917+FgO32fMV66Njtex/S9NvxoYiTjUWksMrN4WUVo/W1eIb0QNJ39x64pXwxqOkG3NPUq4Y2Iui3BlYQIG71+y9vM+VY45g/8ApZ/P7tv7sVRzMKBEMvlew2sgb/gQbHlivxDjHWyuZHTkjKxMfGKu7H+Hn6jDtJuXK3hCVqOzS7vQJcvBqvRl6YmiWF/lpoD6+2BHEc5Clp9niJ0/MrWN1/m9wT+YwEIx4jY47TaMGSVyHVZEALWTx0IwiWOSV0iWR9AXwqbA+ZhbHS1KLOx9sXDxReqsVNqeNpQaoUpUUb3BtxtXrilmeXI5gWJdTJCIpdJA1pv4WsHtqaiKI1HfFnM8ERmjZWeNo0MalDXgarU2CK8Km+4rYjHFXXUT8wr9wER3edDIiDSCEAUlmJYKAC6jv3Ix1meOqgh+7kMkxpI6AewCzXqIVQoBJN+lXYx1PwJCYmUtG0KlI2QiwpABU6gQVOlTuO6g49mOBo6xeJw0Lao5NVuCQQbLWG1AkEEEb+woQvScaVRDrR1M0vSCkCw1Md9600h3BN2PXEea5kijWZmD1DII5CFuvArlv5gRrJPofa5n4MjCIMzsYpOqpZrJamG/tTnYUBtVViCTlqJpJH1S1KbkQSHpv4QhtexBVQCMCEPn506SCXMZaWKJlZo2tGJpS+llB8DFVJAJI2okHEEvxHgVSTHJqBQBdcNHWH0nWJTGo8DDxMD22N4unkqFl0SPNLGqskaPJYQMpXagGLaSVDMWIBNHEuY5Py7NqCtGSVb7pig1IGUNQ21aWK3W4oHsMCFzFzfF/mwdHRsx8o8LhQTSlmRmUK7EKpBNkj3q3w3jqziNkSTTJrpiuy6G0kMb2JN160cVH5Jyr6uohldgB1JGLOoXtoY7pRNjTW++LHCuXUy5HTebSNVI0jMniNnY+5J/HAhXM5xKKKurIker5dbBbr0s748eJxXXUS9RX5h8wFle/cDevTArmTln7W8VyaEVZUegCxEgUULBA7HevPbAocgMJNay0OtJIFNlQrR6AK/XHm3mMahrCLlZkunRNI4rDpLdWPSApJ1igG+Uk32PkfPHI4zBbr1otSWXGtbWu9i9q98KY5DmEUkQli0yQ5eMkhrBgrcex3/ZiduQdXWZ2WRmeVo0YEIBKQTqK05ah3ugfLE5GcVGZ3BNmWzSSKHjZXU9mUgg17jHUs6qLZgo9SQB+3FHl/h8kECxyydVgT4vYnYWdzQ2s7nCNLkYM5xjNxcQIZYkT7LE7aUKkeJxuLa/8fTaoYCTewV5MBNnG8/mjIsOWVF1LqaeQgqB/uqDbN+zC/wvPZxjOYM4uYOXkaOSOaNYwxUAnQymwN6BNDFKLhmWXiWQhy5EmX+z5tfnLjc+JdV9gbFXtihwPg2Wig4yURFkjbNQx+LcRhL0gX22715HB7O0iST6MJluMLAGtY2N8gGfE3HhC1DhmbaWJXaMxsRujEEj8RsR6HA/NZtppmhSTpIlCRhWtmIvQl7ClIJaidwB5nHHIo//AM3J/wD6I/7sCOIctRTZtkmZk1FpIqoawwTUoJFhlZB230n64vSaMxBOnrRJ13E3aNTp/Eow3DtI1QZp9fl1JOqjeVMDuATtakG/ywR4Vn+tEHrS1lXU/ospph+BHfzFYV35Fiy8bMczIigLrZgpHgbWpoih4q2HfB/lyBhCWcENI7yUdiAx2seR00SPUnFqgblkGb8IWdMuzQRFuMqPjPNEWVBaVZAoZUBCXqZqpVF2xN1sD5+hxdfisQmSEsBLIjOiHuVWrP4WP2+hwv8AEuC5ibiCTyIrwZdby0YerlbvI4IrYbKN674qcf5VzMxjzUZVc5FMrxIWGgIPCULhdWlkskepOFkyjOc5zgiedX6g+zaDMdBIRX+VttytAkkA1W+CWb4tFEYg7hTM+iL/AHmILUPwB/Z64R+Pck5nMT5uZdC9T7M0cbSEpJ0QQ0Uygbo17HfdR64Kc0crzZ6KQkiKVFU5YAhgsi0+rVVrb0u36Kj1rAhN+PYrcMaUxJ1lVZdI6gU6l1edGhse/bCJzPneJjOSDLpmOiBR0hSCgCEmK1oSbyAWSbHYbYELRMVeJ57owvJQOgXRbTf4nYYz/MS8SqXpyZwsEH2ctCgDpXiDihpnBvSSRdL6nEUsHE32E2aaMhU3iWIkOk2omwWDKwiW78788CFonCuI9eJJQkkeofLIulxvW4/b7isW8ZT9r4pHCI4UzZPTVkZ0FrWXkBQ2Lv7RpoegXffdm5eiziZ6RJ5p3iUER6ol0OtIQ3UWgrhtYK0O/oBgQmrNZ6OIXI6oCaBZgBf44q5viuWKssksWk2rBnWu1kHf0INe+K/MvBmzCIEKq6tqVyWBU1Vrp8/Y7YDS8mTatQlQt1TJfiW7RU/R3BsE7etY3YymRJdCWqPqAkNbIRL/ACdw+mbTl6QgMbWlJ7A77Xjhsnw0FgRlgV+YWu1bb77emBmf5BeRpG6qjqFmZd9Ja/AT/NBb9mLA5OkJnVnQxzPqItu2pTVfL2Ui/fGvufvKzmpPwBMUnFIUoGWNd9IBYDega7+hH5jFpmoWew74TV5ImVQFmUMrkpJ4g6rSqF22bwrRB9sNubg1xul1qUrf1FXjCo1gjKZW9Nz3TmEJM4jxqWe9LSJqiaWCNG6etRdamHjLMqswVaA8NnfAxOa5MpI3jkkSFI2zcch6gQP3MbnxhkBBKNYIuqIxRymc0hjNrV8pTsik69SxiN4dtwHdI5UcbFWb0OA/GJNdplwzNnGZwrXrZ5VKLHvuRGWkdmOw8ONiGgevWiGyStxRwQCDYIsHFOXi6gkBXfTsSq2AR3F9tvP0xLw/K9KKOO70Iq366QB/hgHneCOfDpYhRIEZSvZ2vcMRvVg+Ru9sKLZFRxcfyU39T/vj7/lX/hTf1P8AvgPLwmVgykS0b21JW+ratVd2B/ojHf8Ak+b/AI3nXjTz7fpeWBQin+Vx/JTe/g/74tZbMrIoZTYP+GxBHcEHajheXhUtk1KdRGq2Teq7+LvQr0onbBvhuVZAxatTuXIG4F0KHrsBv63gUq3ijm+OZeL/AEk8SH0Z1B/K7wgc5cfWXNaDJOmVh1pPQZIzKAxVSV8RBIAPsLHriknJUbRgiJTL9njtQ5H30x8OoarUIm58jv6YWdWMkNC7lLsxgY19dxE8Bx5kjlutIWgrzlkj/wDlQ/1xgllc/HILjkRx/usG/uOMdyfIWzqJIZWYpEptx03aydgNyqAnfsDuMQLyX03T/PETVG0quEkFKpPi23AoE2a8u9jGYr1N7eqbd2TgzIZVM82zunctwwL41yvlc3p+0QpLp+UsNx9CKNe2FvlDm0JlnTMPIZod3MorwtZSjvdrR33OEbjXxhzU0hTLVEt0KGpz+w1+GOlhmPrXZ+F5zF0/Zqhpv3deB8Vr+U5ay0TRNHCiGFWWIqK0hvmA+vmcRtynlDLLMYE6kyskjVuysKYHy3Hcjc4yjM5iVlaRs7mJVAtHilD6xq0kiOhQBPbV3sX4TQ9uJcQSVUy82evu3WQoBZIBIJYBbDWzEDY+mGBhnn5glDVHBbvk8okUaxxqFRAFVR2AHYY+Z3IxyrpkRXX0Iv8AH2PuMZByz8Yp+osU+iWzQYUL/IdvesaLzXxlk4dJmIWKNoVkOxItl9bHY1hasx9Ay7vTFBvtDm027yBfmr8PL0CsG0amX5S7M9fTUSAffBLGZ5vi2eTWnVnJjRWabQpVi2naJBH4x4qvWPXbtiaVuIKsYOdOt3ZSVjV1A8mICjSAoZiSfQAHfCpxBdqCuoOyS0D32Ce/hM2H98lo2PYzrKvngjyS56QLECZVSBNVBdVKapj2B9LGBXHOYM7lVts67MR4QIUAJIDDftpo0a86qxviprgCSD0+60Z2S6o/I2o0n/t/5WtY5eQAWSAPfbCJzjxDMQZPIK07pJLPFHmJFpWpgSwBqlo+Y9MI0/LUc+oyzssrWqxSZjqFWGsgk0bVgI6UkEdQm9gD0aNDO0OJjquHVfs3FovHkts/yrDddWO/TWv78WEkDbgg/Q3jEpuR8oNRiuWndRGXRDQKi9VEECywI7hhfytfouV8pExMWblRlC0FfRrLByNJXfxaVWu4J2+YY2OFZEhx8v7WDcRJiOq2/AjOc25OJ2jkzMKOvzKzgEee4+hwt/DbjEssucieWSVITHo6lFl1AllLd2AYUL323rGYfEhCeK5oAEnUuwFn5F9MVo4UPqFjjoJ+n3V31crZC23+HOQ/2uD+0GCnD+JxTrrhkWRbrUpsXsa29iPzx+X1y5UFmVqX1BG/v6b42D4WzyrwidogGmEkpQEEgtpSrA3q/TE4jCtpguaZhWZUkCdT9PWn4Wk49hTy/M+cJIbJtZa1vUtITtqNFbC0DuDZG1AnEeX51nk/0eULij4gX02pNgEx+1fXCK1Thj2FHM8y5uOSQfZzIqltNRyD+aLo3tuTVehPYdyc05oUfsT0aoeLzPdjo2IGxFeYPYHAhNePYUOY862Y4XJLpEZU6wLst028mBFaiNiLsV64QslzOYglfaC9qApYr6lj8+7Et4bXvpsm6IhapxnlLK5pg00VuBQdWZHr01KQa9jj5wXlDK5Ri8MQEh2MjEu9empiTXsMKQ5lzEGXVomfMSnOsk0UgGpVVHd4132Yqljys0BWAEfxYzjAsDGAV1C4wuxK0x1PfTphTb2QRWJlELZcexkD/FbN6f8AU2bo0fCPuirOGrQpVmonuSO2HPO57OvDlZYO0kcfUXSNep9JJI0lVAXUL1AWR9RCE2Y9hAzvPWchnWN8rsEjMpEbmi2ktRVmBrVpABNkHfyxyPibO0epMhIHq1Q6iW8VWoCAEUDZLKbrYjfAhaDj2M7j+JWaEjasizx6wq6A4qy3dmFMSq2BpXuPXF8fEGXUq/YyusMU1SEbKI2Jf7vwLUqre/jBX3wIUfMfKOZkmmMAy7wzdN2SbVtIgrUNPqAL333sYp5Plzi8bFhJlmZpOoxYkknTorZR4QuwAqsPcvE4lYq0ihhVgmjuCR+xWP4H0xEvHoCARKlMSBv5gWfpQo36EHC5pMmZ6rrsx+IDAzICIGrZ3fYDvhI0HKvFI10x/Y0UM7AKCKLrpJHh/V2H+OO05Z4oAQRkWBRIyGUt4U+Vd17Xv9cOqcwZcixMlb/pelX/ANS/mPXHzifGBEyoqGSRtwgZVNeu5/u98GybxKue0cRMFjb8Wx1KA8rcltHDOub0PJO4LaOwCjwgbCqN0KoChhd4j8HSsxmyroCQwKOtqQwKkEdqKkj92NIyWeEg7FWABZT3F9v7j+Rxk3OXO2chz08cc7KisAoCqa8IPmt98aCv7M33ZjRZUsJW7UruuA6J4DcLRKjk5H4spOkQkWNOlVUJpUqAtFaGhmHnWpiKYk4ny3JfFnBWVojesW4GwfSCAFOmqVRRB28PYkYFQfEnP6WQS6megp0KWU3+jQrftuD7YuLzVxGOSNZ8yyapFVkpDIASLJQKSNuwO59MT+pz8vQJl3/zVdti9vmb9Ec5Y+DEcDB5n1t6D9/l/wDOx3w+8R4LHNlzl2BERULSmqAIIA9OwxFw3izNE7SoFMY8ek2LAth27qdiBYB2uwcU+I56dEWUOnisiLT5aS3zXeoKL9D298avqGrdxlcTK6g+1iOCHj4WZQVvPt2+9O37MWIfh7l0Qxq8yow0sA4BI9C2nVXtdYm+2T9XpdYFSL19MalOnVpq6II3vy7e+PmUzmakRnV01R0dGjwyAgMDdkqSD70fXGOxYNyaPaGJdrUJVJvhblD3ac0KH3p7enb0x1D8LsmrI33p0EFQz2NjdVXb2wyjiCdJZWYIhCm2IUDVVWTt51iD+EWV/wBpg/tU/fiNizgFP6litNo7zXHH+XIM7F0swmtQdQ3IINEWCD3onCFmPgmI2LZXNFB+rKgf/mUr/djRV4xAV1iaIrenVrWr71d1db1iI8fy4kaPqprUFmF/KBd6j2XsdiR2w02q9ogGyQyiZSTByVxBE0BsiR+sUe/+msVI/gy0pBzWa280ijA/5mJ/6caFBx7LuoZZoyCCw8QGwJBO+9WDv22xl/xi5lzEOYy4y2YkjR4S33bkBvFsdu+3njWgaj3w03PEk/WVFRwDbgeDWjqALclovLXKOWyCMuXTTqrWxYszV2sn6nYUMJXEchLDxSWdMtLKZJBqkEblY4wq2E07u70QT2A28zWYnnfiA75zMf2jY5/hzn/9tzH9qf34fZhagJcXAz3pV1RpAELUuYpJZupAmUzBy8sBUuYpNSyLulqdiNSqbAvxsT3ODHwl4ZLBkWSaN4n6znS4o0Qm/wBNjjFf4dZ//bZ/7U/vwV5T5yzsmeyqPm52Rp4wymQkEFgCCPQjBUw79kW2jXfuUNeM0r9FY+ADCX8WuKy5fIq8Mjxt1VFodJI0vtfpYGF3IZpjkOrPxCSKYoWVlzWqzRNGMqCPWgSaI3vHDzXgBdcUG5Gvc6Jndw3rV8ex+c15zzv+1z/1zjYvh7xN5OHxSTOzuzOCzWxPiNfsxnTrB5gBO43sp+Epio5wN4smXMZZXXSwsbe3bsQRuCPUYrw5CCEDSkaVsDQB/Pv+OJ5c4i/Ma/A/uwncf5kVJSAjs52QaSoI8tyBse+3qcTWe9oGRskrkgtF3mAmfISRB3EaqNbFiw/TfbV9SBp/D6YvaR2odu3t+7GbcPzLRosrMrmTqPLrW0QRuE82XS/Uah22BsjTh05bzvWjV/Duo+QEA7t4qO4sAGjuNx5YZNNzWgu9FZMqByLFB6Y+4rcT4gkEMk0l6I1LtQs0ovYeZwqv8V8oCAEzDMVQ6RHuNbaACC3fVQ/pL3vFFonPHsJJ+LmTABZZ1DBiCYxuEu+zeqkfhvWJcr8VcnJroTWkcjsCnYRqWYfN81A/vwITjjnpi9VDVVXW9el+mFXinxMymXMiv1SYxEWCqDtKpZa8Q7Ab+ljvhh4XxJZ4+oquosga1KE0aujvpPcHzGBCpcS5YjnkMkjNZUoKoUjKQy9v0tVk97ArtiKPlGPSVZi1pIjUFWxIFU3pHcBBvg7j2KZG8EwMTVAADtEAblBWOp5ZGcMHD+EEOoVVagK8Kiqqjqa/Kg3OnITZvNRZhGrSAHUGmIUkjSewO9eWHjHsQabSIV6eNrMcHB1wCPAoZwbLyeKSZVSRttKnVSKTpDHzbc2RtjFPiD/9yzP88f8ASuN+wmca+GEGZnkneSUM5shdNCgBt4b8sY4ikXtAbxXT7Hx9LDV3VKtgWxa+8fZZjw7hmZSB5oVGnp62lBpowNVgEnwlq7gX2AI3w0TTQ/a5C1LPBm3SMCrbrvs5vcmMlyDX6nat3Dh3LeWTJSwJMWjZSjyalJA3NbChVnuPPCtkuUMk+aBTMyvpXqmUuh3U3VFbJ2vCxZswLi/Ndc9oU8Q57nSImIBuLa+EiOci60bhcI+zxrW3TUEetgXfreF/jMEMAihlmlEbH7sAKTHW1lqsINQWzfcDDTDEFVVHYAAfQbYH57lrLzOzyxh2ZQpLWaA8h+r3vbzx0TMe6vJMNI1CasxfTVCZpIFbqnOVINS3SUen4WXTVFgTX41j3LrwygpDmJKYFnhZVVxR0kdrUXtX5YuryVlf5M+1u50kkEsvi8LEgGxvYxb4fy/DC5kRSHIIZizMWs2bJJs2BufTFRnm8LV3suQ5c2bdpC9xvgi5nLtAWKKdO61Y0kEVYI8qwqfxRQ/7RP8A8n/pw+Y9jRJJOHwyh6HR6slXJbERsakCKy0yED5FpgAw3o749/FjBq1dWS1oR7R0oUllsaPvCCTZfUTtdkXg3mObcojMj5iJWUkMCwsEdwcR/wANMl/tUP8AXGK528QmBhqxEhjvIoGfhTl9IXqyFQCaKxnxEaS16LqgPACAKsVhH+LUYyuZyKi3EWX0jWdyFatyPMgeWNU/hpkv9qh/rjC1zTlOE8QkSSfNLqRdK6JQoom/Q+eN8PXpsfLjZUqYPEOEBjvIrH8xzIWZD01OmTqEECmOoNXbttp7na/XFpedT2bLQlaAKgaewUAAgWBqUtXq7Y0rh3wr4TmAxhlkkC7NplBq/wCji7/EnkP+P/af+3HSGJw0WB9eKRdQqtMOEHmssXns+K8vE19h2AGnTVVuvdq9fpifhfMRzXEMhcUcZTMJZQVq1NGN/po/acaX/Elw/wD4/wDaf+3Fnh3whyUE0cqdbXG6utyWLU2LGnteIOJoQcoMwqim+VX+M4H2BAexnX/pfGYcrcRCpo1qJGVVy+qNWMn3jAC/JRdl3sgbgGlr9DZvJrIpVh5Gj5qSCLU+TUTvhTyvwpyiGKnzB6X+j+9rT7bAeW302xxssOLl1tuHUW0iIgkz37lneU4JK2WMy5KNlitJvGC4Mezkr3DHY+e3lucaL8OmJ4ZCQBetyBsOzk+Wwwe4Ty5FlmlaPUOrRdSbUkX4qr5iDufOhiBuXunlngyx6YIfQTZ0mQkmvYWQPS/bFWUg18pnE9oGvQNN2sgjyKVHDzGKbqmkDfaE0hZknjRpKtgSFtdIAraqu7xGmZLNCYAXlGYjfMgNbBRGjMhkc2E6uwBbupoGsGs7y3LqQKygNrDhb2DJo1WxLPJp8IJICjy9WTI8MWOtlvyoUBsBsPoAL7/3Y6TqzQLX9b1wW0yTdLGT5XmCAMQ20o0LQUiWTqEMzqS1GgCqDzOD3CsjKjWwjVdAUKjM3y2RuQL7nBXFbO8SjhAMjqgZgos9yew/YcLOc55W4a1gXzivDlzEEkL2ElRkatjTCtvfC+vw2yoRB4yyMrdQkGQlWDeJq3FqBXYAbAYasexi5odE7loDCRX+EGVK6TJNsGCkdMEBixO4jF3qIs2SKxZz/wAL8tI7Mryw6o+mVi0KukpoIooasd/fDjinxXjEOWTqTyLGl1beveh6mgcWJhQlLMfCPLSFmkmzDs9ayzJ4qAVbGihpCiqA97w65aAIioCSFUKCe5oVv74XF+JORLaeq1+pikA/MrWD3DeJxZiMSQuskZumU2NjR/I7Yo17XWBUlpGqD8L5qEuaeKqjOoQNTDUY9n3I0mzZXSTaqxxK3F5Rmfs+kaiwcNR09Ctz3+cP93/SVqwaCDbYbdvb6emOqxtmHBUgoBxLjLrLKolhhESKw6ovXYJv5lpBWmxZu/a5OIcalWDLyRxjqTNGDG5qtSlit+TbUCR374Ly5dWILKrFTakgGj7X2x2VvBmFrIgoZwTjH2gzHSVCOF0spVgdCsQw9QxO42Iqie+K+a4+CsqhHBVZLIIsaW0WPfex9MHAMUn4LCbtAbu9z+kdR8/NheMKoc74LJiiWNPviUqjhwDRoSy6lAPhUXqYoC1P4m9+4Bx4srKQoorFIHAiVaVa8JOrewAR7fXBtuGkMwRIiPK2NgA61J379U6vpjqHg3yBok06WVqJ/SUX+luCwI38q7Vjnez7gPryXTOKbqT9OalXjh+7DRsC+3cUN6G/7a71he5u5izEOchEPU6MWhs1pUFdMjhBZIsUNTeH2vDSnBogQQgsdtyfO999999/PF3HUoFzDL7+u5cmvkd/p29d6yvKc25xOmzvI6jSWBS78GYJ7KLFxpY28txi/l/iBm2CHpRAX954X7dZY7HiNWrhvPse940XHsNGsw/IEsKbh8yzvNc2TT5BpGKgdYoemHUlQjFVazqQySBVoG6cDucVeTszKmajQxmLWzBl0sodPvjZU7fd6IgHAvx0SdQxpWYyyyKUdQysKZWFgj3BxU4dwKCAkxRqpIoncmh5WbNe3bE7ZuUiNVGzMgysjzPAvtPEc4C6KFmewWCsdTEWt9wO59BgO/BaLL1YyyuVsMNBAF2D5jy9vfuHfjXwpmnzE0omjAkkZwCrWNRusU/4nJ/5eL+q2OC6i+fhX0aj2nhw0TWAsBEG0DilIcFP8pH5/pbCq/edq8jj3+RvDfUju/1tq7el3Z39B3w2/wATk/8ALxf1Wx7+Juf+Xi/qtiuwf+1bfquF/wB4eRU3w6naLJ8RePd4wWTa7KoxG3nuO2CGW50zmXRDmodfVKGOwEfSemGNJqTZnJAJBoGx3IM8i8ovkFlDur9RlI0giqBHn9cNOOrhjkphrmrxPatRtfFvqU3SDH0Cz+b4mypGWbKU1I6rqY2rIzEX0wNY01Xv59sT5j4juol/zfdJCotm00BIRqYIQHbphVXvqdQaFFnnHsMZ6f7epXNyu4pBzHxEn1AfZJANTaQp1OwjfQVYFKUttVE+e+D/AA/moNk3zMoUKl30yzA0AaUsiktZ01Xfa/Q/irxThq5iJonvS1bg0QQQQR7hgD+GKuc0izYUgEalUNDCIyZmVo3fYLGxAjLdlUD53Brcg2fIDbHf8III1ppG8DiI2rFi+nVWwsnT4iRsN7rEsvBtTxu0shaMkr8oG4Knw6auid+4xV4ZylFC6Sa5JHRHVS7A0XbU77ADqMe7dyMZKyhy3OUcrssall1LHExtRI9FnVfD2RRZPrY2rF2bmbLopZpAFGneib1sVXTQ8WpgQKu6223wNHIMGkAyTGoXhvWAakNsbABDk7lh83ne93YeVYhJC5LO0N6L0gXpCBqVQNQWwD/vH2oQp+IFp8s/Qdkcg6GoqdSHsQQDRZaPqDjP87xJJoZZn2zDSt921gtGUaIIm1NpLFqHmDjUsVclwyOIvoFa3Mjb34mqyPS6vbzwxRrCmLj1vS1aiahsfW4rPmz2YbraetIG0L4RJpZQQTpIFIAopqonU3c4nfiech8bGRYowEQMptysRot5gMxsj8CbGNEx7F/aR+0Knsx/cUj8M5tzBKRqvXaRXKOwqzYq9NAIoNs39EEkYm+KcpTIatQVhIm4obnY0T2sEjy28x3wfflyAv1NLCSyS6uwY3+iSDej/d7DyxzzRy+mdysuXevGPCSL0sN1avOj5YWxWSq2GiExhmuYffKwfjGiVVjAlaaOLVG7MSjFtJfxE/IL7hiLYVtjXvhRlnj4ZEsgptUhrfzc133xn/COQ+I6/s0q1GhADAKEC/7pZWDC99FDtv6Y2bhuQWCJIkACooAoV+wbDfHOwrHNJB0C6WJeA3Z2N5m2nrmv/9k="/>
          <p:cNvSpPr>
            <a:spLocks noChangeAspect="1" noChangeArrowheads="1"/>
          </p:cNvSpPr>
          <p:nvPr/>
        </p:nvSpPr>
        <p:spPr bwMode="auto">
          <a:xfrm>
            <a:off x="0" y="-800100"/>
            <a:ext cx="2733675" cy="1676400"/>
          </a:xfrm>
          <a:prstGeom prst="rect">
            <a:avLst/>
          </a:prstGeom>
          <a:noFill/>
          <a:ln w="9525">
            <a:noFill/>
            <a:miter lim="800000"/>
            <a:headEnd/>
            <a:tailEnd/>
          </a:ln>
        </p:spPr>
        <p:txBody>
          <a:bodyPr/>
          <a:lstStyle/>
          <a:p>
            <a:endParaRPr lang="en-US"/>
          </a:p>
        </p:txBody>
      </p:sp>
      <p:sp>
        <p:nvSpPr>
          <p:cNvPr id="9225" name="AutoShape 12" descr="data:image/jpeg;base64,/9j/4AAQSkZJRgABAQAAAQABAAD/2wCEAAkGBhQSERQUExQWFRQWGBsaFRgYGR8aHBwfHCEfHyIdHyAfICceHRwlGx0cHy8gJCcpLywsHR4xNTAqNSYrLCoBCQoKDgwOGg8PGikkHyQpLCwvNCwwLCwqLy0pKSkwLCkxKi0sLC4sLCwvLCwsLCwsLCwsLDAsLCwsLCwsLCwsLP/AABEIALABHwMBIgACEQEDEQH/xAAcAAACAwEBAQEAAAAAAAAAAAAFBgMEBwIAAQj/xABLEAACAgAEBAQDBAQJCwMFAQABAgMRAAQSIQUGEzEiQVFhBzJxFCOBkUJSodEWF1NygpKTscEVJDNDVGJjorLh8dLi8DQ1RHPCJf/EABsBAAIDAQEBAAAAAAAAAAAAAAAEAQIDBQYH/8QAOBEAAQMCAwUFBwQBBQEAAAAAAQACEQMhBBIxE0FRYaEFcYGR8BQiMkKx0fEVUsHhIzNTcoLSBv/aAAwDAQACEQMRAD8A1zjfHVy4UVrkexGgIF1uWJOyoo3Zj2GKuQ5riKKZpIkZtZXSxIKrfisjYEC7NX+zAjjHApJc3mDIsmmRIVhdFVwFUhnQgkVqYb3sR+WKPEOVJgzdKOULJKH8JhsFVoarNEBrcbjxE+oIXL3zIC7VLDYVzA1zoJEzPLTwnvkHiIZ5+cMuEBRjIzHTGiqdTtZGkWAO4N+lG8Dm5qzIiecwRGKMjVUp1EGvlJUKzCxttd132wMblqYToFWbRFCiwmwO9mQMwa42Y0CVBJWwO94p5vhefcRl0me1DlNSgLICFXbVVKCXobkgEn0qXv8AwtqeFwsgAtP/ACO7haN2vApx4DxubMElsu0UdnSzkWa2qh5+ZPbyF4ucZllWImGtQNmwDt57EjAzkvJyxxN1hIrs1hXbVpXsqjegaFkDzPl2BLjecWOFi10wK7V3YH12r8/ocM0ZMSuNjAxtRwZAA4feSgycRzhgMnh72DoX5QGvbXfevf2x1keM5kNGZVBSQgKQoB389mJ/AgYrZbiiLkTHRuin6FW2ojy01t+r+BxS4OqLNCYwzPfjBWOgDsSCiatgTuaw7lsZAXOzaXRjhvGJ/tAjnrfaglUasbhiP/OPZXjE8uZ0pXSDb+CjpBq7LA/sv2wNmjTMyZiRF3AVl2TV4aB/QY9r8z+GLXDFTLZsJW5REFBO5o+SKav/AMYgtF7XhSHHjaU0yyhVLMaVQST6Abk4XD8SuHaUb7SpEgYpSuSQpo7Bb7g4LcwcObMZWaFH6bSoyByL06hV1Yva8ZjJ8AhqFZrStm/ASdNigLahQv8AE4UTVlqy8QjIvWvevmA3717GvLH37dHQPUSiaHiG59BvufbGYv8ABDWoWSaLwxMgMcGklqAWRzrOthuTfmcdS/BVmYN14kttTdOEqF+XZFLlK0ovzAm97OBQtC4pzFl8uheaZEUMEO9nUey0LN+1euLeSzqTRrJEweNxaspsEeoOMuPwPLBdWYjtUZARDV+F6d7YlpNb6iSf0VA7Y0ngnDBl8vDCNP3aKvhGkEgbkCzVmz3PfAhU04pLNLMkHTVYGCM8gLan0hioUMtKAw8RJsk0NrMj8fWJP84IV1VTN0wzpHq7Etp2XbuR237b4hm5cYTSyQyhBPXWjdNaMwGnWKZWVioAO9GhtirByVojaMZiQiVAk5IBL1e4JvQdJK+e1eYvFnRFlLIn3kWl49CvzNpXxU5B0EqCSA3YkAH8jXbFDM82RiRADpUMRMZEZdKiNpLF15LfY7Yg4zwHTlmUBp40tkgrve1EjxMqglgo32As7YH5HlfrmZJWkaIkFZGQo7B0eNozr8RCKRpf1O9kG6sBLCXa/hUdqAE0ZDjUczMqaiUNOCrDSaBo2NiQQf8AxiLmLjH2bLyS1elSfyBP/b6kYm4RkGhjCPJ1K7NoCfmF2LHuTtfoMDeectI+TlEQVm0sNLCwQQQR9fQ+Ro+WLMEkSrVIE5Uix5viboJS0erMPGqKyF9CuTTg/LR7GwfKqvB7kvnJ5MzJlJnWQofDIoIDfgSaN7VZHphb4TzBFlljy4lOkAnV49SHRZMm3g+8ZwFUUlBjd4N8kR9TNzSxG4nEZdhqKNIpaypfxGl0rd1Zathht4sZHcl2m4grQpHoEnsBeEo8VzE0+a6T6FhVFDVf3rgtVdtCroBFWdffDbxRqiavOh+ZwscsRXlc057vmpT/AFGEY/YmPP4slzi0fK0u8dy6NKAJ4mFDHxLMyzZjS4UxLGNhY6jgtW53QDQKq/Eexw08E4oMxl45gK1qCV/VPZl/BgR+GFzliO48+3mcyR/USIf4Yu8jkiPMJ5JmZa+j6Zf75DicJLXBpPxNDvHeirBE8DCNcR4mkCFnPkxAHc6QWNfgD7YDZ3jA8bSZxIlQgMkWlnXUwUaywatyL8Ir188V+cEUOesxSCbLywGWrWJnI3b0VgKs7WoHngfLy9A4LrnId2kYHwkW7xSC/HuAYqI8wx7Y7jGNgE/Rc57nSQETzRSP5M7Oz61jpWjlpn2XUpWgPywU4BxF5VkWUASxOY3K7A7KwYCzVqwsWaN7nCTBlcqk4SPMiaUyq0YiRpCv3ms6yHKBbPfw7Dzvd84NwkZeMrqLszF5Hbu7t3Y1sPIADsABgqhrW/1CKZJKB86/EbL8N0LKHkkcWI0q9PbUSSABew9d/TGe/wAbkJ4h9qdsy8ITRDl1UKEsDUz29O93VXtW+1Yo/Hrhjrno5iDokiCqfK0JsfWmBxnOSzPTkSSgdDq9HsdJBo+22FE4GiF+u8rmBIiuAwDKGAYFSLF7g7g+xxLilwbiX2jLxTaGj6iBtD/ML3o1i7iVmg+b4+6MwXKZmRVNF0VKPY2oaQMw37getY74XzPl8wWVX0yILkjkBjkQerK1Gv8Ae7e+A/xIz08eUl6ZCRmGXW4jMhvTstAjQG3HUIIB713wm8Sz5lhjT7Tl83P0o/sZhA64kNBo3CswMRTUHLaR7YELS+C80ZbNlvs8ok096BHnViwNQvaxYwUxi+R47mcjIiQ5Zkia6WKJpGYI7ii0lnSANgpA3J7nBA898R6scUidBpXTxNEXSii2I63bcq1HtqYEjTgQtYx8IvCLyFzxmM/M4MaiFA4LBWBDBhp8V6SCpIoWfCWNWBhw4uzDLzFL19N9Nd70mq97xIQbJbz/AMQ8ujZlUUyDLRl5WFBNVhVjB82LGrqhv3xxyd8Ssvnn6WgwzUSEaiGrvpYdz7EDCHyckceSKnpPJmNTtG2lixH3UEZB3syuZPUBRiXmKNMvJlYMskfXGZQRsoXXpiCx2xXe5JdbbnsBjpHD05LBM8e715JPau1W0BB6DHMhUeI1t547wNzECyThWPyLqVbrdttXvQse1nHMTi8eM9iI20Hs7UoPpV77/THcXFhYDo8ZPyk0QfoRYuvLFWcMsqRh1LEFk1r2A79iLO43274kyMXWXUXDR2RpA2NbHvZq7222xKhFcfGatz2xR4PQQoptY2KjzoDsL86FDHzj71l3Pla6/wCaWAY/1bxClcy8XNBljtCwVWZtNkmhQomvc1ifK5/UxRlKSAXpPmPUEbEYC8azzTDRBDJIFIOpdKr4SDsXKhu1ULu+4x3PxITPlioZJVl8SMpVgpU6tj+j2N9tsCExYhmziIyKzANISEBO7ECyB67C8TYW5eBRQtBJNmSOlPLKpkYAEzavBZPZdWwHpgUgEmArnAeZUzEUTmo3lMgSMtZPTYg12vYX7Xi5n+KJFYLDWI3kCXRYINyPbcC/fCzwnl6PLpl3mzCK2UM6sQwC3Obok0QQCDXviX+D0SfZ1Oa1SrlpYYtbC5OpR1d7NafLACN6Mj40RvgvHUzEcLWFklhWbp3bBWrf3AJq6wSwocK5aQosYzI60eRGUkETAlDt4x+kCCNrrDRkct04o49RbQirqPc6QBZ9zV4EEEWKhl4PE2oFdmFMASAQe4+nt2xYy2VSNQqKFUeQwoczZjPDO/5qzaIoFl6ZXwSEOQyXXzFd6vyGAkXMGall1SPnIMu0kpGiEl12QohGgnSLby73hpuHc5syEs6sGmIWlZrLLIjI16WFGiQfwI3B9xitkOCxQwmFF+7OqwzF71klrLEk2Se5xn+X4vxHrVAZpU1TdIzoU1AIpGrwDcMTpurOLuW5imi+zuTmpQI5jOjxEMZAF0rQWgL7VtV7nEHCEGbT+UDEDmnbJcJhhjMcUaRobJVAFFnuaHniLg/AYcqHEQYdRtTlnZ2JAAFliT2AGFTlPjGdXMBM4k2idbRmQUjiyVBW6QqRRatxh7xjUpbN1471qypnCE8f48mWjJZS/lpA239SdhfphQTmHhv2oQS5KJSy6xKsavHXqx0gjytqoXucD0mlzmfzmW6wjaNywRrogGrFei6f2YH858ziPJnLAETQAxrMrVvuDW16WFgg/wCAxq1hyZmG/Dks3PGfK4W3HnwWv5XKRxrUaKi+iAAfsxNhd+Hc7vwzKNJZYxLue5AsA/1awA+MfGp4MvAsUjQxyy6Z5ku0X0sdr3P9GvPC63A3Jx45y/BnIulmIxIlg0bBBHmCKIPuMBV+F/DAUIykdobXdt6/WF+P+leMQj5ymSIRrJOY9buuvMMdlWhRUKStnsSQT5d8VeW+Y5slMJYtOoJ0w8m6oW8beYGqrFE+uBWhfqMDHsfnHmbnnP5mZSZOiwijTRC7KCZdw1X85u/YV6Yb+RviFnpM3HlGSJ1QPG62RIDEtayWYmywF2PPAoha7JGGBDAEEUQRYIPkR5jHEWVRPlVV+gA/uxIThX4n8SclCSNbSsLFRKW7d/Fsu3nvti7GOeYaJVHODdSmnEWcg1xulldSlbHcWKse474znN/Gar6eUc71btp371QU71v3xSHxmnuvsibnYamv6fL3wyMFWO7qFicTT4rS+CcKXLZeGBd1iRUBqr0irr1J3/HF3ChyX8Qlz8jRGFopFXV31KQCAd6BBsjYj8cE+cuDy5jKSLBLJFMoLRNG5S2ANK1HdT2o+x8sLVKbqZyuF1s1weJCDP8AC+FM79rgbpsNbLGVtBIQQHHmAGOrT+VY45N+FsWSk60jmecXpNaVUnuQLNtudzhY4L8SJ5lVFYCHL5TVnNau0vUUlOmr6wdchqj3BbzIxo/KfCHy+VjSV5JJSA0peRpPGRuFLE0o7AD0vuScaHEVCInko2TQZhGMVc9w5Zauwy/K6mmX6H/A2D5jFrFDjmZZIWKGmJVVPeizBQfwvGCuhHHOVZswqg5mihJR9BVxexFqwBBHsMXMlwF0jWIzERqAAsS6CR7sSzb+ZFYq5CG52jeWZqLAEysN10tvpIG4f08sdcWhCSIqSTKW0g1K5+d1UUCSLrUe3lgQj2Xy6ooVAFUdgMdugIIIsEUQcD+B5hmRg7amjkdCxFXpOxNedVfvjpOP5ckgZiElQS1SKaA7k77AeuIJAVmsc7QSo1yM0Y0wyKUHyrICSvsCCCR9bxPlOHlW6jtrkIq6oAeijyH5k49DxiB1Z1miZE+dg6kL9SDQ/HH3M8WhjYLJLGjHcKzqpP4E3gkKdm+Ygq3he5k4BJNNBNGIXMQdTHOCUIevEKumFenngzmOIxRoHeREQ1TMwCm+1EmjeOsrnEkGqN1dfVWDD17j2IP44ggOstKTn0jtGjiOV7FKnF+TpZVzGnp6pMwJoyWZdFRhQdlNkEfKQQRifL8sTJmhKTBKGSJZGdSHQxrRMVAgWd62o4asI/MfNMkcE8iSU0sogyoNADSSGk39W17nbwrjJ4a25T2Hq4jEf42xw84+0+BUvL3Jk2XljdjBUCSKjIGV5dfYymvLvte++HJCaF0D51vhF5749LlMrl4YJWMsmkGX5iVAALXvuzEb/WsTLx2Wbi6ZdHYQQozSV/rGFqb9QHOmvVWxDXtYco5dVerhq+Ibt3kRDj4NP8k2+ydcex7Gb8/89yxytl8u2jTXUcfNZF6V9AARZ77+Vb6VKgYJKSweDqYups6f9ALSMexk3IPGM7Nm1XrSPGPFKHOoafx7EmgKxquXzCuLU2LI/FSQR+BBwU6m0EgK+OwTsHU2bnAmJspMex7HE3ytXejX5Y0SKSOd/hmM5MM1lpjls0AAXF01bC63Braxe1Ag4XOG/BOaSYPn80siA2UjBt/PckCr86F/TF5c7mqHjm7frN+//wCbeuB+fz+dN6XzP9Fn+nr64d9lI+YJNuLn5StchhCKFUAKoAUDsANgB7Vj68YYUQCPQ7jFLl+QtlcuWJLGJCxJsk6Rdn1vCW+RnADzZ/odVm6SvI24v+cANqxjTpB5ILohaVaxYBDZ9c0/HKJ+ou2w8Ix8bJRkUUQi7oqKv17d8Z3wbIZvMiUx5p9MbaQ2t6cj9Xft23Prj5w/LZiSATvnjCpcp947DcGqu67jG5wjR848jvS4xjjEMN+Y3LRzlku9K360PLHky6hiwVQx7kAAn6nucZXxF87DmBlzLM8jVo0OxDA9iN/Y3fajjQuXOFSQx/eyvJI1FtTFgvst/Xc+f5YzrYcU2h2YGVpRxJquLchEarPPiC3EPtuvpyPl42VoQgZkNC7bTvqu+/4bd1yDiecDLpyzeFpGUdKSrk1atvQhq+gGN8x7GrMYGtDSwWVnYeTOZYnlMrxOVrGTYkydS3VkF6NBHiYUCvcj2wz8G5Kzr6ftLwxqJDJpUF3ti5IsEAA9Q+Z7D8dFx7FH4tzhAACluHaNSUM4Ly5BldfRTSXYs7HdiSb7+gvYdsWeJcSSBNbhyO1IjSMfoEBOLWKvEOHiZQpZ1o34GKntXcfn9awoXFxkpgAAQFjPKOVm+2PNmUaKCeb7RLGIJdQeNnMaECOtOphIe48I8yca9wHib5hGkaMxoXYQhwVcou2plO6lmDECh4dN74h/gvHQGucgX/rn3+bvv5aj+Q9Bi9kOHrCpClzZvxsW/K+w9htiFMyrWBXMw/zdm/UZH/qsDgrj46ggg0Qe99qwISdLnwvEpIQGLuY5ItJA/QKsSTtpIBv8K3x8zue1Z+CBlYSmRZHsgjSisV01XhBv8bxfzXCshG2sgIaoMjyLQ9AVOw9htj2S4bkJ31IwlcDzldmA9PE11+zGYrUycocJ71cscBMGFb4RCJIZwbCyyzdtjRJWx77Yo5zk95YliknXQg8GmEK1hSos6u1HcAC/pthkiiCqFUBVAoACgBjvFnNDtVpSxFSl8B6D+UtzcmB2ctM7K7BiGAY0t6EJa1KKzMwBXckWTWPZLlOSJXRcwGV6Da4gz0FCAagw7IAO3ez5nDJj2K7Nq09trRE27hu8Esz8pSusIbMC4RUZWNk2K6TemUEmgOxHn3BrB7IZYxxqpOogAFt9/fck/mTixj2LBoFws6mIqVAGuNu4D6IHznGWyjqrujsVWMxsVJdjpA27rZ3HpeM3zXK8UOanESPmBlYlLBh1NUznw2oq1F6iPbzxsMkKtWoA0bFi6PqPQ4jgyKIzuqhWkILkDdiBQv8ADGVSlnMp7B9onDMLBN/DUj+AfErOOburKyTRpqIzUEKCqAMak70TQMzlTv8Aod8F+SsiBns6w3EIjgU+pUW5+pcaj7nDpHCqigABZOwrcmyfqTvfriPL5JIy5RQpkbU5Aq2oCz70BgFKHZpUv7RzUDRDYtA8x/A6qfGN888CMeekeR1jjlbWrtZvYWAFBJIPlt3G+Ni6g9R+eK+fyUM6FJVSRD5MAR/2PvjV1Nj4D5jklMJjauELnUokiL3WWZTnqDJwmLIxO8jd5ZABqb10gkmvJdv36Hybw+SHJxLLfVNvJffU5LEH33x7hvKuTy764oY1fybuR9NRNfhgx1B6j88MPdTDQymICTLqlR5qVXSSuscTnwt9D/djmfNIiF3ZVRd2YkAD6nA5uacmdvtMG/8AxF/fjMNJ0CgkDes4h45GFF6Q3roHp7D3OKma5jy97sPYCI+1+RHbzHn+Bw9py3wphssRHtI3/qxBPyvwcfOsA+sjD/8ArDhxNNxgTPglG0S0XITJy64OUy5HYxIR/VGFPl/NSFAuYkycuVt9Qdx1IwCaB/RNbd9xffbDJkuYMkipHHmIAqgKiiRT22AG/wCGBMvwsyLMWKSWSSfvD3O+M2FrZD5E8vwtXgugtvCjzXEcjk+hEuZESrIZdK3IGuxpJF0PFtfoPTEnGpoI4NEccebMmY1JCHHzOSb2vYGz6Vjn+KjI/qSf2hwU4DyZlcmzNDHTMKLMSxr0F9hixfSFwXE/XrKqKb9IAC9wREeVpnaNsxpCsEshFF+FSe4u7bzPoKGDmKWR4PHExZAQSKNm/T9uwH0Axdws8ybLdggJSzvOQPFYeHxsAQpknbz2XUsS+5FMT6bDuaap51RSzsFUdyxAH5nbGGfEP4dZ88RlzGWjeVZWDo8bAMhoCjZBBBGxHlWLvCfg1nM0Q/Ecy6j9TWZX/Mkov4asUWsDinrivxX4dAdPX6r3QWEGQk+ljw3+OOslzBn81vDkxloz2kzTeIj1ESb/AJsMXuXORcnkQOhCofzkbxOf6R7fQUMH8ChVMhk3TeSVpWPfYKo+ijt+JJ98JUvxX+8dEy2spLovq0CNWi/k2Oojb9pxoGK+YyKv6qfIqaP/AH/HEGYsgRN0iN8XVpqgFhI2AMtWzmMFSdG2nqA6u1Kx2xPB8Ug0gT7P4eppZuqKVeokdnw/OC4JSxQo3vhsXgy/pu7j0JAH/KBf44u9Ieg/L/56DENJOohS4AaGUmH4k7AiFWLaKAmBP3ny9k7r/rB+hY73g1wnjzZiGVmjEZQdtWqwV1d9I+mDPSX0Hn5evfHmiBBFbEUcS4SCFA1WI85j7SpeWaQJGACqAekVbE/8X9mOPhLwYQ8TWm1npzKxAGkMpA099Qat9xve3bE3MnJXE8sziHXmoiumArp1R2y1qUjchVC6t/LtWGb4X8gZnKt185J49JCRg3p1VbMR8zbV51645lCnWaQCd/rcnXuZlJCVOOcZzAz8qnNSqhz2nSMwVAh7HYN4QGr3GBOV5nlceLOZlK6TWcww11pEiAajWrVqW9xpI86GtcR+FPD55ZJpIWLyMWc9RxZPfYHbFf8AiZ4Z/IN/av8Avx1ElIWYZji04aU/5SzGldbBVmuwA50qS25XSqEm7LAj3kmzGbXY8RzQJUsC0ulT4SVAs72wo0dtS2dxel/xM8M/kG/tX/fiWb4RcOf5onY+8r/v7++BTKFfCrMSNLmA+alzI0rXUcPpIZhYomgwr8sF+b+Z5Io2iXwSyeCOtyL87v09hV35YvcqcpZLJmU5MAFqWSpC/wAt0DZNHc4AcwcpxZjOM+ZzpTWAqxR7eHsAW3sk98Z1XZRw6LSiaefNUMD1ZB+Fc45+ElJKniOwdyFkAo76lvcAE7g9j6YIyc/yx6hFlyTtvLMtDerpd++x374LRckcMyrKHQM7fL1Czk9vLt39sS8S+F+Rl3EZiPrGxX9m4xkM9wCnTXwr6klvTqQHJK4lzvxRropFWxCKO/oC2rUT228wfxceEwSLwqczyvLM0UvULEmjoPhXyoeo7m8D+FfCaPL5lJmmMkcfi0OK3G4JPYgHfDjm81C6NG7eF1KnuLDAg/TY98Sw5TNQ9VGKqMeAygBGpIbB7tSbLHOBcr5SXK5WQIpniyjz5iNidMqESqrbH5llRbqtmxdzHLeVE8kCwwNIsYKKVKl3I1aQS+kMFttB3YdiN8OUfwkyIojrgqmhSMxJsn6o32Xc7dt8W/4ucvR+9zdFdJ/zqX5fT5u2GFziVnuS5aikzLZUZeIPHGrPIYm6bPIqlAn3l6dRIsk2FJ2xzFy3lG6PUjjR/sv2mRV8IFUNL2xIXUTRPet+2H5/hlkyqIXzBWOumv2mSl07jSNWxHlXbHl+GOTD9QPmQ+nTrGZk1ae9Xqur3rEolKPw/hQ8Ezqylkj67hjW4X7vevpi70Tl54kysKGBo2LSBNZsBq8fuQv5++HXK8n5ePLSZYdRo5Tb6pGZjsB8xOobKMVcn8PcrF/ozMn82ZwPyusZ1ae0ZGbjY/Dca66jxVCTmkDhff3JN4Vx7PM1TQlQY3IIibdgDpB38O4/u9cfMrx/PGGQvCep4BEvSYDcmyd6oAftGNGj4Cg/SkP1a/8ADHE3Lsbfpyj+a5X+7CpoS4/4qYFuO4z10KsC4D43b+o/hZ5k8skya87EIJklXS4XRq3FV+vuKPfyONB4vxV4poUUWHSZm2s+AKRVkbWd8D3+HOUZxIwlZ1IILSu24NjufXDDNk0dgzIrMoIUkWQG2IH1HfDgblGp7tw5C5MeoVGzvH3PekuTnHMLl+qwUFsv1IyE1IzdIOVJDWjhtR0tsVqjd4JZHmGWXNNljSFTISzLuQojIWtRWz1LsH5QNgTsZ/yDl6I6MdFdJGkUV2FfSgB9AMdng0GkL0k0htQGkbN6/X3xKuhPF+OSxyRQDQrPE7mdh90Cguqv8TvsD54ocD5rmZsur6Mx10kctANo9BAo2dxvRJrcgYa81kkkXRIiuv6rAEfljjJcMihBEUaRg99Khb/LGRa7NMp5teiKWUsv+bzrvFtLc0ujmaabPTZaARokC3I7qXZjtsqhl9a3P9+OeKc8nLRDqxKZguqWJX3VboHYMAa3omvKzgzm+WoJJhOVZZqrXG7IxHodJF/jiLMcn5V2LNGbZND07jWvenpvHvvbWcVLal4K3bWwZLczDAAkDWd950OvlEbw2a+IwSR1EBZVMPi1qLE24NV6eX92O4/iLGzgCJijmVY21blou4YV4bFEGz3F1giORsoAR0zv0/03/wBV8n6XliaLlLLK7OI6LFmqzQZxpZgLpSRtYxEVeIVjV7PizHTHWO/jfu6D+W+eBm5Uj6Jj1wmUEuG2DaaoD1B/dgLxnn6cZkxxqsSIXDF97KgnxVelaBbStsaA21YbeGcr5fLsrxJpZI+mp1MaUtqrc/rG7xUl5EyjFfu/CpkJWyQxkrUWu2J2FGxVYC2qWxN1anXwLaznZDliwN+N9e762SWeb5oo40yzySnWpmeSMlneUnwBd6HYhF3I7VVk7y/zokUNZmSWWViz3osVbeFSvhpQjWdh4Wo1RwZXkXJAgjLpY0kHxXa9j3/P187wH4j8OldwiLEmWW3CC9buQdmb5lT5R4T2BFelMlVtwmjiMBXGRwLd5MCT4jnoLDuhXc3z3EUIgP3pTUnUVgt+G0NeIvTDwgHcgd9sXMzzUFyD5xYZXULqWMAa2F0CACaB7+oHl5YF8H+HEIRzmkSSaVgzFLUJW9IRRG+5O13g43LMBy7ZZlZoWN6S7bUQwCkG1UECgDtjVmcmXLnYr2RrclGSQdTppePx9Uq5P4sxtrLLEVjieV+lKWdQgHhMckcb2SasWPXF2fnqaGLLTz5VEhzDoilZtboZBaa16YFHz0sa98FV5LyuvW6vM2hox1pZJqV9mUB2IAI2OOIeRMopj8MjCI3CrzSOkZ8iis5VSPI1t5Y2XNS5J8XQgkWTLGOZGIRGkpZQrmNjG+iiwcfKQNt/bF/i3P02VnMM+UpnQnLFJGcTvYAiWovC2++qq79t8EX+H2TaHoPG0kfU6g1yyOyuTZKsW1LZskA72b74vcV5ahzMkUkofXCbjKyumk+oCsBdbX6bYFKG8x84Nk8vE8sI60ljph9SrW5t9IurHYdz+OAL/EidYVmP2M3VxCVuqL9R2/Dyw0c2cqJno1UsUZCSjAX37gjzB2/LAeLk7OLCkC5tEjTsyRESUPLUG7YWqbTMY0XcwjsCKLdoBmm85tOUA/dJfJ3Mkypm5I4UMUuYUSkuQy9TVQWhvse/02wd45w3V0HRFUhSw0myV3vUfXa/wwPi5D4jHDPAiowmnV+qZQGGgkhiPfY9yRR9caMOW4hHpVRr0EB9+5FX3/ZiO1MLUruZUa5sxB47p463EWXHpVKQZUpwYJMcN8axprogPLUb5vMdeXcRBQv84D/y31Iw6YE8t8FbLRsjMGJa7H0A8/pibP8AF+k2npSuKBtBq73t6+X7RgwlMsp+98Rue9LUxDb6rnj+rpWBYDKWHsD9R516/TAW0nF04buWOwFeQ/ee3917+FgO32fMV66Njtex/S9NvxoYiTjUWksMrN4WUVo/W1eIb0QNJ39x64pXwxqOkG3NPUq4Y2Iui3BlYQIG71+y9vM+VY45g/8ApZ/P7tv7sVRzMKBEMvlew2sgb/gQbHlivxDjHWyuZHTkjKxMfGKu7H+Hn6jDtJuXK3hCVqOzS7vQJcvBqvRl6YmiWF/lpoD6+2BHEc5Clp9niJ0/MrWN1/m9wT+YwEIx4jY47TaMGSVyHVZEALWTx0IwiWOSV0iWR9AXwqbA+ZhbHS1KLOx9sXDxReqsVNqeNpQaoUpUUb3BtxtXrilmeXI5gWJdTJCIpdJA1pv4WsHtqaiKI1HfFnM8ERmjZWeNo0MalDXgarU2CK8Km+4rYjHFXXUT8wr9wER3edDIiDSCEAUlmJYKAC6jv3Ix1meOqgh+7kMkxpI6AewCzXqIVQoBJN+lXYx1PwJCYmUtG0KlI2QiwpABU6gQVOlTuO6g49mOBo6xeJw0Lao5NVuCQQbLWG1AkEEEb+woQvScaVRDrR1M0vSCkCw1Md9600h3BN2PXEea5kijWZmD1DII5CFuvArlv5gRrJPofa5n4MjCIMzsYpOqpZrJamG/tTnYUBtVViCTlqJpJH1S1KbkQSHpv4QhtexBVQCMCEPn506SCXMZaWKJlZo2tGJpS+llB8DFVJAJI2okHEEvxHgVSTHJqBQBdcNHWH0nWJTGo8DDxMD22N4unkqFl0SPNLGqskaPJYQMpXagGLaSVDMWIBNHEuY5Py7NqCtGSVb7pig1IGUNQ21aWK3W4oHsMCFzFzfF/mwdHRsx8o8LhQTSlmRmUK7EKpBNkj3q3w3jqziNkSTTJrpiuy6G0kMb2JN160cVH5Jyr6uohldgB1JGLOoXtoY7pRNjTW++LHCuXUy5HTebSNVI0jMniNnY+5J/HAhXM5xKKKurIker5dbBbr0s748eJxXXUS9RX5h8wFle/cDevTArmTln7W8VyaEVZUegCxEgUULBA7HevPbAocgMJNay0OtJIFNlQrR6AK/XHm3mMahrCLlZkunRNI4rDpLdWPSApJ1igG+Uk32PkfPHI4zBbr1otSWXGtbWu9i9q98KY5DmEUkQli0yQ5eMkhrBgrcex3/ZiduQdXWZ2WRmeVo0YEIBKQTqK05ah3ugfLE5GcVGZ3BNmWzSSKHjZXU9mUgg17jHUs6qLZgo9SQB+3FHl/h8kECxyydVgT4vYnYWdzQ2s7nCNLkYM5xjNxcQIZYkT7LE7aUKkeJxuLa/8fTaoYCTewV5MBNnG8/mjIsOWVF1LqaeQgqB/uqDbN+zC/wvPZxjOYM4uYOXkaOSOaNYwxUAnQymwN6BNDFKLhmWXiWQhy5EmX+z5tfnLjc+JdV9gbFXtihwPg2Wig4yURFkjbNQx+LcRhL0gX22715HB7O0iST6MJluMLAGtY2N8gGfE3HhC1DhmbaWJXaMxsRujEEj8RsR6HA/NZtppmhSTpIlCRhWtmIvQl7ClIJaidwB5nHHIo//AM3J/wD6I/7sCOIctRTZtkmZk1FpIqoawwTUoJFhlZB230n64vSaMxBOnrRJ13E3aNTp/Eow3DtI1QZp9fl1JOqjeVMDuATtakG/ywR4Vn+tEHrS1lXU/ospph+BHfzFYV35Fiy8bMczIigLrZgpHgbWpoih4q2HfB/lyBhCWcENI7yUdiAx2seR00SPUnFqgblkGb8IWdMuzQRFuMqPjPNEWVBaVZAoZUBCXqZqpVF2xN1sD5+hxdfisQmSEsBLIjOiHuVWrP4WP2+hwv8AEuC5ibiCTyIrwZdby0YerlbvI4IrYbKN674qcf5VzMxjzUZVc5FMrxIWGgIPCULhdWlkskepOFkyjOc5zgiedX6g+zaDMdBIRX+VttytAkkA1W+CWb4tFEYg7hTM+iL/AHmILUPwB/Z64R+Pck5nMT5uZdC9T7M0cbSEpJ0QQ0Uygbo17HfdR64Kc0crzZ6KQkiKVFU5YAhgsi0+rVVrb0u36Kj1rAhN+PYrcMaUxJ1lVZdI6gU6l1edGhse/bCJzPneJjOSDLpmOiBR0hSCgCEmK1oSbyAWSbHYbYELRMVeJ57owvJQOgXRbTf4nYYz/MS8SqXpyZwsEH2ctCgDpXiDihpnBvSSRdL6nEUsHE32E2aaMhU3iWIkOk2omwWDKwiW78788CFonCuI9eJJQkkeofLIulxvW4/b7isW8ZT9r4pHCI4UzZPTVkZ0FrWXkBQ2Lv7RpoegXffdm5eiziZ6RJ5p3iUER6ol0OtIQ3UWgrhtYK0O/oBgQmrNZ6OIXI6oCaBZgBf44q5viuWKssksWk2rBnWu1kHf0INe+K/MvBmzCIEKq6tqVyWBU1Vrp8/Y7YDS8mTatQlQt1TJfiW7RU/R3BsE7etY3YymRJdCWqPqAkNbIRL/ACdw+mbTl6QgMbWlJ7A77Xjhsnw0FgRlgV+YWu1bb77emBmf5BeRpG6qjqFmZd9Ja/AT/NBb9mLA5OkJnVnQxzPqItu2pTVfL2Ui/fGvufvKzmpPwBMUnFIUoGWNd9IBYDega7+hH5jFpmoWew74TV5ImVQFmUMrkpJ4g6rSqF22bwrRB9sNubg1xul1qUrf1FXjCo1gjKZW9Nz3TmEJM4jxqWe9LSJqiaWCNG6etRdamHjLMqswVaA8NnfAxOa5MpI3jkkSFI2zcch6gQP3MbnxhkBBKNYIuqIxRymc0hjNrV8pTsik69SxiN4dtwHdI5UcbFWb0OA/GJNdplwzNnGZwrXrZ5VKLHvuRGWkdmOw8ONiGgevWiGyStxRwQCDYIsHFOXi6gkBXfTsSq2AR3F9tvP0xLw/K9KKOO70Iq366QB/hgHneCOfDpYhRIEZSvZ2vcMRvVg+Ru9sKLZFRxcfyU39T/vj7/lX/hTf1P8AvgPLwmVgykS0b21JW+ratVd2B/ojHf8Ak+b/AI3nXjTz7fpeWBQin+Vx/JTe/g/74tZbMrIoZTYP+GxBHcEHajheXhUtk1KdRGq2Teq7+LvQr0onbBvhuVZAxatTuXIG4F0KHrsBv63gUq3ijm+OZeL/AEk8SH0Z1B/K7wgc5cfWXNaDJOmVh1pPQZIzKAxVSV8RBIAPsLHriknJUbRgiJTL9njtQ5H30x8OoarUIm58jv6YWdWMkNC7lLsxgY19dxE8Bx5kjlutIWgrzlkj/wDlQ/1xgllc/HILjkRx/usG/uOMdyfIWzqJIZWYpEptx03aydgNyqAnfsDuMQLyX03T/PETVG0quEkFKpPi23AoE2a8u9jGYr1N7eqbd2TgzIZVM82zunctwwL41yvlc3p+0QpLp+UsNx9CKNe2FvlDm0JlnTMPIZod3MorwtZSjvdrR33OEbjXxhzU0hTLVEt0KGpz+w1+GOlhmPrXZ+F5zF0/Zqhpv3deB8Vr+U5ay0TRNHCiGFWWIqK0hvmA+vmcRtynlDLLMYE6kyskjVuysKYHy3Hcjc4yjM5iVlaRs7mJVAtHilD6xq0kiOhQBPbV3sX4TQ9uJcQSVUy82evu3WQoBZIBIJYBbDWzEDY+mGBhnn5glDVHBbvk8okUaxxqFRAFVR2AHYY+Z3IxyrpkRXX0Iv8AH2PuMZByz8Yp+osU+iWzQYUL/IdvesaLzXxlk4dJmIWKNoVkOxItl9bHY1hasx9Ay7vTFBvtDm027yBfmr8PL0CsG0amX5S7M9fTUSAffBLGZ5vi2eTWnVnJjRWabQpVi2naJBH4x4qvWPXbtiaVuIKsYOdOt3ZSVjV1A8mICjSAoZiSfQAHfCpxBdqCuoOyS0D32Ce/hM2H98lo2PYzrKvngjyS56QLECZVSBNVBdVKapj2B9LGBXHOYM7lVts67MR4QIUAJIDDftpo0a86qxviprgCSD0+60Z2S6o/I2o0n/t/5WtY5eQAWSAPfbCJzjxDMQZPIK07pJLPFHmJFpWpgSwBqlo+Y9MI0/LUc+oyzssrWqxSZjqFWGsgk0bVgI6UkEdQm9gD0aNDO0OJjquHVfs3FovHkts/yrDddWO/TWv78WEkDbgg/Q3jEpuR8oNRiuWndRGXRDQKi9VEECywI7hhfytfouV8pExMWblRlC0FfRrLByNJXfxaVWu4J2+YY2OFZEhx8v7WDcRJiOq2/AjOc25OJ2jkzMKOvzKzgEee4+hwt/DbjEssucieWSVITHo6lFl1AllLd2AYUL323rGYfEhCeK5oAEnUuwFn5F9MVo4UPqFjjoJ+n3V31crZC23+HOQ/2uD+0GCnD+JxTrrhkWRbrUpsXsa29iPzx+X1y5UFmVqX1BG/v6b42D4WzyrwidogGmEkpQEEgtpSrA3q/TE4jCtpguaZhWZUkCdT9PWn4Wk49hTy/M+cJIbJtZa1vUtITtqNFbC0DuDZG1AnEeX51nk/0eULij4gX02pNgEx+1fXCK1Thj2FHM8y5uOSQfZzIqltNRyD+aLo3tuTVehPYdyc05oUfsT0aoeLzPdjo2IGxFeYPYHAhNePYUOY862Y4XJLpEZU6wLst028mBFaiNiLsV64QslzOYglfaC9qApYr6lj8+7Et4bXvpsm6IhapxnlLK5pg00VuBQdWZHr01KQa9jj5wXlDK5Ri8MQEh2MjEu9empiTXsMKQ5lzEGXVomfMSnOsk0UgGpVVHd4132Yqljys0BWAEfxYzjAsDGAV1C4wuxK0x1PfTphTb2QRWJlELZcexkD/FbN6f8AU2bo0fCPuirOGrQpVmonuSO2HPO57OvDlZYO0kcfUXSNep9JJI0lVAXUL1AWR9RCE2Y9hAzvPWchnWN8rsEjMpEbmi2ktRVmBrVpABNkHfyxyPibO0epMhIHq1Q6iW8VWoCAEUDZLKbrYjfAhaDj2M7j+JWaEjasizx6wq6A4qy3dmFMSq2BpXuPXF8fEGXUq/YyusMU1SEbKI2Jf7vwLUqre/jBX3wIUfMfKOZkmmMAy7wzdN2SbVtIgrUNPqAL333sYp5Plzi8bFhJlmZpOoxYkknTorZR4QuwAqsPcvE4lYq0ihhVgmjuCR+xWP4H0xEvHoCARKlMSBv5gWfpQo36EHC5pMmZ6rrsx+IDAzICIGrZ3fYDvhI0HKvFI10x/Y0UM7AKCKLrpJHh/V2H+OO05Z4oAQRkWBRIyGUt4U+Vd17Xv9cOqcwZcixMlb/pelX/ANS/mPXHzifGBEyoqGSRtwgZVNeu5/u98GybxKue0cRMFjb8Wx1KA8rcltHDOub0PJO4LaOwCjwgbCqN0KoChhd4j8HSsxmyroCQwKOtqQwKkEdqKkj92NIyWeEg7FWABZT3F9v7j+Rxk3OXO2chz08cc7KisAoCqa8IPmt98aCv7M33ZjRZUsJW7UruuA6J4DcLRKjk5H4spOkQkWNOlVUJpUqAtFaGhmHnWpiKYk4ny3JfFnBWVojesW4GwfSCAFOmqVRRB28PYkYFQfEnP6WQS6megp0KWU3+jQrftuD7YuLzVxGOSNZ8yyapFVkpDIASLJQKSNuwO59MT+pz8vQJl3/zVdti9vmb9Ec5Y+DEcDB5n1t6D9/l/wDOx3w+8R4LHNlzl2BERULSmqAIIA9OwxFw3izNE7SoFMY8ek2LAth27qdiBYB2uwcU+I56dEWUOnisiLT5aS3zXeoKL9D298avqGrdxlcTK6g+1iOCHj4WZQVvPt2+9O37MWIfh7l0Qxq8yow0sA4BI9C2nVXtdYm+2T9XpdYFSL19MalOnVpq6II3vy7e+PmUzmakRnV01R0dGjwyAgMDdkqSD70fXGOxYNyaPaGJdrUJVJvhblD3ac0KH3p7enb0x1D8LsmrI33p0EFQz2NjdVXb2wyjiCdJZWYIhCm2IUDVVWTt51iD+EWV/wBpg/tU/fiNizgFP6litNo7zXHH+XIM7F0swmtQdQ3IINEWCD3onCFmPgmI2LZXNFB+rKgf/mUr/djRV4xAV1iaIrenVrWr71d1db1iI8fy4kaPqprUFmF/KBd6j2XsdiR2w02q9ogGyQyiZSTByVxBE0BsiR+sUe/+msVI/gy0pBzWa280ijA/5mJ/6caFBx7LuoZZoyCCw8QGwJBO+9WDv22xl/xi5lzEOYy4y2YkjR4S33bkBvFsdu+3njWgaj3w03PEk/WVFRwDbgeDWjqALclovLXKOWyCMuXTTqrWxYszV2sn6nYUMJXEchLDxSWdMtLKZJBqkEblY4wq2E07u70QT2A28zWYnnfiA75zMf2jY5/hzn/9tzH9qf34fZhagJcXAz3pV1RpAELUuYpJZupAmUzBy8sBUuYpNSyLulqdiNSqbAvxsT3ODHwl4ZLBkWSaN4n6znS4o0Qm/wBNjjFf4dZ//bZ/7U/vwV5T5yzsmeyqPm52Rp4wymQkEFgCCPQjBUw79kW2jXfuUNeM0r9FY+ADCX8WuKy5fIq8Mjxt1VFodJI0vtfpYGF3IZpjkOrPxCSKYoWVlzWqzRNGMqCPWgSaI3vHDzXgBdcUG5Gvc6Jndw3rV8ex+c15zzv+1z/1zjYvh7xN5OHxSTOzuzOCzWxPiNfsxnTrB5gBO43sp+Epio5wN4smXMZZXXSwsbe3bsQRuCPUYrw5CCEDSkaVsDQB/Pv+OJ5c4i/Ma/A/uwncf5kVJSAjs52QaSoI8tyBse+3qcTWe9oGRskrkgtF3mAmfISRB3EaqNbFiw/TfbV9SBp/D6YvaR2odu3t+7GbcPzLRosrMrmTqPLrW0QRuE82XS/Uah22BsjTh05bzvWjV/Duo+QEA7t4qO4sAGjuNx5YZNNzWgu9FZMqByLFB6Y+4rcT4gkEMk0l6I1LtQs0ovYeZwqv8V8oCAEzDMVQ6RHuNbaACC3fVQ/pL3vFFonPHsJJ+LmTABZZ1DBiCYxuEu+zeqkfhvWJcr8VcnJroTWkcjsCnYRqWYfN81A/vwITjjnpi9VDVVXW9el+mFXinxMymXMiv1SYxEWCqDtKpZa8Q7Ab+ljvhh4XxJZ4+oquosga1KE0aujvpPcHzGBCpcS5YjnkMkjNZUoKoUjKQy9v0tVk97ArtiKPlGPSVZi1pIjUFWxIFU3pHcBBvg7j2KZG8EwMTVAADtEAblBWOp5ZGcMHD+EEOoVVagK8Kiqqjqa/Kg3OnITZvNRZhGrSAHUGmIUkjSewO9eWHjHsQabSIV6eNrMcHB1wCPAoZwbLyeKSZVSRttKnVSKTpDHzbc2RtjFPiD/9yzP88f8ASuN+wmca+GEGZnkneSUM5shdNCgBt4b8sY4ikXtAbxXT7Hx9LDV3VKtgWxa+8fZZjw7hmZSB5oVGnp62lBpowNVgEnwlq7gX2AI3w0TTQ/a5C1LPBm3SMCrbrvs5vcmMlyDX6nat3Dh3LeWTJSwJMWjZSjyalJA3NbChVnuPPCtkuUMk+aBTMyvpXqmUuh3U3VFbJ2vCxZswLi/Ndc9oU8Q57nSImIBuLa+EiOci60bhcI+zxrW3TUEetgXfreF/jMEMAihlmlEbH7sAKTHW1lqsINQWzfcDDTDEFVVHYAAfQbYH57lrLzOzyxh2ZQpLWaA8h+r3vbzx0TMe6vJMNI1CasxfTVCZpIFbqnOVINS3SUen4WXTVFgTX41j3LrwygpDmJKYFnhZVVxR0kdrUXtX5YuryVlf5M+1u50kkEsvi8LEgGxvYxb4fy/DC5kRSHIIZizMWs2bJJs2BufTFRnm8LV3suQ5c2bdpC9xvgi5nLtAWKKdO61Y0kEVYI8qwqfxRQ/7RP8A8n/pw+Y9jRJJOHwyh6HR6slXJbERsakCKy0yED5FpgAw3o749/FjBq1dWS1oR7R0oUllsaPvCCTZfUTtdkXg3mObcojMj5iJWUkMCwsEdwcR/wANMl/tUP8AXGK528QmBhqxEhjvIoGfhTl9IXqyFQCaKxnxEaS16LqgPACAKsVhH+LUYyuZyKi3EWX0jWdyFatyPMgeWNU/hpkv9qh/rjC1zTlOE8QkSSfNLqRdK6JQoom/Q+eN8PXpsfLjZUqYPEOEBjvIrH8xzIWZD01OmTqEECmOoNXbttp7na/XFpedT2bLQlaAKgaewUAAgWBqUtXq7Y0rh3wr4TmAxhlkkC7NplBq/wCji7/EnkP+P/af+3HSGJw0WB9eKRdQqtMOEHmssXns+K8vE19h2AGnTVVuvdq9fpifhfMRzXEMhcUcZTMJZQVq1NGN/po/acaX/Elw/wD4/wDaf+3Fnh3whyUE0cqdbXG6utyWLU2LGnteIOJoQcoMwqim+VX+M4H2BAexnX/pfGYcrcRCpo1qJGVVy+qNWMn3jAC/JRdl3sgbgGlr9DZvJrIpVh5Gj5qSCLU+TUTvhTyvwpyiGKnzB6X+j+9rT7bAeW302xxssOLl1tuHUW0iIgkz37lneU4JK2WMy5KNlitJvGC4Mezkr3DHY+e3lucaL8OmJ4ZCQBetyBsOzk+Wwwe4Ty5FlmlaPUOrRdSbUkX4qr5iDufOhiBuXunlngyx6YIfQTZ0mQkmvYWQPS/bFWUg18pnE9oGvQNN2sgjyKVHDzGKbqmkDfaE0hZknjRpKtgSFtdIAraqu7xGmZLNCYAXlGYjfMgNbBRGjMhkc2E6uwBbupoGsGs7y3LqQKygNrDhb2DJo1WxLPJp8IJICjy9WTI8MWOtlvyoUBsBsPoAL7/3Y6TqzQLX9b1wW0yTdLGT5XmCAMQ20o0LQUiWTqEMzqS1GgCqDzOD3CsjKjWwjVdAUKjM3y2RuQL7nBXFbO8SjhAMjqgZgos9yew/YcLOc55W4a1gXzivDlzEEkL2ElRkatjTCtvfC+vw2yoRB4yyMrdQkGQlWDeJq3FqBXYAbAYasexi5odE7loDCRX+EGVK6TJNsGCkdMEBixO4jF3qIs2SKxZz/wAL8tI7Mryw6o+mVi0KukpoIooasd/fDjinxXjEOWTqTyLGl1beveh6mgcWJhQlLMfCPLSFmkmzDs9ayzJ4qAVbGihpCiqA97w65aAIioCSFUKCe5oVv74XF+JORLaeq1+pikA/MrWD3DeJxZiMSQuskZumU2NjR/I7Yo17XWBUlpGqD8L5qEuaeKqjOoQNTDUY9n3I0mzZXSTaqxxK3F5Rmfs+kaiwcNR09Ctz3+cP93/SVqwaCDbYbdvb6emOqxtmHBUgoBxLjLrLKolhhESKw6ovXYJv5lpBWmxZu/a5OIcalWDLyRxjqTNGDG5qtSlit+TbUCR374Ly5dWILKrFTakgGj7X2x2VvBmFrIgoZwTjH2gzHSVCOF0spVgdCsQw9QxO42Iqie+K+a4+CsqhHBVZLIIsaW0WPfex9MHAMUn4LCbtAbu9z+kdR8/NheMKoc74LJiiWNPviUqjhwDRoSy6lAPhUXqYoC1P4m9+4Bx4srKQoorFIHAiVaVa8JOrewAR7fXBtuGkMwRIiPK2NgA61J379U6vpjqHg3yBok06WVqJ/SUX+luCwI38q7Vjnez7gPryXTOKbqT9OalXjh+7DRsC+3cUN6G/7a71he5u5izEOchEPU6MWhs1pUFdMjhBZIsUNTeH2vDSnBogQQgsdtyfO999999/PF3HUoFzDL7+u5cmvkd/p29d6yvKc25xOmzvI6jSWBS78GYJ7KLFxpY28txi/l/iBm2CHpRAX954X7dZY7HiNWrhvPse940XHsNGsw/IEsKbh8yzvNc2TT5BpGKgdYoemHUlQjFVazqQySBVoG6cDucVeTszKmajQxmLWzBl0sodPvjZU7fd6IgHAvx0SdQxpWYyyyKUdQysKZWFgj3BxU4dwKCAkxRqpIoncmh5WbNe3bE7ZuUiNVGzMgysjzPAvtPEc4C6KFmewWCsdTEWt9wO59BgO/BaLL1YyyuVsMNBAF2D5jy9vfuHfjXwpmnzE0omjAkkZwCrWNRusU/4nJ/5eL+q2OC6i+fhX0aj2nhw0TWAsBEG0DilIcFP8pH5/pbCq/edq8jj3+RvDfUju/1tq7el3Z39B3w2/wATk/8ALxf1Wx7+Juf+Xi/qtiuwf+1bfquF/wB4eRU3w6naLJ8RePd4wWTa7KoxG3nuO2CGW50zmXRDmodfVKGOwEfSemGNJqTZnJAJBoGx3IM8i8ovkFlDur9RlI0giqBHn9cNOOrhjkphrmrxPatRtfFvqU3SDH0Cz+b4mypGWbKU1I6rqY2rIzEX0wNY01Xv59sT5j4juol/zfdJCotm00BIRqYIQHbphVXvqdQaFFnnHsMZ6f7epXNyu4pBzHxEn1AfZJANTaQp1OwjfQVYFKUttVE+e+D/AA/moNk3zMoUKl30yzA0AaUsiktZ01Xfa/Q/irxThq5iJonvS1bg0QQQQR7hgD+GKuc0izYUgEalUNDCIyZmVo3fYLGxAjLdlUD53Brcg2fIDbHf8III1ppG8DiI2rFi+nVWwsnT4iRsN7rEsvBtTxu0shaMkr8oG4Knw6auid+4xV4ZylFC6Sa5JHRHVS7A0XbU77ADqMe7dyMZKyhy3OUcrssall1LHExtRI9FnVfD2RRZPrY2rF2bmbLopZpAFGneib1sVXTQ8WpgQKu6223wNHIMGkAyTGoXhvWAakNsbABDk7lh83ne93YeVYhJC5LO0N6L0gXpCBqVQNQWwD/vH2oQp+IFp8s/Qdkcg6GoqdSHsQQDRZaPqDjP87xJJoZZn2zDSt921gtGUaIIm1NpLFqHmDjUsVclwyOIvoFa3Mjb34mqyPS6vbzwxRrCmLj1vS1aiahsfW4rPmz2YbraetIG0L4RJpZQQTpIFIAopqonU3c4nfiech8bGRYowEQMptysRot5gMxsj8CbGNEx7F/aR+0Knsx/cUj8M5tzBKRqvXaRXKOwqzYq9NAIoNs39EEkYm+KcpTIatQVhIm4obnY0T2sEjy28x3wfflyAv1NLCSyS6uwY3+iSDej/d7DyxzzRy+mdysuXevGPCSL0sN1avOj5YWxWSq2GiExhmuYffKwfjGiVVjAlaaOLVG7MSjFtJfxE/IL7hiLYVtjXvhRlnj4ZEsgptUhrfzc133xn/COQ+I6/s0q1GhADAKEC/7pZWDC99FDtv6Y2bhuQWCJIkACooAoV+wbDfHOwrHNJB0C6WJeA3Z2N5m2nrmv/9k="/>
          <p:cNvSpPr>
            <a:spLocks noChangeAspect="1" noChangeArrowheads="1"/>
          </p:cNvSpPr>
          <p:nvPr/>
        </p:nvSpPr>
        <p:spPr bwMode="auto">
          <a:xfrm>
            <a:off x="0" y="-800100"/>
            <a:ext cx="2733675" cy="1676400"/>
          </a:xfrm>
          <a:prstGeom prst="rect">
            <a:avLst/>
          </a:prstGeom>
          <a:noFill/>
          <a:ln w="9525">
            <a:noFill/>
            <a:miter lim="800000"/>
            <a:headEnd/>
            <a:tailEnd/>
          </a:ln>
        </p:spPr>
        <p:txBody>
          <a:bodyPr/>
          <a:lstStyle/>
          <a:p>
            <a:endParaRPr lang="en-US"/>
          </a:p>
        </p:txBody>
      </p:sp>
      <p:sp>
        <p:nvSpPr>
          <p:cNvPr id="9226" name="AutoShape 14" descr="data:image/jpeg;base64,/9j/4AAQSkZJRgABAQAAAQABAAD/2wCEAAkGBhQSERQUExQWFRQWGBsaFRgYGR8aHBwfHCEfHyIdHyAfICceHRwlGx0cHy8gJCcpLywsHR4xNTAqNSYrLCoBCQoKDgwOGg8PGikkHyQpLCwvNCwwLCwqLy0pKSkwLCkxKi0sLC4sLCwvLCwsLCwsLCwsLDAsLCwsLCwsLCwsLP/AABEIALABHwMBIgACEQEDEQH/xAAcAAACAwEBAQEAAAAAAAAAAAAFBgMEBwIAAQj/xABLEAACAgAEBAQDBAQJCwMFAQABAgMRAAQSIQUGEzEiQVFhBzJxFCOBkUJSodEWF1NygpKTscEVJDNDVGJjorLh8dLi8DQ1RHPCJf/EABsBAAIDAQEBAAAAAAAAAAAAAAAEAQIDBQYH/8QAOBEAAQMCAwUFBwQBBQEAAAAAAQACEQMhBBIxE0FRYaEFcYGR8BQiMkKx0fEVUsHhIzNTcoLSBv/aAAwDAQACEQMRAD8A1zjfHVy4UVrkexGgIF1uWJOyoo3Zj2GKuQ5riKKZpIkZtZXSxIKrfisjYEC7NX+zAjjHApJc3mDIsmmRIVhdFVwFUhnQgkVqYb3sR+WKPEOVJgzdKOULJKH8JhsFVoarNEBrcbjxE+oIXL3zIC7VLDYVzA1zoJEzPLTwnvkHiIZ5+cMuEBRjIzHTGiqdTtZGkWAO4N+lG8Dm5qzIiecwRGKMjVUp1EGvlJUKzCxttd132wMblqYToFWbRFCiwmwO9mQMwa42Y0CVBJWwO94p5vhefcRl0me1DlNSgLICFXbVVKCXobkgEn0qXv8AwtqeFwsgAtP/ACO7haN2vApx4DxubMElsu0UdnSzkWa2qh5+ZPbyF4ucZllWImGtQNmwDt57EjAzkvJyxxN1hIrs1hXbVpXsqjegaFkDzPl2BLjecWOFi10wK7V3YH12r8/ocM0ZMSuNjAxtRwZAA4feSgycRzhgMnh72DoX5QGvbXfevf2x1keM5kNGZVBSQgKQoB389mJ/AgYrZbiiLkTHRuin6FW2ojy01t+r+BxS4OqLNCYwzPfjBWOgDsSCiatgTuaw7lsZAXOzaXRjhvGJ/tAjnrfaglUasbhiP/OPZXjE8uZ0pXSDb+CjpBq7LA/sv2wNmjTMyZiRF3AVl2TV4aB/QY9r8z+GLXDFTLZsJW5REFBO5o+SKav/AMYgtF7XhSHHjaU0yyhVLMaVQST6Abk4XD8SuHaUb7SpEgYpSuSQpo7Bb7g4LcwcObMZWaFH6bSoyByL06hV1Yva8ZjJ8AhqFZrStm/ASdNigLahQv8AE4UTVlqy8QjIvWvevmA3717GvLH37dHQPUSiaHiG59BvufbGYv8ABDWoWSaLwxMgMcGklqAWRzrOthuTfmcdS/BVmYN14kttTdOEqF+XZFLlK0ovzAm97OBQtC4pzFl8uheaZEUMEO9nUey0LN+1euLeSzqTRrJEweNxaspsEeoOMuPwPLBdWYjtUZARDV+F6d7YlpNb6iSf0VA7Y0ngnDBl8vDCNP3aKvhGkEgbkCzVmz3PfAhU04pLNLMkHTVYGCM8gLan0hioUMtKAw8RJsk0NrMj8fWJP84IV1VTN0wzpHq7Etp2XbuR237b4hm5cYTSyQyhBPXWjdNaMwGnWKZWVioAO9GhtirByVojaMZiQiVAk5IBL1e4JvQdJK+e1eYvFnRFlLIn3kWl49CvzNpXxU5B0EqCSA3YkAH8jXbFDM82RiRADpUMRMZEZdKiNpLF15LfY7Yg4zwHTlmUBp40tkgrve1EjxMqglgo32As7YH5HlfrmZJWkaIkFZGQo7B0eNozr8RCKRpf1O9kG6sBLCXa/hUdqAE0ZDjUczMqaiUNOCrDSaBo2NiQQf8AxiLmLjH2bLyS1elSfyBP/b6kYm4RkGhjCPJ1K7NoCfmF2LHuTtfoMDeectI+TlEQVm0sNLCwQQQR9fQ+Ro+WLMEkSrVIE5Uix5viboJS0erMPGqKyF9CuTTg/LR7GwfKqvB7kvnJ5MzJlJnWQofDIoIDfgSaN7VZHphb4TzBFlljy4lOkAnV49SHRZMm3g+8ZwFUUlBjd4N8kR9TNzSxG4nEZdhqKNIpaypfxGl0rd1Zathht4sZHcl2m4grQpHoEnsBeEo8VzE0+a6T6FhVFDVf3rgtVdtCroBFWdffDbxRqiavOh+ZwscsRXlc057vmpT/AFGEY/YmPP4slzi0fK0u8dy6NKAJ4mFDHxLMyzZjS4UxLGNhY6jgtW53QDQKq/Eexw08E4oMxl45gK1qCV/VPZl/BgR+GFzliO48+3mcyR/USIf4Yu8jkiPMJ5JmZa+j6Zf75DicJLXBpPxNDvHeirBE8DCNcR4mkCFnPkxAHc6QWNfgD7YDZ3jA8bSZxIlQgMkWlnXUwUaywatyL8Ir188V+cEUOesxSCbLywGWrWJnI3b0VgKs7WoHngfLy9A4LrnId2kYHwkW7xSC/HuAYqI8wx7Y7jGNgE/Rc57nSQETzRSP5M7Oz61jpWjlpn2XUpWgPywU4BxF5VkWUASxOY3K7A7KwYCzVqwsWaN7nCTBlcqk4SPMiaUyq0YiRpCv3ms6yHKBbPfw7Dzvd84NwkZeMrqLszF5Hbu7t3Y1sPIADsABgqhrW/1CKZJKB86/EbL8N0LKHkkcWI0q9PbUSSABew9d/TGe/wAbkJ4h9qdsy8ITRDl1UKEsDUz29O93VXtW+1Yo/Hrhjrno5iDokiCqfK0JsfWmBxnOSzPTkSSgdDq9HsdJBo+22FE4GiF+u8rmBIiuAwDKGAYFSLF7g7g+xxLilwbiX2jLxTaGj6iBtD/ML3o1i7iVmg+b4+6MwXKZmRVNF0VKPY2oaQMw37getY74XzPl8wWVX0yILkjkBjkQerK1Gv8Ae7e+A/xIz08eUl6ZCRmGXW4jMhvTstAjQG3HUIIB713wm8Sz5lhjT7Tl83P0o/sZhA64kNBo3CswMRTUHLaR7YELS+C80ZbNlvs8ok096BHnViwNQvaxYwUxi+R47mcjIiQ5Zkia6WKJpGYI7ii0lnSANgpA3J7nBA898R6scUidBpXTxNEXSii2I63bcq1HtqYEjTgQtYx8IvCLyFzxmM/M4MaiFA4LBWBDBhp8V6SCpIoWfCWNWBhw4uzDLzFL19N9Nd70mq97xIQbJbz/AMQ8ujZlUUyDLRl5WFBNVhVjB82LGrqhv3xxyd8Ssvnn6WgwzUSEaiGrvpYdz7EDCHyckceSKnpPJmNTtG2lixH3UEZB3syuZPUBRiXmKNMvJlYMskfXGZQRsoXXpiCx2xXe5JdbbnsBjpHD05LBM8e715JPau1W0BB6DHMhUeI1t547wNzECyThWPyLqVbrdttXvQse1nHMTi8eM9iI20Hs7UoPpV77/THcXFhYDo8ZPyk0QfoRYuvLFWcMsqRh1LEFk1r2A79iLO43274kyMXWXUXDR2RpA2NbHvZq7222xKhFcfGatz2xR4PQQoptY2KjzoDsL86FDHzj71l3Pla6/wCaWAY/1bxClcy8XNBljtCwVWZtNkmhQomvc1ifK5/UxRlKSAXpPmPUEbEYC8azzTDRBDJIFIOpdKr4SDsXKhu1ULu+4x3PxITPlioZJVl8SMpVgpU6tj+j2N9tsCExYhmziIyKzANISEBO7ECyB67C8TYW5eBRQtBJNmSOlPLKpkYAEzavBZPZdWwHpgUgEmArnAeZUzEUTmo3lMgSMtZPTYg12vYX7Xi5n+KJFYLDWI3kCXRYINyPbcC/fCzwnl6PLpl3mzCK2UM6sQwC3Obok0QQCDXviX+D0SfZ1Oa1SrlpYYtbC5OpR1d7NafLACN6Mj40RvgvHUzEcLWFklhWbp3bBWrf3AJq6wSwocK5aQosYzI60eRGUkETAlDt4x+kCCNrrDRkct04o49RbQirqPc6QBZ9zV4EEEWKhl4PE2oFdmFMASAQe4+nt2xYy2VSNQqKFUeQwoczZjPDO/5qzaIoFl6ZXwSEOQyXXzFd6vyGAkXMGall1SPnIMu0kpGiEl12QohGgnSLby73hpuHc5syEs6sGmIWlZrLLIjI16WFGiQfwI3B9xitkOCxQwmFF+7OqwzF71klrLEk2Se5xn+X4vxHrVAZpU1TdIzoU1AIpGrwDcMTpurOLuW5imi+zuTmpQI5jOjxEMZAF0rQWgL7VtV7nEHCEGbT+UDEDmnbJcJhhjMcUaRobJVAFFnuaHniLg/AYcqHEQYdRtTlnZ2JAAFliT2AGFTlPjGdXMBM4k2idbRmQUjiyVBW6QqRRatxh7xjUpbN1471qypnCE8f48mWjJZS/lpA239SdhfphQTmHhv2oQS5KJSy6xKsavHXqx0gjytqoXucD0mlzmfzmW6wjaNywRrogGrFei6f2YH858ziPJnLAETQAxrMrVvuDW16WFgg/wCAxq1hyZmG/Dks3PGfK4W3HnwWv5XKRxrUaKi+iAAfsxNhd+Hc7vwzKNJZYxLue5AsA/1awA+MfGp4MvAsUjQxyy6Z5ku0X0sdr3P9GvPC63A3Jx45y/BnIulmIxIlg0bBBHmCKIPuMBV+F/DAUIykdobXdt6/WF+P+leMQj5ymSIRrJOY9buuvMMdlWhRUKStnsSQT5d8VeW+Y5slMJYtOoJ0w8m6oW8beYGqrFE+uBWhfqMDHsfnHmbnnP5mZSZOiwijTRC7KCZdw1X85u/YV6Yb+RviFnpM3HlGSJ1QPG62RIDEtayWYmywF2PPAoha7JGGBDAEEUQRYIPkR5jHEWVRPlVV+gA/uxIThX4n8SclCSNbSsLFRKW7d/Fsu3nvti7GOeYaJVHODdSmnEWcg1xulldSlbHcWKse474znN/Gar6eUc71btp371QU71v3xSHxmnuvsibnYamv6fL3wyMFWO7qFicTT4rS+CcKXLZeGBd1iRUBqr0irr1J3/HF3ChyX8Qlz8jRGFopFXV31KQCAd6BBsjYj8cE+cuDy5jKSLBLJFMoLRNG5S2ANK1HdT2o+x8sLVKbqZyuF1s1weJCDP8AC+FM79rgbpsNbLGVtBIQQHHmAGOrT+VY45N+FsWSk60jmecXpNaVUnuQLNtudzhY4L8SJ5lVFYCHL5TVnNau0vUUlOmr6wdchqj3BbzIxo/KfCHy+VjSV5JJSA0peRpPGRuFLE0o7AD0vuScaHEVCInko2TQZhGMVc9w5Zauwy/K6mmX6H/A2D5jFrFDjmZZIWKGmJVVPeizBQfwvGCuhHHOVZswqg5mihJR9BVxexFqwBBHsMXMlwF0jWIzERqAAsS6CR7sSzb+ZFYq5CG52jeWZqLAEysN10tvpIG4f08sdcWhCSIqSTKW0g1K5+d1UUCSLrUe3lgQj2Xy6ooVAFUdgMdugIIIsEUQcD+B5hmRg7amjkdCxFXpOxNedVfvjpOP5ckgZiElQS1SKaA7k77AeuIJAVmsc7QSo1yM0Y0wyKUHyrICSvsCCCR9bxPlOHlW6jtrkIq6oAeijyH5k49DxiB1Z1miZE+dg6kL9SDQ/HH3M8WhjYLJLGjHcKzqpP4E3gkKdm+Ygq3he5k4BJNNBNGIXMQdTHOCUIevEKumFenngzmOIxRoHeREQ1TMwCm+1EmjeOsrnEkGqN1dfVWDD17j2IP44ggOstKTn0jtGjiOV7FKnF+TpZVzGnp6pMwJoyWZdFRhQdlNkEfKQQRifL8sTJmhKTBKGSJZGdSHQxrRMVAgWd62o4asI/MfNMkcE8iSU0sogyoNADSSGk39W17nbwrjJ4a25T2Hq4jEf42xw84+0+BUvL3Jk2XljdjBUCSKjIGV5dfYymvLvte++HJCaF0D51vhF5749LlMrl4YJWMsmkGX5iVAALXvuzEb/WsTLx2Wbi6ZdHYQQozSV/rGFqb9QHOmvVWxDXtYco5dVerhq+Ibt3kRDj4NP8k2+ydcex7Gb8/89yxytl8u2jTXUcfNZF6V9AARZ77+Vb6VKgYJKSweDqYups6f9ALSMexk3IPGM7Nm1XrSPGPFKHOoafx7EmgKxquXzCuLU2LI/FSQR+BBwU6m0EgK+OwTsHU2bnAmJspMex7HE3ytXejX5Y0SKSOd/hmM5MM1lpjls0AAXF01bC63Braxe1Ag4XOG/BOaSYPn80siA2UjBt/PckCr86F/TF5c7mqHjm7frN+//wCbeuB+fz+dN6XzP9Fn+nr64d9lI+YJNuLn5StchhCKFUAKoAUDsANgB7Vj68YYUQCPQ7jFLl+QtlcuWJLGJCxJsk6Rdn1vCW+RnADzZ/odVm6SvI24v+cANqxjTpB5ILohaVaxYBDZ9c0/HKJ+ou2w8Ix8bJRkUUQi7oqKv17d8Z3wbIZvMiUx5p9MbaQ2t6cj9Xft23Prj5w/LZiSATvnjCpcp947DcGqu67jG5wjR848jvS4xjjEMN+Y3LRzlku9K360PLHky6hiwVQx7kAAn6nucZXxF87DmBlzLM8jVo0OxDA9iN/Y3fajjQuXOFSQx/eyvJI1FtTFgvst/Xc+f5YzrYcU2h2YGVpRxJquLchEarPPiC3EPtuvpyPl42VoQgZkNC7bTvqu+/4bd1yDiecDLpyzeFpGUdKSrk1atvQhq+gGN8x7GrMYGtDSwWVnYeTOZYnlMrxOVrGTYkydS3VkF6NBHiYUCvcj2wz8G5Kzr6ftLwxqJDJpUF3ti5IsEAA9Q+Z7D8dFx7FH4tzhAACluHaNSUM4Ly5BldfRTSXYs7HdiSb7+gvYdsWeJcSSBNbhyO1IjSMfoEBOLWKvEOHiZQpZ1o34GKntXcfn9awoXFxkpgAAQFjPKOVm+2PNmUaKCeb7RLGIJdQeNnMaECOtOphIe48I8yca9wHib5hGkaMxoXYQhwVcou2plO6lmDECh4dN74h/gvHQGucgX/rn3+bvv5aj+Q9Bi9kOHrCpClzZvxsW/K+w9htiFMyrWBXMw/zdm/UZH/qsDgrj46ggg0Qe99qwISdLnwvEpIQGLuY5ItJA/QKsSTtpIBv8K3x8zue1Z+CBlYSmRZHsgjSisV01XhBv8bxfzXCshG2sgIaoMjyLQ9AVOw9htj2S4bkJ31IwlcDzldmA9PE11+zGYrUycocJ71cscBMGFb4RCJIZwbCyyzdtjRJWx77Yo5zk95YliknXQg8GmEK1hSos6u1HcAC/pthkiiCqFUBVAoACgBjvFnNDtVpSxFSl8B6D+UtzcmB2ctM7K7BiGAY0t6EJa1KKzMwBXckWTWPZLlOSJXRcwGV6Da4gz0FCAagw7IAO3ez5nDJj2K7Nq09trRE27hu8Esz8pSusIbMC4RUZWNk2K6TemUEmgOxHn3BrB7IZYxxqpOogAFt9/fck/mTixj2LBoFws6mIqVAGuNu4D6IHznGWyjqrujsVWMxsVJdjpA27rZ3HpeM3zXK8UOanESPmBlYlLBh1NUznw2oq1F6iPbzxsMkKtWoA0bFi6PqPQ4jgyKIzuqhWkILkDdiBQv8ADGVSlnMp7B9onDMLBN/DUj+AfErOOburKyTRpqIzUEKCqAMak70TQMzlTv8Aod8F+SsiBns6w3EIjgU+pUW5+pcaj7nDpHCqigABZOwrcmyfqTvfriPL5JIy5RQpkbU5Aq2oCz70BgFKHZpUv7RzUDRDYtA8x/A6qfGN888CMeekeR1jjlbWrtZvYWAFBJIPlt3G+Ni6g9R+eK+fyUM6FJVSRD5MAR/2PvjV1Nj4D5jklMJjauELnUokiL3WWZTnqDJwmLIxO8jd5ZABqb10gkmvJdv36Hybw+SHJxLLfVNvJffU5LEH33x7hvKuTy764oY1fybuR9NRNfhgx1B6j88MPdTDQymICTLqlR5qVXSSuscTnwt9D/djmfNIiF3ZVRd2YkAD6nA5uacmdvtMG/8AxF/fjMNJ0CgkDes4h45GFF6Q3roHp7D3OKma5jy97sPYCI+1+RHbzHn+Bw9py3wphssRHtI3/qxBPyvwcfOsA+sjD/8ArDhxNNxgTPglG0S0XITJy64OUy5HYxIR/VGFPl/NSFAuYkycuVt9Qdx1IwCaB/RNbd9xffbDJkuYMkipHHmIAqgKiiRT22AG/wCGBMvwsyLMWKSWSSfvD3O+M2FrZD5E8vwtXgugtvCjzXEcjk+hEuZESrIZdK3IGuxpJF0PFtfoPTEnGpoI4NEccebMmY1JCHHzOSb2vYGz6Vjn+KjI/qSf2hwU4DyZlcmzNDHTMKLMSxr0F9hixfSFwXE/XrKqKb9IAC9wREeVpnaNsxpCsEshFF+FSe4u7bzPoKGDmKWR4PHExZAQSKNm/T9uwH0Axdws8ybLdggJSzvOQPFYeHxsAQpknbz2XUsS+5FMT6bDuaap51RSzsFUdyxAH5nbGGfEP4dZ88RlzGWjeVZWDo8bAMhoCjZBBBGxHlWLvCfg1nM0Q/Ecy6j9TWZX/Mkov4asUWsDinrivxX4dAdPX6r3QWEGQk+ljw3+OOslzBn81vDkxloz2kzTeIj1ESb/AJsMXuXORcnkQOhCofzkbxOf6R7fQUMH8ChVMhk3TeSVpWPfYKo+ijt+JJ98JUvxX+8dEy2spLovq0CNWi/k2Oojb9pxoGK+YyKv6qfIqaP/AH/HEGYsgRN0iN8XVpqgFhI2AMtWzmMFSdG2nqA6u1Kx2xPB8Ug0gT7P4eppZuqKVeokdnw/OC4JSxQo3vhsXgy/pu7j0JAH/KBf44u9Ieg/L/56DENJOohS4AaGUmH4k7AiFWLaKAmBP3ny9k7r/rB+hY73g1wnjzZiGVmjEZQdtWqwV1d9I+mDPSX0Hn5evfHmiBBFbEUcS4SCFA1WI85j7SpeWaQJGACqAekVbE/8X9mOPhLwYQ8TWm1npzKxAGkMpA099Qat9xve3bE3MnJXE8sziHXmoiumArp1R2y1qUjchVC6t/LtWGb4X8gZnKt185J49JCRg3p1VbMR8zbV51645lCnWaQCd/rcnXuZlJCVOOcZzAz8qnNSqhz2nSMwVAh7HYN4QGr3GBOV5nlceLOZlK6TWcww11pEiAajWrVqW9xpI86GtcR+FPD55ZJpIWLyMWc9RxZPfYHbFf8AiZ4Z/IN/av8Avx1ElIWYZji04aU/5SzGldbBVmuwA50qS25XSqEm7LAj3kmzGbXY8RzQJUsC0ulT4SVAs72wo0dtS2dxel/xM8M/kG/tX/fiWb4RcOf5onY+8r/v7++BTKFfCrMSNLmA+alzI0rXUcPpIZhYomgwr8sF+b+Z5Io2iXwSyeCOtyL87v09hV35YvcqcpZLJmU5MAFqWSpC/wAt0DZNHc4AcwcpxZjOM+ZzpTWAqxR7eHsAW3sk98Z1XZRw6LSiaefNUMD1ZB+Fc45+ElJKniOwdyFkAo76lvcAE7g9j6YIyc/yx6hFlyTtvLMtDerpd++x374LRckcMyrKHQM7fL1Czk9vLt39sS8S+F+Rl3EZiPrGxX9m4xkM9wCnTXwr6klvTqQHJK4lzvxRropFWxCKO/oC2rUT228wfxceEwSLwqczyvLM0UvULEmjoPhXyoeo7m8D+FfCaPL5lJmmMkcfi0OK3G4JPYgHfDjm81C6NG7eF1KnuLDAg/TY98Sw5TNQ9VGKqMeAygBGpIbB7tSbLHOBcr5SXK5WQIpniyjz5iNidMqESqrbH5llRbqtmxdzHLeVE8kCwwNIsYKKVKl3I1aQS+kMFttB3YdiN8OUfwkyIojrgqmhSMxJsn6o32Xc7dt8W/4ucvR+9zdFdJ/zqX5fT5u2GFziVnuS5aikzLZUZeIPHGrPIYm6bPIqlAn3l6dRIsk2FJ2xzFy3lG6PUjjR/sv2mRV8IFUNL2xIXUTRPet+2H5/hlkyqIXzBWOumv2mSl07jSNWxHlXbHl+GOTD9QPmQ+nTrGZk1ae9Xqur3rEolKPw/hQ8Ezqylkj67hjW4X7vevpi70Tl54kysKGBo2LSBNZsBq8fuQv5++HXK8n5ePLSZYdRo5Tb6pGZjsB8xOobKMVcn8PcrF/ozMn82ZwPyusZ1ae0ZGbjY/Dca66jxVCTmkDhff3JN4Vx7PM1TQlQY3IIibdgDpB38O4/u9cfMrx/PGGQvCep4BEvSYDcmyd6oAftGNGj4Cg/SkP1a/8ADHE3Lsbfpyj+a5X+7CpoS4/4qYFuO4z10KsC4D43b+o/hZ5k8skya87EIJklXS4XRq3FV+vuKPfyONB4vxV4poUUWHSZm2s+AKRVkbWd8D3+HOUZxIwlZ1IILSu24NjufXDDNk0dgzIrMoIUkWQG2IH1HfDgblGp7tw5C5MeoVGzvH3PekuTnHMLl+qwUFsv1IyE1IzdIOVJDWjhtR0tsVqjd4JZHmGWXNNljSFTISzLuQojIWtRWz1LsH5QNgTsZ/yDl6I6MdFdJGkUV2FfSgB9AMdng0GkL0k0htQGkbN6/X3xKuhPF+OSxyRQDQrPE7mdh90Cguqv8TvsD54ocD5rmZsur6Mx10kctANo9BAo2dxvRJrcgYa81kkkXRIiuv6rAEfljjJcMihBEUaRg99Khb/LGRa7NMp5teiKWUsv+bzrvFtLc0ujmaabPTZaARokC3I7qXZjtsqhl9a3P9+OeKc8nLRDqxKZguqWJX3VboHYMAa3omvKzgzm+WoJJhOVZZqrXG7IxHodJF/jiLMcn5V2LNGbZND07jWvenpvHvvbWcVLal4K3bWwZLczDAAkDWd950OvlEbw2a+IwSR1EBZVMPi1qLE24NV6eX92O4/iLGzgCJijmVY21blou4YV4bFEGz3F1giORsoAR0zv0/03/wBV8n6XliaLlLLK7OI6LFmqzQZxpZgLpSRtYxEVeIVjV7PizHTHWO/jfu6D+W+eBm5Uj6Jj1wmUEuG2DaaoD1B/dgLxnn6cZkxxqsSIXDF97KgnxVelaBbStsaA21YbeGcr5fLsrxJpZI+mp1MaUtqrc/rG7xUl5EyjFfu/CpkJWyQxkrUWu2J2FGxVYC2qWxN1anXwLaznZDliwN+N9e762SWeb5oo40yzySnWpmeSMlneUnwBd6HYhF3I7VVk7y/zokUNZmSWWViz3osVbeFSvhpQjWdh4Wo1RwZXkXJAgjLpY0kHxXa9j3/P187wH4j8OldwiLEmWW3CC9buQdmb5lT5R4T2BFelMlVtwmjiMBXGRwLd5MCT4jnoLDuhXc3z3EUIgP3pTUnUVgt+G0NeIvTDwgHcgd9sXMzzUFyD5xYZXULqWMAa2F0CACaB7+oHl5YF8H+HEIRzmkSSaVgzFLUJW9IRRG+5O13g43LMBy7ZZlZoWN6S7bUQwCkG1UECgDtjVmcmXLnYr2RrclGSQdTppePx9Uq5P4sxtrLLEVjieV+lKWdQgHhMckcb2SasWPXF2fnqaGLLTz5VEhzDoilZtboZBaa16YFHz0sa98FV5LyuvW6vM2hox1pZJqV9mUB2IAI2OOIeRMopj8MjCI3CrzSOkZ8iis5VSPI1t5Y2XNS5J8XQgkWTLGOZGIRGkpZQrmNjG+iiwcfKQNt/bF/i3P02VnMM+UpnQnLFJGcTvYAiWovC2++qq79t8EX+H2TaHoPG0kfU6g1yyOyuTZKsW1LZskA72b74vcV5ahzMkUkofXCbjKyumk+oCsBdbX6bYFKG8x84Nk8vE8sI60ljph9SrW5t9IurHYdz+OAL/EidYVmP2M3VxCVuqL9R2/Dyw0c2cqJno1UsUZCSjAX37gjzB2/LAeLk7OLCkC5tEjTsyRESUPLUG7YWqbTMY0XcwjsCKLdoBmm85tOUA/dJfJ3Mkypm5I4UMUuYUSkuQy9TVQWhvse/02wd45w3V0HRFUhSw0myV3vUfXa/wwPi5D4jHDPAiowmnV+qZQGGgkhiPfY9yRR9caMOW4hHpVRr0EB9+5FX3/ZiO1MLUruZUa5sxB47p463EWXHpVKQZUpwYJMcN8axprogPLUb5vMdeXcRBQv84D/y31Iw6YE8t8FbLRsjMGJa7H0A8/pibP8AF+k2npSuKBtBq73t6+X7RgwlMsp+98Rue9LUxDb6rnj+rpWBYDKWHsD9R516/TAW0nF04buWOwFeQ/ee3917+FgO32fMV66Njtex/S9NvxoYiTjUWksMrN4WUVo/W1eIb0QNJ39x64pXwxqOkG3NPUq4Y2Iui3BlYQIG71+y9vM+VY45g/8ApZ/P7tv7sVRzMKBEMvlew2sgb/gQbHlivxDjHWyuZHTkjKxMfGKu7H+Hn6jDtJuXK3hCVqOzS7vQJcvBqvRl6YmiWF/lpoD6+2BHEc5Clp9niJ0/MrWN1/m9wT+YwEIx4jY47TaMGSVyHVZEALWTx0IwiWOSV0iWR9AXwqbA+ZhbHS1KLOx9sXDxReqsVNqeNpQaoUpUUb3BtxtXrilmeXI5gWJdTJCIpdJA1pv4WsHtqaiKI1HfFnM8ERmjZWeNo0MalDXgarU2CK8Km+4rYjHFXXUT8wr9wER3edDIiDSCEAUlmJYKAC6jv3Ix1meOqgh+7kMkxpI6AewCzXqIVQoBJN+lXYx1PwJCYmUtG0KlI2QiwpABU6gQVOlTuO6g49mOBo6xeJw0Lao5NVuCQQbLWG1AkEEEb+woQvScaVRDrR1M0vSCkCw1Md9600h3BN2PXEea5kijWZmD1DII5CFuvArlv5gRrJPofa5n4MjCIMzsYpOqpZrJamG/tTnYUBtVViCTlqJpJH1S1KbkQSHpv4QhtexBVQCMCEPn506SCXMZaWKJlZo2tGJpS+llB8DFVJAJI2okHEEvxHgVSTHJqBQBdcNHWH0nWJTGo8DDxMD22N4unkqFl0SPNLGqskaPJYQMpXagGLaSVDMWIBNHEuY5Py7NqCtGSVb7pig1IGUNQ21aWK3W4oHsMCFzFzfF/mwdHRsx8o8LhQTSlmRmUK7EKpBNkj3q3w3jqziNkSTTJrpiuy6G0kMb2JN160cVH5Jyr6uohldgB1JGLOoXtoY7pRNjTW++LHCuXUy5HTebSNVI0jMniNnY+5J/HAhXM5xKKKurIker5dbBbr0s748eJxXXUS9RX5h8wFle/cDevTArmTln7W8VyaEVZUegCxEgUULBA7HevPbAocgMJNay0OtJIFNlQrR6AK/XHm3mMahrCLlZkunRNI4rDpLdWPSApJ1igG+Uk32PkfPHI4zBbr1otSWXGtbWu9i9q98KY5DmEUkQli0yQ5eMkhrBgrcex3/ZiduQdXWZ2WRmeVo0YEIBKQTqK05ah3ugfLE5GcVGZ3BNmWzSSKHjZXU9mUgg17jHUs6qLZgo9SQB+3FHl/h8kECxyydVgT4vYnYWdzQ2s7nCNLkYM5xjNxcQIZYkT7LE7aUKkeJxuLa/8fTaoYCTewV5MBNnG8/mjIsOWVF1LqaeQgqB/uqDbN+zC/wvPZxjOYM4uYOXkaOSOaNYwxUAnQymwN6BNDFKLhmWXiWQhy5EmX+z5tfnLjc+JdV9gbFXtihwPg2Wig4yURFkjbNQx+LcRhL0gX22715HB7O0iST6MJluMLAGtY2N8gGfE3HhC1DhmbaWJXaMxsRujEEj8RsR6HA/NZtppmhSTpIlCRhWtmIvQl7ClIJaidwB5nHHIo//AM3J/wD6I/7sCOIctRTZtkmZk1FpIqoawwTUoJFhlZB230n64vSaMxBOnrRJ13E3aNTp/Eow3DtI1QZp9fl1JOqjeVMDuATtakG/ywR4Vn+tEHrS1lXU/ospph+BHfzFYV35Fiy8bMczIigLrZgpHgbWpoih4q2HfB/lyBhCWcENI7yUdiAx2seR00SPUnFqgblkGb8IWdMuzQRFuMqPjPNEWVBaVZAoZUBCXqZqpVF2xN1sD5+hxdfisQmSEsBLIjOiHuVWrP4WP2+hwv8AEuC5ibiCTyIrwZdby0YerlbvI4IrYbKN674qcf5VzMxjzUZVc5FMrxIWGgIPCULhdWlkskepOFkyjOc5zgiedX6g+zaDMdBIRX+VttytAkkA1W+CWb4tFEYg7hTM+iL/AHmILUPwB/Z64R+Pck5nMT5uZdC9T7M0cbSEpJ0QQ0Uygbo17HfdR64Kc0crzZ6KQkiKVFU5YAhgsi0+rVVrb0u36Kj1rAhN+PYrcMaUxJ1lVZdI6gU6l1edGhse/bCJzPneJjOSDLpmOiBR0hSCgCEmK1oSbyAWSbHYbYELRMVeJ57owvJQOgXRbTf4nYYz/MS8SqXpyZwsEH2ctCgDpXiDihpnBvSSRdL6nEUsHE32E2aaMhU3iWIkOk2omwWDKwiW78788CFonCuI9eJJQkkeofLIulxvW4/b7isW8ZT9r4pHCI4UzZPTVkZ0FrWXkBQ2Lv7RpoegXffdm5eiziZ6RJ5p3iUER6ol0OtIQ3UWgrhtYK0O/oBgQmrNZ6OIXI6oCaBZgBf44q5viuWKssksWk2rBnWu1kHf0INe+K/MvBmzCIEKq6tqVyWBU1Vrp8/Y7YDS8mTatQlQt1TJfiW7RU/R3BsE7etY3YymRJdCWqPqAkNbIRL/ACdw+mbTl6QgMbWlJ7A77Xjhsnw0FgRlgV+YWu1bb77emBmf5BeRpG6qjqFmZd9Ja/AT/NBb9mLA5OkJnVnQxzPqItu2pTVfL2Ui/fGvufvKzmpPwBMUnFIUoGWNd9IBYDega7+hH5jFpmoWew74TV5ImVQFmUMrkpJ4g6rSqF22bwrRB9sNubg1xul1qUrf1FXjCo1gjKZW9Nz3TmEJM4jxqWe9LSJqiaWCNG6etRdamHjLMqswVaA8NnfAxOa5MpI3jkkSFI2zcch6gQP3MbnxhkBBKNYIuqIxRymc0hjNrV8pTsik69SxiN4dtwHdI5UcbFWb0OA/GJNdplwzNnGZwrXrZ5VKLHvuRGWkdmOw8ONiGgevWiGyStxRwQCDYIsHFOXi6gkBXfTsSq2AR3F9tvP0xLw/K9KKOO70Iq366QB/hgHneCOfDpYhRIEZSvZ2vcMRvVg+Ru9sKLZFRxcfyU39T/vj7/lX/hTf1P8AvgPLwmVgykS0b21JW+ratVd2B/ojHf8Ak+b/AI3nXjTz7fpeWBQin+Vx/JTe/g/74tZbMrIoZTYP+GxBHcEHajheXhUtk1KdRGq2Teq7+LvQr0onbBvhuVZAxatTuXIG4F0KHrsBv63gUq3ijm+OZeL/AEk8SH0Z1B/K7wgc5cfWXNaDJOmVh1pPQZIzKAxVSV8RBIAPsLHriknJUbRgiJTL9njtQ5H30x8OoarUIm58jv6YWdWMkNC7lLsxgY19dxE8Bx5kjlutIWgrzlkj/wDlQ/1xgllc/HILjkRx/usG/uOMdyfIWzqJIZWYpEptx03aydgNyqAnfsDuMQLyX03T/PETVG0quEkFKpPi23AoE2a8u9jGYr1N7eqbd2TgzIZVM82zunctwwL41yvlc3p+0QpLp+UsNx9CKNe2FvlDm0JlnTMPIZod3MorwtZSjvdrR33OEbjXxhzU0hTLVEt0KGpz+w1+GOlhmPrXZ+F5zF0/Zqhpv3deB8Vr+U5ay0TRNHCiGFWWIqK0hvmA+vmcRtynlDLLMYE6kyskjVuysKYHy3Hcjc4yjM5iVlaRs7mJVAtHilD6xq0kiOhQBPbV3sX4TQ9uJcQSVUy82evu3WQoBZIBIJYBbDWzEDY+mGBhnn5glDVHBbvk8okUaxxqFRAFVR2AHYY+Z3IxyrpkRXX0Iv8AH2PuMZByz8Yp+osU+iWzQYUL/IdvesaLzXxlk4dJmIWKNoVkOxItl9bHY1hasx9Ay7vTFBvtDm027yBfmr8PL0CsG0amX5S7M9fTUSAffBLGZ5vi2eTWnVnJjRWabQpVi2naJBH4x4qvWPXbtiaVuIKsYOdOt3ZSVjV1A8mICjSAoZiSfQAHfCpxBdqCuoOyS0D32Ce/hM2H98lo2PYzrKvngjyS56QLECZVSBNVBdVKapj2B9LGBXHOYM7lVts67MR4QIUAJIDDftpo0a86qxviprgCSD0+60Z2S6o/I2o0n/t/5WtY5eQAWSAPfbCJzjxDMQZPIK07pJLPFHmJFpWpgSwBqlo+Y9MI0/LUc+oyzssrWqxSZjqFWGsgk0bVgI6UkEdQm9gD0aNDO0OJjquHVfs3FovHkts/yrDddWO/TWv78WEkDbgg/Q3jEpuR8oNRiuWndRGXRDQKi9VEECywI7hhfytfouV8pExMWblRlC0FfRrLByNJXfxaVWu4J2+YY2OFZEhx8v7WDcRJiOq2/AjOc25OJ2jkzMKOvzKzgEee4+hwt/DbjEssucieWSVITHo6lFl1AllLd2AYUL323rGYfEhCeK5oAEnUuwFn5F9MVo4UPqFjjoJ+n3V31crZC23+HOQ/2uD+0GCnD+JxTrrhkWRbrUpsXsa29iPzx+X1y5UFmVqX1BG/v6b42D4WzyrwidogGmEkpQEEgtpSrA3q/TE4jCtpguaZhWZUkCdT9PWn4Wk49hTy/M+cJIbJtZa1vUtITtqNFbC0DuDZG1AnEeX51nk/0eULij4gX02pNgEx+1fXCK1Thj2FHM8y5uOSQfZzIqltNRyD+aLo3tuTVehPYdyc05oUfsT0aoeLzPdjo2IGxFeYPYHAhNePYUOY862Y4XJLpEZU6wLst028mBFaiNiLsV64QslzOYglfaC9qApYr6lj8+7Et4bXvpsm6IhapxnlLK5pg00VuBQdWZHr01KQa9jj5wXlDK5Ri8MQEh2MjEu9empiTXsMKQ5lzEGXVomfMSnOsk0UgGpVVHd4132Yqljys0BWAEfxYzjAsDGAV1C4wuxK0x1PfTphTb2QRWJlELZcexkD/FbN6f8AU2bo0fCPuirOGrQpVmonuSO2HPO57OvDlZYO0kcfUXSNep9JJI0lVAXUL1AWR9RCE2Y9hAzvPWchnWN8rsEjMpEbmi2ktRVmBrVpABNkHfyxyPibO0epMhIHq1Q6iW8VWoCAEUDZLKbrYjfAhaDj2M7j+JWaEjasizx6wq6A4qy3dmFMSq2BpXuPXF8fEGXUq/YyusMU1SEbKI2Jf7vwLUqre/jBX3wIUfMfKOZkmmMAy7wzdN2SbVtIgrUNPqAL333sYp5Plzi8bFhJlmZpOoxYkknTorZR4QuwAqsPcvE4lYq0ihhVgmjuCR+xWP4H0xEvHoCARKlMSBv5gWfpQo36EHC5pMmZ6rrsx+IDAzICIGrZ3fYDvhI0HKvFI10x/Y0UM7AKCKLrpJHh/V2H+OO05Z4oAQRkWBRIyGUt4U+Vd17Xv9cOqcwZcixMlb/pelX/ANS/mPXHzifGBEyoqGSRtwgZVNeu5/u98GybxKue0cRMFjb8Wx1KA8rcltHDOub0PJO4LaOwCjwgbCqN0KoChhd4j8HSsxmyroCQwKOtqQwKkEdqKkj92NIyWeEg7FWABZT3F9v7j+Rxk3OXO2chz08cc7KisAoCqa8IPmt98aCv7M33ZjRZUsJW7UruuA6J4DcLRKjk5H4spOkQkWNOlVUJpUqAtFaGhmHnWpiKYk4ny3JfFnBWVojesW4GwfSCAFOmqVRRB28PYkYFQfEnP6WQS6megp0KWU3+jQrftuD7YuLzVxGOSNZ8yyapFVkpDIASLJQKSNuwO59MT+pz8vQJl3/zVdti9vmb9Ec5Y+DEcDB5n1t6D9/l/wDOx3w+8R4LHNlzl2BERULSmqAIIA9OwxFw3izNE7SoFMY8ek2LAth27qdiBYB2uwcU+I56dEWUOnisiLT5aS3zXeoKL9D298avqGrdxlcTK6g+1iOCHj4WZQVvPt2+9O37MWIfh7l0Qxq8yow0sA4BI9C2nVXtdYm+2T9XpdYFSL19MalOnVpq6II3vy7e+PmUzmakRnV01R0dGjwyAgMDdkqSD70fXGOxYNyaPaGJdrUJVJvhblD3ac0KH3p7enb0x1D8LsmrI33p0EFQz2NjdVXb2wyjiCdJZWYIhCm2IUDVVWTt51iD+EWV/wBpg/tU/fiNizgFP6litNo7zXHH+XIM7F0swmtQdQ3IINEWCD3onCFmPgmI2LZXNFB+rKgf/mUr/djRV4xAV1iaIrenVrWr71d1db1iI8fy4kaPqprUFmF/KBd6j2XsdiR2w02q9ogGyQyiZSTByVxBE0BsiR+sUe/+msVI/gy0pBzWa280ijA/5mJ/6caFBx7LuoZZoyCCw8QGwJBO+9WDv22xl/xi5lzEOYy4y2YkjR4S33bkBvFsdu+3njWgaj3w03PEk/WVFRwDbgeDWjqALclovLXKOWyCMuXTTqrWxYszV2sn6nYUMJXEchLDxSWdMtLKZJBqkEblY4wq2E07u70QT2A28zWYnnfiA75zMf2jY5/hzn/9tzH9qf34fZhagJcXAz3pV1RpAELUuYpJZupAmUzBy8sBUuYpNSyLulqdiNSqbAvxsT3ODHwl4ZLBkWSaN4n6znS4o0Qm/wBNjjFf4dZ//bZ/7U/vwV5T5yzsmeyqPm52Rp4wymQkEFgCCPQjBUw79kW2jXfuUNeM0r9FY+ADCX8WuKy5fIq8Mjxt1VFodJI0vtfpYGF3IZpjkOrPxCSKYoWVlzWqzRNGMqCPWgSaI3vHDzXgBdcUG5Gvc6Jndw3rV8ex+c15zzv+1z/1zjYvh7xN5OHxSTOzuzOCzWxPiNfsxnTrB5gBO43sp+Epio5wN4smXMZZXXSwsbe3bsQRuCPUYrw5CCEDSkaVsDQB/Pv+OJ5c4i/Ma/A/uwncf5kVJSAjs52QaSoI8tyBse+3qcTWe9oGRskrkgtF3mAmfISRB3EaqNbFiw/TfbV9SBp/D6YvaR2odu3t+7GbcPzLRosrMrmTqPLrW0QRuE82XS/Uah22BsjTh05bzvWjV/Duo+QEA7t4qO4sAGjuNx5YZNNzWgu9FZMqByLFB6Y+4rcT4gkEMk0l6I1LtQs0ovYeZwqv8V8oCAEzDMVQ6RHuNbaACC3fVQ/pL3vFFonPHsJJ+LmTABZZ1DBiCYxuEu+zeqkfhvWJcr8VcnJroTWkcjsCnYRqWYfN81A/vwITjjnpi9VDVVXW9el+mFXinxMymXMiv1SYxEWCqDtKpZa8Q7Ab+ljvhh4XxJZ4+oquosga1KE0aujvpPcHzGBCpcS5YjnkMkjNZUoKoUjKQy9v0tVk97ArtiKPlGPSVZi1pIjUFWxIFU3pHcBBvg7j2KZG8EwMTVAADtEAblBWOp5ZGcMHD+EEOoVVagK8Kiqqjqa/Kg3OnITZvNRZhGrSAHUGmIUkjSewO9eWHjHsQabSIV6eNrMcHB1wCPAoZwbLyeKSZVSRttKnVSKTpDHzbc2RtjFPiD/9yzP88f8ASuN+wmca+GEGZnkneSUM5shdNCgBt4b8sY4ikXtAbxXT7Hx9LDV3VKtgWxa+8fZZjw7hmZSB5oVGnp62lBpowNVgEnwlq7gX2AI3w0TTQ/a5C1LPBm3SMCrbrvs5vcmMlyDX6nat3Dh3LeWTJSwJMWjZSjyalJA3NbChVnuPPCtkuUMk+aBTMyvpXqmUuh3U3VFbJ2vCxZswLi/Ndc9oU8Q57nSImIBuLa+EiOci60bhcI+zxrW3TUEetgXfreF/jMEMAihlmlEbH7sAKTHW1lqsINQWzfcDDTDEFVVHYAAfQbYH57lrLzOzyxh2ZQpLWaA8h+r3vbzx0TMe6vJMNI1CasxfTVCZpIFbqnOVINS3SUen4WXTVFgTX41j3LrwygpDmJKYFnhZVVxR0kdrUXtX5YuryVlf5M+1u50kkEsvi8LEgGxvYxb4fy/DC5kRSHIIZizMWs2bJJs2BufTFRnm8LV3suQ5c2bdpC9xvgi5nLtAWKKdO61Y0kEVYI8qwqfxRQ/7RP8A8n/pw+Y9jRJJOHwyh6HR6slXJbERsakCKy0yED5FpgAw3o749/FjBq1dWS1oR7R0oUllsaPvCCTZfUTtdkXg3mObcojMj5iJWUkMCwsEdwcR/wANMl/tUP8AXGK528QmBhqxEhjvIoGfhTl9IXqyFQCaKxnxEaS16LqgPACAKsVhH+LUYyuZyKi3EWX0jWdyFatyPMgeWNU/hpkv9qh/rjC1zTlOE8QkSSfNLqRdK6JQoom/Q+eN8PXpsfLjZUqYPEOEBjvIrH8xzIWZD01OmTqEECmOoNXbttp7na/XFpedT2bLQlaAKgaewUAAgWBqUtXq7Y0rh3wr4TmAxhlkkC7NplBq/wCji7/EnkP+P/af+3HSGJw0WB9eKRdQqtMOEHmssXns+K8vE19h2AGnTVVuvdq9fpifhfMRzXEMhcUcZTMJZQVq1NGN/po/acaX/Elw/wD4/wDaf+3Fnh3whyUE0cqdbXG6utyWLU2LGnteIOJoQcoMwqim+VX+M4H2BAexnX/pfGYcrcRCpo1qJGVVy+qNWMn3jAC/JRdl3sgbgGlr9DZvJrIpVh5Gj5qSCLU+TUTvhTyvwpyiGKnzB6X+j+9rT7bAeW302xxssOLl1tuHUW0iIgkz37lneU4JK2WMy5KNlitJvGC4Mezkr3DHY+e3lucaL8OmJ4ZCQBetyBsOzk+Wwwe4Ty5FlmlaPUOrRdSbUkX4qr5iDufOhiBuXunlngyx6YIfQTZ0mQkmvYWQPS/bFWUg18pnE9oGvQNN2sgjyKVHDzGKbqmkDfaE0hZknjRpKtgSFtdIAraqu7xGmZLNCYAXlGYjfMgNbBRGjMhkc2E6uwBbupoGsGs7y3LqQKygNrDhb2DJo1WxLPJp8IJICjy9WTI8MWOtlvyoUBsBsPoAL7/3Y6TqzQLX9b1wW0yTdLGT5XmCAMQ20o0LQUiWTqEMzqS1GgCqDzOD3CsjKjWwjVdAUKjM3y2RuQL7nBXFbO8SjhAMjqgZgos9yew/YcLOc55W4a1gXzivDlzEEkL2ElRkatjTCtvfC+vw2yoRB4yyMrdQkGQlWDeJq3FqBXYAbAYasexi5odE7loDCRX+EGVK6TJNsGCkdMEBixO4jF3qIs2SKxZz/wAL8tI7Mryw6o+mVi0KukpoIooasd/fDjinxXjEOWTqTyLGl1beveh6mgcWJhQlLMfCPLSFmkmzDs9ayzJ4qAVbGihpCiqA97w65aAIioCSFUKCe5oVv74XF+JORLaeq1+pikA/MrWD3DeJxZiMSQuskZumU2NjR/I7Yo17XWBUlpGqD8L5qEuaeKqjOoQNTDUY9n3I0mzZXSTaqxxK3F5Rmfs+kaiwcNR09Ctz3+cP93/SVqwaCDbYbdvb6emOqxtmHBUgoBxLjLrLKolhhESKw6ovXYJv5lpBWmxZu/a5OIcalWDLyRxjqTNGDG5qtSlit+TbUCR374Ly5dWILKrFTakgGj7X2x2VvBmFrIgoZwTjH2gzHSVCOF0spVgdCsQw9QxO42Iqie+K+a4+CsqhHBVZLIIsaW0WPfex9MHAMUn4LCbtAbu9z+kdR8/NheMKoc74LJiiWNPviUqjhwDRoSy6lAPhUXqYoC1P4m9+4Bx4srKQoorFIHAiVaVa8JOrewAR7fXBtuGkMwRIiPK2NgA61J379U6vpjqHg3yBok06WVqJ/SUX+luCwI38q7Vjnez7gPryXTOKbqT9OalXjh+7DRsC+3cUN6G/7a71he5u5izEOchEPU6MWhs1pUFdMjhBZIsUNTeH2vDSnBogQQgsdtyfO999999/PF3HUoFzDL7+u5cmvkd/p29d6yvKc25xOmzvI6jSWBS78GYJ7KLFxpY28txi/l/iBm2CHpRAX954X7dZY7HiNWrhvPse940XHsNGsw/IEsKbh8yzvNc2TT5BpGKgdYoemHUlQjFVazqQySBVoG6cDucVeTszKmajQxmLWzBl0sodPvjZU7fd6IgHAvx0SdQxpWYyyyKUdQysKZWFgj3BxU4dwKCAkxRqpIoncmh5WbNe3bE7ZuUiNVGzMgysjzPAvtPEc4C6KFmewWCsdTEWt9wO59BgO/BaLL1YyyuVsMNBAF2D5jy9vfuHfjXwpmnzE0omjAkkZwCrWNRusU/4nJ/5eL+q2OC6i+fhX0aj2nhw0TWAsBEG0DilIcFP8pH5/pbCq/edq8jj3+RvDfUju/1tq7el3Z39B3w2/wATk/8ALxf1Wx7+Juf+Xi/qtiuwf+1bfquF/wB4eRU3w6naLJ8RePd4wWTa7KoxG3nuO2CGW50zmXRDmodfVKGOwEfSemGNJqTZnJAJBoGx3IM8i8ovkFlDur9RlI0giqBHn9cNOOrhjkphrmrxPatRtfFvqU3SDH0Cz+b4mypGWbKU1I6rqY2rIzEX0wNY01Xv59sT5j4juol/zfdJCotm00BIRqYIQHbphVXvqdQaFFnnHsMZ6f7epXNyu4pBzHxEn1AfZJANTaQp1OwjfQVYFKUttVE+e+D/AA/moNk3zMoUKl30yzA0AaUsiktZ01Xfa/Q/irxThq5iJonvS1bg0QQQQR7hgD+GKuc0izYUgEalUNDCIyZmVo3fYLGxAjLdlUD53Brcg2fIDbHf8III1ppG8DiI2rFi+nVWwsnT4iRsN7rEsvBtTxu0shaMkr8oG4Knw6auid+4xV4ZylFC6Sa5JHRHVS7A0XbU77ADqMe7dyMZKyhy3OUcrssall1LHExtRI9FnVfD2RRZPrY2rF2bmbLopZpAFGneib1sVXTQ8WpgQKu6223wNHIMGkAyTGoXhvWAakNsbABDk7lh83ne93YeVYhJC5LO0N6L0gXpCBqVQNQWwD/vH2oQp+IFp8s/Qdkcg6GoqdSHsQQDRZaPqDjP87xJJoZZn2zDSt921gtGUaIIm1NpLFqHmDjUsVclwyOIvoFa3Mjb34mqyPS6vbzwxRrCmLj1vS1aiahsfW4rPmz2YbraetIG0L4RJpZQQTpIFIAopqonU3c4nfiech8bGRYowEQMptysRot5gMxsj8CbGNEx7F/aR+0Knsx/cUj8M5tzBKRqvXaRXKOwqzYq9NAIoNs39EEkYm+KcpTIatQVhIm4obnY0T2sEjy28x3wfflyAv1NLCSyS6uwY3+iSDej/d7DyxzzRy+mdysuXevGPCSL0sN1avOj5YWxWSq2GiExhmuYffKwfjGiVVjAlaaOLVG7MSjFtJfxE/IL7hiLYVtjXvhRlnj4ZEsgptUhrfzc133xn/COQ+I6/s0q1GhADAKEC/7pZWDC99FDtv6Y2bhuQWCJIkACooAoV+wbDfHOwrHNJB0C6WJeA3Z2N5m2nrmv/9k="/>
          <p:cNvSpPr>
            <a:spLocks noChangeAspect="1" noChangeArrowheads="1"/>
          </p:cNvSpPr>
          <p:nvPr/>
        </p:nvSpPr>
        <p:spPr bwMode="auto">
          <a:xfrm>
            <a:off x="0" y="-800100"/>
            <a:ext cx="2733675" cy="1676400"/>
          </a:xfrm>
          <a:prstGeom prst="rect">
            <a:avLst/>
          </a:prstGeom>
          <a:noFill/>
          <a:ln w="9525">
            <a:noFill/>
            <a:miter lim="800000"/>
            <a:headEnd/>
            <a:tailEnd/>
          </a:ln>
        </p:spPr>
        <p:txBody>
          <a:bodyPr/>
          <a:lstStyle/>
          <a:p>
            <a:endParaRPr lang="en-US"/>
          </a:p>
        </p:txBody>
      </p:sp>
      <p:sp>
        <p:nvSpPr>
          <p:cNvPr id="9227" name="AutoShape 16" descr="data:image/jpeg;base64,/9j/4AAQSkZJRgABAQAAAQABAAD/2wCEAAkGBhQSERQUExQWFRQWGBsaFRgYGR8aHBwfHCEfHyIdHyAfICceHRwlGx0cHy8gJCcpLywsHR4xNTAqNSYrLCoBCQoKDgwOGg8PGikkHyQpLCwvNCwwLCwqLy0pKSkwLCkxKi0sLC4sLCwvLCwsLCwsLCwsLDAsLCwsLCwsLCwsLP/AABEIALABHwMBIgACEQEDEQH/xAAcAAACAwEBAQEAAAAAAAAAAAAFBgMEBwIAAQj/xABLEAACAgAEBAQDBAQJCwMFAQABAgMRAAQSIQUGEzEiQVFhBzJxFCOBkUJSodEWF1NygpKTscEVJDNDVGJjorLh8dLi8DQ1RHPCJf/EABsBAAIDAQEBAAAAAAAAAAAAAAAEAQIDBQYH/8QAOBEAAQMCAwUFBwQBBQEAAAAAAQACEQMhBBIxE0FRYaEFcYGR8BQiMkKx0fEVUsHhIzNTcoLSBv/aAAwDAQACEQMRAD8A1zjfHVy4UVrkexGgIF1uWJOyoo3Zj2GKuQ5riKKZpIkZtZXSxIKrfisjYEC7NX+zAjjHApJc3mDIsmmRIVhdFVwFUhnQgkVqYb3sR+WKPEOVJgzdKOULJKH8JhsFVoarNEBrcbjxE+oIXL3zIC7VLDYVzA1zoJEzPLTwnvkHiIZ5+cMuEBRjIzHTGiqdTtZGkWAO4N+lG8Dm5qzIiecwRGKMjVUp1EGvlJUKzCxttd132wMblqYToFWbRFCiwmwO9mQMwa42Y0CVBJWwO94p5vhefcRl0me1DlNSgLICFXbVVKCXobkgEn0qXv8AwtqeFwsgAtP/ACO7haN2vApx4DxubMElsu0UdnSzkWa2qh5+ZPbyF4ucZllWImGtQNmwDt57EjAzkvJyxxN1hIrs1hXbVpXsqjegaFkDzPl2BLjecWOFi10wK7V3YH12r8/ocM0ZMSuNjAxtRwZAA4feSgycRzhgMnh72DoX5QGvbXfevf2x1keM5kNGZVBSQgKQoB389mJ/AgYrZbiiLkTHRuin6FW2ojy01t+r+BxS4OqLNCYwzPfjBWOgDsSCiatgTuaw7lsZAXOzaXRjhvGJ/tAjnrfaglUasbhiP/OPZXjE8uZ0pXSDb+CjpBq7LA/sv2wNmjTMyZiRF3AVl2TV4aB/QY9r8z+GLXDFTLZsJW5REFBO5o+SKav/AMYgtF7XhSHHjaU0yyhVLMaVQST6Abk4XD8SuHaUb7SpEgYpSuSQpo7Bb7g4LcwcObMZWaFH6bSoyByL06hV1Yva8ZjJ8AhqFZrStm/ASdNigLahQv8AE4UTVlqy8QjIvWvevmA3717GvLH37dHQPUSiaHiG59BvufbGYv8ABDWoWSaLwxMgMcGklqAWRzrOthuTfmcdS/BVmYN14kttTdOEqF+XZFLlK0ovzAm97OBQtC4pzFl8uheaZEUMEO9nUey0LN+1euLeSzqTRrJEweNxaspsEeoOMuPwPLBdWYjtUZARDV+F6d7YlpNb6iSf0VA7Y0ngnDBl8vDCNP3aKvhGkEgbkCzVmz3PfAhU04pLNLMkHTVYGCM8gLan0hioUMtKAw8RJsk0NrMj8fWJP84IV1VTN0wzpHq7Etp2XbuR237b4hm5cYTSyQyhBPXWjdNaMwGnWKZWVioAO9GhtirByVojaMZiQiVAk5IBL1e4JvQdJK+e1eYvFnRFlLIn3kWl49CvzNpXxU5B0EqCSA3YkAH8jXbFDM82RiRADpUMRMZEZdKiNpLF15LfY7Yg4zwHTlmUBp40tkgrve1EjxMqglgo32As7YH5HlfrmZJWkaIkFZGQo7B0eNozr8RCKRpf1O9kG6sBLCXa/hUdqAE0ZDjUczMqaiUNOCrDSaBo2NiQQf8AxiLmLjH2bLyS1elSfyBP/b6kYm4RkGhjCPJ1K7NoCfmF2LHuTtfoMDeectI+TlEQVm0sNLCwQQQR9fQ+Ro+WLMEkSrVIE5Uix5viboJS0erMPGqKyF9CuTTg/LR7GwfKqvB7kvnJ5MzJlJnWQofDIoIDfgSaN7VZHphb4TzBFlljy4lOkAnV49SHRZMm3g+8ZwFUUlBjd4N8kR9TNzSxG4nEZdhqKNIpaypfxGl0rd1Zathht4sZHcl2m4grQpHoEnsBeEo8VzE0+a6T6FhVFDVf3rgtVdtCroBFWdffDbxRqiavOh+ZwscsRXlc057vmpT/AFGEY/YmPP4slzi0fK0u8dy6NKAJ4mFDHxLMyzZjS4UxLGNhY6jgtW53QDQKq/Eexw08E4oMxl45gK1qCV/VPZl/BgR+GFzliO48+3mcyR/USIf4Yu8jkiPMJ5JmZa+j6Zf75DicJLXBpPxNDvHeirBE8DCNcR4mkCFnPkxAHc6QWNfgD7YDZ3jA8bSZxIlQgMkWlnXUwUaywatyL8Ir188V+cEUOesxSCbLywGWrWJnI3b0VgKs7WoHngfLy9A4LrnId2kYHwkW7xSC/HuAYqI8wx7Y7jGNgE/Rc57nSQETzRSP5M7Oz61jpWjlpn2XUpWgPywU4BxF5VkWUASxOY3K7A7KwYCzVqwsWaN7nCTBlcqk4SPMiaUyq0YiRpCv3ms6yHKBbPfw7Dzvd84NwkZeMrqLszF5Hbu7t3Y1sPIADsABgqhrW/1CKZJKB86/EbL8N0LKHkkcWI0q9PbUSSABew9d/TGe/wAbkJ4h9qdsy8ITRDl1UKEsDUz29O93VXtW+1Yo/Hrhjrno5iDokiCqfK0JsfWmBxnOSzPTkSSgdDq9HsdJBo+22FE4GiF+u8rmBIiuAwDKGAYFSLF7g7g+xxLilwbiX2jLxTaGj6iBtD/ML3o1i7iVmg+b4+6MwXKZmRVNF0VKPY2oaQMw37getY74XzPl8wWVX0yILkjkBjkQerK1Gv8Ae7e+A/xIz08eUl6ZCRmGXW4jMhvTstAjQG3HUIIB713wm8Sz5lhjT7Tl83P0o/sZhA64kNBo3CswMRTUHLaR7YELS+C80ZbNlvs8ok096BHnViwNQvaxYwUxi+R47mcjIiQ5Zkia6WKJpGYI7ii0lnSANgpA3J7nBA898R6scUidBpXTxNEXSii2I63bcq1HtqYEjTgQtYx8IvCLyFzxmM/M4MaiFA4LBWBDBhp8V6SCpIoWfCWNWBhw4uzDLzFL19N9Nd70mq97xIQbJbz/AMQ8ujZlUUyDLRl5WFBNVhVjB82LGrqhv3xxyd8Ssvnn6WgwzUSEaiGrvpYdz7EDCHyckceSKnpPJmNTtG2lixH3UEZB3syuZPUBRiXmKNMvJlYMskfXGZQRsoXXpiCx2xXe5JdbbnsBjpHD05LBM8e715JPau1W0BB6DHMhUeI1t547wNzECyThWPyLqVbrdttXvQse1nHMTi8eM9iI20Hs7UoPpV77/THcXFhYDo8ZPyk0QfoRYuvLFWcMsqRh1LEFk1r2A79iLO43274kyMXWXUXDR2RpA2NbHvZq7222xKhFcfGatz2xR4PQQoptY2KjzoDsL86FDHzj71l3Pla6/wCaWAY/1bxClcy8XNBljtCwVWZtNkmhQomvc1ifK5/UxRlKSAXpPmPUEbEYC8azzTDRBDJIFIOpdKr4SDsXKhu1ULu+4x3PxITPlioZJVl8SMpVgpU6tj+j2N9tsCExYhmziIyKzANISEBO7ECyB67C8TYW5eBRQtBJNmSOlPLKpkYAEzavBZPZdWwHpgUgEmArnAeZUzEUTmo3lMgSMtZPTYg12vYX7Xi5n+KJFYLDWI3kCXRYINyPbcC/fCzwnl6PLpl3mzCK2UM6sQwC3Obok0QQCDXviX+D0SfZ1Oa1SrlpYYtbC5OpR1d7NafLACN6Mj40RvgvHUzEcLWFklhWbp3bBWrf3AJq6wSwocK5aQosYzI60eRGUkETAlDt4x+kCCNrrDRkct04o49RbQirqPc6QBZ9zV4EEEWKhl4PE2oFdmFMASAQe4+nt2xYy2VSNQqKFUeQwoczZjPDO/5qzaIoFl6ZXwSEOQyXXzFd6vyGAkXMGall1SPnIMu0kpGiEl12QohGgnSLby73hpuHc5syEs6sGmIWlZrLLIjI16WFGiQfwI3B9xitkOCxQwmFF+7OqwzF71klrLEk2Se5xn+X4vxHrVAZpU1TdIzoU1AIpGrwDcMTpurOLuW5imi+zuTmpQI5jOjxEMZAF0rQWgL7VtV7nEHCEGbT+UDEDmnbJcJhhjMcUaRobJVAFFnuaHniLg/AYcqHEQYdRtTlnZ2JAAFliT2AGFTlPjGdXMBM4k2idbRmQUjiyVBW6QqRRatxh7xjUpbN1471qypnCE8f48mWjJZS/lpA239SdhfphQTmHhv2oQS5KJSy6xKsavHXqx0gjytqoXucD0mlzmfzmW6wjaNywRrogGrFei6f2YH858ziPJnLAETQAxrMrVvuDW16WFgg/wCAxq1hyZmG/Dks3PGfK4W3HnwWv5XKRxrUaKi+iAAfsxNhd+Hc7vwzKNJZYxLue5AsA/1awA+MfGp4MvAsUjQxyy6Z5ku0X0sdr3P9GvPC63A3Jx45y/BnIulmIxIlg0bBBHmCKIPuMBV+F/DAUIykdobXdt6/WF+P+leMQj5ymSIRrJOY9buuvMMdlWhRUKStnsSQT5d8VeW+Y5slMJYtOoJ0w8m6oW8beYGqrFE+uBWhfqMDHsfnHmbnnP5mZSZOiwijTRC7KCZdw1X85u/YV6Yb+RviFnpM3HlGSJ1QPG62RIDEtayWYmywF2PPAoha7JGGBDAEEUQRYIPkR5jHEWVRPlVV+gA/uxIThX4n8SclCSNbSsLFRKW7d/Fsu3nvti7GOeYaJVHODdSmnEWcg1xulldSlbHcWKse474znN/Gar6eUc71btp371QU71v3xSHxmnuvsibnYamv6fL3wyMFWO7qFicTT4rS+CcKXLZeGBd1iRUBqr0irr1J3/HF3ChyX8Qlz8jRGFopFXV31KQCAd6BBsjYj8cE+cuDy5jKSLBLJFMoLRNG5S2ANK1HdT2o+x8sLVKbqZyuF1s1weJCDP8AC+FM79rgbpsNbLGVtBIQQHHmAGOrT+VY45N+FsWSk60jmecXpNaVUnuQLNtudzhY4L8SJ5lVFYCHL5TVnNau0vUUlOmr6wdchqj3BbzIxo/KfCHy+VjSV5JJSA0peRpPGRuFLE0o7AD0vuScaHEVCInko2TQZhGMVc9w5Zauwy/K6mmX6H/A2D5jFrFDjmZZIWKGmJVVPeizBQfwvGCuhHHOVZswqg5mihJR9BVxexFqwBBHsMXMlwF0jWIzERqAAsS6CR7sSzb+ZFYq5CG52jeWZqLAEysN10tvpIG4f08sdcWhCSIqSTKW0g1K5+d1UUCSLrUe3lgQj2Xy6ooVAFUdgMdugIIIsEUQcD+B5hmRg7amjkdCxFXpOxNedVfvjpOP5ckgZiElQS1SKaA7k77AeuIJAVmsc7QSo1yM0Y0wyKUHyrICSvsCCCR9bxPlOHlW6jtrkIq6oAeijyH5k49DxiB1Z1miZE+dg6kL9SDQ/HH3M8WhjYLJLGjHcKzqpP4E3gkKdm+Ygq3he5k4BJNNBNGIXMQdTHOCUIevEKumFenngzmOIxRoHeREQ1TMwCm+1EmjeOsrnEkGqN1dfVWDD17j2IP44ggOstKTn0jtGjiOV7FKnF+TpZVzGnp6pMwJoyWZdFRhQdlNkEfKQQRifL8sTJmhKTBKGSJZGdSHQxrRMVAgWd62o4asI/MfNMkcE8iSU0sogyoNADSSGk39W17nbwrjJ4a25T2Hq4jEf42xw84+0+BUvL3Jk2XljdjBUCSKjIGV5dfYymvLvte++HJCaF0D51vhF5749LlMrl4YJWMsmkGX5iVAALXvuzEb/WsTLx2Wbi6ZdHYQQozSV/rGFqb9QHOmvVWxDXtYco5dVerhq+Ibt3kRDj4NP8k2+ydcex7Gb8/89yxytl8u2jTXUcfNZF6V9AARZ77+Vb6VKgYJKSweDqYups6f9ALSMexk3IPGM7Nm1XrSPGPFKHOoafx7EmgKxquXzCuLU2LI/FSQR+BBwU6m0EgK+OwTsHU2bnAmJspMex7HE3ytXejX5Y0SKSOd/hmM5MM1lpjls0AAXF01bC63Braxe1Ag4XOG/BOaSYPn80siA2UjBt/PckCr86F/TF5c7mqHjm7frN+//wCbeuB+fz+dN6XzP9Fn+nr64d9lI+YJNuLn5StchhCKFUAKoAUDsANgB7Vj68YYUQCPQ7jFLl+QtlcuWJLGJCxJsk6Rdn1vCW+RnADzZ/odVm6SvI24v+cANqxjTpB5ILohaVaxYBDZ9c0/HKJ+ou2w8Ix8bJRkUUQi7oqKv17d8Z3wbIZvMiUx5p9MbaQ2t6cj9Xft23Prj5w/LZiSATvnjCpcp947DcGqu67jG5wjR848jvS4xjjEMN+Y3LRzlku9K360PLHky6hiwVQx7kAAn6nucZXxF87DmBlzLM8jVo0OxDA9iN/Y3fajjQuXOFSQx/eyvJI1FtTFgvst/Xc+f5YzrYcU2h2YGVpRxJquLchEarPPiC3EPtuvpyPl42VoQgZkNC7bTvqu+/4bd1yDiecDLpyzeFpGUdKSrk1atvQhq+gGN8x7GrMYGtDSwWVnYeTOZYnlMrxOVrGTYkydS3VkF6NBHiYUCvcj2wz8G5Kzr6ftLwxqJDJpUF3ti5IsEAA9Q+Z7D8dFx7FH4tzhAACluHaNSUM4Ly5BldfRTSXYs7HdiSb7+gvYdsWeJcSSBNbhyO1IjSMfoEBOLWKvEOHiZQpZ1o34GKntXcfn9awoXFxkpgAAQFjPKOVm+2PNmUaKCeb7RLGIJdQeNnMaECOtOphIe48I8yca9wHib5hGkaMxoXYQhwVcou2plO6lmDECh4dN74h/gvHQGucgX/rn3+bvv5aj+Q9Bi9kOHrCpClzZvxsW/K+w9htiFMyrWBXMw/zdm/UZH/qsDgrj46ggg0Qe99qwISdLnwvEpIQGLuY5ItJA/QKsSTtpIBv8K3x8zue1Z+CBlYSmRZHsgjSisV01XhBv8bxfzXCshG2sgIaoMjyLQ9AVOw9htj2S4bkJ31IwlcDzldmA9PE11+zGYrUycocJ71cscBMGFb4RCJIZwbCyyzdtjRJWx77Yo5zk95YliknXQg8GmEK1hSos6u1HcAC/pthkiiCqFUBVAoACgBjvFnNDtVpSxFSl8B6D+UtzcmB2ctM7K7BiGAY0t6EJa1KKzMwBXckWTWPZLlOSJXRcwGV6Da4gz0FCAagw7IAO3ez5nDJj2K7Nq09trRE27hu8Esz8pSusIbMC4RUZWNk2K6TemUEmgOxHn3BrB7IZYxxqpOogAFt9/fck/mTixj2LBoFws6mIqVAGuNu4D6IHznGWyjqrujsVWMxsVJdjpA27rZ3HpeM3zXK8UOanESPmBlYlLBh1NUznw2oq1F6iPbzxsMkKtWoA0bFi6PqPQ4jgyKIzuqhWkILkDdiBQv8ADGVSlnMp7B9onDMLBN/DUj+AfErOOburKyTRpqIzUEKCqAMak70TQMzlTv8Aod8F+SsiBns6w3EIjgU+pUW5+pcaj7nDpHCqigABZOwrcmyfqTvfriPL5JIy5RQpkbU5Aq2oCz70BgFKHZpUv7RzUDRDYtA8x/A6qfGN888CMeekeR1jjlbWrtZvYWAFBJIPlt3G+Ni6g9R+eK+fyUM6FJVSRD5MAR/2PvjV1Nj4D5jklMJjauELnUokiL3WWZTnqDJwmLIxO8jd5ZABqb10gkmvJdv36Hybw+SHJxLLfVNvJffU5LEH33x7hvKuTy764oY1fybuR9NRNfhgx1B6j88MPdTDQymICTLqlR5qVXSSuscTnwt9D/djmfNIiF3ZVRd2YkAD6nA5uacmdvtMG/8AxF/fjMNJ0CgkDes4h45GFF6Q3roHp7D3OKma5jy97sPYCI+1+RHbzHn+Bw9py3wphssRHtI3/qxBPyvwcfOsA+sjD/8ArDhxNNxgTPglG0S0XITJy64OUy5HYxIR/VGFPl/NSFAuYkycuVt9Qdx1IwCaB/RNbd9xffbDJkuYMkipHHmIAqgKiiRT22AG/wCGBMvwsyLMWKSWSSfvD3O+M2FrZD5E8vwtXgugtvCjzXEcjk+hEuZESrIZdK3IGuxpJF0PFtfoPTEnGpoI4NEccebMmY1JCHHzOSb2vYGz6Vjn+KjI/qSf2hwU4DyZlcmzNDHTMKLMSxr0F9hixfSFwXE/XrKqKb9IAC9wREeVpnaNsxpCsEshFF+FSe4u7bzPoKGDmKWR4PHExZAQSKNm/T9uwH0Axdws8ybLdggJSzvOQPFYeHxsAQpknbz2XUsS+5FMT6bDuaap51RSzsFUdyxAH5nbGGfEP4dZ88RlzGWjeVZWDo8bAMhoCjZBBBGxHlWLvCfg1nM0Q/Ecy6j9TWZX/Mkov4asUWsDinrivxX4dAdPX6r3QWEGQk+ljw3+OOslzBn81vDkxloz2kzTeIj1ESb/AJsMXuXORcnkQOhCofzkbxOf6R7fQUMH8ChVMhk3TeSVpWPfYKo+ijt+JJ98JUvxX+8dEy2spLovq0CNWi/k2Oojb9pxoGK+YyKv6qfIqaP/AH/HEGYsgRN0iN8XVpqgFhI2AMtWzmMFSdG2nqA6u1Kx2xPB8Ug0gT7P4eppZuqKVeokdnw/OC4JSxQo3vhsXgy/pu7j0JAH/KBf44u9Ieg/L/56DENJOohS4AaGUmH4k7AiFWLaKAmBP3ny9k7r/rB+hY73g1wnjzZiGVmjEZQdtWqwV1d9I+mDPSX0Hn5evfHmiBBFbEUcS4SCFA1WI85j7SpeWaQJGACqAekVbE/8X9mOPhLwYQ8TWm1npzKxAGkMpA099Qat9xve3bE3MnJXE8sziHXmoiumArp1R2y1qUjchVC6t/LtWGb4X8gZnKt185J49JCRg3p1VbMR8zbV51645lCnWaQCd/rcnXuZlJCVOOcZzAz8qnNSqhz2nSMwVAh7HYN4QGr3GBOV5nlceLOZlK6TWcww11pEiAajWrVqW9xpI86GtcR+FPD55ZJpIWLyMWc9RxZPfYHbFf8AiZ4Z/IN/av8Avx1ElIWYZji04aU/5SzGldbBVmuwA50qS25XSqEm7LAj3kmzGbXY8RzQJUsC0ulT4SVAs72wo0dtS2dxel/xM8M/kG/tX/fiWb4RcOf5onY+8r/v7++BTKFfCrMSNLmA+alzI0rXUcPpIZhYomgwr8sF+b+Z5Io2iXwSyeCOtyL87v09hV35YvcqcpZLJmU5MAFqWSpC/wAt0DZNHc4AcwcpxZjOM+ZzpTWAqxR7eHsAW3sk98Z1XZRw6LSiaefNUMD1ZB+Fc45+ElJKniOwdyFkAo76lvcAE7g9j6YIyc/yx6hFlyTtvLMtDerpd++x374LRckcMyrKHQM7fL1Czk9vLt39sS8S+F+Rl3EZiPrGxX9m4xkM9wCnTXwr6klvTqQHJK4lzvxRropFWxCKO/oC2rUT228wfxceEwSLwqczyvLM0UvULEmjoPhXyoeo7m8D+FfCaPL5lJmmMkcfi0OK3G4JPYgHfDjm81C6NG7eF1KnuLDAg/TY98Sw5TNQ9VGKqMeAygBGpIbB7tSbLHOBcr5SXK5WQIpniyjz5iNidMqESqrbH5llRbqtmxdzHLeVE8kCwwNIsYKKVKl3I1aQS+kMFttB3YdiN8OUfwkyIojrgqmhSMxJsn6o32Xc7dt8W/4ucvR+9zdFdJ/zqX5fT5u2GFziVnuS5aikzLZUZeIPHGrPIYm6bPIqlAn3l6dRIsk2FJ2xzFy3lG6PUjjR/sv2mRV8IFUNL2xIXUTRPet+2H5/hlkyqIXzBWOumv2mSl07jSNWxHlXbHl+GOTD9QPmQ+nTrGZk1ae9Xqur3rEolKPw/hQ8Ezqylkj67hjW4X7vevpi70Tl54kysKGBo2LSBNZsBq8fuQv5++HXK8n5ePLSZYdRo5Tb6pGZjsB8xOobKMVcn8PcrF/ozMn82ZwPyusZ1ae0ZGbjY/Dca66jxVCTmkDhff3JN4Vx7PM1TQlQY3IIibdgDpB38O4/u9cfMrx/PGGQvCep4BEvSYDcmyd6oAftGNGj4Cg/SkP1a/8ADHE3Lsbfpyj+a5X+7CpoS4/4qYFuO4z10KsC4D43b+o/hZ5k8skya87EIJklXS4XRq3FV+vuKPfyONB4vxV4poUUWHSZm2s+AKRVkbWd8D3+HOUZxIwlZ1IILSu24NjufXDDNk0dgzIrMoIUkWQG2IH1HfDgblGp7tw5C5MeoVGzvH3PekuTnHMLl+qwUFsv1IyE1IzdIOVJDWjhtR0tsVqjd4JZHmGWXNNljSFTISzLuQojIWtRWz1LsH5QNgTsZ/yDl6I6MdFdJGkUV2FfSgB9AMdng0GkL0k0htQGkbN6/X3xKuhPF+OSxyRQDQrPE7mdh90Cguqv8TvsD54ocD5rmZsur6Mx10kctANo9BAo2dxvRJrcgYa81kkkXRIiuv6rAEfljjJcMihBEUaRg99Khb/LGRa7NMp5teiKWUsv+bzrvFtLc0ujmaabPTZaARokC3I7qXZjtsqhl9a3P9+OeKc8nLRDqxKZguqWJX3VboHYMAa3omvKzgzm+WoJJhOVZZqrXG7IxHodJF/jiLMcn5V2LNGbZND07jWvenpvHvvbWcVLal4K3bWwZLczDAAkDWd950OvlEbw2a+IwSR1EBZVMPi1qLE24NV6eX92O4/iLGzgCJijmVY21blou4YV4bFEGz3F1giORsoAR0zv0/03/wBV8n6XliaLlLLK7OI6LFmqzQZxpZgLpSRtYxEVeIVjV7PizHTHWO/jfu6D+W+eBm5Uj6Jj1wmUEuG2DaaoD1B/dgLxnn6cZkxxqsSIXDF97KgnxVelaBbStsaA21YbeGcr5fLsrxJpZI+mp1MaUtqrc/rG7xUl5EyjFfu/CpkJWyQxkrUWu2J2FGxVYC2qWxN1anXwLaznZDliwN+N9e762SWeb5oo40yzySnWpmeSMlneUnwBd6HYhF3I7VVk7y/zokUNZmSWWViz3osVbeFSvhpQjWdh4Wo1RwZXkXJAgjLpY0kHxXa9j3/P187wH4j8OldwiLEmWW3CC9buQdmb5lT5R4T2BFelMlVtwmjiMBXGRwLd5MCT4jnoLDuhXc3z3EUIgP3pTUnUVgt+G0NeIvTDwgHcgd9sXMzzUFyD5xYZXULqWMAa2F0CACaB7+oHl5YF8H+HEIRzmkSSaVgzFLUJW9IRRG+5O13g43LMBy7ZZlZoWN6S7bUQwCkG1UECgDtjVmcmXLnYr2RrclGSQdTppePx9Uq5P4sxtrLLEVjieV+lKWdQgHhMckcb2SasWPXF2fnqaGLLTz5VEhzDoilZtboZBaa16YFHz0sa98FV5LyuvW6vM2hox1pZJqV9mUB2IAI2OOIeRMopj8MjCI3CrzSOkZ8iis5VSPI1t5Y2XNS5J8XQgkWTLGOZGIRGkpZQrmNjG+iiwcfKQNt/bF/i3P02VnMM+UpnQnLFJGcTvYAiWovC2++qq79t8EX+H2TaHoPG0kfU6g1yyOyuTZKsW1LZskA72b74vcV5ahzMkUkofXCbjKyumk+oCsBdbX6bYFKG8x84Nk8vE8sI60ljph9SrW5t9IurHYdz+OAL/EidYVmP2M3VxCVuqL9R2/Dyw0c2cqJno1UsUZCSjAX37gjzB2/LAeLk7OLCkC5tEjTsyRESUPLUG7YWqbTMY0XcwjsCKLdoBmm85tOUA/dJfJ3Mkypm5I4UMUuYUSkuQy9TVQWhvse/02wd45w3V0HRFUhSw0myV3vUfXa/wwPi5D4jHDPAiowmnV+qZQGGgkhiPfY9yRR9caMOW4hHpVRr0EB9+5FX3/ZiO1MLUruZUa5sxB47p463EWXHpVKQZUpwYJMcN8axprogPLUb5vMdeXcRBQv84D/y31Iw6YE8t8FbLRsjMGJa7H0A8/pibP8AF+k2npSuKBtBq73t6+X7RgwlMsp+98Rue9LUxDb6rnj+rpWBYDKWHsD9R516/TAW0nF04buWOwFeQ/ee3917+FgO32fMV66Njtex/S9NvxoYiTjUWksMrN4WUVo/W1eIb0QNJ39x64pXwxqOkG3NPUq4Y2Iui3BlYQIG71+y9vM+VY45g/8ApZ/P7tv7sVRzMKBEMvlew2sgb/gQbHlivxDjHWyuZHTkjKxMfGKu7H+Hn6jDtJuXK3hCVqOzS7vQJcvBqvRl6YmiWF/lpoD6+2BHEc5Clp9niJ0/MrWN1/m9wT+YwEIx4jY47TaMGSVyHVZEALWTx0IwiWOSV0iWR9AXwqbA+ZhbHS1KLOx9sXDxReqsVNqeNpQaoUpUUb3BtxtXrilmeXI5gWJdTJCIpdJA1pv4WsHtqaiKI1HfFnM8ERmjZWeNo0MalDXgarU2CK8Km+4rYjHFXXUT8wr9wER3edDIiDSCEAUlmJYKAC6jv3Ix1meOqgh+7kMkxpI6AewCzXqIVQoBJN+lXYx1PwJCYmUtG0KlI2QiwpABU6gQVOlTuO6g49mOBo6xeJw0Lao5NVuCQQbLWG1AkEEEb+woQvScaVRDrR1M0vSCkCw1Md9600h3BN2PXEea5kijWZmD1DII5CFuvArlv5gRrJPofa5n4MjCIMzsYpOqpZrJamG/tTnYUBtVViCTlqJpJH1S1KbkQSHpv4QhtexBVQCMCEPn506SCXMZaWKJlZo2tGJpS+llB8DFVJAJI2okHEEvxHgVSTHJqBQBdcNHWH0nWJTGo8DDxMD22N4unkqFl0SPNLGqskaPJYQMpXagGLaSVDMWIBNHEuY5Py7NqCtGSVb7pig1IGUNQ21aWK3W4oHsMCFzFzfF/mwdHRsx8o8LhQTSlmRmUK7EKpBNkj3q3w3jqziNkSTTJrpiuy6G0kMb2JN160cVH5Jyr6uohldgB1JGLOoXtoY7pRNjTW++LHCuXUy5HTebSNVI0jMniNnY+5J/HAhXM5xKKKurIker5dbBbr0s748eJxXXUS9RX5h8wFle/cDevTArmTln7W8VyaEVZUegCxEgUULBA7HevPbAocgMJNay0OtJIFNlQrR6AK/XHm3mMahrCLlZkunRNI4rDpLdWPSApJ1igG+Uk32PkfPHI4zBbr1otSWXGtbWu9i9q98KY5DmEUkQli0yQ5eMkhrBgrcex3/ZiduQdXWZ2WRmeVo0YEIBKQTqK05ah3ugfLE5GcVGZ3BNmWzSSKHjZXU9mUgg17jHUs6qLZgo9SQB+3FHl/h8kECxyydVgT4vYnYWdzQ2s7nCNLkYM5xjNxcQIZYkT7LE7aUKkeJxuLa/8fTaoYCTewV5MBNnG8/mjIsOWVF1LqaeQgqB/uqDbN+zC/wvPZxjOYM4uYOXkaOSOaNYwxUAnQymwN6BNDFKLhmWXiWQhy5EmX+z5tfnLjc+JdV9gbFXtihwPg2Wig4yURFkjbNQx+LcRhL0gX22715HB7O0iST6MJluMLAGtY2N8gGfE3HhC1DhmbaWJXaMxsRujEEj8RsR6HA/NZtppmhSTpIlCRhWtmIvQl7ClIJaidwB5nHHIo//AM3J/wD6I/7sCOIctRTZtkmZk1FpIqoawwTUoJFhlZB230n64vSaMxBOnrRJ13E3aNTp/Eow3DtI1QZp9fl1JOqjeVMDuATtakG/ywR4Vn+tEHrS1lXU/ospph+BHfzFYV35Fiy8bMczIigLrZgpHgbWpoih4q2HfB/lyBhCWcENI7yUdiAx2seR00SPUnFqgblkGb8IWdMuzQRFuMqPjPNEWVBaVZAoZUBCXqZqpVF2xN1sD5+hxdfisQmSEsBLIjOiHuVWrP4WP2+hwv8AEuC5ibiCTyIrwZdby0YerlbvI4IrYbKN674qcf5VzMxjzUZVc5FMrxIWGgIPCULhdWlkskepOFkyjOc5zgiedX6g+zaDMdBIRX+VttytAkkA1W+CWb4tFEYg7hTM+iL/AHmILUPwB/Z64R+Pck5nMT5uZdC9T7M0cbSEpJ0QQ0Uygbo17HfdR64Kc0crzZ6KQkiKVFU5YAhgsi0+rVVrb0u36Kj1rAhN+PYrcMaUxJ1lVZdI6gU6l1edGhse/bCJzPneJjOSDLpmOiBR0hSCgCEmK1oSbyAWSbHYbYELRMVeJ57owvJQOgXRbTf4nYYz/MS8SqXpyZwsEH2ctCgDpXiDihpnBvSSRdL6nEUsHE32E2aaMhU3iWIkOk2omwWDKwiW78788CFonCuI9eJJQkkeofLIulxvW4/b7isW8ZT9r4pHCI4UzZPTVkZ0FrWXkBQ2Lv7RpoegXffdm5eiziZ6RJ5p3iUER6ol0OtIQ3UWgrhtYK0O/oBgQmrNZ6OIXI6oCaBZgBf44q5viuWKssksWk2rBnWu1kHf0INe+K/MvBmzCIEKq6tqVyWBU1Vrp8/Y7YDS8mTatQlQt1TJfiW7RU/R3BsE7etY3YymRJdCWqPqAkNbIRL/ACdw+mbTl6QgMbWlJ7A77Xjhsnw0FgRlgV+YWu1bb77emBmf5BeRpG6qjqFmZd9Ja/AT/NBb9mLA5OkJnVnQxzPqItu2pTVfL2Ui/fGvufvKzmpPwBMUnFIUoGWNd9IBYDega7+hH5jFpmoWew74TV5ImVQFmUMrkpJ4g6rSqF22bwrRB9sNubg1xul1qUrf1FXjCo1gjKZW9Nz3TmEJM4jxqWe9LSJqiaWCNG6etRdamHjLMqswVaA8NnfAxOa5MpI3jkkSFI2zcch6gQP3MbnxhkBBKNYIuqIxRymc0hjNrV8pTsik69SxiN4dtwHdI5UcbFWb0OA/GJNdplwzNnGZwrXrZ5VKLHvuRGWkdmOw8ONiGgevWiGyStxRwQCDYIsHFOXi6gkBXfTsSq2AR3F9tvP0xLw/K9KKOO70Iq366QB/hgHneCOfDpYhRIEZSvZ2vcMRvVg+Ru9sKLZFRxcfyU39T/vj7/lX/hTf1P8AvgPLwmVgykS0b21JW+ratVd2B/ojHf8Ak+b/AI3nXjTz7fpeWBQin+Vx/JTe/g/74tZbMrIoZTYP+GxBHcEHajheXhUtk1KdRGq2Teq7+LvQr0onbBvhuVZAxatTuXIG4F0KHrsBv63gUq3ijm+OZeL/AEk8SH0Z1B/K7wgc5cfWXNaDJOmVh1pPQZIzKAxVSV8RBIAPsLHriknJUbRgiJTL9njtQ5H30x8OoarUIm58jv6YWdWMkNC7lLsxgY19dxE8Bx5kjlutIWgrzlkj/wDlQ/1xgllc/HILjkRx/usG/uOMdyfIWzqJIZWYpEptx03aydgNyqAnfsDuMQLyX03T/PETVG0quEkFKpPi23AoE2a8u9jGYr1N7eqbd2TgzIZVM82zunctwwL41yvlc3p+0QpLp+UsNx9CKNe2FvlDm0JlnTMPIZod3MorwtZSjvdrR33OEbjXxhzU0hTLVEt0KGpz+w1+GOlhmPrXZ+F5zF0/Zqhpv3deB8Vr+U5ay0TRNHCiGFWWIqK0hvmA+vmcRtynlDLLMYE6kyskjVuysKYHy3Hcjc4yjM5iVlaRs7mJVAtHilD6xq0kiOhQBPbV3sX4TQ9uJcQSVUy82evu3WQoBZIBIJYBbDWzEDY+mGBhnn5glDVHBbvk8okUaxxqFRAFVR2AHYY+Z3IxyrpkRXX0Iv8AH2PuMZByz8Yp+osU+iWzQYUL/IdvesaLzXxlk4dJmIWKNoVkOxItl9bHY1hasx9Ay7vTFBvtDm027yBfmr8PL0CsG0amX5S7M9fTUSAffBLGZ5vi2eTWnVnJjRWabQpVi2naJBH4x4qvWPXbtiaVuIKsYOdOt3ZSVjV1A8mICjSAoZiSfQAHfCpxBdqCuoOyS0D32Ce/hM2H98lo2PYzrKvngjyS56QLECZVSBNVBdVKapj2B9LGBXHOYM7lVts67MR4QIUAJIDDftpo0a86qxviprgCSD0+60Z2S6o/I2o0n/t/5WtY5eQAWSAPfbCJzjxDMQZPIK07pJLPFHmJFpWpgSwBqlo+Y9MI0/LUc+oyzssrWqxSZjqFWGsgk0bVgI6UkEdQm9gD0aNDO0OJjquHVfs3FovHkts/yrDddWO/TWv78WEkDbgg/Q3jEpuR8oNRiuWndRGXRDQKi9VEECywI7hhfytfouV8pExMWblRlC0FfRrLByNJXfxaVWu4J2+YY2OFZEhx8v7WDcRJiOq2/AjOc25OJ2jkzMKOvzKzgEee4+hwt/DbjEssucieWSVITHo6lFl1AllLd2AYUL323rGYfEhCeK5oAEnUuwFn5F9MVo4UPqFjjoJ+n3V31crZC23+HOQ/2uD+0GCnD+JxTrrhkWRbrUpsXsa29iPzx+X1y5UFmVqX1BG/v6b42D4WzyrwidogGmEkpQEEgtpSrA3q/TE4jCtpguaZhWZUkCdT9PWn4Wk49hTy/M+cJIbJtZa1vUtITtqNFbC0DuDZG1AnEeX51nk/0eULij4gX02pNgEx+1fXCK1Thj2FHM8y5uOSQfZzIqltNRyD+aLo3tuTVehPYdyc05oUfsT0aoeLzPdjo2IGxFeYPYHAhNePYUOY862Y4XJLpEZU6wLst028mBFaiNiLsV64QslzOYglfaC9qApYr6lj8+7Et4bXvpsm6IhapxnlLK5pg00VuBQdWZHr01KQa9jj5wXlDK5Ri8MQEh2MjEu9empiTXsMKQ5lzEGXVomfMSnOsk0UgGpVVHd4132Yqljys0BWAEfxYzjAsDGAV1C4wuxK0x1PfTphTb2QRWJlELZcexkD/FbN6f8AU2bo0fCPuirOGrQpVmonuSO2HPO57OvDlZYO0kcfUXSNep9JJI0lVAXUL1AWR9RCE2Y9hAzvPWchnWN8rsEjMpEbmi2ktRVmBrVpABNkHfyxyPibO0epMhIHq1Q6iW8VWoCAEUDZLKbrYjfAhaDj2M7j+JWaEjasizx6wq6A4qy3dmFMSq2BpXuPXF8fEGXUq/YyusMU1SEbKI2Jf7vwLUqre/jBX3wIUfMfKOZkmmMAy7wzdN2SbVtIgrUNPqAL333sYp5Plzi8bFhJlmZpOoxYkknTorZR4QuwAqsPcvE4lYq0ihhVgmjuCR+xWP4H0xEvHoCARKlMSBv5gWfpQo36EHC5pMmZ6rrsx+IDAzICIGrZ3fYDvhI0HKvFI10x/Y0UM7AKCKLrpJHh/V2H+OO05Z4oAQRkWBRIyGUt4U+Vd17Xv9cOqcwZcixMlb/pelX/ANS/mPXHzifGBEyoqGSRtwgZVNeu5/u98GybxKue0cRMFjb8Wx1KA8rcltHDOub0PJO4LaOwCjwgbCqN0KoChhd4j8HSsxmyroCQwKOtqQwKkEdqKkj92NIyWeEg7FWABZT3F9v7j+Rxk3OXO2chz08cc7KisAoCqa8IPmt98aCv7M33ZjRZUsJW7UruuA6J4DcLRKjk5H4spOkQkWNOlVUJpUqAtFaGhmHnWpiKYk4ny3JfFnBWVojesW4GwfSCAFOmqVRRB28PYkYFQfEnP6WQS6megp0KWU3+jQrftuD7YuLzVxGOSNZ8yyapFVkpDIASLJQKSNuwO59MT+pz8vQJl3/zVdti9vmb9Ec5Y+DEcDB5n1t6D9/l/wDOx3w+8R4LHNlzl2BERULSmqAIIA9OwxFw3izNE7SoFMY8ek2LAth27qdiBYB2uwcU+I56dEWUOnisiLT5aS3zXeoKL9D298avqGrdxlcTK6g+1iOCHj4WZQVvPt2+9O37MWIfh7l0Qxq8yow0sA4BI9C2nVXtdYm+2T9XpdYFSL19MalOnVpq6II3vy7e+PmUzmakRnV01R0dGjwyAgMDdkqSD70fXGOxYNyaPaGJdrUJVJvhblD3ac0KH3p7enb0x1D8LsmrI33p0EFQz2NjdVXb2wyjiCdJZWYIhCm2IUDVVWTt51iD+EWV/wBpg/tU/fiNizgFP6litNo7zXHH+XIM7F0swmtQdQ3IINEWCD3onCFmPgmI2LZXNFB+rKgf/mUr/djRV4xAV1iaIrenVrWr71d1db1iI8fy4kaPqprUFmF/KBd6j2XsdiR2w02q9ogGyQyiZSTByVxBE0BsiR+sUe/+msVI/gy0pBzWa280ijA/5mJ/6caFBx7LuoZZoyCCw8QGwJBO+9WDv22xl/xi5lzEOYy4y2YkjR4S33bkBvFsdu+3njWgaj3w03PEk/WVFRwDbgeDWjqALclovLXKOWyCMuXTTqrWxYszV2sn6nYUMJXEchLDxSWdMtLKZJBqkEblY4wq2E07u70QT2A28zWYnnfiA75zMf2jY5/hzn/9tzH9qf34fZhagJcXAz3pV1RpAELUuYpJZupAmUzBy8sBUuYpNSyLulqdiNSqbAvxsT3ODHwl4ZLBkWSaN4n6znS4o0Qm/wBNjjFf4dZ//bZ/7U/vwV5T5yzsmeyqPm52Rp4wymQkEFgCCPQjBUw79kW2jXfuUNeM0r9FY+ADCX8WuKy5fIq8Mjxt1VFodJI0vtfpYGF3IZpjkOrPxCSKYoWVlzWqzRNGMqCPWgSaI3vHDzXgBdcUG5Gvc6Jndw3rV8ex+c15zzv+1z/1zjYvh7xN5OHxSTOzuzOCzWxPiNfsxnTrB5gBO43sp+Epio5wN4smXMZZXXSwsbe3bsQRuCPUYrw5CCEDSkaVsDQB/Pv+OJ5c4i/Ma/A/uwncf5kVJSAjs52QaSoI8tyBse+3qcTWe9oGRskrkgtF3mAmfISRB3EaqNbFiw/TfbV9SBp/D6YvaR2odu3t+7GbcPzLRosrMrmTqPLrW0QRuE82XS/Uah22BsjTh05bzvWjV/Duo+QEA7t4qO4sAGjuNx5YZNNzWgu9FZMqByLFB6Y+4rcT4gkEMk0l6I1LtQs0ovYeZwqv8V8oCAEzDMVQ6RHuNbaACC3fVQ/pL3vFFonPHsJJ+LmTABZZ1DBiCYxuEu+zeqkfhvWJcr8VcnJroTWkcjsCnYRqWYfN81A/vwITjjnpi9VDVVXW9el+mFXinxMymXMiv1SYxEWCqDtKpZa8Q7Ab+ljvhh4XxJZ4+oquosga1KE0aujvpPcHzGBCpcS5YjnkMkjNZUoKoUjKQy9v0tVk97ArtiKPlGPSVZi1pIjUFWxIFU3pHcBBvg7j2KZG8EwMTVAADtEAblBWOp5ZGcMHD+EEOoVVagK8Kiqqjqa/Kg3OnITZvNRZhGrSAHUGmIUkjSewO9eWHjHsQabSIV6eNrMcHB1wCPAoZwbLyeKSZVSRttKnVSKTpDHzbc2RtjFPiD/9yzP88f8ASuN+wmca+GEGZnkneSUM5shdNCgBt4b8sY4ikXtAbxXT7Hx9LDV3VKtgWxa+8fZZjw7hmZSB5oVGnp62lBpowNVgEnwlq7gX2AI3w0TTQ/a5C1LPBm3SMCrbrvs5vcmMlyDX6nat3Dh3LeWTJSwJMWjZSjyalJA3NbChVnuPPCtkuUMk+aBTMyvpXqmUuh3U3VFbJ2vCxZswLi/Ndc9oU8Q57nSImIBuLa+EiOci60bhcI+zxrW3TUEetgXfreF/jMEMAihlmlEbH7sAKTHW1lqsINQWzfcDDTDEFVVHYAAfQbYH57lrLzOzyxh2ZQpLWaA8h+r3vbzx0TMe6vJMNI1CasxfTVCZpIFbqnOVINS3SUen4WXTVFgTX41j3LrwygpDmJKYFnhZVVxR0kdrUXtX5YuryVlf5M+1u50kkEsvi8LEgGxvYxb4fy/DC5kRSHIIZizMWs2bJJs2BufTFRnm8LV3suQ5c2bdpC9xvgi5nLtAWKKdO61Y0kEVYI8qwqfxRQ/7RP8A8n/pw+Y9jRJJOHwyh6HR6slXJbERsakCKy0yED5FpgAw3o749/FjBq1dWS1oR7R0oUllsaPvCCTZfUTtdkXg3mObcojMj5iJWUkMCwsEdwcR/wANMl/tUP8AXGK528QmBhqxEhjvIoGfhTl9IXqyFQCaKxnxEaS16LqgPACAKsVhH+LUYyuZyKi3EWX0jWdyFatyPMgeWNU/hpkv9qh/rjC1zTlOE8QkSSfNLqRdK6JQoom/Q+eN8PXpsfLjZUqYPEOEBjvIrH8xzIWZD01OmTqEECmOoNXbttp7na/XFpedT2bLQlaAKgaewUAAgWBqUtXq7Y0rh3wr4TmAxhlkkC7NplBq/wCji7/EnkP+P/af+3HSGJw0WB9eKRdQqtMOEHmssXns+K8vE19h2AGnTVVuvdq9fpifhfMRzXEMhcUcZTMJZQVq1NGN/po/acaX/Elw/wD4/wDaf+3Fnh3whyUE0cqdbXG6utyWLU2LGnteIOJoQcoMwqim+VX+M4H2BAexnX/pfGYcrcRCpo1qJGVVy+qNWMn3jAC/JRdl3sgbgGlr9DZvJrIpVh5Gj5qSCLU+TUTvhTyvwpyiGKnzB6X+j+9rT7bAeW302xxssOLl1tuHUW0iIgkz37lneU4JK2WMy5KNlitJvGC4Mezkr3DHY+e3lucaL8OmJ4ZCQBetyBsOzk+Wwwe4Ty5FlmlaPUOrRdSbUkX4qr5iDufOhiBuXunlngyx6YIfQTZ0mQkmvYWQPS/bFWUg18pnE9oGvQNN2sgjyKVHDzGKbqmkDfaE0hZknjRpKtgSFtdIAraqu7xGmZLNCYAXlGYjfMgNbBRGjMhkc2E6uwBbupoGsGs7y3LqQKygNrDhb2DJo1WxLPJp8IJICjy9WTI8MWOtlvyoUBsBsPoAL7/3Y6TqzQLX9b1wW0yTdLGT5XmCAMQ20o0LQUiWTqEMzqS1GgCqDzOD3CsjKjWwjVdAUKjM3y2RuQL7nBXFbO8SjhAMjqgZgos9yew/YcLOc55W4a1gXzivDlzEEkL2ElRkatjTCtvfC+vw2yoRB4yyMrdQkGQlWDeJq3FqBXYAbAYasexi5odE7loDCRX+EGVK6TJNsGCkdMEBixO4jF3qIs2SKxZz/wAL8tI7Mryw6o+mVi0KukpoIooasd/fDjinxXjEOWTqTyLGl1beveh6mgcWJhQlLMfCPLSFmkmzDs9ayzJ4qAVbGihpCiqA97w65aAIioCSFUKCe5oVv74XF+JORLaeq1+pikA/MrWD3DeJxZiMSQuskZumU2NjR/I7Yo17XWBUlpGqD8L5qEuaeKqjOoQNTDUY9n3I0mzZXSTaqxxK3F5Rmfs+kaiwcNR09Ctz3+cP93/SVqwaCDbYbdvb6emOqxtmHBUgoBxLjLrLKolhhESKw6ovXYJv5lpBWmxZu/a5OIcalWDLyRxjqTNGDG5qtSlit+TbUCR374Ly5dWILKrFTakgGj7X2x2VvBmFrIgoZwTjH2gzHSVCOF0spVgdCsQw9QxO42Iqie+K+a4+CsqhHBVZLIIsaW0WPfex9MHAMUn4LCbtAbu9z+kdR8/NheMKoc74LJiiWNPviUqjhwDRoSy6lAPhUXqYoC1P4m9+4Bx4srKQoorFIHAiVaVa8JOrewAR7fXBtuGkMwRIiPK2NgA61J379U6vpjqHg3yBok06WVqJ/SUX+luCwI38q7Vjnez7gPryXTOKbqT9OalXjh+7DRsC+3cUN6G/7a71he5u5izEOchEPU6MWhs1pUFdMjhBZIsUNTeH2vDSnBogQQgsdtyfO999999/PF3HUoFzDL7+u5cmvkd/p29d6yvKc25xOmzvI6jSWBS78GYJ7KLFxpY28txi/l/iBm2CHpRAX954X7dZY7HiNWrhvPse940XHsNGsw/IEsKbh8yzvNc2TT5BpGKgdYoemHUlQjFVazqQySBVoG6cDucVeTszKmajQxmLWzBl0sodPvjZU7fd6IgHAvx0SdQxpWYyyyKUdQysKZWFgj3BxU4dwKCAkxRqpIoncmh5WbNe3bE7ZuUiNVGzMgysjzPAvtPEc4C6KFmewWCsdTEWt9wO59BgO/BaLL1YyyuVsMNBAF2D5jy9vfuHfjXwpmnzE0omjAkkZwCrWNRusU/4nJ/5eL+q2OC6i+fhX0aj2nhw0TWAsBEG0DilIcFP8pH5/pbCq/edq8jj3+RvDfUju/1tq7el3Z39B3w2/wATk/8ALxf1Wx7+Juf+Xi/qtiuwf+1bfquF/wB4eRU3w6naLJ8RePd4wWTa7KoxG3nuO2CGW50zmXRDmodfVKGOwEfSemGNJqTZnJAJBoGx3IM8i8ovkFlDur9RlI0giqBHn9cNOOrhjkphrmrxPatRtfFvqU3SDH0Cz+b4mypGWbKU1I6rqY2rIzEX0wNY01Xv59sT5j4juol/zfdJCotm00BIRqYIQHbphVXvqdQaFFnnHsMZ6f7epXNyu4pBzHxEn1AfZJANTaQp1OwjfQVYFKUttVE+e+D/AA/moNk3zMoUKl30yzA0AaUsiktZ01Xfa/Q/irxThq5iJonvS1bg0QQQQR7hgD+GKuc0izYUgEalUNDCIyZmVo3fYLGxAjLdlUD53Brcg2fIDbHf8III1ppG8DiI2rFi+nVWwsnT4iRsN7rEsvBtTxu0shaMkr8oG4Knw6auid+4xV4ZylFC6Sa5JHRHVS7A0XbU77ADqMe7dyMZKyhy3OUcrssall1LHExtRI9FnVfD2RRZPrY2rF2bmbLopZpAFGneib1sVXTQ8WpgQKu6223wNHIMGkAyTGoXhvWAakNsbABDk7lh83ne93YeVYhJC5LO0N6L0gXpCBqVQNQWwD/vH2oQp+IFp8s/Qdkcg6GoqdSHsQQDRZaPqDjP87xJJoZZn2zDSt921gtGUaIIm1NpLFqHmDjUsVclwyOIvoFa3Mjb34mqyPS6vbzwxRrCmLj1vS1aiahsfW4rPmz2YbraetIG0L4RJpZQQTpIFIAopqonU3c4nfiech8bGRYowEQMptysRot5gMxsj8CbGNEx7F/aR+0Knsx/cUj8M5tzBKRqvXaRXKOwqzYq9NAIoNs39EEkYm+KcpTIatQVhIm4obnY0T2sEjy28x3wfflyAv1NLCSyS6uwY3+iSDej/d7DyxzzRy+mdysuXevGPCSL0sN1avOj5YWxWSq2GiExhmuYffKwfjGiVVjAlaaOLVG7MSjFtJfxE/IL7hiLYVtjXvhRlnj4ZEsgptUhrfzc133xn/COQ+I6/s0q1GhADAKEC/7pZWDC99FDtv6Y2bhuQWCJIkACooAoV+wbDfHOwrHNJB0C6WJeA3Z2N5m2nrmv/9k="/>
          <p:cNvSpPr>
            <a:spLocks noChangeAspect="1" noChangeArrowheads="1"/>
          </p:cNvSpPr>
          <p:nvPr/>
        </p:nvSpPr>
        <p:spPr bwMode="auto">
          <a:xfrm>
            <a:off x="0" y="-800100"/>
            <a:ext cx="2733675" cy="1676400"/>
          </a:xfrm>
          <a:prstGeom prst="rect">
            <a:avLst/>
          </a:prstGeom>
          <a:noFill/>
          <a:ln w="9525">
            <a:noFill/>
            <a:miter lim="800000"/>
            <a:headEnd/>
            <a:tailEnd/>
          </a:ln>
        </p:spPr>
        <p:txBody>
          <a:bodyPr/>
          <a:lstStyle/>
          <a:p>
            <a:endParaRPr lang="en-US"/>
          </a:p>
        </p:txBody>
      </p:sp>
      <p:sp>
        <p:nvSpPr>
          <p:cNvPr id="9228" name="AutoShape 18" descr="data:image/jpeg;base64,/9j/4AAQSkZJRgABAQAAAQABAAD/2wCEAAkGBhQSERQUExQWFRQWGBsaFRgYGR8aHBwfHCEfHyIdHyAfICceHRwlGx0cHy8gJCcpLywsHR4xNTAqNSYrLCoBCQoKDgwOGg8PGikkHyQpLCwvNCwwLCwqLy0pKSkwLCkxKi0sLC4sLCwvLCwsLCwsLCwsLDAsLCwsLCwsLCwsLP/AABEIALABHwMBIgACEQEDEQH/xAAcAAACAwEBAQEAAAAAAAAAAAAFBgMEBwIAAQj/xABLEAACAgAEBAQDBAQJCwMFAQABAgMRAAQSIQUGEzEiQVFhBzJxFCOBkUJSodEWF1NygpKTscEVJDNDVGJjorLh8dLi8DQ1RHPCJf/EABsBAAIDAQEBAAAAAAAAAAAAAAAEAQIDBQYH/8QAOBEAAQMCAwUFBwQBBQEAAAAAAQACEQMhBBIxE0FRYaEFcYGR8BQiMkKx0fEVUsHhIzNTcoLSBv/aAAwDAQACEQMRAD8A1zjfHVy4UVrkexGgIF1uWJOyoo3Zj2GKuQ5riKKZpIkZtZXSxIKrfisjYEC7NX+zAjjHApJc3mDIsmmRIVhdFVwFUhnQgkVqYb3sR+WKPEOVJgzdKOULJKH8JhsFVoarNEBrcbjxE+oIXL3zIC7VLDYVzA1zoJEzPLTwnvkHiIZ5+cMuEBRjIzHTGiqdTtZGkWAO4N+lG8Dm5qzIiecwRGKMjVUp1EGvlJUKzCxttd132wMblqYToFWbRFCiwmwO9mQMwa42Y0CVBJWwO94p5vhefcRl0me1DlNSgLICFXbVVKCXobkgEn0qXv8AwtqeFwsgAtP/ACO7haN2vApx4DxubMElsu0UdnSzkWa2qh5+ZPbyF4ucZllWImGtQNmwDt57EjAzkvJyxxN1hIrs1hXbVpXsqjegaFkDzPl2BLjecWOFi10wK7V3YH12r8/ocM0ZMSuNjAxtRwZAA4feSgycRzhgMnh72DoX5QGvbXfevf2x1keM5kNGZVBSQgKQoB389mJ/AgYrZbiiLkTHRuin6FW2ojy01t+r+BxS4OqLNCYwzPfjBWOgDsSCiatgTuaw7lsZAXOzaXRjhvGJ/tAjnrfaglUasbhiP/OPZXjE8uZ0pXSDb+CjpBq7LA/sv2wNmjTMyZiRF3AVl2TV4aB/QY9r8z+GLXDFTLZsJW5REFBO5o+SKav/AMYgtF7XhSHHjaU0yyhVLMaVQST6Abk4XD8SuHaUb7SpEgYpSuSQpo7Bb7g4LcwcObMZWaFH6bSoyByL06hV1Yva8ZjJ8AhqFZrStm/ASdNigLahQv8AE4UTVlqy8QjIvWvevmA3717GvLH37dHQPUSiaHiG59BvufbGYv8ABDWoWSaLwxMgMcGklqAWRzrOthuTfmcdS/BVmYN14kttTdOEqF+XZFLlK0ovzAm97OBQtC4pzFl8uheaZEUMEO9nUey0LN+1euLeSzqTRrJEweNxaspsEeoOMuPwPLBdWYjtUZARDV+F6d7YlpNb6iSf0VA7Y0ngnDBl8vDCNP3aKvhGkEgbkCzVmz3PfAhU04pLNLMkHTVYGCM8gLan0hioUMtKAw8RJsk0NrMj8fWJP84IV1VTN0wzpHq7Etp2XbuR237b4hm5cYTSyQyhBPXWjdNaMwGnWKZWVioAO9GhtirByVojaMZiQiVAk5IBL1e4JvQdJK+e1eYvFnRFlLIn3kWl49CvzNpXxU5B0EqCSA3YkAH8jXbFDM82RiRADpUMRMZEZdKiNpLF15LfY7Yg4zwHTlmUBp40tkgrve1EjxMqglgo32As7YH5HlfrmZJWkaIkFZGQo7B0eNozr8RCKRpf1O9kG6sBLCXa/hUdqAE0ZDjUczMqaiUNOCrDSaBo2NiQQf8AxiLmLjH2bLyS1elSfyBP/b6kYm4RkGhjCPJ1K7NoCfmF2LHuTtfoMDeectI+TlEQVm0sNLCwQQQR9fQ+Ro+WLMEkSrVIE5Uix5viboJS0erMPGqKyF9CuTTg/LR7GwfKqvB7kvnJ5MzJlJnWQofDIoIDfgSaN7VZHphb4TzBFlljy4lOkAnV49SHRZMm3g+8ZwFUUlBjd4N8kR9TNzSxG4nEZdhqKNIpaypfxGl0rd1Zathht4sZHcl2m4grQpHoEnsBeEo8VzE0+a6T6FhVFDVf3rgtVdtCroBFWdffDbxRqiavOh+ZwscsRXlc057vmpT/AFGEY/YmPP4slzi0fK0u8dy6NKAJ4mFDHxLMyzZjS4UxLGNhY6jgtW53QDQKq/Eexw08E4oMxl45gK1qCV/VPZl/BgR+GFzliO48+3mcyR/USIf4Yu8jkiPMJ5JmZa+j6Zf75DicJLXBpPxNDvHeirBE8DCNcR4mkCFnPkxAHc6QWNfgD7YDZ3jA8bSZxIlQgMkWlnXUwUaywatyL8Ir188V+cEUOesxSCbLywGWrWJnI3b0VgKs7WoHngfLy9A4LrnId2kYHwkW7xSC/HuAYqI8wx7Y7jGNgE/Rc57nSQETzRSP5M7Oz61jpWjlpn2XUpWgPywU4BxF5VkWUASxOY3K7A7KwYCzVqwsWaN7nCTBlcqk4SPMiaUyq0YiRpCv3ms6yHKBbPfw7Dzvd84NwkZeMrqLszF5Hbu7t3Y1sPIADsABgqhrW/1CKZJKB86/EbL8N0LKHkkcWI0q9PbUSSABew9d/TGe/wAbkJ4h9qdsy8ITRDl1UKEsDUz29O93VXtW+1Yo/Hrhjrno5iDokiCqfK0JsfWmBxnOSzPTkSSgdDq9HsdJBo+22FE4GiF+u8rmBIiuAwDKGAYFSLF7g7g+xxLilwbiX2jLxTaGj6iBtD/ML3o1i7iVmg+b4+6MwXKZmRVNF0VKPY2oaQMw37getY74XzPl8wWVX0yILkjkBjkQerK1Gv8Ae7e+A/xIz08eUl6ZCRmGXW4jMhvTstAjQG3HUIIB713wm8Sz5lhjT7Tl83P0o/sZhA64kNBo3CswMRTUHLaR7YELS+C80ZbNlvs8ok096BHnViwNQvaxYwUxi+R47mcjIiQ5Zkia6WKJpGYI7ii0lnSANgpA3J7nBA898R6scUidBpXTxNEXSii2I63bcq1HtqYEjTgQtYx8IvCLyFzxmM/M4MaiFA4LBWBDBhp8V6SCpIoWfCWNWBhw4uzDLzFL19N9Nd70mq97xIQbJbz/AMQ8ujZlUUyDLRl5WFBNVhVjB82LGrqhv3xxyd8Ssvnn6WgwzUSEaiGrvpYdz7EDCHyckceSKnpPJmNTtG2lixH3UEZB3syuZPUBRiXmKNMvJlYMskfXGZQRsoXXpiCx2xXe5JdbbnsBjpHD05LBM8e715JPau1W0BB6DHMhUeI1t547wNzECyThWPyLqVbrdttXvQse1nHMTi8eM9iI20Hs7UoPpV77/THcXFhYDo8ZPyk0QfoRYuvLFWcMsqRh1LEFk1r2A79iLO43274kyMXWXUXDR2RpA2NbHvZq7222xKhFcfGatz2xR4PQQoptY2KjzoDsL86FDHzj71l3Pla6/wCaWAY/1bxClcy8XNBljtCwVWZtNkmhQomvc1ifK5/UxRlKSAXpPmPUEbEYC8azzTDRBDJIFIOpdKr4SDsXKhu1ULu+4x3PxITPlioZJVl8SMpVgpU6tj+j2N9tsCExYhmziIyKzANISEBO7ECyB67C8TYW5eBRQtBJNmSOlPLKpkYAEzavBZPZdWwHpgUgEmArnAeZUzEUTmo3lMgSMtZPTYg12vYX7Xi5n+KJFYLDWI3kCXRYINyPbcC/fCzwnl6PLpl3mzCK2UM6sQwC3Obok0QQCDXviX+D0SfZ1Oa1SrlpYYtbC5OpR1d7NafLACN6Mj40RvgvHUzEcLWFklhWbp3bBWrf3AJq6wSwocK5aQosYzI60eRGUkETAlDt4x+kCCNrrDRkct04o49RbQirqPc6QBZ9zV4EEEWKhl4PE2oFdmFMASAQe4+nt2xYy2VSNQqKFUeQwoczZjPDO/5qzaIoFl6ZXwSEOQyXXzFd6vyGAkXMGall1SPnIMu0kpGiEl12QohGgnSLby73hpuHc5syEs6sGmIWlZrLLIjI16WFGiQfwI3B9xitkOCxQwmFF+7OqwzF71klrLEk2Se5xn+X4vxHrVAZpU1TdIzoU1AIpGrwDcMTpurOLuW5imi+zuTmpQI5jOjxEMZAF0rQWgL7VtV7nEHCEGbT+UDEDmnbJcJhhjMcUaRobJVAFFnuaHniLg/AYcqHEQYdRtTlnZ2JAAFliT2AGFTlPjGdXMBM4k2idbRmQUjiyVBW6QqRRatxh7xjUpbN1471qypnCE8f48mWjJZS/lpA239SdhfphQTmHhv2oQS5KJSy6xKsavHXqx0gjytqoXucD0mlzmfzmW6wjaNywRrogGrFei6f2YH858ziPJnLAETQAxrMrVvuDW16WFgg/wCAxq1hyZmG/Dks3PGfK4W3HnwWv5XKRxrUaKi+iAAfsxNhd+Hc7vwzKNJZYxLue5AsA/1awA+MfGp4MvAsUjQxyy6Z5ku0X0sdr3P9GvPC63A3Jx45y/BnIulmIxIlg0bBBHmCKIPuMBV+F/DAUIykdobXdt6/WF+P+leMQj5ymSIRrJOY9buuvMMdlWhRUKStnsSQT5d8VeW+Y5slMJYtOoJ0w8m6oW8beYGqrFE+uBWhfqMDHsfnHmbnnP5mZSZOiwijTRC7KCZdw1X85u/YV6Yb+RviFnpM3HlGSJ1QPG62RIDEtayWYmywF2PPAoha7JGGBDAEEUQRYIPkR5jHEWVRPlVV+gA/uxIThX4n8SclCSNbSsLFRKW7d/Fsu3nvti7GOeYaJVHODdSmnEWcg1xulldSlbHcWKse474znN/Gar6eUc71btp371QU71v3xSHxmnuvsibnYamv6fL3wyMFWO7qFicTT4rS+CcKXLZeGBd1iRUBqr0irr1J3/HF3ChyX8Qlz8jRGFopFXV31KQCAd6BBsjYj8cE+cuDy5jKSLBLJFMoLRNG5S2ANK1HdT2o+x8sLVKbqZyuF1s1weJCDP8AC+FM79rgbpsNbLGVtBIQQHHmAGOrT+VY45N+FsWSk60jmecXpNaVUnuQLNtudzhY4L8SJ5lVFYCHL5TVnNau0vUUlOmr6wdchqj3BbzIxo/KfCHy+VjSV5JJSA0peRpPGRuFLE0o7AD0vuScaHEVCInko2TQZhGMVc9w5Zauwy/K6mmX6H/A2D5jFrFDjmZZIWKGmJVVPeizBQfwvGCuhHHOVZswqg5mihJR9BVxexFqwBBHsMXMlwF0jWIzERqAAsS6CR7sSzb+ZFYq5CG52jeWZqLAEysN10tvpIG4f08sdcWhCSIqSTKW0g1K5+d1UUCSLrUe3lgQj2Xy6ooVAFUdgMdugIIIsEUQcD+B5hmRg7amjkdCxFXpOxNedVfvjpOP5ckgZiElQS1SKaA7k77AeuIJAVmsc7QSo1yM0Y0wyKUHyrICSvsCCCR9bxPlOHlW6jtrkIq6oAeijyH5k49DxiB1Z1miZE+dg6kL9SDQ/HH3M8WhjYLJLGjHcKzqpP4E3gkKdm+Ygq3he5k4BJNNBNGIXMQdTHOCUIevEKumFenngzmOIxRoHeREQ1TMwCm+1EmjeOsrnEkGqN1dfVWDD17j2IP44ggOstKTn0jtGjiOV7FKnF+TpZVzGnp6pMwJoyWZdFRhQdlNkEfKQQRifL8sTJmhKTBKGSJZGdSHQxrRMVAgWd62o4asI/MfNMkcE8iSU0sogyoNADSSGk39W17nbwrjJ4a25T2Hq4jEf42xw84+0+BUvL3Jk2XljdjBUCSKjIGV5dfYymvLvte++HJCaF0D51vhF5749LlMrl4YJWMsmkGX5iVAALXvuzEb/WsTLx2Wbi6ZdHYQQozSV/rGFqb9QHOmvVWxDXtYco5dVerhq+Ibt3kRDj4NP8k2+ydcex7Gb8/89yxytl8u2jTXUcfNZF6V9AARZ77+Vb6VKgYJKSweDqYups6f9ALSMexk3IPGM7Nm1XrSPGPFKHOoafx7EmgKxquXzCuLU2LI/FSQR+BBwU6m0EgK+OwTsHU2bnAmJspMex7HE3ytXejX5Y0SKSOd/hmM5MM1lpjls0AAXF01bC63Braxe1Ag4XOG/BOaSYPn80siA2UjBt/PckCr86F/TF5c7mqHjm7frN+//wCbeuB+fz+dN6XzP9Fn+nr64d9lI+YJNuLn5StchhCKFUAKoAUDsANgB7Vj68YYUQCPQ7jFLl+QtlcuWJLGJCxJsk6Rdn1vCW+RnADzZ/odVm6SvI24v+cANqxjTpB5ILohaVaxYBDZ9c0/HKJ+ou2w8Ix8bJRkUUQi7oqKv17d8Z3wbIZvMiUx5p9MbaQ2t6cj9Xft23Prj5w/LZiSATvnjCpcp947DcGqu67jG5wjR848jvS4xjjEMN+Y3LRzlku9K360PLHky6hiwVQx7kAAn6nucZXxF87DmBlzLM8jVo0OxDA9iN/Y3fajjQuXOFSQx/eyvJI1FtTFgvst/Xc+f5YzrYcU2h2YGVpRxJquLchEarPPiC3EPtuvpyPl42VoQgZkNC7bTvqu+/4bd1yDiecDLpyzeFpGUdKSrk1atvQhq+gGN8x7GrMYGtDSwWVnYeTOZYnlMrxOVrGTYkydS3VkF6NBHiYUCvcj2wz8G5Kzr6ftLwxqJDJpUF3ti5IsEAA9Q+Z7D8dFx7FH4tzhAACluHaNSUM4Ly5BldfRTSXYs7HdiSb7+gvYdsWeJcSSBNbhyO1IjSMfoEBOLWKvEOHiZQpZ1o34GKntXcfn9awoXFxkpgAAQFjPKOVm+2PNmUaKCeb7RLGIJdQeNnMaECOtOphIe48I8yca9wHib5hGkaMxoXYQhwVcou2plO6lmDECh4dN74h/gvHQGucgX/rn3+bvv5aj+Q9Bi9kOHrCpClzZvxsW/K+w9htiFMyrWBXMw/zdm/UZH/qsDgrj46ggg0Qe99qwISdLnwvEpIQGLuY5ItJA/QKsSTtpIBv8K3x8zue1Z+CBlYSmRZHsgjSisV01XhBv8bxfzXCshG2sgIaoMjyLQ9AVOw9htj2S4bkJ31IwlcDzldmA9PE11+zGYrUycocJ71cscBMGFb4RCJIZwbCyyzdtjRJWx77Yo5zk95YliknXQg8GmEK1hSos6u1HcAC/pthkiiCqFUBVAoACgBjvFnNDtVpSxFSl8B6D+UtzcmB2ctM7K7BiGAY0t6EJa1KKzMwBXckWTWPZLlOSJXRcwGV6Da4gz0FCAagw7IAO3ez5nDJj2K7Nq09trRE27hu8Esz8pSusIbMC4RUZWNk2K6TemUEmgOxHn3BrB7IZYxxqpOogAFt9/fck/mTixj2LBoFws6mIqVAGuNu4D6IHznGWyjqrujsVWMxsVJdjpA27rZ3HpeM3zXK8UOanESPmBlYlLBh1NUznw2oq1F6iPbzxsMkKtWoA0bFi6PqPQ4jgyKIzuqhWkILkDdiBQv8ADGVSlnMp7B9onDMLBN/DUj+AfErOOburKyTRpqIzUEKCqAMak70TQMzlTv8Aod8F+SsiBns6w3EIjgU+pUW5+pcaj7nDpHCqigABZOwrcmyfqTvfriPL5JIy5RQpkbU5Aq2oCz70BgFKHZpUv7RzUDRDYtA8x/A6qfGN888CMeekeR1jjlbWrtZvYWAFBJIPlt3G+Ni6g9R+eK+fyUM6FJVSRD5MAR/2PvjV1Nj4D5jklMJjauELnUokiL3WWZTnqDJwmLIxO8jd5ZABqb10gkmvJdv36Hybw+SHJxLLfVNvJffU5LEH33x7hvKuTy764oY1fybuR9NRNfhgx1B6j88MPdTDQymICTLqlR5qVXSSuscTnwt9D/djmfNIiF3ZVRd2YkAD6nA5uacmdvtMG/8AxF/fjMNJ0CgkDes4h45GFF6Q3roHp7D3OKma5jy97sPYCI+1+RHbzHn+Bw9py3wphssRHtI3/qxBPyvwcfOsA+sjD/8ArDhxNNxgTPglG0S0XITJy64OUy5HYxIR/VGFPl/NSFAuYkycuVt9Qdx1IwCaB/RNbd9xffbDJkuYMkipHHmIAqgKiiRT22AG/wCGBMvwsyLMWKSWSSfvD3O+M2FrZD5E8vwtXgugtvCjzXEcjk+hEuZESrIZdK3IGuxpJF0PFtfoPTEnGpoI4NEccebMmY1JCHHzOSb2vYGz6Vjn+KjI/qSf2hwU4DyZlcmzNDHTMKLMSxr0F9hixfSFwXE/XrKqKb9IAC9wREeVpnaNsxpCsEshFF+FSe4u7bzPoKGDmKWR4PHExZAQSKNm/T9uwH0Axdws8ybLdggJSzvOQPFYeHxsAQpknbz2XUsS+5FMT6bDuaap51RSzsFUdyxAH5nbGGfEP4dZ88RlzGWjeVZWDo8bAMhoCjZBBBGxHlWLvCfg1nM0Q/Ecy6j9TWZX/Mkov4asUWsDinrivxX4dAdPX6r3QWEGQk+ljw3+OOslzBn81vDkxloz2kzTeIj1ESb/AJsMXuXORcnkQOhCofzkbxOf6R7fQUMH8ChVMhk3TeSVpWPfYKo+ijt+JJ98JUvxX+8dEy2spLovq0CNWi/k2Oojb9pxoGK+YyKv6qfIqaP/AH/HEGYsgRN0iN8XVpqgFhI2AMtWzmMFSdG2nqA6u1Kx2xPB8Ug0gT7P4eppZuqKVeokdnw/OC4JSxQo3vhsXgy/pu7j0JAH/KBf44u9Ieg/L/56DENJOohS4AaGUmH4k7AiFWLaKAmBP3ny9k7r/rB+hY73g1wnjzZiGVmjEZQdtWqwV1d9I+mDPSX0Hn5evfHmiBBFbEUcS4SCFA1WI85j7SpeWaQJGACqAekVbE/8X9mOPhLwYQ8TWm1npzKxAGkMpA099Qat9xve3bE3MnJXE8sziHXmoiumArp1R2y1qUjchVC6t/LtWGb4X8gZnKt185J49JCRg3p1VbMR8zbV51645lCnWaQCd/rcnXuZlJCVOOcZzAz8qnNSqhz2nSMwVAh7HYN4QGr3GBOV5nlceLOZlK6TWcww11pEiAajWrVqW9xpI86GtcR+FPD55ZJpIWLyMWc9RxZPfYHbFf8AiZ4Z/IN/av8Avx1ElIWYZji04aU/5SzGldbBVmuwA50qS25XSqEm7LAj3kmzGbXY8RzQJUsC0ulT4SVAs72wo0dtS2dxel/xM8M/kG/tX/fiWb4RcOf5onY+8r/v7++BTKFfCrMSNLmA+alzI0rXUcPpIZhYomgwr8sF+b+Z5Io2iXwSyeCOtyL87v09hV35YvcqcpZLJmU5MAFqWSpC/wAt0DZNHc4AcwcpxZjOM+ZzpTWAqxR7eHsAW3sk98Z1XZRw6LSiaefNUMD1ZB+Fc45+ElJKniOwdyFkAo76lvcAE7g9j6YIyc/yx6hFlyTtvLMtDerpd++x374LRckcMyrKHQM7fL1Czk9vLt39sS8S+F+Rl3EZiPrGxX9m4xkM9wCnTXwr6klvTqQHJK4lzvxRropFWxCKO/oC2rUT228wfxceEwSLwqczyvLM0UvULEmjoPhXyoeo7m8D+FfCaPL5lJmmMkcfi0OK3G4JPYgHfDjm81C6NG7eF1KnuLDAg/TY98Sw5TNQ9VGKqMeAygBGpIbB7tSbLHOBcr5SXK5WQIpniyjz5iNidMqESqrbH5llRbqtmxdzHLeVE8kCwwNIsYKKVKl3I1aQS+kMFttB3YdiN8OUfwkyIojrgqmhSMxJsn6o32Xc7dt8W/4ucvR+9zdFdJ/zqX5fT5u2GFziVnuS5aikzLZUZeIPHGrPIYm6bPIqlAn3l6dRIsk2FJ2xzFy3lG6PUjjR/sv2mRV8IFUNL2xIXUTRPet+2H5/hlkyqIXzBWOumv2mSl07jSNWxHlXbHl+GOTD9QPmQ+nTrGZk1ae9Xqur3rEolKPw/hQ8Ezqylkj67hjW4X7vevpi70Tl54kysKGBo2LSBNZsBq8fuQv5++HXK8n5ePLSZYdRo5Tb6pGZjsB8xOobKMVcn8PcrF/ozMn82ZwPyusZ1ae0ZGbjY/Dca66jxVCTmkDhff3JN4Vx7PM1TQlQY3IIibdgDpB38O4/u9cfMrx/PGGQvCep4BEvSYDcmyd6oAftGNGj4Cg/SkP1a/8ADHE3Lsbfpyj+a5X+7CpoS4/4qYFuO4z10KsC4D43b+o/hZ5k8skya87EIJklXS4XRq3FV+vuKPfyONB4vxV4poUUWHSZm2s+AKRVkbWd8D3+HOUZxIwlZ1IILSu24NjufXDDNk0dgzIrMoIUkWQG2IH1HfDgblGp7tw5C5MeoVGzvH3PekuTnHMLl+qwUFsv1IyE1IzdIOVJDWjhtR0tsVqjd4JZHmGWXNNljSFTISzLuQojIWtRWz1LsH5QNgTsZ/yDl6I6MdFdJGkUV2FfSgB9AMdng0GkL0k0htQGkbN6/X3xKuhPF+OSxyRQDQrPE7mdh90Cguqv8TvsD54ocD5rmZsur6Mx10kctANo9BAo2dxvRJrcgYa81kkkXRIiuv6rAEfljjJcMihBEUaRg99Khb/LGRa7NMp5teiKWUsv+bzrvFtLc0ujmaabPTZaARokC3I7qXZjtsqhl9a3P9+OeKc8nLRDqxKZguqWJX3VboHYMAa3omvKzgzm+WoJJhOVZZqrXG7IxHodJF/jiLMcn5V2LNGbZND07jWvenpvHvvbWcVLal4K3bWwZLczDAAkDWd950OvlEbw2a+IwSR1EBZVMPi1qLE24NV6eX92O4/iLGzgCJijmVY21blou4YV4bFEGz3F1giORsoAR0zv0/03/wBV8n6XliaLlLLK7OI6LFmqzQZxpZgLpSRtYxEVeIVjV7PizHTHWO/jfu6D+W+eBm5Uj6Jj1wmUEuG2DaaoD1B/dgLxnn6cZkxxqsSIXDF97KgnxVelaBbStsaA21YbeGcr5fLsrxJpZI+mp1MaUtqrc/rG7xUl5EyjFfu/CpkJWyQxkrUWu2J2FGxVYC2qWxN1anXwLaznZDliwN+N9e762SWeb5oo40yzySnWpmeSMlneUnwBd6HYhF3I7VVk7y/zokUNZmSWWViz3osVbeFSvhpQjWdh4Wo1RwZXkXJAgjLpY0kHxXa9j3/P187wH4j8OldwiLEmWW3CC9buQdmb5lT5R4T2BFelMlVtwmjiMBXGRwLd5MCT4jnoLDuhXc3z3EUIgP3pTUnUVgt+G0NeIvTDwgHcgd9sXMzzUFyD5xYZXULqWMAa2F0CACaB7+oHl5YF8H+HEIRzmkSSaVgzFLUJW9IRRG+5O13g43LMBy7ZZlZoWN6S7bUQwCkG1UECgDtjVmcmXLnYr2RrclGSQdTppePx9Uq5P4sxtrLLEVjieV+lKWdQgHhMckcb2SasWPXF2fnqaGLLTz5VEhzDoilZtboZBaa16YFHz0sa98FV5LyuvW6vM2hox1pZJqV9mUB2IAI2OOIeRMopj8MjCI3CrzSOkZ8iis5VSPI1t5Y2XNS5J8XQgkWTLGOZGIRGkpZQrmNjG+iiwcfKQNt/bF/i3P02VnMM+UpnQnLFJGcTvYAiWovC2++qq79t8EX+H2TaHoPG0kfU6g1yyOyuTZKsW1LZskA72b74vcV5ahzMkUkofXCbjKyumk+oCsBdbX6bYFKG8x84Nk8vE8sI60ljph9SrW5t9IurHYdz+OAL/EidYVmP2M3VxCVuqL9R2/Dyw0c2cqJno1UsUZCSjAX37gjzB2/LAeLk7OLCkC5tEjTsyRESUPLUG7YWqbTMY0XcwjsCKLdoBmm85tOUA/dJfJ3Mkypm5I4UMUuYUSkuQy9TVQWhvse/02wd45w3V0HRFUhSw0myV3vUfXa/wwPi5D4jHDPAiowmnV+qZQGGgkhiPfY9yRR9caMOW4hHpVRr0EB9+5FX3/ZiO1MLUruZUa5sxB47p463EWXHpVKQZUpwYJMcN8axprogPLUb5vMdeXcRBQv84D/y31Iw6YE8t8FbLRsjMGJa7H0A8/pibP8AF+k2npSuKBtBq73t6+X7RgwlMsp+98Rue9LUxDb6rnj+rpWBYDKWHsD9R516/TAW0nF04buWOwFeQ/ee3917+FgO32fMV66Njtex/S9NvxoYiTjUWksMrN4WUVo/W1eIb0QNJ39x64pXwxqOkG3NPUq4Y2Iui3BlYQIG71+y9vM+VY45g/8ApZ/P7tv7sVRzMKBEMvlew2sgb/gQbHlivxDjHWyuZHTkjKxMfGKu7H+Hn6jDtJuXK3hCVqOzS7vQJcvBqvRl6YmiWF/lpoD6+2BHEc5Clp9niJ0/MrWN1/m9wT+YwEIx4jY47TaMGSVyHVZEALWTx0IwiWOSV0iWR9AXwqbA+ZhbHS1KLOx9sXDxReqsVNqeNpQaoUpUUb3BtxtXrilmeXI5gWJdTJCIpdJA1pv4WsHtqaiKI1HfFnM8ERmjZWeNo0MalDXgarU2CK8Km+4rYjHFXXUT8wr9wER3edDIiDSCEAUlmJYKAC6jv3Ix1meOqgh+7kMkxpI6AewCzXqIVQoBJN+lXYx1PwJCYmUtG0KlI2QiwpABU6gQVOlTuO6g49mOBo6xeJw0Lao5NVuCQQbLWG1AkEEEb+woQvScaVRDrR1M0vSCkCw1Md9600h3BN2PXEea5kijWZmD1DII5CFuvArlv5gRrJPofa5n4MjCIMzsYpOqpZrJamG/tTnYUBtVViCTlqJpJH1S1KbkQSHpv4QhtexBVQCMCEPn506SCXMZaWKJlZo2tGJpS+llB8DFVJAJI2okHEEvxHgVSTHJqBQBdcNHWH0nWJTGo8DDxMD22N4unkqFl0SPNLGqskaPJYQMpXagGLaSVDMWIBNHEuY5Py7NqCtGSVb7pig1IGUNQ21aWK3W4oHsMCFzFzfF/mwdHRsx8o8LhQTSlmRmUK7EKpBNkj3q3w3jqziNkSTTJrpiuy6G0kMb2JN160cVH5Jyr6uohldgB1JGLOoXtoY7pRNjTW++LHCuXUy5HTebSNVI0jMniNnY+5J/HAhXM5xKKKurIker5dbBbr0s748eJxXXUS9RX5h8wFle/cDevTArmTln7W8VyaEVZUegCxEgUULBA7HevPbAocgMJNay0OtJIFNlQrR6AK/XHm3mMahrCLlZkunRNI4rDpLdWPSApJ1igG+Uk32PkfPHI4zBbr1otSWXGtbWu9i9q98KY5DmEUkQli0yQ5eMkhrBgrcex3/ZiduQdXWZ2WRmeVo0YEIBKQTqK05ah3ugfLE5GcVGZ3BNmWzSSKHjZXU9mUgg17jHUs6qLZgo9SQB+3FHl/h8kECxyydVgT4vYnYWdzQ2s7nCNLkYM5xjNxcQIZYkT7LE7aUKkeJxuLa/8fTaoYCTewV5MBNnG8/mjIsOWVF1LqaeQgqB/uqDbN+zC/wvPZxjOYM4uYOXkaOSOaNYwxUAnQymwN6BNDFKLhmWXiWQhy5EmX+z5tfnLjc+JdV9gbFXtihwPg2Wig4yURFkjbNQx+LcRhL0gX22715HB7O0iST6MJluMLAGtY2N8gGfE3HhC1DhmbaWJXaMxsRujEEj8RsR6HA/NZtppmhSTpIlCRhWtmIvQl7ClIJaidwB5nHHIo//AM3J/wD6I/7sCOIctRTZtkmZk1FpIqoawwTUoJFhlZB230n64vSaMxBOnrRJ13E3aNTp/Eow3DtI1QZp9fl1JOqjeVMDuATtakG/ywR4Vn+tEHrS1lXU/ospph+BHfzFYV35Fiy8bMczIigLrZgpHgbWpoih4q2HfB/lyBhCWcENI7yUdiAx2seR00SPUnFqgblkGb8IWdMuzQRFuMqPjPNEWVBaVZAoZUBCXqZqpVF2xN1sD5+hxdfisQmSEsBLIjOiHuVWrP4WP2+hwv8AEuC5ibiCTyIrwZdby0YerlbvI4IrYbKN674qcf5VzMxjzUZVc5FMrxIWGgIPCULhdWlkskepOFkyjOc5zgiedX6g+zaDMdBIRX+VttytAkkA1W+CWb4tFEYg7hTM+iL/AHmILUPwB/Z64R+Pck5nMT5uZdC9T7M0cbSEpJ0QQ0Uygbo17HfdR64Kc0crzZ6KQkiKVFU5YAhgsi0+rVVrb0u36Kj1rAhN+PYrcMaUxJ1lVZdI6gU6l1edGhse/bCJzPneJjOSDLpmOiBR0hSCgCEmK1oSbyAWSbHYbYELRMVeJ57owvJQOgXRbTf4nYYz/MS8SqXpyZwsEH2ctCgDpXiDihpnBvSSRdL6nEUsHE32E2aaMhU3iWIkOk2omwWDKwiW78788CFonCuI9eJJQkkeofLIulxvW4/b7isW8ZT9r4pHCI4UzZPTVkZ0FrWXkBQ2Lv7RpoegXffdm5eiziZ6RJ5p3iUER6ol0OtIQ3UWgrhtYK0O/oBgQmrNZ6OIXI6oCaBZgBf44q5viuWKssksWk2rBnWu1kHf0INe+K/MvBmzCIEKq6tqVyWBU1Vrp8/Y7YDS8mTatQlQt1TJfiW7RU/R3BsE7etY3YymRJdCWqPqAkNbIRL/ACdw+mbTl6QgMbWlJ7A77Xjhsnw0FgRlgV+YWu1bb77emBmf5BeRpG6qjqFmZd9Ja/AT/NBb9mLA5OkJnVnQxzPqItu2pTVfL2Ui/fGvufvKzmpPwBMUnFIUoGWNd9IBYDega7+hH5jFpmoWew74TV5ImVQFmUMrkpJ4g6rSqF22bwrRB9sNubg1xul1qUrf1FXjCo1gjKZW9Nz3TmEJM4jxqWe9LSJqiaWCNG6etRdamHjLMqswVaA8NnfAxOa5MpI3jkkSFI2zcch6gQP3MbnxhkBBKNYIuqIxRymc0hjNrV8pTsik69SxiN4dtwHdI5UcbFWb0OA/GJNdplwzNnGZwrXrZ5VKLHvuRGWkdmOw8ONiGgevWiGyStxRwQCDYIsHFOXi6gkBXfTsSq2AR3F9tvP0xLw/K9KKOO70Iq366QB/hgHneCOfDpYhRIEZSvZ2vcMRvVg+Ru9sKLZFRxcfyU39T/vj7/lX/hTf1P8AvgPLwmVgykS0b21JW+ratVd2B/ojHf8Ak+b/AI3nXjTz7fpeWBQin+Vx/JTe/g/74tZbMrIoZTYP+GxBHcEHajheXhUtk1KdRGq2Teq7+LvQr0onbBvhuVZAxatTuXIG4F0KHrsBv63gUq3ijm+OZeL/AEk8SH0Z1B/K7wgc5cfWXNaDJOmVh1pPQZIzKAxVSV8RBIAPsLHriknJUbRgiJTL9njtQ5H30x8OoarUIm58jv6YWdWMkNC7lLsxgY19dxE8Bx5kjlutIWgrzlkj/wDlQ/1xgllc/HILjkRx/usG/uOMdyfIWzqJIZWYpEptx03aydgNyqAnfsDuMQLyX03T/PETVG0quEkFKpPi23AoE2a8u9jGYr1N7eqbd2TgzIZVM82zunctwwL41yvlc3p+0QpLp+UsNx9CKNe2FvlDm0JlnTMPIZod3MorwtZSjvdrR33OEbjXxhzU0hTLVEt0KGpz+w1+GOlhmPrXZ+F5zF0/Zqhpv3deB8Vr+U5ay0TRNHCiGFWWIqK0hvmA+vmcRtynlDLLMYE6kyskjVuysKYHy3Hcjc4yjM5iVlaRs7mJVAtHilD6xq0kiOhQBPbV3sX4TQ9uJcQSVUy82evu3WQoBZIBIJYBbDWzEDY+mGBhnn5glDVHBbvk8okUaxxqFRAFVR2AHYY+Z3IxyrpkRXX0Iv8AH2PuMZByz8Yp+osU+iWzQYUL/IdvesaLzXxlk4dJmIWKNoVkOxItl9bHY1hasx9Ay7vTFBvtDm027yBfmr8PL0CsG0amX5S7M9fTUSAffBLGZ5vi2eTWnVnJjRWabQpVi2naJBH4x4qvWPXbtiaVuIKsYOdOt3ZSVjV1A8mICjSAoZiSfQAHfCpxBdqCuoOyS0D32Ce/hM2H98lo2PYzrKvngjyS56QLECZVSBNVBdVKapj2B9LGBXHOYM7lVts67MR4QIUAJIDDftpo0a86qxviprgCSD0+60Z2S6o/I2o0n/t/5WtY5eQAWSAPfbCJzjxDMQZPIK07pJLPFHmJFpWpgSwBqlo+Y9MI0/LUc+oyzssrWqxSZjqFWGsgk0bVgI6UkEdQm9gD0aNDO0OJjquHVfs3FovHkts/yrDddWO/TWv78WEkDbgg/Q3jEpuR8oNRiuWndRGXRDQKi9VEECywI7hhfytfouV8pExMWblRlC0FfRrLByNJXfxaVWu4J2+YY2OFZEhx8v7WDcRJiOq2/AjOc25OJ2jkzMKOvzKzgEee4+hwt/DbjEssucieWSVITHo6lFl1AllLd2AYUL323rGYfEhCeK5oAEnUuwFn5F9MVo4UPqFjjoJ+n3V31crZC23+HOQ/2uD+0GCnD+JxTrrhkWRbrUpsXsa29iPzx+X1y5UFmVqX1BG/v6b42D4WzyrwidogGmEkpQEEgtpSrA3q/TE4jCtpguaZhWZUkCdT9PWn4Wk49hTy/M+cJIbJtZa1vUtITtqNFbC0DuDZG1AnEeX51nk/0eULij4gX02pNgEx+1fXCK1Thj2FHM8y5uOSQfZzIqltNRyD+aLo3tuTVehPYdyc05oUfsT0aoeLzPdjo2IGxFeYPYHAhNePYUOY862Y4XJLpEZU6wLst028mBFaiNiLsV64QslzOYglfaC9qApYr6lj8+7Et4bXvpsm6IhapxnlLK5pg00VuBQdWZHr01KQa9jj5wXlDK5Ri8MQEh2MjEu9empiTXsMKQ5lzEGXVomfMSnOsk0UgGpVVHd4132Yqljys0BWAEfxYzjAsDGAV1C4wuxK0x1PfTphTb2QRWJlELZcexkD/FbN6f8AU2bo0fCPuirOGrQpVmonuSO2HPO57OvDlZYO0kcfUXSNep9JJI0lVAXUL1AWR9RCE2Y9hAzvPWchnWN8rsEjMpEbmi2ktRVmBrVpABNkHfyxyPibO0epMhIHq1Q6iW8VWoCAEUDZLKbrYjfAhaDj2M7j+JWaEjasizx6wq6A4qy3dmFMSq2BpXuPXF8fEGXUq/YyusMU1SEbKI2Jf7vwLUqre/jBX3wIUfMfKOZkmmMAy7wzdN2SbVtIgrUNPqAL333sYp5Plzi8bFhJlmZpOoxYkknTorZR4QuwAqsPcvE4lYq0ihhVgmjuCR+xWP4H0xEvHoCARKlMSBv5gWfpQo36EHC5pMmZ6rrsx+IDAzICIGrZ3fYDvhI0HKvFI10x/Y0UM7AKCKLrpJHh/V2H+OO05Z4oAQRkWBRIyGUt4U+Vd17Xv9cOqcwZcixMlb/pelX/ANS/mPXHzifGBEyoqGSRtwgZVNeu5/u98GybxKue0cRMFjb8Wx1KA8rcltHDOub0PJO4LaOwCjwgbCqN0KoChhd4j8HSsxmyroCQwKOtqQwKkEdqKkj92NIyWeEg7FWABZT3F9v7j+Rxk3OXO2chz08cc7KisAoCqa8IPmt98aCv7M33ZjRZUsJW7UruuA6J4DcLRKjk5H4spOkQkWNOlVUJpUqAtFaGhmHnWpiKYk4ny3JfFnBWVojesW4GwfSCAFOmqVRRB28PYkYFQfEnP6WQS6megp0KWU3+jQrftuD7YuLzVxGOSNZ8yyapFVkpDIASLJQKSNuwO59MT+pz8vQJl3/zVdti9vmb9Ec5Y+DEcDB5n1t6D9/l/wDOx3w+8R4LHNlzl2BERULSmqAIIA9OwxFw3izNE7SoFMY8ek2LAth27qdiBYB2uwcU+I56dEWUOnisiLT5aS3zXeoKL9D298avqGrdxlcTK6g+1iOCHj4WZQVvPt2+9O37MWIfh7l0Qxq8yow0sA4BI9C2nVXtdYm+2T9XpdYFSL19MalOnVpq6II3vy7e+PmUzmakRnV01R0dGjwyAgMDdkqSD70fXGOxYNyaPaGJdrUJVJvhblD3ac0KH3p7enb0x1D8LsmrI33p0EFQz2NjdVXb2wyjiCdJZWYIhCm2IUDVVWTt51iD+EWV/wBpg/tU/fiNizgFP6litNo7zXHH+XIM7F0swmtQdQ3IINEWCD3onCFmPgmI2LZXNFB+rKgf/mUr/djRV4xAV1iaIrenVrWr71d1db1iI8fy4kaPqprUFmF/KBd6j2XsdiR2w02q9ogGyQyiZSTByVxBE0BsiR+sUe/+msVI/gy0pBzWa280ijA/5mJ/6caFBx7LuoZZoyCCw8QGwJBO+9WDv22xl/xi5lzEOYy4y2YkjR4S33bkBvFsdu+3njWgaj3w03PEk/WVFRwDbgeDWjqALclovLXKOWyCMuXTTqrWxYszV2sn6nYUMJXEchLDxSWdMtLKZJBqkEblY4wq2E07u70QT2A28zWYnnfiA75zMf2jY5/hzn/9tzH9qf34fZhagJcXAz3pV1RpAELUuYpJZupAmUzBy8sBUuYpNSyLulqdiNSqbAvxsT3ODHwl4ZLBkWSaN4n6znS4o0Qm/wBNjjFf4dZ//bZ/7U/vwV5T5yzsmeyqPm52Rp4wymQkEFgCCPQjBUw79kW2jXfuUNeM0r9FY+ADCX8WuKy5fIq8Mjxt1VFodJI0vtfpYGF3IZpjkOrPxCSKYoWVlzWqzRNGMqCPWgSaI3vHDzXgBdcUG5Gvc6Jndw3rV8ex+c15zzv+1z/1zjYvh7xN5OHxSTOzuzOCzWxPiNfsxnTrB5gBO43sp+Epio5wN4smXMZZXXSwsbe3bsQRuCPUYrw5CCEDSkaVsDQB/Pv+OJ5c4i/Ma/A/uwncf5kVJSAjs52QaSoI8tyBse+3qcTWe9oGRskrkgtF3mAmfISRB3EaqNbFiw/TfbV9SBp/D6YvaR2odu3t+7GbcPzLRosrMrmTqPLrW0QRuE82XS/Uah22BsjTh05bzvWjV/Duo+QEA7t4qO4sAGjuNx5YZNNzWgu9FZMqByLFB6Y+4rcT4gkEMk0l6I1LtQs0ovYeZwqv8V8oCAEzDMVQ6RHuNbaACC3fVQ/pL3vFFonPHsJJ+LmTABZZ1DBiCYxuEu+zeqkfhvWJcr8VcnJroTWkcjsCnYRqWYfN81A/vwITjjnpi9VDVVXW9el+mFXinxMymXMiv1SYxEWCqDtKpZa8Q7Ab+ljvhh4XxJZ4+oquosga1KE0aujvpPcHzGBCpcS5YjnkMkjNZUoKoUjKQy9v0tVk97ArtiKPlGPSVZi1pIjUFWxIFU3pHcBBvg7j2KZG8EwMTVAADtEAblBWOp5ZGcMHD+EEOoVVagK8Kiqqjqa/Kg3OnITZvNRZhGrSAHUGmIUkjSewO9eWHjHsQabSIV6eNrMcHB1wCPAoZwbLyeKSZVSRttKnVSKTpDHzbc2RtjFPiD/9yzP88f8ASuN+wmca+GEGZnkneSUM5shdNCgBt4b8sY4ikXtAbxXT7Hx9LDV3VKtgWxa+8fZZjw7hmZSB5oVGnp62lBpowNVgEnwlq7gX2AI3w0TTQ/a5C1LPBm3SMCrbrvs5vcmMlyDX6nat3Dh3LeWTJSwJMWjZSjyalJA3NbChVnuPPCtkuUMk+aBTMyvpXqmUuh3U3VFbJ2vCxZswLi/Ndc9oU8Q57nSImIBuLa+EiOci60bhcI+zxrW3TUEetgXfreF/jMEMAihlmlEbH7sAKTHW1lqsINQWzfcDDTDEFVVHYAAfQbYH57lrLzOzyxh2ZQpLWaA8h+r3vbzx0TMe6vJMNI1CasxfTVCZpIFbqnOVINS3SUen4WXTVFgTX41j3LrwygpDmJKYFnhZVVxR0kdrUXtX5YuryVlf5M+1u50kkEsvi8LEgGxvYxb4fy/DC5kRSHIIZizMWs2bJJs2BufTFRnm8LV3suQ5c2bdpC9xvgi5nLtAWKKdO61Y0kEVYI8qwqfxRQ/7RP8A8n/pw+Y9jRJJOHwyh6HR6slXJbERsakCKy0yED5FpgAw3o749/FjBq1dWS1oR7R0oUllsaPvCCTZfUTtdkXg3mObcojMj5iJWUkMCwsEdwcR/wANMl/tUP8AXGK528QmBhqxEhjvIoGfhTl9IXqyFQCaKxnxEaS16LqgPACAKsVhH+LUYyuZyKi3EWX0jWdyFatyPMgeWNU/hpkv9qh/rjC1zTlOE8QkSSfNLqRdK6JQoom/Q+eN8PXpsfLjZUqYPEOEBjvIrH8xzIWZD01OmTqEECmOoNXbttp7na/XFpedT2bLQlaAKgaewUAAgWBqUtXq7Y0rh3wr4TmAxhlkkC7NplBq/wCji7/EnkP+P/af+3HSGJw0WB9eKRdQqtMOEHmssXns+K8vE19h2AGnTVVuvdq9fpifhfMRzXEMhcUcZTMJZQVq1NGN/po/acaX/Elw/wD4/wDaf+3Fnh3whyUE0cqdbXG6utyWLU2LGnteIOJoQcoMwqim+VX+M4H2BAexnX/pfGYcrcRCpo1qJGVVy+qNWMn3jAC/JRdl3sgbgGlr9DZvJrIpVh5Gj5qSCLU+TUTvhTyvwpyiGKnzB6X+j+9rT7bAeW302xxssOLl1tuHUW0iIgkz37lneU4JK2WMy5KNlitJvGC4Mezkr3DHY+e3lucaL8OmJ4ZCQBetyBsOzk+Wwwe4Ty5FlmlaPUOrRdSbUkX4qr5iDufOhiBuXunlngyx6YIfQTZ0mQkmvYWQPS/bFWUg18pnE9oGvQNN2sgjyKVHDzGKbqmkDfaE0hZknjRpKtgSFtdIAraqu7xGmZLNCYAXlGYjfMgNbBRGjMhkc2E6uwBbupoGsGs7y3LqQKygNrDhb2DJo1WxLPJp8IJICjy9WTI8MWOtlvyoUBsBsPoAL7/3Y6TqzQLX9b1wW0yTdLGT5XmCAMQ20o0LQUiWTqEMzqS1GgCqDzOD3CsjKjWwjVdAUKjM3y2RuQL7nBXFbO8SjhAMjqgZgos9yew/YcLOc55W4a1gXzivDlzEEkL2ElRkatjTCtvfC+vw2yoRB4yyMrdQkGQlWDeJq3FqBXYAbAYasexi5odE7loDCRX+EGVK6TJNsGCkdMEBixO4jF3qIs2SKxZz/wAL8tI7Mryw6o+mVi0KukpoIooasd/fDjinxXjEOWTqTyLGl1beveh6mgcWJhQlLMfCPLSFmkmzDs9ayzJ4qAVbGihpCiqA97w65aAIioCSFUKCe5oVv74XF+JORLaeq1+pikA/MrWD3DeJxZiMSQuskZumU2NjR/I7Yo17XWBUlpGqD8L5qEuaeKqjOoQNTDUY9n3I0mzZXSTaqxxK3F5Rmfs+kaiwcNR09Ctz3+cP93/SVqwaCDbYbdvb6emOqxtmHBUgoBxLjLrLKolhhESKw6ovXYJv5lpBWmxZu/a5OIcalWDLyRxjqTNGDG5qtSlit+TbUCR374Ly5dWILKrFTakgGj7X2x2VvBmFrIgoZwTjH2gzHSVCOF0spVgdCsQw9QxO42Iqie+K+a4+CsqhHBVZLIIsaW0WPfex9MHAMUn4LCbtAbu9z+kdR8/NheMKoc74LJiiWNPviUqjhwDRoSy6lAPhUXqYoC1P4m9+4Bx4srKQoorFIHAiVaVa8JOrewAR7fXBtuGkMwRIiPK2NgA61J379U6vpjqHg3yBok06WVqJ/SUX+luCwI38q7Vjnez7gPryXTOKbqT9OalXjh+7DRsC+3cUN6G/7a71he5u5izEOchEPU6MWhs1pUFdMjhBZIsUNTeH2vDSnBogQQgsdtyfO999999/PF3HUoFzDL7+u5cmvkd/p29d6yvKc25xOmzvI6jSWBS78GYJ7KLFxpY28txi/l/iBm2CHpRAX954X7dZY7HiNWrhvPse940XHsNGsw/IEsKbh8yzvNc2TT5BpGKgdYoemHUlQjFVazqQySBVoG6cDucVeTszKmajQxmLWzBl0sodPvjZU7fd6IgHAvx0SdQxpWYyyyKUdQysKZWFgj3BxU4dwKCAkxRqpIoncmh5WbNe3bE7ZuUiNVGzMgysjzPAvtPEc4C6KFmewWCsdTEWt9wO59BgO/BaLL1YyyuVsMNBAF2D5jy9vfuHfjXwpmnzE0omjAkkZwCrWNRusU/4nJ/5eL+q2OC6i+fhX0aj2nhw0TWAsBEG0DilIcFP8pH5/pbCq/edq8jj3+RvDfUju/1tq7el3Z39B3w2/wATk/8ALxf1Wx7+Juf+Xi/qtiuwf+1bfquF/wB4eRU3w6naLJ8RePd4wWTa7KoxG3nuO2CGW50zmXRDmodfVKGOwEfSemGNJqTZnJAJBoGx3IM8i8ovkFlDur9RlI0giqBHn9cNOOrhjkphrmrxPatRtfFvqU3SDH0Cz+b4mypGWbKU1I6rqY2rIzEX0wNY01Xv59sT5j4juol/zfdJCotm00BIRqYIQHbphVXvqdQaFFnnHsMZ6f7epXNyu4pBzHxEn1AfZJANTaQp1OwjfQVYFKUttVE+e+D/AA/moNk3zMoUKl30yzA0AaUsiktZ01Xfa/Q/irxThq5iJonvS1bg0QQQQR7hgD+GKuc0izYUgEalUNDCIyZmVo3fYLGxAjLdlUD53Brcg2fIDbHf8III1ppG8DiI2rFi+nVWwsnT4iRsN7rEsvBtTxu0shaMkr8oG4Knw6auid+4xV4ZylFC6Sa5JHRHVS7A0XbU77ADqMe7dyMZKyhy3OUcrssall1LHExtRI9FnVfD2RRZPrY2rF2bmbLopZpAFGneib1sVXTQ8WpgQKu6223wNHIMGkAyTGoXhvWAakNsbABDk7lh83ne93YeVYhJC5LO0N6L0gXpCBqVQNQWwD/vH2oQp+IFp8s/Qdkcg6GoqdSHsQQDRZaPqDjP87xJJoZZn2zDSt921gtGUaIIm1NpLFqHmDjUsVclwyOIvoFa3Mjb34mqyPS6vbzwxRrCmLj1vS1aiahsfW4rPmz2YbraetIG0L4RJpZQQTpIFIAopqonU3c4nfiech8bGRYowEQMptysRot5gMxsj8CbGNEx7F/aR+0Knsx/cUj8M5tzBKRqvXaRXKOwqzYq9NAIoNs39EEkYm+KcpTIatQVhIm4obnY0T2sEjy28x3wfflyAv1NLCSyS6uwY3+iSDej/d7DyxzzRy+mdysuXevGPCSL0sN1avOj5YWxWSq2GiExhmuYffKwfjGiVVjAlaaOLVG7MSjFtJfxE/IL7hiLYVtjXvhRlnj4ZEsgptUhrfzc133xn/COQ+I6/s0q1GhADAKEC/7pZWDC99FDtv6Y2bhuQWCJIkACooAoV+wbDfHOwrHNJB0C6WJeA3Z2N5m2nrmv/9k="/>
          <p:cNvSpPr>
            <a:spLocks noChangeAspect="1" noChangeArrowheads="1"/>
          </p:cNvSpPr>
          <p:nvPr/>
        </p:nvSpPr>
        <p:spPr bwMode="auto">
          <a:xfrm>
            <a:off x="0" y="-800100"/>
            <a:ext cx="2733675" cy="1676400"/>
          </a:xfrm>
          <a:prstGeom prst="rect">
            <a:avLst/>
          </a:prstGeom>
          <a:noFill/>
          <a:ln w="9525">
            <a:noFill/>
            <a:miter lim="800000"/>
            <a:headEnd/>
            <a:tailEnd/>
          </a:ln>
        </p:spPr>
        <p:txBody>
          <a:bodyPr/>
          <a:lstStyle/>
          <a:p>
            <a:endParaRPr lang="en-US"/>
          </a:p>
        </p:txBody>
      </p:sp>
      <p:pic>
        <p:nvPicPr>
          <p:cNvPr id="151571" name="Picture 19" descr="C:\Users\ABIDSAEED\Desktop\untitled.bmp"/>
          <p:cNvPicPr>
            <a:picLocks noChangeAspect="1" noChangeArrowheads="1"/>
          </p:cNvPicPr>
          <p:nvPr/>
        </p:nvPicPr>
        <p:blipFill>
          <a:blip r:embed="rId3" cstate="print"/>
          <a:srcRect/>
          <a:stretch>
            <a:fillRect/>
          </a:stretch>
        </p:blipFill>
        <p:spPr bwMode="auto">
          <a:xfrm>
            <a:off x="2438400" y="3352800"/>
            <a:ext cx="5181600" cy="31781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checkerboard(across)">
                                      <p:cBhvr>
                                        <p:cTn id="7" dur="5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8">
                                            <p:txEl>
                                              <p:pRg st="0" end="0"/>
                                            </p:txEl>
                                          </p:spTgt>
                                        </p:tgtEl>
                                        <p:attrNameLst>
                                          <p:attrName>style.visibility</p:attrName>
                                        </p:attrNameLst>
                                      </p:cBhvr>
                                      <p:to>
                                        <p:strVal val="visible"/>
                                      </p:to>
                                    </p:set>
                                    <p:animEffect transition="in" filter="checkerboard(across)">
                                      <p:cBhvr>
                                        <p:cTn id="12" dur="500"/>
                                        <p:tgtEl>
                                          <p:spTgt spid="614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51571"/>
                                        </p:tgtEl>
                                        <p:attrNameLst>
                                          <p:attrName>style.visibility</p:attrName>
                                        </p:attrNameLst>
                                      </p:cBhvr>
                                      <p:to>
                                        <p:strVal val="visible"/>
                                      </p:to>
                                    </p:set>
                                    <p:animEffect transition="in" filter="checkerboard(across)">
                                      <p:cBhvr>
                                        <p:cTn id="17" dur="500"/>
                                        <p:tgtEl>
                                          <p:spTgt spid="1515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6148"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The Role of Brands</a:t>
            </a:r>
          </a:p>
        </p:txBody>
      </p:sp>
      <p:sp>
        <p:nvSpPr>
          <p:cNvPr id="7172" name="Rectangle 8"/>
          <p:cNvSpPr>
            <a:spLocks noGrp="1" noChangeArrowheads="1"/>
          </p:cNvSpPr>
          <p:nvPr>
            <p:ph type="body" idx="1"/>
          </p:nvPr>
        </p:nvSpPr>
        <p:spPr/>
        <p:txBody>
          <a:bodyPr>
            <a:normAutofit lnSpcReduction="10000"/>
          </a:bodyPr>
          <a:lstStyle/>
          <a:p>
            <a:pPr eaLnBrk="1" hangingPunct="1"/>
            <a:r>
              <a:rPr lang="en-US" b="0" dirty="0" smtClean="0"/>
              <a:t>Identify the maker</a:t>
            </a:r>
          </a:p>
          <a:p>
            <a:pPr eaLnBrk="1" hangingPunct="1"/>
            <a:r>
              <a:rPr lang="en-US" b="0" dirty="0" smtClean="0"/>
              <a:t>Simplify product handling</a:t>
            </a:r>
          </a:p>
          <a:p>
            <a:pPr eaLnBrk="1" hangingPunct="1"/>
            <a:r>
              <a:rPr lang="en-US" b="0" dirty="0" smtClean="0"/>
              <a:t>Organize accounting</a:t>
            </a:r>
          </a:p>
          <a:p>
            <a:pPr eaLnBrk="1" hangingPunct="1"/>
            <a:r>
              <a:rPr lang="en-US" b="0" dirty="0" smtClean="0"/>
              <a:t>Offer legal protection</a:t>
            </a:r>
          </a:p>
          <a:p>
            <a:pPr eaLnBrk="1" hangingPunct="1"/>
            <a:r>
              <a:rPr lang="en-US" b="0" dirty="0" smtClean="0"/>
              <a:t>Signify quality</a:t>
            </a:r>
          </a:p>
          <a:p>
            <a:pPr eaLnBrk="1" hangingPunct="1"/>
            <a:r>
              <a:rPr lang="en-US" b="0" dirty="0" smtClean="0"/>
              <a:t>Create barriers to entry</a:t>
            </a:r>
          </a:p>
          <a:p>
            <a:pPr eaLnBrk="1" hangingPunct="1"/>
            <a:r>
              <a:rPr lang="en-US" b="0" dirty="0" smtClean="0"/>
              <a:t>Serve as a competitive advantage</a:t>
            </a:r>
          </a:p>
          <a:p>
            <a:pPr eaLnBrk="1" hangingPunct="1"/>
            <a:r>
              <a:rPr lang="en-US" b="0" dirty="0" smtClean="0"/>
              <a:t>Secure price premium</a:t>
            </a:r>
          </a:p>
          <a:p>
            <a:pPr eaLnBrk="1" hangingPunct="1"/>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checkerboard(across)">
                                      <p:cBhvr>
                                        <p:cTn id="7" dur="5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72">
                                            <p:txEl>
                                              <p:pRg st="0" end="0"/>
                                            </p:txEl>
                                          </p:spTgt>
                                        </p:tgtEl>
                                        <p:attrNameLst>
                                          <p:attrName>style.visibility</p:attrName>
                                        </p:attrNameLst>
                                      </p:cBhvr>
                                      <p:to>
                                        <p:strVal val="visible"/>
                                      </p:to>
                                    </p:set>
                                    <p:animEffect transition="in" filter="checkerboard(across)">
                                      <p:cBhvr>
                                        <p:cTn id="12" dur="500"/>
                                        <p:tgtEl>
                                          <p:spTgt spid="717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72">
                                            <p:txEl>
                                              <p:pRg st="1" end="1"/>
                                            </p:txEl>
                                          </p:spTgt>
                                        </p:tgtEl>
                                        <p:attrNameLst>
                                          <p:attrName>style.visibility</p:attrName>
                                        </p:attrNameLst>
                                      </p:cBhvr>
                                      <p:to>
                                        <p:strVal val="visible"/>
                                      </p:to>
                                    </p:set>
                                    <p:animEffect transition="in" filter="checkerboard(across)">
                                      <p:cBhvr>
                                        <p:cTn id="17" dur="500"/>
                                        <p:tgtEl>
                                          <p:spTgt spid="717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72">
                                            <p:txEl>
                                              <p:pRg st="2" end="2"/>
                                            </p:txEl>
                                          </p:spTgt>
                                        </p:tgtEl>
                                        <p:attrNameLst>
                                          <p:attrName>style.visibility</p:attrName>
                                        </p:attrNameLst>
                                      </p:cBhvr>
                                      <p:to>
                                        <p:strVal val="visible"/>
                                      </p:to>
                                    </p:set>
                                    <p:animEffect transition="in" filter="checkerboard(across)">
                                      <p:cBhvr>
                                        <p:cTn id="22" dur="500"/>
                                        <p:tgtEl>
                                          <p:spTgt spid="717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172">
                                            <p:txEl>
                                              <p:pRg st="3" end="3"/>
                                            </p:txEl>
                                          </p:spTgt>
                                        </p:tgtEl>
                                        <p:attrNameLst>
                                          <p:attrName>style.visibility</p:attrName>
                                        </p:attrNameLst>
                                      </p:cBhvr>
                                      <p:to>
                                        <p:strVal val="visible"/>
                                      </p:to>
                                    </p:set>
                                    <p:animEffect transition="in" filter="checkerboard(across)">
                                      <p:cBhvr>
                                        <p:cTn id="27" dur="500"/>
                                        <p:tgtEl>
                                          <p:spTgt spid="717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172">
                                            <p:txEl>
                                              <p:pRg st="4" end="4"/>
                                            </p:txEl>
                                          </p:spTgt>
                                        </p:tgtEl>
                                        <p:attrNameLst>
                                          <p:attrName>style.visibility</p:attrName>
                                        </p:attrNameLst>
                                      </p:cBhvr>
                                      <p:to>
                                        <p:strVal val="visible"/>
                                      </p:to>
                                    </p:set>
                                    <p:animEffect transition="in" filter="checkerboard(across)">
                                      <p:cBhvr>
                                        <p:cTn id="32" dur="500"/>
                                        <p:tgtEl>
                                          <p:spTgt spid="717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7172">
                                            <p:txEl>
                                              <p:pRg st="5" end="5"/>
                                            </p:txEl>
                                          </p:spTgt>
                                        </p:tgtEl>
                                        <p:attrNameLst>
                                          <p:attrName>style.visibility</p:attrName>
                                        </p:attrNameLst>
                                      </p:cBhvr>
                                      <p:to>
                                        <p:strVal val="visible"/>
                                      </p:to>
                                    </p:set>
                                    <p:animEffect transition="in" filter="checkerboard(across)">
                                      <p:cBhvr>
                                        <p:cTn id="37" dur="500"/>
                                        <p:tgtEl>
                                          <p:spTgt spid="717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7172">
                                            <p:txEl>
                                              <p:pRg st="6" end="6"/>
                                            </p:txEl>
                                          </p:spTgt>
                                        </p:tgtEl>
                                        <p:attrNameLst>
                                          <p:attrName>style.visibility</p:attrName>
                                        </p:attrNameLst>
                                      </p:cBhvr>
                                      <p:to>
                                        <p:strVal val="visible"/>
                                      </p:to>
                                    </p:set>
                                    <p:animEffect transition="in" filter="checkerboard(across)">
                                      <p:cBhvr>
                                        <p:cTn id="42" dur="500"/>
                                        <p:tgtEl>
                                          <p:spTgt spid="717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7172">
                                            <p:txEl>
                                              <p:pRg st="7" end="7"/>
                                            </p:txEl>
                                          </p:spTgt>
                                        </p:tgtEl>
                                        <p:attrNameLst>
                                          <p:attrName>style.visibility</p:attrName>
                                        </p:attrNameLst>
                                      </p:cBhvr>
                                      <p:to>
                                        <p:strVal val="visible"/>
                                      </p:to>
                                    </p:set>
                                    <p:animEffect transition="in" filter="checkerboard(across)">
                                      <p:cBhvr>
                                        <p:cTn id="47" dur="500"/>
                                        <p:tgtEl>
                                          <p:spTgt spid="717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7172"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What is Branding?</a:t>
            </a:r>
          </a:p>
        </p:txBody>
      </p:sp>
      <p:sp>
        <p:nvSpPr>
          <p:cNvPr id="9220" name="Rectangle 5"/>
          <p:cNvSpPr>
            <a:spLocks noGrp="1" noChangeArrowheads="1"/>
          </p:cNvSpPr>
          <p:nvPr>
            <p:ph type="body" idx="1"/>
          </p:nvPr>
        </p:nvSpPr>
        <p:spPr>
          <a:xfrm>
            <a:off x="685800" y="2209800"/>
            <a:ext cx="7848600" cy="1676400"/>
          </a:xfrm>
        </p:spPr>
        <p:txBody>
          <a:bodyPr/>
          <a:lstStyle/>
          <a:p>
            <a:pPr indent="4763" algn="ctr" eaLnBrk="1" hangingPunct="1">
              <a:buFontTx/>
              <a:buNone/>
            </a:pPr>
            <a:r>
              <a:rPr lang="en-US" b="0" dirty="0" smtClean="0"/>
              <a:t>Branding is endowing products and services with the power of the brand.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checkerboard(across)">
                                      <p:cBhvr>
                                        <p:cTn id="7" dur="500"/>
                                        <p:tgtEl>
                                          <p:spTgt spid="921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20">
                                            <p:txEl>
                                              <p:pRg st="0" end="0"/>
                                            </p:txEl>
                                          </p:spTgt>
                                        </p:tgtEl>
                                        <p:attrNameLst>
                                          <p:attrName>style.visibility</p:attrName>
                                        </p:attrNameLst>
                                      </p:cBhvr>
                                      <p:to>
                                        <p:strVal val="visible"/>
                                      </p:to>
                                    </p:set>
                                    <p:animEffect transition="in" filter="checkerboard(across)">
                                      <p:cBhvr>
                                        <p:cTn id="12" dur="500"/>
                                        <p:tgtEl>
                                          <p:spTgt spid="92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p:bldP spid="9220"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Advantages of Strong Brands</a:t>
            </a:r>
          </a:p>
        </p:txBody>
      </p:sp>
      <p:sp>
        <p:nvSpPr>
          <p:cNvPr id="11268" name="Rectangle 3"/>
          <p:cNvSpPr>
            <a:spLocks noGrp="1" noChangeArrowheads="1"/>
          </p:cNvSpPr>
          <p:nvPr>
            <p:ph type="body" sz="half" idx="1"/>
          </p:nvPr>
        </p:nvSpPr>
        <p:spPr>
          <a:xfrm>
            <a:off x="533400" y="1447800"/>
            <a:ext cx="4267200" cy="4360863"/>
          </a:xfrm>
        </p:spPr>
        <p:txBody>
          <a:bodyPr>
            <a:noAutofit/>
          </a:bodyPr>
          <a:lstStyle/>
          <a:p>
            <a:pPr eaLnBrk="1" hangingPunct="1">
              <a:lnSpc>
                <a:spcPct val="90000"/>
              </a:lnSpc>
              <a:buClr>
                <a:srgbClr val="000066"/>
              </a:buClr>
              <a:buFont typeface="Wingdings" pitchFamily="2" charset="2"/>
              <a:buChar char="§"/>
            </a:pPr>
            <a:r>
              <a:rPr lang="en-US" sz="3200" b="0" dirty="0" smtClean="0"/>
              <a:t>Improved perceptions of product performance</a:t>
            </a:r>
          </a:p>
          <a:p>
            <a:pPr eaLnBrk="1" hangingPunct="1">
              <a:lnSpc>
                <a:spcPct val="90000"/>
              </a:lnSpc>
              <a:buClr>
                <a:srgbClr val="000066"/>
              </a:buClr>
              <a:buFont typeface="Wingdings" pitchFamily="2" charset="2"/>
              <a:buChar char="§"/>
            </a:pPr>
            <a:r>
              <a:rPr lang="en-US" sz="3200" b="0" dirty="0" smtClean="0"/>
              <a:t>Greater loyalty</a:t>
            </a:r>
          </a:p>
          <a:p>
            <a:pPr eaLnBrk="1" hangingPunct="1">
              <a:lnSpc>
                <a:spcPct val="90000"/>
              </a:lnSpc>
              <a:buClr>
                <a:srgbClr val="000066"/>
              </a:buClr>
              <a:buFont typeface="Wingdings" pitchFamily="2" charset="2"/>
              <a:buChar char="§"/>
            </a:pPr>
            <a:r>
              <a:rPr lang="en-US" sz="3200" b="0" dirty="0" smtClean="0"/>
              <a:t>Less vulnerability to competitive marketing actions</a:t>
            </a:r>
          </a:p>
          <a:p>
            <a:pPr eaLnBrk="1" hangingPunct="1">
              <a:lnSpc>
                <a:spcPct val="90000"/>
              </a:lnSpc>
              <a:buClr>
                <a:srgbClr val="000066"/>
              </a:buClr>
              <a:buFont typeface="Wingdings" pitchFamily="2" charset="2"/>
              <a:buChar char="§"/>
            </a:pPr>
            <a:r>
              <a:rPr lang="en-US" sz="3200" b="0" dirty="0" smtClean="0"/>
              <a:t>Less vulnerability to crises</a:t>
            </a:r>
          </a:p>
        </p:txBody>
      </p:sp>
      <p:sp>
        <p:nvSpPr>
          <p:cNvPr id="11269" name="Rectangle 4"/>
          <p:cNvSpPr>
            <a:spLocks noGrp="1" noChangeArrowheads="1"/>
          </p:cNvSpPr>
          <p:nvPr>
            <p:ph type="body" sz="half" idx="2"/>
          </p:nvPr>
        </p:nvSpPr>
        <p:spPr>
          <a:xfrm>
            <a:off x="4648200" y="1447800"/>
            <a:ext cx="4267200" cy="4360863"/>
          </a:xfrm>
        </p:spPr>
        <p:txBody>
          <a:bodyPr>
            <a:noAutofit/>
          </a:bodyPr>
          <a:lstStyle/>
          <a:p>
            <a:pPr>
              <a:lnSpc>
                <a:spcPct val="90000"/>
              </a:lnSpc>
              <a:buClr>
                <a:srgbClr val="000066"/>
              </a:buClr>
              <a:buFont typeface="Wingdings" pitchFamily="2" charset="2"/>
              <a:buChar char="§"/>
            </a:pPr>
            <a:r>
              <a:rPr lang="en-US" sz="3200" dirty="0" smtClean="0"/>
              <a:t>Larger margins</a:t>
            </a:r>
          </a:p>
          <a:p>
            <a:pPr>
              <a:lnSpc>
                <a:spcPct val="90000"/>
              </a:lnSpc>
              <a:buClr>
                <a:srgbClr val="000066"/>
              </a:buClr>
              <a:buFont typeface="Wingdings" pitchFamily="2" charset="2"/>
              <a:buChar char="§"/>
            </a:pPr>
            <a:r>
              <a:rPr lang="en-US" sz="3200" dirty="0" smtClean="0"/>
              <a:t>More inelastic consumer response</a:t>
            </a:r>
          </a:p>
          <a:p>
            <a:pPr>
              <a:lnSpc>
                <a:spcPct val="90000"/>
              </a:lnSpc>
              <a:buClr>
                <a:srgbClr val="000066"/>
              </a:buClr>
              <a:buFont typeface="Wingdings" pitchFamily="2" charset="2"/>
              <a:buChar char="§"/>
            </a:pPr>
            <a:r>
              <a:rPr lang="en-US" sz="3200" dirty="0" smtClean="0"/>
              <a:t>Greater trade cooperation</a:t>
            </a:r>
          </a:p>
          <a:p>
            <a:pPr>
              <a:lnSpc>
                <a:spcPct val="90000"/>
              </a:lnSpc>
              <a:buClr>
                <a:srgbClr val="000066"/>
              </a:buClr>
              <a:buFont typeface="Wingdings" pitchFamily="2" charset="2"/>
              <a:buChar char="§"/>
            </a:pPr>
            <a:r>
              <a:rPr lang="en-US" sz="3200" dirty="0" smtClean="0"/>
              <a:t>Increased marketing communications effectiveness</a:t>
            </a:r>
          </a:p>
          <a:p>
            <a:pPr>
              <a:lnSpc>
                <a:spcPct val="90000"/>
              </a:lnSpc>
              <a:buClr>
                <a:srgbClr val="000066"/>
              </a:buClr>
              <a:buFont typeface="Wingdings" pitchFamily="2" charset="2"/>
              <a:buChar char="§"/>
            </a:pPr>
            <a:r>
              <a:rPr lang="en-US" sz="3200" dirty="0" smtClean="0"/>
              <a:t>Possible licensing opportunities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checkerboard(across)">
                                      <p:cBhvr>
                                        <p:cTn id="7" dur="5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268">
                                            <p:txEl>
                                              <p:pRg st="0" end="0"/>
                                            </p:txEl>
                                          </p:spTgt>
                                        </p:tgtEl>
                                        <p:attrNameLst>
                                          <p:attrName>style.visibility</p:attrName>
                                        </p:attrNameLst>
                                      </p:cBhvr>
                                      <p:to>
                                        <p:strVal val="visible"/>
                                      </p:to>
                                    </p:set>
                                    <p:animEffect transition="in" filter="checkerboard(across)">
                                      <p:cBhvr>
                                        <p:cTn id="12" dur="500"/>
                                        <p:tgtEl>
                                          <p:spTgt spid="1126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1268">
                                            <p:txEl>
                                              <p:pRg st="1" end="1"/>
                                            </p:txEl>
                                          </p:spTgt>
                                        </p:tgtEl>
                                        <p:attrNameLst>
                                          <p:attrName>style.visibility</p:attrName>
                                        </p:attrNameLst>
                                      </p:cBhvr>
                                      <p:to>
                                        <p:strVal val="visible"/>
                                      </p:to>
                                    </p:set>
                                    <p:animEffect transition="in" filter="checkerboard(across)">
                                      <p:cBhvr>
                                        <p:cTn id="17" dur="500"/>
                                        <p:tgtEl>
                                          <p:spTgt spid="1126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1268">
                                            <p:txEl>
                                              <p:pRg st="2" end="2"/>
                                            </p:txEl>
                                          </p:spTgt>
                                        </p:tgtEl>
                                        <p:attrNameLst>
                                          <p:attrName>style.visibility</p:attrName>
                                        </p:attrNameLst>
                                      </p:cBhvr>
                                      <p:to>
                                        <p:strVal val="visible"/>
                                      </p:to>
                                    </p:set>
                                    <p:animEffect transition="in" filter="checkerboard(across)">
                                      <p:cBhvr>
                                        <p:cTn id="22" dur="500"/>
                                        <p:tgtEl>
                                          <p:spTgt spid="1126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1268">
                                            <p:txEl>
                                              <p:pRg st="3" end="3"/>
                                            </p:txEl>
                                          </p:spTgt>
                                        </p:tgtEl>
                                        <p:attrNameLst>
                                          <p:attrName>style.visibility</p:attrName>
                                        </p:attrNameLst>
                                      </p:cBhvr>
                                      <p:to>
                                        <p:strVal val="visible"/>
                                      </p:to>
                                    </p:set>
                                    <p:animEffect transition="in" filter="checkerboard(across)">
                                      <p:cBhvr>
                                        <p:cTn id="27" dur="500"/>
                                        <p:tgtEl>
                                          <p:spTgt spid="1126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1269">
                                            <p:txEl>
                                              <p:pRg st="0" end="0"/>
                                            </p:txEl>
                                          </p:spTgt>
                                        </p:tgtEl>
                                        <p:attrNameLst>
                                          <p:attrName>style.visibility</p:attrName>
                                        </p:attrNameLst>
                                      </p:cBhvr>
                                      <p:to>
                                        <p:strVal val="visible"/>
                                      </p:to>
                                    </p:set>
                                    <p:animEffect transition="in" filter="checkerboard(across)">
                                      <p:cBhvr>
                                        <p:cTn id="32" dur="500"/>
                                        <p:tgtEl>
                                          <p:spTgt spid="1126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1269">
                                            <p:txEl>
                                              <p:pRg st="1" end="1"/>
                                            </p:txEl>
                                          </p:spTgt>
                                        </p:tgtEl>
                                        <p:attrNameLst>
                                          <p:attrName>style.visibility</p:attrName>
                                        </p:attrNameLst>
                                      </p:cBhvr>
                                      <p:to>
                                        <p:strVal val="visible"/>
                                      </p:to>
                                    </p:set>
                                    <p:animEffect transition="in" filter="checkerboard(across)">
                                      <p:cBhvr>
                                        <p:cTn id="37" dur="500"/>
                                        <p:tgtEl>
                                          <p:spTgt spid="11269">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1269">
                                            <p:txEl>
                                              <p:pRg st="2" end="2"/>
                                            </p:txEl>
                                          </p:spTgt>
                                        </p:tgtEl>
                                        <p:attrNameLst>
                                          <p:attrName>style.visibility</p:attrName>
                                        </p:attrNameLst>
                                      </p:cBhvr>
                                      <p:to>
                                        <p:strVal val="visible"/>
                                      </p:to>
                                    </p:set>
                                    <p:animEffect transition="in" filter="checkerboard(across)">
                                      <p:cBhvr>
                                        <p:cTn id="42" dur="500"/>
                                        <p:tgtEl>
                                          <p:spTgt spid="11269">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11269">
                                            <p:txEl>
                                              <p:pRg st="3" end="3"/>
                                            </p:txEl>
                                          </p:spTgt>
                                        </p:tgtEl>
                                        <p:attrNameLst>
                                          <p:attrName>style.visibility</p:attrName>
                                        </p:attrNameLst>
                                      </p:cBhvr>
                                      <p:to>
                                        <p:strVal val="visible"/>
                                      </p:to>
                                    </p:set>
                                    <p:animEffect transition="in" filter="checkerboard(across)">
                                      <p:cBhvr>
                                        <p:cTn id="47" dur="500"/>
                                        <p:tgtEl>
                                          <p:spTgt spid="11269">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11269">
                                            <p:txEl>
                                              <p:pRg st="4" end="4"/>
                                            </p:txEl>
                                          </p:spTgt>
                                        </p:tgtEl>
                                        <p:attrNameLst>
                                          <p:attrName>style.visibility</p:attrName>
                                        </p:attrNameLst>
                                      </p:cBhvr>
                                      <p:to>
                                        <p:strVal val="visible"/>
                                      </p:to>
                                    </p:set>
                                    <p:animEffect transition="in" filter="checkerboard(across)">
                                      <p:cBhvr>
                                        <p:cTn id="52" dur="500"/>
                                        <p:tgtEl>
                                          <p:spTgt spid="1126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P spid="11268" grpId="0" build="p"/>
      <p:bldP spid="11269"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457200" y="228600"/>
            <a:ext cx="8077200" cy="865188"/>
          </a:xfrm>
        </p:spPr>
        <p:txBody>
          <a:bodyPr>
            <a:normAutofit/>
          </a:bodyPr>
          <a:lstStyle/>
          <a:p>
            <a:pPr eaLnBrk="1" hangingPunct="1"/>
            <a:r>
              <a:rPr lang="en-US" sz="4000" b="1" dirty="0" smtClean="0">
                <a:solidFill>
                  <a:srgbClr val="000066"/>
                </a:solidFill>
              </a:rPr>
              <a:t>What is a Brand Promise?</a:t>
            </a:r>
          </a:p>
        </p:txBody>
      </p:sp>
      <p:sp>
        <p:nvSpPr>
          <p:cNvPr id="12292" name="Rectangle 6"/>
          <p:cNvSpPr>
            <a:spLocks noGrp="1" noChangeArrowheads="1"/>
          </p:cNvSpPr>
          <p:nvPr>
            <p:ph type="body" idx="1"/>
          </p:nvPr>
        </p:nvSpPr>
        <p:spPr>
          <a:xfrm>
            <a:off x="457200" y="2667000"/>
            <a:ext cx="8229600" cy="1524000"/>
          </a:xfrm>
        </p:spPr>
        <p:txBody>
          <a:bodyPr>
            <a:normAutofit lnSpcReduction="10000"/>
          </a:bodyPr>
          <a:lstStyle/>
          <a:p>
            <a:pPr indent="4763" algn="ctr" eaLnBrk="1" hangingPunct="1">
              <a:buFontTx/>
              <a:buNone/>
            </a:pPr>
            <a:r>
              <a:rPr lang="en-US" b="0" smtClean="0"/>
              <a:t>A brand promise is the marketer’s vision of what the brand must be and do for consumers.</a:t>
            </a:r>
          </a:p>
          <a:p>
            <a:pPr indent="4763" algn="ctr" eaLnBrk="1" hangingPunct="1">
              <a:spcBef>
                <a:spcPct val="0"/>
              </a:spcBef>
              <a:buClrTx/>
              <a:buFontTx/>
              <a:buNone/>
            </a:pPr>
            <a:endParaRPr lang="en-US" b="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checkerboard(across)">
                                      <p:cBhvr>
                                        <p:cTn id="7" dur="500"/>
                                        <p:tgtEl>
                                          <p:spTgt spid="1229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2292">
                                            <p:txEl>
                                              <p:pRg st="0" end="0"/>
                                            </p:txEl>
                                          </p:spTgt>
                                        </p:tgtEl>
                                        <p:attrNameLst>
                                          <p:attrName>style.visibility</p:attrName>
                                        </p:attrNameLst>
                                      </p:cBhvr>
                                      <p:to>
                                        <p:strVal val="visible"/>
                                      </p:to>
                                    </p:set>
                                    <p:animEffect transition="in" filter="checkerboard(across)">
                                      <p:cBhvr>
                                        <p:cTn id="12" dur="500"/>
                                        <p:tgtEl>
                                          <p:spTgt spid="1229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12292"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a:xfrm>
            <a:off x="457200" y="228600"/>
            <a:ext cx="8077200" cy="865188"/>
          </a:xfrm>
        </p:spPr>
        <p:txBody>
          <a:bodyPr>
            <a:normAutofit/>
          </a:bodyPr>
          <a:lstStyle/>
          <a:p>
            <a:pPr eaLnBrk="1" hangingPunct="1"/>
            <a:r>
              <a:rPr lang="en-US" sz="4000" b="1" dirty="0" smtClean="0">
                <a:solidFill>
                  <a:srgbClr val="000066"/>
                </a:solidFill>
              </a:rPr>
              <a:t>Drivers of Brand Equity</a:t>
            </a:r>
          </a:p>
        </p:txBody>
      </p:sp>
      <p:sp>
        <p:nvSpPr>
          <p:cNvPr id="16388" name="Rectangle 10"/>
          <p:cNvSpPr>
            <a:spLocks noGrp="1" noChangeArrowheads="1"/>
          </p:cNvSpPr>
          <p:nvPr>
            <p:ph type="body" idx="1"/>
          </p:nvPr>
        </p:nvSpPr>
        <p:spPr>
          <a:xfrm>
            <a:off x="457200" y="1600200"/>
            <a:ext cx="8229600" cy="2590800"/>
          </a:xfrm>
        </p:spPr>
        <p:txBody>
          <a:bodyPr>
            <a:normAutofit lnSpcReduction="10000"/>
          </a:bodyPr>
          <a:lstStyle/>
          <a:p>
            <a:pPr eaLnBrk="1" hangingPunct="1">
              <a:buClr>
                <a:srgbClr val="000066"/>
              </a:buClr>
              <a:buFont typeface="Wingdings" pitchFamily="2" charset="2"/>
              <a:buChar char="§"/>
            </a:pPr>
            <a:r>
              <a:rPr lang="en-US" b="1" dirty="0" smtClean="0"/>
              <a:t>Brand elements</a:t>
            </a:r>
          </a:p>
          <a:p>
            <a:pPr lvl="1" eaLnBrk="1" hangingPunct="1">
              <a:buClr>
                <a:srgbClr val="000066"/>
              </a:buClr>
              <a:buFont typeface="Wingdings" pitchFamily="2" charset="2"/>
              <a:buChar char="§"/>
            </a:pPr>
            <a:r>
              <a:rPr lang="en-US" sz="3200" b="0" dirty="0" smtClean="0"/>
              <a:t>These are those </a:t>
            </a:r>
            <a:r>
              <a:rPr lang="en-US" sz="3200" b="0" dirty="0" err="1" smtClean="0"/>
              <a:t>trademarkable</a:t>
            </a:r>
            <a:r>
              <a:rPr lang="en-US" sz="3200" b="0" dirty="0" smtClean="0"/>
              <a:t> devices that identify &amp; differentiate the brand.</a:t>
            </a:r>
          </a:p>
          <a:p>
            <a:pPr eaLnBrk="1" hangingPunct="1">
              <a:buClr>
                <a:srgbClr val="000066"/>
              </a:buClr>
              <a:buFont typeface="Wingdings" pitchFamily="2" charset="2"/>
              <a:buChar char="§"/>
            </a:pPr>
            <a:r>
              <a:rPr lang="en-US" b="1" dirty="0" smtClean="0"/>
              <a:t>Marketing activities</a:t>
            </a:r>
          </a:p>
          <a:p>
            <a:pPr eaLnBrk="1" hangingPunct="1">
              <a:buClr>
                <a:srgbClr val="000066"/>
              </a:buClr>
              <a:buFont typeface="Wingdings" pitchFamily="2" charset="2"/>
              <a:buChar char="§"/>
            </a:pPr>
            <a:r>
              <a:rPr lang="en-US" b="1" dirty="0" smtClean="0"/>
              <a:t>Meaning transference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checkerboard(across)">
                                      <p:cBhvr>
                                        <p:cTn id="7" dur="500"/>
                                        <p:tgtEl>
                                          <p:spTgt spid="1638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388">
                                            <p:txEl>
                                              <p:pRg st="0" end="0"/>
                                            </p:txEl>
                                          </p:spTgt>
                                        </p:tgtEl>
                                        <p:attrNameLst>
                                          <p:attrName>style.visibility</p:attrName>
                                        </p:attrNameLst>
                                      </p:cBhvr>
                                      <p:to>
                                        <p:strVal val="visible"/>
                                      </p:to>
                                    </p:set>
                                    <p:animEffect transition="in" filter="checkerboard(across)">
                                      <p:cBhvr>
                                        <p:cTn id="12" dur="500"/>
                                        <p:tgtEl>
                                          <p:spTgt spid="16388">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16388">
                                            <p:txEl>
                                              <p:pRg st="1" end="1"/>
                                            </p:txEl>
                                          </p:spTgt>
                                        </p:tgtEl>
                                        <p:attrNameLst>
                                          <p:attrName>style.visibility</p:attrName>
                                        </p:attrNameLst>
                                      </p:cBhvr>
                                      <p:to>
                                        <p:strVal val="visible"/>
                                      </p:to>
                                    </p:set>
                                    <p:animEffect transition="in" filter="checkerboard(across)">
                                      <p:cBhvr>
                                        <p:cTn id="15" dur="500"/>
                                        <p:tgtEl>
                                          <p:spTgt spid="1638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6388">
                                            <p:txEl>
                                              <p:pRg st="2" end="2"/>
                                            </p:txEl>
                                          </p:spTgt>
                                        </p:tgtEl>
                                        <p:attrNameLst>
                                          <p:attrName>style.visibility</p:attrName>
                                        </p:attrNameLst>
                                      </p:cBhvr>
                                      <p:to>
                                        <p:strVal val="visible"/>
                                      </p:to>
                                    </p:set>
                                    <p:animEffect transition="in" filter="checkerboard(across)">
                                      <p:cBhvr>
                                        <p:cTn id="20" dur="500"/>
                                        <p:tgtEl>
                                          <p:spTgt spid="1638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6388">
                                            <p:txEl>
                                              <p:pRg st="3" end="3"/>
                                            </p:txEl>
                                          </p:spTgt>
                                        </p:tgtEl>
                                        <p:attrNameLst>
                                          <p:attrName>style.visibility</p:attrName>
                                        </p:attrNameLst>
                                      </p:cBhvr>
                                      <p:to>
                                        <p:strVal val="visible"/>
                                      </p:to>
                                    </p:set>
                                    <p:animEffect transition="in" filter="checkerboard(across)">
                                      <p:cBhvr>
                                        <p:cTn id="25" dur="500"/>
                                        <p:tgtEl>
                                          <p:spTgt spid="1638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P spid="16388"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57200" y="228600"/>
            <a:ext cx="8077200" cy="865188"/>
          </a:xfrm>
        </p:spPr>
        <p:txBody>
          <a:bodyPr>
            <a:normAutofit/>
          </a:bodyPr>
          <a:lstStyle/>
          <a:p>
            <a:pPr eaLnBrk="1" hangingPunct="1"/>
            <a:r>
              <a:rPr lang="en-US" sz="4000" b="1" dirty="0" smtClean="0">
                <a:solidFill>
                  <a:srgbClr val="000066"/>
                </a:solidFill>
              </a:rPr>
              <a:t>Brand Elements</a:t>
            </a:r>
          </a:p>
        </p:txBody>
      </p:sp>
      <p:sp>
        <p:nvSpPr>
          <p:cNvPr id="17412" name="Rectangle 10"/>
          <p:cNvSpPr>
            <a:spLocks noGrp="1" noChangeArrowheads="1"/>
          </p:cNvSpPr>
          <p:nvPr>
            <p:ph type="body" sz="half" idx="1"/>
          </p:nvPr>
        </p:nvSpPr>
        <p:spPr/>
        <p:txBody>
          <a:bodyPr>
            <a:normAutofit/>
          </a:bodyPr>
          <a:lstStyle/>
          <a:p>
            <a:pPr eaLnBrk="1" hangingPunct="1">
              <a:buClr>
                <a:srgbClr val="000066"/>
              </a:buClr>
              <a:buFont typeface="Wingdings" pitchFamily="2" charset="2"/>
              <a:buChar char="§"/>
            </a:pPr>
            <a:r>
              <a:rPr lang="en-US" sz="3200" b="0" dirty="0" smtClean="0"/>
              <a:t>Brand names</a:t>
            </a:r>
          </a:p>
          <a:p>
            <a:pPr eaLnBrk="1" hangingPunct="1">
              <a:buClr>
                <a:srgbClr val="000066"/>
              </a:buClr>
              <a:buFont typeface="Wingdings" pitchFamily="2" charset="2"/>
              <a:buChar char="§"/>
            </a:pPr>
            <a:r>
              <a:rPr lang="en-US" sz="3200" b="0" dirty="0" smtClean="0"/>
              <a:t>Slogans</a:t>
            </a:r>
          </a:p>
          <a:p>
            <a:pPr eaLnBrk="1" hangingPunct="1">
              <a:buClr>
                <a:srgbClr val="000066"/>
              </a:buClr>
              <a:buFont typeface="Wingdings" pitchFamily="2" charset="2"/>
              <a:buChar char="§"/>
            </a:pPr>
            <a:r>
              <a:rPr lang="en-US" sz="3200" b="0" dirty="0" smtClean="0"/>
              <a:t>Characters</a:t>
            </a:r>
          </a:p>
        </p:txBody>
      </p:sp>
      <p:sp>
        <p:nvSpPr>
          <p:cNvPr id="17413" name="Rectangle 11"/>
          <p:cNvSpPr>
            <a:spLocks noGrp="1" noChangeArrowheads="1"/>
          </p:cNvSpPr>
          <p:nvPr>
            <p:ph type="body" sz="half" idx="2"/>
          </p:nvPr>
        </p:nvSpPr>
        <p:spPr/>
        <p:txBody>
          <a:bodyPr vert="horz" lIns="91440" tIns="45720" rIns="91440" bIns="45720" rtlCol="0">
            <a:normAutofit/>
          </a:bodyPr>
          <a:lstStyle/>
          <a:p>
            <a:pPr>
              <a:buClr>
                <a:srgbClr val="000066"/>
              </a:buClr>
              <a:buFont typeface="Wingdings" pitchFamily="2" charset="2"/>
              <a:buChar char="§"/>
            </a:pPr>
            <a:r>
              <a:rPr lang="en-US" sz="3200" dirty="0" smtClean="0"/>
              <a:t>Symbols</a:t>
            </a:r>
          </a:p>
          <a:p>
            <a:pPr>
              <a:buClr>
                <a:srgbClr val="000066"/>
              </a:buClr>
              <a:buFont typeface="Wingdings" pitchFamily="2" charset="2"/>
              <a:buChar char="§"/>
            </a:pPr>
            <a:r>
              <a:rPr lang="en-US" sz="3200" dirty="0" smtClean="0"/>
              <a:t>Logos</a:t>
            </a:r>
          </a:p>
          <a:p>
            <a:pPr>
              <a:buClr>
                <a:srgbClr val="000066"/>
              </a:buClr>
              <a:buFont typeface="Wingdings" pitchFamily="2" charset="2"/>
              <a:buChar char="§"/>
            </a:pPr>
            <a:r>
              <a:rPr lang="en-US" sz="3200" dirty="0" smtClean="0"/>
              <a:t>URLs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checkerboard(across)">
                                      <p:cBhvr>
                                        <p:cTn id="7" dur="500"/>
                                        <p:tgtEl>
                                          <p:spTgt spid="1741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412">
                                            <p:txEl>
                                              <p:pRg st="0" end="0"/>
                                            </p:txEl>
                                          </p:spTgt>
                                        </p:tgtEl>
                                        <p:attrNameLst>
                                          <p:attrName>style.visibility</p:attrName>
                                        </p:attrNameLst>
                                      </p:cBhvr>
                                      <p:to>
                                        <p:strVal val="visible"/>
                                      </p:to>
                                    </p:set>
                                    <p:animEffect transition="in" filter="checkerboard(across)">
                                      <p:cBhvr>
                                        <p:cTn id="12" dur="500"/>
                                        <p:tgtEl>
                                          <p:spTgt spid="174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412">
                                            <p:txEl>
                                              <p:pRg st="1" end="1"/>
                                            </p:txEl>
                                          </p:spTgt>
                                        </p:tgtEl>
                                        <p:attrNameLst>
                                          <p:attrName>style.visibility</p:attrName>
                                        </p:attrNameLst>
                                      </p:cBhvr>
                                      <p:to>
                                        <p:strVal val="visible"/>
                                      </p:to>
                                    </p:set>
                                    <p:animEffect transition="in" filter="checkerboard(across)">
                                      <p:cBhvr>
                                        <p:cTn id="17" dur="500"/>
                                        <p:tgtEl>
                                          <p:spTgt spid="174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7412">
                                            <p:txEl>
                                              <p:pRg st="2" end="2"/>
                                            </p:txEl>
                                          </p:spTgt>
                                        </p:tgtEl>
                                        <p:attrNameLst>
                                          <p:attrName>style.visibility</p:attrName>
                                        </p:attrNameLst>
                                      </p:cBhvr>
                                      <p:to>
                                        <p:strVal val="visible"/>
                                      </p:to>
                                    </p:set>
                                    <p:animEffect transition="in" filter="checkerboard(across)">
                                      <p:cBhvr>
                                        <p:cTn id="22" dur="500"/>
                                        <p:tgtEl>
                                          <p:spTgt spid="174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7413">
                                            <p:txEl>
                                              <p:pRg st="0" end="0"/>
                                            </p:txEl>
                                          </p:spTgt>
                                        </p:tgtEl>
                                        <p:attrNameLst>
                                          <p:attrName>style.visibility</p:attrName>
                                        </p:attrNameLst>
                                      </p:cBhvr>
                                      <p:to>
                                        <p:strVal val="visible"/>
                                      </p:to>
                                    </p:set>
                                    <p:animEffect transition="in" filter="checkerboard(across)">
                                      <p:cBhvr>
                                        <p:cTn id="27" dur="500"/>
                                        <p:tgtEl>
                                          <p:spTgt spid="1741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7413">
                                            <p:txEl>
                                              <p:pRg st="1" end="1"/>
                                            </p:txEl>
                                          </p:spTgt>
                                        </p:tgtEl>
                                        <p:attrNameLst>
                                          <p:attrName>style.visibility</p:attrName>
                                        </p:attrNameLst>
                                      </p:cBhvr>
                                      <p:to>
                                        <p:strVal val="visible"/>
                                      </p:to>
                                    </p:set>
                                    <p:animEffect transition="in" filter="checkerboard(across)">
                                      <p:cBhvr>
                                        <p:cTn id="32" dur="500"/>
                                        <p:tgtEl>
                                          <p:spTgt spid="1741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7413">
                                            <p:txEl>
                                              <p:pRg st="2" end="2"/>
                                            </p:txEl>
                                          </p:spTgt>
                                        </p:tgtEl>
                                        <p:attrNameLst>
                                          <p:attrName>style.visibility</p:attrName>
                                        </p:attrNameLst>
                                      </p:cBhvr>
                                      <p:to>
                                        <p:strVal val="visible"/>
                                      </p:to>
                                    </p:set>
                                    <p:animEffect transition="in" filter="checkerboard(across)">
                                      <p:cBhvr>
                                        <p:cTn id="37" dur="500"/>
                                        <p:tgtEl>
                                          <p:spTgt spid="174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17412" grpId="0" build="p"/>
      <p:bldP spid="17413"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228600"/>
            <a:ext cx="8077200" cy="865188"/>
          </a:xfrm>
        </p:spPr>
        <p:txBody>
          <a:bodyPr>
            <a:normAutofit/>
          </a:bodyPr>
          <a:lstStyle/>
          <a:p>
            <a:r>
              <a:rPr lang="en-US" sz="4000" b="1" dirty="0" smtClean="0">
                <a:solidFill>
                  <a:srgbClr val="000066"/>
                </a:solidFill>
              </a:rPr>
              <a:t>Brand Logo</a:t>
            </a:r>
          </a:p>
        </p:txBody>
      </p:sp>
      <p:pic>
        <p:nvPicPr>
          <p:cNvPr id="22531" name="Content Placeholder 4" descr="untitled.bmp"/>
          <p:cNvPicPr>
            <a:picLocks noGrp="1" noChangeAspect="1"/>
          </p:cNvPicPr>
          <p:nvPr>
            <p:ph idx="1"/>
          </p:nvPr>
        </p:nvPicPr>
        <p:blipFill>
          <a:blip r:embed="rId2" cstate="print"/>
          <a:srcRect/>
          <a:stretch>
            <a:fillRect/>
          </a:stretch>
        </p:blipFill>
        <p:spPr>
          <a:xfrm>
            <a:off x="1600200" y="1631950"/>
            <a:ext cx="5943600" cy="4451350"/>
          </a:xfrm>
        </p:spPr>
      </p:pic>
      <p:sp>
        <p:nvSpPr>
          <p:cNvPr id="4" name="TextBox 3"/>
          <p:cNvSpPr txBox="1"/>
          <p:nvPr/>
        </p:nvSpPr>
        <p:spPr>
          <a:xfrm>
            <a:off x="4495800" y="4953000"/>
            <a:ext cx="685800" cy="1200329"/>
          </a:xfrm>
          <a:prstGeom prst="rect">
            <a:avLst/>
          </a:prstGeom>
          <a:solidFill>
            <a:schemeClr val="bg1"/>
          </a:solidFill>
        </p:spPr>
        <p:txBody>
          <a:bodyPr wrap="square" rtlCol="0">
            <a:spAutoFit/>
          </a:bodyPr>
          <a:lstStyle/>
          <a:p>
            <a:endParaRPr lang="en-US" dirty="0" smtClean="0">
              <a:solidFill>
                <a:schemeClr val="bg1"/>
              </a:solidFill>
            </a:endParaRPr>
          </a:p>
          <a:p>
            <a:endParaRPr lang="en-US" dirty="0" smtClean="0">
              <a:solidFill>
                <a:schemeClr val="bg1"/>
              </a:solidFill>
            </a:endParaRPr>
          </a:p>
          <a:p>
            <a:endParaRPr lang="en-US" dirty="0" smtClean="0">
              <a:solidFill>
                <a:schemeClr val="bg1"/>
              </a:solidFill>
            </a:endParaRPr>
          </a:p>
          <a:p>
            <a:endParaRPr lang="en-US" dirty="0">
              <a:solidFill>
                <a:schemeClr val="bg1"/>
              </a:solidFill>
            </a:endParaRPr>
          </a:p>
        </p:txBody>
      </p:sp>
      <p:sp>
        <p:nvSpPr>
          <p:cNvPr id="5" name="TextBox 4"/>
          <p:cNvSpPr txBox="1"/>
          <p:nvPr/>
        </p:nvSpPr>
        <p:spPr>
          <a:xfrm rot="189781">
            <a:off x="1111575" y="3355782"/>
            <a:ext cx="2895600" cy="923330"/>
          </a:xfrm>
          <a:prstGeom prst="rect">
            <a:avLst/>
          </a:prstGeom>
          <a:solidFill>
            <a:schemeClr val="bg1"/>
          </a:solidFill>
        </p:spPr>
        <p:txBody>
          <a:bodyPr wrap="square" rtlCol="0">
            <a:spAutoFit/>
          </a:bodyPr>
          <a:lstStyle/>
          <a:p>
            <a:endParaRPr lang="en-US" dirty="0" smtClean="0"/>
          </a:p>
          <a:p>
            <a:endParaRPr lang="en-US" dirty="0" smtClean="0"/>
          </a:p>
          <a:p>
            <a:endParaRPr lang="en-US" dirty="0"/>
          </a:p>
        </p:txBody>
      </p:sp>
      <p:pic>
        <p:nvPicPr>
          <p:cNvPr id="29698" name="Picture 2" descr="http://t3.gstatic.com/images?q=tbn:ANd9GcTa4SAMMwyGmsPbS6HQQaU6wCOTtfXEbzbylYcIsyJLI4Ip3Imb"/>
          <p:cNvPicPr>
            <a:picLocks noChangeAspect="1" noChangeArrowheads="1"/>
          </p:cNvPicPr>
          <p:nvPr/>
        </p:nvPicPr>
        <p:blipFill>
          <a:blip r:embed="rId3" cstate="print"/>
          <a:srcRect/>
          <a:stretch>
            <a:fillRect/>
          </a:stretch>
        </p:blipFill>
        <p:spPr bwMode="auto">
          <a:xfrm>
            <a:off x="2133600" y="3352800"/>
            <a:ext cx="2057400" cy="993228"/>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228600"/>
            <a:ext cx="8077200" cy="865188"/>
          </a:xfrm>
        </p:spPr>
        <p:txBody>
          <a:bodyPr>
            <a:normAutofit/>
          </a:bodyPr>
          <a:lstStyle/>
          <a:p>
            <a:r>
              <a:rPr lang="en-US" sz="4000" b="1" dirty="0" smtClean="0">
                <a:solidFill>
                  <a:srgbClr val="000066"/>
                </a:solidFill>
              </a:rPr>
              <a:t>Brand Characters</a:t>
            </a:r>
          </a:p>
        </p:txBody>
      </p:sp>
      <p:pic>
        <p:nvPicPr>
          <p:cNvPr id="23555" name="Content Placeholder 4" descr="imagesCAVD42GZ.jpg"/>
          <p:cNvPicPr>
            <a:picLocks noGrp="1" noChangeAspect="1"/>
          </p:cNvPicPr>
          <p:nvPr>
            <p:ph idx="1"/>
          </p:nvPr>
        </p:nvPicPr>
        <p:blipFill>
          <a:blip r:embed="rId2" cstate="print"/>
          <a:srcRect/>
          <a:stretch>
            <a:fillRect/>
          </a:stretch>
        </p:blipFill>
        <p:spPr>
          <a:xfrm>
            <a:off x="2667000" y="1470025"/>
            <a:ext cx="3810000" cy="4738688"/>
          </a:xfr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28600"/>
            <a:ext cx="8077200" cy="865188"/>
          </a:xfrm>
        </p:spPr>
        <p:txBody>
          <a:bodyPr>
            <a:normAutofit/>
          </a:bodyPr>
          <a:lstStyle/>
          <a:p>
            <a:r>
              <a:rPr lang="en-US" sz="4000" b="1" dirty="0" smtClean="0">
                <a:solidFill>
                  <a:srgbClr val="000066"/>
                </a:solidFill>
              </a:rPr>
              <a:t>Brand Symbol</a:t>
            </a:r>
          </a:p>
        </p:txBody>
      </p:sp>
      <p:pic>
        <p:nvPicPr>
          <p:cNvPr id="24579" name="Content Placeholder 4" descr="imagesCAGL0DM2.jpg"/>
          <p:cNvPicPr>
            <a:picLocks noGrp="1" noChangeAspect="1"/>
          </p:cNvPicPr>
          <p:nvPr>
            <p:ph idx="1"/>
          </p:nvPr>
        </p:nvPicPr>
        <p:blipFill>
          <a:blip r:embed="rId2" cstate="print"/>
          <a:srcRect/>
          <a:stretch>
            <a:fillRect/>
          </a:stretch>
        </p:blipFill>
        <p:spPr>
          <a:xfrm>
            <a:off x="1290638" y="1752600"/>
            <a:ext cx="6253162" cy="4019550"/>
          </a:xfrm>
        </p:spPr>
      </p:pic>
      <p:sp>
        <p:nvSpPr>
          <p:cNvPr id="4" name="TextBox 3"/>
          <p:cNvSpPr txBox="1"/>
          <p:nvPr/>
        </p:nvSpPr>
        <p:spPr>
          <a:xfrm>
            <a:off x="6019800" y="4495800"/>
            <a:ext cx="1295400" cy="1200329"/>
          </a:xfrm>
          <a:prstGeom prst="rect">
            <a:avLst/>
          </a:prstGeom>
          <a:solidFill>
            <a:schemeClr val="bg1"/>
          </a:solidFill>
        </p:spPr>
        <p:txBody>
          <a:bodyPr wrap="square" rtlCol="0">
            <a:spAutoFit/>
          </a:bodyPr>
          <a:lstStyle/>
          <a:p>
            <a:endParaRPr lang="en-US" dirty="0" smtClean="0"/>
          </a:p>
          <a:p>
            <a:endParaRPr lang="en-US" dirty="0" smtClean="0"/>
          </a:p>
          <a:p>
            <a:endParaRPr lang="en-US" dirty="0" smtClean="0"/>
          </a:p>
          <a:p>
            <a:endParaRPr lang="en-US" dirty="0"/>
          </a:p>
        </p:txBody>
      </p:sp>
      <p:pic>
        <p:nvPicPr>
          <p:cNvPr id="27650" name="Picture 2" descr="http://t1.gstatic.com/images?q=tbn:ANd9GcS5RQ1aCD-NPnajmlHUTeHyL2JH3UVdGEgVF_AoCktRTEEEUcWh"/>
          <p:cNvPicPr>
            <a:picLocks noChangeAspect="1" noChangeArrowheads="1"/>
          </p:cNvPicPr>
          <p:nvPr/>
        </p:nvPicPr>
        <p:blipFill>
          <a:blip r:embed="rId3" cstate="print"/>
          <a:srcRect/>
          <a:stretch>
            <a:fillRect/>
          </a:stretch>
        </p:blipFill>
        <p:spPr bwMode="auto">
          <a:xfrm>
            <a:off x="4666160" y="4419600"/>
            <a:ext cx="2344240" cy="1143000"/>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5" name="Rectangle 8"/>
          <p:cNvSpPr>
            <a:spLocks noGrp="1" noChangeArrowheads="1"/>
          </p:cNvSpPr>
          <p:nvPr>
            <p:ph type="title"/>
          </p:nvPr>
        </p:nvSpPr>
        <p:spPr>
          <a:xfrm>
            <a:off x="457200" y="274638"/>
            <a:ext cx="8001000" cy="792162"/>
          </a:xfrm>
        </p:spPr>
        <p:txBody>
          <a:bodyPr>
            <a:normAutofit/>
          </a:bodyPr>
          <a:lstStyle/>
          <a:p>
            <a:pPr eaLnBrk="1" hangingPunct="1"/>
            <a:r>
              <a:rPr lang="en-US" sz="4000" b="1" dirty="0" smtClean="0">
                <a:solidFill>
                  <a:srgbClr val="000066"/>
                </a:solidFill>
              </a:rPr>
              <a:t>Brand Element Choice Criteria</a:t>
            </a:r>
          </a:p>
        </p:txBody>
      </p:sp>
      <p:sp>
        <p:nvSpPr>
          <p:cNvPr id="18436" name="Rectangle 9"/>
          <p:cNvSpPr>
            <a:spLocks noGrp="1" noChangeArrowheads="1"/>
          </p:cNvSpPr>
          <p:nvPr>
            <p:ph type="body" sz="half" idx="1"/>
          </p:nvPr>
        </p:nvSpPr>
        <p:spPr>
          <a:xfrm>
            <a:off x="2514600" y="1371600"/>
            <a:ext cx="3162300" cy="4572000"/>
          </a:xfrm>
        </p:spPr>
        <p:txBody>
          <a:bodyPr>
            <a:normAutofit/>
          </a:bodyPr>
          <a:lstStyle/>
          <a:p>
            <a:pPr eaLnBrk="1" hangingPunct="1"/>
            <a:endParaRPr lang="en-US" dirty="0" smtClean="0"/>
          </a:p>
          <a:p>
            <a:pPr eaLnBrk="1" hangingPunct="1">
              <a:buClr>
                <a:srgbClr val="000066"/>
              </a:buClr>
              <a:buFont typeface="Wingdings" pitchFamily="2" charset="2"/>
              <a:buChar char="§"/>
            </a:pPr>
            <a:r>
              <a:rPr lang="en-US" b="0" dirty="0" smtClean="0"/>
              <a:t>Memorable</a:t>
            </a:r>
          </a:p>
          <a:p>
            <a:pPr eaLnBrk="1" hangingPunct="1">
              <a:buClr>
                <a:srgbClr val="000066"/>
              </a:buClr>
              <a:buFont typeface="Wingdings" pitchFamily="2" charset="2"/>
              <a:buChar char="§"/>
            </a:pPr>
            <a:r>
              <a:rPr lang="en-US" b="0" dirty="0" smtClean="0"/>
              <a:t>Meaningful</a:t>
            </a:r>
          </a:p>
          <a:p>
            <a:pPr eaLnBrk="1" hangingPunct="1">
              <a:buClr>
                <a:srgbClr val="000066"/>
              </a:buClr>
              <a:buFont typeface="Wingdings" pitchFamily="2" charset="2"/>
              <a:buChar char="§"/>
            </a:pPr>
            <a:r>
              <a:rPr lang="en-US" b="0" dirty="0" smtClean="0"/>
              <a:t>Likeability</a:t>
            </a:r>
          </a:p>
          <a:p>
            <a:pPr eaLnBrk="1" hangingPunct="1">
              <a:buClr>
                <a:srgbClr val="000066"/>
              </a:buClr>
              <a:buFont typeface="Wingdings" pitchFamily="2" charset="2"/>
              <a:buChar char="§"/>
            </a:pPr>
            <a:r>
              <a:rPr lang="en-US" b="0" dirty="0" smtClean="0"/>
              <a:t>Transferable</a:t>
            </a:r>
          </a:p>
          <a:p>
            <a:pPr eaLnBrk="1" hangingPunct="1">
              <a:buClr>
                <a:srgbClr val="000066"/>
              </a:buClr>
              <a:buFont typeface="Wingdings" pitchFamily="2" charset="2"/>
              <a:buChar char="§"/>
            </a:pPr>
            <a:r>
              <a:rPr lang="en-US" b="0" dirty="0" smtClean="0"/>
              <a:t>Adaptable</a:t>
            </a:r>
          </a:p>
          <a:p>
            <a:pPr eaLnBrk="1" hangingPunct="1">
              <a:buClr>
                <a:srgbClr val="000066"/>
              </a:buClr>
              <a:buFont typeface="Wingdings" pitchFamily="2" charset="2"/>
              <a:buChar char="§"/>
            </a:pPr>
            <a:r>
              <a:rPr lang="en-US" b="0" dirty="0" smtClean="0"/>
              <a:t>Protectable</a:t>
            </a:r>
          </a:p>
          <a:p>
            <a:pPr eaLnBrk="1" hangingPunct="1"/>
            <a:endParaRPr lang="en-US" dirty="0" smtClean="0"/>
          </a:p>
          <a:p>
            <a:pPr eaLnBrk="1" hangingPunct="1"/>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checkerboard(across)">
                                      <p:cBhvr>
                                        <p:cTn id="7" dur="500"/>
                                        <p:tgtEl>
                                          <p:spTgt spid="1843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436">
                                            <p:txEl>
                                              <p:pRg st="1" end="1"/>
                                            </p:txEl>
                                          </p:spTgt>
                                        </p:tgtEl>
                                        <p:attrNameLst>
                                          <p:attrName>style.visibility</p:attrName>
                                        </p:attrNameLst>
                                      </p:cBhvr>
                                      <p:to>
                                        <p:strVal val="visible"/>
                                      </p:to>
                                    </p:set>
                                    <p:animEffect transition="in" filter="checkerboard(across)">
                                      <p:cBhvr>
                                        <p:cTn id="12" dur="500"/>
                                        <p:tgtEl>
                                          <p:spTgt spid="184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8436">
                                            <p:txEl>
                                              <p:pRg st="2" end="2"/>
                                            </p:txEl>
                                          </p:spTgt>
                                        </p:tgtEl>
                                        <p:attrNameLst>
                                          <p:attrName>style.visibility</p:attrName>
                                        </p:attrNameLst>
                                      </p:cBhvr>
                                      <p:to>
                                        <p:strVal val="visible"/>
                                      </p:to>
                                    </p:set>
                                    <p:animEffect transition="in" filter="checkerboard(across)">
                                      <p:cBhvr>
                                        <p:cTn id="17" dur="500"/>
                                        <p:tgtEl>
                                          <p:spTgt spid="1843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8436">
                                            <p:txEl>
                                              <p:pRg st="3" end="3"/>
                                            </p:txEl>
                                          </p:spTgt>
                                        </p:tgtEl>
                                        <p:attrNameLst>
                                          <p:attrName>style.visibility</p:attrName>
                                        </p:attrNameLst>
                                      </p:cBhvr>
                                      <p:to>
                                        <p:strVal val="visible"/>
                                      </p:to>
                                    </p:set>
                                    <p:animEffect transition="in" filter="checkerboard(across)">
                                      <p:cBhvr>
                                        <p:cTn id="22" dur="500"/>
                                        <p:tgtEl>
                                          <p:spTgt spid="1843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8436">
                                            <p:txEl>
                                              <p:pRg st="4" end="4"/>
                                            </p:txEl>
                                          </p:spTgt>
                                        </p:tgtEl>
                                        <p:attrNameLst>
                                          <p:attrName>style.visibility</p:attrName>
                                        </p:attrNameLst>
                                      </p:cBhvr>
                                      <p:to>
                                        <p:strVal val="visible"/>
                                      </p:to>
                                    </p:set>
                                    <p:animEffect transition="in" filter="checkerboard(across)">
                                      <p:cBhvr>
                                        <p:cTn id="27" dur="500"/>
                                        <p:tgtEl>
                                          <p:spTgt spid="1843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8436">
                                            <p:txEl>
                                              <p:pRg st="5" end="5"/>
                                            </p:txEl>
                                          </p:spTgt>
                                        </p:tgtEl>
                                        <p:attrNameLst>
                                          <p:attrName>style.visibility</p:attrName>
                                        </p:attrNameLst>
                                      </p:cBhvr>
                                      <p:to>
                                        <p:strVal val="visible"/>
                                      </p:to>
                                    </p:set>
                                    <p:animEffect transition="in" filter="checkerboard(across)">
                                      <p:cBhvr>
                                        <p:cTn id="32" dur="500"/>
                                        <p:tgtEl>
                                          <p:spTgt spid="1843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8436">
                                            <p:txEl>
                                              <p:pRg st="6" end="6"/>
                                            </p:txEl>
                                          </p:spTgt>
                                        </p:tgtEl>
                                        <p:attrNameLst>
                                          <p:attrName>style.visibility</p:attrName>
                                        </p:attrNameLst>
                                      </p:cBhvr>
                                      <p:to>
                                        <p:strVal val="visible"/>
                                      </p:to>
                                    </p:set>
                                    <p:animEffect transition="in" filter="checkerboard(across)">
                                      <p:cBhvr>
                                        <p:cTn id="37" dur="500"/>
                                        <p:tgtEl>
                                          <p:spTgt spid="1843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P spid="18436"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9" name="Rectangle 5"/>
          <p:cNvSpPr>
            <a:spLocks noGrp="1" noChangeArrowheads="1"/>
          </p:cNvSpPr>
          <p:nvPr>
            <p:ph type="title"/>
          </p:nvPr>
        </p:nvSpPr>
        <p:spPr/>
        <p:txBody>
          <a:bodyPr>
            <a:normAutofit/>
          </a:bodyPr>
          <a:lstStyle/>
          <a:p>
            <a:pPr eaLnBrk="1" hangingPunct="1"/>
            <a:r>
              <a:rPr lang="en-US" sz="4000" b="1" dirty="0" smtClean="0">
                <a:solidFill>
                  <a:srgbClr val="000066"/>
                </a:solidFill>
              </a:rPr>
              <a:t>Slogans</a:t>
            </a:r>
          </a:p>
        </p:txBody>
      </p:sp>
      <p:sp>
        <p:nvSpPr>
          <p:cNvPr id="19460" name="Rectangle 6"/>
          <p:cNvSpPr>
            <a:spLocks noGrp="1" noChangeArrowheads="1"/>
          </p:cNvSpPr>
          <p:nvPr>
            <p:ph type="body" sz="half" idx="1"/>
          </p:nvPr>
        </p:nvSpPr>
        <p:spPr>
          <a:xfrm>
            <a:off x="457200" y="1295400"/>
            <a:ext cx="4572000" cy="4830763"/>
          </a:xfrm>
        </p:spPr>
        <p:txBody>
          <a:bodyPr>
            <a:noAutofit/>
          </a:bodyPr>
          <a:lstStyle/>
          <a:p>
            <a:pPr eaLnBrk="1" hangingPunct="1">
              <a:buClr>
                <a:srgbClr val="000066"/>
              </a:buClr>
              <a:buFont typeface="Wingdings" pitchFamily="2" charset="2"/>
              <a:buChar char="§"/>
            </a:pPr>
            <a:r>
              <a:rPr lang="en-US" sz="3200" b="0" dirty="0" smtClean="0"/>
              <a:t>Like a good neighbor, State Farm is there</a:t>
            </a:r>
          </a:p>
          <a:p>
            <a:pPr eaLnBrk="1" hangingPunct="1">
              <a:buClr>
                <a:srgbClr val="000066"/>
              </a:buClr>
              <a:buFont typeface="Wingdings" pitchFamily="2" charset="2"/>
              <a:buChar char="§"/>
            </a:pPr>
            <a:r>
              <a:rPr lang="en-US" sz="3200" b="0" dirty="0" smtClean="0"/>
              <a:t>Just do it</a:t>
            </a:r>
          </a:p>
          <a:p>
            <a:pPr eaLnBrk="1" hangingPunct="1">
              <a:buClr>
                <a:srgbClr val="000066"/>
              </a:buClr>
              <a:buFont typeface="Wingdings" pitchFamily="2" charset="2"/>
              <a:buChar char="§"/>
            </a:pPr>
            <a:r>
              <a:rPr lang="en-US" sz="3200" b="0" dirty="0" smtClean="0"/>
              <a:t>Nothing runs like a Deere</a:t>
            </a:r>
          </a:p>
          <a:p>
            <a:pPr eaLnBrk="1" hangingPunct="1">
              <a:buClr>
                <a:srgbClr val="000066"/>
              </a:buClr>
              <a:buFont typeface="Wingdings" pitchFamily="2" charset="2"/>
              <a:buChar char="§"/>
            </a:pPr>
            <a:r>
              <a:rPr lang="en-US" sz="3200" b="0" dirty="0" smtClean="0"/>
              <a:t>I’m </a:t>
            </a:r>
            <a:r>
              <a:rPr lang="en-US" sz="3200" b="0" dirty="0" err="1" smtClean="0"/>
              <a:t>lovin</a:t>
            </a:r>
            <a:r>
              <a:rPr lang="en-US" sz="3200" b="0" dirty="0" smtClean="0"/>
              <a:t>’ it</a:t>
            </a:r>
          </a:p>
          <a:p>
            <a:pPr eaLnBrk="1" hangingPunct="1">
              <a:buClr>
                <a:srgbClr val="000066"/>
              </a:buClr>
              <a:buFont typeface="Wingdings" pitchFamily="2" charset="2"/>
              <a:buChar char="§"/>
            </a:pPr>
            <a:r>
              <a:rPr lang="en-US" sz="3200" b="0" dirty="0" smtClean="0"/>
              <a:t>We try harder</a:t>
            </a:r>
          </a:p>
          <a:p>
            <a:pPr eaLnBrk="1" hangingPunct="1">
              <a:buClr>
                <a:srgbClr val="000066"/>
              </a:buClr>
              <a:buFont typeface="Wingdings" pitchFamily="2" charset="2"/>
              <a:buChar char="§"/>
            </a:pPr>
            <a:r>
              <a:rPr lang="en-US" sz="3200" b="0" dirty="0" smtClean="0"/>
              <a:t>Always low prices</a:t>
            </a:r>
          </a:p>
          <a:p>
            <a:pPr eaLnBrk="1" hangingPunct="1"/>
            <a:endParaRPr lang="en-US" sz="3200" b="0" dirty="0" smtClean="0"/>
          </a:p>
          <a:p>
            <a:pPr eaLnBrk="1" hangingPunct="1"/>
            <a:endParaRPr lang="en-US" sz="3200" b="0" dirty="0" smtClean="0"/>
          </a:p>
          <a:p>
            <a:pPr eaLnBrk="1" hangingPunct="1"/>
            <a:endParaRPr lang="en-US" sz="3200" b="0" dirty="0" smtClean="0"/>
          </a:p>
        </p:txBody>
      </p:sp>
      <p:sp>
        <p:nvSpPr>
          <p:cNvPr id="26628" name="Rectangle 7"/>
          <p:cNvSpPr>
            <a:spLocks noGrp="1" noChangeArrowheads="1"/>
          </p:cNvSpPr>
          <p:nvPr>
            <p:ph type="body" sz="half" idx="2"/>
          </p:nvPr>
        </p:nvSpPr>
        <p:spPr/>
        <p:txBody>
          <a:bodyPr/>
          <a:lstStyle/>
          <a:p>
            <a:pPr eaLnBrk="1" hangingPunct="1">
              <a:buFontTx/>
              <a:buNone/>
            </a:pPr>
            <a:endParaRPr lang="en-US" smtClean="0"/>
          </a:p>
          <a:p>
            <a:pPr eaLnBrk="1" hangingPunct="1">
              <a:buFontTx/>
              <a:buNone/>
            </a:pPr>
            <a:endParaRPr lang="en-US" smtClean="0"/>
          </a:p>
        </p:txBody>
      </p:sp>
      <p:pic>
        <p:nvPicPr>
          <p:cNvPr id="120834" name="Picture 2" descr="http://t2.gstatic.com/images?q=tbn:ANd9GcRsJTPcjMIAimh4dOMvM4gghZiHxclnKgXftrvKe-DjoiN-KUo3"/>
          <p:cNvPicPr>
            <a:picLocks noChangeAspect="1" noChangeArrowheads="1"/>
          </p:cNvPicPr>
          <p:nvPr/>
        </p:nvPicPr>
        <p:blipFill>
          <a:blip r:embed="rId3" cstate="print"/>
          <a:srcRect l="9525" t="15385" r="4762" b="14285"/>
          <a:stretch>
            <a:fillRect/>
          </a:stretch>
        </p:blipFill>
        <p:spPr bwMode="auto">
          <a:xfrm>
            <a:off x="5410200" y="1447800"/>
            <a:ext cx="2743200" cy="609600"/>
          </a:xfrm>
          <a:prstGeom prst="rect">
            <a:avLst/>
          </a:prstGeom>
          <a:noFill/>
          <a:ln w="9525">
            <a:noFill/>
            <a:miter lim="800000"/>
            <a:headEnd/>
            <a:tailEnd/>
          </a:ln>
        </p:spPr>
      </p:pic>
      <p:pic>
        <p:nvPicPr>
          <p:cNvPr id="120836" name="Picture 4" descr="http://t1.gstatic.com/images?q=tbn:ANd9GcSxlr-TsHjQKJs8t0lwvZX-TGMgcf4jzrE5-IqN9HIfE6DFVIE-"/>
          <p:cNvPicPr>
            <a:picLocks noChangeAspect="1" noChangeArrowheads="1"/>
          </p:cNvPicPr>
          <p:nvPr/>
        </p:nvPicPr>
        <p:blipFill>
          <a:blip r:embed="rId4" cstate="print"/>
          <a:srcRect t="20619" b="38144"/>
          <a:stretch>
            <a:fillRect/>
          </a:stretch>
        </p:blipFill>
        <p:spPr bwMode="auto">
          <a:xfrm>
            <a:off x="5410200" y="2286000"/>
            <a:ext cx="2743200" cy="762000"/>
          </a:xfrm>
          <a:prstGeom prst="rect">
            <a:avLst/>
          </a:prstGeom>
          <a:noFill/>
          <a:ln w="9525">
            <a:noFill/>
            <a:miter lim="800000"/>
            <a:headEnd/>
            <a:tailEnd/>
          </a:ln>
        </p:spPr>
      </p:pic>
      <p:sp>
        <p:nvSpPr>
          <p:cNvPr id="26631" name="AutoShape 6" descr="data:image/jpeg;base64,/9j/4AAQSkZJRgABAQAAAQABAAD/2wCEAAkGBhQSEBUUEhQUFRUVFxcYGBgYGBgXFxgYHRgYFxwcFxcXHCYeGhwjHBcUHy8gIycpLCwsFx4xNTAqNSYrLCkBCQoKDgwOGg8PGiwkHyUsLCwsLCwqLCwpLCksLCkvNSwsLCwtLCwsLCotKiwtLCwsLCwsLCwsLCwsLCwsLCwsLP/AABEIAKABOwMBIgACEQEDEQH/xAAcAAABBQEBAQAAAAAAAAAAAAABAAIDBQYEBwj/xABPEAACAQIDAwYICQcKBgMAAAABAgMAEQQSIQUGMQcTIkFRYTJxgZGSk9HSFBVCUlNUYqGxFhcjcnPB8CUzNWOCg6Kz0+EkRGR0ssI04/H/xAAaAQADAQEBAQAAAAAAAAAAAAAAAQIDBAUG/8QANBEAAQMBBgMFCAIDAQAAAAAAAQACEQMEEhMhMVFBYaEFFIGRwSIyUnGx0eHwI0IVYvEz/9oADAMBAAIRAxEAPwB3KFvq82NeBT+hgbLYfKceEx8Ruo8R7aoPywsbZRppxPsqjnlLzyMeLO7Hxlif30Y4gb3FeQ95LiV4VU3nklXw30HzT5/9qd+WI7D93sqlVQAeiDcacdDfiLcesa340wqOyovrLJX43vXsP3U8b3L2Gs4FFERjsFIuO6MlpRviOynjfJO/zD21meaHYK3u5HJnDjIOemY2JIAViLWNtbHjWlIOqGAVrSpYjroVYN8lt/8Antpw3wT+Le2tyORjA/1vrG9tO/M1gf64f2zW5s9TddPcn7hYX8sE7T93tpLvVH3jyD3ql363ATABJI3JR2y2bwr6nQjuH3VkOaFc1S8x0Fc1Snhm6VrF3rTt+7/enflVH2/h7ayBQUgtRiFRktiN5o+2mneCM9dZIihkFGIU/Z3WtG24z8o05dtRfOrIc0KJhFLEKIatiNtx9o/jyU9dvRjs/jyVjFgo/BO+niEIgbrbDeJeo+YkVIu832yP7RrCnD99LmO/8KeK5PTit7+VZ+lb0zR/K1rfzremfxrAfB++kcN31WM7dF47lb78rX+mf1hoDeyb6w3pmvP/AIOO009cJ3mjFdunePxLene+b6w/pUjvdP8AWH9KsG2D7zRGC7zTxHbovu+IrdflfiPrD+kKH5ZYr6w3nX2ViPgA+c1WmxuT7GYtS8IGQEgM7ZQSOOXQk1TXPdkJVtNRxhpK0o3yxP1hv8PspHfTFfWG/wAHsqqPI/tH+p9afdqOTkj2iBwjPcJfF1W7h5q0u1ea0uVuauPy4xY/5g+aP3aX5wMUP+Y/wxe7Xn+09iy4dzHMCrDqv+FcnNHtNQajgYJWRe9pgkr0o8omL+nX0Y/ZRHKJi+uYejH7K80EJOmY+cDv66YYj2mjEduniP8AiXp83KJigSOfTTsWOx7xdeuhDym4lDdpUcdjKn/rY15hzfeaKRG/Gniu3Riv+Je+bncpcONk5lxzU3FRfoyWvfIeNwBfKerhexts6+VIcW8UiyRnK8bKykdo1/gV9QbJ2gJ8PFMvCWNHHiZQ3767KFQuGa9Cz1S8Q7VfLkJ6V/HXXFXFh+NdSvpXmv1Xkv1UxFNIoq9EislKjpwoGlemknA1Z7K3ixGGBEEzxhuIBBW/blIIB76qxRFIEjMKgSMwtIOULH/Wn9GP3aevKJtD6y3oR+7WaFK9ViP3PmrxX/EfNWe2N4cRiipnlMmXwQbADtsFAF++q6m5qV6gknMqCScyjahakKNJCQp1qC05+FJMDJMo3oGmmqQn56KvUd6V6ISUuehnqO9ImhCmV6IqDNT1amhOYU+N6bfSmcKJQp2NPBqIG9SotWE08CtruvykHCwCF4ecCXysrZTYm9iCDfidaxdI1ox5YZatGPLDLV6cOV+Prw0npr7KR5YYvq8vpJXmBauaeW1a94futu81N1a787zfDcQHEYRQLDW7n9Y8PIB1nWs2TTmbWmGsHOLjJXM55ebxQJoUqVqEk29OjPSHjpppJxHjppqOY619I8nw/krB/sI//EV83TDWvo/k6/orCfsVrss3Fd9k1K+coDrU78a5oONdC1xu1XA/VFWqZDUFPQ1BUKQimmpKYahJIGiDTRRvTTTwaV6F6VShGiKaKQoSTr069Mog0Kk8UGNBaRpJymk0KJoU0kDRvQpU0ImlSvQoQnKeOl7jzajUfx100GjQtQhSI9PbhUCmplNCaSGulGrkapIXpyhdRNDNSvUbNVppXrixD611yGwqvY60kimmhRoU0IU2iaaapNK9FTqKbSFNNKd+A7AfxJr6L5Nz/JWF/Z/vNfOUx1r37k3xX8l4buVh5nYV1WYwV2WYwSvAYONdMKkkKASSQABxJJsAO2uaEa1od1ejLJORphonkHZn8GMek1/JXDVddBK5bt50KQ7siP8A+VPHhz8zWWXyxx8PKRQ+FYGPwIp5z2vIIl8gQE+c1SBybk6k6k9pOpJq02VsyORWaWVYB8h2YWLC3R5sdM/rDhWDmkCXk+GX0z6oBBMNA8f2F0LvBHY83gcPYC5zc5LYcLklhQG8ynwsHg7d0bqfPnrU7A2PhZsQjxYiNmWJxiIxGyLKCpQsA1gAbrmHC+ul68+aO2oByknKSDYgdh69LeesaRpVHFoBkRrPGd/ktKjXsAdI8I9Fc/G2Efw8GV+1FMw/wuCPvp42bhZf5nElGPBMQmXyc6l089qoCaNb4Me6SPGfrKxvzqB9PorHaWx5cOQJUsG8FgQysO1WXQ9VcV6t9msZMDiIvoSk6DsBOSTyWKt5DVPQwkyHahJzQII0KdejTRRFWoRohqmTAyFcwRivbY289QUpCacDSvQpCkmgaV6NCmhClRtQtTS0RoGjQNCEqNA1KkDEXCkjuBoTUVFGqQ4dvmnzUwwkHUEePT8aEJ5po0NOphFCF2BtKatMjbo05KuU1Fimrirpxba1zUBJChajQvVIQptI0KapImhSNNvVJpTca9r5NZf5Lg/vf86SvFJa9d5O8YF2bCCeuX/OkNb0DBXTQMHNeSwcavsMcuzZ2+mnii8iK0p+8r5qz8PGtBiNNmRDtxMpPjCIB+NcNbVo5j7+ixaMyeSpQat93ZcKHPwuOaQGwUREcb/KFwT1cDVRHGSbAEk8ABcnxCtVuNu5K+OhMkMqxoc5LRuq3UXAuwt4VvNWdpe1lNxcYy4GD4JUWlzwAJ6hb7eHmtnYJ5cNEkTnKoOUXuzDwib3sLnU9VeUbW21LiZOcncueA6go7FUaCva95931xmHMLMU1DBgL2I4XHWNTWJPI831pfVH36+d7Lttmp0y6s72ydTJMfNepbbPWe4CmPZ5brz8RkqWAJAsCeoX4XPVexpleo7A5OpMLOWeSOWFkdJFysCykXtl1vqBXmmORBK4jJKBmC5gQct9Lg6g+OvdoWunXcRTMgRmvMq2d9IAuyVruib4kx9U0U0Z8sTEfeoqmRuFXG5X9IQfrN/4PeqZOA8QrUf+hHIeqg+4PmfRPvRvQpGtFkvXN0j/ACKP2c34vXmuwd3psWcsS3sBdjoo8Z/dXpO65/kT+6m/F6fsycYHY4mCgtzQkI4Zne1r26tVHiFfM07S6g6tcEudUgdV7j6Aqine0DZPRUMXJPJbpToD2BSR59KqNt7h4jDKXssiDiUJNh2kEC1VeJ3txsjZmxMgPGynKo7gFsLeet5yb71TYnnYcQQ7IAyvYAspJBDAAA2016wde/rquttmZjPc1wGoiPJc7GWasbjQQeCyG7W6EmNV2jdFyEKc173IvpYVS4uAxyPGbEozISO1SQbeUV6zuZgFgnxsaCyrMlh3FAwHkBA8lZrH8meJkmlkDRAPJI4BJ4M7ML6dhqqfaLMZ7ajgGw0ieYlS+xkU2lokyZ8FnN3N3XxrskbKrKobpXsRe3VXdhtxZHxMmHEkfORKGbwrWNuBt9oVrtydzpsHO7yFCrR5eievNfhbsqTYn9OY39lH+EdZVe0XX6mEQQ1sj55LSnY23WXwQSYPVeebwbvS4SQJKBqLqw8Fh12Pcfx7xUewtjNiphEjBWIYjNextqdR3V61tOHD48T4Vj+khIv85CVDK69oIa3nFYjdHYsmG2ukcosQstj1MMhsR3GtaHaBfQcXCHtbMb5SCoqWQNqtA90mPws7vBsN8JNzUhUtkDgrcixLAeW6mtnyRtdcQONmT8DVTyqj/j1/7eP/ADJateSE/wDyfHH+DVNrquqdnYh1IB6hVQYGWu6NM134rlRwscskZhnJjdkJCx2JUlSRd+FxU2B3n2dj2ETKFkbRVkUIxP2XUkX46XvXmW3h/wAZif28v/mar2XvII1BHEEaix6q0b2VRLQWFzTGoKl1ueHEOAI+S1+9e5rYadAhvFK1kJ4hibZG7TqCD1jxazfm0xXYnpCtdvG3O7OgkcdPPhZPExZAfuZh5a7t7PhuRPgOXPmOe+Twbfb7+yuBvaNe6xstmXAl2mS6TY6UudnEAgDmsP8Am5xVrZU9MVxw7nzmd4AF5xFDMMw0B4G9X08m20RnZo7KCx6MXAC5qHk22vJicdPLMwZzCouAF0DC2g0rs73aW0n1S5hDR/WTnksMCiXtZDhO6rJuTbFH5K+mtcWK5OcYisxRcqgsemOAFzpetltuXa4xEnwYJzOboXEfCw43N+N+NZ7eHePauHQLiebVZQyiyIb6a+CdNDRQtNqqlsOp58JMp1LPQbMh2XLJVGB3CxU0SyxKrI4uDmAuPLUh5Ncd9Gvpr7a32wJpV2IjQC8qwnILZrsCbDL11m13k211wN4vg5/dSbbLVUe8MLAGuIzJByQbNRa1pdezE5LE7U2LNhnCYhGjJ4FtVI6yGFwbacKvByY40gEImuvhjsrbb/jPscviFCSgRNbjlkLKpA87CrjbU+JXBo2DUNLaPRgCMpGvEj8ah3alZ1NhaGglxaZ93LjOysWJgcZJiAea8xPJhjvmJ6Yqg23sWXCyc3MuVrZhqDcEkX08R81ejHae3foIfRX/AFK872/vDNjJRJPkzquToLlFgSdQSdbk16NjrWmo/wBssI/1MlYVqVJrfZvTzCrZa2G7m2ObwyL2Z+zrdj++sc/7qkjxhUWB4V67clztMIQjWtE85k2aSdTHihfq6LQ2H3pWdh4mr3d39JFi4Ot4VlX9aFsxHjKs3mrlr6TsQUmakbhdm5O9PwKYl1vHJYOQOktr2ZfFc3HXWkxnKBi8LJ+kWLEQNrHKoKCRTwsy3UMOBUi4Nec137O21LArKpDRuCHjYZka+l8vUftCxrkr2KlVcXloM6z+5FVStL2NugwvSYOVzDFbtHMp7LK3mOaoZOV+G/RgmI7yg/ea8stRFc3+FskzdPmVr/kK+/RfQGwtvRYuESxHT5SnwkbsYdvf115Lyh7L5jHyECyS2kXTTUDMPHmzH+0KoMFj5IWzRO8bdqkg+W3HxGtPhuUB5AIsdHHiISRmJS0i9WZSNLjuAPfWVDs99irGpSzaeHHw4HotKlqbaKYY/I78FV7pG2J5zqiimkPkiYD72FVCDQVqcdsj4HDiWDBkn5uPDv8APic86x9FVU99ZUmvVpODyXjTIfvmuKo0sAadc/3orrd7dmXGmQRFbxhSQxIve9rG3catY+TPGFrFUUdpdSPuufuqi2HvHPg2ZoCozgBgy5gbEkfiauzyo4//AKceKNverkri23zg3bvOZW1IWe6MSZ5La7XVdn7IaMsCwjManhmke/AeMk+IVBuriY9obK5gtZ0QROOtSB0WseIsFPnFeZbT2zPiXz4iQuRwHBV/VUaD8aiweMkhkEkLtHINMy9Y7COBHca5R2YcIgu/kvXp4T9l0d9bfyHsxEclp8Tyb4xWsqK46mDKB5mIIrYbmbq/AEklndQzKL69FEW5N26z7KxicqGPAt+gbvKG/wBzgfdVVtnenFYsZZ5OhocijKhI11A1PlJoqWa2124dVzQ3iRMlJtSzUjfZJPBej7g7WGJlxsy3yvMuW/zQlh9wFZHaO/8AjUnmVZBlSWRVGRPBVio6u6qfYe9GIwYYYcoFcgnMt9QLaVXTzl3Z21Z2ZmPDViWNh4zWtPs9raz3uaC0gATnECFL7WcNoac858V6Pye71YnFYmRJ3DKsYYAKo1zAXuAK7ti/03jP2SfhHXm+xdvTYSRnhKgsuU5hmFr3row++OKTEyYlTHzsqhWunRsLcFv9kddY1uzXOfUNMABzYA0zyWtO1tusvnMGT1XZvVtGTDbZnmhNnRk06nUxR3Vu0H+Na9I2HtDD49IsUg6ceYW+UhK2ZG7RrfzGvG9obSeeZ5pSC72zZRlGihRYa9SipNi7bmwcrSYdgCwsysLq3YSLjUa+c9ta2ns/GotAMPa0Cd8oIPJRRtYZUM+6TK0fKqP+PX/t0/zJatOSE64n+7/BqxG2tty4uUSz5CwQIMq5RlBZuFzrdjU+wt6J8GXMGTp5b5lzeDe1rEdtOpY3usXdxF6AOWRUNrtFpxOC0G1uT/FyYid1QZXldlOdNQWJGmbSp9j8l0rODiCEQHUAgsR2aaC/bVf+dLG9sHqz79ceO5QMdMuUzCMdfNKFJ/tG5HkIqMPtAtuSwcJzlUTZJvZlazlB3iQPBg4yLiWJpLcFVWGVT33sbdQA7a0e9s+MWNDgUDuX6QOU2Wx16TDrtXiEbkEMPCzBrnXW97ntrWfnTxv9R6s+/WFXstzRTFKHXZm9xJWrLY1xcXyJiI4K+ml206FWjisykHopwIsfl1Byc7Ikw2OlilFm5gG2nDOLcCapzyqY7/p/Vt79cCb94oYlsSOa5xoxGegcuUG40zXv33rTulodSfSusaCOE6pY1IPa+84weK3O3NobXXEyDDQo0IIyEqhuMo7XB436qzW8ez9q4tV+EQC0WZhlyLxAvf8ASG+gqA8q+N/6f1bf6lRy8quNZSpGHswIP6NuB0+kpULJaaRaW06cjjnKdStSqTL3QeC3G720jDsQTKAxihkcA8DlLGx81V26fKf8InEWIRI8+iMpNs/UrX4X1se0W66w0G++IjwZwiiLmijJcq2ezXv0s9r6nqqgHd7K1b2Qx+LigS5xIPEBSbYWhlw6DNejcrUeKzpmbNhj4AUWyuBqJDfpHiQdBa4tpc7LaeLxKbPjfBosk2WGysLgqQMxtmXq1415ZjOUXFTYc4eVYHQqFJZHzm3Bswe2bgb249VdWH5V8ZHGqKmGsiqoukhJAFtbSDXSsX9nWh1Kmy60lhPyI5+q2baaYqOdJzHktH8d7d+qw+h/99ec7Z2LNhnCzxlGYZhe2o6+BPXWn/PDjvo8J6Ev+rWf3k3plxzq8wjUopUCMMBYm+uZmrusVCvSf7VNjWnW7ryWFd9N7cnEnmqmTqqIxk1JJwFNtXsBcYMBSRcfJXbgce8MiSxEB0NxcXB0sQR1ggkVxxdfiqW9ZuE5FQSQZCthtDBy/wA7FLhm+dD+kh8Zjc5l8Sk09dhK/wDM4vCSA8AZOakPjSUCx8pqmvUZjBrLD+Ekdfz1V32n3mrQPufi/oGbvUo4/wALGmDdHGfVpB4wAPOTWeCW4G3i0pO5PEk+PWi5U3Hl+UXafPz/AAtC27Ei/wA9JhoD2SToD6KZifNTHGCi8OSXEsPkxLzUd+wySdIg9qrWfAoiqwidXeWX56p+yNArjaW3WxAjXIsUUIYRxqWNsxBJLMbsTbjpXFmrnVqcJKoUw0Q0LN8uMldIp1ajcPERrhcZz/8ANNzEbnhlV2KZr9WXMG8ld+1sKq7awcUuUqscCm/glgGy+QsF8d64XWmKjmRpPjAB9VqLMS0OnX7rEutuOnjokHjatPvVjcQcEsmKBWdcW6xkqFbmwuYgC2qhwADY+Wm727w4h9n4MNKW5+ORpNFGYrIMp0XS3damyq912AMyRrtnlln0zQbOBOenL8rNBT2UQv3V6VsJoc2zsxk544QlAAvNkZDfMTrfxVjN3HvszaXHhhf801DbRenLQgebiPRN1muxnv0EqpWMnqJ8lFUubAEnstrfxV6BugUfB4CNyA5mlkjN7XaOW5Tvuhf0RVVsSYjF7TaL+fTnTHYZmAMxDsidZAy9X40u8mXiPd+8eSfdTDTOv2lZJhY2OhorGTw1q737jZMUMzBmeGJy3NmIknMt2Qk2boi/DxChyfYnLi5SXKZcNMcwGYrbLqF67cbVtifw4o2n9/4sxRJqXFS82b2sb9ltaLQkakEeOtftrFhtobNkz5w4gPOlQjSXmtdkAAW3CmbwQvHgsbzisubH3TMCMwuxut+It2Vm20Tdka/eFZs8Tnp9pWUOHa3gt236rU2OBm8EE27K9M2EUkXBLe0kODWX9eN45Y2Fu1WCN5aznJ5jmXDSZeeT9JEOdijWYg5fAkjsWyHjcecVHeiWuIbmI6kj09FfdcwJ1WRNOy6X6q795oDHjZ1bJcSG+QZVuQG0Uk248L8b13bLwjy7MnWNHdhiYiAiljbIb6KL11GoAwO4GOq5xSN4t2noqEjS/VwoiM2vY27erz1othD+TNogjVea48Qc1uHVVvsPXZcZht8L5rFmEEXuolHOFRwMmUjLftPfWT7RcnL+13pM/Ldass5dGeonrCwiITqOFNvWz3FxLJg8QVaZSJYtYYlmk1VvkODp2msbimPOPe9y7XzDK18x8JfkntHVW1Opfe5saLN9K60OnVROKbW+3J2QHwcwbIPhTNCpZgrWEbWMYPhNzjILDsNYF1IJU6EEg9xBsfvp0qwe5zBwTdSLWh26BYdtAmvR91jIcPgowmeCR8SuIvGGXILkFny9C2tjcVXbh4grgp2VpgRJF0ooVnksQ3yGB0OlzbSsjaoDjGhjXmRtlpzWzbPN3PX7SsSF0v1dtAC/irb7jzMrY5rzBgAbpCryg86b2hYEZtdRbTXsqLdrEn4xxTOzoeZnbO8QDrYKwdoLAZrWOW1W60EF4j3RP7l+7JCjIBnUwsWBfhRjjZjZQWNr2AubdthW5xMinbGAcMJBJHh2LhBHzpYuM7RgWUnTTurn3m2/LDiVdGlY5JE/T4YQC2YXCZAucaLr7abbQXODQ3UTr00+sfJVgwCSdCsZJwFNDGnSPfie29R12BYhTxddPBqKM0A9TCgiVKz1GzU1mphNMNTDU/NQzUy1K1VCqAiWppeiRRy00029IC9OtRoRKlixTKpUMwVrZlucrWNxmW9mseF+FHEYx3YM7uzCwBZixAHAAk3AHV2VCKQFTAmUSunHbQlmsZZJJCBYF3Z7DuzE1FLiXZVUsxCCygsSFF7kKCbAX10pl6QNIAAQAiSV1JtSUZSJJAUGVCHYFV7FN+iO4aVDFinVWVWYK9syhiFa2ozKDZrHUXqOkKLoSldMW0JFCgSOAhJSzsMhOpKWPRJ7RalBj5Ek51HdZLk5wxD3OpJa9zfrvxrno0roSkroxOMeQ3kd3bhmZixtcm12N+JJ8tNw8jISVZluCDlYrdTxBtxB6waYKeBUwAIUyVJJOzBQzMQgst2JCi97KCeiL66VPjNpSzACaWSQKLKHdmA6tATx765aN6mAi8d1NHjZAQRJKCq5FIdwVT5qkG4XU9EaamnYLHSQkmGSSIkWOR2S478p1qCkKRAORCL7t05iSSSSSTckm5J7STqT3mpsNj5YwRFNLGCbnm5HS578pF/LUFK9BE5FIOIMhOXEOAwDuA/hgMwD636Yv0te29Oixsi5cski5L5LMwyZvCyWPRv1241EabenAKLxXRhtpSxX5qWWPNq2SR0zHtbKRc8eNc7yEkkkkkkkkkkk8SSdST30qYaYA1RJOSk+FOMozuMhzJZmsjXvdBfom4BuNdBUTOSSSSSSSSTcknUkk6k9dImm3qgE810rtSZUMayyrGb3QSOEN+PRBtrTcLtKWK4illjvx5t2S9u3KReuelRdbsqvFdMG0po2Zo5pUd/CZZGVm1v0mBudddajbGyFmcySF3BDMXbMwIsQzXuQQALGoaBp3RMwneKlGKkDK3OSZkACHM10AOgQ36IFzoLcafjdpTTEGaWWXLfLzjs+W/G2Ym17Dh2CucUjVQJmE5KaTSFLt8lCqQpU4Goi1PFMpBII2pAUr0r00JUaFGkhKlSr0DYHI1iMTCkrSpFnFwpUsbHhexFqbWl2itrHO0Xn9GvUvzCS/W4/VN79A8g03Vi4z/dH36vCfsrwKmy8to1d72bpS4CYRykNmF1YCwNrX0PDiOuqSsyCDCyc0tMFLLSoilSUpWpUqVCETRFAU4Ukk4CnUwU8CoKlOFG1AGnVKSAFGlagTQhG9ClQoQjahelStTQm0005q0+5G4b7RLkSCNI7AtbMSx1sBcdXXVtaXGAra0uMBZU8KZXrw5B1+tt6oe/TW5Bh1YtvVD3q2wX7LcWapsvIzQrV767hvs/KTJzitpfLb95qs3c2Qs8h5xssaq2Y36QJVgpVRq1mym1ZVP4xLlJpODrpGap6Fq2y7m4bMmaWVcxe6i0gAHg/pVQKLjXUdduKklsO7GHDEdKRf0RzOzxMqNzucqqr0nW0XQsdT2GufvLOfkr7u9Yo0jW9bcjCX0lmtdBfPHwJ6Rtzd9B8njVVvDu3hocNzsEkrNmTRyosrBeKlAxNyR1WtqNKGWqm4gCc+SZoPaJKyl9T5KF6J4nyfvoX767FmpUGtTfF8h8FSfFWi355PZ8DK7KjPhr3SQa5R2SW8Ejt4HTxVlVxJHW3npFpCTmOBXUNlS/Rt5qPxTN9G3mrl+FP2t6RrshClQWnykgm3SNiL6XB4mw89SZCmHIHY030TeakdlS/Rn7vbXO85ubMxFzYkkXHVcX0oCdu0+c0ZpQ5THAvwK/hXpOwuVqfD4eOJ4ElKKFD5yhIHC4sdbddeZfCG7T5zQ54/wAE0Bz26FNrqjTkV66OWyT6onrT7lL89kv1RPWn3K8j54/wT7aIlb+L08SrurxavxfRaffPbuJ2lMruiqqLlRFYaX4kknUm3dVF8SzfNHpp7a4857KOfuFSS46qDfdmV1/EsvzR6ae2l8TS9i+mnvVyZ+4Ur9w81LNK6V1jY8n2PTT20vieT7Hpr7a5cp+b91HmW+YfRPjpwUXSukbJk+x6a+2nDZD9sfrFrmED9UbH+wfZThhJTwif1beyiHJXSur4pf50frF9tH4rb50XrFrnXZ854Qyn+6f3acNl4j6Gb1T+7SuORcKn+LT8+L0xS+Lj8+L0x7KiGysT9BP6p/dpfE+K+r4j1Mnu0rjkYblKcAfnxel/tQ+A/bj9L/amfEuL+rYn1Mnu0jsPGfVsVp/USe7Tw3J4bk/4B/WRekfZQOD+3H6R9lM+JMX9WxPqJPdpp2Nivq+I9TJ7tGG5GG5POG+0nnoDD/aXz0w7JxP0E/qnH/rTTs3EfQzerf2UYZRhlPMA+cvn/wBqvN1d6J9nszQSREOBmRwWU24HQgg68Qf3Vnzs6f6Kb1b+yl8V4j6Gf1b+yqDXDRNrXAyF6T+ebE/Nw3oye/UT8teK6kw/ov79edfFWI+hn9U/u0RsjE/QYj1Unu1peqbrS9V3Kvd6t9J8fl54xqF4BAQL+Uk1SYbFGPwSo1B1F+AI82v3Cgdi4n6viPVSe7SOwcV9WxXqZT/61JY52uam68mSSu1dsv8APi8WS/aONvtHr7Khl2q5IOdNM3BbeELHQjzdlRRbAxVxmwuLK3F7QSgkX1tdONr1ZNsXswGP4W1STjb9Xx1BpRw6Kwx54riO2pPnJ2eAO7u7hXPidoM4szLbsAt1kj8fwpo3exfXhcV6iX3aY+xsQPCgnHjikH4rVYUcEFr+K55LdVR3rW7tcmGMxjreJoIvlSSqVsPsobMx8gHfXvWxt1MPhsPHCkalY1tdgpZjxLMbcSSSfHW7KZIWjKLnBf/Z"/>
          <p:cNvSpPr>
            <a:spLocks noChangeAspect="1" noChangeArrowheads="1"/>
          </p:cNvSpPr>
          <p:nvPr/>
        </p:nvSpPr>
        <p:spPr bwMode="auto">
          <a:xfrm>
            <a:off x="0" y="-731838"/>
            <a:ext cx="3000375" cy="1524001"/>
          </a:xfrm>
          <a:prstGeom prst="rect">
            <a:avLst/>
          </a:prstGeom>
          <a:noFill/>
          <a:ln w="9525">
            <a:noFill/>
            <a:miter lim="800000"/>
            <a:headEnd/>
            <a:tailEnd/>
          </a:ln>
        </p:spPr>
        <p:txBody>
          <a:bodyPr/>
          <a:lstStyle/>
          <a:p>
            <a:endParaRPr lang="en-US"/>
          </a:p>
        </p:txBody>
      </p:sp>
      <p:sp>
        <p:nvSpPr>
          <p:cNvPr id="26632" name="AutoShape 8" descr="data:image/jpeg;base64,/9j/4AAQSkZJRgABAQAAAQABAAD/2wCEAAkGBhQSEBUUEhQUFRUVFxcYGBgYGBgXFxgYHRgYFxwcFxcXHCYeGhwjHBcUHy8gIycpLCwsFx4xNTAqNSYrLCkBCQoKDgwOGg8PGiwkHyUsLCwsLCwqLCwpLCksLCkvNSwsLCwtLCwsLCotKiwtLCwsLCwsLCwsLCwsLCwsLCwsLP/AABEIAKABOwMBIgACEQEDEQH/xAAcAAABBQEBAQAAAAAAAAAAAAABAAIDBQYEBwj/xABPEAACAQIDAwYICQcKBgMAAAABAgMAEQQSIQUGMQcTIkFRYTJxgZGSk9HSFBVCUlNUYqGxFhcjcnPB8CUzNWOCg6Kz0+EkRGR0ssI04/H/xAAaAQADAQEBAQAAAAAAAAAAAAAAAQIDBAUG/8QANBEAAQMBBgMFCAIDAQAAAAAAAQACEQMEEhMhMVFBYaEFFIGRwSIyUnGx0eHwI0IVYvEz/9oADAMBAAIRAxEAPwB3KFvq82NeBT+hgbLYfKceEx8Ruo8R7aoPywsbZRppxPsqjnlLzyMeLO7Hxlif30Y4gb3FeQ95LiV4VU3nklXw30HzT5/9qd+WI7D93sqlVQAeiDcacdDfiLcesa340wqOyovrLJX43vXsP3U8b3L2Gs4FFERjsFIuO6MlpRviOynjfJO/zD21meaHYK3u5HJnDjIOemY2JIAViLWNtbHjWlIOqGAVrSpYjroVYN8lt/8Antpw3wT+Le2tyORjA/1vrG9tO/M1gf64f2zW5s9TddPcn7hYX8sE7T93tpLvVH3jyD3ql363ATABJI3JR2y2bwr6nQjuH3VkOaFc1S8x0Fc1Snhm6VrF3rTt+7/enflVH2/h7ayBQUgtRiFRktiN5o+2mneCM9dZIihkFGIU/Z3WtG24z8o05dtRfOrIc0KJhFLEKIatiNtx9o/jyU9dvRjs/jyVjFgo/BO+niEIgbrbDeJeo+YkVIu832yP7RrCnD99LmO/8KeK5PTit7+VZ+lb0zR/K1rfzremfxrAfB++kcN31WM7dF47lb78rX+mf1hoDeyb6w3pmvP/AIOO009cJ3mjFdunePxLene+b6w/pUjvdP8AWH9KsG2D7zRGC7zTxHbovu+IrdflfiPrD+kKH5ZYr6w3nX2ViPgA+c1WmxuT7GYtS8IGQEgM7ZQSOOXQk1TXPdkJVtNRxhpK0o3yxP1hv8PspHfTFfWG/wAHsqqPI/tH+p9afdqOTkj2iBwjPcJfF1W7h5q0u1ea0uVuauPy4xY/5g+aP3aX5wMUP+Y/wxe7Xn+09iy4dzHMCrDqv+FcnNHtNQajgYJWRe9pgkr0o8omL+nX0Y/ZRHKJi+uYejH7K80EJOmY+cDv66YYj2mjEduniP8AiXp83KJigSOfTTsWOx7xdeuhDym4lDdpUcdjKn/rY15hzfeaKRG/Gniu3Riv+Je+bncpcONk5lxzU3FRfoyWvfIeNwBfKerhexts6+VIcW8UiyRnK8bKykdo1/gV9QbJ2gJ8PFMvCWNHHiZQ3767KFQuGa9Cz1S8Q7VfLkJ6V/HXXFXFh+NdSvpXmv1Xkv1UxFNIoq9EislKjpwoGlemknA1Z7K3ixGGBEEzxhuIBBW/blIIB76qxRFIEjMKgSMwtIOULH/Wn9GP3aevKJtD6y3oR+7WaFK9ViP3PmrxX/EfNWe2N4cRiipnlMmXwQbADtsFAF++q6m5qV6gknMqCScyjahakKNJCQp1qC05+FJMDJMo3oGmmqQn56KvUd6V6ISUuehnqO9ImhCmV6IqDNT1amhOYU+N6bfSmcKJQp2NPBqIG9SotWE08CtruvykHCwCF4ecCXysrZTYm9iCDfidaxdI1ox5YZatGPLDLV6cOV+Prw0npr7KR5YYvq8vpJXmBauaeW1a94futu81N1a787zfDcQHEYRQLDW7n9Y8PIB1nWs2TTmbWmGsHOLjJXM55ebxQJoUqVqEk29OjPSHjpppJxHjppqOY619I8nw/krB/sI//EV83TDWvo/k6/orCfsVrss3Fd9k1K+coDrU78a5oONdC1xu1XA/VFWqZDUFPQ1BUKQimmpKYahJIGiDTRRvTTTwaV6F6VShGiKaKQoSTr069Mog0Kk8UGNBaRpJymk0KJoU0kDRvQpU0ImlSvQoQnKeOl7jzajUfx100GjQtQhSI9PbhUCmplNCaSGulGrkapIXpyhdRNDNSvUbNVppXrixD611yGwqvY60kimmhRoU0IU2iaaapNK9FTqKbSFNNKd+A7AfxJr6L5Nz/JWF/Z/vNfOUx1r37k3xX8l4buVh5nYV1WYwV2WYwSvAYONdMKkkKASSQABxJJsAO2uaEa1od1ejLJORphonkHZn8GMek1/JXDVddBK5bt50KQ7siP8A+VPHhz8zWWXyxx8PKRQ+FYGPwIp5z2vIIl8gQE+c1SBybk6k6k9pOpJq02VsyORWaWVYB8h2YWLC3R5sdM/rDhWDmkCXk+GX0z6oBBMNA8f2F0LvBHY83gcPYC5zc5LYcLklhQG8ynwsHg7d0bqfPnrU7A2PhZsQjxYiNmWJxiIxGyLKCpQsA1gAbrmHC+ul68+aO2oByknKSDYgdh69LeesaRpVHFoBkRrPGd/ktKjXsAdI8I9Fc/G2Efw8GV+1FMw/wuCPvp42bhZf5nElGPBMQmXyc6l089qoCaNb4Me6SPGfrKxvzqB9PorHaWx5cOQJUsG8FgQysO1WXQ9VcV6t9msZMDiIvoSk6DsBOSTyWKt5DVPQwkyHahJzQII0KdejTRRFWoRohqmTAyFcwRivbY289QUpCacDSvQpCkmgaV6NCmhClRtQtTS0RoGjQNCEqNA1KkDEXCkjuBoTUVFGqQ4dvmnzUwwkHUEePT8aEJ5po0NOphFCF2BtKatMjbo05KuU1Fimrirpxba1zUBJChajQvVIQptI0KapImhSNNvVJpTca9r5NZf5Lg/vf86SvFJa9d5O8YF2bCCeuX/OkNb0DBXTQMHNeSwcavsMcuzZ2+mnii8iK0p+8r5qz8PGtBiNNmRDtxMpPjCIB+NcNbVo5j7+ixaMyeSpQat93ZcKHPwuOaQGwUREcb/KFwT1cDVRHGSbAEk8ABcnxCtVuNu5K+OhMkMqxoc5LRuq3UXAuwt4VvNWdpe1lNxcYy4GD4JUWlzwAJ6hb7eHmtnYJ5cNEkTnKoOUXuzDwib3sLnU9VeUbW21LiZOcncueA6go7FUaCva95931xmHMLMU1DBgL2I4XHWNTWJPI831pfVH36+d7Lttmp0y6s72ydTJMfNepbbPWe4CmPZ5brz8RkqWAJAsCeoX4XPVexpleo7A5OpMLOWeSOWFkdJFysCykXtl1vqBXmmORBK4jJKBmC5gQct9Lg6g+OvdoWunXcRTMgRmvMq2d9IAuyVruib4kx9U0U0Z8sTEfeoqmRuFXG5X9IQfrN/4PeqZOA8QrUf+hHIeqg+4PmfRPvRvQpGtFkvXN0j/ACKP2c34vXmuwd3psWcsS3sBdjoo8Z/dXpO65/kT+6m/F6fsycYHY4mCgtzQkI4Zne1r26tVHiFfM07S6g6tcEudUgdV7j6Aqine0DZPRUMXJPJbpToD2BSR59KqNt7h4jDKXssiDiUJNh2kEC1VeJ3txsjZmxMgPGynKo7gFsLeet5yb71TYnnYcQQ7IAyvYAspJBDAAA2016wde/rquttmZjPc1wGoiPJc7GWasbjQQeCyG7W6EmNV2jdFyEKc173IvpYVS4uAxyPGbEozISO1SQbeUV6zuZgFgnxsaCyrMlh3FAwHkBA8lZrH8meJkmlkDRAPJI4BJ4M7ML6dhqqfaLMZ7ajgGw0ieYlS+xkU2lokyZ8FnN3N3XxrskbKrKobpXsRe3VXdhtxZHxMmHEkfORKGbwrWNuBt9oVrtydzpsHO7yFCrR5eievNfhbsqTYn9OY39lH+EdZVe0XX6mEQQ1sj55LSnY23WXwQSYPVeebwbvS4SQJKBqLqw8Fh12Pcfx7xUewtjNiphEjBWIYjNextqdR3V61tOHD48T4Vj+khIv85CVDK69oIa3nFYjdHYsmG2ukcosQstj1MMhsR3GtaHaBfQcXCHtbMb5SCoqWQNqtA90mPws7vBsN8JNzUhUtkDgrcixLAeW6mtnyRtdcQONmT8DVTyqj/j1/7eP/ADJateSE/wDyfHH+DVNrquqdnYh1IB6hVQYGWu6NM134rlRwscskZhnJjdkJCx2JUlSRd+FxU2B3n2dj2ETKFkbRVkUIxP2XUkX46XvXmW3h/wAZif28v/mar2XvII1BHEEaix6q0b2VRLQWFzTGoKl1ueHEOAI+S1+9e5rYadAhvFK1kJ4hibZG7TqCD1jxazfm0xXYnpCtdvG3O7OgkcdPPhZPExZAfuZh5a7t7PhuRPgOXPmOe+Twbfb7+yuBvaNe6xstmXAl2mS6TY6UudnEAgDmsP8Am5xVrZU9MVxw7nzmd4AF5xFDMMw0B4G9X08m20RnZo7KCx6MXAC5qHk22vJicdPLMwZzCouAF0DC2g0rs73aW0n1S5hDR/WTnksMCiXtZDhO6rJuTbFH5K+mtcWK5OcYisxRcqgsemOAFzpetltuXa4xEnwYJzOboXEfCw43N+N+NZ7eHePauHQLiebVZQyiyIb6a+CdNDRQtNqqlsOp58JMp1LPQbMh2XLJVGB3CxU0SyxKrI4uDmAuPLUh5Ncd9Gvpr7a32wJpV2IjQC8qwnILZrsCbDL11m13k211wN4vg5/dSbbLVUe8MLAGuIzJByQbNRa1pdezE5LE7U2LNhnCYhGjJ4FtVI6yGFwbacKvByY40gEImuvhjsrbb/jPscviFCSgRNbjlkLKpA87CrjbU+JXBo2DUNLaPRgCMpGvEj8ah3alZ1NhaGglxaZ93LjOysWJgcZJiAea8xPJhjvmJ6Yqg23sWXCyc3MuVrZhqDcEkX08R81ejHae3foIfRX/AFK872/vDNjJRJPkzquToLlFgSdQSdbk16NjrWmo/wBssI/1MlYVqVJrfZvTzCrZa2G7m2ObwyL2Z+zrdj++sc/7qkjxhUWB4V67clztMIQjWtE85k2aSdTHihfq6LQ2H3pWdh4mr3d39JFi4Ot4VlX9aFsxHjKs3mrlr6TsQUmakbhdm5O9PwKYl1vHJYOQOktr2ZfFc3HXWkxnKBi8LJ+kWLEQNrHKoKCRTwsy3UMOBUi4Nec137O21LArKpDRuCHjYZka+l8vUftCxrkr2KlVcXloM6z+5FVStL2NugwvSYOVzDFbtHMp7LK3mOaoZOV+G/RgmI7yg/ea8stRFc3+FskzdPmVr/kK+/RfQGwtvRYuESxHT5SnwkbsYdvf115Lyh7L5jHyECyS2kXTTUDMPHmzH+0KoMFj5IWzRO8bdqkg+W3HxGtPhuUB5AIsdHHiISRmJS0i9WZSNLjuAPfWVDs99irGpSzaeHHw4HotKlqbaKYY/I78FV7pG2J5zqiimkPkiYD72FVCDQVqcdsj4HDiWDBkn5uPDv8APic86x9FVU99ZUmvVpODyXjTIfvmuKo0sAadc/3orrd7dmXGmQRFbxhSQxIve9rG3catY+TPGFrFUUdpdSPuufuqi2HvHPg2ZoCozgBgy5gbEkfiauzyo4//AKceKNverkri23zg3bvOZW1IWe6MSZ5La7XVdn7IaMsCwjManhmke/AeMk+IVBuriY9obK5gtZ0QROOtSB0WseIsFPnFeZbT2zPiXz4iQuRwHBV/VUaD8aiweMkhkEkLtHINMy9Y7COBHca5R2YcIgu/kvXp4T9l0d9bfyHsxEclp8Tyb4xWsqK46mDKB5mIIrYbmbq/AEklndQzKL69FEW5N26z7KxicqGPAt+gbvKG/wBzgfdVVtnenFYsZZ5OhocijKhI11A1PlJoqWa2124dVzQ3iRMlJtSzUjfZJPBej7g7WGJlxsy3yvMuW/zQlh9wFZHaO/8AjUnmVZBlSWRVGRPBVio6u6qfYe9GIwYYYcoFcgnMt9QLaVXTzl3Z21Z2ZmPDViWNh4zWtPs9raz3uaC0gATnECFL7WcNoac858V6Pye71YnFYmRJ3DKsYYAKo1zAXuAK7ti/03jP2SfhHXm+xdvTYSRnhKgsuU5hmFr3row++OKTEyYlTHzsqhWunRsLcFv9kddY1uzXOfUNMABzYA0zyWtO1tusvnMGT1XZvVtGTDbZnmhNnRk06nUxR3Vu0H+Na9I2HtDD49IsUg6ceYW+UhK2ZG7RrfzGvG9obSeeZ5pSC72zZRlGihRYa9SipNi7bmwcrSYdgCwsysLq3YSLjUa+c9ta2ns/GotAMPa0Cd8oIPJRRtYZUM+6TK0fKqP+PX/t0/zJatOSE64n+7/BqxG2tty4uUSz5CwQIMq5RlBZuFzrdjU+wt6J8GXMGTp5b5lzeDe1rEdtOpY3usXdxF6AOWRUNrtFpxOC0G1uT/FyYid1QZXldlOdNQWJGmbSp9j8l0rODiCEQHUAgsR2aaC/bVf+dLG9sHqz79ceO5QMdMuUzCMdfNKFJ/tG5HkIqMPtAtuSwcJzlUTZJvZlazlB3iQPBg4yLiWJpLcFVWGVT33sbdQA7a0e9s+MWNDgUDuX6QOU2Wx16TDrtXiEbkEMPCzBrnXW97ntrWfnTxv9R6s+/WFXstzRTFKHXZm9xJWrLY1xcXyJiI4K+ml206FWjisykHopwIsfl1Byc7Ikw2OlilFm5gG2nDOLcCapzyqY7/p/Vt79cCb94oYlsSOa5xoxGegcuUG40zXv33rTulodSfSusaCOE6pY1IPa+84weK3O3NobXXEyDDQo0IIyEqhuMo7XB436qzW8ez9q4tV+EQC0WZhlyLxAvf8ASG+gqA8q+N/6f1bf6lRy8quNZSpGHswIP6NuB0+kpULJaaRaW06cjjnKdStSqTL3QeC3G720jDsQTKAxihkcA8DlLGx81V26fKf8InEWIRI8+iMpNs/UrX4X1se0W66w0G++IjwZwiiLmijJcq2ezXv0s9r6nqqgHd7K1b2Qx+LigS5xIPEBSbYWhlw6DNejcrUeKzpmbNhj4AUWyuBqJDfpHiQdBa4tpc7LaeLxKbPjfBosk2WGysLgqQMxtmXq1415ZjOUXFTYc4eVYHQqFJZHzm3Bswe2bgb249VdWH5V8ZHGqKmGsiqoukhJAFtbSDXSsX9nWh1Kmy60lhPyI5+q2baaYqOdJzHktH8d7d+qw+h/99ec7Z2LNhnCzxlGYZhe2o6+BPXWn/PDjvo8J6Ev+rWf3k3plxzq8wjUopUCMMBYm+uZmrusVCvSf7VNjWnW7ryWFd9N7cnEnmqmTqqIxk1JJwFNtXsBcYMBSRcfJXbgce8MiSxEB0NxcXB0sQR1ggkVxxdfiqW9ZuE5FQSQZCthtDBy/wA7FLhm+dD+kh8Zjc5l8Sk09dhK/wDM4vCSA8AZOakPjSUCx8pqmvUZjBrLD+Ekdfz1V32n3mrQPufi/oGbvUo4/wALGmDdHGfVpB4wAPOTWeCW4G3i0pO5PEk+PWi5U3Hl+UXafPz/AAtC27Ei/wA9JhoD2SToD6KZifNTHGCi8OSXEsPkxLzUd+wySdIg9qrWfAoiqwidXeWX56p+yNArjaW3WxAjXIsUUIYRxqWNsxBJLMbsTbjpXFmrnVqcJKoUw0Q0LN8uMldIp1ajcPERrhcZz/8ANNzEbnhlV2KZr9WXMG8ld+1sKq7awcUuUqscCm/glgGy+QsF8d64XWmKjmRpPjAB9VqLMS0OnX7rEutuOnjokHjatPvVjcQcEsmKBWdcW6xkqFbmwuYgC2qhwADY+Wm727w4h9n4MNKW5+ORpNFGYrIMp0XS3damyq912AMyRrtnlln0zQbOBOenL8rNBT2UQv3V6VsJoc2zsxk544QlAAvNkZDfMTrfxVjN3HvszaXHhhf801DbRenLQgebiPRN1muxnv0EqpWMnqJ8lFUubAEnstrfxV6BugUfB4CNyA5mlkjN7XaOW5Tvuhf0RVVsSYjF7TaL+fTnTHYZmAMxDsidZAy9X40u8mXiPd+8eSfdTDTOv2lZJhY2OhorGTw1q737jZMUMzBmeGJy3NmIknMt2Qk2boi/DxChyfYnLi5SXKZcNMcwGYrbLqF67cbVtifw4o2n9/4sxRJqXFS82b2sb9ltaLQkakEeOtftrFhtobNkz5w4gPOlQjSXmtdkAAW3CmbwQvHgsbzisubH3TMCMwuxut+It2Vm20Tdka/eFZs8Tnp9pWUOHa3gt236rU2OBm8EE27K9M2EUkXBLe0kODWX9eN45Y2Fu1WCN5aznJ5jmXDSZeeT9JEOdijWYg5fAkjsWyHjcecVHeiWuIbmI6kj09FfdcwJ1WRNOy6X6q795oDHjZ1bJcSG+QZVuQG0Uk248L8b13bLwjy7MnWNHdhiYiAiljbIb6KL11GoAwO4GOq5xSN4t2noqEjS/VwoiM2vY27erz1othD+TNogjVea48Qc1uHVVvsPXZcZht8L5rFmEEXuolHOFRwMmUjLftPfWT7RcnL+13pM/Ldass5dGeonrCwiITqOFNvWz3FxLJg8QVaZSJYtYYlmk1VvkODp2msbimPOPe9y7XzDK18x8JfkntHVW1Opfe5saLN9K60OnVROKbW+3J2QHwcwbIPhTNCpZgrWEbWMYPhNzjILDsNYF1IJU6EEg9xBsfvp0qwe5zBwTdSLWh26BYdtAmvR91jIcPgowmeCR8SuIvGGXILkFny9C2tjcVXbh4grgp2VpgRJF0ooVnksQ3yGB0OlzbSsjaoDjGhjXmRtlpzWzbPN3PX7SsSF0v1dtAC/irb7jzMrY5rzBgAbpCryg86b2hYEZtdRbTXsqLdrEn4xxTOzoeZnbO8QDrYKwdoLAZrWOW1W60EF4j3RP7l+7JCjIBnUwsWBfhRjjZjZQWNr2AubdthW5xMinbGAcMJBJHh2LhBHzpYuM7RgWUnTTurn3m2/LDiVdGlY5JE/T4YQC2YXCZAucaLr7abbQXODQ3UTr00+sfJVgwCSdCsZJwFNDGnSPfie29R12BYhTxddPBqKM0A9TCgiVKz1GzU1mphNMNTDU/NQzUy1K1VCqAiWppeiRRy00029IC9OtRoRKlixTKpUMwVrZlucrWNxmW9mseF+FHEYx3YM7uzCwBZixAHAAk3AHV2VCKQFTAmUSunHbQlmsZZJJCBYF3Z7DuzE1FLiXZVUsxCCygsSFF7kKCbAX10pl6QNIAAQAiSV1JtSUZSJJAUGVCHYFV7FN+iO4aVDFinVWVWYK9syhiFa2ozKDZrHUXqOkKLoSldMW0JFCgSOAhJSzsMhOpKWPRJ7RalBj5Ek51HdZLk5wxD3OpJa9zfrvxrno0roSkroxOMeQ3kd3bhmZixtcm12N+JJ8tNw8jISVZluCDlYrdTxBtxB6waYKeBUwAIUyVJJOzBQzMQgst2JCi97KCeiL66VPjNpSzACaWSQKLKHdmA6tATx765aN6mAi8d1NHjZAQRJKCq5FIdwVT5qkG4XU9EaamnYLHSQkmGSSIkWOR2S478p1qCkKRAORCL7t05iSSSSSTckm5J7STqT3mpsNj5YwRFNLGCbnm5HS578pF/LUFK9BE5FIOIMhOXEOAwDuA/hgMwD636Yv0te29Oixsi5cski5L5LMwyZvCyWPRv1241EabenAKLxXRhtpSxX5qWWPNq2SR0zHtbKRc8eNc7yEkkkkkkkkkkk8SSdST30qYaYA1RJOSk+FOMozuMhzJZmsjXvdBfom4BuNdBUTOSSSSSSSSTcknUkk6k9dImm3qgE810rtSZUMayyrGb3QSOEN+PRBtrTcLtKWK4illjvx5t2S9u3KReuelRdbsqvFdMG0po2Zo5pUd/CZZGVm1v0mBudddajbGyFmcySF3BDMXbMwIsQzXuQQALGoaBp3RMwneKlGKkDK3OSZkACHM10AOgQ36IFzoLcafjdpTTEGaWWXLfLzjs+W/G2Ym17Dh2CucUjVQJmE5KaTSFLt8lCqQpU4Goi1PFMpBII2pAUr0r00JUaFGkhKlSr0DYHI1iMTCkrSpFnFwpUsbHhexFqbWl2itrHO0Xn9GvUvzCS/W4/VN79A8g03Vi4z/dH36vCfsrwKmy8to1d72bpS4CYRykNmF1YCwNrX0PDiOuqSsyCDCyc0tMFLLSoilSUpWpUqVCETRFAU4Ukk4CnUwU8CoKlOFG1AGnVKSAFGlagTQhG9ClQoQjahelStTQm0005q0+5G4b7RLkSCNI7AtbMSx1sBcdXXVtaXGAra0uMBZU8KZXrw5B1+tt6oe/TW5Bh1YtvVD3q2wX7LcWapsvIzQrV767hvs/KTJzitpfLb95qs3c2Qs8h5xssaq2Y36QJVgpVRq1mym1ZVP4xLlJpODrpGap6Fq2y7m4bMmaWVcxe6i0gAHg/pVQKLjXUdduKklsO7GHDEdKRf0RzOzxMqNzucqqr0nW0XQsdT2GufvLOfkr7u9Yo0jW9bcjCX0lmtdBfPHwJ6Rtzd9B8njVVvDu3hocNzsEkrNmTRyosrBeKlAxNyR1WtqNKGWqm4gCc+SZoPaJKyl9T5KF6J4nyfvoX767FmpUGtTfF8h8FSfFWi355PZ8DK7KjPhr3SQa5R2SW8Ejt4HTxVlVxJHW3npFpCTmOBXUNlS/Rt5qPxTN9G3mrl+FP2t6RrshClQWnykgm3SNiL6XB4mw89SZCmHIHY030TeakdlS/Rn7vbXO85ubMxFzYkkXHVcX0oCdu0+c0ZpQ5THAvwK/hXpOwuVqfD4eOJ4ElKKFD5yhIHC4sdbddeZfCG7T5zQ54/wAE0Bz26FNrqjTkV66OWyT6onrT7lL89kv1RPWn3K8j54/wT7aIlb+L08SrurxavxfRaffPbuJ2lMruiqqLlRFYaX4kknUm3dVF8SzfNHpp7a4857KOfuFSS46qDfdmV1/EsvzR6ae2l8TS9i+mnvVyZ+4Ur9w81LNK6V1jY8n2PTT20vieT7Hpr7a5cp+b91HmW+YfRPjpwUXSukbJk+x6a+2nDZD9sfrFrmED9UbH+wfZThhJTwif1beyiHJXSur4pf50frF9tH4rb50XrFrnXZ854Qyn+6f3acNl4j6Gb1T+7SuORcKn+LT8+L0xS+Lj8+L0x7KiGysT9BP6p/dpfE+K+r4j1Mnu0rjkYblKcAfnxel/tQ+A/bj9L/amfEuL+rYn1Mnu0jsPGfVsVp/USe7Tw3J4bk/4B/WRekfZQOD+3H6R9lM+JMX9WxPqJPdpp2Nivq+I9TJ7tGG5GG5POG+0nnoDD/aXz0w7JxP0E/qnH/rTTs3EfQzerf2UYZRhlPMA+cvn/wBqvN1d6J9nszQSREOBmRwWU24HQgg68Qf3Vnzs6f6Kb1b+yl8V4j6Gf1b+yqDXDRNrXAyF6T+ebE/Nw3oye/UT8teK6kw/ov79edfFWI+hn9U/u0RsjE/QYj1Unu1peqbrS9V3Kvd6t9J8fl54xqF4BAQL+Uk1SYbFGPwSo1B1F+AI82v3Cgdi4n6viPVSe7SOwcV9WxXqZT/61JY52uam68mSSu1dsv8APi8WS/aONvtHr7Khl2q5IOdNM3BbeELHQjzdlRRbAxVxmwuLK3F7QSgkX1tdONr1ZNsXswGP4W1STjb9Xx1BpRw6Kwx54riO2pPnJ2eAO7u7hXPidoM4szLbsAt1kj8fwpo3exfXhcV6iX3aY+xsQPCgnHjikH4rVYUcEFr+K55LdVR3rW7tcmGMxjreJoIvlSSqVsPsobMx8gHfXvWxt1MPhsPHCkalY1tdgpZjxLMbcSSSfHW7KZIWjKLnBf/Z"/>
          <p:cNvSpPr>
            <a:spLocks noChangeAspect="1" noChangeArrowheads="1"/>
          </p:cNvSpPr>
          <p:nvPr/>
        </p:nvSpPr>
        <p:spPr bwMode="auto">
          <a:xfrm>
            <a:off x="0" y="-731838"/>
            <a:ext cx="3000375" cy="1524001"/>
          </a:xfrm>
          <a:prstGeom prst="rect">
            <a:avLst/>
          </a:prstGeom>
          <a:noFill/>
          <a:ln w="9525">
            <a:noFill/>
            <a:miter lim="800000"/>
            <a:headEnd/>
            <a:tailEnd/>
          </a:ln>
        </p:spPr>
        <p:txBody>
          <a:bodyPr/>
          <a:lstStyle/>
          <a:p>
            <a:endParaRPr lang="en-US"/>
          </a:p>
        </p:txBody>
      </p:sp>
      <p:sp>
        <p:nvSpPr>
          <p:cNvPr id="26633" name="AutoShape 10" descr="data:image/jpeg;base64,/9j/4AAQSkZJRgABAQAAAQABAAD/2wCEAAkGBhQSEBUUEhQUFRUVFxcYGBgYGBgXFxgYHRgYFxwcFxcXHCYeGhwjHBcUHy8gIycpLCwsFx4xNTAqNSYrLCkBCQoKDgwOGg8PGiwkHyUsLCwsLCwqLCwpLCksLCkvNSwsLCwtLCwsLCotKiwtLCwsLCwsLCwsLCwsLCwsLCwsLP/AABEIAKABOwMBIgACEQEDEQH/xAAcAAABBQEBAQAAAAAAAAAAAAABAAIDBQYEBwj/xABPEAACAQIDAwYICQcKBgMAAAABAgMAEQQSIQUGMQcTIkFRYTJxgZGSk9HSFBVCUlNUYqGxFhcjcnPB8CUzNWOCg6Kz0+EkRGR0ssI04/H/xAAaAQADAQEBAQAAAAAAAAAAAAAAAQIDBAUG/8QANBEAAQMBBgMFCAIDAQAAAAAAAQACEQMEEhMhMVFBYaEFFIGRwSIyUnGx0eHwI0IVYvEz/9oADAMBAAIRAxEAPwB3KFvq82NeBT+hgbLYfKceEx8Ruo8R7aoPywsbZRppxPsqjnlLzyMeLO7Hxlif30Y4gb3FeQ95LiV4VU3nklXw30HzT5/9qd+WI7D93sqlVQAeiDcacdDfiLcesa340wqOyovrLJX43vXsP3U8b3L2Gs4FFERjsFIuO6MlpRviOynjfJO/zD21meaHYK3u5HJnDjIOemY2JIAViLWNtbHjWlIOqGAVrSpYjroVYN8lt/8Antpw3wT+Le2tyORjA/1vrG9tO/M1gf64f2zW5s9TddPcn7hYX8sE7T93tpLvVH3jyD3ql363ATABJI3JR2y2bwr6nQjuH3VkOaFc1S8x0Fc1Snhm6VrF3rTt+7/enflVH2/h7ayBQUgtRiFRktiN5o+2mneCM9dZIihkFGIU/Z3WtG24z8o05dtRfOrIc0KJhFLEKIatiNtx9o/jyU9dvRjs/jyVjFgo/BO+niEIgbrbDeJeo+YkVIu832yP7RrCnD99LmO/8KeK5PTit7+VZ+lb0zR/K1rfzremfxrAfB++kcN31WM7dF47lb78rX+mf1hoDeyb6w3pmvP/AIOO009cJ3mjFdunePxLene+b6w/pUjvdP8AWH9KsG2D7zRGC7zTxHbovu+IrdflfiPrD+kKH5ZYr6w3nX2ViPgA+c1WmxuT7GYtS8IGQEgM7ZQSOOXQk1TXPdkJVtNRxhpK0o3yxP1hv8PspHfTFfWG/wAHsqqPI/tH+p9afdqOTkj2iBwjPcJfF1W7h5q0u1ea0uVuauPy4xY/5g+aP3aX5wMUP+Y/wxe7Xn+09iy4dzHMCrDqv+FcnNHtNQajgYJWRe9pgkr0o8omL+nX0Y/ZRHKJi+uYejH7K80EJOmY+cDv66YYj2mjEduniP8AiXp83KJigSOfTTsWOx7xdeuhDym4lDdpUcdjKn/rY15hzfeaKRG/Gniu3Riv+Je+bncpcONk5lxzU3FRfoyWvfIeNwBfKerhexts6+VIcW8UiyRnK8bKykdo1/gV9QbJ2gJ8PFMvCWNHHiZQ3767KFQuGa9Cz1S8Q7VfLkJ6V/HXXFXFh+NdSvpXmv1Xkv1UxFNIoq9EislKjpwoGlemknA1Z7K3ixGGBEEzxhuIBBW/blIIB76qxRFIEjMKgSMwtIOULH/Wn9GP3aevKJtD6y3oR+7WaFK9ViP3PmrxX/EfNWe2N4cRiipnlMmXwQbADtsFAF++q6m5qV6gknMqCScyjahakKNJCQp1qC05+FJMDJMo3oGmmqQn56KvUd6V6ISUuehnqO9ImhCmV6IqDNT1amhOYU+N6bfSmcKJQp2NPBqIG9SotWE08CtruvykHCwCF4ecCXysrZTYm9iCDfidaxdI1ox5YZatGPLDLV6cOV+Prw0npr7KR5YYvq8vpJXmBauaeW1a94futu81N1a787zfDcQHEYRQLDW7n9Y8PIB1nWs2TTmbWmGsHOLjJXM55ebxQJoUqVqEk29OjPSHjpppJxHjppqOY619I8nw/krB/sI//EV83TDWvo/k6/orCfsVrss3Fd9k1K+coDrU78a5oONdC1xu1XA/VFWqZDUFPQ1BUKQimmpKYahJIGiDTRRvTTTwaV6F6VShGiKaKQoSTr069Mog0Kk8UGNBaRpJymk0KJoU0kDRvQpU0ImlSvQoQnKeOl7jzajUfx100GjQtQhSI9PbhUCmplNCaSGulGrkapIXpyhdRNDNSvUbNVppXrixD611yGwqvY60kimmhRoU0IU2iaaapNK9FTqKbSFNNKd+A7AfxJr6L5Nz/JWF/Z/vNfOUx1r37k3xX8l4buVh5nYV1WYwV2WYwSvAYONdMKkkKASSQABxJJsAO2uaEa1od1ejLJORphonkHZn8GMek1/JXDVddBK5bt50KQ7siP8A+VPHhz8zWWXyxx8PKRQ+FYGPwIp5z2vIIl8gQE+c1SBybk6k6k9pOpJq02VsyORWaWVYB8h2YWLC3R5sdM/rDhWDmkCXk+GX0z6oBBMNA8f2F0LvBHY83gcPYC5zc5LYcLklhQG8ynwsHg7d0bqfPnrU7A2PhZsQjxYiNmWJxiIxGyLKCpQsA1gAbrmHC+ul68+aO2oByknKSDYgdh69LeesaRpVHFoBkRrPGd/ktKjXsAdI8I9Fc/G2Efw8GV+1FMw/wuCPvp42bhZf5nElGPBMQmXyc6l089qoCaNb4Me6SPGfrKxvzqB9PorHaWx5cOQJUsG8FgQysO1WXQ9VcV6t9msZMDiIvoSk6DsBOSTyWKt5DVPQwkyHahJzQII0KdejTRRFWoRohqmTAyFcwRivbY289QUpCacDSvQpCkmgaV6NCmhClRtQtTS0RoGjQNCEqNA1KkDEXCkjuBoTUVFGqQ4dvmnzUwwkHUEePT8aEJ5po0NOphFCF2BtKatMjbo05KuU1Fimrirpxba1zUBJChajQvVIQptI0KapImhSNNvVJpTca9r5NZf5Lg/vf86SvFJa9d5O8YF2bCCeuX/OkNb0DBXTQMHNeSwcavsMcuzZ2+mnii8iK0p+8r5qz8PGtBiNNmRDtxMpPjCIB+NcNbVo5j7+ixaMyeSpQat93ZcKHPwuOaQGwUREcb/KFwT1cDVRHGSbAEk8ABcnxCtVuNu5K+OhMkMqxoc5LRuq3UXAuwt4VvNWdpe1lNxcYy4GD4JUWlzwAJ6hb7eHmtnYJ5cNEkTnKoOUXuzDwib3sLnU9VeUbW21LiZOcncueA6go7FUaCva95931xmHMLMU1DBgL2I4XHWNTWJPI831pfVH36+d7Lttmp0y6s72ydTJMfNepbbPWe4CmPZ5brz8RkqWAJAsCeoX4XPVexpleo7A5OpMLOWeSOWFkdJFysCykXtl1vqBXmmORBK4jJKBmC5gQct9Lg6g+OvdoWunXcRTMgRmvMq2d9IAuyVruib4kx9U0U0Z8sTEfeoqmRuFXG5X9IQfrN/4PeqZOA8QrUf+hHIeqg+4PmfRPvRvQpGtFkvXN0j/ACKP2c34vXmuwd3psWcsS3sBdjoo8Z/dXpO65/kT+6m/F6fsycYHY4mCgtzQkI4Zne1r26tVHiFfM07S6g6tcEudUgdV7j6Aqine0DZPRUMXJPJbpToD2BSR59KqNt7h4jDKXssiDiUJNh2kEC1VeJ3txsjZmxMgPGynKo7gFsLeet5yb71TYnnYcQQ7IAyvYAspJBDAAA2016wde/rquttmZjPc1wGoiPJc7GWasbjQQeCyG7W6EmNV2jdFyEKc173IvpYVS4uAxyPGbEozISO1SQbeUV6zuZgFgnxsaCyrMlh3FAwHkBA8lZrH8meJkmlkDRAPJI4BJ4M7ML6dhqqfaLMZ7ajgGw0ieYlS+xkU2lokyZ8FnN3N3XxrskbKrKobpXsRe3VXdhtxZHxMmHEkfORKGbwrWNuBt9oVrtydzpsHO7yFCrR5eievNfhbsqTYn9OY39lH+EdZVe0XX6mEQQ1sj55LSnY23WXwQSYPVeebwbvS4SQJKBqLqw8Fh12Pcfx7xUewtjNiphEjBWIYjNextqdR3V61tOHD48T4Vj+khIv85CVDK69oIa3nFYjdHYsmG2ukcosQstj1MMhsR3GtaHaBfQcXCHtbMb5SCoqWQNqtA90mPws7vBsN8JNzUhUtkDgrcixLAeW6mtnyRtdcQONmT8DVTyqj/j1/7eP/ADJateSE/wDyfHH+DVNrquqdnYh1IB6hVQYGWu6NM134rlRwscskZhnJjdkJCx2JUlSRd+FxU2B3n2dj2ETKFkbRVkUIxP2XUkX46XvXmW3h/wAZif28v/mar2XvII1BHEEaix6q0b2VRLQWFzTGoKl1ueHEOAI+S1+9e5rYadAhvFK1kJ4hibZG7TqCD1jxazfm0xXYnpCtdvG3O7OgkcdPPhZPExZAfuZh5a7t7PhuRPgOXPmOe+Twbfb7+yuBvaNe6xstmXAl2mS6TY6UudnEAgDmsP8Am5xVrZU9MVxw7nzmd4AF5xFDMMw0B4G9X08m20RnZo7KCx6MXAC5qHk22vJicdPLMwZzCouAF0DC2g0rs73aW0n1S5hDR/WTnksMCiXtZDhO6rJuTbFH5K+mtcWK5OcYisxRcqgsemOAFzpetltuXa4xEnwYJzOboXEfCw43N+N+NZ7eHePauHQLiebVZQyiyIb6a+CdNDRQtNqqlsOp58JMp1LPQbMh2XLJVGB3CxU0SyxKrI4uDmAuPLUh5Ncd9Gvpr7a32wJpV2IjQC8qwnILZrsCbDL11m13k211wN4vg5/dSbbLVUe8MLAGuIzJByQbNRa1pdezE5LE7U2LNhnCYhGjJ4FtVI6yGFwbacKvByY40gEImuvhjsrbb/jPscviFCSgRNbjlkLKpA87CrjbU+JXBo2DUNLaPRgCMpGvEj8ah3alZ1NhaGglxaZ93LjOysWJgcZJiAea8xPJhjvmJ6Yqg23sWXCyc3MuVrZhqDcEkX08R81ejHae3foIfRX/AFK872/vDNjJRJPkzquToLlFgSdQSdbk16NjrWmo/wBssI/1MlYVqVJrfZvTzCrZa2G7m2ObwyL2Z+zrdj++sc/7qkjxhUWB4V67clztMIQjWtE85k2aSdTHihfq6LQ2H3pWdh4mr3d39JFi4Ot4VlX9aFsxHjKs3mrlr6TsQUmakbhdm5O9PwKYl1vHJYOQOktr2ZfFc3HXWkxnKBi8LJ+kWLEQNrHKoKCRTwsy3UMOBUi4Nec137O21LArKpDRuCHjYZka+l8vUftCxrkr2KlVcXloM6z+5FVStL2NugwvSYOVzDFbtHMp7LK3mOaoZOV+G/RgmI7yg/ea8stRFc3+FskzdPmVr/kK+/RfQGwtvRYuESxHT5SnwkbsYdvf115Lyh7L5jHyECyS2kXTTUDMPHmzH+0KoMFj5IWzRO8bdqkg+W3HxGtPhuUB5AIsdHHiISRmJS0i9WZSNLjuAPfWVDs99irGpSzaeHHw4HotKlqbaKYY/I78FV7pG2J5zqiimkPkiYD72FVCDQVqcdsj4HDiWDBkn5uPDv8APic86x9FVU99ZUmvVpODyXjTIfvmuKo0sAadc/3orrd7dmXGmQRFbxhSQxIve9rG3catY+TPGFrFUUdpdSPuufuqi2HvHPg2ZoCozgBgy5gbEkfiauzyo4//AKceKNverkri23zg3bvOZW1IWe6MSZ5La7XVdn7IaMsCwjManhmke/AeMk+IVBuriY9obK5gtZ0QROOtSB0WseIsFPnFeZbT2zPiXz4iQuRwHBV/VUaD8aiweMkhkEkLtHINMy9Y7COBHca5R2YcIgu/kvXp4T9l0d9bfyHsxEclp8Tyb4xWsqK46mDKB5mIIrYbmbq/AEklndQzKL69FEW5N26z7KxicqGPAt+gbvKG/wBzgfdVVtnenFYsZZ5OhocijKhI11A1PlJoqWa2124dVzQ3iRMlJtSzUjfZJPBej7g7WGJlxsy3yvMuW/zQlh9wFZHaO/8AjUnmVZBlSWRVGRPBVio6u6qfYe9GIwYYYcoFcgnMt9QLaVXTzl3Z21Z2ZmPDViWNh4zWtPs9raz3uaC0gATnECFL7WcNoac858V6Pye71YnFYmRJ3DKsYYAKo1zAXuAK7ti/03jP2SfhHXm+xdvTYSRnhKgsuU5hmFr3row++OKTEyYlTHzsqhWunRsLcFv9kddY1uzXOfUNMABzYA0zyWtO1tusvnMGT1XZvVtGTDbZnmhNnRk06nUxR3Vu0H+Na9I2HtDD49IsUg6ceYW+UhK2ZG7RrfzGvG9obSeeZ5pSC72zZRlGihRYa9SipNi7bmwcrSYdgCwsysLq3YSLjUa+c9ta2ns/GotAMPa0Cd8oIPJRRtYZUM+6TK0fKqP+PX/t0/zJatOSE64n+7/BqxG2tty4uUSz5CwQIMq5RlBZuFzrdjU+wt6J8GXMGTp5b5lzeDe1rEdtOpY3usXdxF6AOWRUNrtFpxOC0G1uT/FyYid1QZXldlOdNQWJGmbSp9j8l0rODiCEQHUAgsR2aaC/bVf+dLG9sHqz79ceO5QMdMuUzCMdfNKFJ/tG5HkIqMPtAtuSwcJzlUTZJvZlazlB3iQPBg4yLiWJpLcFVWGVT33sbdQA7a0e9s+MWNDgUDuX6QOU2Wx16TDrtXiEbkEMPCzBrnXW97ntrWfnTxv9R6s+/WFXstzRTFKHXZm9xJWrLY1xcXyJiI4K+ml206FWjisykHopwIsfl1Byc7Ikw2OlilFm5gG2nDOLcCapzyqY7/p/Vt79cCb94oYlsSOa5xoxGegcuUG40zXv33rTulodSfSusaCOE6pY1IPa+84weK3O3NobXXEyDDQo0IIyEqhuMo7XB436qzW8ez9q4tV+EQC0WZhlyLxAvf8ASG+gqA8q+N/6f1bf6lRy8quNZSpGHswIP6NuB0+kpULJaaRaW06cjjnKdStSqTL3QeC3G720jDsQTKAxihkcA8DlLGx81V26fKf8InEWIRI8+iMpNs/UrX4X1se0W66w0G++IjwZwiiLmijJcq2ezXv0s9r6nqqgHd7K1b2Qx+LigS5xIPEBSbYWhlw6DNejcrUeKzpmbNhj4AUWyuBqJDfpHiQdBa4tpc7LaeLxKbPjfBosk2WGysLgqQMxtmXq1415ZjOUXFTYc4eVYHQqFJZHzm3Bswe2bgb249VdWH5V8ZHGqKmGsiqoukhJAFtbSDXSsX9nWh1Kmy60lhPyI5+q2baaYqOdJzHktH8d7d+qw+h/99ec7Z2LNhnCzxlGYZhe2o6+BPXWn/PDjvo8J6Ev+rWf3k3plxzq8wjUopUCMMBYm+uZmrusVCvSf7VNjWnW7ryWFd9N7cnEnmqmTqqIxk1JJwFNtXsBcYMBSRcfJXbgce8MiSxEB0NxcXB0sQR1ggkVxxdfiqW9ZuE5FQSQZCthtDBy/wA7FLhm+dD+kh8Zjc5l8Sk09dhK/wDM4vCSA8AZOakPjSUCx8pqmvUZjBrLD+Ekdfz1V32n3mrQPufi/oGbvUo4/wALGmDdHGfVpB4wAPOTWeCW4G3i0pO5PEk+PWi5U3Hl+UXafPz/AAtC27Ei/wA9JhoD2SToD6KZifNTHGCi8OSXEsPkxLzUd+wySdIg9qrWfAoiqwidXeWX56p+yNArjaW3WxAjXIsUUIYRxqWNsxBJLMbsTbjpXFmrnVqcJKoUw0Q0LN8uMldIp1ajcPERrhcZz/8ANNzEbnhlV2KZr9WXMG8ld+1sKq7awcUuUqscCm/glgGy+QsF8d64XWmKjmRpPjAB9VqLMS0OnX7rEutuOnjokHjatPvVjcQcEsmKBWdcW6xkqFbmwuYgC2qhwADY+Wm727w4h9n4MNKW5+ORpNFGYrIMp0XS3damyq912AMyRrtnlln0zQbOBOenL8rNBT2UQv3V6VsJoc2zsxk544QlAAvNkZDfMTrfxVjN3HvszaXHhhf801DbRenLQgebiPRN1muxnv0EqpWMnqJ8lFUubAEnstrfxV6BugUfB4CNyA5mlkjN7XaOW5Tvuhf0RVVsSYjF7TaL+fTnTHYZmAMxDsidZAy9X40u8mXiPd+8eSfdTDTOv2lZJhY2OhorGTw1q737jZMUMzBmeGJy3NmIknMt2Qk2boi/DxChyfYnLi5SXKZcNMcwGYrbLqF67cbVtifw4o2n9/4sxRJqXFS82b2sb9ltaLQkakEeOtftrFhtobNkz5w4gPOlQjSXmtdkAAW3CmbwQvHgsbzisubH3TMCMwuxut+It2Vm20Tdka/eFZs8Tnp9pWUOHa3gt236rU2OBm8EE27K9M2EUkXBLe0kODWX9eN45Y2Fu1WCN5aznJ5jmXDSZeeT9JEOdijWYg5fAkjsWyHjcecVHeiWuIbmI6kj09FfdcwJ1WRNOy6X6q795oDHjZ1bJcSG+QZVuQG0Uk248L8b13bLwjy7MnWNHdhiYiAiljbIb6KL11GoAwO4GOq5xSN4t2noqEjS/VwoiM2vY27erz1othD+TNogjVea48Qc1uHVVvsPXZcZht8L5rFmEEXuolHOFRwMmUjLftPfWT7RcnL+13pM/Ldass5dGeonrCwiITqOFNvWz3FxLJg8QVaZSJYtYYlmk1VvkODp2msbimPOPe9y7XzDK18x8JfkntHVW1Opfe5saLN9K60OnVROKbW+3J2QHwcwbIPhTNCpZgrWEbWMYPhNzjILDsNYF1IJU6EEg9xBsfvp0qwe5zBwTdSLWh26BYdtAmvR91jIcPgowmeCR8SuIvGGXILkFny9C2tjcVXbh4grgp2VpgRJF0ooVnksQ3yGB0OlzbSsjaoDjGhjXmRtlpzWzbPN3PX7SsSF0v1dtAC/irb7jzMrY5rzBgAbpCryg86b2hYEZtdRbTXsqLdrEn4xxTOzoeZnbO8QDrYKwdoLAZrWOW1W60EF4j3RP7l+7JCjIBnUwsWBfhRjjZjZQWNr2AubdthW5xMinbGAcMJBJHh2LhBHzpYuM7RgWUnTTurn3m2/LDiVdGlY5JE/T4YQC2YXCZAucaLr7abbQXODQ3UTr00+sfJVgwCSdCsZJwFNDGnSPfie29R12BYhTxddPBqKM0A9TCgiVKz1GzU1mphNMNTDU/NQzUy1K1VCqAiWppeiRRy00029IC9OtRoRKlixTKpUMwVrZlucrWNxmW9mseF+FHEYx3YM7uzCwBZixAHAAk3AHV2VCKQFTAmUSunHbQlmsZZJJCBYF3Z7DuzE1FLiXZVUsxCCygsSFF7kKCbAX10pl6QNIAAQAiSV1JtSUZSJJAUGVCHYFV7FN+iO4aVDFinVWVWYK9syhiFa2ozKDZrHUXqOkKLoSldMW0JFCgSOAhJSzsMhOpKWPRJ7RalBj5Ek51HdZLk5wxD3OpJa9zfrvxrno0roSkroxOMeQ3kd3bhmZixtcm12N+JJ8tNw8jISVZluCDlYrdTxBtxB6waYKeBUwAIUyVJJOzBQzMQgst2JCi97KCeiL66VPjNpSzACaWSQKLKHdmA6tATx765aN6mAi8d1NHjZAQRJKCq5FIdwVT5qkG4XU9EaamnYLHSQkmGSSIkWOR2S478p1qCkKRAORCL7t05iSSSSSTckm5J7STqT3mpsNj5YwRFNLGCbnm5HS578pF/LUFK9BE5FIOIMhOXEOAwDuA/hgMwD636Yv0te29Oixsi5cski5L5LMwyZvCyWPRv1241EabenAKLxXRhtpSxX5qWWPNq2SR0zHtbKRc8eNc7yEkkkkkkkkkkk8SSdST30qYaYA1RJOSk+FOMozuMhzJZmsjXvdBfom4BuNdBUTOSSSSSSSSTcknUkk6k9dImm3qgE810rtSZUMayyrGb3QSOEN+PRBtrTcLtKWK4illjvx5t2S9u3KReuelRdbsqvFdMG0po2Zo5pUd/CZZGVm1v0mBudddajbGyFmcySF3BDMXbMwIsQzXuQQALGoaBp3RMwneKlGKkDK3OSZkACHM10AOgQ36IFzoLcafjdpTTEGaWWXLfLzjs+W/G2Ym17Dh2CucUjVQJmE5KaTSFLt8lCqQpU4Goi1PFMpBII2pAUr0r00JUaFGkhKlSr0DYHI1iMTCkrSpFnFwpUsbHhexFqbWl2itrHO0Xn9GvUvzCS/W4/VN79A8g03Vi4z/dH36vCfsrwKmy8to1d72bpS4CYRykNmF1YCwNrX0PDiOuqSsyCDCyc0tMFLLSoilSUpWpUqVCETRFAU4Ukk4CnUwU8CoKlOFG1AGnVKSAFGlagTQhG9ClQoQjahelStTQm0005q0+5G4b7RLkSCNI7AtbMSx1sBcdXXVtaXGAra0uMBZU8KZXrw5B1+tt6oe/TW5Bh1YtvVD3q2wX7LcWapsvIzQrV767hvs/KTJzitpfLb95qs3c2Qs8h5xssaq2Y36QJVgpVRq1mym1ZVP4xLlJpODrpGap6Fq2y7m4bMmaWVcxe6i0gAHg/pVQKLjXUdduKklsO7GHDEdKRf0RzOzxMqNzucqqr0nW0XQsdT2GufvLOfkr7u9Yo0jW9bcjCX0lmtdBfPHwJ6Rtzd9B8njVVvDu3hocNzsEkrNmTRyosrBeKlAxNyR1WtqNKGWqm4gCc+SZoPaJKyl9T5KF6J4nyfvoX767FmpUGtTfF8h8FSfFWi355PZ8DK7KjPhr3SQa5R2SW8Ejt4HTxVlVxJHW3npFpCTmOBXUNlS/Rt5qPxTN9G3mrl+FP2t6RrshClQWnykgm3SNiL6XB4mw89SZCmHIHY030TeakdlS/Rn7vbXO85ubMxFzYkkXHVcX0oCdu0+c0ZpQ5THAvwK/hXpOwuVqfD4eOJ4ElKKFD5yhIHC4sdbddeZfCG7T5zQ54/wAE0Bz26FNrqjTkV66OWyT6onrT7lL89kv1RPWn3K8j54/wT7aIlb+L08SrurxavxfRaffPbuJ2lMruiqqLlRFYaX4kknUm3dVF8SzfNHpp7a4857KOfuFSS46qDfdmV1/EsvzR6ae2l8TS9i+mnvVyZ+4Ur9w81LNK6V1jY8n2PTT20vieT7Hpr7a5cp+b91HmW+YfRPjpwUXSukbJk+x6a+2nDZD9sfrFrmED9UbH+wfZThhJTwif1beyiHJXSur4pf50frF9tH4rb50XrFrnXZ854Qyn+6f3acNl4j6Gb1T+7SuORcKn+LT8+L0xS+Lj8+L0x7KiGysT9BP6p/dpfE+K+r4j1Mnu0rjkYblKcAfnxel/tQ+A/bj9L/amfEuL+rYn1Mnu0jsPGfVsVp/USe7Tw3J4bk/4B/WRekfZQOD+3H6R9lM+JMX9WxPqJPdpp2Nivq+I9TJ7tGG5GG5POG+0nnoDD/aXz0w7JxP0E/qnH/rTTs3EfQzerf2UYZRhlPMA+cvn/wBqvN1d6J9nszQSREOBmRwWU24HQgg68Qf3Vnzs6f6Kb1b+yl8V4j6Gf1b+yqDXDRNrXAyF6T+ebE/Nw3oye/UT8teK6kw/ov79edfFWI+hn9U/u0RsjE/QYj1Unu1peqbrS9V3Kvd6t9J8fl54xqF4BAQL+Uk1SYbFGPwSo1B1F+AI82v3Cgdi4n6viPVSe7SOwcV9WxXqZT/61JY52uam68mSSu1dsv8APi8WS/aONvtHr7Khl2q5IOdNM3BbeELHQjzdlRRbAxVxmwuLK3F7QSgkX1tdONr1ZNsXswGP4W1STjb9Xx1BpRw6Kwx54riO2pPnJ2eAO7u7hXPidoM4szLbsAt1kj8fwpo3exfXhcV6iX3aY+xsQPCgnHjikH4rVYUcEFr+K55LdVR3rW7tcmGMxjreJoIvlSSqVsPsobMx8gHfXvWxt1MPhsPHCkalY1tdgpZjxLMbcSSSfHW7KZIWjKLnBf/Z"/>
          <p:cNvSpPr>
            <a:spLocks noChangeAspect="1" noChangeArrowheads="1"/>
          </p:cNvSpPr>
          <p:nvPr/>
        </p:nvSpPr>
        <p:spPr bwMode="auto">
          <a:xfrm>
            <a:off x="0" y="-731838"/>
            <a:ext cx="3000375" cy="1524001"/>
          </a:xfrm>
          <a:prstGeom prst="rect">
            <a:avLst/>
          </a:prstGeom>
          <a:noFill/>
          <a:ln w="9525">
            <a:noFill/>
            <a:miter lim="800000"/>
            <a:headEnd/>
            <a:tailEnd/>
          </a:ln>
        </p:spPr>
        <p:txBody>
          <a:bodyPr/>
          <a:lstStyle/>
          <a:p>
            <a:endParaRPr lang="en-US"/>
          </a:p>
        </p:txBody>
      </p:sp>
      <p:pic>
        <p:nvPicPr>
          <p:cNvPr id="120843" name="Picture 11" descr="C:\Users\ABIDSAEED\Desktop\untitled.bmp"/>
          <p:cNvPicPr>
            <a:picLocks noChangeAspect="1" noChangeArrowheads="1"/>
          </p:cNvPicPr>
          <p:nvPr/>
        </p:nvPicPr>
        <p:blipFill>
          <a:blip r:embed="rId5" cstate="print"/>
          <a:srcRect t="23529" b="23531"/>
          <a:stretch>
            <a:fillRect/>
          </a:stretch>
        </p:blipFill>
        <p:spPr bwMode="auto">
          <a:xfrm>
            <a:off x="5410200" y="3276600"/>
            <a:ext cx="2743200" cy="685800"/>
          </a:xfrm>
          <a:prstGeom prst="rect">
            <a:avLst/>
          </a:prstGeom>
          <a:noFill/>
          <a:ln w="9525">
            <a:noFill/>
            <a:miter lim="800000"/>
            <a:headEnd/>
            <a:tailEnd/>
          </a:ln>
        </p:spPr>
      </p:pic>
      <p:pic>
        <p:nvPicPr>
          <p:cNvPr id="120847" name="Picture 15" descr="http://t3.gstatic.com/images?q=tbn:ANd9GcRbjayqt6_NpXsd1akCDMF4aLQcHhLkVu4OMvrgif7R-uk-k2xq"/>
          <p:cNvPicPr>
            <a:picLocks noChangeAspect="1" noChangeArrowheads="1"/>
          </p:cNvPicPr>
          <p:nvPr/>
        </p:nvPicPr>
        <p:blipFill>
          <a:blip r:embed="rId6" cstate="print"/>
          <a:srcRect t="18919" b="16216"/>
          <a:stretch>
            <a:fillRect/>
          </a:stretch>
        </p:blipFill>
        <p:spPr bwMode="auto">
          <a:xfrm>
            <a:off x="5410200" y="4114800"/>
            <a:ext cx="2819400" cy="914400"/>
          </a:xfrm>
          <a:prstGeom prst="rect">
            <a:avLst/>
          </a:prstGeom>
          <a:noFill/>
          <a:ln w="9525">
            <a:noFill/>
            <a:miter lim="800000"/>
            <a:headEnd/>
            <a:tailEnd/>
          </a:ln>
        </p:spPr>
      </p:pic>
      <p:sp>
        <p:nvSpPr>
          <p:cNvPr id="26636" name="AutoShape 19" descr="data:image/jpeg;base64,/9j/4AAQSkZJRgABAQAAAQABAAD/2wCEAAkGBhQREBUSExQWFRQVFBUUFhUYFhUUFRQcFxAVGxQVFRgYICkgGBkjJRYYKzsiLycqLDgtFx40NTAsNicrLCkBCQoKDgwOGg8PGSwiHyI1NTUyNTQ1NSo1NS81MC8zMCstLDI0Ly0sLzA1NTU1Ki0sNi0sLC8vLTUpKTAsLTQsKf/AABEIAHAAcAMBIgACEQEDEQH/xAAcAAACAgMBAQAAAAAAAAAAAAAEBQAGAQIHAwj/xAA5EAACAQMBBAYIBQQDAQAAAAABAgMABBEhBQYSMQcTIkFRcRQjMmFygZGhM0JSgrI1s8HRkqLhQ//EABoBAQACAwEAAAAAAAAAAAAAAAACBAEDBQb/xAAyEQABAwMCAgcGBwAAAAAAAAABAAIDBBEhEjEFQRMiYXGBkbEyUaHB0fAUFSMk4eLx/9oADAMBAAIRAxEAPwDuNKt5duLZ2sk7fkXsj9THRF+ZppXGOmHeXrbhbRD2IdX98hHL9oP1JrVLJobdX+H0hqpxHy3PcqXLvDcsxYzy5YljiRwMk5OADoKtHRftSZ9pxK8sjLwyaNI7D8M9xNC227fV7GmvHHalkiSPPMIJO0w+Ij6L76z0Uf1SL4Zf7ZrnMDg9t+a9lUuikpZtDR1bjyCs3TRfyRy23VyOmUkzwuy57S4zg60Z0LXskkdz1ju+HixxMzYyrcsnSlnTj+LbfBL/ADSi+g09i6+KL+L1YB/cffuXHcxv5OHWz/ZW3pA3k9CsndTiV/VxePEw1b9oyfpXI9yoLm+vEh6+bqx25T1smiKdRnPM6D5169J+8npd6VU5igzGvgTn1jfMjHktdH6LN2fRbMSuMSz4c+Kr/wDNfvn50JMsthsFlrW8PoNbh137dn+D4pP0x7wtEsNvE7IzEyMVYqeEdlBkHOCc/StOhuGWTrriWSR1GIkDO7DPtOcE4z7I+Zqh7+bZ9Kv5pAcqG6tPhTQY8yCfnXbdxtj+i2EMZGG4eN/iftH6Zx8qzGekmJ5BRq2Ck4cyO3Wfv6n5BU7pK6R5IZTaWrcLL+LL+YEj2E8CO81y2XaUrniaR2bxLsT9SaO3vhZL+5D+110h+RYlT9CK6f0SbXtntRbAIs68RdSBmUEk8Yz7WmmO7FaczSEE2XSHR8Oo2yRx6r2ue/nfOFX+ifbF3LeCLrnaBUZ3VyXGOSgFtVOSPoa7LS7Z+78EEjyRRLG0nDx8IwDw5xpyHPupjV6JhY2xN15OvqWVM3SMbpCUb17eFlaSTnmowg/U50QfX7A183Tzs7M7nLMSzE8ySck1fOl3ebr7kWyHMcHtY5GQjX/iNPMmn/RVuVGbY3NxGrmU+rDqGCov5gD3sfsBVSW80mgcl6GhLOG0n4iQZfy7OX1VC2pv3cXFqLVhGIhwABU4SOD2RnPuo7oo/qkXwy/2zV66UdhW8WzneOCJG6yMcSoqnV9dQKovRR/VIvhl/tNUC1zZWhxurTJ4p+HyuiZpGfO26f8ATj+LbfBL/NKRbo7yehWF6ynEshijj8clX4m/aNfPFPenH8W2+CX+aVzJVJOBqTyA1J8hWJnFspI+8KfDoGz8PYx+2/k66snR/u16beqrDMUfrJfeAdF/cdPLNdq302v6JYTSjRgnCnxN2Vx5Z+1J+jrY62VmAwJmlxJIAMldOwh8h9ya2373dm2jFHEh6tFYu3EpPEcYXlyxk/WrUcZZHjcrg1tXHVVo1m0bTbw5+a5DuXsf0q/hiIyvGGf4U7TZ88Y+dfRxYDTx5f8Alc93E3KOzZpJZmDFkCIVUjA4svnPjgfSlPTBtaXrIOq41SMGTrVDKONjgAMORAH/AGqMYMMZc4ZW2te3idY2KJ3VAwfj/CtO/fR8l+vWIQlwowG/K4HJX/we6uHestptCUlicjIOqsrY0I8qsUHSjtBU4Ou4tMcTIjMPnjnSCxsZbucRoC8sjeZJJyWY+HeTVaZ7XkFgyu5w6mnpY3MqHAsG3z8F9F7sbVN1ZwzsMGSMM3hnk2PdkGmtAbD2WLa2igByI41TPjgan5nNH11G3tleEk0l507Xx3JPJuhZsSTbQkkkklFJJJ1JprFCEUKoAUAAAaAADQAeFb1KAAbLDnud7RJQ97YRzJwSoroSDwsARpyODQlnu3bQuHjgiRxkBlQAjI1wRTOtJZQoJPIUsN0D3AaQTZLtsbNt5eEzRJKRkIGUMdeYGaCttgW8LdZ1MSPjQIigge80dxkesb229kfpFeAGdTzpYbp0j7abmy9fSm5KAo91aF2/UfrUrNZUFq4J5nPnXhLACCCAQdCCMg+YPOiaxRFU36ObF5CzRuoJzhHKqPl3Dyq27C3atrRcW8Spnm3tM3mx1IrzdK9LK54Twnl3f6qAY0G4CsPqppG6HvJHem1ZrRWrepqupUqVKIpQV0eJ1Tu9pvIcqMNL2btSt4KFoiUbV3ihilVZWKtIwWMcLHiyQAAQMDnQ0286JepZMjK7gsrEqEIwccOCSScEY05VvvJsEXlq0J0b2o2/Q49k/wCPnVUg2bLf2MkrjhvIJFCN+bjt0AIPgWyfnitL3OBsF0aeGB7NTj2HsJ9k93vVst9tACRpzHGqyyRpgseIR+05yM/bAxRk976kyxjrewWQIR6zTTDcsVSrWxuFltrto5ZUktmSZItJI2kkZ2PCSNDkZHu8quGxrRYogiRCFASVjzkgH9Wpwx10z31ljiVCoijjsQb+naPeq9DvjMNlremJXIA4+3w59YVYhQMgDTvoi9utoG3kljEKsMSRIo6xnjK5IJOgkHlg0PBsBYopLB7qMRzs/Vx8I67tsCV1OO7Q4p8ZVsrYFmkdIlVc4DSEDAUAKBk8qiA4+0eS3SOia79NoJLsYORiwz5IXdzaQuuK4R3MbBFVGOiMEzLgeOSBn3Gm8ifWhNhW/DAD1fVly8pTGOEyOWwffqPnmjzW1u2VQmLTIdOyKsZ8ijaS2MmHIpyp0qS1LapUqURYalvfKPcDTJqXMeGXXkwKn/FESbeDbXolu05jaRVIyFIBGTgHXu1phEBjiUDDYbIHPiA195PjS7eS062yuI/GF8H4RkH7VTLGVVXZt5GXZ2PVXHCXclQvCeJRnAXy8K1OeWuV+GnbNFcYNz6XHdsVe02zA0piWWNpRnMYYF9OYx3n3UrXfeBmwqysFdlkYRkCLhGSZM8hz+hpBLZXErwyrbFHtro4jCqidTpqrn8RjzJzT/YuxZI57tnCdTcvx8HEWYdkhg2BjBye+sBzicLY6ngjbdxubbXG9/pkepSLeHaTTW9pfhFREuUde0TIEZuHLaY1xy7qYQbYurp7j0dljaC44Arher4F5mTQvltdRgDAotdy09Ga0Mshty3EE7HEna4uEPjPDn3UYN1rfj6woWkwFZyzZkA5daAQH5DmKwGPvdTdUU4bpAva9sXxcEXB8bqt2lsJdozwyzysiiG5hUSk5PCCcd7AZ5e+rfsrai3MQmQMFYtgMvC2jYOle6WyglgqhjzYKAT5nnW8jYGa2NbpVOecS2xtb0zjtQ1s/rTT6LlVc2UeJy3iaskfKpqqt6lSpRFg0BtCHIphXnKmRREiXBGCAQdCCMg+4jvoiJQowoCjwAAH2rwu4ShyOVSKfNERNStQ1ZoizUqVgmiLNK9q3f5BzP2Fb3+1Aug1bw/3Q2z7Mu3E2pNETXY9tgU6UV4W0OBRFEWalSpRFKwazUoiHngyKSXmzipyulWKtHizRFVfTHX2lz5aVuNtD9J+lPJtng91CvsYeFESp9ueCk/QUNJdyyaDsj3c/rTxdjDwomHZgHdREisdkHOTVitbQKK944QK9QKIoBWalSiL/9k="/>
          <p:cNvSpPr>
            <a:spLocks noChangeAspect="1" noChangeArrowheads="1"/>
          </p:cNvSpPr>
          <p:nvPr/>
        </p:nvSpPr>
        <p:spPr bwMode="auto">
          <a:xfrm>
            <a:off x="0" y="-509588"/>
            <a:ext cx="1066800" cy="1066801"/>
          </a:xfrm>
          <a:prstGeom prst="rect">
            <a:avLst/>
          </a:prstGeom>
          <a:noFill/>
          <a:ln w="9525">
            <a:noFill/>
            <a:miter lim="800000"/>
            <a:headEnd/>
            <a:tailEnd/>
          </a:ln>
        </p:spPr>
        <p:txBody>
          <a:bodyPr/>
          <a:lstStyle/>
          <a:p>
            <a:endParaRPr lang="en-US"/>
          </a:p>
        </p:txBody>
      </p:sp>
      <p:sp>
        <p:nvSpPr>
          <p:cNvPr id="26637" name="AutoShape 21" descr="data:image/jpeg;base64,/9j/4AAQSkZJRgABAQAAAQABAAD/2wCEAAkGBhQREBUSExQWFRQVFBUUFhUYFhUUFRQcFxAVGxQVFRgYICkgGBkjJRYYKzsiLycqLDgtFx40NTAsNicrLCkBCQoKDgwOGg8PGSwiHyI1NTUyNTQ1NSo1NS81MC8zMCstLDI0Ly0sLzA1NTU1Ki0sNi0sLC8vLTUpKTAsLTQsKf/AABEIAHAAcAMBIgACEQEDEQH/xAAcAAACAgMBAQAAAAAAAAAAAAAEBQAGAQIHAwj/xAA5EAACAQMBBAYIBQQDAQAAAAABAgMABBEhBQYSMQcTIkFRcRQjMmFygZGhM0JSgrI1s8HRkqLhQ//EABoBAQACAwEAAAAAAAAAAAAAAAACBAEDBQb/xAAyEQABAwMCAgcGBwAAAAAAAAABAAIDBBEhEjEFQRMiYXGBkbEyUaHB0fAUFSMk4eLx/9oADAMBAAIRAxEAPwDuNKt5duLZ2sk7fkXsj9THRF+ZppXGOmHeXrbhbRD2IdX98hHL9oP1JrVLJobdX+H0hqpxHy3PcqXLvDcsxYzy5YljiRwMk5OADoKtHRftSZ9pxK8sjLwyaNI7D8M9xNC227fV7GmvHHalkiSPPMIJO0w+Ij6L76z0Uf1SL4Zf7ZrnMDg9t+a9lUuikpZtDR1bjyCs3TRfyRy23VyOmUkzwuy57S4zg60Z0LXskkdz1ju+HixxMzYyrcsnSlnTj+LbfBL/ADSi+g09i6+KL+L1YB/cffuXHcxv5OHWz/ZW3pA3k9CsndTiV/VxePEw1b9oyfpXI9yoLm+vEh6+bqx25T1smiKdRnPM6D5169J+8npd6VU5igzGvgTn1jfMjHktdH6LN2fRbMSuMSz4c+Kr/wDNfvn50JMsthsFlrW8PoNbh137dn+D4pP0x7wtEsNvE7IzEyMVYqeEdlBkHOCc/StOhuGWTrriWSR1GIkDO7DPtOcE4z7I+Zqh7+bZ9Kv5pAcqG6tPhTQY8yCfnXbdxtj+i2EMZGG4eN/iftH6Zx8qzGekmJ5BRq2Ck4cyO3Wfv6n5BU7pK6R5IZTaWrcLL+LL+YEj2E8CO81y2XaUrniaR2bxLsT9SaO3vhZL+5D+110h+RYlT9CK6f0SbXtntRbAIs68RdSBmUEk8Yz7WmmO7FaczSEE2XSHR8Oo2yRx6r2ue/nfOFX+ifbF3LeCLrnaBUZ3VyXGOSgFtVOSPoa7LS7Z+78EEjyRRLG0nDx8IwDw5xpyHPupjV6JhY2xN15OvqWVM3SMbpCUb17eFlaSTnmowg/U50QfX7A183Tzs7M7nLMSzE8ySck1fOl3ebr7kWyHMcHtY5GQjX/iNPMmn/RVuVGbY3NxGrmU+rDqGCov5gD3sfsBVSW80mgcl6GhLOG0n4iQZfy7OX1VC2pv3cXFqLVhGIhwABU4SOD2RnPuo7oo/qkXwy/2zV66UdhW8WzneOCJG6yMcSoqnV9dQKovRR/VIvhl/tNUC1zZWhxurTJ4p+HyuiZpGfO26f8ATj+LbfBL/NKRbo7yehWF6ynEshijj8clX4m/aNfPFPenH8W2+CX+aVzJVJOBqTyA1J8hWJnFspI+8KfDoGz8PYx+2/k66snR/u16beqrDMUfrJfeAdF/cdPLNdq302v6JYTSjRgnCnxN2Vx5Z+1J+jrY62VmAwJmlxJIAMldOwh8h9ya2373dm2jFHEh6tFYu3EpPEcYXlyxk/WrUcZZHjcrg1tXHVVo1m0bTbw5+a5DuXsf0q/hiIyvGGf4U7TZ88Y+dfRxYDTx5f8Alc93E3KOzZpJZmDFkCIVUjA4svnPjgfSlPTBtaXrIOq41SMGTrVDKONjgAMORAH/AGqMYMMZc4ZW2te3idY2KJ3VAwfj/CtO/fR8l+vWIQlwowG/K4HJX/we6uHestptCUlicjIOqsrY0I8qsUHSjtBU4Ou4tMcTIjMPnjnSCxsZbucRoC8sjeZJJyWY+HeTVaZ7XkFgyu5w6mnpY3MqHAsG3z8F9F7sbVN1ZwzsMGSMM3hnk2PdkGmtAbD2WLa2igByI41TPjgan5nNH11G3tleEk0l507Xx3JPJuhZsSTbQkkkklFJJJ1JprFCEUKoAUAAAaAADQAeFb1KAAbLDnud7RJQ97YRzJwSoroSDwsARpyODQlnu3bQuHjgiRxkBlQAjI1wRTOtJZQoJPIUsN0D3AaQTZLtsbNt5eEzRJKRkIGUMdeYGaCttgW8LdZ1MSPjQIigge80dxkesb229kfpFeAGdTzpYbp0j7abmy9fSm5KAo91aF2/UfrUrNZUFq4J5nPnXhLACCCAQdCCMg+YPOiaxRFU36ObF5CzRuoJzhHKqPl3Dyq27C3atrRcW8Spnm3tM3mx1IrzdK9LK54Twnl3f6qAY0G4CsPqppG6HvJHem1ZrRWrepqupUqVKIpQV0eJ1Tu9pvIcqMNL2btSt4KFoiUbV3ihilVZWKtIwWMcLHiyQAAQMDnQ0286JepZMjK7gsrEqEIwccOCSScEY05VvvJsEXlq0J0b2o2/Q49k/wCPnVUg2bLf2MkrjhvIJFCN+bjt0AIPgWyfnitL3OBsF0aeGB7NTj2HsJ9k93vVst9tACRpzHGqyyRpgseIR+05yM/bAxRk976kyxjrewWQIR6zTTDcsVSrWxuFltrto5ZUktmSZItJI2kkZ2PCSNDkZHu8quGxrRYogiRCFASVjzkgH9Wpwx10z31ljiVCoijjsQb+naPeq9DvjMNlremJXIA4+3w59YVYhQMgDTvoi9utoG3kljEKsMSRIo6xnjK5IJOgkHlg0PBsBYopLB7qMRzs/Vx8I67tsCV1OO7Q4p8ZVsrYFmkdIlVc4DSEDAUAKBk8qiA4+0eS3SOia79NoJLsYORiwz5IXdzaQuuK4R3MbBFVGOiMEzLgeOSBn3Gm8ifWhNhW/DAD1fVly8pTGOEyOWwffqPnmjzW1u2VQmLTIdOyKsZ8ijaS2MmHIpyp0qS1LapUqURYalvfKPcDTJqXMeGXXkwKn/FESbeDbXolu05jaRVIyFIBGTgHXu1phEBjiUDDYbIHPiA195PjS7eS062yuI/GF8H4RkH7VTLGVVXZt5GXZ2PVXHCXclQvCeJRnAXy8K1OeWuV+GnbNFcYNz6XHdsVe02zA0piWWNpRnMYYF9OYx3n3UrXfeBmwqysFdlkYRkCLhGSZM8hz+hpBLZXErwyrbFHtro4jCqidTpqrn8RjzJzT/YuxZI57tnCdTcvx8HEWYdkhg2BjBye+sBzicLY6ngjbdxubbXG9/pkepSLeHaTTW9pfhFREuUde0TIEZuHLaY1xy7qYQbYurp7j0dljaC44Arher4F5mTQvltdRgDAotdy09Ga0Mshty3EE7HEna4uEPjPDn3UYN1rfj6woWkwFZyzZkA5daAQH5DmKwGPvdTdUU4bpAva9sXxcEXB8bqt2lsJdozwyzysiiG5hUSk5PCCcd7AZ5e+rfsrai3MQmQMFYtgMvC2jYOle6WyglgqhjzYKAT5nnW8jYGa2NbpVOecS2xtb0zjtQ1s/rTT6LlVc2UeJy3iaskfKpqqt6lSpRFg0BtCHIphXnKmRREiXBGCAQdCCMg+4jvoiJQowoCjwAAH2rwu4ShyOVSKfNERNStQ1ZoizUqVgmiLNK9q3f5BzP2Fb3+1Aug1bw/3Q2z7Mu3E2pNETXY9tgU6UV4W0OBRFEWalSpRFKwazUoiHngyKSXmzipyulWKtHizRFVfTHX2lz5aVuNtD9J+lPJtng91CvsYeFESp9ueCk/QUNJdyyaDsj3c/rTxdjDwomHZgHdREisdkHOTVitbQKK944QK9QKIoBWalSiL/9k="/>
          <p:cNvSpPr>
            <a:spLocks noChangeAspect="1" noChangeArrowheads="1"/>
          </p:cNvSpPr>
          <p:nvPr/>
        </p:nvSpPr>
        <p:spPr bwMode="auto">
          <a:xfrm>
            <a:off x="0" y="-509588"/>
            <a:ext cx="1066800" cy="1066801"/>
          </a:xfrm>
          <a:prstGeom prst="rect">
            <a:avLst/>
          </a:prstGeom>
          <a:noFill/>
          <a:ln w="9525">
            <a:noFill/>
            <a:miter lim="800000"/>
            <a:headEnd/>
            <a:tailEnd/>
          </a:ln>
        </p:spPr>
        <p:txBody>
          <a:bodyPr/>
          <a:lstStyle/>
          <a:p>
            <a:endParaRPr lang="en-US"/>
          </a:p>
        </p:txBody>
      </p:sp>
      <p:pic>
        <p:nvPicPr>
          <p:cNvPr id="120854" name="Picture 22" descr="C:\Users\ABIDSAEED\Desktop\untitled.bmp"/>
          <p:cNvPicPr>
            <a:picLocks noChangeAspect="1" noChangeArrowheads="1"/>
          </p:cNvPicPr>
          <p:nvPr/>
        </p:nvPicPr>
        <p:blipFill>
          <a:blip r:embed="rId7" cstate="print"/>
          <a:srcRect/>
          <a:stretch>
            <a:fillRect/>
          </a:stretch>
        </p:blipFill>
        <p:spPr bwMode="auto">
          <a:xfrm>
            <a:off x="5410200" y="5181600"/>
            <a:ext cx="1066800" cy="1066800"/>
          </a:xfrm>
          <a:prstGeom prst="rect">
            <a:avLst/>
          </a:prstGeom>
          <a:noFill/>
          <a:ln w="9525">
            <a:noFill/>
            <a:miter lim="800000"/>
            <a:headEnd/>
            <a:tailEnd/>
          </a:ln>
        </p:spPr>
      </p:pic>
      <p:pic>
        <p:nvPicPr>
          <p:cNvPr id="120856" name="Picture 24" descr="http://t2.gstatic.com/images?q=tbn:ANd9GcRUba0SATvuZED_BN4B6ucQv1lnkov0rR8pURUS99Vw2VKZdXRA"/>
          <p:cNvPicPr>
            <a:picLocks noChangeAspect="1" noChangeArrowheads="1"/>
          </p:cNvPicPr>
          <p:nvPr/>
        </p:nvPicPr>
        <p:blipFill>
          <a:blip r:embed="rId8" cstate="print"/>
          <a:srcRect/>
          <a:stretch>
            <a:fillRect/>
          </a:stretch>
        </p:blipFill>
        <p:spPr bwMode="auto">
          <a:xfrm>
            <a:off x="6477000" y="5257800"/>
            <a:ext cx="1943100" cy="9302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9459"/>
                                        </p:tgtEl>
                                        <p:attrNameLst>
                                          <p:attrName>style.visibility</p:attrName>
                                        </p:attrNameLst>
                                      </p:cBhvr>
                                      <p:to>
                                        <p:strVal val="visible"/>
                                      </p:to>
                                    </p:set>
                                    <p:animEffect transition="in" filter="checkerboard(across)">
                                      <p:cBhvr>
                                        <p:cTn id="7" dur="500"/>
                                        <p:tgtEl>
                                          <p:spTgt spid="1945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460">
                                            <p:txEl>
                                              <p:pRg st="0" end="0"/>
                                            </p:txEl>
                                          </p:spTgt>
                                        </p:tgtEl>
                                        <p:attrNameLst>
                                          <p:attrName>style.visibility</p:attrName>
                                        </p:attrNameLst>
                                      </p:cBhvr>
                                      <p:to>
                                        <p:strVal val="visible"/>
                                      </p:to>
                                    </p:set>
                                    <p:animEffect transition="in" filter="checkerboard(across)">
                                      <p:cBhvr>
                                        <p:cTn id="12" dur="500"/>
                                        <p:tgtEl>
                                          <p:spTgt spid="194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20834"/>
                                        </p:tgtEl>
                                        <p:attrNameLst>
                                          <p:attrName>style.visibility</p:attrName>
                                        </p:attrNameLst>
                                      </p:cBhvr>
                                      <p:to>
                                        <p:strVal val="visible"/>
                                      </p:to>
                                    </p:set>
                                    <p:animEffect transition="in" filter="checkerboard(across)">
                                      <p:cBhvr>
                                        <p:cTn id="17" dur="500"/>
                                        <p:tgtEl>
                                          <p:spTgt spid="12083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9460">
                                            <p:txEl>
                                              <p:pRg st="1" end="1"/>
                                            </p:txEl>
                                          </p:spTgt>
                                        </p:tgtEl>
                                        <p:attrNameLst>
                                          <p:attrName>style.visibility</p:attrName>
                                        </p:attrNameLst>
                                      </p:cBhvr>
                                      <p:to>
                                        <p:strVal val="visible"/>
                                      </p:to>
                                    </p:set>
                                    <p:animEffect transition="in" filter="checkerboard(across)">
                                      <p:cBhvr>
                                        <p:cTn id="22" dur="500"/>
                                        <p:tgtEl>
                                          <p:spTgt spid="1946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20836"/>
                                        </p:tgtEl>
                                        <p:attrNameLst>
                                          <p:attrName>style.visibility</p:attrName>
                                        </p:attrNameLst>
                                      </p:cBhvr>
                                      <p:to>
                                        <p:strVal val="visible"/>
                                      </p:to>
                                    </p:set>
                                    <p:animEffect transition="in" filter="checkerboard(across)">
                                      <p:cBhvr>
                                        <p:cTn id="27" dur="500"/>
                                        <p:tgtEl>
                                          <p:spTgt spid="120836"/>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9460">
                                            <p:txEl>
                                              <p:pRg st="2" end="2"/>
                                            </p:txEl>
                                          </p:spTgt>
                                        </p:tgtEl>
                                        <p:attrNameLst>
                                          <p:attrName>style.visibility</p:attrName>
                                        </p:attrNameLst>
                                      </p:cBhvr>
                                      <p:to>
                                        <p:strVal val="visible"/>
                                      </p:to>
                                    </p:set>
                                    <p:animEffect transition="in" filter="checkerboard(across)">
                                      <p:cBhvr>
                                        <p:cTn id="32" dur="500"/>
                                        <p:tgtEl>
                                          <p:spTgt spid="1946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20843"/>
                                        </p:tgtEl>
                                        <p:attrNameLst>
                                          <p:attrName>style.visibility</p:attrName>
                                        </p:attrNameLst>
                                      </p:cBhvr>
                                      <p:to>
                                        <p:strVal val="visible"/>
                                      </p:to>
                                    </p:set>
                                    <p:animEffect transition="in" filter="checkerboard(across)">
                                      <p:cBhvr>
                                        <p:cTn id="37" dur="500"/>
                                        <p:tgtEl>
                                          <p:spTgt spid="120843"/>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9460">
                                            <p:txEl>
                                              <p:pRg st="3" end="3"/>
                                            </p:txEl>
                                          </p:spTgt>
                                        </p:tgtEl>
                                        <p:attrNameLst>
                                          <p:attrName>style.visibility</p:attrName>
                                        </p:attrNameLst>
                                      </p:cBhvr>
                                      <p:to>
                                        <p:strVal val="visible"/>
                                      </p:to>
                                    </p:set>
                                    <p:animEffect transition="in" filter="checkerboard(across)">
                                      <p:cBhvr>
                                        <p:cTn id="42" dur="500"/>
                                        <p:tgtEl>
                                          <p:spTgt spid="19460">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120847"/>
                                        </p:tgtEl>
                                        <p:attrNameLst>
                                          <p:attrName>style.visibility</p:attrName>
                                        </p:attrNameLst>
                                      </p:cBhvr>
                                      <p:to>
                                        <p:strVal val="visible"/>
                                      </p:to>
                                    </p:set>
                                    <p:animEffect transition="in" filter="checkerboard(across)">
                                      <p:cBhvr>
                                        <p:cTn id="47" dur="500"/>
                                        <p:tgtEl>
                                          <p:spTgt spid="120847"/>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19460">
                                            <p:txEl>
                                              <p:pRg st="4" end="4"/>
                                            </p:txEl>
                                          </p:spTgt>
                                        </p:tgtEl>
                                        <p:attrNameLst>
                                          <p:attrName>style.visibility</p:attrName>
                                        </p:attrNameLst>
                                      </p:cBhvr>
                                      <p:to>
                                        <p:strVal val="visible"/>
                                      </p:to>
                                    </p:set>
                                    <p:animEffect transition="in" filter="checkerboard(across)">
                                      <p:cBhvr>
                                        <p:cTn id="52" dur="500"/>
                                        <p:tgtEl>
                                          <p:spTgt spid="19460">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nodeType="clickEffect">
                                  <p:stCondLst>
                                    <p:cond delay="0"/>
                                  </p:stCondLst>
                                  <p:childTnLst>
                                    <p:set>
                                      <p:cBhvr>
                                        <p:cTn id="56" dur="1" fill="hold">
                                          <p:stCondLst>
                                            <p:cond delay="0"/>
                                          </p:stCondLst>
                                        </p:cTn>
                                        <p:tgtEl>
                                          <p:spTgt spid="120854"/>
                                        </p:tgtEl>
                                        <p:attrNameLst>
                                          <p:attrName>style.visibility</p:attrName>
                                        </p:attrNameLst>
                                      </p:cBhvr>
                                      <p:to>
                                        <p:strVal val="visible"/>
                                      </p:to>
                                    </p:set>
                                    <p:animEffect transition="in" filter="checkerboard(across)">
                                      <p:cBhvr>
                                        <p:cTn id="57" dur="500"/>
                                        <p:tgtEl>
                                          <p:spTgt spid="120854"/>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19460">
                                            <p:txEl>
                                              <p:pRg st="5" end="5"/>
                                            </p:txEl>
                                          </p:spTgt>
                                        </p:tgtEl>
                                        <p:attrNameLst>
                                          <p:attrName>style.visibility</p:attrName>
                                        </p:attrNameLst>
                                      </p:cBhvr>
                                      <p:to>
                                        <p:strVal val="visible"/>
                                      </p:to>
                                    </p:set>
                                    <p:animEffect transition="in" filter="checkerboard(across)">
                                      <p:cBhvr>
                                        <p:cTn id="62" dur="500"/>
                                        <p:tgtEl>
                                          <p:spTgt spid="19460">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nodeType="clickEffect">
                                  <p:stCondLst>
                                    <p:cond delay="0"/>
                                  </p:stCondLst>
                                  <p:childTnLst>
                                    <p:set>
                                      <p:cBhvr>
                                        <p:cTn id="66" dur="1" fill="hold">
                                          <p:stCondLst>
                                            <p:cond delay="0"/>
                                          </p:stCondLst>
                                        </p:cTn>
                                        <p:tgtEl>
                                          <p:spTgt spid="120856"/>
                                        </p:tgtEl>
                                        <p:attrNameLst>
                                          <p:attrName>style.visibility</p:attrName>
                                        </p:attrNameLst>
                                      </p:cBhvr>
                                      <p:to>
                                        <p:strVal val="visible"/>
                                      </p:to>
                                    </p:set>
                                    <p:animEffect transition="in" filter="checkerboard(across)">
                                      <p:cBhvr>
                                        <p:cTn id="67" dur="500"/>
                                        <p:tgtEl>
                                          <p:spTgt spid="1208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P spid="19460"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228600" y="304800"/>
            <a:ext cx="8305800" cy="762000"/>
          </a:xfrm>
        </p:spPr>
        <p:txBody>
          <a:bodyPr>
            <a:normAutofit/>
          </a:bodyPr>
          <a:lstStyle/>
          <a:p>
            <a:pPr eaLnBrk="1" hangingPunct="1"/>
            <a:r>
              <a:rPr lang="en-US" sz="4000" b="1" dirty="0" smtClean="0">
                <a:solidFill>
                  <a:srgbClr val="000066"/>
                </a:solidFill>
              </a:rPr>
              <a:t>The 10 Most Valuable Brands</a:t>
            </a:r>
          </a:p>
        </p:txBody>
      </p:sp>
      <p:graphicFrame>
        <p:nvGraphicFramePr>
          <p:cNvPr id="1218563" name="Group 3"/>
          <p:cNvGraphicFramePr>
            <a:graphicFrameLocks noGrp="1"/>
          </p:cNvGraphicFramePr>
          <p:nvPr>
            <p:ph idx="1"/>
          </p:nvPr>
        </p:nvGraphicFramePr>
        <p:xfrm>
          <a:off x="609600" y="1371600"/>
          <a:ext cx="7391400" cy="5029200"/>
        </p:xfrm>
        <a:graphic>
          <a:graphicData uri="http://schemas.openxmlformats.org/drawingml/2006/table">
            <a:tbl>
              <a:tblPr/>
              <a:tblGrid>
                <a:gridCol w="3157538"/>
                <a:gridCol w="4233862"/>
              </a:tblGrid>
              <a:tr h="298450">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1" i="0" u="none" strike="noStrike" cap="none" normalizeH="0" baseline="0" dirty="0" smtClean="0">
                          <a:ln>
                            <a:noFill/>
                          </a:ln>
                          <a:solidFill>
                            <a:schemeClr val="tx1"/>
                          </a:solidFill>
                          <a:effectLst/>
                          <a:latin typeface="Arial" charset="0"/>
                        </a:rPr>
                        <a:t>Brand</a:t>
                      </a:r>
                    </a:p>
                  </a:txBody>
                  <a:tcPr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1" i="0" u="none" strike="noStrike" cap="none" normalizeH="0" baseline="0" dirty="0" smtClean="0">
                          <a:ln>
                            <a:noFill/>
                          </a:ln>
                          <a:solidFill>
                            <a:schemeClr val="tx1"/>
                          </a:solidFill>
                          <a:effectLst/>
                          <a:latin typeface="Arial" charset="0"/>
                        </a:rPr>
                        <a:t>Brand Value (Billions)</a:t>
                      </a:r>
                    </a:p>
                  </a:txBody>
                  <a:tcPr horzOverflow="overflow">
                    <a:lnL>
                      <a:noFill/>
                    </a:lnL>
                    <a:lnR cap="flat">
                      <a:noFill/>
                    </a:lnR>
                    <a:lnT cap="flat">
                      <a:noFill/>
                    </a:lnT>
                    <a:lnB>
                      <a:noFill/>
                    </a:lnB>
                    <a:lnTlToBr>
                      <a:noFill/>
                    </a:lnTlToBr>
                    <a:lnBlToTr>
                      <a:noFill/>
                    </a:lnBlToTr>
                    <a:noFill/>
                  </a:tcPr>
                </a:tc>
              </a:tr>
              <a:tr h="449263">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Coca-Cola</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$67.00</a:t>
                      </a:r>
                    </a:p>
                  </a:txBody>
                  <a:tcPr horzOverflow="overflow">
                    <a:lnL>
                      <a:noFill/>
                    </a:lnL>
                    <a:lnR cap="flat">
                      <a:noFill/>
                    </a:lnR>
                    <a:lnT>
                      <a:noFill/>
                    </a:lnT>
                    <a:lnB>
                      <a:noFill/>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smtClean="0">
                          <a:ln>
                            <a:noFill/>
                          </a:ln>
                          <a:solidFill>
                            <a:schemeClr val="tx1"/>
                          </a:solidFill>
                          <a:effectLst/>
                          <a:latin typeface="Arial" charset="0"/>
                        </a:rPr>
                        <a:t>Microsoft</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$56.93</a:t>
                      </a:r>
                    </a:p>
                  </a:txBody>
                  <a:tcPr horzOverflow="overflow">
                    <a:lnL>
                      <a:noFill/>
                    </a:lnL>
                    <a:lnR cap="flat">
                      <a:noFill/>
                    </a:lnR>
                    <a:lnT>
                      <a:noFill/>
                    </a:lnT>
                    <a:lnB>
                      <a:noFill/>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smtClean="0">
                          <a:ln>
                            <a:noFill/>
                          </a:ln>
                          <a:solidFill>
                            <a:schemeClr val="tx1"/>
                          </a:solidFill>
                          <a:effectLst/>
                          <a:latin typeface="Arial" charset="0"/>
                        </a:rPr>
                        <a:t>IBM</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$56.20</a:t>
                      </a:r>
                    </a:p>
                  </a:txBody>
                  <a:tcPr horzOverflow="overflow">
                    <a:lnL>
                      <a:noFill/>
                    </a:lnL>
                    <a:lnR cap="flat">
                      <a:noFill/>
                    </a:lnR>
                    <a:lnT>
                      <a:noFill/>
                    </a:lnT>
                    <a:lnB>
                      <a:noFill/>
                    </a:lnB>
                    <a:lnTlToBr>
                      <a:noFill/>
                    </a:lnTlToBr>
                    <a:lnBlToTr>
                      <a:noFill/>
                    </a:lnBlToTr>
                    <a:noFill/>
                  </a:tcPr>
                </a:tc>
              </a:tr>
              <a:tr h="449263">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smtClean="0">
                          <a:ln>
                            <a:noFill/>
                          </a:ln>
                          <a:solidFill>
                            <a:schemeClr val="tx1"/>
                          </a:solidFill>
                          <a:effectLst/>
                          <a:latin typeface="Arial" charset="0"/>
                        </a:rPr>
                        <a:t>GE</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$48.91</a:t>
                      </a:r>
                    </a:p>
                  </a:txBody>
                  <a:tcPr horzOverflow="overflow">
                    <a:lnL>
                      <a:noFill/>
                    </a:lnL>
                    <a:lnR cap="flat">
                      <a:noFill/>
                    </a:lnR>
                    <a:lnT>
                      <a:noFill/>
                    </a:lnT>
                    <a:lnB>
                      <a:noFill/>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smtClean="0">
                          <a:ln>
                            <a:noFill/>
                          </a:ln>
                          <a:solidFill>
                            <a:schemeClr val="tx1"/>
                          </a:solidFill>
                          <a:effectLst/>
                          <a:latin typeface="Arial" charset="0"/>
                        </a:rPr>
                        <a:t>Intel</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$38.32</a:t>
                      </a:r>
                    </a:p>
                  </a:txBody>
                  <a:tcPr horzOverflow="overflow">
                    <a:lnL>
                      <a:noFill/>
                    </a:lnL>
                    <a:lnR cap="flat">
                      <a:noFill/>
                    </a:lnR>
                    <a:lnT>
                      <a:noFill/>
                    </a:lnT>
                    <a:lnB>
                      <a:noFill/>
                    </a:lnB>
                    <a:lnTlToBr>
                      <a:noFill/>
                    </a:lnTlToBr>
                    <a:lnBlToTr>
                      <a:noFill/>
                    </a:lnBlToTr>
                    <a:noFill/>
                  </a:tcPr>
                </a:tc>
              </a:tr>
              <a:tr h="449263">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smtClean="0">
                          <a:ln>
                            <a:noFill/>
                          </a:ln>
                          <a:solidFill>
                            <a:schemeClr val="tx1"/>
                          </a:solidFill>
                          <a:effectLst/>
                          <a:latin typeface="Arial" charset="0"/>
                        </a:rPr>
                        <a:t>Nokia</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$30.13</a:t>
                      </a:r>
                    </a:p>
                  </a:txBody>
                  <a:tcPr horzOverflow="overflow">
                    <a:lnL>
                      <a:noFill/>
                    </a:lnL>
                    <a:lnR cap="flat">
                      <a:noFill/>
                    </a:lnR>
                    <a:lnT>
                      <a:noFill/>
                    </a:lnT>
                    <a:lnB>
                      <a:noFill/>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smtClean="0">
                          <a:ln>
                            <a:noFill/>
                          </a:ln>
                          <a:solidFill>
                            <a:schemeClr val="tx1"/>
                          </a:solidFill>
                          <a:effectLst/>
                          <a:latin typeface="Arial" charset="0"/>
                        </a:rPr>
                        <a:t>Toyota</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$27.94</a:t>
                      </a:r>
                    </a:p>
                  </a:txBody>
                  <a:tcPr horzOverflow="overflow">
                    <a:lnL>
                      <a:noFill/>
                    </a:lnL>
                    <a:lnR cap="flat">
                      <a:noFill/>
                    </a:lnR>
                    <a:lnT>
                      <a:noFill/>
                    </a:lnT>
                    <a:lnB>
                      <a:noFill/>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smtClean="0">
                          <a:ln>
                            <a:noFill/>
                          </a:ln>
                          <a:solidFill>
                            <a:schemeClr val="tx1"/>
                          </a:solidFill>
                          <a:effectLst/>
                          <a:latin typeface="Arial" charset="0"/>
                        </a:rPr>
                        <a:t>Disney</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$27.85</a:t>
                      </a:r>
                    </a:p>
                  </a:txBody>
                  <a:tcPr horzOverflow="overflow">
                    <a:lnL>
                      <a:noFill/>
                    </a:lnL>
                    <a:lnR cap="flat">
                      <a:noFill/>
                    </a:lnR>
                    <a:lnT>
                      <a:noFill/>
                    </a:lnT>
                    <a:lnB>
                      <a:noFill/>
                    </a:lnB>
                    <a:lnTlToBr>
                      <a:noFill/>
                    </a:lnTlToBr>
                    <a:lnBlToTr>
                      <a:noFill/>
                    </a:lnBlToTr>
                    <a:noFill/>
                  </a:tcPr>
                </a:tc>
              </a:tr>
              <a:tr h="449263">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smtClean="0">
                          <a:ln>
                            <a:noFill/>
                          </a:ln>
                          <a:solidFill>
                            <a:schemeClr val="tx1"/>
                          </a:solidFill>
                          <a:effectLst/>
                          <a:latin typeface="Arial" charset="0"/>
                        </a:rPr>
                        <a:t>McDonald’s</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$27.50</a:t>
                      </a:r>
                    </a:p>
                  </a:txBody>
                  <a:tcPr horzOverflow="overflow">
                    <a:lnL>
                      <a:noFill/>
                    </a:lnL>
                    <a:lnR cap="flat">
                      <a:noFill/>
                    </a:lnR>
                    <a:lnT>
                      <a:noFill/>
                    </a:lnT>
                    <a:lnB>
                      <a:noFill/>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smtClean="0">
                          <a:ln>
                            <a:noFill/>
                          </a:ln>
                          <a:solidFill>
                            <a:schemeClr val="tx1"/>
                          </a:solidFill>
                          <a:effectLst/>
                          <a:latin typeface="Arial" charset="0"/>
                        </a:rPr>
                        <a:t>Mercedes-Benz</a:t>
                      </a: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400" b="0" i="0" u="none" strike="noStrike" cap="none" normalizeH="0" baseline="0" dirty="0" smtClean="0">
                          <a:ln>
                            <a:noFill/>
                          </a:ln>
                          <a:solidFill>
                            <a:schemeClr val="tx1"/>
                          </a:solidFill>
                          <a:effectLst/>
                          <a:latin typeface="Arial" charset="0"/>
                        </a:rPr>
                        <a:t>$22.13</a:t>
                      </a:r>
                    </a:p>
                  </a:txBody>
                  <a:tcP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checkerboard(across)">
                                      <p:cBhvr>
                                        <p:cTn id="7" dur="500"/>
                                        <p:tgtEl>
                                          <p:spTgt spid="2355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18563"/>
                                        </p:tgtEl>
                                        <p:attrNameLst>
                                          <p:attrName>style.visibility</p:attrName>
                                        </p:attrNameLst>
                                      </p:cBhvr>
                                      <p:to>
                                        <p:strVal val="visible"/>
                                      </p:to>
                                    </p:set>
                                    <p:animEffect transition="in" filter="checkerboard(across)">
                                      <p:cBhvr>
                                        <p:cTn id="12" dur="500"/>
                                        <p:tgtEl>
                                          <p:spTgt spid="1218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57200" y="228600"/>
            <a:ext cx="8077200" cy="865188"/>
          </a:xfrm>
        </p:spPr>
        <p:txBody>
          <a:bodyPr>
            <a:normAutofit/>
          </a:bodyPr>
          <a:lstStyle/>
          <a:p>
            <a:pPr eaLnBrk="1" hangingPunct="1"/>
            <a:r>
              <a:rPr lang="en-US" sz="4000" b="1" dirty="0" smtClean="0">
                <a:solidFill>
                  <a:srgbClr val="000066"/>
                </a:solidFill>
              </a:rPr>
              <a:t>Devising a Branding Strategy</a:t>
            </a:r>
          </a:p>
        </p:txBody>
      </p:sp>
      <p:sp>
        <p:nvSpPr>
          <p:cNvPr id="26628" name="Rectangle 7"/>
          <p:cNvSpPr>
            <a:spLocks noGrp="1" noChangeArrowheads="1"/>
          </p:cNvSpPr>
          <p:nvPr>
            <p:ph type="body" idx="1"/>
          </p:nvPr>
        </p:nvSpPr>
        <p:spPr>
          <a:xfrm>
            <a:off x="457200" y="1524000"/>
            <a:ext cx="8229600" cy="2667000"/>
          </a:xfrm>
        </p:spPr>
        <p:txBody>
          <a:bodyPr/>
          <a:lstStyle/>
          <a:p>
            <a:pPr eaLnBrk="1" hangingPunct="1">
              <a:buClr>
                <a:srgbClr val="000066"/>
              </a:buClr>
              <a:buFont typeface="Wingdings" pitchFamily="2" charset="2"/>
              <a:buChar char="§"/>
            </a:pPr>
            <a:r>
              <a:rPr lang="en-US" b="0" dirty="0" smtClean="0"/>
              <a:t>Develop new brand elements</a:t>
            </a:r>
          </a:p>
          <a:p>
            <a:pPr eaLnBrk="1" hangingPunct="1">
              <a:buClr>
                <a:srgbClr val="000066"/>
              </a:buClr>
              <a:buFont typeface="Wingdings" pitchFamily="2" charset="2"/>
              <a:buChar char="§"/>
            </a:pPr>
            <a:r>
              <a:rPr lang="en-US" b="0" dirty="0" smtClean="0"/>
              <a:t>Apply existing brand elements</a:t>
            </a:r>
          </a:p>
          <a:p>
            <a:pPr eaLnBrk="1" hangingPunct="1">
              <a:buClr>
                <a:srgbClr val="000066"/>
              </a:buClr>
              <a:buFont typeface="Wingdings" pitchFamily="2" charset="2"/>
              <a:buChar char="§"/>
            </a:pPr>
            <a:r>
              <a:rPr lang="en-US" b="0" dirty="0" smtClean="0"/>
              <a:t>Use a combination of old and new</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checkerboard(across)">
                                      <p:cBhvr>
                                        <p:cTn id="7" dur="500"/>
                                        <p:tgtEl>
                                          <p:spTgt spid="2662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8">
                                            <p:txEl>
                                              <p:pRg st="0" end="0"/>
                                            </p:txEl>
                                          </p:spTgt>
                                        </p:tgtEl>
                                        <p:attrNameLst>
                                          <p:attrName>style.visibility</p:attrName>
                                        </p:attrNameLst>
                                      </p:cBhvr>
                                      <p:to>
                                        <p:strVal val="visible"/>
                                      </p:to>
                                    </p:set>
                                    <p:animEffect transition="in" filter="checkerboard(across)">
                                      <p:cBhvr>
                                        <p:cTn id="12" dur="500"/>
                                        <p:tgtEl>
                                          <p:spTgt spid="266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6628">
                                            <p:txEl>
                                              <p:pRg st="1" end="1"/>
                                            </p:txEl>
                                          </p:spTgt>
                                        </p:tgtEl>
                                        <p:attrNameLst>
                                          <p:attrName>style.visibility</p:attrName>
                                        </p:attrNameLst>
                                      </p:cBhvr>
                                      <p:to>
                                        <p:strVal val="visible"/>
                                      </p:to>
                                    </p:set>
                                    <p:animEffect transition="in" filter="checkerboard(across)">
                                      <p:cBhvr>
                                        <p:cTn id="17" dur="500"/>
                                        <p:tgtEl>
                                          <p:spTgt spid="2662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6628">
                                            <p:txEl>
                                              <p:pRg st="2" end="2"/>
                                            </p:txEl>
                                          </p:spTgt>
                                        </p:tgtEl>
                                        <p:attrNameLst>
                                          <p:attrName>style.visibility</p:attrName>
                                        </p:attrNameLst>
                                      </p:cBhvr>
                                      <p:to>
                                        <p:strVal val="visible"/>
                                      </p:to>
                                    </p:set>
                                    <p:animEffect transition="in" filter="checkerboard(across)">
                                      <p:cBhvr>
                                        <p:cTn id="22" dur="500"/>
                                        <p:tgtEl>
                                          <p:spTgt spid="266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P spid="26628"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3"/>
          <p:cNvSpPr>
            <a:spLocks noGrp="1" noChangeArrowheads="1"/>
          </p:cNvSpPr>
          <p:nvPr>
            <p:ph idx="1"/>
          </p:nvPr>
        </p:nvSpPr>
        <p:spPr>
          <a:xfrm>
            <a:off x="533400" y="2438400"/>
            <a:ext cx="8153400" cy="3200400"/>
          </a:xfrm>
        </p:spPr>
        <p:txBody>
          <a:bodyPr>
            <a:noAutofit/>
          </a:bodyPr>
          <a:lstStyle/>
          <a:p>
            <a:pPr algn="ctr">
              <a:buFontTx/>
              <a:buNone/>
              <a:defRPr/>
            </a:pPr>
            <a:r>
              <a:rPr lang="en-US" b="1" dirty="0" smtClean="0"/>
              <a:t>Brand equity</a:t>
            </a:r>
          </a:p>
          <a:p>
            <a:pPr indent="4763" algn="ctr">
              <a:buNone/>
            </a:pPr>
            <a:r>
              <a:rPr lang="en-US" dirty="0" smtClean="0"/>
              <a:t>Brand equity is the added value endowed on products and services, which may be reflected in the way consumers, think, feel, and act with respect to the brand.</a:t>
            </a:r>
          </a:p>
        </p:txBody>
      </p:sp>
      <p:sp>
        <p:nvSpPr>
          <p:cNvPr id="86018" name="Rectangle 2"/>
          <p:cNvSpPr>
            <a:spLocks noGrp="1" noChangeArrowheads="1"/>
          </p:cNvSpPr>
          <p:nvPr>
            <p:ph type="title"/>
          </p:nvPr>
        </p:nvSpPr>
        <p:spPr>
          <a:xfrm>
            <a:off x="0" y="609600"/>
            <a:ext cx="9144000" cy="1143000"/>
          </a:xfrm>
        </p:spPr>
        <p:txBody>
          <a:bodyPr>
            <a:noAutofit/>
          </a:bodyPr>
          <a:lstStyle/>
          <a:p>
            <a:r>
              <a:rPr lang="en-US" sz="4000" b="1" dirty="0" smtClean="0">
                <a:solidFill>
                  <a:srgbClr val="000066"/>
                </a:solidFill>
              </a:rPr>
              <a:t>Branding Strategy: Building Strong Brands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538">
                                            <p:txEl>
                                              <p:pRg st="0" end="0"/>
                                            </p:txEl>
                                          </p:spTgt>
                                        </p:tgtEl>
                                        <p:attrNameLst>
                                          <p:attrName>style.visibility</p:attrName>
                                        </p:attrNameLst>
                                      </p:cBhvr>
                                      <p:to>
                                        <p:strVal val="visible"/>
                                      </p:to>
                                    </p:set>
                                    <p:animEffect transition="in" filter="checkerboard(across)">
                                      <p:cBhvr>
                                        <p:cTn id="7" dur="500"/>
                                        <p:tgtEl>
                                          <p:spTgt spid="655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538">
                                            <p:txEl>
                                              <p:pRg st="1" end="1"/>
                                            </p:txEl>
                                          </p:spTgt>
                                        </p:tgtEl>
                                        <p:attrNameLst>
                                          <p:attrName>style.visibility</p:attrName>
                                        </p:attrNameLst>
                                      </p:cBhvr>
                                      <p:to>
                                        <p:strVal val="visible"/>
                                      </p:to>
                                    </p:set>
                                    <p:animEffect transition="in" filter="checkerboard(across)">
                                      <p:cBhvr>
                                        <p:cTn id="12" dur="500"/>
                                        <p:tgtEl>
                                          <p:spTgt spid="655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457200" y="228600"/>
            <a:ext cx="8077200" cy="865188"/>
          </a:xfrm>
        </p:spPr>
        <p:txBody>
          <a:bodyPr>
            <a:normAutofit/>
          </a:bodyPr>
          <a:lstStyle/>
          <a:p>
            <a:pPr eaLnBrk="1" hangingPunct="1"/>
            <a:r>
              <a:rPr lang="en-US" sz="4000" b="1" dirty="0" smtClean="0">
                <a:solidFill>
                  <a:srgbClr val="000066"/>
                </a:solidFill>
              </a:rPr>
              <a:t>Measuring Brand Equity</a:t>
            </a:r>
          </a:p>
        </p:txBody>
      </p:sp>
      <p:sp>
        <p:nvSpPr>
          <p:cNvPr id="22532" name="Rectangle 7"/>
          <p:cNvSpPr>
            <a:spLocks noGrp="1" noChangeArrowheads="1"/>
          </p:cNvSpPr>
          <p:nvPr>
            <p:ph type="body" idx="1"/>
          </p:nvPr>
        </p:nvSpPr>
        <p:spPr>
          <a:xfrm>
            <a:off x="762000" y="1219200"/>
            <a:ext cx="7696200" cy="4953000"/>
          </a:xfrm>
        </p:spPr>
        <p:txBody>
          <a:bodyPr>
            <a:noAutofit/>
          </a:bodyPr>
          <a:lstStyle/>
          <a:p>
            <a:pPr eaLnBrk="1" hangingPunct="1">
              <a:buClr>
                <a:srgbClr val="000066"/>
              </a:buClr>
              <a:buFont typeface="Wingdings" pitchFamily="2" charset="2"/>
              <a:buChar char="§"/>
            </a:pPr>
            <a:r>
              <a:rPr lang="en-US" b="1" dirty="0" smtClean="0"/>
              <a:t>Brand audits</a:t>
            </a:r>
          </a:p>
          <a:p>
            <a:pPr lvl="1" eaLnBrk="1" hangingPunct="1">
              <a:buClr>
                <a:srgbClr val="000066"/>
              </a:buClr>
              <a:buFont typeface="Wingdings" pitchFamily="2" charset="2"/>
              <a:buChar char="§"/>
            </a:pPr>
            <a:r>
              <a:rPr lang="en-US" sz="3200" b="0" dirty="0" smtClean="0"/>
              <a:t>A consumer focused series of procedures to assess the health of the brand (Equity)</a:t>
            </a:r>
          </a:p>
          <a:p>
            <a:pPr eaLnBrk="1" hangingPunct="1">
              <a:buClr>
                <a:srgbClr val="000066"/>
              </a:buClr>
              <a:buFont typeface="Wingdings" pitchFamily="2" charset="2"/>
              <a:buChar char="§"/>
            </a:pPr>
            <a:r>
              <a:rPr lang="en-US" b="1" dirty="0" smtClean="0"/>
              <a:t>Brand tracking</a:t>
            </a:r>
          </a:p>
          <a:p>
            <a:pPr lvl="1" eaLnBrk="1" hangingPunct="1">
              <a:buClr>
                <a:srgbClr val="000066"/>
              </a:buClr>
              <a:buFont typeface="Wingdings" pitchFamily="2" charset="2"/>
              <a:buChar char="§"/>
            </a:pPr>
            <a:r>
              <a:rPr lang="en-US" sz="3200" b="0" dirty="0" smtClean="0"/>
              <a:t>Quantitative data from consumers on a routine basis over time.</a:t>
            </a:r>
          </a:p>
          <a:p>
            <a:pPr eaLnBrk="1" hangingPunct="1">
              <a:buClr>
                <a:srgbClr val="000066"/>
              </a:buClr>
              <a:buFont typeface="Wingdings" pitchFamily="2" charset="2"/>
              <a:buChar char="§"/>
            </a:pPr>
            <a:r>
              <a:rPr lang="en-US" b="1" dirty="0" smtClean="0"/>
              <a:t>Brand valuation</a:t>
            </a:r>
          </a:p>
          <a:p>
            <a:pPr lvl="1" eaLnBrk="1" hangingPunct="1">
              <a:buClr>
                <a:srgbClr val="000066"/>
              </a:buClr>
              <a:buFont typeface="Wingdings" pitchFamily="2" charset="2"/>
              <a:buChar char="§"/>
            </a:pPr>
            <a:r>
              <a:rPr lang="en-US" sz="3200" b="0" dirty="0" smtClean="0"/>
              <a:t>Total financial value of the brand.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2531"/>
                                        </p:tgtEl>
                                        <p:attrNameLst>
                                          <p:attrName>style.visibility</p:attrName>
                                        </p:attrNameLst>
                                      </p:cBhvr>
                                      <p:to>
                                        <p:strVal val="visible"/>
                                      </p:to>
                                    </p:set>
                                    <p:animEffect transition="in" filter="checkerboard(across)">
                                      <p:cBhvr>
                                        <p:cTn id="7" dur="500"/>
                                        <p:tgtEl>
                                          <p:spTgt spid="2253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532">
                                            <p:txEl>
                                              <p:pRg st="0" end="0"/>
                                            </p:txEl>
                                          </p:spTgt>
                                        </p:tgtEl>
                                        <p:attrNameLst>
                                          <p:attrName>style.visibility</p:attrName>
                                        </p:attrNameLst>
                                      </p:cBhvr>
                                      <p:to>
                                        <p:strVal val="visible"/>
                                      </p:to>
                                    </p:set>
                                    <p:animEffect transition="in" filter="checkerboard(across)">
                                      <p:cBhvr>
                                        <p:cTn id="12" dur="500"/>
                                        <p:tgtEl>
                                          <p:spTgt spid="22532">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22532">
                                            <p:txEl>
                                              <p:pRg st="1" end="1"/>
                                            </p:txEl>
                                          </p:spTgt>
                                        </p:tgtEl>
                                        <p:attrNameLst>
                                          <p:attrName>style.visibility</p:attrName>
                                        </p:attrNameLst>
                                      </p:cBhvr>
                                      <p:to>
                                        <p:strVal val="visible"/>
                                      </p:to>
                                    </p:set>
                                    <p:animEffect transition="in" filter="checkerboard(across)">
                                      <p:cBhvr>
                                        <p:cTn id="15" dur="500"/>
                                        <p:tgtEl>
                                          <p:spTgt spid="2253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2532">
                                            <p:txEl>
                                              <p:pRg st="2" end="2"/>
                                            </p:txEl>
                                          </p:spTgt>
                                        </p:tgtEl>
                                        <p:attrNameLst>
                                          <p:attrName>style.visibility</p:attrName>
                                        </p:attrNameLst>
                                      </p:cBhvr>
                                      <p:to>
                                        <p:strVal val="visible"/>
                                      </p:to>
                                    </p:set>
                                    <p:animEffect transition="in" filter="checkerboard(across)">
                                      <p:cBhvr>
                                        <p:cTn id="20" dur="500"/>
                                        <p:tgtEl>
                                          <p:spTgt spid="22532">
                                            <p:txEl>
                                              <p:pRg st="2" end="2"/>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22532">
                                            <p:txEl>
                                              <p:pRg st="3" end="3"/>
                                            </p:txEl>
                                          </p:spTgt>
                                        </p:tgtEl>
                                        <p:attrNameLst>
                                          <p:attrName>style.visibility</p:attrName>
                                        </p:attrNameLst>
                                      </p:cBhvr>
                                      <p:to>
                                        <p:strVal val="visible"/>
                                      </p:to>
                                    </p:set>
                                    <p:animEffect transition="in" filter="checkerboard(across)">
                                      <p:cBhvr>
                                        <p:cTn id="23" dur="500"/>
                                        <p:tgtEl>
                                          <p:spTgt spid="2253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22532">
                                            <p:txEl>
                                              <p:pRg st="4" end="4"/>
                                            </p:txEl>
                                          </p:spTgt>
                                        </p:tgtEl>
                                        <p:attrNameLst>
                                          <p:attrName>style.visibility</p:attrName>
                                        </p:attrNameLst>
                                      </p:cBhvr>
                                      <p:to>
                                        <p:strVal val="visible"/>
                                      </p:to>
                                    </p:set>
                                    <p:animEffect transition="in" filter="checkerboard(across)">
                                      <p:cBhvr>
                                        <p:cTn id="28" dur="500"/>
                                        <p:tgtEl>
                                          <p:spTgt spid="22532">
                                            <p:txEl>
                                              <p:pRg st="4" end="4"/>
                                            </p:txEl>
                                          </p:spTgt>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22532">
                                            <p:txEl>
                                              <p:pRg st="5" end="5"/>
                                            </p:txEl>
                                          </p:spTgt>
                                        </p:tgtEl>
                                        <p:attrNameLst>
                                          <p:attrName>style.visibility</p:attrName>
                                        </p:attrNameLst>
                                      </p:cBhvr>
                                      <p:to>
                                        <p:strVal val="visible"/>
                                      </p:to>
                                    </p:set>
                                    <p:animEffect transition="in" filter="checkerboard(across)">
                                      <p:cBhvr>
                                        <p:cTn id="31" dur="500"/>
                                        <p:tgtEl>
                                          <p:spTgt spid="2253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p:bldP spid="22532"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0" y="609600"/>
            <a:ext cx="9144000" cy="1143000"/>
          </a:xfrm>
        </p:spPr>
        <p:txBody>
          <a:bodyPr>
            <a:noAutofit/>
          </a:bodyPr>
          <a:lstStyle/>
          <a:p>
            <a:r>
              <a:rPr lang="en-US" sz="4000" b="1" dirty="0" smtClean="0">
                <a:solidFill>
                  <a:srgbClr val="000066"/>
                </a:solidFill>
              </a:rPr>
              <a:t>Branding Strategy: Building Strong Brands</a:t>
            </a:r>
          </a:p>
        </p:txBody>
      </p:sp>
      <p:pic>
        <p:nvPicPr>
          <p:cNvPr id="88066" name="Content Placeholder 4" descr="fig08_03wo.jpg"/>
          <p:cNvPicPr>
            <a:picLocks noGrp="1" noChangeAspect="1"/>
          </p:cNvPicPr>
          <p:nvPr>
            <p:ph idx="1"/>
          </p:nvPr>
        </p:nvPicPr>
        <p:blipFill>
          <a:blip r:embed="rId3" cstate="print"/>
          <a:srcRect/>
          <a:stretch>
            <a:fillRect/>
          </a:stretch>
        </p:blipFill>
        <p:spPr>
          <a:xfrm>
            <a:off x="838200" y="3063875"/>
            <a:ext cx="7772400" cy="1279525"/>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8066"/>
                                        </p:tgtEl>
                                        <p:attrNameLst>
                                          <p:attrName>style.visibility</p:attrName>
                                        </p:attrNameLst>
                                      </p:cBhvr>
                                      <p:to>
                                        <p:strVal val="visible"/>
                                      </p:to>
                                    </p:set>
                                    <p:animEffect transition="in" filter="checkerboard(across)">
                                      <p:cBhvr>
                                        <p:cTn id="7" dur="500"/>
                                        <p:tgtEl>
                                          <p:spTgt spid="88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0113" name="Picture 7" descr="ph08_12"/>
          <p:cNvPicPr>
            <a:picLocks noChangeAspect="1" noChangeArrowheads="1"/>
          </p:cNvPicPr>
          <p:nvPr/>
        </p:nvPicPr>
        <p:blipFill>
          <a:blip r:embed="rId3" cstate="print"/>
          <a:srcRect/>
          <a:stretch>
            <a:fillRect/>
          </a:stretch>
        </p:blipFill>
        <p:spPr bwMode="auto">
          <a:xfrm>
            <a:off x="6248400" y="2620962"/>
            <a:ext cx="2286000" cy="2408238"/>
          </a:xfrm>
          <a:prstGeom prst="rect">
            <a:avLst/>
          </a:prstGeom>
          <a:noFill/>
          <a:ln w="9525">
            <a:noFill/>
            <a:miter lim="800000"/>
            <a:headEnd/>
            <a:tailEnd/>
          </a:ln>
        </p:spPr>
      </p:pic>
      <p:sp>
        <p:nvSpPr>
          <p:cNvPr id="90114" name="Rectangle 2"/>
          <p:cNvSpPr>
            <a:spLocks noGrp="1" noChangeArrowheads="1"/>
          </p:cNvSpPr>
          <p:nvPr>
            <p:ph type="title"/>
          </p:nvPr>
        </p:nvSpPr>
        <p:spPr/>
        <p:txBody>
          <a:bodyPr>
            <a:noAutofit/>
          </a:bodyPr>
          <a:lstStyle/>
          <a:p>
            <a:r>
              <a:rPr lang="en-US" sz="4000" b="1" dirty="0" smtClean="0">
                <a:solidFill>
                  <a:srgbClr val="000066"/>
                </a:solidFill>
              </a:rPr>
              <a:t>Branding Strategy: Building Strong Brands</a:t>
            </a:r>
          </a:p>
        </p:txBody>
      </p:sp>
      <p:sp>
        <p:nvSpPr>
          <p:cNvPr id="90115" name="Rectangle 3"/>
          <p:cNvSpPr>
            <a:spLocks noGrp="1" noChangeArrowheads="1"/>
          </p:cNvSpPr>
          <p:nvPr>
            <p:ph idx="1"/>
          </p:nvPr>
        </p:nvSpPr>
        <p:spPr>
          <a:xfrm>
            <a:off x="990600" y="2286000"/>
            <a:ext cx="5867400" cy="4114800"/>
          </a:xfrm>
        </p:spPr>
        <p:txBody>
          <a:bodyPr>
            <a:normAutofit/>
          </a:bodyPr>
          <a:lstStyle/>
          <a:p>
            <a:pPr marL="533400" indent="-533400">
              <a:buFontTx/>
              <a:buNone/>
            </a:pPr>
            <a:r>
              <a:rPr lang="en-US" dirty="0" smtClean="0"/>
              <a:t>Brand strategy decisions include:</a:t>
            </a:r>
          </a:p>
          <a:p>
            <a:pPr marL="533400" indent="-533400">
              <a:buClr>
                <a:srgbClr val="000066"/>
              </a:buClr>
              <a:buFont typeface="Wingdings" pitchFamily="2" charset="2"/>
              <a:buChar char="§"/>
            </a:pPr>
            <a:r>
              <a:rPr lang="en-US" dirty="0" smtClean="0"/>
              <a:t>Product attributes</a:t>
            </a:r>
          </a:p>
          <a:p>
            <a:pPr marL="533400" indent="-533400">
              <a:buClr>
                <a:srgbClr val="000066"/>
              </a:buClr>
              <a:buFont typeface="Wingdings" pitchFamily="2" charset="2"/>
              <a:buChar char="§"/>
            </a:pPr>
            <a:r>
              <a:rPr lang="en-US" dirty="0" smtClean="0"/>
              <a:t>Product benefits</a:t>
            </a:r>
          </a:p>
          <a:p>
            <a:pPr marL="533400" indent="-533400">
              <a:buClr>
                <a:srgbClr val="000066"/>
              </a:buClr>
              <a:buFont typeface="Wingdings" pitchFamily="2" charset="2"/>
              <a:buChar char="§"/>
            </a:pPr>
            <a:r>
              <a:rPr lang="en-US" dirty="0" smtClean="0"/>
              <a:t>Product beliefs and values</a:t>
            </a:r>
          </a:p>
        </p:txBody>
      </p:sp>
      <p:sp>
        <p:nvSpPr>
          <p:cNvPr id="90116" name="Text Placeholder 7"/>
          <p:cNvSpPr>
            <a:spLocks noGrp="1"/>
          </p:cNvSpPr>
          <p:nvPr>
            <p:ph type="body" sz="quarter" idx="13"/>
          </p:nvPr>
        </p:nvSpPr>
        <p:spPr>
          <a:xfrm>
            <a:off x="914400" y="1447800"/>
            <a:ext cx="7162800" cy="685800"/>
          </a:xfrm>
        </p:spPr>
        <p:txBody>
          <a:bodyPr/>
          <a:lstStyle/>
          <a:p>
            <a:r>
              <a:rPr lang="en-US" dirty="0" smtClean="0">
                <a:latin typeface="Arial" charset="0"/>
              </a:rPr>
              <a:t>Brand Positioning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checkerboard(across)">
                                      <p:cBhvr>
                                        <p:cTn id="7" dur="500"/>
                                        <p:tgtEl>
                                          <p:spTgt spid="901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0115">
                                            <p:txEl>
                                              <p:pRg st="1" end="1"/>
                                            </p:txEl>
                                          </p:spTgt>
                                        </p:tgtEl>
                                        <p:attrNameLst>
                                          <p:attrName>style.visibility</p:attrName>
                                        </p:attrNameLst>
                                      </p:cBhvr>
                                      <p:to>
                                        <p:strVal val="visible"/>
                                      </p:to>
                                    </p:set>
                                    <p:animEffect transition="in" filter="checkerboard(across)">
                                      <p:cBhvr>
                                        <p:cTn id="12" dur="500"/>
                                        <p:tgtEl>
                                          <p:spTgt spid="901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0115">
                                            <p:txEl>
                                              <p:pRg st="2" end="2"/>
                                            </p:txEl>
                                          </p:spTgt>
                                        </p:tgtEl>
                                        <p:attrNameLst>
                                          <p:attrName>style.visibility</p:attrName>
                                        </p:attrNameLst>
                                      </p:cBhvr>
                                      <p:to>
                                        <p:strVal val="visible"/>
                                      </p:to>
                                    </p:set>
                                    <p:animEffect transition="in" filter="checkerboard(across)">
                                      <p:cBhvr>
                                        <p:cTn id="17" dur="500"/>
                                        <p:tgtEl>
                                          <p:spTgt spid="901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0115">
                                            <p:txEl>
                                              <p:pRg st="3" end="3"/>
                                            </p:txEl>
                                          </p:spTgt>
                                        </p:tgtEl>
                                        <p:attrNameLst>
                                          <p:attrName>style.visibility</p:attrName>
                                        </p:attrNameLst>
                                      </p:cBhvr>
                                      <p:to>
                                        <p:strVal val="visible"/>
                                      </p:to>
                                    </p:set>
                                    <p:animEffect transition="in" filter="checkerboard(across)">
                                      <p:cBhvr>
                                        <p:cTn id="22" dur="500"/>
                                        <p:tgtEl>
                                          <p:spTgt spid="90115">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90113"/>
                                        </p:tgtEl>
                                        <p:attrNameLst>
                                          <p:attrName>style.visibility</p:attrName>
                                        </p:attrNameLst>
                                      </p:cBhvr>
                                      <p:to>
                                        <p:strVal val="visible"/>
                                      </p:to>
                                    </p:set>
                                    <p:animEffect transition="in" filter="checkerboard(across)">
                                      <p:cBhvr>
                                        <p:cTn id="25" dur="500"/>
                                        <p:tgtEl>
                                          <p:spTgt spid="90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0" y="228600"/>
            <a:ext cx="9144000" cy="1143000"/>
          </a:xfrm>
        </p:spPr>
        <p:txBody>
          <a:bodyPr>
            <a:noAutofit/>
          </a:bodyPr>
          <a:lstStyle/>
          <a:p>
            <a:r>
              <a:rPr lang="en-US" sz="4000" b="1" dirty="0" smtClean="0">
                <a:solidFill>
                  <a:srgbClr val="000066"/>
                </a:solidFill>
              </a:rPr>
              <a:t>Branding Strategy: Building Strong Brands</a:t>
            </a:r>
          </a:p>
        </p:txBody>
      </p:sp>
      <p:sp>
        <p:nvSpPr>
          <p:cNvPr id="92162" name="Rectangle 3"/>
          <p:cNvSpPr>
            <a:spLocks noGrp="1" noChangeArrowheads="1"/>
          </p:cNvSpPr>
          <p:nvPr>
            <p:ph idx="1"/>
          </p:nvPr>
        </p:nvSpPr>
        <p:spPr>
          <a:xfrm>
            <a:off x="304800" y="1981200"/>
            <a:ext cx="8610600" cy="4114800"/>
          </a:xfrm>
        </p:spPr>
        <p:txBody>
          <a:bodyPr>
            <a:noAutofit/>
          </a:bodyPr>
          <a:lstStyle/>
          <a:p>
            <a:pPr marL="533400" indent="-533400">
              <a:buFontTx/>
              <a:buNone/>
            </a:pPr>
            <a:r>
              <a:rPr lang="en-US" dirty="0" smtClean="0"/>
              <a:t>Desirable qualities </a:t>
            </a:r>
          </a:p>
          <a:p>
            <a:pPr marL="533400" indent="-533400">
              <a:buFont typeface="Calibri" pitchFamily="34" charset="0"/>
              <a:buAutoNum type="arabicPeriod"/>
            </a:pPr>
            <a:r>
              <a:rPr lang="en-US" dirty="0" smtClean="0"/>
              <a:t>Suggest benefits and qualities</a:t>
            </a:r>
          </a:p>
          <a:p>
            <a:pPr marL="533400" indent="-533400">
              <a:buFont typeface="Calibri" pitchFamily="34" charset="0"/>
              <a:buAutoNum type="arabicPeriod"/>
            </a:pPr>
            <a:r>
              <a:rPr lang="en-US" dirty="0" smtClean="0"/>
              <a:t>Easy to pronounce, recognize, &amp; remember</a:t>
            </a:r>
          </a:p>
          <a:p>
            <a:pPr marL="533400" indent="-533400">
              <a:buFont typeface="Calibri" pitchFamily="34" charset="0"/>
              <a:buAutoNum type="arabicPeriod"/>
            </a:pPr>
            <a:r>
              <a:rPr lang="en-US" dirty="0" smtClean="0"/>
              <a:t>Distinctive</a:t>
            </a:r>
          </a:p>
          <a:p>
            <a:pPr marL="533400" indent="-533400">
              <a:buFont typeface="Calibri" pitchFamily="34" charset="0"/>
              <a:buAutoNum type="arabicPeriod"/>
            </a:pPr>
            <a:r>
              <a:rPr lang="en-US" dirty="0" smtClean="0"/>
              <a:t>Extendable</a:t>
            </a:r>
          </a:p>
          <a:p>
            <a:pPr marL="533400" indent="-533400">
              <a:buFont typeface="Calibri" pitchFamily="34" charset="0"/>
              <a:buAutoNum type="arabicPeriod"/>
            </a:pPr>
            <a:r>
              <a:rPr lang="en-US" dirty="0" smtClean="0"/>
              <a:t>Translatable for the global economy</a:t>
            </a:r>
          </a:p>
          <a:p>
            <a:pPr marL="533400" indent="-533400">
              <a:buFont typeface="Calibri" pitchFamily="34" charset="0"/>
              <a:buAutoNum type="arabicPeriod"/>
            </a:pPr>
            <a:r>
              <a:rPr lang="en-US" dirty="0" smtClean="0"/>
              <a:t>Capable of registration and legal protection</a:t>
            </a:r>
          </a:p>
        </p:txBody>
      </p:sp>
      <p:sp>
        <p:nvSpPr>
          <p:cNvPr id="92163" name="Text Placeholder 3"/>
          <p:cNvSpPr>
            <a:spLocks noGrp="1"/>
          </p:cNvSpPr>
          <p:nvPr>
            <p:ph type="body" sz="quarter" idx="13"/>
          </p:nvPr>
        </p:nvSpPr>
        <p:spPr>
          <a:xfrm>
            <a:off x="914400" y="1295400"/>
            <a:ext cx="7162800" cy="685800"/>
          </a:xfrm>
        </p:spPr>
        <p:txBody>
          <a:bodyPr/>
          <a:lstStyle/>
          <a:p>
            <a:r>
              <a:rPr lang="en-US" dirty="0" smtClean="0">
                <a:latin typeface="Arial" charset="0"/>
              </a:rPr>
              <a:t>Brand Name Selection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2162">
                                            <p:txEl>
                                              <p:pRg st="0" end="0"/>
                                            </p:txEl>
                                          </p:spTgt>
                                        </p:tgtEl>
                                        <p:attrNameLst>
                                          <p:attrName>style.visibility</p:attrName>
                                        </p:attrNameLst>
                                      </p:cBhvr>
                                      <p:to>
                                        <p:strVal val="visible"/>
                                      </p:to>
                                    </p:set>
                                    <p:animEffect transition="in" filter="checkerboard(across)">
                                      <p:cBhvr>
                                        <p:cTn id="7" dur="500"/>
                                        <p:tgtEl>
                                          <p:spTgt spid="921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162">
                                            <p:txEl>
                                              <p:pRg st="1" end="1"/>
                                            </p:txEl>
                                          </p:spTgt>
                                        </p:tgtEl>
                                        <p:attrNameLst>
                                          <p:attrName>style.visibility</p:attrName>
                                        </p:attrNameLst>
                                      </p:cBhvr>
                                      <p:to>
                                        <p:strVal val="visible"/>
                                      </p:to>
                                    </p:set>
                                    <p:animEffect transition="in" filter="checkerboard(across)">
                                      <p:cBhvr>
                                        <p:cTn id="12" dur="500"/>
                                        <p:tgtEl>
                                          <p:spTgt spid="921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2162">
                                            <p:txEl>
                                              <p:pRg st="2" end="2"/>
                                            </p:txEl>
                                          </p:spTgt>
                                        </p:tgtEl>
                                        <p:attrNameLst>
                                          <p:attrName>style.visibility</p:attrName>
                                        </p:attrNameLst>
                                      </p:cBhvr>
                                      <p:to>
                                        <p:strVal val="visible"/>
                                      </p:to>
                                    </p:set>
                                    <p:animEffect transition="in" filter="checkerboard(across)">
                                      <p:cBhvr>
                                        <p:cTn id="17" dur="500"/>
                                        <p:tgtEl>
                                          <p:spTgt spid="921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2162">
                                            <p:txEl>
                                              <p:pRg st="3" end="3"/>
                                            </p:txEl>
                                          </p:spTgt>
                                        </p:tgtEl>
                                        <p:attrNameLst>
                                          <p:attrName>style.visibility</p:attrName>
                                        </p:attrNameLst>
                                      </p:cBhvr>
                                      <p:to>
                                        <p:strVal val="visible"/>
                                      </p:to>
                                    </p:set>
                                    <p:animEffect transition="in" filter="checkerboard(across)">
                                      <p:cBhvr>
                                        <p:cTn id="22" dur="500"/>
                                        <p:tgtEl>
                                          <p:spTgt spid="9216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2162">
                                            <p:txEl>
                                              <p:pRg st="4" end="4"/>
                                            </p:txEl>
                                          </p:spTgt>
                                        </p:tgtEl>
                                        <p:attrNameLst>
                                          <p:attrName>style.visibility</p:attrName>
                                        </p:attrNameLst>
                                      </p:cBhvr>
                                      <p:to>
                                        <p:strVal val="visible"/>
                                      </p:to>
                                    </p:set>
                                    <p:animEffect transition="in" filter="checkerboard(across)">
                                      <p:cBhvr>
                                        <p:cTn id="27" dur="500"/>
                                        <p:tgtEl>
                                          <p:spTgt spid="9216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92162">
                                            <p:txEl>
                                              <p:pRg st="5" end="5"/>
                                            </p:txEl>
                                          </p:spTgt>
                                        </p:tgtEl>
                                        <p:attrNameLst>
                                          <p:attrName>style.visibility</p:attrName>
                                        </p:attrNameLst>
                                      </p:cBhvr>
                                      <p:to>
                                        <p:strVal val="visible"/>
                                      </p:to>
                                    </p:set>
                                    <p:animEffect transition="in" filter="checkerboard(across)">
                                      <p:cBhvr>
                                        <p:cTn id="32" dur="500"/>
                                        <p:tgtEl>
                                          <p:spTgt spid="9216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92162">
                                            <p:txEl>
                                              <p:pRg st="6" end="6"/>
                                            </p:txEl>
                                          </p:spTgt>
                                        </p:tgtEl>
                                        <p:attrNameLst>
                                          <p:attrName>style.visibility</p:attrName>
                                        </p:attrNameLst>
                                      </p:cBhvr>
                                      <p:to>
                                        <p:strVal val="visible"/>
                                      </p:to>
                                    </p:set>
                                    <p:animEffect transition="in" filter="checkerboard(across)">
                                      <p:cBhvr>
                                        <p:cTn id="37" dur="500"/>
                                        <p:tgtEl>
                                          <p:spTgt spid="9216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noAutofit/>
          </a:bodyPr>
          <a:lstStyle/>
          <a:p>
            <a:r>
              <a:rPr lang="en-US" sz="4000" b="1" dirty="0" smtClean="0">
                <a:solidFill>
                  <a:srgbClr val="000066"/>
                </a:solidFill>
              </a:rPr>
              <a:t>Branding Strategy: Building Strong Brands</a:t>
            </a:r>
          </a:p>
        </p:txBody>
      </p:sp>
      <p:sp>
        <p:nvSpPr>
          <p:cNvPr id="94210" name="Rectangle 3"/>
          <p:cNvSpPr>
            <a:spLocks noGrp="1" noChangeArrowheads="1"/>
          </p:cNvSpPr>
          <p:nvPr>
            <p:ph idx="1"/>
          </p:nvPr>
        </p:nvSpPr>
        <p:spPr>
          <a:xfrm>
            <a:off x="990600" y="1981200"/>
            <a:ext cx="7467600" cy="4114800"/>
          </a:xfrm>
        </p:spPr>
        <p:txBody>
          <a:bodyPr>
            <a:normAutofit/>
          </a:bodyPr>
          <a:lstStyle/>
          <a:p>
            <a:pPr marL="533400" indent="-533400">
              <a:buFontTx/>
              <a:buNone/>
            </a:pPr>
            <a:endParaRPr lang="en-US" dirty="0" smtClean="0"/>
          </a:p>
          <a:p>
            <a:pPr marL="533400" indent="-533400">
              <a:buClr>
                <a:srgbClr val="000066"/>
              </a:buClr>
              <a:buFont typeface="Wingdings" pitchFamily="2" charset="2"/>
              <a:buChar char="§"/>
            </a:pPr>
            <a:r>
              <a:rPr lang="en-US" dirty="0" smtClean="0"/>
              <a:t>Manufacturer’s brand</a:t>
            </a:r>
          </a:p>
          <a:p>
            <a:pPr marL="533400" indent="-533400">
              <a:buClr>
                <a:srgbClr val="000066"/>
              </a:buClr>
              <a:buFont typeface="Wingdings" pitchFamily="2" charset="2"/>
              <a:buChar char="§"/>
            </a:pPr>
            <a:r>
              <a:rPr lang="en-US" dirty="0" smtClean="0"/>
              <a:t>Private brand</a:t>
            </a:r>
          </a:p>
          <a:p>
            <a:pPr marL="533400" indent="-533400">
              <a:buClr>
                <a:srgbClr val="000066"/>
              </a:buClr>
              <a:buFont typeface="Wingdings" pitchFamily="2" charset="2"/>
              <a:buChar char="§"/>
            </a:pPr>
            <a:r>
              <a:rPr lang="en-US" dirty="0" smtClean="0"/>
              <a:t>Licensed brand</a:t>
            </a:r>
          </a:p>
          <a:p>
            <a:pPr marL="533400" indent="-533400">
              <a:buClr>
                <a:srgbClr val="000066"/>
              </a:buClr>
              <a:buFont typeface="Wingdings" pitchFamily="2" charset="2"/>
              <a:buChar char="§"/>
            </a:pPr>
            <a:r>
              <a:rPr lang="en-US" dirty="0" smtClean="0"/>
              <a:t>Co-brand</a:t>
            </a:r>
          </a:p>
        </p:txBody>
      </p:sp>
      <p:sp>
        <p:nvSpPr>
          <p:cNvPr id="94211" name="Text Placeholder 3"/>
          <p:cNvSpPr>
            <a:spLocks noGrp="1"/>
          </p:cNvSpPr>
          <p:nvPr>
            <p:ph type="body" sz="quarter" idx="13"/>
          </p:nvPr>
        </p:nvSpPr>
        <p:spPr>
          <a:xfrm>
            <a:off x="914400" y="1371600"/>
            <a:ext cx="7162800" cy="838200"/>
          </a:xfrm>
        </p:spPr>
        <p:txBody>
          <a:bodyPr>
            <a:normAutofit/>
          </a:bodyPr>
          <a:lstStyle/>
          <a:p>
            <a:r>
              <a:rPr lang="en-US" dirty="0" smtClean="0">
                <a:latin typeface="Arial" charset="0"/>
              </a:rPr>
              <a:t>Brand Sponsorship</a:t>
            </a:r>
          </a:p>
        </p:txBody>
      </p:sp>
      <p:pic>
        <p:nvPicPr>
          <p:cNvPr id="94212" name="Picture 9" descr="ph08_14"/>
          <p:cNvPicPr>
            <a:picLocks noChangeAspect="1" noChangeArrowheads="1"/>
          </p:cNvPicPr>
          <p:nvPr/>
        </p:nvPicPr>
        <p:blipFill>
          <a:blip r:embed="rId3" cstate="print"/>
          <a:srcRect/>
          <a:stretch>
            <a:fillRect/>
          </a:stretch>
        </p:blipFill>
        <p:spPr bwMode="auto">
          <a:xfrm>
            <a:off x="6096000" y="2438400"/>
            <a:ext cx="2057400" cy="27670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4210">
                                            <p:txEl>
                                              <p:pRg st="1" end="1"/>
                                            </p:txEl>
                                          </p:spTgt>
                                        </p:tgtEl>
                                        <p:attrNameLst>
                                          <p:attrName>style.visibility</p:attrName>
                                        </p:attrNameLst>
                                      </p:cBhvr>
                                      <p:to>
                                        <p:strVal val="visible"/>
                                      </p:to>
                                    </p:set>
                                    <p:animEffect transition="in" filter="checkerboard(across)">
                                      <p:cBhvr>
                                        <p:cTn id="7" dur="500"/>
                                        <p:tgtEl>
                                          <p:spTgt spid="942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4210">
                                            <p:txEl>
                                              <p:pRg st="2" end="2"/>
                                            </p:txEl>
                                          </p:spTgt>
                                        </p:tgtEl>
                                        <p:attrNameLst>
                                          <p:attrName>style.visibility</p:attrName>
                                        </p:attrNameLst>
                                      </p:cBhvr>
                                      <p:to>
                                        <p:strVal val="visible"/>
                                      </p:to>
                                    </p:set>
                                    <p:animEffect transition="in" filter="checkerboard(across)">
                                      <p:cBhvr>
                                        <p:cTn id="12" dur="500"/>
                                        <p:tgtEl>
                                          <p:spTgt spid="942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4210">
                                            <p:txEl>
                                              <p:pRg st="3" end="3"/>
                                            </p:txEl>
                                          </p:spTgt>
                                        </p:tgtEl>
                                        <p:attrNameLst>
                                          <p:attrName>style.visibility</p:attrName>
                                        </p:attrNameLst>
                                      </p:cBhvr>
                                      <p:to>
                                        <p:strVal val="visible"/>
                                      </p:to>
                                    </p:set>
                                    <p:animEffect transition="in" filter="checkerboard(across)">
                                      <p:cBhvr>
                                        <p:cTn id="17" dur="500"/>
                                        <p:tgtEl>
                                          <p:spTgt spid="942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4210">
                                            <p:txEl>
                                              <p:pRg st="4" end="4"/>
                                            </p:txEl>
                                          </p:spTgt>
                                        </p:tgtEl>
                                        <p:attrNameLst>
                                          <p:attrName>style.visibility</p:attrName>
                                        </p:attrNameLst>
                                      </p:cBhvr>
                                      <p:to>
                                        <p:strVal val="visible"/>
                                      </p:to>
                                    </p:set>
                                    <p:animEffect transition="in" filter="checkerboard(across)">
                                      <p:cBhvr>
                                        <p:cTn id="22" dur="500"/>
                                        <p:tgtEl>
                                          <p:spTgt spid="94210">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94212"/>
                                        </p:tgtEl>
                                        <p:attrNameLst>
                                          <p:attrName>style.visibility</p:attrName>
                                        </p:attrNameLst>
                                      </p:cBhvr>
                                      <p:to>
                                        <p:strVal val="visible"/>
                                      </p:to>
                                    </p:set>
                                    <p:animEffect transition="in" filter="checkerboard(across)">
                                      <p:cBhvr>
                                        <p:cTn id="25" dur="500"/>
                                        <p:tgtEl>
                                          <p:spTgt spid="94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0" y="76200"/>
            <a:ext cx="9144000" cy="1143000"/>
          </a:xfrm>
        </p:spPr>
        <p:txBody>
          <a:bodyPr>
            <a:noAutofit/>
          </a:bodyPr>
          <a:lstStyle/>
          <a:p>
            <a:r>
              <a:rPr lang="en-US" sz="4000" dirty="0" smtClean="0">
                <a:solidFill>
                  <a:srgbClr val="000066"/>
                </a:solidFill>
              </a:rPr>
              <a:t>Branding Strategy: Building Strong Brands</a:t>
            </a:r>
          </a:p>
        </p:txBody>
      </p:sp>
      <p:sp>
        <p:nvSpPr>
          <p:cNvPr id="96258" name="Rectangle 3"/>
          <p:cNvSpPr>
            <a:spLocks noGrp="1" noChangeArrowheads="1"/>
          </p:cNvSpPr>
          <p:nvPr>
            <p:ph type="body" sz="quarter" idx="13"/>
          </p:nvPr>
        </p:nvSpPr>
        <p:spPr>
          <a:xfrm>
            <a:off x="914400" y="1219200"/>
            <a:ext cx="7162800" cy="838200"/>
          </a:xfrm>
        </p:spPr>
        <p:txBody>
          <a:bodyPr>
            <a:normAutofit/>
          </a:bodyPr>
          <a:lstStyle/>
          <a:p>
            <a:r>
              <a:rPr lang="en-US" dirty="0" smtClean="0"/>
              <a:t>Brand Development Strategies</a:t>
            </a:r>
          </a:p>
          <a:p>
            <a:endParaRPr lang="en-US" dirty="0" smtClean="0"/>
          </a:p>
          <a:p>
            <a:endParaRPr lang="en-US" dirty="0" smtClean="0"/>
          </a:p>
        </p:txBody>
      </p:sp>
      <p:pic>
        <p:nvPicPr>
          <p:cNvPr id="96259" name="Picture 5" descr="fig08_04wo.jpg"/>
          <p:cNvPicPr>
            <a:picLocks noChangeAspect="1"/>
          </p:cNvPicPr>
          <p:nvPr/>
        </p:nvPicPr>
        <p:blipFill>
          <a:blip r:embed="rId3" cstate="print"/>
          <a:srcRect/>
          <a:stretch>
            <a:fillRect/>
          </a:stretch>
        </p:blipFill>
        <p:spPr bwMode="auto">
          <a:xfrm>
            <a:off x="1524000" y="2286000"/>
            <a:ext cx="5638800" cy="34147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6259"/>
                                        </p:tgtEl>
                                        <p:attrNameLst>
                                          <p:attrName>style.visibility</p:attrName>
                                        </p:attrNameLst>
                                      </p:cBhvr>
                                      <p:to>
                                        <p:strVal val="visible"/>
                                      </p:to>
                                    </p:set>
                                    <p:animEffect transition="in" filter="checkerboard(across)">
                                      <p:cBhvr>
                                        <p:cTn id="7" dur="500"/>
                                        <p:tgtEl>
                                          <p:spTgt spid="96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cstate="print"/>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cstate="print"/>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362200"/>
            <a:ext cx="7467600" cy="3877985"/>
          </a:xfrm>
          <a:prstGeom prst="rect">
            <a:avLst/>
          </a:prstGeom>
          <a:noFill/>
          <a:ln w="38100">
            <a:noFill/>
            <a:miter lim="800000"/>
            <a:headEnd/>
            <a:tailEnd/>
          </a:ln>
        </p:spPr>
        <p:txBody>
          <a:bodyPr>
            <a:spAutoFit/>
          </a:bodyPr>
          <a:lstStyle/>
          <a:p>
            <a:pPr algn="ctr"/>
            <a:r>
              <a:rPr lang="en-GB" sz="4000" dirty="0" smtClean="0">
                <a:solidFill>
                  <a:srgbClr val="000066"/>
                </a:solidFill>
              </a:rPr>
              <a:t>"The man who does not read good books has no advantage over the man who cannot read </a:t>
            </a:r>
            <a:r>
              <a:rPr lang="en-GB" sz="4000" smtClean="0">
                <a:solidFill>
                  <a:srgbClr val="000066"/>
                </a:solidFill>
              </a:rPr>
              <a:t>them.“</a:t>
            </a:r>
            <a:br>
              <a:rPr lang="en-GB" sz="4000" smtClean="0">
                <a:solidFill>
                  <a:srgbClr val="000066"/>
                </a:solidFill>
              </a:rPr>
            </a:br>
            <a:r>
              <a:rPr lang="en-GB" sz="2800" smtClean="0">
                <a:solidFill>
                  <a:srgbClr val="000066"/>
                </a:solidFill>
              </a:rPr>
              <a:t>Mark </a:t>
            </a:r>
            <a:r>
              <a:rPr lang="en-GB" sz="2800" dirty="0" smtClean="0">
                <a:solidFill>
                  <a:srgbClr val="000066"/>
                </a:solidFill>
              </a:rPr>
              <a:t>Twain </a:t>
            </a:r>
            <a:r>
              <a:rPr lang="en-US" sz="2400" dirty="0" smtClean="0"/>
              <a:t/>
            </a:r>
            <a:br>
              <a:rPr lang="en-US" sz="2400" dirty="0" smtClean="0"/>
            </a:br>
            <a:r>
              <a:rPr lang="en-US" sz="4000" dirty="0" smtClean="0">
                <a:solidFill>
                  <a:srgbClr val="000066"/>
                </a:solidFill>
              </a:rPr>
              <a:t/>
            </a:r>
            <a:br>
              <a:rPr lang="en-US" sz="4000" dirty="0" smtClean="0">
                <a:solidFill>
                  <a:srgbClr val="000066"/>
                </a:solidFill>
              </a:rPr>
            </a:br>
            <a:endParaRPr lang="en-US"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2504</TotalTime>
  <Words>4867</Words>
  <Application>Microsoft Office PowerPoint</Application>
  <PresentationFormat>On-screen Show (4:3)</PresentationFormat>
  <Paragraphs>224</Paragraphs>
  <Slides>25</Slides>
  <Notes>22</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Blank Presentation</vt:lpstr>
      <vt:lpstr>Office Theme</vt:lpstr>
      <vt:lpstr>    Brand, Branding And  Building Customer Value     </vt:lpstr>
      <vt:lpstr>Slide 2</vt:lpstr>
      <vt:lpstr>What is a Brand?</vt:lpstr>
      <vt:lpstr>The Role of Brands</vt:lpstr>
      <vt:lpstr>What is Branding?</vt:lpstr>
      <vt:lpstr>Advantages of Strong Brands</vt:lpstr>
      <vt:lpstr>What is a Brand Promise?</vt:lpstr>
      <vt:lpstr>Drivers of Brand Equity</vt:lpstr>
      <vt:lpstr>Brand Elements</vt:lpstr>
      <vt:lpstr>Brand Logo</vt:lpstr>
      <vt:lpstr>Brand Characters</vt:lpstr>
      <vt:lpstr>Brand Symbol</vt:lpstr>
      <vt:lpstr>Brand Element Choice Criteria</vt:lpstr>
      <vt:lpstr>Slogans</vt:lpstr>
      <vt:lpstr>The 10 Most Valuable Brands</vt:lpstr>
      <vt:lpstr>Devising a Branding Strategy</vt:lpstr>
      <vt:lpstr>Branding Strategy: Building Strong Brands</vt:lpstr>
      <vt:lpstr>Measuring Brand Equity</vt:lpstr>
      <vt:lpstr>Branding Strategy: Building Strong Brands</vt:lpstr>
      <vt:lpstr>Branding Strategy: Building Strong Brands</vt:lpstr>
      <vt:lpstr>Branding Strategy: Building Strong Brands</vt:lpstr>
      <vt:lpstr>Branding Strategy: Building Strong Brands</vt:lpstr>
      <vt:lpstr>Branding Strategy: Building Strong Brands</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298</cp:revision>
  <dcterms:created xsi:type="dcterms:W3CDTF">2011-02-15T21:33:40Z</dcterms:created>
  <dcterms:modified xsi:type="dcterms:W3CDTF">2013-03-23T07:49:02Z</dcterms:modified>
</cp:coreProperties>
</file>