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diagrams/data3.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21"/>
  </p:notesMasterIdLst>
  <p:sldIdLst>
    <p:sldId id="397" r:id="rId3"/>
    <p:sldId id="469" r:id="rId4"/>
    <p:sldId id="578" r:id="rId5"/>
    <p:sldId id="579" r:id="rId6"/>
    <p:sldId id="580" r:id="rId7"/>
    <p:sldId id="581" r:id="rId8"/>
    <p:sldId id="582" r:id="rId9"/>
    <p:sldId id="583" r:id="rId10"/>
    <p:sldId id="584" r:id="rId11"/>
    <p:sldId id="585" r:id="rId12"/>
    <p:sldId id="610" r:id="rId13"/>
    <p:sldId id="586" r:id="rId14"/>
    <p:sldId id="587" r:id="rId15"/>
    <p:sldId id="588" r:id="rId16"/>
    <p:sldId id="589" r:id="rId17"/>
    <p:sldId id="590" r:id="rId18"/>
    <p:sldId id="394" r:id="rId19"/>
    <p:sldId id="393"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60972" autoAdjust="0"/>
  </p:normalViewPr>
  <p:slideViewPr>
    <p:cSldViewPr>
      <p:cViewPr varScale="1">
        <p:scale>
          <a:sx n="26" d="100"/>
          <a:sy n="26" d="100"/>
        </p:scale>
        <p:origin x="-1958"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D319D9-FE25-4227-9335-B693E0B8ADB3}" type="doc">
      <dgm:prSet loTypeId="urn:microsoft.com/office/officeart/2005/8/layout/matrix3" loCatId="matrix" qsTypeId="urn:microsoft.com/office/officeart/2005/8/quickstyle/simple1#39" qsCatId="simple" csTypeId="urn:microsoft.com/office/officeart/2005/8/colors/colorful1#5" csCatId="colorful" phldr="1"/>
      <dgm:spPr/>
      <dgm:t>
        <a:bodyPr/>
        <a:lstStyle/>
        <a:p>
          <a:endParaRPr lang="en-US"/>
        </a:p>
      </dgm:t>
    </dgm:pt>
    <dgm:pt modelId="{44D2AFFA-7EBB-4457-8372-7BAF10DE707B}">
      <dgm:prSet custT="1"/>
      <dgm:spPr/>
      <dgm:t>
        <a:bodyPr/>
        <a:lstStyle/>
        <a:p>
          <a:pPr rtl="0"/>
          <a:r>
            <a:rPr lang="en-US" sz="1800" b="1" dirty="0" smtClean="0">
              <a:solidFill>
                <a:schemeClr val="tx1"/>
              </a:solidFill>
            </a:rPr>
            <a:t>Geographic segmentation</a:t>
          </a:r>
          <a:endParaRPr lang="en-US" sz="1800" b="1" dirty="0">
            <a:solidFill>
              <a:schemeClr val="tx1"/>
            </a:solidFill>
          </a:endParaRPr>
        </a:p>
      </dgm:t>
    </dgm:pt>
    <dgm:pt modelId="{AC5477EB-571E-4401-B426-603BF8EDF044}" type="parTrans" cxnId="{DAA959D4-0EFF-4F54-B5CB-A319979DEFD4}">
      <dgm:prSet/>
      <dgm:spPr/>
      <dgm:t>
        <a:bodyPr/>
        <a:lstStyle/>
        <a:p>
          <a:endParaRPr lang="en-US" sz="2000" b="1">
            <a:solidFill>
              <a:schemeClr val="tx1"/>
            </a:solidFill>
          </a:endParaRPr>
        </a:p>
      </dgm:t>
    </dgm:pt>
    <dgm:pt modelId="{425AD90E-15A3-4D9A-8F4F-73660CAF3CF3}" type="sibTrans" cxnId="{DAA959D4-0EFF-4F54-B5CB-A319979DEFD4}">
      <dgm:prSet/>
      <dgm:spPr/>
      <dgm:t>
        <a:bodyPr/>
        <a:lstStyle/>
        <a:p>
          <a:endParaRPr lang="en-US" sz="2000" b="1">
            <a:solidFill>
              <a:schemeClr val="tx1"/>
            </a:solidFill>
          </a:endParaRPr>
        </a:p>
      </dgm:t>
    </dgm:pt>
    <dgm:pt modelId="{5D0F6EFF-07C4-4EAA-A3F2-B1FD5E957AA2}">
      <dgm:prSet custT="1"/>
      <dgm:spPr/>
      <dgm:t>
        <a:bodyPr/>
        <a:lstStyle/>
        <a:p>
          <a:pPr rtl="0"/>
          <a:r>
            <a:rPr lang="en-US" sz="1800" b="1" dirty="0" smtClean="0">
              <a:solidFill>
                <a:schemeClr val="tx1"/>
              </a:solidFill>
            </a:rPr>
            <a:t>Demographic segmentation</a:t>
          </a:r>
          <a:endParaRPr lang="en-US" sz="1800" b="1" dirty="0">
            <a:solidFill>
              <a:schemeClr val="tx1"/>
            </a:solidFill>
          </a:endParaRPr>
        </a:p>
      </dgm:t>
    </dgm:pt>
    <dgm:pt modelId="{ADD4C757-5EE4-451E-8CC8-3FB97EF57900}" type="parTrans" cxnId="{B5378269-FC59-4A0F-B004-5CA118AA889D}">
      <dgm:prSet/>
      <dgm:spPr/>
      <dgm:t>
        <a:bodyPr/>
        <a:lstStyle/>
        <a:p>
          <a:endParaRPr lang="en-US" sz="2000" b="1">
            <a:solidFill>
              <a:schemeClr val="tx1"/>
            </a:solidFill>
          </a:endParaRPr>
        </a:p>
      </dgm:t>
    </dgm:pt>
    <dgm:pt modelId="{0D2ECFE8-BF38-4A23-A1FD-3A5AE9080769}" type="sibTrans" cxnId="{B5378269-FC59-4A0F-B004-5CA118AA889D}">
      <dgm:prSet/>
      <dgm:spPr/>
      <dgm:t>
        <a:bodyPr/>
        <a:lstStyle/>
        <a:p>
          <a:endParaRPr lang="en-US" sz="2000" b="1">
            <a:solidFill>
              <a:schemeClr val="tx1"/>
            </a:solidFill>
          </a:endParaRPr>
        </a:p>
      </dgm:t>
    </dgm:pt>
    <dgm:pt modelId="{5B92F025-C53C-44BA-9C22-877A222C855C}">
      <dgm:prSet custT="1"/>
      <dgm:spPr/>
      <dgm:t>
        <a:bodyPr/>
        <a:lstStyle/>
        <a:p>
          <a:pPr rtl="0"/>
          <a:r>
            <a:rPr lang="en-US" sz="1800" b="1" dirty="0" smtClean="0">
              <a:solidFill>
                <a:schemeClr val="tx1"/>
              </a:solidFill>
            </a:rPr>
            <a:t>Psychographic segmentation</a:t>
          </a:r>
          <a:endParaRPr lang="en-US" sz="1800" b="1" dirty="0">
            <a:solidFill>
              <a:schemeClr val="tx1"/>
            </a:solidFill>
          </a:endParaRPr>
        </a:p>
      </dgm:t>
    </dgm:pt>
    <dgm:pt modelId="{C04FE7C2-9108-48D3-9C9F-FBD9976E4296}" type="parTrans" cxnId="{BB9CAC31-D2ED-448F-A4DF-A192A76FDEC5}">
      <dgm:prSet/>
      <dgm:spPr/>
      <dgm:t>
        <a:bodyPr/>
        <a:lstStyle/>
        <a:p>
          <a:endParaRPr lang="en-US" sz="2000" b="1">
            <a:solidFill>
              <a:schemeClr val="tx1"/>
            </a:solidFill>
          </a:endParaRPr>
        </a:p>
      </dgm:t>
    </dgm:pt>
    <dgm:pt modelId="{01EBF02C-16FE-4EB2-B9C9-7F527C1F1EAF}" type="sibTrans" cxnId="{BB9CAC31-D2ED-448F-A4DF-A192A76FDEC5}">
      <dgm:prSet/>
      <dgm:spPr/>
      <dgm:t>
        <a:bodyPr/>
        <a:lstStyle/>
        <a:p>
          <a:endParaRPr lang="en-US" sz="2000" b="1">
            <a:solidFill>
              <a:schemeClr val="tx1"/>
            </a:solidFill>
          </a:endParaRPr>
        </a:p>
      </dgm:t>
    </dgm:pt>
    <dgm:pt modelId="{9EBCBE55-B008-4E7F-BDAB-87A32F26C0C6}">
      <dgm:prSet custT="1"/>
      <dgm:spPr/>
      <dgm:t>
        <a:bodyPr/>
        <a:lstStyle/>
        <a:p>
          <a:pPr rtl="0"/>
          <a:r>
            <a:rPr lang="en-US" sz="1800" b="1" dirty="0" smtClean="0">
              <a:solidFill>
                <a:schemeClr val="tx1"/>
              </a:solidFill>
            </a:rPr>
            <a:t>Behavioral segmentation</a:t>
          </a:r>
          <a:endParaRPr lang="en-US" sz="1800" b="1" dirty="0">
            <a:solidFill>
              <a:schemeClr val="tx1"/>
            </a:solidFill>
          </a:endParaRPr>
        </a:p>
      </dgm:t>
    </dgm:pt>
    <dgm:pt modelId="{E7622C26-8F2C-41F4-B6F1-E71FF382DA3D}" type="parTrans" cxnId="{62570520-6C4A-4D05-88E9-65C23D9C085E}">
      <dgm:prSet/>
      <dgm:spPr/>
      <dgm:t>
        <a:bodyPr/>
        <a:lstStyle/>
        <a:p>
          <a:endParaRPr lang="en-US" sz="2000" b="1">
            <a:solidFill>
              <a:schemeClr val="tx1"/>
            </a:solidFill>
          </a:endParaRPr>
        </a:p>
      </dgm:t>
    </dgm:pt>
    <dgm:pt modelId="{8D2DD6DA-BFAE-4AD5-8815-D9292930DB62}" type="sibTrans" cxnId="{62570520-6C4A-4D05-88E9-65C23D9C085E}">
      <dgm:prSet/>
      <dgm:spPr/>
      <dgm:t>
        <a:bodyPr/>
        <a:lstStyle/>
        <a:p>
          <a:endParaRPr lang="en-US" sz="2000" b="1">
            <a:solidFill>
              <a:schemeClr val="tx1"/>
            </a:solidFill>
          </a:endParaRPr>
        </a:p>
      </dgm:t>
    </dgm:pt>
    <dgm:pt modelId="{C02E4479-91D2-4EFA-981C-E34F70BF66DE}">
      <dgm:prSet/>
      <dgm:spPr/>
      <dgm:t>
        <a:bodyPr/>
        <a:lstStyle/>
        <a:p>
          <a:pPr rtl="0"/>
          <a:endParaRPr lang="en-US" sz="2000" b="1" dirty="0">
            <a:solidFill>
              <a:schemeClr val="tx1"/>
            </a:solidFill>
          </a:endParaRPr>
        </a:p>
      </dgm:t>
    </dgm:pt>
    <dgm:pt modelId="{76E0D522-524D-4587-A041-C89CF4066D5C}" type="parTrans" cxnId="{DA7A6A0C-BA34-4642-807B-29D82B510505}">
      <dgm:prSet/>
      <dgm:spPr/>
      <dgm:t>
        <a:bodyPr/>
        <a:lstStyle/>
        <a:p>
          <a:endParaRPr lang="en-US" sz="2000" b="1">
            <a:solidFill>
              <a:schemeClr val="tx1"/>
            </a:solidFill>
          </a:endParaRPr>
        </a:p>
      </dgm:t>
    </dgm:pt>
    <dgm:pt modelId="{B56742DE-5886-42D4-97C5-47CCE058081C}" type="sibTrans" cxnId="{DA7A6A0C-BA34-4642-807B-29D82B510505}">
      <dgm:prSet/>
      <dgm:spPr/>
      <dgm:t>
        <a:bodyPr/>
        <a:lstStyle/>
        <a:p>
          <a:endParaRPr lang="en-US" sz="2000" b="1">
            <a:solidFill>
              <a:schemeClr val="tx1"/>
            </a:solidFill>
          </a:endParaRPr>
        </a:p>
      </dgm:t>
    </dgm:pt>
    <dgm:pt modelId="{3108E4AF-B52B-427E-BC83-C3FC07E13377}" type="pres">
      <dgm:prSet presAssocID="{0DD319D9-FE25-4227-9335-B693E0B8ADB3}" presName="matrix" presStyleCnt="0">
        <dgm:presLayoutVars>
          <dgm:chMax val="1"/>
          <dgm:dir/>
          <dgm:resizeHandles val="exact"/>
        </dgm:presLayoutVars>
      </dgm:prSet>
      <dgm:spPr/>
      <dgm:t>
        <a:bodyPr/>
        <a:lstStyle/>
        <a:p>
          <a:endParaRPr lang="en-US"/>
        </a:p>
      </dgm:t>
    </dgm:pt>
    <dgm:pt modelId="{2930E188-8347-4619-9B01-061C83B78FA9}" type="pres">
      <dgm:prSet presAssocID="{0DD319D9-FE25-4227-9335-B693E0B8ADB3}" presName="diamond" presStyleLbl="bgShp" presStyleIdx="0" presStyleCnt="1"/>
      <dgm:spPr/>
    </dgm:pt>
    <dgm:pt modelId="{239C166D-9485-427A-943F-ADE2E7EC11A1}" type="pres">
      <dgm:prSet presAssocID="{0DD319D9-FE25-4227-9335-B693E0B8ADB3}" presName="quad1" presStyleLbl="node1" presStyleIdx="0" presStyleCnt="4">
        <dgm:presLayoutVars>
          <dgm:chMax val="0"/>
          <dgm:chPref val="0"/>
          <dgm:bulletEnabled val="1"/>
        </dgm:presLayoutVars>
      </dgm:prSet>
      <dgm:spPr/>
      <dgm:t>
        <a:bodyPr/>
        <a:lstStyle/>
        <a:p>
          <a:endParaRPr lang="en-US"/>
        </a:p>
      </dgm:t>
    </dgm:pt>
    <dgm:pt modelId="{FF5B7128-1CD2-4BEE-8825-D9246086A561}" type="pres">
      <dgm:prSet presAssocID="{0DD319D9-FE25-4227-9335-B693E0B8ADB3}" presName="quad2" presStyleLbl="node1" presStyleIdx="1" presStyleCnt="4">
        <dgm:presLayoutVars>
          <dgm:chMax val="0"/>
          <dgm:chPref val="0"/>
          <dgm:bulletEnabled val="1"/>
        </dgm:presLayoutVars>
      </dgm:prSet>
      <dgm:spPr/>
      <dgm:t>
        <a:bodyPr/>
        <a:lstStyle/>
        <a:p>
          <a:endParaRPr lang="en-US"/>
        </a:p>
      </dgm:t>
    </dgm:pt>
    <dgm:pt modelId="{128BD139-926A-444E-951D-3B402AC0BC2F}" type="pres">
      <dgm:prSet presAssocID="{0DD319D9-FE25-4227-9335-B693E0B8ADB3}" presName="quad3" presStyleLbl="node1" presStyleIdx="2" presStyleCnt="4" custScaleX="108018">
        <dgm:presLayoutVars>
          <dgm:chMax val="0"/>
          <dgm:chPref val="0"/>
          <dgm:bulletEnabled val="1"/>
        </dgm:presLayoutVars>
      </dgm:prSet>
      <dgm:spPr/>
      <dgm:t>
        <a:bodyPr/>
        <a:lstStyle/>
        <a:p>
          <a:endParaRPr lang="en-US"/>
        </a:p>
      </dgm:t>
    </dgm:pt>
    <dgm:pt modelId="{577EDF94-B6C3-40EA-9B71-3171FAD8FBAA}" type="pres">
      <dgm:prSet presAssocID="{0DD319D9-FE25-4227-9335-B693E0B8ADB3}" presName="quad4" presStyleLbl="node1" presStyleIdx="3" presStyleCnt="4">
        <dgm:presLayoutVars>
          <dgm:chMax val="0"/>
          <dgm:chPref val="0"/>
          <dgm:bulletEnabled val="1"/>
        </dgm:presLayoutVars>
      </dgm:prSet>
      <dgm:spPr/>
      <dgm:t>
        <a:bodyPr/>
        <a:lstStyle/>
        <a:p>
          <a:endParaRPr lang="en-US"/>
        </a:p>
      </dgm:t>
    </dgm:pt>
  </dgm:ptLst>
  <dgm:cxnLst>
    <dgm:cxn modelId="{DA7A6A0C-BA34-4642-807B-29D82B510505}" srcId="{0DD319D9-FE25-4227-9335-B693E0B8ADB3}" destId="{C02E4479-91D2-4EFA-981C-E34F70BF66DE}" srcOrd="4" destOrd="0" parTransId="{76E0D522-524D-4587-A041-C89CF4066D5C}" sibTransId="{B56742DE-5886-42D4-97C5-47CCE058081C}"/>
    <dgm:cxn modelId="{62570520-6C4A-4D05-88E9-65C23D9C085E}" srcId="{0DD319D9-FE25-4227-9335-B693E0B8ADB3}" destId="{9EBCBE55-B008-4E7F-BDAB-87A32F26C0C6}" srcOrd="3" destOrd="0" parTransId="{E7622C26-8F2C-41F4-B6F1-E71FF382DA3D}" sibTransId="{8D2DD6DA-BFAE-4AD5-8815-D9292930DB62}"/>
    <dgm:cxn modelId="{BB9CAC31-D2ED-448F-A4DF-A192A76FDEC5}" srcId="{0DD319D9-FE25-4227-9335-B693E0B8ADB3}" destId="{5B92F025-C53C-44BA-9C22-877A222C855C}" srcOrd="2" destOrd="0" parTransId="{C04FE7C2-9108-48D3-9C9F-FBD9976E4296}" sibTransId="{01EBF02C-16FE-4EB2-B9C9-7F527C1F1EAF}"/>
    <dgm:cxn modelId="{F180580F-09D1-47E8-AADA-082A4187B209}" type="presOf" srcId="{44D2AFFA-7EBB-4457-8372-7BAF10DE707B}" destId="{239C166D-9485-427A-943F-ADE2E7EC11A1}" srcOrd="0" destOrd="0" presId="urn:microsoft.com/office/officeart/2005/8/layout/matrix3"/>
    <dgm:cxn modelId="{620F60B3-9193-4CBE-B0A4-4561C7C29A6D}" type="presOf" srcId="{0DD319D9-FE25-4227-9335-B693E0B8ADB3}" destId="{3108E4AF-B52B-427E-BC83-C3FC07E13377}" srcOrd="0" destOrd="0" presId="urn:microsoft.com/office/officeart/2005/8/layout/matrix3"/>
    <dgm:cxn modelId="{6637AB72-219C-4AFF-B0EE-FEA85DFF9A05}" type="presOf" srcId="{9EBCBE55-B008-4E7F-BDAB-87A32F26C0C6}" destId="{577EDF94-B6C3-40EA-9B71-3171FAD8FBAA}" srcOrd="0" destOrd="0" presId="urn:microsoft.com/office/officeart/2005/8/layout/matrix3"/>
    <dgm:cxn modelId="{B5378269-FC59-4A0F-B004-5CA118AA889D}" srcId="{0DD319D9-FE25-4227-9335-B693E0B8ADB3}" destId="{5D0F6EFF-07C4-4EAA-A3F2-B1FD5E957AA2}" srcOrd="1" destOrd="0" parTransId="{ADD4C757-5EE4-451E-8CC8-3FB97EF57900}" sibTransId="{0D2ECFE8-BF38-4A23-A1FD-3A5AE9080769}"/>
    <dgm:cxn modelId="{726B8708-1E89-4A35-9C05-2E73A72A26A8}" type="presOf" srcId="{5D0F6EFF-07C4-4EAA-A3F2-B1FD5E957AA2}" destId="{FF5B7128-1CD2-4BEE-8825-D9246086A561}" srcOrd="0" destOrd="0" presId="urn:microsoft.com/office/officeart/2005/8/layout/matrix3"/>
    <dgm:cxn modelId="{DAA959D4-0EFF-4F54-B5CB-A319979DEFD4}" srcId="{0DD319D9-FE25-4227-9335-B693E0B8ADB3}" destId="{44D2AFFA-7EBB-4457-8372-7BAF10DE707B}" srcOrd="0" destOrd="0" parTransId="{AC5477EB-571E-4401-B426-603BF8EDF044}" sibTransId="{425AD90E-15A3-4D9A-8F4F-73660CAF3CF3}"/>
    <dgm:cxn modelId="{C8BDF90F-34F9-4F72-9A26-8C8FD9C023F9}" type="presOf" srcId="{5B92F025-C53C-44BA-9C22-877A222C855C}" destId="{128BD139-926A-444E-951D-3B402AC0BC2F}" srcOrd="0" destOrd="0" presId="urn:microsoft.com/office/officeart/2005/8/layout/matrix3"/>
    <dgm:cxn modelId="{009A2A12-0854-4A2C-ACA9-135FF122DE87}" type="presParOf" srcId="{3108E4AF-B52B-427E-BC83-C3FC07E13377}" destId="{2930E188-8347-4619-9B01-061C83B78FA9}" srcOrd="0" destOrd="0" presId="urn:microsoft.com/office/officeart/2005/8/layout/matrix3"/>
    <dgm:cxn modelId="{7A03306F-72FB-42A2-B448-27563DB19E1B}" type="presParOf" srcId="{3108E4AF-B52B-427E-BC83-C3FC07E13377}" destId="{239C166D-9485-427A-943F-ADE2E7EC11A1}" srcOrd="1" destOrd="0" presId="urn:microsoft.com/office/officeart/2005/8/layout/matrix3"/>
    <dgm:cxn modelId="{AE4E38B7-45D7-4A08-83D1-15DCD0D5FE22}" type="presParOf" srcId="{3108E4AF-B52B-427E-BC83-C3FC07E13377}" destId="{FF5B7128-1CD2-4BEE-8825-D9246086A561}" srcOrd="2" destOrd="0" presId="urn:microsoft.com/office/officeart/2005/8/layout/matrix3"/>
    <dgm:cxn modelId="{F9615DF9-22BF-44D6-AA82-38EAA6C6A219}" type="presParOf" srcId="{3108E4AF-B52B-427E-BC83-C3FC07E13377}" destId="{128BD139-926A-444E-951D-3B402AC0BC2F}" srcOrd="3" destOrd="0" presId="urn:microsoft.com/office/officeart/2005/8/layout/matrix3"/>
    <dgm:cxn modelId="{D74A4ECD-1B48-4270-B41F-BC5543E07BE7}" type="presParOf" srcId="{3108E4AF-B52B-427E-BC83-C3FC07E13377}" destId="{577EDF94-B6C3-40EA-9B71-3171FAD8FBAA}" srcOrd="4" destOrd="0" presId="urn:microsoft.com/office/officeart/2005/8/layout/matrix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CE34CF-1829-43BF-ADED-7B04A6F0B88A}" type="doc">
      <dgm:prSet loTypeId="urn:microsoft.com/office/officeart/2005/8/layout/default#4" loCatId="list" qsTypeId="urn:microsoft.com/office/officeart/2005/8/quickstyle/simple1#40" qsCatId="simple" csTypeId="urn:microsoft.com/office/officeart/2005/8/colors/colorful1#6" csCatId="colorful"/>
      <dgm:spPr/>
      <dgm:t>
        <a:bodyPr/>
        <a:lstStyle/>
        <a:p>
          <a:endParaRPr lang="en-US"/>
        </a:p>
      </dgm:t>
    </dgm:pt>
    <dgm:pt modelId="{F5AA2DA8-75A1-4A5F-A61A-3F879A22416C}">
      <dgm:prSet/>
      <dgm:spPr/>
      <dgm:t>
        <a:bodyPr/>
        <a:lstStyle/>
        <a:p>
          <a:pPr rtl="0"/>
          <a:r>
            <a:rPr lang="en-US" b="0" dirty="0" smtClean="0">
              <a:solidFill>
                <a:schemeClr val="tx1"/>
              </a:solidFill>
            </a:rPr>
            <a:t>Geographic location</a:t>
          </a:r>
          <a:endParaRPr lang="en-US" dirty="0">
            <a:solidFill>
              <a:schemeClr val="tx1"/>
            </a:solidFill>
          </a:endParaRPr>
        </a:p>
      </dgm:t>
    </dgm:pt>
    <dgm:pt modelId="{F65F9686-015E-4297-8355-EAEEC60FC20B}" type="parTrans" cxnId="{CA9D9D41-969D-4E2F-BFC8-C37A0E6ECF61}">
      <dgm:prSet/>
      <dgm:spPr/>
      <dgm:t>
        <a:bodyPr/>
        <a:lstStyle/>
        <a:p>
          <a:endParaRPr lang="en-US">
            <a:solidFill>
              <a:schemeClr val="tx1"/>
            </a:solidFill>
          </a:endParaRPr>
        </a:p>
      </dgm:t>
    </dgm:pt>
    <dgm:pt modelId="{8EA2B8E0-B3D5-4E08-9F6E-ADDCC45422F9}" type="sibTrans" cxnId="{CA9D9D41-969D-4E2F-BFC8-C37A0E6ECF61}">
      <dgm:prSet/>
      <dgm:spPr/>
      <dgm:t>
        <a:bodyPr/>
        <a:lstStyle/>
        <a:p>
          <a:endParaRPr lang="en-US">
            <a:solidFill>
              <a:schemeClr val="tx1"/>
            </a:solidFill>
          </a:endParaRPr>
        </a:p>
      </dgm:t>
    </dgm:pt>
    <dgm:pt modelId="{5B817C1C-4026-4328-AC9E-EC28A7577B55}">
      <dgm:prSet/>
      <dgm:spPr/>
      <dgm:t>
        <a:bodyPr/>
        <a:lstStyle/>
        <a:p>
          <a:pPr rtl="0"/>
          <a:r>
            <a:rPr lang="en-US" b="0" dirty="0" smtClean="0">
              <a:solidFill>
                <a:schemeClr val="tx1"/>
              </a:solidFill>
            </a:rPr>
            <a:t>Economic factors</a:t>
          </a:r>
          <a:endParaRPr lang="en-US" dirty="0">
            <a:solidFill>
              <a:schemeClr val="tx1"/>
            </a:solidFill>
          </a:endParaRPr>
        </a:p>
      </dgm:t>
    </dgm:pt>
    <dgm:pt modelId="{2770B10A-81CA-4B66-959E-194728BFE479}" type="parTrans" cxnId="{6832183E-33F1-4471-A299-C17BDDAAA3DC}">
      <dgm:prSet/>
      <dgm:spPr/>
      <dgm:t>
        <a:bodyPr/>
        <a:lstStyle/>
        <a:p>
          <a:endParaRPr lang="en-US">
            <a:solidFill>
              <a:schemeClr val="tx1"/>
            </a:solidFill>
          </a:endParaRPr>
        </a:p>
      </dgm:t>
    </dgm:pt>
    <dgm:pt modelId="{F976ACD0-8F0F-4ABC-AB4A-C536AA877BD4}" type="sibTrans" cxnId="{6832183E-33F1-4471-A299-C17BDDAAA3DC}">
      <dgm:prSet/>
      <dgm:spPr/>
      <dgm:t>
        <a:bodyPr/>
        <a:lstStyle/>
        <a:p>
          <a:endParaRPr lang="en-US">
            <a:solidFill>
              <a:schemeClr val="tx1"/>
            </a:solidFill>
          </a:endParaRPr>
        </a:p>
      </dgm:t>
    </dgm:pt>
    <dgm:pt modelId="{5071DC24-BB56-4DB1-A8D6-1C7789B71A46}">
      <dgm:prSet/>
      <dgm:spPr/>
      <dgm:t>
        <a:bodyPr/>
        <a:lstStyle/>
        <a:p>
          <a:pPr rtl="0"/>
          <a:r>
            <a:rPr lang="en-US" b="0" dirty="0" smtClean="0">
              <a:solidFill>
                <a:schemeClr val="tx1"/>
              </a:solidFill>
            </a:rPr>
            <a:t>Political-legal factors</a:t>
          </a:r>
          <a:endParaRPr lang="en-US" dirty="0">
            <a:solidFill>
              <a:schemeClr val="tx1"/>
            </a:solidFill>
          </a:endParaRPr>
        </a:p>
      </dgm:t>
    </dgm:pt>
    <dgm:pt modelId="{7E1984AE-0980-463F-84B2-0D5C433A261A}" type="parTrans" cxnId="{6B769059-43F1-4835-9A8A-AF4F77E32CF5}">
      <dgm:prSet/>
      <dgm:spPr/>
      <dgm:t>
        <a:bodyPr/>
        <a:lstStyle/>
        <a:p>
          <a:endParaRPr lang="en-US">
            <a:solidFill>
              <a:schemeClr val="tx1"/>
            </a:solidFill>
          </a:endParaRPr>
        </a:p>
      </dgm:t>
    </dgm:pt>
    <dgm:pt modelId="{5B201F4A-900D-41BF-A63B-3A814578C3E3}" type="sibTrans" cxnId="{6B769059-43F1-4835-9A8A-AF4F77E32CF5}">
      <dgm:prSet/>
      <dgm:spPr/>
      <dgm:t>
        <a:bodyPr/>
        <a:lstStyle/>
        <a:p>
          <a:endParaRPr lang="en-US">
            <a:solidFill>
              <a:schemeClr val="tx1"/>
            </a:solidFill>
          </a:endParaRPr>
        </a:p>
      </dgm:t>
    </dgm:pt>
    <dgm:pt modelId="{FF5E0B35-9C62-4298-9D78-9AE8EDCC5A5F}">
      <dgm:prSet/>
      <dgm:spPr/>
      <dgm:t>
        <a:bodyPr/>
        <a:lstStyle/>
        <a:p>
          <a:pPr rtl="0"/>
          <a:r>
            <a:rPr lang="en-US" b="0" dirty="0" smtClean="0">
              <a:solidFill>
                <a:schemeClr val="tx1"/>
              </a:solidFill>
            </a:rPr>
            <a:t>Cultural factors</a:t>
          </a:r>
          <a:endParaRPr lang="en-US" dirty="0">
            <a:solidFill>
              <a:schemeClr val="tx1"/>
            </a:solidFill>
          </a:endParaRPr>
        </a:p>
      </dgm:t>
    </dgm:pt>
    <dgm:pt modelId="{FD4A3273-DCA8-4A7F-A761-856B62F41DB3}" type="parTrans" cxnId="{2F70D5AB-EA88-449C-A1D1-F457F4908A7D}">
      <dgm:prSet/>
      <dgm:spPr/>
      <dgm:t>
        <a:bodyPr/>
        <a:lstStyle/>
        <a:p>
          <a:endParaRPr lang="en-US">
            <a:solidFill>
              <a:schemeClr val="tx1"/>
            </a:solidFill>
          </a:endParaRPr>
        </a:p>
      </dgm:t>
    </dgm:pt>
    <dgm:pt modelId="{453DC9D7-91A9-45DD-A38E-0F895C65EE02}" type="sibTrans" cxnId="{2F70D5AB-EA88-449C-A1D1-F457F4908A7D}">
      <dgm:prSet/>
      <dgm:spPr/>
      <dgm:t>
        <a:bodyPr/>
        <a:lstStyle/>
        <a:p>
          <a:endParaRPr lang="en-US">
            <a:solidFill>
              <a:schemeClr val="tx1"/>
            </a:solidFill>
          </a:endParaRPr>
        </a:p>
      </dgm:t>
    </dgm:pt>
    <dgm:pt modelId="{8523D405-B75A-4419-BA4C-D9FEA11F64E0}" type="pres">
      <dgm:prSet presAssocID="{8ECE34CF-1829-43BF-ADED-7B04A6F0B88A}" presName="diagram" presStyleCnt="0">
        <dgm:presLayoutVars>
          <dgm:dir/>
          <dgm:resizeHandles val="exact"/>
        </dgm:presLayoutVars>
      </dgm:prSet>
      <dgm:spPr/>
      <dgm:t>
        <a:bodyPr/>
        <a:lstStyle/>
        <a:p>
          <a:endParaRPr lang="en-US"/>
        </a:p>
      </dgm:t>
    </dgm:pt>
    <dgm:pt modelId="{99330B33-AB7A-41CA-AAE4-709D4F559684}" type="pres">
      <dgm:prSet presAssocID="{F5AA2DA8-75A1-4A5F-A61A-3F879A22416C}" presName="node" presStyleLbl="node1" presStyleIdx="0" presStyleCnt="4">
        <dgm:presLayoutVars>
          <dgm:bulletEnabled val="1"/>
        </dgm:presLayoutVars>
      </dgm:prSet>
      <dgm:spPr/>
      <dgm:t>
        <a:bodyPr/>
        <a:lstStyle/>
        <a:p>
          <a:endParaRPr lang="en-US"/>
        </a:p>
      </dgm:t>
    </dgm:pt>
    <dgm:pt modelId="{EDF83609-62D2-4119-9E0B-C35ED62BCB71}" type="pres">
      <dgm:prSet presAssocID="{8EA2B8E0-B3D5-4E08-9F6E-ADDCC45422F9}" presName="sibTrans" presStyleCnt="0"/>
      <dgm:spPr/>
    </dgm:pt>
    <dgm:pt modelId="{1B4CDDBB-190A-4591-92AB-A505223B5D6E}" type="pres">
      <dgm:prSet presAssocID="{5B817C1C-4026-4328-AC9E-EC28A7577B55}" presName="node" presStyleLbl="node1" presStyleIdx="1" presStyleCnt="4">
        <dgm:presLayoutVars>
          <dgm:bulletEnabled val="1"/>
        </dgm:presLayoutVars>
      </dgm:prSet>
      <dgm:spPr/>
      <dgm:t>
        <a:bodyPr/>
        <a:lstStyle/>
        <a:p>
          <a:endParaRPr lang="en-US"/>
        </a:p>
      </dgm:t>
    </dgm:pt>
    <dgm:pt modelId="{9DA7CB6D-2FD9-4AF8-B56F-E9BC82DF486C}" type="pres">
      <dgm:prSet presAssocID="{F976ACD0-8F0F-4ABC-AB4A-C536AA877BD4}" presName="sibTrans" presStyleCnt="0"/>
      <dgm:spPr/>
    </dgm:pt>
    <dgm:pt modelId="{A58368D9-553D-4A50-8D4E-4DAA8F350C73}" type="pres">
      <dgm:prSet presAssocID="{5071DC24-BB56-4DB1-A8D6-1C7789B71A46}" presName="node" presStyleLbl="node1" presStyleIdx="2" presStyleCnt="4">
        <dgm:presLayoutVars>
          <dgm:bulletEnabled val="1"/>
        </dgm:presLayoutVars>
      </dgm:prSet>
      <dgm:spPr/>
      <dgm:t>
        <a:bodyPr/>
        <a:lstStyle/>
        <a:p>
          <a:endParaRPr lang="en-US"/>
        </a:p>
      </dgm:t>
    </dgm:pt>
    <dgm:pt modelId="{68A04D14-4372-40A4-B918-5C268DFD9108}" type="pres">
      <dgm:prSet presAssocID="{5B201F4A-900D-41BF-A63B-3A814578C3E3}" presName="sibTrans" presStyleCnt="0"/>
      <dgm:spPr/>
    </dgm:pt>
    <dgm:pt modelId="{F4FE62FD-FA44-4BFF-9D52-E06BFA491A85}" type="pres">
      <dgm:prSet presAssocID="{FF5E0B35-9C62-4298-9D78-9AE8EDCC5A5F}" presName="node" presStyleLbl="node1" presStyleIdx="3" presStyleCnt="4">
        <dgm:presLayoutVars>
          <dgm:bulletEnabled val="1"/>
        </dgm:presLayoutVars>
      </dgm:prSet>
      <dgm:spPr/>
      <dgm:t>
        <a:bodyPr/>
        <a:lstStyle/>
        <a:p>
          <a:endParaRPr lang="en-US"/>
        </a:p>
      </dgm:t>
    </dgm:pt>
  </dgm:ptLst>
  <dgm:cxnLst>
    <dgm:cxn modelId="{55F4538A-DE0C-4304-B0DA-FE866EB4FA75}" type="presOf" srcId="{FF5E0B35-9C62-4298-9D78-9AE8EDCC5A5F}" destId="{F4FE62FD-FA44-4BFF-9D52-E06BFA491A85}" srcOrd="0" destOrd="0" presId="urn:microsoft.com/office/officeart/2005/8/layout/default#4"/>
    <dgm:cxn modelId="{2F70D5AB-EA88-449C-A1D1-F457F4908A7D}" srcId="{8ECE34CF-1829-43BF-ADED-7B04A6F0B88A}" destId="{FF5E0B35-9C62-4298-9D78-9AE8EDCC5A5F}" srcOrd="3" destOrd="0" parTransId="{FD4A3273-DCA8-4A7F-A761-856B62F41DB3}" sibTransId="{453DC9D7-91A9-45DD-A38E-0F895C65EE02}"/>
    <dgm:cxn modelId="{6B769059-43F1-4835-9A8A-AF4F77E32CF5}" srcId="{8ECE34CF-1829-43BF-ADED-7B04A6F0B88A}" destId="{5071DC24-BB56-4DB1-A8D6-1C7789B71A46}" srcOrd="2" destOrd="0" parTransId="{7E1984AE-0980-463F-84B2-0D5C433A261A}" sibTransId="{5B201F4A-900D-41BF-A63B-3A814578C3E3}"/>
    <dgm:cxn modelId="{AF35BF7B-41D0-4AB6-A2DD-ADF80F532E73}" type="presOf" srcId="{F5AA2DA8-75A1-4A5F-A61A-3F879A22416C}" destId="{99330B33-AB7A-41CA-AAE4-709D4F559684}" srcOrd="0" destOrd="0" presId="urn:microsoft.com/office/officeart/2005/8/layout/default#4"/>
    <dgm:cxn modelId="{6832183E-33F1-4471-A299-C17BDDAAA3DC}" srcId="{8ECE34CF-1829-43BF-ADED-7B04A6F0B88A}" destId="{5B817C1C-4026-4328-AC9E-EC28A7577B55}" srcOrd="1" destOrd="0" parTransId="{2770B10A-81CA-4B66-959E-194728BFE479}" sibTransId="{F976ACD0-8F0F-4ABC-AB4A-C536AA877BD4}"/>
    <dgm:cxn modelId="{8C145F1A-247F-4664-80B5-3D004653FC62}" type="presOf" srcId="{5B817C1C-4026-4328-AC9E-EC28A7577B55}" destId="{1B4CDDBB-190A-4591-92AB-A505223B5D6E}" srcOrd="0" destOrd="0" presId="urn:microsoft.com/office/officeart/2005/8/layout/default#4"/>
    <dgm:cxn modelId="{8E48E83C-7C87-4442-A436-A8BCBEC3CCD9}" type="presOf" srcId="{5071DC24-BB56-4DB1-A8D6-1C7789B71A46}" destId="{A58368D9-553D-4A50-8D4E-4DAA8F350C73}" srcOrd="0" destOrd="0" presId="urn:microsoft.com/office/officeart/2005/8/layout/default#4"/>
    <dgm:cxn modelId="{685A5D4E-4589-442B-B55A-1A263BA9A9B4}" type="presOf" srcId="{8ECE34CF-1829-43BF-ADED-7B04A6F0B88A}" destId="{8523D405-B75A-4419-BA4C-D9FEA11F64E0}" srcOrd="0" destOrd="0" presId="urn:microsoft.com/office/officeart/2005/8/layout/default#4"/>
    <dgm:cxn modelId="{CA9D9D41-969D-4E2F-BFC8-C37A0E6ECF61}" srcId="{8ECE34CF-1829-43BF-ADED-7B04A6F0B88A}" destId="{F5AA2DA8-75A1-4A5F-A61A-3F879A22416C}" srcOrd="0" destOrd="0" parTransId="{F65F9686-015E-4297-8355-EAEEC60FC20B}" sibTransId="{8EA2B8E0-B3D5-4E08-9F6E-ADDCC45422F9}"/>
    <dgm:cxn modelId="{24A3C0CC-5651-473B-9BB4-2EA115601CC8}" type="presParOf" srcId="{8523D405-B75A-4419-BA4C-D9FEA11F64E0}" destId="{99330B33-AB7A-41CA-AAE4-709D4F559684}" srcOrd="0" destOrd="0" presId="urn:microsoft.com/office/officeart/2005/8/layout/default#4"/>
    <dgm:cxn modelId="{75AE03BA-F8F7-47FD-BF26-880ECD7465D8}" type="presParOf" srcId="{8523D405-B75A-4419-BA4C-D9FEA11F64E0}" destId="{EDF83609-62D2-4119-9E0B-C35ED62BCB71}" srcOrd="1" destOrd="0" presId="urn:microsoft.com/office/officeart/2005/8/layout/default#4"/>
    <dgm:cxn modelId="{38439AF7-DFB6-476E-8F0E-0FB20A502620}" type="presParOf" srcId="{8523D405-B75A-4419-BA4C-D9FEA11F64E0}" destId="{1B4CDDBB-190A-4591-92AB-A505223B5D6E}" srcOrd="2" destOrd="0" presId="urn:microsoft.com/office/officeart/2005/8/layout/default#4"/>
    <dgm:cxn modelId="{675E8643-AEC1-4880-8E25-11AFCF0E5F09}" type="presParOf" srcId="{8523D405-B75A-4419-BA4C-D9FEA11F64E0}" destId="{9DA7CB6D-2FD9-4AF8-B56F-E9BC82DF486C}" srcOrd="3" destOrd="0" presId="urn:microsoft.com/office/officeart/2005/8/layout/default#4"/>
    <dgm:cxn modelId="{60132DE3-E108-4FB7-9F02-A5004DA5D9EF}" type="presParOf" srcId="{8523D405-B75A-4419-BA4C-D9FEA11F64E0}" destId="{A58368D9-553D-4A50-8D4E-4DAA8F350C73}" srcOrd="4" destOrd="0" presId="urn:microsoft.com/office/officeart/2005/8/layout/default#4"/>
    <dgm:cxn modelId="{4585171C-8B3F-4B77-B6B3-67218AE24E54}" type="presParOf" srcId="{8523D405-B75A-4419-BA4C-D9FEA11F64E0}" destId="{68A04D14-4372-40A4-B918-5C268DFD9108}" srcOrd="5" destOrd="0" presId="urn:microsoft.com/office/officeart/2005/8/layout/default#4"/>
    <dgm:cxn modelId="{A5D7CCFA-FA73-4A23-8E20-A944D6D41631}" type="presParOf" srcId="{8523D405-B75A-4419-BA4C-D9FEA11F64E0}" destId="{F4FE62FD-FA44-4BFF-9D52-E06BFA491A85}" srcOrd="6" destOrd="0" presId="urn:microsoft.com/office/officeart/2005/8/layout/default#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EC7F58-252D-45DC-A2AF-91E6C00808ED}" type="doc">
      <dgm:prSet loTypeId="urn:microsoft.com/office/officeart/2005/8/layout/default#5" loCatId="list" qsTypeId="urn:microsoft.com/office/officeart/2005/8/quickstyle/simple3" qsCatId="simple" csTypeId="urn:microsoft.com/office/officeart/2005/8/colors/accent1_5" csCatId="accent1" phldr="1"/>
      <dgm:spPr/>
      <dgm:t>
        <a:bodyPr/>
        <a:lstStyle/>
        <a:p>
          <a:endParaRPr lang="en-US"/>
        </a:p>
      </dgm:t>
    </dgm:pt>
    <dgm:pt modelId="{55381AAD-A087-4611-A832-1ECE6C7EF15C}">
      <dgm:prSet phldrT="[Text]" custT="1"/>
      <dgm:spPr/>
      <dgm:t>
        <a:bodyPr/>
        <a:lstStyle/>
        <a:p>
          <a:r>
            <a:rPr lang="en-US" sz="2000" b="1" dirty="0" smtClean="0"/>
            <a:t>Measurable</a:t>
          </a:r>
          <a:endParaRPr lang="en-US" sz="2000" b="1" dirty="0"/>
        </a:p>
      </dgm:t>
    </dgm:pt>
    <dgm:pt modelId="{65558E9E-EEFE-432F-869C-6586990C1008}" type="parTrans" cxnId="{89490F0B-72A4-4D08-8087-978D925D2C00}">
      <dgm:prSet/>
      <dgm:spPr/>
      <dgm:t>
        <a:bodyPr/>
        <a:lstStyle/>
        <a:p>
          <a:endParaRPr lang="en-US" sz="2000" b="1"/>
        </a:p>
      </dgm:t>
    </dgm:pt>
    <dgm:pt modelId="{79A8E6D9-0E53-4A83-AEE1-1221F405C6A9}" type="sibTrans" cxnId="{89490F0B-72A4-4D08-8087-978D925D2C00}">
      <dgm:prSet/>
      <dgm:spPr/>
      <dgm:t>
        <a:bodyPr/>
        <a:lstStyle/>
        <a:p>
          <a:endParaRPr lang="en-US" sz="2000" b="1"/>
        </a:p>
      </dgm:t>
    </dgm:pt>
    <dgm:pt modelId="{D6A65E69-D219-4E29-9408-35E388C4D838}">
      <dgm:prSet custT="1"/>
      <dgm:spPr/>
      <dgm:t>
        <a:bodyPr/>
        <a:lstStyle/>
        <a:p>
          <a:r>
            <a:rPr lang="en-US" sz="2000" b="1" dirty="0" smtClean="0"/>
            <a:t>Accessible</a:t>
          </a:r>
        </a:p>
      </dgm:t>
    </dgm:pt>
    <dgm:pt modelId="{6178A699-8A62-4554-9F6E-26E02AEC046C}" type="parTrans" cxnId="{A59BD108-5E03-4D48-8CAA-17EEFDC279C4}">
      <dgm:prSet/>
      <dgm:spPr/>
      <dgm:t>
        <a:bodyPr/>
        <a:lstStyle/>
        <a:p>
          <a:endParaRPr lang="en-US" sz="2000" b="1"/>
        </a:p>
      </dgm:t>
    </dgm:pt>
    <dgm:pt modelId="{33247F6D-46CD-4E36-A10C-F858266E6D2D}" type="sibTrans" cxnId="{A59BD108-5E03-4D48-8CAA-17EEFDC279C4}">
      <dgm:prSet/>
      <dgm:spPr/>
      <dgm:t>
        <a:bodyPr/>
        <a:lstStyle/>
        <a:p>
          <a:endParaRPr lang="en-US" sz="2000" b="1"/>
        </a:p>
      </dgm:t>
    </dgm:pt>
    <dgm:pt modelId="{85A90EB4-456C-4AB4-BC32-6FE0BAD67293}">
      <dgm:prSet custT="1"/>
      <dgm:spPr/>
      <dgm:t>
        <a:bodyPr/>
        <a:lstStyle/>
        <a:p>
          <a:r>
            <a:rPr lang="en-US" sz="2000" b="1" dirty="0" smtClean="0"/>
            <a:t>Substantial</a:t>
          </a:r>
        </a:p>
      </dgm:t>
    </dgm:pt>
    <dgm:pt modelId="{0C24582D-7A19-44FD-A1DB-4AFEA517251A}" type="parTrans" cxnId="{9CC00FE0-B4D9-4E69-B211-81B00CD18BDF}">
      <dgm:prSet/>
      <dgm:spPr/>
      <dgm:t>
        <a:bodyPr/>
        <a:lstStyle/>
        <a:p>
          <a:endParaRPr lang="en-US" sz="2000" b="1"/>
        </a:p>
      </dgm:t>
    </dgm:pt>
    <dgm:pt modelId="{D6836D5C-DF63-4A73-BB46-7196444FD600}" type="sibTrans" cxnId="{9CC00FE0-B4D9-4E69-B211-81B00CD18BDF}">
      <dgm:prSet/>
      <dgm:spPr/>
      <dgm:t>
        <a:bodyPr/>
        <a:lstStyle/>
        <a:p>
          <a:endParaRPr lang="en-US" sz="2000" b="1"/>
        </a:p>
      </dgm:t>
    </dgm:pt>
    <dgm:pt modelId="{78951E83-5D7B-40C8-9649-21968B30CCA1}">
      <dgm:prSet custT="1"/>
      <dgm:spPr/>
      <dgm:t>
        <a:bodyPr/>
        <a:lstStyle/>
        <a:p>
          <a:r>
            <a:rPr lang="en-US" sz="2000" b="1" dirty="0" smtClean="0"/>
            <a:t>Differentiable</a:t>
          </a:r>
        </a:p>
      </dgm:t>
    </dgm:pt>
    <dgm:pt modelId="{3E333009-AB1D-4C2E-995D-43D7E081739E}" type="parTrans" cxnId="{0984671D-0320-41C0-AEAD-A0624792A04B}">
      <dgm:prSet/>
      <dgm:spPr/>
      <dgm:t>
        <a:bodyPr/>
        <a:lstStyle/>
        <a:p>
          <a:endParaRPr lang="en-US" sz="2000" b="1"/>
        </a:p>
      </dgm:t>
    </dgm:pt>
    <dgm:pt modelId="{10E1EDFD-F540-49F8-921D-181896084901}" type="sibTrans" cxnId="{0984671D-0320-41C0-AEAD-A0624792A04B}">
      <dgm:prSet/>
      <dgm:spPr/>
      <dgm:t>
        <a:bodyPr/>
        <a:lstStyle/>
        <a:p>
          <a:endParaRPr lang="en-US" sz="2000" b="1"/>
        </a:p>
      </dgm:t>
    </dgm:pt>
    <dgm:pt modelId="{3E5BC873-D70A-45B4-8930-3D6ED96CF620}">
      <dgm:prSet custT="1"/>
      <dgm:spPr/>
      <dgm:t>
        <a:bodyPr/>
        <a:lstStyle/>
        <a:p>
          <a:r>
            <a:rPr lang="en-US" sz="2000" b="1" dirty="0" smtClean="0"/>
            <a:t>Actionable</a:t>
          </a:r>
        </a:p>
      </dgm:t>
    </dgm:pt>
    <dgm:pt modelId="{9EC40971-AB96-4FE1-B339-A44220D84ACA}" type="parTrans" cxnId="{67FC9F24-8638-4EE5-B9D6-B42ABB4F76B8}">
      <dgm:prSet/>
      <dgm:spPr/>
      <dgm:t>
        <a:bodyPr/>
        <a:lstStyle/>
        <a:p>
          <a:endParaRPr lang="en-US" sz="2000" b="1"/>
        </a:p>
      </dgm:t>
    </dgm:pt>
    <dgm:pt modelId="{9A60607F-5217-4A96-9A39-3AC0237D7101}" type="sibTrans" cxnId="{67FC9F24-8638-4EE5-B9D6-B42ABB4F76B8}">
      <dgm:prSet/>
      <dgm:spPr/>
      <dgm:t>
        <a:bodyPr/>
        <a:lstStyle/>
        <a:p>
          <a:endParaRPr lang="en-US" sz="2000" b="1"/>
        </a:p>
      </dgm:t>
    </dgm:pt>
    <dgm:pt modelId="{48F61AAE-EC08-423D-A8A1-EB0EA72BB208}" type="pres">
      <dgm:prSet presAssocID="{53EC7F58-252D-45DC-A2AF-91E6C00808ED}" presName="diagram" presStyleCnt="0">
        <dgm:presLayoutVars>
          <dgm:dir/>
          <dgm:resizeHandles val="exact"/>
        </dgm:presLayoutVars>
      </dgm:prSet>
      <dgm:spPr/>
      <dgm:t>
        <a:bodyPr/>
        <a:lstStyle/>
        <a:p>
          <a:endParaRPr lang="en-US"/>
        </a:p>
      </dgm:t>
    </dgm:pt>
    <dgm:pt modelId="{05950C03-D5A8-4BC0-BE31-30285A3D8A5D}" type="pres">
      <dgm:prSet presAssocID="{55381AAD-A087-4611-A832-1ECE6C7EF15C}" presName="node" presStyleLbl="node1" presStyleIdx="0" presStyleCnt="5">
        <dgm:presLayoutVars>
          <dgm:bulletEnabled val="1"/>
        </dgm:presLayoutVars>
      </dgm:prSet>
      <dgm:spPr/>
      <dgm:t>
        <a:bodyPr/>
        <a:lstStyle/>
        <a:p>
          <a:endParaRPr lang="en-US"/>
        </a:p>
      </dgm:t>
    </dgm:pt>
    <dgm:pt modelId="{954BE143-872D-4C79-838F-D2B5B60CBBB5}" type="pres">
      <dgm:prSet presAssocID="{79A8E6D9-0E53-4A83-AEE1-1221F405C6A9}" presName="sibTrans" presStyleCnt="0"/>
      <dgm:spPr/>
    </dgm:pt>
    <dgm:pt modelId="{1AD4185E-108F-4C5D-812E-78781E81827E}" type="pres">
      <dgm:prSet presAssocID="{D6A65E69-D219-4E29-9408-35E388C4D838}" presName="node" presStyleLbl="node1" presStyleIdx="1" presStyleCnt="5">
        <dgm:presLayoutVars>
          <dgm:bulletEnabled val="1"/>
        </dgm:presLayoutVars>
      </dgm:prSet>
      <dgm:spPr/>
      <dgm:t>
        <a:bodyPr/>
        <a:lstStyle/>
        <a:p>
          <a:endParaRPr lang="en-US"/>
        </a:p>
      </dgm:t>
    </dgm:pt>
    <dgm:pt modelId="{D4A0095D-2485-4FC9-BB7E-F774B8DC574F}" type="pres">
      <dgm:prSet presAssocID="{33247F6D-46CD-4E36-A10C-F858266E6D2D}" presName="sibTrans" presStyleCnt="0"/>
      <dgm:spPr/>
    </dgm:pt>
    <dgm:pt modelId="{11C35352-86F7-4889-A461-F8A9D3F12BDF}" type="pres">
      <dgm:prSet presAssocID="{85A90EB4-456C-4AB4-BC32-6FE0BAD67293}" presName="node" presStyleLbl="node1" presStyleIdx="2" presStyleCnt="5">
        <dgm:presLayoutVars>
          <dgm:bulletEnabled val="1"/>
        </dgm:presLayoutVars>
      </dgm:prSet>
      <dgm:spPr/>
      <dgm:t>
        <a:bodyPr/>
        <a:lstStyle/>
        <a:p>
          <a:endParaRPr lang="en-US"/>
        </a:p>
      </dgm:t>
    </dgm:pt>
    <dgm:pt modelId="{C929FAD5-6867-456C-BC96-2F8D56EC01D5}" type="pres">
      <dgm:prSet presAssocID="{D6836D5C-DF63-4A73-BB46-7196444FD600}" presName="sibTrans" presStyleCnt="0"/>
      <dgm:spPr/>
    </dgm:pt>
    <dgm:pt modelId="{B14E602B-B6B8-4EAB-8497-CB0179BE9449}" type="pres">
      <dgm:prSet presAssocID="{78951E83-5D7B-40C8-9649-21968B30CCA1}" presName="node" presStyleLbl="node1" presStyleIdx="3" presStyleCnt="5">
        <dgm:presLayoutVars>
          <dgm:bulletEnabled val="1"/>
        </dgm:presLayoutVars>
      </dgm:prSet>
      <dgm:spPr/>
      <dgm:t>
        <a:bodyPr/>
        <a:lstStyle/>
        <a:p>
          <a:endParaRPr lang="en-US"/>
        </a:p>
      </dgm:t>
    </dgm:pt>
    <dgm:pt modelId="{DAD35007-64DA-4413-82F5-6884C30FFF5F}" type="pres">
      <dgm:prSet presAssocID="{10E1EDFD-F540-49F8-921D-181896084901}" presName="sibTrans" presStyleCnt="0"/>
      <dgm:spPr/>
    </dgm:pt>
    <dgm:pt modelId="{51639670-0E6F-4E63-9FF0-39E4C88DEA5F}" type="pres">
      <dgm:prSet presAssocID="{3E5BC873-D70A-45B4-8930-3D6ED96CF620}" presName="node" presStyleLbl="node1" presStyleIdx="4" presStyleCnt="5">
        <dgm:presLayoutVars>
          <dgm:bulletEnabled val="1"/>
        </dgm:presLayoutVars>
      </dgm:prSet>
      <dgm:spPr/>
      <dgm:t>
        <a:bodyPr/>
        <a:lstStyle/>
        <a:p>
          <a:endParaRPr lang="en-US"/>
        </a:p>
      </dgm:t>
    </dgm:pt>
  </dgm:ptLst>
  <dgm:cxnLst>
    <dgm:cxn modelId="{88F86998-D697-4F12-B77B-B50825F7A41E}" type="presOf" srcId="{53EC7F58-252D-45DC-A2AF-91E6C00808ED}" destId="{48F61AAE-EC08-423D-A8A1-EB0EA72BB208}" srcOrd="0" destOrd="0" presId="urn:microsoft.com/office/officeart/2005/8/layout/default#5"/>
    <dgm:cxn modelId="{3D40B90F-D2A1-4964-A4CA-3949C9EB464E}" type="presOf" srcId="{55381AAD-A087-4611-A832-1ECE6C7EF15C}" destId="{05950C03-D5A8-4BC0-BE31-30285A3D8A5D}" srcOrd="0" destOrd="0" presId="urn:microsoft.com/office/officeart/2005/8/layout/default#5"/>
    <dgm:cxn modelId="{DE0344B5-865E-46E5-80F8-0C3B95C68ED1}" type="presOf" srcId="{3E5BC873-D70A-45B4-8930-3D6ED96CF620}" destId="{51639670-0E6F-4E63-9FF0-39E4C88DEA5F}" srcOrd="0" destOrd="0" presId="urn:microsoft.com/office/officeart/2005/8/layout/default#5"/>
    <dgm:cxn modelId="{2E9F09D4-83FF-4BD5-BF1F-84EAB1B2A277}" type="presOf" srcId="{78951E83-5D7B-40C8-9649-21968B30CCA1}" destId="{B14E602B-B6B8-4EAB-8497-CB0179BE9449}" srcOrd="0" destOrd="0" presId="urn:microsoft.com/office/officeart/2005/8/layout/default#5"/>
    <dgm:cxn modelId="{6A8DC0D0-0996-44BA-BD44-8F57F59247D4}" type="presOf" srcId="{D6A65E69-D219-4E29-9408-35E388C4D838}" destId="{1AD4185E-108F-4C5D-812E-78781E81827E}" srcOrd="0" destOrd="0" presId="urn:microsoft.com/office/officeart/2005/8/layout/default#5"/>
    <dgm:cxn modelId="{89490F0B-72A4-4D08-8087-978D925D2C00}" srcId="{53EC7F58-252D-45DC-A2AF-91E6C00808ED}" destId="{55381AAD-A087-4611-A832-1ECE6C7EF15C}" srcOrd="0" destOrd="0" parTransId="{65558E9E-EEFE-432F-869C-6586990C1008}" sibTransId="{79A8E6D9-0E53-4A83-AEE1-1221F405C6A9}"/>
    <dgm:cxn modelId="{67FC9F24-8638-4EE5-B9D6-B42ABB4F76B8}" srcId="{53EC7F58-252D-45DC-A2AF-91E6C00808ED}" destId="{3E5BC873-D70A-45B4-8930-3D6ED96CF620}" srcOrd="4" destOrd="0" parTransId="{9EC40971-AB96-4FE1-B339-A44220D84ACA}" sibTransId="{9A60607F-5217-4A96-9A39-3AC0237D7101}"/>
    <dgm:cxn modelId="{AFE26BA2-658C-444D-9BF3-90038732D74E}" type="presOf" srcId="{85A90EB4-456C-4AB4-BC32-6FE0BAD67293}" destId="{11C35352-86F7-4889-A461-F8A9D3F12BDF}" srcOrd="0" destOrd="0" presId="urn:microsoft.com/office/officeart/2005/8/layout/default#5"/>
    <dgm:cxn modelId="{0984671D-0320-41C0-AEAD-A0624792A04B}" srcId="{53EC7F58-252D-45DC-A2AF-91E6C00808ED}" destId="{78951E83-5D7B-40C8-9649-21968B30CCA1}" srcOrd="3" destOrd="0" parTransId="{3E333009-AB1D-4C2E-995D-43D7E081739E}" sibTransId="{10E1EDFD-F540-49F8-921D-181896084901}"/>
    <dgm:cxn modelId="{A59BD108-5E03-4D48-8CAA-17EEFDC279C4}" srcId="{53EC7F58-252D-45DC-A2AF-91E6C00808ED}" destId="{D6A65E69-D219-4E29-9408-35E388C4D838}" srcOrd="1" destOrd="0" parTransId="{6178A699-8A62-4554-9F6E-26E02AEC046C}" sibTransId="{33247F6D-46CD-4E36-A10C-F858266E6D2D}"/>
    <dgm:cxn modelId="{9CC00FE0-B4D9-4E69-B211-81B00CD18BDF}" srcId="{53EC7F58-252D-45DC-A2AF-91E6C00808ED}" destId="{85A90EB4-456C-4AB4-BC32-6FE0BAD67293}" srcOrd="2" destOrd="0" parTransId="{0C24582D-7A19-44FD-A1DB-4AFEA517251A}" sibTransId="{D6836D5C-DF63-4A73-BB46-7196444FD600}"/>
    <dgm:cxn modelId="{6B4EEF1A-B33D-4011-A3B6-F0BC9DB7E22B}" type="presParOf" srcId="{48F61AAE-EC08-423D-A8A1-EB0EA72BB208}" destId="{05950C03-D5A8-4BC0-BE31-30285A3D8A5D}" srcOrd="0" destOrd="0" presId="urn:microsoft.com/office/officeart/2005/8/layout/default#5"/>
    <dgm:cxn modelId="{9941E260-8F17-4829-AB3E-47536C5B79EB}" type="presParOf" srcId="{48F61AAE-EC08-423D-A8A1-EB0EA72BB208}" destId="{954BE143-872D-4C79-838F-D2B5B60CBBB5}" srcOrd="1" destOrd="0" presId="urn:microsoft.com/office/officeart/2005/8/layout/default#5"/>
    <dgm:cxn modelId="{3DDBA78C-54E4-40F1-B089-6FF0381E9B07}" type="presParOf" srcId="{48F61AAE-EC08-423D-A8A1-EB0EA72BB208}" destId="{1AD4185E-108F-4C5D-812E-78781E81827E}" srcOrd="2" destOrd="0" presId="urn:microsoft.com/office/officeart/2005/8/layout/default#5"/>
    <dgm:cxn modelId="{43134FC9-BE03-4892-9538-3215741B68A4}" type="presParOf" srcId="{48F61AAE-EC08-423D-A8A1-EB0EA72BB208}" destId="{D4A0095D-2485-4FC9-BB7E-F774B8DC574F}" srcOrd="3" destOrd="0" presId="urn:microsoft.com/office/officeart/2005/8/layout/default#5"/>
    <dgm:cxn modelId="{455746F0-87DF-40BF-8F2E-1E519D05808B}" type="presParOf" srcId="{48F61AAE-EC08-423D-A8A1-EB0EA72BB208}" destId="{11C35352-86F7-4889-A461-F8A9D3F12BDF}" srcOrd="4" destOrd="0" presId="urn:microsoft.com/office/officeart/2005/8/layout/default#5"/>
    <dgm:cxn modelId="{E5381719-740A-441D-A6B0-D60FA30A9260}" type="presParOf" srcId="{48F61AAE-EC08-423D-A8A1-EB0EA72BB208}" destId="{C929FAD5-6867-456C-BC96-2F8D56EC01D5}" srcOrd="5" destOrd="0" presId="urn:microsoft.com/office/officeart/2005/8/layout/default#5"/>
    <dgm:cxn modelId="{88F39551-DF63-4328-B4F1-982D624D628F}" type="presParOf" srcId="{48F61AAE-EC08-423D-A8A1-EB0EA72BB208}" destId="{B14E602B-B6B8-4EAB-8497-CB0179BE9449}" srcOrd="6" destOrd="0" presId="urn:microsoft.com/office/officeart/2005/8/layout/default#5"/>
    <dgm:cxn modelId="{D356000C-7FD5-4F4A-A153-10F2B348CD3B}" type="presParOf" srcId="{48F61AAE-EC08-423D-A8A1-EB0EA72BB208}" destId="{DAD35007-64DA-4413-82F5-6884C30FFF5F}" srcOrd="7" destOrd="0" presId="urn:microsoft.com/office/officeart/2005/8/layout/default#5"/>
    <dgm:cxn modelId="{4205C449-2641-43EE-821B-7797101B4603}" type="presParOf" srcId="{48F61AAE-EC08-423D-A8A1-EB0EA72BB208}" destId="{51639670-0E6F-4E63-9FF0-39E4C88DEA5F}" srcOrd="8" destOrd="0" presId="urn:microsoft.com/office/officeart/2005/8/layout/defaul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930E188-8347-4619-9B01-061C83B78FA9}">
      <dsp:nvSpPr>
        <dsp:cNvPr id="0" name=""/>
        <dsp:cNvSpPr/>
      </dsp:nvSpPr>
      <dsp:spPr>
        <a:xfrm>
          <a:off x="1600200" y="0"/>
          <a:ext cx="4800600" cy="4800600"/>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9C166D-9485-427A-943F-ADE2E7EC11A1}">
      <dsp:nvSpPr>
        <dsp:cNvPr id="0" name=""/>
        <dsp:cNvSpPr/>
      </dsp:nvSpPr>
      <dsp:spPr>
        <a:xfrm>
          <a:off x="2056257" y="456056"/>
          <a:ext cx="1872234" cy="1872234"/>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b="1" kern="1200" dirty="0" smtClean="0">
              <a:solidFill>
                <a:schemeClr val="tx1"/>
              </a:solidFill>
            </a:rPr>
            <a:t>Geographic segmentation</a:t>
          </a:r>
          <a:endParaRPr lang="en-US" sz="1800" b="1" kern="1200" dirty="0">
            <a:solidFill>
              <a:schemeClr val="tx1"/>
            </a:solidFill>
          </a:endParaRPr>
        </a:p>
      </dsp:txBody>
      <dsp:txXfrm>
        <a:off x="2056257" y="456056"/>
        <a:ext cx="1872234" cy="1872234"/>
      </dsp:txXfrm>
    </dsp:sp>
    <dsp:sp modelId="{FF5B7128-1CD2-4BEE-8825-D9246086A561}">
      <dsp:nvSpPr>
        <dsp:cNvPr id="0" name=""/>
        <dsp:cNvSpPr/>
      </dsp:nvSpPr>
      <dsp:spPr>
        <a:xfrm>
          <a:off x="4072509" y="456056"/>
          <a:ext cx="1872234" cy="1872234"/>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b="1" kern="1200" dirty="0" smtClean="0">
              <a:solidFill>
                <a:schemeClr val="tx1"/>
              </a:solidFill>
            </a:rPr>
            <a:t>Demographic segmentation</a:t>
          </a:r>
          <a:endParaRPr lang="en-US" sz="1800" b="1" kern="1200" dirty="0">
            <a:solidFill>
              <a:schemeClr val="tx1"/>
            </a:solidFill>
          </a:endParaRPr>
        </a:p>
      </dsp:txBody>
      <dsp:txXfrm>
        <a:off x="4072509" y="456056"/>
        <a:ext cx="1872234" cy="1872234"/>
      </dsp:txXfrm>
    </dsp:sp>
    <dsp:sp modelId="{128BD139-926A-444E-951D-3B402AC0BC2F}">
      <dsp:nvSpPr>
        <dsp:cNvPr id="0" name=""/>
        <dsp:cNvSpPr/>
      </dsp:nvSpPr>
      <dsp:spPr>
        <a:xfrm>
          <a:off x="1981199" y="2472308"/>
          <a:ext cx="2022349" cy="187223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b="1" kern="1200" dirty="0" smtClean="0">
              <a:solidFill>
                <a:schemeClr val="tx1"/>
              </a:solidFill>
            </a:rPr>
            <a:t>Psychographic segmentation</a:t>
          </a:r>
          <a:endParaRPr lang="en-US" sz="1800" b="1" kern="1200" dirty="0">
            <a:solidFill>
              <a:schemeClr val="tx1"/>
            </a:solidFill>
          </a:endParaRPr>
        </a:p>
      </dsp:txBody>
      <dsp:txXfrm>
        <a:off x="1981199" y="2472308"/>
        <a:ext cx="2022349" cy="1872234"/>
      </dsp:txXfrm>
    </dsp:sp>
    <dsp:sp modelId="{577EDF94-B6C3-40EA-9B71-3171FAD8FBAA}">
      <dsp:nvSpPr>
        <dsp:cNvPr id="0" name=""/>
        <dsp:cNvSpPr/>
      </dsp:nvSpPr>
      <dsp:spPr>
        <a:xfrm>
          <a:off x="4072509" y="2472308"/>
          <a:ext cx="1872234" cy="1872234"/>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b="1" kern="1200" dirty="0" smtClean="0">
              <a:solidFill>
                <a:schemeClr val="tx1"/>
              </a:solidFill>
            </a:rPr>
            <a:t>Behavioral segmentation</a:t>
          </a:r>
          <a:endParaRPr lang="en-US" sz="1800" b="1" kern="1200" dirty="0">
            <a:solidFill>
              <a:schemeClr val="tx1"/>
            </a:solidFill>
          </a:endParaRPr>
        </a:p>
      </dsp:txBody>
      <dsp:txXfrm>
        <a:off x="4072509" y="2472308"/>
        <a:ext cx="1872234" cy="187223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9330B33-AB7A-41CA-AAE4-709D4F559684}">
      <dsp:nvSpPr>
        <dsp:cNvPr id="0" name=""/>
        <dsp:cNvSpPr/>
      </dsp:nvSpPr>
      <dsp:spPr>
        <a:xfrm>
          <a:off x="558" y="833102"/>
          <a:ext cx="2176611" cy="130596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0" kern="1200" dirty="0" smtClean="0">
              <a:solidFill>
                <a:schemeClr val="tx1"/>
              </a:solidFill>
            </a:rPr>
            <a:t>Geographic location</a:t>
          </a:r>
          <a:endParaRPr lang="en-US" sz="2800" kern="1200" dirty="0">
            <a:solidFill>
              <a:schemeClr val="tx1"/>
            </a:solidFill>
          </a:endParaRPr>
        </a:p>
      </dsp:txBody>
      <dsp:txXfrm>
        <a:off x="558" y="833102"/>
        <a:ext cx="2176611" cy="1305966"/>
      </dsp:txXfrm>
    </dsp:sp>
    <dsp:sp modelId="{1B4CDDBB-190A-4591-92AB-A505223B5D6E}">
      <dsp:nvSpPr>
        <dsp:cNvPr id="0" name=""/>
        <dsp:cNvSpPr/>
      </dsp:nvSpPr>
      <dsp:spPr>
        <a:xfrm>
          <a:off x="2394830" y="833102"/>
          <a:ext cx="2176611" cy="1305966"/>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0" kern="1200" dirty="0" smtClean="0">
              <a:solidFill>
                <a:schemeClr val="tx1"/>
              </a:solidFill>
            </a:rPr>
            <a:t>Economic factors</a:t>
          </a:r>
          <a:endParaRPr lang="en-US" sz="2800" kern="1200" dirty="0">
            <a:solidFill>
              <a:schemeClr val="tx1"/>
            </a:solidFill>
          </a:endParaRPr>
        </a:p>
      </dsp:txBody>
      <dsp:txXfrm>
        <a:off x="2394830" y="833102"/>
        <a:ext cx="2176611" cy="1305966"/>
      </dsp:txXfrm>
    </dsp:sp>
    <dsp:sp modelId="{A58368D9-553D-4A50-8D4E-4DAA8F350C73}">
      <dsp:nvSpPr>
        <dsp:cNvPr id="0" name=""/>
        <dsp:cNvSpPr/>
      </dsp:nvSpPr>
      <dsp:spPr>
        <a:xfrm>
          <a:off x="558" y="2356730"/>
          <a:ext cx="2176611" cy="1305966"/>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0" kern="1200" dirty="0" smtClean="0">
              <a:solidFill>
                <a:schemeClr val="tx1"/>
              </a:solidFill>
            </a:rPr>
            <a:t>Political-legal factors</a:t>
          </a:r>
          <a:endParaRPr lang="en-US" sz="2800" kern="1200" dirty="0">
            <a:solidFill>
              <a:schemeClr val="tx1"/>
            </a:solidFill>
          </a:endParaRPr>
        </a:p>
      </dsp:txBody>
      <dsp:txXfrm>
        <a:off x="558" y="2356730"/>
        <a:ext cx="2176611" cy="1305966"/>
      </dsp:txXfrm>
    </dsp:sp>
    <dsp:sp modelId="{F4FE62FD-FA44-4BFF-9D52-E06BFA491A85}">
      <dsp:nvSpPr>
        <dsp:cNvPr id="0" name=""/>
        <dsp:cNvSpPr/>
      </dsp:nvSpPr>
      <dsp:spPr>
        <a:xfrm>
          <a:off x="2394830" y="2356730"/>
          <a:ext cx="2176611" cy="1305966"/>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0" kern="1200" dirty="0" smtClean="0">
              <a:solidFill>
                <a:schemeClr val="tx1"/>
              </a:solidFill>
            </a:rPr>
            <a:t>Cultural factors</a:t>
          </a:r>
          <a:endParaRPr lang="en-US" sz="2800" kern="1200" dirty="0">
            <a:solidFill>
              <a:schemeClr val="tx1"/>
            </a:solidFill>
          </a:endParaRPr>
        </a:p>
      </dsp:txBody>
      <dsp:txXfrm>
        <a:off x="2394830" y="2356730"/>
        <a:ext cx="2176611" cy="130596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5950C03-D5A8-4BC0-BE31-30285A3D8A5D}">
      <dsp:nvSpPr>
        <dsp:cNvPr id="0" name=""/>
        <dsp:cNvSpPr/>
      </dsp:nvSpPr>
      <dsp:spPr>
        <a:xfrm>
          <a:off x="916145" y="385"/>
          <a:ext cx="1776338" cy="1065802"/>
        </a:xfrm>
        <a:prstGeom prst="rect">
          <a:avLst/>
        </a:prstGeom>
        <a:gradFill rotWithShape="0">
          <a:gsLst>
            <a:gs pos="0">
              <a:schemeClr val="accent1">
                <a:alpha val="90000"/>
                <a:hueOff val="0"/>
                <a:satOff val="0"/>
                <a:lumOff val="0"/>
                <a:alphaOff val="0"/>
                <a:tint val="50000"/>
                <a:satMod val="300000"/>
              </a:schemeClr>
            </a:gs>
            <a:gs pos="35000">
              <a:schemeClr val="accent1">
                <a:alpha val="90000"/>
                <a:hueOff val="0"/>
                <a:satOff val="0"/>
                <a:lumOff val="0"/>
                <a:alphaOff val="0"/>
                <a:tint val="37000"/>
                <a:satMod val="300000"/>
              </a:schemeClr>
            </a:gs>
            <a:gs pos="100000">
              <a:schemeClr val="accent1">
                <a:alpha val="9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t>Measurable</a:t>
          </a:r>
          <a:endParaRPr lang="en-US" sz="2000" b="1" kern="1200" dirty="0"/>
        </a:p>
      </dsp:txBody>
      <dsp:txXfrm>
        <a:off x="916145" y="385"/>
        <a:ext cx="1776338" cy="1065802"/>
      </dsp:txXfrm>
    </dsp:sp>
    <dsp:sp modelId="{1AD4185E-108F-4C5D-812E-78781E81827E}">
      <dsp:nvSpPr>
        <dsp:cNvPr id="0" name=""/>
        <dsp:cNvSpPr/>
      </dsp:nvSpPr>
      <dsp:spPr>
        <a:xfrm>
          <a:off x="2870116" y="385"/>
          <a:ext cx="1776338" cy="1065802"/>
        </a:xfrm>
        <a:prstGeom prst="rect">
          <a:avLst/>
        </a:prstGeom>
        <a:gradFill rotWithShape="0">
          <a:gsLst>
            <a:gs pos="0">
              <a:schemeClr val="accent1">
                <a:alpha val="90000"/>
                <a:hueOff val="0"/>
                <a:satOff val="0"/>
                <a:lumOff val="0"/>
                <a:alphaOff val="-10000"/>
                <a:tint val="50000"/>
                <a:satMod val="300000"/>
              </a:schemeClr>
            </a:gs>
            <a:gs pos="35000">
              <a:schemeClr val="accent1">
                <a:alpha val="90000"/>
                <a:hueOff val="0"/>
                <a:satOff val="0"/>
                <a:lumOff val="0"/>
                <a:alphaOff val="-10000"/>
                <a:tint val="37000"/>
                <a:satMod val="300000"/>
              </a:schemeClr>
            </a:gs>
            <a:gs pos="100000">
              <a:schemeClr val="accent1">
                <a:alpha val="90000"/>
                <a:hueOff val="0"/>
                <a:satOff val="0"/>
                <a:lumOff val="0"/>
                <a:alphaOff val="-1000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t>Accessible</a:t>
          </a:r>
        </a:p>
      </dsp:txBody>
      <dsp:txXfrm>
        <a:off x="2870116" y="385"/>
        <a:ext cx="1776338" cy="1065802"/>
      </dsp:txXfrm>
    </dsp:sp>
    <dsp:sp modelId="{11C35352-86F7-4889-A461-F8A9D3F12BDF}">
      <dsp:nvSpPr>
        <dsp:cNvPr id="0" name=""/>
        <dsp:cNvSpPr/>
      </dsp:nvSpPr>
      <dsp:spPr>
        <a:xfrm>
          <a:off x="916145" y="1243822"/>
          <a:ext cx="1776338" cy="1065802"/>
        </a:xfrm>
        <a:prstGeom prst="rect">
          <a:avLst/>
        </a:prstGeom>
        <a:gradFill rotWithShape="0">
          <a:gsLst>
            <a:gs pos="0">
              <a:schemeClr val="accent1">
                <a:alpha val="90000"/>
                <a:hueOff val="0"/>
                <a:satOff val="0"/>
                <a:lumOff val="0"/>
                <a:alphaOff val="-20000"/>
                <a:tint val="50000"/>
                <a:satMod val="300000"/>
              </a:schemeClr>
            </a:gs>
            <a:gs pos="35000">
              <a:schemeClr val="accent1">
                <a:alpha val="90000"/>
                <a:hueOff val="0"/>
                <a:satOff val="0"/>
                <a:lumOff val="0"/>
                <a:alphaOff val="-20000"/>
                <a:tint val="37000"/>
                <a:satMod val="300000"/>
              </a:schemeClr>
            </a:gs>
            <a:gs pos="100000">
              <a:schemeClr val="accent1">
                <a:alpha val="90000"/>
                <a:hueOff val="0"/>
                <a:satOff val="0"/>
                <a:lumOff val="0"/>
                <a:alphaOff val="-2000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t>Substantial</a:t>
          </a:r>
        </a:p>
      </dsp:txBody>
      <dsp:txXfrm>
        <a:off x="916145" y="1243822"/>
        <a:ext cx="1776338" cy="1065802"/>
      </dsp:txXfrm>
    </dsp:sp>
    <dsp:sp modelId="{B14E602B-B6B8-4EAB-8497-CB0179BE9449}">
      <dsp:nvSpPr>
        <dsp:cNvPr id="0" name=""/>
        <dsp:cNvSpPr/>
      </dsp:nvSpPr>
      <dsp:spPr>
        <a:xfrm>
          <a:off x="2870116" y="1243822"/>
          <a:ext cx="1776338" cy="1065802"/>
        </a:xfrm>
        <a:prstGeom prst="rect">
          <a:avLst/>
        </a:prstGeom>
        <a:gradFill rotWithShape="0">
          <a:gsLst>
            <a:gs pos="0">
              <a:schemeClr val="accent1">
                <a:alpha val="90000"/>
                <a:hueOff val="0"/>
                <a:satOff val="0"/>
                <a:lumOff val="0"/>
                <a:alphaOff val="-30000"/>
                <a:tint val="50000"/>
                <a:satMod val="300000"/>
              </a:schemeClr>
            </a:gs>
            <a:gs pos="35000">
              <a:schemeClr val="accent1">
                <a:alpha val="90000"/>
                <a:hueOff val="0"/>
                <a:satOff val="0"/>
                <a:lumOff val="0"/>
                <a:alphaOff val="-30000"/>
                <a:tint val="37000"/>
                <a:satMod val="300000"/>
              </a:schemeClr>
            </a:gs>
            <a:gs pos="100000">
              <a:schemeClr val="accent1">
                <a:alpha val="90000"/>
                <a:hueOff val="0"/>
                <a:satOff val="0"/>
                <a:lumOff val="0"/>
                <a:alphaOff val="-3000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t>Differentiable</a:t>
          </a:r>
        </a:p>
      </dsp:txBody>
      <dsp:txXfrm>
        <a:off x="2870116" y="1243822"/>
        <a:ext cx="1776338" cy="1065802"/>
      </dsp:txXfrm>
    </dsp:sp>
    <dsp:sp modelId="{51639670-0E6F-4E63-9FF0-39E4C88DEA5F}">
      <dsp:nvSpPr>
        <dsp:cNvPr id="0" name=""/>
        <dsp:cNvSpPr/>
      </dsp:nvSpPr>
      <dsp:spPr>
        <a:xfrm>
          <a:off x="1893130" y="2487258"/>
          <a:ext cx="1776338" cy="1065802"/>
        </a:xfrm>
        <a:prstGeom prst="rect">
          <a:avLst/>
        </a:prstGeom>
        <a:gradFill rotWithShape="0">
          <a:gsLst>
            <a:gs pos="0">
              <a:schemeClr val="accent1">
                <a:alpha val="90000"/>
                <a:hueOff val="0"/>
                <a:satOff val="0"/>
                <a:lumOff val="0"/>
                <a:alphaOff val="-40000"/>
                <a:tint val="50000"/>
                <a:satMod val="300000"/>
              </a:schemeClr>
            </a:gs>
            <a:gs pos="35000">
              <a:schemeClr val="accent1">
                <a:alpha val="90000"/>
                <a:hueOff val="0"/>
                <a:satOff val="0"/>
                <a:lumOff val="0"/>
                <a:alphaOff val="-40000"/>
                <a:tint val="37000"/>
                <a:satMod val="300000"/>
              </a:schemeClr>
            </a:gs>
            <a:gs pos="100000">
              <a:schemeClr val="accent1">
                <a:alpha val="90000"/>
                <a:hueOff val="0"/>
                <a:satOff val="0"/>
                <a:lumOff val="0"/>
                <a:alphaOff val="-4000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smtClean="0"/>
            <a:t>Actionable</a:t>
          </a:r>
        </a:p>
      </dsp:txBody>
      <dsp:txXfrm>
        <a:off x="1893130" y="2487258"/>
        <a:ext cx="1776338" cy="1065802"/>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default#4">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5">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3/20/2013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smtClean="0"/>
              <a:t>In this chapter, we dig deeper into steps two and three of the marketing process: designing customer-driven marketing strategies and constructing marketing programs. First, we look at the organization’s overall strategic planning, which guides marketing strategy and planning. Next, we discuss how, guided by the strategic plan, marketers partner closely with others inside and outside the firm to create value for customers. We then examine marketing strategy and planning—how marketers choose target markets, position their market offerings, develop a marketing mix, and manage their marketing programs. Finally, we look at the important step of measuring and managing return on marketing investment (marketing ROI).</a:t>
            </a:r>
          </a:p>
          <a:p>
            <a:endParaRPr lang="en-US"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smtClean="0"/>
              <a:t>Thus, most companies have moved away from mass marketing and toward </a:t>
            </a:r>
            <a:r>
              <a:rPr lang="en-US" i="1" smtClean="0"/>
              <a:t>target marketing:</a:t>
            </a:r>
            <a:r>
              <a:rPr lang="en-US" smtClean="0"/>
              <a:t> identifying market segments, selecting one or more of them, and developing products and marketing programs tailored to each. Instead of scattering their marketing efforts (the “shotgun” approach), firms are focusing on the buyers who have greater interest in the values they create best (the “rifle” approach).</a:t>
            </a:r>
          </a:p>
          <a:p>
            <a:r>
              <a:rPr lang="en-US" smtClean="0"/>
              <a:t>four major steps in designing a customer-driven marketing strategy. In the first two steps, the company selects the customers that it will serve. </a:t>
            </a:r>
            <a:r>
              <a:rPr lang="en-US" b="1" smtClean="0"/>
              <a:t>Market segmentation</a:t>
            </a:r>
            <a:r>
              <a:rPr lang="en-US" smtClean="0"/>
              <a:t> involves dividing a market into smaller segments of buyers with distinct needs, characteristics, or behaviors that might require separate marketing strategies or mixes. The company identifies different ways to segment the market and develops profiles of the resulting market segments. </a:t>
            </a:r>
            <a:r>
              <a:rPr lang="en-US" b="1" smtClean="0"/>
              <a:t>Market targeting</a:t>
            </a:r>
            <a:r>
              <a:rPr lang="en-US" smtClean="0"/>
              <a:t> (or </a:t>
            </a:r>
            <a:r>
              <a:rPr lang="en-US" b="1" smtClean="0"/>
              <a:t>targeting</a:t>
            </a:r>
            <a:r>
              <a:rPr lang="en-US" smtClean="0"/>
              <a:t>) consists of evaluating each market segment’s attractiveness and selecting one or more market segments to enter.</a:t>
            </a:r>
          </a:p>
          <a:p>
            <a:r>
              <a:rPr lang="en-US" smtClean="0"/>
              <a:t>In the final two steps, the company decides on a value proposition—how it will create value for target customers. </a:t>
            </a:r>
            <a:r>
              <a:rPr lang="en-US" b="1" smtClean="0"/>
              <a:t>Differentiation</a:t>
            </a:r>
            <a:r>
              <a:rPr lang="en-US" smtClean="0"/>
              <a:t> involves actually differentiating the firm’s market offering to create superior customer value. </a:t>
            </a:r>
            <a:r>
              <a:rPr lang="en-US" b="1" smtClean="0"/>
              <a:t>Positioning</a:t>
            </a:r>
            <a:r>
              <a:rPr lang="en-US" smtClean="0"/>
              <a:t> consists of arranging for a market offering to occupy a clear, distinctive, and desirable place relative to competing products in the minds of target consumers. We discuss each of these steps in turn.</a:t>
            </a:r>
          </a:p>
        </p:txBody>
      </p:sp>
      <p:sp>
        <p:nvSpPr>
          <p:cNvPr id="15363" name="Slide Number Placeholder 3"/>
          <p:cNvSpPr>
            <a:spLocks noGrp="1"/>
          </p:cNvSpPr>
          <p:nvPr>
            <p:ph type="sldNum" sz="quarter" idx="5"/>
          </p:nvPr>
        </p:nvSpPr>
        <p:spPr bwMode="auto">
          <a:noFill/>
          <a:ln>
            <a:miter lim="800000"/>
            <a:headEnd/>
            <a:tailEnd/>
          </a:ln>
        </p:spPr>
        <p:txBody>
          <a:bodyPr/>
          <a:lstStyle/>
          <a:p>
            <a:fld id="{33BE92BF-57B5-456C-8420-812D3030E02C}" type="slidenum">
              <a:rPr lang="en-US" smtClean="0">
                <a:latin typeface="Calibri" pitchFamily="34" charset="0"/>
                <a:ea typeface="ヒラギノ角ゴ Pro W3"/>
                <a:cs typeface="ヒラギノ角ゴ Pro W3"/>
              </a:rPr>
              <a:pPr/>
              <a:t>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a:lstStyle/>
          <a:p>
            <a:r>
              <a:rPr lang="en-US" smtClean="0"/>
              <a:t>Buyers in any market differ in their wants, resources, locations, buying attitudes, and buying practices. Through market segmentation, companies divide large, heterogeneous markets into smaller segments that can be reached more efficiently and effectively with products and services that match their unique needs. </a:t>
            </a:r>
          </a:p>
        </p:txBody>
      </p:sp>
      <p:sp>
        <p:nvSpPr>
          <p:cNvPr id="17411" name="Slide Number Placeholder 3"/>
          <p:cNvSpPr>
            <a:spLocks noGrp="1"/>
          </p:cNvSpPr>
          <p:nvPr>
            <p:ph type="sldNum" sz="quarter" idx="5"/>
          </p:nvPr>
        </p:nvSpPr>
        <p:spPr bwMode="auto">
          <a:noFill/>
          <a:ln>
            <a:miter lim="800000"/>
            <a:headEnd/>
            <a:tailEnd/>
          </a:ln>
        </p:spPr>
        <p:txBody>
          <a:bodyPr/>
          <a:lstStyle/>
          <a:p>
            <a:fld id="{1FA4F836-679B-4E8D-B486-C3B779012B25}" type="slidenum">
              <a:rPr lang="en-US" smtClean="0">
                <a:latin typeface="Calibri" pitchFamily="34" charset="0"/>
                <a:ea typeface="ヒラギノ角ゴ Pro W3"/>
                <a:cs typeface="ヒラギノ角ゴ Pro W3"/>
              </a:rPr>
              <a:pPr/>
              <a:t>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a:lstStyle/>
          <a:p>
            <a:r>
              <a:rPr lang="en-US" smtClean="0"/>
              <a:t>In this section, we discuss four important segmentation topics: segmenting consumer markets, segmenting business markets, segmenting international markets, and the requirements for effective segmentation.</a:t>
            </a:r>
          </a:p>
          <a:p>
            <a:endParaRPr lang="en-US" smtClean="0"/>
          </a:p>
        </p:txBody>
      </p:sp>
      <p:sp>
        <p:nvSpPr>
          <p:cNvPr id="19459" name="Slide Number Placeholder 3"/>
          <p:cNvSpPr>
            <a:spLocks noGrp="1"/>
          </p:cNvSpPr>
          <p:nvPr>
            <p:ph type="sldNum" sz="quarter" idx="5"/>
          </p:nvPr>
        </p:nvSpPr>
        <p:spPr bwMode="auto">
          <a:noFill/>
          <a:ln>
            <a:miter lim="800000"/>
            <a:headEnd/>
            <a:tailEnd/>
          </a:ln>
        </p:spPr>
        <p:txBody>
          <a:bodyPr/>
          <a:lstStyle/>
          <a:p>
            <a:fld id="{AB029EB0-E616-41A2-95F4-2FCAB4AF6326}" type="slidenum">
              <a:rPr lang="en-US" smtClean="0">
                <a:latin typeface="Calibri" pitchFamily="34" charset="0"/>
                <a:ea typeface="ヒラギノ角ゴ Pro W3"/>
                <a:cs typeface="ヒラギノ角ゴ Pro W3"/>
              </a:rPr>
              <a:pPr/>
              <a:t>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a:lstStyle/>
          <a:p>
            <a:r>
              <a:rPr lang="en-US" smtClean="0"/>
              <a:t>There is no single way to segment a market. A marketer has to try different segmentation variables, alone and in combination, to find the best way to view market structure. Table 7.1 outlines variables that might be used in segmenting consumer markets. Here we look at the major </a:t>
            </a:r>
            <a:r>
              <a:rPr lang="en-US" i="1" smtClean="0"/>
              <a:t>geographic</a:t>
            </a:r>
            <a:r>
              <a:rPr lang="en-US" smtClean="0"/>
              <a:t>, </a:t>
            </a:r>
            <a:r>
              <a:rPr lang="en-US" i="1" smtClean="0"/>
              <a:t>demographic</a:t>
            </a:r>
            <a:r>
              <a:rPr lang="en-US" smtClean="0"/>
              <a:t>, </a:t>
            </a:r>
            <a:r>
              <a:rPr lang="en-US" i="1" smtClean="0"/>
              <a:t>psychographic</a:t>
            </a:r>
            <a:r>
              <a:rPr lang="en-US" smtClean="0"/>
              <a:t>, and </a:t>
            </a:r>
            <a:r>
              <a:rPr lang="en-US" i="1" smtClean="0"/>
              <a:t>behavioral</a:t>
            </a:r>
            <a:r>
              <a:rPr lang="en-US" smtClean="0"/>
              <a:t> variables.</a:t>
            </a:r>
          </a:p>
          <a:p>
            <a:endParaRPr lang="en-US" smtClean="0"/>
          </a:p>
        </p:txBody>
      </p:sp>
      <p:sp>
        <p:nvSpPr>
          <p:cNvPr id="21507" name="Slide Number Placeholder 3"/>
          <p:cNvSpPr>
            <a:spLocks noGrp="1"/>
          </p:cNvSpPr>
          <p:nvPr>
            <p:ph type="sldNum" sz="quarter" idx="5"/>
          </p:nvPr>
        </p:nvSpPr>
        <p:spPr bwMode="auto">
          <a:noFill/>
          <a:ln>
            <a:miter lim="800000"/>
            <a:headEnd/>
            <a:tailEnd/>
          </a:ln>
        </p:spPr>
        <p:txBody>
          <a:bodyPr/>
          <a:lstStyle/>
          <a:p>
            <a:fld id="{8D706AFE-CD6E-4D20-B1D0-8D15555CCB7E}" type="slidenum">
              <a:rPr lang="en-US" smtClean="0">
                <a:latin typeface="Calibri" pitchFamily="34" charset="0"/>
                <a:ea typeface="ヒラギノ角ゴ Pro W3"/>
                <a:cs typeface="ヒラギノ角ゴ Pro W3"/>
              </a:rPr>
              <a:pPr/>
              <a:t>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a:lstStyle/>
          <a:p>
            <a:r>
              <a:rPr lang="en-US" b="1" i="1" smtClean="0"/>
              <a:t>Geographic Segmentation</a:t>
            </a:r>
          </a:p>
          <a:p>
            <a:r>
              <a:rPr lang="en-US" b="1" smtClean="0"/>
              <a:t>Geographic segmentation</a:t>
            </a:r>
            <a:r>
              <a:rPr lang="en-US" smtClean="0"/>
              <a:t> calls for dividing the market into different geographical units, such as nations, regions, states, counties, cities, or even neighborhoods. A company may decide to operate in one or a few geographical areas or operate in all areas but pay attention to geographical differences in needs and wants.</a:t>
            </a:r>
          </a:p>
          <a:p>
            <a:r>
              <a:rPr lang="en-US" smtClean="0"/>
              <a:t>Many companies today are localizing their products, advertising, promotion, and sales efforts to fit the needs of individual regions, cities, and neighborhoods. For example, Domino’s Pizza is the nation’s largest pizza delivery chain. But a customer ordering a pizza in Poughkeepsie, New York, doesn’t care much about what’s happening pizza-wise in Anaheim, California. So Domino’s keeps its marketing and customer focus decidedly local. Hungry customers anywhere in the nation can use the pizza peddler’s online platform or smartphone app to track down local coupon offers, locate the nearest store with a GPS store locator, and quickly received a freshly-made pizza. They can even use Domino’s Pizza Tracker to follow their pies locally from store to door.</a:t>
            </a:r>
          </a:p>
          <a:p>
            <a:endParaRPr lang="en-US" smtClean="0"/>
          </a:p>
        </p:txBody>
      </p:sp>
      <p:sp>
        <p:nvSpPr>
          <p:cNvPr id="23555" name="Slide Number Placeholder 3"/>
          <p:cNvSpPr>
            <a:spLocks noGrp="1"/>
          </p:cNvSpPr>
          <p:nvPr>
            <p:ph type="sldNum" sz="quarter" idx="5"/>
          </p:nvPr>
        </p:nvSpPr>
        <p:spPr bwMode="auto">
          <a:noFill/>
          <a:ln>
            <a:miter lim="800000"/>
            <a:headEnd/>
            <a:tailEnd/>
          </a:ln>
        </p:spPr>
        <p:txBody>
          <a:bodyPr/>
          <a:lstStyle/>
          <a:p>
            <a:fld id="{EC91DEAF-C96F-4950-91E1-2FE58D7F3F69}" type="slidenum">
              <a:rPr lang="en-US" smtClean="0">
                <a:latin typeface="Calibri" pitchFamily="34" charset="0"/>
                <a:ea typeface="ヒラギノ角ゴ Pro W3"/>
                <a:cs typeface="ヒラギノ角ゴ Pro W3"/>
              </a:rPr>
              <a:pPr/>
              <a:t>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a:lstStyle/>
          <a:p>
            <a:r>
              <a:rPr lang="en-US" b="1" i="1" smtClean="0"/>
              <a:t>Demographic Segmentation</a:t>
            </a:r>
          </a:p>
          <a:p>
            <a:r>
              <a:rPr lang="en-US" b="1" smtClean="0"/>
              <a:t>Demographic segmentation</a:t>
            </a:r>
            <a:r>
              <a:rPr lang="en-US" smtClean="0"/>
              <a:t> divides the market into segments based on variables such as age, life-cycle stage, gender, income, occupation, education, religion, ethnicity, and generation. Demographic factors are the most popular bases for segmenting customer groups. One reason is that consumer needs, wants, and usage rates often vary closely with demographic variables. Another is that demographic variables are easier to measure than most other types of variables. Even when marketers first define segments using other bases, such as benefits sought or behavior, they must know a segment’s demographic characteristics to assess the size of the target market and reach it efficiently.</a:t>
            </a:r>
          </a:p>
          <a:p>
            <a:endParaRPr lang="en-US" smtClean="0"/>
          </a:p>
        </p:txBody>
      </p:sp>
      <p:sp>
        <p:nvSpPr>
          <p:cNvPr id="25603" name="Slide Number Placeholder 3"/>
          <p:cNvSpPr>
            <a:spLocks noGrp="1"/>
          </p:cNvSpPr>
          <p:nvPr>
            <p:ph type="sldNum" sz="quarter" idx="5"/>
          </p:nvPr>
        </p:nvSpPr>
        <p:spPr bwMode="auto">
          <a:noFill/>
          <a:ln>
            <a:miter lim="800000"/>
            <a:headEnd/>
            <a:tailEnd/>
          </a:ln>
        </p:spPr>
        <p:txBody>
          <a:bodyPr/>
          <a:lstStyle/>
          <a:p>
            <a:fld id="{7F36A0E7-8ED2-441D-96ED-8BC11632CB89}" type="slidenum">
              <a:rPr lang="en-US" smtClean="0">
                <a:latin typeface="Calibri" pitchFamily="34" charset="0"/>
                <a:ea typeface="ヒラギノ角ゴ Pro W3"/>
                <a:cs typeface="ヒラギノ角ゴ Pro W3"/>
              </a:rPr>
              <a:pPr/>
              <a:t>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a:lstStyle/>
          <a:p>
            <a:r>
              <a:rPr lang="en-US" b="1" smtClean="0"/>
              <a:t>Age and Life-Cycle Stage.</a:t>
            </a:r>
            <a:r>
              <a:rPr lang="en-US" smtClean="0"/>
              <a:t> Consumer needs and wants change with age. Some companies use </a:t>
            </a:r>
            <a:r>
              <a:rPr lang="en-US" b="1" smtClean="0"/>
              <a:t>age and life-cycle segmentation</a:t>
            </a:r>
            <a:r>
              <a:rPr lang="en-US" smtClean="0"/>
              <a:t>, offering different products or using different marketing approaches for different age and life-cycle groups. For example, Kraft promotes JELL-O to children as a fun snack, one that “taught the world to wiggle.” For adults, it’s a tasty, guilt-free indulgence—”the most sweet-tooth satisfaction 10 calories can hold.”  </a:t>
            </a:r>
          </a:p>
          <a:p>
            <a:r>
              <a:rPr lang="en-US" smtClean="0"/>
              <a:t>&lt;ex07.03&gt;</a:t>
            </a:r>
          </a:p>
          <a:p>
            <a:r>
              <a:rPr lang="en-US" smtClean="0"/>
              <a:t>Other companies offer brands that target specific age or life-stage groups. For example, the Kia Soul targets young Millennial consumers. It’s an entry-level vehicle with a price to match. Kia Soul “Hamstar” ads have a distinctly youthful appeal, featuring a trio of hamsters cruising through an apocalyptic landscape accompanied by an infectious soundtrack, such as LMFAO’s “Party Rock Anthem.” In contrast, the Toyota Venza targets older empty nesters. Venza commercials feature clueless, self-absorbed twenty-somethings who don’t quite get that their Venza-owning parents—who are out leading their own active lives—don’t really miss them.</a:t>
            </a:r>
          </a:p>
          <a:p>
            <a:r>
              <a:rPr lang="en-US" smtClean="0"/>
              <a:t>Marketers must be careful to guard against stereotypes when using age and life-cycle segmentation. Although some 80-year-olds fit the doddering stereotypes, others ski and play tennis. Similarly, whereas some 40-year-old couples are sending their children off to college, others are just beginning new families. Thus, age is often a poor predictor of a person’s life cycle, health, work or family status, needs, and buying power. </a:t>
            </a:r>
          </a:p>
          <a:p>
            <a:r>
              <a:rPr lang="en-US" b="1" smtClean="0"/>
              <a:t>Gender</a:t>
            </a:r>
            <a:r>
              <a:rPr lang="en-US" b="1" i="1" smtClean="0"/>
              <a:t>.</a:t>
            </a:r>
            <a:r>
              <a:rPr lang="en-US" smtClean="0"/>
              <a:t> </a:t>
            </a:r>
            <a:r>
              <a:rPr lang="en-US" b="1" smtClean="0"/>
              <a:t>Gender segmentation</a:t>
            </a:r>
            <a:r>
              <a:rPr lang="en-US" smtClean="0"/>
              <a:t> has long been used in clothing, cosmetics, toiletries, and magazines. For example, P&amp;G was among the first to use gender segmentation with Secret, a brand specially formulated for a woman’s chemistry, packaged and advertised to reinforce the female image. More recently, the men’s cosmetics industry has exploded, and many cosmetics makers that previously catered primarily to women now successfully market men’s lines. Just don’t call them “cosmetics.”  </a:t>
            </a:r>
          </a:p>
        </p:txBody>
      </p:sp>
      <p:sp>
        <p:nvSpPr>
          <p:cNvPr id="27651" name="Slide Number Placeholder 3"/>
          <p:cNvSpPr>
            <a:spLocks noGrp="1"/>
          </p:cNvSpPr>
          <p:nvPr>
            <p:ph type="sldNum" sz="quarter" idx="5"/>
          </p:nvPr>
        </p:nvSpPr>
        <p:spPr bwMode="auto">
          <a:noFill/>
          <a:ln>
            <a:miter lim="800000"/>
            <a:headEnd/>
            <a:tailEnd/>
          </a:ln>
        </p:spPr>
        <p:txBody>
          <a:bodyPr/>
          <a:lstStyle/>
          <a:p>
            <a:fld id="{DFF96ABC-0D15-4D1F-BB80-942ED2739782}" type="slidenum">
              <a:rPr lang="en-US" smtClean="0">
                <a:latin typeface="Calibri" pitchFamily="34" charset="0"/>
                <a:ea typeface="ヒラギノ角ゴ Pro W3"/>
                <a:cs typeface="ヒラギノ角ゴ Pro W3"/>
              </a:rPr>
              <a:pPr/>
              <a:t>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a:lstStyle/>
          <a:p>
            <a:r>
              <a:rPr lang="en-US" b="1" smtClean="0"/>
              <a:t>Income</a:t>
            </a:r>
            <a:r>
              <a:rPr lang="en-US" b="1" i="1" smtClean="0"/>
              <a:t>.</a:t>
            </a:r>
            <a:r>
              <a:rPr lang="en-US" smtClean="0"/>
              <a:t> The marketers of products and services such as automobiles, clothing, cosmetics, financial services, and travel have long used </a:t>
            </a:r>
            <a:r>
              <a:rPr lang="en-US" b="1" smtClean="0"/>
              <a:t>income segmentation</a:t>
            </a:r>
            <a:r>
              <a:rPr lang="en-US" smtClean="0"/>
              <a:t>. Many companies target affluent consumers with luxury goods and convenience services. Other marketers use high-touch marketing programs to court the well-to-do:</a:t>
            </a:r>
          </a:p>
          <a:p>
            <a:r>
              <a:rPr lang="en-US" smtClean="0"/>
              <a:t>However, not all companies that use income segmentation target the affluent. For example, many retailers—such as the Dollar General, Family Dollar, and Dollar Tree store chains—successfully target low- and middle-income groups. The core market for such stores is represented by families with incomes under $30,000. When Family Dollar real-estate experts scout locations for new stores, they look for lower-middle-class neighborhoods where people wear less-expensive shoes and drive old cars that drip a lot of oil. With their low-income strategies, dollar stores are now the fastest-growing retailers in the nation.</a:t>
            </a:r>
          </a:p>
          <a:p>
            <a:r>
              <a:rPr lang="en-US" b="1" i="1" smtClean="0"/>
              <a:t>Psychographic Segmentation</a:t>
            </a:r>
          </a:p>
          <a:p>
            <a:r>
              <a:rPr lang="en-US" b="1" smtClean="0"/>
              <a:t>Psychographic segmentation</a:t>
            </a:r>
            <a:r>
              <a:rPr lang="en-US" smtClean="0"/>
              <a:t> divides buyers into different segments based on social class, lifestyle, or personality characteristics. People in the same demographic group can have very different psychographic characteristics.</a:t>
            </a:r>
          </a:p>
          <a:p>
            <a:r>
              <a:rPr lang="en-US" smtClean="0"/>
              <a:t>In Chapter 5, we discussed how the products people buy reflect their </a:t>
            </a:r>
            <a:r>
              <a:rPr lang="en-US" i="1" smtClean="0"/>
              <a:t>lifestyles.</a:t>
            </a:r>
            <a:r>
              <a:rPr lang="en-US" smtClean="0"/>
              <a:t> As a result, marketers often segment their markets by consumer lifestyles and base their marketing strategies on lifestyle appeals. </a:t>
            </a:r>
          </a:p>
          <a:p>
            <a:r>
              <a:rPr lang="en-US" smtClean="0"/>
              <a:t>Marketers also use </a:t>
            </a:r>
            <a:r>
              <a:rPr lang="en-US" i="1" smtClean="0"/>
              <a:t>personality</a:t>
            </a:r>
            <a:r>
              <a:rPr lang="en-US" smtClean="0"/>
              <a:t> variables to segment markets. For example, different soft drinks target different personalities. On the one hand, Mountain Dew projects a youthful, rebellious, adventurous, go-your-own-way personality. Its ads remind customers that “It’s different on the Mountain.” By contrast, Coca-Cola Zero appears to target more mature, practical, and cerebral but good-humored personality types. Its subtly humorous ads promise “Real Coca-Cola taste and zero calories.” </a:t>
            </a:r>
          </a:p>
          <a:p>
            <a:endParaRPr lang="en-US" smtClean="0"/>
          </a:p>
        </p:txBody>
      </p:sp>
      <p:sp>
        <p:nvSpPr>
          <p:cNvPr id="29699" name="Slide Number Placeholder 3"/>
          <p:cNvSpPr>
            <a:spLocks noGrp="1"/>
          </p:cNvSpPr>
          <p:nvPr>
            <p:ph type="sldNum" sz="quarter" idx="5"/>
          </p:nvPr>
        </p:nvSpPr>
        <p:spPr bwMode="auto">
          <a:noFill/>
          <a:ln>
            <a:miter lim="800000"/>
            <a:headEnd/>
            <a:tailEnd/>
          </a:ln>
        </p:spPr>
        <p:txBody>
          <a:bodyPr/>
          <a:lstStyle/>
          <a:p>
            <a:fld id="{251D98F4-E62A-41F1-85DE-17530CF75C05}" type="slidenum">
              <a:rPr lang="en-US" smtClean="0">
                <a:latin typeface="Calibri" pitchFamily="34" charset="0"/>
                <a:ea typeface="ヒラギノ角ゴ Pro W3"/>
                <a:cs typeface="ヒラギノ角ゴ Pro W3"/>
              </a:rPr>
              <a:pPr/>
              <a:t>10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8ED4E45D-51C2-46DD-816C-FA4DC4725747}" type="slidenum">
              <a:rPr lang="en-US" smtClean="0"/>
              <a:pPr/>
              <a:t>11</a:t>
            </a:fld>
            <a:endParaRPr lang="en-US"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p:txBody>
          <a:bodyPr>
            <a:normAutofit fontScale="55000" lnSpcReduction="20000"/>
          </a:bodyPr>
          <a:lstStyle/>
          <a:p>
            <a:pPr>
              <a:defRPr/>
            </a:pPr>
            <a:r>
              <a:rPr lang="en-US" b="1" dirty="0" smtClean="0">
                <a:ea typeface="ＭＳ Ｐゴシック" charset="-128"/>
              </a:rPr>
              <a:t>Behavioral segmentation</a:t>
            </a:r>
            <a:r>
              <a:rPr lang="en-US" dirty="0" smtClean="0">
                <a:ea typeface="ＭＳ Ｐゴシック" charset="-128"/>
              </a:rPr>
              <a:t> divides buyers into segments based on their knowledge, attitudes, uses, or responses to a product. Many marketers believe that behavior variables are the best starting point for building market segments.</a:t>
            </a:r>
          </a:p>
          <a:p>
            <a:pPr>
              <a:defRPr/>
            </a:pPr>
            <a:r>
              <a:rPr lang="en-US" b="1" dirty="0" smtClean="0">
                <a:ea typeface="ＭＳ Ｐゴシック" charset="-128"/>
              </a:rPr>
              <a:t>Occasions.</a:t>
            </a:r>
            <a:r>
              <a:rPr lang="en-US" dirty="0" smtClean="0">
                <a:ea typeface="ＭＳ Ｐゴシック" charset="-128"/>
              </a:rPr>
              <a:t> Buyers can be grouped according to occasions when they get the idea to buy, actually make their purchase, or use the purchased item. </a:t>
            </a:r>
            <a:r>
              <a:rPr lang="en-US" b="1" dirty="0" smtClean="0">
                <a:ea typeface="ＭＳ Ｐゴシック" charset="-128"/>
              </a:rPr>
              <a:t>Occasion segmentation</a:t>
            </a:r>
            <a:r>
              <a:rPr lang="en-US" dirty="0" smtClean="0">
                <a:ea typeface="ＭＳ Ｐゴシック" charset="-128"/>
              </a:rPr>
              <a:t> can help firms build up product usage. Campbell’s advertises its soups more heavily in the cold winter months and Home Depot runs special springtime promotions for lawn and gardens products. Other marketers prepare special offers and ads for holiday occasions. For example, M&amp;M’s runs ads throughout the year but prepares special ads and packaging for holidays and events such as Christmas, Easter, and the Super Bowl.</a:t>
            </a:r>
          </a:p>
          <a:p>
            <a:pPr>
              <a:defRPr/>
            </a:pPr>
            <a:r>
              <a:rPr lang="en-US" dirty="0" smtClean="0">
                <a:ea typeface="ＭＳ Ｐゴシック" charset="-128"/>
              </a:rPr>
              <a:t>Still other companies try to boost consumption by promoting usage during nontraditional occasions. For example, most consumers drink orange juice in the morning, but orange growers have promoted drinking orange juice as a cool, healthful refresher at other times of the day. And Chick-fil-A’s “Chikin 4 Brekfust” campaign attempts to increase business by promoting its biscuits and other sandwiches as a great way to start the day.</a:t>
            </a:r>
          </a:p>
          <a:p>
            <a:pPr>
              <a:defRPr/>
            </a:pPr>
            <a:r>
              <a:rPr lang="en-US" b="1" dirty="0" smtClean="0">
                <a:ea typeface="ＭＳ Ｐゴシック" charset="-128"/>
              </a:rPr>
              <a:t>Benefits Sought</a:t>
            </a:r>
            <a:r>
              <a:rPr lang="en-US" b="1" i="1" dirty="0" smtClean="0">
                <a:ea typeface="ＭＳ Ｐゴシック" charset="-128"/>
              </a:rPr>
              <a:t>.</a:t>
            </a:r>
            <a:r>
              <a:rPr lang="en-US" dirty="0" smtClean="0">
                <a:ea typeface="ＭＳ Ｐゴシック" charset="-128"/>
              </a:rPr>
              <a:t> A powerful form of segmentation is grouping buyers according to the different </a:t>
            </a:r>
            <a:r>
              <a:rPr lang="en-US" i="1" dirty="0" smtClean="0">
                <a:ea typeface="ＭＳ Ｐゴシック" charset="-128"/>
              </a:rPr>
              <a:t>benefits</a:t>
            </a:r>
            <a:r>
              <a:rPr lang="en-US" dirty="0" smtClean="0">
                <a:ea typeface="ＭＳ Ｐゴシック" charset="-128"/>
              </a:rPr>
              <a:t> that they seek from a product. </a:t>
            </a:r>
            <a:r>
              <a:rPr lang="en-US" b="1" dirty="0" smtClean="0">
                <a:ea typeface="ＭＳ Ｐゴシック" charset="-128"/>
              </a:rPr>
              <a:t>Benefit segmentation</a:t>
            </a:r>
            <a:r>
              <a:rPr lang="en-US" dirty="0" smtClean="0">
                <a:ea typeface="ＭＳ Ｐゴシック" charset="-128"/>
              </a:rPr>
              <a:t> requires finding the major benefits people look for in a product class, the kinds of people who look for each benefit, and the major brands that deliver each benefit.</a:t>
            </a:r>
          </a:p>
          <a:p>
            <a:pPr>
              <a:defRPr/>
            </a:pPr>
            <a:r>
              <a:rPr lang="en-US" b="1" dirty="0" smtClean="0">
                <a:ea typeface="ＭＳ Ｐゴシック" charset="-128"/>
              </a:rPr>
              <a:t>User Status.</a:t>
            </a:r>
            <a:r>
              <a:rPr lang="en-US" dirty="0" smtClean="0">
                <a:ea typeface="ＭＳ Ｐゴシック" charset="-128"/>
              </a:rPr>
              <a:t> Markets can be segmented into nonusers, ex-users, potential users, first-time users, and regular users of a product. Marketers want to reinforce and retain regular users, attract targeted nonusers, and reinvigorate relationships with ex-users. Included in the potential user group are consumers facing life-stage changes—such as new parents and newlyweds—who can be turned into heavy users. For example, to get new parents off to the right start, P&amp;G makes certain its Pampers Swaddlers are the diaper provided for newborns at most U.S. hospitals. And to capture newly engaged couples who will soon be equipping their new kitchens, upscale kitchen and cookware retailer Williams-Sonoma takes the usual bridal registry a step further. Through a program called “The Store Is Yours,” it opens its stores after hours, by appointment, exclusively for individual couples to visit and make their wish lists. About half the people who register are new to the Williams-Sonoma brand.</a:t>
            </a:r>
          </a:p>
          <a:p>
            <a:pPr>
              <a:defRPr/>
            </a:pPr>
            <a:r>
              <a:rPr lang="en-US" b="1" dirty="0" smtClean="0">
                <a:ea typeface="ＭＳ Ｐゴシック" charset="-128"/>
              </a:rPr>
              <a:t>Usage Rate.</a:t>
            </a:r>
            <a:r>
              <a:rPr lang="en-US" dirty="0" smtClean="0">
                <a:ea typeface="ＭＳ Ｐゴシック" charset="-128"/>
              </a:rPr>
              <a:t> Markets can also be segmented into light, medium, and heavy product users. Heavy users are often a small percentage of the market but account for a high percentage of total consumption. For instance, a recent study showed that heavy seafood consumers in the United States are a small but hungry bunch. Less than 5 percent of all shoppers buy nearly 64 percent of unbreaded seafood consumed in the United States. Only 2.6 percent of shoppers—mostly mothers buying breaded fish sticks and filets for their families—account for more than 54 percent of breaded seafood sales. Not surprisingly, breaded seafood marketers such as Gortons and Van de Kamps target these heavy users with marketing pitches emphasizing kid appeal, family nutrition, and family meal planning tips and recipes.</a:t>
            </a:r>
          </a:p>
          <a:p>
            <a:pPr>
              <a:defRPr/>
            </a:pPr>
            <a:r>
              <a:rPr lang="en-US" dirty="0" smtClean="0">
                <a:ea typeface="ＭＳ Ｐゴシック" charset="-128"/>
              </a:rPr>
              <a:t>&lt;ex07.07&gt;</a:t>
            </a:r>
          </a:p>
          <a:p>
            <a:pPr>
              <a:defRPr/>
            </a:pPr>
            <a:r>
              <a:rPr lang="en-US" b="1" dirty="0" smtClean="0">
                <a:ea typeface="ＭＳ Ｐゴシック" charset="-128"/>
              </a:rPr>
              <a:t>Loyalty Status. </a:t>
            </a:r>
            <a:r>
              <a:rPr lang="en-US" dirty="0" smtClean="0">
                <a:ea typeface="ＭＳ Ｐゴシック" charset="-128"/>
              </a:rPr>
              <a:t>A market can also be segmented by consumer loyalty. Consumers can be loyal to brands (Tide), stores (Target), and companies (Apple). Buyers can be divided into groups according to their degree of loyalty. Some consumers are completely loyal—they buy one brand all the time and can’t wait to tell others about it. For example, whether they own a Mac computer, an iPhone, or an iPad, Apple devotees are granite-like in their devotion to the brand. At one end are the quietly satisfied Mac users, folks who own a Mac and use it for e-mail, browsing, and social networking. At the other extreme, however, are the Mac zealots—the so-called MacHeads or Macolytes. The </a:t>
            </a:r>
            <a:r>
              <a:rPr lang="en-US" i="1" dirty="0" smtClean="0">
                <a:ea typeface="ＭＳ Ｐゴシック" charset="-128"/>
              </a:rPr>
              <a:t>Urban Dictionary</a:t>
            </a:r>
            <a:r>
              <a:rPr lang="en-US" dirty="0" smtClean="0">
                <a:ea typeface="ＭＳ Ｐゴシック" charset="-128"/>
              </a:rPr>
              <a:t> defines a Macolyte as “one who is fanatically devoted to Apple products,” as in “He’s a Macolyte; don’t even </a:t>
            </a:r>
            <a:r>
              <a:rPr lang="en-US" i="1" dirty="0" smtClean="0">
                <a:ea typeface="ＭＳ Ｐゴシック" charset="-128"/>
              </a:rPr>
              <a:t>think</a:t>
            </a:r>
            <a:r>
              <a:rPr lang="en-US" dirty="0" smtClean="0">
                <a:ea typeface="ＭＳ Ｐゴシック" charset="-128"/>
              </a:rPr>
              <a:t> of mentioning Microsoft within earshot.”</a:t>
            </a:r>
          </a:p>
          <a:p>
            <a:pPr>
              <a:defRPr/>
            </a:pPr>
            <a:r>
              <a:rPr lang="en-US" dirty="0" smtClean="0">
                <a:ea typeface="ＭＳ Ｐゴシック" charset="-128"/>
              </a:rPr>
              <a:t>Other consumers are somewhat loyal—they are loyal to two or three brands of a given product or favor one brand while sometimes buying others. Still other buyers show no loyalty to any brand—they either want something different each time they buy, or they buy whatever’s on sale.</a:t>
            </a:r>
          </a:p>
          <a:p>
            <a:pPr>
              <a:defRPr/>
            </a:pPr>
            <a:r>
              <a:rPr lang="en-US" dirty="0" smtClean="0">
                <a:ea typeface="ＭＳ Ｐゴシック" charset="-128"/>
              </a:rPr>
              <a:t>A company can learn a lot by analyzing loyalty patterns in its market. It should start by studying its own loyal customers. A recent study of highly loyal customers showed that “their passion is contagious,” says an analyst. “They promote the brand via blogs, fan websites, YouTube videos, and word of mouth.” Some companies actually put loyalists to work for the brand. For example, Patagonia relies on its most tried-and-true customers to test products in harsh environments. In contrast, by studying its less-loyal buyers, a company can detect which brands are most competitive with its own. By looking at customers who are shifting away from its brand, the company can learn about its marketing weaknesses and take actions to correct them.</a:t>
            </a:r>
          </a:p>
        </p:txBody>
      </p:sp>
      <p:sp>
        <p:nvSpPr>
          <p:cNvPr id="2" name="Slide Number Placeholder 3"/>
          <p:cNvSpPr>
            <a:spLocks noGrp="1"/>
          </p:cNvSpPr>
          <p:nvPr>
            <p:ph type="sldNum" sz="quarter" idx="5"/>
          </p:nvPr>
        </p:nvSpPr>
        <p:spPr bwMode="auto">
          <a:noFill/>
          <a:ln>
            <a:miter lim="800000"/>
            <a:headEnd/>
            <a:tailEnd/>
          </a:ln>
        </p:spPr>
        <p:txBody>
          <a:bodyPr/>
          <a:lstStyle/>
          <a:p>
            <a:fld id="{546810B7-CD9A-4E05-99DE-887E74F3A214}" type="slidenum">
              <a:rPr lang="en-US" smtClean="0">
                <a:latin typeface="Calibri" pitchFamily="34" charset="0"/>
                <a:ea typeface="ヒラギノ角ゴ Pro W3"/>
                <a:cs typeface="ヒラギノ角ゴ Pro W3"/>
              </a:rPr>
              <a:pPr/>
              <a:t>12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a:lstStyle/>
          <a:p>
            <a:r>
              <a:rPr lang="en-US" b="1" i="1" smtClean="0"/>
              <a:t>Using Multiple Segmentation Bases</a:t>
            </a:r>
          </a:p>
          <a:p>
            <a:r>
              <a:rPr lang="en-US" smtClean="0"/>
              <a:t>Marketers rarely limit their segmentation analysis to only one or a few variables. Rather, they often use multiple segmentation bases in an effort to identify smaller, better-defined target groups. Several business information services—such as Nielsen, Acxiom, and Experian—provide multivariable segmentation systems that merge geographic, demographic, lifestyle, and behavioral data to help companies segment their markets down to zip codes, neighborhoods, and even households. </a:t>
            </a:r>
          </a:p>
          <a:p>
            <a:r>
              <a:rPr lang="en-US" smtClean="0"/>
              <a:t>One of the leading segmentation systems is the Nielsen PRIZM system operated by The Nielsen Company. PRIZM classifies every American household based on a host of demographic factors—such as age, educational level, income, occupation, family composition, ethnicity, and housing—and behavioral and lifestyle factors—such as purchases, free-time activities, and media preferences. PRIZM classifies U.S. households into 66 demographically and behaviorally distinct segments, organized into 14 different social groups. PRIZM segments carry such exotic names as “Kids &amp; Cul-de-Sacs,” “Gray Power,” “Mayberry-ville,” “Shotguns &amp; Pickups,” “Old Glories,” “Multi-Culti Mosaic,” “Big City Blues,” and “Brite Lites L’il City.” The colorful names help to bring the segments to life.</a:t>
            </a:r>
          </a:p>
          <a:p>
            <a:r>
              <a:rPr lang="en-US" smtClean="0"/>
              <a:t>PRIZM and other such systems can help marketers segment people and locations into marketable groups of like-minded consumers. Each segment has its own pattern of likes, dislikes, lifestyles, and purchase behaviors. For example, </a:t>
            </a:r>
            <a:r>
              <a:rPr lang="en-US" i="1" smtClean="0"/>
              <a:t>Winner’s Circle</a:t>
            </a:r>
            <a:r>
              <a:rPr lang="en-US" smtClean="0"/>
              <a:t> neighborhoods, part of the Elite Suburbs social group, are suburban areas populated by well-off couples, between the ages of 35 and 54, with large families in new-money neighborhoods. People in this segment are more likely to own a Mercedes GL Class, go jogging, shop at Neiman Marcus, and read the</a:t>
            </a:r>
            <a:r>
              <a:rPr lang="en-US" i="1" smtClean="0"/>
              <a:t> Wall Street Journal</a:t>
            </a:r>
            <a:r>
              <a:rPr lang="en-US" smtClean="0"/>
              <a:t>. In contrast, the </a:t>
            </a:r>
            <a:r>
              <a:rPr lang="en-US" i="1" smtClean="0"/>
              <a:t>Bedrock America</a:t>
            </a:r>
            <a:r>
              <a:rPr lang="en-US" smtClean="0"/>
              <a:t> segment, part of the Rustic Living social group, is populated by young, economically challenged families in small, isolated towns located throughout the nation’s heartland. People in this segment are more likely to order from Avon, buy toy cars, and read </a:t>
            </a:r>
            <a:r>
              <a:rPr lang="en-US" i="1" smtClean="0"/>
              <a:t>Parents Magazine</a:t>
            </a:r>
            <a:r>
              <a:rPr lang="en-US" smtClean="0"/>
              <a:t>.</a:t>
            </a:r>
          </a:p>
          <a:p>
            <a:r>
              <a:rPr lang="en-US" smtClean="0"/>
              <a:t>Such segmentation provides a powerful tool for marketers of all kinds. It can help companies identify and better understand key customer segments, reach them more efficiently, and tailor market offerings and messages to their specific needs.</a:t>
            </a:r>
          </a:p>
          <a:p>
            <a:endParaRPr lang="en-US" smtClean="0"/>
          </a:p>
        </p:txBody>
      </p:sp>
      <p:sp>
        <p:nvSpPr>
          <p:cNvPr id="33795" name="Slide Number Placeholder 3"/>
          <p:cNvSpPr>
            <a:spLocks noGrp="1"/>
          </p:cNvSpPr>
          <p:nvPr>
            <p:ph type="sldNum" sz="quarter" idx="5"/>
          </p:nvPr>
        </p:nvSpPr>
        <p:spPr bwMode="auto">
          <a:noFill/>
          <a:ln>
            <a:miter lim="800000"/>
            <a:headEnd/>
            <a:tailEnd/>
          </a:ln>
        </p:spPr>
        <p:txBody>
          <a:bodyPr/>
          <a:lstStyle/>
          <a:p>
            <a:fld id="{4555422D-9440-4482-87EF-0848F5FF8929}" type="slidenum">
              <a:rPr lang="en-US" smtClean="0">
                <a:latin typeface="Calibri" pitchFamily="34" charset="0"/>
                <a:ea typeface="ヒラギノ角ゴ Pro W3"/>
                <a:cs typeface="ヒラギノ角ゴ Pro W3"/>
              </a:rPr>
              <a:pPr/>
              <a:t>13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a:lstStyle/>
          <a:p>
            <a:r>
              <a:rPr lang="en-US" b="1" dirty="0" smtClean="0"/>
              <a:t>Segmenting International Markets</a:t>
            </a:r>
          </a:p>
          <a:p>
            <a:r>
              <a:rPr lang="en-US" dirty="0" smtClean="0"/>
              <a:t>Few companies have either the resources or the will to operate in all, or even most, of the countries that dot the globe. Although some large companies, such as Coca-Cola or Sony, sell products in more than 200 countries, most international firms focus on a smaller set. Operating in many countries presents new challenges. Different countries, even those that are close together, can vary greatly in their economic, cultural, and political makeup. Thus, just as they do within their domestic markets, international firms need to group their world markets into segments with distinct buying needs and behaviors.</a:t>
            </a:r>
          </a:p>
          <a:p>
            <a:r>
              <a:rPr lang="en-US" dirty="0" smtClean="0"/>
              <a:t>Companies can segment international markets using one or a combination of several variables. They can segment by </a:t>
            </a:r>
            <a:r>
              <a:rPr lang="en-US" i="1" dirty="0" smtClean="0"/>
              <a:t>geographic location</a:t>
            </a:r>
            <a:r>
              <a:rPr lang="en-US" dirty="0" smtClean="0"/>
              <a:t>, grouping countries by regions such as Western Europe, the Pacific Rim, the Middle East, or Africa. Geographic segmentation assumes that nations close to one another will have many common traits and behaviors. Although this is often the case, there are many exceptions. For example, some U.S. marketers lump all Central and South American countries together. However, the Dominican Republic is no more like Brazil than Italy is like Sweden. Many Central and South Americans don’t even speak Spanish, including more than 200 million Portuguese-speaking Brazilians and the millions in other countries who speak a variety of Indian dialects.</a:t>
            </a:r>
          </a:p>
          <a:p>
            <a:r>
              <a:rPr lang="en-US" dirty="0" smtClean="0"/>
              <a:t>World markets can also be segmented based on </a:t>
            </a:r>
            <a:r>
              <a:rPr lang="en-US" i="1" dirty="0" smtClean="0"/>
              <a:t>economic factors</a:t>
            </a:r>
            <a:r>
              <a:rPr lang="en-US" dirty="0" smtClean="0"/>
              <a:t>. Countries might be grouped by population income levels or by their overall level of economic development. A country’s economic structure shapes its population’s product and service needs and, therefore, the marketing opportunities it offers. For example, many companies are now targeting the BRIC countries—Brazil, Russia, India, and China—which are fast-growing developing economies with rapidly increasing buying power.</a:t>
            </a:r>
          </a:p>
          <a:p>
            <a:r>
              <a:rPr lang="en-US" dirty="0" smtClean="0"/>
              <a:t>Countries can also be segmented by </a:t>
            </a:r>
            <a:r>
              <a:rPr lang="en-US" i="1" dirty="0" smtClean="0"/>
              <a:t>political and legal factors</a:t>
            </a:r>
            <a:r>
              <a:rPr lang="en-US" dirty="0" smtClean="0"/>
              <a:t> such as the type and stability of government, receptivity to foreign firms, monetary regulations, and amount of bureaucracy. </a:t>
            </a:r>
            <a:r>
              <a:rPr lang="en-US" i="1" dirty="0" smtClean="0"/>
              <a:t>Cultural factors</a:t>
            </a:r>
            <a:r>
              <a:rPr lang="en-US" dirty="0" smtClean="0"/>
              <a:t> can also be used, grouping markets according to common languages, religions, values and attitudes, customs, and behavioral patterns.</a:t>
            </a:r>
          </a:p>
          <a:p>
            <a:endParaRPr lang="en-US" dirty="0" smtClean="0"/>
          </a:p>
        </p:txBody>
      </p:sp>
      <p:sp>
        <p:nvSpPr>
          <p:cNvPr id="35843" name="Slide Number Placeholder 3"/>
          <p:cNvSpPr>
            <a:spLocks noGrp="1"/>
          </p:cNvSpPr>
          <p:nvPr>
            <p:ph type="sldNum" sz="quarter" idx="5"/>
          </p:nvPr>
        </p:nvSpPr>
        <p:spPr bwMode="auto">
          <a:noFill/>
          <a:ln>
            <a:miter lim="800000"/>
            <a:headEnd/>
            <a:tailEnd/>
          </a:ln>
        </p:spPr>
        <p:txBody>
          <a:bodyPr/>
          <a:lstStyle/>
          <a:p>
            <a:fld id="{424F10CF-6FEF-4AFB-96F3-36D93D248634}" type="slidenum">
              <a:rPr lang="en-US" smtClean="0">
                <a:latin typeface="Calibri" pitchFamily="34" charset="0"/>
                <a:ea typeface="ヒラギノ角ゴ Pro W3"/>
                <a:cs typeface="ヒラギノ角ゴ Pro W3"/>
              </a:rPr>
              <a:pPr/>
              <a:t>14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a:lstStyle/>
          <a:p>
            <a:r>
              <a:rPr lang="en-US" smtClean="0"/>
              <a:t>Segmenting international markets based on geographic, economic, political, cultural, and other factors presumes that segments should consist of clusters of countries. However, as new communications technologies, such as satellite TV and the Internet, connect consumers around the world, marketers can define and reach segments of like-minded consumers no matter where in the world they are. Using </a:t>
            </a:r>
            <a:r>
              <a:rPr lang="en-US" b="1" smtClean="0"/>
              <a:t>intermarket segmentation</a:t>
            </a:r>
            <a:r>
              <a:rPr lang="en-US" smtClean="0"/>
              <a:t> (also called </a:t>
            </a:r>
            <a:r>
              <a:rPr lang="en-US" b="1" smtClean="0"/>
              <a:t>cross-market segmentation</a:t>
            </a:r>
            <a:r>
              <a:rPr lang="en-US" smtClean="0"/>
              <a:t>), they form segments of consumers who have similar needs and buying behaviors even though they are located in different countries. </a:t>
            </a:r>
          </a:p>
          <a:p>
            <a:endParaRPr lang="en-US" smtClean="0"/>
          </a:p>
        </p:txBody>
      </p:sp>
      <p:sp>
        <p:nvSpPr>
          <p:cNvPr id="37891" name="Slide Number Placeholder 3"/>
          <p:cNvSpPr>
            <a:spLocks noGrp="1"/>
          </p:cNvSpPr>
          <p:nvPr>
            <p:ph type="sldNum" sz="quarter" idx="5"/>
          </p:nvPr>
        </p:nvSpPr>
        <p:spPr bwMode="auto">
          <a:noFill/>
          <a:ln>
            <a:miter lim="800000"/>
            <a:headEnd/>
            <a:tailEnd/>
          </a:ln>
        </p:spPr>
        <p:txBody>
          <a:bodyPr/>
          <a:lstStyle/>
          <a:p>
            <a:fld id="{C32820AA-275A-43BF-AD31-529914765E48}" type="slidenum">
              <a:rPr lang="en-US" smtClean="0">
                <a:latin typeface="Calibri" pitchFamily="34" charset="0"/>
                <a:ea typeface="ヒラギノ角ゴ Pro W3"/>
                <a:cs typeface="ヒラギノ角ゴ Pro W3"/>
              </a:rPr>
              <a:pPr/>
              <a:t>15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a:lstStyle/>
          <a:p>
            <a:r>
              <a:rPr lang="en-US" i="1" smtClean="0"/>
              <a:t>Measurable: The size, purchasing power, and profiles of the segments</a:t>
            </a:r>
          </a:p>
          <a:p>
            <a:r>
              <a:rPr lang="en-US" smtClean="0"/>
              <a:t>can be measured.</a:t>
            </a:r>
          </a:p>
          <a:p>
            <a:r>
              <a:rPr lang="en-US" i="1" smtClean="0"/>
              <a:t>Accessible: The market segments can be effectively reached and</a:t>
            </a:r>
          </a:p>
          <a:p>
            <a:r>
              <a:rPr lang="en-US" smtClean="0"/>
              <a:t>served.</a:t>
            </a:r>
          </a:p>
          <a:p>
            <a:r>
              <a:rPr lang="en-US" i="1" smtClean="0"/>
              <a:t>Substantial: The market segments are large or profitable enough to</a:t>
            </a:r>
          </a:p>
          <a:p>
            <a:r>
              <a:rPr lang="en-US" smtClean="0"/>
              <a:t>serve.</a:t>
            </a:r>
          </a:p>
          <a:p>
            <a:r>
              <a:rPr lang="en-US" i="1" smtClean="0"/>
              <a:t>Differentiable: The segments are conceptually distinguishable and</a:t>
            </a:r>
          </a:p>
          <a:p>
            <a:r>
              <a:rPr lang="en-US" smtClean="0"/>
              <a:t>respond differently to different marketing mix elements and programs.</a:t>
            </a:r>
          </a:p>
          <a:p>
            <a:r>
              <a:rPr lang="en-US" smtClean="0"/>
              <a:t>If men and women respond similarly to marketing efforts for soft drinks, they</a:t>
            </a:r>
          </a:p>
          <a:p>
            <a:r>
              <a:rPr lang="en-US" smtClean="0"/>
              <a:t>do not constitute separate segments.</a:t>
            </a:r>
          </a:p>
          <a:p>
            <a:r>
              <a:rPr lang="en-US" i="1" smtClean="0"/>
              <a:t>Actionable: Effective programs can be designed for attracting and serving the segments.</a:t>
            </a:r>
            <a:endParaRPr lang="en-US" smtClean="0"/>
          </a:p>
          <a:p>
            <a:endParaRPr lang="en-US" smtClean="0"/>
          </a:p>
        </p:txBody>
      </p:sp>
      <p:sp>
        <p:nvSpPr>
          <p:cNvPr id="39939" name="Slide Number Placeholder 3"/>
          <p:cNvSpPr>
            <a:spLocks noGrp="1"/>
          </p:cNvSpPr>
          <p:nvPr>
            <p:ph type="sldNum" sz="quarter" idx="5"/>
          </p:nvPr>
        </p:nvSpPr>
        <p:spPr bwMode="auto">
          <a:noFill/>
          <a:ln>
            <a:miter lim="800000"/>
            <a:headEnd/>
            <a:tailEnd/>
          </a:ln>
        </p:spPr>
        <p:txBody>
          <a:bodyPr/>
          <a:lstStyle/>
          <a:p>
            <a:fld id="{6B99A698-600A-4ABF-B817-DBDE3B77AAC6}" type="slidenum">
              <a:rPr lang="en-US" smtClean="0">
                <a:latin typeface="Calibri" pitchFamily="34" charset="0"/>
                <a:ea typeface="ヒラギノ角ゴ Pro W3"/>
                <a:cs typeface="ヒラギノ角ゴ Pro W3"/>
              </a:rPr>
              <a:pPr/>
              <a:t>16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17</a:t>
            </a:fld>
            <a:endParaRPr lang="en-GB"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654363D-D65A-46FD-9501-FFEB73C9A343}" type="slidenum">
              <a:rPr lang="en-US" smtClean="0"/>
              <a:pPr>
                <a:defRPr/>
              </a:pPr>
              <a:t>18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3/20/2013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3/20/2013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3/20/2013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2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7.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pPr>
              <a:lnSpc>
                <a:spcPct val="90000"/>
              </a:lnSpc>
            </a:pP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Customer-Driven Marketing Strategy</a:t>
            </a:r>
            <a:r>
              <a:rPr lang="en-US" sz="4000" dirty="0" smtClean="0"/>
              <a:t/>
            </a:r>
            <a:br>
              <a:rPr lang="en-US" sz="4000"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LECTURE-11</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752600"/>
            <a:ext cx="8001000" cy="4572000"/>
          </a:xfrm>
        </p:spPr>
        <p:txBody>
          <a:bodyPr>
            <a:noAutofit/>
          </a:bodyPr>
          <a:lstStyle/>
          <a:p>
            <a:pPr>
              <a:buClr>
                <a:srgbClr val="000066"/>
              </a:buClr>
              <a:buFont typeface="Wingdings" pitchFamily="2" charset="2"/>
              <a:buChar char="§"/>
            </a:pPr>
            <a:endParaRPr lang="en-US" dirty="0" smtClean="0"/>
          </a:p>
          <a:p>
            <a:pPr>
              <a:buClr>
                <a:srgbClr val="000066"/>
              </a:buClr>
              <a:buFont typeface="Wingdings" pitchFamily="2" charset="2"/>
              <a:buChar char="§"/>
            </a:pPr>
            <a:r>
              <a:rPr lang="en-US" dirty="0" smtClean="0"/>
              <a:t>Market Segmentation</a:t>
            </a:r>
          </a:p>
          <a:p>
            <a:pPr>
              <a:buClr>
                <a:srgbClr val="000066"/>
              </a:buClr>
              <a:buFont typeface="Wingdings" pitchFamily="2" charset="2"/>
              <a:buChar char="§"/>
            </a:pPr>
            <a:endParaRPr lang="en-US" dirty="0" smtClean="0"/>
          </a:p>
          <a:p>
            <a:pPr>
              <a:buNone/>
            </a:pPr>
            <a:endParaRPr lang="en-US" dirty="0" smtClean="0"/>
          </a:p>
          <a:p>
            <a:pPr>
              <a:buClr>
                <a:srgbClr val="000066"/>
              </a:buClr>
              <a:buNone/>
            </a:pPr>
            <a:endParaRPr lang="en-US" dirty="0" smtClean="0"/>
          </a:p>
        </p:txBody>
      </p:sp>
      <p:sp>
        <p:nvSpPr>
          <p:cNvPr id="14339" name="Text Placeholder 3"/>
          <p:cNvSpPr>
            <a:spLocks noGrp="1"/>
          </p:cNvSpPr>
          <p:nvPr>
            <p:ph type="body" sz="quarter" idx="13"/>
          </p:nvPr>
        </p:nvSpPr>
        <p:spPr>
          <a:xfrm>
            <a:off x="914400" y="5334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7" dur="500"/>
                                        <p:tgtEl>
                                          <p:spTgt spid="1433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normAutofit/>
          </a:bodyPr>
          <a:lstStyle/>
          <a:p>
            <a:r>
              <a:rPr lang="en-US" sz="4000" b="1" dirty="0" smtClean="0">
                <a:solidFill>
                  <a:srgbClr val="000066"/>
                </a:solidFill>
              </a:rPr>
              <a:t>Market Segmentation</a:t>
            </a:r>
          </a:p>
        </p:txBody>
      </p:sp>
      <p:pic>
        <p:nvPicPr>
          <p:cNvPr id="14338" name="Picture 3" descr="fig07_01wo.jpg"/>
          <p:cNvPicPr>
            <a:picLocks noChangeAspect="1"/>
          </p:cNvPicPr>
          <p:nvPr/>
        </p:nvPicPr>
        <p:blipFill>
          <a:blip r:embed="rId3" cstate="print"/>
          <a:srcRect/>
          <a:stretch>
            <a:fillRect/>
          </a:stretch>
        </p:blipFill>
        <p:spPr bwMode="auto">
          <a:xfrm>
            <a:off x="228600" y="2286000"/>
            <a:ext cx="8305800" cy="24145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checkerboard(across)">
                                      <p:cBhvr>
                                        <p:cTn id="7" dur="5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5" name="Content Placeholder 3"/>
          <p:cNvSpPr>
            <a:spLocks noGrp="1"/>
          </p:cNvSpPr>
          <p:nvPr>
            <p:ph idx="1"/>
          </p:nvPr>
        </p:nvSpPr>
        <p:spPr>
          <a:xfrm>
            <a:off x="457200" y="2286001"/>
            <a:ext cx="8229600" cy="3048000"/>
          </a:xfrm>
        </p:spPr>
        <p:txBody>
          <a:bodyPr/>
          <a:lstStyle/>
          <a:p>
            <a:pPr>
              <a:buFontTx/>
              <a:buNone/>
            </a:pPr>
            <a:r>
              <a:rPr lang="en-US" b="1" dirty="0" smtClean="0"/>
              <a:t>Market segmentation: </a:t>
            </a:r>
            <a:r>
              <a:rPr lang="en-US" dirty="0" smtClean="0"/>
              <a:t>Dividing a market into smaller segments with distinct needs, characteristics, or behavior that might require separate marketing strategies or mixes.</a:t>
            </a:r>
          </a:p>
        </p:txBody>
      </p:sp>
      <p:sp>
        <p:nvSpPr>
          <p:cNvPr id="16386" name="Rectangle 2"/>
          <p:cNvSpPr>
            <a:spLocks noGrp="1" noChangeArrowheads="1"/>
          </p:cNvSpPr>
          <p:nvPr>
            <p:ph type="title"/>
          </p:nvPr>
        </p:nvSpPr>
        <p:spPr/>
        <p:txBody>
          <a:bodyPr>
            <a:normAutofit/>
          </a:bodyPr>
          <a:lstStyle/>
          <a:p>
            <a:r>
              <a:rPr lang="en-US" sz="4000" b="1" dirty="0" smtClean="0">
                <a:solidFill>
                  <a:srgbClr val="000066"/>
                </a:solidFill>
              </a:rPr>
              <a:t>Market Segmentation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385">
                                            <p:txEl>
                                              <p:pRg st="0" end="0"/>
                                            </p:txEl>
                                          </p:spTgt>
                                        </p:tgtEl>
                                        <p:attrNameLst>
                                          <p:attrName>style.visibility</p:attrName>
                                        </p:attrNameLst>
                                      </p:cBhvr>
                                      <p:to>
                                        <p:strVal val="visible"/>
                                      </p:to>
                                    </p:set>
                                    <p:animEffect transition="in" filter="checkerboard(across)">
                                      <p:cBhvr>
                                        <p:cTn id="7" dur="500"/>
                                        <p:tgtEl>
                                          <p:spTgt spid="1638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3" name="Rectangle 3"/>
          <p:cNvSpPr>
            <a:spLocks noGrp="1" noChangeArrowheads="1"/>
          </p:cNvSpPr>
          <p:nvPr>
            <p:ph idx="1"/>
          </p:nvPr>
        </p:nvSpPr>
        <p:spPr/>
        <p:txBody>
          <a:bodyPr>
            <a:normAutofit/>
          </a:bodyPr>
          <a:lstStyle/>
          <a:p>
            <a:pPr marL="533400" indent="-533400">
              <a:buClr>
                <a:srgbClr val="000066"/>
              </a:buClr>
              <a:buFont typeface="Wingdings" pitchFamily="2" charset="2"/>
              <a:buChar char="§"/>
            </a:pPr>
            <a:r>
              <a:rPr lang="en-US" dirty="0" smtClean="0"/>
              <a:t>Segmenting consumer markets</a:t>
            </a:r>
          </a:p>
          <a:p>
            <a:pPr marL="533400" indent="-533400">
              <a:buClr>
                <a:srgbClr val="000066"/>
              </a:buClr>
              <a:buNone/>
            </a:pPr>
            <a:endParaRPr lang="en-US" dirty="0" smtClean="0"/>
          </a:p>
          <a:p>
            <a:pPr marL="533400" indent="-533400">
              <a:buClr>
                <a:srgbClr val="000066"/>
              </a:buClr>
              <a:buFont typeface="Wingdings" pitchFamily="2" charset="2"/>
              <a:buChar char="§"/>
            </a:pPr>
            <a:r>
              <a:rPr lang="en-US" dirty="0" smtClean="0"/>
              <a:t>Segmenting business markets</a:t>
            </a:r>
          </a:p>
          <a:p>
            <a:pPr marL="533400" indent="-533400">
              <a:buClr>
                <a:srgbClr val="000066"/>
              </a:buClr>
              <a:buNone/>
            </a:pPr>
            <a:endParaRPr lang="en-US" dirty="0" smtClean="0"/>
          </a:p>
          <a:p>
            <a:pPr marL="533400" indent="-533400">
              <a:buClr>
                <a:srgbClr val="000066"/>
              </a:buClr>
              <a:buFont typeface="Wingdings" pitchFamily="2" charset="2"/>
              <a:buChar char="§"/>
            </a:pPr>
            <a:r>
              <a:rPr lang="en-US" dirty="0" smtClean="0"/>
              <a:t>Segmenting international markets</a:t>
            </a:r>
          </a:p>
          <a:p>
            <a:pPr marL="533400" indent="-533400">
              <a:buClr>
                <a:srgbClr val="000066"/>
              </a:buClr>
              <a:buNone/>
            </a:pPr>
            <a:endParaRPr lang="en-US" dirty="0" smtClean="0"/>
          </a:p>
          <a:p>
            <a:pPr marL="533400" indent="-533400">
              <a:buClr>
                <a:srgbClr val="000066"/>
              </a:buClr>
              <a:buFont typeface="Wingdings" pitchFamily="2" charset="2"/>
              <a:buChar char="§"/>
            </a:pPr>
            <a:r>
              <a:rPr lang="en-US" dirty="0" smtClean="0"/>
              <a:t>Requirements for effective segmentation</a:t>
            </a:r>
          </a:p>
          <a:p>
            <a:pPr marL="533400" indent="-533400">
              <a:buClr>
                <a:srgbClr val="000066"/>
              </a:buClr>
              <a:buFont typeface="Wingdings" pitchFamily="2" charset="2"/>
              <a:buChar char="§"/>
            </a:pPr>
            <a:endParaRPr lang="en-US" dirty="0" smtClean="0"/>
          </a:p>
        </p:txBody>
      </p:sp>
      <p:sp>
        <p:nvSpPr>
          <p:cNvPr id="18434" name="Rectangle 2"/>
          <p:cNvSpPr>
            <a:spLocks noGrp="1" noChangeArrowheads="1"/>
          </p:cNvSpPr>
          <p:nvPr>
            <p:ph type="title"/>
          </p:nvPr>
        </p:nvSpPr>
        <p:spPr/>
        <p:txBody>
          <a:bodyPr>
            <a:normAutofit/>
          </a:bodyPr>
          <a:lstStyle/>
          <a:p>
            <a:r>
              <a:rPr lang="en-US" sz="4000" b="1" dirty="0" smtClean="0">
                <a:solidFill>
                  <a:srgbClr val="000066"/>
                </a:solidFill>
              </a:rPr>
              <a:t>Market Segmentation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8433">
                                            <p:txEl>
                                              <p:pRg st="0" end="0"/>
                                            </p:txEl>
                                          </p:spTgt>
                                        </p:tgtEl>
                                        <p:attrNameLst>
                                          <p:attrName>style.visibility</p:attrName>
                                        </p:attrNameLst>
                                      </p:cBhvr>
                                      <p:to>
                                        <p:strVal val="visible"/>
                                      </p:to>
                                    </p:set>
                                    <p:animEffect transition="in" filter="checkerboard(across)">
                                      <p:cBhvr>
                                        <p:cTn id="7" dur="500"/>
                                        <p:tgtEl>
                                          <p:spTgt spid="184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8433">
                                            <p:txEl>
                                              <p:pRg st="2" end="2"/>
                                            </p:txEl>
                                          </p:spTgt>
                                        </p:tgtEl>
                                        <p:attrNameLst>
                                          <p:attrName>style.visibility</p:attrName>
                                        </p:attrNameLst>
                                      </p:cBhvr>
                                      <p:to>
                                        <p:strVal val="visible"/>
                                      </p:to>
                                    </p:set>
                                    <p:animEffect transition="in" filter="checkerboard(across)">
                                      <p:cBhvr>
                                        <p:cTn id="12" dur="500"/>
                                        <p:tgtEl>
                                          <p:spTgt spid="1843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8433">
                                            <p:txEl>
                                              <p:pRg st="4" end="4"/>
                                            </p:txEl>
                                          </p:spTgt>
                                        </p:tgtEl>
                                        <p:attrNameLst>
                                          <p:attrName>style.visibility</p:attrName>
                                        </p:attrNameLst>
                                      </p:cBhvr>
                                      <p:to>
                                        <p:strVal val="visible"/>
                                      </p:to>
                                    </p:set>
                                    <p:animEffect transition="in" filter="checkerboard(across)">
                                      <p:cBhvr>
                                        <p:cTn id="17" dur="500"/>
                                        <p:tgtEl>
                                          <p:spTgt spid="1843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8433">
                                            <p:txEl>
                                              <p:pRg st="6" end="6"/>
                                            </p:txEl>
                                          </p:spTgt>
                                        </p:tgtEl>
                                        <p:attrNameLst>
                                          <p:attrName>style.visibility</p:attrName>
                                        </p:attrNameLst>
                                      </p:cBhvr>
                                      <p:to>
                                        <p:strVal val="visible"/>
                                      </p:to>
                                    </p:set>
                                    <p:animEffect transition="in" filter="checkerboard(across)">
                                      <p:cBhvr>
                                        <p:cTn id="22" dur="500"/>
                                        <p:tgtEl>
                                          <p:spTgt spid="1843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3"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457200" y="274638"/>
            <a:ext cx="8229600" cy="715962"/>
          </a:xfrm>
        </p:spPr>
        <p:txBody>
          <a:bodyPr>
            <a:normAutofit/>
          </a:bodyPr>
          <a:lstStyle/>
          <a:p>
            <a:r>
              <a:rPr lang="en-US" sz="4000" b="1" dirty="0" smtClean="0">
                <a:solidFill>
                  <a:srgbClr val="000066"/>
                </a:solidFill>
              </a:rPr>
              <a:t>Market Segmentation</a:t>
            </a:r>
          </a:p>
        </p:txBody>
      </p:sp>
      <p:graphicFrame>
        <p:nvGraphicFramePr>
          <p:cNvPr id="8" name="Content Placeholder 7"/>
          <p:cNvGraphicFramePr>
            <a:graphicFrameLocks noGrp="1"/>
          </p:cNvGraphicFramePr>
          <p:nvPr>
            <p:ph idx="1"/>
          </p:nvPr>
        </p:nvGraphicFramePr>
        <p:xfrm>
          <a:off x="304800" y="1676400"/>
          <a:ext cx="80010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483" name="Rectangle 3"/>
          <p:cNvSpPr>
            <a:spLocks noGrp="1" noChangeArrowheads="1"/>
          </p:cNvSpPr>
          <p:nvPr>
            <p:ph type="body" sz="quarter" idx="13"/>
          </p:nvPr>
        </p:nvSpPr>
        <p:spPr/>
        <p:txBody>
          <a:bodyPr>
            <a:normAutofit fontScale="77500" lnSpcReduction="20000"/>
          </a:bodyPr>
          <a:lstStyle/>
          <a:p>
            <a:r>
              <a:rPr lang="en-US" smtClean="0"/>
              <a:t>Segmenting Consumer Markets</a:t>
            </a:r>
          </a:p>
          <a:p>
            <a:endParaRPr 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normAutofit/>
          </a:bodyPr>
          <a:lstStyle/>
          <a:p>
            <a:r>
              <a:rPr lang="en-US" sz="4000" b="1" dirty="0" smtClean="0">
                <a:solidFill>
                  <a:srgbClr val="000066"/>
                </a:solidFill>
              </a:rPr>
              <a:t>Market Segmentation</a:t>
            </a:r>
          </a:p>
        </p:txBody>
      </p:sp>
      <p:sp>
        <p:nvSpPr>
          <p:cNvPr id="22530" name="Content Placeholder 3"/>
          <p:cNvSpPr>
            <a:spLocks noGrp="1"/>
          </p:cNvSpPr>
          <p:nvPr>
            <p:ph idx="1"/>
          </p:nvPr>
        </p:nvSpPr>
        <p:spPr>
          <a:xfrm>
            <a:off x="762000" y="2667000"/>
            <a:ext cx="7772400" cy="1981200"/>
          </a:xfrm>
        </p:spPr>
        <p:txBody>
          <a:bodyPr>
            <a:normAutofit lnSpcReduction="10000"/>
          </a:bodyPr>
          <a:lstStyle/>
          <a:p>
            <a:pPr>
              <a:buClr>
                <a:srgbClr val="000066"/>
              </a:buClr>
              <a:buFont typeface="Wingdings" pitchFamily="2" charset="2"/>
              <a:buChar char="§"/>
            </a:pPr>
            <a:r>
              <a:rPr lang="en-US" b="1" dirty="0" smtClean="0"/>
              <a:t>Geographic segmentation </a:t>
            </a:r>
            <a:r>
              <a:rPr lang="en-US" dirty="0" smtClean="0"/>
              <a:t>divides the market into different geographical units such as nations, regions, states, counties, or cities</a:t>
            </a:r>
            <a:endParaRPr lang="en-US" b="1" dirty="0" smtClean="0"/>
          </a:p>
        </p:txBody>
      </p:sp>
      <p:sp>
        <p:nvSpPr>
          <p:cNvPr id="22531" name="Rectangle 3"/>
          <p:cNvSpPr>
            <a:spLocks noGrp="1" noChangeArrowheads="1"/>
          </p:cNvSpPr>
          <p:nvPr>
            <p:ph type="body" sz="quarter" idx="13"/>
          </p:nvPr>
        </p:nvSpPr>
        <p:spPr>
          <a:xfrm>
            <a:off x="914400" y="1447800"/>
            <a:ext cx="7162800" cy="914400"/>
          </a:xfrm>
        </p:spPr>
        <p:txBody>
          <a:bodyPr>
            <a:normAutofit/>
          </a:bodyPr>
          <a:lstStyle/>
          <a:p>
            <a:r>
              <a:rPr lang="en-US" dirty="0" smtClean="0"/>
              <a:t>Segmenting Consumer Markets</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2530">
                                            <p:txEl>
                                              <p:pRg st="0" end="0"/>
                                            </p:txEl>
                                          </p:spTgt>
                                        </p:tgtEl>
                                        <p:attrNameLst>
                                          <p:attrName>style.visibility</p:attrName>
                                        </p:attrNameLst>
                                      </p:cBhvr>
                                      <p:to>
                                        <p:strVal val="visible"/>
                                      </p:to>
                                    </p:set>
                                    <p:animEffect transition="in" filter="checkerboard(across)">
                                      <p:cBhvr>
                                        <p:cTn id="7" dur="500"/>
                                        <p:tgtEl>
                                          <p:spTgt spid="225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normAutofit/>
          </a:bodyPr>
          <a:lstStyle/>
          <a:p>
            <a:r>
              <a:rPr lang="en-US" sz="4000" b="1" dirty="0" smtClean="0">
                <a:solidFill>
                  <a:srgbClr val="000066"/>
                </a:solidFill>
              </a:rPr>
              <a:t>Market Segmentation</a:t>
            </a:r>
          </a:p>
        </p:txBody>
      </p:sp>
      <p:sp>
        <p:nvSpPr>
          <p:cNvPr id="24578" name="Content Placeholder 4"/>
          <p:cNvSpPr>
            <a:spLocks noGrp="1"/>
          </p:cNvSpPr>
          <p:nvPr>
            <p:ph idx="1"/>
          </p:nvPr>
        </p:nvSpPr>
        <p:spPr>
          <a:xfrm>
            <a:off x="685800" y="2743200"/>
            <a:ext cx="7924800" cy="2667000"/>
          </a:xfrm>
        </p:spPr>
        <p:txBody>
          <a:bodyPr>
            <a:noAutofit/>
          </a:bodyPr>
          <a:lstStyle/>
          <a:p>
            <a:pPr>
              <a:buFontTx/>
              <a:buNone/>
            </a:pPr>
            <a:r>
              <a:rPr lang="en-US" b="1" dirty="0" smtClean="0"/>
              <a:t>Demographic segmentation </a:t>
            </a:r>
            <a:r>
              <a:rPr lang="en-US" dirty="0" smtClean="0"/>
              <a:t>divides the market into groups based on variables such as age, gender, family size, family life cycle, income, occupation, education, religion, race, generation, and nationality</a:t>
            </a:r>
          </a:p>
          <a:p>
            <a:endParaRPr lang="en-US" dirty="0" smtClean="0"/>
          </a:p>
        </p:txBody>
      </p:sp>
      <p:sp>
        <p:nvSpPr>
          <p:cNvPr id="24579" name="Rectangle 3"/>
          <p:cNvSpPr>
            <a:spLocks noGrp="1" noChangeArrowheads="1"/>
          </p:cNvSpPr>
          <p:nvPr>
            <p:ph type="body" sz="quarter" idx="13"/>
          </p:nvPr>
        </p:nvSpPr>
        <p:spPr>
          <a:xfrm>
            <a:off x="914400" y="1524000"/>
            <a:ext cx="7162800" cy="685800"/>
          </a:xfrm>
        </p:spPr>
        <p:txBody>
          <a:bodyPr>
            <a:normAutofit/>
          </a:bodyPr>
          <a:lstStyle/>
          <a:p>
            <a:r>
              <a:rPr lang="en-US" dirty="0" smtClean="0"/>
              <a:t>Segmenting Consumer Markets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Effect transition="in" filter="checkerboard(across)">
                                      <p:cBhvr>
                                        <p:cTn id="7" dur="500"/>
                                        <p:tgtEl>
                                          <p:spTgt spid="2457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5" name="Rectangle 16"/>
          <p:cNvSpPr>
            <a:spLocks noGrp="1" noChangeArrowheads="1"/>
          </p:cNvSpPr>
          <p:nvPr>
            <p:ph type="title"/>
          </p:nvPr>
        </p:nvSpPr>
        <p:spPr/>
        <p:txBody>
          <a:bodyPr>
            <a:normAutofit/>
          </a:bodyPr>
          <a:lstStyle/>
          <a:p>
            <a:r>
              <a:rPr lang="en-US" sz="4000" b="1" dirty="0" smtClean="0">
                <a:solidFill>
                  <a:srgbClr val="000066"/>
                </a:solidFill>
              </a:rPr>
              <a:t>Market Segmentation</a:t>
            </a:r>
            <a:endParaRPr lang="en-US" sz="5400" b="1" dirty="0" smtClean="0">
              <a:solidFill>
                <a:srgbClr val="000066"/>
              </a:solidFill>
            </a:endParaRPr>
          </a:p>
        </p:txBody>
      </p:sp>
      <p:sp>
        <p:nvSpPr>
          <p:cNvPr id="26626" name="Content Placeholder 5"/>
          <p:cNvSpPr>
            <a:spLocks noGrp="1"/>
          </p:cNvSpPr>
          <p:nvPr>
            <p:ph idx="1"/>
          </p:nvPr>
        </p:nvSpPr>
        <p:spPr/>
        <p:txBody>
          <a:bodyPr/>
          <a:lstStyle/>
          <a:p>
            <a:pPr>
              <a:buFontTx/>
              <a:buNone/>
            </a:pPr>
            <a:r>
              <a:rPr lang="en-US" b="1" dirty="0" smtClean="0"/>
              <a:t>Age and life-cycle stage segmentation </a:t>
            </a:r>
            <a:r>
              <a:rPr lang="en-US" dirty="0" smtClean="0"/>
              <a:t>is the process of offering different products or using different marketing approaches for different age and life-cycle groups</a:t>
            </a:r>
          </a:p>
          <a:p>
            <a:pPr>
              <a:buFontTx/>
              <a:buNone/>
            </a:pPr>
            <a:endParaRPr lang="en-US" dirty="0" smtClean="0"/>
          </a:p>
          <a:p>
            <a:pPr>
              <a:buFontTx/>
              <a:buNone/>
            </a:pPr>
            <a:r>
              <a:rPr lang="en-US" b="1" dirty="0" smtClean="0"/>
              <a:t>Gender segmentation </a:t>
            </a:r>
            <a:r>
              <a:rPr lang="en-US" dirty="0" smtClean="0"/>
              <a:t>divides the market based on gender (male or female)</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6626">
                                            <p:txEl>
                                              <p:pRg st="0" end="0"/>
                                            </p:txEl>
                                          </p:spTgt>
                                        </p:tgtEl>
                                        <p:attrNameLst>
                                          <p:attrName>style.visibility</p:attrName>
                                        </p:attrNameLst>
                                      </p:cBhvr>
                                      <p:to>
                                        <p:strVal val="visible"/>
                                      </p:to>
                                    </p:set>
                                    <p:animEffect transition="in" filter="checkerboard(across)">
                                      <p:cBhvr>
                                        <p:cTn id="7" dur="500"/>
                                        <p:tgtEl>
                                          <p:spTgt spid="266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6626">
                                            <p:txEl>
                                              <p:pRg st="2" end="2"/>
                                            </p:txEl>
                                          </p:spTgt>
                                        </p:tgtEl>
                                        <p:attrNameLst>
                                          <p:attrName>style.visibility</p:attrName>
                                        </p:attrNameLst>
                                      </p:cBhvr>
                                      <p:to>
                                        <p:strVal val="visible"/>
                                      </p:to>
                                    </p:set>
                                    <p:animEffect transition="in" filter="checkerboard(across)">
                                      <p:cBhvr>
                                        <p:cTn id="12" dur="500"/>
                                        <p:tgtEl>
                                          <p:spTgt spid="266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3" name="Rectangle 1026"/>
          <p:cNvSpPr>
            <a:spLocks noGrp="1" noChangeArrowheads="1"/>
          </p:cNvSpPr>
          <p:nvPr>
            <p:ph type="title"/>
          </p:nvPr>
        </p:nvSpPr>
        <p:spPr>
          <a:xfrm>
            <a:off x="457200" y="274638"/>
            <a:ext cx="8229600" cy="715962"/>
          </a:xfrm>
        </p:spPr>
        <p:txBody>
          <a:bodyPr>
            <a:normAutofit fontScale="90000"/>
          </a:bodyPr>
          <a:lstStyle/>
          <a:p>
            <a:r>
              <a:rPr lang="en-US" b="1" dirty="0" smtClean="0">
                <a:solidFill>
                  <a:srgbClr val="000066"/>
                </a:solidFill>
              </a:rPr>
              <a:t>Market Segmentation</a:t>
            </a:r>
          </a:p>
        </p:txBody>
      </p:sp>
      <p:sp>
        <p:nvSpPr>
          <p:cNvPr id="28674" name="Content Placeholder 6"/>
          <p:cNvSpPr>
            <a:spLocks noGrp="1"/>
          </p:cNvSpPr>
          <p:nvPr>
            <p:ph idx="1"/>
          </p:nvPr>
        </p:nvSpPr>
        <p:spPr>
          <a:xfrm>
            <a:off x="304800" y="1676400"/>
            <a:ext cx="5334000" cy="4876800"/>
          </a:xfrm>
        </p:spPr>
        <p:txBody>
          <a:bodyPr>
            <a:noAutofit/>
          </a:bodyPr>
          <a:lstStyle/>
          <a:p>
            <a:pPr>
              <a:buFontTx/>
              <a:buNone/>
            </a:pPr>
            <a:r>
              <a:rPr lang="en-US" b="1" dirty="0" smtClean="0"/>
              <a:t>Income segmentation </a:t>
            </a:r>
            <a:r>
              <a:rPr lang="en-US" dirty="0" smtClean="0"/>
              <a:t>divides the market into affluent, middle-income or low-income consumers</a:t>
            </a:r>
          </a:p>
          <a:p>
            <a:pPr>
              <a:buFontTx/>
              <a:buNone/>
            </a:pPr>
            <a:r>
              <a:rPr lang="en-US" b="1" dirty="0" smtClean="0"/>
              <a:t>Psychographic segmentation </a:t>
            </a:r>
            <a:r>
              <a:rPr lang="en-US" dirty="0" smtClean="0"/>
              <a:t>divides buyers into different groups based on social class, lifestyle, or personality traits</a:t>
            </a:r>
          </a:p>
          <a:p>
            <a:endParaRPr lang="en-US" sz="3600" dirty="0" smtClean="0"/>
          </a:p>
        </p:txBody>
      </p:sp>
      <p:sp>
        <p:nvSpPr>
          <p:cNvPr id="28675" name="Rectangle 1027"/>
          <p:cNvSpPr>
            <a:spLocks noGrp="1" noChangeArrowheads="1"/>
          </p:cNvSpPr>
          <p:nvPr>
            <p:ph type="body" sz="quarter" idx="13"/>
          </p:nvPr>
        </p:nvSpPr>
        <p:spPr>
          <a:xfrm>
            <a:off x="914400" y="990600"/>
            <a:ext cx="7162800" cy="685800"/>
          </a:xfrm>
        </p:spPr>
        <p:txBody>
          <a:bodyPr>
            <a:normAutofit/>
          </a:bodyPr>
          <a:lstStyle/>
          <a:p>
            <a:r>
              <a:rPr lang="en-US" dirty="0" smtClean="0"/>
              <a:t>Segmenting Consumer Markets</a:t>
            </a:r>
          </a:p>
          <a:p>
            <a:endParaRPr lang="en-US" dirty="0" smtClean="0"/>
          </a:p>
        </p:txBody>
      </p:sp>
      <p:pic>
        <p:nvPicPr>
          <p:cNvPr id="28676" name="Picture 8" descr="ph07_04"/>
          <p:cNvPicPr>
            <a:picLocks noChangeAspect="1" noChangeArrowheads="1"/>
          </p:cNvPicPr>
          <p:nvPr/>
        </p:nvPicPr>
        <p:blipFill>
          <a:blip r:embed="rId3" cstate="print"/>
          <a:srcRect/>
          <a:stretch>
            <a:fillRect/>
          </a:stretch>
        </p:blipFill>
        <p:spPr bwMode="auto">
          <a:xfrm>
            <a:off x="5715000" y="2743200"/>
            <a:ext cx="2971800" cy="30353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8674">
                                            <p:txEl>
                                              <p:pRg st="0" end="0"/>
                                            </p:txEl>
                                          </p:spTgt>
                                        </p:tgtEl>
                                        <p:attrNameLst>
                                          <p:attrName>style.visibility</p:attrName>
                                        </p:attrNameLst>
                                      </p:cBhvr>
                                      <p:to>
                                        <p:strVal val="visible"/>
                                      </p:to>
                                    </p:set>
                                    <p:animEffect transition="in" filter="checkerboard(across)">
                                      <p:cBhvr>
                                        <p:cTn id="7" dur="500"/>
                                        <p:tgtEl>
                                          <p:spTgt spid="286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8674">
                                            <p:txEl>
                                              <p:pRg st="1" end="1"/>
                                            </p:txEl>
                                          </p:spTgt>
                                        </p:tgtEl>
                                        <p:attrNameLst>
                                          <p:attrName>style.visibility</p:attrName>
                                        </p:attrNameLst>
                                      </p:cBhvr>
                                      <p:to>
                                        <p:strVal val="visible"/>
                                      </p:to>
                                    </p:set>
                                    <p:animEffect transition="in" filter="checkerboard(across)">
                                      <p:cBhvr>
                                        <p:cTn id="12" dur="500"/>
                                        <p:tgtEl>
                                          <p:spTgt spid="28674">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28676"/>
                                        </p:tgtEl>
                                        <p:attrNameLst>
                                          <p:attrName>style.visibility</p:attrName>
                                        </p:attrNameLst>
                                      </p:cBhvr>
                                      <p:to>
                                        <p:strVal val="visible"/>
                                      </p:to>
                                    </p:set>
                                    <p:animEffect transition="in" filter="checkerboard(across)">
                                      <p:cBhvr>
                                        <p:cTn id="15" dur="500"/>
                                        <p:tgtEl>
                                          <p:spTgt spid="28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normAutofit/>
          </a:bodyPr>
          <a:lstStyle/>
          <a:p>
            <a:pPr eaLnBrk="1" hangingPunct="1"/>
            <a:r>
              <a:rPr lang="en-US" sz="4000" b="1" dirty="0" smtClean="0">
                <a:solidFill>
                  <a:srgbClr val="000066"/>
                </a:solidFill>
              </a:rPr>
              <a:t>Demographic Segmentation</a:t>
            </a:r>
          </a:p>
        </p:txBody>
      </p:sp>
      <p:sp>
        <p:nvSpPr>
          <p:cNvPr id="13316" name="Rectangle 6"/>
          <p:cNvSpPr>
            <a:spLocks noGrp="1" noChangeArrowheads="1"/>
          </p:cNvSpPr>
          <p:nvPr>
            <p:ph type="body" idx="1"/>
          </p:nvPr>
        </p:nvSpPr>
        <p:spPr/>
        <p:txBody>
          <a:bodyPr/>
          <a:lstStyle/>
          <a:p>
            <a:pPr eaLnBrk="1" hangingPunct="1"/>
            <a:r>
              <a:rPr lang="en-US" b="0" smtClean="0"/>
              <a:t>Age and Life-Cycle Stage</a:t>
            </a:r>
          </a:p>
          <a:p>
            <a:pPr eaLnBrk="1" hangingPunct="1"/>
            <a:r>
              <a:rPr lang="en-US" b="0" smtClean="0"/>
              <a:t>Gender</a:t>
            </a:r>
          </a:p>
          <a:p>
            <a:pPr eaLnBrk="1" hangingPunct="1"/>
            <a:r>
              <a:rPr lang="en-US" b="0" smtClean="0"/>
              <a:t>Income</a:t>
            </a:r>
          </a:p>
          <a:p>
            <a:pPr eaLnBrk="1" hangingPunct="1"/>
            <a:r>
              <a:rPr lang="en-US" b="0" smtClean="0"/>
              <a:t>Generation</a:t>
            </a:r>
          </a:p>
          <a:p>
            <a:pPr eaLnBrk="1" hangingPunct="1"/>
            <a:r>
              <a:rPr lang="en-US" b="0" smtClean="0"/>
              <a:t>Social Class</a:t>
            </a:r>
          </a:p>
          <a:p>
            <a:pPr eaLnBrk="1" hangingPunct="1"/>
            <a:r>
              <a:rPr lang="en-US" b="0" smtClean="0"/>
              <a:t>Occupation</a:t>
            </a:r>
          </a:p>
          <a:p>
            <a:pPr eaLnBrk="1" hangingPunct="1">
              <a:buFontTx/>
              <a:buNone/>
            </a:pPr>
            <a:endParaRPr lang="en-US" smtClean="0"/>
          </a:p>
        </p:txBody>
      </p:sp>
      <p:pic>
        <p:nvPicPr>
          <p:cNvPr id="110594" name="Picture 2" descr="http://t3.gstatic.com/images?q=tbn:ANd9GcQF2ks55gb8yYDptZDz7hJ9YCk3UDRLcOR41VbkyE7myqbFCCp5"/>
          <p:cNvPicPr>
            <a:picLocks noChangeAspect="1" noChangeArrowheads="1"/>
          </p:cNvPicPr>
          <p:nvPr/>
        </p:nvPicPr>
        <p:blipFill>
          <a:blip r:embed="rId3" cstate="print"/>
          <a:srcRect/>
          <a:stretch>
            <a:fillRect/>
          </a:stretch>
        </p:blipFill>
        <p:spPr bwMode="auto">
          <a:xfrm>
            <a:off x="5695950" y="1362075"/>
            <a:ext cx="3143250" cy="1457325"/>
          </a:xfrm>
          <a:prstGeom prst="rect">
            <a:avLst/>
          </a:prstGeom>
          <a:noFill/>
          <a:ln w="9525">
            <a:noFill/>
            <a:miter lim="800000"/>
            <a:headEnd/>
            <a:tailEnd/>
          </a:ln>
        </p:spPr>
      </p:pic>
      <p:pic>
        <p:nvPicPr>
          <p:cNvPr id="110608" name="Picture 16" descr="http://t2.gstatic.com/images?q=tbn:ANd9GcQHLq9zn3j4Nk5iASLF8gd1bW49fI4OvSIXVW15oKlTweZ-oXzqUA"/>
          <p:cNvPicPr>
            <a:picLocks noChangeAspect="1" noChangeArrowheads="1"/>
          </p:cNvPicPr>
          <p:nvPr/>
        </p:nvPicPr>
        <p:blipFill>
          <a:blip r:embed="rId4" cstate="print"/>
          <a:srcRect/>
          <a:stretch>
            <a:fillRect/>
          </a:stretch>
        </p:blipFill>
        <p:spPr bwMode="auto">
          <a:xfrm>
            <a:off x="3886200" y="2981325"/>
            <a:ext cx="5019675" cy="904875"/>
          </a:xfrm>
          <a:prstGeom prst="rect">
            <a:avLst/>
          </a:prstGeom>
          <a:noFill/>
          <a:ln w="9525">
            <a:noFill/>
            <a:miter lim="800000"/>
            <a:headEnd/>
            <a:tailEnd/>
          </a:ln>
        </p:spPr>
      </p:pic>
      <p:pic>
        <p:nvPicPr>
          <p:cNvPr id="110610" name="Picture 18" descr="http://t1.gstatic.com/images?q=tbn:ANd9GcTqSMiVFHnUUtT7O5eccfH3RM3EA2OcmWV2oNAkDOPW8oPYZhxUZQ"/>
          <p:cNvPicPr>
            <a:picLocks noChangeAspect="1" noChangeArrowheads="1"/>
          </p:cNvPicPr>
          <p:nvPr/>
        </p:nvPicPr>
        <p:blipFill>
          <a:blip r:embed="rId5" cstate="print"/>
          <a:srcRect l="30125" r="33054"/>
          <a:stretch>
            <a:fillRect/>
          </a:stretch>
        </p:blipFill>
        <p:spPr bwMode="auto">
          <a:xfrm>
            <a:off x="7391400" y="3962400"/>
            <a:ext cx="838200" cy="2009775"/>
          </a:xfrm>
          <a:prstGeom prst="rect">
            <a:avLst/>
          </a:prstGeom>
          <a:noFill/>
          <a:ln w="9525">
            <a:noFill/>
            <a:miter lim="800000"/>
            <a:headEnd/>
            <a:tailEnd/>
          </a:ln>
        </p:spPr>
      </p:pic>
      <p:pic>
        <p:nvPicPr>
          <p:cNvPr id="110612" name="Picture 20" descr="http://t1.gstatic.com/images?q=tbn:ANd9GcQnZjGWZoWZCj_9lFcMFiNw-hV-9DY1i7gKzUsVnPROgYSZ6HhY"/>
          <p:cNvPicPr>
            <a:picLocks noChangeAspect="1" noChangeArrowheads="1"/>
          </p:cNvPicPr>
          <p:nvPr/>
        </p:nvPicPr>
        <p:blipFill>
          <a:blip r:embed="rId6" cstate="print"/>
          <a:srcRect l="35556" r="36000"/>
          <a:stretch>
            <a:fillRect/>
          </a:stretch>
        </p:blipFill>
        <p:spPr bwMode="auto">
          <a:xfrm>
            <a:off x="5943600" y="3886200"/>
            <a:ext cx="990600" cy="21431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checkerboard(across)">
                                      <p:cBhvr>
                                        <p:cTn id="7" dur="500"/>
                                        <p:tgtEl>
                                          <p:spTgt spid="1331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3316">
                                            <p:txEl>
                                              <p:pRg st="0" end="0"/>
                                            </p:txEl>
                                          </p:spTgt>
                                        </p:tgtEl>
                                        <p:attrNameLst>
                                          <p:attrName>style.visibility</p:attrName>
                                        </p:attrNameLst>
                                      </p:cBhvr>
                                      <p:to>
                                        <p:strVal val="visible"/>
                                      </p:to>
                                    </p:set>
                                    <p:animEffect transition="in" filter="checkerboard(across)">
                                      <p:cBhvr>
                                        <p:cTn id="12" dur="500"/>
                                        <p:tgtEl>
                                          <p:spTgt spid="1331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10594"/>
                                        </p:tgtEl>
                                        <p:attrNameLst>
                                          <p:attrName>style.visibility</p:attrName>
                                        </p:attrNameLst>
                                      </p:cBhvr>
                                      <p:to>
                                        <p:strVal val="visible"/>
                                      </p:to>
                                    </p:set>
                                    <p:animEffect transition="in" filter="checkerboard(across)">
                                      <p:cBhvr>
                                        <p:cTn id="17" dur="500"/>
                                        <p:tgtEl>
                                          <p:spTgt spid="11059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10608"/>
                                        </p:tgtEl>
                                        <p:attrNameLst>
                                          <p:attrName>style.visibility</p:attrName>
                                        </p:attrNameLst>
                                      </p:cBhvr>
                                      <p:to>
                                        <p:strVal val="visible"/>
                                      </p:to>
                                    </p:set>
                                    <p:animEffect transition="in" filter="checkerboard(across)">
                                      <p:cBhvr>
                                        <p:cTn id="22" dur="500"/>
                                        <p:tgtEl>
                                          <p:spTgt spid="110608"/>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3316">
                                            <p:txEl>
                                              <p:pRg st="1" end="1"/>
                                            </p:txEl>
                                          </p:spTgt>
                                        </p:tgtEl>
                                        <p:attrNameLst>
                                          <p:attrName>style.visibility</p:attrName>
                                        </p:attrNameLst>
                                      </p:cBhvr>
                                      <p:to>
                                        <p:strVal val="visible"/>
                                      </p:to>
                                    </p:set>
                                    <p:animEffect transition="in" filter="checkerboard(across)">
                                      <p:cBhvr>
                                        <p:cTn id="27" dur="500"/>
                                        <p:tgtEl>
                                          <p:spTgt spid="13316">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10612"/>
                                        </p:tgtEl>
                                        <p:attrNameLst>
                                          <p:attrName>style.visibility</p:attrName>
                                        </p:attrNameLst>
                                      </p:cBhvr>
                                      <p:to>
                                        <p:strVal val="visible"/>
                                      </p:to>
                                    </p:set>
                                    <p:animEffect transition="in" filter="checkerboard(across)">
                                      <p:cBhvr>
                                        <p:cTn id="32" dur="500"/>
                                        <p:tgtEl>
                                          <p:spTgt spid="110612"/>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10610"/>
                                        </p:tgtEl>
                                        <p:attrNameLst>
                                          <p:attrName>style.visibility</p:attrName>
                                        </p:attrNameLst>
                                      </p:cBhvr>
                                      <p:to>
                                        <p:strVal val="visible"/>
                                      </p:to>
                                    </p:set>
                                    <p:animEffect transition="in" filter="checkerboard(across)">
                                      <p:cBhvr>
                                        <p:cTn id="37" dur="500"/>
                                        <p:tgtEl>
                                          <p:spTgt spid="110610"/>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13316">
                                            <p:txEl>
                                              <p:pRg st="2" end="2"/>
                                            </p:txEl>
                                          </p:spTgt>
                                        </p:tgtEl>
                                        <p:attrNameLst>
                                          <p:attrName>style.visibility</p:attrName>
                                        </p:attrNameLst>
                                      </p:cBhvr>
                                      <p:to>
                                        <p:strVal val="visible"/>
                                      </p:to>
                                    </p:set>
                                    <p:animEffect transition="in" filter="checkerboard(across)">
                                      <p:cBhvr>
                                        <p:cTn id="42" dur="500"/>
                                        <p:tgtEl>
                                          <p:spTgt spid="13316">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13316">
                                            <p:txEl>
                                              <p:pRg st="3" end="3"/>
                                            </p:txEl>
                                          </p:spTgt>
                                        </p:tgtEl>
                                        <p:attrNameLst>
                                          <p:attrName>style.visibility</p:attrName>
                                        </p:attrNameLst>
                                      </p:cBhvr>
                                      <p:to>
                                        <p:strVal val="visible"/>
                                      </p:to>
                                    </p:set>
                                    <p:animEffect transition="in" filter="checkerboard(across)">
                                      <p:cBhvr>
                                        <p:cTn id="47" dur="500"/>
                                        <p:tgtEl>
                                          <p:spTgt spid="13316">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grpId="0" nodeType="clickEffect">
                                  <p:stCondLst>
                                    <p:cond delay="0"/>
                                  </p:stCondLst>
                                  <p:childTnLst>
                                    <p:set>
                                      <p:cBhvr>
                                        <p:cTn id="51" dur="1" fill="hold">
                                          <p:stCondLst>
                                            <p:cond delay="0"/>
                                          </p:stCondLst>
                                        </p:cTn>
                                        <p:tgtEl>
                                          <p:spTgt spid="13316">
                                            <p:txEl>
                                              <p:pRg st="4" end="4"/>
                                            </p:txEl>
                                          </p:spTgt>
                                        </p:tgtEl>
                                        <p:attrNameLst>
                                          <p:attrName>style.visibility</p:attrName>
                                        </p:attrNameLst>
                                      </p:cBhvr>
                                      <p:to>
                                        <p:strVal val="visible"/>
                                      </p:to>
                                    </p:set>
                                    <p:animEffect transition="in" filter="checkerboard(across)">
                                      <p:cBhvr>
                                        <p:cTn id="52" dur="500"/>
                                        <p:tgtEl>
                                          <p:spTgt spid="13316">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grpId="0" nodeType="clickEffect">
                                  <p:stCondLst>
                                    <p:cond delay="0"/>
                                  </p:stCondLst>
                                  <p:childTnLst>
                                    <p:set>
                                      <p:cBhvr>
                                        <p:cTn id="56" dur="1" fill="hold">
                                          <p:stCondLst>
                                            <p:cond delay="0"/>
                                          </p:stCondLst>
                                        </p:cTn>
                                        <p:tgtEl>
                                          <p:spTgt spid="13316">
                                            <p:txEl>
                                              <p:pRg st="5" end="5"/>
                                            </p:txEl>
                                          </p:spTgt>
                                        </p:tgtEl>
                                        <p:attrNameLst>
                                          <p:attrName>style.visibility</p:attrName>
                                        </p:attrNameLst>
                                      </p:cBhvr>
                                      <p:to>
                                        <p:strVal val="visible"/>
                                      </p:to>
                                    </p:set>
                                    <p:animEffect transition="in" filter="checkerboard(across)">
                                      <p:cBhvr>
                                        <p:cTn id="57" dur="500"/>
                                        <p:tgtEl>
                                          <p:spTgt spid="1331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p:bldP spid="13316"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457200" y="76200"/>
            <a:ext cx="8229600" cy="1143000"/>
          </a:xfrm>
        </p:spPr>
        <p:txBody>
          <a:bodyPr>
            <a:normAutofit/>
          </a:bodyPr>
          <a:lstStyle/>
          <a:p>
            <a:r>
              <a:rPr lang="en-US" sz="4000" b="1" dirty="0" smtClean="0">
                <a:solidFill>
                  <a:srgbClr val="000066"/>
                </a:solidFill>
              </a:rPr>
              <a:t>Market Segmentation</a:t>
            </a:r>
          </a:p>
        </p:txBody>
      </p:sp>
      <p:sp>
        <p:nvSpPr>
          <p:cNvPr id="30722" name="Content Placeholder 4"/>
          <p:cNvSpPr>
            <a:spLocks noGrp="1"/>
          </p:cNvSpPr>
          <p:nvPr>
            <p:ph idx="1"/>
          </p:nvPr>
        </p:nvSpPr>
        <p:spPr>
          <a:xfrm>
            <a:off x="533400" y="1828800"/>
            <a:ext cx="5943600" cy="4648200"/>
          </a:xfrm>
        </p:spPr>
        <p:txBody>
          <a:bodyPr>
            <a:normAutofit/>
          </a:bodyPr>
          <a:lstStyle/>
          <a:p>
            <a:pPr>
              <a:lnSpc>
                <a:spcPct val="80000"/>
              </a:lnSpc>
              <a:buClr>
                <a:srgbClr val="000066"/>
              </a:buClr>
              <a:buFont typeface="Wingdings" pitchFamily="2" charset="2"/>
              <a:buChar char="§"/>
            </a:pPr>
            <a:r>
              <a:rPr lang="en-US" b="1" dirty="0" smtClean="0"/>
              <a:t>Behavioral segmentation </a:t>
            </a:r>
            <a:r>
              <a:rPr lang="en-US" dirty="0" smtClean="0"/>
              <a:t>divides buyers into groups based on their knowledge, attitudes, uses, or responses to a product</a:t>
            </a:r>
          </a:p>
          <a:p>
            <a:pPr>
              <a:lnSpc>
                <a:spcPct val="80000"/>
              </a:lnSpc>
              <a:buClr>
                <a:srgbClr val="000066"/>
              </a:buClr>
              <a:buFont typeface="Wingdings" pitchFamily="2" charset="2"/>
              <a:buChar char="§"/>
            </a:pPr>
            <a:r>
              <a:rPr lang="en-US" dirty="0" smtClean="0"/>
              <a:t>Occasions</a:t>
            </a:r>
          </a:p>
          <a:p>
            <a:pPr>
              <a:lnSpc>
                <a:spcPct val="80000"/>
              </a:lnSpc>
              <a:buClr>
                <a:srgbClr val="000066"/>
              </a:buClr>
              <a:buFont typeface="Wingdings" pitchFamily="2" charset="2"/>
              <a:buChar char="§"/>
            </a:pPr>
            <a:r>
              <a:rPr lang="en-US" dirty="0" smtClean="0"/>
              <a:t>Benefits sought</a:t>
            </a:r>
          </a:p>
          <a:p>
            <a:pPr>
              <a:lnSpc>
                <a:spcPct val="80000"/>
              </a:lnSpc>
              <a:buClr>
                <a:srgbClr val="000066"/>
              </a:buClr>
              <a:buFont typeface="Wingdings" pitchFamily="2" charset="2"/>
              <a:buChar char="§"/>
            </a:pPr>
            <a:r>
              <a:rPr lang="en-US" dirty="0" smtClean="0"/>
              <a:t>User status</a:t>
            </a:r>
          </a:p>
          <a:p>
            <a:pPr>
              <a:lnSpc>
                <a:spcPct val="80000"/>
              </a:lnSpc>
              <a:buClr>
                <a:srgbClr val="000066"/>
              </a:buClr>
              <a:buFont typeface="Wingdings" pitchFamily="2" charset="2"/>
              <a:buChar char="§"/>
            </a:pPr>
            <a:r>
              <a:rPr lang="en-US" dirty="0" smtClean="0"/>
              <a:t>Usage rate</a:t>
            </a:r>
          </a:p>
          <a:p>
            <a:pPr>
              <a:lnSpc>
                <a:spcPct val="80000"/>
              </a:lnSpc>
              <a:buClr>
                <a:srgbClr val="000066"/>
              </a:buClr>
              <a:buFont typeface="Wingdings" pitchFamily="2" charset="2"/>
              <a:buChar char="§"/>
            </a:pPr>
            <a:r>
              <a:rPr lang="en-US" dirty="0" smtClean="0"/>
              <a:t>Loyalty status</a:t>
            </a:r>
          </a:p>
          <a:p>
            <a:pPr>
              <a:lnSpc>
                <a:spcPct val="80000"/>
              </a:lnSpc>
            </a:pPr>
            <a:endParaRPr lang="en-US" dirty="0" smtClean="0"/>
          </a:p>
        </p:txBody>
      </p:sp>
      <p:sp>
        <p:nvSpPr>
          <p:cNvPr id="30723" name="Rectangle 3"/>
          <p:cNvSpPr>
            <a:spLocks noGrp="1" noChangeArrowheads="1"/>
          </p:cNvSpPr>
          <p:nvPr>
            <p:ph type="body" sz="quarter" idx="13"/>
          </p:nvPr>
        </p:nvSpPr>
        <p:spPr>
          <a:xfrm>
            <a:off x="914400" y="1066800"/>
            <a:ext cx="7162800" cy="609600"/>
          </a:xfrm>
        </p:spPr>
        <p:txBody>
          <a:bodyPr>
            <a:normAutofit/>
          </a:bodyPr>
          <a:lstStyle/>
          <a:p>
            <a:r>
              <a:rPr lang="en-US" dirty="0" smtClean="0"/>
              <a:t>Segmenting Consumer Markets</a:t>
            </a:r>
          </a:p>
        </p:txBody>
      </p:sp>
      <p:pic>
        <p:nvPicPr>
          <p:cNvPr id="30724" name="Picture 5"/>
          <p:cNvPicPr>
            <a:picLocks noChangeAspect="1" noChangeArrowheads="1"/>
          </p:cNvPicPr>
          <p:nvPr/>
        </p:nvPicPr>
        <p:blipFill>
          <a:blip r:embed="rId3" cstate="print"/>
          <a:srcRect/>
          <a:stretch>
            <a:fillRect/>
          </a:stretch>
        </p:blipFill>
        <p:spPr bwMode="auto">
          <a:xfrm>
            <a:off x="6580188" y="2743200"/>
            <a:ext cx="1768475" cy="25146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animEffect transition="in" filter="checkerboard(across)">
                                      <p:cBhvr>
                                        <p:cTn id="7" dur="500"/>
                                        <p:tgtEl>
                                          <p:spTgt spid="307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0722">
                                            <p:txEl>
                                              <p:pRg st="1" end="1"/>
                                            </p:txEl>
                                          </p:spTgt>
                                        </p:tgtEl>
                                        <p:attrNameLst>
                                          <p:attrName>style.visibility</p:attrName>
                                        </p:attrNameLst>
                                      </p:cBhvr>
                                      <p:to>
                                        <p:strVal val="visible"/>
                                      </p:to>
                                    </p:set>
                                    <p:animEffect transition="in" filter="checkerboard(across)">
                                      <p:cBhvr>
                                        <p:cTn id="12" dur="500"/>
                                        <p:tgtEl>
                                          <p:spTgt spid="307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0722">
                                            <p:txEl>
                                              <p:pRg st="2" end="2"/>
                                            </p:txEl>
                                          </p:spTgt>
                                        </p:tgtEl>
                                        <p:attrNameLst>
                                          <p:attrName>style.visibility</p:attrName>
                                        </p:attrNameLst>
                                      </p:cBhvr>
                                      <p:to>
                                        <p:strVal val="visible"/>
                                      </p:to>
                                    </p:set>
                                    <p:animEffect transition="in" filter="checkerboard(across)">
                                      <p:cBhvr>
                                        <p:cTn id="17" dur="500"/>
                                        <p:tgtEl>
                                          <p:spTgt spid="3072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0722">
                                            <p:txEl>
                                              <p:pRg st="3" end="3"/>
                                            </p:txEl>
                                          </p:spTgt>
                                        </p:tgtEl>
                                        <p:attrNameLst>
                                          <p:attrName>style.visibility</p:attrName>
                                        </p:attrNameLst>
                                      </p:cBhvr>
                                      <p:to>
                                        <p:strVal val="visible"/>
                                      </p:to>
                                    </p:set>
                                    <p:animEffect transition="in" filter="checkerboard(across)">
                                      <p:cBhvr>
                                        <p:cTn id="22" dur="500"/>
                                        <p:tgtEl>
                                          <p:spTgt spid="3072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0722">
                                            <p:txEl>
                                              <p:pRg st="4" end="4"/>
                                            </p:txEl>
                                          </p:spTgt>
                                        </p:tgtEl>
                                        <p:attrNameLst>
                                          <p:attrName>style.visibility</p:attrName>
                                        </p:attrNameLst>
                                      </p:cBhvr>
                                      <p:to>
                                        <p:strVal val="visible"/>
                                      </p:to>
                                    </p:set>
                                    <p:animEffect transition="in" filter="checkerboard(across)">
                                      <p:cBhvr>
                                        <p:cTn id="27" dur="500"/>
                                        <p:tgtEl>
                                          <p:spTgt spid="3072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0722">
                                            <p:txEl>
                                              <p:pRg st="5" end="5"/>
                                            </p:txEl>
                                          </p:spTgt>
                                        </p:tgtEl>
                                        <p:attrNameLst>
                                          <p:attrName>style.visibility</p:attrName>
                                        </p:attrNameLst>
                                      </p:cBhvr>
                                      <p:to>
                                        <p:strVal val="visible"/>
                                      </p:to>
                                    </p:set>
                                    <p:animEffect transition="in" filter="checkerboard(across)">
                                      <p:cBhvr>
                                        <p:cTn id="32" dur="500"/>
                                        <p:tgtEl>
                                          <p:spTgt spid="30722">
                                            <p:txEl>
                                              <p:pRg st="5" end="5"/>
                                            </p:txEl>
                                          </p:spTgt>
                                        </p:tgtEl>
                                      </p:cBhvr>
                                    </p:animEffect>
                                  </p:childTnLst>
                                </p:cTn>
                              </p:par>
                              <p:par>
                                <p:cTn id="33" presetID="5" presetClass="entr" presetSubtype="10" fill="hold" nodeType="withEffect">
                                  <p:stCondLst>
                                    <p:cond delay="0"/>
                                  </p:stCondLst>
                                  <p:childTnLst>
                                    <p:set>
                                      <p:cBhvr>
                                        <p:cTn id="34" dur="1" fill="hold">
                                          <p:stCondLst>
                                            <p:cond delay="0"/>
                                          </p:stCondLst>
                                        </p:cTn>
                                        <p:tgtEl>
                                          <p:spTgt spid="30724"/>
                                        </p:tgtEl>
                                        <p:attrNameLst>
                                          <p:attrName>style.visibility</p:attrName>
                                        </p:attrNameLst>
                                      </p:cBhvr>
                                      <p:to>
                                        <p:strVal val="visible"/>
                                      </p:to>
                                    </p:set>
                                    <p:animEffect transition="in" filter="checkerboard(across)">
                                      <p:cBhvr>
                                        <p:cTn id="35" dur="5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457200" y="274638"/>
            <a:ext cx="8229600" cy="639762"/>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Market Segmentation</a:t>
            </a:r>
          </a:p>
        </p:txBody>
      </p:sp>
      <p:sp>
        <p:nvSpPr>
          <p:cNvPr id="32770" name="Content Placeholder 3"/>
          <p:cNvSpPr>
            <a:spLocks noGrp="1"/>
          </p:cNvSpPr>
          <p:nvPr>
            <p:ph idx="1"/>
          </p:nvPr>
        </p:nvSpPr>
        <p:spPr>
          <a:xfrm>
            <a:off x="685800" y="2895600"/>
            <a:ext cx="7772400" cy="2133600"/>
          </a:xfrm>
        </p:spPr>
        <p:txBody>
          <a:bodyPr>
            <a:normAutofit/>
          </a:bodyPr>
          <a:lstStyle/>
          <a:p>
            <a:pPr algn="ctr">
              <a:buFontTx/>
              <a:buNone/>
            </a:pPr>
            <a:r>
              <a:rPr lang="en-US" b="1" dirty="0" smtClean="0"/>
              <a:t>Multiple segmentation </a:t>
            </a:r>
            <a:r>
              <a:rPr lang="en-US" dirty="0" smtClean="0"/>
              <a:t>is used to identify smaller, better-defined target groups</a:t>
            </a:r>
          </a:p>
          <a:p>
            <a:pPr algn="ctr">
              <a:buFontTx/>
              <a:buNone/>
            </a:pPr>
            <a:endParaRPr lang="en-US" b="1" dirty="0" smtClean="0"/>
          </a:p>
          <a:p>
            <a:pPr algn="ctr"/>
            <a:endParaRPr lang="en-US" dirty="0" smtClean="0"/>
          </a:p>
        </p:txBody>
      </p:sp>
      <p:sp>
        <p:nvSpPr>
          <p:cNvPr id="32771" name="Rectangle 3"/>
          <p:cNvSpPr>
            <a:spLocks noGrp="1" noChangeArrowheads="1"/>
          </p:cNvSpPr>
          <p:nvPr>
            <p:ph type="body" sz="quarter" idx="13"/>
          </p:nvPr>
        </p:nvSpPr>
        <p:spPr>
          <a:xfrm>
            <a:off x="914400" y="1371600"/>
            <a:ext cx="7162800" cy="762000"/>
          </a:xfrm>
        </p:spPr>
        <p:txBody>
          <a:bodyPr>
            <a:noAutofit/>
          </a:bodyPr>
          <a:lstStyle/>
          <a:p>
            <a:r>
              <a:rPr lang="en-US" b="0" dirty="0" smtClean="0">
                <a:solidFill>
                  <a:schemeClr val="tx1"/>
                </a:solidFill>
              </a:rPr>
              <a:t>.</a:t>
            </a:r>
            <a:r>
              <a:rPr lang="en-US" dirty="0" smtClean="0"/>
              <a:t> Using Multiple Segmentation Bases</a:t>
            </a:r>
          </a:p>
          <a:p>
            <a:endParaRPr lang="en-US" sz="1600" b="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2770">
                                            <p:txEl>
                                              <p:pRg st="0" end="0"/>
                                            </p:txEl>
                                          </p:spTgt>
                                        </p:tgtEl>
                                        <p:attrNameLst>
                                          <p:attrName>style.visibility</p:attrName>
                                        </p:attrNameLst>
                                      </p:cBhvr>
                                      <p:to>
                                        <p:strVal val="visible"/>
                                      </p:to>
                                    </p:set>
                                    <p:animEffect transition="in" filter="checkerboard(across)">
                                      <p:cBhvr>
                                        <p:cTn id="7" dur="500"/>
                                        <p:tgtEl>
                                          <p:spTgt spid="327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p:txBody>
          <a:bodyPr>
            <a:normAutofit/>
          </a:bodyPr>
          <a:lstStyle/>
          <a:p>
            <a:r>
              <a:rPr lang="en-US" sz="4000" b="1" dirty="0" smtClean="0">
                <a:solidFill>
                  <a:srgbClr val="000066"/>
                </a:solidFill>
              </a:rPr>
              <a:t>Market Segmentation</a:t>
            </a:r>
          </a:p>
        </p:txBody>
      </p:sp>
      <p:graphicFrame>
        <p:nvGraphicFramePr>
          <p:cNvPr id="23" name="Content Placeholder 22"/>
          <p:cNvGraphicFramePr>
            <a:graphicFrameLocks noGrp="1"/>
          </p:cNvGraphicFramePr>
          <p:nvPr>
            <p:ph idx="1"/>
          </p:nvPr>
        </p:nvGraphicFramePr>
        <p:xfrm>
          <a:off x="1295400" y="1447800"/>
          <a:ext cx="45720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4819" name="Rectangle 3"/>
          <p:cNvSpPr>
            <a:spLocks noGrp="1" noChangeArrowheads="1"/>
          </p:cNvSpPr>
          <p:nvPr>
            <p:ph type="body" sz="quarter" idx="13"/>
          </p:nvPr>
        </p:nvSpPr>
        <p:spPr>
          <a:xfrm>
            <a:off x="914400" y="1371600"/>
            <a:ext cx="7162800" cy="609600"/>
          </a:xfrm>
        </p:spPr>
        <p:txBody>
          <a:bodyPr>
            <a:normAutofit/>
          </a:bodyPr>
          <a:lstStyle/>
          <a:p>
            <a:r>
              <a:rPr lang="en-US" dirty="0" smtClean="0"/>
              <a:t>Segmenting International markets</a:t>
            </a:r>
          </a:p>
        </p:txBody>
      </p:sp>
      <p:pic>
        <p:nvPicPr>
          <p:cNvPr id="34820" name="Picture 7" descr="ph07_extra"/>
          <p:cNvPicPr>
            <a:picLocks noChangeAspect="1" noChangeArrowheads="1"/>
          </p:cNvPicPr>
          <p:nvPr/>
        </p:nvPicPr>
        <p:blipFill>
          <a:blip r:embed="rId8" cstate="print"/>
          <a:srcRect/>
          <a:stretch>
            <a:fillRect/>
          </a:stretch>
        </p:blipFill>
        <p:spPr bwMode="auto">
          <a:xfrm>
            <a:off x="6172200" y="2209800"/>
            <a:ext cx="2290763" cy="31242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heckerboard(across)">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4820"/>
                                        </p:tgtEl>
                                        <p:attrNameLst>
                                          <p:attrName>style.visibility</p:attrName>
                                        </p:attrNameLst>
                                      </p:cBhvr>
                                      <p:to>
                                        <p:strVal val="visible"/>
                                      </p:to>
                                    </p:set>
                                    <p:animEffect transition="in" filter="checkerboard(across)">
                                      <p:cBhvr>
                                        <p:cTn id="12" dur="500"/>
                                        <p:tgtEl>
                                          <p:spTgt spid="34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lstStyle/>
          <a:p>
            <a:r>
              <a:rPr lang="en-US" b="1" dirty="0" smtClean="0">
                <a:solidFill>
                  <a:srgbClr val="000066"/>
                </a:solidFill>
              </a:rPr>
              <a:t>Market Segmentation</a:t>
            </a:r>
          </a:p>
        </p:txBody>
      </p:sp>
      <p:sp>
        <p:nvSpPr>
          <p:cNvPr id="36866" name="Content Placeholder 4"/>
          <p:cNvSpPr>
            <a:spLocks noGrp="1"/>
          </p:cNvSpPr>
          <p:nvPr>
            <p:ph idx="1"/>
          </p:nvPr>
        </p:nvSpPr>
        <p:spPr>
          <a:xfrm>
            <a:off x="685800" y="2362200"/>
            <a:ext cx="7772400" cy="4114800"/>
          </a:xfrm>
        </p:spPr>
        <p:txBody>
          <a:bodyPr/>
          <a:lstStyle/>
          <a:p>
            <a:pPr>
              <a:buFontTx/>
              <a:buNone/>
            </a:pPr>
            <a:r>
              <a:rPr lang="en-US" b="1" dirty="0" err="1" smtClean="0"/>
              <a:t>Intermarket</a:t>
            </a:r>
            <a:r>
              <a:rPr lang="en-US" b="1" dirty="0" smtClean="0"/>
              <a:t> segmentation </a:t>
            </a:r>
            <a:r>
              <a:rPr lang="en-US" dirty="0" smtClean="0"/>
              <a:t>divides consumers into groups with similar needs and buying behaviors even though they are located in different countries</a:t>
            </a:r>
          </a:p>
          <a:p>
            <a:endParaRPr lang="en-US" dirty="0" smtClean="0"/>
          </a:p>
        </p:txBody>
      </p:sp>
      <p:sp>
        <p:nvSpPr>
          <p:cNvPr id="36867" name="Rectangle 3"/>
          <p:cNvSpPr>
            <a:spLocks noGrp="1" noChangeArrowheads="1"/>
          </p:cNvSpPr>
          <p:nvPr>
            <p:ph type="body" sz="quarter" idx="13"/>
          </p:nvPr>
        </p:nvSpPr>
        <p:spPr>
          <a:xfrm>
            <a:off x="914400" y="1371600"/>
            <a:ext cx="7162800" cy="838200"/>
          </a:xfrm>
        </p:spPr>
        <p:txBody>
          <a:bodyPr>
            <a:normAutofit/>
          </a:bodyPr>
          <a:lstStyle/>
          <a:p>
            <a:r>
              <a:rPr lang="en-US" dirty="0" smtClean="0"/>
              <a:t>Segmenting International Markets</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6866">
                                            <p:txEl>
                                              <p:pRg st="0" end="0"/>
                                            </p:txEl>
                                          </p:spTgt>
                                        </p:tgtEl>
                                        <p:attrNameLst>
                                          <p:attrName>style.visibility</p:attrName>
                                        </p:attrNameLst>
                                      </p:cBhvr>
                                      <p:to>
                                        <p:strVal val="visible"/>
                                      </p:to>
                                    </p:set>
                                    <p:animEffect transition="in" filter="checkerboard(across)">
                                      <p:cBhvr>
                                        <p:cTn id="7" dur="500"/>
                                        <p:tgtEl>
                                          <p:spTgt spid="3686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457200" y="274638"/>
            <a:ext cx="8229600" cy="792162"/>
          </a:xfrm>
        </p:spPr>
        <p:txBody>
          <a:bodyPr>
            <a:normAutofit/>
          </a:bodyPr>
          <a:lstStyle/>
          <a:p>
            <a:r>
              <a:rPr lang="en-US" sz="4000" b="1" dirty="0" smtClean="0">
                <a:solidFill>
                  <a:srgbClr val="000066"/>
                </a:solidFill>
              </a:rPr>
              <a:t>Market Segmentation</a:t>
            </a:r>
          </a:p>
        </p:txBody>
      </p:sp>
      <p:sp>
        <p:nvSpPr>
          <p:cNvPr id="38914" name="Content Placeholder 4"/>
          <p:cNvSpPr>
            <a:spLocks noGrp="1"/>
          </p:cNvSpPr>
          <p:nvPr>
            <p:ph idx="1"/>
          </p:nvPr>
        </p:nvSpPr>
        <p:spPr/>
        <p:txBody>
          <a:bodyPr/>
          <a:lstStyle/>
          <a:p>
            <a:pPr>
              <a:buFontTx/>
              <a:buNone/>
            </a:pPr>
            <a:endParaRPr lang="en-US" dirty="0" smtClean="0"/>
          </a:p>
          <a:p>
            <a:pPr>
              <a:buFontTx/>
              <a:buNone/>
            </a:pPr>
            <a:r>
              <a:rPr lang="en-US" dirty="0" smtClean="0"/>
              <a:t>To be useful, market segments must be:</a:t>
            </a:r>
          </a:p>
          <a:p>
            <a:endParaRPr lang="en-US" dirty="0" smtClean="0"/>
          </a:p>
        </p:txBody>
      </p:sp>
      <p:sp>
        <p:nvSpPr>
          <p:cNvPr id="38915" name="Rectangle 3"/>
          <p:cNvSpPr>
            <a:spLocks noGrp="1" noChangeArrowheads="1"/>
          </p:cNvSpPr>
          <p:nvPr>
            <p:ph type="body" sz="quarter" idx="13"/>
          </p:nvPr>
        </p:nvSpPr>
        <p:spPr>
          <a:xfrm>
            <a:off x="0" y="1143000"/>
            <a:ext cx="9144000" cy="762000"/>
          </a:xfrm>
        </p:spPr>
        <p:txBody>
          <a:bodyPr>
            <a:normAutofit/>
          </a:bodyPr>
          <a:lstStyle/>
          <a:p>
            <a:r>
              <a:rPr lang="en-US" dirty="0" smtClean="0"/>
              <a:t>Requirements for Effective Segmentation</a:t>
            </a:r>
          </a:p>
          <a:p>
            <a:endParaRPr lang="en-US" dirty="0" smtClean="0"/>
          </a:p>
        </p:txBody>
      </p:sp>
      <p:graphicFrame>
        <p:nvGraphicFramePr>
          <p:cNvPr id="9" name="Diagram 8"/>
          <p:cNvGraphicFramePr/>
          <p:nvPr/>
        </p:nvGraphicFramePr>
        <p:xfrm>
          <a:off x="0" y="2847353"/>
          <a:ext cx="5562600" cy="35534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8917" name="Picture 8" descr="ph07_09"/>
          <p:cNvPicPr>
            <a:picLocks noChangeAspect="1" noChangeArrowheads="1"/>
          </p:cNvPicPr>
          <p:nvPr/>
        </p:nvPicPr>
        <p:blipFill>
          <a:blip r:embed="rId8" cstate="print"/>
          <a:srcRect/>
          <a:stretch>
            <a:fillRect/>
          </a:stretch>
        </p:blipFill>
        <p:spPr bwMode="auto">
          <a:xfrm>
            <a:off x="5597525" y="3200400"/>
            <a:ext cx="2860675" cy="27432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8914">
                                            <p:txEl>
                                              <p:pRg st="1" end="1"/>
                                            </p:txEl>
                                          </p:spTgt>
                                        </p:tgtEl>
                                        <p:attrNameLst>
                                          <p:attrName>style.visibility</p:attrName>
                                        </p:attrNameLst>
                                      </p:cBhvr>
                                      <p:to>
                                        <p:strVal val="visible"/>
                                      </p:to>
                                    </p:set>
                                    <p:animEffect transition="in" filter="checkerboard(across)">
                                      <p:cBhvr>
                                        <p:cTn id="7" dur="500"/>
                                        <p:tgtEl>
                                          <p:spTgt spid="389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heckerboard(across)">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8917"/>
                                        </p:tgtEl>
                                        <p:attrNameLst>
                                          <p:attrName>style.visibility</p:attrName>
                                        </p:attrNameLst>
                                      </p:cBhvr>
                                      <p:to>
                                        <p:strVal val="visible"/>
                                      </p:to>
                                    </p:set>
                                    <p:animEffect transition="in" filter="checkerboard(across)">
                                      <p:cBhvr>
                                        <p:cTn id="17" dur="500"/>
                                        <p:tgtEl>
                                          <p:spTgt spid="389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build="p"/>
      <p:bldGraphic spid="9"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3" cstate="print"/>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4" cstate="print"/>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893874"/>
            <a:ext cx="7467600" cy="1754326"/>
          </a:xfrm>
          <a:prstGeom prst="rect">
            <a:avLst/>
          </a:prstGeom>
          <a:noFill/>
          <a:ln w="38100">
            <a:noFill/>
            <a:miter lim="800000"/>
            <a:headEnd/>
            <a:tailEnd/>
          </a:ln>
        </p:spPr>
        <p:txBody>
          <a:bodyPr>
            <a:spAutoFit/>
          </a:bodyPr>
          <a:lstStyle/>
          <a:p>
            <a:pPr algn="ctr"/>
            <a:r>
              <a:rPr lang="en-US" sz="4000" dirty="0" smtClean="0">
                <a:solidFill>
                  <a:srgbClr val="000066"/>
                </a:solidFill>
              </a:rPr>
              <a:t>"Success doesn't come to you, </a:t>
            </a:r>
            <a:br>
              <a:rPr lang="en-US" sz="4000" dirty="0" smtClean="0">
                <a:solidFill>
                  <a:srgbClr val="000066"/>
                </a:solidFill>
              </a:rPr>
            </a:br>
            <a:r>
              <a:rPr lang="en-US" sz="4000" dirty="0" smtClean="0">
                <a:solidFill>
                  <a:srgbClr val="000066"/>
                </a:solidFill>
              </a:rPr>
              <a:t>you go to it." </a:t>
            </a:r>
            <a:br>
              <a:rPr lang="en-US" sz="4000" dirty="0" smtClean="0">
                <a:solidFill>
                  <a:srgbClr val="000066"/>
                </a:solidFill>
              </a:rPr>
            </a:br>
            <a:r>
              <a:rPr lang="en-US" sz="2800" dirty="0" err="1" smtClean="0">
                <a:solidFill>
                  <a:srgbClr val="000066"/>
                </a:solidFill>
              </a:rPr>
              <a:t>Marva</a:t>
            </a:r>
            <a:r>
              <a:rPr lang="en-US" sz="2800" dirty="0" smtClean="0">
                <a:solidFill>
                  <a:srgbClr val="000066"/>
                </a:solidFill>
              </a:rPr>
              <a:t> Collins</a:t>
            </a:r>
            <a:endParaRPr lang="en-US" i="1"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2312</TotalTime>
  <Words>3799</Words>
  <Application>Microsoft Office PowerPoint</Application>
  <PresentationFormat>On-screen Show (4:3)</PresentationFormat>
  <Paragraphs>163</Paragraphs>
  <Slides>18</Slides>
  <Notes>18</Notes>
  <HiddenSlides>0</HiddenSlides>
  <MMClips>0</MMClips>
  <ScaleCrop>false</ScaleCrop>
  <HeadingPairs>
    <vt:vector size="4" baseType="variant">
      <vt:variant>
        <vt:lpstr>Theme</vt:lpstr>
      </vt:variant>
      <vt:variant>
        <vt:i4>2</vt:i4>
      </vt:variant>
      <vt:variant>
        <vt:lpstr>Slide Titles</vt:lpstr>
      </vt:variant>
      <vt:variant>
        <vt:i4>18</vt:i4>
      </vt:variant>
    </vt:vector>
  </HeadingPairs>
  <TitlesOfParts>
    <vt:vector size="20" baseType="lpstr">
      <vt:lpstr>Blank Presentation</vt:lpstr>
      <vt:lpstr>Office Theme</vt:lpstr>
      <vt:lpstr>   Customer-Driven Marketing Strategy    </vt:lpstr>
      <vt:lpstr>Slide 2</vt:lpstr>
      <vt:lpstr>Market Segmentation</vt:lpstr>
      <vt:lpstr>Market Segmentation</vt:lpstr>
      <vt:lpstr>Market Segmentation</vt:lpstr>
      <vt:lpstr>Market Segmentation</vt:lpstr>
      <vt:lpstr>Market Segmentation</vt:lpstr>
      <vt:lpstr>Market Segmentation</vt:lpstr>
      <vt:lpstr>Market Segmentation</vt:lpstr>
      <vt:lpstr>Market Segmentation</vt:lpstr>
      <vt:lpstr>Demographic Segmentation</vt:lpstr>
      <vt:lpstr>Market Segmentation</vt:lpstr>
      <vt:lpstr> Market Segmentation</vt:lpstr>
      <vt:lpstr>Market Segmentation</vt:lpstr>
      <vt:lpstr>Market Segmentation</vt:lpstr>
      <vt:lpstr>Market Segmentation</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NTS</cp:lastModifiedBy>
  <cp:revision>278</cp:revision>
  <dcterms:created xsi:type="dcterms:W3CDTF">2011-02-15T21:33:40Z</dcterms:created>
  <dcterms:modified xsi:type="dcterms:W3CDTF">2013-03-20T09:40:18Z</dcterms:modified>
</cp:coreProperties>
</file>